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7"/>
  </p:notesMasterIdLst>
  <p:handoutMasterIdLst>
    <p:handoutMasterId r:id="rId58"/>
  </p:handoutMasterIdLst>
  <p:sldIdLst>
    <p:sldId id="256" r:id="rId3"/>
    <p:sldId id="282" r:id="rId4"/>
    <p:sldId id="268" r:id="rId5"/>
    <p:sldId id="423" r:id="rId6"/>
    <p:sldId id="395" r:id="rId7"/>
    <p:sldId id="424" r:id="rId8"/>
    <p:sldId id="425" r:id="rId9"/>
    <p:sldId id="426" r:id="rId10"/>
    <p:sldId id="427" r:id="rId11"/>
    <p:sldId id="283" r:id="rId12"/>
    <p:sldId id="317" r:id="rId13"/>
    <p:sldId id="318" r:id="rId14"/>
    <p:sldId id="428" r:id="rId15"/>
    <p:sldId id="354" r:id="rId16"/>
    <p:sldId id="355" r:id="rId17"/>
    <p:sldId id="429" r:id="rId18"/>
    <p:sldId id="430" r:id="rId19"/>
    <p:sldId id="431" r:id="rId20"/>
    <p:sldId id="432" r:id="rId21"/>
    <p:sldId id="433" r:id="rId22"/>
    <p:sldId id="434" r:id="rId23"/>
    <p:sldId id="435" r:id="rId24"/>
    <p:sldId id="436" r:id="rId25"/>
    <p:sldId id="437" r:id="rId26"/>
    <p:sldId id="441" r:id="rId27"/>
    <p:sldId id="356" r:id="rId28"/>
    <p:sldId id="442" r:id="rId29"/>
    <p:sldId id="357"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5" r:id="rId50"/>
    <p:sldId id="466" r:id="rId51"/>
    <p:sldId id="467" r:id="rId52"/>
    <p:sldId id="468" r:id="rId53"/>
    <p:sldId id="469" r:id="rId54"/>
    <p:sldId id="470" r:id="rId55"/>
    <p:sldId id="471" r:id="rId56"/>
  </p:sldIdLst>
  <p:sldSz cx="9144000" cy="6858000" type="screen4x3"/>
  <p:notesSz cx="9144000" cy="6858000"/>
  <p:custDataLst>
    <p:tags r:id="rId59"/>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guide id="4" orient="horz" pos="1800">
          <p15:clr>
            <a:srgbClr val="A4A3A4"/>
          </p15:clr>
        </p15:guide>
        <p15:guide id="5" pos="2658">
          <p15:clr>
            <a:srgbClr val="A4A3A4"/>
          </p15:clr>
        </p15:guide>
        <p15:guide id="6"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2" autoAdjust="0"/>
    <p:restoredTop sz="93250" autoAdjust="0"/>
  </p:normalViewPr>
  <p:slideViewPr>
    <p:cSldViewPr>
      <p:cViewPr varScale="1">
        <p:scale>
          <a:sx n="114" d="100"/>
          <a:sy n="114" d="100"/>
        </p:scale>
        <p:origin x="1398" y="114"/>
      </p:cViewPr>
      <p:guideLst>
        <p:guide orient="horz" pos="2160"/>
        <p:guide pos="2880"/>
        <p:guide pos="3120"/>
        <p:guide orient="horz" pos="1800"/>
        <p:guide pos="2658"/>
        <p:guide orient="horz" pos="259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F983B368-FC61-4441-AEF4-4EDB9A7D7988}"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3CE52C3-4151-4E8B-AF07-2C040F855C89}" type="presOf" srcId="{CB9964DC-5E01-4879-9733-CDEE2AB1D1F7}" destId="{ECB1CA3E-26B8-4A39-AEF8-6F06E506D3C7}" srcOrd="0" destOrd="0" presId="urn:microsoft.com/office/officeart/2005/8/layout/hierarchy3"/>
    <dgm:cxn modelId="{01361FDF-E3E9-433B-91E7-33469FCAEA37}" type="presOf" srcId="{7061F2FC-F2AB-4DE3-98B0-886576B4E2C6}" destId="{D433476B-D68D-4328-ADAC-B2895D3D50CF}" srcOrd="0" destOrd="0" presId="urn:microsoft.com/office/officeart/2005/8/layout/hierarchy3"/>
    <dgm:cxn modelId="{08691D4F-B509-4D47-BB3E-4530BC14AB89}" type="presParOf" srcId="{D433476B-D68D-4328-ADAC-B2895D3D50CF}" destId="{1E58A3BC-F1F7-40EE-89AA-32E802ED4BF7}" srcOrd="0" destOrd="0" presId="urn:microsoft.com/office/officeart/2005/8/layout/hierarchy3"/>
    <dgm:cxn modelId="{A7C789B9-9CF8-45F2-8F03-E47CB8A9BE9E}" type="presParOf" srcId="{1E58A3BC-F1F7-40EE-89AA-32E802ED4BF7}" destId="{D21DF85A-45CA-4CE0-B0ED-CF4615475EE0}" srcOrd="0" destOrd="0" presId="urn:microsoft.com/office/officeart/2005/8/layout/hierarchy3"/>
    <dgm:cxn modelId="{AD57FB17-198B-4DC8-9FF8-C271112E6526}" type="presParOf" srcId="{D21DF85A-45CA-4CE0-B0ED-CF4615475EE0}" destId="{ECB1CA3E-26B8-4A39-AEF8-6F06E506D3C7}" srcOrd="0" destOrd="0" presId="urn:microsoft.com/office/officeart/2005/8/layout/hierarchy3"/>
    <dgm:cxn modelId="{B1A00CBD-814A-44C4-8B08-5A3941E7AAAC}" type="presParOf" srcId="{D21DF85A-45CA-4CE0-B0ED-CF4615475EE0}" destId="{C7DDC059-89DD-4F99-A10D-9C975D60C8D8}" srcOrd="1" destOrd="0" presId="urn:microsoft.com/office/officeart/2005/8/layout/hierarchy3"/>
    <dgm:cxn modelId="{D44091AC-22E6-4485-A646-B7E8456FC1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b="1" i="1" dirty="0"/>
            <a:t>Operación inicial del Banco de Pruebas “</a:t>
          </a:r>
          <a:r>
            <a:rPr lang="es-EC" b="1" i="1" dirty="0" err="1"/>
            <a:t>Precision</a:t>
          </a:r>
          <a:r>
            <a:rPr lang="es-EC" b="1" i="1" dirty="0"/>
            <a:t> </a:t>
          </a:r>
          <a:r>
            <a:rPr lang="es-EC" b="1" i="1" dirty="0" err="1"/>
            <a:t>Pressure</a:t>
          </a:r>
          <a:r>
            <a:rPr lang="es-EC" b="1" i="1" dirty="0"/>
            <a:t> Test Set”</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b="1" i="1" dirty="0"/>
            <a:t>Calibración y Pruebas de Altímetros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b="1" i="1" dirty="0"/>
            <a:t>Calibración y Pruebas de Indicadores de Velocidad</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pPr>
            <a:buFont typeface="+mj-lt"/>
            <a:buAutoNum type="arabicPeriod"/>
          </a:pPr>
          <a:r>
            <a:rPr lang="es-EC" b="1" i="1" dirty="0"/>
            <a:t>Calibración y Prueba de Indicadores de Mach</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1A055269-B88E-4404-9EBC-7BEDF6C7F418}">
      <dgm:prSet/>
      <dgm:spPr/>
      <dgm:t>
        <a:bodyPr/>
        <a:lstStyle/>
        <a:p>
          <a:pPr>
            <a:buFont typeface="+mj-lt"/>
            <a:buAutoNum type="arabicPeriod"/>
          </a:pPr>
          <a:r>
            <a:rPr lang="es-EC" b="1"/>
            <a:t>Desarrollo del Software para la Modernización del Banco de Pruebas</a:t>
          </a:r>
          <a:endParaRPr lang="es-ES" b="1"/>
        </a:p>
      </dgm:t>
    </dgm:pt>
    <dgm:pt modelId="{AE382A45-3327-49E1-A7DB-CDE124B1A258}" type="parTrans" cxnId="{DC8463F9-A3E7-4FB2-AB7B-B8C2611A8F75}">
      <dgm:prSet/>
      <dgm:spPr/>
      <dgm:t>
        <a:bodyPr/>
        <a:lstStyle/>
        <a:p>
          <a:endParaRPr lang="es-ES"/>
        </a:p>
      </dgm:t>
    </dgm:pt>
    <dgm:pt modelId="{10AA669E-B67A-4A8A-A7D3-E8778BAD507D}" type="sibTrans" cxnId="{DC8463F9-A3E7-4FB2-AB7B-B8C2611A8F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04BB7B2-C3EF-46A4-B208-92745CE04122}" type="pres">
      <dgm:prSet presAssocID="{1A055269-B88E-4404-9EBC-7BEDF6C7F418}" presName="root" presStyleCnt="0"/>
      <dgm:spPr/>
    </dgm:pt>
    <dgm:pt modelId="{AE7F0D12-238A-4B55-969A-6018941E6D67}" type="pres">
      <dgm:prSet presAssocID="{1A055269-B88E-4404-9EBC-7BEDF6C7F418}" presName="rootComposite" presStyleCnt="0"/>
      <dgm:spPr/>
    </dgm:pt>
    <dgm:pt modelId="{4AA92606-E2A2-49B3-B990-FD4A195369CD}" type="pres">
      <dgm:prSet presAssocID="{1A055269-B88E-4404-9EBC-7BEDF6C7F418}" presName="rootText" presStyleLbl="node1" presStyleIdx="0" presStyleCnt="1" custScaleY="21122"/>
      <dgm:spPr/>
    </dgm:pt>
    <dgm:pt modelId="{B2FE1EBC-41B8-4C6B-B551-FCD4883D34FE}" type="pres">
      <dgm:prSet presAssocID="{1A055269-B88E-4404-9EBC-7BEDF6C7F418}" presName="rootConnector" presStyleLbl="node1" presStyleIdx="0" presStyleCnt="1"/>
      <dgm:spPr/>
    </dgm:pt>
    <dgm:pt modelId="{A70BD115-F40A-4936-B1A3-AC071BF19D81}" type="pres">
      <dgm:prSet presAssocID="{1A055269-B88E-4404-9EBC-7BEDF6C7F418}" presName="childShape" presStyleCnt="0"/>
      <dgm:spPr/>
    </dgm:pt>
  </dgm:ptLst>
  <dgm:cxnLst>
    <dgm:cxn modelId="{657ABB14-A795-415D-8376-57DA2E105974}" type="presOf" srcId="{1A055269-B88E-4404-9EBC-7BEDF6C7F418}" destId="{4AA92606-E2A2-49B3-B990-FD4A195369CD}" srcOrd="0" destOrd="0" presId="urn:microsoft.com/office/officeart/2005/8/layout/hierarchy3"/>
    <dgm:cxn modelId="{869F85B1-32E5-4E8C-B9F3-5D935A5F64AD}" type="presOf" srcId="{7061F2FC-F2AB-4DE3-98B0-886576B4E2C6}" destId="{D433476B-D68D-4328-ADAC-B2895D3D50CF}" srcOrd="0" destOrd="0" presId="urn:microsoft.com/office/officeart/2005/8/layout/hierarchy3"/>
    <dgm:cxn modelId="{57E63EE3-AE18-4499-924A-3907F7EA11C6}" type="presOf" srcId="{1A055269-B88E-4404-9EBC-7BEDF6C7F418}" destId="{B2FE1EBC-41B8-4C6B-B551-FCD4883D34FE}" srcOrd="1" destOrd="0" presId="urn:microsoft.com/office/officeart/2005/8/layout/hierarchy3"/>
    <dgm:cxn modelId="{DC8463F9-A3E7-4FB2-AB7B-B8C2611A8F75}" srcId="{7061F2FC-F2AB-4DE3-98B0-886576B4E2C6}" destId="{1A055269-B88E-4404-9EBC-7BEDF6C7F418}" srcOrd="0" destOrd="0" parTransId="{AE382A45-3327-49E1-A7DB-CDE124B1A258}" sibTransId="{10AA669E-B67A-4A8A-A7D3-E8778BAD507D}"/>
    <dgm:cxn modelId="{520E3A29-A9AE-48FF-ADC4-D95C8AA849FF}" type="presParOf" srcId="{D433476B-D68D-4328-ADAC-B2895D3D50CF}" destId="{104BB7B2-C3EF-46A4-B208-92745CE04122}" srcOrd="0" destOrd="0" presId="urn:microsoft.com/office/officeart/2005/8/layout/hierarchy3"/>
    <dgm:cxn modelId="{7EF35B11-E251-42C2-8EF3-9819547B9585}" type="presParOf" srcId="{104BB7B2-C3EF-46A4-B208-92745CE04122}" destId="{AE7F0D12-238A-4B55-969A-6018941E6D67}" srcOrd="0" destOrd="0" presId="urn:microsoft.com/office/officeart/2005/8/layout/hierarchy3"/>
    <dgm:cxn modelId="{1BD8C137-25D0-4E02-BB24-FA19FDCAB8EE}" type="presParOf" srcId="{AE7F0D12-238A-4B55-969A-6018941E6D67}" destId="{4AA92606-E2A2-49B3-B990-FD4A195369CD}" srcOrd="0" destOrd="0" presId="urn:microsoft.com/office/officeart/2005/8/layout/hierarchy3"/>
    <dgm:cxn modelId="{BC867AB6-741C-4B5F-9396-C0C0DE84EE99}" type="presParOf" srcId="{AE7F0D12-238A-4B55-969A-6018941E6D67}" destId="{B2FE1EBC-41B8-4C6B-B551-FCD4883D34FE}" srcOrd="1" destOrd="0" presId="urn:microsoft.com/office/officeart/2005/8/layout/hierarchy3"/>
    <dgm:cxn modelId="{13AA0901-BED9-43B1-A3E8-50DA2E0C9728}" type="presParOf" srcId="{104BB7B2-C3EF-46A4-B208-92745CE04122}" destId="{A70BD115-F40A-4936-B1A3-AC071BF19D8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1A055269-B88E-4404-9EBC-7BEDF6C7F418}">
      <dgm:prSet/>
      <dgm:spPr/>
      <dgm:t>
        <a:bodyPr/>
        <a:lstStyle/>
        <a:p>
          <a:pPr>
            <a:buFont typeface="+mj-lt"/>
            <a:buAutoNum type="arabicPeriod"/>
          </a:pPr>
          <a:r>
            <a:rPr lang="es-EC" b="1" dirty="0"/>
            <a:t>Diseño de la Interfaz Hombre-Maquina para la Modernización del Banco de Pruebas</a:t>
          </a:r>
          <a:endParaRPr lang="es-ES" b="1" dirty="0"/>
        </a:p>
      </dgm:t>
    </dgm:pt>
    <dgm:pt modelId="{AE382A45-3327-49E1-A7DB-CDE124B1A258}" type="parTrans" cxnId="{DC8463F9-A3E7-4FB2-AB7B-B8C2611A8F75}">
      <dgm:prSet/>
      <dgm:spPr/>
      <dgm:t>
        <a:bodyPr/>
        <a:lstStyle/>
        <a:p>
          <a:endParaRPr lang="es-ES"/>
        </a:p>
      </dgm:t>
    </dgm:pt>
    <dgm:pt modelId="{10AA669E-B67A-4A8A-A7D3-E8778BAD507D}" type="sibTrans" cxnId="{DC8463F9-A3E7-4FB2-AB7B-B8C2611A8F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04BB7B2-C3EF-46A4-B208-92745CE04122}" type="pres">
      <dgm:prSet presAssocID="{1A055269-B88E-4404-9EBC-7BEDF6C7F418}" presName="root" presStyleCnt="0"/>
      <dgm:spPr/>
    </dgm:pt>
    <dgm:pt modelId="{AE7F0D12-238A-4B55-969A-6018941E6D67}" type="pres">
      <dgm:prSet presAssocID="{1A055269-B88E-4404-9EBC-7BEDF6C7F418}" presName="rootComposite" presStyleCnt="0"/>
      <dgm:spPr/>
    </dgm:pt>
    <dgm:pt modelId="{4AA92606-E2A2-49B3-B990-FD4A195369CD}" type="pres">
      <dgm:prSet presAssocID="{1A055269-B88E-4404-9EBC-7BEDF6C7F418}" presName="rootText" presStyleLbl="node1" presStyleIdx="0" presStyleCnt="1" custScaleY="21122"/>
      <dgm:spPr/>
    </dgm:pt>
    <dgm:pt modelId="{B2FE1EBC-41B8-4C6B-B551-FCD4883D34FE}" type="pres">
      <dgm:prSet presAssocID="{1A055269-B88E-4404-9EBC-7BEDF6C7F418}" presName="rootConnector" presStyleLbl="node1" presStyleIdx="0" presStyleCnt="1"/>
      <dgm:spPr/>
    </dgm:pt>
    <dgm:pt modelId="{A70BD115-F40A-4936-B1A3-AC071BF19D81}" type="pres">
      <dgm:prSet presAssocID="{1A055269-B88E-4404-9EBC-7BEDF6C7F418}" presName="childShape" presStyleCnt="0"/>
      <dgm:spPr/>
    </dgm:pt>
  </dgm:ptLst>
  <dgm:cxnLst>
    <dgm:cxn modelId="{657ABB14-A795-415D-8376-57DA2E105974}" type="presOf" srcId="{1A055269-B88E-4404-9EBC-7BEDF6C7F418}" destId="{4AA92606-E2A2-49B3-B990-FD4A195369CD}" srcOrd="0" destOrd="0" presId="urn:microsoft.com/office/officeart/2005/8/layout/hierarchy3"/>
    <dgm:cxn modelId="{869F85B1-32E5-4E8C-B9F3-5D935A5F64AD}" type="presOf" srcId="{7061F2FC-F2AB-4DE3-98B0-886576B4E2C6}" destId="{D433476B-D68D-4328-ADAC-B2895D3D50CF}" srcOrd="0" destOrd="0" presId="urn:microsoft.com/office/officeart/2005/8/layout/hierarchy3"/>
    <dgm:cxn modelId="{57E63EE3-AE18-4499-924A-3907F7EA11C6}" type="presOf" srcId="{1A055269-B88E-4404-9EBC-7BEDF6C7F418}" destId="{B2FE1EBC-41B8-4C6B-B551-FCD4883D34FE}" srcOrd="1" destOrd="0" presId="urn:microsoft.com/office/officeart/2005/8/layout/hierarchy3"/>
    <dgm:cxn modelId="{DC8463F9-A3E7-4FB2-AB7B-B8C2611A8F75}" srcId="{7061F2FC-F2AB-4DE3-98B0-886576B4E2C6}" destId="{1A055269-B88E-4404-9EBC-7BEDF6C7F418}" srcOrd="0" destOrd="0" parTransId="{AE382A45-3327-49E1-A7DB-CDE124B1A258}" sibTransId="{10AA669E-B67A-4A8A-A7D3-E8778BAD507D}"/>
    <dgm:cxn modelId="{520E3A29-A9AE-48FF-ADC4-D95C8AA849FF}" type="presParOf" srcId="{D433476B-D68D-4328-ADAC-B2895D3D50CF}" destId="{104BB7B2-C3EF-46A4-B208-92745CE04122}" srcOrd="0" destOrd="0" presId="urn:microsoft.com/office/officeart/2005/8/layout/hierarchy3"/>
    <dgm:cxn modelId="{7EF35B11-E251-42C2-8EF3-9819547B9585}" type="presParOf" srcId="{104BB7B2-C3EF-46A4-B208-92745CE04122}" destId="{AE7F0D12-238A-4B55-969A-6018941E6D67}" srcOrd="0" destOrd="0" presId="urn:microsoft.com/office/officeart/2005/8/layout/hierarchy3"/>
    <dgm:cxn modelId="{1BD8C137-25D0-4E02-BB24-FA19FDCAB8EE}" type="presParOf" srcId="{AE7F0D12-238A-4B55-969A-6018941E6D67}" destId="{4AA92606-E2A2-49B3-B990-FD4A195369CD}" srcOrd="0" destOrd="0" presId="urn:microsoft.com/office/officeart/2005/8/layout/hierarchy3"/>
    <dgm:cxn modelId="{BC867AB6-741C-4B5F-9396-C0C0DE84EE99}" type="presParOf" srcId="{AE7F0D12-238A-4B55-969A-6018941E6D67}" destId="{B2FE1EBC-41B8-4C6B-B551-FCD4883D34FE}" srcOrd="1" destOrd="0" presId="urn:microsoft.com/office/officeart/2005/8/layout/hierarchy3"/>
    <dgm:cxn modelId="{13AA0901-BED9-43B1-A3E8-50DA2E0C9728}" type="presParOf" srcId="{104BB7B2-C3EF-46A4-B208-92745CE04122}" destId="{A70BD115-F40A-4936-B1A3-AC071BF19D8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1A055269-B88E-4404-9EBC-7BEDF6C7F418}">
      <dgm:prSet/>
      <dgm:spPr/>
      <dgm:t>
        <a:bodyPr/>
        <a:lstStyle/>
        <a:p>
          <a:pPr>
            <a:buFont typeface="+mj-lt"/>
            <a:buAutoNum type="arabicPeriod"/>
          </a:pPr>
          <a:r>
            <a:rPr lang="es-EC" b="1" dirty="0"/>
            <a:t>Implementación y Montaje de la Modernización del Banco de Pruebas</a:t>
          </a:r>
          <a:endParaRPr lang="es-ES" b="1" dirty="0"/>
        </a:p>
      </dgm:t>
    </dgm:pt>
    <dgm:pt modelId="{AE382A45-3327-49E1-A7DB-CDE124B1A258}" type="parTrans" cxnId="{DC8463F9-A3E7-4FB2-AB7B-B8C2611A8F75}">
      <dgm:prSet/>
      <dgm:spPr/>
      <dgm:t>
        <a:bodyPr/>
        <a:lstStyle/>
        <a:p>
          <a:endParaRPr lang="es-ES"/>
        </a:p>
      </dgm:t>
    </dgm:pt>
    <dgm:pt modelId="{10AA669E-B67A-4A8A-A7D3-E8778BAD507D}" type="sibTrans" cxnId="{DC8463F9-A3E7-4FB2-AB7B-B8C2611A8F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04BB7B2-C3EF-46A4-B208-92745CE04122}" type="pres">
      <dgm:prSet presAssocID="{1A055269-B88E-4404-9EBC-7BEDF6C7F418}" presName="root" presStyleCnt="0"/>
      <dgm:spPr/>
    </dgm:pt>
    <dgm:pt modelId="{AE7F0D12-238A-4B55-969A-6018941E6D67}" type="pres">
      <dgm:prSet presAssocID="{1A055269-B88E-4404-9EBC-7BEDF6C7F418}" presName="rootComposite" presStyleCnt="0"/>
      <dgm:spPr/>
    </dgm:pt>
    <dgm:pt modelId="{4AA92606-E2A2-49B3-B990-FD4A195369CD}" type="pres">
      <dgm:prSet presAssocID="{1A055269-B88E-4404-9EBC-7BEDF6C7F418}" presName="rootText" presStyleLbl="node1" presStyleIdx="0" presStyleCnt="1" custScaleY="21122"/>
      <dgm:spPr/>
    </dgm:pt>
    <dgm:pt modelId="{B2FE1EBC-41B8-4C6B-B551-FCD4883D34FE}" type="pres">
      <dgm:prSet presAssocID="{1A055269-B88E-4404-9EBC-7BEDF6C7F418}" presName="rootConnector" presStyleLbl="node1" presStyleIdx="0" presStyleCnt="1"/>
      <dgm:spPr/>
    </dgm:pt>
    <dgm:pt modelId="{A70BD115-F40A-4936-B1A3-AC071BF19D81}" type="pres">
      <dgm:prSet presAssocID="{1A055269-B88E-4404-9EBC-7BEDF6C7F418}" presName="childShape" presStyleCnt="0"/>
      <dgm:spPr/>
    </dgm:pt>
  </dgm:ptLst>
  <dgm:cxnLst>
    <dgm:cxn modelId="{657ABB14-A795-415D-8376-57DA2E105974}" type="presOf" srcId="{1A055269-B88E-4404-9EBC-7BEDF6C7F418}" destId="{4AA92606-E2A2-49B3-B990-FD4A195369CD}" srcOrd="0" destOrd="0" presId="urn:microsoft.com/office/officeart/2005/8/layout/hierarchy3"/>
    <dgm:cxn modelId="{869F85B1-32E5-4E8C-B9F3-5D935A5F64AD}" type="presOf" srcId="{7061F2FC-F2AB-4DE3-98B0-886576B4E2C6}" destId="{D433476B-D68D-4328-ADAC-B2895D3D50CF}" srcOrd="0" destOrd="0" presId="urn:microsoft.com/office/officeart/2005/8/layout/hierarchy3"/>
    <dgm:cxn modelId="{57E63EE3-AE18-4499-924A-3907F7EA11C6}" type="presOf" srcId="{1A055269-B88E-4404-9EBC-7BEDF6C7F418}" destId="{B2FE1EBC-41B8-4C6B-B551-FCD4883D34FE}" srcOrd="1" destOrd="0" presId="urn:microsoft.com/office/officeart/2005/8/layout/hierarchy3"/>
    <dgm:cxn modelId="{DC8463F9-A3E7-4FB2-AB7B-B8C2611A8F75}" srcId="{7061F2FC-F2AB-4DE3-98B0-886576B4E2C6}" destId="{1A055269-B88E-4404-9EBC-7BEDF6C7F418}" srcOrd="0" destOrd="0" parTransId="{AE382A45-3327-49E1-A7DB-CDE124B1A258}" sibTransId="{10AA669E-B67A-4A8A-A7D3-E8778BAD507D}"/>
    <dgm:cxn modelId="{520E3A29-A9AE-48FF-ADC4-D95C8AA849FF}" type="presParOf" srcId="{D433476B-D68D-4328-ADAC-B2895D3D50CF}" destId="{104BB7B2-C3EF-46A4-B208-92745CE04122}" srcOrd="0" destOrd="0" presId="urn:microsoft.com/office/officeart/2005/8/layout/hierarchy3"/>
    <dgm:cxn modelId="{7EF35B11-E251-42C2-8EF3-9819547B9585}" type="presParOf" srcId="{104BB7B2-C3EF-46A4-B208-92745CE04122}" destId="{AE7F0D12-238A-4B55-969A-6018941E6D67}" srcOrd="0" destOrd="0" presId="urn:microsoft.com/office/officeart/2005/8/layout/hierarchy3"/>
    <dgm:cxn modelId="{1BD8C137-25D0-4E02-BB24-FA19FDCAB8EE}" type="presParOf" srcId="{AE7F0D12-238A-4B55-969A-6018941E6D67}" destId="{4AA92606-E2A2-49B3-B990-FD4A195369CD}" srcOrd="0" destOrd="0" presId="urn:microsoft.com/office/officeart/2005/8/layout/hierarchy3"/>
    <dgm:cxn modelId="{BC867AB6-741C-4B5F-9396-C0C0DE84EE99}" type="presParOf" srcId="{AE7F0D12-238A-4B55-969A-6018941E6D67}" destId="{B2FE1EBC-41B8-4C6B-B551-FCD4883D34FE}" srcOrd="1" destOrd="0" presId="urn:microsoft.com/office/officeart/2005/8/layout/hierarchy3"/>
    <dgm:cxn modelId="{13AA0901-BED9-43B1-A3E8-50DA2E0C9728}" type="presParOf" srcId="{104BB7B2-C3EF-46A4-B208-92745CE04122}" destId="{A70BD115-F40A-4936-B1A3-AC071BF19D8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1A055269-B88E-4404-9EBC-7BEDF6C7F418}">
      <dgm:prSet/>
      <dgm:spPr/>
      <dgm:t>
        <a:bodyPr/>
        <a:lstStyle/>
        <a:p>
          <a:pPr>
            <a:buFont typeface="+mj-lt"/>
            <a:buAutoNum type="arabicPeriod"/>
          </a:pPr>
          <a:r>
            <a:rPr lang="es-EC" b="1" dirty="0"/>
            <a:t>CONCLUSIONES Y RECOMENDACIONES</a:t>
          </a:r>
          <a:endParaRPr lang="es-ES" b="1" dirty="0"/>
        </a:p>
      </dgm:t>
    </dgm:pt>
    <dgm:pt modelId="{AE382A45-3327-49E1-A7DB-CDE124B1A258}" type="parTrans" cxnId="{DC8463F9-A3E7-4FB2-AB7B-B8C2611A8F75}">
      <dgm:prSet/>
      <dgm:spPr/>
      <dgm:t>
        <a:bodyPr/>
        <a:lstStyle/>
        <a:p>
          <a:endParaRPr lang="es-ES"/>
        </a:p>
      </dgm:t>
    </dgm:pt>
    <dgm:pt modelId="{10AA669E-B67A-4A8A-A7D3-E8778BAD507D}" type="sibTrans" cxnId="{DC8463F9-A3E7-4FB2-AB7B-B8C2611A8F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04BB7B2-C3EF-46A4-B208-92745CE04122}" type="pres">
      <dgm:prSet presAssocID="{1A055269-B88E-4404-9EBC-7BEDF6C7F418}" presName="root" presStyleCnt="0"/>
      <dgm:spPr/>
    </dgm:pt>
    <dgm:pt modelId="{AE7F0D12-238A-4B55-969A-6018941E6D67}" type="pres">
      <dgm:prSet presAssocID="{1A055269-B88E-4404-9EBC-7BEDF6C7F418}" presName="rootComposite" presStyleCnt="0"/>
      <dgm:spPr/>
    </dgm:pt>
    <dgm:pt modelId="{4AA92606-E2A2-49B3-B990-FD4A195369CD}" type="pres">
      <dgm:prSet presAssocID="{1A055269-B88E-4404-9EBC-7BEDF6C7F418}" presName="rootText" presStyleLbl="node1" presStyleIdx="0" presStyleCnt="1" custScaleY="21122"/>
      <dgm:spPr/>
    </dgm:pt>
    <dgm:pt modelId="{B2FE1EBC-41B8-4C6B-B551-FCD4883D34FE}" type="pres">
      <dgm:prSet presAssocID="{1A055269-B88E-4404-9EBC-7BEDF6C7F418}" presName="rootConnector" presStyleLbl="node1" presStyleIdx="0" presStyleCnt="1"/>
      <dgm:spPr/>
    </dgm:pt>
    <dgm:pt modelId="{A70BD115-F40A-4936-B1A3-AC071BF19D81}" type="pres">
      <dgm:prSet presAssocID="{1A055269-B88E-4404-9EBC-7BEDF6C7F418}" presName="childShape" presStyleCnt="0"/>
      <dgm:spPr/>
    </dgm:pt>
  </dgm:ptLst>
  <dgm:cxnLst>
    <dgm:cxn modelId="{657ABB14-A795-415D-8376-57DA2E105974}" type="presOf" srcId="{1A055269-B88E-4404-9EBC-7BEDF6C7F418}" destId="{4AA92606-E2A2-49B3-B990-FD4A195369CD}" srcOrd="0" destOrd="0" presId="urn:microsoft.com/office/officeart/2005/8/layout/hierarchy3"/>
    <dgm:cxn modelId="{869F85B1-32E5-4E8C-B9F3-5D935A5F64AD}" type="presOf" srcId="{7061F2FC-F2AB-4DE3-98B0-886576B4E2C6}" destId="{D433476B-D68D-4328-ADAC-B2895D3D50CF}" srcOrd="0" destOrd="0" presId="urn:microsoft.com/office/officeart/2005/8/layout/hierarchy3"/>
    <dgm:cxn modelId="{57E63EE3-AE18-4499-924A-3907F7EA11C6}" type="presOf" srcId="{1A055269-B88E-4404-9EBC-7BEDF6C7F418}" destId="{B2FE1EBC-41B8-4C6B-B551-FCD4883D34FE}" srcOrd="1" destOrd="0" presId="urn:microsoft.com/office/officeart/2005/8/layout/hierarchy3"/>
    <dgm:cxn modelId="{DC8463F9-A3E7-4FB2-AB7B-B8C2611A8F75}" srcId="{7061F2FC-F2AB-4DE3-98B0-886576B4E2C6}" destId="{1A055269-B88E-4404-9EBC-7BEDF6C7F418}" srcOrd="0" destOrd="0" parTransId="{AE382A45-3327-49E1-A7DB-CDE124B1A258}" sibTransId="{10AA669E-B67A-4A8A-A7D3-E8778BAD507D}"/>
    <dgm:cxn modelId="{520E3A29-A9AE-48FF-ADC4-D95C8AA849FF}" type="presParOf" srcId="{D433476B-D68D-4328-ADAC-B2895D3D50CF}" destId="{104BB7B2-C3EF-46A4-B208-92745CE04122}" srcOrd="0" destOrd="0" presId="urn:microsoft.com/office/officeart/2005/8/layout/hierarchy3"/>
    <dgm:cxn modelId="{7EF35B11-E251-42C2-8EF3-9819547B9585}" type="presParOf" srcId="{104BB7B2-C3EF-46A4-B208-92745CE04122}" destId="{AE7F0D12-238A-4B55-969A-6018941E6D67}" srcOrd="0" destOrd="0" presId="urn:microsoft.com/office/officeart/2005/8/layout/hierarchy3"/>
    <dgm:cxn modelId="{1BD8C137-25D0-4E02-BB24-FA19FDCAB8EE}" type="presParOf" srcId="{AE7F0D12-238A-4B55-969A-6018941E6D67}" destId="{4AA92606-E2A2-49B3-B990-FD4A195369CD}" srcOrd="0" destOrd="0" presId="urn:microsoft.com/office/officeart/2005/8/layout/hierarchy3"/>
    <dgm:cxn modelId="{BC867AB6-741C-4B5F-9396-C0C0DE84EE99}" type="presParOf" srcId="{AE7F0D12-238A-4B55-969A-6018941E6D67}" destId="{B2FE1EBC-41B8-4C6B-B551-FCD4883D34FE}" srcOrd="1" destOrd="0" presId="urn:microsoft.com/office/officeart/2005/8/layout/hierarchy3"/>
    <dgm:cxn modelId="{13AA0901-BED9-43B1-A3E8-50DA2E0C9728}" type="presParOf" srcId="{104BB7B2-C3EF-46A4-B208-92745CE04122}" destId="{A70BD115-F40A-4936-B1A3-AC071BF19D8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a:t>Planteamiento del Problema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F983B368-FC61-4441-AEF4-4EDB9A7D7988}"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3CE52C3-4151-4E8B-AF07-2C040F855C89}" type="presOf" srcId="{CB9964DC-5E01-4879-9733-CDEE2AB1D1F7}" destId="{ECB1CA3E-26B8-4A39-AEF8-6F06E506D3C7}" srcOrd="0" destOrd="0" presId="urn:microsoft.com/office/officeart/2005/8/layout/hierarchy3"/>
    <dgm:cxn modelId="{01361FDF-E3E9-433B-91E7-33469FCAEA37}" type="presOf" srcId="{7061F2FC-F2AB-4DE3-98B0-886576B4E2C6}" destId="{D433476B-D68D-4328-ADAC-B2895D3D50CF}" srcOrd="0" destOrd="0" presId="urn:microsoft.com/office/officeart/2005/8/layout/hierarchy3"/>
    <dgm:cxn modelId="{08691D4F-B509-4D47-BB3E-4530BC14AB89}" type="presParOf" srcId="{D433476B-D68D-4328-ADAC-B2895D3D50CF}" destId="{1E58A3BC-F1F7-40EE-89AA-32E802ED4BF7}" srcOrd="0" destOrd="0" presId="urn:microsoft.com/office/officeart/2005/8/layout/hierarchy3"/>
    <dgm:cxn modelId="{A7C789B9-9CF8-45F2-8F03-E47CB8A9BE9E}" type="presParOf" srcId="{1E58A3BC-F1F7-40EE-89AA-32E802ED4BF7}" destId="{D21DF85A-45CA-4CE0-B0ED-CF4615475EE0}" srcOrd="0" destOrd="0" presId="urn:microsoft.com/office/officeart/2005/8/layout/hierarchy3"/>
    <dgm:cxn modelId="{AD57FB17-198B-4DC8-9FF8-C271112E6526}" type="presParOf" srcId="{D21DF85A-45CA-4CE0-B0ED-CF4615475EE0}" destId="{ECB1CA3E-26B8-4A39-AEF8-6F06E506D3C7}" srcOrd="0" destOrd="0" presId="urn:microsoft.com/office/officeart/2005/8/layout/hierarchy3"/>
    <dgm:cxn modelId="{B1A00CBD-814A-44C4-8B08-5A3941E7AAAC}" type="presParOf" srcId="{D21DF85A-45CA-4CE0-B0ED-CF4615475EE0}" destId="{C7DDC059-89DD-4F99-A10D-9C975D60C8D8}" srcOrd="1" destOrd="0" presId="urn:microsoft.com/office/officeart/2005/8/layout/hierarchy3"/>
    <dgm:cxn modelId="{D44091AC-22E6-4485-A646-B7E8456FC1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a:t>Justificación e Importancia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062"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F983B368-FC61-4441-AEF4-4EDB9A7D7988}"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3CE52C3-4151-4E8B-AF07-2C040F855C89}" type="presOf" srcId="{CB9964DC-5E01-4879-9733-CDEE2AB1D1F7}" destId="{ECB1CA3E-26B8-4A39-AEF8-6F06E506D3C7}" srcOrd="0" destOrd="0" presId="urn:microsoft.com/office/officeart/2005/8/layout/hierarchy3"/>
    <dgm:cxn modelId="{01361FDF-E3E9-433B-91E7-33469FCAEA37}" type="presOf" srcId="{7061F2FC-F2AB-4DE3-98B0-886576B4E2C6}" destId="{D433476B-D68D-4328-ADAC-B2895D3D50CF}" srcOrd="0" destOrd="0" presId="urn:microsoft.com/office/officeart/2005/8/layout/hierarchy3"/>
    <dgm:cxn modelId="{08691D4F-B509-4D47-BB3E-4530BC14AB89}" type="presParOf" srcId="{D433476B-D68D-4328-ADAC-B2895D3D50CF}" destId="{1E58A3BC-F1F7-40EE-89AA-32E802ED4BF7}" srcOrd="0" destOrd="0" presId="urn:microsoft.com/office/officeart/2005/8/layout/hierarchy3"/>
    <dgm:cxn modelId="{A7C789B9-9CF8-45F2-8F03-E47CB8A9BE9E}" type="presParOf" srcId="{1E58A3BC-F1F7-40EE-89AA-32E802ED4BF7}" destId="{D21DF85A-45CA-4CE0-B0ED-CF4615475EE0}" srcOrd="0" destOrd="0" presId="urn:microsoft.com/office/officeart/2005/8/layout/hierarchy3"/>
    <dgm:cxn modelId="{AD57FB17-198B-4DC8-9FF8-C271112E6526}" type="presParOf" srcId="{D21DF85A-45CA-4CE0-B0ED-CF4615475EE0}" destId="{ECB1CA3E-26B8-4A39-AEF8-6F06E506D3C7}" srcOrd="0" destOrd="0" presId="urn:microsoft.com/office/officeart/2005/8/layout/hierarchy3"/>
    <dgm:cxn modelId="{B1A00CBD-814A-44C4-8B08-5A3941E7AAAC}" type="presParOf" srcId="{D21DF85A-45CA-4CE0-B0ED-CF4615475EE0}" destId="{C7DDC059-89DD-4F99-A10D-9C975D60C8D8}" srcOrd="1" destOrd="0" presId="urn:microsoft.com/office/officeart/2005/8/layout/hierarchy3"/>
    <dgm:cxn modelId="{D44091AC-22E6-4485-A646-B7E8456FC1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es-ES"/>
        </a:p>
      </dgm:t>
    </dgm:pt>
    <dgm:pt modelId="{CB9964DC-5E01-4879-9733-CDEE2AB1D1F7}">
      <dgm:prSet phldrT="[Texto]"/>
      <dgm:spPr/>
      <dgm:t>
        <a:bodyPr/>
        <a:lstStyle/>
        <a:p>
          <a:r>
            <a:rPr lang="es-EC" noProof="0" dirty="0"/>
            <a:t>Alcance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062"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F983B368-FC61-4441-AEF4-4EDB9A7D7988}"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3CE52C3-4151-4E8B-AF07-2C040F855C89}" type="presOf" srcId="{CB9964DC-5E01-4879-9733-CDEE2AB1D1F7}" destId="{ECB1CA3E-26B8-4A39-AEF8-6F06E506D3C7}" srcOrd="0" destOrd="0" presId="urn:microsoft.com/office/officeart/2005/8/layout/hierarchy3"/>
    <dgm:cxn modelId="{01361FDF-E3E9-433B-91E7-33469FCAEA37}" type="presOf" srcId="{7061F2FC-F2AB-4DE3-98B0-886576B4E2C6}" destId="{D433476B-D68D-4328-ADAC-B2895D3D50CF}" srcOrd="0" destOrd="0" presId="urn:microsoft.com/office/officeart/2005/8/layout/hierarchy3"/>
    <dgm:cxn modelId="{08691D4F-B509-4D47-BB3E-4530BC14AB89}" type="presParOf" srcId="{D433476B-D68D-4328-ADAC-B2895D3D50CF}" destId="{1E58A3BC-F1F7-40EE-89AA-32E802ED4BF7}" srcOrd="0" destOrd="0" presId="urn:microsoft.com/office/officeart/2005/8/layout/hierarchy3"/>
    <dgm:cxn modelId="{A7C789B9-9CF8-45F2-8F03-E47CB8A9BE9E}" type="presParOf" srcId="{1E58A3BC-F1F7-40EE-89AA-32E802ED4BF7}" destId="{D21DF85A-45CA-4CE0-B0ED-CF4615475EE0}" srcOrd="0" destOrd="0" presId="urn:microsoft.com/office/officeart/2005/8/layout/hierarchy3"/>
    <dgm:cxn modelId="{AD57FB17-198B-4DC8-9FF8-C271112E6526}" type="presParOf" srcId="{D21DF85A-45CA-4CE0-B0ED-CF4615475EE0}" destId="{ECB1CA3E-26B8-4A39-AEF8-6F06E506D3C7}" srcOrd="0" destOrd="0" presId="urn:microsoft.com/office/officeart/2005/8/layout/hierarchy3"/>
    <dgm:cxn modelId="{B1A00CBD-814A-44C4-8B08-5A3941E7AAAC}" type="presParOf" srcId="{D21DF85A-45CA-4CE0-B0ED-CF4615475EE0}" destId="{C7DDC059-89DD-4F99-A10D-9C975D60C8D8}" srcOrd="1" destOrd="0" presId="urn:microsoft.com/office/officeart/2005/8/layout/hierarchy3"/>
    <dgm:cxn modelId="{D44091AC-22E6-4485-A646-B7E8456FC1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noProof="0" dirty="0"/>
            <a:t>Objetivos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B066B13D-06F3-4AF0-B798-C1F6ECF0B6C1}"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CAE12C7-0E8F-4B75-A379-3F68F2BE5F26}" type="presOf" srcId="{7061F2FC-F2AB-4DE3-98B0-886576B4E2C6}" destId="{D433476B-D68D-4328-ADAC-B2895D3D50CF}" srcOrd="0" destOrd="0" presId="urn:microsoft.com/office/officeart/2005/8/layout/hierarchy3"/>
    <dgm:cxn modelId="{C4D8E5DD-BAA1-4DD7-808B-C6A0335422B7}" type="presOf" srcId="{CB9964DC-5E01-4879-9733-CDEE2AB1D1F7}" destId="{C7DDC059-89DD-4F99-A10D-9C975D60C8D8}" srcOrd="1" destOrd="0" presId="urn:microsoft.com/office/officeart/2005/8/layout/hierarchy3"/>
    <dgm:cxn modelId="{AD8D3ADC-4BA1-4384-B29D-F83FB93253B9}" type="presParOf" srcId="{D433476B-D68D-4328-ADAC-B2895D3D50CF}" destId="{1E58A3BC-F1F7-40EE-89AA-32E802ED4BF7}" srcOrd="0" destOrd="0" presId="urn:microsoft.com/office/officeart/2005/8/layout/hierarchy3"/>
    <dgm:cxn modelId="{2AC7965C-ECAF-44A5-BC53-60489E9BA64D}" type="presParOf" srcId="{1E58A3BC-F1F7-40EE-89AA-32E802ED4BF7}" destId="{D21DF85A-45CA-4CE0-B0ED-CF4615475EE0}" srcOrd="0" destOrd="0" presId="urn:microsoft.com/office/officeart/2005/8/layout/hierarchy3"/>
    <dgm:cxn modelId="{B47679AA-6C55-421F-86F9-68E4165DC2CF}" type="presParOf" srcId="{D21DF85A-45CA-4CE0-B0ED-CF4615475EE0}" destId="{ECB1CA3E-26B8-4A39-AEF8-6F06E506D3C7}" srcOrd="0" destOrd="0" presId="urn:microsoft.com/office/officeart/2005/8/layout/hierarchy3"/>
    <dgm:cxn modelId="{0A13F146-82C2-4B3B-B8BC-93A4FA19F421}" type="presParOf" srcId="{D21DF85A-45CA-4CE0-B0ED-CF4615475EE0}" destId="{C7DDC059-89DD-4F99-A10D-9C975D60C8D8}" srcOrd="1" destOrd="0" presId="urn:microsoft.com/office/officeart/2005/8/layout/hierarchy3"/>
    <dgm:cxn modelId="{7A1F4780-4225-4A16-AFD4-F0CDDBF2D35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ACTUAL Y DIAGNÓSTICO </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pPr marL="0" lvl="0" indent="0" algn="ctr" defTabSz="1555750">
            <a:lnSpc>
              <a:spcPct val="90000"/>
            </a:lnSpc>
            <a:spcBef>
              <a:spcPct val="0"/>
            </a:spcBef>
            <a:spcAft>
              <a:spcPct val="35000"/>
            </a:spcAft>
            <a:buNone/>
          </a:pP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Diagrama Esquemático Eléctrico del Banco de Pruebas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Precision</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Pressure</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Test Set”</a:t>
          </a:r>
          <a:endParaRPr lang="es-EC" sz="3500" b="1" kern="1200" spc="43"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endParaRP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293982"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custT="1"/>
      <dgm:spPr/>
      <dgm:t>
        <a:bodyPr/>
        <a:lstStyle/>
        <a:p>
          <a:pPr marL="0" lvl="0" indent="0" algn="ctr" defTabSz="1555750">
            <a:lnSpc>
              <a:spcPct val="90000"/>
            </a:lnSpc>
            <a:spcBef>
              <a:spcPct val="0"/>
            </a:spcBef>
            <a:spcAft>
              <a:spcPct val="35000"/>
            </a:spcAft>
            <a:buFont typeface="+mj-lt"/>
            <a:buAutoNum type="arabicPeriod"/>
          </a:pP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Diagrama Esquemático Neumático del Banco de Pruebas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Precision</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Pressure</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Test Set</a:t>
          </a:r>
          <a:r>
            <a:rPr lang="es-EC" sz="3500" b="1" kern="1200" dirty="0"/>
            <a:t>”</a:t>
          </a:r>
          <a:endParaRPr lang="es-EC" sz="3500" b="1" kern="1200" spc="43"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endParaRP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293982" custLinFactNeighborX="-96991"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CB9964DC-5E01-4879-9733-CDEE2AB1D1F7}">
      <dgm:prSet phldrT="[Texto]"/>
      <dgm:spPr/>
      <dgm:t>
        <a:bodyPr/>
        <a:lstStyle/>
        <a:p>
          <a:r>
            <a:rPr lang="es-EC" b="1" i="1" dirty="0"/>
            <a:t>Requerimientos Mínimos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0" custLinFactNeighborY="-253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725CF454-323E-465B-9D9C-C5AD169D871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69F85B1-32E5-4E8C-B9F3-5D935A5F64AD}" type="presOf" srcId="{7061F2FC-F2AB-4DE3-98B0-886576B4E2C6}" destId="{D433476B-D68D-4328-ADAC-B2895D3D50CF}" srcOrd="0" destOrd="0" presId="urn:microsoft.com/office/officeart/2005/8/layout/hierarchy3"/>
    <dgm:cxn modelId="{B0FCE8F9-B044-4599-B094-E8D82BC8DD62}" type="presOf" srcId="{CB9964DC-5E01-4879-9733-CDEE2AB1D1F7}" destId="{C7DDC059-89DD-4F99-A10D-9C975D60C8D8}" srcOrd="1" destOrd="0" presId="urn:microsoft.com/office/officeart/2005/8/layout/hierarchy3"/>
    <dgm:cxn modelId="{2FAABF11-B95B-4BDB-A678-27FDF708D183}" type="presParOf" srcId="{D433476B-D68D-4328-ADAC-B2895D3D50CF}" destId="{1E58A3BC-F1F7-40EE-89AA-32E802ED4BF7}" srcOrd="0" destOrd="0" presId="urn:microsoft.com/office/officeart/2005/8/layout/hierarchy3"/>
    <dgm:cxn modelId="{7697D702-EC0B-4503-8848-BC24686973D9}" type="presParOf" srcId="{1E58A3BC-F1F7-40EE-89AA-32E802ED4BF7}" destId="{D21DF85A-45CA-4CE0-B0ED-CF4615475EE0}" srcOrd="0" destOrd="0" presId="urn:microsoft.com/office/officeart/2005/8/layout/hierarchy3"/>
    <dgm:cxn modelId="{7BBB4F25-A256-4C15-AA95-3E45259030C4}" type="presParOf" srcId="{D21DF85A-45CA-4CE0-B0ED-CF4615475EE0}" destId="{ECB1CA3E-26B8-4A39-AEF8-6F06E506D3C7}" srcOrd="0" destOrd="0" presId="urn:microsoft.com/office/officeart/2005/8/layout/hierarchy3"/>
    <dgm:cxn modelId="{8CC84445-6509-42E9-A897-3CC44B99FD60}" type="presParOf" srcId="{D21DF85A-45CA-4CE0-B0ED-CF4615475EE0}" destId="{C7DDC059-89DD-4F99-A10D-9C975D60C8D8}" srcOrd="1" destOrd="0" presId="urn:microsoft.com/office/officeart/2005/8/layout/hierarchy3"/>
    <dgm:cxn modelId="{DC40A304-CDBC-4918-A36D-BDDC932B4F6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kern="1200" noProof="0" dirty="0"/>
            <a:t>Introducción</a:t>
          </a:r>
        </a:p>
      </dsp:txBody>
      <dsp:txXfrm>
        <a:off x="18408" y="2142552"/>
        <a:ext cx="7659382" cy="591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b="1" i="1" kern="1200" dirty="0"/>
            <a:t>Operación inicial del Banco de Pruebas “</a:t>
          </a:r>
          <a:r>
            <a:rPr lang="es-EC" sz="2100" b="1" i="1" kern="1200" dirty="0" err="1"/>
            <a:t>Precision</a:t>
          </a:r>
          <a:r>
            <a:rPr lang="es-EC" sz="2100" b="1" i="1" kern="1200" dirty="0"/>
            <a:t> </a:t>
          </a:r>
          <a:r>
            <a:rPr lang="es-EC" sz="2100" b="1" i="1" kern="1200" dirty="0" err="1"/>
            <a:t>Pressure</a:t>
          </a:r>
          <a:r>
            <a:rPr lang="es-EC" sz="2100" b="1" i="1" kern="1200" dirty="0"/>
            <a:t> Test Set”</a:t>
          </a:r>
          <a:endParaRPr lang="es-EC" sz="2100" kern="1200" noProof="0" dirty="0"/>
        </a:p>
      </dsp:txBody>
      <dsp:txXfrm>
        <a:off x="18408" y="2126607"/>
        <a:ext cx="7659382" cy="591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b="1" i="1" kern="1200" dirty="0"/>
            <a:t>Calibración y Pruebas de Altímetros</a:t>
          </a:r>
          <a:endParaRPr lang="es-EC" sz="3500" kern="1200" noProof="0" dirty="0"/>
        </a:p>
      </dsp:txBody>
      <dsp:txXfrm>
        <a:off x="18408" y="2126607"/>
        <a:ext cx="7659382" cy="5916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b="1" i="1" kern="1200" dirty="0"/>
            <a:t>Calibración y Pruebas de Indicadores de Velocidad</a:t>
          </a:r>
          <a:endParaRPr lang="es-EC" sz="2800" kern="1200" noProof="0" dirty="0"/>
        </a:p>
      </dsp:txBody>
      <dsp:txXfrm>
        <a:off x="18408" y="2126607"/>
        <a:ext cx="7659382" cy="5916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Font typeface="+mj-lt"/>
            <a:buNone/>
          </a:pPr>
          <a:r>
            <a:rPr lang="es-EC" sz="3100" b="1" i="1" kern="1200" dirty="0"/>
            <a:t>Calibración y Prueba de Indicadores de Mach</a:t>
          </a:r>
          <a:endParaRPr lang="es-EC" sz="3100" kern="1200" noProof="0" dirty="0"/>
        </a:p>
      </dsp:txBody>
      <dsp:txXfrm>
        <a:off x="18408" y="2126607"/>
        <a:ext cx="7659382" cy="5916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92606-E2A2-49B3-B990-FD4A195369CD}">
      <dsp:nvSpPr>
        <dsp:cNvPr id="0" name=""/>
        <dsp:cNvSpPr/>
      </dsp:nvSpPr>
      <dsp:spPr>
        <a:xfrm>
          <a:off x="0" y="2032002"/>
          <a:ext cx="7696200" cy="81279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mj-lt"/>
            <a:buNone/>
          </a:pPr>
          <a:r>
            <a:rPr lang="es-EC" sz="2500" b="1" kern="1200"/>
            <a:t>Desarrollo del Software para la Modernización del Banco de Pruebas</a:t>
          </a:r>
          <a:endParaRPr lang="es-ES" sz="2500" b="1" kern="1200"/>
        </a:p>
      </dsp:txBody>
      <dsp:txXfrm>
        <a:off x="23806" y="2055808"/>
        <a:ext cx="7648588" cy="7651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92606-E2A2-49B3-B990-FD4A195369CD}">
      <dsp:nvSpPr>
        <dsp:cNvPr id="0" name=""/>
        <dsp:cNvSpPr/>
      </dsp:nvSpPr>
      <dsp:spPr>
        <a:xfrm>
          <a:off x="0" y="2032002"/>
          <a:ext cx="7696200" cy="81279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mj-lt"/>
            <a:buNone/>
          </a:pPr>
          <a:r>
            <a:rPr lang="es-EC" sz="2500" b="1" kern="1200" dirty="0"/>
            <a:t>Diseño de la Interfaz Hombre-Maquina para la Modernización del Banco de Pruebas</a:t>
          </a:r>
          <a:endParaRPr lang="es-ES" sz="2500" b="1" kern="1200" dirty="0"/>
        </a:p>
      </dsp:txBody>
      <dsp:txXfrm>
        <a:off x="23806" y="2055808"/>
        <a:ext cx="7648588" cy="7651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92606-E2A2-49B3-B990-FD4A195369CD}">
      <dsp:nvSpPr>
        <dsp:cNvPr id="0" name=""/>
        <dsp:cNvSpPr/>
      </dsp:nvSpPr>
      <dsp:spPr>
        <a:xfrm>
          <a:off x="0" y="2032002"/>
          <a:ext cx="7696200" cy="81279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mj-lt"/>
            <a:buNone/>
          </a:pPr>
          <a:r>
            <a:rPr lang="es-EC" sz="2500" b="1" kern="1200" dirty="0"/>
            <a:t>Implementación y Montaje de la Modernización del Banco de Pruebas</a:t>
          </a:r>
          <a:endParaRPr lang="es-ES" sz="2500" b="1" kern="1200" dirty="0"/>
        </a:p>
      </dsp:txBody>
      <dsp:txXfrm>
        <a:off x="23806" y="2055808"/>
        <a:ext cx="7648588" cy="7651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92606-E2A2-49B3-B990-FD4A195369CD}">
      <dsp:nvSpPr>
        <dsp:cNvPr id="0" name=""/>
        <dsp:cNvSpPr/>
      </dsp:nvSpPr>
      <dsp:spPr>
        <a:xfrm>
          <a:off x="0" y="2032002"/>
          <a:ext cx="7696200" cy="81279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Font typeface="+mj-lt"/>
            <a:buNone/>
          </a:pPr>
          <a:r>
            <a:rPr lang="es-EC" sz="3700" b="1" kern="1200" dirty="0"/>
            <a:t>CONCLUSIONES Y RECOMENDACIONES</a:t>
          </a:r>
          <a:endParaRPr lang="es-ES" sz="3700" b="1" kern="1200" dirty="0"/>
        </a:p>
      </dsp:txBody>
      <dsp:txXfrm>
        <a:off x="23806" y="2055808"/>
        <a:ext cx="7648588" cy="76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kern="1200" noProof="0" dirty="0"/>
            <a:t>Planteamiento del Problema</a:t>
          </a:r>
        </a:p>
      </dsp:txBody>
      <dsp:txXfrm>
        <a:off x="18408" y="2142552"/>
        <a:ext cx="7659382" cy="591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kern="1200" noProof="0" dirty="0"/>
            <a:t>Justificación e Importancia</a:t>
          </a:r>
        </a:p>
      </dsp:txBody>
      <dsp:txXfrm>
        <a:off x="18408" y="2126607"/>
        <a:ext cx="7659382" cy="591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kern="1200" noProof="0" dirty="0"/>
            <a:t>Alcance</a:t>
          </a:r>
        </a:p>
      </dsp:txBody>
      <dsp:txXfrm>
        <a:off x="18408" y="2126607"/>
        <a:ext cx="7659382" cy="591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24144"/>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kern="1200" noProof="0" dirty="0"/>
            <a:t>Objetivos</a:t>
          </a:r>
        </a:p>
      </dsp:txBody>
      <dsp:txXfrm>
        <a:off x="18408" y="2142552"/>
        <a:ext cx="7659382" cy="591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b="1" kern="1200"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ACTUAL Y DIAGNÓSTICO </a:t>
          </a:r>
          <a:endParaRPr lang="es-EC" sz="3500" kern="1200" noProof="0" dirty="0"/>
        </a:p>
      </dsp:txBody>
      <dsp:txXfrm>
        <a:off x="18408" y="2126607"/>
        <a:ext cx="7659382" cy="591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498600"/>
          <a:ext cx="7696198" cy="184770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Diagrama Esquemático Eléctrico del Banco de Pruebas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Precision</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Pressure</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Test Set”</a:t>
          </a:r>
          <a:endParaRPr lang="es-EC" sz="3500" b="1" kern="1200" spc="43"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endParaRPr>
        </a:p>
      </dsp:txBody>
      <dsp:txXfrm>
        <a:off x="54117" y="1552717"/>
        <a:ext cx="7587964" cy="1739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498600"/>
          <a:ext cx="7696198" cy="184770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Font typeface="+mj-lt"/>
            <a:buNone/>
          </a:pP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Diagrama Esquemático Neumático del Banco de Pruebas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Precision</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a:t>
          </a:r>
          <a:r>
            <a:rPr lang="es-EC" sz="3500" b="1" kern="1200" spc="43"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Pressure</a:t>
          </a:r>
          <a:r>
            <a:rPr lang="es-EC" sz="3500" b="1" kern="1200" spc="43"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rPr>
            <a:t> Test Set</a:t>
          </a:r>
          <a:r>
            <a:rPr lang="es-EC" sz="3500" b="1" kern="1200" dirty="0"/>
            <a:t>”</a:t>
          </a:r>
          <a:endParaRPr lang="es-EC" sz="3500" b="1" kern="1200" spc="43"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a typeface="+mn-ea"/>
            <a:cs typeface="+mn-cs"/>
          </a:endParaRPr>
        </a:p>
      </dsp:txBody>
      <dsp:txXfrm>
        <a:off x="54117" y="1552717"/>
        <a:ext cx="7587964" cy="1739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08199"/>
          <a:ext cx="7696198" cy="62851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C" sz="3500" b="1" i="1" kern="1200" dirty="0"/>
            <a:t>Requerimientos Mínimos</a:t>
          </a:r>
          <a:endParaRPr lang="es-EC" sz="3500" kern="1200" noProof="0" dirty="0"/>
        </a:p>
      </dsp:txBody>
      <dsp:txXfrm>
        <a:off x="18408" y="2126607"/>
        <a:ext cx="7659382" cy="591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59A0059-2925-4C41-9472-DA7896AE44C0}" type="datetimeFigureOut">
              <a:rPr lang="es-ES" smtClean="0"/>
              <a:t>23/03/2021</a:t>
            </a:fld>
            <a:endParaRPr lang="es-ES"/>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E0F86A1-04FC-41B3-8814-61C279CB4662}" type="datetimeFigureOut">
              <a:rPr lang="es-ES" smtClean="0"/>
              <a:t>23/03/2021</a:t>
            </a:fld>
            <a:endParaRPr lang="es-ES"/>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57500" y="514350"/>
            <a:ext cx="3429000" cy="25717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dirty="0"/>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3"/>
            <a:ext cx="8229600" cy="4525963"/>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0"/>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5"/>
            <a:ext cx="7772400" cy="1362076"/>
          </a:xfrm>
        </p:spPr>
        <p:txBody>
          <a:bodyPr anchor="t"/>
          <a:lstStyle>
            <a:lvl1pPr algn="l">
              <a:defRPr sz="34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3"/>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3"/>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5"/>
            <a:ext cx="4040188"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32" y="1535115"/>
            <a:ext cx="4041775"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32"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a:t>Tema de la presentacion</a:t>
            </a:r>
          </a:p>
        </p:txBody>
      </p:sp>
      <p:sp>
        <p:nvSpPr>
          <p:cNvPr id="8" name="7 Marcador de pie de página"/>
          <p:cNvSpPr>
            <a:spLocks noGrp="1"/>
          </p:cNvSpPr>
          <p:nvPr>
            <p:ph type="ftr" sz="quarter" idx="11"/>
          </p:nvPr>
        </p:nvSpPr>
        <p:spPr/>
        <p:txBody>
          <a:bodyPr/>
          <a:lstStyle/>
          <a:p>
            <a:r>
              <a:rPr lang="es-ES"/>
              <a:t>Autor de la presentación</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a:t>Tema de la presentacion</a:t>
            </a:r>
          </a:p>
        </p:txBody>
      </p:sp>
      <p:sp>
        <p:nvSpPr>
          <p:cNvPr id="4" name="3 Marcador de pie de página"/>
          <p:cNvSpPr>
            <a:spLocks noGrp="1"/>
          </p:cNvSpPr>
          <p:nvPr>
            <p:ph type="ftr" sz="quarter" idx="11"/>
          </p:nvPr>
        </p:nvSpPr>
        <p:spPr/>
        <p:txBody>
          <a:bodyPr/>
          <a:lstStyle/>
          <a:p>
            <a:r>
              <a:rPr lang="es-ES"/>
              <a:t>Autor de la presentación</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t>Tema de la presentacion</a:t>
            </a:r>
          </a:p>
        </p:txBody>
      </p:sp>
      <p:sp>
        <p:nvSpPr>
          <p:cNvPr id="3" name="2 Marcador de pie de página"/>
          <p:cNvSpPr>
            <a:spLocks noGrp="1"/>
          </p:cNvSpPr>
          <p:nvPr>
            <p:ph type="ftr" sz="quarter" idx="11"/>
          </p:nvPr>
        </p:nvSpPr>
        <p:spPr/>
        <p:txBody>
          <a:bodyPr/>
          <a:lstStyle/>
          <a:p>
            <a:r>
              <a:rPr lang="es-ES"/>
              <a:t>Autor de la presentación</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8" y="273051"/>
            <a:ext cx="3008313" cy="1162051"/>
          </a:xfrm>
        </p:spPr>
        <p:txBody>
          <a:bodyPr anchor="b"/>
          <a:lstStyle>
            <a:lvl1pPr algn="l">
              <a:defRPr sz="1700" b="1"/>
            </a:lvl1pPr>
          </a:lstStyle>
          <a:p>
            <a:r>
              <a:rPr lang="es-ES"/>
              <a:t>Haga clic para modificar el estilo de título del patrón</a:t>
            </a:r>
          </a:p>
        </p:txBody>
      </p:sp>
      <p:sp>
        <p:nvSpPr>
          <p:cNvPr id="3" name="2 Marcador de contenido"/>
          <p:cNvSpPr>
            <a:spLocks noGrp="1"/>
          </p:cNvSpPr>
          <p:nvPr>
            <p:ph idx="1"/>
          </p:nvPr>
        </p:nvSpPr>
        <p:spPr>
          <a:xfrm>
            <a:off x="3575051" y="273056"/>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8" y="1435104"/>
            <a:ext cx="3008313" cy="46910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2"/>
            <a:ext cx="5486400" cy="566740"/>
          </a:xfrm>
        </p:spPr>
        <p:txBody>
          <a:bodyPr anchor="b"/>
          <a:lstStyle>
            <a:lvl1pPr algn="l">
              <a:defRPr sz="17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s-ES"/>
              <a:t>Haga clic en el icono para agregar una imagen</a:t>
            </a:r>
          </a:p>
        </p:txBody>
      </p:sp>
      <p:sp>
        <p:nvSpPr>
          <p:cNvPr id="4" name="3 Marcador de texto"/>
          <p:cNvSpPr>
            <a:spLocks noGrp="1"/>
          </p:cNvSpPr>
          <p:nvPr>
            <p:ph type="body" sz="half" idx="2"/>
          </p:nvPr>
        </p:nvSpPr>
        <p:spPr>
          <a:xfrm>
            <a:off x="1792288" y="5367343"/>
            <a:ext cx="5486400" cy="8048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3"/>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3"/>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43"/>
            <a:ext cx="8229600" cy="5851525"/>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9"/>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5"/>
            <a:ext cx="4038600" cy="2185988"/>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95"/>
            <a:ext cx="4038600" cy="2187575"/>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95"/>
            <a:ext cx="4038600" cy="2187575"/>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3"/>
            <a:ext cx="4038600" cy="4525963"/>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3"/>
            <a:ext cx="4038600" cy="4525963"/>
          </a:xfrm>
          <a:prstGeom prst="rect">
            <a:avLst/>
          </a:prstGeom>
        </p:spPr>
        <p:txBody>
          <a:bodyPr lIns="77925" tIns="38963" rIns="77925" bIns="38963"/>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3"/>
            <a:ext cx="4038600" cy="4525963"/>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95"/>
            <a:ext cx="4038600" cy="2187575"/>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3"/>
            <a:ext cx="4038600" cy="4525963"/>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5"/>
            <a:ext cx="4038600" cy="2185988"/>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95"/>
            <a:ext cx="4038600" cy="2187575"/>
          </a:xfrm>
          <a:prstGeom prst="rect">
            <a:avLst/>
          </a:prstGeom>
        </p:spPr>
        <p:txBody>
          <a:bodyPr lIns="77925" tIns="38963" rIns="77925" bIns="389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1"/>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91"/>
            <a:ext cx="2611438" cy="639763"/>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lIns="77925" tIns="38963" rIns="77925" bIns="38963"/>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5"/>
            <a:ext cx="2133600" cy="365125"/>
          </a:xfrm>
          <a:prstGeom prst="rect">
            <a:avLst/>
          </a:prstGeom>
        </p:spPr>
        <p:txBody>
          <a:bodyPr lIns="77925" tIns="38963" rIns="77925" bIns="38963"/>
          <a:lstStyle/>
          <a:p>
            <a:r>
              <a:rPr lang="es-ES"/>
              <a:t>Tema de la presentacion</a:t>
            </a:r>
          </a:p>
        </p:txBody>
      </p:sp>
      <p:sp>
        <p:nvSpPr>
          <p:cNvPr id="5" name="Footer Placeholder 4"/>
          <p:cNvSpPr>
            <a:spLocks noGrp="1"/>
          </p:cNvSpPr>
          <p:nvPr>
            <p:ph type="ftr" sz="quarter" idx="11"/>
          </p:nvPr>
        </p:nvSpPr>
        <p:spPr>
          <a:xfrm>
            <a:off x="3124200" y="6356355"/>
            <a:ext cx="2895600" cy="365125"/>
          </a:xfrm>
          <a:prstGeom prst="rect">
            <a:avLst/>
          </a:prstGeom>
        </p:spPr>
        <p:txBody>
          <a:bodyPr lIns="77925" tIns="38963" rIns="77925" bIns="38963"/>
          <a:lstStyle/>
          <a:p>
            <a:r>
              <a:rPr lang="es-ES"/>
              <a:t>Autor de la presentación</a:t>
            </a:r>
          </a:p>
        </p:txBody>
      </p:sp>
      <p:sp>
        <p:nvSpPr>
          <p:cNvPr id="6" name="Slide Number Placeholder 5"/>
          <p:cNvSpPr>
            <a:spLocks noGrp="1"/>
          </p:cNvSpPr>
          <p:nvPr>
            <p:ph type="sldNum" sz="quarter" idx="12"/>
          </p:nvPr>
        </p:nvSpPr>
        <p:spPr>
          <a:xfrm>
            <a:off x="6553200" y="6356355"/>
            <a:ext cx="2133600" cy="365125"/>
          </a:xfrm>
          <a:prstGeom prst="rect">
            <a:avLst/>
          </a:prstGeom>
        </p:spPr>
        <p:txBody>
          <a:bodyPr lIns="77925" tIns="38963" rIns="77925" bIns="38963"/>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3"/>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3700" kern="1200">
          <a:solidFill>
            <a:schemeClr val="tx1"/>
          </a:solidFill>
          <a:latin typeface="+mj-lt"/>
          <a:ea typeface="+mj-ea"/>
          <a:cs typeface="+mj-cs"/>
        </a:defRPr>
      </a:lvl1pPr>
      <a:lvl2pPr algn="ctr" rtl="0" eaLnBrk="1" fontAlgn="base" hangingPunct="1">
        <a:spcBef>
          <a:spcPct val="0"/>
        </a:spcBef>
        <a:spcAft>
          <a:spcPct val="0"/>
        </a:spcAft>
        <a:defRPr sz="3700">
          <a:solidFill>
            <a:schemeClr val="tx1"/>
          </a:solidFill>
          <a:latin typeface="Calibri" pitchFamily="34" charset="0"/>
        </a:defRPr>
      </a:lvl2pPr>
      <a:lvl3pPr algn="ctr" rtl="0" eaLnBrk="1" fontAlgn="base" hangingPunct="1">
        <a:spcBef>
          <a:spcPct val="0"/>
        </a:spcBef>
        <a:spcAft>
          <a:spcPct val="0"/>
        </a:spcAft>
        <a:defRPr sz="3700">
          <a:solidFill>
            <a:schemeClr val="tx1"/>
          </a:solidFill>
          <a:latin typeface="Calibri" pitchFamily="34" charset="0"/>
        </a:defRPr>
      </a:lvl3pPr>
      <a:lvl4pPr algn="ctr" rtl="0" eaLnBrk="1" fontAlgn="base" hangingPunct="1">
        <a:spcBef>
          <a:spcPct val="0"/>
        </a:spcBef>
        <a:spcAft>
          <a:spcPct val="0"/>
        </a:spcAft>
        <a:defRPr sz="3700">
          <a:solidFill>
            <a:schemeClr val="tx1"/>
          </a:solidFill>
          <a:latin typeface="Calibri" pitchFamily="34" charset="0"/>
        </a:defRPr>
      </a:lvl4pPr>
      <a:lvl5pPr algn="ctr" rtl="0" eaLnBrk="1" fontAlgn="base" hangingPunct="1">
        <a:spcBef>
          <a:spcPct val="0"/>
        </a:spcBef>
        <a:spcAft>
          <a:spcPct val="0"/>
        </a:spcAft>
        <a:defRPr sz="3700">
          <a:solidFill>
            <a:schemeClr val="tx1"/>
          </a:solidFill>
          <a:latin typeface="Calibri" pitchFamily="34" charset="0"/>
        </a:defRPr>
      </a:lvl5pPr>
      <a:lvl6pPr marL="389626" algn="ctr" rtl="0" eaLnBrk="1" fontAlgn="base" hangingPunct="1">
        <a:spcBef>
          <a:spcPct val="0"/>
        </a:spcBef>
        <a:spcAft>
          <a:spcPct val="0"/>
        </a:spcAft>
        <a:defRPr sz="3700">
          <a:solidFill>
            <a:schemeClr val="tx1"/>
          </a:solidFill>
          <a:latin typeface="Calibri" pitchFamily="34" charset="0"/>
        </a:defRPr>
      </a:lvl6pPr>
      <a:lvl7pPr marL="779252" algn="ctr" rtl="0" eaLnBrk="1" fontAlgn="base" hangingPunct="1">
        <a:spcBef>
          <a:spcPct val="0"/>
        </a:spcBef>
        <a:spcAft>
          <a:spcPct val="0"/>
        </a:spcAft>
        <a:defRPr sz="3700">
          <a:solidFill>
            <a:schemeClr val="tx1"/>
          </a:solidFill>
          <a:latin typeface="Calibri" pitchFamily="34" charset="0"/>
        </a:defRPr>
      </a:lvl7pPr>
      <a:lvl8pPr marL="1168878" algn="ctr" rtl="0" eaLnBrk="1" fontAlgn="base" hangingPunct="1">
        <a:spcBef>
          <a:spcPct val="0"/>
        </a:spcBef>
        <a:spcAft>
          <a:spcPct val="0"/>
        </a:spcAft>
        <a:defRPr sz="3700">
          <a:solidFill>
            <a:schemeClr val="tx1"/>
          </a:solidFill>
          <a:latin typeface="Calibri" pitchFamily="34" charset="0"/>
        </a:defRPr>
      </a:lvl8pPr>
      <a:lvl9pPr marL="1558503" algn="ctr" rtl="0" eaLnBrk="1" fontAlgn="base" hangingPunct="1">
        <a:spcBef>
          <a:spcPct val="0"/>
        </a:spcBef>
        <a:spcAft>
          <a:spcPct val="0"/>
        </a:spcAft>
        <a:defRPr sz="3700">
          <a:solidFill>
            <a:schemeClr val="tx1"/>
          </a:solidFill>
          <a:latin typeface="Calibri" pitchFamily="34" charset="0"/>
        </a:defRPr>
      </a:lvl9pPr>
    </p:titleStyle>
    <p:bodyStyle>
      <a:lvl1pPr marL="292219" indent="-292219"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1pPr>
      <a:lvl2pPr marL="633142" indent="-243516"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974065" indent="-19481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363690"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4pPr>
      <a:lvl5pPr marL="1753316" indent="-194813" algn="l" rtl="0" eaLnBrk="1" fontAlgn="base" hangingPunct="1">
        <a:spcBef>
          <a:spcPct val="20000"/>
        </a:spcBef>
        <a:spcAft>
          <a:spcPct val="0"/>
        </a:spcAft>
        <a:buFont typeface="Arial"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3"/>
            <a:ext cx="8229600" cy="4525963"/>
          </a:xfrm>
          <a:prstGeom prst="rect">
            <a:avLst/>
          </a:prstGeom>
        </p:spPr>
        <p:txBody>
          <a:bodyPr vert="horz" lIns="77925" tIns="38963" rIns="77925" bIns="38963"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5"/>
            <a:ext cx="2133600" cy="365125"/>
          </a:xfrm>
          <a:prstGeom prst="rect">
            <a:avLst/>
          </a:prstGeom>
        </p:spPr>
        <p:txBody>
          <a:bodyPr vert="horz" lIns="77925" tIns="38963" rIns="77925" bIns="38963" rtlCol="0" anchor="ctr"/>
          <a:lstStyle>
            <a:lvl1pPr algn="l">
              <a:defRPr sz="1000">
                <a:solidFill>
                  <a:schemeClr val="tx1">
                    <a:tint val="75000"/>
                  </a:schemeClr>
                </a:solidFill>
              </a:defRPr>
            </a:lvl1pPr>
          </a:lstStyle>
          <a:p>
            <a:r>
              <a:rPr lang="es-ES" dirty="0"/>
              <a:t>Tema de la </a:t>
            </a:r>
            <a:r>
              <a:rPr lang="es-ES" dirty="0" err="1"/>
              <a:t>presentacion</a:t>
            </a:r>
            <a:endParaRPr lang="es-ES" dirty="0"/>
          </a:p>
        </p:txBody>
      </p:sp>
      <p:sp>
        <p:nvSpPr>
          <p:cNvPr id="5" name="4 Marcador de pie de página"/>
          <p:cNvSpPr>
            <a:spLocks noGrp="1"/>
          </p:cNvSpPr>
          <p:nvPr>
            <p:ph type="ftr" sz="quarter" idx="3"/>
          </p:nvPr>
        </p:nvSpPr>
        <p:spPr>
          <a:xfrm>
            <a:off x="3124200" y="6356355"/>
            <a:ext cx="2895600" cy="365125"/>
          </a:xfrm>
          <a:prstGeom prst="rect">
            <a:avLst/>
          </a:prstGeom>
        </p:spPr>
        <p:txBody>
          <a:bodyPr vert="horz" lIns="77925" tIns="38963" rIns="77925" bIns="38963" rtlCol="0" anchor="ctr"/>
          <a:lstStyle>
            <a:lvl1pPr algn="ctr">
              <a:defRPr sz="1000">
                <a:solidFill>
                  <a:schemeClr val="tx1">
                    <a:tint val="75000"/>
                  </a:schemeClr>
                </a:solidFill>
              </a:defRPr>
            </a:lvl1pPr>
          </a:lstStyle>
          <a:p>
            <a:r>
              <a:rPr lang="es-ES"/>
              <a:t>Autor de la presentación</a:t>
            </a:r>
          </a:p>
        </p:txBody>
      </p:sp>
      <p:sp>
        <p:nvSpPr>
          <p:cNvPr id="6" name="5 Marcador de número de diapositiva"/>
          <p:cNvSpPr>
            <a:spLocks noGrp="1"/>
          </p:cNvSpPr>
          <p:nvPr>
            <p:ph type="sldNum" sz="quarter" idx="4"/>
          </p:nvPr>
        </p:nvSpPr>
        <p:spPr>
          <a:xfrm>
            <a:off x="6553200" y="6356355"/>
            <a:ext cx="2133600" cy="365125"/>
          </a:xfrm>
          <a:prstGeom prst="rect">
            <a:avLst/>
          </a:prstGeom>
        </p:spPr>
        <p:txBody>
          <a:bodyPr vert="horz" lIns="77925" tIns="38963" rIns="77925" bIns="38963" rtlCol="0" anchor="ctr"/>
          <a:lstStyle>
            <a:lvl1pPr algn="r">
              <a:defRPr sz="10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hf hdr="0"/>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s-E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2609675" y="5100574"/>
            <a:ext cx="4343400" cy="1254506"/>
          </a:xfrm>
        </p:spPr>
        <p:txBody>
          <a:bodyPr>
            <a:normAutofit/>
          </a:bodyPr>
          <a:lstStyle/>
          <a:p>
            <a:r>
              <a:rPr lang="es-EC" sz="2400" b="1" dirty="0">
                <a:solidFill>
                  <a:schemeClr val="tx1"/>
                </a:solidFill>
              </a:rPr>
              <a:t>Autor: </a:t>
            </a:r>
            <a:r>
              <a:rPr lang="es-EC" sz="2400" dirty="0">
                <a:solidFill>
                  <a:schemeClr val="tx1"/>
                </a:solidFill>
              </a:rPr>
              <a:t>Antonio Arias Gallegos</a:t>
            </a:r>
            <a:r>
              <a:rPr lang="en-US" sz="2400" dirty="0">
                <a:solidFill>
                  <a:schemeClr val="tx1"/>
                </a:solidFill>
              </a:rPr>
              <a:t>      </a:t>
            </a:r>
            <a:endParaRPr lang="es-EC" sz="2400" dirty="0">
              <a:solidFill>
                <a:schemeClr val="tx1"/>
              </a:solidFill>
            </a:endParaRPr>
          </a:p>
          <a:p>
            <a:r>
              <a:rPr lang="es-EC" sz="2400" b="1" dirty="0">
                <a:solidFill>
                  <a:schemeClr val="tx1"/>
                </a:solidFill>
              </a:rPr>
              <a:t>Directora: </a:t>
            </a:r>
            <a:r>
              <a:rPr lang="es-EC" sz="2400" dirty="0">
                <a:solidFill>
                  <a:schemeClr val="tx1"/>
                </a:solidFill>
              </a:rPr>
              <a:t>Ing. Paola León Pérez</a:t>
            </a:r>
          </a:p>
        </p:txBody>
      </p:sp>
      <p:sp>
        <p:nvSpPr>
          <p:cNvPr id="8" name="7 Marcador de número de diapositiva"/>
          <p:cNvSpPr>
            <a:spLocks noGrp="1"/>
          </p:cNvSpPr>
          <p:nvPr>
            <p:ph type="sldNum" sz="quarter" idx="12"/>
          </p:nvPr>
        </p:nvSpPr>
        <p:spPr/>
        <p:txBody>
          <a:bodyPr/>
          <a:lstStyle/>
          <a:p>
            <a:fld id="{43AF908C-076E-4FB3-8B0D-B1FA4702EDFF}" type="slidenum">
              <a:rPr lang="es-ES" smtClean="0"/>
              <a:t>1</a:t>
            </a:fld>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6"/>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81000" y="649069"/>
            <a:ext cx="8534400" cy="584775"/>
          </a:xfrm>
          <a:prstGeom prst="rect">
            <a:avLst/>
          </a:prstGeom>
          <a:noFill/>
        </p:spPr>
        <p:txBody>
          <a:bodyPr wrap="square" lIns="91440" tIns="45720" rIns="91440" bIns="45720">
            <a:spAutoFit/>
          </a:bodyPr>
          <a:lstStyle/>
          <a:p>
            <a:pPr algn="ctr"/>
            <a:r>
              <a:rPr lang="es-ES" sz="3200" b="1" dirty="0">
                <a:ln w="12700">
                  <a:solidFill>
                    <a:schemeClr val="bg2"/>
                  </a:solidFill>
                  <a:prstDash val="solid"/>
                </a:ln>
                <a:solidFill>
                  <a:schemeClr val="tx2"/>
                </a:solidFill>
                <a:effectLst>
                  <a:outerShdw blurRad="41275" dist="20320" dir="1800000" algn="tl" rotWithShape="0">
                    <a:srgbClr val="000000">
                      <a:alpha val="40000"/>
                    </a:srgbClr>
                  </a:outerShdw>
                </a:effectLst>
              </a:rPr>
              <a:t>Universidad de las Fuerzas Armadas  ESPE</a:t>
            </a:r>
          </a:p>
        </p:txBody>
      </p:sp>
      <p:sp>
        <p:nvSpPr>
          <p:cNvPr id="9" name="8 Rectángulo"/>
          <p:cNvSpPr/>
          <p:nvPr/>
        </p:nvSpPr>
        <p:spPr>
          <a:xfrm>
            <a:off x="1463937" y="1295400"/>
            <a:ext cx="6292326" cy="2369880"/>
          </a:xfrm>
          <a:prstGeom prst="rect">
            <a:avLst/>
          </a:prstGeom>
          <a:noFill/>
        </p:spPr>
        <p:txBody>
          <a:bodyPr wrap="square" lIns="91440" tIns="45720" rIns="91440" bIns="45720">
            <a:spAutoFit/>
          </a:bodyPr>
          <a:lstStyle/>
          <a:p>
            <a:pPr algn="ctr"/>
            <a:r>
              <a:rPr lang="es-ES" sz="2400" b="1" dirty="0">
                <a:ln w="12700">
                  <a:solidFill>
                    <a:schemeClr val="bg2"/>
                  </a:solidFill>
                  <a:prstDash val="solid"/>
                </a:ln>
                <a:effectLst>
                  <a:outerShdw blurRad="41275" dist="20320" dir="1800000" algn="tl" rotWithShape="0">
                    <a:srgbClr val="000000">
                      <a:alpha val="40000"/>
                    </a:srgbClr>
                  </a:outerShdw>
                </a:effectLst>
              </a:rPr>
              <a:t>Departamento de Eléctrica,  Electrónica  y Telecomunicaciones</a:t>
            </a:r>
          </a:p>
          <a:p>
            <a:pPr algn="ctr"/>
            <a:endParaRPr lang="es-ES" sz="2400" b="1" dirty="0">
              <a:ln w="12700">
                <a:solidFill>
                  <a:schemeClr val="bg2"/>
                </a:solidFill>
                <a:prstDash val="solid"/>
              </a:ln>
              <a:effectLst>
                <a:outerShdw blurRad="41275" dist="20320" dir="1800000" algn="tl" rotWithShape="0">
                  <a:srgbClr val="000000">
                    <a:alpha val="40000"/>
                  </a:srgbClr>
                </a:outerShdw>
              </a:effectLst>
            </a:endParaRPr>
          </a:p>
          <a:p>
            <a:pPr algn="ctr"/>
            <a:r>
              <a:rPr lang="es-ES" sz="2400" b="1" dirty="0">
                <a:ln w="12700">
                  <a:solidFill>
                    <a:schemeClr val="bg2"/>
                  </a:solidFill>
                  <a:prstDash val="solid"/>
                </a:ln>
                <a:effectLst>
                  <a:outerShdw blurRad="41275" dist="20320" dir="1800000" algn="tl" rotWithShape="0">
                    <a:srgbClr val="000000">
                      <a:alpha val="40000"/>
                    </a:srgbClr>
                  </a:outerShdw>
                </a:effectLst>
              </a:rPr>
              <a:t>Carrera de Ingeniería en Electrónica, Automatización y Control</a:t>
            </a:r>
          </a:p>
          <a:p>
            <a:pPr algn="ctr"/>
            <a:endParaRPr lang="es-ES" sz="2800" b="1" dirty="0">
              <a:ln w="12700">
                <a:solidFill>
                  <a:schemeClr val="bg2"/>
                </a:solidFill>
                <a:prstDash val="solid"/>
              </a:ln>
              <a:effectLst>
                <a:outerShdw blurRad="41275" dist="20320" dir="1800000" algn="tl" rotWithShape="0">
                  <a:srgbClr val="000000">
                    <a:alpha val="40000"/>
                  </a:srgbClr>
                </a:outerShdw>
              </a:effectLst>
            </a:endParaRPr>
          </a:p>
        </p:txBody>
      </p:sp>
      <p:sp>
        <p:nvSpPr>
          <p:cNvPr id="10" name="CuadroTexto 9">
            <a:extLst>
              <a:ext uri="{FF2B5EF4-FFF2-40B4-BE49-F238E27FC236}">
                <a16:creationId xmlns:a16="http://schemas.microsoft.com/office/drawing/2014/main" id="{237497B3-8155-448C-8E83-D2B1AE5BDA48}"/>
              </a:ext>
            </a:extLst>
          </p:cNvPr>
          <p:cNvSpPr txBox="1"/>
          <p:nvPr/>
        </p:nvSpPr>
        <p:spPr>
          <a:xfrm>
            <a:off x="-69937" y="3592857"/>
            <a:ext cx="9283874" cy="1122743"/>
          </a:xfrm>
          <a:prstGeom prst="rect">
            <a:avLst/>
          </a:prstGeom>
          <a:noFill/>
        </p:spPr>
        <p:txBody>
          <a:bodyPr wrap="square">
            <a:spAutoFit/>
          </a:bodyPr>
          <a:lstStyle/>
          <a:p>
            <a:pPr marL="228600" marR="114300" algn="ctr">
              <a:lnSpc>
                <a:spcPct val="200000"/>
              </a:lnSpc>
              <a:spcBef>
                <a:spcPts val="0"/>
              </a:spcBef>
              <a:spcAft>
                <a:spcPts val="0"/>
              </a:spcAft>
            </a:pPr>
            <a:r>
              <a:rPr lang="es-ES" sz="1800" b="1" dirty="0">
                <a:effectLst/>
                <a:latin typeface="+mj-lt"/>
                <a:ea typeface="Times New Roman" panose="02020603050405020304" pitchFamily="18" charset="0"/>
              </a:rPr>
              <a:t>“MODERNIZACIÓN DEL BANCO DE PRUEBAS PRECISION PRESSURE TEST SET DEL CENTRO DE MANTENIMIENTO AERONÁUTICO DE LA FUERZA AÉREA ECUATORIANA”</a:t>
            </a:r>
            <a:endParaRPr lang="en-US" sz="1400" dirty="0">
              <a:effectLst/>
              <a:latin typeface="+mj-lt"/>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dirty="0"/>
          </a:p>
        </p:txBody>
      </p:sp>
      <p:graphicFrame>
        <p:nvGraphicFramePr>
          <p:cNvPr id="7" name="6 Diagrama"/>
          <p:cNvGraphicFramePr/>
          <p:nvPr>
            <p:extLst>
              <p:ext uri="{D42A27DB-BD31-4B8C-83A1-F6EECF244321}">
                <p14:modId xmlns:p14="http://schemas.microsoft.com/office/powerpoint/2010/main" val="715032011"/>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de Procesos de Tratamiento de Agua</a:t>
            </a:r>
          </a:p>
        </p:txBody>
      </p:sp>
    </p:spTree>
    <p:extLst>
      <p:ext uri="{BB962C8B-B14F-4D97-AF65-F5344CB8AC3E}">
        <p14:creationId xmlns:p14="http://schemas.microsoft.com/office/powerpoint/2010/main" val="109294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11</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n-US"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 General</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CuadroTexto"/>
          <p:cNvSpPr txBox="1"/>
          <p:nvPr/>
        </p:nvSpPr>
        <p:spPr>
          <a:xfrm>
            <a:off x="683172" y="2209800"/>
            <a:ext cx="8001000" cy="163121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2000" dirty="0"/>
              <a:t>Modernizar el Banco de Prueba “</a:t>
            </a:r>
            <a:r>
              <a:rPr lang="es-ES" sz="2000" dirty="0" err="1"/>
              <a:t>Precision</a:t>
            </a:r>
            <a:r>
              <a:rPr lang="es-ES" sz="2000" dirty="0"/>
              <a:t> </a:t>
            </a:r>
            <a:r>
              <a:rPr lang="es-ES" sz="2000" dirty="0" err="1"/>
              <a:t>Pressure</a:t>
            </a:r>
            <a:r>
              <a:rPr lang="es-ES" sz="2000" dirty="0"/>
              <a:t> Test Set” del Centro de Mantenimiento Aeronáutico de la Fuerza Aérea Ecuatoriana para la calibración de instrumentos aeronáuticos (altímetros, velocímetros, indicadores de match y </a:t>
            </a:r>
            <a:r>
              <a:rPr lang="es-ES" sz="2000" dirty="0" err="1"/>
              <a:t>climb’s</a:t>
            </a:r>
            <a:r>
              <a:rPr lang="es-ES" sz="2000" dirty="0"/>
              <a:t>).</a:t>
            </a:r>
          </a:p>
          <a:p>
            <a:pPr algn="just"/>
            <a:endParaRPr lang="es-EC" sz="2000" dirty="0"/>
          </a:p>
        </p:txBody>
      </p:sp>
    </p:spTree>
    <p:extLst>
      <p:ext uri="{BB962C8B-B14F-4D97-AF65-F5344CB8AC3E}">
        <p14:creationId xmlns:p14="http://schemas.microsoft.com/office/powerpoint/2010/main" val="1243337915"/>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12</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 Específicos</a:t>
            </a:r>
          </a:p>
        </p:txBody>
      </p:sp>
      <p:sp>
        <p:nvSpPr>
          <p:cNvPr id="2" name="1 CuadroTexto"/>
          <p:cNvSpPr txBox="1"/>
          <p:nvPr/>
        </p:nvSpPr>
        <p:spPr>
          <a:xfrm>
            <a:off x="685800" y="8382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S" sz="2000" dirty="0"/>
              <a:t>Diseñar e implementar un sistema electroneumático generador de presión y vacío, que permita que el Banco de Pruebas sea capaz de simular velocidades y altitudes de aeronaves.</a:t>
            </a:r>
            <a:endParaRPr lang="es-EC" sz="2000" dirty="0"/>
          </a:p>
        </p:txBody>
      </p:sp>
      <p:sp>
        <p:nvSpPr>
          <p:cNvPr id="10" name="9 CuadroTexto"/>
          <p:cNvSpPr txBox="1"/>
          <p:nvPr/>
        </p:nvSpPr>
        <p:spPr>
          <a:xfrm>
            <a:off x="672152" y="2370835"/>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S" sz="2000" dirty="0"/>
              <a:t>Implementar un sistema de control que permita automatizar los procedimientos manuales que se llevan a cabo por parte del operador técnico, para realizar las mediciones simuladas con el Banco de Pruebas</a:t>
            </a:r>
            <a:endParaRPr lang="es-EC" sz="2000" dirty="0"/>
          </a:p>
        </p:txBody>
      </p:sp>
      <p:sp>
        <p:nvSpPr>
          <p:cNvPr id="11" name="10 CuadroTexto"/>
          <p:cNvSpPr txBox="1"/>
          <p:nvPr/>
        </p:nvSpPr>
        <p:spPr>
          <a:xfrm>
            <a:off x="685800" y="3937337"/>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S" sz="2000" dirty="0"/>
              <a:t>Diseñar una interfaz gráfica de usuario que permita ingresar la altitud o velocidad deseada, configurar el modo de operación y monitorear fugas de presión en el proceso de calibración de los instrumentos</a:t>
            </a:r>
            <a:endParaRPr lang="es-EC" sz="2000" dirty="0"/>
          </a:p>
        </p:txBody>
      </p:sp>
    </p:spTree>
    <p:extLst>
      <p:ext uri="{BB962C8B-B14F-4D97-AF65-F5344CB8AC3E}">
        <p14:creationId xmlns:p14="http://schemas.microsoft.com/office/powerpoint/2010/main" val="3497557652"/>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13</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 Específicos</a:t>
            </a:r>
          </a:p>
        </p:txBody>
      </p:sp>
      <p:sp>
        <p:nvSpPr>
          <p:cNvPr id="2" name="1 CuadroTexto"/>
          <p:cNvSpPr txBox="1"/>
          <p:nvPr/>
        </p:nvSpPr>
        <p:spPr>
          <a:xfrm>
            <a:off x="685800" y="1688012"/>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S" sz="2000" dirty="0"/>
              <a:t>Obtener una lectura digital con una adecuada resolución, que permita optimizar el tiempo empleado en la calibración y lectura de las medidas del Banco de Pruebas.</a:t>
            </a:r>
            <a:endParaRPr lang="es-EC" sz="2000" dirty="0"/>
          </a:p>
        </p:txBody>
      </p:sp>
      <p:sp>
        <p:nvSpPr>
          <p:cNvPr id="10" name="9 CuadroTexto"/>
          <p:cNvSpPr txBox="1"/>
          <p:nvPr/>
        </p:nvSpPr>
        <p:spPr>
          <a:xfrm>
            <a:off x="672152" y="3025914"/>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S" sz="2000" dirty="0"/>
              <a:t>Elaborar un manual de operación y mantenimiento del Banco de Pruebas modernizado.</a:t>
            </a:r>
            <a:endParaRPr lang="es-EC" sz="2000" dirty="0"/>
          </a:p>
        </p:txBody>
      </p:sp>
    </p:spTree>
    <p:extLst>
      <p:ext uri="{BB962C8B-B14F-4D97-AF65-F5344CB8AC3E}">
        <p14:creationId xmlns:p14="http://schemas.microsoft.com/office/powerpoint/2010/main" val="3579115434"/>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dirty="0"/>
          </a:p>
        </p:txBody>
      </p:sp>
      <p:graphicFrame>
        <p:nvGraphicFramePr>
          <p:cNvPr id="7" name="6 Diagrama"/>
          <p:cNvGraphicFramePr/>
          <p:nvPr>
            <p:extLst>
              <p:ext uri="{D42A27DB-BD31-4B8C-83A1-F6EECF244321}">
                <p14:modId xmlns:p14="http://schemas.microsoft.com/office/powerpoint/2010/main" val="2747723113"/>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ACTUAL Y DIAGNÓSTICO </a:t>
            </a:r>
          </a:p>
        </p:txBody>
      </p:sp>
    </p:spTree>
    <p:extLst>
      <p:ext uri="{BB962C8B-B14F-4D97-AF65-F5344CB8AC3E}">
        <p14:creationId xmlns:p14="http://schemas.microsoft.com/office/powerpoint/2010/main" val="425475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15</a:t>
            </a:fld>
            <a:endParaRPr lang="es-ES" dirty="0"/>
          </a:p>
        </p:txBody>
      </p:sp>
      <p:sp>
        <p:nvSpPr>
          <p:cNvPr id="12" name="11 CuadroTexto"/>
          <p:cNvSpPr txBox="1"/>
          <p:nvPr/>
        </p:nvSpPr>
        <p:spPr>
          <a:xfrm>
            <a:off x="304800" y="1472148"/>
            <a:ext cx="8686800" cy="224676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Banco de Pruebas “</a:t>
            </a:r>
            <a:r>
              <a:rPr lang="es-ES" sz="2000" dirty="0" err="1"/>
              <a:t>Precision</a:t>
            </a:r>
            <a:r>
              <a:rPr lang="es-ES" sz="2000" dirty="0"/>
              <a:t> </a:t>
            </a:r>
            <a:r>
              <a:rPr lang="es-ES" sz="2000" dirty="0" err="1"/>
              <a:t>Pressure</a:t>
            </a:r>
            <a:r>
              <a:rPr lang="es-ES" sz="2000" dirty="0"/>
              <a:t> Test Set” de la Israel </a:t>
            </a:r>
            <a:r>
              <a:rPr lang="es-ES" sz="2000" dirty="0" err="1"/>
              <a:t>Aircraft</a:t>
            </a:r>
            <a:r>
              <a:rPr lang="es-ES" sz="2000" dirty="0"/>
              <a:t> Industries Ltd. diseñado para la comprobación y calibración todo tipo de instrumentos de aire de aviación como altímetros, indicadores de velocidad de aire, indicadores de velocidad vertical, indicadores de Mach etc. Su funcionamiento se basa fundamenta en un sistema neumático instrumentado con la capacidad de generar vacío y diferentes presiones con el objetivo de simular las variables de proceso en los rangos presentados en la tabla </a:t>
            </a:r>
            <a:endParaRPr lang="es-EC" sz="2000" dirty="0"/>
          </a:p>
        </p:txBody>
      </p:sp>
      <p:sp>
        <p:nvSpPr>
          <p:cNvPr id="2" name="1 CuadroTexto"/>
          <p:cNvSpPr txBox="1"/>
          <p:nvPr/>
        </p:nvSpPr>
        <p:spPr>
          <a:xfrm>
            <a:off x="386741" y="958367"/>
            <a:ext cx="2705100" cy="677108"/>
          </a:xfrm>
          <a:prstGeom prst="rect">
            <a:avLst/>
          </a:prstGeom>
          <a:noFill/>
        </p:spPr>
        <p:txBody>
          <a:bodyPr wrap="square" rtlCol="0">
            <a:spAutoFit/>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Descripción General</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C" sz="2000" b="1" dirty="0">
              <a:latin typeface="Times New Roman" pitchFamily="18" charset="0"/>
              <a:cs typeface="Times New Roman" pitchFamily="18" charset="0"/>
            </a:endParaRPr>
          </a:p>
        </p:txBody>
      </p:sp>
      <p:pic>
        <p:nvPicPr>
          <p:cNvPr id="4" name="Imagen 3">
            <a:extLst>
              <a:ext uri="{FF2B5EF4-FFF2-40B4-BE49-F238E27FC236}">
                <a16:creationId xmlns:a16="http://schemas.microsoft.com/office/drawing/2014/main" id="{D5A4B160-1CD3-4344-9DD5-4A2FC44E6C3F}"/>
              </a:ext>
            </a:extLst>
          </p:cNvPr>
          <p:cNvPicPr>
            <a:picLocks noChangeAspect="1"/>
          </p:cNvPicPr>
          <p:nvPr/>
        </p:nvPicPr>
        <p:blipFill>
          <a:blip r:embed="rId2"/>
          <a:stretch>
            <a:fillRect/>
          </a:stretch>
        </p:blipFill>
        <p:spPr>
          <a:xfrm>
            <a:off x="2290762" y="4051216"/>
            <a:ext cx="4714875" cy="1247775"/>
          </a:xfrm>
          <a:prstGeom prst="rect">
            <a:avLst/>
          </a:prstGeom>
        </p:spPr>
      </p:pic>
    </p:spTree>
    <p:extLst>
      <p:ext uri="{BB962C8B-B14F-4D97-AF65-F5344CB8AC3E}">
        <p14:creationId xmlns:p14="http://schemas.microsoft.com/office/powerpoint/2010/main" val="163698300"/>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16</a:t>
            </a:fld>
            <a:endParaRPr lang="es-ES" dirty="0"/>
          </a:p>
        </p:txBody>
      </p:sp>
      <p:sp>
        <p:nvSpPr>
          <p:cNvPr id="12" name="11 CuadroTexto"/>
          <p:cNvSpPr txBox="1"/>
          <p:nvPr/>
        </p:nvSpPr>
        <p:spPr>
          <a:xfrm>
            <a:off x="304800" y="1472148"/>
            <a:ext cx="86868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Banco de Pruebas está constituido por distintos elementos y equipos tanto electrónicos como neumáticos, en la tabla 3 se presenta la lista de partes del banco </a:t>
            </a:r>
            <a:r>
              <a:rPr lang="es-ES" sz="2000" dirty="0" err="1"/>
              <a:t>Pressure</a:t>
            </a:r>
            <a:r>
              <a:rPr lang="es-ES" sz="2000" dirty="0"/>
              <a:t> Test Set.</a:t>
            </a:r>
            <a:endParaRPr lang="es-EC" sz="2000" dirty="0"/>
          </a:p>
        </p:txBody>
      </p:sp>
      <p:sp>
        <p:nvSpPr>
          <p:cNvPr id="2" name="1 CuadroTexto"/>
          <p:cNvSpPr txBox="1"/>
          <p:nvPr/>
        </p:nvSpPr>
        <p:spPr>
          <a:xfrm>
            <a:off x="386740" y="958367"/>
            <a:ext cx="7157059" cy="646331"/>
          </a:xfrm>
          <a:prstGeom prst="rect">
            <a:avLst/>
          </a:prstGeom>
          <a:noFill/>
        </p:spPr>
        <p:txBody>
          <a:bodyPr wrap="square" rtlCol="0">
            <a:spAutoFit/>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Componentes del Banco de Pruebas “</a:t>
            </a:r>
            <a:r>
              <a:rPr lang="es-EC"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Precision</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Pressure</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Test Set”</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4336E8C3-38F9-4CF5-9684-9E8D386FF1C9}"/>
              </a:ext>
            </a:extLst>
          </p:cNvPr>
          <p:cNvPicPr>
            <a:picLocks noChangeAspect="1"/>
          </p:cNvPicPr>
          <p:nvPr/>
        </p:nvPicPr>
        <p:blipFill>
          <a:blip r:embed="rId2"/>
          <a:stretch>
            <a:fillRect/>
          </a:stretch>
        </p:blipFill>
        <p:spPr>
          <a:xfrm>
            <a:off x="728662" y="2560885"/>
            <a:ext cx="7762875" cy="3371850"/>
          </a:xfrm>
          <a:prstGeom prst="rect">
            <a:avLst/>
          </a:prstGeom>
        </p:spPr>
      </p:pic>
    </p:spTree>
    <p:extLst>
      <p:ext uri="{BB962C8B-B14F-4D97-AF65-F5344CB8AC3E}">
        <p14:creationId xmlns:p14="http://schemas.microsoft.com/office/powerpoint/2010/main" val="452541289"/>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17</a:t>
            </a:fld>
            <a:endParaRPr lang="es-ES" dirty="0"/>
          </a:p>
        </p:txBody>
      </p:sp>
      <p:sp>
        <p:nvSpPr>
          <p:cNvPr id="12" name="11 CuadroTexto"/>
          <p:cNvSpPr txBox="1"/>
          <p:nvPr/>
        </p:nvSpPr>
        <p:spPr>
          <a:xfrm>
            <a:off x="304800" y="1472148"/>
            <a:ext cx="8686800" cy="163121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La bomba de vacío mecánica de paletas rotativas de dos etapas </a:t>
            </a:r>
            <a:r>
              <a:rPr lang="es-ES" sz="2000" dirty="0" err="1"/>
              <a:t>Varian</a:t>
            </a:r>
            <a:r>
              <a:rPr lang="es-ES" sz="2000" dirty="0"/>
              <a:t> SD-200 que se observa en la figura 9, permite la generación de vacío mediante la extracción del aire de las redes de tuberías neumáticas del sistema, equipada con un motor monofásico 115/230 [V], 60 [Hz] y las características técnicas de la tabla .</a:t>
            </a:r>
            <a:endParaRPr lang="es-EC" sz="2000" dirty="0"/>
          </a:p>
        </p:txBody>
      </p:sp>
      <p:sp>
        <p:nvSpPr>
          <p:cNvPr id="2" name="1 CuadroTexto"/>
          <p:cNvSpPr txBox="1"/>
          <p:nvPr/>
        </p:nvSpPr>
        <p:spPr>
          <a:xfrm>
            <a:off x="386740" y="958367"/>
            <a:ext cx="7157059" cy="369332"/>
          </a:xfrm>
          <a:prstGeom prst="rect">
            <a:avLst/>
          </a:prstGeom>
          <a:noFill/>
        </p:spPr>
        <p:txBody>
          <a:bodyPr wrap="square" rtlCol="0">
            <a:spAutoFit/>
          </a:bodyPr>
          <a:lstStyle/>
          <a:p>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Bomba de Vacío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Varian</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SD-200</a:t>
            </a:r>
          </a:p>
        </p:txBody>
      </p:sp>
      <p:pic>
        <p:nvPicPr>
          <p:cNvPr id="9" name="Imagen 8">
            <a:extLst>
              <a:ext uri="{FF2B5EF4-FFF2-40B4-BE49-F238E27FC236}">
                <a16:creationId xmlns:a16="http://schemas.microsoft.com/office/drawing/2014/main" id="{755D0EDD-CAEA-4923-9324-68778F08FF71}"/>
              </a:ext>
            </a:extLst>
          </p:cNvPr>
          <p:cNvPicPr/>
          <p:nvPr/>
        </p:nvPicPr>
        <p:blipFill>
          <a:blip r:embed="rId2">
            <a:extLst>
              <a:ext uri="{28A0092B-C50C-407E-A947-70E740481C1C}">
                <a14:useLocalDpi xmlns:a14="http://schemas.microsoft.com/office/drawing/2010/main" val="0"/>
              </a:ext>
            </a:extLst>
          </a:blip>
          <a:stretch>
            <a:fillRect/>
          </a:stretch>
        </p:blipFill>
        <p:spPr>
          <a:xfrm>
            <a:off x="386740" y="3408974"/>
            <a:ext cx="2971800" cy="2692011"/>
          </a:xfrm>
          <a:prstGeom prst="rect">
            <a:avLst/>
          </a:prstGeom>
        </p:spPr>
      </p:pic>
      <p:pic>
        <p:nvPicPr>
          <p:cNvPr id="4" name="Imagen 3">
            <a:extLst>
              <a:ext uri="{FF2B5EF4-FFF2-40B4-BE49-F238E27FC236}">
                <a16:creationId xmlns:a16="http://schemas.microsoft.com/office/drawing/2014/main" id="{D1BBF99C-4DFA-49EB-99BE-F194E1BE4988}"/>
              </a:ext>
            </a:extLst>
          </p:cNvPr>
          <p:cNvPicPr>
            <a:picLocks noChangeAspect="1"/>
          </p:cNvPicPr>
          <p:nvPr/>
        </p:nvPicPr>
        <p:blipFill>
          <a:blip r:embed="rId3"/>
          <a:stretch>
            <a:fillRect/>
          </a:stretch>
        </p:blipFill>
        <p:spPr>
          <a:xfrm>
            <a:off x="3666994" y="3713189"/>
            <a:ext cx="4858011" cy="1968197"/>
          </a:xfrm>
          <a:prstGeom prst="rect">
            <a:avLst/>
          </a:prstGeom>
        </p:spPr>
      </p:pic>
    </p:spTree>
    <p:extLst>
      <p:ext uri="{BB962C8B-B14F-4D97-AF65-F5344CB8AC3E}">
        <p14:creationId xmlns:p14="http://schemas.microsoft.com/office/powerpoint/2010/main" val="1213426359"/>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18</a:t>
            </a:fld>
            <a:endParaRPr lang="es-ES" dirty="0"/>
          </a:p>
        </p:txBody>
      </p:sp>
      <p:sp>
        <p:nvSpPr>
          <p:cNvPr id="12" name="11 CuadroTexto"/>
          <p:cNvSpPr txBox="1"/>
          <p:nvPr/>
        </p:nvSpPr>
        <p:spPr>
          <a:xfrm>
            <a:off x="386740" y="2051303"/>
            <a:ext cx="3886200" cy="224676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barómetro </a:t>
            </a:r>
            <a:r>
              <a:rPr lang="es-ES" sz="2000" dirty="0" err="1"/>
              <a:t>Meriam</a:t>
            </a:r>
            <a:r>
              <a:rPr lang="es-ES" sz="2000" dirty="0"/>
              <a:t> modelo 310EC10 TM que se observa en la figura 10, es un barómetro de mercurio de lectura directa, diseñado para operar con una presión máxima de 250 [PSI] en un rango de 35 [</a:t>
            </a:r>
            <a:r>
              <a:rPr lang="es-ES" sz="2000" dirty="0" err="1"/>
              <a:t>inHg</a:t>
            </a:r>
            <a:r>
              <a:rPr lang="es-ES" sz="2000" dirty="0"/>
              <a:t>], </a:t>
            </a:r>
            <a:endParaRPr lang="es-EC" sz="2000" dirty="0"/>
          </a:p>
        </p:txBody>
      </p:sp>
      <p:sp>
        <p:nvSpPr>
          <p:cNvPr id="2" name="1 CuadroTexto"/>
          <p:cNvSpPr txBox="1"/>
          <p:nvPr/>
        </p:nvSpPr>
        <p:spPr>
          <a:xfrm>
            <a:off x="386740" y="991948"/>
            <a:ext cx="7157059" cy="369332"/>
          </a:xfrm>
          <a:prstGeom prst="rect">
            <a:avLst/>
          </a:prstGeom>
          <a:noFill/>
        </p:spPr>
        <p:txBody>
          <a:bodyPr wrap="square" rtlCol="0">
            <a:spAutoFit/>
          </a:bodyPr>
          <a:lstStyle/>
          <a:p>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Barómetro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Meriam</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310EC1O TM</a:t>
            </a:r>
          </a:p>
        </p:txBody>
      </p:sp>
      <p:pic>
        <p:nvPicPr>
          <p:cNvPr id="13" name="Imagen 12">
            <a:extLst>
              <a:ext uri="{FF2B5EF4-FFF2-40B4-BE49-F238E27FC236}">
                <a16:creationId xmlns:a16="http://schemas.microsoft.com/office/drawing/2014/main" id="{E5C7D593-98AC-478E-909D-207AFDDF5C47}"/>
              </a:ext>
            </a:extLst>
          </p:cNvPr>
          <p:cNvPicPr/>
          <p:nvPr/>
        </p:nvPicPr>
        <p:blipFill rotWithShape="1">
          <a:blip r:embed="rId2">
            <a:extLst>
              <a:ext uri="{28A0092B-C50C-407E-A947-70E740481C1C}">
                <a14:useLocalDpi xmlns:a14="http://schemas.microsoft.com/office/drawing/2010/main" val="0"/>
              </a:ext>
            </a:extLst>
          </a:blip>
          <a:srcRect l="50042" t="-256" r="29733" b="8577"/>
          <a:stretch/>
        </p:blipFill>
        <p:spPr bwMode="auto">
          <a:xfrm>
            <a:off x="5760929" y="1658914"/>
            <a:ext cx="838200" cy="3615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9124575"/>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19</a:t>
            </a:fld>
            <a:endParaRPr lang="es-ES" dirty="0"/>
          </a:p>
        </p:txBody>
      </p:sp>
      <p:sp>
        <p:nvSpPr>
          <p:cNvPr id="12" name="11 CuadroTexto"/>
          <p:cNvSpPr txBox="1"/>
          <p:nvPr/>
        </p:nvSpPr>
        <p:spPr>
          <a:xfrm>
            <a:off x="386740" y="2051303"/>
            <a:ext cx="3886200" cy="3477875"/>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manómetro </a:t>
            </a:r>
            <a:r>
              <a:rPr lang="es-ES" sz="2000" dirty="0" err="1"/>
              <a:t>Meriam</a:t>
            </a:r>
            <a:r>
              <a:rPr lang="es-ES" sz="2000" dirty="0"/>
              <a:t> modelo 33KB35 TM que se observa en la figura 11, es un manómetro de múltiples tubos de rango de 60 [</a:t>
            </a:r>
            <a:r>
              <a:rPr lang="es-ES" sz="2000" dirty="0" err="1"/>
              <a:t>inHg</a:t>
            </a:r>
            <a:r>
              <a:rPr lang="es-ES" sz="2000" dirty="0"/>
              <a:t>], dentro de la misma caja compacta se encuentran dos sistemas manométricos de lectura directa individual, de agua y mercurio con un rango de 0 a 290 [nudos] y de 200 a 900 [nudos] respectivamente</a:t>
            </a:r>
            <a:endParaRPr lang="es-EC" sz="2000" dirty="0"/>
          </a:p>
        </p:txBody>
      </p:sp>
      <p:sp>
        <p:nvSpPr>
          <p:cNvPr id="2" name="1 CuadroTexto"/>
          <p:cNvSpPr txBox="1"/>
          <p:nvPr/>
        </p:nvSpPr>
        <p:spPr>
          <a:xfrm>
            <a:off x="386740" y="991948"/>
            <a:ext cx="7157059" cy="369332"/>
          </a:xfrm>
          <a:prstGeom prst="rect">
            <a:avLst/>
          </a:prstGeom>
          <a:noFill/>
        </p:spPr>
        <p:txBody>
          <a:bodyPr wrap="square" rtlCol="0">
            <a:spAutoFit/>
          </a:bodyPr>
          <a:lstStyle/>
          <a:p>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Manómetro </a:t>
            </a:r>
            <a:r>
              <a:rPr lang="es-E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Meriam</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33KB35 TM</a:t>
            </a:r>
          </a:p>
        </p:txBody>
      </p:sp>
      <p:sp>
        <p:nvSpPr>
          <p:cNvPr id="10" name="6 Marcador de pie de página"/>
          <p:cNvSpPr>
            <a:spLocks noGrp="1"/>
          </p:cNvSpPr>
          <p:nvPr>
            <p:ph type="ftr" sz="quarter" idx="11"/>
          </p:nvPr>
        </p:nvSpPr>
        <p:spPr>
          <a:xfrm>
            <a:off x="3124200" y="6356356"/>
            <a:ext cx="2971800" cy="315097"/>
          </a:xfrm>
        </p:spPr>
        <p:txBody>
          <a:bodyPr/>
          <a:lstStyle/>
          <a:p>
            <a:r>
              <a:rPr lang="es-ES" dirty="0"/>
              <a:t>Díaz Flores, Santiago Joaquín</a:t>
            </a:r>
          </a:p>
        </p:txBody>
      </p:sp>
      <p:sp>
        <p:nvSpPr>
          <p:cNvPr id="11"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pic>
        <p:nvPicPr>
          <p:cNvPr id="9" name="Imagen 8">
            <a:extLst>
              <a:ext uri="{FF2B5EF4-FFF2-40B4-BE49-F238E27FC236}">
                <a16:creationId xmlns:a16="http://schemas.microsoft.com/office/drawing/2014/main" id="{C3A1E033-1DC3-449F-9121-90D1772AC3A7}"/>
              </a:ext>
            </a:extLst>
          </p:cNvPr>
          <p:cNvPicPr/>
          <p:nvPr/>
        </p:nvPicPr>
        <p:blipFill>
          <a:blip r:embed="rId2">
            <a:extLst>
              <a:ext uri="{28A0092B-C50C-407E-A947-70E740481C1C}">
                <a14:useLocalDpi xmlns:a14="http://schemas.microsoft.com/office/drawing/2010/main" val="0"/>
              </a:ext>
            </a:extLst>
          </a:blip>
          <a:stretch>
            <a:fillRect/>
          </a:stretch>
        </p:blipFill>
        <p:spPr>
          <a:xfrm>
            <a:off x="4914900" y="1837267"/>
            <a:ext cx="3514725" cy="3514725"/>
          </a:xfrm>
          <a:prstGeom prst="rect">
            <a:avLst/>
          </a:prstGeom>
        </p:spPr>
      </p:pic>
    </p:spTree>
    <p:extLst>
      <p:ext uri="{BB962C8B-B14F-4D97-AF65-F5344CB8AC3E}">
        <p14:creationId xmlns:p14="http://schemas.microsoft.com/office/powerpoint/2010/main" val="1385831688"/>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dirty="0"/>
          </a:p>
        </p:txBody>
      </p:sp>
      <p:graphicFrame>
        <p:nvGraphicFramePr>
          <p:cNvPr id="7" name="6 Diagrama"/>
          <p:cNvGraphicFramePr/>
          <p:nvPr>
            <p:extLst>
              <p:ext uri="{D42A27DB-BD31-4B8C-83A1-F6EECF244321}">
                <p14:modId xmlns:p14="http://schemas.microsoft.com/office/powerpoint/2010/main" val="2678869836"/>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09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20</a:t>
            </a:fld>
            <a:endParaRPr lang="es-ES" dirty="0"/>
          </a:p>
        </p:txBody>
      </p:sp>
      <p:sp>
        <p:nvSpPr>
          <p:cNvPr id="12" name="11 CuadroTexto"/>
          <p:cNvSpPr txBox="1"/>
          <p:nvPr/>
        </p:nvSpPr>
        <p:spPr>
          <a:xfrm>
            <a:off x="386740" y="2051303"/>
            <a:ext cx="3886200" cy="286232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sistema neumático del Banco de Pruebas cuenta con tres reguladores de presión instalados en diferentes puntos de las líneas neumáticas con el objetivo de regular la presión de las líneas neumáticas y la presión suministrada a los instrumentos</a:t>
            </a:r>
            <a:endParaRPr lang="es-EC" sz="2000" dirty="0"/>
          </a:p>
        </p:txBody>
      </p:sp>
      <p:sp>
        <p:nvSpPr>
          <p:cNvPr id="2" name="1 CuadroTexto"/>
          <p:cNvSpPr txBox="1"/>
          <p:nvPr/>
        </p:nvSpPr>
        <p:spPr>
          <a:xfrm>
            <a:off x="386740" y="991948"/>
            <a:ext cx="7157059" cy="369332"/>
          </a:xfrm>
          <a:prstGeom prst="rect">
            <a:avLst/>
          </a:prstGeom>
          <a:noFill/>
        </p:spPr>
        <p:txBody>
          <a:bodyPr wrap="square" rtlCol="0">
            <a:spAutoFit/>
          </a:bodyPr>
          <a:lstStyle/>
          <a:p>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Reguladores de Presión</a:t>
            </a:r>
          </a:p>
        </p:txBody>
      </p:sp>
      <p:pic>
        <p:nvPicPr>
          <p:cNvPr id="13" name="Imagen 12">
            <a:extLst>
              <a:ext uri="{FF2B5EF4-FFF2-40B4-BE49-F238E27FC236}">
                <a16:creationId xmlns:a16="http://schemas.microsoft.com/office/drawing/2014/main" id="{05DC64AF-231A-48C6-9FCB-197FD8D04637}"/>
              </a:ext>
            </a:extLst>
          </p:cNvPr>
          <p:cNvPicPr/>
          <p:nvPr/>
        </p:nvPicPr>
        <p:blipFill>
          <a:blip r:embed="rId2"/>
          <a:stretch>
            <a:fillRect/>
          </a:stretch>
        </p:blipFill>
        <p:spPr>
          <a:xfrm>
            <a:off x="5257800" y="2297906"/>
            <a:ext cx="3074988" cy="2262188"/>
          </a:xfrm>
          <a:prstGeom prst="rect">
            <a:avLst/>
          </a:prstGeom>
        </p:spPr>
      </p:pic>
    </p:spTree>
    <p:extLst>
      <p:ext uri="{BB962C8B-B14F-4D97-AF65-F5344CB8AC3E}">
        <p14:creationId xmlns:p14="http://schemas.microsoft.com/office/powerpoint/2010/main" val="604227405"/>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21</a:t>
            </a:fld>
            <a:endParaRPr lang="es-ES" dirty="0"/>
          </a:p>
        </p:txBody>
      </p:sp>
      <p:sp>
        <p:nvSpPr>
          <p:cNvPr id="2" name="1 CuadroTexto"/>
          <p:cNvSpPr txBox="1"/>
          <p:nvPr/>
        </p:nvSpPr>
        <p:spPr>
          <a:xfrm>
            <a:off x="355425" y="1000622"/>
            <a:ext cx="7157059" cy="369332"/>
          </a:xfrm>
          <a:prstGeom prst="rect">
            <a:avLst/>
          </a:prstGeom>
          <a:noFill/>
        </p:spPr>
        <p:txBody>
          <a:bodyPr wrap="square" rtlCol="0">
            <a:spAutoFit/>
          </a:bodyPr>
          <a:lstStyle/>
          <a:p>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Válvulas</a:t>
            </a:r>
          </a:p>
        </p:txBody>
      </p:sp>
      <p:pic>
        <p:nvPicPr>
          <p:cNvPr id="3" name="Imagen 2">
            <a:extLst>
              <a:ext uri="{FF2B5EF4-FFF2-40B4-BE49-F238E27FC236}">
                <a16:creationId xmlns:a16="http://schemas.microsoft.com/office/drawing/2014/main" id="{F892804C-4C2A-40D5-ADB0-EE7BC5438FCB}"/>
              </a:ext>
            </a:extLst>
          </p:cNvPr>
          <p:cNvPicPr>
            <a:picLocks noChangeAspect="1"/>
          </p:cNvPicPr>
          <p:nvPr/>
        </p:nvPicPr>
        <p:blipFill>
          <a:blip r:embed="rId2"/>
          <a:stretch>
            <a:fillRect/>
          </a:stretch>
        </p:blipFill>
        <p:spPr>
          <a:xfrm>
            <a:off x="355425" y="2048324"/>
            <a:ext cx="4072481" cy="2511770"/>
          </a:xfrm>
          <a:prstGeom prst="rect">
            <a:avLst/>
          </a:prstGeom>
        </p:spPr>
      </p:pic>
      <p:pic>
        <p:nvPicPr>
          <p:cNvPr id="14" name="Imagen 13">
            <a:extLst>
              <a:ext uri="{FF2B5EF4-FFF2-40B4-BE49-F238E27FC236}">
                <a16:creationId xmlns:a16="http://schemas.microsoft.com/office/drawing/2014/main" id="{61C6EE7E-EE07-4B13-A621-0341B2D234CE}"/>
              </a:ext>
            </a:extLst>
          </p:cNvPr>
          <p:cNvPicPr/>
          <p:nvPr/>
        </p:nvPicPr>
        <p:blipFill rotWithShape="1">
          <a:blip r:embed="rId3">
            <a:extLst>
              <a:ext uri="{28A0092B-C50C-407E-A947-70E740481C1C}">
                <a14:useLocalDpi xmlns:a14="http://schemas.microsoft.com/office/drawing/2010/main" val="0"/>
              </a:ext>
            </a:extLst>
          </a:blip>
          <a:srcRect t="15306" r="35844"/>
          <a:stretch/>
        </p:blipFill>
        <p:spPr bwMode="auto">
          <a:xfrm>
            <a:off x="5715000" y="2392204"/>
            <a:ext cx="2190115" cy="2167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207651"/>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22</a:t>
            </a:fld>
            <a:endParaRPr lang="es-ES" dirty="0"/>
          </a:p>
        </p:txBody>
      </p:sp>
      <p:sp>
        <p:nvSpPr>
          <p:cNvPr id="2" name="1 CuadroTexto"/>
          <p:cNvSpPr txBox="1"/>
          <p:nvPr/>
        </p:nvSpPr>
        <p:spPr>
          <a:xfrm>
            <a:off x="355425" y="1000622"/>
            <a:ext cx="7157059" cy="646331"/>
          </a:xfrm>
          <a:prstGeom prst="rect">
            <a:avLst/>
          </a:prstGeom>
          <a:noFill/>
        </p:spPr>
        <p:txBody>
          <a:bodyPr wrap="square" rtlCol="0">
            <a:spAutoFit/>
          </a:bodyPr>
          <a:lstStyle/>
          <a:p>
            <a:r>
              <a:rPr lang="es-EC" sz="1800" b="1" i="1" dirty="0">
                <a:effectLst/>
                <a:latin typeface="Times New Roman" panose="02020603050405020304" pitchFamily="18" charset="0"/>
                <a:ea typeface="Times New Roman" panose="02020603050405020304" pitchFamily="18" charset="0"/>
                <a:cs typeface="Times New Roman" panose="02020603050405020304" pitchFamily="18" charset="0"/>
              </a:rPr>
              <a:t>CEC 2500</a:t>
            </a:r>
            <a:endParaRPr lang="es-ES" sz="1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11 CuadroTexto">
            <a:extLst>
              <a:ext uri="{FF2B5EF4-FFF2-40B4-BE49-F238E27FC236}">
                <a16:creationId xmlns:a16="http://schemas.microsoft.com/office/drawing/2014/main" id="{E393937C-ADB7-48F8-AC46-5940481E199D}"/>
              </a:ext>
            </a:extLst>
          </p:cNvPr>
          <p:cNvSpPr txBox="1"/>
          <p:nvPr/>
        </p:nvSpPr>
        <p:spPr>
          <a:xfrm>
            <a:off x="228600" y="1447800"/>
            <a:ext cx="3886200" cy="4708981"/>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CEC 2500 que se observa en la figura 14, es un barómetro digital de alta precisión diseñado para monitorear presiones barométricas de hasta 15.5 [psi], la precisión está dentro de los ±0.025% de lectura en un rango de temperatura de 55℉ a 95℉. Este equipo es diseñado para uso sobre una mesa de trabajo, tan solo mide 3.78 [in] de alto, 7.56 [in] de ancho y 6.75 [in] de largo, con una pantalla LED continua</a:t>
            </a:r>
            <a:endParaRPr lang="es-EC" sz="2000" dirty="0"/>
          </a:p>
        </p:txBody>
      </p:sp>
      <p:pic>
        <p:nvPicPr>
          <p:cNvPr id="12" name="Imagen 11">
            <a:extLst>
              <a:ext uri="{FF2B5EF4-FFF2-40B4-BE49-F238E27FC236}">
                <a16:creationId xmlns:a16="http://schemas.microsoft.com/office/drawing/2014/main" id="{5ADCE102-3C1D-4693-9EAC-2BAABBE97396}"/>
              </a:ext>
            </a:extLst>
          </p:cNvPr>
          <p:cNvPicPr/>
          <p:nvPr/>
        </p:nvPicPr>
        <p:blipFill>
          <a:blip r:embed="rId2">
            <a:extLst>
              <a:ext uri="{28A0092B-C50C-407E-A947-70E740481C1C}">
                <a14:useLocalDpi xmlns:a14="http://schemas.microsoft.com/office/drawing/2010/main" val="0"/>
              </a:ext>
            </a:extLst>
          </a:blip>
          <a:stretch>
            <a:fillRect/>
          </a:stretch>
        </p:blipFill>
        <p:spPr>
          <a:xfrm>
            <a:off x="4590791" y="1634427"/>
            <a:ext cx="3582035" cy="1735455"/>
          </a:xfrm>
          <a:prstGeom prst="rect">
            <a:avLst/>
          </a:prstGeom>
        </p:spPr>
      </p:pic>
      <p:pic>
        <p:nvPicPr>
          <p:cNvPr id="5" name="Imagen 4">
            <a:extLst>
              <a:ext uri="{FF2B5EF4-FFF2-40B4-BE49-F238E27FC236}">
                <a16:creationId xmlns:a16="http://schemas.microsoft.com/office/drawing/2014/main" id="{20EB7F45-B4AF-415B-B488-DA83E844E05B}"/>
              </a:ext>
            </a:extLst>
          </p:cNvPr>
          <p:cNvPicPr>
            <a:picLocks noChangeAspect="1"/>
          </p:cNvPicPr>
          <p:nvPr/>
        </p:nvPicPr>
        <p:blipFill>
          <a:blip r:embed="rId3"/>
          <a:stretch>
            <a:fillRect/>
          </a:stretch>
        </p:blipFill>
        <p:spPr>
          <a:xfrm>
            <a:off x="4110038" y="3959861"/>
            <a:ext cx="5033962" cy="1806514"/>
          </a:xfrm>
          <a:prstGeom prst="rect">
            <a:avLst/>
          </a:prstGeom>
        </p:spPr>
      </p:pic>
    </p:spTree>
    <p:extLst>
      <p:ext uri="{BB962C8B-B14F-4D97-AF65-F5344CB8AC3E}">
        <p14:creationId xmlns:p14="http://schemas.microsoft.com/office/powerpoint/2010/main" val="3996808258"/>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23</a:t>
            </a:fld>
            <a:endParaRPr lang="es-ES" dirty="0"/>
          </a:p>
        </p:txBody>
      </p:sp>
      <p:sp>
        <p:nvSpPr>
          <p:cNvPr id="2" name="1 CuadroTexto"/>
          <p:cNvSpPr txBox="1"/>
          <p:nvPr/>
        </p:nvSpPr>
        <p:spPr>
          <a:xfrm>
            <a:off x="462941" y="829644"/>
            <a:ext cx="7157059" cy="369332"/>
          </a:xfrm>
          <a:prstGeom prst="rect">
            <a:avLst/>
          </a:prstGeom>
          <a:noFill/>
        </p:spPr>
        <p:txBody>
          <a:bodyPr wrap="square" rtlCol="0">
            <a:spAutoFit/>
          </a:bodyPr>
          <a:lstStyle/>
          <a:p>
            <a:r>
              <a:rPr lang="es-EC" sz="1800" b="1" i="1" dirty="0">
                <a:effectLst/>
                <a:latin typeface="Times New Roman" panose="02020603050405020304" pitchFamily="18" charset="0"/>
                <a:ea typeface="Times New Roman" panose="02020603050405020304" pitchFamily="18" charset="0"/>
                <a:cs typeface="Times New Roman" panose="02020603050405020304" pitchFamily="18" charset="0"/>
              </a:rPr>
              <a:t>Microprocesador Indicador de Presión</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11 CuadroTexto">
            <a:extLst>
              <a:ext uri="{FF2B5EF4-FFF2-40B4-BE49-F238E27FC236}">
                <a16:creationId xmlns:a16="http://schemas.microsoft.com/office/drawing/2014/main" id="{E393937C-ADB7-48F8-AC46-5940481E199D}"/>
              </a:ext>
            </a:extLst>
          </p:cNvPr>
          <p:cNvSpPr txBox="1"/>
          <p:nvPr/>
        </p:nvSpPr>
        <p:spPr>
          <a:xfrm>
            <a:off x="228600" y="1447800"/>
            <a:ext cx="3886200" cy="224676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El UPR685 que se observa en la figura 15, es un indicador de presión flexible y programable diseñado para sensores basados en galgas extensiométricas de 350 ohmios como transductores de presión. </a:t>
            </a:r>
            <a:endParaRPr lang="es-EC" sz="2000" dirty="0"/>
          </a:p>
        </p:txBody>
      </p:sp>
      <p:pic>
        <p:nvPicPr>
          <p:cNvPr id="13" name="Imagen 12">
            <a:extLst>
              <a:ext uri="{FF2B5EF4-FFF2-40B4-BE49-F238E27FC236}">
                <a16:creationId xmlns:a16="http://schemas.microsoft.com/office/drawing/2014/main" id="{91B1328C-2645-42D3-BCD1-5EE8C3771A98}"/>
              </a:ext>
            </a:extLst>
          </p:cNvPr>
          <p:cNvPicPr/>
          <p:nvPr/>
        </p:nvPicPr>
        <p:blipFill>
          <a:blip r:embed="rId2">
            <a:extLst>
              <a:ext uri="{28A0092B-C50C-407E-A947-70E740481C1C}">
                <a14:useLocalDpi xmlns:a14="http://schemas.microsoft.com/office/drawing/2010/main" val="0"/>
              </a:ext>
            </a:extLst>
          </a:blip>
          <a:stretch>
            <a:fillRect/>
          </a:stretch>
        </p:blipFill>
        <p:spPr>
          <a:xfrm>
            <a:off x="5476875" y="1447800"/>
            <a:ext cx="2143125" cy="2143125"/>
          </a:xfrm>
          <a:prstGeom prst="rect">
            <a:avLst/>
          </a:prstGeom>
        </p:spPr>
      </p:pic>
      <p:pic>
        <p:nvPicPr>
          <p:cNvPr id="4" name="Imagen 3">
            <a:extLst>
              <a:ext uri="{FF2B5EF4-FFF2-40B4-BE49-F238E27FC236}">
                <a16:creationId xmlns:a16="http://schemas.microsoft.com/office/drawing/2014/main" id="{670B5A5F-1C5E-45BE-94A2-1F96A97E2353}"/>
              </a:ext>
            </a:extLst>
          </p:cNvPr>
          <p:cNvPicPr>
            <a:picLocks noChangeAspect="1"/>
          </p:cNvPicPr>
          <p:nvPr/>
        </p:nvPicPr>
        <p:blipFill>
          <a:blip r:embed="rId3"/>
          <a:stretch>
            <a:fillRect/>
          </a:stretch>
        </p:blipFill>
        <p:spPr>
          <a:xfrm>
            <a:off x="1371600" y="3781740"/>
            <a:ext cx="5791200" cy="2050708"/>
          </a:xfrm>
          <a:prstGeom prst="rect">
            <a:avLst/>
          </a:prstGeom>
        </p:spPr>
      </p:pic>
    </p:spTree>
    <p:extLst>
      <p:ext uri="{BB962C8B-B14F-4D97-AF65-F5344CB8AC3E}">
        <p14:creationId xmlns:p14="http://schemas.microsoft.com/office/powerpoint/2010/main" val="2888373201"/>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24</a:t>
            </a:fld>
            <a:endParaRPr lang="es-ES" dirty="0"/>
          </a:p>
        </p:txBody>
      </p:sp>
      <p:sp>
        <p:nvSpPr>
          <p:cNvPr id="2" name="1 CuadroTexto"/>
          <p:cNvSpPr txBox="1"/>
          <p:nvPr/>
        </p:nvSpPr>
        <p:spPr>
          <a:xfrm>
            <a:off x="355425" y="1000622"/>
            <a:ext cx="7157059" cy="369332"/>
          </a:xfrm>
          <a:prstGeom prst="rect">
            <a:avLst/>
          </a:prstGeom>
          <a:noFill/>
        </p:spPr>
        <p:txBody>
          <a:bodyPr wrap="square" rtlCol="0">
            <a:spAutoFit/>
          </a:bodyPr>
          <a:lstStyle/>
          <a:p>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CEC 5000 Sputtered Thin Film</a:t>
            </a: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11 CuadroTexto">
            <a:extLst>
              <a:ext uri="{FF2B5EF4-FFF2-40B4-BE49-F238E27FC236}">
                <a16:creationId xmlns:a16="http://schemas.microsoft.com/office/drawing/2014/main" id="{E393937C-ADB7-48F8-AC46-5940481E199D}"/>
              </a:ext>
            </a:extLst>
          </p:cNvPr>
          <p:cNvSpPr txBox="1"/>
          <p:nvPr/>
        </p:nvSpPr>
        <p:spPr>
          <a:xfrm>
            <a:off x="228600" y="1447800"/>
            <a:ext cx="3886200" cy="4093428"/>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Los transductores de presión de película fina pulverizada de la serie CEC 5000 de la figura 15, tienen características de rendimiento altamente estables, incluso en condiciones ambientales extremas.  La tolerancia a la vibración a 35 g de vibración sinusoidal máxima de 10 Hz a 2000 Hz es 0.03% FRO / g para el rango de 15 psi, y menos del 0.001% para 1000 psi y más</a:t>
            </a:r>
            <a:endParaRPr lang="es-EC" sz="2000" dirty="0"/>
          </a:p>
        </p:txBody>
      </p:sp>
      <p:pic>
        <p:nvPicPr>
          <p:cNvPr id="13" name="Imagen 12">
            <a:extLst>
              <a:ext uri="{FF2B5EF4-FFF2-40B4-BE49-F238E27FC236}">
                <a16:creationId xmlns:a16="http://schemas.microsoft.com/office/drawing/2014/main" id="{733F75DA-1E31-41FF-A307-E280AF18207B}"/>
              </a:ext>
            </a:extLst>
          </p:cNvPr>
          <p:cNvPicPr/>
          <p:nvPr/>
        </p:nvPicPr>
        <p:blipFill>
          <a:blip r:embed="rId2">
            <a:extLst>
              <a:ext uri="{28A0092B-C50C-407E-A947-70E740481C1C}">
                <a14:useLocalDpi xmlns:a14="http://schemas.microsoft.com/office/drawing/2010/main" val="0"/>
              </a:ext>
            </a:extLst>
          </a:blip>
          <a:stretch>
            <a:fillRect/>
          </a:stretch>
        </p:blipFill>
        <p:spPr>
          <a:xfrm>
            <a:off x="5585566" y="1557234"/>
            <a:ext cx="2069924" cy="1727255"/>
          </a:xfrm>
          <a:prstGeom prst="rect">
            <a:avLst/>
          </a:prstGeom>
        </p:spPr>
      </p:pic>
      <p:pic>
        <p:nvPicPr>
          <p:cNvPr id="4" name="Imagen 3">
            <a:extLst>
              <a:ext uri="{FF2B5EF4-FFF2-40B4-BE49-F238E27FC236}">
                <a16:creationId xmlns:a16="http://schemas.microsoft.com/office/drawing/2014/main" id="{6F97EB29-8437-4F08-96C8-C5B601B00BA2}"/>
              </a:ext>
            </a:extLst>
          </p:cNvPr>
          <p:cNvPicPr>
            <a:picLocks noChangeAspect="1"/>
          </p:cNvPicPr>
          <p:nvPr/>
        </p:nvPicPr>
        <p:blipFill>
          <a:blip r:embed="rId3"/>
          <a:stretch>
            <a:fillRect/>
          </a:stretch>
        </p:blipFill>
        <p:spPr>
          <a:xfrm>
            <a:off x="4137660" y="3471770"/>
            <a:ext cx="4777740" cy="2133600"/>
          </a:xfrm>
          <a:prstGeom prst="rect">
            <a:avLst/>
          </a:prstGeom>
        </p:spPr>
      </p:pic>
    </p:spTree>
    <p:extLst>
      <p:ext uri="{BB962C8B-B14F-4D97-AF65-F5344CB8AC3E}">
        <p14:creationId xmlns:p14="http://schemas.microsoft.com/office/powerpoint/2010/main" val="76718821"/>
      </p:ext>
    </p:extLst>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dirty="0"/>
          </a:p>
        </p:txBody>
      </p:sp>
      <p:graphicFrame>
        <p:nvGraphicFramePr>
          <p:cNvPr id="7" name="6 Diagrama"/>
          <p:cNvGraphicFramePr/>
          <p:nvPr>
            <p:extLst>
              <p:ext uri="{D42A27DB-BD31-4B8C-83A1-F6EECF244321}">
                <p14:modId xmlns:p14="http://schemas.microsoft.com/office/powerpoint/2010/main" val="2193682385"/>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ACTUAL Y DIAGNÓSTICO </a:t>
            </a:r>
          </a:p>
        </p:txBody>
      </p:sp>
    </p:spTree>
    <p:extLst>
      <p:ext uri="{BB962C8B-B14F-4D97-AF65-F5344CB8AC3E}">
        <p14:creationId xmlns:p14="http://schemas.microsoft.com/office/powerpoint/2010/main" val="102636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26</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Ptari</a:t>
            </a:r>
          </a:p>
        </p:txBody>
      </p:sp>
      <p:sp>
        <p:nvSpPr>
          <p:cNvPr id="2" name="Rectangle 2"/>
          <p:cNvSpPr>
            <a:spLocks noChangeArrowheads="1"/>
          </p:cNvSpPr>
          <p:nvPr/>
        </p:nvSpPr>
        <p:spPr bwMode="auto">
          <a:xfrm>
            <a:off x="38862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1F18E387-9D08-4D64-8780-74929F33794B}"/>
              </a:ext>
            </a:extLst>
          </p:cNvPr>
          <p:cNvPicPr/>
          <p:nvPr/>
        </p:nvPicPr>
        <p:blipFill>
          <a:blip r:embed="rId2">
            <a:extLst>
              <a:ext uri="{28A0092B-C50C-407E-A947-70E740481C1C}">
                <a14:useLocalDpi xmlns:a14="http://schemas.microsoft.com/office/drawing/2010/main" val="0"/>
              </a:ext>
            </a:extLst>
          </a:blip>
          <a:stretch>
            <a:fillRect/>
          </a:stretch>
        </p:blipFill>
        <p:spPr>
          <a:xfrm>
            <a:off x="2033587" y="1628775"/>
            <a:ext cx="5076825" cy="3600450"/>
          </a:xfrm>
          <a:prstGeom prst="rect">
            <a:avLst/>
          </a:prstGeom>
        </p:spPr>
      </p:pic>
    </p:spTree>
    <p:extLst>
      <p:ext uri="{BB962C8B-B14F-4D97-AF65-F5344CB8AC3E}">
        <p14:creationId xmlns:p14="http://schemas.microsoft.com/office/powerpoint/2010/main" val="1841872006"/>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dirty="0"/>
          </a:p>
        </p:txBody>
      </p:sp>
      <p:graphicFrame>
        <p:nvGraphicFramePr>
          <p:cNvPr id="7" name="6 Diagrama"/>
          <p:cNvGraphicFramePr/>
          <p:nvPr>
            <p:extLst>
              <p:ext uri="{D42A27DB-BD31-4B8C-83A1-F6EECF244321}">
                <p14:modId xmlns:p14="http://schemas.microsoft.com/office/powerpoint/2010/main" val="3143527835"/>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ESTADO ACTUAL Y DIAGNÓSTICO </a:t>
            </a:r>
          </a:p>
        </p:txBody>
      </p:sp>
    </p:spTree>
    <p:extLst>
      <p:ext uri="{BB962C8B-B14F-4D97-AF65-F5344CB8AC3E}">
        <p14:creationId xmlns:p14="http://schemas.microsoft.com/office/powerpoint/2010/main" val="28532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28</a:t>
            </a:fld>
            <a:endParaRPr lang="es-ES" dirty="0"/>
          </a:p>
        </p:txBody>
      </p:sp>
      <p:sp>
        <p:nvSpPr>
          <p:cNvPr id="7" name="6 Rectángulo"/>
          <p:cNvSpPr/>
          <p:nvPr/>
        </p:nvSpPr>
        <p:spPr>
          <a:xfrm>
            <a:off x="685800" y="21775"/>
            <a:ext cx="8305800" cy="448019"/>
          </a:xfrm>
          <a:prstGeom prst="rect">
            <a:avLst/>
          </a:prstGeom>
        </p:spPr>
        <p:txBody>
          <a:bodyPr wrap="square" lIns="77925" tIns="38963" rIns="77925" bIns="38963">
            <a:spAutoFit/>
          </a:bodyPr>
          <a:lstStyle/>
          <a:p>
            <a:pPr algn="r"/>
            <a:r>
              <a:rPr lang="es-EC" sz="24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 de Tratamiento PTARI 2011</a:t>
            </a:r>
          </a:p>
        </p:txBody>
      </p:sp>
      <p:pic>
        <p:nvPicPr>
          <p:cNvPr id="11" name="Imagen 10">
            <a:extLst>
              <a:ext uri="{FF2B5EF4-FFF2-40B4-BE49-F238E27FC236}">
                <a16:creationId xmlns:a16="http://schemas.microsoft.com/office/drawing/2014/main" id="{38B199FD-35B2-4563-BBC7-488AD0969EAA}"/>
              </a:ext>
            </a:extLst>
          </p:cNvPr>
          <p:cNvPicPr/>
          <p:nvPr/>
        </p:nvPicPr>
        <p:blipFill>
          <a:blip r:embed="rId2">
            <a:extLst>
              <a:ext uri="{28A0092B-C50C-407E-A947-70E740481C1C}">
                <a14:useLocalDpi xmlns:a14="http://schemas.microsoft.com/office/drawing/2010/main" val="0"/>
              </a:ext>
            </a:extLst>
          </a:blip>
          <a:stretch>
            <a:fillRect/>
          </a:stretch>
        </p:blipFill>
        <p:spPr>
          <a:xfrm>
            <a:off x="1427480" y="1705610"/>
            <a:ext cx="6289040" cy="3446780"/>
          </a:xfrm>
          <a:prstGeom prst="rect">
            <a:avLst/>
          </a:prstGeom>
        </p:spPr>
      </p:pic>
    </p:spTree>
    <p:extLst>
      <p:ext uri="{BB962C8B-B14F-4D97-AF65-F5344CB8AC3E}">
        <p14:creationId xmlns:p14="http://schemas.microsoft.com/office/powerpoint/2010/main" val="2812350957"/>
      </p:ext>
    </p:extLst>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dirty="0"/>
          </a:p>
        </p:txBody>
      </p:sp>
      <p:graphicFrame>
        <p:nvGraphicFramePr>
          <p:cNvPr id="7" name="6 Diagrama"/>
          <p:cNvGraphicFramePr/>
          <p:nvPr>
            <p:extLst>
              <p:ext uri="{D42A27DB-BD31-4B8C-83A1-F6EECF244321}">
                <p14:modId xmlns:p14="http://schemas.microsoft.com/office/powerpoint/2010/main" val="1775815191"/>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85800" y="0"/>
            <a:ext cx="8153400" cy="355686"/>
          </a:xfrm>
          <a:prstGeom prst="rect">
            <a:avLst/>
          </a:prstGeom>
        </p:spPr>
        <p:txBody>
          <a:bodyPr wrap="square" lIns="77925" tIns="38963" rIns="77925" bIns="38963">
            <a:spAutoFit/>
          </a:bodyPr>
          <a:lstStyle/>
          <a:p>
            <a:pPr algn="r"/>
            <a:r>
              <a:rPr lang="es-EC" sz="1800" dirty="0">
                <a:effectLst/>
                <a:latin typeface="Times New Roman" panose="02020603050405020304" pitchFamily="18" charset="0"/>
                <a:ea typeface="Calibri" panose="020F0502020204030204" pitchFamily="34" charset="0"/>
              </a:rPr>
              <a:t>Funcionamiento del Banco de Pruebas “</a:t>
            </a:r>
            <a:r>
              <a:rPr lang="es-EC" sz="1800" dirty="0" err="1">
                <a:effectLst/>
                <a:latin typeface="Times New Roman" panose="02020603050405020304" pitchFamily="18" charset="0"/>
                <a:ea typeface="Calibri" panose="020F0502020204030204" pitchFamily="34" charset="0"/>
              </a:rPr>
              <a:t>Precision</a:t>
            </a:r>
            <a:r>
              <a:rPr lang="es-EC" sz="1800" dirty="0">
                <a:effectLst/>
                <a:latin typeface="Times New Roman" panose="02020603050405020304" pitchFamily="18" charset="0"/>
                <a:ea typeface="Calibri" panose="020F0502020204030204" pitchFamily="34" charset="0"/>
              </a:rPr>
              <a:t> </a:t>
            </a:r>
            <a:r>
              <a:rPr lang="es-EC" sz="1800" dirty="0" err="1">
                <a:effectLst/>
                <a:latin typeface="Times New Roman" panose="02020603050405020304" pitchFamily="18" charset="0"/>
                <a:ea typeface="Calibri" panose="020F0502020204030204" pitchFamily="34" charset="0"/>
              </a:rPr>
              <a:t>Pressure</a:t>
            </a:r>
            <a:r>
              <a:rPr lang="es-EC" sz="1800" dirty="0">
                <a:effectLst/>
                <a:latin typeface="Times New Roman" panose="02020603050405020304" pitchFamily="18" charset="0"/>
                <a:ea typeface="Calibri" panose="020F0502020204030204" pitchFamily="34" charset="0"/>
              </a:rPr>
              <a:t> Test Set”</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5107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p>
        </p:txBody>
      </p:sp>
      <p:sp>
        <p:nvSpPr>
          <p:cNvPr id="13" name="1 CuadroTexto"/>
          <p:cNvSpPr txBox="1"/>
          <p:nvPr/>
        </p:nvSpPr>
        <p:spPr>
          <a:xfrm>
            <a:off x="152401" y="1143000"/>
            <a:ext cx="3460258" cy="517064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dirty="0"/>
              <a:t>El Centro de Mantenimiento Aeronáutico de la Fuerza Aérea Ecuatoriana.</a:t>
            </a:r>
          </a:p>
          <a:p>
            <a:r>
              <a:rPr lang="es-ES" sz="2200" dirty="0"/>
              <a:t>El Banco de Pruebas “</a:t>
            </a:r>
            <a:r>
              <a:rPr lang="es-ES" sz="2200" dirty="0" err="1"/>
              <a:t>Precision</a:t>
            </a:r>
            <a:r>
              <a:rPr lang="es-ES" sz="2200" dirty="0"/>
              <a:t> </a:t>
            </a:r>
            <a:r>
              <a:rPr lang="es-ES" sz="2200" dirty="0" err="1"/>
              <a:t>Pressure</a:t>
            </a:r>
            <a:r>
              <a:rPr lang="es-ES" sz="2200" dirty="0"/>
              <a:t> Test Set” de la Israel </a:t>
            </a:r>
            <a:r>
              <a:rPr lang="es-ES" sz="2200" dirty="0" err="1"/>
              <a:t>Aircraft</a:t>
            </a:r>
            <a:r>
              <a:rPr lang="es-ES" sz="2200" dirty="0"/>
              <a:t> Industries (IAI), diseñado para probar y calibrar todo tipo de instrumentos de vuelo como altímetros, indicadores de velocidad de aire, indicadores de velocidad de acenso, indicadores de velocidad MACH</a:t>
            </a:r>
          </a:p>
        </p:txBody>
      </p:sp>
      <p:pic>
        <p:nvPicPr>
          <p:cNvPr id="14" name="Marcador de contenido 4">
            <a:extLst>
              <a:ext uri="{FF2B5EF4-FFF2-40B4-BE49-F238E27FC236}">
                <a16:creationId xmlns:a16="http://schemas.microsoft.com/office/drawing/2014/main" id="{1ED05E36-3F40-40D7-9221-48B35ECA2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138561"/>
            <a:ext cx="5281109" cy="3737255"/>
          </a:xfrm>
          <a:prstGeom prst="rect">
            <a:avLst/>
          </a:prstGeom>
        </p:spPr>
      </p:pic>
    </p:spTree>
    <p:extLst>
      <p:ext uri="{BB962C8B-B14F-4D97-AF65-F5344CB8AC3E}">
        <p14:creationId xmlns:p14="http://schemas.microsoft.com/office/powerpoint/2010/main" val="3410386172"/>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30</a:t>
            </a:fld>
            <a:endParaRPr lang="es-ES" dirty="0"/>
          </a:p>
        </p:txBody>
      </p:sp>
      <p:sp>
        <p:nvSpPr>
          <p:cNvPr id="12" name="11 CuadroTexto"/>
          <p:cNvSpPr txBox="1"/>
          <p:nvPr/>
        </p:nvSpPr>
        <p:spPr>
          <a:xfrm>
            <a:off x="386740" y="2051303"/>
            <a:ext cx="8452460" cy="193899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Para asegurar el normal funcionamiento del Banco de Pruebas “</a:t>
            </a:r>
            <a:r>
              <a:rPr lang="es-ES" sz="2000" dirty="0" err="1"/>
              <a:t>Precision</a:t>
            </a:r>
            <a:r>
              <a:rPr lang="es-ES" sz="2000" dirty="0"/>
              <a:t> </a:t>
            </a:r>
            <a:r>
              <a:rPr lang="es-ES" sz="2000" dirty="0" err="1"/>
              <a:t>Pressure</a:t>
            </a:r>
            <a:r>
              <a:rPr lang="es-ES" sz="2000" dirty="0"/>
              <a:t> Test Set” es necesario cubrir con los dos siguientes requerimientos operativos:</a:t>
            </a:r>
          </a:p>
          <a:p>
            <a:pPr marL="342900" indent="-342900" algn="just">
              <a:buFont typeface="Arial" pitchFamily="34" charset="0"/>
              <a:buChar char="•"/>
            </a:pPr>
            <a:r>
              <a:rPr lang="es-ES" sz="2000" dirty="0"/>
              <a:t>Fuente de presión: 60 [psi].</a:t>
            </a:r>
          </a:p>
          <a:p>
            <a:pPr marL="342900" indent="-342900" algn="just">
              <a:buFont typeface="Arial" pitchFamily="34" charset="0"/>
              <a:buChar char="•"/>
            </a:pPr>
            <a:r>
              <a:rPr lang="es-ES" sz="2000" dirty="0"/>
              <a:t>Fuente de alimentación: 110[V]/60[Hz]</a:t>
            </a:r>
          </a:p>
          <a:p>
            <a:pPr marL="342900" indent="-342900" algn="just">
              <a:buFont typeface="Arial" pitchFamily="34" charset="0"/>
              <a:buChar char="•"/>
            </a:pPr>
            <a:endParaRPr lang="es-EC" sz="2000" dirty="0"/>
          </a:p>
        </p:txBody>
      </p:sp>
    </p:spTree>
    <p:extLst>
      <p:ext uri="{BB962C8B-B14F-4D97-AF65-F5344CB8AC3E}">
        <p14:creationId xmlns:p14="http://schemas.microsoft.com/office/powerpoint/2010/main" val="2255831201"/>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dirty="0"/>
          </a:p>
        </p:txBody>
      </p:sp>
      <p:graphicFrame>
        <p:nvGraphicFramePr>
          <p:cNvPr id="7" name="6 Diagrama"/>
          <p:cNvGraphicFramePr/>
          <p:nvPr>
            <p:extLst>
              <p:ext uri="{D42A27DB-BD31-4B8C-83A1-F6EECF244321}">
                <p14:modId xmlns:p14="http://schemas.microsoft.com/office/powerpoint/2010/main" val="2480861819"/>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85800" y="0"/>
            <a:ext cx="8153400" cy="355686"/>
          </a:xfrm>
          <a:prstGeom prst="rect">
            <a:avLst/>
          </a:prstGeom>
        </p:spPr>
        <p:txBody>
          <a:bodyPr wrap="square" lIns="77925" tIns="38963" rIns="77925" bIns="38963">
            <a:spAutoFit/>
          </a:bodyPr>
          <a:lstStyle/>
          <a:p>
            <a:pPr algn="r"/>
            <a:r>
              <a:rPr lang="es-EC" sz="1800" dirty="0">
                <a:effectLst/>
                <a:latin typeface="Times New Roman" panose="02020603050405020304" pitchFamily="18" charset="0"/>
                <a:ea typeface="Calibri" panose="020F0502020204030204" pitchFamily="34" charset="0"/>
              </a:rPr>
              <a:t>Funcionamiento del Banco de Pruebas “</a:t>
            </a:r>
            <a:r>
              <a:rPr lang="es-EC" sz="1800" dirty="0" err="1">
                <a:effectLst/>
                <a:latin typeface="Times New Roman" panose="02020603050405020304" pitchFamily="18" charset="0"/>
                <a:ea typeface="Calibri" panose="020F0502020204030204" pitchFamily="34" charset="0"/>
              </a:rPr>
              <a:t>Precision</a:t>
            </a:r>
            <a:r>
              <a:rPr lang="es-EC" sz="1800" dirty="0">
                <a:effectLst/>
                <a:latin typeface="Times New Roman" panose="02020603050405020304" pitchFamily="18" charset="0"/>
                <a:ea typeface="Calibri" panose="020F0502020204030204" pitchFamily="34" charset="0"/>
              </a:rPr>
              <a:t> </a:t>
            </a:r>
            <a:r>
              <a:rPr lang="es-EC" sz="1800" dirty="0" err="1">
                <a:effectLst/>
                <a:latin typeface="Times New Roman" panose="02020603050405020304" pitchFamily="18" charset="0"/>
                <a:ea typeface="Calibri" panose="020F0502020204030204" pitchFamily="34" charset="0"/>
              </a:rPr>
              <a:t>Pressure</a:t>
            </a:r>
            <a:r>
              <a:rPr lang="es-EC" sz="1800" dirty="0">
                <a:effectLst/>
                <a:latin typeface="Times New Roman" panose="02020603050405020304" pitchFamily="18" charset="0"/>
                <a:ea typeface="Calibri" panose="020F0502020204030204" pitchFamily="34" charset="0"/>
              </a:rPr>
              <a:t> Test Set”</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81416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32</a:t>
            </a:fld>
            <a:endParaRPr lang="es-ES" dirty="0"/>
          </a:p>
        </p:txBody>
      </p:sp>
      <p:sp>
        <p:nvSpPr>
          <p:cNvPr id="12" name="11 CuadroTexto"/>
          <p:cNvSpPr txBox="1"/>
          <p:nvPr/>
        </p:nvSpPr>
        <p:spPr>
          <a:xfrm>
            <a:off x="383870" y="1295400"/>
            <a:ext cx="8452460" cy="378565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Previo al funcionamiento normal y continuo del Banco de Pruebas es necesario el cumplimiento y verificación de las siguientes indicaciones:</a:t>
            </a:r>
          </a:p>
          <a:p>
            <a:pPr marL="342900" indent="-342900" algn="just">
              <a:buFont typeface="Arial" pitchFamily="34" charset="0"/>
              <a:buChar char="•"/>
            </a:pPr>
            <a:r>
              <a:rPr lang="es-ES" sz="2000" dirty="0"/>
              <a:t>•	Conectar la fuente de presión y el generador de vacío al puerto de presión y vacío respectivamente.</a:t>
            </a:r>
          </a:p>
          <a:p>
            <a:pPr marL="342900" indent="-342900" algn="just">
              <a:buFont typeface="Arial" pitchFamily="34" charset="0"/>
              <a:buChar char="•"/>
            </a:pPr>
            <a:r>
              <a:rPr lang="es-ES" sz="2000" dirty="0"/>
              <a:t>•	Ajustar los reguladores de presión a los valores de 30 [psi], 1[bar] y 0.5 [bar] correspondientes al esquema neumático.</a:t>
            </a:r>
          </a:p>
          <a:p>
            <a:pPr marL="342900" indent="-342900" algn="just">
              <a:buFont typeface="Arial" pitchFamily="34" charset="0"/>
              <a:buChar char="•"/>
            </a:pPr>
            <a:r>
              <a:rPr lang="es-ES" sz="2000" dirty="0"/>
              <a:t>•	Verificar que las tres válvulas de liberación “VENT” estén abiertas.</a:t>
            </a:r>
          </a:p>
          <a:p>
            <a:pPr marL="342900" indent="-342900" algn="just">
              <a:buFont typeface="Arial" pitchFamily="34" charset="0"/>
              <a:buChar char="•"/>
            </a:pPr>
            <a:r>
              <a:rPr lang="es-ES" sz="2000" dirty="0"/>
              <a:t>•	Verificar que el barómetro de mercurio indique la presión barométrica ambiental.</a:t>
            </a:r>
          </a:p>
          <a:p>
            <a:pPr marL="342900" indent="-342900" algn="just">
              <a:buFont typeface="Arial" pitchFamily="34" charset="0"/>
              <a:buChar char="•"/>
            </a:pPr>
            <a:r>
              <a:rPr lang="es-ES" sz="2000" dirty="0"/>
              <a:t>•	Verificar que ambos manómetros indiquen el valor de cero.</a:t>
            </a:r>
          </a:p>
          <a:p>
            <a:pPr marL="342900" indent="-342900" algn="just">
              <a:buFont typeface="Arial" pitchFamily="34" charset="0"/>
              <a:buChar char="•"/>
            </a:pPr>
            <a:r>
              <a:rPr lang="es-ES" sz="2000" dirty="0"/>
              <a:t>•	Asegurar cuando se encuentre realizando las pruebas, sus ojos estén al nivel del punto más alto del líquido del barómetro y/o manómetros. </a:t>
            </a:r>
            <a:endParaRPr lang="es-EC" sz="2000" dirty="0"/>
          </a:p>
        </p:txBody>
      </p:sp>
    </p:spTree>
    <p:extLst>
      <p:ext uri="{BB962C8B-B14F-4D97-AF65-F5344CB8AC3E}">
        <p14:creationId xmlns:p14="http://schemas.microsoft.com/office/powerpoint/2010/main" val="3792626249"/>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dirty="0"/>
          </a:p>
        </p:txBody>
      </p:sp>
      <p:graphicFrame>
        <p:nvGraphicFramePr>
          <p:cNvPr id="7" name="6 Diagrama"/>
          <p:cNvGraphicFramePr/>
          <p:nvPr>
            <p:extLst>
              <p:ext uri="{D42A27DB-BD31-4B8C-83A1-F6EECF244321}">
                <p14:modId xmlns:p14="http://schemas.microsoft.com/office/powerpoint/2010/main" val="773971846"/>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85800" y="0"/>
            <a:ext cx="8153400" cy="355686"/>
          </a:xfrm>
          <a:prstGeom prst="rect">
            <a:avLst/>
          </a:prstGeom>
        </p:spPr>
        <p:txBody>
          <a:bodyPr wrap="square" lIns="77925" tIns="38963" rIns="77925" bIns="38963">
            <a:spAutoFit/>
          </a:bodyPr>
          <a:lstStyle/>
          <a:p>
            <a:pPr algn="r"/>
            <a:r>
              <a:rPr lang="es-EC" sz="1800" dirty="0">
                <a:effectLst/>
                <a:latin typeface="Times New Roman" panose="02020603050405020304" pitchFamily="18" charset="0"/>
                <a:ea typeface="Calibri" panose="020F0502020204030204" pitchFamily="34" charset="0"/>
              </a:rPr>
              <a:t>Funcionamiento del Banco de Pruebas “</a:t>
            </a:r>
            <a:r>
              <a:rPr lang="es-EC" sz="1800" dirty="0" err="1">
                <a:effectLst/>
                <a:latin typeface="Times New Roman" panose="02020603050405020304" pitchFamily="18" charset="0"/>
                <a:ea typeface="Calibri" panose="020F0502020204030204" pitchFamily="34" charset="0"/>
              </a:rPr>
              <a:t>Precision</a:t>
            </a:r>
            <a:r>
              <a:rPr lang="es-EC" sz="1800" dirty="0">
                <a:effectLst/>
                <a:latin typeface="Times New Roman" panose="02020603050405020304" pitchFamily="18" charset="0"/>
                <a:ea typeface="Calibri" panose="020F0502020204030204" pitchFamily="34" charset="0"/>
              </a:rPr>
              <a:t> </a:t>
            </a:r>
            <a:r>
              <a:rPr lang="es-EC" sz="1800" dirty="0" err="1">
                <a:effectLst/>
                <a:latin typeface="Times New Roman" panose="02020603050405020304" pitchFamily="18" charset="0"/>
                <a:ea typeface="Calibri" panose="020F0502020204030204" pitchFamily="34" charset="0"/>
              </a:rPr>
              <a:t>Pressure</a:t>
            </a:r>
            <a:r>
              <a:rPr lang="es-EC" sz="1800" dirty="0">
                <a:effectLst/>
                <a:latin typeface="Times New Roman" panose="02020603050405020304" pitchFamily="18" charset="0"/>
                <a:ea typeface="Calibri" panose="020F0502020204030204" pitchFamily="34" charset="0"/>
              </a:rPr>
              <a:t> Test Set”</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62827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34</a:t>
            </a:fld>
            <a:endParaRPr lang="es-ES" dirty="0"/>
          </a:p>
        </p:txBody>
      </p:sp>
      <p:sp>
        <p:nvSpPr>
          <p:cNvPr id="12" name="11 CuadroTexto"/>
          <p:cNvSpPr txBox="1"/>
          <p:nvPr/>
        </p:nvSpPr>
        <p:spPr>
          <a:xfrm>
            <a:off x="383870" y="1295400"/>
            <a:ext cx="8452460" cy="3785652"/>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1.	Antes de realizar la prueba es necesario verificar la presión barométrica indicada por el barómetro y ajustar el altímetro según corresponda.</a:t>
            </a:r>
          </a:p>
          <a:p>
            <a:pPr marL="342900" indent="-342900" algn="just">
              <a:buFont typeface="Arial" pitchFamily="34" charset="0"/>
              <a:buChar char="•"/>
            </a:pPr>
            <a:r>
              <a:rPr lang="es-ES" sz="2000" dirty="0"/>
              <a:t>2.	Conectar la unidad bajo prueba (UUT, “</a:t>
            </a:r>
            <a:r>
              <a:rPr lang="es-ES" sz="2000" dirty="0" err="1"/>
              <a:t>Unit</a:t>
            </a:r>
            <a:r>
              <a:rPr lang="es-ES" sz="2000" dirty="0"/>
              <a:t> </a:t>
            </a:r>
            <a:r>
              <a:rPr lang="es-ES" sz="2000" dirty="0" err="1"/>
              <a:t>Under</a:t>
            </a:r>
            <a:r>
              <a:rPr lang="es-ES" sz="2000" dirty="0"/>
              <a:t> Test”) al punto de salida </a:t>
            </a:r>
            <a:r>
              <a:rPr lang="es-ES" sz="2000" dirty="0" err="1"/>
              <a:t>Ps</a:t>
            </a:r>
            <a:r>
              <a:rPr lang="es-ES" sz="2000" dirty="0"/>
              <a:t> y configurar las válvulas como se muestra en la tabla 8.</a:t>
            </a:r>
          </a:p>
          <a:p>
            <a:pPr marL="342900" indent="-342900" algn="just">
              <a:buFont typeface="Arial" pitchFamily="34" charset="0"/>
              <a:buChar char="•"/>
            </a:pPr>
            <a:r>
              <a:rPr lang="es-ES" sz="2000" dirty="0"/>
              <a:t>3.	Abrir la válvula STATIC y verificar la UUT según el valor indicador en el barómetro de mercurio o si es conveniente, según la lectura del indicador digital.</a:t>
            </a:r>
          </a:p>
          <a:p>
            <a:pPr marL="342900" indent="-342900" algn="just">
              <a:buFont typeface="Arial" pitchFamily="34" charset="0"/>
              <a:buChar char="•"/>
            </a:pPr>
            <a:r>
              <a:rPr lang="es-ES" sz="2000" dirty="0"/>
              <a:t>4.	Al finalizar la prueba, abrir la válvula VENT (STATIC).</a:t>
            </a:r>
          </a:p>
          <a:p>
            <a:pPr marL="342900" indent="-342900" algn="just">
              <a:buFont typeface="Arial" pitchFamily="34" charset="0"/>
              <a:buChar char="•"/>
            </a:pPr>
            <a:r>
              <a:rPr lang="es-ES" sz="2000" dirty="0"/>
              <a:t>5.	Si se requiere probar lecturas superiores a la presión barométrica, se mantiene la misma configuración de la tabla 8, excepto que se abrirá la válvula PRESS TO -1000 FT</a:t>
            </a:r>
          </a:p>
          <a:p>
            <a:pPr marL="342900" indent="-342900" algn="just">
              <a:buFont typeface="Arial" pitchFamily="34" charset="0"/>
              <a:buChar char="•"/>
            </a:pPr>
            <a:endParaRPr lang="es-ES" sz="2000" dirty="0"/>
          </a:p>
        </p:txBody>
      </p:sp>
    </p:spTree>
    <p:extLst>
      <p:ext uri="{BB962C8B-B14F-4D97-AF65-F5344CB8AC3E}">
        <p14:creationId xmlns:p14="http://schemas.microsoft.com/office/powerpoint/2010/main" val="3452644391"/>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35</a:t>
            </a:fld>
            <a:endParaRPr lang="es-ES" dirty="0"/>
          </a:p>
        </p:txBody>
      </p:sp>
      <p:pic>
        <p:nvPicPr>
          <p:cNvPr id="5" name="Imagen 4">
            <a:extLst>
              <a:ext uri="{FF2B5EF4-FFF2-40B4-BE49-F238E27FC236}">
                <a16:creationId xmlns:a16="http://schemas.microsoft.com/office/drawing/2014/main" id="{B0E8902D-7957-4C7A-BFD4-03140DA1AEAB}"/>
              </a:ext>
            </a:extLst>
          </p:cNvPr>
          <p:cNvPicPr>
            <a:picLocks noChangeAspect="1"/>
          </p:cNvPicPr>
          <p:nvPr/>
        </p:nvPicPr>
        <p:blipFill>
          <a:blip r:embed="rId2"/>
          <a:stretch>
            <a:fillRect/>
          </a:stretch>
        </p:blipFill>
        <p:spPr>
          <a:xfrm>
            <a:off x="781050" y="1600200"/>
            <a:ext cx="7581900" cy="2828925"/>
          </a:xfrm>
          <a:prstGeom prst="rect">
            <a:avLst/>
          </a:prstGeom>
        </p:spPr>
      </p:pic>
    </p:spTree>
    <p:extLst>
      <p:ext uri="{BB962C8B-B14F-4D97-AF65-F5344CB8AC3E}">
        <p14:creationId xmlns:p14="http://schemas.microsoft.com/office/powerpoint/2010/main" val="3568386093"/>
      </p:ext>
    </p:extLst>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dirty="0"/>
          </a:p>
        </p:txBody>
      </p:sp>
      <p:graphicFrame>
        <p:nvGraphicFramePr>
          <p:cNvPr id="7" name="6 Diagrama"/>
          <p:cNvGraphicFramePr/>
          <p:nvPr>
            <p:extLst>
              <p:ext uri="{D42A27DB-BD31-4B8C-83A1-F6EECF244321}">
                <p14:modId xmlns:p14="http://schemas.microsoft.com/office/powerpoint/2010/main" val="1067239783"/>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85800" y="0"/>
            <a:ext cx="8153400" cy="355686"/>
          </a:xfrm>
          <a:prstGeom prst="rect">
            <a:avLst/>
          </a:prstGeom>
        </p:spPr>
        <p:txBody>
          <a:bodyPr wrap="square" lIns="77925" tIns="38963" rIns="77925" bIns="38963">
            <a:spAutoFit/>
          </a:bodyPr>
          <a:lstStyle/>
          <a:p>
            <a:pPr algn="r"/>
            <a:r>
              <a:rPr lang="es-EC" sz="1800" dirty="0">
                <a:effectLst/>
                <a:latin typeface="Times New Roman" panose="02020603050405020304" pitchFamily="18" charset="0"/>
                <a:ea typeface="Calibri" panose="020F0502020204030204" pitchFamily="34" charset="0"/>
              </a:rPr>
              <a:t>Funcionamiento del Banco de Pruebas “</a:t>
            </a:r>
            <a:r>
              <a:rPr lang="es-EC" sz="1800" dirty="0" err="1">
                <a:effectLst/>
                <a:latin typeface="Times New Roman" panose="02020603050405020304" pitchFamily="18" charset="0"/>
                <a:ea typeface="Calibri" panose="020F0502020204030204" pitchFamily="34" charset="0"/>
              </a:rPr>
              <a:t>Precision</a:t>
            </a:r>
            <a:r>
              <a:rPr lang="es-EC" sz="1800" dirty="0">
                <a:effectLst/>
                <a:latin typeface="Times New Roman" panose="02020603050405020304" pitchFamily="18" charset="0"/>
                <a:ea typeface="Calibri" panose="020F0502020204030204" pitchFamily="34" charset="0"/>
              </a:rPr>
              <a:t> </a:t>
            </a:r>
            <a:r>
              <a:rPr lang="es-EC" sz="1800" dirty="0" err="1">
                <a:effectLst/>
                <a:latin typeface="Times New Roman" panose="02020603050405020304" pitchFamily="18" charset="0"/>
                <a:ea typeface="Calibri" panose="020F0502020204030204" pitchFamily="34" charset="0"/>
              </a:rPr>
              <a:t>Pressure</a:t>
            </a:r>
            <a:r>
              <a:rPr lang="es-EC" sz="1800" dirty="0">
                <a:effectLst/>
                <a:latin typeface="Times New Roman" panose="02020603050405020304" pitchFamily="18" charset="0"/>
                <a:ea typeface="Calibri" panose="020F0502020204030204" pitchFamily="34" charset="0"/>
              </a:rPr>
              <a:t> Test Set”</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3124200" y="6356356"/>
            <a:ext cx="2971800" cy="315097"/>
          </a:xfrm>
        </p:spPr>
        <p:txBody>
          <a:bodyPr/>
          <a:lstStyle/>
          <a:p>
            <a:r>
              <a:rPr lang="es-ES" dirty="0"/>
              <a:t>Díaz Flores, Santiago Joaquín</a:t>
            </a:r>
          </a:p>
        </p:txBody>
      </p:sp>
      <p:sp>
        <p:nvSpPr>
          <p:cNvPr id="12" name="1 Marcador de fecha"/>
          <p:cNvSpPr>
            <a:spLocks noGrp="1"/>
          </p:cNvSpPr>
          <p:nvPr>
            <p:ph type="dt" sz="half" idx="10"/>
          </p:nvPr>
        </p:nvSpPr>
        <p:spPr>
          <a:xfrm>
            <a:off x="152400" y="6355080"/>
            <a:ext cx="2743200" cy="411480"/>
          </a:xfrm>
        </p:spPr>
        <p:txBody>
          <a:bodyPr/>
          <a:lstStyle/>
          <a:p>
            <a:pPr algn="r"/>
            <a:r>
              <a:rPr lang="es-EC" spc="43" dirty="0">
                <a:ln w="11430"/>
                <a:solidFill>
                  <a:schemeClr val="tx1">
                    <a:lumMod val="50000"/>
                    <a:lumOff val="50000"/>
                  </a:schemeClr>
                </a:solidFill>
              </a:rPr>
              <a:t>Automatización de Procesos de Tratamiento </a:t>
            </a:r>
            <a:r>
              <a:rPr lang="en-US" spc="43" dirty="0">
                <a:ln w="11430"/>
                <a:solidFill>
                  <a:schemeClr val="tx1">
                    <a:lumMod val="50000"/>
                    <a:lumOff val="50000"/>
                  </a:schemeClr>
                </a:solidFill>
              </a:rPr>
              <a:t>de Agua</a:t>
            </a:r>
            <a:endParaRPr lang="es-EC" spc="43" dirty="0">
              <a:ln w="11430"/>
              <a:solidFill>
                <a:schemeClr val="tx1">
                  <a:lumMod val="50000"/>
                  <a:lumOff val="50000"/>
                </a:schemeClr>
              </a:solidFill>
            </a:endParaRPr>
          </a:p>
        </p:txBody>
      </p:sp>
    </p:spTree>
    <p:extLst>
      <p:ext uri="{BB962C8B-B14F-4D97-AF65-F5344CB8AC3E}">
        <p14:creationId xmlns:p14="http://schemas.microsoft.com/office/powerpoint/2010/main" val="2575035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37</a:t>
            </a:fld>
            <a:endParaRPr lang="es-ES" dirty="0"/>
          </a:p>
        </p:txBody>
      </p:sp>
      <p:sp>
        <p:nvSpPr>
          <p:cNvPr id="12" name="11 CuadroTexto"/>
          <p:cNvSpPr txBox="1"/>
          <p:nvPr/>
        </p:nvSpPr>
        <p:spPr>
          <a:xfrm>
            <a:off x="383870" y="1905000"/>
            <a:ext cx="8452460" cy="1323439"/>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La prueba y calibración de los indicadores de velocidad de aire se realizan usando el manómetro múltiple de agua y mercurio. Con el manómetro de agua el indicador de velocidad de aire se puede probar en el rango de 0 a 250 [</a:t>
            </a:r>
            <a:r>
              <a:rPr lang="es-ES" sz="2000" dirty="0" err="1"/>
              <a:t>kts</a:t>
            </a:r>
            <a:r>
              <a:rPr lang="es-ES" sz="2000" dirty="0"/>
              <a:t>] y con el manómetro de mercurio se puede probar hasta 850 [</a:t>
            </a:r>
            <a:r>
              <a:rPr lang="es-ES" sz="2000" dirty="0" err="1"/>
              <a:t>kts</a:t>
            </a:r>
            <a:r>
              <a:rPr lang="es-ES" sz="2000" dirty="0"/>
              <a:t>]. </a:t>
            </a:r>
          </a:p>
        </p:txBody>
      </p:sp>
    </p:spTree>
    <p:extLst>
      <p:ext uri="{BB962C8B-B14F-4D97-AF65-F5344CB8AC3E}">
        <p14:creationId xmlns:p14="http://schemas.microsoft.com/office/powerpoint/2010/main" val="1663303029"/>
      </p:ext>
    </p:extLst>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dirty="0"/>
          </a:p>
        </p:txBody>
      </p:sp>
      <p:graphicFrame>
        <p:nvGraphicFramePr>
          <p:cNvPr id="7" name="6 Diagrama"/>
          <p:cNvGraphicFramePr/>
          <p:nvPr>
            <p:extLst>
              <p:ext uri="{D42A27DB-BD31-4B8C-83A1-F6EECF244321}">
                <p14:modId xmlns:p14="http://schemas.microsoft.com/office/powerpoint/2010/main" val="1514063130"/>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685800" y="0"/>
            <a:ext cx="8153400" cy="355686"/>
          </a:xfrm>
          <a:prstGeom prst="rect">
            <a:avLst/>
          </a:prstGeom>
        </p:spPr>
        <p:txBody>
          <a:bodyPr wrap="square" lIns="77925" tIns="38963" rIns="77925" bIns="38963">
            <a:spAutoFit/>
          </a:bodyPr>
          <a:lstStyle/>
          <a:p>
            <a:pPr algn="r"/>
            <a:r>
              <a:rPr lang="es-EC" sz="1800" dirty="0">
                <a:effectLst/>
                <a:latin typeface="Times New Roman" panose="02020603050405020304" pitchFamily="18" charset="0"/>
                <a:ea typeface="Calibri" panose="020F0502020204030204" pitchFamily="34" charset="0"/>
              </a:rPr>
              <a:t>Funcionamiento del Banco de Pruebas “</a:t>
            </a:r>
            <a:r>
              <a:rPr lang="es-EC" sz="1800" dirty="0" err="1">
                <a:effectLst/>
                <a:latin typeface="Times New Roman" panose="02020603050405020304" pitchFamily="18" charset="0"/>
                <a:ea typeface="Calibri" panose="020F0502020204030204" pitchFamily="34" charset="0"/>
              </a:rPr>
              <a:t>Precision</a:t>
            </a:r>
            <a:r>
              <a:rPr lang="es-EC" sz="1800" dirty="0">
                <a:effectLst/>
                <a:latin typeface="Times New Roman" panose="02020603050405020304" pitchFamily="18" charset="0"/>
                <a:ea typeface="Calibri" panose="020F0502020204030204" pitchFamily="34" charset="0"/>
              </a:rPr>
              <a:t> </a:t>
            </a:r>
            <a:r>
              <a:rPr lang="es-EC" sz="1800" dirty="0" err="1">
                <a:effectLst/>
                <a:latin typeface="Times New Roman" panose="02020603050405020304" pitchFamily="18" charset="0"/>
                <a:ea typeface="Calibri" panose="020F0502020204030204" pitchFamily="34" charset="0"/>
              </a:rPr>
              <a:t>Pressure</a:t>
            </a:r>
            <a:r>
              <a:rPr lang="es-EC" sz="1800" dirty="0">
                <a:effectLst/>
                <a:latin typeface="Times New Roman" panose="02020603050405020304" pitchFamily="18" charset="0"/>
                <a:ea typeface="Calibri" panose="020F0502020204030204" pitchFamily="34" charset="0"/>
              </a:rPr>
              <a:t> Test Set”</a:t>
            </a:r>
            <a:endPar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09387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39</a:t>
            </a:fld>
            <a:endParaRPr lang="es-ES" dirty="0"/>
          </a:p>
        </p:txBody>
      </p:sp>
      <p:sp>
        <p:nvSpPr>
          <p:cNvPr id="12" name="11 CuadroTexto"/>
          <p:cNvSpPr txBox="1"/>
          <p:nvPr/>
        </p:nvSpPr>
        <p:spPr>
          <a:xfrm>
            <a:off x="383870" y="880337"/>
            <a:ext cx="8452460" cy="2554545"/>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1.	Antes de realizar el proceso de calibración y/o prueba, verificar que el barómetro indique la presión barométrica ambiental y que los manómetros de agua y mercurio indiquen el valor de cero.</a:t>
            </a:r>
          </a:p>
          <a:p>
            <a:pPr marL="342900" indent="-342900" algn="just">
              <a:buFont typeface="Arial" pitchFamily="34" charset="0"/>
              <a:buChar char="•"/>
            </a:pPr>
            <a:r>
              <a:rPr lang="es-ES" sz="2000" dirty="0"/>
              <a:t>2.	Conectar la toma de aire estática de la UUT a la salida </a:t>
            </a:r>
            <a:r>
              <a:rPr lang="es-ES" sz="2000" dirty="0" err="1"/>
              <a:t>Ps</a:t>
            </a:r>
            <a:r>
              <a:rPr lang="es-ES" sz="2000" dirty="0"/>
              <a:t> del Banco de Pruebas, y la toma de aire dinámica del instrumento conecte a la salida Pt HIGH del Banco de Pruebas.</a:t>
            </a:r>
          </a:p>
          <a:p>
            <a:pPr marL="342900" indent="-342900" algn="just">
              <a:buFont typeface="Arial" pitchFamily="34" charset="0"/>
              <a:buChar char="•"/>
            </a:pPr>
            <a:r>
              <a:rPr lang="es-ES" sz="2000" dirty="0"/>
              <a:t>3.	Configurar las válvulas del Banco de Pruebas como muestra la tabla </a:t>
            </a:r>
          </a:p>
          <a:p>
            <a:pPr marL="342900" indent="-342900" algn="just">
              <a:buFont typeface="Arial" pitchFamily="34" charset="0"/>
              <a:buChar char="•"/>
            </a:pPr>
            <a:r>
              <a:rPr lang="es-ES" sz="2000" dirty="0"/>
              <a:t> </a:t>
            </a:r>
          </a:p>
        </p:txBody>
      </p:sp>
      <p:pic>
        <p:nvPicPr>
          <p:cNvPr id="3" name="Imagen 2">
            <a:extLst>
              <a:ext uri="{FF2B5EF4-FFF2-40B4-BE49-F238E27FC236}">
                <a16:creationId xmlns:a16="http://schemas.microsoft.com/office/drawing/2014/main" id="{1BF1FE34-6317-41AC-8B5A-D91E9AB0B2F0}"/>
              </a:ext>
            </a:extLst>
          </p:cNvPr>
          <p:cNvPicPr>
            <a:picLocks noChangeAspect="1"/>
          </p:cNvPicPr>
          <p:nvPr/>
        </p:nvPicPr>
        <p:blipFill>
          <a:blip r:embed="rId2"/>
          <a:stretch>
            <a:fillRect/>
          </a:stretch>
        </p:blipFill>
        <p:spPr>
          <a:xfrm>
            <a:off x="838200" y="3562722"/>
            <a:ext cx="5943600" cy="2272986"/>
          </a:xfrm>
          <a:prstGeom prst="rect">
            <a:avLst/>
          </a:prstGeom>
        </p:spPr>
      </p:pic>
    </p:spTree>
    <p:extLst>
      <p:ext uri="{BB962C8B-B14F-4D97-AF65-F5344CB8AC3E}">
        <p14:creationId xmlns:p14="http://schemas.microsoft.com/office/powerpoint/2010/main" val="1329429534"/>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dirty="0"/>
          </a:p>
        </p:txBody>
      </p:sp>
      <p:graphicFrame>
        <p:nvGraphicFramePr>
          <p:cNvPr id="7" name="6 Diagrama"/>
          <p:cNvGraphicFramePr/>
          <p:nvPr>
            <p:extLst>
              <p:ext uri="{D42A27DB-BD31-4B8C-83A1-F6EECF244321}">
                <p14:modId xmlns:p14="http://schemas.microsoft.com/office/powerpoint/2010/main" val="3642370434"/>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423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dirty="0"/>
          </a:p>
        </p:txBody>
      </p:sp>
      <p:graphicFrame>
        <p:nvGraphicFramePr>
          <p:cNvPr id="7" name="6 Diagrama"/>
          <p:cNvGraphicFramePr/>
          <p:nvPr>
            <p:extLst>
              <p:ext uri="{D42A27DB-BD31-4B8C-83A1-F6EECF244321}">
                <p14:modId xmlns:p14="http://schemas.microsoft.com/office/powerpoint/2010/main" val="3297574291"/>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82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41</a:t>
            </a:fld>
            <a:endParaRPr lang="es-ES" dirty="0"/>
          </a:p>
        </p:txBody>
      </p:sp>
      <p:pic>
        <p:nvPicPr>
          <p:cNvPr id="3" name="Imagen 2">
            <a:extLst>
              <a:ext uri="{FF2B5EF4-FFF2-40B4-BE49-F238E27FC236}">
                <a16:creationId xmlns:a16="http://schemas.microsoft.com/office/drawing/2014/main" id="{A9A7E15E-0006-4E73-80C2-4EB89461A718}"/>
              </a:ext>
            </a:extLst>
          </p:cNvPr>
          <p:cNvPicPr>
            <a:picLocks noChangeAspect="1"/>
          </p:cNvPicPr>
          <p:nvPr/>
        </p:nvPicPr>
        <p:blipFill>
          <a:blip r:embed="rId2"/>
          <a:stretch>
            <a:fillRect/>
          </a:stretch>
        </p:blipFill>
        <p:spPr>
          <a:xfrm>
            <a:off x="1304925" y="610886"/>
            <a:ext cx="5895612" cy="5332714"/>
          </a:xfrm>
          <a:prstGeom prst="rect">
            <a:avLst/>
          </a:prstGeom>
        </p:spPr>
      </p:pic>
    </p:spTree>
    <p:extLst>
      <p:ext uri="{BB962C8B-B14F-4D97-AF65-F5344CB8AC3E}">
        <p14:creationId xmlns:p14="http://schemas.microsoft.com/office/powerpoint/2010/main" val="2132717413"/>
      </p:ext>
    </p:extLst>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42</a:t>
            </a:fld>
            <a:endParaRPr lang="es-ES" dirty="0"/>
          </a:p>
        </p:txBody>
      </p:sp>
      <p:pic>
        <p:nvPicPr>
          <p:cNvPr id="3" name="Imagen 2">
            <a:extLst>
              <a:ext uri="{FF2B5EF4-FFF2-40B4-BE49-F238E27FC236}">
                <a16:creationId xmlns:a16="http://schemas.microsoft.com/office/drawing/2014/main" id="{A9A7E15E-0006-4E73-80C2-4EB89461A718}"/>
              </a:ext>
            </a:extLst>
          </p:cNvPr>
          <p:cNvPicPr>
            <a:picLocks noChangeAspect="1"/>
          </p:cNvPicPr>
          <p:nvPr/>
        </p:nvPicPr>
        <p:blipFill>
          <a:blip r:embed="rId2"/>
          <a:stretch>
            <a:fillRect/>
          </a:stretch>
        </p:blipFill>
        <p:spPr>
          <a:xfrm>
            <a:off x="1304925" y="610886"/>
            <a:ext cx="5895612" cy="5332714"/>
          </a:xfrm>
          <a:prstGeom prst="rect">
            <a:avLst/>
          </a:prstGeom>
        </p:spPr>
      </p:pic>
    </p:spTree>
    <p:extLst>
      <p:ext uri="{BB962C8B-B14F-4D97-AF65-F5344CB8AC3E}">
        <p14:creationId xmlns:p14="http://schemas.microsoft.com/office/powerpoint/2010/main" val="2523178172"/>
      </p:ext>
    </p:extLst>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43</a:t>
            </a:fld>
            <a:endParaRPr lang="es-ES" dirty="0"/>
          </a:p>
        </p:txBody>
      </p:sp>
      <p:pic>
        <p:nvPicPr>
          <p:cNvPr id="4" name="Imagen 3">
            <a:extLst>
              <a:ext uri="{FF2B5EF4-FFF2-40B4-BE49-F238E27FC236}">
                <a16:creationId xmlns:a16="http://schemas.microsoft.com/office/drawing/2014/main" id="{C07D2311-F0EA-4C6E-8299-B3EA7A2A0F0F}"/>
              </a:ext>
            </a:extLst>
          </p:cNvPr>
          <p:cNvPicPr>
            <a:picLocks noChangeAspect="1"/>
          </p:cNvPicPr>
          <p:nvPr/>
        </p:nvPicPr>
        <p:blipFill>
          <a:blip r:embed="rId2"/>
          <a:stretch>
            <a:fillRect/>
          </a:stretch>
        </p:blipFill>
        <p:spPr>
          <a:xfrm>
            <a:off x="2438400" y="762000"/>
            <a:ext cx="3733800" cy="4907476"/>
          </a:xfrm>
          <a:prstGeom prst="rect">
            <a:avLst/>
          </a:prstGeom>
        </p:spPr>
      </p:pic>
    </p:spTree>
    <p:extLst>
      <p:ext uri="{BB962C8B-B14F-4D97-AF65-F5344CB8AC3E}">
        <p14:creationId xmlns:p14="http://schemas.microsoft.com/office/powerpoint/2010/main" val="3314512002"/>
      </p:ext>
    </p:extLst>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44</a:t>
            </a:fld>
            <a:endParaRPr lang="es-ES" dirty="0"/>
          </a:p>
        </p:txBody>
      </p:sp>
      <p:pic>
        <p:nvPicPr>
          <p:cNvPr id="4" name="Imagen 3">
            <a:extLst>
              <a:ext uri="{FF2B5EF4-FFF2-40B4-BE49-F238E27FC236}">
                <a16:creationId xmlns:a16="http://schemas.microsoft.com/office/drawing/2014/main" id="{E672D912-4604-4609-B8EA-8D0EDC408BBD}"/>
              </a:ext>
            </a:extLst>
          </p:cNvPr>
          <p:cNvPicPr>
            <a:picLocks noChangeAspect="1"/>
          </p:cNvPicPr>
          <p:nvPr/>
        </p:nvPicPr>
        <p:blipFill>
          <a:blip r:embed="rId2"/>
          <a:stretch>
            <a:fillRect/>
          </a:stretch>
        </p:blipFill>
        <p:spPr>
          <a:xfrm>
            <a:off x="2449788" y="779779"/>
            <a:ext cx="4103412" cy="5298441"/>
          </a:xfrm>
          <a:prstGeom prst="rect">
            <a:avLst/>
          </a:prstGeom>
        </p:spPr>
      </p:pic>
    </p:spTree>
    <p:extLst>
      <p:ext uri="{BB962C8B-B14F-4D97-AF65-F5344CB8AC3E}">
        <p14:creationId xmlns:p14="http://schemas.microsoft.com/office/powerpoint/2010/main" val="1641496675"/>
      </p:ext>
    </p:extLst>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45</a:t>
            </a:fld>
            <a:endParaRPr lang="es-ES" dirty="0"/>
          </a:p>
        </p:txBody>
      </p:sp>
      <p:pic>
        <p:nvPicPr>
          <p:cNvPr id="4" name="Imagen 3">
            <a:extLst>
              <a:ext uri="{FF2B5EF4-FFF2-40B4-BE49-F238E27FC236}">
                <a16:creationId xmlns:a16="http://schemas.microsoft.com/office/drawing/2014/main" id="{39CF860F-DE58-4738-9FEC-F04C03941427}"/>
              </a:ext>
            </a:extLst>
          </p:cNvPr>
          <p:cNvPicPr/>
          <p:nvPr/>
        </p:nvPicPr>
        <p:blipFill rotWithShape="1">
          <a:blip r:embed="rId2" cstate="print">
            <a:extLst>
              <a:ext uri="{28A0092B-C50C-407E-A947-70E740481C1C}">
                <a14:useLocalDpi xmlns:a14="http://schemas.microsoft.com/office/drawing/2010/main" val="0"/>
              </a:ext>
            </a:extLst>
          </a:blip>
          <a:srcRect l="6723" r="4166" b="12661"/>
          <a:stretch/>
        </p:blipFill>
        <p:spPr bwMode="auto">
          <a:xfrm>
            <a:off x="1410970" y="914400"/>
            <a:ext cx="6322060" cy="4381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6614873"/>
      </p:ext>
    </p:extLst>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dirty="0"/>
          </a:p>
        </p:txBody>
      </p:sp>
      <p:graphicFrame>
        <p:nvGraphicFramePr>
          <p:cNvPr id="7" name="6 Diagrama"/>
          <p:cNvGraphicFramePr/>
          <p:nvPr>
            <p:extLst>
              <p:ext uri="{D42A27DB-BD31-4B8C-83A1-F6EECF244321}">
                <p14:modId xmlns:p14="http://schemas.microsoft.com/office/powerpoint/2010/main" val="2115453516"/>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288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47</a:t>
            </a:fld>
            <a:endParaRPr lang="es-ES" dirty="0"/>
          </a:p>
        </p:txBody>
      </p:sp>
      <p:pic>
        <p:nvPicPr>
          <p:cNvPr id="3" name="Imagen 2">
            <a:extLst>
              <a:ext uri="{FF2B5EF4-FFF2-40B4-BE49-F238E27FC236}">
                <a16:creationId xmlns:a16="http://schemas.microsoft.com/office/drawing/2014/main" id="{9D37649E-2898-4E00-9DF2-33A236C519F1}"/>
              </a:ext>
            </a:extLst>
          </p:cNvPr>
          <p:cNvPicPr>
            <a:picLocks noChangeAspect="1"/>
          </p:cNvPicPr>
          <p:nvPr/>
        </p:nvPicPr>
        <p:blipFill>
          <a:blip r:embed="rId2"/>
          <a:stretch>
            <a:fillRect/>
          </a:stretch>
        </p:blipFill>
        <p:spPr>
          <a:xfrm>
            <a:off x="1038225" y="604837"/>
            <a:ext cx="7067550" cy="5648325"/>
          </a:xfrm>
          <a:prstGeom prst="rect">
            <a:avLst/>
          </a:prstGeom>
        </p:spPr>
      </p:pic>
    </p:spTree>
    <p:extLst>
      <p:ext uri="{BB962C8B-B14F-4D97-AF65-F5344CB8AC3E}">
        <p14:creationId xmlns:p14="http://schemas.microsoft.com/office/powerpoint/2010/main" val="1365929778"/>
      </p:ext>
    </p:extLst>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48</a:t>
            </a:fld>
            <a:endParaRPr lang="es-ES" dirty="0"/>
          </a:p>
        </p:txBody>
      </p:sp>
      <p:pic>
        <p:nvPicPr>
          <p:cNvPr id="7" name="Imagen 6">
            <a:extLst>
              <a:ext uri="{FF2B5EF4-FFF2-40B4-BE49-F238E27FC236}">
                <a16:creationId xmlns:a16="http://schemas.microsoft.com/office/drawing/2014/main" id="{4F26C111-0451-4EC0-8DCB-F03E0992DE46}"/>
              </a:ext>
            </a:extLst>
          </p:cNvPr>
          <p:cNvPicPr>
            <a:picLocks noChangeAspect="1"/>
          </p:cNvPicPr>
          <p:nvPr/>
        </p:nvPicPr>
        <p:blipFill>
          <a:blip r:embed="rId2"/>
          <a:stretch>
            <a:fillRect/>
          </a:stretch>
        </p:blipFill>
        <p:spPr>
          <a:xfrm>
            <a:off x="1371600" y="457200"/>
            <a:ext cx="5427800" cy="5486400"/>
          </a:xfrm>
          <a:prstGeom prst="rect">
            <a:avLst/>
          </a:prstGeom>
        </p:spPr>
      </p:pic>
    </p:spTree>
    <p:extLst>
      <p:ext uri="{BB962C8B-B14F-4D97-AF65-F5344CB8AC3E}">
        <p14:creationId xmlns:p14="http://schemas.microsoft.com/office/powerpoint/2010/main" val="2221760514"/>
      </p:ext>
    </p:extLst>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49</a:t>
            </a:fld>
            <a:endParaRPr lang="es-ES" dirty="0"/>
          </a:p>
        </p:txBody>
      </p:sp>
      <p:graphicFrame>
        <p:nvGraphicFramePr>
          <p:cNvPr id="7" name="6 Diagrama"/>
          <p:cNvGraphicFramePr/>
          <p:nvPr>
            <p:extLst>
              <p:ext uri="{D42A27DB-BD31-4B8C-83A1-F6EECF244321}">
                <p14:modId xmlns:p14="http://schemas.microsoft.com/office/powerpoint/2010/main" val="750588131"/>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40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p>
        </p:txBody>
      </p:sp>
      <p:sp>
        <p:nvSpPr>
          <p:cNvPr id="10" name="9 CuadroTexto"/>
          <p:cNvSpPr txBox="1"/>
          <p:nvPr/>
        </p:nvSpPr>
        <p:spPr>
          <a:xfrm>
            <a:off x="685800" y="2229568"/>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2000" dirty="0"/>
              <a:t>La Fuerza Aérea Ecuatoriana emplea el Banco de Pruebas “</a:t>
            </a:r>
            <a:r>
              <a:rPr lang="es-ES" sz="2000" dirty="0" err="1"/>
              <a:t>Precision</a:t>
            </a:r>
            <a:r>
              <a:rPr lang="es-ES" sz="2000" dirty="0"/>
              <a:t> </a:t>
            </a:r>
            <a:r>
              <a:rPr lang="es-ES" sz="2000" dirty="0" err="1"/>
              <a:t>Pressure</a:t>
            </a:r>
            <a:r>
              <a:rPr lang="es-ES" sz="2000" dirty="0"/>
              <a:t> Test Set”.</a:t>
            </a:r>
          </a:p>
        </p:txBody>
      </p:sp>
      <p:sp>
        <p:nvSpPr>
          <p:cNvPr id="13" name="1 CuadroTexto"/>
          <p:cNvSpPr txBox="1"/>
          <p:nvPr/>
        </p:nvSpPr>
        <p:spPr>
          <a:xfrm>
            <a:off x="685800" y="804208"/>
            <a:ext cx="8001000" cy="707886"/>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2000" dirty="0"/>
              <a:t>Las mediciones precisas de la velocidad y la altitud son esenciales para una operación segura y eficiente de una aeronave</a:t>
            </a:r>
            <a:endParaRPr lang="es-EC" sz="4400" dirty="0">
              <a:latin typeface="Times New Roman" pitchFamily="18" charset="0"/>
              <a:cs typeface="Times New Roman" pitchFamily="18" charset="0"/>
            </a:endParaRPr>
          </a:p>
        </p:txBody>
      </p:sp>
      <p:sp>
        <p:nvSpPr>
          <p:cNvPr id="8" name="9 CuadroTexto">
            <a:extLst>
              <a:ext uri="{FF2B5EF4-FFF2-40B4-BE49-F238E27FC236}">
                <a16:creationId xmlns:a16="http://schemas.microsoft.com/office/drawing/2014/main" id="{C75DF929-DB14-4189-A4EF-12F668558EEA}"/>
              </a:ext>
            </a:extLst>
          </p:cNvPr>
          <p:cNvSpPr txBox="1"/>
          <p:nvPr/>
        </p:nvSpPr>
        <p:spPr>
          <a:xfrm>
            <a:off x="685800" y="3654928"/>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2000" dirty="0"/>
              <a:t>Los sistemas e instrumentos electrónicos de este equipo no se encuentran en funcionamiento y su reparación se dificulta a razón de la obsolescencia de sus componentes</a:t>
            </a:r>
          </a:p>
        </p:txBody>
      </p:sp>
    </p:spTree>
    <p:extLst>
      <p:ext uri="{BB962C8B-B14F-4D97-AF65-F5344CB8AC3E}">
        <p14:creationId xmlns:p14="http://schemas.microsoft.com/office/powerpoint/2010/main" val="1292100204"/>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50</a:t>
            </a:fld>
            <a:endParaRPr lang="es-ES" dirty="0"/>
          </a:p>
        </p:txBody>
      </p:sp>
      <p:sp>
        <p:nvSpPr>
          <p:cNvPr id="12" name="11 CuadroTexto"/>
          <p:cNvSpPr txBox="1"/>
          <p:nvPr/>
        </p:nvSpPr>
        <p:spPr>
          <a:xfrm>
            <a:off x="383870" y="880337"/>
            <a:ext cx="8452460" cy="400110"/>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endParaRPr lang="es-ES" sz="2000" dirty="0"/>
          </a:p>
        </p:txBody>
      </p:sp>
      <p:pic>
        <p:nvPicPr>
          <p:cNvPr id="3" name="Imagen 2">
            <a:extLst>
              <a:ext uri="{FF2B5EF4-FFF2-40B4-BE49-F238E27FC236}">
                <a16:creationId xmlns:a16="http://schemas.microsoft.com/office/drawing/2014/main" id="{1BF1FE34-6317-41AC-8B5A-D91E9AB0B2F0}"/>
              </a:ext>
            </a:extLst>
          </p:cNvPr>
          <p:cNvPicPr>
            <a:picLocks noChangeAspect="1"/>
          </p:cNvPicPr>
          <p:nvPr/>
        </p:nvPicPr>
        <p:blipFill>
          <a:blip r:embed="rId2"/>
          <a:stretch>
            <a:fillRect/>
          </a:stretch>
        </p:blipFill>
        <p:spPr>
          <a:xfrm>
            <a:off x="838200" y="3562722"/>
            <a:ext cx="5943600" cy="2272986"/>
          </a:xfrm>
          <a:prstGeom prst="rect">
            <a:avLst/>
          </a:prstGeom>
        </p:spPr>
      </p:pic>
    </p:spTree>
    <p:extLst>
      <p:ext uri="{BB962C8B-B14F-4D97-AF65-F5344CB8AC3E}">
        <p14:creationId xmlns:p14="http://schemas.microsoft.com/office/powerpoint/2010/main" val="1826814267"/>
      </p:ext>
    </p:extLst>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51</a:t>
            </a:fld>
            <a:endParaRPr lang="es-ES" dirty="0"/>
          </a:p>
        </p:txBody>
      </p:sp>
      <p:sp>
        <p:nvSpPr>
          <p:cNvPr id="12" name="11 CuadroTexto"/>
          <p:cNvSpPr txBox="1"/>
          <p:nvPr/>
        </p:nvSpPr>
        <p:spPr>
          <a:xfrm>
            <a:off x="383870" y="880337"/>
            <a:ext cx="8452460" cy="2554545"/>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buFont typeface="Arial" pitchFamily="34" charset="0"/>
              <a:buChar char="•"/>
            </a:pPr>
            <a:r>
              <a:rPr lang="es-ES" sz="2000" dirty="0"/>
              <a:t>1.	Antes de realizar el proceso de calibración y/o prueba, verificar que el barómetro indique la presión barométrica ambiental y que los manómetros de agua y mercurio indiquen el valor de cero.</a:t>
            </a:r>
          </a:p>
          <a:p>
            <a:pPr marL="342900" indent="-342900" algn="just">
              <a:buFont typeface="Arial" pitchFamily="34" charset="0"/>
              <a:buChar char="•"/>
            </a:pPr>
            <a:r>
              <a:rPr lang="es-ES" sz="2000" dirty="0"/>
              <a:t>2.	Conectar la toma de aire estática de la UUT a la salida </a:t>
            </a:r>
            <a:r>
              <a:rPr lang="es-ES" sz="2000" dirty="0" err="1"/>
              <a:t>Ps</a:t>
            </a:r>
            <a:r>
              <a:rPr lang="es-ES" sz="2000" dirty="0"/>
              <a:t> del Banco de Pruebas, y la toma de aire dinámica del instrumento conecte a la salida Pt HIGH del Banco de Pruebas.</a:t>
            </a:r>
          </a:p>
          <a:p>
            <a:pPr marL="342900" indent="-342900" algn="just">
              <a:buFont typeface="Arial" pitchFamily="34" charset="0"/>
              <a:buChar char="•"/>
            </a:pPr>
            <a:r>
              <a:rPr lang="es-ES" sz="2000" dirty="0"/>
              <a:t>3.	Configurar las válvulas del Banco de Pruebas como muestra la tabla </a:t>
            </a:r>
          </a:p>
          <a:p>
            <a:pPr marL="342900" indent="-342900" algn="just">
              <a:buFont typeface="Arial" pitchFamily="34" charset="0"/>
              <a:buChar char="•"/>
            </a:pPr>
            <a:r>
              <a:rPr lang="es-ES" sz="2000" dirty="0"/>
              <a:t> </a:t>
            </a:r>
          </a:p>
        </p:txBody>
      </p:sp>
      <p:pic>
        <p:nvPicPr>
          <p:cNvPr id="5" name="Imagen 4">
            <a:extLst>
              <a:ext uri="{FF2B5EF4-FFF2-40B4-BE49-F238E27FC236}">
                <a16:creationId xmlns:a16="http://schemas.microsoft.com/office/drawing/2014/main" id="{38BDF1E6-E64F-49E2-BFB5-41EF3739271B}"/>
              </a:ext>
            </a:extLst>
          </p:cNvPr>
          <p:cNvPicPr/>
          <p:nvPr/>
        </p:nvPicPr>
        <p:blipFill rotWithShape="1">
          <a:blip r:embed="rId2" cstate="print">
            <a:extLst>
              <a:ext uri="{28A0092B-C50C-407E-A947-70E740481C1C}">
                <a14:useLocalDpi xmlns:a14="http://schemas.microsoft.com/office/drawing/2010/main" val="0"/>
              </a:ext>
            </a:extLst>
          </a:blip>
          <a:srcRect l="13680" t="11611" r="6694" b="44454"/>
          <a:stretch/>
        </p:blipFill>
        <p:spPr bwMode="auto">
          <a:xfrm>
            <a:off x="5486400" y="3684227"/>
            <a:ext cx="3349930" cy="167640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05BE8139-7089-4BF5-984D-D85744BCC547}"/>
              </a:ext>
            </a:extLst>
          </p:cNvPr>
          <p:cNvPicPr/>
          <p:nvPr/>
        </p:nvPicPr>
        <p:blipFill>
          <a:blip r:embed="rId3"/>
          <a:stretch>
            <a:fillRect/>
          </a:stretch>
        </p:blipFill>
        <p:spPr>
          <a:xfrm>
            <a:off x="762000" y="3449877"/>
            <a:ext cx="4025900" cy="2713355"/>
          </a:xfrm>
          <a:prstGeom prst="rect">
            <a:avLst/>
          </a:prstGeom>
        </p:spPr>
      </p:pic>
    </p:spTree>
    <p:extLst>
      <p:ext uri="{BB962C8B-B14F-4D97-AF65-F5344CB8AC3E}">
        <p14:creationId xmlns:p14="http://schemas.microsoft.com/office/powerpoint/2010/main" val="4069504092"/>
      </p:ext>
    </p:extLst>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52</a:t>
            </a:fld>
            <a:endParaRPr lang="es-ES" dirty="0"/>
          </a:p>
        </p:txBody>
      </p:sp>
      <p:graphicFrame>
        <p:nvGraphicFramePr>
          <p:cNvPr id="7" name="6 Diagrama"/>
          <p:cNvGraphicFramePr/>
          <p:nvPr>
            <p:extLst>
              <p:ext uri="{D42A27DB-BD31-4B8C-83A1-F6EECF244321}">
                <p14:modId xmlns:p14="http://schemas.microsoft.com/office/powerpoint/2010/main" val="2680281383"/>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183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53</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
        <p:nvSpPr>
          <p:cNvPr id="13" name="1 CuadroTexto"/>
          <p:cNvSpPr txBox="1"/>
          <p:nvPr/>
        </p:nvSpPr>
        <p:spPr>
          <a:xfrm>
            <a:off x="152400" y="1219200"/>
            <a:ext cx="8839199" cy="4801314"/>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800" dirty="0"/>
              <a:t>•	Se realizó la modernización del Banco de Prueba “</a:t>
            </a:r>
            <a:r>
              <a:rPr lang="es-ES" sz="1800" dirty="0" err="1"/>
              <a:t>Precision</a:t>
            </a:r>
            <a:r>
              <a:rPr lang="es-ES" sz="1800" dirty="0"/>
              <a:t> </a:t>
            </a:r>
            <a:r>
              <a:rPr lang="es-ES" sz="1800" dirty="0" err="1"/>
              <a:t>Pressure</a:t>
            </a:r>
            <a:r>
              <a:rPr lang="es-ES" sz="1800" dirty="0"/>
              <a:t> Test Set” del Centro de Mantenimiento Aeronáutico de la Fuerza Aérea Ecuatoriana para la calibración de instrumentos aeronáuticos (altímetros, velocímetros, indicadores de match y </a:t>
            </a:r>
            <a:r>
              <a:rPr lang="es-ES" sz="1800" dirty="0" err="1"/>
              <a:t>climb’s</a:t>
            </a:r>
            <a:r>
              <a:rPr lang="es-ES" sz="1800" dirty="0"/>
              <a:t>) considerando que:</a:t>
            </a:r>
          </a:p>
          <a:p>
            <a:r>
              <a:rPr lang="es-ES" sz="1800" dirty="0"/>
              <a:t>•	Se diseñó e implementó un sistema electroneumático capaz de generar presión y vacío para la simulación de altitudes y velocidades dentro de los rangos de operación de los diferentes aviones de la Fuerza Aérea Ecuatoriana, con el objetivo de tener la capacidad de realizar los procesos de comprobación y/o calibración de sus instrumentos.</a:t>
            </a:r>
          </a:p>
          <a:p>
            <a:r>
              <a:rPr lang="es-ES" sz="1800" dirty="0"/>
              <a:t>•	Se cumplió con el diseño y la implementación de una interfaz hombre-máquina que permite el control y monitoreo de los procesos de comprobación y/o calibración de los instrumentos, concediendo a los técnicos del Banco de Pruebas la capacidad de seleccionar los diferentes procesos de comprobación y/o calibración, ingresar las diferentes altitudes y velocidades requeridas para el cumplimiento de los procesos.  </a:t>
            </a:r>
          </a:p>
          <a:p>
            <a:r>
              <a:rPr lang="es-ES" sz="1800" dirty="0"/>
              <a:t>•	Se digitalizó la instrumentación de los procesos de comprobación y/o calibración de instrumentos con el objetivo de obtener de la visualización de la interfaz las diferentes medidas simuladas y de presión a fin de optimizar la lectura y el proceso de calibración, mediante la mitigación el error de paralaje.</a:t>
            </a:r>
          </a:p>
        </p:txBody>
      </p:sp>
    </p:spTree>
    <p:extLst>
      <p:ext uri="{BB962C8B-B14F-4D97-AF65-F5344CB8AC3E}">
        <p14:creationId xmlns:p14="http://schemas.microsoft.com/office/powerpoint/2010/main" val="2647740334"/>
      </p:ext>
    </p:extLst>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54</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p>
        </p:txBody>
      </p:sp>
      <p:sp>
        <p:nvSpPr>
          <p:cNvPr id="13" name="1 CuadroTexto"/>
          <p:cNvSpPr txBox="1"/>
          <p:nvPr/>
        </p:nvSpPr>
        <p:spPr>
          <a:xfrm>
            <a:off x="152400" y="1219200"/>
            <a:ext cx="8839199" cy="3139321"/>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800" dirty="0"/>
              <a:t>•	Se recomienda el remplazo de los transmisores de presión implementados en el sistema de instrumentación por aquellos que presenten mejores características técnicas (rango y precisión) a fin extender los rangos de operación y mejorar la resolución en pro de tener la posibilidad de certificar el Banco de Pruebas ante la institución competente.</a:t>
            </a:r>
          </a:p>
          <a:p>
            <a:r>
              <a:rPr lang="es-ES" sz="1800" dirty="0"/>
              <a:t>•	  Se recomienda el diseño e implementación de un circuito electroneumático que tenga la capacidad de manipular y controlar la velocidad de flujo de la presión y vacío, permitiendo la total automatización y optimización de los diferentes procesos de comprobación y/o calibración de los instrumentos.</a:t>
            </a:r>
          </a:p>
          <a:p>
            <a:r>
              <a:rPr lang="es-ES" sz="1800" dirty="0"/>
              <a:t>•	Se recomienda realizar el mantenimiento y la calibración de los diferentes instrumentos con el propósito de asegurar la fiabilidad y trazabilidad del Banco de Pruebas.</a:t>
            </a:r>
          </a:p>
          <a:p>
            <a:endParaRPr lang="es-ES" sz="1800" dirty="0"/>
          </a:p>
        </p:txBody>
      </p:sp>
    </p:spTree>
    <p:extLst>
      <p:ext uri="{BB962C8B-B14F-4D97-AF65-F5344CB8AC3E}">
        <p14:creationId xmlns:p14="http://schemas.microsoft.com/office/powerpoint/2010/main" val="834618589"/>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dirty="0"/>
          </a:p>
        </p:txBody>
      </p:sp>
      <p:graphicFrame>
        <p:nvGraphicFramePr>
          <p:cNvPr id="7" name="6 Diagrama"/>
          <p:cNvGraphicFramePr/>
          <p:nvPr>
            <p:extLst>
              <p:ext uri="{D42A27DB-BD31-4B8C-83A1-F6EECF244321}">
                <p14:modId xmlns:p14="http://schemas.microsoft.com/office/powerpoint/2010/main" val="2248703739"/>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11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7</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Justificación e Importancia</a:t>
            </a:r>
          </a:p>
        </p:txBody>
      </p:sp>
      <p:sp>
        <p:nvSpPr>
          <p:cNvPr id="10" name="9 CuadroTexto"/>
          <p:cNvSpPr txBox="1"/>
          <p:nvPr/>
        </p:nvSpPr>
        <p:spPr>
          <a:xfrm>
            <a:off x="571500" y="3200400"/>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2000" dirty="0"/>
              <a:t>Este proyecto se plantea el proceso de modernización del Banco de Pruebas “</a:t>
            </a:r>
            <a:r>
              <a:rPr lang="es-ES" sz="2000" dirty="0" err="1"/>
              <a:t>Precision</a:t>
            </a:r>
            <a:r>
              <a:rPr lang="es-ES" sz="2000" dirty="0"/>
              <a:t> </a:t>
            </a:r>
            <a:r>
              <a:rPr lang="es-ES" sz="2000" dirty="0" err="1"/>
              <a:t>Pressure</a:t>
            </a:r>
            <a:r>
              <a:rPr lang="es-ES" sz="2000" dirty="0"/>
              <a:t> Test Set” del Centro De Mantenimiento Aeronáutico de la Fuerza Aérea Ecuatoriana</a:t>
            </a:r>
          </a:p>
        </p:txBody>
      </p:sp>
      <p:sp>
        <p:nvSpPr>
          <p:cNvPr id="13" name="1 CuadroTexto"/>
          <p:cNvSpPr txBox="1"/>
          <p:nvPr/>
        </p:nvSpPr>
        <p:spPr>
          <a:xfrm>
            <a:off x="609600" y="1457491"/>
            <a:ext cx="8001000" cy="1015663"/>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2000" dirty="0"/>
              <a:t>Los instrumentos de vuelo están sujetos a exigentes requisitos de seguridad, para garantizar un funcionamiento preciso y su compatibilidad global.</a:t>
            </a:r>
          </a:p>
        </p:txBody>
      </p:sp>
    </p:spTree>
    <p:extLst>
      <p:ext uri="{BB962C8B-B14F-4D97-AF65-F5344CB8AC3E}">
        <p14:creationId xmlns:p14="http://schemas.microsoft.com/office/powerpoint/2010/main" val="1055886029"/>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dirty="0"/>
          </a:p>
        </p:txBody>
      </p:sp>
      <p:graphicFrame>
        <p:nvGraphicFramePr>
          <p:cNvPr id="7" name="6 Diagrama"/>
          <p:cNvGraphicFramePr/>
          <p:nvPr>
            <p:extLst>
              <p:ext uri="{D42A27DB-BD31-4B8C-83A1-F6EECF244321}">
                <p14:modId xmlns:p14="http://schemas.microsoft.com/office/powerpoint/2010/main" val="4028646537"/>
              </p:ext>
            </p:extLst>
          </p:nvPr>
        </p:nvGraphicFramePr>
        <p:xfrm>
          <a:off x="685800" y="787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92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70440E7-6EC3-4D22-82CC-383AB5DD1DC3}" type="slidenum">
              <a:rPr lang="es-ES" smtClean="0"/>
              <a:t>9</a:t>
            </a:fld>
            <a:endParaRPr lang="es-ES" dirty="0"/>
          </a:p>
        </p:txBody>
      </p:sp>
      <p:sp>
        <p:nvSpPr>
          <p:cNvPr id="7" name="6 Rectángulo"/>
          <p:cNvSpPr/>
          <p:nvPr/>
        </p:nvSpPr>
        <p:spPr>
          <a:xfrm>
            <a:off x="838200" y="21776"/>
            <a:ext cx="8153400" cy="494185"/>
          </a:xfrm>
          <a:prstGeom prst="rect">
            <a:avLst/>
          </a:prstGeom>
        </p:spPr>
        <p:txBody>
          <a:bodyPr wrap="square" lIns="77925" tIns="38963" rIns="77925" bIns="38963">
            <a:spAutoFit/>
          </a:bodyPr>
          <a:lstStyle/>
          <a:p>
            <a:pPr algn="r"/>
            <a:r>
              <a:rPr lang="es-EC" sz="2700"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Alcance</a:t>
            </a:r>
          </a:p>
        </p:txBody>
      </p:sp>
      <p:sp>
        <p:nvSpPr>
          <p:cNvPr id="13" name="1 CuadroTexto"/>
          <p:cNvSpPr txBox="1"/>
          <p:nvPr/>
        </p:nvSpPr>
        <p:spPr>
          <a:xfrm>
            <a:off x="152400" y="680283"/>
            <a:ext cx="4357255" cy="5509200"/>
          </a:xfrm>
          <a:prstGeom prst="rect">
            <a:avLst/>
          </a:prstGeom>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dirty="0"/>
              <a:t>se pretende diseñar e implementar de un sistema electroneumático generador de presión y vacío, el mismo que tendrá la capacidad de simular velocidades y altitudes, que se encuentran en los rangos y escalas de los diferentes instrumentos aeronáuticos.</a:t>
            </a:r>
          </a:p>
          <a:p>
            <a:r>
              <a:rPr lang="es-ES" sz="2200" dirty="0"/>
              <a:t>se implementa el sistema de instrumentación y su respectiva digitalización, por medio de un transductor de presión estática y un transductor de presión dinámica que cumplan las especificaciones técnicas en cuanto a precisión y resolución de las medidas</a:t>
            </a:r>
          </a:p>
        </p:txBody>
      </p:sp>
      <p:pic>
        <p:nvPicPr>
          <p:cNvPr id="8" name="Imagen 7">
            <a:extLst>
              <a:ext uri="{FF2B5EF4-FFF2-40B4-BE49-F238E27FC236}">
                <a16:creationId xmlns:a16="http://schemas.microsoft.com/office/drawing/2014/main" id="{AC788E21-83F9-43C5-8D3F-B7DAC32A69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600200"/>
            <a:ext cx="4357255" cy="3888393"/>
          </a:xfrm>
          <a:prstGeom prst="rect">
            <a:avLst/>
          </a:prstGeom>
          <a:noFill/>
          <a:ln>
            <a:noFill/>
          </a:ln>
        </p:spPr>
      </p:pic>
    </p:spTree>
    <p:extLst>
      <p:ext uri="{BB962C8B-B14F-4D97-AF65-F5344CB8AC3E}">
        <p14:creationId xmlns:p14="http://schemas.microsoft.com/office/powerpoint/2010/main" val="2756475119"/>
      </p:ext>
    </p:extLst>
  </p:cSld>
  <p:clrMapOvr>
    <a:masterClrMapping/>
  </p:clrMapOvr>
  <p:transition spd="med">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533824</TotalTime>
  <Words>2264</Words>
  <Application>Microsoft Office PowerPoint</Application>
  <PresentationFormat>Presentación en pantalla (4:3)</PresentationFormat>
  <Paragraphs>168</Paragraphs>
  <Slides>54</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54</vt:i4>
      </vt:variant>
    </vt:vector>
  </HeadingPairs>
  <TitlesOfParts>
    <vt:vector size="59" baseType="lpstr">
      <vt:lpstr>Arial</vt:lpstr>
      <vt:lpstr>Calibri</vt:lpstr>
      <vt:lpstr>Times New Roman</vt: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Denis Flores</dc:creator>
  <cp:lastModifiedBy>Antonio Arias</cp:lastModifiedBy>
  <cp:revision>526</cp:revision>
  <dcterms:created xsi:type="dcterms:W3CDTF">2012-08-14T15:29:02Z</dcterms:created>
  <dcterms:modified xsi:type="dcterms:W3CDTF">2021-03-23T05:40:57Z</dcterms:modified>
</cp:coreProperties>
</file>