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8288000" cy="10287000"/>
  <p:notesSz cx="18288000" cy="10287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519" autoAdjust="0"/>
    <p:restoredTop sz="94660"/>
  </p:normalViewPr>
  <p:slideViewPr>
    <p:cSldViewPr>
      <p:cViewPr varScale="1">
        <p:scale>
          <a:sx n="19" d="100"/>
          <a:sy n="19" d="100"/>
        </p:scale>
        <p:origin x="36" y="9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2520" y="225301"/>
            <a:ext cx="17882958" cy="162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628B8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rgbClr val="628B8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628B8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390649" y="3198863"/>
            <a:ext cx="7219950" cy="6057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628B8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387054" y="3330968"/>
            <a:ext cx="4846319" cy="54902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628B8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628B8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6344" y="95511"/>
            <a:ext cx="17215311" cy="2340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0" i="0">
                <a:solidFill>
                  <a:srgbClr val="628B8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9683" y="3777252"/>
            <a:ext cx="15308633" cy="576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rgbClr val="628B8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26363" y="9258300"/>
            <a:ext cx="7562215" cy="1028700"/>
          </a:xfrm>
          <a:custGeom>
            <a:avLst/>
            <a:gdLst/>
            <a:ahLst/>
            <a:cxnLst/>
            <a:rect l="l" t="t" r="r" b="b"/>
            <a:pathLst>
              <a:path w="7562215" h="1028700">
                <a:moveTo>
                  <a:pt x="0" y="1028699"/>
                </a:moveTo>
                <a:lnTo>
                  <a:pt x="7561635" y="1028699"/>
                </a:lnTo>
                <a:lnTo>
                  <a:pt x="7561635" y="0"/>
                </a:lnTo>
                <a:lnTo>
                  <a:pt x="0" y="0"/>
                </a:lnTo>
                <a:lnTo>
                  <a:pt x="0" y="1028699"/>
                </a:lnTo>
                <a:close/>
              </a:path>
            </a:pathLst>
          </a:custGeom>
          <a:solidFill>
            <a:srgbClr val="628B80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26363" y="0"/>
            <a:ext cx="7562215" cy="1028700"/>
          </a:xfrm>
          <a:custGeom>
            <a:avLst/>
            <a:gdLst/>
            <a:ahLst/>
            <a:cxnLst/>
            <a:rect l="l" t="t" r="r" b="b"/>
            <a:pathLst>
              <a:path w="7562215" h="1028700">
                <a:moveTo>
                  <a:pt x="0" y="1028700"/>
                </a:moveTo>
                <a:lnTo>
                  <a:pt x="7561635" y="1028700"/>
                </a:lnTo>
                <a:lnTo>
                  <a:pt x="7561635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solidFill>
            <a:srgbClr val="628B80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458249"/>
            <a:ext cx="18288000" cy="9372600"/>
            <a:chOff x="0" y="458249"/>
            <a:chExt cx="18288000" cy="93726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58249"/>
              <a:ext cx="10258424" cy="93725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280269" y="1028700"/>
              <a:ext cx="14008100" cy="8229600"/>
            </a:xfrm>
            <a:custGeom>
              <a:avLst/>
              <a:gdLst/>
              <a:ahLst/>
              <a:cxnLst/>
              <a:rect l="l" t="t" r="r" b="b"/>
              <a:pathLst>
                <a:path w="14008100" h="8229600">
                  <a:moveTo>
                    <a:pt x="0" y="0"/>
                  </a:moveTo>
                  <a:lnTo>
                    <a:pt x="14007729" y="0"/>
                  </a:lnTo>
                  <a:lnTo>
                    <a:pt x="14007729" y="8229599"/>
                  </a:lnTo>
                  <a:lnTo>
                    <a:pt x="0" y="8229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8B80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499975" y="3559562"/>
            <a:ext cx="11772265" cy="4870450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158115" marR="5080" indent="1602740" algn="r">
              <a:lnSpc>
                <a:spcPts val="6230"/>
              </a:lnSpc>
              <a:spcBef>
                <a:spcPts val="1245"/>
              </a:spcBef>
            </a:pPr>
            <a:r>
              <a:rPr sz="6100" spc="-685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6100" spc="-950" dirty="0">
                <a:solidFill>
                  <a:srgbClr val="F4F0D9"/>
                </a:solidFill>
                <a:latin typeface="Lucida Sans"/>
                <a:cs typeface="Lucida Sans"/>
              </a:rPr>
              <a:t>n</a:t>
            </a:r>
            <a:r>
              <a:rPr sz="6100" spc="-229" dirty="0">
                <a:solidFill>
                  <a:srgbClr val="F4F0D9"/>
                </a:solidFill>
                <a:latin typeface="Lucida Sans"/>
                <a:cs typeface="Lucida Sans"/>
              </a:rPr>
              <a:t>á</a:t>
            </a:r>
            <a:r>
              <a:rPr sz="6100" spc="-415" dirty="0">
                <a:solidFill>
                  <a:srgbClr val="F4F0D9"/>
                </a:solidFill>
                <a:latin typeface="Lucida Sans"/>
                <a:cs typeface="Lucida Sans"/>
              </a:rPr>
              <a:t>l</a:t>
            </a:r>
            <a:r>
              <a:rPr sz="6100" spc="-365" dirty="0">
                <a:solidFill>
                  <a:srgbClr val="F4F0D9"/>
                </a:solidFill>
                <a:latin typeface="Lucida Sans"/>
                <a:cs typeface="Lucida Sans"/>
              </a:rPr>
              <a:t>i</a:t>
            </a:r>
            <a:r>
              <a:rPr sz="6100" spc="-540" dirty="0">
                <a:solidFill>
                  <a:srgbClr val="F4F0D9"/>
                </a:solidFill>
                <a:latin typeface="Lucida Sans"/>
                <a:cs typeface="Lucida Sans"/>
              </a:rPr>
              <a:t>s</a:t>
            </a:r>
            <a:r>
              <a:rPr sz="6100" spc="-365" dirty="0">
                <a:solidFill>
                  <a:srgbClr val="F4F0D9"/>
                </a:solidFill>
                <a:latin typeface="Lucida Sans"/>
                <a:cs typeface="Lucida Sans"/>
              </a:rPr>
              <a:t>i</a:t>
            </a:r>
            <a:r>
              <a:rPr sz="6100" spc="-484" dirty="0">
                <a:solidFill>
                  <a:srgbClr val="F4F0D9"/>
                </a:solidFill>
                <a:latin typeface="Lucida Sans"/>
                <a:cs typeface="Lucida Sans"/>
              </a:rPr>
              <a:t>s</a:t>
            </a:r>
            <a:r>
              <a:rPr sz="6100" spc="-73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700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6100" spc="-480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6100" spc="-360" dirty="0">
                <a:solidFill>
                  <a:srgbClr val="F4F0D9"/>
                </a:solidFill>
                <a:latin typeface="Lucida Sans"/>
                <a:cs typeface="Lucida Sans"/>
              </a:rPr>
              <a:t>l</a:t>
            </a:r>
            <a:r>
              <a:rPr sz="6100" spc="-73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540" dirty="0">
                <a:solidFill>
                  <a:srgbClr val="F4F0D9"/>
                </a:solidFill>
                <a:latin typeface="Lucida Sans"/>
                <a:cs typeface="Lucida Sans"/>
              </a:rPr>
              <a:t>s</a:t>
            </a:r>
            <a:r>
              <a:rPr sz="6100" spc="-480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6100" spc="-310" dirty="0">
                <a:solidFill>
                  <a:srgbClr val="F4F0D9"/>
                </a:solidFill>
                <a:latin typeface="Lucida Sans"/>
                <a:cs typeface="Lucida Sans"/>
              </a:rPr>
              <a:t>c</a:t>
            </a:r>
            <a:r>
              <a:rPr sz="6100" spc="-525" dirty="0">
                <a:solidFill>
                  <a:srgbClr val="F4F0D9"/>
                </a:solidFill>
                <a:latin typeface="Lucida Sans"/>
                <a:cs typeface="Lucida Sans"/>
              </a:rPr>
              <a:t>t</a:t>
            </a:r>
            <a:r>
              <a:rPr sz="6100" spc="-825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6100" spc="-515" dirty="0">
                <a:solidFill>
                  <a:srgbClr val="F4F0D9"/>
                </a:solidFill>
                <a:latin typeface="Lucida Sans"/>
                <a:cs typeface="Lucida Sans"/>
              </a:rPr>
              <a:t>r</a:t>
            </a:r>
            <a:r>
              <a:rPr sz="6100" spc="-73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480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6100" spc="-1145" dirty="0">
                <a:solidFill>
                  <a:srgbClr val="F4F0D9"/>
                </a:solidFill>
                <a:latin typeface="Lucida Sans"/>
                <a:cs typeface="Lucida Sans"/>
              </a:rPr>
              <a:t>x</a:t>
            </a:r>
            <a:r>
              <a:rPr sz="6100" spc="-700" dirty="0">
                <a:solidFill>
                  <a:srgbClr val="F4F0D9"/>
                </a:solidFill>
                <a:latin typeface="Lucida Sans"/>
                <a:cs typeface="Lucida Sans"/>
              </a:rPr>
              <a:t>p</a:t>
            </a:r>
            <a:r>
              <a:rPr sz="6100" spc="-825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6100" spc="-570" dirty="0">
                <a:solidFill>
                  <a:srgbClr val="F4F0D9"/>
                </a:solidFill>
                <a:latin typeface="Lucida Sans"/>
                <a:cs typeface="Lucida Sans"/>
              </a:rPr>
              <a:t>r</a:t>
            </a:r>
            <a:r>
              <a:rPr sz="6100" spc="-525" dirty="0">
                <a:solidFill>
                  <a:srgbClr val="F4F0D9"/>
                </a:solidFill>
                <a:latin typeface="Lucida Sans"/>
                <a:cs typeface="Lucida Sans"/>
              </a:rPr>
              <a:t>t</a:t>
            </a:r>
            <a:r>
              <a:rPr sz="6100" spc="-229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6100" spc="-700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6100" spc="-825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6100" spc="-515" dirty="0">
                <a:solidFill>
                  <a:srgbClr val="F4F0D9"/>
                </a:solidFill>
                <a:latin typeface="Lucida Sans"/>
                <a:cs typeface="Lucida Sans"/>
              </a:rPr>
              <a:t>r</a:t>
            </a:r>
            <a:r>
              <a:rPr sz="6100" spc="-73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700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6100" spc="-305" dirty="0">
                <a:solidFill>
                  <a:srgbClr val="F4F0D9"/>
                </a:solidFill>
                <a:latin typeface="Lucida Sans"/>
                <a:cs typeface="Lucida Sans"/>
              </a:rPr>
              <a:t>e  </a:t>
            </a:r>
            <a:r>
              <a:rPr sz="6100" spc="-530" dirty="0">
                <a:solidFill>
                  <a:srgbClr val="F4F0D9"/>
                </a:solidFill>
                <a:latin typeface="Lucida Sans"/>
                <a:cs typeface="Lucida Sans"/>
              </a:rPr>
              <a:t>rosas</a:t>
            </a:r>
            <a:r>
              <a:rPr sz="6100" spc="-73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545" dirty="0">
                <a:solidFill>
                  <a:srgbClr val="F4F0D9"/>
                </a:solidFill>
                <a:latin typeface="Lucida Sans"/>
                <a:cs typeface="Lucida Sans"/>
              </a:rPr>
              <a:t>subpartida</a:t>
            </a:r>
            <a:r>
              <a:rPr sz="6100" spc="-730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969" dirty="0">
                <a:solidFill>
                  <a:srgbClr val="F4F0D9"/>
                </a:solidFill>
                <a:latin typeface="Lucida Sans"/>
                <a:cs typeface="Lucida Sans"/>
              </a:rPr>
              <a:t>0603.11.00.00</a:t>
            </a:r>
            <a:r>
              <a:rPr sz="6100" spc="-73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540" dirty="0">
                <a:solidFill>
                  <a:srgbClr val="F4F0D9"/>
                </a:solidFill>
                <a:latin typeface="Lucida Sans"/>
                <a:cs typeface="Lucida Sans"/>
              </a:rPr>
              <a:t>bajo</a:t>
            </a:r>
            <a:r>
              <a:rPr sz="6100" spc="-730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295" dirty="0">
                <a:solidFill>
                  <a:srgbClr val="F4F0D9"/>
                </a:solidFill>
                <a:latin typeface="Lucida Sans"/>
                <a:cs typeface="Lucida Sans"/>
              </a:rPr>
              <a:t>la </a:t>
            </a:r>
            <a:r>
              <a:rPr sz="6100" spc="-1914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310" dirty="0">
                <a:solidFill>
                  <a:srgbClr val="F4F0D9"/>
                </a:solidFill>
                <a:latin typeface="Lucida Sans"/>
                <a:cs typeface="Lucida Sans"/>
              </a:rPr>
              <a:t>c</a:t>
            </a:r>
            <a:r>
              <a:rPr sz="6100" spc="-480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6100" spc="-570" dirty="0">
                <a:solidFill>
                  <a:srgbClr val="F4F0D9"/>
                </a:solidFill>
                <a:latin typeface="Lucida Sans"/>
                <a:cs typeface="Lucida Sans"/>
              </a:rPr>
              <a:t>r</a:t>
            </a:r>
            <a:r>
              <a:rPr sz="6100" spc="-525" dirty="0">
                <a:solidFill>
                  <a:srgbClr val="F4F0D9"/>
                </a:solidFill>
                <a:latin typeface="Lucida Sans"/>
                <a:cs typeface="Lucida Sans"/>
              </a:rPr>
              <a:t>t</a:t>
            </a:r>
            <a:r>
              <a:rPr sz="6100" spc="-365" dirty="0">
                <a:solidFill>
                  <a:srgbClr val="F4F0D9"/>
                </a:solidFill>
                <a:latin typeface="Lucida Sans"/>
                <a:cs typeface="Lucida Sans"/>
              </a:rPr>
              <a:t>i</a:t>
            </a:r>
            <a:r>
              <a:rPr sz="6100" spc="-415" dirty="0">
                <a:solidFill>
                  <a:srgbClr val="F4F0D9"/>
                </a:solidFill>
                <a:latin typeface="Lucida Sans"/>
                <a:cs typeface="Lucida Sans"/>
              </a:rPr>
              <a:t>f</a:t>
            </a:r>
            <a:r>
              <a:rPr sz="6100" spc="-365" dirty="0">
                <a:solidFill>
                  <a:srgbClr val="F4F0D9"/>
                </a:solidFill>
                <a:latin typeface="Lucida Sans"/>
                <a:cs typeface="Lucida Sans"/>
              </a:rPr>
              <a:t>i</a:t>
            </a:r>
            <a:r>
              <a:rPr sz="6100" spc="-310" dirty="0">
                <a:solidFill>
                  <a:srgbClr val="F4F0D9"/>
                </a:solidFill>
                <a:latin typeface="Lucida Sans"/>
                <a:cs typeface="Lucida Sans"/>
              </a:rPr>
              <a:t>c</a:t>
            </a:r>
            <a:r>
              <a:rPr sz="6100" spc="-229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6100" spc="-310" dirty="0">
                <a:solidFill>
                  <a:srgbClr val="F4F0D9"/>
                </a:solidFill>
                <a:latin typeface="Lucida Sans"/>
                <a:cs typeface="Lucida Sans"/>
              </a:rPr>
              <a:t>c</a:t>
            </a:r>
            <a:r>
              <a:rPr sz="6100" spc="-365" dirty="0">
                <a:solidFill>
                  <a:srgbClr val="F4F0D9"/>
                </a:solidFill>
                <a:latin typeface="Lucida Sans"/>
                <a:cs typeface="Lucida Sans"/>
              </a:rPr>
              <a:t>i</a:t>
            </a:r>
            <a:r>
              <a:rPr sz="6100" spc="-825" dirty="0">
                <a:solidFill>
                  <a:srgbClr val="F4F0D9"/>
                </a:solidFill>
                <a:latin typeface="Lucida Sans"/>
                <a:cs typeface="Lucida Sans"/>
              </a:rPr>
              <a:t>ó</a:t>
            </a:r>
            <a:r>
              <a:rPr sz="6100" spc="-894" dirty="0">
                <a:solidFill>
                  <a:srgbClr val="F4F0D9"/>
                </a:solidFill>
                <a:latin typeface="Lucida Sans"/>
                <a:cs typeface="Lucida Sans"/>
              </a:rPr>
              <a:t>n</a:t>
            </a:r>
            <a:r>
              <a:rPr sz="6100" spc="-73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700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6100" spc="-425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6100" spc="-73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310" dirty="0">
                <a:solidFill>
                  <a:srgbClr val="F4F0D9"/>
                </a:solidFill>
                <a:latin typeface="Lucida Sans"/>
                <a:cs typeface="Lucida Sans"/>
              </a:rPr>
              <a:t>c</a:t>
            </a:r>
            <a:r>
              <a:rPr sz="6100" spc="-825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6100" spc="-1360" dirty="0">
                <a:solidFill>
                  <a:srgbClr val="F4F0D9"/>
                </a:solidFill>
                <a:latin typeface="Lucida Sans"/>
                <a:cs typeface="Lucida Sans"/>
              </a:rPr>
              <a:t>m</a:t>
            </a:r>
            <a:r>
              <a:rPr sz="6100" spc="-480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6100" spc="-570" dirty="0">
                <a:solidFill>
                  <a:srgbClr val="F4F0D9"/>
                </a:solidFill>
                <a:latin typeface="Lucida Sans"/>
                <a:cs typeface="Lucida Sans"/>
              </a:rPr>
              <a:t>r</a:t>
            </a:r>
            <a:r>
              <a:rPr sz="6100" spc="-310" dirty="0">
                <a:solidFill>
                  <a:srgbClr val="F4F0D9"/>
                </a:solidFill>
                <a:latin typeface="Lucida Sans"/>
                <a:cs typeface="Lucida Sans"/>
              </a:rPr>
              <a:t>c</a:t>
            </a:r>
            <a:r>
              <a:rPr sz="6100" spc="-365" dirty="0">
                <a:solidFill>
                  <a:srgbClr val="F4F0D9"/>
                </a:solidFill>
                <a:latin typeface="Lucida Sans"/>
                <a:cs typeface="Lucida Sans"/>
              </a:rPr>
              <a:t>i</a:t>
            </a:r>
            <a:r>
              <a:rPr sz="6100" spc="-770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6100" spc="-73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455" dirty="0">
                <a:solidFill>
                  <a:srgbClr val="F4F0D9"/>
                </a:solidFill>
                <a:latin typeface="Lucida Sans"/>
                <a:cs typeface="Lucida Sans"/>
              </a:rPr>
              <a:t>j</a:t>
            </a:r>
            <a:r>
              <a:rPr sz="6100" spc="-925" dirty="0">
                <a:solidFill>
                  <a:srgbClr val="F4F0D9"/>
                </a:solidFill>
                <a:latin typeface="Lucida Sans"/>
                <a:cs typeface="Lucida Sans"/>
              </a:rPr>
              <a:t>u</a:t>
            </a:r>
            <a:r>
              <a:rPr sz="6100" spc="-540" dirty="0">
                <a:solidFill>
                  <a:srgbClr val="F4F0D9"/>
                </a:solidFill>
                <a:latin typeface="Lucida Sans"/>
                <a:cs typeface="Lucida Sans"/>
              </a:rPr>
              <a:t>s</a:t>
            </a:r>
            <a:r>
              <a:rPr sz="6100" spc="-525" dirty="0">
                <a:solidFill>
                  <a:srgbClr val="F4F0D9"/>
                </a:solidFill>
                <a:latin typeface="Lucida Sans"/>
                <a:cs typeface="Lucida Sans"/>
              </a:rPr>
              <a:t>t</a:t>
            </a:r>
            <a:r>
              <a:rPr sz="6100" spc="-770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6100" spc="-73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229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6100" spc="-385" dirty="0">
                <a:solidFill>
                  <a:srgbClr val="F4F0D9"/>
                </a:solidFill>
                <a:latin typeface="Lucida Sans"/>
                <a:cs typeface="Lucida Sans"/>
              </a:rPr>
              <a:t>l  </a:t>
            </a:r>
            <a:r>
              <a:rPr sz="6100" spc="-1360" dirty="0">
                <a:solidFill>
                  <a:srgbClr val="F4F0D9"/>
                </a:solidFill>
                <a:latin typeface="Lucida Sans"/>
                <a:cs typeface="Lucida Sans"/>
              </a:rPr>
              <a:t>m</a:t>
            </a:r>
            <a:r>
              <a:rPr sz="6100" spc="-480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6100" spc="-570" dirty="0">
                <a:solidFill>
                  <a:srgbClr val="F4F0D9"/>
                </a:solidFill>
                <a:latin typeface="Lucida Sans"/>
                <a:cs typeface="Lucida Sans"/>
              </a:rPr>
              <a:t>r</a:t>
            </a:r>
            <a:r>
              <a:rPr sz="6100" spc="-310" dirty="0">
                <a:solidFill>
                  <a:srgbClr val="F4F0D9"/>
                </a:solidFill>
                <a:latin typeface="Lucida Sans"/>
                <a:cs typeface="Lucida Sans"/>
              </a:rPr>
              <a:t>c</a:t>
            </a:r>
            <a:r>
              <a:rPr sz="6100" spc="-229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6100" spc="-700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6100" spc="-770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6100" spc="-73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700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6100" spc="-425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6100" spc="-73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690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6100" spc="-540" dirty="0">
                <a:solidFill>
                  <a:srgbClr val="F4F0D9"/>
                </a:solidFill>
                <a:latin typeface="Lucida Sans"/>
                <a:cs typeface="Lucida Sans"/>
              </a:rPr>
              <a:t>s</a:t>
            </a:r>
            <a:r>
              <a:rPr sz="6100" spc="-525" dirty="0">
                <a:solidFill>
                  <a:srgbClr val="F4F0D9"/>
                </a:solidFill>
                <a:latin typeface="Lucida Sans"/>
                <a:cs typeface="Lucida Sans"/>
              </a:rPr>
              <a:t>t</a:t>
            </a:r>
            <a:r>
              <a:rPr sz="6100" spc="-229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6100" spc="-700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6100" spc="-825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6100" spc="-484" dirty="0">
                <a:solidFill>
                  <a:srgbClr val="F4F0D9"/>
                </a:solidFill>
                <a:latin typeface="Lucida Sans"/>
                <a:cs typeface="Lucida Sans"/>
              </a:rPr>
              <a:t>s</a:t>
            </a:r>
            <a:r>
              <a:rPr sz="6100" spc="-73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894" dirty="0">
                <a:solidFill>
                  <a:srgbClr val="F4F0D9"/>
                </a:solidFill>
                <a:latin typeface="Lucida Sans"/>
                <a:cs typeface="Lucida Sans"/>
              </a:rPr>
              <a:t>U</a:t>
            </a:r>
            <a:r>
              <a:rPr sz="6100" spc="-950" dirty="0">
                <a:solidFill>
                  <a:srgbClr val="F4F0D9"/>
                </a:solidFill>
                <a:latin typeface="Lucida Sans"/>
                <a:cs typeface="Lucida Sans"/>
              </a:rPr>
              <a:t>n</a:t>
            </a:r>
            <a:r>
              <a:rPr sz="6100" spc="-365" dirty="0">
                <a:solidFill>
                  <a:srgbClr val="F4F0D9"/>
                </a:solidFill>
                <a:latin typeface="Lucida Sans"/>
                <a:cs typeface="Lucida Sans"/>
              </a:rPr>
              <a:t>i</a:t>
            </a:r>
            <a:r>
              <a:rPr sz="6100" spc="-700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6100" spc="-825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6100" spc="-484" dirty="0">
                <a:solidFill>
                  <a:srgbClr val="F4F0D9"/>
                </a:solidFill>
                <a:latin typeface="Lucida Sans"/>
                <a:cs typeface="Lucida Sans"/>
              </a:rPr>
              <a:t>s</a:t>
            </a:r>
            <a:r>
              <a:rPr sz="6100" spc="-73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480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6100" spc="-894" dirty="0">
                <a:solidFill>
                  <a:srgbClr val="F4F0D9"/>
                </a:solidFill>
                <a:latin typeface="Lucida Sans"/>
                <a:cs typeface="Lucida Sans"/>
              </a:rPr>
              <a:t>n</a:t>
            </a:r>
            <a:r>
              <a:rPr sz="6100" spc="-73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480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6100" spc="-360" dirty="0">
                <a:solidFill>
                  <a:srgbClr val="F4F0D9"/>
                </a:solidFill>
                <a:latin typeface="Lucida Sans"/>
                <a:cs typeface="Lucida Sans"/>
              </a:rPr>
              <a:t>l</a:t>
            </a:r>
            <a:endParaRPr sz="6100">
              <a:latin typeface="Lucida Sans"/>
              <a:cs typeface="Lucida Sans"/>
            </a:endParaRPr>
          </a:p>
          <a:p>
            <a:pPr marR="5080" algn="r">
              <a:lnSpc>
                <a:spcPts val="6185"/>
              </a:lnSpc>
            </a:pPr>
            <a:r>
              <a:rPr sz="6100" spc="-700" dirty="0">
                <a:solidFill>
                  <a:srgbClr val="F4F0D9"/>
                </a:solidFill>
                <a:latin typeface="Lucida Sans"/>
                <a:cs typeface="Lucida Sans"/>
              </a:rPr>
              <a:t>p</a:t>
            </a:r>
            <a:r>
              <a:rPr sz="6100" spc="-480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6100" spc="-570" dirty="0">
                <a:solidFill>
                  <a:srgbClr val="F4F0D9"/>
                </a:solidFill>
                <a:latin typeface="Lucida Sans"/>
                <a:cs typeface="Lucida Sans"/>
              </a:rPr>
              <a:t>r</a:t>
            </a:r>
            <a:r>
              <a:rPr sz="6100" spc="-365" dirty="0">
                <a:solidFill>
                  <a:srgbClr val="F4F0D9"/>
                </a:solidFill>
                <a:latin typeface="Lucida Sans"/>
                <a:cs typeface="Lucida Sans"/>
              </a:rPr>
              <a:t>i</a:t>
            </a:r>
            <a:r>
              <a:rPr sz="6100" spc="-825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6100" spc="-700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6100" spc="-770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6100" spc="-73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6100" spc="-1225" dirty="0">
                <a:solidFill>
                  <a:srgbClr val="F4F0D9"/>
                </a:solidFill>
                <a:latin typeface="Lucida Sans"/>
                <a:cs typeface="Lucida Sans"/>
              </a:rPr>
              <a:t>2</a:t>
            </a:r>
            <a:r>
              <a:rPr sz="6100" spc="-710" dirty="0">
                <a:solidFill>
                  <a:srgbClr val="F4F0D9"/>
                </a:solidFill>
                <a:latin typeface="Lucida Sans"/>
                <a:cs typeface="Lucida Sans"/>
              </a:rPr>
              <a:t>0</a:t>
            </a:r>
            <a:r>
              <a:rPr sz="6100" spc="-2360" dirty="0">
                <a:solidFill>
                  <a:srgbClr val="F4F0D9"/>
                </a:solidFill>
                <a:latin typeface="Lucida Sans"/>
                <a:cs typeface="Lucida Sans"/>
              </a:rPr>
              <a:t>1</a:t>
            </a:r>
            <a:r>
              <a:rPr sz="6100" spc="-775" dirty="0">
                <a:solidFill>
                  <a:srgbClr val="F4F0D9"/>
                </a:solidFill>
                <a:latin typeface="Lucida Sans"/>
                <a:cs typeface="Lucida Sans"/>
              </a:rPr>
              <a:t>4</a:t>
            </a:r>
            <a:r>
              <a:rPr sz="6100" spc="-275" dirty="0">
                <a:solidFill>
                  <a:srgbClr val="F4F0D9"/>
                </a:solidFill>
                <a:latin typeface="Lucida Sans"/>
                <a:cs typeface="Lucida Sans"/>
              </a:rPr>
              <a:t>-</a:t>
            </a:r>
            <a:r>
              <a:rPr sz="6100" spc="-1225" dirty="0">
                <a:solidFill>
                  <a:srgbClr val="F4F0D9"/>
                </a:solidFill>
                <a:latin typeface="Lucida Sans"/>
                <a:cs typeface="Lucida Sans"/>
              </a:rPr>
              <a:t>2</a:t>
            </a:r>
            <a:r>
              <a:rPr sz="6100" spc="-710" dirty="0">
                <a:solidFill>
                  <a:srgbClr val="F4F0D9"/>
                </a:solidFill>
                <a:latin typeface="Lucida Sans"/>
                <a:cs typeface="Lucida Sans"/>
              </a:rPr>
              <a:t>0</a:t>
            </a:r>
            <a:r>
              <a:rPr sz="6100" spc="-2360" dirty="0">
                <a:solidFill>
                  <a:srgbClr val="F4F0D9"/>
                </a:solidFill>
                <a:latin typeface="Lucida Sans"/>
                <a:cs typeface="Lucida Sans"/>
              </a:rPr>
              <a:t>1</a:t>
            </a:r>
            <a:r>
              <a:rPr sz="6100" spc="-910" dirty="0">
                <a:solidFill>
                  <a:srgbClr val="F4F0D9"/>
                </a:solidFill>
                <a:latin typeface="Lucida Sans"/>
                <a:cs typeface="Lucida Sans"/>
              </a:rPr>
              <a:t>9</a:t>
            </a:r>
            <a:endParaRPr sz="61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2055"/>
              </a:spcBef>
            </a:pPr>
            <a:r>
              <a:rPr sz="3200" spc="-130" dirty="0">
                <a:solidFill>
                  <a:srgbClr val="F4F0D9"/>
                </a:solidFill>
                <a:latin typeface="Arial"/>
                <a:cs typeface="Arial"/>
              </a:rPr>
              <a:t>Carolina</a:t>
            </a:r>
            <a:r>
              <a:rPr sz="3200" spc="1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200" spc="-130" dirty="0">
                <a:solidFill>
                  <a:srgbClr val="F4F0D9"/>
                </a:solidFill>
                <a:latin typeface="Arial"/>
                <a:cs typeface="Arial"/>
              </a:rPr>
              <a:t>Pillajo</a:t>
            </a:r>
            <a:r>
              <a:rPr sz="3200" spc="2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200" spc="80" dirty="0">
                <a:solidFill>
                  <a:srgbClr val="F4F0D9"/>
                </a:solidFill>
                <a:latin typeface="Arial"/>
                <a:cs typeface="Arial"/>
              </a:rPr>
              <a:t>-</a:t>
            </a:r>
            <a:r>
              <a:rPr sz="3200" spc="2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200" spc="-170" dirty="0">
                <a:solidFill>
                  <a:srgbClr val="F4F0D9"/>
                </a:solidFill>
                <a:latin typeface="Arial"/>
                <a:cs typeface="Arial"/>
              </a:rPr>
              <a:t>Tatiana</a:t>
            </a:r>
            <a:r>
              <a:rPr sz="3200" spc="1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200" spc="-270" dirty="0">
                <a:solidFill>
                  <a:srgbClr val="F4F0D9"/>
                </a:solidFill>
                <a:latin typeface="Arial"/>
                <a:cs typeface="Arial"/>
              </a:rPr>
              <a:t>Rumiguano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22982" y="1476938"/>
            <a:ext cx="1838324" cy="165734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891989" y="1694767"/>
            <a:ext cx="8016240" cy="112458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092835" marR="5080" indent="-1080770">
              <a:lnSpc>
                <a:spcPts val="4130"/>
              </a:lnSpc>
              <a:spcBef>
                <a:spcPts val="565"/>
              </a:spcBef>
            </a:pPr>
            <a:r>
              <a:rPr sz="3750" spc="-190" dirty="0">
                <a:solidFill>
                  <a:srgbClr val="F4F0D9"/>
                </a:solidFill>
              </a:rPr>
              <a:t>CARRERA</a:t>
            </a:r>
            <a:r>
              <a:rPr sz="3750" spc="245" dirty="0">
                <a:solidFill>
                  <a:srgbClr val="F4F0D9"/>
                </a:solidFill>
              </a:rPr>
              <a:t> </a:t>
            </a:r>
            <a:r>
              <a:rPr sz="3750" spc="-425" dirty="0">
                <a:solidFill>
                  <a:srgbClr val="F4F0D9"/>
                </a:solidFill>
              </a:rPr>
              <a:t>DE</a:t>
            </a:r>
            <a:r>
              <a:rPr sz="3750" spc="250" dirty="0">
                <a:solidFill>
                  <a:srgbClr val="F4F0D9"/>
                </a:solidFill>
              </a:rPr>
              <a:t> </a:t>
            </a:r>
            <a:r>
              <a:rPr sz="3750" spc="-85" dirty="0">
                <a:solidFill>
                  <a:srgbClr val="F4F0D9"/>
                </a:solidFill>
              </a:rPr>
              <a:t>COMERCIO</a:t>
            </a:r>
            <a:r>
              <a:rPr sz="3750" spc="245" dirty="0">
                <a:solidFill>
                  <a:srgbClr val="F4F0D9"/>
                </a:solidFill>
              </a:rPr>
              <a:t> </a:t>
            </a:r>
            <a:r>
              <a:rPr sz="3750" spc="-165" dirty="0">
                <a:solidFill>
                  <a:srgbClr val="F4F0D9"/>
                </a:solidFill>
              </a:rPr>
              <a:t>EXTERIOR</a:t>
            </a:r>
            <a:r>
              <a:rPr sz="3750" spc="250" dirty="0">
                <a:solidFill>
                  <a:srgbClr val="F4F0D9"/>
                </a:solidFill>
              </a:rPr>
              <a:t> </a:t>
            </a:r>
            <a:r>
              <a:rPr sz="3750" spc="-200" dirty="0">
                <a:solidFill>
                  <a:srgbClr val="F4F0D9"/>
                </a:solidFill>
              </a:rPr>
              <a:t>Y </a:t>
            </a:r>
            <a:r>
              <a:rPr sz="3750" spc="-1170" dirty="0">
                <a:solidFill>
                  <a:srgbClr val="F4F0D9"/>
                </a:solidFill>
              </a:rPr>
              <a:t> </a:t>
            </a:r>
            <a:r>
              <a:rPr sz="3750" spc="-90" dirty="0">
                <a:solidFill>
                  <a:srgbClr val="F4F0D9"/>
                </a:solidFill>
              </a:rPr>
              <a:t>NEGOCIACIÓN</a:t>
            </a:r>
            <a:r>
              <a:rPr sz="3750" spc="235" dirty="0">
                <a:solidFill>
                  <a:srgbClr val="F4F0D9"/>
                </a:solidFill>
              </a:rPr>
              <a:t> </a:t>
            </a:r>
            <a:r>
              <a:rPr sz="3750" spc="-170" dirty="0">
                <a:solidFill>
                  <a:srgbClr val="F4F0D9"/>
                </a:solidFill>
              </a:rPr>
              <a:t>INTERNACIONAL</a:t>
            </a:r>
            <a:endParaRPr sz="375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"/>
            <a:ext cx="18288000" cy="10287000"/>
            <a:chOff x="0" y="5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5"/>
              <a:ext cx="9441815" cy="8108315"/>
            </a:xfrm>
            <a:custGeom>
              <a:avLst/>
              <a:gdLst/>
              <a:ahLst/>
              <a:cxnLst/>
              <a:rect l="l" t="t" r="r" b="b"/>
              <a:pathLst>
                <a:path w="9441815" h="8108315">
                  <a:moveTo>
                    <a:pt x="0" y="8108137"/>
                  </a:moveTo>
                  <a:lnTo>
                    <a:pt x="0" y="0"/>
                  </a:lnTo>
                  <a:lnTo>
                    <a:pt x="9441792" y="0"/>
                  </a:lnTo>
                  <a:lnTo>
                    <a:pt x="9441792" y="8108137"/>
                  </a:lnTo>
                  <a:lnTo>
                    <a:pt x="0" y="8108137"/>
                  </a:lnTo>
                  <a:close/>
                </a:path>
              </a:pathLst>
            </a:custGeom>
            <a:solidFill>
              <a:srgbClr val="628B80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"/>
              <a:ext cx="10191749" cy="1028699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55975" y="3294316"/>
              <a:ext cx="10132060" cy="3695700"/>
            </a:xfrm>
            <a:custGeom>
              <a:avLst/>
              <a:gdLst/>
              <a:ahLst/>
              <a:cxnLst/>
              <a:rect l="l" t="t" r="r" b="b"/>
              <a:pathLst>
                <a:path w="10132060" h="3695700">
                  <a:moveTo>
                    <a:pt x="0" y="0"/>
                  </a:moveTo>
                  <a:lnTo>
                    <a:pt x="10132023" y="0"/>
                  </a:lnTo>
                  <a:lnTo>
                    <a:pt x="10132023" y="3695699"/>
                  </a:lnTo>
                  <a:lnTo>
                    <a:pt x="0" y="3695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8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368808" y="3627399"/>
            <a:ext cx="5903595" cy="2340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9115"/>
              </a:lnSpc>
              <a:spcBef>
                <a:spcPts val="100"/>
              </a:spcBef>
            </a:pPr>
            <a:r>
              <a:rPr spc="-1670" dirty="0">
                <a:solidFill>
                  <a:srgbClr val="F4F0D9"/>
                </a:solidFill>
              </a:rPr>
              <a:t>D</a:t>
            </a:r>
            <a:r>
              <a:rPr spc="-530" dirty="0">
                <a:solidFill>
                  <a:srgbClr val="F4F0D9"/>
                </a:solidFill>
              </a:rPr>
              <a:t>e</a:t>
            </a:r>
            <a:r>
              <a:rPr spc="-610" dirty="0">
                <a:solidFill>
                  <a:srgbClr val="F4F0D9"/>
                </a:solidFill>
              </a:rPr>
              <a:t>s</a:t>
            </a:r>
            <a:r>
              <a:rPr spc="-190" dirty="0">
                <a:solidFill>
                  <a:srgbClr val="F4F0D9"/>
                </a:solidFill>
              </a:rPr>
              <a:t>a</a:t>
            </a:r>
            <a:r>
              <a:rPr spc="-645" dirty="0">
                <a:solidFill>
                  <a:srgbClr val="F4F0D9"/>
                </a:solidFill>
              </a:rPr>
              <a:t>rr</a:t>
            </a:r>
            <a:r>
              <a:rPr spc="-994" dirty="0">
                <a:solidFill>
                  <a:srgbClr val="F4F0D9"/>
                </a:solidFill>
              </a:rPr>
              <a:t>o</a:t>
            </a:r>
            <a:r>
              <a:rPr spc="-425" dirty="0">
                <a:solidFill>
                  <a:srgbClr val="F4F0D9"/>
                </a:solidFill>
              </a:rPr>
              <a:t>ll</a:t>
            </a:r>
            <a:r>
              <a:rPr spc="-1060" dirty="0">
                <a:solidFill>
                  <a:srgbClr val="F4F0D9"/>
                </a:solidFill>
              </a:rPr>
              <a:t>o</a:t>
            </a:r>
            <a:r>
              <a:rPr spc="-725" dirty="0">
                <a:solidFill>
                  <a:srgbClr val="F4F0D9"/>
                </a:solidFill>
              </a:rPr>
              <a:t> </a:t>
            </a:r>
            <a:r>
              <a:rPr spc="-825" dirty="0">
                <a:solidFill>
                  <a:srgbClr val="F4F0D9"/>
                </a:solidFill>
              </a:rPr>
              <a:t>d</a:t>
            </a:r>
            <a:r>
              <a:rPr spc="-530" dirty="0">
                <a:solidFill>
                  <a:srgbClr val="F4F0D9"/>
                </a:solidFill>
              </a:rPr>
              <a:t>e</a:t>
            </a:r>
            <a:r>
              <a:rPr spc="-495" dirty="0">
                <a:solidFill>
                  <a:srgbClr val="F4F0D9"/>
                </a:solidFill>
              </a:rPr>
              <a:t>l</a:t>
            </a:r>
          </a:p>
          <a:p>
            <a:pPr marR="5080" algn="r">
              <a:lnSpc>
                <a:spcPts val="9115"/>
              </a:lnSpc>
            </a:pPr>
            <a:r>
              <a:rPr spc="-765" dirty="0">
                <a:solidFill>
                  <a:srgbClr val="F4F0D9"/>
                </a:solidFill>
              </a:rPr>
              <a:t>Estudio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9716" y="0"/>
            <a:ext cx="17778730" cy="10287000"/>
            <a:chOff x="509716" y="0"/>
            <a:chExt cx="17778730" cy="10287000"/>
          </a:xfrm>
        </p:grpSpPr>
        <p:sp>
          <p:nvSpPr>
            <p:cNvPr id="4" name="object 4"/>
            <p:cNvSpPr/>
            <p:nvPr/>
          </p:nvSpPr>
          <p:spPr>
            <a:xfrm>
              <a:off x="509716" y="324364"/>
              <a:ext cx="10191750" cy="9544050"/>
            </a:xfrm>
            <a:custGeom>
              <a:avLst/>
              <a:gdLst/>
              <a:ahLst/>
              <a:cxnLst/>
              <a:rect l="l" t="t" r="r" b="b"/>
              <a:pathLst>
                <a:path w="10191750" h="9544050">
                  <a:moveTo>
                    <a:pt x="10191749" y="9544049"/>
                  </a:moveTo>
                  <a:lnTo>
                    <a:pt x="0" y="9544049"/>
                  </a:lnTo>
                  <a:lnTo>
                    <a:pt x="0" y="0"/>
                  </a:lnTo>
                  <a:lnTo>
                    <a:pt x="10191749" y="0"/>
                  </a:lnTo>
                  <a:lnTo>
                    <a:pt x="10191749" y="9544049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02188" y="0"/>
              <a:ext cx="7585811" cy="10286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857513" y="4768505"/>
            <a:ext cx="6414611" cy="4455160"/>
          </a:xfrm>
          <a:prstGeom prst="rect">
            <a:avLst/>
          </a:prstGeom>
        </p:spPr>
        <p:txBody>
          <a:bodyPr vert="horz" wrap="square" lIns="0" tIns="213995" rIns="0" bIns="0" rtlCol="0">
            <a:spAutoFit/>
          </a:bodyPr>
          <a:lstStyle/>
          <a:p>
            <a:pPr marL="12700" marR="5080" indent="3230245" algn="r">
              <a:lnSpc>
                <a:spcPts val="8330"/>
              </a:lnSpc>
              <a:spcBef>
                <a:spcPts val="1685"/>
              </a:spcBef>
            </a:pPr>
            <a:r>
              <a:rPr sz="8250" spc="30" dirty="0">
                <a:solidFill>
                  <a:srgbClr val="F4F0D9"/>
                </a:solidFill>
                <a:latin typeface="Lucida Sans"/>
                <a:cs typeface="Lucida Sans"/>
              </a:rPr>
              <a:t>S</a:t>
            </a:r>
            <a:r>
              <a:rPr sz="8250" spc="-530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8250" spc="-300" dirty="0">
                <a:solidFill>
                  <a:srgbClr val="F4F0D9"/>
                </a:solidFill>
                <a:latin typeface="Lucida Sans"/>
                <a:cs typeface="Lucida Sans"/>
              </a:rPr>
              <a:t>c</a:t>
            </a:r>
            <a:r>
              <a:rPr sz="8250" spc="-575" dirty="0">
                <a:solidFill>
                  <a:srgbClr val="F4F0D9"/>
                </a:solidFill>
                <a:latin typeface="Lucida Sans"/>
                <a:cs typeface="Lucida Sans"/>
              </a:rPr>
              <a:t>t</a:t>
            </a:r>
            <a:r>
              <a:rPr sz="8250" spc="-994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8250" spc="-605" dirty="0">
                <a:solidFill>
                  <a:srgbClr val="F4F0D9"/>
                </a:solidFill>
                <a:latin typeface="Lucida Sans"/>
                <a:cs typeface="Lucida Sans"/>
              </a:rPr>
              <a:t>r  </a:t>
            </a:r>
            <a:r>
              <a:rPr sz="8250" spc="-825" dirty="0">
                <a:solidFill>
                  <a:srgbClr val="F4F0D9"/>
                </a:solidFill>
                <a:latin typeface="Lucida Sans"/>
                <a:cs typeface="Lucida Sans"/>
              </a:rPr>
              <a:t>p</a:t>
            </a:r>
            <a:r>
              <a:rPr sz="8250" spc="-645" dirty="0">
                <a:solidFill>
                  <a:srgbClr val="F4F0D9"/>
                </a:solidFill>
                <a:latin typeface="Lucida Sans"/>
                <a:cs typeface="Lucida Sans"/>
              </a:rPr>
              <a:t>r</a:t>
            </a:r>
            <a:r>
              <a:rPr sz="8250" spc="-994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8250" spc="-825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8250" spc="-1130" dirty="0">
                <a:solidFill>
                  <a:srgbClr val="F4F0D9"/>
                </a:solidFill>
                <a:latin typeface="Lucida Sans"/>
                <a:cs typeface="Lucida Sans"/>
              </a:rPr>
              <a:t>u</a:t>
            </a:r>
            <a:r>
              <a:rPr sz="8250" spc="-300" dirty="0">
                <a:solidFill>
                  <a:srgbClr val="F4F0D9"/>
                </a:solidFill>
                <a:latin typeface="Lucida Sans"/>
                <a:cs typeface="Lucida Sans"/>
              </a:rPr>
              <a:t>c</a:t>
            </a:r>
            <a:r>
              <a:rPr sz="8250" spc="-575" dirty="0">
                <a:solidFill>
                  <a:srgbClr val="F4F0D9"/>
                </a:solidFill>
                <a:latin typeface="Lucida Sans"/>
                <a:cs typeface="Lucida Sans"/>
              </a:rPr>
              <a:t>t</a:t>
            </a:r>
            <a:r>
              <a:rPr sz="8250" spc="-994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8250" spc="-710" dirty="0">
                <a:solidFill>
                  <a:srgbClr val="F4F0D9"/>
                </a:solidFill>
                <a:latin typeface="Lucida Sans"/>
                <a:cs typeface="Lucida Sans"/>
              </a:rPr>
              <a:t>r</a:t>
            </a:r>
            <a:r>
              <a:rPr sz="8250" spc="-72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8250" spc="-635" dirty="0">
                <a:solidFill>
                  <a:srgbClr val="F4F0D9"/>
                </a:solidFill>
                <a:latin typeface="Lucida Sans"/>
                <a:cs typeface="Lucida Sans"/>
              </a:rPr>
              <a:t>y  </a:t>
            </a:r>
            <a:r>
              <a:rPr sz="8250" spc="-530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8250" spc="-1425" dirty="0">
                <a:solidFill>
                  <a:srgbClr val="F4F0D9"/>
                </a:solidFill>
                <a:latin typeface="Lucida Sans"/>
                <a:cs typeface="Lucida Sans"/>
              </a:rPr>
              <a:t>x</a:t>
            </a:r>
            <a:r>
              <a:rPr sz="8250" spc="-825" dirty="0">
                <a:solidFill>
                  <a:srgbClr val="F4F0D9"/>
                </a:solidFill>
                <a:latin typeface="Lucida Sans"/>
                <a:cs typeface="Lucida Sans"/>
              </a:rPr>
              <a:t>p</a:t>
            </a:r>
            <a:r>
              <a:rPr sz="8250" spc="-994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8250" spc="-645" dirty="0">
                <a:solidFill>
                  <a:srgbClr val="F4F0D9"/>
                </a:solidFill>
                <a:latin typeface="Lucida Sans"/>
                <a:cs typeface="Lucida Sans"/>
              </a:rPr>
              <a:t>r</a:t>
            </a:r>
            <a:r>
              <a:rPr sz="8250" spc="-575" dirty="0">
                <a:solidFill>
                  <a:srgbClr val="F4F0D9"/>
                </a:solidFill>
                <a:latin typeface="Lucida Sans"/>
                <a:cs typeface="Lucida Sans"/>
              </a:rPr>
              <a:t>t</a:t>
            </a:r>
            <a:r>
              <a:rPr sz="8250" spc="-190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8250" spc="-825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8250" spc="-994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8250" spc="-710" dirty="0">
                <a:solidFill>
                  <a:srgbClr val="F4F0D9"/>
                </a:solidFill>
                <a:latin typeface="Lucida Sans"/>
                <a:cs typeface="Lucida Sans"/>
              </a:rPr>
              <a:t>r</a:t>
            </a:r>
            <a:r>
              <a:rPr sz="8250" spc="-72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8250" spc="-825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8250" spc="-595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endParaRPr sz="8250" dirty="0">
              <a:latin typeface="Lucida Sans"/>
              <a:cs typeface="Lucida Sans"/>
            </a:endParaRPr>
          </a:p>
          <a:p>
            <a:pPr marR="5080" algn="r">
              <a:lnSpc>
                <a:spcPts val="8300"/>
              </a:lnSpc>
            </a:pPr>
            <a:r>
              <a:rPr sz="8250" spc="-620" dirty="0">
                <a:solidFill>
                  <a:srgbClr val="F4F0D9"/>
                </a:solidFill>
                <a:latin typeface="Lucida Sans"/>
                <a:cs typeface="Lucida Sans"/>
              </a:rPr>
              <a:t>rosas</a:t>
            </a:r>
            <a:endParaRPr sz="8250" dirty="0">
              <a:latin typeface="Lucida Sans"/>
              <a:cs typeface="Lucida San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63419" y="834685"/>
            <a:ext cx="357822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4000" spc="-195" dirty="0"/>
              <a:t>ANTECEDENTES</a:t>
            </a:r>
            <a:endParaRPr sz="4000"/>
          </a:p>
        </p:txBody>
      </p:sp>
      <p:sp>
        <p:nvSpPr>
          <p:cNvPr id="8" name="object 8"/>
          <p:cNvSpPr txBox="1"/>
          <p:nvPr/>
        </p:nvSpPr>
        <p:spPr>
          <a:xfrm>
            <a:off x="2018011" y="1955474"/>
            <a:ext cx="7432040" cy="1607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788160" marR="5080" indent="-1788795">
              <a:lnSpc>
                <a:spcPct val="106500"/>
              </a:lnSpc>
              <a:spcBef>
                <a:spcPts val="110"/>
              </a:spcBef>
              <a:tabLst>
                <a:tab pos="1719580" algn="l"/>
              </a:tabLst>
            </a:pPr>
            <a:r>
              <a:rPr sz="3300" spc="-33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3300" spc="-470" dirty="0">
                <a:solidFill>
                  <a:srgbClr val="628B80"/>
                </a:solidFill>
                <a:latin typeface="Lucida Sans"/>
                <a:cs typeface="Lucida Sans"/>
              </a:rPr>
              <a:t>ñ</a:t>
            </a:r>
            <a:r>
              <a:rPr sz="3300" spc="-405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3300" spc="-275" dirty="0">
                <a:solidFill>
                  <a:srgbClr val="628B80"/>
                </a:solidFill>
                <a:latin typeface="Lucida Sans"/>
                <a:cs typeface="Lucida Sans"/>
              </a:rPr>
              <a:t>s</a:t>
            </a:r>
            <a:r>
              <a:rPr sz="3300" spc="-29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3300" spc="-530" dirty="0">
                <a:solidFill>
                  <a:srgbClr val="628B80"/>
                </a:solidFill>
                <a:latin typeface="Lucida Sans"/>
                <a:cs typeface="Lucida Sans"/>
              </a:rPr>
              <a:t>7</a:t>
            </a:r>
            <a:r>
              <a:rPr sz="3300" spc="-370" dirty="0">
                <a:solidFill>
                  <a:srgbClr val="628B80"/>
                </a:solidFill>
                <a:latin typeface="Lucida Sans"/>
                <a:cs typeface="Lucida Sans"/>
              </a:rPr>
              <a:t>0</a:t>
            </a:r>
            <a:r>
              <a:rPr sz="3300" dirty="0">
                <a:solidFill>
                  <a:srgbClr val="628B80"/>
                </a:solidFill>
                <a:latin typeface="Lucida Sans"/>
                <a:cs typeface="Lucida Sans"/>
              </a:rPr>
              <a:t>	</a:t>
            </a:r>
            <a:r>
              <a:rPr sz="3200" spc="-2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45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200" spc="5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200" spc="-16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7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200" spc="-16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220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3200" spc="-36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6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200" spc="-2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6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200" spc="-17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509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200" spc="-23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17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22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48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390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3200" spc="-23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17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16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3200" spc="-23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17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22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340" dirty="0">
                <a:solidFill>
                  <a:srgbClr val="628B80"/>
                </a:solidFill>
                <a:latin typeface="Arial"/>
                <a:cs typeface="Arial"/>
              </a:rPr>
              <a:t>s  </a:t>
            </a:r>
            <a:r>
              <a:rPr sz="3200" spc="-39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7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200" spc="5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200" spc="-19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7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23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5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200" spc="-165" dirty="0">
                <a:solidFill>
                  <a:srgbClr val="628B80"/>
                </a:solidFill>
                <a:latin typeface="Arial"/>
                <a:cs typeface="Arial"/>
              </a:rPr>
              <a:t>ab</a:t>
            </a:r>
            <a:r>
              <a:rPr sz="32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7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2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165" dirty="0">
                <a:solidFill>
                  <a:srgbClr val="628B80"/>
                </a:solidFill>
                <a:latin typeface="Arial"/>
                <a:cs typeface="Arial"/>
              </a:rPr>
              <a:t>da</a:t>
            </a:r>
            <a:r>
              <a:rPr sz="3200" spc="-19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5"/>
              </a:spcBef>
              <a:tabLst>
                <a:tab pos="1853564" algn="l"/>
              </a:tabLst>
            </a:pPr>
            <a:r>
              <a:rPr sz="3300" spc="-33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3300" spc="-470" dirty="0">
                <a:solidFill>
                  <a:srgbClr val="628B80"/>
                </a:solidFill>
                <a:latin typeface="Lucida Sans"/>
                <a:cs typeface="Lucida Sans"/>
              </a:rPr>
              <a:t>ñ</a:t>
            </a:r>
            <a:r>
              <a:rPr sz="3300" spc="-430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3300" spc="-29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3300" spc="-1230" dirty="0">
                <a:solidFill>
                  <a:srgbClr val="628B80"/>
                </a:solidFill>
                <a:latin typeface="Lucida Sans"/>
                <a:cs typeface="Lucida Sans"/>
              </a:rPr>
              <a:t>1</a:t>
            </a:r>
            <a:r>
              <a:rPr sz="3300" spc="-480" dirty="0">
                <a:solidFill>
                  <a:srgbClr val="628B80"/>
                </a:solidFill>
                <a:latin typeface="Lucida Sans"/>
                <a:cs typeface="Lucida Sans"/>
              </a:rPr>
              <a:t>9</a:t>
            </a:r>
            <a:r>
              <a:rPr sz="3300" spc="-509" dirty="0">
                <a:solidFill>
                  <a:srgbClr val="628B80"/>
                </a:solidFill>
                <a:latin typeface="Lucida Sans"/>
                <a:cs typeface="Lucida Sans"/>
              </a:rPr>
              <a:t>8</a:t>
            </a:r>
            <a:r>
              <a:rPr sz="3300" spc="-370" dirty="0">
                <a:solidFill>
                  <a:srgbClr val="628B80"/>
                </a:solidFill>
                <a:latin typeface="Lucida Sans"/>
                <a:cs typeface="Lucida Sans"/>
              </a:rPr>
              <a:t>0</a:t>
            </a:r>
            <a:r>
              <a:rPr sz="3300" dirty="0">
                <a:solidFill>
                  <a:srgbClr val="628B80"/>
                </a:solidFill>
                <a:latin typeface="Lucida Sans"/>
                <a:cs typeface="Lucida Sans"/>
              </a:rPr>
              <a:t>	</a:t>
            </a:r>
            <a:r>
              <a:rPr sz="3200" spc="-2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16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36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7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200" spc="-16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48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6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200" spc="-17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509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200" spc="-23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17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16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48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23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325" dirty="0">
                <a:solidFill>
                  <a:srgbClr val="628B80"/>
                </a:solidFill>
                <a:latin typeface="Arial"/>
                <a:cs typeface="Arial"/>
              </a:rPr>
              <a:t>x</a:t>
            </a:r>
            <a:r>
              <a:rPr sz="3200" spc="-16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200" spc="-22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17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5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200" spc="-16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22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23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48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62705" y="1842108"/>
            <a:ext cx="9613900" cy="7072630"/>
            <a:chOff x="862705" y="1842108"/>
            <a:chExt cx="9613900" cy="7072630"/>
          </a:xfrm>
        </p:grpSpPr>
        <p:sp>
          <p:nvSpPr>
            <p:cNvPr id="10" name="object 10"/>
            <p:cNvSpPr/>
            <p:nvPr/>
          </p:nvSpPr>
          <p:spPr>
            <a:xfrm>
              <a:off x="9456255" y="7668881"/>
              <a:ext cx="916940" cy="735965"/>
            </a:xfrm>
            <a:custGeom>
              <a:avLst/>
              <a:gdLst/>
              <a:ahLst/>
              <a:cxnLst/>
              <a:rect l="l" t="t" r="r" b="b"/>
              <a:pathLst>
                <a:path w="916940" h="735965">
                  <a:moveTo>
                    <a:pt x="132740" y="297218"/>
                  </a:moveTo>
                  <a:lnTo>
                    <a:pt x="128104" y="292620"/>
                  </a:lnTo>
                  <a:lnTo>
                    <a:pt x="4648" y="292620"/>
                  </a:lnTo>
                  <a:lnTo>
                    <a:pt x="0" y="297218"/>
                  </a:lnTo>
                  <a:lnTo>
                    <a:pt x="0" y="308698"/>
                  </a:lnTo>
                  <a:lnTo>
                    <a:pt x="4648" y="313347"/>
                  </a:lnTo>
                  <a:lnTo>
                    <a:pt x="122377" y="313347"/>
                  </a:lnTo>
                  <a:lnTo>
                    <a:pt x="128104" y="313347"/>
                  </a:lnTo>
                  <a:lnTo>
                    <a:pt x="132740" y="308698"/>
                  </a:lnTo>
                  <a:lnTo>
                    <a:pt x="132740" y="297218"/>
                  </a:lnTo>
                  <a:close/>
                </a:path>
                <a:path w="916940" h="735965">
                  <a:moveTo>
                    <a:pt x="737298" y="280809"/>
                  </a:moveTo>
                  <a:lnTo>
                    <a:pt x="733615" y="235318"/>
                  </a:lnTo>
                  <a:lnTo>
                    <a:pt x="722960" y="192151"/>
                  </a:lnTo>
                  <a:lnTo>
                    <a:pt x="716584" y="177101"/>
                  </a:lnTo>
                  <a:lnTo>
                    <a:pt x="716584" y="280809"/>
                  </a:lnTo>
                  <a:lnTo>
                    <a:pt x="712508" y="326478"/>
                  </a:lnTo>
                  <a:lnTo>
                    <a:pt x="700633" y="370179"/>
                  </a:lnTo>
                  <a:lnTo>
                    <a:pt x="681507" y="410946"/>
                  </a:lnTo>
                  <a:lnTo>
                    <a:pt x="655675" y="447840"/>
                  </a:lnTo>
                  <a:lnTo>
                    <a:pt x="623671" y="479945"/>
                  </a:lnTo>
                  <a:lnTo>
                    <a:pt x="586041" y="506298"/>
                  </a:lnTo>
                  <a:lnTo>
                    <a:pt x="582803" y="508165"/>
                  </a:lnTo>
                  <a:lnTo>
                    <a:pt x="580821" y="511556"/>
                  </a:lnTo>
                  <a:lnTo>
                    <a:pt x="580821" y="587146"/>
                  </a:lnTo>
                  <a:lnTo>
                    <a:pt x="580821" y="607872"/>
                  </a:lnTo>
                  <a:lnTo>
                    <a:pt x="580821" y="708736"/>
                  </a:lnTo>
                  <a:lnTo>
                    <a:pt x="574929" y="714629"/>
                  </a:lnTo>
                  <a:lnTo>
                    <a:pt x="338048" y="714629"/>
                  </a:lnTo>
                  <a:lnTo>
                    <a:pt x="332168" y="708736"/>
                  </a:lnTo>
                  <a:lnTo>
                    <a:pt x="332168" y="607872"/>
                  </a:lnTo>
                  <a:lnTo>
                    <a:pt x="580821" y="607872"/>
                  </a:lnTo>
                  <a:lnTo>
                    <a:pt x="580821" y="587146"/>
                  </a:lnTo>
                  <a:lnTo>
                    <a:pt x="505523" y="587146"/>
                  </a:lnTo>
                  <a:lnTo>
                    <a:pt x="537972" y="461048"/>
                  </a:lnTo>
                  <a:lnTo>
                    <a:pt x="534606" y="455358"/>
                  </a:lnTo>
                  <a:lnTo>
                    <a:pt x="523544" y="452551"/>
                  </a:lnTo>
                  <a:lnTo>
                    <a:pt x="517867" y="455866"/>
                  </a:lnTo>
                  <a:lnTo>
                    <a:pt x="484111" y="587146"/>
                  </a:lnTo>
                  <a:lnTo>
                    <a:pt x="427316" y="587146"/>
                  </a:lnTo>
                  <a:lnTo>
                    <a:pt x="406539" y="508228"/>
                  </a:lnTo>
                  <a:lnTo>
                    <a:pt x="393204" y="456692"/>
                  </a:lnTo>
                  <a:lnTo>
                    <a:pt x="387565" y="453339"/>
                  </a:lnTo>
                  <a:lnTo>
                    <a:pt x="376466" y="456196"/>
                  </a:lnTo>
                  <a:lnTo>
                    <a:pt x="373113" y="461835"/>
                  </a:lnTo>
                  <a:lnTo>
                    <a:pt x="386486" y="513448"/>
                  </a:lnTo>
                  <a:lnTo>
                    <a:pt x="397611" y="555866"/>
                  </a:lnTo>
                  <a:lnTo>
                    <a:pt x="405866" y="587146"/>
                  </a:lnTo>
                  <a:lnTo>
                    <a:pt x="332168" y="587146"/>
                  </a:lnTo>
                  <a:lnTo>
                    <a:pt x="332168" y="511556"/>
                  </a:lnTo>
                  <a:lnTo>
                    <a:pt x="330212" y="508165"/>
                  </a:lnTo>
                  <a:lnTo>
                    <a:pt x="326986" y="506298"/>
                  </a:lnTo>
                  <a:lnTo>
                    <a:pt x="289344" y="479945"/>
                  </a:lnTo>
                  <a:lnTo>
                    <a:pt x="257327" y="447852"/>
                  </a:lnTo>
                  <a:lnTo>
                    <a:pt x="231495" y="410959"/>
                  </a:lnTo>
                  <a:lnTo>
                    <a:pt x="212356" y="370192"/>
                  </a:lnTo>
                  <a:lnTo>
                    <a:pt x="200482" y="326504"/>
                  </a:lnTo>
                  <a:lnTo>
                    <a:pt x="196392" y="280809"/>
                  </a:lnTo>
                  <a:lnTo>
                    <a:pt x="200596" y="234111"/>
                  </a:lnTo>
                  <a:lnTo>
                    <a:pt x="212699" y="190144"/>
                  </a:lnTo>
                  <a:lnTo>
                    <a:pt x="231965" y="149631"/>
                  </a:lnTo>
                  <a:lnTo>
                    <a:pt x="257657" y="113322"/>
                  </a:lnTo>
                  <a:lnTo>
                    <a:pt x="289026" y="81953"/>
                  </a:lnTo>
                  <a:lnTo>
                    <a:pt x="325335" y="56273"/>
                  </a:lnTo>
                  <a:lnTo>
                    <a:pt x="365836" y="37020"/>
                  </a:lnTo>
                  <a:lnTo>
                    <a:pt x="409803" y="24917"/>
                  </a:lnTo>
                  <a:lnTo>
                    <a:pt x="456488" y="20713"/>
                  </a:lnTo>
                  <a:lnTo>
                    <a:pt x="503174" y="24917"/>
                  </a:lnTo>
                  <a:lnTo>
                    <a:pt x="547141" y="37020"/>
                  </a:lnTo>
                  <a:lnTo>
                    <a:pt x="587654" y="56273"/>
                  </a:lnTo>
                  <a:lnTo>
                    <a:pt x="623963" y="81953"/>
                  </a:lnTo>
                  <a:lnTo>
                    <a:pt x="655332" y="113322"/>
                  </a:lnTo>
                  <a:lnTo>
                    <a:pt x="681012" y="149631"/>
                  </a:lnTo>
                  <a:lnTo>
                    <a:pt x="700278" y="190144"/>
                  </a:lnTo>
                  <a:lnTo>
                    <a:pt x="712381" y="234111"/>
                  </a:lnTo>
                  <a:lnTo>
                    <a:pt x="716584" y="280809"/>
                  </a:lnTo>
                  <a:lnTo>
                    <a:pt x="716584" y="177101"/>
                  </a:lnTo>
                  <a:lnTo>
                    <a:pt x="683044" y="115074"/>
                  </a:lnTo>
                  <a:lnTo>
                    <a:pt x="654951" y="82346"/>
                  </a:lnTo>
                  <a:lnTo>
                    <a:pt x="622223" y="54254"/>
                  </a:lnTo>
                  <a:lnTo>
                    <a:pt x="585419" y="31394"/>
                  </a:lnTo>
                  <a:lnTo>
                    <a:pt x="545147" y="14338"/>
                  </a:lnTo>
                  <a:lnTo>
                    <a:pt x="501980" y="3683"/>
                  </a:lnTo>
                  <a:lnTo>
                    <a:pt x="456488" y="0"/>
                  </a:lnTo>
                  <a:lnTo>
                    <a:pt x="411010" y="3683"/>
                  </a:lnTo>
                  <a:lnTo>
                    <a:pt x="367830" y="14338"/>
                  </a:lnTo>
                  <a:lnTo>
                    <a:pt x="327558" y="31394"/>
                  </a:lnTo>
                  <a:lnTo>
                    <a:pt x="290753" y="54254"/>
                  </a:lnTo>
                  <a:lnTo>
                    <a:pt x="258025" y="82346"/>
                  </a:lnTo>
                  <a:lnTo>
                    <a:pt x="229933" y="115074"/>
                  </a:lnTo>
                  <a:lnTo>
                    <a:pt x="207073" y="151879"/>
                  </a:lnTo>
                  <a:lnTo>
                    <a:pt x="190017" y="192151"/>
                  </a:lnTo>
                  <a:lnTo>
                    <a:pt x="179362" y="235318"/>
                  </a:lnTo>
                  <a:lnTo>
                    <a:pt x="175679" y="280809"/>
                  </a:lnTo>
                  <a:lnTo>
                    <a:pt x="179908" y="329171"/>
                  </a:lnTo>
                  <a:lnTo>
                    <a:pt x="192239" y="375475"/>
                  </a:lnTo>
                  <a:lnTo>
                    <a:pt x="212102" y="418769"/>
                  </a:lnTo>
                  <a:lnTo>
                    <a:pt x="238963" y="458127"/>
                  </a:lnTo>
                  <a:lnTo>
                    <a:pt x="272262" y="492569"/>
                  </a:lnTo>
                  <a:lnTo>
                    <a:pt x="311442" y="521169"/>
                  </a:lnTo>
                  <a:lnTo>
                    <a:pt x="311442" y="701484"/>
                  </a:lnTo>
                  <a:lnTo>
                    <a:pt x="314109" y="714667"/>
                  </a:lnTo>
                  <a:lnTo>
                    <a:pt x="321373" y="725424"/>
                  </a:lnTo>
                  <a:lnTo>
                    <a:pt x="332143" y="732688"/>
                  </a:lnTo>
                  <a:lnTo>
                    <a:pt x="345300" y="735342"/>
                  </a:lnTo>
                  <a:lnTo>
                    <a:pt x="567677" y="735342"/>
                  </a:lnTo>
                  <a:lnTo>
                    <a:pt x="580859" y="732688"/>
                  </a:lnTo>
                  <a:lnTo>
                    <a:pt x="591616" y="725424"/>
                  </a:lnTo>
                  <a:lnTo>
                    <a:pt x="598881" y="714667"/>
                  </a:lnTo>
                  <a:lnTo>
                    <a:pt x="601535" y="701484"/>
                  </a:lnTo>
                  <a:lnTo>
                    <a:pt x="601535" y="607872"/>
                  </a:lnTo>
                  <a:lnTo>
                    <a:pt x="601535" y="587146"/>
                  </a:lnTo>
                  <a:lnTo>
                    <a:pt x="601535" y="521169"/>
                  </a:lnTo>
                  <a:lnTo>
                    <a:pt x="640715" y="492582"/>
                  </a:lnTo>
                  <a:lnTo>
                    <a:pt x="674014" y="458139"/>
                  </a:lnTo>
                  <a:lnTo>
                    <a:pt x="700874" y="418782"/>
                  </a:lnTo>
                  <a:lnTo>
                    <a:pt x="720750" y="375475"/>
                  </a:lnTo>
                  <a:lnTo>
                    <a:pt x="733069" y="329171"/>
                  </a:lnTo>
                  <a:lnTo>
                    <a:pt x="737298" y="280809"/>
                  </a:lnTo>
                  <a:close/>
                </a:path>
                <a:path w="916940" h="735965">
                  <a:moveTo>
                    <a:pt x="916711" y="299961"/>
                  </a:moveTo>
                  <a:lnTo>
                    <a:pt x="912063" y="295313"/>
                  </a:lnTo>
                  <a:lnTo>
                    <a:pt x="788606" y="295313"/>
                  </a:lnTo>
                  <a:lnTo>
                    <a:pt x="783971" y="299961"/>
                  </a:lnTo>
                  <a:lnTo>
                    <a:pt x="783971" y="311391"/>
                  </a:lnTo>
                  <a:lnTo>
                    <a:pt x="788606" y="316039"/>
                  </a:lnTo>
                  <a:lnTo>
                    <a:pt x="906348" y="316039"/>
                  </a:lnTo>
                  <a:lnTo>
                    <a:pt x="912063" y="316039"/>
                  </a:lnTo>
                  <a:lnTo>
                    <a:pt x="916711" y="311391"/>
                  </a:lnTo>
                  <a:lnTo>
                    <a:pt x="916711" y="299961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14327" y="7740235"/>
              <a:ext cx="122296" cy="753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69569" y="7549104"/>
              <a:ext cx="76626" cy="1209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69195" y="7730041"/>
              <a:ext cx="122296" cy="753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9622" y="7538867"/>
              <a:ext cx="76626" cy="12092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713405" y="7494282"/>
              <a:ext cx="394970" cy="640080"/>
            </a:xfrm>
            <a:custGeom>
              <a:avLst/>
              <a:gdLst/>
              <a:ahLst/>
              <a:cxnLst/>
              <a:rect l="l" t="t" r="r" b="b"/>
              <a:pathLst>
                <a:path w="394970" h="640079">
                  <a:moveTo>
                    <a:pt x="211353" y="4686"/>
                  </a:moveTo>
                  <a:lnTo>
                    <a:pt x="206756" y="38"/>
                  </a:lnTo>
                  <a:lnTo>
                    <a:pt x="195160" y="0"/>
                  </a:lnTo>
                  <a:lnTo>
                    <a:pt x="190639" y="4635"/>
                  </a:lnTo>
                  <a:lnTo>
                    <a:pt x="190309" y="128092"/>
                  </a:lnTo>
                  <a:lnTo>
                    <a:pt x="194945" y="132740"/>
                  </a:lnTo>
                  <a:lnTo>
                    <a:pt x="200672" y="132778"/>
                  </a:lnTo>
                  <a:lnTo>
                    <a:pt x="206387" y="132778"/>
                  </a:lnTo>
                  <a:lnTo>
                    <a:pt x="211023" y="128143"/>
                  </a:lnTo>
                  <a:lnTo>
                    <a:pt x="211353" y="4686"/>
                  </a:lnTo>
                  <a:close/>
                </a:path>
                <a:path w="394970" h="640079">
                  <a:moveTo>
                    <a:pt x="394703" y="474345"/>
                  </a:moveTo>
                  <a:lnTo>
                    <a:pt x="392468" y="468134"/>
                  </a:lnTo>
                  <a:lnTo>
                    <a:pt x="369087" y="457123"/>
                  </a:lnTo>
                  <a:lnTo>
                    <a:pt x="369087" y="480021"/>
                  </a:lnTo>
                  <a:lnTo>
                    <a:pt x="335889" y="550481"/>
                  </a:lnTo>
                  <a:lnTo>
                    <a:pt x="289433" y="528548"/>
                  </a:lnTo>
                  <a:lnTo>
                    <a:pt x="284873" y="529259"/>
                  </a:lnTo>
                  <a:lnTo>
                    <a:pt x="281813" y="532206"/>
                  </a:lnTo>
                  <a:lnTo>
                    <a:pt x="278701" y="535101"/>
                  </a:lnTo>
                  <a:lnTo>
                    <a:pt x="277672" y="539623"/>
                  </a:lnTo>
                  <a:lnTo>
                    <a:pt x="279247" y="543560"/>
                  </a:lnTo>
                  <a:lnTo>
                    <a:pt x="296519" y="587362"/>
                  </a:lnTo>
                  <a:lnTo>
                    <a:pt x="224116" y="615962"/>
                  </a:lnTo>
                  <a:lnTo>
                    <a:pt x="218998" y="602983"/>
                  </a:lnTo>
                  <a:lnTo>
                    <a:pt x="207924" y="574929"/>
                  </a:lnTo>
                  <a:lnTo>
                    <a:pt x="204889" y="567309"/>
                  </a:lnTo>
                  <a:lnTo>
                    <a:pt x="201079" y="564692"/>
                  </a:lnTo>
                  <a:lnTo>
                    <a:pt x="192582" y="564692"/>
                  </a:lnTo>
                  <a:lnTo>
                    <a:pt x="188810" y="567220"/>
                  </a:lnTo>
                  <a:lnTo>
                    <a:pt x="187236" y="571157"/>
                  </a:lnTo>
                  <a:lnTo>
                    <a:pt x="169214" y="615746"/>
                  </a:lnTo>
                  <a:lnTo>
                    <a:pt x="97015" y="586574"/>
                  </a:lnTo>
                  <a:lnTo>
                    <a:pt x="105397" y="565848"/>
                  </a:lnTo>
                  <a:lnTo>
                    <a:pt x="110248" y="553872"/>
                  </a:lnTo>
                  <a:lnTo>
                    <a:pt x="112395" y="548576"/>
                  </a:lnTo>
                  <a:lnTo>
                    <a:pt x="113969" y="544588"/>
                  </a:lnTo>
                  <a:lnTo>
                    <a:pt x="112979" y="540029"/>
                  </a:lnTo>
                  <a:lnTo>
                    <a:pt x="106718" y="534187"/>
                  </a:lnTo>
                  <a:lnTo>
                    <a:pt x="102069" y="533488"/>
                  </a:lnTo>
                  <a:lnTo>
                    <a:pt x="60337" y="553872"/>
                  </a:lnTo>
                  <a:lnTo>
                    <a:pt x="26149" y="483920"/>
                  </a:lnTo>
                  <a:lnTo>
                    <a:pt x="89560" y="452958"/>
                  </a:lnTo>
                  <a:lnTo>
                    <a:pt x="91046" y="452221"/>
                  </a:lnTo>
                  <a:lnTo>
                    <a:pt x="92341" y="451142"/>
                  </a:lnTo>
                  <a:lnTo>
                    <a:pt x="93332" y="449859"/>
                  </a:lnTo>
                  <a:lnTo>
                    <a:pt x="103517" y="487692"/>
                  </a:lnTo>
                  <a:lnTo>
                    <a:pt x="126225" y="518350"/>
                  </a:lnTo>
                  <a:lnTo>
                    <a:pt x="158483" y="538911"/>
                  </a:lnTo>
                  <a:lnTo>
                    <a:pt x="197345" y="546417"/>
                  </a:lnTo>
                  <a:lnTo>
                    <a:pt x="237921" y="538200"/>
                  </a:lnTo>
                  <a:lnTo>
                    <a:pt x="256463" y="525691"/>
                  </a:lnTo>
                  <a:lnTo>
                    <a:pt x="271081" y="515835"/>
                  </a:lnTo>
                  <a:lnTo>
                    <a:pt x="293446" y="482676"/>
                  </a:lnTo>
                  <a:lnTo>
                    <a:pt x="301650" y="442150"/>
                  </a:lnTo>
                  <a:lnTo>
                    <a:pt x="301625" y="441896"/>
                  </a:lnTo>
                  <a:lnTo>
                    <a:pt x="293446" y="401535"/>
                  </a:lnTo>
                  <a:lnTo>
                    <a:pt x="280936" y="382993"/>
                  </a:lnTo>
                  <a:lnTo>
                    <a:pt x="280936" y="442150"/>
                  </a:lnTo>
                  <a:lnTo>
                    <a:pt x="274358" y="474624"/>
                  </a:lnTo>
                  <a:lnTo>
                    <a:pt x="256425" y="501192"/>
                  </a:lnTo>
                  <a:lnTo>
                    <a:pt x="229857" y="519125"/>
                  </a:lnTo>
                  <a:lnTo>
                    <a:pt x="197345" y="525691"/>
                  </a:lnTo>
                  <a:lnTo>
                    <a:pt x="164846" y="519125"/>
                  </a:lnTo>
                  <a:lnTo>
                    <a:pt x="138277" y="501192"/>
                  </a:lnTo>
                  <a:lnTo>
                    <a:pt x="120345" y="474624"/>
                  </a:lnTo>
                  <a:lnTo>
                    <a:pt x="115328" y="449859"/>
                  </a:lnTo>
                  <a:lnTo>
                    <a:pt x="113766" y="442150"/>
                  </a:lnTo>
                  <a:lnTo>
                    <a:pt x="113804" y="441896"/>
                  </a:lnTo>
                  <a:lnTo>
                    <a:pt x="114757" y="437210"/>
                  </a:lnTo>
                  <a:lnTo>
                    <a:pt x="120345" y="409600"/>
                  </a:lnTo>
                  <a:lnTo>
                    <a:pt x="138277" y="383032"/>
                  </a:lnTo>
                  <a:lnTo>
                    <a:pt x="164846" y="365099"/>
                  </a:lnTo>
                  <a:lnTo>
                    <a:pt x="197345" y="358521"/>
                  </a:lnTo>
                  <a:lnTo>
                    <a:pt x="229857" y="365099"/>
                  </a:lnTo>
                  <a:lnTo>
                    <a:pt x="256425" y="383032"/>
                  </a:lnTo>
                  <a:lnTo>
                    <a:pt x="274358" y="409600"/>
                  </a:lnTo>
                  <a:lnTo>
                    <a:pt x="280898" y="441896"/>
                  </a:lnTo>
                  <a:lnTo>
                    <a:pt x="280936" y="442150"/>
                  </a:lnTo>
                  <a:lnTo>
                    <a:pt x="280936" y="382993"/>
                  </a:lnTo>
                  <a:lnTo>
                    <a:pt x="271081" y="368376"/>
                  </a:lnTo>
                  <a:lnTo>
                    <a:pt x="256463" y="358521"/>
                  </a:lnTo>
                  <a:lnTo>
                    <a:pt x="237921" y="346011"/>
                  </a:lnTo>
                  <a:lnTo>
                    <a:pt x="197345" y="337794"/>
                  </a:lnTo>
                  <a:lnTo>
                    <a:pt x="157848" y="345567"/>
                  </a:lnTo>
                  <a:lnTo>
                    <a:pt x="125234" y="366788"/>
                  </a:lnTo>
                  <a:lnTo>
                    <a:pt x="102628" y="398373"/>
                  </a:lnTo>
                  <a:lnTo>
                    <a:pt x="93129" y="437210"/>
                  </a:lnTo>
                  <a:lnTo>
                    <a:pt x="92176" y="436016"/>
                  </a:lnTo>
                  <a:lnTo>
                    <a:pt x="90881" y="434975"/>
                  </a:lnTo>
                  <a:lnTo>
                    <a:pt x="89433" y="434276"/>
                  </a:lnTo>
                  <a:lnTo>
                    <a:pt x="25615" y="404190"/>
                  </a:lnTo>
                  <a:lnTo>
                    <a:pt x="58813" y="333781"/>
                  </a:lnTo>
                  <a:lnTo>
                    <a:pt x="105270" y="355663"/>
                  </a:lnTo>
                  <a:lnTo>
                    <a:pt x="109829" y="354952"/>
                  </a:lnTo>
                  <a:lnTo>
                    <a:pt x="116001" y="349110"/>
                  </a:lnTo>
                  <a:lnTo>
                    <a:pt x="117030" y="344639"/>
                  </a:lnTo>
                  <a:lnTo>
                    <a:pt x="115455" y="340702"/>
                  </a:lnTo>
                  <a:lnTo>
                    <a:pt x="112737" y="333781"/>
                  </a:lnTo>
                  <a:lnTo>
                    <a:pt x="108864" y="323951"/>
                  </a:lnTo>
                  <a:lnTo>
                    <a:pt x="98183" y="296849"/>
                  </a:lnTo>
                  <a:lnTo>
                    <a:pt x="170573" y="268300"/>
                  </a:lnTo>
                  <a:lnTo>
                    <a:pt x="186563" y="308787"/>
                  </a:lnTo>
                  <a:lnTo>
                    <a:pt x="189814" y="316953"/>
                  </a:lnTo>
                  <a:lnTo>
                    <a:pt x="193624" y="319519"/>
                  </a:lnTo>
                  <a:lnTo>
                    <a:pt x="197853" y="319557"/>
                  </a:lnTo>
                  <a:lnTo>
                    <a:pt x="202120" y="319557"/>
                  </a:lnTo>
                  <a:lnTo>
                    <a:pt x="205892" y="316992"/>
                  </a:lnTo>
                  <a:lnTo>
                    <a:pt x="220332" y="281266"/>
                  </a:lnTo>
                  <a:lnTo>
                    <a:pt x="225488" y="268503"/>
                  </a:lnTo>
                  <a:lnTo>
                    <a:pt x="297688" y="297637"/>
                  </a:lnTo>
                  <a:lnTo>
                    <a:pt x="280822" y="339407"/>
                  </a:lnTo>
                  <a:lnTo>
                    <a:pt x="279247" y="343395"/>
                  </a:lnTo>
                  <a:lnTo>
                    <a:pt x="280238" y="347954"/>
                  </a:lnTo>
                  <a:lnTo>
                    <a:pt x="283387" y="350850"/>
                  </a:lnTo>
                  <a:lnTo>
                    <a:pt x="286499" y="353796"/>
                  </a:lnTo>
                  <a:lnTo>
                    <a:pt x="291134" y="354495"/>
                  </a:lnTo>
                  <a:lnTo>
                    <a:pt x="334365" y="333324"/>
                  </a:lnTo>
                  <a:lnTo>
                    <a:pt x="368554" y="403275"/>
                  </a:lnTo>
                  <a:lnTo>
                    <a:pt x="304685" y="434479"/>
                  </a:lnTo>
                  <a:lnTo>
                    <a:pt x="302450" y="438175"/>
                  </a:lnTo>
                  <a:lnTo>
                    <a:pt x="302488" y="446125"/>
                  </a:lnTo>
                  <a:lnTo>
                    <a:pt x="304812" y="449732"/>
                  </a:lnTo>
                  <a:lnTo>
                    <a:pt x="369087" y="480021"/>
                  </a:lnTo>
                  <a:lnTo>
                    <a:pt x="369087" y="457123"/>
                  </a:lnTo>
                  <a:lnTo>
                    <a:pt x="336765" y="441896"/>
                  </a:lnTo>
                  <a:lnTo>
                    <a:pt x="392087" y="414832"/>
                  </a:lnTo>
                  <a:lnTo>
                    <a:pt x="394246" y="408622"/>
                  </a:lnTo>
                  <a:lnTo>
                    <a:pt x="391718" y="403517"/>
                  </a:lnTo>
                  <a:lnTo>
                    <a:pt x="357428" y="333324"/>
                  </a:lnTo>
                  <a:lnTo>
                    <a:pt x="351967" y="322135"/>
                  </a:lnTo>
                  <a:lnTo>
                    <a:pt x="347243" y="312470"/>
                  </a:lnTo>
                  <a:lnTo>
                    <a:pt x="345097" y="310565"/>
                  </a:lnTo>
                  <a:lnTo>
                    <a:pt x="342519" y="309702"/>
                  </a:lnTo>
                  <a:lnTo>
                    <a:pt x="339915" y="308787"/>
                  </a:lnTo>
                  <a:lnTo>
                    <a:pt x="337058" y="308952"/>
                  </a:lnTo>
                  <a:lnTo>
                    <a:pt x="310159" y="322135"/>
                  </a:lnTo>
                  <a:lnTo>
                    <a:pt x="322922" y="290512"/>
                  </a:lnTo>
                  <a:lnTo>
                    <a:pt x="320357" y="284454"/>
                  </a:lnTo>
                  <a:lnTo>
                    <a:pt x="280873" y="268503"/>
                  </a:lnTo>
                  <a:lnTo>
                    <a:pt x="218325" y="243268"/>
                  </a:lnTo>
                  <a:lnTo>
                    <a:pt x="212305" y="245833"/>
                  </a:lnTo>
                  <a:lnTo>
                    <a:pt x="197967" y="281266"/>
                  </a:lnTo>
                  <a:lnTo>
                    <a:pt x="192874" y="268300"/>
                  </a:lnTo>
                  <a:lnTo>
                    <a:pt x="186080" y="251015"/>
                  </a:lnTo>
                  <a:lnTo>
                    <a:pt x="183959" y="245706"/>
                  </a:lnTo>
                  <a:lnTo>
                    <a:pt x="177914" y="243103"/>
                  </a:lnTo>
                  <a:lnTo>
                    <a:pt x="78371" y="282384"/>
                  </a:lnTo>
                  <a:lnTo>
                    <a:pt x="76301" y="284378"/>
                  </a:lnTo>
                  <a:lnTo>
                    <a:pt x="74142" y="289394"/>
                  </a:lnTo>
                  <a:lnTo>
                    <a:pt x="74104" y="292290"/>
                  </a:lnTo>
                  <a:lnTo>
                    <a:pt x="86575" y="323951"/>
                  </a:lnTo>
                  <a:lnTo>
                    <a:pt x="55791" y="309448"/>
                  </a:lnTo>
                  <a:lnTo>
                    <a:pt x="52920" y="309283"/>
                  </a:lnTo>
                  <a:lnTo>
                    <a:pt x="47739" y="311150"/>
                  </a:lnTo>
                  <a:lnTo>
                    <a:pt x="45631" y="313093"/>
                  </a:lnTo>
                  <a:lnTo>
                    <a:pt x="0" y="409905"/>
                  </a:lnTo>
                  <a:lnTo>
                    <a:pt x="2235" y="416077"/>
                  </a:lnTo>
                  <a:lnTo>
                    <a:pt x="61087" y="443801"/>
                  </a:lnTo>
                  <a:lnTo>
                    <a:pt x="2616" y="472363"/>
                  </a:lnTo>
                  <a:lnTo>
                    <a:pt x="457" y="478574"/>
                  </a:lnTo>
                  <a:lnTo>
                    <a:pt x="2984" y="483717"/>
                  </a:lnTo>
                  <a:lnTo>
                    <a:pt x="43776" y="567220"/>
                  </a:lnTo>
                  <a:lnTo>
                    <a:pt x="48780" y="577418"/>
                  </a:lnTo>
                  <a:lnTo>
                    <a:pt x="54952" y="579564"/>
                  </a:lnTo>
                  <a:lnTo>
                    <a:pt x="83058" y="565848"/>
                  </a:lnTo>
                  <a:lnTo>
                    <a:pt x="72898" y="590969"/>
                  </a:lnTo>
                  <a:lnTo>
                    <a:pt x="72898" y="593826"/>
                  </a:lnTo>
                  <a:lnTo>
                    <a:pt x="74015" y="596353"/>
                  </a:lnTo>
                  <a:lnTo>
                    <a:pt x="75057" y="598881"/>
                  </a:lnTo>
                  <a:lnTo>
                    <a:pt x="77127" y="600875"/>
                  </a:lnTo>
                  <a:lnTo>
                    <a:pt x="173609" y="639864"/>
                  </a:lnTo>
                  <a:lnTo>
                    <a:pt x="176466" y="639826"/>
                  </a:lnTo>
                  <a:lnTo>
                    <a:pt x="181521" y="637667"/>
                  </a:lnTo>
                  <a:lnTo>
                    <a:pt x="183515" y="635647"/>
                  </a:lnTo>
                  <a:lnTo>
                    <a:pt x="191566" y="615746"/>
                  </a:lnTo>
                  <a:lnTo>
                    <a:pt x="196735" y="602983"/>
                  </a:lnTo>
                  <a:lnTo>
                    <a:pt x="208622" y="633196"/>
                  </a:lnTo>
                  <a:lnTo>
                    <a:pt x="210286" y="637298"/>
                  </a:lnTo>
                  <a:lnTo>
                    <a:pt x="214172" y="639749"/>
                  </a:lnTo>
                  <a:lnTo>
                    <a:pt x="219570" y="639749"/>
                  </a:lnTo>
                  <a:lnTo>
                    <a:pt x="220853" y="639533"/>
                  </a:lnTo>
                  <a:lnTo>
                    <a:pt x="280581" y="615962"/>
                  </a:lnTo>
                  <a:lnTo>
                    <a:pt x="319112" y="600748"/>
                  </a:lnTo>
                  <a:lnTo>
                    <a:pt x="321716" y="594741"/>
                  </a:lnTo>
                  <a:lnTo>
                    <a:pt x="319608" y="589432"/>
                  </a:lnTo>
                  <a:lnTo>
                    <a:pt x="308089" y="560260"/>
                  </a:lnTo>
                  <a:lnTo>
                    <a:pt x="338912" y="574802"/>
                  </a:lnTo>
                  <a:lnTo>
                    <a:pt x="341782" y="574929"/>
                  </a:lnTo>
                  <a:lnTo>
                    <a:pt x="346964" y="573062"/>
                  </a:lnTo>
                  <a:lnTo>
                    <a:pt x="349072" y="571157"/>
                  </a:lnTo>
                  <a:lnTo>
                    <a:pt x="354203" y="560260"/>
                  </a:lnTo>
                  <a:lnTo>
                    <a:pt x="358813" y="550481"/>
                  </a:lnTo>
                  <a:lnTo>
                    <a:pt x="394703" y="474345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93755" y="7496182"/>
              <a:ext cx="208288" cy="1224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46055" y="7634475"/>
              <a:ext cx="131040" cy="12789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964428" y="7482217"/>
              <a:ext cx="2731135" cy="941069"/>
            </a:xfrm>
            <a:custGeom>
              <a:avLst/>
              <a:gdLst/>
              <a:ahLst/>
              <a:cxnLst/>
              <a:rect l="l" t="t" r="r" b="b"/>
              <a:pathLst>
                <a:path w="2731134" h="941070">
                  <a:moveTo>
                    <a:pt x="427723" y="653529"/>
                  </a:moveTo>
                  <a:lnTo>
                    <a:pt x="420573" y="609257"/>
                  </a:lnTo>
                  <a:lnTo>
                    <a:pt x="406006" y="581126"/>
                  </a:lnTo>
                  <a:lnTo>
                    <a:pt x="406006" y="653529"/>
                  </a:lnTo>
                  <a:lnTo>
                    <a:pt x="396671" y="699617"/>
                  </a:lnTo>
                  <a:lnTo>
                    <a:pt x="371259" y="737298"/>
                  </a:lnTo>
                  <a:lnTo>
                    <a:pt x="333578" y="762711"/>
                  </a:lnTo>
                  <a:lnTo>
                    <a:pt x="287489" y="772033"/>
                  </a:lnTo>
                  <a:lnTo>
                    <a:pt x="241427" y="762711"/>
                  </a:lnTo>
                  <a:lnTo>
                    <a:pt x="203758" y="737298"/>
                  </a:lnTo>
                  <a:lnTo>
                    <a:pt x="178346" y="699617"/>
                  </a:lnTo>
                  <a:lnTo>
                    <a:pt x="169024" y="653529"/>
                  </a:lnTo>
                  <a:lnTo>
                    <a:pt x="178346" y="607466"/>
                  </a:lnTo>
                  <a:lnTo>
                    <a:pt x="203758" y="569798"/>
                  </a:lnTo>
                  <a:lnTo>
                    <a:pt x="241427" y="544385"/>
                  </a:lnTo>
                  <a:lnTo>
                    <a:pt x="287489" y="535063"/>
                  </a:lnTo>
                  <a:lnTo>
                    <a:pt x="333578" y="544385"/>
                  </a:lnTo>
                  <a:lnTo>
                    <a:pt x="371259" y="569798"/>
                  </a:lnTo>
                  <a:lnTo>
                    <a:pt x="396671" y="607466"/>
                  </a:lnTo>
                  <a:lnTo>
                    <a:pt x="406006" y="653529"/>
                  </a:lnTo>
                  <a:lnTo>
                    <a:pt x="406006" y="581126"/>
                  </a:lnTo>
                  <a:lnTo>
                    <a:pt x="400646" y="570776"/>
                  </a:lnTo>
                  <a:lnTo>
                    <a:pt x="370268" y="540410"/>
                  </a:lnTo>
                  <a:lnTo>
                    <a:pt x="359930" y="535063"/>
                  </a:lnTo>
                  <a:lnTo>
                    <a:pt x="331774" y="520484"/>
                  </a:lnTo>
                  <a:lnTo>
                    <a:pt x="287489" y="513334"/>
                  </a:lnTo>
                  <a:lnTo>
                    <a:pt x="243217" y="520484"/>
                  </a:lnTo>
                  <a:lnTo>
                    <a:pt x="204736" y="540410"/>
                  </a:lnTo>
                  <a:lnTo>
                    <a:pt x="174371" y="570776"/>
                  </a:lnTo>
                  <a:lnTo>
                    <a:pt x="154457" y="609257"/>
                  </a:lnTo>
                  <a:lnTo>
                    <a:pt x="147294" y="653529"/>
                  </a:lnTo>
                  <a:lnTo>
                    <a:pt x="154457" y="697814"/>
                  </a:lnTo>
                  <a:lnTo>
                    <a:pt x="174371" y="736307"/>
                  </a:lnTo>
                  <a:lnTo>
                    <a:pt x="204736" y="766686"/>
                  </a:lnTo>
                  <a:lnTo>
                    <a:pt x="243217" y="786612"/>
                  </a:lnTo>
                  <a:lnTo>
                    <a:pt x="287489" y="793762"/>
                  </a:lnTo>
                  <a:lnTo>
                    <a:pt x="331774" y="786612"/>
                  </a:lnTo>
                  <a:lnTo>
                    <a:pt x="359918" y="772033"/>
                  </a:lnTo>
                  <a:lnTo>
                    <a:pt x="370268" y="766686"/>
                  </a:lnTo>
                  <a:lnTo>
                    <a:pt x="400646" y="736307"/>
                  </a:lnTo>
                  <a:lnTo>
                    <a:pt x="420573" y="697814"/>
                  </a:lnTo>
                  <a:lnTo>
                    <a:pt x="427723" y="653529"/>
                  </a:lnTo>
                  <a:close/>
                </a:path>
                <a:path w="2731134" h="941070">
                  <a:moveTo>
                    <a:pt x="575005" y="597598"/>
                  </a:moveTo>
                  <a:lnTo>
                    <a:pt x="570141" y="592683"/>
                  </a:lnTo>
                  <a:lnTo>
                    <a:pt x="553275" y="592683"/>
                  </a:lnTo>
                  <a:lnTo>
                    <a:pt x="553275" y="614413"/>
                  </a:lnTo>
                  <a:lnTo>
                    <a:pt x="553275" y="692645"/>
                  </a:lnTo>
                  <a:lnTo>
                    <a:pt x="469709" y="692645"/>
                  </a:lnTo>
                  <a:lnTo>
                    <a:pt x="465404" y="695985"/>
                  </a:lnTo>
                  <a:lnTo>
                    <a:pt x="464108" y="700722"/>
                  </a:lnTo>
                  <a:lnTo>
                    <a:pt x="462889" y="705459"/>
                  </a:lnTo>
                  <a:lnTo>
                    <a:pt x="464934" y="710501"/>
                  </a:lnTo>
                  <a:lnTo>
                    <a:pt x="469226" y="712939"/>
                  </a:lnTo>
                  <a:lnTo>
                    <a:pt x="537375" y="752182"/>
                  </a:lnTo>
                  <a:lnTo>
                    <a:pt x="498398" y="819975"/>
                  </a:lnTo>
                  <a:lnTo>
                    <a:pt x="492569" y="816622"/>
                  </a:lnTo>
                  <a:lnTo>
                    <a:pt x="421335" y="775639"/>
                  </a:lnTo>
                  <a:lnTo>
                    <a:pt x="416001" y="776338"/>
                  </a:lnTo>
                  <a:lnTo>
                    <a:pt x="409041" y="783209"/>
                  </a:lnTo>
                  <a:lnTo>
                    <a:pt x="408305" y="788555"/>
                  </a:lnTo>
                  <a:lnTo>
                    <a:pt x="451853" y="866038"/>
                  </a:lnTo>
                  <a:lnTo>
                    <a:pt x="383667" y="904417"/>
                  </a:lnTo>
                  <a:lnTo>
                    <a:pt x="373253" y="885901"/>
                  </a:lnTo>
                  <a:lnTo>
                    <a:pt x="347573" y="840219"/>
                  </a:lnTo>
                  <a:lnTo>
                    <a:pt x="344551" y="834796"/>
                  </a:lnTo>
                  <a:lnTo>
                    <a:pt x="339509" y="832662"/>
                  </a:lnTo>
                  <a:lnTo>
                    <a:pt x="329946" y="835139"/>
                  </a:lnTo>
                  <a:lnTo>
                    <a:pt x="326605" y="839482"/>
                  </a:lnTo>
                  <a:lnTo>
                    <a:pt x="326605" y="919314"/>
                  </a:lnTo>
                  <a:lnTo>
                    <a:pt x="248373" y="919314"/>
                  </a:lnTo>
                  <a:lnTo>
                    <a:pt x="248373" y="871512"/>
                  </a:lnTo>
                  <a:lnTo>
                    <a:pt x="248373" y="827709"/>
                  </a:lnTo>
                  <a:lnTo>
                    <a:pt x="245160" y="823404"/>
                  </a:lnTo>
                  <a:lnTo>
                    <a:pt x="235724" y="820801"/>
                  </a:lnTo>
                  <a:lnTo>
                    <a:pt x="230771" y="822794"/>
                  </a:lnTo>
                  <a:lnTo>
                    <a:pt x="228206" y="826973"/>
                  </a:lnTo>
                  <a:lnTo>
                    <a:pt x="183324" y="901153"/>
                  </a:lnTo>
                  <a:lnTo>
                    <a:pt x="116395" y="860653"/>
                  </a:lnTo>
                  <a:lnTo>
                    <a:pt x="146240" y="811326"/>
                  </a:lnTo>
                  <a:lnTo>
                    <a:pt x="159893" y="788771"/>
                  </a:lnTo>
                  <a:lnTo>
                    <a:pt x="162458" y="784593"/>
                  </a:lnTo>
                  <a:lnTo>
                    <a:pt x="161848" y="779246"/>
                  </a:lnTo>
                  <a:lnTo>
                    <a:pt x="155155" y="772121"/>
                  </a:lnTo>
                  <a:lnTo>
                    <a:pt x="149809" y="771258"/>
                  </a:lnTo>
                  <a:lnTo>
                    <a:pt x="71374" y="813104"/>
                  </a:lnTo>
                  <a:lnTo>
                    <a:pt x="34556" y="744054"/>
                  </a:lnTo>
                  <a:lnTo>
                    <a:pt x="97015" y="710768"/>
                  </a:lnTo>
                  <a:lnTo>
                    <a:pt x="99225" y="705726"/>
                  </a:lnTo>
                  <a:lnTo>
                    <a:pt x="98056" y="700900"/>
                  </a:lnTo>
                  <a:lnTo>
                    <a:pt x="96837" y="696074"/>
                  </a:lnTo>
                  <a:lnTo>
                    <a:pt x="92494" y="692645"/>
                  </a:lnTo>
                  <a:lnTo>
                    <a:pt x="21742" y="692645"/>
                  </a:lnTo>
                  <a:lnTo>
                    <a:pt x="21742" y="614413"/>
                  </a:lnTo>
                  <a:lnTo>
                    <a:pt x="105308" y="614413"/>
                  </a:lnTo>
                  <a:lnTo>
                    <a:pt x="109613" y="611111"/>
                  </a:lnTo>
                  <a:lnTo>
                    <a:pt x="112141" y="601599"/>
                  </a:lnTo>
                  <a:lnTo>
                    <a:pt x="110096" y="596595"/>
                  </a:lnTo>
                  <a:lnTo>
                    <a:pt x="103225" y="592683"/>
                  </a:lnTo>
                  <a:lnTo>
                    <a:pt x="37604" y="554926"/>
                  </a:lnTo>
                  <a:lnTo>
                    <a:pt x="76631" y="487121"/>
                  </a:lnTo>
                  <a:lnTo>
                    <a:pt x="153682" y="531456"/>
                  </a:lnTo>
                  <a:lnTo>
                    <a:pt x="159029" y="530758"/>
                  </a:lnTo>
                  <a:lnTo>
                    <a:pt x="162509" y="527329"/>
                  </a:lnTo>
                  <a:lnTo>
                    <a:pt x="165976" y="523849"/>
                  </a:lnTo>
                  <a:lnTo>
                    <a:pt x="166712" y="518541"/>
                  </a:lnTo>
                  <a:lnTo>
                    <a:pt x="150939" y="490474"/>
                  </a:lnTo>
                  <a:lnTo>
                    <a:pt x="123177" y="441058"/>
                  </a:lnTo>
                  <a:lnTo>
                    <a:pt x="191312" y="402729"/>
                  </a:lnTo>
                  <a:lnTo>
                    <a:pt x="230466" y="472300"/>
                  </a:lnTo>
                  <a:lnTo>
                    <a:pt x="235508" y="474433"/>
                  </a:lnTo>
                  <a:lnTo>
                    <a:pt x="245033" y="471957"/>
                  </a:lnTo>
                  <a:lnTo>
                    <a:pt x="248373" y="467614"/>
                  </a:lnTo>
                  <a:lnTo>
                    <a:pt x="248373" y="421195"/>
                  </a:lnTo>
                  <a:lnTo>
                    <a:pt x="248373" y="387781"/>
                  </a:lnTo>
                  <a:lnTo>
                    <a:pt x="326605" y="387781"/>
                  </a:lnTo>
                  <a:lnTo>
                    <a:pt x="326605" y="479386"/>
                  </a:lnTo>
                  <a:lnTo>
                    <a:pt x="329857" y="483654"/>
                  </a:lnTo>
                  <a:lnTo>
                    <a:pt x="339242" y="486295"/>
                  </a:lnTo>
                  <a:lnTo>
                    <a:pt x="344246" y="484301"/>
                  </a:lnTo>
                  <a:lnTo>
                    <a:pt x="373748" y="435584"/>
                  </a:lnTo>
                  <a:lnTo>
                    <a:pt x="391706" y="405942"/>
                  </a:lnTo>
                  <a:lnTo>
                    <a:pt x="458584" y="446443"/>
                  </a:lnTo>
                  <a:lnTo>
                    <a:pt x="412559" y="522503"/>
                  </a:lnTo>
                  <a:lnTo>
                    <a:pt x="413131" y="527850"/>
                  </a:lnTo>
                  <a:lnTo>
                    <a:pt x="416521" y="531406"/>
                  </a:lnTo>
                  <a:lnTo>
                    <a:pt x="419862" y="534974"/>
                  </a:lnTo>
                  <a:lnTo>
                    <a:pt x="425170" y="535838"/>
                  </a:lnTo>
                  <a:lnTo>
                    <a:pt x="500316" y="495769"/>
                  </a:lnTo>
                  <a:lnTo>
                    <a:pt x="503656" y="493991"/>
                  </a:lnTo>
                  <a:lnTo>
                    <a:pt x="540461" y="563041"/>
                  </a:lnTo>
                  <a:lnTo>
                    <a:pt x="478015" y="596341"/>
                  </a:lnTo>
                  <a:lnTo>
                    <a:pt x="475754" y="601383"/>
                  </a:lnTo>
                  <a:lnTo>
                    <a:pt x="478180" y="611022"/>
                  </a:lnTo>
                  <a:lnTo>
                    <a:pt x="482536" y="614413"/>
                  </a:lnTo>
                  <a:lnTo>
                    <a:pt x="553275" y="614413"/>
                  </a:lnTo>
                  <a:lnTo>
                    <a:pt x="553275" y="592683"/>
                  </a:lnTo>
                  <a:lnTo>
                    <a:pt x="530987" y="592683"/>
                  </a:lnTo>
                  <a:lnTo>
                    <a:pt x="560273" y="577088"/>
                  </a:lnTo>
                  <a:lnTo>
                    <a:pt x="562800" y="575779"/>
                  </a:lnTo>
                  <a:lnTo>
                    <a:pt x="564705" y="573430"/>
                  </a:lnTo>
                  <a:lnTo>
                    <a:pt x="566242" y="568350"/>
                  </a:lnTo>
                  <a:lnTo>
                    <a:pt x="566140" y="565353"/>
                  </a:lnTo>
                  <a:lnTo>
                    <a:pt x="566102" y="564959"/>
                  </a:lnTo>
                  <a:lnTo>
                    <a:pt x="564705" y="562444"/>
                  </a:lnTo>
                  <a:lnTo>
                    <a:pt x="528256" y="493991"/>
                  </a:lnTo>
                  <a:lnTo>
                    <a:pt x="517842" y="474433"/>
                  </a:lnTo>
                  <a:lnTo>
                    <a:pt x="514858" y="468922"/>
                  </a:lnTo>
                  <a:lnTo>
                    <a:pt x="508304" y="466915"/>
                  </a:lnTo>
                  <a:lnTo>
                    <a:pt x="454152" y="495769"/>
                  </a:lnTo>
                  <a:lnTo>
                    <a:pt x="482828" y="448398"/>
                  </a:lnTo>
                  <a:lnTo>
                    <a:pt x="484314" y="445922"/>
                  </a:lnTo>
                  <a:lnTo>
                    <a:pt x="484746" y="442976"/>
                  </a:lnTo>
                  <a:lnTo>
                    <a:pt x="484098" y="440194"/>
                  </a:lnTo>
                  <a:lnTo>
                    <a:pt x="483400" y="437413"/>
                  </a:lnTo>
                  <a:lnTo>
                    <a:pt x="481622" y="434975"/>
                  </a:lnTo>
                  <a:lnTo>
                    <a:pt x="433692" y="405942"/>
                  </a:lnTo>
                  <a:lnTo>
                    <a:pt x="388531" y="378612"/>
                  </a:lnTo>
                  <a:lnTo>
                    <a:pt x="381838" y="380263"/>
                  </a:lnTo>
                  <a:lnTo>
                    <a:pt x="378752" y="385394"/>
                  </a:lnTo>
                  <a:lnTo>
                    <a:pt x="348335" y="435584"/>
                  </a:lnTo>
                  <a:lnTo>
                    <a:pt x="348335" y="387781"/>
                  </a:lnTo>
                  <a:lnTo>
                    <a:pt x="348335" y="370916"/>
                  </a:lnTo>
                  <a:lnTo>
                    <a:pt x="343458" y="366052"/>
                  </a:lnTo>
                  <a:lnTo>
                    <a:pt x="231521" y="366052"/>
                  </a:lnTo>
                  <a:lnTo>
                    <a:pt x="226644" y="370916"/>
                  </a:lnTo>
                  <a:lnTo>
                    <a:pt x="226644" y="421195"/>
                  </a:lnTo>
                  <a:lnTo>
                    <a:pt x="216268" y="402729"/>
                  </a:lnTo>
                  <a:lnTo>
                    <a:pt x="203530" y="380047"/>
                  </a:lnTo>
                  <a:lnTo>
                    <a:pt x="201180" y="378218"/>
                  </a:lnTo>
                  <a:lnTo>
                    <a:pt x="195656" y="376656"/>
                  </a:lnTo>
                  <a:lnTo>
                    <a:pt x="192659" y="377050"/>
                  </a:lnTo>
                  <a:lnTo>
                    <a:pt x="100533" y="428853"/>
                  </a:lnTo>
                  <a:lnTo>
                    <a:pt x="98666" y="431190"/>
                  </a:lnTo>
                  <a:lnTo>
                    <a:pt x="97878" y="433971"/>
                  </a:lnTo>
                  <a:lnTo>
                    <a:pt x="97142" y="436753"/>
                  </a:lnTo>
                  <a:lnTo>
                    <a:pt x="97485" y="439712"/>
                  </a:lnTo>
                  <a:lnTo>
                    <a:pt x="98882" y="442226"/>
                  </a:lnTo>
                  <a:lnTo>
                    <a:pt x="126047" y="490474"/>
                  </a:lnTo>
                  <a:lnTo>
                    <a:pt x="120218" y="487121"/>
                  </a:lnTo>
                  <a:lnTo>
                    <a:pt x="75539" y="461441"/>
                  </a:lnTo>
                  <a:lnTo>
                    <a:pt x="72593" y="461048"/>
                  </a:lnTo>
                  <a:lnTo>
                    <a:pt x="67030" y="462534"/>
                  </a:lnTo>
                  <a:lnTo>
                    <a:pt x="64630" y="464400"/>
                  </a:lnTo>
                  <a:lnTo>
                    <a:pt x="13360" y="553529"/>
                  </a:lnTo>
                  <a:lnTo>
                    <a:pt x="10350" y="558698"/>
                  </a:lnTo>
                  <a:lnTo>
                    <a:pt x="12179" y="565353"/>
                  </a:lnTo>
                  <a:lnTo>
                    <a:pt x="59728" y="592683"/>
                  </a:lnTo>
                  <a:lnTo>
                    <a:pt x="4838" y="592683"/>
                  </a:lnTo>
                  <a:lnTo>
                    <a:pt x="0" y="597598"/>
                  </a:lnTo>
                  <a:lnTo>
                    <a:pt x="0" y="709549"/>
                  </a:lnTo>
                  <a:lnTo>
                    <a:pt x="4838" y="714375"/>
                  </a:lnTo>
                  <a:lnTo>
                    <a:pt x="44030" y="714375"/>
                  </a:lnTo>
                  <a:lnTo>
                    <a:pt x="14744" y="729970"/>
                  </a:lnTo>
                  <a:lnTo>
                    <a:pt x="12230" y="731367"/>
                  </a:lnTo>
                  <a:lnTo>
                    <a:pt x="10312" y="733666"/>
                  </a:lnTo>
                  <a:lnTo>
                    <a:pt x="9512" y="736307"/>
                  </a:lnTo>
                  <a:lnTo>
                    <a:pt x="8623" y="739178"/>
                  </a:lnTo>
                  <a:lnTo>
                    <a:pt x="8915" y="742137"/>
                  </a:lnTo>
                  <a:lnTo>
                    <a:pt x="10274" y="744702"/>
                  </a:lnTo>
                  <a:lnTo>
                    <a:pt x="60109" y="838187"/>
                  </a:lnTo>
                  <a:lnTo>
                    <a:pt x="66725" y="840181"/>
                  </a:lnTo>
                  <a:lnTo>
                    <a:pt x="117525" y="813104"/>
                  </a:lnTo>
                  <a:lnTo>
                    <a:pt x="120865" y="811326"/>
                  </a:lnTo>
                  <a:lnTo>
                    <a:pt x="92189" y="858697"/>
                  </a:lnTo>
                  <a:lnTo>
                    <a:pt x="89052" y="863828"/>
                  </a:lnTo>
                  <a:lnTo>
                    <a:pt x="90716" y="870521"/>
                  </a:lnTo>
                  <a:lnTo>
                    <a:pt x="181368" y="925360"/>
                  </a:lnTo>
                  <a:lnTo>
                    <a:pt x="183794" y="926884"/>
                  </a:lnTo>
                  <a:lnTo>
                    <a:pt x="186753" y="927315"/>
                  </a:lnTo>
                  <a:lnTo>
                    <a:pt x="192354" y="925918"/>
                  </a:lnTo>
                  <a:lnTo>
                    <a:pt x="194792" y="924191"/>
                  </a:lnTo>
                  <a:lnTo>
                    <a:pt x="196265" y="921715"/>
                  </a:lnTo>
                  <a:lnTo>
                    <a:pt x="208711" y="901153"/>
                  </a:lnTo>
                  <a:lnTo>
                    <a:pt x="226644" y="871512"/>
                  </a:lnTo>
                  <a:lnTo>
                    <a:pt x="226644" y="936180"/>
                  </a:lnTo>
                  <a:lnTo>
                    <a:pt x="231521" y="941044"/>
                  </a:lnTo>
                  <a:lnTo>
                    <a:pt x="337464" y="941044"/>
                  </a:lnTo>
                  <a:lnTo>
                    <a:pt x="343458" y="941044"/>
                  </a:lnTo>
                  <a:lnTo>
                    <a:pt x="348335" y="936180"/>
                  </a:lnTo>
                  <a:lnTo>
                    <a:pt x="348335" y="919314"/>
                  </a:lnTo>
                  <a:lnTo>
                    <a:pt x="348335" y="885901"/>
                  </a:lnTo>
                  <a:lnTo>
                    <a:pt x="370065" y="924534"/>
                  </a:lnTo>
                  <a:lnTo>
                    <a:pt x="373011" y="929754"/>
                  </a:lnTo>
                  <a:lnTo>
                    <a:pt x="379615" y="931570"/>
                  </a:lnTo>
                  <a:lnTo>
                    <a:pt x="427977" y="904417"/>
                  </a:lnTo>
                  <a:lnTo>
                    <a:pt x="477189" y="876731"/>
                  </a:lnTo>
                  <a:lnTo>
                    <a:pt x="479056" y="870127"/>
                  </a:lnTo>
                  <a:lnTo>
                    <a:pt x="476148" y="864870"/>
                  </a:lnTo>
                  <a:lnTo>
                    <a:pt x="448983" y="816622"/>
                  </a:lnTo>
                  <a:lnTo>
                    <a:pt x="499478" y="845654"/>
                  </a:lnTo>
                  <a:lnTo>
                    <a:pt x="523468" y="819975"/>
                  </a:lnTo>
                  <a:lnTo>
                    <a:pt x="561670" y="753567"/>
                  </a:lnTo>
                  <a:lnTo>
                    <a:pt x="563054" y="751090"/>
                  </a:lnTo>
                  <a:lnTo>
                    <a:pt x="563448" y="748131"/>
                  </a:lnTo>
                  <a:lnTo>
                    <a:pt x="561975" y="742530"/>
                  </a:lnTo>
                  <a:lnTo>
                    <a:pt x="560146" y="740181"/>
                  </a:lnTo>
                  <a:lnTo>
                    <a:pt x="515302" y="714375"/>
                  </a:lnTo>
                  <a:lnTo>
                    <a:pt x="570141" y="714375"/>
                  </a:lnTo>
                  <a:lnTo>
                    <a:pt x="575005" y="709549"/>
                  </a:lnTo>
                  <a:lnTo>
                    <a:pt x="575005" y="597598"/>
                  </a:lnTo>
                  <a:close/>
                </a:path>
                <a:path w="2731134" h="941070">
                  <a:moveTo>
                    <a:pt x="849617" y="274523"/>
                  </a:moveTo>
                  <a:lnTo>
                    <a:pt x="842784" y="232232"/>
                  </a:lnTo>
                  <a:lnTo>
                    <a:pt x="827900" y="203517"/>
                  </a:lnTo>
                  <a:lnTo>
                    <a:pt x="827900" y="274523"/>
                  </a:lnTo>
                  <a:lnTo>
                    <a:pt x="819061" y="318173"/>
                  </a:lnTo>
                  <a:lnTo>
                    <a:pt x="794969" y="353860"/>
                  </a:lnTo>
                  <a:lnTo>
                    <a:pt x="759282" y="377939"/>
                  </a:lnTo>
                  <a:lnTo>
                    <a:pt x="715645" y="386778"/>
                  </a:lnTo>
                  <a:lnTo>
                    <a:pt x="671995" y="377939"/>
                  </a:lnTo>
                  <a:lnTo>
                    <a:pt x="636333" y="353860"/>
                  </a:lnTo>
                  <a:lnTo>
                    <a:pt x="612267" y="318173"/>
                  </a:lnTo>
                  <a:lnTo>
                    <a:pt x="603427" y="274523"/>
                  </a:lnTo>
                  <a:lnTo>
                    <a:pt x="612267" y="230886"/>
                  </a:lnTo>
                  <a:lnTo>
                    <a:pt x="636333" y="195211"/>
                  </a:lnTo>
                  <a:lnTo>
                    <a:pt x="671995" y="171145"/>
                  </a:lnTo>
                  <a:lnTo>
                    <a:pt x="715645" y="162318"/>
                  </a:lnTo>
                  <a:lnTo>
                    <a:pt x="759282" y="171145"/>
                  </a:lnTo>
                  <a:lnTo>
                    <a:pt x="794969" y="195211"/>
                  </a:lnTo>
                  <a:lnTo>
                    <a:pt x="819061" y="230886"/>
                  </a:lnTo>
                  <a:lnTo>
                    <a:pt x="827900" y="274523"/>
                  </a:lnTo>
                  <a:lnTo>
                    <a:pt x="827900" y="203517"/>
                  </a:lnTo>
                  <a:lnTo>
                    <a:pt x="823734" y="195465"/>
                  </a:lnTo>
                  <a:lnTo>
                    <a:pt x="794715" y="166458"/>
                  </a:lnTo>
                  <a:lnTo>
                    <a:pt x="786714" y="162318"/>
                  </a:lnTo>
                  <a:lnTo>
                    <a:pt x="757948" y="147421"/>
                  </a:lnTo>
                  <a:lnTo>
                    <a:pt x="715645" y="140589"/>
                  </a:lnTo>
                  <a:lnTo>
                    <a:pt x="673341" y="147421"/>
                  </a:lnTo>
                  <a:lnTo>
                    <a:pt x="636574" y="166458"/>
                  </a:lnTo>
                  <a:lnTo>
                    <a:pt x="607568" y="195465"/>
                  </a:lnTo>
                  <a:lnTo>
                    <a:pt x="588543" y="232232"/>
                  </a:lnTo>
                  <a:lnTo>
                    <a:pt x="581698" y="274523"/>
                  </a:lnTo>
                  <a:lnTo>
                    <a:pt x="588543" y="316826"/>
                  </a:lnTo>
                  <a:lnTo>
                    <a:pt x="607568" y="353606"/>
                  </a:lnTo>
                  <a:lnTo>
                    <a:pt x="636574" y="382625"/>
                  </a:lnTo>
                  <a:lnTo>
                    <a:pt x="673341" y="401662"/>
                  </a:lnTo>
                  <a:lnTo>
                    <a:pt x="715645" y="408508"/>
                  </a:lnTo>
                  <a:lnTo>
                    <a:pt x="757948" y="401662"/>
                  </a:lnTo>
                  <a:lnTo>
                    <a:pt x="786688" y="386778"/>
                  </a:lnTo>
                  <a:lnTo>
                    <a:pt x="794715" y="382625"/>
                  </a:lnTo>
                  <a:lnTo>
                    <a:pt x="823734" y="353606"/>
                  </a:lnTo>
                  <a:lnTo>
                    <a:pt x="842784" y="316826"/>
                  </a:lnTo>
                  <a:lnTo>
                    <a:pt x="849617" y="274523"/>
                  </a:lnTo>
                  <a:close/>
                </a:path>
                <a:path w="2731134" h="941070">
                  <a:moveTo>
                    <a:pt x="988034" y="319938"/>
                  </a:moveTo>
                  <a:lnTo>
                    <a:pt x="985735" y="313461"/>
                  </a:lnTo>
                  <a:lnTo>
                    <a:pt x="961186" y="301891"/>
                  </a:lnTo>
                  <a:lnTo>
                    <a:pt x="961186" y="325932"/>
                  </a:lnTo>
                  <a:lnTo>
                    <a:pt x="911555" y="431241"/>
                  </a:lnTo>
                  <a:lnTo>
                    <a:pt x="848868" y="401662"/>
                  </a:lnTo>
                  <a:lnTo>
                    <a:pt x="844537" y="399605"/>
                  </a:lnTo>
                  <a:lnTo>
                    <a:pt x="839711" y="400380"/>
                  </a:lnTo>
                  <a:lnTo>
                    <a:pt x="833234" y="406463"/>
                  </a:lnTo>
                  <a:lnTo>
                    <a:pt x="832154" y="411162"/>
                  </a:lnTo>
                  <a:lnTo>
                    <a:pt x="859358" y="480174"/>
                  </a:lnTo>
                  <a:lnTo>
                    <a:pt x="751103" y="522897"/>
                  </a:lnTo>
                  <a:lnTo>
                    <a:pt x="725068" y="456882"/>
                  </a:lnTo>
                  <a:lnTo>
                    <a:pt x="714908" y="449922"/>
                  </a:lnTo>
                  <a:lnTo>
                    <a:pt x="710476" y="449922"/>
                  </a:lnTo>
                  <a:lnTo>
                    <a:pt x="706513" y="452615"/>
                  </a:lnTo>
                  <a:lnTo>
                    <a:pt x="678218" y="522592"/>
                  </a:lnTo>
                  <a:lnTo>
                    <a:pt x="570268" y="478993"/>
                  </a:lnTo>
                  <a:lnTo>
                    <a:pt x="585863" y="440448"/>
                  </a:lnTo>
                  <a:lnTo>
                    <a:pt x="587629" y="436067"/>
                  </a:lnTo>
                  <a:lnTo>
                    <a:pt x="594868" y="418160"/>
                  </a:lnTo>
                  <a:lnTo>
                    <a:pt x="593788" y="413372"/>
                  </a:lnTo>
                  <a:lnTo>
                    <a:pt x="587222" y="407250"/>
                  </a:lnTo>
                  <a:lnTo>
                    <a:pt x="582396" y="406514"/>
                  </a:lnTo>
                  <a:lnTo>
                    <a:pt x="578358" y="408508"/>
                  </a:lnTo>
                  <a:lnTo>
                    <a:pt x="521944" y="436067"/>
                  </a:lnTo>
                  <a:lnTo>
                    <a:pt x="470839" y="331457"/>
                  </a:lnTo>
                  <a:lnTo>
                    <a:pt x="566750" y="284607"/>
                  </a:lnTo>
                  <a:lnTo>
                    <a:pt x="569099" y="280784"/>
                  </a:lnTo>
                  <a:lnTo>
                    <a:pt x="569061" y="272440"/>
                  </a:lnTo>
                  <a:lnTo>
                    <a:pt x="566623" y="268617"/>
                  </a:lnTo>
                  <a:lnTo>
                    <a:pt x="470103" y="223113"/>
                  </a:lnTo>
                  <a:lnTo>
                    <a:pt x="519734" y="117817"/>
                  </a:lnTo>
                  <a:lnTo>
                    <a:pt x="582498" y="147421"/>
                  </a:lnTo>
                  <a:lnTo>
                    <a:pt x="586790" y="149415"/>
                  </a:lnTo>
                  <a:lnTo>
                    <a:pt x="591566" y="148666"/>
                  </a:lnTo>
                  <a:lnTo>
                    <a:pt x="598043" y="142582"/>
                  </a:lnTo>
                  <a:lnTo>
                    <a:pt x="599135" y="137845"/>
                  </a:lnTo>
                  <a:lnTo>
                    <a:pt x="597522" y="133718"/>
                  </a:lnTo>
                  <a:lnTo>
                    <a:pt x="591235" y="117817"/>
                  </a:lnTo>
                  <a:lnTo>
                    <a:pt x="590588" y="116166"/>
                  </a:lnTo>
                  <a:lnTo>
                    <a:pt x="571919" y="68922"/>
                  </a:lnTo>
                  <a:lnTo>
                    <a:pt x="680224" y="26162"/>
                  </a:lnTo>
                  <a:lnTo>
                    <a:pt x="705993" y="91440"/>
                  </a:lnTo>
                  <a:lnTo>
                    <a:pt x="707910" y="96393"/>
                  </a:lnTo>
                  <a:lnTo>
                    <a:pt x="711898" y="99085"/>
                  </a:lnTo>
                  <a:lnTo>
                    <a:pt x="716330" y="99123"/>
                  </a:lnTo>
                  <a:lnTo>
                    <a:pt x="720813" y="99123"/>
                  </a:lnTo>
                  <a:lnTo>
                    <a:pt x="724814" y="96431"/>
                  </a:lnTo>
                  <a:lnTo>
                    <a:pt x="739940" y="58928"/>
                  </a:lnTo>
                  <a:lnTo>
                    <a:pt x="753059" y="26466"/>
                  </a:lnTo>
                  <a:lnTo>
                    <a:pt x="861009" y="70053"/>
                  </a:lnTo>
                  <a:lnTo>
                    <a:pt x="834326" y="136156"/>
                  </a:lnTo>
                  <a:lnTo>
                    <a:pt x="835367" y="140893"/>
                  </a:lnTo>
                  <a:lnTo>
                    <a:pt x="841971" y="147066"/>
                  </a:lnTo>
                  <a:lnTo>
                    <a:pt x="846797" y="147764"/>
                  </a:lnTo>
                  <a:lnTo>
                    <a:pt x="909332" y="117208"/>
                  </a:lnTo>
                  <a:lnTo>
                    <a:pt x="960488" y="221818"/>
                  </a:lnTo>
                  <a:lnTo>
                    <a:pt x="872705" y="264668"/>
                  </a:lnTo>
                  <a:lnTo>
                    <a:pt x="868959" y="266534"/>
                  </a:lnTo>
                  <a:lnTo>
                    <a:pt x="866571" y="270306"/>
                  </a:lnTo>
                  <a:lnTo>
                    <a:pt x="866660" y="278701"/>
                  </a:lnTo>
                  <a:lnTo>
                    <a:pt x="869048" y="282486"/>
                  </a:lnTo>
                  <a:lnTo>
                    <a:pt x="961186" y="325932"/>
                  </a:lnTo>
                  <a:lnTo>
                    <a:pt x="961186" y="301891"/>
                  </a:lnTo>
                  <a:lnTo>
                    <a:pt x="902601" y="274269"/>
                  </a:lnTo>
                  <a:lnTo>
                    <a:pt x="985164" y="233934"/>
                  </a:lnTo>
                  <a:lnTo>
                    <a:pt x="987386" y="227418"/>
                  </a:lnTo>
                  <a:lnTo>
                    <a:pt x="984783" y="222034"/>
                  </a:lnTo>
                  <a:lnTo>
                    <a:pt x="933551" y="117208"/>
                  </a:lnTo>
                  <a:lnTo>
                    <a:pt x="931900" y="113817"/>
                  </a:lnTo>
                  <a:lnTo>
                    <a:pt x="922845" y="95300"/>
                  </a:lnTo>
                  <a:lnTo>
                    <a:pt x="920584" y="93306"/>
                  </a:lnTo>
                  <a:lnTo>
                    <a:pt x="917854" y="92392"/>
                  </a:lnTo>
                  <a:lnTo>
                    <a:pt x="915162" y="91440"/>
                  </a:lnTo>
                  <a:lnTo>
                    <a:pt x="912164" y="91655"/>
                  </a:lnTo>
                  <a:lnTo>
                    <a:pt x="866749" y="113817"/>
                  </a:lnTo>
                  <a:lnTo>
                    <a:pt x="887476" y="62534"/>
                  </a:lnTo>
                  <a:lnTo>
                    <a:pt x="884783" y="56197"/>
                  </a:lnTo>
                  <a:lnTo>
                    <a:pt x="811149" y="26466"/>
                  </a:lnTo>
                  <a:lnTo>
                    <a:pt x="745578" y="0"/>
                  </a:lnTo>
                  <a:lnTo>
                    <a:pt x="739241" y="2692"/>
                  </a:lnTo>
                  <a:lnTo>
                    <a:pt x="716508" y="58928"/>
                  </a:lnTo>
                  <a:lnTo>
                    <a:pt x="703567" y="26162"/>
                  </a:lnTo>
                  <a:lnTo>
                    <a:pt x="696429" y="8089"/>
                  </a:lnTo>
                  <a:lnTo>
                    <a:pt x="695388" y="5384"/>
                  </a:lnTo>
                  <a:lnTo>
                    <a:pt x="693305" y="3263"/>
                  </a:lnTo>
                  <a:lnTo>
                    <a:pt x="690651" y="2133"/>
                  </a:lnTo>
                  <a:lnTo>
                    <a:pt x="687997" y="952"/>
                  </a:lnTo>
                  <a:lnTo>
                    <a:pt x="684999" y="914"/>
                  </a:lnTo>
                  <a:lnTo>
                    <a:pt x="548233" y="54889"/>
                  </a:lnTo>
                  <a:lnTo>
                    <a:pt x="545503" y="61188"/>
                  </a:lnTo>
                  <a:lnTo>
                    <a:pt x="547712" y="66751"/>
                  </a:lnTo>
                  <a:lnTo>
                    <a:pt x="567232" y="116166"/>
                  </a:lnTo>
                  <a:lnTo>
                    <a:pt x="516559" y="92303"/>
                  </a:lnTo>
                  <a:lnTo>
                    <a:pt x="513600" y="92138"/>
                  </a:lnTo>
                  <a:lnTo>
                    <a:pt x="508165" y="94094"/>
                  </a:lnTo>
                  <a:lnTo>
                    <a:pt x="505955" y="96126"/>
                  </a:lnTo>
                  <a:lnTo>
                    <a:pt x="504698" y="98742"/>
                  </a:lnTo>
                  <a:lnTo>
                    <a:pt x="443242" y="229108"/>
                  </a:lnTo>
                  <a:lnTo>
                    <a:pt x="445592" y="235585"/>
                  </a:lnTo>
                  <a:lnTo>
                    <a:pt x="533120" y="276834"/>
                  </a:lnTo>
                  <a:lnTo>
                    <a:pt x="451243" y="316826"/>
                  </a:lnTo>
                  <a:lnTo>
                    <a:pt x="446151" y="319328"/>
                  </a:lnTo>
                  <a:lnTo>
                    <a:pt x="443890" y="325856"/>
                  </a:lnTo>
                  <a:lnTo>
                    <a:pt x="446544" y="331241"/>
                  </a:lnTo>
                  <a:lnTo>
                    <a:pt x="504520" y="449922"/>
                  </a:lnTo>
                  <a:lnTo>
                    <a:pt x="509816" y="460743"/>
                  </a:lnTo>
                  <a:lnTo>
                    <a:pt x="516343" y="462965"/>
                  </a:lnTo>
                  <a:lnTo>
                    <a:pt x="529018" y="456793"/>
                  </a:lnTo>
                  <a:lnTo>
                    <a:pt x="562444" y="440448"/>
                  </a:lnTo>
                  <a:lnTo>
                    <a:pt x="544982" y="483603"/>
                  </a:lnTo>
                  <a:lnTo>
                    <a:pt x="681926" y="547535"/>
                  </a:lnTo>
                  <a:lnTo>
                    <a:pt x="685736" y="549059"/>
                  </a:lnTo>
                  <a:lnTo>
                    <a:pt x="692086" y="546354"/>
                  </a:lnTo>
                  <a:lnTo>
                    <a:pt x="694232" y="540969"/>
                  </a:lnTo>
                  <a:lnTo>
                    <a:pt x="701649" y="522592"/>
                  </a:lnTo>
                  <a:lnTo>
                    <a:pt x="714768" y="490080"/>
                  </a:lnTo>
                  <a:lnTo>
                    <a:pt x="734822" y="540791"/>
                  </a:lnTo>
                  <a:lnTo>
                    <a:pt x="735939" y="543661"/>
                  </a:lnTo>
                  <a:lnTo>
                    <a:pt x="738022" y="545795"/>
                  </a:lnTo>
                  <a:lnTo>
                    <a:pt x="740625" y="546963"/>
                  </a:lnTo>
                  <a:lnTo>
                    <a:pt x="742022" y="547535"/>
                  </a:lnTo>
                  <a:lnTo>
                    <a:pt x="743496" y="547839"/>
                  </a:lnTo>
                  <a:lnTo>
                    <a:pt x="744982" y="547839"/>
                  </a:lnTo>
                  <a:lnTo>
                    <a:pt x="746328" y="547839"/>
                  </a:lnTo>
                  <a:lnTo>
                    <a:pt x="810310" y="522897"/>
                  </a:lnTo>
                  <a:lnTo>
                    <a:pt x="883043" y="494169"/>
                  </a:lnTo>
                  <a:lnTo>
                    <a:pt x="885786" y="487870"/>
                  </a:lnTo>
                  <a:lnTo>
                    <a:pt x="864095" y="432841"/>
                  </a:lnTo>
                  <a:lnTo>
                    <a:pt x="914730" y="456742"/>
                  </a:lnTo>
                  <a:lnTo>
                    <a:pt x="917727" y="456882"/>
                  </a:lnTo>
                  <a:lnTo>
                    <a:pt x="923150" y="454964"/>
                  </a:lnTo>
                  <a:lnTo>
                    <a:pt x="925372" y="452920"/>
                  </a:lnTo>
                  <a:lnTo>
                    <a:pt x="934834" y="432841"/>
                  </a:lnTo>
                  <a:lnTo>
                    <a:pt x="935596" y="431241"/>
                  </a:lnTo>
                  <a:lnTo>
                    <a:pt x="988034" y="319938"/>
                  </a:lnTo>
                  <a:close/>
                </a:path>
                <a:path w="2731134" h="941070">
                  <a:moveTo>
                    <a:pt x="2378799" y="523176"/>
                  </a:moveTo>
                  <a:lnTo>
                    <a:pt x="2376259" y="508431"/>
                  </a:lnTo>
                  <a:lnTo>
                    <a:pt x="2371483" y="499884"/>
                  </a:lnTo>
                  <a:lnTo>
                    <a:pt x="2369210" y="495808"/>
                  </a:lnTo>
                  <a:lnTo>
                    <a:pt x="2358542" y="486194"/>
                  </a:lnTo>
                  <a:lnTo>
                    <a:pt x="2358085" y="486003"/>
                  </a:lnTo>
                  <a:lnTo>
                    <a:pt x="2358085" y="523176"/>
                  </a:lnTo>
                  <a:lnTo>
                    <a:pt x="2356243" y="532244"/>
                  </a:lnTo>
                  <a:lnTo>
                    <a:pt x="2351252" y="539661"/>
                  </a:lnTo>
                  <a:lnTo>
                    <a:pt x="2343848" y="544664"/>
                  </a:lnTo>
                  <a:lnTo>
                    <a:pt x="2334793" y="546506"/>
                  </a:lnTo>
                  <a:lnTo>
                    <a:pt x="2325738" y="544664"/>
                  </a:lnTo>
                  <a:lnTo>
                    <a:pt x="2318334" y="539661"/>
                  </a:lnTo>
                  <a:lnTo>
                    <a:pt x="2313330" y="532244"/>
                  </a:lnTo>
                  <a:lnTo>
                    <a:pt x="2311501" y="523176"/>
                  </a:lnTo>
                  <a:lnTo>
                    <a:pt x="2313330" y="514134"/>
                  </a:lnTo>
                  <a:lnTo>
                    <a:pt x="2318334" y="506730"/>
                  </a:lnTo>
                  <a:lnTo>
                    <a:pt x="2325738" y="501726"/>
                  </a:lnTo>
                  <a:lnTo>
                    <a:pt x="2334793" y="499884"/>
                  </a:lnTo>
                  <a:lnTo>
                    <a:pt x="2343848" y="501726"/>
                  </a:lnTo>
                  <a:lnTo>
                    <a:pt x="2351252" y="506730"/>
                  </a:lnTo>
                  <a:lnTo>
                    <a:pt x="2356243" y="514134"/>
                  </a:lnTo>
                  <a:lnTo>
                    <a:pt x="2358085" y="523176"/>
                  </a:lnTo>
                  <a:lnTo>
                    <a:pt x="2358085" y="486003"/>
                  </a:lnTo>
                  <a:lnTo>
                    <a:pt x="2345156" y="480441"/>
                  </a:lnTo>
                  <a:lnTo>
                    <a:pt x="2345156" y="281114"/>
                  </a:lnTo>
                  <a:lnTo>
                    <a:pt x="2340508" y="276466"/>
                  </a:lnTo>
                  <a:lnTo>
                    <a:pt x="2329078" y="276466"/>
                  </a:lnTo>
                  <a:lnTo>
                    <a:pt x="2324430" y="281114"/>
                  </a:lnTo>
                  <a:lnTo>
                    <a:pt x="2324430" y="480441"/>
                  </a:lnTo>
                  <a:lnTo>
                    <a:pt x="2312162" y="485508"/>
                  </a:lnTo>
                  <a:lnTo>
                    <a:pt x="2302078" y="493826"/>
                  </a:lnTo>
                  <a:lnTo>
                    <a:pt x="2294852" y="504774"/>
                  </a:lnTo>
                  <a:lnTo>
                    <a:pt x="2291156" y="517664"/>
                  </a:lnTo>
                  <a:lnTo>
                    <a:pt x="2091778" y="517664"/>
                  </a:lnTo>
                  <a:lnTo>
                    <a:pt x="2087130" y="522300"/>
                  </a:lnTo>
                  <a:lnTo>
                    <a:pt x="2087130" y="533781"/>
                  </a:lnTo>
                  <a:lnTo>
                    <a:pt x="2091778" y="538378"/>
                  </a:lnTo>
                  <a:lnTo>
                    <a:pt x="2293518" y="538378"/>
                  </a:lnTo>
                  <a:lnTo>
                    <a:pt x="2299919" y="549973"/>
                  </a:lnTo>
                  <a:lnTo>
                    <a:pt x="2309380" y="559092"/>
                  </a:lnTo>
                  <a:lnTo>
                    <a:pt x="2321229" y="565073"/>
                  </a:lnTo>
                  <a:lnTo>
                    <a:pt x="2334793" y="567220"/>
                  </a:lnTo>
                  <a:lnTo>
                    <a:pt x="2351913" y="563753"/>
                  </a:lnTo>
                  <a:lnTo>
                    <a:pt x="2365908" y="554304"/>
                  </a:lnTo>
                  <a:lnTo>
                    <a:pt x="2371166" y="546506"/>
                  </a:lnTo>
                  <a:lnTo>
                    <a:pt x="2375344" y="540296"/>
                  </a:lnTo>
                  <a:lnTo>
                    <a:pt x="2378799" y="523176"/>
                  </a:lnTo>
                  <a:close/>
                </a:path>
                <a:path w="2731134" h="941070">
                  <a:moveTo>
                    <a:pt x="2647759" y="524294"/>
                  </a:moveTo>
                  <a:lnTo>
                    <a:pt x="2644343" y="477774"/>
                  </a:lnTo>
                  <a:lnTo>
                    <a:pt x="2634386" y="433349"/>
                  </a:lnTo>
                  <a:lnTo>
                    <a:pt x="2627045" y="414134"/>
                  </a:lnTo>
                  <a:lnTo>
                    <a:pt x="2627045" y="524294"/>
                  </a:lnTo>
                  <a:lnTo>
                    <a:pt x="2623185" y="572020"/>
                  </a:lnTo>
                  <a:lnTo>
                    <a:pt x="2611996" y="617308"/>
                  </a:lnTo>
                  <a:lnTo>
                    <a:pt x="2594114" y="659561"/>
                  </a:lnTo>
                  <a:lnTo>
                    <a:pt x="2570124" y="698157"/>
                  </a:lnTo>
                  <a:lnTo>
                    <a:pt x="2540660" y="732497"/>
                  </a:lnTo>
                  <a:lnTo>
                    <a:pt x="2506319" y="761961"/>
                  </a:lnTo>
                  <a:lnTo>
                    <a:pt x="2467724" y="785939"/>
                  </a:lnTo>
                  <a:lnTo>
                    <a:pt x="2425471" y="803821"/>
                  </a:lnTo>
                  <a:lnTo>
                    <a:pt x="2380183" y="814997"/>
                  </a:lnTo>
                  <a:lnTo>
                    <a:pt x="2332469" y="818857"/>
                  </a:lnTo>
                  <a:lnTo>
                    <a:pt x="2284755" y="814997"/>
                  </a:lnTo>
                  <a:lnTo>
                    <a:pt x="2239467" y="803821"/>
                  </a:lnTo>
                  <a:lnTo>
                    <a:pt x="2197214" y="785939"/>
                  </a:lnTo>
                  <a:lnTo>
                    <a:pt x="2158619" y="761961"/>
                  </a:lnTo>
                  <a:lnTo>
                    <a:pt x="2124278" y="732497"/>
                  </a:lnTo>
                  <a:lnTo>
                    <a:pt x="2094814" y="698157"/>
                  </a:lnTo>
                  <a:lnTo>
                    <a:pt x="2070836" y="659561"/>
                  </a:lnTo>
                  <a:lnTo>
                    <a:pt x="2052942" y="617308"/>
                  </a:lnTo>
                  <a:lnTo>
                    <a:pt x="2041766" y="572020"/>
                  </a:lnTo>
                  <a:lnTo>
                    <a:pt x="2037905" y="524294"/>
                  </a:lnTo>
                  <a:lnTo>
                    <a:pt x="2041766" y="476592"/>
                  </a:lnTo>
                  <a:lnTo>
                    <a:pt x="2052942" y="431304"/>
                  </a:lnTo>
                  <a:lnTo>
                    <a:pt x="2070836" y="389064"/>
                  </a:lnTo>
                  <a:lnTo>
                    <a:pt x="2094814" y="350469"/>
                  </a:lnTo>
                  <a:lnTo>
                    <a:pt x="2124278" y="316141"/>
                  </a:lnTo>
                  <a:lnTo>
                    <a:pt x="2158619" y="286677"/>
                  </a:lnTo>
                  <a:lnTo>
                    <a:pt x="2197214" y="262686"/>
                  </a:lnTo>
                  <a:lnTo>
                    <a:pt x="2239467" y="244805"/>
                  </a:lnTo>
                  <a:lnTo>
                    <a:pt x="2284755" y="233629"/>
                  </a:lnTo>
                  <a:lnTo>
                    <a:pt x="2332469" y="229755"/>
                  </a:lnTo>
                  <a:lnTo>
                    <a:pt x="2380183" y="233629"/>
                  </a:lnTo>
                  <a:lnTo>
                    <a:pt x="2425471" y="244805"/>
                  </a:lnTo>
                  <a:lnTo>
                    <a:pt x="2467724" y="262686"/>
                  </a:lnTo>
                  <a:lnTo>
                    <a:pt x="2506319" y="286677"/>
                  </a:lnTo>
                  <a:lnTo>
                    <a:pt x="2540660" y="316141"/>
                  </a:lnTo>
                  <a:lnTo>
                    <a:pt x="2570124" y="350469"/>
                  </a:lnTo>
                  <a:lnTo>
                    <a:pt x="2594114" y="389064"/>
                  </a:lnTo>
                  <a:lnTo>
                    <a:pt x="2611996" y="431304"/>
                  </a:lnTo>
                  <a:lnTo>
                    <a:pt x="2623185" y="476592"/>
                  </a:lnTo>
                  <a:lnTo>
                    <a:pt x="2627045" y="524294"/>
                  </a:lnTo>
                  <a:lnTo>
                    <a:pt x="2627045" y="414134"/>
                  </a:lnTo>
                  <a:lnTo>
                    <a:pt x="2596896" y="352767"/>
                  </a:lnTo>
                  <a:lnTo>
                    <a:pt x="2570327" y="317588"/>
                  </a:lnTo>
                  <a:lnTo>
                    <a:pt x="2539212" y="286461"/>
                  </a:lnTo>
                  <a:lnTo>
                    <a:pt x="2504021" y="259905"/>
                  </a:lnTo>
                  <a:lnTo>
                    <a:pt x="2465273" y="238391"/>
                  </a:lnTo>
                  <a:lnTo>
                    <a:pt x="2423426" y="222415"/>
                  </a:lnTo>
                  <a:lnTo>
                    <a:pt x="2379002" y="212471"/>
                  </a:lnTo>
                  <a:lnTo>
                    <a:pt x="2332469" y="209042"/>
                  </a:lnTo>
                  <a:lnTo>
                    <a:pt x="2285949" y="212471"/>
                  </a:lnTo>
                  <a:lnTo>
                    <a:pt x="2241512" y="222415"/>
                  </a:lnTo>
                  <a:lnTo>
                    <a:pt x="2199678" y="238391"/>
                  </a:lnTo>
                  <a:lnTo>
                    <a:pt x="2160917" y="259905"/>
                  </a:lnTo>
                  <a:lnTo>
                    <a:pt x="2125726" y="286461"/>
                  </a:lnTo>
                  <a:lnTo>
                    <a:pt x="2094611" y="317588"/>
                  </a:lnTo>
                  <a:lnTo>
                    <a:pt x="2068042" y="352767"/>
                  </a:lnTo>
                  <a:lnTo>
                    <a:pt x="2046528" y="391515"/>
                  </a:lnTo>
                  <a:lnTo>
                    <a:pt x="2030552" y="433349"/>
                  </a:lnTo>
                  <a:lnTo>
                    <a:pt x="2020608" y="477774"/>
                  </a:lnTo>
                  <a:lnTo>
                    <a:pt x="2017179" y="524294"/>
                  </a:lnTo>
                  <a:lnTo>
                    <a:pt x="2020608" y="570814"/>
                  </a:lnTo>
                  <a:lnTo>
                    <a:pt x="2030552" y="615251"/>
                  </a:lnTo>
                  <a:lnTo>
                    <a:pt x="2046528" y="657085"/>
                  </a:lnTo>
                  <a:lnTo>
                    <a:pt x="2068042" y="695845"/>
                  </a:lnTo>
                  <a:lnTo>
                    <a:pt x="2094611" y="731037"/>
                  </a:lnTo>
                  <a:lnTo>
                    <a:pt x="2125726" y="762152"/>
                  </a:lnTo>
                  <a:lnTo>
                    <a:pt x="2160917" y="788720"/>
                  </a:lnTo>
                  <a:lnTo>
                    <a:pt x="2199678" y="810234"/>
                  </a:lnTo>
                  <a:lnTo>
                    <a:pt x="2241512" y="826211"/>
                  </a:lnTo>
                  <a:lnTo>
                    <a:pt x="2285949" y="836155"/>
                  </a:lnTo>
                  <a:lnTo>
                    <a:pt x="2332469" y="839584"/>
                  </a:lnTo>
                  <a:lnTo>
                    <a:pt x="2379002" y="836155"/>
                  </a:lnTo>
                  <a:lnTo>
                    <a:pt x="2423426" y="826211"/>
                  </a:lnTo>
                  <a:lnTo>
                    <a:pt x="2442680" y="818857"/>
                  </a:lnTo>
                  <a:lnTo>
                    <a:pt x="2465273" y="810234"/>
                  </a:lnTo>
                  <a:lnTo>
                    <a:pt x="2504021" y="788720"/>
                  </a:lnTo>
                  <a:lnTo>
                    <a:pt x="2539212" y="762152"/>
                  </a:lnTo>
                  <a:lnTo>
                    <a:pt x="2570327" y="731037"/>
                  </a:lnTo>
                  <a:lnTo>
                    <a:pt x="2596896" y="695845"/>
                  </a:lnTo>
                  <a:lnTo>
                    <a:pt x="2618409" y="657085"/>
                  </a:lnTo>
                  <a:lnTo>
                    <a:pt x="2634386" y="615251"/>
                  </a:lnTo>
                  <a:lnTo>
                    <a:pt x="2644343" y="570814"/>
                  </a:lnTo>
                  <a:lnTo>
                    <a:pt x="2647759" y="524294"/>
                  </a:lnTo>
                  <a:close/>
                </a:path>
                <a:path w="2731134" h="941070">
                  <a:moveTo>
                    <a:pt x="2730893" y="524294"/>
                  </a:moveTo>
                  <a:lnTo>
                    <a:pt x="2728214" y="477888"/>
                  </a:lnTo>
                  <a:lnTo>
                    <a:pt x="2720352" y="433044"/>
                  </a:lnTo>
                  <a:lnTo>
                    <a:pt x="2710180" y="398691"/>
                  </a:lnTo>
                  <a:lnTo>
                    <a:pt x="2710180" y="524294"/>
                  </a:lnTo>
                  <a:lnTo>
                    <a:pt x="2707233" y="571614"/>
                  </a:lnTo>
                  <a:lnTo>
                    <a:pt x="2698623" y="617194"/>
                  </a:lnTo>
                  <a:lnTo>
                    <a:pt x="2684716" y="660679"/>
                  </a:lnTo>
                  <a:lnTo>
                    <a:pt x="2665857" y="701725"/>
                  </a:lnTo>
                  <a:lnTo>
                    <a:pt x="2642412" y="739965"/>
                  </a:lnTo>
                  <a:lnTo>
                    <a:pt x="2614739" y="775030"/>
                  </a:lnTo>
                  <a:lnTo>
                    <a:pt x="2583192" y="806589"/>
                  </a:lnTo>
                  <a:lnTo>
                    <a:pt x="2548128" y="834263"/>
                  </a:lnTo>
                  <a:lnTo>
                    <a:pt x="2509888" y="857707"/>
                  </a:lnTo>
                  <a:lnTo>
                    <a:pt x="2468854" y="876566"/>
                  </a:lnTo>
                  <a:lnTo>
                    <a:pt x="2425369" y="890485"/>
                  </a:lnTo>
                  <a:lnTo>
                    <a:pt x="2379789" y="899083"/>
                  </a:lnTo>
                  <a:lnTo>
                    <a:pt x="2332469" y="902042"/>
                  </a:lnTo>
                  <a:lnTo>
                    <a:pt x="2285149" y="899083"/>
                  </a:lnTo>
                  <a:lnTo>
                    <a:pt x="2239568" y="890485"/>
                  </a:lnTo>
                  <a:lnTo>
                    <a:pt x="2196084" y="876566"/>
                  </a:lnTo>
                  <a:lnTo>
                    <a:pt x="2155050" y="857707"/>
                  </a:lnTo>
                  <a:lnTo>
                    <a:pt x="2116810" y="834263"/>
                  </a:lnTo>
                  <a:lnTo>
                    <a:pt x="2081745" y="806589"/>
                  </a:lnTo>
                  <a:lnTo>
                    <a:pt x="2050199" y="775030"/>
                  </a:lnTo>
                  <a:lnTo>
                    <a:pt x="2022525" y="739965"/>
                  </a:lnTo>
                  <a:lnTo>
                    <a:pt x="1999081" y="701725"/>
                  </a:lnTo>
                  <a:lnTo>
                    <a:pt x="1980234" y="660679"/>
                  </a:lnTo>
                  <a:lnTo>
                    <a:pt x="1966315" y="617194"/>
                  </a:lnTo>
                  <a:lnTo>
                    <a:pt x="1957717" y="571614"/>
                  </a:lnTo>
                  <a:lnTo>
                    <a:pt x="1954771" y="524294"/>
                  </a:lnTo>
                  <a:lnTo>
                    <a:pt x="1957717" y="476986"/>
                  </a:lnTo>
                  <a:lnTo>
                    <a:pt x="1966315" y="431406"/>
                  </a:lnTo>
                  <a:lnTo>
                    <a:pt x="1980234" y="387921"/>
                  </a:lnTo>
                  <a:lnTo>
                    <a:pt x="1999081" y="346887"/>
                  </a:lnTo>
                  <a:lnTo>
                    <a:pt x="2022525" y="308660"/>
                  </a:lnTo>
                  <a:lnTo>
                    <a:pt x="2050199" y="273583"/>
                  </a:lnTo>
                  <a:lnTo>
                    <a:pt x="2081745" y="242036"/>
                  </a:lnTo>
                  <a:lnTo>
                    <a:pt x="2116810" y="214350"/>
                  </a:lnTo>
                  <a:lnTo>
                    <a:pt x="2155050" y="190906"/>
                  </a:lnTo>
                  <a:lnTo>
                    <a:pt x="2196084" y="172059"/>
                  </a:lnTo>
                  <a:lnTo>
                    <a:pt x="2239568" y="158140"/>
                  </a:lnTo>
                  <a:lnTo>
                    <a:pt x="2285149" y="149529"/>
                  </a:lnTo>
                  <a:lnTo>
                    <a:pt x="2332469" y="146583"/>
                  </a:lnTo>
                  <a:lnTo>
                    <a:pt x="2379789" y="149529"/>
                  </a:lnTo>
                  <a:lnTo>
                    <a:pt x="2425369" y="158140"/>
                  </a:lnTo>
                  <a:lnTo>
                    <a:pt x="2468854" y="172059"/>
                  </a:lnTo>
                  <a:lnTo>
                    <a:pt x="2509888" y="190906"/>
                  </a:lnTo>
                  <a:lnTo>
                    <a:pt x="2548128" y="214350"/>
                  </a:lnTo>
                  <a:lnTo>
                    <a:pt x="2583192" y="242036"/>
                  </a:lnTo>
                  <a:lnTo>
                    <a:pt x="2614739" y="273583"/>
                  </a:lnTo>
                  <a:lnTo>
                    <a:pt x="2642412" y="308660"/>
                  </a:lnTo>
                  <a:lnTo>
                    <a:pt x="2665857" y="346887"/>
                  </a:lnTo>
                  <a:lnTo>
                    <a:pt x="2684716" y="387921"/>
                  </a:lnTo>
                  <a:lnTo>
                    <a:pt x="2698623" y="431406"/>
                  </a:lnTo>
                  <a:lnTo>
                    <a:pt x="2707233" y="476986"/>
                  </a:lnTo>
                  <a:lnTo>
                    <a:pt x="2710180" y="524294"/>
                  </a:lnTo>
                  <a:lnTo>
                    <a:pt x="2710180" y="398691"/>
                  </a:lnTo>
                  <a:lnTo>
                    <a:pt x="2690342" y="349224"/>
                  </a:lnTo>
                  <a:lnTo>
                    <a:pt x="2668778" y="310857"/>
                  </a:lnTo>
                  <a:lnTo>
                    <a:pt x="2643251" y="275247"/>
                  </a:lnTo>
                  <a:lnTo>
                    <a:pt x="2614066" y="242697"/>
                  </a:lnTo>
                  <a:lnTo>
                    <a:pt x="2581516" y="213512"/>
                  </a:lnTo>
                  <a:lnTo>
                    <a:pt x="2545905" y="187985"/>
                  </a:lnTo>
                  <a:lnTo>
                    <a:pt x="2507526" y="166420"/>
                  </a:lnTo>
                  <a:lnTo>
                    <a:pt x="2466695" y="149136"/>
                  </a:lnTo>
                  <a:lnTo>
                    <a:pt x="2423718" y="136410"/>
                  </a:lnTo>
                  <a:lnTo>
                    <a:pt x="2378875" y="128549"/>
                  </a:lnTo>
                  <a:lnTo>
                    <a:pt x="2332469" y="125869"/>
                  </a:lnTo>
                  <a:lnTo>
                    <a:pt x="2286076" y="128549"/>
                  </a:lnTo>
                  <a:lnTo>
                    <a:pt x="2241232" y="136410"/>
                  </a:lnTo>
                  <a:lnTo>
                    <a:pt x="2198243" y="149136"/>
                  </a:lnTo>
                  <a:lnTo>
                    <a:pt x="2157412" y="166420"/>
                  </a:lnTo>
                  <a:lnTo>
                    <a:pt x="2119033" y="187985"/>
                  </a:lnTo>
                  <a:lnTo>
                    <a:pt x="2083422" y="213512"/>
                  </a:lnTo>
                  <a:lnTo>
                    <a:pt x="2050872" y="242697"/>
                  </a:lnTo>
                  <a:lnTo>
                    <a:pt x="2021687" y="275247"/>
                  </a:lnTo>
                  <a:lnTo>
                    <a:pt x="1996160" y="310857"/>
                  </a:lnTo>
                  <a:lnTo>
                    <a:pt x="1974608" y="349224"/>
                  </a:lnTo>
                  <a:lnTo>
                    <a:pt x="1957311" y="390055"/>
                  </a:lnTo>
                  <a:lnTo>
                    <a:pt x="1944585" y="433044"/>
                  </a:lnTo>
                  <a:lnTo>
                    <a:pt x="1936724" y="477888"/>
                  </a:lnTo>
                  <a:lnTo>
                    <a:pt x="1934044" y="524294"/>
                  </a:lnTo>
                  <a:lnTo>
                    <a:pt x="1936724" y="570699"/>
                  </a:lnTo>
                  <a:lnTo>
                    <a:pt x="1944585" y="615543"/>
                  </a:lnTo>
                  <a:lnTo>
                    <a:pt x="1957311" y="658545"/>
                  </a:lnTo>
                  <a:lnTo>
                    <a:pt x="1974608" y="699376"/>
                  </a:lnTo>
                  <a:lnTo>
                    <a:pt x="1996160" y="737755"/>
                  </a:lnTo>
                  <a:lnTo>
                    <a:pt x="2021687" y="773366"/>
                  </a:lnTo>
                  <a:lnTo>
                    <a:pt x="2050872" y="805916"/>
                  </a:lnTo>
                  <a:lnTo>
                    <a:pt x="2083422" y="835113"/>
                  </a:lnTo>
                  <a:lnTo>
                    <a:pt x="2119033" y="860640"/>
                  </a:lnTo>
                  <a:lnTo>
                    <a:pt x="2157412" y="882192"/>
                  </a:lnTo>
                  <a:lnTo>
                    <a:pt x="2198243" y="899490"/>
                  </a:lnTo>
                  <a:lnTo>
                    <a:pt x="2241232" y="912215"/>
                  </a:lnTo>
                  <a:lnTo>
                    <a:pt x="2286076" y="920076"/>
                  </a:lnTo>
                  <a:lnTo>
                    <a:pt x="2332469" y="922756"/>
                  </a:lnTo>
                  <a:lnTo>
                    <a:pt x="2378875" y="920076"/>
                  </a:lnTo>
                  <a:lnTo>
                    <a:pt x="2423718" y="912215"/>
                  </a:lnTo>
                  <a:lnTo>
                    <a:pt x="2466695" y="899490"/>
                  </a:lnTo>
                  <a:lnTo>
                    <a:pt x="2507526" y="882192"/>
                  </a:lnTo>
                  <a:lnTo>
                    <a:pt x="2545905" y="860640"/>
                  </a:lnTo>
                  <a:lnTo>
                    <a:pt x="2581516" y="835113"/>
                  </a:lnTo>
                  <a:lnTo>
                    <a:pt x="2614066" y="805916"/>
                  </a:lnTo>
                  <a:lnTo>
                    <a:pt x="2643251" y="773366"/>
                  </a:lnTo>
                  <a:lnTo>
                    <a:pt x="2668778" y="737755"/>
                  </a:lnTo>
                  <a:lnTo>
                    <a:pt x="2690342" y="699376"/>
                  </a:lnTo>
                  <a:lnTo>
                    <a:pt x="2707627" y="658545"/>
                  </a:lnTo>
                  <a:lnTo>
                    <a:pt x="2720352" y="615543"/>
                  </a:lnTo>
                  <a:lnTo>
                    <a:pt x="2728214" y="570699"/>
                  </a:lnTo>
                  <a:lnTo>
                    <a:pt x="2730893" y="524294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40995" y="6907147"/>
              <a:ext cx="404495" cy="382905"/>
            </a:xfrm>
            <a:custGeom>
              <a:avLst/>
              <a:gdLst/>
              <a:ahLst/>
              <a:cxnLst/>
              <a:rect l="l" t="t" r="r" b="b"/>
              <a:pathLst>
                <a:path w="404494" h="382904">
                  <a:moveTo>
                    <a:pt x="370452" y="382512"/>
                  </a:moveTo>
                  <a:lnTo>
                    <a:pt x="310817" y="382512"/>
                  </a:lnTo>
                  <a:lnTo>
                    <a:pt x="307833" y="381102"/>
                  </a:lnTo>
                  <a:lnTo>
                    <a:pt x="303896" y="376212"/>
                  </a:lnTo>
                  <a:lnTo>
                    <a:pt x="303150" y="372980"/>
                  </a:lnTo>
                  <a:lnTo>
                    <a:pt x="305180" y="363697"/>
                  </a:lnTo>
                  <a:lnTo>
                    <a:pt x="305885" y="357356"/>
                  </a:lnTo>
                  <a:lnTo>
                    <a:pt x="305885" y="351098"/>
                  </a:lnTo>
                  <a:lnTo>
                    <a:pt x="298621" y="316164"/>
                  </a:lnTo>
                  <a:lnTo>
                    <a:pt x="278953" y="287272"/>
                  </a:lnTo>
                  <a:lnTo>
                    <a:pt x="250060" y="267603"/>
                  </a:lnTo>
                  <a:lnTo>
                    <a:pt x="215126" y="260340"/>
                  </a:lnTo>
                  <a:lnTo>
                    <a:pt x="180199" y="267603"/>
                  </a:lnTo>
                  <a:lnTo>
                    <a:pt x="151321" y="287272"/>
                  </a:lnTo>
                  <a:lnTo>
                    <a:pt x="131666" y="316164"/>
                  </a:lnTo>
                  <a:lnTo>
                    <a:pt x="124409" y="351098"/>
                  </a:lnTo>
                  <a:lnTo>
                    <a:pt x="124409" y="357356"/>
                  </a:lnTo>
                  <a:lnTo>
                    <a:pt x="125072" y="363697"/>
                  </a:lnTo>
                  <a:lnTo>
                    <a:pt x="127103" y="372980"/>
                  </a:lnTo>
                  <a:lnTo>
                    <a:pt x="126357" y="376212"/>
                  </a:lnTo>
                  <a:lnTo>
                    <a:pt x="122420" y="381102"/>
                  </a:lnTo>
                  <a:lnTo>
                    <a:pt x="119478" y="382512"/>
                  </a:lnTo>
                  <a:lnTo>
                    <a:pt x="8827" y="382512"/>
                  </a:lnTo>
                  <a:lnTo>
                    <a:pt x="4185" y="377870"/>
                  </a:lnTo>
                  <a:lnTo>
                    <a:pt x="4185" y="366432"/>
                  </a:lnTo>
                  <a:lnTo>
                    <a:pt x="8827" y="361790"/>
                  </a:lnTo>
                  <a:lnTo>
                    <a:pt x="104227" y="361790"/>
                  </a:lnTo>
                  <a:lnTo>
                    <a:pt x="103854" y="358226"/>
                  </a:lnTo>
                  <a:lnTo>
                    <a:pt x="103688" y="354662"/>
                  </a:lnTo>
                  <a:lnTo>
                    <a:pt x="103688" y="351098"/>
                  </a:lnTo>
                  <a:lnTo>
                    <a:pt x="112603" y="308189"/>
                  </a:lnTo>
                  <a:lnTo>
                    <a:pt x="136749" y="272700"/>
                  </a:lnTo>
                  <a:lnTo>
                    <a:pt x="172223" y="248540"/>
                  </a:lnTo>
                  <a:lnTo>
                    <a:pt x="215126" y="239619"/>
                  </a:lnTo>
                  <a:lnTo>
                    <a:pt x="258036" y="248540"/>
                  </a:lnTo>
                  <a:lnTo>
                    <a:pt x="293525" y="272700"/>
                  </a:lnTo>
                  <a:lnTo>
                    <a:pt x="317684" y="308189"/>
                  </a:lnTo>
                  <a:lnTo>
                    <a:pt x="326606" y="351098"/>
                  </a:lnTo>
                  <a:lnTo>
                    <a:pt x="326606" y="354662"/>
                  </a:lnTo>
                  <a:lnTo>
                    <a:pt x="326440" y="358226"/>
                  </a:lnTo>
                  <a:lnTo>
                    <a:pt x="326067" y="361790"/>
                  </a:lnTo>
                  <a:lnTo>
                    <a:pt x="377704" y="361790"/>
                  </a:lnTo>
                  <a:lnTo>
                    <a:pt x="383589" y="355864"/>
                  </a:lnTo>
                  <a:lnTo>
                    <a:pt x="383589" y="26605"/>
                  </a:lnTo>
                  <a:lnTo>
                    <a:pt x="377704" y="20721"/>
                  </a:lnTo>
                  <a:lnTo>
                    <a:pt x="4641" y="20721"/>
                  </a:lnTo>
                  <a:lnTo>
                    <a:pt x="0" y="16079"/>
                  </a:lnTo>
                  <a:lnTo>
                    <a:pt x="0" y="4641"/>
                  </a:lnTo>
                  <a:lnTo>
                    <a:pt x="4641" y="0"/>
                  </a:lnTo>
                  <a:lnTo>
                    <a:pt x="370452" y="0"/>
                  </a:lnTo>
                  <a:lnTo>
                    <a:pt x="383627" y="2667"/>
                  </a:lnTo>
                  <a:lnTo>
                    <a:pt x="394390" y="9935"/>
                  </a:lnTo>
                  <a:lnTo>
                    <a:pt x="401648" y="20700"/>
                  </a:lnTo>
                  <a:lnTo>
                    <a:pt x="404310" y="33858"/>
                  </a:lnTo>
                  <a:lnTo>
                    <a:pt x="404310" y="348653"/>
                  </a:lnTo>
                  <a:lnTo>
                    <a:pt x="401648" y="361811"/>
                  </a:lnTo>
                  <a:lnTo>
                    <a:pt x="394390" y="372576"/>
                  </a:lnTo>
                  <a:lnTo>
                    <a:pt x="383627" y="379844"/>
                  </a:lnTo>
                  <a:lnTo>
                    <a:pt x="370452" y="382512"/>
                  </a:lnTo>
                  <a:close/>
                </a:path>
              </a:pathLst>
            </a:custGeom>
            <a:solidFill>
              <a:srgbClr val="2B53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01044" y="6907023"/>
              <a:ext cx="382905" cy="500380"/>
            </a:xfrm>
            <a:custGeom>
              <a:avLst/>
              <a:gdLst/>
              <a:ahLst/>
              <a:cxnLst/>
              <a:rect l="l" t="t" r="r" b="b"/>
              <a:pathLst>
                <a:path w="382905" h="500379">
                  <a:moveTo>
                    <a:pt x="191214" y="500249"/>
                  </a:moveTo>
                  <a:lnTo>
                    <a:pt x="149798" y="491865"/>
                  </a:lnTo>
                  <a:lnTo>
                    <a:pt x="115939" y="469017"/>
                  </a:lnTo>
                  <a:lnTo>
                    <a:pt x="93091" y="435158"/>
                  </a:lnTo>
                  <a:lnTo>
                    <a:pt x="84707" y="393742"/>
                  </a:lnTo>
                  <a:lnTo>
                    <a:pt x="84749" y="385371"/>
                  </a:lnTo>
                  <a:lnTo>
                    <a:pt x="83671" y="384376"/>
                  </a:lnTo>
                  <a:lnTo>
                    <a:pt x="80107" y="382512"/>
                  </a:lnTo>
                  <a:lnTo>
                    <a:pt x="33816" y="382512"/>
                  </a:lnTo>
                  <a:lnTo>
                    <a:pt x="20665" y="379844"/>
                  </a:lnTo>
                  <a:lnTo>
                    <a:pt x="9915" y="372576"/>
                  </a:lnTo>
                  <a:lnTo>
                    <a:pt x="2657" y="361790"/>
                  </a:lnTo>
                  <a:lnTo>
                    <a:pt x="0" y="348653"/>
                  </a:lnTo>
                  <a:lnTo>
                    <a:pt x="0" y="33858"/>
                  </a:lnTo>
                  <a:lnTo>
                    <a:pt x="2661" y="20700"/>
                  </a:lnTo>
                  <a:lnTo>
                    <a:pt x="9915" y="9935"/>
                  </a:lnTo>
                  <a:lnTo>
                    <a:pt x="20665" y="2667"/>
                  </a:lnTo>
                  <a:lnTo>
                    <a:pt x="33816" y="0"/>
                  </a:lnTo>
                  <a:lnTo>
                    <a:pt x="348612" y="0"/>
                  </a:lnTo>
                  <a:lnTo>
                    <a:pt x="361770" y="2667"/>
                  </a:lnTo>
                  <a:lnTo>
                    <a:pt x="372534" y="9935"/>
                  </a:lnTo>
                  <a:lnTo>
                    <a:pt x="379806" y="20721"/>
                  </a:lnTo>
                  <a:lnTo>
                    <a:pt x="26605" y="20721"/>
                  </a:lnTo>
                  <a:lnTo>
                    <a:pt x="20721" y="26606"/>
                  </a:lnTo>
                  <a:lnTo>
                    <a:pt x="20721" y="355906"/>
                  </a:lnTo>
                  <a:lnTo>
                    <a:pt x="26605" y="361790"/>
                  </a:lnTo>
                  <a:lnTo>
                    <a:pt x="74015" y="361790"/>
                  </a:lnTo>
                  <a:lnTo>
                    <a:pt x="82244" y="362490"/>
                  </a:lnTo>
                  <a:lnTo>
                    <a:pt x="106050" y="381766"/>
                  </a:lnTo>
                  <a:lnTo>
                    <a:pt x="105551" y="385993"/>
                  </a:lnTo>
                  <a:lnTo>
                    <a:pt x="105429" y="393742"/>
                  </a:lnTo>
                  <a:lnTo>
                    <a:pt x="112183" y="427095"/>
                  </a:lnTo>
                  <a:lnTo>
                    <a:pt x="130589" y="454367"/>
                  </a:lnTo>
                  <a:lnTo>
                    <a:pt x="157861" y="472773"/>
                  </a:lnTo>
                  <a:lnTo>
                    <a:pt x="191214" y="479528"/>
                  </a:lnTo>
                  <a:lnTo>
                    <a:pt x="250943" y="479528"/>
                  </a:lnTo>
                  <a:lnTo>
                    <a:pt x="232653" y="491865"/>
                  </a:lnTo>
                  <a:lnTo>
                    <a:pt x="191214" y="500249"/>
                  </a:lnTo>
                  <a:close/>
                </a:path>
                <a:path w="382905" h="500379">
                  <a:moveTo>
                    <a:pt x="380915" y="77745"/>
                  </a:moveTo>
                  <a:lnTo>
                    <a:pt x="358931" y="77745"/>
                  </a:lnTo>
                  <a:lnTo>
                    <a:pt x="359967" y="76585"/>
                  </a:lnTo>
                  <a:lnTo>
                    <a:pt x="361749" y="72938"/>
                  </a:lnTo>
                  <a:lnTo>
                    <a:pt x="361749" y="26606"/>
                  </a:lnTo>
                  <a:lnTo>
                    <a:pt x="355864" y="20721"/>
                  </a:lnTo>
                  <a:lnTo>
                    <a:pt x="379806" y="20721"/>
                  </a:lnTo>
                  <a:lnTo>
                    <a:pt x="382470" y="33858"/>
                  </a:lnTo>
                  <a:lnTo>
                    <a:pt x="382470" y="66846"/>
                  </a:lnTo>
                  <a:lnTo>
                    <a:pt x="380915" y="77745"/>
                  </a:lnTo>
                  <a:close/>
                </a:path>
                <a:path w="382905" h="500379">
                  <a:moveTo>
                    <a:pt x="250943" y="479528"/>
                  </a:moveTo>
                  <a:lnTo>
                    <a:pt x="191214" y="479528"/>
                  </a:lnTo>
                  <a:lnTo>
                    <a:pt x="224591" y="472773"/>
                  </a:lnTo>
                  <a:lnTo>
                    <a:pt x="251875" y="454367"/>
                  </a:lnTo>
                  <a:lnTo>
                    <a:pt x="270286" y="427095"/>
                  </a:lnTo>
                  <a:lnTo>
                    <a:pt x="277041" y="393742"/>
                  </a:lnTo>
                  <a:lnTo>
                    <a:pt x="276919" y="385993"/>
                  </a:lnTo>
                  <a:lnTo>
                    <a:pt x="276419" y="381766"/>
                  </a:lnTo>
                  <a:lnTo>
                    <a:pt x="278036" y="376544"/>
                  </a:lnTo>
                  <a:lnTo>
                    <a:pt x="308413" y="361790"/>
                  </a:lnTo>
                  <a:lnTo>
                    <a:pt x="355864" y="361790"/>
                  </a:lnTo>
                  <a:lnTo>
                    <a:pt x="361749" y="355906"/>
                  </a:lnTo>
                  <a:lnTo>
                    <a:pt x="361749" y="305429"/>
                  </a:lnTo>
                  <a:lnTo>
                    <a:pt x="359967" y="301782"/>
                  </a:lnTo>
                  <a:lnTo>
                    <a:pt x="358931" y="300622"/>
                  </a:lnTo>
                  <a:lnTo>
                    <a:pt x="351057" y="300622"/>
                  </a:lnTo>
                  <a:lnTo>
                    <a:pt x="308154" y="291706"/>
                  </a:lnTo>
                  <a:lnTo>
                    <a:pt x="272679" y="267561"/>
                  </a:lnTo>
                  <a:lnTo>
                    <a:pt x="248534" y="232087"/>
                  </a:lnTo>
                  <a:lnTo>
                    <a:pt x="239619" y="189183"/>
                  </a:lnTo>
                  <a:lnTo>
                    <a:pt x="248534" y="146274"/>
                  </a:lnTo>
                  <a:lnTo>
                    <a:pt x="272679" y="110785"/>
                  </a:lnTo>
                  <a:lnTo>
                    <a:pt x="308154" y="86626"/>
                  </a:lnTo>
                  <a:lnTo>
                    <a:pt x="351057" y="77704"/>
                  </a:lnTo>
                  <a:lnTo>
                    <a:pt x="358682" y="77704"/>
                  </a:lnTo>
                  <a:lnTo>
                    <a:pt x="358931" y="77745"/>
                  </a:lnTo>
                  <a:lnTo>
                    <a:pt x="380915" y="77745"/>
                  </a:lnTo>
                  <a:lnTo>
                    <a:pt x="380572" y="80149"/>
                  </a:lnTo>
                  <a:lnTo>
                    <a:pt x="375337" y="90468"/>
                  </a:lnTo>
                  <a:lnTo>
                    <a:pt x="367452" y="96871"/>
                  </a:lnTo>
                  <a:lnTo>
                    <a:pt x="357605" y="98425"/>
                  </a:lnTo>
                  <a:lnTo>
                    <a:pt x="351057" y="98425"/>
                  </a:lnTo>
                  <a:lnTo>
                    <a:pt x="316129" y="105688"/>
                  </a:lnTo>
                  <a:lnTo>
                    <a:pt x="287251" y="125357"/>
                  </a:lnTo>
                  <a:lnTo>
                    <a:pt x="267597" y="154250"/>
                  </a:lnTo>
                  <a:lnTo>
                    <a:pt x="260340" y="189183"/>
                  </a:lnTo>
                  <a:lnTo>
                    <a:pt x="267597" y="224111"/>
                  </a:lnTo>
                  <a:lnTo>
                    <a:pt x="287251" y="252989"/>
                  </a:lnTo>
                  <a:lnTo>
                    <a:pt x="316129" y="272644"/>
                  </a:lnTo>
                  <a:lnTo>
                    <a:pt x="351057" y="279900"/>
                  </a:lnTo>
                  <a:lnTo>
                    <a:pt x="357605" y="279900"/>
                  </a:lnTo>
                  <a:lnTo>
                    <a:pt x="367452" y="281478"/>
                  </a:lnTo>
                  <a:lnTo>
                    <a:pt x="375337" y="287889"/>
                  </a:lnTo>
                  <a:lnTo>
                    <a:pt x="380572" y="298200"/>
                  </a:lnTo>
                  <a:lnTo>
                    <a:pt x="382470" y="311479"/>
                  </a:lnTo>
                  <a:lnTo>
                    <a:pt x="382470" y="348653"/>
                  </a:lnTo>
                  <a:lnTo>
                    <a:pt x="379802" y="361811"/>
                  </a:lnTo>
                  <a:lnTo>
                    <a:pt x="372534" y="372576"/>
                  </a:lnTo>
                  <a:lnTo>
                    <a:pt x="361770" y="379844"/>
                  </a:lnTo>
                  <a:lnTo>
                    <a:pt x="348612" y="382512"/>
                  </a:lnTo>
                  <a:lnTo>
                    <a:pt x="302321" y="382512"/>
                  </a:lnTo>
                  <a:lnTo>
                    <a:pt x="298798" y="384376"/>
                  </a:lnTo>
                  <a:lnTo>
                    <a:pt x="297721" y="385371"/>
                  </a:lnTo>
                  <a:lnTo>
                    <a:pt x="297762" y="393742"/>
                  </a:lnTo>
                  <a:lnTo>
                    <a:pt x="289378" y="435158"/>
                  </a:lnTo>
                  <a:lnTo>
                    <a:pt x="266525" y="469017"/>
                  </a:lnTo>
                  <a:lnTo>
                    <a:pt x="250943" y="479528"/>
                  </a:lnTo>
                  <a:close/>
                </a:path>
              </a:pathLst>
            </a:custGeom>
            <a:solidFill>
              <a:srgbClr val="8B9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94123" y="7385183"/>
              <a:ext cx="500380" cy="382905"/>
            </a:xfrm>
            <a:custGeom>
              <a:avLst/>
              <a:gdLst/>
              <a:ahLst/>
              <a:cxnLst/>
              <a:rect l="l" t="t" r="r" b="b"/>
              <a:pathLst>
                <a:path w="500380" h="382904">
                  <a:moveTo>
                    <a:pt x="348653" y="382470"/>
                  </a:moveTo>
                  <a:lnTo>
                    <a:pt x="33858" y="382470"/>
                  </a:lnTo>
                  <a:lnTo>
                    <a:pt x="20700" y="379808"/>
                  </a:lnTo>
                  <a:lnTo>
                    <a:pt x="9935" y="372550"/>
                  </a:lnTo>
                  <a:lnTo>
                    <a:pt x="2667" y="361787"/>
                  </a:lnTo>
                  <a:lnTo>
                    <a:pt x="0" y="348612"/>
                  </a:lnTo>
                  <a:lnTo>
                    <a:pt x="0" y="33816"/>
                  </a:lnTo>
                  <a:lnTo>
                    <a:pt x="2667" y="20665"/>
                  </a:lnTo>
                  <a:lnTo>
                    <a:pt x="9935" y="9915"/>
                  </a:lnTo>
                  <a:lnTo>
                    <a:pt x="20700" y="2661"/>
                  </a:lnTo>
                  <a:lnTo>
                    <a:pt x="33858" y="0"/>
                  </a:lnTo>
                  <a:lnTo>
                    <a:pt x="66846" y="0"/>
                  </a:lnTo>
                  <a:lnTo>
                    <a:pt x="98889" y="20721"/>
                  </a:lnTo>
                  <a:lnTo>
                    <a:pt x="26605" y="20721"/>
                  </a:lnTo>
                  <a:lnTo>
                    <a:pt x="20721" y="26605"/>
                  </a:lnTo>
                  <a:lnTo>
                    <a:pt x="20721" y="355864"/>
                  </a:lnTo>
                  <a:lnTo>
                    <a:pt x="26605" y="361749"/>
                  </a:lnTo>
                  <a:lnTo>
                    <a:pt x="379851" y="361749"/>
                  </a:lnTo>
                  <a:lnTo>
                    <a:pt x="372576" y="372550"/>
                  </a:lnTo>
                  <a:lnTo>
                    <a:pt x="361811" y="379808"/>
                  </a:lnTo>
                  <a:lnTo>
                    <a:pt x="348653" y="382470"/>
                  </a:lnTo>
                  <a:close/>
                </a:path>
                <a:path w="500380" h="382904">
                  <a:moveTo>
                    <a:pt x="249425" y="122130"/>
                  </a:moveTo>
                  <a:lnTo>
                    <a:pt x="189183" y="122130"/>
                  </a:lnTo>
                  <a:lnTo>
                    <a:pt x="224117" y="114872"/>
                  </a:lnTo>
                  <a:lnTo>
                    <a:pt x="253010" y="95213"/>
                  </a:lnTo>
                  <a:lnTo>
                    <a:pt x="272679" y="66323"/>
                  </a:lnTo>
                  <a:lnTo>
                    <a:pt x="279942" y="31371"/>
                  </a:lnTo>
                  <a:lnTo>
                    <a:pt x="279849" y="24036"/>
                  </a:lnTo>
                  <a:lnTo>
                    <a:pt x="279362" y="19685"/>
                  </a:lnTo>
                  <a:lnTo>
                    <a:pt x="280978" y="14629"/>
                  </a:lnTo>
                  <a:lnTo>
                    <a:pt x="311479" y="0"/>
                  </a:lnTo>
                  <a:lnTo>
                    <a:pt x="348653" y="0"/>
                  </a:lnTo>
                  <a:lnTo>
                    <a:pt x="361811" y="2661"/>
                  </a:lnTo>
                  <a:lnTo>
                    <a:pt x="372576" y="9915"/>
                  </a:lnTo>
                  <a:lnTo>
                    <a:pt x="379844" y="20665"/>
                  </a:lnTo>
                  <a:lnTo>
                    <a:pt x="305429" y="20721"/>
                  </a:lnTo>
                  <a:lnTo>
                    <a:pt x="301782" y="22503"/>
                  </a:lnTo>
                  <a:lnTo>
                    <a:pt x="300622" y="23539"/>
                  </a:lnTo>
                  <a:lnTo>
                    <a:pt x="300663" y="31371"/>
                  </a:lnTo>
                  <a:lnTo>
                    <a:pt x="291741" y="74281"/>
                  </a:lnTo>
                  <a:lnTo>
                    <a:pt x="267582" y="109770"/>
                  </a:lnTo>
                  <a:lnTo>
                    <a:pt x="249425" y="122130"/>
                  </a:lnTo>
                  <a:close/>
                </a:path>
                <a:path w="500380" h="382904">
                  <a:moveTo>
                    <a:pt x="189183" y="142851"/>
                  </a:moveTo>
                  <a:lnTo>
                    <a:pt x="146274" y="133929"/>
                  </a:lnTo>
                  <a:lnTo>
                    <a:pt x="110785" y="109770"/>
                  </a:lnTo>
                  <a:lnTo>
                    <a:pt x="86625" y="74281"/>
                  </a:lnTo>
                  <a:lnTo>
                    <a:pt x="77704" y="31371"/>
                  </a:lnTo>
                  <a:lnTo>
                    <a:pt x="77745" y="23539"/>
                  </a:lnTo>
                  <a:lnTo>
                    <a:pt x="76585" y="22503"/>
                  </a:lnTo>
                  <a:lnTo>
                    <a:pt x="72938" y="20721"/>
                  </a:lnTo>
                  <a:lnTo>
                    <a:pt x="98889" y="20721"/>
                  </a:lnTo>
                  <a:lnTo>
                    <a:pt x="98518" y="24036"/>
                  </a:lnTo>
                  <a:lnTo>
                    <a:pt x="98425" y="31371"/>
                  </a:lnTo>
                  <a:lnTo>
                    <a:pt x="105688" y="66323"/>
                  </a:lnTo>
                  <a:lnTo>
                    <a:pt x="125357" y="95213"/>
                  </a:lnTo>
                  <a:lnTo>
                    <a:pt x="154250" y="114872"/>
                  </a:lnTo>
                  <a:lnTo>
                    <a:pt x="189183" y="122130"/>
                  </a:lnTo>
                  <a:lnTo>
                    <a:pt x="249425" y="122130"/>
                  </a:lnTo>
                  <a:lnTo>
                    <a:pt x="232093" y="133929"/>
                  </a:lnTo>
                  <a:lnTo>
                    <a:pt x="189183" y="142851"/>
                  </a:lnTo>
                  <a:close/>
                </a:path>
                <a:path w="500380" h="382904">
                  <a:moveTo>
                    <a:pt x="379155" y="106340"/>
                  </a:moveTo>
                  <a:lnTo>
                    <a:pt x="371612" y="102238"/>
                  </a:lnTo>
                  <a:lnTo>
                    <a:pt x="366971" y="94488"/>
                  </a:lnTo>
                  <a:lnTo>
                    <a:pt x="363572" y="88893"/>
                  </a:lnTo>
                  <a:lnTo>
                    <a:pt x="361790" y="81806"/>
                  </a:lnTo>
                  <a:lnTo>
                    <a:pt x="361790" y="26605"/>
                  </a:lnTo>
                  <a:lnTo>
                    <a:pt x="355906" y="20721"/>
                  </a:lnTo>
                  <a:lnTo>
                    <a:pt x="379855" y="20721"/>
                  </a:lnTo>
                  <a:lnTo>
                    <a:pt x="382512" y="33816"/>
                  </a:lnTo>
                  <a:lnTo>
                    <a:pt x="382512" y="80107"/>
                  </a:lnTo>
                  <a:lnTo>
                    <a:pt x="384376" y="83671"/>
                  </a:lnTo>
                  <a:lnTo>
                    <a:pt x="385371" y="84749"/>
                  </a:lnTo>
                  <a:lnTo>
                    <a:pt x="393947" y="84749"/>
                  </a:lnTo>
                  <a:lnTo>
                    <a:pt x="435158" y="93091"/>
                  </a:lnTo>
                  <a:lnTo>
                    <a:pt x="453441" y="105429"/>
                  </a:lnTo>
                  <a:lnTo>
                    <a:pt x="387029" y="105429"/>
                  </a:lnTo>
                  <a:lnTo>
                    <a:pt x="379155" y="106340"/>
                  </a:lnTo>
                  <a:close/>
                </a:path>
                <a:path w="500380" h="382904">
                  <a:moveTo>
                    <a:pt x="393947" y="84749"/>
                  </a:moveTo>
                  <a:lnTo>
                    <a:pt x="385371" y="84749"/>
                  </a:lnTo>
                  <a:lnTo>
                    <a:pt x="385661" y="84708"/>
                  </a:lnTo>
                  <a:lnTo>
                    <a:pt x="393742" y="84708"/>
                  </a:lnTo>
                  <a:lnTo>
                    <a:pt x="393947" y="84749"/>
                  </a:lnTo>
                  <a:close/>
                </a:path>
                <a:path w="500380" h="382904">
                  <a:moveTo>
                    <a:pt x="453437" y="277041"/>
                  </a:moveTo>
                  <a:lnTo>
                    <a:pt x="393742" y="277041"/>
                  </a:lnTo>
                  <a:lnTo>
                    <a:pt x="427095" y="270286"/>
                  </a:lnTo>
                  <a:lnTo>
                    <a:pt x="454367" y="251875"/>
                  </a:lnTo>
                  <a:lnTo>
                    <a:pt x="472773" y="224591"/>
                  </a:lnTo>
                  <a:lnTo>
                    <a:pt x="479528" y="191214"/>
                  </a:lnTo>
                  <a:lnTo>
                    <a:pt x="472773" y="157861"/>
                  </a:lnTo>
                  <a:lnTo>
                    <a:pt x="454367" y="130589"/>
                  </a:lnTo>
                  <a:lnTo>
                    <a:pt x="427095" y="112183"/>
                  </a:lnTo>
                  <a:lnTo>
                    <a:pt x="393742" y="105429"/>
                  </a:lnTo>
                  <a:lnTo>
                    <a:pt x="453441" y="105429"/>
                  </a:lnTo>
                  <a:lnTo>
                    <a:pt x="469017" y="115939"/>
                  </a:lnTo>
                  <a:lnTo>
                    <a:pt x="491865" y="149798"/>
                  </a:lnTo>
                  <a:lnTo>
                    <a:pt x="500249" y="191214"/>
                  </a:lnTo>
                  <a:lnTo>
                    <a:pt x="491865" y="232654"/>
                  </a:lnTo>
                  <a:lnTo>
                    <a:pt x="469017" y="266525"/>
                  </a:lnTo>
                  <a:lnTo>
                    <a:pt x="453437" y="277041"/>
                  </a:lnTo>
                  <a:close/>
                </a:path>
                <a:path w="500380" h="382904">
                  <a:moveTo>
                    <a:pt x="379851" y="361749"/>
                  </a:moveTo>
                  <a:lnTo>
                    <a:pt x="355906" y="361749"/>
                  </a:lnTo>
                  <a:lnTo>
                    <a:pt x="361790" y="355864"/>
                  </a:lnTo>
                  <a:lnTo>
                    <a:pt x="361790" y="308413"/>
                  </a:lnTo>
                  <a:lnTo>
                    <a:pt x="363543" y="295921"/>
                  </a:lnTo>
                  <a:lnTo>
                    <a:pt x="368385" y="285935"/>
                  </a:lnTo>
                  <a:lnTo>
                    <a:pt x="375690" y="279314"/>
                  </a:lnTo>
                  <a:lnTo>
                    <a:pt x="384832" y="276917"/>
                  </a:lnTo>
                  <a:lnTo>
                    <a:pt x="386283" y="276917"/>
                  </a:lnTo>
                  <a:lnTo>
                    <a:pt x="387029" y="277041"/>
                  </a:lnTo>
                  <a:lnTo>
                    <a:pt x="453437" y="277041"/>
                  </a:lnTo>
                  <a:lnTo>
                    <a:pt x="435158" y="289378"/>
                  </a:lnTo>
                  <a:lnTo>
                    <a:pt x="393947" y="297721"/>
                  </a:lnTo>
                  <a:lnTo>
                    <a:pt x="385371" y="297721"/>
                  </a:lnTo>
                  <a:lnTo>
                    <a:pt x="384376" y="298798"/>
                  </a:lnTo>
                  <a:lnTo>
                    <a:pt x="382511" y="302321"/>
                  </a:lnTo>
                  <a:lnTo>
                    <a:pt x="382511" y="348612"/>
                  </a:lnTo>
                  <a:lnTo>
                    <a:pt x="379851" y="361749"/>
                  </a:lnTo>
                  <a:close/>
                </a:path>
                <a:path w="500380" h="382904">
                  <a:moveTo>
                    <a:pt x="393742" y="297762"/>
                  </a:moveTo>
                  <a:lnTo>
                    <a:pt x="386075" y="297762"/>
                  </a:lnTo>
                  <a:lnTo>
                    <a:pt x="385744" y="297721"/>
                  </a:lnTo>
                  <a:lnTo>
                    <a:pt x="393947" y="297721"/>
                  </a:lnTo>
                  <a:lnTo>
                    <a:pt x="393742" y="297762"/>
                  </a:lnTo>
                  <a:close/>
                </a:path>
              </a:pathLst>
            </a:custGeom>
            <a:solidFill>
              <a:srgbClr val="2B53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13146" y="7319083"/>
              <a:ext cx="382905" cy="500380"/>
            </a:xfrm>
            <a:custGeom>
              <a:avLst/>
              <a:gdLst/>
              <a:ahLst/>
              <a:cxnLst/>
              <a:rect l="l" t="t" r="r" b="b"/>
              <a:pathLst>
                <a:path w="382905" h="500379">
                  <a:moveTo>
                    <a:pt x="348653" y="500249"/>
                  </a:moveTo>
                  <a:lnTo>
                    <a:pt x="33858" y="500249"/>
                  </a:lnTo>
                  <a:lnTo>
                    <a:pt x="20682" y="497581"/>
                  </a:lnTo>
                  <a:lnTo>
                    <a:pt x="9920" y="490313"/>
                  </a:lnTo>
                  <a:lnTo>
                    <a:pt x="2657" y="479528"/>
                  </a:lnTo>
                  <a:lnTo>
                    <a:pt x="0" y="466391"/>
                  </a:lnTo>
                  <a:lnTo>
                    <a:pt x="0" y="433402"/>
                  </a:lnTo>
                  <a:lnTo>
                    <a:pt x="1898" y="420100"/>
                  </a:lnTo>
                  <a:lnTo>
                    <a:pt x="7138" y="409780"/>
                  </a:lnTo>
                  <a:lnTo>
                    <a:pt x="15035" y="403378"/>
                  </a:lnTo>
                  <a:lnTo>
                    <a:pt x="24906" y="401823"/>
                  </a:lnTo>
                  <a:lnTo>
                    <a:pt x="31413" y="401823"/>
                  </a:lnTo>
                  <a:lnTo>
                    <a:pt x="66347" y="394560"/>
                  </a:lnTo>
                  <a:lnTo>
                    <a:pt x="95239" y="374891"/>
                  </a:lnTo>
                  <a:lnTo>
                    <a:pt x="114908" y="345999"/>
                  </a:lnTo>
                  <a:lnTo>
                    <a:pt x="122171" y="311065"/>
                  </a:lnTo>
                  <a:lnTo>
                    <a:pt x="114908" y="276131"/>
                  </a:lnTo>
                  <a:lnTo>
                    <a:pt x="95239" y="247239"/>
                  </a:lnTo>
                  <a:lnTo>
                    <a:pt x="66347" y="227570"/>
                  </a:lnTo>
                  <a:lnTo>
                    <a:pt x="31413" y="220306"/>
                  </a:lnTo>
                  <a:lnTo>
                    <a:pt x="24906" y="220306"/>
                  </a:lnTo>
                  <a:lnTo>
                    <a:pt x="15035" y="218753"/>
                  </a:lnTo>
                  <a:lnTo>
                    <a:pt x="7138" y="212355"/>
                  </a:lnTo>
                  <a:lnTo>
                    <a:pt x="1898" y="202048"/>
                  </a:lnTo>
                  <a:lnTo>
                    <a:pt x="0" y="188769"/>
                  </a:lnTo>
                  <a:lnTo>
                    <a:pt x="0" y="151595"/>
                  </a:lnTo>
                  <a:lnTo>
                    <a:pt x="2662" y="138437"/>
                  </a:lnTo>
                  <a:lnTo>
                    <a:pt x="9920" y="127673"/>
                  </a:lnTo>
                  <a:lnTo>
                    <a:pt x="20682" y="120405"/>
                  </a:lnTo>
                  <a:lnTo>
                    <a:pt x="33858" y="117737"/>
                  </a:lnTo>
                  <a:lnTo>
                    <a:pt x="80149" y="117737"/>
                  </a:lnTo>
                  <a:lnTo>
                    <a:pt x="83671" y="115913"/>
                  </a:lnTo>
                  <a:lnTo>
                    <a:pt x="84749" y="114877"/>
                  </a:lnTo>
                  <a:lnTo>
                    <a:pt x="84749" y="106506"/>
                  </a:lnTo>
                  <a:lnTo>
                    <a:pt x="93133" y="65090"/>
                  </a:lnTo>
                  <a:lnTo>
                    <a:pt x="115981" y="31231"/>
                  </a:lnTo>
                  <a:lnTo>
                    <a:pt x="149840" y="8383"/>
                  </a:lnTo>
                  <a:lnTo>
                    <a:pt x="191256" y="0"/>
                  </a:lnTo>
                  <a:lnTo>
                    <a:pt x="232671" y="8383"/>
                  </a:lnTo>
                  <a:lnTo>
                    <a:pt x="250954" y="20721"/>
                  </a:lnTo>
                  <a:lnTo>
                    <a:pt x="191255" y="20721"/>
                  </a:lnTo>
                  <a:lnTo>
                    <a:pt x="157885" y="27475"/>
                  </a:lnTo>
                  <a:lnTo>
                    <a:pt x="130615" y="45881"/>
                  </a:lnTo>
                  <a:lnTo>
                    <a:pt x="112219" y="73153"/>
                  </a:lnTo>
                  <a:lnTo>
                    <a:pt x="105470" y="106506"/>
                  </a:lnTo>
                  <a:lnTo>
                    <a:pt x="105470" y="113220"/>
                  </a:lnTo>
                  <a:lnTo>
                    <a:pt x="106050" y="118483"/>
                  </a:lnTo>
                  <a:lnTo>
                    <a:pt x="104475" y="123705"/>
                  </a:lnTo>
                  <a:lnTo>
                    <a:pt x="74057" y="138458"/>
                  </a:lnTo>
                  <a:lnTo>
                    <a:pt x="26605" y="138458"/>
                  </a:lnTo>
                  <a:lnTo>
                    <a:pt x="20721" y="144343"/>
                  </a:lnTo>
                  <a:lnTo>
                    <a:pt x="20721" y="194861"/>
                  </a:lnTo>
                  <a:lnTo>
                    <a:pt x="22544" y="198466"/>
                  </a:lnTo>
                  <a:lnTo>
                    <a:pt x="23539" y="199627"/>
                  </a:lnTo>
                  <a:lnTo>
                    <a:pt x="31612" y="199627"/>
                  </a:lnTo>
                  <a:lnTo>
                    <a:pt x="74322" y="208507"/>
                  </a:lnTo>
                  <a:lnTo>
                    <a:pt x="109811" y="232667"/>
                  </a:lnTo>
                  <a:lnTo>
                    <a:pt x="133971" y="268155"/>
                  </a:lnTo>
                  <a:lnTo>
                    <a:pt x="142892" y="311065"/>
                  </a:lnTo>
                  <a:lnTo>
                    <a:pt x="133971" y="353975"/>
                  </a:lnTo>
                  <a:lnTo>
                    <a:pt x="109811" y="389463"/>
                  </a:lnTo>
                  <a:lnTo>
                    <a:pt x="74322" y="413623"/>
                  </a:lnTo>
                  <a:lnTo>
                    <a:pt x="31612" y="422503"/>
                  </a:lnTo>
                  <a:lnTo>
                    <a:pt x="23539" y="422503"/>
                  </a:lnTo>
                  <a:lnTo>
                    <a:pt x="22544" y="423664"/>
                  </a:lnTo>
                  <a:lnTo>
                    <a:pt x="20721" y="427310"/>
                  </a:lnTo>
                  <a:lnTo>
                    <a:pt x="20721" y="473643"/>
                  </a:lnTo>
                  <a:lnTo>
                    <a:pt x="26605" y="479528"/>
                  </a:lnTo>
                  <a:lnTo>
                    <a:pt x="379848" y="479528"/>
                  </a:lnTo>
                  <a:lnTo>
                    <a:pt x="372576" y="490313"/>
                  </a:lnTo>
                  <a:lnTo>
                    <a:pt x="361811" y="497581"/>
                  </a:lnTo>
                  <a:lnTo>
                    <a:pt x="348653" y="500249"/>
                  </a:lnTo>
                  <a:close/>
                </a:path>
                <a:path w="382905" h="500379">
                  <a:moveTo>
                    <a:pt x="379848" y="479528"/>
                  </a:moveTo>
                  <a:lnTo>
                    <a:pt x="355906" y="479528"/>
                  </a:lnTo>
                  <a:lnTo>
                    <a:pt x="361790" y="473643"/>
                  </a:lnTo>
                  <a:lnTo>
                    <a:pt x="361790" y="144343"/>
                  </a:lnTo>
                  <a:lnTo>
                    <a:pt x="355906" y="138458"/>
                  </a:lnTo>
                  <a:lnTo>
                    <a:pt x="308454" y="138458"/>
                  </a:lnTo>
                  <a:lnTo>
                    <a:pt x="300232" y="137758"/>
                  </a:lnTo>
                  <a:lnTo>
                    <a:pt x="276419" y="118483"/>
                  </a:lnTo>
                  <a:lnTo>
                    <a:pt x="277041" y="113220"/>
                  </a:lnTo>
                  <a:lnTo>
                    <a:pt x="277041" y="106506"/>
                  </a:lnTo>
                  <a:lnTo>
                    <a:pt x="270292" y="73153"/>
                  </a:lnTo>
                  <a:lnTo>
                    <a:pt x="251896" y="45881"/>
                  </a:lnTo>
                  <a:lnTo>
                    <a:pt x="224626" y="27475"/>
                  </a:lnTo>
                  <a:lnTo>
                    <a:pt x="191255" y="20721"/>
                  </a:lnTo>
                  <a:lnTo>
                    <a:pt x="250954" y="20721"/>
                  </a:lnTo>
                  <a:lnTo>
                    <a:pt x="266530" y="31231"/>
                  </a:lnTo>
                  <a:lnTo>
                    <a:pt x="289379" y="65090"/>
                  </a:lnTo>
                  <a:lnTo>
                    <a:pt x="297762" y="106506"/>
                  </a:lnTo>
                  <a:lnTo>
                    <a:pt x="297721" y="114877"/>
                  </a:lnTo>
                  <a:lnTo>
                    <a:pt x="298798" y="115872"/>
                  </a:lnTo>
                  <a:lnTo>
                    <a:pt x="302362" y="117737"/>
                  </a:lnTo>
                  <a:lnTo>
                    <a:pt x="348653" y="117737"/>
                  </a:lnTo>
                  <a:lnTo>
                    <a:pt x="361811" y="120405"/>
                  </a:lnTo>
                  <a:lnTo>
                    <a:pt x="372576" y="127673"/>
                  </a:lnTo>
                  <a:lnTo>
                    <a:pt x="379848" y="138458"/>
                  </a:lnTo>
                  <a:lnTo>
                    <a:pt x="382512" y="151595"/>
                  </a:lnTo>
                  <a:lnTo>
                    <a:pt x="382512" y="466391"/>
                  </a:lnTo>
                  <a:lnTo>
                    <a:pt x="379848" y="479528"/>
                  </a:lnTo>
                  <a:close/>
                </a:path>
                <a:path w="382905" h="500379">
                  <a:moveTo>
                    <a:pt x="31612" y="199627"/>
                  </a:moveTo>
                  <a:lnTo>
                    <a:pt x="23746" y="199627"/>
                  </a:lnTo>
                  <a:lnTo>
                    <a:pt x="23953" y="199585"/>
                  </a:lnTo>
                  <a:lnTo>
                    <a:pt x="31413" y="199585"/>
                  </a:lnTo>
                  <a:lnTo>
                    <a:pt x="31612" y="199627"/>
                  </a:lnTo>
                  <a:close/>
                </a:path>
                <a:path w="382905" h="500379">
                  <a:moveTo>
                    <a:pt x="31413" y="422545"/>
                  </a:moveTo>
                  <a:lnTo>
                    <a:pt x="24077" y="422545"/>
                  </a:lnTo>
                  <a:lnTo>
                    <a:pt x="23829" y="422503"/>
                  </a:lnTo>
                  <a:lnTo>
                    <a:pt x="31612" y="422503"/>
                  </a:lnTo>
                  <a:lnTo>
                    <a:pt x="31413" y="422545"/>
                  </a:lnTo>
                  <a:close/>
                </a:path>
              </a:pathLst>
            </a:custGeom>
            <a:solidFill>
              <a:srgbClr val="8B9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72235" y="7574551"/>
              <a:ext cx="1682307" cy="134018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2705" y="4976051"/>
              <a:ext cx="1057663" cy="89432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422218" y="3678351"/>
              <a:ext cx="984885" cy="1002665"/>
            </a:xfrm>
            <a:custGeom>
              <a:avLst/>
              <a:gdLst/>
              <a:ahLst/>
              <a:cxnLst/>
              <a:rect l="l" t="t" r="r" b="b"/>
              <a:pathLst>
                <a:path w="984884" h="1002664">
                  <a:moveTo>
                    <a:pt x="624281" y="189852"/>
                  </a:moveTo>
                  <a:lnTo>
                    <a:pt x="491604" y="160959"/>
                  </a:lnTo>
                  <a:lnTo>
                    <a:pt x="486791" y="165430"/>
                  </a:lnTo>
                  <a:lnTo>
                    <a:pt x="486257" y="176872"/>
                  </a:lnTo>
                  <a:lnTo>
                    <a:pt x="490689" y="181724"/>
                  </a:lnTo>
                  <a:lnTo>
                    <a:pt x="588911" y="186194"/>
                  </a:lnTo>
                  <a:lnTo>
                    <a:pt x="23812" y="501777"/>
                  </a:lnTo>
                  <a:lnTo>
                    <a:pt x="22009" y="508076"/>
                  </a:lnTo>
                  <a:lnTo>
                    <a:pt x="26708" y="516483"/>
                  </a:lnTo>
                  <a:lnTo>
                    <a:pt x="30226" y="518401"/>
                  </a:lnTo>
                  <a:lnTo>
                    <a:pt x="35572" y="518401"/>
                  </a:lnTo>
                  <a:lnTo>
                    <a:pt x="37312" y="517982"/>
                  </a:lnTo>
                  <a:lnTo>
                    <a:pt x="597649" y="205092"/>
                  </a:lnTo>
                  <a:lnTo>
                    <a:pt x="557707" y="291795"/>
                  </a:lnTo>
                  <a:lnTo>
                    <a:pt x="559981" y="297967"/>
                  </a:lnTo>
                  <a:lnTo>
                    <a:pt x="566572" y="300990"/>
                  </a:lnTo>
                  <a:lnTo>
                    <a:pt x="568071" y="301282"/>
                  </a:lnTo>
                  <a:lnTo>
                    <a:pt x="573405" y="301282"/>
                  </a:lnTo>
                  <a:lnTo>
                    <a:pt x="577138" y="299046"/>
                  </a:lnTo>
                  <a:lnTo>
                    <a:pt x="621398" y="203022"/>
                  </a:lnTo>
                  <a:lnTo>
                    <a:pt x="623633" y="196392"/>
                  </a:lnTo>
                  <a:lnTo>
                    <a:pt x="624281" y="189852"/>
                  </a:lnTo>
                  <a:close/>
                </a:path>
                <a:path w="984884" h="1002664">
                  <a:moveTo>
                    <a:pt x="984770" y="278028"/>
                  </a:moveTo>
                  <a:lnTo>
                    <a:pt x="982116" y="264934"/>
                  </a:lnTo>
                  <a:lnTo>
                    <a:pt x="974852" y="254127"/>
                  </a:lnTo>
                  <a:lnTo>
                    <a:pt x="964082" y="246875"/>
                  </a:lnTo>
                  <a:lnTo>
                    <a:pt x="964044" y="270814"/>
                  </a:lnTo>
                  <a:lnTo>
                    <a:pt x="964044" y="975626"/>
                  </a:lnTo>
                  <a:lnTo>
                    <a:pt x="958164" y="981519"/>
                  </a:lnTo>
                  <a:lnTo>
                    <a:pt x="750328" y="981519"/>
                  </a:lnTo>
                  <a:lnTo>
                    <a:pt x="744397" y="975626"/>
                  </a:lnTo>
                  <a:lnTo>
                    <a:pt x="744397" y="378904"/>
                  </a:lnTo>
                  <a:lnTo>
                    <a:pt x="744397" y="360921"/>
                  </a:lnTo>
                  <a:lnTo>
                    <a:pt x="744397" y="270814"/>
                  </a:lnTo>
                  <a:lnTo>
                    <a:pt x="750328" y="264934"/>
                  </a:lnTo>
                  <a:lnTo>
                    <a:pt x="958164" y="264934"/>
                  </a:lnTo>
                  <a:lnTo>
                    <a:pt x="964044" y="270814"/>
                  </a:lnTo>
                  <a:lnTo>
                    <a:pt x="964044" y="246875"/>
                  </a:lnTo>
                  <a:lnTo>
                    <a:pt x="950912" y="244208"/>
                  </a:lnTo>
                  <a:lnTo>
                    <a:pt x="850455" y="244208"/>
                  </a:lnTo>
                  <a:lnTo>
                    <a:pt x="850455" y="111264"/>
                  </a:lnTo>
                  <a:lnTo>
                    <a:pt x="897483" y="88188"/>
                  </a:lnTo>
                  <a:lnTo>
                    <a:pt x="964539" y="55321"/>
                  </a:lnTo>
                  <a:lnTo>
                    <a:pt x="965708" y="46863"/>
                  </a:lnTo>
                  <a:lnTo>
                    <a:pt x="937564" y="24130"/>
                  </a:lnTo>
                  <a:lnTo>
                    <a:pt x="937564" y="45453"/>
                  </a:lnTo>
                  <a:lnTo>
                    <a:pt x="850455" y="88188"/>
                  </a:lnTo>
                  <a:lnTo>
                    <a:pt x="850455" y="24218"/>
                  </a:lnTo>
                  <a:lnTo>
                    <a:pt x="937564" y="45453"/>
                  </a:lnTo>
                  <a:lnTo>
                    <a:pt x="937564" y="24130"/>
                  </a:lnTo>
                  <a:lnTo>
                    <a:pt x="838593" y="0"/>
                  </a:lnTo>
                  <a:lnTo>
                    <a:pt x="832967" y="3403"/>
                  </a:lnTo>
                  <a:lnTo>
                    <a:pt x="831557" y="9144"/>
                  </a:lnTo>
                  <a:lnTo>
                    <a:pt x="831557" y="9537"/>
                  </a:lnTo>
                  <a:lnTo>
                    <a:pt x="830389" y="11201"/>
                  </a:lnTo>
                  <a:lnTo>
                    <a:pt x="829729" y="13195"/>
                  </a:lnTo>
                  <a:lnTo>
                    <a:pt x="829729" y="244208"/>
                  </a:lnTo>
                  <a:lnTo>
                    <a:pt x="757542" y="244208"/>
                  </a:lnTo>
                  <a:lnTo>
                    <a:pt x="744385" y="246875"/>
                  </a:lnTo>
                  <a:lnTo>
                    <a:pt x="733615" y="254127"/>
                  </a:lnTo>
                  <a:lnTo>
                    <a:pt x="726351" y="264883"/>
                  </a:lnTo>
                  <a:lnTo>
                    <a:pt x="723684" y="278028"/>
                  </a:lnTo>
                  <a:lnTo>
                    <a:pt x="723684" y="360921"/>
                  </a:lnTo>
                  <a:lnTo>
                    <a:pt x="723519" y="360857"/>
                  </a:lnTo>
                  <a:lnTo>
                    <a:pt x="723519" y="384784"/>
                  </a:lnTo>
                  <a:lnTo>
                    <a:pt x="723519" y="975626"/>
                  </a:lnTo>
                  <a:lnTo>
                    <a:pt x="717626" y="981519"/>
                  </a:lnTo>
                  <a:lnTo>
                    <a:pt x="509752" y="981519"/>
                  </a:lnTo>
                  <a:lnTo>
                    <a:pt x="503872" y="975626"/>
                  </a:lnTo>
                  <a:lnTo>
                    <a:pt x="503872" y="486651"/>
                  </a:lnTo>
                  <a:lnTo>
                    <a:pt x="503872" y="468579"/>
                  </a:lnTo>
                  <a:lnTo>
                    <a:pt x="503872" y="384784"/>
                  </a:lnTo>
                  <a:lnTo>
                    <a:pt x="509752" y="378904"/>
                  </a:lnTo>
                  <a:lnTo>
                    <a:pt x="717626" y="378904"/>
                  </a:lnTo>
                  <a:lnTo>
                    <a:pt x="723519" y="384784"/>
                  </a:lnTo>
                  <a:lnTo>
                    <a:pt x="723519" y="360857"/>
                  </a:lnTo>
                  <a:lnTo>
                    <a:pt x="719620" y="359130"/>
                  </a:lnTo>
                  <a:lnTo>
                    <a:pt x="715098" y="358178"/>
                  </a:lnTo>
                  <a:lnTo>
                    <a:pt x="517004" y="358178"/>
                  </a:lnTo>
                  <a:lnTo>
                    <a:pt x="503847" y="360845"/>
                  </a:lnTo>
                  <a:lnTo>
                    <a:pt x="493090" y="368096"/>
                  </a:lnTo>
                  <a:lnTo>
                    <a:pt x="485813" y="378841"/>
                  </a:lnTo>
                  <a:lnTo>
                    <a:pt x="483146" y="391998"/>
                  </a:lnTo>
                  <a:lnTo>
                    <a:pt x="483146" y="468579"/>
                  </a:lnTo>
                  <a:lnTo>
                    <a:pt x="483146" y="492531"/>
                  </a:lnTo>
                  <a:lnTo>
                    <a:pt x="483146" y="975626"/>
                  </a:lnTo>
                  <a:lnTo>
                    <a:pt x="477266" y="981519"/>
                  </a:lnTo>
                  <a:lnTo>
                    <a:pt x="269392" y="981519"/>
                  </a:lnTo>
                  <a:lnTo>
                    <a:pt x="263499" y="975626"/>
                  </a:lnTo>
                  <a:lnTo>
                    <a:pt x="263499" y="625487"/>
                  </a:lnTo>
                  <a:lnTo>
                    <a:pt x="263499" y="608571"/>
                  </a:lnTo>
                  <a:lnTo>
                    <a:pt x="263499" y="492531"/>
                  </a:lnTo>
                  <a:lnTo>
                    <a:pt x="269392" y="486651"/>
                  </a:lnTo>
                  <a:lnTo>
                    <a:pt x="477266" y="486651"/>
                  </a:lnTo>
                  <a:lnTo>
                    <a:pt x="483146" y="492531"/>
                  </a:lnTo>
                  <a:lnTo>
                    <a:pt x="483146" y="468579"/>
                  </a:lnTo>
                  <a:lnTo>
                    <a:pt x="479082" y="466877"/>
                  </a:lnTo>
                  <a:lnTo>
                    <a:pt x="474649" y="465924"/>
                  </a:lnTo>
                  <a:lnTo>
                    <a:pt x="276644" y="465924"/>
                  </a:lnTo>
                  <a:lnTo>
                    <a:pt x="263486" y="468591"/>
                  </a:lnTo>
                  <a:lnTo>
                    <a:pt x="252717" y="475843"/>
                  </a:lnTo>
                  <a:lnTo>
                    <a:pt x="245452" y="486600"/>
                  </a:lnTo>
                  <a:lnTo>
                    <a:pt x="242785" y="499745"/>
                  </a:lnTo>
                  <a:lnTo>
                    <a:pt x="242785" y="608571"/>
                  </a:lnTo>
                  <a:lnTo>
                    <a:pt x="240385" y="607314"/>
                  </a:lnTo>
                  <a:lnTo>
                    <a:pt x="240385" y="631367"/>
                  </a:lnTo>
                  <a:lnTo>
                    <a:pt x="240385" y="975626"/>
                  </a:lnTo>
                  <a:lnTo>
                    <a:pt x="234454" y="981519"/>
                  </a:lnTo>
                  <a:lnTo>
                    <a:pt x="26619" y="981519"/>
                  </a:lnTo>
                  <a:lnTo>
                    <a:pt x="20713" y="975626"/>
                  </a:lnTo>
                  <a:lnTo>
                    <a:pt x="20713" y="631367"/>
                  </a:lnTo>
                  <a:lnTo>
                    <a:pt x="26619" y="625487"/>
                  </a:lnTo>
                  <a:lnTo>
                    <a:pt x="234454" y="625487"/>
                  </a:lnTo>
                  <a:lnTo>
                    <a:pt x="240385" y="631367"/>
                  </a:lnTo>
                  <a:lnTo>
                    <a:pt x="240385" y="607314"/>
                  </a:lnTo>
                  <a:lnTo>
                    <a:pt x="238137" y="606132"/>
                  </a:lnTo>
                  <a:lnTo>
                    <a:pt x="232841" y="604761"/>
                  </a:lnTo>
                  <a:lnTo>
                    <a:pt x="33832" y="604761"/>
                  </a:lnTo>
                  <a:lnTo>
                    <a:pt x="20688" y="607428"/>
                  </a:lnTo>
                  <a:lnTo>
                    <a:pt x="9931" y="614680"/>
                  </a:lnTo>
                  <a:lnTo>
                    <a:pt x="2667" y="625424"/>
                  </a:lnTo>
                  <a:lnTo>
                    <a:pt x="0" y="638581"/>
                  </a:lnTo>
                  <a:lnTo>
                    <a:pt x="0" y="968413"/>
                  </a:lnTo>
                  <a:lnTo>
                    <a:pt x="2667" y="981570"/>
                  </a:lnTo>
                  <a:lnTo>
                    <a:pt x="9931" y="992314"/>
                  </a:lnTo>
                  <a:lnTo>
                    <a:pt x="20688" y="999578"/>
                  </a:lnTo>
                  <a:lnTo>
                    <a:pt x="33832" y="1002233"/>
                  </a:lnTo>
                  <a:lnTo>
                    <a:pt x="227241" y="1002233"/>
                  </a:lnTo>
                  <a:lnTo>
                    <a:pt x="234340" y="1001483"/>
                  </a:lnTo>
                  <a:lnTo>
                    <a:pt x="240931" y="999337"/>
                  </a:lnTo>
                  <a:lnTo>
                    <a:pt x="246849" y="995946"/>
                  </a:lnTo>
                  <a:lnTo>
                    <a:pt x="251942" y="991463"/>
                  </a:lnTo>
                  <a:lnTo>
                    <a:pt x="257035" y="995946"/>
                  </a:lnTo>
                  <a:lnTo>
                    <a:pt x="262953" y="999337"/>
                  </a:lnTo>
                  <a:lnTo>
                    <a:pt x="269544" y="1001483"/>
                  </a:lnTo>
                  <a:lnTo>
                    <a:pt x="276644" y="1002233"/>
                  </a:lnTo>
                  <a:lnTo>
                    <a:pt x="479132" y="1002233"/>
                  </a:lnTo>
                  <a:lnTo>
                    <a:pt x="487413" y="998626"/>
                  </a:lnTo>
                  <a:lnTo>
                    <a:pt x="493509" y="992708"/>
                  </a:lnTo>
                  <a:lnTo>
                    <a:pt x="499605" y="998626"/>
                  </a:lnTo>
                  <a:lnTo>
                    <a:pt x="507885" y="1002233"/>
                  </a:lnTo>
                  <a:lnTo>
                    <a:pt x="710374" y="1002233"/>
                  </a:lnTo>
                  <a:lnTo>
                    <a:pt x="733958" y="992619"/>
                  </a:lnTo>
                  <a:lnTo>
                    <a:pt x="738924" y="996645"/>
                  </a:lnTo>
                  <a:lnTo>
                    <a:pt x="744601" y="999667"/>
                  </a:lnTo>
                  <a:lnTo>
                    <a:pt x="750849" y="1001572"/>
                  </a:lnTo>
                  <a:lnTo>
                    <a:pt x="757542" y="1002233"/>
                  </a:lnTo>
                  <a:lnTo>
                    <a:pt x="950912" y="1002233"/>
                  </a:lnTo>
                  <a:lnTo>
                    <a:pt x="964082" y="999578"/>
                  </a:lnTo>
                  <a:lnTo>
                    <a:pt x="974394" y="992619"/>
                  </a:lnTo>
                  <a:lnTo>
                    <a:pt x="974852" y="992314"/>
                  </a:lnTo>
                  <a:lnTo>
                    <a:pt x="975423" y="991463"/>
                  </a:lnTo>
                  <a:lnTo>
                    <a:pt x="982103" y="981570"/>
                  </a:lnTo>
                  <a:lnTo>
                    <a:pt x="984770" y="968413"/>
                  </a:lnTo>
                  <a:lnTo>
                    <a:pt x="984770" y="278028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94921" y="2307611"/>
              <a:ext cx="732790" cy="943610"/>
            </a:xfrm>
            <a:custGeom>
              <a:avLst/>
              <a:gdLst/>
              <a:ahLst/>
              <a:cxnLst/>
              <a:rect l="l" t="t" r="r" b="b"/>
              <a:pathLst>
                <a:path w="732789" h="943610">
                  <a:moveTo>
                    <a:pt x="599134" y="943302"/>
                  </a:moveTo>
                  <a:lnTo>
                    <a:pt x="35139" y="943302"/>
                  </a:lnTo>
                  <a:lnTo>
                    <a:pt x="21465" y="940540"/>
                  </a:lnTo>
                  <a:lnTo>
                    <a:pt x="10295" y="933007"/>
                  </a:lnTo>
                  <a:lnTo>
                    <a:pt x="2762" y="921837"/>
                  </a:lnTo>
                  <a:lnTo>
                    <a:pt x="0" y="908163"/>
                  </a:lnTo>
                  <a:lnTo>
                    <a:pt x="0" y="179568"/>
                  </a:lnTo>
                  <a:lnTo>
                    <a:pt x="2762" y="165912"/>
                  </a:lnTo>
                  <a:lnTo>
                    <a:pt x="10295" y="154740"/>
                  </a:lnTo>
                  <a:lnTo>
                    <a:pt x="21465" y="147197"/>
                  </a:lnTo>
                  <a:lnTo>
                    <a:pt x="35139" y="144428"/>
                  </a:lnTo>
                  <a:lnTo>
                    <a:pt x="98106" y="144428"/>
                  </a:lnTo>
                  <a:lnTo>
                    <a:pt x="98106" y="35139"/>
                  </a:lnTo>
                  <a:lnTo>
                    <a:pt x="100868" y="21465"/>
                  </a:lnTo>
                  <a:lnTo>
                    <a:pt x="108396" y="10295"/>
                  </a:lnTo>
                  <a:lnTo>
                    <a:pt x="119553" y="2762"/>
                  </a:lnTo>
                  <a:lnTo>
                    <a:pt x="133203" y="0"/>
                  </a:lnTo>
                  <a:lnTo>
                    <a:pt x="591908" y="0"/>
                  </a:lnTo>
                  <a:lnTo>
                    <a:pt x="630841" y="12556"/>
                  </a:lnTo>
                  <a:lnTo>
                    <a:pt x="641823" y="21505"/>
                  </a:lnTo>
                  <a:lnTo>
                    <a:pt x="125719" y="21505"/>
                  </a:lnTo>
                  <a:lnTo>
                    <a:pt x="119611" y="27612"/>
                  </a:lnTo>
                  <a:lnTo>
                    <a:pt x="119611" y="165933"/>
                  </a:lnTo>
                  <a:lnTo>
                    <a:pt x="27612" y="165933"/>
                  </a:lnTo>
                  <a:lnTo>
                    <a:pt x="21505" y="172041"/>
                  </a:lnTo>
                  <a:lnTo>
                    <a:pt x="21505" y="915690"/>
                  </a:lnTo>
                  <a:lnTo>
                    <a:pt x="27612" y="921797"/>
                  </a:lnTo>
                  <a:lnTo>
                    <a:pt x="631518" y="921797"/>
                  </a:lnTo>
                  <a:lnTo>
                    <a:pt x="623977" y="933007"/>
                  </a:lnTo>
                  <a:lnTo>
                    <a:pt x="612808" y="940540"/>
                  </a:lnTo>
                  <a:lnTo>
                    <a:pt x="599134" y="943302"/>
                  </a:lnTo>
                  <a:close/>
                </a:path>
                <a:path w="732789" h="943610">
                  <a:moveTo>
                    <a:pt x="697886" y="127009"/>
                  </a:moveTo>
                  <a:lnTo>
                    <a:pt x="639133" y="127009"/>
                  </a:lnTo>
                  <a:lnTo>
                    <a:pt x="625478" y="124240"/>
                  </a:lnTo>
                  <a:lnTo>
                    <a:pt x="614306" y="116697"/>
                  </a:lnTo>
                  <a:lnTo>
                    <a:pt x="606758" y="105504"/>
                  </a:lnTo>
                  <a:lnTo>
                    <a:pt x="603994" y="91869"/>
                  </a:lnTo>
                  <a:lnTo>
                    <a:pt x="603994" y="30795"/>
                  </a:lnTo>
                  <a:lnTo>
                    <a:pt x="604639" y="27139"/>
                  </a:lnTo>
                  <a:lnTo>
                    <a:pt x="605671" y="24128"/>
                  </a:lnTo>
                  <a:lnTo>
                    <a:pt x="600854" y="22494"/>
                  </a:lnTo>
                  <a:lnTo>
                    <a:pt x="595994" y="21505"/>
                  </a:lnTo>
                  <a:lnTo>
                    <a:pt x="641823" y="21505"/>
                  </a:lnTo>
                  <a:lnTo>
                    <a:pt x="657511" y="37591"/>
                  </a:lnTo>
                  <a:lnTo>
                    <a:pt x="625499" y="37591"/>
                  </a:lnTo>
                  <a:lnTo>
                    <a:pt x="625499" y="99396"/>
                  </a:lnTo>
                  <a:lnTo>
                    <a:pt x="631650" y="105504"/>
                  </a:lnTo>
                  <a:lnTo>
                    <a:pt x="720873" y="105504"/>
                  </a:lnTo>
                  <a:lnTo>
                    <a:pt x="726525" y="116735"/>
                  </a:lnTo>
                  <a:lnTo>
                    <a:pt x="728627" y="123396"/>
                  </a:lnTo>
                  <a:lnTo>
                    <a:pt x="706014" y="123396"/>
                  </a:lnTo>
                  <a:lnTo>
                    <a:pt x="702617" y="125461"/>
                  </a:lnTo>
                  <a:lnTo>
                    <a:pt x="697886" y="127009"/>
                  </a:lnTo>
                  <a:close/>
                </a:path>
                <a:path w="732789" h="943610">
                  <a:moveTo>
                    <a:pt x="720873" y="105504"/>
                  </a:moveTo>
                  <a:lnTo>
                    <a:pt x="690359" y="105504"/>
                  </a:lnTo>
                  <a:lnTo>
                    <a:pt x="625499" y="37591"/>
                  </a:lnTo>
                  <a:lnTo>
                    <a:pt x="657511" y="37591"/>
                  </a:lnTo>
                  <a:lnTo>
                    <a:pt x="712294" y="93762"/>
                  </a:lnTo>
                  <a:lnTo>
                    <a:pt x="720161" y="104089"/>
                  </a:lnTo>
                  <a:lnTo>
                    <a:pt x="720873" y="105504"/>
                  </a:lnTo>
                  <a:close/>
                </a:path>
                <a:path w="732789" h="943610">
                  <a:moveTo>
                    <a:pt x="727563" y="584897"/>
                  </a:moveTo>
                  <a:lnTo>
                    <a:pt x="721584" y="584897"/>
                  </a:lnTo>
                  <a:lnTo>
                    <a:pt x="715649" y="584897"/>
                  </a:lnTo>
                  <a:lnTo>
                    <a:pt x="710832" y="580080"/>
                  </a:lnTo>
                  <a:lnTo>
                    <a:pt x="710832" y="137374"/>
                  </a:lnTo>
                  <a:lnTo>
                    <a:pt x="708939" y="130106"/>
                  </a:lnTo>
                  <a:lnTo>
                    <a:pt x="706014" y="123396"/>
                  </a:lnTo>
                  <a:lnTo>
                    <a:pt x="728627" y="123396"/>
                  </a:lnTo>
                  <a:lnTo>
                    <a:pt x="730784" y="130227"/>
                  </a:lnTo>
                  <a:lnTo>
                    <a:pt x="732337" y="143095"/>
                  </a:lnTo>
                  <a:lnTo>
                    <a:pt x="732337" y="580080"/>
                  </a:lnTo>
                  <a:lnTo>
                    <a:pt x="727563" y="584897"/>
                  </a:lnTo>
                  <a:close/>
                </a:path>
                <a:path w="732789" h="943610">
                  <a:moveTo>
                    <a:pt x="631518" y="921797"/>
                  </a:moveTo>
                  <a:lnTo>
                    <a:pt x="606661" y="921797"/>
                  </a:lnTo>
                  <a:lnTo>
                    <a:pt x="612768" y="915690"/>
                  </a:lnTo>
                  <a:lnTo>
                    <a:pt x="612768" y="798874"/>
                  </a:lnTo>
                  <a:lnTo>
                    <a:pt x="133201" y="798874"/>
                  </a:lnTo>
                  <a:lnTo>
                    <a:pt x="100864" y="777368"/>
                  </a:lnTo>
                  <a:lnTo>
                    <a:pt x="98106" y="763734"/>
                  </a:lnTo>
                  <a:lnTo>
                    <a:pt x="98106" y="165933"/>
                  </a:lnTo>
                  <a:lnTo>
                    <a:pt x="119611" y="165933"/>
                  </a:lnTo>
                  <a:lnTo>
                    <a:pt x="119611" y="771261"/>
                  </a:lnTo>
                  <a:lnTo>
                    <a:pt x="125719" y="777368"/>
                  </a:lnTo>
                  <a:lnTo>
                    <a:pt x="729579" y="777368"/>
                  </a:lnTo>
                  <a:lnTo>
                    <a:pt x="722046" y="788562"/>
                  </a:lnTo>
                  <a:lnTo>
                    <a:pt x="710888" y="796105"/>
                  </a:lnTo>
                  <a:lnTo>
                    <a:pt x="697240" y="798874"/>
                  </a:lnTo>
                  <a:lnTo>
                    <a:pt x="634273" y="798874"/>
                  </a:lnTo>
                  <a:lnTo>
                    <a:pt x="634273" y="908163"/>
                  </a:lnTo>
                  <a:lnTo>
                    <a:pt x="631518" y="921797"/>
                  </a:lnTo>
                  <a:close/>
                </a:path>
                <a:path w="732789" h="943610">
                  <a:moveTo>
                    <a:pt x="729579" y="777368"/>
                  </a:moveTo>
                  <a:lnTo>
                    <a:pt x="704724" y="777368"/>
                  </a:lnTo>
                  <a:lnTo>
                    <a:pt x="710832" y="771261"/>
                  </a:lnTo>
                  <a:lnTo>
                    <a:pt x="710832" y="671133"/>
                  </a:lnTo>
                  <a:lnTo>
                    <a:pt x="715649" y="666316"/>
                  </a:lnTo>
                  <a:lnTo>
                    <a:pt x="727563" y="666316"/>
                  </a:lnTo>
                  <a:lnTo>
                    <a:pt x="732337" y="671133"/>
                  </a:lnTo>
                  <a:lnTo>
                    <a:pt x="732337" y="763734"/>
                  </a:lnTo>
                  <a:lnTo>
                    <a:pt x="729579" y="777368"/>
                  </a:lnTo>
                  <a:close/>
                </a:path>
                <a:path w="732789" h="943610">
                  <a:moveTo>
                    <a:pt x="133203" y="798874"/>
                  </a:moveTo>
                  <a:close/>
                </a:path>
              </a:pathLst>
            </a:custGeom>
            <a:solidFill>
              <a:srgbClr val="8B9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28775" y="2594799"/>
              <a:ext cx="633095" cy="542290"/>
            </a:xfrm>
            <a:custGeom>
              <a:avLst/>
              <a:gdLst/>
              <a:ahLst/>
              <a:cxnLst/>
              <a:rect l="l" t="t" r="r" b="b"/>
              <a:pathLst>
                <a:path w="633094" h="542289">
                  <a:moveTo>
                    <a:pt x="301701" y="159499"/>
                  </a:moveTo>
                  <a:lnTo>
                    <a:pt x="286232" y="112737"/>
                  </a:lnTo>
                  <a:lnTo>
                    <a:pt x="280377" y="105981"/>
                  </a:lnTo>
                  <a:lnTo>
                    <a:pt x="280377" y="162229"/>
                  </a:lnTo>
                  <a:lnTo>
                    <a:pt x="277749" y="203149"/>
                  </a:lnTo>
                  <a:lnTo>
                    <a:pt x="258991" y="241198"/>
                  </a:lnTo>
                  <a:lnTo>
                    <a:pt x="221500" y="271919"/>
                  </a:lnTo>
                  <a:lnTo>
                    <a:pt x="174269" y="282790"/>
                  </a:lnTo>
                  <a:lnTo>
                    <a:pt x="156692" y="281355"/>
                  </a:lnTo>
                  <a:lnTo>
                    <a:pt x="109016" y="260515"/>
                  </a:lnTo>
                  <a:lnTo>
                    <a:pt x="81254" y="228422"/>
                  </a:lnTo>
                  <a:lnTo>
                    <a:pt x="68364" y="189484"/>
                  </a:lnTo>
                  <a:lnTo>
                    <a:pt x="70993" y="148551"/>
                  </a:lnTo>
                  <a:lnTo>
                    <a:pt x="89750" y="110490"/>
                  </a:lnTo>
                  <a:lnTo>
                    <a:pt x="127215" y="79794"/>
                  </a:lnTo>
                  <a:lnTo>
                    <a:pt x="174472" y="68897"/>
                  </a:lnTo>
                  <a:lnTo>
                    <a:pt x="192049" y="70332"/>
                  </a:lnTo>
                  <a:lnTo>
                    <a:pt x="239725" y="91224"/>
                  </a:lnTo>
                  <a:lnTo>
                    <a:pt x="267487" y="123304"/>
                  </a:lnTo>
                  <a:lnTo>
                    <a:pt x="280377" y="162229"/>
                  </a:lnTo>
                  <a:lnTo>
                    <a:pt x="280377" y="105981"/>
                  </a:lnTo>
                  <a:lnTo>
                    <a:pt x="252882" y="74193"/>
                  </a:lnTo>
                  <a:lnTo>
                    <a:pt x="215887" y="54229"/>
                  </a:lnTo>
                  <a:lnTo>
                    <a:pt x="174472" y="47396"/>
                  </a:lnTo>
                  <a:lnTo>
                    <a:pt x="145084" y="50736"/>
                  </a:lnTo>
                  <a:lnTo>
                    <a:pt x="93306" y="76174"/>
                  </a:lnTo>
                  <a:lnTo>
                    <a:pt x="50203" y="143078"/>
                  </a:lnTo>
                  <a:lnTo>
                    <a:pt x="47040" y="192227"/>
                  </a:lnTo>
                  <a:lnTo>
                    <a:pt x="62509" y="239001"/>
                  </a:lnTo>
                  <a:lnTo>
                    <a:pt x="95859" y="277545"/>
                  </a:lnTo>
                  <a:lnTo>
                    <a:pt x="132854" y="297484"/>
                  </a:lnTo>
                  <a:lnTo>
                    <a:pt x="174269" y="304292"/>
                  </a:lnTo>
                  <a:lnTo>
                    <a:pt x="203669" y="300951"/>
                  </a:lnTo>
                  <a:lnTo>
                    <a:pt x="231013" y="291236"/>
                  </a:lnTo>
                  <a:lnTo>
                    <a:pt x="244157" y="282790"/>
                  </a:lnTo>
                  <a:lnTo>
                    <a:pt x="255435" y="275551"/>
                  </a:lnTo>
                  <a:lnTo>
                    <a:pt x="276021" y="254355"/>
                  </a:lnTo>
                  <a:lnTo>
                    <a:pt x="298551" y="208661"/>
                  </a:lnTo>
                  <a:lnTo>
                    <a:pt x="301701" y="159499"/>
                  </a:lnTo>
                  <a:close/>
                </a:path>
                <a:path w="633094" h="542289">
                  <a:moveTo>
                    <a:pt x="632675" y="493522"/>
                  </a:moveTo>
                  <a:lnTo>
                    <a:pt x="611593" y="457415"/>
                  </a:lnTo>
                  <a:lnTo>
                    <a:pt x="611593" y="492937"/>
                  </a:lnTo>
                  <a:lnTo>
                    <a:pt x="610641" y="496506"/>
                  </a:lnTo>
                  <a:lnTo>
                    <a:pt x="608457" y="499389"/>
                  </a:lnTo>
                  <a:lnTo>
                    <a:pt x="593610" y="518579"/>
                  </a:lnTo>
                  <a:lnTo>
                    <a:pt x="589661" y="520509"/>
                  </a:lnTo>
                  <a:lnTo>
                    <a:pt x="582345" y="520509"/>
                  </a:lnTo>
                  <a:lnTo>
                    <a:pt x="579462" y="519518"/>
                  </a:lnTo>
                  <a:lnTo>
                    <a:pt x="376250" y="362623"/>
                  </a:lnTo>
                  <a:lnTo>
                    <a:pt x="369531" y="357416"/>
                  </a:lnTo>
                  <a:lnTo>
                    <a:pt x="368477" y="349338"/>
                  </a:lnTo>
                  <a:lnTo>
                    <a:pt x="368490" y="348716"/>
                  </a:lnTo>
                  <a:lnTo>
                    <a:pt x="372033" y="344119"/>
                  </a:lnTo>
                  <a:lnTo>
                    <a:pt x="387807" y="323697"/>
                  </a:lnTo>
                  <a:lnTo>
                    <a:pt x="391769" y="321754"/>
                  </a:lnTo>
                  <a:lnTo>
                    <a:pt x="399122" y="321754"/>
                  </a:lnTo>
                  <a:lnTo>
                    <a:pt x="608838" y="482485"/>
                  </a:lnTo>
                  <a:lnTo>
                    <a:pt x="611593" y="492937"/>
                  </a:lnTo>
                  <a:lnTo>
                    <a:pt x="611593" y="457415"/>
                  </a:lnTo>
                  <a:lnTo>
                    <a:pt x="435914" y="321754"/>
                  </a:lnTo>
                  <a:lnTo>
                    <a:pt x="412026" y="303301"/>
                  </a:lnTo>
                  <a:lnTo>
                    <a:pt x="405536" y="300990"/>
                  </a:lnTo>
                  <a:lnTo>
                    <a:pt x="398691" y="300469"/>
                  </a:lnTo>
                  <a:lnTo>
                    <a:pt x="398983" y="291211"/>
                  </a:lnTo>
                  <a:lnTo>
                    <a:pt x="396849" y="282219"/>
                  </a:lnTo>
                  <a:lnTo>
                    <a:pt x="379336" y="262382"/>
                  </a:lnTo>
                  <a:lnTo>
                    <a:pt x="379336" y="297192"/>
                  </a:lnTo>
                  <a:lnTo>
                    <a:pt x="344627" y="342188"/>
                  </a:lnTo>
                  <a:lnTo>
                    <a:pt x="340664" y="344119"/>
                  </a:lnTo>
                  <a:lnTo>
                    <a:pt x="336372" y="344119"/>
                  </a:lnTo>
                  <a:lnTo>
                    <a:pt x="333400" y="344119"/>
                  </a:lnTo>
                  <a:lnTo>
                    <a:pt x="330644" y="343179"/>
                  </a:lnTo>
                  <a:lnTo>
                    <a:pt x="325526" y="339267"/>
                  </a:lnTo>
                  <a:lnTo>
                    <a:pt x="323773" y="336080"/>
                  </a:lnTo>
                  <a:lnTo>
                    <a:pt x="322910" y="328891"/>
                  </a:lnTo>
                  <a:lnTo>
                    <a:pt x="323850" y="325323"/>
                  </a:lnTo>
                  <a:lnTo>
                    <a:pt x="338404" y="306489"/>
                  </a:lnTo>
                  <a:lnTo>
                    <a:pt x="345084" y="297840"/>
                  </a:lnTo>
                  <a:lnTo>
                    <a:pt x="353618" y="286791"/>
                  </a:lnTo>
                  <a:lnTo>
                    <a:pt x="356235" y="283438"/>
                  </a:lnTo>
                  <a:lnTo>
                    <a:pt x="360197" y="281457"/>
                  </a:lnTo>
                  <a:lnTo>
                    <a:pt x="367423" y="281457"/>
                  </a:lnTo>
                  <a:lnTo>
                    <a:pt x="370217" y="282397"/>
                  </a:lnTo>
                  <a:lnTo>
                    <a:pt x="372503" y="284213"/>
                  </a:lnTo>
                  <a:lnTo>
                    <a:pt x="378345" y="288683"/>
                  </a:lnTo>
                  <a:lnTo>
                    <a:pt x="379336" y="297192"/>
                  </a:lnTo>
                  <a:lnTo>
                    <a:pt x="379336" y="262382"/>
                  </a:lnTo>
                  <a:lnTo>
                    <a:pt x="372237" y="259956"/>
                  </a:lnTo>
                  <a:lnTo>
                    <a:pt x="356235" y="259956"/>
                  </a:lnTo>
                  <a:lnTo>
                    <a:pt x="348500" y="262750"/>
                  </a:lnTo>
                  <a:lnTo>
                    <a:pt x="342303" y="267779"/>
                  </a:lnTo>
                  <a:lnTo>
                    <a:pt x="329793" y="258140"/>
                  </a:lnTo>
                  <a:lnTo>
                    <a:pt x="340563" y="233464"/>
                  </a:lnTo>
                  <a:lnTo>
                    <a:pt x="347408" y="207543"/>
                  </a:lnTo>
                  <a:lnTo>
                    <a:pt x="350189" y="180746"/>
                  </a:lnTo>
                  <a:lnTo>
                    <a:pt x="348805" y="153454"/>
                  </a:lnTo>
                  <a:lnTo>
                    <a:pt x="341033" y="119583"/>
                  </a:lnTo>
                  <a:lnTo>
                    <a:pt x="328396" y="91427"/>
                  </a:lnTo>
                  <a:lnTo>
                    <a:pt x="328396" y="186423"/>
                  </a:lnTo>
                  <a:lnTo>
                    <a:pt x="327253" y="193332"/>
                  </a:lnTo>
                  <a:lnTo>
                    <a:pt x="327253" y="283349"/>
                  </a:lnTo>
                  <a:lnTo>
                    <a:pt x="316064" y="297840"/>
                  </a:lnTo>
                  <a:lnTo>
                    <a:pt x="307467" y="291172"/>
                  </a:lnTo>
                  <a:lnTo>
                    <a:pt x="313474" y="283438"/>
                  </a:lnTo>
                  <a:lnTo>
                    <a:pt x="314134" y="282536"/>
                  </a:lnTo>
                  <a:lnTo>
                    <a:pt x="318643" y="276682"/>
                  </a:lnTo>
                  <a:lnTo>
                    <a:pt x="327253" y="283349"/>
                  </a:lnTo>
                  <a:lnTo>
                    <a:pt x="327253" y="193332"/>
                  </a:lnTo>
                  <a:lnTo>
                    <a:pt x="313029" y="243751"/>
                  </a:lnTo>
                  <a:lnTo>
                    <a:pt x="271335" y="296024"/>
                  </a:lnTo>
                  <a:lnTo>
                    <a:pt x="209397" y="326212"/>
                  </a:lnTo>
                  <a:lnTo>
                    <a:pt x="174269" y="330187"/>
                  </a:lnTo>
                  <a:lnTo>
                    <a:pt x="148882" y="328129"/>
                  </a:lnTo>
                  <a:lnTo>
                    <a:pt x="101422" y="311937"/>
                  </a:lnTo>
                  <a:lnTo>
                    <a:pt x="46278" y="262001"/>
                  </a:lnTo>
                  <a:lnTo>
                    <a:pt x="26149" y="218732"/>
                  </a:lnTo>
                  <a:lnTo>
                    <a:pt x="20116" y="171831"/>
                  </a:lnTo>
                  <a:lnTo>
                    <a:pt x="28638" y="124891"/>
                  </a:lnTo>
                  <a:lnTo>
                    <a:pt x="52197" y="81495"/>
                  </a:lnTo>
                  <a:lnTo>
                    <a:pt x="106286" y="37211"/>
                  </a:lnTo>
                  <a:lnTo>
                    <a:pt x="174472" y="21501"/>
                  </a:lnTo>
                  <a:lnTo>
                    <a:pt x="199859" y="23571"/>
                  </a:lnTo>
                  <a:lnTo>
                    <a:pt x="247294" y="39789"/>
                  </a:lnTo>
                  <a:lnTo>
                    <a:pt x="290906" y="74599"/>
                  </a:lnTo>
                  <a:lnTo>
                    <a:pt x="320662" y="126466"/>
                  </a:lnTo>
                  <a:lnTo>
                    <a:pt x="328396" y="186423"/>
                  </a:lnTo>
                  <a:lnTo>
                    <a:pt x="328396" y="91427"/>
                  </a:lnTo>
                  <a:lnTo>
                    <a:pt x="327012" y="88341"/>
                  </a:lnTo>
                  <a:lnTo>
                    <a:pt x="307149" y="60477"/>
                  </a:lnTo>
                  <a:lnTo>
                    <a:pt x="281838" y="36690"/>
                  </a:lnTo>
                  <a:lnTo>
                    <a:pt x="258495" y="21501"/>
                  </a:lnTo>
                  <a:lnTo>
                    <a:pt x="257467" y="20828"/>
                  </a:lnTo>
                  <a:lnTo>
                    <a:pt x="231190" y="9347"/>
                  </a:lnTo>
                  <a:lnTo>
                    <a:pt x="203403" y="2349"/>
                  </a:lnTo>
                  <a:lnTo>
                    <a:pt x="174472" y="0"/>
                  </a:lnTo>
                  <a:lnTo>
                    <a:pt x="134239" y="4572"/>
                  </a:lnTo>
                  <a:lnTo>
                    <a:pt x="96786" y="17881"/>
                  </a:lnTo>
                  <a:lnTo>
                    <a:pt x="63360" y="39357"/>
                  </a:lnTo>
                  <a:lnTo>
                    <a:pt x="35166" y="68389"/>
                  </a:lnTo>
                  <a:lnTo>
                    <a:pt x="11607" y="109181"/>
                  </a:lnTo>
                  <a:lnTo>
                    <a:pt x="0" y="153263"/>
                  </a:lnTo>
                  <a:lnTo>
                    <a:pt x="25" y="198259"/>
                  </a:lnTo>
                  <a:lnTo>
                    <a:pt x="11391" y="241808"/>
                  </a:lnTo>
                  <a:lnTo>
                    <a:pt x="33782" y="281520"/>
                  </a:lnTo>
                  <a:lnTo>
                    <a:pt x="66903" y="315048"/>
                  </a:lnTo>
                  <a:lnTo>
                    <a:pt x="117538" y="342366"/>
                  </a:lnTo>
                  <a:lnTo>
                    <a:pt x="174269" y="351688"/>
                  </a:lnTo>
                  <a:lnTo>
                    <a:pt x="206844" y="348716"/>
                  </a:lnTo>
                  <a:lnTo>
                    <a:pt x="237782" y="339979"/>
                  </a:lnTo>
                  <a:lnTo>
                    <a:pt x="257556" y="330187"/>
                  </a:lnTo>
                  <a:lnTo>
                    <a:pt x="266420" y="325805"/>
                  </a:lnTo>
                  <a:lnTo>
                    <a:pt x="292112" y="306489"/>
                  </a:lnTo>
                  <a:lnTo>
                    <a:pt x="304838" y="316344"/>
                  </a:lnTo>
                  <a:lnTo>
                    <a:pt x="302221" y="322186"/>
                  </a:lnTo>
                  <a:lnTo>
                    <a:pt x="301269" y="328129"/>
                  </a:lnTo>
                  <a:lnTo>
                    <a:pt x="321271" y="363131"/>
                  </a:lnTo>
                  <a:lnTo>
                    <a:pt x="328625" y="365633"/>
                  </a:lnTo>
                  <a:lnTo>
                    <a:pt x="341363" y="365633"/>
                  </a:lnTo>
                  <a:lnTo>
                    <a:pt x="346176" y="364515"/>
                  </a:lnTo>
                  <a:lnTo>
                    <a:pt x="350558" y="362623"/>
                  </a:lnTo>
                  <a:lnTo>
                    <a:pt x="352717" y="368896"/>
                  </a:lnTo>
                  <a:lnTo>
                    <a:pt x="356666" y="374662"/>
                  </a:lnTo>
                  <a:lnTo>
                    <a:pt x="570128" y="539470"/>
                  </a:lnTo>
                  <a:lnTo>
                    <a:pt x="577532" y="542010"/>
                  </a:lnTo>
                  <a:lnTo>
                    <a:pt x="585355" y="542010"/>
                  </a:lnTo>
                  <a:lnTo>
                    <a:pt x="619302" y="520509"/>
                  </a:lnTo>
                  <a:lnTo>
                    <a:pt x="631710" y="499389"/>
                  </a:lnTo>
                  <a:lnTo>
                    <a:pt x="632675" y="493522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81277" y="2478455"/>
              <a:ext cx="404495" cy="505459"/>
            </a:xfrm>
            <a:custGeom>
              <a:avLst/>
              <a:gdLst/>
              <a:ahLst/>
              <a:cxnLst/>
              <a:rect l="l" t="t" r="r" b="b"/>
              <a:pathLst>
                <a:path w="404494" h="505460">
                  <a:moveTo>
                    <a:pt x="130187" y="327355"/>
                  </a:moveTo>
                  <a:lnTo>
                    <a:pt x="125374" y="322529"/>
                  </a:lnTo>
                  <a:lnTo>
                    <a:pt x="4813" y="322529"/>
                  </a:lnTo>
                  <a:lnTo>
                    <a:pt x="0" y="327355"/>
                  </a:lnTo>
                  <a:lnTo>
                    <a:pt x="0" y="339217"/>
                  </a:lnTo>
                  <a:lnTo>
                    <a:pt x="4813" y="344043"/>
                  </a:lnTo>
                  <a:lnTo>
                    <a:pt x="119443" y="344043"/>
                  </a:lnTo>
                  <a:lnTo>
                    <a:pt x="125374" y="344043"/>
                  </a:lnTo>
                  <a:lnTo>
                    <a:pt x="130187" y="339217"/>
                  </a:lnTo>
                  <a:lnTo>
                    <a:pt x="130187" y="327355"/>
                  </a:lnTo>
                  <a:close/>
                </a:path>
                <a:path w="404494" h="505460">
                  <a:moveTo>
                    <a:pt x="130187" y="246710"/>
                  </a:moveTo>
                  <a:lnTo>
                    <a:pt x="125374" y="241935"/>
                  </a:lnTo>
                  <a:lnTo>
                    <a:pt x="4813" y="241935"/>
                  </a:lnTo>
                  <a:lnTo>
                    <a:pt x="0" y="246710"/>
                  </a:lnTo>
                  <a:lnTo>
                    <a:pt x="0" y="258622"/>
                  </a:lnTo>
                  <a:lnTo>
                    <a:pt x="4813" y="263436"/>
                  </a:lnTo>
                  <a:lnTo>
                    <a:pt x="119443" y="263436"/>
                  </a:lnTo>
                  <a:lnTo>
                    <a:pt x="125374" y="263436"/>
                  </a:lnTo>
                  <a:lnTo>
                    <a:pt x="130187" y="258622"/>
                  </a:lnTo>
                  <a:lnTo>
                    <a:pt x="130187" y="246710"/>
                  </a:lnTo>
                  <a:close/>
                </a:path>
                <a:path w="404494" h="505460">
                  <a:moveTo>
                    <a:pt x="149466" y="408000"/>
                  </a:moveTo>
                  <a:lnTo>
                    <a:pt x="144640" y="403174"/>
                  </a:lnTo>
                  <a:lnTo>
                    <a:pt x="4813" y="403174"/>
                  </a:lnTo>
                  <a:lnTo>
                    <a:pt x="0" y="408000"/>
                  </a:lnTo>
                  <a:lnTo>
                    <a:pt x="0" y="419862"/>
                  </a:lnTo>
                  <a:lnTo>
                    <a:pt x="4813" y="424688"/>
                  </a:lnTo>
                  <a:lnTo>
                    <a:pt x="138709" y="424688"/>
                  </a:lnTo>
                  <a:lnTo>
                    <a:pt x="144640" y="424688"/>
                  </a:lnTo>
                  <a:lnTo>
                    <a:pt x="149466" y="419862"/>
                  </a:lnTo>
                  <a:lnTo>
                    <a:pt x="149466" y="408000"/>
                  </a:lnTo>
                  <a:close/>
                </a:path>
                <a:path w="404494" h="505460">
                  <a:moveTo>
                    <a:pt x="149466" y="166103"/>
                  </a:moveTo>
                  <a:lnTo>
                    <a:pt x="144640" y="161290"/>
                  </a:lnTo>
                  <a:lnTo>
                    <a:pt x="4813" y="161290"/>
                  </a:lnTo>
                  <a:lnTo>
                    <a:pt x="0" y="166103"/>
                  </a:lnTo>
                  <a:lnTo>
                    <a:pt x="0" y="177977"/>
                  </a:lnTo>
                  <a:lnTo>
                    <a:pt x="4813" y="182791"/>
                  </a:lnTo>
                  <a:lnTo>
                    <a:pt x="138709" y="182791"/>
                  </a:lnTo>
                  <a:lnTo>
                    <a:pt x="144640" y="182791"/>
                  </a:lnTo>
                  <a:lnTo>
                    <a:pt x="149466" y="177977"/>
                  </a:lnTo>
                  <a:lnTo>
                    <a:pt x="149466" y="166103"/>
                  </a:lnTo>
                  <a:close/>
                </a:path>
                <a:path w="404494" h="505460">
                  <a:moveTo>
                    <a:pt x="404164" y="488594"/>
                  </a:moveTo>
                  <a:lnTo>
                    <a:pt x="399351" y="483781"/>
                  </a:lnTo>
                  <a:lnTo>
                    <a:pt x="4813" y="483781"/>
                  </a:lnTo>
                  <a:lnTo>
                    <a:pt x="0" y="488594"/>
                  </a:lnTo>
                  <a:lnTo>
                    <a:pt x="0" y="500468"/>
                  </a:lnTo>
                  <a:lnTo>
                    <a:pt x="4813" y="505282"/>
                  </a:lnTo>
                  <a:lnTo>
                    <a:pt x="393420" y="505282"/>
                  </a:lnTo>
                  <a:lnTo>
                    <a:pt x="399351" y="505282"/>
                  </a:lnTo>
                  <a:lnTo>
                    <a:pt x="404164" y="500468"/>
                  </a:lnTo>
                  <a:lnTo>
                    <a:pt x="404164" y="488594"/>
                  </a:lnTo>
                  <a:close/>
                </a:path>
                <a:path w="404494" h="505460">
                  <a:moveTo>
                    <a:pt x="404164" y="85458"/>
                  </a:moveTo>
                  <a:lnTo>
                    <a:pt x="399351" y="80645"/>
                  </a:lnTo>
                  <a:lnTo>
                    <a:pt x="4813" y="80645"/>
                  </a:lnTo>
                  <a:lnTo>
                    <a:pt x="0" y="85458"/>
                  </a:lnTo>
                  <a:lnTo>
                    <a:pt x="0" y="97332"/>
                  </a:lnTo>
                  <a:lnTo>
                    <a:pt x="4813" y="102146"/>
                  </a:lnTo>
                  <a:lnTo>
                    <a:pt x="393420" y="102146"/>
                  </a:lnTo>
                  <a:lnTo>
                    <a:pt x="399351" y="102146"/>
                  </a:lnTo>
                  <a:lnTo>
                    <a:pt x="404164" y="97332"/>
                  </a:lnTo>
                  <a:lnTo>
                    <a:pt x="404164" y="85458"/>
                  </a:lnTo>
                  <a:close/>
                </a:path>
                <a:path w="404494" h="505460">
                  <a:moveTo>
                    <a:pt x="404164" y="4864"/>
                  </a:moveTo>
                  <a:lnTo>
                    <a:pt x="399351" y="0"/>
                  </a:lnTo>
                  <a:lnTo>
                    <a:pt x="4813" y="0"/>
                  </a:lnTo>
                  <a:lnTo>
                    <a:pt x="0" y="4864"/>
                  </a:lnTo>
                  <a:lnTo>
                    <a:pt x="0" y="16725"/>
                  </a:lnTo>
                  <a:lnTo>
                    <a:pt x="4813" y="21501"/>
                  </a:lnTo>
                  <a:lnTo>
                    <a:pt x="393420" y="21501"/>
                  </a:lnTo>
                  <a:lnTo>
                    <a:pt x="399351" y="21501"/>
                  </a:lnTo>
                  <a:lnTo>
                    <a:pt x="404164" y="16725"/>
                  </a:lnTo>
                  <a:lnTo>
                    <a:pt x="404164" y="4864"/>
                  </a:lnTo>
                  <a:close/>
                </a:path>
              </a:pathLst>
            </a:custGeom>
            <a:solidFill>
              <a:srgbClr val="8B9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352724" y="1842108"/>
              <a:ext cx="1123950" cy="906780"/>
            </a:xfrm>
            <a:custGeom>
              <a:avLst/>
              <a:gdLst/>
              <a:ahLst/>
              <a:cxnLst/>
              <a:rect l="l" t="t" r="r" b="b"/>
              <a:pathLst>
                <a:path w="1123950" h="906780">
                  <a:moveTo>
                    <a:pt x="1044105" y="577634"/>
                  </a:moveTo>
                  <a:lnTo>
                    <a:pt x="1039469" y="572985"/>
                  </a:lnTo>
                  <a:lnTo>
                    <a:pt x="708380" y="572985"/>
                  </a:lnTo>
                  <a:lnTo>
                    <a:pt x="703745" y="577634"/>
                  </a:lnTo>
                  <a:lnTo>
                    <a:pt x="703745" y="589064"/>
                  </a:lnTo>
                  <a:lnTo>
                    <a:pt x="708380" y="593712"/>
                  </a:lnTo>
                  <a:lnTo>
                    <a:pt x="1033741" y="593712"/>
                  </a:lnTo>
                  <a:lnTo>
                    <a:pt x="1039469" y="593712"/>
                  </a:lnTo>
                  <a:lnTo>
                    <a:pt x="1044105" y="589064"/>
                  </a:lnTo>
                  <a:lnTo>
                    <a:pt x="1044105" y="577634"/>
                  </a:lnTo>
                  <a:close/>
                </a:path>
                <a:path w="1123950" h="906780">
                  <a:moveTo>
                    <a:pt x="1044105" y="519938"/>
                  </a:moveTo>
                  <a:lnTo>
                    <a:pt x="1039469" y="515302"/>
                  </a:lnTo>
                  <a:lnTo>
                    <a:pt x="708380" y="515302"/>
                  </a:lnTo>
                  <a:lnTo>
                    <a:pt x="703745" y="519938"/>
                  </a:lnTo>
                  <a:lnTo>
                    <a:pt x="703745" y="531380"/>
                  </a:lnTo>
                  <a:lnTo>
                    <a:pt x="708380" y="536016"/>
                  </a:lnTo>
                  <a:lnTo>
                    <a:pt x="1033741" y="536016"/>
                  </a:lnTo>
                  <a:lnTo>
                    <a:pt x="1039469" y="536016"/>
                  </a:lnTo>
                  <a:lnTo>
                    <a:pt x="1044105" y="531380"/>
                  </a:lnTo>
                  <a:lnTo>
                    <a:pt x="1044105" y="519938"/>
                  </a:lnTo>
                  <a:close/>
                </a:path>
                <a:path w="1123950" h="906780">
                  <a:moveTo>
                    <a:pt x="1044105" y="462254"/>
                  </a:moveTo>
                  <a:lnTo>
                    <a:pt x="1039469" y="457606"/>
                  </a:lnTo>
                  <a:lnTo>
                    <a:pt x="708380" y="457606"/>
                  </a:lnTo>
                  <a:lnTo>
                    <a:pt x="703745" y="462254"/>
                  </a:lnTo>
                  <a:lnTo>
                    <a:pt x="703745" y="473684"/>
                  </a:lnTo>
                  <a:lnTo>
                    <a:pt x="708380" y="478332"/>
                  </a:lnTo>
                  <a:lnTo>
                    <a:pt x="1033741" y="478332"/>
                  </a:lnTo>
                  <a:lnTo>
                    <a:pt x="1039469" y="478332"/>
                  </a:lnTo>
                  <a:lnTo>
                    <a:pt x="1044105" y="473684"/>
                  </a:lnTo>
                  <a:lnTo>
                    <a:pt x="1044105" y="462254"/>
                  </a:lnTo>
                  <a:close/>
                </a:path>
                <a:path w="1123950" h="906780">
                  <a:moveTo>
                    <a:pt x="1044105" y="404571"/>
                  </a:moveTo>
                  <a:lnTo>
                    <a:pt x="1039469" y="399923"/>
                  </a:lnTo>
                  <a:lnTo>
                    <a:pt x="708380" y="399923"/>
                  </a:lnTo>
                  <a:lnTo>
                    <a:pt x="703745" y="404571"/>
                  </a:lnTo>
                  <a:lnTo>
                    <a:pt x="703745" y="416001"/>
                  </a:lnTo>
                  <a:lnTo>
                    <a:pt x="708380" y="420649"/>
                  </a:lnTo>
                  <a:lnTo>
                    <a:pt x="1033741" y="420649"/>
                  </a:lnTo>
                  <a:lnTo>
                    <a:pt x="1039469" y="420649"/>
                  </a:lnTo>
                  <a:lnTo>
                    <a:pt x="1044105" y="416001"/>
                  </a:lnTo>
                  <a:lnTo>
                    <a:pt x="1044105" y="404571"/>
                  </a:lnTo>
                  <a:close/>
                </a:path>
                <a:path w="1123950" h="906780">
                  <a:moveTo>
                    <a:pt x="1123759" y="397065"/>
                  </a:moveTo>
                  <a:lnTo>
                    <a:pt x="1122273" y="384657"/>
                  </a:lnTo>
                  <a:lnTo>
                    <a:pt x="1120317" y="378409"/>
                  </a:lnTo>
                  <a:lnTo>
                    <a:pt x="1118209" y="371640"/>
                  </a:lnTo>
                  <a:lnTo>
                    <a:pt x="1113015" y="361264"/>
                  </a:lnTo>
                  <a:lnTo>
                    <a:pt x="1112113" y="359448"/>
                  </a:lnTo>
                  <a:lnTo>
                    <a:pt x="1104569" y="349491"/>
                  </a:lnTo>
                  <a:lnTo>
                    <a:pt x="1103033" y="347903"/>
                  </a:lnTo>
                  <a:lnTo>
                    <a:pt x="1103033" y="391629"/>
                  </a:lnTo>
                  <a:lnTo>
                    <a:pt x="1103033" y="879906"/>
                  </a:lnTo>
                  <a:lnTo>
                    <a:pt x="1097153" y="885786"/>
                  </a:lnTo>
                  <a:lnTo>
                    <a:pt x="662571" y="885786"/>
                  </a:lnTo>
                  <a:lnTo>
                    <a:pt x="662254" y="885456"/>
                  </a:lnTo>
                  <a:lnTo>
                    <a:pt x="656374" y="885456"/>
                  </a:lnTo>
                  <a:lnTo>
                    <a:pt x="650824" y="879906"/>
                  </a:lnTo>
                  <a:lnTo>
                    <a:pt x="650824" y="305523"/>
                  </a:lnTo>
                  <a:lnTo>
                    <a:pt x="656704" y="299631"/>
                  </a:lnTo>
                  <a:lnTo>
                    <a:pt x="1012367" y="299631"/>
                  </a:lnTo>
                  <a:lnTo>
                    <a:pt x="1016749" y="300507"/>
                  </a:lnTo>
                  <a:lnTo>
                    <a:pt x="1021143" y="301955"/>
                  </a:lnTo>
                  <a:lnTo>
                    <a:pt x="1020076" y="304901"/>
                  </a:lnTo>
                  <a:lnTo>
                    <a:pt x="1019403" y="308457"/>
                  </a:lnTo>
                  <a:lnTo>
                    <a:pt x="1019403" y="348119"/>
                  </a:lnTo>
                  <a:lnTo>
                    <a:pt x="1022070" y="361302"/>
                  </a:lnTo>
                  <a:lnTo>
                    <a:pt x="1029347" y="372059"/>
                  </a:lnTo>
                  <a:lnTo>
                    <a:pt x="1040104" y="379310"/>
                  </a:lnTo>
                  <a:lnTo>
                    <a:pt x="1053261" y="381977"/>
                  </a:lnTo>
                  <a:lnTo>
                    <a:pt x="1090688" y="381977"/>
                  </a:lnTo>
                  <a:lnTo>
                    <a:pt x="1095286" y="380441"/>
                  </a:lnTo>
                  <a:lnTo>
                    <a:pt x="1098600" y="378409"/>
                  </a:lnTo>
                  <a:lnTo>
                    <a:pt x="1101293" y="384797"/>
                  </a:lnTo>
                  <a:lnTo>
                    <a:pt x="1103033" y="391629"/>
                  </a:lnTo>
                  <a:lnTo>
                    <a:pt x="1103033" y="347903"/>
                  </a:lnTo>
                  <a:lnTo>
                    <a:pt x="1083513" y="327672"/>
                  </a:lnTo>
                  <a:lnTo>
                    <a:pt x="1083513" y="361264"/>
                  </a:lnTo>
                  <a:lnTo>
                    <a:pt x="1046060" y="361264"/>
                  </a:lnTo>
                  <a:lnTo>
                    <a:pt x="1040130" y="355371"/>
                  </a:lnTo>
                  <a:lnTo>
                    <a:pt x="1040130" y="315341"/>
                  </a:lnTo>
                  <a:lnTo>
                    <a:pt x="1083513" y="361264"/>
                  </a:lnTo>
                  <a:lnTo>
                    <a:pt x="1083513" y="327672"/>
                  </a:lnTo>
                  <a:lnTo>
                    <a:pt x="1071626" y="315341"/>
                  </a:lnTo>
                  <a:lnTo>
                    <a:pt x="1056474" y="299631"/>
                  </a:lnTo>
                  <a:lnTo>
                    <a:pt x="1055878" y="299008"/>
                  </a:lnTo>
                  <a:lnTo>
                    <a:pt x="1046111" y="291109"/>
                  </a:lnTo>
                  <a:lnTo>
                    <a:pt x="1034059" y="284734"/>
                  </a:lnTo>
                  <a:lnTo>
                    <a:pt x="1021092" y="280466"/>
                  </a:lnTo>
                  <a:lnTo>
                    <a:pt x="1008634" y="278917"/>
                  </a:lnTo>
                  <a:lnTo>
                    <a:pt x="965314" y="278917"/>
                  </a:lnTo>
                  <a:lnTo>
                    <a:pt x="964006" y="277672"/>
                  </a:lnTo>
                  <a:lnTo>
                    <a:pt x="932268" y="253492"/>
                  </a:lnTo>
                  <a:lnTo>
                    <a:pt x="932268" y="278917"/>
                  </a:lnTo>
                  <a:lnTo>
                    <a:pt x="663956" y="278917"/>
                  </a:lnTo>
                  <a:lnTo>
                    <a:pt x="662813" y="279146"/>
                  </a:lnTo>
                  <a:lnTo>
                    <a:pt x="662254" y="278574"/>
                  </a:lnTo>
                  <a:lnTo>
                    <a:pt x="632955" y="278574"/>
                  </a:lnTo>
                  <a:lnTo>
                    <a:pt x="632955" y="299300"/>
                  </a:lnTo>
                  <a:lnTo>
                    <a:pt x="632764" y="299593"/>
                  </a:lnTo>
                  <a:lnTo>
                    <a:pt x="630097" y="312775"/>
                  </a:lnTo>
                  <a:lnTo>
                    <a:pt x="630097" y="872655"/>
                  </a:lnTo>
                  <a:lnTo>
                    <a:pt x="632688" y="885456"/>
                  </a:lnTo>
                  <a:lnTo>
                    <a:pt x="591439" y="885456"/>
                  </a:lnTo>
                  <a:lnTo>
                    <a:pt x="585546" y="879538"/>
                  </a:lnTo>
                  <a:lnTo>
                    <a:pt x="585546" y="305181"/>
                  </a:lnTo>
                  <a:lnTo>
                    <a:pt x="591439" y="299300"/>
                  </a:lnTo>
                  <a:lnTo>
                    <a:pt x="632955" y="299300"/>
                  </a:lnTo>
                  <a:lnTo>
                    <a:pt x="632955" y="278574"/>
                  </a:lnTo>
                  <a:lnTo>
                    <a:pt x="598690" y="278574"/>
                  </a:lnTo>
                  <a:lnTo>
                    <a:pt x="585533" y="281241"/>
                  </a:lnTo>
                  <a:lnTo>
                    <a:pt x="574763" y="288493"/>
                  </a:lnTo>
                  <a:lnTo>
                    <a:pt x="567499" y="299250"/>
                  </a:lnTo>
                  <a:lnTo>
                    <a:pt x="564832" y="312394"/>
                  </a:lnTo>
                  <a:lnTo>
                    <a:pt x="564832" y="673481"/>
                  </a:lnTo>
                  <a:lnTo>
                    <a:pt x="241655" y="673481"/>
                  </a:lnTo>
                  <a:lnTo>
                    <a:pt x="197180" y="668985"/>
                  </a:lnTo>
                  <a:lnTo>
                    <a:pt x="155740" y="656094"/>
                  </a:lnTo>
                  <a:lnTo>
                    <a:pt x="118211" y="635698"/>
                  </a:lnTo>
                  <a:lnTo>
                    <a:pt x="85496" y="608698"/>
                  </a:lnTo>
                  <a:lnTo>
                    <a:pt x="58496" y="575983"/>
                  </a:lnTo>
                  <a:lnTo>
                    <a:pt x="38100" y="538454"/>
                  </a:lnTo>
                  <a:lnTo>
                    <a:pt x="25209" y="497014"/>
                  </a:lnTo>
                  <a:lnTo>
                    <a:pt x="20713" y="452551"/>
                  </a:lnTo>
                  <a:lnTo>
                    <a:pt x="25209" y="408076"/>
                  </a:lnTo>
                  <a:lnTo>
                    <a:pt x="38100" y="366623"/>
                  </a:lnTo>
                  <a:lnTo>
                    <a:pt x="58496" y="329095"/>
                  </a:lnTo>
                  <a:lnTo>
                    <a:pt x="85496" y="296379"/>
                  </a:lnTo>
                  <a:lnTo>
                    <a:pt x="118211" y="269379"/>
                  </a:lnTo>
                  <a:lnTo>
                    <a:pt x="155740" y="248983"/>
                  </a:lnTo>
                  <a:lnTo>
                    <a:pt x="197180" y="236080"/>
                  </a:lnTo>
                  <a:lnTo>
                    <a:pt x="241655" y="231584"/>
                  </a:lnTo>
                  <a:lnTo>
                    <a:pt x="249301" y="231736"/>
                  </a:lnTo>
                  <a:lnTo>
                    <a:pt x="257035" y="232156"/>
                  </a:lnTo>
                  <a:lnTo>
                    <a:pt x="264833" y="232867"/>
                  </a:lnTo>
                  <a:lnTo>
                    <a:pt x="275437" y="234200"/>
                  </a:lnTo>
                  <a:lnTo>
                    <a:pt x="278218" y="233451"/>
                  </a:lnTo>
                  <a:lnTo>
                    <a:pt x="282600" y="230098"/>
                  </a:lnTo>
                  <a:lnTo>
                    <a:pt x="284060" y="227571"/>
                  </a:lnTo>
                  <a:lnTo>
                    <a:pt x="284391" y="224828"/>
                  </a:lnTo>
                  <a:lnTo>
                    <a:pt x="295440" y="176885"/>
                  </a:lnTo>
                  <a:lnTo>
                    <a:pt x="315722" y="133477"/>
                  </a:lnTo>
                  <a:lnTo>
                    <a:pt x="344093" y="95643"/>
                  </a:lnTo>
                  <a:lnTo>
                    <a:pt x="379361" y="64414"/>
                  </a:lnTo>
                  <a:lnTo>
                    <a:pt x="420370" y="40830"/>
                  </a:lnTo>
                  <a:lnTo>
                    <a:pt x="465950" y="25920"/>
                  </a:lnTo>
                  <a:lnTo>
                    <a:pt x="514934" y="20726"/>
                  </a:lnTo>
                  <a:lnTo>
                    <a:pt x="564159" y="25958"/>
                  </a:lnTo>
                  <a:lnTo>
                    <a:pt x="609917" y="40970"/>
                  </a:lnTo>
                  <a:lnTo>
                    <a:pt x="651027" y="64706"/>
                  </a:lnTo>
                  <a:lnTo>
                    <a:pt x="686320" y="96139"/>
                  </a:lnTo>
                  <a:lnTo>
                    <a:pt x="714629" y="134226"/>
                  </a:lnTo>
                  <a:lnTo>
                    <a:pt x="734771" y="177927"/>
                  </a:lnTo>
                  <a:lnTo>
                    <a:pt x="745604" y="226199"/>
                  </a:lnTo>
                  <a:lnTo>
                    <a:pt x="745934" y="229019"/>
                  </a:lnTo>
                  <a:lnTo>
                    <a:pt x="747420" y="231622"/>
                  </a:lnTo>
                  <a:lnTo>
                    <a:pt x="752017" y="235026"/>
                  </a:lnTo>
                  <a:lnTo>
                    <a:pt x="754926" y="235724"/>
                  </a:lnTo>
                  <a:lnTo>
                    <a:pt x="757745" y="235191"/>
                  </a:lnTo>
                  <a:lnTo>
                    <a:pt x="767638" y="233629"/>
                  </a:lnTo>
                  <a:lnTo>
                    <a:pt x="777532" y="232498"/>
                  </a:lnTo>
                  <a:lnTo>
                    <a:pt x="787412" y="231813"/>
                  </a:lnTo>
                  <a:lnTo>
                    <a:pt x="797242" y="231584"/>
                  </a:lnTo>
                  <a:lnTo>
                    <a:pt x="839317" y="235597"/>
                  </a:lnTo>
                  <a:lnTo>
                    <a:pt x="879373" y="247357"/>
                  </a:lnTo>
                  <a:lnTo>
                    <a:pt x="916482" y="266496"/>
                  </a:lnTo>
                  <a:lnTo>
                    <a:pt x="932268" y="278917"/>
                  </a:lnTo>
                  <a:lnTo>
                    <a:pt x="932268" y="253492"/>
                  </a:lnTo>
                  <a:lnTo>
                    <a:pt x="920953" y="244868"/>
                  </a:lnTo>
                  <a:lnTo>
                    <a:pt x="872286" y="222681"/>
                  </a:lnTo>
                  <a:lnTo>
                    <a:pt x="819658" y="211848"/>
                  </a:lnTo>
                  <a:lnTo>
                    <a:pt x="764743" y="213106"/>
                  </a:lnTo>
                  <a:lnTo>
                    <a:pt x="753592" y="168859"/>
                  </a:lnTo>
                  <a:lnTo>
                    <a:pt x="735139" y="128244"/>
                  </a:lnTo>
                  <a:lnTo>
                    <a:pt x="710158" y="91973"/>
                  </a:lnTo>
                  <a:lnTo>
                    <a:pt x="679450" y="60718"/>
                  </a:lnTo>
                  <a:lnTo>
                    <a:pt x="643788" y="35204"/>
                  </a:lnTo>
                  <a:lnTo>
                    <a:pt x="603961" y="16116"/>
                  </a:lnTo>
                  <a:lnTo>
                    <a:pt x="560743" y="4152"/>
                  </a:lnTo>
                  <a:lnTo>
                    <a:pt x="514934" y="0"/>
                  </a:lnTo>
                  <a:lnTo>
                    <a:pt x="469303" y="4127"/>
                  </a:lnTo>
                  <a:lnTo>
                    <a:pt x="426224" y="16040"/>
                  </a:lnTo>
                  <a:lnTo>
                    <a:pt x="386486" y="35026"/>
                  </a:lnTo>
                  <a:lnTo>
                    <a:pt x="350862" y="60426"/>
                  </a:lnTo>
                  <a:lnTo>
                    <a:pt x="320154" y="91516"/>
                  </a:lnTo>
                  <a:lnTo>
                    <a:pt x="295122" y="127622"/>
                  </a:lnTo>
                  <a:lnTo>
                    <a:pt x="276567" y="168033"/>
                  </a:lnTo>
                  <a:lnTo>
                    <a:pt x="265277" y="212064"/>
                  </a:lnTo>
                  <a:lnTo>
                    <a:pt x="257327" y="211277"/>
                  </a:lnTo>
                  <a:lnTo>
                    <a:pt x="249415" y="210858"/>
                  </a:lnTo>
                  <a:lnTo>
                    <a:pt x="241655" y="210858"/>
                  </a:lnTo>
                  <a:lnTo>
                    <a:pt x="193027" y="215785"/>
                  </a:lnTo>
                  <a:lnTo>
                    <a:pt x="147688" y="229882"/>
                  </a:lnTo>
                  <a:lnTo>
                    <a:pt x="106641" y="252196"/>
                  </a:lnTo>
                  <a:lnTo>
                    <a:pt x="70866" y="281724"/>
                  </a:lnTo>
                  <a:lnTo>
                    <a:pt x="41325" y="317512"/>
                  </a:lnTo>
                  <a:lnTo>
                    <a:pt x="19024" y="358559"/>
                  </a:lnTo>
                  <a:lnTo>
                    <a:pt x="4914" y="403910"/>
                  </a:lnTo>
                  <a:lnTo>
                    <a:pt x="0" y="452551"/>
                  </a:lnTo>
                  <a:lnTo>
                    <a:pt x="4914" y="501192"/>
                  </a:lnTo>
                  <a:lnTo>
                    <a:pt x="19024" y="546519"/>
                  </a:lnTo>
                  <a:lnTo>
                    <a:pt x="41325" y="587565"/>
                  </a:lnTo>
                  <a:lnTo>
                    <a:pt x="70866" y="623341"/>
                  </a:lnTo>
                  <a:lnTo>
                    <a:pt x="106641" y="652881"/>
                  </a:lnTo>
                  <a:lnTo>
                    <a:pt x="147688" y="675182"/>
                  </a:lnTo>
                  <a:lnTo>
                    <a:pt x="193027" y="689292"/>
                  </a:lnTo>
                  <a:lnTo>
                    <a:pt x="241655" y="694207"/>
                  </a:lnTo>
                  <a:lnTo>
                    <a:pt x="564832" y="694207"/>
                  </a:lnTo>
                  <a:lnTo>
                    <a:pt x="564832" y="872324"/>
                  </a:lnTo>
                  <a:lnTo>
                    <a:pt x="567499" y="885482"/>
                  </a:lnTo>
                  <a:lnTo>
                    <a:pt x="574763" y="896251"/>
                  </a:lnTo>
                  <a:lnTo>
                    <a:pt x="585533" y="903516"/>
                  </a:lnTo>
                  <a:lnTo>
                    <a:pt x="598690" y="906183"/>
                  </a:lnTo>
                  <a:lnTo>
                    <a:pt x="656501" y="906183"/>
                  </a:lnTo>
                  <a:lnTo>
                    <a:pt x="662254" y="906183"/>
                  </a:lnTo>
                  <a:lnTo>
                    <a:pt x="663956" y="906513"/>
                  </a:lnTo>
                  <a:lnTo>
                    <a:pt x="1089939" y="906513"/>
                  </a:lnTo>
                  <a:lnTo>
                    <a:pt x="1123759" y="872655"/>
                  </a:lnTo>
                  <a:lnTo>
                    <a:pt x="1123759" y="397065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03800" y="2477584"/>
              <a:ext cx="234521" cy="192333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2001537" y="4460124"/>
            <a:ext cx="1369695" cy="1576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300" spc="-325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3300" spc="-470" dirty="0">
                <a:solidFill>
                  <a:srgbClr val="628B80"/>
                </a:solidFill>
                <a:latin typeface="Lucida Sans"/>
                <a:cs typeface="Lucida Sans"/>
              </a:rPr>
              <a:t>ñ</a:t>
            </a:r>
            <a:r>
              <a:rPr sz="3300" spc="-400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3300" spc="-270" dirty="0">
                <a:solidFill>
                  <a:srgbClr val="628B80"/>
                </a:solidFill>
                <a:latin typeface="Lucida Sans"/>
                <a:cs typeface="Lucida Sans"/>
              </a:rPr>
              <a:t>s</a:t>
            </a:r>
            <a:r>
              <a:rPr sz="3300" spc="-29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3300" spc="-475" dirty="0">
                <a:solidFill>
                  <a:srgbClr val="628B80"/>
                </a:solidFill>
                <a:latin typeface="Lucida Sans"/>
                <a:cs typeface="Lucida Sans"/>
              </a:rPr>
              <a:t>9</a:t>
            </a:r>
            <a:r>
              <a:rPr sz="3300" spc="-365" dirty="0">
                <a:solidFill>
                  <a:srgbClr val="628B80"/>
                </a:solidFill>
                <a:latin typeface="Lucida Sans"/>
                <a:cs typeface="Lucida Sans"/>
              </a:rPr>
              <a:t>0</a:t>
            </a:r>
            <a:endParaRPr sz="33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6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r>
              <a:rPr sz="3300" spc="-680" dirty="0">
                <a:solidFill>
                  <a:srgbClr val="628B80"/>
                </a:solidFill>
                <a:latin typeface="Lucida Sans"/>
                <a:cs typeface="Lucida Sans"/>
              </a:rPr>
              <a:t>2018</a:t>
            </a:r>
            <a:endParaRPr sz="3300">
              <a:latin typeface="Lucida Sans"/>
              <a:cs typeface="Lucida San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31515" y="4436747"/>
            <a:ext cx="6758305" cy="2120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594" marR="5080" indent="-62230">
              <a:lnSpc>
                <a:spcPct val="107400"/>
              </a:lnSpc>
              <a:spcBef>
                <a:spcPts val="100"/>
              </a:spcBef>
            </a:pPr>
            <a:r>
              <a:rPr sz="3200" spc="-2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2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2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cc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3200" spc="-35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200" spc="-254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45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47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35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9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5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175" dirty="0">
                <a:solidFill>
                  <a:srgbClr val="628B80"/>
                </a:solidFill>
                <a:latin typeface="Arial"/>
                <a:cs typeface="Arial"/>
              </a:rPr>
              <a:t>r  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32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5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30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32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24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50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pa</a:t>
            </a:r>
            <a:r>
              <a:rPr sz="32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5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390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32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endParaRPr sz="3200">
              <a:latin typeface="Arial"/>
              <a:cs typeface="Arial"/>
            </a:endParaRPr>
          </a:p>
          <a:p>
            <a:pPr marL="7620">
              <a:lnSpc>
                <a:spcPct val="100000"/>
              </a:lnSpc>
              <a:spcBef>
                <a:spcPts val="285"/>
              </a:spcBef>
            </a:pP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5</a:t>
            </a:r>
            <a:r>
              <a:rPr sz="3200" spc="-35" dirty="0">
                <a:solidFill>
                  <a:srgbClr val="628B80"/>
                </a:solidFill>
                <a:latin typeface="Arial"/>
                <a:cs typeface="Arial"/>
              </a:rPr>
              <a:t>2</a:t>
            </a:r>
            <a:r>
              <a:rPr sz="3200" spc="-190" dirty="0">
                <a:solidFill>
                  <a:srgbClr val="628B80"/>
                </a:solidFill>
                <a:latin typeface="Arial"/>
                <a:cs typeface="Arial"/>
              </a:rPr>
              <a:t>0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0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h</a:t>
            </a:r>
            <a:r>
              <a:rPr sz="32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200" spc="-254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2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200" spc="5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390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3200" spc="-24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200" spc="-254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45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47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marL="61594">
              <a:lnSpc>
                <a:spcPct val="100000"/>
              </a:lnSpc>
              <a:spcBef>
                <a:spcPts val="285"/>
              </a:spcBef>
            </a:pPr>
            <a:r>
              <a:rPr sz="3200" spc="-61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47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2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50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2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47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63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h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h</a:t>
            </a:r>
            <a:r>
              <a:rPr sz="32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41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24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5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pa</a:t>
            </a:r>
            <a:r>
              <a:rPr sz="3200" spc="-325" dirty="0">
                <a:solidFill>
                  <a:srgbClr val="628B80"/>
                </a:solidFill>
                <a:latin typeface="Arial"/>
                <a:cs typeface="Arial"/>
              </a:rPr>
              <a:t>x</a:t>
            </a:r>
            <a:r>
              <a:rPr sz="3200" spc="-7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endParaRPr sz="3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001537" y="6520948"/>
            <a:ext cx="8157845" cy="265620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70"/>
              </a:spcBef>
            </a:pPr>
            <a:r>
              <a:rPr sz="3300" spc="-325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3300" spc="-305" dirty="0">
                <a:solidFill>
                  <a:srgbClr val="628B80"/>
                </a:solidFill>
                <a:latin typeface="Lucida Sans"/>
                <a:cs typeface="Lucida Sans"/>
              </a:rPr>
              <a:t>v</a:t>
            </a:r>
            <a:r>
              <a:rPr sz="3300" spc="-8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3300" spc="-470" dirty="0">
                <a:solidFill>
                  <a:srgbClr val="628B80"/>
                </a:solidFill>
                <a:latin typeface="Lucida Sans"/>
                <a:cs typeface="Lucida Sans"/>
              </a:rPr>
              <a:t>n</a:t>
            </a:r>
            <a:r>
              <a:rPr sz="3300" spc="-125" dirty="0">
                <a:solidFill>
                  <a:srgbClr val="628B80"/>
                </a:solidFill>
                <a:latin typeface="Lucida Sans"/>
                <a:cs typeface="Lucida Sans"/>
              </a:rPr>
              <a:t>c</a:t>
            </a:r>
            <a:r>
              <a:rPr sz="3300" spc="-240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3300" spc="-29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3300" spc="-21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3300" spc="-245" dirty="0">
                <a:solidFill>
                  <a:srgbClr val="628B80"/>
                </a:solidFill>
                <a:latin typeface="Lucida Sans"/>
                <a:cs typeface="Lucida Sans"/>
              </a:rPr>
              <a:t>s</a:t>
            </a:r>
            <a:r>
              <a:rPr sz="3300" spc="-235" dirty="0">
                <a:solidFill>
                  <a:srgbClr val="628B80"/>
                </a:solidFill>
                <a:latin typeface="Lucida Sans"/>
                <a:cs typeface="Lucida Sans"/>
              </a:rPr>
              <a:t>t</a:t>
            </a:r>
            <a:r>
              <a:rPr sz="3300" spc="-26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3300" spc="-8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3300" spc="-235" dirty="0">
                <a:solidFill>
                  <a:srgbClr val="628B80"/>
                </a:solidFill>
                <a:latin typeface="Lucida Sans"/>
                <a:cs typeface="Lucida Sans"/>
              </a:rPr>
              <a:t>t</a:t>
            </a:r>
            <a:r>
              <a:rPr sz="3300" spc="-215" dirty="0">
                <a:solidFill>
                  <a:srgbClr val="628B80"/>
                </a:solidFill>
                <a:latin typeface="Lucida Sans"/>
                <a:cs typeface="Lucida Sans"/>
              </a:rPr>
              <a:t>é</a:t>
            </a:r>
            <a:r>
              <a:rPr sz="3300" spc="-315" dirty="0">
                <a:solidFill>
                  <a:srgbClr val="628B80"/>
                </a:solidFill>
                <a:latin typeface="Lucida Sans"/>
                <a:cs typeface="Lucida Sans"/>
              </a:rPr>
              <a:t>g</a:t>
            </a:r>
            <a:r>
              <a:rPr sz="3300" spc="-150" dirty="0">
                <a:solidFill>
                  <a:srgbClr val="628B80"/>
                </a:solidFill>
                <a:latin typeface="Lucida Sans"/>
                <a:cs typeface="Lucida Sans"/>
              </a:rPr>
              <a:t>i</a:t>
            </a:r>
            <a:r>
              <a:rPr sz="3300" spc="-125" dirty="0">
                <a:solidFill>
                  <a:srgbClr val="628B80"/>
                </a:solidFill>
                <a:latin typeface="Lucida Sans"/>
                <a:cs typeface="Lucida Sans"/>
              </a:rPr>
              <a:t>c</a:t>
            </a:r>
            <a:r>
              <a:rPr sz="3300" spc="-425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3300" spc="434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3200" spc="-24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3200" spc="-35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200" spc="-254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45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47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  <a:p>
            <a:pPr marL="3583304" marR="5080">
              <a:lnSpc>
                <a:spcPts val="4120"/>
              </a:lnSpc>
              <a:spcBef>
                <a:spcPts val="100"/>
              </a:spcBef>
            </a:pPr>
            <a:r>
              <a:rPr sz="3200" spc="-605" dirty="0">
                <a:solidFill>
                  <a:srgbClr val="628B80"/>
                </a:solidFill>
                <a:latin typeface="Arial"/>
                <a:cs typeface="Arial"/>
              </a:rPr>
              <a:t>B</a:t>
            </a:r>
            <a:r>
              <a:rPr sz="32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90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47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45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335" dirty="0">
                <a:solidFill>
                  <a:srgbClr val="628B80"/>
                </a:solidFill>
                <a:latin typeface="Arial"/>
                <a:cs typeface="Arial"/>
              </a:rPr>
              <a:t>s  </a:t>
            </a:r>
            <a:r>
              <a:rPr sz="3200" spc="-63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2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50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3200" spc="-35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5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2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114" dirty="0">
                <a:solidFill>
                  <a:srgbClr val="628B80"/>
                </a:solidFill>
                <a:latin typeface="Arial"/>
                <a:cs typeface="Arial"/>
              </a:rPr>
              <a:t>l  </a:t>
            </a:r>
            <a:r>
              <a:rPr sz="3200" spc="-3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390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3200" spc="-24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35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2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45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335" dirty="0">
                <a:solidFill>
                  <a:srgbClr val="628B80"/>
                </a:solidFill>
                <a:latin typeface="Arial"/>
                <a:cs typeface="Arial"/>
              </a:rPr>
              <a:t>s  </a:t>
            </a:r>
            <a:r>
              <a:rPr sz="3200" spc="-26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b</a:t>
            </a:r>
            <a:r>
              <a:rPr sz="3200" spc="5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2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3200" spc="-35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200" spc="-254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200" spc="5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90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2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2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2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200" spc="-33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2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200" spc="-47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99743" y="3769962"/>
            <a:ext cx="9658349" cy="5905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74791" y="786516"/>
            <a:ext cx="923925" cy="84848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084"/>
              </a:lnSpc>
            </a:pPr>
            <a:r>
              <a:rPr sz="7050" spc="60" dirty="0">
                <a:solidFill>
                  <a:srgbClr val="628B80"/>
                </a:solidFill>
                <a:latin typeface="Lucida Sans"/>
                <a:cs typeface="Lucida Sans"/>
              </a:rPr>
              <a:t>Industri</a:t>
            </a:r>
            <a:r>
              <a:rPr sz="705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7050" spc="-61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7050" dirty="0">
                <a:solidFill>
                  <a:srgbClr val="628B80"/>
                </a:solidFill>
                <a:latin typeface="Lucida Sans"/>
                <a:cs typeface="Lucida Sans"/>
              </a:rPr>
              <a:t>y</a:t>
            </a:r>
            <a:r>
              <a:rPr sz="7050" spc="-61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7050" spc="60" dirty="0">
                <a:solidFill>
                  <a:srgbClr val="628B80"/>
                </a:solidFill>
                <a:latin typeface="Lucida Sans"/>
                <a:cs typeface="Lucida Sans"/>
              </a:rPr>
              <a:t>s</a:t>
            </a:r>
            <a:r>
              <a:rPr sz="7050" dirty="0">
                <a:solidFill>
                  <a:srgbClr val="628B80"/>
                </a:solidFill>
                <a:latin typeface="Lucida Sans"/>
                <a:cs typeface="Lucida Sans"/>
              </a:rPr>
              <a:t>u</a:t>
            </a:r>
            <a:r>
              <a:rPr sz="7050" spc="-61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7050" spc="60" dirty="0">
                <a:solidFill>
                  <a:srgbClr val="628B80"/>
                </a:solidFill>
                <a:latin typeface="Lucida Sans"/>
                <a:cs typeface="Lucida Sans"/>
              </a:rPr>
              <a:t>evolució</a:t>
            </a:r>
            <a:r>
              <a:rPr sz="7050" dirty="0">
                <a:solidFill>
                  <a:srgbClr val="628B80"/>
                </a:solidFill>
                <a:latin typeface="Lucida Sans"/>
                <a:cs typeface="Lucida Sans"/>
              </a:rPr>
              <a:t>n</a:t>
            </a:r>
            <a:endParaRPr sz="705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95466" y="283824"/>
            <a:ext cx="6210300" cy="4238625"/>
          </a:xfrm>
          <a:prstGeom prst="rect">
            <a:avLst/>
          </a:prstGeom>
          <a:solidFill>
            <a:srgbClr val="628B80">
              <a:alpha val="19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88265">
              <a:lnSpc>
                <a:spcPts val="4004"/>
              </a:lnSpc>
            </a:pPr>
            <a:r>
              <a:rPr sz="3850" spc="-155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4000" spc="-155" dirty="0">
                <a:solidFill>
                  <a:srgbClr val="628B80"/>
                </a:solidFill>
                <a:latin typeface="Lucida Sans"/>
                <a:cs typeface="Lucida Sans"/>
              </a:rPr>
              <a:t>ACTORES</a:t>
            </a:r>
            <a:endParaRPr sz="4000">
              <a:latin typeface="Lucida Sans"/>
              <a:cs typeface="Lucida Sans"/>
            </a:endParaRPr>
          </a:p>
          <a:p>
            <a:pPr marL="880744" indent="-231775">
              <a:lnSpc>
                <a:spcPct val="100000"/>
              </a:lnSpc>
              <a:spcBef>
                <a:spcPts val="2320"/>
              </a:spcBef>
              <a:buChar char="-"/>
              <a:tabLst>
                <a:tab pos="881380" algn="l"/>
              </a:tabLst>
            </a:pPr>
            <a:r>
              <a:rPr sz="2950" spc="-145" dirty="0">
                <a:solidFill>
                  <a:srgbClr val="628B80"/>
                </a:solidFill>
                <a:latin typeface="Arial"/>
                <a:cs typeface="Arial"/>
              </a:rPr>
              <a:t>Geografía</a:t>
            </a:r>
            <a:endParaRPr sz="2950">
              <a:latin typeface="Arial"/>
              <a:cs typeface="Arial"/>
            </a:endParaRPr>
          </a:p>
          <a:p>
            <a:pPr marL="880744" indent="-231775">
              <a:lnSpc>
                <a:spcPct val="100000"/>
              </a:lnSpc>
              <a:spcBef>
                <a:spcPts val="285"/>
              </a:spcBef>
              <a:buChar char="-"/>
              <a:tabLst>
                <a:tab pos="881380" algn="l"/>
              </a:tabLst>
            </a:pPr>
            <a:r>
              <a:rPr sz="2950" spc="-185" dirty="0">
                <a:solidFill>
                  <a:srgbClr val="628B80"/>
                </a:solidFill>
                <a:latin typeface="Arial"/>
                <a:cs typeface="Arial"/>
              </a:rPr>
              <a:t>Clima</a:t>
            </a:r>
            <a:endParaRPr sz="2950">
              <a:latin typeface="Arial"/>
              <a:cs typeface="Arial"/>
            </a:endParaRPr>
          </a:p>
          <a:p>
            <a:pPr marL="880744" indent="-231775">
              <a:lnSpc>
                <a:spcPct val="100000"/>
              </a:lnSpc>
              <a:spcBef>
                <a:spcPts val="285"/>
              </a:spcBef>
              <a:buChar char="-"/>
              <a:tabLst>
                <a:tab pos="881380" algn="l"/>
              </a:tabLst>
            </a:pPr>
            <a:r>
              <a:rPr sz="2950" spc="-195" dirty="0">
                <a:solidFill>
                  <a:srgbClr val="628B80"/>
                </a:solidFill>
                <a:latin typeface="Arial"/>
                <a:cs typeface="Arial"/>
              </a:rPr>
              <a:t>Condiciones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7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65" dirty="0">
                <a:solidFill>
                  <a:srgbClr val="628B80"/>
                </a:solidFill>
                <a:latin typeface="Arial"/>
                <a:cs typeface="Arial"/>
              </a:rPr>
              <a:t>variedad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65" dirty="0">
                <a:solidFill>
                  <a:srgbClr val="628B80"/>
                </a:solidFill>
                <a:latin typeface="Arial"/>
                <a:cs typeface="Arial"/>
              </a:rPr>
              <a:t>suelos</a:t>
            </a:r>
            <a:endParaRPr sz="2950">
              <a:latin typeface="Arial"/>
              <a:cs typeface="Arial"/>
            </a:endParaRPr>
          </a:p>
          <a:p>
            <a:pPr marL="880744" indent="-231775">
              <a:lnSpc>
                <a:spcPct val="100000"/>
              </a:lnSpc>
              <a:spcBef>
                <a:spcPts val="285"/>
              </a:spcBef>
              <a:buChar char="-"/>
              <a:tabLst>
                <a:tab pos="881380" algn="l"/>
              </a:tabLst>
            </a:pPr>
            <a:r>
              <a:rPr sz="2950" spc="-45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350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7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á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endParaRPr sz="2950">
              <a:latin typeface="Arial"/>
              <a:cs typeface="Arial"/>
            </a:endParaRPr>
          </a:p>
          <a:p>
            <a:pPr marL="649605" marR="115570">
              <a:lnSpc>
                <a:spcPts val="3829"/>
              </a:lnSpc>
              <a:spcBef>
                <a:spcPts val="170"/>
              </a:spcBef>
              <a:buChar char="-"/>
              <a:tabLst>
                <a:tab pos="881380" algn="l"/>
              </a:tabLst>
            </a:pPr>
            <a:r>
              <a:rPr sz="2950" spc="-34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950" spc="-32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20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32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50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32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120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305" dirty="0">
                <a:solidFill>
                  <a:srgbClr val="628B80"/>
                </a:solidFill>
                <a:latin typeface="Arial"/>
                <a:cs typeface="Arial"/>
              </a:rPr>
              <a:t>s  </a:t>
            </a:r>
            <a:r>
              <a:rPr sz="2950" spc="-110" dirty="0">
                <a:solidFill>
                  <a:srgbClr val="628B80"/>
                </a:solidFill>
                <a:latin typeface="Arial"/>
                <a:cs typeface="Arial"/>
              </a:rPr>
              <a:t>al</a:t>
            </a:r>
            <a:r>
              <a:rPr sz="295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país</a:t>
            </a:r>
            <a:endParaRPr sz="2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34231" y="283824"/>
            <a:ext cx="6953250" cy="3267075"/>
          </a:xfrm>
          <a:prstGeom prst="rect">
            <a:avLst/>
          </a:prstGeom>
          <a:solidFill>
            <a:srgbClr val="628B80">
              <a:alpha val="19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28575">
              <a:lnSpc>
                <a:spcPts val="4610"/>
              </a:lnSpc>
            </a:pPr>
            <a:r>
              <a:rPr sz="4600" spc="-470" dirty="0">
                <a:solidFill>
                  <a:srgbClr val="628B80"/>
                </a:solidFill>
                <a:latin typeface="Lucida Sans"/>
                <a:cs typeface="Lucida Sans"/>
              </a:rPr>
              <a:t>EN</a:t>
            </a:r>
            <a:r>
              <a:rPr sz="4600" spc="27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600" spc="-545" dirty="0">
                <a:solidFill>
                  <a:srgbClr val="628B80"/>
                </a:solidFill>
                <a:latin typeface="Lucida Sans"/>
                <a:cs typeface="Lucida Sans"/>
              </a:rPr>
              <a:t>UN</a:t>
            </a:r>
            <a:r>
              <a:rPr sz="4600" spc="27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600" spc="-90" dirty="0">
                <a:solidFill>
                  <a:srgbClr val="628B80"/>
                </a:solidFill>
                <a:latin typeface="Lucida Sans"/>
                <a:cs typeface="Lucida Sans"/>
              </a:rPr>
              <a:t>INICIO</a:t>
            </a:r>
            <a:endParaRPr sz="4600">
              <a:latin typeface="Lucida Sans"/>
              <a:cs typeface="Lucida Sans"/>
            </a:endParaRPr>
          </a:p>
          <a:p>
            <a:pPr marL="652780" marR="1384300">
              <a:lnSpc>
                <a:spcPct val="108000"/>
              </a:lnSpc>
              <a:spcBef>
                <a:spcPts val="2420"/>
              </a:spcBef>
              <a:buSzPct val="87878"/>
              <a:buChar char="-"/>
              <a:tabLst>
                <a:tab pos="909955" algn="l"/>
              </a:tabLst>
            </a:pPr>
            <a:r>
              <a:rPr sz="3300" spc="-185" dirty="0">
                <a:solidFill>
                  <a:srgbClr val="628B80"/>
                </a:solidFill>
                <a:latin typeface="Arial"/>
                <a:cs typeface="Arial"/>
              </a:rPr>
              <a:t>Falta</a:t>
            </a:r>
            <a:r>
              <a:rPr sz="33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300" spc="-215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33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300" spc="-175" dirty="0">
                <a:solidFill>
                  <a:srgbClr val="628B80"/>
                </a:solidFill>
                <a:latin typeface="Arial"/>
                <a:cs typeface="Arial"/>
              </a:rPr>
              <a:t>tecnología</a:t>
            </a:r>
            <a:r>
              <a:rPr sz="33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300" spc="-42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33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300" spc="-285" dirty="0">
                <a:solidFill>
                  <a:srgbClr val="628B80"/>
                </a:solidFill>
                <a:latin typeface="Arial"/>
                <a:cs typeface="Arial"/>
              </a:rPr>
              <a:t>escaso </a:t>
            </a:r>
            <a:r>
              <a:rPr sz="3300" spc="-90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3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300" spc="-22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300" spc="-34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300" spc="-22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3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3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300" spc="-52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3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300" spc="-23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300" spc="-34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300" spc="5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3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3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300" spc="5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300" spc="-220" dirty="0">
                <a:solidFill>
                  <a:srgbClr val="628B80"/>
                </a:solidFill>
                <a:latin typeface="Arial"/>
                <a:cs typeface="Arial"/>
              </a:rPr>
              <a:t>é</a:t>
            </a:r>
            <a:r>
              <a:rPr sz="33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300" spc="-34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3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3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3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endParaRPr sz="3300">
              <a:latin typeface="Arial"/>
              <a:cs typeface="Arial"/>
            </a:endParaRPr>
          </a:p>
          <a:p>
            <a:pPr marL="674370" marR="160655">
              <a:lnSpc>
                <a:spcPts val="4430"/>
              </a:lnSpc>
              <a:spcBef>
                <a:spcPts val="145"/>
              </a:spcBef>
              <a:buSzPct val="88235"/>
              <a:buChar char="-"/>
              <a:tabLst>
                <a:tab pos="940435" algn="l"/>
              </a:tabLst>
            </a:pPr>
            <a:r>
              <a:rPr sz="3400" spc="-26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34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405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3400" spc="-24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8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34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16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3400" spc="-24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8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22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50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9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65" dirty="0">
                <a:solidFill>
                  <a:srgbClr val="628B80"/>
                </a:solidFill>
                <a:latin typeface="Arial"/>
                <a:cs typeface="Arial"/>
              </a:rPr>
              <a:t>ba</a:t>
            </a:r>
            <a:r>
              <a:rPr sz="3400" spc="-47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26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6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6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4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4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12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16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6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40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5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305" dirty="0">
                <a:solidFill>
                  <a:srgbClr val="628B80"/>
                </a:solidFill>
                <a:latin typeface="Arial"/>
                <a:cs typeface="Arial"/>
              </a:rPr>
              <a:t>y  </a:t>
            </a:r>
            <a:r>
              <a:rPr sz="3400" spc="-150" dirty="0">
                <a:solidFill>
                  <a:srgbClr val="628B80"/>
                </a:solidFill>
                <a:latin typeface="Arial"/>
                <a:cs typeface="Arial"/>
              </a:rPr>
              <a:t>fertilizantes</a:t>
            </a:r>
            <a:r>
              <a:rPr sz="3400" spc="-8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25" dirty="0">
                <a:solidFill>
                  <a:srgbClr val="628B80"/>
                </a:solidFill>
                <a:latin typeface="Arial"/>
                <a:cs typeface="Arial"/>
              </a:rPr>
              <a:t>artesanales</a:t>
            </a:r>
            <a:endParaRPr sz="3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84029" y="5459202"/>
            <a:ext cx="6124575" cy="4219575"/>
          </a:xfrm>
          <a:prstGeom prst="rect">
            <a:avLst/>
          </a:prstGeom>
          <a:solidFill>
            <a:srgbClr val="628B80">
              <a:alpha val="19999"/>
            </a:srgbClr>
          </a:solidFill>
        </p:spPr>
        <p:txBody>
          <a:bodyPr vert="horz" wrap="square" lIns="0" tIns="50800" rIns="0" bIns="0" rtlCol="0">
            <a:spAutoFit/>
          </a:bodyPr>
          <a:lstStyle/>
          <a:p>
            <a:pPr marL="265430">
              <a:lnSpc>
                <a:spcPct val="100000"/>
              </a:lnSpc>
              <a:spcBef>
                <a:spcPts val="400"/>
              </a:spcBef>
            </a:pPr>
            <a:r>
              <a:rPr sz="4000" spc="-185" dirty="0">
                <a:solidFill>
                  <a:srgbClr val="628B80"/>
                </a:solidFill>
                <a:latin typeface="Lucida Sans"/>
                <a:cs typeface="Lucida Sans"/>
              </a:rPr>
              <a:t>ACTUALMENTE</a:t>
            </a:r>
            <a:endParaRPr sz="4000">
              <a:latin typeface="Lucida Sans"/>
              <a:cs typeface="Lucida Sans"/>
            </a:endParaRPr>
          </a:p>
          <a:p>
            <a:pPr marL="826135" marR="41910">
              <a:lnSpc>
                <a:spcPct val="108100"/>
              </a:lnSpc>
              <a:spcBef>
                <a:spcPts val="2035"/>
              </a:spcBef>
              <a:buChar char="-"/>
              <a:tabLst>
                <a:tab pos="1057910" algn="l"/>
              </a:tabLst>
            </a:pPr>
            <a:r>
              <a:rPr sz="2950" spc="-69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un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8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17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90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305" dirty="0">
                <a:solidFill>
                  <a:srgbClr val="628B80"/>
                </a:solidFill>
                <a:latin typeface="Arial"/>
                <a:cs typeface="Arial"/>
              </a:rPr>
              <a:t>s  </a:t>
            </a:r>
            <a:r>
              <a:rPr sz="2950" spc="-185" dirty="0">
                <a:solidFill>
                  <a:srgbClr val="628B80"/>
                </a:solidFill>
                <a:latin typeface="Arial"/>
                <a:cs typeface="Arial"/>
              </a:rPr>
              <a:t>positivas</a:t>
            </a:r>
            <a:endParaRPr sz="2950">
              <a:latin typeface="Arial"/>
              <a:cs typeface="Arial"/>
            </a:endParaRPr>
          </a:p>
          <a:p>
            <a:pPr marL="1057275" indent="-231775">
              <a:lnSpc>
                <a:spcPct val="100000"/>
              </a:lnSpc>
              <a:spcBef>
                <a:spcPts val="285"/>
              </a:spcBef>
              <a:buChar char="-"/>
              <a:tabLst>
                <a:tab pos="1057910" algn="l"/>
              </a:tabLst>
            </a:pPr>
            <a:r>
              <a:rPr sz="2950" spc="-57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270" dirty="0">
                <a:solidFill>
                  <a:srgbClr val="628B80"/>
                </a:solidFill>
                <a:latin typeface="Arial"/>
                <a:cs typeface="Arial"/>
              </a:rPr>
              <a:t>z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32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7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42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6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endParaRPr sz="2950">
              <a:latin typeface="Arial"/>
              <a:cs typeface="Arial"/>
            </a:endParaRPr>
          </a:p>
          <a:p>
            <a:pPr marL="826135" marR="713105">
              <a:lnSpc>
                <a:spcPts val="3829"/>
              </a:lnSpc>
              <a:spcBef>
                <a:spcPts val="175"/>
              </a:spcBef>
              <a:buChar char="-"/>
              <a:tabLst>
                <a:tab pos="1057910" algn="l"/>
              </a:tabLst>
            </a:pPr>
            <a:r>
              <a:rPr sz="2950" spc="-42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350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90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2950" spc="-32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350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dad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305" dirty="0">
                <a:solidFill>
                  <a:srgbClr val="628B80"/>
                </a:solidFill>
                <a:latin typeface="Arial"/>
                <a:cs typeface="Arial"/>
              </a:rPr>
              <a:t>s 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350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7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á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e  </a:t>
            </a:r>
            <a:r>
              <a:rPr sz="2950" spc="-155" dirty="0">
                <a:solidFill>
                  <a:srgbClr val="628B80"/>
                </a:solidFill>
                <a:latin typeface="Arial"/>
                <a:cs typeface="Arial"/>
              </a:rPr>
              <a:t>comercialización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220" y="3160140"/>
            <a:ext cx="9524999" cy="63055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76719" y="234794"/>
            <a:ext cx="8134349" cy="43529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76719" y="5116607"/>
            <a:ext cx="8134349" cy="43529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02520" y="2252490"/>
            <a:ext cx="7942580" cy="4248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600" spc="120" dirty="0">
                <a:solidFill>
                  <a:srgbClr val="628B80"/>
                </a:solidFill>
                <a:latin typeface="Lucida Sans Unicode"/>
                <a:cs typeface="Lucida Sans Unicode"/>
              </a:rPr>
              <a:t>Datos</a:t>
            </a:r>
            <a:r>
              <a:rPr sz="2600" spc="-60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600" spc="225" dirty="0">
                <a:solidFill>
                  <a:srgbClr val="628B80"/>
                </a:solidFill>
                <a:latin typeface="Lucida Sans Unicode"/>
                <a:cs typeface="Lucida Sans Unicode"/>
              </a:rPr>
              <a:t>de</a:t>
            </a:r>
            <a:r>
              <a:rPr sz="2600" spc="-60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600" spc="100" dirty="0">
                <a:solidFill>
                  <a:srgbClr val="628B80"/>
                </a:solidFill>
                <a:latin typeface="Lucida Sans Unicode"/>
                <a:cs typeface="Lucida Sans Unicode"/>
              </a:rPr>
              <a:t>Trade</a:t>
            </a:r>
            <a:r>
              <a:rPr sz="2600" spc="-60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600" spc="215" dirty="0">
                <a:solidFill>
                  <a:srgbClr val="628B80"/>
                </a:solidFill>
                <a:latin typeface="Lucida Sans Unicode"/>
                <a:cs typeface="Lucida Sans Unicode"/>
              </a:rPr>
              <a:t>Map</a:t>
            </a:r>
            <a:r>
              <a:rPr sz="2150" spc="215" dirty="0">
                <a:solidFill>
                  <a:srgbClr val="628B80"/>
                </a:solidFill>
                <a:latin typeface="Cambria"/>
                <a:cs typeface="Cambria"/>
              </a:rPr>
              <a:t>,</a:t>
            </a:r>
            <a:r>
              <a:rPr sz="2150" spc="295" dirty="0">
                <a:solidFill>
                  <a:srgbClr val="628B80"/>
                </a:solidFill>
                <a:latin typeface="Cambria"/>
                <a:cs typeface="Cambria"/>
              </a:rPr>
              <a:t> </a:t>
            </a:r>
            <a:r>
              <a:rPr sz="2600" spc="204" dirty="0">
                <a:solidFill>
                  <a:srgbClr val="628B80"/>
                </a:solidFill>
                <a:latin typeface="Lucida Sans Unicode"/>
                <a:cs typeface="Lucida Sans Unicode"/>
              </a:rPr>
              <a:t>en</a:t>
            </a:r>
            <a:r>
              <a:rPr sz="2600" spc="-5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600" spc="105" dirty="0">
                <a:solidFill>
                  <a:srgbClr val="628B80"/>
                </a:solidFill>
                <a:latin typeface="Lucida Sans Unicode"/>
                <a:cs typeface="Lucida Sans Unicode"/>
              </a:rPr>
              <a:t>el</a:t>
            </a:r>
            <a:r>
              <a:rPr sz="2600" spc="-60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600" spc="130" dirty="0">
                <a:solidFill>
                  <a:srgbClr val="628B80"/>
                </a:solidFill>
                <a:latin typeface="Lucida Sans Unicode"/>
                <a:cs typeface="Lucida Sans Unicode"/>
              </a:rPr>
              <a:t>periodo</a:t>
            </a:r>
            <a:r>
              <a:rPr sz="2600" spc="-60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600" spc="225" dirty="0">
                <a:solidFill>
                  <a:srgbClr val="628B80"/>
                </a:solidFill>
                <a:latin typeface="Lucida Sans Unicode"/>
                <a:cs typeface="Lucida Sans Unicode"/>
              </a:rPr>
              <a:t>de</a:t>
            </a:r>
            <a:r>
              <a:rPr sz="2600" spc="-55" dirty="0">
                <a:solidFill>
                  <a:srgbClr val="628B80"/>
                </a:solidFill>
                <a:latin typeface="Lucida Sans Unicode"/>
                <a:cs typeface="Lucida Sans Unicode"/>
              </a:rPr>
              <a:t> </a:t>
            </a:r>
            <a:r>
              <a:rPr sz="2600" spc="114" dirty="0">
                <a:solidFill>
                  <a:srgbClr val="628B80"/>
                </a:solidFill>
                <a:latin typeface="Lucida Sans Unicode"/>
                <a:cs typeface="Lucida Sans Unicode"/>
              </a:rPr>
              <a:t>estudio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2520" y="225301"/>
            <a:ext cx="6291580" cy="162560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>
              <a:lnSpc>
                <a:spcPts val="6000"/>
              </a:lnSpc>
              <a:spcBef>
                <a:spcPts val="800"/>
              </a:spcBef>
            </a:pPr>
            <a:r>
              <a:rPr sz="5500" b="1" spc="65" dirty="0">
                <a:solidFill>
                  <a:srgbClr val="628B80"/>
                </a:solidFill>
                <a:latin typeface="Tahoma"/>
                <a:cs typeface="Tahoma"/>
              </a:rPr>
              <a:t>P</a:t>
            </a:r>
            <a:r>
              <a:rPr sz="5500" b="1" spc="-100" dirty="0">
                <a:solidFill>
                  <a:srgbClr val="628B80"/>
                </a:solidFill>
                <a:latin typeface="Tahoma"/>
                <a:cs typeface="Tahoma"/>
              </a:rPr>
              <a:t>r</a:t>
            </a:r>
            <a:r>
              <a:rPr sz="5500" b="1" spc="-5" dirty="0">
                <a:solidFill>
                  <a:srgbClr val="628B80"/>
                </a:solidFill>
                <a:latin typeface="Tahoma"/>
                <a:cs typeface="Tahoma"/>
              </a:rPr>
              <a:t>i</a:t>
            </a:r>
            <a:r>
              <a:rPr sz="5500" b="1" spc="120" dirty="0">
                <a:solidFill>
                  <a:srgbClr val="628B80"/>
                </a:solidFill>
                <a:latin typeface="Tahoma"/>
                <a:cs typeface="Tahoma"/>
              </a:rPr>
              <a:t>n</a:t>
            </a:r>
            <a:r>
              <a:rPr sz="5500" b="1" spc="130" dirty="0">
                <a:solidFill>
                  <a:srgbClr val="628B80"/>
                </a:solidFill>
                <a:latin typeface="Tahoma"/>
                <a:cs typeface="Tahoma"/>
              </a:rPr>
              <a:t>c</a:t>
            </a:r>
            <a:r>
              <a:rPr sz="5500" b="1" spc="-5" dirty="0">
                <a:solidFill>
                  <a:srgbClr val="628B80"/>
                </a:solidFill>
                <a:latin typeface="Tahoma"/>
                <a:cs typeface="Tahoma"/>
              </a:rPr>
              <a:t>i</a:t>
            </a:r>
            <a:r>
              <a:rPr sz="5500" b="1" spc="245" dirty="0">
                <a:solidFill>
                  <a:srgbClr val="628B80"/>
                </a:solidFill>
                <a:latin typeface="Tahoma"/>
                <a:cs typeface="Tahoma"/>
              </a:rPr>
              <a:t>p</a:t>
            </a:r>
            <a:r>
              <a:rPr sz="5500" b="1" spc="-55" dirty="0">
                <a:solidFill>
                  <a:srgbClr val="628B80"/>
                </a:solidFill>
                <a:latin typeface="Tahoma"/>
                <a:cs typeface="Tahoma"/>
              </a:rPr>
              <a:t>a</a:t>
            </a:r>
            <a:r>
              <a:rPr sz="5500" b="1" spc="50" dirty="0">
                <a:solidFill>
                  <a:srgbClr val="628B80"/>
                </a:solidFill>
                <a:latin typeface="Tahoma"/>
                <a:cs typeface="Tahoma"/>
              </a:rPr>
              <a:t>l</a:t>
            </a:r>
            <a:r>
              <a:rPr sz="5500" b="1" spc="-15" dirty="0">
                <a:solidFill>
                  <a:srgbClr val="628B80"/>
                </a:solidFill>
                <a:latin typeface="Tahoma"/>
                <a:cs typeface="Tahoma"/>
              </a:rPr>
              <a:t>e</a:t>
            </a:r>
            <a:r>
              <a:rPr sz="5500" b="1" spc="-10" dirty="0">
                <a:solidFill>
                  <a:srgbClr val="628B80"/>
                </a:solidFill>
                <a:latin typeface="Tahoma"/>
                <a:cs typeface="Tahoma"/>
              </a:rPr>
              <a:t>s</a:t>
            </a:r>
            <a:r>
              <a:rPr sz="5500" b="1" spc="-450" dirty="0">
                <a:solidFill>
                  <a:srgbClr val="628B80"/>
                </a:solidFill>
                <a:latin typeface="Tahoma"/>
                <a:cs typeface="Tahoma"/>
              </a:rPr>
              <a:t> </a:t>
            </a:r>
            <a:r>
              <a:rPr sz="5500" b="1" spc="245" dirty="0">
                <a:solidFill>
                  <a:srgbClr val="628B80"/>
                </a:solidFill>
                <a:latin typeface="Tahoma"/>
                <a:cs typeface="Tahoma"/>
              </a:rPr>
              <a:t>p</a:t>
            </a:r>
            <a:r>
              <a:rPr sz="5500" b="1" spc="-55" dirty="0">
                <a:solidFill>
                  <a:srgbClr val="628B80"/>
                </a:solidFill>
                <a:latin typeface="Tahoma"/>
                <a:cs typeface="Tahoma"/>
              </a:rPr>
              <a:t>a</a:t>
            </a:r>
            <a:r>
              <a:rPr sz="5500" b="1" spc="-5" dirty="0">
                <a:solidFill>
                  <a:srgbClr val="628B80"/>
                </a:solidFill>
                <a:latin typeface="Tahoma"/>
                <a:cs typeface="Tahoma"/>
              </a:rPr>
              <a:t>í</a:t>
            </a:r>
            <a:r>
              <a:rPr sz="5500" b="1" spc="-70" dirty="0">
                <a:solidFill>
                  <a:srgbClr val="628B80"/>
                </a:solidFill>
                <a:latin typeface="Tahoma"/>
                <a:cs typeface="Tahoma"/>
              </a:rPr>
              <a:t>s</a:t>
            </a:r>
            <a:r>
              <a:rPr sz="5500" b="1" spc="-15" dirty="0">
                <a:solidFill>
                  <a:srgbClr val="628B80"/>
                </a:solidFill>
                <a:latin typeface="Tahoma"/>
                <a:cs typeface="Tahoma"/>
              </a:rPr>
              <a:t>e</a:t>
            </a:r>
            <a:r>
              <a:rPr sz="5500" b="1" spc="-10" dirty="0">
                <a:solidFill>
                  <a:srgbClr val="628B80"/>
                </a:solidFill>
                <a:latin typeface="Tahoma"/>
                <a:cs typeface="Tahoma"/>
              </a:rPr>
              <a:t>s  </a:t>
            </a:r>
            <a:r>
              <a:rPr sz="5500" b="1" spc="60" dirty="0">
                <a:solidFill>
                  <a:srgbClr val="628B80"/>
                </a:solidFill>
                <a:latin typeface="Tahoma"/>
                <a:cs typeface="Tahoma"/>
              </a:rPr>
              <a:t>importadores</a:t>
            </a:r>
            <a:endParaRPr sz="5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3097" y="678062"/>
            <a:ext cx="5665470" cy="131635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 marR="5080" indent="354330">
              <a:lnSpc>
                <a:spcPts val="4830"/>
              </a:lnSpc>
              <a:spcBef>
                <a:spcPts val="680"/>
              </a:spcBef>
            </a:pPr>
            <a:r>
              <a:rPr sz="4450" b="1" spc="210" dirty="0">
                <a:latin typeface="Tahoma"/>
                <a:cs typeface="Tahoma"/>
              </a:rPr>
              <a:t>E</a:t>
            </a:r>
            <a:r>
              <a:rPr sz="4450" b="1" spc="-45" dirty="0">
                <a:latin typeface="Tahoma"/>
                <a:cs typeface="Tahoma"/>
              </a:rPr>
              <a:t>x</a:t>
            </a:r>
            <a:r>
              <a:rPr sz="4450" b="1" spc="195" dirty="0">
                <a:latin typeface="Tahoma"/>
                <a:cs typeface="Tahoma"/>
              </a:rPr>
              <a:t>p</a:t>
            </a:r>
            <a:r>
              <a:rPr sz="4450" b="1" spc="40" dirty="0">
                <a:latin typeface="Tahoma"/>
                <a:cs typeface="Tahoma"/>
              </a:rPr>
              <a:t>o</a:t>
            </a:r>
            <a:r>
              <a:rPr sz="4450" b="1" spc="-80" dirty="0">
                <a:latin typeface="Tahoma"/>
                <a:cs typeface="Tahoma"/>
              </a:rPr>
              <a:t>r</a:t>
            </a:r>
            <a:r>
              <a:rPr sz="4450" b="1" spc="35" dirty="0">
                <a:latin typeface="Tahoma"/>
                <a:cs typeface="Tahoma"/>
              </a:rPr>
              <a:t>t</a:t>
            </a:r>
            <a:r>
              <a:rPr sz="4450" b="1" spc="-45" dirty="0">
                <a:latin typeface="Tahoma"/>
                <a:cs typeface="Tahoma"/>
              </a:rPr>
              <a:t>a</a:t>
            </a:r>
            <a:r>
              <a:rPr sz="4450" b="1" spc="105" dirty="0">
                <a:latin typeface="Tahoma"/>
                <a:cs typeface="Tahoma"/>
              </a:rPr>
              <a:t>c</a:t>
            </a:r>
            <a:r>
              <a:rPr sz="4450" b="1" spc="-10" dirty="0">
                <a:latin typeface="Tahoma"/>
                <a:cs typeface="Tahoma"/>
              </a:rPr>
              <a:t>i</a:t>
            </a:r>
            <a:r>
              <a:rPr sz="4450" b="1" spc="40" dirty="0">
                <a:latin typeface="Tahoma"/>
                <a:cs typeface="Tahoma"/>
              </a:rPr>
              <a:t>o</a:t>
            </a:r>
            <a:r>
              <a:rPr sz="4450" b="1" spc="95" dirty="0">
                <a:latin typeface="Tahoma"/>
                <a:cs typeface="Tahoma"/>
              </a:rPr>
              <a:t>n</a:t>
            </a:r>
            <a:r>
              <a:rPr sz="4450" b="1" spc="-15" dirty="0">
                <a:latin typeface="Tahoma"/>
                <a:cs typeface="Tahoma"/>
              </a:rPr>
              <a:t>e</a:t>
            </a:r>
            <a:r>
              <a:rPr sz="4450" b="1" spc="-10" dirty="0">
                <a:latin typeface="Tahoma"/>
                <a:cs typeface="Tahoma"/>
              </a:rPr>
              <a:t>s</a:t>
            </a:r>
            <a:r>
              <a:rPr sz="4450" b="1" spc="-365" dirty="0">
                <a:latin typeface="Tahoma"/>
                <a:cs typeface="Tahoma"/>
              </a:rPr>
              <a:t> </a:t>
            </a:r>
            <a:r>
              <a:rPr sz="4450" b="1" spc="200" dirty="0">
                <a:latin typeface="Tahoma"/>
                <a:cs typeface="Tahoma"/>
              </a:rPr>
              <a:t>d</a:t>
            </a:r>
            <a:r>
              <a:rPr sz="4450" b="1" spc="20" dirty="0">
                <a:latin typeface="Tahoma"/>
                <a:cs typeface="Tahoma"/>
              </a:rPr>
              <a:t>e  </a:t>
            </a:r>
            <a:r>
              <a:rPr sz="4450" b="1" spc="195" dirty="0">
                <a:latin typeface="Tahoma"/>
                <a:cs typeface="Tahoma"/>
              </a:rPr>
              <a:t>p</a:t>
            </a:r>
            <a:r>
              <a:rPr sz="4450" b="1" spc="-80" dirty="0">
                <a:latin typeface="Tahoma"/>
                <a:cs typeface="Tahoma"/>
              </a:rPr>
              <a:t>r</a:t>
            </a:r>
            <a:r>
              <a:rPr sz="4450" b="1" spc="40" dirty="0">
                <a:latin typeface="Tahoma"/>
                <a:cs typeface="Tahoma"/>
              </a:rPr>
              <a:t>o</a:t>
            </a:r>
            <a:r>
              <a:rPr sz="4450" b="1" spc="200" dirty="0">
                <a:latin typeface="Tahoma"/>
                <a:cs typeface="Tahoma"/>
              </a:rPr>
              <a:t>d</a:t>
            </a:r>
            <a:r>
              <a:rPr sz="4450" b="1" spc="50" dirty="0">
                <a:latin typeface="Tahoma"/>
                <a:cs typeface="Tahoma"/>
              </a:rPr>
              <a:t>u</a:t>
            </a:r>
            <a:r>
              <a:rPr sz="4450" b="1" spc="105" dirty="0">
                <a:latin typeface="Tahoma"/>
                <a:cs typeface="Tahoma"/>
              </a:rPr>
              <a:t>c</a:t>
            </a:r>
            <a:r>
              <a:rPr sz="4450" b="1" spc="35" dirty="0">
                <a:latin typeface="Tahoma"/>
                <a:cs typeface="Tahoma"/>
              </a:rPr>
              <a:t>t</a:t>
            </a:r>
            <a:r>
              <a:rPr sz="4450" b="1" spc="40" dirty="0">
                <a:latin typeface="Tahoma"/>
                <a:cs typeface="Tahoma"/>
              </a:rPr>
              <a:t>o</a:t>
            </a:r>
            <a:r>
              <a:rPr sz="4450" b="1" spc="-10" dirty="0">
                <a:latin typeface="Tahoma"/>
                <a:cs typeface="Tahoma"/>
              </a:rPr>
              <a:t>s</a:t>
            </a:r>
            <a:r>
              <a:rPr sz="4450" b="1" spc="-365" dirty="0">
                <a:latin typeface="Tahoma"/>
                <a:cs typeface="Tahoma"/>
              </a:rPr>
              <a:t> </a:t>
            </a:r>
            <a:r>
              <a:rPr sz="4450" b="1" spc="50" dirty="0">
                <a:latin typeface="Tahoma"/>
                <a:cs typeface="Tahoma"/>
              </a:rPr>
              <a:t>F</a:t>
            </a:r>
            <a:r>
              <a:rPr sz="4450" b="1" spc="-45" dirty="0">
                <a:latin typeface="Tahoma"/>
                <a:cs typeface="Tahoma"/>
              </a:rPr>
              <a:t>a</a:t>
            </a:r>
            <a:r>
              <a:rPr sz="4450" b="1" spc="-10" dirty="0">
                <a:latin typeface="Tahoma"/>
                <a:cs typeface="Tahoma"/>
              </a:rPr>
              <a:t>i</a:t>
            </a:r>
            <a:r>
              <a:rPr sz="4450" b="1" spc="-80" dirty="0">
                <a:latin typeface="Tahoma"/>
                <a:cs typeface="Tahoma"/>
              </a:rPr>
              <a:t>r</a:t>
            </a:r>
            <a:r>
              <a:rPr sz="4450" b="1" spc="35" dirty="0">
                <a:latin typeface="Tahoma"/>
                <a:cs typeface="Tahoma"/>
              </a:rPr>
              <a:t>t</a:t>
            </a:r>
            <a:r>
              <a:rPr sz="4450" b="1" spc="-80" dirty="0">
                <a:latin typeface="Tahoma"/>
                <a:cs typeface="Tahoma"/>
              </a:rPr>
              <a:t>r</a:t>
            </a:r>
            <a:r>
              <a:rPr sz="4450" b="1" spc="-45" dirty="0">
                <a:latin typeface="Tahoma"/>
                <a:cs typeface="Tahoma"/>
              </a:rPr>
              <a:t>a</a:t>
            </a:r>
            <a:r>
              <a:rPr sz="4450" b="1" spc="200" dirty="0">
                <a:latin typeface="Tahoma"/>
                <a:cs typeface="Tahoma"/>
              </a:rPr>
              <a:t>d</a:t>
            </a:r>
            <a:r>
              <a:rPr sz="4450" b="1" spc="30" dirty="0">
                <a:latin typeface="Tahoma"/>
                <a:cs typeface="Tahoma"/>
              </a:rPr>
              <a:t>e</a:t>
            </a:r>
            <a:endParaRPr sz="445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1673" y="0"/>
            <a:ext cx="17740630" cy="10100945"/>
            <a:chOff x="191673" y="0"/>
            <a:chExt cx="17740630" cy="101009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925" y="0"/>
              <a:ext cx="3971924" cy="32956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673" y="3099568"/>
              <a:ext cx="7305674" cy="70008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50053" y="3051949"/>
              <a:ext cx="7781924" cy="70484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448181" y="709950"/>
            <a:ext cx="5665470" cy="192913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 marR="5080" indent="-635" algn="ctr">
              <a:lnSpc>
                <a:spcPts val="4830"/>
              </a:lnSpc>
              <a:spcBef>
                <a:spcPts val="680"/>
              </a:spcBef>
            </a:pPr>
            <a:r>
              <a:rPr sz="4450" b="1" spc="50" dirty="0">
                <a:solidFill>
                  <a:srgbClr val="628B80"/>
                </a:solidFill>
                <a:latin typeface="Tahoma"/>
                <a:cs typeface="Tahoma"/>
              </a:rPr>
              <a:t>P</a:t>
            </a:r>
            <a:r>
              <a:rPr sz="4450" b="1" spc="-80" dirty="0">
                <a:solidFill>
                  <a:srgbClr val="628B80"/>
                </a:solidFill>
                <a:latin typeface="Tahoma"/>
                <a:cs typeface="Tahoma"/>
              </a:rPr>
              <a:t>r</a:t>
            </a:r>
            <a:r>
              <a:rPr sz="4450" b="1" spc="-10" dirty="0">
                <a:solidFill>
                  <a:srgbClr val="628B80"/>
                </a:solidFill>
                <a:latin typeface="Tahoma"/>
                <a:cs typeface="Tahoma"/>
              </a:rPr>
              <a:t>i</a:t>
            </a:r>
            <a:r>
              <a:rPr sz="4450" b="1" spc="95" dirty="0">
                <a:solidFill>
                  <a:srgbClr val="628B80"/>
                </a:solidFill>
                <a:latin typeface="Tahoma"/>
                <a:cs typeface="Tahoma"/>
              </a:rPr>
              <a:t>n</a:t>
            </a:r>
            <a:r>
              <a:rPr sz="4450" b="1" spc="105" dirty="0">
                <a:solidFill>
                  <a:srgbClr val="628B80"/>
                </a:solidFill>
                <a:latin typeface="Tahoma"/>
                <a:cs typeface="Tahoma"/>
              </a:rPr>
              <a:t>c</a:t>
            </a:r>
            <a:r>
              <a:rPr sz="4450" b="1" spc="-10" dirty="0">
                <a:solidFill>
                  <a:srgbClr val="628B80"/>
                </a:solidFill>
                <a:latin typeface="Tahoma"/>
                <a:cs typeface="Tahoma"/>
              </a:rPr>
              <a:t>i</a:t>
            </a:r>
            <a:r>
              <a:rPr sz="4450" b="1" spc="195" dirty="0">
                <a:solidFill>
                  <a:srgbClr val="628B80"/>
                </a:solidFill>
                <a:latin typeface="Tahoma"/>
                <a:cs typeface="Tahoma"/>
              </a:rPr>
              <a:t>p</a:t>
            </a:r>
            <a:r>
              <a:rPr sz="4450" b="1" spc="-45" dirty="0">
                <a:solidFill>
                  <a:srgbClr val="628B80"/>
                </a:solidFill>
                <a:latin typeface="Tahoma"/>
                <a:cs typeface="Tahoma"/>
              </a:rPr>
              <a:t>a</a:t>
            </a:r>
            <a:r>
              <a:rPr sz="4450" b="1" spc="35" dirty="0">
                <a:solidFill>
                  <a:srgbClr val="628B80"/>
                </a:solidFill>
                <a:latin typeface="Tahoma"/>
                <a:cs typeface="Tahoma"/>
              </a:rPr>
              <a:t>l</a:t>
            </a:r>
            <a:r>
              <a:rPr sz="4450" b="1" spc="-15" dirty="0">
                <a:solidFill>
                  <a:srgbClr val="628B80"/>
                </a:solidFill>
                <a:latin typeface="Tahoma"/>
                <a:cs typeface="Tahoma"/>
              </a:rPr>
              <a:t>e</a:t>
            </a:r>
            <a:r>
              <a:rPr sz="4450" b="1" spc="-10" dirty="0">
                <a:solidFill>
                  <a:srgbClr val="628B80"/>
                </a:solidFill>
                <a:latin typeface="Tahoma"/>
                <a:cs typeface="Tahoma"/>
              </a:rPr>
              <a:t>s</a:t>
            </a:r>
            <a:r>
              <a:rPr sz="4450" b="1" spc="-365" dirty="0">
                <a:solidFill>
                  <a:srgbClr val="628B80"/>
                </a:solidFill>
                <a:latin typeface="Tahoma"/>
                <a:cs typeface="Tahoma"/>
              </a:rPr>
              <a:t> </a:t>
            </a:r>
            <a:r>
              <a:rPr sz="4450" b="1" spc="195" dirty="0">
                <a:solidFill>
                  <a:srgbClr val="628B80"/>
                </a:solidFill>
                <a:latin typeface="Tahoma"/>
                <a:cs typeface="Tahoma"/>
              </a:rPr>
              <a:t>p</a:t>
            </a:r>
            <a:r>
              <a:rPr sz="4450" b="1" spc="-45" dirty="0">
                <a:solidFill>
                  <a:srgbClr val="628B80"/>
                </a:solidFill>
                <a:latin typeface="Tahoma"/>
                <a:cs typeface="Tahoma"/>
              </a:rPr>
              <a:t>a</a:t>
            </a:r>
            <a:r>
              <a:rPr sz="4450" b="1" spc="-10" dirty="0">
                <a:solidFill>
                  <a:srgbClr val="628B80"/>
                </a:solidFill>
                <a:latin typeface="Tahoma"/>
                <a:cs typeface="Tahoma"/>
              </a:rPr>
              <a:t>í</a:t>
            </a:r>
            <a:r>
              <a:rPr sz="4450" b="1" spc="-55" dirty="0">
                <a:solidFill>
                  <a:srgbClr val="628B80"/>
                </a:solidFill>
                <a:latin typeface="Tahoma"/>
                <a:cs typeface="Tahoma"/>
              </a:rPr>
              <a:t>s</a:t>
            </a:r>
            <a:r>
              <a:rPr sz="4450" b="1" spc="-15" dirty="0">
                <a:solidFill>
                  <a:srgbClr val="628B80"/>
                </a:solidFill>
                <a:latin typeface="Tahoma"/>
                <a:cs typeface="Tahoma"/>
              </a:rPr>
              <a:t>e</a:t>
            </a:r>
            <a:r>
              <a:rPr sz="4450" b="1" spc="-10" dirty="0">
                <a:solidFill>
                  <a:srgbClr val="628B80"/>
                </a:solidFill>
                <a:latin typeface="Tahoma"/>
                <a:cs typeface="Tahoma"/>
              </a:rPr>
              <a:t>s  i</a:t>
            </a:r>
            <a:r>
              <a:rPr sz="4450" b="1" spc="320" dirty="0">
                <a:solidFill>
                  <a:srgbClr val="628B80"/>
                </a:solidFill>
                <a:latin typeface="Tahoma"/>
                <a:cs typeface="Tahoma"/>
              </a:rPr>
              <a:t>m</a:t>
            </a:r>
            <a:r>
              <a:rPr sz="4450" b="1" spc="195" dirty="0">
                <a:solidFill>
                  <a:srgbClr val="628B80"/>
                </a:solidFill>
                <a:latin typeface="Tahoma"/>
                <a:cs typeface="Tahoma"/>
              </a:rPr>
              <a:t>p</a:t>
            </a:r>
            <a:r>
              <a:rPr sz="4450" b="1" spc="40" dirty="0">
                <a:solidFill>
                  <a:srgbClr val="628B80"/>
                </a:solidFill>
                <a:latin typeface="Tahoma"/>
                <a:cs typeface="Tahoma"/>
              </a:rPr>
              <a:t>o</a:t>
            </a:r>
            <a:r>
              <a:rPr sz="4450" b="1" spc="-80" dirty="0">
                <a:solidFill>
                  <a:srgbClr val="628B80"/>
                </a:solidFill>
                <a:latin typeface="Tahoma"/>
                <a:cs typeface="Tahoma"/>
              </a:rPr>
              <a:t>r</a:t>
            </a:r>
            <a:r>
              <a:rPr sz="4450" b="1" spc="35" dirty="0">
                <a:solidFill>
                  <a:srgbClr val="628B80"/>
                </a:solidFill>
                <a:latin typeface="Tahoma"/>
                <a:cs typeface="Tahoma"/>
              </a:rPr>
              <a:t>t</a:t>
            </a:r>
            <a:r>
              <a:rPr sz="4450" b="1" spc="-45" dirty="0">
                <a:solidFill>
                  <a:srgbClr val="628B80"/>
                </a:solidFill>
                <a:latin typeface="Tahoma"/>
                <a:cs typeface="Tahoma"/>
              </a:rPr>
              <a:t>a</a:t>
            </a:r>
            <a:r>
              <a:rPr sz="4450" b="1" spc="200" dirty="0">
                <a:solidFill>
                  <a:srgbClr val="628B80"/>
                </a:solidFill>
                <a:latin typeface="Tahoma"/>
                <a:cs typeface="Tahoma"/>
              </a:rPr>
              <a:t>d</a:t>
            </a:r>
            <a:r>
              <a:rPr sz="4450" b="1" spc="40" dirty="0">
                <a:solidFill>
                  <a:srgbClr val="628B80"/>
                </a:solidFill>
                <a:latin typeface="Tahoma"/>
                <a:cs typeface="Tahoma"/>
              </a:rPr>
              <a:t>o</a:t>
            </a:r>
            <a:r>
              <a:rPr sz="4450" b="1" spc="-80" dirty="0">
                <a:solidFill>
                  <a:srgbClr val="628B80"/>
                </a:solidFill>
                <a:latin typeface="Tahoma"/>
                <a:cs typeface="Tahoma"/>
              </a:rPr>
              <a:t>r</a:t>
            </a:r>
            <a:r>
              <a:rPr sz="4450" b="1" spc="-15" dirty="0">
                <a:solidFill>
                  <a:srgbClr val="628B80"/>
                </a:solidFill>
                <a:latin typeface="Tahoma"/>
                <a:cs typeface="Tahoma"/>
              </a:rPr>
              <a:t>e</a:t>
            </a:r>
            <a:r>
              <a:rPr sz="4450" b="1" spc="-10" dirty="0">
                <a:solidFill>
                  <a:srgbClr val="628B80"/>
                </a:solidFill>
                <a:latin typeface="Tahoma"/>
                <a:cs typeface="Tahoma"/>
              </a:rPr>
              <a:t>s</a:t>
            </a:r>
            <a:r>
              <a:rPr sz="4450" b="1" spc="-365" dirty="0">
                <a:solidFill>
                  <a:srgbClr val="628B80"/>
                </a:solidFill>
                <a:latin typeface="Tahoma"/>
                <a:cs typeface="Tahoma"/>
              </a:rPr>
              <a:t> </a:t>
            </a:r>
            <a:r>
              <a:rPr sz="4450" b="1" spc="200" dirty="0">
                <a:solidFill>
                  <a:srgbClr val="628B80"/>
                </a:solidFill>
                <a:latin typeface="Tahoma"/>
                <a:cs typeface="Tahoma"/>
              </a:rPr>
              <a:t>d</a:t>
            </a:r>
            <a:r>
              <a:rPr sz="4450" b="1" spc="20" dirty="0">
                <a:solidFill>
                  <a:srgbClr val="628B80"/>
                </a:solidFill>
                <a:latin typeface="Tahoma"/>
                <a:cs typeface="Tahoma"/>
              </a:rPr>
              <a:t>e  </a:t>
            </a:r>
            <a:r>
              <a:rPr sz="4450" b="1" spc="195" dirty="0">
                <a:solidFill>
                  <a:srgbClr val="628B80"/>
                </a:solidFill>
                <a:latin typeface="Tahoma"/>
                <a:cs typeface="Tahoma"/>
              </a:rPr>
              <a:t>p</a:t>
            </a:r>
            <a:r>
              <a:rPr sz="4450" b="1" spc="-80" dirty="0">
                <a:solidFill>
                  <a:srgbClr val="628B80"/>
                </a:solidFill>
                <a:latin typeface="Tahoma"/>
                <a:cs typeface="Tahoma"/>
              </a:rPr>
              <a:t>r</a:t>
            </a:r>
            <a:r>
              <a:rPr sz="4450" b="1" spc="40" dirty="0">
                <a:solidFill>
                  <a:srgbClr val="628B80"/>
                </a:solidFill>
                <a:latin typeface="Tahoma"/>
                <a:cs typeface="Tahoma"/>
              </a:rPr>
              <a:t>o</a:t>
            </a:r>
            <a:r>
              <a:rPr sz="4450" b="1" spc="200" dirty="0">
                <a:solidFill>
                  <a:srgbClr val="628B80"/>
                </a:solidFill>
                <a:latin typeface="Tahoma"/>
                <a:cs typeface="Tahoma"/>
              </a:rPr>
              <a:t>d</a:t>
            </a:r>
            <a:r>
              <a:rPr sz="4450" b="1" spc="50" dirty="0">
                <a:solidFill>
                  <a:srgbClr val="628B80"/>
                </a:solidFill>
                <a:latin typeface="Tahoma"/>
                <a:cs typeface="Tahoma"/>
              </a:rPr>
              <a:t>u</a:t>
            </a:r>
            <a:r>
              <a:rPr sz="4450" b="1" spc="105" dirty="0">
                <a:solidFill>
                  <a:srgbClr val="628B80"/>
                </a:solidFill>
                <a:latin typeface="Tahoma"/>
                <a:cs typeface="Tahoma"/>
              </a:rPr>
              <a:t>c</a:t>
            </a:r>
            <a:r>
              <a:rPr sz="4450" b="1" spc="35" dirty="0">
                <a:solidFill>
                  <a:srgbClr val="628B80"/>
                </a:solidFill>
                <a:latin typeface="Tahoma"/>
                <a:cs typeface="Tahoma"/>
              </a:rPr>
              <a:t>t</a:t>
            </a:r>
            <a:r>
              <a:rPr sz="4450" b="1" spc="40" dirty="0">
                <a:solidFill>
                  <a:srgbClr val="628B80"/>
                </a:solidFill>
                <a:latin typeface="Tahoma"/>
                <a:cs typeface="Tahoma"/>
              </a:rPr>
              <a:t>o</a:t>
            </a:r>
            <a:r>
              <a:rPr sz="4450" b="1" spc="-10" dirty="0">
                <a:solidFill>
                  <a:srgbClr val="628B80"/>
                </a:solidFill>
                <a:latin typeface="Tahoma"/>
                <a:cs typeface="Tahoma"/>
              </a:rPr>
              <a:t>s</a:t>
            </a:r>
            <a:r>
              <a:rPr sz="4450" b="1" spc="-365" dirty="0">
                <a:solidFill>
                  <a:srgbClr val="628B80"/>
                </a:solidFill>
                <a:latin typeface="Tahoma"/>
                <a:cs typeface="Tahoma"/>
              </a:rPr>
              <a:t> </a:t>
            </a:r>
            <a:r>
              <a:rPr sz="4450" b="1" spc="50" dirty="0">
                <a:solidFill>
                  <a:srgbClr val="628B80"/>
                </a:solidFill>
                <a:latin typeface="Tahoma"/>
                <a:cs typeface="Tahoma"/>
              </a:rPr>
              <a:t>F</a:t>
            </a:r>
            <a:r>
              <a:rPr sz="4450" b="1" spc="-45" dirty="0">
                <a:solidFill>
                  <a:srgbClr val="628B80"/>
                </a:solidFill>
                <a:latin typeface="Tahoma"/>
                <a:cs typeface="Tahoma"/>
              </a:rPr>
              <a:t>a</a:t>
            </a:r>
            <a:r>
              <a:rPr sz="4450" b="1" spc="-10" dirty="0">
                <a:solidFill>
                  <a:srgbClr val="628B80"/>
                </a:solidFill>
                <a:latin typeface="Tahoma"/>
                <a:cs typeface="Tahoma"/>
              </a:rPr>
              <a:t>i</a:t>
            </a:r>
            <a:r>
              <a:rPr sz="4450" b="1" spc="-80" dirty="0">
                <a:solidFill>
                  <a:srgbClr val="628B80"/>
                </a:solidFill>
                <a:latin typeface="Tahoma"/>
                <a:cs typeface="Tahoma"/>
              </a:rPr>
              <a:t>r</a:t>
            </a:r>
            <a:r>
              <a:rPr sz="4450" b="1" spc="35" dirty="0">
                <a:solidFill>
                  <a:srgbClr val="628B80"/>
                </a:solidFill>
                <a:latin typeface="Tahoma"/>
                <a:cs typeface="Tahoma"/>
              </a:rPr>
              <a:t>t</a:t>
            </a:r>
            <a:r>
              <a:rPr sz="4450" b="1" spc="-80" dirty="0">
                <a:solidFill>
                  <a:srgbClr val="628B80"/>
                </a:solidFill>
                <a:latin typeface="Tahoma"/>
                <a:cs typeface="Tahoma"/>
              </a:rPr>
              <a:t>r</a:t>
            </a:r>
            <a:r>
              <a:rPr sz="4450" b="1" spc="-45" dirty="0">
                <a:solidFill>
                  <a:srgbClr val="628B80"/>
                </a:solidFill>
                <a:latin typeface="Tahoma"/>
                <a:cs typeface="Tahoma"/>
              </a:rPr>
              <a:t>a</a:t>
            </a:r>
            <a:r>
              <a:rPr sz="4450" b="1" spc="200" dirty="0">
                <a:solidFill>
                  <a:srgbClr val="628B80"/>
                </a:solidFill>
                <a:latin typeface="Tahoma"/>
                <a:cs typeface="Tahoma"/>
              </a:rPr>
              <a:t>d</a:t>
            </a:r>
            <a:r>
              <a:rPr sz="4450" b="1" spc="30" dirty="0">
                <a:solidFill>
                  <a:srgbClr val="628B80"/>
                </a:solidFill>
                <a:latin typeface="Tahoma"/>
                <a:cs typeface="Tahoma"/>
              </a:rPr>
              <a:t>e</a:t>
            </a:r>
            <a:endParaRPr sz="44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0883" y="3014727"/>
            <a:ext cx="4723130" cy="414972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 marR="5080" indent="-635" algn="ctr">
              <a:lnSpc>
                <a:spcPts val="5250"/>
              </a:lnSpc>
              <a:spcBef>
                <a:spcPts val="1085"/>
              </a:spcBef>
            </a:pPr>
            <a:r>
              <a:rPr sz="5150" spc="-390" dirty="0">
                <a:solidFill>
                  <a:srgbClr val="628B80"/>
                </a:solidFill>
                <a:latin typeface="Lucida Sans"/>
                <a:cs typeface="Lucida Sans"/>
              </a:rPr>
              <a:t>Comercialización </a:t>
            </a:r>
            <a:r>
              <a:rPr sz="5150" spc="-1614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5150" spc="-500" dirty="0">
                <a:solidFill>
                  <a:srgbClr val="628B80"/>
                </a:solidFill>
                <a:latin typeface="Lucida Sans"/>
                <a:cs typeface="Lucida Sans"/>
              </a:rPr>
              <a:t>d</a:t>
            </a:r>
            <a:r>
              <a:rPr sz="5150" spc="-35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5150" spc="-44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5150" spc="-395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5150" spc="-605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5150" spc="-365" dirty="0">
                <a:solidFill>
                  <a:srgbClr val="628B80"/>
                </a:solidFill>
                <a:latin typeface="Lucida Sans"/>
                <a:cs typeface="Lucida Sans"/>
              </a:rPr>
              <a:t>s</a:t>
            </a:r>
            <a:r>
              <a:rPr sz="5150" spc="-10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5150" spc="-305" dirty="0">
                <a:solidFill>
                  <a:srgbClr val="628B80"/>
                </a:solidFill>
                <a:latin typeface="Lucida Sans"/>
                <a:cs typeface="Lucida Sans"/>
              </a:rPr>
              <a:t>s  </a:t>
            </a:r>
            <a:r>
              <a:rPr sz="5150" spc="-345" dirty="0">
                <a:solidFill>
                  <a:srgbClr val="628B80"/>
                </a:solidFill>
                <a:latin typeface="Lucida Sans"/>
                <a:cs typeface="Lucida Sans"/>
              </a:rPr>
              <a:t>ecuatorianas </a:t>
            </a:r>
            <a:r>
              <a:rPr sz="5150" spc="-34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5150" spc="-500" dirty="0">
                <a:solidFill>
                  <a:srgbClr val="628B80"/>
                </a:solidFill>
                <a:latin typeface="Lucida Sans"/>
                <a:cs typeface="Lucida Sans"/>
              </a:rPr>
              <a:t>b</a:t>
            </a:r>
            <a:r>
              <a:rPr sz="5150" spc="-10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5150" spc="-295" dirty="0">
                <a:solidFill>
                  <a:srgbClr val="628B80"/>
                </a:solidFill>
                <a:latin typeface="Lucida Sans"/>
                <a:cs typeface="Lucida Sans"/>
              </a:rPr>
              <a:t>j</a:t>
            </a:r>
            <a:r>
              <a:rPr sz="5150" spc="-645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5150" spc="-44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5150" spc="-170" dirty="0">
                <a:solidFill>
                  <a:srgbClr val="628B80"/>
                </a:solidFill>
                <a:latin typeface="Lucida Sans"/>
                <a:cs typeface="Lucida Sans"/>
              </a:rPr>
              <a:t>c</a:t>
            </a:r>
            <a:r>
              <a:rPr sz="5150" spc="-31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5150" spc="-395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5150" spc="-355" dirty="0">
                <a:solidFill>
                  <a:srgbClr val="628B80"/>
                </a:solidFill>
                <a:latin typeface="Lucida Sans"/>
                <a:cs typeface="Lucida Sans"/>
              </a:rPr>
              <a:t>t</a:t>
            </a:r>
            <a:r>
              <a:rPr sz="5150" spc="-220" dirty="0">
                <a:solidFill>
                  <a:srgbClr val="628B80"/>
                </a:solidFill>
                <a:latin typeface="Lucida Sans"/>
                <a:cs typeface="Lucida Sans"/>
              </a:rPr>
              <a:t>i</a:t>
            </a:r>
            <a:r>
              <a:rPr sz="5150" spc="-260" dirty="0">
                <a:solidFill>
                  <a:srgbClr val="628B80"/>
                </a:solidFill>
                <a:latin typeface="Lucida Sans"/>
                <a:cs typeface="Lucida Sans"/>
              </a:rPr>
              <a:t>f</a:t>
            </a:r>
            <a:r>
              <a:rPr sz="5150" spc="-220" dirty="0">
                <a:solidFill>
                  <a:srgbClr val="628B80"/>
                </a:solidFill>
                <a:latin typeface="Lucida Sans"/>
                <a:cs typeface="Lucida Sans"/>
              </a:rPr>
              <a:t>i</a:t>
            </a:r>
            <a:r>
              <a:rPr sz="5150" spc="-170" dirty="0">
                <a:solidFill>
                  <a:srgbClr val="628B80"/>
                </a:solidFill>
                <a:latin typeface="Lucida Sans"/>
                <a:cs typeface="Lucida Sans"/>
              </a:rPr>
              <a:t>c</a:t>
            </a:r>
            <a:r>
              <a:rPr sz="5150" spc="-10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5150" spc="-170" dirty="0">
                <a:solidFill>
                  <a:srgbClr val="628B80"/>
                </a:solidFill>
                <a:latin typeface="Lucida Sans"/>
                <a:cs typeface="Lucida Sans"/>
              </a:rPr>
              <a:t>c</a:t>
            </a:r>
            <a:r>
              <a:rPr sz="5150" spc="-220" dirty="0">
                <a:solidFill>
                  <a:srgbClr val="628B80"/>
                </a:solidFill>
                <a:latin typeface="Lucida Sans"/>
                <a:cs typeface="Lucida Sans"/>
              </a:rPr>
              <a:t>i</a:t>
            </a:r>
            <a:r>
              <a:rPr sz="5150" spc="-605" dirty="0">
                <a:solidFill>
                  <a:srgbClr val="628B80"/>
                </a:solidFill>
                <a:latin typeface="Lucida Sans"/>
                <a:cs typeface="Lucida Sans"/>
              </a:rPr>
              <a:t>ó</a:t>
            </a:r>
            <a:r>
              <a:rPr sz="5150" spc="-505" dirty="0">
                <a:solidFill>
                  <a:srgbClr val="628B80"/>
                </a:solidFill>
                <a:latin typeface="Lucida Sans"/>
                <a:cs typeface="Lucida Sans"/>
              </a:rPr>
              <a:t>n  </a:t>
            </a:r>
            <a:r>
              <a:rPr sz="5150" spc="-500" dirty="0">
                <a:solidFill>
                  <a:srgbClr val="628B80"/>
                </a:solidFill>
                <a:latin typeface="Lucida Sans"/>
                <a:cs typeface="Lucida Sans"/>
              </a:rPr>
              <a:t>d</a:t>
            </a:r>
            <a:r>
              <a:rPr sz="5150" spc="-35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5150" spc="-44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5150" spc="-170" dirty="0">
                <a:solidFill>
                  <a:srgbClr val="628B80"/>
                </a:solidFill>
                <a:latin typeface="Lucida Sans"/>
                <a:cs typeface="Lucida Sans"/>
              </a:rPr>
              <a:t>c</a:t>
            </a:r>
            <a:r>
              <a:rPr sz="5150" spc="-605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5150" spc="-1055" dirty="0">
                <a:solidFill>
                  <a:srgbClr val="628B80"/>
                </a:solidFill>
                <a:latin typeface="Lucida Sans"/>
                <a:cs typeface="Lucida Sans"/>
              </a:rPr>
              <a:t>m</a:t>
            </a:r>
            <a:r>
              <a:rPr sz="5150" spc="-31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5150" spc="-395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5150" spc="-170" dirty="0">
                <a:solidFill>
                  <a:srgbClr val="628B80"/>
                </a:solidFill>
                <a:latin typeface="Lucida Sans"/>
                <a:cs typeface="Lucida Sans"/>
              </a:rPr>
              <a:t>c</a:t>
            </a:r>
            <a:r>
              <a:rPr sz="5150" spc="-220" dirty="0">
                <a:solidFill>
                  <a:srgbClr val="628B80"/>
                </a:solidFill>
                <a:latin typeface="Lucida Sans"/>
                <a:cs typeface="Lucida Sans"/>
              </a:rPr>
              <a:t>i</a:t>
            </a:r>
            <a:r>
              <a:rPr sz="5150" spc="-434" dirty="0">
                <a:solidFill>
                  <a:srgbClr val="628B80"/>
                </a:solidFill>
                <a:latin typeface="Lucida Sans"/>
                <a:cs typeface="Lucida Sans"/>
              </a:rPr>
              <a:t>o  </a:t>
            </a:r>
            <a:r>
              <a:rPr sz="5150" spc="-470" dirty="0">
                <a:solidFill>
                  <a:srgbClr val="628B80"/>
                </a:solidFill>
                <a:latin typeface="Lucida Sans"/>
                <a:cs typeface="Lucida Sans"/>
              </a:rPr>
              <a:t>justo</a:t>
            </a:r>
            <a:endParaRPr sz="515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30336" y="2"/>
            <a:ext cx="12658090" cy="10287000"/>
          </a:xfrm>
          <a:custGeom>
            <a:avLst/>
            <a:gdLst/>
            <a:ahLst/>
            <a:cxnLst/>
            <a:rect l="l" t="t" r="r" b="b"/>
            <a:pathLst>
              <a:path w="12658090" h="10287000">
                <a:moveTo>
                  <a:pt x="12657662" y="10286996"/>
                </a:moveTo>
                <a:lnTo>
                  <a:pt x="0" y="10286996"/>
                </a:lnTo>
                <a:lnTo>
                  <a:pt x="0" y="0"/>
                </a:lnTo>
                <a:lnTo>
                  <a:pt x="12657662" y="0"/>
                </a:lnTo>
                <a:lnTo>
                  <a:pt x="12657662" y="10286996"/>
                </a:lnTo>
                <a:close/>
              </a:path>
            </a:pathLst>
          </a:custGeom>
          <a:solidFill>
            <a:srgbClr val="628B8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98468" y="333206"/>
            <a:ext cx="4507230" cy="6178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850" spc="-210" dirty="0">
                <a:latin typeface="Arial"/>
                <a:cs typeface="Arial"/>
              </a:rPr>
              <a:t>CALIDAD</a:t>
            </a:r>
            <a:r>
              <a:rPr sz="3850" spc="495" dirty="0">
                <a:latin typeface="Arial"/>
                <a:cs typeface="Arial"/>
              </a:rPr>
              <a:t> </a:t>
            </a:r>
            <a:r>
              <a:rPr sz="3850" spc="-515" dirty="0">
                <a:latin typeface="Arial"/>
                <a:cs typeface="Arial"/>
              </a:rPr>
              <a:t>Y</a:t>
            </a:r>
            <a:r>
              <a:rPr sz="3850" spc="500" dirty="0">
                <a:latin typeface="Arial"/>
                <a:cs typeface="Arial"/>
              </a:rPr>
              <a:t> </a:t>
            </a:r>
            <a:r>
              <a:rPr sz="3850" spc="-290" dirty="0">
                <a:latin typeface="Arial"/>
                <a:cs typeface="Arial"/>
              </a:rPr>
              <a:t>TAMAÑO</a:t>
            </a:r>
            <a:endParaRPr sz="3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98468" y="1158599"/>
            <a:ext cx="10234930" cy="996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8100"/>
              </a:lnSpc>
              <a:spcBef>
                <a:spcPts val="95"/>
              </a:spcBef>
            </a:pP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Exportaciones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50" dirty="0">
                <a:solidFill>
                  <a:srgbClr val="628B80"/>
                </a:solidFill>
                <a:latin typeface="Arial"/>
                <a:cs typeface="Arial"/>
              </a:rPr>
              <a:t>han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aumentado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65" dirty="0">
                <a:solidFill>
                  <a:srgbClr val="628B80"/>
                </a:solidFill>
                <a:latin typeface="Arial"/>
                <a:cs typeface="Arial"/>
              </a:rPr>
              <a:t>$195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mill.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60" dirty="0">
                <a:solidFill>
                  <a:srgbClr val="628B80"/>
                </a:solidFill>
                <a:latin typeface="Arial"/>
                <a:cs typeface="Arial"/>
              </a:rPr>
              <a:t>en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45" dirty="0">
                <a:solidFill>
                  <a:srgbClr val="628B80"/>
                </a:solidFill>
                <a:latin typeface="Arial"/>
                <a:cs typeface="Arial"/>
              </a:rPr>
              <a:t>el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año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2000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70" dirty="0">
                <a:solidFill>
                  <a:srgbClr val="628B80"/>
                </a:solidFill>
                <a:latin typeface="Arial"/>
                <a:cs typeface="Arial"/>
              </a:rPr>
              <a:t>$881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60" dirty="0">
                <a:solidFill>
                  <a:srgbClr val="628B80"/>
                </a:solidFill>
                <a:latin typeface="Arial"/>
                <a:cs typeface="Arial"/>
              </a:rPr>
              <a:t>mill </a:t>
            </a:r>
            <a:r>
              <a:rPr sz="2950" spc="-80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pa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8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ñ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" dirty="0">
                <a:solidFill>
                  <a:srgbClr val="628B80"/>
                </a:solidFill>
                <a:latin typeface="Arial"/>
                <a:cs typeface="Arial"/>
              </a:rPr>
              <a:t>2</a:t>
            </a:r>
            <a:r>
              <a:rPr sz="2950" spc="-160" dirty="0">
                <a:solidFill>
                  <a:srgbClr val="628B80"/>
                </a:solidFill>
                <a:latin typeface="Arial"/>
                <a:cs typeface="Arial"/>
              </a:rPr>
              <a:t>0</a:t>
            </a:r>
            <a:r>
              <a:rPr sz="2950" spc="-869" dirty="0">
                <a:solidFill>
                  <a:srgbClr val="628B80"/>
                </a:solidFill>
                <a:latin typeface="Arial"/>
                <a:cs typeface="Arial"/>
              </a:rPr>
              <a:t>1</a:t>
            </a:r>
            <a:r>
              <a:rPr sz="2950" spc="-285" dirty="0">
                <a:solidFill>
                  <a:srgbClr val="628B80"/>
                </a:solidFill>
                <a:latin typeface="Arial"/>
                <a:cs typeface="Arial"/>
              </a:rPr>
              <a:t>9</a:t>
            </a:r>
            <a:r>
              <a:rPr sz="2950" spc="-130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endParaRPr sz="29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25427" y="1028712"/>
            <a:ext cx="407670" cy="7459980"/>
          </a:xfrm>
          <a:custGeom>
            <a:avLst/>
            <a:gdLst/>
            <a:ahLst/>
            <a:cxnLst/>
            <a:rect l="l" t="t" r="r" b="b"/>
            <a:pathLst>
              <a:path w="407670" h="7459980">
                <a:moveTo>
                  <a:pt x="400050" y="4906581"/>
                </a:moveTo>
                <a:lnTo>
                  <a:pt x="394766" y="4860722"/>
                </a:lnTo>
                <a:lnTo>
                  <a:pt x="379717" y="4818621"/>
                </a:lnTo>
                <a:lnTo>
                  <a:pt x="356095" y="4781474"/>
                </a:lnTo>
                <a:lnTo>
                  <a:pt x="325120" y="4750498"/>
                </a:lnTo>
                <a:lnTo>
                  <a:pt x="287985" y="4726889"/>
                </a:lnTo>
                <a:lnTo>
                  <a:pt x="245884" y="4711839"/>
                </a:lnTo>
                <a:lnTo>
                  <a:pt x="200025" y="4706556"/>
                </a:lnTo>
                <a:lnTo>
                  <a:pt x="154152" y="4711839"/>
                </a:lnTo>
                <a:lnTo>
                  <a:pt x="112052" y="4726889"/>
                </a:lnTo>
                <a:lnTo>
                  <a:pt x="74917" y="4750498"/>
                </a:lnTo>
                <a:lnTo>
                  <a:pt x="43942" y="4781474"/>
                </a:lnTo>
                <a:lnTo>
                  <a:pt x="20320" y="4818621"/>
                </a:lnTo>
                <a:lnTo>
                  <a:pt x="5283" y="4860722"/>
                </a:lnTo>
                <a:lnTo>
                  <a:pt x="0" y="4906581"/>
                </a:lnTo>
                <a:lnTo>
                  <a:pt x="5283" y="4952441"/>
                </a:lnTo>
                <a:lnTo>
                  <a:pt x="20320" y="4994541"/>
                </a:lnTo>
                <a:lnTo>
                  <a:pt x="43942" y="5031689"/>
                </a:lnTo>
                <a:lnTo>
                  <a:pt x="74917" y="5062664"/>
                </a:lnTo>
                <a:lnTo>
                  <a:pt x="112052" y="5086274"/>
                </a:lnTo>
                <a:lnTo>
                  <a:pt x="154152" y="5101323"/>
                </a:lnTo>
                <a:lnTo>
                  <a:pt x="200025" y="5106606"/>
                </a:lnTo>
                <a:lnTo>
                  <a:pt x="245884" y="5101323"/>
                </a:lnTo>
                <a:lnTo>
                  <a:pt x="287985" y="5086274"/>
                </a:lnTo>
                <a:lnTo>
                  <a:pt x="325120" y="5062664"/>
                </a:lnTo>
                <a:lnTo>
                  <a:pt x="356095" y="5031689"/>
                </a:lnTo>
                <a:lnTo>
                  <a:pt x="379717" y="4994541"/>
                </a:lnTo>
                <a:lnTo>
                  <a:pt x="394766" y="4952441"/>
                </a:lnTo>
                <a:lnTo>
                  <a:pt x="400050" y="4906581"/>
                </a:lnTo>
                <a:close/>
              </a:path>
              <a:path w="407670" h="7459980">
                <a:moveTo>
                  <a:pt x="407250" y="7259866"/>
                </a:moveTo>
                <a:lnTo>
                  <a:pt x="401967" y="7213994"/>
                </a:lnTo>
                <a:lnTo>
                  <a:pt x="386918" y="7171893"/>
                </a:lnTo>
                <a:lnTo>
                  <a:pt x="363308" y="7134758"/>
                </a:lnTo>
                <a:lnTo>
                  <a:pt x="332333" y="7103783"/>
                </a:lnTo>
                <a:lnTo>
                  <a:pt x="295186" y="7080161"/>
                </a:lnTo>
                <a:lnTo>
                  <a:pt x="253085" y="7065111"/>
                </a:lnTo>
                <a:lnTo>
                  <a:pt x="207225" y="7059841"/>
                </a:lnTo>
                <a:lnTo>
                  <a:pt x="161353" y="7065111"/>
                </a:lnTo>
                <a:lnTo>
                  <a:pt x="119253" y="7080161"/>
                </a:lnTo>
                <a:lnTo>
                  <a:pt x="82118" y="7103783"/>
                </a:lnTo>
                <a:lnTo>
                  <a:pt x="51142" y="7134758"/>
                </a:lnTo>
                <a:lnTo>
                  <a:pt x="27533" y="7171893"/>
                </a:lnTo>
                <a:lnTo>
                  <a:pt x="12484" y="7213994"/>
                </a:lnTo>
                <a:lnTo>
                  <a:pt x="7200" y="7259866"/>
                </a:lnTo>
                <a:lnTo>
                  <a:pt x="12484" y="7305726"/>
                </a:lnTo>
                <a:lnTo>
                  <a:pt x="27533" y="7347826"/>
                </a:lnTo>
                <a:lnTo>
                  <a:pt x="51142" y="7384961"/>
                </a:lnTo>
                <a:lnTo>
                  <a:pt x="82118" y="7415936"/>
                </a:lnTo>
                <a:lnTo>
                  <a:pt x="119253" y="7439558"/>
                </a:lnTo>
                <a:lnTo>
                  <a:pt x="161353" y="7454595"/>
                </a:lnTo>
                <a:lnTo>
                  <a:pt x="207225" y="7459878"/>
                </a:lnTo>
                <a:lnTo>
                  <a:pt x="253085" y="7454595"/>
                </a:lnTo>
                <a:lnTo>
                  <a:pt x="295186" y="7439558"/>
                </a:lnTo>
                <a:lnTo>
                  <a:pt x="332333" y="7415936"/>
                </a:lnTo>
                <a:lnTo>
                  <a:pt x="363308" y="7384961"/>
                </a:lnTo>
                <a:lnTo>
                  <a:pt x="386918" y="7347826"/>
                </a:lnTo>
                <a:lnTo>
                  <a:pt x="401967" y="7305726"/>
                </a:lnTo>
                <a:lnTo>
                  <a:pt x="407250" y="7259866"/>
                </a:lnTo>
                <a:close/>
              </a:path>
              <a:path w="407670" h="7459980">
                <a:moveTo>
                  <a:pt x="407250" y="2553309"/>
                </a:moveTo>
                <a:lnTo>
                  <a:pt x="401967" y="2507437"/>
                </a:lnTo>
                <a:lnTo>
                  <a:pt x="386918" y="2465336"/>
                </a:lnTo>
                <a:lnTo>
                  <a:pt x="363308" y="2428202"/>
                </a:lnTo>
                <a:lnTo>
                  <a:pt x="332333" y="2397226"/>
                </a:lnTo>
                <a:lnTo>
                  <a:pt x="295186" y="2373604"/>
                </a:lnTo>
                <a:lnTo>
                  <a:pt x="253085" y="2358555"/>
                </a:lnTo>
                <a:lnTo>
                  <a:pt x="207225" y="2353272"/>
                </a:lnTo>
                <a:lnTo>
                  <a:pt x="161353" y="2358555"/>
                </a:lnTo>
                <a:lnTo>
                  <a:pt x="119253" y="2373604"/>
                </a:lnTo>
                <a:lnTo>
                  <a:pt x="82118" y="2397226"/>
                </a:lnTo>
                <a:lnTo>
                  <a:pt x="51142" y="2428202"/>
                </a:lnTo>
                <a:lnTo>
                  <a:pt x="27533" y="2465336"/>
                </a:lnTo>
                <a:lnTo>
                  <a:pt x="12484" y="2507437"/>
                </a:lnTo>
                <a:lnTo>
                  <a:pt x="7200" y="2553309"/>
                </a:lnTo>
                <a:lnTo>
                  <a:pt x="12484" y="2599169"/>
                </a:lnTo>
                <a:lnTo>
                  <a:pt x="27533" y="2641269"/>
                </a:lnTo>
                <a:lnTo>
                  <a:pt x="51142" y="2678404"/>
                </a:lnTo>
                <a:lnTo>
                  <a:pt x="82118" y="2709380"/>
                </a:lnTo>
                <a:lnTo>
                  <a:pt x="119253" y="2732989"/>
                </a:lnTo>
                <a:lnTo>
                  <a:pt x="161353" y="2748038"/>
                </a:lnTo>
                <a:lnTo>
                  <a:pt x="207225" y="2753322"/>
                </a:lnTo>
                <a:lnTo>
                  <a:pt x="253085" y="2748038"/>
                </a:lnTo>
                <a:lnTo>
                  <a:pt x="295186" y="2732989"/>
                </a:lnTo>
                <a:lnTo>
                  <a:pt x="332333" y="2709380"/>
                </a:lnTo>
                <a:lnTo>
                  <a:pt x="363308" y="2678404"/>
                </a:lnTo>
                <a:lnTo>
                  <a:pt x="386918" y="2641269"/>
                </a:lnTo>
                <a:lnTo>
                  <a:pt x="401967" y="2599169"/>
                </a:lnTo>
                <a:lnTo>
                  <a:pt x="407250" y="2553309"/>
                </a:lnTo>
                <a:close/>
              </a:path>
              <a:path w="407670" h="7459980">
                <a:moveTo>
                  <a:pt x="407250" y="200025"/>
                </a:moveTo>
                <a:lnTo>
                  <a:pt x="401967" y="154165"/>
                </a:lnTo>
                <a:lnTo>
                  <a:pt x="386918" y="112052"/>
                </a:lnTo>
                <a:lnTo>
                  <a:pt x="363308" y="74917"/>
                </a:lnTo>
                <a:lnTo>
                  <a:pt x="332333" y="43942"/>
                </a:lnTo>
                <a:lnTo>
                  <a:pt x="295186" y="20332"/>
                </a:lnTo>
                <a:lnTo>
                  <a:pt x="253085" y="5283"/>
                </a:lnTo>
                <a:lnTo>
                  <a:pt x="207225" y="0"/>
                </a:lnTo>
                <a:lnTo>
                  <a:pt x="161353" y="5283"/>
                </a:lnTo>
                <a:lnTo>
                  <a:pt x="119253" y="20332"/>
                </a:lnTo>
                <a:lnTo>
                  <a:pt x="82118" y="43942"/>
                </a:lnTo>
                <a:lnTo>
                  <a:pt x="51142" y="74917"/>
                </a:lnTo>
                <a:lnTo>
                  <a:pt x="27533" y="112052"/>
                </a:lnTo>
                <a:lnTo>
                  <a:pt x="12484" y="154165"/>
                </a:lnTo>
                <a:lnTo>
                  <a:pt x="7200" y="200025"/>
                </a:lnTo>
                <a:lnTo>
                  <a:pt x="12484" y="245884"/>
                </a:lnTo>
                <a:lnTo>
                  <a:pt x="27533" y="287985"/>
                </a:lnTo>
                <a:lnTo>
                  <a:pt x="51142" y="325132"/>
                </a:lnTo>
                <a:lnTo>
                  <a:pt x="82118" y="356108"/>
                </a:lnTo>
                <a:lnTo>
                  <a:pt x="119253" y="379717"/>
                </a:lnTo>
                <a:lnTo>
                  <a:pt x="161353" y="394766"/>
                </a:lnTo>
                <a:lnTo>
                  <a:pt x="207225" y="400050"/>
                </a:lnTo>
                <a:lnTo>
                  <a:pt x="253085" y="394766"/>
                </a:lnTo>
                <a:lnTo>
                  <a:pt x="295186" y="379717"/>
                </a:lnTo>
                <a:lnTo>
                  <a:pt x="332333" y="356108"/>
                </a:lnTo>
                <a:lnTo>
                  <a:pt x="363308" y="325132"/>
                </a:lnTo>
                <a:lnTo>
                  <a:pt x="386918" y="287985"/>
                </a:lnTo>
                <a:lnTo>
                  <a:pt x="401967" y="245884"/>
                </a:lnTo>
                <a:lnTo>
                  <a:pt x="407250" y="200025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98468" y="2017726"/>
            <a:ext cx="5928360" cy="2170430"/>
          </a:xfrm>
          <a:prstGeom prst="rect">
            <a:avLst/>
          </a:prstGeom>
        </p:spPr>
        <p:txBody>
          <a:bodyPr vert="horz" wrap="square" lIns="0" tIns="365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75"/>
              </a:spcBef>
            </a:pPr>
            <a:r>
              <a:rPr sz="3850" spc="-310" dirty="0">
                <a:solidFill>
                  <a:srgbClr val="628B80"/>
                </a:solidFill>
                <a:latin typeface="Arial"/>
                <a:cs typeface="Arial"/>
              </a:rPr>
              <a:t>INDUSTRIA</a:t>
            </a:r>
            <a:r>
              <a:rPr sz="3850" spc="50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65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3850" spc="50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395" dirty="0">
                <a:solidFill>
                  <a:srgbClr val="628B80"/>
                </a:solidFill>
                <a:latin typeface="Arial"/>
                <a:cs typeface="Arial"/>
              </a:rPr>
              <a:t>LAS</a:t>
            </a:r>
            <a:r>
              <a:rPr sz="3850" spc="50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380" dirty="0">
                <a:solidFill>
                  <a:srgbClr val="628B80"/>
                </a:solidFill>
                <a:latin typeface="Arial"/>
                <a:cs typeface="Arial"/>
              </a:rPr>
              <a:t>FLORES</a:t>
            </a:r>
            <a:endParaRPr sz="3850">
              <a:latin typeface="Arial"/>
              <a:cs typeface="Arial"/>
            </a:endParaRPr>
          </a:p>
          <a:p>
            <a:pPr marL="12700" marR="1113790">
              <a:lnSpc>
                <a:spcPct val="108100"/>
              </a:lnSpc>
              <a:spcBef>
                <a:spcPts val="1835"/>
              </a:spcBef>
            </a:pPr>
            <a:r>
              <a:rPr sz="2950" spc="-265" dirty="0">
                <a:solidFill>
                  <a:srgbClr val="628B80"/>
                </a:solidFill>
                <a:latin typeface="Arial"/>
                <a:cs typeface="Arial"/>
              </a:rPr>
              <a:t>3</a:t>
            </a:r>
            <a:r>
              <a:rPr sz="2950" spc="-160" dirty="0">
                <a:solidFill>
                  <a:srgbClr val="628B80"/>
                </a:solidFill>
                <a:latin typeface="Arial"/>
                <a:cs typeface="Arial"/>
              </a:rPr>
              <a:t>0</a:t>
            </a:r>
            <a:r>
              <a:rPr sz="2950" spc="-185" dirty="0">
                <a:solidFill>
                  <a:srgbClr val="628B80"/>
                </a:solidFill>
                <a:latin typeface="Arial"/>
                <a:cs typeface="Arial"/>
              </a:rPr>
              <a:t>0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90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20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305" dirty="0">
                <a:solidFill>
                  <a:srgbClr val="628B80"/>
                </a:solidFill>
                <a:latin typeface="Arial"/>
                <a:cs typeface="Arial"/>
              </a:rPr>
              <a:t>s  </a:t>
            </a:r>
            <a:r>
              <a:rPr sz="2950" spc="-335" dirty="0">
                <a:solidFill>
                  <a:srgbClr val="628B80"/>
                </a:solidFill>
                <a:latin typeface="Arial"/>
                <a:cs typeface="Arial"/>
              </a:rPr>
              <a:t>7</a:t>
            </a:r>
            <a:r>
              <a:rPr sz="2950" spc="-160" dirty="0">
                <a:solidFill>
                  <a:srgbClr val="628B80"/>
                </a:solidFill>
                <a:latin typeface="Arial"/>
                <a:cs typeface="Arial"/>
              </a:rPr>
              <a:t>0</a:t>
            </a:r>
            <a:r>
              <a:rPr sz="2950" spc="-185" dirty="0">
                <a:solidFill>
                  <a:srgbClr val="628B80"/>
                </a:solidFill>
                <a:latin typeface="Arial"/>
                <a:cs typeface="Arial"/>
              </a:rPr>
              <a:t>0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90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endParaRPr sz="2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57199" y="4309080"/>
            <a:ext cx="10981055" cy="5570855"/>
          </a:xfrm>
          <a:prstGeom prst="rect">
            <a:avLst/>
          </a:prstGeom>
        </p:spPr>
        <p:txBody>
          <a:bodyPr vert="horz" wrap="square" lIns="0" tIns="365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75"/>
              </a:spcBef>
            </a:pPr>
            <a:r>
              <a:rPr sz="3850" spc="-265" dirty="0">
                <a:solidFill>
                  <a:srgbClr val="628B80"/>
                </a:solidFill>
                <a:latin typeface="Arial"/>
                <a:cs typeface="Arial"/>
              </a:rPr>
              <a:t>CADENA</a:t>
            </a:r>
            <a:r>
              <a:rPr sz="3850" spc="52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65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385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155" dirty="0">
                <a:solidFill>
                  <a:srgbClr val="628B80"/>
                </a:solidFill>
                <a:latin typeface="Arial"/>
                <a:cs typeface="Arial"/>
              </a:rPr>
              <a:t>COMERCIALIZACIÓN</a:t>
            </a:r>
            <a:endParaRPr sz="3850">
              <a:latin typeface="Arial"/>
              <a:cs typeface="Arial"/>
            </a:endParaRPr>
          </a:p>
          <a:p>
            <a:pPr marL="12700" marR="857250">
              <a:lnSpc>
                <a:spcPct val="108100"/>
              </a:lnSpc>
              <a:spcBef>
                <a:spcPts val="1835"/>
              </a:spcBef>
            </a:pPr>
            <a:r>
              <a:rPr sz="2600" spc="-210" dirty="0">
                <a:solidFill>
                  <a:srgbClr val="628B80"/>
                </a:solidFill>
                <a:latin typeface="Verdana"/>
                <a:cs typeface="Verdana"/>
              </a:rPr>
              <a:t>·</a:t>
            </a:r>
            <a:r>
              <a:rPr sz="2950" spc="-210" dirty="0">
                <a:solidFill>
                  <a:srgbClr val="628B80"/>
                </a:solidFill>
                <a:latin typeface="Arial"/>
                <a:cs typeface="Arial"/>
              </a:rPr>
              <a:t>Producción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65" dirty="0">
                <a:solidFill>
                  <a:srgbClr val="628B80"/>
                </a:solidFill>
                <a:latin typeface="Arial"/>
                <a:cs typeface="Arial"/>
              </a:rPr>
              <a:t>por</a:t>
            </a:r>
            <a:r>
              <a:rPr sz="295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asociaciones,</a:t>
            </a:r>
            <a:r>
              <a:rPr sz="295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70" dirty="0">
                <a:solidFill>
                  <a:srgbClr val="628B80"/>
                </a:solidFill>
                <a:latin typeface="Arial"/>
                <a:cs typeface="Arial"/>
              </a:rPr>
              <a:t>cooperativas,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65" dirty="0">
                <a:solidFill>
                  <a:srgbClr val="628B80"/>
                </a:solidFill>
                <a:latin typeface="Arial"/>
                <a:cs typeface="Arial"/>
              </a:rPr>
              <a:t>empresas</a:t>
            </a:r>
            <a:r>
              <a:rPr sz="295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95" dirty="0">
                <a:solidFill>
                  <a:srgbClr val="628B80"/>
                </a:solidFill>
                <a:latin typeface="Arial"/>
                <a:cs typeface="Arial"/>
              </a:rPr>
              <a:t>sociales,</a:t>
            </a:r>
            <a:r>
              <a:rPr sz="295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00" dirty="0">
                <a:solidFill>
                  <a:srgbClr val="628B80"/>
                </a:solidFill>
                <a:latin typeface="Arial"/>
                <a:cs typeface="Arial"/>
              </a:rPr>
              <a:t>ONG, </a:t>
            </a:r>
            <a:r>
              <a:rPr sz="2950" spc="-80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220" dirty="0">
                <a:solidFill>
                  <a:srgbClr val="628B80"/>
                </a:solidFill>
                <a:latin typeface="Arial"/>
                <a:cs typeface="Arial"/>
              </a:rPr>
              <a:t>,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130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2600" spc="-225" dirty="0">
                <a:solidFill>
                  <a:srgbClr val="628B80"/>
                </a:solidFill>
                <a:latin typeface="Verdana"/>
                <a:cs typeface="Verdana"/>
              </a:rPr>
              <a:t>·</a:t>
            </a:r>
            <a:r>
              <a:rPr sz="2950" spc="-57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90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pa</a:t>
            </a:r>
            <a:r>
              <a:rPr sz="2950" spc="-120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350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17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8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545" dirty="0">
                <a:solidFill>
                  <a:srgbClr val="628B80"/>
                </a:solidFill>
                <a:latin typeface="Arial"/>
                <a:cs typeface="Arial"/>
              </a:rPr>
              <a:t>B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7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2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54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2950" spc="-130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2600" spc="-114" dirty="0">
                <a:solidFill>
                  <a:srgbClr val="628B80"/>
                </a:solidFill>
                <a:latin typeface="Verdana"/>
                <a:cs typeface="Verdana"/>
              </a:rPr>
              <a:t>·</a:t>
            </a:r>
            <a:r>
              <a:rPr sz="2950" spc="-114" dirty="0">
                <a:solidFill>
                  <a:srgbClr val="628B80"/>
                </a:solidFill>
                <a:latin typeface="Arial"/>
                <a:cs typeface="Arial"/>
              </a:rPr>
              <a:t>Certificación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7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sellos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emitidos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65" dirty="0">
                <a:solidFill>
                  <a:srgbClr val="628B80"/>
                </a:solidFill>
                <a:latin typeface="Arial"/>
                <a:cs typeface="Arial"/>
              </a:rPr>
              <a:t>por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20" dirty="0">
                <a:solidFill>
                  <a:srgbClr val="628B80"/>
                </a:solidFill>
                <a:latin typeface="Arial"/>
                <a:cs typeface="Arial"/>
              </a:rPr>
              <a:t>certificadores.</a:t>
            </a:r>
            <a:endParaRPr sz="2950">
              <a:latin typeface="Arial"/>
              <a:cs typeface="Arial"/>
            </a:endParaRPr>
          </a:p>
          <a:p>
            <a:pPr marL="12700" marR="197485">
              <a:lnSpc>
                <a:spcPts val="3820"/>
              </a:lnSpc>
              <a:spcBef>
                <a:spcPts val="180"/>
              </a:spcBef>
            </a:pPr>
            <a:r>
              <a:rPr sz="2600" spc="-190" dirty="0">
                <a:solidFill>
                  <a:srgbClr val="628B80"/>
                </a:solidFill>
                <a:latin typeface="Verdana"/>
                <a:cs typeface="Verdana"/>
              </a:rPr>
              <a:t>·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Marketing </a:t>
            </a:r>
            <a:r>
              <a:rPr sz="2950" spc="-145" dirty="0">
                <a:solidFill>
                  <a:srgbClr val="628B80"/>
                </a:solidFill>
                <a:latin typeface="Arial"/>
                <a:cs typeface="Arial"/>
              </a:rPr>
              <a:t>internacional </a:t>
            </a:r>
            <a:r>
              <a:rPr sz="2950" spc="-165" dirty="0">
                <a:solidFill>
                  <a:srgbClr val="628B80"/>
                </a:solidFill>
                <a:latin typeface="Arial"/>
                <a:cs typeface="Arial"/>
              </a:rPr>
              <a:t>por </a:t>
            </a:r>
            <a:r>
              <a:rPr sz="2950" spc="-170" dirty="0">
                <a:solidFill>
                  <a:srgbClr val="628B80"/>
                </a:solidFill>
                <a:latin typeface="Arial"/>
                <a:cs typeface="Arial"/>
              </a:rPr>
              <a:t>intermediarios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de </a:t>
            </a:r>
            <a:r>
              <a:rPr sz="2950" spc="-195" dirty="0">
                <a:solidFill>
                  <a:srgbClr val="628B80"/>
                </a:solidFill>
                <a:latin typeface="Arial"/>
                <a:cs typeface="Arial"/>
              </a:rPr>
              <a:t>Comercio </a:t>
            </a:r>
            <a:r>
              <a:rPr sz="2950" spc="-260" dirty="0">
                <a:solidFill>
                  <a:srgbClr val="628B80"/>
                </a:solidFill>
                <a:latin typeface="Arial"/>
                <a:cs typeface="Arial"/>
              </a:rPr>
              <a:t>Justo,</a:t>
            </a:r>
            <a:r>
              <a:rPr sz="2950" spc="-254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muchos</a:t>
            </a:r>
            <a:r>
              <a:rPr sz="2950" spc="-2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de </a:t>
            </a:r>
            <a:r>
              <a:rPr sz="2950" spc="-80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los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4" dirty="0">
                <a:solidFill>
                  <a:srgbClr val="628B80"/>
                </a:solidFill>
                <a:latin typeface="Arial"/>
                <a:cs typeface="Arial"/>
              </a:rPr>
              <a:t>cuales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15" dirty="0">
                <a:solidFill>
                  <a:srgbClr val="628B80"/>
                </a:solidFill>
                <a:latin typeface="Arial"/>
                <a:cs typeface="Arial"/>
              </a:rPr>
              <a:t>se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ajustan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10" dirty="0">
                <a:solidFill>
                  <a:srgbClr val="628B80"/>
                </a:solidFill>
                <a:latin typeface="Arial"/>
                <a:cs typeface="Arial"/>
              </a:rPr>
              <a:t>la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presencia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35" dirty="0">
                <a:solidFill>
                  <a:srgbClr val="628B80"/>
                </a:solidFill>
                <a:latin typeface="Arial"/>
                <a:cs typeface="Arial"/>
              </a:rPr>
              <a:t>pequeños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70" dirty="0">
                <a:solidFill>
                  <a:srgbClr val="628B80"/>
                </a:solidFill>
                <a:latin typeface="Arial"/>
                <a:cs typeface="Arial"/>
              </a:rPr>
              <a:t>productores.</a:t>
            </a:r>
            <a:endParaRPr sz="2950">
              <a:latin typeface="Arial"/>
              <a:cs typeface="Arial"/>
            </a:endParaRPr>
          </a:p>
          <a:p>
            <a:pPr marL="12700" marR="5080">
              <a:lnSpc>
                <a:spcPts val="3829"/>
              </a:lnSpc>
              <a:spcBef>
                <a:spcPts val="5"/>
              </a:spcBef>
            </a:pPr>
            <a:r>
              <a:rPr sz="2600" spc="-170" dirty="0">
                <a:solidFill>
                  <a:srgbClr val="628B80"/>
                </a:solidFill>
                <a:latin typeface="Verdana"/>
                <a:cs typeface="Verdana"/>
              </a:rPr>
              <a:t>·</a:t>
            </a:r>
            <a:r>
              <a:rPr sz="2950" spc="-170" dirty="0">
                <a:solidFill>
                  <a:srgbClr val="628B80"/>
                </a:solidFill>
                <a:latin typeface="Arial"/>
                <a:cs typeface="Arial"/>
              </a:rPr>
              <a:t>Comercialización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5" dirty="0">
                <a:solidFill>
                  <a:srgbClr val="628B80"/>
                </a:solidFill>
                <a:latin typeface="Arial"/>
                <a:cs typeface="Arial"/>
              </a:rPr>
              <a:t>minorista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45" dirty="0">
                <a:solidFill>
                  <a:srgbClr val="628B80"/>
                </a:solidFill>
                <a:latin typeface="Arial"/>
                <a:cs typeface="Arial"/>
              </a:rPr>
              <a:t>realizada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65" dirty="0">
                <a:solidFill>
                  <a:srgbClr val="628B80"/>
                </a:solidFill>
                <a:latin typeface="Arial"/>
                <a:cs typeface="Arial"/>
              </a:rPr>
              <a:t>por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10" dirty="0">
                <a:solidFill>
                  <a:srgbClr val="628B80"/>
                </a:solidFill>
                <a:latin typeface="Arial"/>
                <a:cs typeface="Arial"/>
              </a:rPr>
              <a:t>las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70" dirty="0">
                <a:solidFill>
                  <a:srgbClr val="628B80"/>
                </a:solidFill>
                <a:latin typeface="Arial"/>
                <a:cs typeface="Arial"/>
              </a:rPr>
              <a:t>tiendas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70" dirty="0">
                <a:solidFill>
                  <a:srgbClr val="628B80"/>
                </a:solidFill>
                <a:latin typeface="Arial"/>
                <a:cs typeface="Arial"/>
              </a:rPr>
              <a:t>solidarias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7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los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puntos </a:t>
            </a:r>
            <a:r>
              <a:rPr sz="2950" spc="-80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venta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10" dirty="0">
                <a:solidFill>
                  <a:srgbClr val="628B80"/>
                </a:solidFill>
                <a:latin typeface="Arial"/>
                <a:cs typeface="Arial"/>
              </a:rPr>
              <a:t>las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10" dirty="0">
                <a:solidFill>
                  <a:srgbClr val="628B80"/>
                </a:solidFill>
                <a:latin typeface="Arial"/>
                <a:cs typeface="Arial"/>
              </a:rPr>
              <a:t>grandes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75" dirty="0">
                <a:solidFill>
                  <a:srgbClr val="628B80"/>
                </a:solidFill>
                <a:latin typeface="Arial"/>
                <a:cs typeface="Arial"/>
              </a:rPr>
              <a:t>superficies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comerciales.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285" dirty="0">
                <a:solidFill>
                  <a:srgbClr val="628B80"/>
                </a:solidFill>
                <a:latin typeface="Verdana"/>
                <a:cs typeface="Verdana"/>
              </a:rPr>
              <a:t>·</a:t>
            </a:r>
            <a:r>
              <a:rPr sz="2950" spc="-285" dirty="0">
                <a:solidFill>
                  <a:srgbClr val="628B80"/>
                </a:solidFill>
                <a:latin typeface="Arial"/>
                <a:cs typeface="Arial"/>
              </a:rPr>
              <a:t>Consumo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responsable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45" dirty="0">
                <a:solidFill>
                  <a:srgbClr val="628B80"/>
                </a:solidFill>
                <a:latin typeface="Arial"/>
                <a:cs typeface="Arial"/>
              </a:rPr>
              <a:t>personas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con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conciencia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20" dirty="0">
                <a:solidFill>
                  <a:srgbClr val="628B80"/>
                </a:solidFill>
                <a:latin typeface="Arial"/>
                <a:cs typeface="Arial"/>
              </a:rPr>
              <a:t>frente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10" dirty="0">
                <a:solidFill>
                  <a:srgbClr val="628B80"/>
                </a:solidFill>
                <a:latin typeface="Arial"/>
                <a:cs typeface="Arial"/>
              </a:rPr>
              <a:t>al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consumidor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67505" y="403639"/>
            <a:ext cx="13293725" cy="2997835"/>
          </a:xfrm>
          <a:custGeom>
            <a:avLst/>
            <a:gdLst/>
            <a:ahLst/>
            <a:cxnLst/>
            <a:rect l="l" t="t" r="r" b="b"/>
            <a:pathLst>
              <a:path w="13293725" h="2997835">
                <a:moveTo>
                  <a:pt x="13293483" y="2997653"/>
                </a:moveTo>
                <a:lnTo>
                  <a:pt x="0" y="2997653"/>
                </a:lnTo>
                <a:lnTo>
                  <a:pt x="0" y="0"/>
                </a:lnTo>
                <a:lnTo>
                  <a:pt x="13293483" y="0"/>
                </a:lnTo>
                <a:lnTo>
                  <a:pt x="13293483" y="2997653"/>
                </a:lnTo>
                <a:close/>
              </a:path>
            </a:pathLst>
          </a:custGeom>
          <a:solidFill>
            <a:srgbClr val="628B8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67505" y="3480375"/>
            <a:ext cx="13293725" cy="2997835"/>
          </a:xfrm>
          <a:custGeom>
            <a:avLst/>
            <a:gdLst/>
            <a:ahLst/>
            <a:cxnLst/>
            <a:rect l="l" t="t" r="r" b="b"/>
            <a:pathLst>
              <a:path w="13293725" h="2997835">
                <a:moveTo>
                  <a:pt x="13293483" y="2997653"/>
                </a:moveTo>
                <a:lnTo>
                  <a:pt x="0" y="2997653"/>
                </a:lnTo>
                <a:lnTo>
                  <a:pt x="0" y="0"/>
                </a:lnTo>
                <a:lnTo>
                  <a:pt x="13293483" y="0"/>
                </a:lnTo>
                <a:lnTo>
                  <a:pt x="13293483" y="2997653"/>
                </a:lnTo>
                <a:close/>
              </a:path>
            </a:pathLst>
          </a:custGeom>
          <a:solidFill>
            <a:srgbClr val="628B8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67505" y="6557110"/>
            <a:ext cx="13293725" cy="2997835"/>
          </a:xfrm>
          <a:custGeom>
            <a:avLst/>
            <a:gdLst/>
            <a:ahLst/>
            <a:cxnLst/>
            <a:rect l="l" t="t" r="r" b="b"/>
            <a:pathLst>
              <a:path w="13293725" h="2997834">
                <a:moveTo>
                  <a:pt x="13293483" y="2997653"/>
                </a:moveTo>
                <a:lnTo>
                  <a:pt x="0" y="2997653"/>
                </a:lnTo>
                <a:lnTo>
                  <a:pt x="0" y="0"/>
                </a:lnTo>
                <a:lnTo>
                  <a:pt x="13293483" y="0"/>
                </a:lnTo>
                <a:lnTo>
                  <a:pt x="13293483" y="2997653"/>
                </a:lnTo>
                <a:close/>
              </a:path>
            </a:pathLst>
          </a:custGeom>
          <a:solidFill>
            <a:srgbClr val="628B8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03283" y="3650503"/>
            <a:ext cx="3800474" cy="25526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86689" y="6619255"/>
            <a:ext cx="3638549" cy="27050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97978" y="546145"/>
            <a:ext cx="3809999" cy="26288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37300" y="546145"/>
            <a:ext cx="2154436" cy="786770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405"/>
              </a:lnSpc>
            </a:pPr>
            <a:r>
              <a:rPr sz="8000" b="1" spc="75" dirty="0" smtClean="0">
                <a:solidFill>
                  <a:srgbClr val="628B80"/>
                </a:solidFill>
                <a:latin typeface="Arial"/>
                <a:cs typeface="Arial"/>
              </a:rPr>
              <a:t>COME</a:t>
            </a:r>
            <a:r>
              <a:rPr lang="es-ES" sz="8000" b="1" spc="75" dirty="0" smtClean="0">
                <a:solidFill>
                  <a:srgbClr val="628B80"/>
                </a:solidFill>
                <a:latin typeface="Arial"/>
                <a:cs typeface="Arial"/>
              </a:rPr>
              <a:t>RCIO</a:t>
            </a:r>
            <a:r>
              <a:rPr sz="8000" b="1" spc="-135" dirty="0" smtClean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lang="es-ES" sz="8000" b="1" spc="2650" dirty="0" smtClean="0">
                <a:solidFill>
                  <a:srgbClr val="628B80"/>
                </a:solidFill>
                <a:latin typeface="Arial"/>
                <a:cs typeface="Arial"/>
              </a:rPr>
              <a:t>JUST</a:t>
            </a:r>
            <a:r>
              <a:rPr sz="8000" b="1" spc="2650" dirty="0" smtClean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endParaRPr sz="80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131300" y="393058"/>
            <a:ext cx="3324860" cy="583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650" spc="-325" dirty="0">
                <a:latin typeface="Arial"/>
                <a:cs typeface="Arial"/>
              </a:rPr>
              <a:t>SEGÚN</a:t>
            </a:r>
            <a:r>
              <a:rPr sz="3650" spc="445" dirty="0">
                <a:latin typeface="Arial"/>
                <a:cs typeface="Arial"/>
              </a:rPr>
              <a:t> </a:t>
            </a:r>
            <a:r>
              <a:rPr sz="3650" spc="-434" dirty="0">
                <a:latin typeface="Arial"/>
                <a:cs typeface="Arial"/>
              </a:rPr>
              <a:t>LA</a:t>
            </a:r>
            <a:r>
              <a:rPr sz="3650" spc="450" dirty="0">
                <a:latin typeface="Arial"/>
                <a:cs typeface="Arial"/>
              </a:rPr>
              <a:t> </a:t>
            </a:r>
            <a:r>
              <a:rPr sz="3650" spc="-170" dirty="0">
                <a:latin typeface="Arial"/>
                <a:cs typeface="Arial"/>
              </a:rPr>
              <a:t>OMC</a:t>
            </a:r>
            <a:endParaRPr sz="36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31300" y="1171171"/>
            <a:ext cx="8455025" cy="8333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1800">
              <a:lnSpc>
                <a:spcPct val="106800"/>
              </a:lnSpc>
              <a:spcBef>
                <a:spcPts val="100"/>
              </a:spcBef>
            </a:pPr>
            <a:r>
              <a:rPr sz="2700" spc="-135" dirty="0">
                <a:solidFill>
                  <a:srgbClr val="628B80"/>
                </a:solidFill>
                <a:latin typeface="Arial"/>
                <a:cs typeface="Arial"/>
              </a:rPr>
              <a:t>“relación</a:t>
            </a:r>
            <a:r>
              <a:rPr sz="27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65" dirty="0">
                <a:solidFill>
                  <a:srgbClr val="628B80"/>
                </a:solidFill>
                <a:latin typeface="Arial"/>
                <a:cs typeface="Arial"/>
              </a:rPr>
              <a:t>comercial,</a:t>
            </a:r>
            <a:r>
              <a:rPr sz="270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85" dirty="0">
                <a:solidFill>
                  <a:srgbClr val="628B80"/>
                </a:solidFill>
                <a:latin typeface="Arial"/>
                <a:cs typeface="Arial"/>
              </a:rPr>
              <a:t>basada</a:t>
            </a:r>
            <a:r>
              <a:rPr sz="27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254" dirty="0">
                <a:solidFill>
                  <a:srgbClr val="628B80"/>
                </a:solidFill>
                <a:latin typeface="Arial"/>
                <a:cs typeface="Arial"/>
              </a:rPr>
              <a:t>en</a:t>
            </a:r>
            <a:r>
              <a:rPr sz="270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45" dirty="0">
                <a:solidFill>
                  <a:srgbClr val="628B80"/>
                </a:solidFill>
                <a:latin typeface="Arial"/>
                <a:cs typeface="Arial"/>
              </a:rPr>
              <a:t>el</a:t>
            </a:r>
            <a:r>
              <a:rPr sz="27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40" dirty="0">
                <a:solidFill>
                  <a:srgbClr val="628B80"/>
                </a:solidFill>
                <a:latin typeface="Arial"/>
                <a:cs typeface="Arial"/>
              </a:rPr>
              <a:t>diálogo,</a:t>
            </a:r>
            <a:r>
              <a:rPr sz="270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14" dirty="0">
                <a:solidFill>
                  <a:srgbClr val="628B80"/>
                </a:solidFill>
                <a:latin typeface="Arial"/>
                <a:cs typeface="Arial"/>
              </a:rPr>
              <a:t>la</a:t>
            </a:r>
            <a:r>
              <a:rPr sz="270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65" dirty="0">
                <a:solidFill>
                  <a:srgbClr val="628B80"/>
                </a:solidFill>
                <a:latin typeface="Arial"/>
                <a:cs typeface="Arial"/>
              </a:rPr>
              <a:t>transparencia</a:t>
            </a:r>
            <a:r>
              <a:rPr sz="27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350" dirty="0">
                <a:solidFill>
                  <a:srgbClr val="628B80"/>
                </a:solidFill>
                <a:latin typeface="Arial"/>
                <a:cs typeface="Arial"/>
              </a:rPr>
              <a:t>y </a:t>
            </a:r>
            <a:r>
              <a:rPr sz="2700" spc="-73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45" dirty="0">
                <a:solidFill>
                  <a:srgbClr val="628B80"/>
                </a:solidFill>
                <a:latin typeface="Arial"/>
                <a:cs typeface="Arial"/>
              </a:rPr>
              <a:t>el </a:t>
            </a:r>
            <a:r>
              <a:rPr sz="2700" spc="-180" dirty="0">
                <a:solidFill>
                  <a:srgbClr val="628B80"/>
                </a:solidFill>
                <a:latin typeface="Arial"/>
                <a:cs typeface="Arial"/>
              </a:rPr>
              <a:t>respeto, </a:t>
            </a:r>
            <a:r>
              <a:rPr sz="2700" spc="-215" dirty="0">
                <a:solidFill>
                  <a:srgbClr val="628B80"/>
                </a:solidFill>
                <a:latin typeface="Arial"/>
                <a:cs typeface="Arial"/>
              </a:rPr>
              <a:t>que busca </a:t>
            </a:r>
            <a:r>
              <a:rPr sz="2700" spc="-245" dirty="0">
                <a:solidFill>
                  <a:srgbClr val="628B80"/>
                </a:solidFill>
                <a:latin typeface="Arial"/>
                <a:cs typeface="Arial"/>
              </a:rPr>
              <a:t>una</a:t>
            </a:r>
            <a:r>
              <a:rPr sz="2700" spc="-24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254" dirty="0">
                <a:solidFill>
                  <a:srgbClr val="628B80"/>
                </a:solidFill>
                <a:latin typeface="Arial"/>
                <a:cs typeface="Arial"/>
              </a:rPr>
              <a:t>mayor</a:t>
            </a:r>
            <a:r>
              <a:rPr sz="2700" spc="-25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60" dirty="0">
                <a:solidFill>
                  <a:srgbClr val="628B80"/>
                </a:solidFill>
                <a:latin typeface="Arial"/>
                <a:cs typeface="Arial"/>
              </a:rPr>
              <a:t>equidad </a:t>
            </a:r>
            <a:r>
              <a:rPr sz="2700" spc="-254" dirty="0">
                <a:solidFill>
                  <a:srgbClr val="628B80"/>
                </a:solidFill>
                <a:latin typeface="Arial"/>
                <a:cs typeface="Arial"/>
              </a:rPr>
              <a:t>en</a:t>
            </a:r>
            <a:r>
              <a:rPr sz="2700" spc="-25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45" dirty="0">
                <a:solidFill>
                  <a:srgbClr val="628B80"/>
                </a:solidFill>
                <a:latin typeface="Arial"/>
                <a:cs typeface="Arial"/>
              </a:rPr>
              <a:t>el </a:t>
            </a:r>
            <a:r>
              <a:rPr sz="2700" spc="-180" dirty="0">
                <a:solidFill>
                  <a:srgbClr val="628B80"/>
                </a:solidFill>
                <a:latin typeface="Arial"/>
                <a:cs typeface="Arial"/>
              </a:rPr>
              <a:t>comercio </a:t>
            </a:r>
            <a:r>
              <a:rPr sz="2700" spc="-1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45" dirty="0">
                <a:solidFill>
                  <a:srgbClr val="628B80"/>
                </a:solidFill>
                <a:latin typeface="Arial"/>
                <a:cs typeface="Arial"/>
              </a:rPr>
              <a:t>internacional.</a:t>
            </a:r>
            <a:r>
              <a:rPr sz="270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80" dirty="0">
                <a:solidFill>
                  <a:srgbClr val="628B80"/>
                </a:solidFill>
                <a:latin typeface="Arial"/>
                <a:cs typeface="Arial"/>
              </a:rPr>
              <a:t>Contribuye</a:t>
            </a:r>
            <a:r>
              <a:rPr sz="270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14" dirty="0">
                <a:solidFill>
                  <a:srgbClr val="628B80"/>
                </a:solidFill>
                <a:latin typeface="Arial"/>
                <a:cs typeface="Arial"/>
              </a:rPr>
              <a:t>al</a:t>
            </a:r>
            <a:r>
              <a:rPr sz="2700" spc="-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70" dirty="0">
                <a:solidFill>
                  <a:srgbClr val="628B80"/>
                </a:solidFill>
                <a:latin typeface="Arial"/>
                <a:cs typeface="Arial"/>
              </a:rPr>
              <a:t>desarrollo</a:t>
            </a:r>
            <a:r>
              <a:rPr sz="270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90" dirty="0">
                <a:solidFill>
                  <a:srgbClr val="628B80"/>
                </a:solidFill>
                <a:latin typeface="Arial"/>
                <a:cs typeface="Arial"/>
              </a:rPr>
              <a:t>sostenible</a:t>
            </a:r>
            <a:r>
              <a:rPr sz="270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45" dirty="0">
                <a:solidFill>
                  <a:srgbClr val="628B80"/>
                </a:solidFill>
                <a:latin typeface="Arial"/>
                <a:cs typeface="Arial"/>
              </a:rPr>
              <a:t>ofreciendo </a:t>
            </a:r>
            <a:r>
              <a:rPr sz="2700" spc="-14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434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70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700" spc="-30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270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70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70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70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7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0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70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700" spc="-28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700" spc="-14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7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700" spc="-10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7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70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700" spc="-28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70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70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7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0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70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700" spc="-434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70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70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700" spc="-10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7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700" spc="-14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700" spc="-6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70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70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7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350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7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4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700" spc="-38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70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700" spc="-130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2700" spc="-28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70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700" spc="-14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700" spc="-28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700" spc="-14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700" spc="-21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7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6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70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70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7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4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70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70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70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700" spc="-10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700" spc="-285" dirty="0">
                <a:solidFill>
                  <a:srgbClr val="628B80"/>
                </a:solidFill>
                <a:latin typeface="Arial"/>
                <a:cs typeface="Arial"/>
              </a:rPr>
              <a:t>h</a:t>
            </a:r>
            <a:r>
              <a:rPr sz="270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700" spc="-285" dirty="0">
                <a:solidFill>
                  <a:srgbClr val="628B80"/>
                </a:solidFill>
                <a:latin typeface="Arial"/>
                <a:cs typeface="Arial"/>
              </a:rPr>
              <a:t>s  </a:t>
            </a:r>
            <a:r>
              <a:rPr sz="2700" spc="-14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700" spc="-22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7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6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70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70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7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14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70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70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700" spc="-14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700" spc="-28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700" spc="-10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700" spc="4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70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70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70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70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7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350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7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4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70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700" spc="-140" dirty="0">
                <a:solidFill>
                  <a:srgbClr val="628B80"/>
                </a:solidFill>
                <a:latin typeface="Arial"/>
                <a:cs typeface="Arial"/>
              </a:rPr>
              <a:t>aba</a:t>
            </a:r>
            <a:r>
              <a:rPr sz="2700" spc="-30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2700" spc="-140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270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70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70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70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7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700" spc="-434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700" spc="-14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70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700" spc="-130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27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700" spc="-28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700" spc="-140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270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700" spc="-38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700" spc="-50" dirty="0">
                <a:solidFill>
                  <a:srgbClr val="628B80"/>
                </a:solidFill>
                <a:latin typeface="Arial"/>
                <a:cs typeface="Arial"/>
              </a:rPr>
              <a:t>”</a:t>
            </a:r>
            <a:endParaRPr sz="2700">
              <a:latin typeface="Arial"/>
              <a:cs typeface="Arial"/>
            </a:endParaRPr>
          </a:p>
          <a:p>
            <a:pPr marL="12700" marR="385445">
              <a:lnSpc>
                <a:spcPts val="3450"/>
              </a:lnSpc>
              <a:spcBef>
                <a:spcPts val="1845"/>
              </a:spcBef>
            </a:pPr>
            <a:r>
              <a:rPr sz="3100" spc="-220" dirty="0">
                <a:solidFill>
                  <a:srgbClr val="628B80"/>
                </a:solidFill>
                <a:latin typeface="Arial"/>
                <a:cs typeface="Arial"/>
              </a:rPr>
              <a:t>MARCO</a:t>
            </a:r>
            <a:r>
              <a:rPr sz="3100" spc="39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100" spc="-395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31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100" spc="-225" dirty="0">
                <a:solidFill>
                  <a:srgbClr val="628B80"/>
                </a:solidFill>
                <a:latin typeface="Arial"/>
                <a:cs typeface="Arial"/>
              </a:rPr>
              <a:t>CONFERENCIA</a:t>
            </a:r>
            <a:r>
              <a:rPr sz="3100" spc="39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100" spc="-395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31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100" spc="-335" dirty="0">
                <a:solidFill>
                  <a:srgbClr val="628B80"/>
                </a:solidFill>
                <a:latin typeface="Arial"/>
                <a:cs typeface="Arial"/>
              </a:rPr>
              <a:t>LAS</a:t>
            </a:r>
            <a:r>
              <a:rPr sz="3100" spc="-13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100" spc="-204" dirty="0">
                <a:solidFill>
                  <a:srgbClr val="628B80"/>
                </a:solidFill>
                <a:latin typeface="Arial"/>
                <a:cs typeface="Arial"/>
              </a:rPr>
              <a:t>NACIONES </a:t>
            </a:r>
            <a:r>
              <a:rPr sz="3100" spc="-85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100" spc="-250" dirty="0">
                <a:solidFill>
                  <a:srgbClr val="628B80"/>
                </a:solidFill>
                <a:latin typeface="Arial"/>
                <a:cs typeface="Arial"/>
              </a:rPr>
              <a:t>UNIDAS</a:t>
            </a:r>
            <a:r>
              <a:rPr sz="3100" spc="-24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100" spc="-335" dirty="0">
                <a:solidFill>
                  <a:srgbClr val="628B80"/>
                </a:solidFill>
                <a:latin typeface="Arial"/>
                <a:cs typeface="Arial"/>
              </a:rPr>
              <a:t>SOBRE</a:t>
            </a:r>
            <a:r>
              <a:rPr sz="3100" spc="-33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100" spc="-160" dirty="0">
                <a:solidFill>
                  <a:srgbClr val="628B80"/>
                </a:solidFill>
                <a:latin typeface="Arial"/>
                <a:cs typeface="Arial"/>
              </a:rPr>
              <a:t>COMERCIO</a:t>
            </a:r>
            <a:r>
              <a:rPr sz="3100" spc="-1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100" spc="-434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3100" spc="-43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100" spc="-260" dirty="0">
                <a:solidFill>
                  <a:srgbClr val="628B80"/>
                </a:solidFill>
                <a:latin typeface="Arial"/>
                <a:cs typeface="Arial"/>
              </a:rPr>
              <a:t>DESARROLLO, </a:t>
            </a:r>
            <a:r>
              <a:rPr sz="3100" spc="-254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100" spc="-280" dirty="0">
                <a:solidFill>
                  <a:srgbClr val="628B80"/>
                </a:solidFill>
                <a:latin typeface="Arial"/>
                <a:cs typeface="Arial"/>
              </a:rPr>
              <a:t>UNCTAD</a:t>
            </a:r>
            <a:r>
              <a:rPr sz="3100" spc="-1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100" spc="-229" dirty="0">
                <a:solidFill>
                  <a:srgbClr val="628B80"/>
                </a:solidFill>
                <a:latin typeface="Arial"/>
                <a:cs typeface="Arial"/>
              </a:rPr>
              <a:t>1964</a:t>
            </a:r>
            <a:endParaRPr sz="3100">
              <a:latin typeface="Arial"/>
              <a:cs typeface="Arial"/>
            </a:endParaRPr>
          </a:p>
          <a:p>
            <a:pPr marL="12700" marR="272415">
              <a:lnSpc>
                <a:spcPct val="110500"/>
              </a:lnSpc>
              <a:spcBef>
                <a:spcPts val="1700"/>
              </a:spcBef>
            </a:pPr>
            <a:r>
              <a:rPr sz="2400" spc="-44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400" spc="-11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400" spc="-8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400" spc="-3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400" spc="-170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2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15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400" spc="75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2400" spc="-3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400" spc="-8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400" spc="-3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400" spc="-11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400" spc="-5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400" spc="-36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400" spc="-1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400" spc="-24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400" spc="5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400" spc="-1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1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400" spc="-15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400" spc="-36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400" spc="-11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400" spc="-12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400" spc="-15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400" spc="-36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400" spc="-3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400" spc="-3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400" spc="-17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400" spc="-24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400" spc="5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400" spc="-1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400" spc="-12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400" spc="-24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400" spc="-11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400" spc="-8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400" spc="-3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400" spc="-15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400" spc="-24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400" spc="-11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17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400" spc="-15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400" spc="-36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400" spc="-1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400" spc="-12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400" spc="-8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400" spc="-3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400" spc="-15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400" spc="-175" dirty="0">
                <a:solidFill>
                  <a:srgbClr val="628B80"/>
                </a:solidFill>
                <a:latin typeface="Arial"/>
                <a:cs typeface="Arial"/>
              </a:rPr>
              <a:t>,</a:t>
            </a:r>
            <a:r>
              <a:rPr sz="2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24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400" spc="-17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11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400" spc="-280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400" spc="-240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400" spc="-110" dirty="0">
                <a:solidFill>
                  <a:srgbClr val="628B80"/>
                </a:solidFill>
                <a:latin typeface="Arial"/>
                <a:cs typeface="Arial"/>
              </a:rPr>
              <a:t>da</a:t>
            </a:r>
            <a:r>
              <a:rPr sz="2400" spc="-175" dirty="0">
                <a:solidFill>
                  <a:srgbClr val="628B80"/>
                </a:solidFill>
                <a:latin typeface="Arial"/>
                <a:cs typeface="Arial"/>
              </a:rPr>
              <a:t>,  </a:t>
            </a:r>
            <a:r>
              <a:rPr sz="2400" spc="-200" dirty="0">
                <a:solidFill>
                  <a:srgbClr val="628B80"/>
                </a:solidFill>
                <a:latin typeface="Arial"/>
                <a:cs typeface="Arial"/>
              </a:rPr>
              <a:t>una</a:t>
            </a:r>
            <a:r>
              <a:rPr sz="2400" spc="-19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110" dirty="0">
                <a:solidFill>
                  <a:srgbClr val="628B80"/>
                </a:solidFill>
                <a:latin typeface="Arial"/>
                <a:cs typeface="Arial"/>
              </a:rPr>
              <a:t>solicitud </a:t>
            </a:r>
            <a:r>
              <a:rPr sz="2400" spc="-145" dirty="0">
                <a:solidFill>
                  <a:srgbClr val="628B80"/>
                </a:solidFill>
                <a:latin typeface="Arial"/>
                <a:cs typeface="Arial"/>
              </a:rPr>
              <a:t>de </a:t>
            </a:r>
            <a:r>
              <a:rPr sz="2400" spc="-250" dirty="0">
                <a:solidFill>
                  <a:srgbClr val="628B80"/>
                </a:solidFill>
                <a:latin typeface="Arial"/>
                <a:cs typeface="Arial"/>
              </a:rPr>
              <a:t>un</a:t>
            </a:r>
            <a:r>
              <a:rPr sz="2400" spc="-24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145" dirty="0">
                <a:solidFill>
                  <a:srgbClr val="628B80"/>
                </a:solidFill>
                <a:latin typeface="Arial"/>
                <a:cs typeface="Arial"/>
              </a:rPr>
              <a:t>grupo de </a:t>
            </a:r>
            <a:r>
              <a:rPr sz="2400" spc="-140" dirty="0">
                <a:solidFill>
                  <a:srgbClr val="628B80"/>
                </a:solidFill>
                <a:latin typeface="Arial"/>
                <a:cs typeface="Arial"/>
              </a:rPr>
              <a:t>productores </a:t>
            </a:r>
            <a:r>
              <a:rPr sz="2400" spc="-114" dirty="0">
                <a:solidFill>
                  <a:srgbClr val="628B80"/>
                </a:solidFill>
                <a:latin typeface="Arial"/>
                <a:cs typeface="Arial"/>
              </a:rPr>
              <a:t>del </a:t>
            </a:r>
            <a:r>
              <a:rPr sz="2400" spc="-200" dirty="0">
                <a:solidFill>
                  <a:srgbClr val="628B80"/>
                </a:solidFill>
                <a:latin typeface="Arial"/>
                <a:cs typeface="Arial"/>
              </a:rPr>
              <a:t>sur;</a:t>
            </a:r>
            <a:r>
              <a:rPr sz="2400" spc="-19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185" dirty="0">
                <a:solidFill>
                  <a:srgbClr val="628B80"/>
                </a:solidFill>
                <a:latin typeface="Arial"/>
                <a:cs typeface="Arial"/>
              </a:rPr>
              <a:t>aunque </a:t>
            </a:r>
            <a:r>
              <a:rPr sz="2400" spc="-210" dirty="0">
                <a:solidFill>
                  <a:srgbClr val="628B80"/>
                </a:solidFill>
                <a:latin typeface="Arial"/>
                <a:cs typeface="Arial"/>
              </a:rPr>
              <a:t>en</a:t>
            </a:r>
            <a:r>
              <a:rPr sz="2400" spc="-204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330" dirty="0">
                <a:solidFill>
                  <a:srgbClr val="628B80"/>
                </a:solidFill>
                <a:latin typeface="Arial"/>
                <a:cs typeface="Arial"/>
              </a:rPr>
              <a:t>1960 </a:t>
            </a:r>
            <a:r>
              <a:rPr sz="2400" spc="-32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195" dirty="0">
                <a:solidFill>
                  <a:srgbClr val="628B80"/>
                </a:solidFill>
                <a:latin typeface="Arial"/>
                <a:cs typeface="Arial"/>
              </a:rPr>
              <a:t>comenzó</a:t>
            </a:r>
            <a:r>
              <a:rPr sz="2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114" dirty="0">
                <a:solidFill>
                  <a:srgbClr val="628B80"/>
                </a:solidFill>
                <a:latin typeface="Arial"/>
                <a:cs typeface="Arial"/>
              </a:rPr>
              <a:t>el</a:t>
            </a:r>
            <a:r>
              <a:rPr sz="2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155" dirty="0">
                <a:solidFill>
                  <a:srgbClr val="628B80"/>
                </a:solidFill>
                <a:latin typeface="Arial"/>
                <a:cs typeface="Arial"/>
              </a:rPr>
              <a:t>nivel</a:t>
            </a:r>
            <a:r>
              <a:rPr sz="2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120" dirty="0">
                <a:solidFill>
                  <a:srgbClr val="628B80"/>
                </a:solidFill>
                <a:latin typeface="Arial"/>
                <a:cs typeface="Arial"/>
              </a:rPr>
              <a:t>internacional,</a:t>
            </a:r>
            <a:r>
              <a:rPr sz="2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160" dirty="0">
                <a:solidFill>
                  <a:srgbClr val="628B80"/>
                </a:solidFill>
                <a:latin typeface="Arial"/>
                <a:cs typeface="Arial"/>
              </a:rPr>
              <a:t>con</a:t>
            </a:r>
            <a:r>
              <a:rPr sz="2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114" dirty="0">
                <a:solidFill>
                  <a:srgbClr val="628B80"/>
                </a:solidFill>
                <a:latin typeface="Arial"/>
                <a:cs typeface="Arial"/>
              </a:rPr>
              <a:t>el</a:t>
            </a:r>
            <a:r>
              <a:rPr sz="2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195" dirty="0">
                <a:solidFill>
                  <a:srgbClr val="628B80"/>
                </a:solidFill>
                <a:latin typeface="Arial"/>
                <a:cs typeface="Arial"/>
              </a:rPr>
              <a:t>nombre</a:t>
            </a:r>
            <a:r>
              <a:rPr sz="2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145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2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155" dirty="0">
                <a:solidFill>
                  <a:srgbClr val="628B80"/>
                </a:solidFill>
                <a:latin typeface="Arial"/>
                <a:cs typeface="Arial"/>
              </a:rPr>
              <a:t>Comercio</a:t>
            </a:r>
            <a:r>
              <a:rPr sz="2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400" spc="-220" dirty="0">
                <a:solidFill>
                  <a:srgbClr val="628B80"/>
                </a:solidFill>
                <a:latin typeface="Arial"/>
                <a:cs typeface="Arial"/>
              </a:rPr>
              <a:t>Justo</a:t>
            </a:r>
            <a:endParaRPr sz="2400">
              <a:latin typeface="Arial"/>
              <a:cs typeface="Arial"/>
            </a:endParaRPr>
          </a:p>
          <a:p>
            <a:pPr marL="12700" marR="219075">
              <a:lnSpc>
                <a:spcPct val="107200"/>
              </a:lnSpc>
              <a:spcBef>
                <a:spcPts val="1705"/>
              </a:spcBef>
              <a:buChar char="-"/>
              <a:tabLst>
                <a:tab pos="211454" algn="l"/>
              </a:tabLst>
            </a:pPr>
            <a:r>
              <a:rPr sz="2550" spc="-365" dirty="0">
                <a:solidFill>
                  <a:srgbClr val="628B80"/>
                </a:solidFill>
                <a:latin typeface="Arial"/>
                <a:cs typeface="Arial"/>
              </a:rPr>
              <a:t>En</a:t>
            </a:r>
            <a:r>
              <a:rPr sz="2550" spc="-3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14" dirty="0">
                <a:solidFill>
                  <a:srgbClr val="628B80"/>
                </a:solidFill>
                <a:latin typeface="Arial"/>
                <a:cs typeface="Arial"/>
              </a:rPr>
              <a:t>2004, </a:t>
            </a:r>
            <a:r>
              <a:rPr sz="2550" spc="-135" dirty="0">
                <a:solidFill>
                  <a:srgbClr val="628B80"/>
                </a:solidFill>
                <a:latin typeface="Arial"/>
                <a:cs typeface="Arial"/>
              </a:rPr>
              <a:t>para </a:t>
            </a:r>
            <a:r>
              <a:rPr sz="2550" spc="-130" dirty="0">
                <a:solidFill>
                  <a:srgbClr val="628B80"/>
                </a:solidFill>
                <a:latin typeface="Arial"/>
                <a:cs typeface="Arial"/>
              </a:rPr>
              <a:t>garantizar </a:t>
            </a:r>
            <a:r>
              <a:rPr sz="2550" spc="-225" dirty="0">
                <a:solidFill>
                  <a:srgbClr val="628B80"/>
                </a:solidFill>
                <a:latin typeface="Arial"/>
                <a:cs typeface="Arial"/>
              </a:rPr>
              <a:t>una</a:t>
            </a:r>
            <a:r>
              <a:rPr sz="2550" spc="-22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95" dirty="0">
                <a:solidFill>
                  <a:srgbClr val="628B80"/>
                </a:solidFill>
                <a:latin typeface="Arial"/>
                <a:cs typeface="Arial"/>
              </a:rPr>
              <a:t>certificación </a:t>
            </a:r>
            <a:r>
              <a:rPr sz="2550" spc="-155" dirty="0">
                <a:solidFill>
                  <a:srgbClr val="628B80"/>
                </a:solidFill>
                <a:latin typeface="Arial"/>
                <a:cs typeface="Arial"/>
              </a:rPr>
              <a:t>transparente </a:t>
            </a:r>
            <a:r>
              <a:rPr sz="2550" spc="-204" dirty="0">
                <a:solidFill>
                  <a:srgbClr val="628B80"/>
                </a:solidFill>
                <a:latin typeface="Arial"/>
                <a:cs typeface="Arial"/>
              </a:rPr>
              <a:t>e </a:t>
            </a:r>
            <a:r>
              <a:rPr sz="2550" spc="-20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55" dirty="0">
                <a:solidFill>
                  <a:srgbClr val="628B80"/>
                </a:solidFill>
                <a:latin typeface="Arial"/>
                <a:cs typeface="Arial"/>
              </a:rPr>
              <a:t>independiente,</a:t>
            </a:r>
            <a:r>
              <a:rPr sz="255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285" dirty="0">
                <a:solidFill>
                  <a:srgbClr val="628B80"/>
                </a:solidFill>
                <a:latin typeface="Arial"/>
                <a:cs typeface="Arial"/>
              </a:rPr>
              <a:t>se</a:t>
            </a:r>
            <a:r>
              <a:rPr sz="255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55" dirty="0">
                <a:solidFill>
                  <a:srgbClr val="628B80"/>
                </a:solidFill>
                <a:latin typeface="Arial"/>
                <a:cs typeface="Arial"/>
              </a:rPr>
              <a:t>creó</a:t>
            </a:r>
            <a:r>
              <a:rPr sz="2550" spc="-5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390" dirty="0">
                <a:solidFill>
                  <a:srgbClr val="628B80"/>
                </a:solidFill>
                <a:latin typeface="Arial"/>
                <a:cs typeface="Arial"/>
              </a:rPr>
              <a:t>FLOCERT,</a:t>
            </a:r>
            <a:r>
              <a:rPr sz="2550" spc="-3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204" dirty="0">
                <a:solidFill>
                  <a:srgbClr val="628B80"/>
                </a:solidFill>
                <a:latin typeface="Arial"/>
                <a:cs typeface="Arial"/>
              </a:rPr>
              <a:t>organismo</a:t>
            </a:r>
            <a:r>
              <a:rPr sz="255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70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2550" spc="-5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95" dirty="0">
                <a:solidFill>
                  <a:srgbClr val="628B80"/>
                </a:solidFill>
                <a:latin typeface="Arial"/>
                <a:cs typeface="Arial"/>
              </a:rPr>
              <a:t>certificación</a:t>
            </a:r>
            <a:r>
              <a:rPr sz="255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35" dirty="0">
                <a:solidFill>
                  <a:srgbClr val="628B80"/>
                </a:solidFill>
                <a:latin typeface="Arial"/>
                <a:cs typeface="Arial"/>
              </a:rPr>
              <a:t>para </a:t>
            </a:r>
            <a:r>
              <a:rPr sz="2550" spc="-69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3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550" spc="-14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550" spc="-17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550" spc="-13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550" spc="-26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5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550" spc="4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550" spc="-17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550" spc="-38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5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3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550" spc="-204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5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2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550" spc="-17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550" spc="-40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550" spc="-18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550" spc="-14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5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5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550" spc="-19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5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445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2550" spc="-26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550" spc="-36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550" spc="4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550" spc="-19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endParaRPr sz="2550">
              <a:latin typeface="Arial"/>
              <a:cs typeface="Arial"/>
            </a:endParaRPr>
          </a:p>
          <a:p>
            <a:pPr marL="12700" marR="5080">
              <a:lnSpc>
                <a:spcPct val="107200"/>
              </a:lnSpc>
              <a:buChar char="-"/>
              <a:tabLst>
                <a:tab pos="211454" algn="l"/>
              </a:tabLst>
            </a:pPr>
            <a:r>
              <a:rPr sz="2550" spc="-365" dirty="0">
                <a:solidFill>
                  <a:srgbClr val="628B80"/>
                </a:solidFill>
                <a:latin typeface="Arial"/>
                <a:cs typeface="Arial"/>
              </a:rPr>
              <a:t>En</a:t>
            </a:r>
            <a:r>
              <a:rPr sz="2550" spc="-3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55" dirty="0">
                <a:solidFill>
                  <a:srgbClr val="628B80"/>
                </a:solidFill>
                <a:latin typeface="Arial"/>
                <a:cs typeface="Arial"/>
              </a:rPr>
              <a:t>2009, </a:t>
            </a:r>
            <a:r>
              <a:rPr sz="2550" spc="-285" dirty="0">
                <a:solidFill>
                  <a:srgbClr val="628B80"/>
                </a:solidFill>
                <a:latin typeface="Arial"/>
                <a:cs typeface="Arial"/>
              </a:rPr>
              <a:t>se</a:t>
            </a:r>
            <a:r>
              <a:rPr sz="2550" spc="-2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35" dirty="0">
                <a:solidFill>
                  <a:srgbClr val="628B80"/>
                </a:solidFill>
                <a:latin typeface="Arial"/>
                <a:cs typeface="Arial"/>
              </a:rPr>
              <a:t>unificaron </a:t>
            </a:r>
            <a:r>
              <a:rPr sz="2550" spc="-330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550" spc="-32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285" dirty="0">
                <a:solidFill>
                  <a:srgbClr val="628B80"/>
                </a:solidFill>
                <a:latin typeface="Arial"/>
                <a:cs typeface="Arial"/>
              </a:rPr>
              <a:t>se</a:t>
            </a:r>
            <a:r>
              <a:rPr sz="2550" spc="-2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35" dirty="0">
                <a:solidFill>
                  <a:srgbClr val="628B80"/>
                </a:solidFill>
                <a:latin typeface="Arial"/>
                <a:cs typeface="Arial"/>
              </a:rPr>
              <a:t>estableció </a:t>
            </a:r>
            <a:r>
              <a:rPr sz="2550" spc="-105" dirty="0">
                <a:solidFill>
                  <a:srgbClr val="628B80"/>
                </a:solidFill>
                <a:latin typeface="Arial"/>
                <a:cs typeface="Arial"/>
              </a:rPr>
              <a:t>la </a:t>
            </a:r>
            <a:r>
              <a:rPr sz="2550" spc="-155" dirty="0">
                <a:solidFill>
                  <a:srgbClr val="628B80"/>
                </a:solidFill>
                <a:latin typeface="Arial"/>
                <a:cs typeface="Arial"/>
              </a:rPr>
              <a:t>Organización </a:t>
            </a:r>
            <a:r>
              <a:rPr sz="2550" spc="-180" dirty="0">
                <a:solidFill>
                  <a:srgbClr val="628B80"/>
                </a:solidFill>
                <a:latin typeface="Arial"/>
                <a:cs typeface="Arial"/>
              </a:rPr>
              <a:t>Mundial </a:t>
            </a:r>
            <a:r>
              <a:rPr sz="2550" spc="-170" dirty="0">
                <a:solidFill>
                  <a:srgbClr val="628B80"/>
                </a:solidFill>
                <a:latin typeface="Arial"/>
                <a:cs typeface="Arial"/>
              </a:rPr>
              <a:t>de </a:t>
            </a:r>
            <a:r>
              <a:rPr sz="2550" spc="-69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2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550" spc="-17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550" spc="-40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550" spc="-18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550" spc="-14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5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5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550" spc="-19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5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445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2550" spc="-26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550" spc="-36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550" spc="4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550" spc="-19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5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45" dirty="0">
                <a:solidFill>
                  <a:srgbClr val="628B80"/>
                </a:solidFill>
                <a:latin typeface="Arial"/>
                <a:cs typeface="Arial"/>
              </a:rPr>
              <a:t>(</a:t>
            </a:r>
            <a:r>
              <a:rPr sz="2550" spc="-645" dirty="0">
                <a:solidFill>
                  <a:srgbClr val="628B80"/>
                </a:solidFill>
                <a:latin typeface="Arial"/>
                <a:cs typeface="Arial"/>
              </a:rPr>
              <a:t>W</a:t>
            </a:r>
            <a:r>
              <a:rPr sz="2550" spc="-430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2550" spc="-5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550" spc="-204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550" spc="-165" dirty="0">
                <a:solidFill>
                  <a:srgbClr val="628B80"/>
                </a:solidFill>
                <a:latin typeface="Arial"/>
                <a:cs typeface="Arial"/>
              </a:rPr>
              <a:t>)</a:t>
            </a:r>
            <a:endParaRPr sz="2550">
              <a:latin typeface="Arial"/>
              <a:cs typeface="Arial"/>
            </a:endParaRPr>
          </a:p>
          <a:p>
            <a:pPr marL="12700" marR="777240">
              <a:lnSpc>
                <a:spcPct val="107200"/>
              </a:lnSpc>
              <a:buChar char="-"/>
              <a:tabLst>
                <a:tab pos="211454" algn="l"/>
              </a:tabLst>
            </a:pPr>
            <a:r>
              <a:rPr sz="2550" spc="-229" dirty="0">
                <a:solidFill>
                  <a:srgbClr val="628B80"/>
                </a:solidFill>
                <a:latin typeface="Arial"/>
                <a:cs typeface="Arial"/>
              </a:rPr>
              <a:t>Para</a:t>
            </a:r>
            <a:r>
              <a:rPr sz="2550" spc="-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280" dirty="0">
                <a:solidFill>
                  <a:srgbClr val="628B80"/>
                </a:solidFill>
                <a:latin typeface="Arial"/>
                <a:cs typeface="Arial"/>
              </a:rPr>
              <a:t>2016,</a:t>
            </a:r>
            <a:r>
              <a:rPr sz="255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05" dirty="0">
                <a:solidFill>
                  <a:srgbClr val="628B80"/>
                </a:solidFill>
                <a:latin typeface="Arial"/>
                <a:cs typeface="Arial"/>
              </a:rPr>
              <a:t>la</a:t>
            </a:r>
            <a:r>
              <a:rPr sz="2550" spc="-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465" dirty="0">
                <a:solidFill>
                  <a:srgbClr val="628B80"/>
                </a:solidFill>
                <a:latin typeface="Arial"/>
                <a:cs typeface="Arial"/>
              </a:rPr>
              <a:t>WFTO</a:t>
            </a:r>
            <a:r>
              <a:rPr sz="2550" spc="-29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80" dirty="0">
                <a:solidFill>
                  <a:srgbClr val="628B80"/>
                </a:solidFill>
                <a:latin typeface="Arial"/>
                <a:cs typeface="Arial"/>
              </a:rPr>
              <a:t>lanzó</a:t>
            </a:r>
            <a:r>
              <a:rPr sz="255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325" dirty="0">
                <a:solidFill>
                  <a:srgbClr val="628B80"/>
                </a:solidFill>
                <a:latin typeface="Arial"/>
                <a:cs typeface="Arial"/>
              </a:rPr>
              <a:t>su</a:t>
            </a:r>
            <a:r>
              <a:rPr sz="2550" spc="-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35" dirty="0">
                <a:solidFill>
                  <a:srgbClr val="628B80"/>
                </a:solidFill>
                <a:latin typeface="Arial"/>
                <a:cs typeface="Arial"/>
              </a:rPr>
              <a:t>propio</a:t>
            </a:r>
            <a:r>
              <a:rPr sz="255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70" dirty="0">
                <a:solidFill>
                  <a:srgbClr val="628B80"/>
                </a:solidFill>
                <a:latin typeface="Arial"/>
                <a:cs typeface="Arial"/>
              </a:rPr>
              <a:t>sello</a:t>
            </a:r>
            <a:r>
              <a:rPr sz="2550" spc="-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70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255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95" dirty="0">
                <a:solidFill>
                  <a:srgbClr val="628B80"/>
                </a:solidFill>
                <a:latin typeface="Arial"/>
                <a:cs typeface="Arial"/>
              </a:rPr>
              <a:t>certificación</a:t>
            </a:r>
            <a:r>
              <a:rPr sz="2550" spc="-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170" dirty="0">
                <a:solidFill>
                  <a:srgbClr val="628B80"/>
                </a:solidFill>
                <a:latin typeface="Arial"/>
                <a:cs typeface="Arial"/>
              </a:rPr>
              <a:t>de </a:t>
            </a:r>
            <a:r>
              <a:rPr sz="2550" spc="-69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2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550" spc="-17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550" spc="-40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550" spc="-18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550" spc="-14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5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5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550" spc="-19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5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550" spc="-445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2550" spc="-26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550" spc="-36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550" spc="4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550" spc="-17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550" spc="-114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endParaRPr sz="2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2153" y="3950408"/>
            <a:ext cx="143886" cy="1438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2153" y="5193586"/>
            <a:ext cx="143886" cy="1438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2153" y="6436764"/>
            <a:ext cx="143886" cy="1438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2153" y="7679942"/>
            <a:ext cx="143886" cy="14388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2153" y="8923119"/>
            <a:ext cx="143886" cy="14388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437514" y="3624381"/>
            <a:ext cx="8080375" cy="562991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286385">
              <a:lnSpc>
                <a:spcPts val="4890"/>
              </a:lnSpc>
              <a:spcBef>
                <a:spcPts val="330"/>
              </a:spcBef>
            </a:pPr>
            <a:r>
              <a:rPr sz="4150" spc="-32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4150" spc="-2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4150" spc="-430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415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4150" spc="-22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150" spc="-220" dirty="0">
                <a:solidFill>
                  <a:srgbClr val="F4F0D9"/>
                </a:solidFill>
                <a:latin typeface="Arial"/>
                <a:cs typeface="Arial"/>
              </a:rPr>
              <a:t>rr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58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415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150" spc="-254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9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4150" spc="-24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4150" spc="-2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b</a:t>
            </a:r>
            <a:r>
              <a:rPr sz="4150" spc="-22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395" dirty="0">
                <a:solidFill>
                  <a:srgbClr val="F4F0D9"/>
                </a:solidFill>
                <a:latin typeface="Arial"/>
                <a:cs typeface="Arial"/>
              </a:rPr>
              <a:t>z</a:t>
            </a:r>
            <a:r>
              <a:rPr sz="4150" spc="-24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4150" spc="-335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q</a:t>
            </a:r>
            <a:r>
              <a:rPr sz="4150" spc="-430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430" dirty="0">
                <a:solidFill>
                  <a:srgbClr val="F4F0D9"/>
                </a:solidFill>
                <a:latin typeface="Arial"/>
                <a:cs typeface="Arial"/>
              </a:rPr>
              <a:t>ñ</a:t>
            </a:r>
            <a:r>
              <a:rPr sz="4150" spc="-2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4150" spc="-434" dirty="0">
                <a:solidFill>
                  <a:srgbClr val="F4F0D9"/>
                </a:solidFill>
                <a:latin typeface="Arial"/>
                <a:cs typeface="Arial"/>
              </a:rPr>
              <a:t>s  </a:t>
            </a:r>
            <a:r>
              <a:rPr sz="4150" spc="-250" dirty="0">
                <a:solidFill>
                  <a:srgbClr val="F4F0D9"/>
                </a:solidFill>
                <a:latin typeface="Arial"/>
                <a:cs typeface="Arial"/>
              </a:rPr>
              <a:t>productores.</a:t>
            </a:r>
            <a:endParaRPr sz="4150">
              <a:latin typeface="Arial"/>
              <a:cs typeface="Arial"/>
            </a:endParaRPr>
          </a:p>
          <a:p>
            <a:pPr marL="12700" marR="135255">
              <a:lnSpc>
                <a:spcPts val="4890"/>
              </a:lnSpc>
              <a:spcBef>
                <a:spcPts val="10"/>
              </a:spcBef>
            </a:pPr>
            <a:r>
              <a:rPr sz="4150" spc="-65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4150" spc="-6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4150" spc="-58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415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660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4150" spc="-24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4150" spc="-335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15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22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415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4150" spc="-6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4150" spc="114" dirty="0">
                <a:solidFill>
                  <a:srgbClr val="F4F0D9"/>
                </a:solidFill>
                <a:latin typeface="Arial"/>
                <a:cs typeface="Arial"/>
              </a:rPr>
              <a:t>f</a:t>
            </a:r>
            <a:r>
              <a:rPr sz="4150" spc="-6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4150" spc="-15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150" spc="-15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4150" spc="-6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4150" spc="-280" dirty="0">
                <a:solidFill>
                  <a:srgbClr val="F4F0D9"/>
                </a:solidFill>
                <a:latin typeface="Arial"/>
                <a:cs typeface="Arial"/>
              </a:rPr>
              <a:t>ó</a:t>
            </a:r>
            <a:r>
              <a:rPr sz="4150" spc="-46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pa</a:t>
            </a:r>
            <a:r>
              <a:rPr sz="4150" spc="-22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4150" spc="-24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da</a:t>
            </a:r>
            <a:r>
              <a:rPr sz="4150" spc="-254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500" dirty="0">
                <a:solidFill>
                  <a:srgbClr val="F4F0D9"/>
                </a:solidFill>
                <a:latin typeface="Arial"/>
                <a:cs typeface="Arial"/>
              </a:rPr>
              <a:t>v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150" spc="-9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4150" spc="-2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4150" spc="-229" dirty="0">
                <a:solidFill>
                  <a:srgbClr val="F4F0D9"/>
                </a:solidFill>
                <a:latin typeface="Arial"/>
                <a:cs typeface="Arial"/>
              </a:rPr>
              <a:t>r  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4150" spc="-6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4150" spc="114" dirty="0">
                <a:solidFill>
                  <a:srgbClr val="F4F0D9"/>
                </a:solidFill>
                <a:latin typeface="Arial"/>
                <a:cs typeface="Arial"/>
              </a:rPr>
              <a:t>f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22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430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4150" spc="-15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4150" spc="-6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ad</a:t>
            </a:r>
            <a:r>
              <a:rPr sz="4150" spc="-3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100" dirty="0">
                <a:solidFill>
                  <a:srgbClr val="F4F0D9"/>
                </a:solidFill>
                <a:latin typeface="Arial"/>
                <a:cs typeface="Arial"/>
              </a:rPr>
              <a:t>-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4150" spc="-22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4150" spc="-2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4150" spc="-280" dirty="0">
                <a:solidFill>
                  <a:srgbClr val="F4F0D9"/>
                </a:solidFill>
                <a:latin typeface="Arial"/>
                <a:cs typeface="Arial"/>
              </a:rPr>
              <a:t>ó</a:t>
            </a:r>
            <a:r>
              <a:rPr sz="4150" spc="-58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4150" spc="-6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415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4150" spc="-3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endParaRPr sz="4150">
              <a:latin typeface="Arial"/>
              <a:cs typeface="Arial"/>
            </a:endParaRPr>
          </a:p>
          <a:p>
            <a:pPr marL="12700" marR="128270">
              <a:lnSpc>
                <a:spcPts val="4890"/>
              </a:lnSpc>
              <a:spcBef>
                <a:spcPts val="10"/>
              </a:spcBef>
            </a:pPr>
            <a:r>
              <a:rPr sz="4150" spc="-32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22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415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4150" spc="-6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4150" spc="114" dirty="0">
                <a:solidFill>
                  <a:srgbClr val="F4F0D9"/>
                </a:solidFill>
                <a:latin typeface="Arial"/>
                <a:cs typeface="Arial"/>
              </a:rPr>
              <a:t>f</a:t>
            </a:r>
            <a:r>
              <a:rPr sz="4150" spc="-6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4150" spc="-15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4150" spc="-24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15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4150" spc="-430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150" spc="-9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4150" spc="-6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dad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620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125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4150" spc="-22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4150" spc="-2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4150" spc="-430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r>
              <a:rPr sz="4150" spc="-15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415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4150" spc="-3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pa</a:t>
            </a:r>
            <a:r>
              <a:rPr sz="4150" spc="-22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4150" spc="-165" dirty="0">
                <a:solidFill>
                  <a:srgbClr val="F4F0D9"/>
                </a:solidFill>
                <a:latin typeface="Arial"/>
                <a:cs typeface="Arial"/>
              </a:rPr>
              <a:t>a  </a:t>
            </a:r>
            <a:r>
              <a:rPr sz="4150" spc="-22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150" spc="114" dirty="0">
                <a:solidFill>
                  <a:srgbClr val="F4F0D9"/>
                </a:solidFill>
                <a:latin typeface="Arial"/>
                <a:cs typeface="Arial"/>
              </a:rPr>
              <a:t>f</a:t>
            </a:r>
            <a:r>
              <a:rPr sz="4150" spc="-6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22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4150" spc="-660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150" spc="-254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15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4150" spc="-9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4150" spc="-6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4150" spc="-660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4150" spc="-24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4150" spc="-335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15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4150" spc="-2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4150" spc="-430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4150" spc="114" dirty="0">
                <a:solidFill>
                  <a:srgbClr val="F4F0D9"/>
                </a:solidFill>
                <a:latin typeface="Arial"/>
                <a:cs typeface="Arial"/>
              </a:rPr>
              <a:t>f</a:t>
            </a:r>
            <a:r>
              <a:rPr sz="4150" spc="-6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150" spc="-430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4150" spc="-395" dirty="0">
                <a:solidFill>
                  <a:srgbClr val="F4F0D9"/>
                </a:solidFill>
                <a:latin typeface="Arial"/>
                <a:cs typeface="Arial"/>
              </a:rPr>
              <a:t>z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150" spc="-185" dirty="0">
                <a:solidFill>
                  <a:srgbClr val="F4F0D9"/>
                </a:solidFill>
                <a:latin typeface="Arial"/>
                <a:cs typeface="Arial"/>
              </a:rPr>
              <a:t>.</a:t>
            </a:r>
            <a:endParaRPr sz="4150">
              <a:latin typeface="Arial"/>
              <a:cs typeface="Arial"/>
            </a:endParaRPr>
          </a:p>
          <a:p>
            <a:pPr marL="12700" marR="210185">
              <a:lnSpc>
                <a:spcPts val="4890"/>
              </a:lnSpc>
              <a:spcBef>
                <a:spcPts val="5"/>
              </a:spcBef>
            </a:pPr>
            <a:r>
              <a:rPr sz="4150" spc="-280" dirty="0">
                <a:solidFill>
                  <a:srgbClr val="F4F0D9"/>
                </a:solidFill>
                <a:latin typeface="Arial"/>
                <a:cs typeface="Arial"/>
              </a:rPr>
              <a:t>Mejora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170" dirty="0">
                <a:solidFill>
                  <a:srgbClr val="F4F0D9"/>
                </a:solidFill>
                <a:latin typeface="Arial"/>
                <a:cs typeface="Arial"/>
              </a:rPr>
              <a:t>la</a:t>
            </a:r>
            <a:r>
              <a:rPr sz="4150" spc="-10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200" dirty="0">
                <a:solidFill>
                  <a:srgbClr val="F4F0D9"/>
                </a:solidFill>
                <a:latin typeface="Arial"/>
                <a:cs typeface="Arial"/>
              </a:rPr>
              <a:t>competitividad</a:t>
            </a:r>
            <a:r>
              <a:rPr sz="4150" spc="-10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535" dirty="0">
                <a:solidFill>
                  <a:srgbClr val="F4F0D9"/>
                </a:solidFill>
                <a:latin typeface="Arial"/>
                <a:cs typeface="Arial"/>
              </a:rPr>
              <a:t>y</a:t>
            </a:r>
            <a:r>
              <a:rPr sz="4150" spc="-10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225" dirty="0">
                <a:solidFill>
                  <a:srgbClr val="F4F0D9"/>
                </a:solidFill>
                <a:latin typeface="Arial"/>
                <a:cs typeface="Arial"/>
              </a:rPr>
              <a:t>actividades </a:t>
            </a:r>
            <a:r>
              <a:rPr sz="4150" spc="-114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15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4150" spc="-2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4150" spc="-430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4150" spc="-2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4150" spc="-660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4150" spc="-6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4150" spc="-15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4150" spc="-620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500" dirty="0">
                <a:solidFill>
                  <a:srgbClr val="F4F0D9"/>
                </a:solidFill>
                <a:latin typeface="Arial"/>
                <a:cs typeface="Arial"/>
              </a:rPr>
              <a:t>v</a:t>
            </a:r>
            <a:r>
              <a:rPr sz="4150" spc="-6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ab</a:t>
            </a:r>
            <a:r>
              <a:rPr sz="4150" spc="-9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620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endParaRPr sz="4150">
              <a:latin typeface="Arial"/>
              <a:cs typeface="Arial"/>
            </a:endParaRPr>
          </a:p>
          <a:p>
            <a:pPr marL="12700">
              <a:lnSpc>
                <a:spcPts val="4750"/>
              </a:lnSpc>
            </a:pPr>
            <a:r>
              <a:rPr sz="4150" spc="-725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58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415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ab</a:t>
            </a:r>
            <a:r>
              <a:rPr sz="4150" spc="-9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15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46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725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58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415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á</a:t>
            </a:r>
            <a:r>
              <a:rPr sz="4150" spc="-430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da</a:t>
            </a:r>
            <a:r>
              <a:rPr sz="4150" spc="-22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4150" spc="-30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620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4150" spc="-335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4150" spc="-10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4150" spc="-32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4150" spc="-2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4150" spc="-430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4150" spc="114" dirty="0">
                <a:solidFill>
                  <a:srgbClr val="F4F0D9"/>
                </a:solidFill>
                <a:latin typeface="Arial"/>
                <a:cs typeface="Arial"/>
              </a:rPr>
              <a:t>f</a:t>
            </a:r>
            <a:r>
              <a:rPr sz="4150" spc="-2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4150" spc="-22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4150" spc="-660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4150" spc="-6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4150" spc="-210" dirty="0">
                <a:solidFill>
                  <a:srgbClr val="F4F0D9"/>
                </a:solidFill>
                <a:latin typeface="Arial"/>
                <a:cs typeface="Arial"/>
              </a:rPr>
              <a:t>da</a:t>
            </a:r>
            <a:r>
              <a:rPr sz="4150" spc="-24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endParaRPr sz="415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1548" y="0"/>
            <a:ext cx="6581774" cy="508453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81548" y="5179784"/>
            <a:ext cx="6581774" cy="51072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16000" y="894764"/>
            <a:ext cx="8884285" cy="235204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1437005">
              <a:lnSpc>
                <a:spcPts val="4500"/>
              </a:lnSpc>
              <a:spcBef>
                <a:spcPts val="980"/>
              </a:spcBef>
            </a:pPr>
            <a:r>
              <a:rPr sz="4450" spc="-75" dirty="0">
                <a:solidFill>
                  <a:srgbClr val="F4F0D9"/>
                </a:solidFill>
              </a:rPr>
              <a:t>C</a:t>
            </a:r>
            <a:r>
              <a:rPr sz="4450" spc="-275" dirty="0">
                <a:solidFill>
                  <a:srgbClr val="F4F0D9"/>
                </a:solidFill>
              </a:rPr>
              <a:t>E</a:t>
            </a:r>
            <a:r>
              <a:rPr sz="4450" spc="-540" dirty="0">
                <a:solidFill>
                  <a:srgbClr val="F4F0D9"/>
                </a:solidFill>
              </a:rPr>
              <a:t>R</a:t>
            </a:r>
            <a:r>
              <a:rPr sz="4450" spc="-550" dirty="0">
                <a:solidFill>
                  <a:srgbClr val="F4F0D9"/>
                </a:solidFill>
              </a:rPr>
              <a:t>T</a:t>
            </a:r>
            <a:r>
              <a:rPr sz="4450" spc="-75" dirty="0">
                <a:solidFill>
                  <a:srgbClr val="F4F0D9"/>
                </a:solidFill>
              </a:rPr>
              <a:t>I</a:t>
            </a:r>
            <a:r>
              <a:rPr sz="4450" spc="-290" dirty="0">
                <a:solidFill>
                  <a:srgbClr val="F4F0D9"/>
                </a:solidFill>
              </a:rPr>
              <a:t>F</a:t>
            </a:r>
            <a:r>
              <a:rPr sz="4450" spc="-75" dirty="0">
                <a:solidFill>
                  <a:srgbClr val="F4F0D9"/>
                </a:solidFill>
              </a:rPr>
              <a:t>IC</a:t>
            </a:r>
            <a:r>
              <a:rPr sz="4450" spc="-270" dirty="0">
                <a:solidFill>
                  <a:srgbClr val="F4F0D9"/>
                </a:solidFill>
              </a:rPr>
              <a:t>A</a:t>
            </a:r>
            <a:r>
              <a:rPr sz="4450" spc="-75" dirty="0">
                <a:solidFill>
                  <a:srgbClr val="F4F0D9"/>
                </a:solidFill>
              </a:rPr>
              <a:t>CI</a:t>
            </a:r>
            <a:r>
              <a:rPr sz="4450" spc="-350" dirty="0">
                <a:solidFill>
                  <a:srgbClr val="F4F0D9"/>
                </a:solidFill>
              </a:rPr>
              <a:t>Ó</a:t>
            </a:r>
            <a:r>
              <a:rPr sz="4450" spc="-805" dirty="0">
                <a:solidFill>
                  <a:srgbClr val="F4F0D9"/>
                </a:solidFill>
              </a:rPr>
              <a:t>N</a:t>
            </a:r>
            <a:r>
              <a:rPr sz="4450" spc="-80" dirty="0">
                <a:solidFill>
                  <a:srgbClr val="F4F0D9"/>
                </a:solidFill>
              </a:rPr>
              <a:t> </a:t>
            </a:r>
            <a:r>
              <a:rPr sz="4450" spc="-740" dirty="0">
                <a:solidFill>
                  <a:srgbClr val="F4F0D9"/>
                </a:solidFill>
              </a:rPr>
              <a:t>D</a:t>
            </a:r>
            <a:r>
              <a:rPr sz="4450" spc="-459" dirty="0">
                <a:solidFill>
                  <a:srgbClr val="F4F0D9"/>
                </a:solidFill>
              </a:rPr>
              <a:t>E</a:t>
            </a:r>
            <a:r>
              <a:rPr sz="4450" spc="-80" dirty="0">
                <a:solidFill>
                  <a:srgbClr val="F4F0D9"/>
                </a:solidFill>
              </a:rPr>
              <a:t> </a:t>
            </a:r>
            <a:r>
              <a:rPr sz="4450" spc="-75" dirty="0">
                <a:solidFill>
                  <a:srgbClr val="F4F0D9"/>
                </a:solidFill>
              </a:rPr>
              <a:t>C</a:t>
            </a:r>
            <a:r>
              <a:rPr sz="4450" spc="-350" dirty="0">
                <a:solidFill>
                  <a:srgbClr val="F4F0D9"/>
                </a:solidFill>
              </a:rPr>
              <a:t>O</a:t>
            </a:r>
            <a:r>
              <a:rPr sz="4450" spc="-180" dirty="0">
                <a:solidFill>
                  <a:srgbClr val="F4F0D9"/>
                </a:solidFill>
              </a:rPr>
              <a:t>M</a:t>
            </a:r>
            <a:r>
              <a:rPr sz="4450" spc="-275" dirty="0">
                <a:solidFill>
                  <a:srgbClr val="F4F0D9"/>
                </a:solidFill>
              </a:rPr>
              <a:t>E</a:t>
            </a:r>
            <a:r>
              <a:rPr sz="4450" spc="-540" dirty="0">
                <a:solidFill>
                  <a:srgbClr val="F4F0D9"/>
                </a:solidFill>
              </a:rPr>
              <a:t>R</a:t>
            </a:r>
            <a:r>
              <a:rPr sz="4450" spc="-75" dirty="0">
                <a:solidFill>
                  <a:srgbClr val="F4F0D9"/>
                </a:solidFill>
              </a:rPr>
              <a:t>CI</a:t>
            </a:r>
            <a:r>
              <a:rPr sz="4450" spc="-325" dirty="0">
                <a:solidFill>
                  <a:srgbClr val="F4F0D9"/>
                </a:solidFill>
              </a:rPr>
              <a:t>O  </a:t>
            </a:r>
            <a:r>
              <a:rPr sz="4450" spc="-180" dirty="0">
                <a:solidFill>
                  <a:srgbClr val="F4F0D9"/>
                </a:solidFill>
              </a:rPr>
              <a:t>JUSTO</a:t>
            </a:r>
            <a:endParaRPr sz="4450"/>
          </a:p>
          <a:p>
            <a:pPr marL="4838065">
              <a:lnSpc>
                <a:spcPts val="8440"/>
              </a:lnSpc>
            </a:pPr>
            <a:r>
              <a:rPr sz="8100" spc="-525" dirty="0">
                <a:solidFill>
                  <a:srgbClr val="F4F0D9"/>
                </a:solidFill>
                <a:latin typeface="Calibri"/>
                <a:cs typeface="Calibri"/>
              </a:rPr>
              <a:t>¿</a:t>
            </a:r>
            <a:r>
              <a:rPr spc="-525" dirty="0">
                <a:solidFill>
                  <a:srgbClr val="F4F0D9"/>
                </a:solidFill>
                <a:latin typeface="Arial Narrow"/>
                <a:cs typeface="Arial Narrow"/>
              </a:rPr>
              <a:t>Qué</a:t>
            </a:r>
            <a:r>
              <a:rPr spc="500" dirty="0">
                <a:solidFill>
                  <a:srgbClr val="F4F0D9"/>
                </a:solidFill>
                <a:latin typeface="Arial Narrow"/>
                <a:cs typeface="Arial Narrow"/>
              </a:rPr>
              <a:t> </a:t>
            </a:r>
            <a:r>
              <a:rPr spc="-720" dirty="0">
                <a:solidFill>
                  <a:srgbClr val="F4F0D9"/>
                </a:solidFill>
                <a:latin typeface="Arial Narrow"/>
                <a:cs typeface="Arial Narrow"/>
              </a:rPr>
              <a:t>hace</a:t>
            </a:r>
            <a:r>
              <a:rPr sz="8100" spc="-720" dirty="0">
                <a:solidFill>
                  <a:srgbClr val="F4F0D9"/>
                </a:solidFill>
                <a:latin typeface="Calibri"/>
                <a:cs typeface="Calibri"/>
              </a:rPr>
              <a:t>?</a:t>
            </a:r>
            <a:endParaRPr sz="8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87910" y="9507"/>
            <a:ext cx="8800088" cy="102774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28700" y="1028700"/>
            <a:ext cx="9077325" cy="8229600"/>
          </a:xfrm>
          <a:prstGeom prst="rect">
            <a:avLst/>
          </a:prstGeom>
          <a:solidFill>
            <a:srgbClr val="F4F0D9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4200">
              <a:latin typeface="Times New Roman"/>
              <a:cs typeface="Times New Roman"/>
            </a:endParaRPr>
          </a:p>
          <a:p>
            <a:pPr marL="972819">
              <a:lnSpc>
                <a:spcPct val="100000"/>
              </a:lnSpc>
            </a:pPr>
            <a:r>
              <a:rPr sz="3850" spc="-240" dirty="0">
                <a:solidFill>
                  <a:srgbClr val="628B80"/>
                </a:solidFill>
                <a:latin typeface="Arial"/>
                <a:cs typeface="Arial"/>
              </a:rPr>
              <a:t>REDUCCIÓN</a:t>
            </a:r>
            <a:r>
              <a:rPr sz="3850" spc="50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65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385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45" dirty="0">
                <a:solidFill>
                  <a:srgbClr val="628B80"/>
                </a:solidFill>
                <a:latin typeface="Arial"/>
                <a:cs typeface="Arial"/>
              </a:rPr>
              <a:t>LA</a:t>
            </a:r>
            <a:r>
              <a:rPr sz="3850" spc="509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325" dirty="0">
                <a:solidFill>
                  <a:srgbClr val="628B80"/>
                </a:solidFill>
                <a:latin typeface="Arial"/>
                <a:cs typeface="Arial"/>
              </a:rPr>
              <a:t>POBREZA</a:t>
            </a:r>
            <a:endParaRPr sz="3850">
              <a:latin typeface="Arial"/>
              <a:cs typeface="Arial"/>
            </a:endParaRPr>
          </a:p>
          <a:p>
            <a:pPr marL="972819" marR="1487805">
              <a:lnSpc>
                <a:spcPct val="110300"/>
              </a:lnSpc>
              <a:spcBef>
                <a:spcPts val="1090"/>
              </a:spcBef>
            </a:pPr>
            <a:r>
              <a:rPr sz="3400" spc="-275" dirty="0">
                <a:solidFill>
                  <a:srgbClr val="628B80"/>
                </a:solidFill>
                <a:latin typeface="Arial"/>
                <a:cs typeface="Arial"/>
              </a:rPr>
              <a:t>Aumenta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10" dirty="0">
                <a:solidFill>
                  <a:srgbClr val="628B80"/>
                </a:solidFill>
                <a:latin typeface="Arial"/>
                <a:cs typeface="Arial"/>
              </a:rPr>
              <a:t>seguridad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alimentaria,</a:t>
            </a:r>
            <a:r>
              <a:rPr sz="340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25" dirty="0">
                <a:solidFill>
                  <a:srgbClr val="628B80"/>
                </a:solidFill>
                <a:latin typeface="Arial"/>
                <a:cs typeface="Arial"/>
              </a:rPr>
              <a:t>mejora </a:t>
            </a:r>
            <a:r>
              <a:rPr sz="3400" spc="-93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da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395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da</a:t>
            </a:r>
            <a:r>
              <a:rPr sz="3400" spc="-145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450">
              <a:latin typeface="Arial"/>
              <a:cs typeface="Arial"/>
            </a:endParaRPr>
          </a:p>
          <a:p>
            <a:pPr marL="972819">
              <a:lnSpc>
                <a:spcPct val="100000"/>
              </a:lnSpc>
            </a:pPr>
            <a:r>
              <a:rPr sz="3850" spc="-335" dirty="0">
                <a:solidFill>
                  <a:srgbClr val="628B80"/>
                </a:solidFill>
                <a:latin typeface="Arial"/>
                <a:cs typeface="Arial"/>
              </a:rPr>
              <a:t>DESARROLLO</a:t>
            </a:r>
            <a:r>
              <a:rPr sz="3850" spc="-24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330" dirty="0">
                <a:solidFill>
                  <a:srgbClr val="628B80"/>
                </a:solidFill>
                <a:latin typeface="Arial"/>
                <a:cs typeface="Arial"/>
              </a:rPr>
              <a:t>SOSTENIBLE</a:t>
            </a:r>
            <a:endParaRPr sz="3850">
              <a:latin typeface="Arial"/>
              <a:cs typeface="Arial"/>
            </a:endParaRPr>
          </a:p>
          <a:p>
            <a:pPr marL="972819" marR="1148715">
              <a:lnSpc>
                <a:spcPct val="110300"/>
              </a:lnSpc>
              <a:spcBef>
                <a:spcPts val="1090"/>
              </a:spcBef>
            </a:pPr>
            <a:r>
              <a:rPr sz="3400" spc="-190" dirty="0">
                <a:solidFill>
                  <a:srgbClr val="628B80"/>
                </a:solidFill>
                <a:latin typeface="Arial"/>
                <a:cs typeface="Arial"/>
              </a:rPr>
              <a:t>Rentabilidad,</a:t>
            </a:r>
            <a:r>
              <a:rPr sz="3400" spc="-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04" dirty="0">
                <a:solidFill>
                  <a:srgbClr val="628B80"/>
                </a:solidFill>
                <a:latin typeface="Arial"/>
                <a:cs typeface="Arial"/>
              </a:rPr>
              <a:t>posicionamiento,</a:t>
            </a:r>
            <a:r>
              <a:rPr sz="3400" spc="-5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54" dirty="0">
                <a:solidFill>
                  <a:srgbClr val="628B80"/>
                </a:solidFill>
                <a:latin typeface="Arial"/>
                <a:cs typeface="Arial"/>
              </a:rPr>
              <a:t>expansión </a:t>
            </a:r>
            <a:r>
              <a:rPr sz="3400" spc="-93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2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cc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4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endParaRPr sz="3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500">
              <a:latin typeface="Arial"/>
              <a:cs typeface="Arial"/>
            </a:endParaRPr>
          </a:p>
          <a:p>
            <a:pPr marL="972819">
              <a:lnSpc>
                <a:spcPct val="100000"/>
              </a:lnSpc>
              <a:spcBef>
                <a:spcPts val="5"/>
              </a:spcBef>
            </a:pPr>
            <a:r>
              <a:rPr sz="3850" spc="-375" dirty="0">
                <a:solidFill>
                  <a:srgbClr val="628B80"/>
                </a:solidFill>
                <a:latin typeface="Arial"/>
                <a:cs typeface="Arial"/>
              </a:rPr>
              <a:t>BIENESTAR</a:t>
            </a:r>
            <a:r>
              <a:rPr sz="3850" spc="-20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185" dirty="0">
                <a:solidFill>
                  <a:srgbClr val="628B80"/>
                </a:solidFill>
                <a:latin typeface="Arial"/>
                <a:cs typeface="Arial"/>
              </a:rPr>
              <a:t>SOCIAL</a:t>
            </a:r>
            <a:endParaRPr sz="3850">
              <a:latin typeface="Arial"/>
              <a:cs typeface="Arial"/>
            </a:endParaRPr>
          </a:p>
          <a:p>
            <a:pPr marL="972819" marR="2060575">
              <a:lnSpc>
                <a:spcPct val="110300"/>
              </a:lnSpc>
              <a:spcBef>
                <a:spcPts val="1090"/>
              </a:spcBef>
            </a:pPr>
            <a:r>
              <a:rPr sz="3400" spc="-330" dirty="0">
                <a:solidFill>
                  <a:srgbClr val="628B80"/>
                </a:solidFill>
                <a:latin typeface="Arial"/>
                <a:cs typeface="Arial"/>
              </a:rPr>
              <a:t>Fondos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04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ahorro</a:t>
            </a:r>
            <a:r>
              <a:rPr sz="340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45" dirty="0">
                <a:solidFill>
                  <a:srgbClr val="628B80"/>
                </a:solidFill>
                <a:latin typeface="Arial"/>
                <a:cs typeface="Arial"/>
              </a:rPr>
              <a:t>familiar,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50" dirty="0">
                <a:solidFill>
                  <a:srgbClr val="628B80"/>
                </a:solidFill>
                <a:latin typeface="Arial"/>
                <a:cs typeface="Arial"/>
              </a:rPr>
              <a:t>inversión, </a:t>
            </a:r>
            <a:r>
              <a:rPr sz="3400" spc="-93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20" dirty="0">
                <a:solidFill>
                  <a:srgbClr val="628B80"/>
                </a:solidFill>
                <a:latin typeface="Arial"/>
                <a:cs typeface="Arial"/>
              </a:rPr>
              <a:t>crédito.</a:t>
            </a:r>
            <a:endParaRPr sz="3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779148" y="229576"/>
            <a:ext cx="4151629" cy="1527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850" spc="1925" dirty="0">
                <a:solidFill>
                  <a:srgbClr val="2B534A"/>
                </a:solidFill>
                <a:latin typeface="Arial Narrow"/>
                <a:cs typeface="Arial Narrow"/>
              </a:rPr>
              <a:t>B</a:t>
            </a:r>
            <a:r>
              <a:rPr sz="9850" spc="-1520" dirty="0">
                <a:solidFill>
                  <a:srgbClr val="2B534A"/>
                </a:solidFill>
                <a:latin typeface="Arial Narrow"/>
                <a:cs typeface="Arial Narrow"/>
              </a:rPr>
              <a:t>e</a:t>
            </a:r>
            <a:r>
              <a:rPr sz="9850" spc="-775" dirty="0">
                <a:solidFill>
                  <a:srgbClr val="2B534A"/>
                </a:solidFill>
                <a:latin typeface="Arial Narrow"/>
                <a:cs typeface="Arial Narrow"/>
              </a:rPr>
              <a:t>n</a:t>
            </a:r>
            <a:r>
              <a:rPr sz="9850" spc="-1520" dirty="0">
                <a:solidFill>
                  <a:srgbClr val="2B534A"/>
                </a:solidFill>
                <a:latin typeface="Arial Narrow"/>
                <a:cs typeface="Arial Narrow"/>
              </a:rPr>
              <a:t>e</a:t>
            </a:r>
            <a:r>
              <a:rPr sz="9850" spc="-409" dirty="0">
                <a:solidFill>
                  <a:srgbClr val="2B534A"/>
                </a:solidFill>
                <a:latin typeface="Arial Narrow"/>
                <a:cs typeface="Arial Narrow"/>
              </a:rPr>
              <a:t>f</a:t>
            </a:r>
            <a:r>
              <a:rPr sz="9850" spc="-30" dirty="0">
                <a:solidFill>
                  <a:srgbClr val="2B534A"/>
                </a:solidFill>
                <a:latin typeface="Arial Narrow"/>
                <a:cs typeface="Arial Narrow"/>
              </a:rPr>
              <a:t>i</a:t>
            </a:r>
            <a:r>
              <a:rPr sz="9850" spc="-1070" dirty="0">
                <a:solidFill>
                  <a:srgbClr val="2B534A"/>
                </a:solidFill>
                <a:latin typeface="Arial Narrow"/>
                <a:cs typeface="Arial Narrow"/>
              </a:rPr>
              <a:t>c</a:t>
            </a:r>
            <a:r>
              <a:rPr sz="9850" spc="-30" dirty="0">
                <a:solidFill>
                  <a:srgbClr val="2B534A"/>
                </a:solidFill>
                <a:latin typeface="Arial Narrow"/>
                <a:cs typeface="Arial Narrow"/>
              </a:rPr>
              <a:t>i</a:t>
            </a:r>
            <a:r>
              <a:rPr sz="9850" spc="-844" dirty="0">
                <a:solidFill>
                  <a:srgbClr val="2B534A"/>
                </a:solidFill>
                <a:latin typeface="Arial Narrow"/>
                <a:cs typeface="Arial Narrow"/>
              </a:rPr>
              <a:t>o</a:t>
            </a:r>
            <a:r>
              <a:rPr sz="9850" spc="-540" dirty="0">
                <a:solidFill>
                  <a:srgbClr val="2B534A"/>
                </a:solidFill>
                <a:latin typeface="Arial Narrow"/>
                <a:cs typeface="Arial Narrow"/>
              </a:rPr>
              <a:t>s</a:t>
            </a:r>
            <a:endParaRPr sz="985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600" y="1517396"/>
            <a:ext cx="1925320" cy="77539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70"/>
              </a:lnSpc>
            </a:pPr>
            <a:r>
              <a:rPr sz="6850" spc="60" dirty="0">
                <a:solidFill>
                  <a:srgbClr val="628B80"/>
                </a:solidFill>
                <a:latin typeface="Arial"/>
                <a:cs typeface="Arial"/>
              </a:rPr>
              <a:t>Principio</a:t>
            </a:r>
            <a:r>
              <a:rPr sz="685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6850" spc="-1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6850" spc="6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685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6850" spc="-1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6850" spc="60" dirty="0">
                <a:solidFill>
                  <a:srgbClr val="628B80"/>
                </a:solidFill>
                <a:latin typeface="Arial"/>
                <a:cs typeface="Arial"/>
              </a:rPr>
              <a:t>Comerci</a:t>
            </a:r>
            <a:r>
              <a:rPr sz="685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endParaRPr sz="6850">
              <a:latin typeface="Arial"/>
              <a:cs typeface="Arial"/>
            </a:endParaRPr>
          </a:p>
          <a:p>
            <a:pPr marL="12700">
              <a:lnSpc>
                <a:spcPts val="8159"/>
              </a:lnSpc>
            </a:pPr>
            <a:r>
              <a:rPr sz="6850" spc="-645" dirty="0">
                <a:solidFill>
                  <a:srgbClr val="628B80"/>
                </a:solidFill>
                <a:latin typeface="Arial"/>
                <a:cs typeface="Arial"/>
              </a:rPr>
              <a:t>Justo</a:t>
            </a:r>
            <a:endParaRPr sz="6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19787" y="1028705"/>
            <a:ext cx="6210300" cy="3800475"/>
          </a:xfrm>
          <a:prstGeom prst="rect">
            <a:avLst/>
          </a:prstGeom>
          <a:solidFill>
            <a:srgbClr val="628B80">
              <a:alpha val="19999"/>
            </a:srgbClr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3250">
              <a:latin typeface="Times New Roman"/>
              <a:cs typeface="Times New Roman"/>
            </a:endParaRPr>
          </a:p>
          <a:p>
            <a:pPr marL="363855">
              <a:lnSpc>
                <a:spcPts val="4485"/>
              </a:lnSpc>
            </a:pPr>
            <a:r>
              <a:rPr sz="3850" spc="-495" dirty="0">
                <a:solidFill>
                  <a:srgbClr val="628B80"/>
                </a:solidFill>
                <a:latin typeface="Arial"/>
                <a:cs typeface="Arial"/>
              </a:rPr>
              <a:t>1.</a:t>
            </a:r>
            <a:r>
              <a:rPr sz="385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00" dirty="0">
                <a:solidFill>
                  <a:srgbClr val="628B80"/>
                </a:solidFill>
                <a:latin typeface="Arial"/>
                <a:cs typeface="Arial"/>
              </a:rPr>
              <a:t>CREAR</a:t>
            </a:r>
            <a:endParaRPr sz="3850">
              <a:latin typeface="Arial"/>
              <a:cs typeface="Arial"/>
            </a:endParaRPr>
          </a:p>
          <a:p>
            <a:pPr marL="363855" marR="718185">
              <a:lnSpc>
                <a:spcPts val="4350"/>
              </a:lnSpc>
              <a:spcBef>
                <a:spcPts val="235"/>
              </a:spcBef>
            </a:pPr>
            <a:r>
              <a:rPr sz="3850" spc="-295" dirty="0">
                <a:solidFill>
                  <a:srgbClr val="628B80"/>
                </a:solidFill>
                <a:latin typeface="Arial"/>
                <a:cs typeface="Arial"/>
              </a:rPr>
              <a:t>OPORTUNIDADES</a:t>
            </a:r>
            <a:r>
              <a:rPr sz="3850" spc="-2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09" dirty="0">
                <a:solidFill>
                  <a:srgbClr val="628B80"/>
                </a:solidFill>
                <a:latin typeface="Arial"/>
                <a:cs typeface="Arial"/>
              </a:rPr>
              <a:t>PARA </a:t>
            </a:r>
            <a:r>
              <a:rPr sz="3850" spc="-10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330" dirty="0">
                <a:solidFill>
                  <a:srgbClr val="628B80"/>
                </a:solidFill>
                <a:latin typeface="Arial"/>
                <a:cs typeface="Arial"/>
              </a:rPr>
              <a:t>PRODUCTORES</a:t>
            </a:r>
            <a:endParaRPr sz="3850">
              <a:latin typeface="Arial"/>
              <a:cs typeface="Arial"/>
            </a:endParaRPr>
          </a:p>
          <a:p>
            <a:pPr marL="363855" marR="1501140">
              <a:lnSpc>
                <a:spcPts val="4350"/>
              </a:lnSpc>
            </a:pPr>
            <a:r>
              <a:rPr sz="3850" spc="-35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850" spc="3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850" spc="2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850" spc="-40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850" spc="2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850" spc="-2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850" spc="1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850" spc="3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850" spc="-14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850" spc="-2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850" spc="-35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850" spc="-40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850" spc="-52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850" spc="-420" dirty="0">
                <a:solidFill>
                  <a:srgbClr val="628B80"/>
                </a:solidFill>
                <a:latin typeface="Arial"/>
                <a:cs typeface="Arial"/>
              </a:rPr>
              <a:t>E  </a:t>
            </a:r>
            <a:r>
              <a:rPr sz="3850" spc="-225" dirty="0">
                <a:solidFill>
                  <a:srgbClr val="628B80"/>
                </a:solidFill>
                <a:latin typeface="Arial"/>
                <a:cs typeface="Arial"/>
              </a:rPr>
              <a:t>DESFAVORECIDOS</a:t>
            </a:r>
            <a:endParaRPr sz="3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49619" y="1028705"/>
            <a:ext cx="6210300" cy="3800475"/>
          </a:xfrm>
          <a:prstGeom prst="rect">
            <a:avLst/>
          </a:prstGeom>
          <a:solidFill>
            <a:srgbClr val="628B80">
              <a:alpha val="19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600">
              <a:latin typeface="Times New Roman"/>
              <a:cs typeface="Times New Roman"/>
            </a:endParaRPr>
          </a:p>
          <a:p>
            <a:pPr marL="363855" marR="1125220">
              <a:lnSpc>
                <a:spcPts val="4350"/>
              </a:lnSpc>
            </a:pPr>
            <a:r>
              <a:rPr sz="3850" spc="60" dirty="0">
                <a:solidFill>
                  <a:srgbClr val="628B80"/>
                </a:solidFill>
                <a:latin typeface="Arial"/>
                <a:cs typeface="Arial"/>
              </a:rPr>
              <a:t>2.</a:t>
            </a:r>
            <a:r>
              <a:rPr sz="3850" spc="4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330" dirty="0">
                <a:solidFill>
                  <a:srgbClr val="628B80"/>
                </a:solidFill>
                <a:latin typeface="Arial"/>
                <a:cs typeface="Arial"/>
              </a:rPr>
              <a:t>TRANSPARENCIA</a:t>
            </a:r>
            <a:r>
              <a:rPr sz="3850" spc="-24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515" dirty="0">
                <a:solidFill>
                  <a:srgbClr val="628B80"/>
                </a:solidFill>
                <a:latin typeface="Arial"/>
                <a:cs typeface="Arial"/>
              </a:rPr>
              <a:t>Y </a:t>
            </a:r>
            <a:r>
              <a:rPr sz="3850" spc="-10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250" dirty="0">
                <a:solidFill>
                  <a:srgbClr val="628B80"/>
                </a:solidFill>
                <a:latin typeface="Arial"/>
                <a:cs typeface="Arial"/>
              </a:rPr>
              <a:t>RENDICIÓN</a:t>
            </a:r>
            <a:r>
              <a:rPr sz="3850" spc="51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65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endParaRPr sz="3850">
              <a:latin typeface="Arial"/>
              <a:cs typeface="Arial"/>
            </a:endParaRPr>
          </a:p>
          <a:p>
            <a:pPr marL="363855">
              <a:lnSpc>
                <a:spcPts val="4250"/>
              </a:lnSpc>
            </a:pPr>
            <a:r>
              <a:rPr sz="3850" spc="-330" dirty="0">
                <a:solidFill>
                  <a:srgbClr val="628B80"/>
                </a:solidFill>
                <a:latin typeface="Arial"/>
                <a:cs typeface="Arial"/>
              </a:rPr>
              <a:t>CUENTAS</a:t>
            </a:r>
            <a:endParaRPr sz="3850">
              <a:latin typeface="Arial"/>
              <a:cs typeface="Arial"/>
            </a:endParaRPr>
          </a:p>
          <a:p>
            <a:pPr marL="363855" marR="588010">
              <a:lnSpc>
                <a:spcPct val="108100"/>
              </a:lnSpc>
              <a:spcBef>
                <a:spcPts val="2055"/>
              </a:spcBef>
            </a:pPr>
            <a:r>
              <a:rPr sz="2950" spc="-50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32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20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2950" spc="-32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7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130" dirty="0">
                <a:solidFill>
                  <a:srgbClr val="628B80"/>
                </a:solidFill>
                <a:latin typeface="Arial"/>
                <a:cs typeface="Arial"/>
              </a:rPr>
              <a:t>;  </a:t>
            </a:r>
            <a:r>
              <a:rPr sz="2950" spc="90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aba</a:t>
            </a:r>
            <a:r>
              <a:rPr sz="2950" spc="-20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ada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130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endParaRPr sz="2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19787" y="5459205"/>
            <a:ext cx="6210300" cy="3800475"/>
          </a:xfrm>
          <a:prstGeom prst="rect">
            <a:avLst/>
          </a:prstGeom>
          <a:solidFill>
            <a:srgbClr val="628B80">
              <a:alpha val="19999"/>
            </a:srgbClr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3450">
              <a:latin typeface="Times New Roman"/>
              <a:cs typeface="Times New Roman"/>
            </a:endParaRPr>
          </a:p>
          <a:p>
            <a:pPr marL="363855" marR="1735455">
              <a:lnSpc>
                <a:spcPts val="4350"/>
              </a:lnSpc>
            </a:pPr>
            <a:r>
              <a:rPr sz="3850" spc="-105" dirty="0">
                <a:solidFill>
                  <a:srgbClr val="628B80"/>
                </a:solidFill>
                <a:latin typeface="Arial"/>
                <a:cs typeface="Arial"/>
              </a:rPr>
              <a:t>3.</a:t>
            </a:r>
            <a:r>
              <a:rPr sz="3850" spc="-10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265" dirty="0">
                <a:solidFill>
                  <a:srgbClr val="628B80"/>
                </a:solidFill>
                <a:latin typeface="Arial"/>
                <a:cs typeface="Arial"/>
              </a:rPr>
              <a:t>PRACTICAS</a:t>
            </a:r>
            <a:r>
              <a:rPr sz="3850" spc="-2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65" dirty="0">
                <a:solidFill>
                  <a:srgbClr val="628B80"/>
                </a:solidFill>
                <a:latin typeface="Arial"/>
                <a:cs typeface="Arial"/>
              </a:rPr>
              <a:t>DE </a:t>
            </a:r>
            <a:r>
              <a:rPr sz="3850" spc="-459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175" dirty="0">
                <a:solidFill>
                  <a:srgbClr val="628B80"/>
                </a:solidFill>
                <a:latin typeface="Arial"/>
                <a:cs typeface="Arial"/>
              </a:rPr>
              <a:t>COMERCIO</a:t>
            </a:r>
            <a:r>
              <a:rPr sz="3850" spc="484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360" dirty="0">
                <a:solidFill>
                  <a:srgbClr val="628B80"/>
                </a:solidFill>
                <a:latin typeface="Arial"/>
                <a:cs typeface="Arial"/>
              </a:rPr>
              <a:t>JUSTO</a:t>
            </a:r>
            <a:endParaRPr sz="3850">
              <a:latin typeface="Arial"/>
              <a:cs typeface="Arial"/>
            </a:endParaRPr>
          </a:p>
          <a:p>
            <a:pPr marL="363855" marR="647700">
              <a:lnSpc>
                <a:spcPct val="108100"/>
              </a:lnSpc>
              <a:spcBef>
                <a:spcPts val="1939"/>
              </a:spcBef>
            </a:pPr>
            <a:r>
              <a:rPr sz="2950" spc="-34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350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dad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b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155" dirty="0">
                <a:solidFill>
                  <a:srgbClr val="628B80"/>
                </a:solidFill>
                <a:latin typeface="Arial"/>
                <a:cs typeface="Arial"/>
              </a:rPr>
              <a:t>r  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220" dirty="0">
                <a:solidFill>
                  <a:srgbClr val="628B80"/>
                </a:solidFill>
                <a:latin typeface="Arial"/>
                <a:cs typeface="Arial"/>
              </a:rPr>
              <a:t>,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7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b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8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endParaRPr sz="2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49619" y="5459205"/>
            <a:ext cx="6210300" cy="3800475"/>
          </a:xfrm>
          <a:prstGeom prst="rect">
            <a:avLst/>
          </a:prstGeom>
          <a:solidFill>
            <a:srgbClr val="628B80">
              <a:alpha val="19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150">
              <a:latin typeface="Times New Roman"/>
              <a:cs typeface="Times New Roman"/>
            </a:endParaRPr>
          </a:p>
          <a:p>
            <a:pPr marL="363855">
              <a:lnSpc>
                <a:spcPct val="100000"/>
              </a:lnSpc>
            </a:pPr>
            <a:r>
              <a:rPr sz="3850" spc="40" dirty="0">
                <a:solidFill>
                  <a:srgbClr val="628B80"/>
                </a:solidFill>
                <a:latin typeface="Arial"/>
                <a:cs typeface="Arial"/>
              </a:rPr>
              <a:t>4.</a:t>
            </a:r>
            <a:r>
              <a:rPr sz="3850" spc="50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275" dirty="0">
                <a:solidFill>
                  <a:srgbClr val="628B80"/>
                </a:solidFill>
                <a:latin typeface="Arial"/>
                <a:cs typeface="Arial"/>
              </a:rPr>
              <a:t>PRECIO</a:t>
            </a:r>
            <a:r>
              <a:rPr sz="3850" spc="50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360" dirty="0">
                <a:solidFill>
                  <a:srgbClr val="628B80"/>
                </a:solidFill>
                <a:latin typeface="Arial"/>
                <a:cs typeface="Arial"/>
              </a:rPr>
              <a:t>JUSTO</a:t>
            </a:r>
            <a:endParaRPr sz="3850">
              <a:latin typeface="Arial"/>
              <a:cs typeface="Arial"/>
            </a:endParaRPr>
          </a:p>
          <a:p>
            <a:pPr marL="363855" marR="445134">
              <a:lnSpc>
                <a:spcPct val="108100"/>
              </a:lnSpc>
              <a:spcBef>
                <a:spcPts val="2030"/>
              </a:spcBef>
            </a:pPr>
            <a:r>
              <a:rPr sz="2950" spc="-57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120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q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350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8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90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270" dirty="0">
                <a:solidFill>
                  <a:srgbClr val="628B80"/>
                </a:solidFill>
                <a:latin typeface="Arial"/>
                <a:cs typeface="Arial"/>
              </a:rPr>
              <a:t>z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220" dirty="0">
                <a:solidFill>
                  <a:srgbClr val="628B80"/>
                </a:solidFill>
                <a:latin typeface="Arial"/>
                <a:cs typeface="Arial"/>
              </a:rPr>
              <a:t>,  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ab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32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8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7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dd</a:t>
            </a:r>
            <a:r>
              <a:rPr sz="2950" spc="-145" dirty="0">
                <a:solidFill>
                  <a:srgbClr val="628B80"/>
                </a:solidFill>
                <a:latin typeface="Arial"/>
                <a:cs typeface="Arial"/>
              </a:rPr>
              <a:t>o 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20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un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223318"/>
            <a:ext cx="14582775" cy="8229600"/>
            <a:chOff x="0" y="1223318"/>
            <a:chExt cx="14582775" cy="8229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23318"/>
              <a:ext cx="14582774" cy="82295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4552" y="1948108"/>
              <a:ext cx="12973050" cy="6781800"/>
            </a:xfrm>
            <a:custGeom>
              <a:avLst/>
              <a:gdLst/>
              <a:ahLst/>
              <a:cxnLst/>
              <a:rect l="l" t="t" r="r" b="b"/>
              <a:pathLst>
                <a:path w="12973050" h="6781800">
                  <a:moveTo>
                    <a:pt x="12973048" y="6781799"/>
                  </a:moveTo>
                  <a:lnTo>
                    <a:pt x="0" y="6781799"/>
                  </a:lnTo>
                  <a:lnTo>
                    <a:pt x="0" y="0"/>
                  </a:lnTo>
                  <a:lnTo>
                    <a:pt x="12973048" y="0"/>
                  </a:lnTo>
                  <a:lnTo>
                    <a:pt x="12973048" y="6781799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726211" y="557868"/>
            <a:ext cx="1064394" cy="481326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8255"/>
              </a:lnSpc>
            </a:pPr>
            <a:r>
              <a:rPr sz="8250" spc="65" dirty="0" err="1" smtClean="0">
                <a:solidFill>
                  <a:srgbClr val="F4F0D9"/>
                </a:solidFill>
                <a:latin typeface="Lucida Sans"/>
                <a:cs typeface="Lucida Sans"/>
              </a:rPr>
              <a:t>Resu</a:t>
            </a:r>
            <a:r>
              <a:rPr lang="es-ES" sz="8250" spc="65" dirty="0" err="1" smtClean="0">
                <a:solidFill>
                  <a:srgbClr val="F4F0D9"/>
                </a:solidFill>
                <a:latin typeface="Lucida Sans"/>
                <a:cs typeface="Lucida Sans"/>
              </a:rPr>
              <a:t>men</a:t>
            </a:r>
            <a:endParaRPr sz="8250" dirty="0">
              <a:latin typeface="Lucida Sans"/>
              <a:cs typeface="Lucida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2051" y="2073710"/>
            <a:ext cx="12002770" cy="62280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0300"/>
              </a:lnSpc>
              <a:spcBef>
                <a:spcPts val="90"/>
              </a:spcBef>
            </a:pPr>
            <a:r>
              <a:rPr sz="4100" spc="-570" dirty="0">
                <a:solidFill>
                  <a:srgbClr val="628B80"/>
                </a:solidFill>
                <a:latin typeface="Arial"/>
                <a:cs typeface="Arial"/>
              </a:rPr>
              <a:t>En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45" dirty="0">
                <a:solidFill>
                  <a:srgbClr val="628B80"/>
                </a:solidFill>
                <a:latin typeface="Arial"/>
                <a:cs typeface="Arial"/>
              </a:rPr>
              <a:t>esta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29" dirty="0">
                <a:solidFill>
                  <a:srgbClr val="628B80"/>
                </a:solidFill>
                <a:latin typeface="Arial"/>
                <a:cs typeface="Arial"/>
              </a:rPr>
              <a:t>investigación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434" dirty="0">
                <a:solidFill>
                  <a:srgbClr val="628B80"/>
                </a:solidFill>
                <a:latin typeface="Arial"/>
                <a:cs typeface="Arial"/>
              </a:rPr>
              <a:t>se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80" dirty="0">
                <a:solidFill>
                  <a:srgbClr val="628B80"/>
                </a:solidFill>
                <a:latin typeface="Arial"/>
                <a:cs typeface="Arial"/>
              </a:rPr>
              <a:t>plantea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15" dirty="0">
                <a:solidFill>
                  <a:srgbClr val="628B80"/>
                </a:solidFill>
                <a:latin typeface="Arial"/>
                <a:cs typeface="Arial"/>
              </a:rPr>
              <a:t>analizar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50" dirty="0">
                <a:solidFill>
                  <a:srgbClr val="628B80"/>
                </a:solidFill>
                <a:latin typeface="Arial"/>
                <a:cs typeface="Arial"/>
              </a:rPr>
              <a:t>la</a:t>
            </a:r>
            <a:r>
              <a:rPr sz="4100" spc="-8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25" dirty="0">
                <a:solidFill>
                  <a:srgbClr val="628B80"/>
                </a:solidFill>
                <a:latin typeface="Arial"/>
                <a:cs typeface="Arial"/>
              </a:rPr>
              <a:t>oferta </a:t>
            </a:r>
            <a:r>
              <a:rPr sz="4100" spc="-12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00" dirty="0">
                <a:solidFill>
                  <a:srgbClr val="628B80"/>
                </a:solidFill>
                <a:latin typeface="Arial"/>
                <a:cs typeface="Arial"/>
              </a:rPr>
              <a:t>exportable</a:t>
            </a:r>
            <a:r>
              <a:rPr sz="4100" spc="-8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50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41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365" dirty="0">
                <a:solidFill>
                  <a:srgbClr val="628B80"/>
                </a:solidFill>
                <a:latin typeface="Arial"/>
                <a:cs typeface="Arial"/>
              </a:rPr>
              <a:t>rosas</a:t>
            </a:r>
            <a:r>
              <a:rPr sz="41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35" dirty="0">
                <a:solidFill>
                  <a:srgbClr val="628B80"/>
                </a:solidFill>
                <a:latin typeface="Arial"/>
                <a:cs typeface="Arial"/>
              </a:rPr>
              <a:t>ecuatorianas</a:t>
            </a:r>
            <a:r>
              <a:rPr sz="41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45" dirty="0">
                <a:solidFill>
                  <a:srgbClr val="628B80"/>
                </a:solidFill>
                <a:latin typeface="Arial"/>
                <a:cs typeface="Arial"/>
              </a:rPr>
              <a:t>correspondiente</a:t>
            </a:r>
            <a:r>
              <a:rPr sz="4100" spc="-8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2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41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50" dirty="0">
                <a:solidFill>
                  <a:srgbClr val="628B80"/>
                </a:solidFill>
                <a:latin typeface="Arial"/>
                <a:cs typeface="Arial"/>
              </a:rPr>
              <a:t>la</a:t>
            </a:r>
            <a:r>
              <a:rPr sz="4100" spc="-8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395" dirty="0">
                <a:solidFill>
                  <a:srgbClr val="628B80"/>
                </a:solidFill>
                <a:latin typeface="Arial"/>
                <a:cs typeface="Arial"/>
              </a:rPr>
              <a:t>sub </a:t>
            </a:r>
            <a:r>
              <a:rPr sz="4100" spc="-112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pa</a:t>
            </a:r>
            <a:r>
              <a:rPr sz="4100" spc="-21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4100" spc="8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41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4100" spc="-22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20" dirty="0">
                <a:solidFill>
                  <a:srgbClr val="628B80"/>
                </a:solidFill>
                <a:latin typeface="Arial"/>
                <a:cs typeface="Arial"/>
              </a:rPr>
              <a:t>0</a:t>
            </a:r>
            <a:r>
              <a:rPr sz="4100" spc="-395" dirty="0">
                <a:solidFill>
                  <a:srgbClr val="628B80"/>
                </a:solidFill>
                <a:latin typeface="Arial"/>
                <a:cs typeface="Arial"/>
              </a:rPr>
              <a:t>6</a:t>
            </a:r>
            <a:r>
              <a:rPr sz="4100" spc="-220" dirty="0">
                <a:solidFill>
                  <a:srgbClr val="628B80"/>
                </a:solidFill>
                <a:latin typeface="Arial"/>
                <a:cs typeface="Arial"/>
              </a:rPr>
              <a:t>0</a:t>
            </a:r>
            <a:r>
              <a:rPr sz="4100" spc="-365" dirty="0">
                <a:solidFill>
                  <a:srgbClr val="628B80"/>
                </a:solidFill>
                <a:latin typeface="Arial"/>
                <a:cs typeface="Arial"/>
              </a:rPr>
              <a:t>3</a:t>
            </a:r>
            <a:r>
              <a:rPr sz="4100" spc="-140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r>
              <a:rPr sz="4100" spc="-1210" dirty="0">
                <a:solidFill>
                  <a:srgbClr val="628B80"/>
                </a:solidFill>
                <a:latin typeface="Arial"/>
                <a:cs typeface="Arial"/>
              </a:rPr>
              <a:t>11</a:t>
            </a:r>
            <a:r>
              <a:rPr sz="4100" spc="-140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r>
              <a:rPr sz="4100" spc="-220" dirty="0">
                <a:solidFill>
                  <a:srgbClr val="628B80"/>
                </a:solidFill>
                <a:latin typeface="Arial"/>
                <a:cs typeface="Arial"/>
              </a:rPr>
              <a:t>00</a:t>
            </a:r>
            <a:r>
              <a:rPr sz="4100" spc="-140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r>
              <a:rPr sz="4100" spc="-220" dirty="0">
                <a:solidFill>
                  <a:srgbClr val="628B80"/>
                </a:solidFill>
                <a:latin typeface="Arial"/>
                <a:cs typeface="Arial"/>
              </a:rPr>
              <a:t>0</a:t>
            </a:r>
            <a:r>
              <a:rPr sz="4100" spc="-254" dirty="0">
                <a:solidFill>
                  <a:srgbClr val="628B80"/>
                </a:solidFill>
                <a:latin typeface="Arial"/>
                <a:cs typeface="Arial"/>
              </a:rPr>
              <a:t>0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ba</a:t>
            </a:r>
            <a:r>
              <a:rPr sz="4100" spc="-30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4100" spc="-29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8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4100" spc="-22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3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4100" spc="-27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21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4100" spc="8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41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4100" spc="125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41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4100" spc="-13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4100" spc="-13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41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4100" spc="-260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4100" spc="-44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4100" spc="-31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9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4100" spc="-26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4100" spc="-62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4100" spc="-27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21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4100" spc="-13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41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4100" spc="-195" dirty="0">
                <a:solidFill>
                  <a:srgbClr val="628B80"/>
                </a:solidFill>
                <a:latin typeface="Arial"/>
                <a:cs typeface="Arial"/>
              </a:rPr>
              <a:t>o  </a:t>
            </a:r>
            <a:r>
              <a:rPr sz="4100" spc="-695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4100" spc="-40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4100" spc="-5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4100" spc="8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4100" spc="-29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4100" spc="-114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62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4100" spc="-27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21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4100" spc="-13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4100" spc="-29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7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5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4100" spc="8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4100" spc="-26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4100" spc="-405" dirty="0">
                <a:solidFill>
                  <a:srgbClr val="628B80"/>
                </a:solidFill>
                <a:latin typeface="Arial"/>
                <a:cs typeface="Arial"/>
              </a:rPr>
              <a:t>un</a:t>
            </a:r>
            <a:r>
              <a:rPr sz="41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4100" spc="-27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40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4100" spc="-5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4100" spc="-31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51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4100" spc="-21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4100" spc="-27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5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4100" spc="-27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40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4100" spc="8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4100" spc="-24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40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4100" spc="-44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4100" spc="-40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á</a:t>
            </a:r>
            <a:r>
              <a:rPr sz="4100" spc="-8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41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4100" spc="-5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41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4100" spc="-60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4100" spc="-210" dirty="0">
                <a:solidFill>
                  <a:srgbClr val="628B80"/>
                </a:solidFill>
                <a:latin typeface="Arial"/>
                <a:cs typeface="Arial"/>
              </a:rPr>
              <a:t>e  </a:t>
            </a:r>
            <a:r>
              <a:rPr sz="4100" spc="-215" dirty="0">
                <a:solidFill>
                  <a:srgbClr val="628B80"/>
                </a:solidFill>
                <a:latin typeface="Arial"/>
                <a:cs typeface="Arial"/>
              </a:rPr>
              <a:t>direccionamiento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80" dirty="0">
                <a:solidFill>
                  <a:srgbClr val="628B80"/>
                </a:solidFill>
                <a:latin typeface="Arial"/>
                <a:cs typeface="Arial"/>
              </a:rPr>
              <a:t>estratégico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2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75" dirty="0">
                <a:solidFill>
                  <a:srgbClr val="628B80"/>
                </a:solidFill>
                <a:latin typeface="Arial"/>
                <a:cs typeface="Arial"/>
              </a:rPr>
              <a:t>través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50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50" dirty="0">
                <a:solidFill>
                  <a:srgbClr val="628B80"/>
                </a:solidFill>
                <a:latin typeface="Arial"/>
                <a:cs typeface="Arial"/>
              </a:rPr>
              <a:t>la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50" dirty="0">
                <a:solidFill>
                  <a:srgbClr val="628B80"/>
                </a:solidFill>
                <a:latin typeface="Arial"/>
                <a:cs typeface="Arial"/>
              </a:rPr>
              <a:t>herramienta </a:t>
            </a:r>
            <a:r>
              <a:rPr sz="4100" spc="-24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515" dirty="0">
                <a:solidFill>
                  <a:srgbClr val="628B80"/>
                </a:solidFill>
                <a:latin typeface="Arial"/>
                <a:cs typeface="Arial"/>
              </a:rPr>
              <a:t>DAFO</a:t>
            </a:r>
            <a:r>
              <a:rPr sz="4100" spc="-4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51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4100" spc="-3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509" dirty="0">
                <a:solidFill>
                  <a:srgbClr val="628B80"/>
                </a:solidFill>
                <a:latin typeface="Arial"/>
                <a:cs typeface="Arial"/>
              </a:rPr>
              <a:t>CAME</a:t>
            </a:r>
            <a:r>
              <a:rPr sz="4100" spc="-3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00" dirty="0">
                <a:solidFill>
                  <a:srgbClr val="628B80"/>
                </a:solidFill>
                <a:latin typeface="Arial"/>
                <a:cs typeface="Arial"/>
              </a:rPr>
              <a:t>para</a:t>
            </a:r>
            <a:r>
              <a:rPr sz="4100" spc="-3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95" dirty="0">
                <a:solidFill>
                  <a:srgbClr val="628B80"/>
                </a:solidFill>
                <a:latin typeface="Arial"/>
                <a:cs typeface="Arial"/>
              </a:rPr>
              <a:t>el</a:t>
            </a:r>
            <a:r>
              <a:rPr sz="4100" spc="-3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29" dirty="0">
                <a:solidFill>
                  <a:srgbClr val="628B80"/>
                </a:solidFill>
                <a:latin typeface="Arial"/>
                <a:cs typeface="Arial"/>
              </a:rPr>
              <a:t>sector</a:t>
            </a:r>
            <a:r>
              <a:rPr sz="4100" spc="-4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55" dirty="0">
                <a:solidFill>
                  <a:srgbClr val="628B80"/>
                </a:solidFill>
                <a:latin typeface="Arial"/>
                <a:cs typeface="Arial"/>
              </a:rPr>
              <a:t>florícola</a:t>
            </a:r>
            <a:r>
              <a:rPr sz="4100" spc="-3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45" dirty="0">
                <a:solidFill>
                  <a:srgbClr val="628B80"/>
                </a:solidFill>
                <a:latin typeface="Arial"/>
                <a:cs typeface="Arial"/>
              </a:rPr>
              <a:t>luego</a:t>
            </a:r>
            <a:r>
              <a:rPr sz="4100" spc="-3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50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4100" spc="-3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300" dirty="0">
                <a:solidFill>
                  <a:srgbClr val="628B80"/>
                </a:solidFill>
                <a:latin typeface="Arial"/>
                <a:cs typeface="Arial"/>
              </a:rPr>
              <a:t>observar </a:t>
            </a:r>
            <a:r>
              <a:rPr sz="4100" spc="-29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315" dirty="0">
                <a:solidFill>
                  <a:srgbClr val="628B80"/>
                </a:solidFill>
                <a:latin typeface="Arial"/>
                <a:cs typeface="Arial"/>
              </a:rPr>
              <a:t>los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80" dirty="0">
                <a:solidFill>
                  <a:srgbClr val="628B80"/>
                </a:solidFill>
                <a:latin typeface="Arial"/>
                <a:cs typeface="Arial"/>
              </a:rPr>
              <a:t>factores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90" dirty="0">
                <a:solidFill>
                  <a:srgbClr val="628B80"/>
                </a:solidFill>
                <a:latin typeface="Arial"/>
                <a:cs typeface="Arial"/>
              </a:rPr>
              <a:t>externos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31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65" dirty="0">
                <a:solidFill>
                  <a:srgbClr val="628B80"/>
                </a:solidFill>
                <a:latin typeface="Arial"/>
                <a:cs typeface="Arial"/>
              </a:rPr>
              <a:t>internos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300" dirty="0">
                <a:solidFill>
                  <a:srgbClr val="628B80"/>
                </a:solidFill>
                <a:latin typeface="Arial"/>
                <a:cs typeface="Arial"/>
              </a:rPr>
              <a:t>que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20" dirty="0">
                <a:solidFill>
                  <a:srgbClr val="628B80"/>
                </a:solidFill>
                <a:latin typeface="Arial"/>
                <a:cs typeface="Arial"/>
              </a:rPr>
              <a:t>inciden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360" dirty="0">
                <a:solidFill>
                  <a:srgbClr val="628B80"/>
                </a:solidFill>
                <a:latin typeface="Arial"/>
                <a:cs typeface="Arial"/>
              </a:rPr>
              <a:t>en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95" dirty="0">
                <a:solidFill>
                  <a:srgbClr val="628B80"/>
                </a:solidFill>
                <a:latin typeface="Arial"/>
                <a:cs typeface="Arial"/>
              </a:rPr>
              <a:t>el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75" dirty="0">
                <a:solidFill>
                  <a:srgbClr val="628B80"/>
                </a:solidFill>
                <a:latin typeface="Arial"/>
                <a:cs typeface="Arial"/>
              </a:rPr>
              <a:t>proceso </a:t>
            </a:r>
            <a:r>
              <a:rPr sz="4100" spc="-2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4100" spc="-31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7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395" dirty="0">
                <a:solidFill>
                  <a:srgbClr val="628B80"/>
                </a:solidFill>
                <a:latin typeface="Arial"/>
                <a:cs typeface="Arial"/>
              </a:rPr>
              <a:t>x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4100" spc="-26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4100" spc="-21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4100" spc="8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4100" spc="-13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41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4100" spc="-260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4100" spc="-44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51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8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4100" spc="-22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1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4100" spc="-27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8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4100" spc="-27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480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4100" spc="-40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4100" spc="-13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41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4100" spc="-22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4100" spc="-31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8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4100" spc="-22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3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4100" spc="-27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21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4100" spc="8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41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4100" spc="125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41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4100" spc="-13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4100" spc="-13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41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4100" spc="-260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4100" spc="-44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18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4100" spc="-210" dirty="0">
                <a:solidFill>
                  <a:srgbClr val="628B80"/>
                </a:solidFill>
                <a:latin typeface="Arial"/>
                <a:cs typeface="Arial"/>
              </a:rPr>
              <a:t>e  </a:t>
            </a:r>
            <a:r>
              <a:rPr sz="4100" spc="-29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4100" spc="-26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4100" spc="-62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4100" spc="-27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21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4100" spc="-13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41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4100" spc="-29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695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4100" spc="-40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4100" spc="-5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4100" spc="8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4100" spc="-29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7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44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27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4100" spc="-114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4100" spc="-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4100" spc="-62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4100" spc="-5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4100" spc="-5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4100" spc="-62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4100" spc="-26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4100" spc="-175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endParaRPr sz="4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079593" y="5515654"/>
            <a:ext cx="3905250" cy="4295775"/>
          </a:xfrm>
          <a:prstGeom prst="rect">
            <a:avLst/>
          </a:prstGeom>
          <a:solidFill>
            <a:srgbClr val="F4F0D9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370840">
              <a:lnSpc>
                <a:spcPct val="100000"/>
              </a:lnSpc>
              <a:spcBef>
                <a:spcPts val="1350"/>
              </a:spcBef>
            </a:pPr>
            <a:r>
              <a:rPr sz="1850" i="1" spc="305" dirty="0">
                <a:solidFill>
                  <a:srgbClr val="628B80"/>
                </a:solidFill>
                <a:latin typeface="Lucida Sans"/>
                <a:cs typeface="Lucida Sans"/>
              </a:rPr>
              <a:t>Palabras</a:t>
            </a:r>
            <a:r>
              <a:rPr sz="1850" i="1" spc="25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1850" i="1" spc="330" dirty="0">
                <a:solidFill>
                  <a:srgbClr val="628B80"/>
                </a:solidFill>
                <a:latin typeface="Lucida Sans"/>
                <a:cs typeface="Lucida Sans"/>
              </a:rPr>
              <a:t>Clave:</a:t>
            </a:r>
            <a:endParaRPr sz="185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18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00">
              <a:latin typeface="Lucida Sans"/>
              <a:cs typeface="Lucida Sans"/>
            </a:endParaRPr>
          </a:p>
          <a:p>
            <a:pPr marL="370840">
              <a:lnSpc>
                <a:spcPct val="100000"/>
              </a:lnSpc>
            </a:pPr>
            <a:r>
              <a:rPr sz="2450" spc="-215" dirty="0">
                <a:solidFill>
                  <a:srgbClr val="628B80"/>
                </a:solidFill>
                <a:latin typeface="Verdana"/>
                <a:cs typeface="Verdana"/>
              </a:rPr>
              <a:t>·</a:t>
            </a:r>
            <a:r>
              <a:rPr sz="2800" spc="-21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800" spc="-22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800" spc="-39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800" spc="-49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800" spc="-6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800" spc="-21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800" spc="-22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8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8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800" spc="-484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2800" spc="-46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800" spc="-44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800" spc="-61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8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endParaRPr sz="2800">
              <a:latin typeface="Arial"/>
              <a:cs typeface="Arial"/>
            </a:endParaRPr>
          </a:p>
          <a:p>
            <a:pPr marL="370840" marR="989965">
              <a:lnSpc>
                <a:spcPct val="109400"/>
              </a:lnSpc>
            </a:pPr>
            <a:r>
              <a:rPr sz="2450" spc="-370" dirty="0">
                <a:solidFill>
                  <a:srgbClr val="628B80"/>
                </a:solidFill>
                <a:latin typeface="Verdana"/>
                <a:cs typeface="Verdana"/>
              </a:rPr>
              <a:t>·</a:t>
            </a:r>
            <a:r>
              <a:rPr sz="2800" spc="-370" dirty="0">
                <a:solidFill>
                  <a:srgbClr val="628B80"/>
                </a:solidFill>
                <a:latin typeface="Arial"/>
                <a:cs typeface="Arial"/>
              </a:rPr>
              <a:t>MERCADO </a:t>
            </a:r>
            <a:r>
              <a:rPr sz="2800" spc="-3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800" spc="-49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800" spc="-44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800" spc="-61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800" spc="-3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800" spc="-41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800" spc="-22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800" spc="-46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800" spc="-52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800" spc="-22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800" spc="-41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800" spc="-49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800" spc="-52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800" spc="-44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800" spc="-50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  <a:p>
            <a:pPr marL="370840">
              <a:lnSpc>
                <a:spcPct val="100000"/>
              </a:lnSpc>
              <a:spcBef>
                <a:spcPts val="315"/>
              </a:spcBef>
            </a:pPr>
            <a:r>
              <a:rPr sz="2450" spc="-215" dirty="0">
                <a:solidFill>
                  <a:srgbClr val="628B80"/>
                </a:solidFill>
                <a:latin typeface="Verdana"/>
                <a:cs typeface="Verdana"/>
              </a:rPr>
              <a:t>·</a:t>
            </a:r>
            <a:r>
              <a:rPr sz="2800" spc="-44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800" spc="-49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800" spc="-21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800" spc="-61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800" spc="-22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800" spc="-69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8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800" spc="-470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2800" spc="-54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800" spc="-22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800" spc="-6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800" spc="-220" dirty="0">
                <a:solidFill>
                  <a:srgbClr val="628B80"/>
                </a:solidFill>
                <a:latin typeface="Arial"/>
                <a:cs typeface="Arial"/>
              </a:rPr>
              <a:t>Í</a:t>
            </a:r>
            <a:r>
              <a:rPr sz="2800" spc="-21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800" spc="-22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800" spc="-54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800" spc="-3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endParaRPr sz="2800">
              <a:latin typeface="Arial"/>
              <a:cs typeface="Arial"/>
            </a:endParaRPr>
          </a:p>
          <a:p>
            <a:pPr marL="370840" marR="1608455">
              <a:lnSpc>
                <a:spcPct val="109400"/>
              </a:lnSpc>
            </a:pPr>
            <a:r>
              <a:rPr sz="2450" spc="-409" dirty="0">
                <a:solidFill>
                  <a:srgbClr val="628B80"/>
                </a:solidFill>
                <a:latin typeface="Verdana"/>
                <a:cs typeface="Verdana"/>
              </a:rPr>
              <a:t>·</a:t>
            </a:r>
            <a:r>
              <a:rPr sz="2800" spc="-409" dirty="0">
                <a:solidFill>
                  <a:srgbClr val="628B80"/>
                </a:solidFill>
                <a:latin typeface="Arial"/>
                <a:cs typeface="Arial"/>
              </a:rPr>
              <a:t>SECTOR </a:t>
            </a:r>
            <a:r>
              <a:rPr sz="2800" spc="-40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800" spc="-49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800" spc="-360" dirty="0">
                <a:solidFill>
                  <a:srgbClr val="628B80"/>
                </a:solidFill>
                <a:latin typeface="Arial"/>
                <a:cs typeface="Arial"/>
              </a:rPr>
              <a:t>X</a:t>
            </a:r>
            <a:r>
              <a:rPr sz="2800" spc="-55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800" spc="-22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800" spc="-6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800" spc="-61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800" spc="-3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800" spc="-41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800" spc="-22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800" spc="-69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600" y="1517396"/>
            <a:ext cx="1925320" cy="77539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70"/>
              </a:lnSpc>
            </a:pPr>
            <a:r>
              <a:rPr sz="6850" spc="60" dirty="0">
                <a:solidFill>
                  <a:srgbClr val="628B80"/>
                </a:solidFill>
                <a:latin typeface="Arial"/>
                <a:cs typeface="Arial"/>
              </a:rPr>
              <a:t>Principio</a:t>
            </a:r>
            <a:r>
              <a:rPr sz="685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6850" spc="-1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6850" spc="6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685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6850" spc="-1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6850" spc="60" dirty="0">
                <a:solidFill>
                  <a:srgbClr val="628B80"/>
                </a:solidFill>
                <a:latin typeface="Arial"/>
                <a:cs typeface="Arial"/>
              </a:rPr>
              <a:t>Comerci</a:t>
            </a:r>
            <a:r>
              <a:rPr sz="685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endParaRPr sz="6850">
              <a:latin typeface="Arial"/>
              <a:cs typeface="Arial"/>
            </a:endParaRPr>
          </a:p>
          <a:p>
            <a:pPr marL="12700">
              <a:lnSpc>
                <a:spcPts val="8159"/>
              </a:lnSpc>
            </a:pPr>
            <a:r>
              <a:rPr sz="6850" spc="-645" dirty="0">
                <a:solidFill>
                  <a:srgbClr val="628B80"/>
                </a:solidFill>
                <a:latin typeface="Arial"/>
                <a:cs typeface="Arial"/>
              </a:rPr>
              <a:t>Justo</a:t>
            </a:r>
            <a:endParaRPr sz="6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049619" y="1028705"/>
            <a:ext cx="6210300" cy="3800475"/>
          </a:xfrm>
          <a:prstGeom prst="rect">
            <a:avLst/>
          </a:prstGeom>
          <a:solidFill>
            <a:srgbClr val="628B80">
              <a:alpha val="19999"/>
            </a:srgbClr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3250">
              <a:latin typeface="Times New Roman"/>
              <a:cs typeface="Times New Roman"/>
            </a:endParaRPr>
          </a:p>
          <a:p>
            <a:pPr marL="363855">
              <a:lnSpc>
                <a:spcPts val="4485"/>
              </a:lnSpc>
            </a:pPr>
            <a:r>
              <a:rPr sz="3850" spc="-114" dirty="0">
                <a:solidFill>
                  <a:srgbClr val="628B80"/>
                </a:solidFill>
                <a:latin typeface="Arial"/>
                <a:cs typeface="Arial"/>
              </a:rPr>
              <a:t>6.</a:t>
            </a:r>
            <a:r>
              <a:rPr sz="3850" spc="49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195" dirty="0">
                <a:solidFill>
                  <a:srgbClr val="628B80"/>
                </a:solidFill>
                <a:latin typeface="Arial"/>
                <a:cs typeface="Arial"/>
              </a:rPr>
              <a:t>COMPROMISO</a:t>
            </a:r>
            <a:r>
              <a:rPr sz="3850" spc="49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229" dirty="0">
                <a:solidFill>
                  <a:srgbClr val="628B80"/>
                </a:solidFill>
                <a:latin typeface="Arial"/>
                <a:cs typeface="Arial"/>
              </a:rPr>
              <a:t>CON</a:t>
            </a:r>
            <a:endParaRPr sz="3850">
              <a:latin typeface="Arial"/>
              <a:cs typeface="Arial"/>
            </a:endParaRPr>
          </a:p>
          <a:p>
            <a:pPr marL="363855">
              <a:lnSpc>
                <a:spcPts val="4485"/>
              </a:lnSpc>
            </a:pPr>
            <a:r>
              <a:rPr sz="3850" spc="-445" dirty="0">
                <a:solidFill>
                  <a:srgbClr val="628B80"/>
                </a:solidFill>
                <a:latin typeface="Arial"/>
                <a:cs typeface="Arial"/>
              </a:rPr>
              <a:t>LA</a:t>
            </a:r>
            <a:r>
              <a:rPr sz="3850" spc="-12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360" dirty="0">
                <a:solidFill>
                  <a:srgbClr val="628B80"/>
                </a:solidFill>
                <a:latin typeface="Arial"/>
                <a:cs typeface="Arial"/>
              </a:rPr>
              <a:t>NO</a:t>
            </a:r>
            <a:r>
              <a:rPr sz="3850" spc="49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175" dirty="0">
                <a:solidFill>
                  <a:srgbClr val="628B80"/>
                </a:solidFill>
                <a:latin typeface="Arial"/>
                <a:cs typeface="Arial"/>
              </a:rPr>
              <a:t>DISCRIMINACIÓN</a:t>
            </a:r>
            <a:endParaRPr sz="3850">
              <a:latin typeface="Arial"/>
              <a:cs typeface="Arial"/>
            </a:endParaRPr>
          </a:p>
          <a:p>
            <a:pPr marL="363855" marR="539115">
              <a:lnSpc>
                <a:spcPct val="108100"/>
              </a:lnSpc>
              <a:spcBef>
                <a:spcPts val="2045"/>
              </a:spcBef>
            </a:pP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20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da</a:t>
            </a:r>
            <a:r>
              <a:rPr sz="2950" spc="-16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é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80" dirty="0">
                <a:solidFill>
                  <a:srgbClr val="628B80"/>
                </a:solidFill>
                <a:latin typeface="Arial"/>
                <a:cs typeface="Arial"/>
              </a:rPr>
              <a:t>-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57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55" dirty="0">
                <a:solidFill>
                  <a:srgbClr val="628B80"/>
                </a:solidFill>
                <a:latin typeface="Arial"/>
                <a:cs typeface="Arial"/>
              </a:rPr>
              <a:t>r  </a:t>
            </a:r>
            <a:r>
              <a:rPr sz="2950" spc="-50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40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950" spc="-20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7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80" dirty="0">
                <a:solidFill>
                  <a:srgbClr val="628B80"/>
                </a:solidFill>
                <a:latin typeface="Arial"/>
                <a:cs typeface="Arial"/>
              </a:rPr>
              <a:t>-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5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b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16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e 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Asociación.</a:t>
            </a:r>
            <a:endParaRPr sz="2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19787" y="5459205"/>
            <a:ext cx="6210300" cy="3800475"/>
          </a:xfrm>
          <a:prstGeom prst="rect">
            <a:avLst/>
          </a:prstGeom>
          <a:solidFill>
            <a:srgbClr val="628B80">
              <a:alpha val="19999"/>
            </a:srgbClr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3450">
              <a:latin typeface="Times New Roman"/>
              <a:cs typeface="Times New Roman"/>
            </a:endParaRPr>
          </a:p>
          <a:p>
            <a:pPr marL="363855" marR="1279525">
              <a:lnSpc>
                <a:spcPts val="4350"/>
              </a:lnSpc>
            </a:pPr>
            <a:r>
              <a:rPr sz="3850" spc="-150" dirty="0">
                <a:solidFill>
                  <a:srgbClr val="628B80"/>
                </a:solidFill>
                <a:latin typeface="Arial"/>
                <a:cs typeface="Arial"/>
              </a:rPr>
              <a:t>7.</a:t>
            </a:r>
            <a:r>
              <a:rPr sz="3850" spc="484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170" dirty="0">
                <a:solidFill>
                  <a:srgbClr val="628B80"/>
                </a:solidFill>
                <a:latin typeface="Arial"/>
                <a:cs typeface="Arial"/>
              </a:rPr>
              <a:t>CONDICIONES</a:t>
            </a:r>
            <a:r>
              <a:rPr sz="3850" spc="4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65" dirty="0">
                <a:solidFill>
                  <a:srgbClr val="628B80"/>
                </a:solidFill>
                <a:latin typeface="Arial"/>
                <a:cs typeface="Arial"/>
              </a:rPr>
              <a:t>DE </a:t>
            </a:r>
            <a:r>
              <a:rPr sz="3850" spc="-10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350" dirty="0">
                <a:solidFill>
                  <a:srgbClr val="628B80"/>
                </a:solidFill>
                <a:latin typeface="Arial"/>
                <a:cs typeface="Arial"/>
              </a:rPr>
              <a:t>TRABAJO</a:t>
            </a:r>
            <a:r>
              <a:rPr sz="3850" spc="-21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225" dirty="0">
                <a:solidFill>
                  <a:srgbClr val="628B80"/>
                </a:solidFill>
                <a:latin typeface="Arial"/>
                <a:cs typeface="Arial"/>
              </a:rPr>
              <a:t>DIGNAS</a:t>
            </a:r>
            <a:endParaRPr sz="3850">
              <a:latin typeface="Arial"/>
              <a:cs typeface="Arial"/>
            </a:endParaRPr>
          </a:p>
          <a:p>
            <a:pPr marL="363855" marR="1804035">
              <a:lnSpc>
                <a:spcPct val="108100"/>
              </a:lnSpc>
              <a:spcBef>
                <a:spcPts val="1939"/>
              </a:spcBef>
            </a:pPr>
            <a:r>
              <a:rPr sz="2950" spc="-50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aba</a:t>
            </a:r>
            <a:r>
              <a:rPr sz="2950" spc="-20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20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65" dirty="0">
                <a:solidFill>
                  <a:srgbClr val="628B80"/>
                </a:solidFill>
                <a:latin typeface="Arial"/>
                <a:cs typeface="Arial"/>
              </a:rPr>
              <a:t>y  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dab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30" dirty="0">
                <a:solidFill>
                  <a:srgbClr val="628B80"/>
                </a:solidFill>
                <a:latin typeface="Arial"/>
                <a:cs typeface="Arial"/>
              </a:rPr>
              <a:t>;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rr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ll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e  </a:t>
            </a:r>
            <a:r>
              <a:rPr sz="2950" spc="-155" dirty="0">
                <a:solidFill>
                  <a:srgbClr val="628B80"/>
                </a:solidFill>
                <a:latin typeface="Arial"/>
                <a:cs typeface="Arial"/>
              </a:rPr>
              <a:t>capacidades</a:t>
            </a:r>
            <a:endParaRPr sz="2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49619" y="5459205"/>
            <a:ext cx="6210300" cy="3800475"/>
          </a:xfrm>
          <a:prstGeom prst="rect">
            <a:avLst/>
          </a:prstGeom>
          <a:solidFill>
            <a:srgbClr val="628B80">
              <a:alpha val="19999"/>
            </a:srgbClr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3450">
              <a:latin typeface="Times New Roman"/>
              <a:cs typeface="Times New Roman"/>
            </a:endParaRPr>
          </a:p>
          <a:p>
            <a:pPr marL="363855" marR="993775">
              <a:lnSpc>
                <a:spcPts val="4350"/>
              </a:lnSpc>
            </a:pPr>
            <a:r>
              <a:rPr sz="3850" spc="-90" dirty="0">
                <a:solidFill>
                  <a:srgbClr val="628B80"/>
                </a:solidFill>
                <a:latin typeface="Arial"/>
                <a:cs typeface="Arial"/>
              </a:rPr>
              <a:t>8.</a:t>
            </a:r>
            <a:r>
              <a:rPr sz="3850" spc="484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285" dirty="0">
                <a:solidFill>
                  <a:srgbClr val="628B80"/>
                </a:solidFill>
                <a:latin typeface="Arial"/>
                <a:cs typeface="Arial"/>
              </a:rPr>
              <a:t>PROPORCIONAR</a:t>
            </a:r>
            <a:r>
              <a:rPr sz="3850" spc="484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555" dirty="0">
                <a:solidFill>
                  <a:srgbClr val="628B80"/>
                </a:solidFill>
                <a:latin typeface="Arial"/>
                <a:cs typeface="Arial"/>
              </a:rPr>
              <a:t>EL </a:t>
            </a:r>
            <a:r>
              <a:rPr sz="3850" spc="-10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335" dirty="0">
                <a:solidFill>
                  <a:srgbClr val="628B80"/>
                </a:solidFill>
                <a:latin typeface="Arial"/>
                <a:cs typeface="Arial"/>
              </a:rPr>
              <a:t>DESARROLLO</a:t>
            </a:r>
            <a:r>
              <a:rPr sz="3850" spc="-22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65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3850" spc="-9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45" dirty="0">
                <a:solidFill>
                  <a:srgbClr val="628B80"/>
                </a:solidFill>
                <a:latin typeface="Arial"/>
                <a:cs typeface="Arial"/>
              </a:rPr>
              <a:t>LA</a:t>
            </a:r>
            <a:endParaRPr sz="3850">
              <a:latin typeface="Arial"/>
              <a:cs typeface="Arial"/>
            </a:endParaRPr>
          </a:p>
          <a:p>
            <a:pPr marL="363855">
              <a:lnSpc>
                <a:spcPts val="4250"/>
              </a:lnSpc>
            </a:pPr>
            <a:r>
              <a:rPr sz="3850" spc="-175" dirty="0">
                <a:solidFill>
                  <a:srgbClr val="628B80"/>
                </a:solidFill>
                <a:latin typeface="Arial"/>
                <a:cs typeface="Arial"/>
              </a:rPr>
              <a:t>CAPACIDAD</a:t>
            </a:r>
            <a:endParaRPr sz="3850">
              <a:latin typeface="Arial"/>
              <a:cs typeface="Arial"/>
            </a:endParaRPr>
          </a:p>
          <a:p>
            <a:pPr marL="363855" marR="1903095">
              <a:lnSpc>
                <a:spcPct val="108100"/>
              </a:lnSpc>
              <a:spcBef>
                <a:spcPts val="2055"/>
              </a:spcBef>
            </a:pPr>
            <a:r>
              <a:rPr sz="2950" spc="-42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150" dirty="0">
                <a:solidFill>
                  <a:srgbClr val="628B80"/>
                </a:solidFill>
                <a:latin typeface="Arial"/>
                <a:cs typeface="Arial"/>
              </a:rPr>
              <a:t>rr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ll</a:t>
            </a:r>
            <a:r>
              <a:rPr sz="29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2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95" dirty="0">
                <a:solidFill>
                  <a:srgbClr val="628B80"/>
                </a:solidFill>
                <a:latin typeface="Arial"/>
                <a:cs typeface="Arial"/>
              </a:rPr>
              <a:t>h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ab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dad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65" dirty="0">
                <a:solidFill>
                  <a:srgbClr val="628B80"/>
                </a:solidFill>
                <a:latin typeface="Arial"/>
                <a:cs typeface="Arial"/>
              </a:rPr>
              <a:t>y  </a:t>
            </a:r>
            <a:r>
              <a:rPr sz="2950" spc="-155" dirty="0">
                <a:solidFill>
                  <a:srgbClr val="628B80"/>
                </a:solidFill>
                <a:latin typeface="Arial"/>
                <a:cs typeface="Arial"/>
              </a:rPr>
              <a:t>capacidades</a:t>
            </a:r>
            <a:endParaRPr sz="2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9787" y="1028705"/>
            <a:ext cx="6210300" cy="3800475"/>
          </a:xfrm>
          <a:prstGeom prst="rect">
            <a:avLst/>
          </a:prstGeom>
          <a:solidFill>
            <a:srgbClr val="628B80">
              <a:alpha val="19999"/>
            </a:srgbClr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3250">
              <a:latin typeface="Times New Roman"/>
              <a:cs typeface="Times New Roman"/>
            </a:endParaRPr>
          </a:p>
          <a:p>
            <a:pPr marL="363855">
              <a:lnSpc>
                <a:spcPts val="4485"/>
              </a:lnSpc>
            </a:pPr>
            <a:r>
              <a:rPr sz="3850" spc="-50" dirty="0">
                <a:solidFill>
                  <a:srgbClr val="628B80"/>
                </a:solidFill>
                <a:latin typeface="Arial"/>
                <a:cs typeface="Arial"/>
              </a:rPr>
              <a:t>5.</a:t>
            </a:r>
            <a:r>
              <a:rPr sz="3850" spc="50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360" dirty="0">
                <a:solidFill>
                  <a:srgbClr val="628B80"/>
                </a:solidFill>
                <a:latin typeface="Arial"/>
                <a:cs typeface="Arial"/>
              </a:rPr>
              <a:t>NO</a:t>
            </a:r>
            <a:r>
              <a:rPr sz="3850" spc="-20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45" dirty="0">
                <a:solidFill>
                  <a:srgbClr val="628B80"/>
                </a:solidFill>
                <a:latin typeface="Arial"/>
                <a:cs typeface="Arial"/>
              </a:rPr>
              <a:t>AL</a:t>
            </a:r>
            <a:r>
              <a:rPr sz="3850" spc="50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350" dirty="0">
                <a:solidFill>
                  <a:srgbClr val="628B80"/>
                </a:solidFill>
                <a:latin typeface="Arial"/>
                <a:cs typeface="Arial"/>
              </a:rPr>
              <a:t>TRABAJO</a:t>
            </a:r>
            <a:endParaRPr sz="3850">
              <a:latin typeface="Arial"/>
              <a:cs typeface="Arial"/>
            </a:endParaRPr>
          </a:p>
          <a:p>
            <a:pPr marL="363855" marR="1283970">
              <a:lnSpc>
                <a:spcPts val="4350"/>
              </a:lnSpc>
              <a:spcBef>
                <a:spcPts val="235"/>
              </a:spcBef>
            </a:pPr>
            <a:r>
              <a:rPr sz="3850" spc="-315" dirty="0">
                <a:solidFill>
                  <a:srgbClr val="628B80"/>
                </a:solidFill>
                <a:latin typeface="Arial"/>
                <a:cs typeface="Arial"/>
              </a:rPr>
              <a:t>INFANTIL</a:t>
            </a:r>
            <a:r>
              <a:rPr sz="3850" spc="-2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3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850" spc="-2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350" dirty="0">
                <a:solidFill>
                  <a:srgbClr val="628B80"/>
                </a:solidFill>
                <a:latin typeface="Arial"/>
                <a:cs typeface="Arial"/>
              </a:rPr>
              <a:t>TRABAJO </a:t>
            </a:r>
            <a:r>
              <a:rPr sz="3850" spc="-10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220" dirty="0">
                <a:solidFill>
                  <a:srgbClr val="628B80"/>
                </a:solidFill>
                <a:latin typeface="Arial"/>
                <a:cs typeface="Arial"/>
              </a:rPr>
              <a:t>FORZOSO</a:t>
            </a:r>
            <a:endParaRPr sz="3850">
              <a:latin typeface="Arial"/>
              <a:cs typeface="Arial"/>
            </a:endParaRPr>
          </a:p>
          <a:p>
            <a:pPr marL="363855" marR="677545">
              <a:lnSpc>
                <a:spcPct val="108100"/>
              </a:lnSpc>
              <a:spcBef>
                <a:spcPts val="1955"/>
              </a:spcBef>
            </a:pPr>
            <a:r>
              <a:rPr sz="2950" spc="-34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40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0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120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9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950" spc="6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43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950" spc="-17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950" spc="-110" dirty="0">
                <a:solidFill>
                  <a:srgbClr val="628B80"/>
                </a:solidFill>
                <a:latin typeface="Arial"/>
                <a:cs typeface="Arial"/>
              </a:rPr>
              <a:t>a  </a:t>
            </a:r>
            <a:r>
              <a:rPr sz="2950" spc="-420" dirty="0">
                <a:solidFill>
                  <a:srgbClr val="628B80"/>
                </a:solidFill>
                <a:latin typeface="Arial"/>
                <a:cs typeface="Arial"/>
              </a:rPr>
              <a:t>ONU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308540"/>
            <a:ext cx="18288000" cy="4581525"/>
          </a:xfrm>
          <a:custGeom>
            <a:avLst/>
            <a:gdLst/>
            <a:ahLst/>
            <a:cxnLst/>
            <a:rect l="l" t="t" r="r" b="b"/>
            <a:pathLst>
              <a:path w="18288000" h="4581525">
                <a:moveTo>
                  <a:pt x="0" y="0"/>
                </a:moveTo>
                <a:lnTo>
                  <a:pt x="18287999" y="0"/>
                </a:lnTo>
                <a:lnTo>
                  <a:pt x="18287999" y="4581524"/>
                </a:lnTo>
                <a:lnTo>
                  <a:pt x="0" y="4581524"/>
                </a:lnTo>
                <a:lnTo>
                  <a:pt x="0" y="0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0"/>
            <a:ext cx="7953374" cy="49625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21470" y="0"/>
            <a:ext cx="7934324" cy="49625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650854" y="5736254"/>
            <a:ext cx="4712970" cy="128016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35890" marR="5080" indent="-123825">
              <a:lnSpc>
                <a:spcPts val="4500"/>
              </a:lnSpc>
              <a:spcBef>
                <a:spcPts val="980"/>
              </a:spcBef>
            </a:pPr>
            <a:r>
              <a:rPr sz="4450" spc="-475" dirty="0">
                <a:solidFill>
                  <a:srgbClr val="628B80"/>
                </a:solidFill>
                <a:latin typeface="Lucida Sans"/>
                <a:cs typeface="Lucida Sans"/>
              </a:rPr>
              <a:t>9</a:t>
            </a:r>
            <a:r>
              <a:rPr sz="4450" spc="-345" dirty="0">
                <a:solidFill>
                  <a:srgbClr val="628B80"/>
                </a:solidFill>
                <a:latin typeface="Lucida Sans"/>
                <a:cs typeface="Lucida Sans"/>
              </a:rPr>
              <a:t>.</a:t>
            </a:r>
            <a:r>
              <a:rPr sz="4450" spc="-8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50" spc="-235" dirty="0">
                <a:solidFill>
                  <a:srgbClr val="628B80"/>
                </a:solidFill>
                <a:latin typeface="Lucida Sans"/>
                <a:cs typeface="Lucida Sans"/>
              </a:rPr>
              <a:t>P</a:t>
            </a:r>
            <a:r>
              <a:rPr sz="4450" spc="-54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4450" spc="-350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4450" spc="-180" dirty="0">
                <a:solidFill>
                  <a:srgbClr val="628B80"/>
                </a:solidFill>
                <a:latin typeface="Lucida Sans"/>
                <a:cs typeface="Lucida Sans"/>
              </a:rPr>
              <a:t>M</a:t>
            </a:r>
            <a:r>
              <a:rPr sz="4450" spc="-350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4450" spc="-75" dirty="0">
                <a:solidFill>
                  <a:srgbClr val="628B80"/>
                </a:solidFill>
                <a:latin typeface="Lucida Sans"/>
                <a:cs typeface="Lucida Sans"/>
              </a:rPr>
              <a:t>CI</a:t>
            </a:r>
            <a:r>
              <a:rPr sz="4450" spc="-350" dirty="0">
                <a:solidFill>
                  <a:srgbClr val="628B80"/>
                </a:solidFill>
                <a:latin typeface="Lucida Sans"/>
                <a:cs typeface="Lucida Sans"/>
              </a:rPr>
              <a:t>Ó</a:t>
            </a:r>
            <a:r>
              <a:rPr sz="4450" spc="-805" dirty="0">
                <a:solidFill>
                  <a:srgbClr val="628B80"/>
                </a:solidFill>
                <a:latin typeface="Lucida Sans"/>
                <a:cs typeface="Lucida Sans"/>
              </a:rPr>
              <a:t>N</a:t>
            </a:r>
            <a:r>
              <a:rPr sz="4450" spc="-8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50" spc="-740" dirty="0">
                <a:solidFill>
                  <a:srgbClr val="628B80"/>
                </a:solidFill>
                <a:latin typeface="Lucida Sans"/>
                <a:cs typeface="Lucida Sans"/>
              </a:rPr>
              <a:t>D</a:t>
            </a:r>
            <a:r>
              <a:rPr sz="4450" spc="-27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4450" spc="-380" dirty="0">
                <a:solidFill>
                  <a:srgbClr val="628B80"/>
                </a:solidFill>
                <a:latin typeface="Lucida Sans"/>
                <a:cs typeface="Lucida Sans"/>
              </a:rPr>
              <a:t>L  </a:t>
            </a:r>
            <a:r>
              <a:rPr sz="4450" spc="-75" dirty="0">
                <a:solidFill>
                  <a:srgbClr val="628B80"/>
                </a:solidFill>
                <a:latin typeface="Lucida Sans"/>
                <a:cs typeface="Lucida Sans"/>
              </a:rPr>
              <a:t>C</a:t>
            </a:r>
            <a:r>
              <a:rPr sz="4450" spc="-350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4450" spc="-180" dirty="0">
                <a:solidFill>
                  <a:srgbClr val="628B80"/>
                </a:solidFill>
                <a:latin typeface="Lucida Sans"/>
                <a:cs typeface="Lucida Sans"/>
              </a:rPr>
              <a:t>M</a:t>
            </a:r>
            <a:r>
              <a:rPr sz="4450" spc="-27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4450" spc="-54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4450" spc="-75" dirty="0">
                <a:solidFill>
                  <a:srgbClr val="628B80"/>
                </a:solidFill>
                <a:latin typeface="Lucida Sans"/>
                <a:cs typeface="Lucida Sans"/>
              </a:rPr>
              <a:t>CI</a:t>
            </a:r>
            <a:r>
              <a:rPr sz="4450" spc="-535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4450" spc="-8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50" spc="420" dirty="0">
                <a:solidFill>
                  <a:srgbClr val="628B80"/>
                </a:solidFill>
                <a:latin typeface="Lucida Sans"/>
                <a:cs typeface="Lucida Sans"/>
              </a:rPr>
              <a:t>J</a:t>
            </a:r>
            <a:r>
              <a:rPr sz="4450" spc="-425" dirty="0">
                <a:solidFill>
                  <a:srgbClr val="628B80"/>
                </a:solidFill>
                <a:latin typeface="Lucida Sans"/>
                <a:cs typeface="Lucida Sans"/>
              </a:rPr>
              <a:t>U</a:t>
            </a:r>
            <a:r>
              <a:rPr sz="4450" spc="180" dirty="0">
                <a:solidFill>
                  <a:srgbClr val="628B80"/>
                </a:solidFill>
                <a:latin typeface="Lucida Sans"/>
                <a:cs typeface="Lucida Sans"/>
              </a:rPr>
              <a:t>S</a:t>
            </a:r>
            <a:r>
              <a:rPr sz="4450" spc="-550" dirty="0">
                <a:solidFill>
                  <a:srgbClr val="628B80"/>
                </a:solidFill>
                <a:latin typeface="Lucida Sans"/>
                <a:cs typeface="Lucida Sans"/>
              </a:rPr>
              <a:t>T</a:t>
            </a:r>
            <a:r>
              <a:rPr sz="4450" spc="-535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endParaRPr sz="4450">
              <a:latin typeface="Lucida Sans"/>
              <a:cs typeface="Lucida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96119" y="7346660"/>
            <a:ext cx="6022340" cy="2311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10300"/>
              </a:lnSpc>
              <a:spcBef>
                <a:spcPts val="90"/>
              </a:spcBef>
            </a:pPr>
            <a:r>
              <a:rPr sz="3400" spc="-325" dirty="0">
                <a:solidFill>
                  <a:srgbClr val="628B80"/>
                </a:solidFill>
                <a:latin typeface="Arial"/>
                <a:cs typeface="Arial"/>
              </a:rPr>
              <a:t>Promover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90" dirty="0">
                <a:solidFill>
                  <a:srgbClr val="628B80"/>
                </a:solidFill>
                <a:latin typeface="Arial"/>
                <a:cs typeface="Arial"/>
              </a:rPr>
              <a:t>objetivos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2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actividades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04" dirty="0">
                <a:solidFill>
                  <a:srgbClr val="628B80"/>
                </a:solidFill>
                <a:latin typeface="Arial"/>
                <a:cs typeface="Arial"/>
              </a:rPr>
              <a:t>de </a:t>
            </a:r>
            <a:r>
              <a:rPr sz="3400" spc="-93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320" dirty="0">
                <a:solidFill>
                  <a:srgbClr val="628B80"/>
                </a:solidFill>
                <a:latin typeface="Arial"/>
                <a:cs typeface="Arial"/>
              </a:rPr>
              <a:t>CJ.</a:t>
            </a:r>
            <a:endParaRPr sz="3400">
              <a:latin typeface="Arial"/>
              <a:cs typeface="Arial"/>
            </a:endParaRPr>
          </a:p>
          <a:p>
            <a:pPr marL="718820" marR="711200" algn="ctr">
              <a:lnSpc>
                <a:spcPct val="110300"/>
              </a:lnSpc>
            </a:pPr>
            <a:r>
              <a:rPr sz="3400" spc="-630" dirty="0">
                <a:solidFill>
                  <a:srgbClr val="628B80"/>
                </a:solidFill>
                <a:latin typeface="Arial"/>
                <a:cs typeface="Arial"/>
              </a:rPr>
              <a:t>H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da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b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da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300" dirty="0">
                <a:solidFill>
                  <a:srgbClr val="628B80"/>
                </a:solidFill>
                <a:latin typeface="Arial"/>
                <a:cs typeface="Arial"/>
              </a:rPr>
              <a:t>y  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marketing</a:t>
            </a:r>
            <a:endParaRPr sz="3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65916" y="6307754"/>
            <a:ext cx="5448935" cy="128016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517015" marR="5080" indent="-1504950">
              <a:lnSpc>
                <a:spcPts val="4500"/>
              </a:lnSpc>
              <a:spcBef>
                <a:spcPts val="980"/>
              </a:spcBef>
            </a:pPr>
            <a:r>
              <a:rPr sz="4450" spc="-1495" dirty="0">
                <a:solidFill>
                  <a:srgbClr val="628B80"/>
                </a:solidFill>
                <a:latin typeface="Lucida Sans"/>
                <a:cs typeface="Lucida Sans"/>
              </a:rPr>
              <a:t>1</a:t>
            </a:r>
            <a:r>
              <a:rPr sz="4450" spc="-290" dirty="0">
                <a:solidFill>
                  <a:srgbClr val="628B80"/>
                </a:solidFill>
                <a:latin typeface="Lucida Sans"/>
                <a:cs typeface="Lucida Sans"/>
              </a:rPr>
              <a:t>0</a:t>
            </a:r>
            <a:r>
              <a:rPr sz="4450" spc="-345" dirty="0">
                <a:solidFill>
                  <a:srgbClr val="628B80"/>
                </a:solidFill>
                <a:latin typeface="Lucida Sans"/>
                <a:cs typeface="Lucida Sans"/>
              </a:rPr>
              <a:t>.</a:t>
            </a:r>
            <a:r>
              <a:rPr sz="4450" spc="-8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50" spc="-54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4450" spc="-27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4450" spc="180" dirty="0">
                <a:solidFill>
                  <a:srgbClr val="628B80"/>
                </a:solidFill>
                <a:latin typeface="Lucida Sans"/>
                <a:cs typeface="Lucida Sans"/>
              </a:rPr>
              <a:t>S</a:t>
            </a:r>
            <a:r>
              <a:rPr sz="4450" spc="-235" dirty="0">
                <a:solidFill>
                  <a:srgbClr val="628B80"/>
                </a:solidFill>
                <a:latin typeface="Lucida Sans"/>
                <a:cs typeface="Lucida Sans"/>
              </a:rPr>
              <a:t>P</a:t>
            </a:r>
            <a:r>
              <a:rPr sz="4450" spc="-27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4450" spc="-550" dirty="0">
                <a:solidFill>
                  <a:srgbClr val="628B80"/>
                </a:solidFill>
                <a:latin typeface="Lucida Sans"/>
                <a:cs typeface="Lucida Sans"/>
              </a:rPr>
              <a:t>T</a:t>
            </a:r>
            <a:r>
              <a:rPr sz="4450" spc="-535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4450" spc="-8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50" spc="-27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4450" spc="-515" dirty="0">
                <a:solidFill>
                  <a:srgbClr val="628B80"/>
                </a:solidFill>
                <a:latin typeface="Lucida Sans"/>
                <a:cs typeface="Lucida Sans"/>
              </a:rPr>
              <a:t>L</a:t>
            </a:r>
            <a:r>
              <a:rPr sz="4450" spc="-8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50" spc="-180" dirty="0">
                <a:solidFill>
                  <a:srgbClr val="628B80"/>
                </a:solidFill>
                <a:latin typeface="Lucida Sans"/>
                <a:cs typeface="Lucida Sans"/>
              </a:rPr>
              <a:t>M</a:t>
            </a:r>
            <a:r>
              <a:rPr sz="4450" spc="-27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4450" spc="-740" dirty="0">
                <a:solidFill>
                  <a:srgbClr val="628B80"/>
                </a:solidFill>
                <a:latin typeface="Lucida Sans"/>
                <a:cs typeface="Lucida Sans"/>
              </a:rPr>
              <a:t>D</a:t>
            </a:r>
            <a:r>
              <a:rPr sz="4450" spc="-75" dirty="0">
                <a:solidFill>
                  <a:srgbClr val="628B80"/>
                </a:solidFill>
                <a:latin typeface="Lucida Sans"/>
                <a:cs typeface="Lucida Sans"/>
              </a:rPr>
              <a:t>I</a:t>
            </a:r>
            <a:r>
              <a:rPr sz="4450" spc="-325" dirty="0">
                <a:solidFill>
                  <a:srgbClr val="628B80"/>
                </a:solidFill>
                <a:latin typeface="Lucida Sans"/>
                <a:cs typeface="Lucida Sans"/>
              </a:rPr>
              <a:t>O  </a:t>
            </a:r>
            <a:r>
              <a:rPr sz="4450" spc="-340" dirty="0">
                <a:solidFill>
                  <a:srgbClr val="628B80"/>
                </a:solidFill>
                <a:latin typeface="Lucida Sans"/>
                <a:cs typeface="Lucida Sans"/>
              </a:rPr>
              <a:t>AMBIENTE</a:t>
            </a:r>
            <a:endParaRPr sz="445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76107" y="7918160"/>
            <a:ext cx="6028690" cy="1168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98500">
              <a:lnSpc>
                <a:spcPct val="110300"/>
              </a:lnSpc>
              <a:spcBef>
                <a:spcPts val="90"/>
              </a:spcBef>
            </a:pPr>
            <a:r>
              <a:rPr sz="3400" spc="-45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4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4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b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50" dirty="0">
                <a:solidFill>
                  <a:srgbClr val="628B80"/>
                </a:solidFill>
                <a:latin typeface="Arial"/>
                <a:cs typeface="Arial"/>
              </a:rPr>
              <a:t>s  </a:t>
            </a:r>
            <a:r>
              <a:rPr sz="3400" spc="-5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35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í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aa</a:t>
            </a:r>
            <a:r>
              <a:rPr sz="3400" spc="-4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2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35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í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4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395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ab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145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1028700"/>
            <a:ext cx="17259300" cy="8232775"/>
            <a:chOff x="1028700" y="1028700"/>
            <a:chExt cx="17259300" cy="82327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4717615"/>
              <a:ext cx="17259299" cy="45434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44560" y="1028700"/>
              <a:ext cx="8810625" cy="6819900"/>
            </a:xfrm>
            <a:custGeom>
              <a:avLst/>
              <a:gdLst/>
              <a:ahLst/>
              <a:cxnLst/>
              <a:rect l="l" t="t" r="r" b="b"/>
              <a:pathLst>
                <a:path w="8810625" h="6819900">
                  <a:moveTo>
                    <a:pt x="8810624" y="6819899"/>
                  </a:moveTo>
                  <a:lnTo>
                    <a:pt x="0" y="6819899"/>
                  </a:lnTo>
                  <a:lnTo>
                    <a:pt x="0" y="0"/>
                  </a:lnTo>
                  <a:lnTo>
                    <a:pt x="8810624" y="0"/>
                  </a:lnTo>
                  <a:lnTo>
                    <a:pt x="8810624" y="6819899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86899" y="2664580"/>
              <a:ext cx="123825" cy="1238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86899" y="3236080"/>
              <a:ext cx="123825" cy="1238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86899" y="3807580"/>
              <a:ext cx="123825" cy="1238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86899" y="4379080"/>
              <a:ext cx="123825" cy="1238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86899" y="4950580"/>
              <a:ext cx="123825" cy="1238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86899" y="6093580"/>
              <a:ext cx="123825" cy="1238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86899" y="6665080"/>
              <a:ext cx="123825" cy="1238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86899" y="7236580"/>
              <a:ext cx="123825" cy="12382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778999" y="2348452"/>
            <a:ext cx="6690995" cy="5168900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3400" spc="-39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3400" spc="-36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39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4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endParaRPr sz="3400">
              <a:latin typeface="Arial"/>
              <a:cs typeface="Arial"/>
            </a:endParaRPr>
          </a:p>
          <a:p>
            <a:pPr marL="12700" marR="5080">
              <a:lnSpc>
                <a:spcPct val="110300"/>
              </a:lnSpc>
            </a:pPr>
            <a:r>
              <a:rPr sz="3400" spc="-65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4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pa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105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n  </a:t>
            </a:r>
            <a:r>
              <a:rPr sz="3400" spc="-25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35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305" dirty="0">
                <a:solidFill>
                  <a:srgbClr val="628B80"/>
                </a:solidFill>
                <a:latin typeface="Arial"/>
                <a:cs typeface="Arial"/>
              </a:rPr>
              <a:t>z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3400" spc="-36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5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ab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da</a:t>
            </a:r>
            <a:r>
              <a:rPr sz="3400" spc="-145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3400" spc="-65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0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5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45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  <a:p>
            <a:pPr marL="12700" marR="581025">
              <a:lnSpc>
                <a:spcPct val="110300"/>
              </a:lnSpc>
            </a:pPr>
            <a:r>
              <a:rPr sz="3400" spc="-484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3400" spc="-36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395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2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á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175" dirty="0">
                <a:solidFill>
                  <a:srgbClr val="628B80"/>
                </a:solidFill>
                <a:latin typeface="Arial"/>
                <a:cs typeface="Arial"/>
              </a:rPr>
              <a:t>e  </a:t>
            </a:r>
            <a:r>
              <a:rPr sz="3400" spc="105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20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pa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0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4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575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45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  <a:p>
            <a:pPr marL="12700" marR="395605">
              <a:lnSpc>
                <a:spcPct val="110300"/>
              </a:lnSpc>
            </a:pPr>
            <a:r>
              <a:rPr sz="3400" spc="-24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35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3400" spc="-36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14" dirty="0">
                <a:solidFill>
                  <a:srgbClr val="628B80"/>
                </a:solidFill>
                <a:latin typeface="Arial"/>
                <a:cs typeface="Arial"/>
              </a:rPr>
              <a:t>l  </a:t>
            </a:r>
            <a:r>
              <a:rPr sz="3400" spc="-484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h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4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b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2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35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2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rr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45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400" spc="-24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305" dirty="0">
                <a:solidFill>
                  <a:srgbClr val="628B80"/>
                </a:solidFill>
                <a:latin typeface="Arial"/>
                <a:cs typeface="Arial"/>
              </a:rPr>
              <a:t>z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3400" spc="-36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36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35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da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endParaRPr sz="3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31300" y="1233146"/>
            <a:ext cx="6705600" cy="708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50" spc="-350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4450" spc="-285" dirty="0">
                <a:solidFill>
                  <a:srgbClr val="628B80"/>
                </a:solidFill>
                <a:latin typeface="Lucida Sans"/>
                <a:cs typeface="Lucida Sans"/>
              </a:rPr>
              <a:t>B</a:t>
            </a:r>
            <a:r>
              <a:rPr sz="4450" spc="-330" dirty="0">
                <a:solidFill>
                  <a:srgbClr val="628B80"/>
                </a:solidFill>
                <a:latin typeface="Lucida Sans"/>
                <a:cs typeface="Lucida Sans"/>
              </a:rPr>
              <a:t>L</a:t>
            </a:r>
            <a:r>
              <a:rPr sz="4450" spc="-75" dirty="0">
                <a:solidFill>
                  <a:srgbClr val="628B80"/>
                </a:solidFill>
                <a:latin typeface="Lucida Sans"/>
                <a:cs typeface="Lucida Sans"/>
              </a:rPr>
              <a:t>I</a:t>
            </a:r>
            <a:r>
              <a:rPr sz="4450" spc="-55" dirty="0">
                <a:solidFill>
                  <a:srgbClr val="628B80"/>
                </a:solidFill>
                <a:latin typeface="Lucida Sans"/>
                <a:cs typeface="Lucida Sans"/>
              </a:rPr>
              <a:t>G</a:t>
            </a:r>
            <a:r>
              <a:rPr sz="4450" spc="-27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4450" spc="-75" dirty="0">
                <a:solidFill>
                  <a:srgbClr val="628B80"/>
                </a:solidFill>
                <a:latin typeface="Lucida Sans"/>
                <a:cs typeface="Lucida Sans"/>
              </a:rPr>
              <a:t>CI</a:t>
            </a:r>
            <a:r>
              <a:rPr sz="4450" spc="-350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4450" spc="-620" dirty="0">
                <a:solidFill>
                  <a:srgbClr val="628B80"/>
                </a:solidFill>
                <a:latin typeface="Lucida Sans"/>
                <a:cs typeface="Lucida Sans"/>
              </a:rPr>
              <a:t>N</a:t>
            </a:r>
            <a:r>
              <a:rPr sz="4450" spc="-27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4450" spc="-5" dirty="0">
                <a:solidFill>
                  <a:srgbClr val="628B80"/>
                </a:solidFill>
                <a:latin typeface="Lucida Sans"/>
                <a:cs typeface="Lucida Sans"/>
              </a:rPr>
              <a:t>S</a:t>
            </a:r>
            <a:r>
              <a:rPr sz="4450" spc="-8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50" spc="-75" dirty="0">
                <a:solidFill>
                  <a:srgbClr val="628B80"/>
                </a:solidFill>
                <a:latin typeface="Lucida Sans"/>
                <a:cs typeface="Lucida Sans"/>
              </a:rPr>
              <a:t>I</a:t>
            </a:r>
            <a:r>
              <a:rPr sz="4450" spc="-180" dirty="0">
                <a:solidFill>
                  <a:srgbClr val="628B80"/>
                </a:solidFill>
                <a:latin typeface="Lucida Sans"/>
                <a:cs typeface="Lucida Sans"/>
              </a:rPr>
              <a:t>M</a:t>
            </a:r>
            <a:r>
              <a:rPr sz="4450" spc="-235" dirty="0">
                <a:solidFill>
                  <a:srgbClr val="628B80"/>
                </a:solidFill>
                <a:latin typeface="Lucida Sans"/>
                <a:cs typeface="Lucida Sans"/>
              </a:rPr>
              <a:t>P</a:t>
            </a:r>
            <a:r>
              <a:rPr sz="4450" spc="-330" dirty="0">
                <a:solidFill>
                  <a:srgbClr val="628B80"/>
                </a:solidFill>
                <a:latin typeface="Lucida Sans"/>
                <a:cs typeface="Lucida Sans"/>
              </a:rPr>
              <a:t>L</a:t>
            </a:r>
            <a:r>
              <a:rPr sz="4450" spc="-75" dirty="0">
                <a:solidFill>
                  <a:srgbClr val="628B80"/>
                </a:solidFill>
                <a:latin typeface="Lucida Sans"/>
                <a:cs typeface="Lucida Sans"/>
              </a:rPr>
              <a:t>ICI</a:t>
            </a:r>
            <a:r>
              <a:rPr sz="4450" spc="-550" dirty="0">
                <a:solidFill>
                  <a:srgbClr val="628B80"/>
                </a:solidFill>
                <a:latin typeface="Lucida Sans"/>
                <a:cs typeface="Lucida Sans"/>
              </a:rPr>
              <a:t>T</a:t>
            </a:r>
            <a:r>
              <a:rPr sz="4450" spc="-27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4450" spc="-5" dirty="0">
                <a:solidFill>
                  <a:srgbClr val="628B80"/>
                </a:solidFill>
                <a:latin typeface="Lucida Sans"/>
                <a:cs typeface="Lucida Sans"/>
              </a:rPr>
              <a:t>S</a:t>
            </a:r>
            <a:endParaRPr sz="4450">
              <a:latin typeface="Lucida Sans"/>
              <a:cs typeface="Lucida San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79632" y="5451391"/>
            <a:ext cx="5153025" cy="4124325"/>
            <a:chOff x="579632" y="5451391"/>
            <a:chExt cx="5153025" cy="4124325"/>
          </a:xfrm>
        </p:grpSpPr>
        <p:sp>
          <p:nvSpPr>
            <p:cNvPr id="16" name="object 16"/>
            <p:cNvSpPr/>
            <p:nvPr/>
          </p:nvSpPr>
          <p:spPr>
            <a:xfrm>
              <a:off x="579632" y="5451391"/>
              <a:ext cx="5153025" cy="4124325"/>
            </a:xfrm>
            <a:custGeom>
              <a:avLst/>
              <a:gdLst/>
              <a:ahLst/>
              <a:cxnLst/>
              <a:rect l="l" t="t" r="r" b="b"/>
              <a:pathLst>
                <a:path w="5153025" h="4124325">
                  <a:moveTo>
                    <a:pt x="5153024" y="4124324"/>
                  </a:moveTo>
                  <a:lnTo>
                    <a:pt x="0" y="4124324"/>
                  </a:lnTo>
                  <a:lnTo>
                    <a:pt x="0" y="0"/>
                  </a:lnTo>
                  <a:lnTo>
                    <a:pt x="5153024" y="0"/>
                  </a:lnTo>
                  <a:lnTo>
                    <a:pt x="5153024" y="4124324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1340" y="6742789"/>
              <a:ext cx="95250" cy="9524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1340" y="7619089"/>
              <a:ext cx="95250" cy="952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1340" y="8495389"/>
              <a:ext cx="95250" cy="952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1340" y="8933539"/>
              <a:ext cx="95250" cy="95249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030368" y="806107"/>
            <a:ext cx="6941820" cy="3397885"/>
          </a:xfrm>
          <a:prstGeom prst="rect">
            <a:avLst/>
          </a:prstGeom>
        </p:spPr>
        <p:txBody>
          <a:bodyPr vert="horz" wrap="square" lIns="0" tIns="213995" rIns="0" bIns="0" rtlCol="0">
            <a:spAutoFit/>
          </a:bodyPr>
          <a:lstStyle/>
          <a:p>
            <a:pPr marL="12700" marR="5080">
              <a:lnSpc>
                <a:spcPts val="8330"/>
              </a:lnSpc>
              <a:spcBef>
                <a:spcPts val="1685"/>
              </a:spcBef>
            </a:pPr>
            <a:r>
              <a:rPr spc="-955" dirty="0">
                <a:solidFill>
                  <a:srgbClr val="F4F0D9"/>
                </a:solidFill>
              </a:rPr>
              <a:t>O</a:t>
            </a:r>
            <a:r>
              <a:rPr spc="-825" dirty="0">
                <a:solidFill>
                  <a:srgbClr val="F4F0D9"/>
                </a:solidFill>
              </a:rPr>
              <a:t>b</a:t>
            </a:r>
            <a:r>
              <a:rPr spc="-425" dirty="0">
                <a:solidFill>
                  <a:srgbClr val="F4F0D9"/>
                </a:solidFill>
              </a:rPr>
              <a:t>l</a:t>
            </a:r>
            <a:r>
              <a:rPr spc="-355" dirty="0">
                <a:solidFill>
                  <a:srgbClr val="F4F0D9"/>
                </a:solidFill>
              </a:rPr>
              <a:t>i</a:t>
            </a:r>
            <a:r>
              <a:rPr spc="-775" dirty="0">
                <a:solidFill>
                  <a:srgbClr val="F4F0D9"/>
                </a:solidFill>
              </a:rPr>
              <a:t>g</a:t>
            </a:r>
            <a:r>
              <a:rPr spc="-190" dirty="0">
                <a:solidFill>
                  <a:srgbClr val="F4F0D9"/>
                </a:solidFill>
              </a:rPr>
              <a:t>a</a:t>
            </a:r>
            <a:r>
              <a:rPr spc="-300" dirty="0">
                <a:solidFill>
                  <a:srgbClr val="F4F0D9"/>
                </a:solidFill>
              </a:rPr>
              <a:t>c</a:t>
            </a:r>
            <a:r>
              <a:rPr spc="-355" dirty="0">
                <a:solidFill>
                  <a:srgbClr val="F4F0D9"/>
                </a:solidFill>
              </a:rPr>
              <a:t>i</a:t>
            </a:r>
            <a:r>
              <a:rPr spc="-994" dirty="0">
                <a:solidFill>
                  <a:srgbClr val="F4F0D9"/>
                </a:solidFill>
              </a:rPr>
              <a:t>o</a:t>
            </a:r>
            <a:r>
              <a:rPr spc="-1165" dirty="0">
                <a:solidFill>
                  <a:srgbClr val="F4F0D9"/>
                </a:solidFill>
              </a:rPr>
              <a:t>n</a:t>
            </a:r>
            <a:r>
              <a:rPr spc="-530" dirty="0">
                <a:solidFill>
                  <a:srgbClr val="F4F0D9"/>
                </a:solidFill>
              </a:rPr>
              <a:t>e</a:t>
            </a:r>
            <a:r>
              <a:rPr spc="-675" dirty="0">
                <a:solidFill>
                  <a:srgbClr val="F4F0D9"/>
                </a:solidFill>
              </a:rPr>
              <a:t>s</a:t>
            </a:r>
            <a:r>
              <a:rPr spc="-725" dirty="0">
                <a:solidFill>
                  <a:srgbClr val="F4F0D9"/>
                </a:solidFill>
              </a:rPr>
              <a:t> </a:t>
            </a:r>
            <a:r>
              <a:rPr spc="-825" dirty="0">
                <a:solidFill>
                  <a:srgbClr val="F4F0D9"/>
                </a:solidFill>
              </a:rPr>
              <a:t>d</a:t>
            </a:r>
            <a:r>
              <a:rPr spc="-425" dirty="0">
                <a:solidFill>
                  <a:srgbClr val="F4F0D9"/>
                </a:solidFill>
              </a:rPr>
              <a:t>e  l</a:t>
            </a:r>
            <a:r>
              <a:rPr spc="-254" dirty="0">
                <a:solidFill>
                  <a:srgbClr val="F4F0D9"/>
                </a:solidFill>
              </a:rPr>
              <a:t>a</a:t>
            </a:r>
            <a:r>
              <a:rPr spc="-725" dirty="0">
                <a:solidFill>
                  <a:srgbClr val="F4F0D9"/>
                </a:solidFill>
              </a:rPr>
              <a:t> </a:t>
            </a:r>
            <a:r>
              <a:rPr spc="-1455" dirty="0">
                <a:solidFill>
                  <a:srgbClr val="F4F0D9"/>
                </a:solidFill>
              </a:rPr>
              <a:t>N</a:t>
            </a:r>
            <a:r>
              <a:rPr spc="-994" dirty="0">
                <a:solidFill>
                  <a:srgbClr val="F4F0D9"/>
                </a:solidFill>
              </a:rPr>
              <a:t>o</a:t>
            </a:r>
            <a:r>
              <a:rPr spc="-645" dirty="0">
                <a:solidFill>
                  <a:srgbClr val="F4F0D9"/>
                </a:solidFill>
              </a:rPr>
              <a:t>r</a:t>
            </a:r>
            <a:r>
              <a:rPr spc="-1725" dirty="0">
                <a:solidFill>
                  <a:srgbClr val="F4F0D9"/>
                </a:solidFill>
              </a:rPr>
              <a:t>m</a:t>
            </a:r>
            <a:r>
              <a:rPr spc="-254" dirty="0">
                <a:solidFill>
                  <a:srgbClr val="F4F0D9"/>
                </a:solidFill>
              </a:rPr>
              <a:t>a</a:t>
            </a:r>
            <a:r>
              <a:rPr spc="-725" dirty="0">
                <a:solidFill>
                  <a:srgbClr val="F4F0D9"/>
                </a:solidFill>
              </a:rPr>
              <a:t> </a:t>
            </a:r>
            <a:r>
              <a:rPr spc="-825" dirty="0">
                <a:solidFill>
                  <a:srgbClr val="F4F0D9"/>
                </a:solidFill>
              </a:rPr>
              <a:t>d</a:t>
            </a:r>
            <a:r>
              <a:rPr spc="-425" dirty="0">
                <a:solidFill>
                  <a:srgbClr val="F4F0D9"/>
                </a:solidFill>
              </a:rPr>
              <a:t>e  </a:t>
            </a:r>
            <a:r>
              <a:rPr spc="-445" dirty="0">
                <a:solidFill>
                  <a:srgbClr val="F4F0D9"/>
                </a:solidFill>
              </a:rPr>
              <a:t>C</a:t>
            </a:r>
            <a:r>
              <a:rPr spc="-994" dirty="0">
                <a:solidFill>
                  <a:srgbClr val="F4F0D9"/>
                </a:solidFill>
              </a:rPr>
              <a:t>o</a:t>
            </a:r>
            <a:r>
              <a:rPr spc="-1725" dirty="0">
                <a:solidFill>
                  <a:srgbClr val="F4F0D9"/>
                </a:solidFill>
              </a:rPr>
              <a:t>m</a:t>
            </a:r>
            <a:r>
              <a:rPr spc="-530" dirty="0">
                <a:solidFill>
                  <a:srgbClr val="F4F0D9"/>
                </a:solidFill>
              </a:rPr>
              <a:t>e</a:t>
            </a:r>
            <a:r>
              <a:rPr spc="-645" dirty="0">
                <a:solidFill>
                  <a:srgbClr val="F4F0D9"/>
                </a:solidFill>
              </a:rPr>
              <a:t>r</a:t>
            </a:r>
            <a:r>
              <a:rPr spc="-300" dirty="0">
                <a:solidFill>
                  <a:srgbClr val="F4F0D9"/>
                </a:solidFill>
              </a:rPr>
              <a:t>c</a:t>
            </a:r>
            <a:r>
              <a:rPr spc="-355" dirty="0">
                <a:solidFill>
                  <a:srgbClr val="F4F0D9"/>
                </a:solidFill>
              </a:rPr>
              <a:t>i</a:t>
            </a:r>
            <a:r>
              <a:rPr spc="-1060" dirty="0">
                <a:solidFill>
                  <a:srgbClr val="F4F0D9"/>
                </a:solidFill>
              </a:rPr>
              <a:t>o</a:t>
            </a:r>
            <a:r>
              <a:rPr spc="-725" dirty="0">
                <a:solidFill>
                  <a:srgbClr val="F4F0D9"/>
                </a:solidFill>
              </a:rPr>
              <a:t> </a:t>
            </a:r>
            <a:r>
              <a:rPr spc="484" dirty="0">
                <a:solidFill>
                  <a:srgbClr val="F4F0D9"/>
                </a:solidFill>
              </a:rPr>
              <a:t>J</a:t>
            </a:r>
            <a:r>
              <a:rPr spc="-1130" dirty="0">
                <a:solidFill>
                  <a:srgbClr val="F4F0D9"/>
                </a:solidFill>
              </a:rPr>
              <a:t>u</a:t>
            </a:r>
            <a:r>
              <a:rPr spc="-610" dirty="0">
                <a:solidFill>
                  <a:srgbClr val="F4F0D9"/>
                </a:solidFill>
              </a:rPr>
              <a:t>s</a:t>
            </a:r>
            <a:r>
              <a:rPr spc="-575" dirty="0">
                <a:solidFill>
                  <a:srgbClr val="F4F0D9"/>
                </a:solidFill>
              </a:rPr>
              <a:t>t</a:t>
            </a:r>
            <a:r>
              <a:rPr spc="-1060" dirty="0">
                <a:solidFill>
                  <a:srgbClr val="F4F0D9"/>
                </a:solidFill>
              </a:rPr>
              <a:t>o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579632" y="5451391"/>
            <a:ext cx="5153025" cy="4124325"/>
          </a:xfrm>
          <a:prstGeom prst="rect">
            <a:avLst/>
          </a:prstGeom>
        </p:spPr>
        <p:txBody>
          <a:bodyPr vert="horz" wrap="square" lIns="0" tIns="32766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2580"/>
              </a:spcBef>
            </a:pPr>
            <a:r>
              <a:rPr sz="3100" spc="-204" dirty="0">
                <a:solidFill>
                  <a:srgbClr val="628B80"/>
                </a:solidFill>
                <a:latin typeface="Lucida Sans"/>
                <a:cs typeface="Lucida Sans"/>
              </a:rPr>
              <a:t>F</a:t>
            </a:r>
            <a:r>
              <a:rPr sz="3100" spc="-195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3100" spc="-60" dirty="0">
                <a:solidFill>
                  <a:srgbClr val="628B80"/>
                </a:solidFill>
                <a:latin typeface="Lucida Sans"/>
                <a:cs typeface="Lucida Sans"/>
              </a:rPr>
              <a:t>C</a:t>
            </a:r>
            <a:r>
              <a:rPr sz="3100" spc="-390" dirty="0">
                <a:solidFill>
                  <a:srgbClr val="628B80"/>
                </a:solidFill>
                <a:latin typeface="Lucida Sans"/>
                <a:cs typeface="Lucida Sans"/>
              </a:rPr>
              <a:t>T</a:t>
            </a:r>
            <a:r>
              <a:rPr sz="3100" spc="-250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3100" spc="-38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3100" spc="-200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3100" spc="-10" dirty="0">
                <a:solidFill>
                  <a:srgbClr val="628B80"/>
                </a:solidFill>
                <a:latin typeface="Lucida Sans"/>
                <a:cs typeface="Lucida Sans"/>
              </a:rPr>
              <a:t>S</a:t>
            </a:r>
            <a:r>
              <a:rPr sz="3100" spc="-60" dirty="0">
                <a:solidFill>
                  <a:srgbClr val="628B80"/>
                </a:solidFill>
                <a:latin typeface="Lucida Sans"/>
                <a:cs typeface="Lucida Sans"/>
              </a:rPr>
              <a:t> C</a:t>
            </a:r>
            <a:r>
              <a:rPr sz="3100" spc="-250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3100" spc="-440" dirty="0">
                <a:solidFill>
                  <a:srgbClr val="628B80"/>
                </a:solidFill>
                <a:latin typeface="Lucida Sans"/>
                <a:cs typeface="Lucida Sans"/>
              </a:rPr>
              <a:t>N</a:t>
            </a:r>
            <a:r>
              <a:rPr sz="3100" spc="-390" dirty="0">
                <a:solidFill>
                  <a:srgbClr val="628B80"/>
                </a:solidFill>
                <a:latin typeface="Lucida Sans"/>
                <a:cs typeface="Lucida Sans"/>
              </a:rPr>
              <a:t>T</a:t>
            </a:r>
            <a:r>
              <a:rPr sz="3100" spc="-38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3100" spc="-325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endParaRPr sz="3100">
              <a:latin typeface="Lucida Sans"/>
              <a:cs typeface="Lucida Sans"/>
            </a:endParaRPr>
          </a:p>
          <a:p>
            <a:pPr marL="725805" marR="1095375">
              <a:lnSpc>
                <a:spcPct val="108500"/>
              </a:lnSpc>
              <a:spcBef>
                <a:spcPts val="1995"/>
              </a:spcBef>
            </a:pPr>
            <a:r>
              <a:rPr sz="2650" spc="-52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650" spc="-18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6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650" spc="-18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650" spc="-3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6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650" spc="-19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650" spc="-37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650" spc="4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650" spc="-130" dirty="0">
                <a:solidFill>
                  <a:srgbClr val="628B80"/>
                </a:solidFill>
                <a:latin typeface="Arial"/>
                <a:cs typeface="Arial"/>
              </a:rPr>
              <a:t>ab</a:t>
            </a:r>
            <a:r>
              <a:rPr sz="26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650" spc="-19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6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6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650" spc="-42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6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650" spc="-19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650" spc="-27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650" spc="4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650" spc="-18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650" spc="-3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6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650" spc="-135" dirty="0">
                <a:solidFill>
                  <a:srgbClr val="628B80"/>
                </a:solidFill>
                <a:latin typeface="Arial"/>
                <a:cs typeface="Arial"/>
              </a:rPr>
              <a:t>o  </a:t>
            </a:r>
            <a:r>
              <a:rPr sz="2650" spc="4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6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650" spc="-19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650" spc="-27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650" spc="-130" dirty="0">
                <a:solidFill>
                  <a:srgbClr val="628B80"/>
                </a:solidFill>
                <a:latin typeface="Arial"/>
                <a:cs typeface="Arial"/>
              </a:rPr>
              <a:t>da</a:t>
            </a:r>
            <a:r>
              <a:rPr sz="2650" spc="-3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6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650" spc="-19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650" spc="-37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650" spc="-13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650" spc="-19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6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6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650" spc="-13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6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6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650" spc="-250" dirty="0">
                <a:solidFill>
                  <a:srgbClr val="628B80"/>
                </a:solidFill>
                <a:latin typeface="Arial"/>
                <a:cs typeface="Arial"/>
              </a:rPr>
              <a:t>z</a:t>
            </a:r>
            <a:r>
              <a:rPr sz="2650" spc="-130" dirty="0">
                <a:solidFill>
                  <a:srgbClr val="628B80"/>
                </a:solidFill>
                <a:latin typeface="Arial"/>
                <a:cs typeface="Arial"/>
              </a:rPr>
              <a:t>ada</a:t>
            </a:r>
            <a:r>
              <a:rPr sz="2650" spc="-280" dirty="0">
                <a:solidFill>
                  <a:srgbClr val="628B80"/>
                </a:solidFill>
                <a:latin typeface="Arial"/>
                <a:cs typeface="Arial"/>
              </a:rPr>
              <a:t>s  </a:t>
            </a:r>
            <a:r>
              <a:rPr sz="2650" spc="-31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6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650" spc="-19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650" spc="-25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2650" spc="-130" dirty="0">
                <a:solidFill>
                  <a:srgbClr val="628B80"/>
                </a:solidFill>
                <a:latin typeface="Arial"/>
                <a:cs typeface="Arial"/>
              </a:rPr>
              <a:t>ada</a:t>
            </a:r>
            <a:r>
              <a:rPr sz="2650" spc="-3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6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650" spc="-13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650" spc="-21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6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6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650" spc="-18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650" spc="-42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650" spc="-13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650" spc="-14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650" spc="-130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2650" spc="-18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650" spc="-14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650" spc="-19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650" spc="-280" dirty="0">
                <a:solidFill>
                  <a:srgbClr val="628B80"/>
                </a:solidFill>
                <a:latin typeface="Arial"/>
                <a:cs typeface="Arial"/>
              </a:rPr>
              <a:t>s  </a:t>
            </a:r>
            <a:r>
              <a:rPr sz="2650" spc="-145" dirty="0">
                <a:solidFill>
                  <a:srgbClr val="628B80"/>
                </a:solidFill>
                <a:latin typeface="Arial"/>
                <a:cs typeface="Arial"/>
              </a:rPr>
              <a:t>potenciales.</a:t>
            </a:r>
            <a:endParaRPr sz="2650">
              <a:latin typeface="Arial"/>
              <a:cs typeface="Arial"/>
            </a:endParaRPr>
          </a:p>
          <a:p>
            <a:pPr marL="725805" marR="687705">
              <a:lnSpc>
                <a:spcPct val="108500"/>
              </a:lnSpc>
            </a:pPr>
            <a:r>
              <a:rPr sz="2650" spc="-13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6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650" spc="4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650" spc="-20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6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6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650" spc="-18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650" spc="-37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650" spc="4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650" spc="-20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6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650" spc="-340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6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650" spc="-19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650" spc="-37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6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650" spc="-13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650" spc="-250" dirty="0">
                <a:solidFill>
                  <a:srgbClr val="628B80"/>
                </a:solidFill>
                <a:latin typeface="Arial"/>
                <a:cs typeface="Arial"/>
              </a:rPr>
              <a:t>z</a:t>
            </a:r>
            <a:r>
              <a:rPr sz="2650" spc="-15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6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650" spc="-320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2650" spc="-13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650" spc="-14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6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650" spc="-19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650" spc="-130" dirty="0">
                <a:solidFill>
                  <a:srgbClr val="628B80"/>
                </a:solidFill>
                <a:latin typeface="Arial"/>
                <a:cs typeface="Arial"/>
              </a:rPr>
              <a:t>da</a:t>
            </a:r>
            <a:r>
              <a:rPr sz="2650" spc="-100" dirty="0">
                <a:solidFill>
                  <a:srgbClr val="628B80"/>
                </a:solidFill>
                <a:latin typeface="Arial"/>
                <a:cs typeface="Arial"/>
              </a:rPr>
              <a:t>d  </a:t>
            </a:r>
            <a:r>
              <a:rPr sz="2650" spc="-440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2650" spc="-13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6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650" spc="4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650" spc="-15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6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650" spc="-13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650" spc="-21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6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650" spc="-13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650" spc="-14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650" spc="-18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650" spc="-42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650" spc="-18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6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65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650" spc="-180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265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endParaRPr sz="2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11531" y="1"/>
            <a:ext cx="11276965" cy="10287000"/>
            <a:chOff x="7011531" y="1"/>
            <a:chExt cx="1127696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1531" y="996335"/>
              <a:ext cx="10477499" cy="89058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749754" y="1"/>
              <a:ext cx="4538345" cy="10287000"/>
            </a:xfrm>
            <a:custGeom>
              <a:avLst/>
              <a:gdLst/>
              <a:ahLst/>
              <a:cxnLst/>
              <a:rect l="l" t="t" r="r" b="b"/>
              <a:pathLst>
                <a:path w="4538344" h="10287000">
                  <a:moveTo>
                    <a:pt x="4538245" y="10286997"/>
                  </a:moveTo>
                  <a:lnTo>
                    <a:pt x="0" y="10286997"/>
                  </a:lnTo>
                  <a:lnTo>
                    <a:pt x="0" y="0"/>
                  </a:lnTo>
                  <a:lnTo>
                    <a:pt x="4538245" y="0"/>
                  </a:lnTo>
                  <a:lnTo>
                    <a:pt x="4538245" y="10286997"/>
                  </a:lnTo>
                  <a:close/>
                </a:path>
              </a:pathLst>
            </a:custGeom>
            <a:solidFill>
              <a:srgbClr val="628B80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5446" y="300233"/>
              <a:ext cx="9620249" cy="48291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208045" y="5459201"/>
              <a:ext cx="5372100" cy="4238625"/>
            </a:xfrm>
            <a:custGeom>
              <a:avLst/>
              <a:gdLst/>
              <a:ahLst/>
              <a:cxnLst/>
              <a:rect l="l" t="t" r="r" b="b"/>
              <a:pathLst>
                <a:path w="5372100" h="4238625">
                  <a:moveTo>
                    <a:pt x="5372099" y="4238624"/>
                  </a:moveTo>
                  <a:lnTo>
                    <a:pt x="0" y="4238624"/>
                  </a:lnTo>
                  <a:lnTo>
                    <a:pt x="0" y="0"/>
                  </a:lnTo>
                  <a:lnTo>
                    <a:pt x="5372099" y="0"/>
                  </a:lnTo>
                  <a:lnTo>
                    <a:pt x="5372099" y="4238624"/>
                  </a:lnTo>
                  <a:close/>
                </a:path>
              </a:pathLst>
            </a:custGeom>
            <a:solidFill>
              <a:srgbClr val="F4F0D9">
                <a:alpha val="6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8369" y="314659"/>
            <a:ext cx="6403162" cy="3397885"/>
          </a:xfrm>
          <a:prstGeom prst="rect">
            <a:avLst/>
          </a:prstGeom>
        </p:spPr>
        <p:txBody>
          <a:bodyPr vert="horz" wrap="square" lIns="0" tIns="213995" rIns="0" bIns="0" rtlCol="0">
            <a:spAutoFit/>
          </a:bodyPr>
          <a:lstStyle/>
          <a:p>
            <a:pPr marL="12700" marR="5080">
              <a:lnSpc>
                <a:spcPts val="8330"/>
              </a:lnSpc>
              <a:spcBef>
                <a:spcPts val="1685"/>
              </a:spcBef>
            </a:pPr>
            <a:r>
              <a:rPr spc="-810" dirty="0"/>
              <a:t>E</a:t>
            </a:r>
            <a:r>
              <a:rPr spc="-1425" dirty="0"/>
              <a:t>x</a:t>
            </a:r>
            <a:r>
              <a:rPr spc="-825" dirty="0"/>
              <a:t>p</a:t>
            </a:r>
            <a:r>
              <a:rPr spc="-994" dirty="0"/>
              <a:t>o</a:t>
            </a:r>
            <a:r>
              <a:rPr spc="-645" dirty="0"/>
              <a:t>r</a:t>
            </a:r>
            <a:r>
              <a:rPr spc="-575" dirty="0"/>
              <a:t>t</a:t>
            </a:r>
            <a:r>
              <a:rPr spc="-190" dirty="0"/>
              <a:t>a</a:t>
            </a:r>
            <a:r>
              <a:rPr spc="-300" dirty="0"/>
              <a:t>c</a:t>
            </a:r>
            <a:r>
              <a:rPr spc="-355" dirty="0"/>
              <a:t>i</a:t>
            </a:r>
            <a:r>
              <a:rPr spc="-994" dirty="0"/>
              <a:t>o</a:t>
            </a:r>
            <a:r>
              <a:rPr spc="-1165" dirty="0"/>
              <a:t>n</a:t>
            </a:r>
            <a:r>
              <a:rPr spc="-530" dirty="0"/>
              <a:t>e</a:t>
            </a:r>
            <a:r>
              <a:rPr spc="-505" dirty="0"/>
              <a:t>s  </a:t>
            </a:r>
            <a:r>
              <a:rPr spc="-825" dirty="0"/>
              <a:t>d</a:t>
            </a:r>
            <a:r>
              <a:rPr spc="-595" dirty="0"/>
              <a:t>e</a:t>
            </a:r>
            <a:r>
              <a:rPr spc="-725" dirty="0"/>
              <a:t> </a:t>
            </a:r>
            <a:r>
              <a:rPr spc="-445" dirty="0"/>
              <a:t>C</a:t>
            </a:r>
            <a:r>
              <a:rPr spc="-994" dirty="0"/>
              <a:t>o</a:t>
            </a:r>
            <a:r>
              <a:rPr spc="-1725" dirty="0"/>
              <a:t>m</a:t>
            </a:r>
            <a:r>
              <a:rPr spc="-530" dirty="0"/>
              <a:t>e</a:t>
            </a:r>
            <a:r>
              <a:rPr spc="-645" dirty="0"/>
              <a:t>r</a:t>
            </a:r>
            <a:r>
              <a:rPr spc="-300" dirty="0"/>
              <a:t>c</a:t>
            </a:r>
            <a:r>
              <a:rPr spc="-355" dirty="0"/>
              <a:t>i</a:t>
            </a:r>
            <a:r>
              <a:rPr spc="-720" dirty="0"/>
              <a:t>o  </a:t>
            </a:r>
            <a:r>
              <a:rPr spc="-580" dirty="0"/>
              <a:t>Justo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1069" y="6015610"/>
            <a:ext cx="10296525" cy="3676650"/>
          </a:xfrm>
          <a:prstGeom prst="rect">
            <a:avLst/>
          </a:prstGeom>
          <a:solidFill>
            <a:srgbClr val="628B80"/>
          </a:solidFill>
        </p:spPr>
        <p:txBody>
          <a:bodyPr vert="horz" wrap="square" lIns="0" tIns="335280" rIns="0" bIns="0" rtlCol="0">
            <a:spAutoFit/>
          </a:bodyPr>
          <a:lstStyle/>
          <a:p>
            <a:pPr marL="407034">
              <a:lnSpc>
                <a:spcPct val="100000"/>
              </a:lnSpc>
              <a:spcBef>
                <a:spcPts val="2640"/>
              </a:spcBef>
            </a:pP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Garantizar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65" dirty="0">
                <a:solidFill>
                  <a:srgbClr val="F4F0D9"/>
                </a:solidFill>
                <a:latin typeface="Arial"/>
                <a:cs typeface="Arial"/>
              </a:rPr>
              <a:t>el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95" dirty="0">
                <a:solidFill>
                  <a:srgbClr val="F4F0D9"/>
                </a:solidFill>
                <a:latin typeface="Arial"/>
                <a:cs typeface="Arial"/>
              </a:rPr>
              <a:t>desarrollo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alargo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plazo</a:t>
            </a:r>
            <a:endParaRPr sz="3400">
              <a:latin typeface="Arial"/>
              <a:cs typeface="Arial"/>
            </a:endParaRPr>
          </a:p>
          <a:p>
            <a:pPr marL="407034" marR="598805">
              <a:lnSpc>
                <a:spcPct val="110300"/>
              </a:lnSpc>
            </a:pPr>
            <a:r>
              <a:rPr sz="3400" spc="-45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25" dirty="0">
                <a:solidFill>
                  <a:srgbClr val="F4F0D9"/>
                </a:solidFill>
                <a:latin typeface="Arial"/>
                <a:cs typeface="Arial"/>
              </a:rPr>
              <a:t>j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20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49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145" dirty="0">
                <a:solidFill>
                  <a:srgbClr val="F4F0D9"/>
                </a:solidFill>
                <a:latin typeface="Arial"/>
                <a:cs typeface="Arial"/>
              </a:rPr>
              <a:t>: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390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395" dirty="0">
                <a:solidFill>
                  <a:srgbClr val="F4F0D9"/>
                </a:solidFill>
                <a:latin typeface="Arial"/>
                <a:cs typeface="Arial"/>
              </a:rPr>
              <a:t>v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49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49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300" dirty="0">
                <a:solidFill>
                  <a:srgbClr val="F4F0D9"/>
                </a:solidFill>
                <a:latin typeface="Arial"/>
                <a:cs typeface="Arial"/>
              </a:rPr>
              <a:t>y  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ó</a:t>
            </a:r>
            <a:r>
              <a:rPr sz="3400" spc="-36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145" dirty="0">
                <a:solidFill>
                  <a:srgbClr val="F4F0D9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  <a:p>
            <a:pPr marL="407034">
              <a:lnSpc>
                <a:spcPct val="100000"/>
              </a:lnSpc>
              <a:spcBef>
                <a:spcPts val="420"/>
              </a:spcBef>
            </a:pPr>
            <a:r>
              <a:rPr sz="3400" spc="-484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5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nu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20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b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h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36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26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49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425" dirty="0">
                <a:solidFill>
                  <a:srgbClr val="F4F0D9"/>
                </a:solidFill>
                <a:latin typeface="Arial"/>
                <a:cs typeface="Arial"/>
              </a:rPr>
              <a:t>y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b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49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80" dirty="0">
                <a:solidFill>
                  <a:srgbClr val="F4F0D9"/>
                </a:solidFill>
                <a:latin typeface="Arial"/>
                <a:cs typeface="Arial"/>
              </a:rPr>
              <a:t>(</a:t>
            </a:r>
            <a:r>
              <a:rPr sz="3400" spc="-390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5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64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95" dirty="0">
                <a:solidFill>
                  <a:srgbClr val="F4F0D9"/>
                </a:solidFill>
                <a:latin typeface="Arial"/>
                <a:cs typeface="Arial"/>
              </a:rPr>
              <a:t>-</a:t>
            </a:r>
            <a:endParaRPr sz="3400">
              <a:latin typeface="Arial"/>
              <a:cs typeface="Arial"/>
            </a:endParaRPr>
          </a:p>
          <a:p>
            <a:pPr marL="407034">
              <a:lnSpc>
                <a:spcPct val="100000"/>
              </a:lnSpc>
              <a:spcBef>
                <a:spcPts val="420"/>
              </a:spcBef>
            </a:pPr>
            <a:r>
              <a:rPr sz="3400" spc="125" dirty="0">
                <a:solidFill>
                  <a:srgbClr val="F4F0D9"/>
                </a:solidFill>
                <a:latin typeface="Arial"/>
                <a:cs typeface="Arial"/>
              </a:rPr>
              <a:t>-</a:t>
            </a:r>
            <a:r>
              <a:rPr sz="3400" spc="-1000" dirty="0">
                <a:solidFill>
                  <a:srgbClr val="F4F0D9"/>
                </a:solidFill>
                <a:latin typeface="Arial"/>
                <a:cs typeface="Arial"/>
              </a:rPr>
              <a:t>1</a:t>
            </a:r>
            <a:r>
              <a:rPr sz="3400" spc="-114" dirty="0">
                <a:solidFill>
                  <a:srgbClr val="F4F0D9"/>
                </a:solidFill>
                <a:latin typeface="Arial"/>
                <a:cs typeface="Arial"/>
              </a:rPr>
              <a:t>.</a:t>
            </a:r>
            <a:r>
              <a:rPr sz="3400" spc="-1000" dirty="0">
                <a:solidFill>
                  <a:srgbClr val="F4F0D9"/>
                </a:solidFill>
                <a:latin typeface="Arial"/>
                <a:cs typeface="Arial"/>
              </a:rPr>
              <a:t>1</a:t>
            </a:r>
            <a:r>
              <a:rPr sz="3400" spc="-325" dirty="0">
                <a:solidFill>
                  <a:srgbClr val="F4F0D9"/>
                </a:solidFill>
                <a:latin typeface="Arial"/>
                <a:cs typeface="Arial"/>
              </a:rPr>
              <a:t>9</a:t>
            </a:r>
            <a:r>
              <a:rPr sz="3400" spc="-835" dirty="0">
                <a:solidFill>
                  <a:srgbClr val="F4F0D9"/>
                </a:solidFill>
                <a:latin typeface="Arial"/>
                <a:cs typeface="Arial"/>
              </a:rPr>
              <a:t>%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36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0" dirty="0">
                <a:solidFill>
                  <a:srgbClr val="F4F0D9"/>
                </a:solidFill>
                <a:latin typeface="Arial"/>
                <a:cs typeface="Arial"/>
              </a:rPr>
              <a:t>2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0</a:t>
            </a:r>
            <a:r>
              <a:rPr sz="3400" spc="-1000" dirty="0">
                <a:solidFill>
                  <a:srgbClr val="F4F0D9"/>
                </a:solidFill>
                <a:latin typeface="Arial"/>
                <a:cs typeface="Arial"/>
              </a:rPr>
              <a:t>1</a:t>
            </a:r>
            <a:r>
              <a:rPr sz="3400" spc="-50" dirty="0">
                <a:solidFill>
                  <a:srgbClr val="F4F0D9"/>
                </a:solidFill>
                <a:latin typeface="Arial"/>
                <a:cs typeface="Arial"/>
              </a:rPr>
              <a:t>4</a:t>
            </a:r>
            <a:r>
              <a:rPr sz="3400" spc="-210" dirty="0">
                <a:solidFill>
                  <a:srgbClr val="F4F0D9"/>
                </a:solidFill>
                <a:latin typeface="Arial"/>
                <a:cs typeface="Arial"/>
              </a:rPr>
              <a:t>)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395" dirty="0">
                <a:solidFill>
                  <a:srgbClr val="F4F0D9"/>
                </a:solidFill>
                <a:latin typeface="Arial"/>
                <a:cs typeface="Arial"/>
              </a:rPr>
              <a:t>v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395" dirty="0">
                <a:solidFill>
                  <a:srgbClr val="F4F0D9"/>
                </a:solidFill>
                <a:latin typeface="Arial"/>
                <a:cs typeface="Arial"/>
              </a:rPr>
              <a:t>v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36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5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49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95" dirty="0">
                <a:solidFill>
                  <a:srgbClr val="F4F0D9"/>
                </a:solidFill>
                <a:latin typeface="Arial"/>
                <a:cs typeface="Arial"/>
              </a:rPr>
              <a:t>$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5</a:t>
            </a:r>
            <a:r>
              <a:rPr sz="3400" spc="-114" dirty="0">
                <a:solidFill>
                  <a:srgbClr val="F4F0D9"/>
                </a:solidFill>
                <a:latin typeface="Arial"/>
                <a:cs typeface="Arial"/>
              </a:rPr>
              <a:t>.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0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0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10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í</a:t>
            </a:r>
            <a:r>
              <a:rPr sz="3400" spc="-49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endParaRPr sz="3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93546" y="4428558"/>
            <a:ext cx="2712720" cy="708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50" spc="-175" dirty="0">
                <a:solidFill>
                  <a:srgbClr val="2B534A"/>
                </a:solidFill>
                <a:latin typeface="Lucida Sans"/>
                <a:cs typeface="Lucida Sans"/>
              </a:rPr>
              <a:t>OBJETIVOS</a:t>
            </a:r>
            <a:endParaRPr sz="445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08045" y="5459201"/>
            <a:ext cx="5372100" cy="4238625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570230" marR="311785">
              <a:lnSpc>
                <a:spcPts val="4350"/>
              </a:lnSpc>
              <a:spcBef>
                <a:spcPts val="1460"/>
              </a:spcBef>
            </a:pPr>
            <a:r>
              <a:rPr sz="3850" spc="-190" dirty="0">
                <a:solidFill>
                  <a:srgbClr val="2B534A"/>
                </a:solidFill>
                <a:latin typeface="Arial"/>
                <a:cs typeface="Arial"/>
              </a:rPr>
              <a:t>DISMINUCIÓN</a:t>
            </a:r>
            <a:r>
              <a:rPr sz="3850" spc="484" dirty="0">
                <a:solidFill>
                  <a:srgbClr val="2B534A"/>
                </a:solidFill>
                <a:latin typeface="Arial"/>
                <a:cs typeface="Arial"/>
              </a:rPr>
              <a:t> </a:t>
            </a:r>
            <a:r>
              <a:rPr sz="3850" spc="-465" dirty="0">
                <a:solidFill>
                  <a:srgbClr val="2B534A"/>
                </a:solidFill>
                <a:latin typeface="Arial"/>
                <a:cs typeface="Arial"/>
              </a:rPr>
              <a:t>DE</a:t>
            </a:r>
            <a:r>
              <a:rPr sz="3850" spc="-110" dirty="0">
                <a:solidFill>
                  <a:srgbClr val="2B534A"/>
                </a:solidFill>
                <a:latin typeface="Arial"/>
                <a:cs typeface="Arial"/>
              </a:rPr>
              <a:t> </a:t>
            </a:r>
            <a:r>
              <a:rPr sz="3850" spc="-445" dirty="0">
                <a:solidFill>
                  <a:srgbClr val="2B534A"/>
                </a:solidFill>
                <a:latin typeface="Arial"/>
                <a:cs typeface="Arial"/>
              </a:rPr>
              <a:t>LA </a:t>
            </a:r>
            <a:r>
              <a:rPr sz="3850" spc="-1055" dirty="0">
                <a:solidFill>
                  <a:srgbClr val="2B534A"/>
                </a:solidFill>
                <a:latin typeface="Arial"/>
                <a:cs typeface="Arial"/>
              </a:rPr>
              <a:t> </a:t>
            </a:r>
            <a:r>
              <a:rPr sz="3850" spc="-434" dirty="0">
                <a:solidFill>
                  <a:srgbClr val="2B534A"/>
                </a:solidFill>
                <a:latin typeface="Arial"/>
                <a:cs typeface="Arial"/>
              </a:rPr>
              <a:t>P</a:t>
            </a:r>
            <a:r>
              <a:rPr sz="3850" spc="20" dirty="0">
                <a:solidFill>
                  <a:srgbClr val="2B534A"/>
                </a:solidFill>
                <a:latin typeface="Arial"/>
                <a:cs typeface="Arial"/>
              </a:rPr>
              <a:t>O</a:t>
            </a:r>
            <a:r>
              <a:rPr sz="3850" spc="-405" dirty="0">
                <a:solidFill>
                  <a:srgbClr val="2B534A"/>
                </a:solidFill>
                <a:latin typeface="Arial"/>
                <a:cs typeface="Arial"/>
              </a:rPr>
              <a:t>B</a:t>
            </a:r>
            <a:r>
              <a:rPr sz="3850" spc="-600" dirty="0">
                <a:solidFill>
                  <a:srgbClr val="2B534A"/>
                </a:solidFill>
                <a:latin typeface="Arial"/>
                <a:cs typeface="Arial"/>
              </a:rPr>
              <a:t>R</a:t>
            </a:r>
            <a:r>
              <a:rPr sz="3850" spc="-350" dirty="0">
                <a:solidFill>
                  <a:srgbClr val="2B534A"/>
                </a:solidFill>
                <a:latin typeface="Arial"/>
                <a:cs typeface="Arial"/>
              </a:rPr>
              <a:t>E</a:t>
            </a:r>
            <a:r>
              <a:rPr sz="3850" spc="-45" dirty="0">
                <a:solidFill>
                  <a:srgbClr val="2B534A"/>
                </a:solidFill>
                <a:latin typeface="Arial"/>
                <a:cs typeface="Arial"/>
              </a:rPr>
              <a:t>Z</a:t>
            </a:r>
            <a:r>
              <a:rPr sz="3850" spc="-475" dirty="0">
                <a:solidFill>
                  <a:srgbClr val="2B534A"/>
                </a:solidFill>
                <a:latin typeface="Arial"/>
                <a:cs typeface="Arial"/>
              </a:rPr>
              <a:t>A</a:t>
            </a:r>
            <a:r>
              <a:rPr sz="3850" spc="525" dirty="0">
                <a:solidFill>
                  <a:srgbClr val="2B534A"/>
                </a:solidFill>
                <a:latin typeface="Arial"/>
                <a:cs typeface="Arial"/>
              </a:rPr>
              <a:t> </a:t>
            </a:r>
            <a:r>
              <a:rPr sz="3850" spc="-235" dirty="0">
                <a:solidFill>
                  <a:srgbClr val="2B534A"/>
                </a:solidFill>
                <a:latin typeface="Arial"/>
                <a:cs typeface="Arial"/>
              </a:rPr>
              <a:t>(</a:t>
            </a:r>
            <a:r>
              <a:rPr sz="3850" spc="-730" dirty="0">
                <a:solidFill>
                  <a:srgbClr val="2B534A"/>
                </a:solidFill>
                <a:latin typeface="Arial"/>
                <a:cs typeface="Arial"/>
              </a:rPr>
              <a:t> </a:t>
            </a:r>
            <a:r>
              <a:rPr sz="3850" spc="280" dirty="0">
                <a:solidFill>
                  <a:srgbClr val="2B534A"/>
                </a:solidFill>
                <a:latin typeface="Arial"/>
                <a:cs typeface="Arial"/>
              </a:rPr>
              <a:t>2</a:t>
            </a:r>
            <a:r>
              <a:rPr sz="3850" spc="95" dirty="0">
                <a:solidFill>
                  <a:srgbClr val="2B534A"/>
                </a:solidFill>
                <a:latin typeface="Arial"/>
                <a:cs typeface="Arial"/>
              </a:rPr>
              <a:t>0</a:t>
            </a:r>
            <a:r>
              <a:rPr sz="3850" spc="-830" dirty="0">
                <a:solidFill>
                  <a:srgbClr val="2B534A"/>
                </a:solidFill>
                <a:latin typeface="Arial"/>
                <a:cs typeface="Arial"/>
              </a:rPr>
              <a:t>1</a:t>
            </a:r>
            <a:r>
              <a:rPr sz="3850" spc="-70" dirty="0">
                <a:solidFill>
                  <a:srgbClr val="2B534A"/>
                </a:solidFill>
                <a:latin typeface="Arial"/>
                <a:cs typeface="Arial"/>
              </a:rPr>
              <a:t>6</a:t>
            </a:r>
            <a:r>
              <a:rPr sz="3850" spc="-235" dirty="0">
                <a:solidFill>
                  <a:srgbClr val="2B534A"/>
                </a:solidFill>
                <a:latin typeface="Arial"/>
                <a:cs typeface="Arial"/>
              </a:rPr>
              <a:t>)</a:t>
            </a:r>
            <a:endParaRPr sz="3850">
              <a:latin typeface="Arial"/>
              <a:cs typeface="Arial"/>
            </a:endParaRPr>
          </a:p>
          <a:p>
            <a:pPr marL="570230">
              <a:lnSpc>
                <a:spcPct val="100000"/>
              </a:lnSpc>
              <a:spcBef>
                <a:spcPts val="2230"/>
              </a:spcBef>
            </a:pPr>
            <a:r>
              <a:rPr sz="2950" spc="-570" dirty="0">
                <a:solidFill>
                  <a:srgbClr val="2B534A"/>
                </a:solidFill>
                <a:latin typeface="Arial"/>
                <a:cs typeface="Arial"/>
              </a:rPr>
              <a:t>P</a:t>
            </a:r>
            <a:r>
              <a:rPr sz="2950" spc="-200" dirty="0">
                <a:solidFill>
                  <a:srgbClr val="2B534A"/>
                </a:solidFill>
                <a:latin typeface="Arial"/>
                <a:cs typeface="Arial"/>
              </a:rPr>
              <a:t>e</a:t>
            </a:r>
            <a:r>
              <a:rPr sz="2950" spc="-150" dirty="0">
                <a:solidFill>
                  <a:srgbClr val="2B534A"/>
                </a:solidFill>
                <a:latin typeface="Arial"/>
                <a:cs typeface="Arial"/>
              </a:rPr>
              <a:t>r</a:t>
            </a:r>
            <a:r>
              <a:rPr sz="2950" spc="-320" dirty="0">
                <a:solidFill>
                  <a:srgbClr val="2B534A"/>
                </a:solidFill>
                <a:latin typeface="Arial"/>
                <a:cs typeface="Arial"/>
              </a:rPr>
              <a:t>ú</a:t>
            </a:r>
            <a:r>
              <a:rPr sz="2950" spc="-70" dirty="0">
                <a:solidFill>
                  <a:srgbClr val="2B534A"/>
                </a:solidFill>
                <a:latin typeface="Arial"/>
                <a:cs typeface="Arial"/>
              </a:rPr>
              <a:t> </a:t>
            </a:r>
            <a:r>
              <a:rPr sz="2950" spc="-160" dirty="0">
                <a:solidFill>
                  <a:srgbClr val="2B534A"/>
                </a:solidFill>
                <a:latin typeface="Arial"/>
                <a:cs typeface="Arial"/>
              </a:rPr>
              <a:t>(</a:t>
            </a:r>
            <a:r>
              <a:rPr sz="2950" spc="105" dirty="0">
                <a:solidFill>
                  <a:srgbClr val="2B534A"/>
                </a:solidFill>
                <a:latin typeface="Arial"/>
                <a:cs typeface="Arial"/>
              </a:rPr>
              <a:t>-</a:t>
            </a:r>
            <a:r>
              <a:rPr sz="2950" spc="-45" dirty="0">
                <a:solidFill>
                  <a:srgbClr val="2B534A"/>
                </a:solidFill>
                <a:latin typeface="Arial"/>
                <a:cs typeface="Arial"/>
              </a:rPr>
              <a:t>4</a:t>
            </a:r>
            <a:r>
              <a:rPr sz="2950" spc="-105" dirty="0">
                <a:solidFill>
                  <a:srgbClr val="2B534A"/>
                </a:solidFill>
                <a:latin typeface="Arial"/>
                <a:cs typeface="Arial"/>
              </a:rPr>
              <a:t>.</a:t>
            </a:r>
            <a:r>
              <a:rPr sz="2950" spc="-45" dirty="0">
                <a:solidFill>
                  <a:srgbClr val="2B534A"/>
                </a:solidFill>
                <a:latin typeface="Arial"/>
                <a:cs typeface="Arial"/>
              </a:rPr>
              <a:t>4</a:t>
            </a:r>
            <a:r>
              <a:rPr sz="2950" spc="-700" dirty="0">
                <a:solidFill>
                  <a:srgbClr val="2B534A"/>
                </a:solidFill>
                <a:latin typeface="Arial"/>
                <a:cs typeface="Arial"/>
              </a:rPr>
              <a:t>%</a:t>
            </a:r>
            <a:r>
              <a:rPr sz="2950" spc="-185" dirty="0">
                <a:solidFill>
                  <a:srgbClr val="2B534A"/>
                </a:solidFill>
                <a:latin typeface="Arial"/>
                <a:cs typeface="Arial"/>
              </a:rPr>
              <a:t>)</a:t>
            </a:r>
            <a:endParaRPr sz="2950">
              <a:latin typeface="Arial"/>
              <a:cs typeface="Arial"/>
            </a:endParaRPr>
          </a:p>
          <a:p>
            <a:pPr marL="570230">
              <a:lnSpc>
                <a:spcPct val="100000"/>
              </a:lnSpc>
              <a:spcBef>
                <a:spcPts val="284"/>
              </a:spcBef>
            </a:pPr>
            <a:r>
              <a:rPr sz="2950" spc="-370" dirty="0">
                <a:solidFill>
                  <a:srgbClr val="2B534A"/>
                </a:solidFill>
                <a:latin typeface="Arial"/>
                <a:cs typeface="Arial"/>
              </a:rPr>
              <a:t>Y</a:t>
            </a:r>
            <a:r>
              <a:rPr sz="2950" spc="-150" dirty="0">
                <a:solidFill>
                  <a:srgbClr val="2B534A"/>
                </a:solidFill>
                <a:latin typeface="Arial"/>
                <a:cs typeface="Arial"/>
              </a:rPr>
              <a:t>r</a:t>
            </a:r>
            <a:r>
              <a:rPr sz="2950" spc="-295" dirty="0">
                <a:solidFill>
                  <a:srgbClr val="2B534A"/>
                </a:solidFill>
                <a:latin typeface="Arial"/>
                <a:cs typeface="Arial"/>
              </a:rPr>
              <a:t>u</a:t>
            </a:r>
            <a:r>
              <a:rPr sz="2950" spc="-120" dirty="0">
                <a:solidFill>
                  <a:srgbClr val="2B534A"/>
                </a:solidFill>
                <a:latin typeface="Arial"/>
                <a:cs typeface="Arial"/>
              </a:rPr>
              <a:t>g</a:t>
            </a:r>
            <a:r>
              <a:rPr sz="2950" spc="-295" dirty="0">
                <a:solidFill>
                  <a:srgbClr val="2B534A"/>
                </a:solidFill>
                <a:latin typeface="Arial"/>
                <a:cs typeface="Arial"/>
              </a:rPr>
              <a:t>u</a:t>
            </a:r>
            <a:r>
              <a:rPr sz="2950" spc="-135" dirty="0">
                <a:solidFill>
                  <a:srgbClr val="2B534A"/>
                </a:solidFill>
                <a:latin typeface="Arial"/>
                <a:cs typeface="Arial"/>
              </a:rPr>
              <a:t>a</a:t>
            </a:r>
            <a:r>
              <a:rPr sz="2950" spc="-375" dirty="0">
                <a:solidFill>
                  <a:srgbClr val="2B534A"/>
                </a:solidFill>
                <a:latin typeface="Arial"/>
                <a:cs typeface="Arial"/>
              </a:rPr>
              <a:t>y</a:t>
            </a:r>
            <a:r>
              <a:rPr sz="2950" spc="-70" dirty="0">
                <a:solidFill>
                  <a:srgbClr val="2B534A"/>
                </a:solidFill>
                <a:latin typeface="Arial"/>
                <a:cs typeface="Arial"/>
              </a:rPr>
              <a:t> </a:t>
            </a:r>
            <a:r>
              <a:rPr sz="2950" spc="-160" dirty="0">
                <a:solidFill>
                  <a:srgbClr val="2B534A"/>
                </a:solidFill>
                <a:latin typeface="Arial"/>
                <a:cs typeface="Arial"/>
              </a:rPr>
              <a:t>(</a:t>
            </a:r>
            <a:r>
              <a:rPr sz="2950" spc="105" dirty="0">
                <a:solidFill>
                  <a:srgbClr val="2B534A"/>
                </a:solidFill>
                <a:latin typeface="Arial"/>
                <a:cs typeface="Arial"/>
              </a:rPr>
              <a:t>-</a:t>
            </a:r>
            <a:r>
              <a:rPr sz="2950" spc="-45" dirty="0">
                <a:solidFill>
                  <a:srgbClr val="2B534A"/>
                </a:solidFill>
                <a:latin typeface="Arial"/>
                <a:cs typeface="Arial"/>
              </a:rPr>
              <a:t>4</a:t>
            </a:r>
            <a:r>
              <a:rPr sz="2950" spc="-105" dirty="0">
                <a:solidFill>
                  <a:srgbClr val="2B534A"/>
                </a:solidFill>
                <a:latin typeface="Arial"/>
                <a:cs typeface="Arial"/>
              </a:rPr>
              <a:t>.</a:t>
            </a:r>
            <a:r>
              <a:rPr sz="2950" spc="-869" dirty="0">
                <a:solidFill>
                  <a:srgbClr val="2B534A"/>
                </a:solidFill>
                <a:latin typeface="Arial"/>
                <a:cs typeface="Arial"/>
              </a:rPr>
              <a:t>1</a:t>
            </a:r>
            <a:r>
              <a:rPr sz="2950" spc="-700" dirty="0">
                <a:solidFill>
                  <a:srgbClr val="2B534A"/>
                </a:solidFill>
                <a:latin typeface="Arial"/>
                <a:cs typeface="Arial"/>
              </a:rPr>
              <a:t>%</a:t>
            </a:r>
            <a:r>
              <a:rPr sz="2950" spc="-185" dirty="0">
                <a:solidFill>
                  <a:srgbClr val="2B534A"/>
                </a:solidFill>
                <a:latin typeface="Arial"/>
                <a:cs typeface="Arial"/>
              </a:rPr>
              <a:t>)</a:t>
            </a:r>
            <a:endParaRPr sz="2950">
              <a:latin typeface="Arial"/>
              <a:cs typeface="Arial"/>
            </a:endParaRPr>
          </a:p>
          <a:p>
            <a:pPr marL="570230">
              <a:lnSpc>
                <a:spcPct val="100000"/>
              </a:lnSpc>
              <a:spcBef>
                <a:spcPts val="284"/>
              </a:spcBef>
            </a:pPr>
            <a:r>
              <a:rPr sz="2950" spc="-545" dirty="0">
                <a:solidFill>
                  <a:srgbClr val="2B534A"/>
                </a:solidFill>
                <a:latin typeface="Arial"/>
                <a:cs typeface="Arial"/>
              </a:rPr>
              <a:t>B</a:t>
            </a:r>
            <a:r>
              <a:rPr sz="2950" spc="-150" dirty="0">
                <a:solidFill>
                  <a:srgbClr val="2B534A"/>
                </a:solidFill>
                <a:latin typeface="Arial"/>
                <a:cs typeface="Arial"/>
              </a:rPr>
              <a:t>r</a:t>
            </a:r>
            <a:r>
              <a:rPr sz="2950" spc="-135" dirty="0">
                <a:solidFill>
                  <a:srgbClr val="2B534A"/>
                </a:solidFill>
                <a:latin typeface="Arial"/>
                <a:cs typeface="Arial"/>
              </a:rPr>
              <a:t>a</a:t>
            </a:r>
            <a:r>
              <a:rPr sz="2950" spc="-405" dirty="0">
                <a:solidFill>
                  <a:srgbClr val="2B534A"/>
                </a:solidFill>
                <a:latin typeface="Arial"/>
                <a:cs typeface="Arial"/>
              </a:rPr>
              <a:t>s</a:t>
            </a:r>
            <a:r>
              <a:rPr sz="2950" spc="-40" dirty="0">
                <a:solidFill>
                  <a:srgbClr val="2B534A"/>
                </a:solidFill>
                <a:latin typeface="Arial"/>
                <a:cs typeface="Arial"/>
              </a:rPr>
              <a:t>i</a:t>
            </a:r>
            <a:r>
              <a:rPr sz="2950" spc="-85" dirty="0">
                <a:solidFill>
                  <a:srgbClr val="2B534A"/>
                </a:solidFill>
                <a:latin typeface="Arial"/>
                <a:cs typeface="Arial"/>
              </a:rPr>
              <a:t>l</a:t>
            </a:r>
            <a:r>
              <a:rPr sz="2950" spc="-70" dirty="0">
                <a:solidFill>
                  <a:srgbClr val="2B534A"/>
                </a:solidFill>
                <a:latin typeface="Arial"/>
                <a:cs typeface="Arial"/>
              </a:rPr>
              <a:t> </a:t>
            </a:r>
            <a:r>
              <a:rPr sz="2950" spc="-160" dirty="0">
                <a:solidFill>
                  <a:srgbClr val="2B534A"/>
                </a:solidFill>
                <a:latin typeface="Arial"/>
                <a:cs typeface="Arial"/>
              </a:rPr>
              <a:t>(</a:t>
            </a:r>
            <a:r>
              <a:rPr sz="2950" spc="105" dirty="0">
                <a:solidFill>
                  <a:srgbClr val="2B534A"/>
                </a:solidFill>
                <a:latin typeface="Arial"/>
                <a:cs typeface="Arial"/>
              </a:rPr>
              <a:t>-</a:t>
            </a:r>
            <a:r>
              <a:rPr sz="2950" spc="-20" dirty="0">
                <a:solidFill>
                  <a:srgbClr val="2B534A"/>
                </a:solidFill>
                <a:latin typeface="Arial"/>
                <a:cs typeface="Arial"/>
              </a:rPr>
              <a:t>2</a:t>
            </a:r>
            <a:r>
              <a:rPr sz="2950" spc="-105" dirty="0">
                <a:solidFill>
                  <a:srgbClr val="2B534A"/>
                </a:solidFill>
                <a:latin typeface="Arial"/>
                <a:cs typeface="Arial"/>
              </a:rPr>
              <a:t>.</a:t>
            </a:r>
            <a:r>
              <a:rPr sz="2950" spc="-190" dirty="0">
                <a:solidFill>
                  <a:srgbClr val="2B534A"/>
                </a:solidFill>
                <a:latin typeface="Arial"/>
                <a:cs typeface="Arial"/>
              </a:rPr>
              <a:t>5</a:t>
            </a:r>
            <a:r>
              <a:rPr sz="2950" spc="-700" dirty="0">
                <a:solidFill>
                  <a:srgbClr val="2B534A"/>
                </a:solidFill>
                <a:latin typeface="Arial"/>
                <a:cs typeface="Arial"/>
              </a:rPr>
              <a:t>%</a:t>
            </a:r>
            <a:r>
              <a:rPr sz="2950" spc="-185" dirty="0">
                <a:solidFill>
                  <a:srgbClr val="2B534A"/>
                </a:solidFill>
                <a:latin typeface="Arial"/>
                <a:cs typeface="Arial"/>
              </a:rPr>
              <a:t>)</a:t>
            </a:r>
            <a:endParaRPr sz="2950">
              <a:latin typeface="Arial"/>
              <a:cs typeface="Arial"/>
            </a:endParaRPr>
          </a:p>
          <a:p>
            <a:pPr marL="570230">
              <a:lnSpc>
                <a:spcPct val="100000"/>
              </a:lnSpc>
              <a:spcBef>
                <a:spcPts val="284"/>
              </a:spcBef>
            </a:pPr>
            <a:r>
              <a:rPr sz="2950" spc="-505" dirty="0">
                <a:solidFill>
                  <a:srgbClr val="2B534A"/>
                </a:solidFill>
                <a:latin typeface="Arial"/>
                <a:cs typeface="Arial"/>
              </a:rPr>
              <a:t>E</a:t>
            </a:r>
            <a:r>
              <a:rPr sz="2950" spc="-100" dirty="0">
                <a:solidFill>
                  <a:srgbClr val="2B534A"/>
                </a:solidFill>
                <a:latin typeface="Arial"/>
                <a:cs typeface="Arial"/>
              </a:rPr>
              <a:t>c</a:t>
            </a:r>
            <a:r>
              <a:rPr sz="2950" spc="-295" dirty="0">
                <a:solidFill>
                  <a:srgbClr val="2B534A"/>
                </a:solidFill>
                <a:latin typeface="Arial"/>
                <a:cs typeface="Arial"/>
              </a:rPr>
              <a:t>u</a:t>
            </a:r>
            <a:r>
              <a:rPr sz="2950" spc="-135" dirty="0">
                <a:solidFill>
                  <a:srgbClr val="2B534A"/>
                </a:solidFill>
                <a:latin typeface="Arial"/>
                <a:cs typeface="Arial"/>
              </a:rPr>
              <a:t>ad</a:t>
            </a:r>
            <a:r>
              <a:rPr sz="2950" spc="-190" dirty="0">
                <a:solidFill>
                  <a:srgbClr val="2B534A"/>
                </a:solidFill>
                <a:latin typeface="Arial"/>
                <a:cs typeface="Arial"/>
              </a:rPr>
              <a:t>o</a:t>
            </a:r>
            <a:r>
              <a:rPr sz="2950" spc="-175" dirty="0">
                <a:solidFill>
                  <a:srgbClr val="2B534A"/>
                </a:solidFill>
                <a:latin typeface="Arial"/>
                <a:cs typeface="Arial"/>
              </a:rPr>
              <a:t>r</a:t>
            </a:r>
            <a:r>
              <a:rPr sz="2950" spc="-70" dirty="0">
                <a:solidFill>
                  <a:srgbClr val="2B534A"/>
                </a:solidFill>
                <a:latin typeface="Arial"/>
                <a:cs typeface="Arial"/>
              </a:rPr>
              <a:t> </a:t>
            </a:r>
            <a:r>
              <a:rPr sz="2950" spc="-160" dirty="0">
                <a:solidFill>
                  <a:srgbClr val="2B534A"/>
                </a:solidFill>
                <a:latin typeface="Arial"/>
                <a:cs typeface="Arial"/>
              </a:rPr>
              <a:t>(</a:t>
            </a:r>
            <a:r>
              <a:rPr sz="2950" spc="105" dirty="0">
                <a:solidFill>
                  <a:srgbClr val="2B534A"/>
                </a:solidFill>
                <a:latin typeface="Arial"/>
                <a:cs typeface="Arial"/>
              </a:rPr>
              <a:t>-</a:t>
            </a:r>
            <a:r>
              <a:rPr sz="2950" spc="-869" dirty="0">
                <a:solidFill>
                  <a:srgbClr val="2B534A"/>
                </a:solidFill>
                <a:latin typeface="Arial"/>
                <a:cs typeface="Arial"/>
              </a:rPr>
              <a:t>1</a:t>
            </a:r>
            <a:r>
              <a:rPr sz="2950" spc="-195" dirty="0">
                <a:solidFill>
                  <a:srgbClr val="2B534A"/>
                </a:solidFill>
                <a:latin typeface="Arial"/>
                <a:cs typeface="Arial"/>
              </a:rPr>
              <a:t>,</a:t>
            </a:r>
            <a:r>
              <a:rPr sz="2950" spc="-250" dirty="0">
                <a:solidFill>
                  <a:srgbClr val="2B534A"/>
                </a:solidFill>
                <a:latin typeface="Arial"/>
                <a:cs typeface="Arial"/>
              </a:rPr>
              <a:t>8</a:t>
            </a:r>
            <a:r>
              <a:rPr sz="2950" spc="-700" dirty="0">
                <a:solidFill>
                  <a:srgbClr val="2B534A"/>
                </a:solidFill>
                <a:latin typeface="Arial"/>
                <a:cs typeface="Arial"/>
              </a:rPr>
              <a:t>%</a:t>
            </a:r>
            <a:r>
              <a:rPr sz="2950" spc="-185" dirty="0">
                <a:solidFill>
                  <a:srgbClr val="2B534A"/>
                </a:solidFill>
                <a:latin typeface="Arial"/>
                <a:cs typeface="Arial"/>
              </a:rPr>
              <a:t>)</a:t>
            </a:r>
            <a:endParaRPr sz="2950">
              <a:latin typeface="Arial"/>
              <a:cs typeface="Arial"/>
            </a:endParaRPr>
          </a:p>
          <a:p>
            <a:pPr marL="570230">
              <a:lnSpc>
                <a:spcPct val="100000"/>
              </a:lnSpc>
              <a:spcBef>
                <a:spcPts val="284"/>
              </a:spcBef>
            </a:pPr>
            <a:r>
              <a:rPr sz="2950" spc="-215" dirty="0">
                <a:solidFill>
                  <a:srgbClr val="2B534A"/>
                </a:solidFill>
                <a:latin typeface="Arial"/>
                <a:cs typeface="Arial"/>
              </a:rPr>
              <a:t>C</a:t>
            </a:r>
            <a:r>
              <a:rPr sz="2950" spc="-190" dirty="0">
                <a:solidFill>
                  <a:srgbClr val="2B534A"/>
                </a:solidFill>
                <a:latin typeface="Arial"/>
                <a:cs typeface="Arial"/>
              </a:rPr>
              <a:t>o</a:t>
            </a:r>
            <a:r>
              <a:rPr sz="2950" spc="-60" dirty="0">
                <a:solidFill>
                  <a:srgbClr val="2B534A"/>
                </a:solidFill>
                <a:latin typeface="Arial"/>
                <a:cs typeface="Arial"/>
              </a:rPr>
              <a:t>l</a:t>
            </a:r>
            <a:r>
              <a:rPr sz="2950" spc="-190" dirty="0">
                <a:solidFill>
                  <a:srgbClr val="2B534A"/>
                </a:solidFill>
                <a:latin typeface="Arial"/>
                <a:cs typeface="Arial"/>
              </a:rPr>
              <a:t>o</a:t>
            </a:r>
            <a:r>
              <a:rPr sz="2950" spc="-450" dirty="0">
                <a:solidFill>
                  <a:srgbClr val="2B534A"/>
                </a:solidFill>
                <a:latin typeface="Arial"/>
                <a:cs typeface="Arial"/>
              </a:rPr>
              <a:t>m</a:t>
            </a:r>
            <a:r>
              <a:rPr sz="2950" spc="-135" dirty="0">
                <a:solidFill>
                  <a:srgbClr val="2B534A"/>
                </a:solidFill>
                <a:latin typeface="Arial"/>
                <a:cs typeface="Arial"/>
              </a:rPr>
              <a:t>b</a:t>
            </a:r>
            <a:r>
              <a:rPr sz="2950" spc="-40" dirty="0">
                <a:solidFill>
                  <a:srgbClr val="2B534A"/>
                </a:solidFill>
                <a:latin typeface="Arial"/>
                <a:cs typeface="Arial"/>
              </a:rPr>
              <a:t>i</a:t>
            </a:r>
            <a:r>
              <a:rPr sz="2950" spc="-160" dirty="0">
                <a:solidFill>
                  <a:srgbClr val="2B534A"/>
                </a:solidFill>
                <a:latin typeface="Arial"/>
                <a:cs typeface="Arial"/>
              </a:rPr>
              <a:t>a</a:t>
            </a:r>
            <a:r>
              <a:rPr sz="2950" spc="-70" dirty="0">
                <a:solidFill>
                  <a:srgbClr val="2B534A"/>
                </a:solidFill>
                <a:latin typeface="Arial"/>
                <a:cs typeface="Arial"/>
              </a:rPr>
              <a:t> </a:t>
            </a:r>
            <a:r>
              <a:rPr sz="2950" spc="-160" dirty="0">
                <a:solidFill>
                  <a:srgbClr val="2B534A"/>
                </a:solidFill>
                <a:latin typeface="Arial"/>
                <a:cs typeface="Arial"/>
              </a:rPr>
              <a:t>(</a:t>
            </a:r>
            <a:r>
              <a:rPr sz="2950" spc="105" dirty="0">
                <a:solidFill>
                  <a:srgbClr val="2B534A"/>
                </a:solidFill>
                <a:latin typeface="Arial"/>
                <a:cs typeface="Arial"/>
              </a:rPr>
              <a:t>-</a:t>
            </a:r>
            <a:r>
              <a:rPr sz="2950" spc="-869" dirty="0">
                <a:solidFill>
                  <a:srgbClr val="2B534A"/>
                </a:solidFill>
                <a:latin typeface="Arial"/>
                <a:cs typeface="Arial"/>
              </a:rPr>
              <a:t>1</a:t>
            </a:r>
            <a:r>
              <a:rPr sz="2950" spc="-195" dirty="0">
                <a:solidFill>
                  <a:srgbClr val="2B534A"/>
                </a:solidFill>
                <a:latin typeface="Arial"/>
                <a:cs typeface="Arial"/>
              </a:rPr>
              <a:t>,</a:t>
            </a:r>
            <a:r>
              <a:rPr sz="2950" spc="-335" dirty="0">
                <a:solidFill>
                  <a:srgbClr val="2B534A"/>
                </a:solidFill>
                <a:latin typeface="Arial"/>
                <a:cs typeface="Arial"/>
              </a:rPr>
              <a:t>7</a:t>
            </a:r>
            <a:r>
              <a:rPr sz="2950" spc="-700" dirty="0">
                <a:solidFill>
                  <a:srgbClr val="2B534A"/>
                </a:solidFill>
                <a:latin typeface="Arial"/>
                <a:cs typeface="Arial"/>
              </a:rPr>
              <a:t>%</a:t>
            </a:r>
            <a:r>
              <a:rPr sz="2950" spc="-185" dirty="0">
                <a:solidFill>
                  <a:srgbClr val="2B534A"/>
                </a:solidFill>
                <a:latin typeface="Arial"/>
                <a:cs typeface="Arial"/>
              </a:rPr>
              <a:t>)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756596" y="0"/>
            <a:ext cx="8531860" cy="9010650"/>
            <a:chOff x="9756596" y="0"/>
            <a:chExt cx="8531860" cy="9010650"/>
          </a:xfrm>
        </p:grpSpPr>
        <p:sp>
          <p:nvSpPr>
            <p:cNvPr id="3" name="object 3"/>
            <p:cNvSpPr/>
            <p:nvPr/>
          </p:nvSpPr>
          <p:spPr>
            <a:xfrm>
              <a:off x="10688333" y="0"/>
              <a:ext cx="7599680" cy="5641975"/>
            </a:xfrm>
            <a:custGeom>
              <a:avLst/>
              <a:gdLst/>
              <a:ahLst/>
              <a:cxnLst/>
              <a:rect l="l" t="t" r="r" b="b"/>
              <a:pathLst>
                <a:path w="7599680" h="5641975">
                  <a:moveTo>
                    <a:pt x="7599665" y="5641389"/>
                  </a:moveTo>
                  <a:lnTo>
                    <a:pt x="0" y="5641389"/>
                  </a:lnTo>
                  <a:lnTo>
                    <a:pt x="0" y="0"/>
                  </a:lnTo>
                  <a:lnTo>
                    <a:pt x="7599665" y="0"/>
                  </a:lnTo>
                  <a:lnTo>
                    <a:pt x="7599665" y="5641389"/>
                  </a:lnTo>
                  <a:close/>
                </a:path>
              </a:pathLst>
            </a:custGeom>
            <a:solidFill>
              <a:srgbClr val="628B80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756596" y="1028699"/>
              <a:ext cx="7505700" cy="7981950"/>
            </a:xfrm>
            <a:custGeom>
              <a:avLst/>
              <a:gdLst/>
              <a:ahLst/>
              <a:cxnLst/>
              <a:rect l="l" t="t" r="r" b="b"/>
              <a:pathLst>
                <a:path w="7505700" h="7981950">
                  <a:moveTo>
                    <a:pt x="7505699" y="7981949"/>
                  </a:moveTo>
                  <a:lnTo>
                    <a:pt x="0" y="7981949"/>
                  </a:lnTo>
                  <a:lnTo>
                    <a:pt x="0" y="0"/>
                  </a:lnTo>
                  <a:lnTo>
                    <a:pt x="7505699" y="0"/>
                  </a:lnTo>
                  <a:lnTo>
                    <a:pt x="7505699" y="7981949"/>
                  </a:lnTo>
                  <a:close/>
                </a:path>
              </a:pathLst>
            </a:custGeom>
            <a:solidFill>
              <a:srgbClr val="628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0"/>
            <a:ext cx="3705224" cy="37433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3933825"/>
            <a:ext cx="3705224" cy="375284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028700" y="7875999"/>
            <a:ext cx="3695700" cy="2409825"/>
          </a:xfrm>
          <a:custGeom>
            <a:avLst/>
            <a:gdLst/>
            <a:ahLst/>
            <a:cxnLst/>
            <a:rect l="l" t="t" r="r" b="b"/>
            <a:pathLst>
              <a:path w="3695700" h="2409825">
                <a:moveTo>
                  <a:pt x="3695699" y="2409824"/>
                </a:moveTo>
                <a:lnTo>
                  <a:pt x="0" y="2409824"/>
                </a:lnTo>
                <a:lnTo>
                  <a:pt x="0" y="0"/>
                </a:lnTo>
                <a:lnTo>
                  <a:pt x="3695699" y="0"/>
                </a:lnTo>
                <a:lnTo>
                  <a:pt x="3695699" y="2409824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65161" y="0"/>
            <a:ext cx="3695700" cy="1633855"/>
          </a:xfrm>
          <a:custGeom>
            <a:avLst/>
            <a:gdLst/>
            <a:ahLst/>
            <a:cxnLst/>
            <a:rect l="l" t="t" r="r" b="b"/>
            <a:pathLst>
              <a:path w="3695700" h="1633855">
                <a:moveTo>
                  <a:pt x="3695699" y="1633287"/>
                </a:moveTo>
                <a:lnTo>
                  <a:pt x="0" y="1633287"/>
                </a:lnTo>
                <a:lnTo>
                  <a:pt x="0" y="0"/>
                </a:lnTo>
                <a:lnTo>
                  <a:pt x="3695699" y="0"/>
                </a:lnTo>
                <a:lnTo>
                  <a:pt x="3695699" y="1633287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65161" y="1823555"/>
            <a:ext cx="3695699" cy="42576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3298" y="6287973"/>
            <a:ext cx="3733799" cy="399902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8700" y="0"/>
            <a:ext cx="3695699" cy="36194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622445" y="3492088"/>
            <a:ext cx="123825" cy="12382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622445" y="4063588"/>
            <a:ext cx="123825" cy="12382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622445" y="5778088"/>
            <a:ext cx="123825" cy="12382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622445" y="6921087"/>
            <a:ext cx="123825" cy="12382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0914545" y="5461959"/>
            <a:ext cx="5547995" cy="2882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0300"/>
              </a:lnSpc>
              <a:spcBef>
                <a:spcPts val="90"/>
              </a:spcBef>
            </a:pPr>
            <a:r>
              <a:rPr sz="3400" spc="-655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cc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ó</a:t>
            </a:r>
            <a:r>
              <a:rPr sz="3400" spc="-36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80" dirty="0">
                <a:solidFill>
                  <a:srgbClr val="F4F0D9"/>
                </a:solidFill>
                <a:latin typeface="Arial"/>
                <a:cs typeface="Arial"/>
              </a:rPr>
              <a:t>(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pa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49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300" dirty="0">
                <a:solidFill>
                  <a:srgbClr val="F4F0D9"/>
                </a:solidFill>
                <a:latin typeface="Arial"/>
                <a:cs typeface="Arial"/>
              </a:rPr>
              <a:t>y 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305" dirty="0">
                <a:solidFill>
                  <a:srgbClr val="F4F0D9"/>
                </a:solidFill>
                <a:latin typeface="Arial"/>
                <a:cs typeface="Arial"/>
              </a:rPr>
              <a:t>z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210" dirty="0">
                <a:solidFill>
                  <a:srgbClr val="F4F0D9"/>
                </a:solidFill>
                <a:latin typeface="Arial"/>
                <a:cs typeface="Arial"/>
              </a:rPr>
              <a:t>)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5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nu</a:t>
            </a:r>
            <a:r>
              <a:rPr sz="3400" spc="-395" dirty="0">
                <a:solidFill>
                  <a:srgbClr val="F4F0D9"/>
                </a:solidFill>
                <a:latin typeface="Arial"/>
                <a:cs typeface="Arial"/>
              </a:rPr>
              <a:t>y</a:t>
            </a:r>
            <a:r>
              <a:rPr sz="3400" spc="-165" dirty="0">
                <a:solidFill>
                  <a:srgbClr val="F4F0D9"/>
                </a:solidFill>
                <a:latin typeface="Arial"/>
                <a:cs typeface="Arial"/>
              </a:rPr>
              <a:t>o  </a:t>
            </a:r>
            <a:r>
              <a:rPr sz="3400" spc="-254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5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ó</a:t>
            </a:r>
            <a:r>
              <a:rPr sz="3400" spc="-36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795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145" dirty="0">
                <a:solidFill>
                  <a:srgbClr val="F4F0D9"/>
                </a:solidFill>
                <a:latin typeface="Arial"/>
                <a:cs typeface="Arial"/>
              </a:rPr>
              <a:t>: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655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pa</a:t>
            </a:r>
            <a:r>
              <a:rPr sz="3400" spc="-114" dirty="0">
                <a:solidFill>
                  <a:srgbClr val="F4F0D9"/>
                </a:solidFill>
                <a:latin typeface="Arial"/>
                <a:cs typeface="Arial"/>
              </a:rPr>
              <a:t>l  </a:t>
            </a:r>
            <a:r>
              <a:rPr sz="3400" spc="-50" dirty="0">
                <a:solidFill>
                  <a:srgbClr val="F4F0D9"/>
                </a:solidFill>
                <a:latin typeface="Arial"/>
                <a:cs typeface="Arial"/>
              </a:rPr>
              <a:t>4</a:t>
            </a:r>
            <a:r>
              <a:rPr sz="3400" spc="-1000" dirty="0">
                <a:solidFill>
                  <a:srgbClr val="F4F0D9"/>
                </a:solidFill>
                <a:latin typeface="Arial"/>
                <a:cs typeface="Arial"/>
              </a:rPr>
              <a:t>1</a:t>
            </a:r>
            <a:r>
              <a:rPr sz="3400" spc="-835" dirty="0">
                <a:solidFill>
                  <a:srgbClr val="F4F0D9"/>
                </a:solidFill>
                <a:latin typeface="Arial"/>
                <a:cs typeface="Arial"/>
              </a:rPr>
              <a:t>%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10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5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ad</a:t>
            </a:r>
            <a:r>
              <a:rPr sz="3400" spc="-24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36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395" dirty="0">
                <a:solidFill>
                  <a:srgbClr val="F4F0D9"/>
                </a:solidFill>
                <a:latin typeface="Arial"/>
                <a:cs typeface="Arial"/>
              </a:rPr>
              <a:t>v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20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175" dirty="0">
                <a:solidFill>
                  <a:srgbClr val="F4F0D9"/>
                </a:solidFill>
                <a:latin typeface="Arial"/>
                <a:cs typeface="Arial"/>
              </a:rPr>
              <a:t>e  </a:t>
            </a:r>
            <a:r>
              <a:rPr sz="3400" spc="-50" dirty="0">
                <a:solidFill>
                  <a:srgbClr val="F4F0D9"/>
                </a:solidFill>
                <a:latin typeface="Arial"/>
                <a:cs typeface="Arial"/>
              </a:rPr>
              <a:t>4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0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0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5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ll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49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26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0" dirty="0">
                <a:solidFill>
                  <a:srgbClr val="F4F0D9"/>
                </a:solidFill>
                <a:latin typeface="Arial"/>
                <a:cs typeface="Arial"/>
              </a:rPr>
              <a:t>2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0</a:t>
            </a:r>
            <a:r>
              <a:rPr sz="3400" spc="-1000" dirty="0">
                <a:solidFill>
                  <a:srgbClr val="F4F0D9"/>
                </a:solidFill>
                <a:latin typeface="Arial"/>
                <a:cs typeface="Arial"/>
              </a:rPr>
              <a:t>1</a:t>
            </a:r>
            <a:r>
              <a:rPr sz="3400" spc="-80" dirty="0">
                <a:solidFill>
                  <a:srgbClr val="F4F0D9"/>
                </a:solidFill>
                <a:latin typeface="Arial"/>
                <a:cs typeface="Arial"/>
              </a:rPr>
              <a:t>4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425" dirty="0">
                <a:solidFill>
                  <a:srgbClr val="F4F0D9"/>
                </a:solidFill>
                <a:latin typeface="Arial"/>
                <a:cs typeface="Arial"/>
              </a:rPr>
              <a:t>y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0" dirty="0">
                <a:solidFill>
                  <a:srgbClr val="F4F0D9"/>
                </a:solidFill>
                <a:latin typeface="Arial"/>
                <a:cs typeface="Arial"/>
              </a:rPr>
              <a:t>2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0</a:t>
            </a:r>
            <a:r>
              <a:rPr sz="3400" spc="-1000" dirty="0">
                <a:solidFill>
                  <a:srgbClr val="F4F0D9"/>
                </a:solidFill>
                <a:latin typeface="Arial"/>
                <a:cs typeface="Arial"/>
              </a:rPr>
              <a:t>1</a:t>
            </a:r>
            <a:r>
              <a:rPr sz="3400" spc="-325" dirty="0">
                <a:solidFill>
                  <a:srgbClr val="F4F0D9"/>
                </a:solidFill>
                <a:latin typeface="Arial"/>
                <a:cs typeface="Arial"/>
              </a:rPr>
              <a:t>6</a:t>
            </a:r>
            <a:r>
              <a:rPr sz="3400" spc="-145" dirty="0">
                <a:solidFill>
                  <a:srgbClr val="F4F0D9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266845" y="1565553"/>
            <a:ext cx="6316980" cy="392239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1057275">
              <a:lnSpc>
                <a:spcPts val="4500"/>
              </a:lnSpc>
              <a:spcBef>
                <a:spcPts val="980"/>
              </a:spcBef>
            </a:pPr>
            <a:r>
              <a:rPr sz="4450" spc="-740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4450" spc="-275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4450" spc="-180" dirty="0">
                <a:solidFill>
                  <a:srgbClr val="F4F0D9"/>
                </a:solidFill>
                <a:latin typeface="Lucida Sans"/>
                <a:cs typeface="Lucida Sans"/>
              </a:rPr>
              <a:t>M</a:t>
            </a:r>
            <a:r>
              <a:rPr sz="4450" spc="-270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4450" spc="-620" dirty="0">
                <a:solidFill>
                  <a:srgbClr val="F4F0D9"/>
                </a:solidFill>
                <a:latin typeface="Lucida Sans"/>
                <a:cs typeface="Lucida Sans"/>
              </a:rPr>
              <a:t>N</a:t>
            </a:r>
            <a:r>
              <a:rPr sz="4450" spc="-740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4450" spc="-455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4450" spc="-80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4450" spc="-740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4450" spc="-459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4450" spc="-80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4450" spc="-540" dirty="0">
                <a:solidFill>
                  <a:srgbClr val="F4F0D9"/>
                </a:solidFill>
                <a:latin typeface="Lucida Sans"/>
                <a:cs typeface="Lucida Sans"/>
              </a:rPr>
              <a:t>R</a:t>
            </a:r>
            <a:r>
              <a:rPr sz="4450" spc="-350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4450" spc="180" dirty="0">
                <a:solidFill>
                  <a:srgbClr val="F4F0D9"/>
                </a:solidFill>
                <a:latin typeface="Lucida Sans"/>
                <a:cs typeface="Lucida Sans"/>
              </a:rPr>
              <a:t>S</a:t>
            </a:r>
            <a:r>
              <a:rPr sz="4450" spc="-270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4450" spc="-5" dirty="0">
                <a:solidFill>
                  <a:srgbClr val="F4F0D9"/>
                </a:solidFill>
                <a:latin typeface="Lucida Sans"/>
                <a:cs typeface="Lucida Sans"/>
              </a:rPr>
              <a:t>S  </a:t>
            </a:r>
            <a:r>
              <a:rPr sz="4450" spc="-75" dirty="0">
                <a:solidFill>
                  <a:srgbClr val="F4F0D9"/>
                </a:solidFill>
                <a:latin typeface="Lucida Sans"/>
                <a:cs typeface="Lucida Sans"/>
              </a:rPr>
              <a:t>C</a:t>
            </a:r>
            <a:r>
              <a:rPr sz="4450" spc="-275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4450" spc="-540" dirty="0">
                <a:solidFill>
                  <a:srgbClr val="F4F0D9"/>
                </a:solidFill>
                <a:latin typeface="Lucida Sans"/>
                <a:cs typeface="Lucida Sans"/>
              </a:rPr>
              <a:t>R</a:t>
            </a:r>
            <a:r>
              <a:rPr sz="4450" spc="-550" dirty="0">
                <a:solidFill>
                  <a:srgbClr val="F4F0D9"/>
                </a:solidFill>
                <a:latin typeface="Lucida Sans"/>
                <a:cs typeface="Lucida Sans"/>
              </a:rPr>
              <a:t>T</a:t>
            </a:r>
            <a:r>
              <a:rPr sz="4450" spc="-75" dirty="0">
                <a:solidFill>
                  <a:srgbClr val="F4F0D9"/>
                </a:solidFill>
                <a:latin typeface="Lucida Sans"/>
                <a:cs typeface="Lucida Sans"/>
              </a:rPr>
              <a:t>I</a:t>
            </a:r>
            <a:r>
              <a:rPr sz="4450" spc="-290" dirty="0">
                <a:solidFill>
                  <a:srgbClr val="F4F0D9"/>
                </a:solidFill>
                <a:latin typeface="Lucida Sans"/>
                <a:cs typeface="Lucida Sans"/>
              </a:rPr>
              <a:t>F</a:t>
            </a:r>
            <a:r>
              <a:rPr sz="4450" spc="-75" dirty="0">
                <a:solidFill>
                  <a:srgbClr val="F4F0D9"/>
                </a:solidFill>
                <a:latin typeface="Lucida Sans"/>
                <a:cs typeface="Lucida Sans"/>
              </a:rPr>
              <a:t>IC</a:t>
            </a:r>
            <a:r>
              <a:rPr sz="4450" spc="-270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4450" spc="-740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4450" spc="-270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4450" spc="-5" dirty="0">
                <a:solidFill>
                  <a:srgbClr val="F4F0D9"/>
                </a:solidFill>
                <a:latin typeface="Lucida Sans"/>
                <a:cs typeface="Lucida Sans"/>
              </a:rPr>
              <a:t>S</a:t>
            </a:r>
            <a:r>
              <a:rPr sz="4450" spc="-80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4450" spc="-160" dirty="0">
                <a:solidFill>
                  <a:srgbClr val="F4F0D9"/>
                </a:solidFill>
                <a:latin typeface="Lucida Sans"/>
                <a:cs typeface="Lucida Sans"/>
              </a:rPr>
              <a:t>-</a:t>
            </a:r>
            <a:r>
              <a:rPr sz="4450" spc="-80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4450" spc="-275" dirty="0">
                <a:solidFill>
                  <a:srgbClr val="F4F0D9"/>
                </a:solidFill>
                <a:latin typeface="Lucida Sans"/>
                <a:cs typeface="Lucida Sans"/>
              </a:rPr>
              <a:t>EE</a:t>
            </a:r>
            <a:r>
              <a:rPr sz="4450" spc="-425" dirty="0">
                <a:solidFill>
                  <a:srgbClr val="F4F0D9"/>
                </a:solidFill>
                <a:latin typeface="Lucida Sans"/>
                <a:cs typeface="Lucida Sans"/>
              </a:rPr>
              <a:t>U</a:t>
            </a:r>
            <a:r>
              <a:rPr sz="4450" spc="-610" dirty="0">
                <a:solidFill>
                  <a:srgbClr val="F4F0D9"/>
                </a:solidFill>
                <a:latin typeface="Lucida Sans"/>
                <a:cs typeface="Lucida Sans"/>
              </a:rPr>
              <a:t>U</a:t>
            </a:r>
            <a:endParaRPr sz="4450">
              <a:latin typeface="Lucida Sans"/>
              <a:cs typeface="Lucida Sans"/>
            </a:endParaRPr>
          </a:p>
          <a:p>
            <a:pPr marL="659765" marR="5080">
              <a:lnSpc>
                <a:spcPct val="110300"/>
              </a:lnSpc>
              <a:spcBef>
                <a:spcPts val="2795"/>
              </a:spcBef>
            </a:pPr>
            <a:r>
              <a:rPr sz="3400" spc="-45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ad</a:t>
            </a:r>
            <a:r>
              <a:rPr sz="3400" spc="-24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r>
              <a:rPr sz="3400" spc="-5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3400" spc="-24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20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5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165" dirty="0">
                <a:solidFill>
                  <a:srgbClr val="F4F0D9"/>
                </a:solidFill>
                <a:latin typeface="Arial"/>
                <a:cs typeface="Arial"/>
              </a:rPr>
              <a:t>o  </a:t>
            </a:r>
            <a:r>
              <a:rPr sz="3400" spc="-24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49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484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b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ó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145" dirty="0">
                <a:solidFill>
                  <a:srgbClr val="F4F0D9"/>
                </a:solidFill>
                <a:latin typeface="Arial"/>
                <a:cs typeface="Arial"/>
              </a:rPr>
              <a:t>:  </a:t>
            </a:r>
            <a:r>
              <a:rPr sz="3400" spc="-550" dirty="0">
                <a:solidFill>
                  <a:srgbClr val="F4F0D9"/>
                </a:solidFill>
                <a:latin typeface="Arial"/>
                <a:cs typeface="Arial"/>
              </a:rPr>
              <a:t>F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í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49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5</a:t>
            </a:r>
            <a:r>
              <a:rPr sz="3400" spc="-20" dirty="0">
                <a:solidFill>
                  <a:srgbClr val="F4F0D9"/>
                </a:solidFill>
                <a:latin typeface="Arial"/>
                <a:cs typeface="Arial"/>
              </a:rPr>
              <a:t>2</a:t>
            </a:r>
            <a:r>
              <a:rPr sz="3400" spc="-835" dirty="0">
                <a:solidFill>
                  <a:srgbClr val="F4F0D9"/>
                </a:solidFill>
                <a:latin typeface="Arial"/>
                <a:cs typeface="Arial"/>
              </a:rPr>
              <a:t>%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520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5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ad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49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endParaRPr sz="3400">
              <a:latin typeface="Arial"/>
              <a:cs typeface="Arial"/>
            </a:endParaRPr>
          </a:p>
          <a:p>
            <a:pPr marL="659765">
              <a:lnSpc>
                <a:spcPct val="100000"/>
              </a:lnSpc>
              <a:spcBef>
                <a:spcPts val="420"/>
              </a:spcBef>
            </a:pPr>
            <a:r>
              <a:rPr sz="3400" spc="-20" dirty="0">
                <a:solidFill>
                  <a:srgbClr val="F4F0D9"/>
                </a:solidFill>
                <a:latin typeface="Arial"/>
                <a:cs typeface="Arial"/>
              </a:rPr>
              <a:t>2</a:t>
            </a:r>
            <a:r>
              <a:rPr sz="3400" spc="-325" dirty="0">
                <a:solidFill>
                  <a:srgbClr val="F4F0D9"/>
                </a:solidFill>
                <a:latin typeface="Arial"/>
                <a:cs typeface="Arial"/>
              </a:rPr>
              <a:t>6</a:t>
            </a:r>
            <a:r>
              <a:rPr sz="3400" spc="-835" dirty="0">
                <a:solidFill>
                  <a:srgbClr val="F4F0D9"/>
                </a:solidFill>
                <a:latin typeface="Arial"/>
                <a:cs typeface="Arial"/>
              </a:rPr>
              <a:t>%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5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49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0" dirty="0">
                <a:solidFill>
                  <a:srgbClr val="F4F0D9"/>
                </a:solidFill>
                <a:latin typeface="Arial"/>
                <a:cs typeface="Arial"/>
              </a:rPr>
              <a:t>22</a:t>
            </a:r>
            <a:r>
              <a:rPr sz="3400" spc="-835" dirty="0">
                <a:solidFill>
                  <a:srgbClr val="F4F0D9"/>
                </a:solidFill>
                <a:latin typeface="Arial"/>
                <a:cs typeface="Arial"/>
              </a:rPr>
              <a:t>%</a:t>
            </a:r>
            <a:endParaRPr sz="3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7597" y="7908442"/>
            <a:ext cx="3004820" cy="2216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8500"/>
              </a:lnSpc>
              <a:spcBef>
                <a:spcPts val="95"/>
              </a:spcBef>
            </a:pPr>
            <a:r>
              <a:rPr sz="2650" spc="-20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2650" spc="-1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2650" spc="-27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2650" spc="75" dirty="0">
                <a:solidFill>
                  <a:srgbClr val="F4F0D9"/>
                </a:solidFill>
                <a:latin typeface="Arial"/>
                <a:cs typeface="Arial"/>
              </a:rPr>
              <a:t>f</a:t>
            </a:r>
            <a:r>
              <a:rPr sz="265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2650" spc="-130" dirty="0">
                <a:solidFill>
                  <a:srgbClr val="F4F0D9"/>
                </a:solidFill>
                <a:latin typeface="Arial"/>
                <a:cs typeface="Arial"/>
              </a:rPr>
              <a:t>ab</a:t>
            </a:r>
            <a:r>
              <a:rPr sz="265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2650" spc="-6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265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2650" spc="-130" dirty="0">
                <a:solidFill>
                  <a:srgbClr val="F4F0D9"/>
                </a:solidFill>
                <a:latin typeface="Arial"/>
                <a:cs typeface="Arial"/>
              </a:rPr>
              <a:t>dad</a:t>
            </a:r>
            <a:r>
              <a:rPr sz="2650" spc="-200" dirty="0">
                <a:solidFill>
                  <a:srgbClr val="F4F0D9"/>
                </a:solidFill>
                <a:latin typeface="Arial"/>
                <a:cs typeface="Arial"/>
              </a:rPr>
              <a:t>,</a:t>
            </a:r>
            <a:r>
              <a:rPr sz="2650" spc="-6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2650" spc="-9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2650" spc="-130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2650" spc="-6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265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2650" spc="-130" dirty="0">
                <a:solidFill>
                  <a:srgbClr val="F4F0D9"/>
                </a:solidFill>
                <a:latin typeface="Arial"/>
                <a:cs typeface="Arial"/>
              </a:rPr>
              <a:t>dad</a:t>
            </a:r>
            <a:r>
              <a:rPr sz="2650" spc="-200" dirty="0">
                <a:solidFill>
                  <a:srgbClr val="F4F0D9"/>
                </a:solidFill>
                <a:latin typeface="Arial"/>
                <a:cs typeface="Arial"/>
              </a:rPr>
              <a:t>,  </a:t>
            </a:r>
            <a:r>
              <a:rPr sz="2650" spc="-130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2650" spc="-14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2650" spc="-19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2650" spc="-9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265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2650" spc="-1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2650" spc="-200" dirty="0">
                <a:solidFill>
                  <a:srgbClr val="F4F0D9"/>
                </a:solidFill>
                <a:latin typeface="Arial"/>
                <a:cs typeface="Arial"/>
              </a:rPr>
              <a:t>,</a:t>
            </a:r>
            <a:r>
              <a:rPr sz="2650" spc="-6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2650" spc="-130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2650" spc="-14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2650" spc="-1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2650" spc="-9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2650" spc="-19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2650" spc="-37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2650" spc="-130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2650" spc="-4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265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2650" spc="-19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2650" spc="-27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2650" spc="45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2650" spc="-130" dirty="0">
                <a:solidFill>
                  <a:srgbClr val="F4F0D9"/>
                </a:solidFill>
                <a:latin typeface="Arial"/>
                <a:cs typeface="Arial"/>
              </a:rPr>
              <a:t>o  d</a:t>
            </a:r>
            <a:r>
              <a:rPr sz="2650" spc="-21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2650" spc="-6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2650" spc="-14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2650" spc="-19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2650" spc="-9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2650" spc="-6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2650" spc="-130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2650" spc="-4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2650" spc="-1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2650" spc="-37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2650" spc="-200" dirty="0">
                <a:solidFill>
                  <a:srgbClr val="F4F0D9"/>
                </a:solidFill>
                <a:latin typeface="Arial"/>
                <a:cs typeface="Arial"/>
              </a:rPr>
              <a:t>,  </a:t>
            </a:r>
            <a:r>
              <a:rPr sz="2650" spc="-9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2650" spc="-1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2650" spc="-27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2650" spc="-18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2650" spc="-95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265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2650" spc="-4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265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2650" spc="-19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2650" spc="-27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2650" spc="45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2650" spc="-200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2650" spc="-6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2650" spc="-130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2650" spc="-140" dirty="0">
                <a:solidFill>
                  <a:srgbClr val="F4F0D9"/>
                </a:solidFill>
                <a:latin typeface="Arial"/>
                <a:cs typeface="Arial"/>
              </a:rPr>
              <a:t>e  </a:t>
            </a:r>
            <a:r>
              <a:rPr sz="2650" spc="-180" dirty="0">
                <a:solidFill>
                  <a:srgbClr val="F4F0D9"/>
                </a:solidFill>
                <a:latin typeface="Arial"/>
                <a:cs typeface="Arial"/>
              </a:rPr>
              <a:t>expertos</a:t>
            </a:r>
            <a:endParaRPr sz="265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079352" y="104926"/>
            <a:ext cx="3282950" cy="120586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 marR="5080">
              <a:lnSpc>
                <a:spcPts val="4230"/>
              </a:lnSpc>
              <a:spcBef>
                <a:spcPts val="930"/>
              </a:spcBef>
            </a:pPr>
            <a:r>
              <a:rPr sz="4200" spc="-280" dirty="0">
                <a:solidFill>
                  <a:srgbClr val="F4F0D9"/>
                </a:solidFill>
              </a:rPr>
              <a:t>F</a:t>
            </a:r>
            <a:r>
              <a:rPr sz="4200" spc="-260" dirty="0">
                <a:solidFill>
                  <a:srgbClr val="F4F0D9"/>
                </a:solidFill>
              </a:rPr>
              <a:t>A</a:t>
            </a:r>
            <a:r>
              <a:rPr sz="4200" spc="-80" dirty="0">
                <a:solidFill>
                  <a:srgbClr val="F4F0D9"/>
                </a:solidFill>
              </a:rPr>
              <a:t>C</a:t>
            </a:r>
            <a:r>
              <a:rPr sz="4200" spc="-525" dirty="0">
                <a:solidFill>
                  <a:srgbClr val="F4F0D9"/>
                </a:solidFill>
              </a:rPr>
              <a:t>T</a:t>
            </a:r>
            <a:r>
              <a:rPr sz="4200" spc="-340" dirty="0">
                <a:solidFill>
                  <a:srgbClr val="F4F0D9"/>
                </a:solidFill>
              </a:rPr>
              <a:t>O</a:t>
            </a:r>
            <a:r>
              <a:rPr sz="4200" spc="-515" dirty="0">
                <a:solidFill>
                  <a:srgbClr val="F4F0D9"/>
                </a:solidFill>
              </a:rPr>
              <a:t>R</a:t>
            </a:r>
            <a:r>
              <a:rPr sz="4200" spc="-265" dirty="0">
                <a:solidFill>
                  <a:srgbClr val="F4F0D9"/>
                </a:solidFill>
              </a:rPr>
              <a:t>E</a:t>
            </a:r>
            <a:r>
              <a:rPr sz="4200" spc="-15" dirty="0">
                <a:solidFill>
                  <a:srgbClr val="F4F0D9"/>
                </a:solidFill>
              </a:rPr>
              <a:t>S</a:t>
            </a:r>
            <a:r>
              <a:rPr sz="4200" spc="-80" dirty="0">
                <a:solidFill>
                  <a:srgbClr val="F4F0D9"/>
                </a:solidFill>
              </a:rPr>
              <a:t> </a:t>
            </a:r>
            <a:r>
              <a:rPr sz="4200" spc="-150" dirty="0">
                <a:solidFill>
                  <a:srgbClr val="F4F0D9"/>
                </a:solidFill>
              </a:rPr>
              <a:t>-  </a:t>
            </a:r>
            <a:r>
              <a:rPr sz="4200" spc="-225" dirty="0">
                <a:solidFill>
                  <a:srgbClr val="F4F0D9"/>
                </a:solidFill>
              </a:rPr>
              <a:t>P</a:t>
            </a:r>
            <a:r>
              <a:rPr sz="4200" spc="-515" dirty="0">
                <a:solidFill>
                  <a:srgbClr val="F4F0D9"/>
                </a:solidFill>
              </a:rPr>
              <a:t>R</a:t>
            </a:r>
            <a:r>
              <a:rPr sz="4200" spc="-340" dirty="0">
                <a:solidFill>
                  <a:srgbClr val="F4F0D9"/>
                </a:solidFill>
              </a:rPr>
              <a:t>O</a:t>
            </a:r>
            <a:r>
              <a:rPr sz="4200" spc="-110" dirty="0">
                <a:solidFill>
                  <a:srgbClr val="F4F0D9"/>
                </a:solidFill>
              </a:rPr>
              <a:t>V</a:t>
            </a:r>
            <a:r>
              <a:rPr sz="4200" spc="-265" dirty="0">
                <a:solidFill>
                  <a:srgbClr val="F4F0D9"/>
                </a:solidFill>
              </a:rPr>
              <a:t>EE</a:t>
            </a:r>
            <a:r>
              <a:rPr sz="4200" spc="-705" dirty="0">
                <a:solidFill>
                  <a:srgbClr val="F4F0D9"/>
                </a:solidFill>
              </a:rPr>
              <a:t>D</a:t>
            </a:r>
            <a:r>
              <a:rPr sz="4200" spc="-340" dirty="0">
                <a:solidFill>
                  <a:srgbClr val="F4F0D9"/>
                </a:solidFill>
              </a:rPr>
              <a:t>O</a:t>
            </a:r>
            <a:r>
              <a:rPr sz="4200" spc="-515" dirty="0">
                <a:solidFill>
                  <a:srgbClr val="F4F0D9"/>
                </a:solidFill>
              </a:rPr>
              <a:t>R</a:t>
            </a:r>
            <a:r>
              <a:rPr sz="4200" spc="-265" dirty="0">
                <a:solidFill>
                  <a:srgbClr val="F4F0D9"/>
                </a:solidFill>
              </a:rPr>
              <a:t>E</a:t>
            </a:r>
            <a:r>
              <a:rPr sz="4200" spc="-15" dirty="0">
                <a:solidFill>
                  <a:srgbClr val="F4F0D9"/>
                </a:solidFill>
              </a:rPr>
              <a:t>S</a:t>
            </a:r>
            <a:endParaRPr sz="4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39349" y="1028703"/>
            <a:ext cx="7219950" cy="3619500"/>
          </a:xfrm>
          <a:custGeom>
            <a:avLst/>
            <a:gdLst/>
            <a:ahLst/>
            <a:cxnLst/>
            <a:rect l="l" t="t" r="r" b="b"/>
            <a:pathLst>
              <a:path w="7219950" h="3619500">
                <a:moveTo>
                  <a:pt x="7219949" y="3619499"/>
                </a:moveTo>
                <a:lnTo>
                  <a:pt x="0" y="3619499"/>
                </a:lnTo>
                <a:lnTo>
                  <a:pt x="0" y="0"/>
                </a:lnTo>
                <a:lnTo>
                  <a:pt x="7219949" y="0"/>
                </a:lnTo>
                <a:lnTo>
                  <a:pt x="7219949" y="3619499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39349" y="5638034"/>
            <a:ext cx="7219950" cy="3619500"/>
          </a:xfrm>
          <a:custGeom>
            <a:avLst/>
            <a:gdLst/>
            <a:ahLst/>
            <a:cxnLst/>
            <a:rect l="l" t="t" r="r" b="b"/>
            <a:pathLst>
              <a:path w="7219950" h="3619500">
                <a:moveTo>
                  <a:pt x="7219949" y="3619499"/>
                </a:moveTo>
                <a:lnTo>
                  <a:pt x="0" y="3619499"/>
                </a:lnTo>
                <a:lnTo>
                  <a:pt x="0" y="0"/>
                </a:lnTo>
                <a:lnTo>
                  <a:pt x="7219949" y="0"/>
                </a:lnTo>
                <a:lnTo>
                  <a:pt x="7219949" y="3619499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90649" y="5637267"/>
            <a:ext cx="7219950" cy="3619500"/>
          </a:xfrm>
          <a:custGeom>
            <a:avLst/>
            <a:gdLst/>
            <a:ahLst/>
            <a:cxnLst/>
            <a:rect l="l" t="t" r="r" b="b"/>
            <a:pathLst>
              <a:path w="7219950" h="3619500">
                <a:moveTo>
                  <a:pt x="7219949" y="3619499"/>
                </a:moveTo>
                <a:lnTo>
                  <a:pt x="0" y="3619499"/>
                </a:lnTo>
                <a:lnTo>
                  <a:pt x="0" y="0"/>
                </a:lnTo>
                <a:lnTo>
                  <a:pt x="7219949" y="0"/>
                </a:lnTo>
                <a:lnTo>
                  <a:pt x="7219949" y="3619499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028700" y="2343152"/>
            <a:ext cx="7581900" cy="2305050"/>
            <a:chOff x="1028700" y="2343152"/>
            <a:chExt cx="7581900" cy="2305050"/>
          </a:xfrm>
        </p:grpSpPr>
        <p:sp>
          <p:nvSpPr>
            <p:cNvPr id="6" name="object 6"/>
            <p:cNvSpPr/>
            <p:nvPr/>
          </p:nvSpPr>
          <p:spPr>
            <a:xfrm>
              <a:off x="1390649" y="2343152"/>
              <a:ext cx="7219950" cy="2305050"/>
            </a:xfrm>
            <a:custGeom>
              <a:avLst/>
              <a:gdLst/>
              <a:ahLst/>
              <a:cxnLst/>
              <a:rect l="l" t="t" r="r" b="b"/>
              <a:pathLst>
                <a:path w="7219950" h="2305050">
                  <a:moveTo>
                    <a:pt x="7219949" y="2305049"/>
                  </a:moveTo>
                  <a:lnTo>
                    <a:pt x="0" y="2305049"/>
                  </a:lnTo>
                  <a:lnTo>
                    <a:pt x="0" y="0"/>
                  </a:lnTo>
                  <a:lnTo>
                    <a:pt x="7219949" y="0"/>
                  </a:lnTo>
                  <a:lnTo>
                    <a:pt x="7219949" y="2305049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2343152"/>
              <a:ext cx="2162174" cy="2305049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77400" y="1028703"/>
            <a:ext cx="2162174" cy="36194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77400" y="5637267"/>
            <a:ext cx="2162174" cy="36194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8700" y="5637267"/>
            <a:ext cx="2162174" cy="365759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67185" y="386609"/>
            <a:ext cx="8674100" cy="1070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850" spc="-1335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6850" spc="-36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6850" spc="-9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6850" spc="-700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6850" spc="-24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6850" spc="-9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6850" spc="-330" dirty="0">
                <a:solidFill>
                  <a:srgbClr val="F4F0D9"/>
                </a:solidFill>
                <a:latin typeface="Arial"/>
                <a:cs typeface="Arial"/>
              </a:rPr>
              <a:t>pa</a:t>
            </a:r>
            <a:r>
              <a:rPr sz="6850" spc="-204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6850" spc="-16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6850" spc="-950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6850" spc="-48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6850" spc="-36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6850" spc="-24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6850" spc="-330" dirty="0">
                <a:solidFill>
                  <a:srgbClr val="F4F0D9"/>
                </a:solidFill>
                <a:latin typeface="Arial"/>
                <a:cs typeface="Arial"/>
              </a:rPr>
              <a:t>ad</a:t>
            </a:r>
            <a:r>
              <a:rPr sz="6850" spc="-509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6850" spc="-16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6850" spc="175" dirty="0">
                <a:solidFill>
                  <a:srgbClr val="F4F0D9"/>
                </a:solidFill>
                <a:latin typeface="Arial"/>
                <a:cs typeface="Arial"/>
              </a:rPr>
              <a:t>-</a:t>
            </a:r>
            <a:r>
              <a:rPr sz="6850" spc="-16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6850" spc="-1185" dirty="0">
                <a:solidFill>
                  <a:srgbClr val="F4F0D9"/>
                </a:solidFill>
                <a:latin typeface="Arial"/>
                <a:cs typeface="Arial"/>
              </a:rPr>
              <a:t>EE</a:t>
            </a:r>
            <a:r>
              <a:rPr sz="6850" spc="-1125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r>
              <a:rPr sz="6850" spc="-1185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endParaRPr sz="6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090521" y="1183687"/>
            <a:ext cx="4845685" cy="7943215"/>
          </a:xfrm>
          <a:prstGeom prst="rect">
            <a:avLst/>
          </a:prstGeom>
        </p:spPr>
        <p:txBody>
          <a:bodyPr vert="horz" wrap="square" lIns="0" tIns="206375" rIns="0" bIns="0" rtlCol="0">
            <a:spAutoFit/>
          </a:bodyPr>
          <a:lstStyle/>
          <a:p>
            <a:pPr marL="265430">
              <a:lnSpc>
                <a:spcPct val="100000"/>
              </a:lnSpc>
              <a:spcBef>
                <a:spcPts val="1625"/>
              </a:spcBef>
            </a:pPr>
            <a:r>
              <a:rPr sz="3200" spc="-270" dirty="0">
                <a:solidFill>
                  <a:srgbClr val="628B80"/>
                </a:solidFill>
                <a:latin typeface="Arial"/>
                <a:cs typeface="Arial"/>
              </a:rPr>
              <a:t>DATOS</a:t>
            </a:r>
            <a:r>
              <a:rPr sz="3200" spc="-229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200" spc="-225" dirty="0">
                <a:solidFill>
                  <a:srgbClr val="628B80"/>
                </a:solidFill>
                <a:latin typeface="Arial"/>
                <a:cs typeface="Arial"/>
              </a:rPr>
              <a:t>POBLACIONALES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sz="2800" spc="-45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800" spc="-29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2800" spc="-15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2800" spc="-21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800" spc="-15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800" spc="70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28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8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8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800" spc="-21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800" spc="-130" dirty="0">
                <a:solidFill>
                  <a:srgbClr val="628B80"/>
                </a:solidFill>
                <a:latin typeface="Arial"/>
                <a:cs typeface="Arial"/>
              </a:rPr>
              <a:t>:</a:t>
            </a:r>
            <a:r>
              <a:rPr sz="28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800" spc="-290" dirty="0">
                <a:solidFill>
                  <a:srgbClr val="628B80"/>
                </a:solidFill>
                <a:latin typeface="Arial"/>
                <a:cs typeface="Arial"/>
              </a:rPr>
              <a:t>9</a:t>
            </a:r>
            <a:r>
              <a:rPr sz="2800" spc="-195" dirty="0">
                <a:solidFill>
                  <a:srgbClr val="628B80"/>
                </a:solidFill>
                <a:latin typeface="Arial"/>
                <a:cs typeface="Arial"/>
              </a:rPr>
              <a:t>,</a:t>
            </a:r>
            <a:r>
              <a:rPr sz="2800" spc="-290" dirty="0">
                <a:solidFill>
                  <a:srgbClr val="628B80"/>
                </a:solidFill>
                <a:latin typeface="Arial"/>
                <a:cs typeface="Arial"/>
              </a:rPr>
              <a:t>6</a:t>
            </a:r>
            <a:r>
              <a:rPr sz="2800" spc="-270" dirty="0">
                <a:solidFill>
                  <a:srgbClr val="628B80"/>
                </a:solidFill>
                <a:latin typeface="Arial"/>
                <a:cs typeface="Arial"/>
              </a:rPr>
              <a:t>3</a:t>
            </a:r>
            <a:r>
              <a:rPr sz="2800" spc="-840" dirty="0">
                <a:solidFill>
                  <a:srgbClr val="628B80"/>
                </a:solidFill>
                <a:latin typeface="Arial"/>
                <a:cs typeface="Arial"/>
              </a:rPr>
              <a:t>1</a:t>
            </a:r>
            <a:r>
              <a:rPr sz="2800" spc="-195" dirty="0">
                <a:solidFill>
                  <a:srgbClr val="628B80"/>
                </a:solidFill>
                <a:latin typeface="Arial"/>
                <a:cs typeface="Arial"/>
              </a:rPr>
              <a:t>,</a:t>
            </a:r>
            <a:r>
              <a:rPr sz="2800" spc="-60" dirty="0">
                <a:solidFill>
                  <a:srgbClr val="628B80"/>
                </a:solidFill>
                <a:latin typeface="Arial"/>
                <a:cs typeface="Arial"/>
              </a:rPr>
              <a:t>4</a:t>
            </a:r>
            <a:r>
              <a:rPr sz="2800" spc="-840" dirty="0">
                <a:solidFill>
                  <a:srgbClr val="628B80"/>
                </a:solidFill>
                <a:latin typeface="Arial"/>
                <a:cs typeface="Arial"/>
              </a:rPr>
              <a:t>1</a:t>
            </a:r>
            <a:r>
              <a:rPr sz="2800" spc="-275" dirty="0">
                <a:solidFill>
                  <a:srgbClr val="628B80"/>
                </a:solidFill>
                <a:latin typeface="Arial"/>
                <a:cs typeface="Arial"/>
              </a:rPr>
              <a:t>8</a:t>
            </a:r>
            <a:r>
              <a:rPr sz="28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800" spc="-355" dirty="0">
                <a:solidFill>
                  <a:srgbClr val="628B80"/>
                </a:solidFill>
                <a:latin typeface="Arial"/>
                <a:cs typeface="Arial"/>
              </a:rPr>
              <a:t>k</a:t>
            </a:r>
            <a:r>
              <a:rPr sz="280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450" spc="-180" dirty="0">
                <a:solidFill>
                  <a:srgbClr val="628B80"/>
                </a:solidFill>
                <a:latin typeface="Lucida Sans Unicode"/>
                <a:cs typeface="Lucida Sans Unicode"/>
              </a:rPr>
              <a:t>²</a:t>
            </a:r>
            <a:endParaRPr sz="2450">
              <a:latin typeface="Lucida Sans Unicode"/>
              <a:cs typeface="Lucida Sans Unicode"/>
            </a:endParaRPr>
          </a:p>
          <a:p>
            <a:pPr marL="12700" marR="5080">
              <a:lnSpc>
                <a:spcPct val="107100"/>
              </a:lnSpc>
            </a:pPr>
            <a:r>
              <a:rPr sz="2800" spc="-190" dirty="0">
                <a:solidFill>
                  <a:srgbClr val="628B80"/>
                </a:solidFill>
                <a:latin typeface="Arial"/>
                <a:cs typeface="Arial"/>
              </a:rPr>
              <a:t>Población:</a:t>
            </a:r>
            <a:r>
              <a:rPr sz="28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800" spc="-155" dirty="0">
                <a:solidFill>
                  <a:srgbClr val="628B80"/>
                </a:solidFill>
                <a:latin typeface="Arial"/>
                <a:cs typeface="Arial"/>
              </a:rPr>
              <a:t>328.200.000</a:t>
            </a:r>
            <a:r>
              <a:rPr sz="28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800" spc="-165" dirty="0">
                <a:solidFill>
                  <a:srgbClr val="628B80"/>
                </a:solidFill>
                <a:latin typeface="Arial"/>
                <a:cs typeface="Arial"/>
              </a:rPr>
              <a:t>habitantes </a:t>
            </a:r>
            <a:r>
              <a:rPr sz="2800" spc="-7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800" spc="-62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2800" spc="-21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800" spc="-15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800" spc="-21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8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2800" spc="-21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2800" spc="-17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8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800" spc="-150" dirty="0">
                <a:solidFill>
                  <a:srgbClr val="628B80"/>
                </a:solidFill>
                <a:latin typeface="Arial"/>
                <a:cs typeface="Arial"/>
              </a:rPr>
              <a:t>pa</a:t>
            </a:r>
            <a:r>
              <a:rPr sz="2800" spc="-200" dirty="0">
                <a:solidFill>
                  <a:srgbClr val="628B80"/>
                </a:solidFill>
                <a:latin typeface="Arial"/>
                <a:cs typeface="Arial"/>
              </a:rPr>
              <a:t>í</a:t>
            </a:r>
            <a:r>
              <a:rPr sz="2800" spc="-42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8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80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800" spc="-15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800" spc="-42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28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800" spc="-135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2800" spc="-15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2800" spc="-15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80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800" spc="-15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800" spc="-155" dirty="0">
                <a:solidFill>
                  <a:srgbClr val="628B80"/>
                </a:solidFill>
                <a:latin typeface="Arial"/>
                <a:cs typeface="Arial"/>
              </a:rPr>
              <a:t>e  </a:t>
            </a:r>
            <a:r>
              <a:rPr sz="2800" spc="-215" dirty="0">
                <a:solidFill>
                  <a:srgbClr val="628B80"/>
                </a:solidFill>
                <a:latin typeface="Arial"/>
                <a:cs typeface="Arial"/>
              </a:rPr>
              <a:t>mundialmente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800" spc="-22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800" spc="-15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2800" spc="-4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800" spc="-19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2800" spc="-4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2800" spc="-15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2800" spc="-130" dirty="0">
                <a:solidFill>
                  <a:srgbClr val="628B80"/>
                </a:solidFill>
                <a:latin typeface="Arial"/>
                <a:cs typeface="Arial"/>
              </a:rPr>
              <a:t>:</a:t>
            </a:r>
            <a:r>
              <a:rPr sz="28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800" spc="-22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2800" spc="-29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2800" spc="-135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2800" spc="-6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2800" spc="-195" dirty="0">
                <a:solidFill>
                  <a:srgbClr val="628B80"/>
                </a:solidFill>
                <a:latin typeface="Arial"/>
                <a:cs typeface="Arial"/>
              </a:rPr>
              <a:t>é</a:t>
            </a:r>
            <a:r>
              <a:rPr sz="2800" spc="-42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95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</a:pPr>
            <a:r>
              <a:rPr sz="3850" spc="-229" dirty="0">
                <a:solidFill>
                  <a:srgbClr val="628B80"/>
                </a:solidFill>
                <a:latin typeface="Arial"/>
                <a:cs typeface="Arial"/>
              </a:rPr>
              <a:t>IMPORTACIÓN</a:t>
            </a:r>
            <a:endParaRPr sz="3850">
              <a:latin typeface="Arial"/>
              <a:cs typeface="Arial"/>
            </a:endParaRPr>
          </a:p>
          <a:p>
            <a:pPr marL="265430" marR="479425">
              <a:lnSpc>
                <a:spcPct val="110300"/>
              </a:lnSpc>
              <a:spcBef>
                <a:spcPts val="894"/>
              </a:spcBef>
            </a:pPr>
            <a:r>
              <a:rPr sz="3400" spc="-484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0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0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325" dirty="0">
                <a:solidFill>
                  <a:srgbClr val="628B80"/>
                </a:solidFill>
                <a:latin typeface="Arial"/>
                <a:cs typeface="Arial"/>
              </a:rPr>
              <a:t>6</a:t>
            </a:r>
            <a:r>
              <a:rPr sz="3400" spc="-20" dirty="0">
                <a:solidFill>
                  <a:srgbClr val="628B80"/>
                </a:solidFill>
                <a:latin typeface="Arial"/>
                <a:cs typeface="Arial"/>
              </a:rPr>
              <a:t>2</a:t>
            </a:r>
            <a:r>
              <a:rPr sz="3400" spc="-450" dirty="0">
                <a:solidFill>
                  <a:srgbClr val="628B80"/>
                </a:solidFill>
                <a:latin typeface="Arial"/>
                <a:cs typeface="Arial"/>
              </a:rPr>
              <a:t>%  </a:t>
            </a:r>
            <a:r>
              <a:rPr sz="3400" spc="-24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b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305" dirty="0">
                <a:solidFill>
                  <a:srgbClr val="628B80"/>
                </a:solidFill>
                <a:latin typeface="Arial"/>
                <a:cs typeface="Arial"/>
              </a:rPr>
              <a:t>3</a:t>
            </a:r>
            <a:r>
              <a:rPr sz="3400" spc="-20" dirty="0">
                <a:solidFill>
                  <a:srgbClr val="628B80"/>
                </a:solidFill>
                <a:latin typeface="Arial"/>
                <a:cs typeface="Arial"/>
              </a:rPr>
              <a:t>2</a:t>
            </a:r>
            <a:r>
              <a:rPr sz="3400" spc="-835" dirty="0">
                <a:solidFill>
                  <a:srgbClr val="628B80"/>
                </a:solidFill>
                <a:latin typeface="Arial"/>
                <a:cs typeface="Arial"/>
              </a:rPr>
              <a:t>%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5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45" dirty="0">
                <a:solidFill>
                  <a:srgbClr val="628B80"/>
                </a:solidFill>
                <a:latin typeface="Arial"/>
                <a:cs typeface="Arial"/>
              </a:rPr>
              <a:t>.  </a:t>
            </a:r>
            <a:r>
              <a:rPr sz="3400" spc="-45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65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145" dirty="0">
                <a:solidFill>
                  <a:srgbClr val="628B80"/>
                </a:solidFill>
                <a:latin typeface="Arial"/>
                <a:cs typeface="Arial"/>
              </a:rPr>
              <a:t>:  </a:t>
            </a:r>
            <a:r>
              <a:rPr sz="3400" spc="-54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b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3400" spc="-36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2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73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ñ</a:t>
            </a:r>
            <a:r>
              <a:rPr sz="3400" spc="-165" dirty="0">
                <a:solidFill>
                  <a:srgbClr val="628B80"/>
                </a:solidFill>
                <a:latin typeface="Arial"/>
                <a:cs typeface="Arial"/>
              </a:rPr>
              <a:t>o  </a:t>
            </a:r>
            <a:r>
              <a:rPr sz="3400" spc="-54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45" dirty="0">
                <a:solidFill>
                  <a:srgbClr val="628B80"/>
                </a:solidFill>
                <a:latin typeface="Arial"/>
                <a:cs typeface="Arial"/>
              </a:rPr>
              <a:t>: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79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4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2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5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95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4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endParaRPr sz="3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10445" y="5545883"/>
            <a:ext cx="4526915" cy="3515995"/>
          </a:xfrm>
          <a:prstGeom prst="rect">
            <a:avLst/>
          </a:prstGeom>
        </p:spPr>
        <p:txBody>
          <a:bodyPr vert="horz" wrap="square" lIns="0" tIns="223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60"/>
              </a:spcBef>
            </a:pPr>
            <a:r>
              <a:rPr sz="3850" spc="-254" dirty="0">
                <a:solidFill>
                  <a:srgbClr val="628B80"/>
                </a:solidFill>
                <a:latin typeface="Arial"/>
                <a:cs typeface="Arial"/>
              </a:rPr>
              <a:t>CARACTERISTICAS</a:t>
            </a:r>
            <a:endParaRPr sz="3850">
              <a:latin typeface="Arial"/>
              <a:cs typeface="Arial"/>
            </a:endParaRPr>
          </a:p>
          <a:p>
            <a:pPr marL="12700" marR="436245">
              <a:lnSpc>
                <a:spcPct val="110700"/>
              </a:lnSpc>
              <a:spcBef>
                <a:spcPts val="945"/>
              </a:spcBef>
            </a:pPr>
            <a:r>
              <a:rPr sz="3050" spc="-110" dirty="0">
                <a:solidFill>
                  <a:srgbClr val="628B80"/>
                </a:solidFill>
                <a:latin typeface="Arial"/>
                <a:cs typeface="Arial"/>
              </a:rPr>
              <a:t>Capitalista </a:t>
            </a:r>
            <a:r>
              <a:rPr sz="3050" spc="90" dirty="0">
                <a:solidFill>
                  <a:srgbClr val="628B80"/>
                </a:solidFill>
                <a:latin typeface="Arial"/>
                <a:cs typeface="Arial"/>
              </a:rPr>
              <a:t>- </a:t>
            </a:r>
            <a:r>
              <a:rPr sz="3050" spc="-175" dirty="0">
                <a:solidFill>
                  <a:srgbClr val="628B80"/>
                </a:solidFill>
                <a:latin typeface="Arial"/>
                <a:cs typeface="Arial"/>
              </a:rPr>
              <a:t>Industrial </a:t>
            </a:r>
            <a:r>
              <a:rPr sz="3050" spc="-1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050" spc="-65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0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0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050" spc="-30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0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0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0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050" spc="-120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3050" spc="-204" dirty="0">
                <a:solidFill>
                  <a:srgbClr val="628B80"/>
                </a:solidFill>
                <a:latin typeface="Arial"/>
                <a:cs typeface="Arial"/>
              </a:rPr>
              <a:t>í</a:t>
            </a:r>
            <a:r>
              <a:rPr sz="305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0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050" spc="90" dirty="0">
                <a:solidFill>
                  <a:srgbClr val="628B80"/>
                </a:solidFill>
                <a:latin typeface="Arial"/>
                <a:cs typeface="Arial"/>
              </a:rPr>
              <a:t>-</a:t>
            </a:r>
            <a:r>
              <a:rPr sz="30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050" spc="-215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3050" spc="-15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0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050" spc="-32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0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0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050" spc="-41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0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0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0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050" spc="-16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0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050" spc="80" dirty="0">
                <a:solidFill>
                  <a:srgbClr val="628B80"/>
                </a:solidFill>
                <a:latin typeface="Arial"/>
                <a:cs typeface="Arial"/>
              </a:rPr>
              <a:t>-  </a:t>
            </a:r>
            <a:r>
              <a:rPr sz="3050" spc="-71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0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0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050" spc="-300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050" spc="-15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050" spc="-41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0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050" spc="-44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0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050" spc="-55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0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050" spc="6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050" spc="-300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050" spc="-15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0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0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050" spc="-20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050" spc="-44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endParaRPr sz="3050">
              <a:latin typeface="Arial"/>
              <a:cs typeface="Arial"/>
            </a:endParaRPr>
          </a:p>
          <a:p>
            <a:pPr marL="12700" marR="5080">
              <a:lnSpc>
                <a:spcPts val="4050"/>
              </a:lnSpc>
              <a:spcBef>
                <a:spcPts val="105"/>
              </a:spcBef>
            </a:pPr>
            <a:r>
              <a:rPr sz="3050" spc="-58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050" spc="-15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050" spc="-3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050" spc="-30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0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050" spc="-3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050" spc="-135" dirty="0">
                <a:solidFill>
                  <a:srgbClr val="628B80"/>
                </a:solidFill>
                <a:latin typeface="Arial"/>
                <a:cs typeface="Arial"/>
              </a:rPr>
              <a:t>pa</a:t>
            </a:r>
            <a:r>
              <a:rPr sz="3050" spc="-8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0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050" spc="-13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050" spc="-15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0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050" spc="-13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050" spc="-300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0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050" spc="6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05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0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050" spc="-3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050" spc="-459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050" spc="-13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0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050" spc="-15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050" spc="6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050" spc="-13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30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050" spc="-130" dirty="0">
                <a:solidFill>
                  <a:srgbClr val="628B80"/>
                </a:solidFill>
                <a:latin typeface="Arial"/>
                <a:cs typeface="Arial"/>
              </a:rPr>
              <a:t>:  </a:t>
            </a:r>
            <a:r>
              <a:rPr sz="3050" spc="-195" dirty="0">
                <a:solidFill>
                  <a:srgbClr val="628B80"/>
                </a:solidFill>
                <a:latin typeface="Arial"/>
                <a:cs typeface="Arial"/>
              </a:rPr>
              <a:t>Petroleo</a:t>
            </a:r>
            <a:endParaRPr sz="3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90649" y="2343152"/>
            <a:ext cx="7219950" cy="2305050"/>
          </a:xfrm>
          <a:prstGeom prst="rect">
            <a:avLst/>
          </a:prstGeom>
        </p:spPr>
        <p:txBody>
          <a:bodyPr vert="horz" wrap="square" lIns="0" tIns="230504" rIns="0" bIns="0" rtlCol="0">
            <a:spAutoFit/>
          </a:bodyPr>
          <a:lstStyle/>
          <a:p>
            <a:pPr marL="2232025">
              <a:lnSpc>
                <a:spcPct val="100000"/>
              </a:lnSpc>
              <a:spcBef>
                <a:spcPts val="1814"/>
              </a:spcBef>
            </a:pPr>
            <a:r>
              <a:rPr sz="3850" spc="-275" dirty="0">
                <a:solidFill>
                  <a:srgbClr val="628B80"/>
                </a:solidFill>
                <a:latin typeface="Arial"/>
                <a:cs typeface="Arial"/>
              </a:rPr>
              <a:t>ACUERDOS</a:t>
            </a:r>
            <a:endParaRPr sz="3850">
              <a:latin typeface="Arial"/>
              <a:cs typeface="Arial"/>
            </a:endParaRPr>
          </a:p>
          <a:p>
            <a:pPr marL="2232025" marR="1656080">
              <a:lnSpc>
                <a:spcPct val="110700"/>
              </a:lnSpc>
              <a:spcBef>
                <a:spcPts val="944"/>
              </a:spcBef>
            </a:pPr>
            <a:r>
              <a:rPr sz="3050" spc="-65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050" spc="-5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050" spc="-23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0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050" spc="-160" dirty="0">
                <a:solidFill>
                  <a:srgbClr val="628B80"/>
                </a:solidFill>
                <a:latin typeface="Arial"/>
                <a:cs typeface="Arial"/>
              </a:rPr>
              <a:t>(</a:t>
            </a:r>
            <a:r>
              <a:rPr sz="3050" spc="-2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0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050" spc="-6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0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050" spc="-459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050" spc="-135" dirty="0">
                <a:solidFill>
                  <a:srgbClr val="628B80"/>
                </a:solidFill>
                <a:latin typeface="Arial"/>
                <a:cs typeface="Arial"/>
              </a:rPr>
              <a:t>b</a:t>
            </a:r>
            <a:r>
              <a:rPr sz="3050" spc="-35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050" spc="-13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050" spc="-185" dirty="0">
                <a:solidFill>
                  <a:srgbClr val="628B80"/>
                </a:solidFill>
                <a:latin typeface="Arial"/>
                <a:cs typeface="Arial"/>
              </a:rPr>
              <a:t>)</a:t>
            </a:r>
            <a:r>
              <a:rPr sz="30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050" spc="-459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050" spc="-215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3050" spc="-610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0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050" spc="-270" dirty="0">
                <a:solidFill>
                  <a:srgbClr val="628B80"/>
                </a:solidFill>
                <a:latin typeface="Arial"/>
                <a:cs typeface="Arial"/>
              </a:rPr>
              <a:t>y  </a:t>
            </a:r>
            <a:r>
              <a:rPr sz="3050" spc="-34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050" spc="-655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050" spc="-58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050" spc="-43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050" spc="-51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050" spc="-37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0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050" spc="-160" dirty="0">
                <a:solidFill>
                  <a:srgbClr val="628B80"/>
                </a:solidFill>
                <a:latin typeface="Arial"/>
                <a:cs typeface="Arial"/>
              </a:rPr>
              <a:t>(</a:t>
            </a:r>
            <a:r>
              <a:rPr sz="3050" spc="-515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050" spc="-95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050" spc="-300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050" spc="-13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3050" spc="-19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050" spc="-15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050" spc="-185" dirty="0">
                <a:solidFill>
                  <a:srgbClr val="628B80"/>
                </a:solidFill>
                <a:latin typeface="Arial"/>
                <a:cs typeface="Arial"/>
              </a:rPr>
              <a:t>)</a:t>
            </a:r>
            <a:endParaRPr sz="3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26363" y="9258300"/>
            <a:ext cx="7562215" cy="1028700"/>
          </a:xfrm>
          <a:custGeom>
            <a:avLst/>
            <a:gdLst/>
            <a:ahLst/>
            <a:cxnLst/>
            <a:rect l="l" t="t" r="r" b="b"/>
            <a:pathLst>
              <a:path w="7562215" h="1028700">
                <a:moveTo>
                  <a:pt x="0" y="1028699"/>
                </a:moveTo>
                <a:lnTo>
                  <a:pt x="7561635" y="1028699"/>
                </a:lnTo>
                <a:lnTo>
                  <a:pt x="7561635" y="0"/>
                </a:lnTo>
                <a:lnTo>
                  <a:pt x="0" y="0"/>
                </a:lnTo>
                <a:lnTo>
                  <a:pt x="0" y="1028699"/>
                </a:lnTo>
                <a:close/>
              </a:path>
            </a:pathLst>
          </a:custGeom>
          <a:solidFill>
            <a:srgbClr val="628B80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26363" y="0"/>
            <a:ext cx="7562215" cy="1028700"/>
          </a:xfrm>
          <a:custGeom>
            <a:avLst/>
            <a:gdLst/>
            <a:ahLst/>
            <a:cxnLst/>
            <a:rect l="l" t="t" r="r" b="b"/>
            <a:pathLst>
              <a:path w="7562215" h="1028700">
                <a:moveTo>
                  <a:pt x="0" y="1028700"/>
                </a:moveTo>
                <a:lnTo>
                  <a:pt x="7561635" y="1028700"/>
                </a:lnTo>
                <a:lnTo>
                  <a:pt x="7561635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solidFill>
            <a:srgbClr val="628B80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458253"/>
            <a:ext cx="18288000" cy="9372600"/>
            <a:chOff x="0" y="458253"/>
            <a:chExt cx="18288000" cy="93726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58253"/>
              <a:ext cx="10258424" cy="93725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18712" y="1028700"/>
              <a:ext cx="10169525" cy="8229600"/>
            </a:xfrm>
            <a:custGeom>
              <a:avLst/>
              <a:gdLst/>
              <a:ahLst/>
              <a:cxnLst/>
              <a:rect l="l" t="t" r="r" b="b"/>
              <a:pathLst>
                <a:path w="10169525" h="8229600">
                  <a:moveTo>
                    <a:pt x="0" y="0"/>
                  </a:moveTo>
                  <a:lnTo>
                    <a:pt x="10169286" y="0"/>
                  </a:lnTo>
                  <a:lnTo>
                    <a:pt x="10169286" y="8229599"/>
                  </a:lnTo>
                  <a:lnTo>
                    <a:pt x="0" y="8229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8B80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31300" y="5900330"/>
            <a:ext cx="7685405" cy="2181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150" spc="-2460" dirty="0">
                <a:solidFill>
                  <a:srgbClr val="F4F0D9"/>
                </a:solidFill>
              </a:rPr>
              <a:t>R</a:t>
            </a:r>
            <a:r>
              <a:rPr sz="14150" spc="-1140" dirty="0">
                <a:solidFill>
                  <a:srgbClr val="F4F0D9"/>
                </a:solidFill>
              </a:rPr>
              <a:t>e</a:t>
            </a:r>
            <a:r>
              <a:rPr sz="14150" spc="-1275" dirty="0">
                <a:solidFill>
                  <a:srgbClr val="F4F0D9"/>
                </a:solidFill>
              </a:rPr>
              <a:t>s</a:t>
            </a:r>
            <a:r>
              <a:rPr sz="14150" spc="-2170" dirty="0">
                <a:solidFill>
                  <a:srgbClr val="F4F0D9"/>
                </a:solidFill>
              </a:rPr>
              <a:t>u</a:t>
            </a:r>
            <a:r>
              <a:rPr sz="14150" spc="-975" dirty="0">
                <a:solidFill>
                  <a:srgbClr val="F4F0D9"/>
                </a:solidFill>
              </a:rPr>
              <a:t>l</a:t>
            </a:r>
            <a:r>
              <a:rPr sz="14150" spc="-1225" dirty="0">
                <a:solidFill>
                  <a:srgbClr val="F4F0D9"/>
                </a:solidFill>
              </a:rPr>
              <a:t>t</a:t>
            </a:r>
            <a:r>
              <a:rPr sz="14150" spc="-555" dirty="0">
                <a:solidFill>
                  <a:srgbClr val="F4F0D9"/>
                </a:solidFill>
              </a:rPr>
              <a:t>a</a:t>
            </a:r>
            <a:r>
              <a:rPr sz="14150" spc="-1650" dirty="0">
                <a:solidFill>
                  <a:srgbClr val="F4F0D9"/>
                </a:solidFill>
              </a:rPr>
              <a:t>d</a:t>
            </a:r>
            <a:r>
              <a:rPr sz="14150" spc="-1939" dirty="0">
                <a:solidFill>
                  <a:srgbClr val="F4F0D9"/>
                </a:solidFill>
              </a:rPr>
              <a:t>o</a:t>
            </a:r>
            <a:r>
              <a:rPr sz="14150" spc="-1155" dirty="0">
                <a:solidFill>
                  <a:srgbClr val="F4F0D9"/>
                </a:solidFill>
              </a:rPr>
              <a:t>s</a:t>
            </a:r>
            <a:endParaRPr sz="1415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0"/>
            <a:ext cx="16235044" cy="9791065"/>
            <a:chOff x="1028700" y="0"/>
            <a:chExt cx="16235044" cy="9791065"/>
          </a:xfrm>
        </p:grpSpPr>
        <p:sp>
          <p:nvSpPr>
            <p:cNvPr id="3" name="object 3"/>
            <p:cNvSpPr/>
            <p:nvPr/>
          </p:nvSpPr>
          <p:spPr>
            <a:xfrm>
              <a:off x="4128149" y="0"/>
              <a:ext cx="13134975" cy="7853680"/>
            </a:xfrm>
            <a:custGeom>
              <a:avLst/>
              <a:gdLst/>
              <a:ahLst/>
              <a:cxnLst/>
              <a:rect l="l" t="t" r="r" b="b"/>
              <a:pathLst>
                <a:path w="13134975" h="7853680">
                  <a:moveTo>
                    <a:pt x="0" y="0"/>
                  </a:moveTo>
                  <a:lnTo>
                    <a:pt x="13134974" y="0"/>
                  </a:lnTo>
                  <a:lnTo>
                    <a:pt x="13134974" y="7853195"/>
                  </a:lnTo>
                  <a:lnTo>
                    <a:pt x="0" y="785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8B80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8700" y="1561236"/>
              <a:ext cx="13134975" cy="8229600"/>
            </a:xfrm>
            <a:custGeom>
              <a:avLst/>
              <a:gdLst/>
              <a:ahLst/>
              <a:cxnLst/>
              <a:rect l="l" t="t" r="r" b="b"/>
              <a:pathLst>
                <a:path w="13134975" h="8229600">
                  <a:moveTo>
                    <a:pt x="13134973" y="8229599"/>
                  </a:moveTo>
                  <a:lnTo>
                    <a:pt x="0" y="8229599"/>
                  </a:lnTo>
                  <a:lnTo>
                    <a:pt x="0" y="0"/>
                  </a:lnTo>
                  <a:lnTo>
                    <a:pt x="13134973" y="0"/>
                  </a:lnTo>
                  <a:lnTo>
                    <a:pt x="13134973" y="8229599"/>
                  </a:lnTo>
                  <a:close/>
                </a:path>
              </a:pathLst>
            </a:custGeom>
            <a:solidFill>
              <a:srgbClr val="628B80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0171" y="1083206"/>
              <a:ext cx="6734174" cy="44386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16777" y="1161984"/>
              <a:ext cx="6572249" cy="43529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3863" y="5676036"/>
              <a:ext cx="7324724" cy="40481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26204" y="5676036"/>
              <a:ext cx="6953249" cy="404812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895151" y="0"/>
            <a:ext cx="11995150" cy="128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5" dirty="0">
                <a:solidFill>
                  <a:srgbClr val="2B534A"/>
                </a:solidFill>
              </a:rPr>
              <a:t>A</a:t>
            </a:r>
            <a:r>
              <a:rPr spc="-1165" dirty="0">
                <a:solidFill>
                  <a:srgbClr val="2B534A"/>
                </a:solidFill>
              </a:rPr>
              <a:t>n</a:t>
            </a:r>
            <a:r>
              <a:rPr spc="-190" dirty="0">
                <a:solidFill>
                  <a:srgbClr val="2B534A"/>
                </a:solidFill>
              </a:rPr>
              <a:t>á</a:t>
            </a:r>
            <a:r>
              <a:rPr spc="-425" dirty="0">
                <a:solidFill>
                  <a:srgbClr val="2B534A"/>
                </a:solidFill>
              </a:rPr>
              <a:t>l</a:t>
            </a:r>
            <a:r>
              <a:rPr spc="-355" dirty="0">
                <a:solidFill>
                  <a:srgbClr val="2B534A"/>
                </a:solidFill>
              </a:rPr>
              <a:t>i</a:t>
            </a:r>
            <a:r>
              <a:rPr spc="-610" dirty="0">
                <a:solidFill>
                  <a:srgbClr val="2B534A"/>
                </a:solidFill>
              </a:rPr>
              <a:t>s</a:t>
            </a:r>
            <a:r>
              <a:rPr spc="-355" dirty="0">
                <a:solidFill>
                  <a:srgbClr val="2B534A"/>
                </a:solidFill>
              </a:rPr>
              <a:t>i</a:t>
            </a:r>
            <a:r>
              <a:rPr spc="-675" dirty="0">
                <a:solidFill>
                  <a:srgbClr val="2B534A"/>
                </a:solidFill>
              </a:rPr>
              <a:t>s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825" dirty="0">
                <a:solidFill>
                  <a:srgbClr val="2B534A"/>
                </a:solidFill>
              </a:rPr>
              <a:t>d</a:t>
            </a:r>
            <a:r>
              <a:rPr spc="-595" dirty="0">
                <a:solidFill>
                  <a:srgbClr val="2B534A"/>
                </a:solidFill>
              </a:rPr>
              <a:t>e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1670" dirty="0">
                <a:solidFill>
                  <a:srgbClr val="2B534A"/>
                </a:solidFill>
              </a:rPr>
              <a:t>D</a:t>
            </a:r>
            <a:r>
              <a:rPr spc="-190" dirty="0">
                <a:solidFill>
                  <a:srgbClr val="2B534A"/>
                </a:solidFill>
              </a:rPr>
              <a:t>a</a:t>
            </a:r>
            <a:r>
              <a:rPr spc="-575" dirty="0">
                <a:solidFill>
                  <a:srgbClr val="2B534A"/>
                </a:solidFill>
              </a:rPr>
              <a:t>t</a:t>
            </a:r>
            <a:r>
              <a:rPr spc="-994" dirty="0">
                <a:solidFill>
                  <a:srgbClr val="2B534A"/>
                </a:solidFill>
              </a:rPr>
              <a:t>o</a:t>
            </a:r>
            <a:r>
              <a:rPr spc="-675" dirty="0">
                <a:solidFill>
                  <a:srgbClr val="2B534A"/>
                </a:solidFill>
              </a:rPr>
              <a:t>s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305" dirty="0">
                <a:solidFill>
                  <a:srgbClr val="2B534A"/>
                </a:solidFill>
              </a:rPr>
              <a:t>-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409" dirty="0">
                <a:solidFill>
                  <a:srgbClr val="2B534A"/>
                </a:solidFill>
              </a:rPr>
              <a:t>G</a:t>
            </a:r>
            <a:r>
              <a:rPr spc="-530" dirty="0">
                <a:solidFill>
                  <a:srgbClr val="2B534A"/>
                </a:solidFill>
              </a:rPr>
              <a:t>e</a:t>
            </a:r>
            <a:r>
              <a:rPr spc="-645" dirty="0">
                <a:solidFill>
                  <a:srgbClr val="2B534A"/>
                </a:solidFill>
              </a:rPr>
              <a:t>r</a:t>
            </a:r>
            <a:r>
              <a:rPr spc="-530" dirty="0">
                <a:solidFill>
                  <a:srgbClr val="2B534A"/>
                </a:solidFill>
              </a:rPr>
              <a:t>e</a:t>
            </a:r>
            <a:r>
              <a:rPr spc="-1165" dirty="0">
                <a:solidFill>
                  <a:srgbClr val="2B534A"/>
                </a:solidFill>
              </a:rPr>
              <a:t>n</a:t>
            </a:r>
            <a:r>
              <a:rPr spc="-575" dirty="0">
                <a:solidFill>
                  <a:srgbClr val="2B534A"/>
                </a:solidFill>
              </a:rPr>
              <a:t>t</a:t>
            </a:r>
            <a:r>
              <a:rPr spc="-530" dirty="0">
                <a:solidFill>
                  <a:srgbClr val="2B534A"/>
                </a:solidFill>
              </a:rPr>
              <a:t>e</a:t>
            </a:r>
            <a:r>
              <a:rPr spc="-675" dirty="0">
                <a:solidFill>
                  <a:srgbClr val="2B534A"/>
                </a:solidFill>
              </a:rPr>
              <a:t>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7054" y="0"/>
            <a:ext cx="17322800" cy="10007600"/>
            <a:chOff x="547054" y="0"/>
            <a:chExt cx="17322800" cy="10007600"/>
          </a:xfrm>
        </p:grpSpPr>
        <p:sp>
          <p:nvSpPr>
            <p:cNvPr id="3" name="object 3"/>
            <p:cNvSpPr/>
            <p:nvPr/>
          </p:nvSpPr>
          <p:spPr>
            <a:xfrm>
              <a:off x="4128149" y="0"/>
              <a:ext cx="13134975" cy="7853680"/>
            </a:xfrm>
            <a:custGeom>
              <a:avLst/>
              <a:gdLst/>
              <a:ahLst/>
              <a:cxnLst/>
              <a:rect l="l" t="t" r="r" b="b"/>
              <a:pathLst>
                <a:path w="13134975" h="7853680">
                  <a:moveTo>
                    <a:pt x="0" y="0"/>
                  </a:moveTo>
                  <a:lnTo>
                    <a:pt x="13134974" y="0"/>
                  </a:lnTo>
                  <a:lnTo>
                    <a:pt x="13134974" y="7853195"/>
                  </a:lnTo>
                  <a:lnTo>
                    <a:pt x="0" y="785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8B80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8699" y="1561236"/>
              <a:ext cx="13134975" cy="8229600"/>
            </a:xfrm>
            <a:custGeom>
              <a:avLst/>
              <a:gdLst/>
              <a:ahLst/>
              <a:cxnLst/>
              <a:rect l="l" t="t" r="r" b="b"/>
              <a:pathLst>
                <a:path w="13134975" h="8229600">
                  <a:moveTo>
                    <a:pt x="13134973" y="8229599"/>
                  </a:moveTo>
                  <a:lnTo>
                    <a:pt x="0" y="8229599"/>
                  </a:lnTo>
                  <a:lnTo>
                    <a:pt x="0" y="0"/>
                  </a:lnTo>
                  <a:lnTo>
                    <a:pt x="13134973" y="0"/>
                  </a:lnTo>
                  <a:lnTo>
                    <a:pt x="13134973" y="8229599"/>
                  </a:lnTo>
                  <a:close/>
                </a:path>
              </a:pathLst>
            </a:custGeom>
            <a:solidFill>
              <a:srgbClr val="628B80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054" y="1153983"/>
              <a:ext cx="7715249" cy="43624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84275" y="2910137"/>
              <a:ext cx="9285049" cy="52196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7773" y="5702182"/>
              <a:ext cx="6886574" cy="43052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895151" y="0"/>
            <a:ext cx="11995150" cy="128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5" dirty="0">
                <a:solidFill>
                  <a:srgbClr val="2B534A"/>
                </a:solidFill>
              </a:rPr>
              <a:t>A</a:t>
            </a:r>
            <a:r>
              <a:rPr spc="-1165" dirty="0">
                <a:solidFill>
                  <a:srgbClr val="2B534A"/>
                </a:solidFill>
              </a:rPr>
              <a:t>n</a:t>
            </a:r>
            <a:r>
              <a:rPr spc="-190" dirty="0">
                <a:solidFill>
                  <a:srgbClr val="2B534A"/>
                </a:solidFill>
              </a:rPr>
              <a:t>á</a:t>
            </a:r>
            <a:r>
              <a:rPr spc="-425" dirty="0">
                <a:solidFill>
                  <a:srgbClr val="2B534A"/>
                </a:solidFill>
              </a:rPr>
              <a:t>l</a:t>
            </a:r>
            <a:r>
              <a:rPr spc="-355" dirty="0">
                <a:solidFill>
                  <a:srgbClr val="2B534A"/>
                </a:solidFill>
              </a:rPr>
              <a:t>i</a:t>
            </a:r>
            <a:r>
              <a:rPr spc="-610" dirty="0">
                <a:solidFill>
                  <a:srgbClr val="2B534A"/>
                </a:solidFill>
              </a:rPr>
              <a:t>s</a:t>
            </a:r>
            <a:r>
              <a:rPr spc="-355" dirty="0">
                <a:solidFill>
                  <a:srgbClr val="2B534A"/>
                </a:solidFill>
              </a:rPr>
              <a:t>i</a:t>
            </a:r>
            <a:r>
              <a:rPr spc="-675" dirty="0">
                <a:solidFill>
                  <a:srgbClr val="2B534A"/>
                </a:solidFill>
              </a:rPr>
              <a:t>s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825" dirty="0">
                <a:solidFill>
                  <a:srgbClr val="2B534A"/>
                </a:solidFill>
              </a:rPr>
              <a:t>d</a:t>
            </a:r>
            <a:r>
              <a:rPr spc="-595" dirty="0">
                <a:solidFill>
                  <a:srgbClr val="2B534A"/>
                </a:solidFill>
              </a:rPr>
              <a:t>e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1670" dirty="0">
                <a:solidFill>
                  <a:srgbClr val="2B534A"/>
                </a:solidFill>
              </a:rPr>
              <a:t>D</a:t>
            </a:r>
            <a:r>
              <a:rPr spc="-190" dirty="0">
                <a:solidFill>
                  <a:srgbClr val="2B534A"/>
                </a:solidFill>
              </a:rPr>
              <a:t>a</a:t>
            </a:r>
            <a:r>
              <a:rPr spc="-575" dirty="0">
                <a:solidFill>
                  <a:srgbClr val="2B534A"/>
                </a:solidFill>
              </a:rPr>
              <a:t>t</a:t>
            </a:r>
            <a:r>
              <a:rPr spc="-994" dirty="0">
                <a:solidFill>
                  <a:srgbClr val="2B534A"/>
                </a:solidFill>
              </a:rPr>
              <a:t>o</a:t>
            </a:r>
            <a:r>
              <a:rPr spc="-675" dirty="0">
                <a:solidFill>
                  <a:srgbClr val="2B534A"/>
                </a:solidFill>
              </a:rPr>
              <a:t>s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305" dirty="0">
                <a:solidFill>
                  <a:srgbClr val="2B534A"/>
                </a:solidFill>
              </a:rPr>
              <a:t>-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409" dirty="0">
                <a:solidFill>
                  <a:srgbClr val="2B534A"/>
                </a:solidFill>
              </a:rPr>
              <a:t>G</a:t>
            </a:r>
            <a:r>
              <a:rPr spc="-530" dirty="0">
                <a:solidFill>
                  <a:srgbClr val="2B534A"/>
                </a:solidFill>
              </a:rPr>
              <a:t>e</a:t>
            </a:r>
            <a:r>
              <a:rPr spc="-645" dirty="0">
                <a:solidFill>
                  <a:srgbClr val="2B534A"/>
                </a:solidFill>
              </a:rPr>
              <a:t>r</a:t>
            </a:r>
            <a:r>
              <a:rPr spc="-530" dirty="0">
                <a:solidFill>
                  <a:srgbClr val="2B534A"/>
                </a:solidFill>
              </a:rPr>
              <a:t>e</a:t>
            </a:r>
            <a:r>
              <a:rPr spc="-1165" dirty="0">
                <a:solidFill>
                  <a:srgbClr val="2B534A"/>
                </a:solidFill>
              </a:rPr>
              <a:t>n</a:t>
            </a:r>
            <a:r>
              <a:rPr spc="-575" dirty="0">
                <a:solidFill>
                  <a:srgbClr val="2B534A"/>
                </a:solidFill>
              </a:rPr>
              <a:t>t</a:t>
            </a:r>
            <a:r>
              <a:rPr spc="-530" dirty="0">
                <a:solidFill>
                  <a:srgbClr val="2B534A"/>
                </a:solidFill>
              </a:rPr>
              <a:t>e</a:t>
            </a:r>
            <a:r>
              <a:rPr spc="-675" dirty="0">
                <a:solidFill>
                  <a:srgbClr val="2B534A"/>
                </a:solidFill>
              </a:rPr>
              <a:t>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5707" y="5"/>
            <a:ext cx="16417925" cy="9984740"/>
            <a:chOff x="845707" y="5"/>
            <a:chExt cx="16417925" cy="9984740"/>
          </a:xfrm>
        </p:grpSpPr>
        <p:sp>
          <p:nvSpPr>
            <p:cNvPr id="3" name="object 3"/>
            <p:cNvSpPr/>
            <p:nvPr/>
          </p:nvSpPr>
          <p:spPr>
            <a:xfrm>
              <a:off x="4128149" y="5"/>
              <a:ext cx="13134975" cy="7853680"/>
            </a:xfrm>
            <a:custGeom>
              <a:avLst/>
              <a:gdLst/>
              <a:ahLst/>
              <a:cxnLst/>
              <a:rect l="l" t="t" r="r" b="b"/>
              <a:pathLst>
                <a:path w="13134975" h="7853680">
                  <a:moveTo>
                    <a:pt x="0" y="0"/>
                  </a:moveTo>
                  <a:lnTo>
                    <a:pt x="13134974" y="0"/>
                  </a:lnTo>
                  <a:lnTo>
                    <a:pt x="13134974" y="7853195"/>
                  </a:lnTo>
                  <a:lnTo>
                    <a:pt x="0" y="785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8B80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8699" y="1561242"/>
              <a:ext cx="13134975" cy="8229600"/>
            </a:xfrm>
            <a:custGeom>
              <a:avLst/>
              <a:gdLst/>
              <a:ahLst/>
              <a:cxnLst/>
              <a:rect l="l" t="t" r="r" b="b"/>
              <a:pathLst>
                <a:path w="13134975" h="8229600">
                  <a:moveTo>
                    <a:pt x="13134973" y="8229599"/>
                  </a:moveTo>
                  <a:lnTo>
                    <a:pt x="0" y="8229599"/>
                  </a:lnTo>
                  <a:lnTo>
                    <a:pt x="0" y="0"/>
                  </a:lnTo>
                  <a:lnTo>
                    <a:pt x="13134973" y="0"/>
                  </a:lnTo>
                  <a:lnTo>
                    <a:pt x="13134973" y="8229599"/>
                  </a:lnTo>
                  <a:close/>
                </a:path>
              </a:pathLst>
            </a:custGeom>
            <a:solidFill>
              <a:srgbClr val="628B80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5707" y="1065073"/>
              <a:ext cx="7448549" cy="44767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87203" y="2446591"/>
              <a:ext cx="8181974" cy="44767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5707" y="5898326"/>
              <a:ext cx="7448549" cy="408622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895151" y="0"/>
            <a:ext cx="11995150" cy="128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5" dirty="0">
                <a:solidFill>
                  <a:srgbClr val="2B534A"/>
                </a:solidFill>
              </a:rPr>
              <a:t>A</a:t>
            </a:r>
            <a:r>
              <a:rPr spc="-1165" dirty="0">
                <a:solidFill>
                  <a:srgbClr val="2B534A"/>
                </a:solidFill>
              </a:rPr>
              <a:t>n</a:t>
            </a:r>
            <a:r>
              <a:rPr spc="-190" dirty="0">
                <a:solidFill>
                  <a:srgbClr val="2B534A"/>
                </a:solidFill>
              </a:rPr>
              <a:t>á</a:t>
            </a:r>
            <a:r>
              <a:rPr spc="-425" dirty="0">
                <a:solidFill>
                  <a:srgbClr val="2B534A"/>
                </a:solidFill>
              </a:rPr>
              <a:t>l</a:t>
            </a:r>
            <a:r>
              <a:rPr spc="-355" dirty="0">
                <a:solidFill>
                  <a:srgbClr val="2B534A"/>
                </a:solidFill>
              </a:rPr>
              <a:t>i</a:t>
            </a:r>
            <a:r>
              <a:rPr spc="-610" dirty="0">
                <a:solidFill>
                  <a:srgbClr val="2B534A"/>
                </a:solidFill>
              </a:rPr>
              <a:t>s</a:t>
            </a:r>
            <a:r>
              <a:rPr spc="-355" dirty="0">
                <a:solidFill>
                  <a:srgbClr val="2B534A"/>
                </a:solidFill>
              </a:rPr>
              <a:t>i</a:t>
            </a:r>
            <a:r>
              <a:rPr spc="-675" dirty="0">
                <a:solidFill>
                  <a:srgbClr val="2B534A"/>
                </a:solidFill>
              </a:rPr>
              <a:t>s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825" dirty="0">
                <a:solidFill>
                  <a:srgbClr val="2B534A"/>
                </a:solidFill>
              </a:rPr>
              <a:t>d</a:t>
            </a:r>
            <a:r>
              <a:rPr spc="-595" dirty="0">
                <a:solidFill>
                  <a:srgbClr val="2B534A"/>
                </a:solidFill>
              </a:rPr>
              <a:t>e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1670" dirty="0">
                <a:solidFill>
                  <a:srgbClr val="2B534A"/>
                </a:solidFill>
              </a:rPr>
              <a:t>D</a:t>
            </a:r>
            <a:r>
              <a:rPr spc="-190" dirty="0">
                <a:solidFill>
                  <a:srgbClr val="2B534A"/>
                </a:solidFill>
              </a:rPr>
              <a:t>a</a:t>
            </a:r>
            <a:r>
              <a:rPr spc="-575" dirty="0">
                <a:solidFill>
                  <a:srgbClr val="2B534A"/>
                </a:solidFill>
              </a:rPr>
              <a:t>t</a:t>
            </a:r>
            <a:r>
              <a:rPr spc="-994" dirty="0">
                <a:solidFill>
                  <a:srgbClr val="2B534A"/>
                </a:solidFill>
              </a:rPr>
              <a:t>o</a:t>
            </a:r>
            <a:r>
              <a:rPr spc="-675" dirty="0">
                <a:solidFill>
                  <a:srgbClr val="2B534A"/>
                </a:solidFill>
              </a:rPr>
              <a:t>s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305" dirty="0">
                <a:solidFill>
                  <a:srgbClr val="2B534A"/>
                </a:solidFill>
              </a:rPr>
              <a:t>-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409" dirty="0">
                <a:solidFill>
                  <a:srgbClr val="2B534A"/>
                </a:solidFill>
              </a:rPr>
              <a:t>G</a:t>
            </a:r>
            <a:r>
              <a:rPr spc="-530" dirty="0">
                <a:solidFill>
                  <a:srgbClr val="2B534A"/>
                </a:solidFill>
              </a:rPr>
              <a:t>e</a:t>
            </a:r>
            <a:r>
              <a:rPr spc="-645" dirty="0">
                <a:solidFill>
                  <a:srgbClr val="2B534A"/>
                </a:solidFill>
              </a:rPr>
              <a:t>r</a:t>
            </a:r>
            <a:r>
              <a:rPr spc="-530" dirty="0">
                <a:solidFill>
                  <a:srgbClr val="2B534A"/>
                </a:solidFill>
              </a:rPr>
              <a:t>e</a:t>
            </a:r>
            <a:r>
              <a:rPr spc="-1165" dirty="0">
                <a:solidFill>
                  <a:srgbClr val="2B534A"/>
                </a:solidFill>
              </a:rPr>
              <a:t>n</a:t>
            </a:r>
            <a:r>
              <a:rPr spc="-575" dirty="0">
                <a:solidFill>
                  <a:srgbClr val="2B534A"/>
                </a:solidFill>
              </a:rPr>
              <a:t>t</a:t>
            </a:r>
            <a:r>
              <a:rPr spc="-530" dirty="0">
                <a:solidFill>
                  <a:srgbClr val="2B534A"/>
                </a:solidFill>
              </a:rPr>
              <a:t>e</a:t>
            </a:r>
            <a:r>
              <a:rPr spc="-675" dirty="0">
                <a:solidFill>
                  <a:srgbClr val="2B534A"/>
                </a:solidFill>
              </a:rPr>
              <a:t>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1701" y="1"/>
            <a:ext cx="16421735" cy="9862820"/>
            <a:chOff x="841701" y="1"/>
            <a:chExt cx="16421735" cy="9862820"/>
          </a:xfrm>
        </p:grpSpPr>
        <p:sp>
          <p:nvSpPr>
            <p:cNvPr id="3" name="object 3"/>
            <p:cNvSpPr/>
            <p:nvPr/>
          </p:nvSpPr>
          <p:spPr>
            <a:xfrm>
              <a:off x="4128149" y="1"/>
              <a:ext cx="13134975" cy="7825105"/>
            </a:xfrm>
            <a:custGeom>
              <a:avLst/>
              <a:gdLst/>
              <a:ahLst/>
              <a:cxnLst/>
              <a:rect l="l" t="t" r="r" b="b"/>
              <a:pathLst>
                <a:path w="13134975" h="7825105">
                  <a:moveTo>
                    <a:pt x="0" y="0"/>
                  </a:moveTo>
                  <a:lnTo>
                    <a:pt x="13134974" y="0"/>
                  </a:lnTo>
                  <a:lnTo>
                    <a:pt x="13134974" y="7824620"/>
                  </a:lnTo>
                  <a:lnTo>
                    <a:pt x="0" y="7824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8B80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8699" y="1652155"/>
              <a:ext cx="13134975" cy="7610475"/>
            </a:xfrm>
            <a:custGeom>
              <a:avLst/>
              <a:gdLst/>
              <a:ahLst/>
              <a:cxnLst/>
              <a:rect l="l" t="t" r="r" b="b"/>
              <a:pathLst>
                <a:path w="13134975" h="7610475">
                  <a:moveTo>
                    <a:pt x="13134973" y="7610474"/>
                  </a:moveTo>
                  <a:lnTo>
                    <a:pt x="0" y="7610474"/>
                  </a:lnTo>
                  <a:lnTo>
                    <a:pt x="0" y="0"/>
                  </a:lnTo>
                  <a:lnTo>
                    <a:pt x="13134973" y="0"/>
                  </a:lnTo>
                  <a:lnTo>
                    <a:pt x="13134973" y="7610474"/>
                  </a:lnTo>
                  <a:close/>
                </a:path>
              </a:pathLst>
            </a:custGeom>
            <a:solidFill>
              <a:srgbClr val="628B80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701" y="1652155"/>
              <a:ext cx="16421099" cy="821054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62443" y="77012"/>
            <a:ext cx="8082915" cy="128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5" dirty="0">
                <a:solidFill>
                  <a:srgbClr val="2B534A"/>
                </a:solidFill>
              </a:rPr>
              <a:t>A</a:t>
            </a:r>
            <a:r>
              <a:rPr spc="-645" dirty="0">
                <a:solidFill>
                  <a:srgbClr val="2B534A"/>
                </a:solidFill>
              </a:rPr>
              <a:t>r</a:t>
            </a:r>
            <a:r>
              <a:rPr spc="-825" dirty="0">
                <a:solidFill>
                  <a:srgbClr val="2B534A"/>
                </a:solidFill>
              </a:rPr>
              <a:t>b</a:t>
            </a:r>
            <a:r>
              <a:rPr spc="-994" dirty="0">
                <a:solidFill>
                  <a:srgbClr val="2B534A"/>
                </a:solidFill>
              </a:rPr>
              <a:t>o</a:t>
            </a:r>
            <a:r>
              <a:rPr spc="-495" dirty="0">
                <a:solidFill>
                  <a:srgbClr val="2B534A"/>
                </a:solidFill>
              </a:rPr>
              <a:t>l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825" dirty="0">
                <a:solidFill>
                  <a:srgbClr val="2B534A"/>
                </a:solidFill>
              </a:rPr>
              <a:t>d</a:t>
            </a:r>
            <a:r>
              <a:rPr spc="-530" dirty="0">
                <a:solidFill>
                  <a:srgbClr val="2B534A"/>
                </a:solidFill>
              </a:rPr>
              <a:t>e</a:t>
            </a:r>
            <a:r>
              <a:rPr spc="-495" dirty="0">
                <a:solidFill>
                  <a:srgbClr val="2B534A"/>
                </a:solidFill>
              </a:rPr>
              <a:t>l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730" dirty="0">
                <a:solidFill>
                  <a:srgbClr val="2B534A"/>
                </a:solidFill>
              </a:rPr>
              <a:t>P</a:t>
            </a:r>
            <a:r>
              <a:rPr spc="-645" dirty="0">
                <a:solidFill>
                  <a:srgbClr val="2B534A"/>
                </a:solidFill>
              </a:rPr>
              <a:t>r</a:t>
            </a:r>
            <a:r>
              <a:rPr spc="-994" dirty="0">
                <a:solidFill>
                  <a:srgbClr val="2B534A"/>
                </a:solidFill>
              </a:rPr>
              <a:t>o</a:t>
            </a:r>
            <a:r>
              <a:rPr spc="-825" dirty="0">
                <a:solidFill>
                  <a:srgbClr val="2B534A"/>
                </a:solidFill>
              </a:rPr>
              <a:t>b</a:t>
            </a:r>
            <a:r>
              <a:rPr spc="-425" dirty="0">
                <a:solidFill>
                  <a:srgbClr val="2B534A"/>
                </a:solidFill>
              </a:rPr>
              <a:t>l</a:t>
            </a:r>
            <a:r>
              <a:rPr spc="-530" dirty="0">
                <a:solidFill>
                  <a:srgbClr val="2B534A"/>
                </a:solidFill>
              </a:rPr>
              <a:t>e</a:t>
            </a:r>
            <a:r>
              <a:rPr spc="-1725" dirty="0">
                <a:solidFill>
                  <a:srgbClr val="2B534A"/>
                </a:solidFill>
              </a:rPr>
              <a:t>m</a:t>
            </a:r>
            <a:r>
              <a:rPr spc="-254" dirty="0">
                <a:solidFill>
                  <a:srgbClr val="2B534A"/>
                </a:solidFill>
              </a:rPr>
              <a:t>a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17695" y="177327"/>
            <a:ext cx="1314404" cy="131439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5"/>
            <a:ext cx="16821150" cy="10029190"/>
            <a:chOff x="1028700" y="5"/>
            <a:chExt cx="16821150" cy="10029190"/>
          </a:xfrm>
        </p:grpSpPr>
        <p:sp>
          <p:nvSpPr>
            <p:cNvPr id="3" name="object 3"/>
            <p:cNvSpPr/>
            <p:nvPr/>
          </p:nvSpPr>
          <p:spPr>
            <a:xfrm>
              <a:off x="4128149" y="5"/>
              <a:ext cx="13134975" cy="7853680"/>
            </a:xfrm>
            <a:custGeom>
              <a:avLst/>
              <a:gdLst/>
              <a:ahLst/>
              <a:cxnLst/>
              <a:rect l="l" t="t" r="r" b="b"/>
              <a:pathLst>
                <a:path w="13134975" h="7853680">
                  <a:moveTo>
                    <a:pt x="0" y="0"/>
                  </a:moveTo>
                  <a:lnTo>
                    <a:pt x="13134974" y="0"/>
                  </a:lnTo>
                  <a:lnTo>
                    <a:pt x="13134974" y="7853195"/>
                  </a:lnTo>
                  <a:lnTo>
                    <a:pt x="0" y="7853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8B80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8700" y="1561242"/>
              <a:ext cx="13134975" cy="8229600"/>
            </a:xfrm>
            <a:custGeom>
              <a:avLst/>
              <a:gdLst/>
              <a:ahLst/>
              <a:cxnLst/>
              <a:rect l="l" t="t" r="r" b="b"/>
              <a:pathLst>
                <a:path w="13134975" h="8229600">
                  <a:moveTo>
                    <a:pt x="13134973" y="8229599"/>
                  </a:moveTo>
                  <a:lnTo>
                    <a:pt x="0" y="8229599"/>
                  </a:lnTo>
                  <a:lnTo>
                    <a:pt x="0" y="0"/>
                  </a:lnTo>
                  <a:lnTo>
                    <a:pt x="13134973" y="0"/>
                  </a:lnTo>
                  <a:lnTo>
                    <a:pt x="13134973" y="8229599"/>
                  </a:lnTo>
                  <a:close/>
                </a:path>
              </a:pathLst>
            </a:custGeom>
            <a:solidFill>
              <a:srgbClr val="628B80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1065073"/>
              <a:ext cx="7515224" cy="43148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0" y="2599235"/>
              <a:ext cx="8705849" cy="50863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5676042"/>
              <a:ext cx="7515224" cy="435292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85894" y="0"/>
            <a:ext cx="13830300" cy="128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5" dirty="0">
                <a:solidFill>
                  <a:srgbClr val="2B534A"/>
                </a:solidFill>
              </a:rPr>
              <a:t>A</a:t>
            </a:r>
            <a:r>
              <a:rPr spc="-1165" dirty="0">
                <a:solidFill>
                  <a:srgbClr val="2B534A"/>
                </a:solidFill>
              </a:rPr>
              <a:t>n</a:t>
            </a:r>
            <a:r>
              <a:rPr spc="-190" dirty="0">
                <a:solidFill>
                  <a:srgbClr val="2B534A"/>
                </a:solidFill>
              </a:rPr>
              <a:t>á</a:t>
            </a:r>
            <a:r>
              <a:rPr spc="-425" dirty="0">
                <a:solidFill>
                  <a:srgbClr val="2B534A"/>
                </a:solidFill>
              </a:rPr>
              <a:t>l</a:t>
            </a:r>
            <a:r>
              <a:rPr spc="-355" dirty="0">
                <a:solidFill>
                  <a:srgbClr val="2B534A"/>
                </a:solidFill>
              </a:rPr>
              <a:t>i</a:t>
            </a:r>
            <a:r>
              <a:rPr spc="-610" dirty="0">
                <a:solidFill>
                  <a:srgbClr val="2B534A"/>
                </a:solidFill>
              </a:rPr>
              <a:t>s</a:t>
            </a:r>
            <a:r>
              <a:rPr spc="-355" dirty="0">
                <a:solidFill>
                  <a:srgbClr val="2B534A"/>
                </a:solidFill>
              </a:rPr>
              <a:t>i</a:t>
            </a:r>
            <a:r>
              <a:rPr spc="-675" dirty="0">
                <a:solidFill>
                  <a:srgbClr val="2B534A"/>
                </a:solidFill>
              </a:rPr>
              <a:t>s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825" dirty="0">
                <a:solidFill>
                  <a:srgbClr val="2B534A"/>
                </a:solidFill>
              </a:rPr>
              <a:t>d</a:t>
            </a:r>
            <a:r>
              <a:rPr spc="-595" dirty="0">
                <a:solidFill>
                  <a:srgbClr val="2B534A"/>
                </a:solidFill>
              </a:rPr>
              <a:t>e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1670" dirty="0">
                <a:solidFill>
                  <a:srgbClr val="2B534A"/>
                </a:solidFill>
              </a:rPr>
              <a:t>D</a:t>
            </a:r>
            <a:r>
              <a:rPr spc="-190" dirty="0">
                <a:solidFill>
                  <a:srgbClr val="2B534A"/>
                </a:solidFill>
              </a:rPr>
              <a:t>a</a:t>
            </a:r>
            <a:r>
              <a:rPr spc="-575" dirty="0">
                <a:solidFill>
                  <a:srgbClr val="2B534A"/>
                </a:solidFill>
              </a:rPr>
              <a:t>t</a:t>
            </a:r>
            <a:r>
              <a:rPr spc="-994" dirty="0">
                <a:solidFill>
                  <a:srgbClr val="2B534A"/>
                </a:solidFill>
              </a:rPr>
              <a:t>o</a:t>
            </a:r>
            <a:r>
              <a:rPr spc="-675" dirty="0">
                <a:solidFill>
                  <a:srgbClr val="2B534A"/>
                </a:solidFill>
              </a:rPr>
              <a:t>s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305" dirty="0">
                <a:solidFill>
                  <a:srgbClr val="2B534A"/>
                </a:solidFill>
              </a:rPr>
              <a:t>-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1320" dirty="0">
                <a:solidFill>
                  <a:srgbClr val="2B534A"/>
                </a:solidFill>
              </a:rPr>
              <a:t>T</a:t>
            </a:r>
            <a:r>
              <a:rPr spc="-645" dirty="0">
                <a:solidFill>
                  <a:srgbClr val="2B534A"/>
                </a:solidFill>
              </a:rPr>
              <a:t>r</a:t>
            </a:r>
            <a:r>
              <a:rPr spc="-190" dirty="0">
                <a:solidFill>
                  <a:srgbClr val="2B534A"/>
                </a:solidFill>
              </a:rPr>
              <a:t>a</a:t>
            </a:r>
            <a:r>
              <a:rPr spc="-825" dirty="0">
                <a:solidFill>
                  <a:srgbClr val="2B534A"/>
                </a:solidFill>
              </a:rPr>
              <a:t>b</a:t>
            </a:r>
            <a:r>
              <a:rPr spc="-190" dirty="0">
                <a:solidFill>
                  <a:srgbClr val="2B534A"/>
                </a:solidFill>
              </a:rPr>
              <a:t>a</a:t>
            </a:r>
            <a:r>
              <a:rPr spc="-480" dirty="0">
                <a:solidFill>
                  <a:srgbClr val="2B534A"/>
                </a:solidFill>
              </a:rPr>
              <a:t>j</a:t>
            </a:r>
            <a:r>
              <a:rPr spc="-190" dirty="0">
                <a:solidFill>
                  <a:srgbClr val="2B534A"/>
                </a:solidFill>
              </a:rPr>
              <a:t>a</a:t>
            </a:r>
            <a:r>
              <a:rPr spc="-825" dirty="0">
                <a:solidFill>
                  <a:srgbClr val="2B534A"/>
                </a:solidFill>
              </a:rPr>
              <a:t>d</a:t>
            </a:r>
            <a:r>
              <a:rPr spc="-994" dirty="0">
                <a:solidFill>
                  <a:srgbClr val="2B534A"/>
                </a:solidFill>
              </a:rPr>
              <a:t>o</a:t>
            </a:r>
            <a:r>
              <a:rPr spc="-640" dirty="0">
                <a:solidFill>
                  <a:srgbClr val="2B534A"/>
                </a:solidFill>
              </a:rPr>
              <a:t>r</a:t>
            </a:r>
            <a:r>
              <a:rPr spc="-530" dirty="0">
                <a:solidFill>
                  <a:srgbClr val="2B534A"/>
                </a:solidFill>
              </a:rPr>
              <a:t>e</a:t>
            </a:r>
            <a:r>
              <a:rPr spc="-675" dirty="0">
                <a:solidFill>
                  <a:srgbClr val="2B534A"/>
                </a:solidFill>
              </a:rPr>
              <a:t>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7379" y="0"/>
            <a:ext cx="17196435" cy="9793605"/>
            <a:chOff x="477379" y="0"/>
            <a:chExt cx="17196435" cy="9793605"/>
          </a:xfrm>
        </p:grpSpPr>
        <p:sp>
          <p:nvSpPr>
            <p:cNvPr id="3" name="object 3"/>
            <p:cNvSpPr/>
            <p:nvPr/>
          </p:nvSpPr>
          <p:spPr>
            <a:xfrm>
              <a:off x="4128149" y="0"/>
              <a:ext cx="13134975" cy="7853680"/>
            </a:xfrm>
            <a:custGeom>
              <a:avLst/>
              <a:gdLst/>
              <a:ahLst/>
              <a:cxnLst/>
              <a:rect l="l" t="t" r="r" b="b"/>
              <a:pathLst>
                <a:path w="13134975" h="7853680">
                  <a:moveTo>
                    <a:pt x="0" y="0"/>
                  </a:moveTo>
                  <a:lnTo>
                    <a:pt x="13134974" y="0"/>
                  </a:lnTo>
                  <a:lnTo>
                    <a:pt x="13134974" y="7853193"/>
                  </a:lnTo>
                  <a:lnTo>
                    <a:pt x="0" y="7853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8B80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8699" y="1561233"/>
              <a:ext cx="13134975" cy="8229600"/>
            </a:xfrm>
            <a:custGeom>
              <a:avLst/>
              <a:gdLst/>
              <a:ahLst/>
              <a:cxnLst/>
              <a:rect l="l" t="t" r="r" b="b"/>
              <a:pathLst>
                <a:path w="13134975" h="8229600">
                  <a:moveTo>
                    <a:pt x="13134973" y="8229599"/>
                  </a:moveTo>
                  <a:lnTo>
                    <a:pt x="0" y="8229599"/>
                  </a:lnTo>
                  <a:lnTo>
                    <a:pt x="0" y="0"/>
                  </a:lnTo>
                  <a:lnTo>
                    <a:pt x="13134973" y="0"/>
                  </a:lnTo>
                  <a:lnTo>
                    <a:pt x="13134973" y="8229599"/>
                  </a:lnTo>
                  <a:close/>
                </a:path>
              </a:pathLst>
            </a:custGeom>
            <a:solidFill>
              <a:srgbClr val="628B80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379" y="1204418"/>
              <a:ext cx="9210674" cy="53816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39090" y="4220980"/>
              <a:ext cx="7734299" cy="55721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85894" y="0"/>
            <a:ext cx="13830300" cy="128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5" dirty="0">
                <a:solidFill>
                  <a:srgbClr val="2B534A"/>
                </a:solidFill>
              </a:rPr>
              <a:t>A</a:t>
            </a:r>
            <a:r>
              <a:rPr spc="-1165" dirty="0">
                <a:solidFill>
                  <a:srgbClr val="2B534A"/>
                </a:solidFill>
              </a:rPr>
              <a:t>n</a:t>
            </a:r>
            <a:r>
              <a:rPr spc="-190" dirty="0">
                <a:solidFill>
                  <a:srgbClr val="2B534A"/>
                </a:solidFill>
              </a:rPr>
              <a:t>á</a:t>
            </a:r>
            <a:r>
              <a:rPr spc="-425" dirty="0">
                <a:solidFill>
                  <a:srgbClr val="2B534A"/>
                </a:solidFill>
              </a:rPr>
              <a:t>l</a:t>
            </a:r>
            <a:r>
              <a:rPr spc="-355" dirty="0">
                <a:solidFill>
                  <a:srgbClr val="2B534A"/>
                </a:solidFill>
              </a:rPr>
              <a:t>i</a:t>
            </a:r>
            <a:r>
              <a:rPr spc="-610" dirty="0">
                <a:solidFill>
                  <a:srgbClr val="2B534A"/>
                </a:solidFill>
              </a:rPr>
              <a:t>s</a:t>
            </a:r>
            <a:r>
              <a:rPr spc="-355" dirty="0">
                <a:solidFill>
                  <a:srgbClr val="2B534A"/>
                </a:solidFill>
              </a:rPr>
              <a:t>i</a:t>
            </a:r>
            <a:r>
              <a:rPr spc="-675" dirty="0">
                <a:solidFill>
                  <a:srgbClr val="2B534A"/>
                </a:solidFill>
              </a:rPr>
              <a:t>s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825" dirty="0">
                <a:solidFill>
                  <a:srgbClr val="2B534A"/>
                </a:solidFill>
              </a:rPr>
              <a:t>d</a:t>
            </a:r>
            <a:r>
              <a:rPr spc="-595" dirty="0">
                <a:solidFill>
                  <a:srgbClr val="2B534A"/>
                </a:solidFill>
              </a:rPr>
              <a:t>e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1670" dirty="0">
                <a:solidFill>
                  <a:srgbClr val="2B534A"/>
                </a:solidFill>
              </a:rPr>
              <a:t>D</a:t>
            </a:r>
            <a:r>
              <a:rPr spc="-190" dirty="0">
                <a:solidFill>
                  <a:srgbClr val="2B534A"/>
                </a:solidFill>
              </a:rPr>
              <a:t>a</a:t>
            </a:r>
            <a:r>
              <a:rPr spc="-575" dirty="0">
                <a:solidFill>
                  <a:srgbClr val="2B534A"/>
                </a:solidFill>
              </a:rPr>
              <a:t>t</a:t>
            </a:r>
            <a:r>
              <a:rPr spc="-994" dirty="0">
                <a:solidFill>
                  <a:srgbClr val="2B534A"/>
                </a:solidFill>
              </a:rPr>
              <a:t>o</a:t>
            </a:r>
            <a:r>
              <a:rPr spc="-675" dirty="0">
                <a:solidFill>
                  <a:srgbClr val="2B534A"/>
                </a:solidFill>
              </a:rPr>
              <a:t>s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305" dirty="0">
                <a:solidFill>
                  <a:srgbClr val="2B534A"/>
                </a:solidFill>
              </a:rPr>
              <a:t>-</a:t>
            </a:r>
            <a:r>
              <a:rPr spc="-725" dirty="0">
                <a:solidFill>
                  <a:srgbClr val="2B534A"/>
                </a:solidFill>
              </a:rPr>
              <a:t> </a:t>
            </a:r>
            <a:r>
              <a:rPr spc="-1320" dirty="0">
                <a:solidFill>
                  <a:srgbClr val="2B534A"/>
                </a:solidFill>
              </a:rPr>
              <a:t>T</a:t>
            </a:r>
            <a:r>
              <a:rPr spc="-645" dirty="0">
                <a:solidFill>
                  <a:srgbClr val="2B534A"/>
                </a:solidFill>
              </a:rPr>
              <a:t>r</a:t>
            </a:r>
            <a:r>
              <a:rPr spc="-190" dirty="0">
                <a:solidFill>
                  <a:srgbClr val="2B534A"/>
                </a:solidFill>
              </a:rPr>
              <a:t>a</a:t>
            </a:r>
            <a:r>
              <a:rPr spc="-825" dirty="0">
                <a:solidFill>
                  <a:srgbClr val="2B534A"/>
                </a:solidFill>
              </a:rPr>
              <a:t>b</a:t>
            </a:r>
            <a:r>
              <a:rPr spc="-190" dirty="0">
                <a:solidFill>
                  <a:srgbClr val="2B534A"/>
                </a:solidFill>
              </a:rPr>
              <a:t>a</a:t>
            </a:r>
            <a:r>
              <a:rPr spc="-480" dirty="0">
                <a:solidFill>
                  <a:srgbClr val="2B534A"/>
                </a:solidFill>
              </a:rPr>
              <a:t>j</a:t>
            </a:r>
            <a:r>
              <a:rPr spc="-190" dirty="0">
                <a:solidFill>
                  <a:srgbClr val="2B534A"/>
                </a:solidFill>
              </a:rPr>
              <a:t>a</a:t>
            </a:r>
            <a:r>
              <a:rPr spc="-825" dirty="0">
                <a:solidFill>
                  <a:srgbClr val="2B534A"/>
                </a:solidFill>
              </a:rPr>
              <a:t>d</a:t>
            </a:r>
            <a:r>
              <a:rPr spc="-994" dirty="0">
                <a:solidFill>
                  <a:srgbClr val="2B534A"/>
                </a:solidFill>
              </a:rPr>
              <a:t>o</a:t>
            </a:r>
            <a:r>
              <a:rPr spc="-640" dirty="0">
                <a:solidFill>
                  <a:srgbClr val="2B534A"/>
                </a:solidFill>
              </a:rPr>
              <a:t>r</a:t>
            </a:r>
            <a:r>
              <a:rPr spc="-530" dirty="0">
                <a:solidFill>
                  <a:srgbClr val="2B534A"/>
                </a:solidFill>
              </a:rPr>
              <a:t>e</a:t>
            </a:r>
            <a:r>
              <a:rPr spc="-675" dirty="0">
                <a:solidFill>
                  <a:srgbClr val="2B534A"/>
                </a:solidFill>
              </a:rPr>
              <a:t>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028700"/>
            <a:ext cx="14887575" cy="8229600"/>
            <a:chOff x="0" y="1028700"/>
            <a:chExt cx="14887575" cy="8229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28700"/>
              <a:ext cx="14887574" cy="82295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83871" y="1844410"/>
              <a:ext cx="12934950" cy="6600825"/>
            </a:xfrm>
            <a:custGeom>
              <a:avLst/>
              <a:gdLst/>
              <a:ahLst/>
              <a:cxnLst/>
              <a:rect l="l" t="t" r="r" b="b"/>
              <a:pathLst>
                <a:path w="12934950" h="6600825">
                  <a:moveTo>
                    <a:pt x="12934948" y="6600824"/>
                  </a:moveTo>
                  <a:lnTo>
                    <a:pt x="0" y="6600824"/>
                  </a:lnTo>
                  <a:lnTo>
                    <a:pt x="0" y="0"/>
                  </a:lnTo>
                  <a:lnTo>
                    <a:pt x="12934948" y="0"/>
                  </a:lnTo>
                  <a:lnTo>
                    <a:pt x="12934948" y="6600824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503097" y="1016005"/>
            <a:ext cx="1064394" cy="3108962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8255"/>
              </a:lnSpc>
            </a:pPr>
            <a:r>
              <a:rPr sz="8250" spc="65" dirty="0">
                <a:solidFill>
                  <a:srgbClr val="F4F0D9"/>
                </a:solidFill>
                <a:latin typeface="Lucida Sans"/>
                <a:cs typeface="Lucida Sans"/>
              </a:rPr>
              <a:t>DAF</a:t>
            </a:r>
            <a:r>
              <a:rPr sz="8250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endParaRPr sz="8250" dirty="0">
              <a:latin typeface="Lucida Sans"/>
              <a:cs typeface="Lucida San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24919" y="2306476"/>
            <a:ext cx="12073890" cy="87756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5550" spc="-745" dirty="0"/>
              <a:t>H</a:t>
            </a:r>
            <a:r>
              <a:rPr sz="5550" spc="-340" dirty="0"/>
              <a:t>E</a:t>
            </a:r>
            <a:r>
              <a:rPr sz="5550" spc="-665" dirty="0"/>
              <a:t>RR</a:t>
            </a:r>
            <a:r>
              <a:rPr sz="5550" spc="-330" dirty="0"/>
              <a:t>A</a:t>
            </a:r>
            <a:r>
              <a:rPr sz="5550" spc="-220" dirty="0"/>
              <a:t>M</a:t>
            </a:r>
            <a:r>
              <a:rPr sz="5550" spc="-85" dirty="0"/>
              <a:t>I</a:t>
            </a:r>
            <a:r>
              <a:rPr sz="5550" spc="-340" dirty="0"/>
              <a:t>E</a:t>
            </a:r>
            <a:r>
              <a:rPr sz="5550" spc="-765" dirty="0"/>
              <a:t>N</a:t>
            </a:r>
            <a:r>
              <a:rPr sz="5550" spc="-680" dirty="0"/>
              <a:t>T</a:t>
            </a:r>
            <a:r>
              <a:rPr sz="5550" spc="-565" dirty="0"/>
              <a:t>A</a:t>
            </a:r>
            <a:r>
              <a:rPr sz="5550" spc="-100" dirty="0"/>
              <a:t> </a:t>
            </a:r>
            <a:r>
              <a:rPr sz="5550" spc="-195" dirty="0"/>
              <a:t>-</a:t>
            </a:r>
            <a:r>
              <a:rPr sz="5550" spc="-100" dirty="0"/>
              <a:t> </a:t>
            </a:r>
            <a:r>
              <a:rPr sz="5550" spc="-330" dirty="0"/>
              <a:t>A</a:t>
            </a:r>
            <a:r>
              <a:rPr sz="5550" spc="-765" dirty="0"/>
              <a:t>N</a:t>
            </a:r>
            <a:r>
              <a:rPr sz="5550" spc="-330" dirty="0"/>
              <a:t>Á</a:t>
            </a:r>
            <a:r>
              <a:rPr sz="5550" spc="-409" dirty="0"/>
              <a:t>L</a:t>
            </a:r>
            <a:r>
              <a:rPr sz="5550" spc="-85" dirty="0"/>
              <a:t>I</a:t>
            </a:r>
            <a:r>
              <a:rPr sz="5550" spc="229" dirty="0"/>
              <a:t>S</a:t>
            </a:r>
            <a:r>
              <a:rPr sz="5550" spc="-85" dirty="0"/>
              <a:t>I</a:t>
            </a:r>
            <a:r>
              <a:rPr sz="5550" spc="-5" dirty="0"/>
              <a:t>S</a:t>
            </a:r>
            <a:r>
              <a:rPr sz="5550" spc="-100" dirty="0"/>
              <a:t> </a:t>
            </a:r>
            <a:r>
              <a:rPr sz="5550" spc="229" dirty="0"/>
              <a:t>S</a:t>
            </a:r>
            <a:r>
              <a:rPr sz="5550" spc="-85" dirty="0"/>
              <a:t>I</a:t>
            </a:r>
            <a:r>
              <a:rPr sz="5550" spc="-680" dirty="0"/>
              <a:t>T</a:t>
            </a:r>
            <a:r>
              <a:rPr sz="5550" spc="-520" dirty="0"/>
              <a:t>U</a:t>
            </a:r>
            <a:r>
              <a:rPr sz="5550" spc="-330" dirty="0"/>
              <a:t>A</a:t>
            </a:r>
            <a:r>
              <a:rPr sz="5550" spc="-85" dirty="0"/>
              <a:t>CI</a:t>
            </a:r>
            <a:r>
              <a:rPr sz="5550" spc="-430" dirty="0"/>
              <a:t>O</a:t>
            </a:r>
            <a:r>
              <a:rPr sz="5550" spc="-765" dirty="0"/>
              <a:t>N</a:t>
            </a:r>
            <a:r>
              <a:rPr sz="5550" spc="-330" dirty="0"/>
              <a:t>A</a:t>
            </a:r>
            <a:r>
              <a:rPr sz="5550" spc="-645" dirty="0"/>
              <a:t>L</a:t>
            </a:r>
            <a:endParaRPr sz="5550"/>
          </a:p>
        </p:txBody>
      </p:sp>
      <p:grpSp>
        <p:nvGrpSpPr>
          <p:cNvPr id="8" name="object 8"/>
          <p:cNvGrpSpPr/>
          <p:nvPr/>
        </p:nvGrpSpPr>
        <p:grpSpPr>
          <a:xfrm>
            <a:off x="1965468" y="3926999"/>
            <a:ext cx="15677515" cy="5703570"/>
            <a:chOff x="1965468" y="3926999"/>
            <a:chExt cx="15677515" cy="570357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5468" y="3926999"/>
              <a:ext cx="154501" cy="15450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65468" y="5353163"/>
              <a:ext cx="154501" cy="154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65468" y="6066245"/>
              <a:ext cx="154501" cy="15450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5468" y="6779328"/>
              <a:ext cx="154501" cy="154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423263" y="4124967"/>
              <a:ext cx="3219450" cy="5505450"/>
            </a:xfrm>
            <a:custGeom>
              <a:avLst/>
              <a:gdLst/>
              <a:ahLst/>
              <a:cxnLst/>
              <a:rect l="l" t="t" r="r" b="b"/>
              <a:pathLst>
                <a:path w="3219450" h="5505450">
                  <a:moveTo>
                    <a:pt x="3219449" y="5505449"/>
                  </a:moveTo>
                  <a:lnTo>
                    <a:pt x="0" y="5505449"/>
                  </a:lnTo>
                  <a:lnTo>
                    <a:pt x="0" y="0"/>
                  </a:lnTo>
                  <a:lnTo>
                    <a:pt x="3219449" y="0"/>
                  </a:lnTo>
                  <a:lnTo>
                    <a:pt x="3219449" y="5505449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92579" y="5774637"/>
              <a:ext cx="95250" cy="952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92579" y="7174812"/>
              <a:ext cx="95250" cy="952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92579" y="8108262"/>
              <a:ext cx="95250" cy="9524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333079" y="3522104"/>
            <a:ext cx="10724515" cy="4304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4800"/>
              </a:lnSpc>
              <a:spcBef>
                <a:spcPts val="100"/>
              </a:spcBef>
            </a:pPr>
            <a:r>
              <a:rPr sz="3750" spc="170" dirty="0">
                <a:solidFill>
                  <a:srgbClr val="628B80"/>
                </a:solidFill>
                <a:latin typeface="Calibri"/>
                <a:cs typeface="Calibri"/>
              </a:rPr>
              <a:t>Diagnostica</a:t>
            </a:r>
            <a:r>
              <a:rPr sz="3750" spc="2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150" dirty="0">
                <a:solidFill>
                  <a:srgbClr val="628B80"/>
                </a:solidFill>
                <a:latin typeface="Calibri"/>
                <a:cs typeface="Calibri"/>
              </a:rPr>
              <a:t>factores</a:t>
            </a:r>
            <a:r>
              <a:rPr sz="3750" spc="24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110" dirty="0">
                <a:solidFill>
                  <a:srgbClr val="628B80"/>
                </a:solidFill>
                <a:latin typeface="Calibri"/>
                <a:cs typeface="Calibri"/>
              </a:rPr>
              <a:t>que</a:t>
            </a:r>
            <a:r>
              <a:rPr sz="3750" spc="2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25" dirty="0">
                <a:solidFill>
                  <a:srgbClr val="628B80"/>
                </a:solidFill>
                <a:latin typeface="Calibri"/>
                <a:cs typeface="Calibri"/>
              </a:rPr>
              <a:t>influyen</a:t>
            </a:r>
            <a:r>
              <a:rPr sz="3750" spc="24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70" dirty="0">
                <a:solidFill>
                  <a:srgbClr val="628B80"/>
                </a:solidFill>
                <a:latin typeface="Calibri"/>
                <a:cs typeface="Calibri"/>
              </a:rPr>
              <a:t>en</a:t>
            </a:r>
            <a:r>
              <a:rPr sz="3750" spc="2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85" dirty="0">
                <a:solidFill>
                  <a:srgbClr val="628B80"/>
                </a:solidFill>
                <a:latin typeface="Calibri"/>
                <a:cs typeface="Calibri"/>
              </a:rPr>
              <a:t>el</a:t>
            </a:r>
            <a:r>
              <a:rPr sz="3750" spc="24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80" dirty="0">
                <a:solidFill>
                  <a:srgbClr val="628B80"/>
                </a:solidFill>
                <a:latin typeface="Calibri"/>
                <a:cs typeface="Calibri"/>
              </a:rPr>
              <a:t>desarrollo</a:t>
            </a:r>
            <a:r>
              <a:rPr sz="3750" spc="2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-110" dirty="0">
                <a:solidFill>
                  <a:srgbClr val="628B80"/>
                </a:solidFill>
                <a:latin typeface="Calibri"/>
                <a:cs typeface="Calibri"/>
              </a:rPr>
              <a:t>y </a:t>
            </a:r>
            <a:r>
              <a:rPr sz="3750" spc="-83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55" dirty="0">
                <a:solidFill>
                  <a:srgbClr val="628B80"/>
                </a:solidFill>
                <a:latin typeface="Calibri"/>
                <a:cs typeface="Calibri"/>
              </a:rPr>
              <a:t>cumplimiento</a:t>
            </a:r>
            <a:r>
              <a:rPr sz="3750" spc="229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185" dirty="0">
                <a:solidFill>
                  <a:srgbClr val="628B80"/>
                </a:solidFill>
                <a:latin typeface="Calibri"/>
                <a:cs typeface="Calibri"/>
              </a:rPr>
              <a:t>de</a:t>
            </a:r>
            <a:r>
              <a:rPr sz="3750" spc="2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100" dirty="0">
                <a:solidFill>
                  <a:srgbClr val="628B80"/>
                </a:solidFill>
                <a:latin typeface="Calibri"/>
                <a:cs typeface="Calibri"/>
              </a:rPr>
              <a:t>metas.</a:t>
            </a:r>
            <a:endParaRPr sz="3750">
              <a:latin typeface="Calibri"/>
              <a:cs typeface="Calibri"/>
            </a:endParaRPr>
          </a:p>
          <a:p>
            <a:pPr marL="12700" marR="115570">
              <a:lnSpc>
                <a:spcPts val="5610"/>
              </a:lnSpc>
              <a:spcBef>
                <a:spcPts val="375"/>
              </a:spcBef>
              <a:tabLst>
                <a:tab pos="2294890" algn="l"/>
              </a:tabLst>
            </a:pPr>
            <a:r>
              <a:rPr sz="3750" spc="150" dirty="0">
                <a:solidFill>
                  <a:srgbClr val="628B80"/>
                </a:solidFill>
                <a:latin typeface="Calibri"/>
                <a:cs typeface="Calibri"/>
              </a:rPr>
              <a:t>Evidencia	</a:t>
            </a:r>
            <a:r>
              <a:rPr sz="3750" spc="100" dirty="0">
                <a:solidFill>
                  <a:srgbClr val="628B80"/>
                </a:solidFill>
                <a:latin typeface="Calibri"/>
                <a:cs typeface="Calibri"/>
              </a:rPr>
              <a:t>situación</a:t>
            </a:r>
            <a:r>
              <a:rPr sz="3750" spc="22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180" dirty="0">
                <a:solidFill>
                  <a:srgbClr val="628B80"/>
                </a:solidFill>
                <a:latin typeface="Calibri"/>
                <a:cs typeface="Calibri"/>
              </a:rPr>
              <a:t>estratégica</a:t>
            </a:r>
            <a:r>
              <a:rPr sz="3750" spc="229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385" dirty="0">
                <a:solidFill>
                  <a:srgbClr val="628B80"/>
                </a:solidFill>
                <a:latin typeface="Calibri"/>
                <a:cs typeface="Calibri"/>
              </a:rPr>
              <a:t>-</a:t>
            </a:r>
            <a:r>
              <a:rPr sz="3750" spc="22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195" dirty="0">
                <a:solidFill>
                  <a:srgbClr val="628B80"/>
                </a:solidFill>
                <a:latin typeface="Calibri"/>
                <a:cs typeface="Calibri"/>
              </a:rPr>
              <a:t>busca</a:t>
            </a:r>
            <a:r>
              <a:rPr sz="3750" spc="229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65" dirty="0">
                <a:solidFill>
                  <a:srgbClr val="628B80"/>
                </a:solidFill>
                <a:latin typeface="Calibri"/>
                <a:cs typeface="Calibri"/>
              </a:rPr>
              <a:t>equilibrio. </a:t>
            </a:r>
            <a:r>
              <a:rPr sz="3750" spc="-8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185" dirty="0">
                <a:solidFill>
                  <a:srgbClr val="628B80"/>
                </a:solidFill>
                <a:latin typeface="Calibri"/>
                <a:cs typeface="Calibri"/>
              </a:rPr>
              <a:t>Aplica</a:t>
            </a:r>
            <a:r>
              <a:rPr sz="3750" spc="229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335" dirty="0">
                <a:solidFill>
                  <a:srgbClr val="628B80"/>
                </a:solidFill>
                <a:latin typeface="Calibri"/>
                <a:cs typeface="Calibri"/>
              </a:rPr>
              <a:t>a</a:t>
            </a:r>
            <a:r>
              <a:rPr sz="3750" spc="2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-50" dirty="0">
                <a:solidFill>
                  <a:srgbClr val="628B80"/>
                </a:solidFill>
                <a:latin typeface="Calibri"/>
                <a:cs typeface="Calibri"/>
              </a:rPr>
              <a:t>un</a:t>
            </a:r>
            <a:r>
              <a:rPr sz="3750" spc="229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110" dirty="0">
                <a:solidFill>
                  <a:srgbClr val="628B80"/>
                </a:solidFill>
                <a:latin typeface="Calibri"/>
                <a:cs typeface="Calibri"/>
              </a:rPr>
              <a:t>sector</a:t>
            </a:r>
            <a:r>
              <a:rPr sz="3750" spc="2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-65" dirty="0">
                <a:solidFill>
                  <a:srgbClr val="628B80"/>
                </a:solidFill>
                <a:latin typeface="Calibri"/>
                <a:cs typeface="Calibri"/>
              </a:rPr>
              <a:t>u</a:t>
            </a:r>
            <a:r>
              <a:rPr sz="3750" spc="2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160" dirty="0">
                <a:solidFill>
                  <a:srgbClr val="628B80"/>
                </a:solidFill>
                <a:latin typeface="Calibri"/>
                <a:cs typeface="Calibri"/>
              </a:rPr>
              <a:t>organización</a:t>
            </a:r>
            <a:endParaRPr sz="3750">
              <a:latin typeface="Calibri"/>
              <a:cs typeface="Calibri"/>
            </a:endParaRPr>
          </a:p>
          <a:p>
            <a:pPr marL="12700" marR="519430">
              <a:lnSpc>
                <a:spcPts val="5610"/>
              </a:lnSpc>
            </a:pPr>
            <a:r>
              <a:rPr sz="3750" spc="185" dirty="0">
                <a:solidFill>
                  <a:srgbClr val="628B80"/>
                </a:solidFill>
                <a:latin typeface="Calibri"/>
                <a:cs typeface="Calibri"/>
              </a:rPr>
              <a:t>Balance</a:t>
            </a:r>
            <a:r>
              <a:rPr sz="3750" spc="2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50" dirty="0">
                <a:solidFill>
                  <a:srgbClr val="628B80"/>
                </a:solidFill>
                <a:latin typeface="Calibri"/>
                <a:cs typeface="Calibri"/>
              </a:rPr>
              <a:t>entre</a:t>
            </a:r>
            <a:r>
              <a:rPr sz="3750" spc="24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275" dirty="0">
                <a:solidFill>
                  <a:srgbClr val="628B80"/>
                </a:solidFill>
                <a:latin typeface="Calibri"/>
                <a:cs typeface="Calibri"/>
              </a:rPr>
              <a:t>capacidad</a:t>
            </a:r>
            <a:r>
              <a:rPr sz="3750" spc="2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185" dirty="0">
                <a:solidFill>
                  <a:srgbClr val="628B80"/>
                </a:solidFill>
                <a:latin typeface="Calibri"/>
                <a:cs typeface="Calibri"/>
              </a:rPr>
              <a:t>de</a:t>
            </a:r>
            <a:r>
              <a:rPr sz="3750" spc="24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70" dirty="0">
                <a:solidFill>
                  <a:srgbClr val="628B80"/>
                </a:solidFill>
                <a:latin typeface="Calibri"/>
                <a:cs typeface="Calibri"/>
              </a:rPr>
              <a:t>recursos</a:t>
            </a:r>
            <a:r>
              <a:rPr sz="3750" spc="24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-110" dirty="0">
                <a:solidFill>
                  <a:srgbClr val="628B80"/>
                </a:solidFill>
                <a:latin typeface="Calibri"/>
                <a:cs typeface="Calibri"/>
              </a:rPr>
              <a:t>y</a:t>
            </a:r>
            <a:r>
              <a:rPr sz="3750" spc="2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100" dirty="0">
                <a:solidFill>
                  <a:srgbClr val="628B80"/>
                </a:solidFill>
                <a:latin typeface="Calibri"/>
                <a:cs typeface="Calibri"/>
              </a:rPr>
              <a:t>situación </a:t>
            </a:r>
            <a:r>
              <a:rPr sz="3750" spc="-83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3750" spc="100" dirty="0">
                <a:solidFill>
                  <a:srgbClr val="628B80"/>
                </a:solidFill>
                <a:latin typeface="Calibri"/>
                <a:cs typeface="Calibri"/>
              </a:rPr>
              <a:t>externa.</a:t>
            </a:r>
            <a:endParaRPr sz="37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423263" y="4124967"/>
            <a:ext cx="3219450" cy="550545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5000">
              <a:latin typeface="Times New Roman"/>
              <a:cs typeface="Times New Roman"/>
            </a:endParaRPr>
          </a:p>
          <a:p>
            <a:pPr marL="193040">
              <a:lnSpc>
                <a:spcPct val="100000"/>
              </a:lnSpc>
            </a:pPr>
            <a:r>
              <a:rPr sz="3800" spc="-204" dirty="0">
                <a:solidFill>
                  <a:srgbClr val="628B80"/>
                </a:solidFill>
                <a:latin typeface="Lucida Sans"/>
                <a:cs typeface="Lucida Sans"/>
              </a:rPr>
              <a:t>BENEFICIOS</a:t>
            </a:r>
            <a:endParaRPr sz="3800">
              <a:latin typeface="Lucida Sans"/>
              <a:cs typeface="Lucida Sans"/>
            </a:endParaRPr>
          </a:p>
          <a:p>
            <a:pPr marL="729615" marR="455930">
              <a:lnSpc>
                <a:spcPct val="125000"/>
              </a:lnSpc>
              <a:spcBef>
                <a:spcPts val="605"/>
              </a:spcBef>
            </a:pPr>
            <a:r>
              <a:rPr sz="2450" spc="160" dirty="0">
                <a:solidFill>
                  <a:srgbClr val="628B80"/>
                </a:solidFill>
                <a:latin typeface="Calibri"/>
                <a:cs typeface="Calibri"/>
              </a:rPr>
              <a:t>Conciencia</a:t>
            </a:r>
            <a:r>
              <a:rPr sz="2450" spc="10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450" spc="140" dirty="0">
                <a:solidFill>
                  <a:srgbClr val="628B80"/>
                </a:solidFill>
                <a:latin typeface="Calibri"/>
                <a:cs typeface="Calibri"/>
              </a:rPr>
              <a:t>de </a:t>
            </a:r>
            <a:r>
              <a:rPr sz="2450" spc="-54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450" spc="100" dirty="0">
                <a:solidFill>
                  <a:srgbClr val="628B80"/>
                </a:solidFill>
                <a:latin typeface="Calibri"/>
                <a:cs typeface="Calibri"/>
              </a:rPr>
              <a:t>obstaculos </a:t>
            </a:r>
            <a:r>
              <a:rPr sz="2450" spc="10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450" spc="80" dirty="0">
                <a:solidFill>
                  <a:srgbClr val="628B80"/>
                </a:solidFill>
                <a:latin typeface="Calibri"/>
                <a:cs typeface="Calibri"/>
              </a:rPr>
              <a:t>enfrentaar </a:t>
            </a:r>
            <a:r>
              <a:rPr sz="2450" spc="8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450" spc="90" dirty="0">
                <a:solidFill>
                  <a:srgbClr val="628B80"/>
                </a:solidFill>
                <a:latin typeface="Calibri"/>
                <a:cs typeface="Calibri"/>
              </a:rPr>
              <a:t>Posibilidades </a:t>
            </a:r>
            <a:r>
              <a:rPr sz="2450" spc="9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450" spc="85" dirty="0">
                <a:solidFill>
                  <a:srgbClr val="628B80"/>
                </a:solidFill>
                <a:latin typeface="Calibri"/>
                <a:cs typeface="Calibri"/>
              </a:rPr>
              <a:t>reales.</a:t>
            </a:r>
            <a:endParaRPr sz="2450">
              <a:latin typeface="Calibri"/>
              <a:cs typeface="Calibri"/>
            </a:endParaRPr>
          </a:p>
          <a:p>
            <a:pPr marL="729615" marR="838200">
              <a:lnSpc>
                <a:spcPct val="125000"/>
              </a:lnSpc>
            </a:pPr>
            <a:r>
              <a:rPr sz="2450" spc="135" dirty="0">
                <a:solidFill>
                  <a:srgbClr val="628B80"/>
                </a:solidFill>
                <a:latin typeface="Calibri"/>
                <a:cs typeface="Calibri"/>
              </a:rPr>
              <a:t>A</a:t>
            </a:r>
            <a:r>
              <a:rPr sz="2450" spc="150" dirty="0">
                <a:solidFill>
                  <a:srgbClr val="628B80"/>
                </a:solidFill>
                <a:latin typeface="Calibri"/>
                <a:cs typeface="Calibri"/>
              </a:rPr>
              <a:t>p</a:t>
            </a:r>
            <a:r>
              <a:rPr sz="2450" dirty="0">
                <a:solidFill>
                  <a:srgbClr val="628B80"/>
                </a:solidFill>
                <a:latin typeface="Calibri"/>
                <a:cs typeface="Calibri"/>
              </a:rPr>
              <a:t>l</a:t>
            </a:r>
            <a:r>
              <a:rPr sz="2450" spc="25" dirty="0">
                <a:solidFill>
                  <a:srgbClr val="628B80"/>
                </a:solidFill>
                <a:latin typeface="Calibri"/>
                <a:cs typeface="Calibri"/>
              </a:rPr>
              <a:t>i</a:t>
            </a:r>
            <a:r>
              <a:rPr sz="2450" spc="275" dirty="0">
                <a:solidFill>
                  <a:srgbClr val="628B80"/>
                </a:solidFill>
                <a:latin typeface="Calibri"/>
                <a:cs typeface="Calibri"/>
              </a:rPr>
              <a:t>c</a:t>
            </a:r>
            <a:r>
              <a:rPr sz="2450" spc="260" dirty="0">
                <a:solidFill>
                  <a:srgbClr val="628B80"/>
                </a:solidFill>
                <a:latin typeface="Calibri"/>
                <a:cs typeface="Calibri"/>
              </a:rPr>
              <a:t>aa</a:t>
            </a:r>
            <a:r>
              <a:rPr sz="2450" spc="275" dirty="0">
                <a:solidFill>
                  <a:srgbClr val="628B80"/>
                </a:solidFill>
                <a:latin typeface="Calibri"/>
                <a:cs typeface="Calibri"/>
              </a:rPr>
              <a:t>c</a:t>
            </a:r>
            <a:r>
              <a:rPr sz="2450" spc="25" dirty="0">
                <a:solidFill>
                  <a:srgbClr val="628B80"/>
                </a:solidFill>
                <a:latin typeface="Calibri"/>
                <a:cs typeface="Calibri"/>
              </a:rPr>
              <a:t>i</a:t>
            </a:r>
            <a:r>
              <a:rPr sz="2450" spc="95" dirty="0">
                <a:solidFill>
                  <a:srgbClr val="628B80"/>
                </a:solidFill>
                <a:latin typeface="Calibri"/>
                <a:cs typeface="Calibri"/>
              </a:rPr>
              <a:t>ó</a:t>
            </a:r>
            <a:r>
              <a:rPr sz="2450" spc="-15" dirty="0">
                <a:solidFill>
                  <a:srgbClr val="628B80"/>
                </a:solidFill>
                <a:latin typeface="Calibri"/>
                <a:cs typeface="Calibri"/>
              </a:rPr>
              <a:t>n  </a:t>
            </a:r>
            <a:r>
              <a:rPr sz="2450" spc="100" dirty="0">
                <a:solidFill>
                  <a:srgbClr val="628B80"/>
                </a:solidFill>
                <a:latin typeface="Calibri"/>
                <a:cs typeface="Calibri"/>
              </a:rPr>
              <a:t>eficiente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43786" y="1028701"/>
            <a:ext cx="17240250" cy="8734425"/>
            <a:chOff x="1043786" y="1028701"/>
            <a:chExt cx="17240250" cy="87344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3786" y="4442619"/>
              <a:ext cx="17240249" cy="45434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493799" y="1028701"/>
              <a:ext cx="10325100" cy="8734425"/>
            </a:xfrm>
            <a:custGeom>
              <a:avLst/>
              <a:gdLst/>
              <a:ahLst/>
              <a:cxnLst/>
              <a:rect l="l" t="t" r="r" b="b"/>
              <a:pathLst>
                <a:path w="10325100" h="8734425">
                  <a:moveTo>
                    <a:pt x="10325099" y="8734424"/>
                  </a:moveTo>
                  <a:lnTo>
                    <a:pt x="0" y="8734424"/>
                  </a:lnTo>
                  <a:lnTo>
                    <a:pt x="0" y="0"/>
                  </a:lnTo>
                  <a:lnTo>
                    <a:pt x="10325099" y="0"/>
                  </a:lnTo>
                  <a:lnTo>
                    <a:pt x="10325099" y="8734424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2633" y="4240555"/>
              <a:ext cx="177510" cy="1775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2633" y="5879114"/>
              <a:ext cx="177510" cy="1775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2633" y="7517672"/>
              <a:ext cx="177510" cy="17751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2633" y="8336952"/>
              <a:ext cx="177510" cy="17751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49845" marR="861694">
              <a:lnSpc>
                <a:spcPct val="125000"/>
              </a:lnSpc>
              <a:spcBef>
                <a:spcPts val="100"/>
              </a:spcBef>
            </a:pPr>
            <a:r>
              <a:rPr spc="114" dirty="0"/>
              <a:t>Líneas</a:t>
            </a:r>
            <a:r>
              <a:rPr spc="270" dirty="0"/>
              <a:t> </a:t>
            </a:r>
            <a:r>
              <a:rPr spc="215" dirty="0"/>
              <a:t>de</a:t>
            </a:r>
            <a:r>
              <a:rPr spc="270" dirty="0"/>
              <a:t> </a:t>
            </a:r>
            <a:r>
              <a:rPr spc="240" dirty="0"/>
              <a:t>acción</a:t>
            </a:r>
            <a:r>
              <a:rPr spc="270" dirty="0"/>
              <a:t> </a:t>
            </a:r>
            <a:r>
              <a:rPr spc="185" dirty="0"/>
              <a:t>(claras</a:t>
            </a:r>
            <a:r>
              <a:rPr spc="270" dirty="0"/>
              <a:t> </a:t>
            </a:r>
            <a:r>
              <a:rPr spc="445" dirty="0"/>
              <a:t>- </a:t>
            </a:r>
            <a:r>
              <a:rPr spc="450" dirty="0"/>
              <a:t> </a:t>
            </a:r>
            <a:r>
              <a:rPr spc="225" dirty="0"/>
              <a:t>específicas </a:t>
            </a:r>
            <a:r>
              <a:rPr spc="445" dirty="0"/>
              <a:t>- </a:t>
            </a:r>
            <a:r>
              <a:rPr spc="170" dirty="0"/>
              <a:t>concretas) </a:t>
            </a:r>
            <a:r>
              <a:rPr spc="175" dirty="0"/>
              <a:t> </a:t>
            </a:r>
            <a:r>
              <a:rPr spc="114" dirty="0"/>
              <a:t>Aprovechamiento</a:t>
            </a:r>
            <a:r>
              <a:rPr spc="240" dirty="0"/>
              <a:t> </a:t>
            </a:r>
            <a:r>
              <a:rPr spc="65" dirty="0"/>
              <a:t>óptimo</a:t>
            </a:r>
            <a:r>
              <a:rPr spc="240" dirty="0"/>
              <a:t> </a:t>
            </a:r>
            <a:r>
              <a:rPr spc="215" dirty="0"/>
              <a:t>de </a:t>
            </a:r>
            <a:r>
              <a:rPr spc="-960" dirty="0"/>
              <a:t> </a:t>
            </a:r>
            <a:r>
              <a:rPr spc="85" dirty="0"/>
              <a:t>recursos.</a:t>
            </a:r>
          </a:p>
          <a:p>
            <a:pPr marL="7649845" marR="5080">
              <a:lnSpc>
                <a:spcPct val="125000"/>
              </a:lnSpc>
            </a:pPr>
            <a:r>
              <a:rPr spc="110" dirty="0"/>
              <a:t>Plan</a:t>
            </a:r>
            <a:r>
              <a:rPr spc="270" dirty="0"/>
              <a:t> </a:t>
            </a:r>
            <a:r>
              <a:rPr spc="180" dirty="0"/>
              <a:t>estratégico</a:t>
            </a:r>
            <a:r>
              <a:rPr spc="270" dirty="0"/>
              <a:t> </a:t>
            </a:r>
            <a:r>
              <a:rPr spc="215" dirty="0"/>
              <a:t>de</a:t>
            </a:r>
            <a:r>
              <a:rPr spc="275" dirty="0"/>
              <a:t> </a:t>
            </a:r>
            <a:r>
              <a:rPr spc="195" dirty="0"/>
              <a:t>la</a:t>
            </a:r>
            <a:r>
              <a:rPr spc="270" dirty="0"/>
              <a:t> </a:t>
            </a:r>
            <a:r>
              <a:rPr spc="130" dirty="0"/>
              <a:t>empresa. </a:t>
            </a:r>
            <a:r>
              <a:rPr spc="-955" dirty="0"/>
              <a:t> </a:t>
            </a:r>
            <a:r>
              <a:rPr spc="55" dirty="0"/>
              <a:t>Matriz</a:t>
            </a:r>
            <a:r>
              <a:rPr spc="270" dirty="0"/>
              <a:t> </a:t>
            </a:r>
            <a:r>
              <a:rPr spc="355" dirty="0"/>
              <a:t>2x2</a:t>
            </a:r>
            <a:r>
              <a:rPr spc="275" dirty="0"/>
              <a:t> </a:t>
            </a:r>
            <a:r>
              <a:rPr spc="229" dirty="0"/>
              <a:t>para</a:t>
            </a:r>
            <a:r>
              <a:rPr spc="270" dirty="0"/>
              <a:t> </a:t>
            </a:r>
            <a:r>
              <a:rPr spc="180" dirty="0"/>
              <a:t>correcta </a:t>
            </a:r>
            <a:r>
              <a:rPr spc="185" dirty="0"/>
              <a:t> </a:t>
            </a:r>
            <a:r>
              <a:rPr spc="204" dirty="0"/>
              <a:t>aplicación.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98365" y="1374738"/>
            <a:ext cx="8409305" cy="1823720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12700" marR="5080">
              <a:lnSpc>
                <a:spcPts val="6450"/>
              </a:lnSpc>
              <a:spcBef>
                <a:spcPts val="1360"/>
              </a:spcBef>
            </a:pPr>
            <a:r>
              <a:rPr sz="6400" spc="-114" dirty="0">
                <a:solidFill>
                  <a:srgbClr val="628B80"/>
                </a:solidFill>
                <a:latin typeface="Lucida Sans"/>
                <a:cs typeface="Lucida Sans"/>
              </a:rPr>
              <a:t>C</a:t>
            </a:r>
            <a:r>
              <a:rPr sz="6400" spc="-509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6400" spc="-780" dirty="0">
                <a:solidFill>
                  <a:srgbClr val="628B80"/>
                </a:solidFill>
                <a:latin typeface="Lucida Sans"/>
                <a:cs typeface="Lucida Sans"/>
              </a:rPr>
              <a:t>RR</a:t>
            </a:r>
            <a:r>
              <a:rPr sz="6400" spc="-400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6400" spc="-85" dirty="0">
                <a:solidFill>
                  <a:srgbClr val="628B80"/>
                </a:solidFill>
                <a:latin typeface="Lucida Sans"/>
                <a:cs typeface="Lucida Sans"/>
              </a:rPr>
              <a:t>G</a:t>
            </a:r>
            <a:r>
              <a:rPr sz="6400" spc="-105" dirty="0">
                <a:solidFill>
                  <a:srgbClr val="628B80"/>
                </a:solidFill>
                <a:latin typeface="Lucida Sans"/>
                <a:cs typeface="Lucida Sans"/>
              </a:rPr>
              <a:t>I</a:t>
            </a:r>
            <a:r>
              <a:rPr sz="6400" spc="-105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6400" spc="-12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6400" spc="-229" dirty="0">
                <a:solidFill>
                  <a:srgbClr val="628B80"/>
                </a:solidFill>
                <a:latin typeface="Lucida Sans"/>
                <a:cs typeface="Lucida Sans"/>
              </a:rPr>
              <a:t>-</a:t>
            </a:r>
            <a:r>
              <a:rPr sz="6400" spc="-12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6400" spc="-395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6400" spc="-420" dirty="0">
                <a:solidFill>
                  <a:srgbClr val="628B80"/>
                </a:solidFill>
                <a:latin typeface="Lucida Sans"/>
                <a:cs typeface="Lucida Sans"/>
              </a:rPr>
              <a:t>F</a:t>
            </a:r>
            <a:r>
              <a:rPr sz="6400" spc="-78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6400" spc="-509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6400" spc="-900" dirty="0">
                <a:solidFill>
                  <a:srgbClr val="628B80"/>
                </a:solidFill>
                <a:latin typeface="Lucida Sans"/>
                <a:cs typeface="Lucida Sans"/>
              </a:rPr>
              <a:t>N</a:t>
            </a:r>
            <a:r>
              <a:rPr sz="6400" spc="-795" dirty="0">
                <a:solidFill>
                  <a:srgbClr val="628B80"/>
                </a:solidFill>
                <a:latin typeface="Lucida Sans"/>
                <a:cs typeface="Lucida Sans"/>
              </a:rPr>
              <a:t>T</a:t>
            </a:r>
            <a:r>
              <a:rPr sz="6400" spc="-395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6400" spc="-105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6400" spc="-12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6400" spc="-229" dirty="0">
                <a:solidFill>
                  <a:srgbClr val="628B80"/>
                </a:solidFill>
                <a:latin typeface="Lucida Sans"/>
                <a:cs typeface="Lucida Sans"/>
              </a:rPr>
              <a:t>-  </a:t>
            </a:r>
            <a:r>
              <a:rPr sz="6400" spc="-270" dirty="0">
                <a:solidFill>
                  <a:srgbClr val="628B80"/>
                </a:solidFill>
                <a:latin typeface="Lucida Sans"/>
                <a:cs typeface="Lucida Sans"/>
              </a:rPr>
              <a:t>M</a:t>
            </a:r>
            <a:r>
              <a:rPr sz="6400" spc="-395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6400" spc="-900" dirty="0">
                <a:solidFill>
                  <a:srgbClr val="628B80"/>
                </a:solidFill>
                <a:latin typeface="Lucida Sans"/>
                <a:cs typeface="Lucida Sans"/>
              </a:rPr>
              <a:t>N</a:t>
            </a:r>
            <a:r>
              <a:rPr sz="6400" spc="-795" dirty="0">
                <a:solidFill>
                  <a:srgbClr val="628B80"/>
                </a:solidFill>
                <a:latin typeface="Lucida Sans"/>
                <a:cs typeface="Lucida Sans"/>
              </a:rPr>
              <a:t>T</a:t>
            </a:r>
            <a:r>
              <a:rPr sz="6400" spc="-400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6400" spc="-900" dirty="0">
                <a:solidFill>
                  <a:srgbClr val="628B80"/>
                </a:solidFill>
                <a:latin typeface="Lucida Sans"/>
                <a:cs typeface="Lucida Sans"/>
              </a:rPr>
              <a:t>N</a:t>
            </a:r>
            <a:r>
              <a:rPr sz="6400" spc="-400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6400" spc="-105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6400" spc="-12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6400" spc="-229" dirty="0">
                <a:solidFill>
                  <a:srgbClr val="628B80"/>
                </a:solidFill>
                <a:latin typeface="Lucida Sans"/>
                <a:cs typeface="Lucida Sans"/>
              </a:rPr>
              <a:t>-</a:t>
            </a:r>
            <a:r>
              <a:rPr sz="6400" spc="-12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6400" spc="-400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6400" spc="-100" dirty="0">
                <a:solidFill>
                  <a:srgbClr val="628B80"/>
                </a:solidFill>
                <a:latin typeface="Lucida Sans"/>
                <a:cs typeface="Lucida Sans"/>
              </a:rPr>
              <a:t>X</a:t>
            </a:r>
            <a:r>
              <a:rPr sz="6400" spc="-340" dirty="0">
                <a:solidFill>
                  <a:srgbClr val="628B80"/>
                </a:solidFill>
                <a:latin typeface="Lucida Sans"/>
                <a:cs typeface="Lucida Sans"/>
              </a:rPr>
              <a:t>P</a:t>
            </a:r>
            <a:r>
              <a:rPr sz="6400" spc="-480" dirty="0">
                <a:solidFill>
                  <a:srgbClr val="628B80"/>
                </a:solidFill>
                <a:latin typeface="Lucida Sans"/>
                <a:cs typeface="Lucida Sans"/>
              </a:rPr>
              <a:t>L</a:t>
            </a:r>
            <a:r>
              <a:rPr sz="6400" spc="-509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6400" spc="-78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6400" spc="-395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6400" spc="-105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endParaRPr sz="6400">
              <a:latin typeface="Lucida Sans"/>
              <a:cs typeface="Lucida San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30368" y="806107"/>
            <a:ext cx="2593975" cy="128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45" dirty="0">
                <a:solidFill>
                  <a:srgbClr val="F4F0D9"/>
                </a:solidFill>
              </a:rPr>
              <a:t>C</a:t>
            </a:r>
            <a:r>
              <a:rPr spc="-805" dirty="0">
                <a:solidFill>
                  <a:srgbClr val="F4F0D9"/>
                </a:solidFill>
              </a:rPr>
              <a:t>A</a:t>
            </a:r>
            <a:r>
              <a:rPr spc="-655" dirty="0">
                <a:solidFill>
                  <a:srgbClr val="F4F0D9"/>
                </a:solidFill>
              </a:rPr>
              <a:t>M</a:t>
            </a:r>
            <a:r>
              <a:rPr spc="-875" dirty="0">
                <a:solidFill>
                  <a:srgbClr val="F4F0D9"/>
                </a:solidFill>
              </a:rPr>
              <a:t>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5476" y="298543"/>
            <a:ext cx="13951705" cy="96869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64595" y="3372103"/>
            <a:ext cx="1816100" cy="58991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5800"/>
              </a:lnSpc>
            </a:pPr>
            <a:r>
              <a:rPr sz="6000" spc="60" dirty="0">
                <a:solidFill>
                  <a:srgbClr val="628B80"/>
                </a:solidFill>
                <a:latin typeface="Calibri"/>
                <a:cs typeface="Calibri"/>
              </a:rPr>
              <a:t>Direccionamient</a:t>
            </a:r>
            <a:r>
              <a:rPr sz="6000" dirty="0">
                <a:solidFill>
                  <a:srgbClr val="628B80"/>
                </a:solidFill>
                <a:latin typeface="Calibri"/>
                <a:cs typeface="Calibri"/>
              </a:rPr>
              <a:t>o</a:t>
            </a:r>
            <a:endParaRPr sz="6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6000" spc="270" dirty="0">
                <a:solidFill>
                  <a:srgbClr val="628B80"/>
                </a:solidFill>
                <a:latin typeface="Calibri"/>
                <a:cs typeface="Calibri"/>
              </a:rPr>
              <a:t>Estratégico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19787" y="1028700"/>
            <a:ext cx="6210300" cy="3800475"/>
          </a:xfrm>
          <a:prstGeom prst="rect">
            <a:avLst/>
          </a:prstGeom>
          <a:solidFill>
            <a:srgbClr val="F4F0D9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3650">
              <a:latin typeface="Times New Roman"/>
              <a:cs typeface="Times New Roman"/>
            </a:endParaRPr>
          </a:p>
          <a:p>
            <a:pPr marL="363855">
              <a:lnSpc>
                <a:spcPct val="100000"/>
              </a:lnSpc>
            </a:pPr>
            <a:r>
              <a:rPr sz="3400" spc="425" dirty="0">
                <a:solidFill>
                  <a:srgbClr val="628B80"/>
                </a:solidFill>
                <a:latin typeface="Calibri"/>
                <a:cs typeface="Calibri"/>
              </a:rPr>
              <a:t>EXPLORAR</a:t>
            </a:r>
            <a:endParaRPr sz="3400">
              <a:latin typeface="Calibri"/>
              <a:cs typeface="Calibri"/>
            </a:endParaRPr>
          </a:p>
          <a:p>
            <a:pPr marL="363855">
              <a:lnSpc>
                <a:spcPct val="100000"/>
              </a:lnSpc>
              <a:spcBef>
                <a:spcPts val="270"/>
              </a:spcBef>
            </a:pPr>
            <a:r>
              <a:rPr sz="3400" spc="415" dirty="0">
                <a:solidFill>
                  <a:srgbClr val="628B80"/>
                </a:solidFill>
                <a:latin typeface="Calibri"/>
                <a:cs typeface="Calibri"/>
              </a:rPr>
              <a:t>OPORTUNIDADES</a:t>
            </a:r>
            <a:endParaRPr sz="3400">
              <a:latin typeface="Calibri"/>
              <a:cs typeface="Calibri"/>
            </a:endParaRPr>
          </a:p>
          <a:p>
            <a:pPr marL="363855" marR="748665" algn="just">
              <a:lnSpc>
                <a:spcPct val="122600"/>
              </a:lnSpc>
              <a:spcBef>
                <a:spcPts val="2065"/>
              </a:spcBef>
            </a:pPr>
            <a:r>
              <a:rPr sz="2600" spc="110" dirty="0">
                <a:solidFill>
                  <a:srgbClr val="628B80"/>
                </a:solidFill>
                <a:latin typeface="Calibri"/>
                <a:cs typeface="Calibri"/>
              </a:rPr>
              <a:t>Estrategias </a:t>
            </a:r>
            <a:r>
              <a:rPr sz="2600" spc="95" dirty="0">
                <a:solidFill>
                  <a:srgbClr val="628B80"/>
                </a:solidFill>
                <a:latin typeface="Calibri"/>
                <a:cs typeface="Calibri"/>
              </a:rPr>
              <a:t>Ofensivas: </a:t>
            </a:r>
            <a:r>
              <a:rPr sz="2600" spc="114" dirty="0">
                <a:solidFill>
                  <a:srgbClr val="628B80"/>
                </a:solidFill>
                <a:latin typeface="Calibri"/>
                <a:cs typeface="Calibri"/>
              </a:rPr>
              <a:t>De </a:t>
            </a:r>
            <a:r>
              <a:rPr sz="2600" spc="125" dirty="0">
                <a:solidFill>
                  <a:srgbClr val="628B80"/>
                </a:solidFill>
                <a:latin typeface="Calibri"/>
                <a:cs typeface="Calibri"/>
              </a:rPr>
              <a:t>ataque </a:t>
            </a:r>
            <a:r>
              <a:rPr sz="2600" spc="-75" dirty="0">
                <a:solidFill>
                  <a:srgbClr val="628B80"/>
                </a:solidFill>
                <a:latin typeface="Calibri"/>
                <a:cs typeface="Calibri"/>
              </a:rPr>
              <a:t>y </a:t>
            </a:r>
            <a:r>
              <a:rPr sz="2600" spc="-57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70" dirty="0">
                <a:solidFill>
                  <a:srgbClr val="628B80"/>
                </a:solidFill>
                <a:latin typeface="Calibri"/>
                <a:cs typeface="Calibri"/>
              </a:rPr>
              <a:t>posicionamiento </a:t>
            </a:r>
            <a:r>
              <a:rPr sz="2600" spc="100" dirty="0">
                <a:solidFill>
                  <a:srgbClr val="628B80"/>
                </a:solidFill>
                <a:latin typeface="Calibri"/>
                <a:cs typeface="Calibri"/>
              </a:rPr>
              <a:t>aprovechando </a:t>
            </a:r>
            <a:r>
              <a:rPr sz="2600" spc="95" dirty="0">
                <a:solidFill>
                  <a:srgbClr val="628B80"/>
                </a:solidFill>
                <a:latin typeface="Calibri"/>
                <a:cs typeface="Calibri"/>
              </a:rPr>
              <a:t>las </a:t>
            </a:r>
            <a:r>
              <a:rPr sz="2600" spc="-57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70" dirty="0">
                <a:solidFill>
                  <a:srgbClr val="628B80"/>
                </a:solidFill>
                <a:latin typeface="Calibri"/>
                <a:cs typeface="Calibri"/>
              </a:rPr>
              <a:t>oportunidades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30" dirty="0">
                <a:solidFill>
                  <a:srgbClr val="628B80"/>
                </a:solidFill>
                <a:latin typeface="Calibri"/>
                <a:cs typeface="Calibri"/>
              </a:rPr>
              <a:t>de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00" dirty="0">
                <a:solidFill>
                  <a:srgbClr val="628B80"/>
                </a:solidFill>
                <a:latin typeface="Calibri"/>
                <a:cs typeface="Calibri"/>
              </a:rPr>
              <a:t>mercado.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49619" y="1028700"/>
            <a:ext cx="6210300" cy="3800475"/>
          </a:xfrm>
          <a:prstGeom prst="rect">
            <a:avLst/>
          </a:prstGeom>
          <a:solidFill>
            <a:srgbClr val="F4F0D9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3650">
              <a:latin typeface="Times New Roman"/>
              <a:cs typeface="Times New Roman"/>
            </a:endParaRPr>
          </a:p>
          <a:p>
            <a:pPr marL="363855">
              <a:lnSpc>
                <a:spcPct val="100000"/>
              </a:lnSpc>
              <a:tabLst>
                <a:tab pos="2877820" algn="l"/>
              </a:tabLst>
            </a:pPr>
            <a:r>
              <a:rPr sz="3400" spc="355" dirty="0">
                <a:solidFill>
                  <a:srgbClr val="628B80"/>
                </a:solidFill>
                <a:latin typeface="Calibri"/>
                <a:cs typeface="Calibri"/>
              </a:rPr>
              <a:t>AFRONTAR	</a:t>
            </a:r>
            <a:r>
              <a:rPr sz="3400" spc="415" dirty="0">
                <a:solidFill>
                  <a:srgbClr val="628B80"/>
                </a:solidFill>
                <a:latin typeface="Calibri"/>
                <a:cs typeface="Calibri"/>
              </a:rPr>
              <a:t>AMENAZAS</a:t>
            </a:r>
            <a:endParaRPr sz="3400">
              <a:latin typeface="Calibri"/>
              <a:cs typeface="Calibri"/>
            </a:endParaRPr>
          </a:p>
          <a:p>
            <a:pPr marL="363855" marR="783590">
              <a:lnSpc>
                <a:spcPct val="122600"/>
              </a:lnSpc>
              <a:spcBef>
                <a:spcPts val="2050"/>
              </a:spcBef>
            </a:pPr>
            <a:r>
              <a:rPr sz="2600" spc="110" dirty="0">
                <a:solidFill>
                  <a:srgbClr val="628B80"/>
                </a:solidFill>
                <a:latin typeface="Calibri"/>
                <a:cs typeface="Calibri"/>
              </a:rPr>
              <a:t>Estrategias</a:t>
            </a:r>
            <a:r>
              <a:rPr sz="2600" spc="15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30" dirty="0">
                <a:solidFill>
                  <a:srgbClr val="628B80"/>
                </a:solidFill>
                <a:latin typeface="Calibri"/>
                <a:cs typeface="Calibri"/>
              </a:rPr>
              <a:t>de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80" dirty="0">
                <a:solidFill>
                  <a:srgbClr val="628B80"/>
                </a:solidFill>
                <a:latin typeface="Calibri"/>
                <a:cs typeface="Calibri"/>
              </a:rPr>
              <a:t>Supervivencia: </a:t>
            </a:r>
            <a:r>
              <a:rPr sz="2600" spc="8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90" dirty="0">
                <a:solidFill>
                  <a:srgbClr val="628B80"/>
                </a:solidFill>
                <a:latin typeface="Calibri"/>
                <a:cs typeface="Calibri"/>
              </a:rPr>
              <a:t>Contrarresta</a:t>
            </a:r>
            <a:r>
              <a:rPr sz="2600" spc="15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60" dirty="0">
                <a:solidFill>
                  <a:srgbClr val="628B80"/>
                </a:solidFill>
                <a:latin typeface="Calibri"/>
                <a:cs typeface="Calibri"/>
              </a:rPr>
              <a:t>el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628B80"/>
                </a:solidFill>
                <a:latin typeface="Calibri"/>
                <a:cs typeface="Calibri"/>
              </a:rPr>
              <a:t>error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30" dirty="0">
                <a:solidFill>
                  <a:srgbClr val="628B80"/>
                </a:solidFill>
                <a:latin typeface="Calibri"/>
                <a:cs typeface="Calibri"/>
              </a:rPr>
              <a:t>de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10" dirty="0">
                <a:solidFill>
                  <a:srgbClr val="628B80"/>
                </a:solidFill>
                <a:latin typeface="Calibri"/>
                <a:cs typeface="Calibri"/>
              </a:rPr>
              <a:t>negarse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235" dirty="0">
                <a:solidFill>
                  <a:srgbClr val="628B80"/>
                </a:solidFill>
                <a:latin typeface="Calibri"/>
                <a:cs typeface="Calibri"/>
              </a:rPr>
              <a:t>a </a:t>
            </a:r>
            <a:r>
              <a:rPr sz="2600" spc="-57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00" dirty="0">
                <a:solidFill>
                  <a:srgbClr val="628B80"/>
                </a:solidFill>
                <a:latin typeface="Calibri"/>
                <a:cs typeface="Calibri"/>
              </a:rPr>
              <a:t>teconocer</a:t>
            </a:r>
            <a:r>
              <a:rPr sz="2600" spc="15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95" dirty="0">
                <a:solidFill>
                  <a:srgbClr val="628B80"/>
                </a:solidFill>
                <a:latin typeface="Calibri"/>
                <a:cs typeface="Calibri"/>
              </a:rPr>
              <a:t>las</a:t>
            </a:r>
            <a:r>
              <a:rPr sz="2600" spc="15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14" dirty="0">
                <a:solidFill>
                  <a:srgbClr val="628B80"/>
                </a:solidFill>
                <a:latin typeface="Calibri"/>
                <a:cs typeface="Calibri"/>
              </a:rPr>
              <a:t>amenazas,</a:t>
            </a:r>
            <a:r>
              <a:rPr sz="2600" spc="15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70" dirty="0">
                <a:solidFill>
                  <a:srgbClr val="628B80"/>
                </a:solidFill>
                <a:latin typeface="Calibri"/>
                <a:cs typeface="Calibri"/>
              </a:rPr>
              <a:t>evita</a:t>
            </a:r>
            <a:r>
              <a:rPr sz="2600" spc="15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80" dirty="0">
                <a:solidFill>
                  <a:srgbClr val="628B80"/>
                </a:solidFill>
                <a:latin typeface="Calibri"/>
                <a:cs typeface="Calibri"/>
              </a:rPr>
              <a:t>que </a:t>
            </a:r>
            <a:r>
              <a:rPr sz="2600" spc="-57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45" dirty="0">
                <a:solidFill>
                  <a:srgbClr val="628B80"/>
                </a:solidFill>
                <a:latin typeface="Calibri"/>
                <a:cs typeface="Calibri"/>
              </a:rPr>
              <a:t>crezcan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95" dirty="0">
                <a:solidFill>
                  <a:srgbClr val="628B80"/>
                </a:solidFill>
                <a:latin typeface="Calibri"/>
                <a:cs typeface="Calibri"/>
              </a:rPr>
              <a:t>las</a:t>
            </a:r>
            <a:r>
              <a:rPr sz="2600" spc="16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05" dirty="0">
                <a:solidFill>
                  <a:srgbClr val="628B80"/>
                </a:solidFill>
                <a:latin typeface="Calibri"/>
                <a:cs typeface="Calibri"/>
              </a:rPr>
              <a:t>debilidades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9787" y="5459200"/>
            <a:ext cx="6210300" cy="3800475"/>
          </a:xfrm>
          <a:prstGeom prst="rect">
            <a:avLst/>
          </a:prstGeom>
          <a:solidFill>
            <a:srgbClr val="F4F0D9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3500">
              <a:latin typeface="Times New Roman"/>
              <a:cs typeface="Times New Roman"/>
            </a:endParaRPr>
          </a:p>
          <a:p>
            <a:pPr marL="363855">
              <a:lnSpc>
                <a:spcPct val="100000"/>
              </a:lnSpc>
              <a:tabLst>
                <a:tab pos="2896870" algn="l"/>
              </a:tabLst>
            </a:pPr>
            <a:r>
              <a:rPr sz="3400" spc="275" dirty="0">
                <a:solidFill>
                  <a:srgbClr val="628B80"/>
                </a:solidFill>
                <a:latin typeface="Calibri"/>
                <a:cs typeface="Calibri"/>
              </a:rPr>
              <a:t>MANTENER	</a:t>
            </a:r>
            <a:r>
              <a:rPr sz="3400" spc="459" dirty="0">
                <a:solidFill>
                  <a:srgbClr val="628B80"/>
                </a:solidFill>
                <a:latin typeface="Calibri"/>
                <a:cs typeface="Calibri"/>
              </a:rPr>
              <a:t>FORTALEZAS</a:t>
            </a:r>
            <a:endParaRPr sz="3400">
              <a:latin typeface="Calibri"/>
              <a:cs typeface="Calibri"/>
            </a:endParaRPr>
          </a:p>
          <a:p>
            <a:pPr marL="363855" marR="578485">
              <a:lnSpc>
                <a:spcPct val="122600"/>
              </a:lnSpc>
              <a:spcBef>
                <a:spcPts val="2050"/>
              </a:spcBef>
            </a:pPr>
            <a:r>
              <a:rPr sz="2600" spc="110" dirty="0">
                <a:solidFill>
                  <a:srgbClr val="628B80"/>
                </a:solidFill>
                <a:latin typeface="Calibri"/>
                <a:cs typeface="Calibri"/>
              </a:rPr>
              <a:t>Estrategias</a:t>
            </a:r>
            <a:r>
              <a:rPr sz="2600" spc="15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75" dirty="0">
                <a:solidFill>
                  <a:srgbClr val="628B80"/>
                </a:solidFill>
                <a:latin typeface="Calibri"/>
                <a:cs typeface="Calibri"/>
              </a:rPr>
              <a:t>Defensivas:</a:t>
            </a:r>
            <a:r>
              <a:rPr sz="2600" spc="15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65" dirty="0">
                <a:solidFill>
                  <a:srgbClr val="628B80"/>
                </a:solidFill>
                <a:latin typeface="Calibri"/>
                <a:cs typeface="Calibri"/>
              </a:rPr>
              <a:t>Usuales</a:t>
            </a:r>
            <a:r>
              <a:rPr sz="2600" spc="15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50" dirty="0">
                <a:solidFill>
                  <a:srgbClr val="628B80"/>
                </a:solidFill>
                <a:latin typeface="Calibri"/>
                <a:cs typeface="Calibri"/>
              </a:rPr>
              <a:t>en </a:t>
            </a:r>
            <a:r>
              <a:rPr sz="2600" spc="5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80" dirty="0">
                <a:solidFill>
                  <a:srgbClr val="628B80"/>
                </a:solidFill>
                <a:latin typeface="Calibri"/>
                <a:cs typeface="Calibri"/>
              </a:rPr>
              <a:t>empresas</a:t>
            </a:r>
            <a:r>
              <a:rPr sz="2600" spc="14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00" dirty="0">
                <a:solidFill>
                  <a:srgbClr val="628B80"/>
                </a:solidFill>
                <a:latin typeface="Calibri"/>
                <a:cs typeface="Calibri"/>
              </a:rPr>
              <a:t>consolidadas,</a:t>
            </a:r>
            <a:r>
              <a:rPr sz="2600" spc="15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55" dirty="0">
                <a:solidFill>
                  <a:srgbClr val="628B80"/>
                </a:solidFill>
                <a:latin typeface="Calibri"/>
                <a:cs typeface="Calibri"/>
              </a:rPr>
              <a:t>mantiene</a:t>
            </a:r>
            <a:r>
              <a:rPr sz="2600" spc="15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14" dirty="0">
                <a:solidFill>
                  <a:srgbClr val="628B80"/>
                </a:solidFill>
                <a:latin typeface="Calibri"/>
                <a:cs typeface="Calibri"/>
              </a:rPr>
              <a:t>la </a:t>
            </a:r>
            <a:r>
              <a:rPr sz="2600" spc="-57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85" dirty="0">
                <a:solidFill>
                  <a:srgbClr val="628B80"/>
                </a:solidFill>
                <a:latin typeface="Calibri"/>
                <a:cs typeface="Calibri"/>
              </a:rPr>
              <a:t>ventaja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75" dirty="0">
                <a:solidFill>
                  <a:srgbClr val="628B80"/>
                </a:solidFill>
                <a:latin typeface="Calibri"/>
                <a:cs typeface="Calibri"/>
              </a:rPr>
              <a:t>competitiva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40" dirty="0">
                <a:solidFill>
                  <a:srgbClr val="628B80"/>
                </a:solidFill>
                <a:latin typeface="Calibri"/>
                <a:cs typeface="Calibri"/>
              </a:rPr>
              <a:t>para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10" dirty="0">
                <a:solidFill>
                  <a:srgbClr val="628B80"/>
                </a:solidFill>
                <a:latin typeface="Calibri"/>
                <a:cs typeface="Calibri"/>
              </a:rPr>
              <a:t>hacer </a:t>
            </a:r>
            <a:r>
              <a:rPr sz="2600" spc="114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50" dirty="0">
                <a:solidFill>
                  <a:srgbClr val="628B80"/>
                </a:solidFill>
                <a:latin typeface="Calibri"/>
                <a:cs typeface="Calibri"/>
              </a:rPr>
              <a:t>frente</a:t>
            </a:r>
            <a:r>
              <a:rPr sz="2600" spc="15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235" dirty="0">
                <a:solidFill>
                  <a:srgbClr val="628B80"/>
                </a:solidFill>
                <a:latin typeface="Calibri"/>
                <a:cs typeface="Calibri"/>
              </a:rPr>
              <a:t>a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95" dirty="0">
                <a:solidFill>
                  <a:srgbClr val="628B80"/>
                </a:solidFill>
                <a:latin typeface="Calibri"/>
                <a:cs typeface="Calibri"/>
              </a:rPr>
              <a:t>las</a:t>
            </a:r>
            <a:r>
              <a:rPr sz="2600" spc="15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30" dirty="0">
                <a:solidFill>
                  <a:srgbClr val="628B80"/>
                </a:solidFill>
                <a:latin typeface="Calibri"/>
                <a:cs typeface="Calibri"/>
              </a:rPr>
              <a:t>amenazas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85" dirty="0">
                <a:solidFill>
                  <a:srgbClr val="628B80"/>
                </a:solidFill>
                <a:latin typeface="Calibri"/>
                <a:cs typeface="Calibri"/>
              </a:rPr>
              <a:t>del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05" dirty="0">
                <a:solidFill>
                  <a:srgbClr val="628B80"/>
                </a:solidFill>
                <a:latin typeface="Calibri"/>
                <a:cs typeface="Calibri"/>
              </a:rPr>
              <a:t>mercado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49619" y="5459200"/>
            <a:ext cx="6210300" cy="3800475"/>
          </a:xfrm>
          <a:prstGeom prst="rect">
            <a:avLst/>
          </a:prstGeom>
          <a:solidFill>
            <a:srgbClr val="F4F0D9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3500">
              <a:latin typeface="Times New Roman"/>
              <a:cs typeface="Times New Roman"/>
            </a:endParaRPr>
          </a:p>
          <a:p>
            <a:pPr marL="363855">
              <a:lnSpc>
                <a:spcPct val="100000"/>
              </a:lnSpc>
              <a:tabLst>
                <a:tab pos="2905125" algn="l"/>
              </a:tabLst>
            </a:pPr>
            <a:r>
              <a:rPr sz="3400" spc="509" dirty="0">
                <a:solidFill>
                  <a:srgbClr val="628B80"/>
                </a:solidFill>
                <a:latin typeface="Calibri"/>
                <a:cs typeface="Calibri"/>
              </a:rPr>
              <a:t>CORREGIR	</a:t>
            </a:r>
            <a:r>
              <a:rPr sz="3400" spc="395" dirty="0">
                <a:solidFill>
                  <a:srgbClr val="628B80"/>
                </a:solidFill>
                <a:latin typeface="Calibri"/>
                <a:cs typeface="Calibri"/>
              </a:rPr>
              <a:t>DEBILIDADES</a:t>
            </a:r>
            <a:endParaRPr sz="3400">
              <a:latin typeface="Calibri"/>
              <a:cs typeface="Calibri"/>
            </a:endParaRPr>
          </a:p>
          <a:p>
            <a:pPr marL="363855" marR="410845">
              <a:lnSpc>
                <a:spcPct val="122600"/>
              </a:lnSpc>
              <a:spcBef>
                <a:spcPts val="2050"/>
              </a:spcBef>
            </a:pPr>
            <a:r>
              <a:rPr sz="2600" spc="110" dirty="0">
                <a:solidFill>
                  <a:srgbClr val="628B80"/>
                </a:solidFill>
                <a:latin typeface="Calibri"/>
                <a:cs typeface="Calibri"/>
              </a:rPr>
              <a:t>Estrategias</a:t>
            </a:r>
            <a:r>
              <a:rPr sz="2600" spc="14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30" dirty="0">
                <a:solidFill>
                  <a:srgbClr val="628B80"/>
                </a:solidFill>
                <a:latin typeface="Calibri"/>
                <a:cs typeface="Calibri"/>
              </a:rPr>
              <a:t>de</a:t>
            </a:r>
            <a:r>
              <a:rPr sz="2600" spc="14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70" dirty="0">
                <a:solidFill>
                  <a:srgbClr val="628B80"/>
                </a:solidFill>
                <a:latin typeface="Calibri"/>
                <a:cs typeface="Calibri"/>
              </a:rPr>
              <a:t>Reorientación:</a:t>
            </a:r>
            <a:r>
              <a:rPr sz="2600" spc="14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20" dirty="0">
                <a:solidFill>
                  <a:srgbClr val="628B80"/>
                </a:solidFill>
                <a:latin typeface="Calibri"/>
                <a:cs typeface="Calibri"/>
              </a:rPr>
              <a:t>Usadas </a:t>
            </a:r>
            <a:r>
              <a:rPr sz="2600" spc="-57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40" dirty="0">
                <a:solidFill>
                  <a:srgbClr val="628B80"/>
                </a:solidFill>
                <a:latin typeface="Calibri"/>
                <a:cs typeface="Calibri"/>
              </a:rPr>
              <a:t>para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10" dirty="0">
                <a:solidFill>
                  <a:srgbClr val="628B80"/>
                </a:solidFill>
                <a:latin typeface="Calibri"/>
                <a:cs typeface="Calibri"/>
              </a:rPr>
              <a:t>cambiar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30" dirty="0">
                <a:solidFill>
                  <a:srgbClr val="628B80"/>
                </a:solidFill>
                <a:latin typeface="Calibri"/>
                <a:cs typeface="Calibri"/>
              </a:rPr>
              <a:t>de</a:t>
            </a:r>
            <a:r>
              <a:rPr sz="2600" spc="16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628B80"/>
                </a:solidFill>
                <a:latin typeface="Calibri"/>
                <a:cs typeface="Calibri"/>
              </a:rPr>
              <a:t>rumbo,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14" dirty="0">
                <a:solidFill>
                  <a:srgbClr val="628B80"/>
                </a:solidFill>
                <a:latin typeface="Calibri"/>
                <a:cs typeface="Calibri"/>
              </a:rPr>
              <a:t>cambio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30" dirty="0">
                <a:solidFill>
                  <a:srgbClr val="628B80"/>
                </a:solidFill>
                <a:latin typeface="Calibri"/>
                <a:cs typeface="Calibri"/>
              </a:rPr>
              <a:t>de </a:t>
            </a:r>
            <a:r>
              <a:rPr sz="2600" spc="13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60" dirty="0">
                <a:solidFill>
                  <a:srgbClr val="628B80"/>
                </a:solidFill>
                <a:latin typeface="Calibri"/>
                <a:cs typeface="Calibri"/>
              </a:rPr>
              <a:t>modelo</a:t>
            </a:r>
            <a:r>
              <a:rPr sz="2600" spc="15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30" dirty="0">
                <a:solidFill>
                  <a:srgbClr val="628B80"/>
                </a:solidFill>
                <a:latin typeface="Calibri"/>
                <a:cs typeface="Calibri"/>
              </a:rPr>
              <a:t>de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05" dirty="0">
                <a:solidFill>
                  <a:srgbClr val="628B80"/>
                </a:solidFill>
                <a:latin typeface="Calibri"/>
                <a:cs typeface="Calibri"/>
              </a:rPr>
              <a:t>negocio,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-75" dirty="0">
                <a:solidFill>
                  <a:srgbClr val="628B80"/>
                </a:solidFill>
                <a:latin typeface="Calibri"/>
                <a:cs typeface="Calibri"/>
              </a:rPr>
              <a:t>y</a:t>
            </a:r>
            <a:r>
              <a:rPr sz="2600" spc="160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25" dirty="0">
                <a:solidFill>
                  <a:srgbClr val="628B80"/>
                </a:solidFill>
                <a:latin typeface="Calibri"/>
                <a:cs typeface="Calibri"/>
              </a:rPr>
              <a:t>sobrevivir.</a:t>
            </a:r>
            <a:endParaRPr sz="2600">
              <a:latin typeface="Calibri"/>
              <a:cs typeface="Calibri"/>
            </a:endParaRPr>
          </a:p>
          <a:p>
            <a:pPr marL="363855">
              <a:lnSpc>
                <a:spcPct val="100000"/>
              </a:lnSpc>
              <a:spcBef>
                <a:spcPts val="705"/>
              </a:spcBef>
            </a:pPr>
            <a:r>
              <a:rPr sz="2600" spc="60" dirty="0">
                <a:solidFill>
                  <a:srgbClr val="628B80"/>
                </a:solidFill>
                <a:latin typeface="Calibri"/>
                <a:cs typeface="Calibri"/>
              </a:rPr>
              <a:t>Ejemplo:</a:t>
            </a:r>
            <a:r>
              <a:rPr sz="2600" spc="145" dirty="0">
                <a:solidFill>
                  <a:srgbClr val="628B80"/>
                </a:solidFill>
                <a:latin typeface="Calibri"/>
                <a:cs typeface="Calibri"/>
              </a:rPr>
              <a:t> </a:t>
            </a:r>
            <a:r>
              <a:rPr sz="2600" spc="110" dirty="0">
                <a:solidFill>
                  <a:srgbClr val="628B80"/>
                </a:solidFill>
                <a:latin typeface="Calibri"/>
                <a:cs typeface="Calibri"/>
              </a:rPr>
              <a:t>COVID-19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3559" y="518973"/>
            <a:ext cx="42926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80" dirty="0">
                <a:solidFill>
                  <a:srgbClr val="F4F0D9"/>
                </a:solidFill>
                <a:latin typeface="Calibri"/>
                <a:cs typeface="Calibri"/>
              </a:rPr>
              <a:t>Matriz</a:t>
            </a:r>
            <a:r>
              <a:rPr sz="6000" spc="315" dirty="0">
                <a:solidFill>
                  <a:srgbClr val="F4F0D9"/>
                </a:solidFill>
                <a:latin typeface="Calibri"/>
                <a:cs typeface="Calibri"/>
              </a:rPr>
              <a:t> </a:t>
            </a:r>
            <a:r>
              <a:rPr sz="6000" spc="400" dirty="0">
                <a:solidFill>
                  <a:srgbClr val="F4F0D9"/>
                </a:solidFill>
                <a:latin typeface="Calibri"/>
                <a:cs typeface="Calibri"/>
              </a:rPr>
              <a:t>DAFO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1649265"/>
            <a:ext cx="12915899" cy="812482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1649259"/>
            <a:ext cx="13525499" cy="821054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3559" y="518967"/>
            <a:ext cx="42926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80" dirty="0">
                <a:solidFill>
                  <a:srgbClr val="F4F0D9"/>
                </a:solidFill>
                <a:latin typeface="Calibri"/>
                <a:cs typeface="Calibri"/>
              </a:rPr>
              <a:t>Matriz</a:t>
            </a:r>
            <a:r>
              <a:rPr sz="6000" spc="315" dirty="0">
                <a:solidFill>
                  <a:srgbClr val="F4F0D9"/>
                </a:solidFill>
                <a:latin typeface="Calibri"/>
                <a:cs typeface="Calibri"/>
              </a:rPr>
              <a:t> </a:t>
            </a:r>
            <a:r>
              <a:rPr sz="6000" spc="400" dirty="0">
                <a:solidFill>
                  <a:srgbClr val="F4F0D9"/>
                </a:solidFill>
                <a:latin typeface="Calibri"/>
                <a:cs typeface="Calibri"/>
              </a:rPr>
              <a:t>DAFO</a:t>
            </a:r>
            <a:endParaRPr sz="6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139368"/>
            <a:ext cx="18288000" cy="5000625"/>
            <a:chOff x="0" y="3139368"/>
            <a:chExt cx="18288000" cy="5000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139368"/>
              <a:ext cx="18287999" cy="49148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158418"/>
              <a:ext cx="18288000" cy="4981575"/>
            </a:xfrm>
            <a:custGeom>
              <a:avLst/>
              <a:gdLst/>
              <a:ahLst/>
              <a:cxnLst/>
              <a:rect l="l" t="t" r="r" b="b"/>
              <a:pathLst>
                <a:path w="18288000" h="4981575">
                  <a:moveTo>
                    <a:pt x="0" y="0"/>
                  </a:moveTo>
                  <a:lnTo>
                    <a:pt x="18287999" y="0"/>
                  </a:lnTo>
                  <a:lnTo>
                    <a:pt x="18287999" y="4981574"/>
                  </a:lnTo>
                  <a:lnTo>
                    <a:pt x="0" y="498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8B80">
                <a:alpha val="458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16880" marR="5080" algn="r">
              <a:lnSpc>
                <a:spcPts val="9115"/>
              </a:lnSpc>
              <a:spcBef>
                <a:spcPts val="100"/>
              </a:spcBef>
            </a:pPr>
            <a:r>
              <a:rPr spc="-655" dirty="0"/>
              <a:t>M</a:t>
            </a:r>
            <a:r>
              <a:rPr spc="-190" dirty="0"/>
              <a:t>a</a:t>
            </a:r>
            <a:r>
              <a:rPr spc="-575" dirty="0"/>
              <a:t>t</a:t>
            </a:r>
            <a:r>
              <a:rPr spc="-645" dirty="0"/>
              <a:t>r</a:t>
            </a:r>
            <a:r>
              <a:rPr spc="-355" dirty="0"/>
              <a:t>i</a:t>
            </a:r>
            <a:r>
              <a:rPr spc="-1345" dirty="0"/>
              <a:t>z</a:t>
            </a:r>
            <a:r>
              <a:rPr spc="-725" dirty="0"/>
              <a:t> </a:t>
            </a:r>
            <a:r>
              <a:rPr spc="-825" dirty="0"/>
              <a:t>d</a:t>
            </a:r>
            <a:r>
              <a:rPr spc="-595" dirty="0"/>
              <a:t>e</a:t>
            </a:r>
            <a:r>
              <a:rPr spc="-725" dirty="0"/>
              <a:t> </a:t>
            </a:r>
            <a:r>
              <a:rPr spc="-1670" dirty="0"/>
              <a:t>D</a:t>
            </a:r>
            <a:r>
              <a:rPr spc="-355" dirty="0"/>
              <a:t>i</a:t>
            </a:r>
            <a:r>
              <a:rPr spc="-645" dirty="0"/>
              <a:t>r</a:t>
            </a:r>
            <a:r>
              <a:rPr spc="-530" dirty="0"/>
              <a:t>e</a:t>
            </a:r>
            <a:r>
              <a:rPr spc="-300" dirty="0"/>
              <a:t>cc</a:t>
            </a:r>
            <a:r>
              <a:rPr spc="-355" dirty="0"/>
              <a:t>i</a:t>
            </a:r>
            <a:r>
              <a:rPr spc="-994" dirty="0"/>
              <a:t>o</a:t>
            </a:r>
            <a:r>
              <a:rPr spc="-1165" dirty="0"/>
              <a:t>n</a:t>
            </a:r>
            <a:r>
              <a:rPr spc="-190" dirty="0"/>
              <a:t>a</a:t>
            </a:r>
            <a:r>
              <a:rPr spc="-1725" dirty="0"/>
              <a:t>m</a:t>
            </a:r>
            <a:r>
              <a:rPr spc="-355" dirty="0"/>
              <a:t>i</a:t>
            </a:r>
            <a:r>
              <a:rPr spc="-530" dirty="0"/>
              <a:t>e</a:t>
            </a:r>
            <a:r>
              <a:rPr spc="-1165" dirty="0"/>
              <a:t>n</a:t>
            </a:r>
            <a:r>
              <a:rPr spc="-575" dirty="0"/>
              <a:t>t</a:t>
            </a:r>
            <a:r>
              <a:rPr spc="-1060" dirty="0"/>
              <a:t>o</a:t>
            </a:r>
          </a:p>
          <a:p>
            <a:pPr marL="5516880" marR="5080" algn="r">
              <a:lnSpc>
                <a:spcPts val="9115"/>
              </a:lnSpc>
            </a:pPr>
            <a:r>
              <a:rPr spc="-585" dirty="0"/>
              <a:t>Estratégico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973" y="1650480"/>
            <a:ext cx="11953874" cy="817244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32008"/>
            <a:ext cx="18288000" cy="7048500"/>
            <a:chOff x="0" y="2732008"/>
            <a:chExt cx="18288000" cy="7048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139368"/>
              <a:ext cx="18278474" cy="49815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139368"/>
              <a:ext cx="18288000" cy="4981575"/>
            </a:xfrm>
            <a:custGeom>
              <a:avLst/>
              <a:gdLst/>
              <a:ahLst/>
              <a:cxnLst/>
              <a:rect l="l" t="t" r="r" b="b"/>
              <a:pathLst>
                <a:path w="18288000" h="4981575">
                  <a:moveTo>
                    <a:pt x="0" y="0"/>
                  </a:moveTo>
                  <a:lnTo>
                    <a:pt x="18287999" y="0"/>
                  </a:lnTo>
                  <a:lnTo>
                    <a:pt x="18287999" y="4981574"/>
                  </a:lnTo>
                  <a:lnTo>
                    <a:pt x="0" y="498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8B80">
                <a:alpha val="458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945" y="2732008"/>
              <a:ext cx="13249274" cy="70484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16880" marR="5080" algn="r">
              <a:lnSpc>
                <a:spcPts val="9115"/>
              </a:lnSpc>
              <a:spcBef>
                <a:spcPts val="100"/>
              </a:spcBef>
            </a:pPr>
            <a:r>
              <a:rPr spc="-655" dirty="0"/>
              <a:t>M</a:t>
            </a:r>
            <a:r>
              <a:rPr spc="-190" dirty="0"/>
              <a:t>a</a:t>
            </a:r>
            <a:r>
              <a:rPr spc="-575" dirty="0"/>
              <a:t>t</a:t>
            </a:r>
            <a:r>
              <a:rPr spc="-645" dirty="0"/>
              <a:t>r</a:t>
            </a:r>
            <a:r>
              <a:rPr spc="-355" dirty="0"/>
              <a:t>i</a:t>
            </a:r>
            <a:r>
              <a:rPr spc="-1345" dirty="0"/>
              <a:t>z</a:t>
            </a:r>
            <a:r>
              <a:rPr spc="-725" dirty="0"/>
              <a:t> </a:t>
            </a:r>
            <a:r>
              <a:rPr spc="-825" dirty="0"/>
              <a:t>d</a:t>
            </a:r>
            <a:r>
              <a:rPr spc="-595" dirty="0"/>
              <a:t>e</a:t>
            </a:r>
            <a:r>
              <a:rPr spc="-725" dirty="0"/>
              <a:t> </a:t>
            </a:r>
            <a:r>
              <a:rPr spc="-1670" dirty="0"/>
              <a:t>D</a:t>
            </a:r>
            <a:r>
              <a:rPr spc="-355" dirty="0"/>
              <a:t>i</a:t>
            </a:r>
            <a:r>
              <a:rPr spc="-645" dirty="0"/>
              <a:t>r</a:t>
            </a:r>
            <a:r>
              <a:rPr spc="-530" dirty="0"/>
              <a:t>e</a:t>
            </a:r>
            <a:r>
              <a:rPr spc="-300" dirty="0"/>
              <a:t>cc</a:t>
            </a:r>
            <a:r>
              <a:rPr spc="-355" dirty="0"/>
              <a:t>i</a:t>
            </a:r>
            <a:r>
              <a:rPr spc="-994" dirty="0"/>
              <a:t>o</a:t>
            </a:r>
            <a:r>
              <a:rPr spc="-1165" dirty="0"/>
              <a:t>n</a:t>
            </a:r>
            <a:r>
              <a:rPr spc="-190" dirty="0"/>
              <a:t>a</a:t>
            </a:r>
            <a:r>
              <a:rPr spc="-1725" dirty="0"/>
              <a:t>m</a:t>
            </a:r>
            <a:r>
              <a:rPr spc="-355" dirty="0"/>
              <a:t>i</a:t>
            </a:r>
            <a:r>
              <a:rPr spc="-530" dirty="0"/>
              <a:t>e</a:t>
            </a:r>
            <a:r>
              <a:rPr spc="-1165" dirty="0"/>
              <a:t>n</a:t>
            </a:r>
            <a:r>
              <a:rPr spc="-575" dirty="0"/>
              <a:t>t</a:t>
            </a:r>
            <a:r>
              <a:rPr spc="-1060" dirty="0"/>
              <a:t>o</a:t>
            </a:r>
          </a:p>
          <a:p>
            <a:pPr marL="5516880" marR="5080" algn="r">
              <a:lnSpc>
                <a:spcPts val="9115"/>
              </a:lnSpc>
            </a:pPr>
            <a:r>
              <a:rPr spc="-585" dirty="0"/>
              <a:t>Estratégico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46652"/>
            <a:ext cx="18288000" cy="7381875"/>
            <a:chOff x="0" y="2646652"/>
            <a:chExt cx="18288000" cy="73818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139374"/>
              <a:ext cx="18287999" cy="49815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158424"/>
              <a:ext cx="18288000" cy="4981575"/>
            </a:xfrm>
            <a:custGeom>
              <a:avLst/>
              <a:gdLst/>
              <a:ahLst/>
              <a:cxnLst/>
              <a:rect l="l" t="t" r="r" b="b"/>
              <a:pathLst>
                <a:path w="18288000" h="4981575">
                  <a:moveTo>
                    <a:pt x="0" y="0"/>
                  </a:moveTo>
                  <a:lnTo>
                    <a:pt x="18287999" y="0"/>
                  </a:lnTo>
                  <a:lnTo>
                    <a:pt x="18287999" y="4981574"/>
                  </a:lnTo>
                  <a:lnTo>
                    <a:pt x="0" y="498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8B80">
                <a:alpha val="4470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9676" y="2646652"/>
              <a:ext cx="12696824" cy="73818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16880" marR="5080" algn="r">
              <a:lnSpc>
                <a:spcPts val="9115"/>
              </a:lnSpc>
              <a:spcBef>
                <a:spcPts val="100"/>
              </a:spcBef>
            </a:pPr>
            <a:r>
              <a:rPr spc="-655" dirty="0"/>
              <a:t>M</a:t>
            </a:r>
            <a:r>
              <a:rPr spc="-190" dirty="0"/>
              <a:t>a</a:t>
            </a:r>
            <a:r>
              <a:rPr spc="-575" dirty="0"/>
              <a:t>t</a:t>
            </a:r>
            <a:r>
              <a:rPr spc="-645" dirty="0"/>
              <a:t>r</a:t>
            </a:r>
            <a:r>
              <a:rPr spc="-355" dirty="0"/>
              <a:t>i</a:t>
            </a:r>
            <a:r>
              <a:rPr spc="-1345" dirty="0"/>
              <a:t>z</a:t>
            </a:r>
            <a:r>
              <a:rPr spc="-725" dirty="0"/>
              <a:t> </a:t>
            </a:r>
            <a:r>
              <a:rPr spc="-825" dirty="0"/>
              <a:t>d</a:t>
            </a:r>
            <a:r>
              <a:rPr spc="-595" dirty="0"/>
              <a:t>e</a:t>
            </a:r>
            <a:r>
              <a:rPr spc="-725" dirty="0"/>
              <a:t> </a:t>
            </a:r>
            <a:r>
              <a:rPr spc="-1670" dirty="0"/>
              <a:t>D</a:t>
            </a:r>
            <a:r>
              <a:rPr spc="-355" dirty="0"/>
              <a:t>i</a:t>
            </a:r>
            <a:r>
              <a:rPr spc="-645" dirty="0"/>
              <a:t>r</a:t>
            </a:r>
            <a:r>
              <a:rPr spc="-530" dirty="0"/>
              <a:t>e</a:t>
            </a:r>
            <a:r>
              <a:rPr spc="-300" dirty="0"/>
              <a:t>cc</a:t>
            </a:r>
            <a:r>
              <a:rPr spc="-355" dirty="0"/>
              <a:t>i</a:t>
            </a:r>
            <a:r>
              <a:rPr spc="-994" dirty="0"/>
              <a:t>o</a:t>
            </a:r>
            <a:r>
              <a:rPr spc="-1165" dirty="0"/>
              <a:t>n</a:t>
            </a:r>
            <a:r>
              <a:rPr spc="-190" dirty="0"/>
              <a:t>a</a:t>
            </a:r>
            <a:r>
              <a:rPr spc="-1725" dirty="0"/>
              <a:t>m</a:t>
            </a:r>
            <a:r>
              <a:rPr spc="-355" dirty="0"/>
              <a:t>i</a:t>
            </a:r>
            <a:r>
              <a:rPr spc="-530" dirty="0"/>
              <a:t>e</a:t>
            </a:r>
            <a:r>
              <a:rPr spc="-1165" dirty="0"/>
              <a:t>n</a:t>
            </a:r>
            <a:r>
              <a:rPr spc="-575" dirty="0"/>
              <a:t>t</a:t>
            </a:r>
            <a:r>
              <a:rPr spc="-1060" dirty="0"/>
              <a:t>o</a:t>
            </a:r>
          </a:p>
          <a:p>
            <a:pPr marL="5516880" marR="5080" algn="r">
              <a:lnSpc>
                <a:spcPts val="9115"/>
              </a:lnSpc>
            </a:pPr>
            <a:r>
              <a:rPr spc="-585" dirty="0"/>
              <a:t>Estratégico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03595" y="3009900"/>
            <a:ext cx="1064394" cy="626383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255"/>
              </a:lnSpc>
            </a:pPr>
            <a:r>
              <a:rPr sz="8250" spc="65" dirty="0">
                <a:solidFill>
                  <a:srgbClr val="628B80"/>
                </a:solidFill>
                <a:latin typeface="Lucida Sans"/>
                <a:cs typeface="Lucida Sans"/>
              </a:rPr>
              <a:t>Jus</a:t>
            </a:r>
            <a:r>
              <a:rPr sz="8250" spc="70" dirty="0">
                <a:solidFill>
                  <a:srgbClr val="628B80"/>
                </a:solidFill>
                <a:latin typeface="Lucida Sans"/>
                <a:cs typeface="Lucida Sans"/>
              </a:rPr>
              <a:t>tifi</a:t>
            </a:r>
            <a:r>
              <a:rPr sz="8250" spc="65" dirty="0">
                <a:solidFill>
                  <a:srgbClr val="628B80"/>
                </a:solidFill>
                <a:latin typeface="Lucida Sans"/>
                <a:cs typeface="Lucida Sans"/>
              </a:rPr>
              <a:t>cac</a:t>
            </a:r>
            <a:r>
              <a:rPr sz="8250" spc="70" dirty="0">
                <a:solidFill>
                  <a:srgbClr val="628B80"/>
                </a:solidFill>
                <a:latin typeface="Lucida Sans"/>
                <a:cs typeface="Lucida Sans"/>
              </a:rPr>
              <a:t>i</a:t>
            </a:r>
            <a:r>
              <a:rPr sz="8250" spc="65" dirty="0">
                <a:solidFill>
                  <a:srgbClr val="628B80"/>
                </a:solidFill>
                <a:latin typeface="Lucida Sans"/>
                <a:cs typeface="Lucida Sans"/>
              </a:rPr>
              <a:t>ó</a:t>
            </a:r>
            <a:r>
              <a:rPr sz="8250" dirty="0">
                <a:solidFill>
                  <a:srgbClr val="628B80"/>
                </a:solidFill>
                <a:latin typeface="Lucida Sans"/>
                <a:cs typeface="Lucida Sans"/>
              </a:rPr>
              <a:t>n</a:t>
            </a:r>
            <a:endParaRPr sz="8250" dirty="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30336" y="0"/>
            <a:ext cx="12658090" cy="10287000"/>
          </a:xfrm>
          <a:custGeom>
            <a:avLst/>
            <a:gdLst/>
            <a:ahLst/>
            <a:cxnLst/>
            <a:rect l="l" t="t" r="r" b="b"/>
            <a:pathLst>
              <a:path w="12658090" h="10287000">
                <a:moveTo>
                  <a:pt x="12657662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2657662" y="0"/>
                </a:lnTo>
                <a:lnTo>
                  <a:pt x="12657662" y="10286999"/>
                </a:lnTo>
                <a:close/>
              </a:path>
            </a:pathLst>
          </a:custGeom>
          <a:solidFill>
            <a:srgbClr val="628B8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98468" y="872592"/>
            <a:ext cx="9368155" cy="6178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850" spc="-305" dirty="0">
                <a:latin typeface="Arial"/>
                <a:cs typeface="Arial"/>
              </a:rPr>
              <a:t>IMPORTADORES</a:t>
            </a:r>
            <a:r>
              <a:rPr sz="3850" spc="509" dirty="0">
                <a:latin typeface="Arial"/>
                <a:cs typeface="Arial"/>
              </a:rPr>
              <a:t> </a:t>
            </a:r>
            <a:r>
              <a:rPr sz="3850" spc="110" dirty="0">
                <a:latin typeface="Arial"/>
                <a:cs typeface="Arial"/>
              </a:rPr>
              <a:t>-</a:t>
            </a:r>
            <a:r>
              <a:rPr sz="3850" spc="515" dirty="0">
                <a:latin typeface="Arial"/>
                <a:cs typeface="Arial"/>
              </a:rPr>
              <a:t> </a:t>
            </a:r>
            <a:r>
              <a:rPr sz="3850" spc="-265" dirty="0">
                <a:latin typeface="Arial"/>
                <a:cs typeface="Arial"/>
              </a:rPr>
              <a:t>POTENCIAS</a:t>
            </a:r>
            <a:r>
              <a:rPr sz="3850" spc="509" dirty="0">
                <a:latin typeface="Arial"/>
                <a:cs typeface="Arial"/>
              </a:rPr>
              <a:t> </a:t>
            </a:r>
            <a:r>
              <a:rPr sz="3850" spc="-300" dirty="0">
                <a:latin typeface="Arial"/>
                <a:cs typeface="Arial"/>
              </a:rPr>
              <a:t>MUNDIALES</a:t>
            </a:r>
            <a:endParaRPr sz="38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25427" y="1028712"/>
            <a:ext cx="407670" cy="7459980"/>
          </a:xfrm>
          <a:custGeom>
            <a:avLst/>
            <a:gdLst/>
            <a:ahLst/>
            <a:cxnLst/>
            <a:rect l="l" t="t" r="r" b="b"/>
            <a:pathLst>
              <a:path w="407670" h="7459980">
                <a:moveTo>
                  <a:pt x="400050" y="4906581"/>
                </a:moveTo>
                <a:lnTo>
                  <a:pt x="394766" y="4860709"/>
                </a:lnTo>
                <a:lnTo>
                  <a:pt x="379717" y="4818608"/>
                </a:lnTo>
                <a:lnTo>
                  <a:pt x="356095" y="4781474"/>
                </a:lnTo>
                <a:lnTo>
                  <a:pt x="325120" y="4750498"/>
                </a:lnTo>
                <a:lnTo>
                  <a:pt x="287985" y="4726889"/>
                </a:lnTo>
                <a:lnTo>
                  <a:pt x="245884" y="4711839"/>
                </a:lnTo>
                <a:lnTo>
                  <a:pt x="200025" y="4706556"/>
                </a:lnTo>
                <a:lnTo>
                  <a:pt x="154152" y="4711839"/>
                </a:lnTo>
                <a:lnTo>
                  <a:pt x="112052" y="4726889"/>
                </a:lnTo>
                <a:lnTo>
                  <a:pt x="74917" y="4750498"/>
                </a:lnTo>
                <a:lnTo>
                  <a:pt x="43942" y="4781474"/>
                </a:lnTo>
                <a:lnTo>
                  <a:pt x="20320" y="4818608"/>
                </a:lnTo>
                <a:lnTo>
                  <a:pt x="5283" y="4860709"/>
                </a:lnTo>
                <a:lnTo>
                  <a:pt x="0" y="4906581"/>
                </a:lnTo>
                <a:lnTo>
                  <a:pt x="5283" y="4952441"/>
                </a:lnTo>
                <a:lnTo>
                  <a:pt x="20320" y="4994541"/>
                </a:lnTo>
                <a:lnTo>
                  <a:pt x="43942" y="5031676"/>
                </a:lnTo>
                <a:lnTo>
                  <a:pt x="74917" y="5062652"/>
                </a:lnTo>
                <a:lnTo>
                  <a:pt x="112052" y="5086274"/>
                </a:lnTo>
                <a:lnTo>
                  <a:pt x="154152" y="5101323"/>
                </a:lnTo>
                <a:lnTo>
                  <a:pt x="200025" y="5106606"/>
                </a:lnTo>
                <a:lnTo>
                  <a:pt x="245884" y="5101323"/>
                </a:lnTo>
                <a:lnTo>
                  <a:pt x="287985" y="5086274"/>
                </a:lnTo>
                <a:lnTo>
                  <a:pt x="325120" y="5062652"/>
                </a:lnTo>
                <a:lnTo>
                  <a:pt x="356095" y="5031676"/>
                </a:lnTo>
                <a:lnTo>
                  <a:pt x="379717" y="4994541"/>
                </a:lnTo>
                <a:lnTo>
                  <a:pt x="394766" y="4952441"/>
                </a:lnTo>
                <a:lnTo>
                  <a:pt x="400050" y="4906581"/>
                </a:lnTo>
                <a:close/>
              </a:path>
              <a:path w="407670" h="7459980">
                <a:moveTo>
                  <a:pt x="407250" y="7259853"/>
                </a:moveTo>
                <a:lnTo>
                  <a:pt x="401967" y="7213994"/>
                </a:lnTo>
                <a:lnTo>
                  <a:pt x="386918" y="7171893"/>
                </a:lnTo>
                <a:lnTo>
                  <a:pt x="363308" y="7134758"/>
                </a:lnTo>
                <a:lnTo>
                  <a:pt x="332333" y="7103770"/>
                </a:lnTo>
                <a:lnTo>
                  <a:pt x="295186" y="7080161"/>
                </a:lnTo>
                <a:lnTo>
                  <a:pt x="253085" y="7065111"/>
                </a:lnTo>
                <a:lnTo>
                  <a:pt x="207225" y="7059828"/>
                </a:lnTo>
                <a:lnTo>
                  <a:pt x="161353" y="7065111"/>
                </a:lnTo>
                <a:lnTo>
                  <a:pt x="119253" y="7080161"/>
                </a:lnTo>
                <a:lnTo>
                  <a:pt x="82118" y="7103770"/>
                </a:lnTo>
                <a:lnTo>
                  <a:pt x="51142" y="7134758"/>
                </a:lnTo>
                <a:lnTo>
                  <a:pt x="27533" y="7171893"/>
                </a:lnTo>
                <a:lnTo>
                  <a:pt x="12484" y="7213994"/>
                </a:lnTo>
                <a:lnTo>
                  <a:pt x="7200" y="7259853"/>
                </a:lnTo>
                <a:lnTo>
                  <a:pt x="12484" y="7305726"/>
                </a:lnTo>
                <a:lnTo>
                  <a:pt x="27533" y="7347826"/>
                </a:lnTo>
                <a:lnTo>
                  <a:pt x="51142" y="7384961"/>
                </a:lnTo>
                <a:lnTo>
                  <a:pt x="82118" y="7415936"/>
                </a:lnTo>
                <a:lnTo>
                  <a:pt x="119253" y="7439546"/>
                </a:lnTo>
                <a:lnTo>
                  <a:pt x="161353" y="7454595"/>
                </a:lnTo>
                <a:lnTo>
                  <a:pt x="207225" y="7459878"/>
                </a:lnTo>
                <a:lnTo>
                  <a:pt x="253085" y="7454595"/>
                </a:lnTo>
                <a:lnTo>
                  <a:pt x="295186" y="7439546"/>
                </a:lnTo>
                <a:lnTo>
                  <a:pt x="332333" y="7415936"/>
                </a:lnTo>
                <a:lnTo>
                  <a:pt x="363308" y="7384961"/>
                </a:lnTo>
                <a:lnTo>
                  <a:pt x="386918" y="7347826"/>
                </a:lnTo>
                <a:lnTo>
                  <a:pt x="401967" y="7305726"/>
                </a:lnTo>
                <a:lnTo>
                  <a:pt x="407250" y="7259853"/>
                </a:lnTo>
                <a:close/>
              </a:path>
              <a:path w="407670" h="7459980">
                <a:moveTo>
                  <a:pt x="407250" y="2553297"/>
                </a:moveTo>
                <a:lnTo>
                  <a:pt x="401967" y="2507437"/>
                </a:lnTo>
                <a:lnTo>
                  <a:pt x="386918" y="2465336"/>
                </a:lnTo>
                <a:lnTo>
                  <a:pt x="363308" y="2428189"/>
                </a:lnTo>
                <a:lnTo>
                  <a:pt x="332333" y="2397214"/>
                </a:lnTo>
                <a:lnTo>
                  <a:pt x="295186" y="2373604"/>
                </a:lnTo>
                <a:lnTo>
                  <a:pt x="253085" y="2358555"/>
                </a:lnTo>
                <a:lnTo>
                  <a:pt x="207225" y="2353272"/>
                </a:lnTo>
                <a:lnTo>
                  <a:pt x="161353" y="2358555"/>
                </a:lnTo>
                <a:lnTo>
                  <a:pt x="119253" y="2373604"/>
                </a:lnTo>
                <a:lnTo>
                  <a:pt x="82118" y="2397214"/>
                </a:lnTo>
                <a:lnTo>
                  <a:pt x="51142" y="2428189"/>
                </a:lnTo>
                <a:lnTo>
                  <a:pt x="27533" y="2465336"/>
                </a:lnTo>
                <a:lnTo>
                  <a:pt x="12484" y="2507437"/>
                </a:lnTo>
                <a:lnTo>
                  <a:pt x="7200" y="2553297"/>
                </a:lnTo>
                <a:lnTo>
                  <a:pt x="12484" y="2599156"/>
                </a:lnTo>
                <a:lnTo>
                  <a:pt x="27533" y="2641269"/>
                </a:lnTo>
                <a:lnTo>
                  <a:pt x="51142" y="2678404"/>
                </a:lnTo>
                <a:lnTo>
                  <a:pt x="82118" y="2709380"/>
                </a:lnTo>
                <a:lnTo>
                  <a:pt x="119253" y="2732989"/>
                </a:lnTo>
                <a:lnTo>
                  <a:pt x="161353" y="2748038"/>
                </a:lnTo>
                <a:lnTo>
                  <a:pt x="207225" y="2753322"/>
                </a:lnTo>
                <a:lnTo>
                  <a:pt x="253085" y="2748038"/>
                </a:lnTo>
                <a:lnTo>
                  <a:pt x="295186" y="2732989"/>
                </a:lnTo>
                <a:lnTo>
                  <a:pt x="332333" y="2709380"/>
                </a:lnTo>
                <a:lnTo>
                  <a:pt x="363308" y="2678404"/>
                </a:lnTo>
                <a:lnTo>
                  <a:pt x="386918" y="2641269"/>
                </a:lnTo>
                <a:lnTo>
                  <a:pt x="401967" y="2599156"/>
                </a:lnTo>
                <a:lnTo>
                  <a:pt x="407250" y="2553297"/>
                </a:lnTo>
                <a:close/>
              </a:path>
              <a:path w="407670" h="7459980">
                <a:moveTo>
                  <a:pt x="407250" y="200025"/>
                </a:moveTo>
                <a:lnTo>
                  <a:pt x="401967" y="154152"/>
                </a:lnTo>
                <a:lnTo>
                  <a:pt x="386918" y="112052"/>
                </a:lnTo>
                <a:lnTo>
                  <a:pt x="363308" y="74917"/>
                </a:lnTo>
                <a:lnTo>
                  <a:pt x="332333" y="43942"/>
                </a:lnTo>
                <a:lnTo>
                  <a:pt x="295186" y="20320"/>
                </a:lnTo>
                <a:lnTo>
                  <a:pt x="253085" y="5283"/>
                </a:lnTo>
                <a:lnTo>
                  <a:pt x="207225" y="0"/>
                </a:lnTo>
                <a:lnTo>
                  <a:pt x="161353" y="5283"/>
                </a:lnTo>
                <a:lnTo>
                  <a:pt x="119253" y="20320"/>
                </a:lnTo>
                <a:lnTo>
                  <a:pt x="82118" y="43942"/>
                </a:lnTo>
                <a:lnTo>
                  <a:pt x="51142" y="74917"/>
                </a:lnTo>
                <a:lnTo>
                  <a:pt x="27533" y="112052"/>
                </a:lnTo>
                <a:lnTo>
                  <a:pt x="12484" y="154152"/>
                </a:lnTo>
                <a:lnTo>
                  <a:pt x="7200" y="200025"/>
                </a:lnTo>
                <a:lnTo>
                  <a:pt x="12484" y="245884"/>
                </a:lnTo>
                <a:lnTo>
                  <a:pt x="27533" y="287985"/>
                </a:lnTo>
                <a:lnTo>
                  <a:pt x="51142" y="325120"/>
                </a:lnTo>
                <a:lnTo>
                  <a:pt x="82118" y="356095"/>
                </a:lnTo>
                <a:lnTo>
                  <a:pt x="119253" y="379717"/>
                </a:lnTo>
                <a:lnTo>
                  <a:pt x="161353" y="394754"/>
                </a:lnTo>
                <a:lnTo>
                  <a:pt x="207225" y="400037"/>
                </a:lnTo>
                <a:lnTo>
                  <a:pt x="253085" y="394754"/>
                </a:lnTo>
                <a:lnTo>
                  <a:pt x="295186" y="379717"/>
                </a:lnTo>
                <a:lnTo>
                  <a:pt x="332333" y="356095"/>
                </a:lnTo>
                <a:lnTo>
                  <a:pt x="363308" y="325120"/>
                </a:lnTo>
                <a:lnTo>
                  <a:pt x="386918" y="287985"/>
                </a:lnTo>
                <a:lnTo>
                  <a:pt x="401967" y="245884"/>
                </a:lnTo>
                <a:lnTo>
                  <a:pt x="407250" y="200025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498468" y="1730948"/>
            <a:ext cx="10394315" cy="802385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950" spc="-250" dirty="0">
                <a:solidFill>
                  <a:srgbClr val="628B80"/>
                </a:solidFill>
                <a:latin typeface="Arial"/>
                <a:cs typeface="Arial"/>
              </a:rPr>
              <a:t>Estados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60" dirty="0">
                <a:solidFill>
                  <a:srgbClr val="628B80"/>
                </a:solidFill>
                <a:latin typeface="Arial"/>
                <a:cs typeface="Arial"/>
              </a:rPr>
              <a:t>Unidos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7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40" dirty="0">
                <a:solidFill>
                  <a:srgbClr val="628B80"/>
                </a:solidFill>
                <a:latin typeface="Arial"/>
                <a:cs typeface="Arial"/>
              </a:rPr>
              <a:t>Europa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0" dirty="0">
                <a:solidFill>
                  <a:srgbClr val="628B80"/>
                </a:solidFill>
                <a:latin typeface="Arial"/>
                <a:cs typeface="Arial"/>
              </a:rPr>
              <a:t>encabezan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20" dirty="0">
                <a:solidFill>
                  <a:srgbClr val="628B80"/>
                </a:solidFill>
                <a:latin typeface="Arial"/>
                <a:cs typeface="Arial"/>
              </a:rPr>
              <a:t>lista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4" dirty="0">
                <a:solidFill>
                  <a:srgbClr val="628B80"/>
                </a:solidFill>
                <a:latin typeface="Arial"/>
                <a:cs typeface="Arial"/>
              </a:rPr>
              <a:t>compradores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40" dirty="0">
                <a:solidFill>
                  <a:srgbClr val="628B80"/>
                </a:solidFill>
                <a:latin typeface="Arial"/>
                <a:cs typeface="Arial"/>
              </a:rPr>
              <a:t>del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45" dirty="0">
                <a:solidFill>
                  <a:srgbClr val="628B80"/>
                </a:solidFill>
                <a:latin typeface="Arial"/>
                <a:cs typeface="Arial"/>
              </a:rPr>
              <a:t>producto</a:t>
            </a:r>
            <a:endParaRPr sz="2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850" spc="-300" dirty="0">
                <a:solidFill>
                  <a:srgbClr val="628B80"/>
                </a:solidFill>
                <a:latin typeface="Arial"/>
                <a:cs typeface="Arial"/>
              </a:rPr>
              <a:t>PRODUCTO</a:t>
            </a:r>
            <a:r>
              <a:rPr sz="3850" spc="-24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65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3850" spc="52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280" dirty="0">
                <a:solidFill>
                  <a:srgbClr val="628B80"/>
                </a:solidFill>
                <a:latin typeface="Arial"/>
                <a:cs typeface="Arial"/>
              </a:rPr>
              <a:t>POTENCIAL</a:t>
            </a:r>
            <a:r>
              <a:rPr sz="3850" spc="52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280" dirty="0">
                <a:solidFill>
                  <a:srgbClr val="628B80"/>
                </a:solidFill>
                <a:latin typeface="Arial"/>
                <a:cs typeface="Arial"/>
              </a:rPr>
              <a:t>INTERNACIONAL</a:t>
            </a:r>
            <a:endParaRPr sz="3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25"/>
              </a:spcBef>
            </a:pPr>
            <a:r>
              <a:rPr sz="2950" spc="-140" dirty="0">
                <a:solidFill>
                  <a:srgbClr val="628B80"/>
                </a:solidFill>
                <a:latin typeface="Arial"/>
                <a:cs typeface="Arial"/>
              </a:rPr>
              <a:t>Carcteristicas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20" dirty="0">
                <a:solidFill>
                  <a:srgbClr val="628B80"/>
                </a:solidFill>
                <a:latin typeface="Arial"/>
                <a:cs typeface="Arial"/>
              </a:rPr>
              <a:t>calidad,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5" dirty="0">
                <a:solidFill>
                  <a:srgbClr val="628B80"/>
                </a:solidFill>
                <a:latin typeface="Arial"/>
                <a:cs typeface="Arial"/>
              </a:rPr>
              <a:t>factores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60" dirty="0">
                <a:solidFill>
                  <a:srgbClr val="628B80"/>
                </a:solidFill>
                <a:latin typeface="Arial"/>
                <a:cs typeface="Arial"/>
              </a:rPr>
              <a:t>ventaja,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70" dirty="0">
                <a:solidFill>
                  <a:srgbClr val="628B80"/>
                </a:solidFill>
                <a:latin typeface="Arial"/>
                <a:cs typeface="Arial"/>
              </a:rPr>
              <a:t>costo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65" dirty="0">
                <a:solidFill>
                  <a:srgbClr val="628B80"/>
                </a:solidFill>
                <a:latin typeface="Arial"/>
                <a:cs typeface="Arial"/>
              </a:rPr>
              <a:t>producción</a:t>
            </a:r>
            <a:endParaRPr sz="2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5"/>
              </a:spcBef>
            </a:pPr>
            <a:r>
              <a:rPr sz="3850" spc="-395" dirty="0">
                <a:solidFill>
                  <a:srgbClr val="628B80"/>
                </a:solidFill>
                <a:latin typeface="Arial"/>
                <a:cs typeface="Arial"/>
              </a:rPr>
              <a:t>APORTE</a:t>
            </a:r>
            <a:r>
              <a:rPr sz="3850" spc="-15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7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850" spc="52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45" dirty="0">
                <a:solidFill>
                  <a:srgbClr val="628B80"/>
                </a:solidFill>
                <a:latin typeface="Arial"/>
                <a:cs typeface="Arial"/>
              </a:rPr>
              <a:t>LA</a:t>
            </a:r>
            <a:r>
              <a:rPr sz="3850" spc="52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170" dirty="0">
                <a:solidFill>
                  <a:srgbClr val="628B80"/>
                </a:solidFill>
                <a:latin typeface="Arial"/>
                <a:cs typeface="Arial"/>
              </a:rPr>
              <a:t>ECONOMÍA</a:t>
            </a:r>
            <a:r>
              <a:rPr sz="3850" spc="52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50" dirty="0">
                <a:solidFill>
                  <a:srgbClr val="628B80"/>
                </a:solidFill>
                <a:latin typeface="Arial"/>
                <a:cs typeface="Arial"/>
              </a:rPr>
              <a:t>DEL</a:t>
            </a:r>
            <a:r>
              <a:rPr sz="3850" spc="52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295" dirty="0">
                <a:solidFill>
                  <a:srgbClr val="628B80"/>
                </a:solidFill>
                <a:latin typeface="Arial"/>
                <a:cs typeface="Arial"/>
              </a:rPr>
              <a:t>PAÍS</a:t>
            </a:r>
            <a:endParaRPr sz="3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25"/>
              </a:spcBef>
            </a:pPr>
            <a:r>
              <a:rPr sz="2950" spc="-315" dirty="0">
                <a:solidFill>
                  <a:srgbClr val="628B80"/>
                </a:solidFill>
                <a:latin typeface="Arial"/>
                <a:cs typeface="Arial"/>
              </a:rPr>
              <a:t>Rubros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90" dirty="0">
                <a:solidFill>
                  <a:srgbClr val="628B80"/>
                </a:solidFill>
                <a:latin typeface="Arial"/>
                <a:cs typeface="Arial"/>
              </a:rPr>
              <a:t>positivos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60" dirty="0">
                <a:solidFill>
                  <a:srgbClr val="628B80"/>
                </a:solidFill>
                <a:latin typeface="Arial"/>
                <a:cs typeface="Arial"/>
              </a:rPr>
              <a:t>en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10" dirty="0">
                <a:solidFill>
                  <a:srgbClr val="628B80"/>
                </a:solidFill>
                <a:latin typeface="Arial"/>
                <a:cs typeface="Arial"/>
              </a:rPr>
              <a:t>la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29" dirty="0">
                <a:solidFill>
                  <a:srgbClr val="628B80"/>
                </a:solidFill>
                <a:latin typeface="Arial"/>
                <a:cs typeface="Arial"/>
              </a:rPr>
              <a:t>Balanza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75" dirty="0">
                <a:solidFill>
                  <a:srgbClr val="628B80"/>
                </a:solidFill>
                <a:latin typeface="Arial"/>
                <a:cs typeface="Arial"/>
              </a:rPr>
              <a:t>Comercial,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04" dirty="0">
                <a:solidFill>
                  <a:srgbClr val="628B80"/>
                </a:solidFill>
                <a:latin typeface="Arial"/>
                <a:cs typeface="Arial"/>
              </a:rPr>
              <a:t>Posicionamiento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40" dirty="0">
                <a:solidFill>
                  <a:srgbClr val="628B80"/>
                </a:solidFill>
                <a:latin typeface="Arial"/>
                <a:cs typeface="Arial"/>
              </a:rPr>
              <a:t>del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20" dirty="0">
                <a:solidFill>
                  <a:srgbClr val="628B80"/>
                </a:solidFill>
                <a:latin typeface="Arial"/>
                <a:cs typeface="Arial"/>
              </a:rPr>
              <a:t>Ecuador</a:t>
            </a:r>
            <a:endParaRPr sz="2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850" spc="-245" dirty="0">
                <a:solidFill>
                  <a:srgbClr val="628B80"/>
                </a:solidFill>
                <a:latin typeface="Arial"/>
                <a:cs typeface="Arial"/>
              </a:rPr>
              <a:t>ANÁLISIS</a:t>
            </a:r>
            <a:r>
              <a:rPr sz="3850" spc="49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225" dirty="0">
                <a:solidFill>
                  <a:srgbClr val="628B80"/>
                </a:solidFill>
                <a:latin typeface="Arial"/>
                <a:cs typeface="Arial"/>
              </a:rPr>
              <a:t>SITUACIONAL</a:t>
            </a:r>
            <a:endParaRPr sz="3850">
              <a:latin typeface="Arial"/>
              <a:cs typeface="Arial"/>
            </a:endParaRPr>
          </a:p>
          <a:p>
            <a:pPr marL="12700" marR="151765">
              <a:lnSpc>
                <a:spcPct val="108100"/>
              </a:lnSpc>
              <a:spcBef>
                <a:spcPts val="1839"/>
              </a:spcBef>
            </a:pPr>
            <a:r>
              <a:rPr sz="2950" spc="-235" dirty="0">
                <a:solidFill>
                  <a:srgbClr val="628B80"/>
                </a:solidFill>
                <a:latin typeface="Arial"/>
                <a:cs typeface="Arial"/>
              </a:rPr>
              <a:t>Evaluar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60" dirty="0">
                <a:solidFill>
                  <a:srgbClr val="628B80"/>
                </a:solidFill>
                <a:latin typeface="Arial"/>
                <a:cs typeface="Arial"/>
              </a:rPr>
              <a:t>estrategias,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45" dirty="0">
                <a:solidFill>
                  <a:srgbClr val="628B80"/>
                </a:solidFill>
                <a:latin typeface="Arial"/>
                <a:cs typeface="Arial"/>
              </a:rPr>
              <a:t>políticas,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0" dirty="0">
                <a:solidFill>
                  <a:srgbClr val="628B80"/>
                </a:solidFill>
                <a:latin typeface="Arial"/>
                <a:cs typeface="Arial"/>
              </a:rPr>
              <a:t>relaciones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85" dirty="0">
                <a:solidFill>
                  <a:srgbClr val="628B80"/>
                </a:solidFill>
                <a:latin typeface="Arial"/>
                <a:cs typeface="Arial"/>
              </a:rPr>
              <a:t>comerciales</a:t>
            </a:r>
            <a:r>
              <a:rPr sz="2950" spc="-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260" dirty="0">
                <a:solidFill>
                  <a:srgbClr val="628B80"/>
                </a:solidFill>
                <a:latin typeface="Arial"/>
                <a:cs typeface="Arial"/>
              </a:rPr>
              <a:t>en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10" dirty="0">
                <a:solidFill>
                  <a:srgbClr val="628B80"/>
                </a:solidFill>
                <a:latin typeface="Arial"/>
                <a:cs typeface="Arial"/>
              </a:rPr>
              <a:t>la</a:t>
            </a:r>
            <a:r>
              <a:rPr sz="295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20" dirty="0">
                <a:solidFill>
                  <a:srgbClr val="628B80"/>
                </a:solidFill>
                <a:latin typeface="Arial"/>
                <a:cs typeface="Arial"/>
              </a:rPr>
              <a:t>actualidad, </a:t>
            </a:r>
            <a:r>
              <a:rPr sz="2950" spc="-80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45" dirty="0">
                <a:solidFill>
                  <a:srgbClr val="628B80"/>
                </a:solidFill>
                <a:latin typeface="Arial"/>
                <a:cs typeface="Arial"/>
              </a:rPr>
              <a:t>para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75" dirty="0">
                <a:solidFill>
                  <a:srgbClr val="628B80"/>
                </a:solidFill>
                <a:latin typeface="Arial"/>
                <a:cs typeface="Arial"/>
              </a:rPr>
              <a:t>determinar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05" dirty="0">
                <a:solidFill>
                  <a:srgbClr val="628B80"/>
                </a:solidFill>
                <a:latin typeface="Arial"/>
                <a:cs typeface="Arial"/>
              </a:rPr>
              <a:t>un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45" dirty="0">
                <a:solidFill>
                  <a:srgbClr val="628B80"/>
                </a:solidFill>
                <a:latin typeface="Arial"/>
                <a:cs typeface="Arial"/>
              </a:rPr>
              <a:t>diagnostico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37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55" dirty="0">
                <a:solidFill>
                  <a:srgbClr val="628B80"/>
                </a:solidFill>
                <a:latin typeface="Arial"/>
                <a:cs typeface="Arial"/>
              </a:rPr>
              <a:t>establecer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45" dirty="0">
                <a:solidFill>
                  <a:srgbClr val="628B80"/>
                </a:solidFill>
                <a:latin typeface="Arial"/>
                <a:cs typeface="Arial"/>
              </a:rPr>
              <a:t>accionar</a:t>
            </a:r>
            <a:r>
              <a:rPr sz="295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2950" spc="-130" dirty="0">
                <a:solidFill>
                  <a:srgbClr val="628B80"/>
                </a:solidFill>
                <a:latin typeface="Arial"/>
                <a:cs typeface="Arial"/>
              </a:rPr>
              <a:t>futuro.</a:t>
            </a:r>
            <a:endParaRPr sz="295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1988" y="161949"/>
            <a:ext cx="2656997" cy="265699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28055"/>
            <a:ext cx="18288000" cy="6877050"/>
            <a:chOff x="0" y="2728055"/>
            <a:chExt cx="18288000" cy="6877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247453"/>
              <a:ext cx="18287999" cy="48672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129849"/>
              <a:ext cx="18288000" cy="4981575"/>
            </a:xfrm>
            <a:custGeom>
              <a:avLst/>
              <a:gdLst/>
              <a:ahLst/>
              <a:cxnLst/>
              <a:rect l="l" t="t" r="r" b="b"/>
              <a:pathLst>
                <a:path w="18288000" h="4981575">
                  <a:moveTo>
                    <a:pt x="0" y="0"/>
                  </a:moveTo>
                  <a:lnTo>
                    <a:pt x="18287999" y="0"/>
                  </a:lnTo>
                  <a:lnTo>
                    <a:pt x="18287999" y="4981574"/>
                  </a:lnTo>
                  <a:lnTo>
                    <a:pt x="0" y="498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8B80">
                <a:alpha val="466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993" y="2728055"/>
              <a:ext cx="14754222" cy="687704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16880" marR="5080" algn="r">
              <a:lnSpc>
                <a:spcPts val="9115"/>
              </a:lnSpc>
              <a:spcBef>
                <a:spcPts val="100"/>
              </a:spcBef>
            </a:pPr>
            <a:r>
              <a:rPr spc="-655" dirty="0"/>
              <a:t>M</a:t>
            </a:r>
            <a:r>
              <a:rPr spc="-190" dirty="0"/>
              <a:t>a</a:t>
            </a:r>
            <a:r>
              <a:rPr spc="-575" dirty="0"/>
              <a:t>t</a:t>
            </a:r>
            <a:r>
              <a:rPr spc="-645" dirty="0"/>
              <a:t>r</a:t>
            </a:r>
            <a:r>
              <a:rPr spc="-355" dirty="0"/>
              <a:t>i</a:t>
            </a:r>
            <a:r>
              <a:rPr spc="-1345" dirty="0"/>
              <a:t>z</a:t>
            </a:r>
            <a:r>
              <a:rPr spc="-725" dirty="0"/>
              <a:t> </a:t>
            </a:r>
            <a:r>
              <a:rPr spc="-825" dirty="0"/>
              <a:t>d</a:t>
            </a:r>
            <a:r>
              <a:rPr spc="-595" dirty="0"/>
              <a:t>e</a:t>
            </a:r>
            <a:r>
              <a:rPr spc="-725" dirty="0"/>
              <a:t> </a:t>
            </a:r>
            <a:r>
              <a:rPr spc="-1670" dirty="0"/>
              <a:t>D</a:t>
            </a:r>
            <a:r>
              <a:rPr spc="-355" dirty="0"/>
              <a:t>i</a:t>
            </a:r>
            <a:r>
              <a:rPr spc="-645" dirty="0"/>
              <a:t>r</a:t>
            </a:r>
            <a:r>
              <a:rPr spc="-530" dirty="0"/>
              <a:t>e</a:t>
            </a:r>
            <a:r>
              <a:rPr spc="-300" dirty="0"/>
              <a:t>cc</a:t>
            </a:r>
            <a:r>
              <a:rPr spc="-355" dirty="0"/>
              <a:t>i</a:t>
            </a:r>
            <a:r>
              <a:rPr spc="-994" dirty="0"/>
              <a:t>o</a:t>
            </a:r>
            <a:r>
              <a:rPr spc="-1165" dirty="0"/>
              <a:t>n</a:t>
            </a:r>
            <a:r>
              <a:rPr spc="-190" dirty="0"/>
              <a:t>a</a:t>
            </a:r>
            <a:r>
              <a:rPr spc="-1725" dirty="0"/>
              <a:t>m</a:t>
            </a:r>
            <a:r>
              <a:rPr spc="-355" dirty="0"/>
              <a:t>i</a:t>
            </a:r>
            <a:r>
              <a:rPr spc="-530" dirty="0"/>
              <a:t>e</a:t>
            </a:r>
            <a:r>
              <a:rPr spc="-1165" dirty="0"/>
              <a:t>n</a:t>
            </a:r>
            <a:r>
              <a:rPr spc="-575" dirty="0"/>
              <a:t>t</a:t>
            </a:r>
            <a:r>
              <a:rPr spc="-1060" dirty="0"/>
              <a:t>o</a:t>
            </a:r>
          </a:p>
          <a:p>
            <a:pPr marL="5516880" marR="5080" algn="r">
              <a:lnSpc>
                <a:spcPts val="9115"/>
              </a:lnSpc>
            </a:pPr>
            <a:r>
              <a:rPr spc="-585" dirty="0"/>
              <a:t>Estratégico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39349" y="3198863"/>
            <a:ext cx="7477125" cy="6057900"/>
          </a:xfrm>
          <a:custGeom>
            <a:avLst/>
            <a:gdLst/>
            <a:ahLst/>
            <a:cxnLst/>
            <a:rect l="l" t="t" r="r" b="b"/>
            <a:pathLst>
              <a:path w="7477125" h="6057900">
                <a:moveTo>
                  <a:pt x="7477124" y="6057899"/>
                </a:moveTo>
                <a:lnTo>
                  <a:pt x="0" y="6057899"/>
                </a:lnTo>
                <a:lnTo>
                  <a:pt x="0" y="0"/>
                </a:lnTo>
                <a:lnTo>
                  <a:pt x="7477124" y="0"/>
                </a:lnTo>
                <a:lnTo>
                  <a:pt x="7477124" y="6057899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28700" y="3197326"/>
            <a:ext cx="7581900" cy="6059805"/>
            <a:chOff x="1028700" y="3197326"/>
            <a:chExt cx="7581900" cy="6059805"/>
          </a:xfrm>
        </p:grpSpPr>
        <p:sp>
          <p:nvSpPr>
            <p:cNvPr id="4" name="object 4"/>
            <p:cNvSpPr/>
            <p:nvPr/>
          </p:nvSpPr>
          <p:spPr>
            <a:xfrm>
              <a:off x="1390649" y="3198863"/>
              <a:ext cx="7219950" cy="6057900"/>
            </a:xfrm>
            <a:custGeom>
              <a:avLst/>
              <a:gdLst/>
              <a:ahLst/>
              <a:cxnLst/>
              <a:rect l="l" t="t" r="r" b="b"/>
              <a:pathLst>
                <a:path w="7219950" h="6057900">
                  <a:moveTo>
                    <a:pt x="7219949" y="6057899"/>
                  </a:moveTo>
                  <a:lnTo>
                    <a:pt x="0" y="6057899"/>
                  </a:lnTo>
                  <a:lnTo>
                    <a:pt x="0" y="0"/>
                  </a:lnTo>
                  <a:lnTo>
                    <a:pt x="7219949" y="0"/>
                  </a:lnTo>
                  <a:lnTo>
                    <a:pt x="7219949" y="6057899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3197326"/>
              <a:ext cx="2162174" cy="60578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77417" y="5122257"/>
              <a:ext cx="123825" cy="1238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77417" y="5693757"/>
              <a:ext cx="123825" cy="1238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77417" y="6836757"/>
              <a:ext cx="123825" cy="1238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77417" y="7979757"/>
              <a:ext cx="123825" cy="12382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16000" y="972358"/>
            <a:ext cx="109099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830" dirty="0">
                <a:solidFill>
                  <a:srgbClr val="F4F0D9"/>
                </a:solidFill>
                <a:latin typeface="Tahoma"/>
                <a:cs typeface="Tahoma"/>
              </a:rPr>
              <a:t>C</a:t>
            </a:r>
            <a:r>
              <a:rPr sz="6000" spc="100" dirty="0">
                <a:solidFill>
                  <a:srgbClr val="F4F0D9"/>
                </a:solidFill>
                <a:latin typeface="Tahoma"/>
                <a:cs typeface="Tahoma"/>
              </a:rPr>
              <a:t>o</a:t>
            </a:r>
            <a:r>
              <a:rPr sz="6000" spc="-235" dirty="0">
                <a:solidFill>
                  <a:srgbClr val="F4F0D9"/>
                </a:solidFill>
                <a:latin typeface="Tahoma"/>
                <a:cs typeface="Tahoma"/>
              </a:rPr>
              <a:t>n</a:t>
            </a:r>
            <a:r>
              <a:rPr sz="6000" spc="415" dirty="0">
                <a:solidFill>
                  <a:srgbClr val="F4F0D9"/>
                </a:solidFill>
                <a:latin typeface="Tahoma"/>
                <a:cs typeface="Tahoma"/>
              </a:rPr>
              <a:t>c</a:t>
            </a:r>
            <a:r>
              <a:rPr sz="6000" spc="5" dirty="0">
                <a:solidFill>
                  <a:srgbClr val="F4F0D9"/>
                </a:solidFill>
                <a:latin typeface="Tahoma"/>
                <a:cs typeface="Tahoma"/>
              </a:rPr>
              <a:t>l</a:t>
            </a:r>
            <a:r>
              <a:rPr sz="6000" spc="-235" dirty="0">
                <a:solidFill>
                  <a:srgbClr val="F4F0D9"/>
                </a:solidFill>
                <a:latin typeface="Tahoma"/>
                <a:cs typeface="Tahoma"/>
              </a:rPr>
              <a:t>u</a:t>
            </a:r>
            <a:r>
              <a:rPr sz="6000" spc="-210" dirty="0">
                <a:solidFill>
                  <a:srgbClr val="F4F0D9"/>
                </a:solidFill>
                <a:latin typeface="Tahoma"/>
                <a:cs typeface="Tahoma"/>
              </a:rPr>
              <a:t>s</a:t>
            </a:r>
            <a:r>
              <a:rPr sz="6000" spc="60" dirty="0">
                <a:solidFill>
                  <a:srgbClr val="F4F0D9"/>
                </a:solidFill>
                <a:latin typeface="Tahoma"/>
                <a:cs typeface="Tahoma"/>
              </a:rPr>
              <a:t>i</a:t>
            </a:r>
            <a:r>
              <a:rPr sz="6000" spc="100" dirty="0">
                <a:solidFill>
                  <a:srgbClr val="F4F0D9"/>
                </a:solidFill>
                <a:latin typeface="Tahoma"/>
                <a:cs typeface="Tahoma"/>
              </a:rPr>
              <a:t>o</a:t>
            </a:r>
            <a:r>
              <a:rPr sz="6000" spc="-235" dirty="0">
                <a:solidFill>
                  <a:srgbClr val="F4F0D9"/>
                </a:solidFill>
                <a:latin typeface="Tahoma"/>
                <a:cs typeface="Tahoma"/>
              </a:rPr>
              <a:t>n</a:t>
            </a:r>
            <a:r>
              <a:rPr sz="6000" spc="170" dirty="0">
                <a:solidFill>
                  <a:srgbClr val="F4F0D9"/>
                </a:solidFill>
                <a:latin typeface="Tahoma"/>
                <a:cs typeface="Tahoma"/>
              </a:rPr>
              <a:t>e</a:t>
            </a:r>
            <a:r>
              <a:rPr sz="6000" spc="-270" dirty="0">
                <a:solidFill>
                  <a:srgbClr val="F4F0D9"/>
                </a:solidFill>
                <a:latin typeface="Tahoma"/>
                <a:cs typeface="Tahoma"/>
              </a:rPr>
              <a:t>s</a:t>
            </a:r>
            <a:r>
              <a:rPr sz="6000" spc="-135" dirty="0">
                <a:solidFill>
                  <a:srgbClr val="F4F0D9"/>
                </a:solidFill>
                <a:latin typeface="Tahoma"/>
                <a:cs typeface="Tahoma"/>
              </a:rPr>
              <a:t> </a:t>
            </a:r>
            <a:r>
              <a:rPr sz="6000" spc="-440" dirty="0">
                <a:solidFill>
                  <a:srgbClr val="F4F0D9"/>
                </a:solidFill>
                <a:latin typeface="Tahoma"/>
                <a:cs typeface="Tahoma"/>
              </a:rPr>
              <a:t>y</a:t>
            </a:r>
            <a:r>
              <a:rPr sz="6000" spc="-135" dirty="0">
                <a:solidFill>
                  <a:srgbClr val="F4F0D9"/>
                </a:solidFill>
                <a:latin typeface="Tahoma"/>
                <a:cs typeface="Tahoma"/>
              </a:rPr>
              <a:t> </a:t>
            </a:r>
            <a:r>
              <a:rPr sz="6000" spc="-400" dirty="0">
                <a:solidFill>
                  <a:srgbClr val="F4F0D9"/>
                </a:solidFill>
                <a:latin typeface="Tahoma"/>
                <a:cs typeface="Tahoma"/>
              </a:rPr>
              <a:t>R</a:t>
            </a:r>
            <a:r>
              <a:rPr sz="6000" spc="170" dirty="0">
                <a:solidFill>
                  <a:srgbClr val="F4F0D9"/>
                </a:solidFill>
                <a:latin typeface="Tahoma"/>
                <a:cs typeface="Tahoma"/>
              </a:rPr>
              <a:t>e</a:t>
            </a:r>
            <a:r>
              <a:rPr sz="6000" spc="415" dirty="0">
                <a:solidFill>
                  <a:srgbClr val="F4F0D9"/>
                </a:solidFill>
                <a:latin typeface="Tahoma"/>
                <a:cs typeface="Tahoma"/>
              </a:rPr>
              <a:t>c</a:t>
            </a:r>
            <a:r>
              <a:rPr sz="6000" spc="100" dirty="0">
                <a:solidFill>
                  <a:srgbClr val="F4F0D9"/>
                </a:solidFill>
                <a:latin typeface="Tahoma"/>
                <a:cs typeface="Tahoma"/>
              </a:rPr>
              <a:t>o</a:t>
            </a:r>
            <a:r>
              <a:rPr sz="6000" spc="-405" dirty="0">
                <a:solidFill>
                  <a:srgbClr val="F4F0D9"/>
                </a:solidFill>
                <a:latin typeface="Tahoma"/>
                <a:cs typeface="Tahoma"/>
              </a:rPr>
              <a:t>m</a:t>
            </a:r>
            <a:r>
              <a:rPr sz="6000" spc="170" dirty="0">
                <a:solidFill>
                  <a:srgbClr val="F4F0D9"/>
                </a:solidFill>
                <a:latin typeface="Tahoma"/>
                <a:cs typeface="Tahoma"/>
              </a:rPr>
              <a:t>e</a:t>
            </a:r>
            <a:r>
              <a:rPr sz="6000" spc="160" dirty="0">
                <a:solidFill>
                  <a:srgbClr val="F4F0D9"/>
                </a:solidFill>
                <a:latin typeface="Tahoma"/>
                <a:cs typeface="Tahoma"/>
              </a:rPr>
              <a:t>d</a:t>
            </a:r>
            <a:r>
              <a:rPr sz="6000" spc="330" dirty="0">
                <a:solidFill>
                  <a:srgbClr val="F4F0D9"/>
                </a:solidFill>
                <a:latin typeface="Tahoma"/>
                <a:cs typeface="Tahoma"/>
              </a:rPr>
              <a:t>a</a:t>
            </a:r>
            <a:r>
              <a:rPr sz="6000" spc="415" dirty="0">
                <a:solidFill>
                  <a:srgbClr val="F4F0D9"/>
                </a:solidFill>
                <a:latin typeface="Tahoma"/>
                <a:cs typeface="Tahoma"/>
              </a:rPr>
              <a:t>c</a:t>
            </a:r>
            <a:r>
              <a:rPr sz="6000" spc="60" dirty="0">
                <a:solidFill>
                  <a:srgbClr val="F4F0D9"/>
                </a:solidFill>
                <a:latin typeface="Tahoma"/>
                <a:cs typeface="Tahoma"/>
              </a:rPr>
              <a:t>i</a:t>
            </a:r>
            <a:r>
              <a:rPr sz="6000" spc="100" dirty="0">
                <a:solidFill>
                  <a:srgbClr val="F4F0D9"/>
                </a:solidFill>
                <a:latin typeface="Tahoma"/>
                <a:cs typeface="Tahoma"/>
              </a:rPr>
              <a:t>o</a:t>
            </a:r>
            <a:r>
              <a:rPr sz="6000" spc="-235" dirty="0">
                <a:solidFill>
                  <a:srgbClr val="F4F0D9"/>
                </a:solidFill>
                <a:latin typeface="Tahoma"/>
                <a:cs typeface="Tahoma"/>
              </a:rPr>
              <a:t>n</a:t>
            </a:r>
            <a:r>
              <a:rPr sz="6000" spc="170" dirty="0">
                <a:solidFill>
                  <a:srgbClr val="F4F0D9"/>
                </a:solidFill>
                <a:latin typeface="Tahoma"/>
                <a:cs typeface="Tahoma"/>
              </a:rPr>
              <a:t>e</a:t>
            </a:r>
            <a:r>
              <a:rPr sz="6000" spc="-270" dirty="0">
                <a:solidFill>
                  <a:srgbClr val="F4F0D9"/>
                </a:solidFill>
                <a:latin typeface="Tahoma"/>
                <a:cs typeface="Tahoma"/>
              </a:rPr>
              <a:t>s</a:t>
            </a:r>
            <a:endParaRPr sz="60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42654" y="4550757"/>
            <a:ext cx="123825" cy="1238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42654" y="6265257"/>
            <a:ext cx="123825" cy="12382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742654" y="7979757"/>
            <a:ext cx="123825" cy="123824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272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45"/>
              </a:spcBef>
            </a:pPr>
            <a:r>
              <a:rPr spc="325" dirty="0"/>
              <a:t>RECOMENDACIONES</a:t>
            </a:r>
          </a:p>
          <a:p>
            <a:pPr marL="659765" marR="116205">
              <a:lnSpc>
                <a:spcPct val="125000"/>
              </a:lnSpc>
              <a:spcBef>
                <a:spcPts val="905"/>
              </a:spcBef>
            </a:pPr>
            <a:r>
              <a:rPr sz="3000" spc="40" dirty="0"/>
              <a:t>Establecer alianzas </a:t>
            </a:r>
            <a:r>
              <a:rPr sz="3000" spc="45" dirty="0"/>
              <a:t> </a:t>
            </a:r>
            <a:r>
              <a:rPr sz="3000" spc="85" dirty="0"/>
              <a:t>e</a:t>
            </a:r>
            <a:r>
              <a:rPr sz="3000" spc="-105" dirty="0"/>
              <a:t>s</a:t>
            </a:r>
            <a:r>
              <a:rPr sz="3000" spc="10" dirty="0"/>
              <a:t>t</a:t>
            </a:r>
            <a:r>
              <a:rPr sz="3000" spc="-120" dirty="0"/>
              <a:t>r</a:t>
            </a:r>
            <a:r>
              <a:rPr sz="3000" spc="165" dirty="0"/>
              <a:t>a</a:t>
            </a:r>
            <a:r>
              <a:rPr sz="3000" spc="10" dirty="0"/>
              <a:t>t</a:t>
            </a:r>
            <a:r>
              <a:rPr sz="3000" spc="100" dirty="0"/>
              <a:t>é</a:t>
            </a:r>
            <a:r>
              <a:rPr sz="3000" spc="95" dirty="0"/>
              <a:t>g</a:t>
            </a:r>
            <a:r>
              <a:rPr sz="3000" spc="30" dirty="0"/>
              <a:t>i</a:t>
            </a:r>
            <a:r>
              <a:rPr sz="3000" spc="204" dirty="0"/>
              <a:t>c</a:t>
            </a:r>
            <a:r>
              <a:rPr sz="3000" spc="165" dirty="0"/>
              <a:t>a</a:t>
            </a:r>
            <a:r>
              <a:rPr sz="3000" spc="-135" dirty="0"/>
              <a:t>s</a:t>
            </a:r>
            <a:r>
              <a:rPr sz="3000" spc="-70" dirty="0"/>
              <a:t> </a:t>
            </a:r>
            <a:r>
              <a:rPr sz="3000" spc="-220" dirty="0"/>
              <a:t>y</a:t>
            </a:r>
            <a:r>
              <a:rPr sz="3000" spc="-70" dirty="0"/>
              <a:t> </a:t>
            </a:r>
            <a:r>
              <a:rPr sz="3000" spc="80" dirty="0"/>
              <a:t>p</a:t>
            </a:r>
            <a:r>
              <a:rPr sz="3000" spc="50" dirty="0"/>
              <a:t>o</a:t>
            </a:r>
            <a:r>
              <a:rPr sz="3000" spc="10" dirty="0"/>
              <a:t>t</a:t>
            </a:r>
            <a:r>
              <a:rPr sz="3000" spc="85" dirty="0"/>
              <a:t>e</a:t>
            </a:r>
            <a:r>
              <a:rPr sz="3000" spc="-120" dirty="0"/>
              <a:t>n</a:t>
            </a:r>
            <a:r>
              <a:rPr sz="3000" spc="204" dirty="0"/>
              <a:t>c</a:t>
            </a:r>
            <a:r>
              <a:rPr sz="3000" spc="30" dirty="0"/>
              <a:t>i</a:t>
            </a:r>
            <a:r>
              <a:rPr sz="3000" spc="165" dirty="0"/>
              <a:t>a</a:t>
            </a:r>
            <a:r>
              <a:rPr sz="3000" spc="-135" dirty="0"/>
              <a:t>r  </a:t>
            </a:r>
            <a:r>
              <a:rPr sz="3000" spc="25" dirty="0"/>
              <a:t>acuerdos</a:t>
            </a:r>
            <a:r>
              <a:rPr sz="3000" spc="-90" dirty="0"/>
              <a:t> </a:t>
            </a:r>
            <a:r>
              <a:rPr sz="3000" spc="25" dirty="0"/>
              <a:t>comerciales.</a:t>
            </a:r>
            <a:endParaRPr sz="3000"/>
          </a:p>
          <a:p>
            <a:pPr marL="659765" marR="5080">
              <a:lnSpc>
                <a:spcPct val="125000"/>
              </a:lnSpc>
            </a:pPr>
            <a:r>
              <a:rPr sz="3000" dirty="0"/>
              <a:t>Mantener</a:t>
            </a:r>
            <a:r>
              <a:rPr sz="3000" spc="-105" dirty="0"/>
              <a:t> </a:t>
            </a:r>
            <a:r>
              <a:rPr sz="3000" spc="55" dirty="0"/>
              <a:t>certificaciones </a:t>
            </a:r>
            <a:r>
              <a:rPr sz="3000" spc="-919" dirty="0"/>
              <a:t> </a:t>
            </a:r>
            <a:r>
              <a:rPr sz="3000" spc="-220" dirty="0"/>
              <a:t>y</a:t>
            </a:r>
            <a:r>
              <a:rPr sz="3000" spc="-70" dirty="0"/>
              <a:t> </a:t>
            </a:r>
            <a:r>
              <a:rPr sz="3000" spc="80" dirty="0"/>
              <a:t>d</a:t>
            </a:r>
            <a:r>
              <a:rPr sz="3000" spc="165" dirty="0"/>
              <a:t>a</a:t>
            </a:r>
            <a:r>
              <a:rPr sz="3000" spc="-150" dirty="0"/>
              <a:t>r</a:t>
            </a:r>
            <a:r>
              <a:rPr sz="3000" spc="-70" dirty="0"/>
              <a:t> </a:t>
            </a:r>
            <a:r>
              <a:rPr sz="3000" spc="80" dirty="0"/>
              <a:t>b</a:t>
            </a:r>
            <a:r>
              <a:rPr sz="3000" spc="-120" dirty="0"/>
              <a:t>u</a:t>
            </a:r>
            <a:r>
              <a:rPr sz="3000" spc="85" dirty="0"/>
              <a:t>e</a:t>
            </a:r>
            <a:r>
              <a:rPr sz="3000" spc="-105" dirty="0"/>
              <a:t>n  </a:t>
            </a:r>
            <a:r>
              <a:rPr sz="3000" spc="25" dirty="0"/>
              <a:t>acompañamiento </a:t>
            </a:r>
            <a:r>
              <a:rPr sz="3000" spc="30" dirty="0"/>
              <a:t> </a:t>
            </a:r>
            <a:r>
              <a:rPr sz="3000" spc="60" dirty="0"/>
              <a:t>Aplicar</a:t>
            </a:r>
            <a:r>
              <a:rPr sz="3000" spc="-90" dirty="0"/>
              <a:t> </a:t>
            </a:r>
            <a:r>
              <a:rPr sz="3000" spc="55" dirty="0"/>
              <a:t>DAFO</a:t>
            </a:r>
            <a:r>
              <a:rPr sz="3000" spc="-85" dirty="0"/>
              <a:t> </a:t>
            </a:r>
            <a:r>
              <a:rPr sz="3000" spc="140" dirty="0"/>
              <a:t>-</a:t>
            </a:r>
            <a:r>
              <a:rPr sz="3000" spc="-85" dirty="0"/>
              <a:t> </a:t>
            </a:r>
            <a:r>
              <a:rPr sz="3000" spc="135" dirty="0"/>
              <a:t>CAME</a:t>
            </a:r>
            <a:r>
              <a:rPr sz="3000" spc="-85" dirty="0"/>
              <a:t> </a:t>
            </a:r>
            <a:r>
              <a:rPr sz="3000" spc="65" dirty="0"/>
              <a:t>al </a:t>
            </a:r>
            <a:r>
              <a:rPr sz="3000" spc="-919" dirty="0"/>
              <a:t> </a:t>
            </a:r>
            <a:r>
              <a:rPr sz="3000" spc="145" dirty="0"/>
              <a:t>cada</a:t>
            </a:r>
            <a:r>
              <a:rPr sz="3000" spc="-75" dirty="0"/>
              <a:t> </a:t>
            </a:r>
            <a:r>
              <a:rPr sz="3000" spc="35" dirty="0"/>
              <a:t>floricola.</a:t>
            </a:r>
            <a:endParaRPr sz="3000"/>
          </a:p>
        </p:txBody>
      </p:sp>
      <p:sp>
        <p:nvSpPr>
          <p:cNvPr id="15" name="object 1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250">
              <a:latin typeface="Times New Roman"/>
              <a:cs typeface="Times New Roman"/>
            </a:endParaRPr>
          </a:p>
          <a:p>
            <a:pPr marL="2343785">
              <a:lnSpc>
                <a:spcPct val="100000"/>
              </a:lnSpc>
            </a:pPr>
            <a:r>
              <a:rPr spc="320" dirty="0"/>
              <a:t>CONCLUSIONES</a:t>
            </a:r>
          </a:p>
          <a:p>
            <a:pPr marL="2991485" marR="1064895">
              <a:lnSpc>
                <a:spcPct val="125000"/>
              </a:lnSpc>
              <a:spcBef>
                <a:spcPts val="905"/>
              </a:spcBef>
            </a:pPr>
            <a:r>
              <a:rPr sz="3000" spc="35" dirty="0"/>
              <a:t>Situación </a:t>
            </a:r>
            <a:r>
              <a:rPr sz="3000" spc="50" dirty="0"/>
              <a:t>Actual </a:t>
            </a:r>
            <a:r>
              <a:rPr sz="3000" spc="55" dirty="0"/>
              <a:t> </a:t>
            </a:r>
            <a:r>
              <a:rPr sz="3000" spc="10" dirty="0"/>
              <a:t>Incidencia </a:t>
            </a:r>
            <a:r>
              <a:rPr sz="3000" spc="45" dirty="0"/>
              <a:t>del </a:t>
            </a:r>
            <a:r>
              <a:rPr sz="3000" spc="50" dirty="0"/>
              <a:t> </a:t>
            </a:r>
            <a:r>
              <a:rPr sz="3000" spc="60" dirty="0"/>
              <a:t>Comercio </a:t>
            </a:r>
            <a:r>
              <a:rPr sz="3000" spc="-65" dirty="0"/>
              <a:t>Justo </a:t>
            </a:r>
            <a:r>
              <a:rPr sz="3000" spc="-60" dirty="0"/>
              <a:t> </a:t>
            </a:r>
            <a:r>
              <a:rPr sz="3000" spc="10" dirty="0"/>
              <a:t>Estados </a:t>
            </a:r>
            <a:r>
              <a:rPr sz="3000" spc="-25" dirty="0"/>
              <a:t>Unidos </a:t>
            </a:r>
            <a:r>
              <a:rPr sz="3000" spc="140" dirty="0"/>
              <a:t>- </a:t>
            </a:r>
            <a:r>
              <a:rPr sz="3000" spc="145" dirty="0"/>
              <a:t> </a:t>
            </a:r>
            <a:r>
              <a:rPr sz="3000" spc="70" dirty="0"/>
              <a:t>Mercado</a:t>
            </a:r>
            <a:r>
              <a:rPr sz="3000" spc="-130" dirty="0"/>
              <a:t> </a:t>
            </a:r>
            <a:r>
              <a:rPr sz="3000" spc="40" dirty="0"/>
              <a:t>Potencial </a:t>
            </a:r>
            <a:r>
              <a:rPr sz="3000" spc="-925" dirty="0"/>
              <a:t> </a:t>
            </a:r>
            <a:r>
              <a:rPr sz="3000" spc="55" dirty="0"/>
              <a:t>DAFO</a:t>
            </a:r>
            <a:r>
              <a:rPr sz="3000" spc="-80" dirty="0"/>
              <a:t> </a:t>
            </a:r>
            <a:r>
              <a:rPr sz="3000" spc="140" dirty="0"/>
              <a:t>-</a:t>
            </a:r>
            <a:r>
              <a:rPr sz="3000" spc="-80" dirty="0"/>
              <a:t> </a:t>
            </a:r>
            <a:r>
              <a:rPr sz="3000" spc="135" dirty="0"/>
              <a:t>CAME</a:t>
            </a:r>
            <a:endParaRPr sz="3000"/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77400" y="3198863"/>
            <a:ext cx="2162174" cy="60578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700" y="3"/>
            <a:ext cx="6000750" cy="9261475"/>
          </a:xfrm>
          <a:custGeom>
            <a:avLst/>
            <a:gdLst/>
            <a:ahLst/>
            <a:cxnLst/>
            <a:rect l="l" t="t" r="r" b="b"/>
            <a:pathLst>
              <a:path w="6000750" h="9261475">
                <a:moveTo>
                  <a:pt x="6000749" y="9260853"/>
                </a:moveTo>
                <a:lnTo>
                  <a:pt x="0" y="9260853"/>
                </a:lnTo>
                <a:lnTo>
                  <a:pt x="0" y="0"/>
                </a:lnTo>
                <a:lnTo>
                  <a:pt x="6000749" y="0"/>
                </a:lnTo>
                <a:lnTo>
                  <a:pt x="6000749" y="9260853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9746" y="1611079"/>
            <a:ext cx="1323736" cy="13237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62880" y="3791079"/>
            <a:ext cx="1259489" cy="131411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32614" y="6122199"/>
            <a:ext cx="1314404" cy="131439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32585" y="8352073"/>
            <a:ext cx="1352549" cy="135254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83792" y="321566"/>
            <a:ext cx="4041140" cy="128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85" dirty="0">
                <a:solidFill>
                  <a:srgbClr val="F4F0D9"/>
                </a:solidFill>
              </a:rPr>
              <a:t>Objetivos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09572" y="24854"/>
            <a:ext cx="8473440" cy="3054350"/>
          </a:xfrm>
          <a:prstGeom prst="rect">
            <a:avLst/>
          </a:prstGeom>
        </p:spPr>
        <p:txBody>
          <a:bodyPr vert="horz" wrap="square" lIns="0" tIns="401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65"/>
              </a:spcBef>
            </a:pPr>
            <a:r>
              <a:rPr sz="4450" spc="-140" dirty="0">
                <a:solidFill>
                  <a:srgbClr val="2B534A"/>
                </a:solidFill>
                <a:latin typeface="Lucida Sans"/>
                <a:cs typeface="Lucida Sans"/>
              </a:rPr>
              <a:t>ESPECÍFICOS</a:t>
            </a:r>
            <a:endParaRPr sz="4450">
              <a:latin typeface="Lucida Sans"/>
              <a:cs typeface="Lucida Sans"/>
            </a:endParaRPr>
          </a:p>
          <a:p>
            <a:pPr marL="1033780" marR="5080">
              <a:lnSpc>
                <a:spcPct val="110300"/>
              </a:lnSpc>
              <a:spcBef>
                <a:spcPts val="1935"/>
              </a:spcBef>
            </a:pPr>
            <a:r>
              <a:rPr sz="3400" spc="-484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20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105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0" dirty="0">
                <a:solidFill>
                  <a:srgbClr val="628B80"/>
                </a:solidFill>
                <a:latin typeface="Arial"/>
                <a:cs typeface="Arial"/>
              </a:rPr>
              <a:t>x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ab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2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350" dirty="0">
                <a:solidFill>
                  <a:srgbClr val="628B80"/>
                </a:solidFill>
                <a:latin typeface="Arial"/>
                <a:cs typeface="Arial"/>
              </a:rPr>
              <a:t>s  </a:t>
            </a:r>
            <a:r>
              <a:rPr sz="3400" spc="-195" dirty="0">
                <a:solidFill>
                  <a:srgbClr val="628B80"/>
                </a:solidFill>
                <a:latin typeface="Arial"/>
                <a:cs typeface="Arial"/>
              </a:rPr>
              <a:t>ecuatorianas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65" dirty="0">
                <a:solidFill>
                  <a:srgbClr val="628B80"/>
                </a:solidFill>
                <a:latin typeface="Arial"/>
                <a:cs typeface="Arial"/>
              </a:rPr>
              <a:t>para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65" dirty="0">
                <a:solidFill>
                  <a:srgbClr val="628B80"/>
                </a:solidFill>
                <a:latin typeface="Arial"/>
                <a:cs typeface="Arial"/>
              </a:rPr>
              <a:t>el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04" dirty="0">
                <a:solidFill>
                  <a:srgbClr val="628B80"/>
                </a:solidFill>
                <a:latin typeface="Arial"/>
                <a:cs typeface="Arial"/>
              </a:rPr>
              <a:t>comercio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65" dirty="0">
                <a:solidFill>
                  <a:srgbClr val="628B80"/>
                </a:solidFill>
                <a:latin typeface="Arial"/>
                <a:cs typeface="Arial"/>
              </a:rPr>
              <a:t>internacional </a:t>
            </a:r>
            <a:r>
              <a:rPr sz="3400" spc="-93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0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0" dirty="0">
                <a:solidFill>
                  <a:srgbClr val="628B80"/>
                </a:solidFill>
                <a:latin typeface="Arial"/>
                <a:cs typeface="Arial"/>
              </a:rPr>
              <a:t>2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0</a:t>
            </a:r>
            <a:r>
              <a:rPr sz="3400" spc="-1000" dirty="0">
                <a:solidFill>
                  <a:srgbClr val="628B80"/>
                </a:solidFill>
                <a:latin typeface="Arial"/>
                <a:cs typeface="Arial"/>
              </a:rPr>
              <a:t>1</a:t>
            </a:r>
            <a:r>
              <a:rPr sz="3400" spc="-80" dirty="0">
                <a:solidFill>
                  <a:srgbClr val="628B80"/>
                </a:solidFill>
                <a:latin typeface="Arial"/>
                <a:cs typeface="Arial"/>
              </a:rPr>
              <a:t>4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95" dirty="0">
                <a:solidFill>
                  <a:srgbClr val="628B80"/>
                </a:solidFill>
                <a:latin typeface="Arial"/>
                <a:cs typeface="Arial"/>
              </a:rPr>
              <a:t>-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0" dirty="0">
                <a:solidFill>
                  <a:srgbClr val="628B80"/>
                </a:solidFill>
                <a:latin typeface="Arial"/>
                <a:cs typeface="Arial"/>
              </a:rPr>
              <a:t>2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0</a:t>
            </a:r>
            <a:r>
              <a:rPr sz="3400" spc="-1000" dirty="0">
                <a:solidFill>
                  <a:srgbClr val="628B80"/>
                </a:solidFill>
                <a:latin typeface="Arial"/>
                <a:cs typeface="Arial"/>
              </a:rPr>
              <a:t>1</a:t>
            </a:r>
            <a:r>
              <a:rPr sz="3400" spc="-355" dirty="0">
                <a:solidFill>
                  <a:srgbClr val="628B80"/>
                </a:solidFill>
                <a:latin typeface="Arial"/>
                <a:cs typeface="Arial"/>
              </a:rPr>
              <a:t>9</a:t>
            </a:r>
            <a:endParaRPr sz="3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30907" y="3514198"/>
            <a:ext cx="7844155" cy="63201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0300"/>
              </a:lnSpc>
              <a:spcBef>
                <a:spcPts val="90"/>
              </a:spcBef>
            </a:pPr>
            <a:r>
              <a:rPr sz="3400" spc="-484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b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0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4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4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5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q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2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175" dirty="0">
                <a:solidFill>
                  <a:srgbClr val="628B80"/>
                </a:solidFill>
                <a:latin typeface="Arial"/>
                <a:cs typeface="Arial"/>
              </a:rPr>
              <a:t>e 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ap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36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6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0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20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20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2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0" dirty="0">
                <a:solidFill>
                  <a:srgbClr val="628B80"/>
                </a:solidFill>
                <a:latin typeface="Arial"/>
                <a:cs typeface="Arial"/>
              </a:rPr>
              <a:t>x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20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175" dirty="0">
                <a:solidFill>
                  <a:srgbClr val="628B80"/>
                </a:solidFill>
                <a:latin typeface="Arial"/>
                <a:cs typeface="Arial"/>
              </a:rPr>
              <a:t>e  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4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145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  <a:p>
            <a:pPr marL="12700" marR="356870">
              <a:lnSpc>
                <a:spcPct val="110300"/>
              </a:lnSpc>
              <a:spcBef>
                <a:spcPts val="2585"/>
              </a:spcBef>
            </a:pPr>
            <a:r>
              <a:rPr sz="3400" spc="-484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35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20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0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0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0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175" dirty="0">
                <a:solidFill>
                  <a:srgbClr val="628B80"/>
                </a:solidFill>
                <a:latin typeface="Arial"/>
                <a:cs typeface="Arial"/>
              </a:rPr>
              <a:t>e  </a:t>
            </a:r>
            <a:r>
              <a:rPr sz="3400" spc="-285" dirty="0">
                <a:solidFill>
                  <a:srgbClr val="628B80"/>
                </a:solidFill>
                <a:latin typeface="Arial"/>
                <a:cs typeface="Arial"/>
              </a:rPr>
              <a:t>Estados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300" dirty="0">
                <a:solidFill>
                  <a:srgbClr val="628B80"/>
                </a:solidFill>
                <a:latin typeface="Arial"/>
                <a:cs typeface="Arial"/>
              </a:rPr>
              <a:t>Unidos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65" dirty="0">
                <a:solidFill>
                  <a:srgbClr val="628B80"/>
                </a:solidFill>
                <a:latin typeface="Arial"/>
                <a:cs typeface="Arial"/>
              </a:rPr>
              <a:t>para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25" dirty="0">
                <a:solidFill>
                  <a:srgbClr val="628B80"/>
                </a:solidFill>
                <a:latin typeface="Arial"/>
                <a:cs typeface="Arial"/>
              </a:rPr>
              <a:t>la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75" dirty="0">
                <a:solidFill>
                  <a:srgbClr val="628B80"/>
                </a:solidFill>
                <a:latin typeface="Arial"/>
                <a:cs typeface="Arial"/>
              </a:rPr>
              <a:t>exportación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04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300" dirty="0">
                <a:solidFill>
                  <a:srgbClr val="628B80"/>
                </a:solidFill>
                <a:latin typeface="Arial"/>
                <a:cs typeface="Arial"/>
              </a:rPr>
              <a:t>rosas </a:t>
            </a:r>
            <a:r>
              <a:rPr sz="3400" spc="-93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95" dirty="0">
                <a:solidFill>
                  <a:srgbClr val="628B80"/>
                </a:solidFill>
                <a:latin typeface="Arial"/>
                <a:cs typeface="Arial"/>
              </a:rPr>
              <a:t>ecuatorianas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con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certificación</a:t>
            </a:r>
            <a:r>
              <a:rPr sz="3400" spc="-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04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04" dirty="0">
                <a:solidFill>
                  <a:srgbClr val="628B80"/>
                </a:solidFill>
                <a:latin typeface="Arial"/>
                <a:cs typeface="Arial"/>
              </a:rPr>
              <a:t>comercio </a:t>
            </a:r>
            <a:r>
              <a:rPr sz="3400" spc="-20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justo.</a:t>
            </a:r>
            <a:endParaRPr sz="3400">
              <a:latin typeface="Arial"/>
              <a:cs typeface="Arial"/>
            </a:endParaRPr>
          </a:p>
          <a:p>
            <a:pPr marL="12700" marR="36195">
              <a:lnSpc>
                <a:spcPct val="110300"/>
              </a:lnSpc>
              <a:spcBef>
                <a:spcPts val="1980"/>
              </a:spcBef>
            </a:pPr>
            <a:r>
              <a:rPr sz="3000" spc="-270" dirty="0">
                <a:solidFill>
                  <a:srgbClr val="628B80"/>
                </a:solidFill>
                <a:latin typeface="Verdana"/>
                <a:cs typeface="Verdana"/>
              </a:rPr>
              <a:t>·</a:t>
            </a:r>
            <a:r>
              <a:rPr sz="3400" spc="-270" dirty="0">
                <a:solidFill>
                  <a:srgbClr val="628B80"/>
                </a:solidFill>
                <a:latin typeface="Arial"/>
                <a:cs typeface="Arial"/>
              </a:rPr>
              <a:t>Proponer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350" dirty="0">
                <a:solidFill>
                  <a:srgbClr val="628B80"/>
                </a:solidFill>
                <a:latin typeface="Arial"/>
                <a:cs typeface="Arial"/>
              </a:rPr>
              <a:t>un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20" dirty="0">
                <a:solidFill>
                  <a:srgbClr val="628B80"/>
                </a:solidFill>
                <a:latin typeface="Arial"/>
                <a:cs typeface="Arial"/>
              </a:rPr>
              <a:t>análisis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04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80" dirty="0">
                <a:solidFill>
                  <a:srgbClr val="628B80"/>
                </a:solidFill>
                <a:latin typeface="Arial"/>
                <a:cs typeface="Arial"/>
              </a:rPr>
              <a:t>direccionamiento </a:t>
            </a:r>
            <a:r>
              <a:rPr sz="3400" spc="-1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é</a:t>
            </a:r>
            <a:r>
              <a:rPr sz="3400" spc="-135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395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é</a:t>
            </a:r>
            <a:r>
              <a:rPr sz="3400" spc="-4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h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rr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84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39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550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3400" spc="-28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84" dirty="0">
                <a:solidFill>
                  <a:srgbClr val="628B80"/>
                </a:solidFill>
                <a:latin typeface="Arial"/>
                <a:cs typeface="Arial"/>
              </a:rPr>
              <a:t>–  </a:t>
            </a:r>
            <a:r>
              <a:rPr sz="3400" spc="-24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39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45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61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pa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0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20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105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í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45" dirty="0">
                <a:solidFill>
                  <a:srgbClr val="628B80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5094" y="1854553"/>
            <a:ext cx="5109210" cy="68256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47345">
              <a:lnSpc>
                <a:spcPct val="100000"/>
              </a:lnSpc>
              <a:spcBef>
                <a:spcPts val="130"/>
              </a:spcBef>
            </a:pPr>
            <a:r>
              <a:rPr sz="4450" spc="-365" dirty="0">
                <a:solidFill>
                  <a:srgbClr val="F4F0D9"/>
                </a:solidFill>
                <a:latin typeface="Lucida Sans"/>
                <a:cs typeface="Lucida Sans"/>
              </a:rPr>
              <a:t>GENERAL</a:t>
            </a:r>
            <a:endParaRPr sz="4450">
              <a:latin typeface="Lucida Sans"/>
              <a:cs typeface="Lucida Sans"/>
            </a:endParaRPr>
          </a:p>
          <a:p>
            <a:pPr marL="12700" marR="5080">
              <a:lnSpc>
                <a:spcPct val="110300"/>
              </a:lnSpc>
              <a:spcBef>
                <a:spcPts val="3165"/>
              </a:spcBef>
            </a:pPr>
            <a:r>
              <a:rPr sz="3400" spc="-390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305" dirty="0">
                <a:solidFill>
                  <a:srgbClr val="F4F0D9"/>
                </a:solidFill>
                <a:latin typeface="Arial"/>
                <a:cs typeface="Arial"/>
              </a:rPr>
              <a:t>z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20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105" dirty="0">
                <a:solidFill>
                  <a:srgbClr val="F4F0D9"/>
                </a:solidFill>
                <a:latin typeface="Arial"/>
                <a:cs typeface="Arial"/>
              </a:rPr>
              <a:t>f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330" dirty="0">
                <a:solidFill>
                  <a:srgbClr val="F4F0D9"/>
                </a:solidFill>
                <a:latin typeface="Arial"/>
                <a:cs typeface="Arial"/>
              </a:rPr>
              <a:t>x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ab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175" dirty="0">
                <a:solidFill>
                  <a:srgbClr val="F4F0D9"/>
                </a:solidFill>
                <a:latin typeface="Arial"/>
                <a:cs typeface="Arial"/>
              </a:rPr>
              <a:t>e 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49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350" dirty="0">
                <a:solidFill>
                  <a:srgbClr val="F4F0D9"/>
                </a:solidFill>
                <a:latin typeface="Arial"/>
                <a:cs typeface="Arial"/>
              </a:rPr>
              <a:t>s  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rr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26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r>
              <a:rPr sz="3400" spc="-125" dirty="0">
                <a:solidFill>
                  <a:srgbClr val="F4F0D9"/>
                </a:solidFill>
                <a:latin typeface="Arial"/>
                <a:cs typeface="Arial"/>
              </a:rPr>
              <a:t>b 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pa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0</a:t>
            </a:r>
            <a:r>
              <a:rPr sz="3400" spc="-325" dirty="0">
                <a:solidFill>
                  <a:srgbClr val="F4F0D9"/>
                </a:solidFill>
                <a:latin typeface="Arial"/>
                <a:cs typeface="Arial"/>
              </a:rPr>
              <a:t>6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0</a:t>
            </a:r>
            <a:r>
              <a:rPr sz="3400" spc="-305" dirty="0">
                <a:solidFill>
                  <a:srgbClr val="F4F0D9"/>
                </a:solidFill>
                <a:latin typeface="Arial"/>
                <a:cs typeface="Arial"/>
              </a:rPr>
              <a:t>3</a:t>
            </a:r>
            <a:r>
              <a:rPr sz="3400" spc="-114" dirty="0">
                <a:solidFill>
                  <a:srgbClr val="F4F0D9"/>
                </a:solidFill>
                <a:latin typeface="Arial"/>
                <a:cs typeface="Arial"/>
              </a:rPr>
              <a:t>.</a:t>
            </a:r>
            <a:r>
              <a:rPr sz="3400" spc="-1000" dirty="0">
                <a:solidFill>
                  <a:srgbClr val="F4F0D9"/>
                </a:solidFill>
                <a:latin typeface="Arial"/>
                <a:cs typeface="Arial"/>
              </a:rPr>
              <a:t>11</a:t>
            </a:r>
            <a:r>
              <a:rPr sz="3400" spc="-114" dirty="0">
                <a:solidFill>
                  <a:srgbClr val="F4F0D9"/>
                </a:solidFill>
                <a:latin typeface="Arial"/>
                <a:cs typeface="Arial"/>
              </a:rPr>
              <a:t>.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00</a:t>
            </a:r>
            <a:r>
              <a:rPr sz="3400" spc="-114" dirty="0">
                <a:solidFill>
                  <a:srgbClr val="F4F0D9"/>
                </a:solidFill>
                <a:latin typeface="Arial"/>
                <a:cs typeface="Arial"/>
              </a:rPr>
              <a:t>.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0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0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ba</a:t>
            </a:r>
            <a:r>
              <a:rPr sz="3400" spc="-25" dirty="0">
                <a:solidFill>
                  <a:srgbClr val="F4F0D9"/>
                </a:solidFill>
                <a:latin typeface="Arial"/>
                <a:cs typeface="Arial"/>
              </a:rPr>
              <a:t>j</a:t>
            </a:r>
            <a:r>
              <a:rPr sz="3400" spc="-24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125" dirty="0">
                <a:solidFill>
                  <a:srgbClr val="F4F0D9"/>
                </a:solidFill>
                <a:latin typeface="Arial"/>
                <a:cs typeface="Arial"/>
              </a:rPr>
              <a:t>a  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105" dirty="0">
                <a:solidFill>
                  <a:srgbClr val="F4F0D9"/>
                </a:solidFill>
                <a:latin typeface="Arial"/>
                <a:cs typeface="Arial"/>
              </a:rPr>
              <a:t>f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ó</a:t>
            </a:r>
            <a:r>
              <a:rPr sz="3400" spc="-36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5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65" dirty="0">
                <a:solidFill>
                  <a:srgbClr val="F4F0D9"/>
                </a:solidFill>
                <a:latin typeface="Arial"/>
                <a:cs typeface="Arial"/>
              </a:rPr>
              <a:t>o  </a:t>
            </a:r>
            <a:r>
              <a:rPr sz="3400" spc="-25" dirty="0">
                <a:solidFill>
                  <a:srgbClr val="F4F0D9"/>
                </a:solidFill>
                <a:latin typeface="Arial"/>
                <a:cs typeface="Arial"/>
              </a:rPr>
              <a:t>j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24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10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5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ad</a:t>
            </a:r>
            <a:r>
              <a:rPr sz="3400" spc="-165" dirty="0">
                <a:solidFill>
                  <a:srgbClr val="F4F0D9"/>
                </a:solidFill>
                <a:latin typeface="Arial"/>
                <a:cs typeface="Arial"/>
              </a:rPr>
              <a:t>o  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ad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un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26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pa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125" dirty="0">
                <a:solidFill>
                  <a:srgbClr val="F4F0D9"/>
                </a:solidFill>
                <a:latin typeface="Arial"/>
                <a:cs typeface="Arial"/>
              </a:rPr>
              <a:t>a 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5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20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365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36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14" dirty="0">
                <a:solidFill>
                  <a:srgbClr val="F4F0D9"/>
                </a:solidFill>
                <a:latin typeface="Arial"/>
                <a:cs typeface="Arial"/>
              </a:rPr>
              <a:t>l  </a:t>
            </a:r>
            <a:r>
              <a:rPr sz="3400" spc="-135" dirty="0">
                <a:solidFill>
                  <a:srgbClr val="F4F0D9"/>
                </a:solidFill>
                <a:latin typeface="Arial"/>
                <a:cs typeface="Arial"/>
              </a:rPr>
              <a:t>g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ad</a:t>
            </a:r>
            <a:r>
              <a:rPr sz="3400" spc="-24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26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rr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ll</a:t>
            </a:r>
            <a:r>
              <a:rPr sz="3400" spc="-24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b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175" dirty="0">
                <a:solidFill>
                  <a:srgbClr val="F4F0D9"/>
                </a:solidFill>
                <a:latin typeface="Arial"/>
                <a:cs typeface="Arial"/>
              </a:rPr>
              <a:t>e 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0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pa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í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145" dirty="0">
                <a:solidFill>
                  <a:srgbClr val="F4F0D9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0"/>
            <a:ext cx="17259300" cy="10287000"/>
            <a:chOff x="1028700" y="0"/>
            <a:chExt cx="172593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0"/>
              <a:ext cx="1163954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700" y="0"/>
              <a:ext cx="11401425" cy="10287000"/>
            </a:xfrm>
            <a:custGeom>
              <a:avLst/>
              <a:gdLst/>
              <a:ahLst/>
              <a:cxnLst/>
              <a:rect l="l" t="t" r="r" b="b"/>
              <a:pathLst>
                <a:path w="11401425" h="10287000">
                  <a:moveTo>
                    <a:pt x="0" y="0"/>
                  </a:moveTo>
                  <a:lnTo>
                    <a:pt x="11401424" y="0"/>
                  </a:lnTo>
                  <a:lnTo>
                    <a:pt x="11401424" y="10286999"/>
                  </a:lnTo>
                  <a:lnTo>
                    <a:pt x="0" y="1028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8B80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208583" y="1550467"/>
              <a:ext cx="11079480" cy="8229600"/>
            </a:xfrm>
            <a:custGeom>
              <a:avLst/>
              <a:gdLst/>
              <a:ahLst/>
              <a:cxnLst/>
              <a:rect l="l" t="t" r="r" b="b"/>
              <a:pathLst>
                <a:path w="11079480" h="8229600">
                  <a:moveTo>
                    <a:pt x="0" y="0"/>
                  </a:moveTo>
                  <a:lnTo>
                    <a:pt x="11079415" y="0"/>
                  </a:lnTo>
                  <a:lnTo>
                    <a:pt x="11079415" y="8229599"/>
                  </a:lnTo>
                  <a:lnTo>
                    <a:pt x="0" y="8229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8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425333" y="2217456"/>
            <a:ext cx="8977630" cy="6585584"/>
          </a:xfrm>
          <a:prstGeom prst="rect">
            <a:avLst/>
          </a:prstGeom>
        </p:spPr>
        <p:txBody>
          <a:bodyPr vert="horz" wrap="square" lIns="0" tIns="2298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10"/>
              </a:spcBef>
            </a:pPr>
            <a:r>
              <a:rPr sz="3850" spc="-330" dirty="0">
                <a:solidFill>
                  <a:srgbClr val="F4F0D9"/>
                </a:solidFill>
                <a:latin typeface="Arial"/>
                <a:cs typeface="Arial"/>
              </a:rPr>
              <a:t>TEORIA</a:t>
            </a:r>
            <a:r>
              <a:rPr sz="3850" spc="49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850" spc="-459" dirty="0">
                <a:solidFill>
                  <a:srgbClr val="F4F0D9"/>
                </a:solidFill>
                <a:latin typeface="Arial"/>
                <a:cs typeface="Arial"/>
              </a:rPr>
              <a:t>DEL</a:t>
            </a:r>
            <a:r>
              <a:rPr sz="3850" spc="49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850" spc="-185" dirty="0">
                <a:solidFill>
                  <a:srgbClr val="F4F0D9"/>
                </a:solidFill>
                <a:latin typeface="Arial"/>
                <a:cs typeface="Arial"/>
              </a:rPr>
              <a:t>COMERCIO</a:t>
            </a:r>
            <a:r>
              <a:rPr sz="3850" spc="49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850" spc="-290" dirty="0">
                <a:solidFill>
                  <a:srgbClr val="F4F0D9"/>
                </a:solidFill>
                <a:latin typeface="Arial"/>
                <a:cs typeface="Arial"/>
              </a:rPr>
              <a:t>INTERNACIONAL</a:t>
            </a:r>
            <a:endParaRPr sz="3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sz="3400" spc="-655" dirty="0">
                <a:solidFill>
                  <a:srgbClr val="F4F0D9"/>
                </a:solidFill>
                <a:latin typeface="Arial"/>
                <a:cs typeface="Arial"/>
              </a:rPr>
              <a:t>P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49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26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515" dirty="0">
                <a:solidFill>
                  <a:srgbClr val="F4F0D9"/>
                </a:solidFill>
                <a:latin typeface="Arial"/>
                <a:cs typeface="Arial"/>
              </a:rPr>
              <a:t>mm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un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365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oo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145" dirty="0">
                <a:solidFill>
                  <a:srgbClr val="F4F0D9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800">
              <a:latin typeface="Arial"/>
              <a:cs typeface="Arial"/>
            </a:endParaRPr>
          </a:p>
          <a:p>
            <a:pPr marL="12700" marR="2372360">
              <a:lnSpc>
                <a:spcPts val="4350"/>
              </a:lnSpc>
            </a:pPr>
            <a:r>
              <a:rPr sz="3850" spc="-315" dirty="0">
                <a:solidFill>
                  <a:srgbClr val="F4F0D9"/>
                </a:solidFill>
                <a:latin typeface="Arial"/>
                <a:cs typeface="Arial"/>
              </a:rPr>
              <a:t>TEORÍAS</a:t>
            </a:r>
            <a:r>
              <a:rPr sz="3850" spc="-229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850" spc="-260" dirty="0">
                <a:solidFill>
                  <a:srgbClr val="F4F0D9"/>
                </a:solidFill>
                <a:latin typeface="Arial"/>
                <a:cs typeface="Arial"/>
              </a:rPr>
              <a:t>TRADICIONALES</a:t>
            </a:r>
            <a:r>
              <a:rPr sz="3850" spc="52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850" spc="-450" dirty="0">
                <a:solidFill>
                  <a:srgbClr val="F4F0D9"/>
                </a:solidFill>
                <a:latin typeface="Arial"/>
                <a:cs typeface="Arial"/>
              </a:rPr>
              <a:t>DEL </a:t>
            </a:r>
            <a:r>
              <a:rPr sz="3850" spc="-105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850" spc="-175" dirty="0">
                <a:solidFill>
                  <a:srgbClr val="F4F0D9"/>
                </a:solidFill>
                <a:latin typeface="Arial"/>
                <a:cs typeface="Arial"/>
              </a:rPr>
              <a:t>COMERCIO</a:t>
            </a:r>
            <a:r>
              <a:rPr sz="3850" spc="51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850" spc="-280" dirty="0">
                <a:solidFill>
                  <a:srgbClr val="F4F0D9"/>
                </a:solidFill>
                <a:latin typeface="Arial"/>
                <a:cs typeface="Arial"/>
              </a:rPr>
              <a:t>INTERNACIONAL</a:t>
            </a:r>
            <a:endParaRPr sz="3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  <a:tabLst>
                <a:tab pos="6491605" algn="l"/>
              </a:tabLst>
            </a:pPr>
            <a:r>
              <a:rPr sz="3400" spc="-73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í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4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á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11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95" dirty="0">
                <a:solidFill>
                  <a:srgbClr val="F4F0D9"/>
                </a:solidFill>
                <a:latin typeface="Arial"/>
                <a:cs typeface="Arial"/>
              </a:rPr>
              <a:t>-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620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335" dirty="0">
                <a:solidFill>
                  <a:srgbClr val="F4F0D9"/>
                </a:solidFill>
                <a:latin typeface="Arial"/>
                <a:cs typeface="Arial"/>
              </a:rPr>
              <a:t>u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395" dirty="0">
                <a:solidFill>
                  <a:srgbClr val="F4F0D9"/>
                </a:solidFill>
                <a:latin typeface="Arial"/>
                <a:cs typeface="Arial"/>
              </a:rPr>
              <a:t>v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70" dirty="0">
                <a:solidFill>
                  <a:srgbClr val="F4F0D9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F4F0D9"/>
                </a:solidFill>
                <a:latin typeface="Arial"/>
                <a:cs typeface="Arial"/>
              </a:rPr>
              <a:t>r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í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F4F0D9"/>
                </a:solidFill>
                <a:latin typeface="Arial"/>
                <a:cs typeface="Arial"/>
              </a:rPr>
              <a:t>d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0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40" dirty="0">
                <a:solidFill>
                  <a:srgbClr val="F4F0D9"/>
                </a:solidFill>
                <a:latin typeface="Arial"/>
                <a:cs typeface="Arial"/>
              </a:rPr>
              <a:t>C</a:t>
            </a:r>
            <a:r>
              <a:rPr sz="3400" spc="-285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95" dirty="0">
                <a:solidFill>
                  <a:srgbClr val="F4F0D9"/>
                </a:solidFill>
                <a:latin typeface="Arial"/>
                <a:cs typeface="Arial"/>
              </a:rPr>
              <a:t>-</a:t>
            </a:r>
            <a:r>
              <a:rPr sz="3400" dirty="0">
                <a:solidFill>
                  <a:srgbClr val="F4F0D9"/>
                </a:solidFill>
                <a:latin typeface="Arial"/>
                <a:cs typeface="Arial"/>
              </a:rPr>
              <a:t>	</a:t>
            </a:r>
            <a:r>
              <a:rPr sz="3400" spc="-580" dirty="0">
                <a:solidFill>
                  <a:srgbClr val="F4F0D9"/>
                </a:solidFill>
                <a:latin typeface="Arial"/>
                <a:cs typeface="Arial"/>
              </a:rPr>
              <a:t>E</a:t>
            </a:r>
            <a:r>
              <a:rPr sz="3400" spc="-100" dirty="0">
                <a:solidFill>
                  <a:srgbClr val="F4F0D9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620" dirty="0">
                <a:solidFill>
                  <a:srgbClr val="F4F0D9"/>
                </a:solidFill>
                <a:latin typeface="Arial"/>
                <a:cs typeface="Arial"/>
              </a:rPr>
              <a:t>N</a:t>
            </a:r>
            <a:r>
              <a:rPr sz="3400" spc="-21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r>
              <a:rPr sz="3400" spc="-395" dirty="0">
                <a:solidFill>
                  <a:srgbClr val="F4F0D9"/>
                </a:solidFill>
                <a:latin typeface="Arial"/>
                <a:cs typeface="Arial"/>
              </a:rPr>
              <a:t>v</a:t>
            </a:r>
            <a:r>
              <a:rPr sz="3400" spc="-229" dirty="0">
                <a:solidFill>
                  <a:srgbClr val="F4F0D9"/>
                </a:solidFill>
                <a:latin typeface="Arial"/>
                <a:cs typeface="Arial"/>
              </a:rPr>
              <a:t>í</a:t>
            </a:r>
            <a:r>
              <a:rPr sz="3400" spc="-465" dirty="0">
                <a:solidFill>
                  <a:srgbClr val="F4F0D9"/>
                </a:solidFill>
                <a:latin typeface="Arial"/>
                <a:cs typeface="Arial"/>
              </a:rPr>
              <a:t>s</a:t>
            </a:r>
            <a:r>
              <a:rPr sz="3400" spc="-40" dirty="0">
                <a:solidFill>
                  <a:srgbClr val="F4F0D9"/>
                </a:solidFill>
                <a:latin typeface="Arial"/>
                <a:cs typeface="Arial"/>
              </a:rPr>
              <a:t>i</a:t>
            </a:r>
            <a:r>
              <a:rPr sz="3400" spc="-515" dirty="0">
                <a:solidFill>
                  <a:srgbClr val="F4F0D9"/>
                </a:solidFill>
                <a:latin typeface="Arial"/>
                <a:cs typeface="Arial"/>
              </a:rPr>
              <a:t>m</a:t>
            </a:r>
            <a:r>
              <a:rPr sz="3400" spc="-245" dirty="0">
                <a:solidFill>
                  <a:srgbClr val="F4F0D9"/>
                </a:solidFill>
                <a:latin typeface="Arial"/>
                <a:cs typeface="Arial"/>
              </a:rPr>
              <a:t>o</a:t>
            </a:r>
            <a:endParaRPr sz="3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850">
              <a:latin typeface="Arial"/>
              <a:cs typeface="Arial"/>
            </a:endParaRPr>
          </a:p>
          <a:p>
            <a:pPr marL="12700" marR="124460">
              <a:lnSpc>
                <a:spcPts val="4350"/>
              </a:lnSpc>
            </a:pPr>
            <a:r>
              <a:rPr sz="3850" spc="-320" dirty="0">
                <a:solidFill>
                  <a:srgbClr val="F4F0D9"/>
                </a:solidFill>
                <a:latin typeface="Arial"/>
                <a:cs typeface="Arial"/>
              </a:rPr>
              <a:t>TEORÍA</a:t>
            </a:r>
            <a:r>
              <a:rPr sz="3850" spc="-22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850" spc="-465" dirty="0">
                <a:solidFill>
                  <a:srgbClr val="F4F0D9"/>
                </a:solidFill>
                <a:latin typeface="Arial"/>
                <a:cs typeface="Arial"/>
              </a:rPr>
              <a:t>DE</a:t>
            </a:r>
            <a:r>
              <a:rPr sz="3850" spc="-8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850" spc="-395" dirty="0">
                <a:solidFill>
                  <a:srgbClr val="F4F0D9"/>
                </a:solidFill>
                <a:latin typeface="Arial"/>
                <a:cs typeface="Arial"/>
              </a:rPr>
              <a:t>LAS</a:t>
            </a:r>
            <a:r>
              <a:rPr sz="3850" spc="-15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850" spc="-525" dirty="0">
                <a:solidFill>
                  <a:srgbClr val="F4F0D9"/>
                </a:solidFill>
                <a:latin typeface="Arial"/>
                <a:cs typeface="Arial"/>
              </a:rPr>
              <a:t>TRES</a:t>
            </a:r>
            <a:r>
              <a:rPr sz="3850" spc="-2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850" spc="-254" dirty="0">
                <a:solidFill>
                  <a:srgbClr val="F4F0D9"/>
                </a:solidFill>
                <a:latin typeface="Arial"/>
                <a:cs typeface="Arial"/>
              </a:rPr>
              <a:t>DIMENSIONES</a:t>
            </a:r>
            <a:r>
              <a:rPr sz="3850" spc="52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850" spc="-450" dirty="0">
                <a:solidFill>
                  <a:srgbClr val="F4F0D9"/>
                </a:solidFill>
                <a:latin typeface="Arial"/>
                <a:cs typeface="Arial"/>
              </a:rPr>
              <a:t>DEL </a:t>
            </a:r>
            <a:r>
              <a:rPr sz="3850" spc="-105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850" spc="-335" dirty="0">
                <a:solidFill>
                  <a:srgbClr val="F4F0D9"/>
                </a:solidFill>
                <a:latin typeface="Arial"/>
                <a:cs typeface="Arial"/>
              </a:rPr>
              <a:t>DESARROLLO</a:t>
            </a:r>
            <a:r>
              <a:rPr sz="3850" spc="-21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850" spc="-330" dirty="0">
                <a:solidFill>
                  <a:srgbClr val="F4F0D9"/>
                </a:solidFill>
                <a:latin typeface="Arial"/>
                <a:cs typeface="Arial"/>
              </a:rPr>
              <a:t>SOSTENIBLE</a:t>
            </a:r>
            <a:endParaRPr sz="3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3400" spc="-300" dirty="0">
                <a:solidFill>
                  <a:srgbClr val="F4F0D9"/>
                </a:solidFill>
                <a:latin typeface="Arial"/>
                <a:cs typeface="Arial"/>
              </a:rPr>
              <a:t>Dimensión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90" dirty="0">
                <a:solidFill>
                  <a:srgbClr val="F4F0D9"/>
                </a:solidFill>
                <a:latin typeface="Arial"/>
                <a:cs typeface="Arial"/>
              </a:rPr>
              <a:t>Social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95" dirty="0">
                <a:solidFill>
                  <a:srgbClr val="F4F0D9"/>
                </a:solidFill>
                <a:latin typeface="Arial"/>
                <a:cs typeface="Arial"/>
              </a:rPr>
              <a:t>-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185" dirty="0">
                <a:solidFill>
                  <a:srgbClr val="F4F0D9"/>
                </a:solidFill>
                <a:latin typeface="Arial"/>
                <a:cs typeface="Arial"/>
              </a:rPr>
              <a:t>Ecológica</a:t>
            </a:r>
            <a:r>
              <a:rPr sz="3400" spc="-70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95" dirty="0">
                <a:solidFill>
                  <a:srgbClr val="F4F0D9"/>
                </a:solidFill>
                <a:latin typeface="Arial"/>
                <a:cs typeface="Arial"/>
              </a:rPr>
              <a:t>-</a:t>
            </a:r>
            <a:r>
              <a:rPr sz="3400" spc="-75" dirty="0">
                <a:solidFill>
                  <a:srgbClr val="F4F0D9"/>
                </a:solidFill>
                <a:latin typeface="Arial"/>
                <a:cs typeface="Arial"/>
              </a:rPr>
              <a:t> </a:t>
            </a:r>
            <a:r>
              <a:rPr sz="3400" spc="-254" dirty="0">
                <a:solidFill>
                  <a:srgbClr val="F4F0D9"/>
                </a:solidFill>
                <a:latin typeface="Arial"/>
                <a:cs typeface="Arial"/>
              </a:rPr>
              <a:t>Económica</a:t>
            </a:r>
            <a:endParaRPr sz="3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934304" y="228218"/>
            <a:ext cx="491998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520" dirty="0"/>
              <a:t>M</a:t>
            </a:r>
            <a:r>
              <a:rPr sz="6600" spc="-150" dirty="0"/>
              <a:t>a</a:t>
            </a:r>
            <a:r>
              <a:rPr sz="6600" spc="-515" dirty="0"/>
              <a:t>r</a:t>
            </a:r>
            <a:r>
              <a:rPr sz="6600" spc="-235" dirty="0"/>
              <a:t>c</a:t>
            </a:r>
            <a:r>
              <a:rPr sz="6600" spc="-850" dirty="0"/>
              <a:t>o</a:t>
            </a:r>
            <a:r>
              <a:rPr sz="6600" spc="-580" dirty="0"/>
              <a:t> </a:t>
            </a:r>
            <a:r>
              <a:rPr sz="6600" spc="-1050" dirty="0"/>
              <a:t>T</a:t>
            </a:r>
            <a:r>
              <a:rPr sz="6600" spc="-420" dirty="0"/>
              <a:t>e</a:t>
            </a:r>
            <a:r>
              <a:rPr sz="6600" spc="-795" dirty="0"/>
              <a:t>o</a:t>
            </a:r>
            <a:r>
              <a:rPr sz="6600" spc="-515" dirty="0"/>
              <a:t>r</a:t>
            </a:r>
            <a:r>
              <a:rPr sz="6600" spc="-285" dirty="0"/>
              <a:t>i</a:t>
            </a:r>
            <a:r>
              <a:rPr sz="6600" spc="-235" dirty="0"/>
              <a:t>c</a:t>
            </a:r>
            <a:r>
              <a:rPr sz="6600" spc="-850" dirty="0"/>
              <a:t>o</a:t>
            </a:r>
            <a:endParaRPr sz="6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308538"/>
            <a:ext cx="18288000" cy="4581525"/>
          </a:xfrm>
          <a:custGeom>
            <a:avLst/>
            <a:gdLst/>
            <a:ahLst/>
            <a:cxnLst/>
            <a:rect l="l" t="t" r="r" b="b"/>
            <a:pathLst>
              <a:path w="18288000" h="4581525">
                <a:moveTo>
                  <a:pt x="0" y="0"/>
                </a:moveTo>
                <a:lnTo>
                  <a:pt x="18287999" y="0"/>
                </a:lnTo>
                <a:lnTo>
                  <a:pt x="18287999" y="4581524"/>
                </a:lnTo>
                <a:lnTo>
                  <a:pt x="0" y="4581524"/>
                </a:lnTo>
                <a:lnTo>
                  <a:pt x="0" y="0"/>
                </a:lnTo>
                <a:close/>
              </a:path>
            </a:pathLst>
          </a:custGeom>
          <a:solidFill>
            <a:srgbClr val="F4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0"/>
            <a:ext cx="7953374" cy="49625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21470" y="0"/>
            <a:ext cx="7934324" cy="49625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410794" y="6307756"/>
            <a:ext cx="5193030" cy="708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50" spc="-180" dirty="0">
                <a:solidFill>
                  <a:srgbClr val="628B80"/>
                </a:solidFill>
                <a:latin typeface="Lucida Sans"/>
                <a:cs typeface="Lucida Sans"/>
              </a:rPr>
              <a:t>M</a:t>
            </a:r>
            <a:r>
              <a:rPr sz="4450" spc="-27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4450" spc="-54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4450" spc="-75" dirty="0">
                <a:solidFill>
                  <a:srgbClr val="628B80"/>
                </a:solidFill>
                <a:latin typeface="Lucida Sans"/>
                <a:cs typeface="Lucida Sans"/>
              </a:rPr>
              <a:t>C</a:t>
            </a:r>
            <a:r>
              <a:rPr sz="4450" spc="-535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4450" spc="-8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50" spc="-54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4450" spc="-27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4450" spc="-290" dirty="0">
                <a:solidFill>
                  <a:srgbClr val="628B80"/>
                </a:solidFill>
                <a:latin typeface="Lucida Sans"/>
                <a:cs typeface="Lucida Sans"/>
              </a:rPr>
              <a:t>F</a:t>
            </a:r>
            <a:r>
              <a:rPr sz="4450" spc="-27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4450" spc="-54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4450" spc="-27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4450" spc="-620" dirty="0">
                <a:solidFill>
                  <a:srgbClr val="628B80"/>
                </a:solidFill>
                <a:latin typeface="Lucida Sans"/>
                <a:cs typeface="Lucida Sans"/>
              </a:rPr>
              <a:t>N</a:t>
            </a:r>
            <a:r>
              <a:rPr sz="4450" spc="-75" dirty="0">
                <a:solidFill>
                  <a:srgbClr val="628B80"/>
                </a:solidFill>
                <a:latin typeface="Lucida Sans"/>
                <a:cs typeface="Lucida Sans"/>
              </a:rPr>
              <a:t>CI</a:t>
            </a:r>
            <a:r>
              <a:rPr sz="4450" spc="-27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4450" spc="-515" dirty="0">
                <a:solidFill>
                  <a:srgbClr val="628B80"/>
                </a:solidFill>
                <a:latin typeface="Lucida Sans"/>
                <a:cs typeface="Lucida Sans"/>
              </a:rPr>
              <a:t>L</a:t>
            </a:r>
            <a:endParaRPr sz="4450">
              <a:latin typeface="Lucida Sans"/>
              <a:cs typeface="Lucida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08323" y="7346662"/>
            <a:ext cx="5997575" cy="1739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72465" marR="664845" indent="1038860">
              <a:lnSpc>
                <a:spcPct val="110300"/>
              </a:lnSpc>
              <a:spcBef>
                <a:spcPts val="90"/>
              </a:spcBef>
            </a:pPr>
            <a:r>
              <a:rPr sz="3400" spc="-24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575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65" dirty="0">
                <a:solidFill>
                  <a:srgbClr val="628B80"/>
                </a:solidFill>
                <a:latin typeface="Arial"/>
                <a:cs typeface="Arial"/>
              </a:rPr>
              <a:t>o  </a:t>
            </a:r>
            <a:r>
              <a:rPr sz="3400" spc="-520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20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550" dirty="0">
                <a:solidFill>
                  <a:srgbClr val="628B80"/>
                </a:solidFill>
                <a:latin typeface="Arial"/>
                <a:cs typeface="Arial"/>
              </a:rPr>
              <a:t>F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í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6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5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20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endParaRPr sz="3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400" spc="-795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3400" spc="-36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0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5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20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95" dirty="0">
                <a:solidFill>
                  <a:srgbClr val="628B80"/>
                </a:solidFill>
                <a:latin typeface="Arial"/>
                <a:cs typeface="Arial"/>
              </a:rPr>
              <a:t>-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580" dirty="0">
                <a:solidFill>
                  <a:srgbClr val="628B80"/>
                </a:solidFill>
                <a:latin typeface="Arial"/>
                <a:cs typeface="Arial"/>
              </a:rPr>
              <a:t>EE</a:t>
            </a:r>
            <a:r>
              <a:rPr sz="3400" spc="-54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57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endParaRPr sz="3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22322" y="5736256"/>
            <a:ext cx="5335905" cy="708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50" spc="-180" dirty="0">
                <a:solidFill>
                  <a:srgbClr val="628B80"/>
                </a:solidFill>
                <a:latin typeface="Lucida Sans"/>
                <a:cs typeface="Lucida Sans"/>
              </a:rPr>
              <a:t>M</a:t>
            </a:r>
            <a:r>
              <a:rPr sz="4450" spc="-27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4450" spc="-540" dirty="0">
                <a:solidFill>
                  <a:srgbClr val="628B80"/>
                </a:solidFill>
                <a:latin typeface="Lucida Sans"/>
                <a:cs typeface="Lucida Sans"/>
              </a:rPr>
              <a:t>R</a:t>
            </a:r>
            <a:r>
              <a:rPr sz="4450" spc="-75" dirty="0">
                <a:solidFill>
                  <a:srgbClr val="628B80"/>
                </a:solidFill>
                <a:latin typeface="Lucida Sans"/>
                <a:cs typeface="Lucida Sans"/>
              </a:rPr>
              <a:t>C</a:t>
            </a:r>
            <a:r>
              <a:rPr sz="4450" spc="-535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4450" spc="-80" dirty="0">
                <a:solidFill>
                  <a:srgbClr val="628B80"/>
                </a:solidFill>
                <a:latin typeface="Lucida Sans"/>
                <a:cs typeface="Lucida Sans"/>
              </a:rPr>
              <a:t> </a:t>
            </a:r>
            <a:r>
              <a:rPr sz="4450" spc="-75" dirty="0">
                <a:solidFill>
                  <a:srgbClr val="628B80"/>
                </a:solidFill>
                <a:latin typeface="Lucida Sans"/>
                <a:cs typeface="Lucida Sans"/>
              </a:rPr>
              <a:t>C</a:t>
            </a:r>
            <a:r>
              <a:rPr sz="4450" spc="-350" dirty="0">
                <a:solidFill>
                  <a:srgbClr val="628B80"/>
                </a:solidFill>
                <a:latin typeface="Lucida Sans"/>
                <a:cs typeface="Lucida Sans"/>
              </a:rPr>
              <a:t>O</a:t>
            </a:r>
            <a:r>
              <a:rPr sz="4450" spc="-620" dirty="0">
                <a:solidFill>
                  <a:srgbClr val="628B80"/>
                </a:solidFill>
                <a:latin typeface="Lucida Sans"/>
                <a:cs typeface="Lucida Sans"/>
              </a:rPr>
              <a:t>N</a:t>
            </a:r>
            <a:r>
              <a:rPr sz="4450" spc="-75" dirty="0">
                <a:solidFill>
                  <a:srgbClr val="628B80"/>
                </a:solidFill>
                <a:latin typeface="Lucida Sans"/>
                <a:cs typeface="Lucida Sans"/>
              </a:rPr>
              <a:t>C</a:t>
            </a:r>
            <a:r>
              <a:rPr sz="4450" spc="-275" dirty="0">
                <a:solidFill>
                  <a:srgbClr val="628B80"/>
                </a:solidFill>
                <a:latin typeface="Lucida Sans"/>
                <a:cs typeface="Lucida Sans"/>
              </a:rPr>
              <a:t>E</a:t>
            </a:r>
            <a:r>
              <a:rPr sz="4450" spc="-235" dirty="0">
                <a:solidFill>
                  <a:srgbClr val="628B80"/>
                </a:solidFill>
                <a:latin typeface="Lucida Sans"/>
                <a:cs typeface="Lucida Sans"/>
              </a:rPr>
              <a:t>P</a:t>
            </a:r>
            <a:r>
              <a:rPr sz="4450" spc="-550" dirty="0">
                <a:solidFill>
                  <a:srgbClr val="628B80"/>
                </a:solidFill>
                <a:latin typeface="Lucida Sans"/>
                <a:cs typeface="Lucida Sans"/>
              </a:rPr>
              <a:t>T</a:t>
            </a:r>
            <a:r>
              <a:rPr sz="4450" spc="-425" dirty="0">
                <a:solidFill>
                  <a:srgbClr val="628B80"/>
                </a:solidFill>
                <a:latin typeface="Lucida Sans"/>
                <a:cs typeface="Lucida Sans"/>
              </a:rPr>
              <a:t>U</a:t>
            </a:r>
            <a:r>
              <a:rPr sz="4450" spc="-270" dirty="0">
                <a:solidFill>
                  <a:srgbClr val="628B80"/>
                </a:solidFill>
                <a:latin typeface="Lucida Sans"/>
                <a:cs typeface="Lucida Sans"/>
              </a:rPr>
              <a:t>A</a:t>
            </a:r>
            <a:r>
              <a:rPr sz="4450" spc="-515" dirty="0">
                <a:solidFill>
                  <a:srgbClr val="628B80"/>
                </a:solidFill>
                <a:latin typeface="Lucida Sans"/>
                <a:cs typeface="Lucida Sans"/>
              </a:rPr>
              <a:t>L</a:t>
            </a:r>
            <a:endParaRPr sz="445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94811" y="6775162"/>
            <a:ext cx="4391025" cy="2882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10300"/>
              </a:lnSpc>
              <a:spcBef>
                <a:spcPts val="90"/>
              </a:spcBef>
            </a:pPr>
            <a:r>
              <a:rPr sz="3400" spc="-24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5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0" dirty="0">
                <a:solidFill>
                  <a:srgbClr val="628B80"/>
                </a:solidFill>
                <a:latin typeface="Arial"/>
                <a:cs typeface="Arial"/>
              </a:rPr>
              <a:t>x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80" dirty="0">
                <a:solidFill>
                  <a:srgbClr val="628B80"/>
                </a:solidFill>
                <a:latin typeface="Arial"/>
                <a:cs typeface="Arial"/>
              </a:rPr>
              <a:t>r  </a:t>
            </a:r>
            <a:r>
              <a:rPr sz="3400" spc="-24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575" dirty="0">
                <a:solidFill>
                  <a:srgbClr val="628B80"/>
                </a:solidFill>
                <a:latin typeface="Arial"/>
                <a:cs typeface="Arial"/>
              </a:rPr>
              <a:t>J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95" dirty="0">
                <a:solidFill>
                  <a:srgbClr val="628B80"/>
                </a:solidFill>
                <a:latin typeface="Arial"/>
                <a:cs typeface="Arial"/>
              </a:rPr>
              <a:t>-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4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350" dirty="0">
                <a:solidFill>
                  <a:srgbClr val="628B80"/>
                </a:solidFill>
                <a:latin typeface="Arial"/>
                <a:cs typeface="Arial"/>
              </a:rPr>
              <a:t>s  </a:t>
            </a:r>
            <a:r>
              <a:rPr sz="3400" spc="-5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ì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4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80" dirty="0">
                <a:solidFill>
                  <a:srgbClr val="628B80"/>
                </a:solidFill>
                <a:latin typeface="Arial"/>
                <a:cs typeface="Arial"/>
              </a:rPr>
              <a:t>r  </a:t>
            </a:r>
            <a:r>
              <a:rPr sz="3400" spc="-5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0" dirty="0">
                <a:solidFill>
                  <a:srgbClr val="628B80"/>
                </a:solidFill>
                <a:latin typeface="Arial"/>
                <a:cs typeface="Arial"/>
              </a:rPr>
              <a:t>x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3400" spc="-36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95" dirty="0">
                <a:solidFill>
                  <a:srgbClr val="628B80"/>
                </a:solidFill>
                <a:latin typeface="Arial"/>
                <a:cs typeface="Arial"/>
              </a:rPr>
              <a:t>-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5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0" dirty="0">
                <a:solidFill>
                  <a:srgbClr val="628B80"/>
                </a:solidFill>
                <a:latin typeface="Arial"/>
                <a:cs typeface="Arial"/>
              </a:rPr>
              <a:t>x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p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180" dirty="0">
                <a:solidFill>
                  <a:srgbClr val="628B80"/>
                </a:solidFill>
                <a:latin typeface="Arial"/>
                <a:cs typeface="Arial"/>
              </a:rPr>
              <a:t>r  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Oferta</a:t>
            </a:r>
            <a:r>
              <a:rPr sz="3400" spc="-8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00" dirty="0">
                <a:solidFill>
                  <a:srgbClr val="628B80"/>
                </a:solidFill>
                <a:latin typeface="Arial"/>
                <a:cs typeface="Arial"/>
              </a:rPr>
              <a:t>Exportable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0944225" cy="2317115"/>
            </a:xfrm>
            <a:custGeom>
              <a:avLst/>
              <a:gdLst/>
              <a:ahLst/>
              <a:cxnLst/>
              <a:rect l="l" t="t" r="r" b="b"/>
              <a:pathLst>
                <a:path w="10944225" h="2317115">
                  <a:moveTo>
                    <a:pt x="0" y="0"/>
                  </a:moveTo>
                  <a:lnTo>
                    <a:pt x="10944224" y="0"/>
                  </a:lnTo>
                  <a:lnTo>
                    <a:pt x="10944224" y="2316938"/>
                  </a:lnTo>
                  <a:lnTo>
                    <a:pt x="0" y="23169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619" y="1804570"/>
              <a:ext cx="7810499" cy="80771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44000" y="7719976"/>
              <a:ext cx="9144000" cy="2567305"/>
            </a:xfrm>
            <a:custGeom>
              <a:avLst/>
              <a:gdLst/>
              <a:ahLst/>
              <a:cxnLst/>
              <a:rect l="l" t="t" r="r" b="b"/>
              <a:pathLst>
                <a:path w="9144000" h="2567304">
                  <a:moveTo>
                    <a:pt x="9143999" y="2567022"/>
                  </a:moveTo>
                  <a:lnTo>
                    <a:pt x="0" y="2567022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2567022"/>
                  </a:lnTo>
                  <a:close/>
                </a:path>
              </a:pathLst>
            </a:custGeom>
            <a:solidFill>
              <a:srgbClr val="F4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48521" y="807386"/>
              <a:ext cx="6534149" cy="64007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91919" y="410870"/>
            <a:ext cx="9335135" cy="1070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850" spc="-100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6850" spc="-4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6850" spc="13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6850" spc="-4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6850" spc="-36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6850" spc="-107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6850" spc="-9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6850" spc="-70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6850" spc="-33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6850" spc="-24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6850" spc="-9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6850" spc="-450" dirty="0">
                <a:solidFill>
                  <a:srgbClr val="628B80"/>
                </a:solidFill>
                <a:latin typeface="Arial"/>
                <a:cs typeface="Arial"/>
              </a:rPr>
              <a:t>ó</a:t>
            </a:r>
            <a:r>
              <a:rPr sz="6850" spc="-760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6850" spc="-1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6850" spc="-33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6850" spc="-54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6850" spc="-1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6850" spc="-690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6850" spc="-33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6850" spc="-36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6850" spc="-9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6850" spc="-330" dirty="0">
                <a:solidFill>
                  <a:srgbClr val="628B80"/>
                </a:solidFill>
                <a:latin typeface="Arial"/>
                <a:cs typeface="Arial"/>
              </a:rPr>
              <a:t>ab</a:t>
            </a:r>
            <a:r>
              <a:rPr sz="6850" spc="-14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6850" spc="-4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6850" spc="-101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endParaRPr sz="68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05585" y="7870433"/>
            <a:ext cx="5349875" cy="209931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8100"/>
              </a:lnSpc>
              <a:spcBef>
                <a:spcPts val="330"/>
              </a:spcBef>
            </a:pPr>
            <a:r>
              <a:rPr sz="6850" spc="-950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6850" spc="-4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6850" spc="13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6850" spc="-45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6850" spc="-33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6850" spc="-45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6850" spc="-145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6850" spc="-450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6850" spc="-295" dirty="0">
                <a:solidFill>
                  <a:srgbClr val="628B80"/>
                </a:solidFill>
                <a:latin typeface="Arial"/>
                <a:cs typeface="Arial"/>
              </a:rPr>
              <a:t>g</a:t>
            </a:r>
            <a:r>
              <a:rPr sz="6850" spc="-470" dirty="0">
                <a:solidFill>
                  <a:srgbClr val="628B80"/>
                </a:solidFill>
                <a:latin typeface="Arial"/>
                <a:cs typeface="Arial"/>
              </a:rPr>
              <a:t>í</a:t>
            </a:r>
            <a:r>
              <a:rPr sz="6850" spc="-39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6850" spc="-16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6850" spc="-330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6850" spc="-360" dirty="0">
                <a:solidFill>
                  <a:srgbClr val="628B80"/>
                </a:solidFill>
                <a:latin typeface="Arial"/>
                <a:cs typeface="Arial"/>
              </a:rPr>
              <a:t>e  </a:t>
            </a:r>
            <a:r>
              <a:rPr sz="6850" spc="-430" dirty="0">
                <a:solidFill>
                  <a:srgbClr val="628B80"/>
                </a:solidFill>
                <a:latin typeface="Arial"/>
                <a:cs typeface="Arial"/>
              </a:rPr>
              <a:t>Investigación</a:t>
            </a:r>
            <a:endParaRPr sz="685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38067" y="4041242"/>
            <a:ext cx="2200275" cy="22002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28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0056" y="6"/>
            <a:ext cx="8577942" cy="77152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262924" y="7496793"/>
            <a:ext cx="6706234" cy="2340610"/>
          </a:xfrm>
          <a:prstGeom prst="rect">
            <a:avLst/>
          </a:prstGeom>
        </p:spPr>
        <p:txBody>
          <a:bodyPr vert="horz" wrap="square" lIns="0" tIns="213995" rIns="0" bIns="0" rtlCol="0">
            <a:spAutoFit/>
          </a:bodyPr>
          <a:lstStyle/>
          <a:p>
            <a:pPr marL="1060450" marR="5080" indent="-1048385">
              <a:lnSpc>
                <a:spcPts val="8330"/>
              </a:lnSpc>
              <a:spcBef>
                <a:spcPts val="1685"/>
              </a:spcBef>
            </a:pPr>
            <a:r>
              <a:rPr sz="8250" spc="-655" dirty="0">
                <a:solidFill>
                  <a:srgbClr val="F4F0D9"/>
                </a:solidFill>
                <a:latin typeface="Lucida Sans"/>
                <a:cs typeface="Lucida Sans"/>
              </a:rPr>
              <a:t>M</a:t>
            </a:r>
            <a:r>
              <a:rPr sz="8250" spc="-530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8250" spc="-575" dirty="0">
                <a:solidFill>
                  <a:srgbClr val="F4F0D9"/>
                </a:solidFill>
                <a:latin typeface="Lucida Sans"/>
                <a:cs typeface="Lucida Sans"/>
              </a:rPr>
              <a:t>t</a:t>
            </a:r>
            <a:r>
              <a:rPr sz="8250" spc="-994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8250" spc="-825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8250" spc="-994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8250" spc="-425" dirty="0">
                <a:solidFill>
                  <a:srgbClr val="F4F0D9"/>
                </a:solidFill>
                <a:latin typeface="Lucida Sans"/>
                <a:cs typeface="Lucida Sans"/>
              </a:rPr>
              <a:t>l</a:t>
            </a:r>
            <a:r>
              <a:rPr sz="8250" spc="-994" dirty="0">
                <a:solidFill>
                  <a:srgbClr val="F4F0D9"/>
                </a:solidFill>
                <a:latin typeface="Lucida Sans"/>
                <a:cs typeface="Lucida Sans"/>
              </a:rPr>
              <a:t>o</a:t>
            </a:r>
            <a:r>
              <a:rPr sz="8250" spc="-775" dirty="0">
                <a:solidFill>
                  <a:srgbClr val="F4F0D9"/>
                </a:solidFill>
                <a:latin typeface="Lucida Sans"/>
                <a:cs typeface="Lucida Sans"/>
              </a:rPr>
              <a:t>g</a:t>
            </a:r>
            <a:r>
              <a:rPr sz="8250" spc="-355" dirty="0">
                <a:solidFill>
                  <a:srgbClr val="F4F0D9"/>
                </a:solidFill>
                <a:latin typeface="Lucida Sans"/>
                <a:cs typeface="Lucida Sans"/>
              </a:rPr>
              <a:t>í</a:t>
            </a:r>
            <a:r>
              <a:rPr sz="8250" spc="-254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8250" spc="-725" dirty="0">
                <a:solidFill>
                  <a:srgbClr val="F4F0D9"/>
                </a:solidFill>
                <a:latin typeface="Lucida Sans"/>
                <a:cs typeface="Lucida Sans"/>
              </a:rPr>
              <a:t> </a:t>
            </a:r>
            <a:r>
              <a:rPr sz="8250" spc="-825" dirty="0">
                <a:solidFill>
                  <a:srgbClr val="F4F0D9"/>
                </a:solidFill>
                <a:latin typeface="Lucida Sans"/>
                <a:cs typeface="Lucida Sans"/>
              </a:rPr>
              <a:t>d</a:t>
            </a:r>
            <a:r>
              <a:rPr sz="8250" spc="-425" dirty="0">
                <a:solidFill>
                  <a:srgbClr val="F4F0D9"/>
                </a:solidFill>
                <a:latin typeface="Lucida Sans"/>
                <a:cs typeface="Lucida Sans"/>
              </a:rPr>
              <a:t>e  </a:t>
            </a:r>
            <a:r>
              <a:rPr sz="8250" spc="-420" dirty="0">
                <a:solidFill>
                  <a:srgbClr val="F4F0D9"/>
                </a:solidFill>
                <a:latin typeface="Lucida Sans"/>
                <a:cs typeface="Lucida Sans"/>
              </a:rPr>
              <a:t>I</a:t>
            </a:r>
            <a:r>
              <a:rPr sz="8250" spc="-1165" dirty="0">
                <a:solidFill>
                  <a:srgbClr val="F4F0D9"/>
                </a:solidFill>
                <a:latin typeface="Lucida Sans"/>
                <a:cs typeface="Lucida Sans"/>
              </a:rPr>
              <a:t>n</a:t>
            </a:r>
            <a:r>
              <a:rPr sz="8250" spc="-755" dirty="0">
                <a:solidFill>
                  <a:srgbClr val="F4F0D9"/>
                </a:solidFill>
                <a:latin typeface="Lucida Sans"/>
                <a:cs typeface="Lucida Sans"/>
              </a:rPr>
              <a:t>v</a:t>
            </a:r>
            <a:r>
              <a:rPr sz="8250" spc="-530" dirty="0">
                <a:solidFill>
                  <a:srgbClr val="F4F0D9"/>
                </a:solidFill>
                <a:latin typeface="Lucida Sans"/>
                <a:cs typeface="Lucida Sans"/>
              </a:rPr>
              <a:t>e</a:t>
            </a:r>
            <a:r>
              <a:rPr sz="8250" spc="-610" dirty="0">
                <a:solidFill>
                  <a:srgbClr val="F4F0D9"/>
                </a:solidFill>
                <a:latin typeface="Lucida Sans"/>
                <a:cs typeface="Lucida Sans"/>
              </a:rPr>
              <a:t>s</a:t>
            </a:r>
            <a:r>
              <a:rPr sz="8250" spc="-575" dirty="0">
                <a:solidFill>
                  <a:srgbClr val="F4F0D9"/>
                </a:solidFill>
                <a:latin typeface="Lucida Sans"/>
                <a:cs typeface="Lucida Sans"/>
              </a:rPr>
              <a:t>t</a:t>
            </a:r>
            <a:r>
              <a:rPr sz="8250" spc="-355" dirty="0">
                <a:solidFill>
                  <a:srgbClr val="F4F0D9"/>
                </a:solidFill>
                <a:latin typeface="Lucida Sans"/>
                <a:cs typeface="Lucida Sans"/>
              </a:rPr>
              <a:t>i</a:t>
            </a:r>
            <a:r>
              <a:rPr sz="8250" spc="-775" dirty="0">
                <a:solidFill>
                  <a:srgbClr val="F4F0D9"/>
                </a:solidFill>
                <a:latin typeface="Lucida Sans"/>
                <a:cs typeface="Lucida Sans"/>
              </a:rPr>
              <a:t>g</a:t>
            </a:r>
            <a:r>
              <a:rPr sz="8250" spc="-190" dirty="0">
                <a:solidFill>
                  <a:srgbClr val="F4F0D9"/>
                </a:solidFill>
                <a:latin typeface="Lucida Sans"/>
                <a:cs typeface="Lucida Sans"/>
              </a:rPr>
              <a:t>a</a:t>
            </a:r>
            <a:r>
              <a:rPr sz="8250" spc="-300" dirty="0">
                <a:solidFill>
                  <a:srgbClr val="F4F0D9"/>
                </a:solidFill>
                <a:latin typeface="Lucida Sans"/>
                <a:cs typeface="Lucida Sans"/>
              </a:rPr>
              <a:t>c</a:t>
            </a:r>
            <a:r>
              <a:rPr sz="8250" spc="-355" dirty="0">
                <a:solidFill>
                  <a:srgbClr val="F4F0D9"/>
                </a:solidFill>
                <a:latin typeface="Lucida Sans"/>
                <a:cs typeface="Lucida Sans"/>
              </a:rPr>
              <a:t>i</a:t>
            </a:r>
            <a:r>
              <a:rPr sz="8250" spc="-994" dirty="0">
                <a:solidFill>
                  <a:srgbClr val="F4F0D9"/>
                </a:solidFill>
                <a:latin typeface="Lucida Sans"/>
                <a:cs typeface="Lucida Sans"/>
              </a:rPr>
              <a:t>ó</a:t>
            </a:r>
            <a:r>
              <a:rPr sz="8250" spc="-1230" dirty="0">
                <a:solidFill>
                  <a:srgbClr val="F4F0D9"/>
                </a:solidFill>
                <a:latin typeface="Lucida Sans"/>
                <a:cs typeface="Lucida Sans"/>
              </a:rPr>
              <a:t>n</a:t>
            </a:r>
            <a:endParaRPr sz="8250">
              <a:latin typeface="Lucida Sans"/>
              <a:cs typeface="Lucida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8700" y="1028705"/>
            <a:ext cx="9077325" cy="8229600"/>
          </a:xfrm>
          <a:prstGeom prst="rect">
            <a:avLst/>
          </a:prstGeom>
          <a:solidFill>
            <a:srgbClr val="F4F0D9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4650">
              <a:latin typeface="Times New Roman"/>
              <a:cs typeface="Times New Roman"/>
            </a:endParaRPr>
          </a:p>
          <a:p>
            <a:pPr marL="972819" marR="4233545">
              <a:lnSpc>
                <a:spcPts val="4350"/>
              </a:lnSpc>
            </a:pPr>
            <a:r>
              <a:rPr sz="3850" spc="-355" dirty="0">
                <a:solidFill>
                  <a:srgbClr val="628B80"/>
                </a:solidFill>
                <a:latin typeface="Arial"/>
                <a:cs typeface="Arial"/>
              </a:rPr>
              <a:t>INTRUMENTOS</a:t>
            </a:r>
            <a:r>
              <a:rPr sz="3850" spc="-26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65" dirty="0">
                <a:solidFill>
                  <a:srgbClr val="628B80"/>
                </a:solidFill>
                <a:latin typeface="Arial"/>
                <a:cs typeface="Arial"/>
              </a:rPr>
              <a:t>DE </a:t>
            </a:r>
            <a:r>
              <a:rPr sz="3850" spc="-105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210" dirty="0">
                <a:solidFill>
                  <a:srgbClr val="628B80"/>
                </a:solidFill>
                <a:latin typeface="Arial"/>
                <a:cs typeface="Arial"/>
              </a:rPr>
              <a:t>RECOLECCIÒN</a:t>
            </a:r>
            <a:endParaRPr sz="3850">
              <a:latin typeface="Arial"/>
              <a:cs typeface="Arial"/>
            </a:endParaRPr>
          </a:p>
          <a:p>
            <a:pPr marL="972819">
              <a:lnSpc>
                <a:spcPct val="100000"/>
              </a:lnSpc>
              <a:spcBef>
                <a:spcPts val="1425"/>
              </a:spcBef>
            </a:pPr>
            <a:r>
              <a:rPr sz="3400" spc="-630" dirty="0">
                <a:solidFill>
                  <a:srgbClr val="628B80"/>
                </a:solidFill>
                <a:latin typeface="Arial"/>
                <a:cs typeface="Arial"/>
              </a:rPr>
              <a:t>H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rr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515" dirty="0">
                <a:solidFill>
                  <a:srgbClr val="628B80"/>
                </a:solidFill>
                <a:latin typeface="Arial"/>
                <a:cs typeface="Arial"/>
              </a:rPr>
              <a:t>m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45" dirty="0">
                <a:solidFill>
                  <a:srgbClr val="628B80"/>
                </a:solidFill>
                <a:latin typeface="Arial"/>
                <a:cs typeface="Arial"/>
              </a:rPr>
              <a:t>: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4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95" dirty="0">
                <a:solidFill>
                  <a:srgbClr val="628B80"/>
                </a:solidFill>
                <a:latin typeface="Arial"/>
                <a:cs typeface="Arial"/>
              </a:rPr>
              <a:t>-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5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endParaRPr sz="3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450">
              <a:latin typeface="Arial"/>
              <a:cs typeface="Arial"/>
            </a:endParaRPr>
          </a:p>
          <a:p>
            <a:pPr marL="972819">
              <a:lnSpc>
                <a:spcPts val="4485"/>
              </a:lnSpc>
            </a:pPr>
            <a:r>
              <a:rPr sz="3850" spc="-260" dirty="0">
                <a:solidFill>
                  <a:srgbClr val="628B80"/>
                </a:solidFill>
                <a:latin typeface="Arial"/>
                <a:cs typeface="Arial"/>
              </a:rPr>
              <a:t>PROCEDIMEINTO</a:t>
            </a:r>
            <a:r>
              <a:rPr sz="3850" spc="50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465" dirty="0">
                <a:solidFill>
                  <a:srgbClr val="628B80"/>
                </a:solidFill>
                <a:latin typeface="Arial"/>
                <a:cs typeface="Arial"/>
              </a:rPr>
              <a:t>DE</a:t>
            </a:r>
            <a:endParaRPr sz="3850">
              <a:latin typeface="Arial"/>
              <a:cs typeface="Arial"/>
            </a:endParaRPr>
          </a:p>
          <a:p>
            <a:pPr marL="972819">
              <a:lnSpc>
                <a:spcPts val="4485"/>
              </a:lnSpc>
            </a:pPr>
            <a:r>
              <a:rPr sz="3850" spc="-210" dirty="0">
                <a:solidFill>
                  <a:srgbClr val="628B80"/>
                </a:solidFill>
                <a:latin typeface="Arial"/>
                <a:cs typeface="Arial"/>
              </a:rPr>
              <a:t>RECOLECCIÓN</a:t>
            </a:r>
            <a:r>
              <a:rPr sz="3850" spc="500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515" dirty="0">
                <a:solidFill>
                  <a:srgbClr val="628B80"/>
                </a:solidFill>
                <a:latin typeface="Arial"/>
                <a:cs typeface="Arial"/>
              </a:rPr>
              <a:t>Y</a:t>
            </a:r>
            <a:r>
              <a:rPr sz="3850" spc="-4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850" spc="-245" dirty="0">
                <a:solidFill>
                  <a:srgbClr val="628B80"/>
                </a:solidFill>
                <a:latin typeface="Arial"/>
                <a:cs typeface="Arial"/>
              </a:rPr>
              <a:t>ANÁLISIS</a:t>
            </a:r>
            <a:endParaRPr sz="3850">
              <a:latin typeface="Arial"/>
              <a:cs typeface="Arial"/>
            </a:endParaRPr>
          </a:p>
          <a:p>
            <a:pPr marL="972819" marR="1143000">
              <a:lnSpc>
                <a:spcPct val="110300"/>
              </a:lnSpc>
              <a:spcBef>
                <a:spcPts val="1105"/>
              </a:spcBef>
            </a:pPr>
            <a:r>
              <a:rPr sz="3400" spc="-580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395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d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229" dirty="0">
                <a:solidFill>
                  <a:srgbClr val="628B80"/>
                </a:solidFill>
                <a:latin typeface="Arial"/>
                <a:cs typeface="Arial"/>
              </a:rPr>
              <a:t>e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7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95" dirty="0">
                <a:solidFill>
                  <a:srgbClr val="628B80"/>
                </a:solidFill>
                <a:latin typeface="Arial"/>
                <a:cs typeface="Arial"/>
              </a:rPr>
              <a:t>-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730" dirty="0">
                <a:solidFill>
                  <a:srgbClr val="628B80"/>
                </a:solidFill>
                <a:latin typeface="Arial"/>
                <a:cs typeface="Arial"/>
              </a:rPr>
              <a:t>T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ab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1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215" dirty="0">
                <a:solidFill>
                  <a:srgbClr val="628B80"/>
                </a:solidFill>
                <a:latin typeface="Arial"/>
                <a:cs typeface="Arial"/>
              </a:rPr>
              <a:t>ò</a:t>
            </a:r>
            <a:r>
              <a:rPr sz="3400" spc="-36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240" dirty="0">
                <a:solidFill>
                  <a:srgbClr val="628B80"/>
                </a:solidFill>
                <a:latin typeface="Arial"/>
                <a:cs typeface="Arial"/>
              </a:rPr>
              <a:t>C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u</a:t>
            </a:r>
            <a:r>
              <a:rPr sz="3400" spc="-305" dirty="0">
                <a:solidFill>
                  <a:srgbClr val="628B80"/>
                </a:solidFill>
                <a:latin typeface="Arial"/>
                <a:cs typeface="Arial"/>
              </a:rPr>
              <a:t>z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3400" spc="-18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85" dirty="0">
                <a:solidFill>
                  <a:srgbClr val="628B80"/>
                </a:solidFill>
                <a:latin typeface="Arial"/>
                <a:cs typeface="Arial"/>
              </a:rPr>
              <a:t>-  </a:t>
            </a:r>
            <a:r>
              <a:rPr sz="3400" spc="-390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335" dirty="0">
                <a:solidFill>
                  <a:srgbClr val="628B80"/>
                </a:solidFill>
                <a:latin typeface="Arial"/>
                <a:cs typeface="Arial"/>
              </a:rPr>
              <a:t>n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á</a:t>
            </a:r>
            <a:r>
              <a:rPr sz="3400" spc="-70" dirty="0">
                <a:solidFill>
                  <a:srgbClr val="628B80"/>
                </a:solidFill>
                <a:latin typeface="Arial"/>
                <a:cs typeface="Arial"/>
              </a:rPr>
              <a:t>l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46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495" dirty="0">
                <a:solidFill>
                  <a:srgbClr val="628B80"/>
                </a:solidFill>
                <a:latin typeface="Arial"/>
                <a:cs typeface="Arial"/>
              </a:rPr>
              <a:t>s</a:t>
            </a:r>
            <a:r>
              <a:rPr sz="3400" spc="-75" dirty="0">
                <a:solidFill>
                  <a:srgbClr val="628B80"/>
                </a:solidFill>
                <a:latin typeface="Arial"/>
                <a:cs typeface="Arial"/>
              </a:rPr>
              <a:t> </a:t>
            </a:r>
            <a:r>
              <a:rPr sz="3400" spc="-625" dirty="0">
                <a:solidFill>
                  <a:srgbClr val="628B80"/>
                </a:solidFill>
                <a:latin typeface="Arial"/>
                <a:cs typeface="Arial"/>
              </a:rPr>
              <a:t>B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395" dirty="0">
                <a:solidFill>
                  <a:srgbClr val="628B80"/>
                </a:solidFill>
                <a:latin typeface="Arial"/>
                <a:cs typeface="Arial"/>
              </a:rPr>
              <a:t>v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</a:t>
            </a:r>
            <a:r>
              <a:rPr sz="3400" spc="-170" dirty="0">
                <a:solidFill>
                  <a:srgbClr val="628B80"/>
                </a:solidFill>
                <a:latin typeface="Arial"/>
                <a:cs typeface="Arial"/>
              </a:rPr>
              <a:t>r</a:t>
            </a:r>
            <a:r>
              <a:rPr sz="3400" spc="-40" dirty="0">
                <a:solidFill>
                  <a:srgbClr val="628B80"/>
                </a:solidFill>
                <a:latin typeface="Arial"/>
                <a:cs typeface="Arial"/>
              </a:rPr>
              <a:t>i</a:t>
            </a:r>
            <a:r>
              <a:rPr sz="3400" spc="-155" dirty="0">
                <a:solidFill>
                  <a:srgbClr val="628B80"/>
                </a:solidFill>
                <a:latin typeface="Arial"/>
                <a:cs typeface="Arial"/>
              </a:rPr>
              <a:t>ad</a:t>
            </a:r>
            <a:r>
              <a:rPr sz="3400" spc="-245" dirty="0">
                <a:solidFill>
                  <a:srgbClr val="628B80"/>
                </a:solidFill>
                <a:latin typeface="Arial"/>
                <a:cs typeface="Arial"/>
              </a:rPr>
              <a:t>o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1512</Words>
  <Application>Microsoft Office PowerPoint</Application>
  <PresentationFormat>Personalizado</PresentationFormat>
  <Paragraphs>267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1" baseType="lpstr">
      <vt:lpstr>Arial</vt:lpstr>
      <vt:lpstr>Arial Narrow</vt:lpstr>
      <vt:lpstr>Calibri</vt:lpstr>
      <vt:lpstr>Cambria</vt:lpstr>
      <vt:lpstr>Lucida Sans</vt:lpstr>
      <vt:lpstr>Lucida Sans Unicode</vt:lpstr>
      <vt:lpstr>Tahoma</vt:lpstr>
      <vt:lpstr>Times New Roman</vt:lpstr>
      <vt:lpstr>Verdana</vt:lpstr>
      <vt:lpstr>Office Theme</vt:lpstr>
      <vt:lpstr>CARRERA DE COMERCIO EXTERIOR Y  NEGOCIACIÓN INTERNACIONAL</vt:lpstr>
      <vt:lpstr>Presentación de PowerPoint</vt:lpstr>
      <vt:lpstr>Arbol del Problema</vt:lpstr>
      <vt:lpstr>IMPORTADORES - POTENCIAS MUNDIALES</vt:lpstr>
      <vt:lpstr>Objetivos</vt:lpstr>
      <vt:lpstr>Marco Teorico</vt:lpstr>
      <vt:lpstr>Presentación de PowerPoint</vt:lpstr>
      <vt:lpstr>Presentación de PowerPoint</vt:lpstr>
      <vt:lpstr>Presentación de PowerPoint</vt:lpstr>
      <vt:lpstr>Desarrollo del Estudio</vt:lpstr>
      <vt:lpstr>ANTECEDENTES</vt:lpstr>
      <vt:lpstr>Presentación de PowerPoint</vt:lpstr>
      <vt:lpstr>Presentación de PowerPoint</vt:lpstr>
      <vt:lpstr>Exportaciones de  productos Fairtrade</vt:lpstr>
      <vt:lpstr>CALIDAD Y TAMAÑO</vt:lpstr>
      <vt:lpstr>SEGÚN LA OMC</vt:lpstr>
      <vt:lpstr>CERTIFICACIÓN DE COMERCIO  JUSTO ¿Qué hace?</vt:lpstr>
      <vt:lpstr>Beneficios</vt:lpstr>
      <vt:lpstr>Presentación de PowerPoint</vt:lpstr>
      <vt:lpstr>Presentación de PowerPoint</vt:lpstr>
      <vt:lpstr>Presentación de PowerPoint</vt:lpstr>
      <vt:lpstr>Obligaciones de  la Norma de  Comercio Justo</vt:lpstr>
      <vt:lpstr>Exportaciones  de Comercio  Justo</vt:lpstr>
      <vt:lpstr>FACTORES -  PROVEEDORES</vt:lpstr>
      <vt:lpstr>Principal Mercado - EEUU</vt:lpstr>
      <vt:lpstr>Resultados</vt:lpstr>
      <vt:lpstr>Análisis de Datos - Gerentes</vt:lpstr>
      <vt:lpstr>Análisis de Datos - Gerentes</vt:lpstr>
      <vt:lpstr>Análisis de Datos - Gerentes</vt:lpstr>
      <vt:lpstr>Análisis de Datos - Trabajadores</vt:lpstr>
      <vt:lpstr>Análisis de Datos - Trabajadores</vt:lpstr>
      <vt:lpstr>HERRAMIENTA - ANÁLISIS SITUACIONAL</vt:lpstr>
      <vt:lpstr>CAME</vt:lpstr>
      <vt:lpstr>Presentación de PowerPoint</vt:lpstr>
      <vt:lpstr>Matriz DAFO</vt:lpstr>
      <vt:lpstr>Matriz DAFO</vt:lpstr>
      <vt:lpstr>Matriz de Direccionamiento Estratégico</vt:lpstr>
      <vt:lpstr>Matriz de Direccionamiento Estratégico</vt:lpstr>
      <vt:lpstr>Matriz de Direccionamiento Estratégico</vt:lpstr>
      <vt:lpstr>Matriz de Direccionamiento Estratégico</vt:lpstr>
      <vt:lpstr>Conclusiones y Recomedaciones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CARRERA DE COMERCIO EXTERIOR Y  NEGOCIACIÓN INTERNACIONAL</dc:title>
  <dc:creator>MASCorp</dc:creator>
  <cp:lastModifiedBy>Usuario de Windows</cp:lastModifiedBy>
  <cp:revision>1</cp:revision>
  <dcterms:created xsi:type="dcterms:W3CDTF">2021-03-25T16:30:43Z</dcterms:created>
  <dcterms:modified xsi:type="dcterms:W3CDTF">2021-03-25T16:38:12Z</dcterms:modified>
</cp:coreProperties>
</file>