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0" r:id="rId2"/>
    <p:sldMasterId id="2147483749" r:id="rId3"/>
  </p:sldMasterIdLst>
  <p:notesMasterIdLst>
    <p:notesMasterId r:id="rId78"/>
  </p:notesMasterIdLst>
  <p:sldIdLst>
    <p:sldId id="381" r:id="rId4"/>
    <p:sldId id="278" r:id="rId5"/>
    <p:sldId id="277" r:id="rId6"/>
    <p:sldId id="263" r:id="rId7"/>
    <p:sldId id="269" r:id="rId8"/>
    <p:sldId id="270" r:id="rId9"/>
    <p:sldId id="384" r:id="rId10"/>
    <p:sldId id="272" r:id="rId11"/>
    <p:sldId id="359" r:id="rId12"/>
    <p:sldId id="360" r:id="rId13"/>
    <p:sldId id="280" r:id="rId14"/>
    <p:sldId id="283" r:id="rId15"/>
    <p:sldId id="285" r:id="rId16"/>
    <p:sldId id="261" r:id="rId17"/>
    <p:sldId id="289" r:id="rId18"/>
    <p:sldId id="408" r:id="rId19"/>
    <p:sldId id="417" r:id="rId20"/>
    <p:sldId id="364" r:id="rId21"/>
    <p:sldId id="416" r:id="rId22"/>
    <p:sldId id="291" r:id="rId23"/>
    <p:sldId id="292" r:id="rId24"/>
    <p:sldId id="293" r:id="rId25"/>
    <p:sldId id="387" r:id="rId26"/>
    <p:sldId id="388" r:id="rId27"/>
    <p:sldId id="392" r:id="rId28"/>
    <p:sldId id="393" r:id="rId29"/>
    <p:sldId id="395" r:id="rId30"/>
    <p:sldId id="396" r:id="rId31"/>
    <p:sldId id="397" r:id="rId32"/>
    <p:sldId id="399" r:id="rId33"/>
    <p:sldId id="401" r:id="rId34"/>
    <p:sldId id="402" r:id="rId35"/>
    <p:sldId id="409" r:id="rId36"/>
    <p:sldId id="410" r:id="rId37"/>
    <p:sldId id="311" r:id="rId38"/>
    <p:sldId id="304" r:id="rId39"/>
    <p:sldId id="317" r:id="rId40"/>
    <p:sldId id="319" r:id="rId41"/>
    <p:sldId id="321" r:id="rId42"/>
    <p:sldId id="322" r:id="rId43"/>
    <p:sldId id="323" r:id="rId44"/>
    <p:sldId id="324" r:id="rId45"/>
    <p:sldId id="320" r:id="rId46"/>
    <p:sldId id="325" r:id="rId47"/>
    <p:sldId id="326" r:id="rId48"/>
    <p:sldId id="318" r:id="rId49"/>
    <p:sldId id="327" r:id="rId50"/>
    <p:sldId id="370" r:id="rId51"/>
    <p:sldId id="371" r:id="rId52"/>
    <p:sldId id="372" r:id="rId53"/>
    <p:sldId id="373" r:id="rId54"/>
    <p:sldId id="310" r:id="rId55"/>
    <p:sldId id="328" r:id="rId56"/>
    <p:sldId id="329" r:id="rId57"/>
    <p:sldId id="330" r:id="rId58"/>
    <p:sldId id="411" r:id="rId59"/>
    <p:sldId id="334" r:id="rId60"/>
    <p:sldId id="374" r:id="rId61"/>
    <p:sldId id="375" r:id="rId62"/>
    <p:sldId id="377" r:id="rId63"/>
    <p:sldId id="376" r:id="rId64"/>
    <p:sldId id="382" r:id="rId65"/>
    <p:sldId id="380" r:id="rId66"/>
    <p:sldId id="383" r:id="rId67"/>
    <p:sldId id="313" r:id="rId68"/>
    <p:sldId id="414" r:id="rId69"/>
    <p:sldId id="344" r:id="rId70"/>
    <p:sldId id="347" r:id="rId71"/>
    <p:sldId id="350" r:id="rId72"/>
    <p:sldId id="351" r:id="rId73"/>
    <p:sldId id="353" r:id="rId74"/>
    <p:sldId id="355" r:id="rId75"/>
    <p:sldId id="357" r:id="rId76"/>
    <p:sldId id="406" r:id="rId7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031"/>
    <a:srgbClr val="DDFFDD"/>
    <a:srgbClr val="FBDAD7"/>
    <a:srgbClr val="E5FFE5"/>
    <a:srgbClr val="BBF3C4"/>
    <a:srgbClr val="E7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POBLACIÓN MUNDIAL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MUNDIAL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6-470A-87F6-9C084B33B2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6-470A-87F6-9C084B33B2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66-470A-87F6-9C084B33B2E5}"/>
              </c:ext>
            </c:extLst>
          </c:dPt>
          <c:dLbls>
            <c:dLbl>
              <c:idx val="0"/>
              <c:layout>
                <c:manualLayout>
                  <c:x val="-0.2001504138034452"/>
                  <c:y val="-0.24036499935551134"/>
                </c:manualLayout>
              </c:layout>
              <c:tx>
                <c:rich>
                  <a:bodyPr/>
                  <a:lstStyle/>
                  <a:p>
                    <a:fld id="{611F270B-AC6E-4530-A6A9-6BCD1C32E685}" type="PERCENTAGE">
                      <a:rPr lang="en-US" sz="1700" b="1" smtClean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r>
                      <a:rPr lang="en-US" sz="1700" b="1" dirty="0">
                        <a:solidFill>
                          <a:schemeClr val="tx1"/>
                        </a:solidFill>
                      </a:rPr>
                      <a:t> = 6500 M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866262518610193"/>
                      <c:h val="0.159647441575802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66-470A-87F6-9C084B33B2E5}"/>
                </c:ext>
              </c:extLst>
            </c:dLbl>
            <c:dLbl>
              <c:idx val="1"/>
              <c:layout>
                <c:manualLayout>
                  <c:x val="2.6266277749730067E-2"/>
                  <c:y val="0.15443872249800861"/>
                </c:manualLayout>
              </c:layout>
              <c:tx>
                <c:rich>
                  <a:bodyPr/>
                  <a:lstStyle/>
                  <a:p>
                    <a:fld id="{79ACC02D-9FA2-4BA8-AA73-766B7C2F0425}" type="PERCENTAGE">
                      <a:rPr lang="en-US" sz="1700" b="1" smtClean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r>
                      <a:rPr lang="en-US" sz="1700" b="1" dirty="0">
                        <a:solidFill>
                          <a:schemeClr val="tx1"/>
                        </a:solidFill>
                      </a:rPr>
                      <a:t> = 1500 M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7684049553339367"/>
                      <c:h val="6.00339834753337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66-470A-87F6-9C084B33B2E5}"/>
                </c:ext>
              </c:extLst>
            </c:dLbl>
            <c:dLbl>
              <c:idx val="2"/>
              <c:layout>
                <c:manualLayout>
                  <c:x val="0.13160062130982716"/>
                  <c:y val="0.1072767982563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37D6E9-A9D7-457E-BD9A-C6DE1406AFB8}" type="PERCENTAG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[PORCENTAJE]</a:t>
                    </a:fld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 = 200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408500542588502"/>
                      <c:h val="8.46475757917398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66-470A-87F6-9C084B33B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Población restante</c:v>
                </c:pt>
                <c:pt idx="1">
                  <c:v>Déficit Cuantitativo</c:v>
                </c:pt>
                <c:pt idx="2">
                  <c:v>Déficit Habitacional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0.8441558441558441</c:v>
                </c:pt>
                <c:pt idx="1">
                  <c:v>0.15584415584415584</c:v>
                </c:pt>
                <c:pt idx="2">
                  <c:v>2.5974025974025976E-2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6-470A-87F6-9C084B33B2E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21-4E64-8D5E-8971A6D3CF5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21-4E64-8D5E-8971A6D3CF5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221-4E64-8D5E-8971A6D3C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Población restante</c:v>
                </c:pt>
                <c:pt idx="1">
                  <c:v>Déficit Cuantitativo</c:v>
                </c:pt>
                <c:pt idx="2">
                  <c:v>Déficit Habitacional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6-470A-87F6-9C084B33B2E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baseline="0" dirty="0">
                <a:solidFill>
                  <a:schemeClr val="tx1"/>
                </a:solidFill>
              </a:rPr>
              <a:t>POBLACIÓN ECUATORIANA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POBLACIÓN ECUATORIANA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D-4B4C-B1B8-6DD25CD6A6F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D-4B4C-B1B8-6DD25CD6A6F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0D-4B4C-B1B8-6DD25CD6A6F8}"/>
              </c:ext>
            </c:extLst>
          </c:dPt>
          <c:dLbls>
            <c:dLbl>
              <c:idx val="0"/>
              <c:layout>
                <c:manualLayout>
                  <c:x val="-2.9562309602146285E-3"/>
                  <c:y val="-0.14225094675932187"/>
                </c:manualLayout>
              </c:layout>
              <c:tx>
                <c:rich>
                  <a:bodyPr/>
                  <a:lstStyle/>
                  <a:p>
                    <a:fld id="{611F270B-AC6E-4530-A6A9-6BCD1C32E685}" type="PERCENTAGE">
                      <a:rPr lang="en-US" sz="15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[PORCENTAJE]</a:t>
                    </a:fld>
                    <a:r>
                      <a: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10.4 M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866262518610193"/>
                      <c:h val="0.159647441575802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0D-4B4C-B1B8-6DD25CD6A6F8}"/>
                </c:ext>
              </c:extLst>
            </c:dLbl>
            <c:dLbl>
              <c:idx val="1"/>
              <c:layout>
                <c:manualLayout>
                  <c:x val="8.2838891801581632E-2"/>
                  <c:y val="-7.113609128057781E-2"/>
                </c:manualLayout>
              </c:layout>
              <c:tx>
                <c:rich>
                  <a:bodyPr/>
                  <a:lstStyle/>
                  <a:p>
                    <a:fld id="{79ACC02D-9FA2-4BA8-AA73-766B7C2F0425}" type="PERCENTAGE">
                      <a:rPr lang="en-US" sz="15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[PORCENTAJE]</a:t>
                    </a:fld>
                    <a:r>
                      <a: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1.7M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7684049553339367"/>
                      <c:h val="6.00339834753337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0D-4B4C-B1B8-6DD25CD6A6F8}"/>
                </c:ext>
              </c:extLst>
            </c:dLbl>
            <c:dLbl>
              <c:idx val="2"/>
              <c:layout>
                <c:manualLayout>
                  <c:x val="0.12998185853990371"/>
                  <c:y val="0.11307971891118404"/>
                </c:manualLayout>
              </c:layout>
              <c:tx>
                <c:rich>
                  <a:bodyPr/>
                  <a:lstStyle/>
                  <a:p>
                    <a:fld id="{6737D6E9-A9D7-457E-BD9A-C6DE1406AFB8}" type="PERCENTAGE">
                      <a:rPr lang="en-US" sz="15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[PORCENTAJE]</a:t>
                    </a:fld>
                    <a:r>
                      <a: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5.2M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408500542588502"/>
                      <c:h val="8.46475757917398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60D-4B4C-B1B8-6DD25CD6A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Población restante</c:v>
                </c:pt>
                <c:pt idx="1">
                  <c:v>Déficit Cuantitativo</c:v>
                </c:pt>
                <c:pt idx="2">
                  <c:v>Déficit Habitacional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0.60115606936416199</c:v>
                </c:pt>
                <c:pt idx="1">
                  <c:v>9.8265895953757218E-2</c:v>
                </c:pt>
                <c:pt idx="2">
                  <c:v>0.30057803468208094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0D-4B4C-B1B8-6DD25CD6A6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 sz="1250" baseline="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latin typeface="SansSerif" panose="00000400000000000000" pitchFamily="2" charset="2"/>
              </a:rPr>
              <a:t>Steel</a:t>
            </a:r>
            <a:r>
              <a:rPr lang="en-US" b="1"/>
              <a:t> </a:t>
            </a:r>
            <a:r>
              <a:rPr lang="en-US" b="1">
                <a:latin typeface="SansSerif" panose="00000400000000000000" pitchFamily="2" charset="2"/>
              </a:rPr>
              <a:t>Grade 50, Plastic stress-strain  behavior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PLASTIC STRESS-STRAIN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Hoja1!$K$3:$K$12</c:f>
              <c:numCache>
                <c:formatCode>General</c:formatCode>
                <c:ptCount val="10"/>
                <c:pt idx="0">
                  <c:v>0</c:v>
                </c:pt>
                <c:pt idx="1">
                  <c:v>1.2500297109492159E-3</c:v>
                </c:pt>
                <c:pt idx="2">
                  <c:v>3.2261969679168263E-3</c:v>
                </c:pt>
                <c:pt idx="3">
                  <c:v>6.3415449815622067E-3</c:v>
                </c:pt>
                <c:pt idx="4">
                  <c:v>1.1231722499887374E-2</c:v>
                </c:pt>
                <c:pt idx="5">
                  <c:v>1.8864531727150687E-2</c:v>
                </c:pt>
                <c:pt idx="6">
                  <c:v>3.0692799117901418E-2</c:v>
                </c:pt>
                <c:pt idx="7">
                  <c:v>4.8855510820577902E-2</c:v>
                </c:pt>
                <c:pt idx="8">
                  <c:v>7.6416708828096896E-2</c:v>
                </c:pt>
                <c:pt idx="9">
                  <c:v>0.1175959872781739</c:v>
                </c:pt>
              </c:numCache>
            </c:numRef>
          </c:xVal>
          <c:yVal>
            <c:numRef>
              <c:f>Hoja1!$J$3:$J$12</c:f>
              <c:numCache>
                <c:formatCode>General</c:formatCode>
                <c:ptCount val="10"/>
                <c:pt idx="0">
                  <c:v>492.18050000000005</c:v>
                </c:pt>
                <c:pt idx="1">
                  <c:v>497.82465682989181</c:v>
                </c:pt>
                <c:pt idx="2">
                  <c:v>503.84789325121915</c:v>
                </c:pt>
                <c:pt idx="3">
                  <c:v>510.47420237008419</c:v>
                </c:pt>
                <c:pt idx="4">
                  <c:v>518.05560198806302</c:v>
                </c:pt>
                <c:pt idx="5">
                  <c:v>527.14284261356067</c:v>
                </c:pt>
                <c:pt idx="6">
                  <c:v>538.59383755820022</c:v>
                </c:pt>
                <c:pt idx="7">
                  <c:v>553.73924632309661</c:v>
                </c:pt>
                <c:pt idx="8">
                  <c:v>574.63430283681407</c:v>
                </c:pt>
                <c:pt idx="9">
                  <c:v>604.44027360263397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EA6-4368-A9F6-723C41F03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8721791"/>
        <c:axId val="1788723455"/>
      </c:scatterChart>
      <c:valAx>
        <c:axId val="1788721791"/>
        <c:scaling>
          <c:orientation val="minMax"/>
        </c:scaling>
        <c:delete val="0"/>
        <c:axPos val="b"/>
        <c:majorGridlines>
          <c:spPr>
            <a:ln w="317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SansSerif" panose="00000400000000000000" pitchFamily="2" charset="2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900" b="1" baseline="0">
                    <a:latin typeface="SansSerif" panose="00000400000000000000" pitchFamily="2" charset="2"/>
                  </a:rPr>
                  <a:t>Inelastic Strain (s/u)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SansSerif" panose="00000400000000000000" pitchFamily="2" charset="2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88723455"/>
        <c:crosses val="autoZero"/>
        <c:crossBetween val="midCat"/>
      </c:valAx>
      <c:valAx>
        <c:axId val="178872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900" b="1">
                    <a:latin typeface="SansSerif" panose="00000400000000000000" pitchFamily="2" charset="2"/>
                  </a:rPr>
                  <a:t>Yeild Stress (Mpa)</a:t>
                </a:r>
              </a:p>
            </c:rich>
          </c:tx>
          <c:layout>
            <c:manualLayout>
              <c:xMode val="edge"/>
              <c:yMode val="edge"/>
              <c:x val="3.1455533314269375E-2"/>
              <c:y val="0.34187922762999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788721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0"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>
                <a:latin typeface="SansSerif" panose="00000400000000000000" pitchFamily="2" charset="2"/>
              </a:rPr>
              <a:t>B20- Concrete Compressive Behavior</a:t>
            </a:r>
            <a:endParaRPr lang="es-EC" sz="1400">
              <a:latin typeface="SansSerif" panose="00000400000000000000" pitchFamily="2" charset="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968249539039115E-2"/>
          <c:y val="0.12496349659717722"/>
          <c:w val="0.68444658856265039"/>
          <c:h val="0.79076249501979601"/>
        </c:manualLayout>
      </c:layout>
      <c:scatterChart>
        <c:scatterStyle val="smoothMarker"/>
        <c:varyColors val="0"/>
        <c:ser>
          <c:idx val="1"/>
          <c:order val="0"/>
          <c:tx>
            <c:v>Concrete Compressive Behavior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Hoja1!$B$4:$B$20</c:f>
              <c:numCache>
                <c:formatCode>0.00E+00</c:formatCode>
                <c:ptCount val="17"/>
                <c:pt idx="0" formatCode="General">
                  <c:v>0</c:v>
                </c:pt>
                <c:pt idx="1">
                  <c:v>7.7399999999999998E-5</c:v>
                </c:pt>
                <c:pt idx="2" formatCode="General">
                  <c:v>1.73585E-4</c:v>
                </c:pt>
                <c:pt idx="3" formatCode="General">
                  <c:v>2.8867900000000002E-4</c:v>
                </c:pt>
                <c:pt idx="4" formatCode="General">
                  <c:v>4.2264199999999998E-4</c:v>
                </c:pt>
                <c:pt idx="5" formatCode="General">
                  <c:v>5.7547200000000005E-4</c:v>
                </c:pt>
                <c:pt idx="6" formatCode="General">
                  <c:v>7.4717000000000002E-4</c:v>
                </c:pt>
                <c:pt idx="7" formatCode="General">
                  <c:v>9.3773599999999999E-4</c:v>
                </c:pt>
                <c:pt idx="8" formatCode="General">
                  <c:v>1.1471700000000001E-3</c:v>
                </c:pt>
                <c:pt idx="9" formatCode="General">
                  <c:v>1.375472E-3</c:v>
                </c:pt>
                <c:pt idx="10" formatCode="General">
                  <c:v>1.6226420000000001E-3</c:v>
                </c:pt>
                <c:pt idx="11" formatCode="General">
                  <c:v>1.8886790000000001E-3</c:v>
                </c:pt>
                <c:pt idx="12" formatCode="General">
                  <c:v>2.173585E-3</c:v>
                </c:pt>
                <c:pt idx="13" formatCode="General">
                  <c:v>2.4773579999999998E-3</c:v>
                </c:pt>
                <c:pt idx="14" formatCode="General">
                  <c:v>2.8E-3</c:v>
                </c:pt>
                <c:pt idx="15" formatCode="General">
                  <c:v>3.1415089999999998E-3</c:v>
                </c:pt>
                <c:pt idx="16" formatCode="General">
                  <c:v>3.501887E-3</c:v>
                </c:pt>
              </c:numCache>
            </c:numRef>
          </c:xVal>
          <c:yVal>
            <c:numRef>
              <c:f>Hoja1!$A$4:$A$20</c:f>
              <c:numCache>
                <c:formatCode>General</c:formatCode>
                <c:ptCount val="17"/>
                <c:pt idx="0">
                  <c:v>10.199999999999999</c:v>
                </c:pt>
                <c:pt idx="1">
                  <c:v>12.8</c:v>
                </c:pt>
                <c:pt idx="2">
                  <c:v>15</c:v>
                </c:pt>
                <c:pt idx="3">
                  <c:v>16.8</c:v>
                </c:pt>
                <c:pt idx="4">
                  <c:v>18.2</c:v>
                </c:pt>
                <c:pt idx="5">
                  <c:v>19.2</c:v>
                </c:pt>
                <c:pt idx="6">
                  <c:v>19.8</c:v>
                </c:pt>
                <c:pt idx="7">
                  <c:v>20</c:v>
                </c:pt>
                <c:pt idx="8">
                  <c:v>19.8</c:v>
                </c:pt>
                <c:pt idx="9">
                  <c:v>19.2</c:v>
                </c:pt>
                <c:pt idx="10">
                  <c:v>18.2</c:v>
                </c:pt>
                <c:pt idx="11">
                  <c:v>16.8</c:v>
                </c:pt>
                <c:pt idx="12">
                  <c:v>15</c:v>
                </c:pt>
                <c:pt idx="13">
                  <c:v>12.8</c:v>
                </c:pt>
                <c:pt idx="14">
                  <c:v>10.199999999999999</c:v>
                </c:pt>
                <c:pt idx="15">
                  <c:v>7.2</c:v>
                </c:pt>
                <c:pt idx="16">
                  <c:v>3.8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716-4295-9DDB-502711F906AC}"/>
            </c:ext>
          </c:extLst>
        </c:ser>
        <c:ser>
          <c:idx val="0"/>
          <c:order val="1"/>
          <c:tx>
            <c:v>Concrete Tensile Behavior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Hoja1!$B$23:$B$24</c:f>
              <c:numCache>
                <c:formatCode>General</c:formatCode>
                <c:ptCount val="2"/>
                <c:pt idx="0">
                  <c:v>0</c:v>
                </c:pt>
                <c:pt idx="1">
                  <c:v>-9.4339599999999999E-4</c:v>
                </c:pt>
              </c:numCache>
            </c:numRef>
          </c:xVal>
          <c:yVal>
            <c:numRef>
              <c:f>Hoja1!$A$23:$A$24</c:f>
              <c:numCache>
                <c:formatCode>General</c:formatCode>
                <c:ptCount val="2"/>
                <c:pt idx="0">
                  <c:v>-2</c:v>
                </c:pt>
                <c:pt idx="1">
                  <c:v>-0.02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6-4295-9DDB-502711F90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643839"/>
        <c:axId val="1155656735"/>
      </c:scatterChart>
      <c:valAx>
        <c:axId val="115564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>
                    <a:latin typeface="SansSerif" panose="00000400000000000000" pitchFamily="2" charset="2"/>
                  </a:rPr>
                  <a:t>Deformación inelástica</a:t>
                </a:r>
                <a:r>
                  <a:rPr lang="es-EC" baseline="0">
                    <a:latin typeface="SansSerif" panose="00000400000000000000" pitchFamily="2" charset="2"/>
                  </a:rPr>
                  <a:t> (s/u)</a:t>
                </a:r>
                <a:endParaRPr lang="es-EC">
                  <a:latin typeface="SansSerif" panose="00000400000000000000" pitchFamily="2" charset="2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55656735"/>
        <c:crosses val="autoZero"/>
        <c:crossBetween val="midCat"/>
      </c:valAx>
      <c:valAx>
        <c:axId val="115565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dirty="0">
                    <a:latin typeface="SansSerif" panose="00000400000000000000" pitchFamily="2" charset="2"/>
                  </a:rPr>
                  <a:t>Esfuerzo de Fluencia (</a:t>
                </a:r>
                <a:r>
                  <a:rPr lang="es-EC" dirty="0" err="1">
                    <a:latin typeface="SansSerif" panose="00000400000000000000" pitchFamily="2" charset="2"/>
                  </a:rPr>
                  <a:t>Mpa</a:t>
                </a:r>
                <a:r>
                  <a:rPr lang="es-EC" dirty="0">
                    <a:latin typeface="SansSerif" panose="00000400000000000000" pitchFamily="2" charset="2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4708234971648389E-2"/>
              <c:y val="0.19624609116482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556438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legendEntry>
      <c:layout>
        <c:manualLayout>
          <c:xMode val="edge"/>
          <c:yMode val="edge"/>
          <c:x val="0.75067277740355365"/>
          <c:y val="0.16756197499415793"/>
          <c:w val="0.22494328025854041"/>
          <c:h val="0.68732565212660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/>
  </c:chart>
  <c:spPr>
    <a:noFill/>
    <a:ln w="31750"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baseline="0" dirty="0"/>
              <a:t> 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7980624075849697"/>
          <c:y val="3.5813494517513797E-2"/>
          <c:w val="0.72019375924150308"/>
          <c:h val="0.5652000016045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Ensayo probeta de (1x1) 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Carga axial máxima de compresión [Tn]</c:v>
                </c:pt>
                <c:pt idx="1">
                  <c:v>Esfuerzo de corte [MPa] </c:v>
                </c:pt>
                <c:pt idx="2">
                  <c:v>Esfuerzo de tracción máximo [MPa]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118.54</c:v>
                </c:pt>
                <c:pt idx="1">
                  <c:v>22.3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B-4703-8FF9-863AD1BCAEB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Ensayo probeta tipo muro (1x2) m2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2A221F-9ED5-43A0-9C8B-E79EF92B25BF}" type="VALUE">
                      <a:rPr lang="en-US" sz="1100"/>
                      <a:pPr/>
                      <a:t>[VALOR]</a:t>
                    </a:fld>
                    <a:endParaRPr lang="es-EC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76B-4703-8FF9-863AD1BCA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Carga axial máxima de compresión [Tn]</c:v>
                </c:pt>
                <c:pt idx="1">
                  <c:v>Esfuerzo de corte [MPa] </c:v>
                </c:pt>
                <c:pt idx="2">
                  <c:v>Esfuerzo de tracción máximo [MPa]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105.43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B-4703-8FF9-863AD1BCAEB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Nch 1928.Of.93 Modificada 2009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Carga axial máxima de compresión [Tn]</c:v>
                </c:pt>
                <c:pt idx="1">
                  <c:v>Esfuerzo de corte [MPa] </c:v>
                </c:pt>
                <c:pt idx="2">
                  <c:v>Esfuerzo de tracción máximo [MPa]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B-4703-8FF9-863AD1BCAEB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ACI 318-19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Carga axial máxima de compresión [Tn]</c:v>
                </c:pt>
                <c:pt idx="1">
                  <c:v>Esfuerzo de corte [MPa] </c:v>
                </c:pt>
                <c:pt idx="2">
                  <c:v>Esfuerzo de tracción máximo [MPa]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88.26</c:v>
                </c:pt>
                <c:pt idx="1">
                  <c:v>13.58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6B-4703-8FF9-863AD1BCAEB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ACI 318-95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Carga axial máxima de compresión [Tn]</c:v>
                </c:pt>
                <c:pt idx="1">
                  <c:v>Esfuerzo de corte [MPa] </c:v>
                </c:pt>
                <c:pt idx="2">
                  <c:v>Esfuerzo de tracción máximo [MPa]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89.45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6B-4703-8FF9-863AD1BCAEBC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ACI 318-89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Carga axial máxima de compresión [Tn]</c:v>
                </c:pt>
                <c:pt idx="1">
                  <c:v>Esfuerzo de corte [MPa] </c:v>
                </c:pt>
                <c:pt idx="2">
                  <c:v>Esfuerzo de tracción máximo [MPa]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94.26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6B-4703-8FF9-863AD1BCA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438112"/>
        <c:axId val="1328440608"/>
      </c:barChart>
      <c:catAx>
        <c:axId val="13284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328440608"/>
        <c:crosses val="autoZero"/>
        <c:auto val="1"/>
        <c:lblAlgn val="ctr"/>
        <c:lblOffset val="100"/>
        <c:noMultiLvlLbl val="0"/>
      </c:catAx>
      <c:valAx>
        <c:axId val="132844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Carga o Esfuerzo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328438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Modos de vibración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Modo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Pórtico Espacial</c:v>
                </c:pt>
                <c:pt idx="1">
                  <c:v>Paredes Portantes</c:v>
                </c:pt>
                <c:pt idx="2">
                  <c:v>PETTSAGDAP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0.19700000000000001</c:v>
                </c:pt>
                <c:pt idx="1">
                  <c:v>0.02</c:v>
                </c:pt>
                <c:pt idx="2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2-47AE-9028-5628DBF7CAC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Modo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Pórtico Espacial</c:v>
                </c:pt>
                <c:pt idx="1">
                  <c:v>Paredes Portantes</c:v>
                </c:pt>
                <c:pt idx="2">
                  <c:v>PETTSAGDAP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0.183</c:v>
                </c:pt>
                <c:pt idx="1">
                  <c:v>1.4999999999999999E-2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2-47AE-9028-5628DBF7CA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Modo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Pórtico Espacial</c:v>
                </c:pt>
                <c:pt idx="1">
                  <c:v>Paredes Portantes</c:v>
                </c:pt>
                <c:pt idx="2">
                  <c:v>PETTSAGDAP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0.153</c:v>
                </c:pt>
                <c:pt idx="1">
                  <c:v>1.2E-2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2-47AE-9028-5628DBF7CA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43026703"/>
        <c:axId val="943037519"/>
      </c:barChart>
      <c:catAx>
        <c:axId val="94302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43037519"/>
        <c:crosses val="autoZero"/>
        <c:auto val="1"/>
        <c:lblAlgn val="ctr"/>
        <c:lblOffset val="100"/>
        <c:noMultiLvlLbl val="0"/>
      </c:catAx>
      <c:valAx>
        <c:axId val="94303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4302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Derivas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Sentido "X"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Porticos Espaciales</c:v>
                </c:pt>
                <c:pt idx="1">
                  <c:v>Paredes Portantes</c:v>
                </c:pt>
                <c:pt idx="2">
                  <c:v>PETTSAGDAP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5.1699999999999999E-4</c:v>
                </c:pt>
                <c:pt idx="1">
                  <c:v>4.5000000000000003E-5</c:v>
                </c:pt>
                <c:pt idx="2">
                  <c:v>3.0000000000000001E-6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D-4A65-8F3D-D61D49B5B71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Sentido "Y"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Porticos Espaciales</c:v>
                </c:pt>
                <c:pt idx="1">
                  <c:v>Paredes Portantes</c:v>
                </c:pt>
                <c:pt idx="2">
                  <c:v>PETTSAGDAP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4.4499999999999997E-4</c:v>
                </c:pt>
                <c:pt idx="1">
                  <c:v>5.0000000000000004E-6</c:v>
                </c:pt>
                <c:pt idx="2">
                  <c:v>9.9999999999999995E-7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D-4A65-8F3D-D61D49B5B7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60423503"/>
        <c:axId val="960420591"/>
      </c:barChart>
      <c:catAx>
        <c:axId val="96042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60420591"/>
        <c:crosses val="autoZero"/>
        <c:auto val="1"/>
        <c:lblAlgn val="ctr"/>
        <c:lblOffset val="100"/>
        <c:noMultiLvlLbl val="0"/>
      </c:catAx>
      <c:valAx>
        <c:axId val="96042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96042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C927F-54F0-4B2E-9C6B-3B5F4FF9CA3D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02924C3-7D29-4BF2-A7ED-B94600FA130A}">
      <dgm:prSet phldrT="[Texto]" custT="1"/>
      <dgm:spPr/>
      <dgm:t>
        <a:bodyPr/>
        <a:lstStyle/>
        <a:p>
          <a:r>
            <a:rPr lang="es-EC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SISMO DEL 16 DE ABRIL</a:t>
          </a:r>
        </a:p>
      </dgm:t>
    </dgm:pt>
    <dgm:pt modelId="{EC8EC5E4-F242-4EF8-AD77-DDB54B75FC3A}" type="parTrans" cxnId="{584FC16A-ABC6-4D9E-84C0-F92D6506F768}">
      <dgm:prSet/>
      <dgm:spPr/>
      <dgm:t>
        <a:bodyPr/>
        <a:lstStyle/>
        <a:p>
          <a:endParaRPr lang="es-EC"/>
        </a:p>
      </dgm:t>
    </dgm:pt>
    <dgm:pt modelId="{3E8BF636-665B-49A1-AF46-4FF7BCE59AC6}" type="sibTrans" cxnId="{584FC16A-ABC6-4D9E-84C0-F92D6506F768}">
      <dgm:prSet/>
      <dgm:spPr/>
      <dgm:t>
        <a:bodyPr/>
        <a:lstStyle/>
        <a:p>
          <a:endParaRPr lang="es-EC"/>
        </a:p>
      </dgm:t>
    </dgm:pt>
    <dgm:pt modelId="{D41861BC-0BF0-4939-ACF2-BE35BE0BD12B}">
      <dgm:prSet phldrT="[Texto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2500" b="1" dirty="0">
              <a:latin typeface="Arial" panose="020B0604020202020204" pitchFamily="34" charset="0"/>
              <a:cs typeface="Arial" panose="020B0604020202020204" pitchFamily="34" charset="0"/>
            </a:rPr>
            <a:t>Edificios y viviendas colapsadas</a:t>
          </a:r>
        </a:p>
      </dgm:t>
    </dgm:pt>
    <dgm:pt modelId="{8B1E02AF-A20B-4526-9343-E2D613746B8B}" type="parTrans" cxnId="{66D8BC40-91F8-449F-A89E-1E2977372B3E}">
      <dgm:prSet/>
      <dgm:spPr/>
      <dgm:t>
        <a:bodyPr/>
        <a:lstStyle/>
        <a:p>
          <a:endParaRPr lang="es-EC"/>
        </a:p>
      </dgm:t>
    </dgm:pt>
    <dgm:pt modelId="{D8CEA057-CBAB-409E-8EE6-9422BA29A31D}" type="sibTrans" cxnId="{66D8BC40-91F8-449F-A89E-1E2977372B3E}">
      <dgm:prSet/>
      <dgm:spPr/>
      <dgm:t>
        <a:bodyPr/>
        <a:lstStyle/>
        <a:p>
          <a:endParaRPr lang="es-EC"/>
        </a:p>
      </dgm:t>
    </dgm:pt>
    <dgm:pt modelId="{6896DE7E-1D08-47D0-A163-C92A86A76FF4}">
      <dgm:prSet phldrT="[Texto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s-EC" sz="2500" b="1" dirty="0">
              <a:latin typeface="Arial" panose="020B0604020202020204" pitchFamily="34" charset="0"/>
              <a:cs typeface="Arial" panose="020B0604020202020204" pitchFamily="34" charset="0"/>
            </a:rPr>
            <a:t>29,672 Edificaciones afectadas</a:t>
          </a:r>
        </a:p>
      </dgm:t>
    </dgm:pt>
    <dgm:pt modelId="{A948B1FA-8443-496F-9EE5-1312C132964E}" type="parTrans" cxnId="{A5232475-6ADE-482B-82C3-4334E6B6E390}">
      <dgm:prSet/>
      <dgm:spPr/>
      <dgm:t>
        <a:bodyPr/>
        <a:lstStyle/>
        <a:p>
          <a:endParaRPr lang="es-EC"/>
        </a:p>
      </dgm:t>
    </dgm:pt>
    <dgm:pt modelId="{B01C3A00-31B7-4E5A-8414-19D0AA54893A}" type="sibTrans" cxnId="{A5232475-6ADE-482B-82C3-4334E6B6E390}">
      <dgm:prSet/>
      <dgm:spPr/>
      <dgm:t>
        <a:bodyPr/>
        <a:lstStyle/>
        <a:p>
          <a:endParaRPr lang="es-EC"/>
        </a:p>
      </dgm:t>
    </dgm:pt>
    <dgm:pt modelId="{501C6BE4-CFD9-4972-98BD-91661F7AD452}">
      <dgm:prSet phldrT="[Texto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C" sz="2500" b="1" dirty="0">
              <a:latin typeface="Arial" panose="020B0604020202020204" pitchFamily="34" charset="0"/>
              <a:cs typeface="Arial" panose="020B0604020202020204" pitchFamily="34" charset="0"/>
            </a:rPr>
            <a:t>663 muertos y 4,859 heridos</a:t>
          </a:r>
        </a:p>
      </dgm:t>
    </dgm:pt>
    <dgm:pt modelId="{9865B379-B77D-458F-B697-250B0ED4AEDE}" type="parTrans" cxnId="{8D1A62CF-E4AC-422B-A779-E17E35F4867F}">
      <dgm:prSet/>
      <dgm:spPr/>
      <dgm:t>
        <a:bodyPr/>
        <a:lstStyle/>
        <a:p>
          <a:endParaRPr lang="es-EC"/>
        </a:p>
      </dgm:t>
    </dgm:pt>
    <dgm:pt modelId="{11002432-A849-49BF-ADAB-A0A5716737AA}" type="sibTrans" cxnId="{8D1A62CF-E4AC-422B-A779-E17E35F4867F}">
      <dgm:prSet/>
      <dgm:spPr/>
      <dgm:t>
        <a:bodyPr/>
        <a:lstStyle/>
        <a:p>
          <a:endParaRPr lang="es-EC"/>
        </a:p>
      </dgm:t>
    </dgm:pt>
    <dgm:pt modelId="{E9F51CB1-18C0-4D74-8E48-B8668E93CB04}" type="pres">
      <dgm:prSet presAssocID="{A28C927F-54F0-4B2E-9C6B-3B5F4FF9CA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76A1FB-83B5-4EAB-99EA-397ED8F259DD}" type="pres">
      <dgm:prSet presAssocID="{102924C3-7D29-4BF2-A7ED-B94600FA130A}" presName="root" presStyleCnt="0"/>
      <dgm:spPr/>
    </dgm:pt>
    <dgm:pt modelId="{ADF7D84D-B541-48A4-B205-838B3AC49325}" type="pres">
      <dgm:prSet presAssocID="{102924C3-7D29-4BF2-A7ED-B94600FA130A}" presName="rootComposite" presStyleCnt="0"/>
      <dgm:spPr/>
    </dgm:pt>
    <dgm:pt modelId="{5311F39C-E072-4751-9978-6681D5EA42D2}" type="pres">
      <dgm:prSet presAssocID="{102924C3-7D29-4BF2-A7ED-B94600FA130A}" presName="rootText" presStyleLbl="node1" presStyleIdx="0" presStyleCnt="1" custScaleX="290609" custLinFactNeighborX="2737" custLinFactNeighborY="15173"/>
      <dgm:spPr/>
    </dgm:pt>
    <dgm:pt modelId="{0C059EBE-F5A8-4176-87F2-6CA58F7F4224}" type="pres">
      <dgm:prSet presAssocID="{102924C3-7D29-4BF2-A7ED-B94600FA130A}" presName="rootConnector" presStyleLbl="node1" presStyleIdx="0" presStyleCnt="1"/>
      <dgm:spPr/>
    </dgm:pt>
    <dgm:pt modelId="{1C3BE8BD-DE95-4394-BE1E-0E18F097F85B}" type="pres">
      <dgm:prSet presAssocID="{102924C3-7D29-4BF2-A7ED-B94600FA130A}" presName="childShape" presStyleCnt="0"/>
      <dgm:spPr/>
    </dgm:pt>
    <dgm:pt modelId="{BD128487-4683-4239-83B1-48FC4A2CDCC8}" type="pres">
      <dgm:prSet presAssocID="{8B1E02AF-A20B-4526-9343-E2D613746B8B}" presName="Name13" presStyleLbl="parChTrans1D2" presStyleIdx="0" presStyleCnt="3"/>
      <dgm:spPr/>
    </dgm:pt>
    <dgm:pt modelId="{A07342D4-BCA5-47C7-93BF-9AA993A0FC33}" type="pres">
      <dgm:prSet presAssocID="{D41861BC-0BF0-4939-ACF2-BE35BE0BD12B}" presName="childText" presStyleLbl="bgAcc1" presStyleIdx="0" presStyleCnt="3" custScaleX="362274">
        <dgm:presLayoutVars>
          <dgm:bulletEnabled val="1"/>
        </dgm:presLayoutVars>
      </dgm:prSet>
      <dgm:spPr/>
    </dgm:pt>
    <dgm:pt modelId="{51487CA3-C895-4E08-9907-F6AC17737F25}" type="pres">
      <dgm:prSet presAssocID="{A948B1FA-8443-496F-9EE5-1312C132964E}" presName="Name13" presStyleLbl="parChTrans1D2" presStyleIdx="1" presStyleCnt="3"/>
      <dgm:spPr/>
    </dgm:pt>
    <dgm:pt modelId="{7B70B083-2786-4B9B-887C-D55EE1E20CF7}" type="pres">
      <dgm:prSet presAssocID="{6896DE7E-1D08-47D0-A163-C92A86A76FF4}" presName="childText" presStyleLbl="bgAcc1" presStyleIdx="1" presStyleCnt="3" custScaleX="362274">
        <dgm:presLayoutVars>
          <dgm:bulletEnabled val="1"/>
        </dgm:presLayoutVars>
      </dgm:prSet>
      <dgm:spPr/>
    </dgm:pt>
    <dgm:pt modelId="{F68DC1A9-7F30-41DE-9730-2467FD46C565}" type="pres">
      <dgm:prSet presAssocID="{9865B379-B77D-458F-B697-250B0ED4AEDE}" presName="Name13" presStyleLbl="parChTrans1D2" presStyleIdx="2" presStyleCnt="3"/>
      <dgm:spPr/>
    </dgm:pt>
    <dgm:pt modelId="{20E21511-F817-435D-A2B8-F5E9D7F518C1}" type="pres">
      <dgm:prSet presAssocID="{501C6BE4-CFD9-4972-98BD-91661F7AD452}" presName="childText" presStyleLbl="bgAcc1" presStyleIdx="2" presStyleCnt="3" custScaleX="362274">
        <dgm:presLayoutVars>
          <dgm:bulletEnabled val="1"/>
        </dgm:presLayoutVars>
      </dgm:prSet>
      <dgm:spPr/>
    </dgm:pt>
  </dgm:ptLst>
  <dgm:cxnLst>
    <dgm:cxn modelId="{22B91D24-A94F-477A-BEDD-AB0D424262A3}" type="presOf" srcId="{102924C3-7D29-4BF2-A7ED-B94600FA130A}" destId="{5311F39C-E072-4751-9978-6681D5EA42D2}" srcOrd="0" destOrd="0" presId="urn:microsoft.com/office/officeart/2005/8/layout/hierarchy3"/>
    <dgm:cxn modelId="{6B7DDE34-DB25-489F-8215-B17770FC4BA3}" type="presOf" srcId="{9865B379-B77D-458F-B697-250B0ED4AEDE}" destId="{F68DC1A9-7F30-41DE-9730-2467FD46C565}" srcOrd="0" destOrd="0" presId="urn:microsoft.com/office/officeart/2005/8/layout/hierarchy3"/>
    <dgm:cxn modelId="{77E3C13E-FC4E-4455-A0AE-046CB0C167FE}" type="presOf" srcId="{D41861BC-0BF0-4939-ACF2-BE35BE0BD12B}" destId="{A07342D4-BCA5-47C7-93BF-9AA993A0FC33}" srcOrd="0" destOrd="0" presId="urn:microsoft.com/office/officeart/2005/8/layout/hierarchy3"/>
    <dgm:cxn modelId="{66D8BC40-91F8-449F-A89E-1E2977372B3E}" srcId="{102924C3-7D29-4BF2-A7ED-B94600FA130A}" destId="{D41861BC-0BF0-4939-ACF2-BE35BE0BD12B}" srcOrd="0" destOrd="0" parTransId="{8B1E02AF-A20B-4526-9343-E2D613746B8B}" sibTransId="{D8CEA057-CBAB-409E-8EE6-9422BA29A31D}"/>
    <dgm:cxn modelId="{130C4F49-8333-4837-B668-0556D1DF7D1E}" type="presOf" srcId="{A948B1FA-8443-496F-9EE5-1312C132964E}" destId="{51487CA3-C895-4E08-9907-F6AC17737F25}" srcOrd="0" destOrd="0" presId="urn:microsoft.com/office/officeart/2005/8/layout/hierarchy3"/>
    <dgm:cxn modelId="{584FC16A-ABC6-4D9E-84C0-F92D6506F768}" srcId="{A28C927F-54F0-4B2E-9C6B-3B5F4FF9CA3D}" destId="{102924C3-7D29-4BF2-A7ED-B94600FA130A}" srcOrd="0" destOrd="0" parTransId="{EC8EC5E4-F242-4EF8-AD77-DDB54B75FC3A}" sibTransId="{3E8BF636-665B-49A1-AF46-4FF7BCE59AC6}"/>
    <dgm:cxn modelId="{8FBD294D-A90B-4B82-977A-6368BCB23027}" type="presOf" srcId="{A28C927F-54F0-4B2E-9C6B-3B5F4FF9CA3D}" destId="{E9F51CB1-18C0-4D74-8E48-B8668E93CB04}" srcOrd="0" destOrd="0" presId="urn:microsoft.com/office/officeart/2005/8/layout/hierarchy3"/>
    <dgm:cxn modelId="{A5232475-6ADE-482B-82C3-4334E6B6E390}" srcId="{102924C3-7D29-4BF2-A7ED-B94600FA130A}" destId="{6896DE7E-1D08-47D0-A163-C92A86A76FF4}" srcOrd="1" destOrd="0" parTransId="{A948B1FA-8443-496F-9EE5-1312C132964E}" sibTransId="{B01C3A00-31B7-4E5A-8414-19D0AA54893A}"/>
    <dgm:cxn modelId="{0B10067A-801D-4CC9-B25C-00DF802F2043}" type="presOf" srcId="{6896DE7E-1D08-47D0-A163-C92A86A76FF4}" destId="{7B70B083-2786-4B9B-887C-D55EE1E20CF7}" srcOrd="0" destOrd="0" presId="urn:microsoft.com/office/officeart/2005/8/layout/hierarchy3"/>
    <dgm:cxn modelId="{1BF5D18D-F37F-48D2-984E-F5CCA578C036}" type="presOf" srcId="{8B1E02AF-A20B-4526-9343-E2D613746B8B}" destId="{BD128487-4683-4239-83B1-48FC4A2CDCC8}" srcOrd="0" destOrd="0" presId="urn:microsoft.com/office/officeart/2005/8/layout/hierarchy3"/>
    <dgm:cxn modelId="{9FB39FB4-F9E2-42CE-8DC3-66C3B32BC964}" type="presOf" srcId="{501C6BE4-CFD9-4972-98BD-91661F7AD452}" destId="{20E21511-F817-435D-A2B8-F5E9D7F518C1}" srcOrd="0" destOrd="0" presId="urn:microsoft.com/office/officeart/2005/8/layout/hierarchy3"/>
    <dgm:cxn modelId="{8D1A62CF-E4AC-422B-A779-E17E35F4867F}" srcId="{102924C3-7D29-4BF2-A7ED-B94600FA130A}" destId="{501C6BE4-CFD9-4972-98BD-91661F7AD452}" srcOrd="2" destOrd="0" parTransId="{9865B379-B77D-458F-B697-250B0ED4AEDE}" sibTransId="{11002432-A849-49BF-ADAB-A0A5716737AA}"/>
    <dgm:cxn modelId="{236203D2-C9E0-4BDB-A4AE-3AEF2FF00E68}" type="presOf" srcId="{102924C3-7D29-4BF2-A7ED-B94600FA130A}" destId="{0C059EBE-F5A8-4176-87F2-6CA58F7F4224}" srcOrd="1" destOrd="0" presId="urn:microsoft.com/office/officeart/2005/8/layout/hierarchy3"/>
    <dgm:cxn modelId="{2B308935-95B9-4238-9FD6-1C8E5C548F8C}" type="presParOf" srcId="{E9F51CB1-18C0-4D74-8E48-B8668E93CB04}" destId="{CE76A1FB-83B5-4EAB-99EA-397ED8F259DD}" srcOrd="0" destOrd="0" presId="urn:microsoft.com/office/officeart/2005/8/layout/hierarchy3"/>
    <dgm:cxn modelId="{700905B8-5373-459B-AAF0-38C43BF80DC9}" type="presParOf" srcId="{CE76A1FB-83B5-4EAB-99EA-397ED8F259DD}" destId="{ADF7D84D-B541-48A4-B205-838B3AC49325}" srcOrd="0" destOrd="0" presId="urn:microsoft.com/office/officeart/2005/8/layout/hierarchy3"/>
    <dgm:cxn modelId="{5865BD55-2B55-4968-81EC-07577678216E}" type="presParOf" srcId="{ADF7D84D-B541-48A4-B205-838B3AC49325}" destId="{5311F39C-E072-4751-9978-6681D5EA42D2}" srcOrd="0" destOrd="0" presId="urn:microsoft.com/office/officeart/2005/8/layout/hierarchy3"/>
    <dgm:cxn modelId="{CD694324-6FEC-4AF3-9876-6D3AEBB9A297}" type="presParOf" srcId="{ADF7D84D-B541-48A4-B205-838B3AC49325}" destId="{0C059EBE-F5A8-4176-87F2-6CA58F7F4224}" srcOrd="1" destOrd="0" presId="urn:microsoft.com/office/officeart/2005/8/layout/hierarchy3"/>
    <dgm:cxn modelId="{09FCAF86-0D4E-4F7B-BA6C-CB71D1880DBB}" type="presParOf" srcId="{CE76A1FB-83B5-4EAB-99EA-397ED8F259DD}" destId="{1C3BE8BD-DE95-4394-BE1E-0E18F097F85B}" srcOrd="1" destOrd="0" presId="urn:microsoft.com/office/officeart/2005/8/layout/hierarchy3"/>
    <dgm:cxn modelId="{F7F29847-3969-480B-93AC-CD9CB47BA53D}" type="presParOf" srcId="{1C3BE8BD-DE95-4394-BE1E-0E18F097F85B}" destId="{BD128487-4683-4239-83B1-48FC4A2CDCC8}" srcOrd="0" destOrd="0" presId="urn:microsoft.com/office/officeart/2005/8/layout/hierarchy3"/>
    <dgm:cxn modelId="{E1B2056D-2079-431D-B467-7FA294599B16}" type="presParOf" srcId="{1C3BE8BD-DE95-4394-BE1E-0E18F097F85B}" destId="{A07342D4-BCA5-47C7-93BF-9AA993A0FC33}" srcOrd="1" destOrd="0" presId="urn:microsoft.com/office/officeart/2005/8/layout/hierarchy3"/>
    <dgm:cxn modelId="{30290E9D-B0F1-4347-8308-4AC0A9CA36F6}" type="presParOf" srcId="{1C3BE8BD-DE95-4394-BE1E-0E18F097F85B}" destId="{51487CA3-C895-4E08-9907-F6AC17737F25}" srcOrd="2" destOrd="0" presId="urn:microsoft.com/office/officeart/2005/8/layout/hierarchy3"/>
    <dgm:cxn modelId="{A9CC430C-7852-47B5-9BC0-888C0E0E62F8}" type="presParOf" srcId="{1C3BE8BD-DE95-4394-BE1E-0E18F097F85B}" destId="{7B70B083-2786-4B9B-887C-D55EE1E20CF7}" srcOrd="3" destOrd="0" presId="urn:microsoft.com/office/officeart/2005/8/layout/hierarchy3"/>
    <dgm:cxn modelId="{3021A94B-59E2-45C2-8397-BB7145149A37}" type="presParOf" srcId="{1C3BE8BD-DE95-4394-BE1E-0E18F097F85B}" destId="{F68DC1A9-7F30-41DE-9730-2467FD46C565}" srcOrd="4" destOrd="0" presId="urn:microsoft.com/office/officeart/2005/8/layout/hierarchy3"/>
    <dgm:cxn modelId="{4024B642-1121-4FD6-8DDD-C89E7F976C81}" type="presParOf" srcId="{1C3BE8BD-DE95-4394-BE1E-0E18F097F85B}" destId="{20E21511-F817-435D-A2B8-F5E9D7F518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EAC37-9B00-4EAC-A5C7-54EA0FC1FB55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</dgm:pt>
    <dgm:pt modelId="{BE193549-B996-4003-8B39-59FEAEAB3EA0}">
      <dgm:prSet phldrT="[Texto]" custT="1"/>
      <dgm:spPr/>
      <dgm:t>
        <a:bodyPr/>
        <a:lstStyle/>
        <a:p>
          <a:r>
            <a:rPr lang="es-EC" sz="2200" b="1" noProof="0" dirty="0">
              <a:latin typeface="Arial" panose="020B0604020202020204" pitchFamily="34" charset="0"/>
              <a:cs typeface="Arial" panose="020B0604020202020204" pitchFamily="34" charset="0"/>
            </a:rPr>
            <a:t>Definición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geométrica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62B74-EA68-4E73-B27B-D12A3EA39EC9}" type="parTrans" cxnId="{E71332E4-26BA-4C7F-8D55-1C85DAE0EB1F}">
      <dgm:prSet/>
      <dgm:spPr/>
      <dgm:t>
        <a:bodyPr/>
        <a:lstStyle/>
        <a:p>
          <a:endParaRPr lang="es-EC"/>
        </a:p>
      </dgm:t>
    </dgm:pt>
    <dgm:pt modelId="{3111483E-E5AE-426F-AD28-804CF770060E}" type="sibTrans" cxnId="{E71332E4-26BA-4C7F-8D55-1C85DAE0EB1F}">
      <dgm:prSet/>
      <dgm:spPr/>
      <dgm:t>
        <a:bodyPr/>
        <a:lstStyle/>
        <a:p>
          <a:endParaRPr lang="es-EC"/>
        </a:p>
      </dgm:t>
    </dgm:pt>
    <dgm:pt modelId="{F3F79720-F1F4-4263-BFF3-3907A26A8237}">
      <dgm:prSet phldrT="[Texto]"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Descripción de los modelos matemáticos.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97621-BCCE-42B3-ADA6-A0FB1A063545}" type="parTrans" cxnId="{1DE3D9B4-4FAB-4DFA-954B-67A9397DE310}">
      <dgm:prSet/>
      <dgm:spPr/>
      <dgm:t>
        <a:bodyPr/>
        <a:lstStyle/>
        <a:p>
          <a:endParaRPr lang="es-EC"/>
        </a:p>
      </dgm:t>
    </dgm:pt>
    <dgm:pt modelId="{CE632498-3D00-4081-B096-E7FB74814BBB}" type="sibTrans" cxnId="{1DE3D9B4-4FAB-4DFA-954B-67A9397DE310}">
      <dgm:prSet/>
      <dgm:spPr/>
      <dgm:t>
        <a:bodyPr/>
        <a:lstStyle/>
        <a:p>
          <a:endParaRPr lang="es-EC"/>
        </a:p>
      </dgm:t>
    </dgm:pt>
    <dgm:pt modelId="{C96FAA69-E9DA-4D5F-8735-19A70E5AEF5F}">
      <dgm:prSet phldrT="[Texto]"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Discusión de resultados en términos de fiabilidad estructural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43421-85B5-4ADC-AC5E-5B9C99D46105}" type="parTrans" cxnId="{EABAF2DC-4B4E-4226-80FA-BF97A3A0DBC9}">
      <dgm:prSet/>
      <dgm:spPr/>
      <dgm:t>
        <a:bodyPr/>
        <a:lstStyle/>
        <a:p>
          <a:endParaRPr lang="es-EC"/>
        </a:p>
      </dgm:t>
    </dgm:pt>
    <dgm:pt modelId="{0BB1B588-D569-4914-9EA2-0D43327D4020}" type="sibTrans" cxnId="{EABAF2DC-4B4E-4226-80FA-BF97A3A0DBC9}">
      <dgm:prSet/>
      <dgm:spPr/>
      <dgm:t>
        <a:bodyPr/>
        <a:lstStyle/>
        <a:p>
          <a:endParaRPr lang="es-EC"/>
        </a:p>
      </dgm:t>
    </dgm:pt>
    <dgm:pt modelId="{C251B3DF-2DF4-4DB7-8C5C-B3DA613DCC5D}">
      <dgm:prSet custT="1"/>
      <dgm:spPr/>
      <dgm:t>
        <a:bodyPr/>
        <a:lstStyle/>
        <a:p>
          <a:r>
            <a:rPr lang="es-EC" sz="2200" b="1" noProof="0" dirty="0">
              <a:latin typeface="Arial" panose="020B0604020202020204" pitchFamily="34" charset="0"/>
              <a:cs typeface="Arial" panose="020B0604020202020204" pitchFamily="34" charset="0"/>
            </a:rPr>
            <a:t>Recopilación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de información.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1B60D-8DE1-4B14-8E60-E6247C6A9FD5}" type="parTrans" cxnId="{00F3D61E-54A5-412E-B61C-B0E413824147}">
      <dgm:prSet/>
      <dgm:spPr/>
      <dgm:t>
        <a:bodyPr/>
        <a:lstStyle/>
        <a:p>
          <a:endParaRPr lang="es-EC"/>
        </a:p>
      </dgm:t>
    </dgm:pt>
    <dgm:pt modelId="{971E98E1-287B-4A04-ABE3-BA8B6BDC35E9}" type="sibTrans" cxnId="{00F3D61E-54A5-412E-B61C-B0E413824147}">
      <dgm:prSet/>
      <dgm:spPr/>
      <dgm:t>
        <a:bodyPr/>
        <a:lstStyle/>
        <a:p>
          <a:endParaRPr lang="es-EC"/>
        </a:p>
      </dgm:t>
    </dgm:pt>
    <dgm:pt modelId="{39CF25DF-6052-4335-8FE3-92F638ACA78C}">
      <dgm:prSet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Selección de los elementos de cada una de las partes que conforman el panel.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BD22C-9BBF-4A36-824F-EAC010B09BF3}" type="parTrans" cxnId="{D088DBAC-5D76-4174-8739-8F6D41DB7544}">
      <dgm:prSet/>
      <dgm:spPr/>
      <dgm:t>
        <a:bodyPr/>
        <a:lstStyle/>
        <a:p>
          <a:endParaRPr lang="es-EC"/>
        </a:p>
      </dgm:t>
    </dgm:pt>
    <dgm:pt modelId="{FF9E276F-C926-40B2-ADF8-0E53CFAA42A8}" type="sibTrans" cxnId="{D088DBAC-5D76-4174-8739-8F6D41DB7544}">
      <dgm:prSet/>
      <dgm:spPr/>
      <dgm:t>
        <a:bodyPr/>
        <a:lstStyle/>
        <a:p>
          <a:endParaRPr lang="es-EC"/>
        </a:p>
      </dgm:t>
    </dgm:pt>
    <dgm:pt modelId="{FFECBAC8-9E9A-4B4F-82B8-C8D811646430}">
      <dgm:prSet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Comparación de resultados con un sistema tradicional-clásico (pórtico simple)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25050-599F-4505-A3C7-7AA3BCE9BE0C}" type="parTrans" cxnId="{43EF645E-32F2-4B15-84CC-704A3ACBC676}">
      <dgm:prSet/>
      <dgm:spPr/>
      <dgm:t>
        <a:bodyPr/>
        <a:lstStyle/>
        <a:p>
          <a:endParaRPr lang="es-EC"/>
        </a:p>
      </dgm:t>
    </dgm:pt>
    <dgm:pt modelId="{AFBB55B0-CBE8-4FA8-B2A0-DBFFF9EE6DFA}" type="sibTrans" cxnId="{43EF645E-32F2-4B15-84CC-704A3ACBC676}">
      <dgm:prSet/>
      <dgm:spPr/>
      <dgm:t>
        <a:bodyPr/>
        <a:lstStyle/>
        <a:p>
          <a:endParaRPr lang="es-EC"/>
        </a:p>
      </dgm:t>
    </dgm:pt>
    <dgm:pt modelId="{1840B20E-B7B5-4CF9-9328-4C43959CF80B}">
      <dgm:prSet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Experimentación a nivel de panel y muro completo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22A10-57A0-4BC3-9753-84656F67688C}" type="parTrans" cxnId="{A2CF5120-DE7D-440A-9C86-CFE72F52D279}">
      <dgm:prSet/>
      <dgm:spPr/>
      <dgm:t>
        <a:bodyPr/>
        <a:lstStyle/>
        <a:p>
          <a:endParaRPr lang="es-EC"/>
        </a:p>
      </dgm:t>
    </dgm:pt>
    <dgm:pt modelId="{BB487A5B-A46C-4C14-B42A-353A0BB7D48B}" type="sibTrans" cxnId="{A2CF5120-DE7D-440A-9C86-CFE72F52D279}">
      <dgm:prSet/>
      <dgm:spPr/>
      <dgm:t>
        <a:bodyPr/>
        <a:lstStyle/>
        <a:p>
          <a:endParaRPr lang="es-EC"/>
        </a:p>
      </dgm:t>
    </dgm:pt>
    <dgm:pt modelId="{B8F8FDBE-6ED3-4026-A553-04B306A56920}">
      <dgm:prSet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Caracterización, cálculo y definición del tipo de cargas a aplicar.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79BBB0-F1BD-45B8-BACA-1C6818DE2D4A}" type="parTrans" cxnId="{0D15F7B4-21EF-417D-ABFD-CE179F323F2A}">
      <dgm:prSet/>
      <dgm:spPr/>
      <dgm:t>
        <a:bodyPr/>
        <a:lstStyle/>
        <a:p>
          <a:endParaRPr lang="es-EC"/>
        </a:p>
      </dgm:t>
    </dgm:pt>
    <dgm:pt modelId="{B00BF5CD-500B-4DBA-A313-1C6D3EA5EB99}" type="sibTrans" cxnId="{0D15F7B4-21EF-417D-ABFD-CE179F323F2A}">
      <dgm:prSet/>
      <dgm:spPr/>
      <dgm:t>
        <a:bodyPr/>
        <a:lstStyle/>
        <a:p>
          <a:endParaRPr lang="es-EC"/>
        </a:p>
      </dgm:t>
    </dgm:pt>
    <dgm:pt modelId="{62F42627-F3E0-434F-87D4-826136373D89}">
      <dgm:prSet custT="1"/>
      <dgm:spPr/>
      <dgm:t>
        <a:bodyPr/>
        <a:lstStyle/>
        <a:p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Modelamiento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con el uso de herramientas computacionales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ED1C7-6F2C-49B3-BFB4-1E91B354ACBF}" type="parTrans" cxnId="{6D4B18DB-7E82-4B85-8CAC-F417323670DF}">
      <dgm:prSet/>
      <dgm:spPr/>
      <dgm:t>
        <a:bodyPr/>
        <a:lstStyle/>
        <a:p>
          <a:endParaRPr lang="es-EC"/>
        </a:p>
      </dgm:t>
    </dgm:pt>
    <dgm:pt modelId="{9775418F-9999-42C8-A159-1A341D184CCC}" type="sibTrans" cxnId="{6D4B18DB-7E82-4B85-8CAC-F417323670DF}">
      <dgm:prSet/>
      <dgm:spPr/>
      <dgm:t>
        <a:bodyPr/>
        <a:lstStyle/>
        <a:p>
          <a:endParaRPr lang="es-EC"/>
        </a:p>
      </dgm:t>
    </dgm:pt>
    <dgm:pt modelId="{9391BF48-346C-448B-9B15-7FE6B75A56B3}" type="pres">
      <dgm:prSet presAssocID="{B60EAC37-9B00-4EAC-A5C7-54EA0FC1FB55}" presName="Name0" presStyleCnt="0">
        <dgm:presLayoutVars>
          <dgm:dir/>
          <dgm:resizeHandles/>
        </dgm:presLayoutVars>
      </dgm:prSet>
      <dgm:spPr/>
    </dgm:pt>
    <dgm:pt modelId="{12B7072D-E6CD-4C35-9D6A-AE7E110FD91A}" type="pres">
      <dgm:prSet presAssocID="{BE193549-B996-4003-8B39-59FEAEAB3EA0}" presName="compNode" presStyleCnt="0"/>
      <dgm:spPr/>
    </dgm:pt>
    <dgm:pt modelId="{FCB54AB5-A090-4076-ACB4-810E5648BFAD}" type="pres">
      <dgm:prSet presAssocID="{BE193549-B996-4003-8B39-59FEAEAB3EA0}" presName="dummyConnPt" presStyleCnt="0"/>
      <dgm:spPr/>
    </dgm:pt>
    <dgm:pt modelId="{569FE668-A481-4103-9470-6E196D908C36}" type="pres">
      <dgm:prSet presAssocID="{BE193549-B996-4003-8B39-59FEAEAB3EA0}" presName="node" presStyleLbl="node1" presStyleIdx="0" presStyleCnt="9">
        <dgm:presLayoutVars>
          <dgm:bulletEnabled val="1"/>
        </dgm:presLayoutVars>
      </dgm:prSet>
      <dgm:spPr/>
    </dgm:pt>
    <dgm:pt modelId="{BFE24C0C-0636-4B85-AD04-D1CD428597D2}" type="pres">
      <dgm:prSet presAssocID="{3111483E-E5AE-426F-AD28-804CF770060E}" presName="sibTrans" presStyleLbl="bgSibTrans2D1" presStyleIdx="0" presStyleCnt="8"/>
      <dgm:spPr/>
    </dgm:pt>
    <dgm:pt modelId="{6C71F5DD-DAF4-4187-979C-549D9B3144E7}" type="pres">
      <dgm:prSet presAssocID="{F3F79720-F1F4-4263-BFF3-3907A26A8237}" presName="compNode" presStyleCnt="0"/>
      <dgm:spPr/>
    </dgm:pt>
    <dgm:pt modelId="{AE656648-9884-404F-BF92-37BE43C4E79A}" type="pres">
      <dgm:prSet presAssocID="{F3F79720-F1F4-4263-BFF3-3907A26A8237}" presName="dummyConnPt" presStyleCnt="0"/>
      <dgm:spPr/>
    </dgm:pt>
    <dgm:pt modelId="{AAC5EF9F-2B1B-4B99-9413-53531BED5A0B}" type="pres">
      <dgm:prSet presAssocID="{F3F79720-F1F4-4263-BFF3-3907A26A8237}" presName="node" presStyleLbl="node1" presStyleIdx="1" presStyleCnt="9">
        <dgm:presLayoutVars>
          <dgm:bulletEnabled val="1"/>
        </dgm:presLayoutVars>
      </dgm:prSet>
      <dgm:spPr/>
    </dgm:pt>
    <dgm:pt modelId="{94DD83AA-E6BA-4359-9901-00EEB339CF66}" type="pres">
      <dgm:prSet presAssocID="{CE632498-3D00-4081-B096-E7FB74814BBB}" presName="sibTrans" presStyleLbl="bgSibTrans2D1" presStyleIdx="1" presStyleCnt="8"/>
      <dgm:spPr/>
    </dgm:pt>
    <dgm:pt modelId="{94AB377D-C50B-44E2-9BE6-5B9CE4E77262}" type="pres">
      <dgm:prSet presAssocID="{C251B3DF-2DF4-4DB7-8C5C-B3DA613DCC5D}" presName="compNode" presStyleCnt="0"/>
      <dgm:spPr/>
    </dgm:pt>
    <dgm:pt modelId="{3F0709B6-686B-4B2F-A3E1-400211874E20}" type="pres">
      <dgm:prSet presAssocID="{C251B3DF-2DF4-4DB7-8C5C-B3DA613DCC5D}" presName="dummyConnPt" presStyleCnt="0"/>
      <dgm:spPr/>
    </dgm:pt>
    <dgm:pt modelId="{0D8DB26D-5AF7-403E-9BFB-B315AA1DBA94}" type="pres">
      <dgm:prSet presAssocID="{C251B3DF-2DF4-4DB7-8C5C-B3DA613DCC5D}" presName="node" presStyleLbl="node1" presStyleIdx="2" presStyleCnt="9">
        <dgm:presLayoutVars>
          <dgm:bulletEnabled val="1"/>
        </dgm:presLayoutVars>
      </dgm:prSet>
      <dgm:spPr/>
    </dgm:pt>
    <dgm:pt modelId="{89D6D8BD-D967-4EAA-AA1A-667DBDB1A8A0}" type="pres">
      <dgm:prSet presAssocID="{971E98E1-287B-4A04-ABE3-BA8B6BDC35E9}" presName="sibTrans" presStyleLbl="bgSibTrans2D1" presStyleIdx="2" presStyleCnt="8"/>
      <dgm:spPr/>
    </dgm:pt>
    <dgm:pt modelId="{2B644A0B-940A-4268-A218-B4DA7AADFB5A}" type="pres">
      <dgm:prSet presAssocID="{39CF25DF-6052-4335-8FE3-92F638ACA78C}" presName="compNode" presStyleCnt="0"/>
      <dgm:spPr/>
    </dgm:pt>
    <dgm:pt modelId="{0198A259-8CB6-460C-B8DD-A92FEEC9A604}" type="pres">
      <dgm:prSet presAssocID="{39CF25DF-6052-4335-8FE3-92F638ACA78C}" presName="dummyConnPt" presStyleCnt="0"/>
      <dgm:spPr/>
    </dgm:pt>
    <dgm:pt modelId="{148E35F7-2883-4BC4-BC27-06933EDD8DF5}" type="pres">
      <dgm:prSet presAssocID="{39CF25DF-6052-4335-8FE3-92F638ACA78C}" presName="node" presStyleLbl="node1" presStyleIdx="3" presStyleCnt="9" custScaleX="108795">
        <dgm:presLayoutVars>
          <dgm:bulletEnabled val="1"/>
        </dgm:presLayoutVars>
      </dgm:prSet>
      <dgm:spPr/>
    </dgm:pt>
    <dgm:pt modelId="{B0B6DD4A-5758-4463-A813-56641E1FFFBA}" type="pres">
      <dgm:prSet presAssocID="{FF9E276F-C926-40B2-ADF8-0E53CFAA42A8}" presName="sibTrans" presStyleLbl="bgSibTrans2D1" presStyleIdx="3" presStyleCnt="8"/>
      <dgm:spPr/>
    </dgm:pt>
    <dgm:pt modelId="{B0BBE86F-2ABA-416B-BA5F-A0E6A52E39F0}" type="pres">
      <dgm:prSet presAssocID="{B8F8FDBE-6ED3-4026-A553-04B306A56920}" presName="compNode" presStyleCnt="0"/>
      <dgm:spPr/>
    </dgm:pt>
    <dgm:pt modelId="{E73EB458-D4C7-40FF-916B-9CAD5688C805}" type="pres">
      <dgm:prSet presAssocID="{B8F8FDBE-6ED3-4026-A553-04B306A56920}" presName="dummyConnPt" presStyleCnt="0"/>
      <dgm:spPr/>
    </dgm:pt>
    <dgm:pt modelId="{E9561C08-61EC-4B6C-B593-2C65F948260A}" type="pres">
      <dgm:prSet presAssocID="{B8F8FDBE-6ED3-4026-A553-04B306A56920}" presName="node" presStyleLbl="node1" presStyleIdx="4" presStyleCnt="9">
        <dgm:presLayoutVars>
          <dgm:bulletEnabled val="1"/>
        </dgm:presLayoutVars>
      </dgm:prSet>
      <dgm:spPr/>
    </dgm:pt>
    <dgm:pt modelId="{F7CA6F1E-CFAA-4103-9217-1D1F24D5FB31}" type="pres">
      <dgm:prSet presAssocID="{B00BF5CD-500B-4DBA-A313-1C6D3EA5EB99}" presName="sibTrans" presStyleLbl="bgSibTrans2D1" presStyleIdx="4" presStyleCnt="8"/>
      <dgm:spPr/>
    </dgm:pt>
    <dgm:pt modelId="{E4D98A60-CD13-45CC-84C5-A9B5FC0F5744}" type="pres">
      <dgm:prSet presAssocID="{62F42627-F3E0-434F-87D4-826136373D89}" presName="compNode" presStyleCnt="0"/>
      <dgm:spPr/>
    </dgm:pt>
    <dgm:pt modelId="{4F6CE046-0A07-457D-85BC-B96B2BB0103D}" type="pres">
      <dgm:prSet presAssocID="{62F42627-F3E0-434F-87D4-826136373D89}" presName="dummyConnPt" presStyleCnt="0"/>
      <dgm:spPr/>
    </dgm:pt>
    <dgm:pt modelId="{9C248FC4-490F-4FC6-B7A7-86CB3A1963A3}" type="pres">
      <dgm:prSet presAssocID="{62F42627-F3E0-434F-87D4-826136373D89}" presName="node" presStyleLbl="node1" presStyleIdx="5" presStyleCnt="9">
        <dgm:presLayoutVars>
          <dgm:bulletEnabled val="1"/>
        </dgm:presLayoutVars>
      </dgm:prSet>
      <dgm:spPr/>
    </dgm:pt>
    <dgm:pt modelId="{A533752F-EF2A-43B6-9CCD-0340D0FD68B6}" type="pres">
      <dgm:prSet presAssocID="{9775418F-9999-42C8-A159-1A341D184CCC}" presName="sibTrans" presStyleLbl="bgSibTrans2D1" presStyleIdx="5" presStyleCnt="8"/>
      <dgm:spPr/>
    </dgm:pt>
    <dgm:pt modelId="{91408E98-D6BF-4B90-9528-B4A75E0F281D}" type="pres">
      <dgm:prSet presAssocID="{1840B20E-B7B5-4CF9-9328-4C43959CF80B}" presName="compNode" presStyleCnt="0"/>
      <dgm:spPr/>
    </dgm:pt>
    <dgm:pt modelId="{B07E0476-E7C8-4481-90E5-F9B048CCC9E7}" type="pres">
      <dgm:prSet presAssocID="{1840B20E-B7B5-4CF9-9328-4C43959CF80B}" presName="dummyConnPt" presStyleCnt="0"/>
      <dgm:spPr/>
    </dgm:pt>
    <dgm:pt modelId="{4B47FF3B-05F5-4E3B-B576-D55D7B62733D}" type="pres">
      <dgm:prSet presAssocID="{1840B20E-B7B5-4CF9-9328-4C43959CF80B}" presName="node" presStyleLbl="node1" presStyleIdx="6" presStyleCnt="9">
        <dgm:presLayoutVars>
          <dgm:bulletEnabled val="1"/>
        </dgm:presLayoutVars>
      </dgm:prSet>
      <dgm:spPr/>
    </dgm:pt>
    <dgm:pt modelId="{F6DADE40-7A39-4A7D-B6BE-A546E2C23E21}" type="pres">
      <dgm:prSet presAssocID="{BB487A5B-A46C-4C14-B42A-353A0BB7D48B}" presName="sibTrans" presStyleLbl="bgSibTrans2D1" presStyleIdx="6" presStyleCnt="8"/>
      <dgm:spPr/>
    </dgm:pt>
    <dgm:pt modelId="{F827410D-0A3F-4B18-8C8B-0F62C548CB74}" type="pres">
      <dgm:prSet presAssocID="{FFECBAC8-9E9A-4B4F-82B8-C8D811646430}" presName="compNode" presStyleCnt="0"/>
      <dgm:spPr/>
    </dgm:pt>
    <dgm:pt modelId="{C50F7CE5-AFCB-4591-9DB3-1E88972D1856}" type="pres">
      <dgm:prSet presAssocID="{FFECBAC8-9E9A-4B4F-82B8-C8D811646430}" presName="dummyConnPt" presStyleCnt="0"/>
      <dgm:spPr/>
    </dgm:pt>
    <dgm:pt modelId="{CE797D6A-DD34-4652-AF69-9512B16D1596}" type="pres">
      <dgm:prSet presAssocID="{FFECBAC8-9E9A-4B4F-82B8-C8D811646430}" presName="node" presStyleLbl="node1" presStyleIdx="7" presStyleCnt="9" custScaleX="117043">
        <dgm:presLayoutVars>
          <dgm:bulletEnabled val="1"/>
        </dgm:presLayoutVars>
      </dgm:prSet>
      <dgm:spPr/>
    </dgm:pt>
    <dgm:pt modelId="{4E9ABDAD-63E7-44C7-A927-66A09B3D9B52}" type="pres">
      <dgm:prSet presAssocID="{AFBB55B0-CBE8-4FA8-B2A0-DBFFF9EE6DFA}" presName="sibTrans" presStyleLbl="bgSibTrans2D1" presStyleIdx="7" presStyleCnt="8"/>
      <dgm:spPr/>
    </dgm:pt>
    <dgm:pt modelId="{909DDB3B-FAAD-4228-99D3-960996B014AB}" type="pres">
      <dgm:prSet presAssocID="{C96FAA69-E9DA-4D5F-8735-19A70E5AEF5F}" presName="compNode" presStyleCnt="0"/>
      <dgm:spPr/>
    </dgm:pt>
    <dgm:pt modelId="{C3C59E2E-2DA5-4E12-B623-C797494BFFDB}" type="pres">
      <dgm:prSet presAssocID="{C96FAA69-E9DA-4D5F-8735-19A70E5AEF5F}" presName="dummyConnPt" presStyleCnt="0"/>
      <dgm:spPr/>
    </dgm:pt>
    <dgm:pt modelId="{A11F479D-51FA-4DA7-8459-5AEECF376E75}" type="pres">
      <dgm:prSet presAssocID="{C96FAA69-E9DA-4D5F-8735-19A70E5AEF5F}" presName="node" presStyleLbl="node1" presStyleIdx="8" presStyleCnt="9">
        <dgm:presLayoutVars>
          <dgm:bulletEnabled val="1"/>
        </dgm:presLayoutVars>
      </dgm:prSet>
      <dgm:spPr/>
    </dgm:pt>
  </dgm:ptLst>
  <dgm:cxnLst>
    <dgm:cxn modelId="{203BEE06-F7A8-4C2E-BDBF-92A1B2DBE1AA}" type="presOf" srcId="{1840B20E-B7B5-4CF9-9328-4C43959CF80B}" destId="{4B47FF3B-05F5-4E3B-B576-D55D7B62733D}" srcOrd="0" destOrd="0" presId="urn:microsoft.com/office/officeart/2005/8/layout/bProcess4"/>
    <dgm:cxn modelId="{661B2208-35FF-4308-B421-CC075691EC7D}" type="presOf" srcId="{B60EAC37-9B00-4EAC-A5C7-54EA0FC1FB55}" destId="{9391BF48-346C-448B-9B15-7FE6B75A56B3}" srcOrd="0" destOrd="0" presId="urn:microsoft.com/office/officeart/2005/8/layout/bProcess4"/>
    <dgm:cxn modelId="{00F3D61E-54A5-412E-B61C-B0E413824147}" srcId="{B60EAC37-9B00-4EAC-A5C7-54EA0FC1FB55}" destId="{C251B3DF-2DF4-4DB7-8C5C-B3DA613DCC5D}" srcOrd="2" destOrd="0" parTransId="{B391B60D-8DE1-4B14-8E60-E6247C6A9FD5}" sibTransId="{971E98E1-287B-4A04-ABE3-BA8B6BDC35E9}"/>
    <dgm:cxn modelId="{A2CF5120-DE7D-440A-9C86-CFE72F52D279}" srcId="{B60EAC37-9B00-4EAC-A5C7-54EA0FC1FB55}" destId="{1840B20E-B7B5-4CF9-9328-4C43959CF80B}" srcOrd="6" destOrd="0" parTransId="{F2822A10-57A0-4BC3-9753-84656F67688C}" sibTransId="{BB487A5B-A46C-4C14-B42A-353A0BB7D48B}"/>
    <dgm:cxn modelId="{3ABD5920-AA94-4FEA-A3B5-65C9AB7BF611}" type="presOf" srcId="{971E98E1-287B-4A04-ABE3-BA8B6BDC35E9}" destId="{89D6D8BD-D967-4EAA-AA1A-667DBDB1A8A0}" srcOrd="0" destOrd="0" presId="urn:microsoft.com/office/officeart/2005/8/layout/bProcess4"/>
    <dgm:cxn modelId="{8499DC31-4B75-4795-B15E-8FFD23B4B6D8}" type="presOf" srcId="{C96FAA69-E9DA-4D5F-8735-19A70E5AEF5F}" destId="{A11F479D-51FA-4DA7-8459-5AEECF376E75}" srcOrd="0" destOrd="0" presId="urn:microsoft.com/office/officeart/2005/8/layout/bProcess4"/>
    <dgm:cxn modelId="{43EF645E-32F2-4B15-84CC-704A3ACBC676}" srcId="{B60EAC37-9B00-4EAC-A5C7-54EA0FC1FB55}" destId="{FFECBAC8-9E9A-4B4F-82B8-C8D811646430}" srcOrd="7" destOrd="0" parTransId="{E8A25050-599F-4505-A3C7-7AA3BCE9BE0C}" sibTransId="{AFBB55B0-CBE8-4FA8-B2A0-DBFFF9EE6DFA}"/>
    <dgm:cxn modelId="{5B24876E-8FEC-4F7E-BE02-07C9587C16EE}" type="presOf" srcId="{CE632498-3D00-4081-B096-E7FB74814BBB}" destId="{94DD83AA-E6BA-4359-9901-00EEB339CF66}" srcOrd="0" destOrd="0" presId="urn:microsoft.com/office/officeart/2005/8/layout/bProcess4"/>
    <dgm:cxn modelId="{062A9170-EFB6-4341-B06D-DA9132709AE8}" type="presOf" srcId="{AFBB55B0-CBE8-4FA8-B2A0-DBFFF9EE6DFA}" destId="{4E9ABDAD-63E7-44C7-A927-66A09B3D9B52}" srcOrd="0" destOrd="0" presId="urn:microsoft.com/office/officeart/2005/8/layout/bProcess4"/>
    <dgm:cxn modelId="{8DFB1F76-9AE9-4ED1-8472-69C06B75F311}" type="presOf" srcId="{BB487A5B-A46C-4C14-B42A-353A0BB7D48B}" destId="{F6DADE40-7A39-4A7D-B6BE-A546E2C23E21}" srcOrd="0" destOrd="0" presId="urn:microsoft.com/office/officeart/2005/8/layout/bProcess4"/>
    <dgm:cxn modelId="{54546678-1259-4506-9B83-0589CB99BF52}" type="presOf" srcId="{C251B3DF-2DF4-4DB7-8C5C-B3DA613DCC5D}" destId="{0D8DB26D-5AF7-403E-9BFB-B315AA1DBA94}" srcOrd="0" destOrd="0" presId="urn:microsoft.com/office/officeart/2005/8/layout/bProcess4"/>
    <dgm:cxn modelId="{7F59927C-B5E4-4FBA-B962-C73779BB65EC}" type="presOf" srcId="{62F42627-F3E0-434F-87D4-826136373D89}" destId="{9C248FC4-490F-4FC6-B7A7-86CB3A1963A3}" srcOrd="0" destOrd="0" presId="urn:microsoft.com/office/officeart/2005/8/layout/bProcess4"/>
    <dgm:cxn modelId="{75BF318F-5B01-421E-AE9A-EFDF2FB1FBB1}" type="presOf" srcId="{9775418F-9999-42C8-A159-1A341D184CCC}" destId="{A533752F-EF2A-43B6-9CCD-0340D0FD68B6}" srcOrd="0" destOrd="0" presId="urn:microsoft.com/office/officeart/2005/8/layout/bProcess4"/>
    <dgm:cxn modelId="{CC38719C-8FA1-42ED-BE02-4ECA4E5553DA}" type="presOf" srcId="{FF9E276F-C926-40B2-ADF8-0E53CFAA42A8}" destId="{B0B6DD4A-5758-4463-A813-56641E1FFFBA}" srcOrd="0" destOrd="0" presId="urn:microsoft.com/office/officeart/2005/8/layout/bProcess4"/>
    <dgm:cxn modelId="{32C0D89D-04F4-451E-A94D-DA7F1BA1A619}" type="presOf" srcId="{BE193549-B996-4003-8B39-59FEAEAB3EA0}" destId="{569FE668-A481-4103-9470-6E196D908C36}" srcOrd="0" destOrd="0" presId="urn:microsoft.com/office/officeart/2005/8/layout/bProcess4"/>
    <dgm:cxn modelId="{6F48689E-D067-4739-81EC-72CD580DC09F}" type="presOf" srcId="{B8F8FDBE-6ED3-4026-A553-04B306A56920}" destId="{E9561C08-61EC-4B6C-B593-2C65F948260A}" srcOrd="0" destOrd="0" presId="urn:microsoft.com/office/officeart/2005/8/layout/bProcess4"/>
    <dgm:cxn modelId="{412C20A6-165E-4829-A6EA-FB9845E26F6E}" type="presOf" srcId="{39CF25DF-6052-4335-8FE3-92F638ACA78C}" destId="{148E35F7-2883-4BC4-BC27-06933EDD8DF5}" srcOrd="0" destOrd="0" presId="urn:microsoft.com/office/officeart/2005/8/layout/bProcess4"/>
    <dgm:cxn modelId="{375C43AC-AF62-4133-9972-96E22CEC890C}" type="presOf" srcId="{3111483E-E5AE-426F-AD28-804CF770060E}" destId="{BFE24C0C-0636-4B85-AD04-D1CD428597D2}" srcOrd="0" destOrd="0" presId="urn:microsoft.com/office/officeart/2005/8/layout/bProcess4"/>
    <dgm:cxn modelId="{D088DBAC-5D76-4174-8739-8F6D41DB7544}" srcId="{B60EAC37-9B00-4EAC-A5C7-54EA0FC1FB55}" destId="{39CF25DF-6052-4335-8FE3-92F638ACA78C}" srcOrd="3" destOrd="0" parTransId="{83EBD22C-9BBF-4A36-824F-EAC010B09BF3}" sibTransId="{FF9E276F-C926-40B2-ADF8-0E53CFAA42A8}"/>
    <dgm:cxn modelId="{1DE3D9B4-4FAB-4DFA-954B-67A9397DE310}" srcId="{B60EAC37-9B00-4EAC-A5C7-54EA0FC1FB55}" destId="{F3F79720-F1F4-4263-BFF3-3907A26A8237}" srcOrd="1" destOrd="0" parTransId="{7C997621-BCCE-42B3-ADA6-A0FB1A063545}" sibTransId="{CE632498-3D00-4081-B096-E7FB74814BBB}"/>
    <dgm:cxn modelId="{0D15F7B4-21EF-417D-ABFD-CE179F323F2A}" srcId="{B60EAC37-9B00-4EAC-A5C7-54EA0FC1FB55}" destId="{B8F8FDBE-6ED3-4026-A553-04B306A56920}" srcOrd="4" destOrd="0" parTransId="{7879BBB0-F1BD-45B8-BACA-1C6818DE2D4A}" sibTransId="{B00BF5CD-500B-4DBA-A313-1C6D3EA5EB99}"/>
    <dgm:cxn modelId="{C6BE38B9-C768-47D9-ADBC-BD594F85C2F5}" type="presOf" srcId="{B00BF5CD-500B-4DBA-A313-1C6D3EA5EB99}" destId="{F7CA6F1E-CFAA-4103-9217-1D1F24D5FB31}" srcOrd="0" destOrd="0" presId="urn:microsoft.com/office/officeart/2005/8/layout/bProcess4"/>
    <dgm:cxn modelId="{7A4AC2CF-1BF7-4D07-BF75-297727B6F484}" type="presOf" srcId="{FFECBAC8-9E9A-4B4F-82B8-C8D811646430}" destId="{CE797D6A-DD34-4652-AF69-9512B16D1596}" srcOrd="0" destOrd="0" presId="urn:microsoft.com/office/officeart/2005/8/layout/bProcess4"/>
    <dgm:cxn modelId="{C73110D0-BAA0-4E0C-81D8-42520585737C}" type="presOf" srcId="{F3F79720-F1F4-4263-BFF3-3907A26A8237}" destId="{AAC5EF9F-2B1B-4B99-9413-53531BED5A0B}" srcOrd="0" destOrd="0" presId="urn:microsoft.com/office/officeart/2005/8/layout/bProcess4"/>
    <dgm:cxn modelId="{6D4B18DB-7E82-4B85-8CAC-F417323670DF}" srcId="{B60EAC37-9B00-4EAC-A5C7-54EA0FC1FB55}" destId="{62F42627-F3E0-434F-87D4-826136373D89}" srcOrd="5" destOrd="0" parTransId="{26FED1C7-6F2C-49B3-BFB4-1E91B354ACBF}" sibTransId="{9775418F-9999-42C8-A159-1A341D184CCC}"/>
    <dgm:cxn modelId="{EABAF2DC-4B4E-4226-80FA-BF97A3A0DBC9}" srcId="{B60EAC37-9B00-4EAC-A5C7-54EA0FC1FB55}" destId="{C96FAA69-E9DA-4D5F-8735-19A70E5AEF5F}" srcOrd="8" destOrd="0" parTransId="{A9A43421-85B5-4ADC-AC5E-5B9C99D46105}" sibTransId="{0BB1B588-D569-4914-9EA2-0D43327D4020}"/>
    <dgm:cxn modelId="{E71332E4-26BA-4C7F-8D55-1C85DAE0EB1F}" srcId="{B60EAC37-9B00-4EAC-A5C7-54EA0FC1FB55}" destId="{BE193549-B996-4003-8B39-59FEAEAB3EA0}" srcOrd="0" destOrd="0" parTransId="{5B962B74-EA68-4E73-B27B-D12A3EA39EC9}" sibTransId="{3111483E-E5AE-426F-AD28-804CF770060E}"/>
    <dgm:cxn modelId="{C4B32595-AFDD-4FB7-A54F-C2E54A4E969F}" type="presParOf" srcId="{9391BF48-346C-448B-9B15-7FE6B75A56B3}" destId="{12B7072D-E6CD-4C35-9D6A-AE7E110FD91A}" srcOrd="0" destOrd="0" presId="urn:microsoft.com/office/officeart/2005/8/layout/bProcess4"/>
    <dgm:cxn modelId="{84DADF01-34D0-47DB-88E6-E46DBD2A836B}" type="presParOf" srcId="{12B7072D-E6CD-4C35-9D6A-AE7E110FD91A}" destId="{FCB54AB5-A090-4076-ACB4-810E5648BFAD}" srcOrd="0" destOrd="0" presId="urn:microsoft.com/office/officeart/2005/8/layout/bProcess4"/>
    <dgm:cxn modelId="{FD4E87D9-BFD1-43D2-B453-CE712A4999AB}" type="presParOf" srcId="{12B7072D-E6CD-4C35-9D6A-AE7E110FD91A}" destId="{569FE668-A481-4103-9470-6E196D908C36}" srcOrd="1" destOrd="0" presId="urn:microsoft.com/office/officeart/2005/8/layout/bProcess4"/>
    <dgm:cxn modelId="{31962E73-0E0A-4739-9FFF-1ED4CFCC2525}" type="presParOf" srcId="{9391BF48-346C-448B-9B15-7FE6B75A56B3}" destId="{BFE24C0C-0636-4B85-AD04-D1CD428597D2}" srcOrd="1" destOrd="0" presId="urn:microsoft.com/office/officeart/2005/8/layout/bProcess4"/>
    <dgm:cxn modelId="{BF10DEE6-A573-4AC2-8B82-C661C537F42D}" type="presParOf" srcId="{9391BF48-346C-448B-9B15-7FE6B75A56B3}" destId="{6C71F5DD-DAF4-4187-979C-549D9B3144E7}" srcOrd="2" destOrd="0" presId="urn:microsoft.com/office/officeart/2005/8/layout/bProcess4"/>
    <dgm:cxn modelId="{08EF14F2-4D26-430B-8B36-8DBCE15C6BE7}" type="presParOf" srcId="{6C71F5DD-DAF4-4187-979C-549D9B3144E7}" destId="{AE656648-9884-404F-BF92-37BE43C4E79A}" srcOrd="0" destOrd="0" presId="urn:microsoft.com/office/officeart/2005/8/layout/bProcess4"/>
    <dgm:cxn modelId="{6C015D47-083F-4652-A521-4DA919F50B7E}" type="presParOf" srcId="{6C71F5DD-DAF4-4187-979C-549D9B3144E7}" destId="{AAC5EF9F-2B1B-4B99-9413-53531BED5A0B}" srcOrd="1" destOrd="0" presId="urn:microsoft.com/office/officeart/2005/8/layout/bProcess4"/>
    <dgm:cxn modelId="{7E5FD7C5-0CB1-466D-862A-BC2A61EAA4D7}" type="presParOf" srcId="{9391BF48-346C-448B-9B15-7FE6B75A56B3}" destId="{94DD83AA-E6BA-4359-9901-00EEB339CF66}" srcOrd="3" destOrd="0" presId="urn:microsoft.com/office/officeart/2005/8/layout/bProcess4"/>
    <dgm:cxn modelId="{A48844C2-FD2A-41F1-BA0B-A30D219C2F04}" type="presParOf" srcId="{9391BF48-346C-448B-9B15-7FE6B75A56B3}" destId="{94AB377D-C50B-44E2-9BE6-5B9CE4E77262}" srcOrd="4" destOrd="0" presId="urn:microsoft.com/office/officeart/2005/8/layout/bProcess4"/>
    <dgm:cxn modelId="{446C8581-10D3-4C39-B11A-633F1FE905D5}" type="presParOf" srcId="{94AB377D-C50B-44E2-9BE6-5B9CE4E77262}" destId="{3F0709B6-686B-4B2F-A3E1-400211874E20}" srcOrd="0" destOrd="0" presId="urn:microsoft.com/office/officeart/2005/8/layout/bProcess4"/>
    <dgm:cxn modelId="{B0C9AB82-51B6-4D73-987B-2250CF1E491F}" type="presParOf" srcId="{94AB377D-C50B-44E2-9BE6-5B9CE4E77262}" destId="{0D8DB26D-5AF7-403E-9BFB-B315AA1DBA94}" srcOrd="1" destOrd="0" presId="urn:microsoft.com/office/officeart/2005/8/layout/bProcess4"/>
    <dgm:cxn modelId="{9B5ED3C8-3F6A-4C1A-BA7E-4B4D7CDB5F2A}" type="presParOf" srcId="{9391BF48-346C-448B-9B15-7FE6B75A56B3}" destId="{89D6D8BD-D967-4EAA-AA1A-667DBDB1A8A0}" srcOrd="5" destOrd="0" presId="urn:microsoft.com/office/officeart/2005/8/layout/bProcess4"/>
    <dgm:cxn modelId="{10A135C2-2A65-4C85-8FDF-783D5EFEDA43}" type="presParOf" srcId="{9391BF48-346C-448B-9B15-7FE6B75A56B3}" destId="{2B644A0B-940A-4268-A218-B4DA7AADFB5A}" srcOrd="6" destOrd="0" presId="urn:microsoft.com/office/officeart/2005/8/layout/bProcess4"/>
    <dgm:cxn modelId="{C64DAEB6-5755-412D-9617-89162CCAB746}" type="presParOf" srcId="{2B644A0B-940A-4268-A218-B4DA7AADFB5A}" destId="{0198A259-8CB6-460C-B8DD-A92FEEC9A604}" srcOrd="0" destOrd="0" presId="urn:microsoft.com/office/officeart/2005/8/layout/bProcess4"/>
    <dgm:cxn modelId="{E8002A37-29CB-4B16-8E1C-373AC1A826A5}" type="presParOf" srcId="{2B644A0B-940A-4268-A218-B4DA7AADFB5A}" destId="{148E35F7-2883-4BC4-BC27-06933EDD8DF5}" srcOrd="1" destOrd="0" presId="urn:microsoft.com/office/officeart/2005/8/layout/bProcess4"/>
    <dgm:cxn modelId="{552C4935-C9F9-48F8-8D44-577C68DBA047}" type="presParOf" srcId="{9391BF48-346C-448B-9B15-7FE6B75A56B3}" destId="{B0B6DD4A-5758-4463-A813-56641E1FFFBA}" srcOrd="7" destOrd="0" presId="urn:microsoft.com/office/officeart/2005/8/layout/bProcess4"/>
    <dgm:cxn modelId="{5E39099D-813A-4243-978D-8242553C3F5D}" type="presParOf" srcId="{9391BF48-346C-448B-9B15-7FE6B75A56B3}" destId="{B0BBE86F-2ABA-416B-BA5F-A0E6A52E39F0}" srcOrd="8" destOrd="0" presId="urn:microsoft.com/office/officeart/2005/8/layout/bProcess4"/>
    <dgm:cxn modelId="{149A59BA-72F6-4ECB-8314-7C1839774B98}" type="presParOf" srcId="{B0BBE86F-2ABA-416B-BA5F-A0E6A52E39F0}" destId="{E73EB458-D4C7-40FF-916B-9CAD5688C805}" srcOrd="0" destOrd="0" presId="urn:microsoft.com/office/officeart/2005/8/layout/bProcess4"/>
    <dgm:cxn modelId="{B43D1271-21C7-437D-B874-E281312B232E}" type="presParOf" srcId="{B0BBE86F-2ABA-416B-BA5F-A0E6A52E39F0}" destId="{E9561C08-61EC-4B6C-B593-2C65F948260A}" srcOrd="1" destOrd="0" presId="urn:microsoft.com/office/officeart/2005/8/layout/bProcess4"/>
    <dgm:cxn modelId="{3E0ADD6B-1312-4A2D-AD0A-D1FAFE6B5F33}" type="presParOf" srcId="{9391BF48-346C-448B-9B15-7FE6B75A56B3}" destId="{F7CA6F1E-CFAA-4103-9217-1D1F24D5FB31}" srcOrd="9" destOrd="0" presId="urn:microsoft.com/office/officeart/2005/8/layout/bProcess4"/>
    <dgm:cxn modelId="{385C3196-0301-4C52-9993-753338F400B1}" type="presParOf" srcId="{9391BF48-346C-448B-9B15-7FE6B75A56B3}" destId="{E4D98A60-CD13-45CC-84C5-A9B5FC0F5744}" srcOrd="10" destOrd="0" presId="urn:microsoft.com/office/officeart/2005/8/layout/bProcess4"/>
    <dgm:cxn modelId="{D89AFF50-BD05-4AFC-9BD7-C3F2642BA781}" type="presParOf" srcId="{E4D98A60-CD13-45CC-84C5-A9B5FC0F5744}" destId="{4F6CE046-0A07-457D-85BC-B96B2BB0103D}" srcOrd="0" destOrd="0" presId="urn:microsoft.com/office/officeart/2005/8/layout/bProcess4"/>
    <dgm:cxn modelId="{25121AFF-4536-46F2-85D9-6F8E910B0C3A}" type="presParOf" srcId="{E4D98A60-CD13-45CC-84C5-A9B5FC0F5744}" destId="{9C248FC4-490F-4FC6-B7A7-86CB3A1963A3}" srcOrd="1" destOrd="0" presId="urn:microsoft.com/office/officeart/2005/8/layout/bProcess4"/>
    <dgm:cxn modelId="{CE702B1B-A640-408D-A880-8994245315F0}" type="presParOf" srcId="{9391BF48-346C-448B-9B15-7FE6B75A56B3}" destId="{A533752F-EF2A-43B6-9CCD-0340D0FD68B6}" srcOrd="11" destOrd="0" presId="urn:microsoft.com/office/officeart/2005/8/layout/bProcess4"/>
    <dgm:cxn modelId="{DE48F367-9CB6-4B05-BBDA-379A91759834}" type="presParOf" srcId="{9391BF48-346C-448B-9B15-7FE6B75A56B3}" destId="{91408E98-D6BF-4B90-9528-B4A75E0F281D}" srcOrd="12" destOrd="0" presId="urn:microsoft.com/office/officeart/2005/8/layout/bProcess4"/>
    <dgm:cxn modelId="{977BF1FC-F55E-4E85-824A-C2736B9AAFC0}" type="presParOf" srcId="{91408E98-D6BF-4B90-9528-B4A75E0F281D}" destId="{B07E0476-E7C8-4481-90E5-F9B048CCC9E7}" srcOrd="0" destOrd="0" presId="urn:microsoft.com/office/officeart/2005/8/layout/bProcess4"/>
    <dgm:cxn modelId="{B57F4B76-FBC5-484D-BC1D-7F987EF50F38}" type="presParOf" srcId="{91408E98-D6BF-4B90-9528-B4A75E0F281D}" destId="{4B47FF3B-05F5-4E3B-B576-D55D7B62733D}" srcOrd="1" destOrd="0" presId="urn:microsoft.com/office/officeart/2005/8/layout/bProcess4"/>
    <dgm:cxn modelId="{3073ACBD-683F-4EF8-9E4D-97936AE70F4A}" type="presParOf" srcId="{9391BF48-346C-448B-9B15-7FE6B75A56B3}" destId="{F6DADE40-7A39-4A7D-B6BE-A546E2C23E21}" srcOrd="13" destOrd="0" presId="urn:microsoft.com/office/officeart/2005/8/layout/bProcess4"/>
    <dgm:cxn modelId="{824AF616-8DA7-4ED1-8ACC-8A72382CEC0A}" type="presParOf" srcId="{9391BF48-346C-448B-9B15-7FE6B75A56B3}" destId="{F827410D-0A3F-4B18-8C8B-0F62C548CB74}" srcOrd="14" destOrd="0" presId="urn:microsoft.com/office/officeart/2005/8/layout/bProcess4"/>
    <dgm:cxn modelId="{8F51AE0C-2A6C-4B4B-A238-A0015F5CCC9C}" type="presParOf" srcId="{F827410D-0A3F-4B18-8C8B-0F62C548CB74}" destId="{C50F7CE5-AFCB-4591-9DB3-1E88972D1856}" srcOrd="0" destOrd="0" presId="urn:microsoft.com/office/officeart/2005/8/layout/bProcess4"/>
    <dgm:cxn modelId="{5F0845FC-6BB7-4973-822A-E3A288CC1015}" type="presParOf" srcId="{F827410D-0A3F-4B18-8C8B-0F62C548CB74}" destId="{CE797D6A-DD34-4652-AF69-9512B16D1596}" srcOrd="1" destOrd="0" presId="urn:microsoft.com/office/officeart/2005/8/layout/bProcess4"/>
    <dgm:cxn modelId="{A5DB8C6D-0A80-4F61-AD42-39104AE61F87}" type="presParOf" srcId="{9391BF48-346C-448B-9B15-7FE6B75A56B3}" destId="{4E9ABDAD-63E7-44C7-A927-66A09B3D9B52}" srcOrd="15" destOrd="0" presId="urn:microsoft.com/office/officeart/2005/8/layout/bProcess4"/>
    <dgm:cxn modelId="{B53B0458-82D9-4A3F-B04B-27A72665AED4}" type="presParOf" srcId="{9391BF48-346C-448B-9B15-7FE6B75A56B3}" destId="{909DDB3B-FAAD-4228-99D3-960996B014AB}" srcOrd="16" destOrd="0" presId="urn:microsoft.com/office/officeart/2005/8/layout/bProcess4"/>
    <dgm:cxn modelId="{3526243C-9892-4869-9D6E-271FE02E4E13}" type="presParOf" srcId="{909DDB3B-FAAD-4228-99D3-960996B014AB}" destId="{C3C59E2E-2DA5-4E12-B623-C797494BFFDB}" srcOrd="0" destOrd="0" presId="urn:microsoft.com/office/officeart/2005/8/layout/bProcess4"/>
    <dgm:cxn modelId="{9CD4CA89-0837-43EC-B7D7-3A862325A066}" type="presParOf" srcId="{909DDB3B-FAAD-4228-99D3-960996B014AB}" destId="{A11F479D-51FA-4DA7-8459-5AEECF376E7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E751E-7A4F-4EF8-B723-E3F43896CCA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56CD301-7A71-4FDB-B239-C6F8864E13B7}">
      <dgm:prSet phldrT="[Texto]" custT="1"/>
      <dgm:spPr/>
      <dgm:t>
        <a:bodyPr/>
        <a:lstStyle/>
        <a:p>
          <a:r>
            <a:rPr lang="es-EC" sz="3200" b="1" dirty="0">
              <a:latin typeface="Arial" panose="020B0604020202020204" pitchFamily="34" charset="0"/>
              <a:cs typeface="Arial" panose="020B0604020202020204" pitchFamily="34" charset="0"/>
            </a:rPr>
            <a:t>Componentes Prefabricados</a:t>
          </a:r>
        </a:p>
      </dgm:t>
    </dgm:pt>
    <dgm:pt modelId="{F1DA81D8-1EC9-48DA-B35E-6772325CE924}" type="parTrans" cxnId="{7618044E-07A0-4879-A715-FFB36CB5ABA4}">
      <dgm:prSet/>
      <dgm:spPr/>
      <dgm:t>
        <a:bodyPr/>
        <a:lstStyle/>
        <a:p>
          <a:endParaRPr lang="es-EC"/>
        </a:p>
      </dgm:t>
    </dgm:pt>
    <dgm:pt modelId="{8030D80D-8773-4721-98E5-5C437B48BF43}" type="sibTrans" cxnId="{7618044E-07A0-4879-A715-FFB36CB5ABA4}">
      <dgm:prSet/>
      <dgm:spPr/>
      <dgm:t>
        <a:bodyPr/>
        <a:lstStyle/>
        <a:p>
          <a:endParaRPr lang="es-EC"/>
        </a:p>
      </dgm:t>
    </dgm:pt>
    <dgm:pt modelId="{B98732B6-379C-41D4-BC46-FFDF76130059}">
      <dgm:prSet phldrT="[Texto]" custT="1"/>
      <dgm:spPr/>
      <dgm:t>
        <a:bodyPr/>
        <a:lstStyle/>
        <a:p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Malla electrosoldada  </a:t>
          </a:r>
        </a:p>
      </dgm:t>
    </dgm:pt>
    <dgm:pt modelId="{BB1FCF62-2AF5-4DA8-81E9-346C409DF20D}" type="parTrans" cxnId="{CDB44D6F-25AD-4F99-82F7-AF450A7412C9}">
      <dgm:prSet/>
      <dgm:spPr/>
      <dgm:t>
        <a:bodyPr/>
        <a:lstStyle/>
        <a:p>
          <a:endParaRPr lang="es-EC"/>
        </a:p>
      </dgm:t>
    </dgm:pt>
    <dgm:pt modelId="{B2C340A9-5E04-47E2-A629-F76B55E95247}" type="sibTrans" cxnId="{CDB44D6F-25AD-4F99-82F7-AF450A7412C9}">
      <dgm:prSet/>
      <dgm:spPr/>
      <dgm:t>
        <a:bodyPr/>
        <a:lstStyle/>
        <a:p>
          <a:endParaRPr lang="es-EC"/>
        </a:p>
      </dgm:t>
    </dgm:pt>
    <dgm:pt modelId="{AF5EA1F6-7BEA-473E-8270-1BA62D19B71C}">
      <dgm:prSet phldrT="[Texto]" custT="1"/>
      <dgm:spPr/>
      <dgm:t>
        <a:bodyPr/>
        <a:lstStyle/>
        <a:p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Diagonales</a:t>
          </a:r>
        </a:p>
      </dgm:t>
    </dgm:pt>
    <dgm:pt modelId="{795A4FE7-37D9-43A3-9FAD-084CE1E9ED3D}" type="parTrans" cxnId="{FE98B251-E21B-4D2B-814E-4FF3D84BAF9B}">
      <dgm:prSet/>
      <dgm:spPr/>
      <dgm:t>
        <a:bodyPr/>
        <a:lstStyle/>
        <a:p>
          <a:endParaRPr lang="es-EC"/>
        </a:p>
      </dgm:t>
    </dgm:pt>
    <dgm:pt modelId="{2F06BEBA-DA29-470E-AAE9-4E2183A7E52B}" type="sibTrans" cxnId="{FE98B251-E21B-4D2B-814E-4FF3D84BAF9B}">
      <dgm:prSet/>
      <dgm:spPr/>
      <dgm:t>
        <a:bodyPr/>
        <a:lstStyle/>
        <a:p>
          <a:endParaRPr lang="es-EC"/>
        </a:p>
      </dgm:t>
    </dgm:pt>
    <dgm:pt modelId="{5AA9F4F6-503C-4C40-A21F-9AE68F2CA4DE}">
      <dgm:prSet phldrT="[Texto]" custT="1"/>
      <dgm:spPr/>
      <dgm:t>
        <a:bodyPr/>
        <a:lstStyle/>
        <a:p>
          <a:r>
            <a:rPr lang="es-EC" sz="3200" dirty="0">
              <a:latin typeface="Arial" panose="020B0604020202020204" pitchFamily="34" charset="0"/>
              <a:cs typeface="Arial" panose="020B0604020202020204" pitchFamily="34" charset="0"/>
            </a:rPr>
            <a:t>Poliestireno Expandido (EPS)</a:t>
          </a:r>
          <a:endParaRPr lang="es-EC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61994-E01F-4EA2-8EC5-3B87DC13AB2E}" type="parTrans" cxnId="{20EA183E-A212-4B7C-9E99-F181260763F6}">
      <dgm:prSet/>
      <dgm:spPr/>
    </dgm:pt>
    <dgm:pt modelId="{BF8E5620-643E-4523-82EC-45F0F01FF6EE}" type="sibTrans" cxnId="{20EA183E-A212-4B7C-9E99-F181260763F6}">
      <dgm:prSet/>
      <dgm:spPr/>
    </dgm:pt>
    <dgm:pt modelId="{3D573CD5-E1D8-4B5D-B770-933C90BF1F8E}" type="pres">
      <dgm:prSet presAssocID="{81BE751E-7A4F-4EF8-B723-E3F43896CCA9}" presName="Name0" presStyleCnt="0">
        <dgm:presLayoutVars>
          <dgm:chMax val="7"/>
          <dgm:chPref val="7"/>
          <dgm:dir/>
        </dgm:presLayoutVars>
      </dgm:prSet>
      <dgm:spPr/>
    </dgm:pt>
    <dgm:pt modelId="{EB8DB07B-CB8A-4318-802C-8499A4A43C78}" type="pres">
      <dgm:prSet presAssocID="{81BE751E-7A4F-4EF8-B723-E3F43896CCA9}" presName="Name1" presStyleCnt="0"/>
      <dgm:spPr/>
    </dgm:pt>
    <dgm:pt modelId="{F81CA1A9-8441-4FBF-890A-441637F41775}" type="pres">
      <dgm:prSet presAssocID="{81BE751E-7A4F-4EF8-B723-E3F43896CCA9}" presName="cycle" presStyleCnt="0"/>
      <dgm:spPr/>
    </dgm:pt>
    <dgm:pt modelId="{4BE8CD48-A4F8-40B8-95A4-7232E6659491}" type="pres">
      <dgm:prSet presAssocID="{81BE751E-7A4F-4EF8-B723-E3F43896CCA9}" presName="srcNode" presStyleLbl="node1" presStyleIdx="0" presStyleCnt="4"/>
      <dgm:spPr/>
    </dgm:pt>
    <dgm:pt modelId="{4DFDCC8E-005D-434B-8E49-91B017162719}" type="pres">
      <dgm:prSet presAssocID="{81BE751E-7A4F-4EF8-B723-E3F43896CCA9}" presName="conn" presStyleLbl="parChTrans1D2" presStyleIdx="0" presStyleCnt="1"/>
      <dgm:spPr/>
    </dgm:pt>
    <dgm:pt modelId="{F19BA0E0-B995-4E37-9E4F-AFDC30191872}" type="pres">
      <dgm:prSet presAssocID="{81BE751E-7A4F-4EF8-B723-E3F43896CCA9}" presName="extraNode" presStyleLbl="node1" presStyleIdx="0" presStyleCnt="4"/>
      <dgm:spPr/>
    </dgm:pt>
    <dgm:pt modelId="{F96009E5-1627-4CEE-8B6A-177E219D512B}" type="pres">
      <dgm:prSet presAssocID="{81BE751E-7A4F-4EF8-B723-E3F43896CCA9}" presName="dstNode" presStyleLbl="node1" presStyleIdx="0" presStyleCnt="4"/>
      <dgm:spPr/>
    </dgm:pt>
    <dgm:pt modelId="{03A742E9-B562-4856-BE90-C2F1546263FE}" type="pres">
      <dgm:prSet presAssocID="{A56CD301-7A71-4FDB-B239-C6F8864E13B7}" presName="text_1" presStyleLbl="node1" presStyleIdx="0" presStyleCnt="4">
        <dgm:presLayoutVars>
          <dgm:bulletEnabled val="1"/>
        </dgm:presLayoutVars>
      </dgm:prSet>
      <dgm:spPr/>
    </dgm:pt>
    <dgm:pt modelId="{173CFB71-EA08-42D4-A718-F3C407642B60}" type="pres">
      <dgm:prSet presAssocID="{A56CD301-7A71-4FDB-B239-C6F8864E13B7}" presName="accent_1" presStyleCnt="0"/>
      <dgm:spPr/>
    </dgm:pt>
    <dgm:pt modelId="{0AA35774-598C-4F57-81D9-191F3BA03E40}" type="pres">
      <dgm:prSet presAssocID="{A56CD301-7A71-4FDB-B239-C6F8864E13B7}" presName="accentRepeatNode" presStyleLbl="solidFgAcc1" presStyleIdx="0" presStyleCnt="4"/>
      <dgm:spPr/>
    </dgm:pt>
    <dgm:pt modelId="{B04F9694-5595-47DB-9B9C-82A73013A770}" type="pres">
      <dgm:prSet presAssocID="{5AA9F4F6-503C-4C40-A21F-9AE68F2CA4DE}" presName="text_2" presStyleLbl="node1" presStyleIdx="1" presStyleCnt="4">
        <dgm:presLayoutVars>
          <dgm:bulletEnabled val="1"/>
        </dgm:presLayoutVars>
      </dgm:prSet>
      <dgm:spPr/>
    </dgm:pt>
    <dgm:pt modelId="{962B217E-F763-49B9-ACF1-CD59F3A6D6B7}" type="pres">
      <dgm:prSet presAssocID="{5AA9F4F6-503C-4C40-A21F-9AE68F2CA4DE}" presName="accent_2" presStyleCnt="0"/>
      <dgm:spPr/>
    </dgm:pt>
    <dgm:pt modelId="{6B9BA4AB-064A-4736-8C6B-D3EA5DD1569C}" type="pres">
      <dgm:prSet presAssocID="{5AA9F4F6-503C-4C40-A21F-9AE68F2CA4DE}" presName="accentRepeatNode" presStyleLbl="solidFgAcc1" presStyleIdx="1" presStyleCnt="4"/>
      <dgm:spPr/>
    </dgm:pt>
    <dgm:pt modelId="{FFFABEA3-FB84-4550-B4C4-435CC5429581}" type="pres">
      <dgm:prSet presAssocID="{B98732B6-379C-41D4-BC46-FFDF76130059}" presName="text_3" presStyleLbl="node1" presStyleIdx="2" presStyleCnt="4">
        <dgm:presLayoutVars>
          <dgm:bulletEnabled val="1"/>
        </dgm:presLayoutVars>
      </dgm:prSet>
      <dgm:spPr/>
    </dgm:pt>
    <dgm:pt modelId="{BFCB9C52-9B56-4D45-B31F-5D9D52C0E695}" type="pres">
      <dgm:prSet presAssocID="{B98732B6-379C-41D4-BC46-FFDF76130059}" presName="accent_3" presStyleCnt="0"/>
      <dgm:spPr/>
    </dgm:pt>
    <dgm:pt modelId="{6D868313-0A63-41D4-A231-8ADDF9A43ECA}" type="pres">
      <dgm:prSet presAssocID="{B98732B6-379C-41D4-BC46-FFDF76130059}" presName="accentRepeatNode" presStyleLbl="solidFgAcc1" presStyleIdx="2" presStyleCnt="4"/>
      <dgm:spPr/>
    </dgm:pt>
    <dgm:pt modelId="{5B4FA708-62AC-486A-9DBA-8613BA7BF651}" type="pres">
      <dgm:prSet presAssocID="{AF5EA1F6-7BEA-473E-8270-1BA62D19B71C}" presName="text_4" presStyleLbl="node1" presStyleIdx="3" presStyleCnt="4">
        <dgm:presLayoutVars>
          <dgm:bulletEnabled val="1"/>
        </dgm:presLayoutVars>
      </dgm:prSet>
      <dgm:spPr/>
    </dgm:pt>
    <dgm:pt modelId="{4C62D106-1FCF-489B-B8B1-0DE28F5435A2}" type="pres">
      <dgm:prSet presAssocID="{AF5EA1F6-7BEA-473E-8270-1BA62D19B71C}" presName="accent_4" presStyleCnt="0"/>
      <dgm:spPr/>
    </dgm:pt>
    <dgm:pt modelId="{E42A82AD-A86E-4B55-896A-5A57B4403B90}" type="pres">
      <dgm:prSet presAssocID="{AF5EA1F6-7BEA-473E-8270-1BA62D19B71C}" presName="accentRepeatNode" presStyleLbl="solidFgAcc1" presStyleIdx="3" presStyleCnt="4"/>
      <dgm:spPr/>
    </dgm:pt>
  </dgm:ptLst>
  <dgm:cxnLst>
    <dgm:cxn modelId="{7D1D5D22-328E-469A-8DD7-87813087C6C8}" type="presOf" srcId="{81BE751E-7A4F-4EF8-B723-E3F43896CCA9}" destId="{3D573CD5-E1D8-4B5D-B770-933C90BF1F8E}" srcOrd="0" destOrd="0" presId="urn:microsoft.com/office/officeart/2008/layout/VerticalCurvedList"/>
    <dgm:cxn modelId="{20EA183E-A212-4B7C-9E99-F181260763F6}" srcId="{81BE751E-7A4F-4EF8-B723-E3F43896CCA9}" destId="{5AA9F4F6-503C-4C40-A21F-9AE68F2CA4DE}" srcOrd="1" destOrd="0" parTransId="{8F261994-E01F-4EA2-8EC5-3B87DC13AB2E}" sibTransId="{BF8E5620-643E-4523-82EC-45F0F01FF6EE}"/>
    <dgm:cxn modelId="{8401E65C-8360-4799-BAE6-0926CF01D30B}" type="presOf" srcId="{A56CD301-7A71-4FDB-B239-C6F8864E13B7}" destId="{03A742E9-B562-4856-BE90-C2F1546263FE}" srcOrd="0" destOrd="0" presId="urn:microsoft.com/office/officeart/2008/layout/VerticalCurvedList"/>
    <dgm:cxn modelId="{F7ABBD61-E13F-4696-ADC0-759EC9637ADD}" type="presOf" srcId="{8030D80D-8773-4721-98E5-5C437B48BF43}" destId="{4DFDCC8E-005D-434B-8E49-91B017162719}" srcOrd="0" destOrd="0" presId="urn:microsoft.com/office/officeart/2008/layout/VerticalCurvedList"/>
    <dgm:cxn modelId="{53AABF46-DAAB-4B1E-A5A2-E3C3AF556CDC}" type="presOf" srcId="{AF5EA1F6-7BEA-473E-8270-1BA62D19B71C}" destId="{5B4FA708-62AC-486A-9DBA-8613BA7BF651}" srcOrd="0" destOrd="0" presId="urn:microsoft.com/office/officeart/2008/layout/VerticalCurvedList"/>
    <dgm:cxn modelId="{7618044E-07A0-4879-A715-FFB36CB5ABA4}" srcId="{81BE751E-7A4F-4EF8-B723-E3F43896CCA9}" destId="{A56CD301-7A71-4FDB-B239-C6F8864E13B7}" srcOrd="0" destOrd="0" parTransId="{F1DA81D8-1EC9-48DA-B35E-6772325CE924}" sibTransId="{8030D80D-8773-4721-98E5-5C437B48BF43}"/>
    <dgm:cxn modelId="{CDB44D6F-25AD-4F99-82F7-AF450A7412C9}" srcId="{81BE751E-7A4F-4EF8-B723-E3F43896CCA9}" destId="{B98732B6-379C-41D4-BC46-FFDF76130059}" srcOrd="2" destOrd="0" parTransId="{BB1FCF62-2AF5-4DA8-81E9-346C409DF20D}" sibTransId="{B2C340A9-5E04-47E2-A629-F76B55E95247}"/>
    <dgm:cxn modelId="{FE98B251-E21B-4D2B-814E-4FF3D84BAF9B}" srcId="{81BE751E-7A4F-4EF8-B723-E3F43896CCA9}" destId="{AF5EA1F6-7BEA-473E-8270-1BA62D19B71C}" srcOrd="3" destOrd="0" parTransId="{795A4FE7-37D9-43A3-9FAD-084CE1E9ED3D}" sibTransId="{2F06BEBA-DA29-470E-AAE9-4E2183A7E52B}"/>
    <dgm:cxn modelId="{11F7F7D5-E387-4529-B52E-F610E3114A82}" type="presOf" srcId="{B98732B6-379C-41D4-BC46-FFDF76130059}" destId="{FFFABEA3-FB84-4550-B4C4-435CC5429581}" srcOrd="0" destOrd="0" presId="urn:microsoft.com/office/officeart/2008/layout/VerticalCurvedList"/>
    <dgm:cxn modelId="{E59B62E1-5F37-4DAE-9424-2C3987D055D4}" type="presOf" srcId="{5AA9F4F6-503C-4C40-A21F-9AE68F2CA4DE}" destId="{B04F9694-5595-47DB-9B9C-82A73013A770}" srcOrd="0" destOrd="0" presId="urn:microsoft.com/office/officeart/2008/layout/VerticalCurvedList"/>
    <dgm:cxn modelId="{465AC422-042B-43E6-A15D-8AE05D3C0D11}" type="presParOf" srcId="{3D573CD5-E1D8-4B5D-B770-933C90BF1F8E}" destId="{EB8DB07B-CB8A-4318-802C-8499A4A43C78}" srcOrd="0" destOrd="0" presId="urn:microsoft.com/office/officeart/2008/layout/VerticalCurvedList"/>
    <dgm:cxn modelId="{3B0AA4A0-620A-4B2D-81C5-AA961E81239E}" type="presParOf" srcId="{EB8DB07B-CB8A-4318-802C-8499A4A43C78}" destId="{F81CA1A9-8441-4FBF-890A-441637F41775}" srcOrd="0" destOrd="0" presId="urn:microsoft.com/office/officeart/2008/layout/VerticalCurvedList"/>
    <dgm:cxn modelId="{F1642651-6668-4F3D-B4B4-759E6B33B854}" type="presParOf" srcId="{F81CA1A9-8441-4FBF-890A-441637F41775}" destId="{4BE8CD48-A4F8-40B8-95A4-7232E6659491}" srcOrd="0" destOrd="0" presId="urn:microsoft.com/office/officeart/2008/layout/VerticalCurvedList"/>
    <dgm:cxn modelId="{2039CDD8-58C8-427C-A571-F9B70F7EA3CC}" type="presParOf" srcId="{F81CA1A9-8441-4FBF-890A-441637F41775}" destId="{4DFDCC8E-005D-434B-8E49-91B017162719}" srcOrd="1" destOrd="0" presId="urn:microsoft.com/office/officeart/2008/layout/VerticalCurvedList"/>
    <dgm:cxn modelId="{2C9BFA2B-D8E9-4A6E-8B3E-6B0645B75821}" type="presParOf" srcId="{F81CA1A9-8441-4FBF-890A-441637F41775}" destId="{F19BA0E0-B995-4E37-9E4F-AFDC30191872}" srcOrd="2" destOrd="0" presId="urn:microsoft.com/office/officeart/2008/layout/VerticalCurvedList"/>
    <dgm:cxn modelId="{3E6EFF66-1749-4E95-8361-AF9AF92618B2}" type="presParOf" srcId="{F81CA1A9-8441-4FBF-890A-441637F41775}" destId="{F96009E5-1627-4CEE-8B6A-177E219D512B}" srcOrd="3" destOrd="0" presId="urn:microsoft.com/office/officeart/2008/layout/VerticalCurvedList"/>
    <dgm:cxn modelId="{BE129721-5595-43B8-B6FC-CAEDCD19306C}" type="presParOf" srcId="{EB8DB07B-CB8A-4318-802C-8499A4A43C78}" destId="{03A742E9-B562-4856-BE90-C2F1546263FE}" srcOrd="1" destOrd="0" presId="urn:microsoft.com/office/officeart/2008/layout/VerticalCurvedList"/>
    <dgm:cxn modelId="{E6B7AE60-06D7-442B-BCB0-57C48F8F4828}" type="presParOf" srcId="{EB8DB07B-CB8A-4318-802C-8499A4A43C78}" destId="{173CFB71-EA08-42D4-A718-F3C407642B60}" srcOrd="2" destOrd="0" presId="urn:microsoft.com/office/officeart/2008/layout/VerticalCurvedList"/>
    <dgm:cxn modelId="{F2688DE9-86D2-4804-A438-BCD3B5113412}" type="presParOf" srcId="{173CFB71-EA08-42D4-A718-F3C407642B60}" destId="{0AA35774-598C-4F57-81D9-191F3BA03E40}" srcOrd="0" destOrd="0" presId="urn:microsoft.com/office/officeart/2008/layout/VerticalCurvedList"/>
    <dgm:cxn modelId="{E2B71D68-1325-4506-A6BC-179F9C628730}" type="presParOf" srcId="{EB8DB07B-CB8A-4318-802C-8499A4A43C78}" destId="{B04F9694-5595-47DB-9B9C-82A73013A770}" srcOrd="3" destOrd="0" presId="urn:microsoft.com/office/officeart/2008/layout/VerticalCurvedList"/>
    <dgm:cxn modelId="{4BB2B88D-8916-415E-8078-FE4D8F651331}" type="presParOf" srcId="{EB8DB07B-CB8A-4318-802C-8499A4A43C78}" destId="{962B217E-F763-49B9-ACF1-CD59F3A6D6B7}" srcOrd="4" destOrd="0" presId="urn:microsoft.com/office/officeart/2008/layout/VerticalCurvedList"/>
    <dgm:cxn modelId="{F7A4B3E5-2217-4B21-B4C6-34E36CC1BBAC}" type="presParOf" srcId="{962B217E-F763-49B9-ACF1-CD59F3A6D6B7}" destId="{6B9BA4AB-064A-4736-8C6B-D3EA5DD1569C}" srcOrd="0" destOrd="0" presId="urn:microsoft.com/office/officeart/2008/layout/VerticalCurvedList"/>
    <dgm:cxn modelId="{13F43690-C767-4F08-A41E-05A74F03A211}" type="presParOf" srcId="{EB8DB07B-CB8A-4318-802C-8499A4A43C78}" destId="{FFFABEA3-FB84-4550-B4C4-435CC5429581}" srcOrd="5" destOrd="0" presId="urn:microsoft.com/office/officeart/2008/layout/VerticalCurvedList"/>
    <dgm:cxn modelId="{FF02A430-29DF-46B2-B6B4-9820658AB29D}" type="presParOf" srcId="{EB8DB07B-CB8A-4318-802C-8499A4A43C78}" destId="{BFCB9C52-9B56-4D45-B31F-5D9D52C0E695}" srcOrd="6" destOrd="0" presId="urn:microsoft.com/office/officeart/2008/layout/VerticalCurvedList"/>
    <dgm:cxn modelId="{88421767-8B1D-4A7F-9B2A-3DEF8B5A17EC}" type="presParOf" srcId="{BFCB9C52-9B56-4D45-B31F-5D9D52C0E695}" destId="{6D868313-0A63-41D4-A231-8ADDF9A43ECA}" srcOrd="0" destOrd="0" presId="urn:microsoft.com/office/officeart/2008/layout/VerticalCurvedList"/>
    <dgm:cxn modelId="{28BDA1A9-D7CF-40D2-82E8-778398BF48B9}" type="presParOf" srcId="{EB8DB07B-CB8A-4318-802C-8499A4A43C78}" destId="{5B4FA708-62AC-486A-9DBA-8613BA7BF651}" srcOrd="7" destOrd="0" presId="urn:microsoft.com/office/officeart/2008/layout/VerticalCurvedList"/>
    <dgm:cxn modelId="{07E6A7C1-B3CB-452B-9818-6E6EAC3A1F14}" type="presParOf" srcId="{EB8DB07B-CB8A-4318-802C-8499A4A43C78}" destId="{4C62D106-1FCF-489B-B8B1-0DE28F5435A2}" srcOrd="8" destOrd="0" presId="urn:microsoft.com/office/officeart/2008/layout/VerticalCurvedList"/>
    <dgm:cxn modelId="{9B25692F-742C-44E3-9756-76E5F35765CA}" type="presParOf" srcId="{4C62D106-1FCF-489B-B8B1-0DE28F5435A2}" destId="{E42A82AD-A86E-4B55-896A-5A57B4403B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059D1-042A-497C-8BC0-9E3097707DD2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DE976BB-5A09-42BD-82EE-A1028A2382BE}">
      <dgm:prSet phldrT="[Texto]" custT="1"/>
      <dgm:spPr/>
      <dgm:t>
        <a:bodyPr/>
        <a:lstStyle/>
        <a:p>
          <a:r>
            <a:rPr lang="es-EC" sz="2400" b="1" dirty="0">
              <a:latin typeface="Arial" panose="020B0604020202020204" pitchFamily="34" charset="0"/>
              <a:cs typeface="Arial" panose="020B0604020202020204" pitchFamily="34" charset="0"/>
            </a:rPr>
            <a:t>Rapidez</a:t>
          </a:r>
        </a:p>
      </dgm:t>
    </dgm:pt>
    <dgm:pt modelId="{21073900-6F22-4272-BBB4-87A9B8A1577E}" type="parTrans" cxnId="{A5EB9C08-F938-4BBB-BE0A-0E788E2ADC07}">
      <dgm:prSet/>
      <dgm:spPr/>
      <dgm:t>
        <a:bodyPr/>
        <a:lstStyle/>
        <a:p>
          <a:endParaRPr lang="es-EC"/>
        </a:p>
      </dgm:t>
    </dgm:pt>
    <dgm:pt modelId="{AC1CEFB8-8A57-4D89-BE6B-70D5510333FD}" type="sibTrans" cxnId="{A5EB9C08-F938-4BBB-BE0A-0E788E2ADC07}">
      <dgm:prSet/>
      <dgm:spPr/>
      <dgm:t>
        <a:bodyPr/>
        <a:lstStyle/>
        <a:p>
          <a:endParaRPr lang="es-EC"/>
        </a:p>
      </dgm:t>
    </dgm:pt>
    <dgm:pt modelId="{8F380A74-69BE-4820-958E-5579A5F89F98}">
      <dgm:prSet phldrT="[Texto]" custT="1"/>
      <dgm:spPr/>
      <dgm:t>
        <a:bodyPr/>
        <a:lstStyle/>
        <a:p>
          <a:r>
            <a:rPr lang="es-EC" sz="2200" b="0" dirty="0">
              <a:latin typeface="Arial" panose="020B0604020202020204" pitchFamily="34" charset="0"/>
              <a:cs typeface="Arial" panose="020B0604020202020204" pitchFamily="34" charset="0"/>
            </a:rPr>
            <a:t>Manipulable</a:t>
          </a:r>
        </a:p>
      </dgm:t>
    </dgm:pt>
    <dgm:pt modelId="{436B75E2-929B-45C0-87B0-A58ED71CDABD}" type="parTrans" cxnId="{7E512DA8-5F7A-40D4-A3CC-CA38D0AC27F7}">
      <dgm:prSet/>
      <dgm:spPr/>
      <dgm:t>
        <a:bodyPr/>
        <a:lstStyle/>
        <a:p>
          <a:endParaRPr lang="es-EC"/>
        </a:p>
      </dgm:t>
    </dgm:pt>
    <dgm:pt modelId="{FBF88366-63CD-4321-809E-8C0F3122A51F}" type="sibTrans" cxnId="{7E512DA8-5F7A-40D4-A3CC-CA38D0AC27F7}">
      <dgm:prSet/>
      <dgm:spPr/>
      <dgm:t>
        <a:bodyPr/>
        <a:lstStyle/>
        <a:p>
          <a:endParaRPr lang="es-EC"/>
        </a:p>
      </dgm:t>
    </dgm:pt>
    <dgm:pt modelId="{BD613BB3-82A2-4A8F-9292-B4FEF3AEB863}">
      <dgm:prSet phldrT="[Texto]" custT="1"/>
      <dgm:spPr/>
      <dgm:t>
        <a:bodyPr/>
        <a:lstStyle/>
        <a:p>
          <a:r>
            <a:rPr lang="es-EC" sz="2200" b="0" dirty="0">
              <a:latin typeface="Arial" panose="020B0604020202020204" pitchFamily="34" charset="0"/>
              <a:cs typeface="Arial" panose="020B0604020202020204" pitchFamily="34" charset="0"/>
            </a:rPr>
            <a:t>Fácil Transporte</a:t>
          </a:r>
        </a:p>
      </dgm:t>
    </dgm:pt>
    <dgm:pt modelId="{F015DE4E-D393-4FD4-92A7-64DA90036877}" type="parTrans" cxnId="{DC040C87-61D7-4F25-895E-026F4024F8F7}">
      <dgm:prSet/>
      <dgm:spPr/>
      <dgm:t>
        <a:bodyPr/>
        <a:lstStyle/>
        <a:p>
          <a:endParaRPr lang="es-EC"/>
        </a:p>
      </dgm:t>
    </dgm:pt>
    <dgm:pt modelId="{D1738B8A-6C79-47D7-B64C-554493AFB4C6}" type="sibTrans" cxnId="{DC040C87-61D7-4F25-895E-026F4024F8F7}">
      <dgm:prSet/>
      <dgm:spPr/>
      <dgm:t>
        <a:bodyPr/>
        <a:lstStyle/>
        <a:p>
          <a:endParaRPr lang="es-EC"/>
        </a:p>
      </dgm:t>
    </dgm:pt>
    <dgm:pt modelId="{F0A3F27E-5508-4720-BB3F-CF5FCC686B76}">
      <dgm:prSet phldrT="[Texto]" custT="1"/>
      <dgm:spPr/>
      <dgm:t>
        <a:bodyPr/>
        <a:lstStyle/>
        <a:p>
          <a:r>
            <a:rPr lang="es-EC" sz="2400" b="1" dirty="0">
              <a:latin typeface="Arial" panose="020B0604020202020204" pitchFamily="34" charset="0"/>
              <a:cs typeface="Arial" panose="020B0604020202020204" pitchFamily="34" charset="0"/>
            </a:rPr>
            <a:t>Durabilidad</a:t>
          </a:r>
        </a:p>
      </dgm:t>
    </dgm:pt>
    <dgm:pt modelId="{E48C4B33-0B63-4AA7-9F60-5BF76247759D}" type="parTrans" cxnId="{68C80EA6-C27F-4CD4-9B24-C916D89B207B}">
      <dgm:prSet/>
      <dgm:spPr/>
      <dgm:t>
        <a:bodyPr/>
        <a:lstStyle/>
        <a:p>
          <a:endParaRPr lang="es-EC"/>
        </a:p>
      </dgm:t>
    </dgm:pt>
    <dgm:pt modelId="{B83B9CCF-DF22-430A-BFBD-2E01676D4CE7}" type="sibTrans" cxnId="{68C80EA6-C27F-4CD4-9B24-C916D89B207B}">
      <dgm:prSet/>
      <dgm:spPr/>
      <dgm:t>
        <a:bodyPr/>
        <a:lstStyle/>
        <a:p>
          <a:endParaRPr lang="es-EC"/>
        </a:p>
      </dgm:t>
    </dgm:pt>
    <dgm:pt modelId="{EF2DE77C-2625-4BF3-80E1-EA57748B47BD}">
      <dgm:prSet phldrT="[Texto]" custT="1"/>
      <dgm:spPr/>
      <dgm:t>
        <a:bodyPr/>
        <a:lstStyle/>
        <a:p>
          <a:r>
            <a:rPr lang="es-EC" sz="2200" b="0" dirty="0">
              <a:latin typeface="Arial" panose="020B0604020202020204" pitchFamily="34" charset="0"/>
              <a:cs typeface="Arial" panose="020B0604020202020204" pitchFamily="34" charset="0"/>
            </a:rPr>
            <a:t>Larga Vida Útil</a:t>
          </a:r>
        </a:p>
      </dgm:t>
    </dgm:pt>
    <dgm:pt modelId="{1E7CB0DA-41E6-4696-8CDD-F39BE90326CB}" type="parTrans" cxnId="{B27BDF45-8D4E-4494-AE87-164E1C671E4E}">
      <dgm:prSet/>
      <dgm:spPr/>
      <dgm:t>
        <a:bodyPr/>
        <a:lstStyle/>
        <a:p>
          <a:endParaRPr lang="es-EC"/>
        </a:p>
      </dgm:t>
    </dgm:pt>
    <dgm:pt modelId="{D34D73A7-DEBD-4EEC-B386-5F6E6321377E}" type="sibTrans" cxnId="{B27BDF45-8D4E-4494-AE87-164E1C671E4E}">
      <dgm:prSet/>
      <dgm:spPr/>
      <dgm:t>
        <a:bodyPr/>
        <a:lstStyle/>
        <a:p>
          <a:endParaRPr lang="es-EC"/>
        </a:p>
      </dgm:t>
    </dgm:pt>
    <dgm:pt modelId="{F1A131F5-6C63-4FDE-9163-36D0C4E25CE7}">
      <dgm:prSet phldrT="[Texto]" custT="1"/>
      <dgm:spPr/>
      <dgm:t>
        <a:bodyPr/>
        <a:lstStyle/>
        <a:p>
          <a:r>
            <a:rPr lang="es-EC" sz="2200" b="0" dirty="0">
              <a:latin typeface="Arial" panose="020B0604020202020204" pitchFamily="34" charset="0"/>
              <a:cs typeface="Arial" panose="020B0604020202020204" pitchFamily="34" charset="0"/>
            </a:rPr>
            <a:t>Evita la Condensación de la Vivienda</a:t>
          </a:r>
        </a:p>
      </dgm:t>
    </dgm:pt>
    <dgm:pt modelId="{67AA33B2-A55B-426A-8F6D-F367FBCD8D7C}" type="parTrans" cxnId="{739EBAC0-B69F-4F55-8581-E4E3C6E6B39F}">
      <dgm:prSet/>
      <dgm:spPr/>
      <dgm:t>
        <a:bodyPr/>
        <a:lstStyle/>
        <a:p>
          <a:endParaRPr lang="es-EC"/>
        </a:p>
      </dgm:t>
    </dgm:pt>
    <dgm:pt modelId="{0410BCE9-35E0-4776-BF8D-1E26B9A7498A}" type="sibTrans" cxnId="{739EBAC0-B69F-4F55-8581-E4E3C6E6B39F}">
      <dgm:prSet/>
      <dgm:spPr/>
      <dgm:t>
        <a:bodyPr/>
        <a:lstStyle/>
        <a:p>
          <a:endParaRPr lang="es-EC"/>
        </a:p>
      </dgm:t>
    </dgm:pt>
    <dgm:pt modelId="{AA265481-EE72-41C3-A827-CD0336636A7B}">
      <dgm:prSet phldrT="[Texto]" custT="1"/>
      <dgm:spPr/>
      <dgm:t>
        <a:bodyPr/>
        <a:lstStyle/>
        <a:p>
          <a:r>
            <a:rPr lang="es-EC" sz="2400" b="1" dirty="0">
              <a:latin typeface="Arial" panose="020B0604020202020204" pitchFamily="34" charset="0"/>
              <a:cs typeface="Arial" panose="020B0604020202020204" pitchFamily="34" charset="0"/>
            </a:rPr>
            <a:t>Resistencia</a:t>
          </a:r>
        </a:p>
      </dgm:t>
    </dgm:pt>
    <dgm:pt modelId="{4D81AB3A-812C-4751-B2DF-F6F8729E61E8}" type="parTrans" cxnId="{47CF3C25-746F-409E-8BB1-B6B0EE1E29FD}">
      <dgm:prSet/>
      <dgm:spPr/>
      <dgm:t>
        <a:bodyPr/>
        <a:lstStyle/>
        <a:p>
          <a:endParaRPr lang="es-EC"/>
        </a:p>
      </dgm:t>
    </dgm:pt>
    <dgm:pt modelId="{557D2AF4-CA87-4CAE-B7F7-86CA43CBE075}" type="sibTrans" cxnId="{47CF3C25-746F-409E-8BB1-B6B0EE1E29FD}">
      <dgm:prSet/>
      <dgm:spPr/>
      <dgm:t>
        <a:bodyPr/>
        <a:lstStyle/>
        <a:p>
          <a:endParaRPr lang="es-EC"/>
        </a:p>
      </dgm:t>
    </dgm:pt>
    <dgm:pt modelId="{E8CC71A3-5C81-499E-8B4E-0E33FF4BA1F8}">
      <dgm:prSet phldrT="[Texto]" custT="1"/>
      <dgm:spPr/>
      <dgm:t>
        <a:bodyPr/>
        <a:lstStyle/>
        <a:p>
          <a:r>
            <a:rPr lang="es-EC" sz="2200" b="0" dirty="0">
              <a:latin typeface="Arial" panose="020B0604020202020204" pitchFamily="34" charset="0"/>
              <a:cs typeface="Arial" panose="020B0604020202020204" pitchFamily="34" charset="0"/>
            </a:rPr>
            <a:t>Sistema diagonalizado Continuo</a:t>
          </a:r>
        </a:p>
      </dgm:t>
    </dgm:pt>
    <dgm:pt modelId="{555830AC-EE6E-42B0-A62C-2C952E989A36}" type="parTrans" cxnId="{CDCB2648-5F41-4FA6-90DA-B04ED99288F8}">
      <dgm:prSet/>
      <dgm:spPr/>
      <dgm:t>
        <a:bodyPr/>
        <a:lstStyle/>
        <a:p>
          <a:endParaRPr lang="es-EC"/>
        </a:p>
      </dgm:t>
    </dgm:pt>
    <dgm:pt modelId="{D399A931-0B09-442F-AB1A-BF13B9623371}" type="sibTrans" cxnId="{CDCB2648-5F41-4FA6-90DA-B04ED99288F8}">
      <dgm:prSet/>
      <dgm:spPr/>
      <dgm:t>
        <a:bodyPr/>
        <a:lstStyle/>
        <a:p>
          <a:endParaRPr lang="es-EC"/>
        </a:p>
      </dgm:t>
    </dgm:pt>
    <dgm:pt modelId="{5DC9F4F6-20FA-4975-B0F3-A952AD34902E}">
      <dgm:prSet phldrT="[Texto]" custT="1"/>
      <dgm:spPr/>
      <dgm:t>
        <a:bodyPr/>
        <a:lstStyle/>
        <a:p>
          <a:r>
            <a:rPr lang="es-EC" sz="2200" b="0" dirty="0">
              <a:latin typeface="Arial" panose="020B0604020202020204" pitchFamily="34" charset="0"/>
              <a:cs typeface="Arial" panose="020B0604020202020204" pitchFamily="34" charset="0"/>
            </a:rPr>
            <a:t>Componentes con excelentes propiedades mecánicas</a:t>
          </a:r>
        </a:p>
      </dgm:t>
    </dgm:pt>
    <dgm:pt modelId="{E5BC234E-C35B-4860-B30A-7D8CFABC75C4}" type="parTrans" cxnId="{7B7848B7-A0BF-44DA-B5D7-26F2F2E16F36}">
      <dgm:prSet/>
      <dgm:spPr/>
      <dgm:t>
        <a:bodyPr/>
        <a:lstStyle/>
        <a:p>
          <a:endParaRPr lang="es-EC"/>
        </a:p>
      </dgm:t>
    </dgm:pt>
    <dgm:pt modelId="{BD90E1B3-5669-47A9-BF80-BD8F46E29F10}" type="sibTrans" cxnId="{7B7848B7-A0BF-44DA-B5D7-26F2F2E16F36}">
      <dgm:prSet/>
      <dgm:spPr/>
      <dgm:t>
        <a:bodyPr/>
        <a:lstStyle/>
        <a:p>
          <a:endParaRPr lang="es-EC"/>
        </a:p>
      </dgm:t>
    </dgm:pt>
    <dgm:pt modelId="{4E4A4332-5458-40B5-923B-03920C9BE179}">
      <dgm:prSet phldrT="[Texto]" custT="1"/>
      <dgm:spPr/>
      <dgm:t>
        <a:bodyPr/>
        <a:lstStyle/>
        <a:p>
          <a:r>
            <a:rPr lang="es-EC" sz="2400" b="1" dirty="0">
              <a:latin typeface="Arial" panose="020B0604020202020204" pitchFamily="34" charset="0"/>
              <a:cs typeface="Arial" panose="020B0604020202020204" pitchFamily="34" charset="0"/>
            </a:rPr>
            <a:t>Aislante Acústico</a:t>
          </a:r>
        </a:p>
      </dgm:t>
    </dgm:pt>
    <dgm:pt modelId="{FDA0CD7B-9B45-4BBC-B124-5CB6B66DA141}" type="parTrans" cxnId="{3BB80860-4C75-43E7-BCE6-3314BE7D89A2}">
      <dgm:prSet/>
      <dgm:spPr/>
      <dgm:t>
        <a:bodyPr/>
        <a:lstStyle/>
        <a:p>
          <a:endParaRPr lang="es-EC"/>
        </a:p>
      </dgm:t>
    </dgm:pt>
    <dgm:pt modelId="{58525FB2-C22B-48BB-8B88-A81DBED84A04}" type="sibTrans" cxnId="{3BB80860-4C75-43E7-BCE6-3314BE7D89A2}">
      <dgm:prSet/>
      <dgm:spPr/>
      <dgm:t>
        <a:bodyPr/>
        <a:lstStyle/>
        <a:p>
          <a:endParaRPr lang="es-EC"/>
        </a:p>
      </dgm:t>
    </dgm:pt>
    <dgm:pt modelId="{7132A7ED-0481-4001-8B70-DE353FC55F05}">
      <dgm:prSet phldrT="[Texto]" custT="1"/>
      <dgm:spPr/>
      <dgm:t>
        <a:bodyPr/>
        <a:lstStyle/>
        <a:p>
          <a:r>
            <a:rPr lang="es-EC" sz="2400" b="1" dirty="0">
              <a:latin typeface="Arial" panose="020B0604020202020204" pitchFamily="34" charset="0"/>
              <a:cs typeface="Arial" panose="020B0604020202020204" pitchFamily="34" charset="0"/>
            </a:rPr>
            <a:t>Versatilidad</a:t>
          </a:r>
        </a:p>
      </dgm:t>
    </dgm:pt>
    <dgm:pt modelId="{3FF47043-1FC1-4FA8-BD73-CAD503691F15}" type="parTrans" cxnId="{50761621-A994-4290-A5A1-A919B558280A}">
      <dgm:prSet/>
      <dgm:spPr/>
      <dgm:t>
        <a:bodyPr/>
        <a:lstStyle/>
        <a:p>
          <a:endParaRPr lang="es-EC"/>
        </a:p>
      </dgm:t>
    </dgm:pt>
    <dgm:pt modelId="{CC4365E1-B1D2-435D-83AD-660E12F5EDBC}" type="sibTrans" cxnId="{50761621-A994-4290-A5A1-A919B558280A}">
      <dgm:prSet/>
      <dgm:spPr/>
      <dgm:t>
        <a:bodyPr/>
        <a:lstStyle/>
        <a:p>
          <a:endParaRPr lang="es-EC"/>
        </a:p>
      </dgm:t>
    </dgm:pt>
    <dgm:pt modelId="{B4D12D13-25F1-4722-A6E9-4B559B1E79C1}">
      <dgm:prSet phldrT="[Texto]" custT="1"/>
      <dgm:spPr/>
      <dgm:t>
        <a:bodyPr/>
        <a:lstStyle/>
        <a:p>
          <a:r>
            <a:rPr lang="es-EC" sz="2400" b="1" dirty="0">
              <a:latin typeface="Arial" panose="020B0604020202020204" pitchFamily="34" charset="0"/>
              <a:cs typeface="Arial" panose="020B0604020202020204" pitchFamily="34" charset="0"/>
            </a:rPr>
            <a:t>Aislante térmico</a:t>
          </a:r>
        </a:p>
      </dgm:t>
    </dgm:pt>
    <dgm:pt modelId="{354C68D7-0CCF-4C3B-A915-2D1A028772F5}" type="parTrans" cxnId="{15E4F0B5-3986-488F-A8CD-770A23B84789}">
      <dgm:prSet/>
      <dgm:spPr/>
      <dgm:t>
        <a:bodyPr/>
        <a:lstStyle/>
        <a:p>
          <a:endParaRPr lang="es-EC"/>
        </a:p>
      </dgm:t>
    </dgm:pt>
    <dgm:pt modelId="{94F44F3B-8567-4770-A655-B625489EFC8F}" type="sibTrans" cxnId="{15E4F0B5-3986-488F-A8CD-770A23B84789}">
      <dgm:prSet/>
      <dgm:spPr/>
      <dgm:t>
        <a:bodyPr/>
        <a:lstStyle/>
        <a:p>
          <a:endParaRPr lang="es-EC"/>
        </a:p>
      </dgm:t>
    </dgm:pt>
    <dgm:pt modelId="{3D3E5AE3-BD46-46A4-A06B-D13D7A8230BB}">
      <dgm:prSet phldrT="[Texto]" custT="1"/>
      <dgm:spPr/>
      <dgm:t>
        <a:bodyPr/>
        <a:lstStyle/>
        <a:p>
          <a:r>
            <a:rPr lang="es-EC" sz="2000" b="0" dirty="0">
              <a:latin typeface="Arial" panose="020B0604020202020204" pitchFamily="34" charset="0"/>
              <a:cs typeface="Arial" panose="020B0604020202020204" pitchFamily="34" charset="0"/>
            </a:rPr>
            <a:t>Facilidad de acabados y terminaciones</a:t>
          </a:r>
        </a:p>
      </dgm:t>
    </dgm:pt>
    <dgm:pt modelId="{833C7283-C044-40CC-A8E1-7D5E72757F7E}" type="parTrans" cxnId="{244E71DB-5A03-41EC-9B48-F1ADC534B32D}">
      <dgm:prSet/>
      <dgm:spPr/>
      <dgm:t>
        <a:bodyPr/>
        <a:lstStyle/>
        <a:p>
          <a:endParaRPr lang="es-EC"/>
        </a:p>
      </dgm:t>
    </dgm:pt>
    <dgm:pt modelId="{034D6FF3-DE13-4C88-8469-ECF601A389ED}" type="sibTrans" cxnId="{244E71DB-5A03-41EC-9B48-F1ADC534B32D}">
      <dgm:prSet/>
      <dgm:spPr/>
      <dgm:t>
        <a:bodyPr/>
        <a:lstStyle/>
        <a:p>
          <a:endParaRPr lang="es-EC"/>
        </a:p>
      </dgm:t>
    </dgm:pt>
    <dgm:pt modelId="{EB2AFBB3-8B60-480B-8953-405427000CC3}">
      <dgm:prSet phldrT="[Texto]" custT="1"/>
      <dgm:spPr/>
      <dgm:t>
        <a:bodyPr/>
        <a:lstStyle/>
        <a:p>
          <a:r>
            <a:rPr lang="es-EC" sz="2000" b="0" dirty="0">
              <a:latin typeface="Arial" panose="020B0604020202020204" pitchFamily="34" charset="0"/>
              <a:cs typeface="Arial" panose="020B0604020202020204" pitchFamily="34" charset="0"/>
            </a:rPr>
            <a:t>Es 3 veces más aislante que la tabiquería tradicional y 5 a 6 más que el hormigón armado.</a:t>
          </a:r>
        </a:p>
      </dgm:t>
    </dgm:pt>
    <dgm:pt modelId="{E7D3BE88-AB2D-46EA-9924-4337FE438933}" type="parTrans" cxnId="{C888BA27-1107-4DE0-9966-98DEB5738899}">
      <dgm:prSet/>
      <dgm:spPr/>
      <dgm:t>
        <a:bodyPr/>
        <a:lstStyle/>
        <a:p>
          <a:endParaRPr lang="es-EC"/>
        </a:p>
      </dgm:t>
    </dgm:pt>
    <dgm:pt modelId="{B2832401-8356-4049-A071-A4F9F41882F5}" type="sibTrans" cxnId="{C888BA27-1107-4DE0-9966-98DEB5738899}">
      <dgm:prSet/>
      <dgm:spPr/>
      <dgm:t>
        <a:bodyPr/>
        <a:lstStyle/>
        <a:p>
          <a:endParaRPr lang="es-EC"/>
        </a:p>
      </dgm:t>
    </dgm:pt>
    <dgm:pt modelId="{D316C45D-1E12-4259-B292-71D83A39BE80}">
      <dgm:prSet phldrT="[Texto]" custT="1"/>
      <dgm:spPr/>
      <dgm:t>
        <a:bodyPr/>
        <a:lstStyle/>
        <a:p>
          <a:r>
            <a:rPr lang="es-EC" sz="2000" dirty="0">
              <a:latin typeface="Arial" panose="020B0604020202020204" pitchFamily="34" charset="0"/>
              <a:cs typeface="Arial" panose="020B0604020202020204" pitchFamily="34" charset="0"/>
            </a:rPr>
            <a:t>Permite la reducción del sonido hasta en 42 decibeles entre un ambiente y otro.</a:t>
          </a:r>
          <a:endParaRPr lang="es-EC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ABA3E-AFAD-406C-B8A6-F3BDAA359B38}" type="parTrans" cxnId="{C375E6C8-EF90-4F6F-B1E6-309682C6F3B5}">
      <dgm:prSet/>
      <dgm:spPr/>
      <dgm:t>
        <a:bodyPr/>
        <a:lstStyle/>
        <a:p>
          <a:endParaRPr lang="es-EC"/>
        </a:p>
      </dgm:t>
    </dgm:pt>
    <dgm:pt modelId="{38A81529-36FA-4851-B1C0-F6CAA993BEAA}" type="sibTrans" cxnId="{C375E6C8-EF90-4F6F-B1E6-309682C6F3B5}">
      <dgm:prSet/>
      <dgm:spPr/>
      <dgm:t>
        <a:bodyPr/>
        <a:lstStyle/>
        <a:p>
          <a:endParaRPr lang="es-EC"/>
        </a:p>
      </dgm:t>
    </dgm:pt>
    <dgm:pt modelId="{90D4B632-1908-49EC-A10E-5D4D2D7CA2C5}">
      <dgm:prSet phldrT="[Texto]" custT="1"/>
      <dgm:spPr/>
      <dgm:t>
        <a:bodyPr/>
        <a:lstStyle/>
        <a:p>
          <a:r>
            <a:rPr lang="es-EC" sz="2000" b="0" dirty="0">
              <a:latin typeface="Arial" panose="020B0604020202020204" pitchFamily="34" charset="0"/>
              <a:cs typeface="Arial" panose="020B0604020202020204" pitchFamily="34" charset="0"/>
            </a:rPr>
            <a:t>Combinables</a:t>
          </a:r>
        </a:p>
      </dgm:t>
    </dgm:pt>
    <dgm:pt modelId="{A6331AF5-E5C8-4676-BEB9-92B5C32FD209}" type="parTrans" cxnId="{2F1FBE95-2743-4AC6-A6F4-AB2E94C970C6}">
      <dgm:prSet/>
      <dgm:spPr/>
      <dgm:t>
        <a:bodyPr/>
        <a:lstStyle/>
        <a:p>
          <a:endParaRPr lang="es-EC"/>
        </a:p>
      </dgm:t>
    </dgm:pt>
    <dgm:pt modelId="{AED34728-59B2-4A06-B2D5-E658BC52AE77}" type="sibTrans" cxnId="{2F1FBE95-2743-4AC6-A6F4-AB2E94C970C6}">
      <dgm:prSet/>
      <dgm:spPr/>
      <dgm:t>
        <a:bodyPr/>
        <a:lstStyle/>
        <a:p>
          <a:endParaRPr lang="es-EC"/>
        </a:p>
      </dgm:t>
    </dgm:pt>
    <dgm:pt modelId="{05AD0790-2B41-4605-AC2C-F175E5B90CC8}" type="pres">
      <dgm:prSet presAssocID="{AD2059D1-042A-497C-8BC0-9E3097707DD2}" presName="Name0" presStyleCnt="0">
        <dgm:presLayoutVars>
          <dgm:dir/>
          <dgm:animLvl val="lvl"/>
          <dgm:resizeHandles val="exact"/>
        </dgm:presLayoutVars>
      </dgm:prSet>
      <dgm:spPr/>
    </dgm:pt>
    <dgm:pt modelId="{837763DF-0591-4A16-A26E-C28A3656E1A5}" type="pres">
      <dgm:prSet presAssocID="{CDE976BB-5A09-42BD-82EE-A1028A2382BE}" presName="linNode" presStyleCnt="0"/>
      <dgm:spPr/>
    </dgm:pt>
    <dgm:pt modelId="{BE08F2AB-CF7C-46BE-AD23-C7383B0DCF7D}" type="pres">
      <dgm:prSet presAssocID="{CDE976BB-5A09-42BD-82EE-A1028A2382BE}" presName="parentText" presStyleLbl="node1" presStyleIdx="0" presStyleCnt="6" custLinFactNeighborY="7035">
        <dgm:presLayoutVars>
          <dgm:chMax val="1"/>
          <dgm:bulletEnabled val="1"/>
        </dgm:presLayoutVars>
      </dgm:prSet>
      <dgm:spPr/>
    </dgm:pt>
    <dgm:pt modelId="{2CF72926-E160-4972-A5C7-E50B91ABE88A}" type="pres">
      <dgm:prSet presAssocID="{CDE976BB-5A09-42BD-82EE-A1028A2382BE}" presName="descendantText" presStyleLbl="alignAccFollowNode1" presStyleIdx="0" presStyleCnt="6" custScaleX="127410">
        <dgm:presLayoutVars>
          <dgm:bulletEnabled val="1"/>
        </dgm:presLayoutVars>
      </dgm:prSet>
      <dgm:spPr/>
    </dgm:pt>
    <dgm:pt modelId="{037AB196-12FC-4109-91D9-109F373500CF}" type="pres">
      <dgm:prSet presAssocID="{AC1CEFB8-8A57-4D89-BE6B-70D5510333FD}" presName="sp" presStyleCnt="0"/>
      <dgm:spPr/>
    </dgm:pt>
    <dgm:pt modelId="{36DDB3FC-E62C-4D9A-AF27-1ECE32E7B60A}" type="pres">
      <dgm:prSet presAssocID="{F0A3F27E-5508-4720-BB3F-CF5FCC686B76}" presName="linNode" presStyleCnt="0"/>
      <dgm:spPr/>
    </dgm:pt>
    <dgm:pt modelId="{6CBE8DC8-790A-468D-8FFD-836EE28F873B}" type="pres">
      <dgm:prSet presAssocID="{F0A3F27E-5508-4720-BB3F-CF5FCC686B76}" presName="parentText" presStyleLbl="node1" presStyleIdx="1" presStyleCnt="6" custLinFactNeighborY="7035">
        <dgm:presLayoutVars>
          <dgm:chMax val="1"/>
          <dgm:bulletEnabled val="1"/>
        </dgm:presLayoutVars>
      </dgm:prSet>
      <dgm:spPr/>
    </dgm:pt>
    <dgm:pt modelId="{07206AC0-95D4-41F8-AAB0-0BF6EB2EAA92}" type="pres">
      <dgm:prSet presAssocID="{F0A3F27E-5508-4720-BB3F-CF5FCC686B76}" presName="descendantText" presStyleLbl="alignAccFollowNode1" presStyleIdx="1" presStyleCnt="6" custScaleX="127410">
        <dgm:presLayoutVars>
          <dgm:bulletEnabled val="1"/>
        </dgm:presLayoutVars>
      </dgm:prSet>
      <dgm:spPr/>
    </dgm:pt>
    <dgm:pt modelId="{489AA9BB-3716-4DED-865A-8D7D602CC865}" type="pres">
      <dgm:prSet presAssocID="{B83B9CCF-DF22-430A-BFBD-2E01676D4CE7}" presName="sp" presStyleCnt="0"/>
      <dgm:spPr/>
    </dgm:pt>
    <dgm:pt modelId="{66DB17AA-2354-488A-B0DB-97612C7CE8F2}" type="pres">
      <dgm:prSet presAssocID="{AA265481-EE72-41C3-A827-CD0336636A7B}" presName="linNode" presStyleCnt="0"/>
      <dgm:spPr/>
    </dgm:pt>
    <dgm:pt modelId="{6924C6CD-929C-480F-AC66-DECB5752D2F3}" type="pres">
      <dgm:prSet presAssocID="{AA265481-EE72-41C3-A827-CD0336636A7B}" presName="parentText" presStyleLbl="node1" presStyleIdx="2" presStyleCnt="6" custLinFactNeighborY="7035">
        <dgm:presLayoutVars>
          <dgm:chMax val="1"/>
          <dgm:bulletEnabled val="1"/>
        </dgm:presLayoutVars>
      </dgm:prSet>
      <dgm:spPr/>
    </dgm:pt>
    <dgm:pt modelId="{967B6EE8-F2C9-472C-8B8A-7894484D8F60}" type="pres">
      <dgm:prSet presAssocID="{AA265481-EE72-41C3-A827-CD0336636A7B}" presName="descendantText" presStyleLbl="alignAccFollowNode1" presStyleIdx="2" presStyleCnt="6" custScaleX="127410">
        <dgm:presLayoutVars>
          <dgm:bulletEnabled val="1"/>
        </dgm:presLayoutVars>
      </dgm:prSet>
      <dgm:spPr/>
    </dgm:pt>
    <dgm:pt modelId="{AF16F1A3-8FD4-4B5B-A8F6-4947B0896421}" type="pres">
      <dgm:prSet presAssocID="{557D2AF4-CA87-4CAE-B7F7-86CA43CBE075}" presName="sp" presStyleCnt="0"/>
      <dgm:spPr/>
    </dgm:pt>
    <dgm:pt modelId="{38179A38-D73A-4BD8-B2AD-30D16FB288CD}" type="pres">
      <dgm:prSet presAssocID="{7132A7ED-0481-4001-8B70-DE353FC55F05}" presName="linNode" presStyleCnt="0"/>
      <dgm:spPr/>
    </dgm:pt>
    <dgm:pt modelId="{3664D9C0-A639-4A79-B1A4-FF0CAC4EE35B}" type="pres">
      <dgm:prSet presAssocID="{7132A7ED-0481-4001-8B70-DE353FC55F05}" presName="parentText" presStyleLbl="node1" presStyleIdx="3" presStyleCnt="6" custLinFactNeighborY="7035">
        <dgm:presLayoutVars>
          <dgm:chMax val="1"/>
          <dgm:bulletEnabled val="1"/>
        </dgm:presLayoutVars>
      </dgm:prSet>
      <dgm:spPr/>
    </dgm:pt>
    <dgm:pt modelId="{15F03830-97F7-4ED1-9DA2-9C4426C39585}" type="pres">
      <dgm:prSet presAssocID="{7132A7ED-0481-4001-8B70-DE353FC55F05}" presName="descendantText" presStyleLbl="alignAccFollowNode1" presStyleIdx="3" presStyleCnt="6" custScaleX="127410">
        <dgm:presLayoutVars>
          <dgm:bulletEnabled val="1"/>
        </dgm:presLayoutVars>
      </dgm:prSet>
      <dgm:spPr/>
    </dgm:pt>
    <dgm:pt modelId="{42DAF9A8-6648-467A-8804-9E6360353B24}" type="pres">
      <dgm:prSet presAssocID="{CC4365E1-B1D2-435D-83AD-660E12F5EDBC}" presName="sp" presStyleCnt="0"/>
      <dgm:spPr/>
    </dgm:pt>
    <dgm:pt modelId="{8EB6770C-D925-411E-BF8C-70C2A66983D2}" type="pres">
      <dgm:prSet presAssocID="{B4D12D13-25F1-4722-A6E9-4B559B1E79C1}" presName="linNode" presStyleCnt="0"/>
      <dgm:spPr/>
    </dgm:pt>
    <dgm:pt modelId="{A846615A-A31E-42D3-AB7F-5A6008BA1476}" type="pres">
      <dgm:prSet presAssocID="{B4D12D13-25F1-4722-A6E9-4B559B1E79C1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67B64BA-01BD-481C-B80F-B8D3077199D1}" type="pres">
      <dgm:prSet presAssocID="{B4D12D13-25F1-4722-A6E9-4B559B1E79C1}" presName="descendantText" presStyleLbl="alignAccFollowNode1" presStyleIdx="4" presStyleCnt="6" custScaleX="127410">
        <dgm:presLayoutVars>
          <dgm:bulletEnabled val="1"/>
        </dgm:presLayoutVars>
      </dgm:prSet>
      <dgm:spPr/>
    </dgm:pt>
    <dgm:pt modelId="{82FE0168-5541-49CC-A566-6218AA724D7F}" type="pres">
      <dgm:prSet presAssocID="{94F44F3B-8567-4770-A655-B625489EFC8F}" presName="sp" presStyleCnt="0"/>
      <dgm:spPr/>
    </dgm:pt>
    <dgm:pt modelId="{FDF677AF-1D56-41EC-A454-D46074653668}" type="pres">
      <dgm:prSet presAssocID="{4E4A4332-5458-40B5-923B-03920C9BE179}" presName="linNode" presStyleCnt="0"/>
      <dgm:spPr/>
    </dgm:pt>
    <dgm:pt modelId="{57D88BE5-AE31-4A09-ACA0-06B5A61473E9}" type="pres">
      <dgm:prSet presAssocID="{4E4A4332-5458-40B5-923B-03920C9BE179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BF6FC91F-C16E-4767-A18B-A6465FCAC379}" type="pres">
      <dgm:prSet presAssocID="{4E4A4332-5458-40B5-923B-03920C9BE179}" presName="descendantText" presStyleLbl="alignAccFollowNode1" presStyleIdx="5" presStyleCnt="6" custScaleX="127410">
        <dgm:presLayoutVars>
          <dgm:bulletEnabled val="1"/>
        </dgm:presLayoutVars>
      </dgm:prSet>
      <dgm:spPr/>
    </dgm:pt>
  </dgm:ptLst>
  <dgm:cxnLst>
    <dgm:cxn modelId="{A5EB9C08-F938-4BBB-BE0A-0E788E2ADC07}" srcId="{AD2059D1-042A-497C-8BC0-9E3097707DD2}" destId="{CDE976BB-5A09-42BD-82EE-A1028A2382BE}" srcOrd="0" destOrd="0" parTransId="{21073900-6F22-4272-BBB4-87A9B8A1577E}" sibTransId="{AC1CEFB8-8A57-4D89-BE6B-70D5510333FD}"/>
    <dgm:cxn modelId="{50761621-A994-4290-A5A1-A919B558280A}" srcId="{AD2059D1-042A-497C-8BC0-9E3097707DD2}" destId="{7132A7ED-0481-4001-8B70-DE353FC55F05}" srcOrd="3" destOrd="0" parTransId="{3FF47043-1FC1-4FA8-BD73-CAD503691F15}" sibTransId="{CC4365E1-B1D2-435D-83AD-660E12F5EDBC}"/>
    <dgm:cxn modelId="{47CF3C25-746F-409E-8BB1-B6B0EE1E29FD}" srcId="{AD2059D1-042A-497C-8BC0-9E3097707DD2}" destId="{AA265481-EE72-41C3-A827-CD0336636A7B}" srcOrd="2" destOrd="0" parTransId="{4D81AB3A-812C-4751-B2DF-F6F8729E61E8}" sibTransId="{557D2AF4-CA87-4CAE-B7F7-86CA43CBE075}"/>
    <dgm:cxn modelId="{C888BA27-1107-4DE0-9966-98DEB5738899}" srcId="{B4D12D13-25F1-4722-A6E9-4B559B1E79C1}" destId="{EB2AFBB3-8B60-480B-8953-405427000CC3}" srcOrd="0" destOrd="0" parTransId="{E7D3BE88-AB2D-46EA-9924-4337FE438933}" sibTransId="{B2832401-8356-4049-A071-A4F9F41882F5}"/>
    <dgm:cxn modelId="{B4863532-50B0-4ED2-9304-F4612ECA7F0C}" type="presOf" srcId="{5DC9F4F6-20FA-4975-B0F3-A952AD34902E}" destId="{967B6EE8-F2C9-472C-8B8A-7894484D8F60}" srcOrd="0" destOrd="1" presId="urn:microsoft.com/office/officeart/2005/8/layout/vList5"/>
    <dgm:cxn modelId="{F4F26F34-F7BC-4CA8-97C3-42AA28C9C333}" type="presOf" srcId="{F1A131F5-6C63-4FDE-9163-36D0C4E25CE7}" destId="{07206AC0-95D4-41F8-AAB0-0BF6EB2EAA92}" srcOrd="0" destOrd="1" presId="urn:microsoft.com/office/officeart/2005/8/layout/vList5"/>
    <dgm:cxn modelId="{A69AA83C-6ABC-4D45-92DC-C874CC25939E}" type="presOf" srcId="{4E4A4332-5458-40B5-923B-03920C9BE179}" destId="{57D88BE5-AE31-4A09-ACA0-06B5A61473E9}" srcOrd="0" destOrd="0" presId="urn:microsoft.com/office/officeart/2005/8/layout/vList5"/>
    <dgm:cxn modelId="{7F182C5D-C35B-40D5-9A37-151619FB58AB}" type="presOf" srcId="{EB2AFBB3-8B60-480B-8953-405427000CC3}" destId="{567B64BA-01BD-481C-B80F-B8D3077199D1}" srcOrd="0" destOrd="0" presId="urn:microsoft.com/office/officeart/2005/8/layout/vList5"/>
    <dgm:cxn modelId="{3BB80860-4C75-43E7-BCE6-3314BE7D89A2}" srcId="{AD2059D1-042A-497C-8BC0-9E3097707DD2}" destId="{4E4A4332-5458-40B5-923B-03920C9BE179}" srcOrd="5" destOrd="0" parTransId="{FDA0CD7B-9B45-4BBC-B124-5CB6B66DA141}" sibTransId="{58525FB2-C22B-48BB-8B88-A81DBED84A04}"/>
    <dgm:cxn modelId="{B27BDF45-8D4E-4494-AE87-164E1C671E4E}" srcId="{F0A3F27E-5508-4720-BB3F-CF5FCC686B76}" destId="{EF2DE77C-2625-4BF3-80E1-EA57748B47BD}" srcOrd="0" destOrd="0" parTransId="{1E7CB0DA-41E6-4696-8CDD-F39BE90326CB}" sibTransId="{D34D73A7-DEBD-4EEC-B386-5F6E6321377E}"/>
    <dgm:cxn modelId="{CDCB2648-5F41-4FA6-90DA-B04ED99288F8}" srcId="{AA265481-EE72-41C3-A827-CD0336636A7B}" destId="{E8CC71A3-5C81-499E-8B4E-0E33FF4BA1F8}" srcOrd="0" destOrd="0" parTransId="{555830AC-EE6E-42B0-A62C-2C952E989A36}" sibTransId="{D399A931-0B09-442F-AB1A-BF13B9623371}"/>
    <dgm:cxn modelId="{36F96070-CC0A-488D-A3D5-38565E529689}" type="presOf" srcId="{F0A3F27E-5508-4720-BB3F-CF5FCC686B76}" destId="{6CBE8DC8-790A-468D-8FFD-836EE28F873B}" srcOrd="0" destOrd="0" presId="urn:microsoft.com/office/officeart/2005/8/layout/vList5"/>
    <dgm:cxn modelId="{083A0981-2E6B-42BC-A8D3-A78C26CA3E75}" type="presOf" srcId="{AA265481-EE72-41C3-A827-CD0336636A7B}" destId="{6924C6CD-929C-480F-AC66-DECB5752D2F3}" srcOrd="0" destOrd="0" presId="urn:microsoft.com/office/officeart/2005/8/layout/vList5"/>
    <dgm:cxn modelId="{BCD73081-5445-41FE-904C-435A2372DC6B}" type="presOf" srcId="{8F380A74-69BE-4820-958E-5579A5F89F98}" destId="{2CF72926-E160-4972-A5C7-E50B91ABE88A}" srcOrd="0" destOrd="0" presId="urn:microsoft.com/office/officeart/2005/8/layout/vList5"/>
    <dgm:cxn modelId="{DC040C87-61D7-4F25-895E-026F4024F8F7}" srcId="{CDE976BB-5A09-42BD-82EE-A1028A2382BE}" destId="{BD613BB3-82A2-4A8F-9292-B4FEF3AEB863}" srcOrd="1" destOrd="0" parTransId="{F015DE4E-D393-4FD4-92A7-64DA90036877}" sibTransId="{D1738B8A-6C79-47D7-B64C-554493AFB4C6}"/>
    <dgm:cxn modelId="{4CCA128C-0426-466B-80CF-3752FF7ECA79}" type="presOf" srcId="{D316C45D-1E12-4259-B292-71D83A39BE80}" destId="{BF6FC91F-C16E-4767-A18B-A6465FCAC379}" srcOrd="0" destOrd="0" presId="urn:microsoft.com/office/officeart/2005/8/layout/vList5"/>
    <dgm:cxn modelId="{E15FC28D-C0F5-429F-8CCE-0E07AECD2B3D}" type="presOf" srcId="{7132A7ED-0481-4001-8B70-DE353FC55F05}" destId="{3664D9C0-A639-4A79-B1A4-FF0CAC4EE35B}" srcOrd="0" destOrd="0" presId="urn:microsoft.com/office/officeart/2005/8/layout/vList5"/>
    <dgm:cxn modelId="{E00A1490-9DC0-4D46-9430-FF1D639DC4A2}" type="presOf" srcId="{E8CC71A3-5C81-499E-8B4E-0E33FF4BA1F8}" destId="{967B6EE8-F2C9-472C-8B8A-7894484D8F60}" srcOrd="0" destOrd="0" presId="urn:microsoft.com/office/officeart/2005/8/layout/vList5"/>
    <dgm:cxn modelId="{2F1FBE95-2743-4AC6-A6F4-AB2E94C970C6}" srcId="{7132A7ED-0481-4001-8B70-DE353FC55F05}" destId="{90D4B632-1908-49EC-A10E-5D4D2D7CA2C5}" srcOrd="1" destOrd="0" parTransId="{A6331AF5-E5C8-4676-BEB9-92B5C32FD209}" sibTransId="{AED34728-59B2-4A06-B2D5-E658BC52AE77}"/>
    <dgm:cxn modelId="{C72AA198-AF23-4E56-BC5A-E245D16028A7}" type="presOf" srcId="{90D4B632-1908-49EC-A10E-5D4D2D7CA2C5}" destId="{15F03830-97F7-4ED1-9DA2-9C4426C39585}" srcOrd="0" destOrd="1" presId="urn:microsoft.com/office/officeart/2005/8/layout/vList5"/>
    <dgm:cxn modelId="{68C80EA6-C27F-4CD4-9B24-C916D89B207B}" srcId="{AD2059D1-042A-497C-8BC0-9E3097707DD2}" destId="{F0A3F27E-5508-4720-BB3F-CF5FCC686B76}" srcOrd="1" destOrd="0" parTransId="{E48C4B33-0B63-4AA7-9F60-5BF76247759D}" sibTransId="{B83B9CCF-DF22-430A-BFBD-2E01676D4CE7}"/>
    <dgm:cxn modelId="{7E512DA8-5F7A-40D4-A3CC-CA38D0AC27F7}" srcId="{CDE976BB-5A09-42BD-82EE-A1028A2382BE}" destId="{8F380A74-69BE-4820-958E-5579A5F89F98}" srcOrd="0" destOrd="0" parTransId="{436B75E2-929B-45C0-87B0-A58ED71CDABD}" sibTransId="{FBF88366-63CD-4321-809E-8C0F3122A51F}"/>
    <dgm:cxn modelId="{7396AFA9-C888-4998-A3EC-C35555AAF3A6}" type="presOf" srcId="{BD613BB3-82A2-4A8F-9292-B4FEF3AEB863}" destId="{2CF72926-E160-4972-A5C7-E50B91ABE88A}" srcOrd="0" destOrd="1" presId="urn:microsoft.com/office/officeart/2005/8/layout/vList5"/>
    <dgm:cxn modelId="{C00360B2-C5CF-4B9D-A2B7-B8509D2A9996}" type="presOf" srcId="{EF2DE77C-2625-4BF3-80E1-EA57748B47BD}" destId="{07206AC0-95D4-41F8-AAB0-0BF6EB2EAA92}" srcOrd="0" destOrd="0" presId="urn:microsoft.com/office/officeart/2005/8/layout/vList5"/>
    <dgm:cxn modelId="{15E4F0B5-3986-488F-A8CD-770A23B84789}" srcId="{AD2059D1-042A-497C-8BC0-9E3097707DD2}" destId="{B4D12D13-25F1-4722-A6E9-4B559B1E79C1}" srcOrd="4" destOrd="0" parTransId="{354C68D7-0CCF-4C3B-A915-2D1A028772F5}" sibTransId="{94F44F3B-8567-4770-A655-B625489EFC8F}"/>
    <dgm:cxn modelId="{7B7848B7-A0BF-44DA-B5D7-26F2F2E16F36}" srcId="{AA265481-EE72-41C3-A827-CD0336636A7B}" destId="{5DC9F4F6-20FA-4975-B0F3-A952AD34902E}" srcOrd="1" destOrd="0" parTransId="{E5BC234E-C35B-4860-B30A-7D8CFABC75C4}" sibTransId="{BD90E1B3-5669-47A9-BF80-BD8F46E29F10}"/>
    <dgm:cxn modelId="{739EBAC0-B69F-4F55-8581-E4E3C6E6B39F}" srcId="{F0A3F27E-5508-4720-BB3F-CF5FCC686B76}" destId="{F1A131F5-6C63-4FDE-9163-36D0C4E25CE7}" srcOrd="1" destOrd="0" parTransId="{67AA33B2-A55B-426A-8F6D-F367FBCD8D7C}" sibTransId="{0410BCE9-35E0-4776-BF8D-1E26B9A7498A}"/>
    <dgm:cxn modelId="{C375E6C8-EF90-4F6F-B1E6-309682C6F3B5}" srcId="{4E4A4332-5458-40B5-923B-03920C9BE179}" destId="{D316C45D-1E12-4259-B292-71D83A39BE80}" srcOrd="0" destOrd="0" parTransId="{81FABA3E-AFAD-406C-B8A6-F3BDAA359B38}" sibTransId="{38A81529-36FA-4851-B1C0-F6CAA993BEAA}"/>
    <dgm:cxn modelId="{913F1ACA-CB44-4FC5-B33C-0FCE801E3271}" type="presOf" srcId="{CDE976BB-5A09-42BD-82EE-A1028A2382BE}" destId="{BE08F2AB-CF7C-46BE-AD23-C7383B0DCF7D}" srcOrd="0" destOrd="0" presId="urn:microsoft.com/office/officeart/2005/8/layout/vList5"/>
    <dgm:cxn modelId="{D2C17ED4-A16D-4010-83C2-27B564589AD4}" type="presOf" srcId="{B4D12D13-25F1-4722-A6E9-4B559B1E79C1}" destId="{A846615A-A31E-42D3-AB7F-5A6008BA1476}" srcOrd="0" destOrd="0" presId="urn:microsoft.com/office/officeart/2005/8/layout/vList5"/>
    <dgm:cxn modelId="{244E71DB-5A03-41EC-9B48-F1ADC534B32D}" srcId="{7132A7ED-0481-4001-8B70-DE353FC55F05}" destId="{3D3E5AE3-BD46-46A4-A06B-D13D7A8230BB}" srcOrd="0" destOrd="0" parTransId="{833C7283-C044-40CC-A8E1-7D5E72757F7E}" sibTransId="{034D6FF3-DE13-4C88-8469-ECF601A389ED}"/>
    <dgm:cxn modelId="{6A8386F0-1DDE-4ACC-968D-AF34FC98F039}" type="presOf" srcId="{3D3E5AE3-BD46-46A4-A06B-D13D7A8230BB}" destId="{15F03830-97F7-4ED1-9DA2-9C4426C39585}" srcOrd="0" destOrd="0" presId="urn:microsoft.com/office/officeart/2005/8/layout/vList5"/>
    <dgm:cxn modelId="{4284D7F9-B208-452F-8F91-004977E2B73E}" type="presOf" srcId="{AD2059D1-042A-497C-8BC0-9E3097707DD2}" destId="{05AD0790-2B41-4605-AC2C-F175E5B90CC8}" srcOrd="0" destOrd="0" presId="urn:microsoft.com/office/officeart/2005/8/layout/vList5"/>
    <dgm:cxn modelId="{4E0B3E47-3135-45B8-8FAA-C9284A69DAD1}" type="presParOf" srcId="{05AD0790-2B41-4605-AC2C-F175E5B90CC8}" destId="{837763DF-0591-4A16-A26E-C28A3656E1A5}" srcOrd="0" destOrd="0" presId="urn:microsoft.com/office/officeart/2005/8/layout/vList5"/>
    <dgm:cxn modelId="{0C0100A3-1E64-4041-91AC-27A8BB22495E}" type="presParOf" srcId="{837763DF-0591-4A16-A26E-C28A3656E1A5}" destId="{BE08F2AB-CF7C-46BE-AD23-C7383B0DCF7D}" srcOrd="0" destOrd="0" presId="urn:microsoft.com/office/officeart/2005/8/layout/vList5"/>
    <dgm:cxn modelId="{69EAED1C-9367-4BFC-8C8F-9481D46137D7}" type="presParOf" srcId="{837763DF-0591-4A16-A26E-C28A3656E1A5}" destId="{2CF72926-E160-4972-A5C7-E50B91ABE88A}" srcOrd="1" destOrd="0" presId="urn:microsoft.com/office/officeart/2005/8/layout/vList5"/>
    <dgm:cxn modelId="{931CA5B1-9DEC-4A3E-A897-E3327AF01EF8}" type="presParOf" srcId="{05AD0790-2B41-4605-AC2C-F175E5B90CC8}" destId="{037AB196-12FC-4109-91D9-109F373500CF}" srcOrd="1" destOrd="0" presId="urn:microsoft.com/office/officeart/2005/8/layout/vList5"/>
    <dgm:cxn modelId="{2A2A6E5E-4482-4DD4-B51F-32FB5545114D}" type="presParOf" srcId="{05AD0790-2B41-4605-AC2C-F175E5B90CC8}" destId="{36DDB3FC-E62C-4D9A-AF27-1ECE32E7B60A}" srcOrd="2" destOrd="0" presId="urn:microsoft.com/office/officeart/2005/8/layout/vList5"/>
    <dgm:cxn modelId="{A928DF15-175D-46F8-904A-042002C5353E}" type="presParOf" srcId="{36DDB3FC-E62C-4D9A-AF27-1ECE32E7B60A}" destId="{6CBE8DC8-790A-468D-8FFD-836EE28F873B}" srcOrd="0" destOrd="0" presId="urn:microsoft.com/office/officeart/2005/8/layout/vList5"/>
    <dgm:cxn modelId="{1270EEC8-B264-4EB1-815B-9BD1380C2C55}" type="presParOf" srcId="{36DDB3FC-E62C-4D9A-AF27-1ECE32E7B60A}" destId="{07206AC0-95D4-41F8-AAB0-0BF6EB2EAA92}" srcOrd="1" destOrd="0" presId="urn:microsoft.com/office/officeart/2005/8/layout/vList5"/>
    <dgm:cxn modelId="{21B768BC-52DB-4B5F-9718-856A70E1C746}" type="presParOf" srcId="{05AD0790-2B41-4605-AC2C-F175E5B90CC8}" destId="{489AA9BB-3716-4DED-865A-8D7D602CC865}" srcOrd="3" destOrd="0" presId="urn:microsoft.com/office/officeart/2005/8/layout/vList5"/>
    <dgm:cxn modelId="{8A79BADD-E0A0-4653-AA7C-05E19FE72B55}" type="presParOf" srcId="{05AD0790-2B41-4605-AC2C-F175E5B90CC8}" destId="{66DB17AA-2354-488A-B0DB-97612C7CE8F2}" srcOrd="4" destOrd="0" presId="urn:microsoft.com/office/officeart/2005/8/layout/vList5"/>
    <dgm:cxn modelId="{01D161D4-5705-47FC-9638-93219E8B192F}" type="presParOf" srcId="{66DB17AA-2354-488A-B0DB-97612C7CE8F2}" destId="{6924C6CD-929C-480F-AC66-DECB5752D2F3}" srcOrd="0" destOrd="0" presId="urn:microsoft.com/office/officeart/2005/8/layout/vList5"/>
    <dgm:cxn modelId="{311B4204-BE44-49CC-B5A8-9A9F8617E349}" type="presParOf" srcId="{66DB17AA-2354-488A-B0DB-97612C7CE8F2}" destId="{967B6EE8-F2C9-472C-8B8A-7894484D8F60}" srcOrd="1" destOrd="0" presId="urn:microsoft.com/office/officeart/2005/8/layout/vList5"/>
    <dgm:cxn modelId="{495A7080-6B2C-4E6B-8E76-E1EF3B17ECE1}" type="presParOf" srcId="{05AD0790-2B41-4605-AC2C-F175E5B90CC8}" destId="{AF16F1A3-8FD4-4B5B-A8F6-4947B0896421}" srcOrd="5" destOrd="0" presId="urn:microsoft.com/office/officeart/2005/8/layout/vList5"/>
    <dgm:cxn modelId="{57035F75-4EC2-4E3D-9430-79EAD2715455}" type="presParOf" srcId="{05AD0790-2B41-4605-AC2C-F175E5B90CC8}" destId="{38179A38-D73A-4BD8-B2AD-30D16FB288CD}" srcOrd="6" destOrd="0" presId="urn:microsoft.com/office/officeart/2005/8/layout/vList5"/>
    <dgm:cxn modelId="{9AA5651F-B3E1-4D63-90C0-C49B6EC995FD}" type="presParOf" srcId="{38179A38-D73A-4BD8-B2AD-30D16FB288CD}" destId="{3664D9C0-A639-4A79-B1A4-FF0CAC4EE35B}" srcOrd="0" destOrd="0" presId="urn:microsoft.com/office/officeart/2005/8/layout/vList5"/>
    <dgm:cxn modelId="{18FD7D10-3DB9-4E03-A2B6-97482EAF0D38}" type="presParOf" srcId="{38179A38-D73A-4BD8-B2AD-30D16FB288CD}" destId="{15F03830-97F7-4ED1-9DA2-9C4426C39585}" srcOrd="1" destOrd="0" presId="urn:microsoft.com/office/officeart/2005/8/layout/vList5"/>
    <dgm:cxn modelId="{835D1F60-934A-4C75-9E6D-B9B74FEC2064}" type="presParOf" srcId="{05AD0790-2B41-4605-AC2C-F175E5B90CC8}" destId="{42DAF9A8-6648-467A-8804-9E6360353B24}" srcOrd="7" destOrd="0" presId="urn:microsoft.com/office/officeart/2005/8/layout/vList5"/>
    <dgm:cxn modelId="{E9FDE3B3-DD4A-44ED-98FC-311314963A24}" type="presParOf" srcId="{05AD0790-2B41-4605-AC2C-F175E5B90CC8}" destId="{8EB6770C-D925-411E-BF8C-70C2A66983D2}" srcOrd="8" destOrd="0" presId="urn:microsoft.com/office/officeart/2005/8/layout/vList5"/>
    <dgm:cxn modelId="{53C09B4D-4956-4172-9568-489C9050FCC6}" type="presParOf" srcId="{8EB6770C-D925-411E-BF8C-70C2A66983D2}" destId="{A846615A-A31E-42D3-AB7F-5A6008BA1476}" srcOrd="0" destOrd="0" presId="urn:microsoft.com/office/officeart/2005/8/layout/vList5"/>
    <dgm:cxn modelId="{06B202BB-4F7A-463B-A31D-C3FC33EC0711}" type="presParOf" srcId="{8EB6770C-D925-411E-BF8C-70C2A66983D2}" destId="{567B64BA-01BD-481C-B80F-B8D3077199D1}" srcOrd="1" destOrd="0" presId="urn:microsoft.com/office/officeart/2005/8/layout/vList5"/>
    <dgm:cxn modelId="{0FE29270-2020-4C03-A867-035AD36942DE}" type="presParOf" srcId="{05AD0790-2B41-4605-AC2C-F175E5B90CC8}" destId="{82FE0168-5541-49CC-A566-6218AA724D7F}" srcOrd="9" destOrd="0" presId="urn:microsoft.com/office/officeart/2005/8/layout/vList5"/>
    <dgm:cxn modelId="{54F809B4-ED04-41C7-907F-4F5837B70F9A}" type="presParOf" srcId="{05AD0790-2B41-4605-AC2C-F175E5B90CC8}" destId="{FDF677AF-1D56-41EC-A454-D46074653668}" srcOrd="10" destOrd="0" presId="urn:microsoft.com/office/officeart/2005/8/layout/vList5"/>
    <dgm:cxn modelId="{4DDB4BFD-6B08-45E4-BDC1-6E66739DC22E}" type="presParOf" srcId="{FDF677AF-1D56-41EC-A454-D46074653668}" destId="{57D88BE5-AE31-4A09-ACA0-06B5A61473E9}" srcOrd="0" destOrd="0" presId="urn:microsoft.com/office/officeart/2005/8/layout/vList5"/>
    <dgm:cxn modelId="{6366B90E-E2DA-43A3-BCE8-88423FC668B2}" type="presParOf" srcId="{FDF677AF-1D56-41EC-A454-D46074653668}" destId="{BF6FC91F-C16E-4767-A18B-A6465FCAC3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CCF44F-518C-4EC5-9E20-B10B3580D2F4}" type="doc">
      <dgm:prSet loTypeId="urn:microsoft.com/office/officeart/2005/8/layout/h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9C81B370-8435-4B24-9134-136E1E2D6D87}">
      <dgm:prSet phldrT="[Texto]" custT="1"/>
      <dgm:spPr>
        <a:solidFill>
          <a:srgbClr val="92D050"/>
        </a:solidFill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Ventajas 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E92B3-24AE-4A73-8FE3-8F8237A3A22D}" type="parTrans" cxnId="{3AD480A8-16E8-45C8-B5E9-EE01BF52CEE0}">
      <dgm:prSet/>
      <dgm:spPr/>
      <dgm:t>
        <a:bodyPr/>
        <a:lstStyle/>
        <a:p>
          <a:endParaRPr lang="es-EC"/>
        </a:p>
      </dgm:t>
    </dgm:pt>
    <dgm:pt modelId="{07E9603C-F63E-40E0-A641-B9AFC3A91D23}" type="sibTrans" cxnId="{3AD480A8-16E8-45C8-B5E9-EE01BF52CEE0}">
      <dgm:prSet/>
      <dgm:spPr/>
      <dgm:t>
        <a:bodyPr/>
        <a:lstStyle/>
        <a:p>
          <a:endParaRPr lang="es-EC"/>
        </a:p>
      </dgm:t>
    </dgm:pt>
    <dgm:pt modelId="{778481B2-5931-403C-AC49-43112F3B558C}">
      <dgm:prSet phldrT="[Texto]"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Desarrolla modelos matemáticos. </a:t>
          </a:r>
        </a:p>
      </dgm:t>
    </dgm:pt>
    <dgm:pt modelId="{008F3710-B374-482D-8D98-4C5EE40599CB}" type="parTrans" cxnId="{BE91C57F-58AF-4648-8F79-6880EA7EF8B0}">
      <dgm:prSet/>
      <dgm:spPr/>
      <dgm:t>
        <a:bodyPr/>
        <a:lstStyle/>
        <a:p>
          <a:endParaRPr lang="es-EC"/>
        </a:p>
      </dgm:t>
    </dgm:pt>
    <dgm:pt modelId="{E385345C-2F4E-4D4B-9149-0FD7867F7886}" type="sibTrans" cxnId="{BE91C57F-58AF-4648-8F79-6880EA7EF8B0}">
      <dgm:prSet/>
      <dgm:spPr/>
      <dgm:t>
        <a:bodyPr/>
        <a:lstStyle/>
        <a:p>
          <a:endParaRPr lang="es-EC"/>
        </a:p>
      </dgm:t>
    </dgm:pt>
    <dgm:pt modelId="{63FFACF3-71E5-4691-9A72-B82D1DB96AF3}">
      <dgm:prSet phldrT="[Texto]" custT="1"/>
      <dgm:spPr>
        <a:solidFill>
          <a:srgbClr val="92D050"/>
        </a:solidFill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DDA1D-57F3-4240-8D3A-96427EF4D4C6}" type="parTrans" cxnId="{526E7CBC-681A-4C5D-8F36-8C00D4C99C40}">
      <dgm:prSet/>
      <dgm:spPr/>
      <dgm:t>
        <a:bodyPr/>
        <a:lstStyle/>
        <a:p>
          <a:endParaRPr lang="es-EC"/>
        </a:p>
      </dgm:t>
    </dgm:pt>
    <dgm:pt modelId="{1FE8D570-F103-4F34-92D7-4E0BA72CE080}" type="sibTrans" cxnId="{526E7CBC-681A-4C5D-8F36-8C00D4C99C40}">
      <dgm:prSet/>
      <dgm:spPr/>
      <dgm:t>
        <a:bodyPr/>
        <a:lstStyle/>
        <a:p>
          <a:endParaRPr lang="es-EC"/>
        </a:p>
      </dgm:t>
    </dgm:pt>
    <dgm:pt modelId="{4B57892D-7B56-4E38-B3B7-4BDE6A53B143}">
      <dgm:prSet phldrT="[Texto]"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Poco amigable con el usuario.</a:t>
          </a:r>
        </a:p>
      </dgm:t>
    </dgm:pt>
    <dgm:pt modelId="{002A97A3-6EAA-4D6F-8513-1A9CD6F7B06E}" type="parTrans" cxnId="{FFDD729E-3428-410F-B909-70B15F1D7DC9}">
      <dgm:prSet/>
      <dgm:spPr/>
      <dgm:t>
        <a:bodyPr/>
        <a:lstStyle/>
        <a:p>
          <a:endParaRPr lang="es-EC"/>
        </a:p>
      </dgm:t>
    </dgm:pt>
    <dgm:pt modelId="{312F63EE-EE93-4525-BF2B-F828481D8240}" type="sibTrans" cxnId="{FFDD729E-3428-410F-B909-70B15F1D7DC9}">
      <dgm:prSet/>
      <dgm:spPr/>
      <dgm:t>
        <a:bodyPr/>
        <a:lstStyle/>
        <a:p>
          <a:endParaRPr lang="es-EC"/>
        </a:p>
      </dgm:t>
    </dgm:pt>
    <dgm:pt modelId="{EB11D679-708F-45F1-A856-6FAF6FA01A58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Permite la predicción. </a:t>
          </a:r>
        </a:p>
      </dgm:t>
    </dgm:pt>
    <dgm:pt modelId="{E28B6F5F-6D91-493B-9692-6013AAABD6EF}" type="parTrans" cxnId="{FCC299E6-9410-448F-B6B1-76CB810825D9}">
      <dgm:prSet/>
      <dgm:spPr/>
      <dgm:t>
        <a:bodyPr/>
        <a:lstStyle/>
        <a:p>
          <a:endParaRPr lang="es-EC"/>
        </a:p>
      </dgm:t>
    </dgm:pt>
    <dgm:pt modelId="{23374857-1BBB-409D-B8DE-141988B02E2C}" type="sibTrans" cxnId="{FCC299E6-9410-448F-B6B1-76CB810825D9}">
      <dgm:prSet/>
      <dgm:spPr/>
      <dgm:t>
        <a:bodyPr/>
        <a:lstStyle/>
        <a:p>
          <a:endParaRPr lang="es-EC"/>
        </a:p>
      </dgm:t>
    </dgm:pt>
    <dgm:pt modelId="{E3701A79-432E-43BB-9B5E-6DC1240A79C1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Permite iteraciones e intentos.</a:t>
          </a:r>
        </a:p>
      </dgm:t>
    </dgm:pt>
    <dgm:pt modelId="{AADA2201-24FF-4B5E-BAEC-D77CBEC32A75}" type="parTrans" cxnId="{8E07EEA6-6A69-4535-9973-DF4414E78095}">
      <dgm:prSet/>
      <dgm:spPr/>
      <dgm:t>
        <a:bodyPr/>
        <a:lstStyle/>
        <a:p>
          <a:endParaRPr lang="es-EC"/>
        </a:p>
      </dgm:t>
    </dgm:pt>
    <dgm:pt modelId="{5E26BE68-1CC5-44F7-A977-1AC206B9676F}" type="sibTrans" cxnId="{8E07EEA6-6A69-4535-9973-DF4414E78095}">
      <dgm:prSet/>
      <dgm:spPr/>
      <dgm:t>
        <a:bodyPr/>
        <a:lstStyle/>
        <a:p>
          <a:endParaRPr lang="es-EC"/>
        </a:p>
      </dgm:t>
    </dgm:pt>
    <dgm:pt modelId="{E9758050-7775-4EB0-B4EC-50DB96AEFC03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Las necesidades del usuario.</a:t>
          </a:r>
        </a:p>
      </dgm:t>
    </dgm:pt>
    <dgm:pt modelId="{2135E1BC-47E3-4176-A4F4-F56D59C2C5FC}" type="parTrans" cxnId="{6CA9FB6F-FC71-47A5-9318-02E448278F50}">
      <dgm:prSet/>
      <dgm:spPr/>
      <dgm:t>
        <a:bodyPr/>
        <a:lstStyle/>
        <a:p>
          <a:endParaRPr lang="es-EC"/>
        </a:p>
      </dgm:t>
    </dgm:pt>
    <dgm:pt modelId="{488CF50D-B02A-48B0-9B00-D7C244685CD8}" type="sibTrans" cxnId="{6CA9FB6F-FC71-47A5-9318-02E448278F50}">
      <dgm:prSet/>
      <dgm:spPr/>
      <dgm:t>
        <a:bodyPr/>
        <a:lstStyle/>
        <a:p>
          <a:endParaRPr lang="es-EC"/>
        </a:p>
      </dgm:t>
    </dgm:pt>
    <dgm:pt modelId="{1EE36BFC-B9BD-490A-9887-06D236037180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Sin límite de horarios.</a:t>
          </a:r>
        </a:p>
      </dgm:t>
    </dgm:pt>
    <dgm:pt modelId="{2E295832-70EB-4885-B3FD-C0FA1A0F8DD9}" type="parTrans" cxnId="{E143D9CD-41AB-4EFE-9100-D9F1C8340D61}">
      <dgm:prSet/>
      <dgm:spPr/>
      <dgm:t>
        <a:bodyPr/>
        <a:lstStyle/>
        <a:p>
          <a:endParaRPr lang="es-EC"/>
        </a:p>
      </dgm:t>
    </dgm:pt>
    <dgm:pt modelId="{FA024EA1-2CDE-4829-B8F2-EAFF21389540}" type="sibTrans" cxnId="{E143D9CD-41AB-4EFE-9100-D9F1C8340D61}">
      <dgm:prSet/>
      <dgm:spPr/>
      <dgm:t>
        <a:bodyPr/>
        <a:lstStyle/>
        <a:p>
          <a:endParaRPr lang="es-EC"/>
        </a:p>
      </dgm:t>
    </dgm:pt>
    <dgm:pt modelId="{7564D8D7-13F0-48A9-92AF-BD7BAAC9C971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Permite modificar características geométricas y el comportamiento de sus materiales.</a:t>
          </a:r>
        </a:p>
      </dgm:t>
    </dgm:pt>
    <dgm:pt modelId="{A268BD22-CFA0-4094-B71E-B0DE8FD689BA}" type="parTrans" cxnId="{00CBF502-89D2-414A-B8F4-127E423949E2}">
      <dgm:prSet/>
      <dgm:spPr/>
      <dgm:t>
        <a:bodyPr/>
        <a:lstStyle/>
        <a:p>
          <a:endParaRPr lang="es-EC"/>
        </a:p>
      </dgm:t>
    </dgm:pt>
    <dgm:pt modelId="{CA8E2199-C498-43F2-8194-FE9713555625}" type="sibTrans" cxnId="{00CBF502-89D2-414A-B8F4-127E423949E2}">
      <dgm:prSet/>
      <dgm:spPr/>
      <dgm:t>
        <a:bodyPr/>
        <a:lstStyle/>
        <a:p>
          <a:endParaRPr lang="es-EC"/>
        </a:p>
      </dgm:t>
    </dgm:pt>
    <dgm:pt modelId="{4EE7F74E-EDFC-4CBE-AFCF-863E13C8FC49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Gran cantidad de horas máquina. </a:t>
          </a:r>
        </a:p>
      </dgm:t>
    </dgm:pt>
    <dgm:pt modelId="{9A159274-522A-4369-901B-53916113253B}" type="parTrans" cxnId="{E3E8C8DC-173C-448B-BF4B-330448939F07}">
      <dgm:prSet/>
      <dgm:spPr/>
      <dgm:t>
        <a:bodyPr/>
        <a:lstStyle/>
        <a:p>
          <a:endParaRPr lang="es-EC"/>
        </a:p>
      </dgm:t>
    </dgm:pt>
    <dgm:pt modelId="{9B6EEAC4-E8A3-4816-9503-D01CFB4547E3}" type="sibTrans" cxnId="{E3E8C8DC-173C-448B-BF4B-330448939F07}">
      <dgm:prSet/>
      <dgm:spPr/>
      <dgm:t>
        <a:bodyPr/>
        <a:lstStyle/>
        <a:p>
          <a:endParaRPr lang="es-EC"/>
        </a:p>
      </dgm:t>
    </dgm:pt>
    <dgm:pt modelId="{C1F29CE8-72FA-4C07-89A8-03C733208C7A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Ultima tecnología y altos costos. </a:t>
          </a:r>
        </a:p>
      </dgm:t>
    </dgm:pt>
    <dgm:pt modelId="{1D79B2CA-3625-46A5-B469-EB03044255E3}" type="parTrans" cxnId="{22EE905D-B3E4-4CD5-B435-A57421F62213}">
      <dgm:prSet/>
      <dgm:spPr/>
      <dgm:t>
        <a:bodyPr/>
        <a:lstStyle/>
        <a:p>
          <a:endParaRPr lang="es-EC"/>
        </a:p>
      </dgm:t>
    </dgm:pt>
    <dgm:pt modelId="{C5D23B50-B150-4EAF-9D88-C10F86537BF7}" type="sibTrans" cxnId="{22EE905D-B3E4-4CD5-B435-A57421F62213}">
      <dgm:prSet/>
      <dgm:spPr/>
      <dgm:t>
        <a:bodyPr/>
        <a:lstStyle/>
        <a:p>
          <a:endParaRPr lang="es-EC"/>
        </a:p>
      </dgm:t>
    </dgm:pt>
    <dgm:pt modelId="{FB1FE040-69CF-4D5C-89FF-01F88826C01B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Dificultad con geometrías complicadas</a:t>
          </a:r>
        </a:p>
      </dgm:t>
    </dgm:pt>
    <dgm:pt modelId="{9B444FE4-8331-4BD5-AFAA-9E6A427E8F96}" type="parTrans" cxnId="{975210B2-362D-478A-B383-DC54A4C9F583}">
      <dgm:prSet/>
      <dgm:spPr/>
      <dgm:t>
        <a:bodyPr/>
        <a:lstStyle/>
        <a:p>
          <a:endParaRPr lang="es-EC"/>
        </a:p>
      </dgm:t>
    </dgm:pt>
    <dgm:pt modelId="{ADC5D236-F1CA-48E9-931E-CBD77CDC302B}" type="sibTrans" cxnId="{975210B2-362D-478A-B383-DC54A4C9F583}">
      <dgm:prSet/>
      <dgm:spPr/>
      <dgm:t>
        <a:bodyPr/>
        <a:lstStyle/>
        <a:p>
          <a:endParaRPr lang="es-EC"/>
        </a:p>
      </dgm:t>
    </dgm:pt>
    <dgm:pt modelId="{90684445-AD19-4321-89B3-4AB18BE361EE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Alto costo computacional según el nivel de detalles.</a:t>
          </a:r>
        </a:p>
      </dgm:t>
    </dgm:pt>
    <dgm:pt modelId="{3FB5D3B0-3F85-4130-9A7C-3405621D4CEA}" type="parTrans" cxnId="{11E8C326-65C4-415B-95F1-0A5A184E4407}">
      <dgm:prSet/>
      <dgm:spPr/>
      <dgm:t>
        <a:bodyPr/>
        <a:lstStyle/>
        <a:p>
          <a:endParaRPr lang="es-EC"/>
        </a:p>
      </dgm:t>
    </dgm:pt>
    <dgm:pt modelId="{346B4878-DDA1-4310-8BA7-F3ADCF6635AC}" type="sibTrans" cxnId="{11E8C326-65C4-415B-95F1-0A5A184E4407}">
      <dgm:prSet/>
      <dgm:spPr/>
      <dgm:t>
        <a:bodyPr/>
        <a:lstStyle/>
        <a:p>
          <a:endParaRPr lang="es-EC"/>
        </a:p>
      </dgm:t>
    </dgm:pt>
    <dgm:pt modelId="{E370A316-6AE2-4493-9804-D5179CCEB7D8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No siempre permitirá una simulación exacta.</a:t>
          </a:r>
        </a:p>
      </dgm:t>
    </dgm:pt>
    <dgm:pt modelId="{84782343-D9D4-44FB-A545-DD9D1CD9AF49}" type="parTrans" cxnId="{D7DF10A6-C360-4FDB-9503-905C51E20D3F}">
      <dgm:prSet/>
      <dgm:spPr/>
      <dgm:t>
        <a:bodyPr/>
        <a:lstStyle/>
        <a:p>
          <a:endParaRPr lang="es-EC"/>
        </a:p>
      </dgm:t>
    </dgm:pt>
    <dgm:pt modelId="{5E06C9A0-8ED6-4962-B846-368E073A923C}" type="sibTrans" cxnId="{D7DF10A6-C360-4FDB-9503-905C51E20D3F}">
      <dgm:prSet/>
      <dgm:spPr/>
      <dgm:t>
        <a:bodyPr/>
        <a:lstStyle/>
        <a:p>
          <a:endParaRPr lang="es-EC"/>
        </a:p>
      </dgm:t>
    </dgm:pt>
    <dgm:pt modelId="{86225138-A989-46E7-BDEA-8A74645959A3}">
      <dgm:prSet/>
      <dgm:spPr>
        <a:ln w="127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Posibilidad de una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definición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incompleta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66793-E9C3-43D3-8B46-8441223ACA8F}" type="parTrans" cxnId="{8A2C8BC1-2972-4D65-800D-7F267E90BA62}">
      <dgm:prSet/>
      <dgm:spPr/>
      <dgm:t>
        <a:bodyPr/>
        <a:lstStyle/>
        <a:p>
          <a:endParaRPr lang="es-EC"/>
        </a:p>
      </dgm:t>
    </dgm:pt>
    <dgm:pt modelId="{EE029A16-D788-4617-A22B-4449A5F14EC8}" type="sibTrans" cxnId="{8A2C8BC1-2972-4D65-800D-7F267E90BA62}">
      <dgm:prSet/>
      <dgm:spPr/>
      <dgm:t>
        <a:bodyPr/>
        <a:lstStyle/>
        <a:p>
          <a:endParaRPr lang="es-EC"/>
        </a:p>
      </dgm:t>
    </dgm:pt>
    <dgm:pt modelId="{6519CD1B-A5D2-406A-8B01-8F126795F674}" type="pres">
      <dgm:prSet presAssocID="{7DCCF44F-518C-4EC5-9E20-B10B3580D2F4}" presName="Name0" presStyleCnt="0">
        <dgm:presLayoutVars>
          <dgm:dir/>
          <dgm:animLvl val="lvl"/>
          <dgm:resizeHandles val="exact"/>
        </dgm:presLayoutVars>
      </dgm:prSet>
      <dgm:spPr/>
    </dgm:pt>
    <dgm:pt modelId="{1F270879-8102-40A2-A836-73EF831E749C}" type="pres">
      <dgm:prSet presAssocID="{9C81B370-8435-4B24-9134-136E1E2D6D87}" presName="composite" presStyleCnt="0"/>
      <dgm:spPr/>
    </dgm:pt>
    <dgm:pt modelId="{23FA292E-5FF3-47E2-AD71-6CDD28A6F4EF}" type="pres">
      <dgm:prSet presAssocID="{9C81B370-8435-4B24-9134-136E1E2D6D8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2E01AF0-20F3-4D61-B42F-16147170DEAF}" type="pres">
      <dgm:prSet presAssocID="{9C81B370-8435-4B24-9134-136E1E2D6D87}" presName="desTx" presStyleLbl="alignAccFollowNode1" presStyleIdx="0" presStyleCnt="2">
        <dgm:presLayoutVars>
          <dgm:bulletEnabled val="1"/>
        </dgm:presLayoutVars>
      </dgm:prSet>
      <dgm:spPr/>
    </dgm:pt>
    <dgm:pt modelId="{55B6338D-90B9-447C-8E44-AAC1369C0335}" type="pres">
      <dgm:prSet presAssocID="{07E9603C-F63E-40E0-A641-B9AFC3A91D23}" presName="space" presStyleCnt="0"/>
      <dgm:spPr/>
    </dgm:pt>
    <dgm:pt modelId="{AE6D16FE-A10E-4FD0-AE5C-3C63351F9371}" type="pres">
      <dgm:prSet presAssocID="{63FFACF3-71E5-4691-9A72-B82D1DB96AF3}" presName="composite" presStyleCnt="0"/>
      <dgm:spPr/>
    </dgm:pt>
    <dgm:pt modelId="{18E5EC4B-C200-47F8-BF56-4AED1C67E754}" type="pres">
      <dgm:prSet presAssocID="{63FFACF3-71E5-4691-9A72-B82D1DB96A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BAF9B57-0B0F-4BF7-A264-CD0D87407018}" type="pres">
      <dgm:prSet presAssocID="{63FFACF3-71E5-4691-9A72-B82D1DB96AF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53BD02-8B3E-420A-A5C0-2F314619AA2C}" type="presOf" srcId="{7564D8D7-13F0-48A9-92AF-BD7BAAC9C971}" destId="{E2E01AF0-20F3-4D61-B42F-16147170DEAF}" srcOrd="0" destOrd="5" presId="urn:microsoft.com/office/officeart/2005/8/layout/hList1"/>
    <dgm:cxn modelId="{00CBF502-89D2-414A-B8F4-127E423949E2}" srcId="{9C81B370-8435-4B24-9134-136E1E2D6D87}" destId="{7564D8D7-13F0-48A9-92AF-BD7BAAC9C971}" srcOrd="5" destOrd="0" parTransId="{A268BD22-CFA0-4094-B71E-B0DE8FD689BA}" sibTransId="{CA8E2199-C498-43F2-8194-FE9713555625}"/>
    <dgm:cxn modelId="{11E8C326-65C4-415B-95F1-0A5A184E4407}" srcId="{63FFACF3-71E5-4691-9A72-B82D1DB96AF3}" destId="{90684445-AD19-4321-89B3-4AB18BE361EE}" srcOrd="4" destOrd="0" parTransId="{3FB5D3B0-3F85-4130-9A7C-3405621D4CEA}" sibTransId="{346B4878-DDA1-4310-8BA7-F3ADCF6635AC}"/>
    <dgm:cxn modelId="{F1F57B27-0F75-4860-A2F9-157781C94DC6}" type="presOf" srcId="{86225138-A989-46E7-BDEA-8A74645959A3}" destId="{ABAF9B57-0B0F-4BF7-A264-CD0D87407018}" srcOrd="0" destOrd="6" presId="urn:microsoft.com/office/officeart/2005/8/layout/hList1"/>
    <dgm:cxn modelId="{30379829-899C-4E82-8B67-D2CFF48B160B}" type="presOf" srcId="{4EE7F74E-EDFC-4CBE-AFCF-863E13C8FC49}" destId="{ABAF9B57-0B0F-4BF7-A264-CD0D87407018}" srcOrd="0" destOrd="1" presId="urn:microsoft.com/office/officeart/2005/8/layout/hList1"/>
    <dgm:cxn modelId="{F042E73F-8047-461C-B4F5-EBA28CA5196A}" type="presOf" srcId="{E9758050-7775-4EB0-B4EC-50DB96AEFC03}" destId="{E2E01AF0-20F3-4D61-B42F-16147170DEAF}" srcOrd="0" destOrd="3" presId="urn:microsoft.com/office/officeart/2005/8/layout/hList1"/>
    <dgm:cxn modelId="{22EE905D-B3E4-4CD5-B435-A57421F62213}" srcId="{63FFACF3-71E5-4691-9A72-B82D1DB96AF3}" destId="{C1F29CE8-72FA-4C07-89A8-03C733208C7A}" srcOrd="2" destOrd="0" parTransId="{1D79B2CA-3625-46A5-B469-EB03044255E3}" sibTransId="{C5D23B50-B150-4EAF-9D88-C10F86537BF7}"/>
    <dgm:cxn modelId="{7DE31963-9B43-4648-93DE-8D810D68F6BB}" type="presOf" srcId="{E3701A79-432E-43BB-9B5E-6DC1240A79C1}" destId="{E2E01AF0-20F3-4D61-B42F-16147170DEAF}" srcOrd="0" destOrd="2" presId="urn:microsoft.com/office/officeart/2005/8/layout/hList1"/>
    <dgm:cxn modelId="{3BAB3E4C-FD70-488F-9512-317828A955DA}" type="presOf" srcId="{C1F29CE8-72FA-4C07-89A8-03C733208C7A}" destId="{ABAF9B57-0B0F-4BF7-A264-CD0D87407018}" srcOrd="0" destOrd="2" presId="urn:microsoft.com/office/officeart/2005/8/layout/hList1"/>
    <dgm:cxn modelId="{3ED8634D-E0D4-4409-907A-B78516E44D10}" type="presOf" srcId="{63FFACF3-71E5-4691-9A72-B82D1DB96AF3}" destId="{18E5EC4B-C200-47F8-BF56-4AED1C67E754}" srcOrd="0" destOrd="0" presId="urn:microsoft.com/office/officeart/2005/8/layout/hList1"/>
    <dgm:cxn modelId="{6CA9FB6F-FC71-47A5-9318-02E448278F50}" srcId="{9C81B370-8435-4B24-9134-136E1E2D6D87}" destId="{E9758050-7775-4EB0-B4EC-50DB96AEFC03}" srcOrd="3" destOrd="0" parTransId="{2135E1BC-47E3-4176-A4F4-F56D59C2C5FC}" sibTransId="{488CF50D-B02A-48B0-9B00-D7C244685CD8}"/>
    <dgm:cxn modelId="{B1BA727A-4BBF-4193-A3BE-96F7D0515D72}" type="presOf" srcId="{E370A316-6AE2-4493-9804-D5179CCEB7D8}" destId="{ABAF9B57-0B0F-4BF7-A264-CD0D87407018}" srcOrd="0" destOrd="5" presId="urn:microsoft.com/office/officeart/2005/8/layout/hList1"/>
    <dgm:cxn modelId="{BE91C57F-58AF-4648-8F79-6880EA7EF8B0}" srcId="{9C81B370-8435-4B24-9134-136E1E2D6D87}" destId="{778481B2-5931-403C-AC49-43112F3B558C}" srcOrd="0" destOrd="0" parTransId="{008F3710-B374-482D-8D98-4C5EE40599CB}" sibTransId="{E385345C-2F4E-4D4B-9149-0FD7867F7886}"/>
    <dgm:cxn modelId="{D4AA8E85-8B2C-447D-B639-A52C518E6A11}" type="presOf" srcId="{9C81B370-8435-4B24-9134-136E1E2D6D87}" destId="{23FA292E-5FF3-47E2-AD71-6CDD28A6F4EF}" srcOrd="0" destOrd="0" presId="urn:microsoft.com/office/officeart/2005/8/layout/hList1"/>
    <dgm:cxn modelId="{5F686191-8EB4-4EBD-BAB1-BF29200FC2D6}" type="presOf" srcId="{778481B2-5931-403C-AC49-43112F3B558C}" destId="{E2E01AF0-20F3-4D61-B42F-16147170DEAF}" srcOrd="0" destOrd="0" presId="urn:microsoft.com/office/officeart/2005/8/layout/hList1"/>
    <dgm:cxn modelId="{0728F29D-A84D-4809-9D74-ECECD7557A5C}" type="presOf" srcId="{4B57892D-7B56-4E38-B3B7-4BDE6A53B143}" destId="{ABAF9B57-0B0F-4BF7-A264-CD0D87407018}" srcOrd="0" destOrd="0" presId="urn:microsoft.com/office/officeart/2005/8/layout/hList1"/>
    <dgm:cxn modelId="{FFDD729E-3428-410F-B909-70B15F1D7DC9}" srcId="{63FFACF3-71E5-4691-9A72-B82D1DB96AF3}" destId="{4B57892D-7B56-4E38-B3B7-4BDE6A53B143}" srcOrd="0" destOrd="0" parTransId="{002A97A3-6EAA-4D6F-8513-1A9CD6F7B06E}" sibTransId="{312F63EE-EE93-4525-BF2B-F828481D8240}"/>
    <dgm:cxn modelId="{D7DF10A6-C360-4FDB-9503-905C51E20D3F}" srcId="{63FFACF3-71E5-4691-9A72-B82D1DB96AF3}" destId="{E370A316-6AE2-4493-9804-D5179CCEB7D8}" srcOrd="5" destOrd="0" parTransId="{84782343-D9D4-44FB-A545-DD9D1CD9AF49}" sibTransId="{5E06C9A0-8ED6-4962-B846-368E073A923C}"/>
    <dgm:cxn modelId="{8E07EEA6-6A69-4535-9973-DF4414E78095}" srcId="{9C81B370-8435-4B24-9134-136E1E2D6D87}" destId="{E3701A79-432E-43BB-9B5E-6DC1240A79C1}" srcOrd="2" destOrd="0" parTransId="{AADA2201-24FF-4B5E-BAEC-D77CBEC32A75}" sibTransId="{5E26BE68-1CC5-44F7-A977-1AC206B9676F}"/>
    <dgm:cxn modelId="{3AD480A8-16E8-45C8-B5E9-EE01BF52CEE0}" srcId="{7DCCF44F-518C-4EC5-9E20-B10B3580D2F4}" destId="{9C81B370-8435-4B24-9134-136E1E2D6D87}" srcOrd="0" destOrd="0" parTransId="{1C5E92B3-24AE-4A73-8FE3-8F8237A3A22D}" sibTransId="{07E9603C-F63E-40E0-A641-B9AFC3A91D23}"/>
    <dgm:cxn modelId="{29AC8AA8-77F4-4493-877C-980962F05E6A}" type="presOf" srcId="{7DCCF44F-518C-4EC5-9E20-B10B3580D2F4}" destId="{6519CD1B-A5D2-406A-8B01-8F126795F674}" srcOrd="0" destOrd="0" presId="urn:microsoft.com/office/officeart/2005/8/layout/hList1"/>
    <dgm:cxn modelId="{975210B2-362D-478A-B383-DC54A4C9F583}" srcId="{63FFACF3-71E5-4691-9A72-B82D1DB96AF3}" destId="{FB1FE040-69CF-4D5C-89FF-01F88826C01B}" srcOrd="3" destOrd="0" parTransId="{9B444FE4-8331-4BD5-AFAA-9E6A427E8F96}" sibTransId="{ADC5D236-F1CA-48E9-931E-CBD77CDC302B}"/>
    <dgm:cxn modelId="{526E7CBC-681A-4C5D-8F36-8C00D4C99C40}" srcId="{7DCCF44F-518C-4EC5-9E20-B10B3580D2F4}" destId="{63FFACF3-71E5-4691-9A72-B82D1DB96AF3}" srcOrd="1" destOrd="0" parTransId="{D48DDA1D-57F3-4240-8D3A-96427EF4D4C6}" sibTransId="{1FE8D570-F103-4F34-92D7-4E0BA72CE080}"/>
    <dgm:cxn modelId="{DBD8E3BD-55A4-4E1A-8F0C-D65D6092D556}" type="presOf" srcId="{1EE36BFC-B9BD-490A-9887-06D236037180}" destId="{E2E01AF0-20F3-4D61-B42F-16147170DEAF}" srcOrd="0" destOrd="4" presId="urn:microsoft.com/office/officeart/2005/8/layout/hList1"/>
    <dgm:cxn modelId="{8A2C8BC1-2972-4D65-800D-7F267E90BA62}" srcId="{63FFACF3-71E5-4691-9A72-B82D1DB96AF3}" destId="{86225138-A989-46E7-BDEA-8A74645959A3}" srcOrd="6" destOrd="0" parTransId="{6FE66793-E9C3-43D3-8B46-8441223ACA8F}" sibTransId="{EE029A16-D788-4617-A22B-4449A5F14EC8}"/>
    <dgm:cxn modelId="{C04454C5-A06E-4BF3-98EB-B8C90AC152AE}" type="presOf" srcId="{FB1FE040-69CF-4D5C-89FF-01F88826C01B}" destId="{ABAF9B57-0B0F-4BF7-A264-CD0D87407018}" srcOrd="0" destOrd="3" presId="urn:microsoft.com/office/officeart/2005/8/layout/hList1"/>
    <dgm:cxn modelId="{E143D9CD-41AB-4EFE-9100-D9F1C8340D61}" srcId="{9C81B370-8435-4B24-9134-136E1E2D6D87}" destId="{1EE36BFC-B9BD-490A-9887-06D236037180}" srcOrd="4" destOrd="0" parTransId="{2E295832-70EB-4885-B3FD-C0FA1A0F8DD9}" sibTransId="{FA024EA1-2CDE-4829-B8F2-EAFF21389540}"/>
    <dgm:cxn modelId="{E3E8C8DC-173C-448B-BF4B-330448939F07}" srcId="{63FFACF3-71E5-4691-9A72-B82D1DB96AF3}" destId="{4EE7F74E-EDFC-4CBE-AFCF-863E13C8FC49}" srcOrd="1" destOrd="0" parTransId="{9A159274-522A-4369-901B-53916113253B}" sibTransId="{9B6EEAC4-E8A3-4816-9503-D01CFB4547E3}"/>
    <dgm:cxn modelId="{FA359DE3-8144-4BB3-8934-4816B8C50278}" type="presOf" srcId="{EB11D679-708F-45F1-A856-6FAF6FA01A58}" destId="{E2E01AF0-20F3-4D61-B42F-16147170DEAF}" srcOrd="0" destOrd="1" presId="urn:microsoft.com/office/officeart/2005/8/layout/hList1"/>
    <dgm:cxn modelId="{FCC299E6-9410-448F-B6B1-76CB810825D9}" srcId="{9C81B370-8435-4B24-9134-136E1E2D6D87}" destId="{EB11D679-708F-45F1-A856-6FAF6FA01A58}" srcOrd="1" destOrd="0" parTransId="{E28B6F5F-6D91-493B-9692-6013AAABD6EF}" sibTransId="{23374857-1BBB-409D-B8DE-141988B02E2C}"/>
    <dgm:cxn modelId="{188085E9-4E5A-45CF-B54B-39259DDA0F21}" type="presOf" srcId="{90684445-AD19-4321-89B3-4AB18BE361EE}" destId="{ABAF9B57-0B0F-4BF7-A264-CD0D87407018}" srcOrd="0" destOrd="4" presId="urn:microsoft.com/office/officeart/2005/8/layout/hList1"/>
    <dgm:cxn modelId="{1793A99D-6215-4B42-B7FB-CC8555A1881F}" type="presParOf" srcId="{6519CD1B-A5D2-406A-8B01-8F126795F674}" destId="{1F270879-8102-40A2-A836-73EF831E749C}" srcOrd="0" destOrd="0" presId="urn:microsoft.com/office/officeart/2005/8/layout/hList1"/>
    <dgm:cxn modelId="{53925CE6-7189-4859-BEBB-BDC24A3A7A9D}" type="presParOf" srcId="{1F270879-8102-40A2-A836-73EF831E749C}" destId="{23FA292E-5FF3-47E2-AD71-6CDD28A6F4EF}" srcOrd="0" destOrd="0" presId="urn:microsoft.com/office/officeart/2005/8/layout/hList1"/>
    <dgm:cxn modelId="{74EE25AB-622C-407F-BF44-3B8AF594987B}" type="presParOf" srcId="{1F270879-8102-40A2-A836-73EF831E749C}" destId="{E2E01AF0-20F3-4D61-B42F-16147170DEAF}" srcOrd="1" destOrd="0" presId="urn:microsoft.com/office/officeart/2005/8/layout/hList1"/>
    <dgm:cxn modelId="{78AF8D41-CF36-40D0-94E9-3E643C20D0D8}" type="presParOf" srcId="{6519CD1B-A5D2-406A-8B01-8F126795F674}" destId="{55B6338D-90B9-447C-8E44-AAC1369C0335}" srcOrd="1" destOrd="0" presId="urn:microsoft.com/office/officeart/2005/8/layout/hList1"/>
    <dgm:cxn modelId="{98F07412-5245-4F14-8014-9FE6BF8ED22E}" type="presParOf" srcId="{6519CD1B-A5D2-406A-8B01-8F126795F674}" destId="{AE6D16FE-A10E-4FD0-AE5C-3C63351F9371}" srcOrd="2" destOrd="0" presId="urn:microsoft.com/office/officeart/2005/8/layout/hList1"/>
    <dgm:cxn modelId="{D8FD24BD-30CA-4A23-9D9F-EA7596E21D93}" type="presParOf" srcId="{AE6D16FE-A10E-4FD0-AE5C-3C63351F9371}" destId="{18E5EC4B-C200-47F8-BF56-4AED1C67E754}" srcOrd="0" destOrd="0" presId="urn:microsoft.com/office/officeart/2005/8/layout/hList1"/>
    <dgm:cxn modelId="{3439DF29-FAA0-4EE9-8DF2-012E1AC4F27D}" type="presParOf" srcId="{AE6D16FE-A10E-4FD0-AE5C-3C63351F9371}" destId="{ABAF9B57-0B0F-4BF7-A264-CD0D874070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DFEF1C-B951-49B8-BCF4-0CDD9EF72943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E4BF115-29AC-4BE7-B4E8-C04036186675}">
      <dgm:prSet phldrT="[Texto]" custT="1"/>
      <dgm:spPr/>
      <dgm:t>
        <a:bodyPr/>
        <a:lstStyle/>
        <a:p>
          <a:pPr algn="just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El E.N (eje neutro) del área transversal se ubica en el interior de cada una de las carpetas de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compresión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D7F58-E25F-43D2-B601-4D9584A0390E}" type="parTrans" cxnId="{13F08467-B68E-4D6F-8FBC-6797288910FD}">
      <dgm:prSet/>
      <dgm:spPr/>
      <dgm:t>
        <a:bodyPr/>
        <a:lstStyle/>
        <a:p>
          <a:endParaRPr lang="es-EC"/>
        </a:p>
      </dgm:t>
    </dgm:pt>
    <dgm:pt modelId="{1DAFD919-5E42-42FF-82BE-BB3807B8BCED}" type="sibTrans" cxnId="{13F08467-B68E-4D6F-8FBC-6797288910FD}">
      <dgm:prSet/>
      <dgm:spPr/>
      <dgm:t>
        <a:bodyPr/>
        <a:lstStyle/>
        <a:p>
          <a:endParaRPr lang="es-EC"/>
        </a:p>
      </dgm:t>
    </dgm:pt>
    <dgm:pt modelId="{68417821-0567-4117-906A-BB13E8AE7F47}">
      <dgm:prSet phldrT="[Texto]" custT="1"/>
      <dgm:spPr/>
      <dgm:t>
        <a:bodyPr/>
        <a:lstStyle/>
        <a:p>
          <a:pPr algn="just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Los esfuerzos que se generen a tracción serán absorbidos por la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malla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electrosoldada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C4CC5-F80E-4143-BAAD-82167ADAB11F}" type="parTrans" cxnId="{56761629-C774-4B89-9138-DE67C05F2AE7}">
      <dgm:prSet/>
      <dgm:spPr/>
      <dgm:t>
        <a:bodyPr/>
        <a:lstStyle/>
        <a:p>
          <a:endParaRPr lang="es-EC"/>
        </a:p>
      </dgm:t>
    </dgm:pt>
    <dgm:pt modelId="{C622892C-3965-446E-B429-550DD59F6307}" type="sibTrans" cxnId="{56761629-C774-4B89-9138-DE67C05F2AE7}">
      <dgm:prSet/>
      <dgm:spPr/>
      <dgm:t>
        <a:bodyPr/>
        <a:lstStyle/>
        <a:p>
          <a:endParaRPr lang="es-EC"/>
        </a:p>
      </dgm:t>
    </dgm:pt>
    <dgm:pt modelId="{1437A2D2-ABE0-4CD2-903E-0736BD0491AD}">
      <dgm:prSet phldrT="[Texto]" custT="1"/>
      <dgm:spPr/>
      <dgm:t>
        <a:bodyPr/>
        <a:lstStyle/>
        <a:p>
          <a:pPr algn="just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Se espera que la deformación se distribuya de forma lineal.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9446A-18B0-41C4-B746-24E27F3C06C5}" type="parTrans" cxnId="{DC0729D7-6435-4517-9CD6-D6F6C6EC1A0E}">
      <dgm:prSet/>
      <dgm:spPr/>
      <dgm:t>
        <a:bodyPr/>
        <a:lstStyle/>
        <a:p>
          <a:endParaRPr lang="es-EC"/>
        </a:p>
      </dgm:t>
    </dgm:pt>
    <dgm:pt modelId="{197C3349-158A-4F2A-8D86-8EC779C8B9FD}" type="sibTrans" cxnId="{DC0729D7-6435-4517-9CD6-D6F6C6EC1A0E}">
      <dgm:prSet/>
      <dgm:spPr/>
      <dgm:t>
        <a:bodyPr/>
        <a:lstStyle/>
        <a:p>
          <a:endParaRPr lang="es-EC"/>
        </a:p>
      </dgm:t>
    </dgm:pt>
    <dgm:pt modelId="{67EA2C13-3E54-4096-8A51-7FF85DAF0D85}">
      <dgm:prSet phldrT="[Texto]" custT="1"/>
      <dgm:spPr/>
      <dgm:t>
        <a:bodyPr/>
        <a:lstStyle/>
        <a:p>
          <a:pPr algn="just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No hay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deslizamiento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entre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malla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hormigón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98B8E-9AE3-4E80-983E-C047321D237C}" type="parTrans" cxnId="{47B3FA4B-FD2C-415F-B4B9-2D1A8D79A534}">
      <dgm:prSet/>
      <dgm:spPr/>
      <dgm:t>
        <a:bodyPr/>
        <a:lstStyle/>
        <a:p>
          <a:endParaRPr lang="es-EC"/>
        </a:p>
      </dgm:t>
    </dgm:pt>
    <dgm:pt modelId="{4B311D73-7F65-48AD-9A07-0C22F164B09A}" type="sibTrans" cxnId="{47B3FA4B-FD2C-415F-B4B9-2D1A8D79A534}">
      <dgm:prSet/>
      <dgm:spPr/>
      <dgm:t>
        <a:bodyPr/>
        <a:lstStyle/>
        <a:p>
          <a:endParaRPr lang="es-EC"/>
        </a:p>
      </dgm:t>
    </dgm:pt>
    <dgm:pt modelId="{80CBDC79-0A1A-49D4-850E-139FA9D421A7}">
      <dgm:prSet custT="1"/>
      <dgm:spPr/>
      <dgm:t>
        <a:bodyPr/>
        <a:lstStyle/>
        <a:p>
          <a:pPr algn="just"/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La resistencia a tracción del cuerpo es un porcentaje de la resistencia </a:t>
          </a:r>
          <a:r>
            <a:rPr lang="en-US" sz="2200" b="1" dirty="0" err="1">
              <a:latin typeface="Arial" panose="020B0604020202020204" pitchFamily="34" charset="0"/>
              <a:cs typeface="Arial" panose="020B0604020202020204" pitchFamily="34" charset="0"/>
            </a:rPr>
            <a:t>máxima</a:t>
          </a:r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 compresión.</a:t>
          </a:r>
          <a:endParaRPr lang="es-EC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ACF54-CE1D-419E-AECD-8C88AB28088E}" type="parTrans" cxnId="{E50EB074-97A3-4970-96AC-679490A81349}">
      <dgm:prSet/>
      <dgm:spPr/>
      <dgm:t>
        <a:bodyPr/>
        <a:lstStyle/>
        <a:p>
          <a:endParaRPr lang="es-EC"/>
        </a:p>
      </dgm:t>
    </dgm:pt>
    <dgm:pt modelId="{F5E5C11F-E1C4-413D-BEEF-5CB4CD651AAF}" type="sibTrans" cxnId="{E50EB074-97A3-4970-96AC-679490A81349}">
      <dgm:prSet/>
      <dgm:spPr/>
      <dgm:t>
        <a:bodyPr/>
        <a:lstStyle/>
        <a:p>
          <a:endParaRPr lang="es-EC"/>
        </a:p>
      </dgm:t>
    </dgm:pt>
    <dgm:pt modelId="{B434EF41-0F26-4E55-889B-CE8349989D51}" type="pres">
      <dgm:prSet presAssocID="{BADFEF1C-B951-49B8-BCF4-0CDD9EF72943}" presName="vert0" presStyleCnt="0">
        <dgm:presLayoutVars>
          <dgm:dir/>
          <dgm:animOne val="branch"/>
          <dgm:animLvl val="lvl"/>
        </dgm:presLayoutVars>
      </dgm:prSet>
      <dgm:spPr/>
    </dgm:pt>
    <dgm:pt modelId="{B6F3CE91-1179-4A52-8381-9E05D5DAC3F4}" type="pres">
      <dgm:prSet presAssocID="{8E4BF115-29AC-4BE7-B4E8-C04036186675}" presName="thickLine" presStyleLbl="alignNode1" presStyleIdx="0" presStyleCnt="5"/>
      <dgm:spPr/>
    </dgm:pt>
    <dgm:pt modelId="{9F881DFE-6626-42DF-9C2D-ACE34C808366}" type="pres">
      <dgm:prSet presAssocID="{8E4BF115-29AC-4BE7-B4E8-C04036186675}" presName="horz1" presStyleCnt="0"/>
      <dgm:spPr/>
    </dgm:pt>
    <dgm:pt modelId="{B08501A4-3942-4B04-BF52-CC3D4C1030FC}" type="pres">
      <dgm:prSet presAssocID="{8E4BF115-29AC-4BE7-B4E8-C04036186675}" presName="tx1" presStyleLbl="revTx" presStyleIdx="0" presStyleCnt="5"/>
      <dgm:spPr/>
    </dgm:pt>
    <dgm:pt modelId="{EB01ADCC-2808-4482-B27A-8A1C77410C70}" type="pres">
      <dgm:prSet presAssocID="{8E4BF115-29AC-4BE7-B4E8-C04036186675}" presName="vert1" presStyleCnt="0"/>
      <dgm:spPr/>
    </dgm:pt>
    <dgm:pt modelId="{E63C865B-4124-41C4-A806-A1D61BB5A24E}" type="pres">
      <dgm:prSet presAssocID="{68417821-0567-4117-906A-BB13E8AE7F47}" presName="thickLine" presStyleLbl="alignNode1" presStyleIdx="1" presStyleCnt="5"/>
      <dgm:spPr/>
    </dgm:pt>
    <dgm:pt modelId="{CD8D7AA7-5DE8-4CD9-8117-7C18DE9E37B2}" type="pres">
      <dgm:prSet presAssocID="{68417821-0567-4117-906A-BB13E8AE7F47}" presName="horz1" presStyleCnt="0"/>
      <dgm:spPr/>
    </dgm:pt>
    <dgm:pt modelId="{5107AFC2-A7A3-4DB4-A848-6BEE668D2AB6}" type="pres">
      <dgm:prSet presAssocID="{68417821-0567-4117-906A-BB13E8AE7F47}" presName="tx1" presStyleLbl="revTx" presStyleIdx="1" presStyleCnt="5"/>
      <dgm:spPr/>
    </dgm:pt>
    <dgm:pt modelId="{3B391D8C-63FF-4E0C-B143-22216290442B}" type="pres">
      <dgm:prSet presAssocID="{68417821-0567-4117-906A-BB13E8AE7F47}" presName="vert1" presStyleCnt="0"/>
      <dgm:spPr/>
    </dgm:pt>
    <dgm:pt modelId="{391500DD-2B26-4401-B9C8-26B2FA7BB9B8}" type="pres">
      <dgm:prSet presAssocID="{1437A2D2-ABE0-4CD2-903E-0736BD0491AD}" presName="thickLine" presStyleLbl="alignNode1" presStyleIdx="2" presStyleCnt="5"/>
      <dgm:spPr/>
    </dgm:pt>
    <dgm:pt modelId="{0E33B7BC-E980-4E3F-9AC9-F1D8268DCBED}" type="pres">
      <dgm:prSet presAssocID="{1437A2D2-ABE0-4CD2-903E-0736BD0491AD}" presName="horz1" presStyleCnt="0"/>
      <dgm:spPr/>
    </dgm:pt>
    <dgm:pt modelId="{15B35B05-A40B-461E-8154-27239BADDEAD}" type="pres">
      <dgm:prSet presAssocID="{1437A2D2-ABE0-4CD2-903E-0736BD0491AD}" presName="tx1" presStyleLbl="revTx" presStyleIdx="2" presStyleCnt="5"/>
      <dgm:spPr/>
    </dgm:pt>
    <dgm:pt modelId="{4566BAC6-61B7-4A16-BE8C-97D0768295C9}" type="pres">
      <dgm:prSet presAssocID="{1437A2D2-ABE0-4CD2-903E-0736BD0491AD}" presName="vert1" presStyleCnt="0"/>
      <dgm:spPr/>
    </dgm:pt>
    <dgm:pt modelId="{59C32413-412A-48E0-9AB5-EF3CAAD1D05B}" type="pres">
      <dgm:prSet presAssocID="{67EA2C13-3E54-4096-8A51-7FF85DAF0D85}" presName="thickLine" presStyleLbl="alignNode1" presStyleIdx="3" presStyleCnt="5"/>
      <dgm:spPr/>
    </dgm:pt>
    <dgm:pt modelId="{CCA34181-E4E0-423A-9DC7-27DCC8FE8B36}" type="pres">
      <dgm:prSet presAssocID="{67EA2C13-3E54-4096-8A51-7FF85DAF0D85}" presName="horz1" presStyleCnt="0"/>
      <dgm:spPr/>
    </dgm:pt>
    <dgm:pt modelId="{BA1A70BE-084F-4A2A-8DB0-DB72FD70E96F}" type="pres">
      <dgm:prSet presAssocID="{67EA2C13-3E54-4096-8A51-7FF85DAF0D85}" presName="tx1" presStyleLbl="revTx" presStyleIdx="3" presStyleCnt="5"/>
      <dgm:spPr/>
    </dgm:pt>
    <dgm:pt modelId="{4EAF66A1-A5E7-47DF-86FD-7FF894EAFE6C}" type="pres">
      <dgm:prSet presAssocID="{67EA2C13-3E54-4096-8A51-7FF85DAF0D85}" presName="vert1" presStyleCnt="0"/>
      <dgm:spPr/>
    </dgm:pt>
    <dgm:pt modelId="{11B56EB8-B7AE-44BD-BF0A-111FABD2A5D7}" type="pres">
      <dgm:prSet presAssocID="{80CBDC79-0A1A-49D4-850E-139FA9D421A7}" presName="thickLine" presStyleLbl="alignNode1" presStyleIdx="4" presStyleCnt="5"/>
      <dgm:spPr/>
    </dgm:pt>
    <dgm:pt modelId="{2D9793CF-CDF2-4FC0-8B67-95D8BEC6E13D}" type="pres">
      <dgm:prSet presAssocID="{80CBDC79-0A1A-49D4-850E-139FA9D421A7}" presName="horz1" presStyleCnt="0"/>
      <dgm:spPr/>
    </dgm:pt>
    <dgm:pt modelId="{9ABB4B02-D90C-404E-BB8E-328E7C625790}" type="pres">
      <dgm:prSet presAssocID="{80CBDC79-0A1A-49D4-850E-139FA9D421A7}" presName="tx1" presStyleLbl="revTx" presStyleIdx="4" presStyleCnt="5"/>
      <dgm:spPr/>
    </dgm:pt>
    <dgm:pt modelId="{AB4FBB42-56D3-4287-B995-55AE39D5C7D1}" type="pres">
      <dgm:prSet presAssocID="{80CBDC79-0A1A-49D4-850E-139FA9D421A7}" presName="vert1" presStyleCnt="0"/>
      <dgm:spPr/>
    </dgm:pt>
  </dgm:ptLst>
  <dgm:cxnLst>
    <dgm:cxn modelId="{4A4F3107-5C4C-4A39-8E7F-F4B9FA2B5AF2}" type="presOf" srcId="{80CBDC79-0A1A-49D4-850E-139FA9D421A7}" destId="{9ABB4B02-D90C-404E-BB8E-328E7C625790}" srcOrd="0" destOrd="0" presId="urn:microsoft.com/office/officeart/2008/layout/LinedList"/>
    <dgm:cxn modelId="{56761629-C774-4B89-9138-DE67C05F2AE7}" srcId="{BADFEF1C-B951-49B8-BCF4-0CDD9EF72943}" destId="{68417821-0567-4117-906A-BB13E8AE7F47}" srcOrd="1" destOrd="0" parTransId="{C87C4CC5-F80E-4143-BAAD-82167ADAB11F}" sibTransId="{C622892C-3965-446E-B429-550DD59F6307}"/>
    <dgm:cxn modelId="{13F08467-B68E-4D6F-8FBC-6797288910FD}" srcId="{BADFEF1C-B951-49B8-BCF4-0CDD9EF72943}" destId="{8E4BF115-29AC-4BE7-B4E8-C04036186675}" srcOrd="0" destOrd="0" parTransId="{8DED7F58-E25F-43D2-B601-4D9584A0390E}" sibTransId="{1DAFD919-5E42-42FF-82BE-BB3807B8BCED}"/>
    <dgm:cxn modelId="{47B3FA4B-FD2C-415F-B4B9-2D1A8D79A534}" srcId="{BADFEF1C-B951-49B8-BCF4-0CDD9EF72943}" destId="{67EA2C13-3E54-4096-8A51-7FF85DAF0D85}" srcOrd="3" destOrd="0" parTransId="{AD298B8E-9AE3-4E80-983E-C047321D237C}" sibTransId="{4B311D73-7F65-48AD-9A07-0C22F164B09A}"/>
    <dgm:cxn modelId="{E50EB074-97A3-4970-96AC-679490A81349}" srcId="{BADFEF1C-B951-49B8-BCF4-0CDD9EF72943}" destId="{80CBDC79-0A1A-49D4-850E-139FA9D421A7}" srcOrd="4" destOrd="0" parTransId="{6B1ACF54-CE1D-419E-AECD-8C88AB28088E}" sibTransId="{F5E5C11F-E1C4-413D-BEEF-5CB4CD651AAF}"/>
    <dgm:cxn modelId="{FB76018D-7859-49CC-B883-77B5E3EF3368}" type="presOf" srcId="{67EA2C13-3E54-4096-8A51-7FF85DAF0D85}" destId="{BA1A70BE-084F-4A2A-8DB0-DB72FD70E96F}" srcOrd="0" destOrd="0" presId="urn:microsoft.com/office/officeart/2008/layout/LinedList"/>
    <dgm:cxn modelId="{DEE132AC-C9D9-4BFE-B658-60E79A86DDA5}" type="presOf" srcId="{68417821-0567-4117-906A-BB13E8AE7F47}" destId="{5107AFC2-A7A3-4DB4-A848-6BEE668D2AB6}" srcOrd="0" destOrd="0" presId="urn:microsoft.com/office/officeart/2008/layout/LinedList"/>
    <dgm:cxn modelId="{C40014AD-9AE5-4812-A3E8-287AD6FA8A8D}" type="presOf" srcId="{1437A2D2-ABE0-4CD2-903E-0736BD0491AD}" destId="{15B35B05-A40B-461E-8154-27239BADDEAD}" srcOrd="0" destOrd="0" presId="urn:microsoft.com/office/officeart/2008/layout/LinedList"/>
    <dgm:cxn modelId="{DC0729D7-6435-4517-9CD6-D6F6C6EC1A0E}" srcId="{BADFEF1C-B951-49B8-BCF4-0CDD9EF72943}" destId="{1437A2D2-ABE0-4CD2-903E-0736BD0491AD}" srcOrd="2" destOrd="0" parTransId="{5C69446A-18B0-41C4-B746-24E27F3C06C5}" sibTransId="{197C3349-158A-4F2A-8D86-8EC779C8B9FD}"/>
    <dgm:cxn modelId="{D05C32E2-0A20-4F4D-B17D-341B49C8F2F1}" type="presOf" srcId="{8E4BF115-29AC-4BE7-B4E8-C04036186675}" destId="{B08501A4-3942-4B04-BF52-CC3D4C1030FC}" srcOrd="0" destOrd="0" presId="urn:microsoft.com/office/officeart/2008/layout/LinedList"/>
    <dgm:cxn modelId="{1554DFF5-DB6F-47BB-BFDD-7391C930799F}" type="presOf" srcId="{BADFEF1C-B951-49B8-BCF4-0CDD9EF72943}" destId="{B434EF41-0F26-4E55-889B-CE8349989D51}" srcOrd="0" destOrd="0" presId="urn:microsoft.com/office/officeart/2008/layout/LinedList"/>
    <dgm:cxn modelId="{28CEE84B-CEF2-4D9F-84C8-EDA4C6F81265}" type="presParOf" srcId="{B434EF41-0F26-4E55-889B-CE8349989D51}" destId="{B6F3CE91-1179-4A52-8381-9E05D5DAC3F4}" srcOrd="0" destOrd="0" presId="urn:microsoft.com/office/officeart/2008/layout/LinedList"/>
    <dgm:cxn modelId="{5B28A1CB-DA34-41E1-9325-C93703969F02}" type="presParOf" srcId="{B434EF41-0F26-4E55-889B-CE8349989D51}" destId="{9F881DFE-6626-42DF-9C2D-ACE34C808366}" srcOrd="1" destOrd="0" presId="urn:microsoft.com/office/officeart/2008/layout/LinedList"/>
    <dgm:cxn modelId="{CA4F2421-1CAC-40E2-B9BA-F00F48A327E2}" type="presParOf" srcId="{9F881DFE-6626-42DF-9C2D-ACE34C808366}" destId="{B08501A4-3942-4B04-BF52-CC3D4C1030FC}" srcOrd="0" destOrd="0" presId="urn:microsoft.com/office/officeart/2008/layout/LinedList"/>
    <dgm:cxn modelId="{8E84F112-C0F0-43A3-8A41-D1A8EDC9362C}" type="presParOf" srcId="{9F881DFE-6626-42DF-9C2D-ACE34C808366}" destId="{EB01ADCC-2808-4482-B27A-8A1C77410C70}" srcOrd="1" destOrd="0" presId="urn:microsoft.com/office/officeart/2008/layout/LinedList"/>
    <dgm:cxn modelId="{00427A4C-2382-4AC7-BD8E-3C70A3269625}" type="presParOf" srcId="{B434EF41-0F26-4E55-889B-CE8349989D51}" destId="{E63C865B-4124-41C4-A806-A1D61BB5A24E}" srcOrd="2" destOrd="0" presId="urn:microsoft.com/office/officeart/2008/layout/LinedList"/>
    <dgm:cxn modelId="{C32F4A3E-4649-4DFF-B865-44495CB1FEA5}" type="presParOf" srcId="{B434EF41-0F26-4E55-889B-CE8349989D51}" destId="{CD8D7AA7-5DE8-4CD9-8117-7C18DE9E37B2}" srcOrd="3" destOrd="0" presId="urn:microsoft.com/office/officeart/2008/layout/LinedList"/>
    <dgm:cxn modelId="{4806CF2D-102B-4399-B802-87FA42637490}" type="presParOf" srcId="{CD8D7AA7-5DE8-4CD9-8117-7C18DE9E37B2}" destId="{5107AFC2-A7A3-4DB4-A848-6BEE668D2AB6}" srcOrd="0" destOrd="0" presId="urn:microsoft.com/office/officeart/2008/layout/LinedList"/>
    <dgm:cxn modelId="{60C9C28B-592D-4B34-B0BF-D1EDF2F99051}" type="presParOf" srcId="{CD8D7AA7-5DE8-4CD9-8117-7C18DE9E37B2}" destId="{3B391D8C-63FF-4E0C-B143-22216290442B}" srcOrd="1" destOrd="0" presId="urn:microsoft.com/office/officeart/2008/layout/LinedList"/>
    <dgm:cxn modelId="{DEEF4DA4-2970-4CA2-8BF5-4EFD8C0B9F7A}" type="presParOf" srcId="{B434EF41-0F26-4E55-889B-CE8349989D51}" destId="{391500DD-2B26-4401-B9C8-26B2FA7BB9B8}" srcOrd="4" destOrd="0" presId="urn:microsoft.com/office/officeart/2008/layout/LinedList"/>
    <dgm:cxn modelId="{BCEDC358-716A-4470-8248-2E391AA323C1}" type="presParOf" srcId="{B434EF41-0F26-4E55-889B-CE8349989D51}" destId="{0E33B7BC-E980-4E3F-9AC9-F1D8268DCBED}" srcOrd="5" destOrd="0" presId="urn:microsoft.com/office/officeart/2008/layout/LinedList"/>
    <dgm:cxn modelId="{7FE5E986-DBDB-4056-981F-958E382282BC}" type="presParOf" srcId="{0E33B7BC-E980-4E3F-9AC9-F1D8268DCBED}" destId="{15B35B05-A40B-461E-8154-27239BADDEAD}" srcOrd="0" destOrd="0" presId="urn:microsoft.com/office/officeart/2008/layout/LinedList"/>
    <dgm:cxn modelId="{D6C5ECBA-14D3-4DB7-8C95-194A48BC7BE7}" type="presParOf" srcId="{0E33B7BC-E980-4E3F-9AC9-F1D8268DCBED}" destId="{4566BAC6-61B7-4A16-BE8C-97D0768295C9}" srcOrd="1" destOrd="0" presId="urn:microsoft.com/office/officeart/2008/layout/LinedList"/>
    <dgm:cxn modelId="{EF1AD9D1-03E5-40C5-9AED-F3D33A635364}" type="presParOf" srcId="{B434EF41-0F26-4E55-889B-CE8349989D51}" destId="{59C32413-412A-48E0-9AB5-EF3CAAD1D05B}" srcOrd="6" destOrd="0" presId="urn:microsoft.com/office/officeart/2008/layout/LinedList"/>
    <dgm:cxn modelId="{7BD60D72-9F05-4DAB-BD0E-BB3CAD158C50}" type="presParOf" srcId="{B434EF41-0F26-4E55-889B-CE8349989D51}" destId="{CCA34181-E4E0-423A-9DC7-27DCC8FE8B36}" srcOrd="7" destOrd="0" presId="urn:microsoft.com/office/officeart/2008/layout/LinedList"/>
    <dgm:cxn modelId="{597A6478-FBF4-41D7-967A-860006CCC5B7}" type="presParOf" srcId="{CCA34181-E4E0-423A-9DC7-27DCC8FE8B36}" destId="{BA1A70BE-084F-4A2A-8DB0-DB72FD70E96F}" srcOrd="0" destOrd="0" presId="urn:microsoft.com/office/officeart/2008/layout/LinedList"/>
    <dgm:cxn modelId="{64DF3418-13B6-4866-B3C7-B4D4E22140DE}" type="presParOf" srcId="{CCA34181-E4E0-423A-9DC7-27DCC8FE8B36}" destId="{4EAF66A1-A5E7-47DF-86FD-7FF894EAFE6C}" srcOrd="1" destOrd="0" presId="urn:microsoft.com/office/officeart/2008/layout/LinedList"/>
    <dgm:cxn modelId="{459E0B3F-B869-4601-B87B-162834479092}" type="presParOf" srcId="{B434EF41-0F26-4E55-889B-CE8349989D51}" destId="{11B56EB8-B7AE-44BD-BF0A-111FABD2A5D7}" srcOrd="8" destOrd="0" presId="urn:microsoft.com/office/officeart/2008/layout/LinedList"/>
    <dgm:cxn modelId="{4F6B539F-A37A-49E4-B67C-CA533845D2D6}" type="presParOf" srcId="{B434EF41-0F26-4E55-889B-CE8349989D51}" destId="{2D9793CF-CDF2-4FC0-8B67-95D8BEC6E13D}" srcOrd="9" destOrd="0" presId="urn:microsoft.com/office/officeart/2008/layout/LinedList"/>
    <dgm:cxn modelId="{91365071-24E5-406D-B7BD-35ACAB71518A}" type="presParOf" srcId="{2D9793CF-CDF2-4FC0-8B67-95D8BEC6E13D}" destId="{9ABB4B02-D90C-404E-BB8E-328E7C625790}" srcOrd="0" destOrd="0" presId="urn:microsoft.com/office/officeart/2008/layout/LinedList"/>
    <dgm:cxn modelId="{A82E0E2D-3F29-4557-B4E5-D9C5C8F40740}" type="presParOf" srcId="{2D9793CF-CDF2-4FC0-8B67-95D8BEC6E13D}" destId="{AB4FBB42-56D3-4287-B995-55AE39D5C7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1F39C-E072-4751-9978-6681D5EA42D2}">
      <dsp:nvSpPr>
        <dsp:cNvPr id="0" name=""/>
        <dsp:cNvSpPr/>
      </dsp:nvSpPr>
      <dsp:spPr>
        <a:xfrm>
          <a:off x="196067" y="113016"/>
          <a:ext cx="4293501" cy="73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SISMO DEL 16 DE ABRIL</a:t>
          </a:r>
        </a:p>
      </dsp:txBody>
      <dsp:txXfrm>
        <a:off x="217703" y="134652"/>
        <a:ext cx="4250229" cy="695435"/>
      </dsp:txXfrm>
    </dsp:sp>
    <dsp:sp modelId="{BD128487-4683-4239-83B1-48FC4A2CDCC8}">
      <dsp:nvSpPr>
        <dsp:cNvPr id="0" name=""/>
        <dsp:cNvSpPr/>
      </dsp:nvSpPr>
      <dsp:spPr>
        <a:xfrm>
          <a:off x="625417" y="851723"/>
          <a:ext cx="388913" cy="441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946"/>
              </a:lnTo>
              <a:lnTo>
                <a:pt x="388913" y="44194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342D4-BCA5-47C7-93BF-9AA993A0FC33}">
      <dsp:nvSpPr>
        <dsp:cNvPr id="0" name=""/>
        <dsp:cNvSpPr/>
      </dsp:nvSpPr>
      <dsp:spPr>
        <a:xfrm>
          <a:off x="1014331" y="924316"/>
          <a:ext cx="4281832" cy="738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latin typeface="Arial" panose="020B0604020202020204" pitchFamily="34" charset="0"/>
              <a:cs typeface="Arial" panose="020B0604020202020204" pitchFamily="34" charset="0"/>
            </a:rPr>
            <a:t>Edificios y viviendas colapsadas</a:t>
          </a:r>
        </a:p>
      </dsp:txBody>
      <dsp:txXfrm>
        <a:off x="1035967" y="945952"/>
        <a:ext cx="4238560" cy="695435"/>
      </dsp:txXfrm>
    </dsp:sp>
    <dsp:sp modelId="{51487CA3-C895-4E08-9907-F6AC17737F25}">
      <dsp:nvSpPr>
        <dsp:cNvPr id="0" name=""/>
        <dsp:cNvSpPr/>
      </dsp:nvSpPr>
      <dsp:spPr>
        <a:xfrm>
          <a:off x="625417" y="851723"/>
          <a:ext cx="388913" cy="1365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331"/>
              </a:lnTo>
              <a:lnTo>
                <a:pt x="388913" y="13653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0B083-2786-4B9B-887C-D55EE1E20CF7}">
      <dsp:nvSpPr>
        <dsp:cNvPr id="0" name=""/>
        <dsp:cNvSpPr/>
      </dsp:nvSpPr>
      <dsp:spPr>
        <a:xfrm>
          <a:off x="1014331" y="1847700"/>
          <a:ext cx="4281832" cy="738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latin typeface="Arial" panose="020B0604020202020204" pitchFamily="34" charset="0"/>
              <a:cs typeface="Arial" panose="020B0604020202020204" pitchFamily="34" charset="0"/>
            </a:rPr>
            <a:t>29,672 Edificaciones afectadas</a:t>
          </a:r>
        </a:p>
      </dsp:txBody>
      <dsp:txXfrm>
        <a:off x="1035967" y="1869336"/>
        <a:ext cx="4238560" cy="695435"/>
      </dsp:txXfrm>
    </dsp:sp>
    <dsp:sp modelId="{F68DC1A9-7F30-41DE-9730-2467FD46C565}">
      <dsp:nvSpPr>
        <dsp:cNvPr id="0" name=""/>
        <dsp:cNvSpPr/>
      </dsp:nvSpPr>
      <dsp:spPr>
        <a:xfrm>
          <a:off x="625417" y="851723"/>
          <a:ext cx="388913" cy="228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715"/>
              </a:lnTo>
              <a:lnTo>
                <a:pt x="388913" y="22887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21511-F817-435D-A2B8-F5E9D7F518C1}">
      <dsp:nvSpPr>
        <dsp:cNvPr id="0" name=""/>
        <dsp:cNvSpPr/>
      </dsp:nvSpPr>
      <dsp:spPr>
        <a:xfrm>
          <a:off x="1014331" y="2771085"/>
          <a:ext cx="4281832" cy="738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>
              <a:latin typeface="Arial" panose="020B0604020202020204" pitchFamily="34" charset="0"/>
              <a:cs typeface="Arial" panose="020B0604020202020204" pitchFamily="34" charset="0"/>
            </a:rPr>
            <a:t>663 muertos y 4,859 heridos</a:t>
          </a:r>
        </a:p>
      </dsp:txBody>
      <dsp:txXfrm>
        <a:off x="1035967" y="2792721"/>
        <a:ext cx="4238560" cy="695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4C0C-0636-4B85-AD04-D1CD428597D2}">
      <dsp:nvSpPr>
        <dsp:cNvPr id="0" name=""/>
        <dsp:cNvSpPr/>
      </dsp:nvSpPr>
      <dsp:spPr>
        <a:xfrm rot="5400000">
          <a:off x="-276763" y="1279310"/>
          <a:ext cx="2003292" cy="2414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9FE668-A481-4103-9470-6E196D908C36}">
      <dsp:nvSpPr>
        <dsp:cNvPr id="0" name=""/>
        <dsp:cNvSpPr/>
      </dsp:nvSpPr>
      <dsp:spPr>
        <a:xfrm>
          <a:off x="183866" y="497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Definición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geométrica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014" y="47645"/>
        <a:ext cx="2588596" cy="1515439"/>
      </dsp:txXfrm>
    </dsp:sp>
    <dsp:sp modelId="{94DD83AA-E6BA-4359-9901-00EEB339CF66}">
      <dsp:nvSpPr>
        <dsp:cNvPr id="0" name=""/>
        <dsp:cNvSpPr/>
      </dsp:nvSpPr>
      <dsp:spPr>
        <a:xfrm rot="5400000">
          <a:off x="-276763" y="3291479"/>
          <a:ext cx="2003292" cy="241460"/>
        </a:xfrm>
        <a:prstGeom prst="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C5EF9F-2B1B-4B99-9413-53531BED5A0B}">
      <dsp:nvSpPr>
        <dsp:cNvPr id="0" name=""/>
        <dsp:cNvSpPr/>
      </dsp:nvSpPr>
      <dsp:spPr>
        <a:xfrm>
          <a:off x="183866" y="2012667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Descripción de los modelos matemáticos.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014" y="2059815"/>
        <a:ext cx="2588596" cy="1515439"/>
      </dsp:txXfrm>
    </dsp:sp>
    <dsp:sp modelId="{89D6D8BD-D967-4EAA-AA1A-667DBDB1A8A0}">
      <dsp:nvSpPr>
        <dsp:cNvPr id="0" name=""/>
        <dsp:cNvSpPr/>
      </dsp:nvSpPr>
      <dsp:spPr>
        <a:xfrm>
          <a:off x="729321" y="4297564"/>
          <a:ext cx="3676959" cy="241460"/>
        </a:xfrm>
        <a:prstGeom prst="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8DB26D-5AF7-403E-9BFB-B315AA1DBA94}">
      <dsp:nvSpPr>
        <dsp:cNvPr id="0" name=""/>
        <dsp:cNvSpPr/>
      </dsp:nvSpPr>
      <dsp:spPr>
        <a:xfrm>
          <a:off x="183866" y="4024836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Recopilación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de información.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014" y="4071984"/>
        <a:ext cx="2588596" cy="1515439"/>
      </dsp:txXfrm>
    </dsp:sp>
    <dsp:sp modelId="{B0B6DD4A-5758-4463-A813-56641E1FFFBA}">
      <dsp:nvSpPr>
        <dsp:cNvPr id="0" name=""/>
        <dsp:cNvSpPr/>
      </dsp:nvSpPr>
      <dsp:spPr>
        <a:xfrm rot="16200000">
          <a:off x="3409463" y="3291479"/>
          <a:ext cx="2003292" cy="241460"/>
        </a:xfrm>
        <a:prstGeom prst="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8E35F7-2883-4BC4-BC27-06933EDD8DF5}">
      <dsp:nvSpPr>
        <dsp:cNvPr id="0" name=""/>
        <dsp:cNvSpPr/>
      </dsp:nvSpPr>
      <dsp:spPr>
        <a:xfrm>
          <a:off x="3752112" y="4024836"/>
          <a:ext cx="291885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Selección de los elementos de cada una de las partes que conforman el panel.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9260" y="4071984"/>
        <a:ext cx="2824556" cy="1515439"/>
      </dsp:txXfrm>
    </dsp:sp>
    <dsp:sp modelId="{F7CA6F1E-CFAA-4103-9217-1D1F24D5FB31}">
      <dsp:nvSpPr>
        <dsp:cNvPr id="0" name=""/>
        <dsp:cNvSpPr/>
      </dsp:nvSpPr>
      <dsp:spPr>
        <a:xfrm rot="16200000">
          <a:off x="3409463" y="1279310"/>
          <a:ext cx="2003292" cy="241460"/>
        </a:xfrm>
        <a:prstGeom prst="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561C08-61EC-4B6C-B593-2C65F948260A}">
      <dsp:nvSpPr>
        <dsp:cNvPr id="0" name=""/>
        <dsp:cNvSpPr/>
      </dsp:nvSpPr>
      <dsp:spPr>
        <a:xfrm>
          <a:off x="3870093" y="2012667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Caracterización, cálculo y definición del tipo de cargas a aplicar.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7241" y="2059815"/>
        <a:ext cx="2588596" cy="1515439"/>
      </dsp:txXfrm>
    </dsp:sp>
    <dsp:sp modelId="{A533752F-EF2A-43B6-9CCD-0340D0FD68B6}">
      <dsp:nvSpPr>
        <dsp:cNvPr id="0" name=""/>
        <dsp:cNvSpPr/>
      </dsp:nvSpPr>
      <dsp:spPr>
        <a:xfrm>
          <a:off x="4415548" y="273225"/>
          <a:ext cx="3905972" cy="241460"/>
        </a:xfrm>
        <a:prstGeom prst="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248FC4-490F-4FC6-B7A7-86CB3A1963A3}">
      <dsp:nvSpPr>
        <dsp:cNvPr id="0" name=""/>
        <dsp:cNvSpPr/>
      </dsp:nvSpPr>
      <dsp:spPr>
        <a:xfrm>
          <a:off x="3870093" y="497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Modelamiento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con el uso de herramientas computacionales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7241" y="47645"/>
        <a:ext cx="2588596" cy="1515439"/>
      </dsp:txXfrm>
    </dsp:sp>
    <dsp:sp modelId="{F6DADE40-7A39-4A7D-B6BE-A546E2C23E21}">
      <dsp:nvSpPr>
        <dsp:cNvPr id="0" name=""/>
        <dsp:cNvSpPr/>
      </dsp:nvSpPr>
      <dsp:spPr>
        <a:xfrm rot="5400000">
          <a:off x="7324313" y="1279310"/>
          <a:ext cx="2003292" cy="241460"/>
        </a:xfrm>
        <a:prstGeom prst="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47FF3B-05F5-4E3B-B576-D55D7B62733D}">
      <dsp:nvSpPr>
        <dsp:cNvPr id="0" name=""/>
        <dsp:cNvSpPr/>
      </dsp:nvSpPr>
      <dsp:spPr>
        <a:xfrm>
          <a:off x="7784942" y="497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Experimentación a nivel de panel y muro completo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2090" y="47645"/>
        <a:ext cx="2588596" cy="1515439"/>
      </dsp:txXfrm>
    </dsp:sp>
    <dsp:sp modelId="{4E9ABDAD-63E7-44C7-A927-66A09B3D9B52}">
      <dsp:nvSpPr>
        <dsp:cNvPr id="0" name=""/>
        <dsp:cNvSpPr/>
      </dsp:nvSpPr>
      <dsp:spPr>
        <a:xfrm rot="5400000">
          <a:off x="7324313" y="3291479"/>
          <a:ext cx="2003292" cy="24146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797D6A-DD34-4652-AF69-9512B16D1596}">
      <dsp:nvSpPr>
        <dsp:cNvPr id="0" name=""/>
        <dsp:cNvSpPr/>
      </dsp:nvSpPr>
      <dsp:spPr>
        <a:xfrm>
          <a:off x="7556320" y="2012667"/>
          <a:ext cx="3140137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Comparación de resultados con un sistema tradicional-clásico (pórtico simple)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03468" y="2059815"/>
        <a:ext cx="3045841" cy="1515439"/>
      </dsp:txXfrm>
    </dsp:sp>
    <dsp:sp modelId="{A11F479D-51FA-4DA7-8459-5AEECF376E75}">
      <dsp:nvSpPr>
        <dsp:cNvPr id="0" name=""/>
        <dsp:cNvSpPr/>
      </dsp:nvSpPr>
      <dsp:spPr>
        <a:xfrm>
          <a:off x="7784942" y="4024836"/>
          <a:ext cx="2682892" cy="1609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Discusión de resultados en términos de fiabilidad estructural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2090" y="4071984"/>
        <a:ext cx="2588596" cy="1515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DCC8E-005D-434B-8E49-91B017162719}">
      <dsp:nvSpPr>
        <dsp:cNvPr id="0" name=""/>
        <dsp:cNvSpPr/>
      </dsp:nvSpPr>
      <dsp:spPr>
        <a:xfrm>
          <a:off x="-5429508" y="-831376"/>
          <a:ext cx="6464940" cy="6464940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742E9-B562-4856-BE90-C2F1546263FE}">
      <dsp:nvSpPr>
        <dsp:cNvPr id="0" name=""/>
        <dsp:cNvSpPr/>
      </dsp:nvSpPr>
      <dsp:spPr>
        <a:xfrm>
          <a:off x="542071" y="369192"/>
          <a:ext cx="5415644" cy="738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39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>
              <a:latin typeface="Arial" panose="020B0604020202020204" pitchFamily="34" charset="0"/>
              <a:cs typeface="Arial" panose="020B0604020202020204" pitchFamily="34" charset="0"/>
            </a:rPr>
            <a:t>Componentes Prefabricados</a:t>
          </a:r>
        </a:p>
      </dsp:txBody>
      <dsp:txXfrm>
        <a:off x="542071" y="369192"/>
        <a:ext cx="5415644" cy="738768"/>
      </dsp:txXfrm>
    </dsp:sp>
    <dsp:sp modelId="{0AA35774-598C-4F57-81D9-191F3BA03E40}">
      <dsp:nvSpPr>
        <dsp:cNvPr id="0" name=""/>
        <dsp:cNvSpPr/>
      </dsp:nvSpPr>
      <dsp:spPr>
        <a:xfrm>
          <a:off x="80341" y="276846"/>
          <a:ext cx="923460" cy="9234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4F9694-5595-47DB-9B9C-82A73013A770}">
      <dsp:nvSpPr>
        <dsp:cNvPr id="0" name=""/>
        <dsp:cNvSpPr/>
      </dsp:nvSpPr>
      <dsp:spPr>
        <a:xfrm>
          <a:off x="965624" y="1477537"/>
          <a:ext cx="4992091" cy="738768"/>
        </a:xfrm>
        <a:prstGeom prst="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tint val="50000"/>
                <a:satMod val="300000"/>
              </a:schemeClr>
            </a:gs>
            <a:gs pos="35000">
              <a:schemeClr val="accent5">
                <a:hueOff val="1085675"/>
                <a:satOff val="3732"/>
                <a:lumOff val="-17909"/>
                <a:alphaOff val="0"/>
                <a:tint val="37000"/>
                <a:satMod val="30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39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Arial" panose="020B0604020202020204" pitchFamily="34" charset="0"/>
              <a:cs typeface="Arial" panose="020B0604020202020204" pitchFamily="34" charset="0"/>
            </a:rPr>
            <a:t>Poliestireno Expandido (EPS)</a:t>
          </a:r>
          <a:endParaRPr lang="es-EC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5624" y="1477537"/>
        <a:ext cx="4992091" cy="738768"/>
      </dsp:txXfrm>
    </dsp:sp>
    <dsp:sp modelId="{6B9BA4AB-064A-4736-8C6B-D3EA5DD1569C}">
      <dsp:nvSpPr>
        <dsp:cNvPr id="0" name=""/>
        <dsp:cNvSpPr/>
      </dsp:nvSpPr>
      <dsp:spPr>
        <a:xfrm>
          <a:off x="503894" y="1385191"/>
          <a:ext cx="923460" cy="9234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FABEA3-FB84-4550-B4C4-435CC5429581}">
      <dsp:nvSpPr>
        <dsp:cNvPr id="0" name=""/>
        <dsp:cNvSpPr/>
      </dsp:nvSpPr>
      <dsp:spPr>
        <a:xfrm>
          <a:off x="965624" y="2585882"/>
          <a:ext cx="4992091" cy="738768"/>
        </a:xfrm>
        <a:prstGeom prst="rect">
          <a:avLst/>
        </a:prstGeom>
        <a:gradFill rotWithShape="0">
          <a:gsLst>
            <a:gs pos="0">
              <a:schemeClr val="accent5">
                <a:hueOff val="2171351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1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1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39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Malla electrosoldada  </a:t>
          </a:r>
        </a:p>
      </dsp:txBody>
      <dsp:txXfrm>
        <a:off x="965624" y="2585882"/>
        <a:ext cx="4992091" cy="738768"/>
      </dsp:txXfrm>
    </dsp:sp>
    <dsp:sp modelId="{6D868313-0A63-41D4-A231-8ADDF9A43ECA}">
      <dsp:nvSpPr>
        <dsp:cNvPr id="0" name=""/>
        <dsp:cNvSpPr/>
      </dsp:nvSpPr>
      <dsp:spPr>
        <a:xfrm>
          <a:off x="503894" y="2493536"/>
          <a:ext cx="923460" cy="9234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B4FA708-62AC-486A-9DBA-8613BA7BF651}">
      <dsp:nvSpPr>
        <dsp:cNvPr id="0" name=""/>
        <dsp:cNvSpPr/>
      </dsp:nvSpPr>
      <dsp:spPr>
        <a:xfrm>
          <a:off x="542071" y="3694227"/>
          <a:ext cx="5415644" cy="738768"/>
        </a:xfrm>
        <a:prstGeom prst="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39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Diagonales</a:t>
          </a:r>
        </a:p>
      </dsp:txBody>
      <dsp:txXfrm>
        <a:off x="542071" y="3694227"/>
        <a:ext cx="5415644" cy="738768"/>
      </dsp:txXfrm>
    </dsp:sp>
    <dsp:sp modelId="{E42A82AD-A86E-4B55-896A-5A57B4403B90}">
      <dsp:nvSpPr>
        <dsp:cNvPr id="0" name=""/>
        <dsp:cNvSpPr/>
      </dsp:nvSpPr>
      <dsp:spPr>
        <a:xfrm>
          <a:off x="80341" y="3601881"/>
          <a:ext cx="923460" cy="9234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72926-E160-4972-A5C7-E50B91ABE88A}">
      <dsp:nvSpPr>
        <dsp:cNvPr id="0" name=""/>
        <dsp:cNvSpPr/>
      </dsp:nvSpPr>
      <dsp:spPr>
        <a:xfrm rot="5400000">
          <a:off x="7123572" y="-3573853"/>
          <a:ext cx="577102" cy="78715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b="0" kern="1200" dirty="0">
              <a:latin typeface="Arial" panose="020B0604020202020204" pitchFamily="34" charset="0"/>
              <a:cs typeface="Arial" panose="020B0604020202020204" pitchFamily="34" charset="0"/>
            </a:rPr>
            <a:t>Manipulable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b="0" kern="1200" dirty="0">
              <a:latin typeface="Arial" panose="020B0604020202020204" pitchFamily="34" charset="0"/>
              <a:cs typeface="Arial" panose="020B0604020202020204" pitchFamily="34" charset="0"/>
            </a:rPr>
            <a:t>Fácil Transporte</a:t>
          </a:r>
        </a:p>
      </dsp:txBody>
      <dsp:txXfrm rot="-5400000">
        <a:off x="3476341" y="101550"/>
        <a:ext cx="7843392" cy="520758"/>
      </dsp:txXfrm>
    </dsp:sp>
    <dsp:sp modelId="{BE08F2AB-CF7C-46BE-AD23-C7383B0DCF7D}">
      <dsp:nvSpPr>
        <dsp:cNvPr id="0" name=""/>
        <dsp:cNvSpPr/>
      </dsp:nvSpPr>
      <dsp:spPr>
        <a:xfrm>
          <a:off x="1139" y="51987"/>
          <a:ext cx="3475202" cy="7213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" panose="020B0604020202020204" pitchFamily="34" charset="0"/>
              <a:cs typeface="Arial" panose="020B0604020202020204" pitchFamily="34" charset="0"/>
            </a:rPr>
            <a:t>Rapidez</a:t>
          </a:r>
        </a:p>
      </dsp:txBody>
      <dsp:txXfrm>
        <a:off x="36354" y="87202"/>
        <a:ext cx="3404772" cy="650948"/>
      </dsp:txXfrm>
    </dsp:sp>
    <dsp:sp modelId="{07206AC0-95D4-41F8-AAB0-0BF6EB2EAA92}">
      <dsp:nvSpPr>
        <dsp:cNvPr id="0" name=""/>
        <dsp:cNvSpPr/>
      </dsp:nvSpPr>
      <dsp:spPr>
        <a:xfrm rot="5400000">
          <a:off x="7123572" y="-2816406"/>
          <a:ext cx="577102" cy="7871564"/>
        </a:xfrm>
        <a:prstGeom prst="round2Same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b="0" kern="1200" dirty="0">
              <a:latin typeface="Arial" panose="020B0604020202020204" pitchFamily="34" charset="0"/>
              <a:cs typeface="Arial" panose="020B0604020202020204" pitchFamily="34" charset="0"/>
            </a:rPr>
            <a:t>Larga Vida Útil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b="0" kern="1200" dirty="0">
              <a:latin typeface="Arial" panose="020B0604020202020204" pitchFamily="34" charset="0"/>
              <a:cs typeface="Arial" panose="020B0604020202020204" pitchFamily="34" charset="0"/>
            </a:rPr>
            <a:t>Evita la Condensación de la Vivienda</a:t>
          </a:r>
        </a:p>
      </dsp:txBody>
      <dsp:txXfrm rot="-5400000">
        <a:off x="3476341" y="858997"/>
        <a:ext cx="7843392" cy="520758"/>
      </dsp:txXfrm>
    </dsp:sp>
    <dsp:sp modelId="{6CBE8DC8-790A-468D-8FFD-836EE28F873B}">
      <dsp:nvSpPr>
        <dsp:cNvPr id="0" name=""/>
        <dsp:cNvSpPr/>
      </dsp:nvSpPr>
      <dsp:spPr>
        <a:xfrm>
          <a:off x="1139" y="809435"/>
          <a:ext cx="3475202" cy="721378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" panose="020B0604020202020204" pitchFamily="34" charset="0"/>
              <a:cs typeface="Arial" panose="020B0604020202020204" pitchFamily="34" charset="0"/>
            </a:rPr>
            <a:t>Durabilidad</a:t>
          </a:r>
        </a:p>
      </dsp:txBody>
      <dsp:txXfrm>
        <a:off x="36354" y="844650"/>
        <a:ext cx="3404772" cy="650948"/>
      </dsp:txXfrm>
    </dsp:sp>
    <dsp:sp modelId="{967B6EE8-F2C9-472C-8B8A-7894484D8F60}">
      <dsp:nvSpPr>
        <dsp:cNvPr id="0" name=""/>
        <dsp:cNvSpPr/>
      </dsp:nvSpPr>
      <dsp:spPr>
        <a:xfrm rot="5400000">
          <a:off x="7123572" y="-2058959"/>
          <a:ext cx="577102" cy="7871564"/>
        </a:xfrm>
        <a:prstGeom prst="round2Same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b="0" kern="1200" dirty="0">
              <a:latin typeface="Arial" panose="020B0604020202020204" pitchFamily="34" charset="0"/>
              <a:cs typeface="Arial" panose="020B0604020202020204" pitchFamily="34" charset="0"/>
            </a:rPr>
            <a:t>Sistema diagonalizado Continuo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b="0" kern="1200" dirty="0">
              <a:latin typeface="Arial" panose="020B0604020202020204" pitchFamily="34" charset="0"/>
              <a:cs typeface="Arial" panose="020B0604020202020204" pitchFamily="34" charset="0"/>
            </a:rPr>
            <a:t>Componentes con excelentes propiedades mecánicas</a:t>
          </a:r>
        </a:p>
      </dsp:txBody>
      <dsp:txXfrm rot="-5400000">
        <a:off x="3476341" y="1616444"/>
        <a:ext cx="7843392" cy="520758"/>
      </dsp:txXfrm>
    </dsp:sp>
    <dsp:sp modelId="{6924C6CD-929C-480F-AC66-DECB5752D2F3}">
      <dsp:nvSpPr>
        <dsp:cNvPr id="0" name=""/>
        <dsp:cNvSpPr/>
      </dsp:nvSpPr>
      <dsp:spPr>
        <a:xfrm>
          <a:off x="1139" y="1566882"/>
          <a:ext cx="3475202" cy="721378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Resistencia</a:t>
          </a:r>
        </a:p>
      </dsp:txBody>
      <dsp:txXfrm>
        <a:off x="36354" y="1602097"/>
        <a:ext cx="3404772" cy="650948"/>
      </dsp:txXfrm>
    </dsp:sp>
    <dsp:sp modelId="{15F03830-97F7-4ED1-9DA2-9C4426C39585}">
      <dsp:nvSpPr>
        <dsp:cNvPr id="0" name=""/>
        <dsp:cNvSpPr/>
      </dsp:nvSpPr>
      <dsp:spPr>
        <a:xfrm rot="5400000">
          <a:off x="7123572" y="-1301511"/>
          <a:ext cx="577102" cy="7871564"/>
        </a:xfrm>
        <a:prstGeom prst="round2Same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0" kern="1200" dirty="0">
              <a:latin typeface="Arial" panose="020B0604020202020204" pitchFamily="34" charset="0"/>
              <a:cs typeface="Arial" panose="020B0604020202020204" pitchFamily="34" charset="0"/>
            </a:rPr>
            <a:t>Facilidad de acabados y terminaciones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0" kern="1200" dirty="0">
              <a:latin typeface="Arial" panose="020B0604020202020204" pitchFamily="34" charset="0"/>
              <a:cs typeface="Arial" panose="020B0604020202020204" pitchFamily="34" charset="0"/>
            </a:rPr>
            <a:t>Combinables</a:t>
          </a:r>
        </a:p>
      </dsp:txBody>
      <dsp:txXfrm rot="-5400000">
        <a:off x="3476341" y="2373892"/>
        <a:ext cx="7843392" cy="520758"/>
      </dsp:txXfrm>
    </dsp:sp>
    <dsp:sp modelId="{3664D9C0-A639-4A79-B1A4-FF0CAC4EE35B}">
      <dsp:nvSpPr>
        <dsp:cNvPr id="0" name=""/>
        <dsp:cNvSpPr/>
      </dsp:nvSpPr>
      <dsp:spPr>
        <a:xfrm>
          <a:off x="1139" y="2324329"/>
          <a:ext cx="3475202" cy="721378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" panose="020B0604020202020204" pitchFamily="34" charset="0"/>
              <a:cs typeface="Arial" panose="020B0604020202020204" pitchFamily="34" charset="0"/>
            </a:rPr>
            <a:t>Versatilidad</a:t>
          </a:r>
        </a:p>
      </dsp:txBody>
      <dsp:txXfrm>
        <a:off x="36354" y="2359544"/>
        <a:ext cx="3404772" cy="650948"/>
      </dsp:txXfrm>
    </dsp:sp>
    <dsp:sp modelId="{567B64BA-01BD-481C-B80F-B8D3077199D1}">
      <dsp:nvSpPr>
        <dsp:cNvPr id="0" name=""/>
        <dsp:cNvSpPr/>
      </dsp:nvSpPr>
      <dsp:spPr>
        <a:xfrm rot="5400000">
          <a:off x="7123572" y="-544064"/>
          <a:ext cx="577102" cy="7871564"/>
        </a:xfrm>
        <a:prstGeom prst="round2Same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b="0" kern="1200" dirty="0">
              <a:latin typeface="Arial" panose="020B0604020202020204" pitchFamily="34" charset="0"/>
              <a:cs typeface="Arial" panose="020B0604020202020204" pitchFamily="34" charset="0"/>
            </a:rPr>
            <a:t>Es 3 veces más aislante que la tabiquería tradicional y 5 a 6 más que el hormigón armado.</a:t>
          </a:r>
        </a:p>
      </dsp:txBody>
      <dsp:txXfrm rot="-5400000">
        <a:off x="3476341" y="3131339"/>
        <a:ext cx="7843392" cy="520758"/>
      </dsp:txXfrm>
    </dsp:sp>
    <dsp:sp modelId="{A846615A-A31E-42D3-AB7F-5A6008BA1476}">
      <dsp:nvSpPr>
        <dsp:cNvPr id="0" name=""/>
        <dsp:cNvSpPr/>
      </dsp:nvSpPr>
      <dsp:spPr>
        <a:xfrm>
          <a:off x="1139" y="3031028"/>
          <a:ext cx="3475202" cy="721378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" panose="020B0604020202020204" pitchFamily="34" charset="0"/>
              <a:cs typeface="Arial" panose="020B0604020202020204" pitchFamily="34" charset="0"/>
            </a:rPr>
            <a:t>Aislante térmico</a:t>
          </a:r>
        </a:p>
      </dsp:txBody>
      <dsp:txXfrm>
        <a:off x="36354" y="3066243"/>
        <a:ext cx="3404772" cy="650948"/>
      </dsp:txXfrm>
    </dsp:sp>
    <dsp:sp modelId="{BF6FC91F-C16E-4767-A18B-A6465FCAC379}">
      <dsp:nvSpPr>
        <dsp:cNvPr id="0" name=""/>
        <dsp:cNvSpPr/>
      </dsp:nvSpPr>
      <dsp:spPr>
        <a:xfrm rot="5400000">
          <a:off x="7123572" y="213382"/>
          <a:ext cx="577102" cy="787156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Arial" panose="020B0604020202020204" pitchFamily="34" charset="0"/>
              <a:cs typeface="Arial" panose="020B0604020202020204" pitchFamily="34" charset="0"/>
            </a:rPr>
            <a:t>Permite la reducción del sonido hasta en 42 decibeles entre un ambiente y otro.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76341" y="3888785"/>
        <a:ext cx="7843392" cy="520758"/>
      </dsp:txXfrm>
    </dsp:sp>
    <dsp:sp modelId="{57D88BE5-AE31-4A09-ACA0-06B5A61473E9}">
      <dsp:nvSpPr>
        <dsp:cNvPr id="0" name=""/>
        <dsp:cNvSpPr/>
      </dsp:nvSpPr>
      <dsp:spPr>
        <a:xfrm>
          <a:off x="1139" y="3788475"/>
          <a:ext cx="3475202" cy="72137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Arial" panose="020B0604020202020204" pitchFamily="34" charset="0"/>
              <a:cs typeface="Arial" panose="020B0604020202020204" pitchFamily="34" charset="0"/>
            </a:rPr>
            <a:t>Aislante Acústico</a:t>
          </a:r>
        </a:p>
      </dsp:txBody>
      <dsp:txXfrm>
        <a:off x="36354" y="3823690"/>
        <a:ext cx="3404772" cy="650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A292E-5FF3-47E2-AD71-6CDD28A6F4EF}">
      <dsp:nvSpPr>
        <dsp:cNvPr id="0" name=""/>
        <dsp:cNvSpPr/>
      </dsp:nvSpPr>
      <dsp:spPr>
        <a:xfrm>
          <a:off x="51" y="38159"/>
          <a:ext cx="4913783" cy="6912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Ventajas 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" y="38159"/>
        <a:ext cx="4913783" cy="691200"/>
      </dsp:txXfrm>
    </dsp:sp>
    <dsp:sp modelId="{E2E01AF0-20F3-4D61-B42F-16147170DEAF}">
      <dsp:nvSpPr>
        <dsp:cNvPr id="0" name=""/>
        <dsp:cNvSpPr/>
      </dsp:nvSpPr>
      <dsp:spPr>
        <a:xfrm>
          <a:off x="51" y="729359"/>
          <a:ext cx="4913783" cy="44592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Desarrolla modelos matemáticos.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Permite la predicción.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Permite iteraciones e intentos.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Las necesidades del usuario.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Sin límite de horarios.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Permite modificar características geométricas y el comportamiento de sus materiales.</a:t>
          </a:r>
        </a:p>
      </dsp:txBody>
      <dsp:txXfrm>
        <a:off x="51" y="729359"/>
        <a:ext cx="4913783" cy="4459252"/>
      </dsp:txXfrm>
    </dsp:sp>
    <dsp:sp modelId="{18E5EC4B-C200-47F8-BF56-4AED1C67E754}">
      <dsp:nvSpPr>
        <dsp:cNvPr id="0" name=""/>
        <dsp:cNvSpPr/>
      </dsp:nvSpPr>
      <dsp:spPr>
        <a:xfrm>
          <a:off x="5601764" y="38159"/>
          <a:ext cx="4913783" cy="6912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1764" y="38159"/>
        <a:ext cx="4913783" cy="691200"/>
      </dsp:txXfrm>
    </dsp:sp>
    <dsp:sp modelId="{ABAF9B57-0B0F-4BF7-A264-CD0D87407018}">
      <dsp:nvSpPr>
        <dsp:cNvPr id="0" name=""/>
        <dsp:cNvSpPr/>
      </dsp:nvSpPr>
      <dsp:spPr>
        <a:xfrm>
          <a:off x="5601764" y="729359"/>
          <a:ext cx="4913783" cy="44592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Poco amigable con el usuario.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Gran cantidad de horas máquina.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Ultima tecnología y altos costos.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Dificultad con geometrías complicadas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Alto costo computacional según el nivel de detalles.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No siempre permitirá una simulación exacta.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Posibilidad de una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definición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incompleta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1764" y="729359"/>
        <a:ext cx="4913783" cy="4459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3CE91-1179-4A52-8381-9E05D5DAC3F4}">
      <dsp:nvSpPr>
        <dsp:cNvPr id="0" name=""/>
        <dsp:cNvSpPr/>
      </dsp:nvSpPr>
      <dsp:spPr>
        <a:xfrm>
          <a:off x="0" y="586"/>
          <a:ext cx="107560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8501A4-3942-4B04-BF52-CC3D4C1030FC}">
      <dsp:nvSpPr>
        <dsp:cNvPr id="0" name=""/>
        <dsp:cNvSpPr/>
      </dsp:nvSpPr>
      <dsp:spPr>
        <a:xfrm>
          <a:off x="0" y="586"/>
          <a:ext cx="10756037" cy="96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El E.N (eje neutro) del área transversal se ubica en el interior de cada una de las carpetas de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compresión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86"/>
        <a:ext cx="10756037" cy="960202"/>
      </dsp:txXfrm>
    </dsp:sp>
    <dsp:sp modelId="{E63C865B-4124-41C4-A806-A1D61BB5A24E}">
      <dsp:nvSpPr>
        <dsp:cNvPr id="0" name=""/>
        <dsp:cNvSpPr/>
      </dsp:nvSpPr>
      <dsp:spPr>
        <a:xfrm>
          <a:off x="0" y="960789"/>
          <a:ext cx="10756037" cy="0"/>
        </a:xfrm>
        <a:prstGeom prst="lin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7AFC2-A7A3-4DB4-A848-6BEE668D2AB6}">
      <dsp:nvSpPr>
        <dsp:cNvPr id="0" name=""/>
        <dsp:cNvSpPr/>
      </dsp:nvSpPr>
      <dsp:spPr>
        <a:xfrm>
          <a:off x="0" y="960789"/>
          <a:ext cx="10756037" cy="96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Los esfuerzos que se generen a tracción serán absorbidos por la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malla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electrosoldada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60789"/>
        <a:ext cx="10756037" cy="960202"/>
      </dsp:txXfrm>
    </dsp:sp>
    <dsp:sp modelId="{391500DD-2B26-4401-B9C8-26B2FA7BB9B8}">
      <dsp:nvSpPr>
        <dsp:cNvPr id="0" name=""/>
        <dsp:cNvSpPr/>
      </dsp:nvSpPr>
      <dsp:spPr>
        <a:xfrm>
          <a:off x="0" y="1920992"/>
          <a:ext cx="10756037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B35B05-A40B-461E-8154-27239BADDEAD}">
      <dsp:nvSpPr>
        <dsp:cNvPr id="0" name=""/>
        <dsp:cNvSpPr/>
      </dsp:nvSpPr>
      <dsp:spPr>
        <a:xfrm>
          <a:off x="0" y="1920992"/>
          <a:ext cx="10756037" cy="96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Se espera que la deformación se distribuya de forma lineal.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20992"/>
        <a:ext cx="10756037" cy="960202"/>
      </dsp:txXfrm>
    </dsp:sp>
    <dsp:sp modelId="{59C32413-412A-48E0-9AB5-EF3CAAD1D05B}">
      <dsp:nvSpPr>
        <dsp:cNvPr id="0" name=""/>
        <dsp:cNvSpPr/>
      </dsp:nvSpPr>
      <dsp:spPr>
        <a:xfrm>
          <a:off x="0" y="2881194"/>
          <a:ext cx="10756037" cy="0"/>
        </a:xfrm>
        <a:prstGeom prst="lin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1A70BE-084F-4A2A-8DB0-DB72FD70E96F}">
      <dsp:nvSpPr>
        <dsp:cNvPr id="0" name=""/>
        <dsp:cNvSpPr/>
      </dsp:nvSpPr>
      <dsp:spPr>
        <a:xfrm>
          <a:off x="0" y="2881194"/>
          <a:ext cx="10756037" cy="96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No hay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deslizamiento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entre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malla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hormigón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81194"/>
        <a:ext cx="10756037" cy="960202"/>
      </dsp:txXfrm>
    </dsp:sp>
    <dsp:sp modelId="{11B56EB8-B7AE-44BD-BF0A-111FABD2A5D7}">
      <dsp:nvSpPr>
        <dsp:cNvPr id="0" name=""/>
        <dsp:cNvSpPr/>
      </dsp:nvSpPr>
      <dsp:spPr>
        <a:xfrm>
          <a:off x="0" y="3841397"/>
          <a:ext cx="10756037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BB4B02-D90C-404E-BB8E-328E7C625790}">
      <dsp:nvSpPr>
        <dsp:cNvPr id="0" name=""/>
        <dsp:cNvSpPr/>
      </dsp:nvSpPr>
      <dsp:spPr>
        <a:xfrm>
          <a:off x="0" y="3841397"/>
          <a:ext cx="10756037" cy="96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La resistencia a tracción del cuerpo es un porcentaje de la resistencia </a:t>
          </a:r>
          <a:r>
            <a:rPr lang="en-US" sz="2200" b="1" kern="1200" dirty="0" err="1">
              <a:latin typeface="Arial" panose="020B0604020202020204" pitchFamily="34" charset="0"/>
              <a:cs typeface="Arial" panose="020B0604020202020204" pitchFamily="34" charset="0"/>
            </a:rPr>
            <a:t>máxima</a:t>
          </a: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 compresión.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41397"/>
        <a:ext cx="10756037" cy="960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4332E-6BB5-4549-8EA9-94E7E257EA1B}" type="datetimeFigureOut">
              <a:rPr lang="es-EC" smtClean="0"/>
              <a:t>2/3/2021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C419-888E-4AD0-8E21-32F7DDABF23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678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2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 preserve="1">
  <p:cSld name="Sólo el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951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927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915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132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E77C5-F6CA-44CF-A26B-414BAFC32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E352-34EB-4FDC-B28C-0B7F6026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FB74A4-3730-42AA-B018-870B2825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DCBD44-B4B7-4374-B307-58B2AEE9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04E1E-2672-4C95-9E9D-D9C8937C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40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8E7E5-B774-4C9C-B8B2-26230B69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D7214B-BD48-4E09-9C72-6B7AD1C2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7B3611-0B0B-46A8-842A-A1CECC11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62782-D0D0-4922-8C0E-1E129C74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3C17F-D328-4456-BB6F-3486BD49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177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AC682-FB52-492E-8C6E-EE85C302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9E50E1-BC6E-4693-8B1F-2FBE16E4F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D57E5-EF0C-4D72-B06C-500696B1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0669A-BFA2-4CCA-AD24-7FE1600C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AB3E5-DB3C-43F0-B607-F2D654DF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47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14813-7C6B-491C-BBDF-91FA9BA1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74E65-79B8-487A-8660-782708D0C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FD0BBB-4397-4966-B94E-CADCC093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FABCE0-0B84-45A1-9BA8-CFDB158A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9A1CD3-EA20-4200-9303-1631F2D0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4D4989-E7CF-49B7-9667-B09982D4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374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E5B22-CE36-4607-A97F-7AE378AA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D275A4-7420-47B3-B8CC-23B6E37E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516859-D4EA-4890-A8C0-470242505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637830-9012-4B75-AD1B-A4696EBB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52EB89-A9AA-4A73-A3FD-A99C9EA48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E5519E-5497-4579-86BD-C5BB93A5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2677B1-0647-4DE1-BAE4-46BF6EDF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0EAB19-66BF-4ED2-9AA5-A7E3713C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17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388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F4F82-CF9A-47CC-84BD-1B5D0B3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8F5207-7C15-49E8-8A7C-AA892A0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4F4121-07D0-4BBF-A850-7870E552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17BFF8-97B1-4680-BEC1-EFBDED47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6530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CD31E3-41DF-4E41-9F44-C7E2D1F2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7F7645-D4D6-44A6-AC73-BC9E9D99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00EF5D-5B63-41EB-A7D1-4E51857A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20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9D14C-2D45-4216-8AA6-6EF14E15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3A6495-5505-423D-B220-BB8575D8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EF72D4-1398-4766-A059-1E27E2073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21C18F-E227-4024-9E43-A7CBCD3B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8051C4-B1BC-46D9-8B29-3CD32169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0763E7-F834-4F06-BE24-B979BA37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040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2267A-E040-4FB4-BE63-076D18D2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853FC2-2D9A-416F-BC83-51BC7171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2C5B69-9D58-436C-A2F7-77AF8D3C3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807AA-2BD8-48ED-8D75-A8E786F8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4BA1A2-D20E-4990-8584-1456DB7E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209BA-CCAE-4D28-9EDF-FF37AEEE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4049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92C0E-A29A-493A-A4BF-9D77A059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50FE5C-F62F-4E36-953D-0276AAD87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8D7C0-5089-41DE-9487-242030E0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5D72E9-BC2A-48CF-89F9-B32FBE5D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BA099-F1E7-45E4-91CE-64589DAC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9166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348473-AACB-40BC-B55C-0CF98DCF8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6FC2A2-B709-422E-A895-4C9C62418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ABC3D-4AD2-45AB-9C85-5F8A4FE0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2E33D7-A01A-4331-84D9-CB5C44E1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4B92C-F4A9-4D51-962D-D08A68E9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78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33637"/>
            <a:ext cx="8460420" cy="1014273"/>
          </a:xfrm>
        </p:spPr>
        <p:txBody>
          <a:bodyPr>
            <a:normAutofit/>
          </a:bodyPr>
          <a:lstStyle>
            <a:lvl1pPr algn="ctr">
              <a:defRPr sz="3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7161"/>
            <a:ext cx="10515600" cy="481169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60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73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39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747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018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2" name="Google Shape;32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917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44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8"/>
          <p:cNvGraphicFramePr/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144000" imgH="5616575" progId="CorelDRAW.Graphic.12">
                  <p:embed/>
                </p:oleObj>
              </mc:Choice>
              <mc:Fallback>
                <p:oleObj r:id="rId8" imgW="9144000" imgH="5616575" progId="CorelDRAW.Graphic.12">
                  <p:embed/>
                  <p:pic>
                    <p:nvPicPr>
                      <p:cNvPr id="6" name="Google Shape;6;p8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7;p8"/>
          <p:cNvSpPr txBox="1"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8"/>
          <p:cNvSpPr txBox="1"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8"/>
          <p:cNvSpPr txBox="1"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 txBox="1"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8" descr="bannner 2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22937"/>
            <a:ext cx="12192000" cy="11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289983" y="260350"/>
            <a:ext cx="1056216" cy="792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8" descr="LOGO ESPE ORIGINAL copia"/>
          <p:cNvPicPr preferRelativeResize="0"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33" y="115887"/>
            <a:ext cx="4417483" cy="88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162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/>
        </p:nvSpPr>
        <p:spPr>
          <a:xfrm>
            <a:off x="0" y="0"/>
            <a:ext cx="12192000" cy="6207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/>
        </p:nvSpPr>
        <p:spPr>
          <a:xfrm rot="10800000">
            <a:off x="-2" y="6308726"/>
            <a:ext cx="1051348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0"/>
          <p:cNvCxnSpPr/>
          <p:nvPr/>
        </p:nvCxnSpPr>
        <p:spPr>
          <a:xfrm>
            <a:off x="33867" y="6296025"/>
            <a:ext cx="887941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" name="Google Shape;19;p10"/>
          <p:cNvCxnSpPr/>
          <p:nvPr/>
        </p:nvCxnSpPr>
        <p:spPr>
          <a:xfrm>
            <a:off x="33867" y="6245225"/>
            <a:ext cx="8879416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0" name="Google Shape;20;p10" descr="LOGO ESPE ORIGINAL copia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783" y="5949951"/>
            <a:ext cx="3073400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672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5F0F4B-8BF9-43D9-83B7-C4CBD47E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2221A6-1FD8-4CB6-88F2-D6AD9D338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303F4-CD88-4302-9A65-E8B0CFC51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5D204B-65AA-457B-8B9C-E612E1A58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56AA6-82BB-47FB-B6CE-AF053157C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C0FE-B1F0-46DD-BA48-370670D523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22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BD4EC0A-2DB9-4153-A577-189D04E1A62A}"/>
              </a:ext>
            </a:extLst>
          </p:cNvPr>
          <p:cNvCxnSpPr/>
          <p:nvPr/>
        </p:nvCxnSpPr>
        <p:spPr>
          <a:xfrm>
            <a:off x="-9525" y="1838325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5DDF90-A451-4C8E-A499-7CCDED46176E}"/>
              </a:ext>
            </a:extLst>
          </p:cNvPr>
          <p:cNvCxnSpPr/>
          <p:nvPr/>
        </p:nvCxnSpPr>
        <p:spPr>
          <a:xfrm>
            <a:off x="-9525" y="1762125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5BBAE03-8F5F-4A89-B508-7BDC6324BF7E}"/>
              </a:ext>
            </a:extLst>
          </p:cNvPr>
          <p:cNvCxnSpPr/>
          <p:nvPr/>
        </p:nvCxnSpPr>
        <p:spPr>
          <a:xfrm>
            <a:off x="2624921" y="5071961"/>
            <a:ext cx="7219950" cy="0"/>
          </a:xfrm>
          <a:prstGeom prst="line">
            <a:avLst/>
          </a:prstGeom>
          <a:ln w="1905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8179936-60E7-41E2-8BB2-E26C23D49C8B}"/>
              </a:ext>
            </a:extLst>
          </p:cNvPr>
          <p:cNvCxnSpPr/>
          <p:nvPr/>
        </p:nvCxnSpPr>
        <p:spPr>
          <a:xfrm>
            <a:off x="2615396" y="5002111"/>
            <a:ext cx="7229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E37DF167-56F4-4468-9647-3169F11FB957}"/>
              </a:ext>
            </a:extLst>
          </p:cNvPr>
          <p:cNvSpPr txBox="1">
            <a:spLocks/>
          </p:cNvSpPr>
          <p:nvPr/>
        </p:nvSpPr>
        <p:spPr>
          <a:xfrm>
            <a:off x="5126918" y="5314742"/>
            <a:ext cx="2457450" cy="35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Sangolquí, 2020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AB926E2-97C0-4C4D-965C-691199DF5F55}"/>
              </a:ext>
            </a:extLst>
          </p:cNvPr>
          <p:cNvSpPr txBox="1">
            <a:spLocks/>
          </p:cNvSpPr>
          <p:nvPr/>
        </p:nvSpPr>
        <p:spPr>
          <a:xfrm>
            <a:off x="1122744" y="2136593"/>
            <a:ext cx="10648710" cy="1760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“Modelación y análisis de la fiabilidad estructural de los Paneles Tridimensionales Tipo Sándwich de Alambre Galvanizado Diagonalizado y Alma de Poliestireno utilizando elementos finitos y herramientas computacionales”</a:t>
            </a:r>
            <a:endParaRPr lang="es-EC" sz="2600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D9E7CFE7-76F7-4AD8-9255-5FB702537B67}"/>
              </a:ext>
            </a:extLst>
          </p:cNvPr>
          <p:cNvSpPr txBox="1">
            <a:spLocks/>
          </p:cNvSpPr>
          <p:nvPr/>
        </p:nvSpPr>
        <p:spPr>
          <a:xfrm>
            <a:off x="1658133" y="1017612"/>
            <a:ext cx="9144000" cy="78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DE LA TIERRA </a:t>
            </a:r>
            <a:r>
              <a:rPr lang="es-EC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 DE LA </a:t>
            </a: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CONSTRUCCIÓN   </a:t>
            </a:r>
          </a:p>
          <a:p>
            <a:pPr marL="0" indent="0" algn="ctr">
              <a:buNone/>
            </a:pPr>
            <a:r>
              <a:rPr lang="es-EC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INGENIERÍA CIVIL</a:t>
            </a:r>
          </a:p>
          <a:p>
            <a:endParaRPr lang="es-EC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BCF14FCB-1BA3-4A85-B04D-58253CD6F6EC}"/>
              </a:ext>
            </a:extLst>
          </p:cNvPr>
          <p:cNvSpPr txBox="1">
            <a:spLocks/>
          </p:cNvSpPr>
          <p:nvPr/>
        </p:nvSpPr>
        <p:spPr>
          <a:xfrm>
            <a:off x="1875099" y="4066031"/>
            <a:ext cx="9144000" cy="1005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s-EC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Calderón Matute, Kevin Alexis y Vilela Guerrero, María José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s-EC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Ing. Haro Báez, Ana Gabriela, PhD</a:t>
            </a:r>
          </a:p>
          <a:p>
            <a:endParaRPr lang="es-EC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535B28A-8DDE-48A6-8309-2F72DB5DFD24}"/>
              </a:ext>
            </a:extLst>
          </p:cNvPr>
          <p:cNvCxnSpPr/>
          <p:nvPr/>
        </p:nvCxnSpPr>
        <p:spPr>
          <a:xfrm>
            <a:off x="-9525" y="1838325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EA647F-EB0A-4C88-AB0D-A834C9AC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610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B460130-9483-4833-B20C-7AE3BDDF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92" y="66725"/>
            <a:ext cx="3729813" cy="613669"/>
          </a:xfrm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4000" b="1">
                <a:latin typeface="Arial" panose="020B0604020202020204" pitchFamily="34" charset="0"/>
                <a:cs typeface="Arial" panose="020B0604020202020204" pitchFamily="34" charset="0"/>
              </a:rPr>
              <a:t>etodología </a:t>
            </a:r>
            <a:endParaRPr lang="es-EC" sz="4000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23CC1A7-39EF-4D80-BAB4-B127A4D27B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78794"/>
          <a:ext cx="10880324" cy="56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E18C6C6-4031-43E0-BCCC-E11392A2E449}"/>
              </a:ext>
            </a:extLst>
          </p:cNvPr>
          <p:cNvCxnSpPr/>
          <p:nvPr/>
        </p:nvCxnSpPr>
        <p:spPr>
          <a:xfrm>
            <a:off x="0" y="783784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28E69A7-27E3-44D5-9176-FB35CB1BEB97}"/>
              </a:ext>
            </a:extLst>
          </p:cNvPr>
          <p:cNvCxnSpPr/>
          <p:nvPr/>
        </p:nvCxnSpPr>
        <p:spPr>
          <a:xfrm>
            <a:off x="-1" y="73489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E9F7159-0C5A-43E4-8055-D8AE22871810}"/>
              </a:ext>
            </a:extLst>
          </p:cNvPr>
          <p:cNvCxnSpPr>
            <a:cxnSpLocks/>
          </p:cNvCxnSpPr>
          <p:nvPr/>
        </p:nvCxnSpPr>
        <p:spPr>
          <a:xfrm flipV="1">
            <a:off x="340313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119E599-9B60-4495-92EF-B9E6FC5B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10</a:t>
            </a:fld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0817E1-2945-43DF-9BE6-6BDAD9FCD08C}"/>
              </a:ext>
            </a:extLst>
          </p:cNvPr>
          <p:cNvSpPr txBox="1"/>
          <p:nvPr/>
        </p:nvSpPr>
        <p:spPr>
          <a:xfrm>
            <a:off x="-71023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0768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01FA3-1C62-42A1-AA95-44E07F9DE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II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B0F90-CD2A-4EC0-8E45-11BB5200D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Marco teórico</a:t>
            </a:r>
            <a:endParaRPr lang="es-EC" sz="36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EC3DF06-775A-445F-A381-102A4940413C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7437A4F-B998-4F04-8B95-99D019EE7032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E19C2E1-3AF8-4D51-9861-48E7FAB38787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346FB86-9A8D-4246-ACA8-710B8CBDB408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8F22924-64D5-4A81-A973-8A5146DC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912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5A579-903F-4238-A48C-C9FD47D5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636"/>
            <a:ext cx="10972800" cy="88900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PETTSADAP y sus componentes prefabricados</a:t>
            </a:r>
            <a:endParaRPr lang="es-EC" sz="4000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F0FD5CD2-7D60-42C5-92BE-5FB921D5D92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72240988"/>
              </p:ext>
            </p:extLst>
          </p:nvPr>
        </p:nvGraphicFramePr>
        <p:xfrm>
          <a:off x="6167438" y="1527175"/>
          <a:ext cx="6024562" cy="480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17B215-EF34-45F3-A2B3-291983ED30A0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604" y="1553904"/>
            <a:ext cx="5183188" cy="4618037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FC615F-D3EE-47ED-A806-5DD360C64A07}"/>
              </a:ext>
            </a:extLst>
          </p:cNvPr>
          <p:cNvSpPr txBox="1"/>
          <p:nvPr/>
        </p:nvSpPr>
        <p:spPr>
          <a:xfrm>
            <a:off x="2182364" y="6308208"/>
            <a:ext cx="25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(COVINTEC, 2011)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EBD08B-DB5F-4393-9077-CA26DB089F07}"/>
              </a:ext>
            </a:extLst>
          </p:cNvPr>
          <p:cNvSpPr txBox="1"/>
          <p:nvPr/>
        </p:nvSpPr>
        <p:spPr>
          <a:xfrm>
            <a:off x="-71023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3431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5A579-903F-4238-A48C-C9FD47D5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5" y="75937"/>
            <a:ext cx="11207531" cy="1508319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PETTSADAP frente a los Sistemas Tradicionales</a:t>
            </a:r>
            <a:endParaRPr lang="es-EC" sz="40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EA5E6A7-AB47-469F-9B98-1CD085C60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305972"/>
              </p:ext>
            </p:extLst>
          </p:nvPr>
        </p:nvGraphicFramePr>
        <p:xfrm>
          <a:off x="494610" y="1690688"/>
          <a:ext cx="11349046" cy="451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94081AC9-16C9-44E5-9F0C-C1CF90D6BB37}"/>
              </a:ext>
            </a:extLst>
          </p:cNvPr>
          <p:cNvSpPr txBox="1"/>
          <p:nvPr/>
        </p:nvSpPr>
        <p:spPr>
          <a:xfrm>
            <a:off x="9433560" y="6308209"/>
            <a:ext cx="241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(CONVITEC, 2014).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83FDAD0-FC1F-44C5-AACF-CDA74DC08A44}"/>
              </a:ext>
            </a:extLst>
          </p:cNvPr>
          <p:cNvCxnSpPr/>
          <p:nvPr/>
        </p:nvCxnSpPr>
        <p:spPr>
          <a:xfrm>
            <a:off x="0" y="1428132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6791746-4966-49C6-8ADF-2BB99324EC0E}"/>
              </a:ext>
            </a:extLst>
          </p:cNvPr>
          <p:cNvCxnSpPr/>
          <p:nvPr/>
        </p:nvCxnSpPr>
        <p:spPr>
          <a:xfrm>
            <a:off x="0" y="1348319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3FEA0D1-88A5-4870-AAC4-8B1C71ABDAA7}"/>
              </a:ext>
            </a:extLst>
          </p:cNvPr>
          <p:cNvCxnSpPr>
            <a:cxnSpLocks/>
          </p:cNvCxnSpPr>
          <p:nvPr/>
        </p:nvCxnSpPr>
        <p:spPr>
          <a:xfrm flipV="1">
            <a:off x="340313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5888DD-ADF3-4721-A551-5C72D68D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13</a:t>
            </a:fld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C46C7-4991-4C65-A1D6-246A67EDFC3F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610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B43DF0-7288-4D2C-A0A4-4AFBBD75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11" y="2190925"/>
            <a:ext cx="3520128" cy="260585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étodo numérico de aproximación para la resolución de problemas continuos. 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Mecánica de Solidos Y Resistencia de Materiales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9E48CB-D89C-4AB7-ADA0-7CC349498FFB}"/>
              </a:ext>
            </a:extLst>
          </p:cNvPr>
          <p:cNvSpPr txBox="1">
            <a:spLocks/>
          </p:cNvSpPr>
          <p:nvPr/>
        </p:nvSpPr>
        <p:spPr>
          <a:xfrm>
            <a:off x="1043526" y="-242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Método de elementos Finitos: Descripción</a:t>
            </a:r>
            <a:endParaRPr lang="es-EC" sz="4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5308904-CF96-46F6-8A67-0E75686B8153}"/>
              </a:ext>
            </a:extLst>
          </p:cNvPr>
          <p:cNvSpPr txBox="1">
            <a:spLocks/>
          </p:cNvSpPr>
          <p:nvPr/>
        </p:nvSpPr>
        <p:spPr>
          <a:xfrm>
            <a:off x="4279797" y="5029200"/>
            <a:ext cx="3873603" cy="14630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. Simplifica problemas diferenciales  y los transforma en sencillos problemas algebraicos. </a:t>
            </a:r>
          </a:p>
          <a:p>
            <a:endParaRPr lang="es-EC" sz="20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5215849-22ED-4CCB-96E7-FE3114D6D5F3}"/>
              </a:ext>
            </a:extLst>
          </p:cNvPr>
          <p:cNvSpPr/>
          <p:nvPr/>
        </p:nvSpPr>
        <p:spPr>
          <a:xfrm>
            <a:off x="648011" y="1081510"/>
            <a:ext cx="3167276" cy="1047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Y COMO LO APLICAMOS EN LA INGENIERÍA CIVIL?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37134D-0658-4126-8F91-D598E10B67F8}"/>
              </a:ext>
            </a:extLst>
          </p:cNvPr>
          <p:cNvSpPr txBox="1"/>
          <p:nvPr/>
        </p:nvSpPr>
        <p:spPr>
          <a:xfrm>
            <a:off x="8823961" y="6342458"/>
            <a:ext cx="323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(Navarro Ugena et al., 2009).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67C7E1C-B65E-44CA-92B1-64A3608D8A4D}"/>
              </a:ext>
            </a:extLst>
          </p:cNvPr>
          <p:cNvSpPr/>
          <p:nvPr/>
        </p:nvSpPr>
        <p:spPr>
          <a:xfrm>
            <a:off x="4517588" y="3749014"/>
            <a:ext cx="3408473" cy="10477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FUNCIONA?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FF8A9E1-8375-43F9-A822-F9F990B520DE}"/>
              </a:ext>
            </a:extLst>
          </p:cNvPr>
          <p:cNvSpPr/>
          <p:nvPr/>
        </p:nvSpPr>
        <p:spPr>
          <a:xfrm>
            <a:off x="8531756" y="1081510"/>
            <a:ext cx="3408473" cy="8329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¿ES UN MÉTODO EXACTO?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42D3193-E8F6-4D2D-8586-0EFD481ED134}"/>
              </a:ext>
            </a:extLst>
          </p:cNvPr>
          <p:cNvSpPr txBox="1">
            <a:spLocks/>
          </p:cNvSpPr>
          <p:nvPr/>
        </p:nvSpPr>
        <p:spPr>
          <a:xfrm>
            <a:off x="8531756" y="2002417"/>
            <a:ext cx="3345492" cy="26058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</a:rPr>
              <a:t>El MEF no es un método exacto, es un método de aproximación.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</a:rPr>
              <a:t>Revisar sus resultados minuciosamente.</a:t>
            </a:r>
            <a:endParaRPr lang="es-EC" sz="2400" dirty="0"/>
          </a:p>
        </p:txBody>
      </p:sp>
      <p:sp>
        <p:nvSpPr>
          <p:cNvPr id="18" name="Flecha: doblada 17">
            <a:extLst>
              <a:ext uri="{FF2B5EF4-FFF2-40B4-BE49-F238E27FC236}">
                <a16:creationId xmlns:a16="http://schemas.microsoft.com/office/drawing/2014/main" id="{2359F4CB-C005-4D69-9F0E-067D92DF24A8}"/>
              </a:ext>
            </a:extLst>
          </p:cNvPr>
          <p:cNvSpPr/>
          <p:nvPr/>
        </p:nvSpPr>
        <p:spPr>
          <a:xfrm flipV="1">
            <a:off x="1956257" y="4796775"/>
            <a:ext cx="2323529" cy="1291800"/>
          </a:xfrm>
          <a:prstGeom prst="bentArrow">
            <a:avLst>
              <a:gd name="adj1" fmla="val 10122"/>
              <a:gd name="adj2" fmla="val 16287"/>
              <a:gd name="adj3" fmla="val 17376"/>
              <a:gd name="adj4" fmla="val 43750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Flecha: doblada hacia arriba 19">
            <a:extLst>
              <a:ext uri="{FF2B5EF4-FFF2-40B4-BE49-F238E27FC236}">
                <a16:creationId xmlns:a16="http://schemas.microsoft.com/office/drawing/2014/main" id="{F4A06A38-031B-4442-806C-29DB256571CB}"/>
              </a:ext>
            </a:extLst>
          </p:cNvPr>
          <p:cNvSpPr/>
          <p:nvPr/>
        </p:nvSpPr>
        <p:spPr>
          <a:xfrm>
            <a:off x="8153400" y="4608268"/>
            <a:ext cx="2453639" cy="1480307"/>
          </a:xfrm>
          <a:prstGeom prst="bentUpArrow">
            <a:avLst>
              <a:gd name="adj1" fmla="val 9922"/>
              <a:gd name="adj2" fmla="val 15220"/>
              <a:gd name="adj3" fmla="val 26370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7FA7459-3374-4124-94C0-F8D8C9772F48}"/>
              </a:ext>
            </a:extLst>
          </p:cNvPr>
          <p:cNvCxnSpPr>
            <a:cxnSpLocks/>
          </p:cNvCxnSpPr>
          <p:nvPr/>
        </p:nvCxnSpPr>
        <p:spPr>
          <a:xfrm>
            <a:off x="0" y="814919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543BA53-40F7-4502-A85E-EFB78C51A1FC}"/>
              </a:ext>
            </a:extLst>
          </p:cNvPr>
          <p:cNvCxnSpPr>
            <a:cxnSpLocks/>
          </p:cNvCxnSpPr>
          <p:nvPr/>
        </p:nvCxnSpPr>
        <p:spPr>
          <a:xfrm>
            <a:off x="0" y="738719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B1FF6BB-47E3-4B50-831C-856395BCCFE6}"/>
              </a:ext>
            </a:extLst>
          </p:cNvPr>
          <p:cNvCxnSpPr>
            <a:cxnSpLocks/>
          </p:cNvCxnSpPr>
          <p:nvPr/>
        </p:nvCxnSpPr>
        <p:spPr>
          <a:xfrm flipV="1">
            <a:off x="340313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C021A4-2142-4415-8AC4-40D50211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14</a:t>
            </a:fld>
            <a:endParaRPr lang="es-EC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49F660-DBA8-473E-B342-70F000FC0FB0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6570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QUILIBRIO ESTÁTICO Y DE DEFORMACIONES">
            <a:extLst>
              <a:ext uri="{FF2B5EF4-FFF2-40B4-BE49-F238E27FC236}">
                <a16:creationId xmlns:a16="http://schemas.microsoft.com/office/drawing/2014/main" id="{DEA58F09-063D-449A-9FB7-2B80B84CA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1275" y="3292489"/>
            <a:ext cx="1774503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17937F-57A3-4D45-B28B-4F00F0A4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618" y="584214"/>
            <a:ext cx="8460420" cy="101427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 elementos Finitos: Fundamentación Teórica</a:t>
            </a:r>
            <a:endParaRPr lang="es-EC" sz="4000" i="0" dirty="0">
              <a:solidFill>
                <a:schemeClr val="tx1"/>
              </a:solidFill>
            </a:endParaRPr>
          </a:p>
        </p:txBody>
      </p:sp>
      <p:sp>
        <p:nvSpPr>
          <p:cNvPr id="38" name="26 Rectángulo">
            <a:extLst>
              <a:ext uri="{FF2B5EF4-FFF2-40B4-BE49-F238E27FC236}">
                <a16:creationId xmlns:a16="http://schemas.microsoft.com/office/drawing/2014/main" id="{593EB98A-CED9-4CB0-A0C8-60AA58DF2E95}"/>
              </a:ext>
            </a:extLst>
          </p:cNvPr>
          <p:cNvSpPr/>
          <p:nvPr/>
        </p:nvSpPr>
        <p:spPr>
          <a:xfrm>
            <a:off x="1508761" y="4537369"/>
            <a:ext cx="3298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DISCRETIZACIÓN DEL CONTINUO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26 Rectángulo">
            <a:extLst>
              <a:ext uri="{FF2B5EF4-FFF2-40B4-BE49-F238E27FC236}">
                <a16:creationId xmlns:a16="http://schemas.microsoft.com/office/drawing/2014/main" id="{D09DB5DA-B907-48D4-929B-ACBBB11455C4}"/>
              </a:ext>
            </a:extLst>
          </p:cNvPr>
          <p:cNvSpPr/>
          <p:nvPr/>
        </p:nvSpPr>
        <p:spPr>
          <a:xfrm>
            <a:off x="24269" y="3015490"/>
            <a:ext cx="2168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 SOMETIDO A LA ACCIÓN DE FUERZAS EXTERNAS</a:t>
            </a:r>
          </a:p>
        </p:txBody>
      </p:sp>
      <p:sp>
        <p:nvSpPr>
          <p:cNvPr id="40" name="26 Rectángulo">
            <a:extLst>
              <a:ext uri="{FF2B5EF4-FFF2-40B4-BE49-F238E27FC236}">
                <a16:creationId xmlns:a16="http://schemas.microsoft.com/office/drawing/2014/main" id="{C8A6B622-8989-4D63-87E1-EE609F7515BF}"/>
              </a:ext>
            </a:extLst>
          </p:cNvPr>
          <p:cNvSpPr/>
          <p:nvPr/>
        </p:nvSpPr>
        <p:spPr>
          <a:xfrm>
            <a:off x="4187090" y="2889916"/>
            <a:ext cx="2008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26 Rectángulo">
            <a:extLst>
              <a:ext uri="{FF2B5EF4-FFF2-40B4-BE49-F238E27FC236}">
                <a16:creationId xmlns:a16="http://schemas.microsoft.com/office/drawing/2014/main" id="{E3DD33B5-3A02-4C2F-BFC0-DC3D9D1151E7}"/>
              </a:ext>
            </a:extLst>
          </p:cNvPr>
          <p:cNvSpPr/>
          <p:nvPr/>
        </p:nvSpPr>
        <p:spPr>
          <a:xfrm>
            <a:off x="5801730" y="4559276"/>
            <a:ext cx="2516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MEDICIÓN DE LOS DESPLAZAMIENTOS EN LOS NODOS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lipse 12">
            <a:extLst>
              <a:ext uri="{FF2B5EF4-FFF2-40B4-BE49-F238E27FC236}">
                <a16:creationId xmlns:a16="http://schemas.microsoft.com/office/drawing/2014/main" id="{F28F7173-2E9F-4387-9CC5-D9A272622145}"/>
              </a:ext>
            </a:extLst>
          </p:cNvPr>
          <p:cNvSpPr/>
          <p:nvPr/>
        </p:nvSpPr>
        <p:spPr>
          <a:xfrm>
            <a:off x="861647" y="2026404"/>
            <a:ext cx="504825" cy="500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b="1"/>
          </a:p>
        </p:txBody>
      </p:sp>
      <p:sp>
        <p:nvSpPr>
          <p:cNvPr id="44" name="Rectángulo 13">
            <a:extLst>
              <a:ext uri="{FF2B5EF4-FFF2-40B4-BE49-F238E27FC236}">
                <a16:creationId xmlns:a16="http://schemas.microsoft.com/office/drawing/2014/main" id="{FA7A5885-9506-4721-97DB-8CC1BB6DA10A}"/>
              </a:ext>
            </a:extLst>
          </p:cNvPr>
          <p:cNvSpPr/>
          <p:nvPr/>
        </p:nvSpPr>
        <p:spPr>
          <a:xfrm>
            <a:off x="948065" y="2064801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93663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Elipse 12">
            <a:extLst>
              <a:ext uri="{FF2B5EF4-FFF2-40B4-BE49-F238E27FC236}">
                <a16:creationId xmlns:a16="http://schemas.microsoft.com/office/drawing/2014/main" id="{73BDEC9E-E7F1-4747-8D48-D3F9C9B8D1D4}"/>
              </a:ext>
            </a:extLst>
          </p:cNvPr>
          <p:cNvSpPr/>
          <p:nvPr/>
        </p:nvSpPr>
        <p:spPr>
          <a:xfrm>
            <a:off x="3057412" y="3861462"/>
            <a:ext cx="504825" cy="5000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b="1"/>
          </a:p>
        </p:txBody>
      </p:sp>
      <p:sp>
        <p:nvSpPr>
          <p:cNvPr id="48" name="Rectángulo 13">
            <a:extLst>
              <a:ext uri="{FF2B5EF4-FFF2-40B4-BE49-F238E27FC236}">
                <a16:creationId xmlns:a16="http://schemas.microsoft.com/office/drawing/2014/main" id="{72205762-17B5-48AB-96E6-9C8E0189FA9B}"/>
              </a:ext>
            </a:extLst>
          </p:cNvPr>
          <p:cNvSpPr/>
          <p:nvPr/>
        </p:nvSpPr>
        <p:spPr>
          <a:xfrm>
            <a:off x="3143732" y="391307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2" indent="-93663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C" sz="2400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Elipse 12">
            <a:extLst>
              <a:ext uri="{FF2B5EF4-FFF2-40B4-BE49-F238E27FC236}">
                <a16:creationId xmlns:a16="http://schemas.microsoft.com/office/drawing/2014/main" id="{1395FCD2-B399-4327-B227-82834435B545}"/>
              </a:ext>
            </a:extLst>
          </p:cNvPr>
          <p:cNvSpPr/>
          <p:nvPr/>
        </p:nvSpPr>
        <p:spPr>
          <a:xfrm>
            <a:off x="4831817" y="2027834"/>
            <a:ext cx="504825" cy="5000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Rectángulo 13">
            <a:extLst>
              <a:ext uri="{FF2B5EF4-FFF2-40B4-BE49-F238E27FC236}">
                <a16:creationId xmlns:a16="http://schemas.microsoft.com/office/drawing/2014/main" id="{54868A3A-FBBB-4B63-B246-0BA3F6792199}"/>
              </a:ext>
            </a:extLst>
          </p:cNvPr>
          <p:cNvSpPr/>
          <p:nvPr/>
        </p:nvSpPr>
        <p:spPr>
          <a:xfrm>
            <a:off x="4918235" y="2066231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93663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C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s-EC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Elipse 12">
            <a:extLst>
              <a:ext uri="{FF2B5EF4-FFF2-40B4-BE49-F238E27FC236}">
                <a16:creationId xmlns:a16="http://schemas.microsoft.com/office/drawing/2014/main" id="{A3628072-D90B-4098-928F-250C257EF942}"/>
              </a:ext>
            </a:extLst>
          </p:cNvPr>
          <p:cNvSpPr/>
          <p:nvPr/>
        </p:nvSpPr>
        <p:spPr>
          <a:xfrm>
            <a:off x="6882865" y="3908474"/>
            <a:ext cx="504825" cy="5000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13">
            <a:extLst>
              <a:ext uri="{FF2B5EF4-FFF2-40B4-BE49-F238E27FC236}">
                <a16:creationId xmlns:a16="http://schemas.microsoft.com/office/drawing/2014/main" id="{7EEC0A85-D114-4C8E-8829-A418AC674C36}"/>
              </a:ext>
            </a:extLst>
          </p:cNvPr>
          <p:cNvSpPr/>
          <p:nvPr/>
        </p:nvSpPr>
        <p:spPr>
          <a:xfrm>
            <a:off x="6957183" y="390843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93663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26 Rectángulo">
            <a:extLst>
              <a:ext uri="{FF2B5EF4-FFF2-40B4-BE49-F238E27FC236}">
                <a16:creationId xmlns:a16="http://schemas.microsoft.com/office/drawing/2014/main" id="{3B51FF54-CC64-460E-B673-AFBBBC305689}"/>
              </a:ext>
            </a:extLst>
          </p:cNvPr>
          <p:cNvSpPr/>
          <p:nvPr/>
        </p:nvSpPr>
        <p:spPr>
          <a:xfrm>
            <a:off x="8119045" y="2853096"/>
            <a:ext cx="2008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MATRIZ DE RÍGUIDEZ DE CADA ELEMENTO FINITO 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Elipse 12">
            <a:extLst>
              <a:ext uri="{FF2B5EF4-FFF2-40B4-BE49-F238E27FC236}">
                <a16:creationId xmlns:a16="http://schemas.microsoft.com/office/drawing/2014/main" id="{22AAE6C2-22D0-4574-A0A1-651CE7B0800A}"/>
              </a:ext>
            </a:extLst>
          </p:cNvPr>
          <p:cNvSpPr/>
          <p:nvPr/>
        </p:nvSpPr>
        <p:spPr>
          <a:xfrm>
            <a:off x="8833723" y="2089858"/>
            <a:ext cx="504825" cy="500062"/>
          </a:xfrm>
          <a:prstGeom prst="ellipse">
            <a:avLst/>
          </a:prstGeom>
          <a:solidFill>
            <a:srgbClr val="FBDAD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13">
            <a:extLst>
              <a:ext uri="{FF2B5EF4-FFF2-40B4-BE49-F238E27FC236}">
                <a16:creationId xmlns:a16="http://schemas.microsoft.com/office/drawing/2014/main" id="{D5CCE54F-B5DC-44CC-BD55-743500D64C7C}"/>
              </a:ext>
            </a:extLst>
          </p:cNvPr>
          <p:cNvSpPr/>
          <p:nvPr/>
        </p:nvSpPr>
        <p:spPr>
          <a:xfrm>
            <a:off x="8913127" y="2084584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93663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C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6" name="7167 Conector recto de flecha">
            <a:extLst>
              <a:ext uri="{FF2B5EF4-FFF2-40B4-BE49-F238E27FC236}">
                <a16:creationId xmlns:a16="http://schemas.microsoft.com/office/drawing/2014/main" id="{4A6CF3AE-A993-405F-BB0D-5D51EF91B24F}"/>
              </a:ext>
            </a:extLst>
          </p:cNvPr>
          <p:cNvCxnSpPr>
            <a:cxnSpLocks/>
            <a:stCxn id="51" idx="6"/>
            <a:endCxn id="54" idx="2"/>
          </p:cNvCxnSpPr>
          <p:nvPr/>
        </p:nvCxnSpPr>
        <p:spPr>
          <a:xfrm flipV="1">
            <a:off x="7387690" y="2339889"/>
            <a:ext cx="1446033" cy="18186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7173 Conector recto de flecha">
            <a:extLst>
              <a:ext uri="{FF2B5EF4-FFF2-40B4-BE49-F238E27FC236}">
                <a16:creationId xmlns:a16="http://schemas.microsoft.com/office/drawing/2014/main" id="{32282F2D-696B-4B8B-9B33-D8D5B1210485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>
          <a:xfrm>
            <a:off x="5336642" y="2277865"/>
            <a:ext cx="1546223" cy="188064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7167 Conector recto de flecha">
            <a:extLst>
              <a:ext uri="{FF2B5EF4-FFF2-40B4-BE49-F238E27FC236}">
                <a16:creationId xmlns:a16="http://schemas.microsoft.com/office/drawing/2014/main" id="{0638CD98-630F-47A8-B2F4-B2BAC92CD79F}"/>
              </a:ext>
            </a:extLst>
          </p:cNvPr>
          <p:cNvCxnSpPr>
            <a:cxnSpLocks/>
            <a:stCxn id="47" idx="6"/>
          </p:cNvCxnSpPr>
          <p:nvPr/>
        </p:nvCxnSpPr>
        <p:spPr>
          <a:xfrm flipV="1">
            <a:off x="3562237" y="2264653"/>
            <a:ext cx="1269678" cy="184684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7173 Conector recto de flecha">
            <a:extLst>
              <a:ext uri="{FF2B5EF4-FFF2-40B4-BE49-F238E27FC236}">
                <a16:creationId xmlns:a16="http://schemas.microsoft.com/office/drawing/2014/main" id="{F27838D9-56B0-4E12-B16D-A300B7DF2BB3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1366570" y="2263223"/>
            <a:ext cx="1690842" cy="184827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26 Rectángulo">
            <a:extLst>
              <a:ext uri="{FF2B5EF4-FFF2-40B4-BE49-F238E27FC236}">
                <a16:creationId xmlns:a16="http://schemas.microsoft.com/office/drawing/2014/main" id="{20EAFD8B-60F2-47AD-A559-5035336EDF5E}"/>
              </a:ext>
            </a:extLst>
          </p:cNvPr>
          <p:cNvSpPr/>
          <p:nvPr/>
        </p:nvSpPr>
        <p:spPr>
          <a:xfrm>
            <a:off x="9859667" y="4691257"/>
            <a:ext cx="2332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ENSAMBLAJE DE LAS MATRICES DE RIGUIDEZ DE LOS ELEMETOS PARA FORMAR LA DEL CONTINUO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" name="Elipse 12">
            <a:extLst>
              <a:ext uri="{FF2B5EF4-FFF2-40B4-BE49-F238E27FC236}">
                <a16:creationId xmlns:a16="http://schemas.microsoft.com/office/drawing/2014/main" id="{D1DB5A33-CDCC-458E-A915-971F4B12D278}"/>
              </a:ext>
            </a:extLst>
          </p:cNvPr>
          <p:cNvSpPr/>
          <p:nvPr/>
        </p:nvSpPr>
        <p:spPr>
          <a:xfrm>
            <a:off x="10708416" y="3870033"/>
            <a:ext cx="504825" cy="500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Rectángulo 13">
            <a:extLst>
              <a:ext uri="{FF2B5EF4-FFF2-40B4-BE49-F238E27FC236}">
                <a16:creationId xmlns:a16="http://schemas.microsoft.com/office/drawing/2014/main" id="{FBED4878-A73B-4FF7-8D36-903E15414C8E}"/>
              </a:ext>
            </a:extLst>
          </p:cNvPr>
          <p:cNvSpPr/>
          <p:nvPr/>
        </p:nvSpPr>
        <p:spPr>
          <a:xfrm>
            <a:off x="10816038" y="3877122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93663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C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90" name="7173 Conector recto de flecha">
            <a:extLst>
              <a:ext uri="{FF2B5EF4-FFF2-40B4-BE49-F238E27FC236}">
                <a16:creationId xmlns:a16="http://schemas.microsoft.com/office/drawing/2014/main" id="{FFDC9D27-D4CF-411F-9B5D-A8DABECA6DB2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9333748" y="2339889"/>
            <a:ext cx="1374668" cy="1780175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adroTexto 94">
            <a:extLst>
              <a:ext uri="{FF2B5EF4-FFF2-40B4-BE49-F238E27FC236}">
                <a16:creationId xmlns:a16="http://schemas.microsoft.com/office/drawing/2014/main" id="{FA6EC9F8-B412-49F4-8A0A-4F4030F1EA91}"/>
              </a:ext>
            </a:extLst>
          </p:cNvPr>
          <p:cNvSpPr txBox="1"/>
          <p:nvPr/>
        </p:nvSpPr>
        <p:spPr>
          <a:xfrm>
            <a:off x="4834750" y="6349191"/>
            <a:ext cx="314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(Navarro Ugena et al., 2009). </a:t>
            </a:r>
          </a:p>
        </p:txBody>
      </p:sp>
      <p:pic>
        <p:nvPicPr>
          <p:cNvPr id="27" name="Imagen 5">
            <a:extLst>
              <a:ext uri="{FF2B5EF4-FFF2-40B4-BE49-F238E27FC236}">
                <a16:creationId xmlns:a16="http://schemas.microsoft.com/office/drawing/2014/main" id="{4255BCB3-41F2-4A79-AEA7-3382C724B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12"/>
          <a:stretch/>
        </p:blipFill>
        <p:spPr bwMode="auto">
          <a:xfrm>
            <a:off x="306495" y="381359"/>
            <a:ext cx="1690842" cy="1601639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5">
            <a:extLst>
              <a:ext uri="{FF2B5EF4-FFF2-40B4-BE49-F238E27FC236}">
                <a16:creationId xmlns:a16="http://schemas.microsoft.com/office/drawing/2014/main" id="{738AE0B0-8246-4F44-A122-45EBD0E65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4"/>
          <a:stretch/>
        </p:blipFill>
        <p:spPr bwMode="auto">
          <a:xfrm>
            <a:off x="2362308" y="4845146"/>
            <a:ext cx="1744574" cy="1645045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89A05F8-22DB-49C3-A8FE-182DB2762DDD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3" t="-6578" r="-1386" b="-4803"/>
          <a:stretch/>
        </p:blipFill>
        <p:spPr bwMode="auto">
          <a:xfrm>
            <a:off x="10320115" y="1793584"/>
            <a:ext cx="1757953" cy="1780175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24CF0B0-3184-4A56-B906-8440EC9F2494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2704" y="2853096"/>
            <a:ext cx="758083" cy="760283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F9AD5B1-B108-401A-AC58-BA241F9E961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0880" y="1990660"/>
            <a:ext cx="2008165" cy="911436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B123A9D-AFE8-4FEE-9C70-DCEE7CD92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8030" y="3665868"/>
            <a:ext cx="1934582" cy="946856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7F776B31-18C9-4095-B5F3-584A38279748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2271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D019E-D13B-4897-A961-1FDEC4FF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32"/>
            <a:ext cx="10515600" cy="60353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Conceptos básicos del MEF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425094-C14D-49CF-BB0A-F91BF4FBB833}"/>
              </a:ext>
            </a:extLst>
          </p:cNvPr>
          <p:cNvSpPr txBox="1"/>
          <p:nvPr/>
        </p:nvSpPr>
        <p:spPr>
          <a:xfrm>
            <a:off x="7324916" y="5406127"/>
            <a:ext cx="213038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discretización</a:t>
            </a:r>
            <a:endParaRPr kumimoji="0" lang="es-EC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6FAE719-3D20-4A3C-9F0E-BD493B96DD67}"/>
              </a:ext>
            </a:extLst>
          </p:cNvPr>
          <p:cNvSpPr txBox="1">
            <a:spLocks/>
          </p:cNvSpPr>
          <p:nvPr/>
        </p:nvSpPr>
        <p:spPr>
          <a:xfrm>
            <a:off x="6818348" y="4459522"/>
            <a:ext cx="3143517" cy="6035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Importancia</a:t>
            </a:r>
            <a:endParaRPr kumimoji="0" lang="es-EC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5ABBE00-9586-4719-9359-E38F657B541F}"/>
              </a:ext>
            </a:extLst>
          </p:cNvPr>
          <p:cNvCxnSpPr/>
          <p:nvPr/>
        </p:nvCxnSpPr>
        <p:spPr>
          <a:xfrm>
            <a:off x="0" y="991353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BD2F890-D72B-4600-9C7F-9B031D9E28FF}"/>
              </a:ext>
            </a:extLst>
          </p:cNvPr>
          <p:cNvCxnSpPr/>
          <p:nvPr/>
        </p:nvCxnSpPr>
        <p:spPr>
          <a:xfrm>
            <a:off x="0" y="91515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5CE62A4-F25F-4A5E-A161-AA807F112BA3}"/>
              </a:ext>
            </a:extLst>
          </p:cNvPr>
          <p:cNvCxnSpPr>
            <a:cxnSpLocks/>
          </p:cNvCxnSpPr>
          <p:nvPr/>
        </p:nvCxnSpPr>
        <p:spPr>
          <a:xfrm flipV="1">
            <a:off x="246529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dominio elementos finitos">
            <a:extLst>
              <a:ext uri="{FF2B5EF4-FFF2-40B4-BE49-F238E27FC236}">
                <a16:creationId xmlns:a16="http://schemas.microsoft.com/office/drawing/2014/main" id="{7CCCEB2B-1988-434F-BA15-1F1744BE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18" y="1522511"/>
            <a:ext cx="3656389" cy="2193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AFBD62-48FC-4330-9600-B09888F16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86" y="2247936"/>
            <a:ext cx="2457450" cy="619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EC2E3B-1B44-41FB-8920-E78EA52DE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86" y="3105150"/>
            <a:ext cx="2438400" cy="6477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AB62B5-F764-48D4-AB6D-796B88B3A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86" y="1439301"/>
            <a:ext cx="2466975" cy="6286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DF6B5B4-5C82-433F-9724-BFC639258F39}"/>
              </a:ext>
            </a:extLst>
          </p:cNvPr>
          <p:cNvSpPr txBox="1"/>
          <p:nvPr/>
        </p:nvSpPr>
        <p:spPr>
          <a:xfrm>
            <a:off x="5976907" y="3863111"/>
            <a:ext cx="3148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(Universidad de Cádiz, 2010). </a:t>
            </a:r>
          </a:p>
        </p:txBody>
      </p:sp>
      <p:pic>
        <p:nvPicPr>
          <p:cNvPr id="1028" name="Picture 4" descr="Resultado de imagen para discretizacion elementos finitos">
            <a:extLst>
              <a:ext uri="{FF2B5EF4-FFF2-40B4-BE49-F238E27FC236}">
                <a16:creationId xmlns:a16="http://schemas.microsoft.com/office/drawing/2014/main" id="{95615691-00EB-482C-BCB2-19E4FCC9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35" y="4124616"/>
            <a:ext cx="3746772" cy="2137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C2F5A1C-51C3-46AA-AE96-D6114AE78C9D}"/>
              </a:ext>
            </a:extLst>
          </p:cNvPr>
          <p:cNvSpPr txBox="1"/>
          <p:nvPr/>
        </p:nvSpPr>
        <p:spPr>
          <a:xfrm>
            <a:off x="2529116" y="6370096"/>
            <a:ext cx="3148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kumimoji="0" lang="es-EC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Bobet</a:t>
            </a: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et al., 2009).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1F6611-4484-41AB-8929-D103B902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16</a:t>
            </a:fld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40C121-9362-48E1-A131-36674DB9A235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9265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F509C-25BC-4EC4-9101-A3920B7C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00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Aspectos generales del MEF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996AFA-6DFA-4AA0-8555-D5766AB456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66092"/>
          <a:ext cx="10515600" cy="522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4490C88-A008-429D-B320-668016B421F8}"/>
              </a:ext>
            </a:extLst>
          </p:cNvPr>
          <p:cNvCxnSpPr/>
          <p:nvPr/>
        </p:nvCxnSpPr>
        <p:spPr>
          <a:xfrm>
            <a:off x="0" y="991353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0330053-CDBC-457D-94E9-9D4FF5D9EB56}"/>
              </a:ext>
            </a:extLst>
          </p:cNvPr>
          <p:cNvCxnSpPr/>
          <p:nvPr/>
        </p:nvCxnSpPr>
        <p:spPr>
          <a:xfrm>
            <a:off x="0" y="91515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D4DD048-EA17-4945-B36E-1902563899FE}"/>
              </a:ext>
            </a:extLst>
          </p:cNvPr>
          <p:cNvCxnSpPr>
            <a:cxnSpLocks/>
          </p:cNvCxnSpPr>
          <p:nvPr/>
        </p:nvCxnSpPr>
        <p:spPr>
          <a:xfrm flipV="1">
            <a:off x="246529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2E28CFA-1BCE-4293-B7BB-6738CC5C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17</a:t>
            </a:fld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24BB6F-D630-4BA8-AD69-F35CB73CDAB8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17832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6B605-91C9-434A-9164-D2C5C841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3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Software especializado aplicando MEF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E3CB222-AA80-4065-B48E-E411D19E16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29" y="1481321"/>
            <a:ext cx="7127760" cy="4362382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sx="1000" sy="10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733FA7-5310-417A-90DE-E812B147B872}"/>
              </a:ext>
            </a:extLst>
          </p:cNvPr>
          <p:cNvSpPr txBox="1"/>
          <p:nvPr/>
        </p:nvSpPr>
        <p:spPr>
          <a:xfrm>
            <a:off x="4521595" y="6089963"/>
            <a:ext cx="3148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(Navarro Ugena et al., 2009).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BF86364-A9C9-40BA-AE14-0E3E1EFE7EF6}"/>
              </a:ext>
            </a:extLst>
          </p:cNvPr>
          <p:cNvCxnSpPr/>
          <p:nvPr/>
        </p:nvCxnSpPr>
        <p:spPr>
          <a:xfrm>
            <a:off x="0" y="1235060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C04FD34-67C8-4441-91AA-B2C645B19635}"/>
              </a:ext>
            </a:extLst>
          </p:cNvPr>
          <p:cNvCxnSpPr/>
          <p:nvPr/>
        </p:nvCxnSpPr>
        <p:spPr>
          <a:xfrm>
            <a:off x="0" y="115886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E6EF396-F26E-4A00-B975-47EEBCF9ACC6}"/>
              </a:ext>
            </a:extLst>
          </p:cNvPr>
          <p:cNvCxnSpPr>
            <a:cxnSpLocks/>
          </p:cNvCxnSpPr>
          <p:nvPr/>
        </p:nvCxnSpPr>
        <p:spPr>
          <a:xfrm flipV="1">
            <a:off x="246529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39F994E-DC52-4AB4-9FCE-CA9F9555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18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DD0FBF-695F-4C7D-BFF4-D00B78C28D2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4131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C39970-B0C8-4741-B1F9-A30A00E8D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496" y="299747"/>
            <a:ext cx="11553442" cy="11307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800" b="1" dirty="0">
                <a:latin typeface="Arial" panose="020B0604020202020204" pitchFamily="34" charset="0"/>
                <a:cs typeface="Arial" panose="020B0604020202020204" pitchFamily="34" charset="0"/>
              </a:rPr>
              <a:t>Hipótesis del Comportamiento del PETTSAGDAP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E248CBF-551E-4510-98E4-18D6CF589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75783"/>
              </p:ext>
            </p:extLst>
          </p:nvPr>
        </p:nvGraphicFramePr>
        <p:xfrm>
          <a:off x="838199" y="1729325"/>
          <a:ext cx="10756037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C32D5F-0BDE-48F1-A056-E20C111752A3}"/>
              </a:ext>
            </a:extLst>
          </p:cNvPr>
          <p:cNvCxnSpPr/>
          <p:nvPr/>
        </p:nvCxnSpPr>
        <p:spPr>
          <a:xfrm>
            <a:off x="0" y="1506689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F1C4411-CB6F-4F13-8D2A-263FA8E09C7C}"/>
              </a:ext>
            </a:extLst>
          </p:cNvPr>
          <p:cNvCxnSpPr/>
          <p:nvPr/>
        </p:nvCxnSpPr>
        <p:spPr>
          <a:xfrm>
            <a:off x="0" y="1430489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F676DCA-9082-43E3-A1DB-42CDE4F09D55}"/>
              </a:ext>
            </a:extLst>
          </p:cNvPr>
          <p:cNvCxnSpPr>
            <a:cxnSpLocks/>
          </p:cNvCxnSpPr>
          <p:nvPr/>
        </p:nvCxnSpPr>
        <p:spPr>
          <a:xfrm flipV="1">
            <a:off x="246529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B622931-3E80-4FD4-AE0A-11C5AA42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19</a:t>
            </a:fld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E217A1-43A9-4DF6-819E-387C46E1347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5177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2BD3F-BC92-4CEB-B183-BB763792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303" y="879676"/>
            <a:ext cx="7745056" cy="544010"/>
          </a:xfrm>
        </p:spPr>
        <p:txBody>
          <a:bodyPr>
            <a:normAutofit fontScale="90000"/>
          </a:bodyPr>
          <a:lstStyle/>
          <a:p>
            <a:r>
              <a:rPr lang="es-EC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</a:t>
            </a:r>
            <a:br>
              <a:rPr lang="es-EC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1D34DE-5605-47F3-A0DB-6B951B40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948" y="1742168"/>
            <a:ext cx="8358596" cy="40424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I 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Generalidades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II: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 teórico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III y IV: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 e implementación del Modelo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Matemático de los PETTSADAP</a:t>
            </a:r>
            <a:endParaRPr lang="es-EC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V y VI :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estático lineal  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 de las Constantes 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lásticas de los PETTSAGDAP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VII: 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Comparación del sistema de PETTSAGADAP con sistemas tradicionales a través de un análisis sísmico.</a:t>
            </a:r>
            <a:endParaRPr lang="es-EC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CAPÍTULO VIII: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Conclusiones y Recomendaciones</a:t>
            </a:r>
          </a:p>
          <a:p>
            <a:endParaRPr lang="es-EC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C68DB4C-7FA7-4772-9D96-A77F24C7F428}"/>
              </a:ext>
            </a:extLst>
          </p:cNvPr>
          <p:cNvCxnSpPr/>
          <p:nvPr/>
        </p:nvCxnSpPr>
        <p:spPr>
          <a:xfrm>
            <a:off x="0" y="1580909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3996CA0-C80C-41D2-8372-9B7B96284111}"/>
              </a:ext>
            </a:extLst>
          </p:cNvPr>
          <p:cNvCxnSpPr/>
          <p:nvPr/>
        </p:nvCxnSpPr>
        <p:spPr>
          <a:xfrm>
            <a:off x="0" y="1504709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61FAAD8-0D71-46F7-970E-2934FC54376D}"/>
              </a:ext>
            </a:extLst>
          </p:cNvPr>
          <p:cNvCxnSpPr/>
          <p:nvPr/>
        </p:nvCxnSpPr>
        <p:spPr>
          <a:xfrm>
            <a:off x="0" y="1580909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0AF225-DB7E-4F47-B6DC-027C502A9EF7}"/>
              </a:ext>
            </a:extLst>
          </p:cNvPr>
          <p:cNvCxnSpPr/>
          <p:nvPr/>
        </p:nvCxnSpPr>
        <p:spPr>
          <a:xfrm>
            <a:off x="0" y="1504709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7AFC2F7-F992-4260-B08E-789EC1371127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971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01FA3-1C62-42A1-AA95-44E07F9DE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III y IV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B0F90-CD2A-4EC0-8E45-11BB5200D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223" y="3509963"/>
            <a:ext cx="9144000" cy="1506894"/>
          </a:xfrm>
        </p:spPr>
        <p:txBody>
          <a:bodyPr>
            <a:normAutofit/>
          </a:bodyPr>
          <a:lstStyle/>
          <a:p>
            <a:r>
              <a:rPr lang="es-EC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Metodología para la implementación del Modelo Matemático de los PETTSADAP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2012C92-6EDC-4248-B588-C934E6B577E6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CE9C01B-27F5-4F3E-A03A-C7945C067300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F12117-1A2C-4215-8A29-4B011C4A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879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7A42B-30CF-49DA-9BC4-37D29C88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96" y="227498"/>
            <a:ext cx="8927869" cy="717226"/>
          </a:xfrm>
        </p:spPr>
        <p:txBody>
          <a:bodyPr>
            <a:normAutofit/>
          </a:bodyPr>
          <a:lstStyle/>
          <a:p>
            <a:r>
              <a:rPr lang="es-EC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 “Part”: </a:t>
            </a:r>
            <a:r>
              <a:rPr lang="es-EC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del </a:t>
            </a:r>
            <a:r>
              <a:rPr lang="es-EC" sz="2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geométrico del </a:t>
            </a:r>
            <a:r>
              <a:rPr lang="es-EC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</a:t>
            </a:r>
            <a:endParaRPr lang="es-EC" sz="29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78494D-370D-4909-ACAA-6585054D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369" y="6293097"/>
            <a:ext cx="69855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Conformación y estructura física del panel PETTSAGDAP</a:t>
            </a: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C2E46BA-7CA2-4DEC-96D5-62FD4F709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5139" y="1055945"/>
            <a:ext cx="2430747" cy="501197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083D45B-1317-42D1-B5BA-6BFD8903E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15095" y="1028010"/>
            <a:ext cx="5549434" cy="516708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263D1A0-8E65-441B-A9F0-8852610D2B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369" y="3779520"/>
            <a:ext cx="4981433" cy="22416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BD847D-C082-4767-B35F-CA51023DB3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369" y="1021030"/>
            <a:ext cx="4554770" cy="268218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EEFE247-3AF8-4705-A743-99D26767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21</a:t>
            </a:fld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0765B9-BB89-4A8C-B897-E7E41182488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2407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4C14A1C-F79B-47DA-BF1D-2BCBA357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05" y="185058"/>
            <a:ext cx="3176366" cy="648788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1A703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Disposición de las Diagonales en la estructura interna del PETTSAGDAP</a:t>
            </a:r>
            <a:endParaRPr lang="es-EC" sz="3400" dirty="0"/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373A0932-66F9-4B09-8B79-3FA8C2BFC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948" y="361897"/>
            <a:ext cx="5445395" cy="6347414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CD4028-689B-48D5-BB56-578E6499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4343" y="185057"/>
            <a:ext cx="2931886" cy="648788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B5283A-156F-42D6-ACB8-8C9C24CE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22</a:t>
            </a:fld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322A37-B297-42D2-81A5-BB5A8ECC1BC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0007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B8B2B-8CE1-4E19-888A-F2109E8F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04776"/>
            <a:ext cx="11321143" cy="682302"/>
          </a:xfrm>
        </p:spPr>
        <p:txBody>
          <a:bodyPr>
            <a:normAutofit fontScale="90000"/>
          </a:bodyPr>
          <a:lstStyle/>
          <a:p>
            <a:r>
              <a:rPr lang="es-EC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 “Part”: Selección de la geometría en el Software Especializado.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7DE242-A1DE-4EC9-97ED-37FE2744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421" y="797063"/>
            <a:ext cx="3227742" cy="445456"/>
          </a:xfrm>
        </p:spPr>
        <p:txBody>
          <a:bodyPr>
            <a:normAutofit fontScale="85000" lnSpcReduction="10000"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Elementos de Hormigón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4ED495E-DD03-4AB7-83AF-1F966FFCEA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5709" y="1292061"/>
            <a:ext cx="2649583" cy="5335927"/>
          </a:xfrm>
          <a:ln w="31750">
            <a:solidFill>
              <a:schemeClr val="tx1"/>
            </a:solidFill>
          </a:ln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CFF579-9F79-4EC4-98BD-356FDCDB7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00060" y="825839"/>
            <a:ext cx="2939357" cy="411956"/>
          </a:xfrm>
        </p:spPr>
        <p:txBody>
          <a:bodyPr>
            <a:normAutofit fontScale="85000" lnSpcReduction="10000"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Elementos de Acero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5241962-5C8C-4C4A-8B0C-DE63D36747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5790" y="1246641"/>
            <a:ext cx="2649583" cy="5335927"/>
          </a:xfrm>
          <a:ln w="31750">
            <a:solidFill>
              <a:schemeClr val="tx1"/>
            </a:solidFill>
          </a:ln>
        </p:spPr>
      </p:pic>
      <p:pic>
        <p:nvPicPr>
          <p:cNvPr id="11" name="Marcador de contenido 7">
            <a:extLst>
              <a:ext uri="{FF2B5EF4-FFF2-40B4-BE49-F238E27FC236}">
                <a16:creationId xmlns:a16="http://schemas.microsoft.com/office/drawing/2014/main" id="{554AA58E-380F-444C-8A4F-CF99761C7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045" y="2383280"/>
            <a:ext cx="1428079" cy="278722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0666872-DB13-4F60-8DD4-E4F410E9BD80}"/>
              </a:ext>
            </a:extLst>
          </p:cNvPr>
          <p:cNvCxnSpPr/>
          <p:nvPr/>
        </p:nvCxnSpPr>
        <p:spPr>
          <a:xfrm>
            <a:off x="0" y="79294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98016FC-4520-4276-979E-638E749F2D37}"/>
              </a:ext>
            </a:extLst>
          </p:cNvPr>
          <p:cNvCxnSpPr/>
          <p:nvPr/>
        </p:nvCxnSpPr>
        <p:spPr>
          <a:xfrm>
            <a:off x="0" y="71674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FBCD534-E92E-4F04-BADB-670C8E6866A4}"/>
              </a:ext>
            </a:extLst>
          </p:cNvPr>
          <p:cNvCxnSpPr>
            <a:cxnSpLocks/>
          </p:cNvCxnSpPr>
          <p:nvPr/>
        </p:nvCxnSpPr>
        <p:spPr>
          <a:xfrm flipH="1" flipV="1">
            <a:off x="476459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E643A60-05AC-4AA9-B30D-A42257C5A12A}"/>
              </a:ext>
            </a:extLst>
          </p:cNvPr>
          <p:cNvCxnSpPr>
            <a:cxnSpLocks/>
          </p:cNvCxnSpPr>
          <p:nvPr/>
        </p:nvCxnSpPr>
        <p:spPr>
          <a:xfrm flipV="1">
            <a:off x="38686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F67245D5-1943-4CF7-8F4C-ABBA0E4A91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1455" y="2096528"/>
            <a:ext cx="2185549" cy="30739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C430DE3-6D1D-4D0C-8090-0EEF4F5B5A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768022" y="3606147"/>
            <a:ext cx="5372571" cy="70166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2097D12-15DC-4330-809F-12478A6A04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1456" y="1246641"/>
            <a:ext cx="2185549" cy="539601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A59321-3659-4343-AC22-C3FF3F81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23</a:t>
            </a:fld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778E9F1-29E7-4C9A-9FC4-6F2427B101A1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3977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C32E2-0E66-4D94-8345-14F2C8EA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51" y="772098"/>
            <a:ext cx="11149480" cy="871555"/>
          </a:xfrm>
        </p:spPr>
        <p:txBody>
          <a:bodyPr>
            <a:noAutofit/>
          </a:bodyPr>
          <a:lstStyle/>
          <a:p>
            <a:pPr algn="ctr"/>
            <a:r>
              <a:rPr lang="es-EC" sz="2800" b="1" i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 “Property”: Selección del modelos que define el comportamiento elástico de los materiales.</a:t>
            </a:r>
            <a:endParaRPr lang="es-EC" sz="2800" i="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0DDCA-546B-43BF-B3C3-D2FBD175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6897" y="1610461"/>
            <a:ext cx="8038205" cy="6410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Elástico : Modelo Elasticidad Lineal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93831F67-6A48-4277-8F9E-411A5114DC6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6326" y="2244436"/>
            <a:ext cx="8038205" cy="923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constantes elásticas se relacionan en pares: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AC78E2E-1EEC-4EAF-BF35-2F15F6C1EAF4}"/>
                  </a:ext>
                </a:extLst>
              </p:cNvPr>
              <p:cNvSpPr txBox="1"/>
              <p:nvPr/>
            </p:nvSpPr>
            <p:spPr>
              <a:xfrm>
                <a:off x="2883878" y="2717304"/>
                <a:ext cx="6822829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C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EC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s-EC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  <m:r>
                        <a:rPr lang="es-EC" sz="20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C" sz="2000" b="0" i="1" smtClean="0">
                          <a:latin typeface="Cambria Math" panose="02040503050406030204" pitchFamily="18" charset="0"/>
                        </a:rPr>
                        <m:t>;           </m:t>
                      </m:r>
                      <m:r>
                        <a:rPr lang="es-EC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EC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lang="es-EC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d>
                            <m:dPr>
                              <m:ctrlPr>
                                <a:rPr lang="es-EC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s-EC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  <m:r>
                        <a:rPr lang="es-EC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AC78E2E-1EEC-4EAF-BF35-2F15F6C1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78" y="2717304"/>
                <a:ext cx="6822829" cy="712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A804CE7-64DF-41BB-8D80-535CDE802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92548"/>
              </p:ext>
            </p:extLst>
          </p:nvPr>
        </p:nvGraphicFramePr>
        <p:xfrm>
          <a:off x="720551" y="3689640"/>
          <a:ext cx="11097287" cy="219291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3374367">
                  <a:extLst>
                    <a:ext uri="{9D8B030D-6E8A-4147-A177-3AD203B41FA5}">
                      <a16:colId xmlns:a16="http://schemas.microsoft.com/office/drawing/2014/main" val="1518777461"/>
                    </a:ext>
                  </a:extLst>
                </a:gridCol>
                <a:gridCol w="2020390">
                  <a:extLst>
                    <a:ext uri="{9D8B030D-6E8A-4147-A177-3AD203B41FA5}">
                      <a16:colId xmlns:a16="http://schemas.microsoft.com/office/drawing/2014/main" val="2942560035"/>
                    </a:ext>
                  </a:extLst>
                </a:gridCol>
                <a:gridCol w="2892830">
                  <a:extLst>
                    <a:ext uri="{9D8B030D-6E8A-4147-A177-3AD203B41FA5}">
                      <a16:colId xmlns:a16="http://schemas.microsoft.com/office/drawing/2014/main" val="918315147"/>
                    </a:ext>
                  </a:extLst>
                </a:gridCol>
                <a:gridCol w="2809700">
                  <a:extLst>
                    <a:ext uri="{9D8B030D-6E8A-4147-A177-3AD203B41FA5}">
                      <a16:colId xmlns:a16="http://schemas.microsoft.com/office/drawing/2014/main" val="3540646917"/>
                    </a:ext>
                  </a:extLst>
                </a:gridCol>
              </a:tblGrid>
              <a:tr h="821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B20 </a:t>
                      </a:r>
                      <a:b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(Hormigón)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 Electrosoldada (Acero Grado 50)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Alambre Trefilado en Diagonales (Acero Grado 50)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059775"/>
                  </a:ext>
                </a:extLst>
              </a:tr>
              <a:tr h="26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 (Tn/mm3) 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2.40E-09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7.85E-09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7.85E-09</a:t>
                      </a:r>
                      <a:endParaRPr lang="es-EC" sz="20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480806"/>
                  </a:ext>
                </a:extLst>
              </a:tr>
              <a:tr h="540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de Elasticidad (MPa)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200000</a:t>
                      </a:r>
                      <a:endParaRPr lang="es-EC" sz="20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550007"/>
                  </a:ext>
                </a:extLst>
              </a:tr>
              <a:tr h="26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 Poisson 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EC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84864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FB23274-575A-4EA5-8BA1-EE80B8DCB88A}"/>
              </a:ext>
            </a:extLst>
          </p:cNvPr>
          <p:cNvSpPr txBox="1"/>
          <p:nvPr/>
        </p:nvSpPr>
        <p:spPr>
          <a:xfrm>
            <a:off x="4832464" y="5932013"/>
            <a:ext cx="2527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(Barbero, 2013).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34065D-32DC-48D4-9C4E-A607F2E799ED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81771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FBB8-A053-4442-8FF3-DDD5EE1B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52" y="44526"/>
            <a:ext cx="10515600" cy="968788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Modelos de Plasticidad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DEC6C4-D306-49A4-AE0A-752FB9102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91" y="932578"/>
            <a:ext cx="4609914" cy="345395"/>
          </a:xfrm>
          <a:ln>
            <a:solidFill>
              <a:srgbClr val="1A703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“Plasticidad clásica en metales”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43C3810-3940-47BE-B88C-80456808DA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1476715"/>
              </p:ext>
            </p:extLst>
          </p:nvPr>
        </p:nvGraphicFramePr>
        <p:xfrm>
          <a:off x="881952" y="4281494"/>
          <a:ext cx="4557155" cy="253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5981C2-42B8-457D-AE31-A7C04FC5D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4333" y="933000"/>
            <a:ext cx="6355365" cy="354262"/>
          </a:xfrm>
          <a:ln>
            <a:solidFill>
              <a:srgbClr val="1A703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“Concrete Damage Plasticity”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28DA3672-CD18-4570-85A5-2696BADE0B4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20632102"/>
              </p:ext>
            </p:extLst>
          </p:nvPr>
        </p:nvGraphicFramePr>
        <p:xfrm>
          <a:off x="5724333" y="4010529"/>
          <a:ext cx="6355371" cy="280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1D5CE96-5DEA-4C4F-93A4-B3F4F00DB7F9}"/>
              </a:ext>
            </a:extLst>
          </p:cNvPr>
          <p:cNvCxnSpPr/>
          <p:nvPr/>
        </p:nvCxnSpPr>
        <p:spPr>
          <a:xfrm>
            <a:off x="0" y="857049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E49F9A7-1449-4768-BA64-72BE5CE3BD9A}"/>
              </a:ext>
            </a:extLst>
          </p:cNvPr>
          <p:cNvCxnSpPr/>
          <p:nvPr/>
        </p:nvCxnSpPr>
        <p:spPr>
          <a:xfrm>
            <a:off x="0" y="7806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0D9B3D-BC14-45F4-B1F9-153D16A9B5F7}"/>
              </a:ext>
            </a:extLst>
          </p:cNvPr>
          <p:cNvCxnSpPr>
            <a:cxnSpLocks/>
          </p:cNvCxnSpPr>
          <p:nvPr/>
        </p:nvCxnSpPr>
        <p:spPr>
          <a:xfrm flipH="1" flipV="1">
            <a:off x="506315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7E3342F-FAAD-453A-8866-E2953CBEB327}"/>
              </a:ext>
            </a:extLst>
          </p:cNvPr>
          <p:cNvCxnSpPr>
            <a:cxnSpLocks/>
          </p:cNvCxnSpPr>
          <p:nvPr/>
        </p:nvCxnSpPr>
        <p:spPr>
          <a:xfrm flipV="1">
            <a:off x="416718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contenido 16">
            <a:extLst>
              <a:ext uri="{FF2B5EF4-FFF2-40B4-BE49-F238E27FC236}">
                <a16:creationId xmlns:a16="http://schemas.microsoft.com/office/drawing/2014/main" id="{6A73724B-7257-4ED3-B401-A8ECB06A3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242" y="1363477"/>
            <a:ext cx="3008645" cy="2632065"/>
          </a:xfrm>
          <a:prstGeom prst="rect">
            <a:avLst/>
          </a:prstGeom>
        </p:spPr>
      </p:pic>
      <p:pic>
        <p:nvPicPr>
          <p:cNvPr id="14" name="Marcador de contenido 21">
            <a:extLst>
              <a:ext uri="{FF2B5EF4-FFF2-40B4-BE49-F238E27FC236}">
                <a16:creationId xmlns:a16="http://schemas.microsoft.com/office/drawing/2014/main" id="{E31071CF-0CCA-417E-B34A-8EE6DC76340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8682" y="1363475"/>
            <a:ext cx="2941016" cy="2451108"/>
          </a:xfrm>
          <a:prstGeom prst="rect">
            <a:avLst/>
          </a:prstGeom>
        </p:spPr>
      </p:pic>
      <p:pic>
        <p:nvPicPr>
          <p:cNvPr id="15" name="Marcador de contenido 6">
            <a:extLst>
              <a:ext uri="{FF2B5EF4-FFF2-40B4-BE49-F238E27FC236}">
                <a16:creationId xmlns:a16="http://schemas.microsoft.com/office/drawing/2014/main" id="{00D5B876-AD0A-4B18-B2A3-AFAB9D4C3626}"/>
              </a:ext>
            </a:extLst>
          </p:cNvPr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441" r="995" b="5851"/>
          <a:stretch/>
        </p:blipFill>
        <p:spPr bwMode="auto">
          <a:xfrm>
            <a:off x="881952" y="1516675"/>
            <a:ext cx="4557162" cy="2612842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C985F90-047F-486E-BD4E-9A50C199F4BE}"/>
              </a:ext>
            </a:extLst>
          </p:cNvPr>
          <p:cNvSpPr/>
          <p:nvPr/>
        </p:nvSpPr>
        <p:spPr>
          <a:xfrm>
            <a:off x="5724333" y="1363476"/>
            <a:ext cx="6355365" cy="2570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439FA-6BD6-4B62-BC99-D04DB147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25</a:t>
            </a:fld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DD8C1F-C6B4-41A0-B94F-24A36C0F18C9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0194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2BAF806-D510-4FB3-BEB5-8F43B7FF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700" b="1" dirty="0">
                <a:latin typeface="Arial" panose="020B0604020202020204" pitchFamily="34" charset="0"/>
                <a:cs typeface="Arial" panose="020B0604020202020204" pitchFamily="34" charset="0"/>
              </a:rPr>
              <a:t>Módulo “Property”: Creación del material y asignación de secciones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5799DED-9D3C-4E4A-AB27-7486167C45E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904" y="1690688"/>
            <a:ext cx="3709592" cy="4738255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5DB235-4F5D-4BCF-9487-FD382D60F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06" y="2801928"/>
            <a:ext cx="1262962" cy="248645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EB3802B-1387-4F2B-B904-A4872573355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3231" y="1690688"/>
            <a:ext cx="2398010" cy="2280033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C3DF8B-AF61-4E9C-919B-6F45B8FAA56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3416" y="1690688"/>
            <a:ext cx="2851721" cy="2200590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542A07A-75B3-44E8-A0A6-6EF9576604C6}"/>
              </a:ext>
            </a:extLst>
          </p:cNvPr>
          <p:cNvCxnSpPr/>
          <p:nvPr/>
        </p:nvCxnSpPr>
        <p:spPr>
          <a:xfrm>
            <a:off x="0" y="150747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BC7AA01-0C46-4253-85AF-3D6A2FC4FCDC}"/>
              </a:ext>
            </a:extLst>
          </p:cNvPr>
          <p:cNvCxnSpPr/>
          <p:nvPr/>
        </p:nvCxnSpPr>
        <p:spPr>
          <a:xfrm>
            <a:off x="0" y="14292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C9A92AC-CC2D-4189-B029-8B401CDC3124}"/>
              </a:ext>
            </a:extLst>
          </p:cNvPr>
          <p:cNvCxnSpPr>
            <a:cxnSpLocks/>
          </p:cNvCxnSpPr>
          <p:nvPr/>
        </p:nvCxnSpPr>
        <p:spPr>
          <a:xfrm flipH="1" flipV="1">
            <a:off x="476459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40B5F2D-A916-4E67-82A2-98361C3C71DC}"/>
              </a:ext>
            </a:extLst>
          </p:cNvPr>
          <p:cNvCxnSpPr>
            <a:cxnSpLocks/>
          </p:cNvCxnSpPr>
          <p:nvPr/>
        </p:nvCxnSpPr>
        <p:spPr>
          <a:xfrm flipV="1">
            <a:off x="38686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9583999A-688E-4831-B674-F1D1C2D5913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6702" y="4210514"/>
            <a:ext cx="2434540" cy="2280032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DBFF0D-B4FA-4CBB-B308-35B6D9D2626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3416" y="4210515"/>
            <a:ext cx="2939969" cy="2280032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B605EC2-C087-496C-99C0-ADF6C872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26</a:t>
            </a:fld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C7C76E-5E48-43D9-B2D3-4F6F2A6639B1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61333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dirty="0">
                <a:latin typeface="Arial" panose="020B0604020202020204" pitchFamily="34" charset="0"/>
                <a:cs typeface="Arial" panose="020B0604020202020204" pitchFamily="34" charset="0"/>
              </a:rPr>
              <a:t>Módulo “Assembly”: Ensamblaje 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009EC-6405-4EB6-A86D-B1F806DF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46662"/>
            <a:ext cx="3466205" cy="681644"/>
          </a:xfrm>
        </p:spPr>
        <p:txBody>
          <a:bodyPr>
            <a:no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Selección de las partes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AACB313-D1D4-4DD4-B338-6651B2D94A0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812" y="2323123"/>
            <a:ext cx="3589712" cy="3949382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1FB846-C402-4608-9BEA-5211E80F2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87680" y="1346662"/>
            <a:ext cx="6767944" cy="681644"/>
          </a:xfrm>
        </p:spPr>
        <p:txBody>
          <a:bodyPr>
            <a:normAutofit/>
          </a:bodyPr>
          <a:lstStyle/>
          <a:p>
            <a:pPr algn="ctr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Modelo Ensamblado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D553961-BFD7-410B-A058-23C6C804137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0" y="2111989"/>
            <a:ext cx="3171161" cy="424419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D625B9-5B4D-4E49-9571-682B3566A5C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3879" y="2102753"/>
            <a:ext cx="3471745" cy="4244199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3124C7-2F37-4F87-9CAD-CE8CF6F509FD}"/>
              </a:ext>
            </a:extLst>
          </p:cNvPr>
          <p:cNvCxnSpPr/>
          <p:nvPr/>
        </p:nvCxnSpPr>
        <p:spPr>
          <a:xfrm>
            <a:off x="0" y="150747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C786279-425C-4890-B8A2-5B5CA6B3B2E7}"/>
              </a:ext>
            </a:extLst>
          </p:cNvPr>
          <p:cNvCxnSpPr/>
          <p:nvPr/>
        </p:nvCxnSpPr>
        <p:spPr>
          <a:xfrm>
            <a:off x="0" y="14292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105A3C4-511E-4F04-B4E5-001D908F3F8E}"/>
              </a:ext>
            </a:extLst>
          </p:cNvPr>
          <p:cNvCxnSpPr>
            <a:cxnSpLocks/>
          </p:cNvCxnSpPr>
          <p:nvPr/>
        </p:nvCxnSpPr>
        <p:spPr>
          <a:xfrm flipH="1" flipV="1">
            <a:off x="476459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76B93F5-DAFC-45A4-99C3-7F47BDEBAA32}"/>
              </a:ext>
            </a:extLst>
          </p:cNvPr>
          <p:cNvCxnSpPr>
            <a:cxnSpLocks/>
          </p:cNvCxnSpPr>
          <p:nvPr/>
        </p:nvCxnSpPr>
        <p:spPr>
          <a:xfrm flipV="1">
            <a:off x="38686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4BBC20-EA83-49C8-B3EA-353C9809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27</a:t>
            </a:fld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5EA4BB-6BB8-48D5-BF76-86D23B649FC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36321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16654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Módulo “Step”: Definición del tipo de Análisis</a:t>
            </a:r>
            <a:endParaRPr lang="es-EC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009EC-6405-4EB6-A86D-B1F806DF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16" y="1129508"/>
            <a:ext cx="11231877" cy="692319"/>
          </a:xfrm>
        </p:spPr>
        <p:txBody>
          <a:bodyPr>
            <a:noAutofit/>
          </a:bodyPr>
          <a:lstStyle/>
          <a:p>
            <a:pPr algn="ctr"/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Selección del tipo de análisis.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86898E26-AB97-46D9-AB96-5D2887E78BF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55319" y="2246182"/>
                <a:ext cx="11231880" cy="4071491"/>
              </a:xfrm>
              <a:ln w="12700">
                <a:solidFill>
                  <a:srgbClr val="1A703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indent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C" sz="3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s-EC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s-EC" sz="3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s-EC" sz="3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C" sz="3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s-EC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Siendo: </a:t>
                </a:r>
              </a:p>
              <a:p>
                <a:pPr marL="342900" lvl="0" indent="-34290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Times New Roman" panose="02020603050405020304" pitchFamily="18" charset="0"/>
                  <a:buChar char="-"/>
                </a:pPr>
                <a:r>
                  <a:rPr lang="es-EC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K: matriz de rigidez.</a:t>
                </a:r>
              </a:p>
              <a:p>
                <a:pPr marL="342900" lvl="0" indent="-34290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Times New Roman" panose="02020603050405020304" pitchFamily="18" charset="0"/>
                  <a:buChar char="-"/>
                </a:pPr>
                <a:r>
                  <a:rPr lang="es-EC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U: matriz de desplazamiento.</a:t>
                </a:r>
              </a:p>
              <a:p>
                <a:pPr marL="342900" lvl="0" indent="-34290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Times New Roman" panose="02020603050405020304" pitchFamily="18" charset="0"/>
                  <a:buChar char="-"/>
                </a:pPr>
                <a:r>
                  <a:rPr lang="es-EC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P: matriz de fuerzas externas o cargas. </a:t>
                </a:r>
                <a:endPara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86898E26-AB97-46D9-AB96-5D2887E78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5319" y="2246182"/>
                <a:ext cx="11231880" cy="4071491"/>
              </a:xfrm>
              <a:blipFill>
                <a:blip r:embed="rId2"/>
                <a:stretch>
                  <a:fillRect l="-1030" b="-746"/>
                </a:stretch>
              </a:blipFill>
              <a:ln w="12700">
                <a:solidFill>
                  <a:srgbClr val="1A703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F38E015D-DFA4-429F-82BA-0B6F796F25D7}"/>
              </a:ext>
            </a:extLst>
          </p:cNvPr>
          <p:cNvSpPr txBox="1"/>
          <p:nvPr/>
        </p:nvSpPr>
        <p:spPr>
          <a:xfrm>
            <a:off x="9531927" y="6373734"/>
            <a:ext cx="266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(Polo Puente, 2017)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DE188E8-62F9-45E3-978F-2DB293FBE326}"/>
              </a:ext>
            </a:extLst>
          </p:cNvPr>
          <p:cNvCxnSpPr/>
          <p:nvPr/>
        </p:nvCxnSpPr>
        <p:spPr>
          <a:xfrm>
            <a:off x="0" y="1031689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D406787-CBFF-472B-8586-1591C021754A}"/>
              </a:ext>
            </a:extLst>
          </p:cNvPr>
          <p:cNvCxnSpPr/>
          <p:nvPr/>
        </p:nvCxnSpPr>
        <p:spPr>
          <a:xfrm>
            <a:off x="0" y="95351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E421928-E219-4D1D-9665-E0AE7540461E}"/>
              </a:ext>
            </a:extLst>
          </p:cNvPr>
          <p:cNvCxnSpPr>
            <a:cxnSpLocks/>
          </p:cNvCxnSpPr>
          <p:nvPr/>
        </p:nvCxnSpPr>
        <p:spPr>
          <a:xfrm flipH="1" flipV="1">
            <a:off x="476459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8781754-B751-451E-83BB-78B7B28D1462}"/>
              </a:ext>
            </a:extLst>
          </p:cNvPr>
          <p:cNvCxnSpPr>
            <a:cxnSpLocks/>
          </p:cNvCxnSpPr>
          <p:nvPr/>
        </p:nvCxnSpPr>
        <p:spPr>
          <a:xfrm flipV="1">
            <a:off x="38686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26F821-F227-496F-8B67-5F20F74C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28</a:t>
            </a:fld>
            <a:endParaRPr lang="es-EC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A8B77B-A4B6-4EAD-8150-095115333F0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89567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18" y="66011"/>
            <a:ext cx="9782363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Módulo “Step”: Definición del tipo de Análisis</a:t>
            </a:r>
            <a:endParaRPr lang="es-EC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009EC-6405-4EB6-A86D-B1F806DF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067" y="901732"/>
            <a:ext cx="2826327" cy="450224"/>
          </a:xfrm>
        </p:spPr>
        <p:txBody>
          <a:bodyPr>
            <a:no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Incrementos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31A8851-C635-47FC-9AA4-1E9F8AFF3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739" y="1437436"/>
            <a:ext cx="3366370" cy="2560320"/>
          </a:xfrm>
          <a:ln w="31750">
            <a:solidFill>
              <a:schemeClr val="tx1"/>
            </a:solidFill>
          </a:ln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40309C8-3C14-43A9-8F48-A7531EDAE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398" y="1735976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86FD690-95E1-4C91-83BE-AF265372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30" y="4083236"/>
            <a:ext cx="3366370" cy="209225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41A297-CA6F-43DC-9070-8DCB41D4A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439" y="1761800"/>
            <a:ext cx="1054513" cy="415736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ABCFC2-1FD1-48CF-8632-760A46E9D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192" y="1320572"/>
            <a:ext cx="2833307" cy="484759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0FCA7DB-8B93-4E41-82F0-9EB42085CA39}"/>
              </a:ext>
            </a:extLst>
          </p:cNvPr>
          <p:cNvCxnSpPr/>
          <p:nvPr/>
        </p:nvCxnSpPr>
        <p:spPr>
          <a:xfrm>
            <a:off x="0" y="811722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1B6EEF3-B61F-40AA-87FB-B599AC44928D}"/>
              </a:ext>
            </a:extLst>
          </p:cNvPr>
          <p:cNvCxnSpPr>
            <a:cxnSpLocks/>
          </p:cNvCxnSpPr>
          <p:nvPr/>
        </p:nvCxnSpPr>
        <p:spPr>
          <a:xfrm flipH="1" flipV="1">
            <a:off x="476459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B06AD59-C1D8-4BD2-A481-3A1140C60CDC}"/>
              </a:ext>
            </a:extLst>
          </p:cNvPr>
          <p:cNvCxnSpPr>
            <a:cxnSpLocks/>
          </p:cNvCxnSpPr>
          <p:nvPr/>
        </p:nvCxnSpPr>
        <p:spPr>
          <a:xfrm flipV="1">
            <a:off x="38686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1A10FA6-0D6A-41B0-9CA0-82CF58446645}"/>
              </a:ext>
            </a:extLst>
          </p:cNvPr>
          <p:cNvCxnSpPr/>
          <p:nvPr/>
        </p:nvCxnSpPr>
        <p:spPr>
          <a:xfrm>
            <a:off x="-1" y="723236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contenido 7">
            <a:extLst>
              <a:ext uri="{FF2B5EF4-FFF2-40B4-BE49-F238E27FC236}">
                <a16:creationId xmlns:a16="http://schemas.microsoft.com/office/drawing/2014/main" id="{2E301A7B-B892-4D2B-A3A8-E3FECB5B1A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131" y="1638271"/>
            <a:ext cx="3228136" cy="428088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921690-C948-446A-AB31-ECE9A8A1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29</a:t>
            </a:fld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1811A79-47AB-49FB-8951-44BD12DB254E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0531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01FA3-1C62-42A1-AA95-44E07F9D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3361"/>
            <a:ext cx="9144000" cy="1206601"/>
          </a:xfrm>
          <a:solidFill>
            <a:srgbClr val="BBF3C4"/>
          </a:solidFill>
        </p:spPr>
        <p:txBody>
          <a:bodyPr/>
          <a:lstStyle/>
          <a:p>
            <a:r>
              <a:rPr lang="es-EC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I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B0F90-CD2A-4EC0-8E45-11BB5200D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Generalidades</a:t>
            </a:r>
            <a:endParaRPr lang="es-EC" sz="36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30FE09E-C0CC-4893-B1A3-FE35C8FCA6D8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F452B05-5E9B-466A-BC68-A00339F0A72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D2E1EDA-8D6E-490E-9073-3E4D9EA2100C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AAF2D5-DEB6-4B07-9A79-1DFCFB068F8C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4B84CA0-3C80-4228-8674-7F9F2189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836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572119D8-4EA8-4554-8561-B7710080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476" y="1362255"/>
            <a:ext cx="4437186" cy="407166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“Field Output”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6613E0-91FA-41E9-BA9A-01200155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987" y="2963664"/>
            <a:ext cx="1024547" cy="195623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3" name="Marcador de contenido 6">
            <a:extLst>
              <a:ext uri="{FF2B5EF4-FFF2-40B4-BE49-F238E27FC236}">
                <a16:creationId xmlns:a16="http://schemas.microsoft.com/office/drawing/2014/main" id="{5E14BF39-96E7-4944-B865-BEF54374D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606" y="1946526"/>
            <a:ext cx="3942926" cy="457259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42D2AA6E-9FD0-41AF-A86F-808C75EFEEAF}"/>
              </a:ext>
            </a:extLst>
          </p:cNvPr>
          <p:cNvSpPr txBox="1">
            <a:spLocks/>
          </p:cNvSpPr>
          <p:nvPr/>
        </p:nvSpPr>
        <p:spPr>
          <a:xfrm>
            <a:off x="2573606" y="338876"/>
            <a:ext cx="7888298" cy="407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dirty="0">
                <a:latin typeface="Arial" panose="020B0604020202020204" pitchFamily="34" charset="0"/>
                <a:cs typeface="Arial" panose="020B0604020202020204" pitchFamily="34" charset="0"/>
              </a:rPr>
              <a:t>Otras Configuraciones del “Step”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999FFFF-6125-4A1C-B4F0-97D0882F473E}"/>
              </a:ext>
            </a:extLst>
          </p:cNvPr>
          <p:cNvCxnSpPr/>
          <p:nvPr/>
        </p:nvCxnSpPr>
        <p:spPr>
          <a:xfrm>
            <a:off x="0" y="984849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42E1C68-60F5-41AD-9801-329A495372C4}"/>
              </a:ext>
            </a:extLst>
          </p:cNvPr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6172C2F-9721-4CCD-A693-97FB5ABDC8BE}"/>
              </a:ext>
            </a:extLst>
          </p:cNvPr>
          <p:cNvCxnSpPr>
            <a:cxnSpLocks/>
          </p:cNvCxnSpPr>
          <p:nvPr/>
        </p:nvCxnSpPr>
        <p:spPr>
          <a:xfrm flipH="1" flipV="1">
            <a:off x="476459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78D4563-88CD-4447-BB88-7B7807CFD2D2}"/>
              </a:ext>
            </a:extLst>
          </p:cNvPr>
          <p:cNvCxnSpPr>
            <a:cxnSpLocks/>
          </p:cNvCxnSpPr>
          <p:nvPr/>
        </p:nvCxnSpPr>
        <p:spPr>
          <a:xfrm flipV="1">
            <a:off x="38686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24617C-6B45-4238-91CE-246EFF6C434D}"/>
              </a:ext>
            </a:extLst>
          </p:cNvPr>
          <p:cNvSpPr txBox="1">
            <a:spLocks/>
          </p:cNvSpPr>
          <p:nvPr/>
        </p:nvSpPr>
        <p:spPr>
          <a:xfrm>
            <a:off x="7745635" y="1267108"/>
            <a:ext cx="3015450" cy="502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</a:pPr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“History Output”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Marcador de contenido 15">
            <a:extLst>
              <a:ext uri="{FF2B5EF4-FFF2-40B4-BE49-F238E27FC236}">
                <a16:creationId xmlns:a16="http://schemas.microsoft.com/office/drawing/2014/main" id="{CCED4B13-910E-42F9-891E-6DD7B17B0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6130" y="1946526"/>
            <a:ext cx="3994461" cy="4572598"/>
          </a:xfrm>
          <a:ln w="31750">
            <a:solidFill>
              <a:schemeClr val="tx1"/>
            </a:solidFill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938CE3A-614D-404C-BAFD-EE6007E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30</a:t>
            </a:fld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85EF05-3FCF-4736-8A1B-34D13B914224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2008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Módulo “Interaction”</a:t>
            </a:r>
            <a:endParaRPr lang="es-EC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009EC-6405-4EB6-A86D-B1F806DF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777" y="1458945"/>
            <a:ext cx="2792319" cy="455816"/>
          </a:xfrm>
        </p:spPr>
        <p:txBody>
          <a:bodyPr>
            <a:no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Embedded Region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4456ADD6-B366-48F0-9F79-05A27A3FAF0E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0" b="-371"/>
          <a:stretch/>
        </p:blipFill>
        <p:spPr bwMode="auto">
          <a:xfrm>
            <a:off x="3859901" y="1698970"/>
            <a:ext cx="3656480" cy="460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40309C8-3C14-43A9-8F48-A7531EDAE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398" y="1735976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657077-65BA-4049-AD2D-D8A61438B4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40" y="2074597"/>
            <a:ext cx="1970405" cy="35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52D4D08-079C-47AD-9C5D-7C5831A1286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9676" y="1838599"/>
            <a:ext cx="3343924" cy="192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B076505-430A-4625-B296-FA8C4105531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2100" y="3932477"/>
            <a:ext cx="2677160" cy="2548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46DADF9-0D69-4324-966D-C808B4242207}"/>
              </a:ext>
            </a:extLst>
          </p:cNvPr>
          <p:cNvSpPr txBox="1">
            <a:spLocks/>
          </p:cNvSpPr>
          <p:nvPr/>
        </p:nvSpPr>
        <p:spPr>
          <a:xfrm>
            <a:off x="8155478" y="1231037"/>
            <a:ext cx="2792319" cy="455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C6A530-B72A-4FD3-AAFE-6A8326AF3464}"/>
              </a:ext>
            </a:extLst>
          </p:cNvPr>
          <p:cNvCxnSpPr/>
          <p:nvPr/>
        </p:nvCxnSpPr>
        <p:spPr>
          <a:xfrm>
            <a:off x="-4978" y="115317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0559758-DB71-4162-A39A-DCA8468B3E26}"/>
              </a:ext>
            </a:extLst>
          </p:cNvPr>
          <p:cNvCxnSpPr/>
          <p:nvPr/>
        </p:nvCxnSpPr>
        <p:spPr>
          <a:xfrm>
            <a:off x="-4978" y="108272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BE3233B-4BB3-476F-A1F0-2354A6F748A7}"/>
              </a:ext>
            </a:extLst>
          </p:cNvPr>
          <p:cNvCxnSpPr>
            <a:cxnSpLocks/>
          </p:cNvCxnSpPr>
          <p:nvPr/>
        </p:nvCxnSpPr>
        <p:spPr>
          <a:xfrm flipH="1" flipV="1">
            <a:off x="471481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A4B9BCD-BB27-4285-88A9-AB5065574C27}"/>
              </a:ext>
            </a:extLst>
          </p:cNvPr>
          <p:cNvCxnSpPr>
            <a:cxnSpLocks/>
          </p:cNvCxnSpPr>
          <p:nvPr/>
        </p:nvCxnSpPr>
        <p:spPr>
          <a:xfrm flipV="1">
            <a:off x="381884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7BEC6D-3C9A-4DBA-8DDF-63F6B987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31</a:t>
            </a:fld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2424238-2E2E-45D9-992E-5FCABE4EC2C7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154734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55" y="382662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Módulo “Load”</a:t>
            </a:r>
            <a:endParaRPr lang="es-EC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009EC-6405-4EB6-A86D-B1F806DF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98" y="1398860"/>
            <a:ext cx="2792319" cy="455816"/>
          </a:xfrm>
        </p:spPr>
        <p:txBody>
          <a:bodyPr>
            <a:noAutofit/>
          </a:bodyPr>
          <a:lstStyle/>
          <a:p>
            <a:pPr algn="ctr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40309C8-3C14-43A9-8F48-A7531EDA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398" y="1735976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46DADF9-0D69-4324-966D-C808B4242207}"/>
              </a:ext>
            </a:extLst>
          </p:cNvPr>
          <p:cNvSpPr txBox="1">
            <a:spLocks/>
          </p:cNvSpPr>
          <p:nvPr/>
        </p:nvSpPr>
        <p:spPr>
          <a:xfrm>
            <a:off x="8348026" y="1402346"/>
            <a:ext cx="2990093" cy="455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Condición de Borde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C52A3B4-50F7-47DF-91E1-6A63B07A1A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0" y="1955840"/>
            <a:ext cx="3032191" cy="3526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8FDFDF-246C-4010-9270-DC812C30516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4" r="-3593" b="-5539"/>
          <a:stretch/>
        </p:blipFill>
        <p:spPr bwMode="auto">
          <a:xfrm>
            <a:off x="8049075" y="1955840"/>
            <a:ext cx="3639442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064483F-9483-453A-A7F3-9DFAC17CF0DC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9554" y="1777707"/>
            <a:ext cx="3550493" cy="4729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B834EC7-B3CB-4FFE-B39C-86D646CB9748}"/>
              </a:ext>
            </a:extLst>
          </p:cNvPr>
          <p:cNvCxnSpPr/>
          <p:nvPr/>
        </p:nvCxnSpPr>
        <p:spPr>
          <a:xfrm>
            <a:off x="-4978" y="115317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F52190-0D41-41EC-9828-D212066636D7}"/>
              </a:ext>
            </a:extLst>
          </p:cNvPr>
          <p:cNvCxnSpPr/>
          <p:nvPr/>
        </p:nvCxnSpPr>
        <p:spPr>
          <a:xfrm>
            <a:off x="-4978" y="108272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4AE4FF4-822C-4EA1-AFFF-FA1CDC183BAE}"/>
              </a:ext>
            </a:extLst>
          </p:cNvPr>
          <p:cNvCxnSpPr>
            <a:cxnSpLocks/>
          </p:cNvCxnSpPr>
          <p:nvPr/>
        </p:nvCxnSpPr>
        <p:spPr>
          <a:xfrm flipH="1" flipV="1">
            <a:off x="471481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BF645E1-E210-4E39-80BD-0F26955D6944}"/>
              </a:ext>
            </a:extLst>
          </p:cNvPr>
          <p:cNvCxnSpPr>
            <a:cxnSpLocks/>
          </p:cNvCxnSpPr>
          <p:nvPr/>
        </p:nvCxnSpPr>
        <p:spPr>
          <a:xfrm flipV="1">
            <a:off x="381884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A02FC9-15C9-4883-A92A-98C61D4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32</a:t>
            </a:fld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EF8AF2-516F-413D-A306-3E2AE7BDDEF1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944645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55" y="382662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Módulo “</a:t>
            </a:r>
            <a:r>
              <a:rPr lang="es-EC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C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009EC-6405-4EB6-A86D-B1F806DF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39" y="1153173"/>
            <a:ext cx="3558033" cy="455816"/>
          </a:xfrm>
        </p:spPr>
        <p:txBody>
          <a:bodyPr>
            <a:noAutofit/>
          </a:bodyPr>
          <a:lstStyle/>
          <a:p>
            <a:pPr algn="ctr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Hormigón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40309C8-3C14-43A9-8F48-A7531EDA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398" y="1735976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46DADF9-0D69-4324-966D-C808B4242207}"/>
              </a:ext>
            </a:extLst>
          </p:cNvPr>
          <p:cNvSpPr txBox="1">
            <a:spLocks/>
          </p:cNvSpPr>
          <p:nvPr/>
        </p:nvSpPr>
        <p:spPr>
          <a:xfrm>
            <a:off x="8601261" y="1153173"/>
            <a:ext cx="2990093" cy="455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iagonales y Malla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CEDA45-ECA2-4295-A401-0604168B217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0"/>
          <a:stretch/>
        </p:blipFill>
        <p:spPr bwMode="auto">
          <a:xfrm>
            <a:off x="795803" y="1679437"/>
            <a:ext cx="3323994" cy="347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796DD4-74E6-42E6-A7DE-E7E250C77D25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6"/>
          <a:stretch/>
        </p:blipFill>
        <p:spPr bwMode="auto">
          <a:xfrm>
            <a:off x="8601261" y="1591453"/>
            <a:ext cx="2990093" cy="3490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6AE824-BBEA-4EE9-BA73-8D4BE42050B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71" y="1437436"/>
            <a:ext cx="3610197" cy="496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7ED6ED9-16F9-40D1-8FF3-D0373E141D61}"/>
              </a:ext>
            </a:extLst>
          </p:cNvPr>
          <p:cNvCxnSpPr/>
          <p:nvPr/>
        </p:nvCxnSpPr>
        <p:spPr>
          <a:xfrm>
            <a:off x="-4978" y="115317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B65647A-07BB-478F-B856-AE4FC95B5973}"/>
              </a:ext>
            </a:extLst>
          </p:cNvPr>
          <p:cNvCxnSpPr/>
          <p:nvPr/>
        </p:nvCxnSpPr>
        <p:spPr>
          <a:xfrm>
            <a:off x="-4978" y="108272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C0A1EE7-8562-4480-B35A-A2B93E4F24F6}"/>
              </a:ext>
            </a:extLst>
          </p:cNvPr>
          <p:cNvCxnSpPr>
            <a:cxnSpLocks/>
          </p:cNvCxnSpPr>
          <p:nvPr/>
        </p:nvCxnSpPr>
        <p:spPr>
          <a:xfrm flipH="1" flipV="1">
            <a:off x="471481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BE4A379-B1DF-4651-A511-B7842543A18A}"/>
              </a:ext>
            </a:extLst>
          </p:cNvPr>
          <p:cNvCxnSpPr>
            <a:cxnSpLocks/>
          </p:cNvCxnSpPr>
          <p:nvPr/>
        </p:nvCxnSpPr>
        <p:spPr>
          <a:xfrm flipV="1">
            <a:off x="381884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D438735-A067-46CB-B27A-9433D7F85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53" y="5318975"/>
            <a:ext cx="1268996" cy="1326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974435-544C-4EB6-B898-47364453E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82" y="5410158"/>
            <a:ext cx="1390650" cy="10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80E436-C5A2-4558-B453-C46BEE8C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33</a:t>
            </a:fld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CCA808-0C7B-44C5-9A55-8C47AF714E2B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569644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A38C1-1993-4EFD-BC3A-2AF98804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43" y="345624"/>
            <a:ext cx="4252265" cy="915035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Módulo “Job”</a:t>
            </a:r>
            <a:endParaRPr lang="es-EC" sz="360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40309C8-3C14-43A9-8F48-A7531EDA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398" y="1735976"/>
            <a:ext cx="5183188" cy="36845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BEC2D1-F7B5-4469-B71B-09F793A2BB7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3" y="1356293"/>
            <a:ext cx="4252266" cy="5037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7DB1B27-6569-4E36-BC28-B864738C6432}"/>
              </a:ext>
            </a:extLst>
          </p:cNvPr>
          <p:cNvCxnSpPr/>
          <p:nvPr/>
        </p:nvCxnSpPr>
        <p:spPr>
          <a:xfrm>
            <a:off x="-4978" y="115317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D1C229E-C7FE-40C8-949C-282A264E0C25}"/>
              </a:ext>
            </a:extLst>
          </p:cNvPr>
          <p:cNvCxnSpPr/>
          <p:nvPr/>
        </p:nvCxnSpPr>
        <p:spPr>
          <a:xfrm>
            <a:off x="-4978" y="108272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856CAA-8545-4011-9887-63D4D92CAEAA}"/>
              </a:ext>
            </a:extLst>
          </p:cNvPr>
          <p:cNvCxnSpPr>
            <a:cxnSpLocks/>
          </p:cNvCxnSpPr>
          <p:nvPr/>
        </p:nvCxnSpPr>
        <p:spPr>
          <a:xfrm flipH="1" flipV="1">
            <a:off x="471481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A0DD082-7D78-48BA-9983-839EC796A21E}"/>
              </a:ext>
            </a:extLst>
          </p:cNvPr>
          <p:cNvCxnSpPr>
            <a:cxnSpLocks/>
          </p:cNvCxnSpPr>
          <p:nvPr/>
        </p:nvCxnSpPr>
        <p:spPr>
          <a:xfrm flipV="1">
            <a:off x="381884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24BA8975-CC82-4845-8CDA-002CC702F21C}"/>
              </a:ext>
            </a:extLst>
          </p:cNvPr>
          <p:cNvSpPr txBox="1">
            <a:spLocks/>
          </p:cNvSpPr>
          <p:nvPr/>
        </p:nvSpPr>
        <p:spPr>
          <a:xfrm>
            <a:off x="6395144" y="317761"/>
            <a:ext cx="521444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EC" sz="3600" b="1">
                <a:latin typeface="Arial" panose="020B0604020202020204" pitchFamily="34" charset="0"/>
                <a:cs typeface="Arial" panose="020B0604020202020204" pitchFamily="34" charset="0"/>
              </a:rPr>
              <a:t>Módulo “Visualization”</a:t>
            </a:r>
            <a:endParaRPr lang="es-EC" sz="3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9F07A1-4770-4B82-B905-71D3D5F1161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6"/>
          <a:stretch/>
        </p:blipFill>
        <p:spPr bwMode="auto">
          <a:xfrm>
            <a:off x="6624502" y="1437436"/>
            <a:ext cx="4755724" cy="4481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4DD90-CBF0-41F3-8DFE-3D0A69C8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34</a:t>
            </a:fld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8C5832-67EC-47C2-B40F-450ED5516E25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5287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01FA3-1C62-42A1-AA95-44E07F9D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30436"/>
          </a:xfrm>
        </p:spPr>
        <p:txBody>
          <a:bodyPr/>
          <a:lstStyle/>
          <a:p>
            <a:r>
              <a:rPr lang="es-EC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V y VI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B0F90-CD2A-4EC0-8E45-11BB5200D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5466"/>
            <a:ext cx="9144000" cy="1506894"/>
          </a:xfrm>
        </p:spPr>
        <p:txBody>
          <a:bodyPr>
            <a:noAutofit/>
          </a:bodyPr>
          <a:lstStyle/>
          <a:p>
            <a:r>
              <a:rPr lang="es-EC" sz="3400" b="1" dirty="0">
                <a:latin typeface="Arial" panose="020B0604020202020204" pitchFamily="34" charset="0"/>
                <a:cs typeface="Times New Roman" panose="02020603050405020304" pitchFamily="18" charset="0"/>
              </a:rPr>
              <a:t>Análisis estático lineal  y Cálculo de las Constantes Elásticas de los PETTSAGDAP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2ED4796-0E45-434F-AD31-1BDE5A8ADB5D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FA0375E-527B-402A-9A91-CCB0C7374DA0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01331-FF8B-4F5C-8FB4-95903459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8062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A9A8B1-D7DC-4E16-87D4-E7B4092ACA1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4720" y="3523703"/>
            <a:ext cx="3058131" cy="29401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93A3BE-D39F-407E-BD47-447F8E40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22" y="48932"/>
            <a:ext cx="10515600" cy="1325563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Ensayo a Compresión Axial Simple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08E5E-AF87-44A4-A12D-D16ECEE40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222" y="1670675"/>
            <a:ext cx="3320963" cy="546648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Esquema del ensayo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3EDD733-22E3-4014-94DA-43104E6DBEBE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788" y="2388466"/>
            <a:ext cx="3320964" cy="3332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887555-8AB0-42CC-8436-D826188D8095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4721" y="1425675"/>
            <a:ext cx="3058130" cy="19086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FC9D6B-D7CD-4DEA-8CE0-269E659FFE1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87" y="1444943"/>
            <a:ext cx="3673646" cy="497249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101E284-3632-4B88-9314-3A14E744E400}"/>
              </a:ext>
            </a:extLst>
          </p:cNvPr>
          <p:cNvCxnSpPr/>
          <p:nvPr/>
        </p:nvCxnSpPr>
        <p:spPr>
          <a:xfrm>
            <a:off x="-4978" y="115317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8101120-30E5-4C3F-BB71-0B9CBFF677E4}"/>
              </a:ext>
            </a:extLst>
          </p:cNvPr>
          <p:cNvCxnSpPr/>
          <p:nvPr/>
        </p:nvCxnSpPr>
        <p:spPr>
          <a:xfrm>
            <a:off x="-4978" y="1082724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62B7CF8-9676-40A0-9472-9D82B2FC481E}"/>
              </a:ext>
            </a:extLst>
          </p:cNvPr>
          <p:cNvCxnSpPr>
            <a:cxnSpLocks/>
          </p:cNvCxnSpPr>
          <p:nvPr/>
        </p:nvCxnSpPr>
        <p:spPr>
          <a:xfrm flipH="1" flipV="1">
            <a:off x="471481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CA911C7-2C97-42DB-947F-8FD70E20D37F}"/>
              </a:ext>
            </a:extLst>
          </p:cNvPr>
          <p:cNvCxnSpPr>
            <a:cxnSpLocks/>
          </p:cNvCxnSpPr>
          <p:nvPr/>
        </p:nvCxnSpPr>
        <p:spPr>
          <a:xfrm flipV="1">
            <a:off x="381884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0ACF2E-4A6C-42B3-9432-6AB81981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36</a:t>
            </a:fld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A9647D-DFD3-4754-9880-BFD4FA47BD12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36837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4D950-F114-46B3-BA51-5C330D7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47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Ensayo compresión simple: Distribución de Esfuerzos.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12C62D-917A-4543-ADC5-DD128410A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48713" cy="823912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Ensayo compresión simple probeta (1mx1m).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7904CA2-F5F0-403B-A1B9-2CA346742F0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-3076"/>
          <a:stretch/>
        </p:blipFill>
        <p:spPr bwMode="auto">
          <a:xfrm>
            <a:off x="894320" y="2505075"/>
            <a:ext cx="4794181" cy="3684588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D5FD11-FAD3-4D16-9447-8676FDE4B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9698" y="1681163"/>
            <a:ext cx="4794181" cy="823912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Ensayo compresión simple probeta tipo muro (1mx2m).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8A0E291-6209-4A16-BA16-03483C3504CE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/>
          <a:stretch/>
        </p:blipFill>
        <p:spPr bwMode="auto">
          <a:xfrm>
            <a:off x="6735832" y="2505075"/>
            <a:ext cx="4794181" cy="368458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E20A12D-8FD0-4551-870C-5796BD2E4D07}"/>
              </a:ext>
            </a:extLst>
          </p:cNvPr>
          <p:cNvCxnSpPr/>
          <p:nvPr/>
        </p:nvCxnSpPr>
        <p:spPr>
          <a:xfrm>
            <a:off x="0" y="152333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0E70BF1-AD86-4439-897F-18D107BE9C65}"/>
              </a:ext>
            </a:extLst>
          </p:cNvPr>
          <p:cNvCxnSpPr/>
          <p:nvPr/>
        </p:nvCxnSpPr>
        <p:spPr>
          <a:xfrm>
            <a:off x="0" y="143033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3922097-16AF-45CD-A9B0-5E71A2E5278C}"/>
              </a:ext>
            </a:extLst>
          </p:cNvPr>
          <p:cNvCxnSpPr>
            <a:cxnSpLocks/>
          </p:cNvCxnSpPr>
          <p:nvPr/>
        </p:nvCxnSpPr>
        <p:spPr>
          <a:xfrm flipH="1" flipV="1">
            <a:off x="471481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5F5343E-22ED-4EAF-8DB4-FB2993CA94F0}"/>
              </a:ext>
            </a:extLst>
          </p:cNvPr>
          <p:cNvCxnSpPr>
            <a:cxnSpLocks/>
          </p:cNvCxnSpPr>
          <p:nvPr/>
        </p:nvCxnSpPr>
        <p:spPr>
          <a:xfrm flipV="1">
            <a:off x="381884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contenido 6">
            <a:extLst>
              <a:ext uri="{FF2B5EF4-FFF2-40B4-BE49-F238E27FC236}">
                <a16:creationId xmlns:a16="http://schemas.microsoft.com/office/drawing/2014/main" id="{6F215D9A-D936-44A6-9DA7-3A1EFF505C60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-3076"/>
          <a:stretch/>
        </p:blipFill>
        <p:spPr bwMode="auto">
          <a:xfrm>
            <a:off x="888186" y="2505075"/>
            <a:ext cx="4794181" cy="3684588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Marcador de contenido 7">
            <a:extLst>
              <a:ext uri="{FF2B5EF4-FFF2-40B4-BE49-F238E27FC236}">
                <a16:creationId xmlns:a16="http://schemas.microsoft.com/office/drawing/2014/main" id="{FB1D46B0-C0D3-4177-8C4B-B6494C987483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7"/>
          <a:stretch/>
        </p:blipFill>
        <p:spPr bwMode="auto">
          <a:xfrm>
            <a:off x="6729698" y="2505075"/>
            <a:ext cx="4794181" cy="368458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25316FD-D3DD-442A-886E-F0F417C811C7}"/>
              </a:ext>
            </a:extLst>
          </p:cNvPr>
          <p:cNvCxnSpPr/>
          <p:nvPr/>
        </p:nvCxnSpPr>
        <p:spPr>
          <a:xfrm>
            <a:off x="-6134" y="152333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AB18556-CFF9-4C57-9F9F-407538BF467E}"/>
              </a:ext>
            </a:extLst>
          </p:cNvPr>
          <p:cNvCxnSpPr/>
          <p:nvPr/>
        </p:nvCxnSpPr>
        <p:spPr>
          <a:xfrm>
            <a:off x="-6134" y="143033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397A086-E978-4034-A4E8-8D63978721B4}"/>
              </a:ext>
            </a:extLst>
          </p:cNvPr>
          <p:cNvCxnSpPr>
            <a:cxnSpLocks/>
          </p:cNvCxnSpPr>
          <p:nvPr/>
        </p:nvCxnSpPr>
        <p:spPr>
          <a:xfrm flipH="1" flipV="1">
            <a:off x="46534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33FCEBE-E46E-4D9E-81E8-08D08BAD672B}"/>
              </a:ext>
            </a:extLst>
          </p:cNvPr>
          <p:cNvCxnSpPr>
            <a:cxnSpLocks/>
          </p:cNvCxnSpPr>
          <p:nvPr/>
        </p:nvCxnSpPr>
        <p:spPr>
          <a:xfrm flipV="1">
            <a:off x="3757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1347C8-1A45-4712-ACA4-BE7452B8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37</a:t>
            </a:fld>
            <a:endParaRPr lang="es-EC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8E7131-7FDC-44BA-91C2-EA4959B33533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184516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4D950-F114-46B3-BA51-5C330D7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06"/>
            <a:ext cx="10515600" cy="91519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Ensayo compresión simple: Distribución de Esfuerzos.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12C62D-917A-4543-ADC5-DD128410A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757610"/>
            <a:ext cx="5157787" cy="6078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Curva Esfuerzo-Deformación compresión simple probeta (1mx1m).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82BBB49E-9255-4E87-AF81-33F561E80C8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454395"/>
            <a:ext cx="5157787" cy="3288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D5FD11-FAD3-4D16-9447-8676FDE4B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8853" y="1732074"/>
            <a:ext cx="5357813" cy="6078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Curva Esfuerzo-Deformación compresión simple probeta tipo muro (1mx2m).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F9FA365-96D8-4899-838A-84E093078246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6568867" y="2454395"/>
            <a:ext cx="5157786" cy="3288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3779260-00C2-4C12-994D-6240D4C0E6E9}"/>
              </a:ext>
            </a:extLst>
          </p:cNvPr>
          <p:cNvCxnSpPr/>
          <p:nvPr/>
        </p:nvCxnSpPr>
        <p:spPr>
          <a:xfrm>
            <a:off x="-6134" y="152333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73D2C78-F1CA-4917-88DB-0FE482531E30}"/>
              </a:ext>
            </a:extLst>
          </p:cNvPr>
          <p:cNvCxnSpPr/>
          <p:nvPr/>
        </p:nvCxnSpPr>
        <p:spPr>
          <a:xfrm>
            <a:off x="-6134" y="143033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19B2615-43EC-4303-9EC1-CEF1AC24CF28}"/>
              </a:ext>
            </a:extLst>
          </p:cNvPr>
          <p:cNvCxnSpPr>
            <a:cxnSpLocks/>
          </p:cNvCxnSpPr>
          <p:nvPr/>
        </p:nvCxnSpPr>
        <p:spPr>
          <a:xfrm flipH="1" flipV="1">
            <a:off x="46534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3B4CC00-7110-438E-BE1F-83535D96F4A7}"/>
              </a:ext>
            </a:extLst>
          </p:cNvPr>
          <p:cNvCxnSpPr>
            <a:cxnSpLocks/>
          </p:cNvCxnSpPr>
          <p:nvPr/>
        </p:nvCxnSpPr>
        <p:spPr>
          <a:xfrm flipV="1">
            <a:off x="3757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E8263F-30DF-49BA-A006-9F904F2C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38</a:t>
            </a:fld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6399BC-39AB-43C8-82AD-82C179A9D352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744935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22ECD-AD51-430F-B585-0B970235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4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de los esfuerzos </a:t>
            </a:r>
            <a:r>
              <a:rPr lang="es-EC" sz="3600" b="1" i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generados </a:t>
            </a:r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las cargas calculadas entre la probeta y la probeta tipo muro</a:t>
            </a:r>
            <a:endParaRPr lang="es-EC" sz="3600" b="1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6E5F784-6956-4C88-9B74-606F152C597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2072048"/>
              </p:ext>
            </p:extLst>
          </p:nvPr>
        </p:nvGraphicFramePr>
        <p:xfrm>
          <a:off x="1009304" y="2632075"/>
          <a:ext cx="10173392" cy="2476374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729048">
                  <a:extLst>
                    <a:ext uri="{9D8B030D-6E8A-4147-A177-3AD203B41FA5}">
                      <a16:colId xmlns:a16="http://schemas.microsoft.com/office/drawing/2014/main" val="3822726095"/>
                    </a:ext>
                  </a:extLst>
                </a:gridCol>
                <a:gridCol w="1922747">
                  <a:extLst>
                    <a:ext uri="{9D8B030D-6E8A-4147-A177-3AD203B41FA5}">
                      <a16:colId xmlns:a16="http://schemas.microsoft.com/office/drawing/2014/main" val="1337710415"/>
                    </a:ext>
                  </a:extLst>
                </a:gridCol>
                <a:gridCol w="1518722">
                  <a:extLst>
                    <a:ext uri="{9D8B030D-6E8A-4147-A177-3AD203B41FA5}">
                      <a16:colId xmlns:a16="http://schemas.microsoft.com/office/drawing/2014/main" val="20974446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27009687"/>
                    </a:ext>
                  </a:extLst>
                </a:gridCol>
                <a:gridCol w="1656010">
                  <a:extLst>
                    <a:ext uri="{9D8B030D-6E8A-4147-A177-3AD203B41FA5}">
                      <a16:colId xmlns:a16="http://schemas.microsoft.com/office/drawing/2014/main" val="1602378336"/>
                    </a:ext>
                  </a:extLst>
                </a:gridCol>
                <a:gridCol w="1518065">
                  <a:extLst>
                    <a:ext uri="{9D8B030D-6E8A-4147-A177-3AD203B41FA5}">
                      <a16:colId xmlns:a16="http://schemas.microsoft.com/office/drawing/2014/main" val="1667416137"/>
                    </a:ext>
                  </a:extLst>
                </a:gridCol>
              </a:tblGrid>
              <a:tr h="577735">
                <a:tc rowSpan="2"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la curva Esfuerzo-Deformación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Probeta (1x1) m</a:t>
                      </a:r>
                      <a:r>
                        <a:rPr lang="es-EC" sz="2000" b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Muro (1x2) m</a:t>
                      </a:r>
                      <a:r>
                        <a:rPr lang="es-EC" sz="2000" b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Límite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1418491"/>
                  </a:ext>
                </a:extLst>
              </a:tr>
              <a:tr h="577735">
                <a:tc vMerge="1">
                  <a:txBody>
                    <a:bodyPr/>
                    <a:lstStyle/>
                    <a:p>
                      <a:pPr algn="ctr"/>
                      <a:endParaRPr lang="es-EC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(MPa)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(Tn)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(MPa)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(Tn)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217532"/>
                  </a:ext>
                </a:extLst>
              </a:tr>
              <a:tr h="577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A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Límite Elástico 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822600"/>
                  </a:ext>
                </a:extLst>
              </a:tr>
              <a:tr h="577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Punto B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118.54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20.68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105.43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Límite Inelástico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2716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05A6CF8-E847-46D7-8651-3644CFB1AA64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24489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costo de viviendas">
            <a:extLst>
              <a:ext uri="{FF2B5EF4-FFF2-40B4-BE49-F238E27FC236}">
                <a16:creationId xmlns:a16="http://schemas.microsoft.com/office/drawing/2014/main" id="{977736CA-F2BF-4039-8035-CE27F0D71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4283" y="1530430"/>
            <a:ext cx="3050895" cy="23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46D8766-9016-4A3B-BB1A-1E2C15F00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10" y="2941898"/>
            <a:ext cx="3306445" cy="27615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CB80D7-99E4-48DF-9815-7841F754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0" y="114818"/>
            <a:ext cx="4038081" cy="1013104"/>
          </a:xfrm>
        </p:spPr>
        <p:txBody>
          <a:bodyPr>
            <a:normAutofit/>
          </a:bodyPr>
          <a:lstStyle/>
          <a:p>
            <a:pPr algn="ctr"/>
            <a:r>
              <a:rPr lang="es-EC" sz="4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crecimiento poblacional">
            <a:extLst>
              <a:ext uri="{FF2B5EF4-FFF2-40B4-BE49-F238E27FC236}">
                <a16:creationId xmlns:a16="http://schemas.microsoft.com/office/drawing/2014/main" id="{115422DA-0459-4937-80B0-574147BE0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r="19675"/>
          <a:stretch/>
        </p:blipFill>
        <p:spPr bwMode="auto">
          <a:xfrm>
            <a:off x="-14421" y="2130583"/>
            <a:ext cx="2695075" cy="26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10405A6-9667-40BB-9491-06E504938C78}"/>
              </a:ext>
            </a:extLst>
          </p:cNvPr>
          <p:cNvSpPr/>
          <p:nvPr/>
        </p:nvSpPr>
        <p:spPr>
          <a:xfrm>
            <a:off x="93451" y="1332787"/>
            <a:ext cx="2801469" cy="707886"/>
          </a:xfrm>
          <a:prstGeom prst="rect">
            <a:avLst/>
          </a:prstGeom>
          <a:solidFill>
            <a:srgbClr val="DDFFDD"/>
          </a:solidFill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4000" b="1" cap="none" spc="0" dirty="0">
                <a:ln/>
                <a:solidFill>
                  <a:schemeClr val="accent4"/>
                </a:solidFill>
                <a:effectLst/>
              </a:rPr>
              <a:t>DEMANDA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BE241D7-5BBC-4304-9477-C3FE5C96ED25}"/>
              </a:ext>
            </a:extLst>
          </p:cNvPr>
          <p:cNvSpPr/>
          <p:nvPr/>
        </p:nvSpPr>
        <p:spPr>
          <a:xfrm>
            <a:off x="9400021" y="5273285"/>
            <a:ext cx="2579776" cy="707886"/>
          </a:xfrm>
          <a:prstGeom prst="rect">
            <a:avLst/>
          </a:prstGeom>
          <a:solidFill>
            <a:srgbClr val="DDFFDD"/>
          </a:solidFill>
          <a:ln>
            <a:solidFill>
              <a:srgbClr val="1A703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4000" b="1" cap="none" spc="0" dirty="0">
                <a:ln/>
                <a:solidFill>
                  <a:schemeClr val="accent4"/>
                </a:solidFill>
                <a:effectLst/>
              </a:rPr>
              <a:t>OFERTA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8A387E3-D598-473E-B726-8039C5A12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54" y="2157204"/>
            <a:ext cx="3050895" cy="2631037"/>
          </a:xfrm>
          <a:prstGeom prst="rect">
            <a:avLst/>
          </a:prstGeom>
        </p:spPr>
      </p:pic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F32D3D92-BA25-40B4-A53D-60EE0F1E5B40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2894920" y="1686730"/>
            <a:ext cx="6505101" cy="394049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631A3E86-B763-4867-AC6D-754E9A84DFDD}"/>
              </a:ext>
            </a:extLst>
          </p:cNvPr>
          <p:cNvSpPr txBox="1">
            <a:spLocks/>
          </p:cNvSpPr>
          <p:nvPr/>
        </p:nvSpPr>
        <p:spPr>
          <a:xfrm>
            <a:off x="2604362" y="736934"/>
            <a:ext cx="7146583" cy="1136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nivel mundial la implementación y el uso de procedimientos y sistemas constructivos innovadores son cada vez más necesarios.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9A05B81-18B4-4347-A11B-D148BBEC51C9}"/>
              </a:ext>
            </a:extLst>
          </p:cNvPr>
          <p:cNvSpPr/>
          <p:nvPr/>
        </p:nvSpPr>
        <p:spPr>
          <a:xfrm>
            <a:off x="5445422" y="1968086"/>
            <a:ext cx="1412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VS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4FF1465-D945-49FB-86B0-94492FCC6CA5}"/>
              </a:ext>
            </a:extLst>
          </p:cNvPr>
          <p:cNvSpPr txBox="1"/>
          <p:nvPr/>
        </p:nvSpPr>
        <p:spPr>
          <a:xfrm>
            <a:off x="6607494" y="4797823"/>
            <a:ext cx="2037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sz="1400" i="0" dirty="0">
                <a:latin typeface="Arial" panose="020B0604020202020204" pitchFamily="34" charset="0"/>
                <a:cs typeface="Arial" panose="020B0604020202020204" pitchFamily="34" charset="0"/>
              </a:rPr>
              <a:t>(El Confidencial, 2016)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8BDE413-6669-4FC5-96F6-766E107A0493}"/>
              </a:ext>
            </a:extLst>
          </p:cNvPr>
          <p:cNvSpPr txBox="1"/>
          <p:nvPr/>
        </p:nvSpPr>
        <p:spPr>
          <a:xfrm>
            <a:off x="3193822" y="5627228"/>
            <a:ext cx="2472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sz="1400" i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i="0" dirty="0" err="1">
                <a:latin typeface="Arial" panose="020B0604020202020204" pitchFamily="34" charset="0"/>
                <a:cs typeface="Arial" panose="020B0604020202020204" pitchFamily="34" charset="0"/>
              </a:rPr>
              <a:t>lexutemov</a:t>
            </a:r>
            <a:r>
              <a:rPr lang="es-EC" sz="1400" i="0" dirty="0">
                <a:latin typeface="Arial" panose="020B0604020202020204" pitchFamily="34" charset="0"/>
                <a:cs typeface="Arial" panose="020B0604020202020204" pitchFamily="34" charset="0"/>
              </a:rPr>
              <a:t>, 2020)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1F4D511-EC6B-4D1E-8BC7-972A691E1F1C}"/>
              </a:ext>
            </a:extLst>
          </p:cNvPr>
          <p:cNvSpPr txBox="1"/>
          <p:nvPr/>
        </p:nvSpPr>
        <p:spPr>
          <a:xfrm>
            <a:off x="688110" y="4621156"/>
            <a:ext cx="2037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sz="1400" i="0" dirty="0">
                <a:latin typeface="Arial" panose="020B0604020202020204" pitchFamily="34" charset="0"/>
                <a:cs typeface="Arial" panose="020B0604020202020204" pitchFamily="34" charset="0"/>
              </a:rPr>
              <a:t>(Lidefer, 2017)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CBDA576-9B9E-4903-ACED-92C55FFE4BE2}"/>
              </a:ext>
            </a:extLst>
          </p:cNvPr>
          <p:cNvSpPr txBox="1"/>
          <p:nvPr/>
        </p:nvSpPr>
        <p:spPr>
          <a:xfrm>
            <a:off x="9690579" y="4048173"/>
            <a:ext cx="2472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sz="1400" i="0" dirty="0">
                <a:latin typeface="Arial" panose="020B0604020202020204" pitchFamily="34" charset="0"/>
                <a:cs typeface="Arial" panose="020B0604020202020204" pitchFamily="34" charset="0"/>
              </a:rPr>
              <a:t>(El Vocero Oficial, 2018)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F604237-9D07-462B-9739-32628F935996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9978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A9A8B1-D7DC-4E16-87D4-E7B4092ACA1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7851" y="3646070"/>
            <a:ext cx="3058131" cy="29401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93A3BE-D39F-407E-BD47-447F8E40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35"/>
            <a:ext cx="10515600" cy="1147763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Ensayo a Tracción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08E5E-AF87-44A4-A12D-D16ECEE40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280" y="2891118"/>
            <a:ext cx="2315558" cy="1863445"/>
          </a:xfrm>
        </p:spPr>
        <p:txBody>
          <a:bodyPr>
            <a:normAutofit/>
          </a:bodyPr>
          <a:lstStyle/>
          <a:p>
            <a:r>
              <a:rPr lang="es-EC" sz="3600" dirty="0"/>
              <a:t>Esquema del ensayo a Tracción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968AFF5-B950-4250-9F85-D118C70E986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7" y="1396582"/>
            <a:ext cx="4401813" cy="518959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C828F2-1A51-435F-8655-B382C8AC4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7851" y="1381089"/>
            <a:ext cx="3058131" cy="217199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D4D8E4B-DC1A-4FF1-B2B6-DE5218F1E26E}"/>
              </a:ext>
            </a:extLst>
          </p:cNvPr>
          <p:cNvCxnSpPr/>
          <p:nvPr/>
        </p:nvCxnSpPr>
        <p:spPr>
          <a:xfrm>
            <a:off x="0" y="120837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3D0D86D-ADF3-4D4B-9FA6-1CE372E88DB1}"/>
              </a:ext>
            </a:extLst>
          </p:cNvPr>
          <p:cNvCxnSpPr/>
          <p:nvPr/>
        </p:nvCxnSpPr>
        <p:spPr>
          <a:xfrm>
            <a:off x="0" y="111537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5F972AA-C4E6-4B1B-B292-881961487A4F}"/>
              </a:ext>
            </a:extLst>
          </p:cNvPr>
          <p:cNvCxnSpPr>
            <a:cxnSpLocks/>
          </p:cNvCxnSpPr>
          <p:nvPr/>
        </p:nvCxnSpPr>
        <p:spPr>
          <a:xfrm flipH="1" flipV="1">
            <a:off x="46534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901F769-AC65-40F5-9089-5270EA2064FA}"/>
              </a:ext>
            </a:extLst>
          </p:cNvPr>
          <p:cNvCxnSpPr>
            <a:cxnSpLocks/>
          </p:cNvCxnSpPr>
          <p:nvPr/>
        </p:nvCxnSpPr>
        <p:spPr>
          <a:xfrm flipV="1">
            <a:off x="3757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645F6-6007-49D3-B859-69117335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40</a:t>
            </a:fld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CC9477-A534-465E-886C-32C6F34A6ACC}"/>
              </a:ext>
            </a:extLst>
          </p:cNvPr>
          <p:cNvSpPr txBox="1"/>
          <p:nvPr/>
        </p:nvSpPr>
        <p:spPr>
          <a:xfrm>
            <a:off x="-79901" y="-62144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80021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4D950-F114-46B3-BA51-5C330D7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892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Ensayo Tracción: Distribución de Esfuerzos.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12C62D-917A-4543-ADC5-DD128410A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5" y="1366803"/>
            <a:ext cx="5157787" cy="417115"/>
          </a:xfrm>
        </p:spPr>
        <p:txBody>
          <a:bodyPr>
            <a:normAutofit fontScale="92500"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Ensayo a tracción probeta (1mx1m).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D3B1FFE3-6FC6-417C-A8C5-A63A6265713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7" r="-1"/>
          <a:stretch/>
        </p:blipFill>
        <p:spPr bwMode="auto">
          <a:xfrm>
            <a:off x="788982" y="1885951"/>
            <a:ext cx="5081005" cy="4768839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D5FD11-FAD3-4D16-9447-8676FDE4B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264048"/>
            <a:ext cx="5183188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Curva Esfuerzo-Deformación Ensayo a tracción probeta (1mx1m).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029EE33C-F517-4736-8EF2-DC8709A0F6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1" y="2133354"/>
            <a:ext cx="5394941" cy="3420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1383E-04D1-4EE9-A01E-CAE03F057053}"/>
              </a:ext>
            </a:extLst>
          </p:cNvPr>
          <p:cNvSpPr txBox="1"/>
          <p:nvPr/>
        </p:nvSpPr>
        <p:spPr>
          <a:xfrm>
            <a:off x="6251808" y="5615712"/>
            <a:ext cx="54624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  <a:r>
              <a:rPr lang="es-EC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se observa en la curva , frente a la tracción el comportamiento del panel cumple con las suposiciones que hace el Concrete Damage Plasticity y es que la resistencia del panel a tracción es aproximadamente un 10% de su resistencia a compresión.</a:t>
            </a:r>
            <a:endParaRPr lang="es-EC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BE7FD25-0ED8-4420-8CFA-84241FC9DF55}"/>
              </a:ext>
            </a:extLst>
          </p:cNvPr>
          <p:cNvCxnSpPr/>
          <p:nvPr/>
        </p:nvCxnSpPr>
        <p:spPr>
          <a:xfrm>
            <a:off x="-12701" y="121853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85C33D-9476-47C6-9C9D-2A61D79AE28A}"/>
              </a:ext>
            </a:extLst>
          </p:cNvPr>
          <p:cNvCxnSpPr/>
          <p:nvPr/>
        </p:nvCxnSpPr>
        <p:spPr>
          <a:xfrm>
            <a:off x="-12701" y="112553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37717A4-62A2-4E7C-AE01-3109797F4BC0}"/>
              </a:ext>
            </a:extLst>
          </p:cNvPr>
          <p:cNvCxnSpPr>
            <a:cxnSpLocks/>
          </p:cNvCxnSpPr>
          <p:nvPr/>
        </p:nvCxnSpPr>
        <p:spPr>
          <a:xfrm flipH="1" flipV="1">
            <a:off x="47773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66A25F2-5F44-4B0E-B24B-2A1FAEFBE529}"/>
              </a:ext>
            </a:extLst>
          </p:cNvPr>
          <p:cNvCxnSpPr>
            <a:cxnSpLocks/>
          </p:cNvCxnSpPr>
          <p:nvPr/>
        </p:nvCxnSpPr>
        <p:spPr>
          <a:xfrm flipV="1">
            <a:off x="38814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C7C632-BFD8-4ADC-AEFC-624A988B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41</a:t>
            </a:fld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C0767C-B74D-42D5-8746-5770683B9AF7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523964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3A3BE-D39F-407E-BD47-447F8E40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0468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Ensayo a Compresión Diagonal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08E5E-AF87-44A4-A12D-D16ECEE40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785524" cy="546648"/>
          </a:xfrm>
        </p:spPr>
        <p:txBody>
          <a:bodyPr/>
          <a:lstStyle/>
          <a:p>
            <a:pPr algn="ctr"/>
            <a:r>
              <a:rPr lang="es-EC" dirty="0"/>
              <a:t>Esquema del ensayo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0F8C7D34-559E-40B9-8434-E3B5B13BED7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662" y="2278168"/>
            <a:ext cx="2678077" cy="2372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C41F2D-6D49-47CA-8765-51BF819FD0C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8002" y="4127194"/>
            <a:ext cx="1907411" cy="1935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3DE2EFF-2C54-433F-B049-F30CFE79B141}"/>
              </a:ext>
            </a:extLst>
          </p:cNvPr>
          <p:cNvSpPr/>
          <p:nvPr/>
        </p:nvSpPr>
        <p:spPr>
          <a:xfrm>
            <a:off x="839788" y="2227812"/>
            <a:ext cx="3767483" cy="40612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4F4304C-F0D0-4E2A-8549-64F3DEF6C9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86" y="1633254"/>
            <a:ext cx="3785524" cy="49288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0BFE22-BE41-4B9E-B6B6-E5EACE89A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61" y="1693563"/>
            <a:ext cx="2960892" cy="459547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AA47E2F-6327-4299-983E-AABEE52435D0}"/>
              </a:ext>
            </a:extLst>
          </p:cNvPr>
          <p:cNvCxnSpPr/>
          <p:nvPr/>
        </p:nvCxnSpPr>
        <p:spPr>
          <a:xfrm>
            <a:off x="-6134" y="152333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2030E2A-6B63-4893-BAF8-B22827E35540}"/>
              </a:ext>
            </a:extLst>
          </p:cNvPr>
          <p:cNvCxnSpPr/>
          <p:nvPr/>
        </p:nvCxnSpPr>
        <p:spPr>
          <a:xfrm>
            <a:off x="-6134" y="143033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83B7A30-775F-42AC-8B45-758E139C7AAE}"/>
              </a:ext>
            </a:extLst>
          </p:cNvPr>
          <p:cNvCxnSpPr>
            <a:cxnSpLocks/>
          </p:cNvCxnSpPr>
          <p:nvPr/>
        </p:nvCxnSpPr>
        <p:spPr>
          <a:xfrm flipH="1" flipV="1">
            <a:off x="46534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94A2F8C-FC67-4E1B-879F-BDD37302FFE4}"/>
              </a:ext>
            </a:extLst>
          </p:cNvPr>
          <p:cNvCxnSpPr>
            <a:cxnSpLocks/>
          </p:cNvCxnSpPr>
          <p:nvPr/>
        </p:nvCxnSpPr>
        <p:spPr>
          <a:xfrm flipV="1">
            <a:off x="3757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3077A71-8AD5-40E6-945D-AF5F257FFBD4}"/>
              </a:ext>
            </a:extLst>
          </p:cNvPr>
          <p:cNvCxnSpPr/>
          <p:nvPr/>
        </p:nvCxnSpPr>
        <p:spPr>
          <a:xfrm flipV="1">
            <a:off x="5244353" y="1693563"/>
            <a:ext cx="0" cy="452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AF31292-5D2C-494B-9705-911BAB4FD6B0}"/>
              </a:ext>
            </a:extLst>
          </p:cNvPr>
          <p:cNvCxnSpPr>
            <a:cxnSpLocks/>
          </p:cNvCxnSpPr>
          <p:nvPr/>
        </p:nvCxnSpPr>
        <p:spPr>
          <a:xfrm>
            <a:off x="5244353" y="2145813"/>
            <a:ext cx="5109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C7F26AE-7A3F-4D0F-AF2D-BB17B6B64D14}"/>
              </a:ext>
            </a:extLst>
          </p:cNvPr>
          <p:cNvCxnSpPr>
            <a:cxnSpLocks/>
          </p:cNvCxnSpPr>
          <p:nvPr/>
        </p:nvCxnSpPr>
        <p:spPr>
          <a:xfrm flipH="1">
            <a:off x="4854389" y="2145813"/>
            <a:ext cx="389964" cy="341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D54003A-8DC5-4034-BE3E-8921C865655A}"/>
              </a:ext>
            </a:extLst>
          </p:cNvPr>
          <p:cNvSpPr txBox="1"/>
          <p:nvPr/>
        </p:nvSpPr>
        <p:spPr>
          <a:xfrm>
            <a:off x="4964363" y="1509520"/>
            <a:ext cx="33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B2E1E1D-4EBF-4A6E-9B8F-1B4D49045540}"/>
              </a:ext>
            </a:extLst>
          </p:cNvPr>
          <p:cNvSpPr txBox="1"/>
          <p:nvPr/>
        </p:nvSpPr>
        <p:spPr>
          <a:xfrm>
            <a:off x="5649537" y="1918554"/>
            <a:ext cx="33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X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99C946-E019-4671-B519-29DB85EC4DDB}"/>
              </a:ext>
            </a:extLst>
          </p:cNvPr>
          <p:cNvSpPr txBox="1"/>
          <p:nvPr/>
        </p:nvSpPr>
        <p:spPr>
          <a:xfrm>
            <a:off x="4688708" y="2443740"/>
            <a:ext cx="33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Z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A7BBAF-A59E-4DF5-B6E5-C07E134E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42</a:t>
            </a:fld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1C4A33-1986-4993-A971-BE1739E4A2CA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475822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4E349B0D-3D29-494B-AB61-6E5AAF3796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64" y="1342993"/>
            <a:ext cx="3509869" cy="4928839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44ADDF7-D88A-4F85-A9CC-70184AA9CFA7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742" y="1422282"/>
            <a:ext cx="2736388" cy="487662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836B24-2ED0-482D-A959-226E66EC140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1434" y="1439533"/>
            <a:ext cx="2580179" cy="4876625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7BEB93-005D-4C33-B84C-F1152D95049D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6612" y="1457901"/>
            <a:ext cx="2580179" cy="4876626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C47E973-E8A9-4394-896A-D0D80653A137}"/>
              </a:ext>
            </a:extLst>
          </p:cNvPr>
          <p:cNvCxnSpPr/>
          <p:nvPr/>
        </p:nvCxnSpPr>
        <p:spPr>
          <a:xfrm>
            <a:off x="0" y="1083677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D43049B-6D44-4F46-B2D5-ECEEF8E404E3}"/>
              </a:ext>
            </a:extLst>
          </p:cNvPr>
          <p:cNvCxnSpPr/>
          <p:nvPr/>
        </p:nvCxnSpPr>
        <p:spPr>
          <a:xfrm>
            <a:off x="0" y="990685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2D8E30C-AF3A-4375-BC72-0B994C1FFB8E}"/>
              </a:ext>
            </a:extLst>
          </p:cNvPr>
          <p:cNvCxnSpPr>
            <a:cxnSpLocks/>
          </p:cNvCxnSpPr>
          <p:nvPr/>
        </p:nvCxnSpPr>
        <p:spPr>
          <a:xfrm flipH="1" flipV="1">
            <a:off x="46534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BF48C5C-E0FA-4968-B3E9-836182E7CFE4}"/>
              </a:ext>
            </a:extLst>
          </p:cNvPr>
          <p:cNvCxnSpPr>
            <a:cxnSpLocks/>
          </p:cNvCxnSpPr>
          <p:nvPr/>
        </p:nvCxnSpPr>
        <p:spPr>
          <a:xfrm flipV="1">
            <a:off x="3757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477074FD-7331-4B88-AEC5-D48A48CE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0468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Condiciones de borde del ensayo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2BD0B07-E309-4942-82EF-194C6410C912}"/>
              </a:ext>
            </a:extLst>
          </p:cNvPr>
          <p:cNvCxnSpPr/>
          <p:nvPr/>
        </p:nvCxnSpPr>
        <p:spPr>
          <a:xfrm flipV="1">
            <a:off x="3947775" y="1329290"/>
            <a:ext cx="0" cy="452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D6116D1-8A84-48CB-A027-91A7072D2C1D}"/>
              </a:ext>
            </a:extLst>
          </p:cNvPr>
          <p:cNvCxnSpPr>
            <a:cxnSpLocks/>
          </p:cNvCxnSpPr>
          <p:nvPr/>
        </p:nvCxnSpPr>
        <p:spPr>
          <a:xfrm>
            <a:off x="3947775" y="1781540"/>
            <a:ext cx="5109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3E4F24D-8570-42DB-A28E-9ABCF5EB05FD}"/>
              </a:ext>
            </a:extLst>
          </p:cNvPr>
          <p:cNvCxnSpPr>
            <a:cxnSpLocks/>
          </p:cNvCxnSpPr>
          <p:nvPr/>
        </p:nvCxnSpPr>
        <p:spPr>
          <a:xfrm flipH="1">
            <a:off x="3557811" y="1781540"/>
            <a:ext cx="389964" cy="341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4366457-9C3A-4DBA-9263-3CE5FEF5300F}"/>
              </a:ext>
            </a:extLst>
          </p:cNvPr>
          <p:cNvSpPr txBox="1"/>
          <p:nvPr/>
        </p:nvSpPr>
        <p:spPr>
          <a:xfrm>
            <a:off x="3667785" y="1145247"/>
            <a:ext cx="33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Y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9E9F79-3CDA-45C3-B0F1-3513549CC2A4}"/>
              </a:ext>
            </a:extLst>
          </p:cNvPr>
          <p:cNvSpPr txBox="1"/>
          <p:nvPr/>
        </p:nvSpPr>
        <p:spPr>
          <a:xfrm>
            <a:off x="4352959" y="1554281"/>
            <a:ext cx="33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CB6404-10C5-41AD-8600-802F2EBDBC32}"/>
              </a:ext>
            </a:extLst>
          </p:cNvPr>
          <p:cNvSpPr txBox="1"/>
          <p:nvPr/>
        </p:nvSpPr>
        <p:spPr>
          <a:xfrm>
            <a:off x="3392130" y="2079467"/>
            <a:ext cx="33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Z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18A1B96-63D8-49FB-AFDA-124D9351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43</a:t>
            </a:fld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7E05D4-B74C-4A33-9288-8C1243A2BCB0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93305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4D950-F114-46B3-BA51-5C330D7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7" y="267054"/>
            <a:ext cx="11355388" cy="92037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Ensayo Compresión Diagonal: Distribución de Esfuerzos.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12C62D-917A-4543-ADC5-DD128410A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352" y="1540312"/>
            <a:ext cx="5157787" cy="504188"/>
          </a:xfrm>
        </p:spPr>
        <p:txBody>
          <a:bodyPr>
            <a:noAutofit/>
          </a:bodyPr>
          <a:lstStyle/>
          <a:p>
            <a:pPr algn="ctr"/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Ensayo a Compresión Diagonal probeta (1mx1m).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51EB52E-0B3D-423C-B1EE-CBC9D8FD7D85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3"/>
          <a:stretch/>
        </p:blipFill>
        <p:spPr bwMode="auto">
          <a:xfrm>
            <a:off x="839788" y="2184818"/>
            <a:ext cx="5256206" cy="4215981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D5FD11-FAD3-4D16-9447-8676FDE4B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4074" y="1533517"/>
            <a:ext cx="5183188" cy="504188"/>
          </a:xfrm>
        </p:spPr>
        <p:txBody>
          <a:bodyPr>
            <a:noAutofit/>
          </a:bodyPr>
          <a:lstStyle/>
          <a:p>
            <a:pPr algn="ctr"/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Curva Esfuerzo-Deformación Ensayo a Compresión Diagonal probeta (1mx1m).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95B497D3-E7C4-466D-8A82-D42301D85E4C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73" y="2184818"/>
            <a:ext cx="5432175" cy="421598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64D963F-C5E7-4E01-84F8-C1B724DFB177}"/>
              </a:ext>
            </a:extLst>
          </p:cNvPr>
          <p:cNvCxnSpPr/>
          <p:nvPr/>
        </p:nvCxnSpPr>
        <p:spPr>
          <a:xfrm>
            <a:off x="0" y="1083677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6969537-03D6-4DA2-8D42-E6877C88656E}"/>
              </a:ext>
            </a:extLst>
          </p:cNvPr>
          <p:cNvCxnSpPr/>
          <p:nvPr/>
        </p:nvCxnSpPr>
        <p:spPr>
          <a:xfrm>
            <a:off x="0" y="990685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033148D-539F-4A22-A711-A0C0954301C1}"/>
              </a:ext>
            </a:extLst>
          </p:cNvPr>
          <p:cNvCxnSpPr>
            <a:cxnSpLocks/>
          </p:cNvCxnSpPr>
          <p:nvPr/>
        </p:nvCxnSpPr>
        <p:spPr>
          <a:xfrm flipH="1" flipV="1">
            <a:off x="465347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65008DA-FF39-48B7-9521-6F44DFA86CC4}"/>
              </a:ext>
            </a:extLst>
          </p:cNvPr>
          <p:cNvCxnSpPr>
            <a:cxnSpLocks/>
          </p:cNvCxnSpPr>
          <p:nvPr/>
        </p:nvCxnSpPr>
        <p:spPr>
          <a:xfrm flipV="1">
            <a:off x="3757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CF88A6-2465-41BA-9332-18342EE1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44</a:t>
            </a:fld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1D2F3-96EE-4A87-B544-0BA42178D705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839674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22ECD-AD51-430F-B585-0B970235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6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Esfuerzos </a:t>
            </a:r>
            <a:r>
              <a:rPr lang="es-EC" sz="3600" b="1" i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generados </a:t>
            </a:r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ensayo de compresión diagonal</a:t>
            </a:r>
            <a:endParaRPr lang="es-EC" sz="3600" b="1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EF2751A-3158-4E46-BE5F-544EF9E21A8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8261808"/>
              </p:ext>
            </p:extLst>
          </p:nvPr>
        </p:nvGraphicFramePr>
        <p:xfrm>
          <a:off x="1341120" y="2401253"/>
          <a:ext cx="9829798" cy="2384703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735036">
                  <a:extLst>
                    <a:ext uri="{9D8B030D-6E8A-4147-A177-3AD203B41FA5}">
                      <a16:colId xmlns:a16="http://schemas.microsoft.com/office/drawing/2014/main" val="3899753722"/>
                    </a:ext>
                  </a:extLst>
                </a:gridCol>
                <a:gridCol w="2312967">
                  <a:extLst>
                    <a:ext uri="{9D8B030D-6E8A-4147-A177-3AD203B41FA5}">
                      <a16:colId xmlns:a16="http://schemas.microsoft.com/office/drawing/2014/main" val="2123656122"/>
                    </a:ext>
                  </a:extLst>
                </a:gridCol>
                <a:gridCol w="3383071">
                  <a:extLst>
                    <a:ext uri="{9D8B030D-6E8A-4147-A177-3AD203B41FA5}">
                      <a16:colId xmlns:a16="http://schemas.microsoft.com/office/drawing/2014/main" val="2995701224"/>
                    </a:ext>
                  </a:extLst>
                </a:gridCol>
                <a:gridCol w="2398724">
                  <a:extLst>
                    <a:ext uri="{9D8B030D-6E8A-4147-A177-3AD203B41FA5}">
                      <a16:colId xmlns:a16="http://schemas.microsoft.com/office/drawing/2014/main" val="2994989923"/>
                    </a:ext>
                  </a:extLst>
                </a:gridCol>
              </a:tblGrid>
              <a:tr h="79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</a:t>
                      </a:r>
                      <a:endParaRPr lang="es-EC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(MPa)</a:t>
                      </a:r>
                      <a:endParaRPr lang="es-EC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Deformación (mm/mm)</a:t>
                      </a:r>
                      <a:endParaRPr lang="es-EC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Límite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064025"/>
                  </a:ext>
                </a:extLst>
              </a:tr>
              <a:tr h="79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10.64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0.00047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Límite elástico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231429"/>
                  </a:ext>
                </a:extLst>
              </a:tr>
              <a:tr h="79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EC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22.27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0.00165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Límite inelástico</a:t>
                      </a:r>
                      <a:endParaRPr lang="es-EC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94791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A87F36A-02C2-480C-8D99-B07E3C0B9696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04680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56A94-C4FD-482A-B049-72F3BE25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15" y="127322"/>
            <a:ext cx="11946783" cy="838835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Comparación entre las cargas axiales y esfuerzos teóricos </a:t>
            </a: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calculados </a:t>
            </a:r>
            <a:r>
              <a:rPr lang="es-EC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los obtenidos en la simulación de los ensayos.</a:t>
            </a:r>
            <a:endParaRPr lang="es-EC" sz="48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309C396-3A4F-4F8F-8EE3-2D1821A854DE}"/>
              </a:ext>
            </a:extLst>
          </p:cNvPr>
          <p:cNvCxnSpPr/>
          <p:nvPr/>
        </p:nvCxnSpPr>
        <p:spPr>
          <a:xfrm>
            <a:off x="0" y="96793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8FD8D29-C5A6-4969-B7DC-DE995E304448}"/>
              </a:ext>
            </a:extLst>
          </p:cNvPr>
          <p:cNvCxnSpPr/>
          <p:nvPr/>
        </p:nvCxnSpPr>
        <p:spPr>
          <a:xfrm>
            <a:off x="0" y="87493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714DE56-9312-40CC-A4A5-60F0BD3C21BC}"/>
              </a:ext>
            </a:extLst>
          </p:cNvPr>
          <p:cNvCxnSpPr>
            <a:cxnSpLocks/>
          </p:cNvCxnSpPr>
          <p:nvPr/>
        </p:nvCxnSpPr>
        <p:spPr>
          <a:xfrm flipH="1" flipV="1">
            <a:off x="343070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D3C0A11-6399-4A7E-BA6D-32627C8029DA}"/>
              </a:ext>
            </a:extLst>
          </p:cNvPr>
          <p:cNvCxnSpPr>
            <a:cxnSpLocks/>
          </p:cNvCxnSpPr>
          <p:nvPr/>
        </p:nvCxnSpPr>
        <p:spPr>
          <a:xfrm flipV="1">
            <a:off x="283288" y="-9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7F80709-D9C8-4CC8-BA47-4725D8565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72478"/>
              </p:ext>
            </p:extLst>
          </p:nvPr>
        </p:nvGraphicFramePr>
        <p:xfrm>
          <a:off x="245215" y="874939"/>
          <a:ext cx="11946785" cy="598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692BD2-7763-4A32-9CBA-E98A78FE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46</a:t>
            </a:fld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ED6B5C-451E-4384-BDE9-C8C8B1FE0774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242232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F642F-D1D6-42C6-BEB5-AEA7C0C7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98"/>
            <a:ext cx="10515600" cy="604668"/>
          </a:xfrm>
        </p:spPr>
        <p:txBody>
          <a:bodyPr/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ódulo de elasticidad</a:t>
            </a:r>
            <a:endParaRPr lang="es-EC" sz="2400" i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2FBFF-38B6-448B-AD1D-8D3F5053F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" y="1339095"/>
            <a:ext cx="11795760" cy="1814996"/>
          </a:xfrm>
        </p:spPr>
        <p:txBody>
          <a:bodyPr>
            <a:noAutofit/>
          </a:bodyPr>
          <a:lstStyle/>
          <a:p>
            <a:pPr marL="7620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El módulo de elasticidad se calcula con el método de la secante del ACI, este establece que el Módulo de elasticidad es la pendiente de la curva esfuerzo-deformación medida entre los dos puntos: </a:t>
            </a:r>
          </a:p>
          <a:p>
            <a:pPr marL="76200" indent="0" algn="just">
              <a:buNone/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- El esfuerzo generado al 0.00005 de deformación y;</a:t>
            </a:r>
          </a:p>
          <a:p>
            <a:pPr marL="76200" indent="0" algn="just">
              <a:buNone/>
            </a:pPr>
            <a:r>
              <a:rPr lang="en-US" sz="1900" dirty="0">
                <a:solidFill>
                  <a:schemeClr val="tx1"/>
                </a:solidFill>
                <a:latin typeface="+mj-lt"/>
              </a:rPr>
              <a:t>- El valor del 40% del esfuerzo máximo a compresión. </a:t>
            </a:r>
            <a:endParaRPr lang="es-EC" sz="19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C74CCBF-6157-4C43-BEBC-2D4F1F73223D}"/>
                  </a:ext>
                </a:extLst>
              </p:cNvPr>
              <p:cNvSpPr txBox="1"/>
              <p:nvPr/>
            </p:nvSpPr>
            <p:spPr>
              <a:xfrm>
                <a:off x="670562" y="4818335"/>
                <a:ext cx="5867400" cy="1510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6695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40%</m:t>
                          </m:r>
                          <m:sSub>
                            <m:sSubPr>
                              <m:ctrlPr>
                                <a:rPr lang="es-EC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C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8,270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1,02</m:t>
                          </m:r>
                        </m:num>
                        <m:den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0,000385</m:t>
                          </m:r>
                          <m:r>
                            <a:rPr lang="es-EC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0,0000474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s-EC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𝟐𝟏𝟓𝟏𝟐</m:t>
                      </m:r>
                      <m:r>
                        <a:rPr lang="es-EC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C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𝟕𝟔</m:t>
                      </m:r>
                      <m:r>
                        <a:rPr lang="es-EC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C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𝑴𝑷𝒂</m:t>
                      </m:r>
                    </m:oMath>
                  </m:oMathPara>
                </a14:m>
                <a:endPara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C74CCBF-6157-4C43-BEBC-2D4F1F732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2" y="4818335"/>
                <a:ext cx="5867400" cy="1510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63482C4-1513-42F7-8F12-9DCF99814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16977"/>
              </p:ext>
            </p:extLst>
          </p:nvPr>
        </p:nvGraphicFramePr>
        <p:xfrm>
          <a:off x="754387" y="3427868"/>
          <a:ext cx="5674356" cy="1497146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066798">
                  <a:extLst>
                    <a:ext uri="{9D8B030D-6E8A-4147-A177-3AD203B41FA5}">
                      <a16:colId xmlns:a16="http://schemas.microsoft.com/office/drawing/2014/main" val="2033224102"/>
                    </a:ext>
                  </a:extLst>
                </a:gridCol>
                <a:gridCol w="2130075">
                  <a:extLst>
                    <a:ext uri="{9D8B030D-6E8A-4147-A177-3AD203B41FA5}">
                      <a16:colId xmlns:a16="http://schemas.microsoft.com/office/drawing/2014/main" val="2006163246"/>
                    </a:ext>
                  </a:extLst>
                </a:gridCol>
                <a:gridCol w="2477483">
                  <a:extLst>
                    <a:ext uri="{9D8B030D-6E8A-4147-A177-3AD203B41FA5}">
                      <a16:colId xmlns:a16="http://schemas.microsoft.com/office/drawing/2014/main" val="1386860592"/>
                    </a:ext>
                  </a:extLst>
                </a:gridCol>
              </a:tblGrid>
              <a:tr h="547157">
                <a:tc>
                  <a:txBody>
                    <a:bodyPr/>
                    <a:lstStyle/>
                    <a:p>
                      <a:endParaRPr lang="es-EC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(MPa)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Deformación (mm/mm)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853152"/>
                  </a:ext>
                </a:extLst>
              </a:tr>
              <a:tr h="465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σ1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0.0000474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30822"/>
                  </a:ext>
                </a:extLst>
              </a:tr>
              <a:tr h="465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</a:t>
                      </a:r>
                      <a:r>
                        <a:rPr lang="es-EC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σm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8.272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0.000385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18186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ECDC613-6FCB-470C-9BB4-EE1F9C408F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1" y="2074448"/>
            <a:ext cx="5455919" cy="38265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8E4374-E4CA-47DE-B693-B54261086425}"/>
              </a:ext>
            </a:extLst>
          </p:cNvPr>
          <p:cNvSpPr txBox="1"/>
          <p:nvPr/>
        </p:nvSpPr>
        <p:spPr>
          <a:xfrm>
            <a:off x="-79901" y="-71022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899087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09DAF-7E3D-4165-A63C-D5B946CA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65" y="115677"/>
            <a:ext cx="10121721" cy="36352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es-ES" sz="4200" b="1" dirty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endParaRPr lang="es-EC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2177139-85C5-4449-9336-C17ACD0F06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91497" y="832399"/>
          <a:ext cx="1018613" cy="575496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018613">
                  <a:extLst>
                    <a:ext uri="{9D8B030D-6E8A-4147-A177-3AD203B41FA5}">
                      <a16:colId xmlns:a16="http://schemas.microsoft.com/office/drawing/2014/main" val="3375017759"/>
                    </a:ext>
                  </a:extLst>
                </a:gridCol>
              </a:tblGrid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ξt=δ´/Lot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769543960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3040521184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3.46268E-06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75693947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1.69228E-05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1920406420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2.03803E-05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182427939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2.38353E-05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607790327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3.72878E-05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614905881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4.07379E-05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1618502160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4.41855E-05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386555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5.76308E-05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334007659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6.10731E-05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3570437420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6.46299E-05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143120380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8.02755E-05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923255303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9.95695E-05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77674989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0.000122582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510932566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0.000156709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045151442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0.000182002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222814725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0.000219464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2715401706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0.000259759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053574907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0.000304284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121056320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0.00032146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4254604887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0.000355498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641874811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0.000416666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3355032321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0.00048995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70" marR="55470" marT="0" marB="0"/>
                </a:tc>
                <a:extLst>
                  <a:ext uri="{0D108BD9-81ED-4DB2-BD59-A6C34878D82A}">
                    <a16:rowId xmlns:a16="http://schemas.microsoft.com/office/drawing/2014/main" val="127334817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FA180B7-5B2D-49D2-84B3-A723F5BE8B19}"/>
              </a:ext>
            </a:extLst>
          </p:cNvPr>
          <p:cNvGraphicFramePr>
            <a:graphicFrameLocks noGrp="1"/>
          </p:cNvGraphicFramePr>
          <p:nvPr/>
        </p:nvGraphicFramePr>
        <p:xfrm>
          <a:off x="5319162" y="840223"/>
          <a:ext cx="1004319" cy="575496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004319">
                  <a:extLst>
                    <a:ext uri="{9D8B030D-6E8A-4147-A177-3AD203B41FA5}">
                      <a16:colId xmlns:a16="http://schemas.microsoft.com/office/drawing/2014/main" val="221708750"/>
                    </a:ext>
                  </a:extLst>
                </a:gridCol>
              </a:tblGrid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ξc=δ´/Loc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79036644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940196045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4E-05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375433815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8.05E-05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2703755797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0.0001205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3678809277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0.0001605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4021712523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0.000201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3488442536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0.000241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4293490793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0.000281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21972326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0.000321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3304810955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0.0003615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36267059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0.0004015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2229779393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0.0004425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543101331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0.0004855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231689890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0.000531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2635282824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0.0005875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3249172068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0.0006455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718571435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0.0007045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2192132914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0.000766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2233035107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0.000834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4090288934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0.000852</a:t>
                      </a:r>
                      <a:endParaRPr lang="es-EC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416547099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0.0008815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770325076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0.00094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128857036"/>
                  </a:ext>
                </a:extLst>
              </a:tr>
              <a:tr h="239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0.000996</a:t>
                      </a:r>
                      <a:endParaRPr lang="es-EC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451" marR="58451" marT="0" marB="0"/>
                </a:tc>
                <a:extLst>
                  <a:ext uri="{0D108BD9-81ED-4DB2-BD59-A6C34878D82A}">
                    <a16:rowId xmlns:a16="http://schemas.microsoft.com/office/drawing/2014/main" val="103134498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AD66484-8482-4132-B6D4-5DAE97479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79" y="2697022"/>
            <a:ext cx="3289993" cy="828498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A05019F-25F1-4239-A80E-C455132ED803}"/>
              </a:ext>
            </a:extLst>
          </p:cNvPr>
          <p:cNvGraphicFramePr>
            <a:graphicFrameLocks noGrp="1"/>
          </p:cNvGraphicFramePr>
          <p:nvPr/>
        </p:nvGraphicFramePr>
        <p:xfrm>
          <a:off x="7802220" y="1530770"/>
          <a:ext cx="1018783" cy="4373867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1018783">
                  <a:extLst>
                    <a:ext uri="{9D8B030D-6E8A-4147-A177-3AD203B41FA5}">
                      <a16:colId xmlns:a16="http://schemas.microsoft.com/office/drawing/2014/main" val="3932455966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v= ξt/ξc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90438030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0.086567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379654712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0.210220745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9949408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0.16913112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89684968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0.148506542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16808724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0.185511443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401772128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0.169036929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67893643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0.157243772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133906272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0.179535202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340496615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0.168943568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58160125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0.160971108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98776682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0.181413559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64948532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0.205086509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12726326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0.230850659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02977042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0.266738213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416414339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0.281955229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166870295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0.311517388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142433550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0.339110966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3769361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0.364848921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35024039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0.377300469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31274442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0.403287578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6912373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0.443261702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34042166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0.491917671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97" marR="52797" marT="0" marB="0"/>
                </a:tc>
                <a:extLst>
                  <a:ext uri="{0D108BD9-81ED-4DB2-BD59-A6C34878D82A}">
                    <a16:rowId xmlns:a16="http://schemas.microsoft.com/office/drawing/2014/main" val="214441641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D8DF021-E37C-4268-9F84-E1CA09BC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26" y="3677920"/>
            <a:ext cx="1164494" cy="629883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DFD5BD6-3016-4B57-A0E2-843788080679}"/>
              </a:ext>
            </a:extLst>
          </p:cNvPr>
          <p:cNvCxnSpPr/>
          <p:nvPr/>
        </p:nvCxnSpPr>
        <p:spPr>
          <a:xfrm>
            <a:off x="0" y="658595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5A38123-DE4D-4A25-9C31-D653B0EFCBFC}"/>
              </a:ext>
            </a:extLst>
          </p:cNvPr>
          <p:cNvCxnSpPr/>
          <p:nvPr/>
        </p:nvCxnSpPr>
        <p:spPr>
          <a:xfrm>
            <a:off x="0" y="56560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ABD8264-67C9-49AC-A5AB-F682F6998776}"/>
              </a:ext>
            </a:extLst>
          </p:cNvPr>
          <p:cNvCxnSpPr>
            <a:cxnSpLocks/>
          </p:cNvCxnSpPr>
          <p:nvPr/>
        </p:nvCxnSpPr>
        <p:spPr>
          <a:xfrm flipH="1" flipV="1">
            <a:off x="370750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ED47091-7AA7-48D6-9DAD-82DF8067AD5A}"/>
              </a:ext>
            </a:extLst>
          </p:cNvPr>
          <p:cNvCxnSpPr>
            <a:cxnSpLocks/>
          </p:cNvCxnSpPr>
          <p:nvPr/>
        </p:nvCxnSpPr>
        <p:spPr>
          <a:xfrm flipV="1">
            <a:off x="289682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E618D440-7C85-4896-8E39-A5E014209B27}"/>
              </a:ext>
            </a:extLst>
          </p:cNvPr>
          <p:cNvSpPr txBox="1">
            <a:spLocks/>
          </p:cNvSpPr>
          <p:nvPr/>
        </p:nvSpPr>
        <p:spPr>
          <a:xfrm>
            <a:off x="-605791" y="2978872"/>
            <a:ext cx="3785524" cy="54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Sentido x →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90C3457-1277-4901-81CD-DFC6BFEC4AAF}"/>
              </a:ext>
            </a:extLst>
          </p:cNvPr>
          <p:cNvSpPr txBox="1">
            <a:spLocks/>
          </p:cNvSpPr>
          <p:nvPr/>
        </p:nvSpPr>
        <p:spPr>
          <a:xfrm>
            <a:off x="2434007" y="3027811"/>
            <a:ext cx="3785524" cy="54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Sentido y →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578A755-60F6-4981-BB12-341C5CBE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48</a:t>
            </a:fld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C28AE1-64D2-4943-B519-8AD12088563E}"/>
              </a:ext>
            </a:extLst>
          </p:cNvPr>
          <p:cNvSpPr txBox="1"/>
          <p:nvPr/>
        </p:nvSpPr>
        <p:spPr>
          <a:xfrm>
            <a:off x="-53004" y="12816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897845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C5C22-FF19-4E34-BFAC-BF9EE563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41" y="675567"/>
            <a:ext cx="7007717" cy="716778"/>
          </a:xfrm>
        </p:spPr>
        <p:txBody>
          <a:bodyPr>
            <a:normAutofit/>
          </a:bodyPr>
          <a:lstStyle/>
          <a:p>
            <a:pPr algn="ctr"/>
            <a:r>
              <a:rPr lang="es-ES" sz="3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Rigidez o Módulo de Corte </a:t>
            </a:r>
            <a:endParaRPr lang="es-EC" sz="3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3B516BD-C789-42F5-8808-420D329368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3" y="2161005"/>
            <a:ext cx="2624065" cy="1348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Resultado de imagen para rigidez o modulo de corte">
            <a:extLst>
              <a:ext uri="{FF2B5EF4-FFF2-40B4-BE49-F238E27FC236}">
                <a16:creationId xmlns:a16="http://schemas.microsoft.com/office/drawing/2014/main" id="{F4703EFE-B967-45EA-B0CA-371F7CBE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4" y="1805405"/>
            <a:ext cx="5047445" cy="324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E81B42-F1FB-44C4-8197-FBB1467BA120}"/>
              </a:ext>
            </a:extLst>
          </p:cNvPr>
          <p:cNvSpPr txBox="1"/>
          <p:nvPr/>
        </p:nvSpPr>
        <p:spPr>
          <a:xfrm>
            <a:off x="2308741" y="5157878"/>
            <a:ext cx="2527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Lifeder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, 2019).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B6FC4A-622F-4181-A809-176FAC083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3" y="3986636"/>
            <a:ext cx="2624065" cy="583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2B1690-4B3B-42BF-BDC8-6F878EC31645}"/>
              </a:ext>
            </a:extLst>
          </p:cNvPr>
          <p:cNvSpPr txBox="1"/>
          <p:nvPr/>
        </p:nvSpPr>
        <p:spPr>
          <a:xfrm>
            <a:off x="-53004" y="12816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01297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a la derecha con muesca 3">
            <a:extLst>
              <a:ext uri="{FF2B5EF4-FFF2-40B4-BE49-F238E27FC236}">
                <a16:creationId xmlns:a16="http://schemas.microsoft.com/office/drawing/2014/main" id="{EC01C463-3601-4EE5-B3AB-2FC5D51A4E36}"/>
              </a:ext>
            </a:extLst>
          </p:cNvPr>
          <p:cNvSpPr/>
          <p:nvPr/>
        </p:nvSpPr>
        <p:spPr>
          <a:xfrm>
            <a:off x="62692" y="510364"/>
            <a:ext cx="11816608" cy="1833687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4F637D1-1DA7-4E3D-B13E-3FDB85E8CA7A}"/>
              </a:ext>
            </a:extLst>
          </p:cNvPr>
          <p:cNvSpPr txBox="1">
            <a:spLocks/>
          </p:cNvSpPr>
          <p:nvPr/>
        </p:nvSpPr>
        <p:spPr>
          <a:xfrm>
            <a:off x="3440534" y="151525"/>
            <a:ext cx="4921193" cy="88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a la derecha con muesca 4">
            <a:extLst>
              <a:ext uri="{FF2B5EF4-FFF2-40B4-BE49-F238E27FC236}">
                <a16:creationId xmlns:a16="http://schemas.microsoft.com/office/drawing/2014/main" id="{9F9EBBB3-3230-4695-AA09-87BE2535079D}"/>
              </a:ext>
            </a:extLst>
          </p:cNvPr>
          <p:cNvSpPr/>
          <p:nvPr/>
        </p:nvSpPr>
        <p:spPr>
          <a:xfrm>
            <a:off x="4100662" y="921129"/>
            <a:ext cx="7778637" cy="1833688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s-EC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3E3C9E-F60F-4073-A38D-92F9FAD4B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361" y="2295205"/>
            <a:ext cx="3141423" cy="4335178"/>
          </a:xfrm>
          <a:prstGeom prst="rec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9C818C5-C45F-42DA-9C39-D5E709F34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229387"/>
              </p:ext>
            </p:extLst>
          </p:nvPr>
        </p:nvGraphicFramePr>
        <p:xfrm>
          <a:off x="208344" y="2148841"/>
          <a:ext cx="3800619" cy="411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2F32306-0330-4F01-A987-EC9189555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28439"/>
              </p:ext>
            </p:extLst>
          </p:nvPr>
        </p:nvGraphicFramePr>
        <p:xfrm>
          <a:off x="7598314" y="2764361"/>
          <a:ext cx="3733301" cy="365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FDDF9F2B-DDF2-444D-A1CF-90BA891DAE32}"/>
              </a:ext>
            </a:extLst>
          </p:cNvPr>
          <p:cNvSpPr txBox="1"/>
          <p:nvPr/>
        </p:nvSpPr>
        <p:spPr>
          <a:xfrm>
            <a:off x="1070975" y="6304196"/>
            <a:ext cx="2037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sz="1400" i="0" dirty="0">
                <a:latin typeface="Arial" panose="020B0604020202020204" pitchFamily="34" charset="0"/>
                <a:cs typeface="Arial" panose="020B0604020202020204" pitchFamily="34" charset="0"/>
              </a:rPr>
              <a:t>(Civit Evans, 2020)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A1C65A-E972-40C9-8839-59EFDD6356F6}"/>
              </a:ext>
            </a:extLst>
          </p:cNvPr>
          <p:cNvSpPr txBox="1"/>
          <p:nvPr/>
        </p:nvSpPr>
        <p:spPr>
          <a:xfrm>
            <a:off x="8666145" y="6458084"/>
            <a:ext cx="21453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(El Diario.ec, 2019).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con muesca 5">
            <a:extLst>
              <a:ext uri="{FF2B5EF4-FFF2-40B4-BE49-F238E27FC236}">
                <a16:creationId xmlns:a16="http://schemas.microsoft.com/office/drawing/2014/main" id="{61659D01-8751-437C-B6D5-C5BE33BF49A1}"/>
              </a:ext>
            </a:extLst>
          </p:cNvPr>
          <p:cNvSpPr/>
          <p:nvPr/>
        </p:nvSpPr>
        <p:spPr>
          <a:xfrm>
            <a:off x="7598314" y="1331893"/>
            <a:ext cx="4280986" cy="1833688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C4BC223-BE62-4BEC-9A94-6BCB052C2347}"/>
              </a:ext>
            </a:extLst>
          </p:cNvPr>
          <p:cNvCxnSpPr/>
          <p:nvPr/>
        </p:nvCxnSpPr>
        <p:spPr>
          <a:xfrm>
            <a:off x="0" y="752067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6A8ECB5-B904-4FD0-8A74-32DE2CC4B23F}"/>
              </a:ext>
            </a:extLst>
          </p:cNvPr>
          <p:cNvCxnSpPr/>
          <p:nvPr/>
        </p:nvCxnSpPr>
        <p:spPr>
          <a:xfrm>
            <a:off x="0" y="67498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E9C074E-1DF4-4BCD-A304-EC321D79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5</a:t>
            </a:fld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0BC676-E745-4DC0-A8AE-456A35E065B0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0305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78ECC-36CF-4A21-9834-D048D30C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7294"/>
            <a:ext cx="10515600" cy="639427"/>
          </a:xfrm>
        </p:spPr>
        <p:txBody>
          <a:bodyPr>
            <a:normAutofit/>
          </a:bodyPr>
          <a:lstStyle/>
          <a:p>
            <a:pPr algn="ctr"/>
            <a:r>
              <a:rPr lang="es-E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Específico</a:t>
            </a:r>
            <a:endParaRPr lang="es-EC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2B1BBC0-117F-4AFD-9C92-96863C947EB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3968668"/>
              </p:ext>
            </p:extLst>
          </p:nvPr>
        </p:nvGraphicFramePr>
        <p:xfrm>
          <a:off x="1258570" y="1355846"/>
          <a:ext cx="9988825" cy="24260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0770">
                  <a:extLst>
                    <a:ext uri="{9D8B030D-6E8A-4147-A177-3AD203B41FA5}">
                      <a16:colId xmlns:a16="http://schemas.microsoft.com/office/drawing/2014/main" val="3819736402"/>
                    </a:ext>
                  </a:extLst>
                </a:gridCol>
                <a:gridCol w="1181756">
                  <a:extLst>
                    <a:ext uri="{9D8B030D-6E8A-4147-A177-3AD203B41FA5}">
                      <a16:colId xmlns:a16="http://schemas.microsoft.com/office/drawing/2014/main" val="1848208036"/>
                    </a:ext>
                  </a:extLst>
                </a:gridCol>
                <a:gridCol w="734018">
                  <a:extLst>
                    <a:ext uri="{9D8B030D-6E8A-4147-A177-3AD203B41FA5}">
                      <a16:colId xmlns:a16="http://schemas.microsoft.com/office/drawing/2014/main" val="3687749783"/>
                    </a:ext>
                  </a:extLst>
                </a:gridCol>
                <a:gridCol w="802726">
                  <a:extLst>
                    <a:ext uri="{9D8B030D-6E8A-4147-A177-3AD203B41FA5}">
                      <a16:colId xmlns:a16="http://schemas.microsoft.com/office/drawing/2014/main" val="3516944832"/>
                    </a:ext>
                  </a:extLst>
                </a:gridCol>
                <a:gridCol w="664166">
                  <a:extLst>
                    <a:ext uri="{9D8B030D-6E8A-4147-A177-3AD203B41FA5}">
                      <a16:colId xmlns:a16="http://schemas.microsoft.com/office/drawing/2014/main" val="2714187394"/>
                    </a:ext>
                  </a:extLst>
                </a:gridCol>
                <a:gridCol w="1043198">
                  <a:extLst>
                    <a:ext uri="{9D8B030D-6E8A-4147-A177-3AD203B41FA5}">
                      <a16:colId xmlns:a16="http://schemas.microsoft.com/office/drawing/2014/main" val="134261264"/>
                    </a:ext>
                  </a:extLst>
                </a:gridCol>
                <a:gridCol w="679786">
                  <a:extLst>
                    <a:ext uri="{9D8B030D-6E8A-4147-A177-3AD203B41FA5}">
                      <a16:colId xmlns:a16="http://schemas.microsoft.com/office/drawing/2014/main" val="3231298731"/>
                    </a:ext>
                  </a:extLst>
                </a:gridCol>
                <a:gridCol w="1237135">
                  <a:extLst>
                    <a:ext uri="{9D8B030D-6E8A-4147-A177-3AD203B41FA5}">
                      <a16:colId xmlns:a16="http://schemas.microsoft.com/office/drawing/2014/main" val="4229859076"/>
                    </a:ext>
                  </a:extLst>
                </a:gridCol>
                <a:gridCol w="1134807">
                  <a:extLst>
                    <a:ext uri="{9D8B030D-6E8A-4147-A177-3AD203B41FA5}">
                      <a16:colId xmlns:a16="http://schemas.microsoft.com/office/drawing/2014/main" val="2713620426"/>
                    </a:ext>
                  </a:extLst>
                </a:gridCol>
                <a:gridCol w="1250463">
                  <a:extLst>
                    <a:ext uri="{9D8B030D-6E8A-4147-A177-3AD203B41FA5}">
                      <a16:colId xmlns:a16="http://schemas.microsoft.com/office/drawing/2014/main" val="1426523705"/>
                    </a:ext>
                  </a:extLst>
                </a:gridCol>
              </a:tblGrid>
              <a:tr h="896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elementos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Largo (mm)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Ancho (mm)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 (mm)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 (mm)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(mm</a:t>
                      </a:r>
                      <a:r>
                        <a:rPr lang="es-EC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</a:t>
                      </a:r>
                      <a:r>
                        <a:rPr lang="es-EC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(mm</a:t>
                      </a:r>
                      <a:r>
                        <a:rPr lang="es-EC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específico (kgf/m</a:t>
                      </a:r>
                      <a:r>
                        <a:rPr lang="es-EC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0089663"/>
                  </a:ext>
                </a:extLst>
              </a:tr>
              <a:tr h="343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B20</a:t>
                      </a:r>
                      <a:endParaRPr lang="es-EC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50000000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4273395"/>
                  </a:ext>
                </a:extLst>
              </a:tr>
              <a:tr h="343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  <a:endParaRPr lang="es-EC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80000000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3910945"/>
                  </a:ext>
                </a:extLst>
              </a:tr>
              <a:tr h="474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Acero malla alambre</a:t>
                      </a:r>
                      <a:endParaRPr lang="es-EC" sz="1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38.48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1616.349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1616349.4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4845698"/>
                  </a:ext>
                </a:extLst>
              </a:tr>
              <a:tr h="343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Diagonales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1012.6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38.48</a:t>
                      </a:r>
                      <a:endParaRPr lang="es-EC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808.175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818357.71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7860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62297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4E963B8-5C9E-413E-B00A-2BCE276EC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01228"/>
              </p:ext>
            </p:extLst>
          </p:nvPr>
        </p:nvGraphicFramePr>
        <p:xfrm>
          <a:off x="2607365" y="4184217"/>
          <a:ext cx="6977269" cy="7027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5026">
                  <a:extLst>
                    <a:ext uri="{9D8B030D-6E8A-4147-A177-3AD203B41FA5}">
                      <a16:colId xmlns:a16="http://schemas.microsoft.com/office/drawing/2014/main" val="42038150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92139481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val="2916488691"/>
                    </a:ext>
                  </a:extLst>
                </a:gridCol>
              </a:tblGrid>
              <a:tr h="438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total (m</a:t>
                      </a:r>
                      <a:r>
                        <a:rPr lang="es-EC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(</a:t>
                      </a:r>
                      <a:r>
                        <a:rPr lang="es-EC" sz="15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Kgf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específico (Kgf/m</a:t>
                      </a:r>
                      <a:r>
                        <a:rPr lang="es-EC" sz="15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70390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129.78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1235.97</a:t>
                      </a:r>
                      <a:endParaRPr lang="es-EC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2470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0BC59FE-5245-4FA3-9D36-BFC24A83BE67}"/>
              </a:ext>
            </a:extLst>
          </p:cNvPr>
          <p:cNvSpPr txBox="1"/>
          <p:nvPr/>
        </p:nvSpPr>
        <p:spPr>
          <a:xfrm>
            <a:off x="-53004" y="12816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06761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78ECC-36CF-4A21-9834-D048D30C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822"/>
            <a:ext cx="10515600" cy="639427"/>
          </a:xfrm>
        </p:spPr>
        <p:txBody>
          <a:bodyPr>
            <a:normAutofit/>
          </a:bodyPr>
          <a:lstStyle/>
          <a:p>
            <a:pPr algn="ctr"/>
            <a:r>
              <a:rPr lang="es-E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de los resultados</a:t>
            </a:r>
            <a:endParaRPr lang="es-EC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FB7AF4D-DE23-458B-8A7E-E27B8560C8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0036277"/>
              </p:ext>
            </p:extLst>
          </p:nvPr>
        </p:nvGraphicFramePr>
        <p:xfrm>
          <a:off x="1272623" y="1257249"/>
          <a:ext cx="9646754" cy="4558414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6814929">
                  <a:extLst>
                    <a:ext uri="{9D8B030D-6E8A-4147-A177-3AD203B41FA5}">
                      <a16:colId xmlns:a16="http://schemas.microsoft.com/office/drawing/2014/main" val="1264970198"/>
                    </a:ext>
                  </a:extLst>
                </a:gridCol>
                <a:gridCol w="2831825">
                  <a:extLst>
                    <a:ext uri="{9D8B030D-6E8A-4147-A177-3AD203B41FA5}">
                      <a16:colId xmlns:a16="http://schemas.microsoft.com/office/drawing/2014/main" val="4159598695"/>
                    </a:ext>
                  </a:extLst>
                </a:gridCol>
              </a:tblGrid>
              <a:tr h="3581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Final 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0430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Carga/ Esfuerzo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71735"/>
                  </a:ext>
                </a:extLst>
              </a:tr>
              <a:tr h="422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axial permisible en el rango elástico a compresión simple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53.89 [Tn]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965273"/>
                  </a:ext>
                </a:extLst>
              </a:tr>
              <a:tr h="33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axial máxima 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105.54 [Tn]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445750"/>
                  </a:ext>
                </a:extLst>
              </a:tr>
              <a:tr h="241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de compresión máximo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[MPa]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870251"/>
                  </a:ext>
                </a:extLst>
              </a:tr>
              <a:tr h="256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axial máxima a compresión diagonal o corte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[Kn]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965379"/>
                  </a:ext>
                </a:extLst>
              </a:tr>
              <a:tr h="422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de corte máximo permisible en el rango elástico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10.64 [MPa]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771118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Esfuerzo de tensión máximo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[MPa]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593967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Propiedad elástica o física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43746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de Elasticidad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21512,76 [MPa]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147778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Rigidez de Corte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8605,104 [MPa]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338764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 de Poisson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52499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Específico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1235.97 [Kgf/m</a:t>
                      </a:r>
                      <a:r>
                        <a:rPr lang="es-EC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391508"/>
                  </a:ext>
                </a:extLst>
              </a:tr>
              <a:tr h="317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125.99 [Kg/m</a:t>
                      </a:r>
                      <a:r>
                        <a:rPr lang="es-EC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178725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6F8ADA4-4F89-4F8A-A532-E2C112BEA931}"/>
              </a:ext>
            </a:extLst>
          </p:cNvPr>
          <p:cNvSpPr txBox="1"/>
          <p:nvPr/>
        </p:nvSpPr>
        <p:spPr>
          <a:xfrm>
            <a:off x="-53004" y="12816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24887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01FA3-1C62-42A1-AA95-44E07F9DE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VII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B0F90-CD2A-4EC0-8E45-11BB5200D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560" y="3525202"/>
            <a:ext cx="9834880" cy="1655762"/>
          </a:xfrm>
        </p:spPr>
        <p:txBody>
          <a:bodyPr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C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Comparación del sistema de PETTSAGADAP con sistemas tradicionales a través de un análisis sísmico.</a:t>
            </a:r>
            <a:endParaRPr lang="es-EC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D35C6D4-E08F-4D49-9418-C46C6C08DB3E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ACC2407-093F-496B-B506-F8F8F27380E8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D51E0-6AF8-4FEC-B41B-34E7834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52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693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71;g5ca4d809e0_1_1257">
            <a:extLst>
              <a:ext uri="{FF2B5EF4-FFF2-40B4-BE49-F238E27FC236}">
                <a16:creationId xmlns:a16="http://schemas.microsoft.com/office/drawing/2014/main" id="{2DB73C57-24E6-4CAC-9245-D11DB87E7CCF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1151612"/>
            <a:ext cx="5623560" cy="4817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C8044F-C535-43CA-87F8-7C228C08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682"/>
            <a:ext cx="10515600" cy="889838"/>
          </a:xfrm>
        </p:spPr>
        <p:txBody>
          <a:bodyPr>
            <a:norm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Vivienda Modelo base para el análisis dinámico</a:t>
            </a:r>
            <a:endParaRPr lang="es-EC" sz="7200" i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CCA9E-DB89-4749-97A3-0309B27E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3520"/>
            <a:ext cx="4114800" cy="4251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vivienda modelo para comparación de los sistemas constructivos tradicionales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respecto al PETTSAGDAP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sido diseñada y estudi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la Ing. Iana Cristina Camino y la Ing. Jenny Estefanía Andrade en su proyecto de titulación: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“PROTOTIPO DE VIVIENDA DE INTERÉS SOCIAL CON POSIBILIDAD DE CRECIMIENTO HORIZONTAL O VERTICAL Y ALTERNATIVA AUTOSUSTENTABLE PARA EL PROYECTO BASE”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FEA978-751F-44A8-AB79-12EFBC034CF0}"/>
              </a:ext>
            </a:extLst>
          </p:cNvPr>
          <p:cNvSpPr txBox="1"/>
          <p:nvPr/>
        </p:nvSpPr>
        <p:spPr>
          <a:xfrm>
            <a:off x="685800" y="5364480"/>
            <a:ext cx="6096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sz="18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(Andrade Garzón &amp; Camino Romero, 2019).</a:t>
            </a:r>
            <a:endParaRPr lang="es-EC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8D9831-5BA4-464A-B7BF-29F058D40276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6351904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92B19-0F6C-44EF-B099-9486587F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8294"/>
            <a:ext cx="10058400" cy="872611"/>
          </a:xfrm>
        </p:spPr>
        <p:txBody>
          <a:bodyPr/>
          <a:lstStyle/>
          <a:p>
            <a:pPr algn="ctr"/>
            <a:r>
              <a:rPr lang="es-EC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los ambientes</a:t>
            </a:r>
          </a:p>
        </p:txBody>
      </p:sp>
      <p:pic>
        <p:nvPicPr>
          <p:cNvPr id="4" name="Google Shape;138;g5ca4d809e0_0_150">
            <a:extLst>
              <a:ext uri="{FF2B5EF4-FFF2-40B4-BE49-F238E27FC236}">
                <a16:creationId xmlns:a16="http://schemas.microsoft.com/office/drawing/2014/main" id="{A7783863-D185-4711-ADB0-F72C2997A430}"/>
              </a:ext>
            </a:extLst>
          </p:cNvPr>
          <p:cNvPicPr preferRelativeResize="0">
            <a:picLocks noGrp="1"/>
          </p:cNvPicPr>
          <p:nvPr>
            <p:ph idx="4294967295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0" y="2368792"/>
            <a:ext cx="6218238" cy="284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id="{F575C50F-486D-4EAF-9E8C-F76F012B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88" y="1285103"/>
            <a:ext cx="4468166" cy="47621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FE6ABA-30EB-42FF-B20E-175F15E52925}"/>
              </a:ext>
            </a:extLst>
          </p:cNvPr>
          <p:cNvSpPr txBox="1"/>
          <p:nvPr/>
        </p:nvSpPr>
        <p:spPr>
          <a:xfrm>
            <a:off x="1109589" y="4977166"/>
            <a:ext cx="4709160" cy="48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sz="15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(Andrade Garzón &amp; Camino Romero, 2019).</a:t>
            </a:r>
            <a:endParaRPr lang="es-EC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B7614E-9487-40ED-ABA0-57B43734FEA5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946723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224A9-A6D2-4EFA-9C5C-AA327A09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485"/>
            <a:ext cx="10515600" cy="164655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Geometría de los elementos estructurales de la vivienda modelo con el método tradicional pórticos espaciales y paredes portantes.</a:t>
            </a:r>
            <a:endParaRPr lang="es-EC" sz="7200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27B0C25-A86F-4632-97AC-BD8EB859E6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9650164"/>
              </p:ext>
            </p:extLst>
          </p:nvPr>
        </p:nvGraphicFramePr>
        <p:xfrm>
          <a:off x="1322173" y="2606040"/>
          <a:ext cx="9700055" cy="23585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1313">
                  <a:extLst>
                    <a:ext uri="{9D8B030D-6E8A-4147-A177-3AD203B41FA5}">
                      <a16:colId xmlns:a16="http://schemas.microsoft.com/office/drawing/2014/main" val="2388620651"/>
                    </a:ext>
                  </a:extLst>
                </a:gridCol>
                <a:gridCol w="3033682">
                  <a:extLst>
                    <a:ext uri="{9D8B030D-6E8A-4147-A177-3AD203B41FA5}">
                      <a16:colId xmlns:a16="http://schemas.microsoft.com/office/drawing/2014/main" val="1258187485"/>
                    </a:ext>
                  </a:extLst>
                </a:gridCol>
                <a:gridCol w="3091527">
                  <a:extLst>
                    <a:ext uri="{9D8B030D-6E8A-4147-A177-3AD203B41FA5}">
                      <a16:colId xmlns:a16="http://schemas.microsoft.com/office/drawing/2014/main" val="126757773"/>
                    </a:ext>
                  </a:extLst>
                </a:gridCol>
                <a:gridCol w="1863533">
                  <a:extLst>
                    <a:ext uri="{9D8B030D-6E8A-4147-A177-3AD203B41FA5}">
                      <a16:colId xmlns:a16="http://schemas.microsoft.com/office/drawing/2014/main" val="444210170"/>
                    </a:ext>
                  </a:extLst>
                </a:gridCol>
              </a:tblGrid>
              <a:tr h="2933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Alternativa adoptada para el sistema de pórticos espaciales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81697"/>
                  </a:ext>
                </a:extLst>
              </a:tr>
              <a:tr h="1198113">
                <a:tc>
                  <a:txBody>
                    <a:bodyPr/>
                    <a:lstStyle/>
                    <a:p>
                      <a:pPr indent="226695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</a:t>
                      </a:r>
                      <a:endParaRPr lang="es-EC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 columnas (cm)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 vigas (cm)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 de Losa (cm)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531604"/>
                  </a:ext>
                </a:extLst>
              </a:tr>
              <a:tr h="426645">
                <a:tc>
                  <a:txBody>
                    <a:bodyPr/>
                    <a:lstStyle/>
                    <a:p>
                      <a:pPr indent="226695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Pórticos Espaciales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20X30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Descolgadas:20x30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06959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30AF85E-3A97-499E-A17B-8843F85235F7}"/>
              </a:ext>
            </a:extLst>
          </p:cNvPr>
          <p:cNvSpPr txBox="1"/>
          <p:nvPr/>
        </p:nvSpPr>
        <p:spPr>
          <a:xfrm>
            <a:off x="3741420" y="5644343"/>
            <a:ext cx="4709160" cy="50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sz="16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(Andrade Garzón &amp; Camino Romero, 2019).</a:t>
            </a:r>
            <a:endParaRPr lang="es-EC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D6EB2B-622C-4522-82C7-0A75F0D9D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75917"/>
              </p:ext>
            </p:extLst>
          </p:nvPr>
        </p:nvGraphicFramePr>
        <p:xfrm>
          <a:off x="1322173" y="4964553"/>
          <a:ext cx="9700055" cy="91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1313">
                  <a:extLst>
                    <a:ext uri="{9D8B030D-6E8A-4147-A177-3AD203B41FA5}">
                      <a16:colId xmlns:a16="http://schemas.microsoft.com/office/drawing/2014/main" val="210464200"/>
                    </a:ext>
                  </a:extLst>
                </a:gridCol>
                <a:gridCol w="6119750">
                  <a:extLst>
                    <a:ext uri="{9D8B030D-6E8A-4147-A177-3AD203B41FA5}">
                      <a16:colId xmlns:a16="http://schemas.microsoft.com/office/drawing/2014/main" val="3472827652"/>
                    </a:ext>
                  </a:extLst>
                </a:gridCol>
                <a:gridCol w="1868992">
                  <a:extLst>
                    <a:ext uri="{9D8B030D-6E8A-4147-A177-3AD203B41FA5}">
                      <a16:colId xmlns:a16="http://schemas.microsoft.com/office/drawing/2014/main" val="4229339157"/>
                    </a:ext>
                  </a:extLst>
                </a:gridCol>
              </a:tblGrid>
              <a:tr h="426645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Paredes portantes</a:t>
                      </a:r>
                      <a:endParaRPr lang="es-EC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2000" b="0" i="0" u="none" strike="noStrike" cap="none" baseline="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  <a:sym typeface="Arial"/>
                        </a:rPr>
                        <a:t>Espesor mínimo de los muros resistentes a carga mencionado en la ACI 318S-14 que para este caso será de 10cm.</a:t>
                      </a:r>
                      <a:endParaRPr lang="es-EC" sz="2000" dirty="0"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   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65128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CD2A5F6-081C-4FC0-BEE1-D0C5698DC7BE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75524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224A9-A6D2-4EFA-9C5C-AA327A09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93"/>
            <a:ext cx="10515600" cy="653388"/>
          </a:xfrm>
        </p:spPr>
        <p:txBody>
          <a:bodyPr>
            <a:norm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Consideraciones del análisis sísmico </a:t>
            </a:r>
            <a:endParaRPr lang="es-EC" sz="7200" i="0" dirty="0">
              <a:solidFill>
                <a:schemeClr val="tx1"/>
              </a:solidFill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E6E0968-B6A6-4ED2-B476-65B9B29E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8332" y="1117081"/>
            <a:ext cx="3806278" cy="4826519"/>
          </a:xfrm>
          <a:ln w="28575">
            <a:solidFill>
              <a:srgbClr val="1A7031"/>
            </a:solidFill>
          </a:ln>
        </p:spPr>
        <p:txBody>
          <a:bodyPr>
            <a:normAutofit fontScale="47500" lnSpcReduction="20000"/>
          </a:bodyPr>
          <a:lstStyle/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b="1" dirty="0">
                <a:solidFill>
                  <a:schemeClr val="tx1"/>
                </a:solidFill>
                <a:latin typeface="+mj-lt"/>
              </a:rPr>
              <a:t>Combinaciones de Cargas </a:t>
            </a:r>
            <a:r>
              <a:rPr lang="es-EC" sz="29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NEC-SE-CG literal 3.4.3:</a:t>
            </a:r>
            <a:endParaRPr lang="es-EC" sz="2900" b="1" dirty="0">
              <a:solidFill>
                <a:schemeClr val="tx1"/>
              </a:solidFill>
              <a:latin typeface="+mj-lt"/>
            </a:endParaRP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1.4 D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1.2 D + 1.6 L + 0.5 máx. [Lr; Sg; R]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1.2 D + 1.6 máx. [Lr; Sg; R] + máx. [L; 0.5Wv]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1.2 D + 1.0 W + L + 0.5 máx. [Lr; Sg; R]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1.2 D + 1.0 E + L + 0.2 Sg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0.9 D + 1.0 Wv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2900" dirty="0">
                <a:solidFill>
                  <a:schemeClr val="tx1"/>
                </a:solidFill>
              </a:rPr>
              <a:t>0.9 D + 1.0 E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s-EC" sz="2900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0AF85E-3A97-499E-A17B-8843F85235F7}"/>
              </a:ext>
            </a:extLst>
          </p:cNvPr>
          <p:cNvSpPr txBox="1"/>
          <p:nvPr/>
        </p:nvSpPr>
        <p:spPr>
          <a:xfrm>
            <a:off x="3845592" y="6178687"/>
            <a:ext cx="4709160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(Norma Ecuatoriana de la Construcción, 2015)</a:t>
            </a:r>
            <a:endParaRPr lang="es-EC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6 Abrir llave">
            <a:extLst>
              <a:ext uri="{FF2B5EF4-FFF2-40B4-BE49-F238E27FC236}">
                <a16:creationId xmlns:a16="http://schemas.microsoft.com/office/drawing/2014/main" id="{85754753-09C0-466F-B82B-68B003E60BAE}"/>
              </a:ext>
            </a:extLst>
          </p:cNvPr>
          <p:cNvSpPr/>
          <p:nvPr/>
        </p:nvSpPr>
        <p:spPr>
          <a:xfrm>
            <a:off x="3061386" y="1117081"/>
            <a:ext cx="526946" cy="4848939"/>
          </a:xfrm>
          <a:prstGeom prst="leftBrace">
            <a:avLst>
              <a:gd name="adj1" fmla="val 8333"/>
              <a:gd name="adj2" fmla="val 4974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19 Conector recto de flecha">
            <a:extLst>
              <a:ext uri="{FF2B5EF4-FFF2-40B4-BE49-F238E27FC236}">
                <a16:creationId xmlns:a16="http://schemas.microsoft.com/office/drawing/2014/main" id="{1A9D2502-E80D-4323-A583-47C2B6A0E32F}"/>
              </a:ext>
            </a:extLst>
          </p:cNvPr>
          <p:cNvCxnSpPr>
            <a:cxnSpLocks/>
          </p:cNvCxnSpPr>
          <p:nvPr/>
        </p:nvCxnSpPr>
        <p:spPr>
          <a:xfrm>
            <a:off x="7394610" y="3676237"/>
            <a:ext cx="40549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8">
            <a:extLst>
              <a:ext uri="{FF2B5EF4-FFF2-40B4-BE49-F238E27FC236}">
                <a16:creationId xmlns:a16="http://schemas.microsoft.com/office/drawing/2014/main" id="{826AFE97-2444-4FAD-8D15-84A39FAB92E0}"/>
              </a:ext>
            </a:extLst>
          </p:cNvPr>
          <p:cNvSpPr txBox="1">
            <a:spLocks/>
          </p:cNvSpPr>
          <p:nvPr/>
        </p:nvSpPr>
        <p:spPr>
          <a:xfrm>
            <a:off x="7800104" y="1218583"/>
            <a:ext cx="4279601" cy="472501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Cargas Implicadas en el modelo con el sistema PETTSAGDAP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base en el apartado 4.2 y 4.1 respectivamente de la NEC-SE-CG (NEC-15):</a:t>
            </a:r>
          </a:p>
          <a:p>
            <a:pPr marL="226695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Carga viva  o Carga viva de Cubierta (L o Lr):</a:t>
            </a: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 viva de cubierta </a:t>
            </a:r>
            <a:r>
              <a:rPr lang="es-EC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(Lr)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70 Kg/m</a:t>
            </a:r>
            <a:r>
              <a:rPr lang="es-EC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6695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Carga muerta (D):</a:t>
            </a:r>
            <a:endParaRPr lang="es-EC" sz="1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Acabados=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 Kg/m</a:t>
            </a:r>
            <a:r>
              <a:rPr lang="es-EC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Peso propio de la estructura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= lo calcula el software comercial con base a la geometría</a:t>
            </a:r>
          </a:p>
        </p:txBody>
      </p:sp>
      <p:pic>
        <p:nvPicPr>
          <p:cNvPr id="6146" name="Picture 2" descr="Resultado de imagen para Nec 15">
            <a:extLst>
              <a:ext uri="{FF2B5EF4-FFF2-40B4-BE49-F238E27FC236}">
                <a16:creationId xmlns:a16="http://schemas.microsoft.com/office/drawing/2014/main" id="{7A144126-BF63-4ED6-8B66-374A6E0B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3" y="2833530"/>
            <a:ext cx="2719873" cy="17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2A7EF8-FCA9-4C37-BA38-452877FA0A95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048693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3726"/>
            <a:ext cx="10972800" cy="823912"/>
          </a:xfrm>
        </p:spPr>
        <p:txBody>
          <a:bodyPr>
            <a:norm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Consideraciones del análisis sísmico </a:t>
            </a:r>
            <a:endParaRPr lang="es-EC" sz="7200" i="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1958B8-0B18-44CA-B9BB-53BEBD09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28" y="1512571"/>
            <a:ext cx="10315892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Espectro Sísmico Utilizado para el análisis con el sistema de PETTSAGDAP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CD902D-A113-4C74-BDEC-358CF8DAB8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0228" y="2196799"/>
            <a:ext cx="4683749" cy="1442085"/>
          </a:xfrm>
        </p:spPr>
        <p:txBody>
          <a:bodyPr>
            <a:normAutofit fontScale="92500" lnSpcReduction="10000"/>
          </a:bodyPr>
          <a:lstStyle/>
          <a:p>
            <a:pPr marL="76200" indent="0" algn="just">
              <a:buNone/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a las recomendaciones de la NEC-15 y 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 a los parámetros utilizados en el estudio original de la vivienda modelo presentada anteriormente</a:t>
            </a:r>
            <a:r>
              <a:rPr lang="es-EC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</a:t>
            </a: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espectro es el siguiente:</a:t>
            </a:r>
          </a:p>
          <a:p>
            <a:endParaRPr lang="es-EC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A2D0A5C-FF83-4E2B-A824-36C6853C7406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64" y="3638884"/>
            <a:ext cx="3521075" cy="24161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D7D2C3-EF66-49F8-90D4-A0F230C3E0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50" y="2336483"/>
            <a:ext cx="6558691" cy="34959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1E1CAF-9B73-4F6A-BEE7-18D41779496F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143214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6924"/>
            <a:ext cx="10972800" cy="910714"/>
          </a:xfrm>
        </p:spPr>
        <p:txBody>
          <a:bodyPr>
            <a:norm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Comparación entre ambos sistemas </a:t>
            </a:r>
            <a:endParaRPr lang="es-EC" sz="7200" i="0" dirty="0">
              <a:solidFill>
                <a:schemeClr val="tx1"/>
              </a:solidFill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5492E64-2938-43FF-99AF-ACBBEC1CC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314" y="1328119"/>
            <a:ext cx="5157787" cy="443851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Modos de Vibración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124" name="Picture 4" descr="Resultado de imagen para derivas de piso">
            <a:extLst>
              <a:ext uri="{FF2B5EF4-FFF2-40B4-BE49-F238E27FC236}">
                <a16:creationId xmlns:a16="http://schemas.microsoft.com/office/drawing/2014/main" id="{C898E9BA-D35D-460C-9716-2DB8C600CCB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7" y="1945372"/>
            <a:ext cx="4709159" cy="3584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E5734AEA-63AE-4E3A-8BF8-3C8A6D3D619A}"/>
              </a:ext>
            </a:extLst>
          </p:cNvPr>
          <p:cNvSpPr txBox="1">
            <a:spLocks/>
          </p:cNvSpPr>
          <p:nvPr/>
        </p:nvSpPr>
        <p:spPr>
          <a:xfrm>
            <a:off x="7091368" y="1394128"/>
            <a:ext cx="4064000" cy="443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Derivas</a:t>
            </a:r>
            <a:endParaRPr lang="es-EC" dirty="0"/>
          </a:p>
        </p:txBody>
      </p:sp>
      <p:pic>
        <p:nvPicPr>
          <p:cNvPr id="5122" name="Picture 2" descr="Resultado de imagen para modos de vibracion">
            <a:extLst>
              <a:ext uri="{FF2B5EF4-FFF2-40B4-BE49-F238E27FC236}">
                <a16:creationId xmlns:a16="http://schemas.microsoft.com/office/drawing/2014/main" id="{FC9E63AC-6B1B-44D4-9FC6-796BEC47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" y="1970386"/>
            <a:ext cx="6017741" cy="3559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E1BF09B-EE08-4FC8-9A9D-8949CBC10415}"/>
              </a:ext>
            </a:extLst>
          </p:cNvPr>
          <p:cNvSpPr txBox="1"/>
          <p:nvPr/>
        </p:nvSpPr>
        <p:spPr>
          <a:xfrm>
            <a:off x="1073627" y="5397152"/>
            <a:ext cx="4709160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(Universidad de Costa Rica</a:t>
            </a:r>
            <a:r>
              <a:rPr lang="es-EC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2013).</a:t>
            </a:r>
            <a:endParaRPr lang="es-EC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E9736A4-B44F-442B-A7B7-55E490F4A7E9}"/>
              </a:ext>
            </a:extLst>
          </p:cNvPr>
          <p:cNvSpPr txBox="1"/>
          <p:nvPr/>
        </p:nvSpPr>
        <p:spPr>
          <a:xfrm>
            <a:off x="8178869" y="5304321"/>
            <a:ext cx="2534154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sz="18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b="0" i="0" dirty="0">
                <a:solidFill>
                  <a:srgbClr val="000000"/>
                </a:solidFill>
                <a:effectLst/>
                <a:latin typeface="Roboto"/>
              </a:rPr>
              <a:t>Moreno et al., 2007</a:t>
            </a:r>
            <a:r>
              <a:rPr lang="es-EC" sz="18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C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064B90-6985-4B56-ABF1-4E4812DA3B6E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565040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0398"/>
            <a:ext cx="10972800" cy="853122"/>
          </a:xfrm>
        </p:spPr>
        <p:txBody>
          <a:bodyPr>
            <a:norm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Modelado de la Vivienda Tipo con PETTSAGDAP</a:t>
            </a:r>
            <a:endParaRPr lang="es-EC" sz="7200" i="0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C6CA70-2699-4EA5-935B-0D2344F4A5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44" y="1321278"/>
            <a:ext cx="4418956" cy="459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0A157A-E0DB-4029-8825-B3E789B266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74" y="1321277"/>
            <a:ext cx="4418956" cy="459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8ECD8B-F338-44C8-B558-599F52F38C8E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3783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82A1C65A-E972-40C9-8839-59EFDD6356F6}"/>
              </a:ext>
            </a:extLst>
          </p:cNvPr>
          <p:cNvSpPr txBox="1"/>
          <p:nvPr/>
        </p:nvSpPr>
        <p:spPr>
          <a:xfrm>
            <a:off x="7602361" y="6511493"/>
            <a:ext cx="4946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Proaño Manosalvas, E. D., &amp; Yánez Gamboa, 2020).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D19B9CA-1EFB-4C6B-886B-615969D3F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001380"/>
              </p:ext>
            </p:extLst>
          </p:nvPr>
        </p:nvGraphicFramePr>
        <p:xfrm>
          <a:off x="6626601" y="2090923"/>
          <a:ext cx="5451795" cy="351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8BA75E33-5257-4995-B14C-36D777FD13AF}"/>
              </a:ext>
            </a:extLst>
          </p:cNvPr>
          <p:cNvSpPr txBox="1"/>
          <p:nvPr/>
        </p:nvSpPr>
        <p:spPr>
          <a:xfrm>
            <a:off x="2185216" y="5775877"/>
            <a:ext cx="2018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Correa Rafael, 2016).</a:t>
            </a:r>
          </a:p>
        </p:txBody>
      </p:sp>
      <p:pic>
        <p:nvPicPr>
          <p:cNvPr id="3076" name="Picture 4" descr="Imagen">
            <a:extLst>
              <a:ext uri="{FF2B5EF4-FFF2-40B4-BE49-F238E27FC236}">
                <a16:creationId xmlns:a16="http://schemas.microsoft.com/office/drawing/2014/main" id="{4DDD2E30-D293-4CC0-B2BA-7C8C74FF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5" y="1911880"/>
            <a:ext cx="5982396" cy="368976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A04AA9DB-46E3-4FC7-9C3C-9F47A5F89343}"/>
              </a:ext>
            </a:extLst>
          </p:cNvPr>
          <p:cNvSpPr txBox="1">
            <a:spLocks/>
          </p:cNvSpPr>
          <p:nvPr/>
        </p:nvSpPr>
        <p:spPr>
          <a:xfrm>
            <a:off x="3635403" y="774346"/>
            <a:ext cx="4921193" cy="661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6F8C-0BFD-4A83-AD5A-1A5A223C1DFA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6072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55" y="542535"/>
            <a:ext cx="10988040" cy="60046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Modelado de la Vivienda Tipo con PETTSAGDAP</a:t>
            </a:r>
            <a:endParaRPr lang="es-EC" sz="7200" i="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A3A1DC-906C-4E96-A206-7B83679A59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6" y="1143001"/>
            <a:ext cx="4877435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F3EE5A-8378-4BEA-9A77-A40B301A2218}"/>
              </a:ext>
            </a:extLst>
          </p:cNvPr>
          <p:cNvSpPr txBox="1"/>
          <p:nvPr/>
        </p:nvSpPr>
        <p:spPr>
          <a:xfrm>
            <a:off x="6553518" y="5184126"/>
            <a:ext cx="4709160" cy="48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sz="15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(Andrade Garzón &amp; Camino Romero, 2019).</a:t>
            </a:r>
            <a:endParaRPr lang="es-EC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F7710B-203D-48FF-97B2-00BEF171C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30134"/>
              </p:ext>
            </p:extLst>
          </p:nvPr>
        </p:nvGraphicFramePr>
        <p:xfrm>
          <a:off x="5745480" y="2311449"/>
          <a:ext cx="6065518" cy="28726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22592371"/>
                    </a:ext>
                  </a:extLst>
                </a:gridCol>
                <a:gridCol w="1706294">
                  <a:extLst>
                    <a:ext uri="{9D8B030D-6E8A-4147-A177-3AD203B41FA5}">
                      <a16:colId xmlns:a16="http://schemas.microsoft.com/office/drawing/2014/main" val="416965801"/>
                    </a:ext>
                  </a:extLst>
                </a:gridCol>
                <a:gridCol w="777010">
                  <a:extLst>
                    <a:ext uri="{9D8B030D-6E8A-4147-A177-3AD203B41FA5}">
                      <a16:colId xmlns:a16="http://schemas.microsoft.com/office/drawing/2014/main" val="784000645"/>
                    </a:ext>
                  </a:extLst>
                </a:gridCol>
                <a:gridCol w="1143814">
                  <a:extLst>
                    <a:ext uri="{9D8B030D-6E8A-4147-A177-3AD203B41FA5}">
                      <a16:colId xmlns:a16="http://schemas.microsoft.com/office/drawing/2014/main" val="3153698057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endParaRPr lang="es-EC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Ubicación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144131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Ventana 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1.00x1.50 m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0266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1'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A-A'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297679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Puerta de ingreso a la vivienda 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0.96x20.5 m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1'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A'-B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17719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A'-B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943106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Puertas interiores </a:t>
                      </a:r>
                      <a:endParaRPr lang="es-EC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0.86x2.05 m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A'-B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907633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2'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B-B'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511482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Puertas de baño 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0.76x2.05 m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B'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2-2'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45483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F440B84-8689-486D-A6D8-675A360F7E58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04757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945198"/>
            <a:ext cx="11079480" cy="670242"/>
          </a:xfrm>
        </p:spPr>
        <p:txBody>
          <a:bodyPr>
            <a:normAutofit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Modelado de la Vivienda Tipo con PETTSAGDAP</a:t>
            </a:r>
            <a:endParaRPr lang="es-EC" sz="7200" i="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430A31-DA7F-4BF2-84E9-5691910054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763400"/>
            <a:ext cx="5486400" cy="401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392301-EEC6-49A1-8E1A-F41B81AFF6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6095"/>
            <a:ext cx="5486400" cy="4039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E475CE-C0A9-406D-8DC7-9CBD333268C4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1269044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" y="575789"/>
            <a:ext cx="12313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M</a:t>
            </a:r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odelado de la Vivienda Tipo con PETTSAGDAP</a:t>
            </a:r>
            <a:endParaRPr lang="es-EC" sz="7200" i="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19E816-E7EF-4F5C-BD30-EC9DBA041C64}"/>
              </a:ext>
            </a:extLst>
          </p:cNvPr>
          <p:cNvSpPr txBox="1"/>
          <p:nvPr/>
        </p:nvSpPr>
        <p:spPr>
          <a:xfrm>
            <a:off x="4226685" y="5621720"/>
            <a:ext cx="3738630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sz="14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(Andrade Garzón &amp; Camino Romero, 2019).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FFB3F48-4C79-468C-BD0E-3CBDB958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471791"/>
              </p:ext>
            </p:extLst>
          </p:nvPr>
        </p:nvGraphicFramePr>
        <p:xfrm>
          <a:off x="1176760" y="1718789"/>
          <a:ext cx="9838480" cy="390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27480A2-4660-4E59-A0F4-70E24EBE9354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67020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6009"/>
            <a:ext cx="10972800" cy="82987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M</a:t>
            </a:r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odelado de la Vivienda Tipo con PETTSAGDAP</a:t>
            </a:r>
            <a:endParaRPr lang="es-EC" sz="7200" i="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935C0E-0531-4BA7-8B08-D3D9AECD99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669171"/>
            <a:ext cx="5120640" cy="4396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045A19-5872-4939-B3A4-DA2D8C5458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9372"/>
            <a:ext cx="5730240" cy="3790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DB0620-6013-4551-BC9C-DE7541C351A5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668794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4918A0B-A826-48F0-A318-AF9A4EEE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b="1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M</a:t>
            </a:r>
            <a:r>
              <a:rPr lang="es-EC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odelado de la Vivienda Tipo con PETTSAGDAP</a:t>
            </a:r>
            <a:endParaRPr lang="es-EC" sz="7200" i="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19E816-E7EF-4F5C-BD30-EC9DBA041C64}"/>
              </a:ext>
            </a:extLst>
          </p:cNvPr>
          <p:cNvSpPr txBox="1"/>
          <p:nvPr/>
        </p:nvSpPr>
        <p:spPr>
          <a:xfrm>
            <a:off x="4226684" y="5427002"/>
            <a:ext cx="3738630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sz="14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(Andrade Garzón &amp; Camino Romero, 2019).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2733F19-5944-4C9F-8D10-7B527EE98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671903"/>
              </p:ext>
            </p:extLst>
          </p:nvPr>
        </p:nvGraphicFramePr>
        <p:xfrm>
          <a:off x="1263569" y="1676400"/>
          <a:ext cx="9664860" cy="375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0E25487-0602-4873-866A-5A072B6178F9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9793611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01FA3-1C62-42A1-AA95-44E07F9DE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 VIII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B0F90-CD2A-4EC0-8E45-11BB5200D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C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Conclusiones y Recomendaciones</a:t>
            </a:r>
            <a:endParaRPr lang="es-EC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849F769-E2D5-47EA-8ED7-3BE4BC07591F}"/>
              </a:ext>
            </a:extLst>
          </p:cNvPr>
          <p:cNvCxnSpPr/>
          <p:nvPr/>
        </p:nvCxnSpPr>
        <p:spPr>
          <a:xfrm>
            <a:off x="0" y="3505200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5E83F8-3A73-4730-8A6E-B5AD3E06EC2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C336E-1A39-49A0-A0A2-3295D35B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1C00-F589-4ABE-AD13-F5682A392ACF}" type="slidenum">
              <a:rPr lang="es-EC" smtClean="0"/>
              <a:t>65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4326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886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B2FC5-B6E3-4A54-8A23-F0782443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86"/>
            <a:ext cx="10668000" cy="2360817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geometría y los materiales de conformación de los PETTSAGDAP e directamente proporcional </a:t>
            </a:r>
            <a:r>
              <a:rPr lang="es-EC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 </a:t>
            </a:r>
            <a:r>
              <a:rPr lang="es-EC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desempeño estructural.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440452-1721-40EC-9596-C004D9CD3A8B}"/>
              </a:ext>
            </a:extLst>
          </p:cNvPr>
          <p:cNvSpPr txBox="1">
            <a:spLocks/>
          </p:cNvSpPr>
          <p:nvPr/>
        </p:nvSpPr>
        <p:spPr>
          <a:xfrm>
            <a:off x="838200" y="4486795"/>
            <a:ext cx="10668000" cy="14382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poliestireno no formo parte del modelo matemático de estudio con el objetivo</a:t>
            </a:r>
            <a:endParaRPr lang="es-EC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B6680F8-F81D-4023-B4F3-F2DCEF78BA98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9356B54-9667-4B62-BAFA-DE9E900E789E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0537D00-3E28-4B62-BE71-6418035A305A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EE0F0A-D89A-4891-970B-6DF6B31290DC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63C453-BBF5-4201-8EA9-75CE152F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66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9C771E-4DB7-4161-A1EF-B41E3B30A892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305556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5540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B2FC5-B6E3-4A54-8A23-F0782443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661"/>
            <a:ext cx="10668000" cy="161798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PETTSADAP tienden a trabajar como un elemento de hormigón armado, más específicamente como una columna o pared portante</a:t>
            </a:r>
            <a:endParaRPr lang="es-EC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9F627FB-FC37-4731-BA60-EFDC85E481A2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22D246B-FC2E-40C6-A971-A686D351A71F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EA5BE5F-FF61-4F6D-9484-818A3EF6347C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1408A2-96EF-4DDA-989E-1E0C68E38CE9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21F2929-591B-4CB1-A347-75C02EFC71E1}"/>
              </a:ext>
            </a:extLst>
          </p:cNvPr>
          <p:cNvSpPr txBox="1">
            <a:spLocks/>
          </p:cNvSpPr>
          <p:nvPr/>
        </p:nvSpPr>
        <p:spPr>
          <a:xfrm>
            <a:off x="838200" y="3830218"/>
            <a:ext cx="10668000" cy="23115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módulo de elasticidad relativo del panel como elemento estructural resulto ser mayor, pero muy cercano al del hormigón por lo tanto, se puede decir que el análisis fue bien realizado. </a:t>
            </a:r>
            <a:endParaRPr lang="es-EC" sz="105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B4EFB9-8221-4AD6-93F6-64B4B312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67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628E65-D705-41B0-9B63-85B4FD80A203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8622337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275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440452-1721-40EC-9596-C004D9CD3A8B}"/>
              </a:ext>
            </a:extLst>
          </p:cNvPr>
          <p:cNvSpPr txBox="1">
            <a:spLocks/>
          </p:cNvSpPr>
          <p:nvPr/>
        </p:nvSpPr>
        <p:spPr>
          <a:xfrm>
            <a:off x="838200" y="1953087"/>
            <a:ext cx="10668000" cy="257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 Carga axial máxima a compresión obtenida en la simulación con respecto al los valores teóricos esperados comprueban que el MEF es un método eficiente para la simulación del desempeño estructural de un elemento o sistema.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F6054A5-0413-4467-AD54-BCFCCEF1F639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A280B9D-0898-4BA0-855B-7C44DF9B7EAA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C46C260-923D-48EC-84CC-1600839DEA1A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6E77D0E-3C5B-42DD-A2ED-742C1579323C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BFC19B4-214E-4C8D-8E19-8F95653CE7EF}"/>
              </a:ext>
            </a:extLst>
          </p:cNvPr>
          <p:cNvSpPr txBox="1">
            <a:spLocks/>
          </p:cNvSpPr>
          <p:nvPr/>
        </p:nvSpPr>
        <p:spPr>
          <a:xfrm>
            <a:off x="838200" y="4679543"/>
            <a:ext cx="10668000" cy="1544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coeficiente de Poisson relativo de los PETTSAGDAP fue de 0.25, esta dentro del rango de valores que presenta un  materiales elástico isótropo.</a:t>
            </a:r>
          </a:p>
          <a:p>
            <a:endParaRPr lang="es-EC" sz="2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D10DF0E-1328-446D-A406-21BD2C27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68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AABA29-AED3-4DFD-9040-4ED60BFA4298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13126327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764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B2FC5-B6E3-4A54-8A23-F0782443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590"/>
            <a:ext cx="10668000" cy="1788406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periodos de vibración obtenidos de los PETTSAGDAP  fueron mucho menores al del 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tradicional de pórticos tradicionales y mayor que el de paredes portantes. 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36B8637-524F-4C54-BCA6-D898AB9FB2FC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3512060-BF8F-4D0D-8638-DE43D6A3738A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68A71C3-D5B9-4450-921B-C8D90381C08B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ADB044A-13DD-493C-B674-1B57722BBB1D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E9F5CF5-162D-41B4-A274-52A3F2887D02}"/>
              </a:ext>
            </a:extLst>
          </p:cNvPr>
          <p:cNvSpPr txBox="1">
            <a:spLocks/>
          </p:cNvSpPr>
          <p:nvPr/>
        </p:nvSpPr>
        <p:spPr>
          <a:xfrm>
            <a:off x="831013" y="3794758"/>
            <a:ext cx="10668000" cy="1158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derivas de piso de los PETTSAGDAP resultaron inferiores al 0.1%, un valor mucho menor que el límite del 2% establecido en la NEC-15.</a:t>
            </a:r>
            <a:endParaRPr lang="es-EC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67131A4-8B3F-446A-93A3-41466E83312F}"/>
              </a:ext>
            </a:extLst>
          </p:cNvPr>
          <p:cNvSpPr txBox="1">
            <a:spLocks/>
          </p:cNvSpPr>
          <p:nvPr/>
        </p:nvSpPr>
        <p:spPr>
          <a:xfrm>
            <a:off x="838200" y="5049761"/>
            <a:ext cx="10668000" cy="1712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Font typeface="Symbol" panose="05050102010706020507" pitchFamily="18" charset="2"/>
              <a:buChar char=""/>
            </a:pP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puede asegurar la fidelidad de los resultados al 100% ni recomendar su utilización en construcciones, por la falta de una validación física. 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F302EBF-9514-442C-9526-710BD909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69</a:t>
            </a:fld>
            <a:endParaRPr lang="es-EC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390D54-673C-4C3E-8421-14931344D45E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30642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97AEF0-96EA-4DE1-91E2-9628EE00E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0" y="1842380"/>
            <a:ext cx="4921194" cy="376735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974EB168-8DCD-44A7-98D3-A28E4CF6C167}"/>
              </a:ext>
            </a:extLst>
          </p:cNvPr>
          <p:cNvSpPr txBox="1">
            <a:spLocks/>
          </p:cNvSpPr>
          <p:nvPr/>
        </p:nvSpPr>
        <p:spPr>
          <a:xfrm>
            <a:off x="838200" y="1367161"/>
            <a:ext cx="10515600" cy="4811697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/>
              <a:t> </a:t>
            </a:r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89FAC1A-EA90-48C9-BF12-DEC8833EFC1F}"/>
              </a:ext>
            </a:extLst>
          </p:cNvPr>
          <p:cNvSpPr txBox="1">
            <a:spLocks/>
          </p:cNvSpPr>
          <p:nvPr/>
        </p:nvSpPr>
        <p:spPr>
          <a:xfrm>
            <a:off x="4130790" y="275353"/>
            <a:ext cx="4774668" cy="1013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927782-361C-477A-AA2F-88EF2B517EE8}"/>
              </a:ext>
            </a:extLst>
          </p:cNvPr>
          <p:cNvSpPr txBox="1"/>
          <p:nvPr/>
        </p:nvSpPr>
        <p:spPr>
          <a:xfrm>
            <a:off x="1632384" y="5664106"/>
            <a:ext cx="2293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RDRGOSORIO, 2015).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93BB0C9-08C1-466E-B518-596CBC8DE7CA}"/>
              </a:ext>
            </a:extLst>
          </p:cNvPr>
          <p:cNvSpPr txBox="1">
            <a:spLocks/>
          </p:cNvSpPr>
          <p:nvPr/>
        </p:nvSpPr>
        <p:spPr>
          <a:xfrm>
            <a:off x="2748515" y="999023"/>
            <a:ext cx="7025699" cy="548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necesita incentivar un cambio de tendencia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15307D8-B931-4C09-B688-668CD6300D28}"/>
              </a:ext>
            </a:extLst>
          </p:cNvPr>
          <p:cNvSpPr txBox="1">
            <a:spLocks/>
          </p:cNvSpPr>
          <p:nvPr/>
        </p:nvSpPr>
        <p:spPr>
          <a:xfrm>
            <a:off x="3635403" y="566024"/>
            <a:ext cx="4921193" cy="609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Alternativa</a:t>
            </a:r>
          </a:p>
        </p:txBody>
      </p:sp>
      <p:pic>
        <p:nvPicPr>
          <p:cNvPr id="10" name="Picture 4" descr="Resultado de imagen para “Huoshenshan”">
            <a:extLst>
              <a:ext uri="{FF2B5EF4-FFF2-40B4-BE49-F238E27FC236}">
                <a16:creationId xmlns:a16="http://schemas.microsoft.com/office/drawing/2014/main" id="{CF08A0DF-54E2-4CC5-BE61-8297D8F5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92" y="1842380"/>
            <a:ext cx="6114206" cy="376735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656FD4-D658-4B90-920B-3D049D9A5A0B}"/>
              </a:ext>
            </a:extLst>
          </p:cNvPr>
          <p:cNvSpPr txBox="1"/>
          <p:nvPr/>
        </p:nvSpPr>
        <p:spPr>
          <a:xfrm>
            <a:off x="5325299" y="14797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Huoshenshan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7F630D-B515-4C05-850D-B4B6F4317A54}"/>
              </a:ext>
            </a:extLst>
          </p:cNvPr>
          <p:cNvSpPr txBox="1"/>
          <p:nvPr/>
        </p:nvSpPr>
        <p:spPr>
          <a:xfrm>
            <a:off x="318400" y="1468855"/>
            <a:ext cx="4921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Elementos Prefabricados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DCE45D-3D8E-4CC1-B37E-605F4311F681}"/>
              </a:ext>
            </a:extLst>
          </p:cNvPr>
          <p:cNvSpPr txBox="1"/>
          <p:nvPr/>
        </p:nvSpPr>
        <p:spPr>
          <a:xfrm>
            <a:off x="6648700" y="5664105"/>
            <a:ext cx="3910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(DW</a:t>
            </a:r>
            <a:r>
              <a:rPr lang="es-EC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2020) Y (Últimas Noticias, 2020) 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CEF59E-C89C-4C59-9151-24730FB291AF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903054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578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B2FC5-B6E3-4A54-8A23-F0782443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720"/>
            <a:ext cx="10668000" cy="2025610"/>
          </a:xfr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definición del comportamiento de los materiales debe estar acorde al análisis que se espera realizar, es necesario asegurarse de que el modelo de descripción del comportamiento del material y los datos seleccionados sea confiable.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1D7CE63-0C7F-45F5-A136-285EC51A404E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2D4C37C-D6ED-452C-AA84-F7E6E50D419B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F2F07FC-A2F3-4599-B1BD-BBC47B6D939B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D85A30-6DCE-44C8-8096-8F2692762891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93619B2-50E2-4756-A33B-57A8F083FEA1}"/>
              </a:ext>
            </a:extLst>
          </p:cNvPr>
          <p:cNvSpPr txBox="1">
            <a:spLocks/>
          </p:cNvSpPr>
          <p:nvPr/>
        </p:nvSpPr>
        <p:spPr>
          <a:xfrm>
            <a:off x="831013" y="4455852"/>
            <a:ext cx="10668000" cy="1056304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el modelamiento de los PETTSAGDAP en softwares comerciales, el tipo de elemento estructural que se va a utilizar debe ser Shell </a:t>
            </a:r>
            <a:r>
              <a:rPr lang="es-EC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1B67FA-69EC-4378-B9CF-A8DADEA6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70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0729DE-F1D1-45B8-B21B-9360F7B23BF4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0461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3397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440452-1721-40EC-9596-C004D9CD3A8B}"/>
              </a:ext>
            </a:extLst>
          </p:cNvPr>
          <p:cNvSpPr txBox="1">
            <a:spLocks/>
          </p:cNvSpPr>
          <p:nvPr/>
        </p:nvSpPr>
        <p:spPr>
          <a:xfrm>
            <a:off x="914400" y="1949208"/>
            <a:ext cx="10668000" cy="1354976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realizar un estudio empírico ya que el análisis y estudio de un elemento debe pasar por ambos métodos de comprobación.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45BDA8-19E0-4353-B409-F7CAD2932821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F3B1DD3-9C39-4609-97D5-C57E94FBF60F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C487DD4-CA5F-41CE-8001-BB2B559EEAD4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656A27E-DB25-42E3-9BDF-6018612859F7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900AF09-DE4A-4700-B901-64913346B9F4}"/>
              </a:ext>
            </a:extLst>
          </p:cNvPr>
          <p:cNvSpPr txBox="1">
            <a:spLocks/>
          </p:cNvSpPr>
          <p:nvPr/>
        </p:nvSpPr>
        <p:spPr>
          <a:xfrm>
            <a:off x="924955" y="3685912"/>
            <a:ext cx="10668000" cy="1813368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revisar el desempeño de los PETTSGADAP como un elemento horizontal, ya que 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estudio </a:t>
            </a: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fue enfocado en su desempeño estructural como elemento vertical.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B998BA-8383-4BE4-B08A-2D49047F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71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3B8748-FA74-4CF8-85F2-C27A64D57B88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939477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275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440452-1721-40EC-9596-C004D9CD3A8B}"/>
              </a:ext>
            </a:extLst>
          </p:cNvPr>
          <p:cNvSpPr txBox="1">
            <a:spLocks/>
          </p:cNvSpPr>
          <p:nvPr/>
        </p:nvSpPr>
        <p:spPr>
          <a:xfrm>
            <a:off x="838200" y="2015232"/>
            <a:ext cx="10668000" cy="1822672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una obtención detallada de las curvas esfuerzo-deformación de los diferentes ensayos es necesario que se establezca el valor del incremento máximo como el 5 o 10% del valor del tiempo establecido para el paso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245AC91-557A-4676-937C-0BCE2F252D1C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CC84E6C-3344-48B4-90D6-67F6AEAC6653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7455267-641D-4B4C-9808-13768A0FA532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62F1BB7-5CB1-4AE6-B59A-31E0EE7FA5ED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AB3A17D-CAE0-448B-9239-A308797C3DEB}"/>
              </a:ext>
            </a:extLst>
          </p:cNvPr>
          <p:cNvSpPr txBox="1">
            <a:spLocks/>
          </p:cNvSpPr>
          <p:nvPr/>
        </p:nvSpPr>
        <p:spPr>
          <a:xfrm>
            <a:off x="838200" y="4483955"/>
            <a:ext cx="10668000" cy="1257924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la utilización de </a:t>
            </a:r>
            <a:r>
              <a:rPr lang="es-EC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computadores</a:t>
            </a:r>
            <a:r>
              <a:rPr lang="es-EC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bien equipados a nivel de procesador, memoria RAM y capacidad de almacenamiento sólida o externa.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A00AAA-6EF6-4D18-9D9E-3541E680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72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3FCD18-F9EB-4CF7-94DF-A8BEC13A107F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0802572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37746-8527-42D0-A4A6-371D25A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152"/>
            <a:ext cx="10515600" cy="732155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440452-1721-40EC-9596-C004D9CD3A8B}"/>
              </a:ext>
            </a:extLst>
          </p:cNvPr>
          <p:cNvSpPr txBox="1">
            <a:spLocks/>
          </p:cNvSpPr>
          <p:nvPr/>
        </p:nvSpPr>
        <p:spPr>
          <a:xfrm>
            <a:off x="1018897" y="1970351"/>
            <a:ext cx="10668000" cy="1648612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definición completa del fichero de entrada que representa a un elemento es la parte más importante de un análisis matemático y representa aproximadamente el 90% del éxito del estudio.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526BB29-1106-49ED-8791-8F8E9551BD35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FCCE833-50D6-461C-9D1B-28516E0C059D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3FF94B2-BEDC-4172-B543-D7DC80E28C0A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E30D0F3-D537-4FA4-A61C-4ACACA149F75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1026375-8905-405E-B037-C9F8936FEFFF}"/>
              </a:ext>
            </a:extLst>
          </p:cNvPr>
          <p:cNvSpPr txBox="1">
            <a:spLocks/>
          </p:cNvSpPr>
          <p:nvPr/>
        </p:nvSpPr>
        <p:spPr>
          <a:xfrm>
            <a:off x="1018896" y="4057201"/>
            <a:ext cx="10667997" cy="1648608"/>
          </a:xfrm>
          <a:prstGeom prst="rect">
            <a:avLst/>
          </a:prstGeom>
          <a:solidFill>
            <a:srgbClr val="FBDAD7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recomienda además que se realice un análisis de costos con respecto a la posible utilización de los PETTSAGDAP en programas de vivienda gubernamentales.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061AA6-EE30-487F-8277-ACCB813A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73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6242B7-E256-48D9-BB8C-560FD4A9FAAA}"/>
              </a:ext>
            </a:extLst>
          </p:cNvPr>
          <p:cNvSpPr txBox="1"/>
          <p:nvPr/>
        </p:nvSpPr>
        <p:spPr>
          <a:xfrm>
            <a:off x="0" y="0"/>
            <a:ext cx="41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11582224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479C5E4-D22C-4B3F-8930-5A0B9A37C7E6}"/>
              </a:ext>
            </a:extLst>
          </p:cNvPr>
          <p:cNvCxnSpPr/>
          <p:nvPr/>
        </p:nvCxnSpPr>
        <p:spPr>
          <a:xfrm>
            <a:off x="0" y="1745083"/>
            <a:ext cx="12192000" cy="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22A6F3F-129C-4489-9716-BAC3CE34ABFE}"/>
              </a:ext>
            </a:extLst>
          </p:cNvPr>
          <p:cNvCxnSpPr/>
          <p:nvPr/>
        </p:nvCxnSpPr>
        <p:spPr>
          <a:xfrm>
            <a:off x="0" y="1652091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2EEBB57-C2BF-4C09-B3F3-C4F2D8C5B98C}"/>
              </a:ext>
            </a:extLst>
          </p:cNvPr>
          <p:cNvCxnSpPr>
            <a:cxnSpLocks/>
          </p:cNvCxnSpPr>
          <p:nvPr/>
        </p:nvCxnSpPr>
        <p:spPr>
          <a:xfrm flipH="1" flipV="1">
            <a:off x="505103" y="0"/>
            <a:ext cx="1" cy="6858000"/>
          </a:xfrm>
          <a:prstGeom prst="line">
            <a:avLst/>
          </a:prstGeom>
          <a:ln w="38100">
            <a:solidFill>
              <a:srgbClr val="1A7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3ADDB36-3C2D-4455-95CE-D14B3D6B12B1}"/>
              </a:ext>
            </a:extLst>
          </p:cNvPr>
          <p:cNvCxnSpPr>
            <a:cxnSpLocks/>
          </p:cNvCxnSpPr>
          <p:nvPr/>
        </p:nvCxnSpPr>
        <p:spPr>
          <a:xfrm flipV="1">
            <a:off x="415506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gracias por su atencion">
            <a:extLst>
              <a:ext uri="{FF2B5EF4-FFF2-40B4-BE49-F238E27FC236}">
                <a16:creationId xmlns:a16="http://schemas.microsoft.com/office/drawing/2014/main" id="{7F9D719A-505C-4846-8E02-CFF765BF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45" y="1838075"/>
            <a:ext cx="8913787" cy="37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7B25799-1CC2-4EE3-A9F5-772F15D5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74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98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C39970-B0C8-4741-B1F9-A30A00E8D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8C47D-0168-4C22-9D73-0A09EF0E4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Analizar y estudiar la fiabilidad estructural de los PETTSAGDAP con la adición de hormigón, mediante la utilización del método de elementos finitos (MEF) para determinar sus ventajas y desventajas como elemento vertical estructural y su posible uso en viviendas de interés social.</a:t>
            </a:r>
            <a:endParaRPr lang="es-EC" sz="32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ECA8D79-486B-403F-8F48-68118A71AAB5}"/>
              </a:ext>
            </a:extLst>
          </p:cNvPr>
          <p:cNvCxnSpPr/>
          <p:nvPr/>
        </p:nvCxnSpPr>
        <p:spPr>
          <a:xfrm>
            <a:off x="0" y="1586753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2FCF76D-316F-4010-B1D7-61B83CB0D20C}"/>
              </a:ext>
            </a:extLst>
          </p:cNvPr>
          <p:cNvCxnSpPr/>
          <p:nvPr/>
        </p:nvCxnSpPr>
        <p:spPr>
          <a:xfrm>
            <a:off x="0" y="151055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E29B919-4312-47DF-B79A-7D720594F862}"/>
              </a:ext>
            </a:extLst>
          </p:cNvPr>
          <p:cNvCxnSpPr>
            <a:cxnSpLocks/>
          </p:cNvCxnSpPr>
          <p:nvPr/>
        </p:nvCxnSpPr>
        <p:spPr>
          <a:xfrm>
            <a:off x="0" y="6351494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4B609B2-3003-4E24-A02C-7CB58739E6AD}"/>
              </a:ext>
            </a:extLst>
          </p:cNvPr>
          <p:cNvCxnSpPr>
            <a:cxnSpLocks/>
          </p:cNvCxnSpPr>
          <p:nvPr/>
        </p:nvCxnSpPr>
        <p:spPr>
          <a:xfrm flipV="1">
            <a:off x="246529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968F621-F6B2-4EA0-A4D0-6EDB4E1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8</a:t>
            </a:fld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2EFCAD-A476-4CC4-85A5-FA6E5C9FFFFC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8115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C39970-B0C8-4741-B1F9-A30A00E8D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Hipótesis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8C47D-0168-4C22-9D73-0A09EF0E4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utilización del MEF a través de herramientas computacionales especializadas en el modelamiento y simulación de los elementos estructurales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permitirá determinar la fiabilidad estructural del objeto de estudio frente a un sistema tradicional como lo es un pórtico simple</a:t>
            </a:r>
            <a:r>
              <a:rPr lang="es-EC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15FA4B8-E744-433B-B23C-C571DB153038}"/>
              </a:ext>
            </a:extLst>
          </p:cNvPr>
          <p:cNvCxnSpPr/>
          <p:nvPr/>
        </p:nvCxnSpPr>
        <p:spPr>
          <a:xfrm>
            <a:off x="0" y="1586753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AEF3995-8BDD-4308-A92E-505A62723BAE}"/>
              </a:ext>
            </a:extLst>
          </p:cNvPr>
          <p:cNvCxnSpPr/>
          <p:nvPr/>
        </p:nvCxnSpPr>
        <p:spPr>
          <a:xfrm>
            <a:off x="0" y="151055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8B6F2B6-ABCB-472E-A5F3-61D77594BA99}"/>
              </a:ext>
            </a:extLst>
          </p:cNvPr>
          <p:cNvCxnSpPr>
            <a:cxnSpLocks/>
          </p:cNvCxnSpPr>
          <p:nvPr/>
        </p:nvCxnSpPr>
        <p:spPr>
          <a:xfrm>
            <a:off x="0" y="6351494"/>
            <a:ext cx="1219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B79A2F1-6542-4F97-BD48-F6735E92D3D3}"/>
              </a:ext>
            </a:extLst>
          </p:cNvPr>
          <p:cNvCxnSpPr>
            <a:cxnSpLocks/>
          </p:cNvCxnSpPr>
          <p:nvPr/>
        </p:nvCxnSpPr>
        <p:spPr>
          <a:xfrm flipV="1">
            <a:off x="246529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96014C-0EBF-45CF-90DF-1C0CA60D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C0FE-B1F0-46DD-BA48-370670D52395}" type="slidenum">
              <a:rPr lang="es-EC" smtClean="0"/>
              <a:t>9</a:t>
            </a:fld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AC845E-831E-427B-9E9B-09AC53524B35}"/>
              </a:ext>
            </a:extLst>
          </p:cNvPr>
          <p:cNvSpPr txBox="1"/>
          <p:nvPr/>
        </p:nvSpPr>
        <p:spPr>
          <a:xfrm>
            <a:off x="-71023" y="-71022"/>
            <a:ext cx="34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34927257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T-ESPE-039687-D (1)</Template>
  <TotalTime>3772</TotalTime>
  <Words>3116</Words>
  <Application>Microsoft Office PowerPoint</Application>
  <PresentationFormat>Panorámica</PresentationFormat>
  <Paragraphs>685</Paragraphs>
  <Slides>74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7" baseType="lpstr">
      <vt:lpstr>Arial</vt:lpstr>
      <vt:lpstr>Arial </vt:lpstr>
      <vt:lpstr>Calibri</vt:lpstr>
      <vt:lpstr>Calibri Light</vt:lpstr>
      <vt:lpstr>Cambria Math</vt:lpstr>
      <vt:lpstr>Roboto</vt:lpstr>
      <vt:lpstr>SansSerif</vt:lpstr>
      <vt:lpstr>Symbol</vt:lpstr>
      <vt:lpstr>Times New Roman</vt:lpstr>
      <vt:lpstr>1_Diseño predeterminado</vt:lpstr>
      <vt:lpstr>Diseño predeterminado</vt:lpstr>
      <vt:lpstr>Tema de Office</vt:lpstr>
      <vt:lpstr>CorelDRAW.Graphic.12</vt:lpstr>
      <vt:lpstr>Presentación de PowerPoint</vt:lpstr>
      <vt:lpstr>CONTENIDO </vt:lpstr>
      <vt:lpstr>CAPÍTULO I</vt:lpstr>
      <vt:lpstr>Introducción</vt:lpstr>
      <vt:lpstr>Presentación de PowerPoint</vt:lpstr>
      <vt:lpstr>Presentación de PowerPoint</vt:lpstr>
      <vt:lpstr>Presentación de PowerPoint</vt:lpstr>
      <vt:lpstr>Objetivo General</vt:lpstr>
      <vt:lpstr>Hipótesis General</vt:lpstr>
      <vt:lpstr>Metodología </vt:lpstr>
      <vt:lpstr>CAPÍTULO II</vt:lpstr>
      <vt:lpstr>PETTSADAP y sus componentes prefabricados</vt:lpstr>
      <vt:lpstr>PETTSADAP frente a los Sistemas Tradicionales</vt:lpstr>
      <vt:lpstr>Presentación de PowerPoint</vt:lpstr>
      <vt:lpstr>Método de elementos Finitos: Fundamentación Teórica</vt:lpstr>
      <vt:lpstr>Conceptos básicos del MEF</vt:lpstr>
      <vt:lpstr>Aspectos generales del MEF</vt:lpstr>
      <vt:lpstr>Software especializado aplicando MEF</vt:lpstr>
      <vt:lpstr>Hipótesis del Comportamiento del PETTSAGDAP</vt:lpstr>
      <vt:lpstr>CAPÍTULO III y IV</vt:lpstr>
      <vt:lpstr>Módulo “Part”: Diseño del geométrico del modelo</vt:lpstr>
      <vt:lpstr>Disposición de las Diagonales en la estructura interna del PETTSAGDAP</vt:lpstr>
      <vt:lpstr>Módulo “Part”: Selección de la geometría en el Software Especializado.</vt:lpstr>
      <vt:lpstr>Módulo “Property”: Selección del modelos que define el comportamiento elástico de los materiales.</vt:lpstr>
      <vt:lpstr>Modelos de Plasticidad </vt:lpstr>
      <vt:lpstr>Módulo “Property”: Creación del material y asignación de secciones</vt:lpstr>
      <vt:lpstr>Módulo “Assembly”: Ensamblaje </vt:lpstr>
      <vt:lpstr>Módulo “Step”: Definición del tipo de Análisis</vt:lpstr>
      <vt:lpstr>Módulo “Step”: Definición del tipo de Análisis</vt:lpstr>
      <vt:lpstr>Presentación de PowerPoint</vt:lpstr>
      <vt:lpstr>Módulo “Interaction”</vt:lpstr>
      <vt:lpstr>Módulo “Load”</vt:lpstr>
      <vt:lpstr>Módulo “Mesh”</vt:lpstr>
      <vt:lpstr>Módulo “Job”</vt:lpstr>
      <vt:lpstr>CAPÍTULO V y VI</vt:lpstr>
      <vt:lpstr>Ensayo a Compresión Axial Simple</vt:lpstr>
      <vt:lpstr>Ensayo compresión simple: Distribución de Esfuerzos.</vt:lpstr>
      <vt:lpstr>Ensayo compresión simple: Distribución de Esfuerzos.</vt:lpstr>
      <vt:lpstr>Comparación de los esfuerzos generados y las cargas calculadas entre la probeta y la probeta tipo muro</vt:lpstr>
      <vt:lpstr>Ensayo a Tracción</vt:lpstr>
      <vt:lpstr>Ensayo Tracción: Distribución de Esfuerzos.</vt:lpstr>
      <vt:lpstr>Ensayo a Compresión Diagonal</vt:lpstr>
      <vt:lpstr>Condiciones de borde del ensayo</vt:lpstr>
      <vt:lpstr>Ensayo Compresión Diagonal: Distribución de Esfuerzos.</vt:lpstr>
      <vt:lpstr>Esfuerzos generados en el ensayo de compresión diagonal</vt:lpstr>
      <vt:lpstr>Comparación entre las cargas axiales y esfuerzos teóricos calculados con los obtenidos en la simulación de los ensayos.</vt:lpstr>
      <vt:lpstr>Módulo de elasticidad</vt:lpstr>
      <vt:lpstr>Coeficiente de Poisson</vt:lpstr>
      <vt:lpstr>Rigidez o Módulo de Corte </vt:lpstr>
      <vt:lpstr>Peso Específico</vt:lpstr>
      <vt:lpstr>Resumen de los resultados</vt:lpstr>
      <vt:lpstr>CAPÍTULO VII</vt:lpstr>
      <vt:lpstr>Vivienda Modelo base para el análisis dinámico</vt:lpstr>
      <vt:lpstr>Distribución de los ambientes</vt:lpstr>
      <vt:lpstr>Geometría de los elementos estructurales de la vivienda modelo con el método tradicional pórticos espaciales y paredes portantes.</vt:lpstr>
      <vt:lpstr>Consideraciones del análisis sísmico </vt:lpstr>
      <vt:lpstr>Consideraciones del análisis sísmico </vt:lpstr>
      <vt:lpstr>Comparación entre ambos sistemas </vt:lpstr>
      <vt:lpstr>Modelado de la Vivienda Tipo con PETTSAGDAP</vt:lpstr>
      <vt:lpstr>Modelado de la Vivienda Tipo con PETTSAGDAP</vt:lpstr>
      <vt:lpstr>Modelado de la Vivienda Tipo con PETTSAGDAP</vt:lpstr>
      <vt:lpstr>Resultados del Modelado de la Vivienda Tipo con PETTSAGDAP</vt:lpstr>
      <vt:lpstr>Resultados del Modelado de la Vivienda Tipo con PETTSAGDAP</vt:lpstr>
      <vt:lpstr>Resultados del Modelado de la Vivienda Tipo con PETTSAGDAP</vt:lpstr>
      <vt:lpstr>CAPÍTULO VIII</vt:lpstr>
      <vt:lpstr>Conclusiones</vt:lpstr>
      <vt:lpstr>Conclusiones</vt:lpstr>
      <vt:lpstr>Conclusiones</vt:lpstr>
      <vt:lpstr>Conclusiones</vt:lpstr>
      <vt:lpstr>Recomendaciones</vt:lpstr>
      <vt:lpstr>Recomendaciones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 Jo vilela</dc:creator>
  <cp:lastModifiedBy>Kevin Calderón</cp:lastModifiedBy>
  <cp:revision>615</cp:revision>
  <dcterms:created xsi:type="dcterms:W3CDTF">2021-02-13T00:52:21Z</dcterms:created>
  <dcterms:modified xsi:type="dcterms:W3CDTF">2021-03-02T14:42:23Z</dcterms:modified>
</cp:coreProperties>
</file>