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6" r:id="rId8"/>
    <p:sldId id="267" r:id="rId9"/>
    <p:sldId id="263" r:id="rId10"/>
    <p:sldId id="260" r:id="rId11"/>
    <p:sldId id="265" r:id="rId12"/>
    <p:sldId id="264" r:id="rId13"/>
    <p:sldId id="268" r:id="rId14"/>
    <p:sldId id="270" r:id="rId15"/>
    <p:sldId id="269" r:id="rId16"/>
    <p:sldId id="272" r:id="rId17"/>
    <p:sldId id="273" r:id="rId18"/>
    <p:sldId id="277" r:id="rId19"/>
    <p:sldId id="275" r:id="rId20"/>
    <p:sldId id="278" r:id="rId21"/>
    <p:sldId id="276" r:id="rId22"/>
    <p:sldId id="271" r:id="rId23"/>
    <p:sldId id="280" r:id="rId24"/>
    <p:sldId id="281" r:id="rId25"/>
    <p:sldId id="282" r:id="rId26"/>
    <p:sldId id="284" r:id="rId27"/>
    <p:sldId id="287" r:id="rId28"/>
    <p:sldId id="288" r:id="rId29"/>
    <p:sldId id="289" r:id="rId30"/>
    <p:sldId id="290" r:id="rId31"/>
    <p:sldId id="291" r:id="rId32"/>
    <p:sldId id="283" r:id="rId33"/>
    <p:sldId id="285" r:id="rId34"/>
    <p:sldId id="286" r:id="rId3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6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DE1247-3750-48DB-A34A-6EB33DADB0E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CA2285D-FB1B-4E20-A3C5-A77584F00561}">
      <dgm:prSet phldrT="[Texto]"/>
      <dgm:spPr/>
      <dgm:t>
        <a:bodyPr/>
        <a:lstStyle/>
        <a:p>
          <a:r>
            <a:rPr lang="es-ES" dirty="0" smtClean="0"/>
            <a:t>Datos Genéricos</a:t>
          </a:r>
          <a:endParaRPr lang="es-ES" dirty="0"/>
        </a:p>
      </dgm:t>
    </dgm:pt>
    <dgm:pt modelId="{377C7D82-81D2-4F0A-AD23-7760A207C134}" type="parTrans" cxnId="{C5CFDE53-4852-4353-83DE-F97E9BF46BDD}">
      <dgm:prSet/>
      <dgm:spPr/>
      <dgm:t>
        <a:bodyPr/>
        <a:lstStyle/>
        <a:p>
          <a:endParaRPr lang="es-ES"/>
        </a:p>
      </dgm:t>
    </dgm:pt>
    <dgm:pt modelId="{FF8D65DE-308A-45A8-AD88-CB467385EAAA}" type="sibTrans" cxnId="{C5CFDE53-4852-4353-83DE-F97E9BF46BDD}">
      <dgm:prSet/>
      <dgm:spPr/>
      <dgm:t>
        <a:bodyPr/>
        <a:lstStyle/>
        <a:p>
          <a:endParaRPr lang="es-ES"/>
        </a:p>
      </dgm:t>
    </dgm:pt>
    <dgm:pt modelId="{BF314B2F-D0CB-4636-B125-D718327B9E92}">
      <dgm:prSet phldrT="[Texto]"/>
      <dgm:spPr/>
      <dgm:t>
        <a:bodyPr/>
        <a:lstStyle/>
        <a:p>
          <a:r>
            <a:rPr lang="es-ES" dirty="0" smtClean="0"/>
            <a:t>BICM</a:t>
          </a:r>
          <a:endParaRPr lang="es-ES" dirty="0"/>
        </a:p>
      </dgm:t>
    </dgm:pt>
    <dgm:pt modelId="{13BC240E-DC44-4450-BD76-CABC92841B02}" type="parTrans" cxnId="{F570002B-2BD1-4DFC-96C4-E9B167762C7F}">
      <dgm:prSet/>
      <dgm:spPr/>
      <dgm:t>
        <a:bodyPr/>
        <a:lstStyle/>
        <a:p>
          <a:endParaRPr lang="es-ES"/>
        </a:p>
      </dgm:t>
    </dgm:pt>
    <dgm:pt modelId="{F8BCF5B5-B96B-4759-8518-54DFACEEC19A}" type="sibTrans" cxnId="{F570002B-2BD1-4DFC-96C4-E9B167762C7F}">
      <dgm:prSet/>
      <dgm:spPr/>
      <dgm:t>
        <a:bodyPr/>
        <a:lstStyle/>
        <a:p>
          <a:endParaRPr lang="es-ES"/>
        </a:p>
      </dgm:t>
    </dgm:pt>
    <dgm:pt modelId="{AC097E08-BBF9-4EC8-944B-B937FBAAEA84}" type="pres">
      <dgm:prSet presAssocID="{E0DE1247-3750-48DB-A34A-6EB33DADB0EF}" presName="Name0" presStyleCnt="0">
        <dgm:presLayoutVars>
          <dgm:dir/>
          <dgm:resizeHandles val="exact"/>
        </dgm:presLayoutVars>
      </dgm:prSet>
      <dgm:spPr/>
    </dgm:pt>
    <dgm:pt modelId="{E9586851-810B-4CDB-BD69-8E93F38367C2}" type="pres">
      <dgm:prSet presAssocID="{CCA2285D-FB1B-4E20-A3C5-A77584F0056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560172-C0B1-4FE7-9054-40559A538FF2}" type="pres">
      <dgm:prSet presAssocID="{FF8D65DE-308A-45A8-AD88-CB467385EAAA}" presName="sibTrans" presStyleLbl="sibTrans2D1" presStyleIdx="0" presStyleCnt="1"/>
      <dgm:spPr/>
      <dgm:t>
        <a:bodyPr/>
        <a:lstStyle/>
        <a:p>
          <a:endParaRPr lang="es-ES"/>
        </a:p>
      </dgm:t>
    </dgm:pt>
    <dgm:pt modelId="{8FAF0788-18EB-489B-BC98-DA96188B6B8B}" type="pres">
      <dgm:prSet presAssocID="{FF8D65DE-308A-45A8-AD88-CB467385EAAA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08D368F1-EB0C-4CA8-A2B0-CCA65C2A1015}" type="pres">
      <dgm:prSet presAssocID="{BF314B2F-D0CB-4636-B125-D718327B9E9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F7BDB57-0F40-48BD-A46D-BF15D1E713BF}" type="presOf" srcId="{CCA2285D-FB1B-4E20-A3C5-A77584F00561}" destId="{E9586851-810B-4CDB-BD69-8E93F38367C2}" srcOrd="0" destOrd="0" presId="urn:microsoft.com/office/officeart/2005/8/layout/process1"/>
    <dgm:cxn modelId="{F570002B-2BD1-4DFC-96C4-E9B167762C7F}" srcId="{E0DE1247-3750-48DB-A34A-6EB33DADB0EF}" destId="{BF314B2F-D0CB-4636-B125-D718327B9E92}" srcOrd="1" destOrd="0" parTransId="{13BC240E-DC44-4450-BD76-CABC92841B02}" sibTransId="{F8BCF5B5-B96B-4759-8518-54DFACEEC19A}"/>
    <dgm:cxn modelId="{355B4DF3-B2E5-4F42-BFCD-BE4060072D8E}" type="presOf" srcId="{FF8D65DE-308A-45A8-AD88-CB467385EAAA}" destId="{8FAF0788-18EB-489B-BC98-DA96188B6B8B}" srcOrd="1" destOrd="0" presId="urn:microsoft.com/office/officeart/2005/8/layout/process1"/>
    <dgm:cxn modelId="{3E61BEA3-63FE-4EA6-A235-5050EBFACB6B}" type="presOf" srcId="{BF314B2F-D0CB-4636-B125-D718327B9E92}" destId="{08D368F1-EB0C-4CA8-A2B0-CCA65C2A1015}" srcOrd="0" destOrd="0" presId="urn:microsoft.com/office/officeart/2005/8/layout/process1"/>
    <dgm:cxn modelId="{7B51BAFC-FBBA-4292-A17E-F00288B96BD0}" type="presOf" srcId="{FF8D65DE-308A-45A8-AD88-CB467385EAAA}" destId="{FF560172-C0B1-4FE7-9054-40559A538FF2}" srcOrd="0" destOrd="0" presId="urn:microsoft.com/office/officeart/2005/8/layout/process1"/>
    <dgm:cxn modelId="{C7E9024E-ED31-400F-AC9A-633264C01D57}" type="presOf" srcId="{E0DE1247-3750-48DB-A34A-6EB33DADB0EF}" destId="{AC097E08-BBF9-4EC8-944B-B937FBAAEA84}" srcOrd="0" destOrd="0" presId="urn:microsoft.com/office/officeart/2005/8/layout/process1"/>
    <dgm:cxn modelId="{C5CFDE53-4852-4353-83DE-F97E9BF46BDD}" srcId="{E0DE1247-3750-48DB-A34A-6EB33DADB0EF}" destId="{CCA2285D-FB1B-4E20-A3C5-A77584F00561}" srcOrd="0" destOrd="0" parTransId="{377C7D82-81D2-4F0A-AD23-7760A207C134}" sibTransId="{FF8D65DE-308A-45A8-AD88-CB467385EAAA}"/>
    <dgm:cxn modelId="{7F43B0EA-C5E3-4EB8-A915-DD1549230151}" type="presParOf" srcId="{AC097E08-BBF9-4EC8-944B-B937FBAAEA84}" destId="{E9586851-810B-4CDB-BD69-8E93F38367C2}" srcOrd="0" destOrd="0" presId="urn:microsoft.com/office/officeart/2005/8/layout/process1"/>
    <dgm:cxn modelId="{9D9FA264-15F5-493E-98A6-698E717117C1}" type="presParOf" srcId="{AC097E08-BBF9-4EC8-944B-B937FBAAEA84}" destId="{FF560172-C0B1-4FE7-9054-40559A538FF2}" srcOrd="1" destOrd="0" presId="urn:microsoft.com/office/officeart/2005/8/layout/process1"/>
    <dgm:cxn modelId="{96F97A92-84DB-4F0B-AC95-2351F2EDF3D3}" type="presParOf" srcId="{FF560172-C0B1-4FE7-9054-40559A538FF2}" destId="{8FAF0788-18EB-489B-BC98-DA96188B6B8B}" srcOrd="0" destOrd="0" presId="urn:microsoft.com/office/officeart/2005/8/layout/process1"/>
    <dgm:cxn modelId="{8C52C267-6DF8-4843-860B-2D4F11DC7E2B}" type="presParOf" srcId="{AC097E08-BBF9-4EC8-944B-B937FBAAEA84}" destId="{08D368F1-EB0C-4CA8-A2B0-CCA65C2A101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DE1247-3750-48DB-A34A-6EB33DADB0EF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CCA2285D-FB1B-4E20-A3C5-A77584F00561}">
      <dgm:prSet phldrT="[Texto]"/>
      <dgm:spPr/>
      <dgm:t>
        <a:bodyPr/>
        <a:lstStyle/>
        <a:p>
          <a:r>
            <a:rPr lang="es-ES" dirty="0" smtClean="0"/>
            <a:t>Sin Codificación Externa</a:t>
          </a:r>
          <a:endParaRPr lang="es-ES" dirty="0"/>
        </a:p>
      </dgm:t>
    </dgm:pt>
    <dgm:pt modelId="{377C7D82-81D2-4F0A-AD23-7760A207C134}" type="parTrans" cxnId="{C5CFDE53-4852-4353-83DE-F97E9BF46BDD}">
      <dgm:prSet/>
      <dgm:spPr/>
      <dgm:t>
        <a:bodyPr/>
        <a:lstStyle/>
        <a:p>
          <a:endParaRPr lang="es-ES"/>
        </a:p>
      </dgm:t>
    </dgm:pt>
    <dgm:pt modelId="{FF8D65DE-308A-45A8-AD88-CB467385EAAA}" type="sibTrans" cxnId="{C5CFDE53-4852-4353-83DE-F97E9BF46BDD}">
      <dgm:prSet/>
      <dgm:spPr/>
      <dgm:t>
        <a:bodyPr/>
        <a:lstStyle/>
        <a:p>
          <a:endParaRPr lang="es-ES"/>
        </a:p>
      </dgm:t>
    </dgm:pt>
    <dgm:pt modelId="{88235D0E-5D8A-4D83-8A73-0932E9F8CF37}">
      <dgm:prSet phldrT="[Texto]"/>
      <dgm:spPr/>
      <dgm:t>
        <a:bodyPr/>
        <a:lstStyle/>
        <a:p>
          <a:r>
            <a:rPr lang="es-ES" dirty="0" smtClean="0"/>
            <a:t>Codificación Interna LDPC</a:t>
          </a:r>
          <a:endParaRPr lang="es-ES" dirty="0"/>
        </a:p>
      </dgm:t>
    </dgm:pt>
    <dgm:pt modelId="{E41C97A6-A706-48E2-9EEF-FCB9ED2A8DD6}" type="parTrans" cxnId="{F17A9144-FA45-4C6F-9921-8C77916C7BBD}">
      <dgm:prSet/>
      <dgm:spPr/>
      <dgm:t>
        <a:bodyPr/>
        <a:lstStyle/>
        <a:p>
          <a:endParaRPr lang="es-ES"/>
        </a:p>
      </dgm:t>
    </dgm:pt>
    <dgm:pt modelId="{E7F16997-4CA8-46EB-860F-7CAC610218A2}" type="sibTrans" cxnId="{F17A9144-FA45-4C6F-9921-8C77916C7BBD}">
      <dgm:prSet/>
      <dgm:spPr/>
      <dgm:t>
        <a:bodyPr/>
        <a:lstStyle/>
        <a:p>
          <a:endParaRPr lang="es-ES"/>
        </a:p>
      </dgm:t>
    </dgm:pt>
    <dgm:pt modelId="{E215E136-A637-48BD-9662-A234945372B5}">
      <dgm:prSet phldrT="[Texto]"/>
      <dgm:spPr/>
      <dgm:t>
        <a:bodyPr/>
        <a:lstStyle/>
        <a:p>
          <a:r>
            <a:rPr lang="es-ES" dirty="0" smtClean="0"/>
            <a:t>Entrelazador</a:t>
          </a:r>
          <a:endParaRPr lang="es-ES" dirty="0"/>
        </a:p>
      </dgm:t>
    </dgm:pt>
    <dgm:pt modelId="{BB649CF7-0C37-47C2-82F3-2A81E7A957D7}" type="parTrans" cxnId="{EE5CA1D2-53DB-4D8C-B824-8C0E4960403C}">
      <dgm:prSet/>
      <dgm:spPr/>
      <dgm:t>
        <a:bodyPr/>
        <a:lstStyle/>
        <a:p>
          <a:endParaRPr lang="es-ES"/>
        </a:p>
      </dgm:t>
    </dgm:pt>
    <dgm:pt modelId="{401291A4-3D42-4163-ABDD-88890532312F}" type="sibTrans" cxnId="{EE5CA1D2-53DB-4D8C-B824-8C0E4960403C}">
      <dgm:prSet/>
      <dgm:spPr/>
      <dgm:t>
        <a:bodyPr/>
        <a:lstStyle/>
        <a:p>
          <a:endParaRPr lang="es-ES"/>
        </a:p>
      </dgm:t>
    </dgm:pt>
    <dgm:pt modelId="{A7780FFF-B546-4829-ADA0-33F95CF2D209}">
      <dgm:prSet phldrT="[Texto]"/>
      <dgm:spPr/>
      <dgm:t>
        <a:bodyPr/>
        <a:lstStyle/>
        <a:p>
          <a:r>
            <a:rPr lang="es-ES" dirty="0" smtClean="0"/>
            <a:t>QNUC </a:t>
          </a:r>
          <a:endParaRPr lang="es-ES" dirty="0"/>
        </a:p>
      </dgm:t>
    </dgm:pt>
    <dgm:pt modelId="{D0D02316-C887-49D8-B28F-36FE56CA43CF}" type="parTrans" cxnId="{A67A632C-E9E8-4172-9B13-1DDCABD4A073}">
      <dgm:prSet/>
      <dgm:spPr/>
      <dgm:t>
        <a:bodyPr/>
        <a:lstStyle/>
        <a:p>
          <a:endParaRPr lang="es-ES"/>
        </a:p>
      </dgm:t>
    </dgm:pt>
    <dgm:pt modelId="{8A45C034-C4C9-425D-91CF-DA197E47E812}" type="sibTrans" cxnId="{A67A632C-E9E8-4172-9B13-1DDCABD4A073}">
      <dgm:prSet/>
      <dgm:spPr/>
      <dgm:t>
        <a:bodyPr/>
        <a:lstStyle/>
        <a:p>
          <a:endParaRPr lang="es-ES"/>
        </a:p>
      </dgm:t>
    </dgm:pt>
    <dgm:pt modelId="{AC097E08-BBF9-4EC8-944B-B937FBAAEA84}" type="pres">
      <dgm:prSet presAssocID="{E0DE1247-3750-48DB-A34A-6EB33DADB0EF}" presName="Name0" presStyleCnt="0">
        <dgm:presLayoutVars>
          <dgm:dir/>
          <dgm:resizeHandles val="exact"/>
        </dgm:presLayoutVars>
      </dgm:prSet>
      <dgm:spPr/>
    </dgm:pt>
    <dgm:pt modelId="{E9586851-810B-4CDB-BD69-8E93F38367C2}" type="pres">
      <dgm:prSet presAssocID="{CCA2285D-FB1B-4E20-A3C5-A77584F0056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560172-C0B1-4FE7-9054-40559A538FF2}" type="pres">
      <dgm:prSet presAssocID="{FF8D65DE-308A-45A8-AD88-CB467385EAAA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FAF0788-18EB-489B-BC98-DA96188B6B8B}" type="pres">
      <dgm:prSet presAssocID="{FF8D65DE-308A-45A8-AD88-CB467385EAAA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D5A97417-0EEC-426F-8C5E-BCA72B6715C7}" type="pres">
      <dgm:prSet presAssocID="{88235D0E-5D8A-4D83-8A73-0932E9F8CF3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97270A-21E6-4F6A-A481-D1A7B4486CAB}" type="pres">
      <dgm:prSet presAssocID="{E7F16997-4CA8-46EB-860F-7CAC610218A2}" presName="sibTrans" presStyleLbl="sibTrans2D1" presStyleIdx="1" presStyleCnt="3"/>
      <dgm:spPr/>
      <dgm:t>
        <a:bodyPr/>
        <a:lstStyle/>
        <a:p>
          <a:endParaRPr lang="es-ES"/>
        </a:p>
      </dgm:t>
    </dgm:pt>
    <dgm:pt modelId="{64604C87-BEAF-4F11-941E-F3ED36886403}" type="pres">
      <dgm:prSet presAssocID="{E7F16997-4CA8-46EB-860F-7CAC610218A2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1BD33292-563C-4AC9-8178-C199FC6F207B}" type="pres">
      <dgm:prSet presAssocID="{E215E136-A637-48BD-9662-A234945372B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6921C6-21AF-480F-A7A5-F115DA5DA89C}" type="pres">
      <dgm:prSet presAssocID="{401291A4-3D42-4163-ABDD-88890532312F}" presName="sibTrans" presStyleLbl="sibTrans2D1" presStyleIdx="2" presStyleCnt="3"/>
      <dgm:spPr/>
      <dgm:t>
        <a:bodyPr/>
        <a:lstStyle/>
        <a:p>
          <a:endParaRPr lang="es-ES"/>
        </a:p>
      </dgm:t>
    </dgm:pt>
    <dgm:pt modelId="{13B050EF-7DC5-4B5A-A2D3-264E1F154B98}" type="pres">
      <dgm:prSet presAssocID="{401291A4-3D42-4163-ABDD-88890532312F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656F6262-4D31-476C-B11C-CD959A63704F}" type="pres">
      <dgm:prSet presAssocID="{A7780FFF-B546-4829-ADA0-33F95CF2D20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7E9024E-ED31-400F-AC9A-633264C01D57}" type="presOf" srcId="{E0DE1247-3750-48DB-A34A-6EB33DADB0EF}" destId="{AC097E08-BBF9-4EC8-944B-B937FBAAEA84}" srcOrd="0" destOrd="0" presId="urn:microsoft.com/office/officeart/2005/8/layout/process1"/>
    <dgm:cxn modelId="{60B3FF44-C4B8-46A5-B577-DE316FB329A8}" type="presOf" srcId="{FF8D65DE-308A-45A8-AD88-CB467385EAAA}" destId="{8FAF0788-18EB-489B-BC98-DA96188B6B8B}" srcOrd="1" destOrd="0" presId="urn:microsoft.com/office/officeart/2005/8/layout/process1"/>
    <dgm:cxn modelId="{61840729-D920-44DA-84DA-00303AC39511}" type="presOf" srcId="{E7F16997-4CA8-46EB-860F-7CAC610218A2}" destId="{64604C87-BEAF-4F11-941E-F3ED36886403}" srcOrd="1" destOrd="0" presId="urn:microsoft.com/office/officeart/2005/8/layout/process1"/>
    <dgm:cxn modelId="{A67A632C-E9E8-4172-9B13-1DDCABD4A073}" srcId="{E0DE1247-3750-48DB-A34A-6EB33DADB0EF}" destId="{A7780FFF-B546-4829-ADA0-33F95CF2D209}" srcOrd="3" destOrd="0" parTransId="{D0D02316-C887-49D8-B28F-36FE56CA43CF}" sibTransId="{8A45C034-C4C9-425D-91CF-DA197E47E812}"/>
    <dgm:cxn modelId="{F17A9144-FA45-4C6F-9921-8C77916C7BBD}" srcId="{E0DE1247-3750-48DB-A34A-6EB33DADB0EF}" destId="{88235D0E-5D8A-4D83-8A73-0932E9F8CF37}" srcOrd="1" destOrd="0" parTransId="{E41C97A6-A706-48E2-9EEF-FCB9ED2A8DD6}" sibTransId="{E7F16997-4CA8-46EB-860F-7CAC610218A2}"/>
    <dgm:cxn modelId="{BF7BDB57-0F40-48BD-A46D-BF15D1E713BF}" type="presOf" srcId="{CCA2285D-FB1B-4E20-A3C5-A77584F00561}" destId="{E9586851-810B-4CDB-BD69-8E93F38367C2}" srcOrd="0" destOrd="0" presId="urn:microsoft.com/office/officeart/2005/8/layout/process1"/>
    <dgm:cxn modelId="{8E66F5AA-30EA-4801-8C41-886BDC5A6596}" type="presOf" srcId="{FF8D65DE-308A-45A8-AD88-CB467385EAAA}" destId="{FF560172-C0B1-4FE7-9054-40559A538FF2}" srcOrd="0" destOrd="0" presId="urn:microsoft.com/office/officeart/2005/8/layout/process1"/>
    <dgm:cxn modelId="{FC2A4B41-DF96-4C2B-906D-0F8BE34D1116}" type="presOf" srcId="{401291A4-3D42-4163-ABDD-88890532312F}" destId="{13B050EF-7DC5-4B5A-A2D3-264E1F154B98}" srcOrd="1" destOrd="0" presId="urn:microsoft.com/office/officeart/2005/8/layout/process1"/>
    <dgm:cxn modelId="{AB542550-1EAA-48E3-A60D-2FFFDB541D4D}" type="presOf" srcId="{88235D0E-5D8A-4D83-8A73-0932E9F8CF37}" destId="{D5A97417-0EEC-426F-8C5E-BCA72B6715C7}" srcOrd="0" destOrd="0" presId="urn:microsoft.com/office/officeart/2005/8/layout/process1"/>
    <dgm:cxn modelId="{C5CFDE53-4852-4353-83DE-F97E9BF46BDD}" srcId="{E0DE1247-3750-48DB-A34A-6EB33DADB0EF}" destId="{CCA2285D-FB1B-4E20-A3C5-A77584F00561}" srcOrd="0" destOrd="0" parTransId="{377C7D82-81D2-4F0A-AD23-7760A207C134}" sibTransId="{FF8D65DE-308A-45A8-AD88-CB467385EAAA}"/>
    <dgm:cxn modelId="{EE5CA1D2-53DB-4D8C-B824-8C0E4960403C}" srcId="{E0DE1247-3750-48DB-A34A-6EB33DADB0EF}" destId="{E215E136-A637-48BD-9662-A234945372B5}" srcOrd="2" destOrd="0" parTransId="{BB649CF7-0C37-47C2-82F3-2A81E7A957D7}" sibTransId="{401291A4-3D42-4163-ABDD-88890532312F}"/>
    <dgm:cxn modelId="{A2C7F7FD-AC5D-471C-A1E3-EB2F73EA27E2}" type="presOf" srcId="{E7F16997-4CA8-46EB-860F-7CAC610218A2}" destId="{9197270A-21E6-4F6A-A481-D1A7B4486CAB}" srcOrd="0" destOrd="0" presId="urn:microsoft.com/office/officeart/2005/8/layout/process1"/>
    <dgm:cxn modelId="{F0A18E9C-31D0-4574-B8C1-42ED84FF4DA1}" type="presOf" srcId="{E215E136-A637-48BD-9662-A234945372B5}" destId="{1BD33292-563C-4AC9-8178-C199FC6F207B}" srcOrd="0" destOrd="0" presId="urn:microsoft.com/office/officeart/2005/8/layout/process1"/>
    <dgm:cxn modelId="{F67DB32D-BBD5-48CC-8FD1-EDC5F189F731}" type="presOf" srcId="{A7780FFF-B546-4829-ADA0-33F95CF2D209}" destId="{656F6262-4D31-476C-B11C-CD959A63704F}" srcOrd="0" destOrd="0" presId="urn:microsoft.com/office/officeart/2005/8/layout/process1"/>
    <dgm:cxn modelId="{3E4FFB1D-7D30-4B96-95A9-583BB8B31F30}" type="presOf" srcId="{401291A4-3D42-4163-ABDD-88890532312F}" destId="{CF6921C6-21AF-480F-A7A5-F115DA5DA89C}" srcOrd="0" destOrd="0" presId="urn:microsoft.com/office/officeart/2005/8/layout/process1"/>
    <dgm:cxn modelId="{7F43B0EA-C5E3-4EB8-A915-DD1549230151}" type="presParOf" srcId="{AC097E08-BBF9-4EC8-944B-B937FBAAEA84}" destId="{E9586851-810B-4CDB-BD69-8E93F38367C2}" srcOrd="0" destOrd="0" presId="urn:microsoft.com/office/officeart/2005/8/layout/process1"/>
    <dgm:cxn modelId="{2BF2E0E3-81E1-413B-895A-3036B3D43B28}" type="presParOf" srcId="{AC097E08-BBF9-4EC8-944B-B937FBAAEA84}" destId="{FF560172-C0B1-4FE7-9054-40559A538FF2}" srcOrd="1" destOrd="0" presId="urn:microsoft.com/office/officeart/2005/8/layout/process1"/>
    <dgm:cxn modelId="{758A8A5F-B4D3-4DE7-8F3F-80FEFE4906A9}" type="presParOf" srcId="{FF560172-C0B1-4FE7-9054-40559A538FF2}" destId="{8FAF0788-18EB-489B-BC98-DA96188B6B8B}" srcOrd="0" destOrd="0" presId="urn:microsoft.com/office/officeart/2005/8/layout/process1"/>
    <dgm:cxn modelId="{7DFF0B8C-92BD-44F6-93C2-DE932B360F27}" type="presParOf" srcId="{AC097E08-BBF9-4EC8-944B-B937FBAAEA84}" destId="{D5A97417-0EEC-426F-8C5E-BCA72B6715C7}" srcOrd="2" destOrd="0" presId="urn:microsoft.com/office/officeart/2005/8/layout/process1"/>
    <dgm:cxn modelId="{C05A49E5-B45E-4F83-B420-0CA4526A6281}" type="presParOf" srcId="{AC097E08-BBF9-4EC8-944B-B937FBAAEA84}" destId="{9197270A-21E6-4F6A-A481-D1A7B4486CAB}" srcOrd="3" destOrd="0" presId="urn:microsoft.com/office/officeart/2005/8/layout/process1"/>
    <dgm:cxn modelId="{61AE944E-78AE-43F2-B69B-D2183A26C979}" type="presParOf" srcId="{9197270A-21E6-4F6A-A481-D1A7B4486CAB}" destId="{64604C87-BEAF-4F11-941E-F3ED36886403}" srcOrd="0" destOrd="0" presId="urn:microsoft.com/office/officeart/2005/8/layout/process1"/>
    <dgm:cxn modelId="{BDB406BD-693C-44D9-8F6D-73B48166E8EF}" type="presParOf" srcId="{AC097E08-BBF9-4EC8-944B-B937FBAAEA84}" destId="{1BD33292-563C-4AC9-8178-C199FC6F207B}" srcOrd="4" destOrd="0" presId="urn:microsoft.com/office/officeart/2005/8/layout/process1"/>
    <dgm:cxn modelId="{85C9FBA1-ED78-4998-90D2-7F01C25356CB}" type="presParOf" srcId="{AC097E08-BBF9-4EC8-944B-B937FBAAEA84}" destId="{CF6921C6-21AF-480F-A7A5-F115DA5DA89C}" srcOrd="5" destOrd="0" presId="urn:microsoft.com/office/officeart/2005/8/layout/process1"/>
    <dgm:cxn modelId="{720E39E3-B646-47DA-8E36-1B5CE36A101F}" type="presParOf" srcId="{CF6921C6-21AF-480F-A7A5-F115DA5DA89C}" destId="{13B050EF-7DC5-4B5A-A2D3-264E1F154B98}" srcOrd="0" destOrd="0" presId="urn:microsoft.com/office/officeart/2005/8/layout/process1"/>
    <dgm:cxn modelId="{1E008023-94C3-41E0-8150-FF5D59A907B0}" type="presParOf" srcId="{AC097E08-BBF9-4EC8-944B-B937FBAAEA84}" destId="{656F6262-4D31-476C-B11C-CD959A63704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DE1247-3750-48DB-A34A-6EB33DADB0E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CA2285D-FB1B-4E20-A3C5-A77584F00561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LDPC</a:t>
          </a:r>
          <a:endParaRPr lang="es-ES" dirty="0">
            <a:solidFill>
              <a:schemeClr val="tx1"/>
            </a:solidFill>
          </a:endParaRPr>
        </a:p>
      </dgm:t>
    </dgm:pt>
    <dgm:pt modelId="{377C7D82-81D2-4F0A-AD23-7760A207C134}" type="parTrans" cxnId="{C5CFDE53-4852-4353-83DE-F97E9BF46BDD}">
      <dgm:prSet/>
      <dgm:spPr/>
      <dgm:t>
        <a:bodyPr/>
        <a:lstStyle/>
        <a:p>
          <a:endParaRPr lang="es-ES"/>
        </a:p>
      </dgm:t>
    </dgm:pt>
    <dgm:pt modelId="{FF8D65DE-308A-45A8-AD88-CB467385EAAA}" type="sibTrans" cxnId="{C5CFDE53-4852-4353-83DE-F97E9BF46BDD}">
      <dgm:prSet/>
      <dgm:spPr/>
      <dgm:t>
        <a:bodyPr/>
        <a:lstStyle/>
        <a:p>
          <a:endParaRPr lang="es-ES"/>
        </a:p>
      </dgm:t>
    </dgm:pt>
    <dgm:pt modelId="{BF314B2F-D0CB-4636-B125-D718327B9E92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Entrelazador</a:t>
          </a:r>
          <a:endParaRPr lang="es-ES" dirty="0">
            <a:solidFill>
              <a:schemeClr val="tx1"/>
            </a:solidFill>
          </a:endParaRPr>
        </a:p>
      </dgm:t>
    </dgm:pt>
    <dgm:pt modelId="{13BC240E-DC44-4450-BD76-CABC92841B02}" type="parTrans" cxnId="{F570002B-2BD1-4DFC-96C4-E9B167762C7F}">
      <dgm:prSet/>
      <dgm:spPr/>
      <dgm:t>
        <a:bodyPr/>
        <a:lstStyle/>
        <a:p>
          <a:endParaRPr lang="es-ES"/>
        </a:p>
      </dgm:t>
    </dgm:pt>
    <dgm:pt modelId="{F8BCF5B5-B96B-4759-8518-54DFACEEC19A}" type="sibTrans" cxnId="{F570002B-2BD1-4DFC-96C4-E9B167762C7F}">
      <dgm:prSet/>
      <dgm:spPr/>
      <dgm:t>
        <a:bodyPr/>
        <a:lstStyle/>
        <a:p>
          <a:endParaRPr lang="es-ES"/>
        </a:p>
      </dgm:t>
    </dgm:pt>
    <dgm:pt modelId="{D995CB2C-10D5-44B8-81EC-BDED9FA20BCB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Modulación (QNUC)</a:t>
          </a:r>
          <a:endParaRPr lang="es-ES" dirty="0">
            <a:solidFill>
              <a:schemeClr val="tx1"/>
            </a:solidFill>
          </a:endParaRPr>
        </a:p>
      </dgm:t>
    </dgm:pt>
    <dgm:pt modelId="{5EF30F90-C4A3-4097-AC2F-60B3DBB2E43B}" type="parTrans" cxnId="{BCEB0BFB-E49D-4CD6-8B4B-2E5225CAED75}">
      <dgm:prSet/>
      <dgm:spPr/>
      <dgm:t>
        <a:bodyPr/>
        <a:lstStyle/>
        <a:p>
          <a:endParaRPr lang="es-ES"/>
        </a:p>
      </dgm:t>
    </dgm:pt>
    <dgm:pt modelId="{D0E0A051-2B54-43A3-8C4F-021762C3C813}" type="sibTrans" cxnId="{BCEB0BFB-E49D-4CD6-8B4B-2E5225CAED75}">
      <dgm:prSet/>
      <dgm:spPr/>
      <dgm:t>
        <a:bodyPr/>
        <a:lstStyle/>
        <a:p>
          <a:endParaRPr lang="es-ES"/>
        </a:p>
      </dgm:t>
    </dgm:pt>
    <dgm:pt modelId="{5EEFEED1-5D75-4432-AEAC-35B657FEFEE4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Sin Codif. Externo</a:t>
          </a:r>
          <a:endParaRPr lang="es-ES" dirty="0">
            <a:solidFill>
              <a:schemeClr val="tx1"/>
            </a:solidFill>
          </a:endParaRPr>
        </a:p>
      </dgm:t>
    </dgm:pt>
    <dgm:pt modelId="{D7315DFA-6CD7-403A-A246-9804F298D052}" type="parTrans" cxnId="{3DFC7C9B-4CEF-425C-BA4E-894B736752ED}">
      <dgm:prSet/>
      <dgm:spPr/>
      <dgm:t>
        <a:bodyPr/>
        <a:lstStyle/>
        <a:p>
          <a:endParaRPr lang="es-ES"/>
        </a:p>
      </dgm:t>
    </dgm:pt>
    <dgm:pt modelId="{17C94E8C-6B11-4DC8-B8F6-7C06C17363C9}" type="sibTrans" cxnId="{3DFC7C9B-4CEF-425C-BA4E-894B736752ED}">
      <dgm:prSet/>
      <dgm:spPr/>
      <dgm:t>
        <a:bodyPr/>
        <a:lstStyle/>
        <a:p>
          <a:endParaRPr lang="es-ES"/>
        </a:p>
      </dgm:t>
    </dgm:pt>
    <dgm:pt modelId="{AC097E08-BBF9-4EC8-944B-B937FBAAEA84}" type="pres">
      <dgm:prSet presAssocID="{E0DE1247-3750-48DB-A34A-6EB33DADB0EF}" presName="Name0" presStyleCnt="0">
        <dgm:presLayoutVars>
          <dgm:dir/>
          <dgm:resizeHandles val="exact"/>
        </dgm:presLayoutVars>
      </dgm:prSet>
      <dgm:spPr/>
    </dgm:pt>
    <dgm:pt modelId="{8B2BF536-0828-4B28-BEE1-C9A3B53F7339}" type="pres">
      <dgm:prSet presAssocID="{5EEFEED1-5D75-4432-AEAC-35B657FEFEE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211874-0E82-4531-B5D6-5F79129023AF}" type="pres">
      <dgm:prSet presAssocID="{17C94E8C-6B11-4DC8-B8F6-7C06C17363C9}" presName="sibTrans" presStyleLbl="sibTrans2D1" presStyleIdx="0" presStyleCnt="3"/>
      <dgm:spPr/>
      <dgm:t>
        <a:bodyPr/>
        <a:lstStyle/>
        <a:p>
          <a:endParaRPr lang="es-ES"/>
        </a:p>
      </dgm:t>
    </dgm:pt>
    <dgm:pt modelId="{8DFF6BDA-7181-4343-AE43-002B15BCDFA7}" type="pres">
      <dgm:prSet presAssocID="{17C94E8C-6B11-4DC8-B8F6-7C06C17363C9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E9586851-810B-4CDB-BD69-8E93F38367C2}" type="pres">
      <dgm:prSet presAssocID="{CCA2285D-FB1B-4E20-A3C5-A77584F00561}" presName="node" presStyleLbl="node1" presStyleIdx="1" presStyleCnt="4" custLinFactNeighborX="-253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560172-C0B1-4FE7-9054-40559A538FF2}" type="pres">
      <dgm:prSet presAssocID="{FF8D65DE-308A-45A8-AD88-CB467385EAAA}" presName="sibTrans" presStyleLbl="sibTrans2D1" presStyleIdx="1" presStyleCnt="3"/>
      <dgm:spPr/>
      <dgm:t>
        <a:bodyPr/>
        <a:lstStyle/>
        <a:p>
          <a:endParaRPr lang="es-ES"/>
        </a:p>
      </dgm:t>
    </dgm:pt>
    <dgm:pt modelId="{8FAF0788-18EB-489B-BC98-DA96188B6B8B}" type="pres">
      <dgm:prSet presAssocID="{FF8D65DE-308A-45A8-AD88-CB467385EAAA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08D368F1-EB0C-4CA8-A2B0-CCA65C2A1015}" type="pres">
      <dgm:prSet presAssocID="{BF314B2F-D0CB-4636-B125-D718327B9E9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14FAB0-5DD7-4994-BB35-E1955A88BE9B}" type="pres">
      <dgm:prSet presAssocID="{F8BCF5B5-B96B-4759-8518-54DFACEEC19A}" presName="sibTrans" presStyleLbl="sibTrans2D1" presStyleIdx="2" presStyleCnt="3"/>
      <dgm:spPr/>
      <dgm:t>
        <a:bodyPr/>
        <a:lstStyle/>
        <a:p>
          <a:endParaRPr lang="es-ES"/>
        </a:p>
      </dgm:t>
    </dgm:pt>
    <dgm:pt modelId="{1BD1A192-5C3F-4212-BE31-716C8A740CA4}" type="pres">
      <dgm:prSet presAssocID="{F8BCF5B5-B96B-4759-8518-54DFACEEC19A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E54FD51A-4289-4AA4-BE63-B14A8236FEF8}" type="pres">
      <dgm:prSet presAssocID="{D995CB2C-10D5-44B8-81EC-BDED9FA20BC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CEB0BFB-E49D-4CD6-8B4B-2E5225CAED75}" srcId="{E0DE1247-3750-48DB-A34A-6EB33DADB0EF}" destId="{D995CB2C-10D5-44B8-81EC-BDED9FA20BCB}" srcOrd="3" destOrd="0" parTransId="{5EF30F90-C4A3-4097-AC2F-60B3DBB2E43B}" sibTransId="{D0E0A051-2B54-43A3-8C4F-021762C3C813}"/>
    <dgm:cxn modelId="{C5CFDE53-4852-4353-83DE-F97E9BF46BDD}" srcId="{E0DE1247-3750-48DB-A34A-6EB33DADB0EF}" destId="{CCA2285D-FB1B-4E20-A3C5-A77584F00561}" srcOrd="1" destOrd="0" parTransId="{377C7D82-81D2-4F0A-AD23-7760A207C134}" sibTransId="{FF8D65DE-308A-45A8-AD88-CB467385EAAA}"/>
    <dgm:cxn modelId="{C7E9024E-ED31-400F-AC9A-633264C01D57}" type="presOf" srcId="{E0DE1247-3750-48DB-A34A-6EB33DADB0EF}" destId="{AC097E08-BBF9-4EC8-944B-B937FBAAEA84}" srcOrd="0" destOrd="0" presId="urn:microsoft.com/office/officeart/2005/8/layout/process1"/>
    <dgm:cxn modelId="{7F08DE44-8A99-4D4F-90E7-0DA627EB6A21}" type="presOf" srcId="{17C94E8C-6B11-4DC8-B8F6-7C06C17363C9}" destId="{64211874-0E82-4531-B5D6-5F79129023AF}" srcOrd="0" destOrd="0" presId="urn:microsoft.com/office/officeart/2005/8/layout/process1"/>
    <dgm:cxn modelId="{3E61BEA3-63FE-4EA6-A235-5050EBFACB6B}" type="presOf" srcId="{BF314B2F-D0CB-4636-B125-D718327B9E92}" destId="{08D368F1-EB0C-4CA8-A2B0-CCA65C2A1015}" srcOrd="0" destOrd="0" presId="urn:microsoft.com/office/officeart/2005/8/layout/process1"/>
    <dgm:cxn modelId="{E41CCFD6-F067-4D72-AF18-0B2C06B41E12}" type="presOf" srcId="{17C94E8C-6B11-4DC8-B8F6-7C06C17363C9}" destId="{8DFF6BDA-7181-4343-AE43-002B15BCDFA7}" srcOrd="1" destOrd="0" presId="urn:microsoft.com/office/officeart/2005/8/layout/process1"/>
    <dgm:cxn modelId="{43128496-E57C-4802-88AB-08F84EC192DD}" type="presOf" srcId="{F8BCF5B5-B96B-4759-8518-54DFACEEC19A}" destId="{B614FAB0-5DD7-4994-BB35-E1955A88BE9B}" srcOrd="0" destOrd="0" presId="urn:microsoft.com/office/officeart/2005/8/layout/process1"/>
    <dgm:cxn modelId="{355B4DF3-B2E5-4F42-BFCD-BE4060072D8E}" type="presOf" srcId="{FF8D65DE-308A-45A8-AD88-CB467385EAAA}" destId="{8FAF0788-18EB-489B-BC98-DA96188B6B8B}" srcOrd="1" destOrd="0" presId="urn:microsoft.com/office/officeart/2005/8/layout/process1"/>
    <dgm:cxn modelId="{BF7BDB57-0F40-48BD-A46D-BF15D1E713BF}" type="presOf" srcId="{CCA2285D-FB1B-4E20-A3C5-A77584F00561}" destId="{E9586851-810B-4CDB-BD69-8E93F38367C2}" srcOrd="0" destOrd="0" presId="urn:microsoft.com/office/officeart/2005/8/layout/process1"/>
    <dgm:cxn modelId="{B5A8246D-86F6-446B-9498-255150A76385}" type="presOf" srcId="{F8BCF5B5-B96B-4759-8518-54DFACEEC19A}" destId="{1BD1A192-5C3F-4212-BE31-716C8A740CA4}" srcOrd="1" destOrd="0" presId="urn:microsoft.com/office/officeart/2005/8/layout/process1"/>
    <dgm:cxn modelId="{F570002B-2BD1-4DFC-96C4-E9B167762C7F}" srcId="{E0DE1247-3750-48DB-A34A-6EB33DADB0EF}" destId="{BF314B2F-D0CB-4636-B125-D718327B9E92}" srcOrd="2" destOrd="0" parTransId="{13BC240E-DC44-4450-BD76-CABC92841B02}" sibTransId="{F8BCF5B5-B96B-4759-8518-54DFACEEC19A}"/>
    <dgm:cxn modelId="{7B51BAFC-FBBA-4292-A17E-F00288B96BD0}" type="presOf" srcId="{FF8D65DE-308A-45A8-AD88-CB467385EAAA}" destId="{FF560172-C0B1-4FE7-9054-40559A538FF2}" srcOrd="0" destOrd="0" presId="urn:microsoft.com/office/officeart/2005/8/layout/process1"/>
    <dgm:cxn modelId="{F1958EC1-6DE5-4090-A071-39EB4218DA6C}" type="presOf" srcId="{5EEFEED1-5D75-4432-AEAC-35B657FEFEE4}" destId="{8B2BF536-0828-4B28-BEE1-C9A3B53F7339}" srcOrd="0" destOrd="0" presId="urn:microsoft.com/office/officeart/2005/8/layout/process1"/>
    <dgm:cxn modelId="{3DFC7C9B-4CEF-425C-BA4E-894B736752ED}" srcId="{E0DE1247-3750-48DB-A34A-6EB33DADB0EF}" destId="{5EEFEED1-5D75-4432-AEAC-35B657FEFEE4}" srcOrd="0" destOrd="0" parTransId="{D7315DFA-6CD7-403A-A246-9804F298D052}" sibTransId="{17C94E8C-6B11-4DC8-B8F6-7C06C17363C9}"/>
    <dgm:cxn modelId="{DC90E0D2-F4B9-44AA-8221-124BD8AF4B9A}" type="presOf" srcId="{D995CB2C-10D5-44B8-81EC-BDED9FA20BCB}" destId="{E54FD51A-4289-4AA4-BE63-B14A8236FEF8}" srcOrd="0" destOrd="0" presId="urn:microsoft.com/office/officeart/2005/8/layout/process1"/>
    <dgm:cxn modelId="{CE45A007-1265-4223-9E81-2F9059AC95D5}" type="presParOf" srcId="{AC097E08-BBF9-4EC8-944B-B937FBAAEA84}" destId="{8B2BF536-0828-4B28-BEE1-C9A3B53F7339}" srcOrd="0" destOrd="0" presId="urn:microsoft.com/office/officeart/2005/8/layout/process1"/>
    <dgm:cxn modelId="{9F8AD911-A7FA-4BBE-9A57-ED9C92B84B78}" type="presParOf" srcId="{AC097E08-BBF9-4EC8-944B-B937FBAAEA84}" destId="{64211874-0E82-4531-B5D6-5F79129023AF}" srcOrd="1" destOrd="0" presId="urn:microsoft.com/office/officeart/2005/8/layout/process1"/>
    <dgm:cxn modelId="{FDADBC5C-E959-46FB-9D87-5610E2D04D48}" type="presParOf" srcId="{64211874-0E82-4531-B5D6-5F79129023AF}" destId="{8DFF6BDA-7181-4343-AE43-002B15BCDFA7}" srcOrd="0" destOrd="0" presId="urn:microsoft.com/office/officeart/2005/8/layout/process1"/>
    <dgm:cxn modelId="{7F43B0EA-C5E3-4EB8-A915-DD1549230151}" type="presParOf" srcId="{AC097E08-BBF9-4EC8-944B-B937FBAAEA84}" destId="{E9586851-810B-4CDB-BD69-8E93F38367C2}" srcOrd="2" destOrd="0" presId="urn:microsoft.com/office/officeart/2005/8/layout/process1"/>
    <dgm:cxn modelId="{9D9FA264-15F5-493E-98A6-698E717117C1}" type="presParOf" srcId="{AC097E08-BBF9-4EC8-944B-B937FBAAEA84}" destId="{FF560172-C0B1-4FE7-9054-40559A538FF2}" srcOrd="3" destOrd="0" presId="urn:microsoft.com/office/officeart/2005/8/layout/process1"/>
    <dgm:cxn modelId="{96F97A92-84DB-4F0B-AC95-2351F2EDF3D3}" type="presParOf" srcId="{FF560172-C0B1-4FE7-9054-40559A538FF2}" destId="{8FAF0788-18EB-489B-BC98-DA96188B6B8B}" srcOrd="0" destOrd="0" presId="urn:microsoft.com/office/officeart/2005/8/layout/process1"/>
    <dgm:cxn modelId="{8C52C267-6DF8-4843-860B-2D4F11DC7E2B}" type="presParOf" srcId="{AC097E08-BBF9-4EC8-944B-B937FBAAEA84}" destId="{08D368F1-EB0C-4CA8-A2B0-CCA65C2A1015}" srcOrd="4" destOrd="0" presId="urn:microsoft.com/office/officeart/2005/8/layout/process1"/>
    <dgm:cxn modelId="{9C7D0F82-02AF-48AA-9C79-9C348072C931}" type="presParOf" srcId="{AC097E08-BBF9-4EC8-944B-B937FBAAEA84}" destId="{B614FAB0-5DD7-4994-BB35-E1955A88BE9B}" srcOrd="5" destOrd="0" presId="urn:microsoft.com/office/officeart/2005/8/layout/process1"/>
    <dgm:cxn modelId="{8046D732-8838-45BD-9700-34C74D6CF204}" type="presParOf" srcId="{B614FAB0-5DD7-4994-BB35-E1955A88BE9B}" destId="{1BD1A192-5C3F-4212-BE31-716C8A740CA4}" srcOrd="0" destOrd="0" presId="urn:microsoft.com/office/officeart/2005/8/layout/process1"/>
    <dgm:cxn modelId="{3BA3E37A-A5EF-4F8F-8E5F-E3659F2150FF}" type="presParOf" srcId="{AC097E08-BBF9-4EC8-944B-B937FBAAEA84}" destId="{E54FD51A-4289-4AA4-BE63-B14A8236FEF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86851-810B-4CDB-BD69-8E93F38367C2}">
      <dsp:nvSpPr>
        <dsp:cNvPr id="0" name=""/>
        <dsp:cNvSpPr/>
      </dsp:nvSpPr>
      <dsp:spPr>
        <a:xfrm>
          <a:off x="1482" y="1100757"/>
          <a:ext cx="3162122" cy="18972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0" kern="1200" dirty="0" smtClean="0"/>
            <a:t>Datos Genéricos</a:t>
          </a:r>
          <a:endParaRPr lang="es-ES" sz="5000" kern="1200" dirty="0"/>
        </a:p>
      </dsp:txBody>
      <dsp:txXfrm>
        <a:off x="57051" y="1156326"/>
        <a:ext cx="3050984" cy="1786135"/>
      </dsp:txXfrm>
    </dsp:sp>
    <dsp:sp modelId="{FF560172-C0B1-4FE7-9054-40559A538FF2}">
      <dsp:nvSpPr>
        <dsp:cNvPr id="0" name=""/>
        <dsp:cNvSpPr/>
      </dsp:nvSpPr>
      <dsp:spPr>
        <a:xfrm>
          <a:off x="3479817" y="1657290"/>
          <a:ext cx="670370" cy="7842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300" kern="1200"/>
        </a:p>
      </dsp:txBody>
      <dsp:txXfrm>
        <a:off x="3479817" y="1814131"/>
        <a:ext cx="469259" cy="470524"/>
      </dsp:txXfrm>
    </dsp:sp>
    <dsp:sp modelId="{08D368F1-EB0C-4CA8-A2B0-CCA65C2A1015}">
      <dsp:nvSpPr>
        <dsp:cNvPr id="0" name=""/>
        <dsp:cNvSpPr/>
      </dsp:nvSpPr>
      <dsp:spPr>
        <a:xfrm>
          <a:off x="4428454" y="1100757"/>
          <a:ext cx="3162122" cy="18972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0" kern="1200" dirty="0" smtClean="0"/>
            <a:t>BICM</a:t>
          </a:r>
          <a:endParaRPr lang="es-ES" sz="5000" kern="1200" dirty="0"/>
        </a:p>
      </dsp:txBody>
      <dsp:txXfrm>
        <a:off x="4484023" y="1156326"/>
        <a:ext cx="3050984" cy="17861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86851-810B-4CDB-BD69-8E93F38367C2}">
      <dsp:nvSpPr>
        <dsp:cNvPr id="0" name=""/>
        <dsp:cNvSpPr/>
      </dsp:nvSpPr>
      <dsp:spPr>
        <a:xfrm>
          <a:off x="3557" y="1217697"/>
          <a:ext cx="1555358" cy="97695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Sin Codificación Externa</a:t>
          </a:r>
          <a:endParaRPr lang="es-ES" sz="1800" kern="1200" dirty="0"/>
        </a:p>
      </dsp:txBody>
      <dsp:txXfrm>
        <a:off x="32171" y="1246311"/>
        <a:ext cx="1498130" cy="919731"/>
      </dsp:txXfrm>
    </dsp:sp>
    <dsp:sp modelId="{FF560172-C0B1-4FE7-9054-40559A538FF2}">
      <dsp:nvSpPr>
        <dsp:cNvPr id="0" name=""/>
        <dsp:cNvSpPr/>
      </dsp:nvSpPr>
      <dsp:spPr>
        <a:xfrm>
          <a:off x="1714451" y="1513312"/>
          <a:ext cx="329736" cy="3857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1714451" y="1590458"/>
        <a:ext cx="230815" cy="231436"/>
      </dsp:txXfrm>
    </dsp:sp>
    <dsp:sp modelId="{D5A97417-0EEC-426F-8C5E-BCA72B6715C7}">
      <dsp:nvSpPr>
        <dsp:cNvPr id="0" name=""/>
        <dsp:cNvSpPr/>
      </dsp:nvSpPr>
      <dsp:spPr>
        <a:xfrm>
          <a:off x="2181059" y="1217697"/>
          <a:ext cx="1555358" cy="976959"/>
        </a:xfrm>
        <a:prstGeom prst="roundRect">
          <a:avLst>
            <a:gd name="adj" fmla="val 1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Codificación Interna LDPC</a:t>
          </a:r>
          <a:endParaRPr lang="es-ES" sz="1800" kern="1200" dirty="0"/>
        </a:p>
      </dsp:txBody>
      <dsp:txXfrm>
        <a:off x="2209673" y="1246311"/>
        <a:ext cx="1498130" cy="919731"/>
      </dsp:txXfrm>
    </dsp:sp>
    <dsp:sp modelId="{9197270A-21E6-4F6A-A481-D1A7B4486CAB}">
      <dsp:nvSpPr>
        <dsp:cNvPr id="0" name=""/>
        <dsp:cNvSpPr/>
      </dsp:nvSpPr>
      <dsp:spPr>
        <a:xfrm>
          <a:off x="3891954" y="1513312"/>
          <a:ext cx="329736" cy="3857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3891954" y="1590458"/>
        <a:ext cx="230815" cy="231436"/>
      </dsp:txXfrm>
    </dsp:sp>
    <dsp:sp modelId="{1BD33292-563C-4AC9-8178-C199FC6F207B}">
      <dsp:nvSpPr>
        <dsp:cNvPr id="0" name=""/>
        <dsp:cNvSpPr/>
      </dsp:nvSpPr>
      <dsp:spPr>
        <a:xfrm>
          <a:off x="4358561" y="1217697"/>
          <a:ext cx="1555358" cy="976959"/>
        </a:xfrm>
        <a:prstGeom prst="roundRect">
          <a:avLst>
            <a:gd name="adj" fmla="val 1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Entrelazador</a:t>
          </a:r>
          <a:endParaRPr lang="es-ES" sz="1800" kern="1200" dirty="0"/>
        </a:p>
      </dsp:txBody>
      <dsp:txXfrm>
        <a:off x="4387175" y="1246311"/>
        <a:ext cx="1498130" cy="919731"/>
      </dsp:txXfrm>
    </dsp:sp>
    <dsp:sp modelId="{CF6921C6-21AF-480F-A7A5-F115DA5DA89C}">
      <dsp:nvSpPr>
        <dsp:cNvPr id="0" name=""/>
        <dsp:cNvSpPr/>
      </dsp:nvSpPr>
      <dsp:spPr>
        <a:xfrm>
          <a:off x="6069456" y="1513312"/>
          <a:ext cx="329736" cy="3857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6069456" y="1590458"/>
        <a:ext cx="230815" cy="231436"/>
      </dsp:txXfrm>
    </dsp:sp>
    <dsp:sp modelId="{656F6262-4D31-476C-B11C-CD959A63704F}">
      <dsp:nvSpPr>
        <dsp:cNvPr id="0" name=""/>
        <dsp:cNvSpPr/>
      </dsp:nvSpPr>
      <dsp:spPr>
        <a:xfrm>
          <a:off x="6536063" y="1217697"/>
          <a:ext cx="1555358" cy="976959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QNUC </a:t>
          </a:r>
          <a:endParaRPr lang="es-ES" sz="1800" kern="1200" dirty="0"/>
        </a:p>
      </dsp:txBody>
      <dsp:txXfrm>
        <a:off x="6564677" y="1246311"/>
        <a:ext cx="1498130" cy="9197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BF536-0828-4B28-BEE1-C9A3B53F7339}">
      <dsp:nvSpPr>
        <dsp:cNvPr id="0" name=""/>
        <dsp:cNvSpPr/>
      </dsp:nvSpPr>
      <dsp:spPr>
        <a:xfrm>
          <a:off x="3336" y="1611775"/>
          <a:ext cx="1458728" cy="8752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Sin Codif. Externo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28971" y="1637410"/>
        <a:ext cx="1407458" cy="823966"/>
      </dsp:txXfrm>
    </dsp:sp>
    <dsp:sp modelId="{64211874-0E82-4531-B5D6-5F79129023AF}">
      <dsp:nvSpPr>
        <dsp:cNvPr id="0" name=""/>
        <dsp:cNvSpPr/>
      </dsp:nvSpPr>
      <dsp:spPr>
        <a:xfrm>
          <a:off x="1571027" y="1868511"/>
          <a:ext cx="231000" cy="3617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>
        <a:off x="1571027" y="1940864"/>
        <a:ext cx="161700" cy="217058"/>
      </dsp:txXfrm>
    </dsp:sp>
    <dsp:sp modelId="{E9586851-810B-4CDB-BD69-8E93F38367C2}">
      <dsp:nvSpPr>
        <dsp:cNvPr id="0" name=""/>
        <dsp:cNvSpPr/>
      </dsp:nvSpPr>
      <dsp:spPr>
        <a:xfrm>
          <a:off x="1897915" y="1611775"/>
          <a:ext cx="1458728" cy="8752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LDPC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1923550" y="1637410"/>
        <a:ext cx="1407458" cy="823966"/>
      </dsp:txXfrm>
    </dsp:sp>
    <dsp:sp modelId="{FF560172-C0B1-4FE7-9054-40559A538FF2}">
      <dsp:nvSpPr>
        <dsp:cNvPr id="0" name=""/>
        <dsp:cNvSpPr/>
      </dsp:nvSpPr>
      <dsp:spPr>
        <a:xfrm>
          <a:off x="3539426" y="1868511"/>
          <a:ext cx="387500" cy="3617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>
        <a:off x="3539426" y="1940864"/>
        <a:ext cx="278971" cy="217058"/>
      </dsp:txXfrm>
    </dsp:sp>
    <dsp:sp modelId="{08D368F1-EB0C-4CA8-A2B0-CCA65C2A1015}">
      <dsp:nvSpPr>
        <dsp:cNvPr id="0" name=""/>
        <dsp:cNvSpPr/>
      </dsp:nvSpPr>
      <dsp:spPr>
        <a:xfrm>
          <a:off x="4087775" y="1611775"/>
          <a:ext cx="1458728" cy="8752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Entrelazador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4113410" y="1637410"/>
        <a:ext cx="1407458" cy="823966"/>
      </dsp:txXfrm>
    </dsp:sp>
    <dsp:sp modelId="{B614FAB0-5DD7-4994-BB35-E1955A88BE9B}">
      <dsp:nvSpPr>
        <dsp:cNvPr id="0" name=""/>
        <dsp:cNvSpPr/>
      </dsp:nvSpPr>
      <dsp:spPr>
        <a:xfrm>
          <a:off x="5692376" y="1868511"/>
          <a:ext cx="309250" cy="3617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/>
        </a:p>
      </dsp:txBody>
      <dsp:txXfrm>
        <a:off x="5692376" y="1940864"/>
        <a:ext cx="216475" cy="217058"/>
      </dsp:txXfrm>
    </dsp:sp>
    <dsp:sp modelId="{E54FD51A-4289-4AA4-BE63-B14A8236FEF8}">
      <dsp:nvSpPr>
        <dsp:cNvPr id="0" name=""/>
        <dsp:cNvSpPr/>
      </dsp:nvSpPr>
      <dsp:spPr>
        <a:xfrm>
          <a:off x="6129995" y="1611775"/>
          <a:ext cx="1458728" cy="8752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Modulación (QNUC)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6155630" y="1637410"/>
        <a:ext cx="1407458" cy="823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75020" y="1031558"/>
            <a:ext cx="6065520" cy="4706302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C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0980" y="1031558"/>
            <a:ext cx="5151120" cy="470630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clic para editar el estilo de subtítulo del patrón</a:t>
            </a:r>
            <a:endParaRPr lang="es-EC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14D9-4823-4414-A318-0336D3C2FE23}" type="datetimeFigureOut">
              <a:rPr lang="es-EC" smtClean="0"/>
              <a:t>24/3/2021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E7CC-327A-4D1D-A293-9B6D59FDE9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20692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14D9-4823-4414-A318-0336D3C2FE23}" type="datetimeFigureOut">
              <a:rPr lang="es-EC" smtClean="0"/>
              <a:t>24/3/2021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E7CC-327A-4D1D-A293-9B6D59FDE9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3852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14D9-4823-4414-A318-0336D3C2FE23}" type="datetimeFigureOut">
              <a:rPr lang="es-EC" smtClean="0"/>
              <a:t>24/3/2021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E7CC-327A-4D1D-A293-9B6D59FDE9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5687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14D9-4823-4414-A318-0336D3C2FE23}" type="datetimeFigureOut">
              <a:rPr lang="es-EC" smtClean="0"/>
              <a:t>24/3/2021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E7CC-327A-4D1D-A293-9B6D59FDE9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9068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14D9-4823-4414-A318-0336D3C2FE23}" type="datetimeFigureOut">
              <a:rPr lang="es-EC" smtClean="0"/>
              <a:t>24/3/2021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E7CC-327A-4D1D-A293-9B6D59FDE9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5020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14D9-4823-4414-A318-0336D3C2FE23}" type="datetimeFigureOut">
              <a:rPr lang="es-EC" smtClean="0"/>
              <a:t>24/3/2021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E7CC-327A-4D1D-A293-9B6D59FDE9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5562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14D9-4823-4414-A318-0336D3C2FE23}" type="datetimeFigureOut">
              <a:rPr lang="es-EC" smtClean="0"/>
              <a:t>24/3/2021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E7CC-327A-4D1D-A293-9B6D59FDE9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75964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14D9-4823-4414-A318-0336D3C2FE23}" type="datetimeFigureOut">
              <a:rPr lang="es-EC" smtClean="0"/>
              <a:t>24/3/2021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E7CC-327A-4D1D-A293-9B6D59FDE9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4098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14D9-4823-4414-A318-0336D3C2FE23}" type="datetimeFigureOut">
              <a:rPr lang="es-EC" smtClean="0"/>
              <a:t>24/3/2021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E7CC-327A-4D1D-A293-9B6D59FDE9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1123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14D9-4823-4414-A318-0336D3C2FE23}" type="datetimeFigureOut">
              <a:rPr lang="es-EC" smtClean="0"/>
              <a:t>24/3/2021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E7CC-327A-4D1D-A293-9B6D59FDE9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3584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D14D9-4823-4414-A318-0336D3C2FE23}" type="datetimeFigureOut">
              <a:rPr lang="es-EC" smtClean="0"/>
              <a:t>24/3/2021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E7CC-327A-4D1D-A293-9B6D59FDE9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1799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>
            <a:off x="0" y="0"/>
            <a:ext cx="12192000" cy="894398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0" b="50723"/>
          <a:stretch/>
        </p:blipFill>
        <p:spPr>
          <a:xfrm>
            <a:off x="0" y="5875020"/>
            <a:ext cx="12190096" cy="98298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C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D14D9-4823-4414-A318-0336D3C2FE23}" type="datetimeFigureOut">
              <a:rPr lang="es-EC" smtClean="0"/>
              <a:t>24/3/2021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4E7CC-327A-4D1D-A293-9B6D59FDE92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4346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8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jpe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r>
              <a:rPr lang="es-EC" dirty="0"/>
              <a:t/>
            </a:r>
            <a:br>
              <a:rPr lang="es-EC" dirty="0"/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EC" sz="2400" dirty="0" smtClean="0"/>
              <a:t>DEPARTAMENTO DE ELÉCTRICA, ELECTRÓNICA Y TELECOMUNICACIONES</a:t>
            </a:r>
            <a:br>
              <a:rPr lang="es-EC" sz="2400" dirty="0" smtClean="0"/>
            </a:br>
            <a:r>
              <a:rPr lang="es-EC" sz="2400" dirty="0"/>
              <a:t/>
            </a:r>
            <a:br>
              <a:rPr lang="es-EC" sz="2400" dirty="0"/>
            </a:br>
            <a:r>
              <a:rPr lang="es-EC" sz="2400" dirty="0" smtClean="0"/>
              <a:t>CARRERA DE INGENIERÍA EN ELECTRÓNICA Y TELECOMUNICACIONES</a:t>
            </a:r>
            <a:br>
              <a:rPr lang="es-EC" sz="2400" dirty="0" smtClean="0"/>
            </a:br>
            <a:r>
              <a:rPr lang="es-EC" sz="2400" dirty="0"/>
              <a:t/>
            </a:r>
            <a:br>
              <a:rPr lang="es-EC" sz="2400" dirty="0"/>
            </a:br>
            <a:r>
              <a:rPr lang="es-EC" sz="2400" dirty="0" smtClean="0"/>
              <a:t>AUTOR: ANDRÉS FERNANDO VILA BONE</a:t>
            </a:r>
            <a:endParaRPr lang="es-EC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4189" y="1074012"/>
            <a:ext cx="5654040" cy="4706302"/>
          </a:xfrm>
        </p:spPr>
        <p:txBody>
          <a:bodyPr anchor="ctr">
            <a:normAutofit/>
          </a:bodyPr>
          <a:lstStyle/>
          <a:p>
            <a:pPr algn="just"/>
            <a:r>
              <a:rPr lang="es-EC" sz="3000" dirty="0" smtClean="0"/>
              <a:t>Análisis del desempeño de la capa física para el estándar de televisión digital ATSC 3.0</a:t>
            </a:r>
            <a:endParaRPr lang="es-EC" sz="3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634" y="1031558"/>
            <a:ext cx="5247560" cy="139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2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7388" y="-248829"/>
            <a:ext cx="10515600" cy="1325563"/>
          </a:xfrm>
        </p:spPr>
        <p:txBody>
          <a:bodyPr/>
          <a:lstStyle/>
          <a:p>
            <a:pPr algn="ctr"/>
            <a:r>
              <a:rPr lang="es-EC" dirty="0" smtClean="0"/>
              <a:t>Constelaciones no Uniformes (NUC)</a:t>
            </a: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2" y="1456513"/>
            <a:ext cx="2880000" cy="288000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090" y="1456513"/>
            <a:ext cx="2880000" cy="288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854" y="1456513"/>
            <a:ext cx="2880000" cy="288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476" y="1462745"/>
            <a:ext cx="2880000" cy="2880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623342" y="4735602"/>
            <a:ext cx="2717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No-Uniform Constellation</a:t>
            </a:r>
          </a:p>
          <a:p>
            <a:pPr algn="ctr"/>
            <a:r>
              <a:rPr lang="es-EC" b="1" dirty="0" smtClean="0"/>
              <a:t>1D</a:t>
            </a:r>
            <a:endParaRPr lang="es-EC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7719598" y="4722539"/>
            <a:ext cx="2634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No-Uniform Constellation</a:t>
            </a:r>
          </a:p>
          <a:p>
            <a:pPr algn="ctr"/>
            <a:r>
              <a:rPr lang="es-EC" b="1" dirty="0"/>
              <a:t>2</a:t>
            </a:r>
            <a:r>
              <a:rPr lang="es-EC" b="1" dirty="0" smtClean="0"/>
              <a:t>D</a:t>
            </a:r>
            <a:endParaRPr lang="es-EC" b="1" dirty="0"/>
          </a:p>
        </p:txBody>
      </p:sp>
      <p:sp>
        <p:nvSpPr>
          <p:cNvPr id="10" name="Abrir llave 9"/>
          <p:cNvSpPr/>
          <p:nvPr/>
        </p:nvSpPr>
        <p:spPr>
          <a:xfrm rot="16200000">
            <a:off x="2758877" y="2433600"/>
            <a:ext cx="409607" cy="4155776"/>
          </a:xfrm>
          <a:prstGeom prst="leftBrace">
            <a:avLst>
              <a:gd name="adj1" fmla="val 72115"/>
              <a:gd name="adj2" fmla="val 492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Abrir llave 10"/>
          <p:cNvSpPr/>
          <p:nvPr/>
        </p:nvSpPr>
        <p:spPr>
          <a:xfrm rot="16200000">
            <a:off x="8826673" y="2433600"/>
            <a:ext cx="409607" cy="4155776"/>
          </a:xfrm>
          <a:prstGeom prst="leftBrace">
            <a:avLst>
              <a:gd name="adj1" fmla="val 72115"/>
              <a:gd name="adj2" fmla="val 4926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092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222704"/>
            <a:ext cx="10515600" cy="1325563"/>
          </a:xfrm>
        </p:spPr>
        <p:txBody>
          <a:bodyPr/>
          <a:lstStyle/>
          <a:p>
            <a:pPr algn="ctr"/>
            <a:r>
              <a:rPr lang="es-EC" smtClean="0"/>
              <a:t>Mapeador</a:t>
            </a:r>
            <a:endParaRPr lang="es-EC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22296"/>
            <a:ext cx="6980952" cy="13714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8660737"/>
                  </p:ext>
                </p:extLst>
              </p:nvPr>
            </p:nvGraphicFramePr>
            <p:xfrm>
              <a:off x="3066798" y="4066163"/>
              <a:ext cx="4223657" cy="1584836"/>
            </p:xfrm>
            <a:graphic>
              <a:graphicData uri="http://schemas.openxmlformats.org/drawingml/2006/table">
                <a:tbl>
                  <a:tblPr firstRow="1" firstCol="1" bandRow="1">
                    <a:tableStyleId>{8FD4443E-F989-4FC4-A0C8-D5A2AF1F390B}</a:tableStyleId>
                  </a:tblPr>
                  <a:tblGrid>
                    <a:gridCol w="1264488">
                      <a:extLst>
                        <a:ext uri="{9D8B030D-6E8A-4147-A177-3AD203B41FA5}">
                          <a16:colId xmlns:a16="http://schemas.microsoft.com/office/drawing/2014/main" val="3548545147"/>
                        </a:ext>
                      </a:extLst>
                    </a:gridCol>
                    <a:gridCol w="740352">
                      <a:extLst>
                        <a:ext uri="{9D8B030D-6E8A-4147-A177-3AD203B41FA5}">
                          <a16:colId xmlns:a16="http://schemas.microsoft.com/office/drawing/2014/main" val="1790825885"/>
                        </a:ext>
                      </a:extLst>
                    </a:gridCol>
                    <a:gridCol w="2218817">
                      <a:extLst>
                        <a:ext uri="{9D8B030D-6E8A-4147-A177-3AD203B41FA5}">
                          <a16:colId xmlns:a16="http://schemas.microsoft.com/office/drawing/2014/main" val="28180547"/>
                        </a:ext>
                      </a:extLst>
                    </a:gridCol>
                  </a:tblGrid>
                  <a:tr h="353111"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200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419" sz="1100" dirty="0">
                              <a:effectLst/>
                            </a:rPr>
                            <a:t>Constelación</a:t>
                          </a:r>
                          <a:endParaRPr lang="es-EC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lnSpc>
                              <a:spcPct val="200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419" sz="1100" dirty="0">
                              <a:effectLst/>
                            </a:rPr>
                            <a:t>DoF</a:t>
                          </a:r>
                          <a:endParaRPr lang="es-EC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lnSpc>
                              <a:spcPct val="200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419" sz="1100" dirty="0">
                              <a:effectLst/>
                            </a:rPr>
                            <a:t>Parámetros a optimizar</a:t>
                          </a:r>
                          <a:endParaRPr lang="es-EC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11566292"/>
                      </a:ext>
                    </a:extLst>
                  </a:tr>
                  <a:tr h="410575">
                    <a:tc>
                      <a:txBody>
                        <a:bodyPr/>
                        <a:lstStyle/>
                        <a:p>
                          <a:pPr indent="0" algn="just">
                            <a:lnSpc>
                              <a:spcPct val="200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419" sz="1100" dirty="0">
                              <a:effectLst/>
                            </a:rPr>
                            <a:t>256NUC</a:t>
                          </a:r>
                          <a:endParaRPr lang="es-EC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lnSpc>
                              <a:spcPct val="200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419" sz="1100" dirty="0">
                              <a:effectLst/>
                            </a:rPr>
                            <a:t>7</a:t>
                          </a:r>
                          <a:endParaRPr lang="es-EC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lnSpc>
                              <a:spcPct val="200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419" sz="1100">
                                    <a:effectLst/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b>
                                  <m:sSubPr>
                                    <m:ctrlPr>
                                      <a:rPr lang="es-EC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419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419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419" sz="1100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s-EC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419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419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419" sz="1100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s-EC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419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419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419" sz="1100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s-EC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419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419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s-419" sz="1100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s-EC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419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419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  <m:r>
                                  <a:rPr lang="es-419" sz="1100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s-EC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419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419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lang="es-419" sz="1100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s-EC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419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419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b>
                                </m:sSub>
                                <m:r>
                                  <a:rPr lang="es-419" sz="1100">
                                    <a:effectLst/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s-EC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333123784"/>
                      </a:ext>
                    </a:extLst>
                  </a:tr>
                  <a:tr h="410575">
                    <a:tc>
                      <a:txBody>
                        <a:bodyPr/>
                        <a:lstStyle/>
                        <a:p>
                          <a:pPr indent="0" algn="just">
                            <a:lnSpc>
                              <a:spcPct val="200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419" sz="1100" dirty="0">
                              <a:effectLst/>
                            </a:rPr>
                            <a:t>1024NUC</a:t>
                          </a:r>
                          <a:endParaRPr lang="es-EC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lnSpc>
                              <a:spcPct val="200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419" sz="1100" dirty="0">
                              <a:effectLst/>
                            </a:rPr>
                            <a:t>15</a:t>
                          </a:r>
                          <a:endParaRPr lang="es-EC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lnSpc>
                              <a:spcPct val="200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419" sz="1100">
                                    <a:effectLst/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b>
                                  <m:sSubPr>
                                    <m:ctrlPr>
                                      <a:rPr lang="es-EC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419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419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419" sz="1100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s-EC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419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419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419" sz="1100">
                                    <a:effectLst/>
                                    <a:latin typeface="Cambria Math" panose="02040503050406030204" pitchFamily="18" charset="0"/>
                                  </a:rPr>
                                  <m:t>,….,</m:t>
                                </m:r>
                                <m:sSub>
                                  <m:sSubPr>
                                    <m:ctrlPr>
                                      <a:rPr lang="es-EC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419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419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sub>
                                </m:sSub>
                                <m:r>
                                  <a:rPr lang="es-419" sz="1100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s-EC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419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419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sub>
                                </m:sSub>
                                <m:r>
                                  <a:rPr lang="es-419" sz="1100">
                                    <a:effectLst/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s-EC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24718958"/>
                      </a:ext>
                    </a:extLst>
                  </a:tr>
                  <a:tr h="410575">
                    <a:tc>
                      <a:txBody>
                        <a:bodyPr/>
                        <a:lstStyle/>
                        <a:p>
                          <a:pPr indent="0" algn="just">
                            <a:lnSpc>
                              <a:spcPct val="200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419" sz="1100" dirty="0">
                              <a:effectLst/>
                            </a:rPr>
                            <a:t>4096NUC</a:t>
                          </a:r>
                          <a:endParaRPr lang="es-EC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lnSpc>
                              <a:spcPct val="200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419" sz="1100" dirty="0">
                              <a:effectLst/>
                            </a:rPr>
                            <a:t>31</a:t>
                          </a:r>
                          <a:endParaRPr lang="es-EC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lnSpc>
                              <a:spcPct val="200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419" sz="1100">
                                    <a:effectLst/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sSub>
                                  <m:sSubPr>
                                    <m:ctrlPr>
                                      <a:rPr lang="es-EC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419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419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419" sz="1100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s-EC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419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419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419" sz="1100">
                                    <a:effectLst/>
                                    <a:latin typeface="Cambria Math" panose="02040503050406030204" pitchFamily="18" charset="0"/>
                                  </a:rPr>
                                  <m:t>,……,</m:t>
                                </m:r>
                                <m:sSub>
                                  <m:sSubPr>
                                    <m:ctrlPr>
                                      <a:rPr lang="es-EC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419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419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30</m:t>
                                    </m:r>
                                  </m:sub>
                                </m:sSub>
                                <m:r>
                                  <a:rPr lang="es-419" sz="1100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s-EC" sz="11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419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419" sz="1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  <m:r>
                                  <a:rPr lang="es-419" sz="1100">
                                    <a:effectLst/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s-EC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3041748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8660737"/>
                  </p:ext>
                </p:extLst>
              </p:nvPr>
            </p:nvGraphicFramePr>
            <p:xfrm>
              <a:off x="3066798" y="4066163"/>
              <a:ext cx="4223657" cy="1584836"/>
            </p:xfrm>
            <a:graphic>
              <a:graphicData uri="http://schemas.openxmlformats.org/drawingml/2006/table">
                <a:tbl>
                  <a:tblPr firstRow="1" firstCol="1" bandRow="1">
                    <a:tableStyleId>{8FD4443E-F989-4FC4-A0C8-D5A2AF1F390B}</a:tableStyleId>
                  </a:tblPr>
                  <a:tblGrid>
                    <a:gridCol w="1264488">
                      <a:extLst>
                        <a:ext uri="{9D8B030D-6E8A-4147-A177-3AD203B41FA5}">
                          <a16:colId xmlns:a16="http://schemas.microsoft.com/office/drawing/2014/main" val="3548545147"/>
                        </a:ext>
                      </a:extLst>
                    </a:gridCol>
                    <a:gridCol w="740352">
                      <a:extLst>
                        <a:ext uri="{9D8B030D-6E8A-4147-A177-3AD203B41FA5}">
                          <a16:colId xmlns:a16="http://schemas.microsoft.com/office/drawing/2014/main" val="1790825885"/>
                        </a:ext>
                      </a:extLst>
                    </a:gridCol>
                    <a:gridCol w="2218817">
                      <a:extLst>
                        <a:ext uri="{9D8B030D-6E8A-4147-A177-3AD203B41FA5}">
                          <a16:colId xmlns:a16="http://schemas.microsoft.com/office/drawing/2014/main" val="28180547"/>
                        </a:ext>
                      </a:extLst>
                    </a:gridCol>
                  </a:tblGrid>
                  <a:tr h="353111">
                    <a:tc>
                      <a:txBody>
                        <a:bodyPr/>
                        <a:lstStyle/>
                        <a:p>
                          <a:pPr indent="0" algn="l">
                            <a:lnSpc>
                              <a:spcPct val="200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419" sz="1100" dirty="0">
                              <a:effectLst/>
                            </a:rPr>
                            <a:t>Constelación</a:t>
                          </a:r>
                          <a:endParaRPr lang="es-EC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lnSpc>
                              <a:spcPct val="200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419" sz="1100" dirty="0">
                              <a:effectLst/>
                            </a:rPr>
                            <a:t>DoF</a:t>
                          </a:r>
                          <a:endParaRPr lang="es-EC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lnSpc>
                              <a:spcPct val="200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419" sz="1100" dirty="0">
                              <a:effectLst/>
                            </a:rPr>
                            <a:t>Parámetros a optimizar</a:t>
                          </a:r>
                          <a:endParaRPr lang="es-EC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611566292"/>
                      </a:ext>
                    </a:extLst>
                  </a:tr>
                  <a:tr h="410575">
                    <a:tc>
                      <a:txBody>
                        <a:bodyPr/>
                        <a:lstStyle/>
                        <a:p>
                          <a:pPr indent="0" algn="just">
                            <a:lnSpc>
                              <a:spcPct val="200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419" sz="1100" dirty="0">
                              <a:effectLst/>
                            </a:rPr>
                            <a:t>256NUC</a:t>
                          </a:r>
                          <a:endParaRPr lang="es-EC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lnSpc>
                              <a:spcPct val="200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419" sz="1100" dirty="0">
                              <a:effectLst/>
                            </a:rPr>
                            <a:t>7</a:t>
                          </a:r>
                          <a:endParaRPr lang="es-EC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90385" t="-85294" r="-824" b="-201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3123784"/>
                      </a:ext>
                    </a:extLst>
                  </a:tr>
                  <a:tr h="410575">
                    <a:tc>
                      <a:txBody>
                        <a:bodyPr/>
                        <a:lstStyle/>
                        <a:p>
                          <a:pPr indent="0" algn="just">
                            <a:lnSpc>
                              <a:spcPct val="200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419" sz="1100" dirty="0">
                              <a:effectLst/>
                            </a:rPr>
                            <a:t>1024NUC</a:t>
                          </a:r>
                          <a:endParaRPr lang="es-EC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lnSpc>
                              <a:spcPct val="200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419" sz="1100" dirty="0">
                              <a:effectLst/>
                            </a:rPr>
                            <a:t>15</a:t>
                          </a:r>
                          <a:endParaRPr lang="es-EC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90385" t="-188060" r="-824" b="-1044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4718958"/>
                      </a:ext>
                    </a:extLst>
                  </a:tr>
                  <a:tr h="410575">
                    <a:tc>
                      <a:txBody>
                        <a:bodyPr/>
                        <a:lstStyle/>
                        <a:p>
                          <a:pPr indent="0" algn="just">
                            <a:lnSpc>
                              <a:spcPct val="200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419" sz="1100" dirty="0">
                              <a:effectLst/>
                            </a:rPr>
                            <a:t>4096NUC</a:t>
                          </a:r>
                          <a:endParaRPr lang="es-EC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lnSpc>
                              <a:spcPct val="200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s-419" sz="1100" dirty="0">
                              <a:effectLst/>
                            </a:rPr>
                            <a:t>31</a:t>
                          </a:r>
                          <a:endParaRPr lang="es-EC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90385" t="-283824" r="-824" b="-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41748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CuadroTexto 5"/>
          <p:cNvSpPr txBox="1"/>
          <p:nvPr/>
        </p:nvSpPr>
        <p:spPr>
          <a:xfrm>
            <a:off x="158932" y="1012402"/>
            <a:ext cx="2741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Grados de Libertad</a:t>
            </a:r>
            <a:endParaRPr lang="es-EC" sz="2400" b="1" dirty="0"/>
          </a:p>
        </p:txBody>
      </p:sp>
      <p:grpSp>
        <p:nvGrpSpPr>
          <p:cNvPr id="11" name="Grupo 10"/>
          <p:cNvGrpSpPr/>
          <p:nvPr/>
        </p:nvGrpSpPr>
        <p:grpSpPr>
          <a:xfrm>
            <a:off x="-348361" y="2709173"/>
            <a:ext cx="5310006" cy="1833918"/>
            <a:chOff x="6695702" y="973933"/>
            <a:chExt cx="5310006" cy="1833918"/>
          </a:xfrm>
        </p:grpSpPr>
        <p:grpSp>
          <p:nvGrpSpPr>
            <p:cNvPr id="9" name="Grupo 8"/>
            <p:cNvGrpSpPr/>
            <p:nvPr/>
          </p:nvGrpSpPr>
          <p:grpSpPr>
            <a:xfrm>
              <a:off x="6695702" y="973933"/>
              <a:ext cx="5310006" cy="1059218"/>
              <a:chOff x="6695702" y="973933"/>
              <a:chExt cx="5310006" cy="1059218"/>
            </a:xfrm>
          </p:grpSpPr>
          <p:pic>
            <p:nvPicPr>
              <p:cNvPr id="7" name="Imagen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94222" y="1271705"/>
                <a:ext cx="4811486" cy="761446"/>
              </a:xfrm>
              <a:prstGeom prst="rect">
                <a:avLst/>
              </a:prstGeom>
            </p:spPr>
          </p:pic>
          <p:sp>
            <p:nvSpPr>
              <p:cNvPr id="8" name="Rectángulo 7"/>
              <p:cNvSpPr/>
              <p:nvPr/>
            </p:nvSpPr>
            <p:spPr>
              <a:xfrm>
                <a:off x="6695702" y="973933"/>
                <a:ext cx="47457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457200" algn="just">
                  <a:spcAft>
                    <a:spcPts val="1000"/>
                  </a:spcAft>
                </a:pPr>
                <a:r>
                  <a:rPr lang="es-EC" b="1" i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Eje PAM de 16-QAM con parámetro a.</a:t>
                </a:r>
                <a:endParaRPr lang="es-EC" sz="1200" b="1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0" name="Imagen 9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7194222" y="2033151"/>
              <a:ext cx="2679700" cy="774700"/>
            </a:xfrm>
            <a:prstGeom prst="rect">
              <a:avLst/>
            </a:prstGeom>
          </p:spPr>
        </p:pic>
      </p:grpSp>
      <p:grpSp>
        <p:nvGrpSpPr>
          <p:cNvPr id="14" name="Grupo 13"/>
          <p:cNvGrpSpPr/>
          <p:nvPr/>
        </p:nvGrpSpPr>
        <p:grpSpPr>
          <a:xfrm>
            <a:off x="7217891" y="1322296"/>
            <a:ext cx="4746675" cy="4587462"/>
            <a:chOff x="6924967" y="1025467"/>
            <a:chExt cx="4746675" cy="4587462"/>
          </a:xfrm>
        </p:grpSpPr>
        <p:pic>
          <p:nvPicPr>
            <p:cNvPr id="12" name="Imagen 11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7242810" y="1698154"/>
              <a:ext cx="4110990" cy="3914775"/>
            </a:xfrm>
            <a:prstGeom prst="rect">
              <a:avLst/>
            </a:prstGeom>
          </p:spPr>
        </p:pic>
        <p:sp>
          <p:nvSpPr>
            <p:cNvPr id="13" name="Rectángulo 12"/>
            <p:cNvSpPr/>
            <p:nvPr/>
          </p:nvSpPr>
          <p:spPr>
            <a:xfrm>
              <a:off x="6924967" y="1025467"/>
              <a:ext cx="4746675" cy="7745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>
                <a:spcAft>
                  <a:spcPts val="1000"/>
                </a:spcAft>
              </a:pPr>
              <a:r>
                <a:rPr lang="es-EC" i="1" dirty="0">
                  <a:solidFill>
                    <a:srgbClr val="44546A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Constelaciones No Uniformes según </a:t>
              </a:r>
              <a:endParaRPr lang="es-EC" i="1" dirty="0" smtClean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indent="457200">
                <a:spcAft>
                  <a:spcPts val="1000"/>
                </a:spcAft>
              </a:pPr>
              <a:r>
                <a:rPr lang="es-EC" i="1" dirty="0" smtClean="0">
                  <a:solidFill>
                    <a:srgbClr val="44546A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British </a:t>
              </a:r>
              <a:r>
                <a:rPr lang="es-EC" i="1" dirty="0">
                  <a:solidFill>
                    <a:srgbClr val="44546A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Broadcasting Corporation</a:t>
              </a:r>
              <a:endParaRPr lang="es-EC" sz="12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743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4486" y="143056"/>
            <a:ext cx="8527869" cy="601526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Constelaciones no Uniformes (NUC)</a:t>
            </a:r>
            <a:endParaRPr lang="es-EC" dirty="0"/>
          </a:p>
        </p:txBody>
      </p:sp>
      <p:pic>
        <p:nvPicPr>
          <p:cNvPr id="5" name="Imagen 4"/>
          <p:cNvPicPr/>
          <p:nvPr/>
        </p:nvPicPr>
        <p:blipFill>
          <a:blip r:embed="rId2"/>
          <a:stretch>
            <a:fillRect/>
          </a:stretch>
        </p:blipFill>
        <p:spPr>
          <a:xfrm>
            <a:off x="95671" y="900970"/>
            <a:ext cx="3183106" cy="3041009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3"/>
          <a:stretch>
            <a:fillRect/>
          </a:stretch>
        </p:blipFill>
        <p:spPr>
          <a:xfrm>
            <a:off x="3929928" y="916404"/>
            <a:ext cx="3133384" cy="3010144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>
          <a:blip r:embed="rId4"/>
          <a:stretch>
            <a:fillRect/>
          </a:stretch>
        </p:blipFill>
        <p:spPr>
          <a:xfrm>
            <a:off x="1752283" y="3962415"/>
            <a:ext cx="3052988" cy="2868384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5"/>
          <a:stretch>
            <a:fillRect/>
          </a:stretch>
        </p:blipFill>
        <p:spPr>
          <a:xfrm>
            <a:off x="8023370" y="916403"/>
            <a:ext cx="3424827" cy="3010145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>
          <a:blip r:embed="rId6"/>
          <a:stretch>
            <a:fillRect/>
          </a:stretch>
        </p:blipFill>
        <p:spPr>
          <a:xfrm>
            <a:off x="6187968" y="3842882"/>
            <a:ext cx="3361896" cy="298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82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4177" y="273686"/>
            <a:ext cx="3655423" cy="444772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Desempeño </a:t>
            </a:r>
            <a:endParaRPr lang="es-EC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46672333"/>
              </p:ext>
            </p:extLst>
          </p:nvPr>
        </p:nvGraphicFramePr>
        <p:xfrm>
          <a:off x="778147" y="358278"/>
          <a:ext cx="7592060" cy="4098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echa abajo 5"/>
          <p:cNvSpPr/>
          <p:nvPr/>
        </p:nvSpPr>
        <p:spPr>
          <a:xfrm>
            <a:off x="6401888" y="3497580"/>
            <a:ext cx="707572" cy="5029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8" name="Grupo 7"/>
          <p:cNvGrpSpPr/>
          <p:nvPr/>
        </p:nvGrpSpPr>
        <p:grpSpPr>
          <a:xfrm>
            <a:off x="1965960" y="3171326"/>
            <a:ext cx="9966960" cy="3412354"/>
            <a:chOff x="1988820" y="3445646"/>
            <a:chExt cx="9966960" cy="3412354"/>
          </a:xfrm>
        </p:grpSpPr>
        <p:graphicFrame>
          <p:nvGraphicFramePr>
            <p:cNvPr id="5" name="Diagrama 4"/>
            <p:cNvGraphicFramePr/>
            <p:nvPr>
              <p:extLst>
                <p:ext uri="{D42A27DB-BD31-4B8C-83A1-F6EECF244321}">
                  <p14:modId xmlns:p14="http://schemas.microsoft.com/office/powerpoint/2010/main" val="3252541342"/>
                </p:ext>
              </p:extLst>
            </p:nvPr>
          </p:nvGraphicFramePr>
          <p:xfrm>
            <a:off x="2708184" y="3445646"/>
            <a:ext cx="8094980" cy="34123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7" name="Rectángulo redondeado 6"/>
            <p:cNvSpPr/>
            <p:nvPr/>
          </p:nvSpPr>
          <p:spPr>
            <a:xfrm>
              <a:off x="1988820" y="4343400"/>
              <a:ext cx="9966960" cy="1600200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</p:spTree>
    <p:extLst>
      <p:ext uri="{BB962C8B-B14F-4D97-AF65-F5344CB8AC3E}">
        <p14:creationId xmlns:p14="http://schemas.microsoft.com/office/powerpoint/2010/main" val="166263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3144" y="91440"/>
            <a:ext cx="10515600" cy="777875"/>
          </a:xfrm>
        </p:spPr>
        <p:txBody>
          <a:bodyPr/>
          <a:lstStyle/>
          <a:p>
            <a:r>
              <a:rPr lang="es-EC" dirty="0" smtClean="0"/>
              <a:t>Codificación, Modulación y Entrelazado</a:t>
            </a:r>
            <a:endParaRPr lang="es-EC" dirty="0"/>
          </a:p>
        </p:txBody>
      </p:sp>
      <p:grpSp>
        <p:nvGrpSpPr>
          <p:cNvPr id="13" name="Grupo 12"/>
          <p:cNvGrpSpPr/>
          <p:nvPr/>
        </p:nvGrpSpPr>
        <p:grpSpPr>
          <a:xfrm>
            <a:off x="893681" y="1235075"/>
            <a:ext cx="10149912" cy="4098788"/>
            <a:chOff x="893681" y="1235075"/>
            <a:chExt cx="10149912" cy="4098788"/>
          </a:xfrm>
        </p:grpSpPr>
        <p:grpSp>
          <p:nvGrpSpPr>
            <p:cNvPr id="7" name="Grupo 6"/>
            <p:cNvGrpSpPr/>
            <p:nvPr/>
          </p:nvGrpSpPr>
          <p:grpSpPr>
            <a:xfrm>
              <a:off x="1043940" y="1235075"/>
              <a:ext cx="9849394" cy="4098788"/>
              <a:chOff x="1043940" y="1166495"/>
              <a:chExt cx="9849394" cy="4098788"/>
            </a:xfrm>
          </p:grpSpPr>
          <p:graphicFrame>
            <p:nvGraphicFramePr>
              <p:cNvPr id="4" name="Diagrama 3"/>
              <p:cNvGraphicFramePr/>
              <p:nvPr>
                <p:extLst>
                  <p:ext uri="{D42A27DB-BD31-4B8C-83A1-F6EECF244321}">
                    <p14:modId xmlns:p14="http://schemas.microsoft.com/office/powerpoint/2010/main" val="1718868425"/>
                  </p:ext>
                </p:extLst>
              </p:nvPr>
            </p:nvGraphicFramePr>
            <p:xfrm>
              <a:off x="2172607" y="1166495"/>
              <a:ext cx="7592060" cy="40987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5" name="Flecha derecha 4"/>
              <p:cNvSpPr/>
              <p:nvPr/>
            </p:nvSpPr>
            <p:spPr>
              <a:xfrm>
                <a:off x="1043940" y="2973573"/>
                <a:ext cx="978408" cy="4846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6" name="Flecha derecha 5"/>
              <p:cNvSpPr/>
              <p:nvPr/>
            </p:nvSpPr>
            <p:spPr>
              <a:xfrm>
                <a:off x="9914926" y="2973573"/>
                <a:ext cx="978408" cy="484632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</p:grpSp>
        <p:sp>
          <p:nvSpPr>
            <p:cNvPr id="8" name="CuadroTexto 7"/>
            <p:cNvSpPr txBox="1"/>
            <p:nvPr/>
          </p:nvSpPr>
          <p:spPr>
            <a:xfrm>
              <a:off x="893681" y="2672821"/>
              <a:ext cx="1128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 smtClean="0"/>
                <a:t>Dato(D)</a:t>
              </a:r>
              <a:endParaRPr lang="es-EC" dirty="0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5404303" y="2584862"/>
              <a:ext cx="1128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 smtClean="0"/>
                <a:t>(D*3)/CR</a:t>
              </a:r>
              <a:endParaRPr lang="es-EC" dirty="0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5559189" y="3508920"/>
              <a:ext cx="1128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 smtClean="0"/>
                <a:t>64800</a:t>
              </a:r>
              <a:endParaRPr lang="es-EC" dirty="0"/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7661928" y="3495977"/>
              <a:ext cx="1128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 smtClean="0"/>
                <a:t>64800</a:t>
              </a:r>
              <a:endParaRPr lang="es-EC" dirty="0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9914926" y="2672808"/>
              <a:ext cx="11286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 smtClean="0"/>
                <a:t>64800/m</a:t>
              </a:r>
              <a:endParaRPr lang="es-EC" dirty="0"/>
            </a:p>
          </p:txBody>
        </p:sp>
      </p:grpSp>
      <p:sp>
        <p:nvSpPr>
          <p:cNvPr id="14" name="CuadroTexto 13"/>
          <p:cNvSpPr txBox="1"/>
          <p:nvPr/>
        </p:nvSpPr>
        <p:spPr>
          <a:xfrm>
            <a:off x="3434269" y="3693586"/>
            <a:ext cx="148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CR *64800</a:t>
            </a:r>
            <a:endParaRPr lang="es-EC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541670" y="2560268"/>
            <a:ext cx="112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D*3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0229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47060" y="273685"/>
            <a:ext cx="7094220" cy="594995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Codificación de Canal (LDPC)</a:t>
            </a:r>
            <a:endParaRPr lang="es-EC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6622" y="1122653"/>
            <a:ext cx="5531958" cy="4450804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944880" y="1122653"/>
            <a:ext cx="4770282" cy="4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2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4326" y="123534"/>
            <a:ext cx="3947160" cy="707708"/>
          </a:xfrm>
        </p:spPr>
        <p:txBody>
          <a:bodyPr/>
          <a:lstStyle/>
          <a:p>
            <a:r>
              <a:rPr lang="es-EC" dirty="0" smtClean="0"/>
              <a:t>Desempeño</a:t>
            </a:r>
            <a:endParaRPr lang="es-EC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699248"/>
              </p:ext>
            </p:extLst>
          </p:nvPr>
        </p:nvGraphicFramePr>
        <p:xfrm>
          <a:off x="349432" y="1577341"/>
          <a:ext cx="8272054" cy="250545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10397">
                  <a:extLst>
                    <a:ext uri="{9D8B030D-6E8A-4147-A177-3AD203B41FA5}">
                      <a16:colId xmlns:a16="http://schemas.microsoft.com/office/drawing/2014/main" val="3848359334"/>
                    </a:ext>
                  </a:extLst>
                </a:gridCol>
                <a:gridCol w="3461657">
                  <a:extLst>
                    <a:ext uri="{9D8B030D-6E8A-4147-A177-3AD203B41FA5}">
                      <a16:colId xmlns:a16="http://schemas.microsoft.com/office/drawing/2014/main" val="2114646880"/>
                    </a:ext>
                  </a:extLst>
                </a:gridCol>
              </a:tblGrid>
              <a:tr h="466344">
                <a:tc>
                  <a:txBody>
                    <a:bodyPr/>
                    <a:lstStyle/>
                    <a:p>
                      <a:r>
                        <a:rPr lang="es-EC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Software</a:t>
                      </a:r>
                      <a:endParaRPr lang="es-EC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MATLAB(R2020a)</a:t>
                      </a:r>
                      <a:endParaRPr lang="es-EC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235811"/>
                  </a:ext>
                </a:extLst>
              </a:tr>
              <a:tr h="466344">
                <a:tc>
                  <a:txBody>
                    <a:bodyPr/>
                    <a:lstStyle/>
                    <a:p>
                      <a:r>
                        <a:rPr lang="es-EC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</a:t>
                      </a:r>
                      <a:endParaRPr lang="es-EC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AWGN</a:t>
                      </a:r>
                      <a:endParaRPr lang="es-EC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676759"/>
                  </a:ext>
                </a:extLst>
              </a:tr>
              <a:tr h="466344">
                <a:tc>
                  <a:txBody>
                    <a:bodyPr/>
                    <a:lstStyle/>
                    <a:p>
                      <a:r>
                        <a:rPr lang="es-EC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Constelación </a:t>
                      </a:r>
                      <a:endParaRPr lang="es-EC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NUC:</a:t>
                      </a:r>
                      <a:r>
                        <a:rPr lang="es-EC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16NUC, 64NUC, 256NUC, </a:t>
                      </a:r>
                      <a:r>
                        <a:rPr lang="es-EC" b="0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1024NUC y 4096NUC</a:t>
                      </a:r>
                      <a:endParaRPr lang="es-EC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811063"/>
                  </a:ext>
                </a:extLst>
              </a:tr>
              <a:tr h="466344">
                <a:tc>
                  <a:txBody>
                    <a:bodyPr/>
                    <a:lstStyle/>
                    <a:p>
                      <a:r>
                        <a:rPr lang="es-EC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Dimensión</a:t>
                      </a:r>
                      <a:r>
                        <a:rPr lang="es-EC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 Constelación</a:t>
                      </a:r>
                      <a:endParaRPr lang="es-EC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  <a:endParaRPr lang="es-EC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735110"/>
                  </a:ext>
                </a:extLst>
              </a:tr>
              <a:tr h="466344">
                <a:tc>
                  <a:txBody>
                    <a:bodyPr/>
                    <a:lstStyle/>
                    <a:p>
                      <a:r>
                        <a:rPr lang="es-EC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Tasa de</a:t>
                      </a:r>
                      <a:r>
                        <a:rPr lang="es-EC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Codificación </a:t>
                      </a:r>
                      <a:endParaRPr lang="es-EC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13/15</a:t>
                      </a:r>
                      <a:endParaRPr lang="es-EC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798594"/>
                  </a:ext>
                </a:extLst>
              </a:tr>
            </a:tbl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973" y="3777248"/>
            <a:ext cx="3609463" cy="203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7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30932" y="104503"/>
            <a:ext cx="2688771" cy="849086"/>
          </a:xfrm>
        </p:spPr>
        <p:txBody>
          <a:bodyPr/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  <p:grpSp>
        <p:nvGrpSpPr>
          <p:cNvPr id="7" name="Grupo 6"/>
          <p:cNvGrpSpPr/>
          <p:nvPr/>
        </p:nvGrpSpPr>
        <p:grpSpPr>
          <a:xfrm>
            <a:off x="675297" y="1409670"/>
            <a:ext cx="5400020" cy="4003765"/>
            <a:chOff x="5017611" y="1248569"/>
            <a:chExt cx="3792220" cy="30810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ángulo 3"/>
                <p:cNvSpPr/>
                <p:nvPr/>
              </p:nvSpPr>
              <p:spPr>
                <a:xfrm rot="16200000">
                  <a:off x="3737769" y="2528411"/>
                  <a:ext cx="2914650" cy="354965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indent="457200" algn="ctr">
                    <a:lnSpc>
                      <a:spcPct val="200000"/>
                    </a:lnSpc>
                    <a:spcBef>
                      <a:spcPts val="200"/>
                    </a:spcBef>
                    <a:spcAft>
                      <a:spcPts val="0"/>
                    </a:spcAft>
                  </a:pPr>
                  <a:r>
                    <a:rPr lang="es-EC" sz="10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Eficiencia Espectral del bloque BICM </a:t>
                  </a:r>
                  <a14:m>
                    <m:oMath xmlns:m="http://schemas.openxmlformats.org/officeDocument/2006/math">
                      <m:r>
                        <a:rPr lang="es-EC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es-EC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𝑏𝑝𝑠</m:t>
                      </m:r>
                      <m:r>
                        <a:rPr lang="es-EC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s-EC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𝐻𝑧</m:t>
                      </m:r>
                      <m:r>
                        <a:rPr lang="es-EC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a14:m>
                  <a:endParaRPr lang="es-EC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" name="Rectángulo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737769" y="2528411"/>
                  <a:ext cx="2914650" cy="354965"/>
                </a:xfrm>
                <a:prstGeom prst="rect">
                  <a:avLst/>
                </a:prstGeom>
                <a:blipFill>
                  <a:blip r:embed="rId2"/>
                  <a:stretch>
                    <a:fillRect l="-13559" r="-40678"/>
                  </a:stretch>
                </a:blip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ángulo 4"/>
                <p:cNvSpPr/>
                <p:nvPr/>
              </p:nvSpPr>
              <p:spPr>
                <a:xfrm>
                  <a:off x="5539581" y="3974624"/>
                  <a:ext cx="2914650" cy="354965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indent="457200" algn="ctr">
                    <a:lnSpc>
                      <a:spcPct val="200000"/>
                    </a:lnSpc>
                    <a:spcBef>
                      <a:spcPts val="200"/>
                    </a:spcBef>
                    <a:spcAft>
                      <a:spcPts val="0"/>
                    </a:spcAft>
                  </a:pPr>
                  <a:r>
                    <a:rPr lang="es-EC" sz="1000"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Es/No </a:t>
                  </a:r>
                  <a14:m>
                    <m:oMath xmlns:m="http://schemas.openxmlformats.org/officeDocument/2006/math">
                      <m:r>
                        <a:rPr lang="es-EC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es-EC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𝑑𝐵</m:t>
                      </m:r>
                      <m:r>
                        <a:rPr lang="es-EC" sz="1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]</m:t>
                      </m:r>
                    </m:oMath>
                  </a14:m>
                  <a:endParaRPr lang="es-EC" sz="110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ángulo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9581" y="3974624"/>
                  <a:ext cx="2914650" cy="354965"/>
                </a:xfrm>
                <a:prstGeom prst="rect">
                  <a:avLst/>
                </a:prstGeom>
                <a:blipFill>
                  <a:blip r:embed="rId3"/>
                  <a:stretch>
                    <a:fillRect b="-3390"/>
                  </a:stretch>
                </a:blip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r>
                    <a:rPr lang="es-EC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" name="Imagen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9581" y="1377473"/>
              <a:ext cx="3270250" cy="2656840"/>
            </a:xfrm>
            <a:prstGeom prst="rect">
              <a:avLst/>
            </a:prstGeom>
          </p:spPr>
        </p:pic>
      </p:grpSp>
      <p:pic>
        <p:nvPicPr>
          <p:cNvPr id="8" name="Marcador de contenido 3" descr="C:\Users\Andresinho\Downloads\WhatsApp Image 2021-03-18 at 8.17.00 PM.jpeg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218" y="1463409"/>
            <a:ext cx="5143402" cy="3950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061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5618" y="0"/>
            <a:ext cx="3137012" cy="809896"/>
          </a:xfrm>
        </p:spPr>
        <p:txBody>
          <a:bodyPr/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063" y="3347314"/>
            <a:ext cx="3529039" cy="24705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22" y="1020611"/>
            <a:ext cx="2746342" cy="3414081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 rotWithShape="1">
          <a:blip r:embed="rId4"/>
          <a:srcRect t="7452"/>
          <a:stretch/>
        </p:blipFill>
        <p:spPr bwMode="auto">
          <a:xfrm>
            <a:off x="6391347" y="889213"/>
            <a:ext cx="3272155" cy="1713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3348851" y="1082559"/>
                <a:ext cx="320438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s-EC" i="1" dirty="0">
                    <a:solidFill>
                      <a:srgbClr val="44546A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Matriz de Verificación de paridad </a:t>
                </a:r>
                <a14:m>
                  <m:oMath xmlns:m="http://schemas.openxmlformats.org/officeDocument/2006/math">
                    <m:r>
                      <a:rPr lang="es-EC" i="1">
                        <a:solidFill>
                          <a:srgbClr val="44546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s-EC" i="1" dirty="0">
                    <a:solidFill>
                      <a:srgbClr val="44546A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del código LDPC estructurado de acumulación repetida irregular (IRA)</a:t>
                </a:r>
                <a:endParaRPr lang="es-EC" sz="1200" i="1" dirty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851" y="1082559"/>
                <a:ext cx="3204385" cy="1200329"/>
              </a:xfrm>
              <a:prstGeom prst="rect">
                <a:avLst/>
              </a:prstGeom>
              <a:blipFill>
                <a:blip r:embed="rId5"/>
                <a:stretch>
                  <a:fillRect l="-1521" t="-3061" r="-951" b="-714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n 7"/>
          <p:cNvPicPr/>
          <p:nvPr/>
        </p:nvPicPr>
        <p:blipFill>
          <a:blip r:embed="rId6"/>
          <a:stretch>
            <a:fillRect/>
          </a:stretch>
        </p:blipFill>
        <p:spPr>
          <a:xfrm>
            <a:off x="6897411" y="3400548"/>
            <a:ext cx="5294589" cy="160386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961377" y="2705188"/>
            <a:ext cx="5230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i="1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Construcción del código QC-LDPC basado en la estructura [BCI] (MET del inglés multi-edge type)</a:t>
            </a:r>
            <a:endParaRPr lang="es-EC" sz="12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46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59323" y="134757"/>
            <a:ext cx="2947531" cy="588464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  <p:pic>
        <p:nvPicPr>
          <p:cNvPr id="8" name="Imagen 7"/>
          <p:cNvPicPr/>
          <p:nvPr/>
        </p:nvPicPr>
        <p:blipFill rotWithShape="1">
          <a:blip r:embed="rId2"/>
          <a:srcRect t="7452"/>
          <a:stretch/>
        </p:blipFill>
        <p:spPr bwMode="auto">
          <a:xfrm>
            <a:off x="3605349" y="908261"/>
            <a:ext cx="3272155" cy="1713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204837" y="1074296"/>
                <a:ext cx="340051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s-EC" i="1" dirty="0">
                    <a:solidFill>
                      <a:srgbClr val="44546A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Matriz de Verificación de paridad </a:t>
                </a:r>
                <a14:m>
                  <m:oMath xmlns:m="http://schemas.openxmlformats.org/officeDocument/2006/math">
                    <m:r>
                      <a:rPr lang="es-EC" i="1">
                        <a:solidFill>
                          <a:srgbClr val="44546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s-EC" i="1" dirty="0">
                    <a:solidFill>
                      <a:srgbClr val="44546A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del código </a:t>
                </a:r>
                <a:r>
                  <a:rPr lang="es-EC" i="1" dirty="0" smtClean="0">
                    <a:solidFill>
                      <a:srgbClr val="44546A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SC-LDPC </a:t>
                </a:r>
                <a:r>
                  <a:rPr lang="es-EC" i="1" dirty="0">
                    <a:solidFill>
                      <a:srgbClr val="44546A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estructurado de acumulación repetida irregular (IRA)</a:t>
                </a:r>
                <a:endParaRPr lang="es-EC" sz="1200" i="1" dirty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37" y="1074296"/>
                <a:ext cx="3400512" cy="1200329"/>
              </a:xfrm>
              <a:prstGeom prst="rect">
                <a:avLst/>
              </a:prstGeom>
              <a:blipFill>
                <a:blip r:embed="rId3"/>
                <a:stretch>
                  <a:fillRect l="-1616" t="-2538" r="-1975" b="-6599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6422570" y="1674461"/>
                <a:ext cx="5864618" cy="2419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C" b="1" i="1">
                              <a:latin typeface="Cambria Math" panose="02040503050406030204" pitchFamily="18" charset="0"/>
                            </a:rPr>
                            <m:t>𝑺𝑪</m:t>
                          </m:r>
                        </m:sub>
                      </m:sSub>
                      <m:r>
                        <a:rPr lang="es-EC" b="0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EC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s-EC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s-EC" b="0" i="0">
                          <a:latin typeface="Cambria Math" panose="02040503050406030204" pitchFamily="18" charset="0"/>
                        </a:rPr>
                        <m:t>) =</m:t>
                      </m:r>
                      <m:d>
                        <m:dPr>
                          <m:ctrlPr>
                            <a:rPr lang="es-EC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C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C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C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C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EC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s-EC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s-EC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EC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es-EC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EC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EC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s-EC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s-EC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EC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es-EC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EC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EC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s-EC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s-EC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EC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es-EC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EC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C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C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C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EC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s-EC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s-EC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EC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es-EC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EC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EC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s-EC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s-EC" b="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EC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es-EC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EC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EC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s-EC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s-EC" b="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EC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es-EC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EC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C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C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C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EC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s-EC" b="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s-EC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EC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es-EC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EC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EC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s-EC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s-EC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EC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es-EC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EC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EC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s-EC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s-EC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EC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es-EC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EC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570" y="1674461"/>
                <a:ext cx="5864618" cy="24193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6941011" y="4248391"/>
                <a:ext cx="5316648" cy="8463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es-EC" b="1" i="1">
                              <a:latin typeface="Cambria Math" panose="02040503050406030204" pitchFamily="18" charset="0"/>
                            </a:rPr>
                            <m:t>𝑺𝑪</m:t>
                          </m:r>
                        </m:sub>
                      </m:sSub>
                      <m:r>
                        <a:rPr lang="es-EC" b="0" i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ctrlPr>
                            <a:rPr lang="es-EC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C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C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EC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s-EC" b="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s-EC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EC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es-EC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EC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3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es-EC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lang="es-EC" b="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  <m:e>
                                                        <m:r>
                                                          <a:rPr lang="es-EC" b="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  <m:e>
                                                        <m:m>
                                                          <m:mPr>
                                                            <m:mcs>
                                                              <m:mc>
                                                                <m:mcPr>
                                                                  <m:count m:val="2"/>
                                                                  <m:mcJc m:val="center"/>
                                                                </m:mcPr>
                                                              </m:mc>
                                                            </m:mcs>
                                                            <m:ctrlPr>
                                                              <a:rPr lang="es-EC" b="0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mPr>
                                                          <m:mr>
                                                            <m:e>
                                                              <m:r>
                                                                <a:rPr lang="es-EC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  <m:e>
                                                              <m:r>
                                                                <a:rPr lang="es-EC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</m:mr>
                                                        </m:m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C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EC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s-EC" b="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s-EC" b="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EC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es-EC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EC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3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es-EC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lang="es-EC" b="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  <m:e>
                                                        <m:r>
                                                          <a:rPr lang="es-EC" b="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  <m:e>
                                                        <m:m>
                                                          <m:mPr>
                                                            <m:mcs>
                                                              <m:mc>
                                                                <m:mcPr>
                                                                  <m:count m:val="2"/>
                                                                  <m:mcJc m:val="center"/>
                                                                </m:mcPr>
                                                              </m:mc>
                                                            </m:mcs>
                                                            <m:ctrlPr>
                                                              <a:rPr lang="es-EC" b="0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mPr>
                                                          <m:mr>
                                                            <m:e>
                                                              <m:r>
                                                                <a:rPr lang="es-EC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  <m:e>
                                                              <m:r>
                                                                <a:rPr lang="es-EC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</m:mr>
                                                        </m:m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C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EC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s-EC" b="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s-EC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EC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es-EC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EC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3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es-EC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lang="es-EC" b="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  <m:e>
                                                        <m:r>
                                                          <a:rPr lang="es-EC" b="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  <m:e>
                                                        <m:m>
                                                          <m:mPr>
                                                            <m:mcs>
                                                              <m:mc>
                                                                <m:mcPr>
                                                                  <m:count m:val="2"/>
                                                                  <m:mcJc m:val="center"/>
                                                                </m:mcPr>
                                                              </m:mc>
                                                            </m:mcs>
                                                            <m:ctrlPr>
                                                              <a:rPr lang="es-EC" b="0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mPr>
                                                          <m:mr>
                                                            <m:e>
                                                              <m:r>
                                                                <a:rPr lang="es-EC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  <m:e>
                                                              <m:r>
                                                                <a:rPr lang="es-EC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</m:mr>
                                                        </m:m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011" y="4248391"/>
                <a:ext cx="5316648" cy="8463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125315" y="2685628"/>
                <a:ext cx="3088473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C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s-EC" b="0" i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ctrlPr>
                            <a:rPr lang="es-EC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EC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15" y="2685628"/>
                <a:ext cx="3088473" cy="8249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/>
              <p:cNvSpPr/>
              <p:nvPr/>
            </p:nvSpPr>
            <p:spPr>
              <a:xfrm>
                <a:off x="0" y="3681325"/>
                <a:ext cx="3335337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C" b="1" i="1">
                              <a:latin typeface="Cambria Math" panose="02040503050406030204" pitchFamily="18" charset="0"/>
                            </a:rPr>
                            <m:t>𝒔𝒖𝒑</m:t>
                          </m:r>
                        </m:sub>
                      </m:sSub>
                      <m:r>
                        <a:rPr lang="es-EC" b="0" i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ctrlPr>
                            <a:rPr lang="es-EC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EC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s-EC" b="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81325"/>
                <a:ext cx="3335337" cy="8249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ángulo 13"/>
              <p:cNvSpPr/>
              <p:nvPr/>
            </p:nvSpPr>
            <p:spPr>
              <a:xfrm>
                <a:off x="-38192" y="4671552"/>
                <a:ext cx="3251980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C" b="1" i="1">
                              <a:latin typeface="Cambria Math" panose="02040503050406030204" pitchFamily="18" charset="0"/>
                            </a:rPr>
                            <m:t>𝒊𝒏𝒇</m:t>
                          </m:r>
                        </m:sub>
                      </m:sSub>
                      <m:r>
                        <a:rPr lang="es-EC" b="0" i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ctrlPr>
                            <a:rPr lang="es-EC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EC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4" name="Rectá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192" y="4671552"/>
                <a:ext cx="3251980" cy="8249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/>
              <p:cNvSpPr/>
              <p:nvPr/>
            </p:nvSpPr>
            <p:spPr>
              <a:xfrm>
                <a:off x="3213788" y="3272686"/>
                <a:ext cx="3256597" cy="15577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C" b="1" i="1">
                              <a:latin typeface="Cambria Math" panose="02040503050406030204" pitchFamily="18" charset="0"/>
                            </a:rPr>
                            <m:t>𝑺𝑪</m:t>
                          </m:r>
                        </m:sub>
                      </m:sSub>
                      <m:r>
                        <a:rPr lang="es-EC" b="0" i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ctrlPr>
                            <a:rPr lang="es-EC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EC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C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EC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s-EC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s-EC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C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EC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s-EC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s-EC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C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EC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s-EC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s-EC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C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EC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s-EC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s-EC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C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EC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s-EC" b="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s-EC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C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C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EC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s-EC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s-EC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5" name="Rectá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788" y="3272686"/>
                <a:ext cx="3256597" cy="15577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/>
              <p:cNvSpPr/>
              <p:nvPr/>
            </p:nvSpPr>
            <p:spPr>
              <a:xfrm>
                <a:off x="9599335" y="1079945"/>
                <a:ext cx="9713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C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b>
                        <m:r>
                          <a:rPr lang="es-EC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sub>
                    </m:sSub>
                    <m:r>
                      <a:rPr lang="es-EC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es-EC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)</a:t>
                </a:r>
                <a:endParaRPr lang="es-EC" dirty="0"/>
              </a:p>
            </p:txBody>
          </p:sp>
        </mc:Choice>
        <mc:Fallback xmlns="">
          <p:sp>
            <p:nvSpPr>
              <p:cNvPr id="16" name="Rectá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9335" y="1079945"/>
                <a:ext cx="971356" cy="369332"/>
              </a:xfrm>
              <a:prstGeom prst="rect">
                <a:avLst/>
              </a:prstGeom>
              <a:blipFill>
                <a:blip r:embed="rId10"/>
                <a:stretch>
                  <a:fillRect l="-1887" t="-9836" r="-4403" b="-2295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515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2357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C" sz="4800" dirty="0" smtClean="0"/>
              <a:t>Resumen</a:t>
            </a:r>
            <a:endParaRPr lang="es-EC" sz="4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Introducción </a:t>
            </a:r>
          </a:p>
          <a:p>
            <a:r>
              <a:rPr lang="es-EC" dirty="0" smtClean="0"/>
              <a:t>Fundamento Teórico </a:t>
            </a:r>
          </a:p>
          <a:p>
            <a:r>
              <a:rPr lang="es-EC" dirty="0" smtClean="0"/>
              <a:t>Constelaciones No Uniformes (NUC)</a:t>
            </a:r>
          </a:p>
          <a:p>
            <a:r>
              <a:rPr lang="es-EC" dirty="0" smtClean="0"/>
              <a:t>Análisis de resultados</a:t>
            </a:r>
          </a:p>
          <a:p>
            <a:r>
              <a:rPr lang="es-EC" dirty="0" smtClean="0"/>
              <a:t>Conclusiones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7747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27517" y="136235"/>
            <a:ext cx="2936966" cy="765824"/>
          </a:xfrm>
        </p:spPr>
        <p:txBody>
          <a:bodyPr/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4" name="Marcador de contenido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966622" y="1122653"/>
            <a:ext cx="5531958" cy="4450804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944880" y="1122653"/>
            <a:ext cx="4770282" cy="4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5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17869" y="114010"/>
            <a:ext cx="2963091" cy="692966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7581675" y="1852040"/>
            <a:ext cx="4227426" cy="115178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289800" y="865483"/>
            <a:ext cx="490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i="1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Construcción del código QC-LDPC basado en la estructura [BCI] (MET del inglés multi-edge type)</a:t>
            </a:r>
            <a:endParaRPr lang="es-EC" sz="12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200296" y="1189132"/>
                <a:ext cx="3088473" cy="824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C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s-EC" b="0" i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ctrlPr>
                            <a:rPr lang="es-EC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s-EC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s-EC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96" y="1189132"/>
                <a:ext cx="3088473" cy="8249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200296" y="2178922"/>
                <a:ext cx="7963989" cy="8249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C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𝑯</m:t>
                        </m:r>
                      </m:e>
                      <m:sub>
                        <m:r>
                          <a:rPr lang="es-EC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s-EC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s-EC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s-EC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</m:t>
                    </m:r>
                    <m:d>
                      <m:dPr>
                        <m:ctrlPr>
                          <a:rPr lang="es-EC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EC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C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s-EC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s-EC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s-EC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s-EC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s-EC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s-EC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s-EC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s-EC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C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C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𝑯</m:t>
                        </m:r>
                      </m:e>
                      <m:sub>
                        <m:r>
                          <a:rPr lang="es-EC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s-EC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s-EC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s-EC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</m:t>
                    </m:r>
                    <m:d>
                      <m:dPr>
                        <m:ctrlPr>
                          <a:rPr lang="es-EC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EC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C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s-EC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s-EC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s-EC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s-EC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s-EC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s-EC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s-EC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s-EC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s-EC" b="1" dirty="0">
                    <a:latin typeface="Arial" panose="020B0604020202020204" pitchFamily="34" charset="0"/>
                    <a:ea typeface="Times New Roman" panose="02020603050405020304" pitchFamily="18" charset="0"/>
                  </a:rPr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C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s-EC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𝑯</m:t>
                        </m:r>
                      </m:e>
                      <m:sub>
                        <m:r>
                          <a:rPr lang="es-EC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𝒑</m:t>
                        </m:r>
                        <m:r>
                          <a:rPr lang="es-EC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s-EC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s-EC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</m:t>
                    </m:r>
                    <m:d>
                      <m:dPr>
                        <m:ctrlPr>
                          <a:rPr lang="es-EC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EC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s-EC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s-EC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s-EC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s-EC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s-EC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s-EC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s-EC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s-EC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s-EC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EC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96" y="2178922"/>
                <a:ext cx="7963989" cy="8249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200296" y="3330709"/>
                <a:ext cx="5293947" cy="1652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C" sz="1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C" sz="1200" b="1" i="1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s-EC" sz="1200" b="1" i="1">
                              <a:latin typeface="Cambria Math" panose="02040503050406030204" pitchFamily="18" charset="0"/>
                            </a:rPr>
                            <m:t>𝑸𝑪</m:t>
                          </m:r>
                        </m:sub>
                      </m:sSub>
                      <m:r>
                        <a:rPr lang="es-EC" sz="1200" b="0" i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ctrlPr>
                            <a:rPr lang="es-EC" sz="12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C" sz="12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C" sz="12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C" sz="12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C" sz="12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EC" sz="12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s-EC" sz="1200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s-EC" sz="1200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EC" sz="1200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es-EC" sz="12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EC" sz="12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3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es-EC" sz="12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lang="es-EC" sz="1200" b="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  <m:e>
                                                        <m:r>
                                                          <a:rPr lang="es-EC" sz="1200" b="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  <m:e>
                                                        <m:m>
                                                          <m:mPr>
                                                            <m:mcs>
                                                              <m:mc>
                                                                <m:mcPr>
                                                                  <m:count m:val="3"/>
                                                                  <m:mcJc m:val="center"/>
                                                                </m:mcPr>
                                                              </m:mc>
                                                            </m:mcs>
                                                            <m:ctrlPr>
                                                              <a:rPr lang="es-EC" sz="1200" b="0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mPr>
                                                          <m:mr>
                                                            <m:e>
                                                              <m:r>
                                                                <a:rPr lang="es-EC" sz="1200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  <m:e>
                                                              <m:r>
                                                                <a:rPr lang="es-EC" sz="1200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  <m:e>
                                                              <m:m>
                                                                <m:mPr>
                                                                  <m:mcs>
                                                                    <m:mc>
                                                                      <m:mcPr>
                                                                        <m:count m:val="2"/>
                                                                        <m:mcJc m:val="center"/>
                                                                      </m:mcPr>
                                                                    </m:mc>
                                                                  </m:mcs>
                                                                  <m:ctrlPr>
                                                                    <a:rPr lang="es-EC" sz="1200" b="0" i="1">
                                                                      <a:latin typeface="Cambria Math" panose="02040503050406030204" pitchFamily="18" charset="0"/>
                                                                    </a:rPr>
                                                                  </m:ctrlPr>
                                                                </m:mPr>
                                                                <m:mr>
                                                                  <m:e>
                                                                    <m:r>
                                                                      <a:rPr lang="es-EC" sz="1200" b="0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  <m:e>
                                                                    <m:r>
                                                                      <a:rPr lang="es-EC" sz="1200" b="0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</m:mr>
                                                              </m:m>
                                                            </m:e>
                                                          </m:mr>
                                                        </m:m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EC" sz="12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s-EC" sz="1200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s-EC" sz="1200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EC" sz="1200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es-EC" sz="12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EC" sz="12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3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es-EC" sz="12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lang="es-EC" sz="1200" b="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  <m:e>
                                                        <m:r>
                                                          <a:rPr lang="es-EC" sz="1200" b="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  <m:e>
                                                        <m:m>
                                                          <m:mPr>
                                                            <m:mcs>
                                                              <m:mc>
                                                                <m:mcPr>
                                                                  <m:count m:val="3"/>
                                                                  <m:mcJc m:val="center"/>
                                                                </m:mcPr>
                                                              </m:mc>
                                                            </m:mcs>
                                                            <m:ctrlPr>
                                                              <a:rPr lang="es-EC" sz="1200" b="0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mPr>
                                                          <m:mr>
                                                            <m:e>
                                                              <m:r>
                                                                <a:rPr lang="es-EC" sz="1200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  <m:e>
                                                              <m:r>
                                                                <a:rPr lang="es-EC" sz="1200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  <m:e>
                                                              <m:m>
                                                                <m:mPr>
                                                                  <m:mcs>
                                                                    <m:mc>
                                                                      <m:mcPr>
                                                                        <m:count m:val="2"/>
                                                                        <m:mcJc m:val="center"/>
                                                                      </m:mcPr>
                                                                    </m:mc>
                                                                  </m:mcs>
                                                                  <m:ctrlPr>
                                                                    <a:rPr lang="es-EC" sz="1200" b="0" i="1">
                                                                      <a:latin typeface="Cambria Math" panose="02040503050406030204" pitchFamily="18" charset="0"/>
                                                                    </a:rPr>
                                                                  </m:ctrlPr>
                                                                </m:mPr>
                                                                <m:mr>
                                                                  <m:e>
                                                                    <m:r>
                                                                      <a:rPr lang="es-EC" sz="1200" b="0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  <m:e>
                                                                    <m:r>
                                                                      <a:rPr lang="es-EC" sz="1200" b="0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</m:mr>
                                                              </m:m>
                                                            </m:e>
                                                          </m:mr>
                                                        </m:m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EC" sz="12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s-EC" sz="1200" b="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s-EC" sz="1200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EC" sz="1200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es-EC" sz="12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EC" sz="12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3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es-EC" sz="12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lang="es-EC" sz="1200" b="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  <m:e>
                                                        <m:r>
                                                          <a:rPr lang="es-EC" sz="1200" b="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  <m:e>
                                                        <m:m>
                                                          <m:mPr>
                                                            <m:mcs>
                                                              <m:mc>
                                                                <m:mcPr>
                                                                  <m:count m:val="3"/>
                                                                  <m:mcJc m:val="center"/>
                                                                </m:mcPr>
                                                              </m:mc>
                                                            </m:mcs>
                                                            <m:ctrlPr>
                                                              <a:rPr lang="es-EC" sz="1200" b="0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mPr>
                                                          <m:mr>
                                                            <m:e>
                                                              <m:r>
                                                                <a:rPr lang="es-EC" sz="1200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  <m:e>
                                                              <m:r>
                                                                <a:rPr lang="es-EC" sz="1200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  <m:e>
                                                              <m:m>
                                                                <m:mPr>
                                                                  <m:mcs>
                                                                    <m:mc>
                                                                      <m:mcPr>
                                                                        <m:count m:val="2"/>
                                                                        <m:mcJc m:val="center"/>
                                                                      </m:mcPr>
                                                                    </m:mc>
                                                                  </m:mcs>
                                                                  <m:ctrlPr>
                                                                    <a:rPr lang="es-EC" sz="1200" b="0" i="1">
                                                                      <a:latin typeface="Cambria Math" panose="02040503050406030204" pitchFamily="18" charset="0"/>
                                                                    </a:rPr>
                                                                  </m:ctrlPr>
                                                                </m:mPr>
                                                                <m:mr>
                                                                  <m:e>
                                                                    <m:r>
                                                                      <a:rPr lang="es-EC" sz="1200" b="0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  <m:e>
                                                                    <m:r>
                                                                      <a:rPr lang="es-EC" sz="1200" b="0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</m:mr>
                                                              </m:m>
                                                            </m:e>
                                                          </m:mr>
                                                        </m:m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C" sz="12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C" sz="12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C" sz="12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EC" sz="12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s-EC" sz="1200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s-EC" sz="1200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EC" sz="1200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es-EC" sz="12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EC" sz="12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3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es-EC" sz="12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lang="es-EC" sz="1200" b="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  <m:e>
                                                        <m:r>
                                                          <a:rPr lang="es-EC" sz="1200" b="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  <m:e>
                                                        <m:m>
                                                          <m:mPr>
                                                            <m:mcs>
                                                              <m:mc>
                                                                <m:mcPr>
                                                                  <m:count m:val="3"/>
                                                                  <m:mcJc m:val="center"/>
                                                                </m:mcPr>
                                                              </m:mc>
                                                            </m:mcs>
                                                            <m:ctrlPr>
                                                              <a:rPr lang="es-EC" sz="1200" b="0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mPr>
                                                          <m:mr>
                                                            <m:e>
                                                              <m:r>
                                                                <a:rPr lang="es-EC" sz="1200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  <m:e>
                                                              <m:r>
                                                                <a:rPr lang="es-EC" sz="1200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  <m:e>
                                                              <m:m>
                                                                <m:mPr>
                                                                  <m:mcs>
                                                                    <m:mc>
                                                                      <m:mcPr>
                                                                        <m:count m:val="2"/>
                                                                        <m:mcJc m:val="center"/>
                                                                      </m:mcPr>
                                                                    </m:mc>
                                                                  </m:mcs>
                                                                  <m:ctrlPr>
                                                                    <a:rPr lang="es-EC" sz="1200" b="0" i="1">
                                                                      <a:latin typeface="Cambria Math" panose="02040503050406030204" pitchFamily="18" charset="0"/>
                                                                    </a:rPr>
                                                                  </m:ctrlPr>
                                                                </m:mPr>
                                                                <m:mr>
                                                                  <m:e>
                                                                    <m:r>
                                                                      <a:rPr lang="es-EC" sz="1200" b="0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  <m:e>
                                                                    <m:r>
                                                                      <a:rPr lang="es-EC" sz="1200" b="0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</m:mr>
                                                              </m:m>
                                                            </m:e>
                                                          </m:mr>
                                                        </m:m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EC" sz="12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s-EC" sz="1200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s-EC" sz="1200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EC" sz="1200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es-EC" sz="12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EC" sz="12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3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es-EC" sz="12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lang="es-EC" sz="1200" b="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  <m:e>
                                                        <m:r>
                                                          <a:rPr lang="es-EC" sz="1200" b="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  <m:e>
                                                        <m:m>
                                                          <m:mPr>
                                                            <m:mcs>
                                                              <m:mc>
                                                                <m:mcPr>
                                                                  <m:count m:val="3"/>
                                                                  <m:mcJc m:val="center"/>
                                                                </m:mcPr>
                                                              </m:mc>
                                                            </m:mcs>
                                                            <m:ctrlPr>
                                                              <a:rPr lang="es-EC" sz="1200" b="0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mPr>
                                                          <m:mr>
                                                            <m:e>
                                                              <m:r>
                                                                <a:rPr lang="es-EC" sz="1200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  <m:e>
                                                              <m:r>
                                                                <a:rPr lang="es-EC" sz="1200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  <m:e>
                                                              <m:m>
                                                                <m:mPr>
                                                                  <m:mcs>
                                                                    <m:mc>
                                                                      <m:mcPr>
                                                                        <m:count m:val="2"/>
                                                                        <m:mcJc m:val="center"/>
                                                                      </m:mcPr>
                                                                    </m:mc>
                                                                  </m:mcs>
                                                                  <m:ctrlPr>
                                                                    <a:rPr lang="es-EC" sz="1200" b="0" i="1">
                                                                      <a:latin typeface="Cambria Math" panose="02040503050406030204" pitchFamily="18" charset="0"/>
                                                                    </a:rPr>
                                                                  </m:ctrlPr>
                                                                </m:mPr>
                                                                <m:mr>
                                                                  <m:e>
                                                                    <m:r>
                                                                      <a:rPr lang="es-EC" sz="1200" b="0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  <m:e>
                                                                    <m:r>
                                                                      <a:rPr lang="es-EC" sz="1200" b="0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</m:mr>
                                                              </m:m>
                                                            </m:e>
                                                          </m:mr>
                                                        </m:m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EC" sz="12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s-EC" sz="1200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s-EC" sz="1200" b="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EC" sz="1200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es-EC" sz="12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EC" sz="12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3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es-EC" sz="12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lang="es-EC" sz="1200" b="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  <m:e>
                                                        <m:r>
                                                          <a:rPr lang="es-EC" sz="1200" b="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  <m:e>
                                                        <m:m>
                                                          <m:mPr>
                                                            <m:mcs>
                                                              <m:mc>
                                                                <m:mcPr>
                                                                  <m:count m:val="3"/>
                                                                  <m:mcJc m:val="center"/>
                                                                </m:mcPr>
                                                              </m:mc>
                                                            </m:mcs>
                                                            <m:ctrlPr>
                                                              <a:rPr lang="es-EC" sz="1200" b="0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mPr>
                                                          <m:mr>
                                                            <m:e>
                                                              <m:r>
                                                                <a:rPr lang="es-EC" sz="1200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  <m:e>
                                                              <m:r>
                                                                <a:rPr lang="es-EC" sz="1200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  <m:e>
                                                              <m:m>
                                                                <m:mPr>
                                                                  <m:mcs>
                                                                    <m:mc>
                                                                      <m:mcPr>
                                                                        <m:count m:val="2"/>
                                                                        <m:mcJc m:val="center"/>
                                                                      </m:mcPr>
                                                                    </m:mc>
                                                                  </m:mcs>
                                                                  <m:ctrlPr>
                                                                    <a:rPr lang="es-EC" sz="1200" b="0" i="1">
                                                                      <a:latin typeface="Cambria Math" panose="02040503050406030204" pitchFamily="18" charset="0"/>
                                                                    </a:rPr>
                                                                  </m:ctrlPr>
                                                                </m:mPr>
                                                                <m:mr>
                                                                  <m:e>
                                                                    <m:r>
                                                                      <a:rPr lang="es-EC" sz="1200" b="0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  <m:e>
                                                                    <m:r>
                                                                      <a:rPr lang="es-EC" sz="1200" b="0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</m:mr>
                                                              </m:m>
                                                            </m:e>
                                                          </m:mr>
                                                        </m:m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C" sz="12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C" sz="12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C" sz="12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EC" sz="12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s-EC" sz="1200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s-EC" sz="1200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EC" sz="1200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es-EC" sz="12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EC" sz="12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3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es-EC" sz="12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lang="es-EC" sz="1200" b="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  <m:e>
                                                        <m:r>
                                                          <a:rPr lang="es-EC" sz="1200" b="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  <m:e>
                                                        <m:m>
                                                          <m:mPr>
                                                            <m:mcs>
                                                              <m:mc>
                                                                <m:mcPr>
                                                                  <m:count m:val="3"/>
                                                                  <m:mcJc m:val="center"/>
                                                                </m:mcPr>
                                                              </m:mc>
                                                            </m:mcs>
                                                            <m:ctrlPr>
                                                              <a:rPr lang="es-EC" sz="1200" b="0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mPr>
                                                          <m:mr>
                                                            <m:e>
                                                              <m:r>
                                                                <a:rPr lang="es-EC" sz="1200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1</m:t>
                                                              </m:r>
                                                            </m:e>
                                                            <m:e>
                                                              <m:r>
                                                                <a:rPr lang="es-EC" sz="1200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1</m:t>
                                                              </m:r>
                                                            </m:e>
                                                            <m:e>
                                                              <m:m>
                                                                <m:mPr>
                                                                  <m:mcs>
                                                                    <m:mc>
                                                                      <m:mcPr>
                                                                        <m:count m:val="2"/>
                                                                        <m:mcJc m:val="center"/>
                                                                      </m:mcPr>
                                                                    </m:mc>
                                                                  </m:mcs>
                                                                  <m:ctrlPr>
                                                                    <a:rPr lang="es-EC" sz="1200" b="0" i="1">
                                                                      <a:latin typeface="Cambria Math" panose="02040503050406030204" pitchFamily="18" charset="0"/>
                                                                    </a:rPr>
                                                                  </m:ctrlPr>
                                                                </m:mPr>
                                                                <m:mr>
                                                                  <m:e>
                                                                    <m:r>
                                                                      <a:rPr lang="es-EC" sz="1200" b="0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  <m:e>
                                                                    <m:r>
                                                                      <a:rPr lang="es-EC" sz="1200" b="0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</m:mr>
                                                              </m:m>
                                                            </m:e>
                                                          </m:mr>
                                                        </m:m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EC" sz="12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s-EC" sz="1200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s-EC" sz="1200" b="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EC" sz="1200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es-EC" sz="12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EC" sz="12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3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es-EC" sz="12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lang="es-EC" sz="1200" b="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1</m:t>
                                                        </m:r>
                                                      </m:e>
                                                      <m:e>
                                                        <m:r>
                                                          <a:rPr lang="es-EC" sz="1200" b="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  <m:e>
                                                        <m:m>
                                                          <m:mPr>
                                                            <m:mcs>
                                                              <m:mc>
                                                                <m:mcPr>
                                                                  <m:count m:val="3"/>
                                                                  <m:mcJc m:val="center"/>
                                                                </m:mcPr>
                                                              </m:mc>
                                                            </m:mcs>
                                                            <m:ctrlPr>
                                                              <a:rPr lang="es-EC" sz="1200" b="0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mPr>
                                                          <m:mr>
                                                            <m:e>
                                                              <m:r>
                                                                <a:rPr lang="es-EC" sz="1200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  <m:e>
                                                              <m:r>
                                                                <a:rPr lang="es-EC" sz="1200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  <m:e>
                                                              <m:m>
                                                                <m:mPr>
                                                                  <m:mcs>
                                                                    <m:mc>
                                                                      <m:mcPr>
                                                                        <m:count m:val="2"/>
                                                                        <m:mcJc m:val="center"/>
                                                                      </m:mcPr>
                                                                    </m:mc>
                                                                  </m:mcs>
                                                                  <m:ctrlPr>
                                                                    <a:rPr lang="es-EC" sz="1200" b="0" i="1">
                                                                      <a:latin typeface="Cambria Math" panose="02040503050406030204" pitchFamily="18" charset="0"/>
                                                                    </a:rPr>
                                                                  </m:ctrlPr>
                                                                </m:mPr>
                                                                <m:mr>
                                                                  <m:e>
                                                                    <m:r>
                                                                      <a:rPr lang="es-EC" sz="1200" b="0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1</m:t>
                                                                    </m:r>
                                                                  </m:e>
                                                                  <m:e>
                                                                    <m:r>
                                                                      <a:rPr lang="es-EC" sz="1200" b="0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</m:mr>
                                                              </m:m>
                                                            </m:e>
                                                          </m:mr>
                                                        </m:m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EC" sz="12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s-EC" sz="1200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s-EC" sz="1200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EC" sz="1200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es-EC" sz="12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EC" sz="12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3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es-EC" sz="12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lang="es-EC" sz="1200" b="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  <m:e>
                                                        <m:r>
                                                          <a:rPr lang="es-EC" sz="1200" b="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1</m:t>
                                                        </m:r>
                                                      </m:e>
                                                      <m:e>
                                                        <m:m>
                                                          <m:mPr>
                                                            <m:mcs>
                                                              <m:mc>
                                                                <m:mcPr>
                                                                  <m:count m:val="3"/>
                                                                  <m:mcJc m:val="center"/>
                                                                </m:mcPr>
                                                              </m:mc>
                                                            </m:mcs>
                                                            <m:ctrlPr>
                                                              <a:rPr lang="es-EC" sz="1200" b="0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mPr>
                                                          <m:mr>
                                                            <m:e>
                                                              <m:r>
                                                                <a:rPr lang="es-EC" sz="1200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  <m:e>
                                                              <m:r>
                                                                <a:rPr lang="es-EC" sz="1200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  <m:e>
                                                              <m:m>
                                                                <m:mPr>
                                                                  <m:mcs>
                                                                    <m:mc>
                                                                      <m:mcPr>
                                                                        <m:count m:val="2"/>
                                                                        <m:mcJc m:val="center"/>
                                                                      </m:mcPr>
                                                                    </m:mc>
                                                                  </m:mcs>
                                                                  <m:ctrlPr>
                                                                    <a:rPr lang="es-EC" sz="1200" b="0" i="1">
                                                                      <a:latin typeface="Cambria Math" panose="02040503050406030204" pitchFamily="18" charset="0"/>
                                                                    </a:rPr>
                                                                  </m:ctrlPr>
                                                                </m:mPr>
                                                                <m:mr>
                                                                  <m:e>
                                                                    <m:r>
                                                                      <a:rPr lang="es-EC" sz="1200" b="0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  <m:e>
                                                                    <m:r>
                                                                      <a:rPr lang="es-EC" sz="1200" b="0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1</m:t>
                                                                    </m:r>
                                                                  </m:e>
                                                                </m:mr>
                                                              </m:m>
                                                            </m:e>
                                                          </m:mr>
                                                        </m:m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C" sz="1200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96" y="3330709"/>
                <a:ext cx="5293947" cy="16529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arcador de contenido 3"/>
              <p:cNvSpPr>
                <a:spLocks noGrp="1"/>
              </p:cNvSpPr>
              <p:nvPr>
                <p:ph idx="1"/>
              </p:nvPr>
            </p:nvSpPr>
            <p:spPr>
              <a:xfrm>
                <a:off x="5998028" y="3389251"/>
                <a:ext cx="5301344" cy="1535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200" b="1" i="1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s-EC" sz="1200" b="0" i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ctrlPr>
                            <a:rPr lang="es-EC" sz="12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EC" sz="12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C" sz="12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C" sz="12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C" sz="12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EC" sz="12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s-EC" sz="1200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s-EC" sz="1200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EC" sz="1200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es-EC" sz="12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EC" sz="12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3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es-EC" sz="12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lang="es-EC" sz="1200" b="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  <m:e>
                                                        <m:r>
                                                          <a:rPr lang="es-EC" sz="1200" b="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1</m:t>
                                                        </m:r>
                                                      </m:e>
                                                      <m:e>
                                                        <m:m>
                                                          <m:mPr>
                                                            <m:mcs>
                                                              <m:mc>
                                                                <m:mcPr>
                                                                  <m:count m:val="3"/>
                                                                  <m:mcJc m:val="center"/>
                                                                </m:mcPr>
                                                              </m:mc>
                                                            </m:mcs>
                                                            <m:ctrlPr>
                                                              <a:rPr lang="es-EC" sz="1200" b="0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mPr>
                                                          <m:mr>
                                                            <m:e>
                                                              <m:r>
                                                                <a:rPr lang="es-EC" sz="1200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  <m:e>
                                                              <m:r>
                                                                <a:rPr lang="es-EC" sz="1200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1</m:t>
                                                              </m:r>
                                                            </m:e>
                                                            <m:e>
                                                              <m:m>
                                                                <m:mPr>
                                                                  <m:mcs>
                                                                    <m:mc>
                                                                      <m:mcPr>
                                                                        <m:count m:val="2"/>
                                                                        <m:mcJc m:val="center"/>
                                                                      </m:mcPr>
                                                                    </m:mc>
                                                                  </m:mcs>
                                                                  <m:ctrlPr>
                                                                    <a:rPr lang="es-EC" sz="1200" b="0" i="1">
                                                                      <a:latin typeface="Cambria Math" panose="02040503050406030204" pitchFamily="18" charset="0"/>
                                                                    </a:rPr>
                                                                  </m:ctrlPr>
                                                                </m:mPr>
                                                                <m:mr>
                                                                  <m:e>
                                                                    <m:r>
                                                                      <a:rPr lang="es-EC" sz="1200" b="0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  <m:e>
                                                                    <m:r>
                                                                      <a:rPr lang="es-EC" sz="1200" b="0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</m:mr>
                                                              </m:m>
                                                            </m:e>
                                                          </m:mr>
                                                        </m:m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EC" sz="12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s-EC" sz="1200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s-EC" sz="1200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EC" sz="1200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es-EC" sz="12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EC" sz="12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3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es-EC" sz="12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lang="es-EC" sz="1200" b="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  <m:e>
                                                        <m:r>
                                                          <a:rPr lang="es-EC" sz="1200" b="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  <m:e>
                                                        <m:m>
                                                          <m:mPr>
                                                            <m:mcs>
                                                              <m:mc>
                                                                <m:mcPr>
                                                                  <m:count m:val="3"/>
                                                                  <m:mcJc m:val="center"/>
                                                                </m:mcPr>
                                                              </m:mc>
                                                            </m:mcs>
                                                            <m:ctrlPr>
                                                              <a:rPr lang="es-EC" sz="1200" b="0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mPr>
                                                          <m:mr>
                                                            <m:e>
                                                              <m:r>
                                                                <a:rPr lang="es-EC" sz="1200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1</m:t>
                                                              </m:r>
                                                            </m:e>
                                                            <m:e>
                                                              <m:r>
                                                                <a:rPr lang="es-EC" sz="1200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  <m:e>
                                                              <m:m>
                                                                <m:mPr>
                                                                  <m:mcs>
                                                                    <m:mc>
                                                                      <m:mcPr>
                                                                        <m:count m:val="2"/>
                                                                        <m:mcJc m:val="center"/>
                                                                      </m:mcPr>
                                                                    </m:mc>
                                                                  </m:mcs>
                                                                  <m:ctrlPr>
                                                                    <a:rPr lang="es-EC" sz="1200" b="0" i="1">
                                                                      <a:latin typeface="Cambria Math" panose="02040503050406030204" pitchFamily="18" charset="0"/>
                                                                    </a:rPr>
                                                                  </m:ctrlPr>
                                                                </m:mPr>
                                                                <m:mr>
                                                                  <m:e>
                                                                    <m:r>
                                                                      <a:rPr lang="es-EC" sz="1200" b="0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1</m:t>
                                                                    </m:r>
                                                                  </m:e>
                                                                  <m:e>
                                                                    <m:r>
                                                                      <a:rPr lang="es-EC" sz="1200" b="0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</m:mr>
                                                              </m:m>
                                                            </m:e>
                                                          </m:mr>
                                                        </m:m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EC" sz="12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s-EC" sz="1200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s-EC" sz="1200" b="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EC" sz="1200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es-EC" sz="12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EC" sz="12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3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es-EC" sz="12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lang="es-EC" sz="1200" b="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1</m:t>
                                                        </m:r>
                                                      </m:e>
                                                      <m:e>
                                                        <m:r>
                                                          <a:rPr lang="es-EC" sz="1200" b="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  <m:e>
                                                        <m:m>
                                                          <m:mPr>
                                                            <m:mcs>
                                                              <m:mc>
                                                                <m:mcPr>
                                                                  <m:count m:val="3"/>
                                                                  <m:mcJc m:val="center"/>
                                                                </m:mcPr>
                                                              </m:mc>
                                                            </m:mcs>
                                                            <m:ctrlPr>
                                                              <a:rPr lang="es-EC" sz="1200" b="0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mPr>
                                                          <m:mr>
                                                            <m:e>
                                                              <m:r>
                                                                <a:rPr lang="es-EC" sz="1200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  <m:e>
                                                              <m:r>
                                                                <a:rPr lang="es-EC" sz="1200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  <m:e>
                                                              <m:m>
                                                                <m:mPr>
                                                                  <m:mcs>
                                                                    <m:mc>
                                                                      <m:mcPr>
                                                                        <m:count m:val="2"/>
                                                                        <m:mcJc m:val="center"/>
                                                                      </m:mcPr>
                                                                    </m:mc>
                                                                  </m:mcs>
                                                                  <m:ctrlPr>
                                                                    <a:rPr lang="es-EC" sz="1200" b="0" i="1">
                                                                      <a:latin typeface="Cambria Math" panose="02040503050406030204" pitchFamily="18" charset="0"/>
                                                                    </a:rPr>
                                                                  </m:ctrlPr>
                                                                </m:mPr>
                                                                <m:mr>
                                                                  <m:e>
                                                                    <m:r>
                                                                      <a:rPr lang="es-EC" sz="1200" b="0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  <m:e>
                                                                    <m:r>
                                                                      <a:rPr lang="es-EC" sz="1200" b="0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1</m:t>
                                                                    </m:r>
                                                                  </m:e>
                                                                </m:mr>
                                                              </m:m>
                                                            </m:e>
                                                          </m:mr>
                                                        </m:m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C" sz="12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C" sz="12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C" sz="12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EC" sz="12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s-EC" sz="1200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s-EC" sz="1200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EC" sz="1200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es-EC" sz="12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EC" sz="12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3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es-EC" sz="12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lang="es-EC" sz="1200" b="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  <m:e>
                                                        <m:r>
                                                          <a:rPr lang="es-EC" sz="1200" b="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1</m:t>
                                                        </m:r>
                                                      </m:e>
                                                      <m:e>
                                                        <m:m>
                                                          <m:mPr>
                                                            <m:mcs>
                                                              <m:mc>
                                                                <m:mcPr>
                                                                  <m:count m:val="3"/>
                                                                  <m:mcJc m:val="center"/>
                                                                </m:mcPr>
                                                              </m:mc>
                                                            </m:mcs>
                                                            <m:ctrlPr>
                                                              <a:rPr lang="es-EC" sz="1200" b="0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mPr>
                                                          <m:mr>
                                                            <m:e>
                                                              <m:r>
                                                                <a:rPr lang="es-EC" sz="1200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  <m:e>
                                                              <m:r>
                                                                <a:rPr lang="es-EC" sz="1200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  <m:e>
                                                              <m:m>
                                                                <m:mPr>
                                                                  <m:mcs>
                                                                    <m:mc>
                                                                      <m:mcPr>
                                                                        <m:count m:val="2"/>
                                                                        <m:mcJc m:val="center"/>
                                                                      </m:mcPr>
                                                                    </m:mc>
                                                                  </m:mcs>
                                                                  <m:ctrlPr>
                                                                    <a:rPr lang="es-EC" sz="1200" b="0" i="1">
                                                                      <a:latin typeface="Cambria Math" panose="02040503050406030204" pitchFamily="18" charset="0"/>
                                                                    </a:rPr>
                                                                  </m:ctrlPr>
                                                                </m:mPr>
                                                                <m:mr>
                                                                  <m:e>
                                                                    <m:r>
                                                                      <a:rPr lang="es-EC" sz="1200" b="0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  <m:e>
                                                                    <m:r>
                                                                      <a:rPr lang="es-EC" sz="1200" b="0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1</m:t>
                                                                    </m:r>
                                                                  </m:e>
                                                                </m:mr>
                                                              </m:m>
                                                            </m:e>
                                                          </m:mr>
                                                        </m:m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EC" sz="12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s-EC" sz="1200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s-EC" sz="1200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EC" sz="1200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es-EC" sz="12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EC" sz="12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3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es-EC" sz="12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lang="es-EC" sz="1200" b="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  <m:e>
                                                        <m:r>
                                                          <a:rPr lang="es-EC" sz="1200" b="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  <m:e>
                                                        <m:m>
                                                          <m:mPr>
                                                            <m:mcs>
                                                              <m:mc>
                                                                <m:mcPr>
                                                                  <m:count m:val="3"/>
                                                                  <m:mcJc m:val="center"/>
                                                                </m:mcPr>
                                                              </m:mc>
                                                            </m:mcs>
                                                            <m:ctrlPr>
                                                              <a:rPr lang="es-EC" sz="1200" b="0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mPr>
                                                          <m:mr>
                                                            <m:e>
                                                              <m:r>
                                                                <a:rPr lang="es-EC" sz="1200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1</m:t>
                                                              </m:r>
                                                            </m:e>
                                                            <m:e>
                                                              <m:r>
                                                                <a:rPr lang="es-EC" sz="1200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1</m:t>
                                                              </m:r>
                                                            </m:e>
                                                            <m:e>
                                                              <m:m>
                                                                <m:mPr>
                                                                  <m:mcs>
                                                                    <m:mc>
                                                                      <m:mcPr>
                                                                        <m:count m:val="2"/>
                                                                        <m:mcJc m:val="center"/>
                                                                      </m:mcPr>
                                                                    </m:mc>
                                                                  </m:mcs>
                                                                  <m:ctrlPr>
                                                                    <a:rPr lang="es-EC" sz="1200" b="0" i="1">
                                                                      <a:latin typeface="Cambria Math" panose="02040503050406030204" pitchFamily="18" charset="0"/>
                                                                    </a:rPr>
                                                                  </m:ctrlPr>
                                                                </m:mPr>
                                                                <m:mr>
                                                                  <m:e>
                                                                    <m:r>
                                                                      <a:rPr lang="es-EC" sz="1200" b="0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  <m:e>
                                                                    <m:r>
                                                                      <a:rPr lang="es-EC" sz="1200" b="0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</m:mr>
                                                              </m:m>
                                                            </m:e>
                                                          </m:mr>
                                                        </m:m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EC" sz="12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s-EC" sz="1200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s-EC" sz="1200" b="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EC" sz="1200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es-EC" sz="12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EC" sz="12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3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es-EC" sz="12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lang="es-EC" sz="1200" b="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1</m:t>
                                                        </m:r>
                                                      </m:e>
                                                      <m:e>
                                                        <m:r>
                                                          <a:rPr lang="es-EC" sz="1200" b="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  <m:e>
                                                        <m:m>
                                                          <m:mPr>
                                                            <m:mcs>
                                                              <m:mc>
                                                                <m:mcPr>
                                                                  <m:count m:val="3"/>
                                                                  <m:mcJc m:val="center"/>
                                                                </m:mcPr>
                                                              </m:mc>
                                                            </m:mcs>
                                                            <m:ctrlPr>
                                                              <a:rPr lang="es-EC" sz="1200" b="0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mPr>
                                                          <m:mr>
                                                            <m:e>
                                                              <m:r>
                                                                <a:rPr lang="es-EC" sz="1200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  <m:e>
                                                              <m:r>
                                                                <a:rPr lang="es-EC" sz="1200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  <m:e>
                                                              <m:m>
                                                                <m:mPr>
                                                                  <m:mcs>
                                                                    <m:mc>
                                                                      <m:mcPr>
                                                                        <m:count m:val="2"/>
                                                                        <m:mcJc m:val="center"/>
                                                                      </m:mcPr>
                                                                    </m:mc>
                                                                  </m:mcs>
                                                                  <m:ctrlPr>
                                                                    <a:rPr lang="es-EC" sz="1200" b="0" i="1">
                                                                      <a:latin typeface="Cambria Math" panose="02040503050406030204" pitchFamily="18" charset="0"/>
                                                                    </a:rPr>
                                                                  </m:ctrlPr>
                                                                </m:mPr>
                                                                <m:mr>
                                                                  <m:e>
                                                                    <m:r>
                                                                      <a:rPr lang="es-EC" sz="1200" b="0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1</m:t>
                                                                    </m:r>
                                                                  </m:e>
                                                                  <m:e>
                                                                    <m:r>
                                                                      <a:rPr lang="es-EC" sz="1200" b="0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</m:mr>
                                                              </m:m>
                                                            </m:e>
                                                          </m:mr>
                                                        </m:m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C" sz="12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C" sz="12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s-EC" sz="12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EC" sz="12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s-EC" sz="1200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s-EC" sz="1200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EC" sz="1200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es-EC" sz="12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EC" sz="12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3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es-EC" sz="12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lang="es-EC" sz="1200" b="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  <m:e>
                                                        <m:r>
                                                          <a:rPr lang="es-EC" sz="1200" b="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  <m:e>
                                                        <m:m>
                                                          <m:mPr>
                                                            <m:mcs>
                                                              <m:mc>
                                                                <m:mcPr>
                                                                  <m:count m:val="3"/>
                                                                  <m:mcJc m:val="center"/>
                                                                </m:mcPr>
                                                              </m:mc>
                                                            </m:mcs>
                                                            <m:ctrlPr>
                                                              <a:rPr lang="es-EC" sz="1200" b="0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mPr>
                                                          <m:mr>
                                                            <m:e>
                                                              <m:r>
                                                                <a:rPr lang="es-EC" sz="1200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1</m:t>
                                                              </m:r>
                                                            </m:e>
                                                            <m:e>
                                                              <m:r>
                                                                <a:rPr lang="es-EC" sz="1200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  <m:e>
                                                              <m:m>
                                                                <m:mPr>
                                                                  <m:mcs>
                                                                    <m:mc>
                                                                      <m:mcPr>
                                                                        <m:count m:val="2"/>
                                                                        <m:mcJc m:val="center"/>
                                                                      </m:mcPr>
                                                                    </m:mc>
                                                                  </m:mcs>
                                                                  <m:ctrlPr>
                                                                    <a:rPr lang="es-EC" sz="1200" b="0" i="1">
                                                                      <a:latin typeface="Cambria Math" panose="02040503050406030204" pitchFamily="18" charset="0"/>
                                                                    </a:rPr>
                                                                  </m:ctrlPr>
                                                                </m:mPr>
                                                                <m:mr>
                                                                  <m:e>
                                                                    <m:r>
                                                                      <a:rPr lang="es-EC" sz="1200" b="0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  <m:e>
                                                                    <m:r>
                                                                      <a:rPr lang="es-EC" sz="1200" b="0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</m:mr>
                                                              </m:m>
                                                            </m:e>
                                                          </m:mr>
                                                        </m:m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EC" sz="12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s-EC" sz="1200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s-EC" sz="1200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EC" sz="1200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es-EC" sz="12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EC" sz="12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3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es-EC" sz="12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lang="es-EC" sz="1200" b="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1</m:t>
                                                        </m:r>
                                                      </m:e>
                                                      <m:e>
                                                        <m:r>
                                                          <a:rPr lang="es-EC" sz="1200" b="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  <m:e>
                                                        <m:m>
                                                          <m:mPr>
                                                            <m:mcs>
                                                              <m:mc>
                                                                <m:mcPr>
                                                                  <m:count m:val="3"/>
                                                                  <m:mcJc m:val="center"/>
                                                                </m:mcPr>
                                                              </m:mc>
                                                            </m:mcs>
                                                            <m:ctrlPr>
                                                              <a:rPr lang="es-EC" sz="1200" b="0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mPr>
                                                          <m:mr>
                                                            <m:e>
                                                              <m:r>
                                                                <a:rPr lang="es-EC" sz="1200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  <m:e>
                                                              <m:r>
                                                                <a:rPr lang="es-EC" sz="1200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  <m:e>
                                                              <m:m>
                                                                <m:mPr>
                                                                  <m:mcs>
                                                                    <m:mc>
                                                                      <m:mcPr>
                                                                        <m:count m:val="2"/>
                                                                        <m:mcJc m:val="center"/>
                                                                      </m:mcPr>
                                                                    </m:mc>
                                                                  </m:mcs>
                                                                  <m:ctrlPr>
                                                                    <a:rPr lang="es-EC" sz="1200" b="0" i="1">
                                                                      <a:latin typeface="Cambria Math" panose="02040503050406030204" pitchFamily="18" charset="0"/>
                                                                    </a:rPr>
                                                                  </m:ctrlPr>
                                                                </m:mPr>
                                                                <m:mr>
                                                                  <m:e>
                                                                    <m:r>
                                                                      <a:rPr lang="es-EC" sz="1200" b="0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  <m:e>
                                                                    <m:r>
                                                                      <a:rPr lang="es-EC" sz="1200" b="0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</m:mr>
                                                              </m:m>
                                                            </m:e>
                                                          </m:mr>
                                                        </m:m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s-EC" sz="1200" b="0" i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s-EC" sz="12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s-EC" sz="1200" b="0" i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s-EC" sz="1200" b="0" i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s-EC" sz="1200" b="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a:rPr lang="es-EC" sz="12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s-EC" sz="1200" b="0" i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3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es-EC" sz="1200" b="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a:rPr lang="es-EC" sz="1200" b="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  <m:e>
                                                        <m:r>
                                                          <a:rPr lang="es-EC" sz="1200" b="0" i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1</m:t>
                                                        </m:r>
                                                      </m:e>
                                                      <m:e>
                                                        <m:m>
                                                          <m:mPr>
                                                            <m:mcs>
                                                              <m:mc>
                                                                <m:mcPr>
                                                                  <m:count m:val="3"/>
                                                                  <m:mcJc m:val="center"/>
                                                                </m:mcPr>
                                                              </m:mc>
                                                            </m:mcs>
                                                            <m:ctrlPr>
                                                              <a:rPr lang="es-EC" sz="1200" b="0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mPr>
                                                          <m:mr>
                                                            <m:e>
                                                              <m:r>
                                                                <a:rPr lang="es-EC" sz="1200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  <m:e>
                                                              <m:r>
                                                                <a:rPr lang="es-EC" sz="1200" b="0" i="0">
                                                                  <a:latin typeface="Cambria Math" panose="02040503050406030204" pitchFamily="18" charset="0"/>
                                                                </a:rPr>
                                                                <m:t>0</m:t>
                                                              </m:r>
                                                            </m:e>
                                                            <m:e>
                                                              <m:m>
                                                                <m:mPr>
                                                                  <m:mcs>
                                                                    <m:mc>
                                                                      <m:mcPr>
                                                                        <m:count m:val="2"/>
                                                                        <m:mcJc m:val="center"/>
                                                                      </m:mcPr>
                                                                    </m:mc>
                                                                  </m:mcs>
                                                                  <m:ctrlPr>
                                                                    <a:rPr lang="es-EC" sz="1200" b="0" i="1">
                                                                      <a:latin typeface="Cambria Math" panose="02040503050406030204" pitchFamily="18" charset="0"/>
                                                                    </a:rPr>
                                                                  </m:ctrlPr>
                                                                </m:mPr>
                                                                <m:mr>
                                                                  <m:e>
                                                                    <m:r>
                                                                      <a:rPr lang="es-EC" sz="1200" b="0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  <m:e>
                                                                    <m:r>
                                                                      <a:rPr lang="es-EC" sz="1200" b="0" i="0">
                                                                        <a:latin typeface="Cambria Math" panose="02040503050406030204" pitchFamily="18" charset="0"/>
                                                                      </a:rPr>
                                                                      <m:t>0</m:t>
                                                                    </m:r>
                                                                  </m:e>
                                                                </m:mr>
                                                              </m:m>
                                                            </m:e>
                                                          </m:mr>
                                                        </m:m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EC" sz="1200" dirty="0"/>
              </a:p>
            </p:txBody>
          </p:sp>
        </mc:Choice>
        <mc:Fallback xmlns="">
          <p:sp>
            <p:nvSpPr>
              <p:cNvPr id="10" name="Marcador de contenid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98028" y="3389251"/>
                <a:ext cx="5301344" cy="1535870"/>
              </a:xfrm>
              <a:prstGeom prst="rect">
                <a:avLst/>
              </a:prstGeom>
              <a:blipFill>
                <a:blip r:embed="rId6"/>
                <a:stretch>
                  <a:fillRect t="-317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452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512715" y="1159145"/>
            <a:ext cx="5587638" cy="4542789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827020" y="205105"/>
            <a:ext cx="7094220" cy="594995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Codificación de Canal (LDPC)</a:t>
            </a:r>
            <a:endParaRPr lang="es-EC" dirty="0"/>
          </a:p>
        </p:txBody>
      </p:sp>
      <p:pic>
        <p:nvPicPr>
          <p:cNvPr id="7" name="Marcador de contenido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966622" y="1159145"/>
            <a:ext cx="5531958" cy="44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8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79126" y="182246"/>
            <a:ext cx="3511731" cy="679904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1647" y="862150"/>
            <a:ext cx="6587218" cy="5249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6984273" y="2030447"/>
                <a:ext cx="4641669" cy="25412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s-EC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 muestra </a:t>
                </a:r>
                <a:r>
                  <a:rPr lang="es-EC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las ganancias de rendimiento en dB para la constelación 256NUC con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s-EC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EC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s-EC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  <m:r>
                      <a:rPr lang="es-EC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s-EC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s-EC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s-EC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𝑟</m:t>
                    </m:r>
                    <m:r>
                      <a:rPr lang="es-EC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s-EC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s-EC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a:rPr lang="es-EC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s-EC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con 0.9 dB y 0.91dB respectivamente</a:t>
                </a:r>
                <a:endParaRPr lang="es-EC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273" y="2030447"/>
                <a:ext cx="4641669" cy="2541208"/>
              </a:xfrm>
              <a:prstGeom prst="rect">
                <a:avLst/>
              </a:prstGeom>
              <a:blipFill>
                <a:blip r:embed="rId3"/>
                <a:stretch>
                  <a:fillRect l="-1183" r="-105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13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5616" y="286749"/>
            <a:ext cx="2714898" cy="366395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936172" y="1267097"/>
            <a:ext cx="7667896" cy="4298472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9494520" y="4888361"/>
            <a:ext cx="1621970" cy="533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Portada</a:t>
            </a:r>
            <a:endParaRPr lang="es-EC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46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35434" y="260622"/>
            <a:ext cx="3903617" cy="549275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880566" y="5206578"/>
            <a:ext cx="1621970" cy="533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endParaRPr lang="es-EC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1283426" y="978521"/>
            <a:ext cx="6084026" cy="449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1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16597" y="0"/>
            <a:ext cx="2714897" cy="915035"/>
          </a:xfrm>
        </p:spPr>
        <p:txBody>
          <a:bodyPr/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  <p:pic>
        <p:nvPicPr>
          <p:cNvPr id="9" name="Imagen 8"/>
          <p:cNvPicPr/>
          <p:nvPr/>
        </p:nvPicPr>
        <p:blipFill>
          <a:blip r:embed="rId2"/>
          <a:stretch>
            <a:fillRect/>
          </a:stretch>
        </p:blipFill>
        <p:spPr>
          <a:xfrm>
            <a:off x="905868" y="1346516"/>
            <a:ext cx="5350398" cy="3911283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>
          <a:blip r:embed="rId3"/>
          <a:stretch>
            <a:fillRect/>
          </a:stretch>
        </p:blipFill>
        <p:spPr>
          <a:xfrm>
            <a:off x="6719405" y="1346516"/>
            <a:ext cx="5049808" cy="391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3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246" y="1324180"/>
            <a:ext cx="5592096" cy="4073729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6282813" y="1324180"/>
            <a:ext cx="5574890" cy="4073730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717025" y="247139"/>
            <a:ext cx="4353233" cy="460784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1462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6743" y="0"/>
            <a:ext cx="3409335" cy="884903"/>
          </a:xfrm>
        </p:spPr>
        <p:txBody>
          <a:bodyPr/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8018" y="1175548"/>
            <a:ext cx="5697814" cy="4074878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6325839" y="1175548"/>
            <a:ext cx="5472871" cy="407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3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17357" y="248581"/>
            <a:ext cx="3143865" cy="726256"/>
          </a:xfrm>
        </p:spPr>
        <p:txBody>
          <a:bodyPr/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366774" y="974837"/>
            <a:ext cx="5768555" cy="4415790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6489290" y="974837"/>
            <a:ext cx="5486400" cy="441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2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182880"/>
            <a:ext cx="10515600" cy="1325563"/>
          </a:xfrm>
        </p:spPr>
        <p:txBody>
          <a:bodyPr/>
          <a:lstStyle/>
          <a:p>
            <a:pPr algn="ctr"/>
            <a:r>
              <a:rPr lang="es-EC" b="1" dirty="0" smtClean="0"/>
              <a:t>Objetivo General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sz="4400" dirty="0"/>
              <a:t>Evaluar el desempeño de la capa física para el estándar de televisión digital ATSC 3.0 con base a la probabilidad de error de bit en función de la relación señal a ruido del canal y a los servicios requeridos.</a:t>
            </a:r>
          </a:p>
          <a:p>
            <a:pPr algn="just"/>
            <a:endParaRPr lang="es-EC" sz="4400" dirty="0"/>
          </a:p>
        </p:txBody>
      </p:sp>
    </p:spTree>
    <p:extLst>
      <p:ext uri="{BB962C8B-B14F-4D97-AF65-F5344CB8AC3E}">
        <p14:creationId xmlns:p14="http://schemas.microsoft.com/office/powerpoint/2010/main" val="23432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19034" y="247139"/>
            <a:ext cx="4353233" cy="460784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  <p:grpSp>
        <p:nvGrpSpPr>
          <p:cNvPr id="6" name="Grupo 5"/>
          <p:cNvGrpSpPr/>
          <p:nvPr/>
        </p:nvGrpSpPr>
        <p:grpSpPr>
          <a:xfrm>
            <a:off x="332508" y="914400"/>
            <a:ext cx="11653823" cy="4768172"/>
            <a:chOff x="-275318" y="-89944"/>
            <a:chExt cx="8125794" cy="2948079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5318" y="0"/>
              <a:ext cx="3847465" cy="2858135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6183" y="-89944"/>
              <a:ext cx="3924293" cy="29480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256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03619" y="281998"/>
            <a:ext cx="3193473" cy="528493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Resultados</a:t>
            </a:r>
            <a:endParaRPr lang="es-EC" dirty="0"/>
          </a:p>
        </p:txBody>
      </p:sp>
      <p:grpSp>
        <p:nvGrpSpPr>
          <p:cNvPr id="7" name="Grupo 6"/>
          <p:cNvGrpSpPr/>
          <p:nvPr/>
        </p:nvGrpSpPr>
        <p:grpSpPr>
          <a:xfrm>
            <a:off x="279421" y="1162338"/>
            <a:ext cx="11273201" cy="4573443"/>
            <a:chOff x="-342221" y="0"/>
            <a:chExt cx="7025401" cy="2787650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42221" y="0"/>
              <a:ext cx="3752215" cy="2787650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8316" y="1"/>
              <a:ext cx="3124864" cy="27876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85356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04806" y="129994"/>
            <a:ext cx="3289663" cy="692966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3082" y="1146355"/>
            <a:ext cx="11701055" cy="457517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trabajo presentó los conceptos del sistema ATSC 3.0, que fue necesario para comprender los conceptos y tecnologías utilizados en la realización de la disertación. La norma A/322 utilizada como base permitió comprender la forma en que se diseñó el sistema y de esta forma aplicar estos conocimientos en el desarrollo del proyecto.</a:t>
            </a:r>
          </a:p>
          <a:p>
            <a:pPr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Los métodos de modulaciones NUC son basadas en constelaciones cuyas distancias no son uniformes y la ubicación de sus puntos varía dependiendo de la capacidad del canal BICM la cual a su vez obedece a la SNR, pues el índice y el tipo de modulación, así como la distribución de sus bits en los símbolos (Gray). Para simular el impacto de las constelaciones 1D-NUC en el estándar ATSC 3.0 es un algoritmo basado en la codificación Hard-Decision y Soft-Decision lo cual permite obtener una mejora gradual con relación a las constelaciones convencionales (UC).</a:t>
            </a:r>
          </a:p>
          <a:p>
            <a:pPr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Se presentó constelaciones no uniformes (NUC), que tuvieron un diseño de optimización para la capa física ATSC 3.0. El diseño consideró diferentes realizaciones de canal y tuvo en cuenta la combinación de código LDPC y entrelazador de bits. Los resultados mostraron que es posible dar forma a ganancias de más de 1.5dB, lo que puede verse como un paso importante hacia los límites finales de las comunicaciones y que califica a ATSC 3.0 para convertirse en un estándar de transmisión terrestre de vanguardia a prueba de futuro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5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96246" y="0"/>
            <a:ext cx="3746863" cy="914400"/>
          </a:xfrm>
        </p:spPr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4325" y="1355362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Así se puede concluir que la etapa BICM del sistema ATSC 3.0 trae varias de las innovaciones tecnológicas presentes en este sistema. El uso de codificadores de canal LDPC y BCH concatenados da como resultado una gran capacidad de corrección de errores, lo que, junto con el uso de uniformes de constelaciones no aleatorias adaptadas a la FEC.</a:t>
            </a:r>
          </a:p>
          <a:p>
            <a:pPr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Sin embargo, durante la realización de este trabajo, se notó una gran capacidad de procesamiento necesaria para poder implementar este bloque, principalmente con respecto al decodificador Soft-Decision LDPC. Este decodificador trabaja con matrices de muy alto orden, lo que requiere una gran cantidad de memoria y procesamiento. Por esta razón, era necesario el uso de un decodificador Hard-Decision. Este rendimiento computacional mejorado el bloqueo en detrimento de la capacidad de corrección.</a:t>
            </a:r>
          </a:p>
          <a:p>
            <a:pPr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En el presente trabajo se ha diseñado diferentes órdenes de constelaciones no uniformes 1D y 2D. Los símbolos de constelación de optimizan para maximizar la capacidad media de BICM, que es básicamente modificar las posiciones convencionales en el plano I/Q. Se tomó en énfasis a las constelaciones de mayor rango 1D-NUC de 1024 y 4096 símbolos, y se realizó una descripción general para las constelaciones 2D-NUC como, por ejemplo 16,64 y 256 símbolos, se tomó en cuanta el proceso de normalización para ATSC 3.0. </a:t>
            </a:r>
          </a:p>
          <a:p>
            <a:pPr algn="just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La optimización de órdenes de constelaciones superiores no es factible para el algoritmo utilizado. La complejidad del proceso de optimización es altísima y el método no encuentra la solución óptima, llegando a mínimos resultados que no brinda el mejor resultado.</a:t>
            </a:r>
          </a:p>
          <a:p>
            <a:pPr algn="just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2338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44040" y="2374266"/>
            <a:ext cx="8880566" cy="197566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C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Muchas Gracias</a:t>
            </a:r>
            <a:endParaRPr lang="es-EC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2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8180" y="-135651"/>
            <a:ext cx="10515600" cy="1325563"/>
          </a:xfrm>
        </p:spPr>
        <p:txBody>
          <a:bodyPr/>
          <a:lstStyle/>
          <a:p>
            <a:pPr algn="ctr"/>
            <a:r>
              <a:rPr lang="es-EC" dirty="0" smtClean="0"/>
              <a:t>Introducción</a:t>
            </a:r>
            <a:endParaRPr lang="es-EC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8141" y="1057154"/>
            <a:ext cx="4516600" cy="291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s mitos y teorías acerca de red 5G que impiden su implementació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534" y="4132722"/>
            <a:ext cx="2387319" cy="153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781" y="3442112"/>
            <a:ext cx="2160000" cy="216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969" y="1278403"/>
            <a:ext cx="2160000" cy="216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942" y="1278403"/>
            <a:ext cx="2160000" cy="216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126" y="3442112"/>
            <a:ext cx="2160000" cy="21600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761" y="4139652"/>
            <a:ext cx="2735416" cy="153183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65" b="19601"/>
          <a:stretch/>
        </p:blipFill>
        <p:spPr>
          <a:xfrm>
            <a:off x="228881" y="954033"/>
            <a:ext cx="2354580" cy="1016453"/>
          </a:xfrm>
          <a:prstGeom prst="rect">
            <a:avLst/>
          </a:prstGeom>
        </p:spPr>
      </p:pic>
      <p:pic>
        <p:nvPicPr>
          <p:cNvPr id="15" name="Picture 14" descr="ESTANDARES DE TELEVICION: ESTÁNDAR JAPONES, EUROPEO Y AMERICAN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1" y="1970486"/>
            <a:ext cx="2004205" cy="108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MI DTMB en Twitter: &quot;The summer 2017 #MiJobs market forcast released for  #Michigan teens. https://t.co/RH3vWsLP9S… 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6" y="3206140"/>
            <a:ext cx="2197031" cy="111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Television Digital DVB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8" t="12288" r="27080" b="38480"/>
          <a:stretch/>
        </p:blipFill>
        <p:spPr bwMode="auto">
          <a:xfrm>
            <a:off x="202969" y="4469859"/>
            <a:ext cx="1782586" cy="139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50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634" y="-183515"/>
            <a:ext cx="11852366" cy="1325563"/>
          </a:xfrm>
        </p:spPr>
        <p:txBody>
          <a:bodyPr/>
          <a:lstStyle/>
          <a:p>
            <a:r>
              <a:rPr lang="es-EC" dirty="0" smtClean="0"/>
              <a:t>Nueva Generación de la Televisión Digital Terrestre</a:t>
            </a:r>
            <a:endParaRPr lang="es-EC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65" b="19601"/>
          <a:stretch/>
        </p:blipFill>
        <p:spPr>
          <a:xfrm>
            <a:off x="0" y="2742432"/>
            <a:ext cx="2901108" cy="1252405"/>
          </a:xfrm>
          <a:prstGeom prst="rect">
            <a:avLst/>
          </a:prstGeom>
        </p:spPr>
      </p:pic>
      <p:pic>
        <p:nvPicPr>
          <p:cNvPr id="2050" name="Picture 2" descr="Así de fácil: Blo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851" y="892603"/>
            <a:ext cx="2928402" cy="159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233" y="944201"/>
            <a:ext cx="2802584" cy="1569447"/>
          </a:xfrm>
          <a:prstGeom prst="rect">
            <a:avLst/>
          </a:prstGeom>
        </p:spPr>
      </p:pic>
      <p:pic>
        <p:nvPicPr>
          <p:cNvPr id="2058" name="Picture 10" descr="ITU Adopts ATSC 3.0 - The Broadcast Bridge - Connecting IT to Broadca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269" y="944201"/>
            <a:ext cx="2576554" cy="144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a nueva TV interactiva – TM Broadca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424" y="3994837"/>
            <a:ext cx="2802584" cy="186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Televisión Interactiva | Instale una guía de canales interactiv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851" y="4086279"/>
            <a:ext cx="3137418" cy="174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La TV híbrida da un paso más para ofrecer servicios interactivos atractivos  a los consumidores | Noticias | Mercado | Redes&amp;Teleco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294" y="2513648"/>
            <a:ext cx="2755515" cy="149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Amazon.com: Sony X750F series, 55-Inch 4K UHD Smart LED TV: Electronic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112" y="4086279"/>
            <a:ext cx="2706471" cy="178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0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377" y="208372"/>
            <a:ext cx="12035246" cy="928098"/>
          </a:xfrm>
        </p:spPr>
        <p:txBody>
          <a:bodyPr>
            <a:normAutofit fontScale="90000"/>
          </a:bodyPr>
          <a:lstStyle/>
          <a:p>
            <a:r>
              <a:rPr lang="es-EC" sz="3200" b="1" dirty="0"/>
              <a:t>Descripción general de la capa física para el estándar de televisión digital ATSC 3.0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" y="976976"/>
            <a:ext cx="6456861" cy="3437050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247173" y="4267595"/>
            <a:ext cx="5560968" cy="1594303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4"/>
          <a:srcRect t="5487" b="13313"/>
          <a:stretch/>
        </p:blipFill>
        <p:spPr bwMode="auto">
          <a:xfrm>
            <a:off x="6656158" y="976976"/>
            <a:ext cx="4827586" cy="12520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/>
          <p:cNvPicPr/>
          <p:nvPr/>
        </p:nvPicPr>
        <p:blipFill>
          <a:blip r:embed="rId5"/>
          <a:stretch>
            <a:fillRect/>
          </a:stretch>
        </p:blipFill>
        <p:spPr>
          <a:xfrm>
            <a:off x="6323329" y="2229059"/>
            <a:ext cx="4751071" cy="1756003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>
          <a:blip r:embed="rId6"/>
          <a:stretch>
            <a:fillRect/>
          </a:stretch>
        </p:blipFill>
        <p:spPr>
          <a:xfrm>
            <a:off x="6656158" y="3955056"/>
            <a:ext cx="4418242" cy="190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8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8280" y="-144327"/>
            <a:ext cx="10515600" cy="1325563"/>
          </a:xfrm>
        </p:spPr>
        <p:txBody>
          <a:bodyPr/>
          <a:lstStyle/>
          <a:p>
            <a:r>
              <a:rPr lang="es-EC" dirty="0" smtClean="0"/>
              <a:t>Decodificación Hard </a:t>
            </a:r>
            <a:r>
              <a:rPr lang="es-EC" dirty="0"/>
              <a:t>-</a:t>
            </a:r>
            <a:r>
              <a:rPr lang="es-EC" dirty="0" smtClean="0"/>
              <a:t>Decision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825136" y="1329236"/>
                <a:ext cx="10918371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s-EC" dirty="0"/>
                  <a:t>Los pasos para la decodificación hard-decision son los siguientes:</a:t>
                </a:r>
              </a:p>
              <a:p>
                <a:pPr lvl="0"/>
                <a:r>
                  <a:rPr lang="es-419" dirty="0"/>
                  <a:t>Generación de la matriz de paridad (</a:t>
                </a:r>
                <a14:m>
                  <m:oMath xmlns:m="http://schemas.openxmlformats.org/officeDocument/2006/math">
                    <m:r>
                      <a:rPr lang="es-419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s-419" dirty="0"/>
                  <a:t>)</a:t>
                </a:r>
                <a:endParaRPr lang="es-EC" dirty="0"/>
              </a:p>
              <a:p>
                <a:pPr lvl="0"/>
                <a:r>
                  <a:rPr lang="es-419" dirty="0"/>
                  <a:t>Generación de la matriz generadora (</a:t>
                </a:r>
                <a14:m>
                  <m:oMath xmlns:m="http://schemas.openxmlformats.org/officeDocument/2006/math">
                    <m:r>
                      <a:rPr lang="es-419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s-419" dirty="0"/>
                  <a:t>)</a:t>
                </a:r>
                <a:endParaRPr lang="es-EC" dirty="0"/>
              </a:p>
              <a:p>
                <a:pPr lvl="0"/>
                <a:r>
                  <a:rPr lang="es-419" dirty="0"/>
                  <a:t>Generación de la matriz de chequeo de paridad (</a:t>
                </a:r>
                <a14:m>
                  <m:oMath xmlns:m="http://schemas.openxmlformats.org/officeDocument/2006/math">
                    <m:r>
                      <a:rPr lang="es-419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s-419" dirty="0"/>
                  <a:t>)</a:t>
                </a:r>
                <a:endParaRPr lang="es-EC" dirty="0"/>
              </a:p>
              <a:p>
                <a:pPr lvl="0"/>
                <a:r>
                  <a:rPr lang="es-419" dirty="0"/>
                  <a:t>Realiza el cálculo del síndrome, en caso de que básicamente se envía una palabra de código a través de un canal con ruido, y en el extremo del receptor se recibe una determinada palabra código y esta se verá alterada por un patrón de error con un alto nivel de ocurrencia.</a:t>
                </a:r>
                <a:endParaRPr lang="es-EC" dirty="0"/>
              </a:p>
              <a:p>
                <a:pPr lvl="0"/>
                <a:r>
                  <a:rPr lang="es-419" dirty="0"/>
                  <a:t>Caso contrario para cada bit del mensaje, cuenta cuantos números hay con el síndrome igual a 1</a:t>
                </a:r>
                <a:endParaRPr lang="es-EC" dirty="0"/>
              </a:p>
              <a:p>
                <a:pPr lvl="0"/>
                <a:r>
                  <a:rPr lang="es-419" dirty="0"/>
                  <a:t>Seguido es la inversión de bits con el mayor número de síndromes, es decir, el síndrome igual a 1.</a:t>
                </a:r>
                <a:endParaRPr lang="es-EC" dirty="0"/>
              </a:p>
              <a:p>
                <a:endParaRPr lang="es-EC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5136" y="1329236"/>
                <a:ext cx="10918371" cy="4351338"/>
              </a:xfrm>
              <a:blipFill>
                <a:blip r:embed="rId2"/>
                <a:stretch>
                  <a:fillRect l="-838" t="-3501" r="-726" b="-28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7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5137" y="-288018"/>
            <a:ext cx="10515600" cy="1325563"/>
          </a:xfrm>
        </p:spPr>
        <p:txBody>
          <a:bodyPr/>
          <a:lstStyle/>
          <a:p>
            <a:pPr algn="ctr"/>
            <a:r>
              <a:rPr lang="es-EC" dirty="0" smtClean="0"/>
              <a:t>Decodificación Soft-Decision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407124" y="1198608"/>
                <a:ext cx="4870269" cy="4351338"/>
              </a:xfrm>
            </p:spPr>
            <p:txBody>
              <a:bodyPr/>
              <a:lstStyle/>
              <a:p>
                <a:pPr algn="just"/>
                <a:r>
                  <a:rPr lang="es-EC" dirty="0"/>
                  <a:t>Es necesario saber si el mensaje es correcto, es primordial el Síndrome. El Síndrome LDPC necesita el mensaje en “1 y 0 por lo tanto los LLR positivos se consideran como bit 1 y los LLR negativos como bit 0”. El síndrome </a:t>
                </a:r>
                <a14:m>
                  <m:oMath xmlns:m="http://schemas.openxmlformats.org/officeDocument/2006/math">
                    <m:r>
                      <a:rPr lang="es-EC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s-EC" dirty="0"/>
                  <a:t> se calcula de la misma manera que en el método de Hard-Decision</a:t>
                </a:r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124" y="1198608"/>
                <a:ext cx="4870269" cy="4351338"/>
              </a:xfrm>
              <a:blipFill>
                <a:blip r:embed="rId2"/>
                <a:stretch>
                  <a:fillRect l="-2253" t="-2384" r="-2503" b="-336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6005022" y="1037545"/>
            <a:ext cx="2976801" cy="22804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2115376"/>
                  </p:ext>
                </p:extLst>
              </p:nvPr>
            </p:nvGraphicFramePr>
            <p:xfrm>
              <a:off x="5218954" y="3498814"/>
              <a:ext cx="4548936" cy="228942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548936">
                      <a:extLst>
                        <a:ext uri="{9D8B030D-6E8A-4147-A177-3AD203B41FA5}">
                          <a16:colId xmlns:a16="http://schemas.microsoft.com/office/drawing/2014/main" val="1171793098"/>
                        </a:ext>
                      </a:extLst>
                    </a:gridCol>
                  </a:tblGrid>
                  <a:tr h="962478"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200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6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𝐿𝐿𝑅</m:t>
                                </m:r>
                                <m:d>
                                  <m:dPr>
                                    <m:ctrlPr>
                                      <a:rPr lang="es-EC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EC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C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s-EC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s-EC" sz="16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s-EC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EC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s-EC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s-EC" sz="16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func>
                                              <m:funcPr>
                                                <m:ctrlPr>
                                                  <a:rPr lang="es-EC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s-EC" sz="16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Pr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endChr m:val="|"/>
                                                    <m:ctrlPr>
                                                      <a:rPr lang="es-EC" sz="16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s-EC" sz="16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s-EC" sz="16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𝑏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s-EC" sz="16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𝑖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s-EC" sz="16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=1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  <m:r>
                                              <a:rPr lang="es-EC" sz="16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  <m:r>
                                              <a:rPr lang="es-EC" sz="16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num>
                                          <m:den>
                                            <m:func>
                                              <m:funcPr>
                                                <m:ctrlPr>
                                                  <a:rPr lang="es-EC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s-EC" sz="16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Pr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endChr m:val="|"/>
                                                    <m:ctrlPr>
                                                      <a:rPr lang="es-EC" sz="16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s-EC" sz="16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s-EC" sz="16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𝑏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s-EC" sz="16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𝑖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s-EC" sz="16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=0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  <m:r>
                                              <a:rPr lang="es-EC" sz="16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  <m:r>
                                              <a:rPr lang="es-EC" sz="16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s-EC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5729718"/>
                      </a:ext>
                    </a:extLst>
                  </a:tr>
                  <a:tr h="1038185">
                    <a:tc>
                      <a:txBody>
                        <a:bodyPr/>
                        <a:lstStyle/>
                        <a:p>
                          <a:pPr indent="457200" algn="just">
                            <a:lnSpc>
                              <a:spcPct val="200000"/>
                            </a:lnSpc>
                            <a:spcBef>
                              <a:spcPts val="2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6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𝐿𝐿𝑅</m:t>
                                </m:r>
                                <m:d>
                                  <m:dPr>
                                    <m:ctrlPr>
                                      <a:rPr lang="es-EC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EC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C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s-EC" sz="16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s-EC" sz="16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s-EC" sz="1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s-EC" sz="16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s-EC" sz="16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s-EC" sz="16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func>
                                              <m:funcPr>
                                                <m:ctrlPr>
                                                  <a:rPr lang="es-EC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s-EC" sz="16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Pr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endChr m:val="|"/>
                                                    <m:ctrlPr>
                                                      <a:rPr lang="es-EC" sz="16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s-EC" sz="16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s-EC" sz="16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𝑏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s-EC" sz="16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𝑗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s-EC" sz="16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=1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  <m:r>
                                              <a:rPr lang="es-EC" sz="16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𝑄</m:t>
                                            </m:r>
                                            <m:r>
                                              <a:rPr lang="es-EC" sz="16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num>
                                          <m:den>
                                            <m:func>
                                              <m:funcPr>
                                                <m:ctrlPr>
                                                  <a:rPr lang="es-EC" sz="1600" i="1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uncPr>
                                              <m:fNam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s-EC" sz="160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Pr</m:t>
                                                </m:r>
                                              </m:fName>
                                              <m:e>
                                                <m:d>
                                                  <m:dPr>
                                                    <m:endChr m:val="|"/>
                                                    <m:ctrlPr>
                                                      <a:rPr lang="es-EC" sz="1600" i="1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sSub>
                                                      <m:sSubPr>
                                                        <m:ctrlPr>
                                                          <a:rPr lang="es-EC" sz="1600" i="1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s-EC" sz="16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𝑏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s-EC" sz="1600">
                                                            <a:effectLst/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𝑗</m:t>
                                                        </m:r>
                                                      </m:sub>
                                                    </m:sSub>
                                                    <m:r>
                                                      <a:rPr lang="es-EC" sz="1600"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=0</m:t>
                                                    </m:r>
                                                  </m:e>
                                                </m:d>
                                              </m:e>
                                            </m:func>
                                            <m:r>
                                              <a:rPr lang="es-EC" sz="16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𝑄</m:t>
                                            </m:r>
                                            <m:r>
                                              <a:rPr lang="es-EC" sz="16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s-EC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4450" marR="4445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134821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2115376"/>
                  </p:ext>
                </p:extLst>
              </p:nvPr>
            </p:nvGraphicFramePr>
            <p:xfrm>
              <a:off x="5218954" y="3498814"/>
              <a:ext cx="4548936" cy="2289429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548936">
                      <a:extLst>
                        <a:ext uri="{9D8B030D-6E8A-4147-A177-3AD203B41FA5}">
                          <a16:colId xmlns:a16="http://schemas.microsoft.com/office/drawing/2014/main" val="1171793098"/>
                        </a:ext>
                      </a:extLst>
                    </a:gridCol>
                  </a:tblGrid>
                  <a:tr h="1095756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44450" marR="44450" marT="0" marB="0">
                        <a:blipFill>
                          <a:blip r:embed="rId4"/>
                          <a:stretch>
                            <a:fillRect l="-134" t="-556" r="-268" b="-110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5729718"/>
                      </a:ext>
                    </a:extLst>
                  </a:tr>
                  <a:tr h="1193673"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44450" marR="44450" marT="0" marB="0">
                        <a:blipFill>
                          <a:blip r:embed="rId4"/>
                          <a:stretch>
                            <a:fillRect l="-134" t="-91878" r="-268" b="-10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134821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1732" y="1967507"/>
            <a:ext cx="2964451" cy="270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5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0452" y="-235134"/>
            <a:ext cx="10515600" cy="1325563"/>
          </a:xfrm>
        </p:spPr>
        <p:txBody>
          <a:bodyPr/>
          <a:lstStyle/>
          <a:p>
            <a:pPr algn="ctr"/>
            <a:r>
              <a:rPr lang="es-EC" dirty="0" smtClean="0"/>
              <a:t>Implementación BICM</a:t>
            </a:r>
            <a:endParaRPr lang="es-EC" dirty="0"/>
          </a:p>
        </p:txBody>
      </p:sp>
      <p:pic>
        <p:nvPicPr>
          <p:cNvPr id="6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5983722" y="1084291"/>
            <a:ext cx="5601438" cy="1743524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>
          <a:blip r:embed="rId3"/>
          <a:stretch>
            <a:fillRect/>
          </a:stretch>
        </p:blipFill>
        <p:spPr>
          <a:xfrm>
            <a:off x="391346" y="2604514"/>
            <a:ext cx="4751071" cy="1756003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4"/>
          <a:stretch>
            <a:fillRect/>
          </a:stretch>
        </p:blipFill>
        <p:spPr>
          <a:xfrm>
            <a:off x="473261" y="4360517"/>
            <a:ext cx="4587240" cy="1838325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>
          <a:blip r:embed="rId5"/>
          <a:stretch>
            <a:fillRect/>
          </a:stretch>
        </p:blipFill>
        <p:spPr>
          <a:xfrm>
            <a:off x="8617026" y="3099862"/>
            <a:ext cx="3471880" cy="2521310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585" y="2951643"/>
            <a:ext cx="2962441" cy="2817748"/>
          </a:xfrm>
          <a:prstGeom prst="rect">
            <a:avLst/>
          </a:prstGeom>
        </p:spPr>
      </p:pic>
      <p:pic>
        <p:nvPicPr>
          <p:cNvPr id="11" name="Imagen 10"/>
          <p:cNvPicPr/>
          <p:nvPr/>
        </p:nvPicPr>
        <p:blipFill>
          <a:blip r:embed="rId7"/>
          <a:stretch>
            <a:fillRect/>
          </a:stretch>
        </p:blipFill>
        <p:spPr>
          <a:xfrm>
            <a:off x="890452" y="1084291"/>
            <a:ext cx="3209925" cy="145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6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1072</Words>
  <Application>Microsoft Office PowerPoint</Application>
  <PresentationFormat>Panorámica</PresentationFormat>
  <Paragraphs>125</Paragraphs>
  <Slides>34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Times New Roman</vt:lpstr>
      <vt:lpstr>Tema de Office</vt:lpstr>
      <vt:lpstr>  DEPARTAMENTO DE ELÉCTRICA, ELECTRÓNICA Y TELECOMUNICACIONES  CARRERA DE INGENIERÍA EN ELECTRÓNICA Y TELECOMUNICACIONES  AUTOR: ANDRÉS FERNANDO VILA BONE</vt:lpstr>
      <vt:lpstr>Resumen</vt:lpstr>
      <vt:lpstr>Objetivo General</vt:lpstr>
      <vt:lpstr>Introducción</vt:lpstr>
      <vt:lpstr>Nueva Generación de la Televisión Digital Terrestre</vt:lpstr>
      <vt:lpstr>Descripción general de la capa física para el estándar de televisión digital ATSC 3.0 </vt:lpstr>
      <vt:lpstr>Decodificación Hard -Decision</vt:lpstr>
      <vt:lpstr>Decodificación Soft-Decision</vt:lpstr>
      <vt:lpstr>Implementación BICM</vt:lpstr>
      <vt:lpstr>Constelaciones no Uniformes (NUC)</vt:lpstr>
      <vt:lpstr>Mapeador</vt:lpstr>
      <vt:lpstr>Constelaciones no Uniformes (NUC)</vt:lpstr>
      <vt:lpstr>Desempeño </vt:lpstr>
      <vt:lpstr>Codificación, Modulación y Entrelazado</vt:lpstr>
      <vt:lpstr>Codificación de Canal (LDPC)</vt:lpstr>
      <vt:lpstr>Desempeño</vt:lpstr>
      <vt:lpstr>Resultados</vt:lpstr>
      <vt:lpstr>Resultados</vt:lpstr>
      <vt:lpstr>Resultados</vt:lpstr>
      <vt:lpstr>Resultados</vt:lpstr>
      <vt:lpstr>Resultados</vt:lpstr>
      <vt:lpstr>Codificación de Canal (LDPC)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Conclusiones</vt:lpstr>
      <vt:lpstr>Conclusiones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Andresinho</dc:creator>
  <cp:lastModifiedBy>Andresinho</cp:lastModifiedBy>
  <cp:revision>69</cp:revision>
  <dcterms:created xsi:type="dcterms:W3CDTF">2021-02-22T20:56:38Z</dcterms:created>
  <dcterms:modified xsi:type="dcterms:W3CDTF">2021-03-24T19:03:39Z</dcterms:modified>
</cp:coreProperties>
</file>