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48"/>
  </p:notesMasterIdLst>
  <p:sldIdLst>
    <p:sldId id="256" r:id="rId2"/>
    <p:sldId id="258" r:id="rId3"/>
    <p:sldId id="260" r:id="rId4"/>
    <p:sldId id="261" r:id="rId5"/>
    <p:sldId id="301" r:id="rId6"/>
    <p:sldId id="266" r:id="rId7"/>
    <p:sldId id="302" r:id="rId8"/>
    <p:sldId id="303" r:id="rId9"/>
    <p:sldId id="265" r:id="rId10"/>
    <p:sldId id="304" r:id="rId11"/>
    <p:sldId id="305" r:id="rId12"/>
    <p:sldId id="306" r:id="rId13"/>
    <p:sldId id="307" r:id="rId14"/>
    <p:sldId id="309" r:id="rId15"/>
    <p:sldId id="308" r:id="rId16"/>
    <p:sldId id="310" r:id="rId17"/>
    <p:sldId id="312" r:id="rId18"/>
    <p:sldId id="313" r:id="rId19"/>
    <p:sldId id="314" r:id="rId20"/>
    <p:sldId id="315" r:id="rId21"/>
    <p:sldId id="317" r:id="rId22"/>
    <p:sldId id="318" r:id="rId23"/>
    <p:sldId id="319" r:id="rId24"/>
    <p:sldId id="320" r:id="rId25"/>
    <p:sldId id="321" r:id="rId26"/>
    <p:sldId id="336" r:id="rId27"/>
    <p:sldId id="332" r:id="rId28"/>
    <p:sldId id="333" r:id="rId29"/>
    <p:sldId id="334" r:id="rId30"/>
    <p:sldId id="335" r:id="rId31"/>
    <p:sldId id="337" r:id="rId32"/>
    <p:sldId id="338" r:id="rId33"/>
    <p:sldId id="339" r:id="rId34"/>
    <p:sldId id="340" r:id="rId35"/>
    <p:sldId id="341" r:id="rId36"/>
    <p:sldId id="329" r:id="rId37"/>
    <p:sldId id="328" r:id="rId38"/>
    <p:sldId id="326" r:id="rId39"/>
    <p:sldId id="325" r:id="rId40"/>
    <p:sldId id="275" r:id="rId41"/>
    <p:sldId id="276" r:id="rId42"/>
    <p:sldId id="277" r:id="rId43"/>
    <p:sldId id="324" r:id="rId44"/>
    <p:sldId id="323" r:id="rId45"/>
    <p:sldId id="322" r:id="rId46"/>
    <p:sldId id="28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Wingdings 3" panose="05040102010807070707" pitchFamily="18" charset="2"/>
      <p:regular r:id="rId53"/>
    </p:embeddedFont>
    <p:embeddedFont>
      <p:font typeface="Merriweather" panose="020B0604020202020204" charset="0"/>
      <p:regular r:id="rId54"/>
      <p:bold r:id="rId55"/>
      <p:italic r:id="rId56"/>
      <p:boldItalic r:id="rId57"/>
    </p:embeddedFont>
    <p:embeddedFont>
      <p:font typeface="Cambria Math" panose="02040503050406030204" pitchFamily="18" charset="0"/>
      <p:regular r:id="rId58"/>
    </p:embeddedFont>
    <p:embeddedFont>
      <p:font typeface="Oswald Regular" panose="020B0604020202020204" charset="0"/>
      <p:regular r:id="rId59"/>
    </p:embeddedFont>
    <p:embeddedFont>
      <p:font typeface="Calibri Light" panose="020F0302020204030204" pitchFamily="34" charset="0"/>
      <p:regular r:id="rId60"/>
      <p: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AE53EB-5A5D-4F55-A50E-D88A37228469}">
  <a:tblStyle styleId="{22AE53EB-5A5D-4F55-A50E-D88A372284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Sam\ESPE\TESIS\Investigaci&#243;n\C&#224;lculos%20ESPAC%20proyeccion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Sam\ESPE\TESIS\FLE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novo\Desktop\Sam\ESPE\TESIS\FLE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latin typeface="Arial" panose="020B0604020202020204" pitchFamily="34" charset="0"/>
                <a:cs typeface="Arial" panose="020B0604020202020204" pitchFamily="34" charset="0"/>
              </a:rPr>
              <a:t>PRODUCCIÓN 
</a:t>
            </a:r>
          </a:p>
        </c:rich>
      </c:tx>
      <c:layout>
        <c:manualLayout>
          <c:xMode val="edge"/>
          <c:yMode val="edge"/>
          <c:x val="0.35330555555555554"/>
          <c:y val="2.777777777777777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itle>
    <c:autoTitleDeleted val="0"/>
    <c:plotArea>
      <c:layout/>
      <c:lineChart>
        <c:grouping val="standard"/>
        <c:varyColors val="0"/>
        <c:ser>
          <c:idx val="0"/>
          <c:order val="0"/>
          <c:tx>
            <c:strRef>
              <c:f>'producción 2019'!$E$1</c:f>
              <c:strCache>
                <c:ptCount val="1"/>
                <c:pt idx="0">
                  <c:v>PRODUCCIÓN 
(Tm.)</c:v>
                </c:pt>
              </c:strCache>
            </c:strRef>
          </c:tx>
          <c:spPr>
            <a:ln w="28575" cap="rnd" cmpd="sng" algn="ctr">
              <a:solidFill>
                <a:schemeClr val="accent1"/>
              </a:solidFill>
              <a:prstDash val="solid"/>
              <a:round/>
            </a:ln>
            <a:effectLst/>
          </c:spPr>
          <c:marker>
            <c:symbol val="circle"/>
            <c:size val="5"/>
            <c:spPr>
              <a:solidFill>
                <a:schemeClr val="accent1"/>
              </a:solidFill>
              <a:ln w="9525" cap="rnd" cmpd="sng" algn="ctr">
                <a:solidFill>
                  <a:schemeClr val="accent1"/>
                </a:solidFill>
                <a:prstDash val="solid"/>
                <a:round/>
              </a:ln>
              <a:effectLst/>
            </c:spPr>
          </c:marker>
          <c:cat>
            <c:numRef>
              <c:f>'producción 2019'!$A$2:$A$7</c:f>
              <c:numCache>
                <c:formatCode>General</c:formatCode>
                <c:ptCount val="6"/>
                <c:pt idx="0">
                  <c:v>2013</c:v>
                </c:pt>
                <c:pt idx="1">
                  <c:v>2014</c:v>
                </c:pt>
                <c:pt idx="2">
                  <c:v>2015</c:v>
                </c:pt>
                <c:pt idx="3">
                  <c:v>2016</c:v>
                </c:pt>
                <c:pt idx="4">
                  <c:v>2017</c:v>
                </c:pt>
                <c:pt idx="5">
                  <c:v>2018</c:v>
                </c:pt>
              </c:numCache>
            </c:numRef>
          </c:cat>
          <c:val>
            <c:numRef>
              <c:f>'producción 2019'!$E$2:$E$7</c:f>
              <c:numCache>
                <c:formatCode>_(* #,##0_);_(* \(#,##0\);_(* "-"??_);_(@_)</c:formatCode>
                <c:ptCount val="6"/>
                <c:pt idx="0">
                  <c:v>219463.96947199982</c:v>
                </c:pt>
                <c:pt idx="1">
                  <c:v>214442.6807041482</c:v>
                </c:pt>
                <c:pt idx="2" formatCode="#,##0.00">
                  <c:v>263520.5277690668</c:v>
                </c:pt>
                <c:pt idx="3" formatCode="#,##0.00">
                  <c:v>116043.63303761644</c:v>
                </c:pt>
                <c:pt idx="4" formatCode="#,##0.00">
                  <c:v>165307.47071434674</c:v>
                </c:pt>
                <c:pt idx="5" formatCode="#,##0.00">
                  <c:v>149548.38064282347</c:v>
                </c:pt>
              </c:numCache>
            </c:numRef>
          </c:val>
          <c:smooth val="0"/>
          <c:extLst xmlns:c16r2="http://schemas.microsoft.com/office/drawing/2015/06/chart">
            <c:ext xmlns:c16="http://schemas.microsoft.com/office/drawing/2014/chart" uri="{C3380CC4-5D6E-409C-BE32-E72D297353CC}">
              <c16:uniqueId val="{00000000-4A6A-4AA9-9E94-1F5F5FB3E38F}"/>
            </c:ext>
          </c:extLst>
        </c:ser>
        <c:dLbls>
          <c:showLegendKey val="0"/>
          <c:showVal val="0"/>
          <c:showCatName val="0"/>
          <c:showSerName val="0"/>
          <c:showPercent val="0"/>
          <c:showBubbleSize val="0"/>
        </c:dLbls>
        <c:marker val="1"/>
        <c:smooth val="0"/>
        <c:axId val="198879568"/>
        <c:axId val="198880128"/>
      </c:lineChart>
      <c:catAx>
        <c:axId val="198879568"/>
        <c:scaling>
          <c:orientation val="minMax"/>
        </c:scaling>
        <c:delete val="0"/>
        <c:axPos val="b"/>
        <c:numFmt formatCode="General" sourceLinked="1"/>
        <c:majorTickMark val="none"/>
        <c:minorTickMark val="none"/>
        <c:tickLblPos val="nextTo"/>
        <c:spPr>
          <a:noFill/>
          <a:ln w="9525" cap="rnd"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8880128"/>
        <c:crosses val="autoZero"/>
        <c:auto val="1"/>
        <c:lblAlgn val="ctr"/>
        <c:lblOffset val="100"/>
        <c:noMultiLvlLbl val="0"/>
      </c:catAx>
      <c:valAx>
        <c:axId val="198880128"/>
        <c:scaling>
          <c:orientation val="minMax"/>
        </c:scaling>
        <c:delete val="0"/>
        <c:axPos val="l"/>
        <c:majorGridlines>
          <c:spPr>
            <a:ln w="9525" cap="rnd" cmpd="sng" algn="ctr">
              <a:solidFill>
                <a:schemeClr val="tx1">
                  <a:lumMod val="15000"/>
                  <a:lumOff val="85000"/>
                </a:schemeClr>
              </a:solidFill>
              <a:prstDash val="solid"/>
              <a:round/>
            </a:ln>
            <a:effectLst/>
          </c:spPr>
        </c:majorGridlines>
        <c:numFmt formatCode="_(* #,##0_);_(* \(#,##0\);_(* &quot;-&quot;??_);_(@_)" sourceLinked="1"/>
        <c:majorTickMark val="none"/>
        <c:minorTickMark val="none"/>
        <c:tickLblPos val="nextTo"/>
        <c:spPr>
          <a:noFill/>
          <a:ln w="12700" cap="rnd" cmpd="sng" algn="ctr">
            <a:noFill/>
            <a:prstDash val="solid"/>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98879568"/>
        <c:crosses val="autoZero"/>
        <c:crossBetween val="between"/>
      </c:valAx>
      <c:spPr>
        <a:noFill/>
        <a:ln>
          <a:noFill/>
        </a:ln>
        <a:effectLst/>
      </c:spPr>
    </c:plotArea>
    <c:plotVisOnly val="1"/>
    <c:dispBlanksAs val="gap"/>
    <c:showDLblsOverMax val="0"/>
  </c:chart>
  <c:spPr>
    <a:solidFill>
      <a:schemeClr val="bg1"/>
    </a:solidFill>
    <a:ln w="9525" cap="rnd" cmpd="sng" algn="ctr">
      <a:solidFill>
        <a:schemeClr val="tx1">
          <a:lumMod val="15000"/>
          <a:lumOff val="85000"/>
        </a:schemeClr>
      </a:solidFill>
      <a:prstDash val="solid"/>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Exportaciones Ecuatorianas</a:t>
            </a:r>
          </a:p>
        </c:rich>
      </c:tx>
      <c:overlay val="0"/>
      <c:spPr>
        <a:noFill/>
        <a:ln>
          <a:noFill/>
        </a:ln>
        <a:effectLst/>
      </c:spPr>
    </c:title>
    <c:autoTitleDeleted val="0"/>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Hoja1!$A$2:$A$8</c:f>
              <c:numCache>
                <c:formatCode>General</c:formatCode>
                <c:ptCount val="7"/>
                <c:pt idx="0">
                  <c:v>2013</c:v>
                </c:pt>
                <c:pt idx="1">
                  <c:v>2014</c:v>
                </c:pt>
                <c:pt idx="2">
                  <c:v>2015</c:v>
                </c:pt>
                <c:pt idx="3">
                  <c:v>2016</c:v>
                </c:pt>
                <c:pt idx="4">
                  <c:v>2017</c:v>
                </c:pt>
                <c:pt idx="5">
                  <c:v>2018</c:v>
                </c:pt>
                <c:pt idx="6">
                  <c:v>2019</c:v>
                </c:pt>
              </c:numCache>
            </c:numRef>
          </c:cat>
          <c:val>
            <c:numRef>
              <c:f>Hoja1!$B$2:$B$8</c:f>
              <c:numCache>
                <c:formatCode>General</c:formatCode>
                <c:ptCount val="7"/>
                <c:pt idx="0">
                  <c:v>25863</c:v>
                </c:pt>
                <c:pt idx="1">
                  <c:v>26948</c:v>
                </c:pt>
                <c:pt idx="2">
                  <c:v>31967</c:v>
                </c:pt>
                <c:pt idx="3">
                  <c:v>37474</c:v>
                </c:pt>
                <c:pt idx="4">
                  <c:v>44189</c:v>
                </c:pt>
                <c:pt idx="5">
                  <c:v>40621</c:v>
                </c:pt>
                <c:pt idx="6">
                  <c:v>47612.33</c:v>
                </c:pt>
              </c:numCache>
            </c:numRef>
          </c:val>
          <c:smooth val="0"/>
          <c:extLst xmlns:c16r2="http://schemas.microsoft.com/office/drawing/2015/06/chart">
            <c:ext xmlns:c16="http://schemas.microsoft.com/office/drawing/2014/chart" uri="{C3380CC4-5D6E-409C-BE32-E72D297353CC}">
              <c16:uniqueId val="{00000000-D7DF-40AB-ACDD-74058B67B0E1}"/>
            </c:ext>
          </c:extLst>
        </c:ser>
        <c:dLbls>
          <c:showLegendKey val="0"/>
          <c:showVal val="0"/>
          <c:showCatName val="0"/>
          <c:showSerName val="0"/>
          <c:showPercent val="0"/>
          <c:showBubbleSize val="0"/>
        </c:dLbls>
        <c:marker val="1"/>
        <c:smooth val="0"/>
        <c:axId val="198882368"/>
        <c:axId val="198882928"/>
      </c:lineChart>
      <c:catAx>
        <c:axId val="1988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8882928"/>
        <c:crosses val="autoZero"/>
        <c:auto val="1"/>
        <c:lblAlgn val="ctr"/>
        <c:lblOffset val="100"/>
        <c:noMultiLvlLbl val="0"/>
      </c:catAx>
      <c:valAx>
        <c:axId val="198882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8882368"/>
        <c:crosses val="autoZero"/>
        <c:crossBetween val="between"/>
        <c:dispUnits>
          <c:builtInUnit val="thousands"/>
          <c:dispUnitsLbl/>
        </c:dispUnits>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Importaciones</a:t>
            </a:r>
            <a:r>
              <a:rPr lang="en-US" baseline="0"/>
              <a:t> Alemanas 2013 -2019</a:t>
            </a:r>
            <a:endParaRPr lang="en-US"/>
          </a:p>
        </c:rich>
      </c:tx>
      <c:overlay val="0"/>
      <c:spPr>
        <a:noFill/>
        <a:ln>
          <a:noFill/>
        </a:ln>
        <a:effectLst/>
      </c:spPr>
    </c:title>
    <c:autoTitleDeleted val="0"/>
    <c:plotArea>
      <c:layout/>
      <c:lineChart>
        <c:grouping val="stacke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Hoja1!$A$2:$A$8</c:f>
              <c:numCache>
                <c:formatCode>General</c:formatCode>
                <c:ptCount val="7"/>
                <c:pt idx="0">
                  <c:v>2013</c:v>
                </c:pt>
                <c:pt idx="1">
                  <c:v>2014</c:v>
                </c:pt>
                <c:pt idx="2">
                  <c:v>2015</c:v>
                </c:pt>
                <c:pt idx="3">
                  <c:v>2016</c:v>
                </c:pt>
                <c:pt idx="4">
                  <c:v>2017</c:v>
                </c:pt>
                <c:pt idx="5">
                  <c:v>2018</c:v>
                </c:pt>
                <c:pt idx="6">
                  <c:v>2019</c:v>
                </c:pt>
              </c:numCache>
            </c:numRef>
          </c:cat>
          <c:val>
            <c:numRef>
              <c:f>Hoja1!$B$2:$B$8</c:f>
              <c:numCache>
                <c:formatCode>General</c:formatCode>
                <c:ptCount val="7"/>
                <c:pt idx="0">
                  <c:v>166943</c:v>
                </c:pt>
                <c:pt idx="1">
                  <c:v>166943</c:v>
                </c:pt>
                <c:pt idx="2">
                  <c:v>141325</c:v>
                </c:pt>
                <c:pt idx="3">
                  <c:v>158726</c:v>
                </c:pt>
                <c:pt idx="4">
                  <c:v>147842</c:v>
                </c:pt>
                <c:pt idx="5">
                  <c:v>158141</c:v>
                </c:pt>
                <c:pt idx="6">
                  <c:v>147686.26670000001</c:v>
                </c:pt>
              </c:numCache>
            </c:numRef>
          </c:val>
          <c:smooth val="0"/>
          <c:extLst xmlns:c16r2="http://schemas.microsoft.com/office/drawing/2015/06/chart">
            <c:ext xmlns:c16="http://schemas.microsoft.com/office/drawing/2014/chart" uri="{C3380CC4-5D6E-409C-BE32-E72D297353CC}">
              <c16:uniqueId val="{00000000-585F-4849-B663-1041492C132E}"/>
            </c:ext>
          </c:extLst>
        </c:ser>
        <c:dLbls>
          <c:showLegendKey val="0"/>
          <c:showVal val="0"/>
          <c:showCatName val="0"/>
          <c:showSerName val="0"/>
          <c:showPercent val="0"/>
          <c:showBubbleSize val="0"/>
        </c:dLbls>
        <c:marker val="1"/>
        <c:smooth val="0"/>
        <c:axId val="199974592"/>
        <c:axId val="199975152"/>
      </c:lineChart>
      <c:catAx>
        <c:axId val="19997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975152"/>
        <c:crosses val="autoZero"/>
        <c:auto val="1"/>
        <c:lblAlgn val="ctr"/>
        <c:lblOffset val="100"/>
        <c:noMultiLvlLbl val="0"/>
      </c:catAx>
      <c:valAx>
        <c:axId val="19997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9745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1" u="none" strike="noStrike" baseline="0">
                <a:effectLst/>
              </a:rPr>
              <a:t>Tendencia de las exportaciones mundiales </a:t>
            </a:r>
            <a:endParaRPr lang="es-EC"/>
          </a:p>
        </c:rich>
      </c:tx>
      <c:overlay val="0"/>
      <c:spPr>
        <a:noFill/>
        <a:ln>
          <a:noFill/>
        </a:ln>
        <a:effectLst/>
      </c:spPr>
    </c:title>
    <c:autoTitleDeleted val="0"/>
    <c:plotArea>
      <c:layout/>
      <c:lineChart>
        <c:grouping val="standard"/>
        <c:varyColors val="0"/>
        <c:ser>
          <c:idx val="0"/>
          <c:order val="0"/>
          <c:tx>
            <c:strRef>
              <c:f>Hoja1!$B$1</c:f>
              <c:strCache>
                <c:ptCount val="1"/>
                <c:pt idx="0">
                  <c:v>Serie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Hoja1!$A$2:$A$8</c:f>
              <c:numCache>
                <c:formatCode>General</c:formatCode>
                <c:ptCount val="7"/>
                <c:pt idx="0">
                  <c:v>2013</c:v>
                </c:pt>
                <c:pt idx="1">
                  <c:v>2014</c:v>
                </c:pt>
                <c:pt idx="2">
                  <c:v>2015</c:v>
                </c:pt>
                <c:pt idx="3">
                  <c:v>2016</c:v>
                </c:pt>
                <c:pt idx="4">
                  <c:v>2017</c:v>
                </c:pt>
                <c:pt idx="5">
                  <c:v>2018</c:v>
                </c:pt>
                <c:pt idx="6">
                  <c:v>2019</c:v>
                </c:pt>
              </c:numCache>
            </c:numRef>
          </c:cat>
          <c:val>
            <c:numRef>
              <c:f>Hoja1!$B$2:$B$8</c:f>
              <c:numCache>
                <c:formatCode>General</c:formatCode>
                <c:ptCount val="7"/>
                <c:pt idx="0">
                  <c:v>1816978</c:v>
                </c:pt>
                <c:pt idx="1">
                  <c:v>1876541</c:v>
                </c:pt>
                <c:pt idx="2">
                  <c:v>1669492</c:v>
                </c:pt>
                <c:pt idx="3">
                  <c:v>1916461</c:v>
                </c:pt>
                <c:pt idx="4">
                  <c:v>1980139</c:v>
                </c:pt>
                <c:pt idx="5">
                  <c:v>2086888</c:v>
                </c:pt>
                <c:pt idx="6">
                  <c:v>2081814.5</c:v>
                </c:pt>
              </c:numCache>
            </c:numRef>
          </c:val>
          <c:smooth val="0"/>
          <c:extLst xmlns:c16r2="http://schemas.microsoft.com/office/drawing/2015/06/chart">
            <c:ext xmlns:c16="http://schemas.microsoft.com/office/drawing/2014/chart" uri="{C3380CC4-5D6E-409C-BE32-E72D297353CC}">
              <c16:uniqueId val="{00000000-5234-43CA-85AC-F4B5BCFD6974}"/>
            </c:ext>
          </c:extLst>
        </c:ser>
        <c:dLbls>
          <c:showLegendKey val="0"/>
          <c:showVal val="0"/>
          <c:showCatName val="0"/>
          <c:showSerName val="0"/>
          <c:showPercent val="0"/>
          <c:showBubbleSize val="0"/>
        </c:dLbls>
        <c:marker val="1"/>
        <c:smooth val="0"/>
        <c:axId val="199977392"/>
        <c:axId val="199975712"/>
      </c:lineChart>
      <c:catAx>
        <c:axId val="19997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975712"/>
        <c:crosses val="autoZero"/>
        <c:auto val="1"/>
        <c:lblAlgn val="ctr"/>
        <c:lblOffset val="100"/>
        <c:noMultiLvlLbl val="0"/>
      </c:catAx>
      <c:valAx>
        <c:axId val="19997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977392"/>
        <c:crosses val="autoZero"/>
        <c:crossBetween val="between"/>
        <c:dispUnits>
          <c:builtInUnit val="hundredThousands"/>
          <c:dispUnitsLbl/>
        </c:dispUnits>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800" b="0" i="0" baseline="0">
                <a:effectLst/>
              </a:rPr>
              <a:t>Correlación del daño y la producción</a:t>
            </a:r>
            <a:endParaRPr lang="es-EC"/>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0101191930872385E-3"/>
                  <c:y val="0.2205348195111974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Hoja7!$L$4:$L$10</c:f>
              <c:numCache>
                <c:formatCode>General</c:formatCode>
                <c:ptCount val="7"/>
                <c:pt idx="0">
                  <c:v>24.5</c:v>
                </c:pt>
                <c:pt idx="1">
                  <c:v>46.04</c:v>
                </c:pt>
                <c:pt idx="2">
                  <c:v>98.75</c:v>
                </c:pt>
                <c:pt idx="3">
                  <c:v>64.58</c:v>
                </c:pt>
                <c:pt idx="4">
                  <c:v>168.12</c:v>
                </c:pt>
                <c:pt idx="5">
                  <c:v>255.18</c:v>
                </c:pt>
                <c:pt idx="6">
                  <c:v>284.94466666666676</c:v>
                </c:pt>
              </c:numCache>
            </c:numRef>
          </c:xVal>
          <c:yVal>
            <c:numRef>
              <c:f>Hoja7!$N$4:$N$10</c:f>
              <c:numCache>
                <c:formatCode>#,##0.0000</c:formatCode>
                <c:ptCount val="7"/>
                <c:pt idx="0">
                  <c:v>44.282485875706215</c:v>
                </c:pt>
                <c:pt idx="1">
                  <c:v>44.27895932273384</c:v>
                </c:pt>
                <c:pt idx="2">
                  <c:v>44.280011022931404</c:v>
                </c:pt>
                <c:pt idx="3">
                  <c:v>36.211241235337624</c:v>
                </c:pt>
                <c:pt idx="4">
                  <c:v>35.505249298733212</c:v>
                </c:pt>
                <c:pt idx="5">
                  <c:v>30.741921293250886</c:v>
                </c:pt>
                <c:pt idx="6">
                  <c:v>28.28947270852796</c:v>
                </c:pt>
              </c:numCache>
            </c:numRef>
          </c:yVal>
          <c:smooth val="0"/>
          <c:extLst xmlns:c16r2="http://schemas.microsoft.com/office/drawing/2015/06/chart">
            <c:ext xmlns:c16="http://schemas.microsoft.com/office/drawing/2014/chart" uri="{C3380CC4-5D6E-409C-BE32-E72D297353CC}">
              <c16:uniqueId val="{00000001-B8AD-479A-B41A-8C91ED936015}"/>
            </c:ext>
          </c:extLst>
        </c:ser>
        <c:dLbls>
          <c:showLegendKey val="0"/>
          <c:showVal val="0"/>
          <c:showCatName val="0"/>
          <c:showSerName val="0"/>
          <c:showPercent val="0"/>
          <c:showBubbleSize val="0"/>
        </c:dLbls>
        <c:axId val="199979072"/>
        <c:axId val="242149824"/>
      </c:scatterChart>
      <c:valAx>
        <c:axId val="19997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2149824"/>
        <c:crosses val="autoZero"/>
        <c:crossBetween val="midCat"/>
      </c:valAx>
      <c:valAx>
        <c:axId val="24214982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9979072"/>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Correlación</a:t>
            </a:r>
            <a:r>
              <a:rPr lang="es-EC" baseline="0"/>
              <a:t> de s</a:t>
            </a:r>
            <a:r>
              <a:rPr lang="es-EC"/>
              <a:t>equías y producción</a:t>
            </a:r>
          </a:p>
        </c:rich>
      </c:tx>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8.652750565803688E-2"/>
                  <c:y val="0.2830883264055512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xVal>
            <c:numRef>
              <c:f>Hoja7!$Q$7:$Q$10</c:f>
              <c:numCache>
                <c:formatCode>General</c:formatCode>
                <c:ptCount val="4"/>
                <c:pt idx="0">
                  <c:v>0</c:v>
                </c:pt>
                <c:pt idx="1">
                  <c:v>1.1100000000000001</c:v>
                </c:pt>
                <c:pt idx="2">
                  <c:v>40.520000000000003</c:v>
                </c:pt>
                <c:pt idx="3">
                  <c:v>54.4</c:v>
                </c:pt>
              </c:numCache>
            </c:numRef>
          </c:xVal>
          <c:yVal>
            <c:numRef>
              <c:f>Hoja7!$R$7:$R$10</c:f>
              <c:numCache>
                <c:formatCode>General</c:formatCode>
                <c:ptCount val="4"/>
                <c:pt idx="0">
                  <c:v>36.211241235337624</c:v>
                </c:pt>
                <c:pt idx="1">
                  <c:v>35.505249298733212</c:v>
                </c:pt>
                <c:pt idx="2">
                  <c:v>30.741921293250886</c:v>
                </c:pt>
                <c:pt idx="3">
                  <c:v>28.28947270852796</c:v>
                </c:pt>
              </c:numCache>
            </c:numRef>
          </c:yVal>
          <c:smooth val="0"/>
          <c:extLst xmlns:c16r2="http://schemas.microsoft.com/office/drawing/2015/06/chart">
            <c:ext xmlns:c16="http://schemas.microsoft.com/office/drawing/2014/chart" uri="{C3380CC4-5D6E-409C-BE32-E72D297353CC}">
              <c16:uniqueId val="{00000001-1784-4F67-93B2-31BFC51B6C13}"/>
            </c:ext>
          </c:extLst>
        </c:ser>
        <c:dLbls>
          <c:showLegendKey val="0"/>
          <c:showVal val="0"/>
          <c:showCatName val="0"/>
          <c:showSerName val="0"/>
          <c:showPercent val="0"/>
          <c:showBubbleSize val="0"/>
        </c:dLbls>
        <c:axId val="242152064"/>
        <c:axId val="242152624"/>
      </c:scatterChart>
      <c:valAx>
        <c:axId val="24215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2152624"/>
        <c:crosses val="autoZero"/>
        <c:crossBetween val="midCat"/>
      </c:valAx>
      <c:valAx>
        <c:axId val="24215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2152064"/>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7DDBA-514C-45CB-9EF4-15DB006A1B49}" type="doc">
      <dgm:prSet loTypeId="urn:microsoft.com/office/officeart/2008/layout/LinedList" loCatId="list" qsTypeId="urn:microsoft.com/office/officeart/2005/8/quickstyle/simple1" qsCatId="simple" csTypeId="urn:microsoft.com/office/officeart/2005/8/colors/accent3_5" csCatId="accent3" phldr="1"/>
      <dgm:spPr/>
      <dgm:t>
        <a:bodyPr/>
        <a:lstStyle/>
        <a:p>
          <a:endParaRPr lang="es-EC"/>
        </a:p>
      </dgm:t>
    </dgm:pt>
    <dgm:pt modelId="{38418375-2DD4-49CF-BD66-DB0ED0D50135}">
      <dgm:prSet phldrT="[Texto]" custT="1"/>
      <dgm:spPr/>
      <dgm:t>
        <a:bodyPr/>
        <a:lstStyle/>
        <a:p>
          <a:pPr>
            <a:buSzPts val="1100"/>
            <a:buFont typeface="Calibri Light" panose="020F0302020204030204" pitchFamily="34" charset="0"/>
          </a:pPr>
          <a:r>
            <a:rPr lang="es-EC" sz="1100" dirty="0">
              <a:solidFill>
                <a:schemeClr val="bg1"/>
              </a:solidFill>
            </a:rPr>
            <a:t>Control de contaminantes en alimentos</a:t>
          </a:r>
        </a:p>
      </dgm:t>
    </dgm:pt>
    <dgm:pt modelId="{0A842DE2-38B1-4E21-B7AC-35FCA68BF34E}" type="parTrans" cxnId="{A483F857-D488-45F9-AFC3-7E006A67805D}">
      <dgm:prSet/>
      <dgm:spPr/>
      <dgm:t>
        <a:bodyPr/>
        <a:lstStyle/>
        <a:p>
          <a:endParaRPr lang="es-EC" sz="1100">
            <a:solidFill>
              <a:schemeClr val="bg1"/>
            </a:solidFill>
          </a:endParaRPr>
        </a:p>
      </dgm:t>
    </dgm:pt>
    <dgm:pt modelId="{12C64113-C461-4826-8039-D120F51C7FD7}" type="sibTrans" cxnId="{A483F857-D488-45F9-AFC3-7E006A67805D}">
      <dgm:prSet/>
      <dgm:spPr/>
      <dgm:t>
        <a:bodyPr/>
        <a:lstStyle/>
        <a:p>
          <a:endParaRPr lang="es-EC" sz="1100">
            <a:solidFill>
              <a:schemeClr val="bg1"/>
            </a:solidFill>
          </a:endParaRPr>
        </a:p>
      </dgm:t>
    </dgm:pt>
    <dgm:pt modelId="{38D3054E-44CB-464C-92F7-9F8374AC8A5B}">
      <dgm:prSet custT="1"/>
      <dgm:spPr/>
      <dgm:t>
        <a:bodyPr/>
        <a:lstStyle/>
        <a:p>
          <a:pPr>
            <a:buSzPts val="1100"/>
            <a:buFont typeface="Calibri Light" panose="020F0302020204030204" pitchFamily="34" charset="0"/>
          </a:pPr>
          <a:r>
            <a:rPr lang="es-EC" sz="1100">
              <a:solidFill>
                <a:schemeClr val="bg1"/>
              </a:solidFill>
            </a:rPr>
            <a:t>Control de residuos de plaguicidas en alimentos de origen vegetal y animal</a:t>
          </a:r>
          <a:endParaRPr lang="es-EC" sz="1100" dirty="0">
            <a:solidFill>
              <a:schemeClr val="bg1"/>
            </a:solidFill>
          </a:endParaRPr>
        </a:p>
      </dgm:t>
    </dgm:pt>
    <dgm:pt modelId="{F7AF2C7C-B7B2-4874-89DB-6402CC1E9CAD}" type="parTrans" cxnId="{AADDC8EF-207F-42E9-BBB7-D8C22AEDD063}">
      <dgm:prSet/>
      <dgm:spPr/>
      <dgm:t>
        <a:bodyPr/>
        <a:lstStyle/>
        <a:p>
          <a:endParaRPr lang="es-EC" sz="1100">
            <a:solidFill>
              <a:schemeClr val="bg1"/>
            </a:solidFill>
          </a:endParaRPr>
        </a:p>
      </dgm:t>
    </dgm:pt>
    <dgm:pt modelId="{A3954693-4922-4F18-89FC-4806F4AE4CEC}" type="sibTrans" cxnId="{AADDC8EF-207F-42E9-BBB7-D8C22AEDD063}">
      <dgm:prSet/>
      <dgm:spPr/>
      <dgm:t>
        <a:bodyPr/>
        <a:lstStyle/>
        <a:p>
          <a:endParaRPr lang="es-EC" sz="1100">
            <a:solidFill>
              <a:schemeClr val="bg1"/>
            </a:solidFill>
          </a:endParaRPr>
        </a:p>
      </dgm:t>
    </dgm:pt>
    <dgm:pt modelId="{77A7ADA0-AB54-4FE1-8E87-B6ED0984E57A}">
      <dgm:prSet custT="1"/>
      <dgm:spPr/>
      <dgm:t>
        <a:bodyPr/>
        <a:lstStyle/>
        <a:p>
          <a:pPr>
            <a:buSzPts val="1100"/>
            <a:buFont typeface="Calibri Light" panose="020F0302020204030204" pitchFamily="34" charset="0"/>
          </a:pPr>
          <a:r>
            <a:rPr lang="es-EC" sz="1100">
              <a:solidFill>
                <a:schemeClr val="bg1"/>
              </a:solidFill>
            </a:rPr>
            <a:t>Control sanitario de alimentos de origen no animal</a:t>
          </a:r>
        </a:p>
      </dgm:t>
    </dgm:pt>
    <dgm:pt modelId="{5F8DB26E-44A8-4121-B341-DECA5F0DC7B5}" type="parTrans" cxnId="{A1CB55F7-A338-4617-BF0F-0027C6FC0E1C}">
      <dgm:prSet/>
      <dgm:spPr/>
      <dgm:t>
        <a:bodyPr/>
        <a:lstStyle/>
        <a:p>
          <a:endParaRPr lang="es-EC" sz="1100">
            <a:solidFill>
              <a:schemeClr val="bg1"/>
            </a:solidFill>
          </a:endParaRPr>
        </a:p>
      </dgm:t>
    </dgm:pt>
    <dgm:pt modelId="{28D1CBE8-C25E-4461-8B13-E65B3067BB02}" type="sibTrans" cxnId="{A1CB55F7-A338-4617-BF0F-0027C6FC0E1C}">
      <dgm:prSet/>
      <dgm:spPr/>
      <dgm:t>
        <a:bodyPr/>
        <a:lstStyle/>
        <a:p>
          <a:endParaRPr lang="es-EC" sz="1100">
            <a:solidFill>
              <a:schemeClr val="bg1"/>
            </a:solidFill>
          </a:endParaRPr>
        </a:p>
      </dgm:t>
    </dgm:pt>
    <dgm:pt modelId="{0D8BB69A-EDFF-4B98-80F0-0D797F83AEE4}">
      <dgm:prSet custT="1"/>
      <dgm:spPr/>
      <dgm:t>
        <a:bodyPr/>
        <a:lstStyle/>
        <a:p>
          <a:pPr>
            <a:buSzPts val="1100"/>
            <a:buFont typeface="Calibri Light" panose="020F0302020204030204" pitchFamily="34" charset="0"/>
          </a:pPr>
          <a:r>
            <a:rPr lang="es-EC" sz="1100">
              <a:solidFill>
                <a:schemeClr val="bg1"/>
              </a:solidFill>
            </a:rPr>
            <a:t>Control sanitario de alimentos genéticamente modificados (GM) y nuevos alimentos</a:t>
          </a:r>
        </a:p>
      </dgm:t>
    </dgm:pt>
    <dgm:pt modelId="{7CEA4DCC-AD0F-4F4A-8CC7-415353FD1EDC}" type="parTrans" cxnId="{1035BF81-2878-4F27-BC59-C9800A0B35F7}">
      <dgm:prSet/>
      <dgm:spPr/>
      <dgm:t>
        <a:bodyPr/>
        <a:lstStyle/>
        <a:p>
          <a:endParaRPr lang="es-EC" sz="1100">
            <a:solidFill>
              <a:schemeClr val="bg1"/>
            </a:solidFill>
          </a:endParaRPr>
        </a:p>
      </dgm:t>
    </dgm:pt>
    <dgm:pt modelId="{606582B0-01CA-45E3-ADC2-09452210A682}" type="sibTrans" cxnId="{1035BF81-2878-4F27-BC59-C9800A0B35F7}">
      <dgm:prSet/>
      <dgm:spPr/>
      <dgm:t>
        <a:bodyPr/>
        <a:lstStyle/>
        <a:p>
          <a:endParaRPr lang="es-EC" sz="1100">
            <a:solidFill>
              <a:schemeClr val="bg1"/>
            </a:solidFill>
          </a:endParaRPr>
        </a:p>
      </dgm:t>
    </dgm:pt>
    <dgm:pt modelId="{49FC9874-E700-4269-A974-03D7E584EF97}">
      <dgm:prSet custT="1"/>
      <dgm:spPr/>
      <dgm:t>
        <a:bodyPr/>
        <a:lstStyle/>
        <a:p>
          <a:pPr>
            <a:buSzPts val="1100"/>
            <a:buFont typeface="Calibri Light" panose="020F0302020204030204" pitchFamily="34" charset="0"/>
          </a:pPr>
          <a:r>
            <a:rPr lang="es-EC" sz="1100">
              <a:solidFill>
                <a:schemeClr val="bg1"/>
              </a:solidFill>
            </a:rPr>
            <a:t>Controles fitosanitarios</a:t>
          </a:r>
          <a:endParaRPr lang="es-EC" sz="1100" dirty="0">
            <a:solidFill>
              <a:schemeClr val="bg1"/>
            </a:solidFill>
          </a:endParaRPr>
        </a:p>
      </dgm:t>
    </dgm:pt>
    <dgm:pt modelId="{E2DC1F4C-C0FE-4777-9E38-D980E8ABB122}" type="parTrans" cxnId="{E29B076B-CDC7-4AA3-B5AC-0F9E516357EE}">
      <dgm:prSet/>
      <dgm:spPr/>
      <dgm:t>
        <a:bodyPr/>
        <a:lstStyle/>
        <a:p>
          <a:endParaRPr lang="es-EC" sz="1100">
            <a:solidFill>
              <a:schemeClr val="bg1"/>
            </a:solidFill>
          </a:endParaRPr>
        </a:p>
      </dgm:t>
    </dgm:pt>
    <dgm:pt modelId="{C71F212C-4149-4867-9974-8ADAE121211B}" type="sibTrans" cxnId="{E29B076B-CDC7-4AA3-B5AC-0F9E516357EE}">
      <dgm:prSet/>
      <dgm:spPr/>
      <dgm:t>
        <a:bodyPr/>
        <a:lstStyle/>
        <a:p>
          <a:endParaRPr lang="es-EC" sz="1100">
            <a:solidFill>
              <a:schemeClr val="bg1"/>
            </a:solidFill>
          </a:endParaRPr>
        </a:p>
      </dgm:t>
    </dgm:pt>
    <dgm:pt modelId="{03E4B451-E7E1-4DD0-B01F-DDA9891B6AD5}">
      <dgm:prSet custT="1"/>
      <dgm:spPr/>
      <dgm:t>
        <a:bodyPr/>
        <a:lstStyle/>
        <a:p>
          <a:pPr>
            <a:buSzPts val="1100"/>
            <a:buFont typeface="Calibri Light" panose="020F0302020204030204" pitchFamily="34" charset="0"/>
          </a:pPr>
          <a:r>
            <a:rPr lang="es-EC" sz="1100">
              <a:solidFill>
                <a:schemeClr val="bg1"/>
              </a:solidFill>
            </a:rPr>
            <a:t>Trazabilidad, cumplimiento y responsabilidad en alimentos y piensos</a:t>
          </a:r>
          <a:endParaRPr lang="es-EC" sz="1100" dirty="0">
            <a:solidFill>
              <a:schemeClr val="bg1"/>
            </a:solidFill>
          </a:endParaRPr>
        </a:p>
      </dgm:t>
    </dgm:pt>
    <dgm:pt modelId="{6C5C0C17-E32B-439B-8766-B6B12ECD4220}" type="parTrans" cxnId="{861295D6-8B57-46A6-8822-0F3D0ABBEB4C}">
      <dgm:prSet/>
      <dgm:spPr/>
      <dgm:t>
        <a:bodyPr/>
        <a:lstStyle/>
        <a:p>
          <a:endParaRPr lang="es-EC" sz="1100">
            <a:solidFill>
              <a:schemeClr val="bg1"/>
            </a:solidFill>
          </a:endParaRPr>
        </a:p>
      </dgm:t>
    </dgm:pt>
    <dgm:pt modelId="{97001467-AE81-4EF2-BCE6-C685E26AD962}" type="sibTrans" cxnId="{861295D6-8B57-46A6-8822-0F3D0ABBEB4C}">
      <dgm:prSet/>
      <dgm:spPr/>
      <dgm:t>
        <a:bodyPr/>
        <a:lstStyle/>
        <a:p>
          <a:endParaRPr lang="es-EC" sz="1100">
            <a:solidFill>
              <a:schemeClr val="bg1"/>
            </a:solidFill>
          </a:endParaRPr>
        </a:p>
      </dgm:t>
    </dgm:pt>
    <dgm:pt modelId="{634A7D16-476D-41FF-ACCA-AD00290B769C}">
      <dgm:prSet custT="1"/>
      <dgm:spPr/>
      <dgm:t>
        <a:bodyPr/>
        <a:lstStyle/>
        <a:p>
          <a:pPr>
            <a:buSzPts val="1100"/>
            <a:buFont typeface="Calibri Light" panose="020F0302020204030204" pitchFamily="34" charset="0"/>
          </a:pPr>
          <a:r>
            <a:rPr lang="es-EC" sz="1100">
              <a:solidFill>
                <a:schemeClr val="bg1"/>
              </a:solidFill>
            </a:rPr>
            <a:t>Etiquetado de alimentos</a:t>
          </a:r>
          <a:endParaRPr lang="es-EC" sz="1100" dirty="0">
            <a:solidFill>
              <a:schemeClr val="bg1"/>
            </a:solidFill>
          </a:endParaRPr>
        </a:p>
      </dgm:t>
    </dgm:pt>
    <dgm:pt modelId="{961F95F8-794B-441C-8263-2E87EB686973}" type="parTrans" cxnId="{F24ADDE3-E365-46C8-BE26-6C6FE10C6643}">
      <dgm:prSet/>
      <dgm:spPr/>
      <dgm:t>
        <a:bodyPr/>
        <a:lstStyle/>
        <a:p>
          <a:endParaRPr lang="es-EC" sz="1100">
            <a:solidFill>
              <a:schemeClr val="bg1"/>
            </a:solidFill>
          </a:endParaRPr>
        </a:p>
      </dgm:t>
    </dgm:pt>
    <dgm:pt modelId="{37CC8316-6E55-460F-B2C4-AF242C33016D}" type="sibTrans" cxnId="{F24ADDE3-E365-46C8-BE26-6C6FE10C6643}">
      <dgm:prSet/>
      <dgm:spPr/>
      <dgm:t>
        <a:bodyPr/>
        <a:lstStyle/>
        <a:p>
          <a:endParaRPr lang="es-EC" sz="1100">
            <a:solidFill>
              <a:schemeClr val="bg1"/>
            </a:solidFill>
          </a:endParaRPr>
        </a:p>
      </dgm:t>
    </dgm:pt>
    <dgm:pt modelId="{EC213362-F4A6-4B29-A084-DBDD3140FCA5}">
      <dgm:prSet custT="1"/>
      <dgm:spPr/>
      <dgm:t>
        <a:bodyPr/>
        <a:lstStyle/>
        <a:p>
          <a:pPr>
            <a:buSzPts val="1100"/>
            <a:buFont typeface="Calibri Light" panose="020F0302020204030204" pitchFamily="34" charset="0"/>
          </a:pPr>
          <a:r>
            <a:rPr lang="es-EC" sz="1100">
              <a:solidFill>
                <a:schemeClr val="bg1"/>
              </a:solidFill>
            </a:rPr>
            <a:t>Normas de comercialización de hortalizas y frutas frescas</a:t>
          </a:r>
          <a:endParaRPr lang="es-EC" sz="1100" dirty="0">
            <a:solidFill>
              <a:schemeClr val="bg1"/>
            </a:solidFill>
          </a:endParaRPr>
        </a:p>
      </dgm:t>
    </dgm:pt>
    <dgm:pt modelId="{105BCD5C-7D3F-4854-9162-EAEEA002FB83}" type="parTrans" cxnId="{B49DF359-CDA6-4180-AF1C-021DDC14D9F9}">
      <dgm:prSet/>
      <dgm:spPr/>
      <dgm:t>
        <a:bodyPr/>
        <a:lstStyle/>
        <a:p>
          <a:endParaRPr lang="es-EC" sz="1100">
            <a:solidFill>
              <a:schemeClr val="bg1"/>
            </a:solidFill>
          </a:endParaRPr>
        </a:p>
      </dgm:t>
    </dgm:pt>
    <dgm:pt modelId="{80E8D670-BC39-475B-9DEA-F4F1B7F00D77}" type="sibTrans" cxnId="{B49DF359-CDA6-4180-AF1C-021DDC14D9F9}">
      <dgm:prSet/>
      <dgm:spPr/>
      <dgm:t>
        <a:bodyPr/>
        <a:lstStyle/>
        <a:p>
          <a:endParaRPr lang="es-EC" sz="1100">
            <a:solidFill>
              <a:schemeClr val="bg1"/>
            </a:solidFill>
          </a:endParaRPr>
        </a:p>
      </dgm:t>
    </dgm:pt>
    <dgm:pt modelId="{DD45958A-BEE4-4123-B531-488BA77DE873}">
      <dgm:prSet custT="1"/>
      <dgm:spPr/>
      <dgm:t>
        <a:bodyPr/>
        <a:lstStyle/>
        <a:p>
          <a:pPr>
            <a:buSzPts val="1100"/>
            <a:buFont typeface="Calibri Light" panose="020F0302020204030204" pitchFamily="34" charset="0"/>
          </a:pPr>
          <a:r>
            <a:rPr lang="es-EC" sz="1100">
              <a:solidFill>
                <a:schemeClr val="bg1"/>
              </a:solidFill>
            </a:rPr>
            <a:t>Voluntario - Productos de producción ecológica</a:t>
          </a:r>
          <a:endParaRPr lang="es-EC" sz="1100" dirty="0">
            <a:solidFill>
              <a:schemeClr val="bg1"/>
            </a:solidFill>
          </a:endParaRPr>
        </a:p>
      </dgm:t>
    </dgm:pt>
    <dgm:pt modelId="{A88D6CFC-B408-4575-BC9F-E532265930DD}" type="parTrans" cxnId="{2BD77906-9F12-4AB8-B2A1-7208A1D3B843}">
      <dgm:prSet/>
      <dgm:spPr/>
      <dgm:t>
        <a:bodyPr/>
        <a:lstStyle/>
        <a:p>
          <a:endParaRPr lang="es-EC" sz="1100">
            <a:solidFill>
              <a:schemeClr val="bg1"/>
            </a:solidFill>
          </a:endParaRPr>
        </a:p>
      </dgm:t>
    </dgm:pt>
    <dgm:pt modelId="{1C61BEA3-7509-4440-84F0-944FE3CA14BB}" type="sibTrans" cxnId="{2BD77906-9F12-4AB8-B2A1-7208A1D3B843}">
      <dgm:prSet/>
      <dgm:spPr/>
      <dgm:t>
        <a:bodyPr/>
        <a:lstStyle/>
        <a:p>
          <a:endParaRPr lang="es-EC" sz="1100">
            <a:solidFill>
              <a:schemeClr val="bg1"/>
            </a:solidFill>
          </a:endParaRPr>
        </a:p>
      </dgm:t>
    </dgm:pt>
    <dgm:pt modelId="{6DD78CC9-82BC-40FD-BC01-3FCDE29AD6CA}" type="pres">
      <dgm:prSet presAssocID="{12E7DDBA-514C-45CB-9EF4-15DB006A1B49}" presName="vert0" presStyleCnt="0">
        <dgm:presLayoutVars>
          <dgm:dir/>
          <dgm:animOne val="branch"/>
          <dgm:animLvl val="lvl"/>
        </dgm:presLayoutVars>
      </dgm:prSet>
      <dgm:spPr/>
      <dgm:t>
        <a:bodyPr/>
        <a:lstStyle/>
        <a:p>
          <a:endParaRPr lang="es-EC"/>
        </a:p>
      </dgm:t>
    </dgm:pt>
    <dgm:pt modelId="{0879E2DF-BC6F-40D2-A87C-C056A46D22E7}" type="pres">
      <dgm:prSet presAssocID="{38418375-2DD4-49CF-BD66-DB0ED0D50135}" presName="thickLine" presStyleLbl="alignNode1" presStyleIdx="0" presStyleCnt="9"/>
      <dgm:spPr/>
    </dgm:pt>
    <dgm:pt modelId="{9C63DEF7-E60A-4AF9-B378-FEEDA46DCA57}" type="pres">
      <dgm:prSet presAssocID="{38418375-2DD4-49CF-BD66-DB0ED0D50135}" presName="horz1" presStyleCnt="0"/>
      <dgm:spPr/>
    </dgm:pt>
    <dgm:pt modelId="{71F33F69-CA11-4708-B155-E966ED1340F5}" type="pres">
      <dgm:prSet presAssocID="{38418375-2DD4-49CF-BD66-DB0ED0D50135}" presName="tx1" presStyleLbl="revTx" presStyleIdx="0" presStyleCnt="9"/>
      <dgm:spPr/>
      <dgm:t>
        <a:bodyPr/>
        <a:lstStyle/>
        <a:p>
          <a:endParaRPr lang="es-EC"/>
        </a:p>
      </dgm:t>
    </dgm:pt>
    <dgm:pt modelId="{E8AA3914-CC42-4259-A47F-7C9607B7496A}" type="pres">
      <dgm:prSet presAssocID="{38418375-2DD4-49CF-BD66-DB0ED0D50135}" presName="vert1" presStyleCnt="0"/>
      <dgm:spPr/>
    </dgm:pt>
    <dgm:pt modelId="{7BBB3BDC-DD2C-427A-B4AF-DDFA03E20D37}" type="pres">
      <dgm:prSet presAssocID="{38D3054E-44CB-464C-92F7-9F8374AC8A5B}" presName="thickLine" presStyleLbl="alignNode1" presStyleIdx="1" presStyleCnt="9"/>
      <dgm:spPr/>
    </dgm:pt>
    <dgm:pt modelId="{45504AF3-AAFF-441F-822C-E75BE8A07978}" type="pres">
      <dgm:prSet presAssocID="{38D3054E-44CB-464C-92F7-9F8374AC8A5B}" presName="horz1" presStyleCnt="0"/>
      <dgm:spPr/>
    </dgm:pt>
    <dgm:pt modelId="{543C8DAA-0A53-41AC-A360-2477888A0329}" type="pres">
      <dgm:prSet presAssocID="{38D3054E-44CB-464C-92F7-9F8374AC8A5B}" presName="tx1" presStyleLbl="revTx" presStyleIdx="1" presStyleCnt="9"/>
      <dgm:spPr/>
      <dgm:t>
        <a:bodyPr/>
        <a:lstStyle/>
        <a:p>
          <a:endParaRPr lang="es-EC"/>
        </a:p>
      </dgm:t>
    </dgm:pt>
    <dgm:pt modelId="{4807CB68-7F8E-4EA1-8025-58E0B451EB6A}" type="pres">
      <dgm:prSet presAssocID="{38D3054E-44CB-464C-92F7-9F8374AC8A5B}" presName="vert1" presStyleCnt="0"/>
      <dgm:spPr/>
    </dgm:pt>
    <dgm:pt modelId="{1FAF32D1-106A-40AC-98F1-FA82434A9D4F}" type="pres">
      <dgm:prSet presAssocID="{77A7ADA0-AB54-4FE1-8E87-B6ED0984E57A}" presName="thickLine" presStyleLbl="alignNode1" presStyleIdx="2" presStyleCnt="9"/>
      <dgm:spPr/>
    </dgm:pt>
    <dgm:pt modelId="{F6BFC38F-38CA-4057-8662-C90A8E95D11F}" type="pres">
      <dgm:prSet presAssocID="{77A7ADA0-AB54-4FE1-8E87-B6ED0984E57A}" presName="horz1" presStyleCnt="0"/>
      <dgm:spPr/>
    </dgm:pt>
    <dgm:pt modelId="{100C0BC2-9289-4219-94DF-EBA880D933E6}" type="pres">
      <dgm:prSet presAssocID="{77A7ADA0-AB54-4FE1-8E87-B6ED0984E57A}" presName="tx1" presStyleLbl="revTx" presStyleIdx="2" presStyleCnt="9"/>
      <dgm:spPr/>
      <dgm:t>
        <a:bodyPr/>
        <a:lstStyle/>
        <a:p>
          <a:endParaRPr lang="es-EC"/>
        </a:p>
      </dgm:t>
    </dgm:pt>
    <dgm:pt modelId="{9C304FBF-2346-4FF6-A7D8-7E01E2681354}" type="pres">
      <dgm:prSet presAssocID="{77A7ADA0-AB54-4FE1-8E87-B6ED0984E57A}" presName="vert1" presStyleCnt="0"/>
      <dgm:spPr/>
    </dgm:pt>
    <dgm:pt modelId="{A5191C90-FACD-4CB5-B3C0-EF6111D478EA}" type="pres">
      <dgm:prSet presAssocID="{0D8BB69A-EDFF-4B98-80F0-0D797F83AEE4}" presName="thickLine" presStyleLbl="alignNode1" presStyleIdx="3" presStyleCnt="9"/>
      <dgm:spPr/>
    </dgm:pt>
    <dgm:pt modelId="{9168511E-A16D-4A74-8CCB-63332622B088}" type="pres">
      <dgm:prSet presAssocID="{0D8BB69A-EDFF-4B98-80F0-0D797F83AEE4}" presName="horz1" presStyleCnt="0"/>
      <dgm:spPr/>
    </dgm:pt>
    <dgm:pt modelId="{DD3B0A10-6871-4258-92EF-7372619EDE7C}" type="pres">
      <dgm:prSet presAssocID="{0D8BB69A-EDFF-4B98-80F0-0D797F83AEE4}" presName="tx1" presStyleLbl="revTx" presStyleIdx="3" presStyleCnt="9"/>
      <dgm:spPr/>
      <dgm:t>
        <a:bodyPr/>
        <a:lstStyle/>
        <a:p>
          <a:endParaRPr lang="es-EC"/>
        </a:p>
      </dgm:t>
    </dgm:pt>
    <dgm:pt modelId="{9D2E16B4-3AE2-4F80-9FA2-83D6422397C1}" type="pres">
      <dgm:prSet presAssocID="{0D8BB69A-EDFF-4B98-80F0-0D797F83AEE4}" presName="vert1" presStyleCnt="0"/>
      <dgm:spPr/>
    </dgm:pt>
    <dgm:pt modelId="{F6B21AC4-671E-4C3F-9053-087D17C0C0A9}" type="pres">
      <dgm:prSet presAssocID="{49FC9874-E700-4269-A974-03D7E584EF97}" presName="thickLine" presStyleLbl="alignNode1" presStyleIdx="4" presStyleCnt="9"/>
      <dgm:spPr/>
    </dgm:pt>
    <dgm:pt modelId="{F2A0A188-3F3B-488F-AFBD-78520B06B5DC}" type="pres">
      <dgm:prSet presAssocID="{49FC9874-E700-4269-A974-03D7E584EF97}" presName="horz1" presStyleCnt="0"/>
      <dgm:spPr/>
    </dgm:pt>
    <dgm:pt modelId="{9DAE65E3-5F6F-43EF-8AFB-945567F73939}" type="pres">
      <dgm:prSet presAssocID="{49FC9874-E700-4269-A974-03D7E584EF97}" presName="tx1" presStyleLbl="revTx" presStyleIdx="4" presStyleCnt="9"/>
      <dgm:spPr/>
      <dgm:t>
        <a:bodyPr/>
        <a:lstStyle/>
        <a:p>
          <a:endParaRPr lang="es-EC"/>
        </a:p>
      </dgm:t>
    </dgm:pt>
    <dgm:pt modelId="{542A6857-20EE-4B95-A9E7-CAE6D0C277AF}" type="pres">
      <dgm:prSet presAssocID="{49FC9874-E700-4269-A974-03D7E584EF97}" presName="vert1" presStyleCnt="0"/>
      <dgm:spPr/>
    </dgm:pt>
    <dgm:pt modelId="{72089BD9-A5D6-44C0-9DF0-98E2A94E47F3}" type="pres">
      <dgm:prSet presAssocID="{03E4B451-E7E1-4DD0-B01F-DDA9891B6AD5}" presName="thickLine" presStyleLbl="alignNode1" presStyleIdx="5" presStyleCnt="9"/>
      <dgm:spPr/>
    </dgm:pt>
    <dgm:pt modelId="{0DB367AB-7E51-4659-BEFB-A2E4BF8D2D6D}" type="pres">
      <dgm:prSet presAssocID="{03E4B451-E7E1-4DD0-B01F-DDA9891B6AD5}" presName="horz1" presStyleCnt="0"/>
      <dgm:spPr/>
    </dgm:pt>
    <dgm:pt modelId="{15E66308-46CD-4E16-8B04-10FB858E80FA}" type="pres">
      <dgm:prSet presAssocID="{03E4B451-E7E1-4DD0-B01F-DDA9891B6AD5}" presName="tx1" presStyleLbl="revTx" presStyleIdx="5" presStyleCnt="9"/>
      <dgm:spPr/>
      <dgm:t>
        <a:bodyPr/>
        <a:lstStyle/>
        <a:p>
          <a:endParaRPr lang="es-EC"/>
        </a:p>
      </dgm:t>
    </dgm:pt>
    <dgm:pt modelId="{65F270D3-BC05-4D2D-9C92-E787E8318404}" type="pres">
      <dgm:prSet presAssocID="{03E4B451-E7E1-4DD0-B01F-DDA9891B6AD5}" presName="vert1" presStyleCnt="0"/>
      <dgm:spPr/>
    </dgm:pt>
    <dgm:pt modelId="{E7D485F5-84A7-4819-84DB-C02F86F50546}" type="pres">
      <dgm:prSet presAssocID="{634A7D16-476D-41FF-ACCA-AD00290B769C}" presName="thickLine" presStyleLbl="alignNode1" presStyleIdx="6" presStyleCnt="9"/>
      <dgm:spPr/>
    </dgm:pt>
    <dgm:pt modelId="{C654636C-3215-4B0F-AB5E-2985DE16FE1D}" type="pres">
      <dgm:prSet presAssocID="{634A7D16-476D-41FF-ACCA-AD00290B769C}" presName="horz1" presStyleCnt="0"/>
      <dgm:spPr/>
    </dgm:pt>
    <dgm:pt modelId="{FE3FFF7E-D496-4997-A4FE-2AE1426E5B2F}" type="pres">
      <dgm:prSet presAssocID="{634A7D16-476D-41FF-ACCA-AD00290B769C}" presName="tx1" presStyleLbl="revTx" presStyleIdx="6" presStyleCnt="9"/>
      <dgm:spPr/>
      <dgm:t>
        <a:bodyPr/>
        <a:lstStyle/>
        <a:p>
          <a:endParaRPr lang="es-EC"/>
        </a:p>
      </dgm:t>
    </dgm:pt>
    <dgm:pt modelId="{02B4EFDD-C2E8-4A90-8721-8342BD9F0AEF}" type="pres">
      <dgm:prSet presAssocID="{634A7D16-476D-41FF-ACCA-AD00290B769C}" presName="vert1" presStyleCnt="0"/>
      <dgm:spPr/>
    </dgm:pt>
    <dgm:pt modelId="{EE747EF4-EAE4-4E33-B5DD-DE812F0867E5}" type="pres">
      <dgm:prSet presAssocID="{EC213362-F4A6-4B29-A084-DBDD3140FCA5}" presName="thickLine" presStyleLbl="alignNode1" presStyleIdx="7" presStyleCnt="9"/>
      <dgm:spPr/>
    </dgm:pt>
    <dgm:pt modelId="{9C462212-1BA4-4D88-8E38-75F99E41C67B}" type="pres">
      <dgm:prSet presAssocID="{EC213362-F4A6-4B29-A084-DBDD3140FCA5}" presName="horz1" presStyleCnt="0"/>
      <dgm:spPr/>
    </dgm:pt>
    <dgm:pt modelId="{CC9776E7-364B-42AF-85F2-8B4CEA57675D}" type="pres">
      <dgm:prSet presAssocID="{EC213362-F4A6-4B29-A084-DBDD3140FCA5}" presName="tx1" presStyleLbl="revTx" presStyleIdx="7" presStyleCnt="9"/>
      <dgm:spPr/>
      <dgm:t>
        <a:bodyPr/>
        <a:lstStyle/>
        <a:p>
          <a:endParaRPr lang="es-EC"/>
        </a:p>
      </dgm:t>
    </dgm:pt>
    <dgm:pt modelId="{4FB91442-0D6B-4569-9B12-A91E7D0718D5}" type="pres">
      <dgm:prSet presAssocID="{EC213362-F4A6-4B29-A084-DBDD3140FCA5}" presName="vert1" presStyleCnt="0"/>
      <dgm:spPr/>
    </dgm:pt>
    <dgm:pt modelId="{9C2C47C7-7D8D-4F5C-8302-AF3A525219DB}" type="pres">
      <dgm:prSet presAssocID="{DD45958A-BEE4-4123-B531-488BA77DE873}" presName="thickLine" presStyleLbl="alignNode1" presStyleIdx="8" presStyleCnt="9"/>
      <dgm:spPr/>
    </dgm:pt>
    <dgm:pt modelId="{2C436685-2D6E-42F9-88CD-FBA493B94A4C}" type="pres">
      <dgm:prSet presAssocID="{DD45958A-BEE4-4123-B531-488BA77DE873}" presName="horz1" presStyleCnt="0"/>
      <dgm:spPr/>
    </dgm:pt>
    <dgm:pt modelId="{DAE150C7-ACFF-41DA-9D5F-DFE781B439EF}" type="pres">
      <dgm:prSet presAssocID="{DD45958A-BEE4-4123-B531-488BA77DE873}" presName="tx1" presStyleLbl="revTx" presStyleIdx="8" presStyleCnt="9"/>
      <dgm:spPr/>
      <dgm:t>
        <a:bodyPr/>
        <a:lstStyle/>
        <a:p>
          <a:endParaRPr lang="es-EC"/>
        </a:p>
      </dgm:t>
    </dgm:pt>
    <dgm:pt modelId="{6B4E5855-D66A-4C73-BE1C-445443B8D00E}" type="pres">
      <dgm:prSet presAssocID="{DD45958A-BEE4-4123-B531-488BA77DE873}" presName="vert1" presStyleCnt="0"/>
      <dgm:spPr/>
    </dgm:pt>
  </dgm:ptLst>
  <dgm:cxnLst>
    <dgm:cxn modelId="{D9445F19-7233-4D4C-8F0C-43786FD5F878}" type="presOf" srcId="{77A7ADA0-AB54-4FE1-8E87-B6ED0984E57A}" destId="{100C0BC2-9289-4219-94DF-EBA880D933E6}" srcOrd="0" destOrd="0" presId="urn:microsoft.com/office/officeart/2008/layout/LinedList"/>
    <dgm:cxn modelId="{A1CB55F7-A338-4617-BF0F-0027C6FC0E1C}" srcId="{12E7DDBA-514C-45CB-9EF4-15DB006A1B49}" destId="{77A7ADA0-AB54-4FE1-8E87-B6ED0984E57A}" srcOrd="2" destOrd="0" parTransId="{5F8DB26E-44A8-4121-B341-DECA5F0DC7B5}" sibTransId="{28D1CBE8-C25E-4461-8B13-E65B3067BB02}"/>
    <dgm:cxn modelId="{B49DF359-CDA6-4180-AF1C-021DDC14D9F9}" srcId="{12E7DDBA-514C-45CB-9EF4-15DB006A1B49}" destId="{EC213362-F4A6-4B29-A084-DBDD3140FCA5}" srcOrd="7" destOrd="0" parTransId="{105BCD5C-7D3F-4854-9162-EAEEA002FB83}" sibTransId="{80E8D670-BC39-475B-9DEA-F4F1B7F00D77}"/>
    <dgm:cxn modelId="{5A098B90-B4B4-446C-88CE-4E405CCDDAEA}" type="presOf" srcId="{EC213362-F4A6-4B29-A084-DBDD3140FCA5}" destId="{CC9776E7-364B-42AF-85F2-8B4CEA57675D}" srcOrd="0" destOrd="0" presId="urn:microsoft.com/office/officeart/2008/layout/LinedList"/>
    <dgm:cxn modelId="{33CA33D8-D133-4D83-91A5-D00062FDF5DF}" type="presOf" srcId="{38418375-2DD4-49CF-BD66-DB0ED0D50135}" destId="{71F33F69-CA11-4708-B155-E966ED1340F5}" srcOrd="0" destOrd="0" presId="urn:microsoft.com/office/officeart/2008/layout/LinedList"/>
    <dgm:cxn modelId="{8AA8F6A6-A434-4F7F-882A-7D53293F6A35}" type="presOf" srcId="{49FC9874-E700-4269-A974-03D7E584EF97}" destId="{9DAE65E3-5F6F-43EF-8AFB-945567F73939}" srcOrd="0" destOrd="0" presId="urn:microsoft.com/office/officeart/2008/layout/LinedList"/>
    <dgm:cxn modelId="{5C9D2EC1-37A0-4EE1-ACD1-17617691182C}" type="presOf" srcId="{DD45958A-BEE4-4123-B531-488BA77DE873}" destId="{DAE150C7-ACFF-41DA-9D5F-DFE781B439EF}" srcOrd="0" destOrd="0" presId="urn:microsoft.com/office/officeart/2008/layout/LinedList"/>
    <dgm:cxn modelId="{D9F911EB-C055-4A12-92C9-DA0158FE5987}" type="presOf" srcId="{634A7D16-476D-41FF-ACCA-AD00290B769C}" destId="{FE3FFF7E-D496-4997-A4FE-2AE1426E5B2F}" srcOrd="0" destOrd="0" presId="urn:microsoft.com/office/officeart/2008/layout/LinedList"/>
    <dgm:cxn modelId="{62248441-977D-4A7A-A62B-1C66BF266A60}" type="presOf" srcId="{0D8BB69A-EDFF-4B98-80F0-0D797F83AEE4}" destId="{DD3B0A10-6871-4258-92EF-7372619EDE7C}" srcOrd="0" destOrd="0" presId="urn:microsoft.com/office/officeart/2008/layout/LinedList"/>
    <dgm:cxn modelId="{861295D6-8B57-46A6-8822-0F3D0ABBEB4C}" srcId="{12E7DDBA-514C-45CB-9EF4-15DB006A1B49}" destId="{03E4B451-E7E1-4DD0-B01F-DDA9891B6AD5}" srcOrd="5" destOrd="0" parTransId="{6C5C0C17-E32B-439B-8766-B6B12ECD4220}" sibTransId="{97001467-AE81-4EF2-BCE6-C685E26AD962}"/>
    <dgm:cxn modelId="{2BD77906-9F12-4AB8-B2A1-7208A1D3B843}" srcId="{12E7DDBA-514C-45CB-9EF4-15DB006A1B49}" destId="{DD45958A-BEE4-4123-B531-488BA77DE873}" srcOrd="8" destOrd="0" parTransId="{A88D6CFC-B408-4575-BC9F-E532265930DD}" sibTransId="{1C61BEA3-7509-4440-84F0-944FE3CA14BB}"/>
    <dgm:cxn modelId="{AADDC8EF-207F-42E9-BBB7-D8C22AEDD063}" srcId="{12E7DDBA-514C-45CB-9EF4-15DB006A1B49}" destId="{38D3054E-44CB-464C-92F7-9F8374AC8A5B}" srcOrd="1" destOrd="0" parTransId="{F7AF2C7C-B7B2-4874-89DB-6402CC1E9CAD}" sibTransId="{A3954693-4922-4F18-89FC-4806F4AE4CEC}"/>
    <dgm:cxn modelId="{1035BF81-2878-4F27-BC59-C9800A0B35F7}" srcId="{12E7DDBA-514C-45CB-9EF4-15DB006A1B49}" destId="{0D8BB69A-EDFF-4B98-80F0-0D797F83AEE4}" srcOrd="3" destOrd="0" parTransId="{7CEA4DCC-AD0F-4F4A-8CC7-415353FD1EDC}" sibTransId="{606582B0-01CA-45E3-ADC2-09452210A682}"/>
    <dgm:cxn modelId="{21401402-66CE-452F-AFF4-7C5A860EBB06}" type="presOf" srcId="{38D3054E-44CB-464C-92F7-9F8374AC8A5B}" destId="{543C8DAA-0A53-41AC-A360-2477888A0329}" srcOrd="0" destOrd="0" presId="urn:microsoft.com/office/officeart/2008/layout/LinedList"/>
    <dgm:cxn modelId="{F24ADDE3-E365-46C8-BE26-6C6FE10C6643}" srcId="{12E7DDBA-514C-45CB-9EF4-15DB006A1B49}" destId="{634A7D16-476D-41FF-ACCA-AD00290B769C}" srcOrd="6" destOrd="0" parTransId="{961F95F8-794B-441C-8263-2E87EB686973}" sibTransId="{37CC8316-6E55-460F-B2C4-AF242C33016D}"/>
    <dgm:cxn modelId="{C689C474-1F59-489E-BE32-5F9B2B6C1FBF}" type="presOf" srcId="{03E4B451-E7E1-4DD0-B01F-DDA9891B6AD5}" destId="{15E66308-46CD-4E16-8B04-10FB858E80FA}" srcOrd="0" destOrd="0" presId="urn:microsoft.com/office/officeart/2008/layout/LinedList"/>
    <dgm:cxn modelId="{E29B076B-CDC7-4AA3-B5AC-0F9E516357EE}" srcId="{12E7DDBA-514C-45CB-9EF4-15DB006A1B49}" destId="{49FC9874-E700-4269-A974-03D7E584EF97}" srcOrd="4" destOrd="0" parTransId="{E2DC1F4C-C0FE-4777-9E38-D980E8ABB122}" sibTransId="{C71F212C-4149-4867-9974-8ADAE121211B}"/>
    <dgm:cxn modelId="{A483F857-D488-45F9-AFC3-7E006A67805D}" srcId="{12E7DDBA-514C-45CB-9EF4-15DB006A1B49}" destId="{38418375-2DD4-49CF-BD66-DB0ED0D50135}" srcOrd="0" destOrd="0" parTransId="{0A842DE2-38B1-4E21-B7AC-35FCA68BF34E}" sibTransId="{12C64113-C461-4826-8039-D120F51C7FD7}"/>
    <dgm:cxn modelId="{1628BC68-0CAE-4617-B92B-79CE9EB0A9F9}" type="presOf" srcId="{12E7DDBA-514C-45CB-9EF4-15DB006A1B49}" destId="{6DD78CC9-82BC-40FD-BC01-3FCDE29AD6CA}" srcOrd="0" destOrd="0" presId="urn:microsoft.com/office/officeart/2008/layout/LinedList"/>
    <dgm:cxn modelId="{69EC6871-76AE-412F-A3F0-5CB2ED888A3A}" type="presParOf" srcId="{6DD78CC9-82BC-40FD-BC01-3FCDE29AD6CA}" destId="{0879E2DF-BC6F-40D2-A87C-C056A46D22E7}" srcOrd="0" destOrd="0" presId="urn:microsoft.com/office/officeart/2008/layout/LinedList"/>
    <dgm:cxn modelId="{747C3D88-25C5-4071-8F07-37F636D113DF}" type="presParOf" srcId="{6DD78CC9-82BC-40FD-BC01-3FCDE29AD6CA}" destId="{9C63DEF7-E60A-4AF9-B378-FEEDA46DCA57}" srcOrd="1" destOrd="0" presId="urn:microsoft.com/office/officeart/2008/layout/LinedList"/>
    <dgm:cxn modelId="{61DA6C07-DB88-4CE3-BB64-FEA3A1B65078}" type="presParOf" srcId="{9C63DEF7-E60A-4AF9-B378-FEEDA46DCA57}" destId="{71F33F69-CA11-4708-B155-E966ED1340F5}" srcOrd="0" destOrd="0" presId="urn:microsoft.com/office/officeart/2008/layout/LinedList"/>
    <dgm:cxn modelId="{E1C2C30D-960A-4609-A30D-55215C183D98}" type="presParOf" srcId="{9C63DEF7-E60A-4AF9-B378-FEEDA46DCA57}" destId="{E8AA3914-CC42-4259-A47F-7C9607B7496A}" srcOrd="1" destOrd="0" presId="urn:microsoft.com/office/officeart/2008/layout/LinedList"/>
    <dgm:cxn modelId="{7B022F45-0D7A-4E02-95CC-5F17F3E19CE7}" type="presParOf" srcId="{6DD78CC9-82BC-40FD-BC01-3FCDE29AD6CA}" destId="{7BBB3BDC-DD2C-427A-B4AF-DDFA03E20D37}" srcOrd="2" destOrd="0" presId="urn:microsoft.com/office/officeart/2008/layout/LinedList"/>
    <dgm:cxn modelId="{044403DD-902D-4EFE-A347-FBCE5119F62B}" type="presParOf" srcId="{6DD78CC9-82BC-40FD-BC01-3FCDE29AD6CA}" destId="{45504AF3-AAFF-441F-822C-E75BE8A07978}" srcOrd="3" destOrd="0" presId="urn:microsoft.com/office/officeart/2008/layout/LinedList"/>
    <dgm:cxn modelId="{5C99A5EA-8FAF-4E25-A48E-CFA2517FB04E}" type="presParOf" srcId="{45504AF3-AAFF-441F-822C-E75BE8A07978}" destId="{543C8DAA-0A53-41AC-A360-2477888A0329}" srcOrd="0" destOrd="0" presId="urn:microsoft.com/office/officeart/2008/layout/LinedList"/>
    <dgm:cxn modelId="{790EAD7A-70B1-4AF0-8716-EF466B9B36E7}" type="presParOf" srcId="{45504AF3-AAFF-441F-822C-E75BE8A07978}" destId="{4807CB68-7F8E-4EA1-8025-58E0B451EB6A}" srcOrd="1" destOrd="0" presId="urn:microsoft.com/office/officeart/2008/layout/LinedList"/>
    <dgm:cxn modelId="{7D377E76-C751-457E-9762-F8B5B43FD3C0}" type="presParOf" srcId="{6DD78CC9-82BC-40FD-BC01-3FCDE29AD6CA}" destId="{1FAF32D1-106A-40AC-98F1-FA82434A9D4F}" srcOrd="4" destOrd="0" presId="urn:microsoft.com/office/officeart/2008/layout/LinedList"/>
    <dgm:cxn modelId="{5D7D1D3E-0E2F-4AE0-9D96-98BC9FA4B270}" type="presParOf" srcId="{6DD78CC9-82BC-40FD-BC01-3FCDE29AD6CA}" destId="{F6BFC38F-38CA-4057-8662-C90A8E95D11F}" srcOrd="5" destOrd="0" presId="urn:microsoft.com/office/officeart/2008/layout/LinedList"/>
    <dgm:cxn modelId="{0A5EF6C5-E054-4BD1-821E-DFAB56E01068}" type="presParOf" srcId="{F6BFC38F-38CA-4057-8662-C90A8E95D11F}" destId="{100C0BC2-9289-4219-94DF-EBA880D933E6}" srcOrd="0" destOrd="0" presId="urn:microsoft.com/office/officeart/2008/layout/LinedList"/>
    <dgm:cxn modelId="{69C1768D-8630-4C7E-B604-BFBD39454A0B}" type="presParOf" srcId="{F6BFC38F-38CA-4057-8662-C90A8E95D11F}" destId="{9C304FBF-2346-4FF6-A7D8-7E01E2681354}" srcOrd="1" destOrd="0" presId="urn:microsoft.com/office/officeart/2008/layout/LinedList"/>
    <dgm:cxn modelId="{5D8FE537-09E1-420D-8859-9CB78343BE25}" type="presParOf" srcId="{6DD78CC9-82BC-40FD-BC01-3FCDE29AD6CA}" destId="{A5191C90-FACD-4CB5-B3C0-EF6111D478EA}" srcOrd="6" destOrd="0" presId="urn:microsoft.com/office/officeart/2008/layout/LinedList"/>
    <dgm:cxn modelId="{A3A0287D-7CD4-4C0A-9987-E8956C823FF4}" type="presParOf" srcId="{6DD78CC9-82BC-40FD-BC01-3FCDE29AD6CA}" destId="{9168511E-A16D-4A74-8CCB-63332622B088}" srcOrd="7" destOrd="0" presId="urn:microsoft.com/office/officeart/2008/layout/LinedList"/>
    <dgm:cxn modelId="{A0328CCA-E93A-4A8B-9AF8-2C3875A39211}" type="presParOf" srcId="{9168511E-A16D-4A74-8CCB-63332622B088}" destId="{DD3B0A10-6871-4258-92EF-7372619EDE7C}" srcOrd="0" destOrd="0" presId="urn:microsoft.com/office/officeart/2008/layout/LinedList"/>
    <dgm:cxn modelId="{718EE4CE-7553-4B01-A435-EC8D244E3348}" type="presParOf" srcId="{9168511E-A16D-4A74-8CCB-63332622B088}" destId="{9D2E16B4-3AE2-4F80-9FA2-83D6422397C1}" srcOrd="1" destOrd="0" presId="urn:microsoft.com/office/officeart/2008/layout/LinedList"/>
    <dgm:cxn modelId="{F772F744-4CAF-4D6B-A2FD-49EB4B98172E}" type="presParOf" srcId="{6DD78CC9-82BC-40FD-BC01-3FCDE29AD6CA}" destId="{F6B21AC4-671E-4C3F-9053-087D17C0C0A9}" srcOrd="8" destOrd="0" presId="urn:microsoft.com/office/officeart/2008/layout/LinedList"/>
    <dgm:cxn modelId="{01DA239F-0DEB-45A3-80D0-354DDD9A061F}" type="presParOf" srcId="{6DD78CC9-82BC-40FD-BC01-3FCDE29AD6CA}" destId="{F2A0A188-3F3B-488F-AFBD-78520B06B5DC}" srcOrd="9" destOrd="0" presId="urn:microsoft.com/office/officeart/2008/layout/LinedList"/>
    <dgm:cxn modelId="{EB6C4326-C886-479C-B222-20574E4A4997}" type="presParOf" srcId="{F2A0A188-3F3B-488F-AFBD-78520B06B5DC}" destId="{9DAE65E3-5F6F-43EF-8AFB-945567F73939}" srcOrd="0" destOrd="0" presId="urn:microsoft.com/office/officeart/2008/layout/LinedList"/>
    <dgm:cxn modelId="{6B373EBC-228E-4797-B135-1CABCD770FE9}" type="presParOf" srcId="{F2A0A188-3F3B-488F-AFBD-78520B06B5DC}" destId="{542A6857-20EE-4B95-A9E7-CAE6D0C277AF}" srcOrd="1" destOrd="0" presId="urn:microsoft.com/office/officeart/2008/layout/LinedList"/>
    <dgm:cxn modelId="{2DD1A641-9B15-4679-8AC1-91A9A769FFEB}" type="presParOf" srcId="{6DD78CC9-82BC-40FD-BC01-3FCDE29AD6CA}" destId="{72089BD9-A5D6-44C0-9DF0-98E2A94E47F3}" srcOrd="10" destOrd="0" presId="urn:microsoft.com/office/officeart/2008/layout/LinedList"/>
    <dgm:cxn modelId="{90E80248-469B-4E43-A8B8-2FDBB0E6491F}" type="presParOf" srcId="{6DD78CC9-82BC-40FD-BC01-3FCDE29AD6CA}" destId="{0DB367AB-7E51-4659-BEFB-A2E4BF8D2D6D}" srcOrd="11" destOrd="0" presId="urn:microsoft.com/office/officeart/2008/layout/LinedList"/>
    <dgm:cxn modelId="{0F1A9AC1-F1A1-4E91-BC37-CDE7E786DFC8}" type="presParOf" srcId="{0DB367AB-7E51-4659-BEFB-A2E4BF8D2D6D}" destId="{15E66308-46CD-4E16-8B04-10FB858E80FA}" srcOrd="0" destOrd="0" presId="urn:microsoft.com/office/officeart/2008/layout/LinedList"/>
    <dgm:cxn modelId="{DBE1F390-6461-4786-B0F6-E7546C277149}" type="presParOf" srcId="{0DB367AB-7E51-4659-BEFB-A2E4BF8D2D6D}" destId="{65F270D3-BC05-4D2D-9C92-E787E8318404}" srcOrd="1" destOrd="0" presId="urn:microsoft.com/office/officeart/2008/layout/LinedList"/>
    <dgm:cxn modelId="{60DE43EB-8A69-445B-8DB5-AE29B2793E81}" type="presParOf" srcId="{6DD78CC9-82BC-40FD-BC01-3FCDE29AD6CA}" destId="{E7D485F5-84A7-4819-84DB-C02F86F50546}" srcOrd="12" destOrd="0" presId="urn:microsoft.com/office/officeart/2008/layout/LinedList"/>
    <dgm:cxn modelId="{FF7266C0-F7AE-4680-BF04-C5835332C328}" type="presParOf" srcId="{6DD78CC9-82BC-40FD-BC01-3FCDE29AD6CA}" destId="{C654636C-3215-4B0F-AB5E-2985DE16FE1D}" srcOrd="13" destOrd="0" presId="urn:microsoft.com/office/officeart/2008/layout/LinedList"/>
    <dgm:cxn modelId="{0A70C4D8-FCDE-4BEB-887E-8F73842DFA5F}" type="presParOf" srcId="{C654636C-3215-4B0F-AB5E-2985DE16FE1D}" destId="{FE3FFF7E-D496-4997-A4FE-2AE1426E5B2F}" srcOrd="0" destOrd="0" presId="urn:microsoft.com/office/officeart/2008/layout/LinedList"/>
    <dgm:cxn modelId="{9DC4CC93-D0F3-4BD0-9182-0A575D37F1A2}" type="presParOf" srcId="{C654636C-3215-4B0F-AB5E-2985DE16FE1D}" destId="{02B4EFDD-C2E8-4A90-8721-8342BD9F0AEF}" srcOrd="1" destOrd="0" presId="urn:microsoft.com/office/officeart/2008/layout/LinedList"/>
    <dgm:cxn modelId="{BE5C1D7E-A152-4099-A5AE-B673C88451C2}" type="presParOf" srcId="{6DD78CC9-82BC-40FD-BC01-3FCDE29AD6CA}" destId="{EE747EF4-EAE4-4E33-B5DD-DE812F0867E5}" srcOrd="14" destOrd="0" presId="urn:microsoft.com/office/officeart/2008/layout/LinedList"/>
    <dgm:cxn modelId="{7705C8E5-5299-43FE-AA2A-2DD5B1A2BA9A}" type="presParOf" srcId="{6DD78CC9-82BC-40FD-BC01-3FCDE29AD6CA}" destId="{9C462212-1BA4-4D88-8E38-75F99E41C67B}" srcOrd="15" destOrd="0" presId="urn:microsoft.com/office/officeart/2008/layout/LinedList"/>
    <dgm:cxn modelId="{729E72AA-349B-41FB-B2B8-5D85267C3AD6}" type="presParOf" srcId="{9C462212-1BA4-4D88-8E38-75F99E41C67B}" destId="{CC9776E7-364B-42AF-85F2-8B4CEA57675D}" srcOrd="0" destOrd="0" presId="urn:microsoft.com/office/officeart/2008/layout/LinedList"/>
    <dgm:cxn modelId="{2B15CB22-6767-4008-B3D6-9F98DE3B410E}" type="presParOf" srcId="{9C462212-1BA4-4D88-8E38-75F99E41C67B}" destId="{4FB91442-0D6B-4569-9B12-A91E7D0718D5}" srcOrd="1" destOrd="0" presId="urn:microsoft.com/office/officeart/2008/layout/LinedList"/>
    <dgm:cxn modelId="{D89F00DA-37BD-46E8-A834-557A71AD2F63}" type="presParOf" srcId="{6DD78CC9-82BC-40FD-BC01-3FCDE29AD6CA}" destId="{9C2C47C7-7D8D-4F5C-8302-AF3A525219DB}" srcOrd="16" destOrd="0" presId="urn:microsoft.com/office/officeart/2008/layout/LinedList"/>
    <dgm:cxn modelId="{14EFE05F-B48E-4A9D-AC08-F23163316EBD}" type="presParOf" srcId="{6DD78CC9-82BC-40FD-BC01-3FCDE29AD6CA}" destId="{2C436685-2D6E-42F9-88CD-FBA493B94A4C}" srcOrd="17" destOrd="0" presId="urn:microsoft.com/office/officeart/2008/layout/LinedList"/>
    <dgm:cxn modelId="{317B8275-F4E0-49ED-864E-7CDB7CDCF7F1}" type="presParOf" srcId="{2C436685-2D6E-42F9-88CD-FBA493B94A4C}" destId="{DAE150C7-ACFF-41DA-9D5F-DFE781B439EF}" srcOrd="0" destOrd="0" presId="urn:microsoft.com/office/officeart/2008/layout/LinedList"/>
    <dgm:cxn modelId="{7E5DD75D-3718-441F-B83F-A314F7DF33AA}" type="presParOf" srcId="{2C436685-2D6E-42F9-88CD-FBA493B94A4C}" destId="{6B4E5855-D66A-4C73-BE1C-445443B8D0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493D88-183A-4620-AF11-68F5B968DC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s-EC"/>
        </a:p>
      </dgm:t>
    </dgm:pt>
    <dgm:pt modelId="{2EDA4D35-023B-4B37-9904-025AF2E9E687}">
      <dgm:prSet phldrT="[Texto]"/>
      <dgm:spPr/>
      <dgm:t>
        <a:bodyPr/>
        <a:lstStyle/>
        <a:p>
          <a:r>
            <a:rPr lang="es-EC" dirty="0"/>
            <a:t>PESTEL</a:t>
          </a:r>
        </a:p>
      </dgm:t>
    </dgm:pt>
    <dgm:pt modelId="{583C63CE-55C1-4D81-8B33-5F7DD0AEBF57}" type="parTrans" cxnId="{3BAB233C-D5BB-4970-92D4-870E22E5E7C4}">
      <dgm:prSet/>
      <dgm:spPr/>
      <dgm:t>
        <a:bodyPr/>
        <a:lstStyle/>
        <a:p>
          <a:endParaRPr lang="es-EC"/>
        </a:p>
      </dgm:t>
    </dgm:pt>
    <dgm:pt modelId="{6AF21143-7ECC-4112-B128-55E4D8C9C965}" type="sibTrans" cxnId="{3BAB233C-D5BB-4970-92D4-870E22E5E7C4}">
      <dgm:prSet/>
      <dgm:spPr/>
      <dgm:t>
        <a:bodyPr/>
        <a:lstStyle/>
        <a:p>
          <a:endParaRPr lang="es-EC"/>
        </a:p>
      </dgm:t>
    </dgm:pt>
    <dgm:pt modelId="{D7BE30B0-CEA5-43A9-8264-797D6A5E4926}">
      <dgm:prSet phldrT="[Texto]"/>
      <dgm:spPr/>
      <dgm:t>
        <a:bodyPr/>
        <a:lstStyle/>
        <a:p>
          <a:r>
            <a:rPr lang="es-EC" dirty="0"/>
            <a:t>Políticos</a:t>
          </a:r>
        </a:p>
      </dgm:t>
    </dgm:pt>
    <dgm:pt modelId="{318F4D7B-9ED6-4272-B024-2EF44A06369B}" type="parTrans" cxnId="{08399B78-B11F-45F2-A4D1-71612C5AA155}">
      <dgm:prSet/>
      <dgm:spPr/>
      <dgm:t>
        <a:bodyPr/>
        <a:lstStyle/>
        <a:p>
          <a:endParaRPr lang="es-EC"/>
        </a:p>
      </dgm:t>
    </dgm:pt>
    <dgm:pt modelId="{3547AB56-2A07-4533-BBB3-C38027347B58}" type="sibTrans" cxnId="{08399B78-B11F-45F2-A4D1-71612C5AA155}">
      <dgm:prSet/>
      <dgm:spPr/>
      <dgm:t>
        <a:bodyPr/>
        <a:lstStyle/>
        <a:p>
          <a:endParaRPr lang="es-EC"/>
        </a:p>
      </dgm:t>
    </dgm:pt>
    <dgm:pt modelId="{99B5ACFB-DC53-42B9-BFF1-C55B24BC178D}">
      <dgm:prSet phldrT="[Texto]"/>
      <dgm:spPr/>
      <dgm:t>
        <a:bodyPr/>
        <a:lstStyle/>
        <a:p>
          <a:r>
            <a:rPr lang="es-EC" dirty="0"/>
            <a:t>Social democrático</a:t>
          </a:r>
        </a:p>
      </dgm:t>
    </dgm:pt>
    <dgm:pt modelId="{EED2216C-DBE8-4FF5-A919-AFB9DAB7B792}" type="parTrans" cxnId="{B959F79C-6ED4-4154-9922-0EA4F0D5472A}">
      <dgm:prSet/>
      <dgm:spPr/>
      <dgm:t>
        <a:bodyPr/>
        <a:lstStyle/>
        <a:p>
          <a:endParaRPr lang="es-EC"/>
        </a:p>
      </dgm:t>
    </dgm:pt>
    <dgm:pt modelId="{B7314C82-A293-4B33-B4B7-9B7EE046FC5A}" type="sibTrans" cxnId="{B959F79C-6ED4-4154-9922-0EA4F0D5472A}">
      <dgm:prSet/>
      <dgm:spPr/>
      <dgm:t>
        <a:bodyPr/>
        <a:lstStyle/>
        <a:p>
          <a:endParaRPr lang="es-EC"/>
        </a:p>
      </dgm:t>
    </dgm:pt>
    <dgm:pt modelId="{7FF5FA08-4D97-4FAC-832F-72617D3F4AC6}">
      <dgm:prSet phldrT="[Texto]"/>
      <dgm:spPr/>
      <dgm:t>
        <a:bodyPr/>
        <a:lstStyle/>
        <a:p>
          <a:r>
            <a:rPr lang="es-EC" dirty="0"/>
            <a:t>República parlamentaria</a:t>
          </a:r>
        </a:p>
      </dgm:t>
    </dgm:pt>
    <dgm:pt modelId="{33C91CE4-91C4-44E0-BD02-FD0E30E45861}" type="parTrans" cxnId="{EBF5D4A5-D7B1-48FB-9990-5438F47133D4}">
      <dgm:prSet/>
      <dgm:spPr/>
      <dgm:t>
        <a:bodyPr/>
        <a:lstStyle/>
        <a:p>
          <a:endParaRPr lang="es-EC"/>
        </a:p>
      </dgm:t>
    </dgm:pt>
    <dgm:pt modelId="{ED6CF7F1-DAF4-4C3E-9A87-23C3D65E40FF}" type="sibTrans" cxnId="{EBF5D4A5-D7B1-48FB-9990-5438F47133D4}">
      <dgm:prSet/>
      <dgm:spPr/>
      <dgm:t>
        <a:bodyPr/>
        <a:lstStyle/>
        <a:p>
          <a:endParaRPr lang="es-EC"/>
        </a:p>
      </dgm:t>
    </dgm:pt>
    <dgm:pt modelId="{FA763B44-E932-4A64-9816-28829F0E3850}">
      <dgm:prSet phldrT="[Texto]"/>
      <dgm:spPr/>
      <dgm:t>
        <a:bodyPr/>
        <a:lstStyle/>
        <a:p>
          <a:r>
            <a:rPr lang="es-EC" dirty="0"/>
            <a:t>Económicos</a:t>
          </a:r>
        </a:p>
      </dgm:t>
    </dgm:pt>
    <dgm:pt modelId="{4D55F3E4-E8BE-4F35-B568-35906D12E22E}" type="parTrans" cxnId="{A49440D6-58BB-4ADA-B72B-438997B94075}">
      <dgm:prSet/>
      <dgm:spPr/>
      <dgm:t>
        <a:bodyPr/>
        <a:lstStyle/>
        <a:p>
          <a:endParaRPr lang="es-EC"/>
        </a:p>
      </dgm:t>
    </dgm:pt>
    <dgm:pt modelId="{5443CB41-13C1-4525-89A0-72831CC14241}" type="sibTrans" cxnId="{A49440D6-58BB-4ADA-B72B-438997B94075}">
      <dgm:prSet/>
      <dgm:spPr/>
      <dgm:t>
        <a:bodyPr/>
        <a:lstStyle/>
        <a:p>
          <a:endParaRPr lang="es-EC"/>
        </a:p>
      </dgm:t>
    </dgm:pt>
    <dgm:pt modelId="{78E671B2-FD16-4B5E-9A4F-5658D6F59AC0}">
      <dgm:prSet phldrT="[Texto]"/>
      <dgm:spPr/>
      <dgm:t>
        <a:bodyPr/>
        <a:lstStyle/>
        <a:p>
          <a:r>
            <a:rPr lang="es-EC" dirty="0"/>
            <a:t>Cuarta potencia a nivel mundial</a:t>
          </a:r>
        </a:p>
      </dgm:t>
    </dgm:pt>
    <dgm:pt modelId="{63181F06-699E-4235-A652-BB91A4475728}" type="parTrans" cxnId="{18FBB213-3392-4CCD-9C0B-7FB406326788}">
      <dgm:prSet/>
      <dgm:spPr/>
      <dgm:t>
        <a:bodyPr/>
        <a:lstStyle/>
        <a:p>
          <a:endParaRPr lang="es-EC"/>
        </a:p>
      </dgm:t>
    </dgm:pt>
    <dgm:pt modelId="{67C038F3-63BC-44D0-9E7F-36032E096671}" type="sibTrans" cxnId="{18FBB213-3392-4CCD-9C0B-7FB406326788}">
      <dgm:prSet/>
      <dgm:spPr/>
      <dgm:t>
        <a:bodyPr/>
        <a:lstStyle/>
        <a:p>
          <a:endParaRPr lang="es-EC"/>
        </a:p>
      </dgm:t>
    </dgm:pt>
    <dgm:pt modelId="{82C46E81-9D69-4282-BA02-AB346A47E0CF}">
      <dgm:prSet phldrT="[Texto]"/>
      <dgm:spPr/>
      <dgm:t>
        <a:bodyPr/>
        <a:lstStyle/>
        <a:p>
          <a:r>
            <a:rPr lang="es-EC" dirty="0"/>
            <a:t>Economía más grande de Europa</a:t>
          </a:r>
        </a:p>
      </dgm:t>
    </dgm:pt>
    <dgm:pt modelId="{A10182C2-2142-4432-BD19-473BFB959719}" type="parTrans" cxnId="{33BCD5CE-953D-4311-B5F8-45833B9AD2AE}">
      <dgm:prSet/>
      <dgm:spPr/>
      <dgm:t>
        <a:bodyPr/>
        <a:lstStyle/>
        <a:p>
          <a:endParaRPr lang="es-EC"/>
        </a:p>
      </dgm:t>
    </dgm:pt>
    <dgm:pt modelId="{0E10EE4D-181D-4F0F-B44C-86BA9B160466}" type="sibTrans" cxnId="{33BCD5CE-953D-4311-B5F8-45833B9AD2AE}">
      <dgm:prSet/>
      <dgm:spPr/>
      <dgm:t>
        <a:bodyPr/>
        <a:lstStyle/>
        <a:p>
          <a:endParaRPr lang="es-EC"/>
        </a:p>
      </dgm:t>
    </dgm:pt>
    <dgm:pt modelId="{904F3DB3-6912-4F4C-9AB5-8DCAD0943A35}">
      <dgm:prSet phldrT="[Texto]"/>
      <dgm:spPr/>
      <dgm:t>
        <a:bodyPr/>
        <a:lstStyle/>
        <a:p>
          <a:r>
            <a:rPr lang="es-EC" dirty="0"/>
            <a:t>Primera posición en parámetros de calidad de vida y justicia social</a:t>
          </a:r>
        </a:p>
      </dgm:t>
    </dgm:pt>
    <dgm:pt modelId="{F9EC0ED7-1B33-48A8-82BD-5F37D1583DA9}" type="parTrans" cxnId="{910563F9-3C51-4FB9-B911-E9C35F63B2BD}">
      <dgm:prSet/>
      <dgm:spPr/>
      <dgm:t>
        <a:bodyPr/>
        <a:lstStyle/>
        <a:p>
          <a:endParaRPr lang="es-EC"/>
        </a:p>
      </dgm:t>
    </dgm:pt>
    <dgm:pt modelId="{C3FA4F9A-8C21-4015-9289-928682045E7C}" type="sibTrans" cxnId="{910563F9-3C51-4FB9-B911-E9C35F63B2BD}">
      <dgm:prSet/>
      <dgm:spPr/>
      <dgm:t>
        <a:bodyPr/>
        <a:lstStyle/>
        <a:p>
          <a:endParaRPr lang="es-EC"/>
        </a:p>
      </dgm:t>
    </dgm:pt>
    <dgm:pt modelId="{CF74231E-556E-43D7-B55B-8D6EEB5063BE}">
      <dgm:prSet phldrT="[Texto]"/>
      <dgm:spPr/>
      <dgm:t>
        <a:bodyPr/>
        <a:lstStyle/>
        <a:p>
          <a:r>
            <a:rPr lang="es-EC" dirty="0"/>
            <a:t>Socioculturales</a:t>
          </a:r>
        </a:p>
      </dgm:t>
    </dgm:pt>
    <dgm:pt modelId="{594C2414-9E75-4C40-A3E3-16017DB032D2}" type="parTrans" cxnId="{0A11BF57-8EC6-4B1A-97D5-DAA3EB055CE5}">
      <dgm:prSet/>
      <dgm:spPr/>
      <dgm:t>
        <a:bodyPr/>
        <a:lstStyle/>
        <a:p>
          <a:endParaRPr lang="es-EC"/>
        </a:p>
      </dgm:t>
    </dgm:pt>
    <dgm:pt modelId="{A50037FE-8D33-4F80-8331-EC2E2D533A1B}" type="sibTrans" cxnId="{0A11BF57-8EC6-4B1A-97D5-DAA3EB055CE5}">
      <dgm:prSet/>
      <dgm:spPr/>
      <dgm:t>
        <a:bodyPr/>
        <a:lstStyle/>
        <a:p>
          <a:endParaRPr lang="es-EC"/>
        </a:p>
      </dgm:t>
    </dgm:pt>
    <dgm:pt modelId="{649CFEA0-3D1B-4BBE-AF9D-88B0A43F740D}">
      <dgm:prSet phldrT="[Texto]"/>
      <dgm:spPr/>
      <dgm:t>
        <a:bodyPr/>
        <a:lstStyle/>
        <a:p>
          <a:r>
            <a:rPr lang="es-EC" dirty="0"/>
            <a:t>Alta conciencia de salud y bienestar (</a:t>
          </a:r>
          <a:r>
            <a:rPr lang="es-EC" dirty="0" err="1"/>
            <a:t>Germany</a:t>
          </a:r>
          <a:r>
            <a:rPr lang="es-EC" dirty="0"/>
            <a:t> </a:t>
          </a:r>
          <a:r>
            <a:rPr lang="es-EC" dirty="0" err="1"/>
            <a:t>Trade</a:t>
          </a:r>
          <a:r>
            <a:rPr lang="es-EC" dirty="0"/>
            <a:t> &amp; </a:t>
          </a:r>
          <a:r>
            <a:rPr lang="es-EC" dirty="0" err="1"/>
            <a:t>Invest</a:t>
          </a:r>
          <a:r>
            <a:rPr lang="es-EC" dirty="0"/>
            <a:t>)</a:t>
          </a:r>
        </a:p>
      </dgm:t>
    </dgm:pt>
    <dgm:pt modelId="{817CABDA-27DC-4659-9F70-AB706795D16C}" type="parTrans" cxnId="{BD78506A-F001-4EBF-BE08-AACF8528026F}">
      <dgm:prSet/>
      <dgm:spPr/>
      <dgm:t>
        <a:bodyPr/>
        <a:lstStyle/>
        <a:p>
          <a:endParaRPr lang="es-EC"/>
        </a:p>
      </dgm:t>
    </dgm:pt>
    <dgm:pt modelId="{E26A5489-24FF-41F4-8A4B-BB598A9D333E}" type="sibTrans" cxnId="{BD78506A-F001-4EBF-BE08-AACF8528026F}">
      <dgm:prSet/>
      <dgm:spPr/>
      <dgm:t>
        <a:bodyPr/>
        <a:lstStyle/>
        <a:p>
          <a:endParaRPr lang="es-EC"/>
        </a:p>
      </dgm:t>
    </dgm:pt>
    <dgm:pt modelId="{A122CFC8-6F27-409F-A2BF-17A5B6388A09}">
      <dgm:prSet phldrT="[Texto]"/>
      <dgm:spPr/>
      <dgm:t>
        <a:bodyPr/>
        <a:lstStyle/>
        <a:p>
          <a:r>
            <a:rPr lang="es-EC" dirty="0"/>
            <a:t>Mercado orgánico más significativo de Europa</a:t>
          </a:r>
        </a:p>
      </dgm:t>
    </dgm:pt>
    <dgm:pt modelId="{985234B1-4449-4258-9304-9B1A237345AF}" type="parTrans" cxnId="{A427AC01-8821-4936-B33A-4CCF40FD9F10}">
      <dgm:prSet/>
      <dgm:spPr/>
      <dgm:t>
        <a:bodyPr/>
        <a:lstStyle/>
        <a:p>
          <a:endParaRPr lang="es-EC"/>
        </a:p>
      </dgm:t>
    </dgm:pt>
    <dgm:pt modelId="{9194D186-1840-4FE9-A7F0-E1F067FEBD02}" type="sibTrans" cxnId="{A427AC01-8821-4936-B33A-4CCF40FD9F10}">
      <dgm:prSet/>
      <dgm:spPr/>
      <dgm:t>
        <a:bodyPr/>
        <a:lstStyle/>
        <a:p>
          <a:endParaRPr lang="es-EC"/>
        </a:p>
      </dgm:t>
    </dgm:pt>
    <dgm:pt modelId="{1250B805-A3C6-4D19-9F5F-EA042EF87D39}">
      <dgm:prSet phldrT="[Texto]"/>
      <dgm:spPr/>
      <dgm:t>
        <a:bodyPr/>
        <a:lstStyle/>
        <a:p>
          <a:r>
            <a:rPr lang="es-EC" dirty="0"/>
            <a:t>Tecnológicos</a:t>
          </a:r>
        </a:p>
      </dgm:t>
    </dgm:pt>
    <dgm:pt modelId="{10206F6A-8AAE-4CC5-854C-3865F8CB420E}" type="parTrans" cxnId="{E82B70E1-1E1D-4965-ABC7-BB6604E1142D}">
      <dgm:prSet/>
      <dgm:spPr/>
      <dgm:t>
        <a:bodyPr/>
        <a:lstStyle/>
        <a:p>
          <a:endParaRPr lang="es-EC"/>
        </a:p>
      </dgm:t>
    </dgm:pt>
    <dgm:pt modelId="{11A5FD82-45FA-4F17-B281-6CFB921D8D92}" type="sibTrans" cxnId="{E82B70E1-1E1D-4965-ABC7-BB6604E1142D}">
      <dgm:prSet/>
      <dgm:spPr/>
      <dgm:t>
        <a:bodyPr/>
        <a:lstStyle/>
        <a:p>
          <a:endParaRPr lang="es-EC"/>
        </a:p>
      </dgm:t>
    </dgm:pt>
    <dgm:pt modelId="{D0862E77-52E3-42C9-B5F2-06DDAF85194C}">
      <dgm:prSet phldrT="[Texto]"/>
      <dgm:spPr/>
      <dgm:t>
        <a:bodyPr/>
        <a:lstStyle/>
        <a:p>
          <a:r>
            <a:rPr lang="es-EC" dirty="0"/>
            <a:t>Alta inversión en investigación</a:t>
          </a:r>
        </a:p>
      </dgm:t>
    </dgm:pt>
    <dgm:pt modelId="{CF7762EE-7C0C-49DA-8E43-6F696F5632B0}" type="parTrans" cxnId="{47635E0A-BB21-4721-A0A2-BD1A85836552}">
      <dgm:prSet/>
      <dgm:spPr/>
      <dgm:t>
        <a:bodyPr/>
        <a:lstStyle/>
        <a:p>
          <a:endParaRPr lang="es-EC"/>
        </a:p>
      </dgm:t>
    </dgm:pt>
    <dgm:pt modelId="{C8D53601-C9C9-4F4E-A3A9-ECA2BD87810C}" type="sibTrans" cxnId="{47635E0A-BB21-4721-A0A2-BD1A85836552}">
      <dgm:prSet/>
      <dgm:spPr/>
      <dgm:t>
        <a:bodyPr/>
        <a:lstStyle/>
        <a:p>
          <a:endParaRPr lang="es-EC"/>
        </a:p>
      </dgm:t>
    </dgm:pt>
    <dgm:pt modelId="{FA35420B-58C0-4830-A84D-E0EB21346D41}">
      <dgm:prSet phldrT="[Texto]"/>
      <dgm:spPr/>
      <dgm:t>
        <a:bodyPr/>
        <a:lstStyle/>
        <a:p>
          <a:r>
            <a:rPr lang="es-EC" dirty="0"/>
            <a:t>40% de la población recurre al comercio electrónico</a:t>
          </a:r>
        </a:p>
      </dgm:t>
    </dgm:pt>
    <dgm:pt modelId="{7E0711B6-396B-4726-998B-C40A69114EFE}" type="parTrans" cxnId="{EAA0121D-E168-4C7A-91C7-34D6A8DFE67F}">
      <dgm:prSet/>
      <dgm:spPr/>
      <dgm:t>
        <a:bodyPr/>
        <a:lstStyle/>
        <a:p>
          <a:endParaRPr lang="es-EC"/>
        </a:p>
      </dgm:t>
    </dgm:pt>
    <dgm:pt modelId="{CB08FB2C-D721-4B95-B67A-2C386E1F50C5}" type="sibTrans" cxnId="{EAA0121D-E168-4C7A-91C7-34D6A8DFE67F}">
      <dgm:prSet/>
      <dgm:spPr/>
      <dgm:t>
        <a:bodyPr/>
        <a:lstStyle/>
        <a:p>
          <a:endParaRPr lang="es-EC"/>
        </a:p>
      </dgm:t>
    </dgm:pt>
    <dgm:pt modelId="{20A418A8-5548-4C6D-B006-565C2DF32C8C}">
      <dgm:prSet phldrT="[Texto]"/>
      <dgm:spPr/>
      <dgm:t>
        <a:bodyPr/>
        <a:lstStyle/>
        <a:p>
          <a:r>
            <a:rPr lang="es-EC" dirty="0"/>
            <a:t>60 puertos de carga</a:t>
          </a:r>
        </a:p>
      </dgm:t>
    </dgm:pt>
    <dgm:pt modelId="{FD54CA57-A8D4-4650-BBE7-C8F9EE47698A}" type="parTrans" cxnId="{D4C807CE-EC88-4C86-9A3E-C1DB8ED129C7}">
      <dgm:prSet/>
      <dgm:spPr/>
      <dgm:t>
        <a:bodyPr/>
        <a:lstStyle/>
        <a:p>
          <a:endParaRPr lang="es-EC"/>
        </a:p>
      </dgm:t>
    </dgm:pt>
    <dgm:pt modelId="{8F9E62E4-3A41-4718-9C06-50FEF2899660}" type="sibTrans" cxnId="{D4C807CE-EC88-4C86-9A3E-C1DB8ED129C7}">
      <dgm:prSet/>
      <dgm:spPr/>
      <dgm:t>
        <a:bodyPr/>
        <a:lstStyle/>
        <a:p>
          <a:endParaRPr lang="es-EC"/>
        </a:p>
      </dgm:t>
    </dgm:pt>
    <dgm:pt modelId="{9A9C8E22-9C57-40AF-8E6C-B89A63263AC2}">
      <dgm:prSet phldrT="[Texto]"/>
      <dgm:spPr/>
      <dgm:t>
        <a:bodyPr/>
        <a:lstStyle/>
        <a:p>
          <a:r>
            <a:rPr lang="es-EC" dirty="0"/>
            <a:t>Ecológicos</a:t>
          </a:r>
        </a:p>
      </dgm:t>
    </dgm:pt>
    <dgm:pt modelId="{610DA572-2018-473D-8D5F-416B6778A76D}" type="parTrans" cxnId="{38401427-DACA-4F21-8746-913D00F2C66A}">
      <dgm:prSet/>
      <dgm:spPr/>
      <dgm:t>
        <a:bodyPr/>
        <a:lstStyle/>
        <a:p>
          <a:endParaRPr lang="es-EC"/>
        </a:p>
      </dgm:t>
    </dgm:pt>
    <dgm:pt modelId="{F992B888-EF6E-44A1-99E1-894F0E10732F}" type="sibTrans" cxnId="{38401427-DACA-4F21-8746-913D00F2C66A}">
      <dgm:prSet/>
      <dgm:spPr/>
      <dgm:t>
        <a:bodyPr/>
        <a:lstStyle/>
        <a:p>
          <a:endParaRPr lang="es-EC"/>
        </a:p>
      </dgm:t>
    </dgm:pt>
    <dgm:pt modelId="{CB9193ED-5BBD-4E31-BC1B-0D934CCBFCB8}">
      <dgm:prSet phldrT="[Texto]"/>
      <dgm:spPr/>
      <dgm:t>
        <a:bodyPr/>
        <a:lstStyle/>
        <a:p>
          <a:r>
            <a:rPr lang="es-EC" dirty="0"/>
            <a:t>Protección del medio ambiente, biodiversidad y desarrollo sostenible</a:t>
          </a:r>
        </a:p>
      </dgm:t>
    </dgm:pt>
    <dgm:pt modelId="{2CFB5983-B7FA-4CD1-A476-05DF35DDDCD4}" type="parTrans" cxnId="{04C9E663-8C9F-4911-B23B-D2339706734A}">
      <dgm:prSet/>
      <dgm:spPr/>
      <dgm:t>
        <a:bodyPr/>
        <a:lstStyle/>
        <a:p>
          <a:endParaRPr lang="es-EC"/>
        </a:p>
      </dgm:t>
    </dgm:pt>
    <dgm:pt modelId="{BA276166-7075-488B-A57A-52039036E1A8}" type="sibTrans" cxnId="{04C9E663-8C9F-4911-B23B-D2339706734A}">
      <dgm:prSet/>
      <dgm:spPr/>
      <dgm:t>
        <a:bodyPr/>
        <a:lstStyle/>
        <a:p>
          <a:endParaRPr lang="es-EC"/>
        </a:p>
      </dgm:t>
    </dgm:pt>
    <dgm:pt modelId="{93E224B0-3A3D-4431-BF00-AE295F8596A2}">
      <dgm:prSet phldrT="[Texto]"/>
      <dgm:spPr/>
      <dgm:t>
        <a:bodyPr/>
        <a:lstStyle/>
        <a:p>
          <a:r>
            <a:rPr lang="es-EC" dirty="0"/>
            <a:t>Demanda de certificaciones de productos orgánicos, comercio justo, huella de agua y de carbono</a:t>
          </a:r>
        </a:p>
      </dgm:t>
    </dgm:pt>
    <dgm:pt modelId="{8ABCD389-8DB1-489F-962E-495718D56E10}" type="parTrans" cxnId="{C9E9D0E2-7532-430A-9350-1DB3D44F46E9}">
      <dgm:prSet/>
      <dgm:spPr/>
      <dgm:t>
        <a:bodyPr/>
        <a:lstStyle/>
        <a:p>
          <a:endParaRPr lang="es-EC"/>
        </a:p>
      </dgm:t>
    </dgm:pt>
    <dgm:pt modelId="{56317AC9-E826-4B78-8A16-A75F6ED9A7DB}" type="sibTrans" cxnId="{C9E9D0E2-7532-430A-9350-1DB3D44F46E9}">
      <dgm:prSet/>
      <dgm:spPr/>
      <dgm:t>
        <a:bodyPr/>
        <a:lstStyle/>
        <a:p>
          <a:endParaRPr lang="es-EC"/>
        </a:p>
      </dgm:t>
    </dgm:pt>
    <dgm:pt modelId="{E1D56506-1C9E-464A-9D2A-C329C2A53D7E}">
      <dgm:prSet phldrT="[Texto]"/>
      <dgm:spPr/>
      <dgm:t>
        <a:bodyPr/>
        <a:lstStyle/>
        <a:p>
          <a:r>
            <a:rPr lang="es-EC" dirty="0"/>
            <a:t>Legales</a:t>
          </a:r>
        </a:p>
      </dgm:t>
    </dgm:pt>
    <dgm:pt modelId="{FACC614A-4426-4922-A942-6D4CA13DF974}" type="parTrans" cxnId="{6745AB1C-6AB8-4272-8316-12E2A40A2421}">
      <dgm:prSet/>
      <dgm:spPr/>
      <dgm:t>
        <a:bodyPr/>
        <a:lstStyle/>
        <a:p>
          <a:endParaRPr lang="es-EC"/>
        </a:p>
      </dgm:t>
    </dgm:pt>
    <dgm:pt modelId="{87EB0EA4-C502-4C2F-88D0-E8C5745C7A93}" type="sibTrans" cxnId="{6745AB1C-6AB8-4272-8316-12E2A40A2421}">
      <dgm:prSet/>
      <dgm:spPr/>
      <dgm:t>
        <a:bodyPr/>
        <a:lstStyle/>
        <a:p>
          <a:endParaRPr lang="es-EC"/>
        </a:p>
      </dgm:t>
    </dgm:pt>
    <dgm:pt modelId="{02169E50-4C3F-486A-86C0-61C596626B79}">
      <dgm:prSet phldrT="[Texto]"/>
      <dgm:spPr/>
      <dgm:t>
        <a:bodyPr/>
        <a:lstStyle/>
        <a:p>
          <a:r>
            <a:rPr lang="es-EC" dirty="0"/>
            <a:t>Norma SAFE</a:t>
          </a:r>
        </a:p>
      </dgm:t>
    </dgm:pt>
    <dgm:pt modelId="{82DA41EF-B7A8-4D5A-B991-E4972109D8DD}" type="parTrans" cxnId="{E387FD56-12D9-4DDD-A5AD-95F8CD96E016}">
      <dgm:prSet/>
      <dgm:spPr/>
      <dgm:t>
        <a:bodyPr/>
        <a:lstStyle/>
        <a:p>
          <a:endParaRPr lang="es-EC"/>
        </a:p>
      </dgm:t>
    </dgm:pt>
    <dgm:pt modelId="{D9F15495-A50E-4544-AF22-FC6864B4841C}" type="sibTrans" cxnId="{E387FD56-12D9-4DDD-A5AD-95F8CD96E016}">
      <dgm:prSet/>
      <dgm:spPr/>
      <dgm:t>
        <a:bodyPr/>
        <a:lstStyle/>
        <a:p>
          <a:endParaRPr lang="es-EC"/>
        </a:p>
      </dgm:t>
    </dgm:pt>
    <dgm:pt modelId="{41FC2317-D37F-44CD-AAA9-DACBED33A4EC}">
      <dgm:prSet phldrT="[Texto]"/>
      <dgm:spPr/>
      <dgm:t>
        <a:bodyPr/>
        <a:lstStyle/>
        <a:p>
          <a:r>
            <a:rPr lang="es-EC" dirty="0"/>
            <a:t>ICS</a:t>
          </a:r>
        </a:p>
      </dgm:t>
    </dgm:pt>
    <dgm:pt modelId="{175917F1-0B70-48B2-A45F-4DF804A8F359}" type="parTrans" cxnId="{8686EB6E-D5CA-4234-B0C1-73B41DBC83E5}">
      <dgm:prSet/>
      <dgm:spPr/>
      <dgm:t>
        <a:bodyPr/>
        <a:lstStyle/>
        <a:p>
          <a:endParaRPr lang="es-EC"/>
        </a:p>
      </dgm:t>
    </dgm:pt>
    <dgm:pt modelId="{D2D13F1C-3550-4D1B-AF47-A19A94764FE3}" type="sibTrans" cxnId="{8686EB6E-D5CA-4234-B0C1-73B41DBC83E5}">
      <dgm:prSet/>
      <dgm:spPr/>
      <dgm:t>
        <a:bodyPr/>
        <a:lstStyle/>
        <a:p>
          <a:endParaRPr lang="es-EC"/>
        </a:p>
      </dgm:t>
    </dgm:pt>
    <dgm:pt modelId="{7100CC77-A27E-4D29-A08D-DC5E72113A24}" type="pres">
      <dgm:prSet presAssocID="{6E493D88-183A-4620-AF11-68F5B968DC24}" presName="composite" presStyleCnt="0">
        <dgm:presLayoutVars>
          <dgm:chMax val="1"/>
          <dgm:dir/>
          <dgm:resizeHandles val="exact"/>
        </dgm:presLayoutVars>
      </dgm:prSet>
      <dgm:spPr/>
      <dgm:t>
        <a:bodyPr/>
        <a:lstStyle/>
        <a:p>
          <a:endParaRPr lang="es-EC"/>
        </a:p>
      </dgm:t>
    </dgm:pt>
    <dgm:pt modelId="{00373177-359C-40C2-9A8C-452E13F69394}" type="pres">
      <dgm:prSet presAssocID="{2EDA4D35-023B-4B37-9904-025AF2E9E687}" presName="roof" presStyleLbl="dkBgShp" presStyleIdx="0" presStyleCnt="2"/>
      <dgm:spPr/>
      <dgm:t>
        <a:bodyPr/>
        <a:lstStyle/>
        <a:p>
          <a:endParaRPr lang="es-EC"/>
        </a:p>
      </dgm:t>
    </dgm:pt>
    <dgm:pt modelId="{3DF21CA7-4B20-458F-8398-DBF47AD868E0}" type="pres">
      <dgm:prSet presAssocID="{2EDA4D35-023B-4B37-9904-025AF2E9E687}" presName="pillars" presStyleCnt="0"/>
      <dgm:spPr/>
    </dgm:pt>
    <dgm:pt modelId="{50533957-7501-462A-934E-50B77D74BA71}" type="pres">
      <dgm:prSet presAssocID="{2EDA4D35-023B-4B37-9904-025AF2E9E687}" presName="pillar1" presStyleLbl="node1" presStyleIdx="0" presStyleCnt="6">
        <dgm:presLayoutVars>
          <dgm:bulletEnabled val="1"/>
        </dgm:presLayoutVars>
      </dgm:prSet>
      <dgm:spPr/>
      <dgm:t>
        <a:bodyPr/>
        <a:lstStyle/>
        <a:p>
          <a:endParaRPr lang="es-EC"/>
        </a:p>
      </dgm:t>
    </dgm:pt>
    <dgm:pt modelId="{84818188-7CC1-42EE-93C2-8C940A1F35FC}" type="pres">
      <dgm:prSet presAssocID="{FA763B44-E932-4A64-9816-28829F0E3850}" presName="pillarX" presStyleLbl="node1" presStyleIdx="1" presStyleCnt="6">
        <dgm:presLayoutVars>
          <dgm:bulletEnabled val="1"/>
        </dgm:presLayoutVars>
      </dgm:prSet>
      <dgm:spPr/>
      <dgm:t>
        <a:bodyPr/>
        <a:lstStyle/>
        <a:p>
          <a:endParaRPr lang="es-EC"/>
        </a:p>
      </dgm:t>
    </dgm:pt>
    <dgm:pt modelId="{D006C076-7F04-4CAA-AEEA-A6A25288A4BA}" type="pres">
      <dgm:prSet presAssocID="{CF74231E-556E-43D7-B55B-8D6EEB5063BE}" presName="pillarX" presStyleLbl="node1" presStyleIdx="2" presStyleCnt="6">
        <dgm:presLayoutVars>
          <dgm:bulletEnabled val="1"/>
        </dgm:presLayoutVars>
      </dgm:prSet>
      <dgm:spPr/>
      <dgm:t>
        <a:bodyPr/>
        <a:lstStyle/>
        <a:p>
          <a:endParaRPr lang="es-EC"/>
        </a:p>
      </dgm:t>
    </dgm:pt>
    <dgm:pt modelId="{966A854D-10E5-4791-8051-D88A4CD65454}" type="pres">
      <dgm:prSet presAssocID="{1250B805-A3C6-4D19-9F5F-EA042EF87D39}" presName="pillarX" presStyleLbl="node1" presStyleIdx="3" presStyleCnt="6">
        <dgm:presLayoutVars>
          <dgm:bulletEnabled val="1"/>
        </dgm:presLayoutVars>
      </dgm:prSet>
      <dgm:spPr/>
      <dgm:t>
        <a:bodyPr/>
        <a:lstStyle/>
        <a:p>
          <a:endParaRPr lang="es-EC"/>
        </a:p>
      </dgm:t>
    </dgm:pt>
    <dgm:pt modelId="{B90C7856-C5FF-40FF-97C0-16BD1910906F}" type="pres">
      <dgm:prSet presAssocID="{9A9C8E22-9C57-40AF-8E6C-B89A63263AC2}" presName="pillarX" presStyleLbl="node1" presStyleIdx="4" presStyleCnt="6">
        <dgm:presLayoutVars>
          <dgm:bulletEnabled val="1"/>
        </dgm:presLayoutVars>
      </dgm:prSet>
      <dgm:spPr/>
      <dgm:t>
        <a:bodyPr/>
        <a:lstStyle/>
        <a:p>
          <a:endParaRPr lang="es-EC"/>
        </a:p>
      </dgm:t>
    </dgm:pt>
    <dgm:pt modelId="{F8A5C47D-A477-4260-87A6-3BE1BEDD4F62}" type="pres">
      <dgm:prSet presAssocID="{E1D56506-1C9E-464A-9D2A-C329C2A53D7E}" presName="pillarX" presStyleLbl="node1" presStyleIdx="5" presStyleCnt="6">
        <dgm:presLayoutVars>
          <dgm:bulletEnabled val="1"/>
        </dgm:presLayoutVars>
      </dgm:prSet>
      <dgm:spPr/>
      <dgm:t>
        <a:bodyPr/>
        <a:lstStyle/>
        <a:p>
          <a:endParaRPr lang="es-EC"/>
        </a:p>
      </dgm:t>
    </dgm:pt>
    <dgm:pt modelId="{EC49B96F-0086-4E48-AA04-027CBD96DC1E}" type="pres">
      <dgm:prSet presAssocID="{2EDA4D35-023B-4B37-9904-025AF2E9E687}" presName="base" presStyleLbl="dkBgShp" presStyleIdx="1" presStyleCnt="2"/>
      <dgm:spPr/>
    </dgm:pt>
  </dgm:ptLst>
  <dgm:cxnLst>
    <dgm:cxn modelId="{8686EB6E-D5CA-4234-B0C1-73B41DBC83E5}" srcId="{E1D56506-1C9E-464A-9D2A-C329C2A53D7E}" destId="{41FC2317-D37F-44CD-AAA9-DACBED33A4EC}" srcOrd="1" destOrd="0" parTransId="{175917F1-0B70-48B2-A45F-4DF804A8F359}" sibTransId="{D2D13F1C-3550-4D1B-AF47-A19A94764FE3}"/>
    <dgm:cxn modelId="{A49440D6-58BB-4ADA-B72B-438997B94075}" srcId="{2EDA4D35-023B-4B37-9904-025AF2E9E687}" destId="{FA763B44-E932-4A64-9816-28829F0E3850}" srcOrd="1" destOrd="0" parTransId="{4D55F3E4-E8BE-4F35-B568-35906D12E22E}" sibTransId="{5443CB41-13C1-4525-89A0-72831CC14241}"/>
    <dgm:cxn modelId="{6745AB1C-6AB8-4272-8316-12E2A40A2421}" srcId="{2EDA4D35-023B-4B37-9904-025AF2E9E687}" destId="{E1D56506-1C9E-464A-9D2A-C329C2A53D7E}" srcOrd="5" destOrd="0" parTransId="{FACC614A-4426-4922-A942-6D4CA13DF974}" sibTransId="{87EB0EA4-C502-4C2F-88D0-E8C5745C7A93}"/>
    <dgm:cxn modelId="{EBF5D4A5-D7B1-48FB-9990-5438F47133D4}" srcId="{D7BE30B0-CEA5-43A9-8264-797D6A5E4926}" destId="{7FF5FA08-4D97-4FAC-832F-72617D3F4AC6}" srcOrd="1" destOrd="0" parTransId="{33C91CE4-91C4-44E0-BD02-FD0E30E45861}" sibTransId="{ED6CF7F1-DAF4-4C3E-9A87-23C3D65E40FF}"/>
    <dgm:cxn modelId="{1DE3BDEB-F39C-490D-8960-DDC078DBDB50}" type="presOf" srcId="{D7BE30B0-CEA5-43A9-8264-797D6A5E4926}" destId="{50533957-7501-462A-934E-50B77D74BA71}" srcOrd="0" destOrd="0" presId="urn:microsoft.com/office/officeart/2005/8/layout/hList3"/>
    <dgm:cxn modelId="{38401427-DACA-4F21-8746-913D00F2C66A}" srcId="{2EDA4D35-023B-4B37-9904-025AF2E9E687}" destId="{9A9C8E22-9C57-40AF-8E6C-B89A63263AC2}" srcOrd="4" destOrd="0" parTransId="{610DA572-2018-473D-8D5F-416B6778A76D}" sibTransId="{F992B888-EF6E-44A1-99E1-894F0E10732F}"/>
    <dgm:cxn modelId="{E802620B-419E-455E-B18E-8D418ABB5896}" type="presOf" srcId="{6E493D88-183A-4620-AF11-68F5B968DC24}" destId="{7100CC77-A27E-4D29-A08D-DC5E72113A24}" srcOrd="0" destOrd="0" presId="urn:microsoft.com/office/officeart/2005/8/layout/hList3"/>
    <dgm:cxn modelId="{910563F9-3C51-4FB9-B911-E9C35F63B2BD}" srcId="{CF74231E-556E-43D7-B55B-8D6EEB5063BE}" destId="{904F3DB3-6912-4F4C-9AB5-8DCAD0943A35}" srcOrd="0" destOrd="0" parTransId="{F9EC0ED7-1B33-48A8-82BD-5F37D1583DA9}" sibTransId="{C3FA4F9A-8C21-4015-9289-928682045E7C}"/>
    <dgm:cxn modelId="{8D751A14-A4F4-4820-84E5-83282532B07B}" type="presOf" srcId="{1250B805-A3C6-4D19-9F5F-EA042EF87D39}" destId="{966A854D-10E5-4791-8051-D88A4CD65454}" srcOrd="0" destOrd="0" presId="urn:microsoft.com/office/officeart/2005/8/layout/hList3"/>
    <dgm:cxn modelId="{78040C34-B968-4FAB-9AE8-898CCC505A26}" type="presOf" srcId="{649CFEA0-3D1B-4BBE-AF9D-88B0A43F740D}" destId="{D006C076-7F04-4CAA-AEEA-A6A25288A4BA}" srcOrd="0" destOrd="2" presId="urn:microsoft.com/office/officeart/2005/8/layout/hList3"/>
    <dgm:cxn modelId="{C9E9D0E2-7532-430A-9350-1DB3D44F46E9}" srcId="{9A9C8E22-9C57-40AF-8E6C-B89A63263AC2}" destId="{93E224B0-3A3D-4431-BF00-AE295F8596A2}" srcOrd="1" destOrd="0" parTransId="{8ABCD389-8DB1-489F-962E-495718D56E10}" sibTransId="{56317AC9-E826-4B78-8A16-A75F6ED9A7DB}"/>
    <dgm:cxn modelId="{EAA0121D-E168-4C7A-91C7-34D6A8DFE67F}" srcId="{1250B805-A3C6-4D19-9F5F-EA042EF87D39}" destId="{FA35420B-58C0-4830-A84D-E0EB21346D41}" srcOrd="1" destOrd="0" parTransId="{7E0711B6-396B-4726-998B-C40A69114EFE}" sibTransId="{CB08FB2C-D721-4B95-B67A-2C386E1F50C5}"/>
    <dgm:cxn modelId="{44DD6629-D61C-4923-8F68-94E1046CBFCD}" type="presOf" srcId="{99B5ACFB-DC53-42B9-BFF1-C55B24BC178D}" destId="{50533957-7501-462A-934E-50B77D74BA71}" srcOrd="0" destOrd="1" presId="urn:microsoft.com/office/officeart/2005/8/layout/hList3"/>
    <dgm:cxn modelId="{47635E0A-BB21-4721-A0A2-BD1A85836552}" srcId="{1250B805-A3C6-4D19-9F5F-EA042EF87D39}" destId="{D0862E77-52E3-42C9-B5F2-06DDAF85194C}" srcOrd="0" destOrd="0" parTransId="{CF7762EE-7C0C-49DA-8E43-6F696F5632B0}" sibTransId="{C8D53601-C9C9-4F4E-A3A9-ECA2BD87810C}"/>
    <dgm:cxn modelId="{E57A10EE-F575-481C-B5DD-1D86296ABAD7}" type="presOf" srcId="{904F3DB3-6912-4F4C-9AB5-8DCAD0943A35}" destId="{D006C076-7F04-4CAA-AEEA-A6A25288A4BA}" srcOrd="0" destOrd="1" presId="urn:microsoft.com/office/officeart/2005/8/layout/hList3"/>
    <dgm:cxn modelId="{18FBB213-3392-4CCD-9C0B-7FB406326788}" srcId="{FA763B44-E932-4A64-9816-28829F0E3850}" destId="{78E671B2-FD16-4B5E-9A4F-5658D6F59AC0}" srcOrd="0" destOrd="0" parTransId="{63181F06-699E-4235-A652-BB91A4475728}" sibTransId="{67C038F3-63BC-44D0-9E7F-36032E096671}"/>
    <dgm:cxn modelId="{3CF077D9-C399-42D3-948F-DFCD044BD1FB}" type="presOf" srcId="{A122CFC8-6F27-409F-A2BF-17A5B6388A09}" destId="{D006C076-7F04-4CAA-AEEA-A6A25288A4BA}" srcOrd="0" destOrd="3" presId="urn:microsoft.com/office/officeart/2005/8/layout/hList3"/>
    <dgm:cxn modelId="{67ED5E56-BF31-4718-B369-7ECDEDF71D71}" type="presOf" srcId="{D0862E77-52E3-42C9-B5F2-06DDAF85194C}" destId="{966A854D-10E5-4791-8051-D88A4CD65454}" srcOrd="0" destOrd="1" presId="urn:microsoft.com/office/officeart/2005/8/layout/hList3"/>
    <dgm:cxn modelId="{0F8D39B8-0F0B-4248-8D4A-B37E2423848B}" type="presOf" srcId="{20A418A8-5548-4C6D-B006-565C2DF32C8C}" destId="{966A854D-10E5-4791-8051-D88A4CD65454}" srcOrd="0" destOrd="3" presId="urn:microsoft.com/office/officeart/2005/8/layout/hList3"/>
    <dgm:cxn modelId="{E82B70E1-1E1D-4965-ABC7-BB6604E1142D}" srcId="{2EDA4D35-023B-4B37-9904-025AF2E9E687}" destId="{1250B805-A3C6-4D19-9F5F-EA042EF87D39}" srcOrd="3" destOrd="0" parTransId="{10206F6A-8AAE-4CC5-854C-3865F8CB420E}" sibTransId="{11A5FD82-45FA-4F17-B281-6CFB921D8D92}"/>
    <dgm:cxn modelId="{BD78506A-F001-4EBF-BE08-AACF8528026F}" srcId="{CF74231E-556E-43D7-B55B-8D6EEB5063BE}" destId="{649CFEA0-3D1B-4BBE-AF9D-88B0A43F740D}" srcOrd="1" destOrd="0" parTransId="{817CABDA-27DC-4659-9F70-AB706795D16C}" sibTransId="{E26A5489-24FF-41F4-8A4B-BB598A9D333E}"/>
    <dgm:cxn modelId="{1CD3531A-46D3-4FEB-84C5-86E5F71E2DC5}" type="presOf" srcId="{41FC2317-D37F-44CD-AAA9-DACBED33A4EC}" destId="{F8A5C47D-A477-4260-87A6-3BE1BEDD4F62}" srcOrd="0" destOrd="2" presId="urn:microsoft.com/office/officeart/2005/8/layout/hList3"/>
    <dgm:cxn modelId="{8670AECB-6BC9-4AC6-A8D1-B204BEAA1030}" type="presOf" srcId="{82C46E81-9D69-4282-BA02-AB346A47E0CF}" destId="{84818188-7CC1-42EE-93C2-8C940A1F35FC}" srcOrd="0" destOrd="2" presId="urn:microsoft.com/office/officeart/2005/8/layout/hList3"/>
    <dgm:cxn modelId="{0647B84E-F677-4694-9D5D-F2EBD48B18CA}" type="presOf" srcId="{CB9193ED-5BBD-4E31-BC1B-0D934CCBFCB8}" destId="{B90C7856-C5FF-40FF-97C0-16BD1910906F}" srcOrd="0" destOrd="1" presId="urn:microsoft.com/office/officeart/2005/8/layout/hList3"/>
    <dgm:cxn modelId="{04C9E663-8C9F-4911-B23B-D2339706734A}" srcId="{9A9C8E22-9C57-40AF-8E6C-B89A63263AC2}" destId="{CB9193ED-5BBD-4E31-BC1B-0D934CCBFCB8}" srcOrd="0" destOrd="0" parTransId="{2CFB5983-B7FA-4CD1-A476-05DF35DDDCD4}" sibTransId="{BA276166-7075-488B-A57A-52039036E1A8}"/>
    <dgm:cxn modelId="{3BAB233C-D5BB-4970-92D4-870E22E5E7C4}" srcId="{6E493D88-183A-4620-AF11-68F5B968DC24}" destId="{2EDA4D35-023B-4B37-9904-025AF2E9E687}" srcOrd="0" destOrd="0" parTransId="{583C63CE-55C1-4D81-8B33-5F7DD0AEBF57}" sibTransId="{6AF21143-7ECC-4112-B128-55E4D8C9C965}"/>
    <dgm:cxn modelId="{08399B78-B11F-45F2-A4D1-71612C5AA155}" srcId="{2EDA4D35-023B-4B37-9904-025AF2E9E687}" destId="{D7BE30B0-CEA5-43A9-8264-797D6A5E4926}" srcOrd="0" destOrd="0" parTransId="{318F4D7B-9ED6-4272-B024-2EF44A06369B}" sibTransId="{3547AB56-2A07-4533-BBB3-C38027347B58}"/>
    <dgm:cxn modelId="{33BCD5CE-953D-4311-B5F8-45833B9AD2AE}" srcId="{FA763B44-E932-4A64-9816-28829F0E3850}" destId="{82C46E81-9D69-4282-BA02-AB346A47E0CF}" srcOrd="1" destOrd="0" parTransId="{A10182C2-2142-4432-BD19-473BFB959719}" sibTransId="{0E10EE4D-181D-4F0F-B44C-86BA9B160466}"/>
    <dgm:cxn modelId="{C42F1419-3C7D-41CD-BF4C-7FD644B98967}" type="presOf" srcId="{9A9C8E22-9C57-40AF-8E6C-B89A63263AC2}" destId="{B90C7856-C5FF-40FF-97C0-16BD1910906F}" srcOrd="0" destOrd="0" presId="urn:microsoft.com/office/officeart/2005/8/layout/hList3"/>
    <dgm:cxn modelId="{E387FD56-12D9-4DDD-A5AD-95F8CD96E016}" srcId="{E1D56506-1C9E-464A-9D2A-C329C2A53D7E}" destId="{02169E50-4C3F-486A-86C0-61C596626B79}" srcOrd="0" destOrd="0" parTransId="{82DA41EF-B7A8-4D5A-B991-E4972109D8DD}" sibTransId="{D9F15495-A50E-4544-AF22-FC6864B4841C}"/>
    <dgm:cxn modelId="{4A34EF57-11D9-47C5-9E9B-488B19A054C4}" type="presOf" srcId="{E1D56506-1C9E-464A-9D2A-C329C2A53D7E}" destId="{F8A5C47D-A477-4260-87A6-3BE1BEDD4F62}" srcOrd="0" destOrd="0" presId="urn:microsoft.com/office/officeart/2005/8/layout/hList3"/>
    <dgm:cxn modelId="{1D409B61-CCE5-4959-ADEA-9D73D7574D01}" type="presOf" srcId="{CF74231E-556E-43D7-B55B-8D6EEB5063BE}" destId="{D006C076-7F04-4CAA-AEEA-A6A25288A4BA}" srcOrd="0" destOrd="0" presId="urn:microsoft.com/office/officeart/2005/8/layout/hList3"/>
    <dgm:cxn modelId="{B959F79C-6ED4-4154-9922-0EA4F0D5472A}" srcId="{D7BE30B0-CEA5-43A9-8264-797D6A5E4926}" destId="{99B5ACFB-DC53-42B9-BFF1-C55B24BC178D}" srcOrd="0" destOrd="0" parTransId="{EED2216C-DBE8-4FF5-A919-AFB9DAB7B792}" sibTransId="{B7314C82-A293-4B33-B4B7-9B7EE046FC5A}"/>
    <dgm:cxn modelId="{B1D72E56-C714-49FB-93E8-E10BFEFA166F}" type="presOf" srcId="{78E671B2-FD16-4B5E-9A4F-5658D6F59AC0}" destId="{84818188-7CC1-42EE-93C2-8C940A1F35FC}" srcOrd="0" destOrd="1" presId="urn:microsoft.com/office/officeart/2005/8/layout/hList3"/>
    <dgm:cxn modelId="{FFDEA244-DB0D-4702-8686-913CFD5EDC1C}" type="presOf" srcId="{FA35420B-58C0-4830-A84D-E0EB21346D41}" destId="{966A854D-10E5-4791-8051-D88A4CD65454}" srcOrd="0" destOrd="2" presId="urn:microsoft.com/office/officeart/2005/8/layout/hList3"/>
    <dgm:cxn modelId="{D4C807CE-EC88-4C86-9A3E-C1DB8ED129C7}" srcId="{1250B805-A3C6-4D19-9F5F-EA042EF87D39}" destId="{20A418A8-5548-4C6D-B006-565C2DF32C8C}" srcOrd="2" destOrd="0" parTransId="{FD54CA57-A8D4-4650-BBE7-C8F9EE47698A}" sibTransId="{8F9E62E4-3A41-4718-9C06-50FEF2899660}"/>
    <dgm:cxn modelId="{0EBFA17E-7394-4D78-861B-0DBFA113F2A3}" type="presOf" srcId="{93E224B0-3A3D-4431-BF00-AE295F8596A2}" destId="{B90C7856-C5FF-40FF-97C0-16BD1910906F}" srcOrd="0" destOrd="2" presId="urn:microsoft.com/office/officeart/2005/8/layout/hList3"/>
    <dgm:cxn modelId="{0A11BF57-8EC6-4B1A-97D5-DAA3EB055CE5}" srcId="{2EDA4D35-023B-4B37-9904-025AF2E9E687}" destId="{CF74231E-556E-43D7-B55B-8D6EEB5063BE}" srcOrd="2" destOrd="0" parTransId="{594C2414-9E75-4C40-A3E3-16017DB032D2}" sibTransId="{A50037FE-8D33-4F80-8331-EC2E2D533A1B}"/>
    <dgm:cxn modelId="{A427AC01-8821-4936-B33A-4CCF40FD9F10}" srcId="{CF74231E-556E-43D7-B55B-8D6EEB5063BE}" destId="{A122CFC8-6F27-409F-A2BF-17A5B6388A09}" srcOrd="2" destOrd="0" parTransId="{985234B1-4449-4258-9304-9B1A237345AF}" sibTransId="{9194D186-1840-4FE9-A7F0-E1F067FEBD02}"/>
    <dgm:cxn modelId="{54FEBB57-BF18-493D-9C01-6ACDA4935C1D}" type="presOf" srcId="{FA763B44-E932-4A64-9816-28829F0E3850}" destId="{84818188-7CC1-42EE-93C2-8C940A1F35FC}" srcOrd="0" destOrd="0" presId="urn:microsoft.com/office/officeart/2005/8/layout/hList3"/>
    <dgm:cxn modelId="{A5C52018-CA8A-4361-B44E-ED450C61D3A1}" type="presOf" srcId="{02169E50-4C3F-486A-86C0-61C596626B79}" destId="{F8A5C47D-A477-4260-87A6-3BE1BEDD4F62}" srcOrd="0" destOrd="1" presId="urn:microsoft.com/office/officeart/2005/8/layout/hList3"/>
    <dgm:cxn modelId="{B92D2E02-AA41-40A6-9782-0A8F40A6C15F}" type="presOf" srcId="{7FF5FA08-4D97-4FAC-832F-72617D3F4AC6}" destId="{50533957-7501-462A-934E-50B77D74BA71}" srcOrd="0" destOrd="2" presId="urn:microsoft.com/office/officeart/2005/8/layout/hList3"/>
    <dgm:cxn modelId="{240EDD95-7FAD-467C-8469-A50AB16F0CE1}" type="presOf" srcId="{2EDA4D35-023B-4B37-9904-025AF2E9E687}" destId="{00373177-359C-40C2-9A8C-452E13F69394}" srcOrd="0" destOrd="0" presId="urn:microsoft.com/office/officeart/2005/8/layout/hList3"/>
    <dgm:cxn modelId="{A812AC57-18B4-4A2D-A8F1-FCB55E59C7F4}" type="presParOf" srcId="{7100CC77-A27E-4D29-A08D-DC5E72113A24}" destId="{00373177-359C-40C2-9A8C-452E13F69394}" srcOrd="0" destOrd="0" presId="urn:microsoft.com/office/officeart/2005/8/layout/hList3"/>
    <dgm:cxn modelId="{0A796C2E-CAA7-40B7-9205-B4B60C7F0855}" type="presParOf" srcId="{7100CC77-A27E-4D29-A08D-DC5E72113A24}" destId="{3DF21CA7-4B20-458F-8398-DBF47AD868E0}" srcOrd="1" destOrd="0" presId="urn:microsoft.com/office/officeart/2005/8/layout/hList3"/>
    <dgm:cxn modelId="{EBA0E4A2-F7B7-41DA-BB08-810C8BD9E9EC}" type="presParOf" srcId="{3DF21CA7-4B20-458F-8398-DBF47AD868E0}" destId="{50533957-7501-462A-934E-50B77D74BA71}" srcOrd="0" destOrd="0" presId="urn:microsoft.com/office/officeart/2005/8/layout/hList3"/>
    <dgm:cxn modelId="{534EF6CD-35E1-4A72-8666-A7E7FF2E098A}" type="presParOf" srcId="{3DF21CA7-4B20-458F-8398-DBF47AD868E0}" destId="{84818188-7CC1-42EE-93C2-8C940A1F35FC}" srcOrd="1" destOrd="0" presId="urn:microsoft.com/office/officeart/2005/8/layout/hList3"/>
    <dgm:cxn modelId="{ECC27B8D-657B-4AAA-A87F-AE7308774C5C}" type="presParOf" srcId="{3DF21CA7-4B20-458F-8398-DBF47AD868E0}" destId="{D006C076-7F04-4CAA-AEEA-A6A25288A4BA}" srcOrd="2" destOrd="0" presId="urn:microsoft.com/office/officeart/2005/8/layout/hList3"/>
    <dgm:cxn modelId="{2B406105-3EEB-47A0-BB3F-31D52F5AC651}" type="presParOf" srcId="{3DF21CA7-4B20-458F-8398-DBF47AD868E0}" destId="{966A854D-10E5-4791-8051-D88A4CD65454}" srcOrd="3" destOrd="0" presId="urn:microsoft.com/office/officeart/2005/8/layout/hList3"/>
    <dgm:cxn modelId="{A08482C0-6AEF-4AE8-A9BC-D2B7E4D85105}" type="presParOf" srcId="{3DF21CA7-4B20-458F-8398-DBF47AD868E0}" destId="{B90C7856-C5FF-40FF-97C0-16BD1910906F}" srcOrd="4" destOrd="0" presId="urn:microsoft.com/office/officeart/2005/8/layout/hList3"/>
    <dgm:cxn modelId="{A983E458-5171-4721-88D7-584269DC11DF}" type="presParOf" srcId="{3DF21CA7-4B20-458F-8398-DBF47AD868E0}" destId="{F8A5C47D-A477-4260-87A6-3BE1BEDD4F62}" srcOrd="5" destOrd="0" presId="urn:microsoft.com/office/officeart/2005/8/layout/hList3"/>
    <dgm:cxn modelId="{E84A5CC9-A217-424B-8035-D9D449D9A62C}" type="presParOf" srcId="{7100CC77-A27E-4D29-A08D-DC5E72113A24}" destId="{EC49B96F-0086-4E48-AA04-027CBD96DC1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ADD145-118E-413C-8B09-1B5CC624F7CC}" type="doc">
      <dgm:prSet loTypeId="urn:microsoft.com/office/officeart/2005/8/layout/process5" loCatId="process" qsTypeId="urn:microsoft.com/office/officeart/2005/8/quickstyle/simple1" qsCatId="simple" csTypeId="urn:microsoft.com/office/officeart/2005/8/colors/accent2_2" csCatId="accent2" phldr="1"/>
      <dgm:spPr/>
    </dgm:pt>
    <dgm:pt modelId="{447B0732-46CF-404D-A44C-044DC7E984F8}">
      <dgm:prSet phldrT="[Texto]" custT="1"/>
      <dgm:spPr/>
      <dgm:t>
        <a:bodyPr/>
        <a:lstStyle/>
        <a:p>
          <a:pPr algn="ctr"/>
          <a:r>
            <a:rPr lang="es-ES" sz="1200" b="1">
              <a:latin typeface="Arial" panose="020B0604020202020204" pitchFamily="34" charset="0"/>
              <a:cs typeface="Arial" panose="020B0604020202020204" pitchFamily="34" charset="0"/>
            </a:rPr>
            <a:t>Productor</a:t>
          </a:r>
        </a:p>
      </dgm:t>
    </dgm:pt>
    <dgm:pt modelId="{520B898B-19AC-4D56-9160-735E3E5A3E16}" type="parTrans" cxnId="{59436A96-6F3B-4C1F-99C7-634D84645A24}">
      <dgm:prSet/>
      <dgm:spPr/>
      <dgm:t>
        <a:bodyPr/>
        <a:lstStyle/>
        <a:p>
          <a:pPr algn="ctr"/>
          <a:endParaRPr lang="es-ES" sz="1200" b="1">
            <a:latin typeface="Arial" panose="020B0604020202020204" pitchFamily="34" charset="0"/>
            <a:cs typeface="Arial" panose="020B0604020202020204" pitchFamily="34" charset="0"/>
          </a:endParaRPr>
        </a:p>
      </dgm:t>
    </dgm:pt>
    <dgm:pt modelId="{29B52F72-B87C-4C32-9704-B430D75A3172}" type="sibTrans" cxnId="{59436A96-6F3B-4C1F-99C7-634D84645A24}">
      <dgm:prSet custT="1"/>
      <dgm:spPr/>
      <dgm:t>
        <a:bodyPr/>
        <a:lstStyle/>
        <a:p>
          <a:pPr algn="ctr"/>
          <a:endParaRPr lang="es-ES" sz="1200" b="1">
            <a:latin typeface="Arial" panose="020B0604020202020204" pitchFamily="34" charset="0"/>
            <a:cs typeface="Arial" panose="020B0604020202020204" pitchFamily="34" charset="0"/>
          </a:endParaRPr>
        </a:p>
      </dgm:t>
    </dgm:pt>
    <dgm:pt modelId="{6B6730EF-20CE-49D8-833A-35ECE0364A6F}">
      <dgm:prSet phldrT="[Texto]" custT="1"/>
      <dgm:spPr/>
      <dgm:t>
        <a:bodyPr/>
        <a:lstStyle/>
        <a:p>
          <a:pPr algn="ctr"/>
          <a:r>
            <a:rPr lang="es-ES" sz="1200" b="1">
              <a:latin typeface="Arial" panose="020B0604020202020204" pitchFamily="34" charset="0"/>
              <a:cs typeface="Arial" panose="020B0604020202020204" pitchFamily="34" charset="0"/>
            </a:rPr>
            <a:t>Exportador</a:t>
          </a:r>
        </a:p>
      </dgm:t>
    </dgm:pt>
    <dgm:pt modelId="{E35410FA-7230-4907-892E-0FD20E5B98DE}" type="parTrans" cxnId="{2DED74DF-9931-49BE-90F4-B52FEBB6C4B6}">
      <dgm:prSet/>
      <dgm:spPr/>
      <dgm:t>
        <a:bodyPr/>
        <a:lstStyle/>
        <a:p>
          <a:pPr algn="ctr"/>
          <a:endParaRPr lang="es-ES" sz="1200" b="1">
            <a:latin typeface="Arial" panose="020B0604020202020204" pitchFamily="34" charset="0"/>
            <a:cs typeface="Arial" panose="020B0604020202020204" pitchFamily="34" charset="0"/>
          </a:endParaRPr>
        </a:p>
      </dgm:t>
    </dgm:pt>
    <dgm:pt modelId="{B4F10E92-785F-49E4-A5E8-0375F2BCECEF}" type="sibTrans" cxnId="{2DED74DF-9931-49BE-90F4-B52FEBB6C4B6}">
      <dgm:prSet custT="1"/>
      <dgm:spPr/>
      <dgm:t>
        <a:bodyPr/>
        <a:lstStyle/>
        <a:p>
          <a:pPr algn="ctr"/>
          <a:endParaRPr lang="es-ES" sz="1200" b="1">
            <a:latin typeface="Arial" panose="020B0604020202020204" pitchFamily="34" charset="0"/>
            <a:cs typeface="Arial" panose="020B0604020202020204" pitchFamily="34" charset="0"/>
          </a:endParaRPr>
        </a:p>
      </dgm:t>
    </dgm:pt>
    <dgm:pt modelId="{66755C22-BF96-474E-9E7E-595D683E35B4}">
      <dgm:prSet phldrT="[Texto]" custT="1"/>
      <dgm:spPr/>
      <dgm:t>
        <a:bodyPr/>
        <a:lstStyle/>
        <a:p>
          <a:pPr algn="ctr"/>
          <a:r>
            <a:rPr lang="es-ES" sz="1200" b="1">
              <a:latin typeface="Arial" panose="020B0604020202020204" pitchFamily="34" charset="0"/>
              <a:cs typeface="Arial" panose="020B0604020202020204" pitchFamily="34" charset="0"/>
            </a:rPr>
            <a:t>Consumidor</a:t>
          </a:r>
        </a:p>
      </dgm:t>
    </dgm:pt>
    <dgm:pt modelId="{7AC57ACE-A726-4DA4-8230-9FA0C025E951}" type="parTrans" cxnId="{9D9CCE20-3D4F-4D1B-AA3D-D7384D42C3F9}">
      <dgm:prSet/>
      <dgm:spPr/>
      <dgm:t>
        <a:bodyPr/>
        <a:lstStyle/>
        <a:p>
          <a:pPr algn="ctr"/>
          <a:endParaRPr lang="es-ES" sz="1200" b="1">
            <a:latin typeface="Arial" panose="020B0604020202020204" pitchFamily="34" charset="0"/>
            <a:cs typeface="Arial" panose="020B0604020202020204" pitchFamily="34" charset="0"/>
          </a:endParaRPr>
        </a:p>
      </dgm:t>
    </dgm:pt>
    <dgm:pt modelId="{1C626CF2-3C2D-4E12-8DB8-21134452396A}" type="sibTrans" cxnId="{9D9CCE20-3D4F-4D1B-AA3D-D7384D42C3F9}">
      <dgm:prSet/>
      <dgm:spPr/>
      <dgm:t>
        <a:bodyPr/>
        <a:lstStyle/>
        <a:p>
          <a:pPr algn="ctr"/>
          <a:endParaRPr lang="es-ES" sz="1200" b="1">
            <a:latin typeface="Arial" panose="020B0604020202020204" pitchFamily="34" charset="0"/>
            <a:cs typeface="Arial" panose="020B0604020202020204" pitchFamily="34" charset="0"/>
          </a:endParaRPr>
        </a:p>
      </dgm:t>
    </dgm:pt>
    <dgm:pt modelId="{523F79AD-862A-4498-9DA0-05C234BB62E2}">
      <dgm:prSet phldrT="[Texto]" custT="1"/>
      <dgm:spPr/>
      <dgm:t>
        <a:bodyPr/>
        <a:lstStyle/>
        <a:p>
          <a:pPr algn="ctr"/>
          <a:r>
            <a:rPr lang="es-ES" sz="1200" b="1">
              <a:latin typeface="Arial" panose="020B0604020202020204" pitchFamily="34" charset="0"/>
              <a:cs typeface="Arial" panose="020B0604020202020204" pitchFamily="34" charset="0"/>
            </a:rPr>
            <a:t>Agente</a:t>
          </a:r>
        </a:p>
      </dgm:t>
    </dgm:pt>
    <dgm:pt modelId="{CF35CC81-D02A-4134-98F6-9D11279242A3}" type="parTrans" cxnId="{FB082BD5-7269-4ABF-A6BF-63F4C8D7353F}">
      <dgm:prSet/>
      <dgm:spPr/>
      <dgm:t>
        <a:bodyPr/>
        <a:lstStyle/>
        <a:p>
          <a:endParaRPr lang="es-EC" sz="1200" b="1">
            <a:latin typeface="Arial" panose="020B0604020202020204" pitchFamily="34" charset="0"/>
            <a:cs typeface="Arial" panose="020B0604020202020204" pitchFamily="34" charset="0"/>
          </a:endParaRPr>
        </a:p>
      </dgm:t>
    </dgm:pt>
    <dgm:pt modelId="{6234415A-7955-4538-A2B0-9FFEEF817F56}" type="sibTrans" cxnId="{FB082BD5-7269-4ABF-A6BF-63F4C8D7353F}">
      <dgm:prSet custT="1"/>
      <dgm:spPr/>
      <dgm:t>
        <a:bodyPr/>
        <a:lstStyle/>
        <a:p>
          <a:endParaRPr lang="es-EC" sz="1200" b="1">
            <a:latin typeface="Arial" panose="020B0604020202020204" pitchFamily="34" charset="0"/>
            <a:cs typeface="Arial" panose="020B0604020202020204" pitchFamily="34" charset="0"/>
          </a:endParaRPr>
        </a:p>
      </dgm:t>
    </dgm:pt>
    <dgm:pt modelId="{08BA77C3-8CD2-47B2-AD03-0408E150D169}">
      <dgm:prSet phldrT="[Texto]" custT="1"/>
      <dgm:spPr/>
      <dgm:t>
        <a:bodyPr/>
        <a:lstStyle/>
        <a:p>
          <a:pPr algn="ctr"/>
          <a:r>
            <a:rPr lang="es-ES" sz="1200" b="1">
              <a:latin typeface="Arial" panose="020B0604020202020204" pitchFamily="34" charset="0"/>
              <a:cs typeface="Arial" panose="020B0604020202020204" pitchFamily="34" charset="0"/>
            </a:rPr>
            <a:t>Importador-Distribuidor</a:t>
          </a:r>
        </a:p>
      </dgm:t>
    </dgm:pt>
    <dgm:pt modelId="{FA6CB4AA-91C8-4F30-81E0-CE1CCF3D4633}" type="parTrans" cxnId="{793BA038-2515-4495-B43C-16735A516105}">
      <dgm:prSet/>
      <dgm:spPr/>
      <dgm:t>
        <a:bodyPr/>
        <a:lstStyle/>
        <a:p>
          <a:endParaRPr lang="es-EC" sz="1200" b="1">
            <a:latin typeface="Arial" panose="020B0604020202020204" pitchFamily="34" charset="0"/>
            <a:cs typeface="Arial" panose="020B0604020202020204" pitchFamily="34" charset="0"/>
          </a:endParaRPr>
        </a:p>
      </dgm:t>
    </dgm:pt>
    <dgm:pt modelId="{A812EC14-C2AC-45E0-8CD5-DB91DDFDD208}" type="sibTrans" cxnId="{793BA038-2515-4495-B43C-16735A516105}">
      <dgm:prSet custT="1"/>
      <dgm:spPr/>
      <dgm:t>
        <a:bodyPr/>
        <a:lstStyle/>
        <a:p>
          <a:endParaRPr lang="es-EC" sz="1200" b="1">
            <a:latin typeface="Arial" panose="020B0604020202020204" pitchFamily="34" charset="0"/>
            <a:cs typeface="Arial" panose="020B0604020202020204" pitchFamily="34" charset="0"/>
          </a:endParaRPr>
        </a:p>
      </dgm:t>
    </dgm:pt>
    <dgm:pt modelId="{B2F732C3-B562-4772-ABD7-39E700EBD418}">
      <dgm:prSet phldrT="[Texto]" custT="1"/>
      <dgm:spPr/>
      <dgm:t>
        <a:bodyPr/>
        <a:lstStyle/>
        <a:p>
          <a:pPr algn="ctr"/>
          <a:r>
            <a:rPr lang="es-ES" sz="1200" b="1" dirty="0">
              <a:latin typeface="Arial" panose="020B0604020202020204" pitchFamily="34" charset="0"/>
              <a:cs typeface="Arial" panose="020B0604020202020204" pitchFamily="34" charset="0"/>
            </a:rPr>
            <a:t>Supermercado / Cadenas de Descuento</a:t>
          </a:r>
        </a:p>
      </dgm:t>
    </dgm:pt>
    <dgm:pt modelId="{C44F45B4-8070-47E1-BB82-999B50240ACE}" type="parTrans" cxnId="{E9A8A584-A3F4-4B6F-8F23-E20EA7D11517}">
      <dgm:prSet/>
      <dgm:spPr/>
      <dgm:t>
        <a:bodyPr/>
        <a:lstStyle/>
        <a:p>
          <a:endParaRPr lang="es-EC" sz="1200" b="1">
            <a:latin typeface="Arial" panose="020B0604020202020204" pitchFamily="34" charset="0"/>
            <a:cs typeface="Arial" panose="020B0604020202020204" pitchFamily="34" charset="0"/>
          </a:endParaRPr>
        </a:p>
      </dgm:t>
    </dgm:pt>
    <dgm:pt modelId="{A796DEB0-B2CB-4F3A-9A8C-FC7ECA24CD76}" type="sibTrans" cxnId="{E9A8A584-A3F4-4B6F-8F23-E20EA7D11517}">
      <dgm:prSet custT="1"/>
      <dgm:spPr/>
      <dgm:t>
        <a:bodyPr/>
        <a:lstStyle/>
        <a:p>
          <a:endParaRPr lang="es-EC" sz="1200" b="1">
            <a:latin typeface="Arial" panose="020B0604020202020204" pitchFamily="34" charset="0"/>
            <a:cs typeface="Arial" panose="020B0604020202020204" pitchFamily="34" charset="0"/>
          </a:endParaRPr>
        </a:p>
      </dgm:t>
    </dgm:pt>
    <dgm:pt modelId="{71D8B124-9090-4687-86E1-F6B7158C5DD0}" type="pres">
      <dgm:prSet presAssocID="{3BADD145-118E-413C-8B09-1B5CC624F7CC}" presName="diagram" presStyleCnt="0">
        <dgm:presLayoutVars>
          <dgm:dir/>
          <dgm:resizeHandles val="exact"/>
        </dgm:presLayoutVars>
      </dgm:prSet>
      <dgm:spPr/>
    </dgm:pt>
    <dgm:pt modelId="{8CE0E7F1-A871-48F9-9B52-71CB243F9D95}" type="pres">
      <dgm:prSet presAssocID="{447B0732-46CF-404D-A44C-044DC7E984F8}" presName="node" presStyleLbl="node1" presStyleIdx="0" presStyleCnt="6">
        <dgm:presLayoutVars>
          <dgm:bulletEnabled val="1"/>
        </dgm:presLayoutVars>
      </dgm:prSet>
      <dgm:spPr/>
      <dgm:t>
        <a:bodyPr/>
        <a:lstStyle/>
        <a:p>
          <a:endParaRPr lang="es-EC"/>
        </a:p>
      </dgm:t>
    </dgm:pt>
    <dgm:pt modelId="{10C950CF-422C-4973-BFAC-DF135E95A6DD}" type="pres">
      <dgm:prSet presAssocID="{29B52F72-B87C-4C32-9704-B430D75A3172}" presName="sibTrans" presStyleLbl="sibTrans2D1" presStyleIdx="0" presStyleCnt="5"/>
      <dgm:spPr/>
      <dgm:t>
        <a:bodyPr/>
        <a:lstStyle/>
        <a:p>
          <a:endParaRPr lang="es-EC"/>
        </a:p>
      </dgm:t>
    </dgm:pt>
    <dgm:pt modelId="{11136C76-90C9-450C-B64C-4F7CA2CFAB00}" type="pres">
      <dgm:prSet presAssocID="{29B52F72-B87C-4C32-9704-B430D75A3172}" presName="connectorText" presStyleLbl="sibTrans2D1" presStyleIdx="0" presStyleCnt="5"/>
      <dgm:spPr/>
      <dgm:t>
        <a:bodyPr/>
        <a:lstStyle/>
        <a:p>
          <a:endParaRPr lang="es-EC"/>
        </a:p>
      </dgm:t>
    </dgm:pt>
    <dgm:pt modelId="{27B9C4DA-B257-4644-A8AE-889B8D06F1A5}" type="pres">
      <dgm:prSet presAssocID="{6B6730EF-20CE-49D8-833A-35ECE0364A6F}" presName="node" presStyleLbl="node1" presStyleIdx="1" presStyleCnt="6">
        <dgm:presLayoutVars>
          <dgm:bulletEnabled val="1"/>
        </dgm:presLayoutVars>
      </dgm:prSet>
      <dgm:spPr/>
      <dgm:t>
        <a:bodyPr/>
        <a:lstStyle/>
        <a:p>
          <a:endParaRPr lang="es-EC"/>
        </a:p>
      </dgm:t>
    </dgm:pt>
    <dgm:pt modelId="{AB62DA5F-0378-4370-976F-EC9ED9B3366F}" type="pres">
      <dgm:prSet presAssocID="{B4F10E92-785F-49E4-A5E8-0375F2BCECEF}" presName="sibTrans" presStyleLbl="sibTrans2D1" presStyleIdx="1" presStyleCnt="5"/>
      <dgm:spPr/>
      <dgm:t>
        <a:bodyPr/>
        <a:lstStyle/>
        <a:p>
          <a:endParaRPr lang="es-EC"/>
        </a:p>
      </dgm:t>
    </dgm:pt>
    <dgm:pt modelId="{65000C47-D776-4064-9445-D5D1BAD047E8}" type="pres">
      <dgm:prSet presAssocID="{B4F10E92-785F-49E4-A5E8-0375F2BCECEF}" presName="connectorText" presStyleLbl="sibTrans2D1" presStyleIdx="1" presStyleCnt="5"/>
      <dgm:spPr/>
      <dgm:t>
        <a:bodyPr/>
        <a:lstStyle/>
        <a:p>
          <a:endParaRPr lang="es-EC"/>
        </a:p>
      </dgm:t>
    </dgm:pt>
    <dgm:pt modelId="{F4018547-11F4-4C97-B2D0-F00954CB607F}" type="pres">
      <dgm:prSet presAssocID="{523F79AD-862A-4498-9DA0-05C234BB62E2}" presName="node" presStyleLbl="node1" presStyleIdx="2" presStyleCnt="6">
        <dgm:presLayoutVars>
          <dgm:bulletEnabled val="1"/>
        </dgm:presLayoutVars>
      </dgm:prSet>
      <dgm:spPr/>
      <dgm:t>
        <a:bodyPr/>
        <a:lstStyle/>
        <a:p>
          <a:endParaRPr lang="es-EC"/>
        </a:p>
      </dgm:t>
    </dgm:pt>
    <dgm:pt modelId="{BFCF8D14-DA16-4822-96D1-7697C93FADA3}" type="pres">
      <dgm:prSet presAssocID="{6234415A-7955-4538-A2B0-9FFEEF817F56}" presName="sibTrans" presStyleLbl="sibTrans2D1" presStyleIdx="2" presStyleCnt="5"/>
      <dgm:spPr/>
      <dgm:t>
        <a:bodyPr/>
        <a:lstStyle/>
        <a:p>
          <a:endParaRPr lang="es-EC"/>
        </a:p>
      </dgm:t>
    </dgm:pt>
    <dgm:pt modelId="{8DC02D92-F38F-4D9D-96D5-B7BCF1A5644A}" type="pres">
      <dgm:prSet presAssocID="{6234415A-7955-4538-A2B0-9FFEEF817F56}" presName="connectorText" presStyleLbl="sibTrans2D1" presStyleIdx="2" presStyleCnt="5"/>
      <dgm:spPr/>
      <dgm:t>
        <a:bodyPr/>
        <a:lstStyle/>
        <a:p>
          <a:endParaRPr lang="es-EC"/>
        </a:p>
      </dgm:t>
    </dgm:pt>
    <dgm:pt modelId="{C4011F5E-0D3A-40C0-B945-74595C4B550F}" type="pres">
      <dgm:prSet presAssocID="{08BA77C3-8CD2-47B2-AD03-0408E150D169}" presName="node" presStyleLbl="node1" presStyleIdx="3" presStyleCnt="6">
        <dgm:presLayoutVars>
          <dgm:bulletEnabled val="1"/>
        </dgm:presLayoutVars>
      </dgm:prSet>
      <dgm:spPr/>
      <dgm:t>
        <a:bodyPr/>
        <a:lstStyle/>
        <a:p>
          <a:endParaRPr lang="es-EC"/>
        </a:p>
      </dgm:t>
    </dgm:pt>
    <dgm:pt modelId="{B8EBC1A4-B33E-49AA-A40B-96AA6B630086}" type="pres">
      <dgm:prSet presAssocID="{A812EC14-C2AC-45E0-8CD5-DB91DDFDD208}" presName="sibTrans" presStyleLbl="sibTrans2D1" presStyleIdx="3" presStyleCnt="5"/>
      <dgm:spPr/>
      <dgm:t>
        <a:bodyPr/>
        <a:lstStyle/>
        <a:p>
          <a:endParaRPr lang="es-EC"/>
        </a:p>
      </dgm:t>
    </dgm:pt>
    <dgm:pt modelId="{9B4B50BF-29C9-45E3-BC69-964D99863E9A}" type="pres">
      <dgm:prSet presAssocID="{A812EC14-C2AC-45E0-8CD5-DB91DDFDD208}" presName="connectorText" presStyleLbl="sibTrans2D1" presStyleIdx="3" presStyleCnt="5"/>
      <dgm:spPr/>
      <dgm:t>
        <a:bodyPr/>
        <a:lstStyle/>
        <a:p>
          <a:endParaRPr lang="es-EC"/>
        </a:p>
      </dgm:t>
    </dgm:pt>
    <dgm:pt modelId="{47D7B370-BC56-497B-B45A-279F373A8A2D}" type="pres">
      <dgm:prSet presAssocID="{B2F732C3-B562-4772-ABD7-39E700EBD418}" presName="node" presStyleLbl="node1" presStyleIdx="4" presStyleCnt="6">
        <dgm:presLayoutVars>
          <dgm:bulletEnabled val="1"/>
        </dgm:presLayoutVars>
      </dgm:prSet>
      <dgm:spPr/>
      <dgm:t>
        <a:bodyPr/>
        <a:lstStyle/>
        <a:p>
          <a:endParaRPr lang="es-EC"/>
        </a:p>
      </dgm:t>
    </dgm:pt>
    <dgm:pt modelId="{84477E43-1166-4581-86DE-773EE34E8D3A}" type="pres">
      <dgm:prSet presAssocID="{A796DEB0-B2CB-4F3A-9A8C-FC7ECA24CD76}" presName="sibTrans" presStyleLbl="sibTrans2D1" presStyleIdx="4" presStyleCnt="5"/>
      <dgm:spPr/>
      <dgm:t>
        <a:bodyPr/>
        <a:lstStyle/>
        <a:p>
          <a:endParaRPr lang="es-EC"/>
        </a:p>
      </dgm:t>
    </dgm:pt>
    <dgm:pt modelId="{9C5C9CDF-5C6A-4491-81C9-79385721B11B}" type="pres">
      <dgm:prSet presAssocID="{A796DEB0-B2CB-4F3A-9A8C-FC7ECA24CD76}" presName="connectorText" presStyleLbl="sibTrans2D1" presStyleIdx="4" presStyleCnt="5"/>
      <dgm:spPr/>
      <dgm:t>
        <a:bodyPr/>
        <a:lstStyle/>
        <a:p>
          <a:endParaRPr lang="es-EC"/>
        </a:p>
      </dgm:t>
    </dgm:pt>
    <dgm:pt modelId="{41B60A0F-99DD-44F3-AEA9-80BA3EDED58D}" type="pres">
      <dgm:prSet presAssocID="{66755C22-BF96-474E-9E7E-595D683E35B4}" presName="node" presStyleLbl="node1" presStyleIdx="5" presStyleCnt="6">
        <dgm:presLayoutVars>
          <dgm:bulletEnabled val="1"/>
        </dgm:presLayoutVars>
      </dgm:prSet>
      <dgm:spPr/>
      <dgm:t>
        <a:bodyPr/>
        <a:lstStyle/>
        <a:p>
          <a:endParaRPr lang="es-EC"/>
        </a:p>
      </dgm:t>
    </dgm:pt>
  </dgm:ptLst>
  <dgm:cxnLst>
    <dgm:cxn modelId="{FB082BD5-7269-4ABF-A6BF-63F4C8D7353F}" srcId="{3BADD145-118E-413C-8B09-1B5CC624F7CC}" destId="{523F79AD-862A-4498-9DA0-05C234BB62E2}" srcOrd="2" destOrd="0" parTransId="{CF35CC81-D02A-4134-98F6-9D11279242A3}" sibTransId="{6234415A-7955-4538-A2B0-9FFEEF817F56}"/>
    <dgm:cxn modelId="{3926F267-935C-4E95-A757-6E98B7A7BB81}" type="presOf" srcId="{29B52F72-B87C-4C32-9704-B430D75A3172}" destId="{11136C76-90C9-450C-B64C-4F7CA2CFAB00}" srcOrd="1" destOrd="0" presId="urn:microsoft.com/office/officeart/2005/8/layout/process5"/>
    <dgm:cxn modelId="{C2897527-4ECD-4A48-9969-377FD5E0F226}" type="presOf" srcId="{523F79AD-862A-4498-9DA0-05C234BB62E2}" destId="{F4018547-11F4-4C97-B2D0-F00954CB607F}" srcOrd="0" destOrd="0" presId="urn:microsoft.com/office/officeart/2005/8/layout/process5"/>
    <dgm:cxn modelId="{7BDAF80F-7FA4-4EFE-8445-99A0C4896431}" type="presOf" srcId="{A812EC14-C2AC-45E0-8CD5-DB91DDFDD208}" destId="{9B4B50BF-29C9-45E3-BC69-964D99863E9A}" srcOrd="1" destOrd="0" presId="urn:microsoft.com/office/officeart/2005/8/layout/process5"/>
    <dgm:cxn modelId="{59436A96-6F3B-4C1F-99C7-634D84645A24}" srcId="{3BADD145-118E-413C-8B09-1B5CC624F7CC}" destId="{447B0732-46CF-404D-A44C-044DC7E984F8}" srcOrd="0" destOrd="0" parTransId="{520B898B-19AC-4D56-9160-735E3E5A3E16}" sibTransId="{29B52F72-B87C-4C32-9704-B430D75A3172}"/>
    <dgm:cxn modelId="{E5B8814F-4CC8-47D4-ADD8-3F13D8B026A3}" type="presOf" srcId="{A812EC14-C2AC-45E0-8CD5-DB91DDFDD208}" destId="{B8EBC1A4-B33E-49AA-A40B-96AA6B630086}" srcOrd="0" destOrd="0" presId="urn:microsoft.com/office/officeart/2005/8/layout/process5"/>
    <dgm:cxn modelId="{E148F37A-EB38-46E4-BCE6-2B594E116C2D}" type="presOf" srcId="{B4F10E92-785F-49E4-A5E8-0375F2BCECEF}" destId="{AB62DA5F-0378-4370-976F-EC9ED9B3366F}" srcOrd="0" destOrd="0" presId="urn:microsoft.com/office/officeart/2005/8/layout/process5"/>
    <dgm:cxn modelId="{D6FD7027-4498-47A1-89EC-75A4CC069B0C}" type="presOf" srcId="{29B52F72-B87C-4C32-9704-B430D75A3172}" destId="{10C950CF-422C-4973-BFAC-DF135E95A6DD}" srcOrd="0" destOrd="0" presId="urn:microsoft.com/office/officeart/2005/8/layout/process5"/>
    <dgm:cxn modelId="{9D9CCE20-3D4F-4D1B-AA3D-D7384D42C3F9}" srcId="{3BADD145-118E-413C-8B09-1B5CC624F7CC}" destId="{66755C22-BF96-474E-9E7E-595D683E35B4}" srcOrd="5" destOrd="0" parTransId="{7AC57ACE-A726-4DA4-8230-9FA0C025E951}" sibTransId="{1C626CF2-3C2D-4E12-8DB8-21134452396A}"/>
    <dgm:cxn modelId="{2DED74DF-9931-49BE-90F4-B52FEBB6C4B6}" srcId="{3BADD145-118E-413C-8B09-1B5CC624F7CC}" destId="{6B6730EF-20CE-49D8-833A-35ECE0364A6F}" srcOrd="1" destOrd="0" parTransId="{E35410FA-7230-4907-892E-0FD20E5B98DE}" sibTransId="{B4F10E92-785F-49E4-A5E8-0375F2BCECEF}"/>
    <dgm:cxn modelId="{8AA7EB71-D4C2-4247-A49A-2FA7868C0DA5}" type="presOf" srcId="{A796DEB0-B2CB-4F3A-9A8C-FC7ECA24CD76}" destId="{84477E43-1166-4581-86DE-773EE34E8D3A}" srcOrd="0" destOrd="0" presId="urn:microsoft.com/office/officeart/2005/8/layout/process5"/>
    <dgm:cxn modelId="{B0FC33B7-A4FB-4355-B64F-E282E38B4F23}" type="presOf" srcId="{08BA77C3-8CD2-47B2-AD03-0408E150D169}" destId="{C4011F5E-0D3A-40C0-B945-74595C4B550F}" srcOrd="0" destOrd="0" presId="urn:microsoft.com/office/officeart/2005/8/layout/process5"/>
    <dgm:cxn modelId="{C6382351-D74D-4C0A-B1FD-EE247580DBA8}" type="presOf" srcId="{66755C22-BF96-474E-9E7E-595D683E35B4}" destId="{41B60A0F-99DD-44F3-AEA9-80BA3EDED58D}" srcOrd="0" destOrd="0" presId="urn:microsoft.com/office/officeart/2005/8/layout/process5"/>
    <dgm:cxn modelId="{E9A8A584-A3F4-4B6F-8F23-E20EA7D11517}" srcId="{3BADD145-118E-413C-8B09-1B5CC624F7CC}" destId="{B2F732C3-B562-4772-ABD7-39E700EBD418}" srcOrd="4" destOrd="0" parTransId="{C44F45B4-8070-47E1-BB82-999B50240ACE}" sibTransId="{A796DEB0-B2CB-4F3A-9A8C-FC7ECA24CD76}"/>
    <dgm:cxn modelId="{66E92BAB-444D-4F50-A458-C5E770E52B80}" type="presOf" srcId="{B2F732C3-B562-4772-ABD7-39E700EBD418}" destId="{47D7B370-BC56-497B-B45A-279F373A8A2D}" srcOrd="0" destOrd="0" presId="urn:microsoft.com/office/officeart/2005/8/layout/process5"/>
    <dgm:cxn modelId="{264A055B-499A-4A22-A071-41973F0EEB8D}" type="presOf" srcId="{6B6730EF-20CE-49D8-833A-35ECE0364A6F}" destId="{27B9C4DA-B257-4644-A8AE-889B8D06F1A5}" srcOrd="0" destOrd="0" presId="urn:microsoft.com/office/officeart/2005/8/layout/process5"/>
    <dgm:cxn modelId="{5B94200F-CB25-4479-A8B3-FEAFE3D66741}" type="presOf" srcId="{6234415A-7955-4538-A2B0-9FFEEF817F56}" destId="{BFCF8D14-DA16-4822-96D1-7697C93FADA3}" srcOrd="0" destOrd="0" presId="urn:microsoft.com/office/officeart/2005/8/layout/process5"/>
    <dgm:cxn modelId="{D41467B0-E64A-49A1-95E7-47C28C49C6DE}" type="presOf" srcId="{3BADD145-118E-413C-8B09-1B5CC624F7CC}" destId="{71D8B124-9090-4687-86E1-F6B7158C5DD0}" srcOrd="0" destOrd="0" presId="urn:microsoft.com/office/officeart/2005/8/layout/process5"/>
    <dgm:cxn modelId="{75369AF4-896F-4301-B504-499E4728C646}" type="presOf" srcId="{A796DEB0-B2CB-4F3A-9A8C-FC7ECA24CD76}" destId="{9C5C9CDF-5C6A-4491-81C9-79385721B11B}" srcOrd="1" destOrd="0" presId="urn:microsoft.com/office/officeart/2005/8/layout/process5"/>
    <dgm:cxn modelId="{D43FED3D-6BC5-45AE-8C23-8EDCB2B136A0}" type="presOf" srcId="{B4F10E92-785F-49E4-A5E8-0375F2BCECEF}" destId="{65000C47-D776-4064-9445-D5D1BAD047E8}" srcOrd="1" destOrd="0" presId="urn:microsoft.com/office/officeart/2005/8/layout/process5"/>
    <dgm:cxn modelId="{793BA038-2515-4495-B43C-16735A516105}" srcId="{3BADD145-118E-413C-8B09-1B5CC624F7CC}" destId="{08BA77C3-8CD2-47B2-AD03-0408E150D169}" srcOrd="3" destOrd="0" parTransId="{FA6CB4AA-91C8-4F30-81E0-CE1CCF3D4633}" sibTransId="{A812EC14-C2AC-45E0-8CD5-DB91DDFDD208}"/>
    <dgm:cxn modelId="{0EE148D2-E5FE-433E-A0DD-8ACFC49D1B65}" type="presOf" srcId="{447B0732-46CF-404D-A44C-044DC7E984F8}" destId="{8CE0E7F1-A871-48F9-9B52-71CB243F9D95}" srcOrd="0" destOrd="0" presId="urn:microsoft.com/office/officeart/2005/8/layout/process5"/>
    <dgm:cxn modelId="{B4C7B791-41D3-4F7F-B049-F7F1D1C6CFC6}" type="presOf" srcId="{6234415A-7955-4538-A2B0-9FFEEF817F56}" destId="{8DC02D92-F38F-4D9D-96D5-B7BCF1A5644A}" srcOrd="1" destOrd="0" presId="urn:microsoft.com/office/officeart/2005/8/layout/process5"/>
    <dgm:cxn modelId="{2034C823-ADEE-4AFF-9885-BE1916E93447}" type="presParOf" srcId="{71D8B124-9090-4687-86E1-F6B7158C5DD0}" destId="{8CE0E7F1-A871-48F9-9B52-71CB243F9D95}" srcOrd="0" destOrd="0" presId="urn:microsoft.com/office/officeart/2005/8/layout/process5"/>
    <dgm:cxn modelId="{8A3D4355-649F-4955-9BEC-878959E95521}" type="presParOf" srcId="{71D8B124-9090-4687-86E1-F6B7158C5DD0}" destId="{10C950CF-422C-4973-BFAC-DF135E95A6DD}" srcOrd="1" destOrd="0" presId="urn:microsoft.com/office/officeart/2005/8/layout/process5"/>
    <dgm:cxn modelId="{FA6F1770-6708-4B2A-BEEC-A768087E2FA6}" type="presParOf" srcId="{10C950CF-422C-4973-BFAC-DF135E95A6DD}" destId="{11136C76-90C9-450C-B64C-4F7CA2CFAB00}" srcOrd="0" destOrd="0" presId="urn:microsoft.com/office/officeart/2005/8/layout/process5"/>
    <dgm:cxn modelId="{6577CE36-21AA-49FA-8B2A-6FA3634CDFE8}" type="presParOf" srcId="{71D8B124-9090-4687-86E1-F6B7158C5DD0}" destId="{27B9C4DA-B257-4644-A8AE-889B8D06F1A5}" srcOrd="2" destOrd="0" presId="urn:microsoft.com/office/officeart/2005/8/layout/process5"/>
    <dgm:cxn modelId="{E2220CF5-D7D8-42F0-B3EB-F4564F6833C5}" type="presParOf" srcId="{71D8B124-9090-4687-86E1-F6B7158C5DD0}" destId="{AB62DA5F-0378-4370-976F-EC9ED9B3366F}" srcOrd="3" destOrd="0" presId="urn:microsoft.com/office/officeart/2005/8/layout/process5"/>
    <dgm:cxn modelId="{52A30EA1-D276-499F-A56E-1A5400286535}" type="presParOf" srcId="{AB62DA5F-0378-4370-976F-EC9ED9B3366F}" destId="{65000C47-D776-4064-9445-D5D1BAD047E8}" srcOrd="0" destOrd="0" presId="urn:microsoft.com/office/officeart/2005/8/layout/process5"/>
    <dgm:cxn modelId="{1CF137A5-E94B-4C7B-9F9D-0CA962765433}" type="presParOf" srcId="{71D8B124-9090-4687-86E1-F6B7158C5DD0}" destId="{F4018547-11F4-4C97-B2D0-F00954CB607F}" srcOrd="4" destOrd="0" presId="urn:microsoft.com/office/officeart/2005/8/layout/process5"/>
    <dgm:cxn modelId="{380B332E-4ECD-4664-A1D9-A71F65B203E2}" type="presParOf" srcId="{71D8B124-9090-4687-86E1-F6B7158C5DD0}" destId="{BFCF8D14-DA16-4822-96D1-7697C93FADA3}" srcOrd="5" destOrd="0" presId="urn:microsoft.com/office/officeart/2005/8/layout/process5"/>
    <dgm:cxn modelId="{AD35A212-6556-45E7-A4CF-D8AE57EA04C9}" type="presParOf" srcId="{BFCF8D14-DA16-4822-96D1-7697C93FADA3}" destId="{8DC02D92-F38F-4D9D-96D5-B7BCF1A5644A}" srcOrd="0" destOrd="0" presId="urn:microsoft.com/office/officeart/2005/8/layout/process5"/>
    <dgm:cxn modelId="{09467D36-B7DD-49EC-9388-D8E15A62C262}" type="presParOf" srcId="{71D8B124-9090-4687-86E1-F6B7158C5DD0}" destId="{C4011F5E-0D3A-40C0-B945-74595C4B550F}" srcOrd="6" destOrd="0" presId="urn:microsoft.com/office/officeart/2005/8/layout/process5"/>
    <dgm:cxn modelId="{9D7D0747-9912-4B27-8371-BDCCB8A5CDAB}" type="presParOf" srcId="{71D8B124-9090-4687-86E1-F6B7158C5DD0}" destId="{B8EBC1A4-B33E-49AA-A40B-96AA6B630086}" srcOrd="7" destOrd="0" presId="urn:microsoft.com/office/officeart/2005/8/layout/process5"/>
    <dgm:cxn modelId="{545D96EC-9CC1-4E6B-9B3B-FAB5EBB06B9F}" type="presParOf" srcId="{B8EBC1A4-B33E-49AA-A40B-96AA6B630086}" destId="{9B4B50BF-29C9-45E3-BC69-964D99863E9A}" srcOrd="0" destOrd="0" presId="urn:microsoft.com/office/officeart/2005/8/layout/process5"/>
    <dgm:cxn modelId="{9C8940FC-D83F-4FA6-A51C-1C307A302129}" type="presParOf" srcId="{71D8B124-9090-4687-86E1-F6B7158C5DD0}" destId="{47D7B370-BC56-497B-B45A-279F373A8A2D}" srcOrd="8" destOrd="0" presId="urn:microsoft.com/office/officeart/2005/8/layout/process5"/>
    <dgm:cxn modelId="{3CE41845-9C1F-44FC-BF5F-FFF89E1101B8}" type="presParOf" srcId="{71D8B124-9090-4687-86E1-F6B7158C5DD0}" destId="{84477E43-1166-4581-86DE-773EE34E8D3A}" srcOrd="9" destOrd="0" presId="urn:microsoft.com/office/officeart/2005/8/layout/process5"/>
    <dgm:cxn modelId="{50F4BE84-A38E-4A00-A165-767925C6A121}" type="presParOf" srcId="{84477E43-1166-4581-86DE-773EE34E8D3A}" destId="{9C5C9CDF-5C6A-4491-81C9-79385721B11B}" srcOrd="0" destOrd="0" presId="urn:microsoft.com/office/officeart/2005/8/layout/process5"/>
    <dgm:cxn modelId="{50E066E6-9020-4657-8F2A-F848A348EC2B}" type="presParOf" srcId="{71D8B124-9090-4687-86E1-F6B7158C5DD0}" destId="{41B60A0F-99DD-44F3-AEA9-80BA3EDED58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5EE24-5C56-43AB-B208-CFD15AA54E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A5E955FB-5181-4BA0-8894-854F29382172}">
      <dgm:prSet phldrT="[Texto]"/>
      <dgm:spPr/>
      <dgm:t>
        <a:bodyPr/>
        <a:lstStyle/>
        <a:p>
          <a:r>
            <a:rPr lang="es-EC" dirty="0"/>
            <a:t>METRO</a:t>
          </a:r>
        </a:p>
      </dgm:t>
    </dgm:pt>
    <dgm:pt modelId="{A4864315-1C0E-4B64-A0B0-812C1A835EF9}" type="parTrans" cxnId="{AB1D80B4-C89C-428B-A564-1E66BDCD31BB}">
      <dgm:prSet/>
      <dgm:spPr/>
      <dgm:t>
        <a:bodyPr/>
        <a:lstStyle/>
        <a:p>
          <a:endParaRPr lang="es-EC"/>
        </a:p>
      </dgm:t>
    </dgm:pt>
    <dgm:pt modelId="{1C4BFB4E-A28E-4243-B708-498B7816CF83}" type="sibTrans" cxnId="{AB1D80B4-C89C-428B-A564-1E66BDCD31BB}">
      <dgm:prSet/>
      <dgm:spPr/>
      <dgm:t>
        <a:bodyPr/>
        <a:lstStyle/>
        <a:p>
          <a:endParaRPr lang="es-EC"/>
        </a:p>
      </dgm:t>
    </dgm:pt>
    <dgm:pt modelId="{03437776-03DF-4249-B801-B17A4A68BC9E}">
      <dgm:prSet phldrT="[Texto]"/>
      <dgm:spPr/>
      <dgm:t>
        <a:bodyPr/>
        <a:lstStyle/>
        <a:p>
          <a:r>
            <a:rPr lang="es-EC" dirty="0"/>
            <a:t>LIDL</a:t>
          </a:r>
        </a:p>
      </dgm:t>
    </dgm:pt>
    <dgm:pt modelId="{8080B84C-0207-41DD-89BB-A9F102749722}" type="parTrans" cxnId="{F600C8CE-907F-453C-A389-0BAB47BABD3E}">
      <dgm:prSet/>
      <dgm:spPr/>
      <dgm:t>
        <a:bodyPr/>
        <a:lstStyle/>
        <a:p>
          <a:endParaRPr lang="es-EC"/>
        </a:p>
      </dgm:t>
    </dgm:pt>
    <dgm:pt modelId="{6ED606F0-1755-4A8D-9B64-AA1331F23EE2}" type="sibTrans" cxnId="{F600C8CE-907F-453C-A389-0BAB47BABD3E}">
      <dgm:prSet/>
      <dgm:spPr/>
      <dgm:t>
        <a:bodyPr/>
        <a:lstStyle/>
        <a:p>
          <a:endParaRPr lang="es-EC"/>
        </a:p>
      </dgm:t>
    </dgm:pt>
    <dgm:pt modelId="{5C79CD50-880F-4747-BA0F-9FEE72AEF655}">
      <dgm:prSet phldrT="[Texto]"/>
      <dgm:spPr/>
      <dgm:t>
        <a:bodyPr/>
        <a:lstStyle/>
        <a:p>
          <a:r>
            <a:rPr lang="es-EC" dirty="0"/>
            <a:t>REWE</a:t>
          </a:r>
        </a:p>
      </dgm:t>
    </dgm:pt>
    <dgm:pt modelId="{2A88F9D3-72F2-49A6-9335-1FD214730C97}" type="parTrans" cxnId="{EDFBD516-8071-414E-B765-EE198F23C16B}">
      <dgm:prSet/>
      <dgm:spPr/>
      <dgm:t>
        <a:bodyPr/>
        <a:lstStyle/>
        <a:p>
          <a:endParaRPr lang="es-EC"/>
        </a:p>
      </dgm:t>
    </dgm:pt>
    <dgm:pt modelId="{B2BEC09B-C766-4A36-8A21-41C1B93D1151}" type="sibTrans" cxnId="{EDFBD516-8071-414E-B765-EE198F23C16B}">
      <dgm:prSet/>
      <dgm:spPr/>
      <dgm:t>
        <a:bodyPr/>
        <a:lstStyle/>
        <a:p>
          <a:endParaRPr lang="es-EC"/>
        </a:p>
      </dgm:t>
    </dgm:pt>
    <dgm:pt modelId="{331EBA7E-E4A7-40F9-B830-38CC87433C84}">
      <dgm:prSet phldrT="[Texto]"/>
      <dgm:spPr/>
      <dgm:t>
        <a:bodyPr/>
        <a:lstStyle/>
        <a:p>
          <a:r>
            <a:rPr lang="es-EC" dirty="0"/>
            <a:t>ALDI</a:t>
          </a:r>
        </a:p>
      </dgm:t>
    </dgm:pt>
    <dgm:pt modelId="{68B719B1-BDB7-4452-9BEF-C9CC9BDB9E8C}" type="parTrans" cxnId="{AE8942F5-1165-4066-B1EF-F67608EFE6DD}">
      <dgm:prSet/>
      <dgm:spPr/>
      <dgm:t>
        <a:bodyPr/>
        <a:lstStyle/>
        <a:p>
          <a:endParaRPr lang="es-EC"/>
        </a:p>
      </dgm:t>
    </dgm:pt>
    <dgm:pt modelId="{DAA019EE-CD6B-467C-B729-69764C820EB5}" type="sibTrans" cxnId="{AE8942F5-1165-4066-B1EF-F67608EFE6DD}">
      <dgm:prSet/>
      <dgm:spPr/>
      <dgm:t>
        <a:bodyPr/>
        <a:lstStyle/>
        <a:p>
          <a:endParaRPr lang="es-EC"/>
        </a:p>
      </dgm:t>
    </dgm:pt>
    <dgm:pt modelId="{F289AA22-F4E9-4C15-9065-D2E9C4C65D62}" type="pres">
      <dgm:prSet presAssocID="{43E5EE24-5C56-43AB-B208-CFD15AA54EB0}" presName="diagram" presStyleCnt="0">
        <dgm:presLayoutVars>
          <dgm:dir/>
          <dgm:resizeHandles val="exact"/>
        </dgm:presLayoutVars>
      </dgm:prSet>
      <dgm:spPr/>
      <dgm:t>
        <a:bodyPr/>
        <a:lstStyle/>
        <a:p>
          <a:endParaRPr lang="es-EC"/>
        </a:p>
      </dgm:t>
    </dgm:pt>
    <dgm:pt modelId="{D3B987F2-6173-4736-983B-F4932BFAF5EF}" type="pres">
      <dgm:prSet presAssocID="{A5E955FB-5181-4BA0-8894-854F29382172}" presName="node" presStyleLbl="node1" presStyleIdx="0" presStyleCnt="4">
        <dgm:presLayoutVars>
          <dgm:bulletEnabled val="1"/>
        </dgm:presLayoutVars>
      </dgm:prSet>
      <dgm:spPr/>
      <dgm:t>
        <a:bodyPr/>
        <a:lstStyle/>
        <a:p>
          <a:endParaRPr lang="es-EC"/>
        </a:p>
      </dgm:t>
    </dgm:pt>
    <dgm:pt modelId="{1D5BD65B-0A0B-4A09-B53B-221D1BBE97BF}" type="pres">
      <dgm:prSet presAssocID="{1C4BFB4E-A28E-4243-B708-498B7816CF83}" presName="sibTrans" presStyleCnt="0"/>
      <dgm:spPr/>
    </dgm:pt>
    <dgm:pt modelId="{F49C6414-B277-4CD0-9F34-7484B4D0AEA3}" type="pres">
      <dgm:prSet presAssocID="{03437776-03DF-4249-B801-B17A4A68BC9E}" presName="node" presStyleLbl="node1" presStyleIdx="1" presStyleCnt="4">
        <dgm:presLayoutVars>
          <dgm:bulletEnabled val="1"/>
        </dgm:presLayoutVars>
      </dgm:prSet>
      <dgm:spPr/>
      <dgm:t>
        <a:bodyPr/>
        <a:lstStyle/>
        <a:p>
          <a:endParaRPr lang="es-EC"/>
        </a:p>
      </dgm:t>
    </dgm:pt>
    <dgm:pt modelId="{989BDE36-E637-440B-ABA6-61B9DDC930C5}" type="pres">
      <dgm:prSet presAssocID="{6ED606F0-1755-4A8D-9B64-AA1331F23EE2}" presName="sibTrans" presStyleCnt="0"/>
      <dgm:spPr/>
    </dgm:pt>
    <dgm:pt modelId="{D284D6C4-366E-4D14-A200-A57CA8DDCC56}" type="pres">
      <dgm:prSet presAssocID="{5C79CD50-880F-4747-BA0F-9FEE72AEF655}" presName="node" presStyleLbl="node1" presStyleIdx="2" presStyleCnt="4">
        <dgm:presLayoutVars>
          <dgm:bulletEnabled val="1"/>
        </dgm:presLayoutVars>
      </dgm:prSet>
      <dgm:spPr/>
      <dgm:t>
        <a:bodyPr/>
        <a:lstStyle/>
        <a:p>
          <a:endParaRPr lang="es-EC"/>
        </a:p>
      </dgm:t>
    </dgm:pt>
    <dgm:pt modelId="{8D728318-09F7-45E2-BC91-797256D1D5FB}" type="pres">
      <dgm:prSet presAssocID="{B2BEC09B-C766-4A36-8A21-41C1B93D1151}" presName="sibTrans" presStyleCnt="0"/>
      <dgm:spPr/>
    </dgm:pt>
    <dgm:pt modelId="{6B0FBF63-21D1-4694-9232-B9E3206CBE8E}" type="pres">
      <dgm:prSet presAssocID="{331EBA7E-E4A7-40F9-B830-38CC87433C84}" presName="node" presStyleLbl="node1" presStyleIdx="3" presStyleCnt="4">
        <dgm:presLayoutVars>
          <dgm:bulletEnabled val="1"/>
        </dgm:presLayoutVars>
      </dgm:prSet>
      <dgm:spPr/>
      <dgm:t>
        <a:bodyPr/>
        <a:lstStyle/>
        <a:p>
          <a:endParaRPr lang="es-EC"/>
        </a:p>
      </dgm:t>
    </dgm:pt>
  </dgm:ptLst>
  <dgm:cxnLst>
    <dgm:cxn modelId="{AE8942F5-1165-4066-B1EF-F67608EFE6DD}" srcId="{43E5EE24-5C56-43AB-B208-CFD15AA54EB0}" destId="{331EBA7E-E4A7-40F9-B830-38CC87433C84}" srcOrd="3" destOrd="0" parTransId="{68B719B1-BDB7-4452-9BEF-C9CC9BDB9E8C}" sibTransId="{DAA019EE-CD6B-467C-B729-69764C820EB5}"/>
    <dgm:cxn modelId="{AB1D80B4-C89C-428B-A564-1E66BDCD31BB}" srcId="{43E5EE24-5C56-43AB-B208-CFD15AA54EB0}" destId="{A5E955FB-5181-4BA0-8894-854F29382172}" srcOrd="0" destOrd="0" parTransId="{A4864315-1C0E-4B64-A0B0-812C1A835EF9}" sibTransId="{1C4BFB4E-A28E-4243-B708-498B7816CF83}"/>
    <dgm:cxn modelId="{6765C0AB-DB1A-4F25-9191-D52591E7AB47}" type="presOf" srcId="{5C79CD50-880F-4747-BA0F-9FEE72AEF655}" destId="{D284D6C4-366E-4D14-A200-A57CA8DDCC56}" srcOrd="0" destOrd="0" presId="urn:microsoft.com/office/officeart/2005/8/layout/default"/>
    <dgm:cxn modelId="{65466439-58F8-4FC3-B9C2-42BC0D4B6461}" type="presOf" srcId="{43E5EE24-5C56-43AB-B208-CFD15AA54EB0}" destId="{F289AA22-F4E9-4C15-9065-D2E9C4C65D62}" srcOrd="0" destOrd="0" presId="urn:microsoft.com/office/officeart/2005/8/layout/default"/>
    <dgm:cxn modelId="{4800A346-D230-4A05-BA84-1FBF970A0B3A}" type="presOf" srcId="{331EBA7E-E4A7-40F9-B830-38CC87433C84}" destId="{6B0FBF63-21D1-4694-9232-B9E3206CBE8E}" srcOrd="0" destOrd="0" presId="urn:microsoft.com/office/officeart/2005/8/layout/default"/>
    <dgm:cxn modelId="{F600C8CE-907F-453C-A389-0BAB47BABD3E}" srcId="{43E5EE24-5C56-43AB-B208-CFD15AA54EB0}" destId="{03437776-03DF-4249-B801-B17A4A68BC9E}" srcOrd="1" destOrd="0" parTransId="{8080B84C-0207-41DD-89BB-A9F102749722}" sibTransId="{6ED606F0-1755-4A8D-9B64-AA1331F23EE2}"/>
    <dgm:cxn modelId="{3F0E2E38-9DDA-4593-8D3C-31E8A8E3E32E}" type="presOf" srcId="{A5E955FB-5181-4BA0-8894-854F29382172}" destId="{D3B987F2-6173-4736-983B-F4932BFAF5EF}" srcOrd="0" destOrd="0" presId="urn:microsoft.com/office/officeart/2005/8/layout/default"/>
    <dgm:cxn modelId="{EDFBD516-8071-414E-B765-EE198F23C16B}" srcId="{43E5EE24-5C56-43AB-B208-CFD15AA54EB0}" destId="{5C79CD50-880F-4747-BA0F-9FEE72AEF655}" srcOrd="2" destOrd="0" parTransId="{2A88F9D3-72F2-49A6-9335-1FD214730C97}" sibTransId="{B2BEC09B-C766-4A36-8A21-41C1B93D1151}"/>
    <dgm:cxn modelId="{46153F28-4498-4ABD-A644-86952D3A15EA}" type="presOf" srcId="{03437776-03DF-4249-B801-B17A4A68BC9E}" destId="{F49C6414-B277-4CD0-9F34-7484B4D0AEA3}" srcOrd="0" destOrd="0" presId="urn:microsoft.com/office/officeart/2005/8/layout/default"/>
    <dgm:cxn modelId="{51E05405-030C-4704-BAF9-5AF15A6842EA}" type="presParOf" srcId="{F289AA22-F4E9-4C15-9065-D2E9C4C65D62}" destId="{D3B987F2-6173-4736-983B-F4932BFAF5EF}" srcOrd="0" destOrd="0" presId="urn:microsoft.com/office/officeart/2005/8/layout/default"/>
    <dgm:cxn modelId="{69AB35F0-1CB8-4209-9085-22149BC8A91D}" type="presParOf" srcId="{F289AA22-F4E9-4C15-9065-D2E9C4C65D62}" destId="{1D5BD65B-0A0B-4A09-B53B-221D1BBE97BF}" srcOrd="1" destOrd="0" presId="urn:microsoft.com/office/officeart/2005/8/layout/default"/>
    <dgm:cxn modelId="{853850B4-2C67-403D-94DF-89CFD3496ECB}" type="presParOf" srcId="{F289AA22-F4E9-4C15-9065-D2E9C4C65D62}" destId="{F49C6414-B277-4CD0-9F34-7484B4D0AEA3}" srcOrd="2" destOrd="0" presId="urn:microsoft.com/office/officeart/2005/8/layout/default"/>
    <dgm:cxn modelId="{624E307B-E41C-47F3-98CE-B5C6D4CF4377}" type="presParOf" srcId="{F289AA22-F4E9-4C15-9065-D2E9C4C65D62}" destId="{989BDE36-E637-440B-ABA6-61B9DDC930C5}" srcOrd="3" destOrd="0" presId="urn:microsoft.com/office/officeart/2005/8/layout/default"/>
    <dgm:cxn modelId="{CFEC41A4-1ED3-4FE5-A817-96A36E5173E8}" type="presParOf" srcId="{F289AA22-F4E9-4C15-9065-D2E9C4C65D62}" destId="{D284D6C4-366E-4D14-A200-A57CA8DDCC56}" srcOrd="4" destOrd="0" presId="urn:microsoft.com/office/officeart/2005/8/layout/default"/>
    <dgm:cxn modelId="{D9EABFF0-4C0E-48AA-96FC-9EBC577E899E}" type="presParOf" srcId="{F289AA22-F4E9-4C15-9065-D2E9C4C65D62}" destId="{8D728318-09F7-45E2-BC91-797256D1D5FB}" srcOrd="5" destOrd="0" presId="urn:microsoft.com/office/officeart/2005/8/layout/default"/>
    <dgm:cxn modelId="{84151148-9DAE-478A-9939-322E5DCFDFB5}" type="presParOf" srcId="{F289AA22-F4E9-4C15-9065-D2E9C4C65D62}" destId="{6B0FBF63-21D1-4694-9232-B9E3206CBE8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A772C-DF9E-4F03-A68C-E36FC46742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64E04D2A-40BF-4281-A325-BB48B7944B15}">
      <dgm:prSet phldrT="[Texto]" custT="1"/>
      <dgm:spPr/>
      <dgm:t>
        <a:bodyPr/>
        <a:lstStyle/>
        <a:p>
          <a:r>
            <a:rPr lang="es-EC" sz="1400" dirty="0"/>
            <a:t>El continente europeo es el principal importador de frutas y vegetales procesados según la tendencia del mercado en el período 2014 – 2018</a:t>
          </a:r>
        </a:p>
      </dgm:t>
    </dgm:pt>
    <dgm:pt modelId="{13A22895-FAAE-446C-BA15-D69CD57003C2}" type="parTrans" cxnId="{A0CFCAF9-A4D3-46FA-8BD0-F02B44D75C20}">
      <dgm:prSet/>
      <dgm:spPr/>
      <dgm:t>
        <a:bodyPr/>
        <a:lstStyle/>
        <a:p>
          <a:endParaRPr lang="es-EC" sz="1400"/>
        </a:p>
      </dgm:t>
    </dgm:pt>
    <dgm:pt modelId="{C5D42894-28F4-4402-B134-106689C749AE}" type="sibTrans" cxnId="{A0CFCAF9-A4D3-46FA-8BD0-F02B44D75C20}">
      <dgm:prSet/>
      <dgm:spPr/>
      <dgm:t>
        <a:bodyPr/>
        <a:lstStyle/>
        <a:p>
          <a:endParaRPr lang="es-EC" sz="1400"/>
        </a:p>
      </dgm:t>
    </dgm:pt>
    <dgm:pt modelId="{C068DF27-E4C4-4ED0-AD9A-2671ADC3B6D9}">
      <dgm:prSet phldrT="[Texto]" custT="1"/>
      <dgm:spPr/>
      <dgm:t>
        <a:bodyPr/>
        <a:lstStyle/>
        <a:p>
          <a:r>
            <a:rPr lang="es-EC" sz="1400" dirty="0"/>
            <a:t>Se proyecta su crecimiento anual entre el 2% y 3% durante cinco años a partir del 2019</a:t>
          </a:r>
        </a:p>
      </dgm:t>
    </dgm:pt>
    <dgm:pt modelId="{EB503834-8628-4F25-9DDD-8A9D301B2DB6}" type="parTrans" cxnId="{B2C6B919-948D-41D6-99C9-8915AD0D1DD9}">
      <dgm:prSet/>
      <dgm:spPr/>
      <dgm:t>
        <a:bodyPr/>
        <a:lstStyle/>
        <a:p>
          <a:endParaRPr lang="es-EC" sz="1400"/>
        </a:p>
      </dgm:t>
    </dgm:pt>
    <dgm:pt modelId="{8C1626C9-9866-4407-9D3A-DDABE3FD8D90}" type="sibTrans" cxnId="{B2C6B919-948D-41D6-99C9-8915AD0D1DD9}">
      <dgm:prSet/>
      <dgm:spPr/>
      <dgm:t>
        <a:bodyPr/>
        <a:lstStyle/>
        <a:p>
          <a:endParaRPr lang="es-EC" sz="1400"/>
        </a:p>
      </dgm:t>
    </dgm:pt>
    <dgm:pt modelId="{171CE416-3AEA-4413-BC97-74B27EA1D284}">
      <dgm:prSet phldrT="[Texto]" custT="1"/>
      <dgm:spPr/>
      <dgm:t>
        <a:bodyPr/>
        <a:lstStyle/>
        <a:p>
          <a:r>
            <a:rPr lang="es-EC" sz="1400" dirty="0"/>
            <a:t>Jugos (34%), enlatados (26%), congelados (21%), nueces comestibles (11%), deshidratados (6%), mermeladas y papillas (3%).</a:t>
          </a:r>
        </a:p>
      </dgm:t>
    </dgm:pt>
    <dgm:pt modelId="{FD775CB9-4C46-4A7E-B679-5871CF5515A9}" type="parTrans" cxnId="{ED224168-9658-4AE4-8F19-CC60BAEC12D3}">
      <dgm:prSet/>
      <dgm:spPr/>
      <dgm:t>
        <a:bodyPr/>
        <a:lstStyle/>
        <a:p>
          <a:endParaRPr lang="es-EC" sz="1400"/>
        </a:p>
      </dgm:t>
    </dgm:pt>
    <dgm:pt modelId="{1105FB3A-49EE-4ACF-8FC0-CD644E90A508}" type="sibTrans" cxnId="{ED224168-9658-4AE4-8F19-CC60BAEC12D3}">
      <dgm:prSet/>
      <dgm:spPr/>
      <dgm:t>
        <a:bodyPr/>
        <a:lstStyle/>
        <a:p>
          <a:endParaRPr lang="es-EC" sz="1400"/>
        </a:p>
      </dgm:t>
    </dgm:pt>
    <dgm:pt modelId="{9BA68EBD-614E-4A02-B93A-AD0FF9458DED}" type="pres">
      <dgm:prSet presAssocID="{2E0A772C-DF9E-4F03-A68C-E36FC467426F}" presName="diagram" presStyleCnt="0">
        <dgm:presLayoutVars>
          <dgm:dir/>
          <dgm:resizeHandles val="exact"/>
        </dgm:presLayoutVars>
      </dgm:prSet>
      <dgm:spPr/>
      <dgm:t>
        <a:bodyPr/>
        <a:lstStyle/>
        <a:p>
          <a:endParaRPr lang="es-EC"/>
        </a:p>
      </dgm:t>
    </dgm:pt>
    <dgm:pt modelId="{8989265F-8869-4F8A-8209-892185A32232}" type="pres">
      <dgm:prSet presAssocID="{64E04D2A-40BF-4281-A325-BB48B7944B15}" presName="node" presStyleLbl="node1" presStyleIdx="0" presStyleCnt="3">
        <dgm:presLayoutVars>
          <dgm:bulletEnabled val="1"/>
        </dgm:presLayoutVars>
      </dgm:prSet>
      <dgm:spPr/>
      <dgm:t>
        <a:bodyPr/>
        <a:lstStyle/>
        <a:p>
          <a:endParaRPr lang="es-EC"/>
        </a:p>
      </dgm:t>
    </dgm:pt>
    <dgm:pt modelId="{F1B99E07-7CAE-4705-8A60-489F16B2BAB8}" type="pres">
      <dgm:prSet presAssocID="{C5D42894-28F4-4402-B134-106689C749AE}" presName="sibTrans" presStyleCnt="0"/>
      <dgm:spPr/>
    </dgm:pt>
    <dgm:pt modelId="{C0E3730F-5B38-44B2-8D59-C20B0C341989}" type="pres">
      <dgm:prSet presAssocID="{C068DF27-E4C4-4ED0-AD9A-2671ADC3B6D9}" presName="node" presStyleLbl="node1" presStyleIdx="1" presStyleCnt="3">
        <dgm:presLayoutVars>
          <dgm:bulletEnabled val="1"/>
        </dgm:presLayoutVars>
      </dgm:prSet>
      <dgm:spPr/>
      <dgm:t>
        <a:bodyPr/>
        <a:lstStyle/>
        <a:p>
          <a:endParaRPr lang="es-EC"/>
        </a:p>
      </dgm:t>
    </dgm:pt>
    <dgm:pt modelId="{B4D6C741-52D1-42B2-9493-FCEE61EE6522}" type="pres">
      <dgm:prSet presAssocID="{8C1626C9-9866-4407-9D3A-DDABE3FD8D90}" presName="sibTrans" presStyleCnt="0"/>
      <dgm:spPr/>
    </dgm:pt>
    <dgm:pt modelId="{A5D50C66-A4C3-4223-99D0-147A7CBDDE52}" type="pres">
      <dgm:prSet presAssocID="{171CE416-3AEA-4413-BC97-74B27EA1D284}" presName="node" presStyleLbl="node1" presStyleIdx="2" presStyleCnt="3">
        <dgm:presLayoutVars>
          <dgm:bulletEnabled val="1"/>
        </dgm:presLayoutVars>
      </dgm:prSet>
      <dgm:spPr/>
      <dgm:t>
        <a:bodyPr/>
        <a:lstStyle/>
        <a:p>
          <a:endParaRPr lang="es-EC"/>
        </a:p>
      </dgm:t>
    </dgm:pt>
  </dgm:ptLst>
  <dgm:cxnLst>
    <dgm:cxn modelId="{ED224168-9658-4AE4-8F19-CC60BAEC12D3}" srcId="{2E0A772C-DF9E-4F03-A68C-E36FC467426F}" destId="{171CE416-3AEA-4413-BC97-74B27EA1D284}" srcOrd="2" destOrd="0" parTransId="{FD775CB9-4C46-4A7E-B679-5871CF5515A9}" sibTransId="{1105FB3A-49EE-4ACF-8FC0-CD644E90A508}"/>
    <dgm:cxn modelId="{B2C6B919-948D-41D6-99C9-8915AD0D1DD9}" srcId="{2E0A772C-DF9E-4F03-A68C-E36FC467426F}" destId="{C068DF27-E4C4-4ED0-AD9A-2671ADC3B6D9}" srcOrd="1" destOrd="0" parTransId="{EB503834-8628-4F25-9DDD-8A9D301B2DB6}" sibTransId="{8C1626C9-9866-4407-9D3A-DDABE3FD8D90}"/>
    <dgm:cxn modelId="{A0CFCAF9-A4D3-46FA-8BD0-F02B44D75C20}" srcId="{2E0A772C-DF9E-4F03-A68C-E36FC467426F}" destId="{64E04D2A-40BF-4281-A325-BB48B7944B15}" srcOrd="0" destOrd="0" parTransId="{13A22895-FAAE-446C-BA15-D69CD57003C2}" sibTransId="{C5D42894-28F4-4402-B134-106689C749AE}"/>
    <dgm:cxn modelId="{61AA0FA6-DE08-4FE1-805B-415EA5B16360}" type="presOf" srcId="{C068DF27-E4C4-4ED0-AD9A-2671ADC3B6D9}" destId="{C0E3730F-5B38-44B2-8D59-C20B0C341989}" srcOrd="0" destOrd="0" presId="urn:microsoft.com/office/officeart/2005/8/layout/default"/>
    <dgm:cxn modelId="{D33C18A2-18D2-4A97-89BE-F187E1ACF521}" type="presOf" srcId="{171CE416-3AEA-4413-BC97-74B27EA1D284}" destId="{A5D50C66-A4C3-4223-99D0-147A7CBDDE52}" srcOrd="0" destOrd="0" presId="urn:microsoft.com/office/officeart/2005/8/layout/default"/>
    <dgm:cxn modelId="{639395D9-D14F-4566-9E5F-96F527E1715D}" type="presOf" srcId="{64E04D2A-40BF-4281-A325-BB48B7944B15}" destId="{8989265F-8869-4F8A-8209-892185A32232}" srcOrd="0" destOrd="0" presId="urn:microsoft.com/office/officeart/2005/8/layout/default"/>
    <dgm:cxn modelId="{F83F05F3-3B81-4679-ABB5-41489F9B0A15}" type="presOf" srcId="{2E0A772C-DF9E-4F03-A68C-E36FC467426F}" destId="{9BA68EBD-614E-4A02-B93A-AD0FF9458DED}" srcOrd="0" destOrd="0" presId="urn:microsoft.com/office/officeart/2005/8/layout/default"/>
    <dgm:cxn modelId="{7FDED93E-7B6F-4FA8-AB9F-CC778C59571D}" type="presParOf" srcId="{9BA68EBD-614E-4A02-B93A-AD0FF9458DED}" destId="{8989265F-8869-4F8A-8209-892185A32232}" srcOrd="0" destOrd="0" presId="urn:microsoft.com/office/officeart/2005/8/layout/default"/>
    <dgm:cxn modelId="{255DFC7D-8123-410A-8103-03C46492810A}" type="presParOf" srcId="{9BA68EBD-614E-4A02-B93A-AD0FF9458DED}" destId="{F1B99E07-7CAE-4705-8A60-489F16B2BAB8}" srcOrd="1" destOrd="0" presId="urn:microsoft.com/office/officeart/2005/8/layout/default"/>
    <dgm:cxn modelId="{69A44140-B8C1-4D93-8455-6D02636DE3B5}" type="presParOf" srcId="{9BA68EBD-614E-4A02-B93A-AD0FF9458DED}" destId="{C0E3730F-5B38-44B2-8D59-C20B0C341989}" srcOrd="2" destOrd="0" presId="urn:microsoft.com/office/officeart/2005/8/layout/default"/>
    <dgm:cxn modelId="{85FD88D2-C73F-4CEF-938F-DAEABB0D9B1C}" type="presParOf" srcId="{9BA68EBD-614E-4A02-B93A-AD0FF9458DED}" destId="{B4D6C741-52D1-42B2-9493-FCEE61EE6522}" srcOrd="3" destOrd="0" presId="urn:microsoft.com/office/officeart/2005/8/layout/default"/>
    <dgm:cxn modelId="{18950B62-2D48-49C6-89FA-082D31DFBFD2}" type="presParOf" srcId="{9BA68EBD-614E-4A02-B93A-AD0FF9458DED}" destId="{A5D50C66-A4C3-4223-99D0-147A7CBDDE5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9265F-8869-4F8A-8209-892185A32232}">
      <dsp:nvSpPr>
        <dsp:cNvPr id="0" name=""/>
        <dsp:cNvSpPr/>
      </dsp:nvSpPr>
      <dsp:spPr>
        <a:xfrm>
          <a:off x="0" y="583907"/>
          <a:ext cx="2404241" cy="14425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El continente europeo es el principal importador de frutas y vegetales procesados según la tendencia del mercado en el período 2014 – 2018</a:t>
          </a:r>
        </a:p>
      </dsp:txBody>
      <dsp:txXfrm>
        <a:off x="0" y="583907"/>
        <a:ext cx="2404241" cy="1442544"/>
      </dsp:txXfrm>
    </dsp:sp>
    <dsp:sp modelId="{C0E3730F-5B38-44B2-8D59-C20B0C341989}">
      <dsp:nvSpPr>
        <dsp:cNvPr id="0" name=""/>
        <dsp:cNvSpPr/>
      </dsp:nvSpPr>
      <dsp:spPr>
        <a:xfrm>
          <a:off x="2644665" y="583907"/>
          <a:ext cx="2404241" cy="14425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Se proyecta su crecimiento anual entre el 2% y 3% durante cinco años a partir del 2019</a:t>
          </a:r>
        </a:p>
      </dsp:txBody>
      <dsp:txXfrm>
        <a:off x="2644665" y="583907"/>
        <a:ext cx="2404241" cy="1442544"/>
      </dsp:txXfrm>
    </dsp:sp>
    <dsp:sp modelId="{A5D50C66-A4C3-4223-99D0-147A7CBDDE52}">
      <dsp:nvSpPr>
        <dsp:cNvPr id="0" name=""/>
        <dsp:cNvSpPr/>
      </dsp:nvSpPr>
      <dsp:spPr>
        <a:xfrm>
          <a:off x="5289330" y="583907"/>
          <a:ext cx="2404241" cy="14425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Jugos (34%), enlatados (26%), congelados (21%), nueces comestibles (11%), deshidratados (6%), mermeladas y papillas (3%).</a:t>
          </a:r>
        </a:p>
      </dsp:txBody>
      <dsp:txXfrm>
        <a:off x="5289330" y="583907"/>
        <a:ext cx="2404241" cy="14425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484331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15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21ccdb58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21ccdb58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5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7342ae19c8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7342ae19c8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16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7342ae19c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7342ae19c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12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73477a38b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73477a38b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32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3477a38b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3477a38b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40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73477a38b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73477a38b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41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73477a38b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73477a38b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51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3477a38b9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3477a38b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58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73477a38b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73477a38b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97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21ccdb58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21ccdb58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55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342ae19c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342ae19c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65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21ccdb58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21ccdb58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04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73477a38b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73477a38b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988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52a1920c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52a1920c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24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3477a38b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3477a38b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95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7342ae19c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7342ae19c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89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4009878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83450" y="-50875"/>
            <a:ext cx="5252342" cy="4224182"/>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165200" y="896975"/>
            <a:ext cx="6477000" cy="2052600"/>
          </a:xfrm>
          <a:prstGeom prst="rect">
            <a:avLst/>
          </a:prstGeom>
        </p:spPr>
        <p:txBody>
          <a:bodyPr spcFirstLastPara="1" wrap="square" lIns="91425" tIns="91425" rIns="91425" bIns="91425" anchor="b" anchorCtr="0">
            <a:noAutofit/>
          </a:bodyPr>
          <a:lstStyle>
            <a:lvl1pPr lvl="0" algn="r">
              <a:spcBef>
                <a:spcPts val="0"/>
              </a:spcBef>
              <a:spcAft>
                <a:spcPts val="0"/>
              </a:spcAft>
              <a:buSzPts val="6200"/>
              <a:buFont typeface="Oswald Regular"/>
              <a:buNone/>
              <a:defRPr sz="6200">
                <a:latin typeface="Oswald Regular"/>
                <a:ea typeface="Oswald Regular"/>
                <a:cs typeface="Oswald Regular"/>
                <a:sym typeface="Oswald Regula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35350" y="3367525"/>
            <a:ext cx="38052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400"/>
              <a:buFont typeface="Merriweather"/>
              <a:buNone/>
              <a:defRPr>
                <a:solidFill>
                  <a:srgbClr val="FFFFFF"/>
                </a:solidFill>
                <a:latin typeface="Merriweather"/>
                <a:ea typeface="Merriweather"/>
                <a:cs typeface="Merriweather"/>
                <a:sym typeface="Merriweath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grpSp>
        <p:nvGrpSpPr>
          <p:cNvPr id="13" name="Google Shape;13;p2"/>
          <p:cNvGrpSpPr/>
          <p:nvPr/>
        </p:nvGrpSpPr>
        <p:grpSpPr>
          <a:xfrm>
            <a:off x="8065358" y="-417514"/>
            <a:ext cx="2120071" cy="5759221"/>
            <a:chOff x="8175055" y="971647"/>
            <a:chExt cx="1606966" cy="4365361"/>
          </a:xfrm>
        </p:grpSpPr>
        <p:sp>
          <p:nvSpPr>
            <p:cNvPr id="14" name="Google Shape;14;p2"/>
            <p:cNvSpPr/>
            <p:nvPr/>
          </p:nvSpPr>
          <p:spPr>
            <a:xfrm>
              <a:off x="8175055" y="971647"/>
              <a:ext cx="1266141" cy="1266101"/>
            </a:xfrm>
            <a:custGeom>
              <a:avLst/>
              <a:gdLst/>
              <a:ahLst/>
              <a:cxnLst/>
              <a:rect l="l" t="t" r="r" b="b"/>
              <a:pathLst>
                <a:path w="15807" h="15807" extrusionOk="0">
                  <a:moveTo>
                    <a:pt x="14894" y="1"/>
                  </a:moveTo>
                  <a:lnTo>
                    <a:pt x="0" y="14895"/>
                  </a:lnTo>
                  <a:lnTo>
                    <a:pt x="0" y="15807"/>
                  </a:lnTo>
                  <a:lnTo>
                    <a:pt x="1580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75055" y="971647"/>
              <a:ext cx="1604563" cy="1604513"/>
            </a:xfrm>
            <a:custGeom>
              <a:avLst/>
              <a:gdLst/>
              <a:ahLst/>
              <a:cxnLst/>
              <a:rect l="l" t="t" r="r" b="b"/>
              <a:pathLst>
                <a:path w="20032" h="20032" extrusionOk="0">
                  <a:moveTo>
                    <a:pt x="19150" y="1"/>
                  </a:moveTo>
                  <a:lnTo>
                    <a:pt x="0" y="19120"/>
                  </a:lnTo>
                  <a:lnTo>
                    <a:pt x="0" y="20032"/>
                  </a:lnTo>
                  <a:lnTo>
                    <a:pt x="2003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75055" y="971647"/>
              <a:ext cx="250873" cy="250865"/>
            </a:xfrm>
            <a:custGeom>
              <a:avLst/>
              <a:gdLst/>
              <a:ahLst/>
              <a:cxnLst/>
              <a:rect l="l" t="t" r="r" b="b"/>
              <a:pathLst>
                <a:path w="3132" h="3132" extrusionOk="0">
                  <a:moveTo>
                    <a:pt x="2219" y="1"/>
                  </a:moveTo>
                  <a:lnTo>
                    <a:pt x="0" y="2220"/>
                  </a:lnTo>
                  <a:lnTo>
                    <a:pt x="0" y="3132"/>
                  </a:lnTo>
                  <a:lnTo>
                    <a:pt x="313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75055" y="2931532"/>
              <a:ext cx="1606966" cy="1677482"/>
            </a:xfrm>
            <a:custGeom>
              <a:avLst/>
              <a:gdLst/>
              <a:ahLst/>
              <a:cxnLst/>
              <a:rect l="l" t="t" r="r" b="b"/>
              <a:pathLst>
                <a:path w="20062" h="20943" extrusionOk="0">
                  <a:moveTo>
                    <a:pt x="20062" y="0"/>
                  </a:moveTo>
                  <a:lnTo>
                    <a:pt x="0" y="20031"/>
                  </a:lnTo>
                  <a:lnTo>
                    <a:pt x="0" y="20943"/>
                  </a:lnTo>
                  <a:lnTo>
                    <a:pt x="20062" y="88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75055" y="2252233"/>
              <a:ext cx="1606966" cy="1677562"/>
            </a:xfrm>
            <a:custGeom>
              <a:avLst/>
              <a:gdLst/>
              <a:ahLst/>
              <a:cxnLst/>
              <a:rect l="l" t="t" r="r" b="b"/>
              <a:pathLst>
                <a:path w="20062" h="20944" extrusionOk="0">
                  <a:moveTo>
                    <a:pt x="20062" y="1"/>
                  </a:moveTo>
                  <a:lnTo>
                    <a:pt x="0" y="20062"/>
                  </a:lnTo>
                  <a:lnTo>
                    <a:pt x="0" y="20943"/>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75055" y="971647"/>
              <a:ext cx="927718" cy="925286"/>
            </a:xfrm>
            <a:custGeom>
              <a:avLst/>
              <a:gdLst/>
              <a:ahLst/>
              <a:cxnLst/>
              <a:rect l="l" t="t" r="r" b="b"/>
              <a:pathLst>
                <a:path w="11582" h="11552" extrusionOk="0">
                  <a:moveTo>
                    <a:pt x="10669" y="1"/>
                  </a:moveTo>
                  <a:lnTo>
                    <a:pt x="0" y="10670"/>
                  </a:lnTo>
                  <a:lnTo>
                    <a:pt x="0" y="11551"/>
                  </a:lnTo>
                  <a:lnTo>
                    <a:pt x="1158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75055" y="1237008"/>
              <a:ext cx="1606966" cy="1677562"/>
            </a:xfrm>
            <a:custGeom>
              <a:avLst/>
              <a:gdLst/>
              <a:ahLst/>
              <a:cxnLst/>
              <a:rect l="l" t="t" r="r" b="b"/>
              <a:pathLst>
                <a:path w="20062" h="20944" extrusionOk="0">
                  <a:moveTo>
                    <a:pt x="20062" y="1"/>
                  </a:moveTo>
                  <a:lnTo>
                    <a:pt x="0" y="20062"/>
                  </a:lnTo>
                  <a:lnTo>
                    <a:pt x="0" y="2094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75055" y="971647"/>
              <a:ext cx="586813" cy="586874"/>
            </a:xfrm>
            <a:custGeom>
              <a:avLst/>
              <a:gdLst/>
              <a:ahLst/>
              <a:cxnLst/>
              <a:rect l="l" t="t" r="r" b="b"/>
              <a:pathLst>
                <a:path w="7326" h="7327" extrusionOk="0">
                  <a:moveTo>
                    <a:pt x="6475" y="1"/>
                  </a:moveTo>
                  <a:lnTo>
                    <a:pt x="0" y="6414"/>
                  </a:lnTo>
                  <a:lnTo>
                    <a:pt x="0" y="7326"/>
                  </a:lnTo>
                  <a:lnTo>
                    <a:pt x="732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70939" y="4716086"/>
              <a:ext cx="623418" cy="620916"/>
            </a:xfrm>
            <a:custGeom>
              <a:avLst/>
              <a:gdLst/>
              <a:ahLst/>
              <a:cxnLst/>
              <a:rect l="l" t="t" r="r" b="b"/>
              <a:pathLst>
                <a:path w="7783" h="7752" extrusionOk="0">
                  <a:moveTo>
                    <a:pt x="7782" y="0"/>
                  </a:moveTo>
                  <a:lnTo>
                    <a:pt x="1" y="7751"/>
                  </a:lnTo>
                  <a:lnTo>
                    <a:pt x="913" y="7751"/>
                  </a:lnTo>
                  <a:lnTo>
                    <a:pt x="7782" y="912"/>
                  </a:lnTo>
                  <a:lnTo>
                    <a:pt x="778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175055" y="1575416"/>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411832" y="5056897"/>
              <a:ext cx="282513" cy="280101"/>
            </a:xfrm>
            <a:custGeom>
              <a:avLst/>
              <a:gdLst/>
              <a:ahLst/>
              <a:cxnLst/>
              <a:rect l="l" t="t" r="r" b="b"/>
              <a:pathLst>
                <a:path w="3527" h="3497" extrusionOk="0">
                  <a:moveTo>
                    <a:pt x="3526" y="1"/>
                  </a:moveTo>
                  <a:lnTo>
                    <a:pt x="0" y="3496"/>
                  </a:lnTo>
                  <a:lnTo>
                    <a:pt x="851" y="3496"/>
                  </a:lnTo>
                  <a:lnTo>
                    <a:pt x="3526" y="852"/>
                  </a:lnTo>
                  <a:lnTo>
                    <a:pt x="352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94120" y="4036786"/>
              <a:ext cx="1300263" cy="1300223"/>
            </a:xfrm>
            <a:custGeom>
              <a:avLst/>
              <a:gdLst/>
              <a:ahLst/>
              <a:cxnLst/>
              <a:rect l="l" t="t" r="r" b="b"/>
              <a:pathLst>
                <a:path w="16233" h="16233" extrusionOk="0">
                  <a:moveTo>
                    <a:pt x="16232" y="1"/>
                  </a:moveTo>
                  <a:lnTo>
                    <a:pt x="1" y="16232"/>
                  </a:lnTo>
                  <a:lnTo>
                    <a:pt x="882" y="16232"/>
                  </a:lnTo>
                  <a:lnTo>
                    <a:pt x="16232" y="913"/>
                  </a:lnTo>
                  <a:lnTo>
                    <a:pt x="1623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32530" y="4377677"/>
              <a:ext cx="961841" cy="959328"/>
            </a:xfrm>
            <a:custGeom>
              <a:avLst/>
              <a:gdLst/>
              <a:ahLst/>
              <a:cxnLst/>
              <a:rect l="l" t="t" r="r" b="b"/>
              <a:pathLst>
                <a:path w="12008" h="11977" extrusionOk="0">
                  <a:moveTo>
                    <a:pt x="12007" y="0"/>
                  </a:moveTo>
                  <a:lnTo>
                    <a:pt x="1" y="11976"/>
                  </a:lnTo>
                  <a:lnTo>
                    <a:pt x="913" y="11976"/>
                  </a:lnTo>
                  <a:lnTo>
                    <a:pt x="12007" y="912"/>
                  </a:lnTo>
                  <a:lnTo>
                    <a:pt x="12007"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175055" y="1916307"/>
              <a:ext cx="1606966" cy="1675079"/>
            </a:xfrm>
            <a:custGeom>
              <a:avLst/>
              <a:gdLst/>
              <a:ahLst/>
              <a:cxnLst/>
              <a:rect l="l" t="t" r="r" b="b"/>
              <a:pathLst>
                <a:path w="20062" h="20913" extrusionOk="0">
                  <a:moveTo>
                    <a:pt x="20062" y="0"/>
                  </a:moveTo>
                  <a:lnTo>
                    <a:pt x="0" y="20001"/>
                  </a:lnTo>
                  <a:lnTo>
                    <a:pt x="0" y="20913"/>
                  </a:lnTo>
                  <a:lnTo>
                    <a:pt x="20062" y="851"/>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5055" y="2590641"/>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75055" y="3608349"/>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175055" y="3269941"/>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3">
  <p:cSld name="CUSTOM_11">
    <p:spTree>
      <p:nvGrpSpPr>
        <p:cNvPr id="1" name="Shape 88"/>
        <p:cNvGrpSpPr/>
        <p:nvPr/>
      </p:nvGrpSpPr>
      <p:grpSpPr>
        <a:xfrm>
          <a:off x="0" y="0"/>
          <a:ext cx="0" cy="0"/>
          <a:chOff x="0" y="0"/>
          <a:chExt cx="0" cy="0"/>
        </a:xfrm>
      </p:grpSpPr>
      <p:sp>
        <p:nvSpPr>
          <p:cNvPr id="89" name="Google Shape;89;p13"/>
          <p:cNvSpPr txBox="1">
            <a:spLocks noGrp="1"/>
          </p:cNvSpPr>
          <p:nvPr>
            <p:ph type="subTitle" idx="1"/>
          </p:nvPr>
        </p:nvSpPr>
        <p:spPr>
          <a:xfrm>
            <a:off x="5934075" y="1618200"/>
            <a:ext cx="2490000" cy="13599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90" name="Google Shape;90;p13"/>
          <p:cNvSpPr/>
          <p:nvPr/>
        </p:nvSpPr>
        <p:spPr>
          <a:xfrm>
            <a:off x="601223" y="246599"/>
            <a:ext cx="4990221" cy="4990124"/>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a:spLocks noGrp="1"/>
          </p:cNvSpPr>
          <p:nvPr>
            <p:ph type="title"/>
          </p:nvPr>
        </p:nvSpPr>
        <p:spPr>
          <a:xfrm>
            <a:off x="2900025" y="555600"/>
            <a:ext cx="55239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 section 4">
  <p:cSld name="CUSTOM_9">
    <p:spTree>
      <p:nvGrpSpPr>
        <p:cNvPr id="1" name="Shape 92"/>
        <p:cNvGrpSpPr/>
        <p:nvPr/>
      </p:nvGrpSpPr>
      <p:grpSpPr>
        <a:xfrm>
          <a:off x="0" y="0"/>
          <a:ext cx="0" cy="0"/>
          <a:chOff x="0" y="0"/>
          <a:chExt cx="0" cy="0"/>
        </a:xfrm>
      </p:grpSpPr>
      <p:sp>
        <p:nvSpPr>
          <p:cNvPr id="93" name="Google Shape;93;p14"/>
          <p:cNvSpPr/>
          <p:nvPr/>
        </p:nvSpPr>
        <p:spPr>
          <a:xfrm>
            <a:off x="720001" y="540000"/>
            <a:ext cx="4448761" cy="3633385"/>
          </a:xfrm>
          <a:custGeom>
            <a:avLst/>
            <a:gdLst/>
            <a:ahLst/>
            <a:cxnLst/>
            <a:rect l="l" t="t" r="r" b="b"/>
            <a:pathLst>
              <a:path w="52737" h="52738" extrusionOk="0">
                <a:moveTo>
                  <a:pt x="0" y="1"/>
                </a:moveTo>
                <a:lnTo>
                  <a:pt x="0" y="52737"/>
                </a:lnTo>
                <a:lnTo>
                  <a:pt x="52737" y="52737"/>
                </a:lnTo>
                <a:lnTo>
                  <a:pt x="527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txBox="1">
            <a:spLocks noGrp="1"/>
          </p:cNvSpPr>
          <p:nvPr>
            <p:ph type="ctrTitle"/>
          </p:nvPr>
        </p:nvSpPr>
        <p:spPr>
          <a:xfrm>
            <a:off x="1036775" y="1582775"/>
            <a:ext cx="59550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6000"/>
              <a:buFont typeface="Oswald Regular"/>
              <a:buNone/>
              <a:defRPr sz="6000">
                <a:solidFill>
                  <a:schemeClr val="dk1"/>
                </a:solidFill>
                <a:latin typeface="Oswald Regular"/>
                <a:ea typeface="Oswald Regular"/>
                <a:cs typeface="Oswald Regular"/>
                <a:sym typeface="Oswald Regula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95" name="Google Shape;95;p14"/>
          <p:cNvGrpSpPr/>
          <p:nvPr/>
        </p:nvGrpSpPr>
        <p:grpSpPr>
          <a:xfrm>
            <a:off x="8065358" y="-417514"/>
            <a:ext cx="2120071" cy="5759221"/>
            <a:chOff x="8175055" y="971647"/>
            <a:chExt cx="1606966" cy="4365361"/>
          </a:xfrm>
        </p:grpSpPr>
        <p:sp>
          <p:nvSpPr>
            <p:cNvPr id="96" name="Google Shape;96;p14"/>
            <p:cNvSpPr/>
            <p:nvPr/>
          </p:nvSpPr>
          <p:spPr>
            <a:xfrm>
              <a:off x="8175055" y="971647"/>
              <a:ext cx="1266141" cy="1266101"/>
            </a:xfrm>
            <a:custGeom>
              <a:avLst/>
              <a:gdLst/>
              <a:ahLst/>
              <a:cxnLst/>
              <a:rect l="l" t="t" r="r" b="b"/>
              <a:pathLst>
                <a:path w="15807" h="15807" extrusionOk="0">
                  <a:moveTo>
                    <a:pt x="14894" y="1"/>
                  </a:moveTo>
                  <a:lnTo>
                    <a:pt x="0" y="14895"/>
                  </a:lnTo>
                  <a:lnTo>
                    <a:pt x="0" y="15807"/>
                  </a:lnTo>
                  <a:lnTo>
                    <a:pt x="15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8175055" y="971647"/>
              <a:ext cx="1604563" cy="1604513"/>
            </a:xfrm>
            <a:custGeom>
              <a:avLst/>
              <a:gdLst/>
              <a:ahLst/>
              <a:cxnLst/>
              <a:rect l="l" t="t" r="r" b="b"/>
              <a:pathLst>
                <a:path w="20032" h="20032" extrusionOk="0">
                  <a:moveTo>
                    <a:pt x="19150" y="1"/>
                  </a:moveTo>
                  <a:lnTo>
                    <a:pt x="0" y="19120"/>
                  </a:lnTo>
                  <a:lnTo>
                    <a:pt x="0" y="20032"/>
                  </a:lnTo>
                  <a:lnTo>
                    <a:pt x="20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8175055" y="971647"/>
              <a:ext cx="250873" cy="250865"/>
            </a:xfrm>
            <a:custGeom>
              <a:avLst/>
              <a:gdLst/>
              <a:ahLst/>
              <a:cxnLst/>
              <a:rect l="l" t="t" r="r" b="b"/>
              <a:pathLst>
                <a:path w="3132" h="3132" extrusionOk="0">
                  <a:moveTo>
                    <a:pt x="2219" y="1"/>
                  </a:moveTo>
                  <a:lnTo>
                    <a:pt x="0" y="2220"/>
                  </a:lnTo>
                  <a:lnTo>
                    <a:pt x="0" y="3132"/>
                  </a:lnTo>
                  <a:lnTo>
                    <a:pt x="3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8175055" y="2931532"/>
              <a:ext cx="1606966" cy="1677482"/>
            </a:xfrm>
            <a:custGeom>
              <a:avLst/>
              <a:gdLst/>
              <a:ahLst/>
              <a:cxnLst/>
              <a:rect l="l" t="t" r="r" b="b"/>
              <a:pathLst>
                <a:path w="20062" h="20943" extrusionOk="0">
                  <a:moveTo>
                    <a:pt x="20062" y="0"/>
                  </a:moveTo>
                  <a:lnTo>
                    <a:pt x="0" y="20031"/>
                  </a:lnTo>
                  <a:lnTo>
                    <a:pt x="0" y="20943"/>
                  </a:lnTo>
                  <a:lnTo>
                    <a:pt x="20062" y="88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175055" y="2252233"/>
              <a:ext cx="1606966" cy="1677562"/>
            </a:xfrm>
            <a:custGeom>
              <a:avLst/>
              <a:gdLst/>
              <a:ahLst/>
              <a:cxnLst/>
              <a:rect l="l" t="t" r="r" b="b"/>
              <a:pathLst>
                <a:path w="20062" h="20944" extrusionOk="0">
                  <a:moveTo>
                    <a:pt x="20062" y="1"/>
                  </a:moveTo>
                  <a:lnTo>
                    <a:pt x="0" y="20062"/>
                  </a:lnTo>
                  <a:lnTo>
                    <a:pt x="0" y="20943"/>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8175055" y="971647"/>
              <a:ext cx="927718" cy="925286"/>
            </a:xfrm>
            <a:custGeom>
              <a:avLst/>
              <a:gdLst/>
              <a:ahLst/>
              <a:cxnLst/>
              <a:rect l="l" t="t" r="r" b="b"/>
              <a:pathLst>
                <a:path w="11582" h="11552" extrusionOk="0">
                  <a:moveTo>
                    <a:pt x="10669" y="1"/>
                  </a:moveTo>
                  <a:lnTo>
                    <a:pt x="0" y="10670"/>
                  </a:lnTo>
                  <a:lnTo>
                    <a:pt x="0" y="11551"/>
                  </a:lnTo>
                  <a:lnTo>
                    <a:pt x="115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175055" y="1237008"/>
              <a:ext cx="1606966" cy="1677562"/>
            </a:xfrm>
            <a:custGeom>
              <a:avLst/>
              <a:gdLst/>
              <a:ahLst/>
              <a:cxnLst/>
              <a:rect l="l" t="t" r="r" b="b"/>
              <a:pathLst>
                <a:path w="20062" h="20944" extrusionOk="0">
                  <a:moveTo>
                    <a:pt x="20062" y="1"/>
                  </a:moveTo>
                  <a:lnTo>
                    <a:pt x="0" y="20062"/>
                  </a:lnTo>
                  <a:lnTo>
                    <a:pt x="0" y="2094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175055" y="971647"/>
              <a:ext cx="586813" cy="586874"/>
            </a:xfrm>
            <a:custGeom>
              <a:avLst/>
              <a:gdLst/>
              <a:ahLst/>
              <a:cxnLst/>
              <a:rect l="l" t="t" r="r" b="b"/>
              <a:pathLst>
                <a:path w="7326" h="7327" extrusionOk="0">
                  <a:moveTo>
                    <a:pt x="6475" y="1"/>
                  </a:moveTo>
                  <a:lnTo>
                    <a:pt x="0" y="6414"/>
                  </a:lnTo>
                  <a:lnTo>
                    <a:pt x="0" y="7326"/>
                  </a:lnTo>
                  <a:lnTo>
                    <a:pt x="7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9070939" y="4716086"/>
              <a:ext cx="623418" cy="620916"/>
            </a:xfrm>
            <a:custGeom>
              <a:avLst/>
              <a:gdLst/>
              <a:ahLst/>
              <a:cxnLst/>
              <a:rect l="l" t="t" r="r" b="b"/>
              <a:pathLst>
                <a:path w="7783" h="7752" extrusionOk="0">
                  <a:moveTo>
                    <a:pt x="7782" y="0"/>
                  </a:moveTo>
                  <a:lnTo>
                    <a:pt x="1" y="7751"/>
                  </a:lnTo>
                  <a:lnTo>
                    <a:pt x="913" y="7751"/>
                  </a:lnTo>
                  <a:lnTo>
                    <a:pt x="7782" y="912"/>
                  </a:lnTo>
                  <a:lnTo>
                    <a:pt x="7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175055" y="1575416"/>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9411832" y="5056897"/>
              <a:ext cx="282513" cy="280101"/>
            </a:xfrm>
            <a:custGeom>
              <a:avLst/>
              <a:gdLst/>
              <a:ahLst/>
              <a:cxnLst/>
              <a:rect l="l" t="t" r="r" b="b"/>
              <a:pathLst>
                <a:path w="3527" h="3497" extrusionOk="0">
                  <a:moveTo>
                    <a:pt x="3526" y="1"/>
                  </a:moveTo>
                  <a:lnTo>
                    <a:pt x="0" y="3496"/>
                  </a:lnTo>
                  <a:lnTo>
                    <a:pt x="851" y="3496"/>
                  </a:lnTo>
                  <a:lnTo>
                    <a:pt x="3526" y="852"/>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8394120" y="4036786"/>
              <a:ext cx="1300263" cy="1300223"/>
            </a:xfrm>
            <a:custGeom>
              <a:avLst/>
              <a:gdLst/>
              <a:ahLst/>
              <a:cxnLst/>
              <a:rect l="l" t="t" r="r" b="b"/>
              <a:pathLst>
                <a:path w="16233" h="16233" extrusionOk="0">
                  <a:moveTo>
                    <a:pt x="16232" y="1"/>
                  </a:moveTo>
                  <a:lnTo>
                    <a:pt x="1" y="16232"/>
                  </a:lnTo>
                  <a:lnTo>
                    <a:pt x="882" y="16232"/>
                  </a:lnTo>
                  <a:lnTo>
                    <a:pt x="16232" y="913"/>
                  </a:lnTo>
                  <a:lnTo>
                    <a:pt x="16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8732530" y="4377677"/>
              <a:ext cx="961841" cy="959328"/>
            </a:xfrm>
            <a:custGeom>
              <a:avLst/>
              <a:gdLst/>
              <a:ahLst/>
              <a:cxnLst/>
              <a:rect l="l" t="t" r="r" b="b"/>
              <a:pathLst>
                <a:path w="12008" h="11977" extrusionOk="0">
                  <a:moveTo>
                    <a:pt x="12007" y="0"/>
                  </a:moveTo>
                  <a:lnTo>
                    <a:pt x="1" y="11976"/>
                  </a:lnTo>
                  <a:lnTo>
                    <a:pt x="913" y="11976"/>
                  </a:lnTo>
                  <a:lnTo>
                    <a:pt x="12007" y="91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8175055" y="1916307"/>
              <a:ext cx="1606966" cy="1675079"/>
            </a:xfrm>
            <a:custGeom>
              <a:avLst/>
              <a:gdLst/>
              <a:ahLst/>
              <a:cxnLst/>
              <a:rect l="l" t="t" r="r" b="b"/>
              <a:pathLst>
                <a:path w="20062" h="20913" extrusionOk="0">
                  <a:moveTo>
                    <a:pt x="20062" y="0"/>
                  </a:moveTo>
                  <a:lnTo>
                    <a:pt x="0" y="20001"/>
                  </a:lnTo>
                  <a:lnTo>
                    <a:pt x="0" y="20913"/>
                  </a:lnTo>
                  <a:lnTo>
                    <a:pt x="20062" y="851"/>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175055" y="2590641"/>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175055" y="3608349"/>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175055" y="3269941"/>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4"/>
          <p:cNvSpPr txBox="1">
            <a:spLocks noGrp="1"/>
          </p:cNvSpPr>
          <p:nvPr>
            <p:ph type="title" idx="2" hasCustomPrompt="1"/>
          </p:nvPr>
        </p:nvSpPr>
        <p:spPr>
          <a:xfrm>
            <a:off x="4262975" y="1681500"/>
            <a:ext cx="2728800" cy="106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 section 2">
  <p:cSld name="CUSTOM_9_1">
    <p:spTree>
      <p:nvGrpSpPr>
        <p:cNvPr id="1" name="Shape 114"/>
        <p:cNvGrpSpPr/>
        <p:nvPr/>
      </p:nvGrpSpPr>
      <p:grpSpPr>
        <a:xfrm>
          <a:off x="0" y="0"/>
          <a:ext cx="0" cy="0"/>
          <a:chOff x="0" y="0"/>
          <a:chExt cx="0" cy="0"/>
        </a:xfrm>
      </p:grpSpPr>
      <p:sp>
        <p:nvSpPr>
          <p:cNvPr id="115" name="Google Shape;115;p15"/>
          <p:cNvSpPr/>
          <p:nvPr/>
        </p:nvSpPr>
        <p:spPr>
          <a:xfrm flipH="1">
            <a:off x="3975242" y="540000"/>
            <a:ext cx="4448761" cy="3633385"/>
          </a:xfrm>
          <a:custGeom>
            <a:avLst/>
            <a:gdLst/>
            <a:ahLst/>
            <a:cxnLst/>
            <a:rect l="l" t="t" r="r" b="b"/>
            <a:pathLst>
              <a:path w="52737" h="52738" extrusionOk="0">
                <a:moveTo>
                  <a:pt x="0" y="1"/>
                </a:moveTo>
                <a:lnTo>
                  <a:pt x="0" y="52737"/>
                </a:lnTo>
                <a:lnTo>
                  <a:pt x="52737" y="52737"/>
                </a:lnTo>
                <a:lnTo>
                  <a:pt x="527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txBox="1">
            <a:spLocks noGrp="1"/>
          </p:cNvSpPr>
          <p:nvPr>
            <p:ph type="ctrTitle"/>
          </p:nvPr>
        </p:nvSpPr>
        <p:spPr>
          <a:xfrm flipH="1">
            <a:off x="2152225" y="2530000"/>
            <a:ext cx="5955000" cy="11055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6000"/>
              <a:buFont typeface="Oswald Regular"/>
              <a:buNone/>
              <a:defRPr sz="6000">
                <a:solidFill>
                  <a:schemeClr val="dk1"/>
                </a:solidFill>
                <a:latin typeface="Oswald Regular"/>
                <a:ea typeface="Oswald Regular"/>
                <a:cs typeface="Oswald Regular"/>
                <a:sym typeface="Oswald Regula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17" name="Google Shape;117;p15"/>
          <p:cNvGrpSpPr/>
          <p:nvPr/>
        </p:nvGrpSpPr>
        <p:grpSpPr>
          <a:xfrm flipH="1">
            <a:off x="-1041424" y="-417514"/>
            <a:ext cx="2120071" cy="5759221"/>
            <a:chOff x="8175055" y="971647"/>
            <a:chExt cx="1606966" cy="4365361"/>
          </a:xfrm>
        </p:grpSpPr>
        <p:sp>
          <p:nvSpPr>
            <p:cNvPr id="118" name="Google Shape;118;p15"/>
            <p:cNvSpPr/>
            <p:nvPr/>
          </p:nvSpPr>
          <p:spPr>
            <a:xfrm>
              <a:off x="8175055" y="971647"/>
              <a:ext cx="1266141" cy="1266101"/>
            </a:xfrm>
            <a:custGeom>
              <a:avLst/>
              <a:gdLst/>
              <a:ahLst/>
              <a:cxnLst/>
              <a:rect l="l" t="t" r="r" b="b"/>
              <a:pathLst>
                <a:path w="15807" h="15807" extrusionOk="0">
                  <a:moveTo>
                    <a:pt x="14894" y="1"/>
                  </a:moveTo>
                  <a:lnTo>
                    <a:pt x="0" y="14895"/>
                  </a:lnTo>
                  <a:lnTo>
                    <a:pt x="0" y="15807"/>
                  </a:lnTo>
                  <a:lnTo>
                    <a:pt x="15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175055" y="971647"/>
              <a:ext cx="1604563" cy="1604513"/>
            </a:xfrm>
            <a:custGeom>
              <a:avLst/>
              <a:gdLst/>
              <a:ahLst/>
              <a:cxnLst/>
              <a:rect l="l" t="t" r="r" b="b"/>
              <a:pathLst>
                <a:path w="20032" h="20032" extrusionOk="0">
                  <a:moveTo>
                    <a:pt x="19150" y="1"/>
                  </a:moveTo>
                  <a:lnTo>
                    <a:pt x="0" y="19120"/>
                  </a:lnTo>
                  <a:lnTo>
                    <a:pt x="0" y="20032"/>
                  </a:lnTo>
                  <a:lnTo>
                    <a:pt x="20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175055" y="971647"/>
              <a:ext cx="250873" cy="250865"/>
            </a:xfrm>
            <a:custGeom>
              <a:avLst/>
              <a:gdLst/>
              <a:ahLst/>
              <a:cxnLst/>
              <a:rect l="l" t="t" r="r" b="b"/>
              <a:pathLst>
                <a:path w="3132" h="3132" extrusionOk="0">
                  <a:moveTo>
                    <a:pt x="2219" y="1"/>
                  </a:moveTo>
                  <a:lnTo>
                    <a:pt x="0" y="2220"/>
                  </a:lnTo>
                  <a:lnTo>
                    <a:pt x="0" y="3132"/>
                  </a:lnTo>
                  <a:lnTo>
                    <a:pt x="3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8175055" y="2931532"/>
              <a:ext cx="1606966" cy="1677482"/>
            </a:xfrm>
            <a:custGeom>
              <a:avLst/>
              <a:gdLst/>
              <a:ahLst/>
              <a:cxnLst/>
              <a:rect l="l" t="t" r="r" b="b"/>
              <a:pathLst>
                <a:path w="20062" h="20943" extrusionOk="0">
                  <a:moveTo>
                    <a:pt x="20062" y="0"/>
                  </a:moveTo>
                  <a:lnTo>
                    <a:pt x="0" y="20031"/>
                  </a:lnTo>
                  <a:lnTo>
                    <a:pt x="0" y="20943"/>
                  </a:lnTo>
                  <a:lnTo>
                    <a:pt x="20062" y="88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8175055" y="2252233"/>
              <a:ext cx="1606966" cy="1677562"/>
            </a:xfrm>
            <a:custGeom>
              <a:avLst/>
              <a:gdLst/>
              <a:ahLst/>
              <a:cxnLst/>
              <a:rect l="l" t="t" r="r" b="b"/>
              <a:pathLst>
                <a:path w="20062" h="20944" extrusionOk="0">
                  <a:moveTo>
                    <a:pt x="20062" y="1"/>
                  </a:moveTo>
                  <a:lnTo>
                    <a:pt x="0" y="20062"/>
                  </a:lnTo>
                  <a:lnTo>
                    <a:pt x="0" y="20943"/>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8175055" y="971647"/>
              <a:ext cx="927718" cy="925286"/>
            </a:xfrm>
            <a:custGeom>
              <a:avLst/>
              <a:gdLst/>
              <a:ahLst/>
              <a:cxnLst/>
              <a:rect l="l" t="t" r="r" b="b"/>
              <a:pathLst>
                <a:path w="11582" h="11552" extrusionOk="0">
                  <a:moveTo>
                    <a:pt x="10669" y="1"/>
                  </a:moveTo>
                  <a:lnTo>
                    <a:pt x="0" y="10670"/>
                  </a:lnTo>
                  <a:lnTo>
                    <a:pt x="0" y="11551"/>
                  </a:lnTo>
                  <a:lnTo>
                    <a:pt x="115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8175055" y="1237008"/>
              <a:ext cx="1606966" cy="1677562"/>
            </a:xfrm>
            <a:custGeom>
              <a:avLst/>
              <a:gdLst/>
              <a:ahLst/>
              <a:cxnLst/>
              <a:rect l="l" t="t" r="r" b="b"/>
              <a:pathLst>
                <a:path w="20062" h="20944" extrusionOk="0">
                  <a:moveTo>
                    <a:pt x="20062" y="1"/>
                  </a:moveTo>
                  <a:lnTo>
                    <a:pt x="0" y="20062"/>
                  </a:lnTo>
                  <a:lnTo>
                    <a:pt x="0" y="2094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8175055" y="971647"/>
              <a:ext cx="586813" cy="586874"/>
            </a:xfrm>
            <a:custGeom>
              <a:avLst/>
              <a:gdLst/>
              <a:ahLst/>
              <a:cxnLst/>
              <a:rect l="l" t="t" r="r" b="b"/>
              <a:pathLst>
                <a:path w="7326" h="7327" extrusionOk="0">
                  <a:moveTo>
                    <a:pt x="6475" y="1"/>
                  </a:moveTo>
                  <a:lnTo>
                    <a:pt x="0" y="6414"/>
                  </a:lnTo>
                  <a:lnTo>
                    <a:pt x="0" y="7326"/>
                  </a:lnTo>
                  <a:lnTo>
                    <a:pt x="7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9070939" y="4716086"/>
              <a:ext cx="623418" cy="620916"/>
            </a:xfrm>
            <a:custGeom>
              <a:avLst/>
              <a:gdLst/>
              <a:ahLst/>
              <a:cxnLst/>
              <a:rect l="l" t="t" r="r" b="b"/>
              <a:pathLst>
                <a:path w="7783" h="7752" extrusionOk="0">
                  <a:moveTo>
                    <a:pt x="7782" y="0"/>
                  </a:moveTo>
                  <a:lnTo>
                    <a:pt x="1" y="7751"/>
                  </a:lnTo>
                  <a:lnTo>
                    <a:pt x="913" y="7751"/>
                  </a:lnTo>
                  <a:lnTo>
                    <a:pt x="7782" y="912"/>
                  </a:lnTo>
                  <a:lnTo>
                    <a:pt x="7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8175055" y="1575416"/>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9411832" y="5056897"/>
              <a:ext cx="282513" cy="280101"/>
            </a:xfrm>
            <a:custGeom>
              <a:avLst/>
              <a:gdLst/>
              <a:ahLst/>
              <a:cxnLst/>
              <a:rect l="l" t="t" r="r" b="b"/>
              <a:pathLst>
                <a:path w="3527" h="3497" extrusionOk="0">
                  <a:moveTo>
                    <a:pt x="3526" y="1"/>
                  </a:moveTo>
                  <a:lnTo>
                    <a:pt x="0" y="3496"/>
                  </a:lnTo>
                  <a:lnTo>
                    <a:pt x="851" y="3496"/>
                  </a:lnTo>
                  <a:lnTo>
                    <a:pt x="3526" y="852"/>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8394120" y="4036786"/>
              <a:ext cx="1300263" cy="1300223"/>
            </a:xfrm>
            <a:custGeom>
              <a:avLst/>
              <a:gdLst/>
              <a:ahLst/>
              <a:cxnLst/>
              <a:rect l="l" t="t" r="r" b="b"/>
              <a:pathLst>
                <a:path w="16233" h="16233" extrusionOk="0">
                  <a:moveTo>
                    <a:pt x="16232" y="1"/>
                  </a:moveTo>
                  <a:lnTo>
                    <a:pt x="1" y="16232"/>
                  </a:lnTo>
                  <a:lnTo>
                    <a:pt x="882" y="16232"/>
                  </a:lnTo>
                  <a:lnTo>
                    <a:pt x="16232" y="913"/>
                  </a:lnTo>
                  <a:lnTo>
                    <a:pt x="16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8732530" y="4377677"/>
              <a:ext cx="961841" cy="959328"/>
            </a:xfrm>
            <a:custGeom>
              <a:avLst/>
              <a:gdLst/>
              <a:ahLst/>
              <a:cxnLst/>
              <a:rect l="l" t="t" r="r" b="b"/>
              <a:pathLst>
                <a:path w="12008" h="11977" extrusionOk="0">
                  <a:moveTo>
                    <a:pt x="12007" y="0"/>
                  </a:moveTo>
                  <a:lnTo>
                    <a:pt x="1" y="11976"/>
                  </a:lnTo>
                  <a:lnTo>
                    <a:pt x="913" y="11976"/>
                  </a:lnTo>
                  <a:lnTo>
                    <a:pt x="12007" y="91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8175055" y="1916307"/>
              <a:ext cx="1606966" cy="1675079"/>
            </a:xfrm>
            <a:custGeom>
              <a:avLst/>
              <a:gdLst/>
              <a:ahLst/>
              <a:cxnLst/>
              <a:rect l="l" t="t" r="r" b="b"/>
              <a:pathLst>
                <a:path w="20062" h="20913" extrusionOk="0">
                  <a:moveTo>
                    <a:pt x="20062" y="0"/>
                  </a:moveTo>
                  <a:lnTo>
                    <a:pt x="0" y="20001"/>
                  </a:lnTo>
                  <a:lnTo>
                    <a:pt x="0" y="20913"/>
                  </a:lnTo>
                  <a:lnTo>
                    <a:pt x="20062" y="851"/>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8175055" y="2590641"/>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8175055" y="3608349"/>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8175055" y="3269941"/>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5"/>
          <p:cNvSpPr txBox="1">
            <a:spLocks noGrp="1"/>
          </p:cNvSpPr>
          <p:nvPr>
            <p:ph type="title" idx="2" hasCustomPrompt="1"/>
          </p:nvPr>
        </p:nvSpPr>
        <p:spPr>
          <a:xfrm flipH="1">
            <a:off x="5378429" y="1681500"/>
            <a:ext cx="2728800" cy="1061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p:cSld name="CUSTOM_2_1_1">
    <p:bg>
      <p:bgPr>
        <a:solidFill>
          <a:srgbClr val="FFFFFF"/>
        </a:solidFill>
        <a:effectLst/>
      </p:bgPr>
    </p:bg>
    <p:spTree>
      <p:nvGrpSpPr>
        <p:cNvPr id="1" name="Shape 175"/>
        <p:cNvGrpSpPr/>
        <p:nvPr/>
      </p:nvGrpSpPr>
      <p:grpSpPr>
        <a:xfrm>
          <a:off x="0" y="0"/>
          <a:ext cx="0" cy="0"/>
          <a:chOff x="0" y="0"/>
          <a:chExt cx="0" cy="0"/>
        </a:xfrm>
      </p:grpSpPr>
      <p:sp>
        <p:nvSpPr>
          <p:cNvPr id="176" name="Google Shape;176;p18"/>
          <p:cNvSpPr/>
          <p:nvPr/>
        </p:nvSpPr>
        <p:spPr>
          <a:xfrm>
            <a:off x="358775" y="1409699"/>
            <a:ext cx="8440689" cy="3478730"/>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8068286" y="-112212"/>
            <a:ext cx="1128750" cy="5589568"/>
          </a:xfrm>
          <a:custGeom>
            <a:avLst/>
            <a:gdLst/>
            <a:ahLst/>
            <a:cxnLst/>
            <a:rect l="l" t="t" r="r" b="b"/>
            <a:pathLst>
              <a:path w="13375" h="66233" extrusionOk="0">
                <a:moveTo>
                  <a:pt x="1" y="1"/>
                </a:moveTo>
                <a:lnTo>
                  <a:pt x="1" y="66233"/>
                </a:lnTo>
                <a:lnTo>
                  <a:pt x="13375" y="66233"/>
                </a:lnTo>
                <a:lnTo>
                  <a:pt x="13375"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78" name="Google Shape;178;p18"/>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9" name="Google Shape;179;p18"/>
          <p:cNvSpPr txBox="1">
            <a:spLocks noGrp="1"/>
          </p:cNvSpPr>
          <p:nvPr>
            <p:ph type="subTitle" idx="1"/>
          </p:nvPr>
        </p:nvSpPr>
        <p:spPr>
          <a:xfrm>
            <a:off x="686675" y="2800350"/>
            <a:ext cx="21201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180" name="Google Shape;180;p18"/>
          <p:cNvSpPr txBox="1">
            <a:spLocks noGrp="1"/>
          </p:cNvSpPr>
          <p:nvPr>
            <p:ph type="subTitle" idx="2"/>
          </p:nvPr>
        </p:nvSpPr>
        <p:spPr>
          <a:xfrm>
            <a:off x="686675" y="3109925"/>
            <a:ext cx="21201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81" name="Google Shape;181;p18"/>
          <p:cNvSpPr txBox="1">
            <a:spLocks noGrp="1"/>
          </p:cNvSpPr>
          <p:nvPr>
            <p:ph type="subTitle" idx="3"/>
          </p:nvPr>
        </p:nvSpPr>
        <p:spPr>
          <a:xfrm>
            <a:off x="3157574" y="2800350"/>
            <a:ext cx="21366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182" name="Google Shape;182;p18"/>
          <p:cNvSpPr txBox="1">
            <a:spLocks noGrp="1"/>
          </p:cNvSpPr>
          <p:nvPr>
            <p:ph type="subTitle" idx="4"/>
          </p:nvPr>
        </p:nvSpPr>
        <p:spPr>
          <a:xfrm>
            <a:off x="3157575" y="3109925"/>
            <a:ext cx="21366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83" name="Google Shape;183;p18"/>
          <p:cNvSpPr txBox="1">
            <a:spLocks noGrp="1"/>
          </p:cNvSpPr>
          <p:nvPr>
            <p:ph type="subTitle" idx="5"/>
          </p:nvPr>
        </p:nvSpPr>
        <p:spPr>
          <a:xfrm>
            <a:off x="5629425" y="2800350"/>
            <a:ext cx="21366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184" name="Google Shape;184;p18"/>
          <p:cNvSpPr txBox="1">
            <a:spLocks noGrp="1"/>
          </p:cNvSpPr>
          <p:nvPr>
            <p:ph type="subTitle" idx="6"/>
          </p:nvPr>
        </p:nvSpPr>
        <p:spPr>
          <a:xfrm>
            <a:off x="5629425" y="3109925"/>
            <a:ext cx="21366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85" name="Google Shape;185;p18"/>
          <p:cNvSpPr/>
          <p:nvPr/>
        </p:nvSpPr>
        <p:spPr>
          <a:xfrm>
            <a:off x="7461253" y="411725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s">
  <p:cSld name="CUSTOM_12">
    <p:spTree>
      <p:nvGrpSpPr>
        <p:cNvPr id="1" name="Shape 186"/>
        <p:cNvGrpSpPr/>
        <p:nvPr/>
      </p:nvGrpSpPr>
      <p:grpSpPr>
        <a:xfrm>
          <a:off x="0" y="0"/>
          <a:ext cx="0" cy="0"/>
          <a:chOff x="0" y="0"/>
          <a:chExt cx="0" cy="0"/>
        </a:xfrm>
      </p:grpSpPr>
      <p:sp>
        <p:nvSpPr>
          <p:cNvPr id="187" name="Google Shape;187;p19"/>
          <p:cNvSpPr/>
          <p:nvPr/>
        </p:nvSpPr>
        <p:spPr>
          <a:xfrm>
            <a:off x="358775" y="832386"/>
            <a:ext cx="8440689" cy="3478730"/>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txBox="1">
            <a:spLocks noGrp="1"/>
          </p:cNvSpPr>
          <p:nvPr>
            <p:ph type="title" hasCustomPrompt="1"/>
          </p:nvPr>
        </p:nvSpPr>
        <p:spPr>
          <a:xfrm>
            <a:off x="1192775" y="2580125"/>
            <a:ext cx="2728800" cy="106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6C63"/>
              </a:buClr>
              <a:buSzPts val="6000"/>
              <a:buNone/>
              <a:defRPr sz="6000">
                <a:solidFill>
                  <a:srgbClr val="FF6C6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9" name="Google Shape;189;p19"/>
          <p:cNvSpPr txBox="1">
            <a:spLocks noGrp="1"/>
          </p:cNvSpPr>
          <p:nvPr>
            <p:ph type="title" idx="2" hasCustomPrompt="1"/>
          </p:nvPr>
        </p:nvSpPr>
        <p:spPr>
          <a:xfrm>
            <a:off x="3214725" y="1061575"/>
            <a:ext cx="2728800" cy="106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6C63"/>
              </a:buClr>
              <a:buSzPts val="6000"/>
              <a:buNone/>
              <a:defRPr sz="6000">
                <a:solidFill>
                  <a:srgbClr val="FF6C6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0" name="Google Shape;190;p19"/>
          <p:cNvSpPr txBox="1">
            <a:spLocks noGrp="1"/>
          </p:cNvSpPr>
          <p:nvPr>
            <p:ph type="title" idx="3" hasCustomPrompt="1"/>
          </p:nvPr>
        </p:nvSpPr>
        <p:spPr>
          <a:xfrm>
            <a:off x="5230150" y="2580125"/>
            <a:ext cx="2728800" cy="106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6C63"/>
              </a:buClr>
              <a:buSzPts val="6000"/>
              <a:buNone/>
              <a:defRPr sz="6000">
                <a:solidFill>
                  <a:srgbClr val="FF6C6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1" name="Google Shape;191;p19"/>
          <p:cNvSpPr txBox="1">
            <a:spLocks noGrp="1"/>
          </p:cNvSpPr>
          <p:nvPr>
            <p:ph type="subTitle" idx="1"/>
          </p:nvPr>
        </p:nvSpPr>
        <p:spPr>
          <a:xfrm>
            <a:off x="1222324" y="3442575"/>
            <a:ext cx="2669700" cy="63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2" name="Google Shape;192;p19"/>
          <p:cNvSpPr txBox="1">
            <a:spLocks noGrp="1"/>
          </p:cNvSpPr>
          <p:nvPr>
            <p:ph type="subTitle" idx="4"/>
          </p:nvPr>
        </p:nvSpPr>
        <p:spPr>
          <a:xfrm>
            <a:off x="3244274" y="1924125"/>
            <a:ext cx="2669700" cy="63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3" name="Google Shape;193;p19"/>
          <p:cNvSpPr txBox="1">
            <a:spLocks noGrp="1"/>
          </p:cNvSpPr>
          <p:nvPr>
            <p:ph type="subTitle" idx="5"/>
          </p:nvPr>
        </p:nvSpPr>
        <p:spPr>
          <a:xfrm>
            <a:off x="5259699" y="3442575"/>
            <a:ext cx="2669700" cy="63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94" name="Google Shape;194;p19"/>
          <p:cNvSpPr/>
          <p:nvPr/>
        </p:nvSpPr>
        <p:spPr>
          <a:xfrm>
            <a:off x="7461253" y="54000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95" name="Google Shape;195;p19"/>
          <p:cNvSpPr/>
          <p:nvPr/>
        </p:nvSpPr>
        <p:spPr>
          <a:xfrm>
            <a:off x="-57147" y="54000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2">
  <p:cSld name="CUSTOM_2_1_1_1">
    <p:bg>
      <p:bgPr>
        <a:solidFill>
          <a:srgbClr val="FFFFFF"/>
        </a:solidFill>
        <a:effectLst/>
      </p:bgPr>
    </p:bg>
    <p:spTree>
      <p:nvGrpSpPr>
        <p:cNvPr id="1" name="Shape 196"/>
        <p:cNvGrpSpPr/>
        <p:nvPr/>
      </p:nvGrpSpPr>
      <p:grpSpPr>
        <a:xfrm>
          <a:off x="0" y="0"/>
          <a:ext cx="0" cy="0"/>
          <a:chOff x="0" y="0"/>
          <a:chExt cx="0" cy="0"/>
        </a:xfrm>
      </p:grpSpPr>
      <p:sp>
        <p:nvSpPr>
          <p:cNvPr id="197" name="Google Shape;197;p20"/>
          <p:cNvSpPr/>
          <p:nvPr/>
        </p:nvSpPr>
        <p:spPr>
          <a:xfrm>
            <a:off x="358775" y="1409699"/>
            <a:ext cx="8440689" cy="3478730"/>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8068286" y="-112212"/>
            <a:ext cx="1128750" cy="5589568"/>
          </a:xfrm>
          <a:custGeom>
            <a:avLst/>
            <a:gdLst/>
            <a:ahLst/>
            <a:cxnLst/>
            <a:rect l="l" t="t" r="r" b="b"/>
            <a:pathLst>
              <a:path w="13375" h="66233" extrusionOk="0">
                <a:moveTo>
                  <a:pt x="1" y="1"/>
                </a:moveTo>
                <a:lnTo>
                  <a:pt x="1" y="66233"/>
                </a:lnTo>
                <a:lnTo>
                  <a:pt x="13375" y="66233"/>
                </a:lnTo>
                <a:lnTo>
                  <a:pt x="13375"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9" name="Google Shape;199;p20"/>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0" name="Google Shape;200;p20"/>
          <p:cNvSpPr txBox="1">
            <a:spLocks noGrp="1"/>
          </p:cNvSpPr>
          <p:nvPr>
            <p:ph type="subTitle" idx="1"/>
          </p:nvPr>
        </p:nvSpPr>
        <p:spPr>
          <a:xfrm>
            <a:off x="1067675" y="2114550"/>
            <a:ext cx="1613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01" name="Google Shape;201;p20"/>
          <p:cNvSpPr txBox="1">
            <a:spLocks noGrp="1"/>
          </p:cNvSpPr>
          <p:nvPr>
            <p:ph type="subTitle" idx="2"/>
          </p:nvPr>
        </p:nvSpPr>
        <p:spPr>
          <a:xfrm>
            <a:off x="1067675" y="2430675"/>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2" name="Google Shape;202;p20"/>
          <p:cNvSpPr txBox="1">
            <a:spLocks noGrp="1"/>
          </p:cNvSpPr>
          <p:nvPr>
            <p:ph type="subTitle" idx="3"/>
          </p:nvPr>
        </p:nvSpPr>
        <p:spPr>
          <a:xfrm>
            <a:off x="3548950" y="2114550"/>
            <a:ext cx="15183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03" name="Google Shape;203;p20"/>
          <p:cNvSpPr txBox="1">
            <a:spLocks noGrp="1"/>
          </p:cNvSpPr>
          <p:nvPr>
            <p:ph type="subTitle" idx="4"/>
          </p:nvPr>
        </p:nvSpPr>
        <p:spPr>
          <a:xfrm>
            <a:off x="3548950" y="2430675"/>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4" name="Google Shape;204;p20"/>
          <p:cNvSpPr txBox="1">
            <a:spLocks noGrp="1"/>
          </p:cNvSpPr>
          <p:nvPr>
            <p:ph type="subTitle" idx="5"/>
          </p:nvPr>
        </p:nvSpPr>
        <p:spPr>
          <a:xfrm>
            <a:off x="6030225" y="2114550"/>
            <a:ext cx="1613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05" name="Google Shape;205;p20"/>
          <p:cNvSpPr txBox="1">
            <a:spLocks noGrp="1"/>
          </p:cNvSpPr>
          <p:nvPr>
            <p:ph type="subTitle" idx="6"/>
          </p:nvPr>
        </p:nvSpPr>
        <p:spPr>
          <a:xfrm>
            <a:off x="6030225" y="2430675"/>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6" name="Google Shape;206;p20"/>
          <p:cNvSpPr txBox="1">
            <a:spLocks noGrp="1"/>
          </p:cNvSpPr>
          <p:nvPr>
            <p:ph type="subTitle" idx="7"/>
          </p:nvPr>
        </p:nvSpPr>
        <p:spPr>
          <a:xfrm>
            <a:off x="1067675" y="3717850"/>
            <a:ext cx="1613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07" name="Google Shape;207;p20"/>
          <p:cNvSpPr txBox="1">
            <a:spLocks noGrp="1"/>
          </p:cNvSpPr>
          <p:nvPr>
            <p:ph type="subTitle" idx="8"/>
          </p:nvPr>
        </p:nvSpPr>
        <p:spPr>
          <a:xfrm>
            <a:off x="1067675" y="4029800"/>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8" name="Google Shape;208;p20"/>
          <p:cNvSpPr txBox="1">
            <a:spLocks noGrp="1"/>
          </p:cNvSpPr>
          <p:nvPr>
            <p:ph type="subTitle" idx="9"/>
          </p:nvPr>
        </p:nvSpPr>
        <p:spPr>
          <a:xfrm>
            <a:off x="3548950" y="3717850"/>
            <a:ext cx="15183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09" name="Google Shape;209;p20"/>
          <p:cNvSpPr txBox="1">
            <a:spLocks noGrp="1"/>
          </p:cNvSpPr>
          <p:nvPr>
            <p:ph type="subTitle" idx="13"/>
          </p:nvPr>
        </p:nvSpPr>
        <p:spPr>
          <a:xfrm>
            <a:off x="3548950" y="4029800"/>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0" name="Google Shape;210;p20"/>
          <p:cNvSpPr txBox="1">
            <a:spLocks noGrp="1"/>
          </p:cNvSpPr>
          <p:nvPr>
            <p:ph type="subTitle" idx="14"/>
          </p:nvPr>
        </p:nvSpPr>
        <p:spPr>
          <a:xfrm>
            <a:off x="6030225" y="3717850"/>
            <a:ext cx="1613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11" name="Google Shape;211;p20"/>
          <p:cNvSpPr txBox="1">
            <a:spLocks noGrp="1"/>
          </p:cNvSpPr>
          <p:nvPr>
            <p:ph type="subTitle" idx="15"/>
          </p:nvPr>
        </p:nvSpPr>
        <p:spPr>
          <a:xfrm>
            <a:off x="6030225" y="4029800"/>
            <a:ext cx="1613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12" name="Google Shape;212;p20"/>
          <p:cNvSpPr/>
          <p:nvPr/>
        </p:nvSpPr>
        <p:spPr>
          <a:xfrm>
            <a:off x="7461253" y="54000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p:cSld name="CUSTOM_2">
    <p:spTree>
      <p:nvGrpSpPr>
        <p:cNvPr id="1" name="Shape 213"/>
        <p:cNvGrpSpPr/>
        <p:nvPr/>
      </p:nvGrpSpPr>
      <p:grpSpPr>
        <a:xfrm>
          <a:off x="0" y="0"/>
          <a:ext cx="0" cy="0"/>
          <a:chOff x="0" y="0"/>
          <a:chExt cx="0" cy="0"/>
        </a:xfrm>
      </p:grpSpPr>
      <p:sp>
        <p:nvSpPr>
          <p:cNvPr id="214" name="Google Shape;214;p21"/>
          <p:cNvSpPr/>
          <p:nvPr/>
        </p:nvSpPr>
        <p:spPr>
          <a:xfrm>
            <a:off x="601225" y="246600"/>
            <a:ext cx="7928474" cy="1206162"/>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p:cSld name="CUSTOM_3">
    <p:spTree>
      <p:nvGrpSpPr>
        <p:cNvPr id="1" name="Shape 216"/>
        <p:cNvGrpSpPr/>
        <p:nvPr/>
      </p:nvGrpSpPr>
      <p:grpSpPr>
        <a:xfrm>
          <a:off x="0" y="0"/>
          <a:ext cx="0" cy="0"/>
          <a:chOff x="0" y="0"/>
          <a:chExt cx="0" cy="0"/>
        </a:xfrm>
      </p:grpSpPr>
      <p:sp>
        <p:nvSpPr>
          <p:cNvPr id="217" name="Google Shape;217;p22"/>
          <p:cNvSpPr/>
          <p:nvPr/>
        </p:nvSpPr>
        <p:spPr>
          <a:xfrm>
            <a:off x="8068286" y="-112212"/>
            <a:ext cx="1128750" cy="5589568"/>
          </a:xfrm>
          <a:custGeom>
            <a:avLst/>
            <a:gdLst/>
            <a:ahLst/>
            <a:cxnLst/>
            <a:rect l="l" t="t" r="r" b="b"/>
            <a:pathLst>
              <a:path w="13375" h="66233" extrusionOk="0">
                <a:moveTo>
                  <a:pt x="1" y="1"/>
                </a:moveTo>
                <a:lnTo>
                  <a:pt x="1" y="66233"/>
                </a:lnTo>
                <a:lnTo>
                  <a:pt x="13375" y="66233"/>
                </a:lnTo>
                <a:lnTo>
                  <a:pt x="13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D1720"/>
              </a:solidFill>
            </a:endParaRPr>
          </a:p>
        </p:txBody>
      </p:sp>
      <p:sp>
        <p:nvSpPr>
          <p:cNvPr id="218" name="Google Shape;218;p22"/>
          <p:cNvSpPr txBox="1">
            <a:spLocks noGrp="1"/>
          </p:cNvSpPr>
          <p:nvPr>
            <p:ph type="title"/>
          </p:nvPr>
        </p:nvSpPr>
        <p:spPr>
          <a:xfrm>
            <a:off x="720000" y="555600"/>
            <a:ext cx="39567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19" name="Google Shape;219;p22"/>
          <p:cNvSpPr txBox="1">
            <a:spLocks noGrp="1"/>
          </p:cNvSpPr>
          <p:nvPr>
            <p:ph type="subTitle" idx="1"/>
          </p:nvPr>
        </p:nvSpPr>
        <p:spPr>
          <a:xfrm>
            <a:off x="1067675" y="1815325"/>
            <a:ext cx="3051000" cy="1272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solidFill>
                  <a:srgbClr val="1E1F23"/>
                </a:solidFill>
              </a:defRPr>
            </a:lvl2pPr>
            <a:lvl3pPr lvl="2" rtl="0">
              <a:spcBef>
                <a:spcPts val="1600"/>
              </a:spcBef>
              <a:spcAft>
                <a:spcPts val="0"/>
              </a:spcAft>
              <a:buNone/>
              <a:defRPr>
                <a:solidFill>
                  <a:srgbClr val="1E1F23"/>
                </a:solidFill>
              </a:defRPr>
            </a:lvl3pPr>
            <a:lvl4pPr lvl="3" rtl="0">
              <a:spcBef>
                <a:spcPts val="1600"/>
              </a:spcBef>
              <a:spcAft>
                <a:spcPts val="0"/>
              </a:spcAft>
              <a:buNone/>
              <a:defRPr>
                <a:solidFill>
                  <a:srgbClr val="1E1F23"/>
                </a:solidFill>
              </a:defRPr>
            </a:lvl4pPr>
            <a:lvl5pPr lvl="4" rtl="0">
              <a:spcBef>
                <a:spcPts val="1600"/>
              </a:spcBef>
              <a:spcAft>
                <a:spcPts val="0"/>
              </a:spcAft>
              <a:buNone/>
              <a:defRPr>
                <a:solidFill>
                  <a:srgbClr val="1E1F23"/>
                </a:solidFill>
              </a:defRPr>
            </a:lvl5pPr>
            <a:lvl6pPr lvl="5" rtl="0">
              <a:spcBef>
                <a:spcPts val="1600"/>
              </a:spcBef>
              <a:spcAft>
                <a:spcPts val="0"/>
              </a:spcAft>
              <a:buNone/>
              <a:defRPr>
                <a:solidFill>
                  <a:srgbClr val="1E1F23"/>
                </a:solidFill>
              </a:defRPr>
            </a:lvl6pPr>
            <a:lvl7pPr lvl="6" rtl="0">
              <a:spcBef>
                <a:spcPts val="1600"/>
              </a:spcBef>
              <a:spcAft>
                <a:spcPts val="0"/>
              </a:spcAft>
              <a:buNone/>
              <a:defRPr>
                <a:solidFill>
                  <a:srgbClr val="1E1F23"/>
                </a:solidFill>
              </a:defRPr>
            </a:lvl7pPr>
            <a:lvl8pPr lvl="7" rtl="0">
              <a:spcBef>
                <a:spcPts val="1600"/>
              </a:spcBef>
              <a:spcAft>
                <a:spcPts val="0"/>
              </a:spcAft>
              <a:buNone/>
              <a:defRPr>
                <a:solidFill>
                  <a:srgbClr val="1E1F23"/>
                </a:solidFill>
              </a:defRPr>
            </a:lvl8pPr>
            <a:lvl9pPr lvl="8" rtl="0">
              <a:spcBef>
                <a:spcPts val="1600"/>
              </a:spcBef>
              <a:spcAft>
                <a:spcPts val="1600"/>
              </a:spcAft>
              <a:buNone/>
              <a:defRPr>
                <a:solidFill>
                  <a:srgbClr val="1E1F23"/>
                </a:solidFill>
              </a:defRPr>
            </a:lvl9pPr>
          </a:lstStyle>
          <a:p>
            <a:endParaRPr/>
          </a:p>
        </p:txBody>
      </p:sp>
      <p:sp>
        <p:nvSpPr>
          <p:cNvPr id="220" name="Google Shape;220;p22"/>
          <p:cNvSpPr/>
          <p:nvPr/>
        </p:nvSpPr>
        <p:spPr>
          <a:xfrm>
            <a:off x="-69772" y="411725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4">
  <p:cSld name="CUSTOM_3_1">
    <p:spTree>
      <p:nvGrpSpPr>
        <p:cNvPr id="1" name="Shape 221"/>
        <p:cNvGrpSpPr/>
        <p:nvPr/>
      </p:nvGrpSpPr>
      <p:grpSpPr>
        <a:xfrm>
          <a:off x="0" y="0"/>
          <a:ext cx="0" cy="0"/>
          <a:chOff x="0" y="0"/>
          <a:chExt cx="0" cy="0"/>
        </a:xfrm>
      </p:grpSpPr>
      <p:sp>
        <p:nvSpPr>
          <p:cNvPr id="222" name="Google Shape;222;p23"/>
          <p:cNvSpPr/>
          <p:nvPr/>
        </p:nvSpPr>
        <p:spPr>
          <a:xfrm>
            <a:off x="8068286" y="-112212"/>
            <a:ext cx="1128750" cy="5589568"/>
          </a:xfrm>
          <a:custGeom>
            <a:avLst/>
            <a:gdLst/>
            <a:ahLst/>
            <a:cxnLst/>
            <a:rect l="l" t="t" r="r" b="b"/>
            <a:pathLst>
              <a:path w="13375" h="66233" extrusionOk="0">
                <a:moveTo>
                  <a:pt x="1" y="1"/>
                </a:moveTo>
                <a:lnTo>
                  <a:pt x="1" y="66233"/>
                </a:lnTo>
                <a:lnTo>
                  <a:pt x="13375" y="66233"/>
                </a:lnTo>
                <a:lnTo>
                  <a:pt x="133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D1720"/>
              </a:solidFill>
            </a:endParaRPr>
          </a:p>
        </p:txBody>
      </p:sp>
      <p:sp>
        <p:nvSpPr>
          <p:cNvPr id="223" name="Google Shape;223;p23"/>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4" name="Google Shape;224;p23"/>
          <p:cNvSpPr txBox="1">
            <a:spLocks noGrp="1"/>
          </p:cNvSpPr>
          <p:nvPr>
            <p:ph type="subTitle" idx="1"/>
          </p:nvPr>
        </p:nvSpPr>
        <p:spPr>
          <a:xfrm>
            <a:off x="1067675" y="1510525"/>
            <a:ext cx="6352800" cy="260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1600"/>
              </a:spcBef>
              <a:spcAft>
                <a:spcPts val="0"/>
              </a:spcAft>
              <a:buNone/>
              <a:defRPr>
                <a:solidFill>
                  <a:srgbClr val="1E1F23"/>
                </a:solidFill>
              </a:defRPr>
            </a:lvl2pPr>
            <a:lvl3pPr lvl="2" rtl="0">
              <a:spcBef>
                <a:spcPts val="1600"/>
              </a:spcBef>
              <a:spcAft>
                <a:spcPts val="0"/>
              </a:spcAft>
              <a:buNone/>
              <a:defRPr>
                <a:solidFill>
                  <a:srgbClr val="1E1F23"/>
                </a:solidFill>
              </a:defRPr>
            </a:lvl3pPr>
            <a:lvl4pPr lvl="3" rtl="0">
              <a:spcBef>
                <a:spcPts val="1600"/>
              </a:spcBef>
              <a:spcAft>
                <a:spcPts val="0"/>
              </a:spcAft>
              <a:buNone/>
              <a:defRPr>
                <a:solidFill>
                  <a:srgbClr val="1E1F23"/>
                </a:solidFill>
              </a:defRPr>
            </a:lvl4pPr>
            <a:lvl5pPr lvl="4" rtl="0">
              <a:spcBef>
                <a:spcPts val="1600"/>
              </a:spcBef>
              <a:spcAft>
                <a:spcPts val="0"/>
              </a:spcAft>
              <a:buNone/>
              <a:defRPr>
                <a:solidFill>
                  <a:srgbClr val="1E1F23"/>
                </a:solidFill>
              </a:defRPr>
            </a:lvl5pPr>
            <a:lvl6pPr lvl="5" rtl="0">
              <a:spcBef>
                <a:spcPts val="1600"/>
              </a:spcBef>
              <a:spcAft>
                <a:spcPts val="0"/>
              </a:spcAft>
              <a:buNone/>
              <a:defRPr>
                <a:solidFill>
                  <a:srgbClr val="1E1F23"/>
                </a:solidFill>
              </a:defRPr>
            </a:lvl6pPr>
            <a:lvl7pPr lvl="6" rtl="0">
              <a:spcBef>
                <a:spcPts val="1600"/>
              </a:spcBef>
              <a:spcAft>
                <a:spcPts val="0"/>
              </a:spcAft>
              <a:buNone/>
              <a:defRPr>
                <a:solidFill>
                  <a:srgbClr val="1E1F23"/>
                </a:solidFill>
              </a:defRPr>
            </a:lvl7pPr>
            <a:lvl8pPr lvl="7" rtl="0">
              <a:spcBef>
                <a:spcPts val="1600"/>
              </a:spcBef>
              <a:spcAft>
                <a:spcPts val="0"/>
              </a:spcAft>
              <a:buNone/>
              <a:defRPr>
                <a:solidFill>
                  <a:srgbClr val="1E1F23"/>
                </a:solidFill>
              </a:defRPr>
            </a:lvl8pPr>
            <a:lvl9pPr lvl="8" rtl="0">
              <a:spcBef>
                <a:spcPts val="1600"/>
              </a:spcBef>
              <a:spcAft>
                <a:spcPts val="1600"/>
              </a:spcAft>
              <a:buNone/>
              <a:defRPr>
                <a:solidFill>
                  <a:srgbClr val="1E1F23"/>
                </a:solidFill>
              </a:defRPr>
            </a:lvl9pPr>
          </a:lstStyle>
          <a:p>
            <a:endParaRPr/>
          </a:p>
        </p:txBody>
      </p:sp>
      <p:sp>
        <p:nvSpPr>
          <p:cNvPr id="225" name="Google Shape;225;p23"/>
          <p:cNvSpPr/>
          <p:nvPr/>
        </p:nvSpPr>
        <p:spPr>
          <a:xfrm>
            <a:off x="7461253" y="411725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2">
  <p:cSld name="CUSTOM_4">
    <p:spTree>
      <p:nvGrpSpPr>
        <p:cNvPr id="1" name="Shape 226"/>
        <p:cNvGrpSpPr/>
        <p:nvPr/>
      </p:nvGrpSpPr>
      <p:grpSpPr>
        <a:xfrm>
          <a:off x="0" y="0"/>
          <a:ext cx="0" cy="0"/>
          <a:chOff x="0" y="0"/>
          <a:chExt cx="0" cy="0"/>
        </a:xfrm>
      </p:grpSpPr>
      <p:sp>
        <p:nvSpPr>
          <p:cNvPr id="227" name="Google Shape;227;p24"/>
          <p:cNvSpPr/>
          <p:nvPr/>
        </p:nvSpPr>
        <p:spPr>
          <a:xfrm>
            <a:off x="7461253" y="4117250"/>
            <a:ext cx="1735769"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8" name="Google Shape;228;p24"/>
          <p:cNvSpPr/>
          <p:nvPr/>
        </p:nvSpPr>
        <p:spPr>
          <a:xfrm>
            <a:off x="601223" y="246599"/>
            <a:ext cx="4990221" cy="4990124"/>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txBox="1">
            <a:spLocks noGrp="1"/>
          </p:cNvSpPr>
          <p:nvPr>
            <p:ph type="title"/>
          </p:nvPr>
        </p:nvSpPr>
        <p:spPr>
          <a:xfrm>
            <a:off x="2900025" y="555600"/>
            <a:ext cx="55239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30" name="Google Shape;230;p24"/>
          <p:cNvSpPr txBox="1">
            <a:spLocks noGrp="1"/>
          </p:cNvSpPr>
          <p:nvPr>
            <p:ph type="body" idx="1"/>
          </p:nvPr>
        </p:nvSpPr>
        <p:spPr>
          <a:xfrm>
            <a:off x="5422900" y="2092825"/>
            <a:ext cx="3229500" cy="1695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720001" y="540000"/>
            <a:ext cx="4448761" cy="3633385"/>
          </a:xfrm>
          <a:custGeom>
            <a:avLst/>
            <a:gdLst/>
            <a:ahLst/>
            <a:cxnLst/>
            <a:rect l="l" t="t" r="r" b="b"/>
            <a:pathLst>
              <a:path w="52737" h="52738" extrusionOk="0">
                <a:moveTo>
                  <a:pt x="0" y="1"/>
                </a:moveTo>
                <a:lnTo>
                  <a:pt x="0" y="52737"/>
                </a:lnTo>
                <a:lnTo>
                  <a:pt x="52737" y="52737"/>
                </a:lnTo>
                <a:lnTo>
                  <a:pt x="52737"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ctrTitle"/>
          </p:nvPr>
        </p:nvSpPr>
        <p:spPr>
          <a:xfrm>
            <a:off x="1036775" y="1582775"/>
            <a:ext cx="59550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Font typeface="Oswald Regular"/>
              <a:buNone/>
              <a:defRPr sz="6000">
                <a:latin typeface="Oswald Regular"/>
                <a:ea typeface="Oswald Regular"/>
                <a:cs typeface="Oswald Regular"/>
                <a:sym typeface="Oswald Regula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34" name="Google Shape;34;p3"/>
          <p:cNvGrpSpPr/>
          <p:nvPr/>
        </p:nvGrpSpPr>
        <p:grpSpPr>
          <a:xfrm>
            <a:off x="8065358" y="-417514"/>
            <a:ext cx="2120071" cy="5759221"/>
            <a:chOff x="8175055" y="971647"/>
            <a:chExt cx="1606966" cy="4365361"/>
          </a:xfrm>
        </p:grpSpPr>
        <p:sp>
          <p:nvSpPr>
            <p:cNvPr id="35" name="Google Shape;35;p3"/>
            <p:cNvSpPr/>
            <p:nvPr/>
          </p:nvSpPr>
          <p:spPr>
            <a:xfrm>
              <a:off x="8175055" y="971647"/>
              <a:ext cx="1266141" cy="1266101"/>
            </a:xfrm>
            <a:custGeom>
              <a:avLst/>
              <a:gdLst/>
              <a:ahLst/>
              <a:cxnLst/>
              <a:rect l="l" t="t" r="r" b="b"/>
              <a:pathLst>
                <a:path w="15807" h="15807" extrusionOk="0">
                  <a:moveTo>
                    <a:pt x="14894" y="1"/>
                  </a:moveTo>
                  <a:lnTo>
                    <a:pt x="0" y="14895"/>
                  </a:lnTo>
                  <a:lnTo>
                    <a:pt x="0" y="15807"/>
                  </a:lnTo>
                  <a:lnTo>
                    <a:pt x="1580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175055" y="971647"/>
              <a:ext cx="1604563" cy="1604513"/>
            </a:xfrm>
            <a:custGeom>
              <a:avLst/>
              <a:gdLst/>
              <a:ahLst/>
              <a:cxnLst/>
              <a:rect l="l" t="t" r="r" b="b"/>
              <a:pathLst>
                <a:path w="20032" h="20032" extrusionOk="0">
                  <a:moveTo>
                    <a:pt x="19150" y="1"/>
                  </a:moveTo>
                  <a:lnTo>
                    <a:pt x="0" y="19120"/>
                  </a:lnTo>
                  <a:lnTo>
                    <a:pt x="0" y="20032"/>
                  </a:lnTo>
                  <a:lnTo>
                    <a:pt x="2003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8175055" y="971647"/>
              <a:ext cx="250873" cy="250865"/>
            </a:xfrm>
            <a:custGeom>
              <a:avLst/>
              <a:gdLst/>
              <a:ahLst/>
              <a:cxnLst/>
              <a:rect l="l" t="t" r="r" b="b"/>
              <a:pathLst>
                <a:path w="3132" h="3132" extrusionOk="0">
                  <a:moveTo>
                    <a:pt x="2219" y="1"/>
                  </a:moveTo>
                  <a:lnTo>
                    <a:pt x="0" y="2220"/>
                  </a:lnTo>
                  <a:lnTo>
                    <a:pt x="0" y="3132"/>
                  </a:lnTo>
                  <a:lnTo>
                    <a:pt x="313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8175055" y="2931532"/>
              <a:ext cx="1606966" cy="1677482"/>
            </a:xfrm>
            <a:custGeom>
              <a:avLst/>
              <a:gdLst/>
              <a:ahLst/>
              <a:cxnLst/>
              <a:rect l="l" t="t" r="r" b="b"/>
              <a:pathLst>
                <a:path w="20062" h="20943" extrusionOk="0">
                  <a:moveTo>
                    <a:pt x="20062" y="0"/>
                  </a:moveTo>
                  <a:lnTo>
                    <a:pt x="0" y="20031"/>
                  </a:lnTo>
                  <a:lnTo>
                    <a:pt x="0" y="20943"/>
                  </a:lnTo>
                  <a:lnTo>
                    <a:pt x="20062" y="88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175055" y="2252233"/>
              <a:ext cx="1606966" cy="1677562"/>
            </a:xfrm>
            <a:custGeom>
              <a:avLst/>
              <a:gdLst/>
              <a:ahLst/>
              <a:cxnLst/>
              <a:rect l="l" t="t" r="r" b="b"/>
              <a:pathLst>
                <a:path w="20062" h="20944" extrusionOk="0">
                  <a:moveTo>
                    <a:pt x="20062" y="1"/>
                  </a:moveTo>
                  <a:lnTo>
                    <a:pt x="0" y="20062"/>
                  </a:lnTo>
                  <a:lnTo>
                    <a:pt x="0" y="20943"/>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175055" y="971647"/>
              <a:ext cx="927718" cy="925286"/>
            </a:xfrm>
            <a:custGeom>
              <a:avLst/>
              <a:gdLst/>
              <a:ahLst/>
              <a:cxnLst/>
              <a:rect l="l" t="t" r="r" b="b"/>
              <a:pathLst>
                <a:path w="11582" h="11552" extrusionOk="0">
                  <a:moveTo>
                    <a:pt x="10669" y="1"/>
                  </a:moveTo>
                  <a:lnTo>
                    <a:pt x="0" y="10670"/>
                  </a:lnTo>
                  <a:lnTo>
                    <a:pt x="0" y="11551"/>
                  </a:lnTo>
                  <a:lnTo>
                    <a:pt x="11581"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8175055" y="1237008"/>
              <a:ext cx="1606966" cy="1677562"/>
            </a:xfrm>
            <a:custGeom>
              <a:avLst/>
              <a:gdLst/>
              <a:ahLst/>
              <a:cxnLst/>
              <a:rect l="l" t="t" r="r" b="b"/>
              <a:pathLst>
                <a:path w="20062" h="20944" extrusionOk="0">
                  <a:moveTo>
                    <a:pt x="20062" y="1"/>
                  </a:moveTo>
                  <a:lnTo>
                    <a:pt x="0" y="20062"/>
                  </a:lnTo>
                  <a:lnTo>
                    <a:pt x="0" y="2094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175055" y="971647"/>
              <a:ext cx="586813" cy="586874"/>
            </a:xfrm>
            <a:custGeom>
              <a:avLst/>
              <a:gdLst/>
              <a:ahLst/>
              <a:cxnLst/>
              <a:rect l="l" t="t" r="r" b="b"/>
              <a:pathLst>
                <a:path w="7326" h="7327" extrusionOk="0">
                  <a:moveTo>
                    <a:pt x="6475" y="1"/>
                  </a:moveTo>
                  <a:lnTo>
                    <a:pt x="0" y="6414"/>
                  </a:lnTo>
                  <a:lnTo>
                    <a:pt x="0" y="7326"/>
                  </a:lnTo>
                  <a:lnTo>
                    <a:pt x="732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9070939" y="4716086"/>
              <a:ext cx="623418" cy="620916"/>
            </a:xfrm>
            <a:custGeom>
              <a:avLst/>
              <a:gdLst/>
              <a:ahLst/>
              <a:cxnLst/>
              <a:rect l="l" t="t" r="r" b="b"/>
              <a:pathLst>
                <a:path w="7783" h="7752" extrusionOk="0">
                  <a:moveTo>
                    <a:pt x="7782" y="0"/>
                  </a:moveTo>
                  <a:lnTo>
                    <a:pt x="1" y="7751"/>
                  </a:lnTo>
                  <a:lnTo>
                    <a:pt x="913" y="7751"/>
                  </a:lnTo>
                  <a:lnTo>
                    <a:pt x="7782" y="912"/>
                  </a:lnTo>
                  <a:lnTo>
                    <a:pt x="778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175055" y="1575416"/>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9411832" y="5056897"/>
              <a:ext cx="282513" cy="280101"/>
            </a:xfrm>
            <a:custGeom>
              <a:avLst/>
              <a:gdLst/>
              <a:ahLst/>
              <a:cxnLst/>
              <a:rect l="l" t="t" r="r" b="b"/>
              <a:pathLst>
                <a:path w="3527" h="3497" extrusionOk="0">
                  <a:moveTo>
                    <a:pt x="3526" y="1"/>
                  </a:moveTo>
                  <a:lnTo>
                    <a:pt x="0" y="3496"/>
                  </a:lnTo>
                  <a:lnTo>
                    <a:pt x="851" y="3496"/>
                  </a:lnTo>
                  <a:lnTo>
                    <a:pt x="3526" y="852"/>
                  </a:lnTo>
                  <a:lnTo>
                    <a:pt x="3526"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394120" y="4036786"/>
              <a:ext cx="1300263" cy="1300223"/>
            </a:xfrm>
            <a:custGeom>
              <a:avLst/>
              <a:gdLst/>
              <a:ahLst/>
              <a:cxnLst/>
              <a:rect l="l" t="t" r="r" b="b"/>
              <a:pathLst>
                <a:path w="16233" h="16233" extrusionOk="0">
                  <a:moveTo>
                    <a:pt x="16232" y="1"/>
                  </a:moveTo>
                  <a:lnTo>
                    <a:pt x="1" y="16232"/>
                  </a:lnTo>
                  <a:lnTo>
                    <a:pt x="882" y="16232"/>
                  </a:lnTo>
                  <a:lnTo>
                    <a:pt x="16232" y="913"/>
                  </a:lnTo>
                  <a:lnTo>
                    <a:pt x="1623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732530" y="4377677"/>
              <a:ext cx="961841" cy="959328"/>
            </a:xfrm>
            <a:custGeom>
              <a:avLst/>
              <a:gdLst/>
              <a:ahLst/>
              <a:cxnLst/>
              <a:rect l="l" t="t" r="r" b="b"/>
              <a:pathLst>
                <a:path w="12008" h="11977" extrusionOk="0">
                  <a:moveTo>
                    <a:pt x="12007" y="0"/>
                  </a:moveTo>
                  <a:lnTo>
                    <a:pt x="1" y="11976"/>
                  </a:lnTo>
                  <a:lnTo>
                    <a:pt x="913" y="11976"/>
                  </a:lnTo>
                  <a:lnTo>
                    <a:pt x="12007" y="912"/>
                  </a:lnTo>
                  <a:lnTo>
                    <a:pt x="12007"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175055" y="1916307"/>
              <a:ext cx="1606966" cy="1675079"/>
            </a:xfrm>
            <a:custGeom>
              <a:avLst/>
              <a:gdLst/>
              <a:ahLst/>
              <a:cxnLst/>
              <a:rect l="l" t="t" r="r" b="b"/>
              <a:pathLst>
                <a:path w="20062" h="20913" extrusionOk="0">
                  <a:moveTo>
                    <a:pt x="20062" y="0"/>
                  </a:moveTo>
                  <a:lnTo>
                    <a:pt x="0" y="20001"/>
                  </a:lnTo>
                  <a:lnTo>
                    <a:pt x="0" y="20913"/>
                  </a:lnTo>
                  <a:lnTo>
                    <a:pt x="20062" y="851"/>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175055" y="2590641"/>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175055" y="3608349"/>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175055" y="3269941"/>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rgbClr val="0D17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txBox="1">
            <a:spLocks noGrp="1"/>
          </p:cNvSpPr>
          <p:nvPr>
            <p:ph type="title" idx="2" hasCustomPrompt="1"/>
          </p:nvPr>
        </p:nvSpPr>
        <p:spPr>
          <a:xfrm>
            <a:off x="4262975" y="1681500"/>
            <a:ext cx="2728800" cy="10617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6C63"/>
              </a:buClr>
              <a:buSzPts val="6000"/>
              <a:buNone/>
              <a:defRPr sz="6000">
                <a:solidFill>
                  <a:srgbClr val="FF6C6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231"/>
        <p:cNvGrpSpPr/>
        <p:nvPr/>
      </p:nvGrpSpPr>
      <p:grpSpPr>
        <a:xfrm>
          <a:off x="0" y="0"/>
          <a:ext cx="0" cy="0"/>
          <a:chOff x="0" y="0"/>
          <a:chExt cx="0" cy="0"/>
        </a:xfrm>
      </p:grpSpPr>
      <p:sp>
        <p:nvSpPr>
          <p:cNvPr id="232" name="Google Shape;232;p25"/>
          <p:cNvSpPr/>
          <p:nvPr/>
        </p:nvSpPr>
        <p:spPr>
          <a:xfrm>
            <a:off x="601225" y="399000"/>
            <a:ext cx="4990221" cy="4837763"/>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txBox="1"/>
          <p:nvPr/>
        </p:nvSpPr>
        <p:spPr>
          <a:xfrm>
            <a:off x="1922100" y="3998400"/>
            <a:ext cx="5299800" cy="537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a:solidFill>
                  <a:schemeClr val="dk1"/>
                </a:solidFill>
                <a:latin typeface="Merriweather"/>
                <a:ea typeface="Merriweather"/>
                <a:cs typeface="Merriweather"/>
                <a:sym typeface="Merriweather"/>
              </a:rPr>
              <a:t>CREDITS: This presentation template was created by </a:t>
            </a:r>
            <a:r>
              <a:rPr lang="en" sz="1200">
                <a:solidFill>
                  <a:schemeClr val="dk1"/>
                </a:solidFill>
                <a:uFill>
                  <a:noFill/>
                </a:uFill>
                <a:latin typeface="Merriweather"/>
                <a:ea typeface="Merriweather"/>
                <a:cs typeface="Merriweather"/>
                <a:sym typeface="Merriweather"/>
                <a:hlinkClick r:id="rId2"/>
              </a:rPr>
              <a:t>Slidesgo</a:t>
            </a:r>
            <a:r>
              <a:rPr lang="en" sz="1200">
                <a:solidFill>
                  <a:schemeClr val="dk1"/>
                </a:solidFill>
                <a:latin typeface="Merriweather"/>
                <a:ea typeface="Merriweather"/>
                <a:cs typeface="Merriweather"/>
                <a:sym typeface="Merriweather"/>
              </a:rPr>
              <a:t>, including icons by </a:t>
            </a:r>
            <a:r>
              <a:rPr lang="en" sz="1200">
                <a:solidFill>
                  <a:schemeClr val="dk1"/>
                </a:solidFill>
                <a:uFill>
                  <a:noFill/>
                </a:uFill>
                <a:latin typeface="Merriweather"/>
                <a:ea typeface="Merriweather"/>
                <a:cs typeface="Merriweather"/>
                <a:sym typeface="Merriweather"/>
                <a:hlinkClick r:id="rId3"/>
              </a:rPr>
              <a:t>Flaticon</a:t>
            </a:r>
            <a:r>
              <a:rPr lang="en" sz="1200">
                <a:solidFill>
                  <a:schemeClr val="dk1"/>
                </a:solidFill>
                <a:latin typeface="Merriweather"/>
                <a:ea typeface="Merriweather"/>
                <a:cs typeface="Merriweather"/>
                <a:sym typeface="Merriweather"/>
              </a:rPr>
              <a:t>, and infographics &amp; images by </a:t>
            </a:r>
            <a:r>
              <a:rPr lang="en" sz="1200">
                <a:solidFill>
                  <a:schemeClr val="dk1"/>
                </a:solidFill>
                <a:uFill>
                  <a:noFill/>
                </a:uFill>
                <a:latin typeface="Merriweather"/>
                <a:ea typeface="Merriweather"/>
                <a:cs typeface="Merriweather"/>
                <a:sym typeface="Merriweather"/>
                <a:hlinkClick r:id="rId4"/>
              </a:rPr>
              <a:t>Freepik</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lnSpc>
                <a:spcPct val="115000"/>
              </a:lnSpc>
              <a:spcBef>
                <a:spcPts val="300"/>
              </a:spcBef>
              <a:spcAft>
                <a:spcPts val="0"/>
              </a:spcAft>
              <a:buNone/>
            </a:pPr>
            <a:endParaRPr sz="1200">
              <a:solidFill>
                <a:schemeClr val="dk1"/>
              </a:solidFill>
              <a:latin typeface="Merriweather"/>
              <a:ea typeface="Merriweather"/>
              <a:cs typeface="Merriweather"/>
              <a:sym typeface="Merriweather"/>
            </a:endParaRPr>
          </a:p>
        </p:txBody>
      </p:sp>
      <p:sp>
        <p:nvSpPr>
          <p:cNvPr id="234" name="Google Shape;234;p25"/>
          <p:cNvSpPr txBox="1">
            <a:spLocks noGrp="1"/>
          </p:cNvSpPr>
          <p:nvPr>
            <p:ph type="title"/>
          </p:nvPr>
        </p:nvSpPr>
        <p:spPr>
          <a:xfrm>
            <a:off x="2677800" y="555600"/>
            <a:ext cx="3788400" cy="75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columns">
  <p:cSld name="CUSTOM_10">
    <p:spTree>
      <p:nvGrpSpPr>
        <p:cNvPr id="1" name="Shape 235"/>
        <p:cNvGrpSpPr/>
        <p:nvPr/>
      </p:nvGrpSpPr>
      <p:grpSpPr>
        <a:xfrm>
          <a:off x="0" y="0"/>
          <a:ext cx="0" cy="0"/>
          <a:chOff x="0" y="0"/>
          <a:chExt cx="0" cy="0"/>
        </a:xfrm>
      </p:grpSpPr>
      <p:sp>
        <p:nvSpPr>
          <p:cNvPr id="236" name="Google Shape;236;p26"/>
          <p:cNvSpPr/>
          <p:nvPr/>
        </p:nvSpPr>
        <p:spPr>
          <a:xfrm>
            <a:off x="4000500" y="1481725"/>
            <a:ext cx="5960596" cy="1413939"/>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txBox="1">
            <a:spLocks noGrp="1"/>
          </p:cNvSpPr>
          <p:nvPr>
            <p:ph type="title"/>
          </p:nvPr>
        </p:nvSpPr>
        <p:spPr>
          <a:xfrm>
            <a:off x="2900025" y="555600"/>
            <a:ext cx="55239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38" name="Google Shape;238;p26"/>
          <p:cNvSpPr txBox="1">
            <a:spLocks noGrp="1"/>
          </p:cNvSpPr>
          <p:nvPr>
            <p:ph type="subTitle" idx="1"/>
          </p:nvPr>
        </p:nvSpPr>
        <p:spPr>
          <a:xfrm>
            <a:off x="4400550" y="1605025"/>
            <a:ext cx="1790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39" name="Google Shape;239;p26"/>
          <p:cNvSpPr txBox="1">
            <a:spLocks noGrp="1"/>
          </p:cNvSpPr>
          <p:nvPr>
            <p:ph type="subTitle" idx="2"/>
          </p:nvPr>
        </p:nvSpPr>
        <p:spPr>
          <a:xfrm>
            <a:off x="4400550" y="1890925"/>
            <a:ext cx="1790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40" name="Google Shape;240;p26"/>
          <p:cNvSpPr txBox="1">
            <a:spLocks noGrp="1"/>
          </p:cNvSpPr>
          <p:nvPr>
            <p:ph type="subTitle" idx="3"/>
          </p:nvPr>
        </p:nvSpPr>
        <p:spPr>
          <a:xfrm>
            <a:off x="6608625" y="1605025"/>
            <a:ext cx="1790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41" name="Google Shape;241;p26"/>
          <p:cNvSpPr txBox="1">
            <a:spLocks noGrp="1"/>
          </p:cNvSpPr>
          <p:nvPr>
            <p:ph type="subTitle" idx="4"/>
          </p:nvPr>
        </p:nvSpPr>
        <p:spPr>
          <a:xfrm>
            <a:off x="6608625" y="1890925"/>
            <a:ext cx="1790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42" name="Google Shape;242;p26"/>
          <p:cNvSpPr/>
          <p:nvPr/>
        </p:nvSpPr>
        <p:spPr>
          <a:xfrm>
            <a:off x="4000500" y="3177175"/>
            <a:ext cx="5960596" cy="1413939"/>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txBox="1">
            <a:spLocks noGrp="1"/>
          </p:cNvSpPr>
          <p:nvPr>
            <p:ph type="subTitle" idx="5"/>
          </p:nvPr>
        </p:nvSpPr>
        <p:spPr>
          <a:xfrm>
            <a:off x="4400550" y="3300475"/>
            <a:ext cx="1790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44" name="Google Shape;244;p26"/>
          <p:cNvSpPr txBox="1">
            <a:spLocks noGrp="1"/>
          </p:cNvSpPr>
          <p:nvPr>
            <p:ph type="subTitle" idx="6"/>
          </p:nvPr>
        </p:nvSpPr>
        <p:spPr>
          <a:xfrm>
            <a:off x="4400550" y="3586375"/>
            <a:ext cx="1790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45" name="Google Shape;245;p26"/>
          <p:cNvSpPr txBox="1">
            <a:spLocks noGrp="1"/>
          </p:cNvSpPr>
          <p:nvPr>
            <p:ph type="subTitle" idx="7"/>
          </p:nvPr>
        </p:nvSpPr>
        <p:spPr>
          <a:xfrm>
            <a:off x="6608625" y="3300475"/>
            <a:ext cx="1790700" cy="285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Oswald Regular"/>
                <a:ea typeface="Oswald Regular"/>
                <a:cs typeface="Oswald Regular"/>
                <a:sym typeface="Oswald Regular"/>
              </a:defRPr>
            </a:lvl1pPr>
            <a:lvl2pPr lvl="1" rtl="0">
              <a:spcBef>
                <a:spcPts val="1600"/>
              </a:spcBef>
              <a:spcAft>
                <a:spcPts val="0"/>
              </a:spcAft>
              <a:buNone/>
              <a:defRPr sz="1600">
                <a:latin typeface="Oswald Regular"/>
                <a:ea typeface="Oswald Regular"/>
                <a:cs typeface="Oswald Regular"/>
                <a:sym typeface="Oswald Regular"/>
              </a:defRPr>
            </a:lvl2pPr>
            <a:lvl3pPr lvl="2" rtl="0">
              <a:spcBef>
                <a:spcPts val="1600"/>
              </a:spcBef>
              <a:spcAft>
                <a:spcPts val="0"/>
              </a:spcAft>
              <a:buNone/>
              <a:defRPr sz="1600">
                <a:latin typeface="Oswald Regular"/>
                <a:ea typeface="Oswald Regular"/>
                <a:cs typeface="Oswald Regular"/>
                <a:sym typeface="Oswald Regular"/>
              </a:defRPr>
            </a:lvl3pPr>
            <a:lvl4pPr lvl="3" rtl="0">
              <a:spcBef>
                <a:spcPts val="1600"/>
              </a:spcBef>
              <a:spcAft>
                <a:spcPts val="0"/>
              </a:spcAft>
              <a:buNone/>
              <a:defRPr sz="1600">
                <a:latin typeface="Oswald Regular"/>
                <a:ea typeface="Oswald Regular"/>
                <a:cs typeface="Oswald Regular"/>
                <a:sym typeface="Oswald Regular"/>
              </a:defRPr>
            </a:lvl4pPr>
            <a:lvl5pPr lvl="4" rtl="0">
              <a:spcBef>
                <a:spcPts val="1600"/>
              </a:spcBef>
              <a:spcAft>
                <a:spcPts val="0"/>
              </a:spcAft>
              <a:buNone/>
              <a:defRPr sz="1600">
                <a:latin typeface="Oswald Regular"/>
                <a:ea typeface="Oswald Regular"/>
                <a:cs typeface="Oswald Regular"/>
                <a:sym typeface="Oswald Regular"/>
              </a:defRPr>
            </a:lvl5pPr>
            <a:lvl6pPr lvl="5" rtl="0">
              <a:spcBef>
                <a:spcPts val="1600"/>
              </a:spcBef>
              <a:spcAft>
                <a:spcPts val="0"/>
              </a:spcAft>
              <a:buNone/>
              <a:defRPr sz="1600">
                <a:latin typeface="Oswald Regular"/>
                <a:ea typeface="Oswald Regular"/>
                <a:cs typeface="Oswald Regular"/>
                <a:sym typeface="Oswald Regular"/>
              </a:defRPr>
            </a:lvl6pPr>
            <a:lvl7pPr lvl="6" rtl="0">
              <a:spcBef>
                <a:spcPts val="1600"/>
              </a:spcBef>
              <a:spcAft>
                <a:spcPts val="0"/>
              </a:spcAft>
              <a:buNone/>
              <a:defRPr sz="1600">
                <a:latin typeface="Oswald Regular"/>
                <a:ea typeface="Oswald Regular"/>
                <a:cs typeface="Oswald Regular"/>
                <a:sym typeface="Oswald Regular"/>
              </a:defRPr>
            </a:lvl7pPr>
            <a:lvl8pPr lvl="7" rtl="0">
              <a:spcBef>
                <a:spcPts val="1600"/>
              </a:spcBef>
              <a:spcAft>
                <a:spcPts val="0"/>
              </a:spcAft>
              <a:buNone/>
              <a:defRPr sz="1600">
                <a:latin typeface="Oswald Regular"/>
                <a:ea typeface="Oswald Regular"/>
                <a:cs typeface="Oswald Regular"/>
                <a:sym typeface="Oswald Regular"/>
              </a:defRPr>
            </a:lvl8pPr>
            <a:lvl9pPr lvl="8" rtl="0">
              <a:spcBef>
                <a:spcPts val="1600"/>
              </a:spcBef>
              <a:spcAft>
                <a:spcPts val="1600"/>
              </a:spcAft>
              <a:buNone/>
              <a:defRPr sz="1600">
                <a:latin typeface="Oswald Regular"/>
                <a:ea typeface="Oswald Regular"/>
                <a:cs typeface="Oswald Regular"/>
                <a:sym typeface="Oswald Regular"/>
              </a:defRPr>
            </a:lvl9pPr>
          </a:lstStyle>
          <a:p>
            <a:endParaRPr/>
          </a:p>
        </p:txBody>
      </p:sp>
      <p:sp>
        <p:nvSpPr>
          <p:cNvPr id="246" name="Google Shape;246;p26"/>
          <p:cNvSpPr txBox="1">
            <a:spLocks noGrp="1"/>
          </p:cNvSpPr>
          <p:nvPr>
            <p:ph type="subTitle" idx="8"/>
          </p:nvPr>
        </p:nvSpPr>
        <p:spPr>
          <a:xfrm>
            <a:off x="6608625" y="3586375"/>
            <a:ext cx="1790700" cy="108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5">
  <p:cSld name="CUSTOM_13">
    <p:spTree>
      <p:nvGrpSpPr>
        <p:cNvPr id="1" name="Shape 247"/>
        <p:cNvGrpSpPr/>
        <p:nvPr/>
      </p:nvGrpSpPr>
      <p:grpSpPr>
        <a:xfrm>
          <a:off x="0" y="0"/>
          <a:ext cx="0" cy="0"/>
          <a:chOff x="0" y="0"/>
          <a:chExt cx="0" cy="0"/>
        </a:xfrm>
      </p:grpSpPr>
      <p:sp>
        <p:nvSpPr>
          <p:cNvPr id="248" name="Google Shape;248;p27"/>
          <p:cNvSpPr/>
          <p:nvPr/>
        </p:nvSpPr>
        <p:spPr>
          <a:xfrm>
            <a:off x="358775" y="254500"/>
            <a:ext cx="8440689" cy="4633956"/>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txBox="1">
            <a:spLocks noGrp="1"/>
          </p:cNvSpPr>
          <p:nvPr>
            <p:ph type="body" idx="1"/>
          </p:nvPr>
        </p:nvSpPr>
        <p:spPr>
          <a:xfrm>
            <a:off x="720000" y="1272825"/>
            <a:ext cx="6228000" cy="220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0" name="Google Shape;250;p27"/>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251" name="Google Shape;251;p27"/>
          <p:cNvGrpSpPr/>
          <p:nvPr/>
        </p:nvGrpSpPr>
        <p:grpSpPr>
          <a:xfrm>
            <a:off x="8065358" y="-417514"/>
            <a:ext cx="2120071" cy="5759221"/>
            <a:chOff x="8175055" y="971647"/>
            <a:chExt cx="1606966" cy="4365361"/>
          </a:xfrm>
        </p:grpSpPr>
        <p:sp>
          <p:nvSpPr>
            <p:cNvPr id="252" name="Google Shape;252;p27"/>
            <p:cNvSpPr/>
            <p:nvPr/>
          </p:nvSpPr>
          <p:spPr>
            <a:xfrm>
              <a:off x="8175055" y="971647"/>
              <a:ext cx="1266141" cy="1266101"/>
            </a:xfrm>
            <a:custGeom>
              <a:avLst/>
              <a:gdLst/>
              <a:ahLst/>
              <a:cxnLst/>
              <a:rect l="l" t="t" r="r" b="b"/>
              <a:pathLst>
                <a:path w="15807" h="15807" extrusionOk="0">
                  <a:moveTo>
                    <a:pt x="14894" y="1"/>
                  </a:moveTo>
                  <a:lnTo>
                    <a:pt x="0" y="14895"/>
                  </a:lnTo>
                  <a:lnTo>
                    <a:pt x="0" y="15807"/>
                  </a:lnTo>
                  <a:lnTo>
                    <a:pt x="15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8175055" y="971647"/>
              <a:ext cx="1604563" cy="1604513"/>
            </a:xfrm>
            <a:custGeom>
              <a:avLst/>
              <a:gdLst/>
              <a:ahLst/>
              <a:cxnLst/>
              <a:rect l="l" t="t" r="r" b="b"/>
              <a:pathLst>
                <a:path w="20032" h="20032" extrusionOk="0">
                  <a:moveTo>
                    <a:pt x="19150" y="1"/>
                  </a:moveTo>
                  <a:lnTo>
                    <a:pt x="0" y="19120"/>
                  </a:lnTo>
                  <a:lnTo>
                    <a:pt x="0" y="20032"/>
                  </a:lnTo>
                  <a:lnTo>
                    <a:pt x="20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8175055" y="971647"/>
              <a:ext cx="250873" cy="250865"/>
            </a:xfrm>
            <a:custGeom>
              <a:avLst/>
              <a:gdLst/>
              <a:ahLst/>
              <a:cxnLst/>
              <a:rect l="l" t="t" r="r" b="b"/>
              <a:pathLst>
                <a:path w="3132" h="3132" extrusionOk="0">
                  <a:moveTo>
                    <a:pt x="2219" y="1"/>
                  </a:moveTo>
                  <a:lnTo>
                    <a:pt x="0" y="2220"/>
                  </a:lnTo>
                  <a:lnTo>
                    <a:pt x="0" y="3132"/>
                  </a:lnTo>
                  <a:lnTo>
                    <a:pt x="3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8175055" y="2931532"/>
              <a:ext cx="1606966" cy="1677482"/>
            </a:xfrm>
            <a:custGeom>
              <a:avLst/>
              <a:gdLst/>
              <a:ahLst/>
              <a:cxnLst/>
              <a:rect l="l" t="t" r="r" b="b"/>
              <a:pathLst>
                <a:path w="20062" h="20943" extrusionOk="0">
                  <a:moveTo>
                    <a:pt x="20062" y="0"/>
                  </a:moveTo>
                  <a:lnTo>
                    <a:pt x="0" y="20031"/>
                  </a:lnTo>
                  <a:lnTo>
                    <a:pt x="0" y="20943"/>
                  </a:lnTo>
                  <a:lnTo>
                    <a:pt x="20062" y="88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8175055" y="2252233"/>
              <a:ext cx="1606966" cy="1677562"/>
            </a:xfrm>
            <a:custGeom>
              <a:avLst/>
              <a:gdLst/>
              <a:ahLst/>
              <a:cxnLst/>
              <a:rect l="l" t="t" r="r" b="b"/>
              <a:pathLst>
                <a:path w="20062" h="20944" extrusionOk="0">
                  <a:moveTo>
                    <a:pt x="20062" y="1"/>
                  </a:moveTo>
                  <a:lnTo>
                    <a:pt x="0" y="20062"/>
                  </a:lnTo>
                  <a:lnTo>
                    <a:pt x="0" y="20943"/>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8175055" y="971647"/>
              <a:ext cx="927718" cy="925286"/>
            </a:xfrm>
            <a:custGeom>
              <a:avLst/>
              <a:gdLst/>
              <a:ahLst/>
              <a:cxnLst/>
              <a:rect l="l" t="t" r="r" b="b"/>
              <a:pathLst>
                <a:path w="11582" h="11552" extrusionOk="0">
                  <a:moveTo>
                    <a:pt x="10669" y="1"/>
                  </a:moveTo>
                  <a:lnTo>
                    <a:pt x="0" y="10670"/>
                  </a:lnTo>
                  <a:lnTo>
                    <a:pt x="0" y="11551"/>
                  </a:lnTo>
                  <a:lnTo>
                    <a:pt x="115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8175055" y="1237008"/>
              <a:ext cx="1606966" cy="1677562"/>
            </a:xfrm>
            <a:custGeom>
              <a:avLst/>
              <a:gdLst/>
              <a:ahLst/>
              <a:cxnLst/>
              <a:rect l="l" t="t" r="r" b="b"/>
              <a:pathLst>
                <a:path w="20062" h="20944" extrusionOk="0">
                  <a:moveTo>
                    <a:pt x="20062" y="1"/>
                  </a:moveTo>
                  <a:lnTo>
                    <a:pt x="0" y="20062"/>
                  </a:lnTo>
                  <a:lnTo>
                    <a:pt x="0" y="2094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8175055" y="971647"/>
              <a:ext cx="586813" cy="586874"/>
            </a:xfrm>
            <a:custGeom>
              <a:avLst/>
              <a:gdLst/>
              <a:ahLst/>
              <a:cxnLst/>
              <a:rect l="l" t="t" r="r" b="b"/>
              <a:pathLst>
                <a:path w="7326" h="7327" extrusionOk="0">
                  <a:moveTo>
                    <a:pt x="6475" y="1"/>
                  </a:moveTo>
                  <a:lnTo>
                    <a:pt x="0" y="6414"/>
                  </a:lnTo>
                  <a:lnTo>
                    <a:pt x="0" y="7326"/>
                  </a:lnTo>
                  <a:lnTo>
                    <a:pt x="7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9070939" y="4716086"/>
              <a:ext cx="623418" cy="620916"/>
            </a:xfrm>
            <a:custGeom>
              <a:avLst/>
              <a:gdLst/>
              <a:ahLst/>
              <a:cxnLst/>
              <a:rect l="l" t="t" r="r" b="b"/>
              <a:pathLst>
                <a:path w="7783" h="7752" extrusionOk="0">
                  <a:moveTo>
                    <a:pt x="7782" y="0"/>
                  </a:moveTo>
                  <a:lnTo>
                    <a:pt x="1" y="7751"/>
                  </a:lnTo>
                  <a:lnTo>
                    <a:pt x="913" y="7751"/>
                  </a:lnTo>
                  <a:lnTo>
                    <a:pt x="7782" y="912"/>
                  </a:lnTo>
                  <a:lnTo>
                    <a:pt x="7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8175055" y="1575416"/>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9411832" y="5056897"/>
              <a:ext cx="282513" cy="280101"/>
            </a:xfrm>
            <a:custGeom>
              <a:avLst/>
              <a:gdLst/>
              <a:ahLst/>
              <a:cxnLst/>
              <a:rect l="l" t="t" r="r" b="b"/>
              <a:pathLst>
                <a:path w="3527" h="3497" extrusionOk="0">
                  <a:moveTo>
                    <a:pt x="3526" y="1"/>
                  </a:moveTo>
                  <a:lnTo>
                    <a:pt x="0" y="3496"/>
                  </a:lnTo>
                  <a:lnTo>
                    <a:pt x="851" y="3496"/>
                  </a:lnTo>
                  <a:lnTo>
                    <a:pt x="3526" y="852"/>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8394120" y="4036786"/>
              <a:ext cx="1300263" cy="1300223"/>
            </a:xfrm>
            <a:custGeom>
              <a:avLst/>
              <a:gdLst/>
              <a:ahLst/>
              <a:cxnLst/>
              <a:rect l="l" t="t" r="r" b="b"/>
              <a:pathLst>
                <a:path w="16233" h="16233" extrusionOk="0">
                  <a:moveTo>
                    <a:pt x="16232" y="1"/>
                  </a:moveTo>
                  <a:lnTo>
                    <a:pt x="1" y="16232"/>
                  </a:lnTo>
                  <a:lnTo>
                    <a:pt x="882" y="16232"/>
                  </a:lnTo>
                  <a:lnTo>
                    <a:pt x="16232" y="913"/>
                  </a:lnTo>
                  <a:lnTo>
                    <a:pt x="16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8732530" y="4377677"/>
              <a:ext cx="961841" cy="959328"/>
            </a:xfrm>
            <a:custGeom>
              <a:avLst/>
              <a:gdLst/>
              <a:ahLst/>
              <a:cxnLst/>
              <a:rect l="l" t="t" r="r" b="b"/>
              <a:pathLst>
                <a:path w="12008" h="11977" extrusionOk="0">
                  <a:moveTo>
                    <a:pt x="12007" y="0"/>
                  </a:moveTo>
                  <a:lnTo>
                    <a:pt x="1" y="11976"/>
                  </a:lnTo>
                  <a:lnTo>
                    <a:pt x="913" y="11976"/>
                  </a:lnTo>
                  <a:lnTo>
                    <a:pt x="12007" y="91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8175055" y="1916307"/>
              <a:ext cx="1606966" cy="1675079"/>
            </a:xfrm>
            <a:custGeom>
              <a:avLst/>
              <a:gdLst/>
              <a:ahLst/>
              <a:cxnLst/>
              <a:rect l="l" t="t" r="r" b="b"/>
              <a:pathLst>
                <a:path w="20062" h="20913" extrusionOk="0">
                  <a:moveTo>
                    <a:pt x="20062" y="0"/>
                  </a:moveTo>
                  <a:lnTo>
                    <a:pt x="0" y="20001"/>
                  </a:lnTo>
                  <a:lnTo>
                    <a:pt x="0" y="20913"/>
                  </a:lnTo>
                  <a:lnTo>
                    <a:pt x="20062" y="851"/>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8175055" y="2590641"/>
              <a:ext cx="1606966" cy="1679965"/>
            </a:xfrm>
            <a:custGeom>
              <a:avLst/>
              <a:gdLst/>
              <a:ahLst/>
              <a:cxnLst/>
              <a:rect l="l" t="t" r="r" b="b"/>
              <a:pathLst>
                <a:path w="20062" h="20974" extrusionOk="0">
                  <a:moveTo>
                    <a:pt x="20062" y="1"/>
                  </a:moveTo>
                  <a:lnTo>
                    <a:pt x="0" y="20062"/>
                  </a:lnTo>
                  <a:lnTo>
                    <a:pt x="0" y="20974"/>
                  </a:lnTo>
                  <a:lnTo>
                    <a:pt x="20062" y="913"/>
                  </a:lnTo>
                  <a:lnTo>
                    <a:pt x="200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8175055" y="3608349"/>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8175055" y="3269941"/>
              <a:ext cx="1606966" cy="1679965"/>
            </a:xfrm>
            <a:custGeom>
              <a:avLst/>
              <a:gdLst/>
              <a:ahLst/>
              <a:cxnLst/>
              <a:rect l="l" t="t" r="r" b="b"/>
              <a:pathLst>
                <a:path w="20062" h="20974" extrusionOk="0">
                  <a:moveTo>
                    <a:pt x="20062" y="0"/>
                  </a:moveTo>
                  <a:lnTo>
                    <a:pt x="0" y="20061"/>
                  </a:lnTo>
                  <a:lnTo>
                    <a:pt x="0" y="20973"/>
                  </a:lnTo>
                  <a:lnTo>
                    <a:pt x="20062" y="912"/>
                  </a:lnTo>
                  <a:lnTo>
                    <a:pt x="200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a:off x="601225" y="246600"/>
            <a:ext cx="7928474" cy="4990124"/>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2677800" y="555600"/>
            <a:ext cx="3788400" cy="75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FFFFF"/>
        </a:solidFill>
        <a:effectLst/>
      </p:bgPr>
    </p:bg>
    <p:spTree>
      <p:nvGrpSpPr>
        <p:cNvPr id="1" name="Shape 67"/>
        <p:cNvGrpSpPr/>
        <p:nvPr/>
      </p:nvGrpSpPr>
      <p:grpSpPr>
        <a:xfrm>
          <a:off x="0" y="0"/>
          <a:ext cx="0" cy="0"/>
          <a:chOff x="0" y="0"/>
          <a:chExt cx="0" cy="0"/>
        </a:xfrm>
      </p:grpSpPr>
      <p:sp>
        <p:nvSpPr>
          <p:cNvPr id="68" name="Google Shape;68;p7"/>
          <p:cNvSpPr/>
          <p:nvPr/>
        </p:nvSpPr>
        <p:spPr>
          <a:xfrm>
            <a:off x="601223" y="246599"/>
            <a:ext cx="4990221" cy="4990124"/>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title"/>
          </p:nvPr>
        </p:nvSpPr>
        <p:spPr>
          <a:xfrm>
            <a:off x="5194300" y="555600"/>
            <a:ext cx="3229500" cy="7557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0" name="Google Shape;70;p7"/>
          <p:cNvSpPr txBox="1">
            <a:spLocks noGrp="1"/>
          </p:cNvSpPr>
          <p:nvPr>
            <p:ph type="body" idx="1"/>
          </p:nvPr>
        </p:nvSpPr>
        <p:spPr>
          <a:xfrm>
            <a:off x="5194300" y="1618200"/>
            <a:ext cx="2984400" cy="1695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1" name="Google Shape;71;p7"/>
          <p:cNvSpPr/>
          <p:nvPr/>
        </p:nvSpPr>
        <p:spPr>
          <a:xfrm>
            <a:off x="-53976" y="4771625"/>
            <a:ext cx="2518714" cy="459278"/>
          </a:xfrm>
          <a:custGeom>
            <a:avLst/>
            <a:gdLst/>
            <a:ahLst/>
            <a:cxnLst/>
            <a:rect l="l" t="t" r="r" b="b"/>
            <a:pathLst>
              <a:path w="26658" h="5442" extrusionOk="0">
                <a:moveTo>
                  <a:pt x="1" y="1"/>
                </a:moveTo>
                <a:lnTo>
                  <a:pt x="1" y="5442"/>
                </a:lnTo>
                <a:lnTo>
                  <a:pt x="26658" y="5442"/>
                </a:lnTo>
                <a:lnTo>
                  <a:pt x="266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2357425" y="2237175"/>
            <a:ext cx="4429200" cy="82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Merriweather"/>
              <a:buNone/>
              <a:defRPr sz="1800">
                <a:solidFill>
                  <a:schemeClr val="lt1"/>
                </a:solidFill>
                <a:latin typeface="Merriweather"/>
                <a:ea typeface="Merriweather"/>
                <a:cs typeface="Merriweather"/>
                <a:sym typeface="Merriweather"/>
              </a:defRPr>
            </a:lvl1pPr>
            <a:lvl2pPr lvl="1" algn="ctr">
              <a:spcBef>
                <a:spcPts val="0"/>
              </a:spcBef>
              <a:spcAft>
                <a:spcPts val="0"/>
              </a:spcAft>
              <a:buSzPts val="4800"/>
              <a:buFont typeface="Merriweather"/>
              <a:buNone/>
              <a:defRPr sz="4800">
                <a:latin typeface="Merriweather"/>
                <a:ea typeface="Merriweather"/>
                <a:cs typeface="Merriweather"/>
                <a:sym typeface="Merriweather"/>
              </a:defRPr>
            </a:lvl2pPr>
            <a:lvl3pPr lvl="2" algn="ctr">
              <a:spcBef>
                <a:spcPts val="0"/>
              </a:spcBef>
              <a:spcAft>
                <a:spcPts val="0"/>
              </a:spcAft>
              <a:buSzPts val="4800"/>
              <a:buFont typeface="Merriweather"/>
              <a:buNone/>
              <a:defRPr sz="4800">
                <a:latin typeface="Merriweather"/>
                <a:ea typeface="Merriweather"/>
                <a:cs typeface="Merriweather"/>
                <a:sym typeface="Merriweather"/>
              </a:defRPr>
            </a:lvl3pPr>
            <a:lvl4pPr lvl="3" algn="ctr">
              <a:spcBef>
                <a:spcPts val="0"/>
              </a:spcBef>
              <a:spcAft>
                <a:spcPts val="0"/>
              </a:spcAft>
              <a:buSzPts val="4800"/>
              <a:buFont typeface="Merriweather"/>
              <a:buNone/>
              <a:defRPr sz="4800">
                <a:latin typeface="Merriweather"/>
                <a:ea typeface="Merriweather"/>
                <a:cs typeface="Merriweather"/>
                <a:sym typeface="Merriweather"/>
              </a:defRPr>
            </a:lvl4pPr>
            <a:lvl5pPr lvl="4" algn="ctr">
              <a:spcBef>
                <a:spcPts val="0"/>
              </a:spcBef>
              <a:spcAft>
                <a:spcPts val="0"/>
              </a:spcAft>
              <a:buSzPts val="4800"/>
              <a:buFont typeface="Merriweather"/>
              <a:buNone/>
              <a:defRPr sz="4800">
                <a:latin typeface="Merriweather"/>
                <a:ea typeface="Merriweather"/>
                <a:cs typeface="Merriweather"/>
                <a:sym typeface="Merriweather"/>
              </a:defRPr>
            </a:lvl5pPr>
            <a:lvl6pPr lvl="5" algn="ctr">
              <a:spcBef>
                <a:spcPts val="0"/>
              </a:spcBef>
              <a:spcAft>
                <a:spcPts val="0"/>
              </a:spcAft>
              <a:buSzPts val="4800"/>
              <a:buFont typeface="Merriweather"/>
              <a:buNone/>
              <a:defRPr sz="4800">
                <a:latin typeface="Merriweather"/>
                <a:ea typeface="Merriweather"/>
                <a:cs typeface="Merriweather"/>
                <a:sym typeface="Merriweather"/>
              </a:defRPr>
            </a:lvl6pPr>
            <a:lvl7pPr lvl="6" algn="ctr">
              <a:spcBef>
                <a:spcPts val="0"/>
              </a:spcBef>
              <a:spcAft>
                <a:spcPts val="0"/>
              </a:spcAft>
              <a:buSzPts val="4800"/>
              <a:buFont typeface="Merriweather"/>
              <a:buNone/>
              <a:defRPr sz="4800">
                <a:latin typeface="Merriweather"/>
                <a:ea typeface="Merriweather"/>
                <a:cs typeface="Merriweather"/>
                <a:sym typeface="Merriweather"/>
              </a:defRPr>
            </a:lvl7pPr>
            <a:lvl8pPr lvl="7" algn="ctr">
              <a:spcBef>
                <a:spcPts val="0"/>
              </a:spcBef>
              <a:spcAft>
                <a:spcPts val="0"/>
              </a:spcAft>
              <a:buSzPts val="4800"/>
              <a:buFont typeface="Merriweather"/>
              <a:buNone/>
              <a:defRPr sz="4800">
                <a:latin typeface="Merriweather"/>
                <a:ea typeface="Merriweather"/>
                <a:cs typeface="Merriweather"/>
                <a:sym typeface="Merriweather"/>
              </a:defRPr>
            </a:lvl8pPr>
            <a:lvl9pPr lvl="8" algn="ctr">
              <a:spcBef>
                <a:spcPts val="0"/>
              </a:spcBef>
              <a:spcAft>
                <a:spcPts val="0"/>
              </a:spcAft>
              <a:buSzPts val="4800"/>
              <a:buFont typeface="Merriweather"/>
              <a:buNone/>
              <a:defRPr sz="4800">
                <a:latin typeface="Merriweather"/>
                <a:ea typeface="Merriweather"/>
                <a:cs typeface="Merriweather"/>
                <a:sym typeface="Merriweather"/>
              </a:defRPr>
            </a:lvl9pPr>
          </a:lstStyle>
          <a:p>
            <a:endParaRPr/>
          </a:p>
        </p:txBody>
      </p:sp>
      <p:sp>
        <p:nvSpPr>
          <p:cNvPr id="74" name="Google Shape;74;p8"/>
          <p:cNvSpPr txBox="1">
            <a:spLocks noGrp="1"/>
          </p:cNvSpPr>
          <p:nvPr>
            <p:ph type="title" idx="2"/>
          </p:nvPr>
        </p:nvSpPr>
        <p:spPr>
          <a:xfrm>
            <a:off x="2357425" y="2847975"/>
            <a:ext cx="44292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erriweather"/>
              <a:buNone/>
              <a:defRPr sz="1800"/>
            </a:lvl1pPr>
            <a:lvl2pPr lvl="1" algn="ctr" rtl="0">
              <a:spcBef>
                <a:spcPts val="0"/>
              </a:spcBef>
              <a:spcAft>
                <a:spcPts val="0"/>
              </a:spcAft>
              <a:buSzPts val="4800"/>
              <a:buFont typeface="Merriweather"/>
              <a:buNone/>
              <a:defRPr sz="4800">
                <a:latin typeface="Merriweather"/>
                <a:ea typeface="Merriweather"/>
                <a:cs typeface="Merriweather"/>
                <a:sym typeface="Merriweather"/>
              </a:defRPr>
            </a:lvl2pPr>
            <a:lvl3pPr lvl="2" algn="ctr" rtl="0">
              <a:spcBef>
                <a:spcPts val="0"/>
              </a:spcBef>
              <a:spcAft>
                <a:spcPts val="0"/>
              </a:spcAft>
              <a:buSzPts val="4800"/>
              <a:buFont typeface="Merriweather"/>
              <a:buNone/>
              <a:defRPr sz="4800">
                <a:latin typeface="Merriweather"/>
                <a:ea typeface="Merriweather"/>
                <a:cs typeface="Merriweather"/>
                <a:sym typeface="Merriweather"/>
              </a:defRPr>
            </a:lvl3pPr>
            <a:lvl4pPr lvl="3" algn="ctr" rtl="0">
              <a:spcBef>
                <a:spcPts val="0"/>
              </a:spcBef>
              <a:spcAft>
                <a:spcPts val="0"/>
              </a:spcAft>
              <a:buSzPts val="4800"/>
              <a:buFont typeface="Merriweather"/>
              <a:buNone/>
              <a:defRPr sz="4800">
                <a:latin typeface="Merriweather"/>
                <a:ea typeface="Merriweather"/>
                <a:cs typeface="Merriweather"/>
                <a:sym typeface="Merriweather"/>
              </a:defRPr>
            </a:lvl4pPr>
            <a:lvl5pPr lvl="4" algn="ctr" rtl="0">
              <a:spcBef>
                <a:spcPts val="0"/>
              </a:spcBef>
              <a:spcAft>
                <a:spcPts val="0"/>
              </a:spcAft>
              <a:buSzPts val="4800"/>
              <a:buFont typeface="Merriweather"/>
              <a:buNone/>
              <a:defRPr sz="4800">
                <a:latin typeface="Merriweather"/>
                <a:ea typeface="Merriweather"/>
                <a:cs typeface="Merriweather"/>
                <a:sym typeface="Merriweather"/>
              </a:defRPr>
            </a:lvl5pPr>
            <a:lvl6pPr lvl="5" algn="ctr" rtl="0">
              <a:spcBef>
                <a:spcPts val="0"/>
              </a:spcBef>
              <a:spcAft>
                <a:spcPts val="0"/>
              </a:spcAft>
              <a:buSzPts val="4800"/>
              <a:buFont typeface="Merriweather"/>
              <a:buNone/>
              <a:defRPr sz="4800">
                <a:latin typeface="Merriweather"/>
                <a:ea typeface="Merriweather"/>
                <a:cs typeface="Merriweather"/>
                <a:sym typeface="Merriweather"/>
              </a:defRPr>
            </a:lvl6pPr>
            <a:lvl7pPr lvl="6" algn="ctr" rtl="0">
              <a:spcBef>
                <a:spcPts val="0"/>
              </a:spcBef>
              <a:spcAft>
                <a:spcPts val="0"/>
              </a:spcAft>
              <a:buSzPts val="4800"/>
              <a:buFont typeface="Merriweather"/>
              <a:buNone/>
              <a:defRPr sz="4800">
                <a:latin typeface="Merriweather"/>
                <a:ea typeface="Merriweather"/>
                <a:cs typeface="Merriweather"/>
                <a:sym typeface="Merriweather"/>
              </a:defRPr>
            </a:lvl7pPr>
            <a:lvl8pPr lvl="7" algn="ctr" rtl="0">
              <a:spcBef>
                <a:spcPts val="0"/>
              </a:spcBef>
              <a:spcAft>
                <a:spcPts val="0"/>
              </a:spcAft>
              <a:buSzPts val="4800"/>
              <a:buFont typeface="Merriweather"/>
              <a:buNone/>
              <a:defRPr sz="4800">
                <a:latin typeface="Merriweather"/>
                <a:ea typeface="Merriweather"/>
                <a:cs typeface="Merriweather"/>
                <a:sym typeface="Merriweather"/>
              </a:defRPr>
            </a:lvl8pPr>
            <a:lvl9pPr lvl="8" algn="ctr" rtl="0">
              <a:spcBef>
                <a:spcPts val="0"/>
              </a:spcBef>
              <a:spcAft>
                <a:spcPts val="0"/>
              </a:spcAft>
              <a:buSzPts val="4800"/>
              <a:buFont typeface="Merriweather"/>
              <a:buNone/>
              <a:defRPr sz="4800">
                <a:latin typeface="Merriweather"/>
                <a:ea typeface="Merriweather"/>
                <a:cs typeface="Merriweather"/>
                <a:sym typeface="Merriweath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8" name="Google Shape;7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9" name="Google Shape;79;p9"/>
          <p:cNvSpPr txBox="1">
            <a:spLocks noGrp="1"/>
          </p:cNvSpPr>
          <p:nvPr>
            <p:ph type="body" idx="2"/>
          </p:nvPr>
        </p:nvSpPr>
        <p:spPr>
          <a:xfrm>
            <a:off x="4939500" y="1114425"/>
            <a:ext cx="3499800" cy="2923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p:nvPr/>
        </p:nvSpPr>
        <p:spPr>
          <a:xfrm>
            <a:off x="601225" y="246600"/>
            <a:ext cx="7928474" cy="4229603"/>
          </a:xfrm>
          <a:custGeom>
            <a:avLst/>
            <a:gdLst/>
            <a:ahLst/>
            <a:cxnLst/>
            <a:rect l="l" t="t" r="r" b="b"/>
            <a:pathLst>
              <a:path w="51431" h="51430" extrusionOk="0">
                <a:moveTo>
                  <a:pt x="1" y="0"/>
                </a:moveTo>
                <a:lnTo>
                  <a:pt x="1" y="51429"/>
                </a:lnTo>
                <a:lnTo>
                  <a:pt x="51430" y="51429"/>
                </a:lnTo>
                <a:lnTo>
                  <a:pt x="5143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txBox="1">
            <a:spLocks noGrp="1"/>
          </p:cNvSpPr>
          <p:nvPr>
            <p:ph type="title"/>
          </p:nvPr>
        </p:nvSpPr>
        <p:spPr>
          <a:xfrm>
            <a:off x="720000" y="555600"/>
            <a:ext cx="7704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11"/>
          <p:cNvSpPr/>
          <p:nvPr/>
        </p:nvSpPr>
        <p:spPr>
          <a:xfrm>
            <a:off x="358775" y="1409699"/>
            <a:ext cx="8440689" cy="3478730"/>
          </a:xfrm>
          <a:custGeom>
            <a:avLst/>
            <a:gdLst/>
            <a:ahLst/>
            <a:cxnLst/>
            <a:rect l="l" t="t" r="r" b="b"/>
            <a:pathLst>
              <a:path w="52737" h="52738" extrusionOk="0">
                <a:moveTo>
                  <a:pt x="0" y="1"/>
                </a:moveTo>
                <a:lnTo>
                  <a:pt x="0" y="52737"/>
                </a:lnTo>
                <a:lnTo>
                  <a:pt x="52737" y="52737"/>
                </a:lnTo>
                <a:lnTo>
                  <a:pt x="52737"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txBox="1">
            <a:spLocks noGrp="1"/>
          </p:cNvSpPr>
          <p:nvPr>
            <p:ph type="title" hasCustomPrompt="1"/>
          </p:nvPr>
        </p:nvSpPr>
        <p:spPr>
          <a:xfrm>
            <a:off x="4572000" y="1791925"/>
            <a:ext cx="38520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6C63"/>
              </a:buClr>
              <a:buSzPts val="9600"/>
              <a:buNone/>
              <a:defRPr sz="9600">
                <a:solidFill>
                  <a:srgbClr val="FF6C6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6" name="Google Shape;86;p11"/>
          <p:cNvSpPr txBox="1">
            <a:spLocks noGrp="1"/>
          </p:cNvSpPr>
          <p:nvPr>
            <p:ph type="subTitle" idx="1"/>
          </p:nvPr>
        </p:nvSpPr>
        <p:spPr>
          <a:xfrm>
            <a:off x="5093100" y="3556175"/>
            <a:ext cx="2809800" cy="638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4000"/>
              <a:buFont typeface="Oswald Regular"/>
              <a:buNone/>
              <a:defRPr sz="4000">
                <a:solidFill>
                  <a:schemeClr val="dk2"/>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1pPr>
            <a:lvl2pPr marL="914400" lvl="1"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2pPr>
            <a:lvl3pPr marL="1371600" lvl="2"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3pPr>
            <a:lvl4pPr marL="1828800" lvl="3"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4pPr>
            <a:lvl5pPr marL="2286000" lvl="4"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5pPr>
            <a:lvl6pPr marL="2743200" lvl="5"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6pPr>
            <a:lvl7pPr marL="3200400" lvl="6"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7pPr>
            <a:lvl8pPr marL="3657600" lvl="7" indent="-317500">
              <a:lnSpc>
                <a:spcPct val="115000"/>
              </a:lnSpc>
              <a:spcBef>
                <a:spcPts val="1600"/>
              </a:spcBef>
              <a:spcAft>
                <a:spcPts val="0"/>
              </a:spcAft>
              <a:buClr>
                <a:schemeClr val="dk1"/>
              </a:buClr>
              <a:buSzPts val="1400"/>
              <a:buFont typeface="Merriweather"/>
              <a:buChar char="○"/>
              <a:defRPr>
                <a:solidFill>
                  <a:schemeClr val="dk1"/>
                </a:solidFill>
                <a:latin typeface="Merriweather"/>
                <a:ea typeface="Merriweather"/>
                <a:cs typeface="Merriweather"/>
                <a:sym typeface="Merriweather"/>
              </a:defRPr>
            </a:lvl8pPr>
            <a:lvl9pPr marL="4114800" lvl="8" indent="-317500">
              <a:lnSpc>
                <a:spcPct val="115000"/>
              </a:lnSpc>
              <a:spcBef>
                <a:spcPts val="1600"/>
              </a:spcBef>
              <a:spcAft>
                <a:spcPts val="1600"/>
              </a:spcAft>
              <a:buClr>
                <a:schemeClr val="dk1"/>
              </a:buClr>
              <a:buSzPts val="1400"/>
              <a:buFont typeface="Merriweather"/>
              <a:buChar char="■"/>
              <a:defRPr>
                <a:solidFill>
                  <a:schemeClr val="dk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32"/>
          <p:cNvSpPr txBox="1">
            <a:spLocks noGrp="1"/>
          </p:cNvSpPr>
          <p:nvPr>
            <p:ph type="ctrTitle"/>
          </p:nvPr>
        </p:nvSpPr>
        <p:spPr>
          <a:xfrm>
            <a:off x="431515" y="896975"/>
            <a:ext cx="7210685" cy="2052600"/>
          </a:xfrm>
          <a:prstGeom prst="rect">
            <a:avLst/>
          </a:prstGeom>
        </p:spPr>
        <p:txBody>
          <a:bodyPr spcFirstLastPara="1" wrap="square" lIns="91425" tIns="91425" rIns="91425" bIns="91425" anchor="b" anchorCtr="0">
            <a:noAutofit/>
          </a:bodyPr>
          <a:lstStyle/>
          <a:p>
            <a:pPr lvl="0"/>
            <a:r>
              <a:rPr lang="es-ES" sz="2400" dirty="0"/>
              <a:t>ANÁLISIS DE LA EXPORTACIÓN DE PIÑA CON LA SUBPARTIDA 0804.30.00.00 HACIA EL MERCADO ALEMÁN Y LOS BENEFICIOS DEL ACUERDO MULTIPARTES CON LA UNIÓN EUROPEA</a:t>
            </a:r>
            <a:endParaRPr sz="2400" dirty="0"/>
          </a:p>
        </p:txBody>
      </p:sp>
      <p:sp>
        <p:nvSpPr>
          <p:cNvPr id="285" name="Google Shape;285;p32"/>
          <p:cNvSpPr txBox="1">
            <a:spLocks noGrp="1"/>
          </p:cNvSpPr>
          <p:nvPr>
            <p:ph type="subTitle" idx="1"/>
          </p:nvPr>
        </p:nvSpPr>
        <p:spPr>
          <a:xfrm>
            <a:off x="3435350" y="3367525"/>
            <a:ext cx="3805200" cy="896250"/>
          </a:xfrm>
          <a:prstGeom prst="rect">
            <a:avLst/>
          </a:prstGeom>
        </p:spPr>
        <p:txBody>
          <a:bodyPr spcFirstLastPara="1" wrap="square" lIns="91425" tIns="91425" rIns="91425" bIns="91425" anchor="t" anchorCtr="0">
            <a:noAutofit/>
          </a:bodyPr>
          <a:lstStyle/>
          <a:p>
            <a:pPr marL="0" lvl="0" indent="0">
              <a:buClr>
                <a:schemeClr val="dk1"/>
              </a:buClr>
              <a:buSzPts val="1100"/>
            </a:pPr>
            <a:r>
              <a:rPr lang="es-EC" dirty="0"/>
              <a:t>Alison Samantha Ibarra Cadena</a:t>
            </a:r>
          </a:p>
          <a:p>
            <a:pPr marL="0" lvl="0" indent="0">
              <a:buClr>
                <a:schemeClr val="dk1"/>
              </a:buClr>
              <a:buSzPts val="1100"/>
            </a:pPr>
            <a:r>
              <a:rPr lang="es-EC" dirty="0"/>
              <a:t>Alejandra </a:t>
            </a:r>
            <a:r>
              <a:rPr lang="es-EC" dirty="0" err="1"/>
              <a:t>Margoth</a:t>
            </a:r>
            <a:r>
              <a:rPr lang="es-EC" dirty="0"/>
              <a:t> Ulcuango </a:t>
            </a:r>
            <a:r>
              <a:rPr lang="es-EC" dirty="0" err="1"/>
              <a:t>Pailacho</a:t>
            </a:r>
            <a:endParaRPr lang="es-EC" dirty="0"/>
          </a:p>
        </p:txBody>
      </p:sp>
      <p:sp>
        <p:nvSpPr>
          <p:cNvPr id="284" name="Google Shape;284;p32"/>
          <p:cNvSpPr/>
          <p:nvPr/>
        </p:nvSpPr>
        <p:spPr>
          <a:xfrm>
            <a:off x="3209925" y="3317875"/>
            <a:ext cx="4300640" cy="802062"/>
          </a:xfrm>
          <a:custGeom>
            <a:avLst/>
            <a:gdLst/>
            <a:ahLst/>
            <a:cxnLst/>
            <a:rect l="l" t="t" r="r" b="b"/>
            <a:pathLst>
              <a:path w="31856" h="8724" extrusionOk="0">
                <a:moveTo>
                  <a:pt x="1" y="0"/>
                </a:moveTo>
                <a:lnTo>
                  <a:pt x="1" y="8724"/>
                </a:lnTo>
                <a:lnTo>
                  <a:pt x="31855" y="8724"/>
                </a:lnTo>
                <a:lnTo>
                  <a:pt x="31855" y="0"/>
                </a:lnTo>
                <a:close/>
              </a:path>
            </a:pathLst>
          </a:custGeom>
          <a:solidFill>
            <a:schemeClr val="dk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C" dirty="0"/>
              <a:t>Alison Samantha Ibarra Cadena</a:t>
            </a:r>
          </a:p>
          <a:p>
            <a:pPr marL="0" lvl="0" indent="0" algn="r" rtl="0">
              <a:spcBef>
                <a:spcPts val="0"/>
              </a:spcBef>
              <a:spcAft>
                <a:spcPts val="0"/>
              </a:spcAft>
              <a:buNone/>
            </a:pPr>
            <a:r>
              <a:rPr lang="es-EC" dirty="0"/>
              <a:t>Alejandra Margoth Ulcuango </a:t>
            </a:r>
            <a:r>
              <a:rPr lang="es-EC" dirty="0" smtClean="0"/>
              <a:t>Paillacho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Caracterización de la piña</a:t>
            </a:r>
          </a:p>
        </p:txBody>
      </p:sp>
      <p:pic>
        <p:nvPicPr>
          <p:cNvPr id="3074" name="Picture 2" descr="Imágenes gratis de Pina |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25658" t="12278" r="27561" b="11704"/>
          <a:stretch/>
        </p:blipFill>
        <p:spPr bwMode="auto">
          <a:xfrm>
            <a:off x="3474924" y="1707776"/>
            <a:ext cx="1976718" cy="321216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839;p62" descr="Timeline background shape"/>
          <p:cNvSpPr/>
          <p:nvPr/>
        </p:nvSpPr>
        <p:spPr>
          <a:xfrm>
            <a:off x="168050" y="1882587"/>
            <a:ext cx="3306874" cy="1048871"/>
          </a:xfrm>
          <a:prstGeom prst="homePlate">
            <a:avLst>
              <a:gd name="adj" fmla="val 30758"/>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9;p62" descr="Timeline background shape"/>
          <p:cNvSpPr/>
          <p:nvPr/>
        </p:nvSpPr>
        <p:spPr>
          <a:xfrm>
            <a:off x="168050" y="3502745"/>
            <a:ext cx="3306874" cy="1048871"/>
          </a:xfrm>
          <a:prstGeom prst="homePlate">
            <a:avLst>
              <a:gd name="adj" fmla="val 30758"/>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9;p62" descr="Timeline background shape"/>
          <p:cNvSpPr/>
          <p:nvPr/>
        </p:nvSpPr>
        <p:spPr>
          <a:xfrm rot="10800000">
            <a:off x="5451642" y="1869136"/>
            <a:ext cx="3306875" cy="1048871"/>
          </a:xfrm>
          <a:prstGeom prst="homePlate">
            <a:avLst>
              <a:gd name="adj" fmla="val 30758"/>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62" descr="Timeline background shape"/>
          <p:cNvSpPr/>
          <p:nvPr/>
        </p:nvSpPr>
        <p:spPr>
          <a:xfrm rot="10800000">
            <a:off x="5451642" y="3475843"/>
            <a:ext cx="3306875" cy="1048871"/>
          </a:xfrm>
          <a:prstGeom prst="homePlate">
            <a:avLst>
              <a:gd name="adj" fmla="val 30758"/>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p:cNvSpPr/>
          <p:nvPr/>
        </p:nvSpPr>
        <p:spPr>
          <a:xfrm>
            <a:off x="376790" y="2131962"/>
            <a:ext cx="2507293" cy="523220"/>
          </a:xfrm>
          <a:prstGeom prst="rect">
            <a:avLst/>
          </a:prstGeom>
        </p:spPr>
        <p:txBody>
          <a:bodyPr wrap="square">
            <a:spAutoFit/>
          </a:bodyPr>
          <a:lstStyle/>
          <a:p>
            <a:pPr lvl="0" algn="ctr"/>
            <a:r>
              <a:rPr lang="es-EC" dirty="0"/>
              <a:t>La piña es una fruta tropical conocida como ananá</a:t>
            </a:r>
          </a:p>
        </p:txBody>
      </p:sp>
      <p:sp>
        <p:nvSpPr>
          <p:cNvPr id="9" name="Rectángulo 8"/>
          <p:cNvSpPr/>
          <p:nvPr/>
        </p:nvSpPr>
        <p:spPr>
          <a:xfrm>
            <a:off x="5620872" y="2018417"/>
            <a:ext cx="3227294" cy="830997"/>
          </a:xfrm>
          <a:prstGeom prst="rect">
            <a:avLst/>
          </a:prstGeom>
        </p:spPr>
        <p:txBody>
          <a:bodyPr wrap="square">
            <a:spAutoFit/>
          </a:bodyPr>
          <a:lstStyle/>
          <a:p>
            <a:pPr lvl="0" algn="ctr"/>
            <a:r>
              <a:rPr lang="es-EC" sz="1200" dirty="0"/>
              <a:t>Las variedades más comercializadas a nivel mundial son: </a:t>
            </a:r>
            <a:r>
              <a:rPr lang="es-EC" sz="1200" dirty="0" err="1"/>
              <a:t>Cayenne</a:t>
            </a:r>
            <a:r>
              <a:rPr lang="es-EC" sz="1200" dirty="0"/>
              <a:t> (</a:t>
            </a:r>
            <a:r>
              <a:rPr lang="es-EC" sz="1200" dirty="0" err="1"/>
              <a:t>Smooth</a:t>
            </a:r>
            <a:r>
              <a:rPr lang="es-EC" sz="1200" dirty="0"/>
              <a:t> </a:t>
            </a:r>
            <a:r>
              <a:rPr lang="es-EC" sz="1200" dirty="0" err="1"/>
              <a:t>Cayenne</a:t>
            </a:r>
            <a:r>
              <a:rPr lang="es-EC" sz="1200" dirty="0"/>
              <a:t>), Red </a:t>
            </a:r>
            <a:r>
              <a:rPr lang="es-EC" sz="1200" dirty="0" err="1"/>
              <a:t>Spanish</a:t>
            </a:r>
            <a:r>
              <a:rPr lang="es-EC" sz="1200" dirty="0"/>
              <a:t>, </a:t>
            </a:r>
            <a:r>
              <a:rPr lang="es-EC" sz="1200" dirty="0" err="1"/>
              <a:t>Queen</a:t>
            </a:r>
            <a:r>
              <a:rPr lang="es-EC" sz="1200" dirty="0"/>
              <a:t>, Pernambuco, </a:t>
            </a:r>
            <a:r>
              <a:rPr lang="es-EC" sz="1200" dirty="0" err="1"/>
              <a:t>Sugarloaf</a:t>
            </a:r>
            <a:r>
              <a:rPr lang="es-EC" sz="1200" dirty="0"/>
              <a:t> y Golden </a:t>
            </a:r>
            <a:r>
              <a:rPr lang="es-EC" sz="1200" dirty="0" err="1"/>
              <a:t>Sweet</a:t>
            </a:r>
            <a:r>
              <a:rPr lang="es-EC" sz="1200" dirty="0"/>
              <a:t>.</a:t>
            </a:r>
          </a:p>
        </p:txBody>
      </p:sp>
      <p:sp>
        <p:nvSpPr>
          <p:cNvPr id="10" name="Rectángulo 9"/>
          <p:cNvSpPr/>
          <p:nvPr/>
        </p:nvSpPr>
        <p:spPr>
          <a:xfrm>
            <a:off x="230526" y="3611681"/>
            <a:ext cx="2799819" cy="830997"/>
          </a:xfrm>
          <a:prstGeom prst="rect">
            <a:avLst/>
          </a:prstGeom>
        </p:spPr>
        <p:txBody>
          <a:bodyPr wrap="square">
            <a:spAutoFit/>
          </a:bodyPr>
          <a:lstStyle/>
          <a:p>
            <a:pPr lvl="0"/>
            <a:r>
              <a:rPr lang="es-EC" sz="1200" dirty="0"/>
              <a:t>La duración de la piña es de 15 a 25 días aproximadamente, esto dependerá del tratamiento que se le da en la etapa de empacar</a:t>
            </a:r>
          </a:p>
        </p:txBody>
      </p:sp>
      <p:sp>
        <p:nvSpPr>
          <p:cNvPr id="11" name="Rectángulo 10"/>
          <p:cNvSpPr/>
          <p:nvPr/>
        </p:nvSpPr>
        <p:spPr>
          <a:xfrm>
            <a:off x="5682523" y="3550955"/>
            <a:ext cx="3075993" cy="938719"/>
          </a:xfrm>
          <a:prstGeom prst="rect">
            <a:avLst/>
          </a:prstGeom>
        </p:spPr>
        <p:txBody>
          <a:bodyPr wrap="square">
            <a:spAutoFit/>
          </a:bodyPr>
          <a:lstStyle/>
          <a:p>
            <a:pPr lvl="0" algn="ctr"/>
            <a:r>
              <a:rPr lang="es-EC" sz="1100" dirty="0"/>
              <a:t>Principales provincias de cultivo debido a las condiciones climáticas por precipitación, luminosidad y viento son: Guayas, Santo Domingo de los Tsáchilas, Los Ríos, El Oro, Esmeraldas y Manabí.</a:t>
            </a:r>
          </a:p>
        </p:txBody>
      </p:sp>
    </p:spTree>
    <p:extLst>
      <p:ext uri="{BB962C8B-B14F-4D97-AF65-F5344CB8AC3E}">
        <p14:creationId xmlns:p14="http://schemas.microsoft.com/office/powerpoint/2010/main" val="410904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80940"/>
            <a:ext cx="5523900" cy="755700"/>
          </a:xfrm>
        </p:spPr>
        <p:txBody>
          <a:bodyPr/>
          <a:lstStyle/>
          <a:p>
            <a:r>
              <a:rPr lang="en-US" dirty="0" err="1"/>
              <a:t>Producción</a:t>
            </a:r>
            <a:r>
              <a:rPr lang="en-US" dirty="0"/>
              <a:t> </a:t>
            </a:r>
            <a:r>
              <a:rPr lang="en-US" dirty="0" err="1"/>
              <a:t>Ecuatoriana</a:t>
            </a:r>
            <a:endParaRPr lang="es-EC" dirty="0"/>
          </a:p>
        </p:txBody>
      </p:sp>
      <p:sp>
        <p:nvSpPr>
          <p:cNvPr id="3" name="Marcador de texto 2"/>
          <p:cNvSpPr>
            <a:spLocks noGrp="1"/>
          </p:cNvSpPr>
          <p:nvPr>
            <p:ph type="body" idx="1"/>
          </p:nvPr>
        </p:nvSpPr>
        <p:spPr>
          <a:xfrm>
            <a:off x="463200" y="1181527"/>
            <a:ext cx="4258983" cy="4151830"/>
          </a:xfrm>
        </p:spPr>
        <p:txBody>
          <a:bodyPr/>
          <a:lstStyle/>
          <a:p>
            <a:pPr indent="-228600">
              <a:lnSpc>
                <a:spcPct val="90000"/>
              </a:lnSpc>
              <a:spcBef>
                <a:spcPts val="1000"/>
              </a:spcBef>
              <a:buClr>
                <a:schemeClr val="accent1"/>
              </a:buClr>
              <a:buSzPct val="80000"/>
              <a:buFont typeface="Wingdings 3" charset="2"/>
              <a:buChar char=""/>
            </a:pPr>
            <a:r>
              <a:rPr lang="es-EC" dirty="0">
                <a:solidFill>
                  <a:schemeClr val="tx1"/>
                </a:solidFill>
              </a:rPr>
              <a:t>En el año 2014 existe una disminución debido, principalmente a plagas y en menor medida a heladas, alcanzando las pérdidas un porcentaje del 0.94% de los cultivos en edad productiva.</a:t>
            </a:r>
          </a:p>
          <a:p>
            <a:pPr indent="-228600">
              <a:lnSpc>
                <a:spcPct val="90000"/>
              </a:lnSpc>
              <a:spcBef>
                <a:spcPts val="1000"/>
              </a:spcBef>
              <a:buClr>
                <a:schemeClr val="accent1"/>
              </a:buClr>
              <a:buSzPct val="80000"/>
              <a:buFont typeface="Wingdings 3" charset="2"/>
              <a:buChar char=""/>
            </a:pPr>
            <a:r>
              <a:rPr lang="es-EC" dirty="0">
                <a:solidFill>
                  <a:schemeClr val="tx1"/>
                </a:solidFill>
              </a:rPr>
              <a:t>En el año 2016 se produjo un decrecimiento del 55,96% de la producción de piñas en relación al año 2015 producto de la disminución de cultivos en edad productiva.</a:t>
            </a:r>
          </a:p>
          <a:p>
            <a:pPr indent="-228600">
              <a:lnSpc>
                <a:spcPct val="90000"/>
              </a:lnSpc>
              <a:spcBef>
                <a:spcPts val="1000"/>
              </a:spcBef>
              <a:buClr>
                <a:schemeClr val="accent1"/>
              </a:buClr>
              <a:buSzPct val="80000"/>
              <a:buFont typeface="Wingdings 3" charset="2"/>
              <a:buChar char=""/>
            </a:pPr>
            <a:r>
              <a:rPr lang="es-EC" dirty="0">
                <a:solidFill>
                  <a:schemeClr val="tx1"/>
                </a:solidFill>
              </a:rPr>
              <a:t>En el año 2018, existió un decrecimiento del 9,53% en relación al año 2017, debido a sequías, plagas, enfermedades y a que las hectáreas en etapa de producción disminuyeron</a:t>
            </a:r>
          </a:p>
          <a:p>
            <a:endParaRPr lang="es-EC" dirty="0">
              <a:solidFill>
                <a:schemeClr val="tx1"/>
              </a:solidFill>
            </a:endParaRPr>
          </a:p>
        </p:txBody>
      </p:sp>
      <p:graphicFrame>
        <p:nvGraphicFramePr>
          <p:cNvPr id="4" name="Marcador de contenido 3">
            <a:extLst>
              <a:ext uri="{FF2B5EF4-FFF2-40B4-BE49-F238E27FC236}">
                <a16:creationId xmlns:a16="http://schemas.microsoft.com/office/drawing/2014/main" xmlns="" id="{160A83C3-049C-4A9E-94CC-93723F10A9A0}"/>
              </a:ext>
            </a:extLst>
          </p:cNvPr>
          <p:cNvGraphicFramePr>
            <a:graphicFrameLocks/>
          </p:cNvGraphicFramePr>
          <p:nvPr>
            <p:extLst>
              <p:ext uri="{D42A27DB-BD31-4B8C-83A1-F6EECF244321}">
                <p14:modId xmlns:p14="http://schemas.microsoft.com/office/powerpoint/2010/main" val="388476521"/>
              </p:ext>
            </p:extLst>
          </p:nvPr>
        </p:nvGraphicFramePr>
        <p:xfrm>
          <a:off x="5801079" y="212764"/>
          <a:ext cx="3096341" cy="370169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7383522" y="4138940"/>
            <a:ext cx="1842671" cy="400110"/>
          </a:xfrm>
          <a:prstGeom prst="rect">
            <a:avLst/>
          </a:prstGeom>
        </p:spPr>
        <p:txBody>
          <a:bodyPr wrap="square">
            <a:spAutoFit/>
          </a:bodyPr>
          <a:lstStyle/>
          <a:p>
            <a:pPr algn="ctr"/>
            <a:r>
              <a:rPr lang="es-ES" sz="1000" dirty="0">
                <a:solidFill>
                  <a:schemeClr val="bg1"/>
                </a:solidFill>
              </a:rPr>
              <a:t>Fuente: Instituto Nacional de Estadísticas y Censos (2018)</a:t>
            </a:r>
          </a:p>
        </p:txBody>
      </p:sp>
    </p:spTree>
    <p:extLst>
      <p:ext uri="{BB962C8B-B14F-4D97-AF65-F5344CB8AC3E}">
        <p14:creationId xmlns:p14="http://schemas.microsoft.com/office/powerpoint/2010/main" val="308092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50079" y="1529961"/>
            <a:ext cx="2792918" cy="2052600"/>
          </a:xfrm>
        </p:spPr>
        <p:txBody>
          <a:bodyPr/>
          <a:lstStyle/>
          <a:p>
            <a:r>
              <a:rPr lang="es-EC" sz="3200" dirty="0"/>
              <a:t>Exportación ecuatoriana de piña </a:t>
            </a:r>
          </a:p>
        </p:txBody>
      </p:sp>
      <p:graphicFrame>
        <p:nvGraphicFramePr>
          <p:cNvPr id="4" name="Marcador de contenido 5">
            <a:extLst>
              <a:ext uri="{FF2B5EF4-FFF2-40B4-BE49-F238E27FC236}">
                <a16:creationId xmlns:a16="http://schemas.microsoft.com/office/drawing/2014/main" xmlns="" id="{D4210001-0911-455F-9A5F-157CC2106227}"/>
              </a:ext>
            </a:extLst>
          </p:cNvPr>
          <p:cNvGraphicFramePr>
            <a:graphicFrameLocks/>
          </p:cNvGraphicFramePr>
          <p:nvPr>
            <p:extLst>
              <p:ext uri="{D42A27DB-BD31-4B8C-83A1-F6EECF244321}">
                <p14:modId xmlns:p14="http://schemas.microsoft.com/office/powerpoint/2010/main" val="3472788755"/>
              </p:ext>
            </p:extLst>
          </p:nvPr>
        </p:nvGraphicFramePr>
        <p:xfrm>
          <a:off x="1261452" y="325918"/>
          <a:ext cx="3337844" cy="42870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a:extLst>
              <a:ext uri="{FF2B5EF4-FFF2-40B4-BE49-F238E27FC236}">
                <a16:creationId xmlns:a16="http://schemas.microsoft.com/office/drawing/2014/main" xmlns="" id="{73AFD614-BF32-4780-BF33-A97BD5B74C97}"/>
              </a:ext>
            </a:extLst>
          </p:cNvPr>
          <p:cNvSpPr/>
          <p:nvPr/>
        </p:nvSpPr>
        <p:spPr>
          <a:xfrm>
            <a:off x="1152843" y="4694471"/>
            <a:ext cx="3801928" cy="246221"/>
          </a:xfrm>
          <a:prstGeom prst="rect">
            <a:avLst/>
          </a:prstGeom>
        </p:spPr>
        <p:txBody>
          <a:bodyPr wrap="square">
            <a:spAutoFit/>
          </a:bodyPr>
          <a:lstStyle/>
          <a:p>
            <a:pPr algn="ctr"/>
            <a:r>
              <a:rPr lang="es-ES" sz="1000" dirty="0">
                <a:solidFill>
                  <a:schemeClr val="accent2">
                    <a:lumMod val="75000"/>
                    <a:lumOff val="25000"/>
                  </a:schemeClr>
                </a:solidFill>
              </a:rPr>
              <a:t>Fuente: Instituto Nacional de Estadísticas y Censos (2018)</a:t>
            </a:r>
          </a:p>
        </p:txBody>
      </p:sp>
    </p:spTree>
    <p:extLst>
      <p:ext uri="{BB962C8B-B14F-4D97-AF65-F5344CB8AC3E}">
        <p14:creationId xmlns:p14="http://schemas.microsoft.com/office/powerpoint/2010/main" val="337597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6538" y="3899301"/>
            <a:ext cx="6008346" cy="755700"/>
          </a:xfrm>
        </p:spPr>
        <p:txBody>
          <a:bodyPr/>
          <a:lstStyle/>
          <a:p>
            <a:r>
              <a:rPr lang="es-EC" sz="3200" dirty="0"/>
              <a:t>Mercado Nacional e Internacional</a:t>
            </a:r>
          </a:p>
        </p:txBody>
      </p:sp>
      <p:graphicFrame>
        <p:nvGraphicFramePr>
          <p:cNvPr id="4" name="Marcador de contenido 6">
            <a:extLst>
              <a:ext uri="{FF2B5EF4-FFF2-40B4-BE49-F238E27FC236}">
                <a16:creationId xmlns:a16="http://schemas.microsoft.com/office/drawing/2014/main" xmlns="" id="{43D2FFD8-C8BF-4389-B9A9-8FD376AFE4B8}"/>
              </a:ext>
            </a:extLst>
          </p:cNvPr>
          <p:cNvGraphicFramePr>
            <a:graphicFrameLocks/>
          </p:cNvGraphicFramePr>
          <p:nvPr>
            <p:extLst>
              <p:ext uri="{D42A27DB-BD31-4B8C-83A1-F6EECF244321}">
                <p14:modId xmlns:p14="http://schemas.microsoft.com/office/powerpoint/2010/main" val="2946286001"/>
              </p:ext>
            </p:extLst>
          </p:nvPr>
        </p:nvGraphicFramePr>
        <p:xfrm>
          <a:off x="290972" y="395956"/>
          <a:ext cx="7433975" cy="3018792"/>
        </p:xfrm>
        <a:graphic>
          <a:graphicData uri="http://schemas.openxmlformats.org/drawingml/2006/table">
            <a:tbl>
              <a:tblPr firstRow="1" firstCol="1" bandRow="1">
                <a:tableStyleId>{5C22544A-7EE6-4342-B048-85BDC9FD1C3A}</a:tableStyleId>
              </a:tblPr>
              <a:tblGrid>
                <a:gridCol w="763246">
                  <a:extLst>
                    <a:ext uri="{9D8B030D-6E8A-4147-A177-3AD203B41FA5}">
                      <a16:colId xmlns:a16="http://schemas.microsoft.com/office/drawing/2014/main" xmlns="" val="3897726784"/>
                    </a:ext>
                  </a:extLst>
                </a:gridCol>
                <a:gridCol w="1352762">
                  <a:extLst>
                    <a:ext uri="{9D8B030D-6E8A-4147-A177-3AD203B41FA5}">
                      <a16:colId xmlns:a16="http://schemas.microsoft.com/office/drawing/2014/main" xmlns="" val="3422263238"/>
                    </a:ext>
                  </a:extLst>
                </a:gridCol>
                <a:gridCol w="1412602">
                  <a:extLst>
                    <a:ext uri="{9D8B030D-6E8A-4147-A177-3AD203B41FA5}">
                      <a16:colId xmlns:a16="http://schemas.microsoft.com/office/drawing/2014/main" xmlns="" val="2500039976"/>
                    </a:ext>
                  </a:extLst>
                </a:gridCol>
                <a:gridCol w="1306221">
                  <a:extLst>
                    <a:ext uri="{9D8B030D-6E8A-4147-A177-3AD203B41FA5}">
                      <a16:colId xmlns:a16="http://schemas.microsoft.com/office/drawing/2014/main" xmlns="" val="3618706326"/>
                    </a:ext>
                  </a:extLst>
                </a:gridCol>
                <a:gridCol w="1292923">
                  <a:extLst>
                    <a:ext uri="{9D8B030D-6E8A-4147-A177-3AD203B41FA5}">
                      <a16:colId xmlns:a16="http://schemas.microsoft.com/office/drawing/2014/main" xmlns="" val="1805601193"/>
                    </a:ext>
                  </a:extLst>
                </a:gridCol>
                <a:gridCol w="1306221">
                  <a:extLst>
                    <a:ext uri="{9D8B030D-6E8A-4147-A177-3AD203B41FA5}">
                      <a16:colId xmlns:a16="http://schemas.microsoft.com/office/drawing/2014/main" xmlns="" val="610969207"/>
                    </a:ext>
                  </a:extLst>
                </a:gridCol>
              </a:tblGrid>
              <a:tr h="377349">
                <a:tc>
                  <a:txBody>
                    <a:bodyPr/>
                    <a:lstStyle/>
                    <a:p>
                      <a:pPr>
                        <a:lnSpc>
                          <a:spcPct val="150000"/>
                        </a:lnSpc>
                        <a:spcAft>
                          <a:spcPts val="800"/>
                        </a:spcAft>
                      </a:pPr>
                      <a:r>
                        <a:rPr lang="es-EC" sz="1400">
                          <a:effectLst/>
                        </a:rPr>
                        <a:t>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nSpc>
                          <a:spcPct val="150000"/>
                        </a:lnSpc>
                        <a:spcAft>
                          <a:spcPts val="800"/>
                        </a:spcAft>
                      </a:pPr>
                      <a:r>
                        <a:rPr lang="es-EC" sz="1400">
                          <a:effectLst/>
                        </a:rPr>
                        <a:t>Producción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nSpc>
                          <a:spcPct val="150000"/>
                        </a:lnSpc>
                        <a:spcAft>
                          <a:spcPts val="800"/>
                        </a:spcAft>
                      </a:pPr>
                      <a:r>
                        <a:rPr lang="es-EC" sz="1400">
                          <a:effectLst/>
                        </a:rPr>
                        <a:t>Exportación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nSpc>
                          <a:spcPct val="150000"/>
                        </a:lnSpc>
                        <a:spcAft>
                          <a:spcPts val="800"/>
                        </a:spcAft>
                      </a:pPr>
                      <a:r>
                        <a:rPr lang="es-EC" sz="1400">
                          <a:effectLst/>
                        </a:rPr>
                        <a:t>Porcentaje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nSpc>
                          <a:spcPct val="150000"/>
                        </a:lnSpc>
                        <a:spcAft>
                          <a:spcPts val="800"/>
                        </a:spcAft>
                      </a:pPr>
                      <a:r>
                        <a:rPr lang="es-EC" sz="1400">
                          <a:effectLst/>
                        </a:rPr>
                        <a:t>Nacional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nSpc>
                          <a:spcPct val="150000"/>
                        </a:lnSpc>
                        <a:spcAft>
                          <a:spcPts val="800"/>
                        </a:spcAft>
                      </a:pPr>
                      <a:r>
                        <a:rPr lang="es-EC" sz="1400" dirty="0">
                          <a:effectLst/>
                        </a:rPr>
                        <a:t>Porcentaje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extLst>
                  <a:ext uri="{0D108BD9-81ED-4DB2-BD59-A6C34878D82A}">
                    <a16:rowId xmlns:a16="http://schemas.microsoft.com/office/drawing/2014/main" xmlns="" val="3569819910"/>
                  </a:ext>
                </a:extLst>
              </a:tr>
              <a:tr h="377349">
                <a:tc>
                  <a:txBody>
                    <a:bodyPr/>
                    <a:lstStyle/>
                    <a:p>
                      <a:pPr>
                        <a:lnSpc>
                          <a:spcPct val="150000"/>
                        </a:lnSpc>
                        <a:spcAft>
                          <a:spcPts val="800"/>
                        </a:spcAft>
                      </a:pPr>
                      <a:r>
                        <a:rPr lang="es-EC" sz="1400">
                          <a:effectLst/>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219463,97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51789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23,60%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167674,97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76,40%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1142630"/>
                  </a:ext>
                </a:extLst>
              </a:tr>
              <a:tr h="377349">
                <a:tc>
                  <a:txBody>
                    <a:bodyPr/>
                    <a:lstStyle/>
                    <a:p>
                      <a:pPr>
                        <a:lnSpc>
                          <a:spcPct val="150000"/>
                        </a:lnSpc>
                        <a:spcAft>
                          <a:spcPts val="800"/>
                        </a:spcAft>
                      </a:pPr>
                      <a:r>
                        <a:rPr lang="es-EC" sz="1400">
                          <a:effectLst/>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214442,68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55545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25,90%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158897,68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74,10%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2321340180"/>
                  </a:ext>
                </a:extLst>
              </a:tr>
              <a:tr h="377349">
                <a:tc>
                  <a:txBody>
                    <a:bodyPr/>
                    <a:lstStyle/>
                    <a:p>
                      <a:pPr>
                        <a:lnSpc>
                          <a:spcPct val="150000"/>
                        </a:lnSpc>
                        <a:spcAft>
                          <a:spcPts val="800"/>
                        </a:spcAft>
                      </a:pPr>
                      <a:r>
                        <a:rPr lang="es-EC" sz="1400">
                          <a:effectLst/>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263520,53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66076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25,07%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197444,53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74,93%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2366856788"/>
                  </a:ext>
                </a:extLst>
              </a:tr>
              <a:tr h="377349">
                <a:tc>
                  <a:txBody>
                    <a:bodyPr/>
                    <a:lstStyle/>
                    <a:p>
                      <a:pPr>
                        <a:lnSpc>
                          <a:spcPct val="150000"/>
                        </a:lnSpc>
                        <a:spcAft>
                          <a:spcPts val="800"/>
                        </a:spcAft>
                      </a:pPr>
                      <a:r>
                        <a:rPr lang="es-EC" sz="1400">
                          <a:effectLst/>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116043,63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73990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63,76%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42053,63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36,24%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3450538988"/>
                  </a:ext>
                </a:extLst>
              </a:tr>
              <a:tr h="377349">
                <a:tc>
                  <a:txBody>
                    <a:bodyPr/>
                    <a:lstStyle/>
                    <a:p>
                      <a:pPr>
                        <a:lnSpc>
                          <a:spcPct val="150000"/>
                        </a:lnSpc>
                        <a:spcAft>
                          <a:spcPts val="800"/>
                        </a:spcAft>
                      </a:pPr>
                      <a:r>
                        <a:rPr lang="es-EC" sz="14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165307,47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84691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51,23%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80616,47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48,77%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1162532130"/>
                  </a:ext>
                </a:extLst>
              </a:tr>
              <a:tr h="377349">
                <a:tc>
                  <a:txBody>
                    <a:bodyPr/>
                    <a:lstStyle/>
                    <a:p>
                      <a:pPr>
                        <a:lnSpc>
                          <a:spcPct val="150000"/>
                        </a:lnSpc>
                        <a:spcAft>
                          <a:spcPts val="800"/>
                        </a:spcAft>
                      </a:pPr>
                      <a:r>
                        <a:rPr lang="es-EC" sz="14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149548,38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80579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53,88%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68969,38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a:effectLst/>
                        </a:rPr>
                        <a:t>46,12%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1365195741"/>
                  </a:ext>
                </a:extLst>
              </a:tr>
              <a:tr h="377349">
                <a:tc>
                  <a:txBody>
                    <a:bodyPr/>
                    <a:lstStyle/>
                    <a:p>
                      <a:pPr>
                        <a:lnSpc>
                          <a:spcPct val="150000"/>
                        </a:lnSpc>
                        <a:spcAft>
                          <a:spcPts val="800"/>
                        </a:spcAft>
                      </a:pPr>
                      <a:r>
                        <a:rPr lang="es-EC" sz="14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r">
                        <a:lnSpc>
                          <a:spcPct val="150000"/>
                        </a:lnSpc>
                        <a:spcAft>
                          <a:spcPts val="800"/>
                        </a:spcAft>
                      </a:pPr>
                      <a:r>
                        <a:rPr lang="es-EC" sz="1400">
                          <a:effectLst/>
                        </a:rPr>
                        <a:t>123608,40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marL="899160" indent="-899160" algn="ctr">
                        <a:lnSpc>
                          <a:spcPct val="150000"/>
                        </a:lnSpc>
                        <a:spcAft>
                          <a:spcPts val="800"/>
                        </a:spcAft>
                      </a:pPr>
                      <a:r>
                        <a:rPr lang="es-EC" sz="1400">
                          <a:effectLst/>
                        </a:rPr>
                        <a:t>92708,53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ctr">
                        <a:lnSpc>
                          <a:spcPct val="150000"/>
                        </a:lnSpc>
                        <a:spcAft>
                          <a:spcPts val="800"/>
                        </a:spcAft>
                      </a:pPr>
                      <a:r>
                        <a:rPr lang="es-EC" sz="1400">
                          <a:effectLst/>
                        </a:rPr>
                        <a:t>75,00%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tc>
                  <a:txBody>
                    <a:bodyPr/>
                    <a:lstStyle/>
                    <a:p>
                      <a:pPr algn="r">
                        <a:lnSpc>
                          <a:spcPct val="150000"/>
                        </a:lnSpc>
                        <a:spcAft>
                          <a:spcPts val="800"/>
                        </a:spcAft>
                      </a:pPr>
                      <a:r>
                        <a:rPr lang="es-EC" sz="1400">
                          <a:effectLst/>
                        </a:rPr>
                        <a:t>30899,86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b"/>
                </a:tc>
                <a:tc>
                  <a:txBody>
                    <a:bodyPr/>
                    <a:lstStyle/>
                    <a:p>
                      <a:pPr algn="ctr">
                        <a:lnSpc>
                          <a:spcPct val="150000"/>
                        </a:lnSpc>
                        <a:spcAft>
                          <a:spcPts val="800"/>
                        </a:spcAft>
                      </a:pPr>
                      <a:r>
                        <a:rPr lang="es-EC" sz="1400" dirty="0">
                          <a:effectLst/>
                        </a:rPr>
                        <a:t>25,00%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613" marR="59613" marT="0" marB="0" anchor="ctr"/>
                </a:tc>
                <a:extLst>
                  <a:ext uri="{0D108BD9-81ED-4DB2-BD59-A6C34878D82A}">
                    <a16:rowId xmlns:a16="http://schemas.microsoft.com/office/drawing/2014/main" xmlns="" val="18194719"/>
                  </a:ext>
                </a:extLst>
              </a:tr>
            </a:tbl>
          </a:graphicData>
        </a:graphic>
      </p:graphicFrame>
      <p:sp>
        <p:nvSpPr>
          <p:cNvPr id="5" name="CuadroTexto 4">
            <a:extLst>
              <a:ext uri="{FF2B5EF4-FFF2-40B4-BE49-F238E27FC236}">
                <a16:creationId xmlns:a16="http://schemas.microsoft.com/office/drawing/2014/main" xmlns="" id="{5770B579-E036-4A06-89E2-9413C8F6D78B}"/>
              </a:ext>
            </a:extLst>
          </p:cNvPr>
          <p:cNvSpPr txBox="1"/>
          <p:nvPr/>
        </p:nvSpPr>
        <p:spPr>
          <a:xfrm>
            <a:off x="1202189" y="3453094"/>
            <a:ext cx="6133081" cy="682283"/>
          </a:xfrm>
          <a:prstGeom prst="rect">
            <a:avLst/>
          </a:prstGeom>
        </p:spPr>
        <p:txBody>
          <a:bodyPr vert="horz" lIns="91440" tIns="45720" rIns="91440" bIns="45720" rtlCol="0" anchor="t">
            <a:normAutofit/>
          </a:bodyPr>
          <a:lstStyle/>
          <a:p>
            <a:pPr indent="-228600">
              <a:spcBef>
                <a:spcPts val="1000"/>
              </a:spcBef>
              <a:buClr>
                <a:schemeClr val="accent1"/>
              </a:buClr>
              <a:buSzPct val="80000"/>
              <a:buFont typeface="Wingdings 3" charset="2"/>
              <a:buChar char=""/>
            </a:pPr>
            <a:r>
              <a:rPr lang="en-US" sz="1050" dirty="0">
                <a:effectLst/>
              </a:rPr>
              <a:t>Fuente: International Trade Center (2019) e Instituto Nacional de </a:t>
            </a:r>
            <a:r>
              <a:rPr lang="en-US" sz="1050" dirty="0" err="1">
                <a:effectLst/>
              </a:rPr>
              <a:t>Estadísticas</a:t>
            </a:r>
            <a:r>
              <a:rPr lang="en-US" sz="1050" dirty="0">
                <a:effectLst/>
              </a:rPr>
              <a:t> y </a:t>
            </a:r>
            <a:r>
              <a:rPr lang="en-US" sz="1050" dirty="0" err="1">
                <a:effectLst/>
              </a:rPr>
              <a:t>Censos</a:t>
            </a:r>
            <a:r>
              <a:rPr lang="en-US" sz="1050" dirty="0">
                <a:effectLst/>
              </a:rPr>
              <a:t>,(2018)</a:t>
            </a:r>
          </a:p>
        </p:txBody>
      </p:sp>
    </p:spTree>
    <p:extLst>
      <p:ext uri="{BB962C8B-B14F-4D97-AF65-F5344CB8AC3E}">
        <p14:creationId xmlns:p14="http://schemas.microsoft.com/office/powerpoint/2010/main" val="381196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os racistas uniformados de Alem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F04EE5A4-D05F-4E34-9E2C-1BCEBF6F4418}"/>
              </a:ext>
            </a:extLst>
          </p:cNvPr>
          <p:cNvSpPr>
            <a:spLocks noGrp="1"/>
          </p:cNvSpPr>
          <p:nvPr>
            <p:ph type="title" idx="2"/>
          </p:nvPr>
        </p:nvSpPr>
        <p:spPr>
          <a:xfrm>
            <a:off x="255669" y="382137"/>
            <a:ext cx="4429200" cy="2400375"/>
          </a:xfrm>
          <a:solidFill>
            <a:schemeClr val="bg1">
              <a:alpha val="64000"/>
            </a:schemeClr>
          </a:solidFill>
        </p:spPr>
        <p:txBody>
          <a:bodyPr/>
          <a:lstStyle/>
          <a:p>
            <a:r>
              <a:rPr lang="es-EC" sz="5400" dirty="0"/>
              <a:t>Mercado Alemán</a:t>
            </a:r>
          </a:p>
        </p:txBody>
      </p:sp>
    </p:spTree>
    <p:extLst>
      <p:ext uri="{BB962C8B-B14F-4D97-AF65-F5344CB8AC3E}">
        <p14:creationId xmlns:p14="http://schemas.microsoft.com/office/powerpoint/2010/main" val="176806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557" y="733021"/>
            <a:ext cx="7704000" cy="755700"/>
          </a:xfrm>
        </p:spPr>
        <p:txBody>
          <a:bodyPr/>
          <a:lstStyle/>
          <a:p>
            <a:r>
              <a:rPr lang="es-EC" sz="4800" dirty="0"/>
              <a:t>Tributos</a:t>
            </a:r>
          </a:p>
        </p:txBody>
      </p:sp>
      <p:graphicFrame>
        <p:nvGraphicFramePr>
          <p:cNvPr id="4" name="Marcador de contenido 3">
            <a:extLst>
              <a:ext uri="{FF2B5EF4-FFF2-40B4-BE49-F238E27FC236}">
                <a16:creationId xmlns:a16="http://schemas.microsoft.com/office/drawing/2014/main" xmlns="" id="{DD9CDF91-D947-49E2-9F32-F129094E2937}"/>
              </a:ext>
            </a:extLst>
          </p:cNvPr>
          <p:cNvGraphicFramePr>
            <a:graphicFrameLocks/>
          </p:cNvGraphicFramePr>
          <p:nvPr>
            <p:extLst>
              <p:ext uri="{D42A27DB-BD31-4B8C-83A1-F6EECF244321}">
                <p14:modId xmlns:p14="http://schemas.microsoft.com/office/powerpoint/2010/main" val="1584674645"/>
              </p:ext>
            </p:extLst>
          </p:nvPr>
        </p:nvGraphicFramePr>
        <p:xfrm>
          <a:off x="533286" y="1844699"/>
          <a:ext cx="8030541" cy="1943916"/>
        </p:xfrm>
        <a:graphic>
          <a:graphicData uri="http://schemas.openxmlformats.org/drawingml/2006/table">
            <a:tbl>
              <a:tblPr firstRow="1" firstCol="1" bandRow="1">
                <a:tableStyleId>{5C22544A-7EE6-4342-B048-85BDC9FD1C3A}</a:tableStyleId>
              </a:tblPr>
              <a:tblGrid>
                <a:gridCol w="1146766">
                  <a:extLst>
                    <a:ext uri="{9D8B030D-6E8A-4147-A177-3AD203B41FA5}">
                      <a16:colId xmlns:a16="http://schemas.microsoft.com/office/drawing/2014/main" xmlns="" val="37545277"/>
                    </a:ext>
                  </a:extLst>
                </a:gridCol>
                <a:gridCol w="1172483">
                  <a:extLst>
                    <a:ext uri="{9D8B030D-6E8A-4147-A177-3AD203B41FA5}">
                      <a16:colId xmlns:a16="http://schemas.microsoft.com/office/drawing/2014/main" xmlns="" val="3056933142"/>
                    </a:ext>
                  </a:extLst>
                </a:gridCol>
                <a:gridCol w="1629890">
                  <a:extLst>
                    <a:ext uri="{9D8B030D-6E8A-4147-A177-3AD203B41FA5}">
                      <a16:colId xmlns:a16="http://schemas.microsoft.com/office/drawing/2014/main" xmlns="" val="1503294947"/>
                    </a:ext>
                  </a:extLst>
                </a:gridCol>
                <a:gridCol w="1525181">
                  <a:extLst>
                    <a:ext uri="{9D8B030D-6E8A-4147-A177-3AD203B41FA5}">
                      <a16:colId xmlns:a16="http://schemas.microsoft.com/office/drawing/2014/main" xmlns="" val="3015500560"/>
                    </a:ext>
                  </a:extLst>
                </a:gridCol>
                <a:gridCol w="1657444">
                  <a:extLst>
                    <a:ext uri="{9D8B030D-6E8A-4147-A177-3AD203B41FA5}">
                      <a16:colId xmlns:a16="http://schemas.microsoft.com/office/drawing/2014/main" xmlns="" val="2977999932"/>
                    </a:ext>
                  </a:extLst>
                </a:gridCol>
                <a:gridCol w="898777">
                  <a:extLst>
                    <a:ext uri="{9D8B030D-6E8A-4147-A177-3AD203B41FA5}">
                      <a16:colId xmlns:a16="http://schemas.microsoft.com/office/drawing/2014/main" xmlns="" val="2544657434"/>
                    </a:ext>
                  </a:extLst>
                </a:gridCol>
              </a:tblGrid>
              <a:tr h="833107">
                <a:tc>
                  <a:txBody>
                    <a:bodyPr/>
                    <a:lstStyle/>
                    <a:p>
                      <a:pPr algn="ctr">
                        <a:lnSpc>
                          <a:spcPct val="150000"/>
                        </a:lnSpc>
                        <a:spcAft>
                          <a:spcPts val="800"/>
                        </a:spcAft>
                      </a:pPr>
                      <a:r>
                        <a:rPr lang="es-EC" sz="1800" dirty="0">
                          <a:effectLst/>
                        </a:rPr>
                        <a:t>Partida País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tc>
                <a:tc>
                  <a:txBody>
                    <a:bodyPr/>
                    <a:lstStyle/>
                    <a:p>
                      <a:pPr algn="ctr">
                        <a:lnSpc>
                          <a:spcPct val="150000"/>
                        </a:lnSpc>
                        <a:spcAft>
                          <a:spcPts val="800"/>
                        </a:spcAft>
                      </a:pPr>
                      <a:r>
                        <a:rPr lang="es-EC" sz="1800" dirty="0">
                          <a:effectLst/>
                        </a:rPr>
                        <a:t>Origen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dirty="0">
                          <a:effectLst/>
                        </a:rPr>
                        <a:t>Tipo de medida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dirty="0">
                          <a:effectLst/>
                        </a:rPr>
                        <a:t>Ad Valorem</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dirty="0">
                          <a:effectLst/>
                        </a:rPr>
                        <a:t>Gravámenes internos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a:effectLst/>
                        </a:rPr>
                        <a:t>Tarifa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extLst>
                  <a:ext uri="{0D108BD9-81ED-4DB2-BD59-A6C34878D82A}">
                    <a16:rowId xmlns:a16="http://schemas.microsoft.com/office/drawing/2014/main" xmlns="" val="2403025777"/>
                  </a:ext>
                </a:extLst>
              </a:tr>
              <a:tr h="1110809">
                <a:tc>
                  <a:txBody>
                    <a:bodyPr/>
                    <a:lstStyle/>
                    <a:p>
                      <a:pPr algn="ctr">
                        <a:lnSpc>
                          <a:spcPct val="150000"/>
                        </a:lnSpc>
                        <a:spcAft>
                          <a:spcPts val="800"/>
                        </a:spcAft>
                      </a:pPr>
                      <a:r>
                        <a:rPr lang="es-EC" sz="1800">
                          <a:effectLst/>
                        </a:rPr>
                        <a:t>0804.30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a:effectLst/>
                        </a:rPr>
                        <a:t>Ecuador</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a:effectLst/>
                        </a:rPr>
                        <a:t>Preferencias Arancelarias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dirty="0">
                          <a:effectLst/>
                        </a:rPr>
                        <a:t>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a:effectLst/>
                        </a:rPr>
                        <a:t>IVA</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tc>
                  <a:txBody>
                    <a:bodyPr/>
                    <a:lstStyle/>
                    <a:p>
                      <a:pPr algn="ctr">
                        <a:lnSpc>
                          <a:spcPct val="150000"/>
                        </a:lnSpc>
                        <a:spcAft>
                          <a:spcPts val="800"/>
                        </a:spcAft>
                      </a:pPr>
                      <a:r>
                        <a:rPr lang="es-EC" sz="1800" dirty="0">
                          <a:effectLst/>
                        </a:rPr>
                        <a:t>7%</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0047" marR="100047" marT="0" marB="0" anchor="ctr"/>
                </a:tc>
                <a:extLst>
                  <a:ext uri="{0D108BD9-81ED-4DB2-BD59-A6C34878D82A}">
                    <a16:rowId xmlns:a16="http://schemas.microsoft.com/office/drawing/2014/main" xmlns="" val="2818080587"/>
                  </a:ext>
                </a:extLst>
              </a:tr>
            </a:tbl>
          </a:graphicData>
        </a:graphic>
      </p:graphicFrame>
      <p:sp>
        <p:nvSpPr>
          <p:cNvPr id="5" name="CuadroTexto 4">
            <a:extLst>
              <a:ext uri="{FF2B5EF4-FFF2-40B4-BE49-F238E27FC236}">
                <a16:creationId xmlns:a16="http://schemas.microsoft.com/office/drawing/2014/main" xmlns="" id="{8EB87B6B-4752-4812-997D-78DE21124E3B}"/>
              </a:ext>
            </a:extLst>
          </p:cNvPr>
          <p:cNvSpPr txBox="1"/>
          <p:nvPr/>
        </p:nvSpPr>
        <p:spPr>
          <a:xfrm>
            <a:off x="3300715" y="4144593"/>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a:effectLst/>
              </a:rPr>
              <a:t>Fuente: </a:t>
            </a:r>
            <a:r>
              <a:rPr lang="en-US" sz="1200" dirty="0" err="1">
                <a:effectLst/>
              </a:rPr>
              <a:t>Fiscalidad</a:t>
            </a:r>
            <a:r>
              <a:rPr lang="en-US" sz="1200" dirty="0">
                <a:effectLst/>
              </a:rPr>
              <a:t> y Unión </a:t>
            </a:r>
            <a:r>
              <a:rPr lang="en-US" sz="1200" dirty="0" err="1">
                <a:effectLst/>
              </a:rPr>
              <a:t>Aduanera</a:t>
            </a:r>
            <a:r>
              <a:rPr lang="en-US" sz="1200" dirty="0">
                <a:effectLst/>
              </a:rPr>
              <a:t> (2020)</a:t>
            </a:r>
          </a:p>
        </p:txBody>
      </p:sp>
    </p:spTree>
    <p:extLst>
      <p:ext uri="{BB962C8B-B14F-4D97-AF65-F5344CB8AC3E}">
        <p14:creationId xmlns:p14="http://schemas.microsoft.com/office/powerpoint/2010/main" val="153562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286EBF87-F04E-4A2F-9949-B18131DC6098}"/>
              </a:ext>
            </a:extLst>
          </p:cNvPr>
          <p:cNvSpPr txBox="1">
            <a:spLocks/>
          </p:cNvSpPr>
          <p:nvPr/>
        </p:nvSpPr>
        <p:spPr>
          <a:xfrm>
            <a:off x="1198391" y="-982639"/>
            <a:ext cx="2554743" cy="4093028"/>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Oswald Regular"/>
              <a:buNone/>
              <a:defRPr sz="6000" b="0" i="0" u="none" strike="noStrike" cap="none">
                <a:solidFill>
                  <a:schemeClr val="dk1"/>
                </a:solidFill>
                <a:latin typeface="Oswald Regular"/>
                <a:ea typeface="Oswald Regular"/>
                <a:cs typeface="Oswald Regular"/>
                <a:sym typeface="Oswald Regular"/>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C" sz="3600" dirty="0"/>
              <a:t>Regulaciones de Ingreso</a:t>
            </a:r>
          </a:p>
        </p:txBody>
      </p:sp>
      <p:graphicFrame>
        <p:nvGraphicFramePr>
          <p:cNvPr id="6" name="Diagrama 5"/>
          <p:cNvGraphicFramePr/>
          <p:nvPr>
            <p:extLst>
              <p:ext uri="{D42A27DB-BD31-4B8C-83A1-F6EECF244321}">
                <p14:modId xmlns:p14="http://schemas.microsoft.com/office/powerpoint/2010/main" val="1799189528"/>
              </p:ext>
            </p:extLst>
          </p:nvPr>
        </p:nvGraphicFramePr>
        <p:xfrm>
          <a:off x="4126786" y="636996"/>
          <a:ext cx="4082265" cy="352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xmlns="" id="{1F01933B-1D39-4129-9B89-D6C8C7300E3B}"/>
              </a:ext>
            </a:extLst>
          </p:cNvPr>
          <p:cNvSpPr txBox="1"/>
          <p:nvPr/>
        </p:nvSpPr>
        <p:spPr>
          <a:xfrm>
            <a:off x="4126786" y="432534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a:effectLst/>
              </a:rPr>
              <a:t>Fuente: </a:t>
            </a:r>
            <a:r>
              <a:rPr lang="en-US" sz="1200" dirty="0" err="1">
                <a:effectLst/>
              </a:rPr>
              <a:t>Fiscalidad</a:t>
            </a:r>
            <a:r>
              <a:rPr lang="en-US" sz="1200" dirty="0">
                <a:effectLst/>
              </a:rPr>
              <a:t> y Unión </a:t>
            </a:r>
            <a:r>
              <a:rPr lang="en-US" sz="1200" dirty="0" err="1">
                <a:effectLst/>
              </a:rPr>
              <a:t>Aduanera</a:t>
            </a:r>
            <a:r>
              <a:rPr lang="en-US" sz="1200" dirty="0">
                <a:effectLst/>
              </a:rPr>
              <a:t> (2020)</a:t>
            </a:r>
          </a:p>
        </p:txBody>
      </p:sp>
    </p:spTree>
    <p:extLst>
      <p:ext uri="{BB962C8B-B14F-4D97-AF65-F5344CB8AC3E}">
        <p14:creationId xmlns:p14="http://schemas.microsoft.com/office/powerpoint/2010/main" val="171532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41441" y="287586"/>
            <a:ext cx="7704000" cy="755700"/>
          </a:xfrm>
        </p:spPr>
        <p:txBody>
          <a:bodyPr/>
          <a:lstStyle/>
          <a:p>
            <a:r>
              <a:rPr lang="es-EC" dirty="0"/>
              <a:t>Certificaciones Voluntarias</a:t>
            </a:r>
          </a:p>
        </p:txBody>
      </p:sp>
      <p:sp>
        <p:nvSpPr>
          <p:cNvPr id="4" name="Título 1">
            <a:extLst>
              <a:ext uri="{FF2B5EF4-FFF2-40B4-BE49-F238E27FC236}">
                <a16:creationId xmlns:a16="http://schemas.microsoft.com/office/drawing/2014/main" xmlns="" id="{D23A48C0-D41C-4B05-AD90-06CFA6DF7CBB}"/>
              </a:ext>
            </a:extLst>
          </p:cNvPr>
          <p:cNvSpPr txBox="1">
            <a:spLocks/>
          </p:cNvSpPr>
          <p:nvPr/>
        </p:nvSpPr>
        <p:spPr>
          <a:xfrm>
            <a:off x="9209306" y="-149897"/>
            <a:ext cx="3857338" cy="1904083"/>
          </a:xfrm>
          <a:prstGeom prst="ellipse">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000"/>
              <a:buFont typeface="Oswald Regular"/>
              <a:buNone/>
              <a:defRPr sz="4000" b="0" i="0" u="none" strike="noStrike" cap="none">
                <a:solidFill>
                  <a:schemeClr val="dk2"/>
                </a:solidFill>
                <a:latin typeface="Oswald Regular"/>
                <a:ea typeface="Oswald Regular"/>
                <a:cs typeface="Oswald Regular"/>
                <a:sym typeface="Oswald Regular"/>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sz="2400">
                <a:solidFill>
                  <a:srgbClr val="FFFFFF"/>
                </a:solidFill>
              </a:rPr>
              <a:t>Certificaciones Voluntarias</a:t>
            </a:r>
            <a:endParaRPr lang="en-US" sz="2400" dirty="0">
              <a:solidFill>
                <a:srgbClr val="FFFFFF"/>
              </a:solidFill>
            </a:endParaRPr>
          </a:p>
        </p:txBody>
      </p:sp>
      <p:graphicFrame>
        <p:nvGraphicFramePr>
          <p:cNvPr id="5" name="Marcador de contenido 3">
            <a:extLst>
              <a:ext uri="{FF2B5EF4-FFF2-40B4-BE49-F238E27FC236}">
                <a16:creationId xmlns:a16="http://schemas.microsoft.com/office/drawing/2014/main" xmlns="" id="{F9C5089F-51BD-46FD-A10B-5E451D76E6AA}"/>
              </a:ext>
            </a:extLst>
          </p:cNvPr>
          <p:cNvGraphicFramePr>
            <a:graphicFrameLocks/>
          </p:cNvGraphicFramePr>
          <p:nvPr>
            <p:extLst>
              <p:ext uri="{D42A27DB-BD31-4B8C-83A1-F6EECF244321}">
                <p14:modId xmlns:p14="http://schemas.microsoft.com/office/powerpoint/2010/main" val="1294842210"/>
              </p:ext>
            </p:extLst>
          </p:nvPr>
        </p:nvGraphicFramePr>
        <p:xfrm>
          <a:off x="641441" y="1213945"/>
          <a:ext cx="7167459" cy="3358055"/>
        </p:xfrm>
        <a:graphic>
          <a:graphicData uri="http://schemas.openxmlformats.org/drawingml/2006/table">
            <a:tbl>
              <a:tblPr firstRow="1" firstCol="1" bandRow="1">
                <a:tableStyleId>{5C22544A-7EE6-4342-B048-85BDC9FD1C3A}</a:tableStyleId>
              </a:tblPr>
              <a:tblGrid>
                <a:gridCol w="1902838">
                  <a:extLst>
                    <a:ext uri="{9D8B030D-6E8A-4147-A177-3AD203B41FA5}">
                      <a16:colId xmlns:a16="http://schemas.microsoft.com/office/drawing/2014/main" xmlns="" val="1104585375"/>
                    </a:ext>
                  </a:extLst>
                </a:gridCol>
                <a:gridCol w="5264621">
                  <a:extLst>
                    <a:ext uri="{9D8B030D-6E8A-4147-A177-3AD203B41FA5}">
                      <a16:colId xmlns:a16="http://schemas.microsoft.com/office/drawing/2014/main" xmlns="" val="1154437720"/>
                    </a:ext>
                  </a:extLst>
                </a:gridCol>
              </a:tblGrid>
              <a:tr h="708761">
                <a:tc>
                  <a:txBody>
                    <a:bodyPr/>
                    <a:lstStyle/>
                    <a:p>
                      <a:pPr algn="ctr">
                        <a:lnSpc>
                          <a:spcPct val="150000"/>
                        </a:lnSpc>
                        <a:spcAft>
                          <a:spcPts val="800"/>
                        </a:spcAft>
                      </a:pPr>
                      <a:r>
                        <a:rPr lang="es-EC" sz="1300" dirty="0">
                          <a:effectLst/>
                        </a:rPr>
                        <a:t>Nombre de certificación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tc>
                <a:tc>
                  <a:txBody>
                    <a:bodyPr/>
                    <a:lstStyle/>
                    <a:p>
                      <a:pPr algn="ctr">
                        <a:lnSpc>
                          <a:spcPct val="150000"/>
                        </a:lnSpc>
                        <a:spcAft>
                          <a:spcPts val="800"/>
                        </a:spcAft>
                      </a:pPr>
                      <a:r>
                        <a:rPr lang="es-EC" sz="1300" dirty="0">
                          <a:effectLst/>
                        </a:rPr>
                        <a:t>Descripción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3365277568"/>
                  </a:ext>
                </a:extLst>
              </a:tr>
              <a:tr h="626888">
                <a:tc>
                  <a:txBody>
                    <a:bodyPr/>
                    <a:lstStyle/>
                    <a:p>
                      <a:pPr algn="ctr">
                        <a:lnSpc>
                          <a:spcPct val="150000"/>
                        </a:lnSpc>
                        <a:spcAft>
                          <a:spcPts val="800"/>
                        </a:spcAft>
                      </a:pPr>
                      <a:r>
                        <a:rPr lang="es-EC" sz="1300" dirty="0" err="1">
                          <a:effectLst/>
                        </a:rPr>
                        <a:t>Naturland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tc>
                  <a:txBody>
                    <a:bodyPr/>
                    <a:lstStyle/>
                    <a:p>
                      <a:pPr algn="ctr">
                        <a:lnSpc>
                          <a:spcPct val="150000"/>
                        </a:lnSpc>
                        <a:spcAft>
                          <a:spcPts val="800"/>
                        </a:spcAft>
                      </a:pPr>
                      <a:r>
                        <a:rPr lang="es-EC" sz="1300" dirty="0">
                          <a:effectLst/>
                        </a:rPr>
                        <a:t>Promueve el comercio justo para los productores y consumidores de productos orgánicos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3739081849"/>
                  </a:ext>
                </a:extLst>
              </a:tr>
              <a:tr h="384315">
                <a:tc>
                  <a:txBody>
                    <a:bodyPr/>
                    <a:lstStyle/>
                    <a:p>
                      <a:pPr algn="ctr">
                        <a:lnSpc>
                          <a:spcPct val="150000"/>
                        </a:lnSpc>
                        <a:spcAft>
                          <a:spcPts val="800"/>
                        </a:spcAft>
                      </a:pPr>
                      <a:r>
                        <a:rPr lang="es-EC" sz="1300">
                          <a:effectLst/>
                        </a:rPr>
                        <a:t>Fair Trade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tc>
                  <a:txBody>
                    <a:bodyPr/>
                    <a:lstStyle/>
                    <a:p>
                      <a:pPr algn="ctr">
                        <a:lnSpc>
                          <a:spcPct val="150000"/>
                        </a:lnSpc>
                        <a:spcAft>
                          <a:spcPts val="800"/>
                        </a:spcAft>
                      </a:pPr>
                      <a:r>
                        <a:rPr lang="es-EC" sz="1300">
                          <a:effectLst/>
                        </a:rPr>
                        <a:t>Promueve el trato justo entre productores y consumidores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1399524286"/>
                  </a:ext>
                </a:extLst>
              </a:tr>
              <a:tr h="626888">
                <a:tc>
                  <a:txBody>
                    <a:bodyPr/>
                    <a:lstStyle/>
                    <a:p>
                      <a:pPr algn="ctr">
                        <a:lnSpc>
                          <a:spcPct val="150000"/>
                        </a:lnSpc>
                        <a:spcAft>
                          <a:spcPts val="800"/>
                        </a:spcAft>
                      </a:pPr>
                      <a:r>
                        <a:rPr lang="es-EC" sz="1300">
                          <a:effectLst/>
                        </a:rPr>
                        <a:t>Rainforest Alliance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tc>
                  <a:txBody>
                    <a:bodyPr/>
                    <a:lstStyle/>
                    <a:p>
                      <a:pPr algn="ctr">
                        <a:lnSpc>
                          <a:spcPct val="150000"/>
                        </a:lnSpc>
                        <a:spcAft>
                          <a:spcPts val="800"/>
                        </a:spcAft>
                      </a:pPr>
                      <a:r>
                        <a:rPr lang="es-EC" sz="1300">
                          <a:effectLst/>
                        </a:rPr>
                        <a:t>Conservación de la biodiversidad y el asegurar medias de vida sostenible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1636259652"/>
                  </a:ext>
                </a:extLst>
              </a:tr>
              <a:tr h="384315">
                <a:tc>
                  <a:txBody>
                    <a:bodyPr/>
                    <a:lstStyle/>
                    <a:p>
                      <a:pPr algn="ctr">
                        <a:lnSpc>
                          <a:spcPct val="150000"/>
                        </a:lnSpc>
                        <a:spcAft>
                          <a:spcPts val="800"/>
                        </a:spcAft>
                      </a:pPr>
                      <a:r>
                        <a:rPr lang="es-EC" sz="1300">
                          <a:effectLst/>
                        </a:rPr>
                        <a:t>SQF</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tc>
                  <a:txBody>
                    <a:bodyPr/>
                    <a:lstStyle/>
                    <a:p>
                      <a:pPr algn="ctr">
                        <a:lnSpc>
                          <a:spcPct val="150000"/>
                        </a:lnSpc>
                        <a:spcAft>
                          <a:spcPts val="800"/>
                        </a:spcAft>
                      </a:pPr>
                      <a:r>
                        <a:rPr lang="es-EC" sz="1300" dirty="0">
                          <a:effectLst/>
                        </a:rPr>
                        <a:t>Certificación de calidad  e inocuidad de los alimentos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2031041326"/>
                  </a:ext>
                </a:extLst>
              </a:tr>
              <a:tr h="626888">
                <a:tc>
                  <a:txBody>
                    <a:bodyPr/>
                    <a:lstStyle/>
                    <a:p>
                      <a:pPr algn="ctr">
                        <a:lnSpc>
                          <a:spcPct val="150000"/>
                        </a:lnSpc>
                        <a:spcAft>
                          <a:spcPts val="800"/>
                        </a:spcAft>
                      </a:pPr>
                      <a:r>
                        <a:rPr lang="es-EC" sz="1300" dirty="0">
                          <a:effectLst/>
                        </a:rPr>
                        <a:t>Global </a:t>
                      </a:r>
                      <a:r>
                        <a:rPr lang="es-EC" sz="1300" dirty="0" err="1">
                          <a:effectLst/>
                        </a:rPr>
                        <a:t>G.A.P</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tc>
                  <a:txBody>
                    <a:bodyPr/>
                    <a:lstStyle/>
                    <a:p>
                      <a:pPr algn="ctr">
                        <a:lnSpc>
                          <a:spcPct val="150000"/>
                        </a:lnSpc>
                        <a:spcAft>
                          <a:spcPts val="800"/>
                        </a:spcAft>
                      </a:pPr>
                      <a:r>
                        <a:rPr lang="es-EC" sz="1300" dirty="0">
                          <a:effectLst/>
                        </a:rPr>
                        <a:t>Por medio de la certificación los trabajadores demuestran el cumplimiento de las Buenas Prácticas de Manufactura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974" marR="61974" marT="0" marB="0" anchor="ctr"/>
                </a:tc>
                <a:extLst>
                  <a:ext uri="{0D108BD9-81ED-4DB2-BD59-A6C34878D82A}">
                    <a16:rowId xmlns:a16="http://schemas.microsoft.com/office/drawing/2014/main" xmlns="" val="282263865"/>
                  </a:ext>
                </a:extLst>
              </a:tr>
            </a:tbl>
          </a:graphicData>
        </a:graphic>
      </p:graphicFrame>
      <p:sp>
        <p:nvSpPr>
          <p:cNvPr id="6" name="CuadroTexto 5">
            <a:extLst>
              <a:ext uri="{FF2B5EF4-FFF2-40B4-BE49-F238E27FC236}">
                <a16:creationId xmlns:a16="http://schemas.microsoft.com/office/drawing/2014/main" xmlns="" id="{C0C7E95F-B08F-47B1-ACBF-7F445AB8676F}"/>
              </a:ext>
            </a:extLst>
          </p:cNvPr>
          <p:cNvSpPr txBox="1"/>
          <p:nvPr/>
        </p:nvSpPr>
        <p:spPr>
          <a:xfrm>
            <a:off x="4193896" y="485645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050" dirty="0">
                <a:effectLst/>
              </a:rPr>
              <a:t>Fuente: International Trade Centre (2016)</a:t>
            </a:r>
          </a:p>
        </p:txBody>
      </p:sp>
    </p:spTree>
    <p:extLst>
      <p:ext uri="{BB962C8B-B14F-4D97-AF65-F5344CB8AC3E}">
        <p14:creationId xmlns:p14="http://schemas.microsoft.com/office/powerpoint/2010/main" val="134537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endParaRPr lang="es-EC"/>
          </a:p>
        </p:txBody>
      </p:sp>
      <p:sp>
        <p:nvSpPr>
          <p:cNvPr id="4" name="Título 1">
            <a:extLst>
              <a:ext uri="{FF2B5EF4-FFF2-40B4-BE49-F238E27FC236}">
                <a16:creationId xmlns:a16="http://schemas.microsoft.com/office/drawing/2014/main" xmlns="" id="{6766F12D-7E6A-4494-9841-F2163FC3B9B6}"/>
              </a:ext>
            </a:extLst>
          </p:cNvPr>
          <p:cNvSpPr txBox="1">
            <a:spLocks/>
          </p:cNvSpPr>
          <p:nvPr/>
        </p:nvSpPr>
        <p:spPr>
          <a:xfrm>
            <a:off x="62479" y="-320566"/>
            <a:ext cx="8596668" cy="1320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000"/>
              <a:buFont typeface="Oswald Regular"/>
              <a:buNone/>
              <a:defRPr sz="4000" b="0" i="0" u="none" strike="noStrike" cap="none">
                <a:solidFill>
                  <a:schemeClr val="dk2"/>
                </a:solidFill>
                <a:latin typeface="Oswald Regular"/>
                <a:ea typeface="Oswald Regular"/>
                <a:cs typeface="Oswald Regular"/>
                <a:sym typeface="Oswald Regular"/>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s-EC"/>
              <a:t>Tendencia de importaciones alemanas</a:t>
            </a:r>
            <a:endParaRPr lang="es-EC" dirty="0"/>
          </a:p>
        </p:txBody>
      </p:sp>
      <p:graphicFrame>
        <p:nvGraphicFramePr>
          <p:cNvPr id="5" name="Marcador de contenido 3">
            <a:extLst>
              <a:ext uri="{FF2B5EF4-FFF2-40B4-BE49-F238E27FC236}">
                <a16:creationId xmlns:a16="http://schemas.microsoft.com/office/drawing/2014/main" xmlns="" id="{C51A4154-503A-4B10-A6E9-2A1150640868}"/>
              </a:ext>
            </a:extLst>
          </p:cNvPr>
          <p:cNvGraphicFramePr>
            <a:graphicFrameLocks/>
          </p:cNvGraphicFramePr>
          <p:nvPr>
            <p:extLst>
              <p:ext uri="{D42A27DB-BD31-4B8C-83A1-F6EECF244321}">
                <p14:modId xmlns:p14="http://schemas.microsoft.com/office/powerpoint/2010/main" val="1406038449"/>
              </p:ext>
            </p:extLst>
          </p:nvPr>
        </p:nvGraphicFramePr>
        <p:xfrm>
          <a:off x="756691" y="1233269"/>
          <a:ext cx="7756688" cy="3414111"/>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xmlns="" id="{EF2013F0-077E-441C-81AE-FACC84C0BAFD}"/>
              </a:ext>
            </a:extLst>
          </p:cNvPr>
          <p:cNvSpPr txBox="1"/>
          <p:nvPr/>
        </p:nvSpPr>
        <p:spPr>
          <a:xfrm>
            <a:off x="4360813" y="4771396"/>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050" dirty="0">
                <a:effectLst/>
              </a:rPr>
              <a:t>Fuente: International Trade Centre (2019)</a:t>
            </a:r>
          </a:p>
        </p:txBody>
      </p:sp>
    </p:spTree>
    <p:extLst>
      <p:ext uri="{BB962C8B-B14F-4D97-AF65-F5344CB8AC3E}">
        <p14:creationId xmlns:p14="http://schemas.microsoft.com/office/powerpoint/2010/main" val="30996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3">
            <a:extLst>
              <a:ext uri="{FF2B5EF4-FFF2-40B4-BE49-F238E27FC236}">
                <a16:creationId xmlns:a16="http://schemas.microsoft.com/office/drawing/2014/main" xmlns="" id="{31A7676B-1927-415E-94A8-1A72094BCAC2}"/>
              </a:ext>
            </a:extLst>
          </p:cNvPr>
          <p:cNvGraphicFramePr>
            <a:graphicFrameLocks/>
          </p:cNvGraphicFramePr>
          <p:nvPr>
            <p:extLst>
              <p:ext uri="{D42A27DB-BD31-4B8C-83A1-F6EECF244321}">
                <p14:modId xmlns:p14="http://schemas.microsoft.com/office/powerpoint/2010/main" val="4172767494"/>
              </p:ext>
            </p:extLst>
          </p:nvPr>
        </p:nvGraphicFramePr>
        <p:xfrm>
          <a:off x="252193" y="664914"/>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962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s-EC" dirty="0"/>
              <a:t>Problema</a:t>
            </a:r>
            <a:endParaRPr dirty="0"/>
          </a:p>
        </p:txBody>
      </p:sp>
      <p:sp>
        <p:nvSpPr>
          <p:cNvPr id="297" name="Google Shape;297;p34"/>
          <p:cNvSpPr txBox="1">
            <a:spLocks noGrp="1"/>
          </p:cNvSpPr>
          <p:nvPr>
            <p:ph type="body" idx="1"/>
          </p:nvPr>
        </p:nvSpPr>
        <p:spPr>
          <a:xfrm>
            <a:off x="5194300" y="1618199"/>
            <a:ext cx="2984400" cy="2090771"/>
          </a:xfrm>
          <a:prstGeom prst="rect">
            <a:avLst/>
          </a:prstGeom>
        </p:spPr>
        <p:txBody>
          <a:bodyPr spcFirstLastPara="1" wrap="square" lIns="91425" tIns="91425" rIns="91425" bIns="91425" anchor="t" anchorCtr="0">
            <a:noAutofit/>
          </a:bodyPr>
          <a:lstStyle/>
          <a:p>
            <a:pPr marL="0" lvl="0" indent="0">
              <a:buNone/>
            </a:pPr>
            <a:r>
              <a:rPr lang="es-ES" dirty="0"/>
              <a:t>Las </a:t>
            </a:r>
            <a:r>
              <a:rPr lang="es-ES" dirty="0">
                <a:solidFill>
                  <a:schemeClr val="bg2"/>
                </a:solidFill>
              </a:rPr>
              <a:t>medidas arancelarias </a:t>
            </a:r>
            <a:r>
              <a:rPr lang="es-ES" dirty="0"/>
              <a:t>que se gravan sobre las diferentes mercancías </a:t>
            </a:r>
            <a:r>
              <a:rPr lang="es-ES" dirty="0">
                <a:solidFill>
                  <a:schemeClr val="bg2"/>
                </a:solidFill>
              </a:rPr>
              <a:t>desincentivan el comercio internacional</a:t>
            </a:r>
            <a:r>
              <a:rPr lang="es-ES" dirty="0"/>
              <a:t> de las mismas debido a que eleva los costos y los tiempos necesarios para su intercambio comercial </a:t>
            </a:r>
          </a:p>
          <a:p>
            <a:pPr marL="0" lvl="0" indent="0" algn="l" rtl="0">
              <a:spcBef>
                <a:spcPts val="1600"/>
              </a:spcBef>
              <a:spcAft>
                <a:spcPts val="1600"/>
              </a:spcAft>
              <a:buNone/>
            </a:pPr>
            <a:endParaRPr dirty="0"/>
          </a:p>
        </p:txBody>
      </p:sp>
      <p:pic>
        <p:nvPicPr>
          <p:cNvPr id="1026" name="Picture 2" descr="Aprendiendo sobre los Aranceles - Business Crew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855" y="767415"/>
            <a:ext cx="3393618" cy="3393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splazamiento de la Curva de Oferta | ABCFinanza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2" y="-63976"/>
            <a:ext cx="9313790" cy="523900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F04EE5A4-D05F-4E34-9E2C-1BCEBF6F4418}"/>
              </a:ext>
            </a:extLst>
          </p:cNvPr>
          <p:cNvSpPr>
            <a:spLocks noGrp="1"/>
          </p:cNvSpPr>
          <p:nvPr>
            <p:ph type="title" idx="2"/>
          </p:nvPr>
        </p:nvSpPr>
        <p:spPr>
          <a:xfrm>
            <a:off x="4853058" y="4099034"/>
            <a:ext cx="4429200" cy="859119"/>
          </a:xfrm>
          <a:noFill/>
        </p:spPr>
        <p:txBody>
          <a:bodyPr/>
          <a:lstStyle/>
          <a:p>
            <a:r>
              <a:rPr lang="es-EC" sz="8800" dirty="0"/>
              <a:t>OFERTA</a:t>
            </a:r>
          </a:p>
        </p:txBody>
      </p:sp>
    </p:spTree>
    <p:extLst>
      <p:ext uri="{BB962C8B-B14F-4D97-AF65-F5344CB8AC3E}">
        <p14:creationId xmlns:p14="http://schemas.microsoft.com/office/powerpoint/2010/main" val="133194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2DC7991-15DC-4EFA-8AA4-D2236592A882}"/>
              </a:ext>
            </a:extLst>
          </p:cNvPr>
          <p:cNvSpPr>
            <a:spLocks noGrp="1"/>
          </p:cNvSpPr>
          <p:nvPr>
            <p:ph type="title"/>
          </p:nvPr>
        </p:nvSpPr>
        <p:spPr>
          <a:xfrm>
            <a:off x="282590" y="0"/>
            <a:ext cx="8596668" cy="767997"/>
          </a:xfrm>
        </p:spPr>
        <p:txBody>
          <a:bodyPr/>
          <a:lstStyle/>
          <a:p>
            <a:r>
              <a:rPr lang="es-EC" dirty="0"/>
              <a:t>Principales productores</a:t>
            </a:r>
          </a:p>
        </p:txBody>
      </p:sp>
      <p:graphicFrame>
        <p:nvGraphicFramePr>
          <p:cNvPr id="5" name="Marcador de contenido 5">
            <a:extLst>
              <a:ext uri="{FF2B5EF4-FFF2-40B4-BE49-F238E27FC236}">
                <a16:creationId xmlns:a16="http://schemas.microsoft.com/office/drawing/2014/main" xmlns="" id="{EF169904-B89C-4272-93B0-FA3C81D4E964}"/>
              </a:ext>
            </a:extLst>
          </p:cNvPr>
          <p:cNvGraphicFramePr>
            <a:graphicFrameLocks/>
          </p:cNvGraphicFramePr>
          <p:nvPr>
            <p:extLst>
              <p:ext uri="{D42A27DB-BD31-4B8C-83A1-F6EECF244321}">
                <p14:modId xmlns:p14="http://schemas.microsoft.com/office/powerpoint/2010/main" val="3268078653"/>
              </p:ext>
            </p:extLst>
          </p:nvPr>
        </p:nvGraphicFramePr>
        <p:xfrm>
          <a:off x="2363247" y="831056"/>
          <a:ext cx="5188436" cy="3578852"/>
        </p:xfrm>
        <a:graphic>
          <a:graphicData uri="http://schemas.openxmlformats.org/drawingml/2006/table">
            <a:tbl>
              <a:tblPr firstRow="1" firstCol="1" bandRow="1">
                <a:tableStyleId>{5C22544A-7EE6-4342-B048-85BDC9FD1C3A}</a:tableStyleId>
              </a:tblPr>
              <a:tblGrid>
                <a:gridCol w="1654434">
                  <a:extLst>
                    <a:ext uri="{9D8B030D-6E8A-4147-A177-3AD203B41FA5}">
                      <a16:colId xmlns:a16="http://schemas.microsoft.com/office/drawing/2014/main" xmlns="" val="62440024"/>
                    </a:ext>
                  </a:extLst>
                </a:gridCol>
                <a:gridCol w="1580545">
                  <a:extLst>
                    <a:ext uri="{9D8B030D-6E8A-4147-A177-3AD203B41FA5}">
                      <a16:colId xmlns:a16="http://schemas.microsoft.com/office/drawing/2014/main" xmlns="" val="1452430912"/>
                    </a:ext>
                  </a:extLst>
                </a:gridCol>
                <a:gridCol w="1953457">
                  <a:extLst>
                    <a:ext uri="{9D8B030D-6E8A-4147-A177-3AD203B41FA5}">
                      <a16:colId xmlns:a16="http://schemas.microsoft.com/office/drawing/2014/main" xmlns="" val="412099710"/>
                    </a:ext>
                  </a:extLst>
                </a:gridCol>
              </a:tblGrid>
              <a:tr h="312012">
                <a:tc>
                  <a:txBody>
                    <a:bodyPr/>
                    <a:lstStyle/>
                    <a:p>
                      <a:pPr>
                        <a:lnSpc>
                          <a:spcPct val="150000"/>
                        </a:lnSpc>
                        <a:spcAft>
                          <a:spcPts val="800"/>
                        </a:spcAft>
                      </a:pPr>
                      <a:r>
                        <a:rPr lang="es-EC" sz="1400" dirty="0">
                          <a:effectLst/>
                        </a:rPr>
                        <a:t>País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Cantidad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Participación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1800040356"/>
                  </a:ext>
                </a:extLst>
              </a:tr>
              <a:tr h="312012">
                <a:tc>
                  <a:txBody>
                    <a:bodyPr/>
                    <a:lstStyle/>
                    <a:p>
                      <a:pPr>
                        <a:lnSpc>
                          <a:spcPct val="150000"/>
                        </a:lnSpc>
                        <a:spcAft>
                          <a:spcPts val="800"/>
                        </a:spcAft>
                      </a:pPr>
                      <a:r>
                        <a:rPr lang="es-EC" sz="1400">
                          <a:effectLst/>
                        </a:rPr>
                        <a:t>Costa Rica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12504096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58,24%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2191367809"/>
                  </a:ext>
                </a:extLst>
              </a:tr>
              <a:tr h="312012">
                <a:tc>
                  <a:txBody>
                    <a:bodyPr/>
                    <a:lstStyle/>
                    <a:p>
                      <a:pPr>
                        <a:lnSpc>
                          <a:spcPct val="150000"/>
                        </a:lnSpc>
                        <a:spcAft>
                          <a:spcPts val="800"/>
                        </a:spcAft>
                      </a:pPr>
                      <a:r>
                        <a:rPr lang="es-EC" sz="1400">
                          <a:effectLst/>
                        </a:rPr>
                        <a:t>Filipinas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dirty="0">
                          <a:effectLst/>
                        </a:rPr>
                        <a:t>2724076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12,69%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3571487001"/>
                  </a:ext>
                </a:extLst>
              </a:tr>
              <a:tr h="458732">
                <a:tc>
                  <a:txBody>
                    <a:bodyPr/>
                    <a:lstStyle/>
                    <a:p>
                      <a:pPr>
                        <a:lnSpc>
                          <a:spcPct val="150000"/>
                        </a:lnSpc>
                        <a:spcAft>
                          <a:spcPts val="800"/>
                        </a:spcAft>
                      </a:pPr>
                      <a:r>
                        <a:rPr lang="es-EC" sz="1400">
                          <a:effectLst/>
                        </a:rPr>
                        <a:t>Países Bajos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1345584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6,27%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709968460"/>
                  </a:ext>
                </a:extLst>
              </a:tr>
              <a:tr h="312012">
                <a:tc>
                  <a:txBody>
                    <a:bodyPr/>
                    <a:lstStyle/>
                    <a:p>
                      <a:pPr>
                        <a:lnSpc>
                          <a:spcPct val="150000"/>
                        </a:lnSpc>
                        <a:spcAft>
                          <a:spcPts val="800"/>
                        </a:spcAft>
                      </a:pPr>
                      <a:r>
                        <a:rPr lang="es-EC" sz="1400">
                          <a:effectLst/>
                        </a:rPr>
                        <a:t>Bélgica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773482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3,60%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717035159"/>
                  </a:ext>
                </a:extLst>
              </a:tr>
              <a:tr h="312012">
                <a:tc>
                  <a:txBody>
                    <a:bodyPr/>
                    <a:lstStyle/>
                    <a:p>
                      <a:pPr>
                        <a:lnSpc>
                          <a:spcPct val="150000"/>
                        </a:lnSpc>
                        <a:spcAft>
                          <a:spcPts val="800"/>
                        </a:spcAft>
                      </a:pPr>
                      <a:r>
                        <a:rPr lang="es-EC" sz="1400">
                          <a:effectLst/>
                        </a:rPr>
                        <a:t>E.E.U.U.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701134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3,27%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2478361430"/>
                  </a:ext>
                </a:extLst>
              </a:tr>
              <a:tr h="312012">
                <a:tc>
                  <a:txBody>
                    <a:bodyPr/>
                    <a:lstStyle/>
                    <a:p>
                      <a:pPr>
                        <a:lnSpc>
                          <a:spcPct val="150000"/>
                        </a:lnSpc>
                        <a:spcAft>
                          <a:spcPts val="800"/>
                        </a:spcAft>
                      </a:pPr>
                      <a:r>
                        <a:rPr lang="es-EC" sz="1400">
                          <a:effectLst/>
                        </a:rPr>
                        <a:t>México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424215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dirty="0">
                          <a:effectLst/>
                        </a:rPr>
                        <a:t>1,98%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1742278028"/>
                  </a:ext>
                </a:extLst>
              </a:tr>
              <a:tr h="312012">
                <a:tc>
                  <a:txBody>
                    <a:bodyPr/>
                    <a:lstStyle/>
                    <a:p>
                      <a:pPr>
                        <a:lnSpc>
                          <a:spcPct val="150000"/>
                        </a:lnSpc>
                        <a:spcAft>
                          <a:spcPts val="800"/>
                        </a:spcAft>
                      </a:pPr>
                      <a:r>
                        <a:rPr lang="es-EC" sz="1400">
                          <a:effectLst/>
                        </a:rPr>
                        <a:t>Ecuador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412670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2325012347"/>
                  </a:ext>
                </a:extLst>
              </a:tr>
              <a:tr h="312012">
                <a:tc>
                  <a:txBody>
                    <a:bodyPr/>
                    <a:lstStyle/>
                    <a:p>
                      <a:pPr>
                        <a:lnSpc>
                          <a:spcPct val="150000"/>
                        </a:lnSpc>
                        <a:spcAft>
                          <a:spcPts val="800"/>
                        </a:spcAft>
                      </a:pPr>
                      <a:r>
                        <a:rPr lang="es-EC" sz="1400">
                          <a:effectLst/>
                        </a:rPr>
                        <a:t>Honduras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389532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1,81%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2640286827"/>
                  </a:ext>
                </a:extLst>
              </a:tr>
              <a:tr h="312012">
                <a:tc>
                  <a:txBody>
                    <a:bodyPr/>
                    <a:lstStyle/>
                    <a:p>
                      <a:pPr>
                        <a:lnSpc>
                          <a:spcPct val="150000"/>
                        </a:lnSpc>
                        <a:spcAft>
                          <a:spcPts val="800"/>
                        </a:spcAft>
                      </a:pPr>
                      <a:r>
                        <a:rPr lang="es-EC" sz="1400">
                          <a:effectLst/>
                        </a:rPr>
                        <a:t>Guatemala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184621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a:effectLst/>
                        </a:rPr>
                        <a:t>0,86%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3954575362"/>
                  </a:ext>
                </a:extLst>
              </a:tr>
              <a:tr h="312012">
                <a:tc>
                  <a:txBody>
                    <a:bodyPr/>
                    <a:lstStyle/>
                    <a:p>
                      <a:pPr>
                        <a:lnSpc>
                          <a:spcPct val="150000"/>
                        </a:lnSpc>
                        <a:spcAft>
                          <a:spcPts val="800"/>
                        </a:spcAft>
                      </a:pPr>
                      <a:r>
                        <a:rPr lang="es-EC" sz="1400">
                          <a:effectLst/>
                        </a:rPr>
                        <a:t>España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dirty="0">
                          <a:effectLst/>
                        </a:rPr>
                        <a:t>172769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tc>
                  <a:txBody>
                    <a:bodyPr/>
                    <a:lstStyle/>
                    <a:p>
                      <a:pPr algn="r">
                        <a:lnSpc>
                          <a:spcPct val="150000"/>
                        </a:lnSpc>
                        <a:spcAft>
                          <a:spcPts val="800"/>
                        </a:spcAft>
                      </a:pPr>
                      <a:r>
                        <a:rPr lang="es-EC" sz="1400" dirty="0">
                          <a:effectLst/>
                        </a:rPr>
                        <a:t>0,80%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9766" marR="129766" marT="0" marB="0"/>
                </a:tc>
                <a:extLst>
                  <a:ext uri="{0D108BD9-81ED-4DB2-BD59-A6C34878D82A}">
                    <a16:rowId xmlns:a16="http://schemas.microsoft.com/office/drawing/2014/main" xmlns="" val="3531606005"/>
                  </a:ext>
                </a:extLst>
              </a:tr>
            </a:tbl>
          </a:graphicData>
        </a:graphic>
      </p:graphicFrame>
      <p:sp>
        <p:nvSpPr>
          <p:cNvPr id="6" name="CuadroTexto 5">
            <a:extLst>
              <a:ext uri="{FF2B5EF4-FFF2-40B4-BE49-F238E27FC236}">
                <a16:creationId xmlns:a16="http://schemas.microsoft.com/office/drawing/2014/main" xmlns="" id="{FE28E303-EE23-4DD5-89A7-C2AC904A5612}"/>
              </a:ext>
            </a:extLst>
          </p:cNvPr>
          <p:cNvSpPr txBox="1"/>
          <p:nvPr/>
        </p:nvSpPr>
        <p:spPr>
          <a:xfrm>
            <a:off x="2376455" y="4606916"/>
            <a:ext cx="6115050" cy="335926"/>
          </a:xfrm>
          <a:prstGeom prst="rect">
            <a:avLst/>
          </a:prstGeom>
          <a:noFill/>
        </p:spPr>
        <p:txBody>
          <a:bodyPr wrap="square">
            <a:spAutoFit/>
          </a:bodyPr>
          <a:lstStyle/>
          <a:p>
            <a:pPr marL="180340" marR="180340" indent="457200">
              <a:lnSpc>
                <a:spcPct val="150000"/>
              </a:lnSpc>
              <a:spcAft>
                <a:spcPts val="800"/>
              </a:spcAft>
            </a:pPr>
            <a:r>
              <a:rPr lang="es-EC" sz="1200" dirty="0">
                <a:effectLst/>
                <a:latin typeface="Arial" panose="020B0604020202020204" pitchFamily="34" charset="0"/>
                <a:ea typeface="Calibri" panose="020F0502020204030204" pitchFamily="34" charset="0"/>
              </a:rPr>
              <a:t>Fuente: International </a:t>
            </a:r>
            <a:r>
              <a:rPr lang="es-EC" sz="1200" dirty="0" err="1">
                <a:effectLst/>
                <a:latin typeface="Arial" panose="020B0604020202020204" pitchFamily="34" charset="0"/>
                <a:ea typeface="Calibri" panose="020F0502020204030204" pitchFamily="34" charset="0"/>
              </a:rPr>
              <a:t>Trade</a:t>
            </a:r>
            <a:r>
              <a:rPr lang="es-EC" sz="1200" dirty="0">
                <a:effectLst/>
                <a:latin typeface="Arial" panose="020B0604020202020204" pitchFamily="34" charset="0"/>
                <a:ea typeface="Calibri" panose="020F0502020204030204" pitchFamily="34" charset="0"/>
              </a:rPr>
              <a:t> Center (2019)</a:t>
            </a:r>
            <a:endParaRPr lang="es-EC"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1094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A165DA0D-F031-4B73-B2FA-DB6E5E00AB54}"/>
              </a:ext>
            </a:extLst>
          </p:cNvPr>
          <p:cNvSpPr txBox="1">
            <a:spLocks/>
          </p:cNvSpPr>
          <p:nvPr/>
        </p:nvSpPr>
        <p:spPr>
          <a:xfrm>
            <a:off x="850755" y="-336331"/>
            <a:ext cx="8596668" cy="1320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000"/>
              <a:buFont typeface="Oswald Regular"/>
              <a:buNone/>
              <a:defRPr sz="4000" b="0" i="0" u="none" strike="noStrike" cap="none">
                <a:solidFill>
                  <a:schemeClr val="dk2"/>
                </a:solidFill>
                <a:latin typeface="Oswald Regular"/>
                <a:ea typeface="Oswald Regular"/>
                <a:cs typeface="Oswald Regular"/>
                <a:sym typeface="Oswald Regular"/>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s-EC" dirty="0"/>
              <a:t>Tendencia de exportaciones mundiales</a:t>
            </a:r>
          </a:p>
        </p:txBody>
      </p:sp>
      <p:graphicFrame>
        <p:nvGraphicFramePr>
          <p:cNvPr id="4" name="Marcador de contenido 5">
            <a:extLst>
              <a:ext uri="{FF2B5EF4-FFF2-40B4-BE49-F238E27FC236}">
                <a16:creationId xmlns:a16="http://schemas.microsoft.com/office/drawing/2014/main" xmlns="" id="{2058568B-F039-4C6F-9E2F-E5090D5F3A61}"/>
              </a:ext>
            </a:extLst>
          </p:cNvPr>
          <p:cNvGraphicFramePr>
            <a:graphicFrameLocks/>
          </p:cNvGraphicFramePr>
          <p:nvPr>
            <p:extLst>
              <p:ext uri="{D42A27DB-BD31-4B8C-83A1-F6EECF244321}">
                <p14:modId xmlns:p14="http://schemas.microsoft.com/office/powerpoint/2010/main" val="1573711592"/>
              </p:ext>
            </p:extLst>
          </p:nvPr>
        </p:nvGraphicFramePr>
        <p:xfrm>
          <a:off x="850755" y="1599324"/>
          <a:ext cx="7399179" cy="256277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713E2E78-5B22-4F1F-8EFC-A13D90C547A6}"/>
                  </a:ext>
                </a:extLst>
              </p:cNvPr>
              <p:cNvSpPr txBox="1"/>
              <p:nvPr/>
            </p:nvSpPr>
            <p:spPr>
              <a:xfrm>
                <a:off x="1571624" y="984469"/>
                <a:ext cx="61150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mbria Math" panose="02040503050406030204" pitchFamily="18" charset="0"/>
                        </a:rPr>
                        <m:t>𝑃𝑟𝑒𝑐𝑖𝑜</m:t>
                      </m:r>
                      <m:r>
                        <a:rPr lang="es-EC" i="1">
                          <a:latin typeface="Cambria Math" panose="02040503050406030204" pitchFamily="18" charset="0"/>
                          <a:ea typeface="Cambria Math" panose="02040503050406030204" pitchFamily="18" charset="0"/>
                        </a:rPr>
                        <m:t> </m:t>
                      </m:r>
                      <m:r>
                        <a:rPr lang="es-EC" i="1">
                          <a:latin typeface="Cambria Math" panose="02040503050406030204" pitchFamily="18" charset="0"/>
                          <a:ea typeface="Cambria Math" panose="02040503050406030204" pitchFamily="18" charset="0"/>
                        </a:rPr>
                        <m:t>𝐹𝑂𝐵</m:t>
                      </m:r>
                      <m:r>
                        <a:rPr lang="es-EC" b="0" i="1" smtClean="0">
                          <a:latin typeface="Cambria Math" panose="02040503050406030204" pitchFamily="18" charset="0"/>
                          <a:ea typeface="Cambria Math" panose="02040503050406030204" pitchFamily="18" charset="0"/>
                        </a:rPr>
                        <m:t> </m:t>
                      </m:r>
                      <m:r>
                        <a:rPr lang="es-EC" b="0" i="1" smtClean="0">
                          <a:latin typeface="Cambria Math" panose="02040503050406030204" pitchFamily="18" charset="0"/>
                          <a:ea typeface="Cambria Math" panose="02040503050406030204" pitchFamily="18" charset="0"/>
                        </a:rPr>
                        <m:t>𝑃𝑟𝑜𝑚𝑒𝑑𝑖𝑜</m:t>
                      </m:r>
                      <m:r>
                        <a:rPr lang="es-EC" i="1">
                          <a:latin typeface="Cambria Math" panose="02040503050406030204" pitchFamily="18" charset="0"/>
                          <a:ea typeface="Cambria Math" panose="02040503050406030204" pitchFamily="18" charset="0"/>
                        </a:rPr>
                        <m:t>=976,25</m:t>
                      </m:r>
                    </m:oMath>
                  </m:oMathPara>
                </a14:m>
                <a:endParaRPr lang="es-EC" i="1" dirty="0">
                  <a:latin typeface="Cambria Math" panose="02040503050406030204" pitchFamily="18" charset="0"/>
                  <a:ea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xmlns:a14="http://schemas.microsoft.com/office/drawing/2010/main" xmlns="" id="{713E2E78-5B22-4F1F-8EFC-A13D90C547A6}"/>
                  </a:ext>
                </a:extLst>
              </p:cNvPr>
              <p:cNvSpPr txBox="1">
                <a:spLocks noRot="1" noChangeAspect="1" noMove="1" noResize="1" noEditPoints="1" noAdjustHandles="1" noChangeArrowheads="1" noChangeShapeType="1" noTextEdit="1"/>
              </p:cNvSpPr>
              <p:nvPr/>
            </p:nvSpPr>
            <p:spPr>
              <a:xfrm>
                <a:off x="1571624" y="984469"/>
                <a:ext cx="6115050" cy="369332"/>
              </a:xfrm>
              <a:prstGeom prst="rect">
                <a:avLst/>
              </a:prstGeom>
              <a:blipFill rotWithShape="0">
                <a:blip r:embed="rId3"/>
                <a:stretch>
                  <a:fillRect/>
                </a:stretch>
              </a:blipFill>
            </p:spPr>
            <p:txBody>
              <a:bodyPr/>
              <a:lstStyle/>
              <a:p>
                <a:r>
                  <a:rPr lang="es-EC">
                    <a:noFill/>
                  </a:rPr>
                  <a:t> </a:t>
                </a:r>
              </a:p>
            </p:txBody>
          </p:sp>
        </mc:Fallback>
      </mc:AlternateContent>
      <p:sp>
        <p:nvSpPr>
          <p:cNvPr id="2" name="CuadroTexto 1">
            <a:extLst>
              <a:ext uri="{FF2B5EF4-FFF2-40B4-BE49-F238E27FC236}">
                <a16:creationId xmlns:a16="http://schemas.microsoft.com/office/drawing/2014/main" xmlns="" id="{1BB26E9B-B651-4EB2-A772-69F0DC7DAC31}"/>
              </a:ext>
            </a:extLst>
          </p:cNvPr>
          <p:cNvSpPr txBox="1"/>
          <p:nvPr/>
        </p:nvSpPr>
        <p:spPr>
          <a:xfrm>
            <a:off x="3077478" y="4601276"/>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050" dirty="0">
                <a:effectLst/>
              </a:rPr>
              <a:t>Fuente: International Trade Centre (2019)</a:t>
            </a:r>
          </a:p>
        </p:txBody>
      </p:sp>
    </p:spTree>
    <p:extLst>
      <p:ext uri="{BB962C8B-B14F-4D97-AF65-F5344CB8AC3E}">
        <p14:creationId xmlns:p14="http://schemas.microsoft.com/office/powerpoint/2010/main" val="31421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FB99E477-AEDA-44B7-B888-61AF6825DEF0}"/>
              </a:ext>
            </a:extLst>
          </p:cNvPr>
          <p:cNvSpPr txBox="1">
            <a:spLocks/>
          </p:cNvSpPr>
          <p:nvPr/>
        </p:nvSpPr>
        <p:spPr>
          <a:xfrm>
            <a:off x="0" y="-352096"/>
            <a:ext cx="8596668" cy="1320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000"/>
              <a:buFont typeface="Oswald Regular"/>
              <a:buNone/>
              <a:defRPr sz="4000" b="0" i="0" u="none" strike="noStrike" cap="none">
                <a:solidFill>
                  <a:schemeClr val="dk2"/>
                </a:solidFill>
                <a:latin typeface="Oswald Regular"/>
                <a:ea typeface="Oswald Regular"/>
                <a:cs typeface="Oswald Regular"/>
                <a:sym typeface="Oswald Regular"/>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s-EC" dirty="0"/>
              <a:t>Demanda Insatisfecha</a:t>
            </a:r>
          </a:p>
        </p:txBody>
      </p:sp>
      <p:graphicFrame>
        <p:nvGraphicFramePr>
          <p:cNvPr id="5" name="Marcador de contenido 3">
            <a:extLst>
              <a:ext uri="{FF2B5EF4-FFF2-40B4-BE49-F238E27FC236}">
                <a16:creationId xmlns:a16="http://schemas.microsoft.com/office/drawing/2014/main" xmlns="" id="{159EB3FA-AACB-496E-9AA6-43D8C51266D6}"/>
              </a:ext>
            </a:extLst>
          </p:cNvPr>
          <p:cNvGraphicFramePr>
            <a:graphicFrameLocks/>
          </p:cNvGraphicFramePr>
          <p:nvPr>
            <p:extLst>
              <p:ext uri="{D42A27DB-BD31-4B8C-83A1-F6EECF244321}">
                <p14:modId xmlns:p14="http://schemas.microsoft.com/office/powerpoint/2010/main" val="2444879466"/>
              </p:ext>
            </p:extLst>
          </p:nvPr>
        </p:nvGraphicFramePr>
        <p:xfrm>
          <a:off x="363340" y="1219000"/>
          <a:ext cx="8607241" cy="3447592"/>
        </p:xfrm>
        <a:graphic>
          <a:graphicData uri="http://schemas.openxmlformats.org/drawingml/2006/table">
            <a:tbl>
              <a:tblPr firstRow="1" firstCol="1" bandRow="1">
                <a:tableStyleId>{5C22544A-7EE6-4342-B048-85BDC9FD1C3A}</a:tableStyleId>
              </a:tblPr>
              <a:tblGrid>
                <a:gridCol w="1063855">
                  <a:extLst>
                    <a:ext uri="{9D8B030D-6E8A-4147-A177-3AD203B41FA5}">
                      <a16:colId xmlns:a16="http://schemas.microsoft.com/office/drawing/2014/main" xmlns="" val="3773135188"/>
                    </a:ext>
                  </a:extLst>
                </a:gridCol>
                <a:gridCol w="1063855">
                  <a:extLst>
                    <a:ext uri="{9D8B030D-6E8A-4147-A177-3AD203B41FA5}">
                      <a16:colId xmlns:a16="http://schemas.microsoft.com/office/drawing/2014/main" xmlns="" val="1422544357"/>
                    </a:ext>
                  </a:extLst>
                </a:gridCol>
                <a:gridCol w="1063855">
                  <a:extLst>
                    <a:ext uri="{9D8B030D-6E8A-4147-A177-3AD203B41FA5}">
                      <a16:colId xmlns:a16="http://schemas.microsoft.com/office/drawing/2014/main" xmlns="" val="507469910"/>
                    </a:ext>
                  </a:extLst>
                </a:gridCol>
                <a:gridCol w="1063855">
                  <a:extLst>
                    <a:ext uri="{9D8B030D-6E8A-4147-A177-3AD203B41FA5}">
                      <a16:colId xmlns:a16="http://schemas.microsoft.com/office/drawing/2014/main" xmlns="" val="2689609512"/>
                    </a:ext>
                  </a:extLst>
                </a:gridCol>
                <a:gridCol w="1063855">
                  <a:extLst>
                    <a:ext uri="{9D8B030D-6E8A-4147-A177-3AD203B41FA5}">
                      <a16:colId xmlns:a16="http://schemas.microsoft.com/office/drawing/2014/main" xmlns="" val="529296063"/>
                    </a:ext>
                  </a:extLst>
                </a:gridCol>
                <a:gridCol w="1063855">
                  <a:extLst>
                    <a:ext uri="{9D8B030D-6E8A-4147-A177-3AD203B41FA5}">
                      <a16:colId xmlns:a16="http://schemas.microsoft.com/office/drawing/2014/main" xmlns="" val="3722926219"/>
                    </a:ext>
                  </a:extLst>
                </a:gridCol>
                <a:gridCol w="1063855">
                  <a:extLst>
                    <a:ext uri="{9D8B030D-6E8A-4147-A177-3AD203B41FA5}">
                      <a16:colId xmlns:a16="http://schemas.microsoft.com/office/drawing/2014/main" xmlns="" val="261267821"/>
                    </a:ext>
                  </a:extLst>
                </a:gridCol>
                <a:gridCol w="1160256">
                  <a:extLst>
                    <a:ext uri="{9D8B030D-6E8A-4147-A177-3AD203B41FA5}">
                      <a16:colId xmlns:a16="http://schemas.microsoft.com/office/drawing/2014/main" xmlns="" val="571123258"/>
                    </a:ext>
                  </a:extLst>
                </a:gridCol>
              </a:tblGrid>
              <a:tr h="861898">
                <a:tc>
                  <a:txBody>
                    <a:bodyPr/>
                    <a:lstStyle/>
                    <a:p>
                      <a:pPr algn="ctr">
                        <a:lnSpc>
                          <a:spcPct val="150000"/>
                        </a:lnSpc>
                      </a:pPr>
                      <a:r>
                        <a:rPr lang="es-EC" sz="1400" dirty="0">
                          <a:effectLst/>
                        </a:rPr>
                        <a:t>Detalle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2014</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2016</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2019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72735893"/>
                  </a:ext>
                </a:extLst>
              </a:tr>
              <a:tr h="861898">
                <a:tc>
                  <a:txBody>
                    <a:bodyPr/>
                    <a:lstStyle/>
                    <a:p>
                      <a:pPr algn="ctr">
                        <a:lnSpc>
                          <a:spcPct val="150000"/>
                        </a:lnSpc>
                      </a:pPr>
                      <a:r>
                        <a:rPr lang="es-EC" sz="1400">
                          <a:effectLst/>
                        </a:rPr>
                        <a:t>Oferta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1816978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1876541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1669492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1916461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1980139</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2086888</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a:effectLst/>
                        </a:rPr>
                        <a:t>2081814,467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704605139"/>
                  </a:ext>
                </a:extLst>
              </a:tr>
              <a:tr h="861898">
                <a:tc>
                  <a:txBody>
                    <a:bodyPr/>
                    <a:lstStyle/>
                    <a:p>
                      <a:pPr algn="ctr">
                        <a:lnSpc>
                          <a:spcPct val="150000"/>
                        </a:lnSpc>
                      </a:pPr>
                      <a:r>
                        <a:rPr lang="es-EC" sz="1400">
                          <a:effectLst/>
                        </a:rPr>
                        <a:t>Demanda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166943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171262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141325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158726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147842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158141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147686,2667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4230971"/>
                  </a:ext>
                </a:extLst>
              </a:tr>
              <a:tr h="861898">
                <a:tc>
                  <a:txBody>
                    <a:bodyPr/>
                    <a:lstStyle/>
                    <a:p>
                      <a:pPr algn="ctr">
                        <a:lnSpc>
                          <a:spcPct val="150000"/>
                        </a:lnSpc>
                      </a:pPr>
                      <a:r>
                        <a:rPr lang="es-EC" sz="1400">
                          <a:effectLst/>
                        </a:rPr>
                        <a:t>Diferencia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1650035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1705279</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1528167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1757735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1832297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1928747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400" dirty="0">
                          <a:effectLst/>
                        </a:rPr>
                        <a:t>1934128,2</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4072205640"/>
                  </a:ext>
                </a:extLst>
              </a:tr>
            </a:tbl>
          </a:graphicData>
        </a:graphic>
      </p:graphicFrame>
      <p:sp>
        <p:nvSpPr>
          <p:cNvPr id="3" name="CuadroTexto 2">
            <a:extLst>
              <a:ext uri="{FF2B5EF4-FFF2-40B4-BE49-F238E27FC236}">
                <a16:creationId xmlns:a16="http://schemas.microsoft.com/office/drawing/2014/main" xmlns="" id="{893AD7EF-9CC2-4B67-940E-4266E26E590C}"/>
              </a:ext>
            </a:extLst>
          </p:cNvPr>
          <p:cNvSpPr txBox="1"/>
          <p:nvPr/>
        </p:nvSpPr>
        <p:spPr>
          <a:xfrm>
            <a:off x="4193896" y="485645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050" dirty="0">
                <a:effectLst/>
              </a:rPr>
              <a:t>Fuente: International Trade Centre (2019)</a:t>
            </a:r>
          </a:p>
        </p:txBody>
      </p:sp>
    </p:spTree>
    <p:extLst>
      <p:ext uri="{BB962C8B-B14F-4D97-AF65-F5344CB8AC3E}">
        <p14:creationId xmlns:p14="http://schemas.microsoft.com/office/powerpoint/2010/main" val="2289967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a:t>Distribución</a:t>
            </a:r>
          </a:p>
        </p:txBody>
      </p:sp>
      <p:graphicFrame>
        <p:nvGraphicFramePr>
          <p:cNvPr id="4" name="Marcador de contenido 3">
            <a:extLst>
              <a:ext uri="{FF2B5EF4-FFF2-40B4-BE49-F238E27FC236}">
                <a16:creationId xmlns:a16="http://schemas.microsoft.com/office/drawing/2014/main" xmlns="" id="{0B035C39-ABED-4B9A-BCD3-544D8B620616}"/>
              </a:ext>
            </a:extLst>
          </p:cNvPr>
          <p:cNvGraphicFramePr>
            <a:graphicFrameLocks/>
          </p:cNvGraphicFramePr>
          <p:nvPr>
            <p:extLst>
              <p:ext uri="{D42A27DB-BD31-4B8C-83A1-F6EECF244321}">
                <p14:modId xmlns:p14="http://schemas.microsoft.com/office/powerpoint/2010/main" val="2429736434"/>
              </p:ext>
            </p:extLst>
          </p:nvPr>
        </p:nvGraphicFramePr>
        <p:xfrm>
          <a:off x="1182734" y="1362841"/>
          <a:ext cx="6384714" cy="2815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52CDD0B5-C23F-461F-806B-D68F5531D1E3}"/>
              </a:ext>
            </a:extLst>
          </p:cNvPr>
          <p:cNvSpPr txBox="1"/>
          <p:nvPr/>
        </p:nvSpPr>
        <p:spPr>
          <a:xfrm>
            <a:off x="1082992" y="4444826"/>
            <a:ext cx="6978015" cy="553357"/>
          </a:xfrm>
          <a:prstGeom prst="rect">
            <a:avLst/>
          </a:prstGeom>
          <a:noFill/>
        </p:spPr>
        <p:txBody>
          <a:bodyPr wrap="square">
            <a:spAutoFit/>
          </a:bodyPr>
          <a:lstStyle/>
          <a:p>
            <a:pPr algn="ctr">
              <a:lnSpc>
                <a:spcPct val="107000"/>
              </a:lnSpc>
              <a:spcAft>
                <a:spcPts val="800"/>
              </a:spcAft>
            </a:pPr>
            <a:r>
              <a:rPr lang="es-EC" dirty="0">
                <a:effectLst/>
                <a:latin typeface="Calibri" panose="020F0502020204030204" pitchFamily="34" charset="0"/>
                <a:ea typeface="Calibri" panose="020F0502020204030204" pitchFamily="34" charset="0"/>
                <a:cs typeface="Times New Roman" panose="02020603050405020304" pitchFamily="18" charset="0"/>
              </a:rPr>
              <a:t>Nota. Adaptado de Cadena de </a:t>
            </a:r>
            <a:r>
              <a:rPr lang="es-EC" dirty="0" err="1">
                <a:effectLst/>
                <a:latin typeface="Calibri" panose="020F0502020204030204" pitchFamily="34" charset="0"/>
                <a:ea typeface="Calibri" panose="020F0502020204030204" pitchFamily="34" charset="0"/>
                <a:cs typeface="Times New Roman" panose="02020603050405020304" pitchFamily="18" charset="0"/>
              </a:rPr>
              <a:t>distribucion</a:t>
            </a:r>
            <a:r>
              <a:rPr lang="es-EC" dirty="0">
                <a:effectLst/>
                <a:latin typeface="Calibri" panose="020F0502020204030204" pitchFamily="34" charset="0"/>
                <a:ea typeface="Calibri" panose="020F0502020204030204" pitchFamily="34" charset="0"/>
                <a:cs typeface="Times New Roman" panose="02020603050405020304" pitchFamily="18" charset="0"/>
              </a:rPr>
              <a:t> y </a:t>
            </a:r>
            <a:r>
              <a:rPr lang="es-EC" dirty="0" err="1">
                <a:effectLst/>
                <a:latin typeface="Calibri" panose="020F0502020204030204" pitchFamily="34" charset="0"/>
                <a:ea typeface="Calibri" panose="020F0502020204030204" pitchFamily="34" charset="0"/>
                <a:cs typeface="Times New Roman" panose="02020603050405020304" pitchFamily="18" charset="0"/>
              </a:rPr>
              <a:t>comercializacion</a:t>
            </a:r>
            <a:r>
              <a:rPr lang="es-EC" dirty="0">
                <a:effectLst/>
                <a:latin typeface="Calibri" panose="020F0502020204030204" pitchFamily="34" charset="0"/>
                <a:ea typeface="Calibri" panose="020F0502020204030204" pitchFamily="34" charset="0"/>
                <a:cs typeface="Times New Roman" panose="02020603050405020304" pitchFamily="18" charset="0"/>
              </a:rPr>
              <a:t> de Piña en Alemania, </a:t>
            </a:r>
            <a:r>
              <a:rPr lang="es-EC" dirty="0" err="1">
                <a:effectLst/>
                <a:latin typeface="Calibri" panose="020F0502020204030204" pitchFamily="34" charset="0"/>
                <a:ea typeface="Calibri" panose="020F0502020204030204" pitchFamily="34" charset="0"/>
                <a:cs typeface="Times New Roman" panose="02020603050405020304" pitchFamily="18" charset="0"/>
              </a:rPr>
              <a:t>Victor</a:t>
            </a:r>
            <a:r>
              <a:rPr lang="es-EC" dirty="0">
                <a:effectLst/>
                <a:latin typeface="Calibri" panose="020F0502020204030204" pitchFamily="34" charset="0"/>
                <a:ea typeface="Calibri" panose="020F0502020204030204" pitchFamily="34" charset="0"/>
                <a:cs typeface="Times New Roman" panose="02020603050405020304" pitchFamily="18" charset="0"/>
              </a:rPr>
              <a:t> </a:t>
            </a:r>
            <a:r>
              <a:rPr lang="es-EC" dirty="0" err="1">
                <a:effectLst/>
                <a:latin typeface="Calibri" panose="020F0502020204030204" pitchFamily="34" charset="0"/>
                <a:ea typeface="Calibri" panose="020F0502020204030204" pitchFamily="34" charset="0"/>
                <a:cs typeface="Times New Roman" panose="02020603050405020304" pitchFamily="18" charset="0"/>
              </a:rPr>
              <a:t>Mandragon</a:t>
            </a:r>
            <a:r>
              <a:rPr lang="es-EC" dirty="0">
                <a:effectLst/>
                <a:latin typeface="Calibri" panose="020F0502020204030204" pitchFamily="34" charset="0"/>
                <a:ea typeface="Calibri" panose="020F0502020204030204" pitchFamily="34" charset="0"/>
                <a:cs typeface="Times New Roman" panose="02020603050405020304" pitchFamily="18" charset="0"/>
              </a:rPr>
              <a:t> (2016), Tipo de licencia </a:t>
            </a:r>
          </a:p>
        </p:txBody>
      </p:sp>
    </p:spTree>
    <p:extLst>
      <p:ext uri="{BB962C8B-B14F-4D97-AF65-F5344CB8AC3E}">
        <p14:creationId xmlns:p14="http://schemas.microsoft.com/office/powerpoint/2010/main" val="76938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EEAA4027-E4A1-4737-8FE1-74AE3AEEAB36}"/>
              </a:ext>
            </a:extLst>
          </p:cNvPr>
          <p:cNvSpPr>
            <a:spLocks noGrp="1"/>
          </p:cNvSpPr>
          <p:nvPr>
            <p:ph type="title"/>
          </p:nvPr>
        </p:nvSpPr>
        <p:spPr>
          <a:xfrm>
            <a:off x="409320" y="0"/>
            <a:ext cx="8596668" cy="1320800"/>
          </a:xfrm>
        </p:spPr>
        <p:txBody>
          <a:bodyPr/>
          <a:lstStyle/>
          <a:p>
            <a:r>
              <a:rPr lang="es-EC" sz="7200" dirty="0">
                <a:solidFill>
                  <a:schemeClr val="tx1"/>
                </a:solidFill>
              </a:rPr>
              <a:t>Principales Grupos </a:t>
            </a:r>
          </a:p>
        </p:txBody>
      </p:sp>
      <p:graphicFrame>
        <p:nvGraphicFramePr>
          <p:cNvPr id="5" name="Marcador de contenido 4">
            <a:extLst>
              <a:ext uri="{FF2B5EF4-FFF2-40B4-BE49-F238E27FC236}">
                <a16:creationId xmlns:a16="http://schemas.microsoft.com/office/drawing/2014/main" xmlns="" id="{522CEB3F-87F3-4EBA-ABD7-8B9E306286ED}"/>
              </a:ext>
            </a:extLst>
          </p:cNvPr>
          <p:cNvGraphicFramePr>
            <a:graphicFrameLocks/>
          </p:cNvGraphicFramePr>
          <p:nvPr>
            <p:extLst>
              <p:ext uri="{D42A27DB-BD31-4B8C-83A1-F6EECF244321}">
                <p14:modId xmlns:p14="http://schemas.microsoft.com/office/powerpoint/2010/main" val="3443243695"/>
              </p:ext>
            </p:extLst>
          </p:nvPr>
        </p:nvGraphicFramePr>
        <p:xfrm>
          <a:off x="646035" y="993228"/>
          <a:ext cx="8123237" cy="232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xmlns="" id="{03CF0B79-A911-4D97-BDFF-3DEA3737C698}"/>
              </a:ext>
            </a:extLst>
          </p:cNvPr>
          <p:cNvSpPr txBox="1"/>
          <p:nvPr/>
        </p:nvSpPr>
        <p:spPr>
          <a:xfrm>
            <a:off x="4896840" y="3504976"/>
            <a:ext cx="6115050" cy="335926"/>
          </a:xfrm>
          <a:prstGeom prst="rect">
            <a:avLst/>
          </a:prstGeom>
          <a:noFill/>
        </p:spPr>
        <p:txBody>
          <a:bodyPr wrap="square">
            <a:spAutoFit/>
          </a:bodyPr>
          <a:lstStyle/>
          <a:p>
            <a:pPr marL="180340" marR="180340" indent="457200">
              <a:lnSpc>
                <a:spcPct val="150000"/>
              </a:lnSpc>
              <a:spcAft>
                <a:spcPts val="800"/>
              </a:spcAft>
            </a:pPr>
            <a:r>
              <a:rPr lang="es-EC" sz="1200" dirty="0">
                <a:solidFill>
                  <a:schemeClr val="tx1"/>
                </a:solidFill>
                <a:effectLst/>
                <a:latin typeface="Arial" panose="020B0604020202020204" pitchFamily="34" charset="0"/>
                <a:ea typeface="Calibri" panose="020F0502020204030204" pitchFamily="34" charset="0"/>
              </a:rPr>
              <a:t>Fuente: Mincetur (2019)</a:t>
            </a:r>
            <a:endParaRPr lang="es-EC" sz="1800" dirty="0">
              <a:solidFill>
                <a:schemeClr val="tx1"/>
              </a:solidFill>
              <a:effectLst/>
              <a:latin typeface="Times New Roman" panose="02020603050405020304" pitchFamily="18" charset="0"/>
              <a:ea typeface="Calibri" panose="020F0502020204030204" pitchFamily="34" charset="0"/>
            </a:endParaRPr>
          </a:p>
        </p:txBody>
      </p:sp>
      <p:pic>
        <p:nvPicPr>
          <p:cNvPr id="2054" name="Picture 6" descr="Los supermercados Lidl ya atraen más clientes que Carrefour y Dia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937" y="2916621"/>
            <a:ext cx="3294467" cy="184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213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Título 3">
            <a:extLst>
              <a:ext uri="{FF2B5EF4-FFF2-40B4-BE49-F238E27FC236}">
                <a16:creationId xmlns:a16="http://schemas.microsoft.com/office/drawing/2014/main" xmlns="" id="{A3DF41D4-33EB-4E78-8E3D-7ECE3A9C7972}"/>
              </a:ext>
            </a:extLst>
          </p:cNvPr>
          <p:cNvSpPr txBox="1">
            <a:spLocks/>
          </p:cNvSpPr>
          <p:nvPr/>
        </p:nvSpPr>
        <p:spPr>
          <a:xfrm>
            <a:off x="-3532060" y="365993"/>
            <a:ext cx="8596668" cy="1320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6200"/>
              <a:buFont typeface="Oswald Regular"/>
              <a:buNone/>
              <a:defRPr sz="6200" b="0" i="0" u="none" strike="noStrike" cap="none">
                <a:solidFill>
                  <a:schemeClr val="dk2"/>
                </a:solidFill>
                <a:latin typeface="Oswald Regular"/>
                <a:ea typeface="Oswald Regular"/>
                <a:cs typeface="Oswald Regular"/>
                <a:sym typeface="Oswald Regular"/>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EC"/>
              <a:t>Valor Agregado</a:t>
            </a:r>
            <a:endParaRPr lang="es-EC" dirty="0"/>
          </a:p>
        </p:txBody>
      </p:sp>
      <p:graphicFrame>
        <p:nvGraphicFramePr>
          <p:cNvPr id="5" name="Marcador de contenido 5">
            <a:extLst>
              <a:ext uri="{FF2B5EF4-FFF2-40B4-BE49-F238E27FC236}">
                <a16:creationId xmlns:a16="http://schemas.microsoft.com/office/drawing/2014/main" xmlns="" id="{E87684BC-CEA6-4A2C-B768-0C8BFE1EEA34}"/>
              </a:ext>
            </a:extLst>
          </p:cNvPr>
          <p:cNvGraphicFramePr>
            <a:graphicFrameLocks/>
          </p:cNvGraphicFramePr>
          <p:nvPr>
            <p:extLst>
              <p:ext uri="{D42A27DB-BD31-4B8C-83A1-F6EECF244321}">
                <p14:modId xmlns:p14="http://schemas.microsoft.com/office/powerpoint/2010/main" val="1180677695"/>
              </p:ext>
            </p:extLst>
          </p:nvPr>
        </p:nvGraphicFramePr>
        <p:xfrm>
          <a:off x="220717" y="1576434"/>
          <a:ext cx="7693572" cy="261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95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5" name="Marcador de contenido 3">
            <a:extLst>
              <a:ext uri="{FF2B5EF4-FFF2-40B4-BE49-F238E27FC236}">
                <a16:creationId xmlns:a16="http://schemas.microsoft.com/office/drawing/2014/main" xmlns="" id="{26CF042D-5CD4-4EB3-B586-947DB0A5E3E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0710" y="1363655"/>
            <a:ext cx="7622577" cy="3135743"/>
          </a:xfrm>
          <a:prstGeom prst="rect">
            <a:avLst/>
          </a:prstGeom>
          <a:noFill/>
          <a:ln>
            <a:noFill/>
          </a:ln>
        </p:spPr>
      </p:pic>
      <p:sp>
        <p:nvSpPr>
          <p:cNvPr id="3" name="Título 2">
            <a:extLst>
              <a:ext uri="{FF2B5EF4-FFF2-40B4-BE49-F238E27FC236}">
                <a16:creationId xmlns:a16="http://schemas.microsoft.com/office/drawing/2014/main" xmlns="" id="{5AA1BE1D-979B-41F2-851F-4A1F75329B9A}"/>
              </a:ext>
            </a:extLst>
          </p:cNvPr>
          <p:cNvSpPr>
            <a:spLocks noGrp="1"/>
          </p:cNvSpPr>
          <p:nvPr>
            <p:ph type="title"/>
          </p:nvPr>
        </p:nvSpPr>
        <p:spPr>
          <a:xfrm>
            <a:off x="760711" y="354229"/>
            <a:ext cx="7622577" cy="755700"/>
          </a:xfrm>
        </p:spPr>
        <p:txBody>
          <a:bodyPr/>
          <a:lstStyle/>
          <a:p>
            <a:r>
              <a:rPr lang="es-EC" dirty="0"/>
              <a:t>Importaciones Europeas por sector</a:t>
            </a:r>
          </a:p>
        </p:txBody>
      </p:sp>
      <p:sp>
        <p:nvSpPr>
          <p:cNvPr id="7" name="CuadroTexto 6">
            <a:extLst>
              <a:ext uri="{FF2B5EF4-FFF2-40B4-BE49-F238E27FC236}">
                <a16:creationId xmlns:a16="http://schemas.microsoft.com/office/drawing/2014/main" xmlns="" id="{1575FB8F-C37E-4225-97D7-3AA619D558C4}"/>
              </a:ext>
            </a:extLst>
          </p:cNvPr>
          <p:cNvSpPr txBox="1"/>
          <p:nvPr/>
        </p:nvSpPr>
        <p:spPr>
          <a:xfrm>
            <a:off x="3687449" y="4749533"/>
            <a:ext cx="9117171" cy="264368"/>
          </a:xfrm>
          <a:prstGeom prst="rect">
            <a:avLst/>
          </a:prstGeom>
          <a:noFill/>
        </p:spPr>
        <p:txBody>
          <a:bodyPr wrap="square">
            <a:spAutoFit/>
          </a:bodyPr>
          <a:lstStyle/>
          <a:p>
            <a:pPr>
              <a:lnSpc>
                <a:spcPct val="107000"/>
              </a:lnSpc>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Fuente: Centre for the Promotion of Imports from Developing Countries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075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FF3C20-7B09-4E13-B5B3-98DD94130BB1}"/>
              </a:ext>
            </a:extLst>
          </p:cNvPr>
          <p:cNvSpPr>
            <a:spLocks noGrp="1"/>
          </p:cNvSpPr>
          <p:nvPr>
            <p:ph type="ctrTitle"/>
          </p:nvPr>
        </p:nvSpPr>
        <p:spPr>
          <a:xfrm flipH="1">
            <a:off x="2209933" y="1162187"/>
            <a:ext cx="5955000" cy="2928134"/>
          </a:xfrm>
        </p:spPr>
        <p:txBody>
          <a:bodyPr/>
          <a:lstStyle/>
          <a:p>
            <a:r>
              <a:rPr lang="es-EC" sz="5400" b="1" dirty="0">
                <a:solidFill>
                  <a:schemeClr val="bg1"/>
                </a:solidFill>
              </a:rPr>
              <a:t>Incidencia </a:t>
            </a:r>
            <a:br>
              <a:rPr lang="es-EC" sz="5400" b="1" dirty="0">
                <a:solidFill>
                  <a:schemeClr val="bg1"/>
                </a:solidFill>
              </a:rPr>
            </a:br>
            <a:r>
              <a:rPr lang="es-EC" sz="5400" b="1" dirty="0">
                <a:solidFill>
                  <a:schemeClr val="bg1"/>
                </a:solidFill>
              </a:rPr>
              <a:t>del Acuerdo </a:t>
            </a:r>
            <a:br>
              <a:rPr lang="es-EC" sz="5400" b="1" dirty="0">
                <a:solidFill>
                  <a:schemeClr val="bg1"/>
                </a:solidFill>
              </a:rPr>
            </a:br>
            <a:r>
              <a:rPr lang="es-EC" sz="5400" b="1" dirty="0">
                <a:solidFill>
                  <a:schemeClr val="bg1"/>
                </a:solidFill>
              </a:rPr>
              <a:t>Comercial </a:t>
            </a:r>
            <a:br>
              <a:rPr lang="es-EC" sz="5400" b="1" dirty="0">
                <a:solidFill>
                  <a:schemeClr val="bg1"/>
                </a:solidFill>
              </a:rPr>
            </a:br>
            <a:r>
              <a:rPr lang="es-EC" sz="5400" b="1" dirty="0">
                <a:solidFill>
                  <a:schemeClr val="bg1"/>
                </a:solidFill>
              </a:rPr>
              <a:t>Multipartes</a:t>
            </a:r>
          </a:p>
        </p:txBody>
      </p:sp>
    </p:spTree>
    <p:extLst>
      <p:ext uri="{BB962C8B-B14F-4D97-AF65-F5344CB8AC3E}">
        <p14:creationId xmlns:p14="http://schemas.microsoft.com/office/powerpoint/2010/main" val="344629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150079" y="1529961"/>
            <a:ext cx="2792918" cy="2052600"/>
          </a:xfrm>
        </p:spPr>
        <p:txBody>
          <a:bodyPr/>
          <a:lstStyle/>
          <a:p>
            <a:r>
              <a:rPr lang="es-EC" sz="3200" dirty="0"/>
              <a:t>Medidas Arancelarias</a:t>
            </a:r>
          </a:p>
        </p:txBody>
      </p:sp>
      <p:graphicFrame>
        <p:nvGraphicFramePr>
          <p:cNvPr id="5" name="Marcador de contenido 5">
            <a:extLst>
              <a:ext uri="{FF2B5EF4-FFF2-40B4-BE49-F238E27FC236}">
                <a16:creationId xmlns:a16="http://schemas.microsoft.com/office/drawing/2014/main" xmlns="" id="{2007600D-F65A-40D1-B430-F42FD7476085}"/>
              </a:ext>
            </a:extLst>
          </p:cNvPr>
          <p:cNvGraphicFramePr>
            <a:graphicFrameLocks/>
          </p:cNvGraphicFramePr>
          <p:nvPr/>
        </p:nvGraphicFramePr>
        <p:xfrm>
          <a:off x="273197" y="1081387"/>
          <a:ext cx="4298803" cy="3771900"/>
        </p:xfrm>
        <a:graphic>
          <a:graphicData uri="http://schemas.openxmlformats.org/drawingml/2006/table">
            <a:tbl>
              <a:tblPr firstRow="1" firstCol="1" bandRow="1">
                <a:tableStyleId>{5C22544A-7EE6-4342-B048-85BDC9FD1C3A}</a:tableStyleId>
              </a:tblPr>
              <a:tblGrid>
                <a:gridCol w="1204537">
                  <a:extLst>
                    <a:ext uri="{9D8B030D-6E8A-4147-A177-3AD203B41FA5}">
                      <a16:colId xmlns:a16="http://schemas.microsoft.com/office/drawing/2014/main" xmlns="" val="1615525466"/>
                    </a:ext>
                  </a:extLst>
                </a:gridCol>
                <a:gridCol w="1208327">
                  <a:extLst>
                    <a:ext uri="{9D8B030D-6E8A-4147-A177-3AD203B41FA5}">
                      <a16:colId xmlns:a16="http://schemas.microsoft.com/office/drawing/2014/main" xmlns="" val="1558922099"/>
                    </a:ext>
                  </a:extLst>
                </a:gridCol>
                <a:gridCol w="1885939">
                  <a:extLst>
                    <a:ext uri="{9D8B030D-6E8A-4147-A177-3AD203B41FA5}">
                      <a16:colId xmlns:a16="http://schemas.microsoft.com/office/drawing/2014/main" xmlns="" val="946995937"/>
                    </a:ext>
                  </a:extLst>
                </a:gridCol>
              </a:tblGrid>
              <a:tr h="316257">
                <a:tc>
                  <a:txBody>
                    <a:bodyPr/>
                    <a:lstStyle/>
                    <a:p>
                      <a:pPr>
                        <a:lnSpc>
                          <a:spcPct val="150000"/>
                        </a:lnSpc>
                      </a:pPr>
                      <a:r>
                        <a:rPr lang="es-EC" sz="1500">
                          <a:effectLst/>
                        </a:rPr>
                        <a:t>Año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Arancel</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Etapa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872409429"/>
                  </a:ext>
                </a:extLst>
              </a:tr>
              <a:tr h="316257">
                <a:tc>
                  <a:txBody>
                    <a:bodyPr/>
                    <a:lstStyle/>
                    <a:p>
                      <a:pPr>
                        <a:lnSpc>
                          <a:spcPct val="150000"/>
                        </a:lnSpc>
                      </a:pPr>
                      <a:r>
                        <a:rPr lang="es-EC" sz="1500">
                          <a:effectLst/>
                        </a:rPr>
                        <a:t>2013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15 %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Previo al Acuerdo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3389353200"/>
                  </a:ext>
                </a:extLst>
              </a:tr>
              <a:tr h="316257">
                <a:tc>
                  <a:txBody>
                    <a:bodyPr/>
                    <a:lstStyle/>
                    <a:p>
                      <a:pPr>
                        <a:lnSpc>
                          <a:spcPct val="150000"/>
                        </a:lnSpc>
                      </a:pPr>
                      <a:r>
                        <a:rPr lang="es-EC" sz="1500">
                          <a:effectLst/>
                        </a:rPr>
                        <a:t>2014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Previo al Acuerdo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591651747"/>
                  </a:ext>
                </a:extLst>
              </a:tr>
              <a:tr h="316257">
                <a:tc>
                  <a:txBody>
                    <a:bodyPr/>
                    <a:lstStyle/>
                    <a:p>
                      <a:pPr>
                        <a:lnSpc>
                          <a:spcPct val="150000"/>
                        </a:lnSpc>
                      </a:pPr>
                      <a:r>
                        <a:rPr lang="es-EC" sz="1500">
                          <a:effectLst/>
                        </a:rPr>
                        <a:t>2015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Previo al Acuerdo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3743734462"/>
                  </a:ext>
                </a:extLst>
              </a:tr>
              <a:tr h="316257">
                <a:tc>
                  <a:txBody>
                    <a:bodyPr/>
                    <a:lstStyle/>
                    <a:p>
                      <a:pPr>
                        <a:lnSpc>
                          <a:spcPct val="150000"/>
                        </a:lnSpc>
                      </a:pPr>
                      <a:r>
                        <a:rPr lang="es-EC" sz="1500">
                          <a:effectLst/>
                        </a:rPr>
                        <a:t>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Previo al Acuerdo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2691945188"/>
                  </a:ext>
                </a:extLst>
              </a:tr>
              <a:tr h="316257">
                <a:tc>
                  <a:txBody>
                    <a:bodyPr/>
                    <a:lstStyle/>
                    <a:p>
                      <a:pPr>
                        <a:lnSpc>
                          <a:spcPct val="150000"/>
                        </a:lnSpc>
                      </a:pPr>
                      <a:r>
                        <a:rPr lang="es-EC" sz="1500">
                          <a:effectLst/>
                        </a:rPr>
                        <a:t>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1ra desgravación.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2120208453"/>
                  </a:ext>
                </a:extLst>
              </a:tr>
              <a:tr h="316257">
                <a:tc>
                  <a:txBody>
                    <a:bodyPr/>
                    <a:lstStyle/>
                    <a:p>
                      <a:pPr>
                        <a:lnSpc>
                          <a:spcPct val="150000"/>
                        </a:lnSpc>
                      </a:pPr>
                      <a:r>
                        <a:rPr lang="es-EC" sz="1500">
                          <a:effectLst/>
                        </a:rPr>
                        <a:t>2018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2da desgravación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3383461495"/>
                  </a:ext>
                </a:extLst>
              </a:tr>
              <a:tr h="316257">
                <a:tc>
                  <a:txBody>
                    <a:bodyPr/>
                    <a:lstStyle/>
                    <a:p>
                      <a:pPr>
                        <a:lnSpc>
                          <a:spcPct val="150000"/>
                        </a:lnSpc>
                      </a:pPr>
                      <a:r>
                        <a:rPr lang="es-EC" sz="1500">
                          <a:effectLst/>
                        </a:rPr>
                        <a:t>2019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3ra desgravación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1100335553"/>
                  </a:ext>
                </a:extLst>
              </a:tr>
              <a:tr h="316257">
                <a:tc>
                  <a:txBody>
                    <a:bodyPr/>
                    <a:lstStyle/>
                    <a:p>
                      <a:pPr>
                        <a:lnSpc>
                          <a:spcPct val="150000"/>
                        </a:lnSpc>
                      </a:pPr>
                      <a:r>
                        <a:rPr lang="es-EC" sz="1500">
                          <a:effectLst/>
                        </a:rPr>
                        <a:t>2020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4ta desgravación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16221012"/>
                  </a:ext>
                </a:extLst>
              </a:tr>
              <a:tr h="316257">
                <a:tc>
                  <a:txBody>
                    <a:bodyPr/>
                    <a:lstStyle/>
                    <a:p>
                      <a:pPr>
                        <a:lnSpc>
                          <a:spcPct val="150000"/>
                        </a:lnSpc>
                      </a:pPr>
                      <a:r>
                        <a:rPr lang="es-EC" sz="1500">
                          <a:effectLst/>
                        </a:rPr>
                        <a:t>2021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5ta desgravación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4285906126"/>
                  </a:ext>
                </a:extLst>
              </a:tr>
              <a:tr h="316257">
                <a:tc>
                  <a:txBody>
                    <a:bodyPr/>
                    <a:lstStyle/>
                    <a:p>
                      <a:pPr>
                        <a:lnSpc>
                          <a:spcPct val="150000"/>
                        </a:lnSpc>
                      </a:pPr>
                      <a:r>
                        <a:rPr lang="es-EC" sz="1500">
                          <a:effectLst/>
                        </a:rPr>
                        <a:t>2022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tc>
                  <a:txBody>
                    <a:bodyPr/>
                    <a:lstStyle/>
                    <a:p>
                      <a:pPr>
                        <a:lnSpc>
                          <a:spcPct val="150000"/>
                        </a:lnSpc>
                      </a:pPr>
                      <a:r>
                        <a:rPr lang="es-EC" sz="1500" dirty="0">
                          <a:effectLst/>
                        </a:rPr>
                        <a:t>6ta desgravación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2352" marR="102352" marT="0" marB="0"/>
                </a:tc>
                <a:extLst>
                  <a:ext uri="{0D108BD9-81ED-4DB2-BD59-A6C34878D82A}">
                    <a16:rowId xmlns:a16="http://schemas.microsoft.com/office/drawing/2014/main" xmlns="" val="2117526116"/>
                  </a:ext>
                </a:extLst>
              </a:tr>
            </a:tbl>
          </a:graphicData>
        </a:graphic>
      </p:graphicFrame>
      <p:sp>
        <p:nvSpPr>
          <p:cNvPr id="7" name="CuadroTexto 6">
            <a:extLst>
              <a:ext uri="{FF2B5EF4-FFF2-40B4-BE49-F238E27FC236}">
                <a16:creationId xmlns:a16="http://schemas.microsoft.com/office/drawing/2014/main" xmlns="" id="{CB340C7E-A7CB-42C6-B771-2D834C9025A1}"/>
              </a:ext>
            </a:extLst>
          </p:cNvPr>
          <p:cNvSpPr txBox="1"/>
          <p:nvPr/>
        </p:nvSpPr>
        <p:spPr>
          <a:xfrm>
            <a:off x="166104" y="478476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203517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a:spLocks noGrp="1"/>
          </p:cNvSpPr>
          <p:nvPr>
            <p:ph type="ctrTitle"/>
          </p:nvPr>
        </p:nvSpPr>
        <p:spPr>
          <a:xfrm>
            <a:off x="256857" y="215757"/>
            <a:ext cx="4690289" cy="1786026"/>
          </a:xfrm>
          <a:prstGeom prst="rect">
            <a:avLst/>
          </a:prstGeom>
        </p:spPr>
        <p:txBody>
          <a:bodyPr spcFirstLastPara="1" wrap="square" lIns="91425" tIns="91425" rIns="91425" bIns="91425" anchor="b" anchorCtr="0">
            <a:noAutofit/>
          </a:bodyPr>
          <a:lstStyle/>
          <a:p>
            <a:pPr lvl="0"/>
            <a:r>
              <a:rPr lang="es-EC" sz="8000" dirty="0"/>
              <a:t>Objetivos</a:t>
            </a:r>
            <a:endParaRPr sz="8000" dirty="0"/>
          </a:p>
        </p:txBody>
      </p:sp>
      <p:sp>
        <p:nvSpPr>
          <p:cNvPr id="3" name="Rectángulo 2"/>
          <p:cNvSpPr/>
          <p:nvPr/>
        </p:nvSpPr>
        <p:spPr>
          <a:xfrm>
            <a:off x="1592495" y="2001783"/>
            <a:ext cx="5650786" cy="177742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bg2"/>
                </a:solidFill>
                <a:latin typeface="Adobe Devanagari" panose="02040503050201020203" pitchFamily="18" charset="0"/>
                <a:cs typeface="Adobe Devanagari" panose="02040503050201020203" pitchFamily="18" charset="0"/>
              </a:rPr>
              <a:t>General: </a:t>
            </a:r>
            <a:r>
              <a:rPr lang="es-ES" sz="1800" dirty="0">
                <a:solidFill>
                  <a:schemeClr val="accent2"/>
                </a:solidFill>
                <a:latin typeface="Adobe Devanagari" panose="02040503050201020203" pitchFamily="18" charset="0"/>
                <a:cs typeface="Adobe Devanagari" panose="02040503050201020203" pitchFamily="18" charset="0"/>
              </a:rPr>
              <a:t>Determinar si la exportación de piñas se ha visto beneficiada desde la implementación del Acuerdo Comercial Multipartes entre la Unión Europea y Ecuador</a:t>
            </a:r>
            <a:endParaRPr lang="es-EC" sz="2400" dirty="0">
              <a:solidFill>
                <a:schemeClr val="accent2"/>
              </a:solidFill>
              <a:latin typeface="Adobe Devanagari" panose="02040503050201020203" pitchFamily="18" charset="0"/>
              <a:cs typeface="Adobe Devanagari" panose="020405030502010202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076" y="160223"/>
            <a:ext cx="5523900" cy="755700"/>
          </a:xfrm>
        </p:spPr>
        <p:txBody>
          <a:bodyPr/>
          <a:lstStyle/>
          <a:p>
            <a:r>
              <a:rPr lang="en-US" dirty="0" err="1"/>
              <a:t>Medidas</a:t>
            </a:r>
            <a:r>
              <a:rPr lang="en-US" dirty="0"/>
              <a:t> para-</a:t>
            </a:r>
            <a:r>
              <a:rPr lang="en-US" dirty="0" err="1"/>
              <a:t>arancelarias</a:t>
            </a:r>
            <a:endParaRPr lang="es-EC" dirty="0"/>
          </a:p>
        </p:txBody>
      </p:sp>
      <p:sp>
        <p:nvSpPr>
          <p:cNvPr id="3" name="Marcador de texto 2"/>
          <p:cNvSpPr>
            <a:spLocks noGrp="1"/>
          </p:cNvSpPr>
          <p:nvPr>
            <p:ph type="body" idx="1"/>
          </p:nvPr>
        </p:nvSpPr>
        <p:spPr>
          <a:xfrm>
            <a:off x="5425473" y="1136640"/>
            <a:ext cx="3718527" cy="4151830"/>
          </a:xfrm>
        </p:spPr>
        <p:txBody>
          <a:bodyPr/>
          <a:lstStyle/>
          <a:p>
            <a:pPr indent="-228600">
              <a:lnSpc>
                <a:spcPct val="90000"/>
              </a:lnSpc>
              <a:spcBef>
                <a:spcPts val="1000"/>
              </a:spcBef>
              <a:buClr>
                <a:schemeClr val="accent1"/>
              </a:buClr>
              <a:buSzPct val="80000"/>
              <a:buFont typeface="Wingdings 3" charset="2"/>
              <a:buChar char=""/>
            </a:pPr>
            <a:r>
              <a:rPr lang="es-ES" dirty="0">
                <a:solidFill>
                  <a:schemeClr val="tx1"/>
                </a:solidFill>
              </a:rPr>
              <a:t>En el acuerdo comercial Multipartes no se contempla la eliminación de ninguno de los requisitos paraarancelarios previstos en la legislación alemana para el ingreso de piñas ecuatorianas a su territorio.</a:t>
            </a:r>
          </a:p>
          <a:p>
            <a:endParaRPr lang="es-EC" dirty="0">
              <a:solidFill>
                <a:schemeClr val="tx1"/>
              </a:solidFill>
            </a:endParaRPr>
          </a:p>
        </p:txBody>
      </p:sp>
      <p:graphicFrame>
        <p:nvGraphicFramePr>
          <p:cNvPr id="8" name="Marcador de contenido 3">
            <a:extLst>
              <a:ext uri="{FF2B5EF4-FFF2-40B4-BE49-F238E27FC236}">
                <a16:creationId xmlns:a16="http://schemas.microsoft.com/office/drawing/2014/main" xmlns="" id="{6695871E-9F60-4837-89EB-1358F5DE8879}"/>
              </a:ext>
            </a:extLst>
          </p:cNvPr>
          <p:cNvGraphicFramePr>
            <a:graphicFrameLocks/>
          </p:cNvGraphicFramePr>
          <p:nvPr>
            <p:extLst>
              <p:ext uri="{D42A27DB-BD31-4B8C-83A1-F6EECF244321}">
                <p14:modId xmlns:p14="http://schemas.microsoft.com/office/powerpoint/2010/main" val="1930846345"/>
              </p:ext>
            </p:extLst>
          </p:nvPr>
        </p:nvGraphicFramePr>
        <p:xfrm>
          <a:off x="346847" y="933212"/>
          <a:ext cx="5220520" cy="3818114"/>
        </p:xfrm>
        <a:graphic>
          <a:graphicData uri="http://schemas.openxmlformats.org/drawingml/2006/table">
            <a:tbl>
              <a:tblPr firstRow="1" firstCol="1" bandRow="1">
                <a:tableStyleId>{5C22544A-7EE6-4342-B048-85BDC9FD1C3A}</a:tableStyleId>
              </a:tblPr>
              <a:tblGrid>
                <a:gridCol w="3874124">
                  <a:extLst>
                    <a:ext uri="{9D8B030D-6E8A-4147-A177-3AD203B41FA5}">
                      <a16:colId xmlns:a16="http://schemas.microsoft.com/office/drawing/2014/main" xmlns="" val="2848908670"/>
                    </a:ext>
                  </a:extLst>
                </a:gridCol>
                <a:gridCol w="636050">
                  <a:extLst>
                    <a:ext uri="{9D8B030D-6E8A-4147-A177-3AD203B41FA5}">
                      <a16:colId xmlns:a16="http://schemas.microsoft.com/office/drawing/2014/main" xmlns="" val="4006961157"/>
                    </a:ext>
                  </a:extLst>
                </a:gridCol>
                <a:gridCol w="710346">
                  <a:extLst>
                    <a:ext uri="{9D8B030D-6E8A-4147-A177-3AD203B41FA5}">
                      <a16:colId xmlns:a16="http://schemas.microsoft.com/office/drawing/2014/main" xmlns="" val="1143621791"/>
                    </a:ext>
                  </a:extLst>
                </a:gridCol>
              </a:tblGrid>
              <a:tr h="485694">
                <a:tc>
                  <a:txBody>
                    <a:bodyPr/>
                    <a:lstStyle/>
                    <a:p>
                      <a:pPr>
                        <a:lnSpc>
                          <a:spcPct val="150000"/>
                        </a:lnSpc>
                      </a:pPr>
                      <a:r>
                        <a:rPr lang="es-EC" sz="1100" dirty="0">
                          <a:effectLst/>
                        </a:rPr>
                        <a:t>Detalle</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nSpc>
                          <a:spcPct val="150000"/>
                        </a:lnSpc>
                      </a:pPr>
                      <a:r>
                        <a:rPr lang="es-EC" sz="1100">
                          <a:effectLst/>
                        </a:rPr>
                        <a:t>2013 - 2016</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nSpc>
                          <a:spcPct val="150000"/>
                        </a:lnSpc>
                      </a:pPr>
                      <a:r>
                        <a:rPr lang="es-EC" sz="1100" dirty="0">
                          <a:effectLst/>
                        </a:rPr>
                        <a:t>2017 - 2019</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extLst>
                  <a:ext uri="{0D108BD9-81ED-4DB2-BD59-A6C34878D82A}">
                    <a16:rowId xmlns:a16="http://schemas.microsoft.com/office/drawing/2014/main" xmlns="" val="3382459239"/>
                  </a:ext>
                </a:extLst>
              </a:tr>
              <a:tr h="338926">
                <a:tc>
                  <a:txBody>
                    <a:bodyPr/>
                    <a:lstStyle/>
                    <a:p>
                      <a:pPr>
                        <a:lnSpc>
                          <a:spcPct val="150000"/>
                        </a:lnSpc>
                      </a:pPr>
                      <a:r>
                        <a:rPr lang="es-EC" sz="1100">
                          <a:effectLst/>
                        </a:rPr>
                        <a:t>Control de contaminantes en alimentos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13580337"/>
                  </a:ext>
                </a:extLst>
              </a:tr>
              <a:tr h="519251">
                <a:tc>
                  <a:txBody>
                    <a:bodyPr/>
                    <a:lstStyle/>
                    <a:p>
                      <a:pPr>
                        <a:lnSpc>
                          <a:spcPct val="150000"/>
                        </a:lnSpc>
                      </a:pPr>
                      <a:r>
                        <a:rPr lang="es-EC" sz="1100" dirty="0">
                          <a:effectLst/>
                        </a:rPr>
                        <a:t>Control de residuos en plaguicidas en alimentos de origen vegetal y animal</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dirty="0">
                          <a:effectLst/>
                        </a:rPr>
                        <a:t>X</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3297138638"/>
                  </a:ext>
                </a:extLst>
              </a:tr>
              <a:tr h="372770">
                <a:tc>
                  <a:txBody>
                    <a:bodyPr/>
                    <a:lstStyle/>
                    <a:p>
                      <a:pPr>
                        <a:lnSpc>
                          <a:spcPct val="150000"/>
                        </a:lnSpc>
                      </a:pPr>
                      <a:r>
                        <a:rPr lang="es-EC" sz="1100">
                          <a:effectLst/>
                        </a:rPr>
                        <a:t>Control sanitario de alimentos de origen no animal</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864045193"/>
                  </a:ext>
                </a:extLst>
              </a:tr>
              <a:tr h="559156">
                <a:tc>
                  <a:txBody>
                    <a:bodyPr/>
                    <a:lstStyle/>
                    <a:p>
                      <a:pPr>
                        <a:lnSpc>
                          <a:spcPct val="150000"/>
                        </a:lnSpc>
                      </a:pPr>
                      <a:r>
                        <a:rPr lang="es-EC" sz="1100" dirty="0">
                          <a:effectLst/>
                        </a:rPr>
                        <a:t>Control sanitario de alimentos genéticamente modificados (GM) y nuevos alimentos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2942998016"/>
                  </a:ext>
                </a:extLst>
              </a:tr>
              <a:tr h="242847">
                <a:tc>
                  <a:txBody>
                    <a:bodyPr/>
                    <a:lstStyle/>
                    <a:p>
                      <a:pPr>
                        <a:lnSpc>
                          <a:spcPct val="150000"/>
                        </a:lnSpc>
                      </a:pPr>
                      <a:r>
                        <a:rPr lang="es-EC" sz="1100">
                          <a:effectLst/>
                        </a:rPr>
                        <a:t>Controles fitosanitarios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2382394482"/>
                  </a:ext>
                </a:extLst>
              </a:tr>
              <a:tr h="519251">
                <a:tc>
                  <a:txBody>
                    <a:bodyPr/>
                    <a:lstStyle/>
                    <a:p>
                      <a:pPr>
                        <a:lnSpc>
                          <a:spcPct val="150000"/>
                        </a:lnSpc>
                      </a:pPr>
                      <a:r>
                        <a:rPr lang="es-EC" sz="1100">
                          <a:effectLst/>
                        </a:rPr>
                        <a:t>Trazabilidad, cumplimiento y responsabilidad en alimentos y piensos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118757548"/>
                  </a:ext>
                </a:extLst>
              </a:tr>
              <a:tr h="242847">
                <a:tc>
                  <a:txBody>
                    <a:bodyPr/>
                    <a:lstStyle/>
                    <a:p>
                      <a:pPr>
                        <a:lnSpc>
                          <a:spcPct val="150000"/>
                        </a:lnSpc>
                      </a:pPr>
                      <a:r>
                        <a:rPr lang="es-EC" sz="1100">
                          <a:effectLst/>
                        </a:rPr>
                        <a:t>Etiquetado de alimentos</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a:effectLst/>
                        </a:rPr>
                        <a:t>X</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681469581"/>
                  </a:ext>
                </a:extLst>
              </a:tr>
              <a:tr h="485694">
                <a:tc>
                  <a:txBody>
                    <a:bodyPr/>
                    <a:lstStyle/>
                    <a:p>
                      <a:pPr>
                        <a:lnSpc>
                          <a:spcPct val="150000"/>
                        </a:lnSpc>
                      </a:pPr>
                      <a:r>
                        <a:rPr lang="es-EC" sz="1100" dirty="0">
                          <a:effectLst/>
                        </a:rPr>
                        <a:t>Normas de comercialización de hortalizas y frutas frescas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tc>
                <a:tc>
                  <a:txBody>
                    <a:bodyPr/>
                    <a:lstStyle/>
                    <a:p>
                      <a:pPr algn="ctr">
                        <a:lnSpc>
                          <a:spcPct val="150000"/>
                        </a:lnSpc>
                      </a:pPr>
                      <a:r>
                        <a:rPr lang="es-EC" sz="1100" dirty="0">
                          <a:effectLst/>
                        </a:rPr>
                        <a:t>X</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tc>
                  <a:txBody>
                    <a:bodyPr/>
                    <a:lstStyle/>
                    <a:p>
                      <a:pPr algn="ctr">
                        <a:lnSpc>
                          <a:spcPct val="150000"/>
                        </a:lnSpc>
                      </a:pPr>
                      <a:r>
                        <a:rPr lang="es-EC" sz="1100" dirty="0">
                          <a:effectLst/>
                        </a:rPr>
                        <a:t>X</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900" marR="57900" marT="0" marB="0" anchor="ctr"/>
                </a:tc>
                <a:extLst>
                  <a:ext uri="{0D108BD9-81ED-4DB2-BD59-A6C34878D82A}">
                    <a16:rowId xmlns:a16="http://schemas.microsoft.com/office/drawing/2014/main" xmlns="" val="606012040"/>
                  </a:ext>
                </a:extLst>
              </a:tr>
            </a:tbl>
          </a:graphicData>
        </a:graphic>
      </p:graphicFrame>
      <p:sp>
        <p:nvSpPr>
          <p:cNvPr id="4" name="CuadroTexto 3">
            <a:extLst>
              <a:ext uri="{FF2B5EF4-FFF2-40B4-BE49-F238E27FC236}">
                <a16:creationId xmlns:a16="http://schemas.microsoft.com/office/drawing/2014/main" xmlns="" id="{F1E11950-31EB-4158-9C1A-0EF947D69668}"/>
              </a:ext>
            </a:extLst>
          </p:cNvPr>
          <p:cNvSpPr txBox="1"/>
          <p:nvPr/>
        </p:nvSpPr>
        <p:spPr>
          <a:xfrm>
            <a:off x="6887506" y="478476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3641957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919" y="1051873"/>
            <a:ext cx="3838553" cy="755700"/>
          </a:xfrm>
        </p:spPr>
        <p:txBody>
          <a:bodyPr/>
          <a:lstStyle/>
          <a:p>
            <a:r>
              <a:rPr lang="es-EC" dirty="0"/>
              <a:t>Tendencia Global y Ecuatoriana </a:t>
            </a:r>
          </a:p>
        </p:txBody>
      </p:sp>
      <p:graphicFrame>
        <p:nvGraphicFramePr>
          <p:cNvPr id="3" name="Marcador de contenido 3">
            <a:extLst>
              <a:ext uri="{FF2B5EF4-FFF2-40B4-BE49-F238E27FC236}">
                <a16:creationId xmlns:a16="http://schemas.microsoft.com/office/drawing/2014/main" xmlns="" id="{861075F0-BC52-4306-905D-6FECFB1C31C3}"/>
              </a:ext>
            </a:extLst>
          </p:cNvPr>
          <p:cNvGraphicFramePr>
            <a:graphicFrameLocks/>
          </p:cNvGraphicFramePr>
          <p:nvPr>
            <p:extLst>
              <p:ext uri="{D42A27DB-BD31-4B8C-83A1-F6EECF244321}">
                <p14:modId xmlns:p14="http://schemas.microsoft.com/office/powerpoint/2010/main" val="1588200061"/>
              </p:ext>
            </p:extLst>
          </p:nvPr>
        </p:nvGraphicFramePr>
        <p:xfrm>
          <a:off x="727593" y="2098784"/>
          <a:ext cx="7625751" cy="1256286"/>
        </p:xfrm>
        <a:graphic>
          <a:graphicData uri="http://schemas.openxmlformats.org/drawingml/2006/table">
            <a:tbl>
              <a:tblPr firstRow="1" firstCol="1" bandRow="1">
                <a:tableStyleId>{00A15C55-8517-42AA-B614-E9B94910E393}</a:tableStyleId>
              </a:tblPr>
              <a:tblGrid>
                <a:gridCol w="1082857">
                  <a:extLst>
                    <a:ext uri="{9D8B030D-6E8A-4147-A177-3AD203B41FA5}">
                      <a16:colId xmlns:a16="http://schemas.microsoft.com/office/drawing/2014/main" xmlns="" val="3574571558"/>
                    </a:ext>
                  </a:extLst>
                </a:gridCol>
                <a:gridCol w="1128611">
                  <a:extLst>
                    <a:ext uri="{9D8B030D-6E8A-4147-A177-3AD203B41FA5}">
                      <a16:colId xmlns:a16="http://schemas.microsoft.com/office/drawing/2014/main" xmlns="" val="1135024222"/>
                    </a:ext>
                  </a:extLst>
                </a:gridCol>
                <a:gridCol w="1058454">
                  <a:extLst>
                    <a:ext uri="{9D8B030D-6E8A-4147-A177-3AD203B41FA5}">
                      <a16:colId xmlns:a16="http://schemas.microsoft.com/office/drawing/2014/main" xmlns="" val="1952925614"/>
                    </a:ext>
                  </a:extLst>
                </a:gridCol>
                <a:gridCol w="1128611">
                  <a:extLst>
                    <a:ext uri="{9D8B030D-6E8A-4147-A177-3AD203B41FA5}">
                      <a16:colId xmlns:a16="http://schemas.microsoft.com/office/drawing/2014/main" xmlns="" val="2062913717"/>
                    </a:ext>
                  </a:extLst>
                </a:gridCol>
                <a:gridCol w="1058454">
                  <a:extLst>
                    <a:ext uri="{9D8B030D-6E8A-4147-A177-3AD203B41FA5}">
                      <a16:colId xmlns:a16="http://schemas.microsoft.com/office/drawing/2014/main" xmlns="" val="2092203609"/>
                    </a:ext>
                  </a:extLst>
                </a:gridCol>
                <a:gridCol w="1128611">
                  <a:extLst>
                    <a:ext uri="{9D8B030D-6E8A-4147-A177-3AD203B41FA5}">
                      <a16:colId xmlns:a16="http://schemas.microsoft.com/office/drawing/2014/main" xmlns="" val="1631974077"/>
                    </a:ext>
                  </a:extLst>
                </a:gridCol>
                <a:gridCol w="1040153">
                  <a:extLst>
                    <a:ext uri="{9D8B030D-6E8A-4147-A177-3AD203B41FA5}">
                      <a16:colId xmlns:a16="http://schemas.microsoft.com/office/drawing/2014/main" xmlns="" val="1979294988"/>
                    </a:ext>
                  </a:extLst>
                </a:gridCol>
              </a:tblGrid>
              <a:tr h="247036">
                <a:tc>
                  <a:txBody>
                    <a:bodyPr/>
                    <a:lstStyle/>
                    <a:p>
                      <a:pPr>
                        <a:lnSpc>
                          <a:spcPct val="150000"/>
                        </a:lnSpc>
                      </a:pPr>
                      <a:r>
                        <a:rPr lang="es-EC" sz="1000" dirty="0">
                          <a:effectLst/>
                        </a:rPr>
                        <a:t>Exportador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2013-2014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2014-2015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2015-2016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2016-2017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2017-2018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a:effectLst/>
                        </a:rPr>
                        <a:t>2018-2019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258243162"/>
                  </a:ext>
                </a:extLst>
              </a:tr>
              <a:tr h="300488">
                <a:tc>
                  <a:txBody>
                    <a:bodyPr/>
                    <a:lstStyle/>
                    <a:p>
                      <a:pPr>
                        <a:lnSpc>
                          <a:spcPct val="150000"/>
                        </a:lnSpc>
                      </a:pPr>
                      <a:r>
                        <a:rPr lang="es-EC" sz="1000">
                          <a:effectLst/>
                        </a:rPr>
                        <a:t>Ecuador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pPr>
                      <a:r>
                        <a:rPr lang="es-EC" sz="1000" dirty="0">
                          <a:effectLst/>
                        </a:rPr>
                        <a:t>4,20%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18,62%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17,23%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17,92%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-8,07%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17,21%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1169439187"/>
                  </a:ext>
                </a:extLst>
              </a:tr>
              <a:tr h="247036">
                <a:tc>
                  <a:txBody>
                    <a:bodyPr/>
                    <a:lstStyle/>
                    <a:p>
                      <a:pPr>
                        <a:lnSpc>
                          <a:spcPct val="150000"/>
                        </a:lnSpc>
                      </a:pPr>
                      <a:r>
                        <a:rPr lang="es-EC" sz="1000">
                          <a:effectLst/>
                        </a:rPr>
                        <a:t>Mundo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pPr>
                      <a:r>
                        <a:rPr lang="es-EC" sz="1000">
                          <a:effectLst/>
                        </a:rPr>
                        <a:t>3,28%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-11,03%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14,79%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3,32%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5,39%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3609993186"/>
                  </a:ext>
                </a:extLst>
              </a:tr>
              <a:tr h="461726">
                <a:tc>
                  <a:txBody>
                    <a:bodyPr/>
                    <a:lstStyle/>
                    <a:p>
                      <a:pPr>
                        <a:lnSpc>
                          <a:spcPct val="150000"/>
                        </a:lnSpc>
                      </a:pPr>
                      <a:r>
                        <a:rPr lang="es-EC" sz="1000" dirty="0">
                          <a:effectLst/>
                        </a:rPr>
                        <a:t>Diferencias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50000"/>
                        </a:lnSpc>
                      </a:pPr>
                      <a:r>
                        <a:rPr lang="es-EC" sz="1000" dirty="0">
                          <a:effectLst/>
                        </a:rPr>
                        <a:t>0,92 pts.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29,66 pts.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2,43 pts.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14,60 pts.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a:effectLst/>
                        </a:rPr>
                        <a:t>-2,68 pts.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50000"/>
                        </a:lnSpc>
                      </a:pPr>
                      <a:r>
                        <a:rPr lang="es-EC" sz="1000" dirty="0">
                          <a:effectLst/>
                        </a:rPr>
                        <a:t>17,45 pts.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xmlns="" val="3742973876"/>
                  </a:ext>
                </a:extLst>
              </a:tr>
            </a:tbl>
          </a:graphicData>
        </a:graphic>
      </p:graphicFrame>
      <p:sp>
        <p:nvSpPr>
          <p:cNvPr id="5" name="CuadroTexto 4">
            <a:extLst>
              <a:ext uri="{FF2B5EF4-FFF2-40B4-BE49-F238E27FC236}">
                <a16:creationId xmlns:a16="http://schemas.microsoft.com/office/drawing/2014/main" xmlns="" id="{242B1878-8582-4780-A1FE-167DD8E3FB0D}"/>
              </a:ext>
            </a:extLst>
          </p:cNvPr>
          <p:cNvSpPr txBox="1"/>
          <p:nvPr/>
        </p:nvSpPr>
        <p:spPr>
          <a:xfrm>
            <a:off x="6394789" y="4686853"/>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1982774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031" y="3971249"/>
            <a:ext cx="6493347" cy="755700"/>
          </a:xfrm>
        </p:spPr>
        <p:txBody>
          <a:bodyPr/>
          <a:lstStyle/>
          <a:p>
            <a:r>
              <a:rPr lang="en-US" sz="3200" dirty="0" err="1"/>
              <a:t>Tendencia</a:t>
            </a:r>
            <a:r>
              <a:rPr lang="en-US" sz="3200" dirty="0"/>
              <a:t> de </a:t>
            </a:r>
            <a:r>
              <a:rPr lang="en-US" sz="3200" dirty="0" err="1"/>
              <a:t>exportación</a:t>
            </a:r>
            <a:r>
              <a:rPr lang="en-US" sz="3200" dirty="0"/>
              <a:t> </a:t>
            </a:r>
            <a:r>
              <a:rPr lang="en-US" sz="3200" dirty="0" err="1"/>
              <a:t>ecuatoriana</a:t>
            </a:r>
            <a:endParaRPr lang="es-EC" sz="3200" dirty="0"/>
          </a:p>
        </p:txBody>
      </p:sp>
      <p:sp>
        <p:nvSpPr>
          <p:cNvPr id="5" name="CuadroTexto 4">
            <a:extLst>
              <a:ext uri="{FF2B5EF4-FFF2-40B4-BE49-F238E27FC236}">
                <a16:creationId xmlns:a16="http://schemas.microsoft.com/office/drawing/2014/main" xmlns="" id="{5770B579-E036-4A06-89E2-9413C8F6D78B}"/>
              </a:ext>
            </a:extLst>
          </p:cNvPr>
          <p:cNvSpPr txBox="1"/>
          <p:nvPr/>
        </p:nvSpPr>
        <p:spPr>
          <a:xfrm>
            <a:off x="1167683" y="2727435"/>
            <a:ext cx="6133081" cy="1064164"/>
          </a:xfrm>
          <a:prstGeom prst="rect">
            <a:avLst/>
          </a:prstGeom>
        </p:spPr>
        <p:txBody>
          <a:bodyPr vert="horz" lIns="91440" tIns="45720" rIns="91440" bIns="45720" rtlCol="0" anchor="t">
            <a:normAutofit/>
          </a:bodyPr>
          <a:lstStyle/>
          <a:p>
            <a:pPr indent="-228600">
              <a:spcBef>
                <a:spcPts val="1000"/>
              </a:spcBef>
              <a:buClr>
                <a:schemeClr val="accent1"/>
              </a:buClr>
              <a:buSzPct val="80000"/>
              <a:buFont typeface="Wingdings 3" charset="2"/>
              <a:buChar char=""/>
            </a:pPr>
            <a:r>
              <a:rPr lang="es-ES" sz="1200" dirty="0">
                <a:effectLst/>
              </a:rPr>
              <a:t>Se mantiene una tendencia creciente, con salvedad del año 2015 debido a un aumento de las importaciones alemanas provenientes de Colombia, que aumentaron en un 88% y principalmente de Honduras, que aumentó en un 177% y del año 2018, ya que las exportaciones hacia Alemania disminuyeron en un 3,89%, debido a factores internos.</a:t>
            </a:r>
          </a:p>
        </p:txBody>
      </p:sp>
      <p:graphicFrame>
        <p:nvGraphicFramePr>
          <p:cNvPr id="6" name="Marcador de contenido 3">
            <a:extLst>
              <a:ext uri="{FF2B5EF4-FFF2-40B4-BE49-F238E27FC236}">
                <a16:creationId xmlns:a16="http://schemas.microsoft.com/office/drawing/2014/main" xmlns="" id="{5CB583AB-1FC9-406F-B241-B531FD8C44F5}"/>
              </a:ext>
            </a:extLst>
          </p:cNvPr>
          <p:cNvGraphicFramePr>
            <a:graphicFrameLocks/>
          </p:cNvGraphicFramePr>
          <p:nvPr>
            <p:extLst>
              <p:ext uri="{D42A27DB-BD31-4B8C-83A1-F6EECF244321}">
                <p14:modId xmlns:p14="http://schemas.microsoft.com/office/powerpoint/2010/main" val="283217749"/>
              </p:ext>
            </p:extLst>
          </p:nvPr>
        </p:nvGraphicFramePr>
        <p:xfrm>
          <a:off x="626527" y="457201"/>
          <a:ext cx="6852800" cy="1866901"/>
        </p:xfrm>
        <a:graphic>
          <a:graphicData uri="http://schemas.openxmlformats.org/drawingml/2006/table">
            <a:tbl>
              <a:tblPr firstRow="1" firstCol="1" bandRow="1">
                <a:tableStyleId>{5C22544A-7EE6-4342-B048-85BDC9FD1C3A}</a:tableStyleId>
              </a:tblPr>
              <a:tblGrid>
                <a:gridCol w="1040916">
                  <a:extLst>
                    <a:ext uri="{9D8B030D-6E8A-4147-A177-3AD203B41FA5}">
                      <a16:colId xmlns:a16="http://schemas.microsoft.com/office/drawing/2014/main" xmlns="" val="1215291054"/>
                    </a:ext>
                  </a:extLst>
                </a:gridCol>
                <a:gridCol w="793802">
                  <a:extLst>
                    <a:ext uri="{9D8B030D-6E8A-4147-A177-3AD203B41FA5}">
                      <a16:colId xmlns:a16="http://schemas.microsoft.com/office/drawing/2014/main" xmlns="" val="4253435687"/>
                    </a:ext>
                  </a:extLst>
                </a:gridCol>
                <a:gridCol w="850827">
                  <a:extLst>
                    <a:ext uri="{9D8B030D-6E8A-4147-A177-3AD203B41FA5}">
                      <a16:colId xmlns:a16="http://schemas.microsoft.com/office/drawing/2014/main" xmlns="" val="882879422"/>
                    </a:ext>
                  </a:extLst>
                </a:gridCol>
                <a:gridCol w="793802">
                  <a:extLst>
                    <a:ext uri="{9D8B030D-6E8A-4147-A177-3AD203B41FA5}">
                      <a16:colId xmlns:a16="http://schemas.microsoft.com/office/drawing/2014/main" xmlns="" val="3948700620"/>
                    </a:ext>
                  </a:extLst>
                </a:gridCol>
                <a:gridCol w="793802">
                  <a:extLst>
                    <a:ext uri="{9D8B030D-6E8A-4147-A177-3AD203B41FA5}">
                      <a16:colId xmlns:a16="http://schemas.microsoft.com/office/drawing/2014/main" xmlns="" val="699588500"/>
                    </a:ext>
                  </a:extLst>
                </a:gridCol>
                <a:gridCol w="839978">
                  <a:extLst>
                    <a:ext uri="{9D8B030D-6E8A-4147-A177-3AD203B41FA5}">
                      <a16:colId xmlns:a16="http://schemas.microsoft.com/office/drawing/2014/main" xmlns="" val="1399392774"/>
                    </a:ext>
                  </a:extLst>
                </a:gridCol>
                <a:gridCol w="793802">
                  <a:extLst>
                    <a:ext uri="{9D8B030D-6E8A-4147-A177-3AD203B41FA5}">
                      <a16:colId xmlns:a16="http://schemas.microsoft.com/office/drawing/2014/main" xmlns="" val="796570359"/>
                    </a:ext>
                  </a:extLst>
                </a:gridCol>
                <a:gridCol w="945871">
                  <a:extLst>
                    <a:ext uri="{9D8B030D-6E8A-4147-A177-3AD203B41FA5}">
                      <a16:colId xmlns:a16="http://schemas.microsoft.com/office/drawing/2014/main" xmlns="" val="1172199121"/>
                    </a:ext>
                  </a:extLst>
                </a:gridCol>
              </a:tblGrid>
              <a:tr h="874491">
                <a:tc>
                  <a:txBody>
                    <a:bodyPr/>
                    <a:lstStyle/>
                    <a:p>
                      <a:pPr lvl="1">
                        <a:lnSpc>
                          <a:spcPct val="150000"/>
                        </a:lnSpc>
                      </a:pPr>
                      <a:r>
                        <a:rPr lang="es-EC" sz="1300" dirty="0">
                          <a:effectLst/>
                        </a:rPr>
                        <a:t>Importador</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2013-2014</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dirty="0">
                          <a:effectLst/>
                        </a:rPr>
                        <a:t>2014-2015</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2015-2016</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2016-2017</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2017-2018</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r>
                        <a:rPr lang="es-EC" sz="1300" dirty="0">
                          <a:effectLst/>
                        </a:rPr>
                        <a:t>2018-2019</a:t>
                      </a:r>
                      <a:endParaRPr lang="es-EC" dirty="0"/>
                    </a:p>
                  </a:txBody>
                  <a:tcPr marL="128389" marR="128389" marT="64194" marB="64194" anchor="ctr"/>
                </a:tc>
                <a:tc>
                  <a:txBody>
                    <a:bodyPr/>
                    <a:lstStyle/>
                    <a:p>
                      <a:pPr lvl="1">
                        <a:lnSpc>
                          <a:spcPct val="150000"/>
                        </a:lnSpc>
                      </a:pPr>
                      <a:r>
                        <a:rPr lang="es-EC" sz="1300">
                          <a:effectLst/>
                        </a:rPr>
                        <a:t>Promedio</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extLst>
                  <a:ext uri="{0D108BD9-81ED-4DB2-BD59-A6C34878D82A}">
                    <a16:rowId xmlns:a16="http://schemas.microsoft.com/office/drawing/2014/main" xmlns="" val="2657083188"/>
                  </a:ext>
                </a:extLst>
              </a:tr>
              <a:tr h="496205">
                <a:tc>
                  <a:txBody>
                    <a:bodyPr/>
                    <a:lstStyle/>
                    <a:p>
                      <a:pPr lvl="1">
                        <a:lnSpc>
                          <a:spcPct val="150000"/>
                        </a:lnSpc>
                      </a:pPr>
                      <a:r>
                        <a:rPr lang="es-EC" sz="1300">
                          <a:effectLst/>
                        </a:rPr>
                        <a:t>Alemania</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32,39%</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-19,28%</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52,93%</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14,70%</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-3,89%</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128389" marR="128389" marT="64194" marB="64194" anchor="ctr"/>
                </a:tc>
                <a:tc>
                  <a:txBody>
                    <a:bodyPr/>
                    <a:lstStyle/>
                    <a:p>
                      <a:pPr lvl="1">
                        <a:lnSpc>
                          <a:spcPct val="150000"/>
                        </a:lnSpc>
                      </a:pPr>
                      <a:r>
                        <a:rPr lang="es-EC" sz="1300">
                          <a:effectLst/>
                        </a:rPr>
                        <a:t>12,29%</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12,81%</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extLst>
                  <a:ext uri="{0D108BD9-81ED-4DB2-BD59-A6C34878D82A}">
                    <a16:rowId xmlns:a16="http://schemas.microsoft.com/office/drawing/2014/main" xmlns="" val="3044853131"/>
                  </a:ext>
                </a:extLst>
              </a:tr>
              <a:tr h="496205">
                <a:tc>
                  <a:txBody>
                    <a:bodyPr/>
                    <a:lstStyle/>
                    <a:p>
                      <a:pPr lvl="1">
                        <a:lnSpc>
                          <a:spcPct val="150000"/>
                        </a:lnSpc>
                      </a:pPr>
                      <a:r>
                        <a:rPr lang="es-EC" sz="1300">
                          <a:effectLst/>
                        </a:rPr>
                        <a:t>Mundo</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4,20%</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18,62%</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17,23%</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17,92%</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a:effectLst/>
                        </a:rPr>
                        <a:t>-8,07%</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128389" marR="128389" marT="64194" marB="64194" anchor="ctr"/>
                </a:tc>
                <a:tc>
                  <a:txBody>
                    <a:bodyPr/>
                    <a:lstStyle/>
                    <a:p>
                      <a:pPr lvl="1">
                        <a:lnSpc>
                          <a:spcPct val="150000"/>
                        </a:lnSpc>
                      </a:pPr>
                      <a:r>
                        <a:rPr lang="es-EC" sz="1300">
                          <a:effectLst/>
                        </a:rPr>
                        <a:t>17,21%</a:t>
                      </a:r>
                      <a:endParaRPr lang="es-EC"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tc>
                  <a:txBody>
                    <a:bodyPr/>
                    <a:lstStyle/>
                    <a:p>
                      <a:pPr lvl="1">
                        <a:lnSpc>
                          <a:spcPct val="150000"/>
                        </a:lnSpc>
                      </a:pPr>
                      <a:r>
                        <a:rPr lang="es-EC" sz="1300" dirty="0">
                          <a:effectLst/>
                        </a:rPr>
                        <a:t>8,32%</a:t>
                      </a:r>
                      <a:endParaRPr lang="es-EC"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312" marR="57312" marT="0" marB="0" anchor="ctr"/>
                </a:tc>
                <a:extLst>
                  <a:ext uri="{0D108BD9-81ED-4DB2-BD59-A6C34878D82A}">
                    <a16:rowId xmlns:a16="http://schemas.microsoft.com/office/drawing/2014/main" xmlns="" val="4285778972"/>
                  </a:ext>
                </a:extLst>
              </a:tr>
            </a:tbl>
          </a:graphicData>
        </a:graphic>
      </p:graphicFrame>
      <p:sp>
        <p:nvSpPr>
          <p:cNvPr id="3" name="CuadroTexto 2">
            <a:extLst>
              <a:ext uri="{FF2B5EF4-FFF2-40B4-BE49-F238E27FC236}">
                <a16:creationId xmlns:a16="http://schemas.microsoft.com/office/drawing/2014/main" xmlns="" id="{DFEBD3EA-C565-4EEE-AA69-E43C2EFDA9A1}"/>
              </a:ext>
            </a:extLst>
          </p:cNvPr>
          <p:cNvSpPr txBox="1"/>
          <p:nvPr/>
        </p:nvSpPr>
        <p:spPr>
          <a:xfrm>
            <a:off x="5313888" y="2416065"/>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222093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919" y="1051873"/>
            <a:ext cx="3838553" cy="755700"/>
          </a:xfrm>
        </p:spPr>
        <p:txBody>
          <a:bodyPr/>
          <a:lstStyle/>
          <a:p>
            <a:r>
              <a:rPr lang="en-US" sz="4000" dirty="0" err="1"/>
              <a:t>Correlación</a:t>
            </a:r>
            <a:r>
              <a:rPr lang="en-US" sz="4000" dirty="0"/>
              <a:t> entre </a:t>
            </a:r>
            <a:r>
              <a:rPr lang="en-US" sz="4000" dirty="0" err="1"/>
              <a:t>daño</a:t>
            </a:r>
            <a:r>
              <a:rPr lang="en-US" sz="4000" dirty="0"/>
              <a:t> y </a:t>
            </a:r>
            <a:r>
              <a:rPr lang="en-US" sz="4000" dirty="0" err="1"/>
              <a:t>producción</a:t>
            </a:r>
            <a:endParaRPr lang="es-EC" dirty="0"/>
          </a:p>
        </p:txBody>
      </p:sp>
      <p:graphicFrame>
        <p:nvGraphicFramePr>
          <p:cNvPr id="5" name="Marcador de contenido 3">
            <a:extLst>
              <a:ext uri="{FF2B5EF4-FFF2-40B4-BE49-F238E27FC236}">
                <a16:creationId xmlns:a16="http://schemas.microsoft.com/office/drawing/2014/main" xmlns="" id="{4BB8236D-0F44-4644-B028-1057581B4525}"/>
              </a:ext>
            </a:extLst>
          </p:cNvPr>
          <p:cNvGraphicFramePr>
            <a:graphicFrameLocks/>
          </p:cNvGraphicFramePr>
          <p:nvPr>
            <p:extLst>
              <p:ext uri="{D42A27DB-BD31-4B8C-83A1-F6EECF244321}">
                <p14:modId xmlns:p14="http://schemas.microsoft.com/office/powerpoint/2010/main" val="4207146232"/>
              </p:ext>
            </p:extLst>
          </p:nvPr>
        </p:nvGraphicFramePr>
        <p:xfrm>
          <a:off x="4839123" y="241847"/>
          <a:ext cx="4006870" cy="445097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xmlns="" id="{0D712F3B-FCF0-4944-8940-8C4CB621315F}"/>
              </a:ext>
            </a:extLst>
          </p:cNvPr>
          <p:cNvSpPr txBox="1"/>
          <p:nvPr/>
        </p:nvSpPr>
        <p:spPr>
          <a:xfrm>
            <a:off x="733447" y="2417552"/>
            <a:ext cx="3666025" cy="1384995"/>
          </a:xfrm>
          <a:prstGeom prst="rect">
            <a:avLst/>
          </a:prstGeom>
          <a:noFill/>
        </p:spPr>
        <p:txBody>
          <a:bodyPr wrap="square">
            <a:spAutoFit/>
          </a:bodyPr>
          <a:lstStyle/>
          <a:p>
            <a:pPr indent="180340">
              <a:spcBef>
                <a:spcPts val="1000"/>
              </a:spcBef>
              <a:buClr>
                <a:schemeClr val="accent1"/>
              </a:buClr>
              <a:buSzPct val="80000"/>
              <a:buFont typeface="Wingdings 3" charset="2"/>
              <a:buChar char=""/>
            </a:pPr>
            <a:r>
              <a:rPr lang="en-US" dirty="0">
                <a:solidFill>
                  <a:schemeClr val="tx1">
                    <a:lumMod val="75000"/>
                    <a:lumOff val="25000"/>
                  </a:schemeClr>
                </a:solidFill>
                <a:effectLst/>
              </a:rPr>
              <a:t>Se </a:t>
            </a:r>
            <a:r>
              <a:rPr lang="en-US" dirty="0" err="1">
                <a:solidFill>
                  <a:schemeClr val="tx1">
                    <a:lumMod val="75000"/>
                    <a:lumOff val="25000"/>
                  </a:schemeClr>
                </a:solidFill>
                <a:effectLst/>
              </a:rPr>
              <a:t>puede</a:t>
            </a:r>
            <a:r>
              <a:rPr lang="en-US" dirty="0">
                <a:solidFill>
                  <a:schemeClr val="tx1">
                    <a:lumMod val="75000"/>
                    <a:lumOff val="25000"/>
                  </a:schemeClr>
                </a:solidFill>
                <a:effectLst/>
              </a:rPr>
              <a:t> </a:t>
            </a:r>
            <a:r>
              <a:rPr lang="en-US" dirty="0" err="1">
                <a:solidFill>
                  <a:schemeClr val="tx1">
                    <a:lumMod val="75000"/>
                    <a:lumOff val="25000"/>
                  </a:schemeClr>
                </a:solidFill>
                <a:effectLst/>
              </a:rPr>
              <a:t>determinar</a:t>
            </a:r>
            <a:r>
              <a:rPr lang="en-US" dirty="0">
                <a:solidFill>
                  <a:schemeClr val="tx1">
                    <a:lumMod val="75000"/>
                    <a:lumOff val="25000"/>
                  </a:schemeClr>
                </a:solidFill>
                <a:effectLst/>
              </a:rPr>
              <a:t> que </a:t>
            </a:r>
            <a:r>
              <a:rPr lang="en-US" dirty="0" err="1">
                <a:solidFill>
                  <a:schemeClr val="tx1">
                    <a:lumMod val="75000"/>
                    <a:lumOff val="25000"/>
                  </a:schemeClr>
                </a:solidFill>
                <a:effectLst/>
              </a:rPr>
              <a:t>efectivamente</a:t>
            </a:r>
            <a:r>
              <a:rPr lang="en-US" dirty="0">
                <a:solidFill>
                  <a:schemeClr val="tx1">
                    <a:lumMod val="75000"/>
                    <a:lumOff val="25000"/>
                  </a:schemeClr>
                </a:solidFill>
                <a:effectLst/>
              </a:rPr>
              <a:t> el </a:t>
            </a:r>
            <a:r>
              <a:rPr lang="en-US" dirty="0" err="1">
                <a:solidFill>
                  <a:schemeClr val="tx1">
                    <a:lumMod val="75000"/>
                    <a:lumOff val="25000"/>
                  </a:schemeClr>
                </a:solidFill>
                <a:effectLst/>
              </a:rPr>
              <a:t>aumento</a:t>
            </a:r>
            <a:r>
              <a:rPr lang="en-US" dirty="0">
                <a:solidFill>
                  <a:schemeClr val="tx1">
                    <a:lumMod val="75000"/>
                    <a:lumOff val="25000"/>
                  </a:schemeClr>
                </a:solidFill>
                <a:effectLst/>
              </a:rPr>
              <a:t> de </a:t>
            </a:r>
            <a:r>
              <a:rPr lang="en-US" dirty="0" err="1">
                <a:solidFill>
                  <a:schemeClr val="tx1">
                    <a:lumMod val="75000"/>
                    <a:lumOff val="25000"/>
                  </a:schemeClr>
                </a:solidFill>
                <a:effectLst/>
              </a:rPr>
              <a:t>daños</a:t>
            </a:r>
            <a:r>
              <a:rPr lang="en-US" dirty="0">
                <a:solidFill>
                  <a:schemeClr val="tx1">
                    <a:lumMod val="75000"/>
                    <a:lumOff val="25000"/>
                  </a:schemeClr>
                </a:solidFill>
                <a:effectLst/>
              </a:rPr>
              <a:t>, por </a:t>
            </a:r>
            <a:r>
              <a:rPr lang="en-US" dirty="0" err="1">
                <a:solidFill>
                  <a:schemeClr val="tx1">
                    <a:lumMod val="75000"/>
                    <a:lumOff val="25000"/>
                  </a:schemeClr>
                </a:solidFill>
                <a:effectLst/>
              </a:rPr>
              <a:t>diversos</a:t>
            </a:r>
            <a:r>
              <a:rPr lang="en-US" dirty="0">
                <a:solidFill>
                  <a:schemeClr val="tx1">
                    <a:lumMod val="75000"/>
                    <a:lumOff val="25000"/>
                  </a:schemeClr>
                </a:solidFill>
                <a:effectLst/>
              </a:rPr>
              <a:t> </a:t>
            </a:r>
            <a:r>
              <a:rPr lang="en-US" dirty="0" err="1">
                <a:solidFill>
                  <a:schemeClr val="tx1">
                    <a:lumMod val="75000"/>
                    <a:lumOff val="25000"/>
                  </a:schemeClr>
                </a:solidFill>
                <a:effectLst/>
              </a:rPr>
              <a:t>motivos</a:t>
            </a:r>
            <a:r>
              <a:rPr lang="en-US" dirty="0">
                <a:solidFill>
                  <a:schemeClr val="tx1">
                    <a:lumMod val="75000"/>
                    <a:lumOff val="25000"/>
                  </a:schemeClr>
                </a:solidFill>
                <a:effectLst/>
              </a:rPr>
              <a:t> y </a:t>
            </a:r>
            <a:r>
              <a:rPr lang="en-US" dirty="0" err="1">
                <a:solidFill>
                  <a:schemeClr val="tx1">
                    <a:lumMod val="75000"/>
                    <a:lumOff val="25000"/>
                  </a:schemeClr>
                </a:solidFill>
                <a:effectLst/>
              </a:rPr>
              <a:t>en</a:t>
            </a:r>
            <a:r>
              <a:rPr lang="en-US" dirty="0">
                <a:solidFill>
                  <a:schemeClr val="tx1">
                    <a:lumMod val="75000"/>
                    <a:lumOff val="25000"/>
                  </a:schemeClr>
                </a:solidFill>
                <a:effectLst/>
              </a:rPr>
              <a:t> particular por las </a:t>
            </a:r>
            <a:r>
              <a:rPr lang="en-US" dirty="0" err="1">
                <a:solidFill>
                  <a:schemeClr val="tx1">
                    <a:lumMod val="75000"/>
                    <a:lumOff val="25000"/>
                  </a:schemeClr>
                </a:solidFill>
                <a:effectLst/>
              </a:rPr>
              <a:t>sequías</a:t>
            </a:r>
            <a:r>
              <a:rPr lang="en-US" dirty="0">
                <a:solidFill>
                  <a:schemeClr val="tx1">
                    <a:lumMod val="75000"/>
                    <a:lumOff val="25000"/>
                  </a:schemeClr>
                </a:solidFill>
                <a:effectLst/>
              </a:rPr>
              <a:t> que </a:t>
            </a:r>
            <a:r>
              <a:rPr lang="en-US" dirty="0" err="1">
                <a:solidFill>
                  <a:schemeClr val="tx1">
                    <a:lumMod val="75000"/>
                    <a:lumOff val="25000"/>
                  </a:schemeClr>
                </a:solidFill>
                <a:effectLst/>
              </a:rPr>
              <a:t>provocan</a:t>
            </a:r>
            <a:r>
              <a:rPr lang="en-US" dirty="0">
                <a:solidFill>
                  <a:schemeClr val="tx1">
                    <a:lumMod val="75000"/>
                    <a:lumOff val="25000"/>
                  </a:schemeClr>
                </a:solidFill>
                <a:effectLst/>
              </a:rPr>
              <a:t> una </a:t>
            </a:r>
            <a:r>
              <a:rPr lang="en-US" dirty="0" err="1">
                <a:solidFill>
                  <a:schemeClr val="tx1">
                    <a:lumMod val="75000"/>
                    <a:lumOff val="25000"/>
                  </a:schemeClr>
                </a:solidFill>
                <a:effectLst/>
              </a:rPr>
              <a:t>caída</a:t>
            </a:r>
            <a:r>
              <a:rPr lang="en-US" dirty="0">
                <a:solidFill>
                  <a:schemeClr val="tx1">
                    <a:lumMod val="75000"/>
                    <a:lumOff val="25000"/>
                  </a:schemeClr>
                </a:solidFill>
                <a:effectLst/>
              </a:rPr>
              <a:t> </a:t>
            </a:r>
            <a:r>
              <a:rPr lang="en-US" dirty="0" err="1">
                <a:solidFill>
                  <a:schemeClr val="tx1">
                    <a:lumMod val="75000"/>
                    <a:lumOff val="25000"/>
                  </a:schemeClr>
                </a:solidFill>
                <a:effectLst/>
              </a:rPr>
              <a:t>en</a:t>
            </a:r>
            <a:r>
              <a:rPr lang="en-US" dirty="0">
                <a:solidFill>
                  <a:schemeClr val="tx1">
                    <a:lumMod val="75000"/>
                    <a:lumOff val="25000"/>
                  </a:schemeClr>
                </a:solidFill>
                <a:effectLst/>
              </a:rPr>
              <a:t> la </a:t>
            </a:r>
            <a:r>
              <a:rPr lang="en-US" dirty="0" err="1">
                <a:solidFill>
                  <a:schemeClr val="tx1">
                    <a:lumMod val="75000"/>
                    <a:lumOff val="25000"/>
                  </a:schemeClr>
                </a:solidFill>
                <a:effectLst/>
              </a:rPr>
              <a:t>producción</a:t>
            </a:r>
            <a:r>
              <a:rPr lang="en-US" dirty="0">
                <a:solidFill>
                  <a:schemeClr val="tx1">
                    <a:lumMod val="75000"/>
                    <a:lumOff val="25000"/>
                  </a:schemeClr>
                </a:solidFill>
                <a:effectLst/>
              </a:rPr>
              <a:t> de </a:t>
            </a:r>
            <a:r>
              <a:rPr lang="en-US" dirty="0" err="1">
                <a:solidFill>
                  <a:schemeClr val="tx1">
                    <a:lumMod val="75000"/>
                    <a:lumOff val="25000"/>
                  </a:schemeClr>
                </a:solidFill>
                <a:effectLst/>
              </a:rPr>
              <a:t>toneladas</a:t>
            </a:r>
            <a:r>
              <a:rPr lang="en-US" dirty="0">
                <a:solidFill>
                  <a:schemeClr val="tx1">
                    <a:lumMod val="75000"/>
                    <a:lumOff val="25000"/>
                  </a:schemeClr>
                </a:solidFill>
                <a:effectLst/>
              </a:rPr>
              <a:t> por </a:t>
            </a:r>
            <a:r>
              <a:rPr lang="en-US" dirty="0" err="1">
                <a:solidFill>
                  <a:schemeClr val="tx1">
                    <a:lumMod val="75000"/>
                    <a:lumOff val="25000"/>
                  </a:schemeClr>
                </a:solidFill>
                <a:effectLst/>
              </a:rPr>
              <a:t>hectárea</a:t>
            </a:r>
            <a:r>
              <a:rPr lang="en-US" dirty="0">
                <a:solidFill>
                  <a:schemeClr val="tx1">
                    <a:lumMod val="75000"/>
                    <a:lumOff val="25000"/>
                  </a:schemeClr>
                </a:solidFill>
                <a:effectLst/>
              </a:rPr>
              <a:t> </a:t>
            </a:r>
            <a:r>
              <a:rPr lang="en-US" dirty="0" err="1">
                <a:solidFill>
                  <a:schemeClr val="tx1">
                    <a:lumMod val="75000"/>
                    <a:lumOff val="25000"/>
                  </a:schemeClr>
                </a:solidFill>
                <a:effectLst/>
              </a:rPr>
              <a:t>debido</a:t>
            </a:r>
            <a:r>
              <a:rPr lang="en-US" dirty="0">
                <a:solidFill>
                  <a:schemeClr val="tx1">
                    <a:lumMod val="75000"/>
                    <a:lumOff val="25000"/>
                  </a:schemeClr>
                </a:solidFill>
                <a:effectLst/>
              </a:rPr>
              <a:t> al </a:t>
            </a:r>
            <a:r>
              <a:rPr lang="en-US" dirty="0" err="1">
                <a:solidFill>
                  <a:schemeClr val="tx1">
                    <a:lumMod val="75000"/>
                    <a:lumOff val="25000"/>
                  </a:schemeClr>
                </a:solidFill>
                <a:effectLst/>
              </a:rPr>
              <a:t>daño</a:t>
            </a:r>
            <a:r>
              <a:rPr lang="en-US" dirty="0">
                <a:solidFill>
                  <a:schemeClr val="tx1">
                    <a:lumMod val="75000"/>
                    <a:lumOff val="25000"/>
                  </a:schemeClr>
                </a:solidFill>
                <a:effectLst/>
              </a:rPr>
              <a:t> </a:t>
            </a:r>
            <a:r>
              <a:rPr lang="en-US" dirty="0" err="1">
                <a:solidFill>
                  <a:schemeClr val="tx1">
                    <a:lumMod val="75000"/>
                    <a:lumOff val="25000"/>
                  </a:schemeClr>
                </a:solidFill>
                <a:effectLst/>
              </a:rPr>
              <a:t>parcial</a:t>
            </a:r>
            <a:r>
              <a:rPr lang="en-US" dirty="0">
                <a:solidFill>
                  <a:schemeClr val="tx1">
                    <a:lumMod val="75000"/>
                    <a:lumOff val="25000"/>
                  </a:schemeClr>
                </a:solidFill>
                <a:effectLst/>
              </a:rPr>
              <a:t> que se produce </a:t>
            </a:r>
            <a:r>
              <a:rPr lang="en-US" dirty="0" err="1">
                <a:solidFill>
                  <a:schemeClr val="tx1">
                    <a:lumMod val="75000"/>
                    <a:lumOff val="25000"/>
                  </a:schemeClr>
                </a:solidFill>
                <a:effectLst/>
              </a:rPr>
              <a:t>en</a:t>
            </a:r>
            <a:r>
              <a:rPr lang="en-US" dirty="0">
                <a:solidFill>
                  <a:schemeClr val="tx1">
                    <a:lumMod val="75000"/>
                    <a:lumOff val="25000"/>
                  </a:schemeClr>
                </a:solidFill>
                <a:effectLst/>
              </a:rPr>
              <a:t> los </a:t>
            </a:r>
            <a:r>
              <a:rPr lang="en-US" dirty="0" err="1">
                <a:solidFill>
                  <a:schemeClr val="tx1">
                    <a:lumMod val="75000"/>
                    <a:lumOff val="25000"/>
                  </a:schemeClr>
                </a:solidFill>
                <a:effectLst/>
              </a:rPr>
              <a:t>cultivos</a:t>
            </a:r>
            <a:r>
              <a:rPr lang="en-US" dirty="0">
                <a:solidFill>
                  <a:schemeClr val="tx1">
                    <a:lumMod val="75000"/>
                    <a:lumOff val="25000"/>
                  </a:schemeClr>
                </a:solidFill>
                <a:effectLst/>
              </a:rPr>
              <a:t>.</a:t>
            </a:r>
          </a:p>
        </p:txBody>
      </p:sp>
      <p:sp>
        <p:nvSpPr>
          <p:cNvPr id="8" name="CuadroTexto 7">
            <a:extLst>
              <a:ext uri="{FF2B5EF4-FFF2-40B4-BE49-F238E27FC236}">
                <a16:creationId xmlns:a16="http://schemas.microsoft.com/office/drawing/2014/main" xmlns="" id="{68865707-9246-4BDA-8320-84D336D3A605}"/>
              </a:ext>
            </a:extLst>
          </p:cNvPr>
          <p:cNvSpPr txBox="1"/>
          <p:nvPr/>
        </p:nvSpPr>
        <p:spPr>
          <a:xfrm>
            <a:off x="-126124" y="4613993"/>
            <a:ext cx="7270683" cy="329642"/>
          </a:xfrm>
          <a:prstGeom prst="rect">
            <a:avLst/>
          </a:prstGeom>
          <a:noFill/>
        </p:spPr>
        <p:txBody>
          <a:bodyPr wrap="square">
            <a:spAutoFit/>
          </a:bodyPr>
          <a:lstStyle/>
          <a:p>
            <a:pPr indent="180340" algn="ctr">
              <a:lnSpc>
                <a:spcPct val="200000"/>
              </a:lnSpc>
              <a:spcBef>
                <a:spcPts val="600"/>
              </a:spcBef>
              <a:spcAft>
                <a:spcPts val="600"/>
              </a:spcAft>
            </a:pPr>
            <a:r>
              <a:rPr lang="es-EC" sz="900" dirty="0">
                <a:effectLst/>
                <a:latin typeface="Arial" panose="020B0604020202020204" pitchFamily="34" charset="0"/>
                <a:ea typeface="Calibri" panose="020F0502020204030204" pitchFamily="34" charset="0"/>
                <a:cs typeface="Times New Roman" panose="02020603050405020304" pitchFamily="18" charset="0"/>
              </a:rPr>
              <a:t>Nota. Adaptado de Título de la imagen, Instituto Nacional de Estadísticas y Censos (2018), Fuente. Tipo de licencia.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381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919" y="485539"/>
            <a:ext cx="8022162" cy="755700"/>
          </a:xfrm>
        </p:spPr>
        <p:txBody>
          <a:bodyPr/>
          <a:lstStyle/>
          <a:p>
            <a:r>
              <a:rPr lang="es-EC" dirty="0"/>
              <a:t>Correlación de sequías y producción</a:t>
            </a:r>
          </a:p>
        </p:txBody>
      </p:sp>
      <p:graphicFrame>
        <p:nvGraphicFramePr>
          <p:cNvPr id="7" name="Marcador de contenido 3">
            <a:extLst>
              <a:ext uri="{FF2B5EF4-FFF2-40B4-BE49-F238E27FC236}">
                <a16:creationId xmlns:a16="http://schemas.microsoft.com/office/drawing/2014/main" xmlns="" id="{B9D5F723-F363-4221-964A-7C4E2698C1B6}"/>
              </a:ext>
            </a:extLst>
          </p:cNvPr>
          <p:cNvGraphicFramePr>
            <a:graphicFrameLocks/>
          </p:cNvGraphicFramePr>
          <p:nvPr/>
        </p:nvGraphicFramePr>
        <p:xfrm>
          <a:off x="1261958" y="1241239"/>
          <a:ext cx="6620084" cy="298912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xmlns="" id="{C5139972-F88B-4370-929E-40DDA1FB3116}"/>
              </a:ext>
            </a:extLst>
          </p:cNvPr>
          <p:cNvSpPr txBox="1"/>
          <p:nvPr/>
        </p:nvSpPr>
        <p:spPr>
          <a:xfrm>
            <a:off x="936658" y="4493140"/>
            <a:ext cx="7270683" cy="329642"/>
          </a:xfrm>
          <a:prstGeom prst="rect">
            <a:avLst/>
          </a:prstGeom>
          <a:noFill/>
        </p:spPr>
        <p:txBody>
          <a:bodyPr wrap="square">
            <a:spAutoFit/>
          </a:bodyPr>
          <a:lstStyle/>
          <a:p>
            <a:pPr indent="180340" algn="ctr">
              <a:lnSpc>
                <a:spcPct val="200000"/>
              </a:lnSpc>
              <a:spcBef>
                <a:spcPts val="600"/>
              </a:spcBef>
              <a:spcAft>
                <a:spcPts val="600"/>
              </a:spcAft>
            </a:pPr>
            <a:r>
              <a:rPr lang="es-EC" sz="900" dirty="0">
                <a:effectLst/>
                <a:latin typeface="Arial" panose="020B0604020202020204" pitchFamily="34" charset="0"/>
                <a:ea typeface="Calibri" panose="020F0502020204030204" pitchFamily="34" charset="0"/>
                <a:cs typeface="Times New Roman" panose="02020603050405020304" pitchFamily="18" charset="0"/>
              </a:rPr>
              <a:t>Nota. Adaptado de Título de la imagen, Instituto Nacional de Estadísticas y Censos (2018), Fuente. Tipo de licencia.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0708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1C3B0D-61E7-4E19-820C-D20E859406AF}"/>
              </a:ext>
            </a:extLst>
          </p:cNvPr>
          <p:cNvSpPr>
            <a:spLocks noGrp="1"/>
          </p:cNvSpPr>
          <p:nvPr>
            <p:ph type="ctrTitle"/>
          </p:nvPr>
        </p:nvSpPr>
        <p:spPr>
          <a:xfrm flipH="1">
            <a:off x="4177859" y="1103586"/>
            <a:ext cx="4055487" cy="2468852"/>
          </a:xfrm>
        </p:spPr>
        <p:txBody>
          <a:bodyPr/>
          <a:lstStyle/>
          <a:p>
            <a:r>
              <a:rPr lang="es-EC" sz="4800" b="1" dirty="0">
                <a:solidFill>
                  <a:schemeClr val="bg1"/>
                </a:solidFill>
              </a:rPr>
              <a:t>Incidencia en el valor CIF de las mercancías</a:t>
            </a:r>
          </a:p>
        </p:txBody>
      </p:sp>
    </p:spTree>
    <p:extLst>
      <p:ext uri="{BB962C8B-B14F-4D97-AF65-F5344CB8AC3E}">
        <p14:creationId xmlns:p14="http://schemas.microsoft.com/office/powerpoint/2010/main" val="267615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3">
            <a:extLst>
              <a:ext uri="{FF2B5EF4-FFF2-40B4-BE49-F238E27FC236}">
                <a16:creationId xmlns:a16="http://schemas.microsoft.com/office/drawing/2014/main" xmlns="" id="{A70109DA-F4BD-442A-B1D8-7DD7624B2DB8}"/>
              </a:ext>
            </a:extLst>
          </p:cNvPr>
          <p:cNvSpPr>
            <a:spLocks noGrp="1"/>
          </p:cNvSpPr>
          <p:nvPr>
            <p:ph type="title"/>
          </p:nvPr>
        </p:nvSpPr>
        <p:spPr>
          <a:xfrm>
            <a:off x="283195" y="252248"/>
            <a:ext cx="8596668" cy="1320800"/>
          </a:xfrm>
        </p:spPr>
        <p:txBody>
          <a:bodyPr/>
          <a:lstStyle/>
          <a:p>
            <a:r>
              <a:rPr lang="es-EC" sz="4400" dirty="0">
                <a:solidFill>
                  <a:schemeClr val="bg2"/>
                </a:solidFill>
              </a:rPr>
              <a:t>Cotización de fletes </a:t>
            </a:r>
            <a:br>
              <a:rPr lang="es-EC" sz="4400" dirty="0">
                <a:solidFill>
                  <a:schemeClr val="bg2"/>
                </a:solidFill>
              </a:rPr>
            </a:br>
            <a:r>
              <a:rPr lang="es-EC" sz="4400" dirty="0">
                <a:solidFill>
                  <a:schemeClr val="bg2"/>
                </a:solidFill>
              </a:rPr>
              <a:t>Ecuador - Alemania</a:t>
            </a:r>
          </a:p>
        </p:txBody>
      </p:sp>
      <p:graphicFrame>
        <p:nvGraphicFramePr>
          <p:cNvPr id="9" name="Marcador de contenido 5">
            <a:extLst>
              <a:ext uri="{FF2B5EF4-FFF2-40B4-BE49-F238E27FC236}">
                <a16:creationId xmlns:a16="http://schemas.microsoft.com/office/drawing/2014/main" xmlns="" id="{9F76A158-85AA-46D7-B461-3613F2DCD5ED}"/>
              </a:ext>
            </a:extLst>
          </p:cNvPr>
          <p:cNvGraphicFramePr>
            <a:graphicFrameLocks/>
          </p:cNvGraphicFramePr>
          <p:nvPr>
            <p:extLst>
              <p:ext uri="{D42A27DB-BD31-4B8C-83A1-F6EECF244321}">
                <p14:modId xmlns:p14="http://schemas.microsoft.com/office/powerpoint/2010/main" val="1106992844"/>
              </p:ext>
            </p:extLst>
          </p:nvPr>
        </p:nvGraphicFramePr>
        <p:xfrm>
          <a:off x="677918" y="1702678"/>
          <a:ext cx="7835462" cy="2874619"/>
        </p:xfrm>
        <a:graphic>
          <a:graphicData uri="http://schemas.openxmlformats.org/drawingml/2006/table">
            <a:tbl>
              <a:tblPr firstRow="1" firstCol="1" bandRow="1">
                <a:tableStyleId>{7DF18680-E054-41AD-8BC1-D1AEF772440D}</a:tableStyleId>
              </a:tblPr>
              <a:tblGrid>
                <a:gridCol w="1745476">
                  <a:extLst>
                    <a:ext uri="{9D8B030D-6E8A-4147-A177-3AD203B41FA5}">
                      <a16:colId xmlns:a16="http://schemas.microsoft.com/office/drawing/2014/main" xmlns="" val="22645451"/>
                    </a:ext>
                  </a:extLst>
                </a:gridCol>
                <a:gridCol w="1224972">
                  <a:extLst>
                    <a:ext uri="{9D8B030D-6E8A-4147-A177-3AD203B41FA5}">
                      <a16:colId xmlns:a16="http://schemas.microsoft.com/office/drawing/2014/main" xmlns="" val="2655226519"/>
                    </a:ext>
                  </a:extLst>
                </a:gridCol>
                <a:gridCol w="984337">
                  <a:extLst>
                    <a:ext uri="{9D8B030D-6E8A-4147-A177-3AD203B41FA5}">
                      <a16:colId xmlns:a16="http://schemas.microsoft.com/office/drawing/2014/main" xmlns="" val="2020626022"/>
                    </a:ext>
                  </a:extLst>
                </a:gridCol>
                <a:gridCol w="870123">
                  <a:extLst>
                    <a:ext uri="{9D8B030D-6E8A-4147-A177-3AD203B41FA5}">
                      <a16:colId xmlns:a16="http://schemas.microsoft.com/office/drawing/2014/main" xmlns="" val="4276764173"/>
                    </a:ext>
                  </a:extLst>
                </a:gridCol>
                <a:gridCol w="912844">
                  <a:extLst>
                    <a:ext uri="{9D8B030D-6E8A-4147-A177-3AD203B41FA5}">
                      <a16:colId xmlns:a16="http://schemas.microsoft.com/office/drawing/2014/main" xmlns="" val="2939668497"/>
                    </a:ext>
                  </a:extLst>
                </a:gridCol>
                <a:gridCol w="1083730">
                  <a:extLst>
                    <a:ext uri="{9D8B030D-6E8A-4147-A177-3AD203B41FA5}">
                      <a16:colId xmlns:a16="http://schemas.microsoft.com/office/drawing/2014/main" xmlns="" val="3758147962"/>
                    </a:ext>
                  </a:extLst>
                </a:gridCol>
                <a:gridCol w="1013980">
                  <a:extLst>
                    <a:ext uri="{9D8B030D-6E8A-4147-A177-3AD203B41FA5}">
                      <a16:colId xmlns:a16="http://schemas.microsoft.com/office/drawing/2014/main" xmlns="" val="2858862429"/>
                    </a:ext>
                  </a:extLst>
                </a:gridCol>
              </a:tblGrid>
              <a:tr h="710778">
                <a:tc>
                  <a:txBody>
                    <a:bodyPr/>
                    <a:lstStyle/>
                    <a:p>
                      <a:pPr>
                        <a:lnSpc>
                          <a:spcPct val="150000"/>
                        </a:lnSpc>
                      </a:pPr>
                      <a:r>
                        <a:rPr lang="es-EC" sz="1400">
                          <a:effectLst/>
                        </a:rPr>
                        <a:t>Empresa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a:effectLst/>
                        </a:rPr>
                        <a:t>Evergreen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a:effectLst/>
                        </a:rPr>
                        <a:t>Hapag-Lloyd</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a:effectLst/>
                        </a:rPr>
                        <a:t>APL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a:effectLst/>
                        </a:rPr>
                        <a:t>Hamburg Sud</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dirty="0">
                          <a:effectLst/>
                        </a:rPr>
                        <a:t>Alianca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tc>
                  <a:txBody>
                    <a:bodyPr/>
                    <a:lstStyle/>
                    <a:p>
                      <a:pPr>
                        <a:lnSpc>
                          <a:spcPct val="150000"/>
                        </a:lnSpc>
                      </a:pPr>
                      <a:r>
                        <a:rPr lang="es-EC" sz="1400">
                          <a:effectLst/>
                        </a:rPr>
                        <a:t>Wanhai</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ctr"/>
                </a:tc>
                <a:extLst>
                  <a:ext uri="{0D108BD9-81ED-4DB2-BD59-A6C34878D82A}">
                    <a16:rowId xmlns:a16="http://schemas.microsoft.com/office/drawing/2014/main" xmlns="" val="1268428841"/>
                  </a:ext>
                </a:extLst>
              </a:tr>
              <a:tr h="312461">
                <a:tc>
                  <a:txBody>
                    <a:bodyPr/>
                    <a:lstStyle/>
                    <a:p>
                      <a:pPr>
                        <a:lnSpc>
                          <a:spcPct val="150000"/>
                        </a:lnSpc>
                      </a:pPr>
                      <a:r>
                        <a:rPr lang="es-EC" sz="1400">
                          <a:effectLst/>
                        </a:rPr>
                        <a:t>Pick up</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1319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4076145610"/>
                  </a:ext>
                </a:extLst>
              </a:tr>
              <a:tr h="312461">
                <a:tc>
                  <a:txBody>
                    <a:bodyPr/>
                    <a:lstStyle/>
                    <a:p>
                      <a:pPr>
                        <a:lnSpc>
                          <a:spcPct val="150000"/>
                        </a:lnSpc>
                      </a:pPr>
                      <a:r>
                        <a:rPr lang="es-EC" sz="1400">
                          <a:effectLst/>
                        </a:rPr>
                        <a:t>Puerto de Origen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3145288827"/>
                  </a:ext>
                </a:extLst>
              </a:tr>
              <a:tr h="312461">
                <a:tc>
                  <a:txBody>
                    <a:bodyPr/>
                    <a:lstStyle/>
                    <a:p>
                      <a:pPr>
                        <a:lnSpc>
                          <a:spcPct val="150000"/>
                        </a:lnSpc>
                      </a:pPr>
                      <a:r>
                        <a:rPr lang="es-EC" sz="1400">
                          <a:effectLst/>
                        </a:rPr>
                        <a:t>Ocean Freight</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1913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1949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2025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1989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2061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1895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3263609604"/>
                  </a:ext>
                </a:extLst>
              </a:tr>
              <a:tr h="312461">
                <a:tc>
                  <a:txBody>
                    <a:bodyPr/>
                    <a:lstStyle/>
                    <a:p>
                      <a:pPr>
                        <a:lnSpc>
                          <a:spcPct val="150000"/>
                        </a:lnSpc>
                      </a:pPr>
                      <a:r>
                        <a:rPr lang="es-EC" sz="1400">
                          <a:effectLst/>
                        </a:rPr>
                        <a:t>Puerto de descargo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908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2041598917"/>
                  </a:ext>
                </a:extLst>
              </a:tr>
              <a:tr h="312461">
                <a:tc>
                  <a:txBody>
                    <a:bodyPr/>
                    <a:lstStyle/>
                    <a:p>
                      <a:pPr>
                        <a:lnSpc>
                          <a:spcPct val="150000"/>
                        </a:lnSpc>
                      </a:pPr>
                      <a:r>
                        <a:rPr lang="es-EC" sz="1400">
                          <a:effectLst/>
                        </a:rPr>
                        <a:t>Delivery</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678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678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678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678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678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626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2200337679"/>
                  </a:ext>
                </a:extLst>
              </a:tr>
              <a:tr h="312461">
                <a:tc>
                  <a:txBody>
                    <a:bodyPr/>
                    <a:lstStyle/>
                    <a:p>
                      <a:pPr>
                        <a:lnSpc>
                          <a:spcPct val="150000"/>
                        </a:lnSpc>
                      </a:pPr>
                      <a:r>
                        <a:rPr lang="es-EC" sz="1400">
                          <a:effectLst/>
                        </a:rPr>
                        <a:t>Total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4984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5020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5096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5096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a:effectLst/>
                        </a:rPr>
                        <a:t>5132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tc>
                  <a:txBody>
                    <a:bodyPr/>
                    <a:lstStyle/>
                    <a:p>
                      <a:pPr>
                        <a:lnSpc>
                          <a:spcPct val="150000"/>
                        </a:lnSpc>
                      </a:pPr>
                      <a:r>
                        <a:rPr lang="es-EC" sz="1400" dirty="0">
                          <a:effectLst/>
                        </a:rPr>
                        <a:t>4914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1543" marR="71543" marT="0" marB="0" anchor="b"/>
                </a:tc>
                <a:extLst>
                  <a:ext uri="{0D108BD9-81ED-4DB2-BD59-A6C34878D82A}">
                    <a16:rowId xmlns:a16="http://schemas.microsoft.com/office/drawing/2014/main" xmlns="" val="1107015858"/>
                  </a:ext>
                </a:extLst>
              </a:tr>
            </a:tbl>
          </a:graphicData>
        </a:graphic>
      </p:graphicFrame>
      <p:sp>
        <p:nvSpPr>
          <p:cNvPr id="2" name="CuadroTexto 1">
            <a:extLst>
              <a:ext uri="{FF2B5EF4-FFF2-40B4-BE49-F238E27FC236}">
                <a16:creationId xmlns:a16="http://schemas.microsoft.com/office/drawing/2014/main" xmlns="" id="{FF63B2B5-5147-4006-8CB8-39CA9D07B681}"/>
              </a:ext>
            </a:extLst>
          </p:cNvPr>
          <p:cNvSpPr txBox="1"/>
          <p:nvPr/>
        </p:nvSpPr>
        <p:spPr>
          <a:xfrm>
            <a:off x="6887506" y="478476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
        <p:nvSpPr>
          <p:cNvPr id="3" name="CuadroTexto 2">
            <a:extLst>
              <a:ext uri="{FF2B5EF4-FFF2-40B4-BE49-F238E27FC236}">
                <a16:creationId xmlns:a16="http://schemas.microsoft.com/office/drawing/2014/main" xmlns="" id="{EC6E9BF5-7ABF-4053-AE53-928BD9DDA903}"/>
              </a:ext>
            </a:extLst>
          </p:cNvPr>
          <p:cNvSpPr txBox="1"/>
          <p:nvPr/>
        </p:nvSpPr>
        <p:spPr>
          <a:xfrm>
            <a:off x="3329144" y="4706927"/>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Promedio</a:t>
            </a:r>
            <a:r>
              <a:rPr lang="en-US" sz="1200" dirty="0">
                <a:effectLst/>
              </a:rPr>
              <a:t>: 5040,33</a:t>
            </a:r>
          </a:p>
        </p:txBody>
      </p:sp>
    </p:spTree>
    <p:extLst>
      <p:ext uri="{BB962C8B-B14F-4D97-AF65-F5344CB8AC3E}">
        <p14:creationId xmlns:p14="http://schemas.microsoft.com/office/powerpoint/2010/main" val="770208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20696658-6896-4B14-9AA7-1BFCC1A25D7A}"/>
              </a:ext>
            </a:extLst>
          </p:cNvPr>
          <p:cNvSpPr>
            <a:spLocks noGrp="1"/>
          </p:cNvSpPr>
          <p:nvPr>
            <p:ph type="title"/>
          </p:nvPr>
        </p:nvSpPr>
        <p:spPr>
          <a:xfrm>
            <a:off x="330493" y="231227"/>
            <a:ext cx="8596668" cy="698938"/>
          </a:xfrm>
        </p:spPr>
        <p:txBody>
          <a:bodyPr/>
          <a:lstStyle/>
          <a:p>
            <a:r>
              <a:rPr lang="es-EC" sz="2400" dirty="0"/>
              <a:t>Valor CIF de las exportaciones de piña ecuatoriana a Alemania</a:t>
            </a:r>
          </a:p>
        </p:txBody>
      </p:sp>
      <p:graphicFrame>
        <p:nvGraphicFramePr>
          <p:cNvPr id="4" name="Marcador de contenido 3">
            <a:extLst>
              <a:ext uri="{FF2B5EF4-FFF2-40B4-BE49-F238E27FC236}">
                <a16:creationId xmlns:a16="http://schemas.microsoft.com/office/drawing/2014/main" xmlns="" id="{19E0EBEB-9041-4EA5-9888-BABB95B0D2BA}"/>
              </a:ext>
            </a:extLst>
          </p:cNvPr>
          <p:cNvGraphicFramePr>
            <a:graphicFrameLocks/>
          </p:cNvGraphicFramePr>
          <p:nvPr>
            <p:extLst>
              <p:ext uri="{D42A27DB-BD31-4B8C-83A1-F6EECF244321}">
                <p14:modId xmlns:p14="http://schemas.microsoft.com/office/powerpoint/2010/main" val="3051099653"/>
              </p:ext>
            </p:extLst>
          </p:nvPr>
        </p:nvGraphicFramePr>
        <p:xfrm>
          <a:off x="1193368" y="1093338"/>
          <a:ext cx="6863421" cy="3466996"/>
        </p:xfrm>
        <a:graphic>
          <a:graphicData uri="http://schemas.openxmlformats.org/drawingml/2006/table">
            <a:tbl>
              <a:tblPr firstRow="1" firstCol="1" bandRow="1">
                <a:tableStyleId>{5C22544A-7EE6-4342-B048-85BDC9FD1C3A}</a:tableStyleId>
              </a:tblPr>
              <a:tblGrid>
                <a:gridCol w="1575955">
                  <a:extLst>
                    <a:ext uri="{9D8B030D-6E8A-4147-A177-3AD203B41FA5}">
                      <a16:colId xmlns:a16="http://schemas.microsoft.com/office/drawing/2014/main" xmlns="" val="1824361912"/>
                    </a:ext>
                  </a:extLst>
                </a:gridCol>
                <a:gridCol w="1612450">
                  <a:extLst>
                    <a:ext uri="{9D8B030D-6E8A-4147-A177-3AD203B41FA5}">
                      <a16:colId xmlns:a16="http://schemas.microsoft.com/office/drawing/2014/main" xmlns="" val="1916883571"/>
                    </a:ext>
                  </a:extLst>
                </a:gridCol>
                <a:gridCol w="1831425">
                  <a:extLst>
                    <a:ext uri="{9D8B030D-6E8A-4147-A177-3AD203B41FA5}">
                      <a16:colId xmlns:a16="http://schemas.microsoft.com/office/drawing/2014/main" xmlns="" val="2442434329"/>
                    </a:ext>
                  </a:extLst>
                </a:gridCol>
                <a:gridCol w="1843591">
                  <a:extLst>
                    <a:ext uri="{9D8B030D-6E8A-4147-A177-3AD203B41FA5}">
                      <a16:colId xmlns:a16="http://schemas.microsoft.com/office/drawing/2014/main" xmlns="" val="2250694540"/>
                    </a:ext>
                  </a:extLst>
                </a:gridCol>
              </a:tblGrid>
              <a:tr h="1015246">
                <a:tc>
                  <a:txBody>
                    <a:bodyPr/>
                    <a:lstStyle/>
                    <a:p>
                      <a:pPr algn="ctr">
                        <a:lnSpc>
                          <a:spcPct val="150000"/>
                        </a:lnSpc>
                      </a:pPr>
                      <a:r>
                        <a:rPr lang="es-EC" sz="1700" dirty="0">
                          <a:effectLst/>
                        </a:rPr>
                        <a:t>Año</a:t>
                      </a:r>
                      <a:endParaRPr lang="es-EC"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dirty="0" err="1">
                          <a:effectLst/>
                        </a:rPr>
                        <a:t>FOB</a:t>
                      </a:r>
                      <a:endParaRPr lang="es-EC"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Flete</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CIF</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extLst>
                  <a:ext uri="{0D108BD9-81ED-4DB2-BD59-A6C34878D82A}">
                    <a16:rowId xmlns:a16="http://schemas.microsoft.com/office/drawing/2014/main" xmlns="" val="3488779082"/>
                  </a:ext>
                </a:extLst>
              </a:tr>
              <a:tr h="350250">
                <a:tc>
                  <a:txBody>
                    <a:bodyPr/>
                    <a:lstStyle/>
                    <a:p>
                      <a:pPr algn="ctr">
                        <a:lnSpc>
                          <a:spcPct val="150000"/>
                        </a:lnSpc>
                      </a:pPr>
                      <a:r>
                        <a:rPr lang="es-EC" sz="1700">
                          <a:effectLst/>
                        </a:rPr>
                        <a:t>2013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2606000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483871,68</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2611040,33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886698826"/>
                  </a:ext>
                </a:extLst>
              </a:tr>
              <a:tr h="350250">
                <a:tc>
                  <a:txBody>
                    <a:bodyPr/>
                    <a:lstStyle/>
                    <a:p>
                      <a:pPr algn="ctr">
                        <a:lnSpc>
                          <a:spcPct val="150000"/>
                        </a:lnSpc>
                      </a:pPr>
                      <a:r>
                        <a:rPr lang="es-EC" sz="1700">
                          <a:effectLst/>
                        </a:rPr>
                        <a:t>2014</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3450000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640121,91</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3455040,33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1775122886"/>
                  </a:ext>
                </a:extLst>
              </a:tr>
              <a:tr h="350250">
                <a:tc>
                  <a:txBody>
                    <a:bodyPr/>
                    <a:lstStyle/>
                    <a:p>
                      <a:pPr algn="ctr">
                        <a:lnSpc>
                          <a:spcPct val="150000"/>
                        </a:lnSpc>
                      </a:pPr>
                      <a:r>
                        <a:rPr lang="es-EC" sz="1700">
                          <a:effectLst/>
                        </a:rPr>
                        <a:t>2015</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2785000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514113,66</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2790040,33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6804041"/>
                  </a:ext>
                </a:extLst>
              </a:tr>
              <a:tr h="350250">
                <a:tc>
                  <a:txBody>
                    <a:bodyPr/>
                    <a:lstStyle/>
                    <a:p>
                      <a:pPr algn="ctr">
                        <a:lnSpc>
                          <a:spcPct val="150000"/>
                        </a:lnSpc>
                      </a:pPr>
                      <a:r>
                        <a:rPr lang="es-EC" sz="1700">
                          <a:effectLst/>
                        </a:rPr>
                        <a:t>2016</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4259000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786291,48</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4264040,33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2204819018"/>
                  </a:ext>
                </a:extLst>
              </a:tr>
              <a:tr h="350250">
                <a:tc>
                  <a:txBody>
                    <a:bodyPr/>
                    <a:lstStyle/>
                    <a:p>
                      <a:pPr algn="ctr">
                        <a:lnSpc>
                          <a:spcPct val="150000"/>
                        </a:lnSpc>
                      </a:pPr>
                      <a:r>
                        <a:rPr lang="es-EC" sz="1700">
                          <a:effectLst/>
                        </a:rPr>
                        <a:t>2017</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4885000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902219,07</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4890040,33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987561618"/>
                  </a:ext>
                </a:extLst>
              </a:tr>
              <a:tr h="350250">
                <a:tc>
                  <a:txBody>
                    <a:bodyPr/>
                    <a:lstStyle/>
                    <a:p>
                      <a:pPr algn="ctr">
                        <a:lnSpc>
                          <a:spcPct val="150000"/>
                        </a:lnSpc>
                      </a:pPr>
                      <a:r>
                        <a:rPr lang="es-EC" sz="1700">
                          <a:effectLst/>
                        </a:rPr>
                        <a:t>2018</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3459000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640121,91</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3464040,33</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3487880705"/>
                  </a:ext>
                </a:extLst>
              </a:tr>
              <a:tr h="350250">
                <a:tc>
                  <a:txBody>
                    <a:bodyPr/>
                    <a:lstStyle/>
                    <a:p>
                      <a:pPr algn="ctr">
                        <a:lnSpc>
                          <a:spcPct val="150000"/>
                        </a:lnSpc>
                      </a:pPr>
                      <a:r>
                        <a:rPr lang="es-EC" sz="1700">
                          <a:effectLst/>
                        </a:rPr>
                        <a:t>2019</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ctr"/>
                </a:tc>
                <a:tc>
                  <a:txBody>
                    <a:bodyPr/>
                    <a:lstStyle/>
                    <a:p>
                      <a:pPr algn="ctr">
                        <a:lnSpc>
                          <a:spcPct val="150000"/>
                        </a:lnSpc>
                      </a:pPr>
                      <a:r>
                        <a:rPr lang="es-EC" sz="1700">
                          <a:effectLst/>
                        </a:rPr>
                        <a:t>4578400</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a:effectLst/>
                        </a:rPr>
                        <a:t>846775,44</a:t>
                      </a:r>
                      <a:endParaRPr lang="es-EC"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tc>
                  <a:txBody>
                    <a:bodyPr/>
                    <a:lstStyle/>
                    <a:p>
                      <a:pPr algn="ctr">
                        <a:lnSpc>
                          <a:spcPct val="150000"/>
                        </a:lnSpc>
                      </a:pPr>
                      <a:r>
                        <a:rPr lang="es-EC" sz="1700" dirty="0">
                          <a:effectLst/>
                        </a:rPr>
                        <a:t>4583440,33</a:t>
                      </a:r>
                      <a:endParaRPr lang="es-EC"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7415" marR="77415" marT="0" marB="0" anchor="b"/>
                </a:tc>
                <a:extLst>
                  <a:ext uri="{0D108BD9-81ED-4DB2-BD59-A6C34878D82A}">
                    <a16:rowId xmlns:a16="http://schemas.microsoft.com/office/drawing/2014/main" xmlns="" val="392993747"/>
                  </a:ext>
                </a:extLst>
              </a:tr>
            </a:tbl>
          </a:graphicData>
        </a:graphic>
      </p:graphicFrame>
      <p:sp>
        <p:nvSpPr>
          <p:cNvPr id="2" name="CuadroTexto 1">
            <a:extLst>
              <a:ext uri="{FF2B5EF4-FFF2-40B4-BE49-F238E27FC236}">
                <a16:creationId xmlns:a16="http://schemas.microsoft.com/office/drawing/2014/main" xmlns="" id="{E562E526-A557-4F7D-9121-A466EDF1819C}"/>
              </a:ext>
            </a:extLst>
          </p:cNvPr>
          <p:cNvSpPr txBox="1"/>
          <p:nvPr/>
        </p:nvSpPr>
        <p:spPr>
          <a:xfrm>
            <a:off x="6887506" y="4816664"/>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1973179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1E7EB575-FDA2-4C84-A6B6-BA644E829B36}"/>
              </a:ext>
            </a:extLst>
          </p:cNvPr>
          <p:cNvSpPr>
            <a:spLocks noGrp="1"/>
          </p:cNvSpPr>
          <p:nvPr>
            <p:ph type="title"/>
          </p:nvPr>
        </p:nvSpPr>
        <p:spPr>
          <a:xfrm>
            <a:off x="409321" y="-202207"/>
            <a:ext cx="8596668" cy="1320800"/>
          </a:xfrm>
        </p:spPr>
        <p:txBody>
          <a:bodyPr/>
          <a:lstStyle/>
          <a:p>
            <a:r>
              <a:rPr lang="es-EC" dirty="0"/>
              <a:t>Cotejamiento de escenarios</a:t>
            </a:r>
          </a:p>
        </p:txBody>
      </p:sp>
      <p:graphicFrame>
        <p:nvGraphicFramePr>
          <p:cNvPr id="5" name="Marcador de contenido 3">
            <a:extLst>
              <a:ext uri="{FF2B5EF4-FFF2-40B4-BE49-F238E27FC236}">
                <a16:creationId xmlns:a16="http://schemas.microsoft.com/office/drawing/2014/main" xmlns="" id="{9E9A3710-764F-4A01-BE9F-DBA2DE35C9C3}"/>
              </a:ext>
            </a:extLst>
          </p:cNvPr>
          <p:cNvGraphicFramePr>
            <a:graphicFrameLocks/>
          </p:cNvGraphicFramePr>
          <p:nvPr>
            <p:extLst>
              <p:ext uri="{D42A27DB-BD31-4B8C-83A1-F6EECF244321}">
                <p14:modId xmlns:p14="http://schemas.microsoft.com/office/powerpoint/2010/main" val="1501291354"/>
              </p:ext>
            </p:extLst>
          </p:nvPr>
        </p:nvGraphicFramePr>
        <p:xfrm>
          <a:off x="466439" y="1206239"/>
          <a:ext cx="8482431" cy="3169626"/>
        </p:xfrm>
        <a:graphic>
          <a:graphicData uri="http://schemas.openxmlformats.org/drawingml/2006/table">
            <a:tbl>
              <a:tblPr firstRow="1" firstCol="1" bandRow="1">
                <a:tableStyleId>{21E4AEA4-8DFA-4A89-87EB-49C32662AFE0}</a:tableStyleId>
              </a:tblPr>
              <a:tblGrid>
                <a:gridCol w="1340224">
                  <a:extLst>
                    <a:ext uri="{9D8B030D-6E8A-4147-A177-3AD203B41FA5}">
                      <a16:colId xmlns:a16="http://schemas.microsoft.com/office/drawing/2014/main" xmlns="" val="514509089"/>
                    </a:ext>
                  </a:extLst>
                </a:gridCol>
                <a:gridCol w="1102716">
                  <a:extLst>
                    <a:ext uri="{9D8B030D-6E8A-4147-A177-3AD203B41FA5}">
                      <a16:colId xmlns:a16="http://schemas.microsoft.com/office/drawing/2014/main" xmlns="" val="3091320974"/>
                    </a:ext>
                  </a:extLst>
                </a:gridCol>
                <a:gridCol w="1297812">
                  <a:extLst>
                    <a:ext uri="{9D8B030D-6E8A-4147-A177-3AD203B41FA5}">
                      <a16:colId xmlns:a16="http://schemas.microsoft.com/office/drawing/2014/main" xmlns="" val="2489325248"/>
                    </a:ext>
                  </a:extLst>
                </a:gridCol>
                <a:gridCol w="1177362">
                  <a:extLst>
                    <a:ext uri="{9D8B030D-6E8A-4147-A177-3AD203B41FA5}">
                      <a16:colId xmlns:a16="http://schemas.microsoft.com/office/drawing/2014/main" xmlns="" val="3159791165"/>
                    </a:ext>
                  </a:extLst>
                </a:gridCol>
                <a:gridCol w="1150217">
                  <a:extLst>
                    <a:ext uri="{9D8B030D-6E8A-4147-A177-3AD203B41FA5}">
                      <a16:colId xmlns:a16="http://schemas.microsoft.com/office/drawing/2014/main" xmlns="" val="3886360081"/>
                    </a:ext>
                  </a:extLst>
                </a:gridCol>
                <a:gridCol w="1207898">
                  <a:extLst>
                    <a:ext uri="{9D8B030D-6E8A-4147-A177-3AD203B41FA5}">
                      <a16:colId xmlns:a16="http://schemas.microsoft.com/office/drawing/2014/main" xmlns="" val="833547027"/>
                    </a:ext>
                  </a:extLst>
                </a:gridCol>
                <a:gridCol w="1206202">
                  <a:extLst>
                    <a:ext uri="{9D8B030D-6E8A-4147-A177-3AD203B41FA5}">
                      <a16:colId xmlns:a16="http://schemas.microsoft.com/office/drawing/2014/main" xmlns="" val="3707334163"/>
                    </a:ext>
                  </a:extLst>
                </a:gridCol>
              </a:tblGrid>
              <a:tr h="399210">
                <a:tc>
                  <a:txBody>
                    <a:bodyPr/>
                    <a:lstStyle/>
                    <a:p>
                      <a:pPr algn="ctr">
                        <a:lnSpc>
                          <a:spcPct val="150000"/>
                        </a:lnSpc>
                      </a:pPr>
                      <a:r>
                        <a:rPr lang="es-EC" sz="1200" dirty="0">
                          <a:effectLst/>
                        </a:rPr>
                        <a:t>Año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gridSpan="2">
                  <a:txBody>
                    <a:bodyPr/>
                    <a:lstStyle/>
                    <a:p>
                      <a:pPr algn="ctr">
                        <a:lnSpc>
                          <a:spcPct val="150000"/>
                        </a:lnSpc>
                      </a:pPr>
                      <a:r>
                        <a:rPr lang="es-EC" sz="1200">
                          <a:effectLst/>
                        </a:rPr>
                        <a:t>Escenario 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pPr>
                      <a:r>
                        <a:rPr lang="es-EC" sz="1200">
                          <a:effectLst/>
                        </a:rPr>
                        <a:t>Escenario2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gridSpan="2">
                  <a:txBody>
                    <a:bodyPr/>
                    <a:lstStyle/>
                    <a:p>
                      <a:pPr algn="ctr">
                        <a:lnSpc>
                          <a:spcPct val="150000"/>
                        </a:lnSpc>
                      </a:pPr>
                      <a:r>
                        <a:rPr lang="es-EC" sz="1200">
                          <a:effectLst/>
                        </a:rPr>
                        <a:t>Incidencia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xmlns="" val="1552833908"/>
                  </a:ext>
                </a:extLst>
              </a:tr>
              <a:tr h="346302">
                <a:tc>
                  <a:txBody>
                    <a:bodyPr/>
                    <a:lstStyle/>
                    <a:p>
                      <a:pPr algn="ctr">
                        <a:lnSpc>
                          <a:spcPct val="150000"/>
                        </a:lnSpc>
                      </a:pPr>
                      <a:r>
                        <a:rPr lang="es-EC" sz="1200">
                          <a:effectLst/>
                        </a:rPr>
                        <a:t>No.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pPr>
                      <a:r>
                        <a:rPr lang="es-EC" sz="1200">
                          <a:effectLst/>
                        </a:rPr>
                        <a:t>Porcentaje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Valor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Porcentaje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Valor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Valor</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Porcentaje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387258341"/>
                  </a:ext>
                </a:extLst>
              </a:tr>
              <a:tr h="346302">
                <a:tc>
                  <a:txBody>
                    <a:bodyPr/>
                    <a:lstStyle/>
                    <a:p>
                      <a:pPr algn="ctr">
                        <a:lnSpc>
                          <a:spcPct val="150000"/>
                        </a:lnSpc>
                      </a:pPr>
                      <a:r>
                        <a:rPr lang="es-EC" sz="1200">
                          <a:effectLst/>
                        </a:rPr>
                        <a:t>2013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391656,05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391656,05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074842119"/>
                  </a:ext>
                </a:extLst>
              </a:tr>
              <a:tr h="346302">
                <a:tc>
                  <a:txBody>
                    <a:bodyPr/>
                    <a:lstStyle/>
                    <a:p>
                      <a:pPr algn="ctr">
                        <a:lnSpc>
                          <a:spcPct val="150000"/>
                        </a:lnSpc>
                      </a:pPr>
                      <a:r>
                        <a:rPr lang="es-EC" sz="1200">
                          <a:effectLst/>
                        </a:rPr>
                        <a:t>2014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518256,05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dirty="0">
                          <a:effectLst/>
                        </a:rPr>
                        <a:t>518256,05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801663070"/>
                  </a:ext>
                </a:extLst>
              </a:tr>
              <a:tr h="346302">
                <a:tc>
                  <a:txBody>
                    <a:bodyPr/>
                    <a:lstStyle/>
                    <a:p>
                      <a:pPr algn="ctr">
                        <a:lnSpc>
                          <a:spcPct val="150000"/>
                        </a:lnSpc>
                      </a:pPr>
                      <a:r>
                        <a:rPr lang="es-EC" sz="1200">
                          <a:effectLst/>
                        </a:rPr>
                        <a:t>2015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418506,05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418506,05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819047181"/>
                  </a:ext>
                </a:extLst>
              </a:tr>
              <a:tr h="346302">
                <a:tc>
                  <a:txBody>
                    <a:bodyPr/>
                    <a:lstStyle/>
                    <a:p>
                      <a:pPr algn="ctr">
                        <a:lnSpc>
                          <a:spcPct val="150000"/>
                        </a:lnSpc>
                      </a:pPr>
                      <a:r>
                        <a:rPr lang="es-EC" sz="1200">
                          <a:effectLst/>
                        </a:rPr>
                        <a:t>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639606,05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639606,05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82785840"/>
                  </a:ext>
                </a:extLst>
              </a:tr>
              <a:tr h="346302">
                <a:tc>
                  <a:txBody>
                    <a:bodyPr/>
                    <a:lstStyle/>
                    <a:p>
                      <a:pPr algn="ctr">
                        <a:lnSpc>
                          <a:spcPct val="150000"/>
                        </a:lnSpc>
                      </a:pPr>
                      <a:r>
                        <a:rPr lang="es-EC" sz="1200">
                          <a:effectLst/>
                        </a:rPr>
                        <a:t>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12,5%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611255,041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733506,05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122251,01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dirty="0">
                          <a:effectLst/>
                        </a:rPr>
                        <a:t>16,67%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930535398"/>
                  </a:ext>
                </a:extLst>
              </a:tr>
              <a:tr h="346302">
                <a:tc>
                  <a:txBody>
                    <a:bodyPr/>
                    <a:lstStyle/>
                    <a:p>
                      <a:pPr algn="ctr">
                        <a:lnSpc>
                          <a:spcPct val="150000"/>
                        </a:lnSpc>
                      </a:pPr>
                      <a:r>
                        <a:rPr lang="es-EC" sz="1200">
                          <a:effectLst/>
                        </a:rPr>
                        <a:t>2018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346404,033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519606,05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173202,02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dirty="0">
                          <a:effectLst/>
                        </a:rPr>
                        <a:t>33,33%</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732372934"/>
                  </a:ext>
                </a:extLst>
              </a:tr>
              <a:tr h="346302">
                <a:tc>
                  <a:txBody>
                    <a:bodyPr/>
                    <a:lstStyle/>
                    <a:p>
                      <a:pPr algn="ctr">
                        <a:lnSpc>
                          <a:spcPct val="150000"/>
                        </a:lnSpc>
                      </a:pPr>
                      <a:r>
                        <a:rPr lang="es-EC" sz="1200" dirty="0">
                          <a:effectLst/>
                        </a:rPr>
                        <a:t>2019</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200">
                          <a:effectLst/>
                        </a:rPr>
                        <a:t>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dirty="0">
                          <a:effectLst/>
                        </a:rPr>
                        <a:t>343758,025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15%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687516,05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a:effectLst/>
                        </a:rPr>
                        <a:t>343758,03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pPr>
                      <a:r>
                        <a:rPr lang="es-EC" sz="1200" dirty="0">
                          <a:effectLst/>
                        </a:rPr>
                        <a:t>50%</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51445497"/>
                  </a:ext>
                </a:extLst>
              </a:tr>
            </a:tbl>
          </a:graphicData>
        </a:graphic>
      </p:graphicFrame>
      <p:sp>
        <p:nvSpPr>
          <p:cNvPr id="2" name="CuadroTexto 1">
            <a:extLst>
              <a:ext uri="{FF2B5EF4-FFF2-40B4-BE49-F238E27FC236}">
                <a16:creationId xmlns:a16="http://schemas.microsoft.com/office/drawing/2014/main" xmlns="" id="{AC7352F9-4205-4109-AB2A-9DEC790DE404}"/>
              </a:ext>
            </a:extLst>
          </p:cNvPr>
          <p:cNvSpPr txBox="1"/>
          <p:nvPr/>
        </p:nvSpPr>
        <p:spPr>
          <a:xfrm>
            <a:off x="409321" y="4667808"/>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346897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 name="Título 1">
            <a:extLst>
              <a:ext uri="{FF2B5EF4-FFF2-40B4-BE49-F238E27FC236}">
                <a16:creationId xmlns:a16="http://schemas.microsoft.com/office/drawing/2014/main" xmlns="" id="{431E3309-BE43-4484-BF45-F1E47F60198F}"/>
              </a:ext>
            </a:extLst>
          </p:cNvPr>
          <p:cNvSpPr txBox="1">
            <a:spLocks/>
          </p:cNvSpPr>
          <p:nvPr/>
        </p:nvSpPr>
        <p:spPr>
          <a:xfrm>
            <a:off x="-2002804" y="-147145"/>
            <a:ext cx="8596668" cy="1320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4000"/>
              <a:buFont typeface="Oswald Regular"/>
              <a:buNone/>
              <a:defRPr sz="4000" b="0" i="0" u="none" strike="noStrike" cap="none">
                <a:solidFill>
                  <a:schemeClr val="dk2"/>
                </a:solidFill>
                <a:latin typeface="Oswald Regular"/>
                <a:ea typeface="Oswald Regular"/>
                <a:cs typeface="Oswald Regular"/>
                <a:sym typeface="Oswald Regular"/>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s-EC" dirty="0"/>
              <a:t>Incidencia en el precio final</a:t>
            </a:r>
          </a:p>
        </p:txBody>
      </p:sp>
      <p:graphicFrame>
        <p:nvGraphicFramePr>
          <p:cNvPr id="6" name="Marcador de contenido 3">
            <a:extLst>
              <a:ext uri="{FF2B5EF4-FFF2-40B4-BE49-F238E27FC236}">
                <a16:creationId xmlns:a16="http://schemas.microsoft.com/office/drawing/2014/main" xmlns="" id="{21713B6B-7FF5-41A1-B1CB-9129EE4FC5E0}"/>
              </a:ext>
            </a:extLst>
          </p:cNvPr>
          <p:cNvGraphicFramePr>
            <a:graphicFrameLocks/>
          </p:cNvGraphicFramePr>
          <p:nvPr>
            <p:extLst>
              <p:ext uri="{D42A27DB-BD31-4B8C-83A1-F6EECF244321}">
                <p14:modId xmlns:p14="http://schemas.microsoft.com/office/powerpoint/2010/main" val="1182366338"/>
              </p:ext>
            </p:extLst>
          </p:nvPr>
        </p:nvGraphicFramePr>
        <p:xfrm>
          <a:off x="551739" y="1231228"/>
          <a:ext cx="8040467" cy="3484367"/>
        </p:xfrm>
        <a:graphic>
          <a:graphicData uri="http://schemas.openxmlformats.org/drawingml/2006/table">
            <a:tbl>
              <a:tblPr firstRow="1" firstCol="1" bandRow="1">
                <a:tableStyleId>{5C22544A-7EE6-4342-B048-85BDC9FD1C3A}</a:tableStyleId>
              </a:tblPr>
              <a:tblGrid>
                <a:gridCol w="509765">
                  <a:extLst>
                    <a:ext uri="{9D8B030D-6E8A-4147-A177-3AD203B41FA5}">
                      <a16:colId xmlns:a16="http://schemas.microsoft.com/office/drawing/2014/main" xmlns="" val="1748382980"/>
                    </a:ext>
                  </a:extLst>
                </a:gridCol>
                <a:gridCol w="953600">
                  <a:extLst>
                    <a:ext uri="{9D8B030D-6E8A-4147-A177-3AD203B41FA5}">
                      <a16:colId xmlns:a16="http://schemas.microsoft.com/office/drawing/2014/main" xmlns="" val="1243495698"/>
                    </a:ext>
                  </a:extLst>
                </a:gridCol>
                <a:gridCol w="1083855">
                  <a:extLst>
                    <a:ext uri="{9D8B030D-6E8A-4147-A177-3AD203B41FA5}">
                      <a16:colId xmlns:a16="http://schemas.microsoft.com/office/drawing/2014/main" xmlns="" val="3007739866"/>
                    </a:ext>
                  </a:extLst>
                </a:gridCol>
                <a:gridCol w="837817">
                  <a:extLst>
                    <a:ext uri="{9D8B030D-6E8A-4147-A177-3AD203B41FA5}">
                      <a16:colId xmlns:a16="http://schemas.microsoft.com/office/drawing/2014/main" xmlns="" val="4127152268"/>
                    </a:ext>
                  </a:extLst>
                </a:gridCol>
                <a:gridCol w="951991">
                  <a:extLst>
                    <a:ext uri="{9D8B030D-6E8A-4147-A177-3AD203B41FA5}">
                      <a16:colId xmlns:a16="http://schemas.microsoft.com/office/drawing/2014/main" xmlns="" val="3995432196"/>
                    </a:ext>
                  </a:extLst>
                </a:gridCol>
                <a:gridCol w="985761">
                  <a:extLst>
                    <a:ext uri="{9D8B030D-6E8A-4147-A177-3AD203B41FA5}">
                      <a16:colId xmlns:a16="http://schemas.microsoft.com/office/drawing/2014/main" xmlns="" val="1966622585"/>
                    </a:ext>
                  </a:extLst>
                </a:gridCol>
                <a:gridCol w="985761">
                  <a:extLst>
                    <a:ext uri="{9D8B030D-6E8A-4147-A177-3AD203B41FA5}">
                      <a16:colId xmlns:a16="http://schemas.microsoft.com/office/drawing/2014/main" xmlns="" val="3275969825"/>
                    </a:ext>
                  </a:extLst>
                </a:gridCol>
                <a:gridCol w="1038829">
                  <a:extLst>
                    <a:ext uri="{9D8B030D-6E8A-4147-A177-3AD203B41FA5}">
                      <a16:colId xmlns:a16="http://schemas.microsoft.com/office/drawing/2014/main" xmlns="" val="1150533958"/>
                    </a:ext>
                  </a:extLst>
                </a:gridCol>
                <a:gridCol w="693088">
                  <a:extLst>
                    <a:ext uri="{9D8B030D-6E8A-4147-A177-3AD203B41FA5}">
                      <a16:colId xmlns:a16="http://schemas.microsoft.com/office/drawing/2014/main" xmlns="" val="1552937219"/>
                    </a:ext>
                  </a:extLst>
                </a:gridCol>
              </a:tblGrid>
              <a:tr h="378393">
                <a:tc>
                  <a:txBody>
                    <a:bodyPr/>
                    <a:lstStyle/>
                    <a:p>
                      <a:pPr algn="ctr">
                        <a:lnSpc>
                          <a:spcPct val="150000"/>
                        </a:lnSpc>
                      </a:pPr>
                      <a:r>
                        <a:rPr lang="es-EC" sz="1100">
                          <a:effectLst/>
                        </a:rPr>
                        <a:t>Año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tc>
                <a:tc gridSpan="3">
                  <a:txBody>
                    <a:bodyPr/>
                    <a:lstStyle/>
                    <a:p>
                      <a:pPr indent="314960" algn="ctr">
                        <a:lnSpc>
                          <a:spcPct val="150000"/>
                        </a:lnSpc>
                      </a:pPr>
                      <a:r>
                        <a:rPr lang="es-EC" sz="1100">
                          <a:effectLst/>
                        </a:rPr>
                        <a:t>Escenario 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50000"/>
                        </a:lnSpc>
                      </a:pPr>
                      <a:r>
                        <a:rPr lang="es-EC" sz="1100">
                          <a:effectLst/>
                        </a:rPr>
                        <a:t>Escenario 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gridSpan="2">
                  <a:txBody>
                    <a:bodyPr/>
                    <a:lstStyle/>
                    <a:p>
                      <a:pPr algn="ctr">
                        <a:lnSpc>
                          <a:spcPct val="150000"/>
                        </a:lnSpc>
                      </a:pPr>
                      <a:r>
                        <a:rPr lang="es-EC" sz="1100" dirty="0">
                          <a:effectLst/>
                        </a:rPr>
                        <a:t>Incidencia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xmlns="" val="3880713476"/>
                  </a:ext>
                </a:extLst>
              </a:tr>
              <a:tr h="677954">
                <a:tc>
                  <a:txBody>
                    <a:bodyPr/>
                    <a:lstStyle/>
                    <a:p>
                      <a:pPr algn="ctr">
                        <a:lnSpc>
                          <a:spcPct val="150000"/>
                        </a:lnSpc>
                      </a:pPr>
                      <a:r>
                        <a:rPr lang="es-EC" sz="1050">
                          <a:effectLst/>
                        </a:rPr>
                        <a:t>No.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IVA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Precio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Precio TM</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IVA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Precio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Precio Tonelada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Valor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865744932"/>
                  </a:ext>
                </a:extLst>
              </a:tr>
              <a:tr h="346860">
                <a:tc>
                  <a:txBody>
                    <a:bodyPr/>
                    <a:lstStyle/>
                    <a:p>
                      <a:pPr algn="ctr">
                        <a:lnSpc>
                          <a:spcPct val="150000"/>
                        </a:lnSpc>
                      </a:pPr>
                      <a:r>
                        <a:rPr lang="es-EC" sz="1050">
                          <a:effectLst/>
                        </a:rPr>
                        <a:t>2013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210188,75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3212885,13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210188,75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3212885,1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014091586"/>
                  </a:ext>
                </a:extLst>
              </a:tr>
              <a:tr h="346860">
                <a:tc>
                  <a:txBody>
                    <a:bodyPr/>
                    <a:lstStyle/>
                    <a:p>
                      <a:pPr algn="ctr">
                        <a:lnSpc>
                          <a:spcPct val="150000"/>
                        </a:lnSpc>
                      </a:pPr>
                      <a:r>
                        <a:rPr lang="es-EC" sz="1050">
                          <a:effectLst/>
                        </a:rPr>
                        <a:t>2014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278130,75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4251427,13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1203,03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278130,75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4251427,1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1203,03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658545727"/>
                  </a:ext>
                </a:extLst>
              </a:tr>
              <a:tr h="346860">
                <a:tc>
                  <a:txBody>
                    <a:bodyPr/>
                    <a:lstStyle/>
                    <a:p>
                      <a:pPr algn="ctr">
                        <a:lnSpc>
                          <a:spcPct val="150000"/>
                        </a:lnSpc>
                      </a:pPr>
                      <a:r>
                        <a:rPr lang="es-EC" sz="1050">
                          <a:effectLst/>
                        </a:rPr>
                        <a:t>2015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224598,25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3433144,63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1203,45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224598,25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3433144,6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1203,45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290569884"/>
                  </a:ext>
                </a:extLst>
              </a:tr>
              <a:tr h="346860">
                <a:tc>
                  <a:txBody>
                    <a:bodyPr/>
                    <a:lstStyle/>
                    <a:p>
                      <a:pPr algn="ctr">
                        <a:lnSpc>
                          <a:spcPct val="150000"/>
                        </a:lnSpc>
                      </a:pPr>
                      <a:r>
                        <a:rPr lang="es-EC" sz="1050">
                          <a:effectLst/>
                        </a:rPr>
                        <a:t>2016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343255,25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5246901,63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1202,7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343255,25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5246901,6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1202,7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0,00%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418765912"/>
                  </a:ext>
                </a:extLst>
              </a:tr>
              <a:tr h="346860">
                <a:tc>
                  <a:txBody>
                    <a:bodyPr/>
                    <a:lstStyle/>
                    <a:p>
                      <a:pPr algn="ctr">
                        <a:lnSpc>
                          <a:spcPct val="150000"/>
                        </a:lnSpc>
                      </a:pPr>
                      <a:r>
                        <a:rPr lang="es-EC" sz="1050">
                          <a:effectLst/>
                        </a:rPr>
                        <a:t>2017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385090,68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5886386,05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1176,38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393648,25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6017194,6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1202,52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26,141633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2,17%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77109255"/>
                  </a:ext>
                </a:extLst>
              </a:tr>
              <a:tr h="346860">
                <a:tc>
                  <a:txBody>
                    <a:bodyPr/>
                    <a:lstStyle/>
                    <a:p>
                      <a:pPr algn="ctr">
                        <a:lnSpc>
                          <a:spcPct val="150000"/>
                        </a:lnSpc>
                      </a:pPr>
                      <a:r>
                        <a:rPr lang="es-EC" sz="1050">
                          <a:effectLst/>
                        </a:rPr>
                        <a:t>2018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266731,11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4077175,47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1150,72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278855,25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4262501,6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1203,03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52,305482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4,35%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17959232"/>
                  </a:ext>
                </a:extLst>
              </a:tr>
              <a:tr h="346860">
                <a:tc>
                  <a:txBody>
                    <a:bodyPr/>
                    <a:lstStyle/>
                    <a:p>
                      <a:pPr algn="ctr">
                        <a:lnSpc>
                          <a:spcPct val="150000"/>
                        </a:lnSpc>
                      </a:pPr>
                      <a:r>
                        <a:rPr lang="es-EC" sz="1050">
                          <a:effectLst/>
                        </a:rPr>
                        <a:t>2019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344903,89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5272102,24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1124,17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368966,95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5639923,3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a:effectLst/>
                        </a:rPr>
                        <a:t>1202,6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dirty="0">
                          <a:effectLst/>
                        </a:rPr>
                        <a:t>78,430311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pPr>
                      <a:r>
                        <a:rPr lang="es-EC" sz="1050" dirty="0">
                          <a:effectLst/>
                        </a:rPr>
                        <a:t>6,52%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203044523"/>
                  </a:ext>
                </a:extLst>
              </a:tr>
            </a:tbl>
          </a:graphicData>
        </a:graphic>
      </p:graphicFrame>
      <p:sp>
        <p:nvSpPr>
          <p:cNvPr id="2" name="CuadroTexto 1">
            <a:extLst>
              <a:ext uri="{FF2B5EF4-FFF2-40B4-BE49-F238E27FC236}">
                <a16:creationId xmlns:a16="http://schemas.microsoft.com/office/drawing/2014/main" xmlns="" id="{A33ABFF6-BB3D-41E0-B3BE-E453FC85C3AB}"/>
              </a:ext>
            </a:extLst>
          </p:cNvPr>
          <p:cNvSpPr txBox="1"/>
          <p:nvPr/>
        </p:nvSpPr>
        <p:spPr>
          <a:xfrm>
            <a:off x="6593864" y="4792714"/>
            <a:ext cx="4512988" cy="3317938"/>
          </a:xfrm>
          <a:prstGeom prst="rect">
            <a:avLst/>
          </a:prstGeom>
        </p:spPr>
        <p:txBody>
          <a:bodyPr vert="horz" lIns="91440" tIns="45720" rIns="91440" bIns="45720" rtlCol="0" anchor="t">
            <a:normAutofit/>
          </a:bodyPr>
          <a:lstStyle/>
          <a:p>
            <a:pPr marL="180340" marR="180340" indent="-228600">
              <a:spcBef>
                <a:spcPts val="1000"/>
              </a:spcBef>
              <a:buClr>
                <a:schemeClr val="accent1"/>
              </a:buClr>
              <a:buSzPct val="80000"/>
              <a:buFont typeface="Wingdings 3" charset="2"/>
              <a:buChar char=""/>
            </a:pPr>
            <a:r>
              <a:rPr lang="en-US" sz="1200" dirty="0" err="1">
                <a:effectLst/>
              </a:rPr>
              <a:t>E</a:t>
            </a:r>
            <a:r>
              <a:rPr lang="en-US" sz="1200" dirty="0" err="1"/>
              <a:t>laborado</a:t>
            </a:r>
            <a:r>
              <a:rPr lang="en-US" sz="1200" dirty="0"/>
              <a:t> por los </a:t>
            </a:r>
            <a:r>
              <a:rPr lang="en-US" sz="1200" dirty="0" err="1"/>
              <a:t>autores</a:t>
            </a:r>
            <a:endParaRPr lang="en-US" sz="1200" dirty="0">
              <a:effectLst/>
            </a:endParaRPr>
          </a:p>
        </p:txBody>
      </p:sp>
    </p:spTree>
    <p:extLst>
      <p:ext uri="{BB962C8B-B14F-4D97-AF65-F5344CB8AC3E}">
        <p14:creationId xmlns:p14="http://schemas.microsoft.com/office/powerpoint/2010/main" val="41362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9" name="Google Shape;329;p37"/>
          <p:cNvGrpSpPr/>
          <p:nvPr/>
        </p:nvGrpSpPr>
        <p:grpSpPr>
          <a:xfrm>
            <a:off x="5747788" y="2017149"/>
            <a:ext cx="774035" cy="759531"/>
            <a:chOff x="7390435" y="3680868"/>
            <a:chExt cx="372073" cy="355243"/>
          </a:xfrm>
        </p:grpSpPr>
        <p:sp>
          <p:nvSpPr>
            <p:cNvPr id="330" name="Google Shape;330;p3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C" dirty="0"/>
              <a:t>Específicos</a:t>
            </a:r>
            <a:endParaRPr dirty="0"/>
          </a:p>
        </p:txBody>
      </p:sp>
      <p:sp>
        <p:nvSpPr>
          <p:cNvPr id="338" name="Google Shape;338;p37"/>
          <p:cNvSpPr txBox="1">
            <a:spLocks noGrp="1"/>
          </p:cNvSpPr>
          <p:nvPr>
            <p:ph type="subTitle" idx="2"/>
          </p:nvPr>
        </p:nvSpPr>
        <p:spPr>
          <a:xfrm>
            <a:off x="686675" y="3109925"/>
            <a:ext cx="2136600" cy="1089600"/>
          </a:xfrm>
          <a:prstGeom prst="rect">
            <a:avLst/>
          </a:prstGeom>
        </p:spPr>
        <p:txBody>
          <a:bodyPr spcFirstLastPara="1" wrap="square" lIns="91425" tIns="91425" rIns="91425" bIns="91425" anchor="t" anchorCtr="0">
            <a:noAutofit/>
          </a:bodyPr>
          <a:lstStyle/>
          <a:p>
            <a:pPr marL="0" lvl="0" indent="0"/>
            <a:r>
              <a:rPr lang="es-ES" dirty="0"/>
              <a:t>Analizar la situación del sector productivo y exportador de la piña en el territorio ecuatoriano.</a:t>
            </a:r>
          </a:p>
          <a:p>
            <a:pPr marL="0" lvl="0" indent="0" algn="l" rtl="0">
              <a:spcBef>
                <a:spcPts val="1600"/>
              </a:spcBef>
              <a:spcAft>
                <a:spcPts val="1600"/>
              </a:spcAft>
              <a:buNone/>
            </a:pPr>
            <a:endParaRPr dirty="0"/>
          </a:p>
        </p:txBody>
      </p:sp>
      <p:sp>
        <p:nvSpPr>
          <p:cNvPr id="340" name="Google Shape;340;p37"/>
          <p:cNvSpPr txBox="1">
            <a:spLocks noGrp="1"/>
          </p:cNvSpPr>
          <p:nvPr>
            <p:ph type="subTitle" idx="4"/>
          </p:nvPr>
        </p:nvSpPr>
        <p:spPr>
          <a:xfrm>
            <a:off x="2982917" y="3109925"/>
            <a:ext cx="2136600" cy="1089600"/>
          </a:xfrm>
          <a:prstGeom prst="rect">
            <a:avLst/>
          </a:prstGeom>
        </p:spPr>
        <p:txBody>
          <a:bodyPr spcFirstLastPara="1" wrap="square" lIns="91425" tIns="91425" rIns="91425" bIns="91425" anchor="t" anchorCtr="0">
            <a:noAutofit/>
          </a:bodyPr>
          <a:lstStyle/>
          <a:p>
            <a:pPr marL="0" lvl="0" indent="0"/>
            <a:r>
              <a:rPr lang="es-ES" dirty="0"/>
              <a:t>Realizar un estudio del mercado Alemán en el período 2013 - 2019</a:t>
            </a:r>
          </a:p>
          <a:p>
            <a:pPr marL="0" lvl="0" indent="0" algn="l" rtl="0">
              <a:spcBef>
                <a:spcPts val="1600"/>
              </a:spcBef>
              <a:spcAft>
                <a:spcPts val="1600"/>
              </a:spcAft>
              <a:buNone/>
            </a:pPr>
            <a:endParaRPr dirty="0"/>
          </a:p>
        </p:txBody>
      </p:sp>
      <p:sp>
        <p:nvSpPr>
          <p:cNvPr id="342" name="Google Shape;342;p37"/>
          <p:cNvSpPr txBox="1">
            <a:spLocks noGrp="1"/>
          </p:cNvSpPr>
          <p:nvPr>
            <p:ph type="subTitle" idx="6"/>
          </p:nvPr>
        </p:nvSpPr>
        <p:spPr>
          <a:xfrm>
            <a:off x="5263352" y="3109925"/>
            <a:ext cx="2401169" cy="1089600"/>
          </a:xfrm>
          <a:prstGeom prst="rect">
            <a:avLst/>
          </a:prstGeom>
        </p:spPr>
        <p:txBody>
          <a:bodyPr spcFirstLastPara="1" wrap="square" lIns="91425" tIns="91425" rIns="91425" bIns="91425" anchor="t" anchorCtr="0">
            <a:noAutofit/>
          </a:bodyPr>
          <a:lstStyle/>
          <a:p>
            <a:pPr marL="0" lvl="0" indent="0"/>
            <a:r>
              <a:rPr lang="es-ES" sz="1200" dirty="0"/>
              <a:t>Definir los beneficios del Acuerdo Comercial Multipartes en la exportación de la subpartida 0804.30.00.00 correspondiente a la piña (ananá).</a:t>
            </a:r>
          </a:p>
          <a:p>
            <a:pPr marL="0" lvl="0" indent="0" algn="l" rtl="0">
              <a:spcBef>
                <a:spcPts val="1600"/>
              </a:spcBef>
              <a:spcAft>
                <a:spcPts val="1600"/>
              </a:spcAft>
              <a:buNone/>
            </a:pPr>
            <a:endParaRPr sz="1200" dirty="0"/>
          </a:p>
        </p:txBody>
      </p:sp>
      <p:sp>
        <p:nvSpPr>
          <p:cNvPr id="343" name="Google Shape;343;p37"/>
          <p:cNvSpPr/>
          <p:nvPr/>
        </p:nvSpPr>
        <p:spPr>
          <a:xfrm>
            <a:off x="3443276" y="2017149"/>
            <a:ext cx="658076" cy="880645"/>
          </a:xfrm>
          <a:custGeom>
            <a:avLst/>
            <a:gdLst/>
            <a:ahLst/>
            <a:cxnLst/>
            <a:rect l="l" t="t" r="r" b="b"/>
            <a:pathLst>
              <a:path w="7240" h="11467" extrusionOk="0">
                <a:moveTo>
                  <a:pt x="1048" y="346"/>
                </a:moveTo>
                <a:cubicBezTo>
                  <a:pt x="1156" y="346"/>
                  <a:pt x="1239" y="441"/>
                  <a:pt x="1239" y="537"/>
                </a:cubicBezTo>
                <a:cubicBezTo>
                  <a:pt x="1239" y="644"/>
                  <a:pt x="1156" y="727"/>
                  <a:pt x="1048" y="727"/>
                </a:cubicBezTo>
                <a:cubicBezTo>
                  <a:pt x="941" y="727"/>
                  <a:pt x="858" y="644"/>
                  <a:pt x="858" y="537"/>
                </a:cubicBezTo>
                <a:cubicBezTo>
                  <a:pt x="858" y="429"/>
                  <a:pt x="941" y="346"/>
                  <a:pt x="1048" y="346"/>
                </a:cubicBezTo>
                <a:close/>
                <a:moveTo>
                  <a:pt x="3549" y="1203"/>
                </a:moveTo>
                <a:lnTo>
                  <a:pt x="3906" y="1453"/>
                </a:lnTo>
                <a:lnTo>
                  <a:pt x="3549" y="1453"/>
                </a:lnTo>
                <a:lnTo>
                  <a:pt x="3549" y="1203"/>
                </a:lnTo>
                <a:close/>
                <a:moveTo>
                  <a:pt x="6883" y="1060"/>
                </a:moveTo>
                <a:lnTo>
                  <a:pt x="6883" y="1072"/>
                </a:lnTo>
                <a:lnTo>
                  <a:pt x="6097" y="2799"/>
                </a:lnTo>
                <a:cubicBezTo>
                  <a:pt x="6085" y="2846"/>
                  <a:pt x="6085" y="2894"/>
                  <a:pt x="6097" y="2942"/>
                </a:cubicBezTo>
                <a:lnTo>
                  <a:pt x="6883" y="4680"/>
                </a:lnTo>
                <a:lnTo>
                  <a:pt x="4620" y="4680"/>
                </a:lnTo>
                <a:lnTo>
                  <a:pt x="4620" y="1608"/>
                </a:lnTo>
                <a:cubicBezTo>
                  <a:pt x="4620" y="1549"/>
                  <a:pt x="4597" y="1501"/>
                  <a:pt x="4549" y="1477"/>
                </a:cubicBezTo>
                <a:lnTo>
                  <a:pt x="3942" y="1060"/>
                </a:lnTo>
                <a:close/>
                <a:moveTo>
                  <a:pt x="6883" y="4680"/>
                </a:moveTo>
                <a:cubicBezTo>
                  <a:pt x="6883" y="4686"/>
                  <a:pt x="6880" y="4689"/>
                  <a:pt x="6878" y="4689"/>
                </a:cubicBezTo>
                <a:cubicBezTo>
                  <a:pt x="6877" y="4689"/>
                  <a:pt x="6877" y="4686"/>
                  <a:pt x="6883" y="4680"/>
                </a:cubicBezTo>
                <a:close/>
                <a:moveTo>
                  <a:pt x="4299" y="1787"/>
                </a:moveTo>
                <a:lnTo>
                  <a:pt x="4299" y="5394"/>
                </a:lnTo>
                <a:lnTo>
                  <a:pt x="1941" y="5406"/>
                </a:lnTo>
                <a:lnTo>
                  <a:pt x="1941" y="2692"/>
                </a:lnTo>
                <a:cubicBezTo>
                  <a:pt x="1941" y="2608"/>
                  <a:pt x="1870" y="2537"/>
                  <a:pt x="1787" y="2537"/>
                </a:cubicBezTo>
                <a:cubicBezTo>
                  <a:pt x="1691" y="2537"/>
                  <a:pt x="1620" y="2608"/>
                  <a:pt x="1620" y="2692"/>
                </a:cubicBezTo>
                <a:lnTo>
                  <a:pt x="1620" y="5406"/>
                </a:lnTo>
                <a:lnTo>
                  <a:pt x="1227" y="5406"/>
                </a:lnTo>
                <a:lnTo>
                  <a:pt x="1227" y="1787"/>
                </a:lnTo>
                <a:lnTo>
                  <a:pt x="1620" y="1787"/>
                </a:lnTo>
                <a:lnTo>
                  <a:pt x="1620" y="1989"/>
                </a:lnTo>
                <a:cubicBezTo>
                  <a:pt x="1620" y="2072"/>
                  <a:pt x="1691" y="2144"/>
                  <a:pt x="1787" y="2144"/>
                </a:cubicBezTo>
                <a:cubicBezTo>
                  <a:pt x="1870" y="2144"/>
                  <a:pt x="1941" y="2072"/>
                  <a:pt x="1941" y="1989"/>
                </a:cubicBezTo>
                <a:lnTo>
                  <a:pt x="1941" y="1787"/>
                </a:lnTo>
                <a:close/>
                <a:moveTo>
                  <a:pt x="1584" y="10764"/>
                </a:moveTo>
                <a:cubicBezTo>
                  <a:pt x="1691" y="10764"/>
                  <a:pt x="1787" y="10859"/>
                  <a:pt x="1787" y="10954"/>
                </a:cubicBezTo>
                <a:lnTo>
                  <a:pt x="1787" y="11145"/>
                </a:lnTo>
                <a:lnTo>
                  <a:pt x="322" y="11145"/>
                </a:lnTo>
                <a:lnTo>
                  <a:pt x="322" y="10954"/>
                </a:lnTo>
                <a:cubicBezTo>
                  <a:pt x="322" y="10847"/>
                  <a:pt x="417" y="10764"/>
                  <a:pt x="513" y="10764"/>
                </a:cubicBezTo>
                <a:close/>
                <a:moveTo>
                  <a:pt x="1048" y="1"/>
                </a:moveTo>
                <a:cubicBezTo>
                  <a:pt x="775" y="1"/>
                  <a:pt x="536" y="239"/>
                  <a:pt x="536" y="525"/>
                </a:cubicBezTo>
                <a:cubicBezTo>
                  <a:pt x="536" y="763"/>
                  <a:pt x="679" y="953"/>
                  <a:pt x="894" y="1037"/>
                </a:cubicBezTo>
                <a:lnTo>
                  <a:pt x="894" y="10419"/>
                </a:lnTo>
                <a:lnTo>
                  <a:pt x="513" y="10419"/>
                </a:lnTo>
                <a:cubicBezTo>
                  <a:pt x="215" y="10419"/>
                  <a:pt x="1" y="10657"/>
                  <a:pt x="1" y="10943"/>
                </a:cubicBezTo>
                <a:lnTo>
                  <a:pt x="1" y="11300"/>
                </a:lnTo>
                <a:cubicBezTo>
                  <a:pt x="1" y="11395"/>
                  <a:pt x="72" y="11466"/>
                  <a:pt x="155" y="11466"/>
                </a:cubicBezTo>
                <a:lnTo>
                  <a:pt x="1965" y="11466"/>
                </a:lnTo>
                <a:cubicBezTo>
                  <a:pt x="2049" y="11466"/>
                  <a:pt x="2120" y="11395"/>
                  <a:pt x="2120" y="11300"/>
                </a:cubicBezTo>
                <a:lnTo>
                  <a:pt x="2120" y="10943"/>
                </a:lnTo>
                <a:cubicBezTo>
                  <a:pt x="2120" y="10645"/>
                  <a:pt x="1882" y="10419"/>
                  <a:pt x="1608" y="10419"/>
                </a:cubicBezTo>
                <a:lnTo>
                  <a:pt x="1227" y="10419"/>
                </a:lnTo>
                <a:lnTo>
                  <a:pt x="1227" y="5740"/>
                </a:lnTo>
                <a:lnTo>
                  <a:pt x="4299" y="5740"/>
                </a:lnTo>
                <a:cubicBezTo>
                  <a:pt x="4489" y="5740"/>
                  <a:pt x="4632" y="5585"/>
                  <a:pt x="4632" y="5394"/>
                </a:cubicBezTo>
                <a:lnTo>
                  <a:pt x="4632" y="5025"/>
                </a:lnTo>
                <a:lnTo>
                  <a:pt x="6883" y="5025"/>
                </a:lnTo>
                <a:cubicBezTo>
                  <a:pt x="7002" y="5025"/>
                  <a:pt x="7109" y="4966"/>
                  <a:pt x="7180" y="4859"/>
                </a:cubicBezTo>
                <a:cubicBezTo>
                  <a:pt x="7228" y="4763"/>
                  <a:pt x="7240" y="4632"/>
                  <a:pt x="7180" y="4525"/>
                </a:cubicBezTo>
                <a:lnTo>
                  <a:pt x="6442" y="2882"/>
                </a:lnTo>
                <a:lnTo>
                  <a:pt x="7180" y="1227"/>
                </a:lnTo>
                <a:cubicBezTo>
                  <a:pt x="7228" y="1120"/>
                  <a:pt x="7228" y="989"/>
                  <a:pt x="7156" y="894"/>
                </a:cubicBezTo>
                <a:cubicBezTo>
                  <a:pt x="7097" y="787"/>
                  <a:pt x="6978" y="727"/>
                  <a:pt x="6859" y="727"/>
                </a:cubicBezTo>
                <a:lnTo>
                  <a:pt x="3358" y="727"/>
                </a:lnTo>
                <a:cubicBezTo>
                  <a:pt x="3275" y="727"/>
                  <a:pt x="3192" y="810"/>
                  <a:pt x="3192" y="894"/>
                </a:cubicBezTo>
                <a:lnTo>
                  <a:pt x="3192" y="1453"/>
                </a:lnTo>
                <a:lnTo>
                  <a:pt x="1215" y="1453"/>
                </a:lnTo>
                <a:lnTo>
                  <a:pt x="1215" y="1037"/>
                </a:lnTo>
                <a:cubicBezTo>
                  <a:pt x="1429" y="953"/>
                  <a:pt x="1572" y="763"/>
                  <a:pt x="1572" y="525"/>
                </a:cubicBezTo>
                <a:cubicBezTo>
                  <a:pt x="1572" y="227"/>
                  <a:pt x="1334"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9248;p68"/>
          <p:cNvGrpSpPr/>
          <p:nvPr/>
        </p:nvGrpSpPr>
        <p:grpSpPr>
          <a:xfrm>
            <a:off x="1361869" y="2095567"/>
            <a:ext cx="641743" cy="657731"/>
            <a:chOff x="1421638" y="4125629"/>
            <a:chExt cx="374709" cy="374010"/>
          </a:xfrm>
        </p:grpSpPr>
        <p:sp>
          <p:nvSpPr>
            <p:cNvPr id="24" name="Google Shape;9249;p68"/>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5" name="Google Shape;9250;p68"/>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1"/>
          <p:cNvSpPr txBox="1">
            <a:spLocks noGrp="1"/>
          </p:cNvSpPr>
          <p:nvPr>
            <p:ph type="ctrTitle"/>
          </p:nvPr>
        </p:nvSpPr>
        <p:spPr>
          <a:xfrm>
            <a:off x="1036774" y="1582775"/>
            <a:ext cx="6672563" cy="2052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CONCLUSIONES Y RECOMENDACIONES</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50" name="Google Shape;650;p5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Conclusiones</a:t>
            </a:r>
            <a:endParaRPr dirty="0"/>
          </a:p>
        </p:txBody>
      </p:sp>
      <p:sp>
        <p:nvSpPr>
          <p:cNvPr id="651" name="Google Shape;651;p52"/>
          <p:cNvSpPr txBox="1">
            <a:spLocks noGrp="1"/>
          </p:cNvSpPr>
          <p:nvPr>
            <p:ph type="subTitle" idx="1"/>
          </p:nvPr>
        </p:nvSpPr>
        <p:spPr>
          <a:xfrm>
            <a:off x="1196750" y="1891525"/>
            <a:ext cx="6595067" cy="2049854"/>
          </a:xfrm>
          <a:prstGeom prst="rect">
            <a:avLst/>
          </a:prstGeom>
        </p:spPr>
        <p:txBody>
          <a:bodyPr spcFirstLastPara="1" wrap="square" lIns="91425" tIns="91425" rIns="91425" bIns="91425" anchor="t" anchorCtr="0">
            <a:noAutofit/>
          </a:bodyPr>
          <a:lstStyle/>
          <a:p>
            <a:pPr marL="285750" lvl="0" indent="-285750">
              <a:spcAft>
                <a:spcPts val="1600"/>
              </a:spcAft>
              <a:buFont typeface="Arial" panose="020B0604020202020204" pitchFamily="34" charset="0"/>
              <a:buChar char="•"/>
            </a:pPr>
            <a:r>
              <a:rPr lang="es-ES" dirty="0"/>
              <a:t>Mediante el análisis efectuado en la investigación, se ha determinado que efectivamente la relación comercial existente entre Ecuador y Alemania en lo referente a la piña (ananá), se mantiene en una tendencia creciente siempre que los cultivos ecuatorianos no se vean afectados por daños extremos de sequía, inundaciones, entre otros determinados por el clima.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7" name="Google Shape;657;p53"/>
          <p:cNvSpPr txBox="1">
            <a:spLocks noGrp="1"/>
          </p:cNvSpPr>
          <p:nvPr>
            <p:ph type="title"/>
          </p:nvPr>
        </p:nvSpPr>
        <p:spPr>
          <a:xfrm>
            <a:off x="3388756" y="271820"/>
            <a:ext cx="5523900" cy="755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CONCLUSIONS</a:t>
            </a:r>
            <a:endParaRPr dirty="0"/>
          </a:p>
        </p:txBody>
      </p:sp>
      <p:sp>
        <p:nvSpPr>
          <p:cNvPr id="659" name="Google Shape;659;p53"/>
          <p:cNvSpPr txBox="1">
            <a:spLocks noGrp="1"/>
          </p:cNvSpPr>
          <p:nvPr>
            <p:ph type="body" idx="1"/>
          </p:nvPr>
        </p:nvSpPr>
        <p:spPr>
          <a:xfrm>
            <a:off x="709452" y="1198132"/>
            <a:ext cx="4761186" cy="3945368"/>
          </a:xfrm>
          <a:prstGeom prst="rect">
            <a:avLst/>
          </a:prstGeom>
        </p:spPr>
        <p:txBody>
          <a:bodyPr spcFirstLastPara="1" wrap="square" lIns="91425" tIns="91425" rIns="91425" bIns="91425" anchor="t" anchorCtr="0">
            <a:noAutofit/>
          </a:bodyPr>
          <a:lstStyle/>
          <a:p>
            <a:pPr marL="285750" indent="-285750">
              <a:spcAft>
                <a:spcPts val="1600"/>
              </a:spcAft>
            </a:pPr>
            <a:r>
              <a:rPr lang="es-ES" dirty="0"/>
              <a:t>Las medidas arancelarias aplicadas en general sobre las mercancías y de manera específica sobre las piñas (ananá), afectan de manera directa a la competitividad del producto debido a su incidencia sobre el precio final del mismo.	</a:t>
            </a:r>
          </a:p>
          <a:p>
            <a:pPr marL="285750" indent="-285750">
              <a:spcAft>
                <a:spcPts val="1600"/>
              </a:spcAft>
            </a:pPr>
            <a:r>
              <a:rPr lang="es-ES" dirty="0"/>
              <a:t>La relación comercial con Alemania en la piña (ananá), mantiene un crecimiento promedio superior al crecimiento promedio con el resto de los países con los cuales Ecuador mantiene una actividad comercial, con una diferencia de 4.49 puntos, presentándose así como un mercado atractivo para futuras exportaciones de esta mercancía.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50" name="Google Shape;650;p5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Recomendaciones</a:t>
            </a:r>
            <a:endParaRPr dirty="0"/>
          </a:p>
        </p:txBody>
      </p:sp>
      <p:sp>
        <p:nvSpPr>
          <p:cNvPr id="651" name="Google Shape;651;p52"/>
          <p:cNvSpPr txBox="1">
            <a:spLocks noGrp="1"/>
          </p:cNvSpPr>
          <p:nvPr>
            <p:ph type="subTitle" idx="1"/>
          </p:nvPr>
        </p:nvSpPr>
        <p:spPr>
          <a:xfrm>
            <a:off x="378372" y="1486168"/>
            <a:ext cx="7492405" cy="3101598"/>
          </a:xfrm>
          <a:prstGeom prst="rect">
            <a:avLst/>
          </a:prstGeom>
        </p:spPr>
        <p:txBody>
          <a:bodyPr spcFirstLastPara="1" wrap="square" lIns="91425" tIns="91425" rIns="91425" bIns="91425" anchor="t" anchorCtr="0">
            <a:noAutofit/>
          </a:bodyPr>
          <a:lstStyle/>
          <a:p>
            <a:pPr marL="171450" lvl="0" indent="-171450">
              <a:spcAft>
                <a:spcPts val="1600"/>
              </a:spcAft>
              <a:buFont typeface="Arial" panose="020B0604020202020204" pitchFamily="34" charset="0"/>
              <a:buChar char="•"/>
            </a:pPr>
            <a:r>
              <a:rPr lang="es-ES" sz="1200" dirty="0"/>
              <a:t>Al iniciar exportaciones con Alemania es importante contactarse con un importador o distribuidor que tenga buenas relaciones con los mercados y se encuentren especializados con los procesos  y requisitos de importación, gestión aduanera y distribución  para ingresar a este mercado generando mayor confianza y concretar la negociación con los compradores  e interesados.</a:t>
            </a:r>
          </a:p>
          <a:p>
            <a:pPr marL="171450" lvl="0" indent="-171450">
              <a:spcAft>
                <a:spcPts val="1600"/>
              </a:spcAft>
              <a:buFont typeface="Arial" panose="020B0604020202020204" pitchFamily="34" charset="0"/>
              <a:buChar char="•"/>
            </a:pPr>
            <a:r>
              <a:rPr lang="es-ES" sz="1200" dirty="0"/>
              <a:t> Dirigirse  al mercado adecuado porque este mercado está dominado por las grandes cadenas  minoristas o detallistas  quienes trabajan con </a:t>
            </a:r>
            <a:r>
              <a:rPr lang="es-ES" sz="1200" dirty="0" err="1"/>
              <a:t>brokers</a:t>
            </a:r>
            <a:r>
              <a:rPr lang="es-ES" sz="1200" dirty="0"/>
              <a:t> o importadores especializados en el sector con grandes volúmenes y las tiendas especializadas o regionales   que  se enfocan en la diversidad de productos y trabajan con pequeñas cantidades por ejemplo tiendas de productos orgánicos o naturales.</a:t>
            </a:r>
          </a:p>
          <a:p>
            <a:pPr marL="0" lvl="0" indent="0">
              <a:spcAft>
                <a:spcPts val="1600"/>
              </a:spcAft>
            </a:pPr>
            <a:endParaRPr lang="es-ES" sz="1200" dirty="0"/>
          </a:p>
        </p:txBody>
      </p:sp>
    </p:spTree>
    <p:extLst>
      <p:ext uri="{BB962C8B-B14F-4D97-AF65-F5344CB8AC3E}">
        <p14:creationId xmlns:p14="http://schemas.microsoft.com/office/powerpoint/2010/main" val="2869542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50" name="Google Shape;650;p5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Recomendaciones</a:t>
            </a:r>
            <a:endParaRPr dirty="0"/>
          </a:p>
        </p:txBody>
      </p:sp>
      <p:sp>
        <p:nvSpPr>
          <p:cNvPr id="651" name="Google Shape;651;p52"/>
          <p:cNvSpPr txBox="1">
            <a:spLocks noGrp="1"/>
          </p:cNvSpPr>
          <p:nvPr>
            <p:ph type="subTitle" idx="1"/>
          </p:nvPr>
        </p:nvSpPr>
        <p:spPr>
          <a:xfrm>
            <a:off x="720000" y="1594608"/>
            <a:ext cx="6374482" cy="1272000"/>
          </a:xfrm>
          <a:prstGeom prst="rect">
            <a:avLst/>
          </a:prstGeom>
        </p:spPr>
        <p:txBody>
          <a:bodyPr spcFirstLastPara="1" wrap="square" lIns="91425" tIns="91425" rIns="91425" bIns="91425" anchor="t" anchorCtr="0">
            <a:noAutofit/>
          </a:bodyPr>
          <a:lstStyle/>
          <a:p>
            <a:pPr marL="0" lvl="0" indent="0">
              <a:spcAft>
                <a:spcPts val="1600"/>
              </a:spcAft>
            </a:pPr>
            <a:r>
              <a:rPr lang="es-ES" dirty="0"/>
              <a:t>Considerar las relaciones internacionales  para identificar los acuerdos bilaterales y obtener beneficios como desgravaciones arancelarias, sean totales o parciales  siendo importante la correcta selección de la partida arancelaria .y verificar los requerimientos exigidos como certificaciones internacionales que respalden  y garanticen  estándares de calidad del producto, responsabilidad social, seguridad humana y ambiental, normas de etiquetado de los productos alimenticios y normas de comercialización de las frutas y hortalizas.</a:t>
            </a:r>
          </a:p>
        </p:txBody>
      </p:sp>
    </p:spTree>
    <p:extLst>
      <p:ext uri="{BB962C8B-B14F-4D97-AF65-F5344CB8AC3E}">
        <p14:creationId xmlns:p14="http://schemas.microsoft.com/office/powerpoint/2010/main" val="385354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pic>
        <p:nvPicPr>
          <p:cNvPr id="3074" name="Picture 2" descr="Exportación - Ecu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00"/>
            <a:ext cx="4238960" cy="4238960"/>
          </a:xfrm>
          <a:prstGeom prst="rect">
            <a:avLst/>
          </a:prstGeom>
          <a:noFill/>
          <a:extLst>
            <a:ext uri="{909E8E84-426E-40DD-AFC4-6F175D3DCCD1}">
              <a14:hiddenFill xmlns:a14="http://schemas.microsoft.com/office/drawing/2010/main">
                <a:solidFill>
                  <a:srgbClr val="FFFFFF"/>
                </a:solidFill>
              </a14:hiddenFill>
            </a:ext>
          </a:extLst>
        </p:spPr>
      </p:pic>
      <p:sp>
        <p:nvSpPr>
          <p:cNvPr id="657" name="Google Shape;657;p5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Recomendaciones</a:t>
            </a:r>
            <a:endParaRPr dirty="0"/>
          </a:p>
        </p:txBody>
      </p:sp>
      <p:sp>
        <p:nvSpPr>
          <p:cNvPr id="659" name="Google Shape;659;p53"/>
          <p:cNvSpPr txBox="1">
            <a:spLocks noGrp="1"/>
          </p:cNvSpPr>
          <p:nvPr>
            <p:ph type="body" idx="1"/>
          </p:nvPr>
        </p:nvSpPr>
        <p:spPr>
          <a:xfrm>
            <a:off x="5661975" y="1600298"/>
            <a:ext cx="3229500" cy="1695000"/>
          </a:xfrm>
          <a:prstGeom prst="rect">
            <a:avLst/>
          </a:prstGeom>
        </p:spPr>
        <p:txBody>
          <a:bodyPr spcFirstLastPara="1" wrap="square" lIns="91425" tIns="91425" rIns="91425" bIns="91425" anchor="t" anchorCtr="0">
            <a:noAutofit/>
          </a:bodyPr>
          <a:lstStyle/>
          <a:p>
            <a:pPr marL="0" lvl="0" indent="0">
              <a:spcAft>
                <a:spcPts val="1600"/>
              </a:spcAft>
              <a:buNone/>
            </a:pPr>
            <a:r>
              <a:rPr lang="es-ES" dirty="0"/>
              <a:t>Al tener un índice de crecimiento  positivo en las exportaciones de Ecuador hacia Alemania refleja una mayor oportunidad de internacionalizar nuestros productos generando una gran acogida  y posicionamiento en este país siendo atractivo para futuras negociaciones.</a:t>
            </a:r>
          </a:p>
        </p:txBody>
      </p:sp>
    </p:spTree>
    <p:extLst>
      <p:ext uri="{BB962C8B-B14F-4D97-AF65-F5344CB8AC3E}">
        <p14:creationId xmlns:p14="http://schemas.microsoft.com/office/powerpoint/2010/main" val="4013656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17" name="Google Shape;695;p57"/>
          <p:cNvSpPr/>
          <p:nvPr/>
        </p:nvSpPr>
        <p:spPr>
          <a:xfrm>
            <a:off x="1405101" y="1225769"/>
            <a:ext cx="5629603" cy="2876925"/>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7"/>
          <p:cNvSpPr/>
          <p:nvPr/>
        </p:nvSpPr>
        <p:spPr>
          <a:xfrm>
            <a:off x="1757198" y="1742370"/>
            <a:ext cx="5629603" cy="2876925"/>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7"/>
          <p:cNvSpPr txBox="1">
            <a:spLocks noGrp="1"/>
          </p:cNvSpPr>
          <p:nvPr>
            <p:ph type="title"/>
          </p:nvPr>
        </p:nvSpPr>
        <p:spPr>
          <a:xfrm>
            <a:off x="2332126" y="2664232"/>
            <a:ext cx="4479746" cy="10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a:solidFill>
                  <a:schemeClr val="bg1"/>
                </a:solidFill>
              </a:rPr>
              <a:t>GRACIAS</a:t>
            </a:r>
            <a:endParaRPr sz="8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3447" y="448024"/>
            <a:ext cx="7704000" cy="755700"/>
          </a:xfrm>
        </p:spPr>
        <p:txBody>
          <a:bodyPr/>
          <a:lstStyle/>
          <a:p>
            <a:r>
              <a:rPr lang="es-EC" dirty="0"/>
              <a:t>Variables</a:t>
            </a:r>
          </a:p>
        </p:txBody>
      </p:sp>
      <p:graphicFrame>
        <p:nvGraphicFramePr>
          <p:cNvPr id="4" name="Marcador de contenido 6">
            <a:extLst>
              <a:ext uri="{FF2B5EF4-FFF2-40B4-BE49-F238E27FC236}">
                <a16:creationId xmlns:a16="http://schemas.microsoft.com/office/drawing/2014/main" xmlns="" id="{439D0746-07B1-4128-A2C2-BCD5314DE40F}"/>
              </a:ext>
            </a:extLst>
          </p:cNvPr>
          <p:cNvGraphicFramePr>
            <a:graphicFrameLocks/>
          </p:cNvGraphicFramePr>
          <p:nvPr>
            <p:extLst>
              <p:ext uri="{D42A27DB-BD31-4B8C-83A1-F6EECF244321}">
                <p14:modId xmlns:p14="http://schemas.microsoft.com/office/powerpoint/2010/main" val="869845626"/>
              </p:ext>
            </p:extLst>
          </p:nvPr>
        </p:nvGraphicFramePr>
        <p:xfrm>
          <a:off x="373447" y="1418877"/>
          <a:ext cx="8370211" cy="3233806"/>
        </p:xfrm>
        <a:graphic>
          <a:graphicData uri="http://schemas.openxmlformats.org/drawingml/2006/table">
            <a:tbl>
              <a:tblPr firstRow="1" firstCol="1" bandRow="1">
                <a:tableStyleId>{5C22544A-7EE6-4342-B048-85BDC9FD1C3A}</a:tableStyleId>
              </a:tblPr>
              <a:tblGrid>
                <a:gridCol w="2467188">
                  <a:extLst>
                    <a:ext uri="{9D8B030D-6E8A-4147-A177-3AD203B41FA5}">
                      <a16:colId xmlns:a16="http://schemas.microsoft.com/office/drawing/2014/main" xmlns="" val="2556905140"/>
                    </a:ext>
                  </a:extLst>
                </a:gridCol>
                <a:gridCol w="1971119">
                  <a:extLst>
                    <a:ext uri="{9D8B030D-6E8A-4147-A177-3AD203B41FA5}">
                      <a16:colId xmlns:a16="http://schemas.microsoft.com/office/drawing/2014/main" xmlns="" val="2959295518"/>
                    </a:ext>
                  </a:extLst>
                </a:gridCol>
                <a:gridCol w="1971119">
                  <a:extLst>
                    <a:ext uri="{9D8B030D-6E8A-4147-A177-3AD203B41FA5}">
                      <a16:colId xmlns:a16="http://schemas.microsoft.com/office/drawing/2014/main" xmlns="" val="1401648370"/>
                    </a:ext>
                  </a:extLst>
                </a:gridCol>
                <a:gridCol w="1960785">
                  <a:extLst>
                    <a:ext uri="{9D8B030D-6E8A-4147-A177-3AD203B41FA5}">
                      <a16:colId xmlns:a16="http://schemas.microsoft.com/office/drawing/2014/main" xmlns="" val="352488277"/>
                    </a:ext>
                  </a:extLst>
                </a:gridCol>
              </a:tblGrid>
              <a:tr h="646761">
                <a:tc>
                  <a:txBody>
                    <a:bodyPr/>
                    <a:lstStyle/>
                    <a:p>
                      <a:pPr marR="180340">
                        <a:lnSpc>
                          <a:spcPct val="150000"/>
                        </a:lnSpc>
                        <a:spcAft>
                          <a:spcPts val="800"/>
                        </a:spcAft>
                      </a:pPr>
                      <a:r>
                        <a:rPr lang="es-EC" sz="1400" dirty="0">
                          <a:effectLst/>
                        </a:rPr>
                        <a:t>Variable Dependiente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Variable Independiente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dirty="0">
                          <a:effectLst/>
                        </a:rPr>
                        <a:t>Categoría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Covariable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566133574"/>
                  </a:ext>
                </a:extLst>
              </a:tr>
              <a:tr h="323381">
                <a:tc rowSpan="5">
                  <a:txBody>
                    <a:bodyPr/>
                    <a:lstStyle/>
                    <a:p>
                      <a:pPr marR="180340">
                        <a:lnSpc>
                          <a:spcPct val="150000"/>
                        </a:lnSpc>
                        <a:spcAft>
                          <a:spcPts val="800"/>
                        </a:spcAft>
                      </a:pPr>
                      <a:r>
                        <a:rPr lang="es-EC" sz="1400">
                          <a:effectLst/>
                        </a:rPr>
                        <a:t>Exportaciones de piñas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rowSpan="2">
                  <a:txBody>
                    <a:bodyPr/>
                    <a:lstStyle/>
                    <a:p>
                      <a:pPr marR="180340">
                        <a:lnSpc>
                          <a:spcPct val="150000"/>
                        </a:lnSpc>
                        <a:spcAft>
                          <a:spcPts val="800"/>
                        </a:spcAft>
                      </a:pPr>
                      <a:r>
                        <a:rPr lang="es-EC" sz="1400">
                          <a:effectLst/>
                        </a:rPr>
                        <a:t>Demanda Internacional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Precio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Valor FOB</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2434450515"/>
                  </a:ext>
                </a:extLst>
              </a:tr>
              <a:tr h="646761">
                <a:tc vMerge="1">
                  <a:txBody>
                    <a:bodyPr/>
                    <a:lstStyle/>
                    <a:p>
                      <a:endParaRPr lang="es-EC"/>
                    </a:p>
                  </a:txBody>
                  <a:tcPr/>
                </a:tc>
                <a:tc vMerge="1">
                  <a:txBody>
                    <a:bodyPr/>
                    <a:lstStyle/>
                    <a:p>
                      <a:endParaRPr lang="es-EC"/>
                    </a:p>
                  </a:txBody>
                  <a:tcPr/>
                </a:tc>
                <a:tc>
                  <a:txBody>
                    <a:bodyPr/>
                    <a:lstStyle/>
                    <a:p>
                      <a:pPr marR="180340">
                        <a:lnSpc>
                          <a:spcPct val="150000"/>
                        </a:lnSpc>
                        <a:spcAft>
                          <a:spcPts val="800"/>
                        </a:spcAft>
                      </a:pPr>
                      <a:r>
                        <a:rPr lang="es-EC" sz="1400">
                          <a:effectLst/>
                        </a:rPr>
                        <a:t>Acuerdos Internacionales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Tratado Multipartes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891336031"/>
                  </a:ext>
                </a:extLst>
              </a:tr>
              <a:tr h="323381">
                <a:tc vMerge="1">
                  <a:txBody>
                    <a:bodyPr/>
                    <a:lstStyle/>
                    <a:p>
                      <a:endParaRPr lang="es-EC"/>
                    </a:p>
                  </a:txBody>
                  <a:tcPr/>
                </a:tc>
                <a:tc rowSpan="3">
                  <a:txBody>
                    <a:bodyPr/>
                    <a:lstStyle/>
                    <a:p>
                      <a:pPr marR="180340">
                        <a:lnSpc>
                          <a:spcPct val="150000"/>
                        </a:lnSpc>
                        <a:spcAft>
                          <a:spcPts val="800"/>
                        </a:spcAft>
                      </a:pPr>
                      <a:r>
                        <a:rPr lang="es-EC" sz="1400" dirty="0">
                          <a:effectLst/>
                        </a:rPr>
                        <a:t>Oferta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Producto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Oferta Nacional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2335634925"/>
                  </a:ext>
                </a:extLst>
              </a:tr>
              <a:tr h="646761">
                <a:tc vMerge="1">
                  <a:txBody>
                    <a:bodyPr/>
                    <a:lstStyle/>
                    <a:p>
                      <a:endParaRPr lang="es-EC"/>
                    </a:p>
                  </a:txBody>
                  <a:tcPr/>
                </a:tc>
                <a:tc vMerge="1">
                  <a:txBody>
                    <a:bodyPr/>
                    <a:lstStyle/>
                    <a:p>
                      <a:endParaRPr lang="es-EC"/>
                    </a:p>
                  </a:txBody>
                  <a:tcPr/>
                </a:tc>
                <a:tc rowSpan="2">
                  <a:txBody>
                    <a:bodyPr/>
                    <a:lstStyle/>
                    <a:p>
                      <a:pPr marR="180340">
                        <a:lnSpc>
                          <a:spcPct val="150000"/>
                        </a:lnSpc>
                        <a:spcAft>
                          <a:spcPts val="800"/>
                        </a:spcAft>
                      </a:pPr>
                      <a:r>
                        <a:rPr lang="es-EC" sz="1400">
                          <a:effectLst/>
                        </a:rPr>
                        <a:t>Competencia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tc>
                  <a:txBody>
                    <a:bodyPr/>
                    <a:lstStyle/>
                    <a:p>
                      <a:pPr marR="180340">
                        <a:lnSpc>
                          <a:spcPct val="150000"/>
                        </a:lnSpc>
                        <a:spcAft>
                          <a:spcPts val="800"/>
                        </a:spcAft>
                      </a:pPr>
                      <a:r>
                        <a:rPr lang="es-EC" sz="1400">
                          <a:effectLst/>
                        </a:rPr>
                        <a:t>Competencia Nacional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600739285"/>
                  </a:ext>
                </a:extLst>
              </a:tr>
              <a:tr h="64676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R="180340">
                        <a:lnSpc>
                          <a:spcPct val="150000"/>
                        </a:lnSpc>
                        <a:spcAft>
                          <a:spcPts val="800"/>
                        </a:spcAft>
                      </a:pPr>
                      <a:r>
                        <a:rPr lang="es-EC" sz="1400" dirty="0">
                          <a:effectLst/>
                        </a:rPr>
                        <a:t>Competencia Internacional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7821" marR="127821" marT="0" marB="0" anchor="ctr"/>
                </a:tc>
                <a:extLst>
                  <a:ext uri="{0D108BD9-81ED-4DB2-BD59-A6C34878D82A}">
                    <a16:rowId xmlns:a16="http://schemas.microsoft.com/office/drawing/2014/main" xmlns="" val="2230682950"/>
                  </a:ext>
                </a:extLst>
              </a:tr>
            </a:tbl>
          </a:graphicData>
        </a:graphic>
      </p:graphicFrame>
    </p:spTree>
    <p:extLst>
      <p:ext uri="{BB962C8B-B14F-4D97-AF65-F5344CB8AC3E}">
        <p14:creationId xmlns:p14="http://schemas.microsoft.com/office/powerpoint/2010/main" val="165529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2" name="Google Shape;412;p42"/>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s-EC" dirty="0"/>
              <a:t>Teorías de Soporte</a:t>
            </a:r>
            <a:endParaRPr dirty="0"/>
          </a:p>
        </p:txBody>
      </p:sp>
      <p:sp>
        <p:nvSpPr>
          <p:cNvPr id="414" name="Google Shape;414;p42"/>
          <p:cNvSpPr txBox="1">
            <a:spLocks noGrp="1"/>
          </p:cNvSpPr>
          <p:nvPr>
            <p:ph type="subTitle" idx="2"/>
          </p:nvPr>
        </p:nvSpPr>
        <p:spPr>
          <a:xfrm>
            <a:off x="4587812" y="1717385"/>
            <a:ext cx="1532965" cy="1089600"/>
          </a:xfrm>
          <a:prstGeom prst="rect">
            <a:avLst/>
          </a:prstGeom>
        </p:spPr>
        <p:txBody>
          <a:bodyPr spcFirstLastPara="1" wrap="square" lIns="91425" tIns="91425" rIns="91425" bIns="91425" anchor="t" anchorCtr="0">
            <a:noAutofit/>
          </a:bodyPr>
          <a:lstStyle/>
          <a:p>
            <a:pPr marL="0" lvl="0" indent="0" algn="ctr"/>
            <a:r>
              <a:rPr lang="es-EC" dirty="0"/>
              <a:t>Ventaja Competitiva</a:t>
            </a:r>
          </a:p>
          <a:p>
            <a:pPr marL="0" lvl="0" indent="0" algn="ctr" rtl="0">
              <a:spcBef>
                <a:spcPts val="1600"/>
              </a:spcBef>
              <a:spcAft>
                <a:spcPts val="1600"/>
              </a:spcAft>
              <a:buNone/>
            </a:pPr>
            <a:endParaRPr dirty="0"/>
          </a:p>
        </p:txBody>
      </p:sp>
      <p:sp>
        <p:nvSpPr>
          <p:cNvPr id="418" name="Google Shape;418;p42"/>
          <p:cNvSpPr txBox="1">
            <a:spLocks noGrp="1"/>
          </p:cNvSpPr>
          <p:nvPr>
            <p:ph type="subTitle" idx="4"/>
          </p:nvPr>
        </p:nvSpPr>
        <p:spPr>
          <a:xfrm>
            <a:off x="6862080" y="1723737"/>
            <a:ext cx="1790700" cy="1089600"/>
          </a:xfrm>
          <a:prstGeom prst="rect">
            <a:avLst/>
          </a:prstGeom>
        </p:spPr>
        <p:txBody>
          <a:bodyPr spcFirstLastPara="1" wrap="square" lIns="91425" tIns="91425" rIns="91425" bIns="91425" anchor="t" anchorCtr="0">
            <a:noAutofit/>
          </a:bodyPr>
          <a:lstStyle/>
          <a:p>
            <a:pPr marL="0" lvl="0" indent="0" algn="ctr"/>
            <a:r>
              <a:rPr lang="es-EC" dirty="0"/>
              <a:t>Teoría de la Localización</a:t>
            </a:r>
          </a:p>
        </p:txBody>
      </p:sp>
      <p:sp>
        <p:nvSpPr>
          <p:cNvPr id="16" name="Google Shape;418;p42"/>
          <p:cNvSpPr txBox="1">
            <a:spLocks noGrp="1"/>
          </p:cNvSpPr>
          <p:nvPr>
            <p:ph type="subTitle" idx="4"/>
          </p:nvPr>
        </p:nvSpPr>
        <p:spPr>
          <a:xfrm>
            <a:off x="5823564" y="3586375"/>
            <a:ext cx="1790700" cy="1089600"/>
          </a:xfrm>
          <a:prstGeom prst="rect">
            <a:avLst/>
          </a:prstGeom>
        </p:spPr>
        <p:txBody>
          <a:bodyPr spcFirstLastPara="1" wrap="square" lIns="91425" tIns="91425" rIns="91425" bIns="91425" anchor="t" anchorCtr="0">
            <a:noAutofit/>
          </a:bodyPr>
          <a:lstStyle/>
          <a:p>
            <a:pPr marL="0" lvl="0" indent="0" algn="ctr"/>
            <a:r>
              <a:rPr lang="es-EC" dirty="0"/>
              <a:t>Teoría de Libre Mercado</a:t>
            </a:r>
          </a:p>
        </p:txBody>
      </p:sp>
      <p:pic>
        <p:nvPicPr>
          <p:cNvPr id="2052" name="Picture 4" descr="Acerca de IMEC S.A.S"/>
          <p:cNvPicPr>
            <a:picLocks noChangeAspect="1" noChangeArrowheads="1"/>
          </p:cNvPicPr>
          <p:nvPr/>
        </p:nvPicPr>
        <p:blipFill rotWithShape="1">
          <a:blip r:embed="rId3">
            <a:extLst>
              <a:ext uri="{28A0092B-C50C-407E-A947-70E740481C1C}">
                <a14:useLocalDpi xmlns:a14="http://schemas.microsoft.com/office/drawing/2010/main" val="0"/>
              </a:ext>
            </a:extLst>
          </a:blip>
          <a:srcRect r="10620"/>
          <a:stretch/>
        </p:blipFill>
        <p:spPr bwMode="auto">
          <a:xfrm>
            <a:off x="0" y="0"/>
            <a:ext cx="3665755" cy="53922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Metodología</a:t>
            </a:r>
            <a:endParaRPr dirty="0"/>
          </a:p>
        </p:txBody>
      </p:sp>
      <p:sp>
        <p:nvSpPr>
          <p:cNvPr id="426" name="Google Shape;426;p43"/>
          <p:cNvSpPr/>
          <p:nvPr/>
        </p:nvSpPr>
        <p:spPr>
          <a:xfrm>
            <a:off x="2959756" y="1373425"/>
            <a:ext cx="2904300" cy="2904300"/>
          </a:xfrm>
          <a:prstGeom prst="pie">
            <a:avLst>
              <a:gd name="adj1" fmla="val 10788219"/>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rot="5400000">
            <a:off x="3200277" y="1542000"/>
            <a:ext cx="2904300" cy="2904300"/>
          </a:xfrm>
          <a:prstGeom prst="pie">
            <a:avLst>
              <a:gd name="adj1" fmla="val 10788219"/>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3"/>
          <p:cNvSpPr/>
          <p:nvPr/>
        </p:nvSpPr>
        <p:spPr>
          <a:xfrm rot="10800000">
            <a:off x="3200273" y="1699125"/>
            <a:ext cx="2904300" cy="2904300"/>
          </a:xfrm>
          <a:prstGeom prst="pie">
            <a:avLst>
              <a:gd name="adj1" fmla="val 10788219"/>
              <a:gd name="adj2" fmla="val 162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3"/>
          <p:cNvSpPr/>
          <p:nvPr/>
        </p:nvSpPr>
        <p:spPr>
          <a:xfrm rot="-5400000">
            <a:off x="3039427" y="1699124"/>
            <a:ext cx="2904300" cy="2904300"/>
          </a:xfrm>
          <a:prstGeom prst="pie">
            <a:avLst>
              <a:gd name="adj1" fmla="val 10788219"/>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43"/>
          <p:cNvGrpSpPr/>
          <p:nvPr/>
        </p:nvGrpSpPr>
        <p:grpSpPr>
          <a:xfrm>
            <a:off x="3553242" y="1963909"/>
            <a:ext cx="460846" cy="438901"/>
            <a:chOff x="4126815" y="2760704"/>
            <a:chExt cx="380393" cy="363118"/>
          </a:xfrm>
        </p:grpSpPr>
        <p:sp>
          <p:nvSpPr>
            <p:cNvPr id="435" name="Google Shape;435;p43"/>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3"/>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3"/>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43"/>
          <p:cNvGrpSpPr/>
          <p:nvPr/>
        </p:nvGrpSpPr>
        <p:grpSpPr>
          <a:xfrm>
            <a:off x="4985148" y="2114171"/>
            <a:ext cx="545298" cy="438909"/>
            <a:chOff x="5220616" y="2791061"/>
            <a:chExt cx="373185" cy="302466"/>
          </a:xfrm>
        </p:grpSpPr>
        <p:sp>
          <p:nvSpPr>
            <p:cNvPr id="440" name="Google Shape;440;p43"/>
            <p:cNvSpPr/>
            <p:nvPr/>
          </p:nvSpPr>
          <p:spPr>
            <a:xfrm>
              <a:off x="5220616" y="2791061"/>
              <a:ext cx="373185" cy="302466"/>
            </a:xfrm>
            <a:custGeom>
              <a:avLst/>
              <a:gdLst/>
              <a:ahLst/>
              <a:cxnLst/>
              <a:rect l="l" t="t" r="r" b="b"/>
              <a:pathLst>
                <a:path w="11752" h="9525" extrusionOk="0">
                  <a:moveTo>
                    <a:pt x="1834" y="345"/>
                  </a:moveTo>
                  <a:cubicBezTo>
                    <a:pt x="1834" y="345"/>
                    <a:pt x="1846" y="345"/>
                    <a:pt x="1846" y="357"/>
                  </a:cubicBezTo>
                  <a:lnTo>
                    <a:pt x="1846" y="1083"/>
                  </a:lnTo>
                  <a:cubicBezTo>
                    <a:pt x="1846" y="1083"/>
                    <a:pt x="1846" y="1107"/>
                    <a:pt x="1834" y="1107"/>
                  </a:cubicBezTo>
                  <a:lnTo>
                    <a:pt x="1465" y="1107"/>
                  </a:lnTo>
                  <a:cubicBezTo>
                    <a:pt x="1465" y="1107"/>
                    <a:pt x="1453" y="1107"/>
                    <a:pt x="1453" y="1083"/>
                  </a:cubicBezTo>
                  <a:lnTo>
                    <a:pt x="1453" y="357"/>
                  </a:lnTo>
                  <a:lnTo>
                    <a:pt x="1465" y="357"/>
                  </a:lnTo>
                  <a:cubicBezTo>
                    <a:pt x="1465" y="351"/>
                    <a:pt x="1468" y="348"/>
                    <a:pt x="1469" y="348"/>
                  </a:cubicBezTo>
                  <a:lnTo>
                    <a:pt x="1469" y="348"/>
                  </a:lnTo>
                  <a:cubicBezTo>
                    <a:pt x="1471" y="348"/>
                    <a:pt x="1471" y="351"/>
                    <a:pt x="1465" y="357"/>
                  </a:cubicBezTo>
                  <a:lnTo>
                    <a:pt x="1834" y="345"/>
                  </a:lnTo>
                  <a:close/>
                  <a:moveTo>
                    <a:pt x="10276" y="345"/>
                  </a:moveTo>
                  <a:cubicBezTo>
                    <a:pt x="10276" y="345"/>
                    <a:pt x="10288" y="345"/>
                    <a:pt x="10288" y="357"/>
                  </a:cubicBezTo>
                  <a:lnTo>
                    <a:pt x="10288" y="1083"/>
                  </a:lnTo>
                  <a:cubicBezTo>
                    <a:pt x="10288" y="1083"/>
                    <a:pt x="10288" y="1107"/>
                    <a:pt x="10276" y="1107"/>
                  </a:cubicBezTo>
                  <a:lnTo>
                    <a:pt x="9907" y="1107"/>
                  </a:lnTo>
                  <a:cubicBezTo>
                    <a:pt x="9907" y="1107"/>
                    <a:pt x="9895" y="1107"/>
                    <a:pt x="9895" y="1083"/>
                  </a:cubicBezTo>
                  <a:lnTo>
                    <a:pt x="9895" y="357"/>
                  </a:lnTo>
                  <a:lnTo>
                    <a:pt x="9907" y="357"/>
                  </a:lnTo>
                  <a:cubicBezTo>
                    <a:pt x="9907" y="351"/>
                    <a:pt x="9910" y="348"/>
                    <a:pt x="9911" y="348"/>
                  </a:cubicBezTo>
                  <a:lnTo>
                    <a:pt x="9911" y="348"/>
                  </a:lnTo>
                  <a:cubicBezTo>
                    <a:pt x="9912" y="348"/>
                    <a:pt x="9912" y="351"/>
                    <a:pt x="9907" y="357"/>
                  </a:cubicBezTo>
                  <a:lnTo>
                    <a:pt x="10276" y="345"/>
                  </a:lnTo>
                  <a:close/>
                  <a:moveTo>
                    <a:pt x="11038" y="1107"/>
                  </a:moveTo>
                  <a:cubicBezTo>
                    <a:pt x="11240" y="1107"/>
                    <a:pt x="11407" y="1262"/>
                    <a:pt x="11407" y="1476"/>
                  </a:cubicBezTo>
                  <a:lnTo>
                    <a:pt x="11407" y="8811"/>
                  </a:lnTo>
                  <a:cubicBezTo>
                    <a:pt x="11407" y="9001"/>
                    <a:pt x="11228" y="9180"/>
                    <a:pt x="11026" y="9180"/>
                  </a:cubicBezTo>
                  <a:lnTo>
                    <a:pt x="751" y="9180"/>
                  </a:lnTo>
                  <a:cubicBezTo>
                    <a:pt x="536" y="9180"/>
                    <a:pt x="382" y="9025"/>
                    <a:pt x="382" y="8811"/>
                  </a:cubicBezTo>
                  <a:lnTo>
                    <a:pt x="382" y="1476"/>
                  </a:lnTo>
                  <a:cubicBezTo>
                    <a:pt x="382" y="1262"/>
                    <a:pt x="536" y="1107"/>
                    <a:pt x="751" y="1107"/>
                  </a:cubicBezTo>
                  <a:lnTo>
                    <a:pt x="1120" y="1107"/>
                  </a:lnTo>
                  <a:lnTo>
                    <a:pt x="1120" y="1119"/>
                  </a:lnTo>
                  <a:cubicBezTo>
                    <a:pt x="1120" y="1310"/>
                    <a:pt x="1286" y="1476"/>
                    <a:pt x="1477" y="1476"/>
                  </a:cubicBezTo>
                  <a:lnTo>
                    <a:pt x="1858" y="1476"/>
                  </a:lnTo>
                  <a:cubicBezTo>
                    <a:pt x="2048" y="1476"/>
                    <a:pt x="2215" y="1310"/>
                    <a:pt x="2215" y="1119"/>
                  </a:cubicBezTo>
                  <a:lnTo>
                    <a:pt x="2215" y="1107"/>
                  </a:lnTo>
                  <a:lnTo>
                    <a:pt x="9573" y="1107"/>
                  </a:lnTo>
                  <a:lnTo>
                    <a:pt x="9573" y="1119"/>
                  </a:lnTo>
                  <a:cubicBezTo>
                    <a:pt x="9573" y="1310"/>
                    <a:pt x="9740" y="1476"/>
                    <a:pt x="9930" y="1476"/>
                  </a:cubicBezTo>
                  <a:lnTo>
                    <a:pt x="10311" y="1476"/>
                  </a:lnTo>
                  <a:cubicBezTo>
                    <a:pt x="10502" y="1476"/>
                    <a:pt x="10669" y="1310"/>
                    <a:pt x="10669" y="1119"/>
                  </a:cubicBezTo>
                  <a:lnTo>
                    <a:pt x="10669" y="1107"/>
                  </a:lnTo>
                  <a:close/>
                  <a:moveTo>
                    <a:pt x="1465" y="0"/>
                  </a:moveTo>
                  <a:cubicBezTo>
                    <a:pt x="1275" y="0"/>
                    <a:pt x="1108" y="167"/>
                    <a:pt x="1108" y="357"/>
                  </a:cubicBezTo>
                  <a:lnTo>
                    <a:pt x="1108" y="726"/>
                  </a:lnTo>
                  <a:lnTo>
                    <a:pt x="739" y="726"/>
                  </a:lnTo>
                  <a:cubicBezTo>
                    <a:pt x="334" y="726"/>
                    <a:pt x="1" y="1060"/>
                    <a:pt x="1" y="1464"/>
                  </a:cubicBezTo>
                  <a:lnTo>
                    <a:pt x="1" y="8799"/>
                  </a:lnTo>
                  <a:cubicBezTo>
                    <a:pt x="1" y="9204"/>
                    <a:pt x="334" y="9525"/>
                    <a:pt x="739" y="9525"/>
                  </a:cubicBezTo>
                  <a:lnTo>
                    <a:pt x="11014" y="9525"/>
                  </a:lnTo>
                  <a:cubicBezTo>
                    <a:pt x="11419" y="9525"/>
                    <a:pt x="11752" y="9204"/>
                    <a:pt x="11752" y="8799"/>
                  </a:cubicBezTo>
                  <a:lnTo>
                    <a:pt x="11752" y="1464"/>
                  </a:lnTo>
                  <a:cubicBezTo>
                    <a:pt x="11752" y="1060"/>
                    <a:pt x="11419" y="726"/>
                    <a:pt x="11026" y="726"/>
                  </a:cubicBezTo>
                  <a:lnTo>
                    <a:pt x="10645" y="726"/>
                  </a:lnTo>
                  <a:lnTo>
                    <a:pt x="10645" y="357"/>
                  </a:lnTo>
                  <a:cubicBezTo>
                    <a:pt x="10645" y="167"/>
                    <a:pt x="10490" y="0"/>
                    <a:pt x="10288" y="0"/>
                  </a:cubicBezTo>
                  <a:lnTo>
                    <a:pt x="9918" y="0"/>
                  </a:lnTo>
                  <a:cubicBezTo>
                    <a:pt x="9728" y="0"/>
                    <a:pt x="9561" y="167"/>
                    <a:pt x="9561" y="357"/>
                  </a:cubicBezTo>
                  <a:lnTo>
                    <a:pt x="9561" y="726"/>
                  </a:lnTo>
                  <a:lnTo>
                    <a:pt x="2191" y="726"/>
                  </a:lnTo>
                  <a:lnTo>
                    <a:pt x="2191" y="357"/>
                  </a:lnTo>
                  <a:cubicBezTo>
                    <a:pt x="2191" y="167"/>
                    <a:pt x="2025" y="0"/>
                    <a:pt x="1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3"/>
            <p:cNvSpPr/>
            <p:nvPr/>
          </p:nvSpPr>
          <p:spPr>
            <a:xfrm>
              <a:off x="5244432" y="2849268"/>
              <a:ext cx="326314" cy="11368"/>
            </a:xfrm>
            <a:custGeom>
              <a:avLst/>
              <a:gdLst/>
              <a:ahLst/>
              <a:cxnLst/>
              <a:rect l="l" t="t" r="r" b="b"/>
              <a:pathLst>
                <a:path w="10276" h="358" extrusionOk="0">
                  <a:moveTo>
                    <a:pt x="179" y="1"/>
                  </a:moveTo>
                  <a:cubicBezTo>
                    <a:pt x="96" y="1"/>
                    <a:pt x="1" y="72"/>
                    <a:pt x="1" y="179"/>
                  </a:cubicBezTo>
                  <a:cubicBezTo>
                    <a:pt x="1" y="274"/>
                    <a:pt x="72" y="358"/>
                    <a:pt x="179" y="358"/>
                  </a:cubicBezTo>
                  <a:lnTo>
                    <a:pt x="10097" y="358"/>
                  </a:lnTo>
                  <a:cubicBezTo>
                    <a:pt x="10180" y="358"/>
                    <a:pt x="10276" y="274"/>
                    <a:pt x="10276" y="179"/>
                  </a:cubicBezTo>
                  <a:cubicBezTo>
                    <a:pt x="10276" y="72"/>
                    <a:pt x="10180" y="1"/>
                    <a:pt x="10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3"/>
            <p:cNvSpPr/>
            <p:nvPr/>
          </p:nvSpPr>
          <p:spPr>
            <a:xfrm>
              <a:off x="5261834" y="2896139"/>
              <a:ext cx="46521" cy="11400"/>
            </a:xfrm>
            <a:custGeom>
              <a:avLst/>
              <a:gdLst/>
              <a:ahLst/>
              <a:cxnLst/>
              <a:rect l="l" t="t" r="r" b="b"/>
              <a:pathLst>
                <a:path w="1465" h="359" extrusionOk="0">
                  <a:moveTo>
                    <a:pt x="179" y="1"/>
                  </a:moveTo>
                  <a:cubicBezTo>
                    <a:pt x="96" y="1"/>
                    <a:pt x="0" y="72"/>
                    <a:pt x="0" y="180"/>
                  </a:cubicBezTo>
                  <a:cubicBezTo>
                    <a:pt x="0" y="275"/>
                    <a:pt x="72" y="358"/>
                    <a:pt x="179" y="358"/>
                  </a:cubicBezTo>
                  <a:lnTo>
                    <a:pt x="1286" y="358"/>
                  </a:lnTo>
                  <a:cubicBezTo>
                    <a:pt x="1370" y="358"/>
                    <a:pt x="1465" y="275"/>
                    <a:pt x="1465" y="180"/>
                  </a:cubicBezTo>
                  <a:cubicBezTo>
                    <a:pt x="1465" y="72"/>
                    <a:pt x="1370"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3"/>
            <p:cNvSpPr/>
            <p:nvPr/>
          </p:nvSpPr>
          <p:spPr>
            <a:xfrm>
              <a:off x="5343507" y="2896139"/>
              <a:ext cx="46521" cy="11400"/>
            </a:xfrm>
            <a:custGeom>
              <a:avLst/>
              <a:gdLst/>
              <a:ahLst/>
              <a:cxnLst/>
              <a:rect l="l" t="t" r="r" b="b"/>
              <a:pathLst>
                <a:path w="1465" h="359" extrusionOk="0">
                  <a:moveTo>
                    <a:pt x="179" y="1"/>
                  </a:moveTo>
                  <a:cubicBezTo>
                    <a:pt x="95" y="1"/>
                    <a:pt x="0" y="72"/>
                    <a:pt x="0" y="180"/>
                  </a:cubicBezTo>
                  <a:cubicBezTo>
                    <a:pt x="0" y="275"/>
                    <a:pt x="83" y="358"/>
                    <a:pt x="179" y="358"/>
                  </a:cubicBezTo>
                  <a:lnTo>
                    <a:pt x="1286" y="358"/>
                  </a:lnTo>
                  <a:cubicBezTo>
                    <a:pt x="1369" y="358"/>
                    <a:pt x="1465" y="275"/>
                    <a:pt x="1465" y="180"/>
                  </a:cubicBezTo>
                  <a:cubicBezTo>
                    <a:pt x="1465" y="72"/>
                    <a:pt x="1381"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3"/>
            <p:cNvSpPr/>
            <p:nvPr/>
          </p:nvSpPr>
          <p:spPr>
            <a:xfrm>
              <a:off x="5506823" y="2896139"/>
              <a:ext cx="46172" cy="11400"/>
            </a:xfrm>
            <a:custGeom>
              <a:avLst/>
              <a:gdLst/>
              <a:ahLst/>
              <a:cxnLst/>
              <a:rect l="l" t="t" r="r" b="b"/>
              <a:pathLst>
                <a:path w="1454" h="359" extrusionOk="0">
                  <a:moveTo>
                    <a:pt x="179" y="1"/>
                  </a:moveTo>
                  <a:cubicBezTo>
                    <a:pt x="84" y="1"/>
                    <a:pt x="1" y="72"/>
                    <a:pt x="1" y="180"/>
                  </a:cubicBezTo>
                  <a:cubicBezTo>
                    <a:pt x="1" y="275"/>
                    <a:pt x="72" y="358"/>
                    <a:pt x="179" y="358"/>
                  </a:cubicBezTo>
                  <a:lnTo>
                    <a:pt x="1275" y="358"/>
                  </a:lnTo>
                  <a:cubicBezTo>
                    <a:pt x="1370" y="358"/>
                    <a:pt x="1453" y="275"/>
                    <a:pt x="1453" y="180"/>
                  </a:cubicBezTo>
                  <a:cubicBezTo>
                    <a:pt x="1453" y="72"/>
                    <a:pt x="1370"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3"/>
            <p:cNvSpPr/>
            <p:nvPr/>
          </p:nvSpPr>
          <p:spPr>
            <a:xfrm>
              <a:off x="5261834" y="2942660"/>
              <a:ext cx="46521" cy="11368"/>
            </a:xfrm>
            <a:custGeom>
              <a:avLst/>
              <a:gdLst/>
              <a:ahLst/>
              <a:cxnLst/>
              <a:rect l="l" t="t" r="r" b="b"/>
              <a:pathLst>
                <a:path w="1465" h="358" extrusionOk="0">
                  <a:moveTo>
                    <a:pt x="179" y="0"/>
                  </a:moveTo>
                  <a:cubicBezTo>
                    <a:pt x="96" y="0"/>
                    <a:pt x="0" y="84"/>
                    <a:pt x="0" y="179"/>
                  </a:cubicBezTo>
                  <a:cubicBezTo>
                    <a:pt x="0" y="286"/>
                    <a:pt x="72" y="358"/>
                    <a:pt x="179" y="358"/>
                  </a:cubicBezTo>
                  <a:lnTo>
                    <a:pt x="1286" y="358"/>
                  </a:lnTo>
                  <a:cubicBezTo>
                    <a:pt x="1370" y="358"/>
                    <a:pt x="1465" y="286"/>
                    <a:pt x="1465" y="179"/>
                  </a:cubicBezTo>
                  <a:cubicBezTo>
                    <a:pt x="1465" y="84"/>
                    <a:pt x="1370"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3"/>
            <p:cNvSpPr/>
            <p:nvPr/>
          </p:nvSpPr>
          <p:spPr>
            <a:xfrm>
              <a:off x="5424768" y="2942660"/>
              <a:ext cx="46553" cy="11368"/>
            </a:xfrm>
            <a:custGeom>
              <a:avLst/>
              <a:gdLst/>
              <a:ahLst/>
              <a:cxnLst/>
              <a:rect l="l" t="t" r="r" b="b"/>
              <a:pathLst>
                <a:path w="1466" h="358" extrusionOk="0">
                  <a:moveTo>
                    <a:pt x="180" y="0"/>
                  </a:moveTo>
                  <a:cubicBezTo>
                    <a:pt x="96" y="0"/>
                    <a:pt x="1" y="84"/>
                    <a:pt x="1" y="179"/>
                  </a:cubicBezTo>
                  <a:cubicBezTo>
                    <a:pt x="1" y="286"/>
                    <a:pt x="84" y="358"/>
                    <a:pt x="180" y="358"/>
                  </a:cubicBezTo>
                  <a:lnTo>
                    <a:pt x="1287" y="358"/>
                  </a:lnTo>
                  <a:cubicBezTo>
                    <a:pt x="1370" y="358"/>
                    <a:pt x="1465" y="286"/>
                    <a:pt x="1465" y="179"/>
                  </a:cubicBezTo>
                  <a:cubicBezTo>
                    <a:pt x="1465" y="84"/>
                    <a:pt x="1394" y="0"/>
                    <a:pt x="1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3"/>
            <p:cNvSpPr/>
            <p:nvPr/>
          </p:nvSpPr>
          <p:spPr>
            <a:xfrm>
              <a:off x="5261834" y="2989149"/>
              <a:ext cx="46521" cy="11400"/>
            </a:xfrm>
            <a:custGeom>
              <a:avLst/>
              <a:gdLst/>
              <a:ahLst/>
              <a:cxnLst/>
              <a:rect l="l" t="t" r="r" b="b"/>
              <a:pathLst>
                <a:path w="1465" h="359" extrusionOk="0">
                  <a:moveTo>
                    <a:pt x="179" y="1"/>
                  </a:moveTo>
                  <a:cubicBezTo>
                    <a:pt x="96" y="1"/>
                    <a:pt x="0" y="72"/>
                    <a:pt x="0" y="179"/>
                  </a:cubicBezTo>
                  <a:cubicBezTo>
                    <a:pt x="0" y="287"/>
                    <a:pt x="72" y="358"/>
                    <a:pt x="179" y="358"/>
                  </a:cubicBezTo>
                  <a:lnTo>
                    <a:pt x="1286" y="358"/>
                  </a:lnTo>
                  <a:cubicBezTo>
                    <a:pt x="1370" y="358"/>
                    <a:pt x="1465" y="287"/>
                    <a:pt x="1465" y="179"/>
                  </a:cubicBezTo>
                  <a:cubicBezTo>
                    <a:pt x="1465" y="72"/>
                    <a:pt x="1370"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3"/>
            <p:cNvSpPr/>
            <p:nvPr/>
          </p:nvSpPr>
          <p:spPr>
            <a:xfrm>
              <a:off x="5343507" y="2989149"/>
              <a:ext cx="46521" cy="11400"/>
            </a:xfrm>
            <a:custGeom>
              <a:avLst/>
              <a:gdLst/>
              <a:ahLst/>
              <a:cxnLst/>
              <a:rect l="l" t="t" r="r" b="b"/>
              <a:pathLst>
                <a:path w="1465" h="359" extrusionOk="0">
                  <a:moveTo>
                    <a:pt x="179" y="1"/>
                  </a:moveTo>
                  <a:cubicBezTo>
                    <a:pt x="95" y="1"/>
                    <a:pt x="0" y="72"/>
                    <a:pt x="0" y="179"/>
                  </a:cubicBezTo>
                  <a:cubicBezTo>
                    <a:pt x="0" y="287"/>
                    <a:pt x="83" y="358"/>
                    <a:pt x="179" y="358"/>
                  </a:cubicBezTo>
                  <a:lnTo>
                    <a:pt x="1286" y="358"/>
                  </a:lnTo>
                  <a:cubicBezTo>
                    <a:pt x="1369" y="358"/>
                    <a:pt x="1465" y="287"/>
                    <a:pt x="1465" y="179"/>
                  </a:cubicBezTo>
                  <a:cubicBezTo>
                    <a:pt x="1465" y="72"/>
                    <a:pt x="1381" y="1"/>
                    <a:pt x="1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3"/>
            <p:cNvSpPr/>
            <p:nvPr/>
          </p:nvSpPr>
          <p:spPr>
            <a:xfrm>
              <a:off x="5506823" y="2989149"/>
              <a:ext cx="46172" cy="11400"/>
            </a:xfrm>
            <a:custGeom>
              <a:avLst/>
              <a:gdLst/>
              <a:ahLst/>
              <a:cxnLst/>
              <a:rect l="l" t="t" r="r" b="b"/>
              <a:pathLst>
                <a:path w="1454" h="359" extrusionOk="0">
                  <a:moveTo>
                    <a:pt x="179" y="1"/>
                  </a:moveTo>
                  <a:cubicBezTo>
                    <a:pt x="84" y="1"/>
                    <a:pt x="1" y="72"/>
                    <a:pt x="1" y="179"/>
                  </a:cubicBezTo>
                  <a:cubicBezTo>
                    <a:pt x="1" y="287"/>
                    <a:pt x="72" y="358"/>
                    <a:pt x="179" y="358"/>
                  </a:cubicBezTo>
                  <a:lnTo>
                    <a:pt x="1275" y="358"/>
                  </a:lnTo>
                  <a:cubicBezTo>
                    <a:pt x="1370" y="358"/>
                    <a:pt x="1453" y="287"/>
                    <a:pt x="1453" y="179"/>
                  </a:cubicBezTo>
                  <a:cubicBezTo>
                    <a:pt x="1453" y="72"/>
                    <a:pt x="1370" y="1"/>
                    <a:pt x="1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3"/>
            <p:cNvSpPr/>
            <p:nvPr/>
          </p:nvSpPr>
          <p:spPr>
            <a:xfrm>
              <a:off x="5343507" y="3036051"/>
              <a:ext cx="46521" cy="10987"/>
            </a:xfrm>
            <a:custGeom>
              <a:avLst/>
              <a:gdLst/>
              <a:ahLst/>
              <a:cxnLst/>
              <a:rect l="l" t="t" r="r" b="b"/>
              <a:pathLst>
                <a:path w="1465" h="346" extrusionOk="0">
                  <a:moveTo>
                    <a:pt x="179" y="0"/>
                  </a:moveTo>
                  <a:cubicBezTo>
                    <a:pt x="95" y="0"/>
                    <a:pt x="0" y="72"/>
                    <a:pt x="0" y="179"/>
                  </a:cubicBezTo>
                  <a:cubicBezTo>
                    <a:pt x="0" y="274"/>
                    <a:pt x="83" y="346"/>
                    <a:pt x="179" y="346"/>
                  </a:cubicBezTo>
                  <a:lnTo>
                    <a:pt x="1286" y="346"/>
                  </a:lnTo>
                  <a:cubicBezTo>
                    <a:pt x="1369" y="346"/>
                    <a:pt x="1465" y="274"/>
                    <a:pt x="1465" y="179"/>
                  </a:cubicBezTo>
                  <a:cubicBezTo>
                    <a:pt x="1465" y="72"/>
                    <a:pt x="1381" y="0"/>
                    <a:pt x="1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3"/>
            <p:cNvSpPr/>
            <p:nvPr/>
          </p:nvSpPr>
          <p:spPr>
            <a:xfrm>
              <a:off x="5424768" y="3036051"/>
              <a:ext cx="46553" cy="10987"/>
            </a:xfrm>
            <a:custGeom>
              <a:avLst/>
              <a:gdLst/>
              <a:ahLst/>
              <a:cxnLst/>
              <a:rect l="l" t="t" r="r" b="b"/>
              <a:pathLst>
                <a:path w="1466" h="346" extrusionOk="0">
                  <a:moveTo>
                    <a:pt x="180" y="0"/>
                  </a:moveTo>
                  <a:cubicBezTo>
                    <a:pt x="96" y="0"/>
                    <a:pt x="1" y="72"/>
                    <a:pt x="1" y="179"/>
                  </a:cubicBezTo>
                  <a:cubicBezTo>
                    <a:pt x="1" y="274"/>
                    <a:pt x="84" y="346"/>
                    <a:pt x="180" y="346"/>
                  </a:cubicBezTo>
                  <a:lnTo>
                    <a:pt x="1287" y="346"/>
                  </a:lnTo>
                  <a:cubicBezTo>
                    <a:pt x="1370" y="346"/>
                    <a:pt x="1465" y="274"/>
                    <a:pt x="1465" y="179"/>
                  </a:cubicBezTo>
                  <a:cubicBezTo>
                    <a:pt x="1465" y="72"/>
                    <a:pt x="1394" y="0"/>
                    <a:pt x="1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3"/>
            <p:cNvSpPr/>
            <p:nvPr/>
          </p:nvSpPr>
          <p:spPr>
            <a:xfrm>
              <a:off x="5506823" y="3036051"/>
              <a:ext cx="46172" cy="10987"/>
            </a:xfrm>
            <a:custGeom>
              <a:avLst/>
              <a:gdLst/>
              <a:ahLst/>
              <a:cxnLst/>
              <a:rect l="l" t="t" r="r" b="b"/>
              <a:pathLst>
                <a:path w="1454" h="346" extrusionOk="0">
                  <a:moveTo>
                    <a:pt x="179" y="0"/>
                  </a:moveTo>
                  <a:cubicBezTo>
                    <a:pt x="84" y="0"/>
                    <a:pt x="1" y="72"/>
                    <a:pt x="1" y="179"/>
                  </a:cubicBezTo>
                  <a:cubicBezTo>
                    <a:pt x="1" y="274"/>
                    <a:pt x="72" y="346"/>
                    <a:pt x="179" y="346"/>
                  </a:cubicBezTo>
                  <a:lnTo>
                    <a:pt x="1275" y="346"/>
                  </a:lnTo>
                  <a:cubicBezTo>
                    <a:pt x="1370" y="346"/>
                    <a:pt x="1453" y="274"/>
                    <a:pt x="1453" y="179"/>
                  </a:cubicBezTo>
                  <a:cubicBezTo>
                    <a:pt x="1453" y="72"/>
                    <a:pt x="1370"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3"/>
            <p:cNvSpPr/>
            <p:nvPr/>
          </p:nvSpPr>
          <p:spPr>
            <a:xfrm>
              <a:off x="5343126" y="2930752"/>
              <a:ext cx="46902" cy="33851"/>
            </a:xfrm>
            <a:custGeom>
              <a:avLst/>
              <a:gdLst/>
              <a:ahLst/>
              <a:cxnLst/>
              <a:rect l="l" t="t" r="r" b="b"/>
              <a:pathLst>
                <a:path w="1477" h="1066" extrusionOk="0">
                  <a:moveTo>
                    <a:pt x="1293" y="0"/>
                  </a:moveTo>
                  <a:cubicBezTo>
                    <a:pt x="1250" y="0"/>
                    <a:pt x="1209" y="18"/>
                    <a:pt x="1179" y="54"/>
                  </a:cubicBezTo>
                  <a:lnTo>
                    <a:pt x="572" y="661"/>
                  </a:lnTo>
                  <a:lnTo>
                    <a:pt x="322" y="411"/>
                  </a:lnTo>
                  <a:cubicBezTo>
                    <a:pt x="280" y="375"/>
                    <a:pt x="235" y="358"/>
                    <a:pt x="194" y="358"/>
                  </a:cubicBezTo>
                  <a:cubicBezTo>
                    <a:pt x="152" y="358"/>
                    <a:pt x="113" y="375"/>
                    <a:pt x="84" y="411"/>
                  </a:cubicBezTo>
                  <a:cubicBezTo>
                    <a:pt x="0" y="483"/>
                    <a:pt x="0" y="590"/>
                    <a:pt x="84" y="649"/>
                  </a:cubicBezTo>
                  <a:lnTo>
                    <a:pt x="453" y="1018"/>
                  </a:lnTo>
                  <a:cubicBezTo>
                    <a:pt x="476" y="1054"/>
                    <a:pt x="524" y="1066"/>
                    <a:pt x="572" y="1066"/>
                  </a:cubicBezTo>
                  <a:cubicBezTo>
                    <a:pt x="619" y="1066"/>
                    <a:pt x="655" y="1054"/>
                    <a:pt x="691" y="1018"/>
                  </a:cubicBezTo>
                  <a:lnTo>
                    <a:pt x="1417" y="292"/>
                  </a:lnTo>
                  <a:cubicBezTo>
                    <a:pt x="1477" y="233"/>
                    <a:pt x="1477" y="125"/>
                    <a:pt x="1417" y="54"/>
                  </a:cubicBezTo>
                  <a:cubicBezTo>
                    <a:pt x="1381" y="18"/>
                    <a:pt x="1337" y="0"/>
                    <a:pt x="1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3"/>
            <p:cNvSpPr/>
            <p:nvPr/>
          </p:nvSpPr>
          <p:spPr>
            <a:xfrm>
              <a:off x="5506442" y="2930752"/>
              <a:ext cx="47283" cy="33851"/>
            </a:xfrm>
            <a:custGeom>
              <a:avLst/>
              <a:gdLst/>
              <a:ahLst/>
              <a:cxnLst/>
              <a:rect l="l" t="t" r="r" b="b"/>
              <a:pathLst>
                <a:path w="1489" h="1066" extrusionOk="0">
                  <a:moveTo>
                    <a:pt x="1282" y="0"/>
                  </a:moveTo>
                  <a:cubicBezTo>
                    <a:pt x="1239" y="0"/>
                    <a:pt x="1197" y="18"/>
                    <a:pt x="1167" y="54"/>
                  </a:cubicBezTo>
                  <a:lnTo>
                    <a:pt x="560" y="661"/>
                  </a:lnTo>
                  <a:lnTo>
                    <a:pt x="310" y="411"/>
                  </a:lnTo>
                  <a:cubicBezTo>
                    <a:pt x="275" y="375"/>
                    <a:pt x="230" y="358"/>
                    <a:pt x="187" y="358"/>
                  </a:cubicBezTo>
                  <a:cubicBezTo>
                    <a:pt x="144" y="358"/>
                    <a:pt x="102" y="375"/>
                    <a:pt x="72" y="411"/>
                  </a:cubicBezTo>
                  <a:cubicBezTo>
                    <a:pt x="1" y="483"/>
                    <a:pt x="1" y="590"/>
                    <a:pt x="72" y="649"/>
                  </a:cubicBezTo>
                  <a:lnTo>
                    <a:pt x="441" y="1018"/>
                  </a:lnTo>
                  <a:cubicBezTo>
                    <a:pt x="477" y="1054"/>
                    <a:pt x="513" y="1066"/>
                    <a:pt x="560" y="1066"/>
                  </a:cubicBezTo>
                  <a:cubicBezTo>
                    <a:pt x="608" y="1066"/>
                    <a:pt x="656" y="1054"/>
                    <a:pt x="679" y="1018"/>
                  </a:cubicBezTo>
                  <a:lnTo>
                    <a:pt x="1406" y="292"/>
                  </a:lnTo>
                  <a:cubicBezTo>
                    <a:pt x="1489" y="233"/>
                    <a:pt x="1489" y="125"/>
                    <a:pt x="1406" y="54"/>
                  </a:cubicBezTo>
                  <a:cubicBezTo>
                    <a:pt x="1370" y="18"/>
                    <a:pt x="1325" y="0"/>
                    <a:pt x="1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3"/>
            <p:cNvSpPr/>
            <p:nvPr/>
          </p:nvSpPr>
          <p:spPr>
            <a:xfrm>
              <a:off x="5424419" y="2977336"/>
              <a:ext cx="47283" cy="34168"/>
            </a:xfrm>
            <a:custGeom>
              <a:avLst/>
              <a:gdLst/>
              <a:ahLst/>
              <a:cxnLst/>
              <a:rect l="l" t="t" r="r" b="b"/>
              <a:pathLst>
                <a:path w="1489" h="1076" extrusionOk="0">
                  <a:moveTo>
                    <a:pt x="1293" y="1"/>
                  </a:moveTo>
                  <a:cubicBezTo>
                    <a:pt x="1250" y="1"/>
                    <a:pt x="1208" y="22"/>
                    <a:pt x="1179" y="63"/>
                  </a:cubicBezTo>
                  <a:lnTo>
                    <a:pt x="572" y="671"/>
                  </a:lnTo>
                  <a:lnTo>
                    <a:pt x="321" y="421"/>
                  </a:lnTo>
                  <a:cubicBezTo>
                    <a:pt x="280" y="379"/>
                    <a:pt x="235" y="358"/>
                    <a:pt x="193" y="358"/>
                  </a:cubicBezTo>
                  <a:cubicBezTo>
                    <a:pt x="152" y="358"/>
                    <a:pt x="113" y="379"/>
                    <a:pt x="83" y="421"/>
                  </a:cubicBezTo>
                  <a:cubicBezTo>
                    <a:pt x="0" y="492"/>
                    <a:pt x="0" y="599"/>
                    <a:pt x="83" y="659"/>
                  </a:cubicBezTo>
                  <a:lnTo>
                    <a:pt x="452" y="1028"/>
                  </a:lnTo>
                  <a:cubicBezTo>
                    <a:pt x="476" y="1052"/>
                    <a:pt x="524" y="1075"/>
                    <a:pt x="572" y="1075"/>
                  </a:cubicBezTo>
                  <a:cubicBezTo>
                    <a:pt x="619" y="1075"/>
                    <a:pt x="655" y="1052"/>
                    <a:pt x="691" y="1028"/>
                  </a:cubicBezTo>
                  <a:lnTo>
                    <a:pt x="1417" y="301"/>
                  </a:lnTo>
                  <a:cubicBezTo>
                    <a:pt x="1488" y="242"/>
                    <a:pt x="1488" y="123"/>
                    <a:pt x="1417" y="63"/>
                  </a:cubicBezTo>
                  <a:cubicBezTo>
                    <a:pt x="1381" y="22"/>
                    <a:pt x="1336"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3"/>
            <p:cNvSpPr/>
            <p:nvPr/>
          </p:nvSpPr>
          <p:spPr>
            <a:xfrm>
              <a:off x="5261453" y="3024143"/>
              <a:ext cx="47283" cy="33851"/>
            </a:xfrm>
            <a:custGeom>
              <a:avLst/>
              <a:gdLst/>
              <a:ahLst/>
              <a:cxnLst/>
              <a:rect l="l" t="t" r="r" b="b"/>
              <a:pathLst>
                <a:path w="1489" h="1066" extrusionOk="0">
                  <a:moveTo>
                    <a:pt x="1289" y="0"/>
                  </a:moveTo>
                  <a:cubicBezTo>
                    <a:pt x="1248" y="0"/>
                    <a:pt x="1209" y="18"/>
                    <a:pt x="1179" y="54"/>
                  </a:cubicBezTo>
                  <a:lnTo>
                    <a:pt x="572" y="673"/>
                  </a:lnTo>
                  <a:lnTo>
                    <a:pt x="310" y="411"/>
                  </a:lnTo>
                  <a:cubicBezTo>
                    <a:pt x="274" y="375"/>
                    <a:pt x="230" y="357"/>
                    <a:pt x="186" y="357"/>
                  </a:cubicBezTo>
                  <a:cubicBezTo>
                    <a:pt x="143" y="357"/>
                    <a:pt x="102" y="375"/>
                    <a:pt x="72" y="411"/>
                  </a:cubicBezTo>
                  <a:cubicBezTo>
                    <a:pt x="0" y="494"/>
                    <a:pt x="0" y="590"/>
                    <a:pt x="72" y="649"/>
                  </a:cubicBezTo>
                  <a:lnTo>
                    <a:pt x="453" y="1030"/>
                  </a:lnTo>
                  <a:cubicBezTo>
                    <a:pt x="477" y="1054"/>
                    <a:pt x="524" y="1066"/>
                    <a:pt x="572" y="1066"/>
                  </a:cubicBezTo>
                  <a:cubicBezTo>
                    <a:pt x="608" y="1066"/>
                    <a:pt x="655" y="1054"/>
                    <a:pt x="691" y="1030"/>
                  </a:cubicBezTo>
                  <a:lnTo>
                    <a:pt x="1417" y="292"/>
                  </a:lnTo>
                  <a:cubicBezTo>
                    <a:pt x="1489" y="220"/>
                    <a:pt x="1489" y="113"/>
                    <a:pt x="1417" y="54"/>
                  </a:cubicBezTo>
                  <a:cubicBezTo>
                    <a:pt x="1376" y="18"/>
                    <a:pt x="1331" y="0"/>
                    <a:pt x="1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3"/>
            <p:cNvSpPr/>
            <p:nvPr/>
          </p:nvSpPr>
          <p:spPr>
            <a:xfrm>
              <a:off x="5424419" y="2884231"/>
              <a:ext cx="47283" cy="33883"/>
            </a:xfrm>
            <a:custGeom>
              <a:avLst/>
              <a:gdLst/>
              <a:ahLst/>
              <a:cxnLst/>
              <a:rect l="l" t="t" r="r" b="b"/>
              <a:pathLst>
                <a:path w="1489" h="1067" extrusionOk="0">
                  <a:moveTo>
                    <a:pt x="1293" y="1"/>
                  </a:moveTo>
                  <a:cubicBezTo>
                    <a:pt x="1250" y="1"/>
                    <a:pt x="1208" y="19"/>
                    <a:pt x="1179" y="54"/>
                  </a:cubicBezTo>
                  <a:lnTo>
                    <a:pt x="572" y="674"/>
                  </a:lnTo>
                  <a:lnTo>
                    <a:pt x="321" y="412"/>
                  </a:lnTo>
                  <a:cubicBezTo>
                    <a:pt x="280" y="376"/>
                    <a:pt x="235" y="358"/>
                    <a:pt x="193" y="358"/>
                  </a:cubicBezTo>
                  <a:cubicBezTo>
                    <a:pt x="152" y="358"/>
                    <a:pt x="113" y="376"/>
                    <a:pt x="83" y="412"/>
                  </a:cubicBezTo>
                  <a:cubicBezTo>
                    <a:pt x="0" y="495"/>
                    <a:pt x="0" y="590"/>
                    <a:pt x="83" y="650"/>
                  </a:cubicBezTo>
                  <a:lnTo>
                    <a:pt x="452" y="1031"/>
                  </a:lnTo>
                  <a:cubicBezTo>
                    <a:pt x="476" y="1055"/>
                    <a:pt x="524" y="1067"/>
                    <a:pt x="572" y="1067"/>
                  </a:cubicBezTo>
                  <a:cubicBezTo>
                    <a:pt x="619" y="1067"/>
                    <a:pt x="655" y="1055"/>
                    <a:pt x="691" y="1031"/>
                  </a:cubicBezTo>
                  <a:lnTo>
                    <a:pt x="1417" y="293"/>
                  </a:lnTo>
                  <a:cubicBezTo>
                    <a:pt x="1488" y="221"/>
                    <a:pt x="1488" y="114"/>
                    <a:pt x="1417" y="54"/>
                  </a:cubicBezTo>
                  <a:cubicBezTo>
                    <a:pt x="1381" y="19"/>
                    <a:pt x="1336"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43"/>
          <p:cNvGrpSpPr/>
          <p:nvPr/>
        </p:nvGrpSpPr>
        <p:grpSpPr>
          <a:xfrm>
            <a:off x="4999621" y="3552445"/>
            <a:ext cx="516351" cy="438925"/>
            <a:chOff x="3716358" y="1544655"/>
            <a:chExt cx="361971" cy="314958"/>
          </a:xfrm>
        </p:grpSpPr>
        <p:sp>
          <p:nvSpPr>
            <p:cNvPr id="459" name="Google Shape;459;p43"/>
            <p:cNvSpPr/>
            <p:nvPr/>
          </p:nvSpPr>
          <p:spPr>
            <a:xfrm>
              <a:off x="3767509" y="1646957"/>
              <a:ext cx="231213" cy="10663"/>
            </a:xfrm>
            <a:custGeom>
              <a:avLst/>
              <a:gdLst/>
              <a:ahLst/>
              <a:cxnLst/>
              <a:rect l="l" t="t" r="r" b="b"/>
              <a:pathLst>
                <a:path w="7264" h="335" extrusionOk="0">
                  <a:moveTo>
                    <a:pt x="168" y="1"/>
                  </a:moveTo>
                  <a:cubicBezTo>
                    <a:pt x="72" y="1"/>
                    <a:pt x="1" y="72"/>
                    <a:pt x="1" y="167"/>
                  </a:cubicBezTo>
                  <a:cubicBezTo>
                    <a:pt x="1" y="263"/>
                    <a:pt x="72" y="334"/>
                    <a:pt x="168" y="334"/>
                  </a:cubicBezTo>
                  <a:lnTo>
                    <a:pt x="7097" y="334"/>
                  </a:lnTo>
                  <a:cubicBezTo>
                    <a:pt x="7192" y="334"/>
                    <a:pt x="7264" y="263"/>
                    <a:pt x="7264" y="167"/>
                  </a:cubicBezTo>
                  <a:cubicBezTo>
                    <a:pt x="7264" y="72"/>
                    <a:pt x="7192" y="1"/>
                    <a:pt x="70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3767509" y="1618532"/>
              <a:ext cx="152020" cy="10663"/>
            </a:xfrm>
            <a:custGeom>
              <a:avLst/>
              <a:gdLst/>
              <a:ahLst/>
              <a:cxnLst/>
              <a:rect l="l" t="t" r="r" b="b"/>
              <a:pathLst>
                <a:path w="4776" h="335" extrusionOk="0">
                  <a:moveTo>
                    <a:pt x="168" y="1"/>
                  </a:moveTo>
                  <a:cubicBezTo>
                    <a:pt x="72" y="1"/>
                    <a:pt x="1" y="72"/>
                    <a:pt x="1" y="168"/>
                  </a:cubicBezTo>
                  <a:cubicBezTo>
                    <a:pt x="1" y="263"/>
                    <a:pt x="72" y="334"/>
                    <a:pt x="168" y="334"/>
                  </a:cubicBezTo>
                  <a:lnTo>
                    <a:pt x="4621" y="334"/>
                  </a:lnTo>
                  <a:cubicBezTo>
                    <a:pt x="4704" y="334"/>
                    <a:pt x="4775" y="263"/>
                    <a:pt x="4775" y="168"/>
                  </a:cubicBezTo>
                  <a:cubicBezTo>
                    <a:pt x="4775" y="72"/>
                    <a:pt x="4704" y="1"/>
                    <a:pt x="4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p:nvPr/>
          </p:nvSpPr>
          <p:spPr>
            <a:xfrm>
              <a:off x="3931624" y="1618532"/>
              <a:ext cx="67098" cy="10663"/>
            </a:xfrm>
            <a:custGeom>
              <a:avLst/>
              <a:gdLst/>
              <a:ahLst/>
              <a:cxnLst/>
              <a:rect l="l" t="t" r="r" b="b"/>
              <a:pathLst>
                <a:path w="2108" h="335" extrusionOk="0">
                  <a:moveTo>
                    <a:pt x="155" y="1"/>
                  </a:moveTo>
                  <a:cubicBezTo>
                    <a:pt x="72" y="1"/>
                    <a:pt x="0" y="72"/>
                    <a:pt x="0" y="168"/>
                  </a:cubicBezTo>
                  <a:cubicBezTo>
                    <a:pt x="0" y="263"/>
                    <a:pt x="72" y="334"/>
                    <a:pt x="155" y="334"/>
                  </a:cubicBezTo>
                  <a:lnTo>
                    <a:pt x="1941" y="334"/>
                  </a:lnTo>
                  <a:cubicBezTo>
                    <a:pt x="2036" y="334"/>
                    <a:pt x="2108" y="263"/>
                    <a:pt x="2108" y="168"/>
                  </a:cubicBezTo>
                  <a:cubicBezTo>
                    <a:pt x="2108" y="72"/>
                    <a:pt x="2036" y="1"/>
                    <a:pt x="19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3"/>
            <p:cNvSpPr/>
            <p:nvPr/>
          </p:nvSpPr>
          <p:spPr>
            <a:xfrm>
              <a:off x="3767509" y="1590108"/>
              <a:ext cx="39087" cy="10663"/>
            </a:xfrm>
            <a:custGeom>
              <a:avLst/>
              <a:gdLst/>
              <a:ahLst/>
              <a:cxnLst/>
              <a:rect l="l" t="t" r="r" b="b"/>
              <a:pathLst>
                <a:path w="1228" h="335" extrusionOk="0">
                  <a:moveTo>
                    <a:pt x="168" y="1"/>
                  </a:moveTo>
                  <a:cubicBezTo>
                    <a:pt x="72" y="1"/>
                    <a:pt x="1" y="72"/>
                    <a:pt x="1" y="168"/>
                  </a:cubicBezTo>
                  <a:cubicBezTo>
                    <a:pt x="1" y="263"/>
                    <a:pt x="72" y="334"/>
                    <a:pt x="168" y="334"/>
                  </a:cubicBezTo>
                  <a:lnTo>
                    <a:pt x="1061" y="334"/>
                  </a:lnTo>
                  <a:cubicBezTo>
                    <a:pt x="1144" y="334"/>
                    <a:pt x="1227" y="263"/>
                    <a:pt x="1227" y="168"/>
                  </a:cubicBezTo>
                  <a:cubicBezTo>
                    <a:pt x="1227" y="72"/>
                    <a:pt x="1144" y="1"/>
                    <a:pt x="10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3"/>
            <p:cNvSpPr/>
            <p:nvPr/>
          </p:nvSpPr>
          <p:spPr>
            <a:xfrm>
              <a:off x="3818309" y="1590108"/>
              <a:ext cx="180412" cy="10663"/>
            </a:xfrm>
            <a:custGeom>
              <a:avLst/>
              <a:gdLst/>
              <a:ahLst/>
              <a:cxnLst/>
              <a:rect l="l" t="t" r="r" b="b"/>
              <a:pathLst>
                <a:path w="5668" h="335" extrusionOk="0">
                  <a:moveTo>
                    <a:pt x="167" y="1"/>
                  </a:moveTo>
                  <a:cubicBezTo>
                    <a:pt x="72" y="1"/>
                    <a:pt x="0" y="72"/>
                    <a:pt x="0" y="168"/>
                  </a:cubicBezTo>
                  <a:cubicBezTo>
                    <a:pt x="0" y="263"/>
                    <a:pt x="72" y="334"/>
                    <a:pt x="167" y="334"/>
                  </a:cubicBezTo>
                  <a:lnTo>
                    <a:pt x="5501" y="334"/>
                  </a:lnTo>
                  <a:cubicBezTo>
                    <a:pt x="5596" y="334"/>
                    <a:pt x="5668" y="263"/>
                    <a:pt x="5668" y="168"/>
                  </a:cubicBezTo>
                  <a:cubicBezTo>
                    <a:pt x="5668" y="72"/>
                    <a:pt x="5596" y="1"/>
                    <a:pt x="5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43"/>
            <p:cNvGrpSpPr/>
            <p:nvPr/>
          </p:nvGrpSpPr>
          <p:grpSpPr>
            <a:xfrm>
              <a:off x="3716358" y="1544655"/>
              <a:ext cx="361971" cy="314958"/>
              <a:chOff x="3716358" y="1544655"/>
              <a:chExt cx="361971" cy="314958"/>
            </a:xfrm>
          </p:grpSpPr>
          <p:sp>
            <p:nvSpPr>
              <p:cNvPr id="465" name="Google Shape;465;p43"/>
              <p:cNvSpPr/>
              <p:nvPr/>
            </p:nvSpPr>
            <p:spPr>
              <a:xfrm>
                <a:off x="3767509" y="1675381"/>
                <a:ext cx="84540" cy="10663"/>
              </a:xfrm>
              <a:custGeom>
                <a:avLst/>
                <a:gdLst/>
                <a:ahLst/>
                <a:cxnLst/>
                <a:rect l="l" t="t" r="r" b="b"/>
                <a:pathLst>
                  <a:path w="2656" h="335" extrusionOk="0">
                    <a:moveTo>
                      <a:pt x="168" y="1"/>
                    </a:moveTo>
                    <a:cubicBezTo>
                      <a:pt x="72" y="1"/>
                      <a:pt x="1" y="72"/>
                      <a:pt x="1" y="167"/>
                    </a:cubicBezTo>
                    <a:cubicBezTo>
                      <a:pt x="1" y="263"/>
                      <a:pt x="72" y="334"/>
                      <a:pt x="168" y="334"/>
                    </a:cubicBezTo>
                    <a:lnTo>
                      <a:pt x="2477" y="334"/>
                    </a:lnTo>
                    <a:cubicBezTo>
                      <a:pt x="2561" y="334"/>
                      <a:pt x="2632" y="263"/>
                      <a:pt x="2632" y="167"/>
                    </a:cubicBezTo>
                    <a:cubicBezTo>
                      <a:pt x="2656" y="72"/>
                      <a:pt x="2573" y="1"/>
                      <a:pt x="2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3"/>
              <p:cNvSpPr/>
              <p:nvPr/>
            </p:nvSpPr>
            <p:spPr>
              <a:xfrm>
                <a:off x="3875158" y="1675381"/>
                <a:ext cx="123564" cy="10663"/>
              </a:xfrm>
              <a:custGeom>
                <a:avLst/>
                <a:gdLst/>
                <a:ahLst/>
                <a:cxnLst/>
                <a:rect l="l" t="t" r="r" b="b"/>
                <a:pathLst>
                  <a:path w="3882" h="335" extrusionOk="0">
                    <a:moveTo>
                      <a:pt x="167" y="1"/>
                    </a:moveTo>
                    <a:cubicBezTo>
                      <a:pt x="72" y="1"/>
                      <a:pt x="0" y="72"/>
                      <a:pt x="0" y="167"/>
                    </a:cubicBezTo>
                    <a:cubicBezTo>
                      <a:pt x="0" y="263"/>
                      <a:pt x="72" y="334"/>
                      <a:pt x="167" y="334"/>
                    </a:cubicBezTo>
                    <a:lnTo>
                      <a:pt x="3715" y="334"/>
                    </a:lnTo>
                    <a:cubicBezTo>
                      <a:pt x="3810" y="334"/>
                      <a:pt x="3882" y="263"/>
                      <a:pt x="3882" y="167"/>
                    </a:cubicBezTo>
                    <a:cubicBezTo>
                      <a:pt x="3882" y="72"/>
                      <a:pt x="3810" y="1"/>
                      <a:pt x="3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3"/>
              <p:cNvSpPr/>
              <p:nvPr/>
            </p:nvSpPr>
            <p:spPr>
              <a:xfrm>
                <a:off x="3767509" y="1703423"/>
                <a:ext cx="174747" cy="10663"/>
              </a:xfrm>
              <a:custGeom>
                <a:avLst/>
                <a:gdLst/>
                <a:ahLst/>
                <a:cxnLst/>
                <a:rect l="l" t="t" r="r" b="b"/>
                <a:pathLst>
                  <a:path w="5490" h="335" extrusionOk="0">
                    <a:moveTo>
                      <a:pt x="168" y="1"/>
                    </a:moveTo>
                    <a:cubicBezTo>
                      <a:pt x="72" y="1"/>
                      <a:pt x="1" y="72"/>
                      <a:pt x="1" y="168"/>
                    </a:cubicBezTo>
                    <a:cubicBezTo>
                      <a:pt x="1" y="251"/>
                      <a:pt x="72" y="334"/>
                      <a:pt x="168" y="334"/>
                    </a:cubicBezTo>
                    <a:lnTo>
                      <a:pt x="5335" y="334"/>
                    </a:lnTo>
                    <a:cubicBezTo>
                      <a:pt x="5418" y="334"/>
                      <a:pt x="5490" y="251"/>
                      <a:pt x="5490" y="168"/>
                    </a:cubicBezTo>
                    <a:cubicBezTo>
                      <a:pt x="5490" y="72"/>
                      <a:pt x="5418"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3"/>
              <p:cNvSpPr/>
              <p:nvPr/>
            </p:nvSpPr>
            <p:spPr>
              <a:xfrm>
                <a:off x="3954351" y="1703423"/>
                <a:ext cx="44371" cy="10663"/>
              </a:xfrm>
              <a:custGeom>
                <a:avLst/>
                <a:gdLst/>
                <a:ahLst/>
                <a:cxnLst/>
                <a:rect l="l" t="t" r="r" b="b"/>
                <a:pathLst>
                  <a:path w="1394" h="335" extrusionOk="0">
                    <a:moveTo>
                      <a:pt x="155" y="1"/>
                    </a:moveTo>
                    <a:cubicBezTo>
                      <a:pt x="72" y="1"/>
                      <a:pt x="1" y="72"/>
                      <a:pt x="1" y="168"/>
                    </a:cubicBezTo>
                    <a:cubicBezTo>
                      <a:pt x="1" y="251"/>
                      <a:pt x="72" y="334"/>
                      <a:pt x="155" y="334"/>
                    </a:cubicBezTo>
                    <a:lnTo>
                      <a:pt x="1227" y="334"/>
                    </a:lnTo>
                    <a:cubicBezTo>
                      <a:pt x="1322" y="334"/>
                      <a:pt x="1394" y="251"/>
                      <a:pt x="1394" y="168"/>
                    </a:cubicBezTo>
                    <a:cubicBezTo>
                      <a:pt x="1394" y="72"/>
                      <a:pt x="1322" y="1"/>
                      <a:pt x="1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3"/>
              <p:cNvSpPr/>
              <p:nvPr/>
            </p:nvSpPr>
            <p:spPr>
              <a:xfrm>
                <a:off x="3716358" y="1544655"/>
                <a:ext cx="361971" cy="314958"/>
              </a:xfrm>
              <a:custGeom>
                <a:avLst/>
                <a:gdLst/>
                <a:ahLst/>
                <a:cxnLst/>
                <a:rect l="l" t="t" r="r" b="b"/>
                <a:pathLst>
                  <a:path w="11372" h="9895" extrusionOk="0">
                    <a:moveTo>
                      <a:pt x="3513" y="6751"/>
                    </a:moveTo>
                    <a:lnTo>
                      <a:pt x="3346" y="7477"/>
                    </a:lnTo>
                    <a:lnTo>
                      <a:pt x="1953" y="7477"/>
                    </a:lnTo>
                    <a:lnTo>
                      <a:pt x="1953" y="7489"/>
                    </a:lnTo>
                    <a:cubicBezTo>
                      <a:pt x="1656" y="7489"/>
                      <a:pt x="1394" y="7251"/>
                      <a:pt x="1394" y="6941"/>
                    </a:cubicBezTo>
                    <a:lnTo>
                      <a:pt x="1394" y="6751"/>
                    </a:lnTo>
                    <a:close/>
                    <a:moveTo>
                      <a:pt x="9430" y="333"/>
                    </a:moveTo>
                    <a:cubicBezTo>
                      <a:pt x="9728" y="333"/>
                      <a:pt x="9990" y="572"/>
                      <a:pt x="9990" y="881"/>
                    </a:cubicBezTo>
                    <a:lnTo>
                      <a:pt x="9990" y="5870"/>
                    </a:lnTo>
                    <a:cubicBezTo>
                      <a:pt x="9990" y="6168"/>
                      <a:pt x="9752" y="6418"/>
                      <a:pt x="9430" y="6418"/>
                    </a:cubicBezTo>
                    <a:lnTo>
                      <a:pt x="6597" y="6418"/>
                    </a:lnTo>
                    <a:cubicBezTo>
                      <a:pt x="6561" y="6418"/>
                      <a:pt x="6537" y="6429"/>
                      <a:pt x="6501" y="6441"/>
                    </a:cubicBezTo>
                    <a:lnTo>
                      <a:pt x="3489" y="8501"/>
                    </a:lnTo>
                    <a:cubicBezTo>
                      <a:pt x="3465" y="8501"/>
                      <a:pt x="3465" y="8489"/>
                      <a:pt x="3465" y="8489"/>
                    </a:cubicBezTo>
                    <a:lnTo>
                      <a:pt x="3906" y="6608"/>
                    </a:lnTo>
                    <a:cubicBezTo>
                      <a:pt x="3918" y="6560"/>
                      <a:pt x="3906" y="6501"/>
                      <a:pt x="3870" y="6477"/>
                    </a:cubicBezTo>
                    <a:cubicBezTo>
                      <a:pt x="3834" y="6429"/>
                      <a:pt x="3799" y="6418"/>
                      <a:pt x="3739" y="6418"/>
                    </a:cubicBezTo>
                    <a:lnTo>
                      <a:pt x="894" y="6418"/>
                    </a:lnTo>
                    <a:cubicBezTo>
                      <a:pt x="596" y="6418"/>
                      <a:pt x="346" y="6179"/>
                      <a:pt x="346" y="5870"/>
                    </a:cubicBezTo>
                    <a:lnTo>
                      <a:pt x="346" y="881"/>
                    </a:lnTo>
                    <a:cubicBezTo>
                      <a:pt x="346" y="584"/>
                      <a:pt x="584" y="333"/>
                      <a:pt x="894" y="333"/>
                    </a:cubicBezTo>
                    <a:close/>
                    <a:moveTo>
                      <a:pt x="10502" y="1405"/>
                    </a:moveTo>
                    <a:cubicBezTo>
                      <a:pt x="10800" y="1405"/>
                      <a:pt x="11061" y="1643"/>
                      <a:pt x="11061" y="1953"/>
                    </a:cubicBezTo>
                    <a:lnTo>
                      <a:pt x="11061" y="6941"/>
                    </a:lnTo>
                    <a:cubicBezTo>
                      <a:pt x="11050" y="7239"/>
                      <a:pt x="10788" y="7489"/>
                      <a:pt x="10490" y="7489"/>
                    </a:cubicBezTo>
                    <a:lnTo>
                      <a:pt x="7656" y="7489"/>
                    </a:lnTo>
                    <a:cubicBezTo>
                      <a:pt x="7609" y="7489"/>
                      <a:pt x="7549" y="7525"/>
                      <a:pt x="7513" y="7549"/>
                    </a:cubicBezTo>
                    <a:cubicBezTo>
                      <a:pt x="7490" y="7596"/>
                      <a:pt x="7478" y="7644"/>
                      <a:pt x="7490" y="7680"/>
                    </a:cubicBezTo>
                    <a:lnTo>
                      <a:pt x="7918" y="9561"/>
                    </a:lnTo>
                    <a:lnTo>
                      <a:pt x="7918" y="9573"/>
                    </a:lnTo>
                    <a:lnTo>
                      <a:pt x="7906" y="9573"/>
                    </a:lnTo>
                    <a:lnTo>
                      <a:pt x="5216" y="7727"/>
                    </a:lnTo>
                    <a:lnTo>
                      <a:pt x="6644" y="6751"/>
                    </a:lnTo>
                    <a:lnTo>
                      <a:pt x="9430" y="6751"/>
                    </a:lnTo>
                    <a:cubicBezTo>
                      <a:pt x="9930" y="6751"/>
                      <a:pt x="10311" y="6358"/>
                      <a:pt x="10311" y="5870"/>
                    </a:cubicBezTo>
                    <a:lnTo>
                      <a:pt x="10311" y="1405"/>
                    </a:lnTo>
                    <a:close/>
                    <a:moveTo>
                      <a:pt x="882" y="0"/>
                    </a:moveTo>
                    <a:cubicBezTo>
                      <a:pt x="393" y="0"/>
                      <a:pt x="1" y="393"/>
                      <a:pt x="1" y="881"/>
                    </a:cubicBezTo>
                    <a:lnTo>
                      <a:pt x="1" y="5870"/>
                    </a:lnTo>
                    <a:cubicBezTo>
                      <a:pt x="1" y="6358"/>
                      <a:pt x="393" y="6739"/>
                      <a:pt x="882" y="6739"/>
                    </a:cubicBezTo>
                    <a:lnTo>
                      <a:pt x="1072" y="6739"/>
                    </a:lnTo>
                    <a:lnTo>
                      <a:pt x="1072" y="6941"/>
                    </a:lnTo>
                    <a:cubicBezTo>
                      <a:pt x="1072" y="7430"/>
                      <a:pt x="1465" y="7811"/>
                      <a:pt x="1953" y="7811"/>
                    </a:cubicBezTo>
                    <a:lnTo>
                      <a:pt x="3275" y="7811"/>
                    </a:lnTo>
                    <a:lnTo>
                      <a:pt x="3144" y="8406"/>
                    </a:lnTo>
                    <a:cubicBezTo>
                      <a:pt x="3108" y="8549"/>
                      <a:pt x="3168" y="8692"/>
                      <a:pt x="3287" y="8763"/>
                    </a:cubicBezTo>
                    <a:cubicBezTo>
                      <a:pt x="3346" y="8811"/>
                      <a:pt x="3430" y="8823"/>
                      <a:pt x="3489" y="8823"/>
                    </a:cubicBezTo>
                    <a:cubicBezTo>
                      <a:pt x="3561" y="8823"/>
                      <a:pt x="3620" y="8811"/>
                      <a:pt x="3680" y="8763"/>
                    </a:cubicBezTo>
                    <a:lnTo>
                      <a:pt x="4918" y="7918"/>
                    </a:lnTo>
                    <a:lnTo>
                      <a:pt x="7704" y="9835"/>
                    </a:lnTo>
                    <a:cubicBezTo>
                      <a:pt x="7763" y="9882"/>
                      <a:pt x="7847" y="9894"/>
                      <a:pt x="7906" y="9894"/>
                    </a:cubicBezTo>
                    <a:cubicBezTo>
                      <a:pt x="7978" y="9894"/>
                      <a:pt x="8037" y="9882"/>
                      <a:pt x="8097" y="9835"/>
                    </a:cubicBezTo>
                    <a:cubicBezTo>
                      <a:pt x="8216" y="9763"/>
                      <a:pt x="8275" y="9620"/>
                      <a:pt x="8240" y="9477"/>
                    </a:cubicBezTo>
                    <a:lnTo>
                      <a:pt x="7859" y="7811"/>
                    </a:lnTo>
                    <a:lnTo>
                      <a:pt x="10490" y="7811"/>
                    </a:lnTo>
                    <a:cubicBezTo>
                      <a:pt x="10978" y="7811"/>
                      <a:pt x="11371" y="7430"/>
                      <a:pt x="11371" y="6941"/>
                    </a:cubicBezTo>
                    <a:lnTo>
                      <a:pt x="11371" y="1953"/>
                    </a:lnTo>
                    <a:cubicBezTo>
                      <a:pt x="11371" y="1476"/>
                      <a:pt x="10966" y="1072"/>
                      <a:pt x="10490" y="1072"/>
                    </a:cubicBezTo>
                    <a:lnTo>
                      <a:pt x="10299" y="1072"/>
                    </a:lnTo>
                    <a:lnTo>
                      <a:pt x="10299" y="881"/>
                    </a:lnTo>
                    <a:cubicBezTo>
                      <a:pt x="10299" y="393"/>
                      <a:pt x="9918" y="0"/>
                      <a:pt x="9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 name="Google Shape;470;p43"/>
          <p:cNvSpPr txBox="1"/>
          <p:nvPr/>
        </p:nvSpPr>
        <p:spPr>
          <a:xfrm>
            <a:off x="6287400" y="1679075"/>
            <a:ext cx="2136600" cy="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bg2"/>
                </a:solidFill>
                <a:latin typeface="Oswald Regular"/>
                <a:ea typeface="Oswald Regular"/>
                <a:cs typeface="Oswald Regular"/>
                <a:sym typeface="Oswald Regular"/>
              </a:rPr>
              <a:t>Finalidad</a:t>
            </a:r>
            <a:endParaRPr sz="1600" dirty="0">
              <a:solidFill>
                <a:schemeClr val="bg2"/>
              </a:solidFill>
              <a:latin typeface="Oswald Regular"/>
              <a:ea typeface="Oswald Regular"/>
              <a:cs typeface="Oswald Regular"/>
              <a:sym typeface="Oswald Regular"/>
            </a:endParaRPr>
          </a:p>
        </p:txBody>
      </p:sp>
      <p:sp>
        <p:nvSpPr>
          <p:cNvPr id="471" name="Google Shape;471;p43"/>
          <p:cNvSpPr txBox="1"/>
          <p:nvPr/>
        </p:nvSpPr>
        <p:spPr>
          <a:xfrm>
            <a:off x="6287399" y="1964975"/>
            <a:ext cx="2493529" cy="906600"/>
          </a:xfrm>
          <a:prstGeom prst="rect">
            <a:avLst/>
          </a:prstGeom>
          <a:noFill/>
          <a:ln>
            <a:noFill/>
          </a:ln>
        </p:spPr>
        <p:txBody>
          <a:bodyPr spcFirstLastPara="1" wrap="square" lIns="91425" tIns="91425" rIns="91425" bIns="91425" anchor="t" anchorCtr="0">
            <a:noAutofit/>
          </a:bodyPr>
          <a:lstStyle/>
          <a:p>
            <a:pPr lvl="0">
              <a:lnSpc>
                <a:spcPct val="115000"/>
              </a:lnSpc>
            </a:pPr>
            <a:r>
              <a:rPr lang="es-ES" sz="1200" dirty="0">
                <a:solidFill>
                  <a:srgbClr val="0D1720"/>
                </a:solidFill>
                <a:latin typeface="Merriweather"/>
                <a:ea typeface="Merriweather"/>
                <a:cs typeface="Merriweather"/>
                <a:sym typeface="Merriweather"/>
              </a:rPr>
              <a:t>Comprobar y demostrar si el acuerdo comercial Multipartes afecta de forma positiva o negativa a las exportaciones de piñas en el Ecuador</a:t>
            </a:r>
          </a:p>
          <a:p>
            <a:pPr marL="0" lvl="0" indent="0" algn="l" rtl="0">
              <a:lnSpc>
                <a:spcPct val="115000"/>
              </a:lnSpc>
              <a:spcBef>
                <a:spcPts val="1600"/>
              </a:spcBef>
              <a:spcAft>
                <a:spcPts val="0"/>
              </a:spcAft>
              <a:buNone/>
            </a:pPr>
            <a:endParaRPr sz="1200" dirty="0">
              <a:solidFill>
                <a:srgbClr val="0D1720"/>
              </a:solidFill>
              <a:latin typeface="Merriweather"/>
              <a:ea typeface="Merriweather"/>
              <a:cs typeface="Merriweather"/>
              <a:sym typeface="Merriweather"/>
            </a:endParaRPr>
          </a:p>
          <a:p>
            <a:pPr marL="0" lvl="0" indent="0" algn="l" rtl="0">
              <a:spcBef>
                <a:spcPts val="1600"/>
              </a:spcBef>
              <a:spcAft>
                <a:spcPts val="0"/>
              </a:spcAft>
              <a:buNone/>
            </a:pPr>
            <a:endParaRPr sz="1200" dirty="0">
              <a:solidFill>
                <a:srgbClr val="0D1720"/>
              </a:solidFill>
              <a:latin typeface="Merriweather"/>
              <a:ea typeface="Merriweather"/>
              <a:cs typeface="Merriweather"/>
              <a:sym typeface="Merriweather"/>
            </a:endParaRPr>
          </a:p>
          <a:p>
            <a:pPr marL="0" lvl="0" indent="0" algn="l" rtl="0">
              <a:spcBef>
                <a:spcPts val="0"/>
              </a:spcBef>
              <a:spcAft>
                <a:spcPts val="0"/>
              </a:spcAft>
              <a:buNone/>
            </a:pPr>
            <a:endParaRPr sz="1200" dirty="0">
              <a:solidFill>
                <a:srgbClr val="0D1720"/>
              </a:solidFill>
              <a:latin typeface="Merriweather"/>
              <a:ea typeface="Merriweather"/>
              <a:cs typeface="Merriweather"/>
              <a:sym typeface="Merriweather"/>
            </a:endParaRPr>
          </a:p>
        </p:txBody>
      </p:sp>
      <p:sp>
        <p:nvSpPr>
          <p:cNvPr id="472" name="Google Shape;472;p43"/>
          <p:cNvSpPr txBox="1"/>
          <p:nvPr/>
        </p:nvSpPr>
        <p:spPr>
          <a:xfrm>
            <a:off x="720000" y="1679075"/>
            <a:ext cx="2136600" cy="285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bg2"/>
                </a:solidFill>
                <a:latin typeface="Oswald Regular"/>
                <a:ea typeface="Oswald Regular"/>
                <a:cs typeface="Oswald Regular"/>
                <a:sym typeface="Oswald Regular"/>
              </a:rPr>
              <a:t>Enfoque de la investigación</a:t>
            </a:r>
            <a:endParaRPr sz="1600" dirty="0">
              <a:solidFill>
                <a:schemeClr val="bg2"/>
              </a:solidFill>
              <a:latin typeface="Oswald Regular"/>
              <a:ea typeface="Oswald Regular"/>
              <a:cs typeface="Oswald Regular"/>
              <a:sym typeface="Oswald Regular"/>
            </a:endParaRPr>
          </a:p>
        </p:txBody>
      </p:sp>
      <p:sp>
        <p:nvSpPr>
          <p:cNvPr id="473" name="Google Shape;473;p43"/>
          <p:cNvSpPr txBox="1"/>
          <p:nvPr/>
        </p:nvSpPr>
        <p:spPr>
          <a:xfrm>
            <a:off x="720000" y="2332749"/>
            <a:ext cx="2136600" cy="538825"/>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dirty="0">
                <a:solidFill>
                  <a:srgbClr val="0D1720"/>
                </a:solidFill>
                <a:latin typeface="Merriweather"/>
                <a:ea typeface="Merriweather"/>
                <a:cs typeface="Merriweather"/>
                <a:sym typeface="Merriweather"/>
              </a:rPr>
              <a:t>Mixto</a:t>
            </a:r>
            <a:endParaRPr dirty="0">
              <a:solidFill>
                <a:srgbClr val="0D1720"/>
              </a:solidFill>
              <a:latin typeface="Merriweather"/>
              <a:ea typeface="Merriweather"/>
              <a:cs typeface="Merriweather"/>
              <a:sym typeface="Merriweather"/>
            </a:endParaRPr>
          </a:p>
        </p:txBody>
      </p:sp>
      <p:sp>
        <p:nvSpPr>
          <p:cNvPr id="474" name="Google Shape;474;p43"/>
          <p:cNvSpPr txBox="1"/>
          <p:nvPr/>
        </p:nvSpPr>
        <p:spPr>
          <a:xfrm>
            <a:off x="6287400" y="3294450"/>
            <a:ext cx="2136600" cy="2859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s-ES" sz="1600" dirty="0">
                <a:solidFill>
                  <a:schemeClr val="bg2"/>
                </a:solidFill>
                <a:latin typeface="Oswald Regular"/>
                <a:ea typeface="Oswald Regular"/>
                <a:cs typeface="Oswald Regular"/>
                <a:sym typeface="Oswald Regular"/>
              </a:rPr>
              <a:t>Por las fuentes de información</a:t>
            </a:r>
          </a:p>
        </p:txBody>
      </p:sp>
      <p:sp>
        <p:nvSpPr>
          <p:cNvPr id="475" name="Google Shape;475;p43"/>
          <p:cNvSpPr txBox="1"/>
          <p:nvPr/>
        </p:nvSpPr>
        <p:spPr>
          <a:xfrm>
            <a:off x="6287400" y="3991358"/>
            <a:ext cx="2136600" cy="495591"/>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s-EC" dirty="0">
                <a:solidFill>
                  <a:srgbClr val="0D1720"/>
                </a:solidFill>
                <a:latin typeface="Merriweather"/>
                <a:ea typeface="Merriweather"/>
                <a:cs typeface="Merriweather"/>
                <a:sym typeface="Merriweather"/>
              </a:rPr>
              <a:t>Carácter documental</a:t>
            </a:r>
          </a:p>
        </p:txBody>
      </p:sp>
      <p:sp>
        <p:nvSpPr>
          <p:cNvPr id="476" name="Google Shape;476;p43"/>
          <p:cNvSpPr txBox="1"/>
          <p:nvPr/>
        </p:nvSpPr>
        <p:spPr>
          <a:xfrm>
            <a:off x="720000" y="3294450"/>
            <a:ext cx="2136600" cy="285900"/>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s-EC" sz="1600" dirty="0">
                <a:solidFill>
                  <a:schemeClr val="bg2"/>
                </a:solidFill>
                <a:latin typeface="Oswald Regular"/>
                <a:ea typeface="Oswald Regular"/>
                <a:cs typeface="Oswald Regular"/>
                <a:sym typeface="Oswald Regular"/>
              </a:rPr>
              <a:t>Control de variables</a:t>
            </a:r>
          </a:p>
        </p:txBody>
      </p:sp>
      <p:sp>
        <p:nvSpPr>
          <p:cNvPr id="477" name="Google Shape;477;p43"/>
          <p:cNvSpPr txBox="1"/>
          <p:nvPr/>
        </p:nvSpPr>
        <p:spPr>
          <a:xfrm>
            <a:off x="720000" y="3580350"/>
            <a:ext cx="2136600" cy="906600"/>
          </a:xfrm>
          <a:prstGeom prst="rect">
            <a:avLst/>
          </a:prstGeom>
          <a:noFill/>
          <a:ln>
            <a:noFill/>
          </a:ln>
        </p:spPr>
        <p:txBody>
          <a:bodyPr spcFirstLastPara="1" wrap="square" lIns="91425" tIns="91425" rIns="91425" bIns="91425" anchor="t" anchorCtr="0">
            <a:noAutofit/>
          </a:bodyPr>
          <a:lstStyle/>
          <a:p>
            <a:pPr lvl="0" algn="r">
              <a:lnSpc>
                <a:spcPct val="115000"/>
              </a:lnSpc>
              <a:spcAft>
                <a:spcPts val="1600"/>
              </a:spcAft>
            </a:pPr>
            <a:r>
              <a:rPr lang="es-EC" dirty="0">
                <a:solidFill>
                  <a:srgbClr val="0D1720"/>
                </a:solidFill>
                <a:latin typeface="Merriweather"/>
                <a:ea typeface="Merriweather"/>
                <a:cs typeface="Merriweather"/>
                <a:sym typeface="Merriweather"/>
              </a:rPr>
              <a:t>Explicativo</a:t>
            </a:r>
          </a:p>
        </p:txBody>
      </p:sp>
      <p:grpSp>
        <p:nvGrpSpPr>
          <p:cNvPr id="55" name="Google Shape;12794;p74"/>
          <p:cNvGrpSpPr/>
          <p:nvPr/>
        </p:nvGrpSpPr>
        <p:grpSpPr>
          <a:xfrm>
            <a:off x="3585855" y="3384214"/>
            <a:ext cx="555083" cy="715682"/>
            <a:chOff x="1394741" y="1512061"/>
            <a:chExt cx="252444" cy="351722"/>
          </a:xfrm>
          <a:solidFill>
            <a:schemeClr val="bg1"/>
          </a:solidFill>
        </p:grpSpPr>
        <p:sp>
          <p:nvSpPr>
            <p:cNvPr id="56" name="Google Shape;12795;p74"/>
            <p:cNvSpPr/>
            <p:nvPr/>
          </p:nvSpPr>
          <p:spPr>
            <a:xfrm>
              <a:off x="1394741" y="1512061"/>
              <a:ext cx="252444" cy="351722"/>
            </a:xfrm>
            <a:custGeom>
              <a:avLst/>
              <a:gdLst/>
              <a:ahLst/>
              <a:cxnLst/>
              <a:rect l="l" t="t" r="r" b="b"/>
              <a:pathLst>
                <a:path w="7931" h="11050" extrusionOk="0">
                  <a:moveTo>
                    <a:pt x="3942" y="334"/>
                  </a:moveTo>
                  <a:cubicBezTo>
                    <a:pt x="4132" y="334"/>
                    <a:pt x="4299" y="429"/>
                    <a:pt x="4406" y="595"/>
                  </a:cubicBezTo>
                  <a:cubicBezTo>
                    <a:pt x="4430" y="643"/>
                    <a:pt x="4490" y="667"/>
                    <a:pt x="4537" y="667"/>
                  </a:cubicBezTo>
                  <a:lnTo>
                    <a:pt x="5144" y="667"/>
                  </a:lnTo>
                  <a:cubicBezTo>
                    <a:pt x="5252" y="667"/>
                    <a:pt x="5323" y="762"/>
                    <a:pt x="5323" y="846"/>
                  </a:cubicBezTo>
                  <a:lnTo>
                    <a:pt x="5323" y="1381"/>
                  </a:lnTo>
                  <a:lnTo>
                    <a:pt x="2549" y="1381"/>
                  </a:lnTo>
                  <a:lnTo>
                    <a:pt x="2549" y="846"/>
                  </a:lnTo>
                  <a:lnTo>
                    <a:pt x="2561" y="846"/>
                  </a:lnTo>
                  <a:cubicBezTo>
                    <a:pt x="2561" y="750"/>
                    <a:pt x="2644" y="667"/>
                    <a:pt x="2739" y="667"/>
                  </a:cubicBezTo>
                  <a:lnTo>
                    <a:pt x="3347" y="667"/>
                  </a:lnTo>
                  <a:cubicBezTo>
                    <a:pt x="3406" y="667"/>
                    <a:pt x="3454" y="643"/>
                    <a:pt x="3478" y="595"/>
                  </a:cubicBezTo>
                  <a:cubicBezTo>
                    <a:pt x="3573" y="429"/>
                    <a:pt x="3751" y="334"/>
                    <a:pt x="3942" y="334"/>
                  </a:cubicBezTo>
                  <a:close/>
                  <a:moveTo>
                    <a:pt x="7228" y="1000"/>
                  </a:moveTo>
                  <a:cubicBezTo>
                    <a:pt x="7430" y="1000"/>
                    <a:pt x="7585" y="1167"/>
                    <a:pt x="7585" y="1357"/>
                  </a:cubicBezTo>
                  <a:lnTo>
                    <a:pt x="7585" y="10347"/>
                  </a:lnTo>
                  <a:cubicBezTo>
                    <a:pt x="7585" y="10537"/>
                    <a:pt x="7430" y="10704"/>
                    <a:pt x="7228" y="10704"/>
                  </a:cubicBezTo>
                  <a:lnTo>
                    <a:pt x="668" y="10704"/>
                  </a:lnTo>
                  <a:cubicBezTo>
                    <a:pt x="477" y="10704"/>
                    <a:pt x="310" y="10537"/>
                    <a:pt x="310" y="10347"/>
                  </a:cubicBezTo>
                  <a:lnTo>
                    <a:pt x="310" y="1357"/>
                  </a:lnTo>
                  <a:cubicBezTo>
                    <a:pt x="310" y="1155"/>
                    <a:pt x="477" y="1000"/>
                    <a:pt x="668" y="1000"/>
                  </a:cubicBezTo>
                  <a:lnTo>
                    <a:pt x="2227" y="1000"/>
                  </a:lnTo>
                  <a:lnTo>
                    <a:pt x="2227" y="1536"/>
                  </a:lnTo>
                  <a:cubicBezTo>
                    <a:pt x="2227" y="1619"/>
                    <a:pt x="2311" y="1703"/>
                    <a:pt x="2394" y="1703"/>
                  </a:cubicBezTo>
                  <a:lnTo>
                    <a:pt x="5502" y="1703"/>
                  </a:lnTo>
                  <a:cubicBezTo>
                    <a:pt x="5597" y="1703"/>
                    <a:pt x="5668" y="1619"/>
                    <a:pt x="5668" y="1536"/>
                  </a:cubicBezTo>
                  <a:lnTo>
                    <a:pt x="5668" y="1000"/>
                  </a:lnTo>
                  <a:close/>
                  <a:moveTo>
                    <a:pt x="3954" y="0"/>
                  </a:moveTo>
                  <a:cubicBezTo>
                    <a:pt x="3692" y="0"/>
                    <a:pt x="3442" y="131"/>
                    <a:pt x="3275" y="345"/>
                  </a:cubicBezTo>
                  <a:lnTo>
                    <a:pt x="2751" y="345"/>
                  </a:lnTo>
                  <a:cubicBezTo>
                    <a:pt x="2525" y="345"/>
                    <a:pt x="2335" y="488"/>
                    <a:pt x="2275" y="691"/>
                  </a:cubicBezTo>
                  <a:lnTo>
                    <a:pt x="680" y="691"/>
                  </a:lnTo>
                  <a:cubicBezTo>
                    <a:pt x="310" y="691"/>
                    <a:pt x="1" y="988"/>
                    <a:pt x="1" y="1369"/>
                  </a:cubicBezTo>
                  <a:lnTo>
                    <a:pt x="1" y="10359"/>
                  </a:lnTo>
                  <a:cubicBezTo>
                    <a:pt x="1" y="10728"/>
                    <a:pt x="299" y="11049"/>
                    <a:pt x="680" y="11049"/>
                  </a:cubicBezTo>
                  <a:lnTo>
                    <a:pt x="7252" y="11049"/>
                  </a:lnTo>
                  <a:cubicBezTo>
                    <a:pt x="7621" y="11049"/>
                    <a:pt x="7930" y="10751"/>
                    <a:pt x="7930" y="10359"/>
                  </a:cubicBezTo>
                  <a:lnTo>
                    <a:pt x="7930" y="1369"/>
                  </a:lnTo>
                  <a:cubicBezTo>
                    <a:pt x="7919" y="1000"/>
                    <a:pt x="7609" y="691"/>
                    <a:pt x="7228" y="691"/>
                  </a:cubicBezTo>
                  <a:lnTo>
                    <a:pt x="5644" y="691"/>
                  </a:lnTo>
                  <a:cubicBezTo>
                    <a:pt x="5561" y="488"/>
                    <a:pt x="5383" y="345"/>
                    <a:pt x="5168" y="345"/>
                  </a:cubicBezTo>
                  <a:lnTo>
                    <a:pt x="4644" y="345"/>
                  </a:lnTo>
                  <a:cubicBezTo>
                    <a:pt x="4478" y="131"/>
                    <a:pt x="4228" y="0"/>
                    <a:pt x="3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796;p74"/>
            <p:cNvSpPr/>
            <p:nvPr/>
          </p:nvSpPr>
          <p:spPr>
            <a:xfrm>
              <a:off x="1515282" y="1534024"/>
              <a:ext cx="10631" cy="10281"/>
            </a:xfrm>
            <a:custGeom>
              <a:avLst/>
              <a:gdLst/>
              <a:ahLst/>
              <a:cxnLst/>
              <a:rect l="l" t="t" r="r" b="b"/>
              <a:pathLst>
                <a:path w="334" h="323" extrusionOk="0">
                  <a:moveTo>
                    <a:pt x="167" y="1"/>
                  </a:moveTo>
                  <a:cubicBezTo>
                    <a:pt x="83" y="1"/>
                    <a:pt x="0" y="72"/>
                    <a:pt x="0" y="156"/>
                  </a:cubicBezTo>
                  <a:cubicBezTo>
                    <a:pt x="0" y="251"/>
                    <a:pt x="83" y="322"/>
                    <a:pt x="167" y="322"/>
                  </a:cubicBezTo>
                  <a:cubicBezTo>
                    <a:pt x="262" y="322"/>
                    <a:pt x="333" y="251"/>
                    <a:pt x="333" y="156"/>
                  </a:cubicBezTo>
                  <a:cubicBezTo>
                    <a:pt x="322"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797;p74"/>
            <p:cNvSpPr/>
            <p:nvPr/>
          </p:nvSpPr>
          <p:spPr>
            <a:xfrm>
              <a:off x="1415972" y="1556018"/>
              <a:ext cx="208486" cy="274406"/>
            </a:xfrm>
            <a:custGeom>
              <a:avLst/>
              <a:gdLst/>
              <a:ahLst/>
              <a:cxnLst/>
              <a:rect l="l" t="t" r="r" b="b"/>
              <a:pathLst>
                <a:path w="6550" h="8621" extrusionOk="0">
                  <a:moveTo>
                    <a:pt x="167" y="0"/>
                  </a:moveTo>
                  <a:cubicBezTo>
                    <a:pt x="72" y="0"/>
                    <a:pt x="1" y="84"/>
                    <a:pt x="1" y="167"/>
                  </a:cubicBezTo>
                  <a:lnTo>
                    <a:pt x="1" y="8454"/>
                  </a:lnTo>
                  <a:cubicBezTo>
                    <a:pt x="1" y="8549"/>
                    <a:pt x="72" y="8620"/>
                    <a:pt x="167" y="8620"/>
                  </a:cubicBezTo>
                  <a:lnTo>
                    <a:pt x="6382" y="8620"/>
                  </a:lnTo>
                  <a:cubicBezTo>
                    <a:pt x="6478" y="8620"/>
                    <a:pt x="6549" y="8549"/>
                    <a:pt x="6549" y="8454"/>
                  </a:cubicBezTo>
                  <a:lnTo>
                    <a:pt x="6549" y="167"/>
                  </a:lnTo>
                  <a:cubicBezTo>
                    <a:pt x="6549" y="60"/>
                    <a:pt x="6478" y="0"/>
                    <a:pt x="6382" y="0"/>
                  </a:cubicBezTo>
                  <a:lnTo>
                    <a:pt x="5525" y="0"/>
                  </a:lnTo>
                  <a:cubicBezTo>
                    <a:pt x="5430" y="0"/>
                    <a:pt x="5358" y="84"/>
                    <a:pt x="5358" y="167"/>
                  </a:cubicBezTo>
                  <a:cubicBezTo>
                    <a:pt x="5358" y="262"/>
                    <a:pt x="5430" y="334"/>
                    <a:pt x="5525" y="334"/>
                  </a:cubicBezTo>
                  <a:lnTo>
                    <a:pt x="6228" y="334"/>
                  </a:lnTo>
                  <a:lnTo>
                    <a:pt x="6228" y="8311"/>
                  </a:lnTo>
                  <a:lnTo>
                    <a:pt x="322" y="8311"/>
                  </a:lnTo>
                  <a:lnTo>
                    <a:pt x="322" y="334"/>
                  </a:lnTo>
                  <a:lnTo>
                    <a:pt x="1025" y="334"/>
                  </a:lnTo>
                  <a:cubicBezTo>
                    <a:pt x="1120" y="334"/>
                    <a:pt x="1191" y="262"/>
                    <a:pt x="1191" y="167"/>
                  </a:cubicBezTo>
                  <a:cubicBezTo>
                    <a:pt x="1191" y="84"/>
                    <a:pt x="1120" y="0"/>
                    <a:pt x="1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798;p74"/>
            <p:cNvSpPr/>
            <p:nvPr/>
          </p:nvSpPr>
          <p:spPr>
            <a:xfrm>
              <a:off x="1449330" y="1665927"/>
              <a:ext cx="31862" cy="32244"/>
            </a:xfrm>
            <a:custGeom>
              <a:avLst/>
              <a:gdLst/>
              <a:ahLst/>
              <a:cxnLst/>
              <a:rect l="l" t="t" r="r" b="b"/>
              <a:pathLst>
                <a:path w="1001" h="1013" extrusionOk="0">
                  <a:moveTo>
                    <a:pt x="500" y="333"/>
                  </a:moveTo>
                  <a:cubicBezTo>
                    <a:pt x="608" y="333"/>
                    <a:pt x="679" y="417"/>
                    <a:pt x="679" y="512"/>
                  </a:cubicBezTo>
                  <a:cubicBezTo>
                    <a:pt x="679" y="595"/>
                    <a:pt x="608" y="691"/>
                    <a:pt x="500" y="691"/>
                  </a:cubicBezTo>
                  <a:cubicBezTo>
                    <a:pt x="393" y="691"/>
                    <a:pt x="322" y="595"/>
                    <a:pt x="322" y="512"/>
                  </a:cubicBezTo>
                  <a:cubicBezTo>
                    <a:pt x="322" y="417"/>
                    <a:pt x="417" y="333"/>
                    <a:pt x="500" y="333"/>
                  </a:cubicBezTo>
                  <a:close/>
                  <a:moveTo>
                    <a:pt x="500" y="0"/>
                  </a:moveTo>
                  <a:cubicBezTo>
                    <a:pt x="215" y="0"/>
                    <a:pt x="0" y="226"/>
                    <a:pt x="0" y="512"/>
                  </a:cubicBezTo>
                  <a:cubicBezTo>
                    <a:pt x="0" y="786"/>
                    <a:pt x="215" y="1012"/>
                    <a:pt x="500" y="1012"/>
                  </a:cubicBezTo>
                  <a:cubicBezTo>
                    <a:pt x="786" y="1012"/>
                    <a:pt x="1001" y="786"/>
                    <a:pt x="1001" y="512"/>
                  </a:cubicBezTo>
                  <a:cubicBezTo>
                    <a:pt x="1001" y="226"/>
                    <a:pt x="786" y="0"/>
                    <a:pt x="5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799;p74"/>
            <p:cNvSpPr/>
            <p:nvPr/>
          </p:nvSpPr>
          <p:spPr>
            <a:xfrm>
              <a:off x="1449330" y="1715168"/>
              <a:ext cx="31862" cy="32244"/>
            </a:xfrm>
            <a:custGeom>
              <a:avLst/>
              <a:gdLst/>
              <a:ahLst/>
              <a:cxnLst/>
              <a:rect l="l" t="t" r="r" b="b"/>
              <a:pathLst>
                <a:path w="1001" h="1013" extrusionOk="0">
                  <a:moveTo>
                    <a:pt x="500" y="346"/>
                  </a:moveTo>
                  <a:cubicBezTo>
                    <a:pt x="608" y="346"/>
                    <a:pt x="679" y="441"/>
                    <a:pt x="679" y="525"/>
                  </a:cubicBezTo>
                  <a:cubicBezTo>
                    <a:pt x="679" y="608"/>
                    <a:pt x="608" y="703"/>
                    <a:pt x="500" y="703"/>
                  </a:cubicBezTo>
                  <a:cubicBezTo>
                    <a:pt x="393" y="703"/>
                    <a:pt x="322" y="608"/>
                    <a:pt x="322" y="525"/>
                  </a:cubicBezTo>
                  <a:cubicBezTo>
                    <a:pt x="322" y="441"/>
                    <a:pt x="417" y="346"/>
                    <a:pt x="500" y="346"/>
                  </a:cubicBezTo>
                  <a:close/>
                  <a:moveTo>
                    <a:pt x="500" y="1"/>
                  </a:moveTo>
                  <a:cubicBezTo>
                    <a:pt x="215" y="1"/>
                    <a:pt x="0" y="227"/>
                    <a:pt x="0" y="513"/>
                  </a:cubicBezTo>
                  <a:cubicBezTo>
                    <a:pt x="0" y="787"/>
                    <a:pt x="215" y="1013"/>
                    <a:pt x="500" y="1013"/>
                  </a:cubicBezTo>
                  <a:cubicBezTo>
                    <a:pt x="786" y="1013"/>
                    <a:pt x="1001" y="787"/>
                    <a:pt x="1001" y="513"/>
                  </a:cubicBezTo>
                  <a:cubicBezTo>
                    <a:pt x="1001" y="227"/>
                    <a:pt x="78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800;p74"/>
            <p:cNvSpPr/>
            <p:nvPr/>
          </p:nvSpPr>
          <p:spPr>
            <a:xfrm>
              <a:off x="1449330" y="1765205"/>
              <a:ext cx="31862" cy="31862"/>
            </a:xfrm>
            <a:custGeom>
              <a:avLst/>
              <a:gdLst/>
              <a:ahLst/>
              <a:cxnLst/>
              <a:rect l="l" t="t" r="r" b="b"/>
              <a:pathLst>
                <a:path w="1001" h="1001" extrusionOk="0">
                  <a:moveTo>
                    <a:pt x="500" y="322"/>
                  </a:moveTo>
                  <a:cubicBezTo>
                    <a:pt x="608" y="322"/>
                    <a:pt x="679" y="417"/>
                    <a:pt x="679" y="501"/>
                  </a:cubicBezTo>
                  <a:cubicBezTo>
                    <a:pt x="691" y="608"/>
                    <a:pt x="608" y="679"/>
                    <a:pt x="500" y="679"/>
                  </a:cubicBezTo>
                  <a:cubicBezTo>
                    <a:pt x="393" y="679"/>
                    <a:pt x="322" y="584"/>
                    <a:pt x="322" y="501"/>
                  </a:cubicBezTo>
                  <a:cubicBezTo>
                    <a:pt x="322" y="393"/>
                    <a:pt x="417" y="322"/>
                    <a:pt x="500" y="322"/>
                  </a:cubicBezTo>
                  <a:close/>
                  <a:moveTo>
                    <a:pt x="500" y="1"/>
                  </a:moveTo>
                  <a:cubicBezTo>
                    <a:pt x="215" y="1"/>
                    <a:pt x="0" y="215"/>
                    <a:pt x="0" y="501"/>
                  </a:cubicBezTo>
                  <a:cubicBezTo>
                    <a:pt x="0" y="786"/>
                    <a:pt x="215" y="1001"/>
                    <a:pt x="500" y="1001"/>
                  </a:cubicBezTo>
                  <a:cubicBezTo>
                    <a:pt x="786" y="1001"/>
                    <a:pt x="1001" y="786"/>
                    <a:pt x="1001" y="501"/>
                  </a:cubicBezTo>
                  <a:cubicBezTo>
                    <a:pt x="1001" y="215"/>
                    <a:pt x="78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801;p74"/>
            <p:cNvSpPr/>
            <p:nvPr/>
          </p:nvSpPr>
          <p:spPr>
            <a:xfrm>
              <a:off x="1493287" y="1665927"/>
              <a:ext cx="59522" cy="10631"/>
            </a:xfrm>
            <a:custGeom>
              <a:avLst/>
              <a:gdLst/>
              <a:ahLst/>
              <a:cxnLst/>
              <a:rect l="l" t="t" r="r" b="b"/>
              <a:pathLst>
                <a:path w="1870" h="334" extrusionOk="0">
                  <a:moveTo>
                    <a:pt x="167" y="0"/>
                  </a:moveTo>
                  <a:cubicBezTo>
                    <a:pt x="72" y="0"/>
                    <a:pt x="1" y="72"/>
                    <a:pt x="1" y="167"/>
                  </a:cubicBezTo>
                  <a:cubicBezTo>
                    <a:pt x="1" y="262"/>
                    <a:pt x="72" y="333"/>
                    <a:pt x="167" y="333"/>
                  </a:cubicBezTo>
                  <a:lnTo>
                    <a:pt x="1703" y="333"/>
                  </a:lnTo>
                  <a:cubicBezTo>
                    <a:pt x="1798" y="333"/>
                    <a:pt x="1870" y="262"/>
                    <a:pt x="1870" y="167"/>
                  </a:cubicBezTo>
                  <a:cubicBezTo>
                    <a:pt x="1870" y="72"/>
                    <a:pt x="1798" y="0"/>
                    <a:pt x="1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802;p74"/>
            <p:cNvSpPr/>
            <p:nvPr/>
          </p:nvSpPr>
          <p:spPr>
            <a:xfrm>
              <a:off x="1493287" y="1687890"/>
              <a:ext cx="98578" cy="10281"/>
            </a:xfrm>
            <a:custGeom>
              <a:avLst/>
              <a:gdLst/>
              <a:ahLst/>
              <a:cxnLst/>
              <a:rect l="l" t="t" r="r" b="b"/>
              <a:pathLst>
                <a:path w="3097" h="323" extrusionOk="0">
                  <a:moveTo>
                    <a:pt x="167" y="1"/>
                  </a:moveTo>
                  <a:cubicBezTo>
                    <a:pt x="72" y="1"/>
                    <a:pt x="1" y="72"/>
                    <a:pt x="1" y="167"/>
                  </a:cubicBezTo>
                  <a:cubicBezTo>
                    <a:pt x="1" y="251"/>
                    <a:pt x="72" y="322"/>
                    <a:pt x="167" y="322"/>
                  </a:cubicBezTo>
                  <a:lnTo>
                    <a:pt x="2929" y="322"/>
                  </a:lnTo>
                  <a:cubicBezTo>
                    <a:pt x="3025" y="322"/>
                    <a:pt x="3096" y="251"/>
                    <a:pt x="3096" y="167"/>
                  </a:cubicBezTo>
                  <a:cubicBezTo>
                    <a:pt x="3096" y="72"/>
                    <a:pt x="3025" y="1"/>
                    <a:pt x="29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803;p74"/>
            <p:cNvSpPr/>
            <p:nvPr/>
          </p:nvSpPr>
          <p:spPr>
            <a:xfrm>
              <a:off x="1493287" y="1715168"/>
              <a:ext cx="59522" cy="10663"/>
            </a:xfrm>
            <a:custGeom>
              <a:avLst/>
              <a:gdLst/>
              <a:ahLst/>
              <a:cxnLst/>
              <a:rect l="l" t="t" r="r" b="b"/>
              <a:pathLst>
                <a:path w="1870" h="335" extrusionOk="0">
                  <a:moveTo>
                    <a:pt x="167" y="1"/>
                  </a:moveTo>
                  <a:cubicBezTo>
                    <a:pt x="72" y="1"/>
                    <a:pt x="1" y="84"/>
                    <a:pt x="1" y="168"/>
                  </a:cubicBezTo>
                  <a:cubicBezTo>
                    <a:pt x="1" y="263"/>
                    <a:pt x="72" y="334"/>
                    <a:pt x="167" y="334"/>
                  </a:cubicBezTo>
                  <a:lnTo>
                    <a:pt x="1703" y="334"/>
                  </a:lnTo>
                  <a:cubicBezTo>
                    <a:pt x="1798" y="334"/>
                    <a:pt x="1870" y="263"/>
                    <a:pt x="1870" y="168"/>
                  </a:cubicBezTo>
                  <a:cubicBezTo>
                    <a:pt x="1870" y="84"/>
                    <a:pt x="1798" y="1"/>
                    <a:pt x="1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804;p74"/>
            <p:cNvSpPr/>
            <p:nvPr/>
          </p:nvSpPr>
          <p:spPr>
            <a:xfrm>
              <a:off x="1493287" y="1737545"/>
              <a:ext cx="98578" cy="10631"/>
            </a:xfrm>
            <a:custGeom>
              <a:avLst/>
              <a:gdLst/>
              <a:ahLst/>
              <a:cxnLst/>
              <a:rect l="l" t="t" r="r" b="b"/>
              <a:pathLst>
                <a:path w="3097" h="334" extrusionOk="0">
                  <a:moveTo>
                    <a:pt x="167" y="0"/>
                  </a:moveTo>
                  <a:cubicBezTo>
                    <a:pt x="72" y="0"/>
                    <a:pt x="1" y="72"/>
                    <a:pt x="1" y="167"/>
                  </a:cubicBezTo>
                  <a:cubicBezTo>
                    <a:pt x="1" y="250"/>
                    <a:pt x="72" y="334"/>
                    <a:pt x="167" y="334"/>
                  </a:cubicBezTo>
                  <a:lnTo>
                    <a:pt x="2929" y="334"/>
                  </a:lnTo>
                  <a:cubicBezTo>
                    <a:pt x="3025" y="334"/>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805;p74"/>
            <p:cNvSpPr/>
            <p:nvPr/>
          </p:nvSpPr>
          <p:spPr>
            <a:xfrm>
              <a:off x="1493287" y="1765205"/>
              <a:ext cx="59522" cy="10249"/>
            </a:xfrm>
            <a:custGeom>
              <a:avLst/>
              <a:gdLst/>
              <a:ahLst/>
              <a:cxnLst/>
              <a:rect l="l" t="t" r="r" b="b"/>
              <a:pathLst>
                <a:path w="1870" h="322" extrusionOk="0">
                  <a:moveTo>
                    <a:pt x="167" y="1"/>
                  </a:moveTo>
                  <a:cubicBezTo>
                    <a:pt x="72" y="1"/>
                    <a:pt x="1" y="72"/>
                    <a:pt x="1" y="155"/>
                  </a:cubicBezTo>
                  <a:cubicBezTo>
                    <a:pt x="1" y="251"/>
                    <a:pt x="72" y="322"/>
                    <a:pt x="167" y="322"/>
                  </a:cubicBezTo>
                  <a:lnTo>
                    <a:pt x="1703" y="322"/>
                  </a:lnTo>
                  <a:cubicBezTo>
                    <a:pt x="1798" y="322"/>
                    <a:pt x="1870" y="251"/>
                    <a:pt x="1870" y="155"/>
                  </a:cubicBezTo>
                  <a:cubicBezTo>
                    <a:pt x="1870" y="72"/>
                    <a:pt x="1798" y="1"/>
                    <a:pt x="1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806;p74"/>
            <p:cNvSpPr/>
            <p:nvPr/>
          </p:nvSpPr>
          <p:spPr>
            <a:xfrm>
              <a:off x="1493287" y="1786818"/>
              <a:ext cx="98578" cy="10631"/>
            </a:xfrm>
            <a:custGeom>
              <a:avLst/>
              <a:gdLst/>
              <a:ahLst/>
              <a:cxnLst/>
              <a:rect l="l" t="t" r="r" b="b"/>
              <a:pathLst>
                <a:path w="3097" h="334" extrusionOk="0">
                  <a:moveTo>
                    <a:pt x="167" y="0"/>
                  </a:moveTo>
                  <a:cubicBezTo>
                    <a:pt x="72" y="0"/>
                    <a:pt x="1" y="72"/>
                    <a:pt x="1" y="167"/>
                  </a:cubicBezTo>
                  <a:cubicBezTo>
                    <a:pt x="1" y="250"/>
                    <a:pt x="72" y="334"/>
                    <a:pt x="167" y="334"/>
                  </a:cubicBezTo>
                  <a:lnTo>
                    <a:pt x="2929" y="334"/>
                  </a:lnTo>
                  <a:cubicBezTo>
                    <a:pt x="3025" y="334"/>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807;p74"/>
            <p:cNvSpPr/>
            <p:nvPr/>
          </p:nvSpPr>
          <p:spPr>
            <a:xfrm>
              <a:off x="1493287" y="1583679"/>
              <a:ext cx="98578" cy="10249"/>
            </a:xfrm>
            <a:custGeom>
              <a:avLst/>
              <a:gdLst/>
              <a:ahLst/>
              <a:cxnLst/>
              <a:rect l="l" t="t" r="r" b="b"/>
              <a:pathLst>
                <a:path w="3097" h="322" extrusionOk="0">
                  <a:moveTo>
                    <a:pt x="167" y="0"/>
                  </a:moveTo>
                  <a:cubicBezTo>
                    <a:pt x="72" y="0"/>
                    <a:pt x="1" y="72"/>
                    <a:pt x="1" y="167"/>
                  </a:cubicBezTo>
                  <a:cubicBezTo>
                    <a:pt x="1" y="250"/>
                    <a:pt x="72" y="322"/>
                    <a:pt x="167" y="322"/>
                  </a:cubicBezTo>
                  <a:lnTo>
                    <a:pt x="2929" y="322"/>
                  </a:lnTo>
                  <a:cubicBezTo>
                    <a:pt x="3025" y="322"/>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808;p74"/>
            <p:cNvSpPr/>
            <p:nvPr/>
          </p:nvSpPr>
          <p:spPr>
            <a:xfrm>
              <a:off x="1449330" y="1632951"/>
              <a:ext cx="142535" cy="10249"/>
            </a:xfrm>
            <a:custGeom>
              <a:avLst/>
              <a:gdLst/>
              <a:ahLst/>
              <a:cxnLst/>
              <a:rect l="l" t="t" r="r" b="b"/>
              <a:pathLst>
                <a:path w="4478" h="322" extrusionOk="0">
                  <a:moveTo>
                    <a:pt x="155" y="0"/>
                  </a:moveTo>
                  <a:cubicBezTo>
                    <a:pt x="72" y="0"/>
                    <a:pt x="0" y="72"/>
                    <a:pt x="0" y="167"/>
                  </a:cubicBezTo>
                  <a:cubicBezTo>
                    <a:pt x="0" y="250"/>
                    <a:pt x="72" y="322"/>
                    <a:pt x="155" y="322"/>
                  </a:cubicBezTo>
                  <a:lnTo>
                    <a:pt x="4310" y="322"/>
                  </a:lnTo>
                  <a:cubicBezTo>
                    <a:pt x="4406" y="322"/>
                    <a:pt x="4477" y="250"/>
                    <a:pt x="4477" y="167"/>
                  </a:cubicBezTo>
                  <a:cubicBezTo>
                    <a:pt x="4477" y="72"/>
                    <a:pt x="4406" y="0"/>
                    <a:pt x="4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809;p74"/>
            <p:cNvSpPr/>
            <p:nvPr/>
          </p:nvSpPr>
          <p:spPr>
            <a:xfrm>
              <a:off x="1493287" y="1605291"/>
              <a:ext cx="26928" cy="10631"/>
            </a:xfrm>
            <a:custGeom>
              <a:avLst/>
              <a:gdLst/>
              <a:ahLst/>
              <a:cxnLst/>
              <a:rect l="l" t="t" r="r" b="b"/>
              <a:pathLst>
                <a:path w="846" h="334" extrusionOk="0">
                  <a:moveTo>
                    <a:pt x="167" y="0"/>
                  </a:moveTo>
                  <a:cubicBezTo>
                    <a:pt x="72" y="0"/>
                    <a:pt x="1" y="83"/>
                    <a:pt x="1" y="167"/>
                  </a:cubicBezTo>
                  <a:cubicBezTo>
                    <a:pt x="1" y="262"/>
                    <a:pt x="72" y="333"/>
                    <a:pt x="167" y="333"/>
                  </a:cubicBezTo>
                  <a:lnTo>
                    <a:pt x="679" y="333"/>
                  </a:lnTo>
                  <a:cubicBezTo>
                    <a:pt x="774" y="333"/>
                    <a:pt x="846" y="262"/>
                    <a:pt x="846" y="167"/>
                  </a:cubicBezTo>
                  <a:cubicBezTo>
                    <a:pt x="846" y="83"/>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10;p74"/>
            <p:cNvSpPr/>
            <p:nvPr/>
          </p:nvSpPr>
          <p:spPr>
            <a:xfrm>
              <a:off x="1531579" y="1605291"/>
              <a:ext cx="26928" cy="10631"/>
            </a:xfrm>
            <a:custGeom>
              <a:avLst/>
              <a:gdLst/>
              <a:ahLst/>
              <a:cxnLst/>
              <a:rect l="l" t="t" r="r" b="b"/>
              <a:pathLst>
                <a:path w="846" h="334" extrusionOk="0">
                  <a:moveTo>
                    <a:pt x="167" y="0"/>
                  </a:moveTo>
                  <a:cubicBezTo>
                    <a:pt x="71" y="0"/>
                    <a:pt x="0" y="83"/>
                    <a:pt x="0" y="167"/>
                  </a:cubicBezTo>
                  <a:cubicBezTo>
                    <a:pt x="0" y="262"/>
                    <a:pt x="71" y="333"/>
                    <a:pt x="167" y="333"/>
                  </a:cubicBezTo>
                  <a:lnTo>
                    <a:pt x="691" y="333"/>
                  </a:lnTo>
                  <a:cubicBezTo>
                    <a:pt x="774" y="333"/>
                    <a:pt x="845" y="262"/>
                    <a:pt x="845" y="167"/>
                  </a:cubicBezTo>
                  <a:cubicBezTo>
                    <a:pt x="845" y="83"/>
                    <a:pt x="774" y="0"/>
                    <a:pt x="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811;p74"/>
            <p:cNvSpPr/>
            <p:nvPr/>
          </p:nvSpPr>
          <p:spPr>
            <a:xfrm>
              <a:off x="1449712" y="1583679"/>
              <a:ext cx="32244" cy="32244"/>
            </a:xfrm>
            <a:custGeom>
              <a:avLst/>
              <a:gdLst/>
              <a:ahLst/>
              <a:cxnLst/>
              <a:rect l="l" t="t" r="r" b="b"/>
              <a:pathLst>
                <a:path w="1013" h="1013" extrusionOk="0">
                  <a:moveTo>
                    <a:pt x="679" y="310"/>
                  </a:moveTo>
                  <a:lnTo>
                    <a:pt x="679" y="679"/>
                  </a:lnTo>
                  <a:lnTo>
                    <a:pt x="310" y="679"/>
                  </a:lnTo>
                  <a:lnTo>
                    <a:pt x="310" y="310"/>
                  </a:lnTo>
                  <a:close/>
                  <a:moveTo>
                    <a:pt x="155" y="0"/>
                  </a:moveTo>
                  <a:cubicBezTo>
                    <a:pt x="72" y="0"/>
                    <a:pt x="0" y="72"/>
                    <a:pt x="0" y="167"/>
                  </a:cubicBezTo>
                  <a:lnTo>
                    <a:pt x="0" y="846"/>
                  </a:lnTo>
                  <a:cubicBezTo>
                    <a:pt x="0" y="941"/>
                    <a:pt x="72" y="1012"/>
                    <a:pt x="155" y="1012"/>
                  </a:cubicBezTo>
                  <a:lnTo>
                    <a:pt x="846" y="1012"/>
                  </a:lnTo>
                  <a:cubicBezTo>
                    <a:pt x="941" y="1012"/>
                    <a:pt x="1012" y="941"/>
                    <a:pt x="1012" y="846"/>
                  </a:cubicBezTo>
                  <a:lnTo>
                    <a:pt x="1012" y="167"/>
                  </a:lnTo>
                  <a:cubicBezTo>
                    <a:pt x="989" y="60"/>
                    <a:pt x="941" y="0"/>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314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47" name="Google Shape;547;p4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Instrumentos de recolección</a:t>
            </a:r>
            <a:endParaRPr dirty="0"/>
          </a:p>
        </p:txBody>
      </p:sp>
      <p:sp>
        <p:nvSpPr>
          <p:cNvPr id="548" name="Google Shape;548;p47"/>
          <p:cNvSpPr txBox="1">
            <a:spLocks noGrp="1"/>
          </p:cNvSpPr>
          <p:nvPr>
            <p:ph type="subTitle" idx="1"/>
          </p:nvPr>
        </p:nvSpPr>
        <p:spPr>
          <a:xfrm>
            <a:off x="1054228" y="2356597"/>
            <a:ext cx="16137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a:t>Informes</a:t>
            </a:r>
          </a:p>
        </p:txBody>
      </p:sp>
      <p:sp>
        <p:nvSpPr>
          <p:cNvPr id="550" name="Google Shape;550;p47"/>
          <p:cNvSpPr txBox="1">
            <a:spLocks noGrp="1"/>
          </p:cNvSpPr>
          <p:nvPr>
            <p:ph type="subTitle" idx="3"/>
          </p:nvPr>
        </p:nvSpPr>
        <p:spPr>
          <a:xfrm>
            <a:off x="3535503" y="2356597"/>
            <a:ext cx="15183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a:t>Archivos</a:t>
            </a:r>
          </a:p>
        </p:txBody>
      </p:sp>
      <p:sp>
        <p:nvSpPr>
          <p:cNvPr id="552" name="Google Shape;552;p47"/>
          <p:cNvSpPr txBox="1">
            <a:spLocks noGrp="1"/>
          </p:cNvSpPr>
          <p:nvPr>
            <p:ph type="subTitle" idx="5"/>
          </p:nvPr>
        </p:nvSpPr>
        <p:spPr>
          <a:xfrm>
            <a:off x="6016778" y="2356597"/>
            <a:ext cx="16137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a:t>Revistas</a:t>
            </a:r>
          </a:p>
        </p:txBody>
      </p:sp>
      <p:sp>
        <p:nvSpPr>
          <p:cNvPr id="554" name="Google Shape;554;p47"/>
          <p:cNvSpPr txBox="1">
            <a:spLocks noGrp="1"/>
          </p:cNvSpPr>
          <p:nvPr>
            <p:ph type="subTitle" idx="7"/>
          </p:nvPr>
        </p:nvSpPr>
        <p:spPr>
          <a:xfrm>
            <a:off x="1054228" y="3959897"/>
            <a:ext cx="16137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a:t>Páginas web</a:t>
            </a:r>
          </a:p>
        </p:txBody>
      </p:sp>
      <p:sp>
        <p:nvSpPr>
          <p:cNvPr id="556" name="Google Shape;556;p47"/>
          <p:cNvSpPr txBox="1">
            <a:spLocks noGrp="1"/>
          </p:cNvSpPr>
          <p:nvPr>
            <p:ph type="subTitle" idx="9"/>
          </p:nvPr>
        </p:nvSpPr>
        <p:spPr>
          <a:xfrm>
            <a:off x="3535503" y="3959897"/>
            <a:ext cx="15183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a:t>Entrevistas</a:t>
            </a:r>
          </a:p>
        </p:txBody>
      </p:sp>
      <p:sp>
        <p:nvSpPr>
          <p:cNvPr id="558" name="Google Shape;558;p47"/>
          <p:cNvSpPr txBox="1">
            <a:spLocks noGrp="1"/>
          </p:cNvSpPr>
          <p:nvPr>
            <p:ph type="subTitle" idx="14"/>
          </p:nvPr>
        </p:nvSpPr>
        <p:spPr>
          <a:xfrm>
            <a:off x="6016778" y="3959897"/>
            <a:ext cx="1613700" cy="285900"/>
          </a:xfrm>
          <a:prstGeom prst="rect">
            <a:avLst/>
          </a:prstGeom>
        </p:spPr>
        <p:txBody>
          <a:bodyPr spcFirstLastPara="1" wrap="square" lIns="91425" tIns="91425" rIns="91425" bIns="91425" anchor="t" anchorCtr="0">
            <a:noAutofit/>
          </a:bodyPr>
          <a:lstStyle/>
          <a:p>
            <a:pPr marL="0" lvl="0" indent="0">
              <a:spcAft>
                <a:spcPts val="1600"/>
              </a:spcAft>
            </a:pPr>
            <a:r>
              <a:rPr lang="es-EC" dirty="0" err="1"/>
              <a:t>Papers</a:t>
            </a:r>
            <a:endParaRPr lang="es-EC" dirty="0"/>
          </a:p>
        </p:txBody>
      </p:sp>
      <p:grpSp>
        <p:nvGrpSpPr>
          <p:cNvPr id="35" name="Google Shape;12383;p74"/>
          <p:cNvGrpSpPr/>
          <p:nvPr/>
        </p:nvGrpSpPr>
        <p:grpSpPr>
          <a:xfrm>
            <a:off x="6256698" y="3240956"/>
            <a:ext cx="607789" cy="681478"/>
            <a:chOff x="4193490" y="3350084"/>
            <a:chExt cx="289939" cy="334661"/>
          </a:xfrm>
          <a:solidFill>
            <a:schemeClr val="tx1"/>
          </a:solidFill>
        </p:grpSpPr>
        <p:sp>
          <p:nvSpPr>
            <p:cNvPr id="36" name="Google Shape;12384;p74"/>
            <p:cNvSpPr/>
            <p:nvPr/>
          </p:nvSpPr>
          <p:spPr>
            <a:xfrm>
              <a:off x="4193490" y="3350084"/>
              <a:ext cx="246364" cy="150110"/>
            </a:xfrm>
            <a:custGeom>
              <a:avLst/>
              <a:gdLst/>
              <a:ahLst/>
              <a:cxnLst/>
              <a:rect l="l" t="t" r="r" b="b"/>
              <a:pathLst>
                <a:path w="7740" h="4716" extrusionOk="0">
                  <a:moveTo>
                    <a:pt x="4382" y="298"/>
                  </a:moveTo>
                  <a:lnTo>
                    <a:pt x="4299" y="1048"/>
                  </a:lnTo>
                  <a:lnTo>
                    <a:pt x="3668" y="1048"/>
                  </a:lnTo>
                  <a:lnTo>
                    <a:pt x="3620" y="524"/>
                  </a:lnTo>
                  <a:lnTo>
                    <a:pt x="3584" y="298"/>
                  </a:lnTo>
                  <a:close/>
                  <a:moveTo>
                    <a:pt x="6013" y="929"/>
                  </a:moveTo>
                  <a:lnTo>
                    <a:pt x="7204" y="2120"/>
                  </a:lnTo>
                  <a:lnTo>
                    <a:pt x="6025" y="2096"/>
                  </a:lnTo>
                  <a:lnTo>
                    <a:pt x="6013" y="929"/>
                  </a:lnTo>
                  <a:close/>
                  <a:moveTo>
                    <a:pt x="3406" y="0"/>
                  </a:moveTo>
                  <a:cubicBezTo>
                    <a:pt x="3358" y="0"/>
                    <a:pt x="3322" y="12"/>
                    <a:pt x="3287" y="48"/>
                  </a:cubicBezTo>
                  <a:cubicBezTo>
                    <a:pt x="3263" y="72"/>
                    <a:pt x="3239" y="119"/>
                    <a:pt x="3239" y="167"/>
                  </a:cubicBezTo>
                  <a:lnTo>
                    <a:pt x="3275" y="393"/>
                  </a:lnTo>
                  <a:lnTo>
                    <a:pt x="143" y="393"/>
                  </a:lnTo>
                  <a:cubicBezTo>
                    <a:pt x="60" y="393"/>
                    <a:pt x="1" y="465"/>
                    <a:pt x="1" y="536"/>
                  </a:cubicBezTo>
                  <a:lnTo>
                    <a:pt x="1" y="1191"/>
                  </a:lnTo>
                  <a:cubicBezTo>
                    <a:pt x="1" y="1286"/>
                    <a:pt x="72" y="1346"/>
                    <a:pt x="143" y="1346"/>
                  </a:cubicBezTo>
                  <a:cubicBezTo>
                    <a:pt x="239" y="1346"/>
                    <a:pt x="298" y="1262"/>
                    <a:pt x="298" y="1191"/>
                  </a:cubicBezTo>
                  <a:lnTo>
                    <a:pt x="298" y="691"/>
                  </a:lnTo>
                  <a:lnTo>
                    <a:pt x="3299" y="691"/>
                  </a:lnTo>
                  <a:lnTo>
                    <a:pt x="3358" y="1203"/>
                  </a:lnTo>
                  <a:cubicBezTo>
                    <a:pt x="3382" y="1286"/>
                    <a:pt x="3441" y="1346"/>
                    <a:pt x="3513" y="1346"/>
                  </a:cubicBezTo>
                  <a:lnTo>
                    <a:pt x="4418" y="1346"/>
                  </a:lnTo>
                  <a:cubicBezTo>
                    <a:pt x="4489" y="1346"/>
                    <a:pt x="4573" y="1286"/>
                    <a:pt x="4573" y="1203"/>
                  </a:cubicBezTo>
                  <a:lnTo>
                    <a:pt x="4632" y="691"/>
                  </a:lnTo>
                  <a:lnTo>
                    <a:pt x="5680" y="691"/>
                  </a:lnTo>
                  <a:lnTo>
                    <a:pt x="5704" y="2239"/>
                  </a:lnTo>
                  <a:cubicBezTo>
                    <a:pt x="5704" y="2322"/>
                    <a:pt x="5775" y="2382"/>
                    <a:pt x="5847" y="2382"/>
                  </a:cubicBezTo>
                  <a:lnTo>
                    <a:pt x="7394" y="2394"/>
                  </a:lnTo>
                  <a:lnTo>
                    <a:pt x="7394" y="4572"/>
                  </a:lnTo>
                  <a:cubicBezTo>
                    <a:pt x="7394" y="4656"/>
                    <a:pt x="7466" y="4715"/>
                    <a:pt x="7549" y="4715"/>
                  </a:cubicBezTo>
                  <a:cubicBezTo>
                    <a:pt x="7632" y="4715"/>
                    <a:pt x="7692" y="4644"/>
                    <a:pt x="7692" y="4572"/>
                  </a:cubicBezTo>
                  <a:lnTo>
                    <a:pt x="7692" y="2251"/>
                  </a:lnTo>
                  <a:cubicBezTo>
                    <a:pt x="7740" y="2215"/>
                    <a:pt x="7728" y="2191"/>
                    <a:pt x="7692" y="2155"/>
                  </a:cubicBezTo>
                  <a:lnTo>
                    <a:pt x="5966" y="429"/>
                  </a:lnTo>
                  <a:cubicBezTo>
                    <a:pt x="5942" y="405"/>
                    <a:pt x="5894" y="393"/>
                    <a:pt x="5858" y="393"/>
                  </a:cubicBezTo>
                  <a:lnTo>
                    <a:pt x="4692" y="393"/>
                  </a:lnTo>
                  <a:lnTo>
                    <a:pt x="4715" y="167"/>
                  </a:lnTo>
                  <a:cubicBezTo>
                    <a:pt x="4715" y="119"/>
                    <a:pt x="4704" y="72"/>
                    <a:pt x="4668" y="48"/>
                  </a:cubicBezTo>
                  <a:cubicBezTo>
                    <a:pt x="4644" y="12"/>
                    <a:pt x="4596" y="0"/>
                    <a:pt x="45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385;p74"/>
            <p:cNvSpPr/>
            <p:nvPr/>
          </p:nvSpPr>
          <p:spPr>
            <a:xfrm>
              <a:off x="4193872" y="3405023"/>
              <a:ext cx="9517" cy="44753"/>
            </a:xfrm>
            <a:custGeom>
              <a:avLst/>
              <a:gdLst/>
              <a:ahLst/>
              <a:cxnLst/>
              <a:rect l="l" t="t" r="r" b="b"/>
              <a:pathLst>
                <a:path w="299" h="1406" extrusionOk="0">
                  <a:moveTo>
                    <a:pt x="155" y="1"/>
                  </a:moveTo>
                  <a:cubicBezTo>
                    <a:pt x="60" y="1"/>
                    <a:pt x="0" y="72"/>
                    <a:pt x="0" y="156"/>
                  </a:cubicBezTo>
                  <a:lnTo>
                    <a:pt x="0" y="1251"/>
                  </a:lnTo>
                  <a:cubicBezTo>
                    <a:pt x="0" y="1346"/>
                    <a:pt x="72" y="1406"/>
                    <a:pt x="155" y="1406"/>
                  </a:cubicBezTo>
                  <a:cubicBezTo>
                    <a:pt x="239" y="1406"/>
                    <a:pt x="298" y="1322"/>
                    <a:pt x="298" y="1251"/>
                  </a:cubicBezTo>
                  <a:lnTo>
                    <a:pt x="298" y="156"/>
                  </a:lnTo>
                  <a:cubicBezTo>
                    <a:pt x="298" y="72"/>
                    <a:pt x="227"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386;p74"/>
            <p:cNvSpPr/>
            <p:nvPr/>
          </p:nvSpPr>
          <p:spPr>
            <a:xfrm>
              <a:off x="4275356" y="3444460"/>
              <a:ext cx="128116" cy="9485"/>
            </a:xfrm>
            <a:custGeom>
              <a:avLst/>
              <a:gdLst/>
              <a:ahLst/>
              <a:cxnLst/>
              <a:rect l="l" t="t" r="r" b="b"/>
              <a:pathLst>
                <a:path w="4025" h="298" extrusionOk="0">
                  <a:moveTo>
                    <a:pt x="155" y="0"/>
                  </a:moveTo>
                  <a:cubicBezTo>
                    <a:pt x="60" y="0"/>
                    <a:pt x="0" y="71"/>
                    <a:pt x="0" y="143"/>
                  </a:cubicBezTo>
                  <a:cubicBezTo>
                    <a:pt x="0" y="226"/>
                    <a:pt x="72" y="298"/>
                    <a:pt x="155" y="298"/>
                  </a:cubicBezTo>
                  <a:lnTo>
                    <a:pt x="3870" y="298"/>
                  </a:lnTo>
                  <a:cubicBezTo>
                    <a:pt x="3965" y="298"/>
                    <a:pt x="4025" y="226"/>
                    <a:pt x="4025" y="143"/>
                  </a:cubicBezTo>
                  <a:cubicBezTo>
                    <a:pt x="4025" y="71"/>
                    <a:pt x="3965" y="0"/>
                    <a:pt x="3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387;p74"/>
            <p:cNvSpPr/>
            <p:nvPr/>
          </p:nvSpPr>
          <p:spPr>
            <a:xfrm>
              <a:off x="4275356" y="3463781"/>
              <a:ext cx="128116" cy="9485"/>
            </a:xfrm>
            <a:custGeom>
              <a:avLst/>
              <a:gdLst/>
              <a:ahLst/>
              <a:cxnLst/>
              <a:rect l="l" t="t" r="r" b="b"/>
              <a:pathLst>
                <a:path w="4025" h="298" extrusionOk="0">
                  <a:moveTo>
                    <a:pt x="155" y="0"/>
                  </a:moveTo>
                  <a:cubicBezTo>
                    <a:pt x="60" y="0"/>
                    <a:pt x="0" y="72"/>
                    <a:pt x="0" y="155"/>
                  </a:cubicBezTo>
                  <a:cubicBezTo>
                    <a:pt x="0" y="226"/>
                    <a:pt x="72" y="298"/>
                    <a:pt x="155" y="298"/>
                  </a:cubicBezTo>
                  <a:lnTo>
                    <a:pt x="3870" y="298"/>
                  </a:lnTo>
                  <a:cubicBezTo>
                    <a:pt x="3965" y="298"/>
                    <a:pt x="4025" y="226"/>
                    <a:pt x="4025" y="155"/>
                  </a:cubicBezTo>
                  <a:cubicBezTo>
                    <a:pt x="4025" y="72"/>
                    <a:pt x="3965" y="0"/>
                    <a:pt x="3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388;p74"/>
            <p:cNvSpPr/>
            <p:nvPr/>
          </p:nvSpPr>
          <p:spPr>
            <a:xfrm>
              <a:off x="4223442" y="3439527"/>
              <a:ext cx="38673" cy="38673"/>
            </a:xfrm>
            <a:custGeom>
              <a:avLst/>
              <a:gdLst/>
              <a:ahLst/>
              <a:cxnLst/>
              <a:rect l="l" t="t" r="r" b="b"/>
              <a:pathLst>
                <a:path w="1215" h="1215" extrusionOk="0">
                  <a:moveTo>
                    <a:pt x="905" y="322"/>
                  </a:moveTo>
                  <a:lnTo>
                    <a:pt x="905" y="917"/>
                  </a:lnTo>
                  <a:lnTo>
                    <a:pt x="310" y="917"/>
                  </a:lnTo>
                  <a:lnTo>
                    <a:pt x="310" y="322"/>
                  </a:lnTo>
                  <a:close/>
                  <a:moveTo>
                    <a:pt x="143" y="0"/>
                  </a:moveTo>
                  <a:cubicBezTo>
                    <a:pt x="48" y="0"/>
                    <a:pt x="0" y="72"/>
                    <a:pt x="0" y="155"/>
                  </a:cubicBezTo>
                  <a:lnTo>
                    <a:pt x="0" y="1060"/>
                  </a:lnTo>
                  <a:cubicBezTo>
                    <a:pt x="0" y="1155"/>
                    <a:pt x="72" y="1215"/>
                    <a:pt x="143" y="1215"/>
                  </a:cubicBezTo>
                  <a:lnTo>
                    <a:pt x="1048" y="1215"/>
                  </a:lnTo>
                  <a:cubicBezTo>
                    <a:pt x="1143" y="1215"/>
                    <a:pt x="1203" y="1131"/>
                    <a:pt x="1203" y="1060"/>
                  </a:cubicBezTo>
                  <a:lnTo>
                    <a:pt x="1203" y="155"/>
                  </a:lnTo>
                  <a:cubicBezTo>
                    <a:pt x="1215" y="72"/>
                    <a:pt x="1143" y="0"/>
                    <a:pt x="1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389;p74"/>
            <p:cNvSpPr/>
            <p:nvPr/>
          </p:nvSpPr>
          <p:spPr>
            <a:xfrm>
              <a:off x="4275356" y="3525913"/>
              <a:ext cx="128116" cy="9517"/>
            </a:xfrm>
            <a:custGeom>
              <a:avLst/>
              <a:gdLst/>
              <a:ahLst/>
              <a:cxnLst/>
              <a:rect l="l" t="t" r="r" b="b"/>
              <a:pathLst>
                <a:path w="4025" h="299" extrusionOk="0">
                  <a:moveTo>
                    <a:pt x="155" y="1"/>
                  </a:moveTo>
                  <a:cubicBezTo>
                    <a:pt x="60" y="1"/>
                    <a:pt x="0" y="72"/>
                    <a:pt x="0" y="144"/>
                  </a:cubicBezTo>
                  <a:cubicBezTo>
                    <a:pt x="0" y="227"/>
                    <a:pt x="72" y="299"/>
                    <a:pt x="155" y="299"/>
                  </a:cubicBezTo>
                  <a:lnTo>
                    <a:pt x="3870" y="299"/>
                  </a:lnTo>
                  <a:cubicBezTo>
                    <a:pt x="3965" y="299"/>
                    <a:pt x="4025" y="227"/>
                    <a:pt x="4025" y="144"/>
                  </a:cubicBezTo>
                  <a:cubicBezTo>
                    <a:pt x="4025" y="72"/>
                    <a:pt x="3965" y="1"/>
                    <a:pt x="3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390;p74"/>
            <p:cNvSpPr/>
            <p:nvPr/>
          </p:nvSpPr>
          <p:spPr>
            <a:xfrm>
              <a:off x="4275356" y="3544884"/>
              <a:ext cx="128116" cy="9485"/>
            </a:xfrm>
            <a:custGeom>
              <a:avLst/>
              <a:gdLst/>
              <a:ahLst/>
              <a:cxnLst/>
              <a:rect l="l" t="t" r="r" b="b"/>
              <a:pathLst>
                <a:path w="4025" h="298" extrusionOk="0">
                  <a:moveTo>
                    <a:pt x="155" y="0"/>
                  </a:moveTo>
                  <a:cubicBezTo>
                    <a:pt x="60" y="0"/>
                    <a:pt x="0" y="72"/>
                    <a:pt x="0" y="143"/>
                  </a:cubicBezTo>
                  <a:cubicBezTo>
                    <a:pt x="0" y="226"/>
                    <a:pt x="72" y="298"/>
                    <a:pt x="155" y="298"/>
                  </a:cubicBezTo>
                  <a:lnTo>
                    <a:pt x="3870" y="298"/>
                  </a:lnTo>
                  <a:cubicBezTo>
                    <a:pt x="3965" y="298"/>
                    <a:pt x="4025" y="226"/>
                    <a:pt x="4025" y="143"/>
                  </a:cubicBezTo>
                  <a:cubicBezTo>
                    <a:pt x="4025" y="72"/>
                    <a:pt x="3965" y="0"/>
                    <a:pt x="3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391;p74"/>
            <p:cNvSpPr/>
            <p:nvPr/>
          </p:nvSpPr>
          <p:spPr>
            <a:xfrm>
              <a:off x="4223442" y="3521011"/>
              <a:ext cx="38673" cy="38673"/>
            </a:xfrm>
            <a:custGeom>
              <a:avLst/>
              <a:gdLst/>
              <a:ahLst/>
              <a:cxnLst/>
              <a:rect l="l" t="t" r="r" b="b"/>
              <a:pathLst>
                <a:path w="1215" h="1215" extrusionOk="0">
                  <a:moveTo>
                    <a:pt x="905" y="298"/>
                  </a:moveTo>
                  <a:lnTo>
                    <a:pt x="905" y="893"/>
                  </a:lnTo>
                  <a:lnTo>
                    <a:pt x="310" y="893"/>
                  </a:lnTo>
                  <a:lnTo>
                    <a:pt x="310" y="298"/>
                  </a:lnTo>
                  <a:close/>
                  <a:moveTo>
                    <a:pt x="143" y="0"/>
                  </a:moveTo>
                  <a:cubicBezTo>
                    <a:pt x="48" y="0"/>
                    <a:pt x="0" y="83"/>
                    <a:pt x="0" y="155"/>
                  </a:cubicBezTo>
                  <a:lnTo>
                    <a:pt x="0" y="1060"/>
                  </a:lnTo>
                  <a:cubicBezTo>
                    <a:pt x="0" y="1155"/>
                    <a:pt x="72" y="1215"/>
                    <a:pt x="143" y="1215"/>
                  </a:cubicBezTo>
                  <a:lnTo>
                    <a:pt x="1048" y="1215"/>
                  </a:lnTo>
                  <a:cubicBezTo>
                    <a:pt x="1143" y="1215"/>
                    <a:pt x="1203" y="1131"/>
                    <a:pt x="1203" y="1060"/>
                  </a:cubicBezTo>
                  <a:lnTo>
                    <a:pt x="1203" y="155"/>
                  </a:lnTo>
                  <a:cubicBezTo>
                    <a:pt x="1215" y="83"/>
                    <a:pt x="1143" y="0"/>
                    <a:pt x="1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392;p74"/>
            <p:cNvSpPr/>
            <p:nvPr/>
          </p:nvSpPr>
          <p:spPr>
            <a:xfrm>
              <a:off x="4223442" y="3602464"/>
              <a:ext cx="38673" cy="38705"/>
            </a:xfrm>
            <a:custGeom>
              <a:avLst/>
              <a:gdLst/>
              <a:ahLst/>
              <a:cxnLst/>
              <a:rect l="l" t="t" r="r" b="b"/>
              <a:pathLst>
                <a:path w="1215" h="1216" extrusionOk="0">
                  <a:moveTo>
                    <a:pt x="905" y="299"/>
                  </a:moveTo>
                  <a:lnTo>
                    <a:pt x="905" y="894"/>
                  </a:lnTo>
                  <a:lnTo>
                    <a:pt x="310" y="894"/>
                  </a:lnTo>
                  <a:lnTo>
                    <a:pt x="310" y="299"/>
                  </a:lnTo>
                  <a:close/>
                  <a:moveTo>
                    <a:pt x="143" y="1"/>
                  </a:moveTo>
                  <a:cubicBezTo>
                    <a:pt x="48" y="1"/>
                    <a:pt x="0" y="84"/>
                    <a:pt x="0" y="156"/>
                  </a:cubicBezTo>
                  <a:lnTo>
                    <a:pt x="0" y="1061"/>
                  </a:lnTo>
                  <a:cubicBezTo>
                    <a:pt x="0" y="1156"/>
                    <a:pt x="72" y="1215"/>
                    <a:pt x="143" y="1215"/>
                  </a:cubicBezTo>
                  <a:lnTo>
                    <a:pt x="1048" y="1215"/>
                  </a:lnTo>
                  <a:cubicBezTo>
                    <a:pt x="1143" y="1215"/>
                    <a:pt x="1203" y="1132"/>
                    <a:pt x="1203" y="1061"/>
                  </a:cubicBezTo>
                  <a:lnTo>
                    <a:pt x="1203" y="156"/>
                  </a:lnTo>
                  <a:cubicBezTo>
                    <a:pt x="1215" y="60"/>
                    <a:pt x="1143" y="1"/>
                    <a:pt x="1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393;p74"/>
            <p:cNvSpPr/>
            <p:nvPr/>
          </p:nvSpPr>
          <p:spPr>
            <a:xfrm>
              <a:off x="4193872" y="3460375"/>
              <a:ext cx="289558" cy="224370"/>
            </a:xfrm>
            <a:custGeom>
              <a:avLst/>
              <a:gdLst/>
              <a:ahLst/>
              <a:cxnLst/>
              <a:rect l="l" t="t" r="r" b="b"/>
              <a:pathLst>
                <a:path w="9097" h="7049" extrusionOk="0">
                  <a:moveTo>
                    <a:pt x="6108" y="3751"/>
                  </a:moveTo>
                  <a:lnTo>
                    <a:pt x="8502" y="4620"/>
                  </a:lnTo>
                  <a:lnTo>
                    <a:pt x="7894" y="4894"/>
                  </a:lnTo>
                  <a:cubicBezTo>
                    <a:pt x="7847" y="4917"/>
                    <a:pt x="7811" y="4953"/>
                    <a:pt x="7799" y="5013"/>
                  </a:cubicBezTo>
                  <a:cubicBezTo>
                    <a:pt x="7787" y="5060"/>
                    <a:pt x="7799" y="5120"/>
                    <a:pt x="7847" y="5155"/>
                  </a:cubicBezTo>
                  <a:lnTo>
                    <a:pt x="8752" y="6060"/>
                  </a:lnTo>
                  <a:lnTo>
                    <a:pt x="8406" y="6406"/>
                  </a:lnTo>
                  <a:lnTo>
                    <a:pt x="7501" y="5489"/>
                  </a:lnTo>
                  <a:cubicBezTo>
                    <a:pt x="7478" y="5465"/>
                    <a:pt x="7430" y="5453"/>
                    <a:pt x="7394" y="5453"/>
                  </a:cubicBezTo>
                  <a:lnTo>
                    <a:pt x="7370" y="5453"/>
                  </a:lnTo>
                  <a:cubicBezTo>
                    <a:pt x="7323" y="5465"/>
                    <a:pt x="7275" y="5489"/>
                    <a:pt x="7251" y="5536"/>
                  </a:cubicBezTo>
                  <a:lnTo>
                    <a:pt x="6966" y="6156"/>
                  </a:lnTo>
                  <a:lnTo>
                    <a:pt x="6108" y="3751"/>
                  </a:lnTo>
                  <a:close/>
                  <a:moveTo>
                    <a:pt x="155" y="0"/>
                  </a:moveTo>
                  <a:cubicBezTo>
                    <a:pt x="60" y="0"/>
                    <a:pt x="0" y="83"/>
                    <a:pt x="0" y="155"/>
                  </a:cubicBezTo>
                  <a:lnTo>
                    <a:pt x="0" y="6894"/>
                  </a:lnTo>
                  <a:cubicBezTo>
                    <a:pt x="0" y="6989"/>
                    <a:pt x="72" y="7049"/>
                    <a:pt x="155" y="7049"/>
                  </a:cubicBezTo>
                  <a:lnTo>
                    <a:pt x="7573" y="7049"/>
                  </a:lnTo>
                  <a:cubicBezTo>
                    <a:pt x="7668" y="7049"/>
                    <a:pt x="7728" y="6965"/>
                    <a:pt x="7728" y="6894"/>
                  </a:cubicBezTo>
                  <a:lnTo>
                    <a:pt x="7728" y="6156"/>
                  </a:lnTo>
                  <a:lnTo>
                    <a:pt x="8204" y="6632"/>
                  </a:lnTo>
                  <a:cubicBezTo>
                    <a:pt x="8263" y="6691"/>
                    <a:pt x="8335" y="6715"/>
                    <a:pt x="8430" y="6715"/>
                  </a:cubicBezTo>
                  <a:cubicBezTo>
                    <a:pt x="8513" y="6715"/>
                    <a:pt x="8585" y="6691"/>
                    <a:pt x="8644" y="6632"/>
                  </a:cubicBezTo>
                  <a:lnTo>
                    <a:pt x="8990" y="6287"/>
                  </a:lnTo>
                  <a:cubicBezTo>
                    <a:pt x="9097" y="6156"/>
                    <a:pt x="9097" y="5953"/>
                    <a:pt x="8978" y="5822"/>
                  </a:cubicBezTo>
                  <a:lnTo>
                    <a:pt x="8228" y="5084"/>
                  </a:lnTo>
                  <a:lnTo>
                    <a:pt x="8644" y="4882"/>
                  </a:lnTo>
                  <a:cubicBezTo>
                    <a:pt x="8763" y="4822"/>
                    <a:pt x="8835" y="4703"/>
                    <a:pt x="8823" y="4584"/>
                  </a:cubicBezTo>
                  <a:cubicBezTo>
                    <a:pt x="8811" y="4465"/>
                    <a:pt x="8740" y="4346"/>
                    <a:pt x="8621" y="4310"/>
                  </a:cubicBezTo>
                  <a:lnTo>
                    <a:pt x="7728" y="3989"/>
                  </a:lnTo>
                  <a:lnTo>
                    <a:pt x="7728" y="1762"/>
                  </a:lnTo>
                  <a:cubicBezTo>
                    <a:pt x="7728" y="1667"/>
                    <a:pt x="7656" y="1607"/>
                    <a:pt x="7573" y="1607"/>
                  </a:cubicBezTo>
                  <a:cubicBezTo>
                    <a:pt x="7489" y="1607"/>
                    <a:pt x="7430" y="1691"/>
                    <a:pt x="7430" y="1762"/>
                  </a:cubicBezTo>
                  <a:lnTo>
                    <a:pt x="7430" y="3893"/>
                  </a:lnTo>
                  <a:lnTo>
                    <a:pt x="6227" y="3453"/>
                  </a:lnTo>
                  <a:cubicBezTo>
                    <a:pt x="6193" y="3442"/>
                    <a:pt x="6158" y="3437"/>
                    <a:pt x="6124" y="3437"/>
                  </a:cubicBezTo>
                  <a:cubicBezTo>
                    <a:pt x="6041" y="3437"/>
                    <a:pt x="5962" y="3469"/>
                    <a:pt x="5894" y="3536"/>
                  </a:cubicBezTo>
                  <a:cubicBezTo>
                    <a:pt x="5799" y="3620"/>
                    <a:pt x="5775" y="3739"/>
                    <a:pt x="5823" y="3858"/>
                  </a:cubicBezTo>
                  <a:lnTo>
                    <a:pt x="6085" y="4620"/>
                  </a:lnTo>
                  <a:lnTo>
                    <a:pt x="2727" y="4620"/>
                  </a:lnTo>
                  <a:cubicBezTo>
                    <a:pt x="2632" y="4620"/>
                    <a:pt x="2572" y="4691"/>
                    <a:pt x="2572" y="4763"/>
                  </a:cubicBezTo>
                  <a:cubicBezTo>
                    <a:pt x="2572" y="4858"/>
                    <a:pt x="2644" y="4917"/>
                    <a:pt x="2727" y="4917"/>
                  </a:cubicBezTo>
                  <a:lnTo>
                    <a:pt x="6204" y="4917"/>
                  </a:lnTo>
                  <a:lnTo>
                    <a:pt x="6311" y="5215"/>
                  </a:lnTo>
                  <a:lnTo>
                    <a:pt x="2727" y="5215"/>
                  </a:lnTo>
                  <a:cubicBezTo>
                    <a:pt x="2632" y="5215"/>
                    <a:pt x="2572" y="5286"/>
                    <a:pt x="2572" y="5358"/>
                  </a:cubicBezTo>
                  <a:cubicBezTo>
                    <a:pt x="2572" y="5453"/>
                    <a:pt x="2644" y="5513"/>
                    <a:pt x="2727" y="5513"/>
                  </a:cubicBezTo>
                  <a:lnTo>
                    <a:pt x="6418" y="5513"/>
                  </a:lnTo>
                  <a:lnTo>
                    <a:pt x="6668" y="6239"/>
                  </a:lnTo>
                  <a:cubicBezTo>
                    <a:pt x="6716" y="6358"/>
                    <a:pt x="6811" y="6453"/>
                    <a:pt x="6954" y="6453"/>
                  </a:cubicBezTo>
                  <a:cubicBezTo>
                    <a:pt x="7085" y="6453"/>
                    <a:pt x="7204" y="6394"/>
                    <a:pt x="7251" y="6275"/>
                  </a:cubicBezTo>
                  <a:lnTo>
                    <a:pt x="7406" y="5929"/>
                  </a:lnTo>
                  <a:lnTo>
                    <a:pt x="7406" y="6727"/>
                  </a:lnTo>
                  <a:lnTo>
                    <a:pt x="298" y="6727"/>
                  </a:lnTo>
                  <a:lnTo>
                    <a:pt x="298" y="155"/>
                  </a:lnTo>
                  <a:cubicBezTo>
                    <a:pt x="298" y="60"/>
                    <a:pt x="227" y="0"/>
                    <a:pt x="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12466;p74"/>
          <p:cNvGrpSpPr/>
          <p:nvPr/>
        </p:nvGrpSpPr>
        <p:grpSpPr>
          <a:xfrm>
            <a:off x="3717797" y="1556751"/>
            <a:ext cx="799181" cy="814267"/>
            <a:chOff x="4210933" y="2926777"/>
            <a:chExt cx="280072" cy="275520"/>
          </a:xfrm>
          <a:solidFill>
            <a:schemeClr val="tx1"/>
          </a:solidFill>
        </p:grpSpPr>
        <p:sp>
          <p:nvSpPr>
            <p:cNvPr id="47" name="Google Shape;12467;p74"/>
            <p:cNvSpPr/>
            <p:nvPr/>
          </p:nvSpPr>
          <p:spPr>
            <a:xfrm>
              <a:off x="4490623" y="2970352"/>
              <a:ext cx="32" cy="414"/>
            </a:xfrm>
            <a:custGeom>
              <a:avLst/>
              <a:gdLst/>
              <a:ahLst/>
              <a:cxnLst/>
              <a:rect l="l" t="t" r="r" b="b"/>
              <a:pathLst>
                <a:path w="1" h="13" extrusionOk="0">
                  <a:moveTo>
                    <a:pt x="0" y="0"/>
                  </a:moveTo>
                  <a:cubicBezTo>
                    <a:pt x="0" y="12"/>
                    <a:pt x="0"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468;p74"/>
            <p:cNvSpPr/>
            <p:nvPr/>
          </p:nvSpPr>
          <p:spPr>
            <a:xfrm>
              <a:off x="4489859" y="2969589"/>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469;p74"/>
            <p:cNvSpPr/>
            <p:nvPr/>
          </p:nvSpPr>
          <p:spPr>
            <a:xfrm>
              <a:off x="4210933" y="2944952"/>
              <a:ext cx="280072" cy="257346"/>
            </a:xfrm>
            <a:custGeom>
              <a:avLst/>
              <a:gdLst/>
              <a:ahLst/>
              <a:cxnLst/>
              <a:rect l="l" t="t" r="r" b="b"/>
              <a:pathLst>
                <a:path w="8799" h="8085" extrusionOk="0">
                  <a:moveTo>
                    <a:pt x="7549" y="620"/>
                  </a:moveTo>
                  <a:lnTo>
                    <a:pt x="6596" y="6382"/>
                  </a:lnTo>
                  <a:lnTo>
                    <a:pt x="6596" y="620"/>
                  </a:lnTo>
                  <a:close/>
                  <a:moveTo>
                    <a:pt x="4965" y="1"/>
                  </a:moveTo>
                  <a:cubicBezTo>
                    <a:pt x="4894" y="1"/>
                    <a:pt x="4834" y="60"/>
                    <a:pt x="4834" y="143"/>
                  </a:cubicBezTo>
                  <a:cubicBezTo>
                    <a:pt x="4834" y="215"/>
                    <a:pt x="4894" y="274"/>
                    <a:pt x="4965" y="274"/>
                  </a:cubicBezTo>
                  <a:lnTo>
                    <a:pt x="6322" y="274"/>
                  </a:lnTo>
                  <a:lnTo>
                    <a:pt x="6322" y="7835"/>
                  </a:lnTo>
                  <a:lnTo>
                    <a:pt x="262" y="7835"/>
                  </a:lnTo>
                  <a:lnTo>
                    <a:pt x="262" y="7192"/>
                  </a:lnTo>
                  <a:cubicBezTo>
                    <a:pt x="262" y="7121"/>
                    <a:pt x="203" y="7061"/>
                    <a:pt x="131" y="7061"/>
                  </a:cubicBezTo>
                  <a:cubicBezTo>
                    <a:pt x="60" y="7061"/>
                    <a:pt x="0" y="7121"/>
                    <a:pt x="0" y="7192"/>
                  </a:cubicBezTo>
                  <a:lnTo>
                    <a:pt x="0" y="7954"/>
                  </a:lnTo>
                  <a:cubicBezTo>
                    <a:pt x="0" y="8025"/>
                    <a:pt x="60" y="8085"/>
                    <a:pt x="131" y="8085"/>
                  </a:cubicBezTo>
                  <a:lnTo>
                    <a:pt x="6465" y="8085"/>
                  </a:lnTo>
                  <a:cubicBezTo>
                    <a:pt x="6525" y="8085"/>
                    <a:pt x="6561" y="8037"/>
                    <a:pt x="6584" y="8002"/>
                  </a:cubicBezTo>
                  <a:lnTo>
                    <a:pt x="7906" y="3715"/>
                  </a:lnTo>
                  <a:cubicBezTo>
                    <a:pt x="7918" y="3632"/>
                    <a:pt x="7882" y="3572"/>
                    <a:pt x="7811" y="3549"/>
                  </a:cubicBezTo>
                  <a:cubicBezTo>
                    <a:pt x="7799" y="3547"/>
                    <a:pt x="7788" y="3546"/>
                    <a:pt x="7777" y="3546"/>
                  </a:cubicBezTo>
                  <a:cubicBezTo>
                    <a:pt x="7721" y="3546"/>
                    <a:pt x="7674" y="3572"/>
                    <a:pt x="7644" y="3632"/>
                  </a:cubicBezTo>
                  <a:lnTo>
                    <a:pt x="6870" y="6132"/>
                  </a:lnTo>
                  <a:lnTo>
                    <a:pt x="7727" y="989"/>
                  </a:lnTo>
                  <a:lnTo>
                    <a:pt x="8466" y="989"/>
                  </a:lnTo>
                  <a:lnTo>
                    <a:pt x="7799" y="3144"/>
                  </a:lnTo>
                  <a:cubicBezTo>
                    <a:pt x="7787" y="3215"/>
                    <a:pt x="7811" y="3275"/>
                    <a:pt x="7882" y="3311"/>
                  </a:cubicBezTo>
                  <a:lnTo>
                    <a:pt x="7930" y="3311"/>
                  </a:lnTo>
                  <a:cubicBezTo>
                    <a:pt x="7989" y="3311"/>
                    <a:pt x="8037" y="3275"/>
                    <a:pt x="8049" y="3215"/>
                  </a:cubicBezTo>
                  <a:lnTo>
                    <a:pt x="8763" y="894"/>
                  </a:lnTo>
                  <a:cubicBezTo>
                    <a:pt x="8799" y="870"/>
                    <a:pt x="8799" y="822"/>
                    <a:pt x="8763" y="798"/>
                  </a:cubicBezTo>
                  <a:cubicBezTo>
                    <a:pt x="8739" y="763"/>
                    <a:pt x="8704" y="739"/>
                    <a:pt x="8668" y="739"/>
                  </a:cubicBezTo>
                  <a:lnTo>
                    <a:pt x="7787" y="739"/>
                  </a:lnTo>
                  <a:lnTo>
                    <a:pt x="7835" y="501"/>
                  </a:lnTo>
                  <a:cubicBezTo>
                    <a:pt x="7835" y="453"/>
                    <a:pt x="7835" y="417"/>
                    <a:pt x="7799" y="394"/>
                  </a:cubicBezTo>
                  <a:cubicBezTo>
                    <a:pt x="7763" y="358"/>
                    <a:pt x="7739" y="346"/>
                    <a:pt x="7692" y="346"/>
                  </a:cubicBezTo>
                  <a:lnTo>
                    <a:pt x="6596" y="346"/>
                  </a:lnTo>
                  <a:lnTo>
                    <a:pt x="6596" y="143"/>
                  </a:lnTo>
                  <a:cubicBezTo>
                    <a:pt x="6596" y="60"/>
                    <a:pt x="6537" y="1"/>
                    <a:pt x="64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470;p74"/>
            <p:cNvSpPr/>
            <p:nvPr/>
          </p:nvSpPr>
          <p:spPr>
            <a:xfrm>
              <a:off x="4212047" y="2926777"/>
              <a:ext cx="144826" cy="234619"/>
            </a:xfrm>
            <a:custGeom>
              <a:avLst/>
              <a:gdLst/>
              <a:ahLst/>
              <a:cxnLst/>
              <a:rect l="l" t="t" r="r" b="b"/>
              <a:pathLst>
                <a:path w="4550" h="7371" extrusionOk="0">
                  <a:moveTo>
                    <a:pt x="132" y="0"/>
                  </a:moveTo>
                  <a:cubicBezTo>
                    <a:pt x="60" y="0"/>
                    <a:pt x="1" y="60"/>
                    <a:pt x="1" y="131"/>
                  </a:cubicBezTo>
                  <a:lnTo>
                    <a:pt x="1" y="7239"/>
                  </a:lnTo>
                  <a:cubicBezTo>
                    <a:pt x="1" y="7311"/>
                    <a:pt x="60" y="7370"/>
                    <a:pt x="132" y="7370"/>
                  </a:cubicBezTo>
                  <a:cubicBezTo>
                    <a:pt x="203" y="7370"/>
                    <a:pt x="263" y="7311"/>
                    <a:pt x="263" y="7239"/>
                  </a:cubicBezTo>
                  <a:lnTo>
                    <a:pt x="263" y="262"/>
                  </a:lnTo>
                  <a:lnTo>
                    <a:pt x="1763" y="262"/>
                  </a:lnTo>
                  <a:lnTo>
                    <a:pt x="2299" y="810"/>
                  </a:lnTo>
                  <a:cubicBezTo>
                    <a:pt x="2335" y="845"/>
                    <a:pt x="2358" y="857"/>
                    <a:pt x="2394" y="857"/>
                  </a:cubicBezTo>
                  <a:lnTo>
                    <a:pt x="4418" y="857"/>
                  </a:lnTo>
                  <a:cubicBezTo>
                    <a:pt x="4490" y="857"/>
                    <a:pt x="4549" y="798"/>
                    <a:pt x="4549" y="726"/>
                  </a:cubicBezTo>
                  <a:cubicBezTo>
                    <a:pt x="4537" y="655"/>
                    <a:pt x="4478" y="595"/>
                    <a:pt x="4418" y="595"/>
                  </a:cubicBezTo>
                  <a:lnTo>
                    <a:pt x="2454" y="595"/>
                  </a:lnTo>
                  <a:lnTo>
                    <a:pt x="1918" y="36"/>
                  </a:lnTo>
                  <a:cubicBezTo>
                    <a:pt x="1882" y="12"/>
                    <a:pt x="1858" y="0"/>
                    <a:pt x="18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471;p74"/>
            <p:cNvSpPr/>
            <p:nvPr/>
          </p:nvSpPr>
          <p:spPr>
            <a:xfrm>
              <a:off x="4246550" y="2996103"/>
              <a:ext cx="28074" cy="28106"/>
            </a:xfrm>
            <a:custGeom>
              <a:avLst/>
              <a:gdLst/>
              <a:ahLst/>
              <a:cxnLst/>
              <a:rect l="l" t="t" r="r" b="b"/>
              <a:pathLst>
                <a:path w="882" h="883" extrusionOk="0">
                  <a:moveTo>
                    <a:pt x="620" y="263"/>
                  </a:moveTo>
                  <a:lnTo>
                    <a:pt x="620" y="608"/>
                  </a:lnTo>
                  <a:lnTo>
                    <a:pt x="262" y="608"/>
                  </a:lnTo>
                  <a:lnTo>
                    <a:pt x="262" y="263"/>
                  </a:lnTo>
                  <a:close/>
                  <a:moveTo>
                    <a:pt x="131" y="1"/>
                  </a:moveTo>
                  <a:cubicBezTo>
                    <a:pt x="60" y="1"/>
                    <a:pt x="0" y="60"/>
                    <a:pt x="0" y="144"/>
                  </a:cubicBezTo>
                  <a:lnTo>
                    <a:pt x="0" y="751"/>
                  </a:lnTo>
                  <a:cubicBezTo>
                    <a:pt x="0" y="822"/>
                    <a:pt x="60" y="882"/>
                    <a:pt x="131" y="882"/>
                  </a:cubicBezTo>
                  <a:lnTo>
                    <a:pt x="739" y="882"/>
                  </a:lnTo>
                  <a:cubicBezTo>
                    <a:pt x="822" y="882"/>
                    <a:pt x="881" y="822"/>
                    <a:pt x="881" y="751"/>
                  </a:cubicBezTo>
                  <a:lnTo>
                    <a:pt x="881" y="144"/>
                  </a:lnTo>
                  <a:cubicBezTo>
                    <a:pt x="881" y="60"/>
                    <a:pt x="822"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472;p74"/>
            <p:cNvSpPr/>
            <p:nvPr/>
          </p:nvSpPr>
          <p:spPr>
            <a:xfrm>
              <a:off x="4285956" y="3015456"/>
              <a:ext cx="97814" cy="8753"/>
            </a:xfrm>
            <a:custGeom>
              <a:avLst/>
              <a:gdLst/>
              <a:ahLst/>
              <a:cxnLst/>
              <a:rect l="l" t="t" r="r" b="b"/>
              <a:pathLst>
                <a:path w="3073" h="275" extrusionOk="0">
                  <a:moveTo>
                    <a:pt x="132" y="0"/>
                  </a:moveTo>
                  <a:cubicBezTo>
                    <a:pt x="60" y="0"/>
                    <a:pt x="1" y="60"/>
                    <a:pt x="1" y="143"/>
                  </a:cubicBezTo>
                  <a:cubicBezTo>
                    <a:pt x="1" y="214"/>
                    <a:pt x="60" y="274"/>
                    <a:pt x="132" y="274"/>
                  </a:cubicBezTo>
                  <a:lnTo>
                    <a:pt x="2942" y="274"/>
                  </a:lnTo>
                  <a:cubicBezTo>
                    <a:pt x="3013" y="274"/>
                    <a:pt x="3072" y="214"/>
                    <a:pt x="3072" y="143"/>
                  </a:cubicBezTo>
                  <a:cubicBezTo>
                    <a:pt x="3072" y="72"/>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73;p74"/>
            <p:cNvSpPr/>
            <p:nvPr/>
          </p:nvSpPr>
          <p:spPr>
            <a:xfrm>
              <a:off x="4285956" y="3001800"/>
              <a:ext cx="30366" cy="8753"/>
            </a:xfrm>
            <a:custGeom>
              <a:avLst/>
              <a:gdLst/>
              <a:ahLst/>
              <a:cxnLst/>
              <a:rect l="l" t="t" r="r" b="b"/>
              <a:pathLst>
                <a:path w="954" h="275" extrusionOk="0">
                  <a:moveTo>
                    <a:pt x="132" y="1"/>
                  </a:moveTo>
                  <a:cubicBezTo>
                    <a:pt x="60" y="1"/>
                    <a:pt x="1" y="60"/>
                    <a:pt x="1" y="132"/>
                  </a:cubicBezTo>
                  <a:cubicBezTo>
                    <a:pt x="1" y="215"/>
                    <a:pt x="60" y="274"/>
                    <a:pt x="132" y="274"/>
                  </a:cubicBezTo>
                  <a:lnTo>
                    <a:pt x="810" y="274"/>
                  </a:lnTo>
                  <a:cubicBezTo>
                    <a:pt x="894" y="274"/>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74;p74"/>
            <p:cNvSpPr/>
            <p:nvPr/>
          </p:nvSpPr>
          <p:spPr>
            <a:xfrm>
              <a:off x="4246550" y="3060177"/>
              <a:ext cx="28074" cy="28074"/>
            </a:xfrm>
            <a:custGeom>
              <a:avLst/>
              <a:gdLst/>
              <a:ahLst/>
              <a:cxnLst/>
              <a:rect l="l" t="t" r="r" b="b"/>
              <a:pathLst>
                <a:path w="882" h="882" extrusionOk="0">
                  <a:moveTo>
                    <a:pt x="620" y="274"/>
                  </a:moveTo>
                  <a:lnTo>
                    <a:pt x="620" y="631"/>
                  </a:lnTo>
                  <a:lnTo>
                    <a:pt x="262" y="631"/>
                  </a:lnTo>
                  <a:lnTo>
                    <a:pt x="262" y="274"/>
                  </a:lnTo>
                  <a:close/>
                  <a:moveTo>
                    <a:pt x="131" y="0"/>
                  </a:moveTo>
                  <a:cubicBezTo>
                    <a:pt x="60" y="0"/>
                    <a:pt x="0" y="60"/>
                    <a:pt x="0" y="131"/>
                  </a:cubicBezTo>
                  <a:lnTo>
                    <a:pt x="0" y="750"/>
                  </a:lnTo>
                  <a:cubicBezTo>
                    <a:pt x="0" y="822"/>
                    <a:pt x="60" y="881"/>
                    <a:pt x="131" y="881"/>
                  </a:cubicBezTo>
                  <a:lnTo>
                    <a:pt x="739" y="881"/>
                  </a:lnTo>
                  <a:cubicBezTo>
                    <a:pt x="822" y="881"/>
                    <a:pt x="881" y="822"/>
                    <a:pt x="881" y="750"/>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475;p74"/>
            <p:cNvSpPr/>
            <p:nvPr/>
          </p:nvSpPr>
          <p:spPr>
            <a:xfrm>
              <a:off x="4285956" y="3080261"/>
              <a:ext cx="97814" cy="8371"/>
            </a:xfrm>
            <a:custGeom>
              <a:avLst/>
              <a:gdLst/>
              <a:ahLst/>
              <a:cxnLst/>
              <a:rect l="l" t="t" r="r" b="b"/>
              <a:pathLst>
                <a:path w="3073" h="263" extrusionOk="0">
                  <a:moveTo>
                    <a:pt x="132" y="0"/>
                  </a:moveTo>
                  <a:cubicBezTo>
                    <a:pt x="60" y="0"/>
                    <a:pt x="1" y="48"/>
                    <a:pt x="1" y="131"/>
                  </a:cubicBezTo>
                  <a:cubicBezTo>
                    <a:pt x="1" y="203"/>
                    <a:pt x="60" y="262"/>
                    <a:pt x="132" y="262"/>
                  </a:cubicBezTo>
                  <a:lnTo>
                    <a:pt x="2942" y="262"/>
                  </a:lnTo>
                  <a:cubicBezTo>
                    <a:pt x="3013" y="262"/>
                    <a:pt x="3072" y="203"/>
                    <a:pt x="3072" y="131"/>
                  </a:cubicBezTo>
                  <a:cubicBezTo>
                    <a:pt x="3072" y="48"/>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476;p74"/>
            <p:cNvSpPr/>
            <p:nvPr/>
          </p:nvSpPr>
          <p:spPr>
            <a:xfrm>
              <a:off x="4285956" y="3066224"/>
              <a:ext cx="30366" cy="8753"/>
            </a:xfrm>
            <a:custGeom>
              <a:avLst/>
              <a:gdLst/>
              <a:ahLst/>
              <a:cxnLst/>
              <a:rect l="l" t="t" r="r" b="b"/>
              <a:pathLst>
                <a:path w="954" h="275" extrusionOk="0">
                  <a:moveTo>
                    <a:pt x="132" y="1"/>
                  </a:moveTo>
                  <a:cubicBezTo>
                    <a:pt x="60" y="1"/>
                    <a:pt x="1" y="60"/>
                    <a:pt x="1" y="143"/>
                  </a:cubicBezTo>
                  <a:cubicBezTo>
                    <a:pt x="1" y="215"/>
                    <a:pt x="60" y="274"/>
                    <a:pt x="132" y="274"/>
                  </a:cubicBezTo>
                  <a:lnTo>
                    <a:pt x="810" y="274"/>
                  </a:lnTo>
                  <a:cubicBezTo>
                    <a:pt x="894" y="274"/>
                    <a:pt x="953" y="215"/>
                    <a:pt x="953" y="143"/>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77;p74"/>
            <p:cNvSpPr/>
            <p:nvPr/>
          </p:nvSpPr>
          <p:spPr>
            <a:xfrm>
              <a:off x="4246550" y="3124601"/>
              <a:ext cx="28074" cy="28074"/>
            </a:xfrm>
            <a:custGeom>
              <a:avLst/>
              <a:gdLst/>
              <a:ahLst/>
              <a:cxnLst/>
              <a:rect l="l" t="t" r="r" b="b"/>
              <a:pathLst>
                <a:path w="882" h="882" extrusionOk="0">
                  <a:moveTo>
                    <a:pt x="620" y="250"/>
                  </a:moveTo>
                  <a:lnTo>
                    <a:pt x="620" y="607"/>
                  </a:lnTo>
                  <a:lnTo>
                    <a:pt x="262" y="607"/>
                  </a:lnTo>
                  <a:lnTo>
                    <a:pt x="262" y="250"/>
                  </a:lnTo>
                  <a:close/>
                  <a:moveTo>
                    <a:pt x="131" y="0"/>
                  </a:moveTo>
                  <a:cubicBezTo>
                    <a:pt x="60" y="0"/>
                    <a:pt x="0" y="60"/>
                    <a:pt x="0" y="131"/>
                  </a:cubicBezTo>
                  <a:lnTo>
                    <a:pt x="0" y="738"/>
                  </a:lnTo>
                  <a:cubicBezTo>
                    <a:pt x="0" y="822"/>
                    <a:pt x="60" y="881"/>
                    <a:pt x="131" y="881"/>
                  </a:cubicBezTo>
                  <a:lnTo>
                    <a:pt x="739" y="881"/>
                  </a:lnTo>
                  <a:cubicBezTo>
                    <a:pt x="822" y="881"/>
                    <a:pt x="881" y="822"/>
                    <a:pt x="881" y="738"/>
                  </a:cubicBezTo>
                  <a:lnTo>
                    <a:pt x="881" y="131"/>
                  </a:lnTo>
                  <a:cubicBezTo>
                    <a:pt x="881" y="60"/>
                    <a:pt x="822"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78;p74"/>
            <p:cNvSpPr/>
            <p:nvPr/>
          </p:nvSpPr>
          <p:spPr>
            <a:xfrm>
              <a:off x="4285956" y="3143921"/>
              <a:ext cx="97814" cy="8753"/>
            </a:xfrm>
            <a:custGeom>
              <a:avLst/>
              <a:gdLst/>
              <a:ahLst/>
              <a:cxnLst/>
              <a:rect l="l" t="t" r="r" b="b"/>
              <a:pathLst>
                <a:path w="3073" h="275" extrusionOk="0">
                  <a:moveTo>
                    <a:pt x="132" y="0"/>
                  </a:moveTo>
                  <a:cubicBezTo>
                    <a:pt x="60" y="0"/>
                    <a:pt x="1" y="60"/>
                    <a:pt x="1" y="131"/>
                  </a:cubicBezTo>
                  <a:cubicBezTo>
                    <a:pt x="1" y="215"/>
                    <a:pt x="60" y="274"/>
                    <a:pt x="132" y="274"/>
                  </a:cubicBezTo>
                  <a:lnTo>
                    <a:pt x="2942" y="274"/>
                  </a:lnTo>
                  <a:cubicBezTo>
                    <a:pt x="3013" y="274"/>
                    <a:pt x="3072" y="215"/>
                    <a:pt x="3072" y="131"/>
                  </a:cubicBezTo>
                  <a:cubicBezTo>
                    <a:pt x="3072" y="60"/>
                    <a:pt x="3013" y="0"/>
                    <a:pt x="29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79;p74"/>
            <p:cNvSpPr/>
            <p:nvPr/>
          </p:nvSpPr>
          <p:spPr>
            <a:xfrm>
              <a:off x="4285956" y="3130266"/>
              <a:ext cx="30366" cy="8371"/>
            </a:xfrm>
            <a:custGeom>
              <a:avLst/>
              <a:gdLst/>
              <a:ahLst/>
              <a:cxnLst/>
              <a:rect l="l" t="t" r="r" b="b"/>
              <a:pathLst>
                <a:path w="954" h="263" extrusionOk="0">
                  <a:moveTo>
                    <a:pt x="132" y="1"/>
                  </a:moveTo>
                  <a:cubicBezTo>
                    <a:pt x="60" y="1"/>
                    <a:pt x="1" y="60"/>
                    <a:pt x="1" y="132"/>
                  </a:cubicBezTo>
                  <a:cubicBezTo>
                    <a:pt x="1" y="215"/>
                    <a:pt x="60" y="263"/>
                    <a:pt x="132" y="263"/>
                  </a:cubicBezTo>
                  <a:lnTo>
                    <a:pt x="810" y="263"/>
                  </a:lnTo>
                  <a:cubicBezTo>
                    <a:pt x="894" y="263"/>
                    <a:pt x="953" y="215"/>
                    <a:pt x="953" y="132"/>
                  </a:cubicBezTo>
                  <a:cubicBezTo>
                    <a:pt x="953" y="60"/>
                    <a:pt x="894" y="1"/>
                    <a:pt x="8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2611;p74"/>
          <p:cNvGrpSpPr/>
          <p:nvPr/>
        </p:nvGrpSpPr>
        <p:grpSpPr>
          <a:xfrm>
            <a:off x="6104799" y="1711248"/>
            <a:ext cx="759688" cy="580661"/>
            <a:chOff x="3207778" y="2474632"/>
            <a:chExt cx="419933" cy="275170"/>
          </a:xfrm>
          <a:solidFill>
            <a:schemeClr val="tx1"/>
          </a:solidFill>
        </p:grpSpPr>
        <p:sp>
          <p:nvSpPr>
            <p:cNvPr id="70" name="Google Shape;12612;p74"/>
            <p:cNvSpPr/>
            <p:nvPr/>
          </p:nvSpPr>
          <p:spPr>
            <a:xfrm>
              <a:off x="3207778" y="2474632"/>
              <a:ext cx="419933" cy="275170"/>
            </a:xfrm>
            <a:custGeom>
              <a:avLst/>
              <a:gdLst/>
              <a:ahLst/>
              <a:cxnLst/>
              <a:rect l="l" t="t" r="r" b="b"/>
              <a:pathLst>
                <a:path w="13193" h="8645" extrusionOk="0">
                  <a:moveTo>
                    <a:pt x="9906" y="370"/>
                  </a:moveTo>
                  <a:lnTo>
                    <a:pt x="9906" y="3918"/>
                  </a:lnTo>
                  <a:lnTo>
                    <a:pt x="381" y="3918"/>
                  </a:lnTo>
                  <a:lnTo>
                    <a:pt x="381" y="370"/>
                  </a:lnTo>
                  <a:close/>
                  <a:moveTo>
                    <a:pt x="9906" y="4323"/>
                  </a:moveTo>
                  <a:lnTo>
                    <a:pt x="9906" y="7014"/>
                  </a:lnTo>
                  <a:cubicBezTo>
                    <a:pt x="9906" y="7514"/>
                    <a:pt x="10133" y="7966"/>
                    <a:pt x="10490" y="8264"/>
                  </a:cubicBezTo>
                  <a:lnTo>
                    <a:pt x="1632" y="8264"/>
                  </a:lnTo>
                  <a:cubicBezTo>
                    <a:pt x="953" y="8264"/>
                    <a:pt x="381" y="7692"/>
                    <a:pt x="381" y="7014"/>
                  </a:cubicBezTo>
                  <a:lnTo>
                    <a:pt x="381" y="4323"/>
                  </a:lnTo>
                  <a:close/>
                  <a:moveTo>
                    <a:pt x="12169" y="1620"/>
                  </a:moveTo>
                  <a:cubicBezTo>
                    <a:pt x="12514" y="1620"/>
                    <a:pt x="12812" y="1906"/>
                    <a:pt x="12812" y="2263"/>
                  </a:cubicBezTo>
                  <a:lnTo>
                    <a:pt x="12812" y="7014"/>
                  </a:lnTo>
                  <a:cubicBezTo>
                    <a:pt x="12812" y="7692"/>
                    <a:pt x="12240" y="8264"/>
                    <a:pt x="11561" y="8264"/>
                  </a:cubicBezTo>
                  <a:cubicBezTo>
                    <a:pt x="10871" y="8264"/>
                    <a:pt x="10311" y="7692"/>
                    <a:pt x="10311" y="7014"/>
                  </a:cubicBezTo>
                  <a:lnTo>
                    <a:pt x="10311" y="6371"/>
                  </a:lnTo>
                  <a:lnTo>
                    <a:pt x="11347" y="6371"/>
                  </a:lnTo>
                  <a:cubicBezTo>
                    <a:pt x="11454" y="6371"/>
                    <a:pt x="11549" y="6276"/>
                    <a:pt x="11549" y="6180"/>
                  </a:cubicBezTo>
                  <a:lnTo>
                    <a:pt x="11549" y="3799"/>
                  </a:lnTo>
                  <a:cubicBezTo>
                    <a:pt x="11549" y="3692"/>
                    <a:pt x="11454" y="3597"/>
                    <a:pt x="11347" y="3597"/>
                  </a:cubicBezTo>
                  <a:cubicBezTo>
                    <a:pt x="11252" y="3597"/>
                    <a:pt x="11157" y="3692"/>
                    <a:pt x="11157" y="3799"/>
                  </a:cubicBezTo>
                  <a:lnTo>
                    <a:pt x="11157" y="5978"/>
                  </a:lnTo>
                  <a:lnTo>
                    <a:pt x="10299" y="5978"/>
                  </a:lnTo>
                  <a:lnTo>
                    <a:pt x="10299" y="1620"/>
                  </a:lnTo>
                  <a:lnTo>
                    <a:pt x="11371" y="1620"/>
                  </a:lnTo>
                  <a:cubicBezTo>
                    <a:pt x="11228" y="1799"/>
                    <a:pt x="11145" y="2013"/>
                    <a:pt x="11145" y="2263"/>
                  </a:cubicBezTo>
                  <a:lnTo>
                    <a:pt x="11145" y="2906"/>
                  </a:lnTo>
                  <a:cubicBezTo>
                    <a:pt x="11145" y="3001"/>
                    <a:pt x="11228" y="3097"/>
                    <a:pt x="11335" y="3097"/>
                  </a:cubicBezTo>
                  <a:cubicBezTo>
                    <a:pt x="11442" y="3097"/>
                    <a:pt x="11526" y="3001"/>
                    <a:pt x="11526" y="2906"/>
                  </a:cubicBezTo>
                  <a:lnTo>
                    <a:pt x="11526" y="2263"/>
                  </a:lnTo>
                  <a:cubicBezTo>
                    <a:pt x="11526" y="1918"/>
                    <a:pt x="11811" y="1620"/>
                    <a:pt x="12169" y="1620"/>
                  </a:cubicBezTo>
                  <a:close/>
                  <a:moveTo>
                    <a:pt x="191" y="1"/>
                  </a:moveTo>
                  <a:cubicBezTo>
                    <a:pt x="84" y="1"/>
                    <a:pt x="0" y="96"/>
                    <a:pt x="0" y="191"/>
                  </a:cubicBezTo>
                  <a:lnTo>
                    <a:pt x="0" y="7014"/>
                  </a:lnTo>
                  <a:cubicBezTo>
                    <a:pt x="0" y="7919"/>
                    <a:pt x="727" y="8645"/>
                    <a:pt x="1632" y="8645"/>
                  </a:cubicBezTo>
                  <a:lnTo>
                    <a:pt x="11549" y="8645"/>
                  </a:lnTo>
                  <a:cubicBezTo>
                    <a:pt x="12454" y="8645"/>
                    <a:pt x="13181" y="7919"/>
                    <a:pt x="13181" y="7014"/>
                  </a:cubicBezTo>
                  <a:lnTo>
                    <a:pt x="13181" y="2263"/>
                  </a:lnTo>
                  <a:cubicBezTo>
                    <a:pt x="13193" y="1680"/>
                    <a:pt x="12740" y="1239"/>
                    <a:pt x="12169" y="1239"/>
                  </a:cubicBezTo>
                  <a:lnTo>
                    <a:pt x="10299" y="1239"/>
                  </a:lnTo>
                  <a:lnTo>
                    <a:pt x="10299" y="191"/>
                  </a:lnTo>
                  <a:cubicBezTo>
                    <a:pt x="10299" y="96"/>
                    <a:pt x="10204" y="1"/>
                    <a:pt x="10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13;p74"/>
            <p:cNvSpPr/>
            <p:nvPr/>
          </p:nvSpPr>
          <p:spPr>
            <a:xfrm>
              <a:off x="3449559" y="2493985"/>
              <a:ext cx="46663" cy="98546"/>
            </a:xfrm>
            <a:custGeom>
              <a:avLst/>
              <a:gdLst/>
              <a:ahLst/>
              <a:cxnLst/>
              <a:rect l="l" t="t" r="r" b="b"/>
              <a:pathLst>
                <a:path w="1466" h="3096" extrusionOk="0">
                  <a:moveTo>
                    <a:pt x="739" y="0"/>
                  </a:moveTo>
                  <a:cubicBezTo>
                    <a:pt x="632" y="0"/>
                    <a:pt x="536" y="95"/>
                    <a:pt x="536" y="203"/>
                  </a:cubicBezTo>
                  <a:lnTo>
                    <a:pt x="536" y="417"/>
                  </a:lnTo>
                  <a:cubicBezTo>
                    <a:pt x="227" y="476"/>
                    <a:pt x="1" y="750"/>
                    <a:pt x="1" y="1072"/>
                  </a:cubicBezTo>
                  <a:cubicBezTo>
                    <a:pt x="1" y="1453"/>
                    <a:pt x="298" y="1750"/>
                    <a:pt x="679" y="1750"/>
                  </a:cubicBezTo>
                  <a:lnTo>
                    <a:pt x="810" y="1750"/>
                  </a:lnTo>
                  <a:cubicBezTo>
                    <a:pt x="953" y="1750"/>
                    <a:pt x="1096" y="1869"/>
                    <a:pt x="1096" y="2024"/>
                  </a:cubicBezTo>
                  <a:cubicBezTo>
                    <a:pt x="1096" y="2191"/>
                    <a:pt x="977" y="2310"/>
                    <a:pt x="810" y="2310"/>
                  </a:cubicBezTo>
                  <a:lnTo>
                    <a:pt x="596" y="2310"/>
                  </a:lnTo>
                  <a:cubicBezTo>
                    <a:pt x="477" y="2310"/>
                    <a:pt x="393" y="2215"/>
                    <a:pt x="393" y="2096"/>
                  </a:cubicBezTo>
                  <a:cubicBezTo>
                    <a:pt x="393" y="2000"/>
                    <a:pt x="298" y="1905"/>
                    <a:pt x="203" y="1905"/>
                  </a:cubicBezTo>
                  <a:cubicBezTo>
                    <a:pt x="96" y="1905"/>
                    <a:pt x="1" y="2000"/>
                    <a:pt x="1" y="2096"/>
                  </a:cubicBezTo>
                  <a:cubicBezTo>
                    <a:pt x="1" y="2417"/>
                    <a:pt x="239" y="2667"/>
                    <a:pt x="536" y="2691"/>
                  </a:cubicBezTo>
                  <a:lnTo>
                    <a:pt x="536" y="2905"/>
                  </a:lnTo>
                  <a:cubicBezTo>
                    <a:pt x="536" y="3012"/>
                    <a:pt x="632" y="3096"/>
                    <a:pt x="739" y="3096"/>
                  </a:cubicBezTo>
                  <a:cubicBezTo>
                    <a:pt x="834" y="3096"/>
                    <a:pt x="929" y="3012"/>
                    <a:pt x="929" y="2905"/>
                  </a:cubicBezTo>
                  <a:lnTo>
                    <a:pt x="929" y="2679"/>
                  </a:lnTo>
                  <a:cubicBezTo>
                    <a:pt x="1239" y="2620"/>
                    <a:pt x="1465" y="2358"/>
                    <a:pt x="1465" y="2024"/>
                  </a:cubicBezTo>
                  <a:cubicBezTo>
                    <a:pt x="1465" y="1655"/>
                    <a:pt x="1167" y="1358"/>
                    <a:pt x="798" y="1358"/>
                  </a:cubicBezTo>
                  <a:lnTo>
                    <a:pt x="655" y="1358"/>
                  </a:lnTo>
                  <a:cubicBezTo>
                    <a:pt x="513" y="1358"/>
                    <a:pt x="382" y="1238"/>
                    <a:pt x="382" y="1072"/>
                  </a:cubicBezTo>
                  <a:cubicBezTo>
                    <a:pt x="382" y="929"/>
                    <a:pt x="501" y="798"/>
                    <a:pt x="655" y="798"/>
                  </a:cubicBezTo>
                  <a:lnTo>
                    <a:pt x="870" y="798"/>
                  </a:lnTo>
                  <a:cubicBezTo>
                    <a:pt x="989" y="798"/>
                    <a:pt x="1072" y="881"/>
                    <a:pt x="1072" y="1000"/>
                  </a:cubicBezTo>
                  <a:lnTo>
                    <a:pt x="1072" y="1131"/>
                  </a:lnTo>
                  <a:cubicBezTo>
                    <a:pt x="1072" y="1238"/>
                    <a:pt x="1167" y="1334"/>
                    <a:pt x="1275" y="1334"/>
                  </a:cubicBezTo>
                  <a:cubicBezTo>
                    <a:pt x="1370" y="1334"/>
                    <a:pt x="1465" y="1238"/>
                    <a:pt x="1465" y="1131"/>
                  </a:cubicBezTo>
                  <a:lnTo>
                    <a:pt x="1465" y="1000"/>
                  </a:lnTo>
                  <a:cubicBezTo>
                    <a:pt x="1465" y="691"/>
                    <a:pt x="1227" y="441"/>
                    <a:pt x="929" y="405"/>
                  </a:cubicBezTo>
                  <a:lnTo>
                    <a:pt x="929" y="203"/>
                  </a:lnTo>
                  <a:cubicBezTo>
                    <a:pt x="929" y="95"/>
                    <a:pt x="834" y="0"/>
                    <a:pt x="7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14;p74"/>
            <p:cNvSpPr/>
            <p:nvPr/>
          </p:nvSpPr>
          <p:spPr>
            <a:xfrm>
              <a:off x="3247566" y="2507226"/>
              <a:ext cx="51565" cy="71681"/>
            </a:xfrm>
            <a:custGeom>
              <a:avLst/>
              <a:gdLst/>
              <a:ahLst/>
              <a:cxnLst/>
              <a:rect l="l" t="t" r="r" b="b"/>
              <a:pathLst>
                <a:path w="1620" h="2252" extrusionOk="0">
                  <a:moveTo>
                    <a:pt x="1429" y="1"/>
                  </a:moveTo>
                  <a:cubicBezTo>
                    <a:pt x="1322" y="1"/>
                    <a:pt x="1227" y="96"/>
                    <a:pt x="1227" y="203"/>
                  </a:cubicBezTo>
                  <a:lnTo>
                    <a:pt x="1227" y="1418"/>
                  </a:lnTo>
                  <a:lnTo>
                    <a:pt x="358" y="96"/>
                  </a:lnTo>
                  <a:cubicBezTo>
                    <a:pt x="323" y="44"/>
                    <a:pt x="256" y="11"/>
                    <a:pt x="195" y="11"/>
                  </a:cubicBezTo>
                  <a:cubicBezTo>
                    <a:pt x="172" y="11"/>
                    <a:pt x="151" y="15"/>
                    <a:pt x="132" y="25"/>
                  </a:cubicBezTo>
                  <a:cubicBezTo>
                    <a:pt x="60" y="49"/>
                    <a:pt x="1" y="120"/>
                    <a:pt x="1" y="203"/>
                  </a:cubicBezTo>
                  <a:lnTo>
                    <a:pt x="1" y="2061"/>
                  </a:lnTo>
                  <a:cubicBezTo>
                    <a:pt x="1" y="2168"/>
                    <a:pt x="84" y="2251"/>
                    <a:pt x="191" y="2251"/>
                  </a:cubicBezTo>
                  <a:cubicBezTo>
                    <a:pt x="298" y="2251"/>
                    <a:pt x="382" y="2168"/>
                    <a:pt x="382" y="2061"/>
                  </a:cubicBezTo>
                  <a:lnTo>
                    <a:pt x="382" y="834"/>
                  </a:lnTo>
                  <a:lnTo>
                    <a:pt x="1263" y="2168"/>
                  </a:lnTo>
                  <a:cubicBezTo>
                    <a:pt x="1289" y="2221"/>
                    <a:pt x="1356" y="2248"/>
                    <a:pt x="1428" y="2248"/>
                  </a:cubicBezTo>
                  <a:cubicBezTo>
                    <a:pt x="1452" y="2248"/>
                    <a:pt x="1477" y="2245"/>
                    <a:pt x="1501" y="2239"/>
                  </a:cubicBezTo>
                  <a:cubicBezTo>
                    <a:pt x="1572" y="2204"/>
                    <a:pt x="1620" y="2132"/>
                    <a:pt x="1620" y="2061"/>
                  </a:cubicBezTo>
                  <a:lnTo>
                    <a:pt x="1620" y="203"/>
                  </a:lnTo>
                  <a:cubicBezTo>
                    <a:pt x="1620" y="96"/>
                    <a:pt x="1525" y="1"/>
                    <a:pt x="1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15;p74"/>
            <p:cNvSpPr/>
            <p:nvPr/>
          </p:nvSpPr>
          <p:spPr>
            <a:xfrm>
              <a:off x="3312754" y="2507990"/>
              <a:ext cx="45135" cy="71299"/>
            </a:xfrm>
            <a:custGeom>
              <a:avLst/>
              <a:gdLst/>
              <a:ahLst/>
              <a:cxnLst/>
              <a:rect l="l" t="t" r="r" b="b"/>
              <a:pathLst>
                <a:path w="1418" h="2240" extrusionOk="0">
                  <a:moveTo>
                    <a:pt x="191" y="1"/>
                  </a:moveTo>
                  <a:cubicBezTo>
                    <a:pt x="96" y="1"/>
                    <a:pt x="0" y="84"/>
                    <a:pt x="0" y="191"/>
                  </a:cubicBezTo>
                  <a:lnTo>
                    <a:pt x="0" y="2049"/>
                  </a:lnTo>
                  <a:cubicBezTo>
                    <a:pt x="0" y="2156"/>
                    <a:pt x="96" y="2239"/>
                    <a:pt x="191" y="2239"/>
                  </a:cubicBezTo>
                  <a:lnTo>
                    <a:pt x="1227" y="2239"/>
                  </a:lnTo>
                  <a:cubicBezTo>
                    <a:pt x="1322" y="2239"/>
                    <a:pt x="1417" y="2156"/>
                    <a:pt x="1417" y="2049"/>
                  </a:cubicBezTo>
                  <a:cubicBezTo>
                    <a:pt x="1417" y="1930"/>
                    <a:pt x="1346" y="1846"/>
                    <a:pt x="1227" y="1846"/>
                  </a:cubicBezTo>
                  <a:lnTo>
                    <a:pt x="393" y="1846"/>
                  </a:lnTo>
                  <a:lnTo>
                    <a:pt x="393" y="1203"/>
                  </a:lnTo>
                  <a:lnTo>
                    <a:pt x="1024" y="1203"/>
                  </a:lnTo>
                  <a:cubicBezTo>
                    <a:pt x="1132" y="1203"/>
                    <a:pt x="1227" y="1108"/>
                    <a:pt x="1227" y="1013"/>
                  </a:cubicBezTo>
                  <a:cubicBezTo>
                    <a:pt x="1227" y="906"/>
                    <a:pt x="1132" y="810"/>
                    <a:pt x="1024" y="810"/>
                  </a:cubicBezTo>
                  <a:lnTo>
                    <a:pt x="393" y="810"/>
                  </a:lnTo>
                  <a:lnTo>
                    <a:pt x="393" y="382"/>
                  </a:lnTo>
                  <a:lnTo>
                    <a:pt x="1227" y="382"/>
                  </a:lnTo>
                  <a:cubicBezTo>
                    <a:pt x="1322" y="382"/>
                    <a:pt x="1417" y="298"/>
                    <a:pt x="1417" y="191"/>
                  </a:cubicBezTo>
                  <a:cubicBezTo>
                    <a:pt x="1417" y="84"/>
                    <a:pt x="1322" y="1"/>
                    <a:pt x="12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16;p74"/>
            <p:cNvSpPr/>
            <p:nvPr/>
          </p:nvSpPr>
          <p:spPr>
            <a:xfrm>
              <a:off x="3372626" y="2507194"/>
              <a:ext cx="65602" cy="71395"/>
            </a:xfrm>
            <a:custGeom>
              <a:avLst/>
              <a:gdLst/>
              <a:ahLst/>
              <a:cxnLst/>
              <a:rect l="l" t="t" r="r" b="b"/>
              <a:pathLst>
                <a:path w="2061" h="2243" extrusionOk="0">
                  <a:moveTo>
                    <a:pt x="200" y="1"/>
                  </a:moveTo>
                  <a:cubicBezTo>
                    <a:pt x="193" y="1"/>
                    <a:pt x="186" y="1"/>
                    <a:pt x="179" y="2"/>
                  </a:cubicBezTo>
                  <a:cubicBezTo>
                    <a:pt x="72" y="26"/>
                    <a:pt x="1" y="109"/>
                    <a:pt x="13" y="216"/>
                  </a:cubicBezTo>
                  <a:lnTo>
                    <a:pt x="215" y="2074"/>
                  </a:lnTo>
                  <a:cubicBezTo>
                    <a:pt x="239" y="2169"/>
                    <a:pt x="298" y="2228"/>
                    <a:pt x="382" y="2240"/>
                  </a:cubicBezTo>
                  <a:cubicBezTo>
                    <a:pt x="391" y="2242"/>
                    <a:pt x="401" y="2242"/>
                    <a:pt x="410" y="2242"/>
                  </a:cubicBezTo>
                  <a:cubicBezTo>
                    <a:pt x="493" y="2242"/>
                    <a:pt x="564" y="2196"/>
                    <a:pt x="596" y="2121"/>
                  </a:cubicBezTo>
                  <a:lnTo>
                    <a:pt x="1036" y="1097"/>
                  </a:lnTo>
                  <a:lnTo>
                    <a:pt x="1489" y="2121"/>
                  </a:lnTo>
                  <a:cubicBezTo>
                    <a:pt x="1510" y="2196"/>
                    <a:pt x="1589" y="2242"/>
                    <a:pt x="1665" y="2242"/>
                  </a:cubicBezTo>
                  <a:cubicBezTo>
                    <a:pt x="1674" y="2242"/>
                    <a:pt x="1683" y="2242"/>
                    <a:pt x="1691" y="2240"/>
                  </a:cubicBezTo>
                  <a:cubicBezTo>
                    <a:pt x="1787" y="2228"/>
                    <a:pt x="1846" y="2145"/>
                    <a:pt x="1858" y="2074"/>
                  </a:cubicBezTo>
                  <a:lnTo>
                    <a:pt x="2060" y="216"/>
                  </a:lnTo>
                  <a:cubicBezTo>
                    <a:pt x="2037" y="109"/>
                    <a:pt x="1965" y="26"/>
                    <a:pt x="1846" y="2"/>
                  </a:cubicBezTo>
                  <a:cubicBezTo>
                    <a:pt x="1838" y="1"/>
                    <a:pt x="1830" y="1"/>
                    <a:pt x="1823" y="1"/>
                  </a:cubicBezTo>
                  <a:cubicBezTo>
                    <a:pt x="1724" y="1"/>
                    <a:pt x="1632" y="69"/>
                    <a:pt x="1632" y="169"/>
                  </a:cubicBezTo>
                  <a:lnTo>
                    <a:pt x="1513" y="1300"/>
                  </a:lnTo>
                  <a:lnTo>
                    <a:pt x="1191" y="526"/>
                  </a:lnTo>
                  <a:cubicBezTo>
                    <a:pt x="1161" y="454"/>
                    <a:pt x="1087" y="419"/>
                    <a:pt x="1013" y="419"/>
                  </a:cubicBezTo>
                  <a:cubicBezTo>
                    <a:pt x="938" y="419"/>
                    <a:pt x="864" y="454"/>
                    <a:pt x="834" y="526"/>
                  </a:cubicBezTo>
                  <a:lnTo>
                    <a:pt x="501" y="1300"/>
                  </a:lnTo>
                  <a:lnTo>
                    <a:pt x="382" y="169"/>
                  </a:lnTo>
                  <a:cubicBezTo>
                    <a:pt x="371" y="69"/>
                    <a:pt x="288" y="1"/>
                    <a:pt x="2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17;p74"/>
            <p:cNvSpPr/>
            <p:nvPr/>
          </p:nvSpPr>
          <p:spPr>
            <a:xfrm>
              <a:off x="3247566" y="2632286"/>
              <a:ext cx="97432" cy="12541"/>
            </a:xfrm>
            <a:custGeom>
              <a:avLst/>
              <a:gdLst/>
              <a:ahLst/>
              <a:cxnLst/>
              <a:rect l="l" t="t" r="r" b="b"/>
              <a:pathLst>
                <a:path w="3061" h="394" extrusionOk="0">
                  <a:moveTo>
                    <a:pt x="191" y="1"/>
                  </a:moveTo>
                  <a:cubicBezTo>
                    <a:pt x="84" y="1"/>
                    <a:pt x="1" y="96"/>
                    <a:pt x="1" y="203"/>
                  </a:cubicBezTo>
                  <a:cubicBezTo>
                    <a:pt x="1" y="299"/>
                    <a:pt x="84" y="394"/>
                    <a:pt x="191" y="394"/>
                  </a:cubicBezTo>
                  <a:lnTo>
                    <a:pt x="2870" y="394"/>
                  </a:lnTo>
                  <a:cubicBezTo>
                    <a:pt x="2977" y="394"/>
                    <a:pt x="3060" y="299"/>
                    <a:pt x="3060" y="203"/>
                  </a:cubicBezTo>
                  <a:cubicBezTo>
                    <a:pt x="3060" y="84"/>
                    <a:pt x="2977" y="1"/>
                    <a:pt x="2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618;p74"/>
            <p:cNvSpPr/>
            <p:nvPr/>
          </p:nvSpPr>
          <p:spPr>
            <a:xfrm>
              <a:off x="3371862" y="2632286"/>
              <a:ext cx="124360" cy="12541"/>
            </a:xfrm>
            <a:custGeom>
              <a:avLst/>
              <a:gdLst/>
              <a:ahLst/>
              <a:cxnLst/>
              <a:rect l="l" t="t" r="r" b="b"/>
              <a:pathLst>
                <a:path w="3907" h="394" extrusionOk="0">
                  <a:moveTo>
                    <a:pt x="203" y="1"/>
                  </a:moveTo>
                  <a:cubicBezTo>
                    <a:pt x="96" y="1"/>
                    <a:pt x="1" y="96"/>
                    <a:pt x="1" y="203"/>
                  </a:cubicBezTo>
                  <a:cubicBezTo>
                    <a:pt x="1" y="299"/>
                    <a:pt x="96" y="394"/>
                    <a:pt x="203" y="394"/>
                  </a:cubicBezTo>
                  <a:lnTo>
                    <a:pt x="3716" y="394"/>
                  </a:lnTo>
                  <a:cubicBezTo>
                    <a:pt x="3811" y="394"/>
                    <a:pt x="3906" y="299"/>
                    <a:pt x="3906" y="203"/>
                  </a:cubicBezTo>
                  <a:cubicBezTo>
                    <a:pt x="3906" y="84"/>
                    <a:pt x="3811" y="1"/>
                    <a:pt x="37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619;p74"/>
            <p:cNvSpPr/>
            <p:nvPr/>
          </p:nvSpPr>
          <p:spPr>
            <a:xfrm>
              <a:off x="3247566" y="2665262"/>
              <a:ext cx="51565" cy="12159"/>
            </a:xfrm>
            <a:custGeom>
              <a:avLst/>
              <a:gdLst/>
              <a:ahLst/>
              <a:cxnLst/>
              <a:rect l="l" t="t" r="r" b="b"/>
              <a:pathLst>
                <a:path w="1620" h="382" extrusionOk="0">
                  <a:moveTo>
                    <a:pt x="191" y="1"/>
                  </a:moveTo>
                  <a:cubicBezTo>
                    <a:pt x="84" y="1"/>
                    <a:pt x="1" y="84"/>
                    <a:pt x="1" y="191"/>
                  </a:cubicBezTo>
                  <a:cubicBezTo>
                    <a:pt x="1" y="298"/>
                    <a:pt x="84" y="382"/>
                    <a:pt x="191" y="382"/>
                  </a:cubicBezTo>
                  <a:lnTo>
                    <a:pt x="1429" y="382"/>
                  </a:lnTo>
                  <a:cubicBezTo>
                    <a:pt x="1525" y="382"/>
                    <a:pt x="1620" y="298"/>
                    <a:pt x="1620" y="191"/>
                  </a:cubicBezTo>
                  <a:cubicBezTo>
                    <a:pt x="1620" y="84"/>
                    <a:pt x="1525" y="1"/>
                    <a:pt x="1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620;p74"/>
            <p:cNvSpPr/>
            <p:nvPr/>
          </p:nvSpPr>
          <p:spPr>
            <a:xfrm>
              <a:off x="3247566" y="2697856"/>
              <a:ext cx="97432" cy="12159"/>
            </a:xfrm>
            <a:custGeom>
              <a:avLst/>
              <a:gdLst/>
              <a:ahLst/>
              <a:cxnLst/>
              <a:rect l="l" t="t" r="r" b="b"/>
              <a:pathLst>
                <a:path w="3061" h="382" extrusionOk="0">
                  <a:moveTo>
                    <a:pt x="191" y="1"/>
                  </a:moveTo>
                  <a:cubicBezTo>
                    <a:pt x="84" y="1"/>
                    <a:pt x="1" y="84"/>
                    <a:pt x="1" y="191"/>
                  </a:cubicBezTo>
                  <a:cubicBezTo>
                    <a:pt x="1" y="298"/>
                    <a:pt x="84" y="382"/>
                    <a:pt x="191" y="382"/>
                  </a:cubicBezTo>
                  <a:lnTo>
                    <a:pt x="2870" y="382"/>
                  </a:lnTo>
                  <a:cubicBezTo>
                    <a:pt x="2977" y="382"/>
                    <a:pt x="3060" y="298"/>
                    <a:pt x="3060" y="191"/>
                  </a:cubicBezTo>
                  <a:cubicBezTo>
                    <a:pt x="3060" y="84"/>
                    <a:pt x="2977" y="1"/>
                    <a:pt x="2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621;p74"/>
            <p:cNvSpPr/>
            <p:nvPr/>
          </p:nvSpPr>
          <p:spPr>
            <a:xfrm>
              <a:off x="3312754" y="2665262"/>
              <a:ext cx="32244" cy="12159"/>
            </a:xfrm>
            <a:custGeom>
              <a:avLst/>
              <a:gdLst/>
              <a:ahLst/>
              <a:cxnLst/>
              <a:rect l="l" t="t" r="r" b="b"/>
              <a:pathLst>
                <a:path w="1013" h="382" extrusionOk="0">
                  <a:moveTo>
                    <a:pt x="191" y="1"/>
                  </a:moveTo>
                  <a:cubicBezTo>
                    <a:pt x="84" y="1"/>
                    <a:pt x="0" y="84"/>
                    <a:pt x="0" y="191"/>
                  </a:cubicBezTo>
                  <a:cubicBezTo>
                    <a:pt x="0" y="298"/>
                    <a:pt x="96" y="382"/>
                    <a:pt x="191" y="382"/>
                  </a:cubicBezTo>
                  <a:lnTo>
                    <a:pt x="822" y="382"/>
                  </a:lnTo>
                  <a:cubicBezTo>
                    <a:pt x="929" y="382"/>
                    <a:pt x="1012" y="298"/>
                    <a:pt x="1012" y="191"/>
                  </a:cubicBezTo>
                  <a:cubicBezTo>
                    <a:pt x="1012" y="84"/>
                    <a:pt x="929" y="1"/>
                    <a:pt x="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622;p74"/>
            <p:cNvSpPr/>
            <p:nvPr/>
          </p:nvSpPr>
          <p:spPr>
            <a:xfrm>
              <a:off x="3371862" y="2665262"/>
              <a:ext cx="58408" cy="12159"/>
            </a:xfrm>
            <a:custGeom>
              <a:avLst/>
              <a:gdLst/>
              <a:ahLst/>
              <a:cxnLst/>
              <a:rect l="l" t="t" r="r" b="b"/>
              <a:pathLst>
                <a:path w="1835" h="382" extrusionOk="0">
                  <a:moveTo>
                    <a:pt x="203" y="1"/>
                  </a:moveTo>
                  <a:cubicBezTo>
                    <a:pt x="96" y="1"/>
                    <a:pt x="1" y="84"/>
                    <a:pt x="1" y="191"/>
                  </a:cubicBezTo>
                  <a:cubicBezTo>
                    <a:pt x="1" y="298"/>
                    <a:pt x="96" y="382"/>
                    <a:pt x="203" y="382"/>
                  </a:cubicBezTo>
                  <a:lnTo>
                    <a:pt x="1644" y="382"/>
                  </a:lnTo>
                  <a:cubicBezTo>
                    <a:pt x="1751" y="382"/>
                    <a:pt x="1834" y="298"/>
                    <a:pt x="1834" y="191"/>
                  </a:cubicBezTo>
                  <a:cubicBezTo>
                    <a:pt x="1834" y="84"/>
                    <a:pt x="1751" y="1"/>
                    <a:pt x="1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623;p74"/>
            <p:cNvSpPr/>
            <p:nvPr/>
          </p:nvSpPr>
          <p:spPr>
            <a:xfrm>
              <a:off x="3444625" y="2665262"/>
              <a:ext cx="51596" cy="12159"/>
            </a:xfrm>
            <a:custGeom>
              <a:avLst/>
              <a:gdLst/>
              <a:ahLst/>
              <a:cxnLst/>
              <a:rect l="l" t="t" r="r" b="b"/>
              <a:pathLst>
                <a:path w="1621" h="382" extrusionOk="0">
                  <a:moveTo>
                    <a:pt x="191" y="1"/>
                  </a:moveTo>
                  <a:cubicBezTo>
                    <a:pt x="84" y="1"/>
                    <a:pt x="1" y="84"/>
                    <a:pt x="1" y="191"/>
                  </a:cubicBezTo>
                  <a:cubicBezTo>
                    <a:pt x="1" y="298"/>
                    <a:pt x="84" y="382"/>
                    <a:pt x="191" y="382"/>
                  </a:cubicBezTo>
                  <a:lnTo>
                    <a:pt x="1430" y="382"/>
                  </a:lnTo>
                  <a:cubicBezTo>
                    <a:pt x="1525" y="382"/>
                    <a:pt x="1620" y="298"/>
                    <a:pt x="1620" y="191"/>
                  </a:cubicBezTo>
                  <a:cubicBezTo>
                    <a:pt x="1620" y="84"/>
                    <a:pt x="1525" y="1"/>
                    <a:pt x="1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624;p74"/>
            <p:cNvSpPr/>
            <p:nvPr/>
          </p:nvSpPr>
          <p:spPr>
            <a:xfrm>
              <a:off x="3371862" y="2697856"/>
              <a:ext cx="84922" cy="12159"/>
            </a:xfrm>
            <a:custGeom>
              <a:avLst/>
              <a:gdLst/>
              <a:ahLst/>
              <a:cxnLst/>
              <a:rect l="l" t="t" r="r" b="b"/>
              <a:pathLst>
                <a:path w="2668" h="382" extrusionOk="0">
                  <a:moveTo>
                    <a:pt x="203" y="1"/>
                  </a:moveTo>
                  <a:cubicBezTo>
                    <a:pt x="96" y="1"/>
                    <a:pt x="1" y="84"/>
                    <a:pt x="1" y="191"/>
                  </a:cubicBezTo>
                  <a:cubicBezTo>
                    <a:pt x="1" y="298"/>
                    <a:pt x="96" y="382"/>
                    <a:pt x="203" y="382"/>
                  </a:cubicBezTo>
                  <a:lnTo>
                    <a:pt x="2477" y="382"/>
                  </a:lnTo>
                  <a:cubicBezTo>
                    <a:pt x="2584" y="382"/>
                    <a:pt x="2668" y="298"/>
                    <a:pt x="2668" y="191"/>
                  </a:cubicBezTo>
                  <a:cubicBezTo>
                    <a:pt x="2668" y="84"/>
                    <a:pt x="2584" y="1"/>
                    <a:pt x="2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625;p74"/>
            <p:cNvSpPr/>
            <p:nvPr/>
          </p:nvSpPr>
          <p:spPr>
            <a:xfrm>
              <a:off x="3470408" y="2697856"/>
              <a:ext cx="25814" cy="12159"/>
            </a:xfrm>
            <a:custGeom>
              <a:avLst/>
              <a:gdLst/>
              <a:ahLst/>
              <a:cxnLst/>
              <a:rect l="l" t="t" r="r" b="b"/>
              <a:pathLst>
                <a:path w="811" h="382" extrusionOk="0">
                  <a:moveTo>
                    <a:pt x="203" y="1"/>
                  </a:moveTo>
                  <a:cubicBezTo>
                    <a:pt x="96" y="1"/>
                    <a:pt x="0" y="84"/>
                    <a:pt x="0" y="191"/>
                  </a:cubicBezTo>
                  <a:cubicBezTo>
                    <a:pt x="0" y="298"/>
                    <a:pt x="96" y="382"/>
                    <a:pt x="203" y="382"/>
                  </a:cubicBezTo>
                  <a:lnTo>
                    <a:pt x="620" y="382"/>
                  </a:lnTo>
                  <a:cubicBezTo>
                    <a:pt x="715" y="382"/>
                    <a:pt x="810" y="298"/>
                    <a:pt x="810" y="191"/>
                  </a:cubicBezTo>
                  <a:cubicBezTo>
                    <a:pt x="810" y="84"/>
                    <a:pt x="715" y="1"/>
                    <a:pt x="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2794;p74"/>
          <p:cNvGrpSpPr/>
          <p:nvPr/>
        </p:nvGrpSpPr>
        <p:grpSpPr>
          <a:xfrm>
            <a:off x="1328175" y="1512061"/>
            <a:ext cx="555083" cy="715682"/>
            <a:chOff x="1394741" y="1512061"/>
            <a:chExt cx="252444" cy="351722"/>
          </a:xfrm>
          <a:solidFill>
            <a:schemeClr val="tx1"/>
          </a:solidFill>
        </p:grpSpPr>
        <p:sp>
          <p:nvSpPr>
            <p:cNvPr id="88" name="Google Shape;12795;p74"/>
            <p:cNvSpPr/>
            <p:nvPr/>
          </p:nvSpPr>
          <p:spPr>
            <a:xfrm>
              <a:off x="1394741" y="1512061"/>
              <a:ext cx="252444" cy="351722"/>
            </a:xfrm>
            <a:custGeom>
              <a:avLst/>
              <a:gdLst/>
              <a:ahLst/>
              <a:cxnLst/>
              <a:rect l="l" t="t" r="r" b="b"/>
              <a:pathLst>
                <a:path w="7931" h="11050" extrusionOk="0">
                  <a:moveTo>
                    <a:pt x="3942" y="334"/>
                  </a:moveTo>
                  <a:cubicBezTo>
                    <a:pt x="4132" y="334"/>
                    <a:pt x="4299" y="429"/>
                    <a:pt x="4406" y="595"/>
                  </a:cubicBezTo>
                  <a:cubicBezTo>
                    <a:pt x="4430" y="643"/>
                    <a:pt x="4490" y="667"/>
                    <a:pt x="4537" y="667"/>
                  </a:cubicBezTo>
                  <a:lnTo>
                    <a:pt x="5144" y="667"/>
                  </a:lnTo>
                  <a:cubicBezTo>
                    <a:pt x="5252" y="667"/>
                    <a:pt x="5323" y="762"/>
                    <a:pt x="5323" y="846"/>
                  </a:cubicBezTo>
                  <a:lnTo>
                    <a:pt x="5323" y="1381"/>
                  </a:lnTo>
                  <a:lnTo>
                    <a:pt x="2549" y="1381"/>
                  </a:lnTo>
                  <a:lnTo>
                    <a:pt x="2549" y="846"/>
                  </a:lnTo>
                  <a:lnTo>
                    <a:pt x="2561" y="846"/>
                  </a:lnTo>
                  <a:cubicBezTo>
                    <a:pt x="2561" y="750"/>
                    <a:pt x="2644" y="667"/>
                    <a:pt x="2739" y="667"/>
                  </a:cubicBezTo>
                  <a:lnTo>
                    <a:pt x="3347" y="667"/>
                  </a:lnTo>
                  <a:cubicBezTo>
                    <a:pt x="3406" y="667"/>
                    <a:pt x="3454" y="643"/>
                    <a:pt x="3478" y="595"/>
                  </a:cubicBezTo>
                  <a:cubicBezTo>
                    <a:pt x="3573" y="429"/>
                    <a:pt x="3751" y="334"/>
                    <a:pt x="3942" y="334"/>
                  </a:cubicBezTo>
                  <a:close/>
                  <a:moveTo>
                    <a:pt x="7228" y="1000"/>
                  </a:moveTo>
                  <a:cubicBezTo>
                    <a:pt x="7430" y="1000"/>
                    <a:pt x="7585" y="1167"/>
                    <a:pt x="7585" y="1357"/>
                  </a:cubicBezTo>
                  <a:lnTo>
                    <a:pt x="7585" y="10347"/>
                  </a:lnTo>
                  <a:cubicBezTo>
                    <a:pt x="7585" y="10537"/>
                    <a:pt x="7430" y="10704"/>
                    <a:pt x="7228" y="10704"/>
                  </a:cubicBezTo>
                  <a:lnTo>
                    <a:pt x="668" y="10704"/>
                  </a:lnTo>
                  <a:cubicBezTo>
                    <a:pt x="477" y="10704"/>
                    <a:pt x="310" y="10537"/>
                    <a:pt x="310" y="10347"/>
                  </a:cubicBezTo>
                  <a:lnTo>
                    <a:pt x="310" y="1357"/>
                  </a:lnTo>
                  <a:cubicBezTo>
                    <a:pt x="310" y="1155"/>
                    <a:pt x="477" y="1000"/>
                    <a:pt x="668" y="1000"/>
                  </a:cubicBezTo>
                  <a:lnTo>
                    <a:pt x="2227" y="1000"/>
                  </a:lnTo>
                  <a:lnTo>
                    <a:pt x="2227" y="1536"/>
                  </a:lnTo>
                  <a:cubicBezTo>
                    <a:pt x="2227" y="1619"/>
                    <a:pt x="2311" y="1703"/>
                    <a:pt x="2394" y="1703"/>
                  </a:cubicBezTo>
                  <a:lnTo>
                    <a:pt x="5502" y="1703"/>
                  </a:lnTo>
                  <a:cubicBezTo>
                    <a:pt x="5597" y="1703"/>
                    <a:pt x="5668" y="1619"/>
                    <a:pt x="5668" y="1536"/>
                  </a:cubicBezTo>
                  <a:lnTo>
                    <a:pt x="5668" y="1000"/>
                  </a:lnTo>
                  <a:close/>
                  <a:moveTo>
                    <a:pt x="3954" y="0"/>
                  </a:moveTo>
                  <a:cubicBezTo>
                    <a:pt x="3692" y="0"/>
                    <a:pt x="3442" y="131"/>
                    <a:pt x="3275" y="345"/>
                  </a:cubicBezTo>
                  <a:lnTo>
                    <a:pt x="2751" y="345"/>
                  </a:lnTo>
                  <a:cubicBezTo>
                    <a:pt x="2525" y="345"/>
                    <a:pt x="2335" y="488"/>
                    <a:pt x="2275" y="691"/>
                  </a:cubicBezTo>
                  <a:lnTo>
                    <a:pt x="680" y="691"/>
                  </a:lnTo>
                  <a:cubicBezTo>
                    <a:pt x="310" y="691"/>
                    <a:pt x="1" y="988"/>
                    <a:pt x="1" y="1369"/>
                  </a:cubicBezTo>
                  <a:lnTo>
                    <a:pt x="1" y="10359"/>
                  </a:lnTo>
                  <a:cubicBezTo>
                    <a:pt x="1" y="10728"/>
                    <a:pt x="299" y="11049"/>
                    <a:pt x="680" y="11049"/>
                  </a:cubicBezTo>
                  <a:lnTo>
                    <a:pt x="7252" y="11049"/>
                  </a:lnTo>
                  <a:cubicBezTo>
                    <a:pt x="7621" y="11049"/>
                    <a:pt x="7930" y="10751"/>
                    <a:pt x="7930" y="10359"/>
                  </a:cubicBezTo>
                  <a:lnTo>
                    <a:pt x="7930" y="1369"/>
                  </a:lnTo>
                  <a:cubicBezTo>
                    <a:pt x="7919" y="1000"/>
                    <a:pt x="7609" y="691"/>
                    <a:pt x="7228" y="691"/>
                  </a:cubicBezTo>
                  <a:lnTo>
                    <a:pt x="5644" y="691"/>
                  </a:lnTo>
                  <a:cubicBezTo>
                    <a:pt x="5561" y="488"/>
                    <a:pt x="5383" y="345"/>
                    <a:pt x="5168" y="345"/>
                  </a:cubicBezTo>
                  <a:lnTo>
                    <a:pt x="4644" y="345"/>
                  </a:lnTo>
                  <a:cubicBezTo>
                    <a:pt x="4478" y="131"/>
                    <a:pt x="4228" y="0"/>
                    <a:pt x="3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796;p74"/>
            <p:cNvSpPr/>
            <p:nvPr/>
          </p:nvSpPr>
          <p:spPr>
            <a:xfrm>
              <a:off x="1515282" y="1534024"/>
              <a:ext cx="10631" cy="10281"/>
            </a:xfrm>
            <a:custGeom>
              <a:avLst/>
              <a:gdLst/>
              <a:ahLst/>
              <a:cxnLst/>
              <a:rect l="l" t="t" r="r" b="b"/>
              <a:pathLst>
                <a:path w="334" h="323" extrusionOk="0">
                  <a:moveTo>
                    <a:pt x="167" y="1"/>
                  </a:moveTo>
                  <a:cubicBezTo>
                    <a:pt x="83" y="1"/>
                    <a:pt x="0" y="72"/>
                    <a:pt x="0" y="156"/>
                  </a:cubicBezTo>
                  <a:cubicBezTo>
                    <a:pt x="0" y="251"/>
                    <a:pt x="83" y="322"/>
                    <a:pt x="167" y="322"/>
                  </a:cubicBezTo>
                  <a:cubicBezTo>
                    <a:pt x="262" y="322"/>
                    <a:pt x="333" y="251"/>
                    <a:pt x="333" y="156"/>
                  </a:cubicBezTo>
                  <a:cubicBezTo>
                    <a:pt x="322"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797;p74"/>
            <p:cNvSpPr/>
            <p:nvPr/>
          </p:nvSpPr>
          <p:spPr>
            <a:xfrm>
              <a:off x="1415972" y="1556018"/>
              <a:ext cx="208486" cy="274406"/>
            </a:xfrm>
            <a:custGeom>
              <a:avLst/>
              <a:gdLst/>
              <a:ahLst/>
              <a:cxnLst/>
              <a:rect l="l" t="t" r="r" b="b"/>
              <a:pathLst>
                <a:path w="6550" h="8621" extrusionOk="0">
                  <a:moveTo>
                    <a:pt x="167" y="0"/>
                  </a:moveTo>
                  <a:cubicBezTo>
                    <a:pt x="72" y="0"/>
                    <a:pt x="1" y="84"/>
                    <a:pt x="1" y="167"/>
                  </a:cubicBezTo>
                  <a:lnTo>
                    <a:pt x="1" y="8454"/>
                  </a:lnTo>
                  <a:cubicBezTo>
                    <a:pt x="1" y="8549"/>
                    <a:pt x="72" y="8620"/>
                    <a:pt x="167" y="8620"/>
                  </a:cubicBezTo>
                  <a:lnTo>
                    <a:pt x="6382" y="8620"/>
                  </a:lnTo>
                  <a:cubicBezTo>
                    <a:pt x="6478" y="8620"/>
                    <a:pt x="6549" y="8549"/>
                    <a:pt x="6549" y="8454"/>
                  </a:cubicBezTo>
                  <a:lnTo>
                    <a:pt x="6549" y="167"/>
                  </a:lnTo>
                  <a:cubicBezTo>
                    <a:pt x="6549" y="60"/>
                    <a:pt x="6478" y="0"/>
                    <a:pt x="6382" y="0"/>
                  </a:cubicBezTo>
                  <a:lnTo>
                    <a:pt x="5525" y="0"/>
                  </a:lnTo>
                  <a:cubicBezTo>
                    <a:pt x="5430" y="0"/>
                    <a:pt x="5358" y="84"/>
                    <a:pt x="5358" y="167"/>
                  </a:cubicBezTo>
                  <a:cubicBezTo>
                    <a:pt x="5358" y="262"/>
                    <a:pt x="5430" y="334"/>
                    <a:pt x="5525" y="334"/>
                  </a:cubicBezTo>
                  <a:lnTo>
                    <a:pt x="6228" y="334"/>
                  </a:lnTo>
                  <a:lnTo>
                    <a:pt x="6228" y="8311"/>
                  </a:lnTo>
                  <a:lnTo>
                    <a:pt x="322" y="8311"/>
                  </a:lnTo>
                  <a:lnTo>
                    <a:pt x="322" y="334"/>
                  </a:lnTo>
                  <a:lnTo>
                    <a:pt x="1025" y="334"/>
                  </a:lnTo>
                  <a:cubicBezTo>
                    <a:pt x="1120" y="334"/>
                    <a:pt x="1191" y="262"/>
                    <a:pt x="1191" y="167"/>
                  </a:cubicBezTo>
                  <a:cubicBezTo>
                    <a:pt x="1191" y="84"/>
                    <a:pt x="1120" y="0"/>
                    <a:pt x="1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798;p74"/>
            <p:cNvSpPr/>
            <p:nvPr/>
          </p:nvSpPr>
          <p:spPr>
            <a:xfrm>
              <a:off x="1449330" y="1665927"/>
              <a:ext cx="31862" cy="32244"/>
            </a:xfrm>
            <a:custGeom>
              <a:avLst/>
              <a:gdLst/>
              <a:ahLst/>
              <a:cxnLst/>
              <a:rect l="l" t="t" r="r" b="b"/>
              <a:pathLst>
                <a:path w="1001" h="1013" extrusionOk="0">
                  <a:moveTo>
                    <a:pt x="500" y="333"/>
                  </a:moveTo>
                  <a:cubicBezTo>
                    <a:pt x="608" y="333"/>
                    <a:pt x="679" y="417"/>
                    <a:pt x="679" y="512"/>
                  </a:cubicBezTo>
                  <a:cubicBezTo>
                    <a:pt x="679" y="595"/>
                    <a:pt x="608" y="691"/>
                    <a:pt x="500" y="691"/>
                  </a:cubicBezTo>
                  <a:cubicBezTo>
                    <a:pt x="393" y="691"/>
                    <a:pt x="322" y="595"/>
                    <a:pt x="322" y="512"/>
                  </a:cubicBezTo>
                  <a:cubicBezTo>
                    <a:pt x="322" y="417"/>
                    <a:pt x="417" y="333"/>
                    <a:pt x="500" y="333"/>
                  </a:cubicBezTo>
                  <a:close/>
                  <a:moveTo>
                    <a:pt x="500" y="0"/>
                  </a:moveTo>
                  <a:cubicBezTo>
                    <a:pt x="215" y="0"/>
                    <a:pt x="0" y="226"/>
                    <a:pt x="0" y="512"/>
                  </a:cubicBezTo>
                  <a:cubicBezTo>
                    <a:pt x="0" y="786"/>
                    <a:pt x="215" y="1012"/>
                    <a:pt x="500" y="1012"/>
                  </a:cubicBezTo>
                  <a:cubicBezTo>
                    <a:pt x="786" y="1012"/>
                    <a:pt x="1001" y="786"/>
                    <a:pt x="1001" y="512"/>
                  </a:cubicBezTo>
                  <a:cubicBezTo>
                    <a:pt x="1001" y="226"/>
                    <a:pt x="786" y="0"/>
                    <a:pt x="5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799;p74"/>
            <p:cNvSpPr/>
            <p:nvPr/>
          </p:nvSpPr>
          <p:spPr>
            <a:xfrm>
              <a:off x="1449330" y="1715168"/>
              <a:ext cx="31862" cy="32244"/>
            </a:xfrm>
            <a:custGeom>
              <a:avLst/>
              <a:gdLst/>
              <a:ahLst/>
              <a:cxnLst/>
              <a:rect l="l" t="t" r="r" b="b"/>
              <a:pathLst>
                <a:path w="1001" h="1013" extrusionOk="0">
                  <a:moveTo>
                    <a:pt x="500" y="346"/>
                  </a:moveTo>
                  <a:cubicBezTo>
                    <a:pt x="608" y="346"/>
                    <a:pt x="679" y="441"/>
                    <a:pt x="679" y="525"/>
                  </a:cubicBezTo>
                  <a:cubicBezTo>
                    <a:pt x="679" y="608"/>
                    <a:pt x="608" y="703"/>
                    <a:pt x="500" y="703"/>
                  </a:cubicBezTo>
                  <a:cubicBezTo>
                    <a:pt x="393" y="703"/>
                    <a:pt x="322" y="608"/>
                    <a:pt x="322" y="525"/>
                  </a:cubicBezTo>
                  <a:cubicBezTo>
                    <a:pt x="322" y="441"/>
                    <a:pt x="417" y="346"/>
                    <a:pt x="500" y="346"/>
                  </a:cubicBezTo>
                  <a:close/>
                  <a:moveTo>
                    <a:pt x="500" y="1"/>
                  </a:moveTo>
                  <a:cubicBezTo>
                    <a:pt x="215" y="1"/>
                    <a:pt x="0" y="227"/>
                    <a:pt x="0" y="513"/>
                  </a:cubicBezTo>
                  <a:cubicBezTo>
                    <a:pt x="0" y="787"/>
                    <a:pt x="215" y="1013"/>
                    <a:pt x="500" y="1013"/>
                  </a:cubicBezTo>
                  <a:cubicBezTo>
                    <a:pt x="786" y="1013"/>
                    <a:pt x="1001" y="787"/>
                    <a:pt x="1001" y="513"/>
                  </a:cubicBezTo>
                  <a:cubicBezTo>
                    <a:pt x="1001" y="227"/>
                    <a:pt x="78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800;p74"/>
            <p:cNvSpPr/>
            <p:nvPr/>
          </p:nvSpPr>
          <p:spPr>
            <a:xfrm>
              <a:off x="1449330" y="1765205"/>
              <a:ext cx="31862" cy="31862"/>
            </a:xfrm>
            <a:custGeom>
              <a:avLst/>
              <a:gdLst/>
              <a:ahLst/>
              <a:cxnLst/>
              <a:rect l="l" t="t" r="r" b="b"/>
              <a:pathLst>
                <a:path w="1001" h="1001" extrusionOk="0">
                  <a:moveTo>
                    <a:pt x="500" y="322"/>
                  </a:moveTo>
                  <a:cubicBezTo>
                    <a:pt x="608" y="322"/>
                    <a:pt x="679" y="417"/>
                    <a:pt x="679" y="501"/>
                  </a:cubicBezTo>
                  <a:cubicBezTo>
                    <a:pt x="691" y="608"/>
                    <a:pt x="608" y="679"/>
                    <a:pt x="500" y="679"/>
                  </a:cubicBezTo>
                  <a:cubicBezTo>
                    <a:pt x="393" y="679"/>
                    <a:pt x="322" y="584"/>
                    <a:pt x="322" y="501"/>
                  </a:cubicBezTo>
                  <a:cubicBezTo>
                    <a:pt x="322" y="393"/>
                    <a:pt x="417" y="322"/>
                    <a:pt x="500" y="322"/>
                  </a:cubicBezTo>
                  <a:close/>
                  <a:moveTo>
                    <a:pt x="500" y="1"/>
                  </a:moveTo>
                  <a:cubicBezTo>
                    <a:pt x="215" y="1"/>
                    <a:pt x="0" y="215"/>
                    <a:pt x="0" y="501"/>
                  </a:cubicBezTo>
                  <a:cubicBezTo>
                    <a:pt x="0" y="786"/>
                    <a:pt x="215" y="1001"/>
                    <a:pt x="500" y="1001"/>
                  </a:cubicBezTo>
                  <a:cubicBezTo>
                    <a:pt x="786" y="1001"/>
                    <a:pt x="1001" y="786"/>
                    <a:pt x="1001" y="501"/>
                  </a:cubicBezTo>
                  <a:cubicBezTo>
                    <a:pt x="1001" y="215"/>
                    <a:pt x="786" y="1"/>
                    <a:pt x="5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801;p74"/>
            <p:cNvSpPr/>
            <p:nvPr/>
          </p:nvSpPr>
          <p:spPr>
            <a:xfrm>
              <a:off x="1493287" y="1665927"/>
              <a:ext cx="59522" cy="10631"/>
            </a:xfrm>
            <a:custGeom>
              <a:avLst/>
              <a:gdLst/>
              <a:ahLst/>
              <a:cxnLst/>
              <a:rect l="l" t="t" r="r" b="b"/>
              <a:pathLst>
                <a:path w="1870" h="334" extrusionOk="0">
                  <a:moveTo>
                    <a:pt x="167" y="0"/>
                  </a:moveTo>
                  <a:cubicBezTo>
                    <a:pt x="72" y="0"/>
                    <a:pt x="1" y="72"/>
                    <a:pt x="1" y="167"/>
                  </a:cubicBezTo>
                  <a:cubicBezTo>
                    <a:pt x="1" y="262"/>
                    <a:pt x="72" y="333"/>
                    <a:pt x="167" y="333"/>
                  </a:cubicBezTo>
                  <a:lnTo>
                    <a:pt x="1703" y="333"/>
                  </a:lnTo>
                  <a:cubicBezTo>
                    <a:pt x="1798" y="333"/>
                    <a:pt x="1870" y="262"/>
                    <a:pt x="1870" y="167"/>
                  </a:cubicBezTo>
                  <a:cubicBezTo>
                    <a:pt x="1870" y="72"/>
                    <a:pt x="1798" y="0"/>
                    <a:pt x="1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802;p74"/>
            <p:cNvSpPr/>
            <p:nvPr/>
          </p:nvSpPr>
          <p:spPr>
            <a:xfrm>
              <a:off x="1493287" y="1687890"/>
              <a:ext cx="98578" cy="10281"/>
            </a:xfrm>
            <a:custGeom>
              <a:avLst/>
              <a:gdLst/>
              <a:ahLst/>
              <a:cxnLst/>
              <a:rect l="l" t="t" r="r" b="b"/>
              <a:pathLst>
                <a:path w="3097" h="323" extrusionOk="0">
                  <a:moveTo>
                    <a:pt x="167" y="1"/>
                  </a:moveTo>
                  <a:cubicBezTo>
                    <a:pt x="72" y="1"/>
                    <a:pt x="1" y="72"/>
                    <a:pt x="1" y="167"/>
                  </a:cubicBezTo>
                  <a:cubicBezTo>
                    <a:pt x="1" y="251"/>
                    <a:pt x="72" y="322"/>
                    <a:pt x="167" y="322"/>
                  </a:cubicBezTo>
                  <a:lnTo>
                    <a:pt x="2929" y="322"/>
                  </a:lnTo>
                  <a:cubicBezTo>
                    <a:pt x="3025" y="322"/>
                    <a:pt x="3096" y="251"/>
                    <a:pt x="3096" y="167"/>
                  </a:cubicBezTo>
                  <a:cubicBezTo>
                    <a:pt x="3096" y="72"/>
                    <a:pt x="3025" y="1"/>
                    <a:pt x="29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803;p74"/>
            <p:cNvSpPr/>
            <p:nvPr/>
          </p:nvSpPr>
          <p:spPr>
            <a:xfrm>
              <a:off x="1493287" y="1715168"/>
              <a:ext cx="59522" cy="10663"/>
            </a:xfrm>
            <a:custGeom>
              <a:avLst/>
              <a:gdLst/>
              <a:ahLst/>
              <a:cxnLst/>
              <a:rect l="l" t="t" r="r" b="b"/>
              <a:pathLst>
                <a:path w="1870" h="335" extrusionOk="0">
                  <a:moveTo>
                    <a:pt x="167" y="1"/>
                  </a:moveTo>
                  <a:cubicBezTo>
                    <a:pt x="72" y="1"/>
                    <a:pt x="1" y="84"/>
                    <a:pt x="1" y="168"/>
                  </a:cubicBezTo>
                  <a:cubicBezTo>
                    <a:pt x="1" y="263"/>
                    <a:pt x="72" y="334"/>
                    <a:pt x="167" y="334"/>
                  </a:cubicBezTo>
                  <a:lnTo>
                    <a:pt x="1703" y="334"/>
                  </a:lnTo>
                  <a:cubicBezTo>
                    <a:pt x="1798" y="334"/>
                    <a:pt x="1870" y="263"/>
                    <a:pt x="1870" y="168"/>
                  </a:cubicBezTo>
                  <a:cubicBezTo>
                    <a:pt x="1870" y="84"/>
                    <a:pt x="1798" y="1"/>
                    <a:pt x="1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804;p74"/>
            <p:cNvSpPr/>
            <p:nvPr/>
          </p:nvSpPr>
          <p:spPr>
            <a:xfrm>
              <a:off x="1493287" y="1737545"/>
              <a:ext cx="98578" cy="10631"/>
            </a:xfrm>
            <a:custGeom>
              <a:avLst/>
              <a:gdLst/>
              <a:ahLst/>
              <a:cxnLst/>
              <a:rect l="l" t="t" r="r" b="b"/>
              <a:pathLst>
                <a:path w="3097" h="334" extrusionOk="0">
                  <a:moveTo>
                    <a:pt x="167" y="0"/>
                  </a:moveTo>
                  <a:cubicBezTo>
                    <a:pt x="72" y="0"/>
                    <a:pt x="1" y="72"/>
                    <a:pt x="1" y="167"/>
                  </a:cubicBezTo>
                  <a:cubicBezTo>
                    <a:pt x="1" y="250"/>
                    <a:pt x="72" y="334"/>
                    <a:pt x="167" y="334"/>
                  </a:cubicBezTo>
                  <a:lnTo>
                    <a:pt x="2929" y="334"/>
                  </a:lnTo>
                  <a:cubicBezTo>
                    <a:pt x="3025" y="334"/>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805;p74"/>
            <p:cNvSpPr/>
            <p:nvPr/>
          </p:nvSpPr>
          <p:spPr>
            <a:xfrm>
              <a:off x="1493287" y="1765205"/>
              <a:ext cx="59522" cy="10249"/>
            </a:xfrm>
            <a:custGeom>
              <a:avLst/>
              <a:gdLst/>
              <a:ahLst/>
              <a:cxnLst/>
              <a:rect l="l" t="t" r="r" b="b"/>
              <a:pathLst>
                <a:path w="1870" h="322" extrusionOk="0">
                  <a:moveTo>
                    <a:pt x="167" y="1"/>
                  </a:moveTo>
                  <a:cubicBezTo>
                    <a:pt x="72" y="1"/>
                    <a:pt x="1" y="72"/>
                    <a:pt x="1" y="155"/>
                  </a:cubicBezTo>
                  <a:cubicBezTo>
                    <a:pt x="1" y="251"/>
                    <a:pt x="72" y="322"/>
                    <a:pt x="167" y="322"/>
                  </a:cubicBezTo>
                  <a:lnTo>
                    <a:pt x="1703" y="322"/>
                  </a:lnTo>
                  <a:cubicBezTo>
                    <a:pt x="1798" y="322"/>
                    <a:pt x="1870" y="251"/>
                    <a:pt x="1870" y="155"/>
                  </a:cubicBezTo>
                  <a:cubicBezTo>
                    <a:pt x="1870" y="72"/>
                    <a:pt x="1798" y="1"/>
                    <a:pt x="1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806;p74"/>
            <p:cNvSpPr/>
            <p:nvPr/>
          </p:nvSpPr>
          <p:spPr>
            <a:xfrm>
              <a:off x="1493287" y="1786818"/>
              <a:ext cx="98578" cy="10631"/>
            </a:xfrm>
            <a:custGeom>
              <a:avLst/>
              <a:gdLst/>
              <a:ahLst/>
              <a:cxnLst/>
              <a:rect l="l" t="t" r="r" b="b"/>
              <a:pathLst>
                <a:path w="3097" h="334" extrusionOk="0">
                  <a:moveTo>
                    <a:pt x="167" y="0"/>
                  </a:moveTo>
                  <a:cubicBezTo>
                    <a:pt x="72" y="0"/>
                    <a:pt x="1" y="72"/>
                    <a:pt x="1" y="167"/>
                  </a:cubicBezTo>
                  <a:cubicBezTo>
                    <a:pt x="1" y="250"/>
                    <a:pt x="72" y="334"/>
                    <a:pt x="167" y="334"/>
                  </a:cubicBezTo>
                  <a:lnTo>
                    <a:pt x="2929" y="334"/>
                  </a:lnTo>
                  <a:cubicBezTo>
                    <a:pt x="3025" y="334"/>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807;p74"/>
            <p:cNvSpPr/>
            <p:nvPr/>
          </p:nvSpPr>
          <p:spPr>
            <a:xfrm>
              <a:off x="1493287" y="1583679"/>
              <a:ext cx="98578" cy="10249"/>
            </a:xfrm>
            <a:custGeom>
              <a:avLst/>
              <a:gdLst/>
              <a:ahLst/>
              <a:cxnLst/>
              <a:rect l="l" t="t" r="r" b="b"/>
              <a:pathLst>
                <a:path w="3097" h="322" extrusionOk="0">
                  <a:moveTo>
                    <a:pt x="167" y="0"/>
                  </a:moveTo>
                  <a:cubicBezTo>
                    <a:pt x="72" y="0"/>
                    <a:pt x="1" y="72"/>
                    <a:pt x="1" y="167"/>
                  </a:cubicBezTo>
                  <a:cubicBezTo>
                    <a:pt x="1" y="250"/>
                    <a:pt x="72" y="322"/>
                    <a:pt x="167" y="322"/>
                  </a:cubicBezTo>
                  <a:lnTo>
                    <a:pt x="2929" y="322"/>
                  </a:lnTo>
                  <a:cubicBezTo>
                    <a:pt x="3025" y="322"/>
                    <a:pt x="3096" y="250"/>
                    <a:pt x="3096" y="167"/>
                  </a:cubicBezTo>
                  <a:cubicBezTo>
                    <a:pt x="3096" y="72"/>
                    <a:pt x="3025" y="0"/>
                    <a:pt x="29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808;p74"/>
            <p:cNvSpPr/>
            <p:nvPr/>
          </p:nvSpPr>
          <p:spPr>
            <a:xfrm>
              <a:off x="1449330" y="1632951"/>
              <a:ext cx="142535" cy="10249"/>
            </a:xfrm>
            <a:custGeom>
              <a:avLst/>
              <a:gdLst/>
              <a:ahLst/>
              <a:cxnLst/>
              <a:rect l="l" t="t" r="r" b="b"/>
              <a:pathLst>
                <a:path w="4478" h="322" extrusionOk="0">
                  <a:moveTo>
                    <a:pt x="155" y="0"/>
                  </a:moveTo>
                  <a:cubicBezTo>
                    <a:pt x="72" y="0"/>
                    <a:pt x="0" y="72"/>
                    <a:pt x="0" y="167"/>
                  </a:cubicBezTo>
                  <a:cubicBezTo>
                    <a:pt x="0" y="250"/>
                    <a:pt x="72" y="322"/>
                    <a:pt x="155" y="322"/>
                  </a:cubicBezTo>
                  <a:lnTo>
                    <a:pt x="4310" y="322"/>
                  </a:lnTo>
                  <a:cubicBezTo>
                    <a:pt x="4406" y="322"/>
                    <a:pt x="4477" y="250"/>
                    <a:pt x="4477" y="167"/>
                  </a:cubicBezTo>
                  <a:cubicBezTo>
                    <a:pt x="4477" y="72"/>
                    <a:pt x="4406" y="0"/>
                    <a:pt x="4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809;p74"/>
            <p:cNvSpPr/>
            <p:nvPr/>
          </p:nvSpPr>
          <p:spPr>
            <a:xfrm>
              <a:off x="1493287" y="1605291"/>
              <a:ext cx="26928" cy="10631"/>
            </a:xfrm>
            <a:custGeom>
              <a:avLst/>
              <a:gdLst/>
              <a:ahLst/>
              <a:cxnLst/>
              <a:rect l="l" t="t" r="r" b="b"/>
              <a:pathLst>
                <a:path w="846" h="334" extrusionOk="0">
                  <a:moveTo>
                    <a:pt x="167" y="0"/>
                  </a:moveTo>
                  <a:cubicBezTo>
                    <a:pt x="72" y="0"/>
                    <a:pt x="1" y="83"/>
                    <a:pt x="1" y="167"/>
                  </a:cubicBezTo>
                  <a:cubicBezTo>
                    <a:pt x="1" y="262"/>
                    <a:pt x="72" y="333"/>
                    <a:pt x="167" y="333"/>
                  </a:cubicBezTo>
                  <a:lnTo>
                    <a:pt x="679" y="333"/>
                  </a:lnTo>
                  <a:cubicBezTo>
                    <a:pt x="774" y="333"/>
                    <a:pt x="846" y="262"/>
                    <a:pt x="846" y="167"/>
                  </a:cubicBezTo>
                  <a:cubicBezTo>
                    <a:pt x="846" y="83"/>
                    <a:pt x="774" y="0"/>
                    <a:pt x="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810;p74"/>
            <p:cNvSpPr/>
            <p:nvPr/>
          </p:nvSpPr>
          <p:spPr>
            <a:xfrm>
              <a:off x="1531579" y="1605291"/>
              <a:ext cx="26928" cy="10631"/>
            </a:xfrm>
            <a:custGeom>
              <a:avLst/>
              <a:gdLst/>
              <a:ahLst/>
              <a:cxnLst/>
              <a:rect l="l" t="t" r="r" b="b"/>
              <a:pathLst>
                <a:path w="846" h="334" extrusionOk="0">
                  <a:moveTo>
                    <a:pt x="167" y="0"/>
                  </a:moveTo>
                  <a:cubicBezTo>
                    <a:pt x="71" y="0"/>
                    <a:pt x="0" y="83"/>
                    <a:pt x="0" y="167"/>
                  </a:cubicBezTo>
                  <a:cubicBezTo>
                    <a:pt x="0" y="262"/>
                    <a:pt x="71" y="333"/>
                    <a:pt x="167" y="333"/>
                  </a:cubicBezTo>
                  <a:lnTo>
                    <a:pt x="691" y="333"/>
                  </a:lnTo>
                  <a:cubicBezTo>
                    <a:pt x="774" y="333"/>
                    <a:pt x="845" y="262"/>
                    <a:pt x="845" y="167"/>
                  </a:cubicBezTo>
                  <a:cubicBezTo>
                    <a:pt x="845" y="83"/>
                    <a:pt x="774" y="0"/>
                    <a:pt x="6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811;p74"/>
            <p:cNvSpPr/>
            <p:nvPr/>
          </p:nvSpPr>
          <p:spPr>
            <a:xfrm>
              <a:off x="1449712" y="1583679"/>
              <a:ext cx="32244" cy="32244"/>
            </a:xfrm>
            <a:custGeom>
              <a:avLst/>
              <a:gdLst/>
              <a:ahLst/>
              <a:cxnLst/>
              <a:rect l="l" t="t" r="r" b="b"/>
              <a:pathLst>
                <a:path w="1013" h="1013" extrusionOk="0">
                  <a:moveTo>
                    <a:pt x="679" y="310"/>
                  </a:moveTo>
                  <a:lnTo>
                    <a:pt x="679" y="679"/>
                  </a:lnTo>
                  <a:lnTo>
                    <a:pt x="310" y="679"/>
                  </a:lnTo>
                  <a:lnTo>
                    <a:pt x="310" y="310"/>
                  </a:lnTo>
                  <a:close/>
                  <a:moveTo>
                    <a:pt x="155" y="0"/>
                  </a:moveTo>
                  <a:cubicBezTo>
                    <a:pt x="72" y="0"/>
                    <a:pt x="0" y="72"/>
                    <a:pt x="0" y="167"/>
                  </a:cubicBezTo>
                  <a:lnTo>
                    <a:pt x="0" y="846"/>
                  </a:lnTo>
                  <a:cubicBezTo>
                    <a:pt x="0" y="941"/>
                    <a:pt x="72" y="1012"/>
                    <a:pt x="155" y="1012"/>
                  </a:cubicBezTo>
                  <a:lnTo>
                    <a:pt x="846" y="1012"/>
                  </a:lnTo>
                  <a:cubicBezTo>
                    <a:pt x="941" y="1012"/>
                    <a:pt x="1012" y="941"/>
                    <a:pt x="1012" y="846"/>
                  </a:cubicBezTo>
                  <a:lnTo>
                    <a:pt x="1012" y="167"/>
                  </a:lnTo>
                  <a:cubicBezTo>
                    <a:pt x="989" y="60"/>
                    <a:pt x="941" y="0"/>
                    <a:pt x="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2319;p74"/>
          <p:cNvGrpSpPr/>
          <p:nvPr/>
        </p:nvGrpSpPr>
        <p:grpSpPr>
          <a:xfrm>
            <a:off x="3610088" y="3250205"/>
            <a:ext cx="906890" cy="716971"/>
            <a:chOff x="1306445" y="3397829"/>
            <a:chExt cx="367255" cy="269855"/>
          </a:xfrm>
          <a:solidFill>
            <a:schemeClr val="tx1"/>
          </a:solidFill>
        </p:grpSpPr>
        <p:sp>
          <p:nvSpPr>
            <p:cNvPr id="106" name="Google Shape;12320;p74"/>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321;p74"/>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322;p74"/>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323;p74"/>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324;p74"/>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325;p74"/>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2898;p74"/>
          <p:cNvGrpSpPr/>
          <p:nvPr/>
        </p:nvGrpSpPr>
        <p:grpSpPr>
          <a:xfrm>
            <a:off x="1012292" y="3114365"/>
            <a:ext cx="1233534" cy="810708"/>
            <a:chOff x="7009649" y="1541981"/>
            <a:chExt cx="524940" cy="320655"/>
          </a:xfrm>
          <a:solidFill>
            <a:schemeClr val="tx1"/>
          </a:solidFill>
        </p:grpSpPr>
        <p:sp>
          <p:nvSpPr>
            <p:cNvPr id="113" name="Google Shape;12899;p74"/>
            <p:cNvSpPr/>
            <p:nvPr/>
          </p:nvSpPr>
          <p:spPr>
            <a:xfrm>
              <a:off x="7009649" y="1541981"/>
              <a:ext cx="524940" cy="320655"/>
            </a:xfrm>
            <a:custGeom>
              <a:avLst/>
              <a:gdLst/>
              <a:ahLst/>
              <a:cxnLst/>
              <a:rect l="l" t="t" r="r" b="b"/>
              <a:pathLst>
                <a:path w="16492" h="10074" extrusionOk="0">
                  <a:moveTo>
                    <a:pt x="13979" y="1227"/>
                  </a:moveTo>
                  <a:lnTo>
                    <a:pt x="13979" y="6764"/>
                  </a:lnTo>
                  <a:lnTo>
                    <a:pt x="11348" y="6764"/>
                  </a:lnTo>
                  <a:cubicBezTo>
                    <a:pt x="11205" y="6764"/>
                    <a:pt x="11109" y="6871"/>
                    <a:pt x="11109" y="7002"/>
                  </a:cubicBezTo>
                  <a:cubicBezTo>
                    <a:pt x="11109" y="7145"/>
                    <a:pt x="11205" y="7240"/>
                    <a:pt x="11348" y="7240"/>
                  </a:cubicBezTo>
                  <a:lnTo>
                    <a:pt x="13979" y="7240"/>
                  </a:lnTo>
                  <a:lnTo>
                    <a:pt x="13979" y="7514"/>
                  </a:lnTo>
                  <a:lnTo>
                    <a:pt x="2537" y="7514"/>
                  </a:lnTo>
                  <a:lnTo>
                    <a:pt x="2537" y="7240"/>
                  </a:lnTo>
                  <a:lnTo>
                    <a:pt x="10336" y="7240"/>
                  </a:lnTo>
                  <a:cubicBezTo>
                    <a:pt x="10466" y="7240"/>
                    <a:pt x="10574" y="7145"/>
                    <a:pt x="10574" y="7002"/>
                  </a:cubicBezTo>
                  <a:cubicBezTo>
                    <a:pt x="10574" y="6871"/>
                    <a:pt x="10466" y="6764"/>
                    <a:pt x="10336" y="6764"/>
                  </a:cubicBezTo>
                  <a:lnTo>
                    <a:pt x="7014" y="6764"/>
                  </a:lnTo>
                  <a:lnTo>
                    <a:pt x="7014" y="1227"/>
                  </a:lnTo>
                  <a:close/>
                  <a:moveTo>
                    <a:pt x="14169" y="7990"/>
                  </a:moveTo>
                  <a:lnTo>
                    <a:pt x="14943" y="8287"/>
                  </a:lnTo>
                  <a:lnTo>
                    <a:pt x="1537" y="8287"/>
                  </a:lnTo>
                  <a:lnTo>
                    <a:pt x="2323" y="7990"/>
                  </a:lnTo>
                  <a:close/>
                  <a:moveTo>
                    <a:pt x="10240" y="8776"/>
                  </a:moveTo>
                  <a:lnTo>
                    <a:pt x="10014" y="9002"/>
                  </a:lnTo>
                  <a:lnTo>
                    <a:pt x="6526" y="9002"/>
                  </a:lnTo>
                  <a:lnTo>
                    <a:pt x="6299" y="8776"/>
                  </a:lnTo>
                  <a:close/>
                  <a:moveTo>
                    <a:pt x="16003" y="8776"/>
                  </a:moveTo>
                  <a:lnTo>
                    <a:pt x="16003" y="8823"/>
                  </a:lnTo>
                  <a:lnTo>
                    <a:pt x="16015" y="8823"/>
                  </a:lnTo>
                  <a:cubicBezTo>
                    <a:pt x="16015" y="9252"/>
                    <a:pt x="15658" y="9609"/>
                    <a:pt x="15229" y="9609"/>
                  </a:cubicBezTo>
                  <a:lnTo>
                    <a:pt x="1287" y="9609"/>
                  </a:lnTo>
                  <a:cubicBezTo>
                    <a:pt x="846" y="9609"/>
                    <a:pt x="489" y="9252"/>
                    <a:pt x="489" y="8823"/>
                  </a:cubicBezTo>
                  <a:lnTo>
                    <a:pt x="489" y="8776"/>
                  </a:lnTo>
                  <a:lnTo>
                    <a:pt x="5633" y="8776"/>
                  </a:lnTo>
                  <a:lnTo>
                    <a:pt x="6252" y="9407"/>
                  </a:lnTo>
                  <a:cubicBezTo>
                    <a:pt x="6299" y="9454"/>
                    <a:pt x="6359" y="9478"/>
                    <a:pt x="6418" y="9478"/>
                  </a:cubicBezTo>
                  <a:lnTo>
                    <a:pt x="10121" y="9478"/>
                  </a:lnTo>
                  <a:cubicBezTo>
                    <a:pt x="10181" y="9478"/>
                    <a:pt x="10240" y="9454"/>
                    <a:pt x="10288" y="9407"/>
                  </a:cubicBezTo>
                  <a:lnTo>
                    <a:pt x="10907" y="8776"/>
                  </a:lnTo>
                  <a:close/>
                  <a:moveTo>
                    <a:pt x="2811" y="1"/>
                  </a:moveTo>
                  <a:cubicBezTo>
                    <a:pt x="2382" y="1"/>
                    <a:pt x="2037" y="346"/>
                    <a:pt x="2037" y="775"/>
                  </a:cubicBezTo>
                  <a:lnTo>
                    <a:pt x="2037" y="3799"/>
                  </a:lnTo>
                  <a:cubicBezTo>
                    <a:pt x="2037" y="3930"/>
                    <a:pt x="2144" y="4037"/>
                    <a:pt x="2275" y="4037"/>
                  </a:cubicBezTo>
                  <a:cubicBezTo>
                    <a:pt x="2418" y="4037"/>
                    <a:pt x="2513" y="3930"/>
                    <a:pt x="2513" y="3799"/>
                  </a:cubicBezTo>
                  <a:lnTo>
                    <a:pt x="2513" y="1215"/>
                  </a:lnTo>
                  <a:lnTo>
                    <a:pt x="6526" y="1215"/>
                  </a:lnTo>
                  <a:lnTo>
                    <a:pt x="6526" y="6752"/>
                  </a:lnTo>
                  <a:lnTo>
                    <a:pt x="2513" y="6752"/>
                  </a:lnTo>
                  <a:lnTo>
                    <a:pt x="2513" y="4763"/>
                  </a:lnTo>
                  <a:cubicBezTo>
                    <a:pt x="2513" y="4632"/>
                    <a:pt x="2418" y="4525"/>
                    <a:pt x="2275" y="4525"/>
                  </a:cubicBezTo>
                  <a:cubicBezTo>
                    <a:pt x="2144" y="4525"/>
                    <a:pt x="2037" y="4632"/>
                    <a:pt x="2037" y="4763"/>
                  </a:cubicBezTo>
                  <a:lnTo>
                    <a:pt x="2037" y="7573"/>
                  </a:lnTo>
                  <a:lnTo>
                    <a:pt x="156" y="8299"/>
                  </a:lnTo>
                  <a:cubicBezTo>
                    <a:pt x="60" y="8335"/>
                    <a:pt x="1" y="8430"/>
                    <a:pt x="1" y="8526"/>
                  </a:cubicBezTo>
                  <a:lnTo>
                    <a:pt x="1" y="8811"/>
                  </a:lnTo>
                  <a:cubicBezTo>
                    <a:pt x="1" y="9502"/>
                    <a:pt x="572" y="10073"/>
                    <a:pt x="1263" y="10073"/>
                  </a:cubicBezTo>
                  <a:lnTo>
                    <a:pt x="15217" y="10073"/>
                  </a:lnTo>
                  <a:cubicBezTo>
                    <a:pt x="15908" y="10073"/>
                    <a:pt x="16479" y="9502"/>
                    <a:pt x="16479" y="8811"/>
                  </a:cubicBezTo>
                  <a:lnTo>
                    <a:pt x="16479" y="8526"/>
                  </a:lnTo>
                  <a:cubicBezTo>
                    <a:pt x="16491" y="8430"/>
                    <a:pt x="16432" y="8347"/>
                    <a:pt x="16348" y="8323"/>
                  </a:cubicBezTo>
                  <a:lnTo>
                    <a:pt x="14467" y="7585"/>
                  </a:lnTo>
                  <a:lnTo>
                    <a:pt x="14467" y="775"/>
                  </a:lnTo>
                  <a:cubicBezTo>
                    <a:pt x="14467" y="346"/>
                    <a:pt x="14122" y="1"/>
                    <a:pt x="13693" y="1"/>
                  </a:cubicBezTo>
                  <a:lnTo>
                    <a:pt x="11550" y="1"/>
                  </a:lnTo>
                  <a:cubicBezTo>
                    <a:pt x="11419" y="1"/>
                    <a:pt x="11312" y="108"/>
                    <a:pt x="11312" y="239"/>
                  </a:cubicBezTo>
                  <a:cubicBezTo>
                    <a:pt x="11312" y="370"/>
                    <a:pt x="11419" y="477"/>
                    <a:pt x="11550" y="477"/>
                  </a:cubicBezTo>
                  <a:lnTo>
                    <a:pt x="13693" y="477"/>
                  </a:lnTo>
                  <a:cubicBezTo>
                    <a:pt x="13848" y="477"/>
                    <a:pt x="13967" y="596"/>
                    <a:pt x="13979" y="739"/>
                  </a:cubicBezTo>
                  <a:lnTo>
                    <a:pt x="2537" y="739"/>
                  </a:lnTo>
                  <a:cubicBezTo>
                    <a:pt x="2549" y="596"/>
                    <a:pt x="2668" y="477"/>
                    <a:pt x="2811" y="477"/>
                  </a:cubicBezTo>
                  <a:lnTo>
                    <a:pt x="10586" y="477"/>
                  </a:lnTo>
                  <a:cubicBezTo>
                    <a:pt x="10717" y="477"/>
                    <a:pt x="10824" y="370"/>
                    <a:pt x="10824" y="239"/>
                  </a:cubicBezTo>
                  <a:cubicBezTo>
                    <a:pt x="10824" y="108"/>
                    <a:pt x="10717" y="1"/>
                    <a:pt x="10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00;p74"/>
            <p:cNvSpPr/>
            <p:nvPr/>
          </p:nvSpPr>
          <p:spPr>
            <a:xfrm>
              <a:off x="7110104" y="1604909"/>
              <a:ext cx="61782" cy="41697"/>
            </a:xfrm>
            <a:custGeom>
              <a:avLst/>
              <a:gdLst/>
              <a:ahLst/>
              <a:cxnLst/>
              <a:rect l="l" t="t" r="r" b="b"/>
              <a:pathLst>
                <a:path w="1941" h="1310" extrusionOk="0">
                  <a:moveTo>
                    <a:pt x="1441" y="488"/>
                  </a:moveTo>
                  <a:lnTo>
                    <a:pt x="1441" y="834"/>
                  </a:lnTo>
                  <a:lnTo>
                    <a:pt x="488" y="834"/>
                  </a:lnTo>
                  <a:lnTo>
                    <a:pt x="488" y="488"/>
                  </a:lnTo>
                  <a:close/>
                  <a:moveTo>
                    <a:pt x="238" y="0"/>
                  </a:moveTo>
                  <a:cubicBezTo>
                    <a:pt x="107" y="0"/>
                    <a:pt x="0" y="107"/>
                    <a:pt x="0" y="238"/>
                  </a:cubicBezTo>
                  <a:lnTo>
                    <a:pt x="0" y="1072"/>
                  </a:lnTo>
                  <a:cubicBezTo>
                    <a:pt x="0" y="1203"/>
                    <a:pt x="107" y="1310"/>
                    <a:pt x="238" y="1310"/>
                  </a:cubicBezTo>
                  <a:lnTo>
                    <a:pt x="1679" y="1310"/>
                  </a:lnTo>
                  <a:cubicBezTo>
                    <a:pt x="1822" y="1310"/>
                    <a:pt x="1917" y="1203"/>
                    <a:pt x="1917" y="1072"/>
                  </a:cubicBezTo>
                  <a:lnTo>
                    <a:pt x="1917" y="238"/>
                  </a:lnTo>
                  <a:cubicBezTo>
                    <a:pt x="1941" y="119"/>
                    <a:pt x="1822" y="0"/>
                    <a:pt x="1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01;p74"/>
            <p:cNvSpPr/>
            <p:nvPr/>
          </p:nvSpPr>
          <p:spPr>
            <a:xfrm>
              <a:off x="7110455" y="1655296"/>
              <a:ext cx="96700" cy="15183"/>
            </a:xfrm>
            <a:custGeom>
              <a:avLst/>
              <a:gdLst/>
              <a:ahLst/>
              <a:cxnLst/>
              <a:rect l="l" t="t" r="r" b="b"/>
              <a:pathLst>
                <a:path w="3038" h="477" extrusionOk="0">
                  <a:moveTo>
                    <a:pt x="239" y="1"/>
                  </a:moveTo>
                  <a:cubicBezTo>
                    <a:pt x="108" y="1"/>
                    <a:pt x="1" y="96"/>
                    <a:pt x="1" y="239"/>
                  </a:cubicBezTo>
                  <a:cubicBezTo>
                    <a:pt x="1" y="370"/>
                    <a:pt x="108" y="477"/>
                    <a:pt x="239" y="477"/>
                  </a:cubicBezTo>
                  <a:lnTo>
                    <a:pt x="2799" y="477"/>
                  </a:lnTo>
                  <a:cubicBezTo>
                    <a:pt x="2942" y="477"/>
                    <a:pt x="3037" y="370"/>
                    <a:pt x="3037" y="239"/>
                  </a:cubicBezTo>
                  <a:cubicBezTo>
                    <a:pt x="3037" y="96"/>
                    <a:pt x="2942" y="1"/>
                    <a:pt x="27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02;p74"/>
            <p:cNvSpPr/>
            <p:nvPr/>
          </p:nvSpPr>
          <p:spPr>
            <a:xfrm>
              <a:off x="7146104" y="1676909"/>
              <a:ext cx="61050" cy="41729"/>
            </a:xfrm>
            <a:custGeom>
              <a:avLst/>
              <a:gdLst/>
              <a:ahLst/>
              <a:cxnLst/>
              <a:rect l="l" t="t" r="r" b="b"/>
              <a:pathLst>
                <a:path w="1918" h="1311" extrusionOk="0">
                  <a:moveTo>
                    <a:pt x="1441" y="489"/>
                  </a:moveTo>
                  <a:lnTo>
                    <a:pt x="1441" y="834"/>
                  </a:lnTo>
                  <a:lnTo>
                    <a:pt x="488" y="834"/>
                  </a:lnTo>
                  <a:lnTo>
                    <a:pt x="488" y="489"/>
                  </a:lnTo>
                  <a:close/>
                  <a:moveTo>
                    <a:pt x="238" y="0"/>
                  </a:moveTo>
                  <a:cubicBezTo>
                    <a:pt x="107" y="0"/>
                    <a:pt x="0" y="108"/>
                    <a:pt x="0" y="239"/>
                  </a:cubicBezTo>
                  <a:lnTo>
                    <a:pt x="0" y="1072"/>
                  </a:lnTo>
                  <a:cubicBezTo>
                    <a:pt x="0" y="1203"/>
                    <a:pt x="107" y="1310"/>
                    <a:pt x="238" y="1310"/>
                  </a:cubicBezTo>
                  <a:lnTo>
                    <a:pt x="1679" y="1310"/>
                  </a:lnTo>
                  <a:cubicBezTo>
                    <a:pt x="1822" y="1310"/>
                    <a:pt x="1917" y="1203"/>
                    <a:pt x="1917" y="1072"/>
                  </a:cubicBezTo>
                  <a:lnTo>
                    <a:pt x="1917" y="239"/>
                  </a:lnTo>
                  <a:cubicBezTo>
                    <a:pt x="1917" y="108"/>
                    <a:pt x="1822" y="0"/>
                    <a:pt x="16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03;p74"/>
            <p:cNvSpPr/>
            <p:nvPr/>
          </p:nvSpPr>
          <p:spPr>
            <a:xfrm>
              <a:off x="7110455" y="1726563"/>
              <a:ext cx="96700" cy="15183"/>
            </a:xfrm>
            <a:custGeom>
              <a:avLst/>
              <a:gdLst/>
              <a:ahLst/>
              <a:cxnLst/>
              <a:rect l="l" t="t" r="r" b="b"/>
              <a:pathLst>
                <a:path w="3038" h="477" extrusionOk="0">
                  <a:moveTo>
                    <a:pt x="239" y="0"/>
                  </a:moveTo>
                  <a:cubicBezTo>
                    <a:pt x="108" y="0"/>
                    <a:pt x="1" y="107"/>
                    <a:pt x="1" y="238"/>
                  </a:cubicBezTo>
                  <a:cubicBezTo>
                    <a:pt x="1" y="381"/>
                    <a:pt x="108" y="476"/>
                    <a:pt x="239" y="476"/>
                  </a:cubicBezTo>
                  <a:lnTo>
                    <a:pt x="2799" y="476"/>
                  </a:lnTo>
                  <a:cubicBezTo>
                    <a:pt x="2942" y="476"/>
                    <a:pt x="3037" y="381"/>
                    <a:pt x="3037" y="238"/>
                  </a:cubicBezTo>
                  <a:cubicBezTo>
                    <a:pt x="3037" y="107"/>
                    <a:pt x="2942" y="0"/>
                    <a:pt x="27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04;p74"/>
            <p:cNvSpPr/>
            <p:nvPr/>
          </p:nvSpPr>
          <p:spPr>
            <a:xfrm>
              <a:off x="7262825" y="1636739"/>
              <a:ext cx="48541" cy="80371"/>
            </a:xfrm>
            <a:custGeom>
              <a:avLst/>
              <a:gdLst/>
              <a:ahLst/>
              <a:cxnLst/>
              <a:rect l="l" t="t" r="r" b="b"/>
              <a:pathLst>
                <a:path w="1525" h="2525" extrusionOk="0">
                  <a:moveTo>
                    <a:pt x="1268" y="0"/>
                  </a:moveTo>
                  <a:cubicBezTo>
                    <a:pt x="1206" y="0"/>
                    <a:pt x="1143" y="24"/>
                    <a:pt x="1096" y="72"/>
                  </a:cubicBezTo>
                  <a:lnTo>
                    <a:pt x="72" y="1096"/>
                  </a:lnTo>
                  <a:cubicBezTo>
                    <a:pt x="24" y="1143"/>
                    <a:pt x="0" y="1203"/>
                    <a:pt x="0" y="1262"/>
                  </a:cubicBezTo>
                  <a:cubicBezTo>
                    <a:pt x="0" y="1322"/>
                    <a:pt x="24" y="1381"/>
                    <a:pt x="72" y="1429"/>
                  </a:cubicBezTo>
                  <a:lnTo>
                    <a:pt x="1096" y="2453"/>
                  </a:lnTo>
                  <a:cubicBezTo>
                    <a:pt x="1143" y="2501"/>
                    <a:pt x="1203" y="2524"/>
                    <a:pt x="1262" y="2524"/>
                  </a:cubicBezTo>
                  <a:cubicBezTo>
                    <a:pt x="1322" y="2524"/>
                    <a:pt x="1381" y="2501"/>
                    <a:pt x="1429" y="2453"/>
                  </a:cubicBezTo>
                  <a:cubicBezTo>
                    <a:pt x="1524" y="2370"/>
                    <a:pt x="1524" y="2215"/>
                    <a:pt x="1441" y="2108"/>
                  </a:cubicBezTo>
                  <a:lnTo>
                    <a:pt x="596" y="1262"/>
                  </a:lnTo>
                  <a:lnTo>
                    <a:pt x="1441" y="417"/>
                  </a:lnTo>
                  <a:cubicBezTo>
                    <a:pt x="1524" y="322"/>
                    <a:pt x="1524" y="167"/>
                    <a:pt x="1441" y="72"/>
                  </a:cubicBezTo>
                  <a:cubicBezTo>
                    <a:pt x="1393" y="24"/>
                    <a:pt x="1331" y="0"/>
                    <a:pt x="12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905;p74"/>
            <p:cNvSpPr/>
            <p:nvPr/>
          </p:nvSpPr>
          <p:spPr>
            <a:xfrm>
              <a:off x="7380691" y="1636357"/>
              <a:ext cx="48891" cy="80371"/>
            </a:xfrm>
            <a:custGeom>
              <a:avLst/>
              <a:gdLst/>
              <a:ahLst/>
              <a:cxnLst/>
              <a:rect l="l" t="t" r="r" b="b"/>
              <a:pathLst>
                <a:path w="1536" h="2525" extrusionOk="0">
                  <a:moveTo>
                    <a:pt x="261" y="0"/>
                  </a:moveTo>
                  <a:cubicBezTo>
                    <a:pt x="197" y="0"/>
                    <a:pt x="131" y="24"/>
                    <a:pt x="83" y="72"/>
                  </a:cubicBezTo>
                  <a:cubicBezTo>
                    <a:pt x="0" y="155"/>
                    <a:pt x="0" y="322"/>
                    <a:pt x="83" y="417"/>
                  </a:cubicBezTo>
                  <a:lnTo>
                    <a:pt x="941" y="1262"/>
                  </a:lnTo>
                  <a:lnTo>
                    <a:pt x="83" y="2108"/>
                  </a:lnTo>
                  <a:cubicBezTo>
                    <a:pt x="0" y="2203"/>
                    <a:pt x="0" y="2358"/>
                    <a:pt x="83" y="2453"/>
                  </a:cubicBezTo>
                  <a:cubicBezTo>
                    <a:pt x="131" y="2501"/>
                    <a:pt x="191" y="2525"/>
                    <a:pt x="250" y="2525"/>
                  </a:cubicBezTo>
                  <a:cubicBezTo>
                    <a:pt x="310" y="2525"/>
                    <a:pt x="369" y="2501"/>
                    <a:pt x="417" y="2453"/>
                  </a:cubicBezTo>
                  <a:lnTo>
                    <a:pt x="1441" y="1429"/>
                  </a:lnTo>
                  <a:cubicBezTo>
                    <a:pt x="1488" y="1382"/>
                    <a:pt x="1512" y="1322"/>
                    <a:pt x="1512" y="1262"/>
                  </a:cubicBezTo>
                  <a:cubicBezTo>
                    <a:pt x="1536" y="1203"/>
                    <a:pt x="1500" y="1143"/>
                    <a:pt x="1453" y="1096"/>
                  </a:cubicBezTo>
                  <a:lnTo>
                    <a:pt x="429" y="72"/>
                  </a:lnTo>
                  <a:cubicBezTo>
                    <a:pt x="387" y="24"/>
                    <a:pt x="325"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906;p74"/>
            <p:cNvSpPr/>
            <p:nvPr/>
          </p:nvSpPr>
          <p:spPr>
            <a:xfrm>
              <a:off x="7321933" y="1626744"/>
              <a:ext cx="48923" cy="99851"/>
            </a:xfrm>
            <a:custGeom>
              <a:avLst/>
              <a:gdLst/>
              <a:ahLst/>
              <a:cxnLst/>
              <a:rect l="l" t="t" r="r" b="b"/>
              <a:pathLst>
                <a:path w="1537" h="3137" extrusionOk="0">
                  <a:moveTo>
                    <a:pt x="1249" y="0"/>
                  </a:moveTo>
                  <a:cubicBezTo>
                    <a:pt x="1154" y="0"/>
                    <a:pt x="1061" y="59"/>
                    <a:pt x="1025" y="160"/>
                  </a:cubicBezTo>
                  <a:lnTo>
                    <a:pt x="48" y="2815"/>
                  </a:lnTo>
                  <a:cubicBezTo>
                    <a:pt x="1" y="2934"/>
                    <a:pt x="60" y="3077"/>
                    <a:pt x="191" y="3124"/>
                  </a:cubicBezTo>
                  <a:cubicBezTo>
                    <a:pt x="227" y="3136"/>
                    <a:pt x="251" y="3136"/>
                    <a:pt x="286" y="3136"/>
                  </a:cubicBezTo>
                  <a:cubicBezTo>
                    <a:pt x="382" y="3136"/>
                    <a:pt x="477" y="3077"/>
                    <a:pt x="501" y="2981"/>
                  </a:cubicBezTo>
                  <a:lnTo>
                    <a:pt x="1489" y="326"/>
                  </a:lnTo>
                  <a:cubicBezTo>
                    <a:pt x="1537" y="207"/>
                    <a:pt x="1477" y="64"/>
                    <a:pt x="1334" y="17"/>
                  </a:cubicBezTo>
                  <a:cubicBezTo>
                    <a:pt x="1307" y="6"/>
                    <a:pt x="1278" y="0"/>
                    <a:pt x="12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712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1"/>
          <p:cNvSpPr txBox="1">
            <a:spLocks noGrp="1"/>
          </p:cNvSpPr>
          <p:nvPr>
            <p:ph type="ctrTitle"/>
          </p:nvPr>
        </p:nvSpPr>
        <p:spPr>
          <a:xfrm flipH="1">
            <a:off x="1694329" y="1317812"/>
            <a:ext cx="6412896" cy="2317688"/>
          </a:xfrm>
          <a:prstGeom prst="rect">
            <a:avLst/>
          </a:prstGeom>
        </p:spPr>
        <p:txBody>
          <a:bodyPr spcFirstLastPara="1" wrap="square" lIns="91425" tIns="91425" rIns="91425" bIns="91425" anchor="b" anchorCtr="0">
            <a:noAutofit/>
          </a:bodyPr>
          <a:lstStyle/>
          <a:p>
            <a:r>
              <a:rPr lang="es-EC" dirty="0"/>
              <a:t>Producción </a:t>
            </a:r>
            <a:br>
              <a:rPr lang="es-EC" dirty="0"/>
            </a:br>
            <a:r>
              <a:rPr lang="es-EC" dirty="0"/>
              <a:t>Nacional</a:t>
            </a:r>
            <a:endParaRPr dirty="0"/>
          </a:p>
        </p:txBody>
      </p:sp>
    </p:spTree>
  </p:cSld>
  <p:clrMapOvr>
    <a:masterClrMapping/>
  </p:clrMapOvr>
</p:sld>
</file>

<file path=ppt/theme/theme1.xml><?xml version="1.0" encoding="utf-8"?>
<a:theme xmlns:a="http://schemas.openxmlformats.org/drawingml/2006/main" name="Political Geography Thesis by Slidesgo">
  <a:themeElements>
    <a:clrScheme name="Personalizado 8">
      <a:dk1>
        <a:srgbClr val="0D1720"/>
      </a:dk1>
      <a:lt1>
        <a:srgbClr val="FFFFFF"/>
      </a:lt1>
      <a:dk2>
        <a:srgbClr val="B10A00"/>
      </a:dk2>
      <a:lt2>
        <a:srgbClr val="EBEBEB"/>
      </a:lt2>
      <a:accent1>
        <a:srgbClr val="B10A00"/>
      </a:accent1>
      <a:accent2>
        <a:srgbClr val="0D1720"/>
      </a:accent2>
      <a:accent3>
        <a:srgbClr val="EBEBEB"/>
      </a:accent3>
      <a:accent4>
        <a:srgbClr val="B10A00"/>
      </a:accent4>
      <a:accent5>
        <a:srgbClr val="0D1720"/>
      </a:accent5>
      <a:accent6>
        <a:srgbClr val="B10A00"/>
      </a:accent6>
      <a:hlink>
        <a:srgbClr val="0D17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2207</Words>
  <Application>Microsoft Office PowerPoint</Application>
  <PresentationFormat>Presentación en pantalla (16:9)</PresentationFormat>
  <Paragraphs>646</Paragraphs>
  <Slides>46</Slides>
  <Notes>18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46</vt:i4>
      </vt:variant>
    </vt:vector>
  </HeadingPairs>
  <TitlesOfParts>
    <vt:vector size="56" baseType="lpstr">
      <vt:lpstr>Calibri</vt:lpstr>
      <vt:lpstr>Times New Roman</vt:lpstr>
      <vt:lpstr>Wingdings 3</vt:lpstr>
      <vt:lpstr>Merriweather</vt:lpstr>
      <vt:lpstr>Arial</vt:lpstr>
      <vt:lpstr>Cambria Math</vt:lpstr>
      <vt:lpstr>Oswald Regular</vt:lpstr>
      <vt:lpstr>Calibri Light</vt:lpstr>
      <vt:lpstr>Adobe Devanagari</vt:lpstr>
      <vt:lpstr>Political Geography Thesis by Slidesgo</vt:lpstr>
      <vt:lpstr>ANÁLISIS DE LA EXPORTACIÓN DE PIÑA CON LA SUBPARTIDA 0804.30.00.00 HACIA EL MERCADO ALEMÁN Y LOS BENEFICIOS DEL ACUERDO MULTIPARTES CON LA UNIÓN EUROPEA</vt:lpstr>
      <vt:lpstr>Problema</vt:lpstr>
      <vt:lpstr>Objetivos</vt:lpstr>
      <vt:lpstr>Específicos</vt:lpstr>
      <vt:lpstr>Variables</vt:lpstr>
      <vt:lpstr>Teorías de Soporte</vt:lpstr>
      <vt:lpstr>Metodología</vt:lpstr>
      <vt:lpstr>Instrumentos de recolección</vt:lpstr>
      <vt:lpstr>Producción  Nacional</vt:lpstr>
      <vt:lpstr>Caracterización de la piña</vt:lpstr>
      <vt:lpstr>Producción Ecuatoriana</vt:lpstr>
      <vt:lpstr>Exportación ecuatoriana de piña </vt:lpstr>
      <vt:lpstr>Mercado Nacional e Internacional</vt:lpstr>
      <vt:lpstr>Mercado Alemán</vt:lpstr>
      <vt:lpstr>Tributos</vt:lpstr>
      <vt:lpstr>Presentación de PowerPoint</vt:lpstr>
      <vt:lpstr>Certificaciones Voluntarias</vt:lpstr>
      <vt:lpstr>Presentación de PowerPoint</vt:lpstr>
      <vt:lpstr>Presentación de PowerPoint</vt:lpstr>
      <vt:lpstr>OFERTA</vt:lpstr>
      <vt:lpstr>Principales productores</vt:lpstr>
      <vt:lpstr>Presentación de PowerPoint</vt:lpstr>
      <vt:lpstr>Presentación de PowerPoint</vt:lpstr>
      <vt:lpstr>Distribución</vt:lpstr>
      <vt:lpstr>Principales Grupos </vt:lpstr>
      <vt:lpstr>Presentación de PowerPoint</vt:lpstr>
      <vt:lpstr>Importaciones Europeas por sector</vt:lpstr>
      <vt:lpstr>Incidencia  del Acuerdo  Comercial  Multipartes</vt:lpstr>
      <vt:lpstr>Medidas Arancelarias</vt:lpstr>
      <vt:lpstr>Medidas para-arancelarias</vt:lpstr>
      <vt:lpstr>Tendencia Global y Ecuatoriana </vt:lpstr>
      <vt:lpstr>Tendencia de exportación ecuatoriana</vt:lpstr>
      <vt:lpstr>Correlación entre daño y producción</vt:lpstr>
      <vt:lpstr>Correlación de sequías y producción</vt:lpstr>
      <vt:lpstr>Incidencia en el valor CIF de las mercancías</vt:lpstr>
      <vt:lpstr>Cotización de fletes  Ecuador - Alemania</vt:lpstr>
      <vt:lpstr>Valor CIF de las exportaciones de piña ecuatoriana a Alemania</vt:lpstr>
      <vt:lpstr>Cotejamiento de escenarios</vt:lpstr>
      <vt:lpstr>Presentación de PowerPoint</vt:lpstr>
      <vt:lpstr>CONCLUSIONES Y RECOMENDACIONES</vt:lpstr>
      <vt:lpstr>Conclusiones</vt:lpstr>
      <vt:lpstr>CONCLUSIONS</vt:lpstr>
      <vt:lpstr>Recomendaciones</vt:lpstr>
      <vt:lpstr>Recomendaciones</vt:lpstr>
      <vt:lpstr>Recomendaciones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LAS EXPORTACIONES DE PIÑAS (ANANÁ) CON SUBPARTIDA 0804.30.00.00 DE ECUADOR HACIA ALEMANIA Y LA INCIDENCIA DEL ACUERDO MULTIPARTES DE LA UNIÓN EUROPEA EN EL PERÍODO 2013-2019”</dc:title>
  <dc:creator>Sandra Pinargote</dc:creator>
  <cp:lastModifiedBy>Alejandra Ulcuango</cp:lastModifiedBy>
  <cp:revision>26</cp:revision>
  <dcterms:modified xsi:type="dcterms:W3CDTF">2020-11-23T19:39:49Z</dcterms:modified>
</cp:coreProperties>
</file>