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4" r:id="rId17"/>
    <p:sldId id="275" r:id="rId18"/>
    <p:sldId id="273" r:id="rId19"/>
    <p:sldId id="276" r:id="rId20"/>
    <p:sldId id="278" r:id="rId21"/>
    <p:sldId id="277" r:id="rId22"/>
    <p:sldId id="285" r:id="rId23"/>
    <p:sldId id="286" r:id="rId24"/>
    <p:sldId id="279" r:id="rId25"/>
    <p:sldId id="280" r:id="rId26"/>
    <p:sldId id="281" r:id="rId27"/>
    <p:sldId id="283" r:id="rId28"/>
    <p:sldId id="284" r:id="rId2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ata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4" Type="http://schemas.openxmlformats.org/officeDocument/2006/relationships/image" Target="../media/image25.png"/></Relationships>
</file>

<file path=ppt/diagrams/_rels/data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 Id="rId4" Type="http://schemas.openxmlformats.org/officeDocument/2006/relationships/image" Target="../media/image25.png"/></Relationships>
</file>

<file path=ppt/diagrams/_rels/data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508406-8190-4584-A690-B47D34A4A437}" type="doc">
      <dgm:prSet loTypeId="urn:microsoft.com/office/officeart/2005/8/layout/radial4" loCatId="relationship" qsTypeId="urn:microsoft.com/office/officeart/2005/8/quickstyle/3d2" qsCatId="3D" csTypeId="urn:microsoft.com/office/officeart/2005/8/colors/accent4_2" csCatId="accent4" phldr="1"/>
      <dgm:spPr/>
      <dgm:t>
        <a:bodyPr/>
        <a:lstStyle/>
        <a:p>
          <a:endParaRPr lang="es-EC"/>
        </a:p>
      </dgm:t>
    </dgm:pt>
    <dgm:pt modelId="{46C1B25A-C887-4238-AE1B-4A290896F489}">
      <dgm:prSet phldrT="[Texto]" custT="1"/>
      <dgm:spPr>
        <a:gradFill rotWithShape="0">
          <a:gsLst>
            <a:gs pos="0">
              <a:schemeClr val="accent6">
                <a:lumMod val="20000"/>
                <a:lumOff val="80000"/>
              </a:schemeClr>
            </a:gs>
            <a:gs pos="80000">
              <a:schemeClr val="accent6">
                <a:lumMod val="40000"/>
                <a:lumOff val="60000"/>
              </a:schemeClr>
            </a:gs>
            <a:gs pos="100000">
              <a:schemeClr val="accent6">
                <a:lumMod val="60000"/>
                <a:lumOff val="40000"/>
              </a:schemeClr>
            </a:gs>
          </a:gsLst>
        </a:gradFill>
      </dgm:spPr>
      <dgm:t>
        <a:bodyPr/>
        <a:lstStyle/>
        <a:p>
          <a:r>
            <a:rPr lang="es-EC" sz="1400" b="1" i="0" u="sng" dirty="0" smtClean="0">
              <a:solidFill>
                <a:schemeClr val="tx1"/>
              </a:solidFill>
              <a:latin typeface="Arial Black" panose="020B0A04020102020204" pitchFamily="34" charset="0"/>
            </a:rPr>
            <a:t>CONOCIMIENTO DEL HECHO</a:t>
          </a:r>
          <a:endParaRPr lang="es-EC" sz="1400" b="1" i="0" u="sng" dirty="0">
            <a:solidFill>
              <a:schemeClr val="tx1"/>
            </a:solidFill>
            <a:latin typeface="Arial Black" panose="020B0A04020102020204" pitchFamily="34" charset="0"/>
          </a:endParaRPr>
        </a:p>
      </dgm:t>
    </dgm:pt>
    <dgm:pt modelId="{322FFF0C-729F-4DE2-9DCA-82F662D1E71A}" type="parTrans" cxnId="{2AF1FA7D-9BB8-4A9B-946F-F40D55D88AA7}">
      <dgm:prSet/>
      <dgm:spPr/>
      <dgm:t>
        <a:bodyPr/>
        <a:lstStyle/>
        <a:p>
          <a:endParaRPr lang="es-EC"/>
        </a:p>
      </dgm:t>
    </dgm:pt>
    <dgm:pt modelId="{E6D162AF-C047-4E76-A22D-D8205BE2C5C0}" type="sibTrans" cxnId="{2AF1FA7D-9BB8-4A9B-946F-F40D55D88AA7}">
      <dgm:prSet/>
      <dgm:spPr/>
      <dgm:t>
        <a:bodyPr/>
        <a:lstStyle/>
        <a:p>
          <a:endParaRPr lang="es-EC"/>
        </a:p>
      </dgm:t>
    </dgm:pt>
    <dgm:pt modelId="{2DB6DEB1-EAB0-4F56-B0CE-2E16B63013D3}">
      <dgm:prSet phldrT="[Texto]" custT="1"/>
      <dgm:spPr>
        <a:gradFill rotWithShape="0">
          <a:gsLst>
            <a:gs pos="0">
              <a:schemeClr val="tx2">
                <a:lumMod val="60000"/>
                <a:lumOff val="40000"/>
              </a:schemeClr>
            </a:gs>
            <a:gs pos="80000">
              <a:schemeClr val="tx2">
                <a:lumMod val="40000"/>
                <a:lumOff val="60000"/>
              </a:schemeClr>
            </a:gs>
            <a:gs pos="100000">
              <a:schemeClr val="tx2">
                <a:lumMod val="20000"/>
                <a:lumOff val="80000"/>
              </a:schemeClr>
            </a:gs>
          </a:gsLst>
        </a:gradFill>
      </dgm:spPr>
      <dgm:t>
        <a:bodyPr/>
        <a:lstStyle/>
        <a:p>
          <a:pPr marL="0" lvl="0" indent="0" algn="ctr" defTabSz="533400">
            <a:lnSpc>
              <a:spcPct val="150000"/>
            </a:lnSpc>
            <a:spcBef>
              <a:spcPct val="0"/>
            </a:spcBef>
            <a:spcAft>
              <a:spcPct val="35000"/>
            </a:spcAft>
            <a:buNone/>
          </a:pPr>
          <a:r>
            <a:rPr lang="es-MX" sz="1100" b="0" kern="1200" dirty="0" smtClean="0">
              <a:solidFill>
                <a:prstClr val="black"/>
              </a:solidFill>
              <a:latin typeface="Arial Rounded MT Bold" panose="020F0704030504030204" pitchFamily="34" charset="0"/>
              <a:ea typeface="+mn-ea"/>
              <a:cs typeface="+mn-cs"/>
            </a:rPr>
            <a:t>DESCONCENTRACIÓN OPERATIVA, ESTABLECIENDO EL PRINCIPIO TERRITORIO - RESPONSABILIDAD</a:t>
          </a:r>
          <a:endParaRPr lang="es-EC" sz="1100" b="0" kern="1200" dirty="0">
            <a:solidFill>
              <a:prstClr val="black"/>
            </a:solidFill>
            <a:latin typeface="Arial Rounded MT Bold" panose="020F0704030504030204" pitchFamily="34" charset="0"/>
            <a:ea typeface="+mn-ea"/>
            <a:cs typeface="+mn-cs"/>
          </a:endParaRPr>
        </a:p>
      </dgm:t>
    </dgm:pt>
    <dgm:pt modelId="{7B4C8981-9C89-4B6B-A01C-A7CD8ACF8E0C}" type="parTrans" cxnId="{07ACBC63-DCD6-415F-AAA5-3BD632791B32}">
      <dgm:prSet/>
      <dgm:spPr>
        <a:solidFill>
          <a:schemeClr val="tx1"/>
        </a:solidFill>
      </dgm:spPr>
      <dgm:t>
        <a:bodyPr/>
        <a:lstStyle/>
        <a:p>
          <a:endParaRPr lang="es-EC"/>
        </a:p>
      </dgm:t>
    </dgm:pt>
    <dgm:pt modelId="{D6BE8AA0-1FAB-463F-AD7F-0C695DC316C4}" type="sibTrans" cxnId="{07ACBC63-DCD6-415F-AAA5-3BD632791B32}">
      <dgm:prSet/>
      <dgm:spPr/>
      <dgm:t>
        <a:bodyPr/>
        <a:lstStyle/>
        <a:p>
          <a:endParaRPr lang="es-EC"/>
        </a:p>
      </dgm:t>
    </dgm:pt>
    <dgm:pt modelId="{7DB31173-1BB1-4B81-80AB-71D2DC567486}">
      <dgm:prSet custT="1"/>
      <dgm:spPr>
        <a:gradFill rotWithShape="0">
          <a:gsLst>
            <a:gs pos="0">
              <a:schemeClr val="tx2">
                <a:lumMod val="60000"/>
                <a:lumOff val="40000"/>
              </a:schemeClr>
            </a:gs>
            <a:gs pos="80000">
              <a:schemeClr val="tx2">
                <a:lumMod val="40000"/>
                <a:lumOff val="60000"/>
              </a:schemeClr>
            </a:gs>
            <a:gs pos="100000">
              <a:schemeClr val="tx2">
                <a:lumMod val="20000"/>
                <a:lumOff val="80000"/>
              </a:schemeClr>
            </a:gs>
          </a:gsLst>
        </a:gradFill>
      </dgm:spPr>
      <dgm:t>
        <a:bodyPr/>
        <a:lstStyle/>
        <a:p>
          <a:pPr marL="0" lvl="0" indent="0" algn="ctr" defTabSz="533400">
            <a:lnSpc>
              <a:spcPct val="150000"/>
            </a:lnSpc>
            <a:spcBef>
              <a:spcPct val="0"/>
            </a:spcBef>
            <a:spcAft>
              <a:spcPct val="35000"/>
            </a:spcAft>
            <a:buNone/>
          </a:pPr>
          <a:r>
            <a:rPr lang="es-MX" sz="1100" b="0" kern="1200" dirty="0" smtClean="0">
              <a:solidFill>
                <a:prstClr val="black"/>
              </a:solidFill>
              <a:latin typeface="Arial Rounded MT Bold" panose="020F0704030504030204" pitchFamily="34" charset="0"/>
              <a:ea typeface="+mn-ea"/>
              <a:cs typeface="+mn-cs"/>
            </a:rPr>
            <a:t>TASA DE HOMICIDIOS 2008 17.8 MUERTOS, 2018 CON 5.7</a:t>
          </a:r>
          <a:endParaRPr lang="es-ES" sz="1100" b="0" kern="1200" dirty="0">
            <a:solidFill>
              <a:prstClr val="black"/>
            </a:solidFill>
            <a:latin typeface="Arial Rounded MT Bold" panose="020F0704030504030204" pitchFamily="34" charset="0"/>
            <a:ea typeface="+mn-ea"/>
            <a:cs typeface="+mn-cs"/>
          </a:endParaRPr>
        </a:p>
      </dgm:t>
    </dgm:pt>
    <dgm:pt modelId="{FBD8FCA8-AEBF-4CB5-9176-CDA5AC0E8A85}" type="parTrans" cxnId="{43F48401-978A-4BBB-B123-2AACE19C4F79}">
      <dgm:prSet/>
      <dgm:spPr>
        <a:solidFill>
          <a:schemeClr val="tx1"/>
        </a:solidFill>
      </dgm:spPr>
      <dgm:t>
        <a:bodyPr/>
        <a:lstStyle/>
        <a:p>
          <a:endParaRPr lang="es-ES"/>
        </a:p>
      </dgm:t>
    </dgm:pt>
    <dgm:pt modelId="{6A52B981-6ED2-467E-9707-E1E711C74CC8}" type="sibTrans" cxnId="{43F48401-978A-4BBB-B123-2AACE19C4F79}">
      <dgm:prSet/>
      <dgm:spPr/>
      <dgm:t>
        <a:bodyPr/>
        <a:lstStyle/>
        <a:p>
          <a:endParaRPr lang="es-ES"/>
        </a:p>
      </dgm:t>
    </dgm:pt>
    <dgm:pt modelId="{E481088E-5F2A-483A-BE8C-18E8217716F6}">
      <dgm:prSet phldrT="[Texto]" custT="1"/>
      <dgm:spPr>
        <a:gradFill rotWithShape="0">
          <a:gsLst>
            <a:gs pos="0">
              <a:schemeClr val="tx2">
                <a:lumMod val="60000"/>
                <a:lumOff val="40000"/>
              </a:schemeClr>
            </a:gs>
            <a:gs pos="80000">
              <a:schemeClr val="tx2">
                <a:lumMod val="40000"/>
                <a:lumOff val="60000"/>
              </a:schemeClr>
            </a:gs>
            <a:gs pos="100000">
              <a:schemeClr val="tx2">
                <a:lumMod val="20000"/>
                <a:lumOff val="80000"/>
              </a:schemeClr>
            </a:gs>
          </a:gsLst>
        </a:gradFill>
      </dgm:spPr>
      <dgm:t>
        <a:bodyPr/>
        <a:lstStyle/>
        <a:p>
          <a:pPr>
            <a:lnSpc>
              <a:spcPct val="150000"/>
            </a:lnSpc>
          </a:pPr>
          <a:r>
            <a:rPr lang="es-EC" sz="1100" b="0" dirty="0" smtClean="0">
              <a:solidFill>
                <a:schemeClr val="tx1"/>
              </a:solidFill>
              <a:latin typeface="Arial Rounded MT Bold" panose="020F0704030504030204" pitchFamily="34" charset="0"/>
            </a:rPr>
            <a:t>INSTITUCIÓN RESPONSABLE MINISTERIO DEL INTERIOR</a:t>
          </a:r>
          <a:endParaRPr lang="es-EC" sz="1100" b="0" dirty="0">
            <a:solidFill>
              <a:schemeClr val="tx1"/>
            </a:solidFill>
            <a:latin typeface="Arial Rounded MT Bold" panose="020F0704030504030204" pitchFamily="34" charset="0"/>
          </a:endParaRPr>
        </a:p>
      </dgm:t>
    </dgm:pt>
    <dgm:pt modelId="{BFE4330B-74D1-48AB-AF48-DF3363CC82AB}" type="parTrans" cxnId="{8F3ACCB5-F9FA-405E-914D-07D2A07F8C86}">
      <dgm:prSet/>
      <dgm:spPr>
        <a:solidFill>
          <a:schemeClr val="tx1"/>
        </a:solidFill>
      </dgm:spPr>
      <dgm:t>
        <a:bodyPr/>
        <a:lstStyle/>
        <a:p>
          <a:endParaRPr lang="es-EC"/>
        </a:p>
      </dgm:t>
    </dgm:pt>
    <dgm:pt modelId="{545A113F-C3B9-4F83-BF5F-87DFD54379A3}" type="sibTrans" cxnId="{8F3ACCB5-F9FA-405E-914D-07D2A07F8C86}">
      <dgm:prSet/>
      <dgm:spPr/>
      <dgm:t>
        <a:bodyPr/>
        <a:lstStyle/>
        <a:p>
          <a:endParaRPr lang="es-EC"/>
        </a:p>
      </dgm:t>
    </dgm:pt>
    <dgm:pt modelId="{38749610-2B8C-4365-A964-34BB05CEC408}" type="pres">
      <dgm:prSet presAssocID="{2A508406-8190-4584-A690-B47D34A4A437}" presName="cycle" presStyleCnt="0">
        <dgm:presLayoutVars>
          <dgm:chMax val="1"/>
          <dgm:dir/>
          <dgm:animLvl val="ctr"/>
          <dgm:resizeHandles val="exact"/>
        </dgm:presLayoutVars>
      </dgm:prSet>
      <dgm:spPr/>
      <dgm:t>
        <a:bodyPr/>
        <a:lstStyle/>
        <a:p>
          <a:endParaRPr lang="es-EC"/>
        </a:p>
      </dgm:t>
    </dgm:pt>
    <dgm:pt modelId="{733D4FA7-90BD-46B5-89A9-CF352D40EA86}" type="pres">
      <dgm:prSet presAssocID="{46C1B25A-C887-4238-AE1B-4A290896F489}" presName="centerShape" presStyleLbl="node0" presStyleIdx="0" presStyleCnt="1" custScaleX="143850" custScaleY="103468" custLinFactNeighborX="2176"/>
      <dgm:spPr/>
      <dgm:t>
        <a:bodyPr/>
        <a:lstStyle/>
        <a:p>
          <a:endParaRPr lang="es-EC"/>
        </a:p>
      </dgm:t>
    </dgm:pt>
    <dgm:pt modelId="{97EE9008-CB3B-481E-A75E-DB1E49EC22E9}" type="pres">
      <dgm:prSet presAssocID="{BFE4330B-74D1-48AB-AF48-DF3363CC82AB}" presName="parTrans" presStyleLbl="bgSibTrans2D1" presStyleIdx="0" presStyleCnt="3" custScaleX="99901"/>
      <dgm:spPr/>
      <dgm:t>
        <a:bodyPr/>
        <a:lstStyle/>
        <a:p>
          <a:endParaRPr lang="es-EC"/>
        </a:p>
      </dgm:t>
    </dgm:pt>
    <dgm:pt modelId="{AA64E32C-8530-4DC6-BFE6-619EB8AE50C7}" type="pres">
      <dgm:prSet presAssocID="{E481088E-5F2A-483A-BE8C-18E8217716F6}" presName="node" presStyleLbl="node1" presStyleIdx="0" presStyleCnt="3" custRadScaleRad="112072" custRadScaleInc="-7027">
        <dgm:presLayoutVars>
          <dgm:bulletEnabled val="1"/>
        </dgm:presLayoutVars>
      </dgm:prSet>
      <dgm:spPr/>
      <dgm:t>
        <a:bodyPr/>
        <a:lstStyle/>
        <a:p>
          <a:endParaRPr lang="es-EC"/>
        </a:p>
      </dgm:t>
    </dgm:pt>
    <dgm:pt modelId="{3E37E72E-8F57-4F38-A2EA-57057D6608C3}" type="pres">
      <dgm:prSet presAssocID="{7B4C8981-9C89-4B6B-A01C-A7CD8ACF8E0C}" presName="parTrans" presStyleLbl="bgSibTrans2D1" presStyleIdx="1" presStyleCnt="3" custAng="149516"/>
      <dgm:spPr/>
      <dgm:t>
        <a:bodyPr/>
        <a:lstStyle/>
        <a:p>
          <a:endParaRPr lang="es-EC"/>
        </a:p>
      </dgm:t>
    </dgm:pt>
    <dgm:pt modelId="{39265216-F431-463C-B556-24180A33A2F0}" type="pres">
      <dgm:prSet presAssocID="{2DB6DEB1-EAB0-4F56-B0CE-2E16B63013D3}" presName="node" presStyleLbl="node1" presStyleIdx="1" presStyleCnt="3" custScaleX="120416" custScaleY="91503">
        <dgm:presLayoutVars>
          <dgm:bulletEnabled val="1"/>
        </dgm:presLayoutVars>
      </dgm:prSet>
      <dgm:spPr/>
      <dgm:t>
        <a:bodyPr/>
        <a:lstStyle/>
        <a:p>
          <a:endParaRPr lang="es-EC"/>
        </a:p>
      </dgm:t>
    </dgm:pt>
    <dgm:pt modelId="{ACAE82C7-0246-4F37-B713-5EF34B3254EA}" type="pres">
      <dgm:prSet presAssocID="{FBD8FCA8-AEBF-4CB5-9176-CDA5AC0E8A85}" presName="parTrans" presStyleLbl="bgSibTrans2D1" presStyleIdx="2" presStyleCnt="3"/>
      <dgm:spPr/>
      <dgm:t>
        <a:bodyPr/>
        <a:lstStyle/>
        <a:p>
          <a:endParaRPr lang="es-EC"/>
        </a:p>
      </dgm:t>
    </dgm:pt>
    <dgm:pt modelId="{E0D39B0C-721D-4011-9BC6-B329A244654A}" type="pres">
      <dgm:prSet presAssocID="{7DB31173-1BB1-4B81-80AB-71D2DC567486}" presName="node" presStyleLbl="node1" presStyleIdx="2" presStyleCnt="3" custScaleX="94931" custRadScaleRad="114469" custRadScaleInc="7599">
        <dgm:presLayoutVars>
          <dgm:bulletEnabled val="1"/>
        </dgm:presLayoutVars>
      </dgm:prSet>
      <dgm:spPr/>
      <dgm:t>
        <a:bodyPr/>
        <a:lstStyle/>
        <a:p>
          <a:endParaRPr lang="es-EC"/>
        </a:p>
      </dgm:t>
    </dgm:pt>
  </dgm:ptLst>
  <dgm:cxnLst>
    <dgm:cxn modelId="{CCBC9033-473A-4CB7-B6EC-CB93E35E383D}" type="presOf" srcId="{2A508406-8190-4584-A690-B47D34A4A437}" destId="{38749610-2B8C-4365-A964-34BB05CEC408}" srcOrd="0" destOrd="0" presId="urn:microsoft.com/office/officeart/2005/8/layout/radial4"/>
    <dgm:cxn modelId="{43F48401-978A-4BBB-B123-2AACE19C4F79}" srcId="{46C1B25A-C887-4238-AE1B-4A290896F489}" destId="{7DB31173-1BB1-4B81-80AB-71D2DC567486}" srcOrd="2" destOrd="0" parTransId="{FBD8FCA8-AEBF-4CB5-9176-CDA5AC0E8A85}" sibTransId="{6A52B981-6ED2-467E-9707-E1E711C74CC8}"/>
    <dgm:cxn modelId="{07ACBC63-DCD6-415F-AAA5-3BD632791B32}" srcId="{46C1B25A-C887-4238-AE1B-4A290896F489}" destId="{2DB6DEB1-EAB0-4F56-B0CE-2E16B63013D3}" srcOrd="1" destOrd="0" parTransId="{7B4C8981-9C89-4B6B-A01C-A7CD8ACF8E0C}" sibTransId="{D6BE8AA0-1FAB-463F-AD7F-0C695DC316C4}"/>
    <dgm:cxn modelId="{7468D90E-98B6-469D-8577-B3B5CF07611A}" type="presOf" srcId="{7B4C8981-9C89-4B6B-A01C-A7CD8ACF8E0C}" destId="{3E37E72E-8F57-4F38-A2EA-57057D6608C3}" srcOrd="0" destOrd="0" presId="urn:microsoft.com/office/officeart/2005/8/layout/radial4"/>
    <dgm:cxn modelId="{C358920A-A791-4F6D-B4D8-64BAA71779BE}" type="presOf" srcId="{7DB31173-1BB1-4B81-80AB-71D2DC567486}" destId="{E0D39B0C-721D-4011-9BC6-B329A244654A}" srcOrd="0" destOrd="0" presId="urn:microsoft.com/office/officeart/2005/8/layout/radial4"/>
    <dgm:cxn modelId="{813066F7-49A3-4A26-B6C5-37D2E5E21EA7}" type="presOf" srcId="{E481088E-5F2A-483A-BE8C-18E8217716F6}" destId="{AA64E32C-8530-4DC6-BFE6-619EB8AE50C7}" srcOrd="0" destOrd="0" presId="urn:microsoft.com/office/officeart/2005/8/layout/radial4"/>
    <dgm:cxn modelId="{A15A562F-E5DE-4998-9C6F-EF7EE6D1DD4F}" type="presOf" srcId="{FBD8FCA8-AEBF-4CB5-9176-CDA5AC0E8A85}" destId="{ACAE82C7-0246-4F37-B713-5EF34B3254EA}" srcOrd="0" destOrd="0" presId="urn:microsoft.com/office/officeart/2005/8/layout/radial4"/>
    <dgm:cxn modelId="{8F3ACCB5-F9FA-405E-914D-07D2A07F8C86}" srcId="{46C1B25A-C887-4238-AE1B-4A290896F489}" destId="{E481088E-5F2A-483A-BE8C-18E8217716F6}" srcOrd="0" destOrd="0" parTransId="{BFE4330B-74D1-48AB-AF48-DF3363CC82AB}" sibTransId="{545A113F-C3B9-4F83-BF5F-87DFD54379A3}"/>
    <dgm:cxn modelId="{389C3F95-092B-44EA-A915-79DCCC865F6B}" type="presOf" srcId="{46C1B25A-C887-4238-AE1B-4A290896F489}" destId="{733D4FA7-90BD-46B5-89A9-CF352D40EA86}" srcOrd="0" destOrd="0" presId="urn:microsoft.com/office/officeart/2005/8/layout/radial4"/>
    <dgm:cxn modelId="{4D20E0EB-7990-4774-BA93-80EE14E51350}" type="presOf" srcId="{BFE4330B-74D1-48AB-AF48-DF3363CC82AB}" destId="{97EE9008-CB3B-481E-A75E-DB1E49EC22E9}" srcOrd="0" destOrd="0" presId="urn:microsoft.com/office/officeart/2005/8/layout/radial4"/>
    <dgm:cxn modelId="{2AF1FA7D-9BB8-4A9B-946F-F40D55D88AA7}" srcId="{2A508406-8190-4584-A690-B47D34A4A437}" destId="{46C1B25A-C887-4238-AE1B-4A290896F489}" srcOrd="0" destOrd="0" parTransId="{322FFF0C-729F-4DE2-9DCA-82F662D1E71A}" sibTransId="{E6D162AF-C047-4E76-A22D-D8205BE2C5C0}"/>
    <dgm:cxn modelId="{670AA3A1-C144-4408-BE9F-04F2C8A6CC5C}" type="presOf" srcId="{2DB6DEB1-EAB0-4F56-B0CE-2E16B63013D3}" destId="{39265216-F431-463C-B556-24180A33A2F0}" srcOrd="0" destOrd="0" presId="urn:microsoft.com/office/officeart/2005/8/layout/radial4"/>
    <dgm:cxn modelId="{C57671F1-9E06-473D-91A5-93609A9B1545}" type="presParOf" srcId="{38749610-2B8C-4365-A964-34BB05CEC408}" destId="{733D4FA7-90BD-46B5-89A9-CF352D40EA86}" srcOrd="0" destOrd="0" presId="urn:microsoft.com/office/officeart/2005/8/layout/radial4"/>
    <dgm:cxn modelId="{DE21F37C-BB15-4098-BB62-2B3507631E56}" type="presParOf" srcId="{38749610-2B8C-4365-A964-34BB05CEC408}" destId="{97EE9008-CB3B-481E-A75E-DB1E49EC22E9}" srcOrd="1" destOrd="0" presId="urn:microsoft.com/office/officeart/2005/8/layout/radial4"/>
    <dgm:cxn modelId="{CCEADE42-59A1-48C5-914D-9D452E718ED2}" type="presParOf" srcId="{38749610-2B8C-4365-A964-34BB05CEC408}" destId="{AA64E32C-8530-4DC6-BFE6-619EB8AE50C7}" srcOrd="2" destOrd="0" presId="urn:microsoft.com/office/officeart/2005/8/layout/radial4"/>
    <dgm:cxn modelId="{23FAABBE-F3D9-4463-84C7-C6227583193F}" type="presParOf" srcId="{38749610-2B8C-4365-A964-34BB05CEC408}" destId="{3E37E72E-8F57-4F38-A2EA-57057D6608C3}" srcOrd="3" destOrd="0" presId="urn:microsoft.com/office/officeart/2005/8/layout/radial4"/>
    <dgm:cxn modelId="{A4B9441D-47E8-490C-93C2-E65155A06404}" type="presParOf" srcId="{38749610-2B8C-4365-A964-34BB05CEC408}" destId="{39265216-F431-463C-B556-24180A33A2F0}" srcOrd="4" destOrd="0" presId="urn:microsoft.com/office/officeart/2005/8/layout/radial4"/>
    <dgm:cxn modelId="{FCA21D52-193F-4778-8656-F304F1AD555F}" type="presParOf" srcId="{38749610-2B8C-4365-A964-34BB05CEC408}" destId="{ACAE82C7-0246-4F37-B713-5EF34B3254EA}" srcOrd="5" destOrd="0" presId="urn:microsoft.com/office/officeart/2005/8/layout/radial4"/>
    <dgm:cxn modelId="{FF56C10A-0846-420D-BD88-AAEBD7101905}" type="presParOf" srcId="{38749610-2B8C-4365-A964-34BB05CEC408}" destId="{E0D39B0C-721D-4011-9BC6-B329A244654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AEBA14-EAA7-4404-8E6B-3485431A20F6}"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C"/>
        </a:p>
      </dgm:t>
    </dgm:pt>
    <dgm:pt modelId="{77D6073B-6A54-44CE-AC92-377B786962D6}">
      <dgm:prSet phldrT="[Texto]" custT="1"/>
      <dgm:spPr>
        <a:noFill/>
      </dgm:spPr>
      <dgm:t>
        <a:bodyPr/>
        <a:lstStyle/>
        <a:p>
          <a:pPr algn="just"/>
          <a:r>
            <a:rPr lang="es-MX" sz="1800" dirty="0" smtClean="0"/>
            <a:t>Difundir al mando institucional el análisis realizado, en donde utilizando la Prospectiva Estratégica como herramienta ha permitido visualizar en el futuro la institución en respuesta a las nuevas amenazas y riesgos a la seguridad nacional, los requerimientos operacionales, de equipamiento y organización que se necesita, así como contar con un marco legal adecuado a la misión institucional.</a:t>
          </a:r>
          <a:endParaRPr lang="es-EC" sz="1800" dirty="0"/>
        </a:p>
      </dgm:t>
    </dgm:pt>
    <dgm:pt modelId="{44C0485A-9723-42D0-B8D9-8D712B7C1BAE}" type="parTrans" cxnId="{EFC15431-4C77-4010-919B-C1C142692145}">
      <dgm:prSet/>
      <dgm:spPr/>
      <dgm:t>
        <a:bodyPr/>
        <a:lstStyle/>
        <a:p>
          <a:endParaRPr lang="es-EC">
            <a:solidFill>
              <a:schemeClr val="tx1"/>
            </a:solidFill>
          </a:endParaRPr>
        </a:p>
      </dgm:t>
    </dgm:pt>
    <dgm:pt modelId="{6A0D3F03-DABA-47BB-A7A8-1AA0B4E575B5}" type="sibTrans" cxnId="{EFC15431-4C77-4010-919B-C1C142692145}">
      <dgm:prSet/>
      <dgm:spPr/>
      <dgm:t>
        <a:bodyPr/>
        <a:lstStyle/>
        <a:p>
          <a:endParaRPr lang="es-EC">
            <a:solidFill>
              <a:schemeClr val="tx1"/>
            </a:solidFill>
          </a:endParaRPr>
        </a:p>
      </dgm:t>
    </dgm:pt>
    <dgm:pt modelId="{19420C89-B235-43C1-B270-36BE3A2E1CAD}">
      <dgm:prSet phldrT="[Texto]" custT="1"/>
      <dgm:spPr>
        <a:noFill/>
      </dgm:spPr>
      <dgm:t>
        <a:bodyPr/>
        <a:lstStyle/>
        <a:p>
          <a:pPr algn="just"/>
          <a:r>
            <a:rPr lang="es-ES_tradnl" sz="1800" dirty="0" smtClean="0"/>
            <a:t>En base a los resultados obtenidos en los diferentes escenarios con proyección al año 2035, elaborar el portafolio de proyectos que permita sustentar el empleo de las Fuerzas Armadas en la protección de los derechos y libertades de los ciudadanos ante las amenazas y riesgos que se espera vienen en el futuro, de una manera asimétrica y difusa.</a:t>
          </a:r>
          <a:endParaRPr lang="es-EC" sz="1800" dirty="0"/>
        </a:p>
      </dgm:t>
    </dgm:pt>
    <dgm:pt modelId="{8D4C1D12-1845-47A2-B8A1-A04158B9EAC3}" type="parTrans" cxnId="{4758E6FA-14AD-4D44-85B7-2A3AEEED32D5}">
      <dgm:prSet/>
      <dgm:spPr/>
      <dgm:t>
        <a:bodyPr/>
        <a:lstStyle/>
        <a:p>
          <a:endParaRPr lang="es-EC">
            <a:solidFill>
              <a:schemeClr val="tx1"/>
            </a:solidFill>
          </a:endParaRPr>
        </a:p>
      </dgm:t>
    </dgm:pt>
    <dgm:pt modelId="{C13A30D0-CB2B-4B50-BA40-FE3D13D2A800}" type="sibTrans" cxnId="{4758E6FA-14AD-4D44-85B7-2A3AEEED32D5}">
      <dgm:prSet/>
      <dgm:spPr/>
      <dgm:t>
        <a:bodyPr/>
        <a:lstStyle/>
        <a:p>
          <a:endParaRPr lang="es-EC">
            <a:solidFill>
              <a:schemeClr val="tx1"/>
            </a:solidFill>
          </a:endParaRPr>
        </a:p>
      </dgm:t>
    </dgm:pt>
    <dgm:pt modelId="{AF80A43B-10EB-4C38-8F53-8784FB3E3E80}" type="pres">
      <dgm:prSet presAssocID="{60AEBA14-EAA7-4404-8E6B-3485431A20F6}" presName="Name0" presStyleCnt="0">
        <dgm:presLayoutVars>
          <dgm:chMax val="7"/>
          <dgm:chPref val="7"/>
          <dgm:dir/>
        </dgm:presLayoutVars>
      </dgm:prSet>
      <dgm:spPr/>
      <dgm:t>
        <a:bodyPr/>
        <a:lstStyle/>
        <a:p>
          <a:endParaRPr lang="es-EC"/>
        </a:p>
      </dgm:t>
    </dgm:pt>
    <dgm:pt modelId="{D6F05702-9D67-48FF-A3F5-11FFA4F299D5}" type="pres">
      <dgm:prSet presAssocID="{60AEBA14-EAA7-4404-8E6B-3485431A20F6}" presName="Name1" presStyleCnt="0"/>
      <dgm:spPr/>
      <dgm:t>
        <a:bodyPr/>
        <a:lstStyle/>
        <a:p>
          <a:endParaRPr lang="es-EC"/>
        </a:p>
      </dgm:t>
    </dgm:pt>
    <dgm:pt modelId="{0DE2AC29-9A80-4824-9CF0-3FF27ED96FD1}" type="pres">
      <dgm:prSet presAssocID="{60AEBA14-EAA7-4404-8E6B-3485431A20F6}" presName="cycle" presStyleCnt="0"/>
      <dgm:spPr/>
      <dgm:t>
        <a:bodyPr/>
        <a:lstStyle/>
        <a:p>
          <a:endParaRPr lang="es-EC"/>
        </a:p>
      </dgm:t>
    </dgm:pt>
    <dgm:pt modelId="{190A9C68-88DB-4D8B-816C-F67B346C031B}" type="pres">
      <dgm:prSet presAssocID="{60AEBA14-EAA7-4404-8E6B-3485431A20F6}" presName="srcNode" presStyleLbl="node1" presStyleIdx="0" presStyleCnt="2"/>
      <dgm:spPr/>
      <dgm:t>
        <a:bodyPr/>
        <a:lstStyle/>
        <a:p>
          <a:endParaRPr lang="es-EC"/>
        </a:p>
      </dgm:t>
    </dgm:pt>
    <dgm:pt modelId="{EB71FCFA-61E0-41F1-AB31-3C02927A2DCA}" type="pres">
      <dgm:prSet presAssocID="{60AEBA14-EAA7-4404-8E6B-3485431A20F6}" presName="conn" presStyleLbl="parChTrans1D2" presStyleIdx="0" presStyleCnt="1"/>
      <dgm:spPr/>
      <dgm:t>
        <a:bodyPr/>
        <a:lstStyle/>
        <a:p>
          <a:endParaRPr lang="es-EC"/>
        </a:p>
      </dgm:t>
    </dgm:pt>
    <dgm:pt modelId="{B4009E97-1099-4DF5-9FFD-2797B55FC24E}" type="pres">
      <dgm:prSet presAssocID="{60AEBA14-EAA7-4404-8E6B-3485431A20F6}" presName="extraNode" presStyleLbl="node1" presStyleIdx="0" presStyleCnt="2"/>
      <dgm:spPr/>
      <dgm:t>
        <a:bodyPr/>
        <a:lstStyle/>
        <a:p>
          <a:endParaRPr lang="es-EC"/>
        </a:p>
      </dgm:t>
    </dgm:pt>
    <dgm:pt modelId="{70DDA45A-3F67-4E98-A242-FA924E61B64B}" type="pres">
      <dgm:prSet presAssocID="{60AEBA14-EAA7-4404-8E6B-3485431A20F6}" presName="dstNode" presStyleLbl="node1" presStyleIdx="0" presStyleCnt="2"/>
      <dgm:spPr/>
      <dgm:t>
        <a:bodyPr/>
        <a:lstStyle/>
        <a:p>
          <a:endParaRPr lang="es-EC"/>
        </a:p>
      </dgm:t>
    </dgm:pt>
    <dgm:pt modelId="{57E8ED8E-8BA1-4EF7-AB32-B42ABF0E877E}" type="pres">
      <dgm:prSet presAssocID="{77D6073B-6A54-44CE-AC92-377B786962D6}" presName="text_1" presStyleLbl="node1" presStyleIdx="0" presStyleCnt="2" custScaleY="123368" custLinFactNeighborY="-51202">
        <dgm:presLayoutVars>
          <dgm:bulletEnabled val="1"/>
        </dgm:presLayoutVars>
      </dgm:prSet>
      <dgm:spPr/>
      <dgm:t>
        <a:bodyPr/>
        <a:lstStyle/>
        <a:p>
          <a:endParaRPr lang="es-EC"/>
        </a:p>
      </dgm:t>
    </dgm:pt>
    <dgm:pt modelId="{D6F7016F-59E6-4891-B86D-450D505685CA}" type="pres">
      <dgm:prSet presAssocID="{77D6073B-6A54-44CE-AC92-377B786962D6}" presName="accent_1" presStyleCnt="0"/>
      <dgm:spPr/>
      <dgm:t>
        <a:bodyPr/>
        <a:lstStyle/>
        <a:p>
          <a:endParaRPr lang="es-EC"/>
        </a:p>
      </dgm:t>
    </dgm:pt>
    <dgm:pt modelId="{BFE25148-D107-4BA5-8083-562FBA467B42}" type="pres">
      <dgm:prSet presAssocID="{77D6073B-6A54-44CE-AC92-377B786962D6}" presName="accentRepeatNode" presStyleLbl="solidFgAcc1" presStyleIdx="0" presStyleCnt="2" custLinFactNeighborY="-30962"/>
      <dgm:spPr>
        <a:blipFill rotWithShape="0">
          <a:blip xmlns:r="http://schemas.openxmlformats.org/officeDocument/2006/relationships" r:embed="rId1"/>
          <a:stretch>
            <a:fillRect/>
          </a:stretch>
        </a:blipFill>
      </dgm:spPr>
      <dgm:t>
        <a:bodyPr/>
        <a:lstStyle/>
        <a:p>
          <a:endParaRPr lang="es-EC"/>
        </a:p>
      </dgm:t>
    </dgm:pt>
    <dgm:pt modelId="{5C4230C6-F5D9-4831-9E81-30B9978C205D}" type="pres">
      <dgm:prSet presAssocID="{19420C89-B235-43C1-B270-36BE3A2E1CAD}" presName="text_2" presStyleLbl="node1" presStyleIdx="1" presStyleCnt="2" custScaleY="112323" custLinFactNeighborY="-21611">
        <dgm:presLayoutVars>
          <dgm:bulletEnabled val="1"/>
        </dgm:presLayoutVars>
      </dgm:prSet>
      <dgm:spPr/>
      <dgm:t>
        <a:bodyPr/>
        <a:lstStyle/>
        <a:p>
          <a:endParaRPr lang="es-EC"/>
        </a:p>
      </dgm:t>
    </dgm:pt>
    <dgm:pt modelId="{1423BE52-AD62-41BC-AF97-B07A8D9F579E}" type="pres">
      <dgm:prSet presAssocID="{19420C89-B235-43C1-B270-36BE3A2E1CAD}" presName="accent_2" presStyleCnt="0"/>
      <dgm:spPr/>
      <dgm:t>
        <a:bodyPr/>
        <a:lstStyle/>
        <a:p>
          <a:endParaRPr lang="es-EC"/>
        </a:p>
      </dgm:t>
    </dgm:pt>
    <dgm:pt modelId="{7C773DDF-B41A-4932-978F-CF39CD76411D}" type="pres">
      <dgm:prSet presAssocID="{19420C89-B235-43C1-B270-36BE3A2E1CAD}" presName="accentRepeatNode" presStyleLbl="solidFgAcc1" presStyleIdx="1" presStyleCnt="2" custScaleX="97648" custScaleY="89979" custLinFactNeighborX="-4505" custLinFactNeighborY="-18921"/>
      <dgm:spPr>
        <a:blipFill rotWithShape="0">
          <a:blip xmlns:r="http://schemas.openxmlformats.org/officeDocument/2006/relationships" r:embed="rId2"/>
          <a:stretch>
            <a:fillRect/>
          </a:stretch>
        </a:blipFill>
      </dgm:spPr>
      <dgm:t>
        <a:bodyPr/>
        <a:lstStyle/>
        <a:p>
          <a:endParaRPr lang="es-EC"/>
        </a:p>
      </dgm:t>
    </dgm:pt>
  </dgm:ptLst>
  <dgm:cxnLst>
    <dgm:cxn modelId="{6527F5B3-954D-4A2F-AC79-649625B50AF7}" type="presOf" srcId="{77D6073B-6A54-44CE-AC92-377B786962D6}" destId="{57E8ED8E-8BA1-4EF7-AB32-B42ABF0E877E}" srcOrd="0" destOrd="0" presId="urn:microsoft.com/office/officeart/2008/layout/VerticalCurvedList"/>
    <dgm:cxn modelId="{45BE8CCB-847E-4B69-945B-ACB9B0223EEB}" type="presOf" srcId="{60AEBA14-EAA7-4404-8E6B-3485431A20F6}" destId="{AF80A43B-10EB-4C38-8F53-8784FB3E3E80}" srcOrd="0" destOrd="0" presId="urn:microsoft.com/office/officeart/2008/layout/VerticalCurvedList"/>
    <dgm:cxn modelId="{EFC15431-4C77-4010-919B-C1C142692145}" srcId="{60AEBA14-EAA7-4404-8E6B-3485431A20F6}" destId="{77D6073B-6A54-44CE-AC92-377B786962D6}" srcOrd="0" destOrd="0" parTransId="{44C0485A-9723-42D0-B8D9-8D712B7C1BAE}" sibTransId="{6A0D3F03-DABA-47BB-A7A8-1AA0B4E575B5}"/>
    <dgm:cxn modelId="{4758E6FA-14AD-4D44-85B7-2A3AEEED32D5}" srcId="{60AEBA14-EAA7-4404-8E6B-3485431A20F6}" destId="{19420C89-B235-43C1-B270-36BE3A2E1CAD}" srcOrd="1" destOrd="0" parTransId="{8D4C1D12-1845-47A2-B8A1-A04158B9EAC3}" sibTransId="{C13A30D0-CB2B-4B50-BA40-FE3D13D2A800}"/>
    <dgm:cxn modelId="{F03AAE60-02B7-4181-B00C-9B141F35D734}" type="presOf" srcId="{6A0D3F03-DABA-47BB-A7A8-1AA0B4E575B5}" destId="{EB71FCFA-61E0-41F1-AB31-3C02927A2DCA}" srcOrd="0" destOrd="0" presId="urn:microsoft.com/office/officeart/2008/layout/VerticalCurvedList"/>
    <dgm:cxn modelId="{E29391B7-056D-4449-9B55-13E2C27C41EF}" type="presOf" srcId="{19420C89-B235-43C1-B270-36BE3A2E1CAD}" destId="{5C4230C6-F5D9-4831-9E81-30B9978C205D}" srcOrd="0" destOrd="0" presId="urn:microsoft.com/office/officeart/2008/layout/VerticalCurvedList"/>
    <dgm:cxn modelId="{26364304-249F-4F64-8834-2494C14485C4}" type="presParOf" srcId="{AF80A43B-10EB-4C38-8F53-8784FB3E3E80}" destId="{D6F05702-9D67-48FF-A3F5-11FFA4F299D5}" srcOrd="0" destOrd="0" presId="urn:microsoft.com/office/officeart/2008/layout/VerticalCurvedList"/>
    <dgm:cxn modelId="{381EBFF8-3F48-4647-9D64-3F231E4F1431}" type="presParOf" srcId="{D6F05702-9D67-48FF-A3F5-11FFA4F299D5}" destId="{0DE2AC29-9A80-4824-9CF0-3FF27ED96FD1}" srcOrd="0" destOrd="0" presId="urn:microsoft.com/office/officeart/2008/layout/VerticalCurvedList"/>
    <dgm:cxn modelId="{6A727776-1421-47AD-9506-A973527BD507}" type="presParOf" srcId="{0DE2AC29-9A80-4824-9CF0-3FF27ED96FD1}" destId="{190A9C68-88DB-4D8B-816C-F67B346C031B}" srcOrd="0" destOrd="0" presId="urn:microsoft.com/office/officeart/2008/layout/VerticalCurvedList"/>
    <dgm:cxn modelId="{F0A51484-796B-4E25-97CF-52C02FB99690}" type="presParOf" srcId="{0DE2AC29-9A80-4824-9CF0-3FF27ED96FD1}" destId="{EB71FCFA-61E0-41F1-AB31-3C02927A2DCA}" srcOrd="1" destOrd="0" presId="urn:microsoft.com/office/officeart/2008/layout/VerticalCurvedList"/>
    <dgm:cxn modelId="{EC56A383-4863-4DAA-A3A7-DC4A41937AD5}" type="presParOf" srcId="{0DE2AC29-9A80-4824-9CF0-3FF27ED96FD1}" destId="{B4009E97-1099-4DF5-9FFD-2797B55FC24E}" srcOrd="2" destOrd="0" presId="urn:microsoft.com/office/officeart/2008/layout/VerticalCurvedList"/>
    <dgm:cxn modelId="{7390F39A-63C9-4A11-9C44-6A42DFFF6A29}" type="presParOf" srcId="{0DE2AC29-9A80-4824-9CF0-3FF27ED96FD1}" destId="{70DDA45A-3F67-4E98-A242-FA924E61B64B}" srcOrd="3" destOrd="0" presId="urn:microsoft.com/office/officeart/2008/layout/VerticalCurvedList"/>
    <dgm:cxn modelId="{9007BE91-801C-420C-A91E-CB68FEDF3FA2}" type="presParOf" srcId="{D6F05702-9D67-48FF-A3F5-11FFA4F299D5}" destId="{57E8ED8E-8BA1-4EF7-AB32-B42ABF0E877E}" srcOrd="1" destOrd="0" presId="urn:microsoft.com/office/officeart/2008/layout/VerticalCurvedList"/>
    <dgm:cxn modelId="{2A86DE48-D1A4-4BDC-9835-65ADB63A26A0}" type="presParOf" srcId="{D6F05702-9D67-48FF-A3F5-11FFA4F299D5}" destId="{D6F7016F-59E6-4891-B86D-450D505685CA}" srcOrd="2" destOrd="0" presId="urn:microsoft.com/office/officeart/2008/layout/VerticalCurvedList"/>
    <dgm:cxn modelId="{D1D31D4B-4A15-4D40-8049-5B8A35422969}" type="presParOf" srcId="{D6F7016F-59E6-4891-B86D-450D505685CA}" destId="{BFE25148-D107-4BA5-8083-562FBA467B42}" srcOrd="0" destOrd="0" presId="urn:microsoft.com/office/officeart/2008/layout/VerticalCurvedList"/>
    <dgm:cxn modelId="{BA436CE4-52C0-439C-B78F-11E6352DDE93}" type="presParOf" srcId="{D6F05702-9D67-48FF-A3F5-11FFA4F299D5}" destId="{5C4230C6-F5D9-4831-9E81-30B9978C205D}" srcOrd="3" destOrd="0" presId="urn:microsoft.com/office/officeart/2008/layout/VerticalCurvedList"/>
    <dgm:cxn modelId="{4479F22D-D4EC-4004-A716-8FBF837A295F}" type="presParOf" srcId="{D6F05702-9D67-48FF-A3F5-11FFA4F299D5}" destId="{1423BE52-AD62-41BC-AF97-B07A8D9F579E}" srcOrd="4" destOrd="0" presId="urn:microsoft.com/office/officeart/2008/layout/VerticalCurvedList"/>
    <dgm:cxn modelId="{599FDA40-144D-4F90-81A2-8E39CF8478F6}" type="presParOf" srcId="{1423BE52-AD62-41BC-AF97-B07A8D9F579E}" destId="{7C773DDF-B41A-4932-978F-CF39CD76411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508406-8190-4584-A690-B47D34A4A437}" type="doc">
      <dgm:prSet loTypeId="urn:microsoft.com/office/officeart/2005/8/layout/radial4" loCatId="relationship" qsTypeId="urn:microsoft.com/office/officeart/2005/8/quickstyle/3d2" qsCatId="3D" csTypeId="urn:microsoft.com/office/officeart/2005/8/colors/accent4_2" csCatId="accent4" phldr="1"/>
      <dgm:spPr/>
      <dgm:t>
        <a:bodyPr/>
        <a:lstStyle/>
        <a:p>
          <a:endParaRPr lang="es-EC"/>
        </a:p>
      </dgm:t>
    </dgm:pt>
    <dgm:pt modelId="{46C1B25A-C887-4238-AE1B-4A290896F489}">
      <dgm:prSet phldrT="[Texto]" custT="1"/>
      <dgm:spPr>
        <a:gradFill rotWithShape="0">
          <a:gsLst>
            <a:gs pos="0">
              <a:schemeClr val="accent4">
                <a:lumMod val="60000"/>
                <a:lumOff val="40000"/>
              </a:schemeClr>
            </a:gs>
            <a:gs pos="80000">
              <a:schemeClr val="accent4">
                <a:lumMod val="40000"/>
                <a:lumOff val="60000"/>
              </a:schemeClr>
            </a:gs>
            <a:gs pos="100000">
              <a:schemeClr val="accent4">
                <a:lumMod val="20000"/>
                <a:lumOff val="80000"/>
              </a:schemeClr>
            </a:gs>
          </a:gsLst>
        </a:gradFill>
      </dgm:spPr>
      <dgm:t>
        <a:bodyPr/>
        <a:lstStyle/>
        <a:p>
          <a:r>
            <a:rPr lang="es-EC" sz="1400" b="1" i="0" u="sng" dirty="0" smtClean="0">
              <a:solidFill>
                <a:schemeClr val="tx1"/>
              </a:solidFill>
              <a:latin typeface="Arial Black" panose="020B0A04020102020204" pitchFamily="34" charset="0"/>
            </a:rPr>
            <a:t>ANÁLISIS</a:t>
          </a:r>
          <a:endParaRPr lang="es-EC" sz="1400" b="1" i="0" u="sng" dirty="0">
            <a:solidFill>
              <a:schemeClr val="tx1"/>
            </a:solidFill>
            <a:latin typeface="Arial Black" panose="020B0A04020102020204" pitchFamily="34" charset="0"/>
          </a:endParaRPr>
        </a:p>
      </dgm:t>
    </dgm:pt>
    <dgm:pt modelId="{322FFF0C-729F-4DE2-9DCA-82F662D1E71A}" type="parTrans" cxnId="{2AF1FA7D-9BB8-4A9B-946F-F40D55D88AA7}">
      <dgm:prSet/>
      <dgm:spPr/>
      <dgm:t>
        <a:bodyPr/>
        <a:lstStyle/>
        <a:p>
          <a:endParaRPr lang="es-EC"/>
        </a:p>
      </dgm:t>
    </dgm:pt>
    <dgm:pt modelId="{E6D162AF-C047-4E76-A22D-D8205BE2C5C0}" type="sibTrans" cxnId="{2AF1FA7D-9BB8-4A9B-946F-F40D55D88AA7}">
      <dgm:prSet/>
      <dgm:spPr/>
      <dgm:t>
        <a:bodyPr/>
        <a:lstStyle/>
        <a:p>
          <a:endParaRPr lang="es-EC"/>
        </a:p>
      </dgm:t>
    </dgm:pt>
    <dgm:pt modelId="{2DB6DEB1-EAB0-4F56-B0CE-2E16B63013D3}">
      <dgm:prSet phldrT="[Texto]" custT="1"/>
      <dgm:spPr>
        <a:gradFill rotWithShape="0">
          <a:gsLst>
            <a:gs pos="0">
              <a:schemeClr val="accent3">
                <a:lumMod val="60000"/>
                <a:lumOff val="40000"/>
              </a:schemeClr>
            </a:gs>
            <a:gs pos="80000">
              <a:schemeClr val="accent3">
                <a:lumMod val="40000"/>
                <a:lumOff val="60000"/>
              </a:schemeClr>
            </a:gs>
            <a:gs pos="100000">
              <a:schemeClr val="accent3">
                <a:lumMod val="20000"/>
                <a:lumOff val="80000"/>
              </a:schemeClr>
            </a:gs>
          </a:gsLst>
        </a:gradFill>
      </dgm:spPr>
      <dgm:t>
        <a:bodyPr/>
        <a:lstStyle/>
        <a:p>
          <a:pPr marL="0" lvl="0" indent="0" algn="ctr" defTabSz="533400">
            <a:lnSpc>
              <a:spcPct val="150000"/>
            </a:lnSpc>
            <a:spcBef>
              <a:spcPct val="0"/>
            </a:spcBef>
            <a:spcAft>
              <a:spcPct val="35000"/>
            </a:spcAft>
            <a:buNone/>
          </a:pPr>
          <a:r>
            <a:rPr lang="es-MX" sz="1100" b="0" kern="1200" dirty="0" smtClean="0">
              <a:solidFill>
                <a:prstClr val="black"/>
              </a:solidFill>
              <a:latin typeface="Arial Rounded MT Bold" panose="020F0704030504030204" pitchFamily="34" charset="0"/>
              <a:ea typeface="+mn-ea"/>
              <a:cs typeface="+mn-cs"/>
            </a:rPr>
            <a:t>TERRORISMO PODRÍA TENER INFLUENCIA DIRECTA EN LOS NIVELES DE VIOLENCIA Y CONDUCTA CRIMINAL </a:t>
          </a:r>
          <a:endParaRPr lang="es-EC" sz="1100" b="0" kern="1200" dirty="0">
            <a:solidFill>
              <a:prstClr val="black"/>
            </a:solidFill>
            <a:latin typeface="Arial Rounded MT Bold" panose="020F0704030504030204" pitchFamily="34" charset="0"/>
            <a:ea typeface="+mn-ea"/>
            <a:cs typeface="+mn-cs"/>
          </a:endParaRPr>
        </a:p>
      </dgm:t>
    </dgm:pt>
    <dgm:pt modelId="{7B4C8981-9C89-4B6B-A01C-A7CD8ACF8E0C}" type="parTrans" cxnId="{07ACBC63-DCD6-415F-AAA5-3BD632791B32}">
      <dgm:prSet/>
      <dgm:spPr>
        <a:solidFill>
          <a:schemeClr val="tx1"/>
        </a:solidFill>
      </dgm:spPr>
      <dgm:t>
        <a:bodyPr/>
        <a:lstStyle/>
        <a:p>
          <a:endParaRPr lang="es-EC"/>
        </a:p>
      </dgm:t>
    </dgm:pt>
    <dgm:pt modelId="{D6BE8AA0-1FAB-463F-AD7F-0C695DC316C4}" type="sibTrans" cxnId="{07ACBC63-DCD6-415F-AAA5-3BD632791B32}">
      <dgm:prSet/>
      <dgm:spPr/>
      <dgm:t>
        <a:bodyPr/>
        <a:lstStyle/>
        <a:p>
          <a:endParaRPr lang="es-EC"/>
        </a:p>
      </dgm:t>
    </dgm:pt>
    <dgm:pt modelId="{7DB31173-1BB1-4B81-80AB-71D2DC567486}">
      <dgm:prSet custT="1"/>
      <dgm:spPr>
        <a:gradFill rotWithShape="0">
          <a:gsLst>
            <a:gs pos="0">
              <a:schemeClr val="accent3">
                <a:lumMod val="60000"/>
                <a:lumOff val="40000"/>
              </a:schemeClr>
            </a:gs>
            <a:gs pos="80000">
              <a:schemeClr val="accent3">
                <a:lumMod val="40000"/>
                <a:lumOff val="60000"/>
              </a:schemeClr>
            </a:gs>
            <a:gs pos="100000">
              <a:schemeClr val="accent3">
                <a:lumMod val="20000"/>
                <a:lumOff val="80000"/>
              </a:schemeClr>
            </a:gs>
          </a:gsLst>
        </a:gradFill>
      </dgm:spPr>
      <dgm:t>
        <a:bodyPr/>
        <a:lstStyle/>
        <a:p>
          <a:pPr marL="0" lvl="0" indent="0" algn="ctr" defTabSz="533400">
            <a:lnSpc>
              <a:spcPct val="150000"/>
            </a:lnSpc>
            <a:spcBef>
              <a:spcPct val="0"/>
            </a:spcBef>
            <a:spcAft>
              <a:spcPct val="35000"/>
            </a:spcAft>
            <a:buNone/>
          </a:pPr>
          <a:r>
            <a:rPr lang="es-MX" sz="1100" b="0" kern="1200" dirty="0" smtClean="0">
              <a:solidFill>
                <a:prstClr val="black"/>
              </a:solidFill>
              <a:latin typeface="Arial Rounded MT Bold" panose="020F0704030504030204" pitchFamily="34" charset="0"/>
              <a:ea typeface="+mn-ea"/>
              <a:cs typeface="+mn-cs"/>
            </a:rPr>
            <a:t>VIOLENCIA INTRAFAMILIAR 64%, EN LAS CALLES 59%, CRIMEN ORGANIZADO 57% Y PANDILLAS 52%</a:t>
          </a:r>
          <a:endParaRPr lang="es-ES" sz="1100" b="0" kern="1200" dirty="0">
            <a:solidFill>
              <a:prstClr val="black"/>
            </a:solidFill>
            <a:latin typeface="Arial Rounded MT Bold" panose="020F0704030504030204" pitchFamily="34" charset="0"/>
            <a:ea typeface="+mn-ea"/>
            <a:cs typeface="+mn-cs"/>
          </a:endParaRPr>
        </a:p>
      </dgm:t>
    </dgm:pt>
    <dgm:pt modelId="{FBD8FCA8-AEBF-4CB5-9176-CDA5AC0E8A85}" type="parTrans" cxnId="{43F48401-978A-4BBB-B123-2AACE19C4F79}">
      <dgm:prSet/>
      <dgm:spPr>
        <a:solidFill>
          <a:schemeClr val="tx1"/>
        </a:solidFill>
      </dgm:spPr>
      <dgm:t>
        <a:bodyPr/>
        <a:lstStyle/>
        <a:p>
          <a:endParaRPr lang="es-ES"/>
        </a:p>
      </dgm:t>
    </dgm:pt>
    <dgm:pt modelId="{6A52B981-6ED2-467E-9707-E1E711C74CC8}" type="sibTrans" cxnId="{43F48401-978A-4BBB-B123-2AACE19C4F79}">
      <dgm:prSet/>
      <dgm:spPr/>
      <dgm:t>
        <a:bodyPr/>
        <a:lstStyle/>
        <a:p>
          <a:endParaRPr lang="es-ES"/>
        </a:p>
      </dgm:t>
    </dgm:pt>
    <dgm:pt modelId="{E481088E-5F2A-483A-BE8C-18E8217716F6}">
      <dgm:prSet phldrT="[Texto]" custT="1"/>
      <dgm:spPr>
        <a:gradFill rotWithShape="0">
          <a:gsLst>
            <a:gs pos="0">
              <a:schemeClr val="accent3">
                <a:lumMod val="60000"/>
                <a:lumOff val="40000"/>
              </a:schemeClr>
            </a:gs>
            <a:gs pos="80000">
              <a:schemeClr val="accent3">
                <a:lumMod val="40000"/>
                <a:lumOff val="60000"/>
              </a:schemeClr>
            </a:gs>
            <a:gs pos="100000">
              <a:schemeClr val="accent3">
                <a:lumMod val="20000"/>
                <a:lumOff val="80000"/>
              </a:schemeClr>
            </a:gs>
          </a:gsLst>
        </a:gradFill>
      </dgm:spPr>
      <dgm:t>
        <a:bodyPr/>
        <a:lstStyle/>
        <a:p>
          <a:pPr>
            <a:lnSpc>
              <a:spcPct val="150000"/>
            </a:lnSpc>
          </a:pPr>
          <a:r>
            <a:rPr lang="es-MX" sz="1100" b="0" dirty="0" smtClean="0">
              <a:solidFill>
                <a:schemeClr val="tx1"/>
              </a:solidFill>
              <a:latin typeface="Arial Rounded MT Bold" panose="020F0704030504030204" pitchFamily="34" charset="0"/>
            </a:rPr>
            <a:t>AMÉRICA LATINA CON EL 8% DE LA POBLACIÓN MUNDIAL, CONCENTRA EL 33% DE LOS HOMICIDIOS </a:t>
          </a:r>
          <a:endParaRPr lang="es-EC" sz="1100" b="0" dirty="0">
            <a:solidFill>
              <a:schemeClr val="tx1"/>
            </a:solidFill>
            <a:latin typeface="Arial Rounded MT Bold" panose="020F0704030504030204" pitchFamily="34" charset="0"/>
          </a:endParaRPr>
        </a:p>
      </dgm:t>
    </dgm:pt>
    <dgm:pt modelId="{BFE4330B-74D1-48AB-AF48-DF3363CC82AB}" type="parTrans" cxnId="{8F3ACCB5-F9FA-405E-914D-07D2A07F8C86}">
      <dgm:prSet/>
      <dgm:spPr>
        <a:solidFill>
          <a:schemeClr val="tx1"/>
        </a:solidFill>
      </dgm:spPr>
      <dgm:t>
        <a:bodyPr/>
        <a:lstStyle/>
        <a:p>
          <a:endParaRPr lang="es-EC"/>
        </a:p>
      </dgm:t>
    </dgm:pt>
    <dgm:pt modelId="{545A113F-C3B9-4F83-BF5F-87DFD54379A3}" type="sibTrans" cxnId="{8F3ACCB5-F9FA-405E-914D-07D2A07F8C86}">
      <dgm:prSet/>
      <dgm:spPr/>
      <dgm:t>
        <a:bodyPr/>
        <a:lstStyle/>
        <a:p>
          <a:endParaRPr lang="es-EC"/>
        </a:p>
      </dgm:t>
    </dgm:pt>
    <dgm:pt modelId="{38749610-2B8C-4365-A964-34BB05CEC408}" type="pres">
      <dgm:prSet presAssocID="{2A508406-8190-4584-A690-B47D34A4A437}" presName="cycle" presStyleCnt="0">
        <dgm:presLayoutVars>
          <dgm:chMax val="1"/>
          <dgm:dir/>
          <dgm:animLvl val="ctr"/>
          <dgm:resizeHandles val="exact"/>
        </dgm:presLayoutVars>
      </dgm:prSet>
      <dgm:spPr/>
      <dgm:t>
        <a:bodyPr/>
        <a:lstStyle/>
        <a:p>
          <a:endParaRPr lang="es-EC"/>
        </a:p>
      </dgm:t>
    </dgm:pt>
    <dgm:pt modelId="{733D4FA7-90BD-46B5-89A9-CF352D40EA86}" type="pres">
      <dgm:prSet presAssocID="{46C1B25A-C887-4238-AE1B-4A290896F489}" presName="centerShape" presStyleLbl="node0" presStyleIdx="0" presStyleCnt="1" custScaleX="115438" custScaleY="103468" custLinFactNeighborX="1790"/>
      <dgm:spPr/>
      <dgm:t>
        <a:bodyPr/>
        <a:lstStyle/>
        <a:p>
          <a:endParaRPr lang="es-EC"/>
        </a:p>
      </dgm:t>
    </dgm:pt>
    <dgm:pt modelId="{97EE9008-CB3B-481E-A75E-DB1E49EC22E9}" type="pres">
      <dgm:prSet presAssocID="{BFE4330B-74D1-48AB-AF48-DF3363CC82AB}" presName="parTrans" presStyleLbl="bgSibTrans2D1" presStyleIdx="0" presStyleCnt="3" custScaleX="113472"/>
      <dgm:spPr/>
      <dgm:t>
        <a:bodyPr/>
        <a:lstStyle/>
        <a:p>
          <a:endParaRPr lang="es-EC"/>
        </a:p>
      </dgm:t>
    </dgm:pt>
    <dgm:pt modelId="{AA64E32C-8530-4DC6-BFE6-619EB8AE50C7}" type="pres">
      <dgm:prSet presAssocID="{E481088E-5F2A-483A-BE8C-18E8217716F6}" presName="node" presStyleLbl="node1" presStyleIdx="0" presStyleCnt="3" custScaleX="114295" custRadScaleRad="106028" custRadScaleInc="-62061">
        <dgm:presLayoutVars>
          <dgm:bulletEnabled val="1"/>
        </dgm:presLayoutVars>
      </dgm:prSet>
      <dgm:spPr/>
      <dgm:t>
        <a:bodyPr/>
        <a:lstStyle/>
        <a:p>
          <a:endParaRPr lang="es-EC"/>
        </a:p>
      </dgm:t>
    </dgm:pt>
    <dgm:pt modelId="{3E37E72E-8F57-4F38-A2EA-57057D6608C3}" type="pres">
      <dgm:prSet presAssocID="{7B4C8981-9C89-4B6B-A01C-A7CD8ACF8E0C}" presName="parTrans" presStyleLbl="bgSibTrans2D1" presStyleIdx="1" presStyleCnt="3"/>
      <dgm:spPr/>
      <dgm:t>
        <a:bodyPr/>
        <a:lstStyle/>
        <a:p>
          <a:endParaRPr lang="es-EC"/>
        </a:p>
      </dgm:t>
    </dgm:pt>
    <dgm:pt modelId="{39265216-F431-463C-B556-24180A33A2F0}" type="pres">
      <dgm:prSet presAssocID="{2DB6DEB1-EAB0-4F56-B0CE-2E16B63013D3}" presName="node" presStyleLbl="node1" presStyleIdx="1" presStyleCnt="3" custScaleX="132301" custScaleY="91503" custRadScaleRad="95401" custRadScaleInc="2552">
        <dgm:presLayoutVars>
          <dgm:bulletEnabled val="1"/>
        </dgm:presLayoutVars>
      </dgm:prSet>
      <dgm:spPr/>
      <dgm:t>
        <a:bodyPr/>
        <a:lstStyle/>
        <a:p>
          <a:endParaRPr lang="es-EC"/>
        </a:p>
      </dgm:t>
    </dgm:pt>
    <dgm:pt modelId="{ACAE82C7-0246-4F37-B713-5EF34B3254EA}" type="pres">
      <dgm:prSet presAssocID="{FBD8FCA8-AEBF-4CB5-9176-CDA5AC0E8A85}" presName="parTrans" presStyleLbl="bgSibTrans2D1" presStyleIdx="2" presStyleCnt="3" custScaleX="114683"/>
      <dgm:spPr/>
      <dgm:t>
        <a:bodyPr/>
        <a:lstStyle/>
        <a:p>
          <a:endParaRPr lang="es-EC"/>
        </a:p>
      </dgm:t>
    </dgm:pt>
    <dgm:pt modelId="{E0D39B0C-721D-4011-9BC6-B329A244654A}" type="pres">
      <dgm:prSet presAssocID="{7DB31173-1BB1-4B81-80AB-71D2DC567486}" presName="node" presStyleLbl="node1" presStyleIdx="2" presStyleCnt="3" custScaleX="119070" custRadScaleRad="106028" custRadScaleInc="62058">
        <dgm:presLayoutVars>
          <dgm:bulletEnabled val="1"/>
        </dgm:presLayoutVars>
      </dgm:prSet>
      <dgm:spPr/>
      <dgm:t>
        <a:bodyPr/>
        <a:lstStyle/>
        <a:p>
          <a:endParaRPr lang="es-EC"/>
        </a:p>
      </dgm:t>
    </dgm:pt>
  </dgm:ptLst>
  <dgm:cxnLst>
    <dgm:cxn modelId="{43F48401-978A-4BBB-B123-2AACE19C4F79}" srcId="{46C1B25A-C887-4238-AE1B-4A290896F489}" destId="{7DB31173-1BB1-4B81-80AB-71D2DC567486}" srcOrd="2" destOrd="0" parTransId="{FBD8FCA8-AEBF-4CB5-9176-CDA5AC0E8A85}" sibTransId="{6A52B981-6ED2-467E-9707-E1E711C74CC8}"/>
    <dgm:cxn modelId="{840C9643-7D95-4B26-8CF9-B484D13A3762}" type="presOf" srcId="{2A508406-8190-4584-A690-B47D34A4A437}" destId="{38749610-2B8C-4365-A964-34BB05CEC408}" srcOrd="0" destOrd="0" presId="urn:microsoft.com/office/officeart/2005/8/layout/radial4"/>
    <dgm:cxn modelId="{98E5DE97-E694-42F8-9A06-C7D4564D4AB5}" type="presOf" srcId="{E481088E-5F2A-483A-BE8C-18E8217716F6}" destId="{AA64E32C-8530-4DC6-BFE6-619EB8AE50C7}" srcOrd="0" destOrd="0" presId="urn:microsoft.com/office/officeart/2005/8/layout/radial4"/>
    <dgm:cxn modelId="{07ACBC63-DCD6-415F-AAA5-3BD632791B32}" srcId="{46C1B25A-C887-4238-AE1B-4A290896F489}" destId="{2DB6DEB1-EAB0-4F56-B0CE-2E16B63013D3}" srcOrd="1" destOrd="0" parTransId="{7B4C8981-9C89-4B6B-A01C-A7CD8ACF8E0C}" sibTransId="{D6BE8AA0-1FAB-463F-AD7F-0C695DC316C4}"/>
    <dgm:cxn modelId="{D2F56897-E276-4585-B4E0-C4219A747640}" type="presOf" srcId="{FBD8FCA8-AEBF-4CB5-9176-CDA5AC0E8A85}" destId="{ACAE82C7-0246-4F37-B713-5EF34B3254EA}" srcOrd="0" destOrd="0" presId="urn:microsoft.com/office/officeart/2005/8/layout/radial4"/>
    <dgm:cxn modelId="{D1533482-DFF8-4521-9AFD-290B8B6B6FBA}" type="presOf" srcId="{2DB6DEB1-EAB0-4F56-B0CE-2E16B63013D3}" destId="{39265216-F431-463C-B556-24180A33A2F0}" srcOrd="0" destOrd="0" presId="urn:microsoft.com/office/officeart/2005/8/layout/radial4"/>
    <dgm:cxn modelId="{8F3ACCB5-F9FA-405E-914D-07D2A07F8C86}" srcId="{46C1B25A-C887-4238-AE1B-4A290896F489}" destId="{E481088E-5F2A-483A-BE8C-18E8217716F6}" srcOrd="0" destOrd="0" parTransId="{BFE4330B-74D1-48AB-AF48-DF3363CC82AB}" sibTransId="{545A113F-C3B9-4F83-BF5F-87DFD54379A3}"/>
    <dgm:cxn modelId="{2C345B39-4CE9-4ADA-8FE9-856E97118951}" type="presOf" srcId="{7B4C8981-9C89-4B6B-A01C-A7CD8ACF8E0C}" destId="{3E37E72E-8F57-4F38-A2EA-57057D6608C3}" srcOrd="0" destOrd="0" presId="urn:microsoft.com/office/officeart/2005/8/layout/radial4"/>
    <dgm:cxn modelId="{E2E96D35-6D44-4B76-9CE5-FBF76309796C}" type="presOf" srcId="{7DB31173-1BB1-4B81-80AB-71D2DC567486}" destId="{E0D39B0C-721D-4011-9BC6-B329A244654A}" srcOrd="0" destOrd="0" presId="urn:microsoft.com/office/officeart/2005/8/layout/radial4"/>
    <dgm:cxn modelId="{3098BC90-0D01-46FC-8E7C-E4ED20923CC0}" type="presOf" srcId="{46C1B25A-C887-4238-AE1B-4A290896F489}" destId="{733D4FA7-90BD-46B5-89A9-CF352D40EA86}" srcOrd="0" destOrd="0" presId="urn:microsoft.com/office/officeart/2005/8/layout/radial4"/>
    <dgm:cxn modelId="{2AF1FA7D-9BB8-4A9B-946F-F40D55D88AA7}" srcId="{2A508406-8190-4584-A690-B47D34A4A437}" destId="{46C1B25A-C887-4238-AE1B-4A290896F489}" srcOrd="0" destOrd="0" parTransId="{322FFF0C-729F-4DE2-9DCA-82F662D1E71A}" sibTransId="{E6D162AF-C047-4E76-A22D-D8205BE2C5C0}"/>
    <dgm:cxn modelId="{63C69478-1E8E-40C9-846F-3F2808DAA7E6}" type="presOf" srcId="{BFE4330B-74D1-48AB-AF48-DF3363CC82AB}" destId="{97EE9008-CB3B-481E-A75E-DB1E49EC22E9}" srcOrd="0" destOrd="0" presId="urn:microsoft.com/office/officeart/2005/8/layout/radial4"/>
    <dgm:cxn modelId="{D690453A-45E1-46D0-8D0B-89822BBDAD02}" type="presParOf" srcId="{38749610-2B8C-4365-A964-34BB05CEC408}" destId="{733D4FA7-90BD-46B5-89A9-CF352D40EA86}" srcOrd="0" destOrd="0" presId="urn:microsoft.com/office/officeart/2005/8/layout/radial4"/>
    <dgm:cxn modelId="{27B21FF5-B95A-4CDA-9E7F-DEEE4BC94841}" type="presParOf" srcId="{38749610-2B8C-4365-A964-34BB05CEC408}" destId="{97EE9008-CB3B-481E-A75E-DB1E49EC22E9}" srcOrd="1" destOrd="0" presId="urn:microsoft.com/office/officeart/2005/8/layout/radial4"/>
    <dgm:cxn modelId="{C1A6F86F-B5BE-42C9-8596-57E2B7C96AC0}" type="presParOf" srcId="{38749610-2B8C-4365-A964-34BB05CEC408}" destId="{AA64E32C-8530-4DC6-BFE6-619EB8AE50C7}" srcOrd="2" destOrd="0" presId="urn:microsoft.com/office/officeart/2005/8/layout/radial4"/>
    <dgm:cxn modelId="{C176449A-4E46-4E35-986D-41779C2721B7}" type="presParOf" srcId="{38749610-2B8C-4365-A964-34BB05CEC408}" destId="{3E37E72E-8F57-4F38-A2EA-57057D6608C3}" srcOrd="3" destOrd="0" presId="urn:microsoft.com/office/officeart/2005/8/layout/radial4"/>
    <dgm:cxn modelId="{AB0D4654-EE2D-4DD3-BB03-59484A336D48}" type="presParOf" srcId="{38749610-2B8C-4365-A964-34BB05CEC408}" destId="{39265216-F431-463C-B556-24180A33A2F0}" srcOrd="4" destOrd="0" presId="urn:microsoft.com/office/officeart/2005/8/layout/radial4"/>
    <dgm:cxn modelId="{AECC71FF-D15C-4C5D-800B-CD4FB2E8E4EB}" type="presParOf" srcId="{38749610-2B8C-4365-A964-34BB05CEC408}" destId="{ACAE82C7-0246-4F37-B713-5EF34B3254EA}" srcOrd="5" destOrd="0" presId="urn:microsoft.com/office/officeart/2005/8/layout/radial4"/>
    <dgm:cxn modelId="{6A7D472A-6337-4510-8E3B-FD5DD43830E1}" type="presParOf" srcId="{38749610-2B8C-4365-A964-34BB05CEC408}" destId="{E0D39B0C-721D-4011-9BC6-B329A244654A}" srcOrd="6"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508406-8190-4584-A690-B47D34A4A437}" type="doc">
      <dgm:prSet loTypeId="urn:microsoft.com/office/officeart/2005/8/layout/radial4" loCatId="relationship" qsTypeId="urn:microsoft.com/office/officeart/2005/8/quickstyle/3d2" qsCatId="3D" csTypeId="urn:microsoft.com/office/officeart/2005/8/colors/accent4_2" csCatId="accent4" phldr="1"/>
      <dgm:spPr/>
      <dgm:t>
        <a:bodyPr/>
        <a:lstStyle/>
        <a:p>
          <a:endParaRPr lang="es-EC"/>
        </a:p>
      </dgm:t>
    </dgm:pt>
    <dgm:pt modelId="{46C1B25A-C887-4238-AE1B-4A290896F489}">
      <dgm:prSet phldrT="[Texto]" custT="1"/>
      <dgm:spPr>
        <a:gradFill rotWithShape="0">
          <a:gsLst>
            <a:gs pos="0">
              <a:schemeClr val="accent6">
                <a:lumMod val="20000"/>
                <a:lumOff val="80000"/>
              </a:schemeClr>
            </a:gs>
            <a:gs pos="80000">
              <a:schemeClr val="accent6">
                <a:lumMod val="40000"/>
                <a:lumOff val="60000"/>
              </a:schemeClr>
            </a:gs>
            <a:gs pos="100000">
              <a:schemeClr val="accent6">
                <a:lumMod val="60000"/>
                <a:lumOff val="40000"/>
              </a:schemeClr>
            </a:gs>
          </a:gsLst>
        </a:gradFill>
      </dgm:spPr>
      <dgm:t>
        <a:bodyPr/>
        <a:lstStyle/>
        <a:p>
          <a:r>
            <a:rPr lang="es-EC" sz="1400" b="1" i="0" u="sng" dirty="0" smtClean="0">
              <a:solidFill>
                <a:schemeClr val="tx1"/>
              </a:solidFill>
              <a:latin typeface="Arial Black" panose="020B0A04020102020204" pitchFamily="34" charset="0"/>
            </a:rPr>
            <a:t>CONOCIMIENTO DEL HECHO</a:t>
          </a:r>
          <a:endParaRPr lang="es-EC" sz="1400" b="1" i="0" u="sng" dirty="0">
            <a:solidFill>
              <a:schemeClr val="tx1"/>
            </a:solidFill>
            <a:latin typeface="Arial Black" panose="020B0A04020102020204" pitchFamily="34" charset="0"/>
          </a:endParaRPr>
        </a:p>
      </dgm:t>
    </dgm:pt>
    <dgm:pt modelId="{322FFF0C-729F-4DE2-9DCA-82F662D1E71A}" type="parTrans" cxnId="{2AF1FA7D-9BB8-4A9B-946F-F40D55D88AA7}">
      <dgm:prSet/>
      <dgm:spPr/>
      <dgm:t>
        <a:bodyPr/>
        <a:lstStyle/>
        <a:p>
          <a:endParaRPr lang="es-EC"/>
        </a:p>
      </dgm:t>
    </dgm:pt>
    <dgm:pt modelId="{E6D162AF-C047-4E76-A22D-D8205BE2C5C0}" type="sibTrans" cxnId="{2AF1FA7D-9BB8-4A9B-946F-F40D55D88AA7}">
      <dgm:prSet/>
      <dgm:spPr/>
      <dgm:t>
        <a:bodyPr/>
        <a:lstStyle/>
        <a:p>
          <a:endParaRPr lang="es-EC"/>
        </a:p>
      </dgm:t>
    </dgm:pt>
    <dgm:pt modelId="{2DB6DEB1-EAB0-4F56-B0CE-2E16B63013D3}">
      <dgm:prSet phldrT="[Texto]" custT="1"/>
      <dgm:spPr>
        <a:gradFill rotWithShape="0">
          <a:gsLst>
            <a:gs pos="0">
              <a:schemeClr val="tx2">
                <a:lumMod val="60000"/>
                <a:lumOff val="40000"/>
              </a:schemeClr>
            </a:gs>
            <a:gs pos="80000">
              <a:schemeClr val="tx2">
                <a:lumMod val="40000"/>
                <a:lumOff val="60000"/>
              </a:schemeClr>
            </a:gs>
            <a:gs pos="100000">
              <a:schemeClr val="tx2">
                <a:lumMod val="20000"/>
                <a:lumOff val="80000"/>
              </a:schemeClr>
            </a:gs>
          </a:gsLst>
        </a:gradFill>
      </dgm:spPr>
      <dgm:t>
        <a:bodyPr/>
        <a:lstStyle/>
        <a:p>
          <a:pPr marL="0" lvl="0" indent="0" algn="ctr" defTabSz="533400">
            <a:lnSpc>
              <a:spcPct val="150000"/>
            </a:lnSpc>
            <a:spcBef>
              <a:spcPct val="0"/>
            </a:spcBef>
            <a:spcAft>
              <a:spcPct val="35000"/>
            </a:spcAft>
            <a:buNone/>
          </a:pPr>
          <a:r>
            <a:rPr lang="es-MX" sz="1100" b="0" kern="1200" dirty="0" smtClean="0">
              <a:solidFill>
                <a:prstClr val="black"/>
              </a:solidFill>
              <a:latin typeface="Arial Rounded MT Bold" panose="020F0704030504030204" pitchFamily="34" charset="0"/>
              <a:ea typeface="+mn-ea"/>
              <a:cs typeface="+mn-cs"/>
            </a:rPr>
            <a:t>LEY DE SEGURIDAD PUBLICA Y DEL ESTADO, POLÍTICA DE DEFENSA NACIONAL.</a:t>
          </a:r>
          <a:endParaRPr lang="es-EC" sz="1100" b="0" kern="1200" dirty="0">
            <a:solidFill>
              <a:prstClr val="black"/>
            </a:solidFill>
            <a:latin typeface="Arial Rounded MT Bold" panose="020F0704030504030204" pitchFamily="34" charset="0"/>
            <a:ea typeface="+mn-ea"/>
            <a:cs typeface="+mn-cs"/>
          </a:endParaRPr>
        </a:p>
      </dgm:t>
    </dgm:pt>
    <dgm:pt modelId="{7B4C8981-9C89-4B6B-A01C-A7CD8ACF8E0C}" type="parTrans" cxnId="{07ACBC63-DCD6-415F-AAA5-3BD632791B32}">
      <dgm:prSet/>
      <dgm:spPr>
        <a:solidFill>
          <a:schemeClr val="tx1"/>
        </a:solidFill>
      </dgm:spPr>
      <dgm:t>
        <a:bodyPr/>
        <a:lstStyle/>
        <a:p>
          <a:endParaRPr lang="es-EC"/>
        </a:p>
      </dgm:t>
    </dgm:pt>
    <dgm:pt modelId="{D6BE8AA0-1FAB-463F-AD7F-0C695DC316C4}" type="sibTrans" cxnId="{07ACBC63-DCD6-415F-AAA5-3BD632791B32}">
      <dgm:prSet/>
      <dgm:spPr/>
      <dgm:t>
        <a:bodyPr/>
        <a:lstStyle/>
        <a:p>
          <a:endParaRPr lang="es-EC"/>
        </a:p>
      </dgm:t>
    </dgm:pt>
    <dgm:pt modelId="{7DB31173-1BB1-4B81-80AB-71D2DC567486}">
      <dgm:prSet custT="1"/>
      <dgm:spPr>
        <a:gradFill rotWithShape="0">
          <a:gsLst>
            <a:gs pos="0">
              <a:schemeClr val="tx2">
                <a:lumMod val="60000"/>
                <a:lumOff val="40000"/>
              </a:schemeClr>
            </a:gs>
            <a:gs pos="80000">
              <a:schemeClr val="tx2">
                <a:lumMod val="40000"/>
                <a:lumOff val="60000"/>
              </a:schemeClr>
            </a:gs>
            <a:gs pos="100000">
              <a:schemeClr val="tx2">
                <a:lumMod val="20000"/>
                <a:lumOff val="80000"/>
              </a:schemeClr>
            </a:gs>
          </a:gsLst>
        </a:gradFill>
      </dgm:spPr>
      <dgm:t>
        <a:bodyPr/>
        <a:lstStyle/>
        <a:p>
          <a:pPr marL="0" lvl="0" indent="0" algn="ctr" defTabSz="533400">
            <a:lnSpc>
              <a:spcPct val="150000"/>
            </a:lnSpc>
            <a:spcBef>
              <a:spcPct val="0"/>
            </a:spcBef>
            <a:spcAft>
              <a:spcPct val="35000"/>
            </a:spcAft>
            <a:buNone/>
          </a:pPr>
          <a:r>
            <a:rPr lang="es-MX" sz="1100" b="0" kern="1200" dirty="0" smtClean="0">
              <a:solidFill>
                <a:prstClr val="black"/>
              </a:solidFill>
              <a:latin typeface="Arial Rounded MT Bold" panose="020F0704030504030204" pitchFamily="34" charset="0"/>
              <a:ea typeface="+mn-ea"/>
              <a:cs typeface="+mn-cs"/>
            </a:rPr>
            <a:t>NORMATIVA LEGAL EXISTE, EN ÁMBITO INTERNO LAS FF.AA ACTÚA EN BASE A DD.HH.</a:t>
          </a:r>
          <a:endParaRPr lang="es-ES" sz="1100" b="0" kern="1200" dirty="0">
            <a:solidFill>
              <a:prstClr val="black"/>
            </a:solidFill>
            <a:latin typeface="Arial Rounded MT Bold" panose="020F0704030504030204" pitchFamily="34" charset="0"/>
            <a:ea typeface="+mn-ea"/>
            <a:cs typeface="+mn-cs"/>
          </a:endParaRPr>
        </a:p>
      </dgm:t>
    </dgm:pt>
    <dgm:pt modelId="{FBD8FCA8-AEBF-4CB5-9176-CDA5AC0E8A85}" type="parTrans" cxnId="{43F48401-978A-4BBB-B123-2AACE19C4F79}">
      <dgm:prSet/>
      <dgm:spPr>
        <a:solidFill>
          <a:schemeClr val="tx1"/>
        </a:solidFill>
      </dgm:spPr>
      <dgm:t>
        <a:bodyPr/>
        <a:lstStyle/>
        <a:p>
          <a:endParaRPr lang="es-ES"/>
        </a:p>
      </dgm:t>
    </dgm:pt>
    <dgm:pt modelId="{6A52B981-6ED2-467E-9707-E1E711C74CC8}" type="sibTrans" cxnId="{43F48401-978A-4BBB-B123-2AACE19C4F79}">
      <dgm:prSet/>
      <dgm:spPr/>
      <dgm:t>
        <a:bodyPr/>
        <a:lstStyle/>
        <a:p>
          <a:endParaRPr lang="es-ES"/>
        </a:p>
      </dgm:t>
    </dgm:pt>
    <dgm:pt modelId="{E481088E-5F2A-483A-BE8C-18E8217716F6}">
      <dgm:prSet phldrT="[Texto]" custT="1"/>
      <dgm:spPr>
        <a:gradFill rotWithShape="0">
          <a:gsLst>
            <a:gs pos="0">
              <a:schemeClr val="tx2">
                <a:lumMod val="60000"/>
                <a:lumOff val="40000"/>
              </a:schemeClr>
            </a:gs>
            <a:gs pos="80000">
              <a:schemeClr val="tx2">
                <a:lumMod val="40000"/>
                <a:lumOff val="60000"/>
              </a:schemeClr>
            </a:gs>
            <a:gs pos="100000">
              <a:schemeClr val="tx2">
                <a:lumMod val="20000"/>
                <a:lumOff val="80000"/>
              </a:schemeClr>
            </a:gs>
          </a:gsLst>
        </a:gradFill>
      </dgm:spPr>
      <dgm:t>
        <a:bodyPr/>
        <a:lstStyle/>
        <a:p>
          <a:pPr>
            <a:lnSpc>
              <a:spcPct val="150000"/>
            </a:lnSpc>
          </a:pPr>
          <a:r>
            <a:rPr lang="es-EC" sz="1100" b="0" dirty="0" smtClean="0">
              <a:solidFill>
                <a:schemeClr val="tx1"/>
              </a:solidFill>
              <a:latin typeface="Arial Rounded MT Bold" panose="020F0704030504030204" pitchFamily="34" charset="0"/>
            </a:rPr>
            <a:t>CONSTITUCIÓN DE LA REPÚBLICA, ART. 3, 158</a:t>
          </a:r>
          <a:endParaRPr lang="es-EC" sz="1100" b="0" dirty="0">
            <a:solidFill>
              <a:schemeClr val="tx1"/>
            </a:solidFill>
            <a:latin typeface="Arial Rounded MT Bold" panose="020F0704030504030204" pitchFamily="34" charset="0"/>
          </a:endParaRPr>
        </a:p>
      </dgm:t>
    </dgm:pt>
    <dgm:pt modelId="{BFE4330B-74D1-48AB-AF48-DF3363CC82AB}" type="parTrans" cxnId="{8F3ACCB5-F9FA-405E-914D-07D2A07F8C86}">
      <dgm:prSet/>
      <dgm:spPr>
        <a:solidFill>
          <a:schemeClr val="tx1"/>
        </a:solidFill>
      </dgm:spPr>
      <dgm:t>
        <a:bodyPr/>
        <a:lstStyle/>
        <a:p>
          <a:endParaRPr lang="es-EC"/>
        </a:p>
      </dgm:t>
    </dgm:pt>
    <dgm:pt modelId="{545A113F-C3B9-4F83-BF5F-87DFD54379A3}" type="sibTrans" cxnId="{8F3ACCB5-F9FA-405E-914D-07D2A07F8C86}">
      <dgm:prSet/>
      <dgm:spPr/>
      <dgm:t>
        <a:bodyPr/>
        <a:lstStyle/>
        <a:p>
          <a:endParaRPr lang="es-EC"/>
        </a:p>
      </dgm:t>
    </dgm:pt>
    <dgm:pt modelId="{38749610-2B8C-4365-A964-34BB05CEC408}" type="pres">
      <dgm:prSet presAssocID="{2A508406-8190-4584-A690-B47D34A4A437}" presName="cycle" presStyleCnt="0">
        <dgm:presLayoutVars>
          <dgm:chMax val="1"/>
          <dgm:dir/>
          <dgm:animLvl val="ctr"/>
          <dgm:resizeHandles val="exact"/>
        </dgm:presLayoutVars>
      </dgm:prSet>
      <dgm:spPr/>
      <dgm:t>
        <a:bodyPr/>
        <a:lstStyle/>
        <a:p>
          <a:endParaRPr lang="es-EC"/>
        </a:p>
      </dgm:t>
    </dgm:pt>
    <dgm:pt modelId="{733D4FA7-90BD-46B5-89A9-CF352D40EA86}" type="pres">
      <dgm:prSet presAssocID="{46C1B25A-C887-4238-AE1B-4A290896F489}" presName="centerShape" presStyleLbl="node0" presStyleIdx="0" presStyleCnt="1" custScaleX="143850" custScaleY="103468" custLinFactNeighborX="2176"/>
      <dgm:spPr/>
      <dgm:t>
        <a:bodyPr/>
        <a:lstStyle/>
        <a:p>
          <a:endParaRPr lang="es-EC"/>
        </a:p>
      </dgm:t>
    </dgm:pt>
    <dgm:pt modelId="{97EE9008-CB3B-481E-A75E-DB1E49EC22E9}" type="pres">
      <dgm:prSet presAssocID="{BFE4330B-74D1-48AB-AF48-DF3363CC82AB}" presName="parTrans" presStyleLbl="bgSibTrans2D1" presStyleIdx="0" presStyleCnt="3" custScaleX="99901"/>
      <dgm:spPr/>
      <dgm:t>
        <a:bodyPr/>
        <a:lstStyle/>
        <a:p>
          <a:endParaRPr lang="es-EC"/>
        </a:p>
      </dgm:t>
    </dgm:pt>
    <dgm:pt modelId="{AA64E32C-8530-4DC6-BFE6-619EB8AE50C7}" type="pres">
      <dgm:prSet presAssocID="{E481088E-5F2A-483A-BE8C-18E8217716F6}" presName="node" presStyleLbl="node1" presStyleIdx="0" presStyleCnt="3" custRadScaleRad="112072" custRadScaleInc="-7027">
        <dgm:presLayoutVars>
          <dgm:bulletEnabled val="1"/>
        </dgm:presLayoutVars>
      </dgm:prSet>
      <dgm:spPr/>
      <dgm:t>
        <a:bodyPr/>
        <a:lstStyle/>
        <a:p>
          <a:endParaRPr lang="es-EC"/>
        </a:p>
      </dgm:t>
    </dgm:pt>
    <dgm:pt modelId="{3E37E72E-8F57-4F38-A2EA-57057D6608C3}" type="pres">
      <dgm:prSet presAssocID="{7B4C8981-9C89-4B6B-A01C-A7CD8ACF8E0C}" presName="parTrans" presStyleLbl="bgSibTrans2D1" presStyleIdx="1" presStyleCnt="3" custAng="149516"/>
      <dgm:spPr/>
      <dgm:t>
        <a:bodyPr/>
        <a:lstStyle/>
        <a:p>
          <a:endParaRPr lang="es-EC"/>
        </a:p>
      </dgm:t>
    </dgm:pt>
    <dgm:pt modelId="{39265216-F431-463C-B556-24180A33A2F0}" type="pres">
      <dgm:prSet presAssocID="{2DB6DEB1-EAB0-4F56-B0CE-2E16B63013D3}" presName="node" presStyleLbl="node1" presStyleIdx="1" presStyleCnt="3" custScaleX="120416" custScaleY="91503">
        <dgm:presLayoutVars>
          <dgm:bulletEnabled val="1"/>
        </dgm:presLayoutVars>
      </dgm:prSet>
      <dgm:spPr/>
      <dgm:t>
        <a:bodyPr/>
        <a:lstStyle/>
        <a:p>
          <a:endParaRPr lang="es-EC"/>
        </a:p>
      </dgm:t>
    </dgm:pt>
    <dgm:pt modelId="{ACAE82C7-0246-4F37-B713-5EF34B3254EA}" type="pres">
      <dgm:prSet presAssocID="{FBD8FCA8-AEBF-4CB5-9176-CDA5AC0E8A85}" presName="parTrans" presStyleLbl="bgSibTrans2D1" presStyleIdx="2" presStyleCnt="3"/>
      <dgm:spPr/>
      <dgm:t>
        <a:bodyPr/>
        <a:lstStyle/>
        <a:p>
          <a:endParaRPr lang="es-EC"/>
        </a:p>
      </dgm:t>
    </dgm:pt>
    <dgm:pt modelId="{E0D39B0C-721D-4011-9BC6-B329A244654A}" type="pres">
      <dgm:prSet presAssocID="{7DB31173-1BB1-4B81-80AB-71D2DC567486}" presName="node" presStyleLbl="node1" presStyleIdx="2" presStyleCnt="3" custScaleX="94931" custRadScaleRad="118999" custRadScaleInc="1718">
        <dgm:presLayoutVars>
          <dgm:bulletEnabled val="1"/>
        </dgm:presLayoutVars>
      </dgm:prSet>
      <dgm:spPr/>
      <dgm:t>
        <a:bodyPr/>
        <a:lstStyle/>
        <a:p>
          <a:endParaRPr lang="es-EC"/>
        </a:p>
      </dgm:t>
    </dgm:pt>
  </dgm:ptLst>
  <dgm:cxnLst>
    <dgm:cxn modelId="{07ACBC63-DCD6-415F-AAA5-3BD632791B32}" srcId="{46C1B25A-C887-4238-AE1B-4A290896F489}" destId="{2DB6DEB1-EAB0-4F56-B0CE-2E16B63013D3}" srcOrd="1" destOrd="0" parTransId="{7B4C8981-9C89-4B6B-A01C-A7CD8ACF8E0C}" sibTransId="{D6BE8AA0-1FAB-463F-AD7F-0C695DC316C4}"/>
    <dgm:cxn modelId="{17765DC3-F291-4870-B8CF-1AFC88CDE6E4}" type="presOf" srcId="{7B4C8981-9C89-4B6B-A01C-A7CD8ACF8E0C}" destId="{3E37E72E-8F57-4F38-A2EA-57057D6608C3}" srcOrd="0" destOrd="0" presId="urn:microsoft.com/office/officeart/2005/8/layout/radial4"/>
    <dgm:cxn modelId="{B8EAD6BE-E381-4F0B-BED9-A461A90AB42E}" type="presOf" srcId="{BFE4330B-74D1-48AB-AF48-DF3363CC82AB}" destId="{97EE9008-CB3B-481E-A75E-DB1E49EC22E9}" srcOrd="0" destOrd="0" presId="urn:microsoft.com/office/officeart/2005/8/layout/radial4"/>
    <dgm:cxn modelId="{55F58684-A7BB-4D83-B4D3-98D7F8CA8159}" type="presOf" srcId="{E481088E-5F2A-483A-BE8C-18E8217716F6}" destId="{AA64E32C-8530-4DC6-BFE6-619EB8AE50C7}" srcOrd="0" destOrd="0" presId="urn:microsoft.com/office/officeart/2005/8/layout/radial4"/>
    <dgm:cxn modelId="{057B226A-4A61-446E-B7EA-57AC568D08DA}" type="presOf" srcId="{FBD8FCA8-AEBF-4CB5-9176-CDA5AC0E8A85}" destId="{ACAE82C7-0246-4F37-B713-5EF34B3254EA}" srcOrd="0" destOrd="0" presId="urn:microsoft.com/office/officeart/2005/8/layout/radial4"/>
    <dgm:cxn modelId="{08EBFB9E-53BE-4D1F-A019-F513A8FBEB7F}" type="presOf" srcId="{2DB6DEB1-EAB0-4F56-B0CE-2E16B63013D3}" destId="{39265216-F431-463C-B556-24180A33A2F0}" srcOrd="0" destOrd="0" presId="urn:microsoft.com/office/officeart/2005/8/layout/radial4"/>
    <dgm:cxn modelId="{039DA47C-AE67-4B44-83C3-24BFC080F633}" type="presOf" srcId="{7DB31173-1BB1-4B81-80AB-71D2DC567486}" destId="{E0D39B0C-721D-4011-9BC6-B329A244654A}" srcOrd="0" destOrd="0" presId="urn:microsoft.com/office/officeart/2005/8/layout/radial4"/>
    <dgm:cxn modelId="{61E2377B-8589-4A5A-A353-DD1F5DEB1543}" type="presOf" srcId="{46C1B25A-C887-4238-AE1B-4A290896F489}" destId="{733D4FA7-90BD-46B5-89A9-CF352D40EA86}" srcOrd="0" destOrd="0" presId="urn:microsoft.com/office/officeart/2005/8/layout/radial4"/>
    <dgm:cxn modelId="{5F3C1B91-6840-4C1D-8875-42BA4BA1D9A0}" type="presOf" srcId="{2A508406-8190-4584-A690-B47D34A4A437}" destId="{38749610-2B8C-4365-A964-34BB05CEC408}" srcOrd="0" destOrd="0" presId="urn:microsoft.com/office/officeart/2005/8/layout/radial4"/>
    <dgm:cxn modelId="{8F3ACCB5-F9FA-405E-914D-07D2A07F8C86}" srcId="{46C1B25A-C887-4238-AE1B-4A290896F489}" destId="{E481088E-5F2A-483A-BE8C-18E8217716F6}" srcOrd="0" destOrd="0" parTransId="{BFE4330B-74D1-48AB-AF48-DF3363CC82AB}" sibTransId="{545A113F-C3B9-4F83-BF5F-87DFD54379A3}"/>
    <dgm:cxn modelId="{43F48401-978A-4BBB-B123-2AACE19C4F79}" srcId="{46C1B25A-C887-4238-AE1B-4A290896F489}" destId="{7DB31173-1BB1-4B81-80AB-71D2DC567486}" srcOrd="2" destOrd="0" parTransId="{FBD8FCA8-AEBF-4CB5-9176-CDA5AC0E8A85}" sibTransId="{6A52B981-6ED2-467E-9707-E1E711C74CC8}"/>
    <dgm:cxn modelId="{2AF1FA7D-9BB8-4A9B-946F-F40D55D88AA7}" srcId="{2A508406-8190-4584-A690-B47D34A4A437}" destId="{46C1B25A-C887-4238-AE1B-4A290896F489}" srcOrd="0" destOrd="0" parTransId="{322FFF0C-729F-4DE2-9DCA-82F662D1E71A}" sibTransId="{E6D162AF-C047-4E76-A22D-D8205BE2C5C0}"/>
    <dgm:cxn modelId="{4734FF73-1EA3-4E9C-BDA9-15D0EEABA166}" type="presParOf" srcId="{38749610-2B8C-4365-A964-34BB05CEC408}" destId="{733D4FA7-90BD-46B5-89A9-CF352D40EA86}" srcOrd="0" destOrd="0" presId="urn:microsoft.com/office/officeart/2005/8/layout/radial4"/>
    <dgm:cxn modelId="{FF951C45-019E-4A40-BC0E-DEF5068A8758}" type="presParOf" srcId="{38749610-2B8C-4365-A964-34BB05CEC408}" destId="{97EE9008-CB3B-481E-A75E-DB1E49EC22E9}" srcOrd="1" destOrd="0" presId="urn:microsoft.com/office/officeart/2005/8/layout/radial4"/>
    <dgm:cxn modelId="{96A076DA-E098-41C6-BDAC-E0B302FD27A9}" type="presParOf" srcId="{38749610-2B8C-4365-A964-34BB05CEC408}" destId="{AA64E32C-8530-4DC6-BFE6-619EB8AE50C7}" srcOrd="2" destOrd="0" presId="urn:microsoft.com/office/officeart/2005/8/layout/radial4"/>
    <dgm:cxn modelId="{4E3DD729-75C5-44A8-99FF-D5FD8E67364A}" type="presParOf" srcId="{38749610-2B8C-4365-A964-34BB05CEC408}" destId="{3E37E72E-8F57-4F38-A2EA-57057D6608C3}" srcOrd="3" destOrd="0" presId="urn:microsoft.com/office/officeart/2005/8/layout/radial4"/>
    <dgm:cxn modelId="{43181839-D84D-4C5C-BD66-1807C8CB2295}" type="presParOf" srcId="{38749610-2B8C-4365-A964-34BB05CEC408}" destId="{39265216-F431-463C-B556-24180A33A2F0}" srcOrd="4" destOrd="0" presId="urn:microsoft.com/office/officeart/2005/8/layout/radial4"/>
    <dgm:cxn modelId="{4F86166D-A1B3-427B-AC17-6B8A33F70C44}" type="presParOf" srcId="{38749610-2B8C-4365-A964-34BB05CEC408}" destId="{ACAE82C7-0246-4F37-B713-5EF34B3254EA}" srcOrd="5" destOrd="0" presId="urn:microsoft.com/office/officeart/2005/8/layout/radial4"/>
    <dgm:cxn modelId="{1BB18C1D-09A1-46B3-AC43-0403214AA12E}" type="presParOf" srcId="{38749610-2B8C-4365-A964-34BB05CEC408}" destId="{E0D39B0C-721D-4011-9BC6-B329A244654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508406-8190-4584-A690-B47D34A4A437}" type="doc">
      <dgm:prSet loTypeId="urn:microsoft.com/office/officeart/2005/8/layout/radial4" loCatId="relationship" qsTypeId="urn:microsoft.com/office/officeart/2005/8/quickstyle/3d2" qsCatId="3D" csTypeId="urn:microsoft.com/office/officeart/2005/8/colors/accent4_2" csCatId="accent4" phldr="1"/>
      <dgm:spPr/>
      <dgm:t>
        <a:bodyPr/>
        <a:lstStyle/>
        <a:p>
          <a:endParaRPr lang="es-EC"/>
        </a:p>
      </dgm:t>
    </dgm:pt>
    <dgm:pt modelId="{46C1B25A-C887-4238-AE1B-4A290896F489}">
      <dgm:prSet phldrT="[Texto]" custT="1"/>
      <dgm:spPr>
        <a:gradFill rotWithShape="0">
          <a:gsLst>
            <a:gs pos="0">
              <a:schemeClr val="accent4">
                <a:lumMod val="60000"/>
                <a:lumOff val="40000"/>
              </a:schemeClr>
            </a:gs>
            <a:gs pos="80000">
              <a:schemeClr val="accent4">
                <a:lumMod val="40000"/>
                <a:lumOff val="60000"/>
              </a:schemeClr>
            </a:gs>
            <a:gs pos="100000">
              <a:schemeClr val="accent4">
                <a:lumMod val="20000"/>
                <a:lumOff val="80000"/>
              </a:schemeClr>
            </a:gs>
          </a:gsLst>
        </a:gradFill>
      </dgm:spPr>
      <dgm:t>
        <a:bodyPr/>
        <a:lstStyle/>
        <a:p>
          <a:r>
            <a:rPr lang="es-EC" sz="1400" b="1" i="0" u="sng" dirty="0" smtClean="0">
              <a:solidFill>
                <a:schemeClr val="tx1"/>
              </a:solidFill>
              <a:latin typeface="Arial Black" panose="020B0A04020102020204" pitchFamily="34" charset="0"/>
            </a:rPr>
            <a:t>ANÁLISIS</a:t>
          </a:r>
          <a:endParaRPr lang="es-EC" sz="1400" b="1" i="0" u="sng" dirty="0">
            <a:solidFill>
              <a:schemeClr val="tx1"/>
            </a:solidFill>
            <a:latin typeface="Arial Black" panose="020B0A04020102020204" pitchFamily="34" charset="0"/>
          </a:endParaRPr>
        </a:p>
      </dgm:t>
    </dgm:pt>
    <dgm:pt modelId="{322FFF0C-729F-4DE2-9DCA-82F662D1E71A}" type="parTrans" cxnId="{2AF1FA7D-9BB8-4A9B-946F-F40D55D88AA7}">
      <dgm:prSet/>
      <dgm:spPr/>
      <dgm:t>
        <a:bodyPr/>
        <a:lstStyle/>
        <a:p>
          <a:endParaRPr lang="es-EC"/>
        </a:p>
      </dgm:t>
    </dgm:pt>
    <dgm:pt modelId="{E6D162AF-C047-4E76-A22D-D8205BE2C5C0}" type="sibTrans" cxnId="{2AF1FA7D-9BB8-4A9B-946F-F40D55D88AA7}">
      <dgm:prSet/>
      <dgm:spPr/>
      <dgm:t>
        <a:bodyPr/>
        <a:lstStyle/>
        <a:p>
          <a:endParaRPr lang="es-EC"/>
        </a:p>
      </dgm:t>
    </dgm:pt>
    <dgm:pt modelId="{2DB6DEB1-EAB0-4F56-B0CE-2E16B63013D3}">
      <dgm:prSet phldrT="[Texto]" custT="1"/>
      <dgm:spPr>
        <a:gradFill rotWithShape="0">
          <a:gsLst>
            <a:gs pos="0">
              <a:schemeClr val="accent3">
                <a:lumMod val="60000"/>
                <a:lumOff val="40000"/>
              </a:schemeClr>
            </a:gs>
            <a:gs pos="80000">
              <a:schemeClr val="accent3">
                <a:lumMod val="40000"/>
                <a:lumOff val="60000"/>
              </a:schemeClr>
            </a:gs>
            <a:gs pos="100000">
              <a:schemeClr val="accent3">
                <a:lumMod val="20000"/>
                <a:lumOff val="80000"/>
              </a:schemeClr>
            </a:gs>
          </a:gsLst>
        </a:gradFill>
      </dgm:spPr>
      <dgm:t>
        <a:bodyPr/>
        <a:lstStyle/>
        <a:p>
          <a:pPr marL="0" lvl="0" indent="0" algn="ctr" defTabSz="533400">
            <a:lnSpc>
              <a:spcPct val="150000"/>
            </a:lnSpc>
            <a:spcBef>
              <a:spcPct val="0"/>
            </a:spcBef>
            <a:spcAft>
              <a:spcPct val="35000"/>
            </a:spcAft>
            <a:buNone/>
          </a:pPr>
          <a:r>
            <a:rPr lang="es-MX" sz="1100" b="0" kern="1200" dirty="0" smtClean="0">
              <a:solidFill>
                <a:prstClr val="black"/>
              </a:solidFill>
              <a:latin typeface="Arial Rounded MT Bold" panose="020F0704030504030204" pitchFamily="34" charset="0"/>
              <a:ea typeface="+mn-ea"/>
              <a:cs typeface="+mn-cs"/>
            </a:rPr>
            <a:t>ACTUALMENTE EL MARCO JURÍDICO TIENE VACÍOS, NO SUSTENTA EL EMPLEO DE LAS FF.AA Y LA POLICÍA NACIONAL, EL 70%, INDICA QUE NO GARANTIZA HACER USO DE LA FUERZA </a:t>
          </a:r>
          <a:endParaRPr lang="es-EC" sz="1100" b="0" kern="1200" dirty="0">
            <a:solidFill>
              <a:prstClr val="black"/>
            </a:solidFill>
            <a:latin typeface="Arial Rounded MT Bold" panose="020F0704030504030204" pitchFamily="34" charset="0"/>
            <a:ea typeface="+mn-ea"/>
            <a:cs typeface="+mn-cs"/>
          </a:endParaRPr>
        </a:p>
      </dgm:t>
    </dgm:pt>
    <dgm:pt modelId="{7B4C8981-9C89-4B6B-A01C-A7CD8ACF8E0C}" type="parTrans" cxnId="{07ACBC63-DCD6-415F-AAA5-3BD632791B32}">
      <dgm:prSet/>
      <dgm:spPr>
        <a:solidFill>
          <a:schemeClr val="tx1"/>
        </a:solidFill>
      </dgm:spPr>
      <dgm:t>
        <a:bodyPr/>
        <a:lstStyle/>
        <a:p>
          <a:endParaRPr lang="es-EC"/>
        </a:p>
      </dgm:t>
    </dgm:pt>
    <dgm:pt modelId="{D6BE8AA0-1FAB-463F-AD7F-0C695DC316C4}" type="sibTrans" cxnId="{07ACBC63-DCD6-415F-AAA5-3BD632791B32}">
      <dgm:prSet/>
      <dgm:spPr/>
      <dgm:t>
        <a:bodyPr/>
        <a:lstStyle/>
        <a:p>
          <a:endParaRPr lang="es-EC"/>
        </a:p>
      </dgm:t>
    </dgm:pt>
    <dgm:pt modelId="{7DB31173-1BB1-4B81-80AB-71D2DC567486}">
      <dgm:prSet custT="1"/>
      <dgm:spPr>
        <a:gradFill rotWithShape="0">
          <a:gsLst>
            <a:gs pos="0">
              <a:schemeClr val="accent3">
                <a:lumMod val="60000"/>
                <a:lumOff val="40000"/>
              </a:schemeClr>
            </a:gs>
            <a:gs pos="80000">
              <a:schemeClr val="accent3">
                <a:lumMod val="40000"/>
                <a:lumOff val="60000"/>
              </a:schemeClr>
            </a:gs>
            <a:gs pos="100000">
              <a:schemeClr val="accent3">
                <a:lumMod val="20000"/>
                <a:lumOff val="80000"/>
              </a:schemeClr>
            </a:gs>
          </a:gsLst>
        </a:gradFill>
      </dgm:spPr>
      <dgm:t>
        <a:bodyPr/>
        <a:lstStyle/>
        <a:p>
          <a:pPr marL="0" lvl="0" indent="0" algn="ctr" defTabSz="533400">
            <a:lnSpc>
              <a:spcPct val="150000"/>
            </a:lnSpc>
            <a:spcBef>
              <a:spcPct val="0"/>
            </a:spcBef>
            <a:spcAft>
              <a:spcPct val="35000"/>
            </a:spcAft>
            <a:buNone/>
          </a:pPr>
          <a:r>
            <a:rPr lang="es-MX" sz="1100" b="0" kern="1200" dirty="0" smtClean="0">
              <a:solidFill>
                <a:prstClr val="black"/>
              </a:solidFill>
              <a:latin typeface="Arial Rounded MT Bold" panose="020F0704030504030204" pitchFamily="34" charset="0"/>
              <a:ea typeface="+mn-ea"/>
              <a:cs typeface="+mn-cs"/>
            </a:rPr>
            <a:t>A MÁS DE NORMATIVA LEGAL, DEBE HABER UNA NORMA ADMINISTRATIVA, PARA COORDINACIÓN INSTITUCIONAL </a:t>
          </a:r>
          <a:endParaRPr lang="es-ES" sz="1100" b="0" kern="1200" dirty="0">
            <a:solidFill>
              <a:prstClr val="black"/>
            </a:solidFill>
            <a:latin typeface="Arial Rounded MT Bold" panose="020F0704030504030204" pitchFamily="34" charset="0"/>
            <a:ea typeface="+mn-ea"/>
            <a:cs typeface="+mn-cs"/>
          </a:endParaRPr>
        </a:p>
      </dgm:t>
    </dgm:pt>
    <dgm:pt modelId="{FBD8FCA8-AEBF-4CB5-9176-CDA5AC0E8A85}" type="parTrans" cxnId="{43F48401-978A-4BBB-B123-2AACE19C4F79}">
      <dgm:prSet/>
      <dgm:spPr>
        <a:solidFill>
          <a:schemeClr val="tx1"/>
        </a:solidFill>
      </dgm:spPr>
      <dgm:t>
        <a:bodyPr/>
        <a:lstStyle/>
        <a:p>
          <a:endParaRPr lang="es-ES"/>
        </a:p>
      </dgm:t>
    </dgm:pt>
    <dgm:pt modelId="{6A52B981-6ED2-467E-9707-E1E711C74CC8}" type="sibTrans" cxnId="{43F48401-978A-4BBB-B123-2AACE19C4F79}">
      <dgm:prSet/>
      <dgm:spPr/>
      <dgm:t>
        <a:bodyPr/>
        <a:lstStyle/>
        <a:p>
          <a:endParaRPr lang="es-ES"/>
        </a:p>
      </dgm:t>
    </dgm:pt>
    <dgm:pt modelId="{E481088E-5F2A-483A-BE8C-18E8217716F6}">
      <dgm:prSet phldrT="[Texto]" custT="1"/>
      <dgm:spPr>
        <a:gradFill rotWithShape="0">
          <a:gsLst>
            <a:gs pos="0">
              <a:schemeClr val="accent3">
                <a:lumMod val="60000"/>
                <a:lumOff val="40000"/>
              </a:schemeClr>
            </a:gs>
            <a:gs pos="80000">
              <a:schemeClr val="accent3">
                <a:lumMod val="40000"/>
                <a:lumOff val="60000"/>
              </a:schemeClr>
            </a:gs>
            <a:gs pos="100000">
              <a:schemeClr val="accent3">
                <a:lumMod val="20000"/>
                <a:lumOff val="80000"/>
              </a:schemeClr>
            </a:gs>
          </a:gsLst>
        </a:gradFill>
      </dgm:spPr>
      <dgm:t>
        <a:bodyPr/>
        <a:lstStyle/>
        <a:p>
          <a:pPr>
            <a:lnSpc>
              <a:spcPct val="150000"/>
            </a:lnSpc>
          </a:pPr>
          <a:r>
            <a:rPr lang="es-MX" sz="1100" b="0" dirty="0" smtClean="0">
              <a:solidFill>
                <a:schemeClr val="tx1"/>
              </a:solidFill>
              <a:latin typeface="Arial Rounded MT Bold" panose="020F0704030504030204" pitchFamily="34" charset="0"/>
            </a:rPr>
            <a:t>HAY ERRORES DE APRECIACIÓN DE LA LEY, QUE SEA MALA O INCOMPLETA, EXISTE UNA MALA APLICACIÓN, REFLEJA QUE NO HAY UN VERDADERO CONOCIMIENTO </a:t>
          </a:r>
          <a:endParaRPr lang="es-EC" sz="1100" b="0" dirty="0">
            <a:solidFill>
              <a:schemeClr val="tx1"/>
            </a:solidFill>
            <a:latin typeface="Arial Rounded MT Bold" panose="020F0704030504030204" pitchFamily="34" charset="0"/>
          </a:endParaRPr>
        </a:p>
      </dgm:t>
    </dgm:pt>
    <dgm:pt modelId="{BFE4330B-74D1-48AB-AF48-DF3363CC82AB}" type="parTrans" cxnId="{8F3ACCB5-F9FA-405E-914D-07D2A07F8C86}">
      <dgm:prSet/>
      <dgm:spPr>
        <a:solidFill>
          <a:schemeClr val="tx1"/>
        </a:solidFill>
      </dgm:spPr>
      <dgm:t>
        <a:bodyPr/>
        <a:lstStyle/>
        <a:p>
          <a:endParaRPr lang="es-EC"/>
        </a:p>
      </dgm:t>
    </dgm:pt>
    <dgm:pt modelId="{545A113F-C3B9-4F83-BF5F-87DFD54379A3}" type="sibTrans" cxnId="{8F3ACCB5-F9FA-405E-914D-07D2A07F8C86}">
      <dgm:prSet/>
      <dgm:spPr/>
      <dgm:t>
        <a:bodyPr/>
        <a:lstStyle/>
        <a:p>
          <a:endParaRPr lang="es-EC"/>
        </a:p>
      </dgm:t>
    </dgm:pt>
    <dgm:pt modelId="{38749610-2B8C-4365-A964-34BB05CEC408}" type="pres">
      <dgm:prSet presAssocID="{2A508406-8190-4584-A690-B47D34A4A437}" presName="cycle" presStyleCnt="0">
        <dgm:presLayoutVars>
          <dgm:chMax val="1"/>
          <dgm:dir/>
          <dgm:animLvl val="ctr"/>
          <dgm:resizeHandles val="exact"/>
        </dgm:presLayoutVars>
      </dgm:prSet>
      <dgm:spPr/>
      <dgm:t>
        <a:bodyPr/>
        <a:lstStyle/>
        <a:p>
          <a:endParaRPr lang="es-EC"/>
        </a:p>
      </dgm:t>
    </dgm:pt>
    <dgm:pt modelId="{733D4FA7-90BD-46B5-89A9-CF352D40EA86}" type="pres">
      <dgm:prSet presAssocID="{46C1B25A-C887-4238-AE1B-4A290896F489}" presName="centerShape" presStyleLbl="node0" presStyleIdx="0" presStyleCnt="1" custScaleX="80967" custScaleY="69613" custLinFactNeighborX="1790"/>
      <dgm:spPr/>
      <dgm:t>
        <a:bodyPr/>
        <a:lstStyle/>
        <a:p>
          <a:endParaRPr lang="es-EC"/>
        </a:p>
      </dgm:t>
    </dgm:pt>
    <dgm:pt modelId="{97EE9008-CB3B-481E-A75E-DB1E49EC22E9}" type="pres">
      <dgm:prSet presAssocID="{BFE4330B-74D1-48AB-AF48-DF3363CC82AB}" presName="parTrans" presStyleLbl="bgSibTrans2D1" presStyleIdx="0" presStyleCnt="3" custScaleX="113472"/>
      <dgm:spPr/>
      <dgm:t>
        <a:bodyPr/>
        <a:lstStyle/>
        <a:p>
          <a:endParaRPr lang="es-EC"/>
        </a:p>
      </dgm:t>
    </dgm:pt>
    <dgm:pt modelId="{AA64E32C-8530-4DC6-BFE6-619EB8AE50C7}" type="pres">
      <dgm:prSet presAssocID="{E481088E-5F2A-483A-BE8C-18E8217716F6}" presName="node" presStyleLbl="node1" presStyleIdx="0" presStyleCnt="3" custScaleX="145824" custScaleY="126057" custRadScaleRad="100325" custRadScaleInc="-62273">
        <dgm:presLayoutVars>
          <dgm:bulletEnabled val="1"/>
        </dgm:presLayoutVars>
      </dgm:prSet>
      <dgm:spPr/>
      <dgm:t>
        <a:bodyPr/>
        <a:lstStyle/>
        <a:p>
          <a:endParaRPr lang="es-EC"/>
        </a:p>
      </dgm:t>
    </dgm:pt>
    <dgm:pt modelId="{3E37E72E-8F57-4F38-A2EA-57057D6608C3}" type="pres">
      <dgm:prSet presAssocID="{7B4C8981-9C89-4B6B-A01C-A7CD8ACF8E0C}" presName="parTrans" presStyleLbl="bgSibTrans2D1" presStyleIdx="1" presStyleCnt="3"/>
      <dgm:spPr/>
      <dgm:t>
        <a:bodyPr/>
        <a:lstStyle/>
        <a:p>
          <a:endParaRPr lang="es-EC"/>
        </a:p>
      </dgm:t>
    </dgm:pt>
    <dgm:pt modelId="{39265216-F431-463C-B556-24180A33A2F0}" type="pres">
      <dgm:prSet presAssocID="{2DB6DEB1-EAB0-4F56-B0CE-2E16B63013D3}" presName="node" presStyleLbl="node1" presStyleIdx="1" presStyleCnt="3" custScaleX="203032" custScaleY="91503" custRadScaleRad="95401" custRadScaleInc="2552">
        <dgm:presLayoutVars>
          <dgm:bulletEnabled val="1"/>
        </dgm:presLayoutVars>
      </dgm:prSet>
      <dgm:spPr/>
      <dgm:t>
        <a:bodyPr/>
        <a:lstStyle/>
        <a:p>
          <a:endParaRPr lang="es-EC"/>
        </a:p>
      </dgm:t>
    </dgm:pt>
    <dgm:pt modelId="{ACAE82C7-0246-4F37-B713-5EF34B3254EA}" type="pres">
      <dgm:prSet presAssocID="{FBD8FCA8-AEBF-4CB5-9176-CDA5AC0E8A85}" presName="parTrans" presStyleLbl="bgSibTrans2D1" presStyleIdx="2" presStyleCnt="3" custScaleX="114683"/>
      <dgm:spPr/>
      <dgm:t>
        <a:bodyPr/>
        <a:lstStyle/>
        <a:p>
          <a:endParaRPr lang="es-EC"/>
        </a:p>
      </dgm:t>
    </dgm:pt>
    <dgm:pt modelId="{E0D39B0C-721D-4011-9BC6-B329A244654A}" type="pres">
      <dgm:prSet presAssocID="{7DB31173-1BB1-4B81-80AB-71D2DC567486}" presName="node" presStyleLbl="node1" presStyleIdx="2" presStyleCnt="3" custScaleX="119070" custScaleY="121727" custRadScaleRad="106028" custRadScaleInc="62058">
        <dgm:presLayoutVars>
          <dgm:bulletEnabled val="1"/>
        </dgm:presLayoutVars>
      </dgm:prSet>
      <dgm:spPr/>
      <dgm:t>
        <a:bodyPr/>
        <a:lstStyle/>
        <a:p>
          <a:endParaRPr lang="es-EC"/>
        </a:p>
      </dgm:t>
    </dgm:pt>
  </dgm:ptLst>
  <dgm:cxnLst>
    <dgm:cxn modelId="{07ACBC63-DCD6-415F-AAA5-3BD632791B32}" srcId="{46C1B25A-C887-4238-AE1B-4A290896F489}" destId="{2DB6DEB1-EAB0-4F56-B0CE-2E16B63013D3}" srcOrd="1" destOrd="0" parTransId="{7B4C8981-9C89-4B6B-A01C-A7CD8ACF8E0C}" sibTransId="{D6BE8AA0-1FAB-463F-AD7F-0C695DC316C4}"/>
    <dgm:cxn modelId="{8EE1A2B7-545F-4665-92CD-261CA7009FF4}" type="presOf" srcId="{E481088E-5F2A-483A-BE8C-18E8217716F6}" destId="{AA64E32C-8530-4DC6-BFE6-619EB8AE50C7}" srcOrd="0" destOrd="0" presId="urn:microsoft.com/office/officeart/2005/8/layout/radial4"/>
    <dgm:cxn modelId="{5198DACB-E4CE-46E7-99B9-2103890E1D47}" type="presOf" srcId="{FBD8FCA8-AEBF-4CB5-9176-CDA5AC0E8A85}" destId="{ACAE82C7-0246-4F37-B713-5EF34B3254EA}" srcOrd="0" destOrd="0" presId="urn:microsoft.com/office/officeart/2005/8/layout/radial4"/>
    <dgm:cxn modelId="{22852399-C1A9-44C4-ABDC-A3C597D07747}" type="presOf" srcId="{46C1B25A-C887-4238-AE1B-4A290896F489}" destId="{733D4FA7-90BD-46B5-89A9-CF352D40EA86}" srcOrd="0" destOrd="0" presId="urn:microsoft.com/office/officeart/2005/8/layout/radial4"/>
    <dgm:cxn modelId="{6940A55F-E044-4477-A462-01FE555236AA}" type="presOf" srcId="{7DB31173-1BB1-4B81-80AB-71D2DC567486}" destId="{E0D39B0C-721D-4011-9BC6-B329A244654A}" srcOrd="0" destOrd="0" presId="urn:microsoft.com/office/officeart/2005/8/layout/radial4"/>
    <dgm:cxn modelId="{09235B19-5A5B-4E3A-AAEC-B4440F9473D9}" type="presOf" srcId="{7B4C8981-9C89-4B6B-A01C-A7CD8ACF8E0C}" destId="{3E37E72E-8F57-4F38-A2EA-57057D6608C3}" srcOrd="0" destOrd="0" presId="urn:microsoft.com/office/officeart/2005/8/layout/radial4"/>
    <dgm:cxn modelId="{8F3ACCB5-F9FA-405E-914D-07D2A07F8C86}" srcId="{46C1B25A-C887-4238-AE1B-4A290896F489}" destId="{E481088E-5F2A-483A-BE8C-18E8217716F6}" srcOrd="0" destOrd="0" parTransId="{BFE4330B-74D1-48AB-AF48-DF3363CC82AB}" sibTransId="{545A113F-C3B9-4F83-BF5F-87DFD54379A3}"/>
    <dgm:cxn modelId="{02605C9E-CC09-44E5-B0B9-EC7886D020D0}" type="presOf" srcId="{2A508406-8190-4584-A690-B47D34A4A437}" destId="{38749610-2B8C-4365-A964-34BB05CEC408}" srcOrd="0" destOrd="0" presId="urn:microsoft.com/office/officeart/2005/8/layout/radial4"/>
    <dgm:cxn modelId="{DDC954F8-E5DE-4B42-A251-7165D72A2FE9}" type="presOf" srcId="{BFE4330B-74D1-48AB-AF48-DF3363CC82AB}" destId="{97EE9008-CB3B-481E-A75E-DB1E49EC22E9}" srcOrd="0" destOrd="0" presId="urn:microsoft.com/office/officeart/2005/8/layout/radial4"/>
    <dgm:cxn modelId="{43F48401-978A-4BBB-B123-2AACE19C4F79}" srcId="{46C1B25A-C887-4238-AE1B-4A290896F489}" destId="{7DB31173-1BB1-4B81-80AB-71D2DC567486}" srcOrd="2" destOrd="0" parTransId="{FBD8FCA8-AEBF-4CB5-9176-CDA5AC0E8A85}" sibTransId="{6A52B981-6ED2-467E-9707-E1E711C74CC8}"/>
    <dgm:cxn modelId="{2AF1FA7D-9BB8-4A9B-946F-F40D55D88AA7}" srcId="{2A508406-8190-4584-A690-B47D34A4A437}" destId="{46C1B25A-C887-4238-AE1B-4A290896F489}" srcOrd="0" destOrd="0" parTransId="{322FFF0C-729F-4DE2-9DCA-82F662D1E71A}" sibTransId="{E6D162AF-C047-4E76-A22D-D8205BE2C5C0}"/>
    <dgm:cxn modelId="{3EF6B561-5830-483C-BFF4-F317B6CCCD29}" type="presOf" srcId="{2DB6DEB1-EAB0-4F56-B0CE-2E16B63013D3}" destId="{39265216-F431-463C-B556-24180A33A2F0}" srcOrd="0" destOrd="0" presId="urn:microsoft.com/office/officeart/2005/8/layout/radial4"/>
    <dgm:cxn modelId="{72B92E27-CE4F-4C20-811E-9FBD4B446347}" type="presParOf" srcId="{38749610-2B8C-4365-A964-34BB05CEC408}" destId="{733D4FA7-90BD-46B5-89A9-CF352D40EA86}" srcOrd="0" destOrd="0" presId="urn:microsoft.com/office/officeart/2005/8/layout/radial4"/>
    <dgm:cxn modelId="{F9364BE1-B3AB-47C1-9307-96C4EFDF1515}" type="presParOf" srcId="{38749610-2B8C-4365-A964-34BB05CEC408}" destId="{97EE9008-CB3B-481E-A75E-DB1E49EC22E9}" srcOrd="1" destOrd="0" presId="urn:microsoft.com/office/officeart/2005/8/layout/radial4"/>
    <dgm:cxn modelId="{A42DD10C-6361-442E-B940-D70699549825}" type="presParOf" srcId="{38749610-2B8C-4365-A964-34BB05CEC408}" destId="{AA64E32C-8530-4DC6-BFE6-619EB8AE50C7}" srcOrd="2" destOrd="0" presId="urn:microsoft.com/office/officeart/2005/8/layout/radial4"/>
    <dgm:cxn modelId="{4EC51331-121F-4BE0-8AFB-5DCCB3CB9C46}" type="presParOf" srcId="{38749610-2B8C-4365-A964-34BB05CEC408}" destId="{3E37E72E-8F57-4F38-A2EA-57057D6608C3}" srcOrd="3" destOrd="0" presId="urn:microsoft.com/office/officeart/2005/8/layout/radial4"/>
    <dgm:cxn modelId="{0BF30FB1-F5B1-4D6D-9C5C-90263053E9FA}" type="presParOf" srcId="{38749610-2B8C-4365-A964-34BB05CEC408}" destId="{39265216-F431-463C-B556-24180A33A2F0}" srcOrd="4" destOrd="0" presId="urn:microsoft.com/office/officeart/2005/8/layout/radial4"/>
    <dgm:cxn modelId="{BE07A890-0460-4133-97CF-8298C1F836AB}" type="presParOf" srcId="{38749610-2B8C-4365-A964-34BB05CEC408}" destId="{ACAE82C7-0246-4F37-B713-5EF34B3254EA}" srcOrd="5" destOrd="0" presId="urn:microsoft.com/office/officeart/2005/8/layout/radial4"/>
    <dgm:cxn modelId="{4A5407F8-77C0-44E6-8B6A-539CE694D8D4}" type="presParOf" srcId="{38749610-2B8C-4365-A964-34BB05CEC408}" destId="{E0D39B0C-721D-4011-9BC6-B329A244654A}" srcOrd="6"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508406-8190-4584-A690-B47D34A4A437}" type="doc">
      <dgm:prSet loTypeId="urn:microsoft.com/office/officeart/2005/8/layout/radial4" loCatId="relationship" qsTypeId="urn:microsoft.com/office/officeart/2005/8/quickstyle/3d2" qsCatId="3D" csTypeId="urn:microsoft.com/office/officeart/2005/8/colors/accent4_2" csCatId="accent4" phldr="1"/>
      <dgm:spPr/>
      <dgm:t>
        <a:bodyPr/>
        <a:lstStyle/>
        <a:p>
          <a:endParaRPr lang="es-EC"/>
        </a:p>
      </dgm:t>
    </dgm:pt>
    <dgm:pt modelId="{46C1B25A-C887-4238-AE1B-4A290896F489}">
      <dgm:prSet phldrT="[Texto]" custT="1"/>
      <dgm:spPr>
        <a:gradFill rotWithShape="0">
          <a:gsLst>
            <a:gs pos="0">
              <a:schemeClr val="accent6">
                <a:lumMod val="20000"/>
                <a:lumOff val="80000"/>
              </a:schemeClr>
            </a:gs>
            <a:gs pos="80000">
              <a:schemeClr val="accent6">
                <a:lumMod val="40000"/>
                <a:lumOff val="60000"/>
              </a:schemeClr>
            </a:gs>
            <a:gs pos="100000">
              <a:schemeClr val="accent6">
                <a:lumMod val="60000"/>
                <a:lumOff val="40000"/>
              </a:schemeClr>
            </a:gs>
          </a:gsLst>
        </a:gradFill>
      </dgm:spPr>
      <dgm:t>
        <a:bodyPr/>
        <a:lstStyle/>
        <a:p>
          <a:r>
            <a:rPr lang="es-EC" sz="1400" b="1" i="0" u="sng" dirty="0" smtClean="0">
              <a:solidFill>
                <a:schemeClr val="tx1"/>
              </a:solidFill>
              <a:latin typeface="Arial Black" panose="020B0A04020102020204" pitchFamily="34" charset="0"/>
            </a:rPr>
            <a:t>CONOCIMIENTO DEL HECHO</a:t>
          </a:r>
          <a:endParaRPr lang="es-EC" sz="1400" b="1" i="0" u="sng" dirty="0">
            <a:solidFill>
              <a:schemeClr val="tx1"/>
            </a:solidFill>
            <a:latin typeface="Arial Black" panose="020B0A04020102020204" pitchFamily="34" charset="0"/>
          </a:endParaRPr>
        </a:p>
      </dgm:t>
    </dgm:pt>
    <dgm:pt modelId="{322FFF0C-729F-4DE2-9DCA-82F662D1E71A}" type="parTrans" cxnId="{2AF1FA7D-9BB8-4A9B-946F-F40D55D88AA7}">
      <dgm:prSet/>
      <dgm:spPr/>
      <dgm:t>
        <a:bodyPr/>
        <a:lstStyle/>
        <a:p>
          <a:endParaRPr lang="es-EC"/>
        </a:p>
      </dgm:t>
    </dgm:pt>
    <dgm:pt modelId="{E6D162AF-C047-4E76-A22D-D8205BE2C5C0}" type="sibTrans" cxnId="{2AF1FA7D-9BB8-4A9B-946F-F40D55D88AA7}">
      <dgm:prSet/>
      <dgm:spPr/>
      <dgm:t>
        <a:bodyPr/>
        <a:lstStyle/>
        <a:p>
          <a:endParaRPr lang="es-EC"/>
        </a:p>
      </dgm:t>
    </dgm:pt>
    <dgm:pt modelId="{2DB6DEB1-EAB0-4F56-B0CE-2E16B63013D3}">
      <dgm:prSet phldrT="[Texto]" custT="1"/>
      <dgm:spPr>
        <a:gradFill rotWithShape="0">
          <a:gsLst>
            <a:gs pos="0">
              <a:schemeClr val="tx2">
                <a:lumMod val="60000"/>
                <a:lumOff val="40000"/>
              </a:schemeClr>
            </a:gs>
            <a:gs pos="80000">
              <a:schemeClr val="tx2">
                <a:lumMod val="40000"/>
                <a:lumOff val="60000"/>
              </a:schemeClr>
            </a:gs>
            <a:gs pos="100000">
              <a:schemeClr val="tx2">
                <a:lumMod val="20000"/>
                <a:lumOff val="80000"/>
              </a:schemeClr>
            </a:gs>
          </a:gsLst>
        </a:gradFill>
      </dgm:spPr>
      <dgm:t>
        <a:bodyPr/>
        <a:lstStyle/>
        <a:p>
          <a:pPr marL="0" lvl="0" indent="0" algn="ctr" defTabSz="533400">
            <a:lnSpc>
              <a:spcPct val="150000"/>
            </a:lnSpc>
            <a:spcBef>
              <a:spcPct val="0"/>
            </a:spcBef>
            <a:spcAft>
              <a:spcPct val="35000"/>
            </a:spcAft>
            <a:buNone/>
          </a:pPr>
          <a:r>
            <a:rPr lang="es-MX" sz="1100" b="0" kern="1200" dirty="0" smtClean="0">
              <a:solidFill>
                <a:prstClr val="black"/>
              </a:solidFill>
              <a:latin typeface="Arial Rounded MT Bold" panose="020F0704030504030204" pitchFamily="34" charset="0"/>
              <a:ea typeface="+mn-ea"/>
              <a:cs typeface="+mn-cs"/>
            </a:rPr>
            <a:t>3 PERSPECTIVAS: VISUALIZAR EL FUTURO, IDENTIFICAR EL FUTURO PROBABLE</a:t>
          </a:r>
          <a:endParaRPr lang="es-EC" sz="1100" b="0" kern="1200" dirty="0">
            <a:solidFill>
              <a:prstClr val="black"/>
            </a:solidFill>
            <a:latin typeface="Arial Rounded MT Bold" panose="020F0704030504030204" pitchFamily="34" charset="0"/>
            <a:ea typeface="+mn-ea"/>
            <a:cs typeface="+mn-cs"/>
          </a:endParaRPr>
        </a:p>
      </dgm:t>
    </dgm:pt>
    <dgm:pt modelId="{7B4C8981-9C89-4B6B-A01C-A7CD8ACF8E0C}" type="parTrans" cxnId="{07ACBC63-DCD6-415F-AAA5-3BD632791B32}">
      <dgm:prSet/>
      <dgm:spPr>
        <a:solidFill>
          <a:schemeClr val="tx1"/>
        </a:solidFill>
      </dgm:spPr>
      <dgm:t>
        <a:bodyPr/>
        <a:lstStyle/>
        <a:p>
          <a:endParaRPr lang="es-EC"/>
        </a:p>
      </dgm:t>
    </dgm:pt>
    <dgm:pt modelId="{D6BE8AA0-1FAB-463F-AD7F-0C695DC316C4}" type="sibTrans" cxnId="{07ACBC63-DCD6-415F-AAA5-3BD632791B32}">
      <dgm:prSet/>
      <dgm:spPr/>
      <dgm:t>
        <a:bodyPr/>
        <a:lstStyle/>
        <a:p>
          <a:endParaRPr lang="es-EC"/>
        </a:p>
      </dgm:t>
    </dgm:pt>
    <dgm:pt modelId="{7DB31173-1BB1-4B81-80AB-71D2DC567486}">
      <dgm:prSet custT="1"/>
      <dgm:spPr>
        <a:gradFill rotWithShape="0">
          <a:gsLst>
            <a:gs pos="0">
              <a:schemeClr val="tx2">
                <a:lumMod val="60000"/>
                <a:lumOff val="40000"/>
              </a:schemeClr>
            </a:gs>
            <a:gs pos="80000">
              <a:schemeClr val="tx2">
                <a:lumMod val="40000"/>
                <a:lumOff val="60000"/>
              </a:schemeClr>
            </a:gs>
            <a:gs pos="100000">
              <a:schemeClr val="tx2">
                <a:lumMod val="20000"/>
                <a:lumOff val="80000"/>
              </a:schemeClr>
            </a:gs>
          </a:gsLst>
        </a:gradFill>
      </dgm:spPr>
      <dgm:t>
        <a:bodyPr/>
        <a:lstStyle/>
        <a:p>
          <a:pPr marL="0" lvl="0" indent="0" algn="ctr" defTabSz="533400">
            <a:lnSpc>
              <a:spcPct val="150000"/>
            </a:lnSpc>
            <a:spcBef>
              <a:spcPct val="0"/>
            </a:spcBef>
            <a:spcAft>
              <a:spcPct val="35000"/>
            </a:spcAft>
            <a:buNone/>
          </a:pPr>
          <a:r>
            <a:rPr lang="es-MX" sz="1100" b="0" kern="1200" dirty="0" smtClean="0">
              <a:solidFill>
                <a:prstClr val="black"/>
              </a:solidFill>
              <a:latin typeface="Arial Rounded MT Bold" panose="020F0704030504030204" pitchFamily="34" charset="0"/>
              <a:ea typeface="+mn-ea"/>
              <a:cs typeface="+mn-cs"/>
            </a:rPr>
            <a:t>EL FUTURO POSIBLE, AQUELLO QUE ES MUY AMPLIO DE CONTEXTUALIZAR; PLASMADOS EN 5 ESCENARIOS POSIBLES </a:t>
          </a:r>
          <a:endParaRPr lang="es-ES" sz="1100" b="0" kern="1200" dirty="0">
            <a:solidFill>
              <a:prstClr val="black"/>
            </a:solidFill>
            <a:latin typeface="Arial Rounded MT Bold" panose="020F0704030504030204" pitchFamily="34" charset="0"/>
            <a:ea typeface="+mn-ea"/>
            <a:cs typeface="+mn-cs"/>
          </a:endParaRPr>
        </a:p>
      </dgm:t>
    </dgm:pt>
    <dgm:pt modelId="{FBD8FCA8-AEBF-4CB5-9176-CDA5AC0E8A85}" type="parTrans" cxnId="{43F48401-978A-4BBB-B123-2AACE19C4F79}">
      <dgm:prSet/>
      <dgm:spPr>
        <a:solidFill>
          <a:schemeClr val="tx1"/>
        </a:solidFill>
      </dgm:spPr>
      <dgm:t>
        <a:bodyPr/>
        <a:lstStyle/>
        <a:p>
          <a:endParaRPr lang="es-ES"/>
        </a:p>
      </dgm:t>
    </dgm:pt>
    <dgm:pt modelId="{6A52B981-6ED2-467E-9707-E1E711C74CC8}" type="sibTrans" cxnId="{43F48401-978A-4BBB-B123-2AACE19C4F79}">
      <dgm:prSet/>
      <dgm:spPr/>
      <dgm:t>
        <a:bodyPr/>
        <a:lstStyle/>
        <a:p>
          <a:endParaRPr lang="es-ES"/>
        </a:p>
      </dgm:t>
    </dgm:pt>
    <dgm:pt modelId="{E481088E-5F2A-483A-BE8C-18E8217716F6}">
      <dgm:prSet phldrT="[Texto]" custT="1"/>
      <dgm:spPr>
        <a:gradFill rotWithShape="0">
          <a:gsLst>
            <a:gs pos="0">
              <a:schemeClr val="tx2">
                <a:lumMod val="60000"/>
                <a:lumOff val="40000"/>
              </a:schemeClr>
            </a:gs>
            <a:gs pos="80000">
              <a:schemeClr val="tx2">
                <a:lumMod val="40000"/>
                <a:lumOff val="60000"/>
              </a:schemeClr>
            </a:gs>
            <a:gs pos="100000">
              <a:schemeClr val="tx2">
                <a:lumMod val="20000"/>
                <a:lumOff val="80000"/>
              </a:schemeClr>
            </a:gs>
          </a:gsLst>
        </a:gradFill>
      </dgm:spPr>
      <dgm:t>
        <a:bodyPr/>
        <a:lstStyle/>
        <a:p>
          <a:pPr>
            <a:lnSpc>
              <a:spcPct val="150000"/>
            </a:lnSpc>
          </a:pPr>
          <a:r>
            <a:rPr lang="es-MX" sz="1100" b="0" dirty="0" smtClean="0">
              <a:solidFill>
                <a:schemeClr val="tx1"/>
              </a:solidFill>
              <a:latin typeface="Arial Rounded MT Bold" panose="020F0704030504030204" pitchFamily="34" charset="0"/>
            </a:rPr>
            <a:t>EXPLORAR LOS ESCENARIOS FUTUROS POSIBLES, QUE ACLAREN EL PRESENTE EN FUNCIÓN DEL FUTURO</a:t>
          </a:r>
          <a:endParaRPr lang="es-EC" sz="1100" b="0" dirty="0">
            <a:solidFill>
              <a:schemeClr val="tx1"/>
            </a:solidFill>
            <a:latin typeface="Arial Rounded MT Bold" panose="020F0704030504030204" pitchFamily="34" charset="0"/>
          </a:endParaRPr>
        </a:p>
      </dgm:t>
    </dgm:pt>
    <dgm:pt modelId="{BFE4330B-74D1-48AB-AF48-DF3363CC82AB}" type="parTrans" cxnId="{8F3ACCB5-F9FA-405E-914D-07D2A07F8C86}">
      <dgm:prSet/>
      <dgm:spPr>
        <a:solidFill>
          <a:schemeClr val="tx1"/>
        </a:solidFill>
      </dgm:spPr>
      <dgm:t>
        <a:bodyPr/>
        <a:lstStyle/>
        <a:p>
          <a:endParaRPr lang="es-EC"/>
        </a:p>
      </dgm:t>
    </dgm:pt>
    <dgm:pt modelId="{545A113F-C3B9-4F83-BF5F-87DFD54379A3}" type="sibTrans" cxnId="{8F3ACCB5-F9FA-405E-914D-07D2A07F8C86}">
      <dgm:prSet/>
      <dgm:spPr/>
      <dgm:t>
        <a:bodyPr/>
        <a:lstStyle/>
        <a:p>
          <a:endParaRPr lang="es-EC"/>
        </a:p>
      </dgm:t>
    </dgm:pt>
    <dgm:pt modelId="{38749610-2B8C-4365-A964-34BB05CEC408}" type="pres">
      <dgm:prSet presAssocID="{2A508406-8190-4584-A690-B47D34A4A437}" presName="cycle" presStyleCnt="0">
        <dgm:presLayoutVars>
          <dgm:chMax val="1"/>
          <dgm:dir/>
          <dgm:animLvl val="ctr"/>
          <dgm:resizeHandles val="exact"/>
        </dgm:presLayoutVars>
      </dgm:prSet>
      <dgm:spPr/>
      <dgm:t>
        <a:bodyPr/>
        <a:lstStyle/>
        <a:p>
          <a:endParaRPr lang="es-EC"/>
        </a:p>
      </dgm:t>
    </dgm:pt>
    <dgm:pt modelId="{733D4FA7-90BD-46B5-89A9-CF352D40EA86}" type="pres">
      <dgm:prSet presAssocID="{46C1B25A-C887-4238-AE1B-4A290896F489}" presName="centerShape" presStyleLbl="node0" presStyleIdx="0" presStyleCnt="1" custScaleX="140633" custScaleY="79291" custLinFactNeighborX="2176"/>
      <dgm:spPr/>
      <dgm:t>
        <a:bodyPr/>
        <a:lstStyle/>
        <a:p>
          <a:endParaRPr lang="es-EC"/>
        </a:p>
      </dgm:t>
    </dgm:pt>
    <dgm:pt modelId="{97EE9008-CB3B-481E-A75E-DB1E49EC22E9}" type="pres">
      <dgm:prSet presAssocID="{BFE4330B-74D1-48AB-AF48-DF3363CC82AB}" presName="parTrans" presStyleLbl="bgSibTrans2D1" presStyleIdx="0" presStyleCnt="3" custScaleX="99901"/>
      <dgm:spPr/>
      <dgm:t>
        <a:bodyPr/>
        <a:lstStyle/>
        <a:p>
          <a:endParaRPr lang="es-EC"/>
        </a:p>
      </dgm:t>
    </dgm:pt>
    <dgm:pt modelId="{AA64E32C-8530-4DC6-BFE6-619EB8AE50C7}" type="pres">
      <dgm:prSet presAssocID="{E481088E-5F2A-483A-BE8C-18E8217716F6}" presName="node" presStyleLbl="node1" presStyleIdx="0" presStyleCnt="3" custScaleX="142289" custRadScaleRad="122611" custRadScaleInc="3330">
        <dgm:presLayoutVars>
          <dgm:bulletEnabled val="1"/>
        </dgm:presLayoutVars>
      </dgm:prSet>
      <dgm:spPr/>
      <dgm:t>
        <a:bodyPr/>
        <a:lstStyle/>
        <a:p>
          <a:endParaRPr lang="es-EC"/>
        </a:p>
      </dgm:t>
    </dgm:pt>
    <dgm:pt modelId="{3E37E72E-8F57-4F38-A2EA-57057D6608C3}" type="pres">
      <dgm:prSet presAssocID="{7B4C8981-9C89-4B6B-A01C-A7CD8ACF8E0C}" presName="parTrans" presStyleLbl="bgSibTrans2D1" presStyleIdx="1" presStyleCnt="3" custAng="149516"/>
      <dgm:spPr/>
      <dgm:t>
        <a:bodyPr/>
        <a:lstStyle/>
        <a:p>
          <a:endParaRPr lang="es-EC"/>
        </a:p>
      </dgm:t>
    </dgm:pt>
    <dgm:pt modelId="{39265216-F431-463C-B556-24180A33A2F0}" type="pres">
      <dgm:prSet presAssocID="{2DB6DEB1-EAB0-4F56-B0CE-2E16B63013D3}" presName="node" presStyleLbl="node1" presStyleIdx="1" presStyleCnt="3" custScaleX="120416" custScaleY="91503">
        <dgm:presLayoutVars>
          <dgm:bulletEnabled val="1"/>
        </dgm:presLayoutVars>
      </dgm:prSet>
      <dgm:spPr/>
      <dgm:t>
        <a:bodyPr/>
        <a:lstStyle/>
        <a:p>
          <a:endParaRPr lang="es-EC"/>
        </a:p>
      </dgm:t>
    </dgm:pt>
    <dgm:pt modelId="{ACAE82C7-0246-4F37-B713-5EF34B3254EA}" type="pres">
      <dgm:prSet presAssocID="{FBD8FCA8-AEBF-4CB5-9176-CDA5AC0E8A85}" presName="parTrans" presStyleLbl="bgSibTrans2D1" presStyleIdx="2" presStyleCnt="3"/>
      <dgm:spPr/>
      <dgm:t>
        <a:bodyPr/>
        <a:lstStyle/>
        <a:p>
          <a:endParaRPr lang="es-EC"/>
        </a:p>
      </dgm:t>
    </dgm:pt>
    <dgm:pt modelId="{E0D39B0C-721D-4011-9BC6-B329A244654A}" type="pres">
      <dgm:prSet presAssocID="{7DB31173-1BB1-4B81-80AB-71D2DC567486}" presName="node" presStyleLbl="node1" presStyleIdx="2" presStyleCnt="3" custScaleX="133263" custScaleY="119957" custRadScaleRad="123178" custRadScaleInc="-3416">
        <dgm:presLayoutVars>
          <dgm:bulletEnabled val="1"/>
        </dgm:presLayoutVars>
      </dgm:prSet>
      <dgm:spPr/>
      <dgm:t>
        <a:bodyPr/>
        <a:lstStyle/>
        <a:p>
          <a:endParaRPr lang="es-EC"/>
        </a:p>
      </dgm:t>
    </dgm:pt>
  </dgm:ptLst>
  <dgm:cxnLst>
    <dgm:cxn modelId="{07ACBC63-DCD6-415F-AAA5-3BD632791B32}" srcId="{46C1B25A-C887-4238-AE1B-4A290896F489}" destId="{2DB6DEB1-EAB0-4F56-B0CE-2E16B63013D3}" srcOrd="1" destOrd="0" parTransId="{7B4C8981-9C89-4B6B-A01C-A7CD8ACF8E0C}" sibTransId="{D6BE8AA0-1FAB-463F-AD7F-0C695DC316C4}"/>
    <dgm:cxn modelId="{A52A1638-8E4D-43E1-BD59-7C7F423E56FE}" type="presOf" srcId="{E481088E-5F2A-483A-BE8C-18E8217716F6}" destId="{AA64E32C-8530-4DC6-BFE6-619EB8AE50C7}" srcOrd="0" destOrd="0" presId="urn:microsoft.com/office/officeart/2005/8/layout/radial4"/>
    <dgm:cxn modelId="{DB1FD22F-1392-4478-8C9A-7861F1235069}" type="presOf" srcId="{2DB6DEB1-EAB0-4F56-B0CE-2E16B63013D3}" destId="{39265216-F431-463C-B556-24180A33A2F0}" srcOrd="0" destOrd="0" presId="urn:microsoft.com/office/officeart/2005/8/layout/radial4"/>
    <dgm:cxn modelId="{11C35607-1A83-4EC1-A087-B76D12046AA4}" type="presOf" srcId="{BFE4330B-74D1-48AB-AF48-DF3363CC82AB}" destId="{97EE9008-CB3B-481E-A75E-DB1E49EC22E9}" srcOrd="0" destOrd="0" presId="urn:microsoft.com/office/officeart/2005/8/layout/radial4"/>
    <dgm:cxn modelId="{2F5CB054-08E5-4352-90E8-C0F19146402E}" type="presOf" srcId="{7B4C8981-9C89-4B6B-A01C-A7CD8ACF8E0C}" destId="{3E37E72E-8F57-4F38-A2EA-57057D6608C3}" srcOrd="0" destOrd="0" presId="urn:microsoft.com/office/officeart/2005/8/layout/radial4"/>
    <dgm:cxn modelId="{D1E100B9-66F5-4555-8FE1-602AFA18D413}" type="presOf" srcId="{46C1B25A-C887-4238-AE1B-4A290896F489}" destId="{733D4FA7-90BD-46B5-89A9-CF352D40EA86}" srcOrd="0" destOrd="0" presId="urn:microsoft.com/office/officeart/2005/8/layout/radial4"/>
    <dgm:cxn modelId="{196B9F9E-A918-4BEF-AEC8-E3E611469E14}" type="presOf" srcId="{7DB31173-1BB1-4B81-80AB-71D2DC567486}" destId="{E0D39B0C-721D-4011-9BC6-B329A244654A}" srcOrd="0" destOrd="0" presId="urn:microsoft.com/office/officeart/2005/8/layout/radial4"/>
    <dgm:cxn modelId="{458AAD19-F4A6-4DC0-8061-313803EDA2D9}" type="presOf" srcId="{FBD8FCA8-AEBF-4CB5-9176-CDA5AC0E8A85}" destId="{ACAE82C7-0246-4F37-B713-5EF34B3254EA}" srcOrd="0" destOrd="0" presId="urn:microsoft.com/office/officeart/2005/8/layout/radial4"/>
    <dgm:cxn modelId="{8F3ACCB5-F9FA-405E-914D-07D2A07F8C86}" srcId="{46C1B25A-C887-4238-AE1B-4A290896F489}" destId="{E481088E-5F2A-483A-BE8C-18E8217716F6}" srcOrd="0" destOrd="0" parTransId="{BFE4330B-74D1-48AB-AF48-DF3363CC82AB}" sibTransId="{545A113F-C3B9-4F83-BF5F-87DFD54379A3}"/>
    <dgm:cxn modelId="{43F48401-978A-4BBB-B123-2AACE19C4F79}" srcId="{46C1B25A-C887-4238-AE1B-4A290896F489}" destId="{7DB31173-1BB1-4B81-80AB-71D2DC567486}" srcOrd="2" destOrd="0" parTransId="{FBD8FCA8-AEBF-4CB5-9176-CDA5AC0E8A85}" sibTransId="{6A52B981-6ED2-467E-9707-E1E711C74CC8}"/>
    <dgm:cxn modelId="{88C63A9D-9634-40D0-A106-8FE3AE192E9B}" type="presOf" srcId="{2A508406-8190-4584-A690-B47D34A4A437}" destId="{38749610-2B8C-4365-A964-34BB05CEC408}" srcOrd="0" destOrd="0" presId="urn:microsoft.com/office/officeart/2005/8/layout/radial4"/>
    <dgm:cxn modelId="{2AF1FA7D-9BB8-4A9B-946F-F40D55D88AA7}" srcId="{2A508406-8190-4584-A690-B47D34A4A437}" destId="{46C1B25A-C887-4238-AE1B-4A290896F489}" srcOrd="0" destOrd="0" parTransId="{322FFF0C-729F-4DE2-9DCA-82F662D1E71A}" sibTransId="{E6D162AF-C047-4E76-A22D-D8205BE2C5C0}"/>
    <dgm:cxn modelId="{CC144478-36CC-4CAB-9264-D21AFFF20098}" type="presParOf" srcId="{38749610-2B8C-4365-A964-34BB05CEC408}" destId="{733D4FA7-90BD-46B5-89A9-CF352D40EA86}" srcOrd="0" destOrd="0" presId="urn:microsoft.com/office/officeart/2005/8/layout/radial4"/>
    <dgm:cxn modelId="{F83AF9B4-78A5-45AE-AAAD-44C992818407}" type="presParOf" srcId="{38749610-2B8C-4365-A964-34BB05CEC408}" destId="{97EE9008-CB3B-481E-A75E-DB1E49EC22E9}" srcOrd="1" destOrd="0" presId="urn:microsoft.com/office/officeart/2005/8/layout/radial4"/>
    <dgm:cxn modelId="{D5465093-7EDF-41EE-AE9E-E4A78C3EEC4D}" type="presParOf" srcId="{38749610-2B8C-4365-A964-34BB05CEC408}" destId="{AA64E32C-8530-4DC6-BFE6-619EB8AE50C7}" srcOrd="2" destOrd="0" presId="urn:microsoft.com/office/officeart/2005/8/layout/radial4"/>
    <dgm:cxn modelId="{E11E6D1E-7844-4A05-8132-BA66E680EA18}" type="presParOf" srcId="{38749610-2B8C-4365-A964-34BB05CEC408}" destId="{3E37E72E-8F57-4F38-A2EA-57057D6608C3}" srcOrd="3" destOrd="0" presId="urn:microsoft.com/office/officeart/2005/8/layout/radial4"/>
    <dgm:cxn modelId="{2C2C3C12-D014-4531-8B49-4D66D5A4D598}" type="presParOf" srcId="{38749610-2B8C-4365-A964-34BB05CEC408}" destId="{39265216-F431-463C-B556-24180A33A2F0}" srcOrd="4" destOrd="0" presId="urn:microsoft.com/office/officeart/2005/8/layout/radial4"/>
    <dgm:cxn modelId="{5E4DE6DC-04F6-487E-AE7A-5C92323E8B37}" type="presParOf" srcId="{38749610-2B8C-4365-A964-34BB05CEC408}" destId="{ACAE82C7-0246-4F37-B713-5EF34B3254EA}" srcOrd="5" destOrd="0" presId="urn:microsoft.com/office/officeart/2005/8/layout/radial4"/>
    <dgm:cxn modelId="{4D5CA995-3458-4AA3-A20A-4503C2D3DA66}" type="presParOf" srcId="{38749610-2B8C-4365-A964-34BB05CEC408}" destId="{E0D39B0C-721D-4011-9BC6-B329A244654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508406-8190-4584-A690-B47D34A4A437}" type="doc">
      <dgm:prSet loTypeId="urn:microsoft.com/office/officeart/2005/8/layout/radial4" loCatId="relationship" qsTypeId="urn:microsoft.com/office/officeart/2005/8/quickstyle/3d2" qsCatId="3D" csTypeId="urn:microsoft.com/office/officeart/2005/8/colors/accent4_2" csCatId="accent4" phldr="1"/>
      <dgm:spPr/>
      <dgm:t>
        <a:bodyPr/>
        <a:lstStyle/>
        <a:p>
          <a:endParaRPr lang="es-EC"/>
        </a:p>
      </dgm:t>
    </dgm:pt>
    <dgm:pt modelId="{46C1B25A-C887-4238-AE1B-4A290896F489}">
      <dgm:prSet phldrT="[Texto]" custT="1"/>
      <dgm:spPr>
        <a:gradFill rotWithShape="0">
          <a:gsLst>
            <a:gs pos="0">
              <a:schemeClr val="accent4">
                <a:lumMod val="60000"/>
                <a:lumOff val="40000"/>
              </a:schemeClr>
            </a:gs>
            <a:gs pos="80000">
              <a:schemeClr val="accent4">
                <a:lumMod val="40000"/>
                <a:lumOff val="60000"/>
              </a:schemeClr>
            </a:gs>
            <a:gs pos="100000">
              <a:schemeClr val="accent4">
                <a:lumMod val="20000"/>
                <a:lumOff val="80000"/>
              </a:schemeClr>
            </a:gs>
          </a:gsLst>
        </a:gradFill>
      </dgm:spPr>
      <dgm:t>
        <a:bodyPr/>
        <a:lstStyle/>
        <a:p>
          <a:r>
            <a:rPr lang="es-EC" sz="1400" b="1" i="0" u="sng" dirty="0" smtClean="0">
              <a:solidFill>
                <a:schemeClr val="tx1"/>
              </a:solidFill>
              <a:latin typeface="Arial Black" panose="020B0A04020102020204" pitchFamily="34" charset="0"/>
            </a:rPr>
            <a:t>ANÁLISIS</a:t>
          </a:r>
          <a:endParaRPr lang="es-EC" sz="1400" b="1" i="0" u="sng" dirty="0">
            <a:solidFill>
              <a:schemeClr val="tx1"/>
            </a:solidFill>
            <a:latin typeface="Arial Black" panose="020B0A04020102020204" pitchFamily="34" charset="0"/>
          </a:endParaRPr>
        </a:p>
      </dgm:t>
    </dgm:pt>
    <dgm:pt modelId="{322FFF0C-729F-4DE2-9DCA-82F662D1E71A}" type="parTrans" cxnId="{2AF1FA7D-9BB8-4A9B-946F-F40D55D88AA7}">
      <dgm:prSet/>
      <dgm:spPr/>
      <dgm:t>
        <a:bodyPr/>
        <a:lstStyle/>
        <a:p>
          <a:endParaRPr lang="es-EC"/>
        </a:p>
      </dgm:t>
    </dgm:pt>
    <dgm:pt modelId="{E6D162AF-C047-4E76-A22D-D8205BE2C5C0}" type="sibTrans" cxnId="{2AF1FA7D-9BB8-4A9B-946F-F40D55D88AA7}">
      <dgm:prSet/>
      <dgm:spPr/>
      <dgm:t>
        <a:bodyPr/>
        <a:lstStyle/>
        <a:p>
          <a:endParaRPr lang="es-EC"/>
        </a:p>
      </dgm:t>
    </dgm:pt>
    <dgm:pt modelId="{2DB6DEB1-EAB0-4F56-B0CE-2E16B63013D3}">
      <dgm:prSet phldrT="[Texto]" custT="1"/>
      <dgm:spPr>
        <a:gradFill rotWithShape="0">
          <a:gsLst>
            <a:gs pos="0">
              <a:schemeClr val="accent3">
                <a:lumMod val="60000"/>
                <a:lumOff val="40000"/>
              </a:schemeClr>
            </a:gs>
            <a:gs pos="80000">
              <a:schemeClr val="accent3">
                <a:lumMod val="40000"/>
                <a:lumOff val="60000"/>
              </a:schemeClr>
            </a:gs>
            <a:gs pos="100000">
              <a:schemeClr val="accent3">
                <a:lumMod val="20000"/>
                <a:lumOff val="80000"/>
              </a:schemeClr>
            </a:gs>
          </a:gsLst>
        </a:gradFill>
      </dgm:spPr>
      <dgm:t>
        <a:bodyPr/>
        <a:lstStyle/>
        <a:p>
          <a:pPr marL="0" lvl="0" indent="0" algn="ctr" defTabSz="533400">
            <a:lnSpc>
              <a:spcPct val="150000"/>
            </a:lnSpc>
            <a:spcBef>
              <a:spcPct val="0"/>
            </a:spcBef>
            <a:spcAft>
              <a:spcPct val="35000"/>
            </a:spcAft>
            <a:buNone/>
          </a:pPr>
          <a:r>
            <a:rPr lang="es-MX" sz="1100" b="0" kern="1200" dirty="0" smtClean="0">
              <a:solidFill>
                <a:prstClr val="black"/>
              </a:solidFill>
              <a:latin typeface="Arial Rounded MT Bold" panose="020F0704030504030204" pitchFamily="34" charset="0"/>
              <a:ea typeface="+mn-ea"/>
              <a:cs typeface="+mn-cs"/>
            </a:rPr>
            <a:t>EL ESCENARIO A CONSTRUIR EN EL AÑO 2035, ES EL “APUESTA”</a:t>
          </a:r>
          <a:endParaRPr lang="es-EC" sz="1100" b="0" kern="1200" dirty="0">
            <a:solidFill>
              <a:prstClr val="black"/>
            </a:solidFill>
            <a:latin typeface="Arial Rounded MT Bold" panose="020F0704030504030204" pitchFamily="34" charset="0"/>
            <a:ea typeface="+mn-ea"/>
            <a:cs typeface="+mn-cs"/>
          </a:endParaRPr>
        </a:p>
      </dgm:t>
    </dgm:pt>
    <dgm:pt modelId="{7B4C8981-9C89-4B6B-A01C-A7CD8ACF8E0C}" type="parTrans" cxnId="{07ACBC63-DCD6-415F-AAA5-3BD632791B32}">
      <dgm:prSet/>
      <dgm:spPr>
        <a:solidFill>
          <a:schemeClr val="tx1"/>
        </a:solidFill>
      </dgm:spPr>
      <dgm:t>
        <a:bodyPr/>
        <a:lstStyle/>
        <a:p>
          <a:endParaRPr lang="es-EC"/>
        </a:p>
      </dgm:t>
    </dgm:pt>
    <dgm:pt modelId="{D6BE8AA0-1FAB-463F-AD7F-0C695DC316C4}" type="sibTrans" cxnId="{07ACBC63-DCD6-415F-AAA5-3BD632791B32}">
      <dgm:prSet/>
      <dgm:spPr/>
      <dgm:t>
        <a:bodyPr/>
        <a:lstStyle/>
        <a:p>
          <a:endParaRPr lang="es-EC"/>
        </a:p>
      </dgm:t>
    </dgm:pt>
    <dgm:pt modelId="{7DB31173-1BB1-4B81-80AB-71D2DC567486}">
      <dgm:prSet custT="1"/>
      <dgm:spPr>
        <a:gradFill rotWithShape="0">
          <a:gsLst>
            <a:gs pos="0">
              <a:schemeClr val="accent3">
                <a:lumMod val="60000"/>
                <a:lumOff val="40000"/>
              </a:schemeClr>
            </a:gs>
            <a:gs pos="80000">
              <a:schemeClr val="accent3">
                <a:lumMod val="40000"/>
                <a:lumOff val="60000"/>
              </a:schemeClr>
            </a:gs>
            <a:gs pos="100000">
              <a:schemeClr val="accent3">
                <a:lumMod val="20000"/>
                <a:lumOff val="80000"/>
              </a:schemeClr>
            </a:gs>
          </a:gsLst>
        </a:gradFill>
      </dgm:spPr>
      <dgm:t>
        <a:bodyPr/>
        <a:lstStyle/>
        <a:p>
          <a:pPr marL="0" lvl="0" indent="0" algn="ctr" defTabSz="533400">
            <a:lnSpc>
              <a:spcPct val="150000"/>
            </a:lnSpc>
            <a:spcBef>
              <a:spcPct val="0"/>
            </a:spcBef>
            <a:spcAft>
              <a:spcPct val="35000"/>
            </a:spcAft>
            <a:buNone/>
          </a:pPr>
          <a:r>
            <a:rPr lang="es-ES" sz="1100" b="0" kern="1200" dirty="0" smtClean="0">
              <a:solidFill>
                <a:prstClr val="black"/>
              </a:solidFill>
              <a:latin typeface="Arial Rounded MT Bold" panose="020F0704030504030204" pitchFamily="34" charset="0"/>
              <a:ea typeface="+mn-ea"/>
              <a:cs typeface="+mn-cs"/>
            </a:rPr>
            <a:t>EXISTEN FACTORES SOCIALES, ECONÓMICOS, POLÍTICOS, INTERNOS Y EXTERNOS, QUE</a:t>
          </a:r>
          <a:r>
            <a:rPr lang="es-MX" sz="1100" b="0" kern="1200" dirty="0" smtClean="0">
              <a:solidFill>
                <a:prstClr val="black"/>
              </a:solidFill>
              <a:latin typeface="Arial Rounded MT Bold" panose="020F0704030504030204" pitchFamily="34" charset="0"/>
              <a:ea typeface="+mn-ea"/>
              <a:cs typeface="+mn-cs"/>
            </a:rPr>
            <a:t> MUY PROBABLEMENTE NO MEJORARÁN EN EL FUTURO</a:t>
          </a:r>
          <a:endParaRPr lang="es-ES" sz="1100" b="0" kern="1200" dirty="0">
            <a:solidFill>
              <a:prstClr val="black"/>
            </a:solidFill>
            <a:latin typeface="Arial Rounded MT Bold" panose="020F0704030504030204" pitchFamily="34" charset="0"/>
            <a:ea typeface="+mn-ea"/>
            <a:cs typeface="+mn-cs"/>
          </a:endParaRPr>
        </a:p>
      </dgm:t>
    </dgm:pt>
    <dgm:pt modelId="{FBD8FCA8-AEBF-4CB5-9176-CDA5AC0E8A85}" type="parTrans" cxnId="{43F48401-978A-4BBB-B123-2AACE19C4F79}">
      <dgm:prSet/>
      <dgm:spPr>
        <a:solidFill>
          <a:schemeClr val="tx1"/>
        </a:solidFill>
      </dgm:spPr>
      <dgm:t>
        <a:bodyPr/>
        <a:lstStyle/>
        <a:p>
          <a:endParaRPr lang="es-ES"/>
        </a:p>
      </dgm:t>
    </dgm:pt>
    <dgm:pt modelId="{6A52B981-6ED2-467E-9707-E1E711C74CC8}" type="sibTrans" cxnId="{43F48401-978A-4BBB-B123-2AACE19C4F79}">
      <dgm:prSet/>
      <dgm:spPr/>
      <dgm:t>
        <a:bodyPr/>
        <a:lstStyle/>
        <a:p>
          <a:endParaRPr lang="es-ES"/>
        </a:p>
      </dgm:t>
    </dgm:pt>
    <dgm:pt modelId="{E481088E-5F2A-483A-BE8C-18E8217716F6}">
      <dgm:prSet phldrT="[Texto]" custT="1"/>
      <dgm:spPr>
        <a:gradFill rotWithShape="0">
          <a:gsLst>
            <a:gs pos="0">
              <a:schemeClr val="accent3">
                <a:lumMod val="60000"/>
                <a:lumOff val="40000"/>
              </a:schemeClr>
            </a:gs>
            <a:gs pos="80000">
              <a:schemeClr val="accent3">
                <a:lumMod val="40000"/>
                <a:lumOff val="60000"/>
              </a:schemeClr>
            </a:gs>
            <a:gs pos="100000">
              <a:schemeClr val="accent3">
                <a:lumMod val="20000"/>
                <a:lumOff val="80000"/>
              </a:schemeClr>
            </a:gs>
          </a:gsLst>
        </a:gradFill>
      </dgm:spPr>
      <dgm:t>
        <a:bodyPr/>
        <a:lstStyle/>
        <a:p>
          <a:pPr>
            <a:lnSpc>
              <a:spcPct val="150000"/>
            </a:lnSpc>
          </a:pPr>
          <a:r>
            <a:rPr lang="es-MX" sz="1100" b="0" dirty="0" smtClean="0">
              <a:solidFill>
                <a:schemeClr val="tx1"/>
              </a:solidFill>
              <a:latin typeface="Arial Rounded MT Bold" panose="020F0704030504030204" pitchFamily="34" charset="0"/>
            </a:rPr>
            <a:t>ANTECEDENTES, CRIMEN ORGANIZADO, CORRUPCIÓN, EXPLOTACIÓN DEL MEDIO AMBIENTE, VA A SEGUIR IGUAL, OSEA TENDENCIAL </a:t>
          </a:r>
          <a:endParaRPr lang="es-EC" sz="1100" b="0" dirty="0">
            <a:solidFill>
              <a:schemeClr val="tx1"/>
            </a:solidFill>
            <a:latin typeface="Arial Rounded MT Bold" panose="020F0704030504030204" pitchFamily="34" charset="0"/>
          </a:endParaRPr>
        </a:p>
      </dgm:t>
    </dgm:pt>
    <dgm:pt modelId="{BFE4330B-74D1-48AB-AF48-DF3363CC82AB}" type="parTrans" cxnId="{8F3ACCB5-F9FA-405E-914D-07D2A07F8C86}">
      <dgm:prSet/>
      <dgm:spPr>
        <a:solidFill>
          <a:schemeClr val="tx1"/>
        </a:solidFill>
      </dgm:spPr>
      <dgm:t>
        <a:bodyPr/>
        <a:lstStyle/>
        <a:p>
          <a:endParaRPr lang="es-EC"/>
        </a:p>
      </dgm:t>
    </dgm:pt>
    <dgm:pt modelId="{545A113F-C3B9-4F83-BF5F-87DFD54379A3}" type="sibTrans" cxnId="{8F3ACCB5-F9FA-405E-914D-07D2A07F8C86}">
      <dgm:prSet/>
      <dgm:spPr/>
      <dgm:t>
        <a:bodyPr/>
        <a:lstStyle/>
        <a:p>
          <a:endParaRPr lang="es-EC"/>
        </a:p>
      </dgm:t>
    </dgm:pt>
    <dgm:pt modelId="{38749610-2B8C-4365-A964-34BB05CEC408}" type="pres">
      <dgm:prSet presAssocID="{2A508406-8190-4584-A690-B47D34A4A437}" presName="cycle" presStyleCnt="0">
        <dgm:presLayoutVars>
          <dgm:chMax val="1"/>
          <dgm:dir/>
          <dgm:animLvl val="ctr"/>
          <dgm:resizeHandles val="exact"/>
        </dgm:presLayoutVars>
      </dgm:prSet>
      <dgm:spPr/>
      <dgm:t>
        <a:bodyPr/>
        <a:lstStyle/>
        <a:p>
          <a:endParaRPr lang="es-EC"/>
        </a:p>
      </dgm:t>
    </dgm:pt>
    <dgm:pt modelId="{733D4FA7-90BD-46B5-89A9-CF352D40EA86}" type="pres">
      <dgm:prSet presAssocID="{46C1B25A-C887-4238-AE1B-4A290896F489}" presName="centerShape" presStyleLbl="node0" presStyleIdx="0" presStyleCnt="1" custScaleX="115438" custScaleY="103468" custLinFactNeighborX="1790"/>
      <dgm:spPr/>
      <dgm:t>
        <a:bodyPr/>
        <a:lstStyle/>
        <a:p>
          <a:endParaRPr lang="es-EC"/>
        </a:p>
      </dgm:t>
    </dgm:pt>
    <dgm:pt modelId="{97EE9008-CB3B-481E-A75E-DB1E49EC22E9}" type="pres">
      <dgm:prSet presAssocID="{BFE4330B-74D1-48AB-AF48-DF3363CC82AB}" presName="parTrans" presStyleLbl="bgSibTrans2D1" presStyleIdx="0" presStyleCnt="3" custScaleX="113472"/>
      <dgm:spPr/>
      <dgm:t>
        <a:bodyPr/>
        <a:lstStyle/>
        <a:p>
          <a:endParaRPr lang="es-EC"/>
        </a:p>
      </dgm:t>
    </dgm:pt>
    <dgm:pt modelId="{AA64E32C-8530-4DC6-BFE6-619EB8AE50C7}" type="pres">
      <dgm:prSet presAssocID="{E481088E-5F2A-483A-BE8C-18E8217716F6}" presName="node" presStyleLbl="node1" presStyleIdx="0" presStyleCnt="3" custScaleX="143219" custRadScaleRad="106028" custRadScaleInc="-62061">
        <dgm:presLayoutVars>
          <dgm:bulletEnabled val="1"/>
        </dgm:presLayoutVars>
      </dgm:prSet>
      <dgm:spPr/>
      <dgm:t>
        <a:bodyPr/>
        <a:lstStyle/>
        <a:p>
          <a:endParaRPr lang="es-EC"/>
        </a:p>
      </dgm:t>
    </dgm:pt>
    <dgm:pt modelId="{3E37E72E-8F57-4F38-A2EA-57057D6608C3}" type="pres">
      <dgm:prSet presAssocID="{7B4C8981-9C89-4B6B-A01C-A7CD8ACF8E0C}" presName="parTrans" presStyleLbl="bgSibTrans2D1" presStyleIdx="1" presStyleCnt="3"/>
      <dgm:spPr/>
      <dgm:t>
        <a:bodyPr/>
        <a:lstStyle/>
        <a:p>
          <a:endParaRPr lang="es-EC"/>
        </a:p>
      </dgm:t>
    </dgm:pt>
    <dgm:pt modelId="{39265216-F431-463C-B556-24180A33A2F0}" type="pres">
      <dgm:prSet presAssocID="{2DB6DEB1-EAB0-4F56-B0CE-2E16B63013D3}" presName="node" presStyleLbl="node1" presStyleIdx="1" presStyleCnt="3" custScaleX="132301" custScaleY="75053" custRadScaleRad="95401" custRadScaleInc="2552">
        <dgm:presLayoutVars>
          <dgm:bulletEnabled val="1"/>
        </dgm:presLayoutVars>
      </dgm:prSet>
      <dgm:spPr/>
      <dgm:t>
        <a:bodyPr/>
        <a:lstStyle/>
        <a:p>
          <a:endParaRPr lang="es-EC"/>
        </a:p>
      </dgm:t>
    </dgm:pt>
    <dgm:pt modelId="{ACAE82C7-0246-4F37-B713-5EF34B3254EA}" type="pres">
      <dgm:prSet presAssocID="{FBD8FCA8-AEBF-4CB5-9176-CDA5AC0E8A85}" presName="parTrans" presStyleLbl="bgSibTrans2D1" presStyleIdx="2" presStyleCnt="3" custScaleX="114683"/>
      <dgm:spPr/>
      <dgm:t>
        <a:bodyPr/>
        <a:lstStyle/>
        <a:p>
          <a:endParaRPr lang="es-EC"/>
        </a:p>
      </dgm:t>
    </dgm:pt>
    <dgm:pt modelId="{E0D39B0C-721D-4011-9BC6-B329A244654A}" type="pres">
      <dgm:prSet presAssocID="{7DB31173-1BB1-4B81-80AB-71D2DC567486}" presName="node" presStyleLbl="node1" presStyleIdx="2" presStyleCnt="3" custScaleX="119070" custScaleY="182562" custRadScaleRad="106028" custRadScaleInc="62058">
        <dgm:presLayoutVars>
          <dgm:bulletEnabled val="1"/>
        </dgm:presLayoutVars>
      </dgm:prSet>
      <dgm:spPr/>
      <dgm:t>
        <a:bodyPr/>
        <a:lstStyle/>
        <a:p>
          <a:endParaRPr lang="es-EC"/>
        </a:p>
      </dgm:t>
    </dgm:pt>
  </dgm:ptLst>
  <dgm:cxnLst>
    <dgm:cxn modelId="{07ACBC63-DCD6-415F-AAA5-3BD632791B32}" srcId="{46C1B25A-C887-4238-AE1B-4A290896F489}" destId="{2DB6DEB1-EAB0-4F56-B0CE-2E16B63013D3}" srcOrd="1" destOrd="0" parTransId="{7B4C8981-9C89-4B6B-A01C-A7CD8ACF8E0C}" sibTransId="{D6BE8AA0-1FAB-463F-AD7F-0C695DC316C4}"/>
    <dgm:cxn modelId="{726457F2-B378-417F-8008-790488F443C3}" type="presOf" srcId="{2A508406-8190-4584-A690-B47D34A4A437}" destId="{38749610-2B8C-4365-A964-34BB05CEC408}" srcOrd="0" destOrd="0" presId="urn:microsoft.com/office/officeart/2005/8/layout/radial4"/>
    <dgm:cxn modelId="{62547464-6B6C-4CE4-9E68-7BF1478B2BFF}" type="presOf" srcId="{BFE4330B-74D1-48AB-AF48-DF3363CC82AB}" destId="{97EE9008-CB3B-481E-A75E-DB1E49EC22E9}" srcOrd="0" destOrd="0" presId="urn:microsoft.com/office/officeart/2005/8/layout/radial4"/>
    <dgm:cxn modelId="{E611A1AE-6821-45A6-9558-6A394FAA9A06}" type="presOf" srcId="{46C1B25A-C887-4238-AE1B-4A290896F489}" destId="{733D4FA7-90BD-46B5-89A9-CF352D40EA86}" srcOrd="0" destOrd="0" presId="urn:microsoft.com/office/officeart/2005/8/layout/radial4"/>
    <dgm:cxn modelId="{715D59AB-9463-4486-B9A1-9FD1B66F74BC}" type="presOf" srcId="{2DB6DEB1-EAB0-4F56-B0CE-2E16B63013D3}" destId="{39265216-F431-463C-B556-24180A33A2F0}" srcOrd="0" destOrd="0" presId="urn:microsoft.com/office/officeart/2005/8/layout/radial4"/>
    <dgm:cxn modelId="{C029B72A-F612-494C-B205-896B3580E844}" type="presOf" srcId="{FBD8FCA8-AEBF-4CB5-9176-CDA5AC0E8A85}" destId="{ACAE82C7-0246-4F37-B713-5EF34B3254EA}" srcOrd="0" destOrd="0" presId="urn:microsoft.com/office/officeart/2005/8/layout/radial4"/>
    <dgm:cxn modelId="{2E204E17-E3FC-4579-B895-955E77BA2856}" type="presOf" srcId="{7DB31173-1BB1-4B81-80AB-71D2DC567486}" destId="{E0D39B0C-721D-4011-9BC6-B329A244654A}" srcOrd="0" destOrd="0" presId="urn:microsoft.com/office/officeart/2005/8/layout/radial4"/>
    <dgm:cxn modelId="{8F3ACCB5-F9FA-405E-914D-07D2A07F8C86}" srcId="{46C1B25A-C887-4238-AE1B-4A290896F489}" destId="{E481088E-5F2A-483A-BE8C-18E8217716F6}" srcOrd="0" destOrd="0" parTransId="{BFE4330B-74D1-48AB-AF48-DF3363CC82AB}" sibTransId="{545A113F-C3B9-4F83-BF5F-87DFD54379A3}"/>
    <dgm:cxn modelId="{8D0BAC69-828E-4361-A323-C63755A42046}" type="presOf" srcId="{7B4C8981-9C89-4B6B-A01C-A7CD8ACF8E0C}" destId="{3E37E72E-8F57-4F38-A2EA-57057D6608C3}" srcOrd="0" destOrd="0" presId="urn:microsoft.com/office/officeart/2005/8/layout/radial4"/>
    <dgm:cxn modelId="{A323F5F6-141D-43AA-82D0-5D352DAF67CF}" type="presOf" srcId="{E481088E-5F2A-483A-BE8C-18E8217716F6}" destId="{AA64E32C-8530-4DC6-BFE6-619EB8AE50C7}" srcOrd="0" destOrd="0" presId="urn:microsoft.com/office/officeart/2005/8/layout/radial4"/>
    <dgm:cxn modelId="{43F48401-978A-4BBB-B123-2AACE19C4F79}" srcId="{46C1B25A-C887-4238-AE1B-4A290896F489}" destId="{7DB31173-1BB1-4B81-80AB-71D2DC567486}" srcOrd="2" destOrd="0" parTransId="{FBD8FCA8-AEBF-4CB5-9176-CDA5AC0E8A85}" sibTransId="{6A52B981-6ED2-467E-9707-E1E711C74CC8}"/>
    <dgm:cxn modelId="{2AF1FA7D-9BB8-4A9B-946F-F40D55D88AA7}" srcId="{2A508406-8190-4584-A690-B47D34A4A437}" destId="{46C1B25A-C887-4238-AE1B-4A290896F489}" srcOrd="0" destOrd="0" parTransId="{322FFF0C-729F-4DE2-9DCA-82F662D1E71A}" sibTransId="{E6D162AF-C047-4E76-A22D-D8205BE2C5C0}"/>
    <dgm:cxn modelId="{BC6F36FB-895A-4E47-9AE0-CC7AF3D09D9D}" type="presParOf" srcId="{38749610-2B8C-4365-A964-34BB05CEC408}" destId="{733D4FA7-90BD-46B5-89A9-CF352D40EA86}" srcOrd="0" destOrd="0" presId="urn:microsoft.com/office/officeart/2005/8/layout/radial4"/>
    <dgm:cxn modelId="{AE543212-04E2-4462-915C-29E4CCCF55C3}" type="presParOf" srcId="{38749610-2B8C-4365-A964-34BB05CEC408}" destId="{97EE9008-CB3B-481E-A75E-DB1E49EC22E9}" srcOrd="1" destOrd="0" presId="urn:microsoft.com/office/officeart/2005/8/layout/radial4"/>
    <dgm:cxn modelId="{F037B0AE-26DF-4FDE-B59F-855A9B48B5CA}" type="presParOf" srcId="{38749610-2B8C-4365-A964-34BB05CEC408}" destId="{AA64E32C-8530-4DC6-BFE6-619EB8AE50C7}" srcOrd="2" destOrd="0" presId="urn:microsoft.com/office/officeart/2005/8/layout/radial4"/>
    <dgm:cxn modelId="{9B395DAE-692D-4F19-B871-12467418CA58}" type="presParOf" srcId="{38749610-2B8C-4365-A964-34BB05CEC408}" destId="{3E37E72E-8F57-4F38-A2EA-57057D6608C3}" srcOrd="3" destOrd="0" presId="urn:microsoft.com/office/officeart/2005/8/layout/radial4"/>
    <dgm:cxn modelId="{F4FE6C6E-A9AA-4390-BCB6-1A666F33EC24}" type="presParOf" srcId="{38749610-2B8C-4365-A964-34BB05CEC408}" destId="{39265216-F431-463C-B556-24180A33A2F0}" srcOrd="4" destOrd="0" presId="urn:microsoft.com/office/officeart/2005/8/layout/radial4"/>
    <dgm:cxn modelId="{920AC99F-78B1-486A-ADCD-25817D6720EE}" type="presParOf" srcId="{38749610-2B8C-4365-A964-34BB05CEC408}" destId="{ACAE82C7-0246-4F37-B713-5EF34B3254EA}" srcOrd="5" destOrd="0" presId="urn:microsoft.com/office/officeart/2005/8/layout/radial4"/>
    <dgm:cxn modelId="{40CE57FF-ADEE-4267-8B76-3B5B12590006}" type="presParOf" srcId="{38749610-2B8C-4365-A964-34BB05CEC408}" destId="{E0D39B0C-721D-4011-9BC6-B329A244654A}" srcOrd="6"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AEBA14-EAA7-4404-8E6B-3485431A20F6}"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C"/>
        </a:p>
      </dgm:t>
    </dgm:pt>
    <dgm:pt modelId="{77D6073B-6A54-44CE-AC92-377B786962D6}">
      <dgm:prSet phldrT="[Texto]" custT="1"/>
      <dgm:spPr>
        <a:noFill/>
      </dgm:spPr>
      <dgm:t>
        <a:bodyPr/>
        <a:lstStyle/>
        <a:p>
          <a:pPr algn="just"/>
          <a:r>
            <a:rPr lang="es-ES" sz="1800" dirty="0" smtClean="0"/>
            <a:t>Tasa de homicidios es la segunda de América Latina, la pobreza y el consumo de drogas producen incrementos en los niveles de violencia social con resultados fatales, en el 2018, el 48% asegura que alrededor de su colegio o escuela venden estupefacientes.</a:t>
          </a:r>
          <a:endParaRPr lang="es-EC" sz="1800" dirty="0"/>
        </a:p>
      </dgm:t>
    </dgm:pt>
    <dgm:pt modelId="{44C0485A-9723-42D0-B8D9-8D712B7C1BAE}" type="parTrans" cxnId="{EFC15431-4C77-4010-919B-C1C142692145}">
      <dgm:prSet/>
      <dgm:spPr/>
      <dgm:t>
        <a:bodyPr/>
        <a:lstStyle/>
        <a:p>
          <a:endParaRPr lang="es-EC">
            <a:solidFill>
              <a:schemeClr val="tx1"/>
            </a:solidFill>
          </a:endParaRPr>
        </a:p>
      </dgm:t>
    </dgm:pt>
    <dgm:pt modelId="{6A0D3F03-DABA-47BB-A7A8-1AA0B4E575B5}" type="sibTrans" cxnId="{EFC15431-4C77-4010-919B-C1C142692145}">
      <dgm:prSet/>
      <dgm:spPr/>
      <dgm:t>
        <a:bodyPr/>
        <a:lstStyle/>
        <a:p>
          <a:endParaRPr lang="es-EC">
            <a:solidFill>
              <a:schemeClr val="tx1"/>
            </a:solidFill>
          </a:endParaRPr>
        </a:p>
      </dgm:t>
    </dgm:pt>
    <dgm:pt modelId="{19420C89-B235-43C1-B270-36BE3A2E1CAD}">
      <dgm:prSet phldrT="[Texto]" custT="1"/>
      <dgm:spPr>
        <a:noFill/>
      </dgm:spPr>
      <dgm:t>
        <a:bodyPr/>
        <a:lstStyle/>
        <a:p>
          <a:r>
            <a:rPr lang="es-ES" sz="1800" dirty="0" smtClean="0"/>
            <a:t>Migraciones provenientes de Venezuela son perjudiciales para el Ecuador, un porcentaje considerable han resultado criminales, incrementando los niveles de criminalidad.</a:t>
          </a:r>
          <a:endParaRPr lang="es-EC" sz="1800" dirty="0"/>
        </a:p>
      </dgm:t>
    </dgm:pt>
    <dgm:pt modelId="{8D4C1D12-1845-47A2-B8A1-A04158B9EAC3}" type="parTrans" cxnId="{4758E6FA-14AD-4D44-85B7-2A3AEEED32D5}">
      <dgm:prSet/>
      <dgm:spPr/>
      <dgm:t>
        <a:bodyPr/>
        <a:lstStyle/>
        <a:p>
          <a:endParaRPr lang="es-EC">
            <a:solidFill>
              <a:schemeClr val="tx1"/>
            </a:solidFill>
          </a:endParaRPr>
        </a:p>
      </dgm:t>
    </dgm:pt>
    <dgm:pt modelId="{C13A30D0-CB2B-4B50-BA40-FE3D13D2A800}" type="sibTrans" cxnId="{4758E6FA-14AD-4D44-85B7-2A3AEEED32D5}">
      <dgm:prSet/>
      <dgm:spPr/>
      <dgm:t>
        <a:bodyPr/>
        <a:lstStyle/>
        <a:p>
          <a:endParaRPr lang="es-EC">
            <a:solidFill>
              <a:schemeClr val="tx1"/>
            </a:solidFill>
          </a:endParaRPr>
        </a:p>
      </dgm:t>
    </dgm:pt>
    <dgm:pt modelId="{E6093649-3220-435B-A3ED-A55DE7E08F33}">
      <dgm:prSet phldrT="[Texto]" custT="1"/>
      <dgm:spPr>
        <a:noFill/>
      </dgm:spPr>
      <dgm:t>
        <a:bodyPr/>
        <a:lstStyle/>
        <a:p>
          <a:pPr algn="just"/>
          <a:r>
            <a:rPr lang="es-ES" sz="1800" dirty="0" smtClean="0"/>
            <a:t> La SC</a:t>
          </a:r>
          <a:r>
            <a:rPr lang="es-ES_tradnl" sz="1800" dirty="0" smtClean="0"/>
            <a:t> es un trabajo proactivo, preventivo y educativo que proviene del Estado, articulado con la comunidad y las autoridades, para conseguir la convivencia social y pacifica</a:t>
          </a:r>
          <a:r>
            <a:rPr lang="es-ES" sz="1800" dirty="0" smtClean="0"/>
            <a:t>, es efectivo, pero sin mayores resultados si no hay disminución y erradicación de la pobreza</a:t>
          </a:r>
          <a:endParaRPr lang="es-EC" sz="1800" b="1" dirty="0">
            <a:latin typeface="Arial Narrow" panose="020B0606020202030204" pitchFamily="34" charset="0"/>
          </a:endParaRPr>
        </a:p>
      </dgm:t>
    </dgm:pt>
    <dgm:pt modelId="{9D1D3D53-106B-46C9-9108-61A294CEB2F9}" type="parTrans" cxnId="{FAAAE511-D286-4207-9AB4-86AD320D8D1A}">
      <dgm:prSet/>
      <dgm:spPr/>
      <dgm:t>
        <a:bodyPr/>
        <a:lstStyle/>
        <a:p>
          <a:endParaRPr lang="es-EC">
            <a:solidFill>
              <a:schemeClr val="tx1"/>
            </a:solidFill>
          </a:endParaRPr>
        </a:p>
      </dgm:t>
    </dgm:pt>
    <dgm:pt modelId="{2B646C52-1293-4EE1-B039-8F5C1878BDB1}" type="sibTrans" cxnId="{FAAAE511-D286-4207-9AB4-86AD320D8D1A}">
      <dgm:prSet/>
      <dgm:spPr/>
      <dgm:t>
        <a:bodyPr/>
        <a:lstStyle/>
        <a:p>
          <a:endParaRPr lang="es-EC">
            <a:solidFill>
              <a:schemeClr val="tx1"/>
            </a:solidFill>
          </a:endParaRPr>
        </a:p>
      </dgm:t>
    </dgm:pt>
    <dgm:pt modelId="{BEDDE781-E615-40E8-8334-83120747193F}">
      <dgm:prSet phldrT="[Texto]" custT="1"/>
      <dgm:spPr>
        <a:noFill/>
      </dgm:spPr>
      <dgm:t>
        <a:bodyPr/>
        <a:lstStyle/>
        <a:p>
          <a:pPr algn="just"/>
          <a:r>
            <a:rPr lang="es-ES_tradnl" sz="1800" dirty="0" smtClean="0"/>
            <a:t>El 63,3% de los encuestados indicaron que los homicidios es el indicador de seguridad que estaría en capacidad de influir desfavorablemente en la seguridad nacional en el Ecuador</a:t>
          </a:r>
          <a:r>
            <a:rPr lang="es-ES" sz="1800" dirty="0" smtClean="0"/>
            <a:t>.</a:t>
          </a:r>
          <a:endParaRPr lang="es-EC" sz="1800" b="1" dirty="0">
            <a:latin typeface="Arial Narrow" panose="020B0606020202030204" pitchFamily="34" charset="0"/>
          </a:endParaRPr>
        </a:p>
      </dgm:t>
    </dgm:pt>
    <dgm:pt modelId="{8ED0F2DA-06A2-4CDB-9437-0F108926CF0E}" type="parTrans" cxnId="{15542799-DF51-4C9D-9291-5DE22AFF1389}">
      <dgm:prSet/>
      <dgm:spPr/>
      <dgm:t>
        <a:bodyPr/>
        <a:lstStyle/>
        <a:p>
          <a:endParaRPr lang="es-EC">
            <a:solidFill>
              <a:schemeClr val="tx1"/>
            </a:solidFill>
          </a:endParaRPr>
        </a:p>
      </dgm:t>
    </dgm:pt>
    <dgm:pt modelId="{4D5572FD-C423-4458-9FDB-A7E57778B4EC}" type="sibTrans" cxnId="{15542799-DF51-4C9D-9291-5DE22AFF1389}">
      <dgm:prSet/>
      <dgm:spPr/>
      <dgm:t>
        <a:bodyPr/>
        <a:lstStyle/>
        <a:p>
          <a:endParaRPr lang="es-EC">
            <a:solidFill>
              <a:schemeClr val="tx1"/>
            </a:solidFill>
          </a:endParaRPr>
        </a:p>
      </dgm:t>
    </dgm:pt>
    <dgm:pt modelId="{AF80A43B-10EB-4C38-8F53-8784FB3E3E80}" type="pres">
      <dgm:prSet presAssocID="{60AEBA14-EAA7-4404-8E6B-3485431A20F6}" presName="Name0" presStyleCnt="0">
        <dgm:presLayoutVars>
          <dgm:chMax val="7"/>
          <dgm:chPref val="7"/>
          <dgm:dir/>
        </dgm:presLayoutVars>
      </dgm:prSet>
      <dgm:spPr/>
      <dgm:t>
        <a:bodyPr/>
        <a:lstStyle/>
        <a:p>
          <a:endParaRPr lang="es-EC"/>
        </a:p>
      </dgm:t>
    </dgm:pt>
    <dgm:pt modelId="{D6F05702-9D67-48FF-A3F5-11FFA4F299D5}" type="pres">
      <dgm:prSet presAssocID="{60AEBA14-EAA7-4404-8E6B-3485431A20F6}" presName="Name1" presStyleCnt="0"/>
      <dgm:spPr/>
      <dgm:t>
        <a:bodyPr/>
        <a:lstStyle/>
        <a:p>
          <a:endParaRPr lang="es-EC"/>
        </a:p>
      </dgm:t>
    </dgm:pt>
    <dgm:pt modelId="{0DE2AC29-9A80-4824-9CF0-3FF27ED96FD1}" type="pres">
      <dgm:prSet presAssocID="{60AEBA14-EAA7-4404-8E6B-3485431A20F6}" presName="cycle" presStyleCnt="0"/>
      <dgm:spPr/>
      <dgm:t>
        <a:bodyPr/>
        <a:lstStyle/>
        <a:p>
          <a:endParaRPr lang="es-EC"/>
        </a:p>
      </dgm:t>
    </dgm:pt>
    <dgm:pt modelId="{190A9C68-88DB-4D8B-816C-F67B346C031B}" type="pres">
      <dgm:prSet presAssocID="{60AEBA14-EAA7-4404-8E6B-3485431A20F6}" presName="srcNode" presStyleLbl="node1" presStyleIdx="0" presStyleCnt="4"/>
      <dgm:spPr/>
      <dgm:t>
        <a:bodyPr/>
        <a:lstStyle/>
        <a:p>
          <a:endParaRPr lang="es-EC"/>
        </a:p>
      </dgm:t>
    </dgm:pt>
    <dgm:pt modelId="{EB71FCFA-61E0-41F1-AB31-3C02927A2DCA}" type="pres">
      <dgm:prSet presAssocID="{60AEBA14-EAA7-4404-8E6B-3485431A20F6}" presName="conn" presStyleLbl="parChTrans1D2" presStyleIdx="0" presStyleCnt="1"/>
      <dgm:spPr/>
      <dgm:t>
        <a:bodyPr/>
        <a:lstStyle/>
        <a:p>
          <a:endParaRPr lang="es-EC"/>
        </a:p>
      </dgm:t>
    </dgm:pt>
    <dgm:pt modelId="{B4009E97-1099-4DF5-9FFD-2797B55FC24E}" type="pres">
      <dgm:prSet presAssocID="{60AEBA14-EAA7-4404-8E6B-3485431A20F6}" presName="extraNode" presStyleLbl="node1" presStyleIdx="0" presStyleCnt="4"/>
      <dgm:spPr/>
      <dgm:t>
        <a:bodyPr/>
        <a:lstStyle/>
        <a:p>
          <a:endParaRPr lang="es-EC"/>
        </a:p>
      </dgm:t>
    </dgm:pt>
    <dgm:pt modelId="{70DDA45A-3F67-4E98-A242-FA924E61B64B}" type="pres">
      <dgm:prSet presAssocID="{60AEBA14-EAA7-4404-8E6B-3485431A20F6}" presName="dstNode" presStyleLbl="node1" presStyleIdx="0" presStyleCnt="4"/>
      <dgm:spPr/>
      <dgm:t>
        <a:bodyPr/>
        <a:lstStyle/>
        <a:p>
          <a:endParaRPr lang="es-EC"/>
        </a:p>
      </dgm:t>
    </dgm:pt>
    <dgm:pt modelId="{57E8ED8E-8BA1-4EF7-AB32-B42ABF0E877E}" type="pres">
      <dgm:prSet presAssocID="{77D6073B-6A54-44CE-AC92-377B786962D6}" presName="text_1" presStyleLbl="node1" presStyleIdx="0" presStyleCnt="4">
        <dgm:presLayoutVars>
          <dgm:bulletEnabled val="1"/>
        </dgm:presLayoutVars>
      </dgm:prSet>
      <dgm:spPr/>
      <dgm:t>
        <a:bodyPr/>
        <a:lstStyle/>
        <a:p>
          <a:endParaRPr lang="es-EC"/>
        </a:p>
      </dgm:t>
    </dgm:pt>
    <dgm:pt modelId="{D6F7016F-59E6-4891-B86D-450D505685CA}" type="pres">
      <dgm:prSet presAssocID="{77D6073B-6A54-44CE-AC92-377B786962D6}" presName="accent_1" presStyleCnt="0"/>
      <dgm:spPr/>
      <dgm:t>
        <a:bodyPr/>
        <a:lstStyle/>
        <a:p>
          <a:endParaRPr lang="es-EC"/>
        </a:p>
      </dgm:t>
    </dgm:pt>
    <dgm:pt modelId="{BFE25148-D107-4BA5-8083-562FBA467B42}" type="pres">
      <dgm:prSet presAssocID="{77D6073B-6A54-44CE-AC92-377B786962D6}"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es-EC"/>
        </a:p>
      </dgm:t>
    </dgm:pt>
    <dgm:pt modelId="{5C4230C6-F5D9-4831-9E81-30B9978C205D}" type="pres">
      <dgm:prSet presAssocID="{19420C89-B235-43C1-B270-36BE3A2E1CAD}" presName="text_2" presStyleLbl="node1" presStyleIdx="1" presStyleCnt="4">
        <dgm:presLayoutVars>
          <dgm:bulletEnabled val="1"/>
        </dgm:presLayoutVars>
      </dgm:prSet>
      <dgm:spPr/>
      <dgm:t>
        <a:bodyPr/>
        <a:lstStyle/>
        <a:p>
          <a:endParaRPr lang="es-EC"/>
        </a:p>
      </dgm:t>
    </dgm:pt>
    <dgm:pt modelId="{1423BE52-AD62-41BC-AF97-B07A8D9F579E}" type="pres">
      <dgm:prSet presAssocID="{19420C89-B235-43C1-B270-36BE3A2E1CAD}" presName="accent_2" presStyleCnt="0"/>
      <dgm:spPr/>
      <dgm:t>
        <a:bodyPr/>
        <a:lstStyle/>
        <a:p>
          <a:endParaRPr lang="es-EC"/>
        </a:p>
      </dgm:t>
    </dgm:pt>
    <dgm:pt modelId="{7C773DDF-B41A-4932-978F-CF39CD76411D}" type="pres">
      <dgm:prSet presAssocID="{19420C89-B235-43C1-B270-36BE3A2E1CAD}" presName="accentRepeatNode" presStyleLbl="solidFgAcc1" presStyleIdx="1" presStyleCnt="4"/>
      <dgm:spPr>
        <a:blipFill rotWithShape="0">
          <a:blip xmlns:r="http://schemas.openxmlformats.org/officeDocument/2006/relationships" r:embed="rId2"/>
          <a:stretch>
            <a:fillRect/>
          </a:stretch>
        </a:blipFill>
      </dgm:spPr>
      <dgm:t>
        <a:bodyPr/>
        <a:lstStyle/>
        <a:p>
          <a:endParaRPr lang="es-EC"/>
        </a:p>
      </dgm:t>
    </dgm:pt>
    <dgm:pt modelId="{944B3FDD-971F-41BE-89CE-27BAE2B3F140}" type="pres">
      <dgm:prSet presAssocID="{E6093649-3220-435B-A3ED-A55DE7E08F33}" presName="text_3" presStyleLbl="node1" presStyleIdx="2" presStyleCnt="4" custScaleY="111836" custLinFactNeighborY="-1816">
        <dgm:presLayoutVars>
          <dgm:bulletEnabled val="1"/>
        </dgm:presLayoutVars>
      </dgm:prSet>
      <dgm:spPr/>
      <dgm:t>
        <a:bodyPr/>
        <a:lstStyle/>
        <a:p>
          <a:endParaRPr lang="es-EC"/>
        </a:p>
      </dgm:t>
    </dgm:pt>
    <dgm:pt modelId="{16ABC7B6-EB64-475D-A958-323F6DB04C4A}" type="pres">
      <dgm:prSet presAssocID="{E6093649-3220-435B-A3ED-A55DE7E08F33}" presName="accent_3" presStyleCnt="0"/>
      <dgm:spPr/>
      <dgm:t>
        <a:bodyPr/>
        <a:lstStyle/>
        <a:p>
          <a:endParaRPr lang="es-EC"/>
        </a:p>
      </dgm:t>
    </dgm:pt>
    <dgm:pt modelId="{AFE47643-6E3F-49D0-BEF1-F3ED4C3C8E3E}" type="pres">
      <dgm:prSet presAssocID="{E6093649-3220-435B-A3ED-A55DE7E08F33}" presName="accentRepeatNode" presStyleLbl="solidFgAcc1" presStyleIdx="2" presStyleCnt="4"/>
      <dgm:spPr>
        <a:blipFill rotWithShape="0">
          <a:blip xmlns:r="http://schemas.openxmlformats.org/officeDocument/2006/relationships" r:embed="rId3"/>
          <a:stretch>
            <a:fillRect/>
          </a:stretch>
        </a:blipFill>
      </dgm:spPr>
      <dgm:t>
        <a:bodyPr/>
        <a:lstStyle/>
        <a:p>
          <a:endParaRPr lang="es-EC"/>
        </a:p>
      </dgm:t>
    </dgm:pt>
    <dgm:pt modelId="{695FFE8B-A227-4C56-9990-DDD269B09544}" type="pres">
      <dgm:prSet presAssocID="{BEDDE781-E615-40E8-8334-83120747193F}" presName="text_4" presStyleLbl="node1" presStyleIdx="3" presStyleCnt="4">
        <dgm:presLayoutVars>
          <dgm:bulletEnabled val="1"/>
        </dgm:presLayoutVars>
      </dgm:prSet>
      <dgm:spPr/>
      <dgm:t>
        <a:bodyPr/>
        <a:lstStyle/>
        <a:p>
          <a:endParaRPr lang="es-EC"/>
        </a:p>
      </dgm:t>
    </dgm:pt>
    <dgm:pt modelId="{C3780549-9825-4A2A-8E28-E2683DDEB385}" type="pres">
      <dgm:prSet presAssocID="{BEDDE781-E615-40E8-8334-83120747193F}" presName="accent_4" presStyleCnt="0"/>
      <dgm:spPr/>
      <dgm:t>
        <a:bodyPr/>
        <a:lstStyle/>
        <a:p>
          <a:endParaRPr lang="es-EC"/>
        </a:p>
      </dgm:t>
    </dgm:pt>
    <dgm:pt modelId="{8247E237-872F-4C4C-B717-2DBF92D01301}" type="pres">
      <dgm:prSet presAssocID="{BEDDE781-E615-40E8-8334-83120747193F}" presName="accentRepeatNode" presStyleLbl="solidFgAcc1" presStyleIdx="3" presStyleCnt="4"/>
      <dgm:spPr>
        <a:blipFill rotWithShape="0">
          <a:blip xmlns:r="http://schemas.openxmlformats.org/officeDocument/2006/relationships" r:embed="rId4"/>
          <a:stretch>
            <a:fillRect/>
          </a:stretch>
        </a:blipFill>
      </dgm:spPr>
      <dgm:t>
        <a:bodyPr/>
        <a:lstStyle/>
        <a:p>
          <a:endParaRPr lang="es-EC"/>
        </a:p>
      </dgm:t>
    </dgm:pt>
  </dgm:ptLst>
  <dgm:cxnLst>
    <dgm:cxn modelId="{FAAAE511-D286-4207-9AB4-86AD320D8D1A}" srcId="{60AEBA14-EAA7-4404-8E6B-3485431A20F6}" destId="{E6093649-3220-435B-A3ED-A55DE7E08F33}" srcOrd="2" destOrd="0" parTransId="{9D1D3D53-106B-46C9-9108-61A294CEB2F9}" sibTransId="{2B646C52-1293-4EE1-B039-8F5C1878BDB1}"/>
    <dgm:cxn modelId="{B470346D-C1AE-49AD-BC42-CE2B2FFF9BA0}" type="presOf" srcId="{19420C89-B235-43C1-B270-36BE3A2E1CAD}" destId="{5C4230C6-F5D9-4831-9E81-30B9978C205D}" srcOrd="0" destOrd="0" presId="urn:microsoft.com/office/officeart/2008/layout/VerticalCurvedList"/>
    <dgm:cxn modelId="{4758E6FA-14AD-4D44-85B7-2A3AEEED32D5}" srcId="{60AEBA14-EAA7-4404-8E6B-3485431A20F6}" destId="{19420C89-B235-43C1-B270-36BE3A2E1CAD}" srcOrd="1" destOrd="0" parTransId="{8D4C1D12-1845-47A2-B8A1-A04158B9EAC3}" sibTransId="{C13A30D0-CB2B-4B50-BA40-FE3D13D2A800}"/>
    <dgm:cxn modelId="{1D923EAD-6945-47EB-B48E-50D7C5F25814}" type="presOf" srcId="{BEDDE781-E615-40E8-8334-83120747193F}" destId="{695FFE8B-A227-4C56-9990-DDD269B09544}" srcOrd="0" destOrd="0" presId="urn:microsoft.com/office/officeart/2008/layout/VerticalCurvedList"/>
    <dgm:cxn modelId="{C8553184-1FC3-47C9-AE1A-31A794F8DECD}" type="presOf" srcId="{6A0D3F03-DABA-47BB-A7A8-1AA0B4E575B5}" destId="{EB71FCFA-61E0-41F1-AB31-3C02927A2DCA}" srcOrd="0" destOrd="0" presId="urn:microsoft.com/office/officeart/2008/layout/VerticalCurvedList"/>
    <dgm:cxn modelId="{7875EA28-81BD-4974-9643-FC02B319A20D}" type="presOf" srcId="{60AEBA14-EAA7-4404-8E6B-3485431A20F6}" destId="{AF80A43B-10EB-4C38-8F53-8784FB3E3E80}" srcOrd="0" destOrd="0" presId="urn:microsoft.com/office/officeart/2008/layout/VerticalCurvedList"/>
    <dgm:cxn modelId="{15542799-DF51-4C9D-9291-5DE22AFF1389}" srcId="{60AEBA14-EAA7-4404-8E6B-3485431A20F6}" destId="{BEDDE781-E615-40E8-8334-83120747193F}" srcOrd="3" destOrd="0" parTransId="{8ED0F2DA-06A2-4CDB-9437-0F108926CF0E}" sibTransId="{4D5572FD-C423-4458-9FDB-A7E57778B4EC}"/>
    <dgm:cxn modelId="{EFC15431-4C77-4010-919B-C1C142692145}" srcId="{60AEBA14-EAA7-4404-8E6B-3485431A20F6}" destId="{77D6073B-6A54-44CE-AC92-377B786962D6}" srcOrd="0" destOrd="0" parTransId="{44C0485A-9723-42D0-B8D9-8D712B7C1BAE}" sibTransId="{6A0D3F03-DABA-47BB-A7A8-1AA0B4E575B5}"/>
    <dgm:cxn modelId="{7EB4ABC4-A06B-44F9-9024-DF5346FACAC5}" type="presOf" srcId="{E6093649-3220-435B-A3ED-A55DE7E08F33}" destId="{944B3FDD-971F-41BE-89CE-27BAE2B3F140}" srcOrd="0" destOrd="0" presId="urn:microsoft.com/office/officeart/2008/layout/VerticalCurvedList"/>
    <dgm:cxn modelId="{B1D7144E-EBD8-4C64-B5B7-0C0489A25D1A}" type="presOf" srcId="{77D6073B-6A54-44CE-AC92-377B786962D6}" destId="{57E8ED8E-8BA1-4EF7-AB32-B42ABF0E877E}" srcOrd="0" destOrd="0" presId="urn:microsoft.com/office/officeart/2008/layout/VerticalCurvedList"/>
    <dgm:cxn modelId="{43F07FD0-E279-47FC-8881-247087D42EB0}" type="presParOf" srcId="{AF80A43B-10EB-4C38-8F53-8784FB3E3E80}" destId="{D6F05702-9D67-48FF-A3F5-11FFA4F299D5}" srcOrd="0" destOrd="0" presId="urn:microsoft.com/office/officeart/2008/layout/VerticalCurvedList"/>
    <dgm:cxn modelId="{3BAC194B-9D4A-4C78-B2D8-AF2613FBEBDD}" type="presParOf" srcId="{D6F05702-9D67-48FF-A3F5-11FFA4F299D5}" destId="{0DE2AC29-9A80-4824-9CF0-3FF27ED96FD1}" srcOrd="0" destOrd="0" presId="urn:microsoft.com/office/officeart/2008/layout/VerticalCurvedList"/>
    <dgm:cxn modelId="{F0CEA4BC-7C65-4153-993B-37D91BD318B4}" type="presParOf" srcId="{0DE2AC29-9A80-4824-9CF0-3FF27ED96FD1}" destId="{190A9C68-88DB-4D8B-816C-F67B346C031B}" srcOrd="0" destOrd="0" presId="urn:microsoft.com/office/officeart/2008/layout/VerticalCurvedList"/>
    <dgm:cxn modelId="{1F1D3FF0-B232-4519-A0B3-EB9F6F9460F0}" type="presParOf" srcId="{0DE2AC29-9A80-4824-9CF0-3FF27ED96FD1}" destId="{EB71FCFA-61E0-41F1-AB31-3C02927A2DCA}" srcOrd="1" destOrd="0" presId="urn:microsoft.com/office/officeart/2008/layout/VerticalCurvedList"/>
    <dgm:cxn modelId="{8CE58C51-6DDF-4922-B705-936B20A442A5}" type="presParOf" srcId="{0DE2AC29-9A80-4824-9CF0-3FF27ED96FD1}" destId="{B4009E97-1099-4DF5-9FFD-2797B55FC24E}" srcOrd="2" destOrd="0" presId="urn:microsoft.com/office/officeart/2008/layout/VerticalCurvedList"/>
    <dgm:cxn modelId="{E1890C19-A41A-4056-95BB-4E58F90287C6}" type="presParOf" srcId="{0DE2AC29-9A80-4824-9CF0-3FF27ED96FD1}" destId="{70DDA45A-3F67-4E98-A242-FA924E61B64B}" srcOrd="3" destOrd="0" presId="urn:microsoft.com/office/officeart/2008/layout/VerticalCurvedList"/>
    <dgm:cxn modelId="{EF869F88-B1B5-4098-BFE8-B74071D3BF04}" type="presParOf" srcId="{D6F05702-9D67-48FF-A3F5-11FFA4F299D5}" destId="{57E8ED8E-8BA1-4EF7-AB32-B42ABF0E877E}" srcOrd="1" destOrd="0" presId="urn:microsoft.com/office/officeart/2008/layout/VerticalCurvedList"/>
    <dgm:cxn modelId="{B9EACF30-625F-4678-B506-34103E351EFB}" type="presParOf" srcId="{D6F05702-9D67-48FF-A3F5-11FFA4F299D5}" destId="{D6F7016F-59E6-4891-B86D-450D505685CA}" srcOrd="2" destOrd="0" presId="urn:microsoft.com/office/officeart/2008/layout/VerticalCurvedList"/>
    <dgm:cxn modelId="{02A4C42B-F3AE-4A0F-A49D-38F7B8ED555C}" type="presParOf" srcId="{D6F7016F-59E6-4891-B86D-450D505685CA}" destId="{BFE25148-D107-4BA5-8083-562FBA467B42}" srcOrd="0" destOrd="0" presId="urn:microsoft.com/office/officeart/2008/layout/VerticalCurvedList"/>
    <dgm:cxn modelId="{25456FB8-CA0F-477E-82A0-78330404E447}" type="presParOf" srcId="{D6F05702-9D67-48FF-A3F5-11FFA4F299D5}" destId="{5C4230C6-F5D9-4831-9E81-30B9978C205D}" srcOrd="3" destOrd="0" presId="urn:microsoft.com/office/officeart/2008/layout/VerticalCurvedList"/>
    <dgm:cxn modelId="{81AAB4D6-5D55-4622-90DB-A16ACC9873F3}" type="presParOf" srcId="{D6F05702-9D67-48FF-A3F5-11FFA4F299D5}" destId="{1423BE52-AD62-41BC-AF97-B07A8D9F579E}" srcOrd="4" destOrd="0" presId="urn:microsoft.com/office/officeart/2008/layout/VerticalCurvedList"/>
    <dgm:cxn modelId="{F04444F3-099C-41B7-BC67-D76A6CF77C02}" type="presParOf" srcId="{1423BE52-AD62-41BC-AF97-B07A8D9F579E}" destId="{7C773DDF-B41A-4932-978F-CF39CD76411D}" srcOrd="0" destOrd="0" presId="urn:microsoft.com/office/officeart/2008/layout/VerticalCurvedList"/>
    <dgm:cxn modelId="{200D2263-273A-49F4-8E0F-8112A23A58B1}" type="presParOf" srcId="{D6F05702-9D67-48FF-A3F5-11FFA4F299D5}" destId="{944B3FDD-971F-41BE-89CE-27BAE2B3F140}" srcOrd="5" destOrd="0" presId="urn:microsoft.com/office/officeart/2008/layout/VerticalCurvedList"/>
    <dgm:cxn modelId="{C99A5F66-921D-4845-BF22-EE8332FC02EB}" type="presParOf" srcId="{D6F05702-9D67-48FF-A3F5-11FFA4F299D5}" destId="{16ABC7B6-EB64-475D-A958-323F6DB04C4A}" srcOrd="6" destOrd="0" presId="urn:microsoft.com/office/officeart/2008/layout/VerticalCurvedList"/>
    <dgm:cxn modelId="{1A0505A8-2863-4BF9-B15C-9129F7093788}" type="presParOf" srcId="{16ABC7B6-EB64-475D-A958-323F6DB04C4A}" destId="{AFE47643-6E3F-49D0-BEF1-F3ED4C3C8E3E}" srcOrd="0" destOrd="0" presId="urn:microsoft.com/office/officeart/2008/layout/VerticalCurvedList"/>
    <dgm:cxn modelId="{1BEDEA28-3FBE-4575-86EC-2A91216DAF6D}" type="presParOf" srcId="{D6F05702-9D67-48FF-A3F5-11FFA4F299D5}" destId="{695FFE8B-A227-4C56-9990-DDD269B09544}" srcOrd="7" destOrd="0" presId="urn:microsoft.com/office/officeart/2008/layout/VerticalCurvedList"/>
    <dgm:cxn modelId="{A4E9F892-870C-4BE9-9848-50535FA5369D}" type="presParOf" srcId="{D6F05702-9D67-48FF-A3F5-11FFA4F299D5}" destId="{C3780549-9825-4A2A-8E28-E2683DDEB385}" srcOrd="8" destOrd="0" presId="urn:microsoft.com/office/officeart/2008/layout/VerticalCurvedList"/>
    <dgm:cxn modelId="{7DC5AD46-5CF3-45AA-85D6-3AB2AB681546}" type="presParOf" srcId="{C3780549-9825-4A2A-8E28-E2683DDEB385}" destId="{8247E237-872F-4C4C-B717-2DBF92D0130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AEBA14-EAA7-4404-8E6B-3485431A20F6}"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C"/>
        </a:p>
      </dgm:t>
    </dgm:pt>
    <dgm:pt modelId="{77D6073B-6A54-44CE-AC92-377B786962D6}">
      <dgm:prSet phldrT="[Texto]" custT="1"/>
      <dgm:spPr>
        <a:noFill/>
      </dgm:spPr>
      <dgm:t>
        <a:bodyPr/>
        <a:lstStyle/>
        <a:p>
          <a:pPr algn="just"/>
          <a:r>
            <a:rPr lang="es-ES" sz="1800" dirty="0" smtClean="0"/>
            <a:t>Existe un Marco Jurídico que necesita actualizarse y reformarse.</a:t>
          </a:r>
          <a:endParaRPr lang="es-EC" sz="1800" dirty="0"/>
        </a:p>
      </dgm:t>
    </dgm:pt>
    <dgm:pt modelId="{44C0485A-9723-42D0-B8D9-8D712B7C1BAE}" type="parTrans" cxnId="{EFC15431-4C77-4010-919B-C1C142692145}">
      <dgm:prSet/>
      <dgm:spPr/>
      <dgm:t>
        <a:bodyPr/>
        <a:lstStyle/>
        <a:p>
          <a:endParaRPr lang="es-EC">
            <a:solidFill>
              <a:schemeClr val="tx1"/>
            </a:solidFill>
          </a:endParaRPr>
        </a:p>
      </dgm:t>
    </dgm:pt>
    <dgm:pt modelId="{6A0D3F03-DABA-47BB-A7A8-1AA0B4E575B5}" type="sibTrans" cxnId="{EFC15431-4C77-4010-919B-C1C142692145}">
      <dgm:prSet/>
      <dgm:spPr/>
      <dgm:t>
        <a:bodyPr/>
        <a:lstStyle/>
        <a:p>
          <a:endParaRPr lang="es-EC">
            <a:solidFill>
              <a:schemeClr val="tx1"/>
            </a:solidFill>
          </a:endParaRPr>
        </a:p>
      </dgm:t>
    </dgm:pt>
    <dgm:pt modelId="{19420C89-B235-43C1-B270-36BE3A2E1CAD}">
      <dgm:prSet phldrT="[Texto]" custT="1"/>
      <dgm:spPr>
        <a:noFill/>
      </dgm:spPr>
      <dgm:t>
        <a:bodyPr/>
        <a:lstStyle/>
        <a:p>
          <a:r>
            <a:rPr lang="es-ES" sz="1800" dirty="0" smtClean="0"/>
            <a:t>E</a:t>
          </a:r>
          <a:r>
            <a:rPr lang="es-ES_tradnl" sz="1800" dirty="0" smtClean="0"/>
            <a:t>l actual marco jurídico que sustenta las operaciones en el ámbito interno en opinión de los expertos en seguridad ciudadana no garantiza hacer un efectivo uso de la fuerza</a:t>
          </a:r>
          <a:r>
            <a:rPr lang="es-ES" sz="1800" dirty="0" smtClean="0"/>
            <a:t>.</a:t>
          </a:r>
          <a:endParaRPr lang="es-EC" sz="1800" dirty="0"/>
        </a:p>
      </dgm:t>
    </dgm:pt>
    <dgm:pt modelId="{8D4C1D12-1845-47A2-B8A1-A04158B9EAC3}" type="parTrans" cxnId="{4758E6FA-14AD-4D44-85B7-2A3AEEED32D5}">
      <dgm:prSet/>
      <dgm:spPr/>
      <dgm:t>
        <a:bodyPr/>
        <a:lstStyle/>
        <a:p>
          <a:endParaRPr lang="es-EC">
            <a:solidFill>
              <a:schemeClr val="tx1"/>
            </a:solidFill>
          </a:endParaRPr>
        </a:p>
      </dgm:t>
    </dgm:pt>
    <dgm:pt modelId="{C13A30D0-CB2B-4B50-BA40-FE3D13D2A800}" type="sibTrans" cxnId="{4758E6FA-14AD-4D44-85B7-2A3AEEED32D5}">
      <dgm:prSet/>
      <dgm:spPr/>
      <dgm:t>
        <a:bodyPr/>
        <a:lstStyle/>
        <a:p>
          <a:endParaRPr lang="es-EC">
            <a:solidFill>
              <a:schemeClr val="tx1"/>
            </a:solidFill>
          </a:endParaRPr>
        </a:p>
      </dgm:t>
    </dgm:pt>
    <dgm:pt modelId="{E6093649-3220-435B-A3ED-A55DE7E08F33}">
      <dgm:prSet phldrT="[Texto]" custT="1"/>
      <dgm:spPr>
        <a:noFill/>
      </dgm:spPr>
      <dgm:t>
        <a:bodyPr/>
        <a:lstStyle/>
        <a:p>
          <a:pPr algn="just"/>
          <a:r>
            <a:rPr lang="es-ES" sz="1800" dirty="0" smtClean="0"/>
            <a:t> En lo </a:t>
          </a:r>
          <a:r>
            <a:rPr lang="es-ES_tradnl" sz="1800" dirty="0" smtClean="0"/>
            <a:t>que se relaciona a la fuerza letal; existen continuas repercusiones legales que los miembros de las FF.AA y la Policía Nacional, por desconocimiento o mala aplicación.</a:t>
          </a:r>
          <a:endParaRPr lang="es-EC" sz="1800" b="1" dirty="0">
            <a:latin typeface="Arial Narrow" panose="020B0606020202030204" pitchFamily="34" charset="0"/>
          </a:endParaRPr>
        </a:p>
      </dgm:t>
    </dgm:pt>
    <dgm:pt modelId="{9D1D3D53-106B-46C9-9108-61A294CEB2F9}" type="parTrans" cxnId="{FAAAE511-D286-4207-9AB4-86AD320D8D1A}">
      <dgm:prSet/>
      <dgm:spPr/>
      <dgm:t>
        <a:bodyPr/>
        <a:lstStyle/>
        <a:p>
          <a:endParaRPr lang="es-EC">
            <a:solidFill>
              <a:schemeClr val="tx1"/>
            </a:solidFill>
          </a:endParaRPr>
        </a:p>
      </dgm:t>
    </dgm:pt>
    <dgm:pt modelId="{2B646C52-1293-4EE1-B039-8F5C1878BDB1}" type="sibTrans" cxnId="{FAAAE511-D286-4207-9AB4-86AD320D8D1A}">
      <dgm:prSet/>
      <dgm:spPr/>
      <dgm:t>
        <a:bodyPr/>
        <a:lstStyle/>
        <a:p>
          <a:endParaRPr lang="es-EC">
            <a:solidFill>
              <a:schemeClr val="tx1"/>
            </a:solidFill>
          </a:endParaRPr>
        </a:p>
      </dgm:t>
    </dgm:pt>
    <dgm:pt modelId="{BEDDE781-E615-40E8-8334-83120747193F}">
      <dgm:prSet phldrT="[Texto]" custT="1"/>
      <dgm:spPr>
        <a:noFill/>
      </dgm:spPr>
      <dgm:t>
        <a:bodyPr/>
        <a:lstStyle/>
        <a:p>
          <a:pPr algn="just"/>
          <a:r>
            <a:rPr lang="es-ES_tradnl" sz="1800" dirty="0" smtClean="0"/>
            <a:t>Policías y militares desconocen o tienen fallas en sus procedimientos al momento de hacer uso progresivo de fuerza, evidenciando una falta de capacitación y entrenamiento.</a:t>
          </a:r>
          <a:endParaRPr lang="es-EC" sz="1800" b="1" dirty="0">
            <a:latin typeface="Arial Narrow" panose="020B0606020202030204" pitchFamily="34" charset="0"/>
          </a:endParaRPr>
        </a:p>
      </dgm:t>
    </dgm:pt>
    <dgm:pt modelId="{8ED0F2DA-06A2-4CDB-9437-0F108926CF0E}" type="parTrans" cxnId="{15542799-DF51-4C9D-9291-5DE22AFF1389}">
      <dgm:prSet/>
      <dgm:spPr/>
      <dgm:t>
        <a:bodyPr/>
        <a:lstStyle/>
        <a:p>
          <a:endParaRPr lang="es-EC">
            <a:solidFill>
              <a:schemeClr val="tx1"/>
            </a:solidFill>
          </a:endParaRPr>
        </a:p>
      </dgm:t>
    </dgm:pt>
    <dgm:pt modelId="{4D5572FD-C423-4458-9FDB-A7E57778B4EC}" type="sibTrans" cxnId="{15542799-DF51-4C9D-9291-5DE22AFF1389}">
      <dgm:prSet/>
      <dgm:spPr/>
      <dgm:t>
        <a:bodyPr/>
        <a:lstStyle/>
        <a:p>
          <a:endParaRPr lang="es-EC">
            <a:solidFill>
              <a:schemeClr val="tx1"/>
            </a:solidFill>
          </a:endParaRPr>
        </a:p>
      </dgm:t>
    </dgm:pt>
    <dgm:pt modelId="{AF80A43B-10EB-4C38-8F53-8784FB3E3E80}" type="pres">
      <dgm:prSet presAssocID="{60AEBA14-EAA7-4404-8E6B-3485431A20F6}" presName="Name0" presStyleCnt="0">
        <dgm:presLayoutVars>
          <dgm:chMax val="7"/>
          <dgm:chPref val="7"/>
          <dgm:dir/>
        </dgm:presLayoutVars>
      </dgm:prSet>
      <dgm:spPr/>
      <dgm:t>
        <a:bodyPr/>
        <a:lstStyle/>
        <a:p>
          <a:endParaRPr lang="es-EC"/>
        </a:p>
      </dgm:t>
    </dgm:pt>
    <dgm:pt modelId="{D6F05702-9D67-48FF-A3F5-11FFA4F299D5}" type="pres">
      <dgm:prSet presAssocID="{60AEBA14-EAA7-4404-8E6B-3485431A20F6}" presName="Name1" presStyleCnt="0"/>
      <dgm:spPr/>
      <dgm:t>
        <a:bodyPr/>
        <a:lstStyle/>
        <a:p>
          <a:endParaRPr lang="es-EC"/>
        </a:p>
      </dgm:t>
    </dgm:pt>
    <dgm:pt modelId="{0DE2AC29-9A80-4824-9CF0-3FF27ED96FD1}" type="pres">
      <dgm:prSet presAssocID="{60AEBA14-EAA7-4404-8E6B-3485431A20F6}" presName="cycle" presStyleCnt="0"/>
      <dgm:spPr/>
      <dgm:t>
        <a:bodyPr/>
        <a:lstStyle/>
        <a:p>
          <a:endParaRPr lang="es-EC"/>
        </a:p>
      </dgm:t>
    </dgm:pt>
    <dgm:pt modelId="{190A9C68-88DB-4D8B-816C-F67B346C031B}" type="pres">
      <dgm:prSet presAssocID="{60AEBA14-EAA7-4404-8E6B-3485431A20F6}" presName="srcNode" presStyleLbl="node1" presStyleIdx="0" presStyleCnt="4"/>
      <dgm:spPr/>
      <dgm:t>
        <a:bodyPr/>
        <a:lstStyle/>
        <a:p>
          <a:endParaRPr lang="es-EC"/>
        </a:p>
      </dgm:t>
    </dgm:pt>
    <dgm:pt modelId="{EB71FCFA-61E0-41F1-AB31-3C02927A2DCA}" type="pres">
      <dgm:prSet presAssocID="{60AEBA14-EAA7-4404-8E6B-3485431A20F6}" presName="conn" presStyleLbl="parChTrans1D2" presStyleIdx="0" presStyleCnt="1"/>
      <dgm:spPr/>
      <dgm:t>
        <a:bodyPr/>
        <a:lstStyle/>
        <a:p>
          <a:endParaRPr lang="es-EC"/>
        </a:p>
      </dgm:t>
    </dgm:pt>
    <dgm:pt modelId="{B4009E97-1099-4DF5-9FFD-2797B55FC24E}" type="pres">
      <dgm:prSet presAssocID="{60AEBA14-EAA7-4404-8E6B-3485431A20F6}" presName="extraNode" presStyleLbl="node1" presStyleIdx="0" presStyleCnt="4"/>
      <dgm:spPr/>
      <dgm:t>
        <a:bodyPr/>
        <a:lstStyle/>
        <a:p>
          <a:endParaRPr lang="es-EC"/>
        </a:p>
      </dgm:t>
    </dgm:pt>
    <dgm:pt modelId="{70DDA45A-3F67-4E98-A242-FA924E61B64B}" type="pres">
      <dgm:prSet presAssocID="{60AEBA14-EAA7-4404-8E6B-3485431A20F6}" presName="dstNode" presStyleLbl="node1" presStyleIdx="0" presStyleCnt="4"/>
      <dgm:spPr/>
      <dgm:t>
        <a:bodyPr/>
        <a:lstStyle/>
        <a:p>
          <a:endParaRPr lang="es-EC"/>
        </a:p>
      </dgm:t>
    </dgm:pt>
    <dgm:pt modelId="{57E8ED8E-8BA1-4EF7-AB32-B42ABF0E877E}" type="pres">
      <dgm:prSet presAssocID="{77D6073B-6A54-44CE-AC92-377B786962D6}" presName="text_1" presStyleLbl="node1" presStyleIdx="0" presStyleCnt="4">
        <dgm:presLayoutVars>
          <dgm:bulletEnabled val="1"/>
        </dgm:presLayoutVars>
      </dgm:prSet>
      <dgm:spPr/>
      <dgm:t>
        <a:bodyPr/>
        <a:lstStyle/>
        <a:p>
          <a:endParaRPr lang="es-EC"/>
        </a:p>
      </dgm:t>
    </dgm:pt>
    <dgm:pt modelId="{D6F7016F-59E6-4891-B86D-450D505685CA}" type="pres">
      <dgm:prSet presAssocID="{77D6073B-6A54-44CE-AC92-377B786962D6}" presName="accent_1" presStyleCnt="0"/>
      <dgm:spPr/>
      <dgm:t>
        <a:bodyPr/>
        <a:lstStyle/>
        <a:p>
          <a:endParaRPr lang="es-EC"/>
        </a:p>
      </dgm:t>
    </dgm:pt>
    <dgm:pt modelId="{BFE25148-D107-4BA5-8083-562FBA467B42}" type="pres">
      <dgm:prSet presAssocID="{77D6073B-6A54-44CE-AC92-377B786962D6}"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es-EC"/>
        </a:p>
      </dgm:t>
    </dgm:pt>
    <dgm:pt modelId="{5C4230C6-F5D9-4831-9E81-30B9978C205D}" type="pres">
      <dgm:prSet presAssocID="{19420C89-B235-43C1-B270-36BE3A2E1CAD}" presName="text_2" presStyleLbl="node1" presStyleIdx="1" presStyleCnt="4">
        <dgm:presLayoutVars>
          <dgm:bulletEnabled val="1"/>
        </dgm:presLayoutVars>
      </dgm:prSet>
      <dgm:spPr/>
      <dgm:t>
        <a:bodyPr/>
        <a:lstStyle/>
        <a:p>
          <a:endParaRPr lang="es-EC"/>
        </a:p>
      </dgm:t>
    </dgm:pt>
    <dgm:pt modelId="{1423BE52-AD62-41BC-AF97-B07A8D9F579E}" type="pres">
      <dgm:prSet presAssocID="{19420C89-B235-43C1-B270-36BE3A2E1CAD}" presName="accent_2" presStyleCnt="0"/>
      <dgm:spPr/>
      <dgm:t>
        <a:bodyPr/>
        <a:lstStyle/>
        <a:p>
          <a:endParaRPr lang="es-EC"/>
        </a:p>
      </dgm:t>
    </dgm:pt>
    <dgm:pt modelId="{7C773DDF-B41A-4932-978F-CF39CD76411D}" type="pres">
      <dgm:prSet presAssocID="{19420C89-B235-43C1-B270-36BE3A2E1CAD}" presName="accentRepeatNode" presStyleLbl="solidFgAcc1" presStyleIdx="1" presStyleCnt="4"/>
      <dgm:spPr>
        <a:blipFill rotWithShape="0">
          <a:blip xmlns:r="http://schemas.openxmlformats.org/officeDocument/2006/relationships" r:embed="rId2"/>
          <a:stretch>
            <a:fillRect/>
          </a:stretch>
        </a:blipFill>
      </dgm:spPr>
      <dgm:t>
        <a:bodyPr/>
        <a:lstStyle/>
        <a:p>
          <a:endParaRPr lang="es-EC"/>
        </a:p>
      </dgm:t>
    </dgm:pt>
    <dgm:pt modelId="{944B3FDD-971F-41BE-89CE-27BAE2B3F140}" type="pres">
      <dgm:prSet presAssocID="{E6093649-3220-435B-A3ED-A55DE7E08F33}" presName="text_3" presStyleLbl="node1" presStyleIdx="2" presStyleCnt="4" custScaleY="111836" custLinFactNeighborY="-1816">
        <dgm:presLayoutVars>
          <dgm:bulletEnabled val="1"/>
        </dgm:presLayoutVars>
      </dgm:prSet>
      <dgm:spPr/>
      <dgm:t>
        <a:bodyPr/>
        <a:lstStyle/>
        <a:p>
          <a:endParaRPr lang="es-EC"/>
        </a:p>
      </dgm:t>
    </dgm:pt>
    <dgm:pt modelId="{16ABC7B6-EB64-475D-A958-323F6DB04C4A}" type="pres">
      <dgm:prSet presAssocID="{E6093649-3220-435B-A3ED-A55DE7E08F33}" presName="accent_3" presStyleCnt="0"/>
      <dgm:spPr/>
      <dgm:t>
        <a:bodyPr/>
        <a:lstStyle/>
        <a:p>
          <a:endParaRPr lang="es-EC"/>
        </a:p>
      </dgm:t>
    </dgm:pt>
    <dgm:pt modelId="{AFE47643-6E3F-49D0-BEF1-F3ED4C3C8E3E}" type="pres">
      <dgm:prSet presAssocID="{E6093649-3220-435B-A3ED-A55DE7E08F33}" presName="accentRepeatNode" presStyleLbl="solidFgAcc1" presStyleIdx="2" presStyleCnt="4"/>
      <dgm:spPr>
        <a:blipFill rotWithShape="0">
          <a:blip xmlns:r="http://schemas.openxmlformats.org/officeDocument/2006/relationships" r:embed="rId3"/>
          <a:stretch>
            <a:fillRect/>
          </a:stretch>
        </a:blipFill>
      </dgm:spPr>
      <dgm:t>
        <a:bodyPr/>
        <a:lstStyle/>
        <a:p>
          <a:endParaRPr lang="es-EC"/>
        </a:p>
      </dgm:t>
    </dgm:pt>
    <dgm:pt modelId="{695FFE8B-A227-4C56-9990-DDD269B09544}" type="pres">
      <dgm:prSet presAssocID="{BEDDE781-E615-40E8-8334-83120747193F}" presName="text_4" presStyleLbl="node1" presStyleIdx="3" presStyleCnt="4">
        <dgm:presLayoutVars>
          <dgm:bulletEnabled val="1"/>
        </dgm:presLayoutVars>
      </dgm:prSet>
      <dgm:spPr/>
      <dgm:t>
        <a:bodyPr/>
        <a:lstStyle/>
        <a:p>
          <a:endParaRPr lang="es-EC"/>
        </a:p>
      </dgm:t>
    </dgm:pt>
    <dgm:pt modelId="{C3780549-9825-4A2A-8E28-E2683DDEB385}" type="pres">
      <dgm:prSet presAssocID="{BEDDE781-E615-40E8-8334-83120747193F}" presName="accent_4" presStyleCnt="0"/>
      <dgm:spPr/>
      <dgm:t>
        <a:bodyPr/>
        <a:lstStyle/>
        <a:p>
          <a:endParaRPr lang="es-EC"/>
        </a:p>
      </dgm:t>
    </dgm:pt>
    <dgm:pt modelId="{8247E237-872F-4C4C-B717-2DBF92D01301}" type="pres">
      <dgm:prSet presAssocID="{BEDDE781-E615-40E8-8334-83120747193F}" presName="accentRepeatNode" presStyleLbl="solidFgAcc1" presStyleIdx="3" presStyleCnt="4"/>
      <dgm:spPr>
        <a:blipFill rotWithShape="0">
          <a:blip xmlns:r="http://schemas.openxmlformats.org/officeDocument/2006/relationships" r:embed="rId4"/>
          <a:stretch>
            <a:fillRect/>
          </a:stretch>
        </a:blipFill>
      </dgm:spPr>
      <dgm:t>
        <a:bodyPr/>
        <a:lstStyle/>
        <a:p>
          <a:endParaRPr lang="es-EC"/>
        </a:p>
      </dgm:t>
    </dgm:pt>
  </dgm:ptLst>
  <dgm:cxnLst>
    <dgm:cxn modelId="{4D8958C9-4719-4E0F-835A-5EE8F19AC1E6}" type="presOf" srcId="{BEDDE781-E615-40E8-8334-83120747193F}" destId="{695FFE8B-A227-4C56-9990-DDD269B09544}" srcOrd="0" destOrd="0" presId="urn:microsoft.com/office/officeart/2008/layout/VerticalCurvedList"/>
    <dgm:cxn modelId="{4C1D8649-6F0E-45F9-B7B0-E3943489F2AC}" type="presOf" srcId="{60AEBA14-EAA7-4404-8E6B-3485431A20F6}" destId="{AF80A43B-10EB-4C38-8F53-8784FB3E3E80}" srcOrd="0" destOrd="0" presId="urn:microsoft.com/office/officeart/2008/layout/VerticalCurvedList"/>
    <dgm:cxn modelId="{FAAAE511-D286-4207-9AB4-86AD320D8D1A}" srcId="{60AEBA14-EAA7-4404-8E6B-3485431A20F6}" destId="{E6093649-3220-435B-A3ED-A55DE7E08F33}" srcOrd="2" destOrd="0" parTransId="{9D1D3D53-106B-46C9-9108-61A294CEB2F9}" sibTransId="{2B646C52-1293-4EE1-B039-8F5C1878BDB1}"/>
    <dgm:cxn modelId="{4758E6FA-14AD-4D44-85B7-2A3AEEED32D5}" srcId="{60AEBA14-EAA7-4404-8E6B-3485431A20F6}" destId="{19420C89-B235-43C1-B270-36BE3A2E1CAD}" srcOrd="1" destOrd="0" parTransId="{8D4C1D12-1845-47A2-B8A1-A04158B9EAC3}" sibTransId="{C13A30D0-CB2B-4B50-BA40-FE3D13D2A800}"/>
    <dgm:cxn modelId="{8494E8AA-3E86-43AD-98E1-DD19F6B9BF08}" type="presOf" srcId="{6A0D3F03-DABA-47BB-A7A8-1AA0B4E575B5}" destId="{EB71FCFA-61E0-41F1-AB31-3C02927A2DCA}" srcOrd="0" destOrd="0" presId="urn:microsoft.com/office/officeart/2008/layout/VerticalCurvedList"/>
    <dgm:cxn modelId="{9973020E-F615-46D6-BF9D-D76583EAD9B1}" type="presOf" srcId="{77D6073B-6A54-44CE-AC92-377B786962D6}" destId="{57E8ED8E-8BA1-4EF7-AB32-B42ABF0E877E}" srcOrd="0" destOrd="0" presId="urn:microsoft.com/office/officeart/2008/layout/VerticalCurvedList"/>
    <dgm:cxn modelId="{D2E65E18-110E-4874-BAA7-34D9354E23C9}" type="presOf" srcId="{19420C89-B235-43C1-B270-36BE3A2E1CAD}" destId="{5C4230C6-F5D9-4831-9E81-30B9978C205D}" srcOrd="0" destOrd="0" presId="urn:microsoft.com/office/officeart/2008/layout/VerticalCurvedList"/>
    <dgm:cxn modelId="{15542799-DF51-4C9D-9291-5DE22AFF1389}" srcId="{60AEBA14-EAA7-4404-8E6B-3485431A20F6}" destId="{BEDDE781-E615-40E8-8334-83120747193F}" srcOrd="3" destOrd="0" parTransId="{8ED0F2DA-06A2-4CDB-9437-0F108926CF0E}" sibTransId="{4D5572FD-C423-4458-9FDB-A7E57778B4EC}"/>
    <dgm:cxn modelId="{5F1FB629-5E08-4272-BB49-62F706D79697}" type="presOf" srcId="{E6093649-3220-435B-A3ED-A55DE7E08F33}" destId="{944B3FDD-971F-41BE-89CE-27BAE2B3F140}" srcOrd="0" destOrd="0" presId="urn:microsoft.com/office/officeart/2008/layout/VerticalCurvedList"/>
    <dgm:cxn modelId="{EFC15431-4C77-4010-919B-C1C142692145}" srcId="{60AEBA14-EAA7-4404-8E6B-3485431A20F6}" destId="{77D6073B-6A54-44CE-AC92-377B786962D6}" srcOrd="0" destOrd="0" parTransId="{44C0485A-9723-42D0-B8D9-8D712B7C1BAE}" sibTransId="{6A0D3F03-DABA-47BB-A7A8-1AA0B4E575B5}"/>
    <dgm:cxn modelId="{BE3D1BF3-9DF8-4FF5-8533-8B467AFB3C28}" type="presParOf" srcId="{AF80A43B-10EB-4C38-8F53-8784FB3E3E80}" destId="{D6F05702-9D67-48FF-A3F5-11FFA4F299D5}" srcOrd="0" destOrd="0" presId="urn:microsoft.com/office/officeart/2008/layout/VerticalCurvedList"/>
    <dgm:cxn modelId="{998B52A5-358C-4E4A-8453-350FCCA79F42}" type="presParOf" srcId="{D6F05702-9D67-48FF-A3F5-11FFA4F299D5}" destId="{0DE2AC29-9A80-4824-9CF0-3FF27ED96FD1}" srcOrd="0" destOrd="0" presId="urn:microsoft.com/office/officeart/2008/layout/VerticalCurvedList"/>
    <dgm:cxn modelId="{4C02F4BD-3052-4DCD-97C2-63FC7FD1D0AC}" type="presParOf" srcId="{0DE2AC29-9A80-4824-9CF0-3FF27ED96FD1}" destId="{190A9C68-88DB-4D8B-816C-F67B346C031B}" srcOrd="0" destOrd="0" presId="urn:microsoft.com/office/officeart/2008/layout/VerticalCurvedList"/>
    <dgm:cxn modelId="{F146E902-FABB-4F4A-9868-E0D358F322DD}" type="presParOf" srcId="{0DE2AC29-9A80-4824-9CF0-3FF27ED96FD1}" destId="{EB71FCFA-61E0-41F1-AB31-3C02927A2DCA}" srcOrd="1" destOrd="0" presId="urn:microsoft.com/office/officeart/2008/layout/VerticalCurvedList"/>
    <dgm:cxn modelId="{1CD574C8-B621-4FF3-A212-CBE25912D0E2}" type="presParOf" srcId="{0DE2AC29-9A80-4824-9CF0-3FF27ED96FD1}" destId="{B4009E97-1099-4DF5-9FFD-2797B55FC24E}" srcOrd="2" destOrd="0" presId="urn:microsoft.com/office/officeart/2008/layout/VerticalCurvedList"/>
    <dgm:cxn modelId="{AEE6A7E2-D25D-4A8E-984D-42AA381F5D5E}" type="presParOf" srcId="{0DE2AC29-9A80-4824-9CF0-3FF27ED96FD1}" destId="{70DDA45A-3F67-4E98-A242-FA924E61B64B}" srcOrd="3" destOrd="0" presId="urn:microsoft.com/office/officeart/2008/layout/VerticalCurvedList"/>
    <dgm:cxn modelId="{8DD59317-2CC0-4CD7-9C40-1D21057E5795}" type="presParOf" srcId="{D6F05702-9D67-48FF-A3F5-11FFA4F299D5}" destId="{57E8ED8E-8BA1-4EF7-AB32-B42ABF0E877E}" srcOrd="1" destOrd="0" presId="urn:microsoft.com/office/officeart/2008/layout/VerticalCurvedList"/>
    <dgm:cxn modelId="{1EE3BEC0-0E4E-4E14-8C8C-1378F0F67D0F}" type="presParOf" srcId="{D6F05702-9D67-48FF-A3F5-11FFA4F299D5}" destId="{D6F7016F-59E6-4891-B86D-450D505685CA}" srcOrd="2" destOrd="0" presId="urn:microsoft.com/office/officeart/2008/layout/VerticalCurvedList"/>
    <dgm:cxn modelId="{E6CA788F-4852-4B65-B2F3-678DF3149CFD}" type="presParOf" srcId="{D6F7016F-59E6-4891-B86D-450D505685CA}" destId="{BFE25148-D107-4BA5-8083-562FBA467B42}" srcOrd="0" destOrd="0" presId="urn:microsoft.com/office/officeart/2008/layout/VerticalCurvedList"/>
    <dgm:cxn modelId="{BB0F17FE-9A91-461F-A531-B4D234130863}" type="presParOf" srcId="{D6F05702-9D67-48FF-A3F5-11FFA4F299D5}" destId="{5C4230C6-F5D9-4831-9E81-30B9978C205D}" srcOrd="3" destOrd="0" presId="urn:microsoft.com/office/officeart/2008/layout/VerticalCurvedList"/>
    <dgm:cxn modelId="{12953937-6DEE-4B13-810D-F4E483B9B079}" type="presParOf" srcId="{D6F05702-9D67-48FF-A3F5-11FFA4F299D5}" destId="{1423BE52-AD62-41BC-AF97-B07A8D9F579E}" srcOrd="4" destOrd="0" presId="urn:microsoft.com/office/officeart/2008/layout/VerticalCurvedList"/>
    <dgm:cxn modelId="{DEF3F246-615D-43DF-A605-33AC82EFA93A}" type="presParOf" srcId="{1423BE52-AD62-41BC-AF97-B07A8D9F579E}" destId="{7C773DDF-B41A-4932-978F-CF39CD76411D}" srcOrd="0" destOrd="0" presId="urn:microsoft.com/office/officeart/2008/layout/VerticalCurvedList"/>
    <dgm:cxn modelId="{8422A56E-7D80-4A16-BF3E-60A50BE7DAAA}" type="presParOf" srcId="{D6F05702-9D67-48FF-A3F5-11FFA4F299D5}" destId="{944B3FDD-971F-41BE-89CE-27BAE2B3F140}" srcOrd="5" destOrd="0" presId="urn:microsoft.com/office/officeart/2008/layout/VerticalCurvedList"/>
    <dgm:cxn modelId="{4924E00F-1711-41BC-9339-50C4A2EF95B1}" type="presParOf" srcId="{D6F05702-9D67-48FF-A3F5-11FFA4F299D5}" destId="{16ABC7B6-EB64-475D-A958-323F6DB04C4A}" srcOrd="6" destOrd="0" presId="urn:microsoft.com/office/officeart/2008/layout/VerticalCurvedList"/>
    <dgm:cxn modelId="{44BB2336-5729-40A0-AAE7-77851967E176}" type="presParOf" srcId="{16ABC7B6-EB64-475D-A958-323F6DB04C4A}" destId="{AFE47643-6E3F-49D0-BEF1-F3ED4C3C8E3E}" srcOrd="0" destOrd="0" presId="urn:microsoft.com/office/officeart/2008/layout/VerticalCurvedList"/>
    <dgm:cxn modelId="{E9EE238F-6560-4301-94EE-BB3D275189A5}" type="presParOf" srcId="{D6F05702-9D67-48FF-A3F5-11FFA4F299D5}" destId="{695FFE8B-A227-4C56-9990-DDD269B09544}" srcOrd="7" destOrd="0" presId="urn:microsoft.com/office/officeart/2008/layout/VerticalCurvedList"/>
    <dgm:cxn modelId="{EB50E5BC-E876-4853-B519-37292482AC4F}" type="presParOf" srcId="{D6F05702-9D67-48FF-A3F5-11FFA4F299D5}" destId="{C3780549-9825-4A2A-8E28-E2683DDEB385}" srcOrd="8" destOrd="0" presId="urn:microsoft.com/office/officeart/2008/layout/VerticalCurvedList"/>
    <dgm:cxn modelId="{A1943796-6E5D-4180-8695-47549C69F728}" type="presParOf" srcId="{C3780549-9825-4A2A-8E28-E2683DDEB385}" destId="{8247E237-872F-4C4C-B717-2DBF92D0130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AEBA14-EAA7-4404-8E6B-3485431A20F6}"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C"/>
        </a:p>
      </dgm:t>
    </dgm:pt>
    <dgm:pt modelId="{77D6073B-6A54-44CE-AC92-377B786962D6}">
      <dgm:prSet phldrT="[Texto]" custT="1"/>
      <dgm:spPr>
        <a:noFill/>
      </dgm:spPr>
      <dgm:t>
        <a:bodyPr/>
        <a:lstStyle/>
        <a:p>
          <a:pPr algn="just"/>
          <a:r>
            <a:rPr lang="es-MX" sz="1800" dirty="0" smtClean="0"/>
            <a:t>En el año 2035, el escenario a considerar y a construir es el escenario “apuesta”, pues </a:t>
          </a:r>
          <a:r>
            <a:rPr lang="es-ES_tradnl" sz="1800" dirty="0" smtClean="0"/>
            <a:t>constituye la mejor herramienta que deben considerar los mandos institucionales para construir unas mejores Fuerzas Armadas para la protección de las libertades y derechos de los ciudadanos y que principalmente en el futuro estén acordes y preparadas para enfrentar las nuevas y cambiantes amenazas y riesgos a la seguridad del Estado</a:t>
          </a:r>
          <a:r>
            <a:rPr lang="es-MX" sz="1800" dirty="0" smtClean="0"/>
            <a:t>.</a:t>
          </a:r>
          <a:endParaRPr lang="es-EC" sz="1800" dirty="0"/>
        </a:p>
      </dgm:t>
    </dgm:pt>
    <dgm:pt modelId="{44C0485A-9723-42D0-B8D9-8D712B7C1BAE}" type="parTrans" cxnId="{EFC15431-4C77-4010-919B-C1C142692145}">
      <dgm:prSet/>
      <dgm:spPr/>
      <dgm:t>
        <a:bodyPr/>
        <a:lstStyle/>
        <a:p>
          <a:endParaRPr lang="es-EC">
            <a:solidFill>
              <a:schemeClr val="tx1"/>
            </a:solidFill>
          </a:endParaRPr>
        </a:p>
      </dgm:t>
    </dgm:pt>
    <dgm:pt modelId="{6A0D3F03-DABA-47BB-A7A8-1AA0B4E575B5}" type="sibTrans" cxnId="{EFC15431-4C77-4010-919B-C1C142692145}">
      <dgm:prSet/>
      <dgm:spPr/>
      <dgm:t>
        <a:bodyPr/>
        <a:lstStyle/>
        <a:p>
          <a:endParaRPr lang="es-EC">
            <a:solidFill>
              <a:schemeClr val="tx1"/>
            </a:solidFill>
          </a:endParaRPr>
        </a:p>
      </dgm:t>
    </dgm:pt>
    <dgm:pt modelId="{19420C89-B235-43C1-B270-36BE3A2E1CAD}">
      <dgm:prSet phldrT="[Texto]" custT="1"/>
      <dgm:spPr>
        <a:noFill/>
      </dgm:spPr>
      <dgm:t>
        <a:bodyPr/>
        <a:lstStyle/>
        <a:p>
          <a:pPr algn="just"/>
          <a:r>
            <a:rPr lang="es-ES_tradnl" sz="1800" dirty="0" smtClean="0"/>
            <a:t>Un escenario positivamente influenciado por políticas de gobierno claras, con un marco legal adecuado, justo, que garantice el empleo de FF.AA y Policía Nacional; con armamento, equipo y materiales modernos; con una asignación presupuestaria incrementada y acorde a los requerimientos institucionales; con capacidad multisectorial y multidimensional, unidades con despliegue rápido, coordinación eficiente y resultados efectivos; con tecnologías de la información y comunicaciones acordes a las necesidades, modernas, eficientes e interoperables; con una selección de personal ejecutando sus procesos de tal forma que ingrese personal idóneo que permita un entrenamiento eficiente para enfrentar los nuevos escenarios de criminalidad, acorde a los requerimientos operacionales para enfrentar las situaciones de amenaza, riesgo y el crimen a nivel nacional.</a:t>
          </a:r>
          <a:endParaRPr lang="es-EC" sz="1800" dirty="0"/>
        </a:p>
      </dgm:t>
    </dgm:pt>
    <dgm:pt modelId="{8D4C1D12-1845-47A2-B8A1-A04158B9EAC3}" type="parTrans" cxnId="{4758E6FA-14AD-4D44-85B7-2A3AEEED32D5}">
      <dgm:prSet/>
      <dgm:spPr/>
      <dgm:t>
        <a:bodyPr/>
        <a:lstStyle/>
        <a:p>
          <a:endParaRPr lang="es-EC">
            <a:solidFill>
              <a:schemeClr val="tx1"/>
            </a:solidFill>
          </a:endParaRPr>
        </a:p>
      </dgm:t>
    </dgm:pt>
    <dgm:pt modelId="{C13A30D0-CB2B-4B50-BA40-FE3D13D2A800}" type="sibTrans" cxnId="{4758E6FA-14AD-4D44-85B7-2A3AEEED32D5}">
      <dgm:prSet/>
      <dgm:spPr/>
      <dgm:t>
        <a:bodyPr/>
        <a:lstStyle/>
        <a:p>
          <a:endParaRPr lang="es-EC">
            <a:solidFill>
              <a:schemeClr val="tx1"/>
            </a:solidFill>
          </a:endParaRPr>
        </a:p>
      </dgm:t>
    </dgm:pt>
    <dgm:pt modelId="{AF80A43B-10EB-4C38-8F53-8784FB3E3E80}" type="pres">
      <dgm:prSet presAssocID="{60AEBA14-EAA7-4404-8E6B-3485431A20F6}" presName="Name0" presStyleCnt="0">
        <dgm:presLayoutVars>
          <dgm:chMax val="7"/>
          <dgm:chPref val="7"/>
          <dgm:dir/>
        </dgm:presLayoutVars>
      </dgm:prSet>
      <dgm:spPr/>
      <dgm:t>
        <a:bodyPr/>
        <a:lstStyle/>
        <a:p>
          <a:endParaRPr lang="es-EC"/>
        </a:p>
      </dgm:t>
    </dgm:pt>
    <dgm:pt modelId="{D6F05702-9D67-48FF-A3F5-11FFA4F299D5}" type="pres">
      <dgm:prSet presAssocID="{60AEBA14-EAA7-4404-8E6B-3485431A20F6}" presName="Name1" presStyleCnt="0"/>
      <dgm:spPr/>
      <dgm:t>
        <a:bodyPr/>
        <a:lstStyle/>
        <a:p>
          <a:endParaRPr lang="es-EC"/>
        </a:p>
      </dgm:t>
    </dgm:pt>
    <dgm:pt modelId="{0DE2AC29-9A80-4824-9CF0-3FF27ED96FD1}" type="pres">
      <dgm:prSet presAssocID="{60AEBA14-EAA7-4404-8E6B-3485431A20F6}" presName="cycle" presStyleCnt="0"/>
      <dgm:spPr/>
      <dgm:t>
        <a:bodyPr/>
        <a:lstStyle/>
        <a:p>
          <a:endParaRPr lang="es-EC"/>
        </a:p>
      </dgm:t>
    </dgm:pt>
    <dgm:pt modelId="{190A9C68-88DB-4D8B-816C-F67B346C031B}" type="pres">
      <dgm:prSet presAssocID="{60AEBA14-EAA7-4404-8E6B-3485431A20F6}" presName="srcNode" presStyleLbl="node1" presStyleIdx="0" presStyleCnt="2"/>
      <dgm:spPr/>
      <dgm:t>
        <a:bodyPr/>
        <a:lstStyle/>
        <a:p>
          <a:endParaRPr lang="es-EC"/>
        </a:p>
      </dgm:t>
    </dgm:pt>
    <dgm:pt modelId="{EB71FCFA-61E0-41F1-AB31-3C02927A2DCA}" type="pres">
      <dgm:prSet presAssocID="{60AEBA14-EAA7-4404-8E6B-3485431A20F6}" presName="conn" presStyleLbl="parChTrans1D2" presStyleIdx="0" presStyleCnt="1"/>
      <dgm:spPr/>
      <dgm:t>
        <a:bodyPr/>
        <a:lstStyle/>
        <a:p>
          <a:endParaRPr lang="es-EC"/>
        </a:p>
      </dgm:t>
    </dgm:pt>
    <dgm:pt modelId="{B4009E97-1099-4DF5-9FFD-2797B55FC24E}" type="pres">
      <dgm:prSet presAssocID="{60AEBA14-EAA7-4404-8E6B-3485431A20F6}" presName="extraNode" presStyleLbl="node1" presStyleIdx="0" presStyleCnt="2"/>
      <dgm:spPr/>
      <dgm:t>
        <a:bodyPr/>
        <a:lstStyle/>
        <a:p>
          <a:endParaRPr lang="es-EC"/>
        </a:p>
      </dgm:t>
    </dgm:pt>
    <dgm:pt modelId="{70DDA45A-3F67-4E98-A242-FA924E61B64B}" type="pres">
      <dgm:prSet presAssocID="{60AEBA14-EAA7-4404-8E6B-3485431A20F6}" presName="dstNode" presStyleLbl="node1" presStyleIdx="0" presStyleCnt="2"/>
      <dgm:spPr/>
      <dgm:t>
        <a:bodyPr/>
        <a:lstStyle/>
        <a:p>
          <a:endParaRPr lang="es-EC"/>
        </a:p>
      </dgm:t>
    </dgm:pt>
    <dgm:pt modelId="{57E8ED8E-8BA1-4EF7-AB32-B42ABF0E877E}" type="pres">
      <dgm:prSet presAssocID="{77D6073B-6A54-44CE-AC92-377B786962D6}" presName="text_1" presStyleLbl="node1" presStyleIdx="0" presStyleCnt="2" custLinFactNeighborY="-45240">
        <dgm:presLayoutVars>
          <dgm:bulletEnabled val="1"/>
        </dgm:presLayoutVars>
      </dgm:prSet>
      <dgm:spPr/>
      <dgm:t>
        <a:bodyPr/>
        <a:lstStyle/>
        <a:p>
          <a:endParaRPr lang="es-EC"/>
        </a:p>
      </dgm:t>
    </dgm:pt>
    <dgm:pt modelId="{D6F7016F-59E6-4891-B86D-450D505685CA}" type="pres">
      <dgm:prSet presAssocID="{77D6073B-6A54-44CE-AC92-377B786962D6}" presName="accent_1" presStyleCnt="0"/>
      <dgm:spPr/>
      <dgm:t>
        <a:bodyPr/>
        <a:lstStyle/>
        <a:p>
          <a:endParaRPr lang="es-EC"/>
        </a:p>
      </dgm:t>
    </dgm:pt>
    <dgm:pt modelId="{BFE25148-D107-4BA5-8083-562FBA467B42}" type="pres">
      <dgm:prSet presAssocID="{77D6073B-6A54-44CE-AC92-377B786962D6}" presName="accentRepeatNode" presStyleLbl="solidFgAcc1" presStyleIdx="0" presStyleCnt="2" custLinFactNeighborY="-30962"/>
      <dgm:spPr>
        <a:blipFill rotWithShape="0">
          <a:blip xmlns:r="http://schemas.openxmlformats.org/officeDocument/2006/relationships" r:embed="rId1"/>
          <a:stretch>
            <a:fillRect/>
          </a:stretch>
        </a:blipFill>
      </dgm:spPr>
      <dgm:t>
        <a:bodyPr/>
        <a:lstStyle/>
        <a:p>
          <a:endParaRPr lang="es-EC"/>
        </a:p>
      </dgm:t>
    </dgm:pt>
    <dgm:pt modelId="{5C4230C6-F5D9-4831-9E81-30B9978C205D}" type="pres">
      <dgm:prSet presAssocID="{19420C89-B235-43C1-B270-36BE3A2E1CAD}" presName="text_2" presStyleLbl="node1" presStyleIdx="1" presStyleCnt="2" custScaleY="196991" custLinFactNeighborY="-9824">
        <dgm:presLayoutVars>
          <dgm:bulletEnabled val="1"/>
        </dgm:presLayoutVars>
      </dgm:prSet>
      <dgm:spPr/>
      <dgm:t>
        <a:bodyPr/>
        <a:lstStyle/>
        <a:p>
          <a:endParaRPr lang="es-EC"/>
        </a:p>
      </dgm:t>
    </dgm:pt>
    <dgm:pt modelId="{1423BE52-AD62-41BC-AF97-B07A8D9F579E}" type="pres">
      <dgm:prSet presAssocID="{19420C89-B235-43C1-B270-36BE3A2E1CAD}" presName="accent_2" presStyleCnt="0"/>
      <dgm:spPr/>
      <dgm:t>
        <a:bodyPr/>
        <a:lstStyle/>
        <a:p>
          <a:endParaRPr lang="es-EC"/>
        </a:p>
      </dgm:t>
    </dgm:pt>
    <dgm:pt modelId="{7C773DDF-B41A-4932-978F-CF39CD76411D}" type="pres">
      <dgm:prSet presAssocID="{19420C89-B235-43C1-B270-36BE3A2E1CAD}" presName="accentRepeatNode" presStyleLbl="solidFgAcc1" presStyleIdx="1" presStyleCnt="2" custScaleX="97648" custScaleY="105947" custLinFactNeighborX="-4505" custLinFactNeighborY="-18921"/>
      <dgm:spPr>
        <a:blipFill rotWithShape="0">
          <a:blip xmlns:r="http://schemas.openxmlformats.org/officeDocument/2006/relationships" r:embed="rId2"/>
          <a:stretch>
            <a:fillRect/>
          </a:stretch>
        </a:blipFill>
      </dgm:spPr>
      <dgm:t>
        <a:bodyPr/>
        <a:lstStyle/>
        <a:p>
          <a:endParaRPr lang="es-EC"/>
        </a:p>
      </dgm:t>
    </dgm:pt>
  </dgm:ptLst>
  <dgm:cxnLst>
    <dgm:cxn modelId="{4758E6FA-14AD-4D44-85B7-2A3AEEED32D5}" srcId="{60AEBA14-EAA7-4404-8E6B-3485431A20F6}" destId="{19420C89-B235-43C1-B270-36BE3A2E1CAD}" srcOrd="1" destOrd="0" parTransId="{8D4C1D12-1845-47A2-B8A1-A04158B9EAC3}" sibTransId="{C13A30D0-CB2B-4B50-BA40-FE3D13D2A800}"/>
    <dgm:cxn modelId="{3933D0C8-9141-42DD-9653-AE318DF6F9DF}" type="presOf" srcId="{60AEBA14-EAA7-4404-8E6B-3485431A20F6}" destId="{AF80A43B-10EB-4C38-8F53-8784FB3E3E80}" srcOrd="0" destOrd="0" presId="urn:microsoft.com/office/officeart/2008/layout/VerticalCurvedList"/>
    <dgm:cxn modelId="{80D99F8F-5805-44BF-A32E-008289D97753}" type="presOf" srcId="{77D6073B-6A54-44CE-AC92-377B786962D6}" destId="{57E8ED8E-8BA1-4EF7-AB32-B42ABF0E877E}" srcOrd="0" destOrd="0" presId="urn:microsoft.com/office/officeart/2008/layout/VerticalCurvedList"/>
    <dgm:cxn modelId="{522AB732-7AB6-4B08-A222-26C4006C5C2D}" type="presOf" srcId="{6A0D3F03-DABA-47BB-A7A8-1AA0B4E575B5}" destId="{EB71FCFA-61E0-41F1-AB31-3C02927A2DCA}" srcOrd="0" destOrd="0" presId="urn:microsoft.com/office/officeart/2008/layout/VerticalCurvedList"/>
    <dgm:cxn modelId="{EFC15431-4C77-4010-919B-C1C142692145}" srcId="{60AEBA14-EAA7-4404-8E6B-3485431A20F6}" destId="{77D6073B-6A54-44CE-AC92-377B786962D6}" srcOrd="0" destOrd="0" parTransId="{44C0485A-9723-42D0-B8D9-8D712B7C1BAE}" sibTransId="{6A0D3F03-DABA-47BB-A7A8-1AA0B4E575B5}"/>
    <dgm:cxn modelId="{67056DC5-1DFD-482A-AB30-3C24E4DAA301}" type="presOf" srcId="{19420C89-B235-43C1-B270-36BE3A2E1CAD}" destId="{5C4230C6-F5D9-4831-9E81-30B9978C205D}" srcOrd="0" destOrd="0" presId="urn:microsoft.com/office/officeart/2008/layout/VerticalCurvedList"/>
    <dgm:cxn modelId="{44E91CE4-8054-4769-9C86-C31975CD8F55}" type="presParOf" srcId="{AF80A43B-10EB-4C38-8F53-8784FB3E3E80}" destId="{D6F05702-9D67-48FF-A3F5-11FFA4F299D5}" srcOrd="0" destOrd="0" presId="urn:microsoft.com/office/officeart/2008/layout/VerticalCurvedList"/>
    <dgm:cxn modelId="{D6E40F91-2A1E-415D-9396-523B6E9F5501}" type="presParOf" srcId="{D6F05702-9D67-48FF-A3F5-11FFA4F299D5}" destId="{0DE2AC29-9A80-4824-9CF0-3FF27ED96FD1}" srcOrd="0" destOrd="0" presId="urn:microsoft.com/office/officeart/2008/layout/VerticalCurvedList"/>
    <dgm:cxn modelId="{66D8F24C-7FE5-4D40-B830-FF62B3031AD7}" type="presParOf" srcId="{0DE2AC29-9A80-4824-9CF0-3FF27ED96FD1}" destId="{190A9C68-88DB-4D8B-816C-F67B346C031B}" srcOrd="0" destOrd="0" presId="urn:microsoft.com/office/officeart/2008/layout/VerticalCurvedList"/>
    <dgm:cxn modelId="{92233D18-6684-4521-A50E-C1A9AB396844}" type="presParOf" srcId="{0DE2AC29-9A80-4824-9CF0-3FF27ED96FD1}" destId="{EB71FCFA-61E0-41F1-AB31-3C02927A2DCA}" srcOrd="1" destOrd="0" presId="urn:microsoft.com/office/officeart/2008/layout/VerticalCurvedList"/>
    <dgm:cxn modelId="{7E76D8DA-C048-441F-9D3D-570223ECB9C7}" type="presParOf" srcId="{0DE2AC29-9A80-4824-9CF0-3FF27ED96FD1}" destId="{B4009E97-1099-4DF5-9FFD-2797B55FC24E}" srcOrd="2" destOrd="0" presId="urn:microsoft.com/office/officeart/2008/layout/VerticalCurvedList"/>
    <dgm:cxn modelId="{471FBD81-9B76-4E38-A19E-A3B2C7739F95}" type="presParOf" srcId="{0DE2AC29-9A80-4824-9CF0-3FF27ED96FD1}" destId="{70DDA45A-3F67-4E98-A242-FA924E61B64B}" srcOrd="3" destOrd="0" presId="urn:microsoft.com/office/officeart/2008/layout/VerticalCurvedList"/>
    <dgm:cxn modelId="{24A14E8A-55A0-4C45-B489-BD4CBC68AC90}" type="presParOf" srcId="{D6F05702-9D67-48FF-A3F5-11FFA4F299D5}" destId="{57E8ED8E-8BA1-4EF7-AB32-B42ABF0E877E}" srcOrd="1" destOrd="0" presId="urn:microsoft.com/office/officeart/2008/layout/VerticalCurvedList"/>
    <dgm:cxn modelId="{8937CD59-AD87-4E33-8FDE-6943E5A36060}" type="presParOf" srcId="{D6F05702-9D67-48FF-A3F5-11FFA4F299D5}" destId="{D6F7016F-59E6-4891-B86D-450D505685CA}" srcOrd="2" destOrd="0" presId="urn:microsoft.com/office/officeart/2008/layout/VerticalCurvedList"/>
    <dgm:cxn modelId="{23960EAB-15B1-4CE4-AAB2-D6500E5B9968}" type="presParOf" srcId="{D6F7016F-59E6-4891-B86D-450D505685CA}" destId="{BFE25148-D107-4BA5-8083-562FBA467B42}" srcOrd="0" destOrd="0" presId="urn:microsoft.com/office/officeart/2008/layout/VerticalCurvedList"/>
    <dgm:cxn modelId="{5F4E714F-DA23-49E6-8668-9A32B9B6851F}" type="presParOf" srcId="{D6F05702-9D67-48FF-A3F5-11FFA4F299D5}" destId="{5C4230C6-F5D9-4831-9E81-30B9978C205D}" srcOrd="3" destOrd="0" presId="urn:microsoft.com/office/officeart/2008/layout/VerticalCurvedList"/>
    <dgm:cxn modelId="{C35A7843-4A5B-4BCA-A702-3E8EAE98BCDC}" type="presParOf" srcId="{D6F05702-9D67-48FF-A3F5-11FFA4F299D5}" destId="{1423BE52-AD62-41BC-AF97-B07A8D9F579E}" srcOrd="4" destOrd="0" presId="urn:microsoft.com/office/officeart/2008/layout/VerticalCurvedList"/>
    <dgm:cxn modelId="{DAC68E20-CCA3-499E-BA1B-59DC44F7ED84}" type="presParOf" srcId="{1423BE52-AD62-41BC-AF97-B07A8D9F579E}" destId="{7C773DDF-B41A-4932-978F-CF39CD76411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FA39CF2-07CF-C944-B8B2-FDFA615ECB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 xmlns:a16="http://schemas.microsoft.com/office/drawing/2014/main" id="{875B6215-8CFA-C14E-A274-62A60F4AF2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 xmlns:a16="http://schemas.microsoft.com/office/drawing/2014/main" id="{1FD39560-E7E9-C64A-BC8D-A84DFC30D7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 xmlns:a16="http://schemas.microsoft.com/office/drawing/2014/main" id="{1769E16C-FF33-C748-B920-040B637463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 xmlns:a16="http://schemas.microsoft.com/office/drawing/2014/main" id="{BCA12FA0-F7EB-E447-90BA-F67ACFEA69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05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11CD155-7D56-234C-AAFF-16320F1BC0E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ADA342E9-56C6-B04B-AE96-5F19625AE8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F2B9D136-F28B-EB49-9304-3A0D85C840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 xmlns:a16="http://schemas.microsoft.com/office/drawing/2014/main" id="{F00433CD-94F3-314D-9BCA-9A12B82A37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 xmlns:a16="http://schemas.microsoft.com/office/drawing/2014/main" id="{2D2A2F02-9307-2846-8987-C06F814B85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37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4212CDF2-1852-8C4E-B50C-30A45BB13C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240C232E-6C03-0C47-A2EE-04DB3FDB5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4F1BD305-C252-5E49-86EE-EE88D8B421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 xmlns:a16="http://schemas.microsoft.com/office/drawing/2014/main" id="{DF41ED35-5991-214E-9F04-D952D3F2A2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 xmlns:a16="http://schemas.microsoft.com/office/drawing/2014/main" id="{463F95CA-8A1B-9C44-9703-D64415A05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7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F101326-6597-D94C-9CE2-5D385756511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8C168C83-F8CA-5048-A954-3437E067741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4D30857F-3CD0-1247-A95A-219C8BB39F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 xmlns:a16="http://schemas.microsoft.com/office/drawing/2014/main" id="{F9E1468C-4D70-2C47-9F53-33AD928B5B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 xmlns:a16="http://schemas.microsoft.com/office/drawing/2014/main" id="{81AB3EA0-56C7-E544-A920-DE9C3C554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46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022451E-F6BA-964D-942E-3A269417543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0B98B182-43AD-EB44-97B5-847C7867AE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DF84EF59-D283-AA4B-91EE-C1C780D61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 xmlns:a16="http://schemas.microsoft.com/office/drawing/2014/main" id="{BB04FF48-4252-684C-B6AA-8755BE58D1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 xmlns:a16="http://schemas.microsoft.com/office/drawing/2014/main" id="{99B53F34-A70F-C044-9ACE-E3B617E6B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27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FB603C3-C482-2A4A-A0B4-1F0CDB6D067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E72438E8-96A0-854E-AA9E-79FF067F2E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 xmlns:a16="http://schemas.microsoft.com/office/drawing/2014/main" id="{564C1BA2-C490-AE4E-AD81-4F70E875514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 xmlns:a16="http://schemas.microsoft.com/office/drawing/2014/main" id="{0A6CCD44-7B3A-0C4E-903E-8A380E9E68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 xmlns:a16="http://schemas.microsoft.com/office/drawing/2014/main" id="{6D89298D-0D0B-234C-AB52-E7DA52121C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 xmlns:a16="http://schemas.microsoft.com/office/drawing/2014/main" id="{B03DC63B-26CF-A94E-A018-0000DE3D0E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10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AEAA371-FBB7-B441-97DB-D80F7CA10AF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116AC16D-BF7C-4645-BB5A-4D3D8709B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2507B89A-6D01-1A49-9622-169182F4746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 xmlns:a16="http://schemas.microsoft.com/office/drawing/2014/main" id="{BFBBB904-3002-CF4C-80E4-E500036D8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C2CD1188-D647-5A43-8041-F28703308BC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 xmlns:a16="http://schemas.microsoft.com/office/drawing/2014/main" id="{AE47BC2F-B3C1-DD47-BD12-A093E8F826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 xmlns:a16="http://schemas.microsoft.com/office/drawing/2014/main" id="{23E770EB-1360-0642-A60E-51ACB7BF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 xmlns:a16="http://schemas.microsoft.com/office/drawing/2014/main" id="{BEB7D974-499F-7142-989B-7605603BEB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22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D22F863-32B5-E043-8B29-B2B42B09E94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 xmlns:a16="http://schemas.microsoft.com/office/drawing/2014/main" id="{7503C7F0-236D-1F41-A743-89B5BE352E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 xmlns:a16="http://schemas.microsoft.com/office/drawing/2014/main" id="{408A0E5D-EDA8-E640-A4F0-7E5583224C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 xmlns:a16="http://schemas.microsoft.com/office/drawing/2014/main" id="{A30AA488-FC1E-F649-9ADD-2417DE8A9B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19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E318E160-FA5B-2244-8810-AD04240FE7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 xmlns:a16="http://schemas.microsoft.com/office/drawing/2014/main" id="{BC21AB13-2DEF-0344-B1D7-B1F4AB601B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 xmlns:a16="http://schemas.microsoft.com/office/drawing/2014/main" id="{C863795B-19D2-AD43-9863-9B05A8A1C7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2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3C95D86-35BD-8545-A3E0-41C64631F6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DF3A1EC2-4C7C-9F48-830A-C3B6272AE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 xmlns:a16="http://schemas.microsoft.com/office/drawing/2014/main" id="{A82F7240-2900-D84E-BA26-4FC9FE1EC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A36B5B85-161C-904E-9207-186EBB251B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 xmlns:a16="http://schemas.microsoft.com/office/drawing/2014/main" id="{2469783A-774F-9244-97A8-8183B2FC78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 xmlns:a16="http://schemas.microsoft.com/office/drawing/2014/main" id="{CDBEA04C-078E-9748-B3E9-0DC63A14A1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37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517830F-4AFE-D44A-87AB-12F6198250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 xmlns:a16="http://schemas.microsoft.com/office/drawing/2014/main" id="{D0E74663-3C3B-9C46-B131-4E9190302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 xmlns:a16="http://schemas.microsoft.com/office/drawing/2014/main" id="{AC53015C-D6A5-4346-B392-3224F1038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A608FAE1-2E88-494E-974B-BF126FE935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 xmlns:a16="http://schemas.microsoft.com/office/drawing/2014/main" id="{47C9DE75-F967-4240-90C9-45FDD881D1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 xmlns:a16="http://schemas.microsoft.com/office/drawing/2014/main" id="{5C47412B-6343-E341-80F0-3B42EF51B2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01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65341551-D91D-DD4C-9019-575BBC73A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290A3BEC-0F0A-2945-922F-1288E89F0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220204C7-0270-EA43-8408-ABA143116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 xmlns:a16="http://schemas.microsoft.com/office/drawing/2014/main" id="{09078A95-3068-B648-A44E-9FF31274D7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 xmlns:a16="http://schemas.microsoft.com/office/drawing/2014/main" id="{C894070A-9262-3E42-9371-AEF9FDA0F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436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 xmlns:a16="http://schemas.microsoft.com/office/drawing/2014/main" id="{7C5C8CE6-F51C-0649-93D3-8129F63B15DD}"/>
              </a:ext>
            </a:extLst>
          </p:cNvPr>
          <p:cNvSpPr/>
          <p:nvPr/>
        </p:nvSpPr>
        <p:spPr>
          <a:xfrm>
            <a:off x="1922322" y="2080205"/>
            <a:ext cx="9322179" cy="1569660"/>
          </a:xfrm>
          <a:prstGeom prst="rect">
            <a:avLst/>
          </a:prstGeom>
        </p:spPr>
        <p:txBody>
          <a:bodyPr wrap="square">
            <a:spAutoFit/>
          </a:bodyPr>
          <a:lstStyle/>
          <a:p>
            <a:pPr lvl="0" algn="ctr">
              <a:defRPr/>
            </a:pPr>
            <a:r>
              <a:rPr kumimoji="0" lang="es-EC"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TEMA: </a:t>
            </a:r>
            <a:r>
              <a:rPr lang="es-EC" sz="3200" b="1" dirty="0" smtClean="0">
                <a:latin typeface="Arial" panose="020B0604020202020204" pitchFamily="34" charset="0"/>
                <a:cs typeface="Arial" panose="020B0604020202020204" pitchFamily="34" charset="0"/>
              </a:rPr>
              <a:t>“PROSPECTIVA </a:t>
            </a:r>
            <a:r>
              <a:rPr lang="es-EC" sz="3200" b="1" dirty="0">
                <a:latin typeface="Arial" panose="020B0604020202020204" pitchFamily="34" charset="0"/>
                <a:cs typeface="Arial" panose="020B0604020202020204" pitchFamily="34" charset="0"/>
              </a:rPr>
              <a:t>DE LA SEGURIDAD CIUDADANA Y SU INCIDENCIA EN LA SEGURIDAD </a:t>
            </a:r>
            <a:r>
              <a:rPr lang="es-EC" sz="3200" b="1" dirty="0" smtClean="0">
                <a:latin typeface="Arial" panose="020B0604020202020204" pitchFamily="34" charset="0"/>
                <a:cs typeface="Arial" panose="020B0604020202020204" pitchFamily="34" charset="0"/>
              </a:rPr>
              <a:t>NACIONAL, AL AÑO 2035”</a:t>
            </a:r>
            <a:r>
              <a:rPr kumimoji="0" lang="es-EC" sz="3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s-EC"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 name="Conector recto 8">
            <a:extLst>
              <a:ext uri="{FF2B5EF4-FFF2-40B4-BE49-F238E27FC236}">
                <a16:creationId xmlns="" xmlns:a16="http://schemas.microsoft.com/office/drawing/2014/main" id="{BCE7088B-96EC-8841-A837-F44032347E3E}"/>
              </a:ext>
            </a:extLst>
          </p:cNvPr>
          <p:cNvCxnSpPr/>
          <p:nvPr/>
        </p:nvCxnSpPr>
        <p:spPr>
          <a:xfrm>
            <a:off x="1485900" y="1984669"/>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0" name="Conector recto 9">
            <a:extLst>
              <a:ext uri="{FF2B5EF4-FFF2-40B4-BE49-F238E27FC236}">
                <a16:creationId xmlns="" xmlns:a16="http://schemas.microsoft.com/office/drawing/2014/main" id="{F24E8BE2-0783-824A-A337-74107E91AF45}"/>
              </a:ext>
            </a:extLst>
          </p:cNvPr>
          <p:cNvCxnSpPr/>
          <p:nvPr/>
        </p:nvCxnSpPr>
        <p:spPr>
          <a:xfrm>
            <a:off x="1485900" y="4059129"/>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2" name="CuadroTexto 1">
            <a:extLst>
              <a:ext uri="{FF2B5EF4-FFF2-40B4-BE49-F238E27FC236}">
                <a16:creationId xmlns="" xmlns:a16="http://schemas.microsoft.com/office/drawing/2014/main" id="{3818474D-A86F-C244-AA31-418253F2C546}"/>
              </a:ext>
            </a:extLst>
          </p:cNvPr>
          <p:cNvSpPr txBox="1"/>
          <p:nvPr/>
        </p:nvSpPr>
        <p:spPr>
          <a:xfrm>
            <a:off x="2635399" y="1367742"/>
            <a:ext cx="74652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MAESTRÍA EN ESTRATEGIA MILITAR TERRESTRE</a:t>
            </a:r>
            <a:endPar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10">
            <a:extLst>
              <a:ext uri="{FF2B5EF4-FFF2-40B4-BE49-F238E27FC236}">
                <a16:creationId xmlns="" xmlns:a16="http://schemas.microsoft.com/office/drawing/2014/main" id="{4D62C163-8FCA-404B-839C-BEA41DD0379B}"/>
              </a:ext>
            </a:extLst>
          </p:cNvPr>
          <p:cNvSpPr txBox="1"/>
          <p:nvPr/>
        </p:nvSpPr>
        <p:spPr>
          <a:xfrm>
            <a:off x="1379342" y="4277918"/>
            <a:ext cx="10408169"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TCRN. DE E.M </a:t>
            </a:r>
            <a:r>
              <a:rPr lang="es-EC" sz="2400" dirty="0">
                <a:solidFill>
                  <a:prstClr val="black"/>
                </a:solidFill>
                <a:latin typeface="Arial" panose="020B0604020202020204" pitchFamily="34" charset="0"/>
                <a:cs typeface="Arial" panose="020B0604020202020204" pitchFamily="34" charset="0"/>
              </a:rPr>
              <a:t> </a:t>
            </a:r>
            <a:r>
              <a:rPr lang="es-EC" sz="2400" dirty="0" smtClean="0">
                <a:solidFill>
                  <a:prstClr val="black"/>
                </a:solidFill>
                <a:latin typeface="Arial" panose="020B0604020202020204" pitchFamily="34" charset="0"/>
                <a:cs typeface="Arial" panose="020B0604020202020204" pitchFamily="34" charset="0"/>
              </a:rPr>
              <a:t>JOSÉ L. DÁVILA M.</a:t>
            </a:r>
            <a:r>
              <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Y  TCRN DE E.M  JULIÁN GODOY P.</a:t>
            </a:r>
            <a:endPar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DIRECTOR: PHD. </a:t>
            </a:r>
            <a:r>
              <a:rPr kumimoji="0" lang="es-EC"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DAVID </a:t>
            </a:r>
            <a:r>
              <a:rPr kumimoji="0" lang="es-EC"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VILLACÍS PAZOS.</a:t>
            </a:r>
            <a:endPar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9344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2743202" y="182881"/>
            <a:ext cx="6272011"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7</a:t>
            </a:r>
            <a:r>
              <a:rPr lang="es-EC" sz="2800" b="1" i="1" dirty="0" smtClean="0">
                <a:solidFill>
                  <a:prstClr val="black"/>
                </a:solidFill>
                <a:latin typeface="Arial" panose="020B0604020202020204" pitchFamily="34" charset="0"/>
                <a:cs typeface="Arial" panose="020B0604020202020204" pitchFamily="34" charset="0"/>
              </a:rPr>
              <a:t>. HIPÓTESIS</a:t>
            </a:r>
            <a:endParaRPr lang="es-EC" sz="2800" b="1" i="1" dirty="0">
              <a:solidFill>
                <a:prstClr val="black"/>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 xmlns:a16="http://schemas.microsoft.com/office/drawing/2014/main" id="{1AC222EB-CE0E-1D4E-BA24-831B2CB3AD74}"/>
              </a:ext>
            </a:extLst>
          </p:cNvPr>
          <p:cNvSpPr txBox="1"/>
          <p:nvPr/>
        </p:nvSpPr>
        <p:spPr>
          <a:xfrm>
            <a:off x="1893199" y="1009123"/>
            <a:ext cx="3953814" cy="452432"/>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lang="es-EC" b="1" i="1" dirty="0" smtClean="0">
                <a:solidFill>
                  <a:prstClr val="black"/>
                </a:solidFill>
                <a:latin typeface="Arial" panose="020B0604020202020204" pitchFamily="34" charset="0"/>
                <a:cs typeface="Arial" panose="020B0604020202020204" pitchFamily="34" charset="0"/>
              </a:rPr>
              <a:t>FORMULACIÓN DEL PROBLEMA</a:t>
            </a:r>
            <a:endPar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Rectángulo 17"/>
          <p:cNvSpPr/>
          <p:nvPr/>
        </p:nvSpPr>
        <p:spPr>
          <a:xfrm>
            <a:off x="2086377" y="5260707"/>
            <a:ext cx="9787944" cy="830997"/>
          </a:xfrm>
          <a:prstGeom prst="rect">
            <a:avLst/>
          </a:prstGeom>
        </p:spPr>
        <p:txBody>
          <a:bodyPr wrap="square">
            <a:spAutoFit/>
          </a:bodyPr>
          <a:lstStyle/>
          <a:p>
            <a:pPr algn="just"/>
            <a:r>
              <a:rPr lang="es-MX" sz="2400" dirty="0">
                <a:latin typeface="Arial" panose="020B0604020202020204" pitchFamily="34" charset="0"/>
                <a:ea typeface="Times New Roman" panose="02020603050405020304" pitchFamily="18" charset="0"/>
              </a:rPr>
              <a:t>Los escenarios prospectivos permitirán visualizar, la incidencia de la Seguridad Ciudadana en la Seguridad Nacional, en el año 2035</a:t>
            </a:r>
            <a:r>
              <a:rPr lang="es-EC" sz="2400" dirty="0" smtClean="0">
                <a:latin typeface="Arial" panose="020B0604020202020204" pitchFamily="34" charset="0"/>
                <a:ea typeface="Times New Roman" panose="02020603050405020304" pitchFamily="18" charset="0"/>
              </a:rPr>
              <a:t>.</a:t>
            </a:r>
            <a:endParaRPr lang="es-EC" sz="2400" dirty="0"/>
          </a:p>
        </p:txBody>
      </p:sp>
      <p:sp>
        <p:nvSpPr>
          <p:cNvPr id="19" name="Rectángulo 18"/>
          <p:cNvSpPr/>
          <p:nvPr/>
        </p:nvSpPr>
        <p:spPr>
          <a:xfrm>
            <a:off x="1326524" y="1495302"/>
            <a:ext cx="5005539" cy="2308324"/>
          </a:xfrm>
          <a:prstGeom prst="rect">
            <a:avLst/>
          </a:prstGeom>
        </p:spPr>
        <p:txBody>
          <a:bodyPr wrap="square">
            <a:spAutoFit/>
          </a:bodyPr>
          <a:lstStyle/>
          <a:p>
            <a:pPr algn="just"/>
            <a:r>
              <a:rPr lang="es-MX" sz="2400" dirty="0" smtClean="0">
                <a:latin typeface="Arial" panose="020B0604020202020204" pitchFamily="34" charset="0"/>
                <a:ea typeface="Times New Roman" panose="02020603050405020304" pitchFamily="18" charset="0"/>
              </a:rPr>
              <a:t>Cuál </a:t>
            </a:r>
            <a:r>
              <a:rPr lang="es-MX" sz="2400" dirty="0">
                <a:latin typeface="Arial" panose="020B0604020202020204" pitchFamily="34" charset="0"/>
                <a:ea typeface="Times New Roman" panose="02020603050405020304" pitchFamily="18" charset="0"/>
              </a:rPr>
              <a:t>será la incidencia de la situación de Seguridad Ciudadana en el contexto de la Seguridad Nacional, ante el incremento de amenazas y riesgos a la seguridad en el Ecuador, </a:t>
            </a:r>
            <a:r>
              <a:rPr lang="es-MX" sz="2400" dirty="0" smtClean="0">
                <a:latin typeface="Arial" panose="020B0604020202020204" pitchFamily="34" charset="0"/>
                <a:ea typeface="Times New Roman" panose="02020603050405020304" pitchFamily="18" charset="0"/>
              </a:rPr>
              <a:t>en el </a:t>
            </a:r>
            <a:r>
              <a:rPr lang="es-MX" sz="2400" dirty="0">
                <a:latin typeface="Arial" panose="020B0604020202020204" pitchFamily="34" charset="0"/>
                <a:ea typeface="Times New Roman" panose="02020603050405020304" pitchFamily="18" charset="0"/>
              </a:rPr>
              <a:t>año </a:t>
            </a:r>
            <a:r>
              <a:rPr lang="es-MX" sz="2400" dirty="0" smtClean="0">
                <a:latin typeface="Arial" panose="020B0604020202020204" pitchFamily="34" charset="0"/>
                <a:ea typeface="Times New Roman" panose="02020603050405020304" pitchFamily="18" charset="0"/>
              </a:rPr>
              <a:t>2035</a:t>
            </a:r>
            <a:r>
              <a:rPr lang="es-EC" sz="2400" dirty="0" smtClean="0">
                <a:latin typeface="Arial" panose="020B0604020202020204" pitchFamily="34" charset="0"/>
                <a:ea typeface="Times New Roman" panose="02020603050405020304" pitchFamily="18" charset="0"/>
              </a:rPr>
              <a:t>.</a:t>
            </a:r>
            <a:endParaRPr lang="es-EC" sz="2400" dirty="0"/>
          </a:p>
        </p:txBody>
      </p:sp>
      <p:sp>
        <p:nvSpPr>
          <p:cNvPr id="20" name="Rectángulo 19"/>
          <p:cNvSpPr/>
          <p:nvPr/>
        </p:nvSpPr>
        <p:spPr>
          <a:xfrm>
            <a:off x="7567656" y="1640674"/>
            <a:ext cx="4594009" cy="1938992"/>
          </a:xfrm>
          <a:prstGeom prst="rect">
            <a:avLst/>
          </a:prstGeom>
        </p:spPr>
        <p:txBody>
          <a:bodyPr wrap="square">
            <a:spAutoFit/>
          </a:bodyPr>
          <a:lstStyle/>
          <a:p>
            <a:pPr algn="just"/>
            <a:r>
              <a:rPr lang="es-MX" sz="2400" dirty="0" smtClean="0">
                <a:latin typeface="Arial" panose="020B0604020202020204" pitchFamily="34" charset="0"/>
                <a:ea typeface="Times New Roman" panose="02020603050405020304" pitchFamily="18" charset="0"/>
              </a:rPr>
              <a:t>Establecer </a:t>
            </a:r>
            <a:r>
              <a:rPr lang="es-MX" sz="2400" dirty="0">
                <a:latin typeface="Arial" panose="020B0604020202020204" pitchFamily="34" charset="0"/>
                <a:ea typeface="Times New Roman" panose="02020603050405020304" pitchFamily="18" charset="0"/>
              </a:rPr>
              <a:t>una aproximación a la incidencia que tendrá la Seguridad Ciudadana en la Seguridad Nacional en el Ecuador en el año </a:t>
            </a:r>
            <a:r>
              <a:rPr lang="es-MX" sz="2400" dirty="0" smtClean="0">
                <a:latin typeface="Arial" panose="020B0604020202020204" pitchFamily="34" charset="0"/>
                <a:ea typeface="Times New Roman" panose="02020603050405020304" pitchFamily="18" charset="0"/>
              </a:rPr>
              <a:t>2035</a:t>
            </a:r>
            <a:r>
              <a:rPr lang="es-EC" sz="2400" dirty="0" smtClean="0">
                <a:latin typeface="Arial" panose="020B0604020202020204" pitchFamily="34" charset="0"/>
                <a:ea typeface="Times New Roman" panose="02020603050405020304" pitchFamily="18" charset="0"/>
              </a:rPr>
              <a:t>.</a:t>
            </a:r>
            <a:endParaRPr lang="es-EC" sz="2400" dirty="0"/>
          </a:p>
        </p:txBody>
      </p:sp>
      <p:sp>
        <p:nvSpPr>
          <p:cNvPr id="24" name="Flecha arriba y abajo 23"/>
          <p:cNvSpPr/>
          <p:nvPr/>
        </p:nvSpPr>
        <p:spPr>
          <a:xfrm rot="5400000">
            <a:off x="6720936" y="2243145"/>
            <a:ext cx="457847" cy="1115907"/>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Flecha arriba y abajo 24"/>
          <p:cNvSpPr/>
          <p:nvPr/>
        </p:nvSpPr>
        <p:spPr>
          <a:xfrm rot="7836811">
            <a:off x="3609939" y="3674156"/>
            <a:ext cx="457847" cy="1191147"/>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Flecha arriba y abajo 25"/>
          <p:cNvSpPr/>
          <p:nvPr/>
        </p:nvSpPr>
        <p:spPr>
          <a:xfrm rot="2597810">
            <a:off x="8701033" y="3650625"/>
            <a:ext cx="457847" cy="1191147"/>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CuadroTexto 26">
            <a:extLst>
              <a:ext uri="{FF2B5EF4-FFF2-40B4-BE49-F238E27FC236}">
                <a16:creationId xmlns="" xmlns:a16="http://schemas.microsoft.com/office/drawing/2014/main" id="{1AC222EB-CE0E-1D4E-BA24-831B2CB3AD74}"/>
              </a:ext>
            </a:extLst>
          </p:cNvPr>
          <p:cNvSpPr txBox="1"/>
          <p:nvPr/>
        </p:nvSpPr>
        <p:spPr>
          <a:xfrm>
            <a:off x="8613828" y="1112238"/>
            <a:ext cx="2771096" cy="452432"/>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lang="es-EC" b="1" i="1" dirty="0" smtClean="0">
                <a:solidFill>
                  <a:prstClr val="black"/>
                </a:solidFill>
                <a:latin typeface="Arial" panose="020B0604020202020204" pitchFamily="34" charset="0"/>
                <a:cs typeface="Arial" panose="020B0604020202020204" pitchFamily="34" charset="0"/>
              </a:rPr>
              <a:t>OBJETIVO GENERAL</a:t>
            </a:r>
            <a:endPar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CuadroTexto 27">
            <a:extLst>
              <a:ext uri="{FF2B5EF4-FFF2-40B4-BE49-F238E27FC236}">
                <a16:creationId xmlns="" xmlns:a16="http://schemas.microsoft.com/office/drawing/2014/main" id="{1AC222EB-CE0E-1D4E-BA24-831B2CB3AD74}"/>
              </a:ext>
            </a:extLst>
          </p:cNvPr>
          <p:cNvSpPr txBox="1"/>
          <p:nvPr/>
        </p:nvSpPr>
        <p:spPr>
          <a:xfrm>
            <a:off x="5058179" y="4752660"/>
            <a:ext cx="2604752" cy="452432"/>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lang="es-EC" b="1" i="1" dirty="0" smtClean="0">
                <a:solidFill>
                  <a:prstClr val="black"/>
                </a:solidFill>
                <a:latin typeface="Arial" panose="020B0604020202020204" pitchFamily="34" charset="0"/>
                <a:cs typeface="Arial" panose="020B0604020202020204" pitchFamily="34" charset="0"/>
              </a:rPr>
              <a:t>POSIBLE SOLUCIÓN</a:t>
            </a:r>
            <a:endPar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98013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26525" y="182881"/>
            <a:ext cx="9478850"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8. VARIABLES DEPENDIENTE E INDEPENDIENTE</a:t>
            </a:r>
            <a:endParaRPr lang="es-EC" sz="2800" b="1" i="1" dirty="0">
              <a:solidFill>
                <a:prstClr val="black"/>
              </a:solidFill>
              <a:latin typeface="Arial" panose="020B0604020202020204" pitchFamily="34" charset="0"/>
              <a:cs typeface="Arial" panose="020B0604020202020204" pitchFamily="34" charset="0"/>
            </a:endParaRPr>
          </a:p>
        </p:txBody>
      </p:sp>
      <p:sp>
        <p:nvSpPr>
          <p:cNvPr id="13" name="Rectángulo 12"/>
          <p:cNvSpPr/>
          <p:nvPr/>
        </p:nvSpPr>
        <p:spPr>
          <a:xfrm>
            <a:off x="1034437" y="2316572"/>
            <a:ext cx="4571999" cy="1200329"/>
          </a:xfrm>
          <a:prstGeom prst="rect">
            <a:avLst/>
          </a:prstGeom>
        </p:spPr>
        <p:txBody>
          <a:bodyPr wrap="square">
            <a:spAutoFit/>
          </a:bodyPr>
          <a:lstStyle/>
          <a:p>
            <a:pPr algn="just"/>
            <a:r>
              <a:rPr lang="es-ES_tradnl" sz="3600" dirty="0" smtClean="0"/>
              <a:t>“La </a:t>
            </a:r>
            <a:r>
              <a:rPr lang="es-ES_tradnl" sz="3600" dirty="0"/>
              <a:t>Prospectiva de la Seguridad </a:t>
            </a:r>
            <a:r>
              <a:rPr lang="es-ES_tradnl" sz="3600" dirty="0" smtClean="0"/>
              <a:t>Ciudadana”</a:t>
            </a:r>
            <a:endParaRPr lang="es-EC" sz="3600" dirty="0"/>
          </a:p>
        </p:txBody>
      </p:sp>
      <p:sp>
        <p:nvSpPr>
          <p:cNvPr id="14" name="Rectángulo 13"/>
          <p:cNvSpPr/>
          <p:nvPr/>
        </p:nvSpPr>
        <p:spPr>
          <a:xfrm>
            <a:off x="7502973" y="4438314"/>
            <a:ext cx="4776893" cy="646331"/>
          </a:xfrm>
          <a:prstGeom prst="rect">
            <a:avLst/>
          </a:prstGeom>
        </p:spPr>
        <p:txBody>
          <a:bodyPr wrap="square">
            <a:spAutoFit/>
          </a:bodyPr>
          <a:lstStyle/>
          <a:p>
            <a:pPr algn="just"/>
            <a:r>
              <a:rPr lang="es-ES_tradnl" sz="3600" dirty="0" smtClean="0"/>
              <a:t>“La Seguridad Nacional”</a:t>
            </a:r>
            <a:endParaRPr lang="es-EC" sz="3600" dirty="0"/>
          </a:p>
        </p:txBody>
      </p:sp>
      <p:pic>
        <p:nvPicPr>
          <p:cNvPr id="17" name="Imagen 16"/>
          <p:cNvPicPr>
            <a:picLocks noChangeAspect="1"/>
          </p:cNvPicPr>
          <p:nvPr/>
        </p:nvPicPr>
        <p:blipFill>
          <a:blip r:embed="rId2"/>
          <a:stretch>
            <a:fillRect/>
          </a:stretch>
        </p:blipFill>
        <p:spPr>
          <a:xfrm>
            <a:off x="1046290" y="4034446"/>
            <a:ext cx="2734733" cy="2037938"/>
          </a:xfrm>
          <a:prstGeom prst="rect">
            <a:avLst/>
          </a:prstGeom>
        </p:spPr>
      </p:pic>
      <p:pic>
        <p:nvPicPr>
          <p:cNvPr id="21" name="Picture 4" descr="Resultado de imagen para FOTOS de seguridad ciudadana 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010" y="4212463"/>
            <a:ext cx="2857500" cy="175551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para FOTOS de seguridad nacional ecuad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8423" y="1934491"/>
            <a:ext cx="2954866" cy="2218466"/>
          </a:xfrm>
          <a:prstGeom prst="rect">
            <a:avLst/>
          </a:prstGeom>
          <a:noFill/>
          <a:extLst>
            <a:ext uri="{909E8E84-426E-40DD-AFC4-6F175D3DCCD1}">
              <a14:hiddenFill xmlns:a14="http://schemas.microsoft.com/office/drawing/2010/main">
                <a:solidFill>
                  <a:srgbClr val="FFFFFF"/>
                </a:solidFill>
              </a14:hiddenFill>
            </a:ext>
          </a:extLst>
        </p:spPr>
      </p:pic>
      <p:sp>
        <p:nvSpPr>
          <p:cNvPr id="23" name="Flecha izquierda y arriba 22"/>
          <p:cNvSpPr/>
          <p:nvPr/>
        </p:nvSpPr>
        <p:spPr>
          <a:xfrm rot="10800000">
            <a:off x="3034264" y="1159848"/>
            <a:ext cx="5344159" cy="43427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6 Rectángulo"/>
          <p:cNvSpPr/>
          <p:nvPr/>
        </p:nvSpPr>
        <p:spPr>
          <a:xfrm>
            <a:off x="1971028" y="1644001"/>
            <a:ext cx="2331920" cy="461665"/>
          </a:xfrm>
          <a:prstGeom prst="rect">
            <a:avLst/>
          </a:prstGeom>
          <a:noFill/>
          <a:ln>
            <a:solidFill>
              <a:schemeClr val="tx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38" dirty="0" smtClean="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Independiente</a:t>
            </a:r>
            <a:endParaRPr lang="es-ES" sz="2400" b="1" spc="38" dirty="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2" name="6 Rectángulo"/>
          <p:cNvSpPr/>
          <p:nvPr/>
        </p:nvSpPr>
        <p:spPr>
          <a:xfrm>
            <a:off x="8785255" y="1048368"/>
            <a:ext cx="2084930" cy="461665"/>
          </a:xfrm>
          <a:prstGeom prst="rect">
            <a:avLst/>
          </a:prstGeom>
          <a:noFill/>
          <a:ln>
            <a:solidFill>
              <a:schemeClr val="tx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38" dirty="0" smtClean="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Dependiente</a:t>
            </a:r>
            <a:endParaRPr lang="es-ES" sz="2400" b="1" spc="38" dirty="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7321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26525" y="182881"/>
            <a:ext cx="9478850"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9</a:t>
            </a:r>
            <a:r>
              <a:rPr lang="es-EC" sz="2800" b="1" i="1" dirty="0" smtClean="0">
                <a:solidFill>
                  <a:prstClr val="black"/>
                </a:solidFill>
                <a:latin typeface="Arial" panose="020B0604020202020204" pitchFamily="34" charset="0"/>
                <a:cs typeface="Arial" panose="020B0604020202020204" pitchFamily="34" charset="0"/>
              </a:rPr>
              <a:t>. OPERACIONALIZACIÓN DE LAS VARIABLES</a:t>
            </a:r>
            <a:endParaRPr lang="es-EC" sz="2800" b="1" i="1" dirty="0">
              <a:solidFill>
                <a:prstClr val="black"/>
              </a:solidFill>
              <a:latin typeface="Arial" panose="020B0604020202020204" pitchFamily="34" charset="0"/>
              <a:cs typeface="Arial" panose="020B0604020202020204" pitchFamily="34" charset="0"/>
            </a:endParaRPr>
          </a:p>
        </p:txBody>
      </p:sp>
      <p:pic>
        <p:nvPicPr>
          <p:cNvPr id="11" name="Imagen 10"/>
          <p:cNvPicPr>
            <a:picLocks noChangeAspect="1"/>
          </p:cNvPicPr>
          <p:nvPr/>
        </p:nvPicPr>
        <p:blipFill rotWithShape="1">
          <a:blip r:embed="rId2"/>
          <a:srcRect l="21454" t="25895" r="21068" b="13561"/>
          <a:stretch/>
        </p:blipFill>
        <p:spPr>
          <a:xfrm>
            <a:off x="223520" y="965200"/>
            <a:ext cx="11724640" cy="5638800"/>
          </a:xfrm>
          <a:prstGeom prst="rect">
            <a:avLst/>
          </a:prstGeom>
        </p:spPr>
      </p:pic>
    </p:spTree>
    <p:extLst>
      <p:ext uri="{BB962C8B-B14F-4D97-AF65-F5344CB8AC3E}">
        <p14:creationId xmlns:p14="http://schemas.microsoft.com/office/powerpoint/2010/main" val="1457255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26525" y="182881"/>
            <a:ext cx="9478850"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9</a:t>
            </a:r>
            <a:r>
              <a:rPr lang="es-EC" sz="2800" b="1" i="1" dirty="0" smtClean="0">
                <a:solidFill>
                  <a:prstClr val="black"/>
                </a:solidFill>
                <a:latin typeface="Arial" panose="020B0604020202020204" pitchFamily="34" charset="0"/>
                <a:cs typeface="Arial" panose="020B0604020202020204" pitchFamily="34" charset="0"/>
              </a:rPr>
              <a:t>. OPERACIONALIZACIÓN DE LAS VARIABLES</a:t>
            </a:r>
            <a:endParaRPr lang="es-EC" sz="2800" b="1" i="1" dirty="0">
              <a:solidFill>
                <a:prstClr val="black"/>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srcRect l="21453" t="42209" r="21059" b="19790"/>
          <a:stretch/>
        </p:blipFill>
        <p:spPr>
          <a:xfrm>
            <a:off x="254000" y="1066800"/>
            <a:ext cx="11694160" cy="5547360"/>
          </a:xfrm>
          <a:prstGeom prst="rect">
            <a:avLst/>
          </a:prstGeom>
        </p:spPr>
      </p:pic>
    </p:spTree>
    <p:extLst>
      <p:ext uri="{BB962C8B-B14F-4D97-AF65-F5344CB8AC3E}">
        <p14:creationId xmlns:p14="http://schemas.microsoft.com/office/powerpoint/2010/main" val="1770831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26525" y="182881"/>
            <a:ext cx="9478850"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10. OBJETO DE ESTUDIO Y CAMPO DE ACCIÓN</a:t>
            </a:r>
            <a:endParaRPr lang="es-EC" sz="2800" b="1" i="1" dirty="0">
              <a:solidFill>
                <a:prstClr val="black"/>
              </a:solidFill>
              <a:latin typeface="Arial" panose="020B0604020202020204" pitchFamily="34" charset="0"/>
              <a:cs typeface="Arial" panose="020B0604020202020204" pitchFamily="34" charset="0"/>
            </a:endParaRPr>
          </a:p>
        </p:txBody>
      </p:sp>
      <p:sp>
        <p:nvSpPr>
          <p:cNvPr id="13" name="Rectángulo 12"/>
          <p:cNvSpPr/>
          <p:nvPr/>
        </p:nvSpPr>
        <p:spPr>
          <a:xfrm>
            <a:off x="1087203" y="2369913"/>
            <a:ext cx="4171527" cy="954107"/>
          </a:xfrm>
          <a:prstGeom prst="rect">
            <a:avLst/>
          </a:prstGeom>
        </p:spPr>
        <p:txBody>
          <a:bodyPr wrap="square">
            <a:spAutoFit/>
          </a:bodyPr>
          <a:lstStyle/>
          <a:p>
            <a:pPr algn="just"/>
            <a:r>
              <a:rPr lang="es-MX" sz="2800" dirty="0">
                <a:latin typeface="Arial" panose="020B0604020202020204" pitchFamily="34" charset="0"/>
                <a:ea typeface="Times New Roman" panose="02020603050405020304" pitchFamily="18" charset="0"/>
              </a:rPr>
              <a:t>Las Fuerzas Armadas Ecuatorianas</a:t>
            </a:r>
            <a:r>
              <a:rPr lang="es-MX" sz="2800" dirty="0" smtClean="0">
                <a:latin typeface="Arial" panose="020B0604020202020204" pitchFamily="34" charset="0"/>
                <a:ea typeface="Times New Roman" panose="02020603050405020304" pitchFamily="18" charset="0"/>
              </a:rPr>
              <a:t>.</a:t>
            </a:r>
            <a:endParaRPr lang="es-EC" sz="2800" dirty="0"/>
          </a:p>
        </p:txBody>
      </p:sp>
      <p:sp>
        <p:nvSpPr>
          <p:cNvPr id="15" name="Rectángulo 14"/>
          <p:cNvSpPr/>
          <p:nvPr/>
        </p:nvSpPr>
        <p:spPr>
          <a:xfrm>
            <a:off x="5316540" y="4523532"/>
            <a:ext cx="6657864" cy="1384995"/>
          </a:xfrm>
          <a:prstGeom prst="rect">
            <a:avLst/>
          </a:prstGeom>
        </p:spPr>
        <p:txBody>
          <a:bodyPr wrap="square">
            <a:spAutoFit/>
          </a:bodyPr>
          <a:lstStyle/>
          <a:p>
            <a:pPr algn="just"/>
            <a:r>
              <a:rPr lang="es-MX" sz="2800" dirty="0" smtClean="0">
                <a:latin typeface="Arial" panose="020B0604020202020204" pitchFamily="34" charset="0"/>
                <a:ea typeface="Times New Roman" panose="02020603050405020304" pitchFamily="18" charset="0"/>
              </a:rPr>
              <a:t>La </a:t>
            </a:r>
            <a:r>
              <a:rPr lang="es-MX" sz="2800" dirty="0">
                <a:latin typeface="Arial" panose="020B0604020202020204" pitchFamily="34" charset="0"/>
                <a:ea typeface="Times New Roman" panose="02020603050405020304" pitchFamily="18" charset="0"/>
              </a:rPr>
              <a:t>Prospectiva de la Seguridad Ciudadana y su incidencia en la Seguridad Nacional</a:t>
            </a:r>
            <a:r>
              <a:rPr lang="es-MX" sz="2800" dirty="0" smtClean="0">
                <a:latin typeface="Arial" panose="020B0604020202020204" pitchFamily="34" charset="0"/>
                <a:ea typeface="Times New Roman" panose="02020603050405020304" pitchFamily="18" charset="0"/>
              </a:rPr>
              <a:t>.</a:t>
            </a:r>
            <a:endParaRPr lang="es-EC" sz="2800" dirty="0"/>
          </a:p>
        </p:txBody>
      </p:sp>
      <p:pic>
        <p:nvPicPr>
          <p:cNvPr id="17" name="Imagen 16"/>
          <p:cNvPicPr>
            <a:picLocks noChangeAspect="1"/>
          </p:cNvPicPr>
          <p:nvPr/>
        </p:nvPicPr>
        <p:blipFill>
          <a:blip r:embed="rId2"/>
          <a:stretch>
            <a:fillRect/>
          </a:stretch>
        </p:blipFill>
        <p:spPr>
          <a:xfrm>
            <a:off x="2096879" y="3438896"/>
            <a:ext cx="1999494" cy="2798664"/>
          </a:xfrm>
          <a:prstGeom prst="rect">
            <a:avLst/>
          </a:prstGeom>
        </p:spPr>
      </p:pic>
      <p:pic>
        <p:nvPicPr>
          <p:cNvPr id="18" name="Picture 4" descr="Resultado de imagen para FOTOS de violencia soc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6540" y="2107150"/>
            <a:ext cx="3283926" cy="21892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Resultado de imagen para FOTOS de seguridad del esta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2060" y="1223491"/>
            <a:ext cx="3061947" cy="2436368"/>
          </a:xfrm>
          <a:prstGeom prst="rect">
            <a:avLst/>
          </a:prstGeom>
          <a:noFill/>
          <a:extLst>
            <a:ext uri="{909E8E84-426E-40DD-AFC4-6F175D3DCCD1}">
              <a14:hiddenFill xmlns:a14="http://schemas.microsoft.com/office/drawing/2010/main">
                <a:solidFill>
                  <a:srgbClr val="FFFFFF"/>
                </a:solidFill>
              </a14:hiddenFill>
            </a:ext>
          </a:extLst>
        </p:spPr>
      </p:pic>
      <p:sp>
        <p:nvSpPr>
          <p:cNvPr id="20" name="Flecha izquierda y arriba 19"/>
          <p:cNvSpPr/>
          <p:nvPr/>
        </p:nvSpPr>
        <p:spPr>
          <a:xfrm rot="10800000">
            <a:off x="7417844" y="1796402"/>
            <a:ext cx="2104176" cy="241725"/>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6 Rectángulo"/>
          <p:cNvSpPr/>
          <p:nvPr/>
        </p:nvSpPr>
        <p:spPr>
          <a:xfrm>
            <a:off x="1665241" y="1565569"/>
            <a:ext cx="2862770" cy="461665"/>
          </a:xfrm>
          <a:prstGeom prst="rect">
            <a:avLst/>
          </a:prstGeom>
          <a:noFill/>
          <a:ln>
            <a:solidFill>
              <a:schemeClr val="tx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38" dirty="0" smtClean="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Objeto de estudio</a:t>
            </a:r>
            <a:endParaRPr lang="es-ES" sz="2400" b="1" spc="38" dirty="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2" name="6 Rectángulo"/>
          <p:cNvSpPr/>
          <p:nvPr/>
        </p:nvSpPr>
        <p:spPr>
          <a:xfrm>
            <a:off x="8862459" y="3960571"/>
            <a:ext cx="2844817" cy="461665"/>
          </a:xfrm>
          <a:prstGeom prst="rect">
            <a:avLst/>
          </a:prstGeom>
          <a:noFill/>
          <a:ln>
            <a:solidFill>
              <a:schemeClr val="tx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38" dirty="0" smtClean="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Campo de Acción</a:t>
            </a:r>
            <a:endParaRPr lang="es-ES" sz="2400" b="1" spc="38" dirty="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601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26525" y="182881"/>
            <a:ext cx="9478850"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11. DISEÑO DE LA INVESTIGACIÓN</a:t>
            </a:r>
            <a:endParaRPr lang="es-EC" sz="2800" b="1" i="1" dirty="0">
              <a:solidFill>
                <a:prstClr val="black"/>
              </a:solidFill>
              <a:latin typeface="Arial" panose="020B0604020202020204" pitchFamily="34" charset="0"/>
              <a:cs typeface="Arial" panose="020B0604020202020204" pitchFamily="34" charset="0"/>
            </a:endParaRPr>
          </a:p>
        </p:txBody>
      </p:sp>
      <p:sp>
        <p:nvSpPr>
          <p:cNvPr id="11" name="Rectángulo 10"/>
          <p:cNvSpPr/>
          <p:nvPr/>
        </p:nvSpPr>
        <p:spPr>
          <a:xfrm>
            <a:off x="1365162" y="1950039"/>
            <a:ext cx="4559121" cy="4524315"/>
          </a:xfrm>
          <a:prstGeom prst="rect">
            <a:avLst/>
          </a:prstGeom>
        </p:spPr>
        <p:txBody>
          <a:bodyPr wrap="square">
            <a:spAutoFit/>
          </a:bodyPr>
          <a:lstStyle/>
          <a:p>
            <a:pPr algn="just"/>
            <a:r>
              <a:rPr lang="es-MX" sz="2400" dirty="0" smtClean="0">
                <a:latin typeface="Arial" panose="020B0604020202020204" pitchFamily="34" charset="0"/>
                <a:ea typeface="Times New Roman" panose="02020603050405020304" pitchFamily="18" charset="0"/>
              </a:rPr>
              <a:t>Enfoque mixto que combina:</a:t>
            </a:r>
          </a:p>
          <a:p>
            <a:pPr marL="342900" indent="-342900" algn="just">
              <a:buFont typeface="Wingdings" panose="05000000000000000000" pitchFamily="2" charset="2"/>
              <a:buChar char="§"/>
            </a:pPr>
            <a:r>
              <a:rPr lang="es-MX" sz="2400" dirty="0" smtClean="0">
                <a:latin typeface="Arial" panose="020B0604020202020204" pitchFamily="34" charset="0"/>
                <a:ea typeface="Times New Roman" panose="02020603050405020304" pitchFamily="18" charset="0"/>
              </a:rPr>
              <a:t>Realidades </a:t>
            </a:r>
            <a:r>
              <a:rPr lang="es-MX" sz="2400" dirty="0">
                <a:latin typeface="Arial" panose="020B0604020202020204" pitchFamily="34" charset="0"/>
                <a:ea typeface="Times New Roman" panose="02020603050405020304" pitchFamily="18" charset="0"/>
              </a:rPr>
              <a:t>objetivas </a:t>
            </a:r>
            <a:r>
              <a:rPr lang="es-MX" sz="2400" dirty="0" smtClean="0">
                <a:latin typeface="Arial" panose="020B0604020202020204" pitchFamily="34" charset="0"/>
                <a:ea typeface="Times New Roman" panose="02020603050405020304" pitchFamily="18" charset="0"/>
              </a:rPr>
              <a:t>con datos </a:t>
            </a:r>
            <a:r>
              <a:rPr lang="es-MX" sz="2400" dirty="0">
                <a:latin typeface="Arial" panose="020B0604020202020204" pitchFamily="34" charset="0"/>
                <a:ea typeface="Times New Roman" panose="02020603050405020304" pitchFamily="18" charset="0"/>
              </a:rPr>
              <a:t>sobre </a:t>
            </a:r>
            <a:r>
              <a:rPr lang="es-MX" sz="2400" dirty="0" smtClean="0">
                <a:latin typeface="Arial" panose="020B0604020202020204" pitchFamily="34" charset="0"/>
                <a:ea typeface="Times New Roman" panose="02020603050405020304" pitchFamily="18" charset="0"/>
              </a:rPr>
              <a:t>aspectos </a:t>
            </a:r>
            <a:r>
              <a:rPr lang="es-MX" sz="2400" dirty="0">
                <a:latin typeface="Arial" panose="020B0604020202020204" pitchFamily="34" charset="0"/>
                <a:ea typeface="Times New Roman" panose="02020603050405020304" pitchFamily="18" charset="0"/>
              </a:rPr>
              <a:t>sociales, económicos, institucionales, </a:t>
            </a:r>
            <a:r>
              <a:rPr lang="es-MX" sz="2400" dirty="0" smtClean="0">
                <a:latin typeface="Arial" panose="020B0604020202020204" pitchFamily="34" charset="0"/>
                <a:ea typeface="Times New Roman" panose="02020603050405020304" pitchFamily="18" charset="0"/>
              </a:rPr>
              <a:t>analizados </a:t>
            </a:r>
            <a:r>
              <a:rPr lang="es-MX" sz="2400" dirty="0">
                <a:latin typeface="Arial" panose="020B0604020202020204" pitchFamily="34" charset="0"/>
                <a:ea typeface="Times New Roman" panose="02020603050405020304" pitchFamily="18" charset="0"/>
              </a:rPr>
              <a:t>desde el punto de vista </a:t>
            </a:r>
            <a:r>
              <a:rPr lang="es-MX" sz="2400" dirty="0" smtClean="0">
                <a:latin typeface="Arial" panose="020B0604020202020204" pitchFamily="34" charset="0"/>
                <a:ea typeface="Times New Roman" panose="02020603050405020304" pitchFamily="18" charset="0"/>
              </a:rPr>
              <a:t>cuantitativo.</a:t>
            </a:r>
          </a:p>
          <a:p>
            <a:pPr marL="342900" indent="-342900" algn="just">
              <a:buFont typeface="Wingdings" panose="05000000000000000000" pitchFamily="2" charset="2"/>
              <a:buChar char="§"/>
            </a:pPr>
            <a:r>
              <a:rPr lang="es-MX" sz="2400" dirty="0" smtClean="0">
                <a:latin typeface="Arial" panose="020B0604020202020204" pitchFamily="34" charset="0"/>
                <a:ea typeface="Times New Roman" panose="02020603050405020304" pitchFamily="18" charset="0"/>
              </a:rPr>
              <a:t>Realidades </a:t>
            </a:r>
            <a:r>
              <a:rPr lang="es-MX" sz="2400" dirty="0">
                <a:latin typeface="Arial" panose="020B0604020202020204" pitchFamily="34" charset="0"/>
                <a:ea typeface="Times New Roman" panose="02020603050405020304" pitchFamily="18" charset="0"/>
              </a:rPr>
              <a:t>subjetivas </a:t>
            </a:r>
            <a:r>
              <a:rPr lang="es-MX" sz="2400" dirty="0" smtClean="0">
                <a:latin typeface="Arial" panose="020B0604020202020204" pitchFamily="34" charset="0"/>
                <a:ea typeface="Times New Roman" panose="02020603050405020304" pitchFamily="18" charset="0"/>
              </a:rPr>
              <a:t>de </a:t>
            </a:r>
            <a:r>
              <a:rPr lang="es-MX" sz="2400" dirty="0">
                <a:latin typeface="Arial" panose="020B0604020202020204" pitchFamily="34" charset="0"/>
                <a:ea typeface="Times New Roman" panose="02020603050405020304" pitchFamily="18" charset="0"/>
              </a:rPr>
              <a:t>tipo político, psicosocial, de seguridad, etc., </a:t>
            </a:r>
            <a:r>
              <a:rPr lang="es-MX" sz="2400" dirty="0" smtClean="0">
                <a:latin typeface="Arial" panose="020B0604020202020204" pitchFamily="34" charset="0"/>
                <a:ea typeface="Times New Roman" panose="02020603050405020304" pitchFamily="18" charset="0"/>
              </a:rPr>
              <a:t>con análisis desde </a:t>
            </a:r>
            <a:r>
              <a:rPr lang="es-MX" sz="2400" dirty="0">
                <a:latin typeface="Arial" panose="020B0604020202020204" pitchFamily="34" charset="0"/>
                <a:ea typeface="Times New Roman" panose="02020603050405020304" pitchFamily="18" charset="0"/>
              </a:rPr>
              <a:t>el punto de vista cualitativo.</a:t>
            </a:r>
            <a:endParaRPr lang="es-EC" sz="2400" dirty="0"/>
          </a:p>
        </p:txBody>
      </p:sp>
      <p:sp>
        <p:nvSpPr>
          <p:cNvPr id="21" name="Rectángulo 20"/>
          <p:cNvSpPr/>
          <p:nvPr/>
        </p:nvSpPr>
        <p:spPr>
          <a:xfrm>
            <a:off x="6117465" y="1950039"/>
            <a:ext cx="6038287" cy="4154984"/>
          </a:xfrm>
          <a:prstGeom prst="rect">
            <a:avLst/>
          </a:prstGeom>
        </p:spPr>
        <p:txBody>
          <a:bodyPr wrap="square">
            <a:spAutoFit/>
          </a:bodyPr>
          <a:lstStyle/>
          <a:p>
            <a:pPr marL="342900" indent="-342900" algn="just">
              <a:buFont typeface="Wingdings" panose="05000000000000000000" pitchFamily="2" charset="2"/>
              <a:buChar char="§"/>
            </a:pPr>
            <a:r>
              <a:rPr lang="es-ES_tradnl" sz="2400" dirty="0" smtClean="0">
                <a:latin typeface="Arial" panose="020B0604020202020204" pitchFamily="34" charset="0"/>
                <a:cs typeface="Arial" panose="020B0604020202020204" pitchFamily="34" charset="0"/>
              </a:rPr>
              <a:t>Inicialmente de </a:t>
            </a:r>
            <a:r>
              <a:rPr lang="es-ES_tradnl" sz="2400" dirty="0">
                <a:latin typeface="Arial" panose="020B0604020202020204" pitchFamily="34" charset="0"/>
                <a:cs typeface="Arial" panose="020B0604020202020204" pitchFamily="34" charset="0"/>
              </a:rPr>
              <a:t>tipo Exploratorio, </a:t>
            </a:r>
            <a:r>
              <a:rPr lang="es-ES_tradnl" sz="2400" dirty="0" smtClean="0">
                <a:latin typeface="Arial" panose="020B0604020202020204" pitchFamily="34" charset="0"/>
                <a:cs typeface="Arial" panose="020B0604020202020204" pitchFamily="34" charset="0"/>
              </a:rPr>
              <a:t>investigar </a:t>
            </a:r>
            <a:r>
              <a:rPr lang="es-ES_tradnl" sz="2400" dirty="0">
                <a:latin typeface="Arial" panose="020B0604020202020204" pitchFamily="34" charset="0"/>
                <a:cs typeface="Arial" panose="020B0604020202020204" pitchFamily="34" charset="0"/>
              </a:rPr>
              <a:t>e indagar el problema en forma </a:t>
            </a:r>
            <a:r>
              <a:rPr lang="es-ES_tradnl" sz="2400" dirty="0" smtClean="0">
                <a:latin typeface="Arial" panose="020B0604020202020204" pitchFamily="34" charset="0"/>
                <a:cs typeface="Arial" panose="020B0604020202020204" pitchFamily="34" charset="0"/>
              </a:rPr>
              <a:t>general.</a:t>
            </a:r>
          </a:p>
          <a:p>
            <a:pPr marL="342900" indent="-342900" algn="just">
              <a:buFont typeface="Wingdings" panose="05000000000000000000" pitchFamily="2" charset="2"/>
              <a:buChar char="§"/>
            </a:pPr>
            <a:r>
              <a:rPr lang="es-ES_tradnl" sz="2400" dirty="0" smtClean="0">
                <a:latin typeface="Arial" panose="020B0604020202020204" pitchFamily="34" charset="0"/>
                <a:cs typeface="Arial" panose="020B0604020202020204" pitchFamily="34" charset="0"/>
              </a:rPr>
              <a:t>Posteriormente de </a:t>
            </a:r>
            <a:r>
              <a:rPr lang="es-ES_tradnl" sz="2400" dirty="0">
                <a:latin typeface="Arial" panose="020B0604020202020204" pitchFamily="34" charset="0"/>
                <a:cs typeface="Arial" panose="020B0604020202020204" pitchFamily="34" charset="0"/>
              </a:rPr>
              <a:t>tipo Descriptivo, </a:t>
            </a:r>
            <a:r>
              <a:rPr lang="es-ES_tradnl" sz="2400" dirty="0" smtClean="0">
                <a:latin typeface="Arial" panose="020B0604020202020204" pitchFamily="34" charset="0"/>
                <a:cs typeface="Arial" panose="020B0604020202020204" pitchFamily="34" charset="0"/>
              </a:rPr>
              <a:t>que </a:t>
            </a:r>
            <a:r>
              <a:rPr lang="es-ES_tradnl" sz="2400" dirty="0">
                <a:latin typeface="Arial" panose="020B0604020202020204" pitchFamily="34" charset="0"/>
                <a:cs typeface="Arial" panose="020B0604020202020204" pitchFamily="34" charset="0"/>
              </a:rPr>
              <a:t>nos permita medir conceptos, </a:t>
            </a:r>
            <a:r>
              <a:rPr lang="es-ES_tradnl" sz="2400" dirty="0" smtClean="0">
                <a:latin typeface="Arial" panose="020B0604020202020204" pitchFamily="34" charset="0"/>
                <a:cs typeface="Arial" panose="020B0604020202020204" pitchFamily="34" charset="0"/>
              </a:rPr>
              <a:t>obtener datos.</a:t>
            </a:r>
          </a:p>
          <a:p>
            <a:pPr marL="342900" indent="-342900" algn="just">
              <a:buFont typeface="Wingdings" panose="05000000000000000000" pitchFamily="2" charset="2"/>
              <a:buChar char="§"/>
            </a:pPr>
            <a:r>
              <a:rPr lang="es-ES_tradnl" sz="2400" dirty="0" smtClean="0">
                <a:latin typeface="Arial" panose="020B0604020202020204" pitchFamily="34" charset="0"/>
                <a:cs typeface="Arial" panose="020B0604020202020204" pitchFamily="34" charset="0"/>
              </a:rPr>
              <a:t>Finalmente de </a:t>
            </a:r>
            <a:r>
              <a:rPr lang="es-ES_tradnl" sz="2400" dirty="0">
                <a:latin typeface="Arial" panose="020B0604020202020204" pitchFamily="34" charset="0"/>
                <a:cs typeface="Arial" panose="020B0604020202020204" pitchFamily="34" charset="0"/>
              </a:rPr>
              <a:t>tipo Correlacional que nos permita asociar conceptos, </a:t>
            </a:r>
            <a:r>
              <a:rPr lang="es-ES_tradnl" sz="2400" dirty="0" smtClean="0">
                <a:latin typeface="Arial" panose="020B0604020202020204" pitchFamily="34" charset="0"/>
                <a:cs typeface="Arial" panose="020B0604020202020204" pitchFamily="34" charset="0"/>
              </a:rPr>
              <a:t>hacer </a:t>
            </a:r>
            <a:r>
              <a:rPr lang="es-ES_tradnl" sz="2400" dirty="0">
                <a:latin typeface="Arial" panose="020B0604020202020204" pitchFamily="34" charset="0"/>
                <a:cs typeface="Arial" panose="020B0604020202020204" pitchFamily="34" charset="0"/>
              </a:rPr>
              <a:t>las predicciones en base al fundamento objetivo y subjetivo que se necesita para aplicar la prospectiva</a:t>
            </a:r>
            <a:r>
              <a:rPr lang="es-MX" sz="2400" dirty="0" smtClean="0">
                <a:latin typeface="Arial" panose="020B0604020202020204" pitchFamily="34" charset="0"/>
                <a:ea typeface="Times New Roman" panose="02020603050405020304" pitchFamily="18" charset="0"/>
                <a:cs typeface="Arial" panose="020B0604020202020204" pitchFamily="34" charset="0"/>
              </a:rPr>
              <a:t>.</a:t>
            </a:r>
            <a:endParaRPr lang="es-EC" sz="2400" dirty="0">
              <a:latin typeface="Arial" panose="020B0604020202020204" pitchFamily="34" charset="0"/>
              <a:cs typeface="Arial" panose="020B0604020202020204" pitchFamily="34" charset="0"/>
            </a:endParaRPr>
          </a:p>
        </p:txBody>
      </p:sp>
      <p:sp>
        <p:nvSpPr>
          <p:cNvPr id="7" name="6 Rectángulo"/>
          <p:cNvSpPr/>
          <p:nvPr/>
        </p:nvSpPr>
        <p:spPr>
          <a:xfrm>
            <a:off x="2365447" y="1289710"/>
            <a:ext cx="1740027" cy="461665"/>
          </a:xfrm>
          <a:prstGeom prst="rect">
            <a:avLst/>
          </a:prstGeom>
          <a:noFill/>
          <a:ln>
            <a:solidFill>
              <a:schemeClr val="tx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38" dirty="0" smtClean="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ENFOQUE</a:t>
            </a:r>
            <a:endParaRPr lang="es-ES" sz="2400" b="1" spc="38" dirty="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8" name="6 Rectángulo"/>
          <p:cNvSpPr/>
          <p:nvPr/>
        </p:nvSpPr>
        <p:spPr>
          <a:xfrm>
            <a:off x="8894555" y="1289710"/>
            <a:ext cx="920701" cy="461665"/>
          </a:xfrm>
          <a:prstGeom prst="rect">
            <a:avLst/>
          </a:prstGeom>
          <a:noFill/>
          <a:ln>
            <a:solidFill>
              <a:schemeClr val="tx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38" dirty="0" smtClean="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TIPO</a:t>
            </a:r>
            <a:endParaRPr lang="es-ES" sz="2400" b="1" spc="38" dirty="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1431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26525" y="182881"/>
            <a:ext cx="9478850"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11. DISEÑO DE LA INVESTIGACIÓN</a:t>
            </a:r>
            <a:endParaRPr lang="es-EC" sz="2800" b="1" i="1" dirty="0">
              <a:solidFill>
                <a:prstClr val="black"/>
              </a:solidFill>
              <a:latin typeface="Arial" panose="020B0604020202020204" pitchFamily="34" charset="0"/>
              <a:cs typeface="Arial" panose="020B0604020202020204" pitchFamily="34" charset="0"/>
            </a:endParaRPr>
          </a:p>
        </p:txBody>
      </p:sp>
      <p:pic>
        <p:nvPicPr>
          <p:cNvPr id="9" name="Imagen 8"/>
          <p:cNvPicPr>
            <a:picLocks noChangeAspect="1"/>
          </p:cNvPicPr>
          <p:nvPr/>
        </p:nvPicPr>
        <p:blipFill rotWithShape="1">
          <a:blip r:embed="rId2"/>
          <a:srcRect l="32884" t="27996" r="30111" b="10415"/>
          <a:stretch/>
        </p:blipFill>
        <p:spPr>
          <a:xfrm>
            <a:off x="218942" y="1494982"/>
            <a:ext cx="5341508" cy="5017578"/>
          </a:xfrm>
          <a:prstGeom prst="rect">
            <a:avLst/>
          </a:prstGeom>
        </p:spPr>
      </p:pic>
      <p:grpSp>
        <p:nvGrpSpPr>
          <p:cNvPr id="10" name="Grupo 9"/>
          <p:cNvGrpSpPr/>
          <p:nvPr/>
        </p:nvGrpSpPr>
        <p:grpSpPr>
          <a:xfrm>
            <a:off x="5758571" y="2352493"/>
            <a:ext cx="6213294" cy="3785840"/>
            <a:chOff x="5877106" y="2352493"/>
            <a:chExt cx="5857705" cy="3168352"/>
          </a:xfrm>
        </p:grpSpPr>
        <p:sp>
          <p:nvSpPr>
            <p:cNvPr id="13" name="11 Rectángulo"/>
            <p:cNvSpPr/>
            <p:nvPr/>
          </p:nvSpPr>
          <p:spPr>
            <a:xfrm>
              <a:off x="5877106" y="2352493"/>
              <a:ext cx="5857705" cy="3168352"/>
            </a:xfrm>
            <a:prstGeom prst="rect">
              <a:avLst/>
            </a:prstGeom>
            <a:solidFill>
              <a:schemeClr val="tx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endParaRPr lang="es-AR" b="1" dirty="0" smtClean="0">
                <a:latin typeface="Cambria" pitchFamily="18" charset="0"/>
              </a:endParaRPr>
            </a:p>
          </p:txBody>
        </p:sp>
        <p:sp>
          <p:nvSpPr>
            <p:cNvPr id="14" name="15 Elipse"/>
            <p:cNvSpPr/>
            <p:nvPr/>
          </p:nvSpPr>
          <p:spPr>
            <a:xfrm>
              <a:off x="9103364" y="2907269"/>
              <a:ext cx="2396074" cy="1350496"/>
            </a:xfrm>
            <a:prstGeom prst="ellipse">
              <a:avLst/>
            </a:prstGeom>
            <a:solidFill>
              <a:schemeClr val="accent6">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b="1" dirty="0" smtClean="0">
                  <a:solidFill>
                    <a:schemeClr val="bg1"/>
                  </a:solidFill>
                  <a:effectLst>
                    <a:outerShdw blurRad="38100" dist="38100" dir="2700000" algn="tl">
                      <a:srgbClr val="000000">
                        <a:alpha val="43137"/>
                      </a:srgbClr>
                    </a:outerShdw>
                  </a:effectLst>
                  <a:latin typeface="Cambria" pitchFamily="18" charset="0"/>
                </a:rPr>
                <a:t>MÉTODO</a:t>
              </a:r>
            </a:p>
            <a:p>
              <a:pPr algn="ctr"/>
              <a:r>
                <a:rPr lang="es-EC" sz="1600" b="1" dirty="0" smtClean="0">
                  <a:solidFill>
                    <a:schemeClr val="bg1"/>
                  </a:solidFill>
                  <a:effectLst>
                    <a:outerShdw blurRad="38100" dist="38100" dir="2700000" algn="tl">
                      <a:srgbClr val="000000">
                        <a:alpha val="43137"/>
                      </a:srgbClr>
                    </a:outerShdw>
                  </a:effectLst>
                  <a:latin typeface="Cambria" pitchFamily="18" charset="0"/>
                </a:rPr>
                <a:t>INVESTIGACIÓN</a:t>
              </a:r>
            </a:p>
          </p:txBody>
        </p:sp>
        <p:sp>
          <p:nvSpPr>
            <p:cNvPr id="15" name="13 Decisión"/>
            <p:cNvSpPr/>
            <p:nvPr/>
          </p:nvSpPr>
          <p:spPr>
            <a:xfrm>
              <a:off x="8909814" y="4274700"/>
              <a:ext cx="2808058" cy="1237103"/>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smtClean="0">
                  <a:solidFill>
                    <a:schemeClr val="tx1"/>
                  </a:solidFill>
                </a:rPr>
                <a:t>REFLEXIÓN RACIONAL (FORMACIÓN DE HIPÓTESIS - DEDUCCIÓN) CON LA REALIDAD</a:t>
              </a:r>
              <a:endParaRPr lang="es-ES" sz="1100" b="1" dirty="0">
                <a:solidFill>
                  <a:schemeClr val="tx1"/>
                </a:solidFill>
              </a:endParaRPr>
            </a:p>
          </p:txBody>
        </p:sp>
        <p:grpSp>
          <p:nvGrpSpPr>
            <p:cNvPr id="16" name="Grupo 15"/>
            <p:cNvGrpSpPr/>
            <p:nvPr/>
          </p:nvGrpSpPr>
          <p:grpSpPr>
            <a:xfrm>
              <a:off x="5950374" y="2473146"/>
              <a:ext cx="2844799" cy="2754556"/>
              <a:chOff x="6492241" y="2439278"/>
              <a:chExt cx="2844799" cy="2754556"/>
            </a:xfrm>
          </p:grpSpPr>
          <p:sp>
            <p:nvSpPr>
              <p:cNvPr id="18" name="17 Flecha derecha"/>
              <p:cNvSpPr/>
              <p:nvPr/>
            </p:nvSpPr>
            <p:spPr>
              <a:xfrm>
                <a:off x="6492241" y="3360605"/>
                <a:ext cx="2844799"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HIPOTÉTICO - DEDUCTIVO</a:t>
                </a:r>
                <a:endParaRPr lang="es-EC" b="1" dirty="0"/>
              </a:p>
            </p:txBody>
          </p:sp>
          <p:sp>
            <p:nvSpPr>
              <p:cNvPr id="19" name="14 Flecha derecha"/>
              <p:cNvSpPr/>
              <p:nvPr/>
            </p:nvSpPr>
            <p:spPr>
              <a:xfrm rot="677396">
                <a:off x="6573116" y="2903580"/>
                <a:ext cx="1919440" cy="54978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ANÁLISIS VARIABLES</a:t>
                </a:r>
                <a:endParaRPr lang="es-ES" sz="1400" b="1" dirty="0">
                  <a:solidFill>
                    <a:schemeClr val="tx1"/>
                  </a:solidFill>
                </a:endParaRPr>
              </a:p>
            </p:txBody>
          </p:sp>
          <p:sp>
            <p:nvSpPr>
              <p:cNvPr id="20" name="16 Flecha derecha"/>
              <p:cNvSpPr/>
              <p:nvPr/>
            </p:nvSpPr>
            <p:spPr>
              <a:xfrm rot="20508034">
                <a:off x="6889179" y="4074132"/>
                <a:ext cx="1429203" cy="54838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DEDUCCIÓN</a:t>
                </a:r>
                <a:endParaRPr lang="es-ES" sz="1400" b="1" dirty="0">
                  <a:solidFill>
                    <a:schemeClr val="tx1"/>
                  </a:solidFill>
                </a:endParaRPr>
              </a:p>
            </p:txBody>
          </p:sp>
          <p:sp>
            <p:nvSpPr>
              <p:cNvPr id="23" name="19 Flecha derecha"/>
              <p:cNvSpPr/>
              <p:nvPr/>
            </p:nvSpPr>
            <p:spPr>
              <a:xfrm rot="1033162">
                <a:off x="7060739" y="2439278"/>
                <a:ext cx="1620424" cy="54978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OBTENER DATOS</a:t>
                </a:r>
                <a:endParaRPr lang="es-ES" sz="1400" b="1" dirty="0">
                  <a:solidFill>
                    <a:schemeClr val="tx1"/>
                  </a:solidFill>
                </a:endParaRPr>
              </a:p>
            </p:txBody>
          </p:sp>
          <p:sp>
            <p:nvSpPr>
              <p:cNvPr id="24" name="20 Flecha derecha"/>
              <p:cNvSpPr/>
              <p:nvPr/>
            </p:nvSpPr>
            <p:spPr>
              <a:xfrm rot="19576072">
                <a:off x="7228058" y="4645451"/>
                <a:ext cx="1607558" cy="54838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COMPROBACIÓN</a:t>
                </a:r>
                <a:endParaRPr lang="es-ES" sz="1400" b="1" dirty="0">
                  <a:solidFill>
                    <a:schemeClr val="tx1"/>
                  </a:solidFill>
                </a:endParaRPr>
              </a:p>
            </p:txBody>
          </p:sp>
        </p:grpSp>
        <p:cxnSp>
          <p:nvCxnSpPr>
            <p:cNvPr id="17" name="24 Forma"/>
            <p:cNvCxnSpPr>
              <a:stCxn id="18" idx="2"/>
              <a:endCxn id="15" idx="1"/>
            </p:cNvCxnSpPr>
            <p:nvPr/>
          </p:nvCxnSpPr>
          <p:spPr>
            <a:xfrm rot="16200000" flipH="1">
              <a:off x="8283124" y="4266561"/>
              <a:ext cx="778699" cy="47468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1" name="6 Rectángulo"/>
          <p:cNvSpPr/>
          <p:nvPr/>
        </p:nvSpPr>
        <p:spPr>
          <a:xfrm>
            <a:off x="1246650" y="984269"/>
            <a:ext cx="3286091" cy="461665"/>
          </a:xfrm>
          <a:prstGeom prst="rect">
            <a:avLst/>
          </a:prstGeom>
          <a:noFill/>
          <a:ln>
            <a:solidFill>
              <a:schemeClr val="tx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38" dirty="0" smtClean="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Población y muestra</a:t>
            </a:r>
            <a:endParaRPr lang="es-ES" sz="2400" b="1" spc="38" dirty="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22" name="6 Rectángulo"/>
          <p:cNvSpPr/>
          <p:nvPr/>
        </p:nvSpPr>
        <p:spPr>
          <a:xfrm>
            <a:off x="8283047" y="1697790"/>
            <a:ext cx="1307153" cy="461665"/>
          </a:xfrm>
          <a:prstGeom prst="rect">
            <a:avLst/>
          </a:prstGeom>
          <a:noFill/>
          <a:ln>
            <a:solidFill>
              <a:schemeClr val="tx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38" dirty="0" smtClean="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Método</a:t>
            </a:r>
            <a:endParaRPr lang="es-ES" sz="2400" b="1" spc="38" dirty="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777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26525" y="182881"/>
            <a:ext cx="9478850"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11. DISEÑO DE LA INVESTIGACIÓN</a:t>
            </a:r>
            <a:endParaRPr lang="es-EC" sz="2800" b="1" i="1" dirty="0">
              <a:solidFill>
                <a:prstClr val="black"/>
              </a:solidFill>
              <a:latin typeface="Arial" panose="020B0604020202020204" pitchFamily="34" charset="0"/>
              <a:cs typeface="Arial" panose="020B0604020202020204" pitchFamily="34" charset="0"/>
            </a:endParaRPr>
          </a:p>
        </p:txBody>
      </p:sp>
      <p:sp>
        <p:nvSpPr>
          <p:cNvPr id="21" name="11 Rectángulo"/>
          <p:cNvSpPr/>
          <p:nvPr/>
        </p:nvSpPr>
        <p:spPr>
          <a:xfrm>
            <a:off x="1352284" y="1599856"/>
            <a:ext cx="10740980" cy="4944877"/>
          </a:xfrm>
          <a:prstGeom prst="rect">
            <a:avLst/>
          </a:prstGeom>
          <a:solidFill>
            <a:schemeClr val="accent3">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endParaRPr lang="es-AR" b="1" dirty="0" smtClean="0">
              <a:latin typeface="Cambria" pitchFamily="18" charset="0"/>
            </a:endParaRPr>
          </a:p>
        </p:txBody>
      </p:sp>
      <p:sp>
        <p:nvSpPr>
          <p:cNvPr id="25" name="10 CuadroTexto"/>
          <p:cNvSpPr txBox="1"/>
          <p:nvPr/>
        </p:nvSpPr>
        <p:spPr>
          <a:xfrm>
            <a:off x="5075123" y="2218176"/>
            <a:ext cx="2320016" cy="523220"/>
          </a:xfrm>
          <a:prstGeom prst="rect">
            <a:avLst/>
          </a:prstGeom>
          <a:noFill/>
          <a:ln>
            <a:solidFill>
              <a:schemeClr val="accent1"/>
            </a:solidFill>
          </a:ln>
        </p:spPr>
        <p:txBody>
          <a:bodyPr wrap="square" rtlCol="0">
            <a:spAutoFit/>
          </a:bodyPr>
          <a:lstStyle/>
          <a:p>
            <a:pPr algn="ctr"/>
            <a:r>
              <a:rPr lang="es-EC" sz="1400" b="1" dirty="0" smtClean="0">
                <a:solidFill>
                  <a:sysClr val="windowText" lastClr="000000"/>
                </a:solidFill>
                <a:latin typeface="Century" pitchFamily="18" charset="0"/>
              </a:rPr>
              <a:t>A</a:t>
            </a:r>
            <a:r>
              <a:rPr lang="es-MX" sz="1400" b="1" dirty="0" err="1" smtClean="0">
                <a:solidFill>
                  <a:sysClr val="windowText" lastClr="000000"/>
                </a:solidFill>
                <a:latin typeface="Century" pitchFamily="18" charset="0"/>
              </a:rPr>
              <a:t>mpliar</a:t>
            </a:r>
            <a:r>
              <a:rPr lang="es-MX" sz="1400" b="1" dirty="0" smtClean="0">
                <a:solidFill>
                  <a:sysClr val="windowText" lastClr="000000"/>
                </a:solidFill>
                <a:latin typeface="Century" pitchFamily="18" charset="0"/>
              </a:rPr>
              <a:t> </a:t>
            </a:r>
            <a:r>
              <a:rPr lang="es-MX" sz="1400" b="1" dirty="0">
                <a:solidFill>
                  <a:sysClr val="windowText" lastClr="000000"/>
                </a:solidFill>
                <a:latin typeface="Century" pitchFamily="18" charset="0"/>
              </a:rPr>
              <a:t>y fundamentar el </a:t>
            </a:r>
            <a:r>
              <a:rPr lang="es-MX" sz="1400" b="1" dirty="0" smtClean="0">
                <a:solidFill>
                  <a:sysClr val="windowText" lastClr="000000"/>
                </a:solidFill>
                <a:latin typeface="Century" pitchFamily="18" charset="0"/>
              </a:rPr>
              <a:t>análisis</a:t>
            </a:r>
            <a:endParaRPr lang="es-EC" sz="1400" b="1" dirty="0" smtClean="0">
              <a:solidFill>
                <a:sysClr val="windowText" lastClr="000000"/>
              </a:solidFill>
              <a:latin typeface="Century" pitchFamily="18" charset="0"/>
            </a:endParaRPr>
          </a:p>
        </p:txBody>
      </p:sp>
      <p:sp>
        <p:nvSpPr>
          <p:cNvPr id="26" name="15 Elipse"/>
          <p:cNvSpPr/>
          <p:nvPr/>
        </p:nvSpPr>
        <p:spPr>
          <a:xfrm>
            <a:off x="3545278" y="2894526"/>
            <a:ext cx="2376262" cy="1378391"/>
          </a:xfrm>
          <a:prstGeom prst="ellipse">
            <a:avLst/>
          </a:prstGeom>
          <a:solidFill>
            <a:schemeClr val="accent6">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600" b="1" dirty="0" smtClean="0">
                <a:solidFill>
                  <a:schemeClr val="bg1"/>
                </a:solidFill>
                <a:effectLst>
                  <a:outerShdw blurRad="38100" dist="38100" dir="2700000" algn="tl">
                    <a:srgbClr val="000000">
                      <a:alpha val="43137"/>
                    </a:srgbClr>
                  </a:outerShdw>
                </a:effectLst>
                <a:latin typeface="Cambria" pitchFamily="18" charset="0"/>
              </a:rPr>
              <a:t>INVESTIGACIÓN</a:t>
            </a:r>
          </a:p>
        </p:txBody>
      </p:sp>
      <p:sp>
        <p:nvSpPr>
          <p:cNvPr id="27" name="18 Flecha derecha"/>
          <p:cNvSpPr/>
          <p:nvPr/>
        </p:nvSpPr>
        <p:spPr>
          <a:xfrm flipH="1">
            <a:off x="5885535" y="2894526"/>
            <a:ext cx="2412266" cy="648072"/>
          </a:xfrm>
          <a:prstGeom prst="rightArrow">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Revisión bibliográfica</a:t>
            </a:r>
            <a:endParaRPr lang="es-EC" b="1" dirty="0">
              <a:solidFill>
                <a:schemeClr val="tx1"/>
              </a:solidFill>
            </a:endParaRPr>
          </a:p>
        </p:txBody>
      </p:sp>
      <p:sp>
        <p:nvSpPr>
          <p:cNvPr id="28" name="13 Decisión"/>
          <p:cNvSpPr/>
          <p:nvPr/>
        </p:nvSpPr>
        <p:spPr>
          <a:xfrm>
            <a:off x="5384444" y="4622718"/>
            <a:ext cx="1905249" cy="936104"/>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EXPERTOS</a:t>
            </a:r>
            <a:endParaRPr lang="es-ES" sz="1400" b="1" dirty="0">
              <a:solidFill>
                <a:schemeClr val="tx1"/>
              </a:solidFill>
            </a:endParaRPr>
          </a:p>
        </p:txBody>
      </p:sp>
      <p:sp>
        <p:nvSpPr>
          <p:cNvPr id="29" name="25 CuadroTexto"/>
          <p:cNvSpPr txBox="1"/>
          <p:nvPr/>
        </p:nvSpPr>
        <p:spPr>
          <a:xfrm>
            <a:off x="2133244" y="1712803"/>
            <a:ext cx="1727200" cy="338554"/>
          </a:xfrm>
          <a:prstGeom prst="rect">
            <a:avLst/>
          </a:prstGeom>
          <a:solidFill>
            <a:schemeClr val="accent1">
              <a:lumMod val="75000"/>
            </a:schemeClr>
          </a:solidFill>
        </p:spPr>
        <p:txBody>
          <a:bodyPr wrap="square" rtlCol="0">
            <a:spAutoFit/>
          </a:bodyPr>
          <a:lstStyle/>
          <a:p>
            <a:pPr algn="ctr"/>
            <a:r>
              <a:rPr lang="es-EC" sz="1600" b="1" dirty="0" smtClean="0">
                <a:solidFill>
                  <a:schemeClr val="bg1"/>
                </a:solidFill>
                <a:effectLst>
                  <a:outerShdw blurRad="38100" dist="38100" dir="2700000" algn="tl">
                    <a:srgbClr val="000000">
                      <a:alpha val="43137"/>
                    </a:srgbClr>
                  </a:outerShdw>
                </a:effectLst>
                <a:latin typeface="Century" pitchFamily="18" charset="0"/>
              </a:rPr>
              <a:t>TÉCNICAS</a:t>
            </a:r>
            <a:endParaRPr lang="es-EC" sz="1600" b="1" dirty="0">
              <a:solidFill>
                <a:schemeClr val="bg1"/>
              </a:solidFill>
              <a:effectLst>
                <a:outerShdw blurRad="38100" dist="38100" dir="2700000" algn="tl">
                  <a:srgbClr val="000000">
                    <a:alpha val="43137"/>
                  </a:srgbClr>
                </a:outerShdw>
              </a:effectLst>
              <a:latin typeface="Century" pitchFamily="18" charset="0"/>
            </a:endParaRPr>
          </a:p>
        </p:txBody>
      </p:sp>
      <p:cxnSp>
        <p:nvCxnSpPr>
          <p:cNvPr id="30" name="31 Forma"/>
          <p:cNvCxnSpPr>
            <a:stCxn id="29" idx="3"/>
            <a:endCxn id="26" idx="0"/>
          </p:cNvCxnSpPr>
          <p:nvPr/>
        </p:nvCxnSpPr>
        <p:spPr>
          <a:xfrm>
            <a:off x="3860444" y="1882080"/>
            <a:ext cx="872965" cy="101244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33 CuadroTexto"/>
          <p:cNvSpPr txBox="1"/>
          <p:nvPr/>
        </p:nvSpPr>
        <p:spPr>
          <a:xfrm>
            <a:off x="5214961" y="1664461"/>
            <a:ext cx="2002723" cy="523220"/>
          </a:xfrm>
          <a:prstGeom prst="rect">
            <a:avLst/>
          </a:prstGeom>
          <a:noFill/>
          <a:ln>
            <a:solidFill>
              <a:schemeClr val="accent1"/>
            </a:solidFill>
          </a:ln>
        </p:spPr>
        <p:txBody>
          <a:bodyPr wrap="square" rtlCol="0">
            <a:spAutoFit/>
          </a:bodyPr>
          <a:lstStyle/>
          <a:p>
            <a:pPr algn="ctr"/>
            <a:r>
              <a:rPr lang="es-EC" sz="1400" b="1" dirty="0">
                <a:solidFill>
                  <a:sysClr val="windowText" lastClr="000000"/>
                </a:solidFill>
                <a:latin typeface="Century" pitchFamily="18" charset="0"/>
              </a:rPr>
              <a:t>D</a:t>
            </a:r>
            <a:r>
              <a:rPr lang="es-EC" sz="1400" b="1" dirty="0" smtClean="0">
                <a:solidFill>
                  <a:sysClr val="windowText" lastClr="000000"/>
                </a:solidFill>
                <a:latin typeface="Century" pitchFamily="18" charset="0"/>
              </a:rPr>
              <a:t>ocumentos</a:t>
            </a:r>
            <a:r>
              <a:rPr lang="es-EC" sz="1400" b="1" dirty="0">
                <a:solidFill>
                  <a:sysClr val="windowText" lastClr="000000"/>
                </a:solidFill>
                <a:latin typeface="Century" pitchFamily="18" charset="0"/>
              </a:rPr>
              <a:t>, registros, </a:t>
            </a:r>
            <a:r>
              <a:rPr lang="es-EC" sz="1400" b="1" dirty="0" smtClean="0">
                <a:solidFill>
                  <a:sysClr val="windowText" lastClr="000000"/>
                </a:solidFill>
                <a:latin typeface="Century" pitchFamily="18" charset="0"/>
              </a:rPr>
              <a:t>estadísticas</a:t>
            </a:r>
          </a:p>
        </p:txBody>
      </p:sp>
      <p:sp>
        <p:nvSpPr>
          <p:cNvPr id="32" name="37 Flecha derecha"/>
          <p:cNvSpPr/>
          <p:nvPr/>
        </p:nvSpPr>
        <p:spPr>
          <a:xfrm rot="365589" flipH="1">
            <a:off x="7111973" y="3533140"/>
            <a:ext cx="1762397" cy="648072"/>
          </a:xfrm>
          <a:prstGeom prst="rightArrow">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Encuesta</a:t>
            </a:r>
            <a:endParaRPr lang="es-EC" b="1" dirty="0">
              <a:solidFill>
                <a:schemeClr val="tx1"/>
              </a:solidFill>
            </a:endParaRPr>
          </a:p>
        </p:txBody>
      </p:sp>
      <p:sp>
        <p:nvSpPr>
          <p:cNvPr id="33" name="38 Flecha derecha"/>
          <p:cNvSpPr/>
          <p:nvPr/>
        </p:nvSpPr>
        <p:spPr>
          <a:xfrm rot="1257756" flipH="1">
            <a:off x="6613313" y="4230798"/>
            <a:ext cx="1762397" cy="648072"/>
          </a:xfrm>
          <a:prstGeom prst="rightArrow">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Entrevista</a:t>
            </a:r>
            <a:endParaRPr lang="es-EC" b="1" dirty="0">
              <a:solidFill>
                <a:schemeClr val="tx1"/>
              </a:solidFill>
            </a:endParaRPr>
          </a:p>
        </p:txBody>
      </p:sp>
      <p:cxnSp>
        <p:nvCxnSpPr>
          <p:cNvPr id="34" name="40 Conector angular"/>
          <p:cNvCxnSpPr>
            <a:stCxn id="31" idx="3"/>
            <a:endCxn id="27" idx="1"/>
          </p:cNvCxnSpPr>
          <p:nvPr/>
        </p:nvCxnSpPr>
        <p:spPr>
          <a:xfrm>
            <a:off x="7217684" y="1926071"/>
            <a:ext cx="1080117" cy="1292491"/>
          </a:xfrm>
          <a:prstGeom prst="bentConnector3">
            <a:avLst>
              <a:gd name="adj1" fmla="val 12116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42 Conector angular"/>
          <p:cNvCxnSpPr>
            <a:stCxn id="25" idx="3"/>
            <a:endCxn id="27" idx="1"/>
          </p:cNvCxnSpPr>
          <p:nvPr/>
        </p:nvCxnSpPr>
        <p:spPr>
          <a:xfrm>
            <a:off x="7395139" y="2479786"/>
            <a:ext cx="902662" cy="738776"/>
          </a:xfrm>
          <a:prstGeom prst="bentConnector3">
            <a:avLst>
              <a:gd name="adj1" fmla="val 12532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44 Conector angular"/>
          <p:cNvCxnSpPr>
            <a:stCxn id="31" idx="3"/>
            <a:endCxn id="32" idx="1"/>
          </p:cNvCxnSpPr>
          <p:nvPr/>
        </p:nvCxnSpPr>
        <p:spPr>
          <a:xfrm>
            <a:off x="7217684" y="1926071"/>
            <a:ext cx="1651708" cy="2024640"/>
          </a:xfrm>
          <a:prstGeom prst="bentConnector3">
            <a:avLst>
              <a:gd name="adj1" fmla="val 11414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48 Conector angular"/>
          <p:cNvCxnSpPr>
            <a:stCxn id="32" idx="1"/>
            <a:endCxn id="33" idx="1"/>
          </p:cNvCxnSpPr>
          <p:nvPr/>
        </p:nvCxnSpPr>
        <p:spPr>
          <a:xfrm flipH="1">
            <a:off x="8317387" y="3950711"/>
            <a:ext cx="552005" cy="919379"/>
          </a:xfrm>
          <a:prstGeom prst="bentConnector3">
            <a:avLst>
              <a:gd name="adj1" fmla="val -42314"/>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50 CuadroTexto"/>
          <p:cNvSpPr txBox="1"/>
          <p:nvPr/>
        </p:nvSpPr>
        <p:spPr>
          <a:xfrm>
            <a:off x="9778644" y="6119168"/>
            <a:ext cx="1955800" cy="349916"/>
          </a:xfrm>
          <a:prstGeom prst="rect">
            <a:avLst/>
          </a:prstGeom>
          <a:solidFill>
            <a:schemeClr val="accent1">
              <a:lumMod val="75000"/>
            </a:schemeClr>
          </a:solidFill>
        </p:spPr>
        <p:txBody>
          <a:bodyPr wrap="square" rtlCol="0">
            <a:spAutoFit/>
          </a:bodyPr>
          <a:lstStyle/>
          <a:p>
            <a:pPr algn="ctr"/>
            <a:r>
              <a:rPr lang="es-EC" sz="1600" b="1" dirty="0" smtClean="0">
                <a:solidFill>
                  <a:schemeClr val="bg1"/>
                </a:solidFill>
                <a:effectLst>
                  <a:outerShdw blurRad="38100" dist="38100" dir="2700000" algn="tl">
                    <a:srgbClr val="000000">
                      <a:alpha val="43137"/>
                    </a:srgbClr>
                  </a:outerShdw>
                </a:effectLst>
                <a:latin typeface="Century" pitchFamily="18" charset="0"/>
              </a:rPr>
              <a:t>INSTRUMENTOS</a:t>
            </a:r>
            <a:endParaRPr lang="es-EC" sz="1600" b="1" dirty="0">
              <a:solidFill>
                <a:schemeClr val="bg1"/>
              </a:solidFill>
              <a:effectLst>
                <a:outerShdw blurRad="38100" dist="38100" dir="2700000" algn="tl">
                  <a:srgbClr val="000000">
                    <a:alpha val="43137"/>
                  </a:srgbClr>
                </a:outerShdw>
              </a:effectLst>
              <a:latin typeface="Century" pitchFamily="18" charset="0"/>
            </a:endParaRPr>
          </a:p>
        </p:txBody>
      </p:sp>
      <p:cxnSp>
        <p:nvCxnSpPr>
          <p:cNvPr id="39" name="52 Forma"/>
          <p:cNvCxnSpPr>
            <a:stCxn id="26" idx="6"/>
            <a:endCxn id="28" idx="1"/>
          </p:cNvCxnSpPr>
          <p:nvPr/>
        </p:nvCxnSpPr>
        <p:spPr>
          <a:xfrm flipH="1">
            <a:off x="5384444" y="3583722"/>
            <a:ext cx="537096" cy="1507048"/>
          </a:xfrm>
          <a:prstGeom prst="bentConnector5">
            <a:avLst>
              <a:gd name="adj1" fmla="val -42562"/>
              <a:gd name="adj2" fmla="val 57337"/>
              <a:gd name="adj3" fmla="val 14256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54 Conector angular"/>
          <p:cNvCxnSpPr>
            <a:stCxn id="28" idx="3"/>
            <a:endCxn id="38" idx="0"/>
          </p:cNvCxnSpPr>
          <p:nvPr/>
        </p:nvCxnSpPr>
        <p:spPr>
          <a:xfrm>
            <a:off x="7289693" y="5090770"/>
            <a:ext cx="3466851" cy="102839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60 Conector angular"/>
          <p:cNvCxnSpPr>
            <a:endCxn id="29" idx="1"/>
          </p:cNvCxnSpPr>
          <p:nvPr/>
        </p:nvCxnSpPr>
        <p:spPr>
          <a:xfrm rot="10800000">
            <a:off x="2133244" y="1882080"/>
            <a:ext cx="7645400" cy="4375336"/>
          </a:xfrm>
          <a:prstGeom prst="bentConnector3">
            <a:avLst>
              <a:gd name="adj1" fmla="val 10708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62 Conector angular"/>
          <p:cNvCxnSpPr>
            <a:stCxn id="44" idx="3"/>
            <a:endCxn id="38" idx="3"/>
          </p:cNvCxnSpPr>
          <p:nvPr/>
        </p:nvCxnSpPr>
        <p:spPr>
          <a:xfrm>
            <a:off x="11429644" y="4064911"/>
            <a:ext cx="304800" cy="2229215"/>
          </a:xfrm>
          <a:prstGeom prst="bentConnector3">
            <a:avLst>
              <a:gd name="adj1" fmla="val 175000"/>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67 CuadroTexto"/>
          <p:cNvSpPr txBox="1"/>
          <p:nvPr/>
        </p:nvSpPr>
        <p:spPr>
          <a:xfrm>
            <a:off x="9651717" y="3542598"/>
            <a:ext cx="1304929" cy="307777"/>
          </a:xfrm>
          <a:prstGeom prst="rect">
            <a:avLst/>
          </a:prstGeom>
          <a:noFill/>
          <a:ln>
            <a:solidFill>
              <a:schemeClr val="accent1"/>
            </a:solidFill>
          </a:ln>
        </p:spPr>
        <p:txBody>
          <a:bodyPr wrap="square" rtlCol="0">
            <a:spAutoFit/>
          </a:bodyPr>
          <a:lstStyle/>
          <a:p>
            <a:pPr algn="ctr"/>
            <a:r>
              <a:rPr lang="es-EC" sz="1400" b="1" dirty="0" smtClean="0">
                <a:solidFill>
                  <a:sysClr val="windowText" lastClr="000000"/>
                </a:solidFill>
                <a:latin typeface="Century" pitchFamily="18" charset="0"/>
              </a:rPr>
              <a:t>Cuestionario</a:t>
            </a:r>
          </a:p>
        </p:txBody>
      </p:sp>
      <p:sp>
        <p:nvSpPr>
          <p:cNvPr id="44" name="68 CuadroTexto"/>
          <p:cNvSpPr txBox="1"/>
          <p:nvPr/>
        </p:nvSpPr>
        <p:spPr>
          <a:xfrm>
            <a:off x="9156432" y="3911022"/>
            <a:ext cx="2273212" cy="307777"/>
          </a:xfrm>
          <a:prstGeom prst="rect">
            <a:avLst/>
          </a:prstGeom>
          <a:noFill/>
          <a:ln>
            <a:solidFill>
              <a:schemeClr val="accent1"/>
            </a:solidFill>
          </a:ln>
        </p:spPr>
        <p:txBody>
          <a:bodyPr wrap="square" rtlCol="0">
            <a:spAutoFit/>
          </a:bodyPr>
          <a:lstStyle/>
          <a:p>
            <a:pPr algn="ctr"/>
            <a:r>
              <a:rPr lang="es-EC" sz="1400" b="1" dirty="0" smtClean="0">
                <a:solidFill>
                  <a:sysClr val="windowText" lastClr="000000"/>
                </a:solidFill>
                <a:latin typeface="Century" pitchFamily="18" charset="0"/>
              </a:rPr>
              <a:t>Recoger la opinión</a:t>
            </a:r>
          </a:p>
        </p:txBody>
      </p:sp>
      <p:sp>
        <p:nvSpPr>
          <p:cNvPr id="45" name="6 Rectángulo"/>
          <p:cNvSpPr/>
          <p:nvPr/>
        </p:nvSpPr>
        <p:spPr>
          <a:xfrm>
            <a:off x="2355962" y="1009212"/>
            <a:ext cx="7611186" cy="461665"/>
          </a:xfrm>
          <a:prstGeom prst="rect">
            <a:avLst/>
          </a:prstGeom>
          <a:noFill/>
          <a:ln>
            <a:solidFill>
              <a:schemeClr val="tx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38" dirty="0" smtClean="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Técnicas e instrumentos de recolección de datos</a:t>
            </a:r>
            <a:endParaRPr lang="es-ES" sz="2400" b="1" spc="38" dirty="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9079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26525" y="182881"/>
            <a:ext cx="9478850"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12. DESARROLLO DE LOS OBJETIVOS</a:t>
            </a:r>
            <a:endParaRPr lang="es-EC" sz="2800" b="1" i="1" dirty="0">
              <a:solidFill>
                <a:prstClr val="black"/>
              </a:solidFill>
              <a:latin typeface="Arial" panose="020B0604020202020204" pitchFamily="34" charset="0"/>
              <a:cs typeface="Arial" panose="020B0604020202020204" pitchFamily="34" charset="0"/>
            </a:endParaRPr>
          </a:p>
        </p:txBody>
      </p:sp>
      <p:sp>
        <p:nvSpPr>
          <p:cNvPr id="8" name="Rectángulo 7"/>
          <p:cNvSpPr/>
          <p:nvPr/>
        </p:nvSpPr>
        <p:spPr>
          <a:xfrm>
            <a:off x="1298358" y="1829565"/>
            <a:ext cx="10791824" cy="707886"/>
          </a:xfrm>
          <a:prstGeom prst="rect">
            <a:avLst/>
          </a:prstGeom>
        </p:spPr>
        <p:txBody>
          <a:bodyPr wrap="square">
            <a:spAutoFit/>
          </a:bodyPr>
          <a:lstStyle/>
          <a:p>
            <a:pPr algn="just"/>
            <a:r>
              <a:rPr lang="es-MX" sz="2000" dirty="0">
                <a:latin typeface="Arial" panose="020B0604020202020204" pitchFamily="34" charset="0"/>
                <a:ea typeface="Times New Roman" panose="02020603050405020304" pitchFamily="18" charset="0"/>
              </a:rPr>
              <a:t>“Determinar la situación actual y los indicadores de seguridad ciudadana de mayor incidencia, en capacidad de influir desfavorablemente en la seguridad nacional en el </a:t>
            </a:r>
            <a:r>
              <a:rPr lang="es-MX" sz="2000" dirty="0" smtClean="0">
                <a:latin typeface="Arial" panose="020B0604020202020204" pitchFamily="34" charset="0"/>
                <a:ea typeface="Times New Roman" panose="02020603050405020304" pitchFamily="18" charset="0"/>
              </a:rPr>
              <a:t>Ecuador”.</a:t>
            </a:r>
            <a:endParaRPr lang="es-EC" sz="2000" dirty="0"/>
          </a:p>
        </p:txBody>
      </p:sp>
      <p:graphicFrame>
        <p:nvGraphicFramePr>
          <p:cNvPr id="9" name="Diagrama 8">
            <a:extLst>
              <a:ext uri="{FF2B5EF4-FFF2-40B4-BE49-F238E27FC236}">
                <a16:creationId xmlns:a16="http://schemas.microsoft.com/office/drawing/2014/main" xmlns="" id="{8AA0822C-720B-4BFD-9785-D6A9BC342706}"/>
              </a:ext>
            </a:extLst>
          </p:cNvPr>
          <p:cNvGraphicFramePr/>
          <p:nvPr>
            <p:extLst>
              <p:ext uri="{D42A27DB-BD31-4B8C-83A1-F6EECF244321}">
                <p14:modId xmlns:p14="http://schemas.microsoft.com/office/powerpoint/2010/main" val="1172816197"/>
              </p:ext>
            </p:extLst>
          </p:nvPr>
        </p:nvGraphicFramePr>
        <p:xfrm>
          <a:off x="-20280" y="2820256"/>
          <a:ext cx="6480720" cy="3664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a 9">
            <a:extLst>
              <a:ext uri="{FF2B5EF4-FFF2-40B4-BE49-F238E27FC236}">
                <a16:creationId xmlns:a16="http://schemas.microsoft.com/office/drawing/2014/main" xmlns="" id="{8AA0822C-720B-4BFD-9785-D6A9BC342706}"/>
              </a:ext>
            </a:extLst>
          </p:cNvPr>
          <p:cNvGraphicFramePr/>
          <p:nvPr>
            <p:extLst>
              <p:ext uri="{D42A27DB-BD31-4B8C-83A1-F6EECF244321}">
                <p14:modId xmlns:p14="http://schemas.microsoft.com/office/powerpoint/2010/main" val="1168148646"/>
              </p:ext>
            </p:extLst>
          </p:nvPr>
        </p:nvGraphicFramePr>
        <p:xfrm>
          <a:off x="5711280" y="2807128"/>
          <a:ext cx="6480720" cy="36649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6 Rectángulo"/>
          <p:cNvSpPr/>
          <p:nvPr/>
        </p:nvSpPr>
        <p:spPr>
          <a:xfrm>
            <a:off x="4292796" y="1178028"/>
            <a:ext cx="3737498" cy="461665"/>
          </a:xfrm>
          <a:prstGeom prst="rect">
            <a:avLst/>
          </a:prstGeom>
          <a:noFill/>
          <a:ln>
            <a:solidFill>
              <a:schemeClr val="tx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38" dirty="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1</a:t>
            </a:r>
            <a:r>
              <a:rPr lang="es-ES" sz="2400" b="1" spc="38" dirty="0" smtClean="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er. Objetivo específico</a:t>
            </a:r>
            <a:endParaRPr lang="es-ES" sz="2400" b="1" spc="38" dirty="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5622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26525" y="182881"/>
            <a:ext cx="9478850"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12. DESARROLLO DE LOS OBJETIVOS</a:t>
            </a:r>
            <a:endParaRPr lang="es-EC" sz="2800" b="1" i="1" dirty="0">
              <a:solidFill>
                <a:prstClr val="black"/>
              </a:solidFill>
              <a:latin typeface="Arial" panose="020B0604020202020204" pitchFamily="34" charset="0"/>
              <a:cs typeface="Arial" panose="020B0604020202020204" pitchFamily="34" charset="0"/>
            </a:endParaRPr>
          </a:p>
        </p:txBody>
      </p:sp>
      <p:sp>
        <p:nvSpPr>
          <p:cNvPr id="4" name="Rectángulo 3"/>
          <p:cNvSpPr/>
          <p:nvPr/>
        </p:nvSpPr>
        <p:spPr>
          <a:xfrm>
            <a:off x="1465188" y="1817223"/>
            <a:ext cx="9560560" cy="707886"/>
          </a:xfrm>
          <a:prstGeom prst="rect">
            <a:avLst/>
          </a:prstGeom>
        </p:spPr>
        <p:txBody>
          <a:bodyPr wrap="square">
            <a:spAutoFit/>
          </a:bodyPr>
          <a:lstStyle/>
          <a:p>
            <a:pPr algn="just"/>
            <a:r>
              <a:rPr lang="es-MX" sz="2000" dirty="0" smtClean="0">
                <a:latin typeface="Arial" panose="020B0604020202020204" pitchFamily="34" charset="0"/>
                <a:ea typeface="Times New Roman" panose="02020603050405020304" pitchFamily="18" charset="0"/>
              </a:rPr>
              <a:t>“</a:t>
            </a:r>
            <a:r>
              <a:rPr lang="es-MX" sz="2000" dirty="0">
                <a:latin typeface="Arial" panose="020B0604020202020204" pitchFamily="34" charset="0"/>
                <a:ea typeface="Times New Roman" panose="02020603050405020304" pitchFamily="18" charset="0"/>
              </a:rPr>
              <a:t>Identificar el marco jurídico que permita el empleo de las FF.AA en apoyo a la Policía Nacional, en situaciones de riesgo a la seguridad nacional</a:t>
            </a:r>
            <a:r>
              <a:rPr lang="es-MX" sz="2000" dirty="0" smtClean="0">
                <a:latin typeface="Arial" panose="020B0604020202020204" pitchFamily="34" charset="0"/>
                <a:ea typeface="Times New Roman" panose="02020603050405020304" pitchFamily="18" charset="0"/>
              </a:rPr>
              <a:t>”.</a:t>
            </a:r>
            <a:endParaRPr lang="es-EC" sz="2000" dirty="0"/>
          </a:p>
        </p:txBody>
      </p:sp>
      <p:graphicFrame>
        <p:nvGraphicFramePr>
          <p:cNvPr id="5" name="Diagrama 4">
            <a:extLst>
              <a:ext uri="{FF2B5EF4-FFF2-40B4-BE49-F238E27FC236}">
                <a16:creationId xmlns:a16="http://schemas.microsoft.com/office/drawing/2014/main" xmlns="" id="{8AA0822C-720B-4BFD-9785-D6A9BC342706}"/>
              </a:ext>
            </a:extLst>
          </p:cNvPr>
          <p:cNvGraphicFramePr/>
          <p:nvPr>
            <p:extLst>
              <p:ext uri="{D42A27DB-BD31-4B8C-83A1-F6EECF244321}">
                <p14:modId xmlns:p14="http://schemas.microsoft.com/office/powerpoint/2010/main" val="3871790924"/>
              </p:ext>
            </p:extLst>
          </p:nvPr>
        </p:nvGraphicFramePr>
        <p:xfrm>
          <a:off x="-20280" y="2820256"/>
          <a:ext cx="6480720" cy="3664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a:extLst>
              <a:ext uri="{FF2B5EF4-FFF2-40B4-BE49-F238E27FC236}">
                <a16:creationId xmlns:a16="http://schemas.microsoft.com/office/drawing/2014/main" xmlns="" id="{8AA0822C-720B-4BFD-9785-D6A9BC342706}"/>
              </a:ext>
            </a:extLst>
          </p:cNvPr>
          <p:cNvGraphicFramePr/>
          <p:nvPr>
            <p:extLst>
              <p:ext uri="{D42A27DB-BD31-4B8C-83A1-F6EECF244321}">
                <p14:modId xmlns:p14="http://schemas.microsoft.com/office/powerpoint/2010/main" val="3551298860"/>
              </p:ext>
            </p:extLst>
          </p:nvPr>
        </p:nvGraphicFramePr>
        <p:xfrm>
          <a:off x="5711280" y="2807128"/>
          <a:ext cx="6480720" cy="36649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6 Rectángulo"/>
          <p:cNvSpPr/>
          <p:nvPr/>
        </p:nvSpPr>
        <p:spPr>
          <a:xfrm>
            <a:off x="4188569" y="1178028"/>
            <a:ext cx="3945953" cy="461665"/>
          </a:xfrm>
          <a:prstGeom prst="rect">
            <a:avLst/>
          </a:prstGeom>
          <a:noFill/>
          <a:ln>
            <a:solidFill>
              <a:schemeClr val="tx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38" dirty="0" smtClean="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2do. Objetivo específico</a:t>
            </a:r>
            <a:endParaRPr lang="es-ES" sz="2400" b="1" spc="38" dirty="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211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TEMARIO</a:t>
            </a:r>
          </a:p>
        </p:txBody>
      </p:sp>
      <p:sp>
        <p:nvSpPr>
          <p:cNvPr id="5" name="CuadroTexto 4">
            <a:extLst>
              <a:ext uri="{FF2B5EF4-FFF2-40B4-BE49-F238E27FC236}">
                <a16:creationId xmlns="" xmlns:a16="http://schemas.microsoft.com/office/drawing/2014/main" id="{1AC222EB-CE0E-1D4E-BA24-831B2CB3AD74}"/>
              </a:ext>
            </a:extLst>
          </p:cNvPr>
          <p:cNvSpPr txBox="1"/>
          <p:nvPr/>
        </p:nvSpPr>
        <p:spPr>
          <a:xfrm>
            <a:off x="3437503" y="1277699"/>
            <a:ext cx="6065521" cy="5133713"/>
          </a:xfrm>
          <a:prstGeom prst="rect">
            <a:avLst/>
          </a:prstGeom>
          <a:noFill/>
        </p:spPr>
        <p:txBody>
          <a:bodyPr wrap="square" rtlCol="0">
            <a:spAutoFit/>
          </a:bodyPr>
          <a:lstStyle/>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PLANTEAMIENTO DEL PROBLEMA</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ENUNCIADO DEL PROBLEMA</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PREGUNTAS DE INVESTIGACIÓN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JUSTIFICACIÓN DE LA INVESTIGACIÓN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 GENERAL</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HIPÓTESIS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VARIABLES INDEPENDIENTE Y DEPENDIENTES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OPERACIONALIZACIÓN DE LAS VARIABLES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OBJETO DE ESTUDIO Y CAMPO DE ACCIÓN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DISEÑO DE LA INVESTIGACIÓN</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DESARROLLO DE LOS </a:t>
            </a:r>
            <a:r>
              <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OBJETIVOS</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lang="es-EC" b="1" i="1" dirty="0" smtClean="0">
                <a:solidFill>
                  <a:prstClr val="black"/>
                </a:solidFill>
                <a:latin typeface="Arial" panose="020B0604020202020204" pitchFamily="34" charset="0"/>
                <a:cs typeface="Arial" panose="020B0604020202020204" pitchFamily="34" charset="0"/>
              </a:rPr>
              <a:t>P</a:t>
            </a:r>
            <a:r>
              <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ROPUESTA</a:t>
            </a:r>
            <a:endPar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startAt="14"/>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 Y RECOMENDACIONES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24075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26525" y="182881"/>
            <a:ext cx="9478850"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12. DESARROLLO DE LOS OBJETIVOS</a:t>
            </a:r>
            <a:endParaRPr lang="es-EC" sz="2800" b="1" i="1" dirty="0">
              <a:solidFill>
                <a:prstClr val="black"/>
              </a:solidFill>
              <a:latin typeface="Arial" panose="020B0604020202020204" pitchFamily="34" charset="0"/>
              <a:cs typeface="Arial" panose="020B0604020202020204" pitchFamily="34" charset="0"/>
            </a:endParaRPr>
          </a:p>
        </p:txBody>
      </p:sp>
      <p:sp>
        <p:nvSpPr>
          <p:cNvPr id="4" name="Rectángulo 3"/>
          <p:cNvSpPr/>
          <p:nvPr/>
        </p:nvSpPr>
        <p:spPr>
          <a:xfrm>
            <a:off x="1310640" y="1791465"/>
            <a:ext cx="9560560" cy="707886"/>
          </a:xfrm>
          <a:prstGeom prst="rect">
            <a:avLst/>
          </a:prstGeom>
        </p:spPr>
        <p:txBody>
          <a:bodyPr wrap="square">
            <a:spAutoFit/>
          </a:bodyPr>
          <a:lstStyle/>
          <a:p>
            <a:pPr algn="just"/>
            <a:r>
              <a:rPr lang="es-MX" sz="2000" dirty="0" smtClean="0">
                <a:latin typeface="Arial" panose="020B0604020202020204" pitchFamily="34" charset="0"/>
                <a:ea typeface="Times New Roman" panose="02020603050405020304" pitchFamily="18" charset="0"/>
              </a:rPr>
              <a:t>“</a:t>
            </a:r>
            <a:r>
              <a:rPr lang="es-MX" sz="2000" dirty="0">
                <a:latin typeface="Arial" panose="020B0604020202020204" pitchFamily="34" charset="0"/>
                <a:ea typeface="Times New Roman" panose="02020603050405020304" pitchFamily="18" charset="0"/>
              </a:rPr>
              <a:t>Elaborar los análisis prospectivos que permitan identificar el escenario futuro de la seguridad ciudadana y su grado de afectación a la seguridad nacional”.</a:t>
            </a:r>
            <a:endParaRPr lang="es-EC" sz="2000" dirty="0"/>
          </a:p>
        </p:txBody>
      </p:sp>
      <p:graphicFrame>
        <p:nvGraphicFramePr>
          <p:cNvPr id="5" name="Diagrama 4">
            <a:extLst>
              <a:ext uri="{FF2B5EF4-FFF2-40B4-BE49-F238E27FC236}">
                <a16:creationId xmlns:a16="http://schemas.microsoft.com/office/drawing/2014/main" xmlns="" id="{8AA0822C-720B-4BFD-9785-D6A9BC342706}"/>
              </a:ext>
            </a:extLst>
          </p:cNvPr>
          <p:cNvGraphicFramePr/>
          <p:nvPr>
            <p:extLst>
              <p:ext uri="{D42A27DB-BD31-4B8C-83A1-F6EECF244321}">
                <p14:modId xmlns:p14="http://schemas.microsoft.com/office/powerpoint/2010/main" val="1008039737"/>
              </p:ext>
            </p:extLst>
          </p:nvPr>
        </p:nvGraphicFramePr>
        <p:xfrm>
          <a:off x="-20280" y="2820256"/>
          <a:ext cx="6480720" cy="3664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a:extLst>
              <a:ext uri="{FF2B5EF4-FFF2-40B4-BE49-F238E27FC236}">
                <a16:creationId xmlns:a16="http://schemas.microsoft.com/office/drawing/2014/main" xmlns="" id="{8AA0822C-720B-4BFD-9785-D6A9BC342706}"/>
              </a:ext>
            </a:extLst>
          </p:cNvPr>
          <p:cNvGraphicFramePr/>
          <p:nvPr>
            <p:extLst>
              <p:ext uri="{D42A27DB-BD31-4B8C-83A1-F6EECF244321}">
                <p14:modId xmlns:p14="http://schemas.microsoft.com/office/powerpoint/2010/main" val="469921848"/>
              </p:ext>
            </p:extLst>
          </p:nvPr>
        </p:nvGraphicFramePr>
        <p:xfrm>
          <a:off x="5414948" y="2807128"/>
          <a:ext cx="6700853" cy="36649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6 Rectángulo"/>
          <p:cNvSpPr/>
          <p:nvPr/>
        </p:nvSpPr>
        <p:spPr>
          <a:xfrm>
            <a:off x="4292796" y="1178028"/>
            <a:ext cx="3737497" cy="461665"/>
          </a:xfrm>
          <a:prstGeom prst="rect">
            <a:avLst/>
          </a:prstGeom>
          <a:noFill/>
          <a:ln>
            <a:solidFill>
              <a:schemeClr val="tx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38" dirty="0" smtClean="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3er. Objetivo específico</a:t>
            </a:r>
            <a:endParaRPr lang="es-ES" sz="2400" b="1" spc="38" dirty="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1783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2408349" y="182881"/>
            <a:ext cx="7186412"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13. PROPUESTA</a:t>
            </a:r>
            <a:endParaRPr lang="es-EC" sz="2800" b="1" i="1" dirty="0">
              <a:solidFill>
                <a:prstClr val="black"/>
              </a:solidFill>
              <a:latin typeface="Arial" panose="020B0604020202020204" pitchFamily="34" charset="0"/>
              <a:cs typeface="Arial" panose="020B0604020202020204" pitchFamily="34" charset="0"/>
            </a:endParaRPr>
          </a:p>
        </p:txBody>
      </p:sp>
      <p:sp>
        <p:nvSpPr>
          <p:cNvPr id="3" name="Rectángulo 2"/>
          <p:cNvSpPr/>
          <p:nvPr/>
        </p:nvSpPr>
        <p:spPr>
          <a:xfrm>
            <a:off x="2923505" y="5814502"/>
            <a:ext cx="7045133" cy="954107"/>
          </a:xfrm>
          <a:prstGeom prst="rect">
            <a:avLst/>
          </a:prstGeom>
        </p:spPr>
        <p:txBody>
          <a:bodyPr wrap="square">
            <a:spAutoFit/>
          </a:bodyPr>
          <a:lstStyle/>
          <a:p>
            <a:pPr algn="just"/>
            <a:r>
              <a:rPr lang="es-ES" sz="2800" dirty="0" smtClean="0"/>
              <a:t>PROSPECTIVA </a:t>
            </a:r>
            <a:r>
              <a:rPr lang="es-ES" sz="2800" dirty="0"/>
              <a:t>DE </a:t>
            </a:r>
            <a:r>
              <a:rPr lang="es-ES" sz="2800" dirty="0" smtClean="0"/>
              <a:t>LA SEGURIDAD </a:t>
            </a:r>
            <a:r>
              <a:rPr lang="es-ES" sz="2800" dirty="0"/>
              <a:t>CIUDADANA CON HORIZONTE ESTRATÉGICO </a:t>
            </a:r>
            <a:r>
              <a:rPr lang="es-ES" sz="2800" dirty="0" smtClean="0"/>
              <a:t>AL AÑO </a:t>
            </a:r>
            <a:r>
              <a:rPr lang="es-ES" sz="2800" dirty="0"/>
              <a:t>2035</a:t>
            </a:r>
            <a:r>
              <a:rPr lang="es-EC" sz="2800" dirty="0" smtClean="0">
                <a:latin typeface="Arial" panose="020B0604020202020204" pitchFamily="34" charset="0"/>
                <a:ea typeface="Times New Roman" panose="02020603050405020304" pitchFamily="18" charset="0"/>
              </a:rPr>
              <a:t>.</a:t>
            </a:r>
            <a:endParaRPr lang="es-EC" sz="2800" dirty="0"/>
          </a:p>
        </p:txBody>
      </p:sp>
      <p:sp>
        <p:nvSpPr>
          <p:cNvPr id="4" name="Rectángulo 3"/>
          <p:cNvSpPr/>
          <p:nvPr/>
        </p:nvSpPr>
        <p:spPr>
          <a:xfrm>
            <a:off x="1236372" y="1778640"/>
            <a:ext cx="4639495" cy="1631216"/>
          </a:xfrm>
          <a:prstGeom prst="rect">
            <a:avLst/>
          </a:prstGeom>
        </p:spPr>
        <p:txBody>
          <a:bodyPr wrap="square">
            <a:spAutoFit/>
          </a:bodyPr>
          <a:lstStyle/>
          <a:p>
            <a:pPr algn="just"/>
            <a:r>
              <a:rPr lang="es-EC" sz="2000" dirty="0" smtClean="0">
                <a:latin typeface="Arial" panose="020B0604020202020204" pitchFamily="34" charset="0"/>
                <a:cs typeface="Arial" panose="020B0604020202020204" pitchFamily="34" charset="0"/>
              </a:rPr>
              <a:t>¿</a:t>
            </a:r>
            <a:r>
              <a:rPr lang="es-EC" sz="2000" dirty="0">
                <a:latin typeface="Arial" panose="020B0604020202020204" pitchFamily="34" charset="0"/>
                <a:cs typeface="Arial" panose="020B0604020202020204" pitchFamily="34" charset="0"/>
              </a:rPr>
              <a:t>La Inseguridad Ciudadana afectará considerablemente a la Seguridad Nacional, ante el incremento de amenazas y riesgos a la seguridad en el Ecuador, en el año 2035?</a:t>
            </a:r>
            <a:r>
              <a:rPr lang="es-EC" sz="2000" dirty="0" smtClean="0">
                <a:latin typeface="Arial" panose="020B0604020202020204" pitchFamily="34" charset="0"/>
                <a:ea typeface="Times New Roman" panose="02020603050405020304" pitchFamily="18" charset="0"/>
                <a:cs typeface="Arial" panose="020B0604020202020204" pitchFamily="34" charset="0"/>
              </a:rPr>
              <a:t>.</a:t>
            </a:r>
            <a:endParaRPr lang="es-EC" sz="2000" dirty="0">
              <a:latin typeface="Arial" panose="020B0604020202020204" pitchFamily="34" charset="0"/>
              <a:cs typeface="Arial" panose="020B0604020202020204" pitchFamily="34" charset="0"/>
            </a:endParaRPr>
          </a:p>
        </p:txBody>
      </p:sp>
      <p:sp>
        <p:nvSpPr>
          <p:cNvPr id="5" name="Rectángulo 4"/>
          <p:cNvSpPr/>
          <p:nvPr/>
        </p:nvSpPr>
        <p:spPr>
          <a:xfrm>
            <a:off x="7374471" y="2001286"/>
            <a:ext cx="4594009" cy="1015663"/>
          </a:xfrm>
          <a:prstGeom prst="rect">
            <a:avLst/>
          </a:prstGeom>
        </p:spPr>
        <p:txBody>
          <a:bodyPr wrap="square">
            <a:spAutoFit/>
          </a:bodyPr>
          <a:lstStyle/>
          <a:p>
            <a:pPr algn="just"/>
            <a:r>
              <a:rPr lang="es-MX" sz="2000" dirty="0" smtClean="0">
                <a:latin typeface="Arial" panose="020B0604020202020204" pitchFamily="34" charset="0"/>
                <a:ea typeface="Times New Roman" panose="02020603050405020304" pitchFamily="18" charset="0"/>
              </a:rPr>
              <a:t>Escenario </a:t>
            </a:r>
            <a:r>
              <a:rPr lang="es-MX" sz="2000" dirty="0">
                <a:latin typeface="Arial" panose="020B0604020202020204" pitchFamily="34" charset="0"/>
                <a:ea typeface="Times New Roman" panose="02020603050405020304" pitchFamily="18" charset="0"/>
              </a:rPr>
              <a:t>2035: La Seguridad Ciudadana y su incidencia en la Seguridad Nacional en el Ecuador</a:t>
            </a:r>
            <a:r>
              <a:rPr lang="es-EC" sz="2000" dirty="0" smtClean="0">
                <a:latin typeface="Arial" panose="020B0604020202020204" pitchFamily="34" charset="0"/>
                <a:ea typeface="Times New Roman" panose="02020603050405020304" pitchFamily="18" charset="0"/>
              </a:rPr>
              <a:t>.</a:t>
            </a:r>
            <a:endParaRPr lang="es-EC" sz="2000" dirty="0"/>
          </a:p>
        </p:txBody>
      </p:sp>
      <p:sp>
        <p:nvSpPr>
          <p:cNvPr id="10" name="Flecha arriba y abajo 9"/>
          <p:cNvSpPr/>
          <p:nvPr/>
        </p:nvSpPr>
        <p:spPr>
          <a:xfrm rot="5400000">
            <a:off x="6360324" y="1959807"/>
            <a:ext cx="457847" cy="1115907"/>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arriba y abajo 10"/>
          <p:cNvSpPr/>
          <p:nvPr/>
        </p:nvSpPr>
        <p:spPr>
          <a:xfrm rot="7836811">
            <a:off x="3159175" y="3226484"/>
            <a:ext cx="457847" cy="1191147"/>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arriba y abajo 11"/>
          <p:cNvSpPr/>
          <p:nvPr/>
        </p:nvSpPr>
        <p:spPr>
          <a:xfrm rot="2597810">
            <a:off x="8549114" y="3220701"/>
            <a:ext cx="457847" cy="1191147"/>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arriba y abajo 12"/>
          <p:cNvSpPr/>
          <p:nvPr/>
        </p:nvSpPr>
        <p:spPr>
          <a:xfrm rot="10800000">
            <a:off x="5765746" y="4920889"/>
            <a:ext cx="428992" cy="720769"/>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6 Rectángulo"/>
          <p:cNvSpPr/>
          <p:nvPr/>
        </p:nvSpPr>
        <p:spPr>
          <a:xfrm>
            <a:off x="3749245" y="4342338"/>
            <a:ext cx="4461991" cy="461665"/>
          </a:xfrm>
          <a:prstGeom prst="rect">
            <a:avLst/>
          </a:prstGeom>
          <a:noFill/>
          <a:ln>
            <a:solidFill>
              <a:schemeClr val="tx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38" dirty="0" smtClean="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PROCESO METODOLÓGICO</a:t>
            </a:r>
            <a:endParaRPr lang="es-ES" sz="2400" b="1" spc="38" dirty="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5" name="6 Rectángulo"/>
          <p:cNvSpPr/>
          <p:nvPr/>
        </p:nvSpPr>
        <p:spPr>
          <a:xfrm>
            <a:off x="2395422" y="1385218"/>
            <a:ext cx="1985352" cy="461665"/>
          </a:xfrm>
          <a:prstGeom prst="rect">
            <a:avLst/>
          </a:prstGeom>
          <a:noFill/>
          <a:ln>
            <a:solidFill>
              <a:schemeClr val="tx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38" dirty="0" smtClean="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PROBLEMA</a:t>
            </a:r>
            <a:endParaRPr lang="es-ES" sz="2400" b="1" spc="38" dirty="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6" name="6 Rectángulo"/>
          <p:cNvSpPr/>
          <p:nvPr/>
        </p:nvSpPr>
        <p:spPr>
          <a:xfrm>
            <a:off x="8965560" y="1550503"/>
            <a:ext cx="1183657" cy="461665"/>
          </a:xfrm>
          <a:prstGeom prst="rect">
            <a:avLst/>
          </a:prstGeom>
          <a:noFill/>
          <a:ln>
            <a:solidFill>
              <a:schemeClr val="tx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38" dirty="0" smtClean="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TEMA:</a:t>
            </a:r>
            <a:endParaRPr lang="es-ES" sz="2400" b="1" spc="38" dirty="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792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2408349" y="182881"/>
            <a:ext cx="7186412"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13. PROPUESTA</a:t>
            </a:r>
            <a:endParaRPr lang="es-EC" sz="2800" b="1" i="1" dirty="0">
              <a:solidFill>
                <a:prstClr val="black"/>
              </a:solidFill>
              <a:latin typeface="Arial" panose="020B0604020202020204" pitchFamily="34" charset="0"/>
              <a:cs typeface="Arial" panose="020B0604020202020204" pitchFamily="34" charset="0"/>
            </a:endParaRPr>
          </a:p>
        </p:txBody>
      </p:sp>
      <p:sp>
        <p:nvSpPr>
          <p:cNvPr id="4" name="Rectángulo 3"/>
          <p:cNvSpPr/>
          <p:nvPr/>
        </p:nvSpPr>
        <p:spPr>
          <a:xfrm>
            <a:off x="1249251" y="1692463"/>
            <a:ext cx="4958365" cy="2677656"/>
          </a:xfrm>
          <a:prstGeom prst="rect">
            <a:avLst/>
          </a:prstGeom>
        </p:spPr>
        <p:txBody>
          <a:bodyPr wrap="square">
            <a:spAutoFit/>
          </a:bodyPr>
          <a:lstStyle/>
          <a:p>
            <a:pPr algn="just"/>
            <a:r>
              <a:rPr lang="es-MX" sz="2400" dirty="0" smtClean="0">
                <a:latin typeface="Arial" panose="020B0604020202020204" pitchFamily="34" charset="0"/>
                <a:ea typeface="Times New Roman" panose="02020603050405020304" pitchFamily="18" charset="0"/>
              </a:rPr>
              <a:t>1) </a:t>
            </a:r>
            <a:r>
              <a:rPr lang="es-MX" sz="2400" b="1" dirty="0" smtClean="0">
                <a:latin typeface="Arial" panose="020B0604020202020204" pitchFamily="34" charset="0"/>
                <a:ea typeface="Times New Roman" panose="02020603050405020304" pitchFamily="18" charset="0"/>
              </a:rPr>
              <a:t>Estudio del Arte y Tendencias.</a:t>
            </a:r>
          </a:p>
          <a:p>
            <a:pPr marL="342900" indent="-342900" algn="just">
              <a:buFont typeface="Wingdings" panose="05000000000000000000" pitchFamily="2" charset="2"/>
              <a:buChar char="§"/>
            </a:pPr>
            <a:r>
              <a:rPr lang="es-MX" sz="2400" dirty="0" smtClean="0">
                <a:latin typeface="Arial" panose="020B0604020202020204" pitchFamily="34" charset="0"/>
                <a:ea typeface="Times New Roman" panose="02020603050405020304" pitchFamily="18" charset="0"/>
              </a:rPr>
              <a:t>Análisis PESTMS.</a:t>
            </a:r>
          </a:p>
          <a:p>
            <a:pPr marL="342900" indent="-342900" algn="just">
              <a:buFont typeface="Wingdings" panose="05000000000000000000" pitchFamily="2" charset="2"/>
              <a:buChar char="§"/>
            </a:pPr>
            <a:r>
              <a:rPr lang="es-MX" sz="2400" dirty="0" err="1" smtClean="0">
                <a:latin typeface="Arial" panose="020B0604020202020204" pitchFamily="34" charset="0"/>
                <a:ea typeface="Times New Roman" panose="02020603050405020304" pitchFamily="18" charset="0"/>
              </a:rPr>
              <a:t>Arbol</a:t>
            </a:r>
            <a:r>
              <a:rPr lang="es-MX" sz="2400" dirty="0" smtClean="0">
                <a:latin typeface="Arial" panose="020B0604020202020204" pitchFamily="34" charset="0"/>
                <a:ea typeface="Times New Roman" panose="02020603050405020304" pitchFamily="18" charset="0"/>
              </a:rPr>
              <a:t> de GIGET, analiza resultados, capacidades y competencias (pasado, presente y futuro).</a:t>
            </a:r>
          </a:p>
          <a:p>
            <a:pPr marL="342900" indent="-342900" algn="just">
              <a:buFont typeface="Wingdings" panose="05000000000000000000" pitchFamily="2" charset="2"/>
              <a:buChar char="§"/>
            </a:pPr>
            <a:r>
              <a:rPr lang="es-MX" sz="2400" dirty="0" smtClean="0">
                <a:latin typeface="Arial" panose="020B0604020202020204" pitchFamily="34" charset="0"/>
              </a:rPr>
              <a:t>FODA </a:t>
            </a:r>
            <a:r>
              <a:rPr lang="es-MX" sz="2400" dirty="0" err="1" smtClean="0">
                <a:latin typeface="Arial" panose="020B0604020202020204" pitchFamily="34" charset="0"/>
              </a:rPr>
              <a:t>Propectivo</a:t>
            </a:r>
            <a:r>
              <a:rPr lang="es-MX" sz="2400" dirty="0" smtClean="0">
                <a:latin typeface="Arial" panose="020B0604020202020204" pitchFamily="34" charset="0"/>
              </a:rPr>
              <a:t>.</a:t>
            </a:r>
            <a:endParaRPr lang="es-EC" sz="2400" dirty="0"/>
          </a:p>
        </p:txBody>
      </p:sp>
      <p:sp>
        <p:nvSpPr>
          <p:cNvPr id="5" name="Rectángulo 4"/>
          <p:cNvSpPr/>
          <p:nvPr/>
        </p:nvSpPr>
        <p:spPr>
          <a:xfrm>
            <a:off x="1247104" y="4665339"/>
            <a:ext cx="4934755" cy="1938992"/>
          </a:xfrm>
          <a:prstGeom prst="rect">
            <a:avLst/>
          </a:prstGeom>
        </p:spPr>
        <p:txBody>
          <a:bodyPr wrap="square">
            <a:spAutoFit/>
          </a:bodyPr>
          <a:lstStyle/>
          <a:p>
            <a:pPr algn="just"/>
            <a:r>
              <a:rPr lang="es-MX" sz="2400" dirty="0">
                <a:latin typeface="Arial" panose="020B0604020202020204" pitchFamily="34" charset="0"/>
                <a:ea typeface="Times New Roman" panose="02020603050405020304" pitchFamily="18" charset="0"/>
              </a:rPr>
              <a:t>2</a:t>
            </a:r>
            <a:r>
              <a:rPr lang="es-MX" sz="2400" dirty="0" smtClean="0">
                <a:latin typeface="Arial" panose="020B0604020202020204" pitchFamily="34" charset="0"/>
                <a:ea typeface="Times New Roman" panose="02020603050405020304" pitchFamily="18" charset="0"/>
              </a:rPr>
              <a:t>) </a:t>
            </a:r>
            <a:r>
              <a:rPr lang="es-MX" sz="2400" b="1" dirty="0" smtClean="0">
                <a:latin typeface="Arial" panose="020B0604020202020204" pitchFamily="34" charset="0"/>
                <a:ea typeface="Times New Roman" panose="02020603050405020304" pitchFamily="18" charset="0"/>
              </a:rPr>
              <a:t>Variables Estratégicas.(15)</a:t>
            </a:r>
          </a:p>
          <a:p>
            <a:pPr marL="342900" indent="-342900" algn="just">
              <a:buFont typeface="Wingdings" panose="05000000000000000000" pitchFamily="2" charset="2"/>
              <a:buChar char="§"/>
            </a:pPr>
            <a:r>
              <a:rPr lang="es-MX" sz="2400" dirty="0" smtClean="0">
                <a:latin typeface="Arial" panose="020B0604020202020204" pitchFamily="34" charset="0"/>
                <a:ea typeface="Times New Roman" panose="02020603050405020304" pitchFamily="18" charset="0"/>
              </a:rPr>
              <a:t>Ábaco de </a:t>
            </a:r>
            <a:r>
              <a:rPr lang="es-MX" sz="2400" dirty="0" err="1" smtClean="0">
                <a:latin typeface="Arial" panose="020B0604020202020204" pitchFamily="34" charset="0"/>
                <a:ea typeface="Times New Roman" panose="02020603050405020304" pitchFamily="18" charset="0"/>
              </a:rPr>
              <a:t>Regnier</a:t>
            </a:r>
            <a:r>
              <a:rPr lang="es-MX" sz="2400" dirty="0" smtClean="0">
                <a:latin typeface="Arial" panose="020B0604020202020204" pitchFamily="34" charset="0"/>
                <a:ea typeface="Times New Roman" panose="02020603050405020304" pitchFamily="18" charset="0"/>
              </a:rPr>
              <a:t>, se obtuvo 10 variables estratégicas.</a:t>
            </a:r>
          </a:p>
          <a:p>
            <a:pPr marL="342900" indent="-342900" algn="just">
              <a:buFont typeface="Wingdings" panose="05000000000000000000" pitchFamily="2" charset="2"/>
              <a:buChar char="§"/>
            </a:pPr>
            <a:r>
              <a:rPr lang="es-MX" sz="2400" dirty="0" smtClean="0">
                <a:latin typeface="Arial" panose="020B0604020202020204" pitchFamily="34" charset="0"/>
                <a:ea typeface="Times New Roman" panose="02020603050405020304" pitchFamily="18" charset="0"/>
              </a:rPr>
              <a:t>Matriz de variables estratégicas e indicadores.</a:t>
            </a:r>
            <a:endParaRPr lang="es-EC" sz="2400" dirty="0"/>
          </a:p>
        </p:txBody>
      </p:sp>
      <p:sp>
        <p:nvSpPr>
          <p:cNvPr id="7" name="Rectángulo 6"/>
          <p:cNvSpPr/>
          <p:nvPr/>
        </p:nvSpPr>
        <p:spPr>
          <a:xfrm>
            <a:off x="6439432" y="1696620"/>
            <a:ext cx="5628072" cy="2677656"/>
          </a:xfrm>
          <a:prstGeom prst="rect">
            <a:avLst/>
          </a:prstGeom>
        </p:spPr>
        <p:txBody>
          <a:bodyPr wrap="square">
            <a:spAutoFit/>
          </a:bodyPr>
          <a:lstStyle/>
          <a:p>
            <a:pPr algn="just"/>
            <a:r>
              <a:rPr lang="es-MX" sz="2400" dirty="0" smtClean="0">
                <a:latin typeface="Arial" panose="020B0604020202020204" pitchFamily="34" charset="0"/>
                <a:ea typeface="Times New Roman" panose="02020603050405020304" pitchFamily="18" charset="0"/>
              </a:rPr>
              <a:t>3) </a:t>
            </a:r>
            <a:r>
              <a:rPr lang="es-MX" sz="2400" b="1" dirty="0" smtClean="0">
                <a:latin typeface="Arial" panose="020B0604020202020204" pitchFamily="34" charset="0"/>
                <a:ea typeface="Times New Roman" panose="02020603050405020304" pitchFamily="18" charset="0"/>
              </a:rPr>
              <a:t>Diseño de escenarios.(15)</a:t>
            </a:r>
          </a:p>
          <a:p>
            <a:pPr marL="342900" indent="-342900" algn="just">
              <a:buFont typeface="Wingdings" panose="05000000000000000000" pitchFamily="2" charset="2"/>
              <a:buChar char="§"/>
            </a:pPr>
            <a:r>
              <a:rPr lang="es-MX" sz="2400" dirty="0" smtClean="0">
                <a:latin typeface="Arial" panose="020B0604020202020204" pitchFamily="34" charset="0"/>
                <a:ea typeface="Times New Roman" panose="02020603050405020304" pitchFamily="18" charset="0"/>
              </a:rPr>
              <a:t>Matriz morfológica.</a:t>
            </a:r>
          </a:p>
          <a:p>
            <a:pPr marL="342900" indent="-342900" algn="just">
              <a:buFont typeface="Wingdings" panose="05000000000000000000" pitchFamily="2" charset="2"/>
              <a:buChar char="§"/>
            </a:pPr>
            <a:r>
              <a:rPr lang="es-MX" sz="2400" dirty="0" smtClean="0">
                <a:latin typeface="Arial" panose="020B0604020202020204" pitchFamily="34" charset="0"/>
                <a:ea typeface="Times New Roman" panose="02020603050405020304" pitchFamily="18" charset="0"/>
              </a:rPr>
              <a:t>Establece la relación de la  </a:t>
            </a:r>
            <a:r>
              <a:rPr lang="es-MX" sz="2400" dirty="0">
                <a:latin typeface="Arial" panose="020B0604020202020204" pitchFamily="34" charset="0"/>
                <a:ea typeface="Times New Roman" panose="02020603050405020304" pitchFamily="18" charset="0"/>
              </a:rPr>
              <a:t> </a:t>
            </a:r>
            <a:r>
              <a:rPr lang="es-MX" sz="2400" dirty="0" smtClean="0">
                <a:latin typeface="Arial" panose="020B0604020202020204" pitchFamily="34" charset="0"/>
                <a:ea typeface="Times New Roman" panose="02020603050405020304" pitchFamily="18" charset="0"/>
              </a:rPr>
              <a:t>variable con los estados o hipótesis de futuro (Optimista, Pesimista, 	Tendencial, Cisne Negro y 	Apuesta).</a:t>
            </a:r>
          </a:p>
          <a:p>
            <a:pPr marL="342900" indent="-342900" algn="just">
              <a:buFont typeface="Wingdings" panose="05000000000000000000" pitchFamily="2" charset="2"/>
              <a:buChar char="§"/>
            </a:pPr>
            <a:r>
              <a:rPr lang="es-MX" sz="2400" dirty="0" smtClean="0">
                <a:latin typeface="Arial" panose="020B0604020202020204" pitchFamily="34" charset="0"/>
                <a:ea typeface="Times New Roman" panose="02020603050405020304" pitchFamily="18" charset="0"/>
              </a:rPr>
              <a:t>Redacción de escenarios.</a:t>
            </a:r>
            <a:endParaRPr lang="es-EC" sz="2400" dirty="0"/>
          </a:p>
        </p:txBody>
      </p:sp>
      <p:sp>
        <p:nvSpPr>
          <p:cNvPr id="8" name="Rectángulo 7"/>
          <p:cNvSpPr/>
          <p:nvPr/>
        </p:nvSpPr>
        <p:spPr>
          <a:xfrm>
            <a:off x="6439433" y="4657614"/>
            <a:ext cx="5752567" cy="830997"/>
          </a:xfrm>
          <a:prstGeom prst="rect">
            <a:avLst/>
          </a:prstGeom>
        </p:spPr>
        <p:txBody>
          <a:bodyPr wrap="square">
            <a:spAutoFit/>
          </a:bodyPr>
          <a:lstStyle/>
          <a:p>
            <a:pPr algn="just"/>
            <a:r>
              <a:rPr lang="es-MX" sz="2400" dirty="0">
                <a:latin typeface="Arial" panose="020B0604020202020204" pitchFamily="34" charset="0"/>
                <a:ea typeface="Times New Roman" panose="02020603050405020304" pitchFamily="18" charset="0"/>
              </a:rPr>
              <a:t>4</a:t>
            </a:r>
            <a:r>
              <a:rPr lang="es-MX" sz="2400" dirty="0" smtClean="0">
                <a:latin typeface="Arial" panose="020B0604020202020204" pitchFamily="34" charset="0"/>
                <a:ea typeface="Times New Roman" panose="02020603050405020304" pitchFamily="18" charset="0"/>
              </a:rPr>
              <a:t>) </a:t>
            </a:r>
            <a:r>
              <a:rPr lang="es-MX" sz="2400" b="1" dirty="0" smtClean="0">
                <a:latin typeface="Arial" panose="020B0604020202020204" pitchFamily="34" charset="0"/>
                <a:ea typeface="Times New Roman" panose="02020603050405020304" pitchFamily="18" charset="0"/>
              </a:rPr>
              <a:t>Estrategias del escenario apuesta.</a:t>
            </a:r>
          </a:p>
          <a:p>
            <a:pPr marL="342900" indent="-342900" algn="just">
              <a:buFont typeface="Wingdings" panose="05000000000000000000" pitchFamily="2" charset="2"/>
              <a:buChar char="§"/>
            </a:pPr>
            <a:r>
              <a:rPr lang="es-MX" sz="2400" dirty="0" smtClean="0">
                <a:latin typeface="Arial" panose="020B0604020202020204" pitchFamily="34" charset="0"/>
                <a:ea typeface="Times New Roman" panose="02020603050405020304" pitchFamily="18" charset="0"/>
              </a:rPr>
              <a:t>Matriz Importancia de Gobernabilidad.</a:t>
            </a:r>
          </a:p>
        </p:txBody>
      </p:sp>
      <p:sp>
        <p:nvSpPr>
          <p:cNvPr id="10" name="Rectángulo 9"/>
          <p:cNvSpPr/>
          <p:nvPr/>
        </p:nvSpPr>
        <p:spPr>
          <a:xfrm>
            <a:off x="6475923" y="6059269"/>
            <a:ext cx="3376416" cy="461665"/>
          </a:xfrm>
          <a:prstGeom prst="rect">
            <a:avLst/>
          </a:prstGeom>
        </p:spPr>
        <p:txBody>
          <a:bodyPr wrap="square">
            <a:spAutoFit/>
          </a:bodyPr>
          <a:lstStyle/>
          <a:p>
            <a:pPr algn="just"/>
            <a:r>
              <a:rPr lang="es-MX" sz="2400" dirty="0" smtClean="0">
                <a:latin typeface="Arial" panose="020B0604020202020204" pitchFamily="34" charset="0"/>
                <a:ea typeface="Times New Roman" panose="02020603050405020304" pitchFamily="18" charset="0"/>
              </a:rPr>
              <a:t>5) </a:t>
            </a:r>
            <a:r>
              <a:rPr lang="es-MX" sz="2400" b="1" dirty="0" smtClean="0">
                <a:latin typeface="Arial" panose="020B0604020202020204" pitchFamily="34" charset="0"/>
                <a:ea typeface="Times New Roman" panose="02020603050405020304" pitchFamily="18" charset="0"/>
              </a:rPr>
              <a:t>Juego de Actores.</a:t>
            </a:r>
            <a:endParaRPr lang="es-MX" sz="2400" dirty="0" smtClean="0">
              <a:latin typeface="Arial" panose="020B0604020202020204" pitchFamily="34" charset="0"/>
              <a:ea typeface="Times New Roman" panose="02020603050405020304" pitchFamily="18" charset="0"/>
            </a:endParaRPr>
          </a:p>
        </p:txBody>
      </p:sp>
      <p:sp>
        <p:nvSpPr>
          <p:cNvPr id="11" name="6 Rectángulo"/>
          <p:cNvSpPr/>
          <p:nvPr/>
        </p:nvSpPr>
        <p:spPr>
          <a:xfrm>
            <a:off x="4014957" y="1126978"/>
            <a:ext cx="4461991" cy="461665"/>
          </a:xfrm>
          <a:prstGeom prst="rect">
            <a:avLst/>
          </a:prstGeom>
          <a:noFill/>
          <a:ln>
            <a:solidFill>
              <a:schemeClr val="tx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38" dirty="0" smtClean="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PROCESO METODOLÓGICO</a:t>
            </a:r>
            <a:endParaRPr lang="es-ES" sz="2400" b="1" spc="38" dirty="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5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815922" y="118486"/>
            <a:ext cx="8500056"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13</a:t>
            </a:r>
            <a:r>
              <a:rPr lang="es-EC" sz="2800" b="1" i="1" dirty="0">
                <a:solidFill>
                  <a:prstClr val="black"/>
                </a:solidFill>
                <a:latin typeface="Arial" panose="020B0604020202020204" pitchFamily="34" charset="0"/>
                <a:cs typeface="Arial" panose="020B0604020202020204" pitchFamily="34" charset="0"/>
              </a:rPr>
              <a:t>. CONCLUSIONES </a:t>
            </a:r>
            <a:r>
              <a:rPr lang="es-EC" sz="2800" b="1" i="1" dirty="0" smtClean="0">
                <a:solidFill>
                  <a:prstClr val="black"/>
                </a:solidFill>
                <a:latin typeface="Arial" panose="020B0604020202020204" pitchFamily="34" charset="0"/>
                <a:cs typeface="Arial" panose="020B0604020202020204" pitchFamily="34" charset="0"/>
              </a:rPr>
              <a:t>DE LA PROPUESTA</a:t>
            </a:r>
            <a:endParaRPr lang="es-EC" sz="2800" b="1" i="1" dirty="0">
              <a:solidFill>
                <a:prstClr val="black"/>
              </a:solidFill>
              <a:latin typeface="Arial" panose="020B0604020202020204" pitchFamily="34" charset="0"/>
              <a:cs typeface="Arial" panose="020B0604020202020204" pitchFamily="34" charset="0"/>
            </a:endParaRPr>
          </a:p>
        </p:txBody>
      </p:sp>
      <p:sp>
        <p:nvSpPr>
          <p:cNvPr id="3" name="Rectángulo 2"/>
          <p:cNvSpPr/>
          <p:nvPr/>
        </p:nvSpPr>
        <p:spPr>
          <a:xfrm>
            <a:off x="1249251" y="932610"/>
            <a:ext cx="10942749" cy="6001643"/>
          </a:xfrm>
          <a:prstGeom prst="rect">
            <a:avLst/>
          </a:prstGeom>
        </p:spPr>
        <p:txBody>
          <a:bodyPr wrap="square">
            <a:spAutoFit/>
          </a:bodyPr>
          <a:lstStyle/>
          <a:p>
            <a:pPr marL="342900" indent="-342900" algn="just">
              <a:buFont typeface="Wingdings" panose="05000000000000000000" pitchFamily="2" charset="2"/>
              <a:buChar char="§"/>
            </a:pPr>
            <a:r>
              <a:rPr lang="es-MX" sz="2000" dirty="0" smtClean="0">
                <a:latin typeface="Arial" panose="020B0604020202020204" pitchFamily="34" charset="0"/>
                <a:ea typeface="Times New Roman" panose="02020603050405020304" pitchFamily="18" charset="0"/>
              </a:rPr>
              <a:t>El </a:t>
            </a:r>
            <a:r>
              <a:rPr lang="es-MX" sz="2000" dirty="0">
                <a:latin typeface="Arial" panose="020B0604020202020204" pitchFamily="34" charset="0"/>
                <a:ea typeface="Times New Roman" panose="02020603050405020304" pitchFamily="18" charset="0"/>
              </a:rPr>
              <a:t>análisis nos ha permitido visualizar las tendencias y sus variables, resaltando las de mayor importancia; en este caso las encontradas en el campo político, debido a que el manejo del gobierno varía constantemente en el tiempo, de acuerdo a su tipo de liderazgo y objetivos </a:t>
            </a:r>
            <a:r>
              <a:rPr lang="es-MX" sz="2000" dirty="0" smtClean="0">
                <a:latin typeface="Arial" panose="020B0604020202020204" pitchFamily="34" charset="0"/>
                <a:ea typeface="Times New Roman" panose="02020603050405020304" pitchFamily="18" charset="0"/>
              </a:rPr>
              <a:t>planteados.</a:t>
            </a:r>
          </a:p>
          <a:p>
            <a:pPr marL="342900" indent="-342900" algn="just">
              <a:buFont typeface="Wingdings" panose="05000000000000000000" pitchFamily="2" charset="2"/>
              <a:buChar char="§"/>
            </a:pPr>
            <a:endParaRPr lang="es-MX" sz="2400" dirty="0" smtClean="0">
              <a:latin typeface="Arial" panose="020B0604020202020204" pitchFamily="34" charset="0"/>
              <a:ea typeface="Times New Roman" panose="02020603050405020304" pitchFamily="18" charset="0"/>
            </a:endParaRPr>
          </a:p>
          <a:p>
            <a:pPr marL="342900" indent="-342900" algn="just">
              <a:buFont typeface="Wingdings" panose="05000000000000000000" pitchFamily="2" charset="2"/>
              <a:buChar char="§"/>
            </a:pPr>
            <a:r>
              <a:rPr lang="es-MX" sz="2000" dirty="0">
                <a:latin typeface="Arial" panose="020B0604020202020204" pitchFamily="34" charset="0"/>
                <a:ea typeface="Times New Roman" panose="02020603050405020304" pitchFamily="18" charset="0"/>
              </a:rPr>
              <a:t>E</a:t>
            </a:r>
            <a:r>
              <a:rPr lang="es-MX" sz="2000" dirty="0" smtClean="0">
                <a:latin typeface="Arial" panose="020B0604020202020204" pitchFamily="34" charset="0"/>
                <a:ea typeface="Times New Roman" panose="02020603050405020304" pitchFamily="18" charset="0"/>
              </a:rPr>
              <a:t>n </a:t>
            </a:r>
            <a:r>
              <a:rPr lang="es-MX" sz="2000" dirty="0">
                <a:latin typeface="Arial" panose="020B0604020202020204" pitchFamily="34" charset="0"/>
                <a:ea typeface="Times New Roman" panose="02020603050405020304" pitchFamily="18" charset="0"/>
              </a:rPr>
              <a:t>el campo </a:t>
            </a:r>
            <a:r>
              <a:rPr lang="es-MX" sz="2000" dirty="0" smtClean="0">
                <a:latin typeface="Arial" panose="020B0604020202020204" pitchFamily="34" charset="0"/>
                <a:ea typeface="Times New Roman" panose="02020603050405020304" pitchFamily="18" charset="0"/>
              </a:rPr>
              <a:t>militar, </a:t>
            </a:r>
            <a:r>
              <a:rPr lang="es-MX" sz="2000" dirty="0">
                <a:latin typeface="Arial" panose="020B0604020202020204" pitchFamily="34" charset="0"/>
                <a:ea typeface="Times New Roman" panose="02020603050405020304" pitchFamily="18" charset="0"/>
              </a:rPr>
              <a:t>con la presencia de nuevas amenazas y riesgos,  trae consigo nuevas misiones, </a:t>
            </a:r>
            <a:r>
              <a:rPr lang="es-MX" sz="2000" dirty="0" smtClean="0">
                <a:latin typeface="Arial" panose="020B0604020202020204" pitchFamily="34" charset="0"/>
                <a:ea typeface="Times New Roman" panose="02020603050405020304" pitchFamily="18" charset="0"/>
              </a:rPr>
              <a:t>formas </a:t>
            </a:r>
            <a:r>
              <a:rPr lang="es-MX" sz="2000" dirty="0">
                <a:latin typeface="Arial" panose="020B0604020202020204" pitchFamily="34" charset="0"/>
                <a:ea typeface="Times New Roman" panose="02020603050405020304" pitchFamily="18" charset="0"/>
              </a:rPr>
              <a:t>de entrenamiento y campos de ocupación para la institución militar, lo cual indudablemente afectará la parte </a:t>
            </a:r>
            <a:r>
              <a:rPr lang="es-MX" sz="2000" dirty="0" smtClean="0">
                <a:latin typeface="Arial" panose="020B0604020202020204" pitchFamily="34" charset="0"/>
                <a:ea typeface="Times New Roman" panose="02020603050405020304" pitchFamily="18" charset="0"/>
              </a:rPr>
              <a:t>del </a:t>
            </a:r>
            <a:r>
              <a:rPr lang="es-MX" sz="2000" dirty="0">
                <a:latin typeface="Arial" panose="020B0604020202020204" pitchFamily="34" charset="0"/>
                <a:ea typeface="Times New Roman" panose="02020603050405020304" pitchFamily="18" charset="0"/>
              </a:rPr>
              <a:t>entorno  social, tanto civil como </a:t>
            </a:r>
            <a:r>
              <a:rPr lang="es-MX" sz="2000" dirty="0" smtClean="0">
                <a:latin typeface="Arial" panose="020B0604020202020204" pitchFamily="34" charset="0"/>
                <a:ea typeface="Times New Roman" panose="02020603050405020304" pitchFamily="18" charset="0"/>
              </a:rPr>
              <a:t>militar.</a:t>
            </a:r>
          </a:p>
          <a:p>
            <a:pPr marL="342900" indent="-342900" algn="just">
              <a:buFont typeface="Wingdings" panose="05000000000000000000" pitchFamily="2" charset="2"/>
              <a:buChar char="§"/>
            </a:pPr>
            <a:endParaRPr lang="es-MX" sz="2000" dirty="0" smtClean="0">
              <a:latin typeface="Arial" panose="020B0604020202020204" pitchFamily="34" charset="0"/>
              <a:ea typeface="Times New Roman" panose="02020603050405020304" pitchFamily="18" charset="0"/>
            </a:endParaRPr>
          </a:p>
          <a:p>
            <a:pPr marL="342900" indent="-342900" algn="just">
              <a:buFont typeface="Wingdings" panose="05000000000000000000" pitchFamily="2" charset="2"/>
              <a:buChar char="§"/>
            </a:pPr>
            <a:r>
              <a:rPr lang="es-MX" sz="2000" dirty="0">
                <a:latin typeface="Arial" panose="020B0604020202020204" pitchFamily="34" charset="0"/>
                <a:cs typeface="Arial" panose="020B0604020202020204" pitchFamily="34" charset="0"/>
              </a:rPr>
              <a:t>En la variable de tecnología es indudable la importancia de </a:t>
            </a:r>
            <a:r>
              <a:rPr lang="es-MX" sz="2000" dirty="0" smtClean="0">
                <a:latin typeface="Arial" panose="020B0604020202020204" pitchFamily="34" charset="0"/>
                <a:cs typeface="Arial" panose="020B0604020202020204" pitchFamily="34" charset="0"/>
              </a:rPr>
              <a:t>optimizar </a:t>
            </a:r>
            <a:r>
              <a:rPr lang="es-MX" sz="2000" dirty="0">
                <a:latin typeface="Arial" panose="020B0604020202020204" pitchFamily="34" charset="0"/>
                <a:cs typeface="Arial" panose="020B0604020202020204" pitchFamily="34" charset="0"/>
              </a:rPr>
              <a:t>y salvaguardar la eficiencia del recurso humano y la protección del funcionamiento del todo el sistema tecnológico y de comunicaciones contrarrestando las </a:t>
            </a:r>
            <a:r>
              <a:rPr lang="es-MX" sz="2000" dirty="0" err="1">
                <a:latin typeface="Arial" panose="020B0604020202020204" pitchFamily="34" charset="0"/>
                <a:cs typeface="Arial" panose="020B0604020202020204" pitchFamily="34" charset="0"/>
              </a:rPr>
              <a:t>ciber</a:t>
            </a:r>
            <a:r>
              <a:rPr lang="es-MX" sz="2000" dirty="0">
                <a:latin typeface="Arial" panose="020B0604020202020204" pitchFamily="34" charset="0"/>
                <a:cs typeface="Arial" panose="020B0604020202020204" pitchFamily="34" charset="0"/>
              </a:rPr>
              <a:t> amenazas en el </a:t>
            </a:r>
            <a:r>
              <a:rPr lang="es-MX" sz="2000" dirty="0" smtClean="0">
                <a:latin typeface="Arial" panose="020B0604020202020204" pitchFamily="34" charset="0"/>
                <a:cs typeface="Arial" panose="020B0604020202020204" pitchFamily="34" charset="0"/>
              </a:rPr>
              <a:t>ciberespacio.</a:t>
            </a:r>
          </a:p>
          <a:p>
            <a:pPr marL="342900" indent="-342900" algn="just">
              <a:buFont typeface="Wingdings" panose="05000000000000000000" pitchFamily="2" charset="2"/>
              <a:buChar char="§"/>
            </a:pPr>
            <a:endParaRPr lang="es-MX" sz="20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es-EC" sz="2000" dirty="0" smtClean="0">
                <a:latin typeface="Arial" panose="020B0604020202020204" pitchFamily="34" charset="0"/>
                <a:cs typeface="Arial" panose="020B0604020202020204" pitchFamily="34" charset="0"/>
              </a:rPr>
              <a:t>La </a:t>
            </a:r>
            <a:r>
              <a:rPr lang="es-EC" sz="2000" dirty="0">
                <a:latin typeface="Arial" panose="020B0604020202020204" pitchFamily="34" charset="0"/>
                <a:cs typeface="Arial" panose="020B0604020202020204" pitchFamily="34" charset="0"/>
              </a:rPr>
              <a:t>matriz IGO nos proyecta como resultado </a:t>
            </a:r>
            <a:r>
              <a:rPr lang="es-EC" sz="2000" dirty="0" smtClean="0">
                <a:latin typeface="Arial" panose="020B0604020202020204" pitchFamily="34" charset="0"/>
                <a:cs typeface="Arial" panose="020B0604020202020204" pitchFamily="34" charset="0"/>
              </a:rPr>
              <a:t>las </a:t>
            </a:r>
            <a:r>
              <a:rPr lang="es-EC" sz="2000" dirty="0">
                <a:latin typeface="Arial" panose="020B0604020202020204" pitchFamily="34" charset="0"/>
                <a:cs typeface="Arial" panose="020B0604020202020204" pitchFamily="34" charset="0"/>
              </a:rPr>
              <a:t>variables </a:t>
            </a:r>
            <a:r>
              <a:rPr lang="es-EC" sz="2000" dirty="0" smtClean="0">
                <a:latin typeface="Arial" panose="020B0604020202020204" pitchFamily="34" charset="0"/>
                <a:cs typeface="Arial" panose="020B0604020202020204" pitchFamily="34" charset="0"/>
              </a:rPr>
              <a:t>urgentes: la asignación </a:t>
            </a:r>
            <a:r>
              <a:rPr lang="es-EC" sz="2000" dirty="0">
                <a:latin typeface="Arial" panose="020B0604020202020204" pitchFamily="34" charset="0"/>
                <a:cs typeface="Arial" panose="020B0604020202020204" pitchFamily="34" charset="0"/>
              </a:rPr>
              <a:t>presupuestaria, el desarrollo de las tecnologías de la información y comunicaciones, </a:t>
            </a:r>
            <a:r>
              <a:rPr lang="es-EC" sz="2000" dirty="0" smtClean="0">
                <a:latin typeface="Arial" panose="020B0604020202020204" pitchFamily="34" charset="0"/>
                <a:cs typeface="Arial" panose="020B0604020202020204" pitchFamily="34" charset="0"/>
              </a:rPr>
              <a:t>el </a:t>
            </a:r>
            <a:r>
              <a:rPr lang="es-EC" sz="2000" dirty="0">
                <a:latin typeface="Arial" panose="020B0604020202020204" pitchFamily="34" charset="0"/>
                <a:cs typeface="Arial" panose="020B0604020202020204" pitchFamily="34" charset="0"/>
              </a:rPr>
              <a:t>desarrollo de las capacidades multisectoriales y </a:t>
            </a:r>
            <a:r>
              <a:rPr lang="es-EC" sz="2000" dirty="0" smtClean="0">
                <a:latin typeface="Arial" panose="020B0604020202020204" pitchFamily="34" charset="0"/>
                <a:cs typeface="Arial" panose="020B0604020202020204" pitchFamily="34" charset="0"/>
              </a:rPr>
              <a:t>multidimensionales, </a:t>
            </a:r>
            <a:r>
              <a:rPr lang="es-EC" sz="2000" dirty="0">
                <a:latin typeface="Arial" panose="020B0604020202020204" pitchFamily="34" charset="0"/>
                <a:cs typeface="Arial" panose="020B0604020202020204" pitchFamily="34" charset="0"/>
              </a:rPr>
              <a:t>la modernización de armamento, material y </a:t>
            </a:r>
            <a:r>
              <a:rPr lang="es-EC" sz="2000" dirty="0" smtClean="0">
                <a:latin typeface="Arial" panose="020B0604020202020204" pitchFamily="34" charset="0"/>
                <a:cs typeface="Arial" panose="020B0604020202020204" pitchFamily="34" charset="0"/>
              </a:rPr>
              <a:t>equipo y; </a:t>
            </a:r>
            <a:r>
              <a:rPr lang="es-EC" sz="2000" dirty="0">
                <a:latin typeface="Arial" panose="020B0604020202020204" pitchFamily="34" charset="0"/>
                <a:cs typeface="Arial" panose="020B0604020202020204" pitchFamily="34" charset="0"/>
              </a:rPr>
              <a:t>la selección de </a:t>
            </a:r>
            <a:r>
              <a:rPr lang="es-EC" sz="2000" dirty="0" smtClean="0">
                <a:latin typeface="Arial" panose="020B0604020202020204" pitchFamily="34" charset="0"/>
                <a:cs typeface="Arial" panose="020B0604020202020204" pitchFamily="34" charset="0"/>
              </a:rPr>
              <a:t>personal; </a:t>
            </a:r>
            <a:r>
              <a:rPr lang="es-EC" sz="2000" dirty="0">
                <a:latin typeface="Arial" panose="020B0604020202020204" pitchFamily="34" charset="0"/>
                <a:cs typeface="Arial" panose="020B0604020202020204" pitchFamily="34" charset="0"/>
              </a:rPr>
              <a:t>estas variables con la prioridad de URGENCIA deben estar en primer orden para la formulación de </a:t>
            </a:r>
            <a:r>
              <a:rPr lang="es-EC" sz="2000" dirty="0" smtClean="0">
                <a:latin typeface="Arial" panose="020B0604020202020204" pitchFamily="34" charset="0"/>
                <a:cs typeface="Arial" panose="020B0604020202020204" pitchFamily="34" charset="0"/>
              </a:rPr>
              <a:t>proyectos.</a:t>
            </a:r>
            <a:endParaRPr lang="es-MX" sz="20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4173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26525" y="182881"/>
            <a:ext cx="9478850"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14. CONCLUSIONES Y RECOMENDACIONES</a:t>
            </a:r>
            <a:endParaRPr lang="es-EC" sz="2800" b="1" i="1" dirty="0">
              <a:solidFill>
                <a:prstClr val="black"/>
              </a:solidFill>
              <a:latin typeface="Arial" panose="020B0604020202020204" pitchFamily="34" charset="0"/>
              <a:cs typeface="Arial" panose="020B0604020202020204" pitchFamily="34" charset="0"/>
            </a:endParaRPr>
          </a:p>
        </p:txBody>
      </p:sp>
      <p:graphicFrame>
        <p:nvGraphicFramePr>
          <p:cNvPr id="3" name="9 Diagrama"/>
          <p:cNvGraphicFramePr/>
          <p:nvPr>
            <p:extLst>
              <p:ext uri="{D42A27DB-BD31-4B8C-83A1-F6EECF244321}">
                <p14:modId xmlns:p14="http://schemas.microsoft.com/office/powerpoint/2010/main" val="120391186"/>
              </p:ext>
            </p:extLst>
          </p:nvPr>
        </p:nvGraphicFramePr>
        <p:xfrm>
          <a:off x="1618847" y="1767840"/>
          <a:ext cx="9999906" cy="4481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6 Rectángulo"/>
          <p:cNvSpPr/>
          <p:nvPr/>
        </p:nvSpPr>
        <p:spPr>
          <a:xfrm>
            <a:off x="2700591" y="1126978"/>
            <a:ext cx="7090724" cy="461665"/>
          </a:xfrm>
          <a:prstGeom prst="rect">
            <a:avLst/>
          </a:prstGeom>
          <a:noFill/>
          <a:ln>
            <a:solidFill>
              <a:schemeClr val="tx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38" dirty="0" smtClean="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CONCLUSIONES PARCIALES 1ER. OBJETIVO</a:t>
            </a:r>
            <a:endParaRPr lang="es-ES" sz="2400" b="1" spc="38" dirty="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873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26525" y="182881"/>
            <a:ext cx="9478850"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14. CONCLUSIONES Y RECOMENDACIONES</a:t>
            </a:r>
            <a:endParaRPr lang="es-EC" sz="2800" b="1" i="1" dirty="0">
              <a:solidFill>
                <a:prstClr val="black"/>
              </a:solidFill>
              <a:latin typeface="Arial" panose="020B0604020202020204" pitchFamily="34" charset="0"/>
              <a:cs typeface="Arial" panose="020B0604020202020204" pitchFamily="34" charset="0"/>
            </a:endParaRPr>
          </a:p>
        </p:txBody>
      </p:sp>
      <p:graphicFrame>
        <p:nvGraphicFramePr>
          <p:cNvPr id="3" name="9 Diagrama"/>
          <p:cNvGraphicFramePr/>
          <p:nvPr>
            <p:extLst>
              <p:ext uri="{D42A27DB-BD31-4B8C-83A1-F6EECF244321}">
                <p14:modId xmlns:p14="http://schemas.microsoft.com/office/powerpoint/2010/main" val="3608356027"/>
              </p:ext>
            </p:extLst>
          </p:nvPr>
        </p:nvGraphicFramePr>
        <p:xfrm>
          <a:off x="1013534" y="1767840"/>
          <a:ext cx="9999906" cy="4481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6 Rectángulo"/>
          <p:cNvSpPr/>
          <p:nvPr/>
        </p:nvSpPr>
        <p:spPr>
          <a:xfrm>
            <a:off x="2361785" y="1126978"/>
            <a:ext cx="7124387" cy="461665"/>
          </a:xfrm>
          <a:prstGeom prst="rect">
            <a:avLst/>
          </a:prstGeom>
          <a:noFill/>
          <a:ln>
            <a:solidFill>
              <a:schemeClr val="tx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38" dirty="0" smtClean="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CONCLUSIONES PARCIALES 2DO. OBJETIVO</a:t>
            </a:r>
            <a:endParaRPr lang="es-ES" sz="2400" b="1" spc="38" dirty="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5760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26525" y="182881"/>
            <a:ext cx="9478850"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14. CONCLUSIONES Y RECOMENDACIONES</a:t>
            </a:r>
            <a:endParaRPr lang="es-EC" sz="2800" b="1" i="1" dirty="0">
              <a:solidFill>
                <a:prstClr val="black"/>
              </a:solidFill>
              <a:latin typeface="Arial" panose="020B0604020202020204" pitchFamily="34" charset="0"/>
              <a:cs typeface="Arial" panose="020B0604020202020204" pitchFamily="34" charset="0"/>
            </a:endParaRPr>
          </a:p>
        </p:txBody>
      </p:sp>
      <p:graphicFrame>
        <p:nvGraphicFramePr>
          <p:cNvPr id="3" name="9 Diagrama"/>
          <p:cNvGraphicFramePr/>
          <p:nvPr>
            <p:extLst>
              <p:ext uri="{D42A27DB-BD31-4B8C-83A1-F6EECF244321}">
                <p14:modId xmlns:p14="http://schemas.microsoft.com/office/powerpoint/2010/main" val="181938735"/>
              </p:ext>
            </p:extLst>
          </p:nvPr>
        </p:nvGraphicFramePr>
        <p:xfrm>
          <a:off x="1363898" y="1880315"/>
          <a:ext cx="10613454" cy="4977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6 Rectángulo"/>
          <p:cNvSpPr/>
          <p:nvPr/>
        </p:nvSpPr>
        <p:spPr>
          <a:xfrm>
            <a:off x="2524254" y="1110044"/>
            <a:ext cx="7225048" cy="461665"/>
          </a:xfrm>
          <a:prstGeom prst="rect">
            <a:avLst/>
          </a:prstGeom>
          <a:noFill/>
          <a:ln>
            <a:solidFill>
              <a:schemeClr val="tx1"/>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38" dirty="0" smtClean="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CONCLUSIONES PARCIALES 3ER OBJETIVO</a:t>
            </a:r>
            <a:endParaRPr lang="es-ES" sz="2400" b="1" spc="38" dirty="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8546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26525" y="182881"/>
            <a:ext cx="9478850"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14. CONCLUSIONES Y RECOMENDACIONES</a:t>
            </a:r>
            <a:endParaRPr lang="es-EC" sz="2800" b="1" i="1" dirty="0">
              <a:solidFill>
                <a:prstClr val="black"/>
              </a:solidFill>
              <a:latin typeface="Arial" panose="020B0604020202020204" pitchFamily="34" charset="0"/>
              <a:cs typeface="Arial" panose="020B0604020202020204" pitchFamily="34" charset="0"/>
            </a:endParaRPr>
          </a:p>
        </p:txBody>
      </p:sp>
      <p:graphicFrame>
        <p:nvGraphicFramePr>
          <p:cNvPr id="3" name="9 Diagrama"/>
          <p:cNvGraphicFramePr/>
          <p:nvPr>
            <p:extLst>
              <p:ext uri="{D42A27DB-BD31-4B8C-83A1-F6EECF244321}">
                <p14:modId xmlns:p14="http://schemas.microsoft.com/office/powerpoint/2010/main" val="824530964"/>
              </p:ext>
            </p:extLst>
          </p:nvPr>
        </p:nvGraphicFramePr>
        <p:xfrm>
          <a:off x="1363897" y="1845733"/>
          <a:ext cx="10265725" cy="4588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6 Rectángulo"/>
          <p:cNvSpPr/>
          <p:nvPr/>
        </p:nvSpPr>
        <p:spPr>
          <a:xfrm>
            <a:off x="3541690" y="1110044"/>
            <a:ext cx="5228823" cy="461665"/>
          </a:xfrm>
          <a:prstGeom prst="rect">
            <a:avLst/>
          </a:prstGeom>
          <a:noFill/>
          <a:ln>
            <a:solidFill>
              <a:schemeClr val="tx1"/>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spc="38" dirty="0" smtClean="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RECOMENDACIONES</a:t>
            </a:r>
            <a:endParaRPr lang="es-ES" sz="2400" b="1" spc="38" dirty="0">
              <a:ln w="11430"/>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633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2 Rectángulo"/>
          <p:cNvSpPr>
            <a:spLocks noChangeArrowheads="1"/>
          </p:cNvSpPr>
          <p:nvPr/>
        </p:nvSpPr>
        <p:spPr bwMode="auto">
          <a:xfrm>
            <a:off x="4632960" y="5703936"/>
            <a:ext cx="2999134" cy="6463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C" sz="3600" b="1" dirty="0"/>
              <a:t>GRACIAS !!</a:t>
            </a:r>
            <a:endParaRPr lang="es-EC" sz="3600" dirty="0"/>
          </a:p>
        </p:txBody>
      </p:sp>
      <p:pic>
        <p:nvPicPr>
          <p:cNvPr id="5" name="Imagen 4"/>
          <p:cNvPicPr>
            <a:picLocks noChangeAspect="1"/>
          </p:cNvPicPr>
          <p:nvPr/>
        </p:nvPicPr>
        <p:blipFill>
          <a:blip r:embed="rId2"/>
          <a:stretch>
            <a:fillRect/>
          </a:stretch>
        </p:blipFill>
        <p:spPr>
          <a:xfrm>
            <a:off x="3036582" y="583902"/>
            <a:ext cx="6091376" cy="4874330"/>
          </a:xfrm>
          <a:prstGeom prst="rect">
            <a:avLst/>
          </a:prstGeom>
        </p:spPr>
      </p:pic>
    </p:spTree>
    <p:extLst>
      <p:ext uri="{BB962C8B-B14F-4D97-AF65-F5344CB8AC3E}">
        <p14:creationId xmlns:p14="http://schemas.microsoft.com/office/powerpoint/2010/main" val="1981777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 PLANTEAMIENTO </a:t>
            </a:r>
            <a:r>
              <a:rPr lang="es-EC" sz="2800" b="1" i="1" dirty="0">
                <a:solidFill>
                  <a:prstClr val="black"/>
                </a:solidFill>
                <a:latin typeface="Arial" panose="020B0604020202020204" pitchFamily="34" charset="0"/>
                <a:cs typeface="Arial" panose="020B0604020202020204" pitchFamily="34" charset="0"/>
              </a:rPr>
              <a:t>DEL PROBLEMA</a:t>
            </a:r>
          </a:p>
        </p:txBody>
      </p:sp>
      <p:sp>
        <p:nvSpPr>
          <p:cNvPr id="5" name="CuadroTexto 4">
            <a:extLst>
              <a:ext uri="{FF2B5EF4-FFF2-40B4-BE49-F238E27FC236}">
                <a16:creationId xmlns="" xmlns:a16="http://schemas.microsoft.com/office/drawing/2014/main" id="{1AC222EB-CE0E-1D4E-BA24-831B2CB3AD74}"/>
              </a:ext>
            </a:extLst>
          </p:cNvPr>
          <p:cNvSpPr txBox="1"/>
          <p:nvPr/>
        </p:nvSpPr>
        <p:spPr>
          <a:xfrm>
            <a:off x="2530381" y="1356856"/>
            <a:ext cx="8900271" cy="212954"/>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 PLANTEAMIENTO </a:t>
            </a: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 </a:t>
            </a:r>
            <a:r>
              <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PROBLEMA</a:t>
            </a:r>
          </a:p>
        </p:txBody>
      </p:sp>
      <p:sp>
        <p:nvSpPr>
          <p:cNvPr id="8" name="Rectángulo 7"/>
          <p:cNvSpPr/>
          <p:nvPr/>
        </p:nvSpPr>
        <p:spPr>
          <a:xfrm>
            <a:off x="2758172" y="2051565"/>
            <a:ext cx="8676167" cy="707886"/>
          </a:xfrm>
          <a:prstGeom prst="rect">
            <a:avLst/>
          </a:prstGeom>
        </p:spPr>
        <p:txBody>
          <a:bodyPr wrap="square">
            <a:spAutoFit/>
          </a:bodyPr>
          <a:lstStyle/>
          <a:p>
            <a:pPr algn="just"/>
            <a:r>
              <a:rPr lang="es-ES_tradnl" sz="2000" dirty="0">
                <a:latin typeface="Arial" panose="020B0604020202020204" pitchFamily="34" charset="0"/>
                <a:ea typeface="Times New Roman" panose="02020603050405020304" pitchFamily="18" charset="0"/>
              </a:rPr>
              <a:t>E</a:t>
            </a:r>
            <a:r>
              <a:rPr lang="es-ES_tradnl" sz="2000" dirty="0" smtClean="0">
                <a:latin typeface="Arial" panose="020B0604020202020204" pitchFamily="34" charset="0"/>
                <a:ea typeface="Times New Roman" panose="02020603050405020304" pitchFamily="18" charset="0"/>
              </a:rPr>
              <a:t>l </a:t>
            </a:r>
            <a:r>
              <a:rPr lang="es-ES_tradnl" sz="2000" dirty="0">
                <a:latin typeface="Arial" panose="020B0604020202020204" pitchFamily="34" charset="0"/>
                <a:ea typeface="Times New Roman" panose="02020603050405020304" pitchFamily="18" charset="0"/>
              </a:rPr>
              <a:t>Ecuador, país en vías de desarrollo, con problemas de gobernabilidad, corrupción, pobreza e inseguridad </a:t>
            </a:r>
            <a:r>
              <a:rPr lang="es-ES_tradnl" sz="2000" dirty="0" smtClean="0">
                <a:latin typeface="Arial" panose="020B0604020202020204" pitchFamily="34" charset="0"/>
                <a:ea typeface="Times New Roman" panose="02020603050405020304" pitchFamily="18" charset="0"/>
              </a:rPr>
              <a:t>ciudadana.</a:t>
            </a:r>
          </a:p>
        </p:txBody>
      </p:sp>
      <p:sp>
        <p:nvSpPr>
          <p:cNvPr id="9" name="CuadroTexto 8"/>
          <p:cNvSpPr txBox="1"/>
          <p:nvPr/>
        </p:nvSpPr>
        <p:spPr>
          <a:xfrm>
            <a:off x="2758171" y="2971005"/>
            <a:ext cx="8676167" cy="839391"/>
          </a:xfrm>
          <a:prstGeom prst="rect">
            <a:avLst/>
          </a:prstGeom>
          <a:noFill/>
        </p:spPr>
        <p:txBody>
          <a:bodyPr wrap="square" rtlCol="0">
            <a:spAutoFit/>
          </a:bodyPr>
          <a:lstStyle/>
          <a:p>
            <a:pPr algn="just"/>
            <a:r>
              <a:rPr lang="es-ES_tradnl" sz="2000" dirty="0" smtClean="0">
                <a:latin typeface="Arial" panose="020B0604020202020204" pitchFamily="34" charset="0"/>
                <a:ea typeface="Times New Roman" panose="02020603050405020304" pitchFamily="18" charset="0"/>
              </a:rPr>
              <a:t>Es necesario re-conceptualizar la seguridad nacional desde una perspectiva de nación, pues el Ecuador se enfrenta a amenazas y riesgos de naturaleza diversa y compleja.</a:t>
            </a:r>
            <a:endParaRPr lang="es-EC" sz="2000" dirty="0"/>
          </a:p>
        </p:txBody>
      </p:sp>
      <p:sp>
        <p:nvSpPr>
          <p:cNvPr id="12" name="Rectángulo 11"/>
          <p:cNvSpPr/>
          <p:nvPr/>
        </p:nvSpPr>
        <p:spPr>
          <a:xfrm>
            <a:off x="2758171" y="4216185"/>
            <a:ext cx="8676167" cy="839391"/>
          </a:xfrm>
          <a:prstGeom prst="rect">
            <a:avLst/>
          </a:prstGeom>
        </p:spPr>
        <p:txBody>
          <a:bodyPr wrap="square">
            <a:spAutoFit/>
          </a:bodyPr>
          <a:lstStyle/>
          <a:p>
            <a:pPr algn="just"/>
            <a:r>
              <a:rPr lang="es-ES_tradnl" sz="2000" dirty="0">
                <a:latin typeface="Arial" panose="020B0604020202020204" pitchFamily="34" charset="0"/>
                <a:ea typeface="Times New Roman" panose="02020603050405020304" pitchFamily="18" charset="0"/>
              </a:rPr>
              <a:t>L</a:t>
            </a:r>
            <a:r>
              <a:rPr lang="es-ES_tradnl" sz="2000" dirty="0" smtClean="0">
                <a:latin typeface="Arial" panose="020B0604020202020204" pitchFamily="34" charset="0"/>
                <a:ea typeface="Times New Roman" panose="02020603050405020304" pitchFamily="18" charset="0"/>
              </a:rPr>
              <a:t>os </a:t>
            </a:r>
            <a:r>
              <a:rPr lang="es-ES_tradnl" sz="2000" dirty="0">
                <a:latin typeface="Arial" panose="020B0604020202020204" pitchFamily="34" charset="0"/>
                <a:ea typeface="Times New Roman" panose="02020603050405020304" pitchFamily="18" charset="0"/>
              </a:rPr>
              <a:t>problemas de seguridad ciudadana, o como se indica en la doctrina </a:t>
            </a:r>
            <a:r>
              <a:rPr lang="es-ES_tradnl" sz="2000" dirty="0" smtClean="0">
                <a:latin typeface="Arial" panose="020B0604020202020204" pitchFamily="34" charset="0"/>
                <a:ea typeface="Times New Roman" panose="02020603050405020304" pitchFamily="18" charset="0"/>
              </a:rPr>
              <a:t>militar, problemas de ámbito </a:t>
            </a:r>
            <a:r>
              <a:rPr lang="es-ES_tradnl" sz="2000" dirty="0">
                <a:latin typeface="Arial" panose="020B0604020202020204" pitchFamily="34" charset="0"/>
                <a:ea typeface="Times New Roman" panose="02020603050405020304" pitchFamily="18" charset="0"/>
              </a:rPr>
              <a:t>interno, se han incrementado en los últimos </a:t>
            </a:r>
            <a:r>
              <a:rPr lang="es-ES_tradnl" sz="2000" dirty="0" smtClean="0">
                <a:latin typeface="Arial" panose="020B0604020202020204" pitchFamily="34" charset="0"/>
                <a:ea typeface="Times New Roman" panose="02020603050405020304" pitchFamily="18" charset="0"/>
              </a:rPr>
              <a:t>años. </a:t>
            </a:r>
            <a:endParaRPr lang="es-EC" sz="2000" dirty="0"/>
          </a:p>
        </p:txBody>
      </p:sp>
      <p:sp>
        <p:nvSpPr>
          <p:cNvPr id="13" name="CuadroTexto 12"/>
          <p:cNvSpPr txBox="1"/>
          <p:nvPr/>
        </p:nvSpPr>
        <p:spPr>
          <a:xfrm>
            <a:off x="2754485" y="5461918"/>
            <a:ext cx="8676167" cy="707886"/>
          </a:xfrm>
          <a:prstGeom prst="rect">
            <a:avLst/>
          </a:prstGeom>
          <a:noFill/>
        </p:spPr>
        <p:txBody>
          <a:bodyPr wrap="square" rtlCol="0">
            <a:spAutoFit/>
          </a:bodyPr>
          <a:lstStyle/>
          <a:p>
            <a:pPr algn="just"/>
            <a:r>
              <a:rPr lang="es-ES_tradnl" sz="2000" dirty="0" smtClean="0">
                <a:latin typeface="Arial" panose="020B0604020202020204" pitchFamily="34" charset="0"/>
                <a:ea typeface="Times New Roman" panose="02020603050405020304" pitchFamily="18" charset="0"/>
              </a:rPr>
              <a:t>Los niveles </a:t>
            </a:r>
            <a:r>
              <a:rPr lang="es-ES_tradnl" sz="2000" dirty="0">
                <a:latin typeface="Arial" panose="020B0604020202020204" pitchFamily="34" charset="0"/>
                <a:ea typeface="Times New Roman" panose="02020603050405020304" pitchFamily="18" charset="0"/>
              </a:rPr>
              <a:t>de inseguridad de la población han llegado a estar por encima de los factores económicos decrecientes y </a:t>
            </a:r>
            <a:r>
              <a:rPr lang="es-ES_tradnl" sz="2000" dirty="0" smtClean="0">
                <a:latin typeface="Arial" panose="020B0604020202020204" pitchFamily="34" charset="0"/>
                <a:ea typeface="Times New Roman" panose="02020603050405020304" pitchFamily="18" charset="0"/>
              </a:rPr>
              <a:t>el desempleo entre otros.</a:t>
            </a:r>
            <a:endParaRPr lang="es-EC" sz="2000" dirty="0"/>
          </a:p>
        </p:txBody>
      </p:sp>
    </p:spTree>
    <p:extLst>
      <p:ext uri="{BB962C8B-B14F-4D97-AF65-F5344CB8AC3E}">
        <p14:creationId xmlns:p14="http://schemas.microsoft.com/office/powerpoint/2010/main" val="3129652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2</a:t>
            </a:r>
            <a:r>
              <a:rPr lang="es-EC" sz="2800" b="1" i="1" dirty="0" smtClean="0">
                <a:solidFill>
                  <a:prstClr val="black"/>
                </a:solidFill>
                <a:latin typeface="Arial" panose="020B0604020202020204" pitchFamily="34" charset="0"/>
                <a:cs typeface="Arial" panose="020B0604020202020204" pitchFamily="34" charset="0"/>
              </a:rPr>
              <a:t>. ENUNCIADO DEL </a:t>
            </a:r>
            <a:r>
              <a:rPr lang="es-EC" sz="2800" b="1" i="1" dirty="0">
                <a:solidFill>
                  <a:prstClr val="black"/>
                </a:solidFill>
                <a:latin typeface="Arial" panose="020B0604020202020204" pitchFamily="34" charset="0"/>
                <a:cs typeface="Arial" panose="020B0604020202020204" pitchFamily="34" charset="0"/>
              </a:rPr>
              <a:t>PROBLEMA</a:t>
            </a:r>
          </a:p>
        </p:txBody>
      </p:sp>
      <p:sp>
        <p:nvSpPr>
          <p:cNvPr id="5" name="CuadroTexto 4">
            <a:extLst>
              <a:ext uri="{FF2B5EF4-FFF2-40B4-BE49-F238E27FC236}">
                <a16:creationId xmlns="" xmlns:a16="http://schemas.microsoft.com/office/drawing/2014/main" id="{1AC222EB-CE0E-1D4E-BA24-831B2CB3AD74}"/>
              </a:ext>
            </a:extLst>
          </p:cNvPr>
          <p:cNvSpPr txBox="1"/>
          <p:nvPr/>
        </p:nvSpPr>
        <p:spPr>
          <a:xfrm>
            <a:off x="2530381" y="1150794"/>
            <a:ext cx="8900271" cy="452432"/>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lang="es-EC" b="1" i="1" dirty="0">
                <a:solidFill>
                  <a:prstClr val="black"/>
                </a:solidFill>
                <a:latin typeface="Arial" panose="020B0604020202020204" pitchFamily="34" charset="0"/>
                <a:cs typeface="Arial" panose="020B0604020202020204" pitchFamily="34" charset="0"/>
              </a:rPr>
              <a:t>2</a:t>
            </a:r>
            <a:r>
              <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ENUNCIADO </a:t>
            </a: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 </a:t>
            </a:r>
            <a:r>
              <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PROBLEMA</a:t>
            </a:r>
          </a:p>
        </p:txBody>
      </p:sp>
      <p:sp>
        <p:nvSpPr>
          <p:cNvPr id="10" name="Rectángulo 9"/>
          <p:cNvSpPr/>
          <p:nvPr/>
        </p:nvSpPr>
        <p:spPr>
          <a:xfrm>
            <a:off x="931360" y="1707134"/>
            <a:ext cx="11079125" cy="1694695"/>
          </a:xfrm>
          <a:prstGeom prst="rect">
            <a:avLst/>
          </a:prstGeom>
        </p:spPr>
        <p:txBody>
          <a:bodyPr wrap="square">
            <a:spAutoFit/>
          </a:bodyPr>
          <a:lstStyle/>
          <a:p>
            <a:pPr marL="298450" algn="just">
              <a:lnSpc>
                <a:spcPct val="150000"/>
              </a:lnSpc>
              <a:spcAft>
                <a:spcPts val="1200"/>
              </a:spcAft>
            </a:pPr>
            <a:r>
              <a:rPr lang="es-ES_tradnl" sz="2400" dirty="0" smtClean="0">
                <a:latin typeface="Arial" panose="020B0604020202020204" pitchFamily="34" charset="0"/>
                <a:ea typeface="Times New Roman" panose="02020603050405020304" pitchFamily="18" charset="0"/>
                <a:cs typeface="Times New Roman" panose="02020603050405020304" pitchFamily="18" charset="0"/>
              </a:rPr>
              <a:t>¿</a:t>
            </a:r>
            <a:r>
              <a:rPr lang="es-MX" sz="2400" dirty="0">
                <a:latin typeface="Arial" panose="020B0604020202020204" pitchFamily="34" charset="0"/>
                <a:ea typeface="Times New Roman" panose="02020603050405020304" pitchFamily="18" charset="0"/>
              </a:rPr>
              <a:t> Cuál será la incidencia de la situación de Seguridad Ciudadana en el contexto de la Seguridad Nacional, ante el incremento de amenazas y riesgos a la seguridad en el Ecuador, en el año 2035</a:t>
            </a:r>
            <a:r>
              <a:rPr lang="es-ES_tradnl" sz="2400" dirty="0" smtClean="0">
                <a:latin typeface="Arial" panose="020B0604020202020204" pitchFamily="34" charset="0"/>
                <a:ea typeface="Times New Roman" panose="02020603050405020304" pitchFamily="18" charset="0"/>
                <a:cs typeface="Times New Roman" panose="02020603050405020304" pitchFamily="18" charset="0"/>
              </a:rPr>
              <a:t>?</a:t>
            </a:r>
            <a:endParaRPr lang="es-EC"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Imagen 10"/>
          <p:cNvPicPr>
            <a:picLocks noChangeAspect="1"/>
          </p:cNvPicPr>
          <p:nvPr/>
        </p:nvPicPr>
        <p:blipFill>
          <a:blip r:embed="rId2"/>
          <a:stretch>
            <a:fillRect/>
          </a:stretch>
        </p:blipFill>
        <p:spPr>
          <a:xfrm>
            <a:off x="1466786" y="3690863"/>
            <a:ext cx="3209021" cy="2029852"/>
          </a:xfrm>
          <a:prstGeom prst="rect">
            <a:avLst/>
          </a:prstGeom>
        </p:spPr>
      </p:pic>
      <p:pic>
        <p:nvPicPr>
          <p:cNvPr id="14" name="Imagen 13"/>
          <p:cNvPicPr>
            <a:picLocks noChangeAspect="1"/>
          </p:cNvPicPr>
          <p:nvPr/>
        </p:nvPicPr>
        <p:blipFill>
          <a:blip r:embed="rId3"/>
          <a:stretch>
            <a:fillRect/>
          </a:stretch>
        </p:blipFill>
        <p:spPr>
          <a:xfrm>
            <a:off x="5100116" y="4177472"/>
            <a:ext cx="3649566" cy="2167126"/>
          </a:xfrm>
          <a:prstGeom prst="rect">
            <a:avLst/>
          </a:prstGeom>
        </p:spPr>
      </p:pic>
      <p:pic>
        <p:nvPicPr>
          <p:cNvPr id="15" name="Imagen 14"/>
          <p:cNvPicPr>
            <a:picLocks noChangeAspect="1"/>
          </p:cNvPicPr>
          <p:nvPr/>
        </p:nvPicPr>
        <p:blipFill>
          <a:blip r:embed="rId4"/>
          <a:stretch>
            <a:fillRect/>
          </a:stretch>
        </p:blipFill>
        <p:spPr>
          <a:xfrm>
            <a:off x="9157687" y="3704649"/>
            <a:ext cx="2796282" cy="2796282"/>
          </a:xfrm>
          <a:prstGeom prst="rect">
            <a:avLst/>
          </a:prstGeom>
        </p:spPr>
      </p:pic>
    </p:spTree>
    <p:extLst>
      <p:ext uri="{BB962C8B-B14F-4D97-AF65-F5344CB8AC3E}">
        <p14:creationId xmlns:p14="http://schemas.microsoft.com/office/powerpoint/2010/main" val="1362637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3</a:t>
            </a:r>
            <a:r>
              <a:rPr lang="es-EC" sz="2800" b="1" i="1" dirty="0" smtClean="0">
                <a:solidFill>
                  <a:prstClr val="black"/>
                </a:solidFill>
                <a:latin typeface="Arial" panose="020B0604020202020204" pitchFamily="34" charset="0"/>
                <a:cs typeface="Arial" panose="020B0604020202020204" pitchFamily="34" charset="0"/>
              </a:rPr>
              <a:t>. PREGUNTAS DE INVESTIGACIÓN</a:t>
            </a:r>
            <a:endParaRPr lang="es-EC" sz="2800" b="1" i="1" dirty="0">
              <a:solidFill>
                <a:prstClr val="black"/>
              </a:solidFill>
              <a:latin typeface="Arial" panose="020B0604020202020204" pitchFamily="34" charset="0"/>
              <a:cs typeface="Arial" panose="020B0604020202020204" pitchFamily="34" charset="0"/>
            </a:endParaRPr>
          </a:p>
        </p:txBody>
      </p:sp>
      <p:sp>
        <p:nvSpPr>
          <p:cNvPr id="10" name="Rectángulo 9"/>
          <p:cNvSpPr/>
          <p:nvPr/>
        </p:nvSpPr>
        <p:spPr>
          <a:xfrm>
            <a:off x="1056068" y="368442"/>
            <a:ext cx="10996412" cy="4724370"/>
          </a:xfrm>
          <a:prstGeom prst="rect">
            <a:avLst/>
          </a:prstGeom>
        </p:spPr>
        <p:txBody>
          <a:bodyPr wrap="square">
            <a:spAutoFit/>
          </a:bodyPr>
          <a:lstStyle/>
          <a:p>
            <a:pPr marL="527050" algn="just">
              <a:lnSpc>
                <a:spcPct val="150000"/>
              </a:lnSpc>
              <a:spcAft>
                <a:spcPts val="1200"/>
              </a:spcAft>
              <a:tabLst>
                <a:tab pos="540385" algn="l"/>
              </a:tabLst>
            </a:pPr>
            <a:r>
              <a:rPr lang="es-ES_tradnl" dirty="0">
                <a:latin typeface="Arial" panose="020B0604020202020204" pitchFamily="34" charset="0"/>
                <a:ea typeface="Times New Roman" panose="02020603050405020304" pitchFamily="18" charset="0"/>
                <a:cs typeface="Times New Roman" panose="02020603050405020304" pitchFamily="18" charset="0"/>
              </a:rPr>
              <a:t> </a:t>
            </a:r>
            <a:endParaRPr lang="es-EC"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lphaLcParenR"/>
              <a:tabLst>
                <a:tab pos="180340" algn="l"/>
              </a:tabLst>
            </a:pPr>
            <a:r>
              <a:rPr lang="es-ES_tradnl" sz="2200" dirty="0" smtClean="0">
                <a:latin typeface="Arial" panose="020B0604020202020204" pitchFamily="34" charset="0"/>
                <a:ea typeface="Times New Roman" panose="02020603050405020304" pitchFamily="18" charset="0"/>
                <a:cs typeface="Arial" panose="020B0604020202020204" pitchFamily="34" charset="0"/>
              </a:rPr>
              <a:t>¿</a:t>
            </a:r>
            <a:r>
              <a:rPr lang="es-MX" sz="2200" dirty="0">
                <a:latin typeface="Arial" panose="020B0604020202020204" pitchFamily="34" charset="0"/>
                <a:ea typeface="Times New Roman" panose="02020603050405020304" pitchFamily="18" charset="0"/>
                <a:cs typeface="Arial" panose="020B0604020202020204" pitchFamily="34" charset="0"/>
              </a:rPr>
              <a:t>Cuál es la situación actual de la seguridad ciudadana, los indicadores de mayor incidencia, ante el incremento y surgimiento de nuevas amenazas a la seguridad nacional en el </a:t>
            </a:r>
            <a:r>
              <a:rPr lang="es-MX" sz="2200" dirty="0" smtClean="0">
                <a:latin typeface="Arial" panose="020B0604020202020204" pitchFamily="34" charset="0"/>
                <a:ea typeface="Times New Roman" panose="02020603050405020304" pitchFamily="18" charset="0"/>
                <a:cs typeface="Arial" panose="020B0604020202020204" pitchFamily="34" charset="0"/>
              </a:rPr>
              <a:t>Ecuador</a:t>
            </a:r>
            <a:r>
              <a:rPr lang="es-ES_tradnl" sz="2200" dirty="0" smtClean="0">
                <a:latin typeface="Arial" panose="020B0604020202020204" pitchFamily="34" charset="0"/>
                <a:ea typeface="Times New Roman" panose="02020603050405020304" pitchFamily="18" charset="0"/>
                <a:cs typeface="Arial" panose="020B0604020202020204" pitchFamily="34" charset="0"/>
              </a:rPr>
              <a:t>?</a:t>
            </a:r>
            <a:endParaRPr lang="es-EC" sz="2200" dirty="0" smtClean="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mj-lt"/>
              <a:buAutoNum type="alphaLcParenR"/>
              <a:tabLst>
                <a:tab pos="180340" algn="l"/>
              </a:tabLst>
            </a:pPr>
            <a:r>
              <a:rPr lang="es-ES_tradnl" sz="2200" dirty="0" smtClean="0">
                <a:latin typeface="Arial" panose="020B0604020202020204" pitchFamily="34" charset="0"/>
                <a:ea typeface="Times New Roman" panose="02020603050405020304" pitchFamily="18" charset="0"/>
                <a:cs typeface="Arial" panose="020B0604020202020204" pitchFamily="34" charset="0"/>
              </a:rPr>
              <a:t>¿</a:t>
            </a:r>
            <a:r>
              <a:rPr lang="es-ES_tradnl" sz="2200" dirty="0">
                <a:latin typeface="Arial" panose="020B0604020202020204" pitchFamily="34" charset="0"/>
                <a:ea typeface="Times New Roman" panose="02020603050405020304" pitchFamily="18" charset="0"/>
                <a:cs typeface="Arial" panose="020B0604020202020204" pitchFamily="34" charset="0"/>
              </a:rPr>
              <a:t>Cuál es el marco jurídico y reglamentario disponible en el Estado que permita el empleo de las FF.AA en apoyo a la Policía Nacional, en situaciones en las cuales se encuentre en riesgo la seguridad nacional</a:t>
            </a:r>
            <a:r>
              <a:rPr lang="es-ES_tradnl" sz="2200" dirty="0" smtClean="0">
                <a:latin typeface="Arial" panose="020B0604020202020204" pitchFamily="34" charset="0"/>
                <a:ea typeface="Times New Roman" panose="02020603050405020304" pitchFamily="18" charset="0"/>
                <a:cs typeface="Arial" panose="020B0604020202020204" pitchFamily="34" charset="0"/>
              </a:rPr>
              <a:t>?</a:t>
            </a:r>
            <a:r>
              <a:rPr lang="es-ES_tradnl" sz="2200" dirty="0">
                <a:latin typeface="Arial" panose="020B0604020202020204" pitchFamily="34" charset="0"/>
                <a:ea typeface="Times New Roman" panose="02020603050405020304" pitchFamily="18" charset="0"/>
                <a:cs typeface="Arial" panose="020B0604020202020204" pitchFamily="34" charset="0"/>
              </a:rPr>
              <a:t> </a:t>
            </a:r>
            <a:endParaRPr lang="es-EC" sz="2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mj-lt"/>
              <a:buAutoNum type="alphaLcParenR"/>
              <a:tabLst>
                <a:tab pos="180340" algn="l"/>
              </a:tabLst>
            </a:pPr>
            <a:r>
              <a:rPr lang="es-ES_tradnl" sz="2200" dirty="0">
                <a:latin typeface="Arial" panose="020B0604020202020204" pitchFamily="34" charset="0"/>
                <a:ea typeface="Times New Roman" panose="02020603050405020304" pitchFamily="18" charset="0"/>
                <a:cs typeface="Arial" panose="020B0604020202020204" pitchFamily="34" charset="0"/>
              </a:rPr>
              <a:t>¿Existe una propuesta de análisis prospectivo que permita identificar el escenario futuro de la seguridad ciudadana y su grado de afectación a la seguridad nacional?</a:t>
            </a:r>
            <a:endParaRPr lang="es-EC" sz="2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1" name="Imagen 10"/>
          <p:cNvPicPr>
            <a:picLocks noChangeAspect="1"/>
          </p:cNvPicPr>
          <p:nvPr/>
        </p:nvPicPr>
        <p:blipFill>
          <a:blip r:embed="rId2"/>
          <a:stretch>
            <a:fillRect/>
          </a:stretch>
        </p:blipFill>
        <p:spPr>
          <a:xfrm>
            <a:off x="10324963" y="5094703"/>
            <a:ext cx="1635049" cy="1218242"/>
          </a:xfrm>
          <a:prstGeom prst="rect">
            <a:avLst/>
          </a:prstGeom>
        </p:spPr>
      </p:pic>
      <p:pic>
        <p:nvPicPr>
          <p:cNvPr id="14" name="Imagen 13"/>
          <p:cNvPicPr>
            <a:picLocks noChangeAspect="1"/>
          </p:cNvPicPr>
          <p:nvPr/>
        </p:nvPicPr>
        <p:blipFill>
          <a:blip r:embed="rId3"/>
          <a:stretch>
            <a:fillRect/>
          </a:stretch>
        </p:blipFill>
        <p:spPr>
          <a:xfrm>
            <a:off x="8899307" y="5204010"/>
            <a:ext cx="1346889" cy="1034902"/>
          </a:xfrm>
          <a:prstGeom prst="rect">
            <a:avLst/>
          </a:prstGeom>
        </p:spPr>
      </p:pic>
      <p:pic>
        <p:nvPicPr>
          <p:cNvPr id="15" name="Imagen 14"/>
          <p:cNvPicPr>
            <a:picLocks noChangeAspect="1"/>
          </p:cNvPicPr>
          <p:nvPr/>
        </p:nvPicPr>
        <p:blipFill>
          <a:blip r:embed="rId4"/>
          <a:stretch>
            <a:fillRect/>
          </a:stretch>
        </p:blipFill>
        <p:spPr>
          <a:xfrm>
            <a:off x="6503837" y="5229768"/>
            <a:ext cx="2322689" cy="1034902"/>
          </a:xfrm>
          <a:prstGeom prst="rect">
            <a:avLst/>
          </a:prstGeom>
        </p:spPr>
      </p:pic>
      <p:pic>
        <p:nvPicPr>
          <p:cNvPr id="16" name="Imagen 15"/>
          <p:cNvPicPr>
            <a:picLocks noChangeAspect="1"/>
          </p:cNvPicPr>
          <p:nvPr/>
        </p:nvPicPr>
        <p:blipFill>
          <a:blip r:embed="rId5"/>
          <a:stretch>
            <a:fillRect/>
          </a:stretch>
        </p:blipFill>
        <p:spPr>
          <a:xfrm>
            <a:off x="1893202" y="5230064"/>
            <a:ext cx="2309512" cy="1060364"/>
          </a:xfrm>
          <a:prstGeom prst="rect">
            <a:avLst/>
          </a:prstGeom>
        </p:spPr>
      </p:pic>
      <p:pic>
        <p:nvPicPr>
          <p:cNvPr id="17" name="Imagen 16"/>
          <p:cNvPicPr>
            <a:picLocks noChangeAspect="1"/>
          </p:cNvPicPr>
          <p:nvPr/>
        </p:nvPicPr>
        <p:blipFill>
          <a:blip r:embed="rId6"/>
          <a:stretch>
            <a:fillRect/>
          </a:stretch>
        </p:blipFill>
        <p:spPr>
          <a:xfrm>
            <a:off x="4333001" y="5229768"/>
            <a:ext cx="2079188" cy="1048820"/>
          </a:xfrm>
          <a:prstGeom prst="rect">
            <a:avLst/>
          </a:prstGeom>
        </p:spPr>
      </p:pic>
    </p:spTree>
    <p:extLst>
      <p:ext uri="{BB962C8B-B14F-4D97-AF65-F5344CB8AC3E}">
        <p14:creationId xmlns:p14="http://schemas.microsoft.com/office/powerpoint/2010/main" val="110448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4</a:t>
            </a:r>
            <a:r>
              <a:rPr lang="es-EC" sz="2800" b="1" i="1" dirty="0" smtClean="0">
                <a:solidFill>
                  <a:prstClr val="black"/>
                </a:solidFill>
                <a:latin typeface="Arial" panose="020B0604020202020204" pitchFamily="34" charset="0"/>
                <a:cs typeface="Arial" panose="020B0604020202020204" pitchFamily="34" charset="0"/>
              </a:rPr>
              <a:t>. JUSTIFICACIÓN DE LA INVESTIGACIÓN</a:t>
            </a:r>
            <a:endParaRPr lang="es-EC" sz="2800" b="1" i="1" dirty="0">
              <a:solidFill>
                <a:prstClr val="black"/>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 xmlns:a16="http://schemas.microsoft.com/office/drawing/2014/main" id="{1AC222EB-CE0E-1D4E-BA24-831B2CB3AD74}"/>
              </a:ext>
            </a:extLst>
          </p:cNvPr>
          <p:cNvSpPr txBox="1"/>
          <p:nvPr/>
        </p:nvSpPr>
        <p:spPr>
          <a:xfrm>
            <a:off x="2530382" y="1640194"/>
            <a:ext cx="1964346" cy="452432"/>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lang="es-EC" b="1" i="1" noProof="0" dirty="0" smtClean="0">
                <a:solidFill>
                  <a:prstClr val="black"/>
                </a:solidFill>
                <a:latin typeface="Arial" panose="020B0604020202020204" pitchFamily="34" charset="0"/>
                <a:cs typeface="Arial" panose="020B0604020202020204" pitchFamily="34" charset="0"/>
              </a:rPr>
              <a:t>IMPORTANCIA</a:t>
            </a:r>
            <a:endPar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Rectángulo 10"/>
          <p:cNvSpPr/>
          <p:nvPr/>
        </p:nvSpPr>
        <p:spPr>
          <a:xfrm>
            <a:off x="2515177" y="2092626"/>
            <a:ext cx="9180540" cy="1323439"/>
          </a:xfrm>
          <a:prstGeom prst="rect">
            <a:avLst/>
          </a:prstGeom>
        </p:spPr>
        <p:txBody>
          <a:bodyPr wrap="square">
            <a:spAutoFit/>
          </a:bodyPr>
          <a:lstStyle/>
          <a:p>
            <a:pPr algn="just"/>
            <a:r>
              <a:rPr lang="es-EC" sz="2000" dirty="0">
                <a:latin typeface="Arial" panose="020B0604020202020204" pitchFamily="34" charset="0"/>
                <a:ea typeface="Times New Roman" panose="02020603050405020304" pitchFamily="18" charset="0"/>
              </a:rPr>
              <a:t>Como miembros de las FF.AA, es nuestra responsabilidad velar por la supervivencia, la permanencia y el progreso de las mismas con la finalidad de cumplir el mandato constitucional que precautele la seguridad del Estado y la protección de la sociedad en </a:t>
            </a:r>
            <a:r>
              <a:rPr lang="es-EC" sz="2000" dirty="0" smtClean="0">
                <a:latin typeface="Arial" panose="020B0604020202020204" pitchFamily="34" charset="0"/>
                <a:ea typeface="Times New Roman" panose="02020603050405020304" pitchFamily="18" charset="0"/>
              </a:rPr>
              <a:t>general.</a:t>
            </a:r>
            <a:endParaRPr lang="es-EC" sz="2000" dirty="0"/>
          </a:p>
        </p:txBody>
      </p:sp>
      <p:sp>
        <p:nvSpPr>
          <p:cNvPr id="14" name="CuadroTexto 13">
            <a:extLst>
              <a:ext uri="{FF2B5EF4-FFF2-40B4-BE49-F238E27FC236}">
                <a16:creationId xmlns="" xmlns:a16="http://schemas.microsoft.com/office/drawing/2014/main" id="{1AC222EB-CE0E-1D4E-BA24-831B2CB3AD74}"/>
              </a:ext>
            </a:extLst>
          </p:cNvPr>
          <p:cNvSpPr txBox="1"/>
          <p:nvPr/>
        </p:nvSpPr>
        <p:spPr>
          <a:xfrm>
            <a:off x="2553992" y="3866099"/>
            <a:ext cx="1964346" cy="414985"/>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lang="es-EC" b="1" i="1" dirty="0" smtClean="0">
                <a:solidFill>
                  <a:prstClr val="black"/>
                </a:solidFill>
                <a:latin typeface="Arial" panose="020B0604020202020204" pitchFamily="34" charset="0"/>
                <a:cs typeface="Arial" panose="020B0604020202020204" pitchFamily="34" charset="0"/>
              </a:rPr>
              <a:t>RELEVAN</a:t>
            </a:r>
            <a:r>
              <a:rPr lang="es-EC" b="1" i="1" noProof="0" dirty="0" smtClean="0">
                <a:solidFill>
                  <a:prstClr val="black"/>
                </a:solidFill>
                <a:latin typeface="Arial" panose="020B0604020202020204" pitchFamily="34" charset="0"/>
                <a:cs typeface="Arial" panose="020B0604020202020204" pitchFamily="34" charset="0"/>
              </a:rPr>
              <a:t>CIA</a:t>
            </a:r>
            <a:endPar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Rectángulo 14"/>
          <p:cNvSpPr/>
          <p:nvPr/>
        </p:nvSpPr>
        <p:spPr>
          <a:xfrm>
            <a:off x="2530382" y="4460659"/>
            <a:ext cx="9165335" cy="1323439"/>
          </a:xfrm>
          <a:prstGeom prst="rect">
            <a:avLst/>
          </a:prstGeom>
        </p:spPr>
        <p:txBody>
          <a:bodyPr wrap="square">
            <a:spAutoFit/>
          </a:bodyPr>
          <a:lstStyle/>
          <a:p>
            <a:pPr algn="just"/>
            <a:r>
              <a:rPr lang="es-EC" sz="2000" dirty="0">
                <a:latin typeface="Arial" panose="020B0604020202020204" pitchFamily="34" charset="0"/>
                <a:ea typeface="Times New Roman" panose="02020603050405020304" pitchFamily="18" charset="0"/>
              </a:rPr>
              <a:t>Es </a:t>
            </a:r>
            <a:r>
              <a:rPr lang="es-EC" sz="2000" dirty="0" smtClean="0">
                <a:latin typeface="Arial" panose="020B0604020202020204" pitchFamily="34" charset="0"/>
                <a:ea typeface="Times New Roman" panose="02020603050405020304" pitchFamily="18" charset="0"/>
              </a:rPr>
              <a:t>responsabilidad </a:t>
            </a:r>
            <a:r>
              <a:rPr lang="es-EC" sz="2000" dirty="0">
                <a:latin typeface="Arial" panose="020B0604020202020204" pitchFamily="34" charset="0"/>
                <a:ea typeface="Times New Roman" panose="02020603050405020304" pitchFamily="18" charset="0"/>
              </a:rPr>
              <a:t>de las Fuerzas Armadas desarrollar estudios y análisis de la situación actual y futura acerca de la seguridad, acorde con los intereses </a:t>
            </a:r>
            <a:r>
              <a:rPr lang="es-EC" sz="2000" dirty="0" smtClean="0">
                <a:latin typeface="Arial" panose="020B0604020202020204" pitchFamily="34" charset="0"/>
                <a:ea typeface="Times New Roman" panose="02020603050405020304" pitchFamily="18" charset="0"/>
              </a:rPr>
              <a:t>nacionales, en correspondencia con su misión constitucional y al constante cambio en los escenarios nacionales, regionales y mundiales.</a:t>
            </a:r>
            <a:endParaRPr lang="es-EC" sz="2000" dirty="0"/>
          </a:p>
        </p:txBody>
      </p:sp>
    </p:spTree>
    <p:extLst>
      <p:ext uri="{BB962C8B-B14F-4D97-AF65-F5344CB8AC3E}">
        <p14:creationId xmlns:p14="http://schemas.microsoft.com/office/powerpoint/2010/main" val="3382055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4</a:t>
            </a:r>
            <a:r>
              <a:rPr lang="es-EC" sz="2800" b="1" i="1" dirty="0" smtClean="0">
                <a:solidFill>
                  <a:prstClr val="black"/>
                </a:solidFill>
                <a:latin typeface="Arial" panose="020B0604020202020204" pitchFamily="34" charset="0"/>
                <a:cs typeface="Arial" panose="020B0604020202020204" pitchFamily="34" charset="0"/>
              </a:rPr>
              <a:t>. JUSTIFICACIÓN DE LA INVESTIGACIÓN</a:t>
            </a:r>
            <a:endParaRPr lang="es-EC" sz="2800" b="1" i="1" dirty="0">
              <a:solidFill>
                <a:prstClr val="black"/>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 xmlns:a16="http://schemas.microsoft.com/office/drawing/2014/main" id="{1AC222EB-CE0E-1D4E-BA24-831B2CB3AD74}"/>
              </a:ext>
            </a:extLst>
          </p:cNvPr>
          <p:cNvSpPr txBox="1"/>
          <p:nvPr/>
        </p:nvSpPr>
        <p:spPr>
          <a:xfrm>
            <a:off x="2530382" y="1640194"/>
            <a:ext cx="1964346" cy="414985"/>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lang="es-EC" b="1" i="1" dirty="0" smtClean="0">
                <a:solidFill>
                  <a:prstClr val="black"/>
                </a:solidFill>
                <a:latin typeface="Arial" panose="020B0604020202020204" pitchFamily="34" charset="0"/>
                <a:cs typeface="Arial" panose="020B0604020202020204" pitchFamily="34" charset="0"/>
              </a:rPr>
              <a:t>ORIGINALIDAD</a:t>
            </a:r>
            <a:endPar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Rectángulo 10"/>
          <p:cNvSpPr/>
          <p:nvPr/>
        </p:nvSpPr>
        <p:spPr>
          <a:xfrm>
            <a:off x="2528056" y="2195658"/>
            <a:ext cx="9180540" cy="1015663"/>
          </a:xfrm>
          <a:prstGeom prst="rect">
            <a:avLst/>
          </a:prstGeom>
        </p:spPr>
        <p:txBody>
          <a:bodyPr wrap="square">
            <a:spAutoFit/>
          </a:bodyPr>
          <a:lstStyle/>
          <a:p>
            <a:pPr algn="just"/>
            <a:r>
              <a:rPr lang="es-MX" sz="2000" dirty="0" smtClean="0">
                <a:latin typeface="Arial" panose="020B0604020202020204" pitchFamily="34" charset="0"/>
                <a:ea typeface="Times New Roman" panose="02020603050405020304" pitchFamily="18" charset="0"/>
              </a:rPr>
              <a:t>La </a:t>
            </a:r>
            <a:r>
              <a:rPr lang="es-MX" sz="2000" dirty="0">
                <a:latin typeface="Arial" panose="020B0604020202020204" pitchFamily="34" charset="0"/>
                <a:ea typeface="Times New Roman" panose="02020603050405020304" pitchFamily="18" charset="0"/>
              </a:rPr>
              <a:t>presente investigación se la considera como innovadora por cuanto no existen suficientes estudios de análisis prospectivo de escenarios dentro de la institución armada lo cual le da validez al estudio </a:t>
            </a:r>
            <a:r>
              <a:rPr lang="es-MX" sz="2000" dirty="0" smtClean="0">
                <a:latin typeface="Arial" panose="020B0604020202020204" pitchFamily="34" charset="0"/>
                <a:ea typeface="Times New Roman" panose="02020603050405020304" pitchFamily="18" charset="0"/>
              </a:rPr>
              <a:t>propuesto.</a:t>
            </a:r>
            <a:endParaRPr lang="es-EC" sz="2000" dirty="0"/>
          </a:p>
        </p:txBody>
      </p:sp>
      <p:sp>
        <p:nvSpPr>
          <p:cNvPr id="14" name="CuadroTexto 13">
            <a:extLst>
              <a:ext uri="{FF2B5EF4-FFF2-40B4-BE49-F238E27FC236}">
                <a16:creationId xmlns="" xmlns:a16="http://schemas.microsoft.com/office/drawing/2014/main" id="{1AC222EB-CE0E-1D4E-BA24-831B2CB3AD74}"/>
              </a:ext>
            </a:extLst>
          </p:cNvPr>
          <p:cNvSpPr txBox="1"/>
          <p:nvPr/>
        </p:nvSpPr>
        <p:spPr>
          <a:xfrm>
            <a:off x="2553992" y="3866099"/>
            <a:ext cx="1964346" cy="414985"/>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lang="es-EC" b="1" i="1" dirty="0" smtClean="0">
                <a:solidFill>
                  <a:prstClr val="black"/>
                </a:solidFill>
                <a:latin typeface="Arial" panose="020B0604020202020204" pitchFamily="34" charset="0"/>
                <a:cs typeface="Arial" panose="020B0604020202020204" pitchFamily="34" charset="0"/>
              </a:rPr>
              <a:t>FACTIBILIDAD</a:t>
            </a:r>
            <a:endPar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Rectángulo 14"/>
          <p:cNvSpPr/>
          <p:nvPr/>
        </p:nvSpPr>
        <p:spPr>
          <a:xfrm>
            <a:off x="2543261" y="4460659"/>
            <a:ext cx="9165335" cy="1323439"/>
          </a:xfrm>
          <a:prstGeom prst="rect">
            <a:avLst/>
          </a:prstGeom>
        </p:spPr>
        <p:txBody>
          <a:bodyPr wrap="square">
            <a:spAutoFit/>
          </a:bodyPr>
          <a:lstStyle/>
          <a:p>
            <a:pPr algn="just"/>
            <a:r>
              <a:rPr lang="es-EC" sz="2000" dirty="0" smtClean="0">
                <a:latin typeface="Arial" panose="020B0604020202020204" pitchFamily="34" charset="0"/>
                <a:cs typeface="Arial" panose="020B0604020202020204" pitchFamily="34" charset="0"/>
              </a:rPr>
              <a:t>Dentro </a:t>
            </a:r>
            <a:r>
              <a:rPr lang="es-EC" sz="2000" dirty="0">
                <a:latin typeface="Arial" panose="020B0604020202020204" pitchFamily="34" charset="0"/>
                <a:cs typeface="Arial" panose="020B0604020202020204" pitchFamily="34" charset="0"/>
              </a:rPr>
              <a:t>de los insumos requeridos, así como las fuentes bibliográficas y herramientas disponibles, es factible realizar el presente trabajo considerando la disponibilidad tanto de recursos humanos, materiales y financieros que nos permitirán alcanzar los objetivos y metas propuestas</a:t>
            </a:r>
            <a:r>
              <a:rPr lang="es-EC" sz="2000" dirty="0">
                <a:latin typeface="Arial" panose="020B0604020202020204" pitchFamily="34" charset="0"/>
                <a:ea typeface="Times New Roman" panose="02020603050405020304" pitchFamily="18" charset="0"/>
                <a:cs typeface="Arial" panose="020B0604020202020204" pitchFamily="34" charset="0"/>
              </a:rPr>
              <a:t>. </a:t>
            </a:r>
            <a:endParaRPr lang="es-EC" sz="2000" dirty="0"/>
          </a:p>
        </p:txBody>
      </p:sp>
    </p:spTree>
    <p:extLst>
      <p:ext uri="{BB962C8B-B14F-4D97-AF65-F5344CB8AC3E}">
        <p14:creationId xmlns:p14="http://schemas.microsoft.com/office/powerpoint/2010/main" val="3154077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5</a:t>
            </a:r>
            <a:r>
              <a:rPr lang="es-EC" sz="2800" b="1" i="1" dirty="0" smtClean="0">
                <a:solidFill>
                  <a:prstClr val="black"/>
                </a:solidFill>
                <a:latin typeface="Arial" panose="020B0604020202020204" pitchFamily="34" charset="0"/>
                <a:cs typeface="Arial" panose="020B0604020202020204" pitchFamily="34" charset="0"/>
              </a:rPr>
              <a:t>. OBJETIVOS GENERAL Y ESPECÍFICOS</a:t>
            </a:r>
            <a:endParaRPr lang="es-EC" sz="2800" b="1" i="1" dirty="0">
              <a:solidFill>
                <a:prstClr val="black"/>
              </a:solidFill>
              <a:latin typeface="Arial" panose="020B0604020202020204" pitchFamily="34" charset="0"/>
              <a:cs typeface="Arial" panose="020B0604020202020204" pitchFamily="34" charset="0"/>
            </a:endParaRPr>
          </a:p>
        </p:txBody>
      </p:sp>
      <p:sp>
        <p:nvSpPr>
          <p:cNvPr id="10" name="Rectángulo 9"/>
          <p:cNvSpPr/>
          <p:nvPr/>
        </p:nvSpPr>
        <p:spPr>
          <a:xfrm>
            <a:off x="1090893" y="1214738"/>
            <a:ext cx="8356600" cy="1169551"/>
          </a:xfrm>
          <a:prstGeom prst="rect">
            <a:avLst/>
          </a:prstGeom>
        </p:spPr>
        <p:txBody>
          <a:bodyPr wrap="square">
            <a:spAutoFit/>
          </a:bodyPr>
          <a:lstStyle/>
          <a:p>
            <a:pPr lvl="1" algn="just">
              <a:spcBef>
                <a:spcPts val="1200"/>
              </a:spcBef>
              <a:spcAft>
                <a:spcPts val="1200"/>
              </a:spcAft>
            </a:pPr>
            <a:r>
              <a:rPr lang="es-ES_tradnl" sz="2000" b="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Objetivo </a:t>
            </a:r>
            <a:r>
              <a:rPr lang="es-ES_tradnl" sz="2000" b="1" kern="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General.</a:t>
            </a:r>
            <a:endParaRPr lang="es-EC"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298450" algn="just">
              <a:spcAft>
                <a:spcPts val="1200"/>
              </a:spcAft>
            </a:pPr>
            <a:r>
              <a:rPr lang="es-MX" sz="2000" dirty="0">
                <a:latin typeface="Arial" panose="020B0604020202020204" pitchFamily="34" charset="0"/>
                <a:ea typeface="Times New Roman" panose="02020603050405020304" pitchFamily="18" charset="0"/>
              </a:rPr>
              <a:t>Establecer una aproximación a la incidencia que tendrá la Seguridad Ciudadana en la Seguridad Nacional en el Ecuador en el año 2035</a:t>
            </a:r>
            <a:r>
              <a:rPr lang="es-ES_tradnl" sz="2000" dirty="0" smtClean="0">
                <a:latin typeface="Arial" panose="020B0604020202020204" pitchFamily="34" charset="0"/>
                <a:ea typeface="Times New Roman" panose="02020603050405020304" pitchFamily="18" charset="0"/>
                <a:cs typeface="Times New Roman" panose="02020603050405020304" pitchFamily="18" charset="0"/>
              </a:rPr>
              <a:t>.</a:t>
            </a:r>
            <a:endParaRPr lang="es-EC"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ángulo 10"/>
          <p:cNvSpPr/>
          <p:nvPr/>
        </p:nvSpPr>
        <p:spPr>
          <a:xfrm>
            <a:off x="1090893" y="2541857"/>
            <a:ext cx="8356600" cy="3631763"/>
          </a:xfrm>
          <a:prstGeom prst="rect">
            <a:avLst/>
          </a:prstGeom>
        </p:spPr>
        <p:txBody>
          <a:bodyPr wrap="square">
            <a:spAutoFit/>
          </a:bodyPr>
          <a:lstStyle/>
          <a:p>
            <a:pPr lvl="1" algn="just">
              <a:spcBef>
                <a:spcPts val="1200"/>
              </a:spcBef>
              <a:spcAft>
                <a:spcPts val="1200"/>
              </a:spcAft>
            </a:pPr>
            <a:r>
              <a:rPr lang="es-ES_tradnl" sz="2000" b="1" kern="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Objetivos </a:t>
            </a:r>
            <a:r>
              <a:rPr lang="es-ES_tradnl" sz="2000" b="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Específicos.</a:t>
            </a:r>
            <a:endParaRPr lang="es-EC"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just">
              <a:spcAft>
                <a:spcPts val="1200"/>
              </a:spcAft>
              <a:buFont typeface="Symbol" panose="05050102010706020507" pitchFamily="18" charset="2"/>
              <a:buChar char=""/>
            </a:pPr>
            <a:r>
              <a:rPr lang="es-MX" sz="2000" dirty="0" smtClean="0">
                <a:latin typeface="Arial" panose="020B0604020202020204" pitchFamily="34" charset="0"/>
                <a:ea typeface="Times New Roman" panose="02020603050405020304" pitchFamily="18" charset="0"/>
                <a:cs typeface="Times New Roman" panose="02020603050405020304" pitchFamily="18" charset="0"/>
              </a:rPr>
              <a:t>Determinar </a:t>
            </a:r>
            <a:r>
              <a:rPr lang="es-MX" sz="2000" dirty="0">
                <a:latin typeface="Arial" panose="020B0604020202020204" pitchFamily="34" charset="0"/>
                <a:ea typeface="Times New Roman" panose="02020603050405020304" pitchFamily="18" charset="0"/>
                <a:cs typeface="Times New Roman" panose="02020603050405020304" pitchFamily="18" charset="0"/>
              </a:rPr>
              <a:t>la situación actual y los indicadores de seguridad ciudadana de mayor incidencia, en capacidad de influir desfavorablemente en la seguridad nacional en el Ecuador</a:t>
            </a:r>
            <a:r>
              <a:rPr lang="es-ES_tradnl" sz="2000" dirty="0" smtClean="0">
                <a:latin typeface="Arial" panose="020B0604020202020204" pitchFamily="34" charset="0"/>
                <a:ea typeface="Times New Roman" panose="02020603050405020304" pitchFamily="18" charset="0"/>
                <a:cs typeface="Times New Roman" panose="02020603050405020304" pitchFamily="18" charset="0"/>
              </a:rPr>
              <a:t>. </a:t>
            </a:r>
            <a:endParaRPr lang="es-EC" sz="2000" dirty="0" smtClean="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200"/>
              </a:spcAft>
              <a:buFont typeface="Symbol" panose="05050102010706020507" pitchFamily="18" charset="2"/>
              <a:buChar char=""/>
            </a:pPr>
            <a:r>
              <a:rPr lang="es-ES_tradnl" sz="2000" dirty="0" smtClean="0">
                <a:latin typeface="Arial" panose="020B0604020202020204" pitchFamily="34" charset="0"/>
                <a:ea typeface="Times New Roman" panose="02020603050405020304" pitchFamily="18" charset="0"/>
                <a:cs typeface="Times New Roman" panose="02020603050405020304" pitchFamily="18" charset="0"/>
              </a:rPr>
              <a:t>Identificar </a:t>
            </a:r>
            <a:r>
              <a:rPr lang="es-ES_tradnl" sz="2000" dirty="0">
                <a:latin typeface="Arial" panose="020B0604020202020204" pitchFamily="34" charset="0"/>
                <a:ea typeface="Times New Roman" panose="02020603050405020304" pitchFamily="18" charset="0"/>
                <a:cs typeface="Times New Roman" panose="02020603050405020304" pitchFamily="18" charset="0"/>
              </a:rPr>
              <a:t>el marco jurídico que permita el empleo de las FF.AA en apoyo a la Policía Nacional, en situaciones de riesgo a la seguridad nacional.</a:t>
            </a:r>
            <a:endParaRPr lang="es-EC"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200"/>
              </a:spcAft>
              <a:buFont typeface="Symbol" panose="05050102010706020507" pitchFamily="18" charset="2"/>
              <a:buChar char=""/>
            </a:pPr>
            <a:r>
              <a:rPr lang="es-ES_tradnl" sz="2000" dirty="0">
                <a:latin typeface="Arial" panose="020B0604020202020204" pitchFamily="34" charset="0"/>
                <a:ea typeface="Times New Roman" panose="02020603050405020304" pitchFamily="18" charset="0"/>
                <a:cs typeface="Times New Roman" panose="02020603050405020304" pitchFamily="18" charset="0"/>
              </a:rPr>
              <a:t>Elaborar los análisis prospectivos que permitan identificar el escenario futuro de la seguridad ciudadana y su grado de afectación a la seguridad nacional.</a:t>
            </a:r>
            <a:endParaRPr lang="es-EC"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4" name="Imagen 13"/>
          <p:cNvPicPr>
            <a:picLocks noChangeAspect="1"/>
          </p:cNvPicPr>
          <p:nvPr/>
        </p:nvPicPr>
        <p:blipFill>
          <a:blip r:embed="rId2"/>
          <a:stretch>
            <a:fillRect/>
          </a:stretch>
        </p:blipFill>
        <p:spPr>
          <a:xfrm>
            <a:off x="9582566" y="3889065"/>
            <a:ext cx="2455155" cy="1354666"/>
          </a:xfrm>
          <a:prstGeom prst="rect">
            <a:avLst/>
          </a:prstGeom>
        </p:spPr>
      </p:pic>
      <p:pic>
        <p:nvPicPr>
          <p:cNvPr id="15" name="Imagen 14"/>
          <p:cNvPicPr>
            <a:picLocks noChangeAspect="1"/>
          </p:cNvPicPr>
          <p:nvPr/>
        </p:nvPicPr>
        <p:blipFill>
          <a:blip r:embed="rId3"/>
          <a:stretch>
            <a:fillRect/>
          </a:stretch>
        </p:blipFill>
        <p:spPr>
          <a:xfrm>
            <a:off x="9744810" y="2177289"/>
            <a:ext cx="2012131" cy="1362395"/>
          </a:xfrm>
          <a:prstGeom prst="rect">
            <a:avLst/>
          </a:prstGeom>
        </p:spPr>
      </p:pic>
    </p:spTree>
    <p:extLst>
      <p:ext uri="{BB962C8B-B14F-4D97-AF65-F5344CB8AC3E}">
        <p14:creationId xmlns:p14="http://schemas.microsoft.com/office/powerpoint/2010/main" val="3781333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2125015" y="182881"/>
            <a:ext cx="7984903"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6. FUNDAMENTACIÓN TEÓRICA</a:t>
            </a:r>
            <a:endParaRPr lang="es-EC" sz="2800" b="1" i="1" dirty="0">
              <a:solidFill>
                <a:prstClr val="black"/>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 xmlns:a16="http://schemas.microsoft.com/office/drawing/2014/main" id="{1AC222EB-CE0E-1D4E-BA24-831B2CB3AD74}"/>
              </a:ext>
            </a:extLst>
          </p:cNvPr>
          <p:cNvSpPr txBox="1"/>
          <p:nvPr/>
        </p:nvSpPr>
        <p:spPr>
          <a:xfrm>
            <a:off x="2015226" y="1137913"/>
            <a:ext cx="1964346" cy="414985"/>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lang="es-EC" b="1" i="1" dirty="0" smtClean="0">
                <a:solidFill>
                  <a:prstClr val="black"/>
                </a:solidFill>
                <a:latin typeface="Arial" panose="020B0604020202020204" pitchFamily="34" charset="0"/>
                <a:cs typeface="Arial" panose="020B0604020202020204" pitchFamily="34" charset="0"/>
              </a:rPr>
              <a:t>GENERAL</a:t>
            </a:r>
            <a:endPar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Rectángulo 12"/>
          <p:cNvSpPr/>
          <p:nvPr/>
        </p:nvSpPr>
        <p:spPr>
          <a:xfrm>
            <a:off x="1751527" y="1732014"/>
            <a:ext cx="10084158" cy="2862322"/>
          </a:xfrm>
          <a:prstGeom prst="rect">
            <a:avLst/>
          </a:prstGeom>
        </p:spPr>
        <p:txBody>
          <a:bodyPr wrap="square">
            <a:spAutoFit/>
          </a:bodyPr>
          <a:lstStyle/>
          <a:p>
            <a:pPr algn="just"/>
            <a:r>
              <a:rPr lang="es-MX" sz="2000" dirty="0" smtClean="0">
                <a:latin typeface="Arial" panose="020B0604020202020204" pitchFamily="34" charset="0"/>
                <a:ea typeface="Times New Roman" panose="02020603050405020304" pitchFamily="18" charset="0"/>
              </a:rPr>
              <a:t>La </a:t>
            </a:r>
            <a:r>
              <a:rPr lang="es-MX" sz="2000" dirty="0">
                <a:latin typeface="Arial" panose="020B0604020202020204" pitchFamily="34" charset="0"/>
                <a:ea typeface="Times New Roman" panose="02020603050405020304" pitchFamily="18" charset="0"/>
              </a:rPr>
              <a:t>Prospectiva constituye una herramienta metodológica </a:t>
            </a:r>
            <a:r>
              <a:rPr lang="es-MX" sz="2000" dirty="0" smtClean="0">
                <a:latin typeface="Arial" panose="020B0604020202020204" pitchFamily="34" charset="0"/>
                <a:ea typeface="Times New Roman" panose="02020603050405020304" pitchFamily="18" charset="0"/>
              </a:rPr>
              <a:t>que expresa </a:t>
            </a:r>
            <a:r>
              <a:rPr lang="es-MX" sz="2000" dirty="0">
                <a:latin typeface="Arial" panose="020B0604020202020204" pitchFamily="34" charset="0"/>
                <a:ea typeface="Times New Roman" panose="02020603050405020304" pitchFamily="18" charset="0"/>
              </a:rPr>
              <a:t>la preocupación </a:t>
            </a:r>
            <a:r>
              <a:rPr lang="es-MX" sz="2000" dirty="0" smtClean="0">
                <a:latin typeface="Arial" panose="020B0604020202020204" pitchFamily="34" charset="0"/>
                <a:ea typeface="Times New Roman" panose="02020603050405020304" pitchFamily="18" charset="0"/>
              </a:rPr>
              <a:t>por mejorar </a:t>
            </a:r>
            <a:r>
              <a:rPr lang="es-MX" sz="2000" dirty="0">
                <a:latin typeface="Arial" panose="020B0604020202020204" pitchFamily="34" charset="0"/>
                <a:ea typeface="Times New Roman" panose="02020603050405020304" pitchFamily="18" charset="0"/>
              </a:rPr>
              <a:t>el futuro de la institución armada a largo plazo, de manera integradora y holística, </a:t>
            </a:r>
            <a:r>
              <a:rPr lang="es-MX" sz="2000" dirty="0" smtClean="0">
                <a:latin typeface="Arial" panose="020B0604020202020204" pitchFamily="34" charset="0"/>
                <a:ea typeface="Times New Roman" panose="02020603050405020304" pitchFamily="18" charset="0"/>
              </a:rPr>
              <a:t>en </a:t>
            </a:r>
            <a:r>
              <a:rPr lang="es-MX" sz="2000" dirty="0">
                <a:latin typeface="Arial" panose="020B0604020202020204" pitchFamily="34" charset="0"/>
                <a:ea typeface="Times New Roman" panose="02020603050405020304" pitchFamily="18" charset="0"/>
              </a:rPr>
              <a:t>cuanto a la proyección de sus operaciones o</a:t>
            </a:r>
            <a:r>
              <a:rPr lang="es-MX" sz="2000" dirty="0">
                <a:latin typeface="Arial" panose="020B0604020202020204" pitchFamily="34" charset="0"/>
                <a:ea typeface="Times New Roman" panose="02020603050405020304" pitchFamily="18" charset="0"/>
                <a:cs typeface="Arial" panose="020B0604020202020204" pitchFamily="34" charset="0"/>
              </a:rPr>
              <a:t>rientadas a solventar los requerimientos operacionales </a:t>
            </a:r>
            <a:r>
              <a:rPr lang="es-MX" sz="2000" dirty="0" smtClean="0">
                <a:latin typeface="Arial" panose="020B0604020202020204" pitchFamily="34" charset="0"/>
                <a:ea typeface="Times New Roman" panose="02020603050405020304" pitchFamily="18" charset="0"/>
                <a:cs typeface="Arial" panose="020B0604020202020204" pitchFamily="34" charset="0"/>
              </a:rPr>
              <a:t>futuros </a:t>
            </a:r>
            <a:r>
              <a:rPr lang="es-MX" sz="2000" dirty="0">
                <a:latin typeface="Arial" panose="020B0604020202020204" pitchFamily="34" charset="0"/>
                <a:ea typeface="Times New Roman" panose="02020603050405020304" pitchFamily="18" charset="0"/>
                <a:cs typeface="Arial" panose="020B0604020202020204" pitchFamily="34" charset="0"/>
              </a:rPr>
              <a:t>para enfrentar las amenazas y riesgos </a:t>
            </a:r>
            <a:r>
              <a:rPr lang="es-MX" sz="2000" dirty="0" smtClean="0">
                <a:latin typeface="Arial" panose="020B0604020202020204" pitchFamily="34" charset="0"/>
                <a:ea typeface="Times New Roman" panose="02020603050405020304" pitchFamily="18" charset="0"/>
                <a:cs typeface="Arial" panose="020B0604020202020204" pitchFamily="34" charset="0"/>
              </a:rPr>
              <a:t>previstos</a:t>
            </a:r>
            <a:r>
              <a:rPr lang="es-EC" sz="2000" dirty="0" smtClean="0">
                <a:latin typeface="Arial" panose="020B0604020202020204" pitchFamily="34" charset="0"/>
                <a:ea typeface="Times New Roman" panose="02020603050405020304" pitchFamily="18" charset="0"/>
                <a:cs typeface="Arial" panose="020B0604020202020204" pitchFamily="34" charset="0"/>
              </a:rPr>
              <a:t>.</a:t>
            </a:r>
          </a:p>
          <a:p>
            <a:pPr algn="just"/>
            <a:r>
              <a:rPr lang="es-MX" sz="2000" dirty="0">
                <a:latin typeface="Arial" panose="020B0604020202020204" pitchFamily="34" charset="0"/>
                <a:cs typeface="Arial" panose="020B0604020202020204" pitchFamily="34" charset="0"/>
              </a:rPr>
              <a:t>La seguridad ciudadana y la seguridad nacional </a:t>
            </a:r>
            <a:r>
              <a:rPr lang="es-MX" sz="2000" dirty="0" smtClean="0">
                <a:latin typeface="Arial" panose="020B0604020202020204" pitchFamily="34" charset="0"/>
                <a:cs typeface="Arial" panose="020B0604020202020204" pitchFamily="34" charset="0"/>
              </a:rPr>
              <a:t>estrechamente relacionadas </a:t>
            </a:r>
            <a:r>
              <a:rPr lang="es-MX" sz="2000" dirty="0">
                <a:latin typeface="Arial" panose="020B0604020202020204" pitchFamily="34" charset="0"/>
                <a:cs typeface="Arial" panose="020B0604020202020204" pitchFamily="34" charset="0"/>
              </a:rPr>
              <a:t>entre sí; la seguridad ciudadana, en términos de que todo individuo tiene derecho a la vida, a la libertad y a su seguridad personal; la seguridad nacional, mayormente asociada con la protección de los derechos de la ciudadanía en general, con la soberanía e integridad </a:t>
            </a:r>
            <a:r>
              <a:rPr lang="es-MX" sz="2000" dirty="0" smtClean="0">
                <a:latin typeface="Arial" panose="020B0604020202020204" pitchFamily="34" charset="0"/>
                <a:cs typeface="Arial" panose="020B0604020202020204" pitchFamily="34" charset="0"/>
              </a:rPr>
              <a:t>territorial.</a:t>
            </a:r>
            <a:endParaRPr lang="es-EC" sz="2000" dirty="0">
              <a:latin typeface="Arial" panose="020B0604020202020204" pitchFamily="34" charset="0"/>
              <a:cs typeface="Arial" panose="020B0604020202020204" pitchFamily="34" charset="0"/>
            </a:endParaRPr>
          </a:p>
        </p:txBody>
      </p:sp>
      <p:sp>
        <p:nvSpPr>
          <p:cNvPr id="16" name="CuadroTexto 15">
            <a:extLst>
              <a:ext uri="{FF2B5EF4-FFF2-40B4-BE49-F238E27FC236}">
                <a16:creationId xmlns="" xmlns:a16="http://schemas.microsoft.com/office/drawing/2014/main" id="{1AC222EB-CE0E-1D4E-BA24-831B2CB3AD74}"/>
              </a:ext>
            </a:extLst>
          </p:cNvPr>
          <p:cNvSpPr txBox="1"/>
          <p:nvPr/>
        </p:nvSpPr>
        <p:spPr>
          <a:xfrm>
            <a:off x="2038836" y="4716105"/>
            <a:ext cx="1964346" cy="414985"/>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lang="es-EC" b="1" i="1" dirty="0" smtClean="0">
                <a:solidFill>
                  <a:prstClr val="black"/>
                </a:solidFill>
                <a:latin typeface="Arial" panose="020B0604020202020204" pitchFamily="34" charset="0"/>
                <a:cs typeface="Arial" panose="020B0604020202020204" pitchFamily="34" charset="0"/>
              </a:rPr>
              <a:t>ESPECÍFICA</a:t>
            </a:r>
            <a:endPar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Rectángulo 16"/>
          <p:cNvSpPr/>
          <p:nvPr/>
        </p:nvSpPr>
        <p:spPr>
          <a:xfrm>
            <a:off x="1751527" y="5168994"/>
            <a:ext cx="10084157" cy="1323439"/>
          </a:xfrm>
          <a:prstGeom prst="rect">
            <a:avLst/>
          </a:prstGeom>
        </p:spPr>
        <p:txBody>
          <a:bodyPr wrap="square">
            <a:spAutoFit/>
          </a:bodyPr>
          <a:lstStyle/>
          <a:p>
            <a:pPr algn="just"/>
            <a:r>
              <a:rPr lang="es-EC" sz="2000" dirty="0" smtClean="0">
                <a:latin typeface="Arial" panose="020B0604020202020204" pitchFamily="34" charset="0"/>
                <a:ea typeface="Times New Roman" panose="02020603050405020304" pitchFamily="18" charset="0"/>
              </a:rPr>
              <a:t>Constituyen todos los aspectos teóricos, legales, operativos, administrativos y de apoyo que dan sustento a la investigación los mismos que amplían los conceptos relacionados a las variables en estudio en este caso la prospectiva, la seguridad ciudadana y la seguridad nacional.</a:t>
            </a:r>
            <a:endParaRPr lang="es-EC" sz="2000" dirty="0"/>
          </a:p>
        </p:txBody>
      </p:sp>
    </p:spTree>
    <p:extLst>
      <p:ext uri="{BB962C8B-B14F-4D97-AF65-F5344CB8AC3E}">
        <p14:creationId xmlns:p14="http://schemas.microsoft.com/office/powerpoint/2010/main" val="336425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2454</Words>
  <Application>Microsoft Office PowerPoint</Application>
  <PresentationFormat>Panorámica</PresentationFormat>
  <Paragraphs>194</Paragraphs>
  <Slides>28</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28</vt:i4>
      </vt:variant>
    </vt:vector>
  </HeadingPairs>
  <TitlesOfParts>
    <vt:vector size="40" baseType="lpstr">
      <vt:lpstr>Arial</vt:lpstr>
      <vt:lpstr>Arial Black</vt:lpstr>
      <vt:lpstr>Arial Narrow</vt:lpstr>
      <vt:lpstr>Arial Rounded MT Bold</vt:lpstr>
      <vt:lpstr>Calibri</vt:lpstr>
      <vt:lpstr>Calibri Light</vt:lpstr>
      <vt:lpstr>Cambria</vt:lpstr>
      <vt:lpstr>Century</vt:lpstr>
      <vt:lpstr>Symbol</vt:lpstr>
      <vt:lpstr>Times New Roman</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poligono9</cp:lastModifiedBy>
  <cp:revision>36</cp:revision>
  <dcterms:created xsi:type="dcterms:W3CDTF">2020-09-15T21:54:46Z</dcterms:created>
  <dcterms:modified xsi:type="dcterms:W3CDTF">2021-03-23T16:03:17Z</dcterms:modified>
</cp:coreProperties>
</file>