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62" r:id="rId4"/>
    <p:sldId id="257" r:id="rId5"/>
    <p:sldId id="258" r:id="rId6"/>
    <p:sldId id="265" r:id="rId7"/>
    <p:sldId id="259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napToGrid="0">
      <p:cViewPr>
        <p:scale>
          <a:sx n="75" d="100"/>
          <a:sy n="75" d="100"/>
        </p:scale>
        <p:origin x="-1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E8BC7C-5ADC-499F-909B-6489AFF9A179}" type="doc">
      <dgm:prSet loTypeId="urn:microsoft.com/office/officeart/2005/8/layout/hProcess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F890A12-F3F7-41C0-86AB-842954E57D1E}">
      <dgm:prSet phldrT="[Texto]"/>
      <dgm:spPr/>
      <dgm:t>
        <a:bodyPr/>
        <a:lstStyle/>
        <a:p>
          <a:r>
            <a:rPr lang="es-ES" dirty="0" smtClean="0"/>
            <a:t>Nivelación </a:t>
          </a:r>
          <a:endParaRPr lang="es-ES" dirty="0"/>
        </a:p>
      </dgm:t>
    </dgm:pt>
    <dgm:pt modelId="{F9F859CB-A4BF-430D-B5A1-B697F11F1278}" type="parTrans" cxnId="{ACD14B26-3A46-4A98-9AB2-1F07FFFECE8C}">
      <dgm:prSet/>
      <dgm:spPr/>
      <dgm:t>
        <a:bodyPr/>
        <a:lstStyle/>
        <a:p>
          <a:endParaRPr lang="es-ES"/>
        </a:p>
      </dgm:t>
    </dgm:pt>
    <dgm:pt modelId="{007CCC34-66D3-45B0-8394-6814430E2F43}" type="sibTrans" cxnId="{ACD14B26-3A46-4A98-9AB2-1F07FFFECE8C}">
      <dgm:prSet/>
      <dgm:spPr/>
      <dgm:t>
        <a:bodyPr/>
        <a:lstStyle/>
        <a:p>
          <a:endParaRPr lang="es-ES"/>
        </a:p>
      </dgm:t>
    </dgm:pt>
    <dgm:pt modelId="{92608767-B7C9-4CE3-AFE5-9BD93A568E6A}">
      <dgm:prSet phldrT="[Texto]"/>
      <dgm:spPr/>
      <dgm:t>
        <a:bodyPr/>
        <a:lstStyle/>
        <a:p>
          <a:r>
            <a:rPr lang="es-ES" dirty="0" smtClean="0"/>
            <a:t>Encogimientos del 5 al/%</a:t>
          </a:r>
          <a:endParaRPr lang="es-ES" dirty="0"/>
        </a:p>
      </dgm:t>
    </dgm:pt>
    <dgm:pt modelId="{A8FA6C79-3D77-4C7F-ADA4-125A750423BE}" type="parTrans" cxnId="{C0A5DF4A-4F39-4FF7-ABF2-0A8990D62413}">
      <dgm:prSet/>
      <dgm:spPr/>
      <dgm:t>
        <a:bodyPr/>
        <a:lstStyle/>
        <a:p>
          <a:endParaRPr lang="es-ES"/>
        </a:p>
      </dgm:t>
    </dgm:pt>
    <dgm:pt modelId="{1FB67AB8-483F-4467-9A67-8596DF91429E}" type="sibTrans" cxnId="{C0A5DF4A-4F39-4FF7-ABF2-0A8990D62413}">
      <dgm:prSet/>
      <dgm:spPr/>
      <dgm:t>
        <a:bodyPr/>
        <a:lstStyle/>
        <a:p>
          <a:endParaRPr lang="es-ES"/>
        </a:p>
      </dgm:t>
    </dgm:pt>
    <dgm:pt modelId="{60CA4C81-4070-49A4-9D70-165DE310AA77}">
      <dgm:prSet phldrT="[Texto]"/>
      <dgm:spPr/>
      <dgm:t>
        <a:bodyPr/>
        <a:lstStyle/>
        <a:p>
          <a:r>
            <a:rPr lang="es-ES" dirty="0" smtClean="0"/>
            <a:t>Elevación </a:t>
          </a:r>
          <a:endParaRPr lang="es-ES" dirty="0"/>
        </a:p>
      </dgm:t>
    </dgm:pt>
    <dgm:pt modelId="{39389962-C0E8-4155-B561-83080614467A}" type="parTrans" cxnId="{0043FEAF-EB20-4F11-89A1-419CBC716E4A}">
      <dgm:prSet/>
      <dgm:spPr/>
      <dgm:t>
        <a:bodyPr/>
        <a:lstStyle/>
        <a:p>
          <a:endParaRPr lang="es-ES"/>
        </a:p>
      </dgm:t>
    </dgm:pt>
    <dgm:pt modelId="{E73C2684-95D8-4129-9CFF-B2877C2D508E}" type="sibTrans" cxnId="{0043FEAF-EB20-4F11-89A1-419CBC716E4A}">
      <dgm:prSet/>
      <dgm:spPr/>
      <dgm:t>
        <a:bodyPr/>
        <a:lstStyle/>
        <a:p>
          <a:endParaRPr lang="es-ES"/>
        </a:p>
      </dgm:t>
    </dgm:pt>
    <dgm:pt modelId="{7DA8D7E1-B28B-4BF1-9AB4-8F0B55F05539}">
      <dgm:prSet phldrT="[Texto]"/>
      <dgm:spPr/>
      <dgm:t>
        <a:bodyPr/>
        <a:lstStyle/>
        <a:p>
          <a:r>
            <a:rPr lang="es-ES" dirty="0" smtClean="0"/>
            <a:t>Llamada espesor de capa </a:t>
          </a:r>
          <a:endParaRPr lang="es-ES" dirty="0"/>
        </a:p>
      </dgm:t>
    </dgm:pt>
    <dgm:pt modelId="{2211A972-6901-4598-A030-AB65904A208D}" type="parTrans" cxnId="{DFEDE7DA-10E1-4984-AB72-956B292AC7BA}">
      <dgm:prSet/>
      <dgm:spPr/>
      <dgm:t>
        <a:bodyPr/>
        <a:lstStyle/>
        <a:p>
          <a:endParaRPr lang="es-ES"/>
        </a:p>
      </dgm:t>
    </dgm:pt>
    <dgm:pt modelId="{B865D680-BF28-4DF3-B368-A2A089BF1FAF}" type="sibTrans" cxnId="{DFEDE7DA-10E1-4984-AB72-956B292AC7BA}">
      <dgm:prSet/>
      <dgm:spPr/>
      <dgm:t>
        <a:bodyPr/>
        <a:lstStyle/>
        <a:p>
          <a:endParaRPr lang="es-ES"/>
        </a:p>
      </dgm:t>
    </dgm:pt>
    <dgm:pt modelId="{643427BD-256B-459B-8BF2-ED4BAA85B7FC}">
      <dgm:prSet phldrT="[Texto]"/>
      <dgm:spPr/>
      <dgm:t>
        <a:bodyPr/>
        <a:lstStyle/>
        <a:p>
          <a:r>
            <a:rPr lang="es-ES" dirty="0" smtClean="0"/>
            <a:t>Velocidad de Elevación </a:t>
          </a:r>
          <a:endParaRPr lang="es-ES" dirty="0"/>
        </a:p>
      </dgm:t>
    </dgm:pt>
    <dgm:pt modelId="{CFF27720-FD76-4DC4-8C3C-85B8F2966028}" type="parTrans" cxnId="{108F60F3-FE06-43E8-9A59-ABC2CEC49267}">
      <dgm:prSet/>
      <dgm:spPr/>
      <dgm:t>
        <a:bodyPr/>
        <a:lstStyle/>
        <a:p>
          <a:endParaRPr lang="es-ES"/>
        </a:p>
      </dgm:t>
    </dgm:pt>
    <dgm:pt modelId="{50C623C6-0113-4D7E-9656-35B250088034}" type="sibTrans" cxnId="{108F60F3-FE06-43E8-9A59-ABC2CEC49267}">
      <dgm:prSet/>
      <dgm:spPr/>
      <dgm:t>
        <a:bodyPr/>
        <a:lstStyle/>
        <a:p>
          <a:endParaRPr lang="es-ES"/>
        </a:p>
      </dgm:t>
    </dgm:pt>
    <dgm:pt modelId="{CFDBBE5B-2832-4943-AB22-59162D138A07}">
      <dgm:prSet phldrT="[Texto]"/>
      <dgm:spPr/>
      <dgm:t>
        <a:bodyPr/>
        <a:lstStyle/>
        <a:p>
          <a:r>
            <a:rPr lang="es-ES" dirty="0" smtClean="0"/>
            <a:t>Velocidad con la que se eleva el sistema </a:t>
          </a:r>
          <a:endParaRPr lang="es-ES" dirty="0"/>
        </a:p>
      </dgm:t>
    </dgm:pt>
    <dgm:pt modelId="{01B2359F-5ED7-4253-9A10-AA5D9E5F68D9}" type="parTrans" cxnId="{7B7DE8FD-CA45-473C-BB0B-C572D79570D6}">
      <dgm:prSet/>
      <dgm:spPr/>
      <dgm:t>
        <a:bodyPr/>
        <a:lstStyle/>
        <a:p>
          <a:endParaRPr lang="es-ES"/>
        </a:p>
      </dgm:t>
    </dgm:pt>
    <dgm:pt modelId="{E059F0E5-0B45-43ED-BD16-52DE98CB6210}" type="sibTrans" cxnId="{7B7DE8FD-CA45-473C-BB0B-C572D79570D6}">
      <dgm:prSet/>
      <dgm:spPr/>
      <dgm:t>
        <a:bodyPr/>
        <a:lstStyle/>
        <a:p>
          <a:endParaRPr lang="es-ES"/>
        </a:p>
      </dgm:t>
    </dgm:pt>
    <dgm:pt modelId="{3C423EC3-28EF-4F96-B3D0-45D28C121A22}">
      <dgm:prSet phldrT="[Texto]"/>
      <dgm:spPr/>
      <dgm:t>
        <a:bodyPr/>
        <a:lstStyle/>
        <a:p>
          <a:endParaRPr lang="es-ES" dirty="0"/>
        </a:p>
      </dgm:t>
    </dgm:pt>
    <dgm:pt modelId="{2793BF97-9729-40F7-A4E4-BFFB22EC55AD}" type="sibTrans" cxnId="{7B16A550-C9A4-4E1B-BE0A-B68F19E463DD}">
      <dgm:prSet/>
      <dgm:spPr/>
      <dgm:t>
        <a:bodyPr/>
        <a:lstStyle/>
        <a:p>
          <a:endParaRPr lang="es-ES"/>
        </a:p>
      </dgm:t>
    </dgm:pt>
    <dgm:pt modelId="{B475E108-E6E5-44F3-AC35-32C6A3A2E2F1}" type="parTrans" cxnId="{7B16A550-C9A4-4E1B-BE0A-B68F19E463DD}">
      <dgm:prSet/>
      <dgm:spPr/>
      <dgm:t>
        <a:bodyPr/>
        <a:lstStyle/>
        <a:p>
          <a:endParaRPr lang="es-ES"/>
        </a:p>
      </dgm:t>
    </dgm:pt>
    <dgm:pt modelId="{8B111993-7394-4708-BA2D-D05A872036B4}">
      <dgm:prSet/>
      <dgm:spPr/>
      <dgm:t>
        <a:bodyPr/>
        <a:lstStyle/>
        <a:p>
          <a:r>
            <a:rPr lang="es-ES" dirty="0" smtClean="0"/>
            <a:t>Escurrido </a:t>
          </a:r>
          <a:endParaRPr lang="es-ES" dirty="0"/>
        </a:p>
      </dgm:t>
    </dgm:pt>
    <dgm:pt modelId="{CEC8ABF8-01EA-4F24-B8F2-D706785DE8CC}" type="parTrans" cxnId="{8145DEFC-A9BE-4830-BE8D-051079D8AD3C}">
      <dgm:prSet/>
      <dgm:spPr/>
      <dgm:t>
        <a:bodyPr/>
        <a:lstStyle/>
        <a:p>
          <a:endParaRPr lang="es-ES"/>
        </a:p>
      </dgm:t>
    </dgm:pt>
    <dgm:pt modelId="{8891AE75-10FA-4E6E-8EFA-9AA589984988}" type="sibTrans" cxnId="{8145DEFC-A9BE-4830-BE8D-051079D8AD3C}">
      <dgm:prSet/>
      <dgm:spPr/>
      <dgm:t>
        <a:bodyPr/>
        <a:lstStyle/>
        <a:p>
          <a:endParaRPr lang="es-ES"/>
        </a:p>
      </dgm:t>
    </dgm:pt>
    <dgm:pt modelId="{3FA5FC3B-5ED9-4AD9-B135-00AB4AF4F51F}">
      <dgm:prSet/>
      <dgm:spPr/>
      <dgm:t>
        <a:bodyPr/>
        <a:lstStyle/>
        <a:p>
          <a:r>
            <a:rPr lang="es-ES" dirty="0" smtClean="0"/>
            <a:t>Tiempo sugerido: 5 [s]</a:t>
          </a:r>
          <a:endParaRPr lang="es-ES" dirty="0"/>
        </a:p>
      </dgm:t>
    </dgm:pt>
    <dgm:pt modelId="{775F5317-B5C3-4489-A2B9-F15459DE30E6}" type="parTrans" cxnId="{BBC213B3-9609-4126-A711-487A723F2DB0}">
      <dgm:prSet/>
      <dgm:spPr/>
      <dgm:t>
        <a:bodyPr/>
        <a:lstStyle/>
        <a:p>
          <a:endParaRPr lang="es-ES"/>
        </a:p>
      </dgm:t>
    </dgm:pt>
    <dgm:pt modelId="{2BE51FC0-0630-46E3-80D1-55569EC53C26}" type="sibTrans" cxnId="{BBC213B3-9609-4126-A711-487A723F2DB0}">
      <dgm:prSet/>
      <dgm:spPr/>
      <dgm:t>
        <a:bodyPr/>
        <a:lstStyle/>
        <a:p>
          <a:endParaRPr lang="es-ES"/>
        </a:p>
      </dgm:t>
    </dgm:pt>
    <dgm:pt modelId="{1DBED3BC-C8E6-4C2A-99E2-F9C79429B988}">
      <dgm:prSet/>
      <dgm:spPr/>
      <dgm:t>
        <a:bodyPr/>
        <a:lstStyle/>
        <a:p>
          <a:r>
            <a:rPr lang="es-ES" dirty="0" smtClean="0"/>
            <a:t>Z espera</a:t>
          </a:r>
          <a:endParaRPr lang="es-ES" dirty="0"/>
        </a:p>
      </dgm:t>
    </dgm:pt>
    <dgm:pt modelId="{C9323184-7CA1-4853-9AE6-F01E9B0E42D1}" type="parTrans" cxnId="{E156A3E0-FC4F-4170-A5A7-F69B3E4FD11F}">
      <dgm:prSet/>
      <dgm:spPr/>
      <dgm:t>
        <a:bodyPr/>
        <a:lstStyle/>
        <a:p>
          <a:endParaRPr lang="es-ES"/>
        </a:p>
      </dgm:t>
    </dgm:pt>
    <dgm:pt modelId="{82DE2A3F-1849-4C53-8F9D-33F597AAF17C}" type="sibTrans" cxnId="{E156A3E0-FC4F-4170-A5A7-F69B3E4FD11F}">
      <dgm:prSet/>
      <dgm:spPr/>
      <dgm:t>
        <a:bodyPr/>
        <a:lstStyle/>
        <a:p>
          <a:endParaRPr lang="es-ES"/>
        </a:p>
      </dgm:t>
    </dgm:pt>
    <dgm:pt modelId="{A4F48930-C06C-40A9-9141-15212EEA9546}" type="pres">
      <dgm:prSet presAssocID="{39E8BC7C-5ADC-499F-909B-6489AFF9A179}" presName="theList" presStyleCnt="0">
        <dgm:presLayoutVars>
          <dgm:dir/>
          <dgm:animLvl val="lvl"/>
          <dgm:resizeHandles val="exact"/>
        </dgm:presLayoutVars>
      </dgm:prSet>
      <dgm:spPr/>
    </dgm:pt>
    <dgm:pt modelId="{256FE5BC-DCA8-4D88-A7AF-1FB0959EC458}" type="pres">
      <dgm:prSet presAssocID="{5F890A12-F3F7-41C0-86AB-842954E57D1E}" presName="compNode" presStyleCnt="0"/>
      <dgm:spPr/>
    </dgm:pt>
    <dgm:pt modelId="{D523DA43-D460-4F36-859F-24B83C0371AB}" type="pres">
      <dgm:prSet presAssocID="{5F890A12-F3F7-41C0-86AB-842954E57D1E}" presName="noGeometry" presStyleCnt="0"/>
      <dgm:spPr/>
    </dgm:pt>
    <dgm:pt modelId="{3583EA0B-D092-49A2-AFC8-F417AD37E9CA}" type="pres">
      <dgm:prSet presAssocID="{5F890A12-F3F7-41C0-86AB-842954E57D1E}" presName="childTextVisible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8AACB7-70C3-433D-8F04-E2BE53460CBB}" type="pres">
      <dgm:prSet presAssocID="{5F890A12-F3F7-41C0-86AB-842954E57D1E}" presName="childTextHidden" presStyleLbl="bgAccFollowNode1" presStyleIdx="0" presStyleCnt="5"/>
      <dgm:spPr/>
      <dgm:t>
        <a:bodyPr/>
        <a:lstStyle/>
        <a:p>
          <a:endParaRPr lang="es-ES"/>
        </a:p>
      </dgm:t>
    </dgm:pt>
    <dgm:pt modelId="{5BFE456C-80C6-47F3-9B8D-D99880328E1E}" type="pres">
      <dgm:prSet presAssocID="{5F890A12-F3F7-41C0-86AB-842954E57D1E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D87ABA82-6996-41BE-87FD-47C917F65CA6}" type="pres">
      <dgm:prSet presAssocID="{5F890A12-F3F7-41C0-86AB-842954E57D1E}" presName="aSpace" presStyleCnt="0"/>
      <dgm:spPr/>
    </dgm:pt>
    <dgm:pt modelId="{24760812-4A71-4459-9961-7597A8AC5E0D}" type="pres">
      <dgm:prSet presAssocID="{60CA4C81-4070-49A4-9D70-165DE310AA77}" presName="compNode" presStyleCnt="0"/>
      <dgm:spPr/>
    </dgm:pt>
    <dgm:pt modelId="{188AF746-D1BA-40A8-9A7E-F7F1E247DCB0}" type="pres">
      <dgm:prSet presAssocID="{60CA4C81-4070-49A4-9D70-165DE310AA77}" presName="noGeometry" presStyleCnt="0"/>
      <dgm:spPr/>
    </dgm:pt>
    <dgm:pt modelId="{BD622749-A78E-4320-ABD5-BBE00E4D06A2}" type="pres">
      <dgm:prSet presAssocID="{60CA4C81-4070-49A4-9D70-165DE310AA77}" presName="childTextVisible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83004C-BF74-4B9B-A91A-C62E8C517EC7}" type="pres">
      <dgm:prSet presAssocID="{60CA4C81-4070-49A4-9D70-165DE310AA77}" presName="childTextHidden" presStyleLbl="bgAccFollowNode1" presStyleIdx="1" presStyleCnt="5"/>
      <dgm:spPr/>
      <dgm:t>
        <a:bodyPr/>
        <a:lstStyle/>
        <a:p>
          <a:endParaRPr lang="es-ES"/>
        </a:p>
      </dgm:t>
    </dgm:pt>
    <dgm:pt modelId="{37A1ED29-DA13-4404-8D43-88357D92425C}" type="pres">
      <dgm:prSet presAssocID="{60CA4C81-4070-49A4-9D70-165DE310AA77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2D4DB0-E33E-432B-913B-5A97D698810B}" type="pres">
      <dgm:prSet presAssocID="{60CA4C81-4070-49A4-9D70-165DE310AA77}" presName="aSpace" presStyleCnt="0"/>
      <dgm:spPr/>
    </dgm:pt>
    <dgm:pt modelId="{83B028A7-2A8B-4793-A51C-FC62F2879B84}" type="pres">
      <dgm:prSet presAssocID="{643427BD-256B-459B-8BF2-ED4BAA85B7FC}" presName="compNode" presStyleCnt="0"/>
      <dgm:spPr/>
    </dgm:pt>
    <dgm:pt modelId="{8F7596D3-EC9B-4DBC-BE46-2715583C1208}" type="pres">
      <dgm:prSet presAssocID="{643427BD-256B-459B-8BF2-ED4BAA85B7FC}" presName="noGeometry" presStyleCnt="0"/>
      <dgm:spPr/>
    </dgm:pt>
    <dgm:pt modelId="{01952AFC-455F-4B87-943D-0525F0E3A89B}" type="pres">
      <dgm:prSet presAssocID="{643427BD-256B-459B-8BF2-ED4BAA85B7FC}" presName="childTextVisible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4FB8F3-E6A7-41D8-B650-E04432CE9ED1}" type="pres">
      <dgm:prSet presAssocID="{643427BD-256B-459B-8BF2-ED4BAA85B7FC}" presName="childTextHidden" presStyleLbl="bgAccFollowNode1" presStyleIdx="2" presStyleCnt="5"/>
      <dgm:spPr/>
      <dgm:t>
        <a:bodyPr/>
        <a:lstStyle/>
        <a:p>
          <a:endParaRPr lang="es-ES"/>
        </a:p>
      </dgm:t>
    </dgm:pt>
    <dgm:pt modelId="{31219098-233E-4D86-B3D4-DBF7CED483EA}" type="pres">
      <dgm:prSet presAssocID="{643427BD-256B-459B-8BF2-ED4BAA85B7FC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61038519-C503-4C2B-8372-1CBB637C096C}" type="pres">
      <dgm:prSet presAssocID="{643427BD-256B-459B-8BF2-ED4BAA85B7FC}" presName="aSpace" presStyleCnt="0"/>
      <dgm:spPr/>
    </dgm:pt>
    <dgm:pt modelId="{E69A820E-8F7C-427E-B2C2-1FE7A6692E81}" type="pres">
      <dgm:prSet presAssocID="{8B111993-7394-4708-BA2D-D05A872036B4}" presName="compNode" presStyleCnt="0"/>
      <dgm:spPr/>
    </dgm:pt>
    <dgm:pt modelId="{5666E7DF-8D79-49C2-8D85-318DA273CA53}" type="pres">
      <dgm:prSet presAssocID="{8B111993-7394-4708-BA2D-D05A872036B4}" presName="noGeometry" presStyleCnt="0"/>
      <dgm:spPr/>
    </dgm:pt>
    <dgm:pt modelId="{5F9221E4-AE7B-4BCD-A0C1-A61A3E508863}" type="pres">
      <dgm:prSet presAssocID="{8B111993-7394-4708-BA2D-D05A872036B4}" presName="childTextVisible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29CF06-6A4F-434C-96BD-27B8D9248D18}" type="pres">
      <dgm:prSet presAssocID="{8B111993-7394-4708-BA2D-D05A872036B4}" presName="childTextHidden" presStyleLbl="bgAccFollowNode1" presStyleIdx="3" presStyleCnt="5"/>
      <dgm:spPr/>
      <dgm:t>
        <a:bodyPr/>
        <a:lstStyle/>
        <a:p>
          <a:endParaRPr lang="es-ES"/>
        </a:p>
      </dgm:t>
    </dgm:pt>
    <dgm:pt modelId="{B0497651-30D8-49F4-B5DB-07371E1ACF12}" type="pres">
      <dgm:prSet presAssocID="{8B111993-7394-4708-BA2D-D05A872036B4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E0E78E60-8F1E-4C5C-B392-B5021421D1E7}" type="pres">
      <dgm:prSet presAssocID="{8B111993-7394-4708-BA2D-D05A872036B4}" presName="aSpace" presStyleCnt="0"/>
      <dgm:spPr/>
    </dgm:pt>
    <dgm:pt modelId="{B2E00BA0-668B-41E8-90DB-6F6740997EBC}" type="pres">
      <dgm:prSet presAssocID="{1DBED3BC-C8E6-4C2A-99E2-F9C79429B988}" presName="compNode" presStyleCnt="0"/>
      <dgm:spPr/>
    </dgm:pt>
    <dgm:pt modelId="{4E9D85B4-F8A8-41D8-998D-1B7A9C765C5B}" type="pres">
      <dgm:prSet presAssocID="{1DBED3BC-C8E6-4C2A-99E2-F9C79429B988}" presName="noGeometry" presStyleCnt="0"/>
      <dgm:spPr/>
    </dgm:pt>
    <dgm:pt modelId="{5C7A2CD9-69C5-4317-B735-27B077762559}" type="pres">
      <dgm:prSet presAssocID="{1DBED3BC-C8E6-4C2A-99E2-F9C79429B988}" presName="childTextVisible" presStyleLbl="bgAccFollowNode1" presStyleIdx="4" presStyleCnt="5">
        <dgm:presLayoutVars>
          <dgm:bulletEnabled val="1"/>
        </dgm:presLayoutVars>
      </dgm:prSet>
      <dgm:spPr/>
    </dgm:pt>
    <dgm:pt modelId="{F8BB1D4A-F162-43EB-AF69-DB4EBED5B0F7}" type="pres">
      <dgm:prSet presAssocID="{1DBED3BC-C8E6-4C2A-99E2-F9C79429B988}" presName="childTextHidden" presStyleLbl="bgAccFollowNode1" presStyleIdx="4" presStyleCnt="5"/>
      <dgm:spPr/>
    </dgm:pt>
    <dgm:pt modelId="{4D6361E9-6A20-49F2-A212-053360820681}" type="pres">
      <dgm:prSet presAssocID="{1DBED3BC-C8E6-4C2A-99E2-F9C79429B988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08F60F3-FE06-43E8-9A59-ABC2CEC49267}" srcId="{39E8BC7C-5ADC-499F-909B-6489AFF9A179}" destId="{643427BD-256B-459B-8BF2-ED4BAA85B7FC}" srcOrd="2" destOrd="0" parTransId="{CFF27720-FD76-4DC4-8C3C-85B8F2966028}" sibTransId="{50C623C6-0113-4D7E-9656-35B250088034}"/>
    <dgm:cxn modelId="{8145DEFC-A9BE-4830-BE8D-051079D8AD3C}" srcId="{39E8BC7C-5ADC-499F-909B-6489AFF9A179}" destId="{8B111993-7394-4708-BA2D-D05A872036B4}" srcOrd="3" destOrd="0" parTransId="{CEC8ABF8-01EA-4F24-B8F2-D706785DE8CC}" sibTransId="{8891AE75-10FA-4E6E-8EFA-9AA589984988}"/>
    <dgm:cxn modelId="{F9FA78DF-524F-43AE-BC46-D612A805183D}" type="presOf" srcId="{3FA5FC3B-5ED9-4AD9-B135-00AB4AF4F51F}" destId="{5F9221E4-AE7B-4BCD-A0C1-A61A3E508863}" srcOrd="0" destOrd="0" presId="urn:microsoft.com/office/officeart/2005/8/layout/hProcess6"/>
    <dgm:cxn modelId="{ACD14B26-3A46-4A98-9AB2-1F07FFFECE8C}" srcId="{39E8BC7C-5ADC-499F-909B-6489AFF9A179}" destId="{5F890A12-F3F7-41C0-86AB-842954E57D1E}" srcOrd="0" destOrd="0" parTransId="{F9F859CB-A4BF-430D-B5A1-B697F11F1278}" sibTransId="{007CCC34-66D3-45B0-8394-6814430E2F43}"/>
    <dgm:cxn modelId="{5914CB7B-CC37-49CF-B0A5-7E4762B666EE}" type="presOf" srcId="{92608767-B7C9-4CE3-AFE5-9BD93A568E6A}" destId="{438AACB7-70C3-433D-8F04-E2BE53460CBB}" srcOrd="1" destOrd="0" presId="urn:microsoft.com/office/officeart/2005/8/layout/hProcess6"/>
    <dgm:cxn modelId="{EA75DD28-BA18-450F-AF1D-9613BBE797CA}" type="presOf" srcId="{3C423EC3-28EF-4F96-B3D0-45D28C121A22}" destId="{B24FB8F3-E6A7-41D8-B650-E04432CE9ED1}" srcOrd="1" destOrd="1" presId="urn:microsoft.com/office/officeart/2005/8/layout/hProcess6"/>
    <dgm:cxn modelId="{3C158DDC-D80B-420A-B49F-925A6C904FE2}" type="presOf" srcId="{3C423EC3-28EF-4F96-B3D0-45D28C121A22}" destId="{01952AFC-455F-4B87-943D-0525F0E3A89B}" srcOrd="0" destOrd="1" presId="urn:microsoft.com/office/officeart/2005/8/layout/hProcess6"/>
    <dgm:cxn modelId="{BBC213B3-9609-4126-A711-487A723F2DB0}" srcId="{8B111993-7394-4708-BA2D-D05A872036B4}" destId="{3FA5FC3B-5ED9-4AD9-B135-00AB4AF4F51F}" srcOrd="0" destOrd="0" parTransId="{775F5317-B5C3-4489-A2B9-F15459DE30E6}" sibTransId="{2BE51FC0-0630-46E3-80D1-55569EC53C26}"/>
    <dgm:cxn modelId="{1652D26B-AC13-45ED-881C-D5974E31B191}" type="presOf" srcId="{5F890A12-F3F7-41C0-86AB-842954E57D1E}" destId="{5BFE456C-80C6-47F3-9B8D-D99880328E1E}" srcOrd="0" destOrd="0" presId="urn:microsoft.com/office/officeart/2005/8/layout/hProcess6"/>
    <dgm:cxn modelId="{C0A5DF4A-4F39-4FF7-ABF2-0A8990D62413}" srcId="{5F890A12-F3F7-41C0-86AB-842954E57D1E}" destId="{92608767-B7C9-4CE3-AFE5-9BD93A568E6A}" srcOrd="0" destOrd="0" parTransId="{A8FA6C79-3D77-4C7F-ADA4-125A750423BE}" sibTransId="{1FB67AB8-483F-4467-9A67-8596DF91429E}"/>
    <dgm:cxn modelId="{E156A3E0-FC4F-4170-A5A7-F69B3E4FD11F}" srcId="{39E8BC7C-5ADC-499F-909B-6489AFF9A179}" destId="{1DBED3BC-C8E6-4C2A-99E2-F9C79429B988}" srcOrd="4" destOrd="0" parTransId="{C9323184-7CA1-4853-9AE6-F01E9B0E42D1}" sibTransId="{82DE2A3F-1849-4C53-8F9D-33F597AAF17C}"/>
    <dgm:cxn modelId="{A1F28D20-7B25-435C-AB29-4825223A0D02}" type="presOf" srcId="{1DBED3BC-C8E6-4C2A-99E2-F9C79429B988}" destId="{4D6361E9-6A20-49F2-A212-053360820681}" srcOrd="0" destOrd="0" presId="urn:microsoft.com/office/officeart/2005/8/layout/hProcess6"/>
    <dgm:cxn modelId="{1EB9DA4D-3F3F-4200-8654-D6ADF1D249DC}" type="presOf" srcId="{7DA8D7E1-B28B-4BF1-9AB4-8F0B55F05539}" destId="{5983004C-BF74-4B9B-A91A-C62E8C517EC7}" srcOrd="1" destOrd="0" presId="urn:microsoft.com/office/officeart/2005/8/layout/hProcess6"/>
    <dgm:cxn modelId="{4BF7A277-8F28-4B12-9FA6-3EC7F26CD6E4}" type="presOf" srcId="{92608767-B7C9-4CE3-AFE5-9BD93A568E6A}" destId="{3583EA0B-D092-49A2-AFC8-F417AD37E9CA}" srcOrd="0" destOrd="0" presId="urn:microsoft.com/office/officeart/2005/8/layout/hProcess6"/>
    <dgm:cxn modelId="{DFEDE7DA-10E1-4984-AB72-956B292AC7BA}" srcId="{60CA4C81-4070-49A4-9D70-165DE310AA77}" destId="{7DA8D7E1-B28B-4BF1-9AB4-8F0B55F05539}" srcOrd="0" destOrd="0" parTransId="{2211A972-6901-4598-A030-AB65904A208D}" sibTransId="{B865D680-BF28-4DF3-B368-A2A089BF1FAF}"/>
    <dgm:cxn modelId="{0916C854-06B8-4BDF-83C0-D05396D20812}" type="presOf" srcId="{8B111993-7394-4708-BA2D-D05A872036B4}" destId="{B0497651-30D8-49F4-B5DB-07371E1ACF12}" srcOrd="0" destOrd="0" presId="urn:microsoft.com/office/officeart/2005/8/layout/hProcess6"/>
    <dgm:cxn modelId="{982C02DB-55E4-40B4-B2A8-6E4CCC6BB34F}" type="presOf" srcId="{7DA8D7E1-B28B-4BF1-9AB4-8F0B55F05539}" destId="{BD622749-A78E-4320-ABD5-BBE00E4D06A2}" srcOrd="0" destOrd="0" presId="urn:microsoft.com/office/officeart/2005/8/layout/hProcess6"/>
    <dgm:cxn modelId="{7B7DE8FD-CA45-473C-BB0B-C572D79570D6}" srcId="{643427BD-256B-459B-8BF2-ED4BAA85B7FC}" destId="{CFDBBE5B-2832-4943-AB22-59162D138A07}" srcOrd="0" destOrd="0" parTransId="{01B2359F-5ED7-4253-9A10-AA5D9E5F68D9}" sibTransId="{E059F0E5-0B45-43ED-BD16-52DE98CB6210}"/>
    <dgm:cxn modelId="{7B16A550-C9A4-4E1B-BE0A-B68F19E463DD}" srcId="{643427BD-256B-459B-8BF2-ED4BAA85B7FC}" destId="{3C423EC3-28EF-4F96-B3D0-45D28C121A22}" srcOrd="1" destOrd="0" parTransId="{B475E108-E6E5-44F3-AC35-32C6A3A2E2F1}" sibTransId="{2793BF97-9729-40F7-A4E4-BFFB22EC55AD}"/>
    <dgm:cxn modelId="{9385C597-C820-4DEE-B576-3DE3DA9250E9}" type="presOf" srcId="{39E8BC7C-5ADC-499F-909B-6489AFF9A179}" destId="{A4F48930-C06C-40A9-9141-15212EEA9546}" srcOrd="0" destOrd="0" presId="urn:microsoft.com/office/officeart/2005/8/layout/hProcess6"/>
    <dgm:cxn modelId="{DB30BEC8-EC50-49B6-8CC8-D8D987325C65}" type="presOf" srcId="{60CA4C81-4070-49A4-9D70-165DE310AA77}" destId="{37A1ED29-DA13-4404-8D43-88357D92425C}" srcOrd="0" destOrd="0" presId="urn:microsoft.com/office/officeart/2005/8/layout/hProcess6"/>
    <dgm:cxn modelId="{5B32141D-1425-439E-8FBF-64DC79E5EAF8}" type="presOf" srcId="{643427BD-256B-459B-8BF2-ED4BAA85B7FC}" destId="{31219098-233E-4D86-B3D4-DBF7CED483EA}" srcOrd="0" destOrd="0" presId="urn:microsoft.com/office/officeart/2005/8/layout/hProcess6"/>
    <dgm:cxn modelId="{121B79C8-2CF9-4E05-8874-0452AFE61434}" type="presOf" srcId="{3FA5FC3B-5ED9-4AD9-B135-00AB4AF4F51F}" destId="{1129CF06-6A4F-434C-96BD-27B8D9248D18}" srcOrd="1" destOrd="0" presId="urn:microsoft.com/office/officeart/2005/8/layout/hProcess6"/>
    <dgm:cxn modelId="{D26A6452-E7D3-470A-9C5A-6081A5E64585}" type="presOf" srcId="{CFDBBE5B-2832-4943-AB22-59162D138A07}" destId="{01952AFC-455F-4B87-943D-0525F0E3A89B}" srcOrd="0" destOrd="0" presId="urn:microsoft.com/office/officeart/2005/8/layout/hProcess6"/>
    <dgm:cxn modelId="{0043FEAF-EB20-4F11-89A1-419CBC716E4A}" srcId="{39E8BC7C-5ADC-499F-909B-6489AFF9A179}" destId="{60CA4C81-4070-49A4-9D70-165DE310AA77}" srcOrd="1" destOrd="0" parTransId="{39389962-C0E8-4155-B561-83080614467A}" sibTransId="{E73C2684-95D8-4129-9CFF-B2877C2D508E}"/>
    <dgm:cxn modelId="{999F8B84-2383-4DE0-9919-208D236F3A9D}" type="presOf" srcId="{CFDBBE5B-2832-4943-AB22-59162D138A07}" destId="{B24FB8F3-E6A7-41D8-B650-E04432CE9ED1}" srcOrd="1" destOrd="0" presId="urn:microsoft.com/office/officeart/2005/8/layout/hProcess6"/>
    <dgm:cxn modelId="{00EC2A6B-3B5D-47F5-AB41-CE69B98C04BA}" type="presParOf" srcId="{A4F48930-C06C-40A9-9141-15212EEA9546}" destId="{256FE5BC-DCA8-4D88-A7AF-1FB0959EC458}" srcOrd="0" destOrd="0" presId="urn:microsoft.com/office/officeart/2005/8/layout/hProcess6"/>
    <dgm:cxn modelId="{A79A1D36-5072-41C2-A260-0C343222B89F}" type="presParOf" srcId="{256FE5BC-DCA8-4D88-A7AF-1FB0959EC458}" destId="{D523DA43-D460-4F36-859F-24B83C0371AB}" srcOrd="0" destOrd="0" presId="urn:microsoft.com/office/officeart/2005/8/layout/hProcess6"/>
    <dgm:cxn modelId="{692D542E-2E20-4E64-86CC-304293DB8109}" type="presParOf" srcId="{256FE5BC-DCA8-4D88-A7AF-1FB0959EC458}" destId="{3583EA0B-D092-49A2-AFC8-F417AD37E9CA}" srcOrd="1" destOrd="0" presId="urn:microsoft.com/office/officeart/2005/8/layout/hProcess6"/>
    <dgm:cxn modelId="{BF92C94B-0511-4267-A7C5-633D622229A1}" type="presParOf" srcId="{256FE5BC-DCA8-4D88-A7AF-1FB0959EC458}" destId="{438AACB7-70C3-433D-8F04-E2BE53460CBB}" srcOrd="2" destOrd="0" presId="urn:microsoft.com/office/officeart/2005/8/layout/hProcess6"/>
    <dgm:cxn modelId="{643D910C-FB72-4628-9E2D-CBAF9B08CB3F}" type="presParOf" srcId="{256FE5BC-DCA8-4D88-A7AF-1FB0959EC458}" destId="{5BFE456C-80C6-47F3-9B8D-D99880328E1E}" srcOrd="3" destOrd="0" presId="urn:microsoft.com/office/officeart/2005/8/layout/hProcess6"/>
    <dgm:cxn modelId="{875EDFB8-6460-46A9-80E9-8A0D004185DD}" type="presParOf" srcId="{A4F48930-C06C-40A9-9141-15212EEA9546}" destId="{D87ABA82-6996-41BE-87FD-47C917F65CA6}" srcOrd="1" destOrd="0" presId="urn:microsoft.com/office/officeart/2005/8/layout/hProcess6"/>
    <dgm:cxn modelId="{B4B0F083-3CEA-4955-9681-8901C2F984A8}" type="presParOf" srcId="{A4F48930-C06C-40A9-9141-15212EEA9546}" destId="{24760812-4A71-4459-9961-7597A8AC5E0D}" srcOrd="2" destOrd="0" presId="urn:microsoft.com/office/officeart/2005/8/layout/hProcess6"/>
    <dgm:cxn modelId="{4F84C161-754A-449A-9922-D488EDC8CA8F}" type="presParOf" srcId="{24760812-4A71-4459-9961-7597A8AC5E0D}" destId="{188AF746-D1BA-40A8-9A7E-F7F1E247DCB0}" srcOrd="0" destOrd="0" presId="urn:microsoft.com/office/officeart/2005/8/layout/hProcess6"/>
    <dgm:cxn modelId="{0BB5EC9A-F964-4366-9292-707435BDC495}" type="presParOf" srcId="{24760812-4A71-4459-9961-7597A8AC5E0D}" destId="{BD622749-A78E-4320-ABD5-BBE00E4D06A2}" srcOrd="1" destOrd="0" presId="urn:microsoft.com/office/officeart/2005/8/layout/hProcess6"/>
    <dgm:cxn modelId="{142D5391-2656-407A-B8FE-0580DE33E442}" type="presParOf" srcId="{24760812-4A71-4459-9961-7597A8AC5E0D}" destId="{5983004C-BF74-4B9B-A91A-C62E8C517EC7}" srcOrd="2" destOrd="0" presId="urn:microsoft.com/office/officeart/2005/8/layout/hProcess6"/>
    <dgm:cxn modelId="{DAB49D27-217A-44C0-8C9C-C37DA6341C0D}" type="presParOf" srcId="{24760812-4A71-4459-9961-7597A8AC5E0D}" destId="{37A1ED29-DA13-4404-8D43-88357D92425C}" srcOrd="3" destOrd="0" presId="urn:microsoft.com/office/officeart/2005/8/layout/hProcess6"/>
    <dgm:cxn modelId="{E180820C-751B-4594-9DAB-C19C42E4F0B6}" type="presParOf" srcId="{A4F48930-C06C-40A9-9141-15212EEA9546}" destId="{4F2D4DB0-E33E-432B-913B-5A97D698810B}" srcOrd="3" destOrd="0" presId="urn:microsoft.com/office/officeart/2005/8/layout/hProcess6"/>
    <dgm:cxn modelId="{183505DC-C423-4563-B5A8-72C5CADF1FAB}" type="presParOf" srcId="{A4F48930-C06C-40A9-9141-15212EEA9546}" destId="{83B028A7-2A8B-4793-A51C-FC62F2879B84}" srcOrd="4" destOrd="0" presId="urn:microsoft.com/office/officeart/2005/8/layout/hProcess6"/>
    <dgm:cxn modelId="{D8CC9B74-C988-4943-BE41-ABF91141C994}" type="presParOf" srcId="{83B028A7-2A8B-4793-A51C-FC62F2879B84}" destId="{8F7596D3-EC9B-4DBC-BE46-2715583C1208}" srcOrd="0" destOrd="0" presId="urn:microsoft.com/office/officeart/2005/8/layout/hProcess6"/>
    <dgm:cxn modelId="{845E210F-59E6-4340-BC9C-47C40CA0642C}" type="presParOf" srcId="{83B028A7-2A8B-4793-A51C-FC62F2879B84}" destId="{01952AFC-455F-4B87-943D-0525F0E3A89B}" srcOrd="1" destOrd="0" presId="urn:microsoft.com/office/officeart/2005/8/layout/hProcess6"/>
    <dgm:cxn modelId="{B08C9A9D-4A1E-47F8-8CDA-A9228A30EF90}" type="presParOf" srcId="{83B028A7-2A8B-4793-A51C-FC62F2879B84}" destId="{B24FB8F3-E6A7-41D8-B650-E04432CE9ED1}" srcOrd="2" destOrd="0" presId="urn:microsoft.com/office/officeart/2005/8/layout/hProcess6"/>
    <dgm:cxn modelId="{E0D24D29-7CAF-4522-AFE8-0B5F07D1483A}" type="presParOf" srcId="{83B028A7-2A8B-4793-A51C-FC62F2879B84}" destId="{31219098-233E-4D86-B3D4-DBF7CED483EA}" srcOrd="3" destOrd="0" presId="urn:microsoft.com/office/officeart/2005/8/layout/hProcess6"/>
    <dgm:cxn modelId="{20317620-4A5C-4A4B-8A94-22885CF853DF}" type="presParOf" srcId="{A4F48930-C06C-40A9-9141-15212EEA9546}" destId="{61038519-C503-4C2B-8372-1CBB637C096C}" srcOrd="5" destOrd="0" presId="urn:microsoft.com/office/officeart/2005/8/layout/hProcess6"/>
    <dgm:cxn modelId="{6ED71084-9AEA-4BEA-978E-882447451CDE}" type="presParOf" srcId="{A4F48930-C06C-40A9-9141-15212EEA9546}" destId="{E69A820E-8F7C-427E-B2C2-1FE7A6692E81}" srcOrd="6" destOrd="0" presId="urn:microsoft.com/office/officeart/2005/8/layout/hProcess6"/>
    <dgm:cxn modelId="{0BE7E21F-7081-4C99-8A46-B016EA8C5F2B}" type="presParOf" srcId="{E69A820E-8F7C-427E-B2C2-1FE7A6692E81}" destId="{5666E7DF-8D79-49C2-8D85-318DA273CA53}" srcOrd="0" destOrd="0" presId="urn:microsoft.com/office/officeart/2005/8/layout/hProcess6"/>
    <dgm:cxn modelId="{D9A63869-2661-4724-BC0A-42A15DBA1681}" type="presParOf" srcId="{E69A820E-8F7C-427E-B2C2-1FE7A6692E81}" destId="{5F9221E4-AE7B-4BCD-A0C1-A61A3E508863}" srcOrd="1" destOrd="0" presId="urn:microsoft.com/office/officeart/2005/8/layout/hProcess6"/>
    <dgm:cxn modelId="{6DF09E94-C3B7-4513-8448-86B918835ED1}" type="presParOf" srcId="{E69A820E-8F7C-427E-B2C2-1FE7A6692E81}" destId="{1129CF06-6A4F-434C-96BD-27B8D9248D18}" srcOrd="2" destOrd="0" presId="urn:microsoft.com/office/officeart/2005/8/layout/hProcess6"/>
    <dgm:cxn modelId="{72AC736E-62D0-4E6B-B014-C1B4F2B63747}" type="presParOf" srcId="{E69A820E-8F7C-427E-B2C2-1FE7A6692E81}" destId="{B0497651-30D8-49F4-B5DB-07371E1ACF12}" srcOrd="3" destOrd="0" presId="urn:microsoft.com/office/officeart/2005/8/layout/hProcess6"/>
    <dgm:cxn modelId="{FD7918ED-4D60-4022-9A53-E4BDA16E6131}" type="presParOf" srcId="{A4F48930-C06C-40A9-9141-15212EEA9546}" destId="{E0E78E60-8F1E-4C5C-B392-B5021421D1E7}" srcOrd="7" destOrd="0" presId="urn:microsoft.com/office/officeart/2005/8/layout/hProcess6"/>
    <dgm:cxn modelId="{ACA70E7E-0707-438E-8608-57B54E5B1135}" type="presParOf" srcId="{A4F48930-C06C-40A9-9141-15212EEA9546}" destId="{B2E00BA0-668B-41E8-90DB-6F6740997EBC}" srcOrd="8" destOrd="0" presId="urn:microsoft.com/office/officeart/2005/8/layout/hProcess6"/>
    <dgm:cxn modelId="{A130A9AC-C9BA-4A75-A237-96C90CE0C9F0}" type="presParOf" srcId="{B2E00BA0-668B-41E8-90DB-6F6740997EBC}" destId="{4E9D85B4-F8A8-41D8-998D-1B7A9C765C5B}" srcOrd="0" destOrd="0" presId="urn:microsoft.com/office/officeart/2005/8/layout/hProcess6"/>
    <dgm:cxn modelId="{F5C1A5C4-3639-48F3-9B1C-EEAB7708B088}" type="presParOf" srcId="{B2E00BA0-668B-41E8-90DB-6F6740997EBC}" destId="{5C7A2CD9-69C5-4317-B735-27B077762559}" srcOrd="1" destOrd="0" presId="urn:microsoft.com/office/officeart/2005/8/layout/hProcess6"/>
    <dgm:cxn modelId="{CEB504FE-2CBB-4C33-8A1C-6205549992BA}" type="presParOf" srcId="{B2E00BA0-668B-41E8-90DB-6F6740997EBC}" destId="{F8BB1D4A-F162-43EB-AF69-DB4EBED5B0F7}" srcOrd="2" destOrd="0" presId="urn:microsoft.com/office/officeart/2005/8/layout/hProcess6"/>
    <dgm:cxn modelId="{2F4FD14D-3848-4604-8823-6EF5B754E6BF}" type="presParOf" srcId="{B2E00BA0-668B-41E8-90DB-6F6740997EBC}" destId="{4D6361E9-6A20-49F2-A212-053360820681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3EA0B-D092-49A2-AFC8-F417AD37E9CA}">
      <dsp:nvSpPr>
        <dsp:cNvPr id="0" name=""/>
        <dsp:cNvSpPr/>
      </dsp:nvSpPr>
      <dsp:spPr>
        <a:xfrm>
          <a:off x="372678" y="2065165"/>
          <a:ext cx="1473857" cy="1288336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Encogimientos del 5 al/%</a:t>
          </a:r>
          <a:endParaRPr lang="es-ES" sz="800" kern="1200" dirty="0"/>
        </a:p>
      </dsp:txBody>
      <dsp:txXfrm>
        <a:off x="741142" y="2258415"/>
        <a:ext cx="718505" cy="901836"/>
      </dsp:txXfrm>
    </dsp:sp>
    <dsp:sp modelId="{5BFE456C-80C6-47F3-9B8D-D99880328E1E}">
      <dsp:nvSpPr>
        <dsp:cNvPr id="0" name=""/>
        <dsp:cNvSpPr/>
      </dsp:nvSpPr>
      <dsp:spPr>
        <a:xfrm>
          <a:off x="4213" y="2340869"/>
          <a:ext cx="736928" cy="7369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Nivelación </a:t>
          </a:r>
          <a:endParaRPr lang="es-ES" sz="800" kern="1200" dirty="0"/>
        </a:p>
      </dsp:txBody>
      <dsp:txXfrm>
        <a:off x="112134" y="2448790"/>
        <a:ext cx="521086" cy="521086"/>
      </dsp:txXfrm>
    </dsp:sp>
    <dsp:sp modelId="{BD622749-A78E-4320-ABD5-BBE00E4D06A2}">
      <dsp:nvSpPr>
        <dsp:cNvPr id="0" name=""/>
        <dsp:cNvSpPr/>
      </dsp:nvSpPr>
      <dsp:spPr>
        <a:xfrm>
          <a:off x="2307115" y="2065165"/>
          <a:ext cx="1473857" cy="1288336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Llamada espesor de capa </a:t>
          </a:r>
          <a:endParaRPr lang="es-ES" sz="800" kern="1200" dirty="0"/>
        </a:p>
      </dsp:txBody>
      <dsp:txXfrm>
        <a:off x="2675580" y="2258415"/>
        <a:ext cx="718505" cy="901836"/>
      </dsp:txXfrm>
    </dsp:sp>
    <dsp:sp modelId="{37A1ED29-DA13-4404-8D43-88357D92425C}">
      <dsp:nvSpPr>
        <dsp:cNvPr id="0" name=""/>
        <dsp:cNvSpPr/>
      </dsp:nvSpPr>
      <dsp:spPr>
        <a:xfrm>
          <a:off x="1938651" y="2340869"/>
          <a:ext cx="736928" cy="7369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Elevación </a:t>
          </a:r>
          <a:endParaRPr lang="es-ES" sz="800" kern="1200" dirty="0"/>
        </a:p>
      </dsp:txBody>
      <dsp:txXfrm>
        <a:off x="2046572" y="2448790"/>
        <a:ext cx="521086" cy="521086"/>
      </dsp:txXfrm>
    </dsp:sp>
    <dsp:sp modelId="{01952AFC-455F-4B87-943D-0525F0E3A89B}">
      <dsp:nvSpPr>
        <dsp:cNvPr id="0" name=""/>
        <dsp:cNvSpPr/>
      </dsp:nvSpPr>
      <dsp:spPr>
        <a:xfrm>
          <a:off x="4241553" y="2065165"/>
          <a:ext cx="1473857" cy="1288336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dirty="0" smtClean="0"/>
            <a:t>Velocidad con la que se eleva el sistema </a:t>
          </a:r>
          <a:endParaRPr lang="es-E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800" kern="1200" dirty="0"/>
        </a:p>
      </dsp:txBody>
      <dsp:txXfrm>
        <a:off x="4610017" y="2258415"/>
        <a:ext cx="718505" cy="901836"/>
      </dsp:txXfrm>
    </dsp:sp>
    <dsp:sp modelId="{31219098-233E-4D86-B3D4-DBF7CED483EA}">
      <dsp:nvSpPr>
        <dsp:cNvPr id="0" name=""/>
        <dsp:cNvSpPr/>
      </dsp:nvSpPr>
      <dsp:spPr>
        <a:xfrm>
          <a:off x="3873089" y="2340869"/>
          <a:ext cx="736928" cy="7369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Velocidad de Elevación </a:t>
          </a:r>
          <a:endParaRPr lang="es-ES" sz="800" kern="1200" dirty="0"/>
        </a:p>
      </dsp:txBody>
      <dsp:txXfrm>
        <a:off x="3981010" y="2448790"/>
        <a:ext cx="521086" cy="521086"/>
      </dsp:txXfrm>
    </dsp:sp>
    <dsp:sp modelId="{5F9221E4-AE7B-4BCD-A0C1-A61A3E508863}">
      <dsp:nvSpPr>
        <dsp:cNvPr id="0" name=""/>
        <dsp:cNvSpPr/>
      </dsp:nvSpPr>
      <dsp:spPr>
        <a:xfrm>
          <a:off x="6175991" y="2065165"/>
          <a:ext cx="1473857" cy="1288336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Tiempo sugerido: 5 [s]</a:t>
          </a:r>
          <a:endParaRPr lang="es-ES" sz="800" kern="1200" dirty="0"/>
        </a:p>
      </dsp:txBody>
      <dsp:txXfrm>
        <a:off x="6544455" y="2258415"/>
        <a:ext cx="718505" cy="901836"/>
      </dsp:txXfrm>
    </dsp:sp>
    <dsp:sp modelId="{B0497651-30D8-49F4-B5DB-07371E1ACF12}">
      <dsp:nvSpPr>
        <dsp:cNvPr id="0" name=""/>
        <dsp:cNvSpPr/>
      </dsp:nvSpPr>
      <dsp:spPr>
        <a:xfrm>
          <a:off x="5807526" y="2340869"/>
          <a:ext cx="736928" cy="7369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Escurrido </a:t>
          </a:r>
          <a:endParaRPr lang="es-ES" sz="800" kern="1200" dirty="0"/>
        </a:p>
      </dsp:txBody>
      <dsp:txXfrm>
        <a:off x="5915447" y="2448790"/>
        <a:ext cx="521086" cy="521086"/>
      </dsp:txXfrm>
    </dsp:sp>
    <dsp:sp modelId="{5C7A2CD9-69C5-4317-B735-27B077762559}">
      <dsp:nvSpPr>
        <dsp:cNvPr id="0" name=""/>
        <dsp:cNvSpPr/>
      </dsp:nvSpPr>
      <dsp:spPr>
        <a:xfrm>
          <a:off x="8110428" y="2065165"/>
          <a:ext cx="1473857" cy="1288336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361E9-6A20-49F2-A212-053360820681}">
      <dsp:nvSpPr>
        <dsp:cNvPr id="0" name=""/>
        <dsp:cNvSpPr/>
      </dsp:nvSpPr>
      <dsp:spPr>
        <a:xfrm>
          <a:off x="7741964" y="2340869"/>
          <a:ext cx="736928" cy="7369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Z espera</a:t>
          </a:r>
          <a:endParaRPr lang="es-ES" sz="800" kern="1200" dirty="0"/>
        </a:p>
      </dsp:txBody>
      <dsp:txXfrm>
        <a:off x="7849885" y="2448790"/>
        <a:ext cx="521086" cy="521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2580C-E29C-436F-995E-1DBA6AF7000A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945D3-5347-4361-858E-E2BECE0036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6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945D3-5347-4361-858E-E2BECE0036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74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s-MX" sz="2800" dirty="0"/>
              <a:t> MONITOREO DEL PROCESO Y PROPIEDADES MECÁNICAS DE ANDAMIOS POROSOS </a:t>
            </a:r>
            <a:r>
              <a:rPr lang="es-MX" sz="2800" dirty="0" smtClean="0"/>
              <a:t>DURANTE LA </a:t>
            </a:r>
            <a:r>
              <a:rPr lang="es-MX" sz="2800" dirty="0"/>
              <a:t>IMPRESIÓN 3D POR DLM</a:t>
            </a:r>
            <a:r>
              <a:rPr lang="es-MX" dirty="0"/>
              <a:t> 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dirty="0" smtClean="0"/>
              <a:t>AUTOR : Karolina Serpa Andrade</a:t>
            </a:r>
          </a:p>
          <a:p>
            <a:r>
              <a:rPr lang="es-EC" dirty="0" smtClean="0"/>
              <a:t>TUTOR: Ing. Hernán Lara PhD.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1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Fuerza de separación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440" y="1310812"/>
            <a:ext cx="8195562" cy="554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4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Fuerza de </a:t>
            </a:r>
            <a:r>
              <a:rPr lang="es-EC" dirty="0" err="1" smtClean="0"/>
              <a:t>separción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2095978"/>
            <a:ext cx="5880675" cy="204422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88699" y="6317734"/>
            <a:ext cx="3028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Fuente: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Bochove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et al., 2016) </a:t>
            </a:r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4127500" y="430577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i="1" dirty="0">
                <a:solidFill>
                  <a:srgbClr val="000000"/>
                </a:solidFill>
                <a:latin typeface="Calibri" panose="020F0502020204030204" pitchFamily="34" charset="0"/>
              </a:rPr>
              <a:t>Ilustración de los intentos de preparar un implante de menisco poroso mediante </a:t>
            </a:r>
            <a:r>
              <a:rPr lang="es-MX" i="1" dirty="0" err="1">
                <a:solidFill>
                  <a:srgbClr val="000000"/>
                </a:solidFill>
                <a:latin typeface="Calibri" panose="020F0502020204030204" pitchFamily="34" charset="0"/>
              </a:rPr>
              <a:t>estereolitografía</a:t>
            </a:r>
            <a:r>
              <a:rPr lang="es-MX" i="1" dirty="0">
                <a:solidFill>
                  <a:srgbClr val="000000"/>
                </a:solidFill>
                <a:latin typeface="Calibri" panose="020F0502020204030204" pitchFamily="34" charset="0"/>
              </a:rPr>
              <a:t>. Barra de escala = 1 cm. A) Una impresión error de </a:t>
            </a:r>
            <a:r>
              <a:rPr lang="es-MX" i="1" dirty="0" err="1">
                <a:solidFill>
                  <a:srgbClr val="000000"/>
                </a:solidFill>
                <a:latin typeface="Calibri" panose="020F0502020204030204" pitchFamily="34" charset="0"/>
              </a:rPr>
              <a:t>gyroid</a:t>
            </a:r>
            <a:r>
              <a:rPr lang="es-MX" i="1" dirty="0">
                <a:solidFill>
                  <a:srgbClr val="000000"/>
                </a:solidFill>
                <a:latin typeface="Calibri" panose="020F0502020204030204" pitchFamily="34" charset="0"/>
              </a:rPr>
              <a:t> no extraído. B) </a:t>
            </a:r>
            <a:r>
              <a:rPr lang="es-MX" i="1" dirty="0" err="1">
                <a:solidFill>
                  <a:srgbClr val="000000"/>
                </a:solidFill>
                <a:latin typeface="Calibri" panose="020F0502020204030204" pitchFamily="34" charset="0"/>
              </a:rPr>
              <a:t>Gyroid</a:t>
            </a:r>
            <a:r>
              <a:rPr lang="es-MX" i="1" dirty="0">
                <a:solidFill>
                  <a:srgbClr val="000000"/>
                </a:solidFill>
                <a:latin typeface="Calibri" panose="020F0502020204030204" pitchFamily="34" charset="0"/>
              </a:rPr>
              <a:t> deformado extraído. C) </a:t>
            </a:r>
            <a:r>
              <a:rPr lang="es-MX" i="1" dirty="0" err="1">
                <a:solidFill>
                  <a:srgbClr val="000000"/>
                </a:solidFill>
                <a:latin typeface="Calibri" panose="020F0502020204030204" pitchFamily="34" charset="0"/>
              </a:rPr>
              <a:t>Gyroid</a:t>
            </a:r>
            <a:r>
              <a:rPr lang="es-MX" i="1" dirty="0">
                <a:solidFill>
                  <a:srgbClr val="000000"/>
                </a:solidFill>
                <a:latin typeface="Calibri" panose="020F0502020204030204" pitchFamily="34" charset="0"/>
              </a:rPr>
              <a:t> en buen estado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80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Diseño Experimental</a:t>
            </a:r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2503"/>
              </p:ext>
            </p:extLst>
          </p:nvPr>
        </p:nvGraphicFramePr>
        <p:xfrm>
          <a:off x="677334" y="2759075"/>
          <a:ext cx="3945465" cy="72866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244841">
                  <a:extLst>
                    <a:ext uri="{9D8B030D-6E8A-4147-A177-3AD203B41FA5}">
                      <a16:colId xmlns:a16="http://schemas.microsoft.com/office/drawing/2014/main" val="4040780106"/>
                    </a:ext>
                  </a:extLst>
                </a:gridCol>
                <a:gridCol w="803777">
                  <a:extLst>
                    <a:ext uri="{9D8B030D-6E8A-4147-A177-3AD203B41FA5}">
                      <a16:colId xmlns:a16="http://schemas.microsoft.com/office/drawing/2014/main" val="661988932"/>
                    </a:ext>
                  </a:extLst>
                </a:gridCol>
                <a:gridCol w="100846">
                  <a:extLst>
                    <a:ext uri="{9D8B030D-6E8A-4147-A177-3AD203B41FA5}">
                      <a16:colId xmlns:a16="http://schemas.microsoft.com/office/drawing/2014/main" val="927636707"/>
                    </a:ext>
                  </a:extLst>
                </a:gridCol>
                <a:gridCol w="896312">
                  <a:extLst>
                    <a:ext uri="{9D8B030D-6E8A-4147-A177-3AD203B41FA5}">
                      <a16:colId xmlns:a16="http://schemas.microsoft.com/office/drawing/2014/main" val="643352428"/>
                    </a:ext>
                  </a:extLst>
                </a:gridCol>
                <a:gridCol w="899689">
                  <a:extLst>
                    <a:ext uri="{9D8B030D-6E8A-4147-A177-3AD203B41FA5}">
                      <a16:colId xmlns:a16="http://schemas.microsoft.com/office/drawing/2014/main" val="263012739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Longitud de onda  [</a:t>
                      </a:r>
                      <a:r>
                        <a:rPr lang="es-EC" sz="1100" dirty="0" err="1">
                          <a:effectLst/>
                        </a:rPr>
                        <a:t>nm</a:t>
                      </a:r>
                      <a:r>
                        <a:rPr lang="es-EC" sz="1100" dirty="0">
                          <a:effectLst/>
                        </a:rPr>
                        <a:t>]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Elongación  [%]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Color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Terminación de producto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10455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355-405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115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Transparente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Duro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834644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880373" y="2160071"/>
            <a:ext cx="2709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rgbClr val="00000A"/>
                </a:solidFill>
                <a:latin typeface="Calibri" panose="020F0502020204030204" pitchFamily="34" charset="0"/>
                <a:ea typeface="Droid Sans"/>
              </a:rPr>
              <a:t>Características de la Resina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ángulo 6"/>
              <p:cNvSpPr/>
              <p:nvPr/>
            </p:nvSpPr>
            <p:spPr>
              <a:xfrm>
                <a:off x="677334" y="3930650"/>
                <a:ext cx="394546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C" dirty="0" err="1">
                    <a:solidFill>
                      <a:srgbClr val="00000A"/>
                    </a:solidFill>
                    <a:latin typeface="Calibri" panose="020F0502020204030204" pitchFamily="34" charset="0"/>
                    <a:ea typeface="Droid Sans"/>
                  </a:rPr>
                  <a:t>Taguchi</a:t>
                </a:r>
                <a:r>
                  <a:rPr lang="es-EC" dirty="0">
                    <a:solidFill>
                      <a:srgbClr val="00000A"/>
                    </a:solidFill>
                    <a:latin typeface="Calibri" panose="020F0502020204030204" pitchFamily="34" charset="0"/>
                    <a:ea typeface="Droid Sans"/>
                  </a:rPr>
                  <a:t> Ortogonal </a:t>
                </a:r>
                <a14:m>
                  <m:oMath xmlns:m="http://schemas.openxmlformats.org/officeDocument/2006/math">
                    <m:r>
                      <a:rPr lang="es-EC" i="1">
                        <a:solidFill>
                          <a:srgbClr val="00000A"/>
                        </a:solidFill>
                        <a:latin typeface="Cambria Math" panose="02040503050406030204" pitchFamily="18" charset="0"/>
                        <a:ea typeface="Droid Sans"/>
                        <a:cs typeface="Calibri" panose="020F0502020204030204" pitchFamily="34" charset="0"/>
                      </a:rPr>
                      <m:t>𝐿</m:t>
                    </m:r>
                    <m:r>
                      <a:rPr lang="es-EC" i="1">
                        <a:solidFill>
                          <a:srgbClr val="00000A"/>
                        </a:solidFill>
                        <a:latin typeface="Cambria Math" panose="02040503050406030204" pitchFamily="18" charset="0"/>
                        <a:ea typeface="Droid Sans"/>
                        <a:cs typeface="Calibri" panose="020F0502020204030204" pitchFamily="34" charset="0"/>
                      </a:rPr>
                      <m:t>27</m:t>
                    </m:r>
                  </m:oMath>
                </a14:m>
                <a:r>
                  <a:rPr lang="es-EC" dirty="0">
                    <a:solidFill>
                      <a:srgbClr val="00000A"/>
                    </a:solidFill>
                    <a:latin typeface="Calibri" panose="020F0502020204030204" pitchFamily="34" charset="0"/>
                    <a:ea typeface="Droid Sans"/>
                  </a:rPr>
                  <a:t> de 2 factores (Tiempo de exposición y voltaje de los </a:t>
                </a:r>
                <a:r>
                  <a:rPr lang="es-EC" dirty="0" err="1">
                    <a:solidFill>
                      <a:srgbClr val="00000A"/>
                    </a:solidFill>
                    <a:latin typeface="Calibri" panose="020F0502020204030204" pitchFamily="34" charset="0"/>
                    <a:ea typeface="Droid Sans"/>
                  </a:rPr>
                  <a:t>LEDs</a:t>
                </a:r>
                <a:r>
                  <a:rPr lang="es-EC" dirty="0">
                    <a:solidFill>
                      <a:srgbClr val="00000A"/>
                    </a:solidFill>
                    <a:latin typeface="Calibri" panose="020F0502020204030204" pitchFamily="34" charset="0"/>
                    <a:ea typeface="Droid Sans"/>
                  </a:rPr>
                  <a:t> UV-A), 3 niveles y 3 repeticiones</a:t>
                </a:r>
                <a:endParaRPr lang="en-US" dirty="0"/>
              </a:p>
            </p:txBody>
          </p:sp>
        </mc:Choice>
        <mc:Fallback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3930650"/>
                <a:ext cx="3945465" cy="923330"/>
              </a:xfrm>
              <a:prstGeom prst="rect">
                <a:avLst/>
              </a:prstGeom>
              <a:blipFill>
                <a:blip r:embed="rId2"/>
                <a:stretch>
                  <a:fillRect l="-1236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ángulo 7"/>
          <p:cNvSpPr/>
          <p:nvPr/>
        </p:nvSpPr>
        <p:spPr>
          <a:xfrm>
            <a:off x="677334" y="1623665"/>
            <a:ext cx="334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Droid Sans"/>
              </a:rPr>
              <a:t>CARACTERIZACIÓN DE LA RESINA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Imagen 8"/>
          <p:cNvPicPr/>
          <p:nvPr/>
        </p:nvPicPr>
        <p:blipFill>
          <a:blip r:embed="rId3"/>
          <a:stretch>
            <a:fillRect/>
          </a:stretch>
        </p:blipFill>
        <p:spPr>
          <a:xfrm>
            <a:off x="5378450" y="1270000"/>
            <a:ext cx="5486400" cy="1946275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>
          <a:blip r:embed="rId4"/>
          <a:stretch>
            <a:fillRect/>
          </a:stretch>
        </p:blipFill>
        <p:spPr>
          <a:xfrm>
            <a:off x="5378450" y="3334702"/>
            <a:ext cx="5353050" cy="1752600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>
          <a:blip r:embed="rId5"/>
          <a:stretch>
            <a:fillRect/>
          </a:stretch>
        </p:blipFill>
        <p:spPr>
          <a:xfrm>
            <a:off x="5527675" y="5343526"/>
            <a:ext cx="5051425" cy="15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Medición de radiación UV-A</a:t>
            </a:r>
            <a:endParaRPr lang="en-US" dirty="0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944562" y="1943100"/>
            <a:ext cx="4410075" cy="2047875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5621865" y="1933575"/>
            <a:ext cx="5486400" cy="234315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804334" y="4445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/>
              <a:t>Dureza</a:t>
            </a:r>
            <a:endParaRPr lang="en-US" dirty="0"/>
          </a:p>
        </p:txBody>
      </p:sp>
      <p:pic>
        <p:nvPicPr>
          <p:cNvPr id="7" name="Imagen 6"/>
          <p:cNvPicPr/>
          <p:nvPr/>
        </p:nvPicPr>
        <p:blipFill>
          <a:blip r:embed="rId4"/>
          <a:stretch>
            <a:fillRect/>
          </a:stretch>
        </p:blipFill>
        <p:spPr>
          <a:xfrm>
            <a:off x="3240351" y="4413250"/>
            <a:ext cx="3173149" cy="244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6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Diseño de probetas tipo Matriz</a:t>
            </a:r>
            <a:endParaRPr lang="en-US" dirty="0"/>
          </a:p>
        </p:txBody>
      </p:sp>
      <p:pic>
        <p:nvPicPr>
          <p:cNvPr id="4" name="Imagen 3" descr="C:\Users\user\Downloads\Dibujo sin título (6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4" y="1930400"/>
            <a:ext cx="4366895" cy="29845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ángulo 4"/>
              <p:cNvSpPr/>
              <p:nvPr/>
            </p:nvSpPr>
            <p:spPr>
              <a:xfrm>
                <a:off x="677334" y="4733836"/>
                <a:ext cx="4008966" cy="1674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170" indent="367030"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s-EC" dirty="0">
                    <a:solidFill>
                      <a:srgbClr val="00000A"/>
                    </a:solidFill>
                    <a:latin typeface="Calibri" panose="020F0502020204030204" pitchFamily="34" charset="0"/>
                    <a:ea typeface="Droid Sans"/>
                    <a:cs typeface="Calibri" panose="020F0502020204030204" pitchFamily="34" charset="0"/>
                  </a:rPr>
                  <a:t>El tiempo de curación utilizado fue de 25 [s] y una irradiancia de 53 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C">
                        <a:solidFill>
                          <a:srgbClr val="00000A"/>
                        </a:solidFill>
                        <a:latin typeface="Cambria Math" panose="02040503050406030204" pitchFamily="18" charset="0"/>
                        <a:ea typeface="Droid Sans"/>
                        <a:cs typeface="Calibri" panose="020F0502020204030204" pitchFamily="34" charset="0"/>
                      </a:rPr>
                      <m:t>μW</m:t>
                    </m:r>
                    <m:r>
                      <a:rPr lang="es-EC">
                        <a:solidFill>
                          <a:srgbClr val="00000A"/>
                        </a:solidFill>
                        <a:latin typeface="Cambria Math" panose="02040503050406030204" pitchFamily="18" charset="0"/>
                        <a:ea typeface="Droid Sans"/>
                        <a:cs typeface="Calibri" panose="020F0502020204030204" pitchFamily="34" charset="0"/>
                      </a:rPr>
                      <m:t>/</m:t>
                    </m:r>
                    <m:sSup>
                      <m:sSupPr>
                        <m:ctrlPr>
                          <a:rPr lang="en-US" i="1">
                            <a:solidFill>
                              <a:srgbClr val="00000A"/>
                            </a:solidFill>
                            <a:latin typeface="Cambria Math" panose="02040503050406030204" pitchFamily="18" charset="0"/>
                            <a:ea typeface="Droid Sans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EC">
                            <a:solidFill>
                              <a:srgbClr val="00000A"/>
                            </a:solidFill>
                            <a:latin typeface="Cambria Math" panose="02040503050406030204" pitchFamily="18" charset="0"/>
                            <a:ea typeface="Droid Sans"/>
                            <a:cs typeface="Calibri" panose="020F0502020204030204" pitchFamily="34" charset="0"/>
                          </a:rPr>
                          <m:t>cm</m:t>
                        </m:r>
                      </m:e>
                      <m:sup>
                        <m:r>
                          <a:rPr lang="es-EC">
                            <a:solidFill>
                              <a:srgbClr val="00000A"/>
                            </a:solidFill>
                            <a:latin typeface="Cambria Math" panose="02040503050406030204" pitchFamily="18" charset="0"/>
                            <a:ea typeface="Droid Sans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C" dirty="0">
                    <a:solidFill>
                      <a:srgbClr val="00000A"/>
                    </a:solidFill>
                    <a:latin typeface="Calibri" panose="020F0502020204030204" pitchFamily="34" charset="0"/>
                    <a:ea typeface="Droid Sans"/>
                    <a:cs typeface="Calibri" panose="020F0502020204030204" pitchFamily="34" charset="0"/>
                  </a:rPr>
                  <a:t>].</a:t>
                </a:r>
                <a:endParaRPr lang="en-US" dirty="0">
                  <a:solidFill>
                    <a:srgbClr val="00000A"/>
                  </a:solidFill>
                  <a:latin typeface="Calibri" panose="020F0502020204030204" pitchFamily="34" charset="0"/>
                  <a:ea typeface="Droid Sans"/>
                </a:endParaRPr>
              </a:p>
            </p:txBody>
          </p:sp>
        </mc:Choice>
        <mc:Fallback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4733836"/>
                <a:ext cx="4008966" cy="1674882"/>
              </a:xfrm>
              <a:prstGeom prst="rect">
                <a:avLst/>
              </a:prstGeom>
              <a:blipFill>
                <a:blip r:embed="rId3"/>
                <a:stretch>
                  <a:fillRect r="-1368" b="-5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839630"/>
              </p:ext>
            </p:extLst>
          </p:nvPr>
        </p:nvGraphicFramePr>
        <p:xfrm>
          <a:off x="4686300" y="2452836"/>
          <a:ext cx="4686300" cy="89128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344088">
                  <a:extLst>
                    <a:ext uri="{9D8B030D-6E8A-4147-A177-3AD203B41FA5}">
                      <a16:colId xmlns:a16="http://schemas.microsoft.com/office/drawing/2014/main" val="2234703827"/>
                    </a:ext>
                  </a:extLst>
                </a:gridCol>
                <a:gridCol w="1671106">
                  <a:extLst>
                    <a:ext uri="{9D8B030D-6E8A-4147-A177-3AD203B41FA5}">
                      <a16:colId xmlns:a16="http://schemas.microsoft.com/office/drawing/2014/main" val="2355837374"/>
                    </a:ext>
                  </a:extLst>
                </a:gridCol>
                <a:gridCol w="1671106">
                  <a:extLst>
                    <a:ext uri="{9D8B030D-6E8A-4147-A177-3AD203B41FA5}">
                      <a16:colId xmlns:a16="http://schemas.microsoft.com/office/drawing/2014/main" val="25783210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Espesor de capa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Tiempo de sobrecurado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Tiempo de suspensión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39276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150  [µm]</a:t>
                      </a:r>
                      <a:endParaRPr lang="en-US" sz="1400" b="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50  [s]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  [s]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1032685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4574453" y="1930400"/>
            <a:ext cx="4963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rgbClr val="00000A"/>
                </a:solidFill>
                <a:latin typeface="Calibri" panose="020F0502020204030204" pitchFamily="34" charset="0"/>
                <a:ea typeface="Droid Sans"/>
              </a:rPr>
              <a:t>Parámetros constantes durante la experimentación</a:t>
            </a:r>
            <a:endParaRPr lang="en-US" dirty="0"/>
          </a:p>
        </p:txBody>
      </p:sp>
      <p:pic>
        <p:nvPicPr>
          <p:cNvPr id="8" name="Imagen 7"/>
          <p:cNvPicPr/>
          <p:nvPr/>
        </p:nvPicPr>
        <p:blipFill>
          <a:blip r:embed="rId4"/>
          <a:stretch>
            <a:fillRect/>
          </a:stretch>
        </p:blipFill>
        <p:spPr>
          <a:xfrm>
            <a:off x="5600700" y="3810000"/>
            <a:ext cx="47625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2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/>
              <a:t>Diseño experimental de la estructura para la caracterización de resistencia en verde</a:t>
            </a:r>
            <a:endParaRPr lang="en-US" dirty="0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6725" y="2089150"/>
            <a:ext cx="5035550" cy="33909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67422" y="5638800"/>
            <a:ext cx="3234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i="1" dirty="0">
                <a:latin typeface="Calibri" panose="020F0502020204030204" pitchFamily="34" charset="0"/>
                <a:ea typeface="Droid Sans"/>
              </a:rPr>
              <a:t>Fuente: </a:t>
            </a:r>
            <a:r>
              <a:rPr lang="es-EC" dirty="0">
                <a:solidFill>
                  <a:srgbClr val="00000A"/>
                </a:solidFill>
                <a:latin typeface="Calibri" panose="020F0502020204030204" pitchFamily="34" charset="0"/>
                <a:ea typeface="Droid Sans"/>
              </a:rPr>
              <a:t>(Lara Padilla et al., 2020)</a:t>
            </a:r>
            <a:endParaRPr lang="en-US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004869"/>
              </p:ext>
            </p:extLst>
          </p:nvPr>
        </p:nvGraphicFramePr>
        <p:xfrm>
          <a:off x="5843746" y="2438876"/>
          <a:ext cx="5478145" cy="987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275">
                  <a:extLst>
                    <a:ext uri="{9D8B030D-6E8A-4147-A177-3AD203B41FA5}">
                      <a16:colId xmlns:a16="http://schemas.microsoft.com/office/drawing/2014/main" val="3337137389"/>
                    </a:ext>
                  </a:extLst>
                </a:gridCol>
                <a:gridCol w="1299210">
                  <a:extLst>
                    <a:ext uri="{9D8B030D-6E8A-4147-A177-3AD203B41FA5}">
                      <a16:colId xmlns:a16="http://schemas.microsoft.com/office/drawing/2014/main" val="1576551396"/>
                    </a:ext>
                  </a:extLst>
                </a:gridCol>
                <a:gridCol w="1370330">
                  <a:extLst>
                    <a:ext uri="{9D8B030D-6E8A-4147-A177-3AD203B41FA5}">
                      <a16:colId xmlns:a16="http://schemas.microsoft.com/office/drawing/2014/main" val="2422039337"/>
                    </a:ext>
                  </a:extLst>
                </a:gridCol>
                <a:gridCol w="1370330">
                  <a:extLst>
                    <a:ext uri="{9D8B030D-6E8A-4147-A177-3AD203B41FA5}">
                      <a16:colId xmlns:a16="http://schemas.microsoft.com/office/drawing/2014/main" val="37528073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Factores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Niveles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667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Velocidad de elevación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40 [µm/s]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50  [µm/s]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60  [µm/s]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4703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Tiempo de curado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         20  [s]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          25  [s]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           30  [s]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6155103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5843746" y="1999972"/>
            <a:ext cx="2162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i="1" dirty="0" smtClean="0">
                <a:latin typeface="Calibri" panose="020F0502020204030204" pitchFamily="34" charset="0"/>
                <a:ea typeface="Droid Sans"/>
              </a:rPr>
              <a:t>Diseño experimental</a:t>
            </a:r>
            <a:endParaRPr lang="en-US" dirty="0"/>
          </a:p>
        </p:txBody>
      </p:sp>
      <p:pic>
        <p:nvPicPr>
          <p:cNvPr id="8" name="Imagen 7"/>
          <p:cNvPicPr/>
          <p:nvPr/>
        </p:nvPicPr>
        <p:blipFill>
          <a:blip r:embed="rId3"/>
          <a:stretch>
            <a:fillRect/>
          </a:stretch>
        </p:blipFill>
        <p:spPr>
          <a:xfrm>
            <a:off x="5774848" y="3935096"/>
            <a:ext cx="561594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6300"/>
          </a:xfrm>
        </p:spPr>
        <p:txBody>
          <a:bodyPr/>
          <a:lstStyle/>
          <a:p>
            <a:r>
              <a:rPr lang="es-MX" dirty="0" smtClean="0"/>
              <a:t>Diseño </a:t>
            </a:r>
            <a:r>
              <a:rPr lang="es-MX" dirty="0"/>
              <a:t>de estructura porosa </a:t>
            </a:r>
            <a:endParaRPr lang="en-US" dirty="0"/>
          </a:p>
        </p:txBody>
      </p:sp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6574934" y="1485900"/>
            <a:ext cx="5220335" cy="28409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ángulo 5"/>
              <p:cNvSpPr/>
              <p:nvPr/>
            </p:nvSpPr>
            <p:spPr>
              <a:xfrm>
                <a:off x="-292100" y="2872422"/>
                <a:ext cx="7213600" cy="514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s-EC" sz="1600" i="1">
                        <a:solidFill>
                          <a:srgbClr val="00000A"/>
                        </a:solidFill>
                        <a:latin typeface="Cambria Math" panose="02040503050406030204" pitchFamily="18" charset="0"/>
                        <a:ea typeface="Droid Sans"/>
                        <a:cs typeface="Calibri" panose="020F0502020204030204" pitchFamily="34" charset="0"/>
                      </a:rPr>
                      <m:t>𝑚𝑎𝑥</m:t>
                    </m:r>
                    <m:r>
                      <a:rPr lang="es-EC" sz="1600" i="1">
                        <a:solidFill>
                          <a:srgbClr val="00000A"/>
                        </a:solidFill>
                        <a:latin typeface="Cambria Math" panose="02040503050406030204" pitchFamily="18" charset="0"/>
                        <a:ea typeface="Droid Sans"/>
                        <a:cs typeface="Calibri" panose="020F0502020204030204" pitchFamily="34" charset="0"/>
                      </a:rPr>
                      <m:t>⁡(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00000A"/>
                            </a:solidFill>
                            <a:latin typeface="Cambria Math" panose="02040503050406030204" pitchFamily="18" charset="0"/>
                            <a:ea typeface="Droid Sans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s-EC" sz="1600" i="1">
                            <a:solidFill>
                              <a:srgbClr val="00000A"/>
                            </a:solidFill>
                            <a:latin typeface="Cambria Math" panose="02040503050406030204" pitchFamily="18" charset="0"/>
                            <a:ea typeface="Droid Sans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s-EC" sz="1600" i="1">
                            <a:solidFill>
                              <a:srgbClr val="00000A"/>
                            </a:solidFill>
                            <a:latin typeface="Cambria Math" panose="02040503050406030204" pitchFamily="18" charset="0"/>
                            <a:ea typeface="Droid Sans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s-EC" sz="1600" i="1">
                        <a:solidFill>
                          <a:srgbClr val="00000A"/>
                        </a:solidFill>
                        <a:latin typeface="Cambria Math" panose="02040503050406030204" pitchFamily="18" charset="0"/>
                        <a:ea typeface="Droid Sans"/>
                        <a:cs typeface="Calibri" panose="020F0502020204030204" pitchFamily="34" charset="0"/>
                      </a:rPr>
                      <m:t>−2,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00000A"/>
                            </a:solidFill>
                            <a:latin typeface="Cambria Math" panose="02040503050406030204" pitchFamily="18" charset="0"/>
                            <a:ea typeface="Droid Sans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s-EC" sz="1600" i="1">
                            <a:solidFill>
                              <a:srgbClr val="00000A"/>
                            </a:solidFill>
                            <a:latin typeface="Cambria Math" panose="02040503050406030204" pitchFamily="18" charset="0"/>
                            <a:ea typeface="Droid Sans"/>
                            <a:cs typeface="Calibri" panose="020F0502020204030204" pitchFamily="34" charset="0"/>
                          </a:rPr>
                          <m:t>𝑚𝑎𝑥</m:t>
                        </m:r>
                      </m:fName>
                      <m:e>
                        <m:d>
                          <m:dPr>
                            <m:ctrlPr>
                              <a:rPr lang="en-US" sz="1600" i="1">
                                <a:solidFill>
                                  <a:srgbClr val="00000A"/>
                                </a:solidFill>
                                <a:latin typeface="Cambria Math" panose="02040503050406030204" pitchFamily="18" charset="0"/>
                                <a:ea typeface="Droid Sans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00000A"/>
                                    </a:solidFill>
                                    <a:latin typeface="Cambria Math" panose="02040503050406030204" pitchFamily="18" charset="0"/>
                                    <a:ea typeface="Droid Sans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s-EC" sz="1600" i="1">
                                    <a:solidFill>
                                      <a:srgbClr val="00000A"/>
                                    </a:solidFill>
                                    <a:latin typeface="Cambria Math" panose="02040503050406030204" pitchFamily="18" charset="0"/>
                                    <a:ea typeface="Droid Sans"/>
                                    <a:cs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s-EC" sz="1600" i="1">
                                    <a:solidFill>
                                      <a:srgbClr val="00000A"/>
                                    </a:solidFill>
                                    <a:latin typeface="Cambria Math" panose="02040503050406030204" pitchFamily="18" charset="0"/>
                                    <a:ea typeface="Droid Sans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C" sz="1600" i="1">
                                <a:solidFill>
                                  <a:srgbClr val="00000A"/>
                                </a:solidFill>
                                <a:latin typeface="Cambria Math" panose="02040503050406030204" pitchFamily="18" charset="0"/>
                                <a:ea typeface="Droid Sans"/>
                                <a:cs typeface="Calibri" panose="020F0502020204030204" pitchFamily="34" charset="0"/>
                              </a:rPr>
                              <m:t>−2,</m:t>
                            </m:r>
                            <m:func>
                              <m:funcPr>
                                <m:ctrlPr>
                                  <a:rPr lang="en-US" sz="1600" i="1">
                                    <a:solidFill>
                                      <a:srgbClr val="00000A"/>
                                    </a:solidFill>
                                    <a:latin typeface="Cambria Math" panose="02040503050406030204" pitchFamily="18" charset="0"/>
                                    <a:ea typeface="Droid Sans"/>
                                    <a:cs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es-EC" sz="1600" i="1">
                                    <a:solidFill>
                                      <a:srgbClr val="00000A"/>
                                    </a:solidFill>
                                    <a:latin typeface="Cambria Math" panose="02040503050406030204" pitchFamily="18" charset="0"/>
                                    <a:ea typeface="Droid Sans"/>
                                    <a:cs typeface="Calibri" panose="020F0502020204030204" pitchFamily="34" charset="0"/>
                                  </a:rPr>
                                  <m:t>𝑚𝑎𝑥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rgbClr val="00000A"/>
                                        </a:solidFill>
                                        <a:latin typeface="Cambria Math" panose="02040503050406030204" pitchFamily="18" charset="0"/>
                                        <a:ea typeface="Droid Sans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600" i="1">
                                            <a:solidFill>
                                              <a:srgbClr val="00000A"/>
                                            </a:solidFill>
                                            <a:latin typeface="Cambria Math" panose="02040503050406030204" pitchFamily="18" charset="0"/>
                                            <a:ea typeface="Droid Sans"/>
                                            <a:cs typeface="Calibri" panose="020F0502020204030204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s-EC" sz="1600" i="1">
                                            <a:solidFill>
                                              <a:srgbClr val="00000A"/>
                                            </a:solidFill>
                                            <a:latin typeface="Cambria Math" panose="02040503050406030204" pitchFamily="18" charset="0"/>
                                            <a:ea typeface="Droid Sans"/>
                                            <a:cs typeface="Calibri" panose="020F0502020204030204" pitchFamily="34" charset="0"/>
                                          </a:rPr>
                                          <m:t>𝑐𝑜𝑠</m:t>
                                        </m:r>
                                      </m:fName>
                                      <m:e>
                                        <m:r>
                                          <a:rPr lang="es-EC" sz="1600" i="1">
                                            <a:solidFill>
                                              <a:srgbClr val="00000A"/>
                                            </a:solidFill>
                                            <a:latin typeface="Cambria Math" panose="02040503050406030204" pitchFamily="18" charset="0"/>
                                            <a:ea typeface="Droid Sans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  <m:r>
                                          <a:rPr lang="es-EC" sz="1600" i="1">
                                            <a:solidFill>
                                              <a:srgbClr val="00000A"/>
                                            </a:solidFill>
                                            <a:latin typeface="Cambria Math" panose="02040503050406030204" pitchFamily="18" charset="0"/>
                                            <a:ea typeface="Droid Sans"/>
                                            <a:cs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  <m:r>
                                      <a:rPr lang="es-EC" sz="1600" i="1">
                                        <a:solidFill>
                                          <a:srgbClr val="00000A"/>
                                        </a:solidFill>
                                        <a:latin typeface="Cambria Math" panose="02040503050406030204" pitchFamily="18" charset="0"/>
                                        <a:ea typeface="Droid Sans"/>
                                        <a:cs typeface="Calibri" panose="020F0502020204030204" pitchFamily="34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sz="1600" i="1">
                                            <a:solidFill>
                                              <a:srgbClr val="00000A"/>
                                            </a:solidFill>
                                            <a:latin typeface="Cambria Math" panose="02040503050406030204" pitchFamily="18" charset="0"/>
                                            <a:ea typeface="Droid Sans"/>
                                            <a:cs typeface="Calibri" panose="020F0502020204030204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s-EC" sz="1600" i="1">
                                            <a:solidFill>
                                              <a:srgbClr val="00000A"/>
                                            </a:solidFill>
                                            <a:latin typeface="Cambria Math" panose="02040503050406030204" pitchFamily="18" charset="0"/>
                                            <a:ea typeface="Droid Sans"/>
                                            <a:cs typeface="Calibri" panose="020F0502020204030204" pitchFamily="34" charset="0"/>
                                          </a:rPr>
                                          <m:t>𝑐𝑜𝑠</m:t>
                                        </m:r>
                                      </m:fName>
                                      <m:e>
                                        <m:r>
                                          <a:rPr lang="es-EC" sz="1600" i="1">
                                            <a:solidFill>
                                              <a:srgbClr val="00000A"/>
                                            </a:solidFill>
                                            <a:latin typeface="Cambria Math" panose="02040503050406030204" pitchFamily="18" charset="0"/>
                                            <a:ea typeface="Droid Sans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  <m:r>
                                          <a:rPr lang="es-EC" sz="1600" i="1">
                                            <a:solidFill>
                                              <a:srgbClr val="00000A"/>
                                            </a:solidFill>
                                            <a:latin typeface="Cambria Math" panose="02040503050406030204" pitchFamily="18" charset="0"/>
                                            <a:ea typeface="Droid Sans"/>
                                            <a:cs typeface="Calibri" panose="020F0502020204030204" pitchFamily="34" charset="0"/>
                                          </a:rPr>
                                          <m:t>𝑦</m:t>
                                        </m:r>
                                      </m:e>
                                    </m:func>
                                    <m:r>
                                      <a:rPr lang="es-EC" sz="1600" i="1">
                                        <a:solidFill>
                                          <a:srgbClr val="00000A"/>
                                        </a:solidFill>
                                        <a:latin typeface="Cambria Math" panose="02040503050406030204" pitchFamily="18" charset="0"/>
                                        <a:ea typeface="Droid Sans"/>
                                        <a:cs typeface="Calibri" panose="020F0502020204030204" pitchFamily="34" charset="0"/>
                                      </a:rPr>
                                      <m:t>+</m:t>
                                    </m:r>
                                    <m:func>
                                      <m:funcPr>
                                        <m:ctrlPr>
                                          <a:rPr lang="en-US" sz="1600" i="1">
                                            <a:solidFill>
                                              <a:srgbClr val="00000A"/>
                                            </a:solidFill>
                                            <a:latin typeface="Cambria Math" panose="02040503050406030204" pitchFamily="18" charset="0"/>
                                            <a:ea typeface="Droid Sans"/>
                                            <a:cs typeface="Calibri" panose="020F0502020204030204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s-EC" sz="1600" i="1">
                                            <a:solidFill>
                                              <a:srgbClr val="00000A"/>
                                            </a:solidFill>
                                            <a:latin typeface="Cambria Math" panose="02040503050406030204" pitchFamily="18" charset="0"/>
                                            <a:ea typeface="Droid Sans"/>
                                            <a:cs typeface="Calibri" panose="020F0502020204030204" pitchFamily="34" charset="0"/>
                                          </a:rPr>
                                          <m:t>𝑐𝑜𝑠</m:t>
                                        </m:r>
                                      </m:fName>
                                      <m:e>
                                        <m:r>
                                          <a:rPr lang="es-EC" sz="1600" i="1">
                                            <a:solidFill>
                                              <a:srgbClr val="00000A"/>
                                            </a:solidFill>
                                            <a:latin typeface="Cambria Math" panose="02040503050406030204" pitchFamily="18" charset="0"/>
                                            <a:ea typeface="Droid Sans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  <m:r>
                                          <a:rPr lang="es-EC" sz="1600" i="1">
                                            <a:solidFill>
                                              <a:srgbClr val="00000A"/>
                                            </a:solidFill>
                                            <a:latin typeface="Cambria Math" panose="02040503050406030204" pitchFamily="18" charset="0"/>
                                            <a:ea typeface="Droid Sans"/>
                                            <a:cs typeface="Calibri" panose="020F0502020204030204" pitchFamily="34" charset="0"/>
                                          </a:rPr>
                                          <m:t>𝑧</m:t>
                                        </m:r>
                                      </m:e>
                                    </m:func>
                                    <m:r>
                                      <a:rPr lang="es-EC" sz="1600" i="1">
                                        <a:solidFill>
                                          <a:srgbClr val="00000A"/>
                                        </a:solidFill>
                                        <a:latin typeface="Cambria Math" panose="02040503050406030204" pitchFamily="18" charset="0"/>
                                        <a:ea typeface="Droid Sans"/>
                                        <a:cs typeface="Calibri" panose="020F0502020204030204" pitchFamily="34" charset="0"/>
                                      </a:rPr>
                                      <m:t>−0,</m:t>
                                    </m:r>
                                    <m:sSup>
                                      <m:sSupPr>
                                        <m:ctrlPr>
                                          <a:rPr lang="en-US" sz="1600" i="1">
                                            <a:solidFill>
                                              <a:srgbClr val="00000A"/>
                                            </a:solidFill>
                                            <a:latin typeface="Cambria Math" panose="02040503050406030204" pitchFamily="18" charset="0"/>
                                            <a:ea typeface="Droid Sans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C" sz="1600" i="1">
                                            <a:solidFill>
                                              <a:srgbClr val="00000A"/>
                                            </a:solidFill>
                                            <a:latin typeface="Cambria Math" panose="02040503050406030204" pitchFamily="18" charset="0"/>
                                            <a:ea typeface="Droid Sans"/>
                                            <a:cs typeface="Calibri" panose="020F0502020204030204" pitchFamily="34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s-EC" sz="1600" i="1">
                                            <a:solidFill>
                                              <a:srgbClr val="00000A"/>
                                            </a:solidFill>
                                            <a:latin typeface="Cambria Math" panose="02040503050406030204" pitchFamily="18" charset="0"/>
                                            <a:ea typeface="Droid Sans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s-EC" sz="1600" i="1">
                                        <a:solidFill>
                                          <a:srgbClr val="00000A"/>
                                        </a:solidFill>
                                        <a:latin typeface="Cambria Math" panose="02040503050406030204" pitchFamily="18" charset="0"/>
                                        <a:ea typeface="Droid Sans"/>
                                        <a:cs typeface="Calibri" panose="020F0502020204030204" pitchFamily="34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es-EC" sz="1600" i="1">
                        <a:solidFill>
                          <a:srgbClr val="00000A"/>
                        </a:solidFill>
                        <a:latin typeface="Cambria Math" panose="02040503050406030204" pitchFamily="18" charset="0"/>
                        <a:ea typeface="Droid Sans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s-EC" sz="1600" dirty="0">
                    <a:solidFill>
                      <a:srgbClr val="00000A"/>
                    </a:solidFill>
                    <a:latin typeface="Calibri" panose="020F0502020204030204" pitchFamily="34" charset="0"/>
                    <a:ea typeface="Droid Sans"/>
                    <a:cs typeface="Calibri" panose="020F0502020204030204" pitchFamily="34" charset="0"/>
                  </a:rPr>
                  <a:t> </a:t>
                </a:r>
                <a:endParaRPr lang="en-US" sz="1600" dirty="0">
                  <a:solidFill>
                    <a:srgbClr val="00000A"/>
                  </a:solidFill>
                  <a:latin typeface="Calibri" panose="020F0502020204030204" pitchFamily="34" charset="0"/>
                  <a:ea typeface="Droid Sans"/>
                </a:endParaRPr>
              </a:p>
            </p:txBody>
          </p:sp>
        </mc:Choice>
        <mc:Fallback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2100" y="2872422"/>
                <a:ext cx="7213600" cy="514115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ángulo 6"/>
              <p:cNvSpPr/>
              <p:nvPr/>
            </p:nvSpPr>
            <p:spPr>
              <a:xfrm>
                <a:off x="-4233" y="2249815"/>
                <a:ext cx="668866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160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𝑚𝑎</m:t>
                          </m:r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fName>
                            <m:e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−2,</m:t>
                          </m:r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1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i="0">
                                      <a:latin typeface="Cambria Math" panose="02040503050406030204" pitchFamily="18" charset="0"/>
                                    </a:rPr>
                                    <m:t>−2,</m:t>
                                  </m:r>
                                  <m:func>
                                    <m:func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𝑐𝑜𝑠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sz="160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  <m:r>
                                            <a:rPr lang="en-US" sz="1600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𝑐𝑜𝑠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sz="160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func>
                                          <m:r>
                                            <a:rPr lang="en-US" sz="1600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𝑐𝑜𝑠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sz="160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</m:func>
                                          <m:r>
                                            <a:rPr lang="en-US" sz="1600" i="0">
                                              <a:latin typeface="Cambria Math" panose="02040503050406030204" pitchFamily="18" charset="0"/>
                                            </a:rPr>
                                            <m:t>−0,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60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1600" i="0">
                                              <a:latin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33" y="2249815"/>
                <a:ext cx="6688666" cy="338554"/>
              </a:xfrm>
              <a:prstGeom prst="rect">
                <a:avLst/>
              </a:prstGeom>
              <a:blipFill>
                <a:blip r:embed="rId5"/>
                <a:stretch>
                  <a:fillRect t="-107143" r="-4645" b="-16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/>
          <p:cNvSpPr txBox="1"/>
          <p:nvPr/>
        </p:nvSpPr>
        <p:spPr>
          <a:xfrm>
            <a:off x="241300" y="190500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a)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254000" y="2628900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b</a:t>
            </a:r>
            <a:r>
              <a:rPr lang="es-EC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a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7490602"/>
                  </p:ext>
                </p:extLst>
              </p:nvPr>
            </p:nvGraphicFramePr>
            <p:xfrm>
              <a:off x="254000" y="4198638"/>
              <a:ext cx="5486400" cy="717551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1196975">
                      <a:extLst>
                        <a:ext uri="{9D8B030D-6E8A-4147-A177-3AD203B41FA5}">
                          <a16:colId xmlns:a16="http://schemas.microsoft.com/office/drawing/2014/main" val="151435521"/>
                        </a:ext>
                      </a:extLst>
                    </a:gridCol>
                    <a:gridCol w="1096645">
                      <a:extLst>
                        <a:ext uri="{9D8B030D-6E8A-4147-A177-3AD203B41FA5}">
                          <a16:colId xmlns:a16="http://schemas.microsoft.com/office/drawing/2014/main" val="793109890"/>
                        </a:ext>
                      </a:extLst>
                    </a:gridCol>
                    <a:gridCol w="1101090">
                      <a:extLst>
                        <a:ext uri="{9D8B030D-6E8A-4147-A177-3AD203B41FA5}">
                          <a16:colId xmlns:a16="http://schemas.microsoft.com/office/drawing/2014/main" val="3888796643"/>
                        </a:ext>
                      </a:extLst>
                    </a:gridCol>
                    <a:gridCol w="1143635">
                      <a:extLst>
                        <a:ext uri="{9D8B030D-6E8A-4147-A177-3AD203B41FA5}">
                          <a16:colId xmlns:a16="http://schemas.microsoft.com/office/drawing/2014/main" val="692898477"/>
                        </a:ext>
                      </a:extLst>
                    </a:gridCol>
                    <a:gridCol w="948055">
                      <a:extLst>
                        <a:ext uri="{9D8B030D-6E8A-4147-A177-3AD203B41FA5}">
                          <a16:colId xmlns:a16="http://schemas.microsoft.com/office/drawing/2014/main" val="423452416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Tiempo de sobrecurado  [s]</a:t>
                          </a:r>
                          <a:endParaRPr lang="en-US" sz="1100">
                            <a:solidFill>
                              <a:srgbClr val="00000A"/>
                            </a:solidFill>
                            <a:effectLst/>
                            <a:latin typeface="Calibri" panose="020F0502020204030204" pitchFamily="34" charset="0"/>
                            <a:ea typeface="Droid Sans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Tiempo de curado  [s]</a:t>
                          </a:r>
                          <a:endParaRPr lang="en-US" sz="1100">
                            <a:solidFill>
                              <a:srgbClr val="00000A"/>
                            </a:solidFill>
                            <a:effectLst/>
                            <a:latin typeface="Calibri" panose="020F0502020204030204" pitchFamily="34" charset="0"/>
                            <a:ea typeface="Droid Sans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Espesor de capa  [µm]</a:t>
                          </a:r>
                          <a:endParaRPr lang="en-US" sz="1100">
                            <a:solidFill>
                              <a:srgbClr val="00000A"/>
                            </a:solidFill>
                            <a:effectLst/>
                            <a:latin typeface="Calibri" panose="020F0502020204030204" pitchFamily="34" charset="0"/>
                            <a:ea typeface="Droid Sans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 dirty="0">
                              <a:effectLst/>
                            </a:rPr>
                            <a:t>Velocidad de elevación  [µm/s]</a:t>
                          </a:r>
                          <a:endParaRPr lang="en-US" sz="1100" dirty="0">
                            <a:solidFill>
                              <a:srgbClr val="00000A"/>
                            </a:solidFill>
                            <a:effectLst/>
                            <a:latin typeface="Calibri" panose="020F0502020204030204" pitchFamily="34" charset="0"/>
                            <a:ea typeface="Droid Sans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Irradiancia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s-EC" sz="1100">
                                  <a:effectLst/>
                                </a:rPr>
                                <m:t>𝛍</m:t>
                              </m:r>
                              <m:r>
                                <a:rPr lang="es-EC" sz="1100">
                                  <a:effectLst/>
                                </a:rPr>
                                <m:t>𝐖</m:t>
                              </m:r>
                              <m:r>
                                <a:rPr lang="es-EC" sz="1100">
                                  <a:effectLst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sz="1100">
                                      <a:effectLst/>
                                    </a:rPr>
                                  </m:ctrlPr>
                                </m:sSupPr>
                                <m:e>
                                  <m:r>
                                    <a:rPr lang="es-EC" sz="1100">
                                      <a:effectLst/>
                                    </a:rPr>
                                    <m:t>𝐜𝐦</m:t>
                                  </m:r>
                                </m:e>
                                <m:sup>
                                  <m:r>
                                    <a:rPr lang="es-EC" sz="1100">
                                      <a:effectLst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C" sz="1100">
                              <a:effectLst/>
                            </a:rPr>
                            <a:t>]</a:t>
                          </a:r>
                          <a:endParaRPr lang="en-US" sz="1100">
                            <a:solidFill>
                              <a:srgbClr val="00000A"/>
                            </a:solidFill>
                            <a:effectLst/>
                            <a:latin typeface="Calibri" panose="020F0502020204030204" pitchFamily="34" charset="0"/>
                            <a:ea typeface="Droid Sans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4370164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50</a:t>
                          </a:r>
                          <a:endParaRPr lang="en-US" sz="1100">
                            <a:solidFill>
                              <a:srgbClr val="00000A"/>
                            </a:solidFill>
                            <a:effectLst/>
                            <a:latin typeface="Calibri" panose="020F0502020204030204" pitchFamily="34" charset="0"/>
                            <a:ea typeface="Droid Sans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30</a:t>
                          </a:r>
                          <a:endParaRPr lang="en-US" sz="1100">
                            <a:solidFill>
                              <a:srgbClr val="00000A"/>
                            </a:solidFill>
                            <a:effectLst/>
                            <a:latin typeface="Calibri" panose="020F0502020204030204" pitchFamily="34" charset="0"/>
                            <a:ea typeface="Droid Sans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150</a:t>
                          </a:r>
                          <a:endParaRPr lang="en-US" sz="1100">
                            <a:solidFill>
                              <a:srgbClr val="00000A"/>
                            </a:solidFill>
                            <a:effectLst/>
                            <a:latin typeface="Calibri" panose="020F0502020204030204" pitchFamily="34" charset="0"/>
                            <a:ea typeface="Droid Sans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50</a:t>
                          </a:r>
                          <a:endParaRPr lang="en-US" sz="1100">
                            <a:solidFill>
                              <a:srgbClr val="00000A"/>
                            </a:solidFill>
                            <a:effectLst/>
                            <a:latin typeface="Calibri" panose="020F0502020204030204" pitchFamily="34" charset="0"/>
                            <a:ea typeface="Droid Sans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 dirty="0">
                              <a:effectLst/>
                            </a:rPr>
                            <a:t>53</a:t>
                          </a:r>
                          <a:endParaRPr lang="en-US" sz="1100" dirty="0">
                            <a:solidFill>
                              <a:srgbClr val="00000A"/>
                            </a:solidFill>
                            <a:effectLst/>
                            <a:latin typeface="Calibri" panose="020F0502020204030204" pitchFamily="34" charset="0"/>
                            <a:ea typeface="Droid Sans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7098048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a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7490602"/>
                  </p:ext>
                </p:extLst>
              </p:nvPr>
            </p:nvGraphicFramePr>
            <p:xfrm>
              <a:off x="254000" y="4198638"/>
              <a:ext cx="5486400" cy="717551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1196975">
                      <a:extLst>
                        <a:ext uri="{9D8B030D-6E8A-4147-A177-3AD203B41FA5}">
                          <a16:colId xmlns:a16="http://schemas.microsoft.com/office/drawing/2014/main" val="151435521"/>
                        </a:ext>
                      </a:extLst>
                    </a:gridCol>
                    <a:gridCol w="1096645">
                      <a:extLst>
                        <a:ext uri="{9D8B030D-6E8A-4147-A177-3AD203B41FA5}">
                          <a16:colId xmlns:a16="http://schemas.microsoft.com/office/drawing/2014/main" val="793109890"/>
                        </a:ext>
                      </a:extLst>
                    </a:gridCol>
                    <a:gridCol w="1101090">
                      <a:extLst>
                        <a:ext uri="{9D8B030D-6E8A-4147-A177-3AD203B41FA5}">
                          <a16:colId xmlns:a16="http://schemas.microsoft.com/office/drawing/2014/main" val="3888796643"/>
                        </a:ext>
                      </a:extLst>
                    </a:gridCol>
                    <a:gridCol w="1143635">
                      <a:extLst>
                        <a:ext uri="{9D8B030D-6E8A-4147-A177-3AD203B41FA5}">
                          <a16:colId xmlns:a16="http://schemas.microsoft.com/office/drawing/2014/main" val="692898477"/>
                        </a:ext>
                      </a:extLst>
                    </a:gridCol>
                    <a:gridCol w="948055">
                      <a:extLst>
                        <a:ext uri="{9D8B030D-6E8A-4147-A177-3AD203B41FA5}">
                          <a16:colId xmlns:a16="http://schemas.microsoft.com/office/drawing/2014/main" val="4234524160"/>
                        </a:ext>
                      </a:extLst>
                    </a:gridCol>
                  </a:tblGrid>
                  <a:tr h="53816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Tiempo de sobrecurado  [s]</a:t>
                          </a:r>
                          <a:endParaRPr lang="en-US" sz="1100">
                            <a:solidFill>
                              <a:srgbClr val="00000A"/>
                            </a:solidFill>
                            <a:effectLst/>
                            <a:latin typeface="Calibri" panose="020F0502020204030204" pitchFamily="34" charset="0"/>
                            <a:ea typeface="Droid Sans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Tiempo de curado  [s]</a:t>
                          </a:r>
                          <a:endParaRPr lang="en-US" sz="1100">
                            <a:solidFill>
                              <a:srgbClr val="00000A"/>
                            </a:solidFill>
                            <a:effectLst/>
                            <a:latin typeface="Calibri" panose="020F0502020204030204" pitchFamily="34" charset="0"/>
                            <a:ea typeface="Droid Sans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Espesor de capa  [µm]</a:t>
                          </a:r>
                          <a:endParaRPr lang="en-US" sz="1100">
                            <a:solidFill>
                              <a:srgbClr val="00000A"/>
                            </a:solidFill>
                            <a:effectLst/>
                            <a:latin typeface="Calibri" panose="020F0502020204030204" pitchFamily="34" charset="0"/>
                            <a:ea typeface="Droid Sans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 dirty="0">
                              <a:effectLst/>
                            </a:rPr>
                            <a:t>Velocidad de elevación  [µm/s]</a:t>
                          </a:r>
                          <a:endParaRPr lang="en-US" sz="1100" dirty="0">
                            <a:solidFill>
                              <a:srgbClr val="00000A"/>
                            </a:solidFill>
                            <a:effectLst/>
                            <a:latin typeface="Calibri" panose="020F0502020204030204" pitchFamily="34" charset="0"/>
                            <a:ea typeface="Droid Sans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477564" t="-8989" r="-641" b="-471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3701648"/>
                      </a:ext>
                    </a:extLst>
                  </a:tr>
                  <a:tr h="1793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50</a:t>
                          </a:r>
                          <a:endParaRPr lang="en-US" sz="1100">
                            <a:solidFill>
                              <a:srgbClr val="00000A"/>
                            </a:solidFill>
                            <a:effectLst/>
                            <a:latin typeface="Calibri" panose="020F0502020204030204" pitchFamily="34" charset="0"/>
                            <a:ea typeface="Droid Sans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30</a:t>
                          </a:r>
                          <a:endParaRPr lang="en-US" sz="1100">
                            <a:solidFill>
                              <a:srgbClr val="00000A"/>
                            </a:solidFill>
                            <a:effectLst/>
                            <a:latin typeface="Calibri" panose="020F0502020204030204" pitchFamily="34" charset="0"/>
                            <a:ea typeface="Droid Sans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150</a:t>
                          </a:r>
                          <a:endParaRPr lang="en-US" sz="1100">
                            <a:solidFill>
                              <a:srgbClr val="00000A"/>
                            </a:solidFill>
                            <a:effectLst/>
                            <a:latin typeface="Calibri" panose="020F0502020204030204" pitchFamily="34" charset="0"/>
                            <a:ea typeface="Droid Sans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>
                              <a:effectLst/>
                            </a:rPr>
                            <a:t>50</a:t>
                          </a:r>
                          <a:endParaRPr lang="en-US" sz="1100">
                            <a:solidFill>
                              <a:srgbClr val="00000A"/>
                            </a:solidFill>
                            <a:effectLst/>
                            <a:latin typeface="Calibri" panose="020F0502020204030204" pitchFamily="34" charset="0"/>
                            <a:ea typeface="Droid Sans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100" dirty="0">
                              <a:effectLst/>
                            </a:rPr>
                            <a:t>53</a:t>
                          </a:r>
                          <a:endParaRPr lang="en-US" sz="1100" dirty="0">
                            <a:solidFill>
                              <a:srgbClr val="00000A"/>
                            </a:solidFill>
                            <a:effectLst/>
                            <a:latin typeface="Calibri" panose="020F0502020204030204" pitchFamily="34" charset="0"/>
                            <a:ea typeface="Droid Sans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7098048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Rectángulo 11"/>
          <p:cNvSpPr/>
          <p:nvPr/>
        </p:nvSpPr>
        <p:spPr>
          <a:xfrm>
            <a:off x="263034" y="3670590"/>
            <a:ext cx="358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i="1" dirty="0" smtClean="0">
                <a:latin typeface="Calibri" panose="020F0502020204030204" pitchFamily="34" charset="0"/>
                <a:ea typeface="Droid Sans"/>
              </a:rPr>
              <a:t>Parámetros de impresión constantes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Dureza</a:t>
            </a:r>
            <a:endParaRPr lang="en-US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4" y="1460500"/>
            <a:ext cx="5078623" cy="31775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32316" r="11547" b="23828"/>
          <a:stretch/>
        </p:blipFill>
        <p:spPr>
          <a:xfrm>
            <a:off x="1257300" y="5107747"/>
            <a:ext cx="5486400" cy="1143384"/>
          </a:xfrm>
          <a:prstGeom prst="rect">
            <a:avLst/>
          </a:prstGeom>
        </p:spPr>
      </p:pic>
      <p:pic>
        <p:nvPicPr>
          <p:cNvPr id="6" name="Imagen 5" descr="C:\Users\user\OneDrive\Escritorio\Fiji.app\images\estructuras\micro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379" y="2543492"/>
            <a:ext cx="2203623" cy="2094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357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Radiación UV-A</a:t>
            </a:r>
            <a:endParaRPr lang="en-US" dirty="0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677334" y="1727835"/>
            <a:ext cx="3210560" cy="1751330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3"/>
          <a:stretch>
            <a:fillRect/>
          </a:stretch>
        </p:blipFill>
        <p:spPr>
          <a:xfrm>
            <a:off x="960265" y="3886199"/>
            <a:ext cx="2656316" cy="247713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265643" y="6272641"/>
            <a:ext cx="2045560" cy="409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  <a:tabLst>
                <a:tab pos="90170" algn="l"/>
              </a:tabLst>
            </a:pPr>
            <a:r>
              <a:rPr lang="es-EC" sz="1200" i="1" dirty="0">
                <a:solidFill>
                  <a:srgbClr val="00000A"/>
                </a:solidFill>
                <a:latin typeface="Calibri" panose="020F0502020204030204" pitchFamily="34" charset="0"/>
                <a:ea typeface="Droid Sans"/>
                <a:cs typeface="Calibri" panose="020F0502020204030204" pitchFamily="34" charset="0"/>
              </a:rPr>
              <a:t>Fuente: </a:t>
            </a:r>
            <a:r>
              <a:rPr lang="es-EC" sz="1200" dirty="0">
                <a:solidFill>
                  <a:srgbClr val="00000A"/>
                </a:solidFill>
                <a:latin typeface="Calibri" panose="020F0502020204030204" pitchFamily="34" charset="0"/>
                <a:ea typeface="Droid Sans"/>
              </a:rPr>
              <a:t>(</a:t>
            </a:r>
            <a:r>
              <a:rPr lang="es-EC" sz="1200" dirty="0" err="1">
                <a:solidFill>
                  <a:srgbClr val="00000A"/>
                </a:solidFill>
                <a:latin typeface="Calibri" panose="020F0502020204030204" pitchFamily="34" charset="0"/>
                <a:ea typeface="Droid Sans"/>
              </a:rPr>
              <a:t>Bochove</a:t>
            </a:r>
            <a:r>
              <a:rPr lang="es-EC" sz="1200" dirty="0">
                <a:solidFill>
                  <a:srgbClr val="00000A"/>
                </a:solidFill>
                <a:latin typeface="Calibri" panose="020F0502020204030204" pitchFamily="34" charset="0"/>
                <a:ea typeface="Droid Sans"/>
              </a:rPr>
              <a:t> et al., 2016)</a:t>
            </a:r>
            <a:endParaRPr lang="en-US" sz="1200" dirty="0">
              <a:solidFill>
                <a:srgbClr val="00000A"/>
              </a:solidFill>
              <a:latin typeface="Calibri" panose="020F0502020204030204" pitchFamily="34" charset="0"/>
              <a:ea typeface="Droid Sans"/>
            </a:endParaRPr>
          </a:p>
        </p:txBody>
      </p:sp>
      <p:pic>
        <p:nvPicPr>
          <p:cNvPr id="8" name="Imagen 7" descr="C:\Users\user\OneDrive\Escritorio\TESIS\graph\Data 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43" y="2146934"/>
            <a:ext cx="5646257" cy="3822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9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Metrología </a:t>
            </a:r>
            <a:r>
              <a:rPr lang="es-MX" dirty="0"/>
              <a:t>y control de calidad de estructuras impresas tipo matriz</a:t>
            </a:r>
            <a:endParaRPr lang="en-US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4763"/>
          <a:stretch/>
        </p:blipFill>
        <p:spPr bwMode="auto">
          <a:xfrm>
            <a:off x="1216660" y="2344737"/>
            <a:ext cx="3865880" cy="2600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49962" y="2292666"/>
            <a:ext cx="4156075" cy="2704465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4"/>
          <a:stretch>
            <a:fillRect/>
          </a:stretch>
        </p:blipFill>
        <p:spPr>
          <a:xfrm>
            <a:off x="3149600" y="5359397"/>
            <a:ext cx="46482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2734" y="2540004"/>
            <a:ext cx="3854528" cy="1278466"/>
          </a:xfrm>
        </p:spPr>
        <p:txBody>
          <a:bodyPr>
            <a:normAutofit/>
          </a:bodyPr>
          <a:lstStyle/>
          <a:p>
            <a:r>
              <a:rPr lang="es-EC" sz="4400" dirty="0" smtClean="0"/>
              <a:t>Contenido</a:t>
            </a:r>
            <a:endParaRPr lang="en-U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65161" y="2369125"/>
            <a:ext cx="4513541" cy="2583876"/>
          </a:xfrm>
        </p:spPr>
        <p:txBody>
          <a:bodyPr/>
          <a:lstStyle/>
          <a:p>
            <a:r>
              <a:rPr lang="es-EC" dirty="0" smtClean="0"/>
              <a:t>Antecedentes</a:t>
            </a:r>
          </a:p>
          <a:p>
            <a:r>
              <a:rPr lang="es-EC" dirty="0" smtClean="0"/>
              <a:t>Objetivos</a:t>
            </a:r>
          </a:p>
          <a:p>
            <a:r>
              <a:rPr lang="es-EC" dirty="0" smtClean="0"/>
              <a:t>Marco teórico</a:t>
            </a:r>
          </a:p>
          <a:p>
            <a:r>
              <a:rPr lang="es-EC" dirty="0" smtClean="0"/>
              <a:t>Metodología </a:t>
            </a:r>
          </a:p>
          <a:p>
            <a:r>
              <a:rPr lang="es-EC" dirty="0" smtClean="0"/>
              <a:t>Resultados</a:t>
            </a:r>
          </a:p>
          <a:p>
            <a:r>
              <a:rPr lang="es-EC" dirty="0" smtClean="0"/>
              <a:t>Conclusiones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9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96" y="830184"/>
            <a:ext cx="10536688" cy="28100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Antecedentes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7" y="3205162"/>
            <a:ext cx="5610225" cy="19716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18" y="1466811"/>
            <a:ext cx="10760444" cy="371002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324780" y="6108699"/>
            <a:ext cx="1821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(Pan et al., 2017)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2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Objetivos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713240"/>
          </a:xfrm>
        </p:spPr>
        <p:txBody>
          <a:bodyPr/>
          <a:lstStyle/>
          <a:p>
            <a:r>
              <a:rPr lang="es-MX" dirty="0"/>
              <a:t>Monitorear del proceso y fuerzas de separación de andamios porosos durante la impresión 3D por DLM </a:t>
            </a:r>
            <a:endParaRPr lang="en-U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29734" y="327006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/>
              <a:t>Objetivo Específico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971005" y="3930468"/>
            <a:ext cx="626581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Diseñar, modelar y construir estructuras porosas tipo andamio usando el enfoque matemático denominado superficies mínimas periódicas triples.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Determinar </a:t>
            </a: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las propiedades de resistencia mecánica, porosidad, diámetro de poro, tortuosidad de estructuras impresas en la impresora DLM.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000000"/>
                </a:solidFill>
                <a:latin typeface="Calibri" panose="020F0502020204030204" pitchFamily="34" charset="0"/>
              </a:rPr>
              <a:t>Generar </a:t>
            </a: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recomendaciones para la realización de estructuras porosas en la impresora DLM.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673" y="1070248"/>
            <a:ext cx="2077241" cy="28939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822" y="4590868"/>
            <a:ext cx="5032973" cy="1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Manufactura Aditiva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39" y="1627167"/>
            <a:ext cx="3009874" cy="28099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508" y="2756537"/>
            <a:ext cx="4569207" cy="1218563"/>
          </a:xfrm>
          <a:prstGeom prst="rect">
            <a:avLst/>
          </a:prstGeom>
        </p:spPr>
      </p:pic>
      <p:sp>
        <p:nvSpPr>
          <p:cNvPr id="9" name="Flecha derecha 8"/>
          <p:cNvSpPr/>
          <p:nvPr/>
        </p:nvSpPr>
        <p:spPr>
          <a:xfrm>
            <a:off x="3519320" y="2879126"/>
            <a:ext cx="1404181" cy="803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5189508" y="505523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 Math" panose="02040503050406030204" pitchFamily="18" charset="0"/>
              </a:rPr>
              <a:t>𝐶𝑑 </a:t>
            </a:r>
            <a:r>
              <a:rPr lang="en-US" dirty="0" err="1">
                <a:solidFill>
                  <a:srgbClr val="000000"/>
                </a:solidFill>
                <a:latin typeface="Cambria Math" panose="02040503050406030204" pitchFamily="18" charset="0"/>
              </a:rPr>
              <a:t>Profundidad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Cambria Math" panose="02040503050406030204" pitchFamily="18" charset="0"/>
              </a:rPr>
              <a:t>curado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</a:rPr>
              <a:t>𝐷𝑝 </a:t>
            </a:r>
            <a:r>
              <a:rPr lang="en-US" dirty="0" err="1">
                <a:solidFill>
                  <a:srgbClr val="000000"/>
                </a:solidFill>
                <a:latin typeface="Cambria Math" panose="02040503050406030204" pitchFamily="18" charset="0"/>
              </a:rPr>
              <a:t>Profundidad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Cambria Math" panose="02040503050406030204" pitchFamily="18" charset="0"/>
              </a:rPr>
              <a:t>penetración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</a:rPr>
              <a:t> </a:t>
            </a:r>
          </a:p>
          <a:p>
            <a:r>
              <a:rPr lang="es-MX" dirty="0">
                <a:solidFill>
                  <a:srgbClr val="000000"/>
                </a:solidFill>
                <a:latin typeface="Cambria Math" panose="02040503050406030204" pitchFamily="18" charset="0"/>
              </a:rPr>
              <a:t>𝐸</a:t>
            </a:r>
            <a:r>
              <a:rPr lang="es-MX" sz="1100" dirty="0">
                <a:solidFill>
                  <a:srgbClr val="000000"/>
                </a:solidFill>
                <a:latin typeface="Cambria Math" panose="02040503050406030204" pitchFamily="18" charset="0"/>
              </a:rPr>
              <a:t>𝑚𝑎𝑥 </a:t>
            </a: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Energía máxima de exposición </a:t>
            </a:r>
            <a:endParaRPr lang="es-MX" dirty="0">
              <a:solidFill>
                <a:srgbClr val="000000"/>
              </a:solidFill>
              <a:latin typeface="Cambria Math" panose="02040503050406030204" pitchFamily="18" charset="0"/>
            </a:endParaRPr>
          </a:p>
          <a:p>
            <a:r>
              <a:rPr lang="es-MX" dirty="0">
                <a:solidFill>
                  <a:srgbClr val="000000"/>
                </a:solidFill>
                <a:latin typeface="Cambria Math" panose="02040503050406030204" pitchFamily="18" charset="0"/>
              </a:rPr>
              <a:t>𝐸𝑐 Energía crítica para el cambio de fase </a:t>
            </a:r>
            <a:endParaRPr lang="en-U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1162" y="4177031"/>
            <a:ext cx="1966687" cy="878206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821362" y="203138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2800" b="1" dirty="0" err="1" smtClean="0">
                <a:solidFill>
                  <a:schemeClr val="accent1"/>
                </a:solidFill>
                <a:latin typeface="Cambria Math" panose="02040503050406030204" pitchFamily="18" charset="0"/>
              </a:rPr>
              <a:t>Estereolitografía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9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Proceso de curación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740" y="2133600"/>
            <a:ext cx="8076731" cy="312764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741082" y="546444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Bártolo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2011b)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42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/>
              <a:t>Proceso de construcción de la pieza</a:t>
            </a:r>
            <a:endParaRPr lang="en-U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05976816"/>
              </p:ext>
            </p:extLst>
          </p:nvPr>
        </p:nvGraphicFramePr>
        <p:xfrm>
          <a:off x="2032000" y="719666"/>
          <a:ext cx="95885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584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Andamios</a:t>
            </a:r>
            <a:r>
              <a:rPr lang="en-US" dirty="0"/>
              <a:t> </a:t>
            </a:r>
            <a:r>
              <a:rPr lang="en-US" dirty="0" err="1"/>
              <a:t>Porosos</a:t>
            </a:r>
            <a:r>
              <a:rPr lang="en-US" dirty="0"/>
              <a:t> 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590" y="1930400"/>
            <a:ext cx="7892304" cy="23622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743883" y="4292600"/>
            <a:ext cx="589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a)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Gyroid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(TPMS). b)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Voronoi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Estocástico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). c)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Matriz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(Lattice) </a:t>
            </a:r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3381204" y="4776232"/>
            <a:ext cx="4621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Fuente: </a:t>
            </a:r>
            <a:r>
              <a:rPr lang="da-DK" dirty="0" smtClean="0">
                <a:solidFill>
                  <a:srgbClr val="000000"/>
                </a:solidFill>
                <a:latin typeface="Calibri" panose="020F0502020204030204" pitchFamily="34" charset="0"/>
              </a:rPr>
              <a:t>(Gómez </a:t>
            </a:r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et al., 2016) (Egan et al., 2017)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12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err="1" smtClean="0"/>
              <a:t>Gyroid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004" y="1645197"/>
            <a:ext cx="4099096" cy="31223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532" y="4642779"/>
            <a:ext cx="7348470" cy="61118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551767" y="53853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N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Parámetro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variación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diámetro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poro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C </a:t>
            </a:r>
            <a:r>
              <a:rPr lang="es-MX" dirty="0" smtClean="0">
                <a:solidFill>
                  <a:srgbClr val="000000"/>
                </a:solidFill>
                <a:latin typeface="Calibri" panose="020F0502020204030204" pitchFamily="34" charset="0"/>
              </a:rPr>
              <a:t>		Parámetro </a:t>
            </a: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para variación de ancho de viga </a:t>
            </a:r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1012437" y="6376432"/>
            <a:ext cx="2877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>
                <a:solidFill>
                  <a:srgbClr val="000000"/>
                </a:solidFill>
                <a:latin typeface="Calibri" panose="020F0502020204030204" pitchFamily="34" charset="0"/>
              </a:rPr>
              <a:t>Fuente: 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(Walker et al., 2017)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6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1611</TotalTime>
  <Words>503</Words>
  <Application>Microsoft Office PowerPoint</Application>
  <PresentationFormat>Panorámica</PresentationFormat>
  <Paragraphs>106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Droid Sans</vt:lpstr>
      <vt:lpstr>Times New Roman</vt:lpstr>
      <vt:lpstr>Trebuchet MS</vt:lpstr>
      <vt:lpstr>Wingdings 3</vt:lpstr>
      <vt:lpstr>Faceta</vt:lpstr>
      <vt:lpstr>  MONITOREO DEL PROCESO Y PROPIEDADES MECÁNICAS DE ANDAMIOS POROSOS DURANTE LA IMPRESIÓN 3D POR DLM </vt:lpstr>
      <vt:lpstr>Contenido</vt:lpstr>
      <vt:lpstr>Antecedentes</vt:lpstr>
      <vt:lpstr>Objetivos</vt:lpstr>
      <vt:lpstr>Manufactura Aditiva</vt:lpstr>
      <vt:lpstr>Proceso de curación</vt:lpstr>
      <vt:lpstr>Presentación de PowerPoint</vt:lpstr>
      <vt:lpstr>Andamios Porosos </vt:lpstr>
      <vt:lpstr>Gyroid</vt:lpstr>
      <vt:lpstr>Fuerza de separación</vt:lpstr>
      <vt:lpstr>Fuerza de separción</vt:lpstr>
      <vt:lpstr>Diseño Experimental</vt:lpstr>
      <vt:lpstr>Medición de radiación UV-A</vt:lpstr>
      <vt:lpstr>Diseño de probetas tipo Matriz</vt:lpstr>
      <vt:lpstr>Diseño experimental de la estructura para la caracterización de resistencia en verde</vt:lpstr>
      <vt:lpstr>Diseño de estructura porosa </vt:lpstr>
      <vt:lpstr>Dureza</vt:lpstr>
      <vt:lpstr>Radiación UV-A</vt:lpstr>
      <vt:lpstr>Metrología y control de calidad de estructuras impresas tipo matriz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Karolina Estefanía Serpa Andrade</dc:creator>
  <cp:lastModifiedBy>Karolina Estefanía Serpa Andrade</cp:lastModifiedBy>
  <cp:revision>14</cp:revision>
  <dcterms:created xsi:type="dcterms:W3CDTF">2020-10-28T15:12:06Z</dcterms:created>
  <dcterms:modified xsi:type="dcterms:W3CDTF">2020-10-29T18:03:28Z</dcterms:modified>
</cp:coreProperties>
</file>