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handoutMasterIdLst>
    <p:handoutMasterId r:id="rId47"/>
  </p:handoutMasterIdLst>
  <p:sldIdLst>
    <p:sldId id="256" r:id="rId4"/>
    <p:sldId id="259" r:id="rId5"/>
    <p:sldId id="257" r:id="rId6"/>
    <p:sldId id="258" r:id="rId7"/>
    <p:sldId id="302" r:id="rId8"/>
    <p:sldId id="303" r:id="rId9"/>
    <p:sldId id="299" r:id="rId10"/>
    <p:sldId id="304" r:id="rId11"/>
    <p:sldId id="285" r:id="rId12"/>
    <p:sldId id="264" r:id="rId13"/>
    <p:sldId id="305" r:id="rId14"/>
    <p:sldId id="306" r:id="rId15"/>
    <p:sldId id="307" r:id="rId16"/>
    <p:sldId id="308" r:id="rId17"/>
    <p:sldId id="309" r:id="rId18"/>
    <p:sldId id="311" r:id="rId19"/>
    <p:sldId id="312" r:id="rId20"/>
    <p:sldId id="313" r:id="rId21"/>
    <p:sldId id="314" r:id="rId22"/>
    <p:sldId id="261"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9" r:id="rId37"/>
    <p:sldId id="330" r:id="rId38"/>
    <p:sldId id="331" r:id="rId39"/>
    <p:sldId id="332" r:id="rId40"/>
    <p:sldId id="333" r:id="rId41"/>
    <p:sldId id="334" r:id="rId42"/>
    <p:sldId id="335" r:id="rId43"/>
    <p:sldId id="279" r:id="rId44"/>
    <p:sldId id="289" r:id="rId45"/>
    <p:sldId id="278" r:id="rId4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516" y="-72"/>
      </p:cViewPr>
      <p:guideLst>
        <p:guide orient="horz" pos="1620"/>
        <p:guide pos="2880"/>
      </p:guideLst>
    </p:cSldViewPr>
  </p:slideViewPr>
  <p:notesTextViewPr>
    <p:cViewPr>
      <p:scale>
        <a:sx n="1" d="1"/>
        <a:sy n="1" d="1"/>
      </p:scale>
      <p:origin x="0" y="0"/>
    </p:cViewPr>
  </p:notesTextViewPr>
  <p:notesViewPr>
    <p:cSldViewPr showGuides="1">
      <p:cViewPr varScale="1">
        <p:scale>
          <a:sx n="38" d="100"/>
          <a:sy n="38" d="100"/>
        </p:scale>
        <p:origin x="-226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OEM\Dropbox\Grupo%20Yunta\An&#225;lisis%20de%20la%20competitividad%20de%20las%20Pymes%20de%20servicios%20del%20DMQ%20en%20relaci&#243;n%20a%20la%20gesti&#243;n%20de%20mercadeo%20(respues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¿Con que frecuencia se realizan estudios de satisfacción del cliente? </a:t>
            </a:r>
          </a:p>
        </c:rich>
      </c:tx>
      <c:layout>
        <c:manualLayout>
          <c:xMode val="edge"/>
          <c:yMode val="edge"/>
          <c:x val="2.2385141739980456E-2"/>
          <c:y val="3.2407407407407544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Hoja1!$P$3:$P$7</c:f>
              <c:strCache>
                <c:ptCount val="5"/>
                <c:pt idx="0">
                  <c:v>a. Cada mes</c:v>
                </c:pt>
                <c:pt idx="1">
                  <c:v>b. Cada tres meses</c:v>
                </c:pt>
                <c:pt idx="2">
                  <c:v>c. Cada seis meses</c:v>
                </c:pt>
                <c:pt idx="3">
                  <c:v>d. Cada año</c:v>
                </c:pt>
                <c:pt idx="4">
                  <c:v>e. No se realizan estudios de satisfacción del cliente</c:v>
                </c:pt>
              </c:strCache>
            </c:strRef>
          </c:cat>
          <c:val>
            <c:numRef>
              <c:f>Hoja1!$R$3:$R$7</c:f>
              <c:numCache>
                <c:formatCode>0.00%</c:formatCode>
                <c:ptCount val="5"/>
                <c:pt idx="0">
                  <c:v>0.17708333333333373</c:v>
                </c:pt>
                <c:pt idx="1">
                  <c:v>5.208333333333353E-2</c:v>
                </c:pt>
                <c:pt idx="2">
                  <c:v>0.18750000000000033</c:v>
                </c:pt>
                <c:pt idx="3">
                  <c:v>0.37500000000000061</c:v>
                </c:pt>
                <c:pt idx="4">
                  <c:v>0.20833333333333373</c:v>
                </c:pt>
              </c:numCache>
            </c:numRef>
          </c:val>
          <c:extLst xmlns:c16r2="http://schemas.microsoft.com/office/drawing/2015/06/chart">
            <c:ext xmlns:c16="http://schemas.microsoft.com/office/drawing/2014/chart" uri="{C3380CC4-5D6E-409C-BE32-E72D297353CC}">
              <c16:uniqueId val="{00000000-E126-44EE-AC6E-00C1E1AB22CC}"/>
            </c:ext>
          </c:extLst>
        </c:ser>
        <c:dLbls>
          <c:showLegendKey val="0"/>
          <c:showVal val="1"/>
          <c:showCatName val="0"/>
          <c:showSerName val="0"/>
          <c:showPercent val="0"/>
          <c:showBubbleSize val="0"/>
        </c:dLbls>
        <c:gapWidth val="95"/>
        <c:overlap val="100"/>
        <c:axId val="114243840"/>
        <c:axId val="114594944"/>
      </c:barChart>
      <c:catAx>
        <c:axId val="114243840"/>
        <c:scaling>
          <c:orientation val="minMax"/>
        </c:scaling>
        <c:delete val="0"/>
        <c:axPos val="b"/>
        <c:numFmt formatCode="General" sourceLinked="0"/>
        <c:majorTickMark val="none"/>
        <c:minorTickMark val="none"/>
        <c:tickLblPos val="nextTo"/>
        <c:txPr>
          <a:bodyPr/>
          <a:lstStyle/>
          <a:p>
            <a:pPr>
              <a:defRPr sz="900"/>
            </a:pPr>
            <a:endParaRPr lang="es-EC"/>
          </a:p>
        </c:txPr>
        <c:crossAx val="114594944"/>
        <c:crosses val="autoZero"/>
        <c:auto val="1"/>
        <c:lblAlgn val="ctr"/>
        <c:lblOffset val="100"/>
        <c:noMultiLvlLbl val="0"/>
      </c:catAx>
      <c:valAx>
        <c:axId val="114594944"/>
        <c:scaling>
          <c:orientation val="minMax"/>
        </c:scaling>
        <c:delete val="1"/>
        <c:axPos val="l"/>
        <c:numFmt formatCode="0.00%" sourceLinked="1"/>
        <c:majorTickMark val="out"/>
        <c:minorTickMark val="none"/>
        <c:tickLblPos val="none"/>
        <c:crossAx val="114243840"/>
        <c:crosses val="autoZero"/>
        <c:crossBetween val="between"/>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Las decisiones relacionadas con actividades de mercadeo que realiza su empresa están orientadas a lograr resultados a: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Hoja1!$AU$3:$AU$6</c:f>
              <c:strCache>
                <c:ptCount val="4"/>
                <c:pt idx="0">
                  <c:v>a. Corto plazo inferior a un año</c:v>
                </c:pt>
                <c:pt idx="1">
                  <c:v>b. Mediano plazo entre uno y tres años</c:v>
                </c:pt>
                <c:pt idx="2">
                  <c:v>c. Largo plazo de tres a cinco años</c:v>
                </c:pt>
                <c:pt idx="3">
                  <c:v>d. A corto, mediano y largo plazo</c:v>
                </c:pt>
              </c:strCache>
            </c:strRef>
          </c:cat>
          <c:val>
            <c:numRef>
              <c:f>Hoja1!$AW$3:$AW$6</c:f>
              <c:numCache>
                <c:formatCode>0.00%</c:formatCode>
                <c:ptCount val="4"/>
                <c:pt idx="0">
                  <c:v>0.34375</c:v>
                </c:pt>
                <c:pt idx="1">
                  <c:v>0.36458333333333331</c:v>
                </c:pt>
                <c:pt idx="2">
                  <c:v>7.291666666666681E-2</c:v>
                </c:pt>
                <c:pt idx="3">
                  <c:v>0.21875000000000028</c:v>
                </c:pt>
              </c:numCache>
            </c:numRef>
          </c:val>
          <c:extLst xmlns:c16r2="http://schemas.microsoft.com/office/drawing/2015/06/chart">
            <c:ext xmlns:c16="http://schemas.microsoft.com/office/drawing/2014/chart" uri="{C3380CC4-5D6E-409C-BE32-E72D297353CC}">
              <c16:uniqueId val="{00000000-44A0-4F81-968F-290BAA8A35CE}"/>
            </c:ext>
          </c:extLst>
        </c:ser>
        <c:dLbls>
          <c:showLegendKey val="0"/>
          <c:showVal val="1"/>
          <c:showCatName val="0"/>
          <c:showSerName val="0"/>
          <c:showPercent val="0"/>
          <c:showBubbleSize val="0"/>
        </c:dLbls>
        <c:gapWidth val="95"/>
        <c:overlap val="100"/>
        <c:axId val="163704832"/>
        <c:axId val="163707520"/>
      </c:barChart>
      <c:catAx>
        <c:axId val="163704832"/>
        <c:scaling>
          <c:orientation val="minMax"/>
        </c:scaling>
        <c:delete val="0"/>
        <c:axPos val="b"/>
        <c:numFmt formatCode="General" sourceLinked="0"/>
        <c:majorTickMark val="none"/>
        <c:minorTickMark val="none"/>
        <c:tickLblPos val="nextTo"/>
        <c:txPr>
          <a:bodyPr/>
          <a:lstStyle/>
          <a:p>
            <a:pPr>
              <a:defRPr sz="900"/>
            </a:pPr>
            <a:endParaRPr lang="es-EC"/>
          </a:p>
        </c:txPr>
        <c:crossAx val="163707520"/>
        <c:crosses val="autoZero"/>
        <c:auto val="1"/>
        <c:lblAlgn val="ctr"/>
        <c:lblOffset val="100"/>
        <c:noMultiLvlLbl val="0"/>
      </c:catAx>
      <c:valAx>
        <c:axId val="163707520"/>
        <c:scaling>
          <c:orientation val="minMax"/>
        </c:scaling>
        <c:delete val="1"/>
        <c:axPos val="l"/>
        <c:numFmt formatCode="0.00%" sourceLinked="1"/>
        <c:majorTickMark val="out"/>
        <c:minorTickMark val="none"/>
        <c:tickLblPos val="none"/>
        <c:crossAx val="16370483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En caso de ser negativa su respuesta determine la razón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Hoja1!$AZ$3:$AZ$7</c:f>
              <c:strCache>
                <c:ptCount val="5"/>
                <c:pt idx="0">
                  <c:v>a. No le interesa</c:v>
                </c:pt>
                <c:pt idx="1">
                  <c:v>b. No sabe cómo hacerlo</c:v>
                </c:pt>
                <c:pt idx="2">
                  <c:v>c. No confía en los resultados</c:v>
                </c:pt>
                <c:pt idx="3">
                  <c:v>d. Falta de tiempo</c:v>
                </c:pt>
                <c:pt idx="4">
                  <c:v>e. Nunca lo ha necesitado</c:v>
                </c:pt>
              </c:strCache>
            </c:strRef>
          </c:cat>
          <c:val>
            <c:numRef>
              <c:f>Hoja1!$BB$3:$BB$7</c:f>
              <c:numCache>
                <c:formatCode>0.00%</c:formatCode>
                <c:ptCount val="5"/>
                <c:pt idx="0">
                  <c:v>2.1739130434782612E-2</c:v>
                </c:pt>
                <c:pt idx="1">
                  <c:v>0.10869565217391336</c:v>
                </c:pt>
                <c:pt idx="2">
                  <c:v>2.1739130434782612E-2</c:v>
                </c:pt>
                <c:pt idx="3">
                  <c:v>0.5</c:v>
                </c:pt>
                <c:pt idx="4">
                  <c:v>0.34782608695652234</c:v>
                </c:pt>
              </c:numCache>
            </c:numRef>
          </c:val>
          <c:extLst xmlns:c16r2="http://schemas.microsoft.com/office/drawing/2015/06/chart">
            <c:ext xmlns:c16="http://schemas.microsoft.com/office/drawing/2014/chart" uri="{C3380CC4-5D6E-409C-BE32-E72D297353CC}">
              <c16:uniqueId val="{00000000-ECD1-497F-8389-78741D65D2F2}"/>
            </c:ext>
          </c:extLst>
        </c:ser>
        <c:dLbls>
          <c:showLegendKey val="0"/>
          <c:showVal val="1"/>
          <c:showCatName val="0"/>
          <c:showSerName val="0"/>
          <c:showPercent val="0"/>
          <c:showBubbleSize val="0"/>
        </c:dLbls>
        <c:gapWidth val="95"/>
        <c:overlap val="100"/>
        <c:axId val="163784576"/>
        <c:axId val="163791616"/>
      </c:barChart>
      <c:catAx>
        <c:axId val="163784576"/>
        <c:scaling>
          <c:orientation val="minMax"/>
        </c:scaling>
        <c:delete val="0"/>
        <c:axPos val="b"/>
        <c:numFmt formatCode="General" sourceLinked="0"/>
        <c:majorTickMark val="none"/>
        <c:minorTickMark val="none"/>
        <c:tickLblPos val="nextTo"/>
        <c:txPr>
          <a:bodyPr/>
          <a:lstStyle/>
          <a:p>
            <a:pPr>
              <a:defRPr sz="900"/>
            </a:pPr>
            <a:endParaRPr lang="es-EC"/>
          </a:p>
        </c:txPr>
        <c:crossAx val="163791616"/>
        <c:crosses val="autoZero"/>
        <c:auto val="1"/>
        <c:lblAlgn val="ctr"/>
        <c:lblOffset val="100"/>
        <c:noMultiLvlLbl val="0"/>
      </c:catAx>
      <c:valAx>
        <c:axId val="163791616"/>
        <c:scaling>
          <c:orientation val="minMax"/>
        </c:scaling>
        <c:delete val="1"/>
        <c:axPos val="l"/>
        <c:numFmt formatCode="0.00%" sourceLinked="1"/>
        <c:majorTickMark val="out"/>
        <c:minorTickMark val="none"/>
        <c:tickLblPos val="none"/>
        <c:crossAx val="16378457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La razón por la que desconoce el posicionamiento que tiene su empresa en el mercado se debe a:</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Hoja1!$BQ$3:$BQ$7</c:f>
              <c:strCache>
                <c:ptCount val="5"/>
                <c:pt idx="0">
                  <c:v>a. Considera que no es importante</c:v>
                </c:pt>
                <c:pt idx="1">
                  <c:v>b. No sabe cómo calcular el posicionamiento</c:v>
                </c:pt>
                <c:pt idx="2">
                  <c:v>c. No es una prioridad</c:v>
                </c:pt>
                <c:pt idx="3">
                  <c:v>d. Nunca lo ha necesitado</c:v>
                </c:pt>
                <c:pt idx="4">
                  <c:v>e. No cuenta con el presupuesto</c:v>
                </c:pt>
              </c:strCache>
            </c:strRef>
          </c:cat>
          <c:val>
            <c:numRef>
              <c:f>Hoja1!$BS$3:$BS$7</c:f>
              <c:numCache>
                <c:formatCode>0.00%</c:formatCode>
                <c:ptCount val="5"/>
                <c:pt idx="0">
                  <c:v>5.128205128205128E-2</c:v>
                </c:pt>
                <c:pt idx="1">
                  <c:v>0.21794871794871795</c:v>
                </c:pt>
                <c:pt idx="2">
                  <c:v>0.4102564102564103</c:v>
                </c:pt>
                <c:pt idx="3">
                  <c:v>7.6923076923076927E-2</c:v>
                </c:pt>
                <c:pt idx="4">
                  <c:v>0.24358974358974386</c:v>
                </c:pt>
              </c:numCache>
            </c:numRef>
          </c:val>
          <c:extLst xmlns:c16r2="http://schemas.microsoft.com/office/drawing/2015/06/chart">
            <c:ext xmlns:c16="http://schemas.microsoft.com/office/drawing/2014/chart" uri="{C3380CC4-5D6E-409C-BE32-E72D297353CC}">
              <c16:uniqueId val="{00000000-5A70-4AAD-860D-F96616C894C4}"/>
            </c:ext>
          </c:extLst>
        </c:ser>
        <c:dLbls>
          <c:showLegendKey val="0"/>
          <c:showVal val="1"/>
          <c:showCatName val="0"/>
          <c:showSerName val="0"/>
          <c:showPercent val="0"/>
          <c:showBubbleSize val="0"/>
        </c:dLbls>
        <c:gapWidth val="95"/>
        <c:overlap val="100"/>
        <c:axId val="169494784"/>
        <c:axId val="169514112"/>
      </c:barChart>
      <c:catAx>
        <c:axId val="169494784"/>
        <c:scaling>
          <c:orientation val="minMax"/>
        </c:scaling>
        <c:delete val="0"/>
        <c:axPos val="b"/>
        <c:numFmt formatCode="General" sourceLinked="0"/>
        <c:majorTickMark val="none"/>
        <c:minorTickMark val="none"/>
        <c:tickLblPos val="nextTo"/>
        <c:txPr>
          <a:bodyPr/>
          <a:lstStyle/>
          <a:p>
            <a:pPr>
              <a:defRPr sz="800"/>
            </a:pPr>
            <a:endParaRPr lang="es-EC"/>
          </a:p>
        </c:txPr>
        <c:crossAx val="169514112"/>
        <c:crosses val="autoZero"/>
        <c:auto val="1"/>
        <c:lblAlgn val="ctr"/>
        <c:lblOffset val="100"/>
        <c:noMultiLvlLbl val="0"/>
      </c:catAx>
      <c:valAx>
        <c:axId val="169514112"/>
        <c:scaling>
          <c:orientation val="minMax"/>
        </c:scaling>
        <c:delete val="1"/>
        <c:axPos val="l"/>
        <c:numFmt formatCode="0.00%" sourceLinked="1"/>
        <c:majorTickMark val="out"/>
        <c:minorTickMark val="none"/>
        <c:tickLblPos val="none"/>
        <c:crossAx val="16949478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Ha recibido su empresa apoyo para lograr mayor competitividad por parte de: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Hoja1!$BT$3:$BT$6</c:f>
              <c:strCache>
                <c:ptCount val="4"/>
                <c:pt idx="0">
                  <c:v>a. Entidades del gobierno (Recursos de municipios, departamento o nación)</c:v>
                </c:pt>
                <c:pt idx="1">
                  <c:v>b. Entidades privadas (bancos, inversionistas)</c:v>
                </c:pt>
                <c:pt idx="2">
                  <c:v>c. Organizaciones no gubernamentales</c:v>
                </c:pt>
                <c:pt idx="3">
                  <c:v>d. No ha recibido apoyo</c:v>
                </c:pt>
              </c:strCache>
            </c:strRef>
          </c:cat>
          <c:val>
            <c:numRef>
              <c:f>Hoja1!$BV$3:$BV$6</c:f>
              <c:numCache>
                <c:formatCode>0.00%</c:formatCode>
                <c:ptCount val="4"/>
                <c:pt idx="0">
                  <c:v>3.125E-2</c:v>
                </c:pt>
                <c:pt idx="1">
                  <c:v>0.19791666666666671</c:v>
                </c:pt>
                <c:pt idx="2">
                  <c:v>2.0833333333333395E-2</c:v>
                </c:pt>
                <c:pt idx="3">
                  <c:v>0.75000000000000111</c:v>
                </c:pt>
              </c:numCache>
            </c:numRef>
          </c:val>
          <c:extLst xmlns:c16r2="http://schemas.microsoft.com/office/drawing/2015/06/chart">
            <c:ext xmlns:c16="http://schemas.microsoft.com/office/drawing/2014/chart" uri="{C3380CC4-5D6E-409C-BE32-E72D297353CC}">
              <c16:uniqueId val="{00000000-5F48-4DA6-ADB4-96C44CD60DEE}"/>
            </c:ext>
          </c:extLst>
        </c:ser>
        <c:dLbls>
          <c:showLegendKey val="0"/>
          <c:showVal val="1"/>
          <c:showCatName val="0"/>
          <c:showSerName val="0"/>
          <c:showPercent val="0"/>
          <c:showBubbleSize val="0"/>
        </c:dLbls>
        <c:gapWidth val="95"/>
        <c:overlap val="100"/>
        <c:axId val="169742720"/>
        <c:axId val="169745408"/>
      </c:barChart>
      <c:catAx>
        <c:axId val="169742720"/>
        <c:scaling>
          <c:orientation val="minMax"/>
        </c:scaling>
        <c:delete val="0"/>
        <c:axPos val="b"/>
        <c:numFmt formatCode="General" sourceLinked="0"/>
        <c:majorTickMark val="none"/>
        <c:minorTickMark val="none"/>
        <c:tickLblPos val="nextTo"/>
        <c:txPr>
          <a:bodyPr/>
          <a:lstStyle/>
          <a:p>
            <a:pPr>
              <a:defRPr sz="800"/>
            </a:pPr>
            <a:endParaRPr lang="es-EC"/>
          </a:p>
        </c:txPr>
        <c:crossAx val="169745408"/>
        <c:crosses val="autoZero"/>
        <c:auto val="1"/>
        <c:lblAlgn val="ctr"/>
        <c:lblOffset val="100"/>
        <c:noMultiLvlLbl val="0"/>
      </c:catAx>
      <c:valAx>
        <c:axId val="169745408"/>
        <c:scaling>
          <c:orientation val="minMax"/>
        </c:scaling>
        <c:delete val="1"/>
        <c:axPos val="l"/>
        <c:numFmt formatCode="0.00%" sourceLinked="1"/>
        <c:majorTickMark val="out"/>
        <c:minorTickMark val="none"/>
        <c:tickLblPos val="none"/>
        <c:crossAx val="16974272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En caso de haber recibido apoyo señale en cuál o cuáles de las siguientes categorías se ha visto beneficiado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Hoja1!$BW$3:$BW$7</c:f>
              <c:strCache>
                <c:ptCount val="5"/>
                <c:pt idx="0">
                  <c:v>a. Líneas de crédito</c:v>
                </c:pt>
                <c:pt idx="1">
                  <c:v>b. Formación</c:v>
                </c:pt>
                <c:pt idx="2">
                  <c:v>c. Asesorías</c:v>
                </c:pt>
                <c:pt idx="3">
                  <c:v>d. Subsidios</c:v>
                </c:pt>
                <c:pt idx="4">
                  <c:v>e. Participación en eventos (mesas de negocios, ferias, etc.)</c:v>
                </c:pt>
              </c:strCache>
            </c:strRef>
          </c:cat>
          <c:val>
            <c:numRef>
              <c:f>Hoja1!$BY$3:$BY$7</c:f>
              <c:numCache>
                <c:formatCode>0.00%</c:formatCode>
                <c:ptCount val="5"/>
                <c:pt idx="0">
                  <c:v>0.59375</c:v>
                </c:pt>
                <c:pt idx="1">
                  <c:v>6.25E-2</c:v>
                </c:pt>
                <c:pt idx="2">
                  <c:v>9.3750000000000236E-2</c:v>
                </c:pt>
                <c:pt idx="3">
                  <c:v>0</c:v>
                </c:pt>
                <c:pt idx="4">
                  <c:v>0.25</c:v>
                </c:pt>
              </c:numCache>
            </c:numRef>
          </c:val>
          <c:extLst xmlns:c16r2="http://schemas.microsoft.com/office/drawing/2015/06/chart">
            <c:ext xmlns:c16="http://schemas.microsoft.com/office/drawing/2014/chart" uri="{C3380CC4-5D6E-409C-BE32-E72D297353CC}">
              <c16:uniqueId val="{00000000-0EA0-42B6-9780-935CCFFB208B}"/>
            </c:ext>
          </c:extLst>
        </c:ser>
        <c:dLbls>
          <c:showLegendKey val="0"/>
          <c:showVal val="1"/>
          <c:showCatName val="0"/>
          <c:showSerName val="0"/>
          <c:showPercent val="0"/>
          <c:showBubbleSize val="0"/>
        </c:dLbls>
        <c:gapWidth val="95"/>
        <c:overlap val="100"/>
        <c:axId val="169612032"/>
        <c:axId val="169614720"/>
      </c:barChart>
      <c:catAx>
        <c:axId val="169612032"/>
        <c:scaling>
          <c:orientation val="minMax"/>
        </c:scaling>
        <c:delete val="0"/>
        <c:axPos val="b"/>
        <c:numFmt formatCode="General" sourceLinked="0"/>
        <c:majorTickMark val="none"/>
        <c:minorTickMark val="none"/>
        <c:tickLblPos val="nextTo"/>
        <c:crossAx val="169614720"/>
        <c:crosses val="autoZero"/>
        <c:auto val="1"/>
        <c:lblAlgn val="ctr"/>
        <c:lblOffset val="100"/>
        <c:noMultiLvlLbl val="0"/>
      </c:catAx>
      <c:valAx>
        <c:axId val="169614720"/>
        <c:scaling>
          <c:orientation val="minMax"/>
        </c:scaling>
        <c:delete val="1"/>
        <c:axPos val="l"/>
        <c:numFmt formatCode="0.00%" sourceLinked="1"/>
        <c:majorTickMark val="out"/>
        <c:minorTickMark val="none"/>
        <c:tickLblPos val="none"/>
        <c:crossAx val="169612032"/>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Su empresa se diferencia de sus más fuertes competidores por ofrecer: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Hoja1!$G$3:$G$5</c:f>
              <c:strCache>
                <c:ptCount val="3"/>
                <c:pt idx="0">
                  <c:v>a. Un servicio más personalizado</c:v>
                </c:pt>
                <c:pt idx="1">
                  <c:v>b. Un portafolio más amplio de servicio</c:v>
                </c:pt>
                <c:pt idx="2">
                  <c:v>c. Un precio más económico.</c:v>
                </c:pt>
              </c:strCache>
            </c:strRef>
          </c:cat>
          <c:val>
            <c:numRef>
              <c:f>Hoja1!$I$3:$I$5</c:f>
              <c:numCache>
                <c:formatCode>0.00%</c:formatCode>
                <c:ptCount val="3"/>
                <c:pt idx="0">
                  <c:v>0.5520833333333337</c:v>
                </c:pt>
                <c:pt idx="1">
                  <c:v>0.25</c:v>
                </c:pt>
                <c:pt idx="2">
                  <c:v>0.19791666666666671</c:v>
                </c:pt>
              </c:numCache>
            </c:numRef>
          </c:val>
          <c:extLst xmlns:c16r2="http://schemas.microsoft.com/office/drawing/2015/06/chart">
            <c:ext xmlns:c16="http://schemas.microsoft.com/office/drawing/2014/chart" uri="{C3380CC4-5D6E-409C-BE32-E72D297353CC}">
              <c16:uniqueId val="{00000000-200D-4CF2-AEF5-392EA2E4430B}"/>
            </c:ext>
          </c:extLst>
        </c:ser>
        <c:dLbls>
          <c:showLegendKey val="0"/>
          <c:showVal val="1"/>
          <c:showCatName val="0"/>
          <c:showSerName val="0"/>
          <c:showPercent val="0"/>
          <c:showBubbleSize val="0"/>
        </c:dLbls>
        <c:gapWidth val="95"/>
        <c:overlap val="100"/>
        <c:axId val="169558784"/>
        <c:axId val="169561472"/>
      </c:barChart>
      <c:catAx>
        <c:axId val="169558784"/>
        <c:scaling>
          <c:orientation val="minMax"/>
        </c:scaling>
        <c:delete val="0"/>
        <c:axPos val="b"/>
        <c:numFmt formatCode="General" sourceLinked="0"/>
        <c:majorTickMark val="none"/>
        <c:minorTickMark val="none"/>
        <c:tickLblPos val="nextTo"/>
        <c:crossAx val="169561472"/>
        <c:crosses val="autoZero"/>
        <c:auto val="1"/>
        <c:lblAlgn val="ctr"/>
        <c:lblOffset val="100"/>
        <c:noMultiLvlLbl val="0"/>
      </c:catAx>
      <c:valAx>
        <c:axId val="169561472"/>
        <c:scaling>
          <c:orientation val="minMax"/>
        </c:scaling>
        <c:delete val="1"/>
        <c:axPos val="l"/>
        <c:numFmt formatCode="0.00%" sourceLinked="1"/>
        <c:majorTickMark val="out"/>
        <c:minorTickMark val="none"/>
        <c:tickLblPos val="none"/>
        <c:crossAx val="169558784"/>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El mercadeo en su empresa es considerado: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Hoja1!$J$3:$J$7</c:f>
              <c:strCache>
                <c:ptCount val="5"/>
                <c:pt idx="0">
                  <c:v>a. Un medio para ser más competitivo</c:v>
                </c:pt>
                <c:pt idx="1">
                  <c:v>b. Un gasto</c:v>
                </c:pt>
                <c:pt idx="2">
                  <c:v>c. Una inversión</c:v>
                </c:pt>
                <c:pt idx="3">
                  <c:v>d. Una función comercial para incentivar las ventas</c:v>
                </c:pt>
                <c:pt idx="4">
                  <c:v>e. Una actividad sin valor agregado</c:v>
                </c:pt>
              </c:strCache>
            </c:strRef>
          </c:cat>
          <c:val>
            <c:numRef>
              <c:f>Hoja1!$L$3:$L$7</c:f>
              <c:numCache>
                <c:formatCode>0.00%</c:formatCode>
                <c:ptCount val="5"/>
                <c:pt idx="0">
                  <c:v>0.27083333333333326</c:v>
                </c:pt>
                <c:pt idx="1">
                  <c:v>4.1666666666666664E-2</c:v>
                </c:pt>
                <c:pt idx="2">
                  <c:v>0.3125000000000005</c:v>
                </c:pt>
                <c:pt idx="3">
                  <c:v>0.33333333333333331</c:v>
                </c:pt>
                <c:pt idx="4">
                  <c:v>4.1666666666666664E-2</c:v>
                </c:pt>
              </c:numCache>
            </c:numRef>
          </c:val>
          <c:extLst xmlns:c16r2="http://schemas.microsoft.com/office/drawing/2015/06/chart">
            <c:ext xmlns:c16="http://schemas.microsoft.com/office/drawing/2014/chart" uri="{C3380CC4-5D6E-409C-BE32-E72D297353CC}">
              <c16:uniqueId val="{00000000-16F4-4DCD-9B91-6A6DECD03E8B}"/>
            </c:ext>
          </c:extLst>
        </c:ser>
        <c:dLbls>
          <c:showLegendKey val="0"/>
          <c:showVal val="1"/>
          <c:showCatName val="0"/>
          <c:showSerName val="0"/>
          <c:showPercent val="0"/>
          <c:showBubbleSize val="0"/>
        </c:dLbls>
        <c:gapWidth val="95"/>
        <c:overlap val="100"/>
        <c:axId val="169585280"/>
        <c:axId val="169678336"/>
      </c:barChart>
      <c:catAx>
        <c:axId val="169585280"/>
        <c:scaling>
          <c:orientation val="minMax"/>
        </c:scaling>
        <c:delete val="0"/>
        <c:axPos val="b"/>
        <c:numFmt formatCode="General" sourceLinked="0"/>
        <c:majorTickMark val="none"/>
        <c:minorTickMark val="none"/>
        <c:tickLblPos val="nextTo"/>
        <c:txPr>
          <a:bodyPr/>
          <a:lstStyle/>
          <a:p>
            <a:pPr>
              <a:defRPr sz="800"/>
            </a:pPr>
            <a:endParaRPr lang="es-EC"/>
          </a:p>
        </c:txPr>
        <c:crossAx val="169678336"/>
        <c:crosses val="autoZero"/>
        <c:auto val="1"/>
        <c:lblAlgn val="ctr"/>
        <c:lblOffset val="100"/>
        <c:noMultiLvlLbl val="0"/>
      </c:catAx>
      <c:valAx>
        <c:axId val="169678336"/>
        <c:scaling>
          <c:orientation val="minMax"/>
        </c:scaling>
        <c:delete val="1"/>
        <c:axPos val="l"/>
        <c:numFmt formatCode="0.00%" sourceLinked="1"/>
        <c:majorTickMark val="out"/>
        <c:minorTickMark val="none"/>
        <c:tickLblPos val="none"/>
        <c:crossAx val="169585280"/>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La asignación presupuestal que destina anualmente la empresa para ejecutar actividades y estrategias de mercadeo es: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Hoja1!$M$3:$M$7</c:f>
              <c:strCache>
                <c:ptCount val="5"/>
                <c:pt idx="0">
                  <c:v>a. Extremadamente buena</c:v>
                </c:pt>
                <c:pt idx="1">
                  <c:v>b. Muy buena</c:v>
                </c:pt>
                <c:pt idx="2">
                  <c:v>c. Buena</c:v>
                </c:pt>
                <c:pt idx="3">
                  <c:v>d. Mala</c:v>
                </c:pt>
                <c:pt idx="4">
                  <c:v>e. Muy mala</c:v>
                </c:pt>
              </c:strCache>
            </c:strRef>
          </c:cat>
          <c:val>
            <c:numRef>
              <c:f>Hoja1!$O$3:$O$7</c:f>
              <c:numCache>
                <c:formatCode>0.00%</c:formatCode>
                <c:ptCount val="5"/>
                <c:pt idx="0">
                  <c:v>6.25E-2</c:v>
                </c:pt>
                <c:pt idx="1">
                  <c:v>0.17708333333333362</c:v>
                </c:pt>
                <c:pt idx="2">
                  <c:v>0.46875</c:v>
                </c:pt>
                <c:pt idx="3">
                  <c:v>0.25</c:v>
                </c:pt>
                <c:pt idx="4">
                  <c:v>4.1666666666666664E-2</c:v>
                </c:pt>
              </c:numCache>
            </c:numRef>
          </c:val>
          <c:extLst xmlns:c16r2="http://schemas.microsoft.com/office/drawing/2015/06/chart">
            <c:ext xmlns:c16="http://schemas.microsoft.com/office/drawing/2014/chart" uri="{C3380CC4-5D6E-409C-BE32-E72D297353CC}">
              <c16:uniqueId val="{00000000-E999-4D99-8426-9B5DD4612E18}"/>
            </c:ext>
          </c:extLst>
        </c:ser>
        <c:dLbls>
          <c:showLegendKey val="0"/>
          <c:showVal val="1"/>
          <c:showCatName val="0"/>
          <c:showSerName val="0"/>
          <c:showPercent val="0"/>
          <c:showBubbleSize val="0"/>
        </c:dLbls>
        <c:gapWidth val="95"/>
        <c:overlap val="100"/>
        <c:axId val="169708160"/>
        <c:axId val="174466560"/>
      </c:barChart>
      <c:catAx>
        <c:axId val="169708160"/>
        <c:scaling>
          <c:orientation val="minMax"/>
        </c:scaling>
        <c:delete val="0"/>
        <c:axPos val="b"/>
        <c:numFmt formatCode="General" sourceLinked="0"/>
        <c:majorTickMark val="none"/>
        <c:minorTickMark val="none"/>
        <c:tickLblPos val="nextTo"/>
        <c:txPr>
          <a:bodyPr/>
          <a:lstStyle/>
          <a:p>
            <a:pPr>
              <a:defRPr sz="700"/>
            </a:pPr>
            <a:endParaRPr lang="es-EC"/>
          </a:p>
        </c:txPr>
        <c:crossAx val="174466560"/>
        <c:crosses val="autoZero"/>
        <c:auto val="1"/>
        <c:lblAlgn val="ctr"/>
        <c:lblOffset val="100"/>
        <c:noMultiLvlLbl val="0"/>
      </c:catAx>
      <c:valAx>
        <c:axId val="174466560"/>
        <c:scaling>
          <c:orientation val="minMax"/>
        </c:scaling>
        <c:delete val="1"/>
        <c:axPos val="l"/>
        <c:numFmt formatCode="0.00%" sourceLinked="1"/>
        <c:majorTickMark val="out"/>
        <c:minorTickMark val="none"/>
        <c:tickLblPos val="none"/>
        <c:crossAx val="169708160"/>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La habilidad para gestionar las relaciones con el cliente y lograr fidelizarlos por parte de quien toma las decisiones estratégicas y operativas de la empresa es: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Hoja1!$R$3:$R$7</c:f>
              <c:strCache>
                <c:ptCount val="5"/>
                <c:pt idx="0">
                  <c:v>a. Extremadamente buena</c:v>
                </c:pt>
                <c:pt idx="1">
                  <c:v>b. Muy buena</c:v>
                </c:pt>
                <c:pt idx="2">
                  <c:v>c. Buena</c:v>
                </c:pt>
                <c:pt idx="3">
                  <c:v>d. Mala</c:v>
                </c:pt>
                <c:pt idx="4">
                  <c:v>e. Muy mala</c:v>
                </c:pt>
              </c:strCache>
            </c:strRef>
          </c:cat>
          <c:val>
            <c:numRef>
              <c:f>Hoja1!$T$3:$T$7</c:f>
              <c:numCache>
                <c:formatCode>0.00%</c:formatCode>
                <c:ptCount val="5"/>
                <c:pt idx="0">
                  <c:v>5.2083333333333495E-2</c:v>
                </c:pt>
                <c:pt idx="1">
                  <c:v>0.3750000000000005</c:v>
                </c:pt>
                <c:pt idx="2">
                  <c:v>0.47916666666666735</c:v>
                </c:pt>
                <c:pt idx="3">
                  <c:v>7.291666666666681E-2</c:v>
                </c:pt>
                <c:pt idx="4">
                  <c:v>2.0833333333333395E-2</c:v>
                </c:pt>
              </c:numCache>
            </c:numRef>
          </c:val>
          <c:extLst xmlns:c16r2="http://schemas.microsoft.com/office/drawing/2015/06/chart">
            <c:ext xmlns:c16="http://schemas.microsoft.com/office/drawing/2014/chart" uri="{C3380CC4-5D6E-409C-BE32-E72D297353CC}">
              <c16:uniqueId val="{00000000-F9FF-4FAA-B1E2-C645A1A5CF14}"/>
            </c:ext>
          </c:extLst>
        </c:ser>
        <c:dLbls>
          <c:showLegendKey val="0"/>
          <c:showVal val="1"/>
          <c:showCatName val="0"/>
          <c:showSerName val="0"/>
          <c:showPercent val="0"/>
          <c:showBubbleSize val="0"/>
        </c:dLbls>
        <c:gapWidth val="95"/>
        <c:overlap val="100"/>
        <c:axId val="174490752"/>
        <c:axId val="174501888"/>
      </c:barChart>
      <c:catAx>
        <c:axId val="174490752"/>
        <c:scaling>
          <c:orientation val="minMax"/>
        </c:scaling>
        <c:delete val="0"/>
        <c:axPos val="b"/>
        <c:numFmt formatCode="General" sourceLinked="0"/>
        <c:majorTickMark val="none"/>
        <c:minorTickMark val="none"/>
        <c:tickLblPos val="nextTo"/>
        <c:txPr>
          <a:bodyPr/>
          <a:lstStyle/>
          <a:p>
            <a:pPr>
              <a:defRPr sz="700"/>
            </a:pPr>
            <a:endParaRPr lang="es-EC"/>
          </a:p>
        </c:txPr>
        <c:crossAx val="174501888"/>
        <c:crosses val="autoZero"/>
        <c:auto val="1"/>
        <c:lblAlgn val="ctr"/>
        <c:lblOffset val="100"/>
        <c:noMultiLvlLbl val="0"/>
      </c:catAx>
      <c:valAx>
        <c:axId val="174501888"/>
        <c:scaling>
          <c:orientation val="minMax"/>
        </c:scaling>
        <c:delete val="1"/>
        <c:axPos val="l"/>
        <c:numFmt formatCode="0.00%" sourceLinked="1"/>
        <c:majorTickMark val="out"/>
        <c:minorTickMark val="none"/>
        <c:tickLblPos val="none"/>
        <c:crossAx val="174490752"/>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La habilidad para seleccionar el segmento de mercado por parte de quien toma las decisiones estratégicas y operativas de la empresa es: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Hoja1!$AD$3:$AD$7</c:f>
              <c:strCache>
                <c:ptCount val="5"/>
                <c:pt idx="0">
                  <c:v>a. Extremadamente buena</c:v>
                </c:pt>
                <c:pt idx="1">
                  <c:v>b. Muy buena</c:v>
                </c:pt>
                <c:pt idx="2">
                  <c:v>c. Buena</c:v>
                </c:pt>
                <c:pt idx="3">
                  <c:v>d. Mala</c:v>
                </c:pt>
                <c:pt idx="4">
                  <c:v>e. Muy mala</c:v>
                </c:pt>
              </c:strCache>
            </c:strRef>
          </c:cat>
          <c:val>
            <c:numRef>
              <c:f>Hoja1!$AF$3:$AF$7</c:f>
              <c:numCache>
                <c:formatCode>0.00%</c:formatCode>
                <c:ptCount val="5"/>
                <c:pt idx="0">
                  <c:v>8.3333333333333343E-2</c:v>
                </c:pt>
                <c:pt idx="1">
                  <c:v>0.27083333333333326</c:v>
                </c:pt>
                <c:pt idx="2">
                  <c:v>0.6145833333333337</c:v>
                </c:pt>
                <c:pt idx="3">
                  <c:v>1.0416666666666666E-2</c:v>
                </c:pt>
                <c:pt idx="4">
                  <c:v>2.0833333333333395E-2</c:v>
                </c:pt>
              </c:numCache>
            </c:numRef>
          </c:val>
          <c:extLst xmlns:c16r2="http://schemas.microsoft.com/office/drawing/2015/06/chart">
            <c:ext xmlns:c16="http://schemas.microsoft.com/office/drawing/2014/chart" uri="{C3380CC4-5D6E-409C-BE32-E72D297353CC}">
              <c16:uniqueId val="{00000000-EA59-416F-B636-7A214B63BF34}"/>
            </c:ext>
          </c:extLst>
        </c:ser>
        <c:dLbls>
          <c:showLegendKey val="0"/>
          <c:showVal val="1"/>
          <c:showCatName val="0"/>
          <c:showSerName val="0"/>
          <c:showPercent val="0"/>
          <c:showBubbleSize val="0"/>
        </c:dLbls>
        <c:gapWidth val="95"/>
        <c:overlap val="100"/>
        <c:axId val="170177664"/>
        <c:axId val="170180608"/>
      </c:barChart>
      <c:catAx>
        <c:axId val="170177664"/>
        <c:scaling>
          <c:orientation val="minMax"/>
        </c:scaling>
        <c:delete val="0"/>
        <c:axPos val="b"/>
        <c:numFmt formatCode="General" sourceLinked="1"/>
        <c:majorTickMark val="none"/>
        <c:minorTickMark val="none"/>
        <c:tickLblPos val="nextTo"/>
        <c:txPr>
          <a:bodyPr/>
          <a:lstStyle/>
          <a:p>
            <a:pPr>
              <a:defRPr sz="700"/>
            </a:pPr>
            <a:endParaRPr lang="es-EC"/>
          </a:p>
        </c:txPr>
        <c:crossAx val="170180608"/>
        <c:crosses val="autoZero"/>
        <c:auto val="1"/>
        <c:lblAlgn val="ctr"/>
        <c:lblOffset val="100"/>
        <c:noMultiLvlLbl val="0"/>
      </c:catAx>
      <c:valAx>
        <c:axId val="170180608"/>
        <c:scaling>
          <c:orientation val="minMax"/>
        </c:scaling>
        <c:delete val="1"/>
        <c:axPos val="l"/>
        <c:numFmt formatCode="0.00%" sourceLinked="1"/>
        <c:majorTickMark val="out"/>
        <c:minorTickMark val="none"/>
        <c:tickLblPos val="none"/>
        <c:crossAx val="1701776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900"/>
            </a:pPr>
            <a:r>
              <a:rPr lang="es-EC" sz="900"/>
              <a:t>¿Cuál de las siguientes actividades aplica la empresa con mayor frecuencia para diseñar estrategias de mercadeo? </a:t>
            </a:r>
          </a:p>
        </c:rich>
      </c:tx>
      <c:layout>
        <c:manualLayout>
          <c:xMode val="edge"/>
          <c:yMode val="edge"/>
          <c:x val="2.2385141739980456E-2"/>
          <c:y val="3.2407407407407544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Hoja1!$S$3:$S$7</c:f>
              <c:strCache>
                <c:ptCount val="5"/>
                <c:pt idx="0">
                  <c:v>a. Mejorar significativamente el servicio</c:v>
                </c:pt>
                <c:pt idx="1">
                  <c:v>b. Modificar precio</c:v>
                </c:pt>
                <c:pt idx="2">
                  <c:v>c. Ampliar cobertura</c:v>
                </c:pt>
                <c:pt idx="3">
                  <c:v>d. Promocionar la marca</c:v>
                </c:pt>
                <c:pt idx="4">
                  <c:v>e. No se diseñan estrategia de mercadeo</c:v>
                </c:pt>
              </c:strCache>
            </c:strRef>
          </c:cat>
          <c:val>
            <c:numRef>
              <c:f>Hoja1!$U$3:$U$7</c:f>
              <c:numCache>
                <c:formatCode>0.00%</c:formatCode>
                <c:ptCount val="5"/>
                <c:pt idx="0">
                  <c:v>0.31250000000000061</c:v>
                </c:pt>
                <c:pt idx="1">
                  <c:v>6.25E-2</c:v>
                </c:pt>
                <c:pt idx="2">
                  <c:v>0.27083333333333326</c:v>
                </c:pt>
                <c:pt idx="3">
                  <c:v>0.22916666666666666</c:v>
                </c:pt>
                <c:pt idx="4">
                  <c:v>0.125</c:v>
                </c:pt>
              </c:numCache>
            </c:numRef>
          </c:val>
          <c:extLst xmlns:c16r2="http://schemas.microsoft.com/office/drawing/2015/06/chart">
            <c:ext xmlns:c16="http://schemas.microsoft.com/office/drawing/2014/chart" uri="{C3380CC4-5D6E-409C-BE32-E72D297353CC}">
              <c16:uniqueId val="{00000000-DF3F-4F5B-AA62-1888B8E19A83}"/>
            </c:ext>
          </c:extLst>
        </c:ser>
        <c:dLbls>
          <c:showLegendKey val="0"/>
          <c:showVal val="1"/>
          <c:showCatName val="0"/>
          <c:showSerName val="0"/>
          <c:showPercent val="0"/>
          <c:showBubbleSize val="0"/>
        </c:dLbls>
        <c:gapWidth val="95"/>
        <c:overlap val="100"/>
        <c:axId val="157491584"/>
        <c:axId val="157494272"/>
      </c:barChart>
      <c:catAx>
        <c:axId val="157491584"/>
        <c:scaling>
          <c:orientation val="minMax"/>
        </c:scaling>
        <c:delete val="0"/>
        <c:axPos val="b"/>
        <c:numFmt formatCode="General" sourceLinked="1"/>
        <c:majorTickMark val="none"/>
        <c:minorTickMark val="none"/>
        <c:tickLblPos val="nextTo"/>
        <c:txPr>
          <a:bodyPr/>
          <a:lstStyle/>
          <a:p>
            <a:pPr algn="ctr">
              <a:defRPr lang="es-EC" sz="700" b="0" i="0" u="none" strike="noStrike" kern="1200" baseline="0">
                <a:solidFill>
                  <a:prstClr val="black"/>
                </a:solidFill>
                <a:latin typeface="+mn-lt"/>
                <a:ea typeface="+mn-ea"/>
                <a:cs typeface="+mn-cs"/>
              </a:defRPr>
            </a:pPr>
            <a:endParaRPr lang="es-EC"/>
          </a:p>
        </c:txPr>
        <c:crossAx val="157494272"/>
        <c:crosses val="autoZero"/>
        <c:auto val="1"/>
        <c:lblAlgn val="ctr"/>
        <c:lblOffset val="100"/>
        <c:noMultiLvlLbl val="0"/>
      </c:catAx>
      <c:valAx>
        <c:axId val="157494272"/>
        <c:scaling>
          <c:orientation val="minMax"/>
        </c:scaling>
        <c:delete val="1"/>
        <c:axPos val="l"/>
        <c:numFmt formatCode="0.00%" sourceLinked="1"/>
        <c:majorTickMark val="out"/>
        <c:minorTickMark val="none"/>
        <c:tickLblPos val="none"/>
        <c:crossAx val="157491584"/>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La habilidad para desarrollar actividades de comunicación para promover la marca es considerada: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Hoja1!$AJ$3:$AJ$7</c:f>
              <c:strCache>
                <c:ptCount val="5"/>
                <c:pt idx="0">
                  <c:v>a. Extremadamente buena</c:v>
                </c:pt>
                <c:pt idx="1">
                  <c:v>b. Muy buena</c:v>
                </c:pt>
                <c:pt idx="2">
                  <c:v>c. Buena</c:v>
                </c:pt>
                <c:pt idx="3">
                  <c:v>d. Mala</c:v>
                </c:pt>
                <c:pt idx="4">
                  <c:v>e. Muy mala</c:v>
                </c:pt>
              </c:strCache>
            </c:strRef>
          </c:cat>
          <c:val>
            <c:numRef>
              <c:f>Hoja1!$AL$3:$AL$7</c:f>
              <c:numCache>
                <c:formatCode>0.00%</c:formatCode>
                <c:ptCount val="5"/>
                <c:pt idx="0">
                  <c:v>2.0833333333333395E-2</c:v>
                </c:pt>
                <c:pt idx="1">
                  <c:v>0.20833333333333362</c:v>
                </c:pt>
                <c:pt idx="2">
                  <c:v>0.62500000000000111</c:v>
                </c:pt>
                <c:pt idx="3">
                  <c:v>0.125</c:v>
                </c:pt>
                <c:pt idx="4">
                  <c:v>2.0833333333333395E-2</c:v>
                </c:pt>
              </c:numCache>
            </c:numRef>
          </c:val>
          <c:extLst xmlns:c16r2="http://schemas.microsoft.com/office/drawing/2015/06/chart">
            <c:ext xmlns:c16="http://schemas.microsoft.com/office/drawing/2014/chart" uri="{C3380CC4-5D6E-409C-BE32-E72D297353CC}">
              <c16:uniqueId val="{00000000-CC25-4F60-888A-EA1086127D98}"/>
            </c:ext>
          </c:extLst>
        </c:ser>
        <c:dLbls>
          <c:showLegendKey val="0"/>
          <c:showVal val="1"/>
          <c:showCatName val="0"/>
          <c:showSerName val="0"/>
          <c:showPercent val="0"/>
          <c:showBubbleSize val="0"/>
        </c:dLbls>
        <c:gapWidth val="95"/>
        <c:overlap val="100"/>
        <c:axId val="169888768"/>
        <c:axId val="169891712"/>
      </c:barChart>
      <c:catAx>
        <c:axId val="169888768"/>
        <c:scaling>
          <c:orientation val="minMax"/>
        </c:scaling>
        <c:delete val="0"/>
        <c:axPos val="b"/>
        <c:numFmt formatCode="General" sourceLinked="1"/>
        <c:majorTickMark val="none"/>
        <c:minorTickMark val="none"/>
        <c:tickLblPos val="nextTo"/>
        <c:txPr>
          <a:bodyPr/>
          <a:lstStyle/>
          <a:p>
            <a:pPr>
              <a:defRPr sz="700"/>
            </a:pPr>
            <a:endParaRPr lang="es-EC"/>
          </a:p>
        </c:txPr>
        <c:crossAx val="169891712"/>
        <c:crosses val="autoZero"/>
        <c:auto val="1"/>
        <c:lblAlgn val="ctr"/>
        <c:lblOffset val="100"/>
        <c:noMultiLvlLbl val="0"/>
      </c:catAx>
      <c:valAx>
        <c:axId val="169891712"/>
        <c:scaling>
          <c:orientation val="minMax"/>
        </c:scaling>
        <c:delete val="1"/>
        <c:axPos val="l"/>
        <c:numFmt formatCode="0.00%" sourceLinked="1"/>
        <c:majorTickMark val="out"/>
        <c:minorTickMark val="none"/>
        <c:tickLblPos val="none"/>
        <c:crossAx val="169888768"/>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¿Su capacidad para diseñar, implementar y evaluar un plan de mercadeo es? </a:t>
            </a:r>
          </a:p>
        </c:rich>
      </c:tx>
      <c:layout>
        <c:manualLayout>
          <c:xMode val="edge"/>
          <c:yMode val="edge"/>
          <c:x val="2.2385141739980456E-2"/>
          <c:y val="3.2407407407407461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Hoja1!$BC$3:$BC$7</c:f>
              <c:strCache>
                <c:ptCount val="5"/>
                <c:pt idx="0">
                  <c:v>a. Extremadamente buena</c:v>
                </c:pt>
                <c:pt idx="1">
                  <c:v>b. Muy buena</c:v>
                </c:pt>
                <c:pt idx="2">
                  <c:v>c. Buena</c:v>
                </c:pt>
                <c:pt idx="3">
                  <c:v>d. Mala</c:v>
                </c:pt>
                <c:pt idx="4">
                  <c:v>e. Muy mala</c:v>
                </c:pt>
              </c:strCache>
            </c:strRef>
          </c:cat>
          <c:val>
            <c:numRef>
              <c:f>Hoja1!$BE$3:$BE$7</c:f>
              <c:numCache>
                <c:formatCode>0.00%</c:formatCode>
                <c:ptCount val="5"/>
                <c:pt idx="0">
                  <c:v>2.083333333333335E-2</c:v>
                </c:pt>
                <c:pt idx="1">
                  <c:v>0.16666666666666666</c:v>
                </c:pt>
                <c:pt idx="2">
                  <c:v>0.54166666666666652</c:v>
                </c:pt>
                <c:pt idx="3">
                  <c:v>0.22916666666666666</c:v>
                </c:pt>
                <c:pt idx="4">
                  <c:v>4.1666666666666664E-2</c:v>
                </c:pt>
              </c:numCache>
            </c:numRef>
          </c:val>
          <c:extLst xmlns:c16r2="http://schemas.microsoft.com/office/drawing/2015/06/chart">
            <c:ext xmlns:c16="http://schemas.microsoft.com/office/drawing/2014/chart" uri="{C3380CC4-5D6E-409C-BE32-E72D297353CC}">
              <c16:uniqueId val="{00000000-1013-4359-9FBD-7A5ABAB81169}"/>
            </c:ext>
          </c:extLst>
        </c:ser>
        <c:dLbls>
          <c:showLegendKey val="0"/>
          <c:showVal val="1"/>
          <c:showCatName val="0"/>
          <c:showSerName val="0"/>
          <c:showPercent val="0"/>
          <c:showBubbleSize val="0"/>
        </c:dLbls>
        <c:gapWidth val="95"/>
        <c:overlap val="100"/>
        <c:axId val="170019840"/>
        <c:axId val="170026880"/>
      </c:barChart>
      <c:catAx>
        <c:axId val="170019840"/>
        <c:scaling>
          <c:orientation val="minMax"/>
        </c:scaling>
        <c:delete val="0"/>
        <c:axPos val="b"/>
        <c:numFmt formatCode="General" sourceLinked="1"/>
        <c:majorTickMark val="none"/>
        <c:minorTickMark val="none"/>
        <c:tickLblPos val="nextTo"/>
        <c:txPr>
          <a:bodyPr/>
          <a:lstStyle/>
          <a:p>
            <a:pPr>
              <a:defRPr sz="700"/>
            </a:pPr>
            <a:endParaRPr lang="es-EC"/>
          </a:p>
        </c:txPr>
        <c:crossAx val="170026880"/>
        <c:crosses val="autoZero"/>
        <c:auto val="1"/>
        <c:lblAlgn val="ctr"/>
        <c:lblOffset val="100"/>
        <c:noMultiLvlLbl val="0"/>
      </c:catAx>
      <c:valAx>
        <c:axId val="170026880"/>
        <c:scaling>
          <c:orientation val="minMax"/>
        </c:scaling>
        <c:delete val="1"/>
        <c:axPos val="l"/>
        <c:numFmt formatCode="0.00%" sourceLinked="1"/>
        <c:majorTickMark val="out"/>
        <c:minorTickMark val="none"/>
        <c:tickLblPos val="none"/>
        <c:crossAx val="170019840"/>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Los canales de distribución utilizados para ofrecer el servicio a los clientes son considerados:</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8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Hoja1!$BL$4:$BL$7</c:f>
              <c:strCache>
                <c:ptCount val="4"/>
                <c:pt idx="0">
                  <c:v>b. Muy buena</c:v>
                </c:pt>
                <c:pt idx="1">
                  <c:v>c. Buena</c:v>
                </c:pt>
                <c:pt idx="2">
                  <c:v>d. Mala</c:v>
                </c:pt>
                <c:pt idx="3">
                  <c:v>e. Muy mala</c:v>
                </c:pt>
              </c:strCache>
            </c:strRef>
          </c:cat>
          <c:val>
            <c:numRef>
              <c:f>Hoja1!$BN$4:$BN$7</c:f>
              <c:numCache>
                <c:formatCode>0.00%</c:formatCode>
                <c:ptCount val="4"/>
                <c:pt idx="0">
                  <c:v>0.3229166666666678</c:v>
                </c:pt>
                <c:pt idx="1">
                  <c:v>0.59375</c:v>
                </c:pt>
                <c:pt idx="2">
                  <c:v>6.25E-2</c:v>
                </c:pt>
                <c:pt idx="3">
                  <c:v>2.0833333333333395E-2</c:v>
                </c:pt>
              </c:numCache>
            </c:numRef>
          </c:val>
          <c:extLst xmlns:c16r2="http://schemas.microsoft.com/office/drawing/2015/06/chart">
            <c:ext xmlns:c16="http://schemas.microsoft.com/office/drawing/2014/chart" uri="{C3380CC4-5D6E-409C-BE32-E72D297353CC}">
              <c16:uniqueId val="{00000000-8CF3-4F0C-A8C8-0077FDCF09D8}"/>
            </c:ext>
          </c:extLst>
        </c:ser>
        <c:dLbls>
          <c:showLegendKey val="0"/>
          <c:showVal val="1"/>
          <c:showCatName val="0"/>
          <c:showSerName val="0"/>
          <c:showPercent val="0"/>
          <c:showBubbleSize val="0"/>
        </c:dLbls>
        <c:gapWidth val="95"/>
        <c:overlap val="100"/>
        <c:axId val="170034304"/>
        <c:axId val="170065920"/>
      </c:barChart>
      <c:catAx>
        <c:axId val="170034304"/>
        <c:scaling>
          <c:orientation val="minMax"/>
        </c:scaling>
        <c:delete val="0"/>
        <c:axPos val="b"/>
        <c:numFmt formatCode="General" sourceLinked="1"/>
        <c:majorTickMark val="none"/>
        <c:minorTickMark val="none"/>
        <c:tickLblPos val="nextTo"/>
        <c:txPr>
          <a:bodyPr/>
          <a:lstStyle/>
          <a:p>
            <a:pPr>
              <a:defRPr sz="800"/>
            </a:pPr>
            <a:endParaRPr lang="es-EC"/>
          </a:p>
        </c:txPr>
        <c:crossAx val="170065920"/>
        <c:crosses val="autoZero"/>
        <c:auto val="1"/>
        <c:lblAlgn val="ctr"/>
        <c:lblOffset val="100"/>
        <c:noMultiLvlLbl val="0"/>
      </c:catAx>
      <c:valAx>
        <c:axId val="170065920"/>
        <c:scaling>
          <c:orientation val="minMax"/>
        </c:scaling>
        <c:delete val="1"/>
        <c:axPos val="l"/>
        <c:numFmt formatCode="0.00%" sourceLinked="1"/>
        <c:majorTickMark val="out"/>
        <c:minorTickMark val="none"/>
        <c:tickLblPos val="none"/>
        <c:crossAx val="1700343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¿Ha realizado alguna vez su empresa un plan de mercadeo?</a:t>
            </a:r>
          </a:p>
        </c:rich>
      </c:tx>
      <c:layout>
        <c:manualLayout>
          <c:xMode val="edge"/>
          <c:yMode val="edge"/>
          <c:x val="1.4451443569553798E-2"/>
          <c:y val="2.7777777777777936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sz="1000"/>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Hoja1!$AX$3:$AX$4</c:f>
              <c:strCache>
                <c:ptCount val="2"/>
                <c:pt idx="0">
                  <c:v>Sí</c:v>
                </c:pt>
                <c:pt idx="1">
                  <c:v>No</c:v>
                </c:pt>
              </c:strCache>
            </c:strRef>
          </c:cat>
          <c:val>
            <c:numRef>
              <c:f>Hoja1!$AY$3:$AY$4</c:f>
              <c:numCache>
                <c:formatCode>General</c:formatCode>
                <c:ptCount val="2"/>
                <c:pt idx="0">
                  <c:v>53</c:v>
                </c:pt>
                <c:pt idx="1">
                  <c:v>43</c:v>
                </c:pt>
              </c:numCache>
            </c:numRef>
          </c:val>
          <c:extLst xmlns:c16r2="http://schemas.microsoft.com/office/drawing/2015/06/chart">
            <c:ext xmlns:c16="http://schemas.microsoft.com/office/drawing/2014/chart" uri="{C3380CC4-5D6E-409C-BE32-E72D297353CC}">
              <c16:uniqueId val="{00000000-DF0F-4D41-ACE8-97F3A02D82F5}"/>
            </c:ext>
          </c:extLst>
        </c:ser>
        <c:dLbls>
          <c:showLegendKey val="0"/>
          <c:showVal val="0"/>
          <c:showCatName val="0"/>
          <c:showSerName val="0"/>
          <c:showPercent val="1"/>
          <c:showBubbleSize val="0"/>
          <c:showLeaderLines val="1"/>
        </c:dLbls>
      </c:pie3DChart>
    </c:plotArea>
    <c:legend>
      <c:legendPos val="t"/>
      <c:layout/>
      <c:overlay val="0"/>
      <c:txPr>
        <a:bodyPr/>
        <a:lstStyle/>
        <a:p>
          <a:pPr>
            <a:defRPr sz="11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¿Realiza la empresa estudios acerca de las tendencias en el comportamiento de compra del consumidor?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Hoja1!$BF$3:$BF$7</c:f>
              <c:strCache>
                <c:ptCount val="5"/>
                <c:pt idx="0">
                  <c:v>a. Para identificar cambios en los hábitos de consumo</c:v>
                </c:pt>
                <c:pt idx="1">
                  <c:v>b. Para desarrollar nuevos servicios</c:v>
                </c:pt>
                <c:pt idx="2">
                  <c:v>c. Para identificar nuevos nichos de mercado</c:v>
                </c:pt>
                <c:pt idx="3">
                  <c:v>d. Para diseñar nuevas estrategias</c:v>
                </c:pt>
                <c:pt idx="4">
                  <c:v>e. No lo hace.</c:v>
                </c:pt>
              </c:strCache>
            </c:strRef>
          </c:cat>
          <c:val>
            <c:numRef>
              <c:f>Hoja1!$BH$3:$BH$7</c:f>
              <c:numCache>
                <c:formatCode>0.00%</c:formatCode>
                <c:ptCount val="5"/>
                <c:pt idx="0">
                  <c:v>7.291666666666681E-2</c:v>
                </c:pt>
                <c:pt idx="1">
                  <c:v>0.16666666666666666</c:v>
                </c:pt>
                <c:pt idx="2">
                  <c:v>0.18750000000000028</c:v>
                </c:pt>
                <c:pt idx="3">
                  <c:v>0.14583333333333362</c:v>
                </c:pt>
                <c:pt idx="4">
                  <c:v>0.42708333333333331</c:v>
                </c:pt>
              </c:numCache>
            </c:numRef>
          </c:val>
          <c:extLst xmlns:c16r2="http://schemas.microsoft.com/office/drawing/2015/06/chart">
            <c:ext xmlns:c16="http://schemas.microsoft.com/office/drawing/2014/chart" uri="{C3380CC4-5D6E-409C-BE32-E72D297353CC}">
              <c16:uniqueId val="{00000000-1414-48CB-BB86-A6E288AC9F06}"/>
            </c:ext>
          </c:extLst>
        </c:ser>
        <c:dLbls>
          <c:showLegendKey val="0"/>
          <c:showVal val="1"/>
          <c:showCatName val="0"/>
          <c:showSerName val="0"/>
          <c:showPercent val="0"/>
          <c:showBubbleSize val="0"/>
        </c:dLbls>
        <c:gapWidth val="95"/>
        <c:overlap val="100"/>
        <c:axId val="158643328"/>
        <c:axId val="158657152"/>
      </c:barChart>
      <c:catAx>
        <c:axId val="158643328"/>
        <c:scaling>
          <c:orientation val="minMax"/>
        </c:scaling>
        <c:delete val="0"/>
        <c:axPos val="b"/>
        <c:numFmt formatCode="General" sourceLinked="0"/>
        <c:majorTickMark val="none"/>
        <c:minorTickMark val="none"/>
        <c:tickLblPos val="nextTo"/>
        <c:txPr>
          <a:bodyPr/>
          <a:lstStyle/>
          <a:p>
            <a:pPr>
              <a:defRPr sz="900"/>
            </a:pPr>
            <a:endParaRPr lang="es-EC"/>
          </a:p>
        </c:txPr>
        <c:crossAx val="158657152"/>
        <c:crosses val="autoZero"/>
        <c:auto val="1"/>
        <c:lblAlgn val="ctr"/>
        <c:lblOffset val="100"/>
        <c:noMultiLvlLbl val="0"/>
      </c:catAx>
      <c:valAx>
        <c:axId val="158657152"/>
        <c:scaling>
          <c:orientation val="minMax"/>
        </c:scaling>
        <c:delete val="1"/>
        <c:axPos val="l"/>
        <c:numFmt formatCode="0.00%" sourceLinked="1"/>
        <c:majorTickMark val="out"/>
        <c:minorTickMark val="none"/>
        <c:tickLblPos val="none"/>
        <c:crossAx val="15864332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Para fijar el precio de los servicios que ofrecen, el método que utilizan es: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Hoja1!$BI$3:$BI$7</c:f>
              <c:strCache>
                <c:ptCount val="5"/>
                <c:pt idx="0">
                  <c:v>a. Basado en los costos</c:v>
                </c:pt>
                <c:pt idx="1">
                  <c:v>b. Basado en la competencia</c:v>
                </c:pt>
                <c:pt idx="2">
                  <c:v>c. Basado en la percepción del cliente</c:v>
                </c:pt>
                <c:pt idx="3">
                  <c:v>d. Basado en la utilidad que esperan obtener</c:v>
                </c:pt>
                <c:pt idx="4">
                  <c:v>e. Desconocen métodos de fijación de precios</c:v>
                </c:pt>
              </c:strCache>
            </c:strRef>
          </c:cat>
          <c:val>
            <c:numRef>
              <c:f>Hoja1!$BK$3:$BK$7</c:f>
              <c:numCache>
                <c:formatCode>0.00%</c:formatCode>
                <c:ptCount val="5"/>
                <c:pt idx="0">
                  <c:v>0.5208333333333337</c:v>
                </c:pt>
                <c:pt idx="1">
                  <c:v>0.125</c:v>
                </c:pt>
                <c:pt idx="2">
                  <c:v>0.20833333333333362</c:v>
                </c:pt>
                <c:pt idx="3">
                  <c:v>0.1041666666666668</c:v>
                </c:pt>
                <c:pt idx="4">
                  <c:v>4.1666666666666664E-2</c:v>
                </c:pt>
              </c:numCache>
            </c:numRef>
          </c:val>
          <c:extLst xmlns:c16r2="http://schemas.microsoft.com/office/drawing/2015/06/chart">
            <c:ext xmlns:c16="http://schemas.microsoft.com/office/drawing/2014/chart" uri="{C3380CC4-5D6E-409C-BE32-E72D297353CC}">
              <c16:uniqueId val="{00000000-7325-4021-A1BB-FA21894A1DCD}"/>
            </c:ext>
          </c:extLst>
        </c:ser>
        <c:dLbls>
          <c:showLegendKey val="0"/>
          <c:showVal val="1"/>
          <c:showCatName val="0"/>
          <c:showSerName val="0"/>
          <c:showPercent val="0"/>
          <c:showBubbleSize val="0"/>
        </c:dLbls>
        <c:gapWidth val="95"/>
        <c:overlap val="100"/>
        <c:axId val="161743616"/>
        <c:axId val="161746304"/>
      </c:barChart>
      <c:catAx>
        <c:axId val="161743616"/>
        <c:scaling>
          <c:orientation val="minMax"/>
        </c:scaling>
        <c:delete val="0"/>
        <c:axPos val="b"/>
        <c:numFmt formatCode="General" sourceLinked="0"/>
        <c:majorTickMark val="none"/>
        <c:minorTickMark val="none"/>
        <c:tickLblPos val="nextTo"/>
        <c:txPr>
          <a:bodyPr/>
          <a:lstStyle/>
          <a:p>
            <a:pPr>
              <a:defRPr sz="900"/>
            </a:pPr>
            <a:endParaRPr lang="es-EC"/>
          </a:p>
        </c:txPr>
        <c:crossAx val="161746304"/>
        <c:crosses val="autoZero"/>
        <c:auto val="1"/>
        <c:lblAlgn val="ctr"/>
        <c:lblOffset val="100"/>
        <c:noMultiLvlLbl val="0"/>
      </c:catAx>
      <c:valAx>
        <c:axId val="161746304"/>
        <c:scaling>
          <c:orientation val="minMax"/>
        </c:scaling>
        <c:delete val="1"/>
        <c:axPos val="l"/>
        <c:numFmt formatCode="0.00%" sourceLinked="1"/>
        <c:majorTickMark val="out"/>
        <c:minorTickMark val="none"/>
        <c:tickLblPos val="none"/>
        <c:crossAx val="16174361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¿Ha realizado estudios sobre el posicionamiento que tiene la marca de su empresa en el mercado actualmente?</a:t>
            </a:r>
          </a:p>
        </c:rich>
      </c:tx>
      <c:layout>
        <c:manualLayout>
          <c:xMode val="edge"/>
          <c:yMode val="edge"/>
          <c:x val="1.4451443569553798E-2"/>
          <c:y val="2.7777777777777922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sz="900"/>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Hoja1!$BO$3:$BO$4</c:f>
              <c:strCache>
                <c:ptCount val="2"/>
                <c:pt idx="0">
                  <c:v>Sí</c:v>
                </c:pt>
                <c:pt idx="1">
                  <c:v>No</c:v>
                </c:pt>
              </c:strCache>
            </c:strRef>
          </c:cat>
          <c:val>
            <c:numRef>
              <c:f>Hoja1!$BP$3:$BP$4</c:f>
              <c:numCache>
                <c:formatCode>General</c:formatCode>
                <c:ptCount val="2"/>
                <c:pt idx="0">
                  <c:v>27</c:v>
                </c:pt>
                <c:pt idx="1">
                  <c:v>69</c:v>
                </c:pt>
              </c:numCache>
            </c:numRef>
          </c:val>
          <c:extLst xmlns:c16r2="http://schemas.microsoft.com/office/drawing/2015/06/chart">
            <c:ext xmlns:c16="http://schemas.microsoft.com/office/drawing/2014/chart" uri="{C3380CC4-5D6E-409C-BE32-E72D297353CC}">
              <c16:uniqueId val="{00000000-B5AD-4EBD-85B5-D48FE589FE1F}"/>
            </c:ext>
          </c:extLst>
        </c:ser>
        <c:dLbls>
          <c:showLegendKey val="0"/>
          <c:showVal val="0"/>
          <c:showCatName val="0"/>
          <c:showSerName val="0"/>
          <c:showPercent val="1"/>
          <c:showBubbleSize val="0"/>
          <c:showLeaderLines val="1"/>
        </c:dLbls>
      </c:pie3DChart>
    </c:plotArea>
    <c:legend>
      <c:legendPos val="t"/>
      <c:layout/>
      <c:overlay val="0"/>
      <c:txPr>
        <a:bodyPr/>
        <a:lstStyle/>
        <a:p>
          <a:pPr>
            <a:defRPr sz="11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¿Qué nivel de formación en mercadeo tiene actualmente el responsable de tomar las decisiones estratégicas y operativas de su empresa? </a:t>
            </a:r>
          </a:p>
        </c:rich>
      </c:tx>
      <c:layout>
        <c:manualLayout>
          <c:xMode val="edge"/>
          <c:yMode val="edge"/>
          <c:x val="2.2385141739980456E-2"/>
          <c:y val="3.2407407407407482E-2"/>
        </c:manualLayout>
      </c:layout>
      <c:overlay val="0"/>
    </c:title>
    <c:autoTitleDeleted val="0"/>
    <c:plotArea>
      <c:layout/>
      <c:barChart>
        <c:barDir val="col"/>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Hoja1!$B$3:$B$7</c:f>
              <c:strCache>
                <c:ptCount val="5"/>
                <c:pt idx="0">
                  <c:v>a. Técnico</c:v>
                </c:pt>
                <c:pt idx="1">
                  <c:v>b. Tecnológico</c:v>
                </c:pt>
                <c:pt idx="2">
                  <c:v>c. Profesional</c:v>
                </c:pt>
                <c:pt idx="3">
                  <c:v>d. Posgrado</c:v>
                </c:pt>
                <c:pt idx="4">
                  <c:v>e. Ninguno</c:v>
                </c:pt>
              </c:strCache>
            </c:strRef>
          </c:cat>
          <c:val>
            <c:numRef>
              <c:f>Hoja1!$D$3:$D$7</c:f>
              <c:numCache>
                <c:formatCode>0.00%</c:formatCode>
                <c:ptCount val="5"/>
                <c:pt idx="0">
                  <c:v>3.125E-2</c:v>
                </c:pt>
                <c:pt idx="1">
                  <c:v>1.0416666666666666E-2</c:v>
                </c:pt>
                <c:pt idx="2">
                  <c:v>0.46875</c:v>
                </c:pt>
                <c:pt idx="3">
                  <c:v>0.44791666666666702</c:v>
                </c:pt>
                <c:pt idx="4">
                  <c:v>4.1666666666666664E-2</c:v>
                </c:pt>
              </c:numCache>
            </c:numRef>
          </c:val>
          <c:extLst xmlns:c16r2="http://schemas.microsoft.com/office/drawing/2015/06/chart">
            <c:ext xmlns:c16="http://schemas.microsoft.com/office/drawing/2014/chart" uri="{C3380CC4-5D6E-409C-BE32-E72D297353CC}">
              <c16:uniqueId val="{00000000-8085-4828-8D98-5A55ECAD23F1}"/>
            </c:ext>
          </c:extLst>
        </c:ser>
        <c:dLbls>
          <c:showLegendKey val="0"/>
          <c:showVal val="1"/>
          <c:showCatName val="0"/>
          <c:showSerName val="0"/>
          <c:showPercent val="0"/>
          <c:showBubbleSize val="0"/>
        </c:dLbls>
        <c:gapWidth val="95"/>
        <c:overlap val="100"/>
        <c:axId val="161714944"/>
        <c:axId val="161717632"/>
      </c:barChart>
      <c:catAx>
        <c:axId val="161714944"/>
        <c:scaling>
          <c:orientation val="minMax"/>
        </c:scaling>
        <c:delete val="0"/>
        <c:axPos val="b"/>
        <c:numFmt formatCode="General" sourceLinked="0"/>
        <c:majorTickMark val="none"/>
        <c:minorTickMark val="none"/>
        <c:tickLblPos val="nextTo"/>
        <c:crossAx val="161717632"/>
        <c:crosses val="autoZero"/>
        <c:auto val="1"/>
        <c:lblAlgn val="ctr"/>
        <c:lblOffset val="100"/>
        <c:noMultiLvlLbl val="0"/>
      </c:catAx>
      <c:valAx>
        <c:axId val="161717632"/>
        <c:scaling>
          <c:orientation val="minMax"/>
        </c:scaling>
        <c:delete val="1"/>
        <c:axPos val="l"/>
        <c:numFmt formatCode="0.00%" sourceLinked="1"/>
        <c:majorTickMark val="out"/>
        <c:minorTickMark val="none"/>
        <c:tickLblPos val="none"/>
        <c:crossAx val="16171494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Cuando su empresa utiliza la publicidad, lo hace principalmente con el fin de: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Hoja1!$AO$3:$AO$7</c:f>
              <c:strCache>
                <c:ptCount val="5"/>
                <c:pt idx="0">
                  <c:v>a. Dar a conocer el servicio que ofrece</c:v>
                </c:pt>
                <c:pt idx="1">
                  <c:v>b. Recordar de marca</c:v>
                </c:pt>
                <c:pt idx="2">
                  <c:v>c. Informar ventajas del servicio</c:v>
                </c:pt>
                <c:pt idx="3">
                  <c:v>d. Incrementar ventas a corto tiempo</c:v>
                </c:pt>
                <c:pt idx="4">
                  <c:v>e. Posicionar marca</c:v>
                </c:pt>
              </c:strCache>
            </c:strRef>
          </c:cat>
          <c:val>
            <c:numRef>
              <c:f>Hoja1!$AQ$3:$AQ$7</c:f>
              <c:numCache>
                <c:formatCode>0.00%</c:formatCode>
                <c:ptCount val="5"/>
                <c:pt idx="0">
                  <c:v>0.40625</c:v>
                </c:pt>
                <c:pt idx="1">
                  <c:v>0.17708333333333362</c:v>
                </c:pt>
                <c:pt idx="2">
                  <c:v>0.13541666666666671</c:v>
                </c:pt>
                <c:pt idx="3">
                  <c:v>0.1041666666666668</c:v>
                </c:pt>
                <c:pt idx="4">
                  <c:v>0.17708333333333362</c:v>
                </c:pt>
              </c:numCache>
            </c:numRef>
          </c:val>
          <c:extLst xmlns:c16r2="http://schemas.microsoft.com/office/drawing/2015/06/chart">
            <c:ext xmlns:c16="http://schemas.microsoft.com/office/drawing/2014/chart" uri="{C3380CC4-5D6E-409C-BE32-E72D297353CC}">
              <c16:uniqueId val="{00000000-D300-4774-83E9-82183574BE92}"/>
            </c:ext>
          </c:extLst>
        </c:ser>
        <c:dLbls>
          <c:showLegendKey val="0"/>
          <c:showVal val="1"/>
          <c:showCatName val="0"/>
          <c:showSerName val="0"/>
          <c:showPercent val="0"/>
          <c:showBubbleSize val="0"/>
        </c:dLbls>
        <c:gapWidth val="95"/>
        <c:overlap val="100"/>
        <c:axId val="163726464"/>
        <c:axId val="163729408"/>
      </c:barChart>
      <c:catAx>
        <c:axId val="163726464"/>
        <c:scaling>
          <c:orientation val="minMax"/>
        </c:scaling>
        <c:delete val="0"/>
        <c:axPos val="b"/>
        <c:numFmt formatCode="General" sourceLinked="0"/>
        <c:majorTickMark val="none"/>
        <c:minorTickMark val="none"/>
        <c:tickLblPos val="nextTo"/>
        <c:txPr>
          <a:bodyPr/>
          <a:lstStyle/>
          <a:p>
            <a:pPr>
              <a:defRPr sz="900"/>
            </a:pPr>
            <a:endParaRPr lang="es-EC"/>
          </a:p>
        </c:txPr>
        <c:crossAx val="163729408"/>
        <c:crosses val="autoZero"/>
        <c:auto val="1"/>
        <c:lblAlgn val="ctr"/>
        <c:lblOffset val="100"/>
        <c:noMultiLvlLbl val="0"/>
      </c:catAx>
      <c:valAx>
        <c:axId val="163729408"/>
        <c:scaling>
          <c:orientation val="minMax"/>
        </c:scaling>
        <c:delete val="1"/>
        <c:axPos val="l"/>
        <c:numFmt formatCode="0.00%" sourceLinked="1"/>
        <c:majorTickMark val="out"/>
        <c:minorTickMark val="none"/>
        <c:tickLblPos val="none"/>
        <c:crossAx val="16372646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sz="900"/>
            </a:pPr>
            <a:r>
              <a:rPr lang="es-EC" sz="900"/>
              <a:t>En caso de no realizar publicidad, determine la razón por la cual no lo hacen </a:t>
            </a:r>
          </a:p>
        </c:rich>
      </c:tx>
      <c:layout>
        <c:manualLayout>
          <c:xMode val="edge"/>
          <c:yMode val="edge"/>
          <c:x val="2.2385141739980456E-2"/>
          <c:y val="3.2407407407407517E-2"/>
        </c:manualLayout>
      </c:layout>
      <c:overlay val="0"/>
    </c:title>
    <c:autoTitleDeleted val="0"/>
    <c:plotArea>
      <c:layout/>
      <c:barChart>
        <c:barDir val="col"/>
        <c:grouping val="stacked"/>
        <c:varyColors val="0"/>
        <c:ser>
          <c:idx val="0"/>
          <c:order val="0"/>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Hoja1!$AR$3:$AR$7</c:f>
              <c:strCache>
                <c:ptCount val="5"/>
                <c:pt idx="0">
                  <c:v>a. Considera que es un gasto innecesario</c:v>
                </c:pt>
                <c:pt idx="1">
                  <c:v>b. Considera que es muy costoso</c:v>
                </c:pt>
                <c:pt idx="2">
                  <c:v>c. Piensa que no le brinda verdaderos beneficios</c:v>
                </c:pt>
                <c:pt idx="3">
                  <c:v>d. Prefiere utilizar otras maneras de promover el servicio</c:v>
                </c:pt>
                <c:pt idx="4">
                  <c:v>e. No le interesa</c:v>
                </c:pt>
              </c:strCache>
            </c:strRef>
          </c:cat>
          <c:val>
            <c:numRef>
              <c:f>Hoja1!$AT$3:$AT$7</c:f>
              <c:numCache>
                <c:formatCode>0.00%</c:formatCode>
                <c:ptCount val="5"/>
                <c:pt idx="0">
                  <c:v>6.8965517241379309E-2</c:v>
                </c:pt>
                <c:pt idx="1">
                  <c:v>0.17241379310344859</c:v>
                </c:pt>
                <c:pt idx="2">
                  <c:v>5.1724137931034524E-2</c:v>
                </c:pt>
                <c:pt idx="3">
                  <c:v>0.5</c:v>
                </c:pt>
                <c:pt idx="4">
                  <c:v>0.20689655172413793</c:v>
                </c:pt>
              </c:numCache>
            </c:numRef>
          </c:val>
          <c:extLst xmlns:c16r2="http://schemas.microsoft.com/office/drawing/2015/06/chart">
            <c:ext xmlns:c16="http://schemas.microsoft.com/office/drawing/2014/chart" uri="{C3380CC4-5D6E-409C-BE32-E72D297353CC}">
              <c16:uniqueId val="{00000000-16AB-4E30-892F-CC3BDDEED7B6}"/>
            </c:ext>
          </c:extLst>
        </c:ser>
        <c:dLbls>
          <c:showLegendKey val="0"/>
          <c:showVal val="1"/>
          <c:showCatName val="0"/>
          <c:showSerName val="0"/>
          <c:showPercent val="0"/>
          <c:showBubbleSize val="0"/>
        </c:dLbls>
        <c:gapWidth val="95"/>
        <c:overlap val="100"/>
        <c:axId val="163737984"/>
        <c:axId val="163747712"/>
      </c:barChart>
      <c:catAx>
        <c:axId val="163737984"/>
        <c:scaling>
          <c:orientation val="minMax"/>
        </c:scaling>
        <c:delete val="0"/>
        <c:axPos val="b"/>
        <c:numFmt formatCode="General" sourceLinked="0"/>
        <c:majorTickMark val="none"/>
        <c:minorTickMark val="none"/>
        <c:tickLblPos val="nextTo"/>
        <c:txPr>
          <a:bodyPr/>
          <a:lstStyle/>
          <a:p>
            <a:pPr>
              <a:defRPr sz="900"/>
            </a:pPr>
            <a:endParaRPr lang="es-EC"/>
          </a:p>
        </c:txPr>
        <c:crossAx val="163747712"/>
        <c:crosses val="autoZero"/>
        <c:auto val="1"/>
        <c:lblAlgn val="ctr"/>
        <c:lblOffset val="100"/>
        <c:noMultiLvlLbl val="0"/>
      </c:catAx>
      <c:valAx>
        <c:axId val="163747712"/>
        <c:scaling>
          <c:orientation val="minMax"/>
        </c:scaling>
        <c:delete val="1"/>
        <c:axPos val="l"/>
        <c:numFmt formatCode="0.00%" sourceLinked="1"/>
        <c:majorTickMark val="out"/>
        <c:minorTickMark val="none"/>
        <c:tickLblPos val="none"/>
        <c:crossAx val="16373798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C6207E-9F80-47E6-9D9F-8EC0BA78C7CB}" type="datetimeFigureOut">
              <a:rPr lang="ko-KR" altLang="en-US" smtClean="0"/>
              <a:t>2021-03-25</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04DD82-1994-47EE-ADA5-627A24E117C3}" type="slidenum">
              <a:rPr lang="ko-KR" altLang="en-US" smtClean="0"/>
              <a:t>‹Nº›</a:t>
            </a:fld>
            <a:endParaRPr lang="ko-KR" altLang="en-US" dirty="0"/>
          </a:p>
        </p:txBody>
      </p:sp>
    </p:spTree>
    <p:extLst>
      <p:ext uri="{BB962C8B-B14F-4D97-AF65-F5344CB8AC3E}">
        <p14:creationId xmlns:p14="http://schemas.microsoft.com/office/powerpoint/2010/main" val="7441649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 Same Side Corner Rectangle 2"/>
          <p:cNvSpPr/>
          <p:nvPr userDrawn="1"/>
        </p:nvSpPr>
        <p:spPr>
          <a:xfrm rot="5400000">
            <a:off x="1614457" y="838343"/>
            <a:ext cx="1847142" cy="5076056"/>
          </a:xfrm>
          <a:prstGeom prst="round2Same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Arial" pitchFamily="34" charset="0"/>
              <a:cs typeface="Arial" pitchFamily="34" charset="0"/>
            </a:endParaRPr>
          </a:p>
        </p:txBody>
      </p:sp>
      <p:sp>
        <p:nvSpPr>
          <p:cNvPr id="12" name="Text Placeholder 3"/>
          <p:cNvSpPr>
            <a:spLocks noGrp="1"/>
          </p:cNvSpPr>
          <p:nvPr>
            <p:ph type="body" sz="quarter" idx="12" hasCustomPrompt="1"/>
          </p:nvPr>
        </p:nvSpPr>
        <p:spPr>
          <a:xfrm>
            <a:off x="467544" y="3795437"/>
            <a:ext cx="4320480" cy="288032"/>
          </a:xfrm>
          <a:prstGeom prst="rect">
            <a:avLst/>
          </a:prstGeom>
        </p:spPr>
        <p:txBody>
          <a:bodyPr/>
          <a:lstStyle>
            <a:lvl1pPr marL="0" indent="0" algn="l">
              <a:buFontTx/>
              <a:buNone/>
              <a:defRPr sz="1200">
                <a:solidFill>
                  <a:schemeClr val="bg1"/>
                </a:solidFill>
                <a:latin typeface="+mn-lt"/>
                <a:cs typeface="Arial" pitchFamily="34" charset="0"/>
              </a:defRPr>
            </a:lvl1pPr>
          </a:lstStyle>
          <a:p>
            <a:pPr lvl="0"/>
            <a:r>
              <a:rPr lang="en-US" altLang="ko-KR" dirty="0"/>
              <a:t>Insert the title of your subtitle Here</a:t>
            </a:r>
          </a:p>
        </p:txBody>
      </p:sp>
      <p:sp>
        <p:nvSpPr>
          <p:cNvPr id="7" name="Text Placeholder 9">
            <a:extLst>
              <a:ext uri="{FF2B5EF4-FFF2-40B4-BE49-F238E27FC236}">
                <a16:creationId xmlns:a16="http://schemas.microsoft.com/office/drawing/2014/main" xmlns="" id="{89F8A4B7-E6C8-4208-8AC6-ED1D61D10B7F}"/>
              </a:ext>
            </a:extLst>
          </p:cNvPr>
          <p:cNvSpPr>
            <a:spLocks noGrp="1"/>
          </p:cNvSpPr>
          <p:nvPr>
            <p:ph type="body" sz="quarter" idx="10" hasCustomPrompt="1"/>
          </p:nvPr>
        </p:nvSpPr>
        <p:spPr>
          <a:xfrm>
            <a:off x="467544" y="2715766"/>
            <a:ext cx="4320480" cy="1080120"/>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t>FREE</a:t>
            </a:r>
          </a:p>
          <a:p>
            <a:pPr lvl="0"/>
            <a:r>
              <a:rPr lang="en-US" altLang="ko-KR" dirty="0"/>
              <a:t>PPT TEMPLATES</a:t>
            </a:r>
          </a:p>
        </p:txBody>
      </p:sp>
    </p:spTree>
    <p:extLst>
      <p:ext uri="{BB962C8B-B14F-4D97-AF65-F5344CB8AC3E}">
        <p14:creationId xmlns:p14="http://schemas.microsoft.com/office/powerpoint/2010/main" val="193626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2" name="Rectangle 11"/>
          <p:cNvSpPr/>
          <p:nvPr userDrawn="1"/>
        </p:nvSpPr>
        <p:spPr>
          <a:xfrm>
            <a:off x="527931" y="1248643"/>
            <a:ext cx="1008000"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Picture Placeholder 2"/>
          <p:cNvSpPr>
            <a:spLocks noGrp="1"/>
          </p:cNvSpPr>
          <p:nvPr>
            <p:ph type="pic" idx="1" hasCustomPrompt="1"/>
          </p:nvPr>
        </p:nvSpPr>
        <p:spPr>
          <a:xfrm>
            <a:off x="1535931"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Rectangle 13"/>
          <p:cNvSpPr/>
          <p:nvPr userDrawn="1"/>
        </p:nvSpPr>
        <p:spPr>
          <a:xfrm>
            <a:off x="540032" y="2725713"/>
            <a:ext cx="1008000" cy="100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Picture Placeholder 2"/>
          <p:cNvSpPr>
            <a:spLocks noGrp="1"/>
          </p:cNvSpPr>
          <p:nvPr>
            <p:ph type="pic" idx="10" hasCustomPrompt="1"/>
          </p:nvPr>
        </p:nvSpPr>
        <p:spPr>
          <a:xfrm>
            <a:off x="1548032"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Rectangle 15"/>
          <p:cNvSpPr/>
          <p:nvPr userDrawn="1"/>
        </p:nvSpPr>
        <p:spPr>
          <a:xfrm>
            <a:off x="4703947" y="1248643"/>
            <a:ext cx="1008000" cy="100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Picture Placeholder 2"/>
          <p:cNvSpPr>
            <a:spLocks noGrp="1"/>
          </p:cNvSpPr>
          <p:nvPr>
            <p:ph type="pic" idx="11" hasCustomPrompt="1"/>
          </p:nvPr>
        </p:nvSpPr>
        <p:spPr>
          <a:xfrm>
            <a:off x="5711947"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Rectangle 17"/>
          <p:cNvSpPr/>
          <p:nvPr userDrawn="1"/>
        </p:nvSpPr>
        <p:spPr>
          <a:xfrm>
            <a:off x="4718450" y="2725713"/>
            <a:ext cx="1008000"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Picture Placeholder 2"/>
          <p:cNvSpPr>
            <a:spLocks noGrp="1"/>
          </p:cNvSpPr>
          <p:nvPr>
            <p:ph type="pic" idx="12" hasCustomPrompt="1"/>
          </p:nvPr>
        </p:nvSpPr>
        <p:spPr>
          <a:xfrm>
            <a:off x="5726450"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11452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77155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Picture Placeholder 2"/>
          <p:cNvSpPr>
            <a:spLocks noGrp="1"/>
          </p:cNvSpPr>
          <p:nvPr>
            <p:ph type="pic" idx="1" hasCustomPrompt="1"/>
          </p:nvPr>
        </p:nvSpPr>
        <p:spPr>
          <a:xfrm>
            <a:off x="533116" y="843558"/>
            <a:ext cx="8077768" cy="2160240"/>
          </a:xfrm>
          <a:prstGeom prst="rect">
            <a:avLst/>
          </a:prstGeom>
          <a:solidFill>
            <a:schemeClr val="bg1">
              <a:lumMod val="95000"/>
            </a:schemeClr>
          </a:solidFill>
        </p:spPr>
        <p:txBody>
          <a:bodyPr anchor="ctr"/>
          <a:lstStyle>
            <a:lvl1pPr marL="0" indent="0" algn="ctr">
              <a:buNone/>
              <a:defRPr sz="14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42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39552" y="476651"/>
            <a:ext cx="4680072" cy="97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Picture Placeholder 2"/>
          <p:cNvSpPr>
            <a:spLocks noGrp="1"/>
          </p:cNvSpPr>
          <p:nvPr>
            <p:ph type="pic" idx="10"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5680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552" y="1082651"/>
            <a:ext cx="1944216" cy="360793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10" name="Picture Placeholder 2"/>
          <p:cNvSpPr>
            <a:spLocks noGrp="1"/>
          </p:cNvSpPr>
          <p:nvPr>
            <p:ph type="pic" idx="10" hasCustomPrompt="1"/>
          </p:nvPr>
        </p:nvSpPr>
        <p:spPr>
          <a:xfrm>
            <a:off x="2549263" y="1089965"/>
            <a:ext cx="1944216" cy="24055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1" hasCustomPrompt="1"/>
          </p:nvPr>
        </p:nvSpPr>
        <p:spPr>
          <a:xfrm>
            <a:off x="4558974" y="1089965"/>
            <a:ext cx="1944216" cy="154647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6568685" y="1089965"/>
            <a:ext cx="1944216" cy="360062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2549263" y="3547872"/>
            <a:ext cx="1944000" cy="11427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13"/>
          <p:cNvSpPr/>
          <p:nvPr userDrawn="1"/>
        </p:nvSpPr>
        <p:spPr>
          <a:xfrm>
            <a:off x="4558974" y="2677363"/>
            <a:ext cx="1944000" cy="20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61019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pic>
        <p:nvPicPr>
          <p:cNvPr id="9"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528" y="2458791"/>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
          <p:cNvSpPr>
            <a:spLocks noGrp="1"/>
          </p:cNvSpPr>
          <p:nvPr>
            <p:ph type="pic" idx="1" hasCustomPrompt="1"/>
          </p:nvPr>
        </p:nvSpPr>
        <p:spPr>
          <a:xfrm>
            <a:off x="1119211" y="2765639"/>
            <a:ext cx="2255849" cy="16834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pic>
        <p:nvPicPr>
          <p:cNvPr id="12"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3704" y="1036588"/>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2"/>
          <p:cNvSpPr>
            <a:spLocks noGrp="1"/>
          </p:cNvSpPr>
          <p:nvPr>
            <p:ph type="pic" idx="10" hasCustomPrompt="1"/>
          </p:nvPr>
        </p:nvSpPr>
        <p:spPr>
          <a:xfrm>
            <a:off x="5873443" y="1335136"/>
            <a:ext cx="2255849" cy="16917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614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xmlns="" id="{081DBF75-458C-441B-A489-6D6FCA166165}"/>
              </a:ext>
            </a:extLst>
          </p:cNvPr>
          <p:cNvSpPr>
            <a:spLocks noGrp="1"/>
          </p:cNvSpPr>
          <p:nvPr>
            <p:ph type="pic" idx="12" hasCustomPrompt="1"/>
          </p:nvPr>
        </p:nvSpPr>
        <p:spPr>
          <a:xfrm>
            <a:off x="4898085" y="0"/>
            <a:ext cx="4245915" cy="1995686"/>
          </a:xfrm>
          <a:custGeom>
            <a:avLst/>
            <a:gdLst>
              <a:gd name="connsiteX0" fmla="*/ 970059 w 4245915"/>
              <a:gd name="connsiteY0" fmla="*/ 0 h 1995686"/>
              <a:gd name="connsiteX1" fmla="*/ 4245915 w 4245915"/>
              <a:gd name="connsiteY1" fmla="*/ 0 h 1995686"/>
              <a:gd name="connsiteX2" fmla="*/ 4245915 w 4245915"/>
              <a:gd name="connsiteY2" fmla="*/ 1995686 h 1995686"/>
              <a:gd name="connsiteX3" fmla="*/ 0 w 4245915"/>
              <a:gd name="connsiteY3" fmla="*/ 1987734 h 1995686"/>
            </a:gdLst>
            <a:ahLst/>
            <a:cxnLst>
              <a:cxn ang="0">
                <a:pos x="connsiteX0" y="connsiteY0"/>
              </a:cxn>
              <a:cxn ang="0">
                <a:pos x="connsiteX1" y="connsiteY1"/>
              </a:cxn>
              <a:cxn ang="0">
                <a:pos x="connsiteX2" y="connsiteY2"/>
              </a:cxn>
              <a:cxn ang="0">
                <a:pos x="connsiteX3" y="connsiteY3"/>
              </a:cxn>
            </a:cxnLst>
            <a:rect l="l" t="t" r="r" b="b"/>
            <a:pathLst>
              <a:path w="4245915" h="1995686">
                <a:moveTo>
                  <a:pt x="970059" y="0"/>
                </a:moveTo>
                <a:lnTo>
                  <a:pt x="4245915" y="0"/>
                </a:lnTo>
                <a:lnTo>
                  <a:pt x="4245915" y="1995686"/>
                </a:lnTo>
                <a:lnTo>
                  <a:pt x="0" y="1987734"/>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그림 개체 틀 11">
            <a:extLst>
              <a:ext uri="{FF2B5EF4-FFF2-40B4-BE49-F238E27FC236}">
                <a16:creationId xmlns:a16="http://schemas.microsoft.com/office/drawing/2014/main" xmlns="" id="{0659651E-89BE-4ED6-8279-2A076B50460A}"/>
              </a:ext>
            </a:extLst>
          </p:cNvPr>
          <p:cNvSpPr>
            <a:spLocks noGrp="1"/>
          </p:cNvSpPr>
          <p:nvPr>
            <p:ph type="pic" idx="11" hasCustomPrompt="1"/>
          </p:nvPr>
        </p:nvSpPr>
        <p:spPr>
          <a:xfrm>
            <a:off x="0" y="0"/>
            <a:ext cx="5737154" cy="5143500"/>
          </a:xfrm>
          <a:custGeom>
            <a:avLst/>
            <a:gdLst>
              <a:gd name="connsiteX0" fmla="*/ 0 w 5737154"/>
              <a:gd name="connsiteY0" fmla="*/ 0 h 5143500"/>
              <a:gd name="connsiteX1" fmla="*/ 5737154 w 5737154"/>
              <a:gd name="connsiteY1" fmla="*/ 0 h 5143500"/>
              <a:gd name="connsiteX2" fmla="*/ 3168882 w 5737154"/>
              <a:gd name="connsiteY2" fmla="*/ 5143500 h 5143500"/>
              <a:gd name="connsiteX3" fmla="*/ 0 w 573715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5737154" h="5143500">
                <a:moveTo>
                  <a:pt x="0" y="0"/>
                </a:moveTo>
                <a:lnTo>
                  <a:pt x="5737154" y="0"/>
                </a:lnTo>
                <a:lnTo>
                  <a:pt x="3168882" y="5143500"/>
                </a:lnTo>
                <a:lnTo>
                  <a:pt x="0" y="51435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323646" y="2091193"/>
            <a:ext cx="5820354" cy="3052307"/>
          </a:xfrm>
          <a:custGeom>
            <a:avLst/>
            <a:gdLst>
              <a:gd name="connsiteX0" fmla="*/ 0 w 4261899"/>
              <a:gd name="connsiteY0" fmla="*/ 0 h 3052307"/>
              <a:gd name="connsiteX1" fmla="*/ 4261899 w 4261899"/>
              <a:gd name="connsiteY1" fmla="*/ 0 h 3052307"/>
              <a:gd name="connsiteX2" fmla="*/ 4261899 w 4261899"/>
              <a:gd name="connsiteY2" fmla="*/ 3052307 h 3052307"/>
              <a:gd name="connsiteX3" fmla="*/ 0 w 4261899"/>
              <a:gd name="connsiteY3" fmla="*/ 3052307 h 3052307"/>
              <a:gd name="connsiteX4" fmla="*/ 0 w 4261899"/>
              <a:gd name="connsiteY4" fmla="*/ 0 h 3052307"/>
              <a:gd name="connsiteX0" fmla="*/ 1558455 w 5820354"/>
              <a:gd name="connsiteY0" fmla="*/ 0 h 3052307"/>
              <a:gd name="connsiteX1" fmla="*/ 5820354 w 5820354"/>
              <a:gd name="connsiteY1" fmla="*/ 0 h 3052307"/>
              <a:gd name="connsiteX2" fmla="*/ 5820354 w 5820354"/>
              <a:gd name="connsiteY2" fmla="*/ 3052307 h 3052307"/>
              <a:gd name="connsiteX3" fmla="*/ 0 w 5820354"/>
              <a:gd name="connsiteY3" fmla="*/ 3052307 h 3052307"/>
              <a:gd name="connsiteX4" fmla="*/ 1558455 w 5820354"/>
              <a:gd name="connsiteY4" fmla="*/ 0 h 3052307"/>
              <a:gd name="connsiteX0" fmla="*/ 1518698 w 5820354"/>
              <a:gd name="connsiteY0" fmla="*/ 7952 h 3052307"/>
              <a:gd name="connsiteX1" fmla="*/ 5820354 w 5820354"/>
              <a:gd name="connsiteY1" fmla="*/ 0 h 3052307"/>
              <a:gd name="connsiteX2" fmla="*/ 5820354 w 5820354"/>
              <a:gd name="connsiteY2" fmla="*/ 3052307 h 3052307"/>
              <a:gd name="connsiteX3" fmla="*/ 0 w 5820354"/>
              <a:gd name="connsiteY3" fmla="*/ 3052307 h 3052307"/>
              <a:gd name="connsiteX4" fmla="*/ 1518698 w 5820354"/>
              <a:gd name="connsiteY4" fmla="*/ 7952 h 30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354" h="3052307">
                <a:moveTo>
                  <a:pt x="1518698" y="7952"/>
                </a:moveTo>
                <a:lnTo>
                  <a:pt x="5820354" y="0"/>
                </a:lnTo>
                <a:lnTo>
                  <a:pt x="5820354" y="3052307"/>
                </a:lnTo>
                <a:lnTo>
                  <a:pt x="0" y="3052307"/>
                </a:lnTo>
                <a:lnTo>
                  <a:pt x="1518698" y="79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001718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8244000" y="0"/>
            <a:ext cx="900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Picture Placeholder 2"/>
          <p:cNvSpPr>
            <a:spLocks noGrp="1"/>
          </p:cNvSpPr>
          <p:nvPr>
            <p:ph type="pic" idx="12" hasCustomPrompt="1"/>
          </p:nvPr>
        </p:nvSpPr>
        <p:spPr>
          <a:xfrm>
            <a:off x="5811908"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3" hasCustomPrompt="1"/>
          </p:nvPr>
        </p:nvSpPr>
        <p:spPr>
          <a:xfrm>
            <a:off x="2477595"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0" hasCustomPrompt="1"/>
          </p:nvPr>
        </p:nvSpPr>
        <p:spPr>
          <a:xfrm>
            <a:off x="0" y="0"/>
            <a:ext cx="2483768" cy="357986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916268" y="0"/>
            <a:ext cx="900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7706295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999" y="2849094"/>
            <a:ext cx="4680520" cy="18193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539999" y="468000"/>
            <a:ext cx="4680520" cy="23286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7404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2" name="Rectangle 1"/>
          <p:cNvSpPr/>
          <p:nvPr userDrawn="1"/>
        </p:nvSpPr>
        <p:spPr>
          <a:xfrm>
            <a:off x="540000" y="2570956"/>
            <a:ext cx="8064000" cy="720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Picture Placeholder 2"/>
          <p:cNvSpPr>
            <a:spLocks noGrp="1"/>
          </p:cNvSpPr>
          <p:nvPr>
            <p:ph type="pic" idx="1" hasCustomPrompt="1"/>
          </p:nvPr>
        </p:nvSpPr>
        <p:spPr>
          <a:xfrm>
            <a:off x="540000" y="1167542"/>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0" hasCustomPrompt="1"/>
          </p:nvPr>
        </p:nvSpPr>
        <p:spPr>
          <a:xfrm>
            <a:off x="4572000" y="3291830"/>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324456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strike="noStrike"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extLst>
      <p:ext uri="{BB962C8B-B14F-4D97-AF65-F5344CB8AC3E}">
        <p14:creationId xmlns:p14="http://schemas.microsoft.com/office/powerpoint/2010/main" val="229449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3" name="Text Placeholder 2"/>
          <p:cNvSpPr>
            <a:spLocks noGrp="1"/>
          </p:cNvSpPr>
          <p:nvPr>
            <p:ph type="body" sz="quarter" idx="11" hasCustomPrompt="1"/>
          </p:nvPr>
        </p:nvSpPr>
        <p:spPr>
          <a:xfrm>
            <a:off x="2001657" y="3939902"/>
            <a:ext cx="5148064" cy="288032"/>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0795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4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ext Placeholder 9"/>
          <p:cNvSpPr txBox="1">
            <a:spLocks/>
          </p:cNvSpPr>
          <p:nvPr userDrawn="1"/>
        </p:nvSpPr>
        <p:spPr>
          <a:xfrm>
            <a:off x="3995936" y="3291830"/>
            <a:ext cx="5148064" cy="576064"/>
          </a:xfrm>
          <a:prstGeom prst="rect">
            <a:avLst/>
          </a:prstGeom>
        </p:spPr>
        <p:txBody>
          <a:bodyPr anchor="ctr"/>
          <a:lstStyle>
            <a:lvl1pPr marL="0" indent="0" algn="l" defTabSz="914400" rtl="0" eaLnBrk="1" latinLnBrk="1" hangingPunct="1">
              <a:spcBef>
                <a:spcPct val="20000"/>
              </a:spcBef>
              <a:buFont typeface="Arial" pitchFamily="34" charset="0"/>
              <a:buNone/>
              <a:defRPr sz="32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600" dirty="0">
                <a:solidFill>
                  <a:schemeClr val="tx1">
                    <a:lumMod val="75000"/>
                    <a:lumOff val="25000"/>
                  </a:schemeClr>
                </a:solidFill>
                <a:latin typeface="+mj-lt"/>
              </a:rPr>
              <a:t>SECTION BREAK</a:t>
            </a:r>
          </a:p>
        </p:txBody>
      </p:sp>
      <p:sp>
        <p:nvSpPr>
          <p:cNvPr id="4" name="Text Placeholder 9"/>
          <p:cNvSpPr txBox="1">
            <a:spLocks/>
          </p:cNvSpPr>
          <p:nvPr userDrawn="1"/>
        </p:nvSpPr>
        <p:spPr>
          <a:xfrm>
            <a:off x="3995936" y="3867894"/>
            <a:ext cx="5148064" cy="288032"/>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200" dirty="0">
                <a:solidFill>
                  <a:schemeClr val="tx1">
                    <a:lumMod val="75000"/>
                    <a:lumOff val="25000"/>
                  </a:schemeClr>
                </a:solidFill>
                <a:latin typeface="+mn-lt"/>
              </a:rPr>
              <a:t>Insert the title of your subtitle Here</a:t>
            </a:r>
          </a:p>
        </p:txBody>
      </p:sp>
    </p:spTree>
    <p:extLst>
      <p:ext uri="{BB962C8B-B14F-4D97-AF65-F5344CB8AC3E}">
        <p14:creationId xmlns:p14="http://schemas.microsoft.com/office/powerpoint/2010/main" val="74631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49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553999"/>
            <a:ext cx="914400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4" name="Rectangle 3"/>
          <p:cNvSpPr/>
          <p:nvPr userDrawn="1"/>
        </p:nvSpPr>
        <p:spPr>
          <a:xfrm>
            <a:off x="0" y="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66800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251520" y="0"/>
            <a:ext cx="889248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Rectangle 4"/>
          <p:cNvSpPr/>
          <p:nvPr userDrawn="1"/>
        </p:nvSpPr>
        <p:spPr>
          <a:xfrm>
            <a:off x="0" y="879574"/>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163622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3435846"/>
            <a:ext cx="9144000" cy="17076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7" name="Rectangle 6"/>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Isosceles Triangle 7"/>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220307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22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125760" y="151587"/>
            <a:ext cx="8892480" cy="48403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2"/>
          <p:cNvSpPr>
            <a:spLocks noGrp="1"/>
          </p:cNvSpPr>
          <p:nvPr>
            <p:ph type="title"/>
          </p:nvPr>
        </p:nvSpPr>
        <p:spPr>
          <a:xfrm>
            <a:off x="0" y="143118"/>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423839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552185" y="1280248"/>
            <a:ext cx="1944000" cy="21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8" name="Rectangle 17"/>
          <p:cNvSpPr/>
          <p:nvPr userDrawn="1"/>
        </p:nvSpPr>
        <p:spPr>
          <a:xfrm>
            <a:off x="2582135" y="1280248"/>
            <a:ext cx="1944000" cy="21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ectangle 19"/>
          <p:cNvSpPr/>
          <p:nvPr userDrawn="1"/>
        </p:nvSpPr>
        <p:spPr>
          <a:xfrm>
            <a:off x="4612085" y="1280248"/>
            <a:ext cx="1944000" cy="21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21"/>
          <p:cNvSpPr/>
          <p:nvPr userDrawn="1"/>
        </p:nvSpPr>
        <p:spPr>
          <a:xfrm>
            <a:off x="6642034" y="1280248"/>
            <a:ext cx="1944000" cy="21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5" name="그림 개체 틀 24">
            <a:extLst>
              <a:ext uri="{FF2B5EF4-FFF2-40B4-BE49-F238E27FC236}">
                <a16:creationId xmlns:a16="http://schemas.microsoft.com/office/drawing/2014/main" xmlns="" id="{BB44E593-372B-413A-8040-FDB1E70931B5}"/>
              </a:ext>
            </a:extLst>
          </p:cNvPr>
          <p:cNvSpPr>
            <a:spLocks noGrp="1"/>
          </p:cNvSpPr>
          <p:nvPr>
            <p:ph type="pic" idx="16" hasCustomPrompt="1"/>
          </p:nvPr>
        </p:nvSpPr>
        <p:spPr>
          <a:xfrm>
            <a:off x="6748652"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6" name="그림 개체 틀 25">
            <a:extLst>
              <a:ext uri="{FF2B5EF4-FFF2-40B4-BE49-F238E27FC236}">
                <a16:creationId xmlns:a16="http://schemas.microsoft.com/office/drawing/2014/main" xmlns="" id="{1D2964A4-4427-44D0-BD50-F1BFC9524811}"/>
              </a:ext>
            </a:extLst>
          </p:cNvPr>
          <p:cNvSpPr>
            <a:spLocks noGrp="1"/>
          </p:cNvSpPr>
          <p:nvPr>
            <p:ph type="pic" idx="15" hasCustomPrompt="1"/>
          </p:nvPr>
        </p:nvSpPr>
        <p:spPr>
          <a:xfrm>
            <a:off x="4718273"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7" name="그림 개체 틀 26">
            <a:extLst>
              <a:ext uri="{FF2B5EF4-FFF2-40B4-BE49-F238E27FC236}">
                <a16:creationId xmlns:a16="http://schemas.microsoft.com/office/drawing/2014/main" xmlns="" id="{57B5A4E7-0D2A-4557-B263-5CA93A4351A6}"/>
              </a:ext>
            </a:extLst>
          </p:cNvPr>
          <p:cNvSpPr>
            <a:spLocks noGrp="1"/>
          </p:cNvSpPr>
          <p:nvPr>
            <p:ph type="pic" idx="14" hasCustomPrompt="1"/>
          </p:nvPr>
        </p:nvSpPr>
        <p:spPr>
          <a:xfrm>
            <a:off x="2687894"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8" name="그림 개체 틀 27">
            <a:extLst>
              <a:ext uri="{FF2B5EF4-FFF2-40B4-BE49-F238E27FC236}">
                <a16:creationId xmlns:a16="http://schemas.microsoft.com/office/drawing/2014/main" xmlns="" id="{B132F25B-77D1-4C5A-B77A-647542047EAB}"/>
              </a:ext>
            </a:extLst>
          </p:cNvPr>
          <p:cNvSpPr>
            <a:spLocks noGrp="1"/>
          </p:cNvSpPr>
          <p:nvPr>
            <p:ph type="pic" idx="13" hasCustomPrompt="1"/>
          </p:nvPr>
        </p:nvSpPr>
        <p:spPr>
          <a:xfrm>
            <a:off x="657515"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1904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49557"/>
      </p:ext>
    </p:extLst>
  </p:cSld>
  <p:clrMap bg1="lt1" tx1="dk1" bg2="lt2" tx2="dk2" accent1="accent1" accent2="accent2" accent3="accent3" accent4="accent4" accent5="accent5" accent6="accent6" hlink="hlink" folHlink="folHlink"/>
  <p:sldLayoutIdLst>
    <p:sldLayoutId id="2147483662" r:id="rId1"/>
    <p:sldLayoutId id="2147483669"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634490"/>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5" r:id="rId3"/>
    <p:sldLayoutId id="2147483687" r:id="rId4"/>
    <p:sldLayoutId id="2147483668" r:id="rId5"/>
    <p:sldLayoutId id="2147483688" r:id="rId6"/>
    <p:sldLayoutId id="2147483684" r:id="rId7"/>
    <p:sldLayoutId id="2147483686" r:id="rId8"/>
    <p:sldLayoutId id="2147483683" r:id="rId9"/>
    <p:sldLayoutId id="2147483670" r:id="rId10"/>
    <p:sldLayoutId id="2147483673" r:id="rId11"/>
    <p:sldLayoutId id="2147483674" r:id="rId12"/>
    <p:sldLayoutId id="2147483675" r:id="rId13"/>
    <p:sldLayoutId id="2147483679" r:id="rId14"/>
    <p:sldLayoutId id="2147483676" r:id="rId15"/>
    <p:sldLayoutId id="2147483677" r:id="rId16"/>
    <p:sldLayoutId id="2147483690"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30556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개체 틀 9">
            <a:extLst>
              <a:ext uri="{FF2B5EF4-FFF2-40B4-BE49-F238E27FC236}">
                <a16:creationId xmlns:a16="http://schemas.microsoft.com/office/drawing/2014/main" xmlns="" id="{FB0CF524-033F-4347-91D3-CAC81C28494A}"/>
              </a:ext>
            </a:extLst>
          </p:cNvPr>
          <p:cNvSpPr>
            <a:spLocks noGrp="1"/>
          </p:cNvSpPr>
          <p:nvPr>
            <p:ph type="body" sz="quarter" idx="12"/>
          </p:nvPr>
        </p:nvSpPr>
        <p:spPr>
          <a:xfrm>
            <a:off x="467544" y="3723878"/>
            <a:ext cx="4320480" cy="288032"/>
          </a:xfrm>
        </p:spPr>
        <p:txBody>
          <a:bodyPr/>
          <a:lstStyle/>
          <a:p>
            <a:pPr fontAlgn="auto">
              <a:spcBef>
                <a:spcPts val="0"/>
              </a:spcBef>
              <a:spcAft>
                <a:spcPts val="0"/>
              </a:spcAft>
              <a:defRPr/>
            </a:pPr>
            <a:r>
              <a:rPr lang="es-EC" dirty="0"/>
              <a:t>TRABAJO DE TITULACIÓN, PREVIO A LA OBTENCIÓN </a:t>
            </a:r>
            <a:r>
              <a:rPr lang="es-EC" dirty="0" smtClean="0"/>
              <a:t>   DEL </a:t>
            </a:r>
            <a:r>
              <a:rPr lang="es-EC" dirty="0"/>
              <a:t>TÍTULO DE INGENIERO COMERCIAL</a:t>
            </a:r>
            <a:endParaRPr lang="en-US" altLang="ko-KR" b="1" dirty="0"/>
          </a:p>
        </p:txBody>
      </p:sp>
      <p:sp>
        <p:nvSpPr>
          <p:cNvPr id="3" name="Text Placeholder 2"/>
          <p:cNvSpPr>
            <a:spLocks noGrp="1"/>
          </p:cNvSpPr>
          <p:nvPr>
            <p:ph type="body" sz="quarter" idx="10"/>
          </p:nvPr>
        </p:nvSpPr>
        <p:spPr>
          <a:xfrm>
            <a:off x="467544" y="2571750"/>
            <a:ext cx="4320480" cy="1080120"/>
          </a:xfrm>
        </p:spPr>
        <p:txBody>
          <a:bodyPr/>
          <a:lstStyle/>
          <a:p>
            <a:pPr>
              <a:spcBef>
                <a:spcPts val="0"/>
              </a:spcBef>
              <a:defRPr/>
            </a:pPr>
            <a:r>
              <a:rPr lang="es-EC" sz="1800" dirty="0" smtClean="0"/>
              <a:t>INCIDENCIA </a:t>
            </a:r>
            <a:r>
              <a:rPr lang="es-EC" sz="1800" dirty="0"/>
              <a:t>DE LA GESTIÓN DE </a:t>
            </a:r>
            <a:r>
              <a:rPr lang="es-EC" sz="1800" dirty="0" smtClean="0"/>
              <a:t>       MARKETING </a:t>
            </a:r>
            <a:r>
              <a:rPr lang="es-EC" sz="1800" dirty="0"/>
              <a:t>EN LA COMPETITIVIDAD DE PYMES DE SERVICIOS DEL DMQ</a:t>
            </a:r>
            <a:endParaRPr lang="en-US" altLang="ko-KR" sz="1800" b="1" dirty="0">
              <a:solidFill>
                <a:schemeClr val="tx1">
                  <a:lumMod val="75000"/>
                  <a:lumOff val="25000"/>
                </a:schemeClr>
              </a:solidFill>
            </a:endParaRPr>
          </a:p>
        </p:txBody>
      </p:sp>
      <p:sp>
        <p:nvSpPr>
          <p:cNvPr id="5" name="Rounded Rectangle 4"/>
          <p:cNvSpPr/>
          <p:nvPr/>
        </p:nvSpPr>
        <p:spPr>
          <a:xfrm>
            <a:off x="7801060" y="123478"/>
            <a:ext cx="1190057" cy="283819"/>
          </a:xfrm>
          <a:prstGeom prst="roundRect">
            <a:avLst>
              <a:gd name="adj" fmla="val 50000"/>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ltLang="ko-KR" dirty="0" smtClean="0"/>
              <a:t>2021</a:t>
            </a:r>
            <a:endParaRPr lang="ko-KR" altLang="en-US" dirty="0"/>
          </a:p>
        </p:txBody>
      </p:sp>
      <p:pic>
        <p:nvPicPr>
          <p:cNvPr id="9" name="8 Imagen"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3600" y="423961"/>
            <a:ext cx="4406632" cy="1372365"/>
          </a:xfrm>
          <a:prstGeom prst="rect">
            <a:avLst/>
          </a:prstGeom>
          <a:noFill/>
          <a:ln>
            <a:noFill/>
          </a:ln>
        </p:spPr>
      </p:pic>
    </p:spTree>
    <p:extLst>
      <p:ext uri="{BB962C8B-B14F-4D97-AF65-F5344CB8AC3E}">
        <p14:creationId xmlns:p14="http://schemas.microsoft.com/office/powerpoint/2010/main" val="1464163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1512168" cy="369332"/>
          </a:xfrm>
          <a:prstGeom prst="rect">
            <a:avLst/>
          </a:prstGeom>
          <a:noFill/>
        </p:spPr>
        <p:txBody>
          <a:bodyPr wrap="square" rtlCol="0">
            <a:spAutoFit/>
          </a:bodyPr>
          <a:lstStyle/>
          <a:p>
            <a:r>
              <a:rPr lang="es-EC" dirty="0" smtClean="0">
                <a:solidFill>
                  <a:schemeClr val="accent1"/>
                </a:solidFill>
              </a:rPr>
              <a:t>Las PYMES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8" name="Picture 12" descr="Resultado de imagen para icono de p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35" y="179541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16"/>
          <p:cNvSpPr txBox="1"/>
          <p:nvPr/>
        </p:nvSpPr>
        <p:spPr>
          <a:xfrm>
            <a:off x="2052134" y="1963089"/>
            <a:ext cx="6552313" cy="1569660"/>
          </a:xfrm>
          <a:prstGeom prst="rect">
            <a:avLst/>
          </a:prstGeom>
          <a:noFill/>
        </p:spPr>
        <p:txBody>
          <a:bodyPr wrap="square" rtlCol="0">
            <a:spAutoFit/>
          </a:bodyPr>
          <a:lstStyle/>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Tienen necesidades particulares que deben ser atendidas por los gobiernos.</a:t>
            </a: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Pueden adaptarse fácilmente a los requerimientos del mercado.</a:t>
            </a: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Tienen entre 10 a 199 personas ocupadas e ingresos de entre $101.000 y $5.000.000.</a:t>
            </a: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Brindan 7 de cada 10 plazas de empleo y participan del 50% de la producción en Ecuador.</a:t>
            </a:r>
          </a:p>
          <a:p>
            <a:pPr marL="171450" indent="-171450">
              <a:buFont typeface="Arial" panose="020B0604020202020204" pitchFamily="34" charset="0"/>
              <a:buChar char="•"/>
            </a:pPr>
            <a:endParaRPr lang="es-EC"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81413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1512168" cy="369332"/>
          </a:xfrm>
          <a:prstGeom prst="rect">
            <a:avLst/>
          </a:prstGeom>
          <a:noFill/>
        </p:spPr>
        <p:txBody>
          <a:bodyPr wrap="square" rtlCol="0">
            <a:spAutoFit/>
          </a:bodyPr>
          <a:lstStyle/>
          <a:p>
            <a:r>
              <a:rPr lang="es-EC" dirty="0" smtClean="0">
                <a:solidFill>
                  <a:schemeClr val="accent1"/>
                </a:solidFill>
              </a:rPr>
              <a:t>Calidad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2052134" y="2183147"/>
            <a:ext cx="6552313" cy="1384995"/>
          </a:xfrm>
          <a:prstGeom prst="rect">
            <a:avLst/>
          </a:prstGeom>
          <a:noFill/>
        </p:spPr>
        <p:txBody>
          <a:bodyPr wrap="square" rtlCol="0">
            <a:spAutoFit/>
          </a:bodyPr>
          <a:lstStyle/>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Es subjetiva de acuerdo a la apreciación de quien interactúa con los bienes o servicios.</a:t>
            </a: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Procura la fidelización de sus clientes.</a:t>
            </a: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SAE certifica en Ecuador los avales de calidad internacional.</a:t>
            </a:r>
          </a:p>
          <a:p>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s-EC" altLang="ko-KR" sz="1200" dirty="0">
              <a:solidFill>
                <a:schemeClr val="tx1">
                  <a:lumMod val="75000"/>
                  <a:lumOff val="25000"/>
                </a:schemeClr>
              </a:solidFill>
              <a:cs typeface="Arial" pitchFamily="34" charset="0"/>
            </a:endParaRPr>
          </a:p>
        </p:txBody>
      </p:sp>
      <p:sp>
        <p:nvSpPr>
          <p:cNvPr id="14" name="Freeform 32">
            <a:extLst>
              <a:ext uri="{FF2B5EF4-FFF2-40B4-BE49-F238E27FC236}">
                <a16:creationId xmlns:a16="http://schemas.microsoft.com/office/drawing/2014/main" xmlns="" id="{F2936C19-D755-402D-A678-C7CAAE3A0D70}"/>
              </a:ext>
            </a:extLst>
          </p:cNvPr>
          <p:cNvSpPr/>
          <p:nvPr/>
        </p:nvSpPr>
        <p:spPr>
          <a:xfrm>
            <a:off x="296802" y="2012787"/>
            <a:ext cx="1466886" cy="14230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4543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112568" cy="369332"/>
          </a:xfrm>
          <a:prstGeom prst="rect">
            <a:avLst/>
          </a:prstGeom>
          <a:noFill/>
        </p:spPr>
        <p:txBody>
          <a:bodyPr wrap="square" rtlCol="0">
            <a:spAutoFit/>
          </a:bodyPr>
          <a:lstStyle/>
          <a:p>
            <a:r>
              <a:rPr lang="es-EC" dirty="0" smtClean="0">
                <a:solidFill>
                  <a:schemeClr val="accent1"/>
                </a:solidFill>
              </a:rPr>
              <a:t>Teoría de recursos y capacidades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2052133" y="2391313"/>
            <a:ext cx="6552313" cy="646331"/>
          </a:xfrm>
          <a:prstGeom prst="rect">
            <a:avLst/>
          </a:prstGeom>
          <a:noFill/>
        </p:spPr>
        <p:txBody>
          <a:bodyPr wrap="square" rtlCol="0">
            <a:spAutoFit/>
          </a:bodyPr>
          <a:lstStyle/>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Todas empresas son heterogenias en sus recursos y capacidades y compiten en contextos similares con las mismas oportunidades y desafíos.</a:t>
            </a: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p:txBody>
      </p:sp>
      <p:pic>
        <p:nvPicPr>
          <p:cNvPr id="5128" name="Picture 8" descr="Resultado de imagen para icono de estrategia naranja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932" y="1861707"/>
            <a:ext cx="1658780" cy="165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47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2088232" cy="369332"/>
          </a:xfrm>
          <a:prstGeom prst="rect">
            <a:avLst/>
          </a:prstGeom>
          <a:noFill/>
        </p:spPr>
        <p:txBody>
          <a:bodyPr wrap="square" rtlCol="0">
            <a:spAutoFit/>
          </a:bodyPr>
          <a:lstStyle/>
          <a:p>
            <a:r>
              <a:rPr lang="es-EC" dirty="0" smtClean="0">
                <a:solidFill>
                  <a:schemeClr val="accent1"/>
                </a:solidFill>
              </a:rPr>
              <a:t>Competitividad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2052134" y="2329981"/>
            <a:ext cx="6552313" cy="1015663"/>
          </a:xfrm>
          <a:prstGeom prst="rect">
            <a:avLst/>
          </a:prstGeom>
          <a:noFill/>
        </p:spPr>
        <p:txBody>
          <a:bodyPr wrap="square" rtlCol="0">
            <a:spAutoFit/>
          </a:bodyPr>
          <a:lstStyle/>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Se alcanza cuando se producen bienes o servicios de calidad con el óptimo uso y aplicación de sus recursos</a:t>
            </a:r>
          </a:p>
          <a:p>
            <a:pPr marL="171450" indent="-171450">
              <a:buFont typeface="Arial" panose="020B0604020202020204" pitchFamily="34" charset="0"/>
              <a:buChar char="•"/>
            </a:pPr>
            <a:endParaRPr lang="es-EC"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Esta es muy importante para alcanzar un posicionamiento en el mercado.</a:t>
            </a:r>
          </a:p>
          <a:p>
            <a:pPr marL="171450" indent="-171450">
              <a:buFont typeface="Arial" panose="020B0604020202020204" pitchFamily="34" charset="0"/>
              <a:buChar char="•"/>
            </a:pPr>
            <a:endParaRPr lang="es-EC" altLang="ko-KR" sz="1200" dirty="0">
              <a:solidFill>
                <a:schemeClr val="tx1">
                  <a:lumMod val="75000"/>
                  <a:lumOff val="25000"/>
                </a:schemeClr>
              </a:solidFill>
              <a:cs typeface="Arial" pitchFamily="34" charset="0"/>
            </a:endParaRPr>
          </a:p>
        </p:txBody>
      </p:sp>
      <p:sp>
        <p:nvSpPr>
          <p:cNvPr id="14" name="Oval 27">
            <a:extLst>
              <a:ext uri="{FF2B5EF4-FFF2-40B4-BE49-F238E27FC236}">
                <a16:creationId xmlns:a16="http://schemas.microsoft.com/office/drawing/2014/main" xmlns="" id="{70184821-2995-4DB5-B511-8769F29E109D}"/>
              </a:ext>
            </a:extLst>
          </p:cNvPr>
          <p:cNvSpPr/>
          <p:nvPr/>
        </p:nvSpPr>
        <p:spPr>
          <a:xfrm>
            <a:off x="755576" y="2007459"/>
            <a:ext cx="864096" cy="1705494"/>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547614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2808312" cy="369332"/>
          </a:xfrm>
          <a:prstGeom prst="rect">
            <a:avLst/>
          </a:prstGeom>
          <a:noFill/>
        </p:spPr>
        <p:txBody>
          <a:bodyPr wrap="square" rtlCol="0">
            <a:spAutoFit/>
          </a:bodyPr>
          <a:lstStyle/>
          <a:p>
            <a:r>
              <a:rPr lang="es-EC" dirty="0" smtClean="0">
                <a:solidFill>
                  <a:schemeClr val="accent1"/>
                </a:solidFill>
              </a:rPr>
              <a:t>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2052134" y="2315193"/>
            <a:ext cx="6552313" cy="830997"/>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a:t>Es el proceso por medio del cual la empresa interactúa en el mercado generando, </a:t>
            </a:r>
            <a:r>
              <a:rPr lang="es-EC" dirty="0" smtClean="0"/>
              <a:t>              comunicando </a:t>
            </a:r>
            <a:r>
              <a:rPr lang="es-EC" dirty="0"/>
              <a:t>y mostrándoles valor a los clientes meta, el cual debe ser un trabajo </a:t>
            </a:r>
            <a:r>
              <a:rPr lang="es-EC" dirty="0" smtClean="0"/>
              <a:t>              planificado</a:t>
            </a:r>
            <a:r>
              <a:rPr lang="es-EC" dirty="0"/>
              <a:t>, ejecutado y analizado por expertos que garanticen la fiabilidad de estudios y </a:t>
            </a:r>
            <a:r>
              <a:rPr lang="es-EC" dirty="0" smtClean="0"/>
              <a:t>    sustentos </a:t>
            </a:r>
            <a:r>
              <a:rPr lang="es-EC" dirty="0"/>
              <a:t>para las decisiones tomadas y aplicadas. </a:t>
            </a:r>
            <a:endParaRPr lang="es-EC" altLang="ko-KR" dirty="0"/>
          </a:p>
        </p:txBody>
      </p:sp>
      <p:pic>
        <p:nvPicPr>
          <p:cNvPr id="7172" name="Picture 4" descr="Resultado de imagen para icono de marketing naranja 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07975" y="1881522"/>
            <a:ext cx="1698340" cy="169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35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384204" cy="369332"/>
          </a:xfrm>
          <a:prstGeom prst="rect">
            <a:avLst/>
          </a:prstGeom>
          <a:noFill/>
        </p:spPr>
        <p:txBody>
          <a:bodyPr wrap="square" rtlCol="0">
            <a:spAutoFit/>
          </a:bodyPr>
          <a:lstStyle/>
          <a:p>
            <a:r>
              <a:rPr lang="es-EC" dirty="0" smtClean="0">
                <a:solidFill>
                  <a:schemeClr val="accent1"/>
                </a:solidFill>
              </a:rPr>
              <a:t>Orientación al mercado en empresas de servicios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2052134" y="2315193"/>
            <a:ext cx="6552313" cy="830997"/>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a:t>Para Paramo y Ramírez (2009) el cliente debe ser el eje focal para toda empresa. Para </a:t>
            </a:r>
            <a:r>
              <a:rPr lang="es-EC" dirty="0" smtClean="0"/>
              <a:t>    </a:t>
            </a:r>
            <a:r>
              <a:rPr lang="es-EC" dirty="0" err="1" smtClean="0"/>
              <a:t>Naver</a:t>
            </a:r>
            <a:r>
              <a:rPr lang="es-EC" dirty="0" smtClean="0"/>
              <a:t> </a:t>
            </a:r>
            <a:r>
              <a:rPr lang="es-EC" dirty="0"/>
              <a:t>y </a:t>
            </a:r>
            <a:r>
              <a:rPr lang="es-EC" dirty="0" err="1"/>
              <a:t>Slater</a:t>
            </a:r>
            <a:r>
              <a:rPr lang="es-EC" dirty="0"/>
              <a:t> (1990) la cultura organizacional es determinante a la hora de crear </a:t>
            </a:r>
            <a:r>
              <a:rPr lang="es-EC" dirty="0" smtClean="0"/>
              <a:t>valor      para </a:t>
            </a:r>
            <a:r>
              <a:rPr lang="es-EC" dirty="0"/>
              <a:t>los consumidores ya que determina la manera de comportarse frente a ellos y </a:t>
            </a:r>
            <a:r>
              <a:rPr lang="es-EC" dirty="0" smtClean="0"/>
              <a:t>            atenderlos. </a:t>
            </a:r>
            <a:endParaRPr lang="es-EC" altLang="ko-KR" dirty="0"/>
          </a:p>
        </p:txBody>
      </p:sp>
      <p:pic>
        <p:nvPicPr>
          <p:cNvPr id="4098" name="Picture 2" descr="Resultado de imagen para orientación al mercado icono nara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1" y="1993169"/>
            <a:ext cx="1869727" cy="152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807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384204" cy="369332"/>
          </a:xfrm>
          <a:prstGeom prst="rect">
            <a:avLst/>
          </a:prstGeom>
          <a:noFill/>
        </p:spPr>
        <p:txBody>
          <a:bodyPr wrap="square" rtlCol="0">
            <a:spAutoFit/>
          </a:bodyPr>
          <a:lstStyle/>
          <a:p>
            <a:r>
              <a:rPr lang="es-EC" dirty="0" smtClean="0">
                <a:solidFill>
                  <a:schemeClr val="accent1"/>
                </a:solidFill>
              </a:rPr>
              <a:t>Los recursos en la gestión de marketing</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2052133" y="1682305"/>
            <a:ext cx="6552313" cy="2123658"/>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smtClean="0"/>
              <a:t>Imagen </a:t>
            </a:r>
            <a:r>
              <a:rPr lang="es-EC" dirty="0"/>
              <a:t>de la marca, posicionamiento y posesión de productos y servicios superiores que </a:t>
            </a:r>
            <a:r>
              <a:rPr lang="es-EC" dirty="0" smtClean="0"/>
              <a:t>  componen </a:t>
            </a:r>
            <a:r>
              <a:rPr lang="es-EC" dirty="0"/>
              <a:t>a los activos relacionados con el </a:t>
            </a:r>
            <a:r>
              <a:rPr lang="es-EC" dirty="0" smtClean="0"/>
              <a:t>consumidor.</a:t>
            </a:r>
          </a:p>
          <a:p>
            <a:endParaRPr lang="es-EC" dirty="0"/>
          </a:p>
          <a:p>
            <a:r>
              <a:rPr lang="es-EC" dirty="0" smtClean="0"/>
              <a:t>Redes </a:t>
            </a:r>
            <a:r>
              <a:rPr lang="es-EC" dirty="0"/>
              <a:t>de distribución y de proveedores, rapidez de respuesta que componen los activos de </a:t>
            </a:r>
            <a:r>
              <a:rPr lang="es-EC" dirty="0" smtClean="0"/>
              <a:t>distribución.</a:t>
            </a:r>
          </a:p>
          <a:p>
            <a:endParaRPr lang="es-EC" dirty="0"/>
          </a:p>
          <a:p>
            <a:r>
              <a:rPr lang="es-EC" dirty="0" smtClean="0"/>
              <a:t>Sistemas </a:t>
            </a:r>
            <a:r>
              <a:rPr lang="es-EC" dirty="0"/>
              <a:t>de información en mercadeo, proceso productivo, costos, cultura corporativa, </a:t>
            </a:r>
            <a:r>
              <a:rPr lang="es-EC" dirty="0" smtClean="0"/>
              <a:t>      franquicias</a:t>
            </a:r>
            <a:r>
              <a:rPr lang="es-EC" dirty="0"/>
              <a:t>, patentes, bases de datos y habilidades tecnológicas los que componen a los </a:t>
            </a:r>
            <a:r>
              <a:rPr lang="es-EC" dirty="0" smtClean="0"/>
              <a:t>   activos </a:t>
            </a:r>
            <a:r>
              <a:rPr lang="es-EC" dirty="0"/>
              <a:t>de marketing </a:t>
            </a:r>
            <a:r>
              <a:rPr lang="es-EC" dirty="0" smtClean="0"/>
              <a:t>internos.</a:t>
            </a:r>
          </a:p>
          <a:p>
            <a:endParaRPr lang="es-EC" dirty="0"/>
          </a:p>
          <a:p>
            <a:r>
              <a:rPr lang="es-EC" dirty="0" smtClean="0"/>
              <a:t>Activos </a:t>
            </a:r>
            <a:r>
              <a:rPr lang="es-EC" dirty="0"/>
              <a:t>basados en alianzas que son para ingresar a mercados.</a:t>
            </a:r>
          </a:p>
        </p:txBody>
      </p:sp>
      <p:pic>
        <p:nvPicPr>
          <p:cNvPr id="14" name="Picture 12" descr="Resultado de imagen para piñones icono naran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242" y="1917078"/>
            <a:ext cx="1598176" cy="165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28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teórico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384204" cy="369332"/>
          </a:xfrm>
          <a:prstGeom prst="rect">
            <a:avLst/>
          </a:prstGeom>
          <a:noFill/>
        </p:spPr>
        <p:txBody>
          <a:bodyPr wrap="square" rtlCol="0">
            <a:spAutoFit/>
          </a:bodyPr>
          <a:lstStyle/>
          <a:p>
            <a:r>
              <a:rPr lang="es-EC" dirty="0" smtClean="0">
                <a:solidFill>
                  <a:schemeClr val="accent1"/>
                </a:solidFill>
              </a:rPr>
              <a:t>Modelo de escalabilidad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2052133" y="2598654"/>
            <a:ext cx="6552313" cy="461665"/>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a:t>Este modelo se debe ver reflejado en el crecimiento de la empresa sin comprometer su </a:t>
            </a:r>
            <a:r>
              <a:rPr lang="es-EC" dirty="0" smtClean="0"/>
              <a:t>     calidad </a:t>
            </a:r>
            <a:r>
              <a:rPr lang="es-EC" dirty="0"/>
              <a:t>o el valor ofrecido como virtud del producto o servicio </a:t>
            </a:r>
            <a:r>
              <a:rPr lang="es-EC" dirty="0" smtClean="0"/>
              <a:t>.</a:t>
            </a:r>
            <a:endParaRPr lang="es-EC" dirty="0"/>
          </a:p>
        </p:txBody>
      </p:sp>
      <p:sp>
        <p:nvSpPr>
          <p:cNvPr id="15" name="Rectangle 7">
            <a:extLst>
              <a:ext uri="{FF2B5EF4-FFF2-40B4-BE49-F238E27FC236}">
                <a16:creationId xmlns:a16="http://schemas.microsoft.com/office/drawing/2014/main" xmlns="" id="{9BC57D54-E3BA-4912-AE77-CF6FEC0A0592}"/>
              </a:ext>
            </a:extLst>
          </p:cNvPr>
          <p:cNvSpPr/>
          <p:nvPr/>
        </p:nvSpPr>
        <p:spPr>
          <a:xfrm>
            <a:off x="451991" y="2183147"/>
            <a:ext cx="1455713" cy="1292681"/>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72707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metodológico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384204" cy="369332"/>
          </a:xfrm>
          <a:prstGeom prst="rect">
            <a:avLst/>
          </a:prstGeom>
          <a:noFill/>
        </p:spPr>
        <p:txBody>
          <a:bodyPr wrap="square" rtlCol="0">
            <a:spAutoFit/>
          </a:bodyPr>
          <a:lstStyle/>
          <a:p>
            <a:r>
              <a:rPr lang="es-EC" dirty="0" smtClean="0">
                <a:solidFill>
                  <a:schemeClr val="accent1"/>
                </a:solidFill>
              </a:rPr>
              <a:t>Definición del objeto de estudio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395536" y="1670002"/>
            <a:ext cx="7992473" cy="646331"/>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smtClean="0"/>
              <a:t>Encuesta aplicada a pequeñas y medianas empresas  que prestan servicios en cualquiera de sus ramas             distribuidas en el Distrito metropolitano de Quito para conocer el grado de incidencia de la gestión de mercadeo  sobre su competitividad.</a:t>
            </a:r>
            <a:endParaRPr lang="es-EC" dirty="0"/>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5" name="Picture 9" descr="Resultado de imagen para mapa parroquias del distrito metropolitano de q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066" y="2355726"/>
            <a:ext cx="6268387" cy="216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71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metodológico</a:t>
            </a:r>
            <a:endParaRPr lang="es-EC" altLang="ko-KR" dirty="0"/>
          </a:p>
        </p:txBody>
      </p:sp>
      <p:sp>
        <p:nvSpPr>
          <p:cNvPr id="46" name="TextBox 16"/>
          <p:cNvSpPr txBox="1"/>
          <p:nvPr/>
        </p:nvSpPr>
        <p:spPr>
          <a:xfrm>
            <a:off x="395536" y="1203598"/>
            <a:ext cx="5384204" cy="369332"/>
          </a:xfrm>
          <a:prstGeom prst="rect">
            <a:avLst/>
          </a:prstGeom>
          <a:noFill/>
        </p:spPr>
        <p:txBody>
          <a:bodyPr wrap="square" rtlCol="0">
            <a:spAutoFit/>
          </a:bodyPr>
          <a:lstStyle/>
          <a:p>
            <a:r>
              <a:rPr lang="es-EC" dirty="0" smtClean="0">
                <a:solidFill>
                  <a:schemeClr val="accent1"/>
                </a:solidFill>
              </a:rPr>
              <a:t>Diseño de la investigación</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16" name="Group 11"/>
          <p:cNvGrpSpPr/>
          <p:nvPr/>
        </p:nvGrpSpPr>
        <p:grpSpPr>
          <a:xfrm>
            <a:off x="4792681" y="1796949"/>
            <a:ext cx="3600400" cy="858637"/>
            <a:chOff x="683568" y="1554467"/>
            <a:chExt cx="4464498" cy="858637"/>
          </a:xfrm>
        </p:grpSpPr>
        <p:sp>
          <p:nvSpPr>
            <p:cNvPr id="17" name="TextBox 12"/>
            <p:cNvSpPr txBox="1"/>
            <p:nvPr/>
          </p:nvSpPr>
          <p:spPr>
            <a:xfrm>
              <a:off x="683568" y="1766773"/>
              <a:ext cx="4464497" cy="646331"/>
            </a:xfrm>
            <a:prstGeom prst="rect">
              <a:avLst/>
            </a:prstGeom>
            <a:noFill/>
          </p:spPr>
          <p:txBody>
            <a:bodyPr wrap="square" rtlCol="0">
              <a:spAutoFit/>
            </a:bodyPr>
            <a:lstStyle/>
            <a:p>
              <a:pPr algn="r"/>
              <a:r>
                <a:rPr lang="es-EC" altLang="ko-KR" sz="1200" dirty="0" smtClean="0">
                  <a:solidFill>
                    <a:schemeClr val="tx1">
                      <a:lumMod val="75000"/>
                      <a:lumOff val="25000"/>
                    </a:schemeClr>
                  </a:solidFill>
                  <a:cs typeface="Arial" pitchFamily="34" charset="0"/>
                </a:rPr>
                <a:t>Presentación de los resultados de forma gráfica donde se puede observar la frecuencia de cada una de las variables y sub variables.  </a:t>
              </a:r>
              <a:endParaRPr lang="es-EC" altLang="ko-KR" sz="1200" dirty="0">
                <a:solidFill>
                  <a:schemeClr val="tx1">
                    <a:lumMod val="75000"/>
                    <a:lumOff val="25000"/>
                  </a:schemeClr>
                </a:solidFill>
                <a:cs typeface="Arial" pitchFamily="34" charset="0"/>
              </a:endParaRPr>
            </a:p>
          </p:txBody>
        </p:sp>
        <p:sp>
          <p:nvSpPr>
            <p:cNvPr id="18" name="TextBox 13"/>
            <p:cNvSpPr txBox="1"/>
            <p:nvPr/>
          </p:nvSpPr>
          <p:spPr>
            <a:xfrm>
              <a:off x="683569" y="1554467"/>
              <a:ext cx="4464497" cy="276999"/>
            </a:xfrm>
            <a:prstGeom prst="rect">
              <a:avLst/>
            </a:prstGeom>
            <a:noFill/>
          </p:spPr>
          <p:txBody>
            <a:bodyPr wrap="square" rtlCol="0">
              <a:spAutoFit/>
            </a:bodyPr>
            <a:lstStyle/>
            <a:p>
              <a:pPr algn="r"/>
              <a:r>
                <a:rPr lang="es-EC" altLang="ko-KR" sz="1200" b="1" dirty="0" smtClean="0">
                  <a:solidFill>
                    <a:schemeClr val="accent1"/>
                  </a:solidFill>
                  <a:cs typeface="Arial" pitchFamily="34" charset="0"/>
                </a:rPr>
                <a:t>Enfoque cuantitativo, concluyente </a:t>
              </a:r>
              <a:r>
                <a:rPr lang="es-EC" altLang="ko-KR" sz="1200" b="1" dirty="0" smtClean="0">
                  <a:solidFill>
                    <a:schemeClr val="accent1"/>
                  </a:solidFill>
                  <a:cs typeface="Arial" pitchFamily="34" charset="0"/>
                </a:rPr>
                <a:t>descriptiva</a:t>
              </a:r>
              <a:endParaRPr lang="es-EC" altLang="ko-KR" sz="1200" b="1" dirty="0">
                <a:solidFill>
                  <a:schemeClr val="accent1"/>
                </a:solidFill>
                <a:cs typeface="Arial" pitchFamily="34" charset="0"/>
              </a:endParaRPr>
            </a:p>
          </p:txBody>
        </p:sp>
      </p:grpSp>
      <p:grpSp>
        <p:nvGrpSpPr>
          <p:cNvPr id="20" name="Group 14"/>
          <p:cNvGrpSpPr/>
          <p:nvPr/>
        </p:nvGrpSpPr>
        <p:grpSpPr>
          <a:xfrm>
            <a:off x="459339" y="3278487"/>
            <a:ext cx="3672408" cy="858637"/>
            <a:chOff x="683568" y="1554467"/>
            <a:chExt cx="4464498" cy="858637"/>
          </a:xfrm>
        </p:grpSpPr>
        <p:sp>
          <p:nvSpPr>
            <p:cNvPr id="23" name="TextBox 15"/>
            <p:cNvSpPr txBox="1"/>
            <p:nvPr/>
          </p:nvSpPr>
          <p:spPr>
            <a:xfrm>
              <a:off x="683568" y="1766773"/>
              <a:ext cx="4464497" cy="646331"/>
            </a:xfrm>
            <a:prstGeom prst="rect">
              <a:avLst/>
            </a:prstGeom>
            <a:noFill/>
          </p:spPr>
          <p:txBody>
            <a:bodyPr wrap="square" rtlCol="0">
              <a:spAutoFit/>
            </a:bodyPr>
            <a:lstStyle/>
            <a:p>
              <a:r>
                <a:rPr lang="es-EC" altLang="ko-KR" sz="1200" dirty="0" smtClean="0">
                  <a:solidFill>
                    <a:schemeClr val="tx1">
                      <a:lumMod val="75000"/>
                      <a:lumOff val="25000"/>
                    </a:schemeClr>
                  </a:solidFill>
                  <a:cs typeface="Arial" pitchFamily="34" charset="0"/>
                </a:rPr>
                <a:t>Ayudará a dilucidar el aporte que las prácticas de mercadeo tienen sobre la toma de decisiones operativas y estratégicas</a:t>
              </a:r>
              <a:endParaRPr lang="es-EC" altLang="ko-KR" sz="1200" dirty="0">
                <a:solidFill>
                  <a:schemeClr val="tx1">
                    <a:lumMod val="75000"/>
                    <a:lumOff val="25000"/>
                  </a:schemeClr>
                </a:solidFill>
                <a:cs typeface="Arial" pitchFamily="34" charset="0"/>
              </a:endParaRPr>
            </a:p>
          </p:txBody>
        </p:sp>
        <p:sp>
          <p:nvSpPr>
            <p:cNvPr id="24" name="TextBox 16"/>
            <p:cNvSpPr txBox="1"/>
            <p:nvPr/>
          </p:nvSpPr>
          <p:spPr>
            <a:xfrm>
              <a:off x="683569" y="1554467"/>
              <a:ext cx="4464497" cy="276999"/>
            </a:xfrm>
            <a:prstGeom prst="rect">
              <a:avLst/>
            </a:prstGeom>
            <a:noFill/>
          </p:spPr>
          <p:txBody>
            <a:bodyPr wrap="square" rtlCol="0">
              <a:spAutoFit/>
            </a:bodyPr>
            <a:lstStyle/>
            <a:p>
              <a:r>
                <a:rPr lang="es-EC" altLang="ko-KR" sz="1200" b="1" dirty="0" smtClean="0">
                  <a:solidFill>
                    <a:schemeClr val="accent1"/>
                  </a:solidFill>
                  <a:cs typeface="Arial" pitchFamily="34" charset="0"/>
                </a:rPr>
                <a:t>Estudio empírico</a:t>
              </a:r>
              <a:endParaRPr lang="es-EC" altLang="ko-KR" sz="1200" b="1" dirty="0">
                <a:solidFill>
                  <a:schemeClr val="accent1"/>
                </a:solidFill>
                <a:cs typeface="Arial" pitchFamily="34" charset="0"/>
              </a:endParaRPr>
            </a:p>
          </p:txBody>
        </p:sp>
      </p:grpSp>
      <p:pic>
        <p:nvPicPr>
          <p:cNvPr id="5124" name="Picture 4" descr="Resultado de imagen para histograma nara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99" y="1635646"/>
            <a:ext cx="3984377" cy="129614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descr="Resultado de imagen para relación entre variables icono naranj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Resultado de imagen para relación entre variables icono naranja"/>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32" name="Picture 12" descr="Resultado de imagen para relación entre variables icono naran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117183"/>
            <a:ext cx="4397474" cy="137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7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5765804" y="1233931"/>
            <a:ext cx="1249304" cy="550912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dirty="0">
              <a:solidFill>
                <a:schemeClr val="bg1"/>
              </a:solidFill>
            </a:endParaRPr>
          </a:p>
        </p:txBody>
      </p:sp>
      <p:pic>
        <p:nvPicPr>
          <p:cNvPr id="1026" name="Picture 2" descr="DECEAC | ESPE | Ciencias Económicas y Administr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5486"/>
            <a:ext cx="8467725" cy="952500"/>
          </a:xfrm>
          <a:prstGeom prst="rect">
            <a:avLst/>
          </a:prstGeom>
          <a:noFill/>
          <a:extLst>
            <a:ext uri="{909E8E84-426E-40DD-AFC4-6F175D3DCCD1}">
              <a14:hiddenFill xmlns:a14="http://schemas.microsoft.com/office/drawing/2010/main">
                <a:solidFill>
                  <a:srgbClr val="FFFFFF"/>
                </a:solidFill>
              </a14:hiddenFill>
            </a:ext>
          </a:extLst>
        </p:spPr>
      </p:pic>
      <p:sp>
        <p:nvSpPr>
          <p:cNvPr id="11" name="제목 1"/>
          <p:cNvSpPr txBox="1">
            <a:spLocks/>
          </p:cNvSpPr>
          <p:nvPr/>
        </p:nvSpPr>
        <p:spPr>
          <a:xfrm>
            <a:off x="1065002" y="1388769"/>
            <a:ext cx="7128792"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pPr algn="ctr"/>
            <a:r>
              <a:rPr lang="en-US" altLang="ko-KR" sz="2000" b="0" dirty="0" smtClean="0">
                <a:solidFill>
                  <a:schemeClr val="tx1"/>
                </a:solidFill>
              </a:rPr>
              <a:t>CARRERA DE INGENIERÍA COMERCIAL</a:t>
            </a:r>
            <a:endParaRPr lang="ko-KR" altLang="en-US" sz="2000" b="0" dirty="0">
              <a:solidFill>
                <a:schemeClr val="tx1"/>
              </a:solidFill>
            </a:endParaRPr>
          </a:p>
        </p:txBody>
      </p:sp>
      <p:sp>
        <p:nvSpPr>
          <p:cNvPr id="12" name="제목 1"/>
          <p:cNvSpPr txBox="1">
            <a:spLocks/>
          </p:cNvSpPr>
          <p:nvPr/>
        </p:nvSpPr>
        <p:spPr>
          <a:xfrm>
            <a:off x="1065002" y="1966434"/>
            <a:ext cx="7128792"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pPr algn="ctr"/>
            <a:r>
              <a:rPr lang="es-EC" altLang="ko-KR" sz="2000" dirty="0" smtClean="0">
                <a:solidFill>
                  <a:schemeClr val="tx1"/>
                </a:solidFill>
              </a:rPr>
              <a:t>Autor: </a:t>
            </a:r>
            <a:r>
              <a:rPr lang="es-EC" altLang="ko-KR" sz="2000" b="0" dirty="0" smtClean="0">
                <a:solidFill>
                  <a:schemeClr val="tx1"/>
                </a:solidFill>
              </a:rPr>
              <a:t>Lenin Escobar</a:t>
            </a:r>
            <a:endParaRPr lang="es-EC" altLang="ko-KR" sz="2000" b="0" dirty="0">
              <a:solidFill>
                <a:schemeClr val="tx1"/>
              </a:solidFill>
            </a:endParaRPr>
          </a:p>
        </p:txBody>
      </p:sp>
      <p:sp>
        <p:nvSpPr>
          <p:cNvPr id="13" name="Text Placeholder 2"/>
          <p:cNvSpPr txBox="1">
            <a:spLocks/>
          </p:cNvSpPr>
          <p:nvPr/>
        </p:nvSpPr>
        <p:spPr>
          <a:xfrm>
            <a:off x="3923929" y="3507854"/>
            <a:ext cx="5184575" cy="108012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s-EC" sz="1800" dirty="0" smtClean="0">
                <a:solidFill>
                  <a:schemeClr val="bg1"/>
                </a:solidFill>
              </a:rPr>
              <a:t>INCIDENCIA DE LA GESTIÓN DE MARKETING  EN LA COMPETITIVIDAD DE PYMES DE            SERVICIOS DEL DMQ</a:t>
            </a:r>
            <a:endParaRPr lang="en-US" altLang="ko-KR" sz="1800" b="1" dirty="0">
              <a:solidFill>
                <a:schemeClr val="bg1"/>
              </a:solidFill>
            </a:endParaRPr>
          </a:p>
        </p:txBody>
      </p:sp>
      <p:sp>
        <p:nvSpPr>
          <p:cNvPr id="14" name="제목 1"/>
          <p:cNvSpPr txBox="1">
            <a:spLocks/>
          </p:cNvSpPr>
          <p:nvPr/>
        </p:nvSpPr>
        <p:spPr>
          <a:xfrm>
            <a:off x="1065002" y="2686514"/>
            <a:ext cx="7128792"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pPr algn="ctr"/>
            <a:r>
              <a:rPr lang="es-EC" altLang="ko-KR" sz="2000" dirty="0" smtClean="0">
                <a:solidFill>
                  <a:schemeClr val="tx1"/>
                </a:solidFill>
              </a:rPr>
              <a:t>Director: </a:t>
            </a:r>
            <a:r>
              <a:rPr lang="es-EC" altLang="ko-KR" sz="2000" b="0" dirty="0" smtClean="0">
                <a:solidFill>
                  <a:schemeClr val="tx1"/>
                </a:solidFill>
              </a:rPr>
              <a:t>MBA Juan Fernando Iturralde</a:t>
            </a:r>
            <a:endParaRPr lang="es-EC" altLang="ko-KR" sz="2000" b="0" dirty="0">
              <a:solidFill>
                <a:schemeClr val="tx1"/>
              </a:solidFill>
            </a:endParaRPr>
          </a:p>
        </p:txBody>
      </p:sp>
      <p:sp>
        <p:nvSpPr>
          <p:cNvPr id="15" name="제목 1"/>
          <p:cNvSpPr txBox="1">
            <a:spLocks/>
          </p:cNvSpPr>
          <p:nvPr/>
        </p:nvSpPr>
        <p:spPr>
          <a:xfrm>
            <a:off x="107504" y="3766634"/>
            <a:ext cx="3312368"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pPr algn="ctr"/>
            <a:r>
              <a:rPr lang="es-EC" altLang="ko-KR" sz="2000" b="0" dirty="0" err="1" smtClean="0">
                <a:solidFill>
                  <a:schemeClr val="tx1"/>
                </a:solidFill>
              </a:rPr>
              <a:t>Sangolquí</a:t>
            </a:r>
            <a:r>
              <a:rPr lang="es-EC" altLang="ko-KR" sz="2000" b="0" dirty="0" smtClean="0">
                <a:solidFill>
                  <a:schemeClr val="tx1"/>
                </a:solidFill>
              </a:rPr>
              <a:t> - 2021</a:t>
            </a:r>
            <a:endParaRPr lang="es-EC" altLang="ko-KR" sz="2000" b="0" dirty="0">
              <a:solidFill>
                <a:schemeClr val="tx1"/>
              </a:solidFill>
            </a:endParaRPr>
          </a:p>
        </p:txBody>
      </p:sp>
    </p:spTree>
    <p:extLst>
      <p:ext uri="{BB962C8B-B14F-4D97-AF65-F5344CB8AC3E}">
        <p14:creationId xmlns:p14="http://schemas.microsoft.com/office/powerpoint/2010/main" val="1883148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611508" y="3562661"/>
            <a:ext cx="1833846" cy="521257"/>
            <a:chOff x="611508" y="3562661"/>
            <a:chExt cx="1833846" cy="521257"/>
          </a:xfrm>
        </p:grpSpPr>
        <p:sp>
          <p:nvSpPr>
            <p:cNvPr id="18" name="Text Placeholder 17"/>
            <p:cNvSpPr txBox="1">
              <a:spLocks/>
            </p:cNvSpPr>
            <p:nvPr/>
          </p:nvSpPr>
          <p:spPr>
            <a:xfrm>
              <a:off x="611508" y="356266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tx1">
                      <a:lumMod val="75000"/>
                      <a:lumOff val="25000"/>
                    </a:schemeClr>
                  </a:solidFill>
                  <a:cs typeface="Arial" pitchFamily="34" charset="0"/>
                </a:rPr>
                <a:t>CAPEIPI</a:t>
              </a:r>
              <a:endParaRPr lang="en-US" sz="1400" b="1" dirty="0">
                <a:solidFill>
                  <a:schemeClr val="tx1">
                    <a:lumMod val="75000"/>
                    <a:lumOff val="25000"/>
                  </a:schemeClr>
                </a:solidFill>
                <a:cs typeface="Arial" pitchFamily="34" charset="0"/>
              </a:endParaRPr>
            </a:p>
          </p:txBody>
        </p:sp>
        <p:sp>
          <p:nvSpPr>
            <p:cNvPr id="21" name="Text Placeholder 18"/>
            <p:cNvSpPr txBox="1">
              <a:spLocks/>
            </p:cNvSpPr>
            <p:nvPr/>
          </p:nvSpPr>
          <p:spPr>
            <a:xfrm>
              <a:off x="611508" y="383433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Organización                auspiciante</a:t>
              </a:r>
              <a:endParaRPr lang="es-EC" sz="1200" dirty="0">
                <a:solidFill>
                  <a:schemeClr val="tx1">
                    <a:lumMod val="75000"/>
                    <a:lumOff val="25000"/>
                  </a:schemeClr>
                </a:solidFill>
                <a:cs typeface="Arial" pitchFamily="34" charset="0"/>
              </a:endParaRPr>
            </a:p>
          </p:txBody>
        </p:sp>
      </p:grpSp>
      <p:grpSp>
        <p:nvGrpSpPr>
          <p:cNvPr id="29" name="Group 28"/>
          <p:cNvGrpSpPr/>
          <p:nvPr/>
        </p:nvGrpSpPr>
        <p:grpSpPr>
          <a:xfrm>
            <a:off x="2644437" y="3562661"/>
            <a:ext cx="1833846" cy="521257"/>
            <a:chOff x="2617444" y="3588251"/>
            <a:chExt cx="1833846" cy="521257"/>
          </a:xfrm>
        </p:grpSpPr>
        <p:sp>
          <p:nvSpPr>
            <p:cNvPr id="22" name="Text Placeholder 17"/>
            <p:cNvSpPr txBox="1">
              <a:spLocks/>
            </p:cNvSpPr>
            <p:nvPr/>
          </p:nvSpPr>
          <p:spPr>
            <a:xfrm>
              <a:off x="2617444" y="358825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tx1">
                      <a:lumMod val="75000"/>
                      <a:lumOff val="25000"/>
                    </a:schemeClr>
                  </a:solidFill>
                  <a:cs typeface="Arial" pitchFamily="34" charset="0"/>
                </a:rPr>
                <a:t>ANEXO B</a:t>
              </a:r>
              <a:endParaRPr lang="en-US" sz="1400" b="1" dirty="0">
                <a:solidFill>
                  <a:schemeClr val="tx1">
                    <a:lumMod val="75000"/>
                    <a:lumOff val="25000"/>
                  </a:schemeClr>
                </a:solidFill>
                <a:cs typeface="Arial" pitchFamily="34" charset="0"/>
              </a:endParaRPr>
            </a:p>
          </p:txBody>
        </p:sp>
        <p:sp>
          <p:nvSpPr>
            <p:cNvPr id="23" name="Text Placeholder 18"/>
            <p:cNvSpPr txBox="1">
              <a:spLocks/>
            </p:cNvSpPr>
            <p:nvPr/>
          </p:nvSpPr>
          <p:spPr>
            <a:xfrm>
              <a:off x="2617444" y="385992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Solicitud enviada a la   CAPEIPI</a:t>
              </a:r>
              <a:endParaRPr lang="es-EC" sz="1200" dirty="0">
                <a:solidFill>
                  <a:schemeClr val="tx1">
                    <a:lumMod val="75000"/>
                    <a:lumOff val="25000"/>
                  </a:schemeClr>
                </a:solidFill>
                <a:cs typeface="Arial" pitchFamily="34" charset="0"/>
              </a:endParaRPr>
            </a:p>
          </p:txBody>
        </p:sp>
      </p:grpSp>
      <p:grpSp>
        <p:nvGrpSpPr>
          <p:cNvPr id="28" name="Group 27"/>
          <p:cNvGrpSpPr/>
          <p:nvPr/>
        </p:nvGrpSpPr>
        <p:grpSpPr>
          <a:xfrm>
            <a:off x="4677366" y="3562661"/>
            <a:ext cx="1833846" cy="521257"/>
            <a:chOff x="4623380" y="3613841"/>
            <a:chExt cx="1833846" cy="521257"/>
          </a:xfrm>
        </p:grpSpPr>
        <p:sp>
          <p:nvSpPr>
            <p:cNvPr id="24" name="Text Placeholder 17"/>
            <p:cNvSpPr txBox="1">
              <a:spLocks/>
            </p:cNvSpPr>
            <p:nvPr/>
          </p:nvSpPr>
          <p:spPr>
            <a:xfrm>
              <a:off x="4623380" y="361384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tx1">
                      <a:lumMod val="75000"/>
                      <a:lumOff val="25000"/>
                    </a:schemeClr>
                  </a:solidFill>
                  <a:cs typeface="Arial" pitchFamily="34" charset="0"/>
                </a:rPr>
                <a:t>ANEXO C</a:t>
              </a:r>
              <a:endParaRPr lang="en-US" sz="1400" b="1" dirty="0">
                <a:solidFill>
                  <a:schemeClr val="tx1">
                    <a:lumMod val="75000"/>
                    <a:lumOff val="25000"/>
                  </a:schemeClr>
                </a:solidFill>
                <a:cs typeface="Arial" pitchFamily="34" charset="0"/>
              </a:endParaRPr>
            </a:p>
          </p:txBody>
        </p:sp>
        <p:sp>
          <p:nvSpPr>
            <p:cNvPr id="25" name="Text Placeholder 18"/>
            <p:cNvSpPr txBox="1">
              <a:spLocks/>
            </p:cNvSpPr>
            <p:nvPr/>
          </p:nvSpPr>
          <p:spPr>
            <a:xfrm>
              <a:off x="4623380" y="388551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Respuesta de la           CAPEIPI</a:t>
              </a:r>
              <a:endParaRPr lang="es-EC" sz="1200" dirty="0">
                <a:solidFill>
                  <a:schemeClr val="tx1">
                    <a:lumMod val="75000"/>
                    <a:lumOff val="25000"/>
                  </a:schemeClr>
                </a:solidFill>
                <a:cs typeface="Arial" pitchFamily="34" charset="0"/>
              </a:endParaRPr>
            </a:p>
          </p:txBody>
        </p:sp>
      </p:grpSp>
      <p:grpSp>
        <p:nvGrpSpPr>
          <p:cNvPr id="17" name="Group 16"/>
          <p:cNvGrpSpPr/>
          <p:nvPr/>
        </p:nvGrpSpPr>
        <p:grpSpPr>
          <a:xfrm>
            <a:off x="6710295" y="3562661"/>
            <a:ext cx="1833846" cy="626821"/>
            <a:chOff x="6710295" y="3639431"/>
            <a:chExt cx="1833846" cy="626821"/>
          </a:xfrm>
        </p:grpSpPr>
        <p:sp>
          <p:nvSpPr>
            <p:cNvPr id="26" name="Text Placeholder 17"/>
            <p:cNvSpPr txBox="1">
              <a:spLocks/>
            </p:cNvSpPr>
            <p:nvPr/>
          </p:nvSpPr>
          <p:spPr>
            <a:xfrm>
              <a:off x="6710295" y="363943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tx1">
                      <a:lumMod val="75000"/>
                      <a:lumOff val="25000"/>
                    </a:schemeClr>
                  </a:solidFill>
                  <a:cs typeface="Arial" pitchFamily="34" charset="0"/>
                </a:rPr>
                <a:t>POBLACIÓN</a:t>
              </a:r>
              <a:endParaRPr lang="en-US" sz="1400" b="1" dirty="0">
                <a:solidFill>
                  <a:schemeClr val="tx1">
                    <a:lumMod val="75000"/>
                    <a:lumOff val="25000"/>
                  </a:schemeClr>
                </a:solidFill>
                <a:cs typeface="Arial" pitchFamily="34" charset="0"/>
              </a:endParaRPr>
            </a:p>
          </p:txBody>
        </p:sp>
        <p:sp>
          <p:nvSpPr>
            <p:cNvPr id="27" name="Text Placeholder 18"/>
            <p:cNvSpPr txBox="1">
              <a:spLocks/>
            </p:cNvSpPr>
            <p:nvPr/>
          </p:nvSpPr>
          <p:spPr>
            <a:xfrm>
              <a:off x="6710295" y="4016672"/>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Total pymes de             servicios inscrita en la              CAPEIPI</a:t>
              </a:r>
              <a:endParaRPr lang="es-EC" sz="1200" dirty="0">
                <a:solidFill>
                  <a:schemeClr val="tx1">
                    <a:lumMod val="75000"/>
                    <a:lumOff val="25000"/>
                  </a:schemeClr>
                </a:solidFill>
                <a:cs typeface="Arial" pitchFamily="34" charset="0"/>
              </a:endParaRPr>
            </a:p>
          </p:txBody>
        </p:sp>
      </p:grpSp>
      <p:pic>
        <p:nvPicPr>
          <p:cNvPr id="19" name="18 Imagen"/>
          <p:cNvPicPr/>
          <p:nvPr/>
        </p:nvPicPr>
        <p:blipFill>
          <a:blip r:embed="rId2" cstate="print"/>
          <a:srcRect l="10501"/>
          <a:stretch>
            <a:fillRect/>
          </a:stretch>
        </p:blipFill>
        <p:spPr bwMode="auto">
          <a:xfrm>
            <a:off x="2644437" y="1347614"/>
            <a:ext cx="1833845" cy="2016224"/>
          </a:xfrm>
          <a:prstGeom prst="rect">
            <a:avLst/>
          </a:prstGeom>
          <a:noFill/>
          <a:ln w="9525">
            <a:noFill/>
            <a:miter lim="800000"/>
            <a:headEnd/>
            <a:tailEnd/>
          </a:ln>
        </p:spPr>
      </p:pic>
      <p:pic>
        <p:nvPicPr>
          <p:cNvPr id="20" name="19 Imagen" descr="C:\Users\OEM\Downloads\WhatsApp Image 2020-02-12 at 4.13.58 PM.jpeg"/>
          <p:cNvPicPr/>
          <p:nvPr/>
        </p:nvPicPr>
        <p:blipFill>
          <a:blip r:embed="rId3" cstate="print"/>
          <a:srcRect l="22382" t="21800" b="33564"/>
          <a:stretch>
            <a:fillRect/>
          </a:stretch>
        </p:blipFill>
        <p:spPr bwMode="auto">
          <a:xfrm>
            <a:off x="4650588" y="1347615"/>
            <a:ext cx="1860624" cy="2016224"/>
          </a:xfrm>
          <a:prstGeom prst="rect">
            <a:avLst/>
          </a:prstGeom>
          <a:noFill/>
          <a:ln w="9525">
            <a:noFill/>
            <a:miter lim="800000"/>
            <a:headEnd/>
            <a:tailEnd/>
          </a:ln>
        </p:spPr>
      </p:pic>
      <p:sp>
        <p:nvSpPr>
          <p:cNvPr id="31" name="Text Placeholder 17"/>
          <p:cNvSpPr txBox="1">
            <a:spLocks/>
          </p:cNvSpPr>
          <p:nvPr/>
        </p:nvSpPr>
        <p:spPr>
          <a:xfrm>
            <a:off x="6710295" y="1932437"/>
            <a:ext cx="1833846" cy="846577"/>
          </a:xfrm>
          <a:prstGeom prst="rect">
            <a:avLst/>
          </a:prstGeom>
          <a:solidFill>
            <a:schemeClr val="bg1"/>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200" b="1" dirty="0" smtClean="0">
                <a:solidFill>
                  <a:schemeClr val="tx1">
                    <a:lumMod val="75000"/>
                    <a:lumOff val="25000"/>
                  </a:schemeClr>
                </a:solidFill>
                <a:cs typeface="Arial" pitchFamily="34" charset="0"/>
              </a:rPr>
              <a:t>148</a:t>
            </a:r>
            <a:endParaRPr lang="en-US" sz="7200" b="1" dirty="0">
              <a:solidFill>
                <a:schemeClr val="tx1">
                  <a:lumMod val="75000"/>
                  <a:lumOff val="25000"/>
                </a:schemeClr>
              </a:solidFill>
              <a:cs typeface="Arial" pitchFamily="34" charset="0"/>
            </a:endParaRPr>
          </a:p>
        </p:txBody>
      </p:sp>
      <p:pic>
        <p:nvPicPr>
          <p:cNvPr id="6146" name="Picture 2" descr="Resultado de imagen para capeip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08" y="1347615"/>
            <a:ext cx="1833846" cy="2016223"/>
          </a:xfrm>
          <a:prstGeom prst="rect">
            <a:avLst/>
          </a:prstGeom>
          <a:solidFill>
            <a:schemeClr val="bg1"/>
          </a:solidFill>
        </p:spPr>
      </p:pic>
      <p:sp>
        <p:nvSpPr>
          <p:cNvPr id="32" name="Title 1"/>
          <p:cNvSpPr txBox="1">
            <a:spLocks/>
          </p:cNvSpPr>
          <p:nvPr/>
        </p:nvSpPr>
        <p:spPr>
          <a:xfrm>
            <a:off x="288032" y="24657"/>
            <a:ext cx="6876256" cy="884466"/>
          </a:xfrm>
          <a:prstGeom prst="rect">
            <a:avLst/>
          </a:prstGeom>
        </p:spPr>
        <p:txBody>
          <a:bodyPr anchor="ctr"/>
          <a:lstStyle>
            <a:lvl1pPr algn="ctr"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pPr algn="l"/>
            <a:r>
              <a:rPr lang="es-EC" altLang="ko-KR" dirty="0" smtClean="0">
                <a:solidFill>
                  <a:schemeClr val="accent1"/>
                </a:solidFill>
              </a:rPr>
              <a:t>Marco </a:t>
            </a:r>
            <a:r>
              <a:rPr lang="es-EC" altLang="ko-KR" dirty="0" smtClean="0"/>
              <a:t>metodológico</a:t>
            </a:r>
            <a:endParaRPr lang="es-EC" altLang="ko-KR" dirty="0"/>
          </a:p>
        </p:txBody>
      </p:sp>
      <p:sp>
        <p:nvSpPr>
          <p:cNvPr id="33" name="TextBox 16"/>
          <p:cNvSpPr txBox="1"/>
          <p:nvPr/>
        </p:nvSpPr>
        <p:spPr>
          <a:xfrm>
            <a:off x="411932" y="834266"/>
            <a:ext cx="5384204" cy="369332"/>
          </a:xfrm>
          <a:prstGeom prst="rect">
            <a:avLst/>
          </a:prstGeom>
          <a:noFill/>
        </p:spPr>
        <p:txBody>
          <a:bodyPr wrap="square" rtlCol="0">
            <a:spAutoFit/>
          </a:bodyPr>
          <a:lstStyle/>
          <a:p>
            <a:r>
              <a:rPr lang="es-EC" dirty="0" smtClean="0">
                <a:solidFill>
                  <a:schemeClr val="accent1"/>
                </a:solidFill>
              </a:rPr>
              <a:t>Descripción de la población</a:t>
            </a:r>
            <a:endParaRPr lang="en-US" altLang="ko-KR" dirty="0">
              <a:solidFill>
                <a:schemeClr val="accent1"/>
              </a:solidFill>
              <a:cs typeface="Arial" pitchFamily="34" charset="0"/>
            </a:endParaRPr>
          </a:p>
        </p:txBody>
      </p:sp>
    </p:spTree>
    <p:extLst>
      <p:ext uri="{BB962C8B-B14F-4D97-AF65-F5344CB8AC3E}">
        <p14:creationId xmlns:p14="http://schemas.microsoft.com/office/powerpoint/2010/main" val="1876822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metodológico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384204" cy="369332"/>
          </a:xfrm>
          <a:prstGeom prst="rect">
            <a:avLst/>
          </a:prstGeom>
          <a:noFill/>
        </p:spPr>
        <p:txBody>
          <a:bodyPr wrap="square" rtlCol="0">
            <a:spAutoFit/>
          </a:bodyPr>
          <a:lstStyle/>
          <a:p>
            <a:r>
              <a:rPr lang="es-EC" dirty="0" smtClean="0">
                <a:solidFill>
                  <a:schemeClr val="accent1"/>
                </a:solidFill>
              </a:rPr>
              <a:t>Estimación de la muestra</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395536" y="1670002"/>
            <a:ext cx="7992473" cy="276999"/>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smtClean="0"/>
              <a:t>Muestreo no probabilístico por conveniencia. </a:t>
            </a:r>
            <a:endParaRPr lang="es-EC" dirty="0"/>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mc:AlternateContent xmlns:mc="http://schemas.openxmlformats.org/markup-compatibility/2006" xmlns:a14="http://schemas.microsoft.com/office/drawing/2010/main">
        <mc:Choice Requires="a14">
          <p:sp>
            <p:nvSpPr>
              <p:cNvPr id="6" name="5 Rectángulo"/>
              <p:cNvSpPr/>
              <p:nvPr/>
            </p:nvSpPr>
            <p:spPr>
              <a:xfrm>
                <a:off x="395536" y="2081778"/>
                <a:ext cx="8207697" cy="2466060"/>
              </a:xfrm>
              <a:prstGeom prst="rect">
                <a:avLst/>
              </a:prstGeom>
            </p:spPr>
            <p:txBody>
              <a:bodyPr wrap="square">
                <a:spAutoFit/>
              </a:bodyPr>
              <a:lstStyle/>
              <a:p>
                <a:r>
                  <a:rPr lang="es-EC" sz="1050" dirty="0" smtClean="0">
                    <a:solidFill>
                      <a:schemeClr val="tx1"/>
                    </a:solidFill>
                  </a:rPr>
                  <a:t>Cálculo de la muestra con tamaño de la población conocida o finita</a:t>
                </a:r>
              </a:p>
              <a:p>
                <a:pPr/>
                <a14:m>
                  <m:oMathPara xmlns:m="http://schemas.openxmlformats.org/officeDocument/2006/math">
                    <m:oMathParaPr>
                      <m:jc m:val="centerGroup"/>
                    </m:oMathParaPr>
                    <m:oMath xmlns:m="http://schemas.openxmlformats.org/officeDocument/2006/math">
                      <m:r>
                        <a:rPr lang="es-EC" sz="1050" i="1">
                          <a:solidFill>
                            <a:schemeClr val="tx1"/>
                          </a:solidFill>
                          <a:latin typeface="Cambria Math"/>
                        </a:rPr>
                        <m:t>𝑛</m:t>
                      </m:r>
                      <m:r>
                        <a:rPr lang="es-EC" sz="1050" i="1">
                          <a:solidFill>
                            <a:schemeClr val="tx1"/>
                          </a:solidFill>
                          <a:latin typeface="Cambria Math"/>
                        </a:rPr>
                        <m:t>=</m:t>
                      </m:r>
                      <m:f>
                        <m:fPr>
                          <m:ctrlPr>
                            <a:rPr lang="es-EC" sz="1050" i="1">
                              <a:solidFill>
                                <a:schemeClr val="tx1"/>
                              </a:solidFill>
                              <a:latin typeface="Cambria Math"/>
                            </a:rPr>
                          </m:ctrlPr>
                        </m:fPr>
                        <m:num>
                          <m:r>
                            <a:rPr lang="es-EC" sz="1050" i="1">
                              <a:solidFill>
                                <a:schemeClr val="tx1"/>
                              </a:solidFill>
                              <a:latin typeface="Cambria Math"/>
                            </a:rPr>
                            <m:t>𝑁</m:t>
                          </m:r>
                          <m:r>
                            <a:rPr lang="es-EC" sz="1050" i="1">
                              <a:solidFill>
                                <a:schemeClr val="tx1"/>
                              </a:solidFill>
                              <a:latin typeface="Cambria Math"/>
                            </a:rPr>
                            <m:t>×</m:t>
                          </m:r>
                          <m:sSup>
                            <m:sSupPr>
                              <m:ctrlPr>
                                <a:rPr lang="es-EC" sz="1050" i="1">
                                  <a:solidFill>
                                    <a:schemeClr val="tx1"/>
                                  </a:solidFill>
                                  <a:latin typeface="Cambria Math"/>
                                </a:rPr>
                              </m:ctrlPr>
                            </m:sSupPr>
                            <m:e>
                              <m:sSub>
                                <m:sSubPr>
                                  <m:ctrlPr>
                                    <a:rPr lang="es-EC" sz="1050" i="1">
                                      <a:solidFill>
                                        <a:schemeClr val="tx1"/>
                                      </a:solidFill>
                                      <a:latin typeface="Cambria Math"/>
                                    </a:rPr>
                                  </m:ctrlPr>
                                </m:sSubPr>
                                <m:e>
                                  <m:r>
                                    <a:rPr lang="es-EC" sz="1050" i="1">
                                      <a:solidFill>
                                        <a:schemeClr val="tx1"/>
                                      </a:solidFill>
                                      <a:latin typeface="Cambria Math"/>
                                    </a:rPr>
                                    <m:t>𝑍</m:t>
                                  </m:r>
                                </m:e>
                                <m:sub>
                                  <m:r>
                                    <a:rPr lang="es-EC" sz="1050" i="1">
                                      <a:solidFill>
                                        <a:schemeClr val="tx1"/>
                                      </a:solidFill>
                                      <a:latin typeface="Cambria Math"/>
                                    </a:rPr>
                                    <m:t>𝑎</m:t>
                                  </m:r>
                                </m:sub>
                              </m:sSub>
                            </m:e>
                            <m:sup>
                              <m:r>
                                <a:rPr lang="es-EC" sz="1050" i="1">
                                  <a:solidFill>
                                    <a:schemeClr val="tx1"/>
                                  </a:solidFill>
                                  <a:latin typeface="Cambria Math"/>
                                </a:rPr>
                                <m:t>2</m:t>
                              </m:r>
                            </m:sup>
                          </m:sSup>
                          <m:r>
                            <a:rPr lang="es-EC" sz="1050" i="1">
                              <a:solidFill>
                                <a:schemeClr val="tx1"/>
                              </a:solidFill>
                              <a:latin typeface="Cambria Math"/>
                            </a:rPr>
                            <m:t>×</m:t>
                          </m:r>
                          <m:r>
                            <a:rPr lang="es-EC" sz="1050" i="1">
                              <a:solidFill>
                                <a:schemeClr val="tx1"/>
                              </a:solidFill>
                              <a:latin typeface="Cambria Math"/>
                            </a:rPr>
                            <m:t>𝑝</m:t>
                          </m:r>
                          <m:r>
                            <a:rPr lang="es-EC" sz="1050" i="1">
                              <a:solidFill>
                                <a:schemeClr val="tx1"/>
                              </a:solidFill>
                              <a:latin typeface="Cambria Math"/>
                            </a:rPr>
                            <m:t>×</m:t>
                          </m:r>
                          <m:r>
                            <a:rPr lang="es-EC" sz="1050" i="1">
                              <a:solidFill>
                                <a:schemeClr val="tx1"/>
                              </a:solidFill>
                              <a:latin typeface="Cambria Math"/>
                            </a:rPr>
                            <m:t>𝑞</m:t>
                          </m:r>
                        </m:num>
                        <m:den>
                          <m:sSup>
                            <m:sSupPr>
                              <m:ctrlPr>
                                <a:rPr lang="es-EC" sz="1050" i="1">
                                  <a:solidFill>
                                    <a:schemeClr val="tx1"/>
                                  </a:solidFill>
                                  <a:latin typeface="Cambria Math"/>
                                </a:rPr>
                              </m:ctrlPr>
                            </m:sSupPr>
                            <m:e>
                              <m:r>
                                <a:rPr lang="es-EC" sz="1050" i="1">
                                  <a:solidFill>
                                    <a:schemeClr val="tx1"/>
                                  </a:solidFill>
                                  <a:latin typeface="Cambria Math"/>
                                </a:rPr>
                                <m:t>𝑑</m:t>
                              </m:r>
                            </m:e>
                            <m:sup>
                              <m:r>
                                <a:rPr lang="es-EC" sz="1050" i="1">
                                  <a:solidFill>
                                    <a:schemeClr val="tx1"/>
                                  </a:solidFill>
                                  <a:latin typeface="Cambria Math"/>
                                </a:rPr>
                                <m:t>2</m:t>
                              </m:r>
                            </m:sup>
                          </m:sSup>
                          <m:r>
                            <a:rPr lang="es-EC" sz="1050" i="1">
                              <a:solidFill>
                                <a:schemeClr val="tx1"/>
                              </a:solidFill>
                              <a:latin typeface="Cambria Math"/>
                            </a:rPr>
                            <m:t>×</m:t>
                          </m:r>
                          <m:d>
                            <m:dPr>
                              <m:ctrlPr>
                                <a:rPr lang="es-EC" sz="1050" i="1">
                                  <a:solidFill>
                                    <a:schemeClr val="tx1"/>
                                  </a:solidFill>
                                  <a:latin typeface="Cambria Math"/>
                                </a:rPr>
                              </m:ctrlPr>
                            </m:dPr>
                            <m:e>
                              <m:r>
                                <a:rPr lang="es-EC" sz="1050" i="1">
                                  <a:solidFill>
                                    <a:schemeClr val="tx1"/>
                                  </a:solidFill>
                                  <a:latin typeface="Cambria Math"/>
                                </a:rPr>
                                <m:t>𝑁</m:t>
                              </m:r>
                              <m:r>
                                <a:rPr lang="es-EC" sz="1050" i="1">
                                  <a:solidFill>
                                    <a:schemeClr val="tx1"/>
                                  </a:solidFill>
                                  <a:latin typeface="Cambria Math"/>
                                </a:rPr>
                                <m:t>−1</m:t>
                              </m:r>
                            </m:e>
                          </m:d>
                          <m:r>
                            <a:rPr lang="es-EC" sz="1050" i="1">
                              <a:solidFill>
                                <a:schemeClr val="tx1"/>
                              </a:solidFill>
                              <a:latin typeface="Cambria Math"/>
                            </a:rPr>
                            <m:t>+</m:t>
                          </m:r>
                          <m:sSup>
                            <m:sSupPr>
                              <m:ctrlPr>
                                <a:rPr lang="es-EC" sz="1050" i="1">
                                  <a:solidFill>
                                    <a:schemeClr val="tx1"/>
                                  </a:solidFill>
                                  <a:latin typeface="Cambria Math"/>
                                </a:rPr>
                              </m:ctrlPr>
                            </m:sSupPr>
                            <m:e>
                              <m:sSub>
                                <m:sSubPr>
                                  <m:ctrlPr>
                                    <a:rPr lang="es-EC" sz="1050" i="1">
                                      <a:solidFill>
                                        <a:schemeClr val="tx1"/>
                                      </a:solidFill>
                                      <a:latin typeface="Cambria Math"/>
                                    </a:rPr>
                                  </m:ctrlPr>
                                </m:sSubPr>
                                <m:e>
                                  <m:r>
                                    <a:rPr lang="es-EC" sz="1050" i="1">
                                      <a:solidFill>
                                        <a:schemeClr val="tx1"/>
                                      </a:solidFill>
                                      <a:latin typeface="Cambria Math"/>
                                    </a:rPr>
                                    <m:t>𝑍</m:t>
                                  </m:r>
                                </m:e>
                                <m:sub>
                                  <m:r>
                                    <a:rPr lang="es-EC" sz="1050" i="1">
                                      <a:solidFill>
                                        <a:schemeClr val="tx1"/>
                                      </a:solidFill>
                                      <a:latin typeface="Cambria Math"/>
                                    </a:rPr>
                                    <m:t>𝑎</m:t>
                                  </m:r>
                                </m:sub>
                              </m:sSub>
                            </m:e>
                            <m:sup>
                              <m:r>
                                <a:rPr lang="es-EC" sz="1050" i="1">
                                  <a:solidFill>
                                    <a:schemeClr val="tx1"/>
                                  </a:solidFill>
                                  <a:latin typeface="Cambria Math"/>
                                </a:rPr>
                                <m:t>2</m:t>
                              </m:r>
                            </m:sup>
                          </m:sSup>
                          <m:r>
                            <a:rPr lang="es-EC" sz="1050" i="1">
                              <a:solidFill>
                                <a:schemeClr val="tx1"/>
                              </a:solidFill>
                              <a:latin typeface="Cambria Math"/>
                            </a:rPr>
                            <m:t>×</m:t>
                          </m:r>
                          <m:r>
                            <a:rPr lang="es-EC" sz="1050" i="1">
                              <a:solidFill>
                                <a:schemeClr val="tx1"/>
                              </a:solidFill>
                              <a:latin typeface="Cambria Math"/>
                            </a:rPr>
                            <m:t>𝑝</m:t>
                          </m:r>
                          <m:r>
                            <a:rPr lang="es-EC" sz="1050" i="1">
                              <a:solidFill>
                                <a:schemeClr val="tx1"/>
                              </a:solidFill>
                              <a:latin typeface="Cambria Math"/>
                            </a:rPr>
                            <m:t>×</m:t>
                          </m:r>
                          <m:r>
                            <a:rPr lang="es-EC" sz="1050" i="1">
                              <a:solidFill>
                                <a:schemeClr val="tx1"/>
                              </a:solidFill>
                              <a:latin typeface="Cambria Math"/>
                            </a:rPr>
                            <m:t>𝑞</m:t>
                          </m:r>
                        </m:den>
                      </m:f>
                    </m:oMath>
                  </m:oMathPara>
                </a14:m>
                <a:endParaRPr lang="es-EC" sz="1050" dirty="0">
                  <a:solidFill>
                    <a:schemeClr val="tx1"/>
                  </a:solidFill>
                </a:endParaRPr>
              </a:p>
              <a:p>
                <a:r>
                  <a:rPr lang="es-EC" sz="1050" dirty="0">
                    <a:solidFill>
                      <a:schemeClr val="tx1"/>
                    </a:solidFill>
                  </a:rPr>
                  <a:t>En donde:</a:t>
                </a:r>
              </a:p>
              <a:p>
                <a:r>
                  <a:rPr lang="es-EC" sz="1050" dirty="0">
                    <a:solidFill>
                      <a:schemeClr val="tx1"/>
                    </a:solidFill>
                  </a:rPr>
                  <a:t>N = El tamaño de la población</a:t>
                </a:r>
                <a:br>
                  <a:rPr lang="es-EC" sz="1050" dirty="0">
                    <a:solidFill>
                      <a:schemeClr val="tx1"/>
                    </a:solidFill>
                  </a:rPr>
                </a:br>
                <a:r>
                  <a:rPr lang="es-EC" sz="1050" dirty="0">
                    <a:solidFill>
                      <a:schemeClr val="tx1"/>
                    </a:solidFill>
                  </a:rPr>
                  <a:t>Z = nivel de confianza,</a:t>
                </a:r>
                <a:br>
                  <a:rPr lang="es-EC" sz="1050" dirty="0">
                    <a:solidFill>
                      <a:schemeClr val="tx1"/>
                    </a:solidFill>
                  </a:rPr>
                </a:br>
                <a:r>
                  <a:rPr lang="es-EC" sz="1050" dirty="0">
                    <a:solidFill>
                      <a:schemeClr val="tx1"/>
                    </a:solidFill>
                  </a:rPr>
                  <a:t>P = probabilidad de éxito, o proporción esperada</a:t>
                </a:r>
                <a:br>
                  <a:rPr lang="es-EC" sz="1050" dirty="0">
                    <a:solidFill>
                      <a:schemeClr val="tx1"/>
                    </a:solidFill>
                  </a:rPr>
                </a:br>
                <a:r>
                  <a:rPr lang="es-EC" sz="1050" dirty="0">
                    <a:solidFill>
                      <a:schemeClr val="tx1"/>
                    </a:solidFill>
                  </a:rPr>
                  <a:t>Q = probabilidad de fracaso</a:t>
                </a:r>
                <a:br>
                  <a:rPr lang="es-EC" sz="1050" dirty="0">
                    <a:solidFill>
                      <a:schemeClr val="tx1"/>
                    </a:solidFill>
                  </a:rPr>
                </a:br>
                <a:r>
                  <a:rPr lang="es-EC" sz="1050" dirty="0">
                    <a:solidFill>
                      <a:schemeClr val="tx1"/>
                    </a:solidFill>
                  </a:rPr>
                  <a:t>D = precisión (error máximo admisible en términos de proporción)</a:t>
                </a:r>
              </a:p>
              <a:p>
                <a:pPr/>
                <a14:m>
                  <m:oMathPara xmlns:m="http://schemas.openxmlformats.org/officeDocument/2006/math">
                    <m:oMathParaPr>
                      <m:jc m:val="centerGroup"/>
                    </m:oMathParaPr>
                    <m:oMath xmlns:m="http://schemas.openxmlformats.org/officeDocument/2006/math">
                      <m:r>
                        <a:rPr lang="es-EC" sz="1050" i="1">
                          <a:solidFill>
                            <a:schemeClr val="tx1"/>
                          </a:solidFill>
                          <a:latin typeface="Cambria Math"/>
                        </a:rPr>
                        <m:t>𝑛</m:t>
                      </m:r>
                      <m:r>
                        <a:rPr lang="es-EC" sz="1050" i="1">
                          <a:solidFill>
                            <a:schemeClr val="tx1"/>
                          </a:solidFill>
                          <a:latin typeface="Cambria Math"/>
                        </a:rPr>
                        <m:t>=</m:t>
                      </m:r>
                      <m:f>
                        <m:fPr>
                          <m:ctrlPr>
                            <a:rPr lang="es-EC" sz="1050" i="1">
                              <a:solidFill>
                                <a:schemeClr val="tx1"/>
                              </a:solidFill>
                              <a:latin typeface="Cambria Math"/>
                            </a:rPr>
                          </m:ctrlPr>
                        </m:fPr>
                        <m:num>
                          <m:r>
                            <a:rPr lang="es-EC" sz="1050" i="1">
                              <a:solidFill>
                                <a:schemeClr val="tx1"/>
                              </a:solidFill>
                              <a:latin typeface="Cambria Math"/>
                            </a:rPr>
                            <m:t>148×</m:t>
                          </m:r>
                          <m:sSup>
                            <m:sSupPr>
                              <m:ctrlPr>
                                <a:rPr lang="es-EC" sz="1050" i="1">
                                  <a:solidFill>
                                    <a:schemeClr val="tx1"/>
                                  </a:solidFill>
                                  <a:latin typeface="Cambria Math"/>
                                </a:rPr>
                              </m:ctrlPr>
                            </m:sSupPr>
                            <m:e>
                              <m:r>
                                <a:rPr lang="es-EC" sz="1050" i="1">
                                  <a:solidFill>
                                    <a:schemeClr val="tx1"/>
                                  </a:solidFill>
                                  <a:latin typeface="Cambria Math"/>
                                </a:rPr>
                                <m:t>1,645</m:t>
                              </m:r>
                            </m:e>
                            <m:sup>
                              <m:r>
                                <a:rPr lang="es-EC" sz="1050" i="1">
                                  <a:solidFill>
                                    <a:schemeClr val="tx1"/>
                                  </a:solidFill>
                                  <a:latin typeface="Cambria Math"/>
                                </a:rPr>
                                <m:t>2</m:t>
                              </m:r>
                            </m:sup>
                          </m:sSup>
                          <m:r>
                            <a:rPr lang="es-EC" sz="1050" i="1">
                              <a:solidFill>
                                <a:schemeClr val="tx1"/>
                              </a:solidFill>
                              <a:latin typeface="Cambria Math"/>
                            </a:rPr>
                            <m:t>×0,5×0,5</m:t>
                          </m:r>
                        </m:num>
                        <m:den>
                          <m:sSup>
                            <m:sSupPr>
                              <m:ctrlPr>
                                <a:rPr lang="es-EC" sz="1050" i="1">
                                  <a:solidFill>
                                    <a:schemeClr val="tx1"/>
                                  </a:solidFill>
                                  <a:latin typeface="Cambria Math"/>
                                </a:rPr>
                              </m:ctrlPr>
                            </m:sSupPr>
                            <m:e>
                              <m:r>
                                <a:rPr lang="es-EC" sz="1050" i="1">
                                  <a:solidFill>
                                    <a:schemeClr val="tx1"/>
                                  </a:solidFill>
                                  <a:latin typeface="Cambria Math"/>
                                </a:rPr>
                                <m:t>0,05</m:t>
                              </m:r>
                            </m:e>
                            <m:sup>
                              <m:r>
                                <a:rPr lang="es-EC" sz="1050" i="1">
                                  <a:solidFill>
                                    <a:schemeClr val="tx1"/>
                                  </a:solidFill>
                                  <a:latin typeface="Cambria Math"/>
                                </a:rPr>
                                <m:t>2</m:t>
                              </m:r>
                            </m:sup>
                          </m:sSup>
                          <m:r>
                            <a:rPr lang="es-EC" sz="1050" i="1">
                              <a:solidFill>
                                <a:schemeClr val="tx1"/>
                              </a:solidFill>
                              <a:latin typeface="Cambria Math"/>
                            </a:rPr>
                            <m:t>×</m:t>
                          </m:r>
                          <m:d>
                            <m:dPr>
                              <m:ctrlPr>
                                <a:rPr lang="es-EC" sz="1050" i="1">
                                  <a:solidFill>
                                    <a:schemeClr val="tx1"/>
                                  </a:solidFill>
                                  <a:latin typeface="Cambria Math"/>
                                </a:rPr>
                              </m:ctrlPr>
                            </m:dPr>
                            <m:e>
                              <m:r>
                                <a:rPr lang="es-EC" sz="1050" i="1">
                                  <a:solidFill>
                                    <a:schemeClr val="tx1"/>
                                  </a:solidFill>
                                  <a:latin typeface="Cambria Math"/>
                                </a:rPr>
                                <m:t>148−1</m:t>
                              </m:r>
                            </m:e>
                          </m:d>
                          <m:r>
                            <a:rPr lang="es-EC" sz="1050" i="1">
                              <a:solidFill>
                                <a:schemeClr val="tx1"/>
                              </a:solidFill>
                              <a:latin typeface="Cambria Math"/>
                            </a:rPr>
                            <m:t>+</m:t>
                          </m:r>
                          <m:sSup>
                            <m:sSupPr>
                              <m:ctrlPr>
                                <a:rPr lang="es-EC" sz="1050" i="1">
                                  <a:solidFill>
                                    <a:schemeClr val="tx1"/>
                                  </a:solidFill>
                                  <a:latin typeface="Cambria Math"/>
                                </a:rPr>
                              </m:ctrlPr>
                            </m:sSupPr>
                            <m:e>
                              <m:r>
                                <a:rPr lang="es-EC" sz="1050" i="1">
                                  <a:solidFill>
                                    <a:schemeClr val="tx1"/>
                                  </a:solidFill>
                                  <a:latin typeface="Cambria Math"/>
                                </a:rPr>
                                <m:t>1,645</m:t>
                              </m:r>
                            </m:e>
                            <m:sup>
                              <m:r>
                                <a:rPr lang="es-EC" sz="1050" i="1">
                                  <a:solidFill>
                                    <a:schemeClr val="tx1"/>
                                  </a:solidFill>
                                  <a:latin typeface="Cambria Math"/>
                                </a:rPr>
                                <m:t>2</m:t>
                              </m:r>
                            </m:sup>
                          </m:sSup>
                          <m:r>
                            <a:rPr lang="es-EC" sz="1050" i="1">
                              <a:solidFill>
                                <a:schemeClr val="tx1"/>
                              </a:solidFill>
                              <a:latin typeface="Cambria Math"/>
                            </a:rPr>
                            <m:t>×0,5×0,5</m:t>
                          </m:r>
                        </m:den>
                      </m:f>
                    </m:oMath>
                  </m:oMathPara>
                </a14:m>
                <a:endParaRPr lang="es-EC" sz="1050" dirty="0">
                  <a:solidFill>
                    <a:schemeClr val="tx1"/>
                  </a:solidFill>
                </a:endParaRPr>
              </a:p>
              <a:p>
                <a:pPr/>
                <a14:m>
                  <m:oMathPara xmlns:m="http://schemas.openxmlformats.org/officeDocument/2006/math">
                    <m:oMathParaPr>
                      <m:jc m:val="centerGroup"/>
                    </m:oMathParaPr>
                    <m:oMath xmlns:m="http://schemas.openxmlformats.org/officeDocument/2006/math">
                      <m:r>
                        <a:rPr lang="es-EC" sz="1050" i="1">
                          <a:solidFill>
                            <a:schemeClr val="tx1"/>
                          </a:solidFill>
                          <a:latin typeface="Cambria Math"/>
                        </a:rPr>
                        <m:t>𝑛</m:t>
                      </m:r>
                      <m:r>
                        <a:rPr lang="es-EC" sz="1050" i="1">
                          <a:solidFill>
                            <a:schemeClr val="tx1"/>
                          </a:solidFill>
                          <a:latin typeface="Cambria Math"/>
                        </a:rPr>
                        <m:t>=</m:t>
                      </m:r>
                      <m:f>
                        <m:fPr>
                          <m:ctrlPr>
                            <a:rPr lang="es-EC" sz="1050" i="1">
                              <a:solidFill>
                                <a:schemeClr val="tx1"/>
                              </a:solidFill>
                              <a:latin typeface="Cambria Math"/>
                            </a:rPr>
                          </m:ctrlPr>
                        </m:fPr>
                        <m:num>
                          <m:r>
                            <a:rPr lang="es-EC" sz="1050" i="1">
                              <a:solidFill>
                                <a:schemeClr val="tx1"/>
                              </a:solidFill>
                              <a:latin typeface="Cambria Math"/>
                            </a:rPr>
                            <m:t>100,1229</m:t>
                          </m:r>
                        </m:num>
                        <m:den>
                          <m:r>
                            <a:rPr lang="es-EC" sz="1050" i="1">
                              <a:solidFill>
                                <a:schemeClr val="tx1"/>
                              </a:solidFill>
                              <a:latin typeface="Cambria Math"/>
                            </a:rPr>
                            <m:t>1.044</m:t>
                          </m:r>
                        </m:den>
                      </m:f>
                    </m:oMath>
                  </m:oMathPara>
                </a14:m>
                <a:endParaRPr lang="es-EC" sz="1050" dirty="0">
                  <a:solidFill>
                    <a:schemeClr val="tx1"/>
                  </a:solidFill>
                </a:endParaRPr>
              </a:p>
              <a:p>
                <a:pPr/>
                <a14:m>
                  <m:oMathPara xmlns:m="http://schemas.openxmlformats.org/officeDocument/2006/math">
                    <m:oMathParaPr>
                      <m:jc m:val="centerGroup"/>
                    </m:oMathParaPr>
                    <m:oMath xmlns:m="http://schemas.openxmlformats.org/officeDocument/2006/math">
                      <m:r>
                        <a:rPr lang="es-EC" sz="1050" i="1">
                          <a:solidFill>
                            <a:schemeClr val="tx1"/>
                          </a:solidFill>
                          <a:latin typeface="Cambria Math"/>
                        </a:rPr>
                        <m:t>𝑛</m:t>
                      </m:r>
                      <m:r>
                        <a:rPr lang="es-EC" sz="1050" i="1">
                          <a:solidFill>
                            <a:schemeClr val="tx1"/>
                          </a:solidFill>
                          <a:latin typeface="Cambria Math"/>
                        </a:rPr>
                        <m:t>=95,9≈96</m:t>
                      </m:r>
                    </m:oMath>
                  </m:oMathPara>
                </a14:m>
                <a:endParaRPr lang="es-EC" sz="1050" dirty="0">
                  <a:solidFill>
                    <a:schemeClr val="tx1"/>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395536" y="2081778"/>
                <a:ext cx="8207697" cy="2466060"/>
              </a:xfrm>
              <a:prstGeom prst="rect">
                <a:avLst/>
              </a:prstGeom>
              <a:blipFill rotWithShape="1">
                <a:blip r:embed="rId2"/>
                <a:stretch>
                  <a:fillRect/>
                </a:stretch>
              </a:blipFill>
            </p:spPr>
            <p:txBody>
              <a:bodyPr/>
              <a:lstStyle/>
              <a:p>
                <a:r>
                  <a:rPr lang="es-EC">
                    <a:noFill/>
                  </a:rPr>
                  <a:t> </a:t>
                </a:r>
              </a:p>
            </p:txBody>
          </p:sp>
        </mc:Fallback>
      </mc:AlternateContent>
      <p:sp>
        <p:nvSpPr>
          <p:cNvPr id="17" name="Text Placeholder 17"/>
          <p:cNvSpPr txBox="1">
            <a:spLocks/>
          </p:cNvSpPr>
          <p:nvPr/>
        </p:nvSpPr>
        <p:spPr>
          <a:xfrm>
            <a:off x="6710295" y="1779662"/>
            <a:ext cx="1833846" cy="1863449"/>
          </a:xfrm>
          <a:prstGeom prst="rect">
            <a:avLst/>
          </a:prstGeom>
          <a:solidFill>
            <a:schemeClr val="accent1"/>
          </a:solidFill>
          <a:ln>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7200" b="1" dirty="0" smtClean="0">
                <a:solidFill>
                  <a:schemeClr val="tx1">
                    <a:lumMod val="75000"/>
                    <a:lumOff val="25000"/>
                  </a:schemeClr>
                </a:solidFill>
                <a:cs typeface="Arial" pitchFamily="34" charset="0"/>
              </a:rPr>
              <a:t>96</a:t>
            </a:r>
          </a:p>
          <a:p>
            <a:pPr marL="0" indent="0" algn="ctr">
              <a:buNone/>
            </a:pPr>
            <a:r>
              <a:rPr lang="es-EC" sz="1200" b="1" dirty="0" smtClean="0">
                <a:solidFill>
                  <a:schemeClr val="tx1">
                    <a:lumMod val="75000"/>
                    <a:lumOff val="25000"/>
                  </a:schemeClr>
                </a:solidFill>
                <a:cs typeface="Arial" pitchFamily="34" charset="0"/>
              </a:rPr>
              <a:t>Tamaño de la muestra </a:t>
            </a:r>
            <a:endParaRPr lang="es-EC"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232499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metodológico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384204" cy="369332"/>
          </a:xfrm>
          <a:prstGeom prst="rect">
            <a:avLst/>
          </a:prstGeom>
          <a:noFill/>
        </p:spPr>
        <p:txBody>
          <a:bodyPr wrap="square" rtlCol="0">
            <a:spAutoFit/>
          </a:bodyPr>
          <a:lstStyle/>
          <a:p>
            <a:r>
              <a:rPr lang="es-EC" dirty="0" smtClean="0">
                <a:solidFill>
                  <a:schemeClr val="accent1"/>
                </a:solidFill>
              </a:rPr>
              <a:t>Diseño del instrumento de recolección</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395536" y="1670002"/>
            <a:ext cx="7992473" cy="276999"/>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smtClean="0"/>
              <a:t>Este instrumento es tomado de un estudio predecesor al presente aplicado en Medellín - Colombia. </a:t>
            </a:r>
            <a:endParaRPr lang="es-EC" dirty="0"/>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7" name="6 Tabla"/>
          <p:cNvGraphicFramePr>
            <a:graphicFrameLocks noGrp="1"/>
          </p:cNvGraphicFramePr>
          <p:nvPr>
            <p:extLst>
              <p:ext uri="{D42A27DB-BD31-4B8C-83A1-F6EECF244321}">
                <p14:modId xmlns:p14="http://schemas.microsoft.com/office/powerpoint/2010/main" val="2670505146"/>
              </p:ext>
            </p:extLst>
          </p:nvPr>
        </p:nvGraphicFramePr>
        <p:xfrm>
          <a:off x="3015092" y="2360110"/>
          <a:ext cx="2753360" cy="1945386"/>
        </p:xfrm>
        <a:graphic>
          <a:graphicData uri="http://schemas.openxmlformats.org/drawingml/2006/table">
            <a:tbl>
              <a:tblPr firstRow="1" firstCol="1" bandRow="1">
                <a:tableStyleId>{5C22544A-7EE6-4342-B048-85BDC9FD1C3A}</a:tableStyleId>
              </a:tblPr>
              <a:tblGrid>
                <a:gridCol w="1612265"/>
                <a:gridCol w="510540"/>
                <a:gridCol w="630555"/>
              </a:tblGrid>
              <a:tr h="190500">
                <a:tc gridSpan="3">
                  <a:txBody>
                    <a:bodyPr/>
                    <a:lstStyle/>
                    <a:p>
                      <a:pPr algn="ctr">
                        <a:lnSpc>
                          <a:spcPct val="115000"/>
                        </a:lnSpc>
                        <a:spcAft>
                          <a:spcPts val="0"/>
                        </a:spcAft>
                      </a:pPr>
                      <a:r>
                        <a:rPr lang="es-EC" sz="1100">
                          <a:effectLst/>
                        </a:rPr>
                        <a:t>Resumen del procesamiento de datos</a:t>
                      </a:r>
                      <a:endParaRPr lang="es-EC" sz="110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190500">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a:t>
                      </a:r>
                      <a:endParaRPr lang="es-EC" sz="11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100">
                          <a:effectLst/>
                        </a:rPr>
                        <a:t>Casos Válidos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40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100.0</a:t>
                      </a:r>
                      <a:endParaRPr lang="es-EC" sz="11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100">
                          <a:effectLst/>
                        </a:rPr>
                        <a:t>Casos Excluidos </a:t>
                      </a:r>
                      <a:r>
                        <a:rPr lang="es-EC" sz="1200" baseline="30000">
                          <a:effectLst/>
                        </a:rPr>
                        <a:t>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a:t>
                      </a:r>
                      <a:endParaRPr lang="es-EC" sz="1100">
                        <a:effectLst/>
                        <a:latin typeface="Calibri"/>
                        <a:ea typeface="Calibri"/>
                        <a:cs typeface="Times New Roman"/>
                      </a:endParaRPr>
                    </a:p>
                  </a:txBody>
                  <a:tcPr marL="44450" marR="44450" marT="0" marB="0" anchor="ctr"/>
                </a:tc>
              </a:tr>
              <a:tr h="55245">
                <a:tc>
                  <a:txBody>
                    <a:bodyPr/>
                    <a:lstStyle/>
                    <a:p>
                      <a:pPr>
                        <a:lnSpc>
                          <a:spcPct val="115000"/>
                        </a:lnSpc>
                        <a:spcAft>
                          <a:spcPts val="0"/>
                        </a:spcAft>
                      </a:pPr>
                      <a:r>
                        <a:rPr lang="es-EC" sz="1100">
                          <a:effectLst/>
                        </a:rPr>
                        <a:t>Total de casos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40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100.0</a:t>
                      </a:r>
                      <a:endParaRPr lang="es-EC" sz="1100">
                        <a:effectLst/>
                        <a:latin typeface="Calibri"/>
                        <a:ea typeface="Calibri"/>
                        <a:cs typeface="Times New Roman"/>
                      </a:endParaRPr>
                    </a:p>
                  </a:txBody>
                  <a:tcPr marL="44450" marR="44450" marT="0" marB="0" anchor="ctr"/>
                </a:tc>
              </a:tr>
              <a:tr h="381000">
                <a:tc gridSpan="3">
                  <a:txBody>
                    <a:bodyPr/>
                    <a:lstStyle/>
                    <a:p>
                      <a:pPr algn="ctr">
                        <a:lnSpc>
                          <a:spcPct val="115000"/>
                        </a:lnSpc>
                        <a:spcAft>
                          <a:spcPts val="0"/>
                        </a:spcAft>
                      </a:pPr>
                      <a:r>
                        <a:rPr lang="es-EC" sz="1100">
                          <a:effectLst/>
                        </a:rPr>
                        <a:t>a. Eliminación por lista basada en todas las variables del procedimiento</a:t>
                      </a:r>
                      <a:endParaRPr lang="es-EC" sz="110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190500">
                <a:tc gridSpan="3">
                  <a:txBody>
                    <a:bodyPr/>
                    <a:lstStyle/>
                    <a:p>
                      <a:pPr algn="ctr">
                        <a:lnSpc>
                          <a:spcPct val="115000"/>
                        </a:lnSpc>
                        <a:spcAft>
                          <a:spcPts val="0"/>
                        </a:spcAft>
                      </a:pPr>
                      <a:r>
                        <a:rPr lang="es-EC" sz="1100">
                          <a:effectLst/>
                        </a:rPr>
                        <a:t>Estadísticos de fiabilidad</a:t>
                      </a:r>
                      <a:endParaRPr lang="es-EC" sz="110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100">
                          <a:effectLst/>
                        </a:rPr>
                        <a:t>Alfa de Crombach</a:t>
                      </a:r>
                      <a:endParaRPr lang="es-EC" sz="1100">
                        <a:effectLst/>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EC" sz="1100">
                          <a:effectLst/>
                        </a:rPr>
                        <a:t>N de elementos</a:t>
                      </a:r>
                      <a:endParaRPr lang="es-EC" sz="1100">
                        <a:effectLst/>
                        <a:latin typeface="Calibri"/>
                        <a:ea typeface="Calibri"/>
                        <a:cs typeface="Times New Roman"/>
                      </a:endParaRPr>
                    </a:p>
                  </a:txBody>
                  <a:tcPr marL="44450" marR="44450" marT="0" marB="0" anchor="b"/>
                </a:tc>
                <a:tc hMerge="1">
                  <a:txBody>
                    <a:bodyPr/>
                    <a:lstStyle/>
                    <a:p>
                      <a:endParaRPr lang="es-EC"/>
                    </a:p>
                  </a:txBody>
                  <a:tcPr/>
                </a:tc>
              </a:tr>
              <a:tr h="190500">
                <a:tc>
                  <a:txBody>
                    <a:bodyPr/>
                    <a:lstStyle/>
                    <a:p>
                      <a:pPr algn="ctr">
                        <a:lnSpc>
                          <a:spcPct val="115000"/>
                        </a:lnSpc>
                        <a:spcAft>
                          <a:spcPts val="0"/>
                        </a:spcAft>
                      </a:pPr>
                      <a:r>
                        <a:rPr lang="es-EC" sz="1100">
                          <a:effectLst/>
                        </a:rPr>
                        <a:t>595</a:t>
                      </a:r>
                      <a:endParaRPr lang="es-EC" sz="1100">
                        <a:effectLst/>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EC" sz="1100" dirty="0">
                          <a:effectLst/>
                        </a:rPr>
                        <a:t>27</a:t>
                      </a:r>
                      <a:endParaRPr lang="es-EC" sz="1100" dirty="0">
                        <a:effectLst/>
                        <a:latin typeface="Calibri"/>
                        <a:ea typeface="Calibri"/>
                        <a:cs typeface="Times New Roman"/>
                      </a:endParaRPr>
                    </a:p>
                  </a:txBody>
                  <a:tcPr marL="44450" marR="44450" marT="0" marB="0" anchor="b"/>
                </a:tc>
                <a:tc hMerge="1">
                  <a:txBody>
                    <a:bodyPr/>
                    <a:lstStyle/>
                    <a:p>
                      <a:endParaRPr lang="es-EC"/>
                    </a:p>
                  </a:txBody>
                  <a:tcPr/>
                </a:tc>
              </a:tr>
            </a:tbl>
          </a:graphicData>
        </a:graphic>
      </p:graphicFrame>
    </p:spTree>
    <p:extLst>
      <p:ext uri="{BB962C8B-B14F-4D97-AF65-F5344CB8AC3E}">
        <p14:creationId xmlns:p14="http://schemas.microsoft.com/office/powerpoint/2010/main" val="1158803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Marco </a:t>
            </a:r>
            <a:r>
              <a:rPr lang="es-EC" altLang="ko-KR" dirty="0" smtClean="0"/>
              <a:t>metodológico</a:t>
            </a:r>
            <a:endParaRPr lang="es-EC" altLang="ko-KR"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203598"/>
            <a:ext cx="5857564" cy="369332"/>
          </a:xfrm>
          <a:prstGeom prst="rect">
            <a:avLst/>
          </a:prstGeom>
          <a:noFill/>
        </p:spPr>
        <p:txBody>
          <a:bodyPr wrap="square" rtlCol="0">
            <a:spAutoFit/>
          </a:bodyPr>
          <a:lstStyle/>
          <a:p>
            <a:r>
              <a:rPr lang="es-EC" dirty="0" smtClean="0">
                <a:solidFill>
                  <a:schemeClr val="accent1"/>
                </a:solidFill>
              </a:rPr>
              <a:t>Técnica de recolección y procesamiento de los datos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TextBox 16"/>
          <p:cNvSpPr txBox="1"/>
          <p:nvPr/>
        </p:nvSpPr>
        <p:spPr>
          <a:xfrm>
            <a:off x="395536" y="1670002"/>
            <a:ext cx="7992473" cy="1015663"/>
          </a:xfrm>
          <a:prstGeom prst="rect">
            <a:avLst/>
          </a:prstGeom>
          <a:noFill/>
        </p:spPr>
        <p:txBody>
          <a:bodyPr wrap="square" rtlCol="0">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cs typeface="Arial" pitchFamily="34" charset="0"/>
              </a:defRPr>
            </a:lvl1pPr>
          </a:lstStyle>
          <a:p>
            <a:r>
              <a:rPr lang="es-EC" dirty="0" smtClean="0"/>
              <a:t>Se usó una encuesta con ayuda de herramientas Google (Google </a:t>
            </a:r>
            <a:r>
              <a:rPr lang="es-EC" dirty="0" err="1" smtClean="0"/>
              <a:t>forms</a:t>
            </a:r>
            <a:r>
              <a:rPr lang="es-EC" dirty="0" smtClean="0"/>
              <a:t>).</a:t>
            </a:r>
          </a:p>
          <a:p>
            <a:endParaRPr lang="es-EC" dirty="0" smtClean="0"/>
          </a:p>
          <a:p>
            <a:r>
              <a:rPr lang="es-EC" dirty="0" smtClean="0"/>
              <a:t>Se lo realizó por medio de correo electrónico, </a:t>
            </a:r>
            <a:r>
              <a:rPr lang="es-EC" dirty="0" err="1" smtClean="0"/>
              <a:t>Whatsapp</a:t>
            </a:r>
            <a:r>
              <a:rPr lang="es-EC" dirty="0"/>
              <a:t> </a:t>
            </a:r>
            <a:r>
              <a:rPr lang="es-EC" dirty="0" smtClean="0"/>
              <a:t>y llamadas telefónicas.</a:t>
            </a:r>
          </a:p>
          <a:p>
            <a:endParaRPr lang="es-EC" dirty="0" smtClean="0"/>
          </a:p>
          <a:p>
            <a:r>
              <a:rPr lang="es-EC" dirty="0" smtClean="0"/>
              <a:t>Los datos fueron analizados en sistema SPSS. </a:t>
            </a:r>
            <a:endParaRPr lang="es-EC" dirty="0"/>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18" name="Picture 2" descr="Resultado de imagen para icono de correo electrón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358" y="2643608"/>
            <a:ext cx="2088382" cy="208838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esultado de imagen para icono de whatsap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758" y="2931790"/>
            <a:ext cx="2219282" cy="142668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Resultado de imagen para encuestas google icon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2" descr="Resultado de imagen para encuestas google icono"/>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6" descr="Resultado de imagen para encuestas google icono"/>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8" descr="Resultado de imagen para encuestas google icono"/>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36" name="Picture 20" descr="Resultado de imagen para encuestas google ico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650394"/>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Resultado de imagen para icono de telef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5203" y="2990937"/>
            <a:ext cx="1381013" cy="1381013"/>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Resultado de imagen para sistema spss icon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99" t="18078" r="20248" b="17375"/>
          <a:stretch/>
        </p:blipFill>
        <p:spPr bwMode="auto">
          <a:xfrm>
            <a:off x="7079330" y="2931790"/>
            <a:ext cx="1309094" cy="134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871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Descripción de 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6" name="5 Tabla"/>
          <p:cNvGraphicFramePr>
            <a:graphicFrameLocks noGrp="1"/>
          </p:cNvGraphicFramePr>
          <p:nvPr>
            <p:extLst>
              <p:ext uri="{D42A27DB-BD31-4B8C-83A1-F6EECF244321}">
                <p14:modId xmlns:p14="http://schemas.microsoft.com/office/powerpoint/2010/main" val="2267799225"/>
              </p:ext>
            </p:extLst>
          </p:nvPr>
        </p:nvGraphicFramePr>
        <p:xfrm>
          <a:off x="527305" y="1993168"/>
          <a:ext cx="7919999" cy="2160001"/>
        </p:xfrm>
        <a:graphic>
          <a:graphicData uri="http://schemas.openxmlformats.org/drawingml/2006/table">
            <a:tbl>
              <a:tblPr firstRow="1" firstCol="1" bandRow="1">
                <a:tableStyleId>{5C22544A-7EE6-4342-B048-85BDC9FD1C3A}</a:tableStyleId>
              </a:tblPr>
              <a:tblGrid>
                <a:gridCol w="3215047"/>
                <a:gridCol w="1176238"/>
                <a:gridCol w="1176238"/>
                <a:gridCol w="1176238"/>
                <a:gridCol w="1176238"/>
              </a:tblGrid>
              <a:tr h="421671">
                <a:tc>
                  <a:txBody>
                    <a:bodyPr/>
                    <a:lstStyle/>
                    <a:p>
                      <a:pPr algn="ctr">
                        <a:lnSpc>
                          <a:spcPct val="115000"/>
                        </a:lnSpc>
                        <a:spcAft>
                          <a:spcPts val="0"/>
                        </a:spcAft>
                      </a:pPr>
                      <a:r>
                        <a:rPr lang="es-EC" sz="1000" dirty="0">
                          <a:effectLst/>
                        </a:rPr>
                        <a:t>Fuente de </a:t>
                      </a:r>
                      <a:r>
                        <a:rPr lang="es-EC" sz="1000" dirty="0" smtClean="0">
                          <a:effectLst/>
                        </a:rPr>
                        <a:t>información </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Porcentaje </a:t>
                      </a:r>
                      <a:r>
                        <a:rPr lang="es-EC" sz="1000" dirty="0" smtClean="0">
                          <a:effectLst/>
                        </a:rPr>
                        <a:t>          válido</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Porcentaje </a:t>
                      </a:r>
                      <a:r>
                        <a:rPr lang="es-EC" sz="1000" dirty="0" smtClean="0">
                          <a:effectLst/>
                        </a:rPr>
                        <a:t>          acumulado</a:t>
                      </a:r>
                      <a:endParaRPr lang="es-EC" sz="1100" dirty="0">
                        <a:effectLst/>
                        <a:latin typeface="Calibri"/>
                        <a:ea typeface="Calibri"/>
                        <a:cs typeface="Times New Roman"/>
                      </a:endParaRPr>
                    </a:p>
                  </a:txBody>
                  <a:tcPr marL="44450" marR="44450" marT="0" marB="0" anchor="b"/>
                </a:tc>
              </a:tr>
              <a:tr h="421671">
                <a:tc>
                  <a:txBody>
                    <a:bodyPr/>
                    <a:lstStyle/>
                    <a:p>
                      <a:pPr>
                        <a:lnSpc>
                          <a:spcPct val="115000"/>
                        </a:lnSpc>
                        <a:spcAft>
                          <a:spcPts val="0"/>
                        </a:spcAft>
                      </a:pPr>
                      <a:r>
                        <a:rPr lang="es-EC" sz="1000" dirty="0">
                          <a:effectLst/>
                        </a:rPr>
                        <a:t>Enviar comunicación promocional a sus </a:t>
                      </a:r>
                      <a:r>
                        <a:rPr lang="es-EC" sz="1000" dirty="0" smtClean="0">
                          <a:effectLst/>
                        </a:rPr>
                        <a:t>clientes</a:t>
                      </a:r>
                      <a:r>
                        <a:rPr lang="es-EC" sz="1000" dirty="0">
                          <a:effectLst/>
                        </a:rPr>
                        <a:t>.</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20,49%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20,49%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20,49%</a:t>
                      </a:r>
                      <a:endParaRPr lang="es-EC" sz="1100">
                        <a:effectLst/>
                        <a:latin typeface="Calibri"/>
                        <a:ea typeface="Calibri"/>
                        <a:cs typeface="Times New Roman"/>
                      </a:endParaRPr>
                    </a:p>
                  </a:txBody>
                  <a:tcPr marL="44450" marR="44450" marT="0" marB="0" anchor="ctr"/>
                </a:tc>
              </a:tr>
              <a:tr h="632498">
                <a:tc>
                  <a:txBody>
                    <a:bodyPr/>
                    <a:lstStyle/>
                    <a:p>
                      <a:pPr>
                        <a:lnSpc>
                          <a:spcPct val="115000"/>
                        </a:lnSpc>
                        <a:spcAft>
                          <a:spcPts val="0"/>
                        </a:spcAft>
                      </a:pPr>
                      <a:r>
                        <a:rPr lang="es-EC" sz="1000" dirty="0">
                          <a:effectLst/>
                        </a:rPr>
                        <a:t>Reunir información para diseñar </a:t>
                      </a:r>
                      <a:r>
                        <a:rPr lang="es-EC" sz="1000" dirty="0" smtClean="0">
                          <a:effectLst/>
                        </a:rPr>
                        <a:t>estrategias que    puedan </a:t>
                      </a:r>
                      <a:r>
                        <a:rPr lang="es-EC" sz="1000" dirty="0">
                          <a:effectLst/>
                        </a:rPr>
                        <a:t>satisfacer de manera individual </a:t>
                      </a:r>
                      <a:r>
                        <a:rPr lang="es-EC" sz="1000" dirty="0" smtClean="0">
                          <a:effectLst/>
                        </a:rPr>
                        <a:t>los </a:t>
                      </a:r>
                      <a:r>
                        <a:rPr lang="es-EC" sz="1000" dirty="0">
                          <a:effectLst/>
                        </a:rPr>
                        <a:t>deseos y preferencias de cada cliente.</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16,39%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16,39%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36,89%</a:t>
                      </a:r>
                      <a:endParaRPr lang="es-EC" sz="1100">
                        <a:effectLst/>
                        <a:latin typeface="Calibri"/>
                        <a:ea typeface="Calibri"/>
                        <a:cs typeface="Times New Roman"/>
                      </a:endParaRPr>
                    </a:p>
                  </a:txBody>
                  <a:tcPr marL="44450" marR="44450" marT="0" marB="0" anchor="ctr"/>
                </a:tc>
              </a:tr>
              <a:tr h="210836">
                <a:tc>
                  <a:txBody>
                    <a:bodyPr/>
                    <a:lstStyle/>
                    <a:p>
                      <a:pPr>
                        <a:lnSpc>
                          <a:spcPct val="115000"/>
                        </a:lnSpc>
                        <a:spcAft>
                          <a:spcPts val="0"/>
                        </a:spcAft>
                      </a:pPr>
                      <a:r>
                        <a:rPr lang="es-EC" sz="1000">
                          <a:effectLst/>
                        </a:rPr>
                        <a:t>Fidelizar y retener a sus clientes.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55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45,08%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45,08%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81,97%</a:t>
                      </a:r>
                      <a:endParaRPr lang="es-EC" sz="1100">
                        <a:effectLst/>
                        <a:latin typeface="Calibri"/>
                        <a:ea typeface="Calibri"/>
                        <a:cs typeface="Times New Roman"/>
                      </a:endParaRPr>
                    </a:p>
                  </a:txBody>
                  <a:tcPr marL="44450" marR="44450" marT="0" marB="0" anchor="ctr"/>
                </a:tc>
              </a:tr>
              <a:tr h="262489">
                <a:tc>
                  <a:txBody>
                    <a:bodyPr/>
                    <a:lstStyle/>
                    <a:p>
                      <a:pPr>
                        <a:lnSpc>
                          <a:spcPct val="115000"/>
                        </a:lnSpc>
                        <a:spcAft>
                          <a:spcPts val="0"/>
                        </a:spcAft>
                      </a:pPr>
                      <a:r>
                        <a:rPr lang="es-EC" sz="1000">
                          <a:effectLst/>
                        </a:rPr>
                        <a:t>No cuenta con una base de datos actualizada.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18,03%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18,03%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r>
              <a:tr h="210836">
                <a:tc>
                  <a:txBody>
                    <a:bodyPr/>
                    <a:lstStyle/>
                    <a:p>
                      <a:pPr algn="ctr">
                        <a:lnSpc>
                          <a:spcPct val="115000"/>
                        </a:lnSpc>
                        <a:spcAft>
                          <a:spcPts val="0"/>
                        </a:spcAft>
                      </a:pPr>
                      <a:r>
                        <a:rPr lang="es-EC" sz="1000">
                          <a:effectLst/>
                        </a:rPr>
                        <a:t>TOTAL</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122</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b"/>
                </a:tc>
              </a:tr>
            </a:tbl>
          </a:graphicData>
        </a:graphic>
      </p:graphicFrame>
      <p:sp>
        <p:nvSpPr>
          <p:cNvPr id="15" name="TextBox 16"/>
          <p:cNvSpPr txBox="1"/>
          <p:nvPr/>
        </p:nvSpPr>
        <p:spPr>
          <a:xfrm>
            <a:off x="899443" y="1507864"/>
            <a:ext cx="5384204" cy="369332"/>
          </a:xfrm>
          <a:prstGeom prst="rect">
            <a:avLst/>
          </a:prstGeom>
          <a:noFill/>
        </p:spPr>
        <p:txBody>
          <a:bodyPr wrap="square" rtlCol="0">
            <a:spAutoFit/>
          </a:bodyPr>
          <a:lstStyle/>
          <a:p>
            <a:r>
              <a:rPr lang="es-EC" dirty="0" smtClean="0"/>
              <a:t>PREGUNTA #6 [Propósito de la base de datos]</a:t>
            </a:r>
            <a:endParaRPr lang="en-US" altLang="ko-KR" dirty="0">
              <a:cs typeface="Arial" pitchFamily="34" charset="0"/>
            </a:endParaRPr>
          </a:p>
        </p:txBody>
      </p:sp>
    </p:spTree>
    <p:extLst>
      <p:ext uri="{BB962C8B-B14F-4D97-AF65-F5344CB8AC3E}">
        <p14:creationId xmlns:p14="http://schemas.microsoft.com/office/powerpoint/2010/main" val="3856936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Descripción de 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#8</a:t>
            </a:r>
            <a:endParaRPr lang="en-US" altLang="ko-KR" dirty="0">
              <a:cs typeface="Arial" pitchFamily="34" charset="0"/>
            </a:endParaRPr>
          </a:p>
        </p:txBody>
      </p:sp>
      <p:graphicFrame>
        <p:nvGraphicFramePr>
          <p:cNvPr id="16" name="15 Gráfico"/>
          <p:cNvGraphicFramePr/>
          <p:nvPr>
            <p:extLst>
              <p:ext uri="{D42A27DB-BD31-4B8C-83A1-F6EECF244321}">
                <p14:modId xmlns:p14="http://schemas.microsoft.com/office/powerpoint/2010/main" val="413205635"/>
              </p:ext>
            </p:extLst>
          </p:nvPr>
        </p:nvGraphicFramePr>
        <p:xfrm>
          <a:off x="323528" y="2037084"/>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16 Gráfico"/>
          <p:cNvGraphicFramePr/>
          <p:nvPr>
            <p:extLst>
              <p:ext uri="{D42A27DB-BD31-4B8C-83A1-F6EECF244321}">
                <p14:modId xmlns:p14="http://schemas.microsoft.com/office/powerpoint/2010/main" val="1117179668"/>
              </p:ext>
            </p:extLst>
          </p:nvPr>
        </p:nvGraphicFramePr>
        <p:xfrm>
          <a:off x="4644157" y="2037084"/>
          <a:ext cx="39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#9</a:t>
            </a:r>
            <a:endParaRPr lang="en-US" altLang="ko-KR" dirty="0">
              <a:cs typeface="Arial" pitchFamily="34" charset="0"/>
            </a:endParaRPr>
          </a:p>
        </p:txBody>
      </p:sp>
    </p:spTree>
    <p:extLst>
      <p:ext uri="{BB962C8B-B14F-4D97-AF65-F5344CB8AC3E}">
        <p14:creationId xmlns:p14="http://schemas.microsoft.com/office/powerpoint/2010/main" val="3616959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Descripción de 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899443" y="1507864"/>
            <a:ext cx="7488981" cy="369332"/>
          </a:xfrm>
          <a:prstGeom prst="rect">
            <a:avLst/>
          </a:prstGeom>
          <a:noFill/>
        </p:spPr>
        <p:txBody>
          <a:bodyPr wrap="square" rtlCol="0">
            <a:spAutoFit/>
          </a:bodyPr>
          <a:lstStyle/>
          <a:p>
            <a:r>
              <a:rPr lang="es-EC" dirty="0" smtClean="0"/>
              <a:t>PREGUNTA #10 [Fuentes de información sobre competidores directos]</a:t>
            </a:r>
            <a:endParaRPr lang="en-US" altLang="ko-KR" dirty="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606225066"/>
              </p:ext>
            </p:extLst>
          </p:nvPr>
        </p:nvGraphicFramePr>
        <p:xfrm>
          <a:off x="462401" y="2015645"/>
          <a:ext cx="7920002" cy="2160001"/>
        </p:xfrm>
        <a:graphic>
          <a:graphicData uri="http://schemas.openxmlformats.org/drawingml/2006/table">
            <a:tbl>
              <a:tblPr firstRow="1" firstCol="1" bandRow="1">
                <a:tableStyleId>{5C22544A-7EE6-4342-B048-85BDC9FD1C3A}</a:tableStyleId>
              </a:tblPr>
              <a:tblGrid>
                <a:gridCol w="3215050"/>
                <a:gridCol w="1176238"/>
                <a:gridCol w="1176238"/>
                <a:gridCol w="1176238"/>
                <a:gridCol w="1176238"/>
              </a:tblGrid>
              <a:tr h="540001">
                <a:tc>
                  <a:txBody>
                    <a:bodyPr/>
                    <a:lstStyle/>
                    <a:p>
                      <a:pPr algn="ctr">
                        <a:lnSpc>
                          <a:spcPct val="115000"/>
                        </a:lnSpc>
                        <a:spcAft>
                          <a:spcPts val="0"/>
                        </a:spcAft>
                      </a:pPr>
                      <a:r>
                        <a:rPr lang="es-EC" sz="1000" dirty="0">
                          <a:effectLst/>
                        </a:rPr>
                        <a:t>Fuente de información</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 válido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Porcentaje </a:t>
                      </a:r>
                      <a:r>
                        <a:rPr lang="es-EC" sz="1000" dirty="0" smtClean="0">
                          <a:effectLst/>
                        </a:rPr>
                        <a:t>          acumulado</a:t>
                      </a:r>
                      <a:endParaRPr lang="es-EC" sz="1100" dirty="0">
                        <a:effectLst/>
                        <a:latin typeface="Calibri"/>
                        <a:ea typeface="Calibri"/>
                        <a:cs typeface="Times New Roman"/>
                      </a:endParaRPr>
                    </a:p>
                  </a:txBody>
                  <a:tcPr marL="44450" marR="44450" marT="0" marB="0" anchor="ctr"/>
                </a:tc>
              </a:tr>
              <a:tr h="270000">
                <a:tc>
                  <a:txBody>
                    <a:bodyPr/>
                    <a:lstStyle/>
                    <a:p>
                      <a:pPr>
                        <a:lnSpc>
                          <a:spcPct val="115000"/>
                        </a:lnSpc>
                        <a:spcAft>
                          <a:spcPts val="0"/>
                        </a:spcAft>
                      </a:pPr>
                      <a:r>
                        <a:rPr lang="es-EC" sz="1000">
                          <a:effectLst/>
                        </a:rPr>
                        <a:t>A través del sitio Web</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20,14%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20,14%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20,14%</a:t>
                      </a:r>
                      <a:endParaRPr lang="es-EC" sz="1100">
                        <a:effectLst/>
                        <a:latin typeface="Calibri"/>
                        <a:ea typeface="Calibri"/>
                        <a:cs typeface="Times New Roman"/>
                      </a:endParaRPr>
                    </a:p>
                  </a:txBody>
                  <a:tcPr marL="44450" marR="44450" marT="0" marB="0" anchor="ctr"/>
                </a:tc>
              </a:tr>
              <a:tr h="270000">
                <a:tc>
                  <a:txBody>
                    <a:bodyPr/>
                    <a:lstStyle/>
                    <a:p>
                      <a:pPr>
                        <a:lnSpc>
                          <a:spcPct val="115000"/>
                        </a:lnSpc>
                        <a:spcAft>
                          <a:spcPts val="0"/>
                        </a:spcAft>
                      </a:pPr>
                      <a:r>
                        <a:rPr lang="es-EC" sz="1000">
                          <a:effectLst/>
                        </a:rPr>
                        <a:t>A través de los clientes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64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46,04%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46,04%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66,19%</a:t>
                      </a:r>
                      <a:endParaRPr lang="es-EC" sz="1100">
                        <a:effectLst/>
                        <a:latin typeface="Calibri"/>
                        <a:ea typeface="Calibri"/>
                        <a:cs typeface="Times New Roman"/>
                      </a:endParaRPr>
                    </a:p>
                  </a:txBody>
                  <a:tcPr marL="44450" marR="44450" marT="0" marB="0" anchor="ctr"/>
                </a:tc>
              </a:tr>
              <a:tr h="270000">
                <a:tc>
                  <a:txBody>
                    <a:bodyPr/>
                    <a:lstStyle/>
                    <a:p>
                      <a:pPr>
                        <a:lnSpc>
                          <a:spcPct val="115000"/>
                        </a:lnSpc>
                        <a:spcAft>
                          <a:spcPts val="0"/>
                        </a:spcAft>
                      </a:pPr>
                      <a:r>
                        <a:rPr lang="es-EC" sz="1000">
                          <a:effectLst/>
                        </a:rPr>
                        <a:t>A través de espionaje industrial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5,04%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5,04%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71,22%</a:t>
                      </a:r>
                      <a:endParaRPr lang="es-EC" sz="1100">
                        <a:effectLst/>
                        <a:latin typeface="Calibri"/>
                        <a:ea typeface="Calibri"/>
                        <a:cs typeface="Times New Roman"/>
                      </a:endParaRPr>
                    </a:p>
                  </a:txBody>
                  <a:tcPr marL="44450" marR="44450" marT="0" marB="0" anchor="ctr"/>
                </a:tc>
              </a:tr>
              <a:tr h="270000">
                <a:tc>
                  <a:txBody>
                    <a:bodyPr/>
                    <a:lstStyle/>
                    <a:p>
                      <a:pPr>
                        <a:lnSpc>
                          <a:spcPct val="115000"/>
                        </a:lnSpc>
                        <a:spcAft>
                          <a:spcPts val="0"/>
                        </a:spcAft>
                      </a:pPr>
                      <a:r>
                        <a:rPr lang="es-EC" sz="1000">
                          <a:effectLst/>
                        </a:rPr>
                        <a:t>Medios de información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31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22,30%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22,30%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93,53%</a:t>
                      </a:r>
                      <a:endParaRPr lang="es-EC" sz="1100">
                        <a:effectLst/>
                        <a:latin typeface="Calibri"/>
                        <a:ea typeface="Calibri"/>
                        <a:cs typeface="Times New Roman"/>
                      </a:endParaRPr>
                    </a:p>
                  </a:txBody>
                  <a:tcPr marL="44450" marR="44450" marT="0" marB="0" anchor="ctr"/>
                </a:tc>
              </a:tr>
              <a:tr h="270000">
                <a:tc>
                  <a:txBody>
                    <a:bodyPr/>
                    <a:lstStyle/>
                    <a:p>
                      <a:pPr>
                        <a:lnSpc>
                          <a:spcPct val="115000"/>
                        </a:lnSpc>
                        <a:spcAft>
                          <a:spcPts val="0"/>
                        </a:spcAft>
                      </a:pPr>
                      <a:r>
                        <a:rPr lang="es-EC" sz="1000">
                          <a:effectLst/>
                        </a:rPr>
                        <a:t>No estudian su competencia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9</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6,47%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6,47%</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b"/>
                </a:tc>
              </a:tr>
              <a:tr h="270000">
                <a:tc>
                  <a:txBody>
                    <a:bodyPr/>
                    <a:lstStyle/>
                    <a:p>
                      <a:pPr algn="ctr">
                        <a:lnSpc>
                          <a:spcPct val="115000"/>
                        </a:lnSpc>
                        <a:spcAft>
                          <a:spcPts val="0"/>
                        </a:spcAft>
                      </a:pPr>
                      <a:r>
                        <a:rPr lang="es-EC" sz="1000">
                          <a:effectLst/>
                        </a:rPr>
                        <a:t>TOTAL</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139</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987549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Descripción de 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899443" y="1507864"/>
            <a:ext cx="7488981" cy="369332"/>
          </a:xfrm>
          <a:prstGeom prst="rect">
            <a:avLst/>
          </a:prstGeom>
          <a:noFill/>
        </p:spPr>
        <p:txBody>
          <a:bodyPr wrap="square" rtlCol="0">
            <a:spAutoFit/>
          </a:bodyPr>
          <a:lstStyle/>
          <a:p>
            <a:r>
              <a:rPr lang="es-EC" dirty="0" smtClean="0"/>
              <a:t>PREGUNTA #12 [Factores para definir el perfil de los clientes]</a:t>
            </a:r>
            <a:endParaRPr lang="en-US" altLang="ko-KR" dirty="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514005005"/>
              </p:ext>
            </p:extLst>
          </p:nvPr>
        </p:nvGraphicFramePr>
        <p:xfrm>
          <a:off x="468422" y="1993168"/>
          <a:ext cx="7920002" cy="2160002"/>
        </p:xfrm>
        <a:graphic>
          <a:graphicData uri="http://schemas.openxmlformats.org/drawingml/2006/table">
            <a:tbl>
              <a:tblPr firstRow="1" firstCol="1" bandRow="1">
                <a:tableStyleId>{5C22544A-7EE6-4342-B048-85BDC9FD1C3A}</a:tableStyleId>
              </a:tblPr>
              <a:tblGrid>
                <a:gridCol w="3215050"/>
                <a:gridCol w="1176238"/>
                <a:gridCol w="1176238"/>
                <a:gridCol w="1176238"/>
                <a:gridCol w="1176238"/>
              </a:tblGrid>
              <a:tr h="396329">
                <a:tc>
                  <a:txBody>
                    <a:bodyPr/>
                    <a:lstStyle/>
                    <a:p>
                      <a:pPr algn="ctr">
                        <a:lnSpc>
                          <a:spcPct val="115000"/>
                        </a:lnSpc>
                        <a:spcAft>
                          <a:spcPts val="0"/>
                        </a:spcAft>
                      </a:pPr>
                      <a:r>
                        <a:rPr lang="es-EC" sz="1000" dirty="0">
                          <a:effectLst/>
                        </a:rPr>
                        <a:t>Fuente de información</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 válido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Porcentaje </a:t>
                      </a:r>
                      <a:r>
                        <a:rPr lang="es-EC" sz="1000" dirty="0" smtClean="0">
                          <a:effectLst/>
                        </a:rPr>
                        <a:t>          acumulado</a:t>
                      </a:r>
                      <a:endParaRPr lang="es-EC" sz="1100" dirty="0">
                        <a:effectLst/>
                        <a:latin typeface="Calibri"/>
                        <a:ea typeface="Calibri"/>
                        <a:cs typeface="Times New Roman"/>
                      </a:endParaRPr>
                    </a:p>
                  </a:txBody>
                  <a:tcPr marL="44450" marR="44450" marT="0" marB="0" anchor="b"/>
                </a:tc>
              </a:tr>
              <a:tr h="396329">
                <a:tc>
                  <a:txBody>
                    <a:bodyPr/>
                    <a:lstStyle/>
                    <a:p>
                      <a:pPr>
                        <a:lnSpc>
                          <a:spcPct val="115000"/>
                        </a:lnSpc>
                        <a:spcAft>
                          <a:spcPts val="0"/>
                        </a:spcAft>
                      </a:pPr>
                      <a:r>
                        <a:rPr lang="es-EC" sz="1000" dirty="0">
                          <a:effectLst/>
                        </a:rPr>
                        <a:t>Demográficos (Edad, Sexo, nivel de ingresos, </a:t>
                      </a:r>
                      <a:r>
                        <a:rPr lang="es-EC" sz="1000" dirty="0" smtClean="0">
                          <a:effectLst/>
                        </a:rPr>
                        <a:t>        ocupación</a:t>
                      </a:r>
                      <a:r>
                        <a:rPr lang="es-EC" sz="1000" dirty="0">
                          <a:effectLst/>
                        </a:rPr>
                        <a:t>)</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15,22%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15,22%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15,22%</a:t>
                      </a:r>
                      <a:endParaRPr lang="es-EC" sz="1100">
                        <a:effectLst/>
                        <a:latin typeface="Calibri"/>
                        <a:ea typeface="Calibri"/>
                        <a:cs typeface="Times New Roman"/>
                      </a:endParaRPr>
                    </a:p>
                  </a:txBody>
                  <a:tcPr marL="44450" marR="44450" marT="0" marB="0" anchor="ctr"/>
                </a:tc>
              </a:tr>
              <a:tr h="191562">
                <a:tc>
                  <a:txBody>
                    <a:bodyPr/>
                    <a:lstStyle/>
                    <a:p>
                      <a:pPr>
                        <a:lnSpc>
                          <a:spcPct val="115000"/>
                        </a:lnSpc>
                        <a:spcAft>
                          <a:spcPts val="0"/>
                        </a:spcAft>
                      </a:pPr>
                      <a:r>
                        <a:rPr lang="es-EC" sz="1000">
                          <a:effectLst/>
                        </a:rPr>
                        <a:t>Geográficos (ciudad, sector)</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38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27,54%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27,54%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42,75%</a:t>
                      </a:r>
                      <a:endParaRPr lang="es-EC" sz="1100">
                        <a:effectLst/>
                        <a:latin typeface="Calibri"/>
                        <a:ea typeface="Calibri"/>
                        <a:cs typeface="Times New Roman"/>
                      </a:endParaRPr>
                    </a:p>
                  </a:txBody>
                  <a:tcPr marL="44450" marR="44450" marT="0" marB="0" anchor="ctr"/>
                </a:tc>
              </a:tr>
              <a:tr h="396329">
                <a:tc>
                  <a:txBody>
                    <a:bodyPr/>
                    <a:lstStyle/>
                    <a:p>
                      <a:pPr>
                        <a:lnSpc>
                          <a:spcPct val="115000"/>
                        </a:lnSpc>
                        <a:spcAft>
                          <a:spcPts val="0"/>
                        </a:spcAft>
                      </a:pPr>
                      <a:r>
                        <a:rPr lang="es-EC" sz="1000">
                          <a:effectLst/>
                        </a:rPr>
                        <a:t>Pictográficos (clase social, personalidad, estilo de vida)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15,22%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15,22%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57,97%</a:t>
                      </a:r>
                      <a:endParaRPr lang="es-EC" sz="1100">
                        <a:effectLst/>
                        <a:latin typeface="Calibri"/>
                        <a:ea typeface="Calibri"/>
                        <a:cs typeface="Times New Roman"/>
                      </a:endParaRPr>
                    </a:p>
                  </a:txBody>
                  <a:tcPr marL="44450" marR="44450" marT="0" marB="0" anchor="ctr"/>
                </a:tc>
              </a:tr>
              <a:tr h="396329">
                <a:tc>
                  <a:txBody>
                    <a:bodyPr/>
                    <a:lstStyle/>
                    <a:p>
                      <a:pPr>
                        <a:lnSpc>
                          <a:spcPct val="115000"/>
                        </a:lnSpc>
                        <a:spcAft>
                          <a:spcPts val="0"/>
                        </a:spcAft>
                      </a:pPr>
                      <a:r>
                        <a:rPr lang="es-EC" sz="1000" dirty="0">
                          <a:effectLst/>
                        </a:rPr>
                        <a:t>Conductuales (beneficio esperado, frecuencia de </a:t>
                      </a:r>
                      <a:r>
                        <a:rPr lang="es-EC" sz="1000" dirty="0" smtClean="0">
                          <a:effectLst/>
                        </a:rPr>
                        <a:t>  uso</a:t>
                      </a:r>
                      <a:r>
                        <a:rPr lang="es-EC" sz="1000" dirty="0">
                          <a:effectLst/>
                        </a:rPr>
                        <a:t>, actitud)</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37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26,81%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26,81%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84,78%</a:t>
                      </a:r>
                      <a:endParaRPr lang="es-EC" sz="1100">
                        <a:effectLst/>
                        <a:latin typeface="Calibri"/>
                        <a:ea typeface="Calibri"/>
                        <a:cs typeface="Times New Roman"/>
                      </a:endParaRPr>
                    </a:p>
                  </a:txBody>
                  <a:tcPr marL="44450" marR="44450" marT="0" marB="0" anchor="ctr"/>
                </a:tc>
              </a:tr>
              <a:tr h="191562">
                <a:tc>
                  <a:txBody>
                    <a:bodyPr/>
                    <a:lstStyle/>
                    <a:p>
                      <a:pPr>
                        <a:lnSpc>
                          <a:spcPct val="115000"/>
                        </a:lnSpc>
                        <a:spcAft>
                          <a:spcPts val="0"/>
                        </a:spcAft>
                      </a:pPr>
                      <a:r>
                        <a:rPr lang="es-EC" sz="1000">
                          <a:effectLst/>
                        </a:rPr>
                        <a:t>No se tiene un perfil definido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21</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15,22%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15,22%</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r>
              <a:tr h="191562">
                <a:tc>
                  <a:txBody>
                    <a:bodyPr/>
                    <a:lstStyle/>
                    <a:p>
                      <a:pPr algn="ctr">
                        <a:lnSpc>
                          <a:spcPct val="115000"/>
                        </a:lnSpc>
                        <a:spcAft>
                          <a:spcPts val="0"/>
                        </a:spcAft>
                      </a:pPr>
                      <a:r>
                        <a:rPr lang="es-EC" sz="1000">
                          <a:effectLst/>
                        </a:rPr>
                        <a:t>TOTAL</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138</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390081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Descripción de 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899443" y="1507864"/>
            <a:ext cx="8137053" cy="369332"/>
          </a:xfrm>
          <a:prstGeom prst="rect">
            <a:avLst/>
          </a:prstGeom>
          <a:noFill/>
        </p:spPr>
        <p:txBody>
          <a:bodyPr wrap="square" rtlCol="0">
            <a:spAutoFit/>
          </a:bodyPr>
          <a:lstStyle/>
          <a:p>
            <a:r>
              <a:rPr lang="es-EC" dirty="0" smtClean="0"/>
              <a:t>PREGUNTA #14 [Actividades promocionales usadas con mayor frecuencia]</a:t>
            </a:r>
            <a:endParaRPr lang="en-US" altLang="ko-KR" dirty="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924248687"/>
              </p:ext>
            </p:extLst>
          </p:nvPr>
        </p:nvGraphicFramePr>
        <p:xfrm>
          <a:off x="454451" y="1993168"/>
          <a:ext cx="7920002" cy="2160000"/>
        </p:xfrm>
        <a:graphic>
          <a:graphicData uri="http://schemas.openxmlformats.org/drawingml/2006/table">
            <a:tbl>
              <a:tblPr firstRow="1" firstCol="1" bandRow="1">
                <a:tableStyleId>{5C22544A-7EE6-4342-B048-85BDC9FD1C3A}</a:tableStyleId>
              </a:tblPr>
              <a:tblGrid>
                <a:gridCol w="3215050"/>
                <a:gridCol w="1176238"/>
                <a:gridCol w="1176238"/>
                <a:gridCol w="1176238"/>
                <a:gridCol w="1176238"/>
              </a:tblGrid>
              <a:tr h="360000">
                <a:tc>
                  <a:txBody>
                    <a:bodyPr/>
                    <a:lstStyle/>
                    <a:p>
                      <a:pPr algn="ctr">
                        <a:lnSpc>
                          <a:spcPct val="115000"/>
                        </a:lnSpc>
                        <a:spcAft>
                          <a:spcPts val="0"/>
                        </a:spcAft>
                      </a:pPr>
                      <a:r>
                        <a:rPr lang="es-EC" sz="1000" dirty="0">
                          <a:effectLst/>
                        </a:rPr>
                        <a:t>Fuente de información</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 válido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Porcentaje </a:t>
                      </a:r>
                      <a:r>
                        <a:rPr lang="es-EC" sz="1000" dirty="0" smtClean="0">
                          <a:effectLst/>
                        </a:rPr>
                        <a:t>          acumulado</a:t>
                      </a:r>
                      <a:endParaRPr lang="es-EC" sz="1100" dirty="0">
                        <a:effectLst/>
                        <a:latin typeface="Calibri"/>
                        <a:ea typeface="Calibri"/>
                        <a:cs typeface="Times New Roman"/>
                      </a:endParaRPr>
                    </a:p>
                  </a:txBody>
                  <a:tcPr marL="44450" marR="44450" marT="0" marB="0" anchor="b"/>
                </a:tc>
              </a:tr>
              <a:tr h="360000">
                <a:tc>
                  <a:txBody>
                    <a:bodyPr/>
                    <a:lstStyle/>
                    <a:p>
                      <a:pPr>
                        <a:lnSpc>
                          <a:spcPct val="115000"/>
                        </a:lnSpc>
                        <a:spcAft>
                          <a:spcPts val="0"/>
                        </a:spcAft>
                      </a:pPr>
                      <a:r>
                        <a:rPr lang="es-EC" sz="1000" dirty="0">
                          <a:effectLst/>
                        </a:rPr>
                        <a:t>a. Promoción de ventas (descuentos, ofertas, </a:t>
                      </a:r>
                      <a:r>
                        <a:rPr lang="es-EC" sz="1000" dirty="0" smtClean="0">
                          <a:effectLst/>
                        </a:rPr>
                        <a:t>         concursos</a:t>
                      </a:r>
                      <a:r>
                        <a:rPr lang="es-EC" sz="1000" dirty="0">
                          <a:effectLst/>
                        </a:rPr>
                        <a:t>) </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35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22,88%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22,88%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22,88%</a:t>
                      </a:r>
                      <a:endParaRPr lang="es-EC" sz="1100">
                        <a:effectLst/>
                        <a:latin typeface="Calibri"/>
                        <a:ea typeface="Calibri"/>
                        <a:cs typeface="Times New Roman"/>
                      </a:endParaRPr>
                    </a:p>
                  </a:txBody>
                  <a:tcPr marL="44450" marR="44450" marT="0" marB="0" anchor="ctr"/>
                </a:tc>
              </a:tr>
              <a:tr h="360000">
                <a:tc>
                  <a:txBody>
                    <a:bodyPr/>
                    <a:lstStyle/>
                    <a:p>
                      <a:pPr>
                        <a:lnSpc>
                          <a:spcPct val="115000"/>
                        </a:lnSpc>
                        <a:spcAft>
                          <a:spcPts val="0"/>
                        </a:spcAft>
                      </a:pPr>
                      <a:r>
                        <a:rPr lang="es-EC" sz="1000" dirty="0">
                          <a:effectLst/>
                        </a:rPr>
                        <a:t>b. Relaciones públicas (eventos, ferias, </a:t>
                      </a:r>
                      <a:r>
                        <a:rPr lang="es-EC" sz="1000" dirty="0" smtClean="0">
                          <a:effectLst/>
                        </a:rPr>
                        <a:t>                   publirreportajes</a:t>
                      </a:r>
                      <a:r>
                        <a:rPr lang="es-EC" sz="1000" dirty="0">
                          <a:effectLst/>
                        </a:rPr>
                        <a:t>)</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15,03%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15,03%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37,91%</a:t>
                      </a:r>
                      <a:endParaRPr lang="es-EC" sz="1100" dirty="0">
                        <a:effectLst/>
                        <a:latin typeface="Calibri"/>
                        <a:ea typeface="Calibri"/>
                        <a:cs typeface="Times New Roman"/>
                      </a:endParaRPr>
                    </a:p>
                  </a:txBody>
                  <a:tcPr marL="44450" marR="44450" marT="0" marB="0" anchor="ctr"/>
                </a:tc>
              </a:tr>
              <a:tr h="360000">
                <a:tc>
                  <a:txBody>
                    <a:bodyPr/>
                    <a:lstStyle/>
                    <a:p>
                      <a:pPr>
                        <a:lnSpc>
                          <a:spcPct val="115000"/>
                        </a:lnSpc>
                        <a:spcAft>
                          <a:spcPts val="0"/>
                        </a:spcAft>
                      </a:pPr>
                      <a:r>
                        <a:rPr lang="es-EC" sz="1000" dirty="0">
                          <a:effectLst/>
                        </a:rPr>
                        <a:t>c. Marketing directo (Mensajes por correo </a:t>
                      </a:r>
                      <a:r>
                        <a:rPr lang="es-EC" sz="1000" dirty="0" smtClean="0">
                          <a:effectLst/>
                        </a:rPr>
                        <a:t>               electrónicos</a:t>
                      </a:r>
                      <a:r>
                        <a:rPr lang="es-EC" sz="1000" dirty="0">
                          <a:effectLst/>
                        </a:rPr>
                        <a:t>, tele mercadeo)</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28,10%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28,10%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66,01%</a:t>
                      </a:r>
                      <a:endParaRPr lang="es-EC" sz="1100">
                        <a:effectLst/>
                        <a:latin typeface="Calibri"/>
                        <a:ea typeface="Calibri"/>
                        <a:cs typeface="Times New Roman"/>
                      </a:endParaRPr>
                    </a:p>
                  </a:txBody>
                  <a:tcPr marL="44450" marR="44450" marT="0" marB="0" anchor="ctr"/>
                </a:tc>
              </a:tr>
              <a:tr h="360000">
                <a:tc>
                  <a:txBody>
                    <a:bodyPr/>
                    <a:lstStyle/>
                    <a:p>
                      <a:pPr>
                        <a:lnSpc>
                          <a:spcPct val="115000"/>
                        </a:lnSpc>
                        <a:spcAft>
                          <a:spcPts val="0"/>
                        </a:spcAft>
                      </a:pPr>
                      <a:r>
                        <a:rPr lang="en-US" sz="1000" dirty="0">
                          <a:effectLst/>
                        </a:rPr>
                        <a:t>d. Marketing On line (</a:t>
                      </a:r>
                      <a:r>
                        <a:rPr lang="en-US" sz="1000" dirty="0" err="1">
                          <a:effectLst/>
                        </a:rPr>
                        <a:t>página</a:t>
                      </a:r>
                      <a:r>
                        <a:rPr lang="en-US" sz="1000" dirty="0">
                          <a:effectLst/>
                        </a:rPr>
                        <a:t> Web, community </a:t>
                      </a:r>
                      <a:r>
                        <a:rPr lang="en-US" sz="1000" dirty="0" smtClean="0">
                          <a:effectLst/>
                        </a:rPr>
                        <a:t>       management</a:t>
                      </a:r>
                      <a:r>
                        <a:rPr lang="en-US" sz="1000" dirty="0">
                          <a:effectLst/>
                        </a:rPr>
                        <a:t>)</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28,10%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28,10%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94,12%</a:t>
                      </a:r>
                      <a:endParaRPr lang="es-EC" sz="1100">
                        <a:effectLst/>
                        <a:latin typeface="Calibri"/>
                        <a:ea typeface="Calibri"/>
                        <a:cs typeface="Times New Roman"/>
                      </a:endParaRPr>
                    </a:p>
                  </a:txBody>
                  <a:tcPr marL="44450" marR="44450" marT="0" marB="0" anchor="ctr"/>
                </a:tc>
              </a:tr>
              <a:tr h="180000">
                <a:tc>
                  <a:txBody>
                    <a:bodyPr/>
                    <a:lstStyle/>
                    <a:p>
                      <a:pPr>
                        <a:lnSpc>
                          <a:spcPct val="115000"/>
                        </a:lnSpc>
                        <a:spcAft>
                          <a:spcPts val="0"/>
                        </a:spcAft>
                      </a:pPr>
                      <a:r>
                        <a:rPr lang="es-EC" sz="1000">
                          <a:effectLst/>
                        </a:rPr>
                        <a:t>e. Publicidad (Medios masivos)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9</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5,88%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6%</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r>
              <a:tr h="180000">
                <a:tc>
                  <a:txBody>
                    <a:bodyPr/>
                    <a:lstStyle/>
                    <a:p>
                      <a:pPr algn="ctr">
                        <a:lnSpc>
                          <a:spcPct val="115000"/>
                        </a:lnSpc>
                        <a:spcAft>
                          <a:spcPts val="0"/>
                        </a:spcAft>
                      </a:pPr>
                      <a:r>
                        <a:rPr lang="es-EC" sz="1000">
                          <a:effectLst/>
                        </a:rPr>
                        <a:t>TOTAL</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153</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236288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Descripción de 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#18</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#21</a:t>
            </a:r>
            <a:endParaRPr lang="en-US" altLang="ko-KR" dirty="0">
              <a:cs typeface="Arial" pitchFamily="34" charset="0"/>
            </a:endParaRPr>
          </a:p>
        </p:txBody>
      </p:sp>
      <p:graphicFrame>
        <p:nvGraphicFramePr>
          <p:cNvPr id="20" name="19 Gráfico"/>
          <p:cNvGraphicFramePr/>
          <p:nvPr>
            <p:extLst>
              <p:ext uri="{D42A27DB-BD31-4B8C-83A1-F6EECF244321}">
                <p14:modId xmlns:p14="http://schemas.microsoft.com/office/powerpoint/2010/main" val="4072025033"/>
              </p:ext>
            </p:extLst>
          </p:nvPr>
        </p:nvGraphicFramePr>
        <p:xfrm>
          <a:off x="395536" y="1993168"/>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22 Gráfico"/>
          <p:cNvGraphicFramePr/>
          <p:nvPr>
            <p:extLst>
              <p:ext uri="{D42A27DB-BD31-4B8C-83A1-F6EECF244321}">
                <p14:modId xmlns:p14="http://schemas.microsoft.com/office/powerpoint/2010/main" val="3501922141"/>
              </p:ext>
            </p:extLst>
          </p:nvPr>
        </p:nvGraphicFramePr>
        <p:xfrm>
          <a:off x="4716166" y="2007411"/>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8100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altLang="ko-KR" dirty="0" smtClean="0">
                <a:solidFill>
                  <a:schemeClr val="accent1"/>
                </a:solidFill>
              </a:rPr>
              <a:t>Contenido</a:t>
            </a:r>
            <a:r>
              <a:rPr lang="es-EC" altLang="ko-KR" dirty="0" smtClean="0">
                <a:solidFill>
                  <a:srgbClr val="22AAE4"/>
                </a:solidFill>
              </a:rPr>
              <a:t> </a:t>
            </a:r>
            <a:r>
              <a:rPr lang="es-EC" altLang="ko-KR" dirty="0" smtClean="0"/>
              <a:t>por </a:t>
            </a:r>
            <a:r>
              <a:rPr lang="es-EC" altLang="ko-KR" dirty="0" smtClean="0">
                <a:solidFill>
                  <a:schemeClr val="accent1"/>
                </a:solidFill>
              </a:rPr>
              <a:t>capítulos </a:t>
            </a:r>
            <a:endParaRPr lang="es-EC" altLang="ko-KR" dirty="0">
              <a:solidFill>
                <a:schemeClr val="accent1"/>
              </a:solidFill>
            </a:endParaRPr>
          </a:p>
        </p:txBody>
      </p:sp>
      <p:grpSp>
        <p:nvGrpSpPr>
          <p:cNvPr id="13" name="Group 12"/>
          <p:cNvGrpSpPr/>
          <p:nvPr/>
        </p:nvGrpSpPr>
        <p:grpSpPr>
          <a:xfrm>
            <a:off x="3802348" y="1356141"/>
            <a:ext cx="914400" cy="914400"/>
            <a:chOff x="3802348" y="1197114"/>
            <a:chExt cx="914400" cy="914400"/>
          </a:xfrm>
        </p:grpSpPr>
        <p:sp>
          <p:nvSpPr>
            <p:cNvPr id="3" name="Diamond 2"/>
            <p:cNvSpPr/>
            <p:nvPr/>
          </p:nvSpPr>
          <p:spPr>
            <a:xfrm>
              <a:off x="3802348" y="1197114"/>
              <a:ext cx="914400" cy="914400"/>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8" name="TextBox 7"/>
            <p:cNvSpPr txBox="1"/>
            <p:nvPr/>
          </p:nvSpPr>
          <p:spPr>
            <a:xfrm>
              <a:off x="3966840" y="1392704"/>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01</a:t>
              </a:r>
              <a:endParaRPr lang="ko-KR" altLang="en-US" sz="2800" b="1" dirty="0">
                <a:solidFill>
                  <a:schemeClr val="tx1">
                    <a:lumMod val="75000"/>
                    <a:lumOff val="25000"/>
                  </a:schemeClr>
                </a:solidFill>
                <a:cs typeface="Arial" pitchFamily="34" charset="0"/>
              </a:endParaRPr>
            </a:p>
          </p:txBody>
        </p:sp>
      </p:grpSp>
      <p:grpSp>
        <p:nvGrpSpPr>
          <p:cNvPr id="14" name="Group 13"/>
          <p:cNvGrpSpPr/>
          <p:nvPr/>
        </p:nvGrpSpPr>
        <p:grpSpPr>
          <a:xfrm>
            <a:off x="4427253" y="1967765"/>
            <a:ext cx="914400" cy="914400"/>
            <a:chOff x="4427253" y="1808738"/>
            <a:chExt cx="914400" cy="914400"/>
          </a:xfrm>
        </p:grpSpPr>
        <p:sp>
          <p:nvSpPr>
            <p:cNvPr id="5" name="Diamond 4"/>
            <p:cNvSpPr/>
            <p:nvPr/>
          </p:nvSpPr>
          <p:spPr>
            <a:xfrm>
              <a:off x="4427253" y="1808738"/>
              <a:ext cx="914400" cy="914400"/>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0" name="TextBox 9"/>
            <p:cNvSpPr txBox="1"/>
            <p:nvPr/>
          </p:nvSpPr>
          <p:spPr>
            <a:xfrm>
              <a:off x="4591745" y="2004328"/>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02</a:t>
              </a:r>
              <a:endParaRPr lang="ko-KR" altLang="en-US" sz="2800" b="1" dirty="0">
                <a:solidFill>
                  <a:schemeClr val="tx1">
                    <a:lumMod val="75000"/>
                    <a:lumOff val="25000"/>
                  </a:schemeClr>
                </a:solidFill>
                <a:cs typeface="Arial" pitchFamily="34" charset="0"/>
              </a:endParaRPr>
            </a:p>
          </p:txBody>
        </p:sp>
      </p:grpSp>
      <p:grpSp>
        <p:nvGrpSpPr>
          <p:cNvPr id="15" name="Group 14"/>
          <p:cNvGrpSpPr/>
          <p:nvPr/>
        </p:nvGrpSpPr>
        <p:grpSpPr>
          <a:xfrm>
            <a:off x="3802348" y="2579389"/>
            <a:ext cx="914400" cy="914400"/>
            <a:chOff x="3802348" y="2420362"/>
            <a:chExt cx="914400" cy="914400"/>
          </a:xfrm>
        </p:grpSpPr>
        <p:sp>
          <p:nvSpPr>
            <p:cNvPr id="6" name="Diamond 5"/>
            <p:cNvSpPr/>
            <p:nvPr/>
          </p:nvSpPr>
          <p:spPr>
            <a:xfrm>
              <a:off x="3802348" y="2420362"/>
              <a:ext cx="914400" cy="914400"/>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 name="TextBox 10"/>
            <p:cNvSpPr txBox="1"/>
            <p:nvPr/>
          </p:nvSpPr>
          <p:spPr>
            <a:xfrm>
              <a:off x="3966840" y="2615952"/>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03</a:t>
              </a:r>
              <a:endParaRPr lang="ko-KR" altLang="en-US" sz="2800" b="1" dirty="0">
                <a:solidFill>
                  <a:schemeClr val="tx1">
                    <a:lumMod val="75000"/>
                    <a:lumOff val="25000"/>
                  </a:schemeClr>
                </a:solidFill>
                <a:cs typeface="Arial" pitchFamily="34" charset="0"/>
              </a:endParaRPr>
            </a:p>
          </p:txBody>
        </p:sp>
      </p:grpSp>
      <p:grpSp>
        <p:nvGrpSpPr>
          <p:cNvPr id="16" name="Group 15"/>
          <p:cNvGrpSpPr/>
          <p:nvPr/>
        </p:nvGrpSpPr>
        <p:grpSpPr>
          <a:xfrm>
            <a:off x="4427253" y="3191014"/>
            <a:ext cx="914400" cy="914400"/>
            <a:chOff x="4427253" y="3031987"/>
            <a:chExt cx="914400" cy="914400"/>
          </a:xfrm>
        </p:grpSpPr>
        <p:sp>
          <p:nvSpPr>
            <p:cNvPr id="7" name="Diamond 6"/>
            <p:cNvSpPr/>
            <p:nvPr/>
          </p:nvSpPr>
          <p:spPr>
            <a:xfrm>
              <a:off x="4427253" y="3031987"/>
              <a:ext cx="914400" cy="914400"/>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 name="TextBox 11"/>
            <p:cNvSpPr txBox="1"/>
            <p:nvPr/>
          </p:nvSpPr>
          <p:spPr>
            <a:xfrm>
              <a:off x="4591745" y="3227577"/>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04</a:t>
              </a:r>
              <a:endParaRPr lang="ko-KR" altLang="en-US" sz="2800" b="1" dirty="0">
                <a:solidFill>
                  <a:schemeClr val="tx1">
                    <a:lumMod val="75000"/>
                    <a:lumOff val="25000"/>
                  </a:schemeClr>
                </a:solidFill>
                <a:cs typeface="Arial" pitchFamily="34" charset="0"/>
              </a:endParaRPr>
            </a:p>
          </p:txBody>
        </p:sp>
      </p:grpSp>
      <p:grpSp>
        <p:nvGrpSpPr>
          <p:cNvPr id="18" name="Group 17"/>
          <p:cNvGrpSpPr/>
          <p:nvPr/>
        </p:nvGrpSpPr>
        <p:grpSpPr>
          <a:xfrm>
            <a:off x="675617" y="1390928"/>
            <a:ext cx="2981741"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pPr algn="r"/>
              <a:r>
                <a:rPr lang="es-EC" altLang="ko-KR" sz="1200" dirty="0" smtClean="0">
                  <a:solidFill>
                    <a:schemeClr val="tx1">
                      <a:lumMod val="75000"/>
                      <a:lumOff val="25000"/>
                    </a:schemeClr>
                  </a:solidFill>
                  <a:cs typeface="Arial" pitchFamily="34" charset="0"/>
                </a:rPr>
                <a:t>Teoría de recursos y capacidades, contexto de las Pymes y elementos de la competitividad. </a:t>
              </a:r>
              <a:endParaRPr lang="es-EC" altLang="ko-KR" sz="1200" dirty="0">
                <a:solidFill>
                  <a:schemeClr val="tx1">
                    <a:lumMod val="75000"/>
                    <a:lumOff val="25000"/>
                  </a:schemeClr>
                </a:solidFill>
                <a:cs typeface="Arial" pitchFamily="34" charset="0"/>
              </a:endParaRPr>
            </a:p>
          </p:txBody>
        </p:sp>
        <p:sp>
          <p:nvSpPr>
            <p:cNvPr id="20" name="TextBox 19"/>
            <p:cNvSpPr txBox="1"/>
            <p:nvPr/>
          </p:nvSpPr>
          <p:spPr>
            <a:xfrm>
              <a:off x="2113658" y="4283314"/>
              <a:ext cx="3647459" cy="276999"/>
            </a:xfrm>
            <a:prstGeom prst="rect">
              <a:avLst/>
            </a:prstGeom>
            <a:noFill/>
          </p:spPr>
          <p:txBody>
            <a:bodyPr wrap="square" rtlCol="0">
              <a:spAutoFit/>
            </a:bodyPr>
            <a:lstStyle/>
            <a:p>
              <a:pPr algn="r"/>
              <a:r>
                <a:rPr lang="es-EC" altLang="ko-KR" sz="1200" b="1" dirty="0" smtClean="0">
                  <a:solidFill>
                    <a:schemeClr val="tx1">
                      <a:lumMod val="75000"/>
                      <a:lumOff val="25000"/>
                    </a:schemeClr>
                  </a:solidFill>
                  <a:cs typeface="Arial" pitchFamily="34" charset="0"/>
                </a:rPr>
                <a:t>Marco teórico</a:t>
              </a:r>
              <a:endParaRPr lang="es-EC" altLang="ko-KR" sz="1200" b="1" dirty="0">
                <a:solidFill>
                  <a:schemeClr val="tx1">
                    <a:lumMod val="75000"/>
                    <a:lumOff val="25000"/>
                  </a:schemeClr>
                </a:solidFill>
                <a:cs typeface="Arial" pitchFamily="34" charset="0"/>
              </a:endParaRPr>
            </a:p>
          </p:txBody>
        </p:sp>
      </p:grpSp>
      <p:grpSp>
        <p:nvGrpSpPr>
          <p:cNvPr id="25" name="Group 24"/>
          <p:cNvGrpSpPr/>
          <p:nvPr/>
        </p:nvGrpSpPr>
        <p:grpSpPr>
          <a:xfrm>
            <a:off x="675617" y="2607499"/>
            <a:ext cx="2981741" cy="1042846"/>
            <a:chOff x="2113657" y="4283314"/>
            <a:chExt cx="3647460" cy="1042846"/>
          </a:xfrm>
        </p:grpSpPr>
        <p:sp>
          <p:nvSpPr>
            <p:cNvPr id="26" name="TextBox 25"/>
            <p:cNvSpPr txBox="1"/>
            <p:nvPr/>
          </p:nvSpPr>
          <p:spPr>
            <a:xfrm>
              <a:off x="2113657" y="4495163"/>
              <a:ext cx="3647459" cy="830997"/>
            </a:xfrm>
            <a:prstGeom prst="rect">
              <a:avLst/>
            </a:prstGeom>
            <a:noFill/>
          </p:spPr>
          <p:txBody>
            <a:bodyPr wrap="square" rtlCol="0">
              <a:spAutoFit/>
            </a:bodyPr>
            <a:lstStyle/>
            <a:p>
              <a:pPr algn="r"/>
              <a:r>
                <a:rPr lang="es-EC" altLang="ko-KR" sz="1200" dirty="0" smtClean="0">
                  <a:solidFill>
                    <a:schemeClr val="tx1">
                      <a:lumMod val="75000"/>
                      <a:lumOff val="25000"/>
                    </a:schemeClr>
                  </a:solidFill>
                  <a:cs typeface="Arial" pitchFamily="34" charset="0"/>
                </a:rPr>
                <a:t>Descripción de la gestión de mercadeo, factores de competitividad y caracterización de las habilidades para tomar decisiones . </a:t>
              </a:r>
              <a:endParaRPr lang="es-EC" altLang="ko-KR" sz="1200" dirty="0">
                <a:solidFill>
                  <a:schemeClr val="tx1">
                    <a:lumMod val="75000"/>
                    <a:lumOff val="25000"/>
                  </a:schemeClr>
                </a:solidFill>
                <a:cs typeface="Arial" pitchFamily="34" charset="0"/>
              </a:endParaRPr>
            </a:p>
          </p:txBody>
        </p:sp>
        <p:sp>
          <p:nvSpPr>
            <p:cNvPr id="27" name="TextBox 26"/>
            <p:cNvSpPr txBox="1"/>
            <p:nvPr/>
          </p:nvSpPr>
          <p:spPr>
            <a:xfrm>
              <a:off x="2113658" y="4283314"/>
              <a:ext cx="3647459" cy="276999"/>
            </a:xfrm>
            <a:prstGeom prst="rect">
              <a:avLst/>
            </a:prstGeom>
            <a:noFill/>
          </p:spPr>
          <p:txBody>
            <a:bodyPr wrap="square" rtlCol="0">
              <a:spAutoFit/>
            </a:bodyPr>
            <a:lstStyle/>
            <a:p>
              <a:pPr algn="r"/>
              <a:r>
                <a:rPr lang="es-EC" altLang="ko-KR" sz="1200" b="1" dirty="0" smtClean="0">
                  <a:solidFill>
                    <a:schemeClr val="tx1">
                      <a:lumMod val="75000"/>
                      <a:lumOff val="25000"/>
                    </a:schemeClr>
                  </a:solidFill>
                  <a:cs typeface="Arial" pitchFamily="34" charset="0"/>
                </a:rPr>
                <a:t>Presentación y análisis de resultados</a:t>
              </a:r>
              <a:endParaRPr lang="es-EC" altLang="ko-KR" sz="1200" b="1" dirty="0">
                <a:solidFill>
                  <a:schemeClr val="tx1">
                    <a:lumMod val="75000"/>
                    <a:lumOff val="25000"/>
                  </a:schemeClr>
                </a:solidFill>
                <a:cs typeface="Arial" pitchFamily="34" charset="0"/>
              </a:endParaRPr>
            </a:p>
          </p:txBody>
        </p:sp>
      </p:grpSp>
      <p:grpSp>
        <p:nvGrpSpPr>
          <p:cNvPr id="28" name="Group 27"/>
          <p:cNvGrpSpPr/>
          <p:nvPr/>
        </p:nvGrpSpPr>
        <p:grpSpPr>
          <a:xfrm>
            <a:off x="5436096" y="2009231"/>
            <a:ext cx="2981741" cy="858180"/>
            <a:chOff x="2113657" y="4283314"/>
            <a:chExt cx="3647460" cy="858180"/>
          </a:xfrm>
        </p:grpSpPr>
        <p:sp>
          <p:nvSpPr>
            <p:cNvPr id="29" name="TextBox 28"/>
            <p:cNvSpPr txBox="1"/>
            <p:nvPr/>
          </p:nvSpPr>
          <p:spPr>
            <a:xfrm>
              <a:off x="2113657" y="4495163"/>
              <a:ext cx="3647459" cy="646331"/>
            </a:xfrm>
            <a:prstGeom prst="rect">
              <a:avLst/>
            </a:prstGeom>
            <a:noFill/>
          </p:spPr>
          <p:txBody>
            <a:bodyPr wrap="square" rtlCol="0">
              <a:spAutoFit/>
            </a:bodyPr>
            <a:lstStyle/>
            <a:p>
              <a:r>
                <a:rPr lang="es-EC" altLang="ko-KR" sz="1200" dirty="0" smtClean="0">
                  <a:solidFill>
                    <a:schemeClr val="tx1">
                      <a:lumMod val="75000"/>
                      <a:lumOff val="25000"/>
                    </a:schemeClr>
                  </a:solidFill>
                  <a:cs typeface="Arial" pitchFamily="34" charset="0"/>
                </a:rPr>
                <a:t>Diseño de la investigación, estimación de la muestra y diseño de herramientas para la recolección de datos. </a:t>
              </a:r>
              <a:endParaRPr lang="es-EC" altLang="ko-KR" sz="1200" dirty="0">
                <a:solidFill>
                  <a:schemeClr val="tx1">
                    <a:lumMod val="75000"/>
                    <a:lumOff val="25000"/>
                  </a:schemeClr>
                </a:solidFill>
                <a:cs typeface="Arial" pitchFamily="34" charset="0"/>
              </a:endParaRP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s-EC" altLang="ko-KR" sz="1200" b="1" dirty="0" smtClean="0">
                  <a:solidFill>
                    <a:schemeClr val="tx1">
                      <a:lumMod val="75000"/>
                      <a:lumOff val="25000"/>
                    </a:schemeClr>
                  </a:solidFill>
                  <a:cs typeface="Arial" pitchFamily="34" charset="0"/>
                </a:rPr>
                <a:t>Marco metodológico</a:t>
              </a:r>
              <a:endParaRPr lang="es-EC" altLang="ko-KR" sz="1200" b="1" dirty="0">
                <a:solidFill>
                  <a:schemeClr val="tx1">
                    <a:lumMod val="75000"/>
                    <a:lumOff val="25000"/>
                  </a:schemeClr>
                </a:solidFill>
                <a:cs typeface="Arial" pitchFamily="34" charset="0"/>
              </a:endParaRPr>
            </a:p>
          </p:txBody>
        </p:sp>
      </p:grpSp>
      <p:grpSp>
        <p:nvGrpSpPr>
          <p:cNvPr id="31" name="Group 30"/>
          <p:cNvGrpSpPr/>
          <p:nvPr/>
        </p:nvGrpSpPr>
        <p:grpSpPr>
          <a:xfrm>
            <a:off x="5436096" y="3225802"/>
            <a:ext cx="2981741" cy="858180"/>
            <a:chOff x="2113657" y="4283314"/>
            <a:chExt cx="3647460" cy="858180"/>
          </a:xfrm>
        </p:grpSpPr>
        <p:sp>
          <p:nvSpPr>
            <p:cNvPr id="32" name="TextBox 31"/>
            <p:cNvSpPr txBox="1"/>
            <p:nvPr/>
          </p:nvSpPr>
          <p:spPr>
            <a:xfrm>
              <a:off x="2113657" y="4495163"/>
              <a:ext cx="3647459" cy="646331"/>
            </a:xfrm>
            <a:prstGeom prst="rect">
              <a:avLst/>
            </a:prstGeom>
            <a:noFill/>
          </p:spPr>
          <p:txBody>
            <a:bodyPr wrap="square" rtlCol="0">
              <a:spAutoFit/>
            </a:bodyPr>
            <a:lstStyle/>
            <a:p>
              <a:r>
                <a:rPr lang="es-EC" altLang="ko-KR" sz="1200" dirty="0" smtClean="0">
                  <a:solidFill>
                    <a:schemeClr val="tx1">
                      <a:lumMod val="75000"/>
                      <a:lumOff val="25000"/>
                    </a:schemeClr>
                  </a:solidFill>
                  <a:cs typeface="Arial" pitchFamily="34" charset="0"/>
                </a:rPr>
                <a:t>Caracterización de los resultados obtenidos en la investigación y recomendaciones. </a:t>
              </a:r>
              <a:endParaRPr lang="es-EC" altLang="ko-KR" sz="1200" dirty="0">
                <a:solidFill>
                  <a:schemeClr val="tx1">
                    <a:lumMod val="75000"/>
                    <a:lumOff val="25000"/>
                  </a:schemeClr>
                </a:solidFill>
                <a:cs typeface="Arial" pitchFamily="34" charset="0"/>
              </a:endParaRPr>
            </a:p>
          </p:txBody>
        </p:sp>
        <p:sp>
          <p:nvSpPr>
            <p:cNvPr id="33" name="TextBox 32"/>
            <p:cNvSpPr txBox="1"/>
            <p:nvPr/>
          </p:nvSpPr>
          <p:spPr>
            <a:xfrm>
              <a:off x="2113658" y="4283314"/>
              <a:ext cx="3647459" cy="276999"/>
            </a:xfrm>
            <a:prstGeom prst="rect">
              <a:avLst/>
            </a:prstGeom>
            <a:noFill/>
          </p:spPr>
          <p:txBody>
            <a:bodyPr wrap="square" rtlCol="0">
              <a:spAutoFit/>
            </a:bodyPr>
            <a:lstStyle/>
            <a:p>
              <a:r>
                <a:rPr lang="es-EC" altLang="ko-KR" sz="1200" b="1" dirty="0" smtClean="0">
                  <a:solidFill>
                    <a:schemeClr val="tx1">
                      <a:lumMod val="75000"/>
                      <a:lumOff val="25000"/>
                    </a:schemeClr>
                  </a:solidFill>
                  <a:cs typeface="Arial" pitchFamily="34" charset="0"/>
                </a:rPr>
                <a:t>Conclusiones</a:t>
              </a:r>
              <a:endParaRPr lang="es-EC" altLang="ko-KR"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93109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Descripción de la gestión de mercadeo</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#22</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#24</a:t>
            </a:r>
            <a:endParaRPr lang="en-US" altLang="ko-KR" dirty="0">
              <a:cs typeface="Arial" pitchFamily="34" charset="0"/>
            </a:endParaRPr>
          </a:p>
        </p:txBody>
      </p:sp>
      <p:graphicFrame>
        <p:nvGraphicFramePr>
          <p:cNvPr id="24" name="23 Gráfico"/>
          <p:cNvGraphicFramePr/>
          <p:nvPr>
            <p:extLst>
              <p:ext uri="{D42A27DB-BD31-4B8C-83A1-F6EECF244321}">
                <p14:modId xmlns:p14="http://schemas.microsoft.com/office/powerpoint/2010/main" val="3834270565"/>
              </p:ext>
            </p:extLst>
          </p:nvPr>
        </p:nvGraphicFramePr>
        <p:xfrm>
          <a:off x="260256" y="2032898"/>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24 Gráfico"/>
          <p:cNvGraphicFramePr/>
          <p:nvPr>
            <p:extLst>
              <p:ext uri="{D42A27DB-BD31-4B8C-83A1-F6EECF244321}">
                <p14:modId xmlns:p14="http://schemas.microsoft.com/office/powerpoint/2010/main" val="343077710"/>
              </p:ext>
            </p:extLst>
          </p:nvPr>
        </p:nvGraphicFramePr>
        <p:xfrm>
          <a:off x="4606709" y="2066597"/>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851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Factores de competitividad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6" name="15 Gráfico"/>
          <p:cNvGraphicFramePr/>
          <p:nvPr>
            <p:extLst>
              <p:ext uri="{D42A27DB-BD31-4B8C-83A1-F6EECF244321}">
                <p14:modId xmlns:p14="http://schemas.microsoft.com/office/powerpoint/2010/main" val="727625230"/>
              </p:ext>
            </p:extLst>
          </p:nvPr>
        </p:nvGraphicFramePr>
        <p:xfrm>
          <a:off x="460375" y="1917078"/>
          <a:ext cx="7920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#1</a:t>
            </a:r>
            <a:endParaRPr lang="en-US" altLang="ko-KR" dirty="0">
              <a:cs typeface="Arial" pitchFamily="34" charset="0"/>
            </a:endParaRPr>
          </a:p>
        </p:txBody>
      </p:sp>
    </p:spTree>
    <p:extLst>
      <p:ext uri="{BB962C8B-B14F-4D97-AF65-F5344CB8AC3E}">
        <p14:creationId xmlns:p14="http://schemas.microsoft.com/office/powerpoint/2010/main" val="272064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Factores de competitividad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899443" y="1507864"/>
            <a:ext cx="8137053" cy="369332"/>
          </a:xfrm>
          <a:prstGeom prst="rect">
            <a:avLst/>
          </a:prstGeom>
          <a:noFill/>
        </p:spPr>
        <p:txBody>
          <a:bodyPr wrap="square" rtlCol="0">
            <a:spAutoFit/>
          </a:bodyPr>
          <a:lstStyle/>
          <a:p>
            <a:r>
              <a:rPr lang="es-EC" dirty="0" smtClean="0"/>
              <a:t>PREGUNTA #2 [Actividades de mercadeo realizadas en el último año]</a:t>
            </a:r>
            <a:endParaRPr lang="en-US" altLang="ko-KR" dirty="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145449003"/>
              </p:ext>
            </p:extLst>
          </p:nvPr>
        </p:nvGraphicFramePr>
        <p:xfrm>
          <a:off x="522238" y="1993168"/>
          <a:ext cx="7920000" cy="2160000"/>
        </p:xfrm>
        <a:graphic>
          <a:graphicData uri="http://schemas.openxmlformats.org/drawingml/2006/table">
            <a:tbl>
              <a:tblPr firstRow="1" firstCol="1" bandRow="1">
                <a:tableStyleId>{5C22544A-7EE6-4342-B048-85BDC9FD1C3A}</a:tableStyleId>
              </a:tblPr>
              <a:tblGrid>
                <a:gridCol w="3215052"/>
                <a:gridCol w="1176237"/>
                <a:gridCol w="1176237"/>
                <a:gridCol w="1176237"/>
                <a:gridCol w="1176237"/>
              </a:tblGrid>
              <a:tr h="396325">
                <a:tc>
                  <a:txBody>
                    <a:bodyPr/>
                    <a:lstStyle/>
                    <a:p>
                      <a:pPr algn="ctr">
                        <a:lnSpc>
                          <a:spcPct val="115000"/>
                        </a:lnSpc>
                        <a:spcAft>
                          <a:spcPts val="0"/>
                        </a:spcAft>
                      </a:pPr>
                      <a:r>
                        <a:rPr lang="es-EC" sz="1000" dirty="0">
                          <a:effectLst/>
                        </a:rPr>
                        <a:t>Fuente de información</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 válido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Porcentaje </a:t>
                      </a:r>
                      <a:r>
                        <a:rPr lang="es-EC" sz="1000" dirty="0" smtClean="0">
                          <a:effectLst/>
                        </a:rPr>
                        <a:t>          acumulado</a:t>
                      </a:r>
                      <a:endParaRPr lang="es-EC" sz="1100" dirty="0">
                        <a:effectLst/>
                        <a:latin typeface="Calibri"/>
                        <a:ea typeface="Calibri"/>
                        <a:cs typeface="Times New Roman"/>
                      </a:endParaRPr>
                    </a:p>
                  </a:txBody>
                  <a:tcPr marL="44450" marR="44450" marT="0" marB="0" anchor="b"/>
                </a:tc>
              </a:tr>
              <a:tr h="191564">
                <a:tc>
                  <a:txBody>
                    <a:bodyPr/>
                    <a:lstStyle/>
                    <a:p>
                      <a:pPr>
                        <a:lnSpc>
                          <a:spcPct val="115000"/>
                        </a:lnSpc>
                        <a:spcAft>
                          <a:spcPts val="0"/>
                        </a:spcAft>
                      </a:pPr>
                      <a:r>
                        <a:rPr lang="es-EC" sz="1000">
                          <a:effectLst/>
                        </a:rPr>
                        <a:t>Analizar el entorno competitivo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22,86%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22,86%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22,86%</a:t>
                      </a:r>
                      <a:endParaRPr lang="es-EC" sz="1100">
                        <a:effectLst/>
                        <a:latin typeface="Calibri"/>
                        <a:ea typeface="Calibri"/>
                        <a:cs typeface="Times New Roman"/>
                      </a:endParaRPr>
                    </a:p>
                  </a:txBody>
                  <a:tcPr marL="44450" marR="44450" marT="0" marB="0" anchor="ctr"/>
                </a:tc>
              </a:tr>
              <a:tr h="191564">
                <a:tc>
                  <a:txBody>
                    <a:bodyPr/>
                    <a:lstStyle/>
                    <a:p>
                      <a:pPr>
                        <a:lnSpc>
                          <a:spcPct val="115000"/>
                        </a:lnSpc>
                        <a:spcAft>
                          <a:spcPts val="0"/>
                        </a:spcAft>
                      </a:pPr>
                      <a:r>
                        <a:rPr lang="es-EC" sz="1000">
                          <a:effectLst/>
                        </a:rPr>
                        <a:t>Ofrecer un nuevo servicio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19,52%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19,52%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42,38%</a:t>
                      </a:r>
                      <a:endParaRPr lang="es-EC" sz="1100">
                        <a:effectLst/>
                        <a:latin typeface="Calibri"/>
                        <a:ea typeface="Calibri"/>
                        <a:cs typeface="Times New Roman"/>
                      </a:endParaRPr>
                    </a:p>
                  </a:txBody>
                  <a:tcPr marL="44450" marR="44450" marT="0" marB="0" anchor="ctr"/>
                </a:tc>
              </a:tr>
              <a:tr h="396325">
                <a:tc>
                  <a:txBody>
                    <a:bodyPr/>
                    <a:lstStyle/>
                    <a:p>
                      <a:pPr>
                        <a:lnSpc>
                          <a:spcPct val="115000"/>
                        </a:lnSpc>
                        <a:spcAft>
                          <a:spcPts val="0"/>
                        </a:spcAft>
                      </a:pPr>
                      <a:r>
                        <a:rPr lang="es-EC" sz="1000">
                          <a:effectLst/>
                        </a:rPr>
                        <a:t>Investigar los cambios en los hábitos de consumo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9,52%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9,52%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51,90%</a:t>
                      </a:r>
                      <a:endParaRPr lang="es-EC" sz="1100">
                        <a:effectLst/>
                        <a:latin typeface="Calibri"/>
                        <a:ea typeface="Calibri"/>
                        <a:cs typeface="Times New Roman"/>
                      </a:endParaRPr>
                    </a:p>
                  </a:txBody>
                  <a:tcPr marL="44450" marR="44450" marT="0" marB="0" anchor="ctr"/>
                </a:tc>
              </a:tr>
              <a:tr h="601094">
                <a:tc>
                  <a:txBody>
                    <a:bodyPr/>
                    <a:lstStyle/>
                    <a:p>
                      <a:pPr>
                        <a:lnSpc>
                          <a:spcPct val="115000"/>
                        </a:lnSpc>
                        <a:spcAft>
                          <a:spcPts val="0"/>
                        </a:spcAft>
                      </a:pPr>
                      <a:r>
                        <a:rPr lang="es-EC" sz="1000" dirty="0">
                          <a:effectLst/>
                        </a:rPr>
                        <a:t>Reducción significativa de los costos para ofrecer un precio más competitivo</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46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21,90%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21,90%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73,81%</a:t>
                      </a:r>
                      <a:endParaRPr lang="es-EC" sz="1100">
                        <a:effectLst/>
                        <a:latin typeface="Calibri"/>
                        <a:ea typeface="Calibri"/>
                        <a:cs typeface="Times New Roman"/>
                      </a:endParaRPr>
                    </a:p>
                  </a:txBody>
                  <a:tcPr marL="44450" marR="44450" marT="0" marB="0" anchor="ctr"/>
                </a:tc>
              </a:tr>
              <a:tr h="191564">
                <a:tc>
                  <a:txBody>
                    <a:bodyPr/>
                    <a:lstStyle/>
                    <a:p>
                      <a:pPr>
                        <a:lnSpc>
                          <a:spcPct val="115000"/>
                        </a:lnSpc>
                        <a:spcAft>
                          <a:spcPts val="0"/>
                        </a:spcAft>
                      </a:pPr>
                      <a:r>
                        <a:rPr lang="es-EC" sz="1000">
                          <a:effectLst/>
                        </a:rPr>
                        <a:t>Mejorar la calidad del servicio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55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26,19%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26%</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r>
              <a:tr h="191564">
                <a:tc>
                  <a:txBody>
                    <a:bodyPr/>
                    <a:lstStyle/>
                    <a:p>
                      <a:pPr algn="ctr">
                        <a:lnSpc>
                          <a:spcPct val="115000"/>
                        </a:lnSpc>
                        <a:spcAft>
                          <a:spcPts val="0"/>
                        </a:spcAft>
                      </a:pPr>
                      <a:r>
                        <a:rPr lang="es-EC" sz="1000" dirty="0">
                          <a:effectLst/>
                        </a:rPr>
                        <a:t>TOTAL</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210</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100,00%</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341246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Factores de competitividad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#15</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#16</a:t>
            </a:r>
            <a:endParaRPr lang="en-US" altLang="ko-KR" dirty="0">
              <a:cs typeface="Arial" pitchFamily="34" charset="0"/>
            </a:endParaRPr>
          </a:p>
        </p:txBody>
      </p:sp>
      <p:graphicFrame>
        <p:nvGraphicFramePr>
          <p:cNvPr id="20" name="19 Gráfico"/>
          <p:cNvGraphicFramePr/>
          <p:nvPr>
            <p:extLst>
              <p:ext uri="{D42A27DB-BD31-4B8C-83A1-F6EECF244321}">
                <p14:modId xmlns:p14="http://schemas.microsoft.com/office/powerpoint/2010/main" val="3903503073"/>
              </p:ext>
            </p:extLst>
          </p:nvPr>
        </p:nvGraphicFramePr>
        <p:xfrm>
          <a:off x="215685" y="1993168"/>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22 Gráfico"/>
          <p:cNvGraphicFramePr/>
          <p:nvPr>
            <p:extLst>
              <p:ext uri="{D42A27DB-BD31-4B8C-83A1-F6EECF244321}">
                <p14:modId xmlns:p14="http://schemas.microsoft.com/office/powerpoint/2010/main" val="2358439566"/>
              </p:ext>
            </p:extLst>
          </p:nvPr>
        </p:nvGraphicFramePr>
        <p:xfrm>
          <a:off x="4576260" y="1953009"/>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6252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Factores de competitividad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#17</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#19</a:t>
            </a:r>
            <a:endParaRPr lang="en-US" altLang="ko-KR" dirty="0">
              <a:cs typeface="Arial" pitchFamily="34" charset="0"/>
            </a:endParaRPr>
          </a:p>
        </p:txBody>
      </p:sp>
      <p:graphicFrame>
        <p:nvGraphicFramePr>
          <p:cNvPr id="24" name="23 Gráfico"/>
          <p:cNvGraphicFramePr/>
          <p:nvPr>
            <p:extLst>
              <p:ext uri="{D42A27DB-BD31-4B8C-83A1-F6EECF244321}">
                <p14:modId xmlns:p14="http://schemas.microsoft.com/office/powerpoint/2010/main" val="1876214197"/>
              </p:ext>
            </p:extLst>
          </p:nvPr>
        </p:nvGraphicFramePr>
        <p:xfrm>
          <a:off x="290434" y="1993168"/>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24 Gráfico"/>
          <p:cNvGraphicFramePr/>
          <p:nvPr>
            <p:extLst>
              <p:ext uri="{D42A27DB-BD31-4B8C-83A1-F6EECF244321}">
                <p14:modId xmlns:p14="http://schemas.microsoft.com/office/powerpoint/2010/main" val="3330812255"/>
              </p:ext>
            </p:extLst>
          </p:nvPr>
        </p:nvGraphicFramePr>
        <p:xfrm>
          <a:off x="4711610" y="1993168"/>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7567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Factores de competitividad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#25</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#26</a:t>
            </a:r>
            <a:endParaRPr lang="en-US" altLang="ko-KR" dirty="0">
              <a:cs typeface="Arial" pitchFamily="34" charset="0"/>
            </a:endParaRPr>
          </a:p>
        </p:txBody>
      </p:sp>
      <p:graphicFrame>
        <p:nvGraphicFramePr>
          <p:cNvPr id="23" name="22 Gráfico"/>
          <p:cNvGraphicFramePr/>
          <p:nvPr>
            <p:extLst>
              <p:ext uri="{D42A27DB-BD31-4B8C-83A1-F6EECF244321}">
                <p14:modId xmlns:p14="http://schemas.microsoft.com/office/powerpoint/2010/main" val="350960934"/>
              </p:ext>
            </p:extLst>
          </p:nvPr>
        </p:nvGraphicFramePr>
        <p:xfrm>
          <a:off x="307975" y="2009373"/>
          <a:ext cx="39600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25 Gráfico"/>
          <p:cNvGraphicFramePr/>
          <p:nvPr>
            <p:extLst>
              <p:ext uri="{D42A27DB-BD31-4B8C-83A1-F6EECF244321}">
                <p14:modId xmlns:p14="http://schemas.microsoft.com/office/powerpoint/2010/main" val="3631728211"/>
              </p:ext>
            </p:extLst>
          </p:nvPr>
        </p:nvGraphicFramePr>
        <p:xfrm>
          <a:off x="4698998" y="1993168"/>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9973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3" name="Rectangle 7">
            <a:extLst>
              <a:ext uri="{FF2B5EF4-FFF2-40B4-BE49-F238E27FC236}">
                <a16:creationId xmlns:a16="http://schemas.microsoft.com/office/drawing/2014/main" xmlns="" id="{9BC57D54-E3BA-4912-AE77-CF6FEC0A0592}"/>
              </a:ext>
            </a:extLst>
          </p:cNvPr>
          <p:cNvSpPr/>
          <p:nvPr/>
        </p:nvSpPr>
        <p:spPr>
          <a:xfrm>
            <a:off x="5779740" y="3314808"/>
            <a:ext cx="473360" cy="3981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5384204" cy="369332"/>
          </a:xfrm>
          <a:prstGeom prst="rect">
            <a:avLst/>
          </a:prstGeom>
          <a:noFill/>
        </p:spPr>
        <p:txBody>
          <a:bodyPr wrap="square" rtlCol="0">
            <a:spAutoFit/>
          </a:bodyPr>
          <a:lstStyle/>
          <a:p>
            <a:r>
              <a:rPr lang="es-EC" dirty="0" smtClean="0">
                <a:solidFill>
                  <a:schemeClr val="accent1"/>
                </a:solidFill>
              </a:rPr>
              <a:t>Factores de competitividad</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#27</a:t>
            </a:r>
            <a:endParaRPr lang="en-US" altLang="ko-KR" dirty="0">
              <a:cs typeface="Arial" pitchFamily="34" charset="0"/>
            </a:endParaRPr>
          </a:p>
        </p:txBody>
      </p:sp>
      <p:graphicFrame>
        <p:nvGraphicFramePr>
          <p:cNvPr id="17" name="16 Gráfico"/>
          <p:cNvGraphicFramePr/>
          <p:nvPr>
            <p:extLst>
              <p:ext uri="{D42A27DB-BD31-4B8C-83A1-F6EECF244321}">
                <p14:modId xmlns:p14="http://schemas.microsoft.com/office/powerpoint/2010/main" val="1918416325"/>
              </p:ext>
            </p:extLst>
          </p:nvPr>
        </p:nvGraphicFramePr>
        <p:xfrm>
          <a:off x="460375" y="2054808"/>
          <a:ext cx="792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0279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6480720" cy="369332"/>
          </a:xfrm>
          <a:prstGeom prst="rect">
            <a:avLst/>
          </a:prstGeom>
          <a:noFill/>
        </p:spPr>
        <p:txBody>
          <a:bodyPr wrap="square" rtlCol="0">
            <a:spAutoFit/>
          </a:bodyPr>
          <a:lstStyle/>
          <a:p>
            <a:r>
              <a:rPr lang="es-EC" dirty="0" smtClean="0">
                <a:solidFill>
                  <a:schemeClr val="accent1"/>
                </a:solidFill>
              </a:rPr>
              <a:t>Caracterización de las habilidades para tomar decisiones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#3</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#4</a:t>
            </a:r>
            <a:endParaRPr lang="en-US" altLang="ko-KR" dirty="0">
              <a:cs typeface="Arial" pitchFamily="34" charset="0"/>
            </a:endParaRPr>
          </a:p>
        </p:txBody>
      </p:sp>
      <p:graphicFrame>
        <p:nvGraphicFramePr>
          <p:cNvPr id="17" name="16 Gráfico"/>
          <p:cNvGraphicFramePr/>
          <p:nvPr>
            <p:extLst>
              <p:ext uri="{D42A27DB-BD31-4B8C-83A1-F6EECF244321}">
                <p14:modId xmlns:p14="http://schemas.microsoft.com/office/powerpoint/2010/main" val="3944767052"/>
              </p:ext>
            </p:extLst>
          </p:nvPr>
        </p:nvGraphicFramePr>
        <p:xfrm>
          <a:off x="364225" y="1993168"/>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19 Gráfico"/>
          <p:cNvGraphicFramePr/>
          <p:nvPr>
            <p:extLst>
              <p:ext uri="{D42A27DB-BD31-4B8C-83A1-F6EECF244321}">
                <p14:modId xmlns:p14="http://schemas.microsoft.com/office/powerpoint/2010/main" val="3285537577"/>
              </p:ext>
            </p:extLst>
          </p:nvPr>
        </p:nvGraphicFramePr>
        <p:xfrm>
          <a:off x="4576260" y="1993168"/>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3923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6480720" cy="369332"/>
          </a:xfrm>
          <a:prstGeom prst="rect">
            <a:avLst/>
          </a:prstGeom>
          <a:noFill/>
        </p:spPr>
        <p:txBody>
          <a:bodyPr wrap="square" rtlCol="0">
            <a:spAutoFit/>
          </a:bodyPr>
          <a:lstStyle/>
          <a:p>
            <a:r>
              <a:rPr lang="es-EC" dirty="0" smtClean="0">
                <a:solidFill>
                  <a:schemeClr val="accent1"/>
                </a:solidFill>
              </a:rPr>
              <a:t>Caracterización de las habilidades para tomar decisiones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#5</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#7</a:t>
            </a:r>
            <a:endParaRPr lang="en-US" altLang="ko-KR" dirty="0">
              <a:cs typeface="Arial" pitchFamily="34" charset="0"/>
            </a:endParaRPr>
          </a:p>
        </p:txBody>
      </p:sp>
      <p:graphicFrame>
        <p:nvGraphicFramePr>
          <p:cNvPr id="23" name="22 Gráfico"/>
          <p:cNvGraphicFramePr/>
          <p:nvPr>
            <p:extLst>
              <p:ext uri="{D42A27DB-BD31-4B8C-83A1-F6EECF244321}">
                <p14:modId xmlns:p14="http://schemas.microsoft.com/office/powerpoint/2010/main" val="1357612703"/>
              </p:ext>
            </p:extLst>
          </p:nvPr>
        </p:nvGraphicFramePr>
        <p:xfrm>
          <a:off x="313046" y="1993168"/>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23 Gráfico"/>
          <p:cNvGraphicFramePr/>
          <p:nvPr>
            <p:extLst>
              <p:ext uri="{D42A27DB-BD31-4B8C-83A1-F6EECF244321}">
                <p14:modId xmlns:p14="http://schemas.microsoft.com/office/powerpoint/2010/main" val="428715349"/>
              </p:ext>
            </p:extLst>
          </p:nvPr>
        </p:nvGraphicFramePr>
        <p:xfrm>
          <a:off x="4576260" y="1947592"/>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383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6480720" cy="369332"/>
          </a:xfrm>
          <a:prstGeom prst="rect">
            <a:avLst/>
          </a:prstGeom>
          <a:noFill/>
        </p:spPr>
        <p:txBody>
          <a:bodyPr wrap="square" rtlCol="0">
            <a:spAutoFit/>
          </a:bodyPr>
          <a:lstStyle/>
          <a:p>
            <a:r>
              <a:rPr lang="es-EC" dirty="0" smtClean="0">
                <a:solidFill>
                  <a:schemeClr val="accent1"/>
                </a:solidFill>
              </a:rPr>
              <a:t>Caracterización de las habilidades para tomar decisiones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#11</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#13</a:t>
            </a:r>
            <a:endParaRPr lang="en-US" altLang="ko-KR" dirty="0">
              <a:cs typeface="Arial" pitchFamily="34" charset="0"/>
            </a:endParaRPr>
          </a:p>
        </p:txBody>
      </p:sp>
      <p:graphicFrame>
        <p:nvGraphicFramePr>
          <p:cNvPr id="17" name="16 Gráfico"/>
          <p:cNvGraphicFramePr/>
          <p:nvPr>
            <p:extLst>
              <p:ext uri="{D42A27DB-BD31-4B8C-83A1-F6EECF244321}">
                <p14:modId xmlns:p14="http://schemas.microsoft.com/office/powerpoint/2010/main" val="229192603"/>
              </p:ext>
            </p:extLst>
          </p:nvPr>
        </p:nvGraphicFramePr>
        <p:xfrm>
          <a:off x="307975" y="1999931"/>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19 Gráfico"/>
          <p:cNvGraphicFramePr/>
          <p:nvPr>
            <p:extLst>
              <p:ext uri="{D42A27DB-BD31-4B8C-83A1-F6EECF244321}">
                <p14:modId xmlns:p14="http://schemas.microsoft.com/office/powerpoint/2010/main" val="2313421789"/>
              </p:ext>
            </p:extLst>
          </p:nvPr>
        </p:nvGraphicFramePr>
        <p:xfrm>
          <a:off x="4576260" y="1993168"/>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00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é es el marketing? (definición, funciones, conceptos y tipos) |  CreceNegocio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9" r="59"/>
          <a:stretch>
            <a:fillRect/>
          </a:stretch>
        </p:blipFill>
        <p:spPr bwMode="auto">
          <a:xfrm>
            <a:off x="-2186"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1439509"/>
            <a:ext cx="9144000" cy="226448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Rectangle 2"/>
          <p:cNvSpPr/>
          <p:nvPr/>
        </p:nvSpPr>
        <p:spPr>
          <a:xfrm>
            <a:off x="0" y="1611796"/>
            <a:ext cx="9144000" cy="191990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Text Placeholder 13"/>
          <p:cNvSpPr txBox="1">
            <a:spLocks/>
          </p:cNvSpPr>
          <p:nvPr/>
        </p:nvSpPr>
        <p:spPr>
          <a:xfrm>
            <a:off x="2305033" y="1780481"/>
            <a:ext cx="4529562"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600" b="1" dirty="0" smtClean="0">
                <a:solidFill>
                  <a:schemeClr val="bg1"/>
                </a:solidFill>
                <a:latin typeface="Arial" pitchFamily="34" charset="0"/>
                <a:cs typeface="Arial" pitchFamily="34" charset="0"/>
              </a:rPr>
              <a:t>RESUMEN</a:t>
            </a:r>
            <a:endParaRPr lang="ko-KR" altLang="en-US" sz="3600" b="1" dirty="0">
              <a:solidFill>
                <a:schemeClr val="bg1"/>
              </a:solidFill>
              <a:latin typeface="Arial" pitchFamily="34" charset="0"/>
              <a:cs typeface="Arial" pitchFamily="34" charset="0"/>
            </a:endParaRPr>
          </a:p>
        </p:txBody>
      </p:sp>
      <p:sp>
        <p:nvSpPr>
          <p:cNvPr id="15" name="TextBox 14"/>
          <p:cNvSpPr txBox="1"/>
          <p:nvPr/>
        </p:nvSpPr>
        <p:spPr>
          <a:xfrm>
            <a:off x="1280462" y="2470989"/>
            <a:ext cx="6583075" cy="830997"/>
          </a:xfrm>
          <a:prstGeom prst="rect">
            <a:avLst/>
          </a:prstGeom>
          <a:noFill/>
        </p:spPr>
        <p:txBody>
          <a:bodyPr wrap="square" rtlCol="0">
            <a:spAutoFit/>
          </a:bodyPr>
          <a:lstStyle/>
          <a:p>
            <a:pPr algn="ctr"/>
            <a:r>
              <a:rPr lang="es-EC" altLang="ko-KR" sz="1200" dirty="0" smtClean="0">
                <a:solidFill>
                  <a:schemeClr val="bg1"/>
                </a:solidFill>
                <a:latin typeface="Arial" pitchFamily="34" charset="0"/>
                <a:cs typeface="Arial" pitchFamily="34" charset="0"/>
              </a:rPr>
              <a:t>El presente es un estudio cuantitativo con método deductivo usando una encuesta como herramienta para el levantamiento de los datos que se aplica a dueños, gerentes u tomadores de decisiones  de las pymes de servicios del DMQ con lo cual se pretende dilucidar el aporte que tiene la gestión de marketing  sobre su competitividad. </a:t>
            </a:r>
            <a:endParaRPr lang="es-EC" altLang="ko-KR"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23758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sz="3200" dirty="0" smtClean="0">
                <a:solidFill>
                  <a:schemeClr val="accent1"/>
                </a:solidFill>
              </a:rPr>
              <a:t>Presentación y análisis </a:t>
            </a:r>
            <a:r>
              <a:rPr lang="es-EC" altLang="ko-KR" sz="3200" dirty="0" smtClean="0"/>
              <a:t>de los resultados</a:t>
            </a:r>
            <a:endParaRPr lang="es-EC" altLang="ko-KR" sz="3200" dirty="0"/>
          </a:p>
        </p:txBody>
      </p:sp>
      <p:sp>
        <p:nvSpPr>
          <p:cNvPr id="44" name="Frame 17">
            <a:extLst>
              <a:ext uri="{FF2B5EF4-FFF2-40B4-BE49-F238E27FC236}">
                <a16:creationId xmlns:a16="http://schemas.microsoft.com/office/drawing/2014/main" xmlns="" id="{D39903B9-0045-4264-AE9F-E60EFCFF2DD2}"/>
              </a:ext>
            </a:extLst>
          </p:cNvPr>
          <p:cNvSpPr/>
          <p:nvPr/>
        </p:nvSpPr>
        <p:spPr>
          <a:xfrm>
            <a:off x="5779740" y="1993168"/>
            <a:ext cx="473360" cy="39814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5" name="Oval 27">
            <a:extLst>
              <a:ext uri="{FF2B5EF4-FFF2-40B4-BE49-F238E27FC236}">
                <a16:creationId xmlns:a16="http://schemas.microsoft.com/office/drawing/2014/main" xmlns="" id="{70184821-2995-4DB5-B511-8769F29E109D}"/>
              </a:ext>
            </a:extLst>
          </p:cNvPr>
          <p:cNvSpPr/>
          <p:nvPr/>
        </p:nvSpPr>
        <p:spPr>
          <a:xfrm>
            <a:off x="4436354" y="1917078"/>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TextBox 16"/>
          <p:cNvSpPr txBox="1"/>
          <p:nvPr/>
        </p:nvSpPr>
        <p:spPr>
          <a:xfrm>
            <a:off x="395536" y="1062470"/>
            <a:ext cx="6480720" cy="369332"/>
          </a:xfrm>
          <a:prstGeom prst="rect">
            <a:avLst/>
          </a:prstGeom>
          <a:noFill/>
        </p:spPr>
        <p:txBody>
          <a:bodyPr wrap="square" rtlCol="0">
            <a:spAutoFit/>
          </a:bodyPr>
          <a:lstStyle/>
          <a:p>
            <a:r>
              <a:rPr lang="es-EC" dirty="0" smtClean="0">
                <a:solidFill>
                  <a:schemeClr val="accent1"/>
                </a:solidFill>
              </a:rPr>
              <a:t>Caracterización de las habilidades para tomar decisiones</a:t>
            </a:r>
            <a:endParaRPr lang="en-US" altLang="ko-KR"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icono de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8" descr="Resultado de imagen para icono de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icono de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2" descr="Resultado de imagen para mapa dm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mapa dm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mapa dm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TextBox 16"/>
          <p:cNvSpPr txBox="1"/>
          <p:nvPr/>
        </p:nvSpPr>
        <p:spPr>
          <a:xfrm>
            <a:off x="611559" y="1563638"/>
            <a:ext cx="2692102" cy="369332"/>
          </a:xfrm>
          <a:prstGeom prst="rect">
            <a:avLst/>
          </a:prstGeom>
          <a:noFill/>
        </p:spPr>
        <p:txBody>
          <a:bodyPr wrap="square" rtlCol="0">
            <a:spAutoFit/>
          </a:bodyPr>
          <a:lstStyle/>
          <a:p>
            <a:r>
              <a:rPr lang="es-EC" dirty="0" smtClean="0"/>
              <a:t>PREGUNTA #20</a:t>
            </a:r>
            <a:endParaRPr lang="en-US" altLang="ko-KR" dirty="0">
              <a:cs typeface="Arial" pitchFamily="34" charset="0"/>
            </a:endParaRPr>
          </a:p>
        </p:txBody>
      </p:sp>
      <p:sp>
        <p:nvSpPr>
          <p:cNvPr id="18" name="TextBox 16"/>
          <p:cNvSpPr txBox="1"/>
          <p:nvPr/>
        </p:nvSpPr>
        <p:spPr>
          <a:xfrm>
            <a:off x="5001953" y="1563638"/>
            <a:ext cx="2692102" cy="369332"/>
          </a:xfrm>
          <a:prstGeom prst="rect">
            <a:avLst/>
          </a:prstGeom>
          <a:noFill/>
        </p:spPr>
        <p:txBody>
          <a:bodyPr wrap="square" rtlCol="0">
            <a:spAutoFit/>
          </a:bodyPr>
          <a:lstStyle/>
          <a:p>
            <a:r>
              <a:rPr lang="es-EC" dirty="0" smtClean="0"/>
              <a:t>PREGUNTA #23</a:t>
            </a:r>
            <a:endParaRPr lang="en-US" altLang="ko-KR" dirty="0">
              <a:cs typeface="Arial" pitchFamily="34" charset="0"/>
            </a:endParaRPr>
          </a:p>
        </p:txBody>
      </p:sp>
      <p:graphicFrame>
        <p:nvGraphicFramePr>
          <p:cNvPr id="23" name="22 Gráfico"/>
          <p:cNvGraphicFramePr/>
          <p:nvPr>
            <p:extLst>
              <p:ext uri="{D42A27DB-BD31-4B8C-83A1-F6EECF244321}">
                <p14:modId xmlns:p14="http://schemas.microsoft.com/office/powerpoint/2010/main" val="3378286561"/>
              </p:ext>
            </p:extLst>
          </p:nvPr>
        </p:nvGraphicFramePr>
        <p:xfrm>
          <a:off x="155575" y="1993168"/>
          <a:ext cx="39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23 Gráfico"/>
          <p:cNvGraphicFramePr/>
          <p:nvPr>
            <p:extLst>
              <p:ext uri="{D42A27DB-BD31-4B8C-83A1-F6EECF244321}">
                <p14:modId xmlns:p14="http://schemas.microsoft.com/office/powerpoint/2010/main" val="2082577626"/>
              </p:ext>
            </p:extLst>
          </p:nvPr>
        </p:nvGraphicFramePr>
        <p:xfrm>
          <a:off x="4576260" y="1993168"/>
          <a:ext cx="396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9308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132" y="627534"/>
            <a:ext cx="4536504" cy="689099"/>
          </a:xfrm>
          <a:prstGeom prst="rect">
            <a:avLst/>
          </a:prstGeom>
        </p:spPr>
        <p:txBody>
          <a:bodyPr anchor="ctr"/>
          <a:lstStyle>
            <a:lvl1pPr algn="l"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r>
              <a:rPr lang="es-EC" altLang="ko-KR" dirty="0" smtClean="0">
                <a:solidFill>
                  <a:schemeClr val="tx1">
                    <a:lumMod val="75000"/>
                    <a:lumOff val="25000"/>
                  </a:schemeClr>
                </a:solidFill>
                <a:latin typeface="+mj-lt"/>
              </a:rPr>
              <a:t>Conclusiones</a:t>
            </a:r>
            <a:endParaRPr lang="es-EC" altLang="ko-KR" dirty="0">
              <a:latin typeface="+mj-lt"/>
            </a:endParaRPr>
          </a:p>
        </p:txBody>
      </p:sp>
      <p:grpSp>
        <p:nvGrpSpPr>
          <p:cNvPr id="8" name="Group 7"/>
          <p:cNvGrpSpPr/>
          <p:nvPr/>
        </p:nvGrpSpPr>
        <p:grpSpPr>
          <a:xfrm>
            <a:off x="3274805" y="1451367"/>
            <a:ext cx="2593340" cy="2880474"/>
            <a:chOff x="3274805" y="801339"/>
            <a:chExt cx="2593340" cy="3530502"/>
          </a:xfrm>
        </p:grpSpPr>
        <p:sp>
          <p:nvSpPr>
            <p:cNvPr id="5" name="Rectangle 4"/>
            <p:cNvSpPr/>
            <p:nvPr/>
          </p:nvSpPr>
          <p:spPr>
            <a:xfrm>
              <a:off x="3274805" y="801339"/>
              <a:ext cx="2593340"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5"/>
            <p:cNvSpPr/>
            <p:nvPr/>
          </p:nvSpPr>
          <p:spPr>
            <a:xfrm>
              <a:off x="3466380" y="928382"/>
              <a:ext cx="2243304"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9" name="Group 8"/>
          <p:cNvGrpSpPr/>
          <p:nvPr/>
        </p:nvGrpSpPr>
        <p:grpSpPr>
          <a:xfrm>
            <a:off x="5998553" y="1451367"/>
            <a:ext cx="2593340" cy="2880474"/>
            <a:chOff x="3274805" y="801339"/>
            <a:chExt cx="2593340" cy="3530502"/>
          </a:xfrm>
        </p:grpSpPr>
        <p:sp>
          <p:nvSpPr>
            <p:cNvPr id="10" name="Rectangle 9"/>
            <p:cNvSpPr/>
            <p:nvPr/>
          </p:nvSpPr>
          <p:spPr>
            <a:xfrm>
              <a:off x="3274805" y="801339"/>
              <a:ext cx="2593340"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p:nvSpPr>
          <p:spPr>
            <a:xfrm>
              <a:off x="3466380" y="928382"/>
              <a:ext cx="2243304"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2" name="Group 11"/>
          <p:cNvGrpSpPr/>
          <p:nvPr/>
        </p:nvGrpSpPr>
        <p:grpSpPr>
          <a:xfrm>
            <a:off x="3783169" y="1679834"/>
            <a:ext cx="1724935" cy="2753576"/>
            <a:chOff x="2227884" y="1338988"/>
            <a:chExt cx="6160540" cy="3368882"/>
          </a:xfrm>
        </p:grpSpPr>
        <p:sp>
          <p:nvSpPr>
            <p:cNvPr id="13" name="TextBox 12"/>
            <p:cNvSpPr txBox="1"/>
            <p:nvPr/>
          </p:nvSpPr>
          <p:spPr>
            <a:xfrm>
              <a:off x="2227884" y="1657804"/>
              <a:ext cx="6160540" cy="3050066"/>
            </a:xfrm>
            <a:prstGeom prst="rect">
              <a:avLst/>
            </a:prstGeom>
            <a:noFill/>
          </p:spPr>
          <p:txBody>
            <a:bodyPr wrap="square" rtlCol="0">
              <a:spAutoFit/>
            </a:bodyPr>
            <a:lstStyle/>
            <a:p>
              <a:r>
                <a:rPr lang="es-EC" altLang="ko-KR" sz="1200" dirty="0" smtClean="0">
                  <a:solidFill>
                    <a:schemeClr val="tx1">
                      <a:lumMod val="75000"/>
                      <a:lumOff val="25000"/>
                    </a:schemeClr>
                  </a:solidFill>
                  <a:cs typeface="Arial" pitchFamily="34" charset="0"/>
                </a:rPr>
                <a:t>En la mayoría de pymes se observa personal competente para la toma de decisiones en materia de marketing pero no están haciendo una correcta gestión y no están orientados al mercado lo que conlleva a una baja competitividad</a:t>
              </a:r>
            </a:p>
            <a:p>
              <a:endParaRPr lang="es-EC" altLang="ko-KR" sz="1200" dirty="0">
                <a:solidFill>
                  <a:schemeClr val="tx1">
                    <a:lumMod val="75000"/>
                    <a:lumOff val="25000"/>
                  </a:schemeClr>
                </a:solidFill>
                <a:cs typeface="Arial" pitchFamily="34" charset="0"/>
              </a:endParaRPr>
            </a:p>
          </p:txBody>
        </p:sp>
        <p:sp>
          <p:nvSpPr>
            <p:cNvPr id="14" name="TextBox 13"/>
            <p:cNvSpPr txBox="1"/>
            <p:nvPr/>
          </p:nvSpPr>
          <p:spPr>
            <a:xfrm>
              <a:off x="2227884" y="1338988"/>
              <a:ext cx="6160540" cy="376551"/>
            </a:xfrm>
            <a:prstGeom prst="rect">
              <a:avLst/>
            </a:prstGeom>
            <a:noFill/>
          </p:spPr>
          <p:txBody>
            <a:bodyPr wrap="square" rtlCol="0">
              <a:spAutoFit/>
            </a:bodyPr>
            <a:lstStyle/>
            <a:p>
              <a:r>
                <a:rPr lang="es-EC" altLang="ko-KR" sz="1400" b="1" dirty="0" smtClean="0">
                  <a:solidFill>
                    <a:schemeClr val="tx1">
                      <a:lumMod val="75000"/>
                      <a:lumOff val="25000"/>
                    </a:schemeClr>
                  </a:solidFill>
                  <a:cs typeface="Arial" pitchFamily="34" charset="0"/>
                </a:rPr>
                <a:t>Capacidades</a:t>
              </a:r>
              <a:endParaRPr lang="es-EC" altLang="ko-KR" sz="1400" b="1" dirty="0">
                <a:solidFill>
                  <a:schemeClr val="tx1">
                    <a:lumMod val="75000"/>
                    <a:lumOff val="25000"/>
                  </a:schemeClr>
                </a:solidFill>
                <a:cs typeface="Arial" pitchFamily="34" charset="0"/>
              </a:endParaRPr>
            </a:p>
          </p:txBody>
        </p:sp>
      </p:grpSp>
      <p:grpSp>
        <p:nvGrpSpPr>
          <p:cNvPr id="15" name="Group 14"/>
          <p:cNvGrpSpPr/>
          <p:nvPr/>
        </p:nvGrpSpPr>
        <p:grpSpPr>
          <a:xfrm>
            <a:off x="6449312" y="1679835"/>
            <a:ext cx="1984120" cy="2753577"/>
            <a:chOff x="2227884" y="1338988"/>
            <a:chExt cx="7086209" cy="3368872"/>
          </a:xfrm>
        </p:grpSpPr>
        <p:sp>
          <p:nvSpPr>
            <p:cNvPr id="16" name="TextBox 15"/>
            <p:cNvSpPr txBox="1"/>
            <p:nvPr/>
          </p:nvSpPr>
          <p:spPr>
            <a:xfrm>
              <a:off x="2227884" y="1657804"/>
              <a:ext cx="6160540" cy="3050056"/>
            </a:xfrm>
            <a:prstGeom prst="rect">
              <a:avLst/>
            </a:prstGeom>
            <a:noFill/>
          </p:spPr>
          <p:txBody>
            <a:bodyPr wrap="square" rtlCol="0">
              <a:spAutoFit/>
            </a:bodyPr>
            <a:lstStyle/>
            <a:p>
              <a:r>
                <a:rPr lang="es-EC" altLang="ko-KR" sz="1200" dirty="0" smtClean="0">
                  <a:solidFill>
                    <a:schemeClr val="tx1">
                      <a:lumMod val="75000"/>
                      <a:lumOff val="25000"/>
                    </a:schemeClr>
                  </a:solidFill>
                  <a:cs typeface="Arial" pitchFamily="34" charset="0"/>
                </a:rPr>
                <a:t>De acuerdo a toda la información obtenida de los diferentes autores y trabajos predecesores que aportan a la presente investigación se afirma sin ninguna duda que la gestión en marketing sí aporta a la competitividad de las Pymes.</a:t>
              </a:r>
            </a:p>
            <a:p>
              <a:endParaRPr lang="en-US" altLang="ko-KR" sz="1200" dirty="0">
                <a:solidFill>
                  <a:schemeClr val="tx1">
                    <a:lumMod val="75000"/>
                    <a:lumOff val="25000"/>
                  </a:schemeClr>
                </a:solidFill>
                <a:cs typeface="Arial" pitchFamily="34" charset="0"/>
              </a:endParaRPr>
            </a:p>
          </p:txBody>
        </p:sp>
        <p:sp>
          <p:nvSpPr>
            <p:cNvPr id="17" name="TextBox 16"/>
            <p:cNvSpPr txBox="1"/>
            <p:nvPr/>
          </p:nvSpPr>
          <p:spPr>
            <a:xfrm>
              <a:off x="2227884" y="1338988"/>
              <a:ext cx="7086209" cy="376551"/>
            </a:xfrm>
            <a:prstGeom prst="rect">
              <a:avLst/>
            </a:prstGeom>
            <a:noFill/>
          </p:spPr>
          <p:txBody>
            <a:bodyPr wrap="square" rtlCol="0">
              <a:spAutoFit/>
            </a:bodyPr>
            <a:lstStyle/>
            <a:p>
              <a:r>
                <a:rPr lang="es-EC" altLang="ko-KR" sz="1400" b="1" dirty="0" smtClean="0">
                  <a:solidFill>
                    <a:schemeClr val="tx1">
                      <a:lumMod val="75000"/>
                      <a:lumOff val="25000"/>
                    </a:schemeClr>
                  </a:solidFill>
                  <a:cs typeface="Arial" pitchFamily="34" charset="0"/>
                </a:rPr>
                <a:t>Papel del marketing</a:t>
              </a:r>
              <a:endParaRPr lang="es-EC" altLang="ko-KR" sz="1400" b="1" dirty="0">
                <a:solidFill>
                  <a:schemeClr val="tx1">
                    <a:lumMod val="75000"/>
                    <a:lumOff val="25000"/>
                  </a:schemeClr>
                </a:solidFill>
                <a:cs typeface="Arial" pitchFamily="34" charset="0"/>
              </a:endParaRPr>
            </a:p>
          </p:txBody>
        </p:sp>
      </p:grpSp>
      <p:grpSp>
        <p:nvGrpSpPr>
          <p:cNvPr id="18" name="Group 7"/>
          <p:cNvGrpSpPr/>
          <p:nvPr/>
        </p:nvGrpSpPr>
        <p:grpSpPr>
          <a:xfrm>
            <a:off x="539552" y="1451367"/>
            <a:ext cx="2593340" cy="2880474"/>
            <a:chOff x="3274805" y="801339"/>
            <a:chExt cx="2593340" cy="3530502"/>
          </a:xfrm>
        </p:grpSpPr>
        <p:sp>
          <p:nvSpPr>
            <p:cNvPr id="19" name="Rectangle 4"/>
            <p:cNvSpPr/>
            <p:nvPr/>
          </p:nvSpPr>
          <p:spPr>
            <a:xfrm>
              <a:off x="3274805" y="801339"/>
              <a:ext cx="2593340"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ectangle 5"/>
            <p:cNvSpPr/>
            <p:nvPr/>
          </p:nvSpPr>
          <p:spPr>
            <a:xfrm>
              <a:off x="3466380" y="928382"/>
              <a:ext cx="2243304"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21" name="Group 11"/>
          <p:cNvGrpSpPr/>
          <p:nvPr/>
        </p:nvGrpSpPr>
        <p:grpSpPr>
          <a:xfrm>
            <a:off x="973754" y="1679834"/>
            <a:ext cx="1724935" cy="2199578"/>
            <a:chOff x="2227884" y="1338988"/>
            <a:chExt cx="6160540" cy="2691089"/>
          </a:xfrm>
        </p:grpSpPr>
        <p:sp>
          <p:nvSpPr>
            <p:cNvPr id="22" name="TextBox 12"/>
            <p:cNvSpPr txBox="1"/>
            <p:nvPr/>
          </p:nvSpPr>
          <p:spPr>
            <a:xfrm>
              <a:off x="2227884" y="1657804"/>
              <a:ext cx="6160540" cy="2372273"/>
            </a:xfrm>
            <a:prstGeom prst="rect">
              <a:avLst/>
            </a:prstGeom>
            <a:noFill/>
          </p:spPr>
          <p:txBody>
            <a:bodyPr wrap="square" rtlCol="0">
              <a:spAutoFit/>
            </a:bodyPr>
            <a:lstStyle/>
            <a:p>
              <a:r>
                <a:rPr lang="es-EC" altLang="ko-KR" sz="1200" dirty="0" smtClean="0">
                  <a:solidFill>
                    <a:schemeClr val="tx1">
                      <a:lumMod val="75000"/>
                      <a:lumOff val="25000"/>
                    </a:schemeClr>
                  </a:solidFill>
                  <a:cs typeface="Arial" pitchFamily="34" charset="0"/>
                </a:rPr>
                <a:t>No se necesitan grandes cantidades de recursos financieros para crear un andamiaje para recabar información que permita crear estrategias como las bases de datos</a:t>
              </a:r>
              <a:r>
                <a:rPr lang="en-US" altLang="ko-KR" sz="1200" dirty="0" smtClean="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p:txBody>
        </p:sp>
        <p:sp>
          <p:nvSpPr>
            <p:cNvPr id="23" name="TextBox 13"/>
            <p:cNvSpPr txBox="1"/>
            <p:nvPr/>
          </p:nvSpPr>
          <p:spPr>
            <a:xfrm>
              <a:off x="2227884" y="1338988"/>
              <a:ext cx="6160540" cy="376551"/>
            </a:xfrm>
            <a:prstGeom prst="rect">
              <a:avLst/>
            </a:prstGeom>
            <a:noFill/>
          </p:spPr>
          <p:txBody>
            <a:bodyPr wrap="square" rtlCol="0">
              <a:spAutoFit/>
            </a:bodyPr>
            <a:lstStyle/>
            <a:p>
              <a:r>
                <a:rPr lang="es-EC" altLang="ko-KR" sz="1400" b="1" dirty="0" smtClean="0">
                  <a:solidFill>
                    <a:schemeClr val="tx1">
                      <a:lumMod val="75000"/>
                      <a:lumOff val="25000"/>
                    </a:schemeClr>
                  </a:solidFill>
                  <a:cs typeface="Arial" pitchFamily="34" charset="0"/>
                </a:rPr>
                <a:t>Recursos</a:t>
              </a:r>
              <a:endParaRPr lang="es-EC" altLang="ko-KR"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67237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563637"/>
            <a:ext cx="7834379" cy="2768203"/>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itle 1"/>
          <p:cNvSpPr>
            <a:spLocks noGrp="1"/>
          </p:cNvSpPr>
          <p:nvPr>
            <p:ph type="title"/>
          </p:nvPr>
        </p:nvSpPr>
        <p:spPr>
          <a:xfrm>
            <a:off x="539552" y="670961"/>
            <a:ext cx="4536504" cy="676653"/>
          </a:xfrm>
        </p:spPr>
        <p:txBody>
          <a:bodyPr/>
          <a:lstStyle/>
          <a:p>
            <a:r>
              <a:rPr lang="es-EC" altLang="ko-KR" dirty="0" smtClean="0">
                <a:solidFill>
                  <a:schemeClr val="tx1">
                    <a:lumMod val="75000"/>
                    <a:lumOff val="25000"/>
                  </a:schemeClr>
                </a:solidFill>
              </a:rPr>
              <a:t>Recomendaciones</a:t>
            </a:r>
            <a:endParaRPr lang="es-EC" altLang="ko-KR" dirty="0"/>
          </a:p>
        </p:txBody>
      </p:sp>
      <p:sp>
        <p:nvSpPr>
          <p:cNvPr id="3" name="Rectangle 2"/>
          <p:cNvSpPr/>
          <p:nvPr/>
        </p:nvSpPr>
        <p:spPr>
          <a:xfrm>
            <a:off x="3466379" y="1868918"/>
            <a:ext cx="4932000" cy="233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1" name="Group 10"/>
          <p:cNvGrpSpPr/>
          <p:nvPr/>
        </p:nvGrpSpPr>
        <p:grpSpPr>
          <a:xfrm>
            <a:off x="971600" y="1840238"/>
            <a:ext cx="7426779" cy="2435085"/>
            <a:chOff x="2227884" y="1338988"/>
            <a:chExt cx="6160540" cy="2492866"/>
          </a:xfrm>
        </p:grpSpPr>
        <p:sp>
          <p:nvSpPr>
            <p:cNvPr id="12" name="TextBox 11"/>
            <p:cNvSpPr txBox="1"/>
            <p:nvPr/>
          </p:nvSpPr>
          <p:spPr>
            <a:xfrm>
              <a:off x="2227884" y="1657805"/>
              <a:ext cx="6160540" cy="2174049"/>
            </a:xfrm>
            <a:prstGeom prst="rect">
              <a:avLst/>
            </a:prstGeom>
            <a:noFill/>
          </p:spPr>
          <p:txBody>
            <a:bodyPr wrap="square" rtlCol="0">
              <a:spAutoFit/>
            </a:bodyPr>
            <a:lstStyle/>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Buscar la actualización en materia de marketing para los encargados de las tomas de decisiones.</a:t>
              </a: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Tener un mejor control sobre los activos en materia de marketing de la empresa.</a:t>
              </a: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Invertir en planificaciones que estén acorde a las necesidades de la empresa.</a:t>
              </a:r>
            </a:p>
            <a:p>
              <a:pPr marL="171450" indent="-171450">
                <a:buFont typeface="Arial" panose="020B0604020202020204" pitchFamily="34" charset="0"/>
                <a:buChar char="•"/>
              </a:pPr>
              <a:endParaRPr lang="es-EC"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Dar la importancia que se merece este sector empresarial.</a:t>
              </a:r>
            </a:p>
            <a:p>
              <a:pPr marL="171450" indent="-171450">
                <a:buFont typeface="Arial" panose="020B0604020202020204" pitchFamily="34" charset="0"/>
                <a:buChar char="•"/>
              </a:pPr>
              <a:endParaRPr lang="es-EC"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s-EC" altLang="ko-KR" sz="1200" dirty="0" smtClean="0">
                <a:solidFill>
                  <a:schemeClr val="tx1">
                    <a:lumMod val="75000"/>
                    <a:lumOff val="25000"/>
                  </a:schemeClr>
                </a:solidFill>
                <a:cs typeface="Arial" pitchFamily="34" charset="0"/>
              </a:endParaRP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Investigar sobre las pymes que han tenido más éxito en Ecuador para emular y mejorar los factores que influyen en la misma.</a:t>
              </a:r>
            </a:p>
            <a:p>
              <a:pPr marL="171450" indent="-171450">
                <a:buFont typeface="Arial" panose="020B0604020202020204" pitchFamily="34" charset="0"/>
                <a:buChar char="•"/>
              </a:pPr>
              <a:r>
                <a:rPr lang="es-EC" altLang="ko-KR" sz="1200" dirty="0" smtClean="0">
                  <a:solidFill>
                    <a:schemeClr val="tx1">
                      <a:lumMod val="75000"/>
                      <a:lumOff val="25000"/>
                    </a:schemeClr>
                  </a:solidFill>
                  <a:cs typeface="Arial" pitchFamily="34" charset="0"/>
                </a:rPr>
                <a:t>Investigar que entidades gubernamentales y no gubernamentales prestan ayuda a Pymes en Ecuador.</a:t>
              </a:r>
              <a:endParaRPr lang="en-US" altLang="ko-KR" sz="1200" dirty="0">
                <a:solidFill>
                  <a:schemeClr val="tx1">
                    <a:lumMod val="75000"/>
                    <a:lumOff val="25000"/>
                  </a:schemeClr>
                </a:solidFill>
                <a:cs typeface="Arial" pitchFamily="34" charset="0"/>
              </a:endParaRPr>
            </a:p>
          </p:txBody>
        </p:sp>
        <p:sp>
          <p:nvSpPr>
            <p:cNvPr id="13" name="TextBox 12"/>
            <p:cNvSpPr txBox="1"/>
            <p:nvPr/>
          </p:nvSpPr>
          <p:spPr>
            <a:xfrm>
              <a:off x="2227884" y="1338988"/>
              <a:ext cx="6160540" cy="315080"/>
            </a:xfrm>
            <a:prstGeom prst="rect">
              <a:avLst/>
            </a:prstGeom>
            <a:noFill/>
          </p:spPr>
          <p:txBody>
            <a:bodyPr wrap="square" rtlCol="0">
              <a:spAutoFit/>
            </a:bodyPr>
            <a:lstStyle/>
            <a:p>
              <a:r>
                <a:rPr lang="es-EC" altLang="ko-KR" sz="1400" b="1" dirty="0" smtClean="0">
                  <a:solidFill>
                    <a:schemeClr val="tx1">
                      <a:lumMod val="75000"/>
                      <a:lumOff val="25000"/>
                    </a:schemeClr>
                  </a:solidFill>
                  <a:cs typeface="Arial" pitchFamily="34" charset="0"/>
                </a:rPr>
                <a:t>Para las pymes</a:t>
              </a:r>
              <a:endParaRPr lang="es-EC" altLang="ko-KR" sz="1400" b="1" dirty="0">
                <a:solidFill>
                  <a:schemeClr val="tx1">
                    <a:lumMod val="75000"/>
                    <a:lumOff val="25000"/>
                  </a:schemeClr>
                </a:solidFill>
                <a:cs typeface="Arial" pitchFamily="34" charset="0"/>
              </a:endParaRPr>
            </a:p>
          </p:txBody>
        </p:sp>
      </p:grpSp>
      <p:sp>
        <p:nvSpPr>
          <p:cNvPr id="8" name="TextBox 12"/>
          <p:cNvSpPr txBox="1"/>
          <p:nvPr/>
        </p:nvSpPr>
        <p:spPr>
          <a:xfrm>
            <a:off x="971600" y="2866668"/>
            <a:ext cx="7426779" cy="307777"/>
          </a:xfrm>
          <a:prstGeom prst="rect">
            <a:avLst/>
          </a:prstGeom>
          <a:noFill/>
        </p:spPr>
        <p:txBody>
          <a:bodyPr wrap="square" rtlCol="0">
            <a:spAutoFit/>
          </a:bodyPr>
          <a:lstStyle/>
          <a:p>
            <a:r>
              <a:rPr lang="es-EC" altLang="ko-KR" sz="1400" b="1" dirty="0" smtClean="0">
                <a:solidFill>
                  <a:schemeClr val="tx1">
                    <a:lumMod val="75000"/>
                    <a:lumOff val="25000"/>
                  </a:schemeClr>
                </a:solidFill>
                <a:cs typeface="Arial" pitchFamily="34" charset="0"/>
              </a:rPr>
              <a:t>Para las entidades públicas</a:t>
            </a:r>
            <a:endParaRPr lang="es-EC" altLang="ko-KR" sz="1400" b="1" dirty="0">
              <a:solidFill>
                <a:schemeClr val="tx1">
                  <a:lumMod val="75000"/>
                  <a:lumOff val="25000"/>
                </a:schemeClr>
              </a:solidFill>
              <a:cs typeface="Arial" pitchFamily="34" charset="0"/>
            </a:endParaRPr>
          </a:p>
        </p:txBody>
      </p:sp>
      <p:sp>
        <p:nvSpPr>
          <p:cNvPr id="9" name="TextBox 12"/>
          <p:cNvSpPr txBox="1"/>
          <p:nvPr/>
        </p:nvSpPr>
        <p:spPr>
          <a:xfrm>
            <a:off x="959375" y="3435846"/>
            <a:ext cx="7426779" cy="307777"/>
          </a:xfrm>
          <a:prstGeom prst="rect">
            <a:avLst/>
          </a:prstGeom>
          <a:noFill/>
        </p:spPr>
        <p:txBody>
          <a:bodyPr wrap="square" rtlCol="0">
            <a:spAutoFit/>
          </a:bodyPr>
          <a:lstStyle/>
          <a:p>
            <a:r>
              <a:rPr lang="es-EC" altLang="ko-KR" sz="1400" b="1" dirty="0" smtClean="0">
                <a:solidFill>
                  <a:schemeClr val="tx1">
                    <a:lumMod val="75000"/>
                    <a:lumOff val="25000"/>
                  </a:schemeClr>
                </a:solidFill>
                <a:cs typeface="Arial" pitchFamily="34" charset="0"/>
              </a:rPr>
              <a:t>Para trabajos sucesores</a:t>
            </a:r>
            <a:endParaRPr lang="es-EC" altLang="ko-KR"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32676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55479"/>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Rounded Rectangle 2"/>
          <p:cNvSpPr/>
          <p:nvPr/>
        </p:nvSpPr>
        <p:spPr>
          <a:xfrm>
            <a:off x="515698" y="436261"/>
            <a:ext cx="4056301" cy="2088232"/>
          </a:xfrm>
          <a:prstGeom prst="roundRect">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887664" y="880213"/>
            <a:ext cx="3312368" cy="1477328"/>
          </a:xfrm>
          <a:prstGeom prst="rect">
            <a:avLst/>
          </a:prstGeom>
          <a:noFill/>
        </p:spPr>
        <p:txBody>
          <a:bodyPr wrap="square" rtlCol="0">
            <a:spAutoFit/>
          </a:bodyPr>
          <a:lstStyle/>
          <a:p>
            <a:r>
              <a:rPr lang="es-EC" dirty="0"/>
              <a:t> “Si </a:t>
            </a:r>
            <a:r>
              <a:rPr lang="es-EC" b="1" dirty="0"/>
              <a:t>he</a:t>
            </a:r>
            <a:r>
              <a:rPr lang="es-EC" dirty="0"/>
              <a:t> visto más </a:t>
            </a:r>
            <a:r>
              <a:rPr lang="es-EC" dirty="0" smtClean="0"/>
              <a:t>lejos es        </a:t>
            </a:r>
            <a:r>
              <a:rPr lang="es-EC" b="1" dirty="0" smtClean="0"/>
              <a:t>porque</a:t>
            </a:r>
            <a:r>
              <a:rPr lang="es-EC" dirty="0"/>
              <a:t> estoy sentado sobre </a:t>
            </a:r>
            <a:r>
              <a:rPr lang="es-EC" dirty="0" smtClean="0"/>
              <a:t>  los</a:t>
            </a:r>
            <a:r>
              <a:rPr lang="es-EC" dirty="0"/>
              <a:t> </a:t>
            </a:r>
            <a:r>
              <a:rPr lang="es-EC" b="1" dirty="0"/>
              <a:t>hombros</a:t>
            </a:r>
            <a:r>
              <a:rPr lang="es-EC" dirty="0"/>
              <a:t> de </a:t>
            </a:r>
            <a:r>
              <a:rPr lang="es-EC" b="1" dirty="0"/>
              <a:t>gigantes</a:t>
            </a:r>
            <a:r>
              <a:rPr lang="es-EC" dirty="0" smtClean="0"/>
              <a:t>”</a:t>
            </a:r>
          </a:p>
          <a:p>
            <a:endParaRPr lang="es-EC" altLang="ko-KR" dirty="0">
              <a:solidFill>
                <a:schemeClr val="bg1"/>
              </a:solidFill>
              <a:cs typeface="Arial" pitchFamily="34" charset="0"/>
            </a:endParaRPr>
          </a:p>
          <a:p>
            <a:pPr algn="r"/>
            <a:r>
              <a:rPr lang="es-EC" dirty="0"/>
              <a:t>Isaac Newton</a:t>
            </a:r>
            <a:endParaRPr lang="en-US" altLang="ko-KR" dirty="0">
              <a:solidFill>
                <a:schemeClr val="bg1"/>
              </a:solidFill>
              <a:cs typeface="Arial" pitchFamily="34" charset="0"/>
            </a:endParaRPr>
          </a:p>
        </p:txBody>
      </p:sp>
      <p:grpSp>
        <p:nvGrpSpPr>
          <p:cNvPr id="8" name="Group 7"/>
          <p:cNvGrpSpPr/>
          <p:nvPr/>
        </p:nvGrpSpPr>
        <p:grpSpPr>
          <a:xfrm>
            <a:off x="1828381" y="3297304"/>
            <a:ext cx="5472608" cy="826255"/>
            <a:chOff x="1828381" y="3313206"/>
            <a:chExt cx="5472608" cy="826255"/>
          </a:xfrm>
        </p:grpSpPr>
        <p:sp>
          <p:nvSpPr>
            <p:cNvPr id="6" name="Title 1"/>
            <p:cNvSpPr txBox="1">
              <a:spLocks/>
            </p:cNvSpPr>
            <p:nvPr/>
          </p:nvSpPr>
          <p:spPr>
            <a:xfrm>
              <a:off x="1828381" y="3313206"/>
              <a:ext cx="5472608" cy="542078"/>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r>
                <a:rPr lang="es-EC" altLang="ko-KR" dirty="0" smtClean="0">
                  <a:solidFill>
                    <a:schemeClr val="bg1"/>
                  </a:solidFill>
                  <a:latin typeface="+mj-lt"/>
                </a:rPr>
                <a:t>Muchas Gracias</a:t>
              </a:r>
              <a:endParaRPr lang="es-EC" altLang="ko-KR" dirty="0">
                <a:solidFill>
                  <a:schemeClr val="bg1"/>
                </a:solidFill>
                <a:latin typeface="+mj-lt"/>
              </a:endParaRPr>
            </a:p>
          </p:txBody>
        </p:sp>
        <p:sp>
          <p:nvSpPr>
            <p:cNvPr id="7" name="Text Placeholder 7"/>
            <p:cNvSpPr txBox="1">
              <a:spLocks/>
            </p:cNvSpPr>
            <p:nvPr/>
          </p:nvSpPr>
          <p:spPr>
            <a:xfrm>
              <a:off x="1828381" y="3862774"/>
              <a:ext cx="5472608"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altLang="ko-KR" sz="1200" dirty="0" smtClean="0">
                  <a:solidFill>
                    <a:schemeClr val="bg1"/>
                  </a:solidFill>
                  <a:cs typeface="Arial" pitchFamily="34" charset="0"/>
                </a:rPr>
                <a:t>Un agradecimiento especial a toda mi familia, amigos y compañeros</a:t>
              </a:r>
              <a:endParaRPr lang="es-EC" altLang="ko-KR" sz="1200" dirty="0">
                <a:solidFill>
                  <a:schemeClr val="bg1"/>
                </a:solidFill>
                <a:cs typeface="Arial" pitchFamily="34" charset="0"/>
              </a:endParaRPr>
            </a:p>
          </p:txBody>
        </p:sp>
      </p:grpSp>
    </p:spTree>
    <p:extLst>
      <p:ext uri="{BB962C8B-B14F-4D97-AF65-F5344CB8AC3E}">
        <p14:creationId xmlns:p14="http://schemas.microsoft.com/office/powerpoint/2010/main" val="173595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t>Planteamiento </a:t>
            </a:r>
            <a:r>
              <a:rPr lang="es-EC" altLang="ko-KR" dirty="0" smtClean="0">
                <a:solidFill>
                  <a:schemeClr val="accent1"/>
                </a:solidFill>
              </a:rPr>
              <a:t>del</a:t>
            </a:r>
            <a:r>
              <a:rPr lang="es-EC" altLang="ko-KR" dirty="0" smtClean="0"/>
              <a:t> problema</a:t>
            </a:r>
            <a:endParaRPr lang="es-EC" altLang="ko-KR" dirty="0"/>
          </a:p>
        </p:txBody>
      </p:sp>
      <p:grpSp>
        <p:nvGrpSpPr>
          <p:cNvPr id="30" name="Group 29"/>
          <p:cNvGrpSpPr/>
          <p:nvPr/>
        </p:nvGrpSpPr>
        <p:grpSpPr>
          <a:xfrm>
            <a:off x="611508" y="3562661"/>
            <a:ext cx="1833846" cy="521257"/>
            <a:chOff x="611508" y="3562661"/>
            <a:chExt cx="1833846" cy="521257"/>
          </a:xfrm>
        </p:grpSpPr>
        <p:sp>
          <p:nvSpPr>
            <p:cNvPr id="18" name="Text Placeholder 17"/>
            <p:cNvSpPr txBox="1">
              <a:spLocks/>
            </p:cNvSpPr>
            <p:nvPr/>
          </p:nvSpPr>
          <p:spPr>
            <a:xfrm>
              <a:off x="611508" y="356266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Problema</a:t>
              </a:r>
              <a:endParaRPr lang="es-EC" sz="1400" b="1" dirty="0">
                <a:solidFill>
                  <a:schemeClr val="tx1">
                    <a:lumMod val="75000"/>
                    <a:lumOff val="25000"/>
                  </a:schemeClr>
                </a:solidFill>
                <a:cs typeface="Arial" pitchFamily="34" charset="0"/>
              </a:endParaRPr>
            </a:p>
          </p:txBody>
        </p:sp>
        <p:sp>
          <p:nvSpPr>
            <p:cNvPr id="21" name="Text Placeholder 18"/>
            <p:cNvSpPr txBox="1">
              <a:spLocks/>
            </p:cNvSpPr>
            <p:nvPr/>
          </p:nvSpPr>
          <p:spPr>
            <a:xfrm>
              <a:off x="611508" y="383433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Bajo nivel de                 competitividad</a:t>
              </a:r>
              <a:endParaRPr lang="es-EC" sz="1200" dirty="0">
                <a:solidFill>
                  <a:schemeClr val="tx1">
                    <a:lumMod val="75000"/>
                    <a:lumOff val="25000"/>
                  </a:schemeClr>
                </a:solidFill>
                <a:cs typeface="Arial" pitchFamily="34" charset="0"/>
              </a:endParaRPr>
            </a:p>
          </p:txBody>
        </p:sp>
      </p:grpSp>
      <p:grpSp>
        <p:nvGrpSpPr>
          <p:cNvPr id="29" name="Group 28"/>
          <p:cNvGrpSpPr/>
          <p:nvPr/>
        </p:nvGrpSpPr>
        <p:grpSpPr>
          <a:xfrm>
            <a:off x="2644437" y="3562661"/>
            <a:ext cx="1833846" cy="521257"/>
            <a:chOff x="2617444" y="3588251"/>
            <a:chExt cx="1833846" cy="521257"/>
          </a:xfrm>
        </p:grpSpPr>
        <p:sp>
          <p:nvSpPr>
            <p:cNvPr id="22" name="Text Placeholder 17"/>
            <p:cNvSpPr txBox="1">
              <a:spLocks/>
            </p:cNvSpPr>
            <p:nvPr/>
          </p:nvSpPr>
          <p:spPr>
            <a:xfrm>
              <a:off x="2617444" y="358825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Causa</a:t>
              </a:r>
              <a:endParaRPr lang="es-EC" sz="1400" b="1" dirty="0">
                <a:solidFill>
                  <a:schemeClr val="tx1">
                    <a:lumMod val="75000"/>
                    <a:lumOff val="25000"/>
                  </a:schemeClr>
                </a:solidFill>
                <a:cs typeface="Arial" pitchFamily="34" charset="0"/>
              </a:endParaRPr>
            </a:p>
          </p:txBody>
        </p:sp>
        <p:sp>
          <p:nvSpPr>
            <p:cNvPr id="23" name="Text Placeholder 18"/>
            <p:cNvSpPr txBox="1">
              <a:spLocks/>
            </p:cNvSpPr>
            <p:nvPr/>
          </p:nvSpPr>
          <p:spPr>
            <a:xfrm>
              <a:off x="2617444" y="385992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Ausencia de asesoría</a:t>
              </a:r>
              <a:endParaRPr lang="es-EC" sz="1200" dirty="0">
                <a:solidFill>
                  <a:schemeClr val="tx1">
                    <a:lumMod val="75000"/>
                    <a:lumOff val="25000"/>
                  </a:schemeClr>
                </a:solidFill>
                <a:cs typeface="Arial" pitchFamily="34" charset="0"/>
              </a:endParaRPr>
            </a:p>
          </p:txBody>
        </p:sp>
      </p:grpSp>
      <p:grpSp>
        <p:nvGrpSpPr>
          <p:cNvPr id="28" name="Group 27"/>
          <p:cNvGrpSpPr/>
          <p:nvPr/>
        </p:nvGrpSpPr>
        <p:grpSpPr>
          <a:xfrm>
            <a:off x="4677366" y="3562661"/>
            <a:ext cx="1833846" cy="521257"/>
            <a:chOff x="4623380" y="3613841"/>
            <a:chExt cx="1833846" cy="521257"/>
          </a:xfrm>
        </p:grpSpPr>
        <p:sp>
          <p:nvSpPr>
            <p:cNvPr id="24" name="Text Placeholder 17"/>
            <p:cNvSpPr txBox="1">
              <a:spLocks/>
            </p:cNvSpPr>
            <p:nvPr/>
          </p:nvSpPr>
          <p:spPr>
            <a:xfrm>
              <a:off x="4623380" y="361384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Causa </a:t>
              </a:r>
              <a:endParaRPr lang="es-EC" sz="1400" b="1" dirty="0">
                <a:solidFill>
                  <a:schemeClr val="tx1">
                    <a:lumMod val="75000"/>
                    <a:lumOff val="25000"/>
                  </a:schemeClr>
                </a:solidFill>
                <a:cs typeface="Arial" pitchFamily="34" charset="0"/>
              </a:endParaRPr>
            </a:p>
          </p:txBody>
        </p:sp>
        <p:sp>
          <p:nvSpPr>
            <p:cNvPr id="25" name="Text Placeholder 18"/>
            <p:cNvSpPr txBox="1">
              <a:spLocks/>
            </p:cNvSpPr>
            <p:nvPr/>
          </p:nvSpPr>
          <p:spPr>
            <a:xfrm>
              <a:off x="4623380" y="388551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Poca inversión</a:t>
              </a:r>
              <a:endParaRPr lang="es-EC" sz="1200" dirty="0">
                <a:solidFill>
                  <a:schemeClr val="tx1">
                    <a:lumMod val="75000"/>
                    <a:lumOff val="25000"/>
                  </a:schemeClr>
                </a:solidFill>
                <a:cs typeface="Arial" pitchFamily="34" charset="0"/>
              </a:endParaRPr>
            </a:p>
          </p:txBody>
        </p:sp>
      </p:grpSp>
      <p:grpSp>
        <p:nvGrpSpPr>
          <p:cNvPr id="17" name="Group 16"/>
          <p:cNvGrpSpPr/>
          <p:nvPr/>
        </p:nvGrpSpPr>
        <p:grpSpPr>
          <a:xfrm>
            <a:off x="6710295" y="3562661"/>
            <a:ext cx="1833846" cy="521257"/>
            <a:chOff x="6710295" y="3639431"/>
            <a:chExt cx="1833846" cy="521257"/>
          </a:xfrm>
        </p:grpSpPr>
        <p:sp>
          <p:nvSpPr>
            <p:cNvPr id="26" name="Text Placeholder 17"/>
            <p:cNvSpPr txBox="1">
              <a:spLocks/>
            </p:cNvSpPr>
            <p:nvPr/>
          </p:nvSpPr>
          <p:spPr>
            <a:xfrm>
              <a:off x="6710295" y="363943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Causa</a:t>
              </a:r>
              <a:endParaRPr lang="es-EC" sz="1400" b="1" dirty="0">
                <a:solidFill>
                  <a:schemeClr val="tx1">
                    <a:lumMod val="75000"/>
                    <a:lumOff val="25000"/>
                  </a:schemeClr>
                </a:solidFill>
                <a:cs typeface="Arial" pitchFamily="34" charset="0"/>
              </a:endParaRPr>
            </a:p>
          </p:txBody>
        </p:sp>
        <p:sp>
          <p:nvSpPr>
            <p:cNvPr id="27" name="Text Placeholder 18"/>
            <p:cNvSpPr txBox="1">
              <a:spLocks/>
            </p:cNvSpPr>
            <p:nvPr/>
          </p:nvSpPr>
          <p:spPr>
            <a:xfrm>
              <a:off x="6710295" y="391110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Desconocimiento de los beneficios</a:t>
              </a:r>
              <a:endParaRPr lang="es-EC" sz="1200" dirty="0">
                <a:solidFill>
                  <a:schemeClr val="tx1">
                    <a:lumMod val="75000"/>
                    <a:lumOff val="25000"/>
                  </a:schemeClr>
                </a:solidFill>
                <a:cs typeface="Arial" pitchFamily="34" charset="0"/>
              </a:endParaRPr>
            </a:p>
          </p:txBody>
        </p:sp>
      </p:grpSp>
      <p:pic>
        <p:nvPicPr>
          <p:cNvPr id="4098" name="Picture 2" descr="El Salvador baja en el Índice Global de Competitividad - Revista Estrategia  &amp; Negocios"/>
          <p:cNvPicPr>
            <a:picLocks noGrp="1" noChangeAspect="1" noChangeArrowheads="1"/>
          </p:cNvPicPr>
          <p:nvPr>
            <p:ph type="pic" idx="13"/>
          </p:nvPr>
        </p:nvPicPr>
        <p:blipFill>
          <a:blip r:embed="rId2" cstate="print">
            <a:extLst>
              <a:ext uri="{28A0092B-C50C-407E-A947-70E740481C1C}">
                <a14:useLocalDpi xmlns:a14="http://schemas.microsoft.com/office/drawing/2010/main" val="0"/>
              </a:ext>
            </a:extLst>
          </a:blip>
          <a:srcRect l="20440" r="20440"/>
          <a:stretch>
            <a:fillRect/>
          </a:stretch>
        </p:blipFill>
        <p:spPr bwMode="auto">
          <a:xfrm>
            <a:off x="657515" y="1422652"/>
            <a:ext cx="1730767" cy="1909596"/>
          </a:xfrm>
          <a:prstGeom prst="snip2DiagRect">
            <a:avLst>
              <a:gd name="adj1" fmla="val 1"/>
              <a:gd name="adj2" fmla="val 16667"/>
            </a:avLst>
          </a:prstGeom>
          <a:solidFill>
            <a:schemeClr val="bg1">
              <a:lumMod val="95000"/>
            </a:schemeClr>
          </a:solidFill>
          <a:extLst/>
        </p:spPr>
      </p:pic>
      <p:pic>
        <p:nvPicPr>
          <p:cNvPr id="4100" name="Picture 4" descr="Asesoría contable: los problemas financieros como consecuencia de una mala  contabilidad"/>
          <p:cNvPicPr>
            <a:picLocks noGrp="1" noChangeAspect="1" noChangeArrowheads="1"/>
          </p:cNvPicPr>
          <p:nvPr>
            <p:ph type="pic" idx="14"/>
          </p:nvPr>
        </p:nvPicPr>
        <p:blipFill>
          <a:blip r:embed="rId3">
            <a:extLst>
              <a:ext uri="{28A0092B-C50C-407E-A947-70E740481C1C}">
                <a14:useLocalDpi xmlns:a14="http://schemas.microsoft.com/office/drawing/2010/main" val="0"/>
              </a:ext>
            </a:extLst>
          </a:blip>
          <a:srcRect l="22818" r="22818"/>
          <a:stretch>
            <a:fillRect/>
          </a:stretch>
        </p:blipFill>
        <p:spPr bwMode="auto">
          <a:prstGeom prst="snip2DiagRect">
            <a:avLst/>
          </a:prstGeom>
          <a:noFill/>
          <a:extLst>
            <a:ext uri="{909E8E84-426E-40DD-AFC4-6F175D3DCCD1}">
              <a14:hiddenFill xmlns:a14="http://schemas.microsoft.com/office/drawing/2010/main">
                <a:solidFill>
                  <a:srgbClr val="FFFFFF"/>
                </a:solidFill>
              </a14:hiddenFill>
            </a:ext>
          </a:extLst>
        </p:spPr>
      </p:pic>
      <p:pic>
        <p:nvPicPr>
          <p:cNvPr id="4102" name="Picture 6" descr="Preocupante baja de planes de inversión"/>
          <p:cNvPicPr>
            <a:picLocks noGrp="1" noChangeAspect="1" noChangeArrowheads="1"/>
          </p:cNvPicPr>
          <p:nvPr>
            <p:ph type="pic" idx="15"/>
          </p:nvPr>
        </p:nvPicPr>
        <p:blipFill>
          <a:blip r:embed="rId4" cstate="print">
            <a:extLst>
              <a:ext uri="{28A0092B-C50C-407E-A947-70E740481C1C}">
                <a14:useLocalDpi xmlns:a14="http://schemas.microsoft.com/office/drawing/2010/main" val="0"/>
              </a:ext>
            </a:extLst>
          </a:blip>
          <a:srcRect l="4697" r="4697"/>
          <a:stretch>
            <a:fillRect/>
          </a:stretch>
        </p:blipFill>
        <p:spPr bwMode="auto">
          <a:prstGeom prst="snip2DiagRect">
            <a:avLst/>
          </a:prstGeom>
          <a:noFill/>
          <a:extLst>
            <a:ext uri="{909E8E84-426E-40DD-AFC4-6F175D3DCCD1}">
              <a14:hiddenFill xmlns:a14="http://schemas.microsoft.com/office/drawing/2010/main">
                <a:solidFill>
                  <a:srgbClr val="FFFFFF"/>
                </a:solidFill>
              </a14:hiddenFill>
            </a:ext>
          </a:extLst>
        </p:spPr>
      </p:pic>
      <p:pic>
        <p:nvPicPr>
          <p:cNvPr id="4104" name="Picture 8" descr="Desconocimiento - El Toper"/>
          <p:cNvPicPr>
            <a:picLocks noGrp="1" noChangeAspect="1" noChangeArrowheads="1"/>
          </p:cNvPicPr>
          <p:nvPr>
            <p:ph type="pic" idx="16"/>
          </p:nvPr>
        </p:nvPicPr>
        <p:blipFill>
          <a:blip r:embed="rId5" cstate="print">
            <a:extLst>
              <a:ext uri="{28A0092B-C50C-407E-A947-70E740481C1C}">
                <a14:useLocalDpi xmlns:a14="http://schemas.microsoft.com/office/drawing/2010/main" val="0"/>
              </a:ext>
            </a:extLst>
          </a:blip>
          <a:srcRect l="19798" r="19798"/>
          <a:stretch>
            <a:fillRect/>
          </a:stretch>
        </p:blipFill>
        <p:spPr bwMode="auto">
          <a:prstGeom prst="snip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6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t>Planteamiento </a:t>
            </a:r>
            <a:r>
              <a:rPr lang="es-EC" altLang="ko-KR" dirty="0" smtClean="0">
                <a:solidFill>
                  <a:schemeClr val="accent1"/>
                </a:solidFill>
              </a:rPr>
              <a:t>del</a:t>
            </a:r>
            <a:r>
              <a:rPr lang="es-EC" altLang="ko-KR" dirty="0" smtClean="0"/>
              <a:t> problema</a:t>
            </a:r>
            <a:endParaRPr lang="es-EC" altLang="ko-KR" dirty="0"/>
          </a:p>
        </p:txBody>
      </p:sp>
      <p:grpSp>
        <p:nvGrpSpPr>
          <p:cNvPr id="30" name="Group 29"/>
          <p:cNvGrpSpPr/>
          <p:nvPr/>
        </p:nvGrpSpPr>
        <p:grpSpPr>
          <a:xfrm>
            <a:off x="611508" y="3562661"/>
            <a:ext cx="1833846" cy="593265"/>
            <a:chOff x="611508" y="3562661"/>
            <a:chExt cx="1833846" cy="593265"/>
          </a:xfrm>
        </p:grpSpPr>
        <p:sp>
          <p:nvSpPr>
            <p:cNvPr id="18" name="Text Placeholder 17"/>
            <p:cNvSpPr txBox="1">
              <a:spLocks/>
            </p:cNvSpPr>
            <p:nvPr/>
          </p:nvSpPr>
          <p:spPr>
            <a:xfrm>
              <a:off x="611508" y="356266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Problema</a:t>
              </a:r>
              <a:endParaRPr lang="es-EC" sz="1400" b="1" dirty="0">
                <a:solidFill>
                  <a:schemeClr val="tx1">
                    <a:lumMod val="75000"/>
                    <a:lumOff val="25000"/>
                  </a:schemeClr>
                </a:solidFill>
                <a:cs typeface="Arial" pitchFamily="34" charset="0"/>
              </a:endParaRPr>
            </a:p>
          </p:txBody>
        </p:sp>
        <p:sp>
          <p:nvSpPr>
            <p:cNvPr id="21" name="Text Placeholder 18"/>
            <p:cNvSpPr txBox="1">
              <a:spLocks/>
            </p:cNvSpPr>
            <p:nvPr/>
          </p:nvSpPr>
          <p:spPr>
            <a:xfrm>
              <a:off x="611508" y="3906346"/>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Bajo nivel de                 competitividad</a:t>
              </a:r>
              <a:endParaRPr lang="es-EC" sz="1200" dirty="0">
                <a:solidFill>
                  <a:schemeClr val="tx1">
                    <a:lumMod val="75000"/>
                    <a:lumOff val="25000"/>
                  </a:schemeClr>
                </a:solidFill>
                <a:cs typeface="Arial" pitchFamily="34" charset="0"/>
              </a:endParaRPr>
            </a:p>
          </p:txBody>
        </p:sp>
      </p:grpSp>
      <p:grpSp>
        <p:nvGrpSpPr>
          <p:cNvPr id="29" name="Group 28"/>
          <p:cNvGrpSpPr/>
          <p:nvPr/>
        </p:nvGrpSpPr>
        <p:grpSpPr>
          <a:xfrm>
            <a:off x="2644437" y="3562661"/>
            <a:ext cx="1833846" cy="593265"/>
            <a:chOff x="2617444" y="3588251"/>
            <a:chExt cx="1833846" cy="593265"/>
          </a:xfrm>
        </p:grpSpPr>
        <p:sp>
          <p:nvSpPr>
            <p:cNvPr id="22" name="Text Placeholder 17"/>
            <p:cNvSpPr txBox="1">
              <a:spLocks/>
            </p:cNvSpPr>
            <p:nvPr/>
          </p:nvSpPr>
          <p:spPr>
            <a:xfrm>
              <a:off x="2617444" y="358825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Efecto</a:t>
              </a:r>
              <a:endParaRPr lang="es-EC" sz="1400" b="1" dirty="0">
                <a:solidFill>
                  <a:schemeClr val="tx1">
                    <a:lumMod val="75000"/>
                    <a:lumOff val="25000"/>
                  </a:schemeClr>
                </a:solidFill>
                <a:cs typeface="Arial" pitchFamily="34" charset="0"/>
              </a:endParaRPr>
            </a:p>
          </p:txBody>
        </p:sp>
        <p:sp>
          <p:nvSpPr>
            <p:cNvPr id="23" name="Text Placeholder 18"/>
            <p:cNvSpPr txBox="1">
              <a:spLocks/>
            </p:cNvSpPr>
            <p:nvPr/>
          </p:nvSpPr>
          <p:spPr>
            <a:xfrm>
              <a:off x="2617444" y="3931936"/>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Poca participación en    los mercados</a:t>
              </a:r>
              <a:endParaRPr lang="es-EC" sz="1200" dirty="0">
                <a:solidFill>
                  <a:schemeClr val="tx1">
                    <a:lumMod val="75000"/>
                    <a:lumOff val="25000"/>
                  </a:schemeClr>
                </a:solidFill>
                <a:cs typeface="Arial" pitchFamily="34" charset="0"/>
              </a:endParaRPr>
            </a:p>
          </p:txBody>
        </p:sp>
      </p:grpSp>
      <p:grpSp>
        <p:nvGrpSpPr>
          <p:cNvPr id="28" name="Group 27"/>
          <p:cNvGrpSpPr/>
          <p:nvPr/>
        </p:nvGrpSpPr>
        <p:grpSpPr>
          <a:xfrm>
            <a:off x="4677366" y="3562661"/>
            <a:ext cx="1833846" cy="665273"/>
            <a:chOff x="4623380" y="3613841"/>
            <a:chExt cx="1833846" cy="665273"/>
          </a:xfrm>
        </p:grpSpPr>
        <p:sp>
          <p:nvSpPr>
            <p:cNvPr id="24" name="Text Placeholder 17"/>
            <p:cNvSpPr txBox="1">
              <a:spLocks/>
            </p:cNvSpPr>
            <p:nvPr/>
          </p:nvSpPr>
          <p:spPr>
            <a:xfrm>
              <a:off x="4623380" y="361384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Efecto </a:t>
              </a:r>
              <a:endParaRPr lang="es-EC" sz="1400" b="1" dirty="0">
                <a:solidFill>
                  <a:schemeClr val="tx1">
                    <a:lumMod val="75000"/>
                    <a:lumOff val="25000"/>
                  </a:schemeClr>
                </a:solidFill>
                <a:cs typeface="Arial" pitchFamily="34" charset="0"/>
              </a:endParaRPr>
            </a:p>
          </p:txBody>
        </p:sp>
        <p:sp>
          <p:nvSpPr>
            <p:cNvPr id="25" name="Text Placeholder 18"/>
            <p:cNvSpPr txBox="1">
              <a:spLocks/>
            </p:cNvSpPr>
            <p:nvPr/>
          </p:nvSpPr>
          <p:spPr>
            <a:xfrm>
              <a:off x="4623380" y="4029534"/>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Ineficiencia en la           optimización de los        recursos</a:t>
              </a:r>
              <a:endParaRPr lang="es-EC" sz="1200" dirty="0">
                <a:solidFill>
                  <a:schemeClr val="tx1">
                    <a:lumMod val="75000"/>
                    <a:lumOff val="25000"/>
                  </a:schemeClr>
                </a:solidFill>
                <a:cs typeface="Arial" pitchFamily="34" charset="0"/>
              </a:endParaRPr>
            </a:p>
          </p:txBody>
        </p:sp>
      </p:grpSp>
      <p:grpSp>
        <p:nvGrpSpPr>
          <p:cNvPr id="17" name="Group 16"/>
          <p:cNvGrpSpPr/>
          <p:nvPr/>
        </p:nvGrpSpPr>
        <p:grpSpPr>
          <a:xfrm>
            <a:off x="6710295" y="3562661"/>
            <a:ext cx="1833846" cy="593265"/>
            <a:chOff x="6710295" y="3639431"/>
            <a:chExt cx="1833846" cy="593265"/>
          </a:xfrm>
        </p:grpSpPr>
        <p:sp>
          <p:nvSpPr>
            <p:cNvPr id="26" name="Text Placeholder 17"/>
            <p:cNvSpPr txBox="1">
              <a:spLocks/>
            </p:cNvSpPr>
            <p:nvPr/>
          </p:nvSpPr>
          <p:spPr>
            <a:xfrm>
              <a:off x="6710295" y="363943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400" b="1" dirty="0" smtClean="0">
                  <a:solidFill>
                    <a:schemeClr val="tx1">
                      <a:lumMod val="75000"/>
                      <a:lumOff val="25000"/>
                    </a:schemeClr>
                  </a:solidFill>
                  <a:cs typeface="Arial" pitchFamily="34" charset="0"/>
                </a:rPr>
                <a:t>Efecto</a:t>
              </a:r>
              <a:endParaRPr lang="es-EC" sz="1400" b="1" dirty="0">
                <a:solidFill>
                  <a:schemeClr val="tx1">
                    <a:lumMod val="75000"/>
                    <a:lumOff val="25000"/>
                  </a:schemeClr>
                </a:solidFill>
                <a:cs typeface="Arial" pitchFamily="34" charset="0"/>
              </a:endParaRPr>
            </a:p>
          </p:txBody>
        </p:sp>
        <p:sp>
          <p:nvSpPr>
            <p:cNvPr id="27" name="Text Placeholder 18"/>
            <p:cNvSpPr txBox="1">
              <a:spLocks/>
            </p:cNvSpPr>
            <p:nvPr/>
          </p:nvSpPr>
          <p:spPr>
            <a:xfrm>
              <a:off x="6710295" y="3983116"/>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200" dirty="0" smtClean="0">
                  <a:solidFill>
                    <a:schemeClr val="tx1">
                      <a:lumMod val="75000"/>
                      <a:lumOff val="25000"/>
                    </a:schemeClr>
                  </a:solidFill>
                  <a:cs typeface="Arial" pitchFamily="34" charset="0"/>
                </a:rPr>
                <a:t>Baja fidelización de       clientes</a:t>
              </a:r>
              <a:endParaRPr lang="es-EC" sz="1200" dirty="0">
                <a:solidFill>
                  <a:schemeClr val="tx1">
                    <a:lumMod val="75000"/>
                    <a:lumOff val="25000"/>
                  </a:schemeClr>
                </a:solidFill>
                <a:cs typeface="Arial" pitchFamily="34" charset="0"/>
              </a:endParaRPr>
            </a:p>
          </p:txBody>
        </p:sp>
      </p:grpSp>
      <p:pic>
        <p:nvPicPr>
          <p:cNvPr id="4098" name="Picture 2" descr="El Salvador baja en el Índice Global de Competitividad - Revista Estrategia  &amp; Negocios"/>
          <p:cNvPicPr>
            <a:picLocks noGrp="1" noChangeAspect="1" noChangeArrowheads="1"/>
          </p:cNvPicPr>
          <p:nvPr>
            <p:ph type="pic" idx="13"/>
          </p:nvPr>
        </p:nvPicPr>
        <p:blipFill>
          <a:blip r:embed="rId2" cstate="print">
            <a:extLst>
              <a:ext uri="{28A0092B-C50C-407E-A947-70E740481C1C}">
                <a14:useLocalDpi xmlns:a14="http://schemas.microsoft.com/office/drawing/2010/main" val="0"/>
              </a:ext>
            </a:extLst>
          </a:blip>
          <a:srcRect l="20440" r="20440"/>
          <a:stretch>
            <a:fillRect/>
          </a:stretch>
        </p:blipFill>
        <p:spPr bwMode="auto">
          <a:xfrm>
            <a:off x="657515" y="1422652"/>
            <a:ext cx="1730767" cy="1909596"/>
          </a:xfrm>
          <a:prstGeom prst="snip2DiagRect">
            <a:avLst>
              <a:gd name="adj1" fmla="val 1"/>
              <a:gd name="adj2" fmla="val 16667"/>
            </a:avLst>
          </a:prstGeom>
          <a:solidFill>
            <a:schemeClr val="bg1">
              <a:lumMod val="95000"/>
            </a:schemeClr>
          </a:solidFill>
          <a:extLst/>
        </p:spPr>
      </p:pic>
      <p:pic>
        <p:nvPicPr>
          <p:cNvPr id="31" name="Picture 2" descr="9 ideas de negocios sin dinero - Roastbrief"/>
          <p:cNvPicPr>
            <a:picLocks noGrp="1" noChangeAspect="1" noChangeArrowheads="1"/>
          </p:cNvPicPr>
          <p:nvPr>
            <p:ph type="pic" idx="14"/>
          </p:nvPr>
        </p:nvPicPr>
        <p:blipFill>
          <a:blip r:embed="rId3" cstate="print">
            <a:extLst>
              <a:ext uri="{28A0092B-C50C-407E-A947-70E740481C1C}">
                <a14:useLocalDpi xmlns:a14="http://schemas.microsoft.com/office/drawing/2010/main" val="0"/>
              </a:ext>
            </a:extLst>
          </a:blip>
          <a:srcRect l="19783" r="19783"/>
          <a:stretch>
            <a:fillRect/>
          </a:stretch>
        </p:blipFill>
        <p:spPr bwMode="auto">
          <a:prstGeom prst="snip2DiagRect">
            <a:avLst/>
          </a:prstGeom>
          <a:noFill/>
          <a:extLst>
            <a:ext uri="{909E8E84-426E-40DD-AFC4-6F175D3DCCD1}">
              <a14:hiddenFill xmlns:a14="http://schemas.microsoft.com/office/drawing/2010/main">
                <a:solidFill>
                  <a:srgbClr val="FFFFFF"/>
                </a:solidFill>
              </a14:hiddenFill>
            </a:ext>
          </a:extLst>
        </p:spPr>
      </p:pic>
      <p:pic>
        <p:nvPicPr>
          <p:cNvPr id="6150" name="Picture 6" descr="Cómo Quebrar tu Empresa II: La Mala Administración - ActionCOACH María Inés  Morán"/>
          <p:cNvPicPr>
            <a:picLocks noGrp="1" noChangeAspect="1" noChangeArrowheads="1"/>
          </p:cNvPicPr>
          <p:nvPr>
            <p:ph type="pic" idx="15"/>
          </p:nvPr>
        </p:nvPicPr>
        <p:blipFill>
          <a:blip r:embed="rId4" cstate="print">
            <a:extLst>
              <a:ext uri="{28A0092B-C50C-407E-A947-70E740481C1C}">
                <a14:useLocalDpi xmlns:a14="http://schemas.microsoft.com/office/drawing/2010/main" val="0"/>
              </a:ext>
            </a:extLst>
          </a:blip>
          <a:srcRect l="19827" r="19827"/>
          <a:stretch>
            <a:fillRect/>
          </a:stretch>
        </p:blipFill>
        <p:spPr bwMode="auto">
          <a:prstGeom prst="snip2DiagRect">
            <a:avLst/>
          </a:prstGeom>
          <a:noFill/>
          <a:extLst>
            <a:ext uri="{909E8E84-426E-40DD-AFC4-6F175D3DCCD1}">
              <a14:hiddenFill xmlns:a14="http://schemas.microsoft.com/office/drawing/2010/main">
                <a:solidFill>
                  <a:srgbClr val="FFFFFF"/>
                </a:solidFill>
              </a14:hiddenFill>
            </a:ext>
          </a:extLst>
        </p:spPr>
      </p:pic>
      <p:pic>
        <p:nvPicPr>
          <p:cNvPr id="6152" name="Picture 8" descr="ShapeShift exigirá identificación de sus clientes a pesar del rechazo de la  comunidad bitcoiner"/>
          <p:cNvPicPr>
            <a:picLocks noGrp="1" noChangeAspect="1" noChangeArrowheads="1"/>
          </p:cNvPicPr>
          <p:nvPr>
            <p:ph type="pic" idx="16"/>
          </p:nvPr>
        </p:nvPicPr>
        <p:blipFill>
          <a:blip r:embed="rId5" cstate="print">
            <a:extLst>
              <a:ext uri="{28A0092B-C50C-407E-A947-70E740481C1C}">
                <a14:useLocalDpi xmlns:a14="http://schemas.microsoft.com/office/drawing/2010/main" val="0"/>
              </a:ext>
            </a:extLst>
          </a:blip>
          <a:srcRect l="19798" r="19798"/>
          <a:stretch>
            <a:fillRect/>
          </a:stretch>
        </p:blipFill>
        <p:spPr bwMode="auto">
          <a:prstGeom prst="snip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5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512" y="31100"/>
            <a:ext cx="9144000"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s-EC" altLang="ko-KR" dirty="0" smtClean="0"/>
              <a:t>Árbol </a:t>
            </a:r>
            <a:r>
              <a:rPr lang="es-EC" altLang="ko-KR" dirty="0" smtClean="0">
                <a:solidFill>
                  <a:schemeClr val="accent1"/>
                </a:solidFill>
              </a:rPr>
              <a:t>del </a:t>
            </a:r>
            <a:r>
              <a:rPr lang="es-EC" altLang="ko-KR" dirty="0" smtClean="0"/>
              <a:t>problema</a:t>
            </a:r>
            <a:endParaRPr lang="es-EC" altLang="ko-K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411873656"/>
              </p:ext>
            </p:extLst>
          </p:nvPr>
        </p:nvGraphicFramePr>
        <p:xfrm>
          <a:off x="1540768" y="1128728"/>
          <a:ext cx="5983560" cy="3459246"/>
        </p:xfrm>
        <a:graphic>
          <a:graphicData uri="http://schemas.openxmlformats.org/presentationml/2006/ole">
            <mc:AlternateContent xmlns:mc="http://schemas.openxmlformats.org/markup-compatibility/2006">
              <mc:Choice xmlns:v="urn:schemas-microsoft-com:vml" Requires="v">
                <p:oleObj spid="_x0000_s3109" r:id="rId3" imgW="7184702" imgH="4148497" progId="Visio.Drawing.11">
                  <p:embed/>
                </p:oleObj>
              </mc:Choice>
              <mc:Fallback>
                <p:oleObj r:id="rId3" imgW="7184702" imgH="414849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768" y="1128728"/>
                        <a:ext cx="5983560" cy="3459246"/>
                      </a:xfrm>
                      <a:prstGeom prst="rect">
                        <a:avLst/>
                      </a:prstGeom>
                      <a:noFill/>
                    </p:spPr>
                  </p:pic>
                </p:oleObj>
              </mc:Fallback>
            </mc:AlternateContent>
          </a:graphicData>
        </a:graphic>
      </p:graphicFrame>
    </p:spTree>
    <p:extLst>
      <p:ext uri="{BB962C8B-B14F-4D97-AF65-F5344CB8AC3E}">
        <p14:creationId xmlns:p14="http://schemas.microsoft.com/office/powerpoint/2010/main" val="3694367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1"/>
          <p:cNvSpPr/>
          <p:nvPr/>
        </p:nvSpPr>
        <p:spPr>
          <a:xfrm>
            <a:off x="4708001" y="3268061"/>
            <a:ext cx="662739" cy="63952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2" name="Rectangle 32"/>
          <p:cNvSpPr/>
          <p:nvPr/>
        </p:nvSpPr>
        <p:spPr>
          <a:xfrm>
            <a:off x="467545" y="3292172"/>
            <a:ext cx="662739" cy="647730"/>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1" name="Rectangle 32"/>
          <p:cNvSpPr/>
          <p:nvPr/>
        </p:nvSpPr>
        <p:spPr>
          <a:xfrm>
            <a:off x="4708001" y="2228426"/>
            <a:ext cx="656883" cy="639525"/>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770" y="2225556"/>
            <a:ext cx="2505045" cy="63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31"/>
          <p:cNvSpPr/>
          <p:nvPr/>
        </p:nvSpPr>
        <p:spPr>
          <a:xfrm>
            <a:off x="467545" y="2225555"/>
            <a:ext cx="662739" cy="63952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 name="1 Título"/>
          <p:cNvSpPr>
            <a:spLocks noGrp="1"/>
          </p:cNvSpPr>
          <p:nvPr>
            <p:ph type="title"/>
          </p:nvPr>
        </p:nvSpPr>
        <p:spPr/>
        <p:txBody>
          <a:bodyPr/>
          <a:lstStyle/>
          <a:p>
            <a:r>
              <a:rPr lang="es-EC" dirty="0" smtClean="0"/>
              <a:t>Objetivos </a:t>
            </a:r>
            <a:r>
              <a:rPr lang="es-EC" dirty="0" smtClean="0">
                <a:solidFill>
                  <a:schemeClr val="accent1"/>
                </a:solidFill>
              </a:rPr>
              <a:t>del</a:t>
            </a:r>
            <a:r>
              <a:rPr lang="es-EC" dirty="0" smtClean="0"/>
              <a:t> estudio</a:t>
            </a:r>
            <a:endParaRPr lang="es-EC" dirty="0"/>
          </a:p>
        </p:txBody>
      </p:sp>
      <p:sp>
        <p:nvSpPr>
          <p:cNvPr id="3" name="TextBox 7"/>
          <p:cNvSpPr txBox="1"/>
          <p:nvPr/>
        </p:nvSpPr>
        <p:spPr>
          <a:xfrm>
            <a:off x="4716016" y="2870537"/>
            <a:ext cx="3153913" cy="400110"/>
          </a:xfrm>
          <a:prstGeom prst="rect">
            <a:avLst/>
          </a:prstGeom>
          <a:noFill/>
        </p:spPr>
        <p:txBody>
          <a:bodyPr wrap="square" rtlCol="0">
            <a:spAutoFit/>
          </a:bodyPr>
          <a:lstStyle/>
          <a:p>
            <a:r>
              <a:rPr lang="es-EC" altLang="ko-KR" sz="1000" dirty="0" smtClean="0">
                <a:solidFill>
                  <a:schemeClr val="tx1">
                    <a:lumMod val="75000"/>
                    <a:lumOff val="25000"/>
                  </a:schemeClr>
                </a:solidFill>
                <a:cs typeface="Arial" pitchFamily="34" charset="0"/>
              </a:rPr>
              <a:t>Identificar el tipo de gestión de mercadeo que aplican las pymes. </a:t>
            </a:r>
            <a:endParaRPr lang="es-EC" altLang="ko-KR" sz="1000" dirty="0">
              <a:solidFill>
                <a:schemeClr val="tx1">
                  <a:lumMod val="75000"/>
                  <a:lumOff val="25000"/>
                </a:schemeClr>
              </a:solidFill>
              <a:cs typeface="Arial" pitchFamily="34" charset="0"/>
            </a:endParaRPr>
          </a:p>
        </p:txBody>
      </p:sp>
      <p:sp>
        <p:nvSpPr>
          <p:cNvPr id="4" name="TextBox 8"/>
          <p:cNvSpPr txBox="1"/>
          <p:nvPr/>
        </p:nvSpPr>
        <p:spPr>
          <a:xfrm>
            <a:off x="467544" y="2867951"/>
            <a:ext cx="3152271" cy="400110"/>
          </a:xfrm>
          <a:prstGeom prst="rect">
            <a:avLst/>
          </a:prstGeom>
          <a:noFill/>
        </p:spPr>
        <p:txBody>
          <a:bodyPr wrap="square" rtlCol="0">
            <a:spAutoFit/>
          </a:bodyPr>
          <a:lstStyle/>
          <a:p>
            <a:r>
              <a:rPr lang="es-EC" altLang="ko-KR" sz="1000" dirty="0" smtClean="0">
                <a:solidFill>
                  <a:schemeClr val="tx1">
                    <a:lumMod val="75000"/>
                    <a:lumOff val="25000"/>
                  </a:schemeClr>
                </a:solidFill>
                <a:cs typeface="Arial" pitchFamily="34" charset="0"/>
              </a:rPr>
              <a:t>Fundamentación teórica y aplicación del enfoque cuantitativo de método deductivo al estudio. </a:t>
            </a:r>
            <a:endParaRPr lang="es-EC" altLang="ko-KR" sz="1000" dirty="0">
              <a:solidFill>
                <a:schemeClr val="tx1">
                  <a:lumMod val="75000"/>
                  <a:lumOff val="25000"/>
                </a:schemeClr>
              </a:solidFill>
              <a:cs typeface="Arial" pitchFamily="34" charset="0"/>
            </a:endParaRPr>
          </a:p>
        </p:txBody>
      </p:sp>
      <p:sp>
        <p:nvSpPr>
          <p:cNvPr id="5" name="TextBox 9"/>
          <p:cNvSpPr txBox="1"/>
          <p:nvPr/>
        </p:nvSpPr>
        <p:spPr>
          <a:xfrm>
            <a:off x="467545" y="3945105"/>
            <a:ext cx="3167784" cy="400110"/>
          </a:xfrm>
          <a:prstGeom prst="rect">
            <a:avLst/>
          </a:prstGeom>
          <a:noFill/>
        </p:spPr>
        <p:txBody>
          <a:bodyPr wrap="square" rtlCol="0">
            <a:spAutoFit/>
          </a:bodyPr>
          <a:lstStyle/>
          <a:p>
            <a:r>
              <a:rPr lang="es-EC" altLang="ko-KR" sz="1000" dirty="0" smtClean="0">
                <a:solidFill>
                  <a:schemeClr val="tx1">
                    <a:lumMod val="75000"/>
                    <a:lumOff val="25000"/>
                  </a:schemeClr>
                </a:solidFill>
                <a:cs typeface="Arial" pitchFamily="34" charset="0"/>
              </a:rPr>
              <a:t>Evaluar el grado de los factores de la competitividad en las pymes. </a:t>
            </a:r>
            <a:endParaRPr lang="es-EC" altLang="ko-KR" sz="1000" dirty="0">
              <a:solidFill>
                <a:schemeClr val="tx1">
                  <a:lumMod val="75000"/>
                  <a:lumOff val="25000"/>
                </a:schemeClr>
              </a:solidFill>
              <a:cs typeface="Arial" pitchFamily="34" charset="0"/>
            </a:endParaRPr>
          </a:p>
        </p:txBody>
      </p:sp>
      <p:sp>
        <p:nvSpPr>
          <p:cNvPr id="6" name="TextBox 10"/>
          <p:cNvSpPr txBox="1"/>
          <p:nvPr/>
        </p:nvSpPr>
        <p:spPr>
          <a:xfrm>
            <a:off x="4716016" y="3939902"/>
            <a:ext cx="3159769" cy="400110"/>
          </a:xfrm>
          <a:prstGeom prst="rect">
            <a:avLst/>
          </a:prstGeom>
          <a:noFill/>
        </p:spPr>
        <p:txBody>
          <a:bodyPr wrap="square" rtlCol="0">
            <a:spAutoFit/>
          </a:bodyPr>
          <a:lstStyle/>
          <a:p>
            <a:r>
              <a:rPr lang="es-EC" altLang="ko-KR" sz="1000" dirty="0" smtClean="0">
                <a:solidFill>
                  <a:schemeClr val="tx1">
                    <a:lumMod val="75000"/>
                    <a:lumOff val="25000"/>
                  </a:schemeClr>
                </a:solidFill>
                <a:cs typeface="Arial" pitchFamily="34" charset="0"/>
              </a:rPr>
              <a:t>Determinar la importancia que tiene la gestión de mercadeo sobre la competitividad de las pymes. </a:t>
            </a:r>
            <a:endParaRPr lang="es-EC" altLang="ko-KR" sz="1000" dirty="0">
              <a:solidFill>
                <a:schemeClr val="tx1">
                  <a:lumMod val="75000"/>
                  <a:lumOff val="25000"/>
                </a:schemeClr>
              </a:solidFill>
              <a:cs typeface="Arial" pitchFamily="34" charset="0"/>
            </a:endParaRPr>
          </a:p>
        </p:txBody>
      </p:sp>
      <p:sp>
        <p:nvSpPr>
          <p:cNvPr id="7" name="TextBox 20"/>
          <p:cNvSpPr txBox="1"/>
          <p:nvPr/>
        </p:nvSpPr>
        <p:spPr>
          <a:xfrm>
            <a:off x="611560" y="2346434"/>
            <a:ext cx="509530" cy="369332"/>
          </a:xfrm>
          <a:prstGeom prst="rect">
            <a:avLst/>
          </a:prstGeom>
          <a:noFill/>
        </p:spPr>
        <p:txBody>
          <a:bodyPr wrap="square" rtlCol="0">
            <a:spAutoFit/>
          </a:bodyPr>
          <a:lstStyle/>
          <a:p>
            <a:r>
              <a:rPr lang="en-US" altLang="ko-KR" b="1" dirty="0">
                <a:solidFill>
                  <a:schemeClr val="bg1"/>
                </a:solidFill>
                <a:cs typeface="Arial" pitchFamily="34" charset="0"/>
              </a:rPr>
              <a:t>01</a:t>
            </a:r>
            <a:endParaRPr lang="ko-KR" altLang="en-US" b="1" dirty="0">
              <a:solidFill>
                <a:schemeClr val="bg1"/>
              </a:solidFill>
              <a:cs typeface="Arial" pitchFamily="34" charset="0"/>
            </a:endParaRPr>
          </a:p>
        </p:txBody>
      </p:sp>
      <p:sp>
        <p:nvSpPr>
          <p:cNvPr id="8" name="TextBox 21"/>
          <p:cNvSpPr txBox="1"/>
          <p:nvPr/>
        </p:nvSpPr>
        <p:spPr>
          <a:xfrm>
            <a:off x="4855354" y="2360653"/>
            <a:ext cx="509530" cy="369332"/>
          </a:xfrm>
          <a:prstGeom prst="rect">
            <a:avLst/>
          </a:prstGeom>
          <a:noFill/>
        </p:spPr>
        <p:txBody>
          <a:bodyPr wrap="square" rtlCol="0">
            <a:spAutoFit/>
          </a:bodyPr>
          <a:lstStyle/>
          <a:p>
            <a:r>
              <a:rPr lang="en-US" altLang="ko-KR" b="1" dirty="0">
                <a:solidFill>
                  <a:schemeClr val="bg1"/>
                </a:solidFill>
                <a:cs typeface="Arial" pitchFamily="34" charset="0"/>
              </a:rPr>
              <a:t>02</a:t>
            </a:r>
            <a:endParaRPr lang="ko-KR" altLang="en-US" b="1" dirty="0">
              <a:solidFill>
                <a:schemeClr val="bg1"/>
              </a:solidFill>
              <a:cs typeface="Arial" pitchFamily="34" charset="0"/>
            </a:endParaRPr>
          </a:p>
        </p:txBody>
      </p:sp>
      <p:sp>
        <p:nvSpPr>
          <p:cNvPr id="9" name="TextBox 22"/>
          <p:cNvSpPr txBox="1"/>
          <p:nvPr/>
        </p:nvSpPr>
        <p:spPr>
          <a:xfrm>
            <a:off x="611560" y="3426554"/>
            <a:ext cx="509530" cy="369332"/>
          </a:xfrm>
          <a:prstGeom prst="rect">
            <a:avLst/>
          </a:prstGeom>
          <a:noFill/>
        </p:spPr>
        <p:txBody>
          <a:bodyPr wrap="square" rtlCol="0">
            <a:spAutoFit/>
          </a:bodyPr>
          <a:lstStyle/>
          <a:p>
            <a:r>
              <a:rPr lang="en-US" altLang="ko-KR" b="1" dirty="0">
                <a:solidFill>
                  <a:schemeClr val="bg1"/>
                </a:solidFill>
                <a:cs typeface="Arial" pitchFamily="34" charset="0"/>
              </a:rPr>
              <a:t>03</a:t>
            </a:r>
            <a:endParaRPr lang="ko-KR" altLang="en-US" b="1" dirty="0">
              <a:solidFill>
                <a:schemeClr val="bg1"/>
              </a:solidFill>
              <a:cs typeface="Arial" pitchFamily="34" charset="0"/>
            </a:endParaRPr>
          </a:p>
        </p:txBody>
      </p:sp>
      <p:sp>
        <p:nvSpPr>
          <p:cNvPr id="10" name="TextBox 23"/>
          <p:cNvSpPr txBox="1"/>
          <p:nvPr/>
        </p:nvSpPr>
        <p:spPr>
          <a:xfrm>
            <a:off x="4855354" y="3403158"/>
            <a:ext cx="509530" cy="369332"/>
          </a:xfrm>
          <a:prstGeom prst="rect">
            <a:avLst/>
          </a:prstGeom>
          <a:noFill/>
        </p:spPr>
        <p:txBody>
          <a:bodyPr wrap="square" rtlCol="0">
            <a:spAutoFit/>
          </a:bodyPr>
          <a:lstStyle/>
          <a:p>
            <a:r>
              <a:rPr lang="en-US" altLang="ko-KR" b="1" dirty="0">
                <a:solidFill>
                  <a:schemeClr val="bg1"/>
                </a:solidFill>
                <a:cs typeface="Arial" pitchFamily="34" charset="0"/>
              </a:rPr>
              <a:t>04</a:t>
            </a:r>
            <a:endParaRPr lang="ko-KR" altLang="en-US" b="1" dirty="0">
              <a:solidFill>
                <a:schemeClr val="bg1"/>
              </a:solidFill>
              <a:cs typeface="Arial" pitchFamily="34" charset="0"/>
            </a:endParaRPr>
          </a:p>
        </p:txBody>
      </p:sp>
      <p:sp>
        <p:nvSpPr>
          <p:cNvPr id="11" name="Rectangle 31"/>
          <p:cNvSpPr/>
          <p:nvPr/>
        </p:nvSpPr>
        <p:spPr>
          <a:xfrm>
            <a:off x="467543" y="1869980"/>
            <a:ext cx="1576135" cy="22292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15" name="TextBox 35"/>
          <p:cNvSpPr txBox="1"/>
          <p:nvPr/>
        </p:nvSpPr>
        <p:spPr>
          <a:xfrm>
            <a:off x="543289" y="1851670"/>
            <a:ext cx="2156503" cy="246221"/>
          </a:xfrm>
          <a:prstGeom prst="rect">
            <a:avLst/>
          </a:prstGeom>
          <a:noFill/>
        </p:spPr>
        <p:txBody>
          <a:bodyPr wrap="square" rtlCol="0">
            <a:spAutoFit/>
          </a:bodyPr>
          <a:lstStyle/>
          <a:p>
            <a:r>
              <a:rPr lang="es-EC" altLang="ko-KR" sz="1000" b="1" dirty="0" smtClean="0">
                <a:solidFill>
                  <a:schemeClr val="bg1"/>
                </a:solidFill>
                <a:cs typeface="Arial" pitchFamily="34" charset="0"/>
              </a:rPr>
              <a:t>Objetivos específicos</a:t>
            </a:r>
            <a:endParaRPr lang="es-EC" altLang="ko-KR" sz="1000" b="1" dirty="0">
              <a:solidFill>
                <a:schemeClr val="bg1"/>
              </a:solidFill>
              <a:cs typeface="Arial" pitchFamily="34" charset="0"/>
            </a:endParaRPr>
          </a:p>
        </p:txBody>
      </p:sp>
      <p:sp>
        <p:nvSpPr>
          <p:cNvPr id="24" name="TextBox 7"/>
          <p:cNvSpPr txBox="1"/>
          <p:nvPr/>
        </p:nvSpPr>
        <p:spPr>
          <a:xfrm>
            <a:off x="467544" y="1454547"/>
            <a:ext cx="8352927" cy="246221"/>
          </a:xfrm>
          <a:prstGeom prst="rect">
            <a:avLst/>
          </a:prstGeom>
          <a:noFill/>
        </p:spPr>
        <p:txBody>
          <a:bodyPr wrap="square" rtlCol="0">
            <a:spAutoFit/>
          </a:bodyPr>
          <a:lstStyle/>
          <a:p>
            <a:r>
              <a:rPr lang="es-EC" altLang="ko-KR" sz="1000" dirty="0" smtClean="0">
                <a:solidFill>
                  <a:schemeClr val="tx1">
                    <a:lumMod val="75000"/>
                    <a:lumOff val="25000"/>
                  </a:schemeClr>
                </a:solidFill>
                <a:cs typeface="Arial" pitchFamily="34" charset="0"/>
              </a:rPr>
              <a:t>Establecer el grado de incidencia que tiene la gestión de marketing en la competitividad de las pymes</a:t>
            </a:r>
            <a:endParaRPr lang="es-EC" altLang="ko-KR" sz="1000" dirty="0">
              <a:solidFill>
                <a:schemeClr val="tx1">
                  <a:lumMod val="75000"/>
                  <a:lumOff val="25000"/>
                </a:schemeClr>
              </a:solidFill>
              <a:cs typeface="Arial" pitchFamily="34" charset="0"/>
            </a:endParaRPr>
          </a:p>
        </p:txBody>
      </p:sp>
      <p:sp>
        <p:nvSpPr>
          <p:cNvPr id="25" name="Rectangle 32"/>
          <p:cNvSpPr/>
          <p:nvPr/>
        </p:nvSpPr>
        <p:spPr>
          <a:xfrm>
            <a:off x="467545" y="1131590"/>
            <a:ext cx="1253472" cy="216024"/>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6" name="TextBox 36"/>
          <p:cNvSpPr txBox="1"/>
          <p:nvPr/>
        </p:nvSpPr>
        <p:spPr>
          <a:xfrm>
            <a:off x="539552" y="1101393"/>
            <a:ext cx="1181465" cy="246221"/>
          </a:xfrm>
          <a:prstGeom prst="rect">
            <a:avLst/>
          </a:prstGeom>
          <a:noFill/>
        </p:spPr>
        <p:txBody>
          <a:bodyPr wrap="square" rtlCol="0">
            <a:spAutoFit/>
          </a:bodyPr>
          <a:lstStyle/>
          <a:p>
            <a:r>
              <a:rPr lang="es-EC" altLang="ko-KR" sz="1000" b="1" dirty="0" smtClean="0">
                <a:solidFill>
                  <a:schemeClr val="bg1"/>
                </a:solidFill>
                <a:cs typeface="Arial" pitchFamily="34" charset="0"/>
              </a:rPr>
              <a:t>Objetivo general</a:t>
            </a:r>
            <a:endParaRPr lang="es-EC" altLang="ko-KR" sz="1000" b="1" dirty="0">
              <a:solidFill>
                <a:schemeClr val="bg1"/>
              </a:solidFill>
              <a:cs typeface="Arial" pitchFamily="34" charset="0"/>
            </a:endParaRP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884" y="2228425"/>
            <a:ext cx="2505045" cy="63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84" y="3300376"/>
            <a:ext cx="2505045" cy="63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740" y="3270647"/>
            <a:ext cx="2505045" cy="63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undamentación Teórica - Portafolio.VmuñozDominguez"/>
          <p:cNvPicPr>
            <a:picLocks noChangeAspect="1" noChangeArrowheads="1"/>
          </p:cNvPicPr>
          <p:nvPr/>
        </p:nvPicPr>
        <p:blipFill rotWithShape="1">
          <a:blip r:embed="rId3">
            <a:extLst>
              <a:ext uri="{28A0092B-C50C-407E-A947-70E740481C1C}">
                <a14:useLocalDpi xmlns:a14="http://schemas.microsoft.com/office/drawing/2010/main" val="0"/>
              </a:ext>
            </a:extLst>
          </a:blip>
          <a:srcRect t="38345"/>
          <a:stretch/>
        </p:blipFill>
        <p:spPr bwMode="auto">
          <a:xfrm>
            <a:off x="1130285" y="2228426"/>
            <a:ext cx="2489530" cy="6366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Qué es el Marketing Management? ✓ Marketing Mana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1115" y="2228426"/>
            <a:ext cx="2508814" cy="63665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onsejos para mejorar la competitividad empresar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090" y="3300377"/>
            <a:ext cx="2498725" cy="63952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ndicadores de Gestión (KPI's) Marketing: 12 ejempl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0740" y="3270647"/>
            <a:ext cx="2499189" cy="63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65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smtClean="0">
                <a:solidFill>
                  <a:schemeClr val="accent1"/>
                </a:solidFill>
              </a:rPr>
              <a:t>Hipótesis</a:t>
            </a:r>
            <a:endParaRPr lang="es-EC" altLang="ko-KR" dirty="0"/>
          </a:p>
        </p:txBody>
      </p:sp>
      <p:grpSp>
        <p:nvGrpSpPr>
          <p:cNvPr id="8" name="Group 7"/>
          <p:cNvGrpSpPr/>
          <p:nvPr/>
        </p:nvGrpSpPr>
        <p:grpSpPr>
          <a:xfrm>
            <a:off x="3818352" y="1376189"/>
            <a:ext cx="1452273" cy="726242"/>
            <a:chOff x="5263852" y="2497372"/>
            <a:chExt cx="1727749" cy="864000"/>
          </a:xfrm>
        </p:grpSpPr>
        <p:sp>
          <p:nvSpPr>
            <p:cNvPr id="3" name="Right Triangle 2"/>
            <p:cNvSpPr/>
            <p:nvPr/>
          </p:nvSpPr>
          <p:spPr>
            <a:xfrm>
              <a:off x="6127601" y="2497372"/>
              <a:ext cx="864000" cy="864000"/>
            </a:xfrm>
            <a:prstGeom prst="rtTriangl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ight Triangle 8"/>
            <p:cNvSpPr/>
            <p:nvPr/>
          </p:nvSpPr>
          <p:spPr>
            <a:xfrm rot="16200000">
              <a:off x="5263852" y="2497372"/>
              <a:ext cx="864000" cy="864000"/>
            </a:xfrm>
            <a:prstGeom prst="rtTriangl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2" name="Group 11"/>
          <p:cNvGrpSpPr/>
          <p:nvPr/>
        </p:nvGrpSpPr>
        <p:grpSpPr>
          <a:xfrm rot="10800000">
            <a:off x="3845863" y="3511216"/>
            <a:ext cx="1452273" cy="726242"/>
            <a:chOff x="5263852" y="2497372"/>
            <a:chExt cx="1727749" cy="864000"/>
          </a:xfrm>
        </p:grpSpPr>
        <p:sp>
          <p:nvSpPr>
            <p:cNvPr id="13" name="Right Triangle 12"/>
            <p:cNvSpPr/>
            <p:nvPr/>
          </p:nvSpPr>
          <p:spPr>
            <a:xfrm>
              <a:off x="6127601" y="2497372"/>
              <a:ext cx="864000" cy="864000"/>
            </a:xfrm>
            <a:prstGeom prst="rtTriangle">
              <a:avLst/>
            </a:prstGeom>
            <a:no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ight Triangle 13"/>
            <p:cNvSpPr/>
            <p:nvPr/>
          </p:nvSpPr>
          <p:spPr>
            <a:xfrm rot="16200000">
              <a:off x="5263852" y="2497372"/>
              <a:ext cx="864000" cy="864000"/>
            </a:xfrm>
            <a:prstGeom prst="rtTriangle">
              <a:avLst/>
            </a:prstGeom>
            <a:no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TextBox 15"/>
          <p:cNvSpPr txBox="1"/>
          <p:nvPr/>
        </p:nvSpPr>
        <p:spPr>
          <a:xfrm>
            <a:off x="539999" y="3230855"/>
            <a:ext cx="8064449" cy="276999"/>
          </a:xfrm>
          <a:prstGeom prst="rect">
            <a:avLst/>
          </a:prstGeom>
          <a:noFill/>
        </p:spPr>
        <p:txBody>
          <a:bodyPr wrap="square" rtlCol="0">
            <a:spAutoFit/>
          </a:bodyPr>
          <a:lstStyle/>
          <a:p>
            <a:pPr algn="r"/>
            <a:r>
              <a:rPr lang="es-EC" sz="1200" dirty="0"/>
              <a:t>La gestión de marketing no incide en la competitividad de las PYMES de servicios del Distrito Metropolitano de Quito</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17" name="TextBox 16"/>
          <p:cNvSpPr txBox="1"/>
          <p:nvPr/>
        </p:nvSpPr>
        <p:spPr>
          <a:xfrm>
            <a:off x="512699" y="2120652"/>
            <a:ext cx="8091749" cy="276999"/>
          </a:xfrm>
          <a:prstGeom prst="rect">
            <a:avLst/>
          </a:prstGeom>
          <a:noFill/>
        </p:spPr>
        <p:txBody>
          <a:bodyPr wrap="square" rtlCol="0">
            <a:spAutoFit/>
          </a:bodyPr>
          <a:lstStyle/>
          <a:p>
            <a:pPr algn="r"/>
            <a:r>
              <a:rPr lang="es-EC" sz="1200" dirty="0"/>
              <a:t>La gestión de marketing incide en la competitividad de las PYMES de servicios del Distrito Metropolitano de Quito</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10" name="Bent Arrow 9"/>
          <p:cNvSpPr/>
          <p:nvPr/>
        </p:nvSpPr>
        <p:spPr>
          <a:xfrm rot="5400000">
            <a:off x="1821480" y="754454"/>
            <a:ext cx="558805" cy="4220815"/>
          </a:xfrm>
          <a:prstGeom prst="bentArrow">
            <a:avLst>
              <a:gd name="adj1" fmla="val 25000"/>
              <a:gd name="adj2" fmla="val 25000"/>
              <a:gd name="adj3" fmla="val 33523"/>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1" name="Bent Arrow 20"/>
          <p:cNvSpPr/>
          <p:nvPr/>
        </p:nvSpPr>
        <p:spPr>
          <a:xfrm rot="16200000">
            <a:off x="6749279" y="717368"/>
            <a:ext cx="558805" cy="4220815"/>
          </a:xfrm>
          <a:prstGeom prst="bentArrow">
            <a:avLst>
              <a:gd name="adj1" fmla="val 25000"/>
              <a:gd name="adj2" fmla="val 25000"/>
              <a:gd name="adj3" fmla="val 33523"/>
              <a:gd name="adj4" fmla="val 4375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2" name="TextBox 21"/>
          <p:cNvSpPr txBox="1"/>
          <p:nvPr/>
        </p:nvSpPr>
        <p:spPr>
          <a:xfrm>
            <a:off x="4028523" y="1708363"/>
            <a:ext cx="521283" cy="400110"/>
          </a:xfrm>
          <a:prstGeom prst="rect">
            <a:avLst/>
          </a:prstGeom>
          <a:noFill/>
        </p:spPr>
        <p:txBody>
          <a:bodyPr wrap="square" rtlCol="0">
            <a:spAutoFit/>
          </a:bodyPr>
          <a:lstStyle/>
          <a:p>
            <a:pPr algn="ctr"/>
            <a:r>
              <a:rPr lang="en-US" altLang="ko-KR" sz="2000" b="1" dirty="0" smtClean="0">
                <a:cs typeface="Arial" pitchFamily="34" charset="0"/>
              </a:rPr>
              <a:t>H</a:t>
            </a:r>
            <a:endParaRPr lang="ko-KR" altLang="en-US" sz="2000" b="1" dirty="0">
              <a:cs typeface="Arial" pitchFamily="34" charset="0"/>
            </a:endParaRPr>
          </a:p>
        </p:txBody>
      </p:sp>
      <p:sp>
        <p:nvSpPr>
          <p:cNvPr id="23" name="TextBox 22"/>
          <p:cNvSpPr txBox="1"/>
          <p:nvPr/>
        </p:nvSpPr>
        <p:spPr>
          <a:xfrm>
            <a:off x="4549806" y="1696184"/>
            <a:ext cx="521283" cy="400110"/>
          </a:xfrm>
          <a:prstGeom prst="rect">
            <a:avLst/>
          </a:prstGeom>
          <a:noFill/>
        </p:spPr>
        <p:txBody>
          <a:bodyPr wrap="square" rtlCol="0">
            <a:spAutoFit/>
          </a:bodyPr>
          <a:lstStyle/>
          <a:p>
            <a:pPr algn="ctr"/>
            <a:r>
              <a:rPr lang="en-US" altLang="ko-KR" sz="2000" b="1" dirty="0" smtClean="0">
                <a:cs typeface="Arial" pitchFamily="34" charset="0"/>
              </a:rPr>
              <a:t>0</a:t>
            </a:r>
            <a:endParaRPr lang="ko-KR" altLang="en-US" sz="2000" b="1" dirty="0">
              <a:cs typeface="Arial" pitchFamily="34" charset="0"/>
            </a:endParaRPr>
          </a:p>
        </p:txBody>
      </p:sp>
      <p:sp>
        <p:nvSpPr>
          <p:cNvPr id="24" name="TextBox 23"/>
          <p:cNvSpPr txBox="1"/>
          <p:nvPr/>
        </p:nvSpPr>
        <p:spPr>
          <a:xfrm>
            <a:off x="4051362" y="3543145"/>
            <a:ext cx="521283" cy="400110"/>
          </a:xfrm>
          <a:prstGeom prst="rect">
            <a:avLst/>
          </a:prstGeom>
          <a:noFill/>
        </p:spPr>
        <p:txBody>
          <a:bodyPr wrap="square" rtlCol="0">
            <a:spAutoFit/>
          </a:bodyPr>
          <a:lstStyle/>
          <a:p>
            <a:pPr algn="ctr"/>
            <a:r>
              <a:rPr lang="en-US" altLang="ko-KR" sz="2000" b="1" dirty="0" smtClean="0">
                <a:solidFill>
                  <a:schemeClr val="accent1"/>
                </a:solidFill>
                <a:cs typeface="Arial" pitchFamily="34" charset="0"/>
              </a:rPr>
              <a:t>H</a:t>
            </a:r>
            <a:endParaRPr lang="ko-KR" altLang="en-US" sz="2000" b="1" dirty="0">
              <a:solidFill>
                <a:schemeClr val="accent1"/>
              </a:solidFill>
              <a:cs typeface="Arial" pitchFamily="34" charset="0"/>
            </a:endParaRPr>
          </a:p>
        </p:txBody>
      </p:sp>
      <p:sp>
        <p:nvSpPr>
          <p:cNvPr id="25" name="TextBox 24"/>
          <p:cNvSpPr txBox="1"/>
          <p:nvPr/>
        </p:nvSpPr>
        <p:spPr>
          <a:xfrm>
            <a:off x="4572645" y="3530966"/>
            <a:ext cx="521283" cy="400110"/>
          </a:xfrm>
          <a:prstGeom prst="rect">
            <a:avLst/>
          </a:prstGeom>
          <a:noFill/>
        </p:spPr>
        <p:txBody>
          <a:bodyPr wrap="square" rtlCol="0">
            <a:spAutoFit/>
          </a:bodyPr>
          <a:lstStyle/>
          <a:p>
            <a:pPr algn="ctr"/>
            <a:r>
              <a:rPr lang="en-US" altLang="ko-KR" sz="2000" b="1" dirty="0" smtClean="0">
                <a:solidFill>
                  <a:schemeClr val="accent1"/>
                </a:solidFill>
                <a:cs typeface="Arial" pitchFamily="34" charset="0"/>
              </a:rPr>
              <a:t>1</a:t>
            </a:r>
            <a:endParaRPr lang="ko-KR" altLang="en-US" sz="2000" b="1" dirty="0">
              <a:solidFill>
                <a:schemeClr val="accent1"/>
              </a:solidFill>
              <a:cs typeface="Arial" pitchFamily="34" charset="0"/>
            </a:endParaRPr>
          </a:p>
        </p:txBody>
      </p:sp>
    </p:spTree>
    <p:extLst>
      <p:ext uri="{BB962C8B-B14F-4D97-AF65-F5344CB8AC3E}">
        <p14:creationId xmlns:p14="http://schemas.microsoft.com/office/powerpoint/2010/main" val="2118612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5463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16936</TotalTime>
  <Words>2428</Words>
  <Application>Microsoft Office PowerPoint</Application>
  <PresentationFormat>Presentación en pantalla (16:9)</PresentationFormat>
  <Paragraphs>443</Paragraphs>
  <Slides>43</Slides>
  <Notes>0</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43</vt:i4>
      </vt:variant>
    </vt:vector>
  </HeadingPairs>
  <TitlesOfParts>
    <vt:vector size="47" baseType="lpstr">
      <vt:lpstr>Cover and End Slide Master</vt:lpstr>
      <vt:lpstr>Contents Slide Master</vt:lpstr>
      <vt:lpstr>Section Break Slide Master</vt:lpstr>
      <vt:lpstr>Visio.Drawing.11</vt:lpstr>
      <vt:lpstr>Presentación de PowerPoint</vt:lpstr>
      <vt:lpstr>Presentación de PowerPoint</vt:lpstr>
      <vt:lpstr>Contenido por capítulos </vt:lpstr>
      <vt:lpstr>Presentación de PowerPoint</vt:lpstr>
      <vt:lpstr>Planteamiento del problema</vt:lpstr>
      <vt:lpstr>Planteamiento del problema</vt:lpstr>
      <vt:lpstr>Presentación de PowerPoint</vt:lpstr>
      <vt:lpstr>Objetivos del estudio</vt:lpstr>
      <vt:lpstr>Hipótesis</vt:lpstr>
      <vt:lpstr>Marco teórico</vt:lpstr>
      <vt:lpstr>Marco teórico</vt:lpstr>
      <vt:lpstr>Marco teórico</vt:lpstr>
      <vt:lpstr>Marco teórico</vt:lpstr>
      <vt:lpstr>Marco teórico</vt:lpstr>
      <vt:lpstr>Marco teórico</vt:lpstr>
      <vt:lpstr>Marco teórico</vt:lpstr>
      <vt:lpstr>Marco teórico</vt:lpstr>
      <vt:lpstr>Marco metodológico</vt:lpstr>
      <vt:lpstr>Marco metodológico</vt:lpstr>
      <vt:lpstr>Presentación de PowerPoint</vt:lpstr>
      <vt:lpstr>Marco metodológico</vt:lpstr>
      <vt:lpstr>Marco metodológico</vt:lpstr>
      <vt:lpstr>Marco metodológico</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y análisis de los resultados</vt:lpstr>
      <vt:lpstr>Presentación de PowerPoint</vt:lpstr>
      <vt:lpstr>Recomendaciones</vt:lpstr>
      <vt:lpstr>Presentación de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Ronald</cp:lastModifiedBy>
  <cp:revision>178</cp:revision>
  <dcterms:created xsi:type="dcterms:W3CDTF">2016-11-18T00:34:11Z</dcterms:created>
  <dcterms:modified xsi:type="dcterms:W3CDTF">2021-03-26T04:21:25Z</dcterms:modified>
</cp:coreProperties>
</file>