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4"/>
  </p:notesMasterIdLst>
  <p:handoutMasterIdLst>
    <p:handoutMasterId r:id="rId35"/>
  </p:handoutMasterIdLst>
  <p:sldIdLst>
    <p:sldId id="350" r:id="rId2"/>
    <p:sldId id="351" r:id="rId3"/>
    <p:sldId id="372" r:id="rId4"/>
    <p:sldId id="373" r:id="rId5"/>
    <p:sldId id="398" r:id="rId6"/>
    <p:sldId id="374" r:id="rId7"/>
    <p:sldId id="397" r:id="rId8"/>
    <p:sldId id="375" r:id="rId9"/>
    <p:sldId id="399" r:id="rId10"/>
    <p:sldId id="400" r:id="rId11"/>
    <p:sldId id="376" r:id="rId12"/>
    <p:sldId id="401" r:id="rId13"/>
    <p:sldId id="378" r:id="rId14"/>
    <p:sldId id="380" r:id="rId15"/>
    <p:sldId id="382" r:id="rId16"/>
    <p:sldId id="404" r:id="rId17"/>
    <p:sldId id="405" r:id="rId18"/>
    <p:sldId id="383" r:id="rId19"/>
    <p:sldId id="396" r:id="rId20"/>
    <p:sldId id="402" r:id="rId21"/>
    <p:sldId id="403" r:id="rId22"/>
    <p:sldId id="406" r:id="rId23"/>
    <p:sldId id="407" r:id="rId24"/>
    <p:sldId id="281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59" r:id="rId33"/>
  </p:sldIdLst>
  <p:sldSz cx="9144000" cy="5715000" type="screen16x10"/>
  <p:notesSz cx="7023100" cy="9309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8D81"/>
    <a:srgbClr val="FF6600"/>
    <a:srgbClr val="00246C"/>
    <a:srgbClr val="95B6CC"/>
    <a:srgbClr val="FFE48F"/>
    <a:srgbClr val="CF8635"/>
    <a:srgbClr val="FFDC6D"/>
    <a:srgbClr val="D1AF33"/>
    <a:srgbClr val="FFFFFF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73" autoAdjust="0"/>
    <p:restoredTop sz="94434" autoAdjust="0"/>
  </p:normalViewPr>
  <p:slideViewPr>
    <p:cSldViewPr>
      <p:cViewPr varScale="1">
        <p:scale>
          <a:sx n="107" d="100"/>
          <a:sy n="107" d="100"/>
        </p:scale>
        <p:origin x="72" y="72"/>
      </p:cViewPr>
      <p:guideLst>
        <p:guide orient="horz" pos="172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7638F-25E7-4CBF-B753-BCC1B9201E20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E34EF-5DB8-403D-A209-4A2899CB7C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8022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158B98-4311-40BA-A7AF-44DBED1CFD56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698500"/>
            <a:ext cx="55848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901BE0-F7A3-4EB3-8352-246AA94A3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604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904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09B75C-135E-463B-BF89-C9E140F91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82A3018-EA79-4D3A-880D-AB71CC9AE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B57C447-44A0-4C47-8A50-1EA47A8D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1753-9C73-4E22-AED3-4D54766A3C1E}" type="datetimeFigureOut">
              <a:rPr lang="es-ES" smtClean="0"/>
              <a:t>09/03/2021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E765C80-AD25-4FE7-8DAC-3F485CAE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58B204B-4BF6-4F54-B30B-688ED7BB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931E-5F2C-4504-BE92-0D969B6C0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1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18D704-7060-4F0B-9C64-A1CB1C5B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20D9A01-85FA-49B9-AE2A-5C3CA661C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0E0D09E-9A29-4B66-89A1-6DD4E27B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1753-9C73-4E22-AED3-4D54766A3C1E}" type="datetimeFigureOut">
              <a:rPr lang="es-ES" smtClean="0"/>
              <a:t>09/03/2021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C7775F-4C62-4E18-BE03-A5F9288B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9609355-4B05-4F33-BD89-E9990060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931E-5F2C-4504-BE92-0D969B6C0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44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1722E4F-48E6-43A8-A4EE-F832DFAC5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905D0EF-875F-4B53-A0A0-C459A0B10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DC28F3-8820-42B6-B032-377D9E4C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1753-9C73-4E22-AED3-4D54766A3C1E}" type="datetimeFigureOut">
              <a:rPr lang="es-ES" smtClean="0"/>
              <a:t>09/03/2021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E285373-16CC-4CBD-9EF2-7C8B427A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DC6C2B0-1660-4023-A80E-DBCCEE47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931E-5F2C-4504-BE92-0D969B6C0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48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32BCC0-6C81-4E29-AA25-0CAA635E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595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7BD41A-C417-44C0-B2ED-99535E23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535DEEC-2041-49ED-BD01-DBB83B4EF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CED05D7-CE0A-40C5-B6C4-94203B93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1753-9C73-4E22-AED3-4D54766A3C1E}" type="datetimeFigureOut">
              <a:rPr lang="es-ES" smtClean="0"/>
              <a:t>09/03/2021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4EC3A5-38CB-4650-A5CB-045C0858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2640A6-EE24-4BCF-AD5E-A87DFF56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931E-5F2C-4504-BE92-0D969B6C0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8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FDD54D-107C-48D1-AB91-351041D2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55BDEC2-AEEA-440E-9E82-4D32AD63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6E1546C-6171-40FE-8C34-09B02734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1753-9C73-4E22-AED3-4D54766A3C1E}" type="datetimeFigureOut">
              <a:rPr lang="es-ES" smtClean="0"/>
              <a:t>09/03/2021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59E191-50B9-4BE8-A923-7E19217C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7BCC039-E467-4D11-9D42-B54FF310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931E-5F2C-4504-BE92-0D969B6C0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20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C7DE06-BC69-4BB7-ABD6-5B4182FF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EFBC1EB-D9D4-49CC-A3A6-3F233A6FF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5094F86-268E-4716-AF5C-A33C3EC69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D9056C3-D1BA-475F-9F9E-E94A48E7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1753-9C73-4E22-AED3-4D54766A3C1E}" type="datetimeFigureOut">
              <a:rPr lang="es-ES" smtClean="0"/>
              <a:t>09/03/2021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FCF7EDD-CE44-4C85-A822-79239641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4691DC4-168A-4612-824E-C5A4F96E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931E-5F2C-4504-BE92-0D969B6C0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41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4852AE-9E51-43EE-BB31-EF389BCB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916C43-5A27-4C0B-A6C7-54586BE0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3CEFEC8-0FC3-4096-81C6-AB78F0C26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EAA7CD2-FBC5-4090-A3AF-C271FA13D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409AD98-6542-4986-982F-5E6309B22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EF65718-6F6F-4120-A6BE-7CDF7F24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1753-9C73-4E22-AED3-4D54766A3C1E}" type="datetimeFigureOut">
              <a:rPr lang="es-ES" smtClean="0"/>
              <a:t>09/03/2021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0754D8C-F145-4325-AA1E-165CDED4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608A9C1-E4FE-4EE7-B2C2-46CEF15A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931E-5F2C-4504-BE92-0D969B6C0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89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29B4FE-137D-42D1-A565-D26B4A05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F0BB1AA-515C-4187-BE45-5E65D7B9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1753-9C73-4E22-AED3-4D54766A3C1E}" type="datetimeFigureOut">
              <a:rPr lang="es-ES" smtClean="0"/>
              <a:t>09/03/2021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5C48B82-B8F1-48DE-AFA7-35CDB2BE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1D092ED-4B45-4CFA-A8FA-41FF4679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931E-5F2C-4504-BE92-0D969B6C0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39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FA3C5AB-CF09-4E3A-9B74-09C2E3126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132944"/>
            <a:ext cx="2088232" cy="720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ESPE">
            <a:extLst>
              <a:ext uri="{FF2B5EF4-FFF2-40B4-BE49-F238E27FC236}">
                <a16:creationId xmlns:a16="http://schemas.microsoft.com/office/drawing/2014/main" xmlns="" id="{CF0E0A64-6B68-4C68-AE2B-B3F8994EFEF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93" y="227770"/>
            <a:ext cx="2051720" cy="6252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8C6EC7EF-C14D-4324-AABD-48E990B9A01F}"/>
              </a:ext>
            </a:extLst>
          </p:cNvPr>
          <p:cNvSpPr txBox="1"/>
          <p:nvPr userDrawn="1"/>
        </p:nvSpPr>
        <p:spPr>
          <a:xfrm>
            <a:off x="2624567" y="305324"/>
            <a:ext cx="3833383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9" name="Flowchart: Connector 22">
            <a:extLst>
              <a:ext uri="{FF2B5EF4-FFF2-40B4-BE49-F238E27FC236}">
                <a16:creationId xmlns:a16="http://schemas.microsoft.com/office/drawing/2014/main" xmlns="" id="{7575A030-3A5A-4260-BD15-3C16A21B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4989013"/>
            <a:ext cx="558974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88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F8237B-F39D-4FD9-AF34-17A9B59C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85CDD7-D3AC-41AD-B34A-5C6FEA7DD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4FC0FD6-BE59-484D-BFB6-539BC3B2C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9A2B540-BD31-44AE-9029-71BCA1AD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1753-9C73-4E22-AED3-4D54766A3C1E}" type="datetimeFigureOut">
              <a:rPr lang="es-ES" smtClean="0"/>
              <a:t>09/03/2021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625279C-36FF-450A-A1B5-6C150BD0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67AB25D-FF25-47BC-96C5-82393D21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931E-5F2C-4504-BE92-0D969B6C0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68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CB33DD-B0D2-424D-A3BB-ECEC52B1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339AD0C-427E-4E0F-A611-113341ECC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B225123-BD14-48D9-A46E-12AC6B665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5A12BF2-B917-41FE-8A7B-EA62E56D7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1753-9C73-4E22-AED3-4D54766A3C1E}" type="datetimeFigureOut">
              <a:rPr lang="es-ES" smtClean="0"/>
              <a:t>09/03/2021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A7978D6-7EB2-4867-97A8-D70D610F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D4378F-4FEA-496C-BC96-47D4C236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931E-5F2C-4504-BE92-0D969B6C0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76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E30D88A-4D66-482D-85F8-7AF70962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8D33759-96B9-400C-AA03-6BD8F3FF5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F4CDB4-7FE1-4C58-84EA-B27B54A2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1753-9C73-4E22-AED3-4D54766A3C1E}" type="datetimeFigureOut">
              <a:rPr lang="es-ES" smtClean="0"/>
              <a:t>09/03/2021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DCDB21-2A80-4865-AC39-1016C0737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560D0FD-BE2B-4B64-A827-A2FC05047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931E-5F2C-4504-BE92-0D969B6C0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70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3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microsoft.com/office/2007/relationships/hdphoto" Target="../media/hdphoto4.wdp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859194"/>
            <a:ext cx="6400800" cy="720080"/>
          </a:xfrm>
        </p:spPr>
        <p:txBody>
          <a:bodyPr/>
          <a:lstStyle/>
          <a:p>
            <a:r>
              <a:rPr lang="es-EC" sz="1500" b="1" dirty="0">
                <a:solidFill>
                  <a:schemeClr val="tx1"/>
                </a:solidFill>
              </a:rPr>
              <a:t>ELABORADO POR:</a:t>
            </a:r>
            <a:endParaRPr lang="es-EC" sz="1500" b="1" dirty="0"/>
          </a:p>
          <a:p>
            <a:r>
              <a:rPr lang="es-EC" sz="1500" b="1" dirty="0">
                <a:solidFill>
                  <a:schemeClr val="tx1"/>
                </a:solidFill>
              </a:rPr>
              <a:t>GM 4/A</a:t>
            </a:r>
            <a:r>
              <a:rPr lang="es-EC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1500" b="1" dirty="0">
                <a:solidFill>
                  <a:schemeClr val="tx1"/>
                </a:solidFill>
              </a:rPr>
              <a:t>REYES DÁVILA, JUAN JOSÉ</a:t>
            </a:r>
          </a:p>
          <a:p>
            <a:endParaRPr lang="es-CO" dirty="0"/>
          </a:p>
        </p:txBody>
      </p:sp>
      <p:pic>
        <p:nvPicPr>
          <p:cNvPr id="4" name="Imagen 5" descr="ESPE">
            <a:extLst>
              <a:ext uri="{FF2B5EF4-FFF2-40B4-BE49-F238E27FC236}">
                <a16:creationId xmlns:a16="http://schemas.microsoft.com/office/drawing/2014/main" xmlns="" id="{CF0E0A64-6B68-4C68-AE2B-B3F8994EFE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187"/>
            <a:ext cx="3024336" cy="133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477" y="108323"/>
            <a:ext cx="3520288" cy="1220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99613C1A-7CDA-446D-8FE6-11BB29E5AF1E}"/>
              </a:ext>
            </a:extLst>
          </p:cNvPr>
          <p:cNvSpPr/>
          <p:nvPr/>
        </p:nvSpPr>
        <p:spPr>
          <a:xfrm>
            <a:off x="11388437" y="51477"/>
            <a:ext cx="655782" cy="6584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/>
          </a:p>
        </p:txBody>
      </p:sp>
      <p:sp>
        <p:nvSpPr>
          <p:cNvPr id="9" name="Flowchart: Connector 8"/>
          <p:cNvSpPr/>
          <p:nvPr/>
        </p:nvSpPr>
        <p:spPr>
          <a:xfrm>
            <a:off x="8651304" y="5146461"/>
            <a:ext cx="457200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D775C0-7488-45CF-ACF2-489E4B6B7CE8}"/>
              </a:ext>
            </a:extLst>
          </p:cNvPr>
          <p:cNvSpPr txBox="1"/>
          <p:nvPr/>
        </p:nvSpPr>
        <p:spPr>
          <a:xfrm>
            <a:off x="287524" y="2388689"/>
            <a:ext cx="8568951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translucentPowder"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DESARROLLO DEL PLAN DE MANEJO</a:t>
            </a:r>
            <a:b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RESIDUOS SÓLIDOS ORGÁNICOS </a:t>
            </a:r>
            <a:b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LA COCINA Y COMEDOR </a:t>
            </a:r>
            <a:b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LA ESSUNA </a:t>
            </a:r>
            <a:endParaRPr lang="es-EC" sz="3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7290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>
            <a:extLst>
              <a:ext uri="{FF2B5EF4-FFF2-40B4-BE49-F238E27FC236}">
                <a16:creationId xmlns:a16="http://schemas.microsoft.com/office/drawing/2014/main" xmlns="" id="{FEC2162C-E1BC-49B2-B2C7-20952B69D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19232"/>
            <a:ext cx="4824059" cy="2284648"/>
          </a:xfrm>
          <a:prstGeom prst="rect">
            <a:avLst/>
          </a:prstGeom>
        </p:spPr>
      </p:pic>
      <p:pic>
        <p:nvPicPr>
          <p:cNvPr id="4" name="Picture 39">
            <a:extLst>
              <a:ext uri="{FF2B5EF4-FFF2-40B4-BE49-F238E27FC236}">
                <a16:creationId xmlns:a16="http://schemas.microsoft.com/office/drawing/2014/main" xmlns="" id="{8A44FDC3-484F-42CA-9B46-6DDE8D607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641" y="1908208"/>
            <a:ext cx="2376264" cy="234114"/>
          </a:xfrm>
          <a:prstGeom prst="rect">
            <a:avLst/>
          </a:prstGeom>
        </p:spPr>
      </p:pic>
      <p:pic>
        <p:nvPicPr>
          <p:cNvPr id="5" name="Picture 37">
            <a:extLst>
              <a:ext uri="{FF2B5EF4-FFF2-40B4-BE49-F238E27FC236}">
                <a16:creationId xmlns:a16="http://schemas.microsoft.com/office/drawing/2014/main" xmlns="" id="{4F06BC3A-BCB0-4609-8550-754C63CED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657700"/>
            <a:ext cx="4824059" cy="151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E37144-F146-4C94-8440-000246FBB052}"/>
              </a:ext>
            </a:extLst>
          </p:cNvPr>
          <p:cNvSpPr txBox="1"/>
          <p:nvPr/>
        </p:nvSpPr>
        <p:spPr>
          <a:xfrm>
            <a:off x="2535171" y="283866"/>
            <a:ext cx="3981045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Objetivo Específico 2</a:t>
            </a:r>
            <a:endParaRPr lang="es-EC" dirty="0"/>
          </a:p>
        </p:txBody>
      </p:sp>
      <p:sp>
        <p:nvSpPr>
          <p:cNvPr id="2" name="Flowchart: Connector 5">
            <a:extLst>
              <a:ext uri="{FF2B5EF4-FFF2-40B4-BE49-F238E27FC236}">
                <a16:creationId xmlns:a16="http://schemas.microsoft.com/office/drawing/2014/main" xmlns="" id="{45399DC5-665E-4035-8548-F37C0232F9A3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9438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F0FDA9-3DDD-447F-809B-688FF65FAE5F}"/>
              </a:ext>
            </a:extLst>
          </p:cNvPr>
          <p:cNvSpPr txBox="1"/>
          <p:nvPr/>
        </p:nvSpPr>
        <p:spPr>
          <a:xfrm>
            <a:off x="683568" y="815017"/>
            <a:ext cx="3456384" cy="467820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/>
            <a:r>
              <a:rPr lang="es-CO" dirty="0">
                <a:solidFill>
                  <a:srgbClr val="00246C"/>
                </a:solidFill>
              </a:rPr>
              <a:t>DESARROLLAR</a:t>
            </a:r>
          </a:p>
          <a:p>
            <a:pPr defTabSz="457200"/>
            <a:r>
              <a:rPr lang="es-CO" dirty="0">
                <a:solidFill>
                  <a:srgbClr val="00246C"/>
                </a:solidFill>
              </a:rPr>
              <a:t>EL PLAN DE MANEJO DE LOS RESIDUOS SÓLIDOS ORGÁNICOS DE LA COCINA </a:t>
            </a:r>
          </a:p>
          <a:p>
            <a:pPr defTabSz="457200"/>
            <a:r>
              <a:rPr lang="es-CO" dirty="0">
                <a:solidFill>
                  <a:srgbClr val="00246C"/>
                </a:solidFill>
              </a:rPr>
              <a:t>Y COMEDOR DE LA ESSUNA </a:t>
            </a:r>
          </a:p>
          <a:p>
            <a:endParaRPr lang="es-CO" sz="100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MEDIANTE</a:t>
            </a:r>
          </a:p>
          <a:p>
            <a:pPr algn="l"/>
            <a:endParaRPr lang="es-CO" sz="1000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La documentación y análisis del proceso experimental, que se desarrolló </a:t>
            </a:r>
          </a:p>
          <a:p>
            <a:pPr algn="l"/>
            <a:endParaRPr lang="es-CO" sz="1000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PARA</a:t>
            </a:r>
          </a:p>
          <a:p>
            <a:pPr algn="l"/>
            <a:endParaRPr lang="es-CO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Definir, roles, funciones y autoridad; tiempos y dimensiones de la infraestructura necesaria que mantenga sostenible el proceso en la ESSUNA.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78F1966B-FEE9-45A9-984A-B75CEEB65C2F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61E0A3-E5AA-47CD-B271-4BF26AE7F838}"/>
              </a:ext>
            </a:extLst>
          </p:cNvPr>
          <p:cNvSpPr txBox="1"/>
          <p:nvPr/>
        </p:nvSpPr>
        <p:spPr>
          <a:xfrm>
            <a:off x="2655308" y="275603"/>
            <a:ext cx="3833383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Objetivo Específico 3</a:t>
            </a:r>
            <a:endParaRPr lang="es-EC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BDCDBC7-F912-4864-BD3C-57F50FF65666}"/>
              </a:ext>
            </a:extLst>
          </p:cNvPr>
          <p:cNvGrpSpPr/>
          <p:nvPr/>
        </p:nvGrpSpPr>
        <p:grpSpPr>
          <a:xfrm>
            <a:off x="7090758" y="1773196"/>
            <a:ext cx="1933536" cy="2281282"/>
            <a:chOff x="7061157" y="921706"/>
            <a:chExt cx="1933536" cy="22812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001BB7A-B611-4BEB-A72A-D706F917C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1157" y="2315767"/>
              <a:ext cx="1902413" cy="88722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7A0A7DC-A02A-43E1-B143-0460D90DA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2280" y="921706"/>
              <a:ext cx="1902413" cy="95120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34A0265-415C-464F-88D1-7A38D8E97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9991" y="1796398"/>
              <a:ext cx="504747" cy="50031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5180350-64C0-448A-A3FA-7ABC6B6E8ABB}"/>
              </a:ext>
            </a:extLst>
          </p:cNvPr>
          <p:cNvGrpSpPr/>
          <p:nvPr/>
        </p:nvGrpSpPr>
        <p:grpSpPr>
          <a:xfrm>
            <a:off x="4340055" y="961631"/>
            <a:ext cx="2683549" cy="4740557"/>
            <a:chOff x="4253337" y="680022"/>
            <a:chExt cx="2683549" cy="47405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5542E32-4E3F-411E-8F46-808DEE405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68" b="-1"/>
            <a:stretch/>
          </p:blipFill>
          <p:spPr>
            <a:xfrm>
              <a:off x="4253337" y="2065412"/>
              <a:ext cx="1830373" cy="24397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C5DF481-ECDD-43EE-80D3-378C01996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5440" y="4533358"/>
              <a:ext cx="1908870" cy="8872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4824D81-EC12-4B00-8E8B-21B45351A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78752" y="826019"/>
              <a:ext cx="2525496" cy="12205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A352B09-ABAD-445B-92D7-DBA0C9E55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3634" y="680022"/>
              <a:ext cx="2031049" cy="16552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B0B0A0C2-CF84-4794-8644-5F0D6DA22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55738" y="2862881"/>
              <a:ext cx="702576" cy="50031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1DD3406F-7589-46C6-BD4C-34359C269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34310" y="4771512"/>
              <a:ext cx="702576" cy="526932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37FB4BF-C3AD-493E-AAD1-5270566341B4}"/>
              </a:ext>
            </a:extLst>
          </p:cNvPr>
          <p:cNvSpPr/>
          <p:nvPr/>
        </p:nvSpPr>
        <p:spPr>
          <a:xfrm rot="18131045">
            <a:off x="3499555" y="3380062"/>
            <a:ext cx="41541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Diseño  Facilidades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101C96C-33B4-4788-B260-C667CFADDCE5}"/>
              </a:ext>
            </a:extLst>
          </p:cNvPr>
          <p:cNvSpPr/>
          <p:nvPr/>
        </p:nvSpPr>
        <p:spPr>
          <a:xfrm rot="18131045">
            <a:off x="6558638" y="2534334"/>
            <a:ext cx="2685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Operatividad</a:t>
            </a:r>
          </a:p>
        </p:txBody>
      </p:sp>
    </p:spTree>
    <p:extLst>
      <p:ext uri="{BB962C8B-B14F-4D97-AF65-F5344CB8AC3E}">
        <p14:creationId xmlns:p14="http://schemas.microsoft.com/office/powerpoint/2010/main" val="1997272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475BAF58-BEC1-4763-970B-AD47D23B6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340"/>
            <a:ext cx="8234028" cy="3672408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2F356104-92BD-4968-BE20-0DA6849104B9}"/>
              </a:ext>
            </a:extLst>
          </p:cNvPr>
          <p:cNvSpPr txBox="1"/>
          <p:nvPr/>
        </p:nvSpPr>
        <p:spPr>
          <a:xfrm>
            <a:off x="2655308" y="275603"/>
            <a:ext cx="3833383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Objetivo Específico 3</a:t>
            </a:r>
            <a:endParaRPr lang="es-EC" dirty="0"/>
          </a:p>
        </p:txBody>
      </p:sp>
      <p:sp>
        <p:nvSpPr>
          <p:cNvPr id="2" name="Flowchart: Connector 5">
            <a:extLst>
              <a:ext uri="{FF2B5EF4-FFF2-40B4-BE49-F238E27FC236}">
                <a16:creationId xmlns:a16="http://schemas.microsoft.com/office/drawing/2014/main" xmlns="" id="{179CA62D-F10E-4909-A0FD-6F2BCD5A5CCA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640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6C4038B-1E68-4FBD-B6BB-632EC80E0CD0}"/>
              </a:ext>
            </a:extLst>
          </p:cNvPr>
          <p:cNvSpPr/>
          <p:nvPr/>
        </p:nvSpPr>
        <p:spPr>
          <a:xfrm>
            <a:off x="8460432" y="5078727"/>
            <a:ext cx="648071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7DE47B-E95E-4F77-A752-EB318FA75551}"/>
              </a:ext>
            </a:extLst>
          </p:cNvPr>
          <p:cNvSpPr txBox="1"/>
          <p:nvPr/>
        </p:nvSpPr>
        <p:spPr>
          <a:xfrm>
            <a:off x="2555776" y="120591"/>
            <a:ext cx="3960440" cy="954107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Fundamentación Teórica</a:t>
            </a:r>
            <a:endParaRPr lang="es-EC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3171F1-2232-4479-A23B-240BDED0F677}"/>
              </a:ext>
            </a:extLst>
          </p:cNvPr>
          <p:cNvSpPr txBox="1"/>
          <p:nvPr/>
        </p:nvSpPr>
        <p:spPr>
          <a:xfrm>
            <a:off x="5220072" y="1363263"/>
            <a:ext cx="238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Prioridades en la Gestión de Residuos</a:t>
            </a:r>
            <a:endParaRPr lang="es-EC" sz="24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9CAD4D6-CD0F-4E38-B0B8-758A80C0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2298160"/>
            <a:ext cx="2847608" cy="29531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7D823E75-B56B-4EB6-B3E6-CC1538F90BFC}"/>
              </a:ext>
            </a:extLst>
          </p:cNvPr>
          <p:cNvSpPr/>
          <p:nvPr/>
        </p:nvSpPr>
        <p:spPr>
          <a:xfrm>
            <a:off x="5004048" y="3505572"/>
            <a:ext cx="1310390" cy="389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FC36D287-A5D1-4A70-B4CD-A09C5B46BC84}"/>
              </a:ext>
            </a:extLst>
          </p:cNvPr>
          <p:cNvSpPr txBox="1"/>
          <p:nvPr/>
        </p:nvSpPr>
        <p:spPr>
          <a:xfrm>
            <a:off x="930992" y="1194669"/>
            <a:ext cx="2517973" cy="41549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/>
            <a:r>
              <a:rPr lang="es-CO" dirty="0">
                <a:solidFill>
                  <a:srgbClr val="00246C"/>
                </a:solidFill>
              </a:rPr>
              <a:t>RESIDUOS SÓLIDOS ORGÁNICOS</a:t>
            </a:r>
          </a:p>
          <a:p>
            <a:endParaRPr lang="es-CO" sz="100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Contaminación: </a:t>
            </a:r>
          </a:p>
          <a:p>
            <a:pPr algn="l"/>
            <a:endParaRPr lang="es-CO" sz="1000" b="0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Aire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sz="1600" b="0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Suelo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sz="1600" b="0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Agua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sz="1600" b="0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Vegetación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sz="1600" b="0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Personas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sz="1600" b="0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Paisaje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sz="1600" b="0" dirty="0">
              <a:solidFill>
                <a:srgbClr val="002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39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5D23D6-0AF0-4055-B1D8-FEC2C5772FB6}"/>
              </a:ext>
            </a:extLst>
          </p:cNvPr>
          <p:cNvSpPr txBox="1"/>
          <p:nvPr/>
        </p:nvSpPr>
        <p:spPr>
          <a:xfrm>
            <a:off x="715121" y="880068"/>
            <a:ext cx="3312368" cy="46551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/>
            <a:r>
              <a:rPr lang="es-CO" dirty="0">
                <a:solidFill>
                  <a:srgbClr val="00246C"/>
                </a:solidFill>
              </a:rPr>
              <a:t>INDUCTIVA – DEDUCTIVA</a:t>
            </a:r>
          </a:p>
          <a:p>
            <a:pPr defTabSz="457200"/>
            <a:endParaRPr lang="es-CO" sz="600" dirty="0">
              <a:solidFill>
                <a:srgbClr val="00246C"/>
              </a:solidFill>
            </a:endParaRP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600" b="0" dirty="0">
                <a:solidFill>
                  <a:srgbClr val="00246C"/>
                </a:solidFill>
              </a:rPr>
              <a:t>Partiendo de información secundaria (bibliográfica)</a:t>
            </a:r>
          </a:p>
          <a:p>
            <a:pPr algn="l" defTabSz="457200"/>
            <a:endParaRPr lang="es-CO" sz="1050" b="0" dirty="0">
              <a:solidFill>
                <a:srgbClr val="00246C"/>
              </a:solidFill>
            </a:endParaRP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600" b="0" dirty="0">
                <a:solidFill>
                  <a:srgbClr val="00246C"/>
                </a:solidFill>
              </a:rPr>
              <a:t>Recolección de información primaria </a:t>
            </a:r>
          </a:p>
          <a:p>
            <a:pPr algn="l" defTabSz="457200"/>
            <a:endParaRPr lang="es-CO" sz="1100" b="0" dirty="0">
              <a:solidFill>
                <a:srgbClr val="00246C"/>
              </a:solidFill>
            </a:endParaRP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600" b="0" dirty="0">
                <a:solidFill>
                  <a:srgbClr val="00246C"/>
                </a:solidFill>
              </a:rPr>
              <a:t>Análisis y procesamiento de información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600" b="0" dirty="0">
                <a:solidFill>
                  <a:srgbClr val="00246C"/>
                </a:solidFill>
              </a:rPr>
              <a:t>Limitaciones:</a:t>
            </a:r>
          </a:p>
          <a:p>
            <a:pPr marL="742950" lvl="1" indent="-285750" defTabSz="457200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rgbClr val="00246C"/>
                </a:solidFill>
              </a:rPr>
              <a:t>Áreas</a:t>
            </a:r>
          </a:p>
          <a:p>
            <a:pPr marL="742950" lvl="1" indent="-285750" defTabSz="457200">
              <a:buFont typeface="Wingdings" panose="05000000000000000000" pitchFamily="2" charset="2"/>
              <a:buChar char="ü"/>
            </a:pPr>
            <a:r>
              <a:rPr lang="es-CO" sz="1600" b="0" dirty="0">
                <a:solidFill>
                  <a:srgbClr val="00246C"/>
                </a:solidFill>
              </a:rPr>
              <a:t>Mano de obra</a:t>
            </a:r>
          </a:p>
          <a:p>
            <a:pPr marL="742950" lvl="1" indent="-285750" defTabSz="457200"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rgbClr val="00246C"/>
                </a:solidFill>
              </a:rPr>
              <a:t>Dimensiones de la infraestructura</a:t>
            </a:r>
            <a:endParaRPr lang="es-CO" sz="1600" b="0" dirty="0">
              <a:solidFill>
                <a:srgbClr val="00246C"/>
              </a:solidFill>
            </a:endParaRPr>
          </a:p>
          <a:p>
            <a:pPr algn="l" defTabSz="457200"/>
            <a:endParaRPr lang="es-CO" sz="1100" b="0" dirty="0">
              <a:solidFill>
                <a:srgbClr val="00246C"/>
              </a:solidFill>
            </a:endParaRPr>
          </a:p>
          <a:p>
            <a:pPr algn="l" defTabSz="457200"/>
            <a:r>
              <a:rPr lang="es-CO" sz="1600" b="0" dirty="0">
                <a:solidFill>
                  <a:srgbClr val="00246C"/>
                </a:solidFill>
              </a:rPr>
              <a:t>Con las facilidades dimensionadas se definió la operatividad del proceso de manejo de los residuos sólidos orgánicos.  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F55F47B4-FE96-4C6E-8BE4-7CDA522159DA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1DF92B-6A29-468F-8E53-B6E464E04A19}"/>
              </a:ext>
            </a:extLst>
          </p:cNvPr>
          <p:cNvSpPr txBox="1"/>
          <p:nvPr/>
        </p:nvSpPr>
        <p:spPr>
          <a:xfrm>
            <a:off x="2140527" y="72465"/>
            <a:ext cx="4500500" cy="830997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400" dirty="0"/>
              <a:t>Fundamentación Metodológica</a:t>
            </a:r>
            <a:endParaRPr lang="es-EC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AF2C5AA-4C9B-46D3-9C42-1E476F813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3" t="17801" r="40550" b="6815"/>
          <a:stretch/>
        </p:blipFill>
        <p:spPr>
          <a:xfrm>
            <a:off x="4192755" y="1057300"/>
            <a:ext cx="426767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34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7C6C73-A253-4FE8-A373-682DDE348AFF}"/>
              </a:ext>
            </a:extLst>
          </p:cNvPr>
          <p:cNvSpPr txBox="1"/>
          <p:nvPr/>
        </p:nvSpPr>
        <p:spPr>
          <a:xfrm>
            <a:off x="683568" y="883663"/>
            <a:ext cx="1872208" cy="436273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/>
            <a:endParaRPr lang="es-CO" dirty="0">
              <a:solidFill>
                <a:srgbClr val="00246C"/>
              </a:solidFill>
            </a:endParaRPr>
          </a:p>
          <a:p>
            <a:pPr defTabSz="457200"/>
            <a:r>
              <a:rPr lang="es-CO" dirty="0">
                <a:solidFill>
                  <a:srgbClr val="00246C"/>
                </a:solidFill>
              </a:rPr>
              <a:t>Recolección de Información </a:t>
            </a:r>
          </a:p>
          <a:p>
            <a:pPr defTabSz="457200"/>
            <a:endParaRPr lang="es-CO" sz="1600" b="0" dirty="0">
              <a:solidFill>
                <a:srgbClr val="00246C"/>
              </a:solidFill>
            </a:endParaRP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600" b="0" dirty="0">
                <a:solidFill>
                  <a:srgbClr val="00246C"/>
                </a:solidFill>
              </a:rPr>
              <a:t>Problema,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600" b="0" dirty="0">
                <a:solidFill>
                  <a:srgbClr val="00246C"/>
                </a:solidFill>
              </a:rPr>
              <a:t>Palabras clave,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600" b="0" dirty="0">
                <a:solidFill>
                  <a:srgbClr val="00246C"/>
                </a:solidFill>
              </a:rPr>
              <a:t>Base de datos Latinoamérica,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600" b="0" dirty="0">
                <a:solidFill>
                  <a:srgbClr val="00246C"/>
                </a:solidFill>
              </a:rPr>
              <a:t>Bases de datos Ecuador,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600" b="0" dirty="0">
                <a:solidFill>
                  <a:srgbClr val="00246C"/>
                </a:solidFill>
              </a:rPr>
              <a:t>Bases de datos  Santa Elena</a:t>
            </a:r>
          </a:p>
          <a:p>
            <a:pPr algn="l" defTabSz="457200"/>
            <a:endParaRPr lang="es-CO" sz="1050" b="0" dirty="0">
              <a:solidFill>
                <a:srgbClr val="00246C"/>
              </a:solidFill>
            </a:endParaRPr>
          </a:p>
          <a:p>
            <a:pPr algn="l" defTabSz="457200"/>
            <a:endParaRPr lang="es-CO" sz="1050" b="0" dirty="0">
              <a:solidFill>
                <a:srgbClr val="00246C"/>
              </a:solidFill>
            </a:endParaRPr>
          </a:p>
          <a:p>
            <a:pPr defTabSz="457200"/>
            <a:r>
              <a:rPr lang="es-CO" sz="1600" dirty="0">
                <a:solidFill>
                  <a:srgbClr val="00246C"/>
                </a:solidFill>
              </a:rPr>
              <a:t>Desarrollo Análisis y proyecciones.</a:t>
            </a:r>
          </a:p>
          <a:p>
            <a:pPr algn="l" defTabSz="457200"/>
            <a:r>
              <a:rPr lang="es-CO" sz="1050" b="0" dirty="0">
                <a:solidFill>
                  <a:srgbClr val="00246C"/>
                </a:solidFill>
              </a:rPr>
              <a:t> 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BA240070-3A44-4FE2-8021-0C4754A81F8A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67AD4B-9A64-4A7E-BCBA-15C4329B9694}"/>
              </a:ext>
            </a:extLst>
          </p:cNvPr>
          <p:cNvSpPr txBox="1"/>
          <p:nvPr/>
        </p:nvSpPr>
        <p:spPr>
          <a:xfrm>
            <a:off x="2101852" y="193204"/>
            <a:ext cx="4663997" cy="830997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400" dirty="0"/>
              <a:t>Fundamentación Metodológica</a:t>
            </a:r>
            <a:endParaRPr lang="es-EC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3A8FE7F-1FF1-47CC-AD79-00B04F0A9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752" y="3627090"/>
            <a:ext cx="4375965" cy="20879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FECE2D-FCFE-4994-A3C3-856AF6EB1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245068"/>
            <a:ext cx="5164614" cy="231371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59C26AA-9111-4C27-AFBB-0F40F55C5912}"/>
              </a:ext>
            </a:extLst>
          </p:cNvPr>
          <p:cNvSpPr/>
          <p:nvPr/>
        </p:nvSpPr>
        <p:spPr>
          <a:xfrm flipV="1">
            <a:off x="5868144" y="5152917"/>
            <a:ext cx="919581" cy="229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14E885C-677B-4616-9DE2-7A9533B9BED6}"/>
              </a:ext>
            </a:extLst>
          </p:cNvPr>
          <p:cNvSpPr/>
          <p:nvPr/>
        </p:nvSpPr>
        <p:spPr>
          <a:xfrm>
            <a:off x="5220072" y="3145532"/>
            <a:ext cx="1296144" cy="287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090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xmlns="" id="{FC88EEFD-10BA-4581-803E-B83A7D7D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70197"/>
            <a:ext cx="6336704" cy="4209918"/>
          </a:xfrm>
          <a:prstGeom prst="rect">
            <a:avLst/>
          </a:prstGeom>
        </p:spPr>
      </p:pic>
      <p:sp>
        <p:nvSpPr>
          <p:cNvPr id="3" name="Oval 10">
            <a:extLst>
              <a:ext uri="{FF2B5EF4-FFF2-40B4-BE49-F238E27FC236}">
                <a16:creationId xmlns:a16="http://schemas.microsoft.com/office/drawing/2014/main" xmlns="" id="{72906A9E-257C-4088-8C9F-301EA6C20AE4}"/>
              </a:ext>
            </a:extLst>
          </p:cNvPr>
          <p:cNvSpPr/>
          <p:nvPr/>
        </p:nvSpPr>
        <p:spPr>
          <a:xfrm>
            <a:off x="696144" y="3865612"/>
            <a:ext cx="6192688" cy="6661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EE91ED47-77E9-4C4C-A291-7442E2DDC6BF}"/>
              </a:ext>
            </a:extLst>
          </p:cNvPr>
          <p:cNvSpPr txBox="1"/>
          <p:nvPr/>
        </p:nvSpPr>
        <p:spPr>
          <a:xfrm>
            <a:off x="2123728" y="249865"/>
            <a:ext cx="4464496" cy="830997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400" dirty="0"/>
              <a:t>Fundamentación Metodológica</a:t>
            </a:r>
            <a:endParaRPr lang="es-EC" sz="2400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45F80B35-F311-46A2-9082-F4B50AD3925D}"/>
              </a:ext>
            </a:extLst>
          </p:cNvPr>
          <p:cNvSpPr/>
          <p:nvPr/>
        </p:nvSpPr>
        <p:spPr>
          <a:xfrm>
            <a:off x="8478370" y="5078727"/>
            <a:ext cx="630133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94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xmlns="" id="{6C11A8E1-F9AF-4097-9E6F-66CBCEB0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60775"/>
            <a:ext cx="3024336" cy="4161022"/>
          </a:xfrm>
          <a:prstGeom prst="rect">
            <a:avLst/>
          </a:prstGeom>
        </p:spPr>
      </p:pic>
      <p:sp>
        <p:nvSpPr>
          <p:cNvPr id="3" name="Oval 12">
            <a:extLst>
              <a:ext uri="{FF2B5EF4-FFF2-40B4-BE49-F238E27FC236}">
                <a16:creationId xmlns:a16="http://schemas.microsoft.com/office/drawing/2014/main" xmlns="" id="{B8A90F71-F4FB-4621-B1D1-5F440801067E}"/>
              </a:ext>
            </a:extLst>
          </p:cNvPr>
          <p:cNvSpPr/>
          <p:nvPr/>
        </p:nvSpPr>
        <p:spPr>
          <a:xfrm>
            <a:off x="395536" y="4320607"/>
            <a:ext cx="3024336" cy="5725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96A862D4-266F-4ADC-A221-1ECD803F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701" y="1326368"/>
            <a:ext cx="4776565" cy="4017005"/>
          </a:xfrm>
          <a:prstGeom prst="rect">
            <a:avLst/>
          </a:prstGeom>
        </p:spPr>
      </p:pic>
      <p:sp>
        <p:nvSpPr>
          <p:cNvPr id="5" name="Oval 13">
            <a:extLst>
              <a:ext uri="{FF2B5EF4-FFF2-40B4-BE49-F238E27FC236}">
                <a16:creationId xmlns:a16="http://schemas.microsoft.com/office/drawing/2014/main" xmlns="" id="{518F880C-1081-48BD-AB85-6D8D24BA7484}"/>
              </a:ext>
            </a:extLst>
          </p:cNvPr>
          <p:cNvSpPr/>
          <p:nvPr/>
        </p:nvSpPr>
        <p:spPr>
          <a:xfrm>
            <a:off x="3609685" y="4643775"/>
            <a:ext cx="3589015" cy="498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E0CA44-CF4C-4C72-A6C7-BDE1ECB89E60}"/>
              </a:ext>
            </a:extLst>
          </p:cNvPr>
          <p:cNvSpPr txBox="1"/>
          <p:nvPr/>
        </p:nvSpPr>
        <p:spPr>
          <a:xfrm>
            <a:off x="2123728" y="193203"/>
            <a:ext cx="4608512" cy="830997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400" dirty="0"/>
              <a:t>Fundamentación Metodológica</a:t>
            </a:r>
            <a:endParaRPr lang="es-EC" sz="2400" dirty="0"/>
          </a:p>
        </p:txBody>
      </p:sp>
      <p:sp>
        <p:nvSpPr>
          <p:cNvPr id="8" name="Flowchart: Connector 5">
            <a:extLst>
              <a:ext uri="{FF2B5EF4-FFF2-40B4-BE49-F238E27FC236}">
                <a16:creationId xmlns:a16="http://schemas.microsoft.com/office/drawing/2014/main" xmlns="" id="{1B51EAC9-C71F-488B-8AA0-0AC962E9280C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6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CFDFAB-2911-4B7F-BFB1-F9F706A1C991}"/>
              </a:ext>
            </a:extLst>
          </p:cNvPr>
          <p:cNvSpPr txBox="1"/>
          <p:nvPr/>
        </p:nvSpPr>
        <p:spPr>
          <a:xfrm>
            <a:off x="755576" y="1205004"/>
            <a:ext cx="2160240" cy="430117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/>
            <a:endParaRPr lang="es-CO" dirty="0">
              <a:solidFill>
                <a:srgbClr val="00246C"/>
              </a:solidFill>
            </a:endParaRPr>
          </a:p>
          <a:p>
            <a:pPr defTabSz="457200"/>
            <a:endParaRPr lang="es-CO" dirty="0">
              <a:solidFill>
                <a:srgbClr val="00246C"/>
              </a:solidFill>
            </a:endParaRPr>
          </a:p>
          <a:p>
            <a:pPr defTabSz="457200"/>
            <a:r>
              <a:rPr lang="es-CO" dirty="0">
                <a:solidFill>
                  <a:srgbClr val="00246C"/>
                </a:solidFill>
              </a:rPr>
              <a:t>Recolección de Información</a:t>
            </a:r>
          </a:p>
          <a:p>
            <a:pPr defTabSz="457200"/>
            <a:r>
              <a:rPr lang="es-CO" dirty="0">
                <a:solidFill>
                  <a:srgbClr val="00246C"/>
                </a:solidFill>
              </a:rPr>
              <a:t>Primaria</a:t>
            </a:r>
          </a:p>
          <a:p>
            <a:pPr defTabSz="457200"/>
            <a:r>
              <a:rPr lang="es-CO" dirty="0">
                <a:solidFill>
                  <a:srgbClr val="00246C"/>
                </a:solidFill>
              </a:rPr>
              <a:t> </a:t>
            </a:r>
          </a:p>
          <a:p>
            <a:pPr defTabSz="457200"/>
            <a:endParaRPr lang="es-CO" sz="600" b="0" dirty="0">
              <a:solidFill>
                <a:srgbClr val="00246C"/>
              </a:solidFill>
            </a:endParaRP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600" b="0" dirty="0">
                <a:solidFill>
                  <a:srgbClr val="00246C"/>
                </a:solidFill>
              </a:rPr>
              <a:t>Muestreo aleatorio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endParaRPr lang="es-CO" sz="1600" b="0" dirty="0">
              <a:solidFill>
                <a:srgbClr val="00246C"/>
              </a:solidFill>
            </a:endParaRPr>
          </a:p>
          <a:p>
            <a:pPr algn="l" defTabSz="457200"/>
            <a:r>
              <a:rPr lang="es-CO" sz="1600" b="0" dirty="0">
                <a:solidFill>
                  <a:srgbClr val="00246C"/>
                </a:solidFill>
              </a:rPr>
              <a:t> 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600" b="0" dirty="0">
                <a:solidFill>
                  <a:srgbClr val="00246C"/>
                </a:solidFill>
              </a:rPr>
              <a:t>Cálculo de Volúmenes de los residuos orgánicos en la ESSUNA.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endParaRPr lang="es-CO" sz="1600" b="0" dirty="0">
              <a:solidFill>
                <a:srgbClr val="00246C"/>
              </a:solidFill>
            </a:endParaRPr>
          </a:p>
          <a:p>
            <a:pPr algn="l" defTabSz="457200"/>
            <a:endParaRPr lang="es-CO" sz="500" b="0" dirty="0">
              <a:solidFill>
                <a:srgbClr val="00246C"/>
              </a:solidFill>
            </a:endParaRPr>
          </a:p>
          <a:p>
            <a:pPr algn="l" defTabSz="457200"/>
            <a:endParaRPr lang="es-CO" sz="1050" b="0" dirty="0">
              <a:solidFill>
                <a:srgbClr val="00246C"/>
              </a:solidFill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E25C7734-4EEA-4E6F-9178-64068695039C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F10185-C605-45C9-A3BC-7DC2A8A771CA}"/>
              </a:ext>
            </a:extLst>
          </p:cNvPr>
          <p:cNvSpPr txBox="1"/>
          <p:nvPr/>
        </p:nvSpPr>
        <p:spPr>
          <a:xfrm>
            <a:off x="2411760" y="249962"/>
            <a:ext cx="4320480" cy="830997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400" dirty="0"/>
              <a:t>Fundamentación Metodológica</a:t>
            </a:r>
            <a:endParaRPr lang="es-EC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0F9B143-0D9A-435B-8EBB-425A5081D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75607" r="7475" b="17871"/>
          <a:stretch/>
        </p:blipFill>
        <p:spPr>
          <a:xfrm>
            <a:off x="3331477" y="2934423"/>
            <a:ext cx="5295773" cy="10348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FCD9A8B-11DE-49D4-BD4F-FF361BB7CD4D}"/>
              </a:ext>
            </a:extLst>
          </p:cNvPr>
          <p:cNvSpPr/>
          <p:nvPr/>
        </p:nvSpPr>
        <p:spPr>
          <a:xfrm>
            <a:off x="8087190" y="3505572"/>
            <a:ext cx="540060" cy="3354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284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CA22D0-A96C-4611-B565-7668BE66E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" b="-1"/>
          <a:stretch/>
        </p:blipFill>
        <p:spPr>
          <a:xfrm>
            <a:off x="3767288" y="1129308"/>
            <a:ext cx="3646197" cy="2901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9C3FD8-D29E-4AFB-9D5E-F88CAEE01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95" y="4154483"/>
            <a:ext cx="4137629" cy="1560517"/>
          </a:xfrm>
          <a:prstGeom prst="rect">
            <a:avLst/>
          </a:prstGeom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CF75F01B-8E2E-4E7B-80EC-A61E8AD9ACB3}"/>
              </a:ext>
            </a:extLst>
          </p:cNvPr>
          <p:cNvSpPr/>
          <p:nvPr/>
        </p:nvSpPr>
        <p:spPr>
          <a:xfrm>
            <a:off x="8460432" y="5146461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C4DC7A-C4CF-44DC-9727-9F0B640F4824}"/>
              </a:ext>
            </a:extLst>
          </p:cNvPr>
          <p:cNvSpPr txBox="1"/>
          <p:nvPr/>
        </p:nvSpPr>
        <p:spPr>
          <a:xfrm>
            <a:off x="2627784" y="143965"/>
            <a:ext cx="4032448" cy="830997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400" dirty="0"/>
              <a:t>Fundamentación Metodológica</a:t>
            </a:r>
            <a:endParaRPr lang="es-EC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3F4298-46AD-4A34-92FC-F397D4C04F4F}"/>
              </a:ext>
            </a:extLst>
          </p:cNvPr>
          <p:cNvSpPr txBox="1"/>
          <p:nvPr/>
        </p:nvSpPr>
        <p:spPr>
          <a:xfrm>
            <a:off x="640761" y="952877"/>
            <a:ext cx="2160240" cy="42704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/>
            <a:r>
              <a:rPr lang="es-CO" sz="1600" b="0" dirty="0">
                <a:solidFill>
                  <a:srgbClr val="00246C"/>
                </a:solidFill>
              </a:rPr>
              <a:t>.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endParaRPr lang="es-CO" sz="1600" b="0" dirty="0">
              <a:solidFill>
                <a:srgbClr val="00246C"/>
              </a:solidFill>
            </a:endParaRPr>
          </a:p>
          <a:p>
            <a:pPr algn="l" defTabSz="457200"/>
            <a:endParaRPr lang="es-CO" sz="500" b="0" dirty="0">
              <a:solidFill>
                <a:srgbClr val="00246C"/>
              </a:solidFill>
            </a:endParaRPr>
          </a:p>
          <a:p>
            <a:pPr algn="l" defTabSz="457200"/>
            <a:r>
              <a:rPr lang="es-CO" sz="1600" dirty="0">
                <a:solidFill>
                  <a:srgbClr val="00246C"/>
                </a:solidFill>
              </a:rPr>
              <a:t>Dimensionamiento de las facilidades </a:t>
            </a:r>
          </a:p>
          <a:p>
            <a:pPr algn="l" defTabSz="457200"/>
            <a:endParaRPr lang="es-CO" sz="1600" b="0" dirty="0">
              <a:solidFill>
                <a:srgbClr val="00246C"/>
              </a:solidFill>
            </a:endParaRPr>
          </a:p>
          <a:p>
            <a:pPr algn="l" defTabSz="457200"/>
            <a:r>
              <a:rPr lang="es-CO" sz="1400" b="0" dirty="0">
                <a:solidFill>
                  <a:srgbClr val="00246C"/>
                </a:solidFill>
              </a:rPr>
              <a:t>Tomando en cuenta: </a:t>
            </a:r>
          </a:p>
          <a:p>
            <a:pPr algn="l" defTabSz="457200"/>
            <a:endParaRPr lang="es-CO" sz="1400" b="0" dirty="0">
              <a:solidFill>
                <a:srgbClr val="00246C"/>
              </a:solidFill>
            </a:endParaRP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400" b="0" dirty="0">
                <a:solidFill>
                  <a:srgbClr val="00246C"/>
                </a:solidFill>
              </a:rPr>
              <a:t>Escasez del recurso humano 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endParaRPr lang="es-CO" sz="1400" b="0" dirty="0">
              <a:solidFill>
                <a:srgbClr val="00246C"/>
              </a:solidFill>
            </a:endParaRP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400" b="0" dirty="0">
                <a:solidFill>
                  <a:srgbClr val="00246C"/>
                </a:solidFill>
              </a:rPr>
              <a:t>Condiciones de salud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endParaRPr lang="es-CO" sz="1400" b="0" dirty="0">
              <a:solidFill>
                <a:srgbClr val="00246C"/>
              </a:solidFill>
            </a:endParaRP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400" b="0" dirty="0">
                <a:solidFill>
                  <a:srgbClr val="00246C"/>
                </a:solidFill>
              </a:rPr>
              <a:t>Condiciones climáticas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endParaRPr lang="es-CO" sz="1400" b="0" dirty="0">
              <a:solidFill>
                <a:srgbClr val="00246C"/>
              </a:solidFill>
            </a:endParaRP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r>
              <a:rPr lang="es-CO" sz="1400" b="0" dirty="0">
                <a:solidFill>
                  <a:srgbClr val="00246C"/>
                </a:solidFill>
              </a:rPr>
              <a:t>Sistema mixto.</a:t>
            </a:r>
          </a:p>
          <a:p>
            <a:pPr marL="285750" indent="-285750" algn="l" defTabSz="457200">
              <a:buFont typeface="Wingdings" panose="05000000000000000000" pitchFamily="2" charset="2"/>
              <a:buChar char="Ø"/>
            </a:pPr>
            <a:endParaRPr lang="es-CO" sz="800" b="0" dirty="0">
              <a:solidFill>
                <a:srgbClr val="00246C"/>
              </a:solidFill>
            </a:endParaRPr>
          </a:p>
          <a:p>
            <a:pPr algn="l" defTabSz="457200"/>
            <a:endParaRPr lang="es-CO" sz="1050" b="0" dirty="0">
              <a:solidFill>
                <a:srgbClr val="002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ESPE">
            <a:extLst>
              <a:ext uri="{FF2B5EF4-FFF2-40B4-BE49-F238E27FC236}">
                <a16:creationId xmlns:a16="http://schemas.microsoft.com/office/drawing/2014/main" xmlns="" id="{CF0E0A64-6B68-4C68-AE2B-B3F8994EFE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62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6855"/>
            <a:ext cx="2088232" cy="720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6EC7EF-C14D-4324-AABD-48E990B9A01F}"/>
              </a:ext>
            </a:extLst>
          </p:cNvPr>
          <p:cNvSpPr txBox="1"/>
          <p:nvPr/>
        </p:nvSpPr>
        <p:spPr>
          <a:xfrm>
            <a:off x="2970865" y="80546"/>
            <a:ext cx="3833383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FF6720-3EE5-45E4-B66B-1ECC1D1E743C}"/>
              </a:ext>
            </a:extLst>
          </p:cNvPr>
          <p:cNvSpPr txBox="1"/>
          <p:nvPr/>
        </p:nvSpPr>
        <p:spPr>
          <a:xfrm>
            <a:off x="741487" y="894695"/>
            <a:ext cx="3470473" cy="455509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s-CO" dirty="0">
              <a:solidFill>
                <a:srgbClr val="00246C"/>
              </a:solidFill>
            </a:endParaRPr>
          </a:p>
          <a:p>
            <a:r>
              <a:rPr lang="es-CO" dirty="0">
                <a:solidFill>
                  <a:srgbClr val="00246C"/>
                </a:solidFill>
              </a:rPr>
              <a:t>LOS RESIDUOS SÓLIDOS ORGÁNICOS MAL MANEJADOS CONTAMINAN</a:t>
            </a:r>
          </a:p>
          <a:p>
            <a:endParaRPr lang="es-CO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Los Residuos Sólidos Orgánicos emiten vapores (olores) y lixiviados (líquidos)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sz="1600" b="0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Los Residuos Sólidos Orgánicos atraen vectores que pueden poner en riesgo la salud de las personas</a:t>
            </a:r>
          </a:p>
          <a:p>
            <a:endParaRPr lang="es-CO" dirty="0">
              <a:solidFill>
                <a:srgbClr val="00246C"/>
              </a:solidFill>
            </a:endParaRPr>
          </a:p>
          <a:p>
            <a:r>
              <a:rPr lang="es-CO" dirty="0">
                <a:solidFill>
                  <a:srgbClr val="00246C"/>
                </a:solidFill>
              </a:rPr>
              <a:t>ESTA CONTAMINACIÓN PUEDE Y DEBE SER EVITADA.</a:t>
            </a:r>
            <a:endParaRPr lang="es-CO" sz="1600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7575A030-3A5A-4260-BD15-3C16A21BE816}"/>
              </a:ext>
            </a:extLst>
          </p:cNvPr>
          <p:cNvSpPr/>
          <p:nvPr/>
        </p:nvSpPr>
        <p:spPr>
          <a:xfrm>
            <a:off x="8651304" y="5146461"/>
            <a:ext cx="457200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2FB4E87-A8DC-4EF2-A067-06D035B978AD}"/>
              </a:ext>
            </a:extLst>
          </p:cNvPr>
          <p:cNvGrpSpPr/>
          <p:nvPr/>
        </p:nvGrpSpPr>
        <p:grpSpPr>
          <a:xfrm>
            <a:off x="4198340" y="892109"/>
            <a:ext cx="4656448" cy="4337989"/>
            <a:chOff x="4340641" y="732975"/>
            <a:chExt cx="4656448" cy="4337989"/>
          </a:xfrm>
        </p:grpSpPr>
        <p:pic>
          <p:nvPicPr>
            <p:cNvPr id="14" name="Imagen 29">
              <a:extLst>
                <a:ext uri="{FF2B5EF4-FFF2-40B4-BE49-F238E27FC236}">
                  <a16:creationId xmlns:a16="http://schemas.microsoft.com/office/drawing/2014/main" xmlns="" id="{16FD79C1-4F25-4702-BE91-06E228DB6789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11373" y="3296827"/>
              <a:ext cx="1330628" cy="2217646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D55F9D3-EC1C-43C6-9E5E-9F813EF51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641" y="1233561"/>
              <a:ext cx="2472092" cy="133062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90C57B4-6E25-4732-B24A-DA1CDA868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32" y="2344215"/>
              <a:ext cx="2667757" cy="1435945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642EA56-9869-4AA5-82DE-01C74CD9EA2B}"/>
                </a:ext>
              </a:extLst>
            </p:cNvPr>
            <p:cNvSpPr txBox="1"/>
            <p:nvPr/>
          </p:nvSpPr>
          <p:spPr>
            <a:xfrm>
              <a:off x="4558544" y="732975"/>
              <a:ext cx="43717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1100" b="1" dirty="0"/>
                <a:t>Condiciones de manejo de los  Residuos Sólidos Orgánico en la ESSUNA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919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6EBFB72-7039-4904-A6C4-BA6C8EC54193}"/>
              </a:ext>
            </a:extLst>
          </p:cNvPr>
          <p:cNvPicPr/>
          <p:nvPr/>
        </p:nvPicPr>
        <p:blipFill rotWithShape="1">
          <a:blip r:embed="rId2"/>
          <a:srcRect l="14203" t="6828" r="31396" b="12947"/>
          <a:stretch/>
        </p:blipFill>
        <p:spPr bwMode="auto">
          <a:xfrm>
            <a:off x="251520" y="1489348"/>
            <a:ext cx="5184576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2A33284-B3E2-4C4A-9C5E-2F59844FC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29001" r="34250" b="22000"/>
          <a:stretch/>
        </p:blipFill>
        <p:spPr>
          <a:xfrm>
            <a:off x="5274105" y="1345332"/>
            <a:ext cx="3528392" cy="3249835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8D7680E7-B52D-4FF2-8927-94FB5F3BE542}"/>
              </a:ext>
            </a:extLst>
          </p:cNvPr>
          <p:cNvSpPr txBox="1"/>
          <p:nvPr/>
        </p:nvSpPr>
        <p:spPr>
          <a:xfrm>
            <a:off x="2555776" y="177532"/>
            <a:ext cx="4032448" cy="830997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400" dirty="0"/>
              <a:t>Fundamentación Metodológica</a:t>
            </a:r>
            <a:endParaRPr lang="es-EC" sz="2400" dirty="0"/>
          </a:p>
        </p:txBody>
      </p:sp>
      <p:sp>
        <p:nvSpPr>
          <p:cNvPr id="2" name="Flowchart: Connector 5">
            <a:extLst>
              <a:ext uri="{FF2B5EF4-FFF2-40B4-BE49-F238E27FC236}">
                <a16:creationId xmlns:a16="http://schemas.microsoft.com/office/drawing/2014/main" xmlns="" id="{9B0651FC-55F6-4535-A74B-4797281FCC60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458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7008E19-E948-46B3-8E67-044126EC2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7" t="26200" r="9838" b="10800"/>
          <a:stretch/>
        </p:blipFill>
        <p:spPr>
          <a:xfrm>
            <a:off x="107504" y="1129308"/>
            <a:ext cx="8136904" cy="3888432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9B0687EE-C1E3-4E49-B767-91307A984174}"/>
              </a:ext>
            </a:extLst>
          </p:cNvPr>
          <p:cNvSpPr txBox="1"/>
          <p:nvPr/>
        </p:nvSpPr>
        <p:spPr>
          <a:xfrm>
            <a:off x="2483768" y="193204"/>
            <a:ext cx="4032448" cy="830997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400" dirty="0"/>
              <a:t>Fundamentación Metodológica</a:t>
            </a:r>
            <a:endParaRPr lang="es-EC" sz="2400" dirty="0"/>
          </a:p>
        </p:txBody>
      </p:sp>
      <p:sp>
        <p:nvSpPr>
          <p:cNvPr id="2" name="Flowchart: Connector 5">
            <a:extLst>
              <a:ext uri="{FF2B5EF4-FFF2-40B4-BE49-F238E27FC236}">
                <a16:creationId xmlns:a16="http://schemas.microsoft.com/office/drawing/2014/main" xmlns="" id="{608CCC6D-DAE5-4E0A-8E88-F7B8B6564854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4549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>
            <a:extLst>
              <a:ext uri="{FF2B5EF4-FFF2-40B4-BE49-F238E27FC236}">
                <a16:creationId xmlns:a16="http://schemas.microsoft.com/office/drawing/2014/main" xmlns="" id="{54751958-90A6-4F44-9579-3FF20B279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7" y="1057300"/>
            <a:ext cx="7950279" cy="4657700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C9A9FBE1-C18A-45F7-86D5-CC174AAFED50}"/>
              </a:ext>
            </a:extLst>
          </p:cNvPr>
          <p:cNvSpPr txBox="1"/>
          <p:nvPr/>
        </p:nvSpPr>
        <p:spPr>
          <a:xfrm>
            <a:off x="2411760" y="121196"/>
            <a:ext cx="4032448" cy="830997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400" dirty="0"/>
              <a:t>Fundamentación Metodológica</a:t>
            </a:r>
            <a:endParaRPr lang="es-EC" sz="2400" dirty="0"/>
          </a:p>
        </p:txBody>
      </p:sp>
      <p:sp>
        <p:nvSpPr>
          <p:cNvPr id="5" name="Flowchart: Connector 5">
            <a:extLst>
              <a:ext uri="{FF2B5EF4-FFF2-40B4-BE49-F238E27FC236}">
                <a16:creationId xmlns:a16="http://schemas.microsoft.com/office/drawing/2014/main" xmlns="" id="{9157CF2A-0A16-4D7C-B4D0-108D9DB0F402}"/>
              </a:ext>
            </a:extLst>
          </p:cNvPr>
          <p:cNvSpPr/>
          <p:nvPr/>
        </p:nvSpPr>
        <p:spPr>
          <a:xfrm>
            <a:off x="8460432" y="5074453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0252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xmlns="" id="{3C9442BC-B721-4834-A7D1-8FF381363BE2}"/>
              </a:ext>
            </a:extLst>
          </p:cNvPr>
          <p:cNvPicPr/>
          <p:nvPr/>
        </p:nvPicPr>
        <p:blipFill rotWithShape="1">
          <a:blip r:embed="rId2"/>
          <a:srcRect r="800"/>
          <a:stretch/>
        </p:blipFill>
        <p:spPr bwMode="auto">
          <a:xfrm>
            <a:off x="0" y="1057300"/>
            <a:ext cx="9108504" cy="4386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7EBD4C6E-5762-48B7-AE8E-B3E87AA5460D}"/>
              </a:ext>
            </a:extLst>
          </p:cNvPr>
          <p:cNvSpPr txBox="1"/>
          <p:nvPr/>
        </p:nvSpPr>
        <p:spPr>
          <a:xfrm>
            <a:off x="2411760" y="121196"/>
            <a:ext cx="4032448" cy="830997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400" dirty="0"/>
              <a:t>Fundamentación Metodológica</a:t>
            </a:r>
            <a:endParaRPr lang="es-EC" sz="2400" dirty="0"/>
          </a:p>
        </p:txBody>
      </p:sp>
      <p:sp>
        <p:nvSpPr>
          <p:cNvPr id="5" name="Flowchart: Connector 5">
            <a:extLst>
              <a:ext uri="{FF2B5EF4-FFF2-40B4-BE49-F238E27FC236}">
                <a16:creationId xmlns:a16="http://schemas.microsoft.com/office/drawing/2014/main" xmlns="" id="{14E88101-E47A-4E4F-BF01-4C3D176B482C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1133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zoid 15">
            <a:extLst>
              <a:ext uri="{FF2B5EF4-FFF2-40B4-BE49-F238E27FC236}">
                <a16:creationId xmlns:a16="http://schemas.microsoft.com/office/drawing/2014/main" xmlns="" id="{E5AAD73E-F1A2-473D-B3DD-5FBD84FE7CEA}"/>
              </a:ext>
            </a:extLst>
          </p:cNvPr>
          <p:cNvSpPr/>
          <p:nvPr/>
        </p:nvSpPr>
        <p:spPr>
          <a:xfrm rot="16200000">
            <a:off x="472504" y="2985599"/>
            <a:ext cx="577751" cy="360914"/>
          </a:xfrm>
          <a:prstGeom prst="trapezoid">
            <a:avLst/>
          </a:prstGeom>
          <a:solidFill>
            <a:srgbClr val="00246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141B414-5F5D-436D-9653-0EB6A059F9B7}"/>
              </a:ext>
            </a:extLst>
          </p:cNvPr>
          <p:cNvSpPr txBox="1"/>
          <p:nvPr/>
        </p:nvSpPr>
        <p:spPr>
          <a:xfrm>
            <a:off x="1292844" y="1463336"/>
            <a:ext cx="1569563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s-CO" sz="1400" b="1" dirty="0"/>
              <a:t>Determinación de la tasa de producción de residuos</a:t>
            </a:r>
            <a:endParaRPr lang="es-CO" sz="1050" b="1" dirty="0"/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s-CO" sz="105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87FE448-A3C0-4A32-B355-7CA6D31374F0}"/>
              </a:ext>
            </a:extLst>
          </p:cNvPr>
          <p:cNvSpPr txBox="1"/>
          <p:nvPr/>
        </p:nvSpPr>
        <p:spPr>
          <a:xfrm>
            <a:off x="988340" y="4146331"/>
            <a:ext cx="15067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214313" indent="-214313">
              <a:buFont typeface="Wingdings" panose="05000000000000000000" pitchFamily="2" charset="2"/>
              <a:buChar char="Ø"/>
            </a:pPr>
            <a:r>
              <a:rPr lang="es-CO" b="1" dirty="0">
                <a:solidFill>
                  <a:schemeClr val="tx1"/>
                </a:solidFill>
              </a:rPr>
              <a:t>Determinación del volumen de los residuos generados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F5BEAA4-97E3-4D1A-BAE5-372BACF81D52}"/>
              </a:ext>
            </a:extLst>
          </p:cNvPr>
          <p:cNvPicPr/>
          <p:nvPr/>
        </p:nvPicPr>
        <p:blipFill rotWithShape="1">
          <a:blip r:embed="rId2"/>
          <a:srcRect l="35219" t="67017" r="55050" b="31103"/>
          <a:stretch/>
        </p:blipFill>
        <p:spPr bwMode="auto">
          <a:xfrm>
            <a:off x="1493984" y="2684223"/>
            <a:ext cx="1349825" cy="157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xmlns="" id="{714E74D7-321A-4CC1-A564-F6B2EFA9CCCB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8D18331-0E67-4E65-B160-FFF5A2178D96}"/>
              </a:ext>
            </a:extLst>
          </p:cNvPr>
          <p:cNvSpPr txBox="1"/>
          <p:nvPr/>
        </p:nvSpPr>
        <p:spPr>
          <a:xfrm>
            <a:off x="2495063" y="170650"/>
            <a:ext cx="4320480" cy="707886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Resultados de la Investigación</a:t>
            </a:r>
          </a:p>
          <a:p>
            <a:r>
              <a:rPr lang="es-CO" sz="2000" dirty="0"/>
              <a:t>Cálculos</a:t>
            </a:r>
            <a:endParaRPr lang="es-EC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4AEB30-3F38-4419-B7D5-87C39DBA8101}"/>
              </a:ext>
            </a:extLst>
          </p:cNvPr>
          <p:cNvSpPr txBox="1"/>
          <p:nvPr/>
        </p:nvSpPr>
        <p:spPr>
          <a:xfrm>
            <a:off x="3558294" y="3671377"/>
            <a:ext cx="2752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b="1" dirty="0"/>
              <a:t>MODELO DEFINIDO POR REGRESION LINEAL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DC31FB2-887D-497F-BA55-C018DEC14245}"/>
              </a:ext>
            </a:extLst>
          </p:cNvPr>
          <p:cNvGrpSpPr/>
          <p:nvPr/>
        </p:nvGrpSpPr>
        <p:grpSpPr>
          <a:xfrm>
            <a:off x="2987824" y="1026017"/>
            <a:ext cx="6048671" cy="769476"/>
            <a:chOff x="4788419" y="1303999"/>
            <a:chExt cx="3813307" cy="5194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C1011C6-28BA-4FEC-9A88-2ED934F5D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7493"/>
            <a:stretch/>
          </p:blipFill>
          <p:spPr>
            <a:xfrm>
              <a:off x="4788419" y="1433425"/>
              <a:ext cx="3813307" cy="3900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4F01AFE-318E-42D6-95C4-052FB1D5749D}"/>
                </a:ext>
              </a:extLst>
            </p:cNvPr>
            <p:cNvSpPr/>
            <p:nvPr/>
          </p:nvSpPr>
          <p:spPr>
            <a:xfrm>
              <a:off x="4860032" y="1303999"/>
              <a:ext cx="288032" cy="73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9BAD6183-ADB5-47F4-A8DF-CE9BBEE86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5" t="75607" r="7475" b="17871"/>
          <a:stretch/>
        </p:blipFill>
        <p:spPr>
          <a:xfrm>
            <a:off x="3383313" y="2215006"/>
            <a:ext cx="5295773" cy="10348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Oval 28">
            <a:extLst>
              <a:ext uri="{FF2B5EF4-FFF2-40B4-BE49-F238E27FC236}">
                <a16:creationId xmlns:a16="http://schemas.microsoft.com/office/drawing/2014/main" xmlns="" id="{C19BF8B5-4A72-4AC7-95AD-986608E9EB12}"/>
              </a:ext>
            </a:extLst>
          </p:cNvPr>
          <p:cNvSpPr/>
          <p:nvPr/>
        </p:nvSpPr>
        <p:spPr>
          <a:xfrm>
            <a:off x="8108230" y="2794292"/>
            <a:ext cx="540060" cy="3354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EE8992C-56C4-4A5D-9C64-72FAE77AAB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88" t="24800" r="34322" b="12201"/>
          <a:stretch/>
        </p:blipFill>
        <p:spPr>
          <a:xfrm>
            <a:off x="2624340" y="3577580"/>
            <a:ext cx="5836092" cy="21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96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/>
      <p:bldP spid="42" grpId="0"/>
      <p:bldP spid="19" grpId="0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zoid 15">
            <a:extLst>
              <a:ext uri="{FF2B5EF4-FFF2-40B4-BE49-F238E27FC236}">
                <a16:creationId xmlns:a16="http://schemas.microsoft.com/office/drawing/2014/main" xmlns="" id="{E5AAD73E-F1A2-473D-B3DD-5FBD84FE7CEA}"/>
              </a:ext>
            </a:extLst>
          </p:cNvPr>
          <p:cNvSpPr/>
          <p:nvPr/>
        </p:nvSpPr>
        <p:spPr>
          <a:xfrm rot="16200000">
            <a:off x="215110" y="2799447"/>
            <a:ext cx="577751" cy="360914"/>
          </a:xfrm>
          <a:prstGeom prst="trapezoid">
            <a:avLst/>
          </a:prstGeom>
          <a:solidFill>
            <a:srgbClr val="00246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141B414-5F5D-436D-9653-0EB6A059F9B7}"/>
              </a:ext>
            </a:extLst>
          </p:cNvPr>
          <p:cNvSpPr txBox="1"/>
          <p:nvPr/>
        </p:nvSpPr>
        <p:spPr>
          <a:xfrm>
            <a:off x="1932093" y="1176096"/>
            <a:ext cx="6037290" cy="1238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b="1" dirty="0">
                <a:solidFill>
                  <a:schemeClr val="tx1"/>
                </a:solidFill>
              </a:rPr>
              <a:t>Diseño de las facilidades necesarias y operatividad de las mismas para el manejo de los residuos sólidos orgánicos de la cocina y   comedor de la ESSUNA (174 m</a:t>
            </a:r>
            <a:r>
              <a:rPr lang="es-CO" sz="1600" b="1" baseline="30000" dirty="0">
                <a:solidFill>
                  <a:schemeClr val="tx1"/>
                </a:solidFill>
              </a:rPr>
              <a:t>2</a:t>
            </a:r>
            <a:r>
              <a:rPr lang="es-CO" sz="1600" b="1" dirty="0">
                <a:solidFill>
                  <a:schemeClr val="tx1"/>
                </a:solidFill>
              </a:rPr>
              <a:t> para procesar 112 m</a:t>
            </a:r>
            <a:r>
              <a:rPr lang="es-CO" sz="1600" b="1" baseline="30000" dirty="0">
                <a:solidFill>
                  <a:schemeClr val="tx1"/>
                </a:solidFill>
              </a:rPr>
              <a:t>3</a:t>
            </a:r>
            <a:r>
              <a:rPr lang="es-CO" sz="1600" b="1" dirty="0">
                <a:solidFill>
                  <a:schemeClr val="tx1"/>
                </a:solidFill>
              </a:rPr>
              <a:t> de residuos en un año)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s-CO" sz="1100" b="1" dirty="0">
              <a:solidFill>
                <a:schemeClr val="tx1"/>
              </a:solidFill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xmlns="" id="{714E74D7-321A-4CC1-A564-F6B2EFA9CCCB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8D18331-0E67-4E65-B160-FFF5A2178D96}"/>
              </a:ext>
            </a:extLst>
          </p:cNvPr>
          <p:cNvSpPr txBox="1"/>
          <p:nvPr/>
        </p:nvSpPr>
        <p:spPr>
          <a:xfrm>
            <a:off x="2483768" y="242819"/>
            <a:ext cx="4320480" cy="707886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Resultados de la Investigación</a:t>
            </a:r>
          </a:p>
          <a:p>
            <a:r>
              <a:rPr lang="es-CO" sz="2000" dirty="0"/>
              <a:t>Diseños</a:t>
            </a:r>
            <a:endParaRPr lang="es-EC" sz="2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72FFB2F-AA92-4CA5-BC68-14690BD98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" b="-1"/>
          <a:stretch/>
        </p:blipFill>
        <p:spPr>
          <a:xfrm>
            <a:off x="1509560" y="2640288"/>
            <a:ext cx="2420586" cy="26955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999A861-E6E7-4CB2-92D1-DFC427B67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180762"/>
            <a:ext cx="3235807" cy="19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04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FB2F780-E2F2-405F-B3A4-768A2BF71570}"/>
              </a:ext>
            </a:extLst>
          </p:cNvPr>
          <p:cNvGrpSpPr/>
          <p:nvPr/>
        </p:nvGrpSpPr>
        <p:grpSpPr>
          <a:xfrm>
            <a:off x="976667" y="1034585"/>
            <a:ext cx="7952405" cy="4704206"/>
            <a:chOff x="899592" y="625250"/>
            <a:chExt cx="7218548" cy="4704206"/>
          </a:xfrm>
        </p:grpSpPr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xmlns="" id="{E1A89BE2-7AC4-4568-BFEE-114FFF4F87AD}"/>
                </a:ext>
              </a:extLst>
            </p:cNvPr>
            <p:cNvGrpSpPr/>
            <p:nvPr/>
          </p:nvGrpSpPr>
          <p:grpSpPr>
            <a:xfrm>
              <a:off x="1115616" y="625250"/>
              <a:ext cx="7002524" cy="4516002"/>
              <a:chOff x="889681" y="-185703"/>
              <a:chExt cx="10142812" cy="6907472"/>
            </a:xfrm>
          </p:grpSpPr>
          <p:cxnSp>
            <p:nvCxnSpPr>
              <p:cNvPr id="1028" name="Straight Connector 1027">
                <a:extLst>
                  <a:ext uri="{FF2B5EF4-FFF2-40B4-BE49-F238E27FC236}">
                    <a16:creationId xmlns:a16="http://schemas.microsoft.com/office/drawing/2014/main" xmlns="" id="{E450253F-B69A-45CF-86EF-B5331C2AEA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681" y="-185703"/>
                <a:ext cx="10142812" cy="485985"/>
              </a:xfrm>
              <a:prstGeom prst="line">
                <a:avLst/>
              </a:prstGeom>
              <a:ln w="155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354C0FA9-440E-4A26-9EE6-E54F1BDE53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8762" y="5808578"/>
                <a:ext cx="7707089" cy="913191"/>
              </a:xfrm>
              <a:prstGeom prst="line">
                <a:avLst/>
              </a:prstGeom>
              <a:ln w="155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FFFB99E-27BA-4176-833A-7C1970313BF1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494166"/>
              <a:ext cx="7128792" cy="835290"/>
            </a:xfrm>
            <a:prstGeom prst="line">
              <a:avLst/>
            </a:prstGeom>
            <a:ln w="155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rapezoid 15">
            <a:extLst>
              <a:ext uri="{FF2B5EF4-FFF2-40B4-BE49-F238E27FC236}">
                <a16:creationId xmlns:a16="http://schemas.microsoft.com/office/drawing/2014/main" xmlns="" id="{E5AAD73E-F1A2-473D-B3DD-5FBD84FE7CEA}"/>
              </a:ext>
            </a:extLst>
          </p:cNvPr>
          <p:cNvSpPr/>
          <p:nvPr/>
        </p:nvSpPr>
        <p:spPr>
          <a:xfrm rot="16200000">
            <a:off x="421721" y="2801164"/>
            <a:ext cx="577751" cy="360914"/>
          </a:xfrm>
          <a:prstGeom prst="trapezoid">
            <a:avLst/>
          </a:prstGeom>
          <a:solidFill>
            <a:srgbClr val="00246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141B414-5F5D-436D-9653-0EB6A059F9B7}"/>
              </a:ext>
            </a:extLst>
          </p:cNvPr>
          <p:cNvSpPr txBox="1"/>
          <p:nvPr/>
        </p:nvSpPr>
        <p:spPr>
          <a:xfrm rot="21448278">
            <a:off x="2957354" y="1329284"/>
            <a:ext cx="5960531" cy="63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400" dirty="0">
                <a:solidFill>
                  <a:schemeClr val="bg1"/>
                </a:solidFill>
              </a:rPr>
              <a:t>Cálculo de costo y tiempo de implementación </a:t>
            </a:r>
            <a:r>
              <a:rPr lang="es-CO" sz="1100" dirty="0">
                <a:solidFill>
                  <a:schemeClr val="bg1"/>
                </a:solidFill>
              </a:rPr>
              <a:t>( 7.360,oo USD se edifica en 4 semanas aproximadamente – 1 maestro mayor y 2 ayudantes)</a:t>
            </a:r>
          </a:p>
          <a:p>
            <a:endParaRPr lang="es-CO" sz="1050" dirty="0">
              <a:solidFill>
                <a:schemeClr val="bg1"/>
              </a:solidFill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xmlns="" id="{714E74D7-321A-4CC1-A564-F6B2EFA9CCCB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8D18331-0E67-4E65-B160-FFF5A2178D96}"/>
              </a:ext>
            </a:extLst>
          </p:cNvPr>
          <p:cNvSpPr txBox="1"/>
          <p:nvPr/>
        </p:nvSpPr>
        <p:spPr>
          <a:xfrm>
            <a:off x="2475905" y="193614"/>
            <a:ext cx="4320480" cy="707886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Resultados de la Investigación</a:t>
            </a:r>
          </a:p>
          <a:p>
            <a:r>
              <a:rPr lang="es-CO" sz="2000" dirty="0"/>
              <a:t>Operatividad</a:t>
            </a:r>
            <a:endParaRPr lang="es-EC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495B92-DB4A-44DC-A138-97D3F5F2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91" y="3730605"/>
            <a:ext cx="2778535" cy="1497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464FE4-0FAE-4757-B96C-73030D44B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45" y="3774239"/>
            <a:ext cx="3189267" cy="14873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1718558-0E60-4BDC-9BB4-D2FBC9632420}"/>
              </a:ext>
            </a:extLst>
          </p:cNvPr>
          <p:cNvSpPr txBox="1"/>
          <p:nvPr/>
        </p:nvSpPr>
        <p:spPr>
          <a:xfrm>
            <a:off x="2946167" y="2002387"/>
            <a:ext cx="5642690" cy="8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400" dirty="0">
                <a:solidFill>
                  <a:schemeClr val="bg1"/>
                </a:solidFill>
              </a:rPr>
              <a:t>Determinación de la operatividad de las facilidades  </a:t>
            </a:r>
            <a:r>
              <a:rPr lang="es-CO" sz="1200" dirty="0">
                <a:solidFill>
                  <a:schemeClr val="bg1"/>
                </a:solidFill>
              </a:rPr>
              <a:t>(depósito de residuos sin intervención hasta su retiro en 6 meses -   únicamente se recirculan los lixiviados y se mantiene tapado con tierra y plástico).</a:t>
            </a:r>
            <a:endParaRPr lang="es-CO" sz="1400" dirty="0">
              <a:solidFill>
                <a:schemeClr val="bg1"/>
              </a:solidFill>
            </a:endParaRPr>
          </a:p>
          <a:p>
            <a:endParaRPr lang="es-CO" sz="1050" dirty="0">
              <a:solidFill>
                <a:schemeClr val="bg1"/>
              </a:solidFill>
            </a:endParaRPr>
          </a:p>
        </p:txBody>
      </p:sp>
      <p:sp>
        <p:nvSpPr>
          <p:cNvPr id="17" name="TextBox 37">
            <a:extLst>
              <a:ext uri="{FF2B5EF4-FFF2-40B4-BE49-F238E27FC236}">
                <a16:creationId xmlns:a16="http://schemas.microsoft.com/office/drawing/2014/main" xmlns="" id="{EFCEBC1C-C056-4956-883D-624CD8569ACA}"/>
              </a:ext>
            </a:extLst>
          </p:cNvPr>
          <p:cNvSpPr txBox="1"/>
          <p:nvPr/>
        </p:nvSpPr>
        <p:spPr>
          <a:xfrm>
            <a:off x="1558850" y="1444314"/>
            <a:ext cx="5960531" cy="638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400" b="1" dirty="0">
                <a:solidFill>
                  <a:schemeClr val="tx1"/>
                </a:solidFill>
              </a:rPr>
              <a:t>Cálculo de costo y tiempo de implementación </a:t>
            </a:r>
            <a:r>
              <a:rPr lang="es-CO" sz="1100" b="1" dirty="0">
                <a:solidFill>
                  <a:schemeClr val="tx1"/>
                </a:solidFill>
              </a:rPr>
              <a:t>( 7.360,oo USD se edifica en 4 semanas aproximadamente – 1 maestro mayor y 2 ayudantes)</a:t>
            </a:r>
          </a:p>
          <a:p>
            <a:endParaRPr lang="es-CO" sz="1050" b="1" dirty="0">
              <a:solidFill>
                <a:schemeClr val="tx1"/>
              </a:solidFill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xmlns="" id="{BA5ACA7C-CC04-487F-AF59-83B2DB8C16E0}"/>
              </a:ext>
            </a:extLst>
          </p:cNvPr>
          <p:cNvSpPr txBox="1"/>
          <p:nvPr/>
        </p:nvSpPr>
        <p:spPr>
          <a:xfrm>
            <a:off x="1559317" y="2349100"/>
            <a:ext cx="5642690" cy="8386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400" b="1" dirty="0">
                <a:solidFill>
                  <a:schemeClr val="tx1"/>
                </a:solidFill>
              </a:rPr>
              <a:t>Determinación de la operatividad de las facilidades  </a:t>
            </a:r>
            <a:r>
              <a:rPr lang="es-CO" sz="1200" b="1" dirty="0">
                <a:solidFill>
                  <a:schemeClr val="tx1"/>
                </a:solidFill>
              </a:rPr>
              <a:t>(depósito de residuos sin intervención hasta su retiro en 6 meses -   únicamente se recirculan los lixiviados y se mantiene tapado con tierra y plástico).</a:t>
            </a:r>
            <a:endParaRPr lang="es-CO" sz="1400" b="1" dirty="0">
              <a:solidFill>
                <a:schemeClr val="tx1"/>
              </a:solidFill>
            </a:endParaRPr>
          </a:p>
          <a:p>
            <a:endParaRPr lang="es-CO" sz="1050" b="1" dirty="0">
              <a:solidFill>
                <a:schemeClr val="tx1"/>
              </a:solidFill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1B1E38AE-E12D-4FD8-922A-9C2B2B100635}"/>
              </a:ext>
            </a:extLst>
          </p:cNvPr>
          <p:cNvSpPr/>
          <p:nvPr/>
        </p:nvSpPr>
        <p:spPr>
          <a:xfrm>
            <a:off x="3995936" y="4317053"/>
            <a:ext cx="432048" cy="23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749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/>
      <p:bldP spid="22" grpId="0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zoid 15">
            <a:extLst>
              <a:ext uri="{FF2B5EF4-FFF2-40B4-BE49-F238E27FC236}">
                <a16:creationId xmlns:a16="http://schemas.microsoft.com/office/drawing/2014/main" xmlns="" id="{E5AAD73E-F1A2-473D-B3DD-5FBD84FE7CEA}"/>
              </a:ext>
            </a:extLst>
          </p:cNvPr>
          <p:cNvSpPr/>
          <p:nvPr/>
        </p:nvSpPr>
        <p:spPr>
          <a:xfrm rot="16200000">
            <a:off x="719166" y="3115115"/>
            <a:ext cx="577751" cy="360914"/>
          </a:xfrm>
          <a:prstGeom prst="trapezoid">
            <a:avLst/>
          </a:prstGeom>
          <a:solidFill>
            <a:srgbClr val="00246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141B414-5F5D-436D-9653-0EB6A059F9B7}"/>
              </a:ext>
            </a:extLst>
          </p:cNvPr>
          <p:cNvSpPr txBox="1"/>
          <p:nvPr/>
        </p:nvSpPr>
        <p:spPr>
          <a:xfrm>
            <a:off x="2718202" y="1192183"/>
            <a:ext cx="4104456" cy="430887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3200" b="1" dirty="0">
                <a:solidFill>
                  <a:schemeClr val="tx1"/>
                </a:solidFill>
              </a:rPr>
              <a:t>Determinación de: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3200" b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tx1"/>
                </a:solidFill>
              </a:rPr>
              <a:t>Alcance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O" sz="2400" b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tx1"/>
                </a:solidFill>
              </a:rPr>
              <a:t>Objetivos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O" sz="2400" b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tx1"/>
                </a:solidFill>
              </a:rPr>
              <a:t>Actividades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O" sz="2400" b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tx1"/>
                </a:solidFill>
              </a:rPr>
              <a:t>Funciones y Responsabilidades</a:t>
            </a:r>
          </a:p>
          <a:p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xmlns="" id="{714E74D7-321A-4CC1-A564-F6B2EFA9CCCB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8D18331-0E67-4E65-B160-FFF5A2178D96}"/>
              </a:ext>
            </a:extLst>
          </p:cNvPr>
          <p:cNvSpPr txBox="1"/>
          <p:nvPr/>
        </p:nvSpPr>
        <p:spPr>
          <a:xfrm>
            <a:off x="2502178" y="205398"/>
            <a:ext cx="4320480" cy="707886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Resultados de la Investigación</a:t>
            </a:r>
          </a:p>
          <a:p>
            <a:r>
              <a:rPr lang="es-CO" sz="2000" dirty="0"/>
              <a:t>Desarrollo del Plan de Manejo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454280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35C96B09-72E7-4D74-B93B-87A90D768997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D6D5E1-C8C4-4411-80E7-6EC9B4D27696}"/>
              </a:ext>
            </a:extLst>
          </p:cNvPr>
          <p:cNvSpPr txBox="1"/>
          <p:nvPr/>
        </p:nvSpPr>
        <p:spPr>
          <a:xfrm>
            <a:off x="2555776" y="270130"/>
            <a:ext cx="3939617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Conclusiones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2673ED-52B0-413F-87DD-2D0E5466615A}"/>
              </a:ext>
            </a:extLst>
          </p:cNvPr>
          <p:cNvSpPr txBox="1"/>
          <p:nvPr/>
        </p:nvSpPr>
        <p:spPr>
          <a:xfrm>
            <a:off x="802689" y="1002034"/>
            <a:ext cx="2160240" cy="338554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Objetivo Específico</a:t>
            </a:r>
            <a:endParaRPr lang="es-EC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1E8E69-A27B-4CFC-864C-DF5B4B053B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8" b="92762" l="3437" r="90763">
                        <a14:foregroundMark x1="20408" y1="10703" x2="35231" y2="6320"/>
                        <a14:foregroundMark x1="35231" y1="6320" x2="42642" y2="6320"/>
                        <a14:foregroundMark x1="42642" y1="6320" x2="49839" y2="8869"/>
                        <a14:foregroundMark x1="49839" y1="8869" x2="54887" y2="12742"/>
                        <a14:foregroundMark x1="25994" y1="6422" x2="33727" y2="4485"/>
                        <a14:foregroundMark x1="33727" y1="4485" x2="37057" y2="4995"/>
                        <a14:foregroundMark x1="9023" y1="15596" x2="10419" y2="41692"/>
                        <a14:foregroundMark x1="6767" y1="21509" x2="7734" y2="36595"/>
                        <a14:foregroundMark x1="7734" y1="36595" x2="10097" y2="45464"/>
                        <a14:foregroundMark x1="3652" y1="28236" x2="3652" y2="28236"/>
                        <a14:foregroundMark x1="16434" y1="8155" x2="16434" y2="8155"/>
                        <a14:foregroundMark x1="17508" y1="7441" x2="17508" y2="7441"/>
                        <a14:foregroundMark x1="31472" y1="78389" x2="53598" y2="93068"/>
                        <a14:foregroundMark x1="90977" y1="65545" x2="90977" y2="65545"/>
                        <a14:foregroundMark x1="31579" y1="3568" x2="31579" y2="3568"/>
                        <a14:foregroundMark x1="18690" y1="6626" x2="18690" y2="6626"/>
                        <a14:foregroundMark x1="19764" y1="6116" x2="19764" y2="6116"/>
                        <a14:foregroundMark x1="3437" y1="27421" x2="3437" y2="27421"/>
                        <a14:foregroundMark x1="3437" y1="27421" x2="6230" y2="44139"/>
                        <a14:foregroundMark x1="6230" y1="44139" x2="18797" y2="67176"/>
                        <a14:foregroundMark x1="18797" y1="67176" x2="18582" y2="69419"/>
                        <a14:foregroundMark x1="18260" y1="70133" x2="18260" y2="70133"/>
                        <a14:foregroundMark x1="30612" y1="81244" x2="30612" y2="812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63196" y="982219"/>
            <a:ext cx="2309885" cy="4280177"/>
          </a:xfrm>
          <a:prstGeom prst="rect">
            <a:avLst/>
          </a:prstGeom>
        </p:spPr>
      </p:pic>
      <p:sp>
        <p:nvSpPr>
          <p:cNvPr id="11" name="Trapezoid 10">
            <a:extLst>
              <a:ext uri="{FF2B5EF4-FFF2-40B4-BE49-F238E27FC236}">
                <a16:creationId xmlns:a16="http://schemas.microsoft.com/office/drawing/2014/main" xmlns="" id="{1C795B68-284E-4DC6-B336-A1AE35FF2CC8}"/>
              </a:ext>
            </a:extLst>
          </p:cNvPr>
          <p:cNvSpPr/>
          <p:nvPr/>
        </p:nvSpPr>
        <p:spPr>
          <a:xfrm rot="16200000">
            <a:off x="3584076" y="978802"/>
            <a:ext cx="577751" cy="360914"/>
          </a:xfrm>
          <a:prstGeom prst="trapezoid">
            <a:avLst/>
          </a:prstGeom>
          <a:solidFill>
            <a:srgbClr val="00246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7EA20B-89C8-4FB0-AEB0-554DAB2BC7FF}"/>
              </a:ext>
            </a:extLst>
          </p:cNvPr>
          <p:cNvSpPr txBox="1"/>
          <p:nvPr/>
        </p:nvSpPr>
        <p:spPr>
          <a:xfrm>
            <a:off x="4763129" y="998117"/>
            <a:ext cx="1400391" cy="338554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Cumplido</a:t>
            </a:r>
            <a:endParaRPr lang="es-EC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D14628-433B-43D7-B71E-993BD124DF3D}"/>
              </a:ext>
            </a:extLst>
          </p:cNvPr>
          <p:cNvSpPr txBox="1"/>
          <p:nvPr/>
        </p:nvSpPr>
        <p:spPr>
          <a:xfrm>
            <a:off x="694677" y="1480089"/>
            <a:ext cx="5868652" cy="163121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CO" sz="1400" b="0" dirty="0">
                <a:solidFill>
                  <a:srgbClr val="00246C"/>
                </a:solidFill>
              </a:rPr>
              <a:t>Se logró realizar el diagnóstico de la producción de residuos sólidos orgánicos de  la cocina y comedor de la ESSUNA.</a:t>
            </a:r>
          </a:p>
          <a:p>
            <a:pPr algn="l"/>
            <a:r>
              <a:rPr lang="es-CO" sz="1400" b="0" dirty="0">
                <a:solidFill>
                  <a:srgbClr val="00246C"/>
                </a:solidFill>
              </a:rPr>
              <a:t>Determinándose que la tasa de producción per cápita de residuos sólidos orgánicos es inferior a la esperada para el Ecuador en el 2020.</a:t>
            </a:r>
          </a:p>
          <a:p>
            <a:pPr algn="l"/>
            <a:r>
              <a:rPr lang="es-CO" sz="800" dirty="0">
                <a:solidFill>
                  <a:srgbClr val="00246C"/>
                </a:solidFill>
              </a:rPr>
              <a:t> </a:t>
            </a:r>
          </a:p>
          <a:p>
            <a:r>
              <a:rPr lang="es-CO" sz="1600" dirty="0">
                <a:solidFill>
                  <a:srgbClr val="00246C"/>
                </a:solidFill>
              </a:rPr>
              <a:t>Esto indica que la Gestión de los alimentos en la ESSUNA es correcta.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63E331-A123-4E3E-B3B4-3B4893E3B44C}"/>
              </a:ext>
            </a:extLst>
          </p:cNvPr>
          <p:cNvSpPr txBox="1"/>
          <p:nvPr/>
        </p:nvSpPr>
        <p:spPr>
          <a:xfrm>
            <a:off x="802689" y="3276237"/>
            <a:ext cx="2160240" cy="338554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Objetivo Específico</a:t>
            </a:r>
            <a:endParaRPr lang="es-EC" sz="1600" dirty="0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xmlns="" id="{9FB48840-180E-4A6C-8EED-2A11995B4B08}"/>
              </a:ext>
            </a:extLst>
          </p:cNvPr>
          <p:cNvSpPr/>
          <p:nvPr/>
        </p:nvSpPr>
        <p:spPr>
          <a:xfrm rot="16200000">
            <a:off x="3584076" y="3253005"/>
            <a:ext cx="577751" cy="360914"/>
          </a:xfrm>
          <a:prstGeom prst="trapezoid">
            <a:avLst/>
          </a:prstGeom>
          <a:solidFill>
            <a:srgbClr val="00246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ADA14D8-B608-4ABD-BD3A-5B565FB2913D}"/>
              </a:ext>
            </a:extLst>
          </p:cNvPr>
          <p:cNvSpPr txBox="1"/>
          <p:nvPr/>
        </p:nvSpPr>
        <p:spPr>
          <a:xfrm>
            <a:off x="4763129" y="3272320"/>
            <a:ext cx="1400391" cy="338554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Cumplido</a:t>
            </a:r>
            <a:endParaRPr lang="es-EC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40F0351-488D-4116-BA0F-3683711BD957}"/>
              </a:ext>
            </a:extLst>
          </p:cNvPr>
          <p:cNvSpPr txBox="1"/>
          <p:nvPr/>
        </p:nvSpPr>
        <p:spPr>
          <a:xfrm>
            <a:off x="694677" y="3754292"/>
            <a:ext cx="5868652" cy="187743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CO" sz="1400" b="0" dirty="0">
                <a:solidFill>
                  <a:srgbClr val="00246C"/>
                </a:solidFill>
              </a:rPr>
              <a:t>Se logró definir el proceso para la gestión de los residuos sólidos orgánicos (aerobio en su inicio, y anaerobio en fases avanzadas).</a:t>
            </a:r>
          </a:p>
          <a:p>
            <a:pPr algn="l"/>
            <a:endParaRPr lang="es-CO" sz="800" b="0" dirty="0">
              <a:solidFill>
                <a:srgbClr val="00246C"/>
              </a:solidFill>
            </a:endParaRPr>
          </a:p>
          <a:p>
            <a:r>
              <a:rPr lang="es-CO" sz="1600" dirty="0">
                <a:solidFill>
                  <a:srgbClr val="00246C"/>
                </a:solidFill>
              </a:rPr>
              <a:t>Esto en función de la dificultad para mantener mano de obra en forma permanente en el manejo de los residuos sólidos orgánicos y la posibilidad de acceder al área necesaria para implementar las instalaciones para este tipo de tratamiento.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570B44C-BCF2-40C1-BF07-82D7913264FB}"/>
              </a:ext>
            </a:extLst>
          </p:cNvPr>
          <p:cNvGrpSpPr/>
          <p:nvPr/>
        </p:nvGrpSpPr>
        <p:grpSpPr>
          <a:xfrm>
            <a:off x="6734488" y="1304491"/>
            <a:ext cx="1712340" cy="1712340"/>
            <a:chOff x="6734488" y="1304491"/>
            <a:chExt cx="1712340" cy="1712340"/>
          </a:xfrm>
        </p:grpSpPr>
        <p:pic>
          <p:nvPicPr>
            <p:cNvPr id="27" name="Picture 2" descr="Jabalina png | PNGEgg">
              <a:extLst>
                <a:ext uri="{FF2B5EF4-FFF2-40B4-BE49-F238E27FC236}">
                  <a16:creationId xmlns:a16="http://schemas.microsoft.com/office/drawing/2014/main" xmlns="" id="{661ACFC6-0E73-4A1D-B01B-C276A8301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0" b="89943" l="6322" r="89943">
                          <a14:foregroundMark x1="6322" y1="20690" x2="9195" y2="22701"/>
                          <a14:foregroundMark x1="59770" y1="61494" x2="63506" y2="64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3971">
              <a:off x="6734488" y="1304491"/>
              <a:ext cx="1712340" cy="171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876AA37-F735-4DFA-A24D-254A4F5141D9}"/>
                </a:ext>
              </a:extLst>
            </p:cNvPr>
            <p:cNvSpPr txBox="1"/>
            <p:nvPr/>
          </p:nvSpPr>
          <p:spPr>
            <a:xfrm rot="19143344">
              <a:off x="6956952" y="149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B1B7607-BB69-4420-BCF2-063902DD9449}"/>
              </a:ext>
            </a:extLst>
          </p:cNvPr>
          <p:cNvGrpSpPr/>
          <p:nvPr/>
        </p:nvGrpSpPr>
        <p:grpSpPr>
          <a:xfrm rot="16200000">
            <a:off x="6553948" y="2704503"/>
            <a:ext cx="1712340" cy="1712340"/>
            <a:chOff x="6734488" y="1304491"/>
            <a:chExt cx="1712340" cy="1712340"/>
          </a:xfrm>
        </p:grpSpPr>
        <p:pic>
          <p:nvPicPr>
            <p:cNvPr id="31" name="Picture 2" descr="Jabalina png | PNGEgg">
              <a:extLst>
                <a:ext uri="{FF2B5EF4-FFF2-40B4-BE49-F238E27FC236}">
                  <a16:creationId xmlns:a16="http://schemas.microsoft.com/office/drawing/2014/main" xmlns="" id="{FB220FB3-4BB9-4C36-A89A-94D006CD7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0" b="89943" l="6322" r="89943">
                          <a14:foregroundMark x1="6322" y1="20690" x2="9195" y2="22701"/>
                          <a14:foregroundMark x1="59770" y1="61494" x2="63506" y2="64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3971">
              <a:off x="6734488" y="1304491"/>
              <a:ext cx="1712340" cy="171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20E839C-16ED-49FF-B585-6F25E7DCC61B}"/>
                </a:ext>
              </a:extLst>
            </p:cNvPr>
            <p:cNvSpPr txBox="1"/>
            <p:nvPr/>
          </p:nvSpPr>
          <p:spPr>
            <a:xfrm rot="19143344">
              <a:off x="6956952" y="1494265"/>
              <a:ext cx="301686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s-EC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8051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35C96B09-72E7-4D74-B93B-87A90D768997}"/>
              </a:ext>
            </a:extLst>
          </p:cNvPr>
          <p:cNvSpPr/>
          <p:nvPr/>
        </p:nvSpPr>
        <p:spPr>
          <a:xfrm>
            <a:off x="8460432" y="5074453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2673ED-52B0-413F-87DD-2D0E5466615A}"/>
              </a:ext>
            </a:extLst>
          </p:cNvPr>
          <p:cNvSpPr txBox="1"/>
          <p:nvPr/>
        </p:nvSpPr>
        <p:spPr>
          <a:xfrm>
            <a:off x="723852" y="1204762"/>
            <a:ext cx="2160240" cy="338554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Objetivo Específico</a:t>
            </a:r>
            <a:endParaRPr lang="es-EC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1E8E69-A27B-4CFC-864C-DF5B4B053B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8" b="92762" l="3437" r="90763">
                        <a14:foregroundMark x1="20408" y1="10703" x2="35231" y2="6320"/>
                        <a14:foregroundMark x1="35231" y1="6320" x2="42642" y2="6320"/>
                        <a14:foregroundMark x1="42642" y1="6320" x2="49839" y2="8869"/>
                        <a14:foregroundMark x1="49839" y1="8869" x2="54887" y2="12742"/>
                        <a14:foregroundMark x1="25994" y1="6422" x2="33727" y2="4485"/>
                        <a14:foregroundMark x1="33727" y1="4485" x2="37057" y2="4995"/>
                        <a14:foregroundMark x1="9023" y1="15596" x2="10419" y2="41692"/>
                        <a14:foregroundMark x1="6767" y1="21509" x2="7734" y2="36595"/>
                        <a14:foregroundMark x1="7734" y1="36595" x2="10097" y2="45464"/>
                        <a14:foregroundMark x1="3652" y1="28236" x2="3652" y2="28236"/>
                        <a14:foregroundMark x1="16434" y1="8155" x2="16434" y2="8155"/>
                        <a14:foregroundMark x1="17508" y1="7441" x2="17508" y2="7441"/>
                        <a14:foregroundMark x1="31472" y1="78389" x2="53598" y2="93068"/>
                        <a14:foregroundMark x1="90977" y1="65545" x2="90977" y2="65545"/>
                        <a14:foregroundMark x1="31579" y1="3568" x2="31579" y2="3568"/>
                        <a14:foregroundMark x1="18690" y1="6626" x2="18690" y2="6626"/>
                        <a14:foregroundMark x1="19764" y1="6116" x2="19764" y2="6116"/>
                        <a14:foregroundMark x1="3437" y1="27421" x2="3437" y2="27421"/>
                        <a14:foregroundMark x1="3437" y1="27421" x2="6230" y2="44139"/>
                        <a14:foregroundMark x1="6230" y1="44139" x2="18797" y2="67176"/>
                        <a14:foregroundMark x1="18797" y1="67176" x2="18582" y2="69419"/>
                        <a14:foregroundMark x1="18260" y1="70133" x2="18260" y2="70133"/>
                        <a14:foregroundMark x1="30612" y1="81244" x2="30612" y2="812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875968" y="961906"/>
            <a:ext cx="2309885" cy="4280177"/>
          </a:xfrm>
          <a:prstGeom prst="rect">
            <a:avLst/>
          </a:prstGeom>
        </p:spPr>
      </p:pic>
      <p:sp>
        <p:nvSpPr>
          <p:cNvPr id="11" name="Trapezoid 10">
            <a:extLst>
              <a:ext uri="{FF2B5EF4-FFF2-40B4-BE49-F238E27FC236}">
                <a16:creationId xmlns:a16="http://schemas.microsoft.com/office/drawing/2014/main" xmlns="" id="{1C795B68-284E-4DC6-B336-A1AE35FF2CC8}"/>
              </a:ext>
            </a:extLst>
          </p:cNvPr>
          <p:cNvSpPr/>
          <p:nvPr/>
        </p:nvSpPr>
        <p:spPr>
          <a:xfrm rot="16200000">
            <a:off x="3505239" y="1181530"/>
            <a:ext cx="577751" cy="360914"/>
          </a:xfrm>
          <a:prstGeom prst="trapezoid">
            <a:avLst/>
          </a:prstGeom>
          <a:solidFill>
            <a:srgbClr val="00246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7EA20B-89C8-4FB0-AEB0-554DAB2BC7FF}"/>
              </a:ext>
            </a:extLst>
          </p:cNvPr>
          <p:cNvSpPr txBox="1"/>
          <p:nvPr/>
        </p:nvSpPr>
        <p:spPr>
          <a:xfrm>
            <a:off x="4684292" y="1200845"/>
            <a:ext cx="1400391" cy="338554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Cumplido</a:t>
            </a:r>
            <a:endParaRPr lang="es-EC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D14628-433B-43D7-B71E-993BD124DF3D}"/>
              </a:ext>
            </a:extLst>
          </p:cNvPr>
          <p:cNvSpPr txBox="1"/>
          <p:nvPr/>
        </p:nvSpPr>
        <p:spPr>
          <a:xfrm>
            <a:off x="615840" y="1682817"/>
            <a:ext cx="5868652" cy="175432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CO" sz="1400" b="0" dirty="0">
                <a:solidFill>
                  <a:srgbClr val="00246C"/>
                </a:solidFill>
              </a:rPr>
              <a:t>Se logró desarrollar el Plan de  Manejo de residuos sólidos orgánicos de la ESSUNA entregando: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Niveles de autoridad y responsabilidad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  <a:p>
            <a:pPr algn="l"/>
            <a:r>
              <a:rPr lang="es-CO" sz="800" dirty="0">
                <a:solidFill>
                  <a:srgbClr val="00246C"/>
                </a:solidFill>
              </a:rPr>
              <a:t> </a:t>
            </a:r>
          </a:p>
          <a:p>
            <a:r>
              <a:rPr lang="es-CO" sz="1600" dirty="0">
                <a:solidFill>
                  <a:srgbClr val="00246C"/>
                </a:solidFill>
              </a:rPr>
              <a:t>Esto garantiza la operatividad del plan.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63E331-A123-4E3E-B3B4-3B4893E3B44C}"/>
              </a:ext>
            </a:extLst>
          </p:cNvPr>
          <p:cNvSpPr txBox="1"/>
          <p:nvPr/>
        </p:nvSpPr>
        <p:spPr>
          <a:xfrm>
            <a:off x="802689" y="3675589"/>
            <a:ext cx="2160240" cy="338554"/>
          </a:xfrm>
          <a:prstGeom prst="rect">
            <a:avLst/>
          </a:prstGeom>
          <a:solidFill>
            <a:srgbClr val="FF0000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Objetivo</a:t>
            </a:r>
            <a:endParaRPr lang="es-EC" sz="1600" dirty="0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xmlns="" id="{9FB48840-180E-4A6C-8EED-2A11995B4B08}"/>
              </a:ext>
            </a:extLst>
          </p:cNvPr>
          <p:cNvSpPr/>
          <p:nvPr/>
        </p:nvSpPr>
        <p:spPr>
          <a:xfrm rot="16200000">
            <a:off x="3455671" y="3193803"/>
            <a:ext cx="689372" cy="1230309"/>
          </a:xfrm>
          <a:prstGeom prst="trapezoid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ADA14D8-B608-4ABD-BD3A-5B565FB2913D}"/>
              </a:ext>
            </a:extLst>
          </p:cNvPr>
          <p:cNvSpPr txBox="1"/>
          <p:nvPr/>
        </p:nvSpPr>
        <p:spPr>
          <a:xfrm>
            <a:off x="4763129" y="3671672"/>
            <a:ext cx="1400391" cy="338554"/>
          </a:xfrm>
          <a:prstGeom prst="rect">
            <a:avLst/>
          </a:prstGeom>
          <a:solidFill>
            <a:srgbClr val="FF0000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600" dirty="0"/>
              <a:t>Cumplido</a:t>
            </a:r>
            <a:endParaRPr lang="es-EC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40F0351-488D-4116-BA0F-3683711BD957}"/>
              </a:ext>
            </a:extLst>
          </p:cNvPr>
          <p:cNvSpPr txBox="1"/>
          <p:nvPr/>
        </p:nvSpPr>
        <p:spPr>
          <a:xfrm>
            <a:off x="647936" y="4208809"/>
            <a:ext cx="5868652" cy="138499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CO" sz="1400" b="0" dirty="0">
                <a:solidFill>
                  <a:srgbClr val="00246C"/>
                </a:solidFill>
              </a:rPr>
              <a:t>Con toda  la información que sustenta el PLAN DE MANEJO DE LOS RESIDUOS SÓLIDOS ORGÁNICOS, se podrá implementar fácilmente.</a:t>
            </a:r>
          </a:p>
          <a:p>
            <a:pPr algn="l"/>
            <a:endParaRPr lang="es-CO" sz="800" b="0" dirty="0">
              <a:solidFill>
                <a:srgbClr val="00246C"/>
              </a:solidFill>
            </a:endParaRPr>
          </a:p>
          <a:p>
            <a:r>
              <a:rPr lang="es-CO" sz="1600" dirty="0">
                <a:solidFill>
                  <a:srgbClr val="00246C"/>
                </a:solidFill>
              </a:rPr>
              <a:t>Esto garantiza la prevención de la contaminación ambiental como consecuencia del  manejo no adecuado de los residuos sólidos orgánicos en la ESSUNA.</a:t>
            </a:r>
          </a:p>
        </p:txBody>
      </p:sp>
      <p:pic>
        <p:nvPicPr>
          <p:cNvPr id="3" name="Picture 2" descr="Dardo que apunta rojo stock de ilustración. Ilustración de apunta ...">
            <a:extLst>
              <a:ext uri="{FF2B5EF4-FFF2-40B4-BE49-F238E27FC236}">
                <a16:creationId xmlns:a16="http://schemas.microsoft.com/office/drawing/2014/main" xmlns="" id="{89485551-065A-4575-AAE3-15DE7922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047" r="93256">
                        <a14:foregroundMark x1="14884" y1="49375" x2="14884" y2="49375"/>
                        <a14:foregroundMark x1="7209" y1="48750" x2="7209" y2="48750"/>
                        <a14:foregroundMark x1="6279" y1="48750" x2="6279" y2="48750"/>
                        <a14:foregroundMark x1="91628" y1="28750" x2="93256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8822">
            <a:off x="6251607" y="3133129"/>
            <a:ext cx="2048339" cy="7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F7D418D-3DC4-4DBD-9FCF-021BE9FDA914}"/>
              </a:ext>
            </a:extLst>
          </p:cNvPr>
          <p:cNvGrpSpPr/>
          <p:nvPr/>
        </p:nvGrpSpPr>
        <p:grpSpPr>
          <a:xfrm>
            <a:off x="6583633" y="1294915"/>
            <a:ext cx="1712340" cy="1712340"/>
            <a:chOff x="6734488" y="1304491"/>
            <a:chExt cx="1712340" cy="1712340"/>
          </a:xfrm>
        </p:grpSpPr>
        <p:pic>
          <p:nvPicPr>
            <p:cNvPr id="29" name="Picture 2" descr="Jabalina png | PNGEgg">
              <a:extLst>
                <a:ext uri="{FF2B5EF4-FFF2-40B4-BE49-F238E27FC236}">
                  <a16:creationId xmlns:a16="http://schemas.microsoft.com/office/drawing/2014/main" xmlns="" id="{19521AA8-1B56-4273-A9AC-691883745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70" b="89943" l="6322" r="89943">
                          <a14:foregroundMark x1="6322" y1="20690" x2="9195" y2="22701"/>
                          <a14:foregroundMark x1="59770" y1="61494" x2="63506" y2="64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3971">
              <a:off x="6734488" y="1304491"/>
              <a:ext cx="1712340" cy="171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0EC68BD-6536-4234-BFF3-051C465FAA77}"/>
                </a:ext>
              </a:extLst>
            </p:cNvPr>
            <p:cNvSpPr txBox="1"/>
            <p:nvPr/>
          </p:nvSpPr>
          <p:spPr>
            <a:xfrm rot="19143344">
              <a:off x="6956952" y="14942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6">
            <a:extLst>
              <a:ext uri="{FF2B5EF4-FFF2-40B4-BE49-F238E27FC236}">
                <a16:creationId xmlns:a16="http://schemas.microsoft.com/office/drawing/2014/main" xmlns="" id="{9CFC3549-788A-4967-B9DD-F23E2DBE6131}"/>
              </a:ext>
            </a:extLst>
          </p:cNvPr>
          <p:cNvSpPr txBox="1"/>
          <p:nvPr/>
        </p:nvSpPr>
        <p:spPr>
          <a:xfrm>
            <a:off x="2555776" y="270130"/>
            <a:ext cx="3939617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470420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A9FAF0-E64B-4161-AA2B-0962C334E49D}"/>
              </a:ext>
            </a:extLst>
          </p:cNvPr>
          <p:cNvSpPr txBox="1"/>
          <p:nvPr/>
        </p:nvSpPr>
        <p:spPr>
          <a:xfrm>
            <a:off x="2655308" y="275662"/>
            <a:ext cx="3833383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Justificación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3C63C8-2E49-479C-AF40-626E5DE9FC41}"/>
              </a:ext>
            </a:extLst>
          </p:cNvPr>
          <p:cNvSpPr txBox="1"/>
          <p:nvPr/>
        </p:nvSpPr>
        <p:spPr>
          <a:xfrm>
            <a:off x="741487" y="751259"/>
            <a:ext cx="3470473" cy="477053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>
                <a:solidFill>
                  <a:srgbClr val="00246C"/>
                </a:solidFill>
              </a:rPr>
              <a:t>LA ARMADA DEL ECUADOR ES RESPONSABLE DE PROTEGER EL AMBIENTE MARINO COSTERO</a:t>
            </a:r>
          </a:p>
          <a:p>
            <a:endParaRPr lang="es-CO" sz="160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Toda contaminación se debe prevenir, y así evitar el riesgo a:</a:t>
            </a:r>
          </a:p>
          <a:p>
            <a:pPr algn="l"/>
            <a:endParaRPr lang="es-CO" sz="800" b="0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La salud,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sz="800" b="0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La calidad de suelo,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sz="800" b="0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La calidad de las aguas, 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sz="800" b="0" dirty="0">
              <a:solidFill>
                <a:srgbClr val="00246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600" b="0" dirty="0">
                <a:solidFill>
                  <a:srgbClr val="00246C"/>
                </a:solidFill>
              </a:rPr>
              <a:t>La calidad del ecosistema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CO" sz="1600" b="0" dirty="0">
              <a:solidFill>
                <a:srgbClr val="00246C"/>
              </a:solidFill>
            </a:endParaRPr>
          </a:p>
          <a:p>
            <a:r>
              <a:rPr lang="es-CO" sz="1600" dirty="0">
                <a:solidFill>
                  <a:srgbClr val="00246C"/>
                </a:solidFill>
              </a:rPr>
              <a:t>LO QUE REFUERZA A LA ESSUNA EN SU VISIÓN DE SER UNA ORGANIZACIÓN SOCIALMENTE RESPONSABLE.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A0EC0C96-09AD-4B61-99CC-5A59D0C0DA99}"/>
              </a:ext>
            </a:extLst>
          </p:cNvPr>
          <p:cNvSpPr/>
          <p:nvPr/>
        </p:nvSpPr>
        <p:spPr>
          <a:xfrm>
            <a:off x="8651304" y="5078727"/>
            <a:ext cx="457200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44ACE92-6816-43F1-A4C7-04CC0939762B}"/>
              </a:ext>
            </a:extLst>
          </p:cNvPr>
          <p:cNvGrpSpPr/>
          <p:nvPr/>
        </p:nvGrpSpPr>
        <p:grpSpPr>
          <a:xfrm>
            <a:off x="5012258" y="873261"/>
            <a:ext cx="3410655" cy="1848048"/>
            <a:chOff x="4887556" y="665721"/>
            <a:chExt cx="3410655" cy="18480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205A669-CC0C-41A6-822E-5BD208D6B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3835" y="665721"/>
              <a:ext cx="3384376" cy="1848048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4DDD4D0B-29EF-43BF-B45E-183061CEC1EA}"/>
                </a:ext>
              </a:extLst>
            </p:cNvPr>
            <p:cNvSpPr/>
            <p:nvPr/>
          </p:nvSpPr>
          <p:spPr>
            <a:xfrm>
              <a:off x="4887556" y="701742"/>
              <a:ext cx="548540" cy="103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6752A36-F402-4BE6-84EC-E09EFFFBEDA7}"/>
              </a:ext>
            </a:extLst>
          </p:cNvPr>
          <p:cNvGrpSpPr/>
          <p:nvPr/>
        </p:nvGrpSpPr>
        <p:grpSpPr>
          <a:xfrm>
            <a:off x="5316410" y="2647568"/>
            <a:ext cx="2808312" cy="2758179"/>
            <a:chOff x="5292080" y="2630599"/>
            <a:chExt cx="2808312" cy="27581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9FA4A28-1BB8-4718-A606-6DD8885BB673}"/>
                </a:ext>
              </a:extLst>
            </p:cNvPr>
            <p:cNvGrpSpPr/>
            <p:nvPr/>
          </p:nvGrpSpPr>
          <p:grpSpPr>
            <a:xfrm>
              <a:off x="5292080" y="2974238"/>
              <a:ext cx="2808312" cy="2414540"/>
              <a:chOff x="5292080" y="2974238"/>
              <a:chExt cx="2808312" cy="241454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60424559-2A3F-4034-957B-6B7DA6DFF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9" t="30266" r="17411"/>
              <a:stretch/>
            </p:blipFill>
            <p:spPr>
              <a:xfrm>
                <a:off x="6803082" y="2989468"/>
                <a:ext cx="1297310" cy="1164177"/>
              </a:xfrm>
              <a:prstGeom prst="rect">
                <a:avLst/>
              </a:prstGeom>
              <a:effectLst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621BD16B-10C6-4587-83AC-D06A878747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17" t="27386" r="5595" b="30831"/>
              <a:stretch/>
            </p:blipFill>
            <p:spPr>
              <a:xfrm>
                <a:off x="5292080" y="2974238"/>
                <a:ext cx="1310963" cy="1179407"/>
              </a:xfrm>
              <a:prstGeom prst="rect">
                <a:avLst/>
              </a:prstGeom>
              <a:effectLst/>
            </p:spPr>
          </p:pic>
          <p:pic>
            <p:nvPicPr>
              <p:cNvPr id="20" name="Imagen 31">
                <a:extLst>
                  <a:ext uri="{FF2B5EF4-FFF2-40B4-BE49-F238E27FC236}">
                    <a16:creationId xmlns:a16="http://schemas.microsoft.com/office/drawing/2014/main" xmlns="" id="{0340DF77-1FCD-4A2A-B8D9-8868A7AB54C7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82875" y="4162778"/>
                <a:ext cx="1141036" cy="1310963"/>
              </a:xfrm>
              <a:prstGeom prst="rect">
                <a:avLst/>
              </a:prstGeom>
            </p:spPr>
          </p:pic>
          <p:pic>
            <p:nvPicPr>
              <p:cNvPr id="21" name="Imagen 30">
                <a:extLst>
                  <a:ext uri="{FF2B5EF4-FFF2-40B4-BE49-F238E27FC236}">
                    <a16:creationId xmlns:a16="http://schemas.microsoft.com/office/drawing/2014/main" xmlns="" id="{91FFFDDC-0A23-4F4C-8B1E-12FB8C81836B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854643" y="4192042"/>
                <a:ext cx="1145659" cy="1215033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03A340C-C985-428C-863F-B44E5F4E7C77}"/>
                </a:ext>
              </a:extLst>
            </p:cNvPr>
            <p:cNvSpPr txBox="1"/>
            <p:nvPr/>
          </p:nvSpPr>
          <p:spPr>
            <a:xfrm>
              <a:off x="5523935" y="2630599"/>
              <a:ext cx="2145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900" b="1" dirty="0"/>
                <a:t>Condiciones de manejo de los </a:t>
              </a:r>
            </a:p>
            <a:p>
              <a:pPr algn="ctr"/>
              <a:r>
                <a:rPr lang="es-EC" sz="900" b="1" dirty="0"/>
                <a:t>Residuos Sólidos Orgánico en la ESSUNA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C52A04D-670C-4F38-88B9-7EC91BF865D9}"/>
              </a:ext>
            </a:extLst>
          </p:cNvPr>
          <p:cNvGrpSpPr/>
          <p:nvPr/>
        </p:nvGrpSpPr>
        <p:grpSpPr>
          <a:xfrm>
            <a:off x="5320557" y="3090783"/>
            <a:ext cx="2679241" cy="2431013"/>
            <a:chOff x="5375050" y="2966942"/>
            <a:chExt cx="2679241" cy="2431013"/>
          </a:xfrm>
        </p:grpSpPr>
        <p:pic>
          <p:nvPicPr>
            <p:cNvPr id="12" name="Picture 2" descr="Pegatina con la señal de prohibido - Fotoefectos">
              <a:extLst>
                <a:ext uri="{FF2B5EF4-FFF2-40B4-BE49-F238E27FC236}">
                  <a16:creationId xmlns:a16="http://schemas.microsoft.com/office/drawing/2014/main" xmlns="" id="{E7EFDE56-EFD6-4633-BA44-6CADBA9CB9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0" t="16580" r="16626" b="16565"/>
            <a:stretch/>
          </p:blipFill>
          <p:spPr bwMode="auto">
            <a:xfrm>
              <a:off x="6858467" y="2977133"/>
              <a:ext cx="1195824" cy="118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Pegatina con la señal de prohibido - Fotoefectos">
              <a:extLst>
                <a:ext uri="{FF2B5EF4-FFF2-40B4-BE49-F238E27FC236}">
                  <a16:creationId xmlns:a16="http://schemas.microsoft.com/office/drawing/2014/main" xmlns="" id="{B96DDDB4-6117-4E24-AB25-04D7B4E41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0" t="16580" r="16626" b="16565"/>
            <a:stretch/>
          </p:blipFill>
          <p:spPr bwMode="auto">
            <a:xfrm>
              <a:off x="5375050" y="2966942"/>
              <a:ext cx="1195824" cy="118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Pegatina con la señal de prohibido - Fotoefectos">
              <a:extLst>
                <a:ext uri="{FF2B5EF4-FFF2-40B4-BE49-F238E27FC236}">
                  <a16:creationId xmlns:a16="http://schemas.microsoft.com/office/drawing/2014/main" xmlns="" id="{650F4BB1-ACC9-4003-9CCB-A923369B5C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0" t="16580" r="16626" b="16565"/>
            <a:stretch/>
          </p:blipFill>
          <p:spPr bwMode="auto">
            <a:xfrm>
              <a:off x="5375244" y="4214164"/>
              <a:ext cx="1195824" cy="118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Pegatina con la señal de prohibido - Fotoefectos">
              <a:extLst>
                <a:ext uri="{FF2B5EF4-FFF2-40B4-BE49-F238E27FC236}">
                  <a16:creationId xmlns:a16="http://schemas.microsoft.com/office/drawing/2014/main" xmlns="" id="{653E9418-E7AE-447A-AA0B-137E846371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0" t="16580" r="16626" b="16565"/>
            <a:stretch/>
          </p:blipFill>
          <p:spPr bwMode="auto">
            <a:xfrm>
              <a:off x="6858467" y="4205697"/>
              <a:ext cx="1195824" cy="118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9018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35C96B09-72E7-4D74-B93B-87A90D768997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D6D5E1-C8C4-4411-80E7-6EC9B4D27696}"/>
              </a:ext>
            </a:extLst>
          </p:cNvPr>
          <p:cNvSpPr txBox="1"/>
          <p:nvPr/>
        </p:nvSpPr>
        <p:spPr>
          <a:xfrm>
            <a:off x="2267744" y="293388"/>
            <a:ext cx="4320480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Recomendaciones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D14628-433B-43D7-B71E-993BD124DF3D}"/>
              </a:ext>
            </a:extLst>
          </p:cNvPr>
          <p:cNvSpPr txBox="1"/>
          <p:nvPr/>
        </p:nvSpPr>
        <p:spPr>
          <a:xfrm>
            <a:off x="1398521" y="1086093"/>
            <a:ext cx="1890210" cy="138499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400" dirty="0">
                <a:solidFill>
                  <a:schemeClr val="tx1"/>
                </a:solidFill>
              </a:rPr>
              <a:t>El  proceso del compostaje se puede optimizar en</a:t>
            </a:r>
          </a:p>
          <a:p>
            <a:endParaRPr lang="es-CO" sz="1400" dirty="0">
              <a:solidFill>
                <a:schemeClr val="tx1"/>
              </a:solidFill>
            </a:endParaRPr>
          </a:p>
          <a:p>
            <a:r>
              <a:rPr lang="es-CO" sz="1400" dirty="0">
                <a:solidFill>
                  <a:schemeClr val="tx1"/>
                </a:solidFill>
              </a:rPr>
              <a:t> TIEMPO Y CALIDAD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D98983-6F79-490E-B40C-2350D5475041}"/>
              </a:ext>
            </a:extLst>
          </p:cNvPr>
          <p:cNvSpPr txBox="1"/>
          <p:nvPr/>
        </p:nvSpPr>
        <p:spPr>
          <a:xfrm>
            <a:off x="3637953" y="951849"/>
            <a:ext cx="2160241" cy="52322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O" b="0" dirty="0">
                <a:solidFill>
                  <a:schemeClr val="tx1"/>
                </a:solidFill>
              </a:rPr>
              <a:t>Dar poyo mecánico al proceso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BA06852-3FAA-45EF-8F16-59D1885563FD}"/>
              </a:ext>
            </a:extLst>
          </p:cNvPr>
          <p:cNvGrpSpPr/>
          <p:nvPr/>
        </p:nvGrpSpPr>
        <p:grpSpPr>
          <a:xfrm>
            <a:off x="6109257" y="917261"/>
            <a:ext cx="1884901" cy="1399740"/>
            <a:chOff x="5833889" y="728201"/>
            <a:chExt cx="1884901" cy="1399740"/>
          </a:xfrm>
        </p:grpSpPr>
        <p:pic>
          <p:nvPicPr>
            <p:cNvPr id="25" name="Picture 2" descr="Triturador Trapp TR 200 de Residuos Organicos 930W">
              <a:extLst>
                <a:ext uri="{FF2B5EF4-FFF2-40B4-BE49-F238E27FC236}">
                  <a16:creationId xmlns:a16="http://schemas.microsoft.com/office/drawing/2014/main" xmlns="" id="{8FA55491-ABBD-456B-BD23-C892B0CFF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00" b="93600" l="10000" r="90000">
                          <a14:foregroundMark x1="41000" y1="9600" x2="41000" y2="9600"/>
                          <a14:foregroundMark x1="27200" y1="21600" x2="27200" y2="21600"/>
                          <a14:foregroundMark x1="69000" y1="91800" x2="69000" y2="91800"/>
                          <a14:foregroundMark x1="32000" y1="93600" x2="32000" y2="93600"/>
                          <a14:foregroundMark x1="31600" y1="90800" x2="31600" y2="9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3889" y="728201"/>
              <a:ext cx="1399740" cy="1399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6895596-AACB-497C-A0C4-EB731BB82D29}"/>
                </a:ext>
              </a:extLst>
            </p:cNvPr>
            <p:cNvSpPr txBox="1"/>
            <p:nvPr/>
          </p:nvSpPr>
          <p:spPr>
            <a:xfrm>
              <a:off x="6818150" y="1021257"/>
              <a:ext cx="9006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800" dirty="0"/>
                <a:t>Fuente:  https://www.arisa.mx/tienda/trituradora-tr200/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18E0C1E-B6E3-4758-A9F8-FEA12D1CF897}"/>
              </a:ext>
            </a:extLst>
          </p:cNvPr>
          <p:cNvSpPr txBox="1"/>
          <p:nvPr/>
        </p:nvSpPr>
        <p:spPr>
          <a:xfrm>
            <a:off x="3637953" y="2230892"/>
            <a:ext cx="2484277" cy="52322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marL="285750" indent="-285750">
              <a:buFont typeface="Wingdings" panose="05000000000000000000" pitchFamily="2" charset="2"/>
              <a:buChar char="Ø"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>
                <a:solidFill>
                  <a:schemeClr val="tx1"/>
                </a:solidFill>
              </a:rPr>
              <a:t>Introducción de lombrices  en el proceso 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505D8A-EE71-4A3D-99F6-23F77388FDA1}"/>
              </a:ext>
            </a:extLst>
          </p:cNvPr>
          <p:cNvGrpSpPr/>
          <p:nvPr/>
        </p:nvGrpSpPr>
        <p:grpSpPr>
          <a:xfrm rot="1915210">
            <a:off x="6537534" y="2152892"/>
            <a:ext cx="2468520" cy="1305344"/>
            <a:chOff x="6500525" y="1327248"/>
            <a:chExt cx="2468520" cy="1305344"/>
          </a:xfrm>
        </p:grpSpPr>
        <p:pic>
          <p:nvPicPr>
            <p:cNvPr id="31" name="Picture 4" descr="Qué es la lombricultura - Bekia Hogar">
              <a:extLst>
                <a:ext uri="{FF2B5EF4-FFF2-40B4-BE49-F238E27FC236}">
                  <a16:creationId xmlns:a16="http://schemas.microsoft.com/office/drawing/2014/main" xmlns="" id="{93699DD3-E3C9-49BC-900B-B32A935AE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5728">
              <a:off x="6500525" y="1870783"/>
              <a:ext cx="1431633" cy="76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07EA377-B337-4745-AA39-1C21A5F00C6B}"/>
                </a:ext>
              </a:extLst>
            </p:cNvPr>
            <p:cNvSpPr txBox="1"/>
            <p:nvPr/>
          </p:nvSpPr>
          <p:spPr>
            <a:xfrm rot="19618176">
              <a:off x="7820092" y="1327248"/>
              <a:ext cx="114895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C"/>
              </a:defPPr>
              <a:lvl1pPr>
                <a:defRPr sz="800"/>
              </a:lvl1pPr>
            </a:lstStyle>
            <a:p>
              <a:r>
                <a:rPr lang="es-EC" dirty="0"/>
                <a:t>Fuente: https://www.bekiahogar.com/articulos/que-es-lombricultura/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6011ED-D7BE-4163-BDE8-3D8C3C1A8813}"/>
              </a:ext>
            </a:extLst>
          </p:cNvPr>
          <p:cNvSpPr txBox="1"/>
          <p:nvPr/>
        </p:nvSpPr>
        <p:spPr>
          <a:xfrm>
            <a:off x="1301100" y="3720966"/>
            <a:ext cx="2088232" cy="181588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>
                <a:solidFill>
                  <a:schemeClr val="tx1"/>
                </a:solidFill>
              </a:rPr>
              <a:t>El manejo de los residuos sólidos orgánicos, permitiría.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IMPLEMENTAR Y MANEJAR UN HUERTO DEMOSTRATIVO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0291647-0102-45BB-A45B-B8E869EF42CC}"/>
              </a:ext>
            </a:extLst>
          </p:cNvPr>
          <p:cNvSpPr txBox="1"/>
          <p:nvPr/>
        </p:nvSpPr>
        <p:spPr>
          <a:xfrm>
            <a:off x="3624980" y="4227062"/>
            <a:ext cx="2484277" cy="95410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marL="285750" indent="-285750">
              <a:buFont typeface="Wingdings" panose="05000000000000000000" pitchFamily="2" charset="2"/>
              <a:buChar char="Ø"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>
                <a:solidFill>
                  <a:schemeClr val="tx1"/>
                </a:solidFill>
              </a:rPr>
              <a:t>Reforzar la conciencia y responsabilidad </a:t>
            </a:r>
          </a:p>
          <a:p>
            <a:pPr marL="0" indent="0">
              <a:buNone/>
            </a:pPr>
            <a:r>
              <a:rPr lang="es-CO" dirty="0">
                <a:solidFill>
                  <a:schemeClr val="tx1"/>
                </a:solidFill>
              </a:rPr>
              <a:t>      socio-ambiental del cuerpo de Guardiamarinas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CDAADF9-E754-44BB-A8B8-A4AD4231045F}"/>
              </a:ext>
            </a:extLst>
          </p:cNvPr>
          <p:cNvGrpSpPr/>
          <p:nvPr/>
        </p:nvGrpSpPr>
        <p:grpSpPr>
          <a:xfrm>
            <a:off x="6299788" y="3389969"/>
            <a:ext cx="2293510" cy="1803348"/>
            <a:chOff x="6485405" y="3824733"/>
            <a:chExt cx="2293510" cy="180334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091E98D8-6438-4316-B244-FE1034B182ED}"/>
                </a:ext>
              </a:extLst>
            </p:cNvPr>
            <p:cNvGrpSpPr/>
            <p:nvPr/>
          </p:nvGrpSpPr>
          <p:grpSpPr>
            <a:xfrm>
              <a:off x="6485405" y="3824733"/>
              <a:ext cx="2293510" cy="1713822"/>
              <a:chOff x="9427430" y="3161406"/>
              <a:chExt cx="2293510" cy="1713822"/>
            </a:xfrm>
          </p:grpSpPr>
          <p:pic>
            <p:nvPicPr>
              <p:cNvPr id="38" name="Picture 6" descr="El espíritu marinero de 7 armadas de América Latina se tomó las ...">
                <a:extLst>
                  <a:ext uri="{FF2B5EF4-FFF2-40B4-BE49-F238E27FC236}">
                    <a16:creationId xmlns:a16="http://schemas.microsoft.com/office/drawing/2014/main" xmlns="" id="{D1208946-7D8C-4141-B63C-42999CEFDB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159" r="35259"/>
              <a:stretch/>
            </p:blipFill>
            <p:spPr bwMode="auto">
              <a:xfrm>
                <a:off x="9427430" y="3161406"/>
                <a:ext cx="2293510" cy="1713822"/>
              </a:xfrm>
              <a:prstGeom prst="rect">
                <a:avLst/>
              </a:prstGeom>
              <a:noFill/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E18184E0-3A12-43E8-9062-CA28BF51C571}"/>
                  </a:ext>
                </a:extLst>
              </p:cNvPr>
              <p:cNvSpPr/>
              <p:nvPr/>
            </p:nvSpPr>
            <p:spPr>
              <a:xfrm>
                <a:off x="10269379" y="3563735"/>
                <a:ext cx="267855" cy="139621"/>
              </a:xfrm>
              <a:prstGeom prst="ellipse">
                <a:avLst/>
              </a:prstGeom>
              <a:solidFill>
                <a:schemeClr val="bg2">
                  <a:lumMod val="2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C2AB188-5CF1-49D2-BB02-7642926FAD1B}"/>
                </a:ext>
              </a:extLst>
            </p:cNvPr>
            <p:cNvSpPr txBox="1"/>
            <p:nvPr/>
          </p:nvSpPr>
          <p:spPr>
            <a:xfrm>
              <a:off x="6687055" y="5043306"/>
              <a:ext cx="18902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C"/>
              </a:defPPr>
              <a:lvl1pPr>
                <a:defRPr sz="800"/>
              </a:lvl1pPr>
            </a:lstStyle>
            <a:p>
              <a:r>
                <a:rPr lang="es-EC" dirty="0"/>
                <a:t>Fuente: https://www.eluniverso.com/noticias/2016/11/02/nota/5886565/armada-festejo-184-anos-creacion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D066362-F0B2-445A-948F-C00A937DA062}"/>
              </a:ext>
            </a:extLst>
          </p:cNvPr>
          <p:cNvGrpSpPr/>
          <p:nvPr/>
        </p:nvGrpSpPr>
        <p:grpSpPr>
          <a:xfrm>
            <a:off x="467544" y="1345332"/>
            <a:ext cx="826785" cy="826785"/>
            <a:chOff x="467544" y="1345332"/>
            <a:chExt cx="826785" cy="826785"/>
          </a:xfrm>
        </p:grpSpPr>
        <p:pic>
          <p:nvPicPr>
            <p:cNvPr id="23" name="Picture 2" descr="Ilustración de Icono Moderno Foco Amarillo Con Rayos Símbolo De La ...">
              <a:extLst>
                <a:ext uri="{FF2B5EF4-FFF2-40B4-BE49-F238E27FC236}">
                  <a16:creationId xmlns:a16="http://schemas.microsoft.com/office/drawing/2014/main" xmlns="" id="{FA95908F-2B16-47D7-A019-8F717EF0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8750" y1="38281" x2="18750" y2="38281"/>
                          <a14:foregroundMark x1="26367" y1="30664" x2="26367" y2="30664"/>
                          <a14:foregroundMark x1="30469" y1="20801" x2="30469" y2="20801"/>
                          <a14:foregroundMark x1="22656" y1="28418" x2="22656" y2="28418"/>
                          <a14:foregroundMark x1="39844" y1="14746" x2="39844" y2="14746"/>
                          <a14:foregroundMark x1="50488" y1="10352" x2="50488" y2="10352"/>
                          <a14:foregroundMark x1="59961" y1="18262" x2="59961" y2="18262"/>
                          <a14:foregroundMark x1="69824" y1="20996" x2="69824" y2="20996"/>
                          <a14:foregroundMark x1="74121" y1="30176" x2="74121" y2="30176"/>
                          <a14:foregroundMark x1="76953" y1="27930" x2="76953" y2="27930"/>
                          <a14:foregroundMark x1="79492" y1="38867" x2="79492" y2="38867"/>
                          <a14:foregroundMark x1="78125" y1="48438" x2="78125" y2="48438"/>
                          <a14:foregroundMark x1="76074" y1="58398" x2="76074" y2="58398"/>
                          <a14:foregroundMark x1="47949" y1="78418" x2="47949" y2="78418"/>
                          <a14:foregroundMark x1="48438" y1="82520" x2="48438" y2="82520"/>
                          <a14:foregroundMark x1="48730" y1="89160" x2="48730" y2="89160"/>
                          <a14:foregroundMark x1="23633" y1="60156" x2="23633" y2="60156"/>
                          <a14:foregroundMark x1="22559" y1="48438" x2="22559" y2="48438"/>
                          <a14:foregroundMark x1="26367" y1="47266" x2="26367" y2="47266"/>
                          <a14:foregroundMark x1="19727" y1="37500" x2="19727" y2="37500"/>
                          <a14:foregroundMark x1="23535" y1="28906" x2="23535" y2="2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345332"/>
              <a:ext cx="826785" cy="826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569CFB0-E19B-46BD-90F7-71C9F17EE04D}"/>
                </a:ext>
              </a:extLst>
            </p:cNvPr>
            <p:cNvSpPr txBox="1"/>
            <p:nvPr/>
          </p:nvSpPr>
          <p:spPr>
            <a:xfrm>
              <a:off x="730093" y="15517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/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8FACBDE-694D-402F-9347-9655AA2D461E}"/>
              </a:ext>
            </a:extLst>
          </p:cNvPr>
          <p:cNvGrpSpPr/>
          <p:nvPr/>
        </p:nvGrpSpPr>
        <p:grpSpPr>
          <a:xfrm>
            <a:off x="467544" y="4216521"/>
            <a:ext cx="826785" cy="826785"/>
            <a:chOff x="467544" y="4216521"/>
            <a:chExt cx="826785" cy="826785"/>
          </a:xfrm>
        </p:grpSpPr>
        <p:pic>
          <p:nvPicPr>
            <p:cNvPr id="18" name="Picture 2" descr="Ilustración de Icono Moderno Foco Amarillo Con Rayos Símbolo De La ...">
              <a:extLst>
                <a:ext uri="{FF2B5EF4-FFF2-40B4-BE49-F238E27FC236}">
                  <a16:creationId xmlns:a16="http://schemas.microsoft.com/office/drawing/2014/main" xmlns="" id="{17221743-5594-4D84-AEFF-DE0F7686E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8750" y1="38281" x2="18750" y2="38281"/>
                          <a14:foregroundMark x1="26367" y1="30664" x2="26367" y2="30664"/>
                          <a14:foregroundMark x1="30469" y1="20801" x2="30469" y2="20801"/>
                          <a14:foregroundMark x1="22656" y1="28418" x2="22656" y2="28418"/>
                          <a14:foregroundMark x1="39844" y1="14746" x2="39844" y2="14746"/>
                          <a14:foregroundMark x1="50488" y1="10352" x2="50488" y2="10352"/>
                          <a14:foregroundMark x1="59961" y1="18262" x2="59961" y2="18262"/>
                          <a14:foregroundMark x1="69824" y1="20996" x2="69824" y2="20996"/>
                          <a14:foregroundMark x1="74121" y1="30176" x2="74121" y2="30176"/>
                          <a14:foregroundMark x1="76953" y1="27930" x2="76953" y2="27930"/>
                          <a14:foregroundMark x1="79492" y1="38867" x2="79492" y2="38867"/>
                          <a14:foregroundMark x1="78125" y1="48438" x2="78125" y2="48438"/>
                          <a14:foregroundMark x1="76074" y1="58398" x2="76074" y2="58398"/>
                          <a14:foregroundMark x1="47949" y1="78418" x2="47949" y2="78418"/>
                          <a14:foregroundMark x1="48438" y1="82520" x2="48438" y2="82520"/>
                          <a14:foregroundMark x1="48730" y1="89160" x2="48730" y2="89160"/>
                          <a14:foregroundMark x1="23633" y1="60156" x2="23633" y2="60156"/>
                          <a14:foregroundMark x1="22559" y1="48438" x2="22559" y2="48438"/>
                          <a14:foregroundMark x1="26367" y1="47266" x2="26367" y2="47266"/>
                          <a14:foregroundMark x1="19727" y1="37500" x2="19727" y2="37500"/>
                          <a14:foregroundMark x1="23535" y1="28906" x2="23535" y2="2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216521"/>
              <a:ext cx="826785" cy="826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0BBCE57-4EE7-4197-B563-49F5F0698174}"/>
                </a:ext>
              </a:extLst>
            </p:cNvPr>
            <p:cNvSpPr txBox="1"/>
            <p:nvPr/>
          </p:nvSpPr>
          <p:spPr>
            <a:xfrm>
              <a:off x="730093" y="43984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/>
                <a:t>2</a:t>
              </a:r>
            </a:p>
          </p:txBody>
        </p:sp>
      </p:grpSp>
      <p:pic>
        <p:nvPicPr>
          <p:cNvPr id="1028" name="Picture 4" descr="Armada del Ecuador festejó en Guayaquil 184 años de creación | Gran  Guayaquil | Noticias | El Universo">
            <a:extLst>
              <a:ext uri="{FF2B5EF4-FFF2-40B4-BE49-F238E27FC236}">
                <a16:creationId xmlns:a16="http://schemas.microsoft.com/office/drawing/2014/main" xmlns="" id="{159721A9-08B9-458C-9EAF-1CA6A82C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83" y="3259540"/>
            <a:ext cx="2293510" cy="13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17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7" grpId="0" animBg="1"/>
      <p:bldP spid="33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35C96B09-72E7-4D74-B93B-87A90D768997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D14628-433B-43D7-B71E-993BD124DF3D}"/>
              </a:ext>
            </a:extLst>
          </p:cNvPr>
          <p:cNvSpPr txBox="1"/>
          <p:nvPr/>
        </p:nvSpPr>
        <p:spPr>
          <a:xfrm>
            <a:off x="1425176" y="2057280"/>
            <a:ext cx="1829558" cy="138499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400" dirty="0">
                <a:solidFill>
                  <a:schemeClr val="tx1"/>
                </a:solidFill>
              </a:rPr>
              <a:t>Continuar con el proceso de la prevención de la</a:t>
            </a:r>
          </a:p>
          <a:p>
            <a:endParaRPr lang="es-CO" sz="1400" dirty="0">
              <a:solidFill>
                <a:schemeClr val="tx1"/>
              </a:solidFill>
            </a:endParaRPr>
          </a:p>
          <a:p>
            <a:r>
              <a:rPr lang="es-CO" sz="1400" dirty="0">
                <a:solidFill>
                  <a:schemeClr val="tx1"/>
                </a:solidFill>
              </a:rPr>
              <a:t> CONTAMINACIÓN EN LA ESSUNA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D98983-6F79-490E-B40C-2350D5475041}"/>
              </a:ext>
            </a:extLst>
          </p:cNvPr>
          <p:cNvSpPr txBox="1"/>
          <p:nvPr/>
        </p:nvSpPr>
        <p:spPr>
          <a:xfrm>
            <a:off x="3735582" y="1841836"/>
            <a:ext cx="2731833" cy="181588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marL="285750" indent="-285750">
              <a:buFont typeface="Wingdings" panose="05000000000000000000" pitchFamily="2" charset="2"/>
              <a:buChar char="Ø"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Desarrollar un análisis que permita caracterizar los residuos sólidos inorgánicos y con esto desarrollar el</a:t>
            </a:r>
          </a:p>
          <a:p>
            <a:endParaRPr lang="es-CO" dirty="0"/>
          </a:p>
          <a:p>
            <a:pPr marL="0" indent="0" algn="ctr">
              <a:buNone/>
            </a:pPr>
            <a:r>
              <a:rPr lang="es-CO" dirty="0"/>
              <a:t> PLAN DE MANEJO INTEGRAL DE RESIDUOS DE LA ESSUNA</a:t>
            </a:r>
            <a:endParaRPr lang="es-EC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BCCFDEC-4907-4159-8D37-0D48EF25941E}"/>
              </a:ext>
            </a:extLst>
          </p:cNvPr>
          <p:cNvSpPr txBox="1"/>
          <p:nvPr/>
        </p:nvSpPr>
        <p:spPr>
          <a:xfrm>
            <a:off x="7222676" y="2167620"/>
            <a:ext cx="1525788" cy="25853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s-CO" dirty="0">
              <a:solidFill>
                <a:schemeClr val="tx1"/>
              </a:solidFill>
            </a:endParaRPr>
          </a:p>
          <a:p>
            <a:r>
              <a:rPr lang="es-CO" sz="1400" dirty="0">
                <a:solidFill>
                  <a:schemeClr val="tx1"/>
                </a:solidFill>
              </a:rPr>
              <a:t>PLAN DE</a:t>
            </a:r>
          </a:p>
          <a:p>
            <a:endParaRPr lang="es-CO" sz="1400" dirty="0">
              <a:solidFill>
                <a:schemeClr val="tx1"/>
              </a:solidFill>
            </a:endParaRPr>
          </a:p>
          <a:p>
            <a:r>
              <a:rPr lang="es-CO" sz="1400" dirty="0">
                <a:solidFill>
                  <a:schemeClr val="tx1"/>
                </a:solidFill>
              </a:rPr>
              <a:t> MANEJO</a:t>
            </a:r>
          </a:p>
          <a:p>
            <a:endParaRPr lang="es-CO" sz="1400" dirty="0">
              <a:solidFill>
                <a:schemeClr val="tx1"/>
              </a:solidFill>
            </a:endParaRPr>
          </a:p>
          <a:p>
            <a:r>
              <a:rPr lang="es-CO" sz="1400" dirty="0">
                <a:solidFill>
                  <a:schemeClr val="tx1"/>
                </a:solidFill>
              </a:rPr>
              <a:t> INTEGRAL</a:t>
            </a:r>
          </a:p>
          <a:p>
            <a:endParaRPr lang="es-CO" sz="1400" dirty="0">
              <a:solidFill>
                <a:schemeClr val="tx1"/>
              </a:solidFill>
            </a:endParaRPr>
          </a:p>
          <a:p>
            <a:r>
              <a:rPr lang="es-CO" sz="1400" dirty="0">
                <a:solidFill>
                  <a:schemeClr val="tx1"/>
                </a:solidFill>
              </a:rPr>
              <a:t> DE</a:t>
            </a:r>
          </a:p>
          <a:p>
            <a:endParaRPr lang="es-CO" sz="1400" dirty="0">
              <a:solidFill>
                <a:schemeClr val="tx1"/>
              </a:solidFill>
            </a:endParaRPr>
          </a:p>
          <a:p>
            <a:r>
              <a:rPr lang="es-CO" sz="1400" dirty="0">
                <a:solidFill>
                  <a:schemeClr val="tx1"/>
                </a:solidFill>
              </a:rPr>
              <a:t> RESIDUOS</a:t>
            </a:r>
          </a:p>
          <a:p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BC452F3-6D11-4CCD-80DA-E32EEF6163D1}"/>
              </a:ext>
            </a:extLst>
          </p:cNvPr>
          <p:cNvGrpSpPr/>
          <p:nvPr/>
        </p:nvGrpSpPr>
        <p:grpSpPr>
          <a:xfrm>
            <a:off x="454375" y="2299570"/>
            <a:ext cx="826785" cy="826785"/>
            <a:chOff x="454375" y="2299570"/>
            <a:chExt cx="826785" cy="826785"/>
          </a:xfrm>
        </p:grpSpPr>
        <p:pic>
          <p:nvPicPr>
            <p:cNvPr id="23" name="Picture 2" descr="Ilustración de Icono Moderno Foco Amarillo Con Rayos Símbolo De La ...">
              <a:extLst>
                <a:ext uri="{FF2B5EF4-FFF2-40B4-BE49-F238E27FC236}">
                  <a16:creationId xmlns:a16="http://schemas.microsoft.com/office/drawing/2014/main" xmlns="" id="{FA95908F-2B16-47D7-A019-8F717EF0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18750" y1="38281" x2="18750" y2="38281"/>
                          <a14:foregroundMark x1="26367" y1="30664" x2="26367" y2="30664"/>
                          <a14:foregroundMark x1="30469" y1="20801" x2="30469" y2="20801"/>
                          <a14:foregroundMark x1="22656" y1="28418" x2="22656" y2="28418"/>
                          <a14:foregroundMark x1="39844" y1="14746" x2="39844" y2="14746"/>
                          <a14:foregroundMark x1="50488" y1="10352" x2="50488" y2="10352"/>
                          <a14:foregroundMark x1="59961" y1="18262" x2="59961" y2="18262"/>
                          <a14:foregroundMark x1="69824" y1="20996" x2="69824" y2="20996"/>
                          <a14:foregroundMark x1="74121" y1="30176" x2="74121" y2="30176"/>
                          <a14:foregroundMark x1="76953" y1="27930" x2="76953" y2="27930"/>
                          <a14:foregroundMark x1="79492" y1="38867" x2="79492" y2="38867"/>
                          <a14:foregroundMark x1="78125" y1="48438" x2="78125" y2="48438"/>
                          <a14:foregroundMark x1="76074" y1="58398" x2="76074" y2="58398"/>
                          <a14:foregroundMark x1="47949" y1="78418" x2="47949" y2="78418"/>
                          <a14:foregroundMark x1="48438" y1="82520" x2="48438" y2="82520"/>
                          <a14:foregroundMark x1="48730" y1="89160" x2="48730" y2="89160"/>
                          <a14:foregroundMark x1="23633" y1="60156" x2="23633" y2="60156"/>
                          <a14:foregroundMark x1="22559" y1="48438" x2="22559" y2="48438"/>
                          <a14:foregroundMark x1="26367" y1="47266" x2="26367" y2="47266"/>
                          <a14:foregroundMark x1="19727" y1="37500" x2="19727" y2="37500"/>
                          <a14:foregroundMark x1="23535" y1="28906" x2="23535" y2="2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75" y="2299570"/>
              <a:ext cx="826785" cy="826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76BE11E-36A2-4C70-A8EF-F49EFA0B5F78}"/>
                </a:ext>
              </a:extLst>
            </p:cNvPr>
            <p:cNvSpPr txBox="1"/>
            <p:nvPr/>
          </p:nvSpPr>
          <p:spPr>
            <a:xfrm>
              <a:off x="725500" y="25282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/>
                <a:t>3</a:t>
              </a:r>
            </a:p>
          </p:txBody>
        </p:sp>
      </p:grpSp>
      <p:pic>
        <p:nvPicPr>
          <p:cNvPr id="5" name="Imagen 10">
            <a:extLst>
              <a:ext uri="{FF2B5EF4-FFF2-40B4-BE49-F238E27FC236}">
                <a16:creationId xmlns:a16="http://schemas.microsoft.com/office/drawing/2014/main" xmlns="" id="{AA5E26EE-47F3-492F-BCE2-5AEBCD83C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489" y="1493404"/>
            <a:ext cx="1440160" cy="615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19DC2D1C-7782-43DC-B416-278A03505ED7}"/>
              </a:ext>
            </a:extLst>
          </p:cNvPr>
          <p:cNvSpPr/>
          <p:nvPr/>
        </p:nvSpPr>
        <p:spPr>
          <a:xfrm>
            <a:off x="7596336" y="1356700"/>
            <a:ext cx="1080120" cy="48513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18B932A9-0A63-45DF-B032-E11EE88E28BB}"/>
              </a:ext>
            </a:extLst>
          </p:cNvPr>
          <p:cNvSpPr txBox="1"/>
          <p:nvPr/>
        </p:nvSpPr>
        <p:spPr>
          <a:xfrm>
            <a:off x="2267744" y="293388"/>
            <a:ext cx="4320480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01856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5F1DC8-2B39-4F1C-B20B-24026BBD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73324"/>
            <a:ext cx="7128138" cy="41548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E9F40A8-3CB1-4CD4-AB91-25E3379AAF34}"/>
              </a:ext>
            </a:extLst>
          </p:cNvPr>
          <p:cNvSpPr/>
          <p:nvPr/>
        </p:nvSpPr>
        <p:spPr>
          <a:xfrm>
            <a:off x="2411760" y="265212"/>
            <a:ext cx="43204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Connector 5">
            <a:extLst>
              <a:ext uri="{FF2B5EF4-FFF2-40B4-BE49-F238E27FC236}">
                <a16:creationId xmlns:a16="http://schemas.microsoft.com/office/drawing/2014/main" xmlns="" id="{22DC51DF-0F3C-4EA3-ABED-C15243B01297}"/>
              </a:ext>
            </a:extLst>
          </p:cNvPr>
          <p:cNvSpPr/>
          <p:nvPr/>
        </p:nvSpPr>
        <p:spPr>
          <a:xfrm>
            <a:off x="8460432" y="5078727"/>
            <a:ext cx="648072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0034326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241336-EA6D-4274-BE99-E0C53CDF5C88}"/>
              </a:ext>
            </a:extLst>
          </p:cNvPr>
          <p:cNvSpPr txBox="1"/>
          <p:nvPr/>
        </p:nvSpPr>
        <p:spPr>
          <a:xfrm>
            <a:off x="2613126" y="318055"/>
            <a:ext cx="3833383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Objetivo General</a:t>
            </a:r>
            <a:endParaRPr lang="es-EC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592614-F224-4C42-86FA-25B42DEC9F07}"/>
              </a:ext>
            </a:extLst>
          </p:cNvPr>
          <p:cNvSpPr txBox="1"/>
          <p:nvPr/>
        </p:nvSpPr>
        <p:spPr>
          <a:xfrm>
            <a:off x="741487" y="712916"/>
            <a:ext cx="3470473" cy="483209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s-CO" dirty="0">
              <a:solidFill>
                <a:srgbClr val="00246C"/>
              </a:solidFill>
            </a:endParaRPr>
          </a:p>
          <a:p>
            <a:r>
              <a:rPr lang="es-CO" dirty="0">
                <a:solidFill>
                  <a:srgbClr val="00246C"/>
                </a:solidFill>
              </a:rPr>
              <a:t>DESARROLLAR EL PLAN DE MANEJO DE LOS RESIDUOS SÓLIDOS ORGÁNICOS DE LA COCINA Y COMEDOR DE LA ESSUNA</a:t>
            </a:r>
          </a:p>
          <a:p>
            <a:endParaRPr lang="es-CO" sz="1600" dirty="0">
              <a:solidFill>
                <a:srgbClr val="00246C"/>
              </a:solidFill>
            </a:endParaRPr>
          </a:p>
          <a:p>
            <a:pPr algn="l"/>
            <a:endParaRPr lang="es-CO" sz="1600" b="0" dirty="0">
              <a:solidFill>
                <a:srgbClr val="00246C"/>
              </a:solidFill>
            </a:endParaRPr>
          </a:p>
          <a:p>
            <a:pPr algn="l"/>
            <a:endParaRPr lang="es-CO" sz="1600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MEDIANTE</a:t>
            </a:r>
          </a:p>
          <a:p>
            <a:pPr algn="l"/>
            <a:endParaRPr lang="es-CO" sz="800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La determinación de  los procesos más adecuados a las condiciones ambientales de la zona</a:t>
            </a:r>
          </a:p>
          <a:p>
            <a:pPr algn="l"/>
            <a:endParaRPr lang="es-CO" sz="1600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PARA</a:t>
            </a:r>
          </a:p>
          <a:p>
            <a:pPr algn="l"/>
            <a:endParaRPr lang="es-CO" sz="1600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Prevenir la contaminación del ambiente marino costero.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452662DE-4F7D-4DB1-B50C-EBB630183FDC}"/>
              </a:ext>
            </a:extLst>
          </p:cNvPr>
          <p:cNvSpPr/>
          <p:nvPr/>
        </p:nvSpPr>
        <p:spPr>
          <a:xfrm>
            <a:off x="8651304" y="5078727"/>
            <a:ext cx="457200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51C66B68-8BF7-426D-B9CB-46A8361019F1}"/>
              </a:ext>
            </a:extLst>
          </p:cNvPr>
          <p:cNvGrpSpPr/>
          <p:nvPr/>
        </p:nvGrpSpPr>
        <p:grpSpPr>
          <a:xfrm>
            <a:off x="4355976" y="841276"/>
            <a:ext cx="3513518" cy="4679934"/>
            <a:chOff x="4357210" y="727884"/>
            <a:chExt cx="3513518" cy="46799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414256F-DB16-4758-8EB7-345BB43B9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2" t="17259" r="9395" b="4659"/>
            <a:stretch/>
          </p:blipFill>
          <p:spPr>
            <a:xfrm>
              <a:off x="4357210" y="2629681"/>
              <a:ext cx="970494" cy="134636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74CC389-C6F7-490C-9385-E7554D1009A2}"/>
                </a:ext>
              </a:extLst>
            </p:cNvPr>
            <p:cNvGrpSpPr/>
            <p:nvPr/>
          </p:nvGrpSpPr>
          <p:grpSpPr>
            <a:xfrm>
              <a:off x="5552763" y="1197904"/>
              <a:ext cx="677559" cy="4209914"/>
              <a:chOff x="6644303" y="1065282"/>
              <a:chExt cx="1656287" cy="560444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F01290E6-3911-4C94-AAE3-A7055E131F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36" t="-1249" r="51429" b="52727"/>
              <a:stretch/>
            </p:blipFill>
            <p:spPr>
              <a:xfrm>
                <a:off x="6644303" y="1065282"/>
                <a:ext cx="1652635" cy="1606559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9CFDF8F2-CAE4-417A-97E5-09B226ABAF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98" t="1572" r="14167" b="49906"/>
              <a:stretch/>
            </p:blipFill>
            <p:spPr>
              <a:xfrm>
                <a:off x="6647955" y="3047014"/>
                <a:ext cx="1652635" cy="160655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6055B4B9-C033-41D5-91E0-7DD9504718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86" t="40475" r="49079" b="11003"/>
              <a:stretch/>
            </p:blipFill>
            <p:spPr>
              <a:xfrm>
                <a:off x="6644303" y="5063167"/>
                <a:ext cx="1652635" cy="1606559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02112A5-A229-4874-A325-F59C32793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2" t="29400" r="4907" b="23416"/>
            <a:stretch/>
          </p:blipFill>
          <p:spPr>
            <a:xfrm rot="5400000">
              <a:off x="5733818" y="1561290"/>
              <a:ext cx="2961680" cy="129486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6E48DB8-DD20-4FFC-BA05-2C1A75E52C70}"/>
                </a:ext>
              </a:extLst>
            </p:cNvPr>
            <p:cNvGrpSpPr/>
            <p:nvPr/>
          </p:nvGrpSpPr>
          <p:grpSpPr>
            <a:xfrm>
              <a:off x="4667646" y="2022362"/>
              <a:ext cx="863607" cy="2488039"/>
              <a:chOff x="4930372" y="2245419"/>
              <a:chExt cx="1598247" cy="3312200"/>
            </a:xfrm>
          </p:grpSpPr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xmlns="" id="{ABB6EB61-335C-4E2C-8A63-6BC5918DEFE4}"/>
                  </a:ext>
                </a:extLst>
              </p:cNvPr>
              <p:cNvSpPr/>
              <p:nvPr/>
            </p:nvSpPr>
            <p:spPr>
              <a:xfrm rot="19422550">
                <a:off x="4930372" y="2245419"/>
                <a:ext cx="931748" cy="4142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xmlns="" id="{35F6964E-CEF9-4BAD-961F-40FE941F0BCA}"/>
                  </a:ext>
                </a:extLst>
              </p:cNvPr>
              <p:cNvSpPr/>
              <p:nvPr/>
            </p:nvSpPr>
            <p:spPr>
              <a:xfrm rot="2068360">
                <a:off x="5135611" y="5143399"/>
                <a:ext cx="931748" cy="4142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xmlns="" id="{D17E122A-A5E1-4662-9A53-2BE740D77B62}"/>
                  </a:ext>
                </a:extLst>
              </p:cNvPr>
              <p:cNvSpPr/>
              <p:nvPr/>
            </p:nvSpPr>
            <p:spPr>
              <a:xfrm>
                <a:off x="6180702" y="3722704"/>
                <a:ext cx="347917" cy="36587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xmlns="" id="{6EC17D88-E93E-472B-BAE1-043FF9EDBE7C}"/>
                </a:ext>
              </a:extLst>
            </p:cNvPr>
            <p:cNvSpPr/>
            <p:nvPr/>
          </p:nvSpPr>
          <p:spPr>
            <a:xfrm>
              <a:off x="6278012" y="3132920"/>
              <a:ext cx="187996" cy="2748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CE5E1B1B-FF63-4F03-89F2-FCE60ED36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7387" y="4007410"/>
              <a:ext cx="1303341" cy="1400407"/>
            </a:xfrm>
            <a:prstGeom prst="rect">
              <a:avLst/>
            </a:prstGeom>
          </p:spPr>
        </p:pic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xmlns="" id="{9DF03DEF-7CF5-4522-B37E-296AB7DFA9B5}"/>
                </a:ext>
              </a:extLst>
            </p:cNvPr>
            <p:cNvSpPr/>
            <p:nvPr/>
          </p:nvSpPr>
          <p:spPr>
            <a:xfrm rot="5550346">
              <a:off x="7222419" y="3696016"/>
              <a:ext cx="187996" cy="2748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124745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6DB5F7A-95F3-4953-B9A3-D3B149A208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5292"/>
            <a:ext cx="856895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Connector 5">
            <a:extLst>
              <a:ext uri="{FF2B5EF4-FFF2-40B4-BE49-F238E27FC236}">
                <a16:creationId xmlns:a16="http://schemas.microsoft.com/office/drawing/2014/main" xmlns="" id="{899A790D-7F17-4347-9C05-3331186F61D3}"/>
              </a:ext>
            </a:extLst>
          </p:cNvPr>
          <p:cNvSpPr/>
          <p:nvPr/>
        </p:nvSpPr>
        <p:spPr>
          <a:xfrm>
            <a:off x="8651304" y="5078727"/>
            <a:ext cx="457200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027E2683-0ED2-4047-8D7E-D1BAB51C858B}"/>
              </a:ext>
            </a:extLst>
          </p:cNvPr>
          <p:cNvSpPr txBox="1"/>
          <p:nvPr/>
        </p:nvSpPr>
        <p:spPr>
          <a:xfrm>
            <a:off x="2613126" y="318055"/>
            <a:ext cx="3833383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Objetivo General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19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E9476C6-8726-4EFE-80E7-76AC04B6A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181" y="4097730"/>
            <a:ext cx="1991099" cy="1494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2A3F05-1940-48CB-86B8-54EFF8EF0CB4}"/>
              </a:ext>
            </a:extLst>
          </p:cNvPr>
          <p:cNvSpPr txBox="1"/>
          <p:nvPr/>
        </p:nvSpPr>
        <p:spPr>
          <a:xfrm>
            <a:off x="741487" y="712916"/>
            <a:ext cx="3470473" cy="480131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>
                <a:solidFill>
                  <a:srgbClr val="00246C"/>
                </a:solidFill>
              </a:rPr>
              <a:t>REALIZAR EL DIAGNÓSTICO DE LA PRODUCCIÓN Y GESTIÓN DE LOS RESIDUOS SÓLIDOS ORGÁNICOS DE</a:t>
            </a:r>
          </a:p>
          <a:p>
            <a:r>
              <a:rPr lang="es-CO" dirty="0">
                <a:solidFill>
                  <a:srgbClr val="00246C"/>
                </a:solidFill>
              </a:rPr>
              <a:t> LA COCINA Y COMEDOR DE LA ESSUNA</a:t>
            </a:r>
          </a:p>
          <a:p>
            <a:endParaRPr lang="es-CO" sz="160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MEDIANTE</a:t>
            </a:r>
          </a:p>
          <a:p>
            <a:pPr algn="l"/>
            <a:endParaRPr lang="es-CO" sz="800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La ejecución de muestreos aleatorios y su registro documentado</a:t>
            </a:r>
          </a:p>
          <a:p>
            <a:pPr algn="l"/>
            <a:endParaRPr lang="es-CO" sz="700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PARA</a:t>
            </a:r>
          </a:p>
          <a:p>
            <a:pPr algn="l"/>
            <a:endParaRPr lang="es-CO" sz="700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Sustentar la necesidad de realizar un plan de gestión técnicamente  diseñado y que permita prevenir la contaminación del ambiente marino costero en la ESSUNA.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0609399-EED8-46BB-BA33-8C3D818AE61E}"/>
              </a:ext>
            </a:extLst>
          </p:cNvPr>
          <p:cNvSpPr/>
          <p:nvPr/>
        </p:nvSpPr>
        <p:spPr>
          <a:xfrm>
            <a:off x="8651304" y="5078727"/>
            <a:ext cx="457200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05F347-8061-43D1-A0CE-3B4ED9CD01A9}"/>
              </a:ext>
            </a:extLst>
          </p:cNvPr>
          <p:cNvSpPr txBox="1"/>
          <p:nvPr/>
        </p:nvSpPr>
        <p:spPr>
          <a:xfrm>
            <a:off x="2655308" y="284581"/>
            <a:ext cx="3833383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Objetivo Específico 1</a:t>
            </a:r>
            <a:endParaRPr lang="es-EC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0A2E349-6B31-4BD8-8575-DDA722E2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7" t="10004" r="29208" b="1644"/>
          <a:stretch/>
        </p:blipFill>
        <p:spPr>
          <a:xfrm>
            <a:off x="7712891" y="913284"/>
            <a:ext cx="1146917" cy="2733524"/>
          </a:xfrm>
          <a:prstGeom prst="rect">
            <a:avLst/>
          </a:prstGeom>
        </p:spPr>
      </p:pic>
      <p:pic>
        <p:nvPicPr>
          <p:cNvPr id="27" name="Imagen 29">
            <a:extLst>
              <a:ext uri="{FF2B5EF4-FFF2-40B4-BE49-F238E27FC236}">
                <a16:creationId xmlns:a16="http://schemas.microsoft.com/office/drawing/2014/main" xmlns="" id="{3E61F427-1BA9-4B59-A620-157ED85AC58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6"/>
          <a:stretch/>
        </p:blipFill>
        <p:spPr>
          <a:xfrm rot="5400000">
            <a:off x="4347109" y="1072119"/>
            <a:ext cx="1313992" cy="1239396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C8CD21-11C8-415F-9DE3-597F9C5098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24" y="1075466"/>
            <a:ext cx="1146917" cy="1313992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873D69-0CA9-404F-B3FB-9DA712BB7D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95" y="2731493"/>
            <a:ext cx="1609127" cy="1235352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01912FF-65C7-4352-99ED-19D6AC3AEF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r="37976"/>
          <a:stretch/>
        </p:blipFill>
        <p:spPr>
          <a:xfrm>
            <a:off x="4358583" y="2804772"/>
            <a:ext cx="1146917" cy="11228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7F9A54C-35BB-4642-85A6-EC57D0D15713}"/>
              </a:ext>
            </a:extLst>
          </p:cNvPr>
          <p:cNvSpPr/>
          <p:nvPr/>
        </p:nvSpPr>
        <p:spPr>
          <a:xfrm>
            <a:off x="4856996" y="2188332"/>
            <a:ext cx="2048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Muestreo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8F9530C-2D36-4376-BF1C-9CF1E35B1937}"/>
              </a:ext>
            </a:extLst>
          </p:cNvPr>
          <p:cNvSpPr/>
          <p:nvPr/>
        </p:nvSpPr>
        <p:spPr>
          <a:xfrm>
            <a:off x="4398417" y="4378488"/>
            <a:ext cx="1991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Registro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Documentado</a:t>
            </a:r>
          </a:p>
        </p:txBody>
      </p:sp>
    </p:spTree>
    <p:extLst>
      <p:ext uri="{BB962C8B-B14F-4D97-AF65-F5344CB8AC3E}">
        <p14:creationId xmlns:p14="http://schemas.microsoft.com/office/powerpoint/2010/main" val="413034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>
            <a:extLst>
              <a:ext uri="{FF2B5EF4-FFF2-40B4-BE49-F238E27FC236}">
                <a16:creationId xmlns:a16="http://schemas.microsoft.com/office/drawing/2014/main" xmlns="" id="{D8B8432B-F541-4519-A575-FBC99E8E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67254"/>
            <a:ext cx="7128792" cy="43682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15119C5-C2D3-4D03-B93C-D4E71908810D}"/>
              </a:ext>
            </a:extLst>
          </p:cNvPr>
          <p:cNvSpPr txBox="1"/>
          <p:nvPr/>
        </p:nvSpPr>
        <p:spPr>
          <a:xfrm>
            <a:off x="2051720" y="33722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Específico 1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3" name="Flowchart: Connector 5">
            <a:extLst>
              <a:ext uri="{FF2B5EF4-FFF2-40B4-BE49-F238E27FC236}">
                <a16:creationId xmlns:a16="http://schemas.microsoft.com/office/drawing/2014/main" xmlns="" id="{DC116908-2F46-4138-A0F2-3B2E9D8AF3F5}"/>
              </a:ext>
            </a:extLst>
          </p:cNvPr>
          <p:cNvSpPr/>
          <p:nvPr/>
        </p:nvSpPr>
        <p:spPr>
          <a:xfrm>
            <a:off x="8651304" y="5078727"/>
            <a:ext cx="457200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534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14BE6D-E156-409A-BE1C-EF1CB5B55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3801" r="15350" b="10495"/>
          <a:stretch/>
        </p:blipFill>
        <p:spPr>
          <a:xfrm>
            <a:off x="7314199" y="3988976"/>
            <a:ext cx="1565705" cy="12611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925F5D-2073-464D-A7AE-471D319E3689}"/>
              </a:ext>
            </a:extLst>
          </p:cNvPr>
          <p:cNvSpPr txBox="1"/>
          <p:nvPr/>
        </p:nvSpPr>
        <p:spPr>
          <a:xfrm>
            <a:off x="741487" y="874370"/>
            <a:ext cx="3470473" cy="464742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9000">
                <a:schemeClr val="bg1">
                  <a:lumMod val="85000"/>
                </a:schemeClr>
              </a:gs>
              <a:gs pos="63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63000">
                  <a:schemeClr val="tx2">
                    <a:lumMod val="60000"/>
                    <a:lumOff val="40000"/>
                  </a:schemeClr>
                </a:gs>
                <a:gs pos="100000">
                  <a:srgbClr val="00246C"/>
                </a:gs>
              </a:gsLst>
              <a:lin ang="54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>
                <a:solidFill>
                  <a:srgbClr val="00246C"/>
                </a:solidFill>
              </a:rPr>
              <a:t>DETERMINAR </a:t>
            </a:r>
          </a:p>
          <a:p>
            <a:r>
              <a:rPr lang="es-CO" dirty="0">
                <a:solidFill>
                  <a:srgbClr val="00246C"/>
                </a:solidFill>
              </a:rPr>
              <a:t>LAS CONDICIONES AMBIENTALES DE LA ESSUNA</a:t>
            </a:r>
          </a:p>
          <a:p>
            <a:endParaRPr lang="es-CO" sz="1600" dirty="0">
              <a:solidFill>
                <a:srgbClr val="00246C"/>
              </a:solidFill>
            </a:endParaRPr>
          </a:p>
          <a:p>
            <a:endParaRPr lang="es-CO" sz="1600" dirty="0">
              <a:solidFill>
                <a:srgbClr val="00246C"/>
              </a:solidFill>
            </a:endParaRPr>
          </a:p>
          <a:p>
            <a:endParaRPr lang="es-CO" sz="100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MEDIANTE</a:t>
            </a:r>
          </a:p>
          <a:p>
            <a:pPr algn="l"/>
            <a:endParaRPr lang="es-CO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El estudio bibliográfico, que sirve  de referencia</a:t>
            </a:r>
          </a:p>
          <a:p>
            <a:pPr algn="l"/>
            <a:endParaRPr lang="es-CO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PARA</a:t>
            </a:r>
          </a:p>
          <a:p>
            <a:pPr algn="l"/>
            <a:endParaRPr lang="es-CO" b="0" dirty="0">
              <a:solidFill>
                <a:srgbClr val="00246C"/>
              </a:solidFill>
            </a:endParaRPr>
          </a:p>
          <a:p>
            <a:pPr algn="l"/>
            <a:r>
              <a:rPr lang="es-CO" sz="1600" b="0" dirty="0">
                <a:solidFill>
                  <a:srgbClr val="00246C"/>
                </a:solidFill>
              </a:rPr>
              <a:t>Definir el proceso técnico de tratamiento de los residuos sólidos orgánicos de la cocina y comedor de la ESSUNA.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90515B7F-76DD-4D66-B4BE-116C2942872D}"/>
              </a:ext>
            </a:extLst>
          </p:cNvPr>
          <p:cNvSpPr/>
          <p:nvPr/>
        </p:nvSpPr>
        <p:spPr>
          <a:xfrm>
            <a:off x="8651304" y="5078727"/>
            <a:ext cx="457200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98467C-5204-4007-A6B6-44F5B471E11C}"/>
              </a:ext>
            </a:extLst>
          </p:cNvPr>
          <p:cNvSpPr txBox="1"/>
          <p:nvPr/>
        </p:nvSpPr>
        <p:spPr>
          <a:xfrm>
            <a:off x="2535171" y="283866"/>
            <a:ext cx="3981045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Objetivo Específico 2</a:t>
            </a:r>
            <a:endParaRPr lang="es-EC" dirty="0"/>
          </a:p>
        </p:txBody>
      </p:sp>
      <p:pic>
        <p:nvPicPr>
          <p:cNvPr id="11" name="Picture 2" descr="Manual de compostaje del agricultor by Ovatsug Aipat - issuu">
            <a:extLst>
              <a:ext uri="{FF2B5EF4-FFF2-40B4-BE49-F238E27FC236}">
                <a16:creationId xmlns:a16="http://schemas.microsoft.com/office/drawing/2014/main" xmlns="" id="{B2547468-2558-4250-910E-B4FE47698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4" b="6261"/>
          <a:stretch/>
        </p:blipFill>
        <p:spPr bwMode="auto">
          <a:xfrm>
            <a:off x="7256191" y="1276279"/>
            <a:ext cx="1829384" cy="22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63AA957-6D01-41FD-8DEA-501C16C58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312" b="16166"/>
          <a:stretch/>
        </p:blipFill>
        <p:spPr>
          <a:xfrm>
            <a:off x="4759107" y="872436"/>
            <a:ext cx="2326006" cy="1315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6499AD7-C0FE-422D-BDAA-404939AAD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393" y="2394458"/>
            <a:ext cx="2894459" cy="907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F133D16-1267-4392-9BA4-3B9E4D2A6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616" y="2663115"/>
            <a:ext cx="2543373" cy="12388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5832994-AD82-4384-A498-9428EFDAB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1324" y="2555431"/>
            <a:ext cx="687956" cy="1455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A96FE48-7E00-4B79-817A-09340189F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01" t="7548" r="-1" b="8612"/>
          <a:stretch/>
        </p:blipFill>
        <p:spPr>
          <a:xfrm>
            <a:off x="4772906" y="1053310"/>
            <a:ext cx="1168550" cy="1315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C196F52-FA05-45EA-B15C-FB56C8C7B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969" y="3967737"/>
            <a:ext cx="2894459" cy="9073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397C355-A2D2-4FF1-AEF6-9762D63DB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616" y="4270802"/>
            <a:ext cx="2543374" cy="12045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0D4DC32-332F-4BC2-80CF-C2C264B2E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81" y="5543596"/>
            <a:ext cx="2894459" cy="907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1653090-6AF4-438D-B86B-F76A062D9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9596" y="4128448"/>
            <a:ext cx="1268958" cy="1250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6862676-E494-4105-A88F-C907675EEC93}"/>
              </a:ext>
            </a:extLst>
          </p:cNvPr>
          <p:cNvSpPr txBox="1"/>
          <p:nvPr/>
        </p:nvSpPr>
        <p:spPr>
          <a:xfrm>
            <a:off x="7151712" y="3508973"/>
            <a:ext cx="13850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900" b="1" dirty="0"/>
              <a:t>Fuente: FAO, 2015</a:t>
            </a:r>
            <a:endParaRPr lang="es-EC" sz="9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ABB945F-1B79-421F-B770-A6ED92D3001E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21880" r="9499" b="3955"/>
          <a:stretch/>
        </p:blipFill>
        <p:spPr bwMode="auto">
          <a:xfrm>
            <a:off x="4531162" y="1230381"/>
            <a:ext cx="2405827" cy="1160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179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xmlns="" id="{40F6992D-2ED6-449D-B055-795E6BB9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801716"/>
            <a:ext cx="3672408" cy="1907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C2F13CC-9904-4C6F-886F-2DD7BC6AED5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21880" r="9499" b="3955"/>
          <a:stretch/>
        </p:blipFill>
        <p:spPr bwMode="auto">
          <a:xfrm>
            <a:off x="229534" y="1921396"/>
            <a:ext cx="4248472" cy="2735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xmlns="" id="{DB9EBF57-BA3A-4F70-BBFF-29DB87578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96" y="1942646"/>
            <a:ext cx="4104456" cy="2496961"/>
          </a:xfrm>
          <a:prstGeom prst="rect">
            <a:avLst/>
          </a:prstGeom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xmlns="" id="{1BA606A0-A8A0-4EBC-B20B-9FAB18E7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789594"/>
            <a:ext cx="4279513" cy="177177"/>
          </a:xfrm>
          <a:prstGeom prst="rect">
            <a:avLst/>
          </a:prstGeom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xmlns="" id="{ECA5C705-5171-47E3-A0F4-D99F270A76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312" b="16166"/>
          <a:stretch/>
        </p:blipFill>
        <p:spPr>
          <a:xfrm>
            <a:off x="222529" y="1148103"/>
            <a:ext cx="4255477" cy="240679"/>
          </a:xfrm>
          <a:prstGeom prst="rect">
            <a:avLst/>
          </a:prstGeom>
        </p:spPr>
      </p:pic>
      <p:pic>
        <p:nvPicPr>
          <p:cNvPr id="8" name="Picture 31">
            <a:extLst>
              <a:ext uri="{FF2B5EF4-FFF2-40B4-BE49-F238E27FC236}">
                <a16:creationId xmlns:a16="http://schemas.microsoft.com/office/drawing/2014/main" xmlns="" id="{04A6A4CF-33FE-4930-884D-F4A62ADE6C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001" t="7548" r="-1" b="8612"/>
          <a:stretch/>
        </p:blipFill>
        <p:spPr>
          <a:xfrm>
            <a:off x="323528" y="1545810"/>
            <a:ext cx="2137887" cy="2406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8D951BE-4E35-46CC-8242-DCC8C048555A}"/>
              </a:ext>
            </a:extLst>
          </p:cNvPr>
          <p:cNvSpPr txBox="1"/>
          <p:nvPr/>
        </p:nvSpPr>
        <p:spPr>
          <a:xfrm>
            <a:off x="6516216" y="113405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Humedad</a:t>
            </a:r>
            <a:endParaRPr lang="es-ES" b="1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E042E54D-E977-4F5C-B502-A925EB365F29}"/>
              </a:ext>
            </a:extLst>
          </p:cNvPr>
          <p:cNvSpPr txBox="1"/>
          <p:nvPr/>
        </p:nvSpPr>
        <p:spPr>
          <a:xfrm>
            <a:off x="2577672" y="302991"/>
            <a:ext cx="3981045" cy="523220"/>
          </a:xfrm>
          <a:prstGeom prst="rect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C"/>
            </a:defPPr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Objetivo Específico 2</a:t>
            </a:r>
            <a:endParaRPr lang="es-EC" dirty="0"/>
          </a:p>
        </p:txBody>
      </p:sp>
      <p:sp>
        <p:nvSpPr>
          <p:cNvPr id="2" name="Flowchart: Connector 5">
            <a:extLst>
              <a:ext uri="{FF2B5EF4-FFF2-40B4-BE49-F238E27FC236}">
                <a16:creationId xmlns:a16="http://schemas.microsoft.com/office/drawing/2014/main" xmlns="" id="{6E3888C8-B98D-4C1D-991F-BE75195CD52E}"/>
              </a:ext>
            </a:extLst>
          </p:cNvPr>
          <p:cNvSpPr/>
          <p:nvPr/>
        </p:nvSpPr>
        <p:spPr>
          <a:xfrm>
            <a:off x="8651304" y="5078727"/>
            <a:ext cx="457200" cy="519351"/>
          </a:xfrm>
          <a:prstGeom prst="flowChartConnector">
            <a:avLst/>
          </a:prstGeom>
          <a:solidFill>
            <a:srgbClr val="00246C"/>
          </a:solidFill>
          <a:ln>
            <a:solidFill>
              <a:srgbClr val="EEEEE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257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9828</TotalTime>
  <Words>1117</Words>
  <Application>Microsoft Office PowerPoint</Application>
  <PresentationFormat>Presentación en pantalla (16:10)</PresentationFormat>
  <Paragraphs>297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 Barrionuevo</dc:creator>
  <cp:lastModifiedBy>MARIA SUAREZ</cp:lastModifiedBy>
  <cp:revision>543</cp:revision>
  <cp:lastPrinted>2016-08-01T05:52:50Z</cp:lastPrinted>
  <dcterms:created xsi:type="dcterms:W3CDTF">2014-05-07T23:33:20Z</dcterms:created>
  <dcterms:modified xsi:type="dcterms:W3CDTF">2021-03-09T20:52:11Z</dcterms:modified>
</cp:coreProperties>
</file>