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1" r:id="rId2"/>
  </p:sldMasterIdLst>
  <p:notesMasterIdLst>
    <p:notesMasterId r:id="rId42"/>
  </p:notesMasterIdLst>
  <p:sldIdLst>
    <p:sldId id="272" r:id="rId3"/>
    <p:sldId id="303" r:id="rId4"/>
    <p:sldId id="361" r:id="rId5"/>
    <p:sldId id="327" r:id="rId6"/>
    <p:sldId id="385" r:id="rId7"/>
    <p:sldId id="359" r:id="rId8"/>
    <p:sldId id="360" r:id="rId9"/>
    <p:sldId id="333" r:id="rId10"/>
    <p:sldId id="353" r:id="rId11"/>
    <p:sldId id="383" r:id="rId12"/>
    <p:sldId id="341" r:id="rId13"/>
    <p:sldId id="332" r:id="rId14"/>
    <p:sldId id="336" r:id="rId15"/>
    <p:sldId id="362" r:id="rId16"/>
    <p:sldId id="287" r:id="rId17"/>
    <p:sldId id="377" r:id="rId18"/>
    <p:sldId id="363" r:id="rId19"/>
    <p:sldId id="344" r:id="rId20"/>
    <p:sldId id="364" r:id="rId21"/>
    <p:sldId id="311" r:id="rId22"/>
    <p:sldId id="310" r:id="rId23"/>
    <p:sldId id="315" r:id="rId24"/>
    <p:sldId id="317" r:id="rId25"/>
    <p:sldId id="318" r:id="rId26"/>
    <p:sldId id="319" r:id="rId27"/>
    <p:sldId id="320" r:id="rId28"/>
    <p:sldId id="369" r:id="rId29"/>
    <p:sldId id="365" r:id="rId30"/>
    <p:sldId id="370" r:id="rId31"/>
    <p:sldId id="371" r:id="rId32"/>
    <p:sldId id="372" r:id="rId33"/>
    <p:sldId id="373" r:id="rId34"/>
    <p:sldId id="374" r:id="rId35"/>
    <p:sldId id="375" r:id="rId36"/>
    <p:sldId id="366" r:id="rId37"/>
    <p:sldId id="376" r:id="rId38"/>
    <p:sldId id="378" r:id="rId39"/>
    <p:sldId id="379" r:id="rId40"/>
    <p:sldId id="38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E"/>
    <a:srgbClr val="FF0000"/>
    <a:srgbClr val="A6BD90"/>
    <a:srgbClr val="222A35"/>
    <a:srgbClr val="4BACC6"/>
    <a:srgbClr val="31859C"/>
    <a:srgbClr val="50719A"/>
    <a:srgbClr val="385D8B"/>
    <a:srgbClr val="CBCB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88703-A96C-48DA-9F1B-01A2FC5C18F3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1D8E75AB-9D36-4197-BEE2-C87BC712A75B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s-MX" i="0" dirty="0"/>
            <a:t>Obtención de </a:t>
          </a:r>
          <a:r>
            <a:rPr lang="es-MX" i="0" dirty="0" err="1"/>
            <a:t>unitigs</a:t>
          </a:r>
          <a:endParaRPr lang="en-US" i="0" dirty="0"/>
        </a:p>
      </dgm:t>
    </dgm:pt>
    <dgm:pt modelId="{CB17D965-B017-4FED-B61C-96B4B01ED54A}" type="parTrans" cxnId="{5AC45E22-65FE-484C-8B82-C2886D3A9BBF}">
      <dgm:prSet/>
      <dgm:spPr/>
      <dgm:t>
        <a:bodyPr/>
        <a:lstStyle/>
        <a:p>
          <a:endParaRPr lang="en-US"/>
        </a:p>
      </dgm:t>
    </dgm:pt>
    <dgm:pt modelId="{E579363B-AD08-4C8C-9AFD-2A9AD3EC3DE9}" type="sibTrans" cxnId="{5AC45E22-65FE-484C-8B82-C2886D3A9BBF}">
      <dgm:prSet/>
      <dgm:spPr/>
      <dgm:t>
        <a:bodyPr/>
        <a:lstStyle/>
        <a:p>
          <a:endParaRPr lang="en-US"/>
        </a:p>
      </dgm:t>
    </dgm:pt>
    <dgm:pt modelId="{897A0821-74A8-4CFB-B719-E10DD6504257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s-MX" dirty="0"/>
            <a:t>Construcción de la filogenia</a:t>
          </a:r>
          <a:endParaRPr lang="en-US" dirty="0"/>
        </a:p>
      </dgm:t>
    </dgm:pt>
    <dgm:pt modelId="{43D0613D-E3EB-4C91-847B-8F0023E0357C}" type="parTrans" cxnId="{5D8A8761-C56C-4BC2-B2AF-C23032DA39F4}">
      <dgm:prSet/>
      <dgm:spPr/>
      <dgm:t>
        <a:bodyPr/>
        <a:lstStyle/>
        <a:p>
          <a:endParaRPr lang="en-US"/>
        </a:p>
      </dgm:t>
    </dgm:pt>
    <dgm:pt modelId="{D444A89A-05F0-43C9-B08A-12C17A93196E}" type="sibTrans" cxnId="{5D8A8761-C56C-4BC2-B2AF-C23032DA39F4}">
      <dgm:prSet/>
      <dgm:spPr/>
      <dgm:t>
        <a:bodyPr/>
        <a:lstStyle/>
        <a:p>
          <a:endParaRPr lang="en-US"/>
        </a:p>
      </dgm:t>
    </dgm:pt>
    <dgm:pt modelId="{7B4B642F-D998-43A9-A4B9-9A85211011AF}">
      <dgm:prSet phldrT="[Texto]"/>
      <dgm:spPr>
        <a:solidFill>
          <a:schemeClr val="accent2"/>
        </a:solidFill>
      </dgm:spPr>
      <dgm:t>
        <a:bodyPr/>
        <a:lstStyle/>
        <a:p>
          <a:r>
            <a:rPr lang="es-MX" dirty="0"/>
            <a:t>GWAS</a:t>
          </a:r>
          <a:endParaRPr lang="en-US" dirty="0"/>
        </a:p>
      </dgm:t>
    </dgm:pt>
    <dgm:pt modelId="{EAB2B314-3EE9-400F-A9F6-3DD15D890E86}" type="parTrans" cxnId="{88845758-C8CC-4081-875A-57BB2C4321E7}">
      <dgm:prSet/>
      <dgm:spPr/>
      <dgm:t>
        <a:bodyPr/>
        <a:lstStyle/>
        <a:p>
          <a:endParaRPr lang="en-US"/>
        </a:p>
      </dgm:t>
    </dgm:pt>
    <dgm:pt modelId="{963BEC8E-3FBD-4228-B27A-7A969CD67AFA}" type="sibTrans" cxnId="{88845758-C8CC-4081-875A-57BB2C4321E7}">
      <dgm:prSet/>
      <dgm:spPr/>
      <dgm:t>
        <a:bodyPr/>
        <a:lstStyle/>
        <a:p>
          <a:endParaRPr lang="en-US"/>
        </a:p>
      </dgm:t>
    </dgm:pt>
    <dgm:pt modelId="{6160859F-3053-4C94-8D36-A7432591D09E}" type="pres">
      <dgm:prSet presAssocID="{79788703-A96C-48DA-9F1B-01A2FC5C18F3}" presName="Name0" presStyleCnt="0">
        <dgm:presLayoutVars>
          <dgm:dir/>
          <dgm:animLvl val="lvl"/>
          <dgm:resizeHandles val="exact"/>
        </dgm:presLayoutVars>
      </dgm:prSet>
      <dgm:spPr/>
    </dgm:pt>
    <dgm:pt modelId="{FC1F1046-FF43-4325-AFE0-CB77604352E7}" type="pres">
      <dgm:prSet presAssocID="{1D8E75AB-9D36-4197-BEE2-C87BC712A7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C1DF0F-7331-4B55-A368-504987677431}" type="pres">
      <dgm:prSet presAssocID="{E579363B-AD08-4C8C-9AFD-2A9AD3EC3DE9}" presName="parTxOnlySpace" presStyleCnt="0"/>
      <dgm:spPr/>
    </dgm:pt>
    <dgm:pt modelId="{48139FC5-4C0E-418C-B323-0BC15650FB14}" type="pres">
      <dgm:prSet presAssocID="{897A0821-74A8-4CFB-B719-E10DD65042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828DB4-63ED-43D3-815B-A29736B4CEFC}" type="pres">
      <dgm:prSet presAssocID="{D444A89A-05F0-43C9-B08A-12C17A93196E}" presName="parTxOnlySpace" presStyleCnt="0"/>
      <dgm:spPr/>
    </dgm:pt>
    <dgm:pt modelId="{D9AE9166-0021-4758-9EE0-2D5C4D0F050B}" type="pres">
      <dgm:prSet presAssocID="{7B4B642F-D998-43A9-A4B9-9A85211011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0A54D10-8E66-4727-A4D1-91373C5B2EB9}" type="presOf" srcId="{897A0821-74A8-4CFB-B719-E10DD6504257}" destId="{48139FC5-4C0E-418C-B323-0BC15650FB14}" srcOrd="0" destOrd="0" presId="urn:microsoft.com/office/officeart/2005/8/layout/chevron1"/>
    <dgm:cxn modelId="{5AC45E22-65FE-484C-8B82-C2886D3A9BBF}" srcId="{79788703-A96C-48DA-9F1B-01A2FC5C18F3}" destId="{1D8E75AB-9D36-4197-BEE2-C87BC712A75B}" srcOrd="0" destOrd="0" parTransId="{CB17D965-B017-4FED-B61C-96B4B01ED54A}" sibTransId="{E579363B-AD08-4C8C-9AFD-2A9AD3EC3DE9}"/>
    <dgm:cxn modelId="{63C9115B-EC96-46E0-89A9-24DE8494057B}" type="presOf" srcId="{1D8E75AB-9D36-4197-BEE2-C87BC712A75B}" destId="{FC1F1046-FF43-4325-AFE0-CB77604352E7}" srcOrd="0" destOrd="0" presId="urn:microsoft.com/office/officeart/2005/8/layout/chevron1"/>
    <dgm:cxn modelId="{5D8A8761-C56C-4BC2-B2AF-C23032DA39F4}" srcId="{79788703-A96C-48DA-9F1B-01A2FC5C18F3}" destId="{897A0821-74A8-4CFB-B719-E10DD6504257}" srcOrd="1" destOrd="0" parTransId="{43D0613D-E3EB-4C91-847B-8F0023E0357C}" sibTransId="{D444A89A-05F0-43C9-B08A-12C17A93196E}"/>
    <dgm:cxn modelId="{7AA36150-7D58-49AC-9D70-FD92C8947FBD}" type="presOf" srcId="{7B4B642F-D998-43A9-A4B9-9A85211011AF}" destId="{D9AE9166-0021-4758-9EE0-2D5C4D0F050B}" srcOrd="0" destOrd="0" presId="urn:microsoft.com/office/officeart/2005/8/layout/chevron1"/>
    <dgm:cxn modelId="{88845758-C8CC-4081-875A-57BB2C4321E7}" srcId="{79788703-A96C-48DA-9F1B-01A2FC5C18F3}" destId="{7B4B642F-D998-43A9-A4B9-9A85211011AF}" srcOrd="2" destOrd="0" parTransId="{EAB2B314-3EE9-400F-A9F6-3DD15D890E86}" sibTransId="{963BEC8E-3FBD-4228-B27A-7A969CD67AFA}"/>
    <dgm:cxn modelId="{7564E09A-63B3-457B-BF05-D84161FD133F}" type="presOf" srcId="{79788703-A96C-48DA-9F1B-01A2FC5C18F3}" destId="{6160859F-3053-4C94-8D36-A7432591D09E}" srcOrd="0" destOrd="0" presId="urn:microsoft.com/office/officeart/2005/8/layout/chevron1"/>
    <dgm:cxn modelId="{17605420-976C-4ECB-ACDD-8C745E0AF21B}" type="presParOf" srcId="{6160859F-3053-4C94-8D36-A7432591D09E}" destId="{FC1F1046-FF43-4325-AFE0-CB77604352E7}" srcOrd="0" destOrd="0" presId="urn:microsoft.com/office/officeart/2005/8/layout/chevron1"/>
    <dgm:cxn modelId="{19009B3B-AD28-4238-A31A-C5B2AAA48FA7}" type="presParOf" srcId="{6160859F-3053-4C94-8D36-A7432591D09E}" destId="{4AC1DF0F-7331-4B55-A368-504987677431}" srcOrd="1" destOrd="0" presId="urn:microsoft.com/office/officeart/2005/8/layout/chevron1"/>
    <dgm:cxn modelId="{B80C09FD-C99B-4A9D-8863-533ECA82D8F9}" type="presParOf" srcId="{6160859F-3053-4C94-8D36-A7432591D09E}" destId="{48139FC5-4C0E-418C-B323-0BC15650FB14}" srcOrd="2" destOrd="0" presId="urn:microsoft.com/office/officeart/2005/8/layout/chevron1"/>
    <dgm:cxn modelId="{A9A29888-042F-4C8E-B2D0-66FD0DD445EE}" type="presParOf" srcId="{6160859F-3053-4C94-8D36-A7432591D09E}" destId="{56828DB4-63ED-43D3-815B-A29736B4CEFC}" srcOrd="3" destOrd="0" presId="urn:microsoft.com/office/officeart/2005/8/layout/chevron1"/>
    <dgm:cxn modelId="{A93066A1-D79A-4119-8699-C20B83363896}" type="presParOf" srcId="{6160859F-3053-4C94-8D36-A7432591D09E}" destId="{D9AE9166-0021-4758-9EE0-2D5C4D0F05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88703-A96C-48DA-9F1B-01A2FC5C18F3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1D8E75AB-9D36-4197-BEE2-C87BC712A75B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s-MX" i="0" dirty="0"/>
            <a:t>Obtención de </a:t>
          </a:r>
          <a:r>
            <a:rPr lang="es-MX" i="0" dirty="0" err="1"/>
            <a:t>unitigs</a:t>
          </a:r>
          <a:endParaRPr lang="en-US" i="0" dirty="0"/>
        </a:p>
      </dgm:t>
    </dgm:pt>
    <dgm:pt modelId="{CB17D965-B017-4FED-B61C-96B4B01ED54A}" type="parTrans" cxnId="{5AC45E22-65FE-484C-8B82-C2886D3A9BBF}">
      <dgm:prSet/>
      <dgm:spPr/>
      <dgm:t>
        <a:bodyPr/>
        <a:lstStyle/>
        <a:p>
          <a:endParaRPr lang="en-US"/>
        </a:p>
      </dgm:t>
    </dgm:pt>
    <dgm:pt modelId="{E579363B-AD08-4C8C-9AFD-2A9AD3EC3DE9}" type="sibTrans" cxnId="{5AC45E22-65FE-484C-8B82-C2886D3A9BBF}">
      <dgm:prSet/>
      <dgm:spPr/>
      <dgm:t>
        <a:bodyPr/>
        <a:lstStyle/>
        <a:p>
          <a:endParaRPr lang="en-US"/>
        </a:p>
      </dgm:t>
    </dgm:pt>
    <dgm:pt modelId="{897A0821-74A8-4CFB-B719-E10DD6504257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MX" dirty="0"/>
            <a:t>Construcción de la filogenia</a:t>
          </a:r>
          <a:endParaRPr lang="en-US" dirty="0"/>
        </a:p>
      </dgm:t>
    </dgm:pt>
    <dgm:pt modelId="{43D0613D-E3EB-4C91-847B-8F0023E0357C}" type="parTrans" cxnId="{5D8A8761-C56C-4BC2-B2AF-C23032DA39F4}">
      <dgm:prSet/>
      <dgm:spPr/>
      <dgm:t>
        <a:bodyPr/>
        <a:lstStyle/>
        <a:p>
          <a:endParaRPr lang="en-US"/>
        </a:p>
      </dgm:t>
    </dgm:pt>
    <dgm:pt modelId="{D444A89A-05F0-43C9-B08A-12C17A93196E}" type="sibTrans" cxnId="{5D8A8761-C56C-4BC2-B2AF-C23032DA39F4}">
      <dgm:prSet/>
      <dgm:spPr/>
      <dgm:t>
        <a:bodyPr/>
        <a:lstStyle/>
        <a:p>
          <a:endParaRPr lang="en-US"/>
        </a:p>
      </dgm:t>
    </dgm:pt>
    <dgm:pt modelId="{7B4B642F-D998-43A9-A4B9-9A85211011AF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MX" dirty="0"/>
            <a:t>GWAS</a:t>
          </a:r>
          <a:endParaRPr lang="en-US" dirty="0"/>
        </a:p>
      </dgm:t>
    </dgm:pt>
    <dgm:pt modelId="{EAB2B314-3EE9-400F-A9F6-3DD15D890E86}" type="parTrans" cxnId="{88845758-C8CC-4081-875A-57BB2C4321E7}">
      <dgm:prSet/>
      <dgm:spPr/>
      <dgm:t>
        <a:bodyPr/>
        <a:lstStyle/>
        <a:p>
          <a:endParaRPr lang="en-US"/>
        </a:p>
      </dgm:t>
    </dgm:pt>
    <dgm:pt modelId="{963BEC8E-3FBD-4228-B27A-7A969CD67AFA}" type="sibTrans" cxnId="{88845758-C8CC-4081-875A-57BB2C4321E7}">
      <dgm:prSet/>
      <dgm:spPr/>
      <dgm:t>
        <a:bodyPr/>
        <a:lstStyle/>
        <a:p>
          <a:endParaRPr lang="en-US"/>
        </a:p>
      </dgm:t>
    </dgm:pt>
    <dgm:pt modelId="{6160859F-3053-4C94-8D36-A7432591D09E}" type="pres">
      <dgm:prSet presAssocID="{79788703-A96C-48DA-9F1B-01A2FC5C18F3}" presName="Name0" presStyleCnt="0">
        <dgm:presLayoutVars>
          <dgm:dir/>
          <dgm:animLvl val="lvl"/>
          <dgm:resizeHandles val="exact"/>
        </dgm:presLayoutVars>
      </dgm:prSet>
      <dgm:spPr/>
    </dgm:pt>
    <dgm:pt modelId="{FC1F1046-FF43-4325-AFE0-CB77604352E7}" type="pres">
      <dgm:prSet presAssocID="{1D8E75AB-9D36-4197-BEE2-C87BC712A7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C1DF0F-7331-4B55-A368-504987677431}" type="pres">
      <dgm:prSet presAssocID="{E579363B-AD08-4C8C-9AFD-2A9AD3EC3DE9}" presName="parTxOnlySpace" presStyleCnt="0"/>
      <dgm:spPr/>
    </dgm:pt>
    <dgm:pt modelId="{48139FC5-4C0E-418C-B323-0BC15650FB14}" type="pres">
      <dgm:prSet presAssocID="{897A0821-74A8-4CFB-B719-E10DD65042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828DB4-63ED-43D3-815B-A29736B4CEFC}" type="pres">
      <dgm:prSet presAssocID="{D444A89A-05F0-43C9-B08A-12C17A93196E}" presName="parTxOnlySpace" presStyleCnt="0"/>
      <dgm:spPr/>
    </dgm:pt>
    <dgm:pt modelId="{D9AE9166-0021-4758-9EE0-2D5C4D0F050B}" type="pres">
      <dgm:prSet presAssocID="{7B4B642F-D998-43A9-A4B9-9A85211011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0A54D10-8E66-4727-A4D1-91373C5B2EB9}" type="presOf" srcId="{897A0821-74A8-4CFB-B719-E10DD6504257}" destId="{48139FC5-4C0E-418C-B323-0BC15650FB14}" srcOrd="0" destOrd="0" presId="urn:microsoft.com/office/officeart/2005/8/layout/chevron1"/>
    <dgm:cxn modelId="{5AC45E22-65FE-484C-8B82-C2886D3A9BBF}" srcId="{79788703-A96C-48DA-9F1B-01A2FC5C18F3}" destId="{1D8E75AB-9D36-4197-BEE2-C87BC712A75B}" srcOrd="0" destOrd="0" parTransId="{CB17D965-B017-4FED-B61C-96B4B01ED54A}" sibTransId="{E579363B-AD08-4C8C-9AFD-2A9AD3EC3DE9}"/>
    <dgm:cxn modelId="{63C9115B-EC96-46E0-89A9-24DE8494057B}" type="presOf" srcId="{1D8E75AB-9D36-4197-BEE2-C87BC712A75B}" destId="{FC1F1046-FF43-4325-AFE0-CB77604352E7}" srcOrd="0" destOrd="0" presId="urn:microsoft.com/office/officeart/2005/8/layout/chevron1"/>
    <dgm:cxn modelId="{5D8A8761-C56C-4BC2-B2AF-C23032DA39F4}" srcId="{79788703-A96C-48DA-9F1B-01A2FC5C18F3}" destId="{897A0821-74A8-4CFB-B719-E10DD6504257}" srcOrd="1" destOrd="0" parTransId="{43D0613D-E3EB-4C91-847B-8F0023E0357C}" sibTransId="{D444A89A-05F0-43C9-B08A-12C17A93196E}"/>
    <dgm:cxn modelId="{7AA36150-7D58-49AC-9D70-FD92C8947FBD}" type="presOf" srcId="{7B4B642F-D998-43A9-A4B9-9A85211011AF}" destId="{D9AE9166-0021-4758-9EE0-2D5C4D0F050B}" srcOrd="0" destOrd="0" presId="urn:microsoft.com/office/officeart/2005/8/layout/chevron1"/>
    <dgm:cxn modelId="{88845758-C8CC-4081-875A-57BB2C4321E7}" srcId="{79788703-A96C-48DA-9F1B-01A2FC5C18F3}" destId="{7B4B642F-D998-43A9-A4B9-9A85211011AF}" srcOrd="2" destOrd="0" parTransId="{EAB2B314-3EE9-400F-A9F6-3DD15D890E86}" sibTransId="{963BEC8E-3FBD-4228-B27A-7A969CD67AFA}"/>
    <dgm:cxn modelId="{7564E09A-63B3-457B-BF05-D84161FD133F}" type="presOf" srcId="{79788703-A96C-48DA-9F1B-01A2FC5C18F3}" destId="{6160859F-3053-4C94-8D36-A7432591D09E}" srcOrd="0" destOrd="0" presId="urn:microsoft.com/office/officeart/2005/8/layout/chevron1"/>
    <dgm:cxn modelId="{17605420-976C-4ECB-ACDD-8C745E0AF21B}" type="presParOf" srcId="{6160859F-3053-4C94-8D36-A7432591D09E}" destId="{FC1F1046-FF43-4325-AFE0-CB77604352E7}" srcOrd="0" destOrd="0" presId="urn:microsoft.com/office/officeart/2005/8/layout/chevron1"/>
    <dgm:cxn modelId="{19009B3B-AD28-4238-A31A-C5B2AAA48FA7}" type="presParOf" srcId="{6160859F-3053-4C94-8D36-A7432591D09E}" destId="{4AC1DF0F-7331-4B55-A368-504987677431}" srcOrd="1" destOrd="0" presId="urn:microsoft.com/office/officeart/2005/8/layout/chevron1"/>
    <dgm:cxn modelId="{B80C09FD-C99B-4A9D-8863-533ECA82D8F9}" type="presParOf" srcId="{6160859F-3053-4C94-8D36-A7432591D09E}" destId="{48139FC5-4C0E-418C-B323-0BC15650FB14}" srcOrd="2" destOrd="0" presId="urn:microsoft.com/office/officeart/2005/8/layout/chevron1"/>
    <dgm:cxn modelId="{A9A29888-042F-4C8E-B2D0-66FD0DD445EE}" type="presParOf" srcId="{6160859F-3053-4C94-8D36-A7432591D09E}" destId="{56828DB4-63ED-43D3-815B-A29736B4CEFC}" srcOrd="3" destOrd="0" presId="urn:microsoft.com/office/officeart/2005/8/layout/chevron1"/>
    <dgm:cxn modelId="{A93066A1-D79A-4119-8699-C20B83363896}" type="presParOf" srcId="{6160859F-3053-4C94-8D36-A7432591D09E}" destId="{D9AE9166-0021-4758-9EE0-2D5C4D0F05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88703-A96C-48DA-9F1B-01A2FC5C18F3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1D8E75AB-9D36-4197-BEE2-C87BC712A75B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MX" i="0" dirty="0"/>
            <a:t>Obtención de </a:t>
          </a:r>
          <a:r>
            <a:rPr lang="es-MX" i="0" dirty="0" err="1"/>
            <a:t>unitigs</a:t>
          </a:r>
          <a:endParaRPr lang="en-US" i="0" dirty="0"/>
        </a:p>
      </dgm:t>
    </dgm:pt>
    <dgm:pt modelId="{CB17D965-B017-4FED-B61C-96B4B01ED54A}" type="parTrans" cxnId="{5AC45E22-65FE-484C-8B82-C2886D3A9BBF}">
      <dgm:prSet/>
      <dgm:spPr/>
      <dgm:t>
        <a:bodyPr/>
        <a:lstStyle/>
        <a:p>
          <a:endParaRPr lang="en-US"/>
        </a:p>
      </dgm:t>
    </dgm:pt>
    <dgm:pt modelId="{E579363B-AD08-4C8C-9AFD-2A9AD3EC3DE9}" type="sibTrans" cxnId="{5AC45E22-65FE-484C-8B82-C2886D3A9BBF}">
      <dgm:prSet/>
      <dgm:spPr/>
      <dgm:t>
        <a:bodyPr/>
        <a:lstStyle/>
        <a:p>
          <a:endParaRPr lang="en-US"/>
        </a:p>
      </dgm:t>
    </dgm:pt>
    <dgm:pt modelId="{897A0821-74A8-4CFB-B719-E10DD6504257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s-MX" dirty="0"/>
            <a:t>Construcción de la filogenia</a:t>
          </a:r>
          <a:endParaRPr lang="en-US" dirty="0"/>
        </a:p>
      </dgm:t>
    </dgm:pt>
    <dgm:pt modelId="{43D0613D-E3EB-4C91-847B-8F0023E0357C}" type="parTrans" cxnId="{5D8A8761-C56C-4BC2-B2AF-C23032DA39F4}">
      <dgm:prSet/>
      <dgm:spPr/>
      <dgm:t>
        <a:bodyPr/>
        <a:lstStyle/>
        <a:p>
          <a:endParaRPr lang="en-US"/>
        </a:p>
      </dgm:t>
    </dgm:pt>
    <dgm:pt modelId="{D444A89A-05F0-43C9-B08A-12C17A93196E}" type="sibTrans" cxnId="{5D8A8761-C56C-4BC2-B2AF-C23032DA39F4}">
      <dgm:prSet/>
      <dgm:spPr/>
      <dgm:t>
        <a:bodyPr/>
        <a:lstStyle/>
        <a:p>
          <a:endParaRPr lang="en-US"/>
        </a:p>
      </dgm:t>
    </dgm:pt>
    <dgm:pt modelId="{7B4B642F-D998-43A9-A4B9-9A85211011AF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MX" dirty="0"/>
            <a:t>GWAS</a:t>
          </a:r>
          <a:endParaRPr lang="en-US" dirty="0"/>
        </a:p>
      </dgm:t>
    </dgm:pt>
    <dgm:pt modelId="{EAB2B314-3EE9-400F-A9F6-3DD15D890E86}" type="parTrans" cxnId="{88845758-C8CC-4081-875A-57BB2C4321E7}">
      <dgm:prSet/>
      <dgm:spPr/>
      <dgm:t>
        <a:bodyPr/>
        <a:lstStyle/>
        <a:p>
          <a:endParaRPr lang="en-US"/>
        </a:p>
      </dgm:t>
    </dgm:pt>
    <dgm:pt modelId="{963BEC8E-3FBD-4228-B27A-7A969CD67AFA}" type="sibTrans" cxnId="{88845758-C8CC-4081-875A-57BB2C4321E7}">
      <dgm:prSet/>
      <dgm:spPr/>
      <dgm:t>
        <a:bodyPr/>
        <a:lstStyle/>
        <a:p>
          <a:endParaRPr lang="en-US"/>
        </a:p>
      </dgm:t>
    </dgm:pt>
    <dgm:pt modelId="{6160859F-3053-4C94-8D36-A7432591D09E}" type="pres">
      <dgm:prSet presAssocID="{79788703-A96C-48DA-9F1B-01A2FC5C18F3}" presName="Name0" presStyleCnt="0">
        <dgm:presLayoutVars>
          <dgm:dir/>
          <dgm:animLvl val="lvl"/>
          <dgm:resizeHandles val="exact"/>
        </dgm:presLayoutVars>
      </dgm:prSet>
      <dgm:spPr/>
    </dgm:pt>
    <dgm:pt modelId="{FC1F1046-FF43-4325-AFE0-CB77604352E7}" type="pres">
      <dgm:prSet presAssocID="{1D8E75AB-9D36-4197-BEE2-C87BC712A7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C1DF0F-7331-4B55-A368-504987677431}" type="pres">
      <dgm:prSet presAssocID="{E579363B-AD08-4C8C-9AFD-2A9AD3EC3DE9}" presName="parTxOnlySpace" presStyleCnt="0"/>
      <dgm:spPr/>
    </dgm:pt>
    <dgm:pt modelId="{48139FC5-4C0E-418C-B323-0BC15650FB14}" type="pres">
      <dgm:prSet presAssocID="{897A0821-74A8-4CFB-B719-E10DD65042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828DB4-63ED-43D3-815B-A29736B4CEFC}" type="pres">
      <dgm:prSet presAssocID="{D444A89A-05F0-43C9-B08A-12C17A93196E}" presName="parTxOnlySpace" presStyleCnt="0"/>
      <dgm:spPr/>
    </dgm:pt>
    <dgm:pt modelId="{D9AE9166-0021-4758-9EE0-2D5C4D0F050B}" type="pres">
      <dgm:prSet presAssocID="{7B4B642F-D998-43A9-A4B9-9A85211011AF}" presName="parTxOnly" presStyleLbl="node1" presStyleIdx="2" presStyleCnt="3" custLinFactNeighborX="928" custLinFactNeighborY="14">
        <dgm:presLayoutVars>
          <dgm:chMax val="0"/>
          <dgm:chPref val="0"/>
          <dgm:bulletEnabled val="1"/>
        </dgm:presLayoutVars>
      </dgm:prSet>
      <dgm:spPr/>
    </dgm:pt>
  </dgm:ptLst>
  <dgm:cxnLst>
    <dgm:cxn modelId="{20A54D10-8E66-4727-A4D1-91373C5B2EB9}" type="presOf" srcId="{897A0821-74A8-4CFB-B719-E10DD6504257}" destId="{48139FC5-4C0E-418C-B323-0BC15650FB14}" srcOrd="0" destOrd="0" presId="urn:microsoft.com/office/officeart/2005/8/layout/chevron1"/>
    <dgm:cxn modelId="{5AC45E22-65FE-484C-8B82-C2886D3A9BBF}" srcId="{79788703-A96C-48DA-9F1B-01A2FC5C18F3}" destId="{1D8E75AB-9D36-4197-BEE2-C87BC712A75B}" srcOrd="0" destOrd="0" parTransId="{CB17D965-B017-4FED-B61C-96B4B01ED54A}" sibTransId="{E579363B-AD08-4C8C-9AFD-2A9AD3EC3DE9}"/>
    <dgm:cxn modelId="{63C9115B-EC96-46E0-89A9-24DE8494057B}" type="presOf" srcId="{1D8E75AB-9D36-4197-BEE2-C87BC712A75B}" destId="{FC1F1046-FF43-4325-AFE0-CB77604352E7}" srcOrd="0" destOrd="0" presId="urn:microsoft.com/office/officeart/2005/8/layout/chevron1"/>
    <dgm:cxn modelId="{5D8A8761-C56C-4BC2-B2AF-C23032DA39F4}" srcId="{79788703-A96C-48DA-9F1B-01A2FC5C18F3}" destId="{897A0821-74A8-4CFB-B719-E10DD6504257}" srcOrd="1" destOrd="0" parTransId="{43D0613D-E3EB-4C91-847B-8F0023E0357C}" sibTransId="{D444A89A-05F0-43C9-B08A-12C17A93196E}"/>
    <dgm:cxn modelId="{7AA36150-7D58-49AC-9D70-FD92C8947FBD}" type="presOf" srcId="{7B4B642F-D998-43A9-A4B9-9A85211011AF}" destId="{D9AE9166-0021-4758-9EE0-2D5C4D0F050B}" srcOrd="0" destOrd="0" presId="urn:microsoft.com/office/officeart/2005/8/layout/chevron1"/>
    <dgm:cxn modelId="{88845758-C8CC-4081-875A-57BB2C4321E7}" srcId="{79788703-A96C-48DA-9F1B-01A2FC5C18F3}" destId="{7B4B642F-D998-43A9-A4B9-9A85211011AF}" srcOrd="2" destOrd="0" parTransId="{EAB2B314-3EE9-400F-A9F6-3DD15D890E86}" sibTransId="{963BEC8E-3FBD-4228-B27A-7A969CD67AFA}"/>
    <dgm:cxn modelId="{7564E09A-63B3-457B-BF05-D84161FD133F}" type="presOf" srcId="{79788703-A96C-48DA-9F1B-01A2FC5C18F3}" destId="{6160859F-3053-4C94-8D36-A7432591D09E}" srcOrd="0" destOrd="0" presId="urn:microsoft.com/office/officeart/2005/8/layout/chevron1"/>
    <dgm:cxn modelId="{17605420-976C-4ECB-ACDD-8C745E0AF21B}" type="presParOf" srcId="{6160859F-3053-4C94-8D36-A7432591D09E}" destId="{FC1F1046-FF43-4325-AFE0-CB77604352E7}" srcOrd="0" destOrd="0" presId="urn:microsoft.com/office/officeart/2005/8/layout/chevron1"/>
    <dgm:cxn modelId="{19009B3B-AD28-4238-A31A-C5B2AAA48FA7}" type="presParOf" srcId="{6160859F-3053-4C94-8D36-A7432591D09E}" destId="{4AC1DF0F-7331-4B55-A368-504987677431}" srcOrd="1" destOrd="0" presId="urn:microsoft.com/office/officeart/2005/8/layout/chevron1"/>
    <dgm:cxn modelId="{B80C09FD-C99B-4A9D-8863-533ECA82D8F9}" type="presParOf" srcId="{6160859F-3053-4C94-8D36-A7432591D09E}" destId="{48139FC5-4C0E-418C-B323-0BC15650FB14}" srcOrd="2" destOrd="0" presId="urn:microsoft.com/office/officeart/2005/8/layout/chevron1"/>
    <dgm:cxn modelId="{A9A29888-042F-4C8E-B2D0-66FD0DD445EE}" type="presParOf" srcId="{6160859F-3053-4C94-8D36-A7432591D09E}" destId="{56828DB4-63ED-43D3-815B-A29736B4CEFC}" srcOrd="3" destOrd="0" presId="urn:microsoft.com/office/officeart/2005/8/layout/chevron1"/>
    <dgm:cxn modelId="{A93066A1-D79A-4119-8699-C20B83363896}" type="presParOf" srcId="{6160859F-3053-4C94-8D36-A7432591D09E}" destId="{D9AE9166-0021-4758-9EE0-2D5C4D0F05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88703-A96C-48DA-9F1B-01A2FC5C18F3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1D8E75AB-9D36-4197-BEE2-C87BC712A75B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MX" i="0" dirty="0"/>
            <a:t>Obtención de </a:t>
          </a:r>
          <a:r>
            <a:rPr lang="es-MX" i="0" dirty="0" err="1"/>
            <a:t>unitigs</a:t>
          </a:r>
          <a:endParaRPr lang="en-US" i="0" dirty="0"/>
        </a:p>
      </dgm:t>
    </dgm:pt>
    <dgm:pt modelId="{CB17D965-B017-4FED-B61C-96B4B01ED54A}" type="parTrans" cxnId="{5AC45E22-65FE-484C-8B82-C2886D3A9BBF}">
      <dgm:prSet/>
      <dgm:spPr/>
      <dgm:t>
        <a:bodyPr/>
        <a:lstStyle/>
        <a:p>
          <a:endParaRPr lang="en-US"/>
        </a:p>
      </dgm:t>
    </dgm:pt>
    <dgm:pt modelId="{E579363B-AD08-4C8C-9AFD-2A9AD3EC3DE9}" type="sibTrans" cxnId="{5AC45E22-65FE-484C-8B82-C2886D3A9BBF}">
      <dgm:prSet/>
      <dgm:spPr/>
      <dgm:t>
        <a:bodyPr/>
        <a:lstStyle/>
        <a:p>
          <a:endParaRPr lang="en-US"/>
        </a:p>
      </dgm:t>
    </dgm:pt>
    <dgm:pt modelId="{897A0821-74A8-4CFB-B719-E10DD6504257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MX" dirty="0"/>
            <a:t>Construcción de la filogenia</a:t>
          </a:r>
          <a:endParaRPr lang="en-US" dirty="0"/>
        </a:p>
      </dgm:t>
    </dgm:pt>
    <dgm:pt modelId="{43D0613D-E3EB-4C91-847B-8F0023E0357C}" type="parTrans" cxnId="{5D8A8761-C56C-4BC2-B2AF-C23032DA39F4}">
      <dgm:prSet/>
      <dgm:spPr/>
      <dgm:t>
        <a:bodyPr/>
        <a:lstStyle/>
        <a:p>
          <a:endParaRPr lang="en-US"/>
        </a:p>
      </dgm:t>
    </dgm:pt>
    <dgm:pt modelId="{D444A89A-05F0-43C9-B08A-12C17A93196E}" type="sibTrans" cxnId="{5D8A8761-C56C-4BC2-B2AF-C23032DA39F4}">
      <dgm:prSet/>
      <dgm:spPr/>
      <dgm:t>
        <a:bodyPr/>
        <a:lstStyle/>
        <a:p>
          <a:endParaRPr lang="en-US"/>
        </a:p>
      </dgm:t>
    </dgm:pt>
    <dgm:pt modelId="{7B4B642F-D998-43A9-A4B9-9A85211011AF}">
      <dgm:prSet phldrT="[Texto]"/>
      <dgm:spPr>
        <a:solidFill>
          <a:schemeClr val="accent2"/>
        </a:solidFill>
      </dgm:spPr>
      <dgm:t>
        <a:bodyPr/>
        <a:lstStyle/>
        <a:p>
          <a:r>
            <a:rPr lang="es-MX" dirty="0"/>
            <a:t>GWAS</a:t>
          </a:r>
          <a:endParaRPr lang="en-US" dirty="0"/>
        </a:p>
      </dgm:t>
    </dgm:pt>
    <dgm:pt modelId="{EAB2B314-3EE9-400F-A9F6-3DD15D890E86}" type="parTrans" cxnId="{88845758-C8CC-4081-875A-57BB2C4321E7}">
      <dgm:prSet/>
      <dgm:spPr/>
      <dgm:t>
        <a:bodyPr/>
        <a:lstStyle/>
        <a:p>
          <a:endParaRPr lang="en-US"/>
        </a:p>
      </dgm:t>
    </dgm:pt>
    <dgm:pt modelId="{963BEC8E-3FBD-4228-B27A-7A969CD67AFA}" type="sibTrans" cxnId="{88845758-C8CC-4081-875A-57BB2C4321E7}">
      <dgm:prSet/>
      <dgm:spPr/>
      <dgm:t>
        <a:bodyPr/>
        <a:lstStyle/>
        <a:p>
          <a:endParaRPr lang="en-US"/>
        </a:p>
      </dgm:t>
    </dgm:pt>
    <dgm:pt modelId="{6160859F-3053-4C94-8D36-A7432591D09E}" type="pres">
      <dgm:prSet presAssocID="{79788703-A96C-48DA-9F1B-01A2FC5C18F3}" presName="Name0" presStyleCnt="0">
        <dgm:presLayoutVars>
          <dgm:dir/>
          <dgm:animLvl val="lvl"/>
          <dgm:resizeHandles val="exact"/>
        </dgm:presLayoutVars>
      </dgm:prSet>
      <dgm:spPr/>
    </dgm:pt>
    <dgm:pt modelId="{FC1F1046-FF43-4325-AFE0-CB77604352E7}" type="pres">
      <dgm:prSet presAssocID="{1D8E75AB-9D36-4197-BEE2-C87BC712A7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C1DF0F-7331-4B55-A368-504987677431}" type="pres">
      <dgm:prSet presAssocID="{E579363B-AD08-4C8C-9AFD-2A9AD3EC3DE9}" presName="parTxOnlySpace" presStyleCnt="0"/>
      <dgm:spPr/>
    </dgm:pt>
    <dgm:pt modelId="{48139FC5-4C0E-418C-B323-0BC15650FB14}" type="pres">
      <dgm:prSet presAssocID="{897A0821-74A8-4CFB-B719-E10DD65042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828DB4-63ED-43D3-815B-A29736B4CEFC}" type="pres">
      <dgm:prSet presAssocID="{D444A89A-05F0-43C9-B08A-12C17A93196E}" presName="parTxOnlySpace" presStyleCnt="0"/>
      <dgm:spPr/>
    </dgm:pt>
    <dgm:pt modelId="{D9AE9166-0021-4758-9EE0-2D5C4D0F050B}" type="pres">
      <dgm:prSet presAssocID="{7B4B642F-D998-43A9-A4B9-9A85211011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0A54D10-8E66-4727-A4D1-91373C5B2EB9}" type="presOf" srcId="{897A0821-74A8-4CFB-B719-E10DD6504257}" destId="{48139FC5-4C0E-418C-B323-0BC15650FB14}" srcOrd="0" destOrd="0" presId="urn:microsoft.com/office/officeart/2005/8/layout/chevron1"/>
    <dgm:cxn modelId="{5AC45E22-65FE-484C-8B82-C2886D3A9BBF}" srcId="{79788703-A96C-48DA-9F1B-01A2FC5C18F3}" destId="{1D8E75AB-9D36-4197-BEE2-C87BC712A75B}" srcOrd="0" destOrd="0" parTransId="{CB17D965-B017-4FED-B61C-96B4B01ED54A}" sibTransId="{E579363B-AD08-4C8C-9AFD-2A9AD3EC3DE9}"/>
    <dgm:cxn modelId="{63C9115B-EC96-46E0-89A9-24DE8494057B}" type="presOf" srcId="{1D8E75AB-9D36-4197-BEE2-C87BC712A75B}" destId="{FC1F1046-FF43-4325-AFE0-CB77604352E7}" srcOrd="0" destOrd="0" presId="urn:microsoft.com/office/officeart/2005/8/layout/chevron1"/>
    <dgm:cxn modelId="{5D8A8761-C56C-4BC2-B2AF-C23032DA39F4}" srcId="{79788703-A96C-48DA-9F1B-01A2FC5C18F3}" destId="{897A0821-74A8-4CFB-B719-E10DD6504257}" srcOrd="1" destOrd="0" parTransId="{43D0613D-E3EB-4C91-847B-8F0023E0357C}" sibTransId="{D444A89A-05F0-43C9-B08A-12C17A93196E}"/>
    <dgm:cxn modelId="{7AA36150-7D58-49AC-9D70-FD92C8947FBD}" type="presOf" srcId="{7B4B642F-D998-43A9-A4B9-9A85211011AF}" destId="{D9AE9166-0021-4758-9EE0-2D5C4D0F050B}" srcOrd="0" destOrd="0" presId="urn:microsoft.com/office/officeart/2005/8/layout/chevron1"/>
    <dgm:cxn modelId="{88845758-C8CC-4081-875A-57BB2C4321E7}" srcId="{79788703-A96C-48DA-9F1B-01A2FC5C18F3}" destId="{7B4B642F-D998-43A9-A4B9-9A85211011AF}" srcOrd="2" destOrd="0" parTransId="{EAB2B314-3EE9-400F-A9F6-3DD15D890E86}" sibTransId="{963BEC8E-3FBD-4228-B27A-7A969CD67AFA}"/>
    <dgm:cxn modelId="{7564E09A-63B3-457B-BF05-D84161FD133F}" type="presOf" srcId="{79788703-A96C-48DA-9F1B-01A2FC5C18F3}" destId="{6160859F-3053-4C94-8D36-A7432591D09E}" srcOrd="0" destOrd="0" presId="urn:microsoft.com/office/officeart/2005/8/layout/chevron1"/>
    <dgm:cxn modelId="{17605420-976C-4ECB-ACDD-8C745E0AF21B}" type="presParOf" srcId="{6160859F-3053-4C94-8D36-A7432591D09E}" destId="{FC1F1046-FF43-4325-AFE0-CB77604352E7}" srcOrd="0" destOrd="0" presId="urn:microsoft.com/office/officeart/2005/8/layout/chevron1"/>
    <dgm:cxn modelId="{19009B3B-AD28-4238-A31A-C5B2AAA48FA7}" type="presParOf" srcId="{6160859F-3053-4C94-8D36-A7432591D09E}" destId="{4AC1DF0F-7331-4B55-A368-504987677431}" srcOrd="1" destOrd="0" presId="urn:microsoft.com/office/officeart/2005/8/layout/chevron1"/>
    <dgm:cxn modelId="{B80C09FD-C99B-4A9D-8863-533ECA82D8F9}" type="presParOf" srcId="{6160859F-3053-4C94-8D36-A7432591D09E}" destId="{48139FC5-4C0E-418C-B323-0BC15650FB14}" srcOrd="2" destOrd="0" presId="urn:microsoft.com/office/officeart/2005/8/layout/chevron1"/>
    <dgm:cxn modelId="{A9A29888-042F-4C8E-B2D0-66FD0DD445EE}" type="presParOf" srcId="{6160859F-3053-4C94-8D36-A7432591D09E}" destId="{56828DB4-63ED-43D3-815B-A29736B4CEFC}" srcOrd="3" destOrd="0" presId="urn:microsoft.com/office/officeart/2005/8/layout/chevron1"/>
    <dgm:cxn modelId="{A93066A1-D79A-4119-8699-C20B83363896}" type="presParOf" srcId="{6160859F-3053-4C94-8D36-A7432591D09E}" destId="{D9AE9166-0021-4758-9EE0-2D5C4D0F05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F1046-FF43-4325-AFE0-CB77604352E7}">
      <dsp:nvSpPr>
        <dsp:cNvPr id="0" name=""/>
        <dsp:cNvSpPr/>
      </dsp:nvSpPr>
      <dsp:spPr>
        <a:xfrm>
          <a:off x="1807" y="1223624"/>
          <a:ext cx="2202089" cy="880835"/>
        </a:xfrm>
        <a:prstGeom prst="chevr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0" kern="1200" dirty="0"/>
            <a:t>Obtención de </a:t>
          </a:r>
          <a:r>
            <a:rPr lang="es-MX" sz="1600" i="0" kern="1200" dirty="0" err="1"/>
            <a:t>unitigs</a:t>
          </a:r>
          <a:endParaRPr lang="en-US" sz="1600" i="0" kern="1200" dirty="0"/>
        </a:p>
      </dsp:txBody>
      <dsp:txXfrm>
        <a:off x="442225" y="1223624"/>
        <a:ext cx="1321254" cy="880835"/>
      </dsp:txXfrm>
    </dsp:sp>
    <dsp:sp modelId="{48139FC5-4C0E-418C-B323-0BC15650FB14}">
      <dsp:nvSpPr>
        <dsp:cNvPr id="0" name=""/>
        <dsp:cNvSpPr/>
      </dsp:nvSpPr>
      <dsp:spPr>
        <a:xfrm>
          <a:off x="1983687" y="1223624"/>
          <a:ext cx="2202089" cy="880835"/>
        </a:xfrm>
        <a:prstGeom prst="chevron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Construcción de la filogenia</a:t>
          </a:r>
          <a:endParaRPr lang="en-US" sz="1600" kern="1200" dirty="0"/>
        </a:p>
      </dsp:txBody>
      <dsp:txXfrm>
        <a:off x="2424105" y="1223624"/>
        <a:ext cx="1321254" cy="880835"/>
      </dsp:txXfrm>
    </dsp:sp>
    <dsp:sp modelId="{D9AE9166-0021-4758-9EE0-2D5C4D0F050B}">
      <dsp:nvSpPr>
        <dsp:cNvPr id="0" name=""/>
        <dsp:cNvSpPr/>
      </dsp:nvSpPr>
      <dsp:spPr>
        <a:xfrm>
          <a:off x="3965568" y="1223624"/>
          <a:ext cx="2202089" cy="880835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GWAS</a:t>
          </a:r>
          <a:endParaRPr lang="en-US" sz="1600" kern="1200" dirty="0"/>
        </a:p>
      </dsp:txBody>
      <dsp:txXfrm>
        <a:off x="4405986" y="1223624"/>
        <a:ext cx="1321254" cy="880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F1046-FF43-4325-AFE0-CB77604352E7}">
      <dsp:nvSpPr>
        <dsp:cNvPr id="0" name=""/>
        <dsp:cNvSpPr/>
      </dsp:nvSpPr>
      <dsp:spPr>
        <a:xfrm>
          <a:off x="1807" y="1223624"/>
          <a:ext cx="2202089" cy="880835"/>
        </a:xfrm>
        <a:prstGeom prst="chevr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0" kern="1200" dirty="0"/>
            <a:t>Obtención de </a:t>
          </a:r>
          <a:r>
            <a:rPr lang="es-MX" sz="1600" i="0" kern="1200" dirty="0" err="1"/>
            <a:t>unitigs</a:t>
          </a:r>
          <a:endParaRPr lang="en-US" sz="1600" i="0" kern="1200" dirty="0"/>
        </a:p>
      </dsp:txBody>
      <dsp:txXfrm>
        <a:off x="442225" y="1223624"/>
        <a:ext cx="1321254" cy="880835"/>
      </dsp:txXfrm>
    </dsp:sp>
    <dsp:sp modelId="{48139FC5-4C0E-418C-B323-0BC15650FB14}">
      <dsp:nvSpPr>
        <dsp:cNvPr id="0" name=""/>
        <dsp:cNvSpPr/>
      </dsp:nvSpPr>
      <dsp:spPr>
        <a:xfrm>
          <a:off x="1983687" y="1223624"/>
          <a:ext cx="2202089" cy="880835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Construcción de la filogenia</a:t>
          </a:r>
          <a:endParaRPr lang="en-US" sz="1600" kern="1200" dirty="0"/>
        </a:p>
      </dsp:txBody>
      <dsp:txXfrm>
        <a:off x="2424105" y="1223624"/>
        <a:ext cx="1321254" cy="880835"/>
      </dsp:txXfrm>
    </dsp:sp>
    <dsp:sp modelId="{D9AE9166-0021-4758-9EE0-2D5C4D0F050B}">
      <dsp:nvSpPr>
        <dsp:cNvPr id="0" name=""/>
        <dsp:cNvSpPr/>
      </dsp:nvSpPr>
      <dsp:spPr>
        <a:xfrm>
          <a:off x="3965568" y="1223624"/>
          <a:ext cx="2202089" cy="880835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GWAS</a:t>
          </a:r>
          <a:endParaRPr lang="en-US" sz="1600" kern="1200" dirty="0"/>
        </a:p>
      </dsp:txBody>
      <dsp:txXfrm>
        <a:off x="4405986" y="1223624"/>
        <a:ext cx="1321254" cy="880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F1046-FF43-4325-AFE0-CB77604352E7}">
      <dsp:nvSpPr>
        <dsp:cNvPr id="0" name=""/>
        <dsp:cNvSpPr/>
      </dsp:nvSpPr>
      <dsp:spPr>
        <a:xfrm>
          <a:off x="1807" y="1223624"/>
          <a:ext cx="2202089" cy="88083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0" kern="1200" dirty="0"/>
            <a:t>Obtención de </a:t>
          </a:r>
          <a:r>
            <a:rPr lang="es-MX" sz="1600" i="0" kern="1200" dirty="0" err="1"/>
            <a:t>unitigs</a:t>
          </a:r>
          <a:endParaRPr lang="en-US" sz="1600" i="0" kern="1200" dirty="0"/>
        </a:p>
      </dsp:txBody>
      <dsp:txXfrm>
        <a:off x="442225" y="1223624"/>
        <a:ext cx="1321254" cy="880835"/>
      </dsp:txXfrm>
    </dsp:sp>
    <dsp:sp modelId="{48139FC5-4C0E-418C-B323-0BC15650FB14}">
      <dsp:nvSpPr>
        <dsp:cNvPr id="0" name=""/>
        <dsp:cNvSpPr/>
      </dsp:nvSpPr>
      <dsp:spPr>
        <a:xfrm>
          <a:off x="1983687" y="1223624"/>
          <a:ext cx="2202089" cy="880835"/>
        </a:xfrm>
        <a:prstGeom prst="chevron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Construcción de la filogenia</a:t>
          </a:r>
          <a:endParaRPr lang="en-US" sz="1600" kern="1200" dirty="0"/>
        </a:p>
      </dsp:txBody>
      <dsp:txXfrm>
        <a:off x="2424105" y="1223624"/>
        <a:ext cx="1321254" cy="880835"/>
      </dsp:txXfrm>
    </dsp:sp>
    <dsp:sp modelId="{D9AE9166-0021-4758-9EE0-2D5C4D0F050B}">
      <dsp:nvSpPr>
        <dsp:cNvPr id="0" name=""/>
        <dsp:cNvSpPr/>
      </dsp:nvSpPr>
      <dsp:spPr>
        <a:xfrm>
          <a:off x="3967375" y="1223747"/>
          <a:ext cx="2202089" cy="880835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GWAS</a:t>
          </a:r>
          <a:endParaRPr lang="en-US" sz="1600" kern="1200" dirty="0"/>
        </a:p>
      </dsp:txBody>
      <dsp:txXfrm>
        <a:off x="4407793" y="1223747"/>
        <a:ext cx="1321254" cy="880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F1046-FF43-4325-AFE0-CB77604352E7}">
      <dsp:nvSpPr>
        <dsp:cNvPr id="0" name=""/>
        <dsp:cNvSpPr/>
      </dsp:nvSpPr>
      <dsp:spPr>
        <a:xfrm>
          <a:off x="1807" y="1223624"/>
          <a:ext cx="2202089" cy="88083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0" kern="1200" dirty="0"/>
            <a:t>Obtención de </a:t>
          </a:r>
          <a:r>
            <a:rPr lang="es-MX" sz="1600" i="0" kern="1200" dirty="0" err="1"/>
            <a:t>unitigs</a:t>
          </a:r>
          <a:endParaRPr lang="en-US" sz="1600" i="0" kern="1200" dirty="0"/>
        </a:p>
      </dsp:txBody>
      <dsp:txXfrm>
        <a:off x="442225" y="1223624"/>
        <a:ext cx="1321254" cy="880835"/>
      </dsp:txXfrm>
    </dsp:sp>
    <dsp:sp modelId="{48139FC5-4C0E-418C-B323-0BC15650FB14}">
      <dsp:nvSpPr>
        <dsp:cNvPr id="0" name=""/>
        <dsp:cNvSpPr/>
      </dsp:nvSpPr>
      <dsp:spPr>
        <a:xfrm>
          <a:off x="1983687" y="1223624"/>
          <a:ext cx="2202089" cy="880835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Construcción de la filogenia</a:t>
          </a:r>
          <a:endParaRPr lang="en-US" sz="1600" kern="1200" dirty="0"/>
        </a:p>
      </dsp:txBody>
      <dsp:txXfrm>
        <a:off x="2424105" y="1223624"/>
        <a:ext cx="1321254" cy="880835"/>
      </dsp:txXfrm>
    </dsp:sp>
    <dsp:sp modelId="{D9AE9166-0021-4758-9EE0-2D5C4D0F050B}">
      <dsp:nvSpPr>
        <dsp:cNvPr id="0" name=""/>
        <dsp:cNvSpPr/>
      </dsp:nvSpPr>
      <dsp:spPr>
        <a:xfrm>
          <a:off x="3965568" y="1223624"/>
          <a:ext cx="2202089" cy="880835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GWAS</a:t>
          </a:r>
          <a:endParaRPr lang="en-US" sz="1600" kern="1200" dirty="0"/>
        </a:p>
      </dsp:txBody>
      <dsp:txXfrm>
        <a:off x="4405986" y="1223624"/>
        <a:ext cx="1321254" cy="880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1C58-AB78-44D3-BE6B-2BAA8BC095E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38BFB-F751-4A7D-92A0-772F3A415E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9291C-D5C8-42BB-B052-19FE4D8C5DF8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72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7E5B8-44AA-4ED4-8B96-D552288C0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7EFF8C-7C29-46EA-A750-38694C6D9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EFE2C5-C83B-49B9-9B92-543FE30E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0ADA0D-52EC-4AAC-8788-0E34B96B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6EF0A3-A5ED-4FA9-9F85-B6EA85F7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4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5D651-27DB-4998-BCC2-5A064A69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786D71-B20B-43D1-8DDE-F3D21AA7E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A0694-4569-4853-95EC-A2647746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F35B6-5AFB-43DB-B029-68C92C5C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A421A-51C5-437C-85F5-ADACA5D1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3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269714-59D9-4607-A0BF-BDB16AB28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AF2FDB-3F23-49EC-933E-231B7C03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B84B8-8909-482B-832F-D17DB2B4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244B00-B7B4-4B4B-97D9-7E8977D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95191-BD56-4DC1-8EB0-0B3F6C32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8" y="153989"/>
            <a:ext cx="407881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99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8" y="153989"/>
            <a:ext cx="407881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37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791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285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9620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74625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32046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76251" y="1428750"/>
            <a:ext cx="3048000" cy="1981200"/>
          </a:xfrm>
          <a:prstGeom prst="rightArrowCallout">
            <a:avLst>
              <a:gd name="adj1" fmla="val 25000"/>
              <a:gd name="adj2" fmla="val 25000"/>
              <a:gd name="adj3" fmla="val 19231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6381751" y="4305306"/>
            <a:ext cx="2286000" cy="571500"/>
          </a:xfrm>
          <a:prstGeom prst="downArrowCallout">
            <a:avLst>
              <a:gd name="adj1" fmla="val 59091"/>
              <a:gd name="adj2" fmla="val 59091"/>
              <a:gd name="adj3" fmla="val 16667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PRODUCTOS</a:t>
            </a: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619500" y="5000626"/>
            <a:ext cx="7518400" cy="885825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76238">
              <a:defRPr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09984" y="785794"/>
            <a:ext cx="7429552" cy="335758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defTabSz="292100" eaLnBrk="0" hangingPunct="0">
              <a:buFont typeface="Wingdings" pitchFamily="2" charset="2"/>
              <a:buNone/>
              <a:defRPr/>
            </a:pPr>
            <a:endParaRPr lang="es-ES" sz="1600" b="1" dirty="0">
              <a:solidFill>
                <a:schemeClr val="tx1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812B9-CED3-4D21-813B-BEC6DDEB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67D68-2D04-441F-8928-B3A83367A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70A14-89A8-4B3C-8D61-B293A9F0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B1AA9-016B-4663-B7A2-5E5F7B82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A7CA8-71DA-4FB2-97F1-751055F4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511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625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76914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337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8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BAAB1-EF5B-4DFB-A7BC-916888AE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B9E55-5E17-4F0A-893D-948560396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6F9DCC-E3BD-4E30-8D48-119D03CF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304A4-A296-4DFC-80AC-0C237889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DDDBE-486C-4C95-BC93-7F4ED8A2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5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D6F1E-2F97-401E-9CCE-7830403C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F4DC1A-B260-4886-B3F8-83A4304E9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3C0D6F-B725-42DE-B83E-C0F078EF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E4D76-358E-4D23-A243-91BB9E31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4F4288-6538-4FB0-8873-28D47538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17341C-8200-488B-AB2D-D93C6199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4D3DE-6831-4812-9A7A-2A8993CC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B6BE67-D1BE-41BD-AC3B-19BB7578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B2FFD-41FE-4B0F-9682-043C5927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445DDB-4A1E-479C-90A5-06A9AE42A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AF636A-14BD-4220-8E48-3FF1C4743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B9CC7A-D88A-4C43-A9C8-BB2AAF21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040A3F-E863-4A61-B760-4BBB39A4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C4978-9BF7-4C87-9814-2ACF4497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2A728-B6FC-466C-9640-3549A22D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BC1C7B-0735-4ABB-B7DD-A64E91FC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7E7539-F83D-42F7-9104-36749932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B6DAA5-199D-4B93-9E31-C27B677E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BA01AA-0316-481B-BC4D-B777E6EA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59DACB-F5A8-4AF1-8EED-02439A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D572AC-C227-4CEC-A420-1E9FB47B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D6030-3B5E-4452-9BB9-22A4F139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13A9C-5146-4224-912A-7734C52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6018E2-AE91-4F40-B7EC-20CAE224C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667F9D-28E8-4349-933E-C8600074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01679-C503-4FF1-8279-709ADDA5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C77339-3903-4010-B7DC-C07A59C3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DA7FB-50E9-43F8-8F8F-A9966884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1A8DFE-ABC6-473B-B3ED-3E727C56F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58CB77-DDBB-44A7-B65B-A8EDF506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515EAF-0C73-4863-9D47-060E9E49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9C5F9-D23D-42A1-8675-BF522F87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9633C1-F643-4AE4-992A-C66A661F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BFAC7A-5EF4-4194-8E70-8ABAA06C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D2AB99-1AD1-47D0-9928-6D0DA0FF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5F703-35FE-477A-93FB-04345D3CB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2ED4-10C6-49A2-B123-CFFC4F2791B2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77AB8A-9447-4C10-8FA7-37E1C92B9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2FB57-FD96-44A2-9941-698BBC999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5466-0E3F-444A-811D-FFB930348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pic>
        <p:nvPicPr>
          <p:cNvPr id="6150" name="Picture 25" descr="LOGO-OFICIAL-transparen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91552" y="5876926"/>
            <a:ext cx="360044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2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eg"/><Relationship Id="rId7" Type="http://schemas.microsoft.com/office/2007/relationships/hdphoto" Target="../media/hdphoto1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microsoft.com/office/2007/relationships/hdphoto" Target="../media/hdphoto18.wdp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1.wdp"/><Relationship Id="rId5" Type="http://schemas.openxmlformats.org/officeDocument/2006/relationships/image" Target="../media/image51.png"/><Relationship Id="rId4" Type="http://schemas.microsoft.com/office/2007/relationships/hdphoto" Target="../media/hdphoto2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1.wdp"/><Relationship Id="rId5" Type="http://schemas.openxmlformats.org/officeDocument/2006/relationships/image" Target="../media/image51.png"/><Relationship Id="rId4" Type="http://schemas.microsoft.com/office/2007/relationships/hdphoto" Target="../media/hdphoto2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2.xml"/><Relationship Id="rId5" Type="http://schemas.openxmlformats.org/officeDocument/2006/relationships/image" Target="../media/image60.png"/><Relationship Id="rId10" Type="http://schemas.microsoft.com/office/2007/relationships/diagramDrawing" Target="../diagrams/drawing2.xml"/><Relationship Id="rId4" Type="http://schemas.microsoft.com/office/2007/relationships/hdphoto" Target="../media/hdphoto23.wdp"/><Relationship Id="rId9" Type="http://schemas.openxmlformats.org/officeDocument/2006/relationships/diagramColors" Target="../diagrams/colors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3.xml"/><Relationship Id="rId5" Type="http://schemas.microsoft.com/office/2007/relationships/hdphoto" Target="../media/hdphoto23.wdp"/><Relationship Id="rId10" Type="http://schemas.microsoft.com/office/2007/relationships/diagramDrawing" Target="../diagrams/drawing3.xml"/><Relationship Id="rId4" Type="http://schemas.openxmlformats.org/officeDocument/2006/relationships/image" Target="../media/image59.png"/><Relationship Id="rId9" Type="http://schemas.openxmlformats.org/officeDocument/2006/relationships/diagramColors" Target="../diagrams/colors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61.png"/><Relationship Id="rId7" Type="http://schemas.openxmlformats.org/officeDocument/2006/relationships/diagramData" Target="../diagrams/data4.xml"/><Relationship Id="rId12" Type="http://schemas.openxmlformats.org/officeDocument/2006/relationships/image" Target="../media/image6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microsoft.com/office/2007/relationships/diagramDrawing" Target="../diagrams/drawing4.xml"/><Relationship Id="rId5" Type="http://schemas.microsoft.com/office/2007/relationships/hdphoto" Target="../media/hdphoto23.wdp"/><Relationship Id="rId10" Type="http://schemas.openxmlformats.org/officeDocument/2006/relationships/diagramColors" Target="../diagrams/colors4.xml"/><Relationship Id="rId4" Type="http://schemas.openxmlformats.org/officeDocument/2006/relationships/image" Target="../media/image59.png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20.wdp"/><Relationship Id="rId7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1.wdp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1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1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7.wdp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820330-6D5D-452A-BC91-E8BC1063E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3" t="14659" r="8511" b="6932"/>
          <a:stretch/>
        </p:blipFill>
        <p:spPr>
          <a:xfrm>
            <a:off x="414670" y="202019"/>
            <a:ext cx="3492089" cy="839972"/>
          </a:xfrm>
          <a:prstGeom prst="rect">
            <a:avLst/>
          </a:prstGeom>
        </p:spPr>
      </p:pic>
      <p:pic>
        <p:nvPicPr>
          <p:cNvPr id="2" name="Imagen 1" descr="https://fbcdn-sphotos-a-a.akamaihd.net/hphotos-ak-prn2/v/t1.0-9/561555_539585476057504_1273806807_n.jpg?oh=699fc7aaa479ad9f93dd10d95817a090&amp;oe=56B437F6&amp;__gda__=1455616928_5795031d282348af18ad7296bfb775ba">
            <a:extLst>
              <a:ext uri="{FF2B5EF4-FFF2-40B4-BE49-F238E27FC236}">
                <a16:creationId xmlns:a16="http://schemas.microsoft.com/office/drawing/2014/main" id="{809189FB-F5AF-4B79-8229-AE877AD237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76" y="155957"/>
            <a:ext cx="946654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70341EEB-1B22-456C-9F4A-BD0F033330A8}"/>
              </a:ext>
            </a:extLst>
          </p:cNvPr>
          <p:cNvSpPr txBox="1">
            <a:spLocks/>
          </p:cNvSpPr>
          <p:nvPr/>
        </p:nvSpPr>
        <p:spPr>
          <a:xfrm>
            <a:off x="1724312" y="1125725"/>
            <a:ext cx="9836288" cy="238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– ESPE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C" sz="1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s-EC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EPARTAMENTO DE CIENCIAS DE LA VIDA Y</a:t>
            </a:r>
            <a:r>
              <a:rPr kumimoji="0" lang="es-EC" sz="18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LA AGRICULTURA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I</a:t>
            </a:r>
            <a:r>
              <a:rPr kumimoji="0" lang="es-EC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NGENIERÍA EN BIOTECNOLOGÍA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s-ES" alt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Implementación de un modelo para predecir la resistencia a carbapenémicos en </a:t>
            </a:r>
            <a:r>
              <a:rPr lang="es-MX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s-MX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es-MX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mediante un algoritmo de </a:t>
            </a:r>
            <a:r>
              <a:rPr lang="es-MX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s-MX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ES" alt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noProof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5CBEB6-E728-46A0-A085-51062E71EC58}"/>
              </a:ext>
            </a:extLst>
          </p:cNvPr>
          <p:cNvSpPr txBox="1"/>
          <p:nvPr/>
        </p:nvSpPr>
        <p:spPr>
          <a:xfrm>
            <a:off x="2538000" y="377056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Elaborado por: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Michelle Marcela Paredes Escobar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9A291B-CFD3-46C1-9471-AA904E3009F5}"/>
              </a:ext>
            </a:extLst>
          </p:cNvPr>
          <p:cNvSpPr/>
          <p:nvPr/>
        </p:nvSpPr>
        <p:spPr>
          <a:xfrm>
            <a:off x="4487123" y="4551617"/>
            <a:ext cx="4310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 del Proyecto: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Dr. Marcelo Rodrigo Grijalva Silva M.D., PhD</a:t>
            </a:r>
            <a:r>
              <a:rPr lang="es-EC" sz="1400" dirty="0"/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9F1A650-7674-4A2C-891F-8E188A2D8375}"/>
              </a:ext>
            </a:extLst>
          </p:cNvPr>
          <p:cNvSpPr/>
          <p:nvPr/>
        </p:nvSpPr>
        <p:spPr>
          <a:xfrm>
            <a:off x="5769460" y="5332668"/>
            <a:ext cx="1745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Sangolquí - 2021</a:t>
            </a:r>
            <a:endParaRPr lang="es-EC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755863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Aprendizaje supervisado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8889157-D0E7-4E69-ACCF-AC8728002941}"/>
              </a:ext>
            </a:extLst>
          </p:cNvPr>
          <p:cNvGrpSpPr/>
          <p:nvPr/>
        </p:nvGrpSpPr>
        <p:grpSpPr>
          <a:xfrm>
            <a:off x="609600" y="1001450"/>
            <a:ext cx="7872496" cy="2701824"/>
            <a:chOff x="333341" y="1143000"/>
            <a:chExt cx="7872496" cy="2701824"/>
          </a:xfrm>
        </p:grpSpPr>
        <p:grpSp>
          <p:nvGrpSpPr>
            <p:cNvPr id="14367" name="Grupo 14366">
              <a:extLst>
                <a:ext uri="{FF2B5EF4-FFF2-40B4-BE49-F238E27FC236}">
                  <a16:creationId xmlns:a16="http://schemas.microsoft.com/office/drawing/2014/main" id="{AC4953A0-D4EE-41B5-BA4D-E395C848CE5E}"/>
                </a:ext>
              </a:extLst>
            </p:cNvPr>
            <p:cNvGrpSpPr/>
            <p:nvPr/>
          </p:nvGrpSpPr>
          <p:grpSpPr>
            <a:xfrm>
              <a:off x="333341" y="1143000"/>
              <a:ext cx="7872496" cy="2701824"/>
              <a:chOff x="1563198" y="3163339"/>
              <a:chExt cx="7872496" cy="2701824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E0943588-96AA-49A5-B341-A4CCEB87A4CC}"/>
                  </a:ext>
                </a:extLst>
              </p:cNvPr>
              <p:cNvGrpSpPr/>
              <p:nvPr/>
            </p:nvGrpSpPr>
            <p:grpSpPr>
              <a:xfrm>
                <a:off x="1563198" y="3163339"/>
                <a:ext cx="7872496" cy="2701824"/>
                <a:chOff x="1378505" y="2911702"/>
                <a:chExt cx="8799750" cy="3219122"/>
              </a:xfrm>
            </p:grpSpPr>
            <p:grpSp>
              <p:nvGrpSpPr>
                <p:cNvPr id="63" name="Grupo 62">
                  <a:extLst>
                    <a:ext uri="{FF2B5EF4-FFF2-40B4-BE49-F238E27FC236}">
                      <a16:creationId xmlns:a16="http://schemas.microsoft.com/office/drawing/2014/main" id="{5890521A-86C1-4E15-AEC3-452BA4115864}"/>
                    </a:ext>
                  </a:extLst>
                </p:cNvPr>
                <p:cNvGrpSpPr/>
                <p:nvPr/>
              </p:nvGrpSpPr>
              <p:grpSpPr>
                <a:xfrm>
                  <a:off x="1378505" y="4843009"/>
                  <a:ext cx="8799749" cy="1287815"/>
                  <a:chOff x="2376985" y="3797880"/>
                  <a:chExt cx="8896066" cy="1308812"/>
                </a:xfrm>
              </p:grpSpPr>
              <p:sp>
                <p:nvSpPr>
                  <p:cNvPr id="64" name="Rectángulo: esquinas redondeadas 63">
                    <a:extLst>
                      <a:ext uri="{FF2B5EF4-FFF2-40B4-BE49-F238E27FC236}">
                        <a16:creationId xmlns:a16="http://schemas.microsoft.com/office/drawing/2014/main" id="{033AC480-C95D-4AB7-B56E-0308AE0606C1}"/>
                      </a:ext>
                    </a:extLst>
                  </p:cNvPr>
                  <p:cNvSpPr/>
                  <p:nvPr/>
                </p:nvSpPr>
                <p:spPr>
                  <a:xfrm>
                    <a:off x="2376985" y="3797880"/>
                    <a:ext cx="8896066" cy="1308812"/>
                  </a:xfrm>
                  <a:prstGeom prst="roundRect">
                    <a:avLst/>
                  </a:prstGeom>
                  <a:ln w="285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CuadroTexto 65">
                    <a:extLst>
                      <a:ext uri="{FF2B5EF4-FFF2-40B4-BE49-F238E27FC236}">
                        <a16:creationId xmlns:a16="http://schemas.microsoft.com/office/drawing/2014/main" id="{0C314CB5-8CDC-47A9-B8EB-0F058279775B}"/>
                      </a:ext>
                    </a:extLst>
                  </p:cNvPr>
                  <p:cNvSpPr txBox="1"/>
                  <p:nvPr/>
                </p:nvSpPr>
                <p:spPr>
                  <a:xfrm>
                    <a:off x="2821581" y="4321500"/>
                    <a:ext cx="1043971" cy="33541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Imagen</a:t>
                    </a:r>
                    <a:endParaRPr lang="en-US" sz="1200" dirty="0"/>
                  </a:p>
                </p:txBody>
              </p:sp>
              <p:sp>
                <p:nvSpPr>
                  <p:cNvPr id="67" name="CuadroTexto 66">
                    <a:extLst>
                      <a:ext uri="{FF2B5EF4-FFF2-40B4-BE49-F238E27FC236}">
                        <a16:creationId xmlns:a16="http://schemas.microsoft.com/office/drawing/2014/main" id="{3D4108B8-8C76-4EBA-8B2B-A8AF52752283}"/>
                      </a:ext>
                    </a:extLst>
                  </p:cNvPr>
                  <p:cNvSpPr txBox="1"/>
                  <p:nvPr/>
                </p:nvSpPr>
                <p:spPr>
                  <a:xfrm>
                    <a:off x="4310146" y="4217444"/>
                    <a:ext cx="1487604" cy="55902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Extracción de características</a:t>
                    </a:r>
                    <a:endParaRPr lang="en-US" sz="1200" dirty="0"/>
                  </a:p>
                </p:txBody>
              </p:sp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DDD1DC03-ED68-48EA-B3EF-E0E3D0D05A24}"/>
                      </a:ext>
                    </a:extLst>
                  </p:cNvPr>
                  <p:cNvSpPr txBox="1"/>
                  <p:nvPr/>
                </p:nvSpPr>
                <p:spPr>
                  <a:xfrm>
                    <a:off x="6227782" y="4321501"/>
                    <a:ext cx="1487604" cy="33541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Características</a:t>
                    </a:r>
                    <a:endParaRPr lang="en-US" sz="1200" dirty="0"/>
                  </a:p>
                </p:txBody>
              </p:sp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7DB2432D-D72F-43E5-8D67-3F06F47F627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5418" y="4217446"/>
                    <a:ext cx="1487604" cy="55902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Modelo entrenado</a:t>
                    </a:r>
                  </a:p>
                </p:txBody>
              </p:sp>
              <p:sp>
                <p:nvSpPr>
                  <p:cNvPr id="70" name="CuadroTexto 69">
                    <a:extLst>
                      <a:ext uri="{FF2B5EF4-FFF2-40B4-BE49-F238E27FC236}">
                        <a16:creationId xmlns:a16="http://schemas.microsoft.com/office/drawing/2014/main" id="{9EF36E82-7B4B-4574-9747-FD317089E694}"/>
                      </a:ext>
                    </a:extLst>
                  </p:cNvPr>
                  <p:cNvSpPr txBox="1"/>
                  <p:nvPr/>
                </p:nvSpPr>
                <p:spPr>
                  <a:xfrm>
                    <a:off x="2465680" y="3797881"/>
                    <a:ext cx="2737119" cy="3440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600" dirty="0"/>
                      <a:t>Fase de prueba: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29" name="Grupo 28">
                  <a:extLst>
                    <a:ext uri="{FF2B5EF4-FFF2-40B4-BE49-F238E27FC236}">
                      <a16:creationId xmlns:a16="http://schemas.microsoft.com/office/drawing/2014/main" id="{B7DEFC2C-D2F8-4699-B6D9-C24177E4DCB9}"/>
                    </a:ext>
                  </a:extLst>
                </p:cNvPr>
                <p:cNvGrpSpPr/>
                <p:nvPr/>
              </p:nvGrpSpPr>
              <p:grpSpPr>
                <a:xfrm>
                  <a:off x="1378506" y="2911702"/>
                  <a:ext cx="8799749" cy="1791494"/>
                  <a:chOff x="2376985" y="3285990"/>
                  <a:chExt cx="8896066" cy="1820703"/>
                </a:xfrm>
              </p:grpSpPr>
              <p:sp>
                <p:nvSpPr>
                  <p:cNvPr id="6" name="Rectángulo: esquinas redondeadas 5">
                    <a:extLst>
                      <a:ext uri="{FF2B5EF4-FFF2-40B4-BE49-F238E27FC236}">
                        <a16:creationId xmlns:a16="http://schemas.microsoft.com/office/drawing/2014/main" id="{493990C1-5CC2-4AF8-9A63-7ADFA47DAB0C}"/>
                      </a:ext>
                    </a:extLst>
                  </p:cNvPr>
                  <p:cNvSpPr/>
                  <p:nvPr/>
                </p:nvSpPr>
                <p:spPr>
                  <a:xfrm>
                    <a:off x="2376985" y="3316008"/>
                    <a:ext cx="8896066" cy="1790685"/>
                  </a:xfrm>
                  <a:prstGeom prst="roundRect">
                    <a:avLst/>
                  </a:prstGeom>
                  <a:ln w="285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CuadroTexto 7">
                    <a:extLst>
                      <a:ext uri="{FF2B5EF4-FFF2-40B4-BE49-F238E27FC236}">
                        <a16:creationId xmlns:a16="http://schemas.microsoft.com/office/drawing/2014/main" id="{096C8EF5-0E66-4D71-818C-8F10FB82B451}"/>
                      </a:ext>
                    </a:extLst>
                  </p:cNvPr>
                  <p:cNvSpPr txBox="1"/>
                  <p:nvPr/>
                </p:nvSpPr>
                <p:spPr>
                  <a:xfrm>
                    <a:off x="2904571" y="3832429"/>
                    <a:ext cx="887106" cy="33541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Etiqueta</a:t>
                    </a:r>
                    <a:endParaRPr lang="en-US" sz="1200" dirty="0"/>
                  </a:p>
                </p:txBody>
              </p:sp>
              <p:sp>
                <p:nvSpPr>
                  <p:cNvPr id="19" name="CuadroTexto 18">
                    <a:extLst>
                      <a:ext uri="{FF2B5EF4-FFF2-40B4-BE49-F238E27FC236}">
                        <a16:creationId xmlns:a16="http://schemas.microsoft.com/office/drawing/2014/main" id="{134093CD-11B4-42A8-9056-6D8DC3664EA3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813" y="4367547"/>
                    <a:ext cx="1043971" cy="33541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Imagen</a:t>
                    </a:r>
                    <a:endParaRPr lang="en-US" sz="1200" dirty="0"/>
                  </a:p>
                </p:txBody>
              </p:sp>
              <p:sp>
                <p:nvSpPr>
                  <p:cNvPr id="20" name="CuadroTexto 19">
                    <a:extLst>
                      <a:ext uri="{FF2B5EF4-FFF2-40B4-BE49-F238E27FC236}">
                        <a16:creationId xmlns:a16="http://schemas.microsoft.com/office/drawing/2014/main" id="{00C71468-D0B9-43C4-9697-5B41B32CA93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0145" y="4266700"/>
                    <a:ext cx="1487604" cy="55902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Extracción de características</a:t>
                    </a:r>
                    <a:endParaRPr lang="en-US" sz="1200" dirty="0"/>
                  </a:p>
                </p:txBody>
              </p:sp>
              <p:sp>
                <p:nvSpPr>
                  <p:cNvPr id="21" name="CuadroTexto 20">
                    <a:extLst>
                      <a:ext uri="{FF2B5EF4-FFF2-40B4-BE49-F238E27FC236}">
                        <a16:creationId xmlns:a16="http://schemas.microsoft.com/office/drawing/2014/main" id="{8273C06E-E4C8-45D7-9226-AD4AF7A4DE15}"/>
                      </a:ext>
                    </a:extLst>
                  </p:cNvPr>
                  <p:cNvSpPr txBox="1"/>
                  <p:nvPr/>
                </p:nvSpPr>
                <p:spPr>
                  <a:xfrm>
                    <a:off x="6220111" y="4369144"/>
                    <a:ext cx="1487604" cy="33541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/>
                      <a:t>Características</a:t>
                    </a:r>
                    <a:endParaRPr lang="en-US" sz="1200" dirty="0"/>
                  </a:p>
                </p:txBody>
              </p:sp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7521588C-B488-446E-BC1F-41DB333942D6}"/>
                      </a:ext>
                    </a:extLst>
                  </p:cNvPr>
                  <p:cNvSpPr txBox="1"/>
                  <p:nvPr/>
                </p:nvSpPr>
                <p:spPr>
                  <a:xfrm>
                    <a:off x="8130075" y="3701286"/>
                    <a:ext cx="1487604" cy="1229855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s-MX" sz="1200" dirty="0"/>
                  </a:p>
                  <a:p>
                    <a:pPr algn="ctr"/>
                    <a:r>
                      <a:rPr lang="es-MX" sz="1200" dirty="0"/>
                      <a:t>Algoritmo de Machine </a:t>
                    </a:r>
                    <a:r>
                      <a:rPr lang="es-MX" sz="1200" dirty="0" err="1"/>
                      <a:t>Learning</a:t>
                    </a:r>
                    <a:endParaRPr lang="es-MX" sz="1200" dirty="0"/>
                  </a:p>
                  <a:p>
                    <a:pPr algn="ctr"/>
                    <a:endParaRPr lang="es-MX" sz="1200" dirty="0"/>
                  </a:p>
                </p:txBody>
              </p:sp>
              <p:sp>
                <p:nvSpPr>
                  <p:cNvPr id="9" name="CuadroTexto 8">
                    <a:extLst>
                      <a:ext uri="{FF2B5EF4-FFF2-40B4-BE49-F238E27FC236}">
                        <a16:creationId xmlns:a16="http://schemas.microsoft.com/office/drawing/2014/main" id="{56A03731-3705-48B9-B6ED-B0F9F59BCD75}"/>
                      </a:ext>
                    </a:extLst>
                  </p:cNvPr>
                  <p:cNvSpPr txBox="1"/>
                  <p:nvPr/>
                </p:nvSpPr>
                <p:spPr>
                  <a:xfrm>
                    <a:off x="2503511" y="3285990"/>
                    <a:ext cx="273711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600" dirty="0"/>
                      <a:t>Fase de entrenamiento:</a:t>
                    </a:r>
                    <a:endParaRPr lang="en-US" sz="1600" dirty="0"/>
                  </a:p>
                </p:txBody>
              </p:sp>
            </p:grpSp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7A5939A9-3B8C-4DFF-83EC-9451CBD8F8D5}"/>
                    </a:ext>
                  </a:extLst>
                </p:cNvPr>
                <p:cNvSpPr txBox="1"/>
                <p:nvPr/>
              </p:nvSpPr>
              <p:spPr>
                <a:xfrm>
                  <a:off x="8959041" y="5365855"/>
                  <a:ext cx="1021026" cy="33003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200" dirty="0"/>
                    <a:t>Etiqueta</a:t>
                  </a:r>
                  <a:endParaRPr lang="en-US" sz="1200" dirty="0"/>
                </a:p>
              </p:txBody>
            </p:sp>
          </p:grpSp>
          <p:cxnSp>
            <p:nvCxnSpPr>
              <p:cNvPr id="61" name="Conector recto de flecha 60">
                <a:extLst>
                  <a:ext uri="{FF2B5EF4-FFF2-40B4-BE49-F238E27FC236}">
                    <a16:creationId xmlns:a16="http://schemas.microsoft.com/office/drawing/2014/main" id="{BF65A7D4-4E6D-4EBF-886A-E7EFFFCD896F}"/>
                  </a:ext>
                </a:extLst>
              </p:cNvPr>
              <p:cNvCxnSpPr>
                <a:cxnSpLocks/>
                <a:stCxn id="19" idx="3"/>
                <a:endCxn id="20" idx="1"/>
              </p:cNvCxnSpPr>
              <p:nvPr/>
            </p:nvCxnSpPr>
            <p:spPr>
              <a:xfrm>
                <a:off x="2900167" y="4195032"/>
                <a:ext cx="373765" cy="90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36" name="Conector recto de flecha 14335">
                <a:extLst>
                  <a:ext uri="{FF2B5EF4-FFF2-40B4-BE49-F238E27FC236}">
                    <a16:creationId xmlns:a16="http://schemas.microsoft.com/office/drawing/2014/main" id="{D10A0C65-BD13-47C0-BBF5-49A8F458AA36}"/>
                  </a:ext>
                </a:extLst>
              </p:cNvPr>
              <p:cNvCxnSpPr>
                <a:cxnSpLocks/>
                <a:stCxn id="20" idx="3"/>
                <a:endCxn id="21" idx="1"/>
              </p:cNvCxnSpPr>
              <p:nvPr/>
            </p:nvCxnSpPr>
            <p:spPr>
              <a:xfrm flipV="1">
                <a:off x="4590374" y="4196351"/>
                <a:ext cx="373765" cy="7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39" name="Conector recto de flecha 14338">
                <a:extLst>
                  <a:ext uri="{FF2B5EF4-FFF2-40B4-BE49-F238E27FC236}">
                    <a16:creationId xmlns:a16="http://schemas.microsoft.com/office/drawing/2014/main" id="{D7160383-EA11-46B7-AF9B-61A21A0ADC16}"/>
                  </a:ext>
                </a:extLst>
              </p:cNvPr>
              <p:cNvCxnSpPr>
                <a:cxnSpLocks/>
                <a:stCxn id="21" idx="3"/>
              </p:cNvCxnSpPr>
              <p:nvPr/>
            </p:nvCxnSpPr>
            <p:spPr>
              <a:xfrm>
                <a:off x="6280581" y="4196351"/>
                <a:ext cx="387341" cy="77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43" name="Conector recto de flecha 14342">
                <a:extLst>
                  <a:ext uri="{FF2B5EF4-FFF2-40B4-BE49-F238E27FC236}">
                    <a16:creationId xmlns:a16="http://schemas.microsoft.com/office/drawing/2014/main" id="{FCF7B372-6821-46E8-AB20-194A59799FE4}"/>
                  </a:ext>
                </a:extLst>
              </p:cNvPr>
              <p:cNvCxnSpPr/>
              <p:nvPr/>
            </p:nvCxnSpPr>
            <p:spPr>
              <a:xfrm>
                <a:off x="2850856" y="3772748"/>
                <a:ext cx="38170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53" name="Conector recto de flecha 14352">
                <a:extLst>
                  <a:ext uri="{FF2B5EF4-FFF2-40B4-BE49-F238E27FC236}">
                    <a16:creationId xmlns:a16="http://schemas.microsoft.com/office/drawing/2014/main" id="{E2339B10-8E1F-40E6-89C0-2092F85B3B37}"/>
                  </a:ext>
                </a:extLst>
              </p:cNvPr>
              <p:cNvCxnSpPr>
                <a:cxnSpLocks/>
                <a:stCxn id="69" idx="3"/>
                <a:endCxn id="75" idx="1"/>
              </p:cNvCxnSpPr>
              <p:nvPr/>
            </p:nvCxnSpPr>
            <p:spPr>
              <a:xfrm>
                <a:off x="7984364" y="5361621"/>
                <a:ext cx="3605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59" name="Conector recto de flecha 14358">
                <a:extLst>
                  <a:ext uri="{FF2B5EF4-FFF2-40B4-BE49-F238E27FC236}">
                    <a16:creationId xmlns:a16="http://schemas.microsoft.com/office/drawing/2014/main" id="{18D82E0E-0779-4D47-B653-D3790626D1DC}"/>
                  </a:ext>
                </a:extLst>
              </p:cNvPr>
              <p:cNvCxnSpPr>
                <a:cxnSpLocks/>
                <a:stCxn id="68" idx="3"/>
                <a:endCxn id="69" idx="1"/>
              </p:cNvCxnSpPr>
              <p:nvPr/>
            </p:nvCxnSpPr>
            <p:spPr>
              <a:xfrm>
                <a:off x="6287369" y="5355221"/>
                <a:ext cx="380553" cy="6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62" name="Conector recto de flecha 14361">
                <a:extLst>
                  <a:ext uri="{FF2B5EF4-FFF2-40B4-BE49-F238E27FC236}">
                    <a16:creationId xmlns:a16="http://schemas.microsoft.com/office/drawing/2014/main" id="{ECA8CA94-FBDD-4329-BE2F-4310B3868B4D}"/>
                  </a:ext>
                </a:extLst>
              </p:cNvPr>
              <p:cNvCxnSpPr>
                <a:cxnSpLocks/>
                <a:stCxn id="67" idx="3"/>
                <a:endCxn id="68" idx="1"/>
              </p:cNvCxnSpPr>
              <p:nvPr/>
            </p:nvCxnSpPr>
            <p:spPr>
              <a:xfrm flipV="1">
                <a:off x="4590374" y="5355221"/>
                <a:ext cx="380553" cy="63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64" name="Conector recto de flecha 14363">
                <a:extLst>
                  <a:ext uri="{FF2B5EF4-FFF2-40B4-BE49-F238E27FC236}">
                    <a16:creationId xmlns:a16="http://schemas.microsoft.com/office/drawing/2014/main" id="{921447E8-604D-43E1-9B64-170702E7D864}"/>
                  </a:ext>
                </a:extLst>
              </p:cNvPr>
              <p:cNvCxnSpPr>
                <a:cxnSpLocks/>
                <a:stCxn id="66" idx="3"/>
                <a:endCxn id="67" idx="1"/>
              </p:cNvCxnSpPr>
              <p:nvPr/>
            </p:nvCxnSpPr>
            <p:spPr>
              <a:xfrm>
                <a:off x="2880492" y="5355220"/>
                <a:ext cx="393440" cy="6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2E5A4976-FBFD-4349-9456-E66A0C51922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6082709" y="2501631"/>
              <a:ext cx="0" cy="546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C3B8319A-C734-453A-A4EF-6BC222ECC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r="50601" b="4527"/>
          <a:stretch/>
        </p:blipFill>
        <p:spPr bwMode="auto">
          <a:xfrm>
            <a:off x="721569" y="4291365"/>
            <a:ext cx="2299494" cy="19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72F7DCA-712D-4A13-93F0-EC87B92423B8}"/>
              </a:ext>
            </a:extLst>
          </p:cNvPr>
          <p:cNvSpPr txBox="1"/>
          <p:nvPr/>
        </p:nvSpPr>
        <p:spPr>
          <a:xfrm>
            <a:off x="1176510" y="4288915"/>
            <a:ext cx="12875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Clasificación</a:t>
            </a:r>
            <a:endParaRPr lang="en-US" sz="1400" b="1" dirty="0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7230A125-0544-488A-B53C-E09F05B2E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3" t="8904" r="1328" b="4527"/>
          <a:stretch/>
        </p:blipFill>
        <p:spPr bwMode="auto">
          <a:xfrm>
            <a:off x="3143758" y="4302343"/>
            <a:ext cx="2299495" cy="19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BD65F83C-3489-4216-899B-C9022BE6027D}"/>
              </a:ext>
            </a:extLst>
          </p:cNvPr>
          <p:cNvSpPr txBox="1"/>
          <p:nvPr/>
        </p:nvSpPr>
        <p:spPr>
          <a:xfrm>
            <a:off x="3754917" y="4302343"/>
            <a:ext cx="10599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Regresión</a:t>
            </a:r>
            <a:endParaRPr lang="en-US" sz="1400" b="1" dirty="0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D7ED3FAF-2879-4976-A7C4-7848EB688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A1382BC8-4953-4D99-85E4-9C7264D0C890}"/>
              </a:ext>
            </a:extLst>
          </p:cNvPr>
          <p:cNvSpPr txBox="1"/>
          <p:nvPr/>
        </p:nvSpPr>
        <p:spPr>
          <a:xfrm>
            <a:off x="5419029" y="5782882"/>
            <a:ext cx="3062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8.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Tipos de aprendizaje supervisado (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Guru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, 2021) 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BB578188-A279-4606-8B6E-A5B27DD1E5F6}"/>
              </a:ext>
            </a:extLst>
          </p:cNvPr>
          <p:cNvSpPr txBox="1"/>
          <p:nvPr/>
        </p:nvSpPr>
        <p:spPr>
          <a:xfrm>
            <a:off x="645859" y="3757905"/>
            <a:ext cx="5967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7.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Fases del algoritmo de ML supervisado</a:t>
            </a:r>
          </a:p>
        </p:txBody>
      </p:sp>
    </p:spTree>
    <p:extLst>
      <p:ext uri="{BB962C8B-B14F-4D97-AF65-F5344CB8AC3E}">
        <p14:creationId xmlns:p14="http://schemas.microsoft.com/office/powerpoint/2010/main" val="22931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935616" y="5807459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-569569" y="532514"/>
            <a:ext cx="755863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18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Árboles de decisión (DT)</a:t>
            </a:r>
          </a:p>
        </p:txBody>
      </p:sp>
      <p:pic>
        <p:nvPicPr>
          <p:cNvPr id="42" name="Imagen 41" descr="Diagrama&#10;&#10;Descripción generada automáticamente">
            <a:extLst>
              <a:ext uri="{FF2B5EF4-FFF2-40B4-BE49-F238E27FC236}">
                <a16:creationId xmlns:a16="http://schemas.microsoft.com/office/drawing/2014/main" id="{20C69CFB-9AD8-4564-9756-E3F6CBE84B2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9" b="36433"/>
          <a:stretch/>
        </p:blipFill>
        <p:spPr bwMode="auto">
          <a:xfrm>
            <a:off x="287362" y="3787298"/>
            <a:ext cx="5334262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n 40" descr="Diagrama&#10;&#10;Descripción generada automáticamente">
            <a:extLst>
              <a:ext uri="{FF2B5EF4-FFF2-40B4-BE49-F238E27FC236}">
                <a16:creationId xmlns:a16="http://schemas.microsoft.com/office/drawing/2014/main" id="{F3F9A150-B3BF-4252-B06B-6F64751D92D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3233" r="46019" b="38901"/>
          <a:stretch/>
        </p:blipFill>
        <p:spPr bwMode="auto">
          <a:xfrm>
            <a:off x="902474" y="987785"/>
            <a:ext cx="4614545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32CBC1D6-20DF-41AA-B43D-72974DA758E7}"/>
              </a:ext>
            </a:extLst>
          </p:cNvPr>
          <p:cNvSpPr txBox="1"/>
          <p:nvPr/>
        </p:nvSpPr>
        <p:spPr>
          <a:xfrm>
            <a:off x="719717" y="3648799"/>
            <a:ext cx="57898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9.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Estructura de un árbol de decisión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1AF185A-ABB5-41B0-90DD-E0D7C26F8B5A}"/>
              </a:ext>
            </a:extLst>
          </p:cNvPr>
          <p:cNvSpPr txBox="1"/>
          <p:nvPr/>
        </p:nvSpPr>
        <p:spPr>
          <a:xfrm>
            <a:off x="550781" y="5936147"/>
            <a:ext cx="57898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10.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Generación de un árbol de decisión </a:t>
            </a:r>
          </a:p>
        </p:txBody>
      </p:sp>
      <p:pic>
        <p:nvPicPr>
          <p:cNvPr id="10" name="Picture 14" descr="Expand Your Predictive Palette: XGBoost in Alteryx... - Alteryx Community">
            <a:extLst>
              <a:ext uri="{FF2B5EF4-FFF2-40B4-BE49-F238E27FC236}">
                <a16:creationId xmlns:a16="http://schemas.microsoft.com/office/drawing/2014/main" id="{59E98D4D-313A-4744-9FE3-968010971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8" t="13517" r="23122" b="21962"/>
          <a:stretch/>
        </p:blipFill>
        <p:spPr bwMode="auto">
          <a:xfrm>
            <a:off x="8051466" y="1194293"/>
            <a:ext cx="2124223" cy="22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9">
            <a:extLst>
              <a:ext uri="{FF2B5EF4-FFF2-40B4-BE49-F238E27FC236}">
                <a16:creationId xmlns:a16="http://schemas.microsoft.com/office/drawing/2014/main" id="{5ACB864B-E9A2-4DFE-8EE5-BD468F262C4C}"/>
              </a:ext>
            </a:extLst>
          </p:cNvPr>
          <p:cNvSpPr txBox="1">
            <a:spLocks/>
          </p:cNvSpPr>
          <p:nvPr/>
        </p:nvSpPr>
        <p:spPr>
          <a:xfrm>
            <a:off x="5334262" y="571500"/>
            <a:ext cx="755863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Extreme </a:t>
            </a:r>
            <a:r>
              <a:rPr lang="es-EC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Gradient</a:t>
            </a:r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 </a:t>
            </a:r>
            <a:r>
              <a:rPr lang="es-EC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Boosting</a:t>
            </a:r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 (</a:t>
            </a:r>
            <a:r>
              <a:rPr lang="es-EC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XGBoost</a:t>
            </a:r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DF7C72-77B2-499E-BEE5-84178BF4A7D2}"/>
              </a:ext>
            </a:extLst>
          </p:cNvPr>
          <p:cNvSpPr txBox="1"/>
          <p:nvPr/>
        </p:nvSpPr>
        <p:spPr>
          <a:xfrm>
            <a:off x="6941895" y="3682201"/>
            <a:ext cx="42766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rgbClr val="333333"/>
                </a:solidFill>
                <a:latin typeface="Merriweather"/>
              </a:rPr>
              <a:t>A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Merriweather"/>
              </a:rPr>
              <a:t>mpliamente utilizado en diversos campos </a:t>
            </a:r>
            <a:endParaRPr lang="en-U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418C15-7595-42A0-A069-77902E48D19F}"/>
              </a:ext>
            </a:extLst>
          </p:cNvPr>
          <p:cNvSpPr txBox="1"/>
          <p:nvPr/>
        </p:nvSpPr>
        <p:spPr>
          <a:xfrm>
            <a:off x="6941896" y="4278832"/>
            <a:ext cx="4276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600" dirty="0">
                <a:solidFill>
                  <a:srgbClr val="333333"/>
                </a:solidFill>
                <a:latin typeface="Merriweather"/>
              </a:rPr>
              <a:t>Excelentes resultados incluso con un set de datos pequeño</a:t>
            </a:r>
            <a:endParaRPr lang="es-EC" sz="1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C169799-79BA-48CD-A6DF-37D95D5F8620}"/>
              </a:ext>
            </a:extLst>
          </p:cNvPr>
          <p:cNvSpPr txBox="1"/>
          <p:nvPr/>
        </p:nvSpPr>
        <p:spPr>
          <a:xfrm>
            <a:off x="6941896" y="5013680"/>
            <a:ext cx="4276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rgbClr val="333333"/>
                </a:solidFill>
                <a:latin typeface="Merriweather"/>
              </a:rPr>
              <a:t>Utiliza menos recursos computacionales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35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755863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Característica de aprendizaje para el estudio de genomas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CA16AB1-472D-4A98-B046-F3757D899729}"/>
              </a:ext>
            </a:extLst>
          </p:cNvPr>
          <p:cNvGrpSpPr/>
          <p:nvPr/>
        </p:nvGrpSpPr>
        <p:grpSpPr>
          <a:xfrm>
            <a:off x="6407790" y="975406"/>
            <a:ext cx="5553838" cy="4630189"/>
            <a:chOff x="71533" y="1533964"/>
            <a:chExt cx="5553838" cy="4630189"/>
          </a:xfrm>
        </p:grpSpPr>
        <p:pic>
          <p:nvPicPr>
            <p:cNvPr id="44" name="Picture 2" descr="Figura 1">
              <a:extLst>
                <a:ext uri="{FF2B5EF4-FFF2-40B4-BE49-F238E27FC236}">
                  <a16:creationId xmlns:a16="http://schemas.microsoft.com/office/drawing/2014/main" id="{BCE5BC7C-C97D-4478-B78D-52527DCA66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-3672" b="1"/>
            <a:stretch/>
          </p:blipFill>
          <p:spPr bwMode="auto">
            <a:xfrm>
              <a:off x="333341" y="1533964"/>
              <a:ext cx="4459705" cy="463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0E7C8530-BA6A-420A-A315-6EB90766A8D5}"/>
                </a:ext>
              </a:extLst>
            </p:cNvPr>
            <p:cNvSpPr txBox="1"/>
            <p:nvPr/>
          </p:nvSpPr>
          <p:spPr>
            <a:xfrm>
              <a:off x="71533" y="1593837"/>
              <a:ext cx="555383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Estudios de asociación de genoma (GWAS) en bacterias</a:t>
              </a:r>
              <a:endParaRPr lang="en-US" sz="1600" dirty="0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CE63DF30-AE1F-4907-8559-E198EA98D5CC}"/>
                </a:ext>
              </a:extLst>
            </p:cNvPr>
            <p:cNvSpPr txBox="1"/>
            <p:nvPr/>
          </p:nvSpPr>
          <p:spPr>
            <a:xfrm>
              <a:off x="2563193" y="2180295"/>
              <a:ext cx="222985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Sensibles a antimicrobianos</a:t>
              </a:r>
              <a:endParaRPr lang="en-US" sz="1400" dirty="0"/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F1274ABC-B5AD-4CFB-BA6C-1AA85F9682BA}"/>
                </a:ext>
              </a:extLst>
            </p:cNvPr>
            <p:cNvSpPr txBox="1"/>
            <p:nvPr/>
          </p:nvSpPr>
          <p:spPr>
            <a:xfrm>
              <a:off x="2563192" y="2826626"/>
              <a:ext cx="237491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Resistentes a antimicrobianos</a:t>
              </a:r>
              <a:endParaRPr lang="en-US" sz="1400" dirty="0"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AA24865-32C0-4972-99A6-09C118EBBB7B}"/>
              </a:ext>
            </a:extLst>
          </p:cNvPr>
          <p:cNvSpPr txBox="1"/>
          <p:nvPr/>
        </p:nvSpPr>
        <p:spPr>
          <a:xfrm>
            <a:off x="7051689" y="5540918"/>
            <a:ext cx="3378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11.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GWAS en bacterias (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Falush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, 2016).</a:t>
            </a:r>
          </a:p>
        </p:txBody>
      </p:sp>
      <p:pic>
        <p:nvPicPr>
          <p:cNvPr id="53" name="Picture 4" descr="Adn, Iconos De Equipo, Medicina imagen png - imagen transparente descarga  gratuita">
            <a:extLst>
              <a:ext uri="{FF2B5EF4-FFF2-40B4-BE49-F238E27FC236}">
                <a16:creationId xmlns:a16="http://schemas.microsoft.com/office/drawing/2014/main" id="{363BC181-780B-4F64-91FF-D5EE1FB6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4" b="92982" l="9459" r="89865">
                        <a14:foregroundMark x1="38514" y1="93567" x2="38514" y2="93567"/>
                        <a14:foregroundMark x1="61486" y1="4094" x2="61486" y2="4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5" y="1259026"/>
            <a:ext cx="201370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Bacteria Icon - Bacteria Icon - Free Transparent PNG Clipart Images Download">
            <a:extLst>
              <a:ext uri="{FF2B5EF4-FFF2-40B4-BE49-F238E27FC236}">
                <a16:creationId xmlns:a16="http://schemas.microsoft.com/office/drawing/2014/main" id="{F88339AA-C6D7-4B95-91AB-DFF8AF02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74" b="92553" l="9701" r="89925">
                        <a14:foregroundMark x1="47388" y1="92553" x2="47388" y2="92553"/>
                        <a14:foregroundMark x1="42910" y1="58511" x2="42910" y2="58511"/>
                        <a14:foregroundMark x1="43657" y1="39362" x2="43657" y2="39362"/>
                        <a14:foregroundMark x1="38806" y1="29787" x2="38806" y2="29787"/>
                        <a14:foregroundMark x1="36194" y1="39362" x2="36194" y2="39362"/>
                        <a14:foregroundMark x1="42910" y1="23404" x2="42910" y2="23404"/>
                        <a14:foregroundMark x1="45522" y1="48404" x2="45522" y2="4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371">
            <a:off x="3492426" y="1171189"/>
            <a:ext cx="2188324" cy="153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0DD8368C-1C4F-4C67-9897-D36BE906019D}"/>
              </a:ext>
            </a:extLst>
          </p:cNvPr>
          <p:cNvSpPr txBox="1"/>
          <p:nvPr/>
        </p:nvSpPr>
        <p:spPr>
          <a:xfrm>
            <a:off x="3450445" y="2538732"/>
            <a:ext cx="20471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Fenotipo</a:t>
            </a:r>
            <a:endParaRPr lang="en-US" sz="14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35847B6-FF04-4A7F-BDB4-B2208144CC69}"/>
              </a:ext>
            </a:extLst>
          </p:cNvPr>
          <p:cNvSpPr txBox="1"/>
          <p:nvPr/>
        </p:nvSpPr>
        <p:spPr>
          <a:xfrm>
            <a:off x="381105" y="2461272"/>
            <a:ext cx="20471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Genotipo</a:t>
            </a:r>
            <a:endParaRPr lang="en-US" sz="1400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A173986-95F5-4323-B037-CDAD6BDB9C7A}"/>
              </a:ext>
            </a:extLst>
          </p:cNvPr>
          <p:cNvSpPr/>
          <p:nvPr/>
        </p:nvSpPr>
        <p:spPr>
          <a:xfrm>
            <a:off x="2591370" y="1633038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6E6C5E1-AE6A-433D-A700-ABB92944EBB2}"/>
              </a:ext>
            </a:extLst>
          </p:cNvPr>
          <p:cNvGrpSpPr/>
          <p:nvPr/>
        </p:nvGrpSpPr>
        <p:grpSpPr>
          <a:xfrm>
            <a:off x="822072" y="3661648"/>
            <a:ext cx="493985" cy="307778"/>
            <a:chOff x="822072" y="3924411"/>
            <a:chExt cx="493985" cy="307778"/>
          </a:xfrm>
        </p:grpSpPr>
        <p:sp>
          <p:nvSpPr>
            <p:cNvPr id="58" name="Shape 1212">
              <a:extLst>
                <a:ext uri="{FF2B5EF4-FFF2-40B4-BE49-F238E27FC236}">
                  <a16:creationId xmlns:a16="http://schemas.microsoft.com/office/drawing/2014/main" id="{2CB16DAB-0848-4625-B8DD-9F8B485AE25D}"/>
                </a:ext>
              </a:extLst>
            </p:cNvPr>
            <p:cNvSpPr/>
            <p:nvPr/>
          </p:nvSpPr>
          <p:spPr>
            <a:xfrm rot="16200000">
              <a:off x="959491" y="3875623"/>
              <a:ext cx="307778" cy="40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rgbClr val="1F4E79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j-lt"/>
              </a:endParaRPr>
            </a:p>
          </p:txBody>
        </p:sp>
        <p:pic>
          <p:nvPicPr>
            <p:cNvPr id="57" name="Picture 4" descr="Adn, Iconos De Equipo, Medicina imagen png - imagen transparente descarga  gratuita">
              <a:extLst>
                <a:ext uri="{FF2B5EF4-FFF2-40B4-BE49-F238E27FC236}">
                  <a16:creationId xmlns:a16="http://schemas.microsoft.com/office/drawing/2014/main" id="{D9A30EA7-EEF7-43F0-A041-8BC598504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94" b="92982" l="9459" r="89865">
                          <a14:foregroundMark x1="38514" y1="93567" x2="38514" y2="93567"/>
                          <a14:foregroundMark x1="61486" y1="4094" x2="61486" y2="4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72" y="3938103"/>
              <a:ext cx="493985" cy="280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375FA193-72FB-4564-B2A6-D1C30AA55C44}"/>
              </a:ext>
            </a:extLst>
          </p:cNvPr>
          <p:cNvGrpSpPr/>
          <p:nvPr/>
        </p:nvGrpSpPr>
        <p:grpSpPr>
          <a:xfrm>
            <a:off x="817311" y="4136249"/>
            <a:ext cx="493985" cy="307778"/>
            <a:chOff x="823679" y="3924411"/>
            <a:chExt cx="493985" cy="307778"/>
          </a:xfrm>
        </p:grpSpPr>
        <p:sp>
          <p:nvSpPr>
            <p:cNvPr id="60" name="Shape 1212">
              <a:extLst>
                <a:ext uri="{FF2B5EF4-FFF2-40B4-BE49-F238E27FC236}">
                  <a16:creationId xmlns:a16="http://schemas.microsoft.com/office/drawing/2014/main" id="{FBA9B94E-3826-449E-B901-17712B7C1B18}"/>
                </a:ext>
              </a:extLst>
            </p:cNvPr>
            <p:cNvSpPr/>
            <p:nvPr/>
          </p:nvSpPr>
          <p:spPr>
            <a:xfrm rot="16200000">
              <a:off x="959491" y="3875623"/>
              <a:ext cx="307778" cy="40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rgbClr val="1F4E79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j-lt"/>
              </a:endParaRPr>
            </a:p>
          </p:txBody>
        </p:sp>
        <p:pic>
          <p:nvPicPr>
            <p:cNvPr id="61" name="Picture 4" descr="Adn, Iconos De Equipo, Medicina imagen png - imagen transparente descarga  gratuita">
              <a:extLst>
                <a:ext uri="{FF2B5EF4-FFF2-40B4-BE49-F238E27FC236}">
                  <a16:creationId xmlns:a16="http://schemas.microsoft.com/office/drawing/2014/main" id="{33A4E724-2E9E-4470-96E1-C822D01C2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94" b="92982" l="9459" r="89865">
                          <a14:foregroundMark x1="38514" y1="93567" x2="38514" y2="93567"/>
                          <a14:foregroundMark x1="61486" y1="4094" x2="61486" y2="4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79" y="3929788"/>
              <a:ext cx="493985" cy="280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656922B-E74A-4001-A44E-E226C29FC2B9}"/>
              </a:ext>
            </a:extLst>
          </p:cNvPr>
          <p:cNvGrpSpPr/>
          <p:nvPr/>
        </p:nvGrpSpPr>
        <p:grpSpPr>
          <a:xfrm>
            <a:off x="822072" y="4638240"/>
            <a:ext cx="493985" cy="307778"/>
            <a:chOff x="828440" y="3924411"/>
            <a:chExt cx="493985" cy="307778"/>
          </a:xfrm>
        </p:grpSpPr>
        <p:sp>
          <p:nvSpPr>
            <p:cNvPr id="63" name="Shape 1212">
              <a:extLst>
                <a:ext uri="{FF2B5EF4-FFF2-40B4-BE49-F238E27FC236}">
                  <a16:creationId xmlns:a16="http://schemas.microsoft.com/office/drawing/2014/main" id="{9639F032-85AB-4958-A526-F44E92EE07CD}"/>
                </a:ext>
              </a:extLst>
            </p:cNvPr>
            <p:cNvSpPr/>
            <p:nvPr/>
          </p:nvSpPr>
          <p:spPr>
            <a:xfrm rot="16200000">
              <a:off x="959491" y="3875623"/>
              <a:ext cx="307778" cy="40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rgbClr val="1F4E79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j-lt"/>
              </a:endParaRPr>
            </a:p>
          </p:txBody>
        </p:sp>
        <p:pic>
          <p:nvPicPr>
            <p:cNvPr id="64" name="Picture 4" descr="Adn, Iconos De Equipo, Medicina imagen png - imagen transparente descarga  gratuita">
              <a:extLst>
                <a:ext uri="{FF2B5EF4-FFF2-40B4-BE49-F238E27FC236}">
                  <a16:creationId xmlns:a16="http://schemas.microsoft.com/office/drawing/2014/main" id="{BCC38FE4-BF79-464B-BF3E-878097199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94" b="92982" l="9459" r="89865">
                          <a14:foregroundMark x1="38514" y1="93567" x2="38514" y2="93567"/>
                          <a14:foregroundMark x1="61486" y1="4094" x2="61486" y2="4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40" y="3939796"/>
              <a:ext cx="493985" cy="280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6FE35B0-7E2C-4BAE-9DE8-9F91077CB176}"/>
              </a:ext>
            </a:extLst>
          </p:cNvPr>
          <p:cNvSpPr txBox="1"/>
          <p:nvPr/>
        </p:nvSpPr>
        <p:spPr>
          <a:xfrm>
            <a:off x="1404687" y="3655935"/>
            <a:ext cx="375815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Polimorfismos de nucleótido simple (</a:t>
            </a:r>
            <a:r>
              <a:rPr lang="es-MX" sz="1400" dirty="0" err="1"/>
              <a:t>SNPs</a:t>
            </a:r>
            <a:r>
              <a:rPr lang="es-MX" sz="1400" dirty="0"/>
              <a:t>)</a:t>
            </a:r>
            <a:endParaRPr lang="en-US" sz="1400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DFB2B1C-2E0A-44E3-A5D4-88203507B413}"/>
              </a:ext>
            </a:extLst>
          </p:cNvPr>
          <p:cNvSpPr txBox="1"/>
          <p:nvPr/>
        </p:nvSpPr>
        <p:spPr>
          <a:xfrm>
            <a:off x="1404688" y="4130536"/>
            <a:ext cx="314826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Presencia/ausencia de genes</a:t>
            </a:r>
            <a:endParaRPr lang="en-US" sz="1400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F35F06A-FA70-43B0-9A09-5CB6425599C3}"/>
              </a:ext>
            </a:extLst>
          </p:cNvPr>
          <p:cNvSpPr txBox="1"/>
          <p:nvPr/>
        </p:nvSpPr>
        <p:spPr>
          <a:xfrm>
            <a:off x="1404688" y="4626239"/>
            <a:ext cx="314826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K-</a:t>
            </a:r>
            <a:r>
              <a:rPr lang="es-MX" sz="1400" dirty="0" err="1"/>
              <a:t>mers</a:t>
            </a:r>
            <a:endParaRPr lang="en-US" sz="14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FAB368F-9F66-41AF-90F1-F363B9734992}"/>
              </a:ext>
            </a:extLst>
          </p:cNvPr>
          <p:cNvSpPr/>
          <p:nvPr/>
        </p:nvSpPr>
        <p:spPr>
          <a:xfrm>
            <a:off x="577665" y="4522386"/>
            <a:ext cx="1700790" cy="5560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stimating the total genome length of a metagenomic sample using k-mers |  BMC Genomics | Full Text">
            <a:extLst>
              <a:ext uri="{FF2B5EF4-FFF2-40B4-BE49-F238E27FC236}">
                <a16:creationId xmlns:a16="http://schemas.microsoft.com/office/drawing/2014/main" id="{48C882D4-D6D7-4F60-8FB4-0F931EEFC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-35" r="74329" b="67911"/>
          <a:stretch/>
        </p:blipFill>
        <p:spPr bwMode="auto">
          <a:xfrm>
            <a:off x="2591370" y="4653625"/>
            <a:ext cx="1348920" cy="10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755863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Unitigs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CBE61A1-499B-488A-BFF6-30F38264FD6F}"/>
              </a:ext>
            </a:extLst>
          </p:cNvPr>
          <p:cNvSpPr txBox="1"/>
          <p:nvPr/>
        </p:nvSpPr>
        <p:spPr>
          <a:xfrm>
            <a:off x="609600" y="4519565"/>
            <a:ext cx="57898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12.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Construcción de un gráfico De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Brujin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compactado (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Jaillard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et al., 2018).</a:t>
            </a:r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21B4246-7A5E-4B87-9082-A2B305D77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2712" r="16462" b="47282"/>
          <a:stretch/>
        </p:blipFill>
        <p:spPr>
          <a:xfrm>
            <a:off x="609600" y="1001450"/>
            <a:ext cx="9988061" cy="34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8">
            <a:extLst>
              <a:ext uri="{FF2B5EF4-FFF2-40B4-BE49-F238E27FC236}">
                <a16:creationId xmlns:a16="http://schemas.microsoft.com/office/drawing/2014/main" id="{5C20B33E-38C9-4F01-8A6A-030704038E80}"/>
              </a:ext>
            </a:extLst>
          </p:cNvPr>
          <p:cNvSpPr/>
          <p:nvPr/>
        </p:nvSpPr>
        <p:spPr>
          <a:xfrm rot="21370882">
            <a:off x="2619989" y="2997313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58A18760-AE7B-4220-B117-5D83497538A1}"/>
              </a:ext>
            </a:extLst>
          </p:cNvPr>
          <p:cNvSpPr/>
          <p:nvPr/>
        </p:nvSpPr>
        <p:spPr>
          <a:xfrm rot="566888">
            <a:off x="2599046" y="4009767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1E50D99-4B13-4265-8F32-0B9F926B06BD}"/>
              </a:ext>
            </a:extLst>
          </p:cNvPr>
          <p:cNvSpPr/>
          <p:nvPr/>
        </p:nvSpPr>
        <p:spPr>
          <a:xfrm>
            <a:off x="1474016" y="5653762"/>
            <a:ext cx="638189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79432F7C-24C0-4023-90DC-0CF1F739FF61}"/>
              </a:ext>
            </a:extLst>
          </p:cNvPr>
          <p:cNvSpPr/>
          <p:nvPr/>
        </p:nvSpPr>
        <p:spPr>
          <a:xfrm rot="298071">
            <a:off x="2202165" y="4769252"/>
            <a:ext cx="391921" cy="709210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A96EAF7C-E1A2-4C6D-863B-88B9AB35B299}"/>
              </a:ext>
            </a:extLst>
          </p:cNvPr>
          <p:cNvSpPr/>
          <p:nvPr/>
        </p:nvSpPr>
        <p:spPr>
          <a:xfrm rot="20839058">
            <a:off x="2438063" y="2025096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id="{F8B27905-77EB-41CB-B78E-B09B96C4F211}"/>
              </a:ext>
            </a:extLst>
          </p:cNvPr>
          <p:cNvSpPr/>
          <p:nvPr/>
        </p:nvSpPr>
        <p:spPr>
          <a:xfrm>
            <a:off x="2054476" y="1198709"/>
            <a:ext cx="391928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527810AF-316D-40A9-9ADB-4946CDE6DEEA}"/>
              </a:ext>
            </a:extLst>
          </p:cNvPr>
          <p:cNvSpPr/>
          <p:nvPr/>
        </p:nvSpPr>
        <p:spPr>
          <a:xfrm>
            <a:off x="1474016" y="607992"/>
            <a:ext cx="637083" cy="535008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BB40D5C-3238-455C-998E-178C671A619A}"/>
              </a:ext>
            </a:extLst>
          </p:cNvPr>
          <p:cNvGrpSpPr/>
          <p:nvPr/>
        </p:nvGrpSpPr>
        <p:grpSpPr>
          <a:xfrm>
            <a:off x="1829013" y="5355446"/>
            <a:ext cx="540000" cy="540000"/>
            <a:chOff x="1792557" y="5201137"/>
            <a:chExt cx="720000" cy="720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13E6CB4-FAEB-44C6-971C-4B880D5C0BBB}"/>
                </a:ext>
              </a:extLst>
            </p:cNvPr>
            <p:cNvSpPr/>
            <p:nvPr/>
          </p:nvSpPr>
          <p:spPr>
            <a:xfrm>
              <a:off x="1792557" y="5201137"/>
              <a:ext cx="720000" cy="72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30A5A4F2-EB7C-44F0-8C04-E81C8221961C}"/>
                </a:ext>
              </a:extLst>
            </p:cNvPr>
            <p:cNvSpPr/>
            <p:nvPr/>
          </p:nvSpPr>
          <p:spPr>
            <a:xfrm>
              <a:off x="1881409" y="5296127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hape 2617">
              <a:extLst>
                <a:ext uri="{FF2B5EF4-FFF2-40B4-BE49-F238E27FC236}">
                  <a16:creationId xmlns:a16="http://schemas.microsoft.com/office/drawing/2014/main" id="{8FCCF7C1-1CC7-46C5-B460-477113FFB881}"/>
                </a:ext>
              </a:extLst>
            </p:cNvPr>
            <p:cNvSpPr/>
            <p:nvPr/>
          </p:nvSpPr>
          <p:spPr>
            <a:xfrm>
              <a:off x="1909902" y="5375903"/>
              <a:ext cx="468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F48718C-6DD8-46C7-9369-9A728381226A}"/>
              </a:ext>
            </a:extLst>
          </p:cNvPr>
          <p:cNvGrpSpPr/>
          <p:nvPr/>
        </p:nvGrpSpPr>
        <p:grpSpPr>
          <a:xfrm>
            <a:off x="1727780" y="771761"/>
            <a:ext cx="540000" cy="540000"/>
            <a:chOff x="1792557" y="852809"/>
            <a:chExt cx="720000" cy="7200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ACD272C-168F-4F04-8C70-4229244CCED9}"/>
                </a:ext>
              </a:extLst>
            </p:cNvPr>
            <p:cNvSpPr/>
            <p:nvPr/>
          </p:nvSpPr>
          <p:spPr>
            <a:xfrm>
              <a:off x="1792557" y="852809"/>
              <a:ext cx="720000" cy="72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3">
              <a:extLst>
                <a:ext uri="{FF2B5EF4-FFF2-40B4-BE49-F238E27FC236}">
                  <a16:creationId xmlns:a16="http://schemas.microsoft.com/office/drawing/2014/main" id="{C75AA245-3AD8-4D90-9F31-8E796745E607}"/>
                </a:ext>
              </a:extLst>
            </p:cNvPr>
            <p:cNvSpPr/>
            <p:nvPr/>
          </p:nvSpPr>
          <p:spPr>
            <a:xfrm>
              <a:off x="1882920" y="936863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2587">
              <a:extLst>
                <a:ext uri="{FF2B5EF4-FFF2-40B4-BE49-F238E27FC236}">
                  <a16:creationId xmlns:a16="http://schemas.microsoft.com/office/drawing/2014/main" id="{F8D0BEA0-57E6-41BC-AA67-43027DA48811}"/>
                </a:ext>
              </a:extLst>
            </p:cNvPr>
            <p:cNvSpPr/>
            <p:nvPr/>
          </p:nvSpPr>
          <p:spPr>
            <a:xfrm>
              <a:off x="1951828" y="1037394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B7DA953-C520-4107-90E4-004C6C0DC11D}"/>
              </a:ext>
            </a:extLst>
          </p:cNvPr>
          <p:cNvGrpSpPr/>
          <p:nvPr/>
        </p:nvGrpSpPr>
        <p:grpSpPr>
          <a:xfrm>
            <a:off x="2413276" y="3537410"/>
            <a:ext cx="540000" cy="540000"/>
            <a:chOff x="2377902" y="3003603"/>
            <a:chExt cx="720000" cy="720000"/>
          </a:xfrm>
        </p:grpSpPr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9E3A6C0B-01C9-43EF-AFA2-3144D064DF6A}"/>
                </a:ext>
              </a:extLst>
            </p:cNvPr>
            <p:cNvSpPr/>
            <p:nvPr/>
          </p:nvSpPr>
          <p:spPr>
            <a:xfrm>
              <a:off x="2377902" y="3003603"/>
              <a:ext cx="720000" cy="72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63">
              <a:extLst>
                <a:ext uri="{FF2B5EF4-FFF2-40B4-BE49-F238E27FC236}">
                  <a16:creationId xmlns:a16="http://schemas.microsoft.com/office/drawing/2014/main" id="{2C82E02E-FB81-4705-BBC7-0D0F05D64BFA}"/>
                </a:ext>
              </a:extLst>
            </p:cNvPr>
            <p:cNvSpPr/>
            <p:nvPr/>
          </p:nvSpPr>
          <p:spPr>
            <a:xfrm>
              <a:off x="2467902" y="3099631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hape 2604">
              <a:extLst>
                <a:ext uri="{FF2B5EF4-FFF2-40B4-BE49-F238E27FC236}">
                  <a16:creationId xmlns:a16="http://schemas.microsoft.com/office/drawing/2014/main" id="{899392C2-A96A-4B2A-A931-0B6AC02FADDC}"/>
                </a:ext>
              </a:extLst>
            </p:cNvPr>
            <p:cNvSpPr/>
            <p:nvPr/>
          </p:nvSpPr>
          <p:spPr>
            <a:xfrm>
              <a:off x="2537866" y="3181633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F994B734-DD24-455A-924C-593A0920A22A}"/>
              </a:ext>
            </a:extLst>
          </p:cNvPr>
          <p:cNvSpPr txBox="1"/>
          <p:nvPr/>
        </p:nvSpPr>
        <p:spPr>
          <a:xfrm>
            <a:off x="2681749" y="8704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INTRODUCCIÓN</a:t>
            </a:r>
          </a:p>
        </p:txBody>
      </p:sp>
      <p:sp>
        <p:nvSpPr>
          <p:cNvPr id="70" name="TextBox 54">
            <a:extLst>
              <a:ext uri="{FF2B5EF4-FFF2-40B4-BE49-F238E27FC236}">
                <a16:creationId xmlns:a16="http://schemas.microsoft.com/office/drawing/2014/main" id="{B192AC98-FD35-4AF6-8B6A-2D180F714DAD}"/>
              </a:ext>
            </a:extLst>
          </p:cNvPr>
          <p:cNvSpPr txBox="1"/>
          <p:nvPr/>
        </p:nvSpPr>
        <p:spPr>
          <a:xfrm>
            <a:off x="3268487" y="3630407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METODOLOGÍA</a:t>
            </a:r>
            <a:endParaRPr lang="en-US" b="1" cap="al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DA025254-1961-4FAE-AAB9-FC8E1CC6A2E0}"/>
              </a:ext>
            </a:extLst>
          </p:cNvPr>
          <p:cNvSpPr txBox="1"/>
          <p:nvPr/>
        </p:nvSpPr>
        <p:spPr>
          <a:xfrm>
            <a:off x="2591490" y="5498157"/>
            <a:ext cx="47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b="1" cap="al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recomendaciones</a:t>
            </a:r>
            <a:endParaRPr lang="en-US" b="1" cap="al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C0ACF12-99AB-45ED-885A-2D4F70CF19DF}"/>
              </a:ext>
            </a:extLst>
          </p:cNvPr>
          <p:cNvGrpSpPr/>
          <p:nvPr/>
        </p:nvGrpSpPr>
        <p:grpSpPr>
          <a:xfrm>
            <a:off x="2345776" y="2529830"/>
            <a:ext cx="540000" cy="540000"/>
            <a:chOff x="2242557" y="2349428"/>
            <a:chExt cx="540000" cy="540000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50F8E602-3771-42BD-BF36-9BFCEC7D9DE0}"/>
                </a:ext>
              </a:extLst>
            </p:cNvPr>
            <p:cNvGrpSpPr/>
            <p:nvPr/>
          </p:nvGrpSpPr>
          <p:grpSpPr>
            <a:xfrm>
              <a:off x="2242557" y="2349428"/>
              <a:ext cx="540000" cy="540000"/>
              <a:chOff x="2213866" y="1859905"/>
              <a:chExt cx="720000" cy="720000"/>
            </a:xfrm>
          </p:grpSpPr>
          <p:sp>
            <p:nvSpPr>
              <p:cNvPr id="37" name="Oval 8">
                <a:extLst>
                  <a:ext uri="{FF2B5EF4-FFF2-40B4-BE49-F238E27FC236}">
                    <a16:creationId xmlns:a16="http://schemas.microsoft.com/office/drawing/2014/main" id="{EC457C43-BC69-4983-982D-8C4FFBCE42C0}"/>
                  </a:ext>
                </a:extLst>
              </p:cNvPr>
              <p:cNvSpPr/>
              <p:nvPr/>
            </p:nvSpPr>
            <p:spPr>
              <a:xfrm>
                <a:off x="2213866" y="1859905"/>
                <a:ext cx="720000" cy="72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63">
                <a:extLst>
                  <a:ext uri="{FF2B5EF4-FFF2-40B4-BE49-F238E27FC236}">
                    <a16:creationId xmlns:a16="http://schemas.microsoft.com/office/drawing/2014/main" id="{16C339DD-8B7E-43D1-9613-94CEA86BD991}"/>
                  </a:ext>
                </a:extLst>
              </p:cNvPr>
              <p:cNvSpPr/>
              <p:nvPr/>
            </p:nvSpPr>
            <p:spPr>
              <a:xfrm>
                <a:off x="2303866" y="1953361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42" name="Picture 2" descr="Signo De Interrogación descarga gratuita de png - El Logotipo de la marca  en blanco y Negro fondo de pantalla - Signo de interrogación PNG imagen png  - imagen transparente descarga gratuita">
              <a:extLst>
                <a:ext uri="{FF2B5EF4-FFF2-40B4-BE49-F238E27FC236}">
                  <a16:creationId xmlns:a16="http://schemas.microsoft.com/office/drawing/2014/main" id="{5F8E4180-E1A5-4366-B44E-09FF14F05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308" r="93077">
                          <a14:foregroundMark x1="7308" y1="35238" x2="7308" y2="30476"/>
                          <a14:foregroundMark x1="93077" y1="39762" x2="93077" y2="31190"/>
                          <a14:foregroundMark x1="51923" y1="80714" x2="55385" y2="8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2" y="2456710"/>
              <a:ext cx="208202" cy="3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54">
            <a:extLst>
              <a:ext uri="{FF2B5EF4-FFF2-40B4-BE49-F238E27FC236}">
                <a16:creationId xmlns:a16="http://schemas.microsoft.com/office/drawing/2014/main" id="{8FBEC9A1-9DFA-47B8-97B7-D13418B8585C}"/>
              </a:ext>
            </a:extLst>
          </p:cNvPr>
          <p:cNvSpPr txBox="1"/>
          <p:nvPr/>
        </p:nvSpPr>
        <p:spPr>
          <a:xfrm>
            <a:off x="3268487" y="26041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Hipótesis</a:t>
            </a:r>
            <a:endParaRPr lang="en-US" b="1" cap="al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AA1BC35-C484-4F1C-86BD-0F4C814D0136}"/>
              </a:ext>
            </a:extLst>
          </p:cNvPr>
          <p:cNvGrpSpPr/>
          <p:nvPr/>
        </p:nvGrpSpPr>
        <p:grpSpPr>
          <a:xfrm>
            <a:off x="2294949" y="4479049"/>
            <a:ext cx="540000" cy="540000"/>
            <a:chOff x="2181938" y="4149801"/>
            <a:chExt cx="720000" cy="720000"/>
          </a:xfrm>
        </p:grpSpPr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EF4D2C8F-8744-4918-8BE9-922A5958875D}"/>
                </a:ext>
              </a:extLst>
            </p:cNvPr>
            <p:cNvSpPr/>
            <p:nvPr/>
          </p:nvSpPr>
          <p:spPr>
            <a:xfrm>
              <a:off x="2181938" y="414980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3">
              <a:extLst>
                <a:ext uri="{FF2B5EF4-FFF2-40B4-BE49-F238E27FC236}">
                  <a16:creationId xmlns:a16="http://schemas.microsoft.com/office/drawing/2014/main" id="{4502D611-1F65-4CEC-BEDB-1B2019D8274A}"/>
                </a:ext>
              </a:extLst>
            </p:cNvPr>
            <p:cNvSpPr/>
            <p:nvPr/>
          </p:nvSpPr>
          <p:spPr>
            <a:xfrm>
              <a:off x="2282796" y="4241806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Shape 2545">
              <a:extLst>
                <a:ext uri="{FF2B5EF4-FFF2-40B4-BE49-F238E27FC236}">
                  <a16:creationId xmlns:a16="http://schemas.microsoft.com/office/drawing/2014/main" id="{0973825C-581D-4635-A4CA-0D3D5260EC3E}"/>
                </a:ext>
              </a:extLst>
            </p:cNvPr>
            <p:cNvSpPr/>
            <p:nvPr/>
          </p:nvSpPr>
          <p:spPr>
            <a:xfrm>
              <a:off x="2361938" y="432980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4" name="TextBox 57">
            <a:extLst>
              <a:ext uri="{FF2B5EF4-FFF2-40B4-BE49-F238E27FC236}">
                <a16:creationId xmlns:a16="http://schemas.microsoft.com/office/drawing/2014/main" id="{E899236C-532D-4B8B-B0A5-9A57ACE15041}"/>
              </a:ext>
            </a:extLst>
          </p:cNvPr>
          <p:cNvSpPr txBox="1"/>
          <p:nvPr/>
        </p:nvSpPr>
        <p:spPr>
          <a:xfrm>
            <a:off x="3035859" y="456428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Resultados</a:t>
            </a:r>
            <a:r>
              <a:rPr lang="en-US" b="1" cap="al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discusión</a:t>
            </a:r>
            <a:endParaRPr lang="en-US" b="1" cap="al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22C9C97B-B371-44B0-867F-E647D681C52B}"/>
              </a:ext>
            </a:extLst>
          </p:cNvPr>
          <p:cNvGrpSpPr/>
          <p:nvPr/>
        </p:nvGrpSpPr>
        <p:grpSpPr>
          <a:xfrm>
            <a:off x="2111099" y="1550826"/>
            <a:ext cx="540000" cy="540000"/>
            <a:chOff x="2213866" y="1859905"/>
            <a:chExt cx="720000" cy="720000"/>
          </a:xfrm>
        </p:grpSpPr>
        <p:sp>
          <p:nvSpPr>
            <p:cNvPr id="55" name="Oval 8">
              <a:extLst>
                <a:ext uri="{FF2B5EF4-FFF2-40B4-BE49-F238E27FC236}">
                  <a16:creationId xmlns:a16="http://schemas.microsoft.com/office/drawing/2014/main" id="{50CAA912-8AB9-4911-9435-7A8A9B0F0EED}"/>
                </a:ext>
              </a:extLst>
            </p:cNvPr>
            <p:cNvSpPr/>
            <p:nvPr/>
          </p:nvSpPr>
          <p:spPr>
            <a:xfrm>
              <a:off x="2213866" y="1859905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D9F1A1A2-9E57-4097-92DA-124FFD5DBC1D}"/>
                </a:ext>
              </a:extLst>
            </p:cNvPr>
            <p:cNvSpPr/>
            <p:nvPr/>
          </p:nvSpPr>
          <p:spPr>
            <a:xfrm>
              <a:off x="2303866" y="1949905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hape 2554">
              <a:extLst>
                <a:ext uri="{FF2B5EF4-FFF2-40B4-BE49-F238E27FC236}">
                  <a16:creationId xmlns:a16="http://schemas.microsoft.com/office/drawing/2014/main" id="{4F0BC5A0-77C2-4507-A826-EC6797AD069A}"/>
                </a:ext>
              </a:extLst>
            </p:cNvPr>
            <p:cNvSpPr/>
            <p:nvPr/>
          </p:nvSpPr>
          <p:spPr>
            <a:xfrm>
              <a:off x="2363359" y="2047334"/>
              <a:ext cx="432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1" name="TextBox 51">
            <a:extLst>
              <a:ext uri="{FF2B5EF4-FFF2-40B4-BE49-F238E27FC236}">
                <a16:creationId xmlns:a16="http://schemas.microsoft.com/office/drawing/2014/main" id="{CD92D6E6-9437-4D5C-843D-EE9A3382BCA7}"/>
              </a:ext>
            </a:extLst>
          </p:cNvPr>
          <p:cNvSpPr txBox="1"/>
          <p:nvPr/>
        </p:nvSpPr>
        <p:spPr>
          <a:xfrm>
            <a:off x="3035859" y="16361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1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9129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52E66B-E88F-41B6-911E-D9B45100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OBJETIVOS  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EF2BAD-4B4E-493B-91DC-F2A81AFB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1500"/>
            <a:ext cx="10972800" cy="571500"/>
          </a:xfrm>
        </p:spPr>
        <p:txBody>
          <a:bodyPr/>
          <a:lstStyle/>
          <a:p>
            <a:pPr marL="0" indent="0" algn="ctr">
              <a:spcAft>
                <a:spcPts val="2400"/>
              </a:spcAft>
              <a:buNone/>
            </a:pPr>
            <a:r>
              <a:rPr lang="es-EC" sz="2000" b="1" i="0" u="none" strike="noStrike" baseline="0" dirty="0">
                <a:solidFill>
                  <a:srgbClr val="000000"/>
                </a:solidFill>
              </a:rPr>
              <a:t>OBJETIVO GENERAL </a:t>
            </a:r>
            <a:endParaRPr lang="es-EC" sz="2000" dirty="0">
              <a:solidFill>
                <a:srgbClr val="000000"/>
              </a:solidFill>
            </a:endParaRPr>
          </a:p>
        </p:txBody>
      </p:sp>
      <p:sp>
        <p:nvSpPr>
          <p:cNvPr id="7" name="Shape 1217">
            <a:extLst>
              <a:ext uri="{FF2B5EF4-FFF2-40B4-BE49-F238E27FC236}">
                <a16:creationId xmlns:a16="http://schemas.microsoft.com/office/drawing/2014/main" id="{92A841B3-75FD-4867-BBD9-25C3A1528F20}"/>
              </a:ext>
            </a:extLst>
          </p:cNvPr>
          <p:cNvSpPr/>
          <p:nvPr/>
        </p:nvSpPr>
        <p:spPr>
          <a:xfrm rot="16200000">
            <a:off x="1388042" y="1971650"/>
            <a:ext cx="1617731" cy="1627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800" b="1">
                <a:solidFill>
                  <a:srgbClr val="1F4E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47C276-63F8-4DE9-8EC5-A49765079340}"/>
              </a:ext>
            </a:extLst>
          </p:cNvPr>
          <p:cNvSpPr txBox="1"/>
          <p:nvPr/>
        </p:nvSpPr>
        <p:spPr>
          <a:xfrm>
            <a:off x="3169431" y="2141468"/>
            <a:ext cx="609834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2400"/>
              </a:spcAft>
              <a:buNone/>
            </a:pPr>
            <a:r>
              <a:rPr lang="es-MX" sz="1800" b="0" i="0" u="none" strike="noStrike" baseline="0" dirty="0">
                <a:solidFill>
                  <a:schemeClr val="tx1"/>
                </a:solidFill>
              </a:rPr>
              <a:t>Implementar un modelo para predecir la resistencia a carbapenémicos en </a:t>
            </a:r>
            <a:r>
              <a:rPr lang="es-MX" sz="1800" b="0" i="1" u="none" strike="noStrike" baseline="0" dirty="0" err="1">
                <a:solidFill>
                  <a:schemeClr val="tx1"/>
                </a:solidFill>
              </a:rPr>
              <a:t>Klebsiella</a:t>
            </a:r>
            <a:r>
              <a:rPr lang="es-MX" sz="1800" b="0" i="1" u="none" strike="noStrike" baseline="0" dirty="0">
                <a:solidFill>
                  <a:schemeClr val="tx1"/>
                </a:solidFill>
              </a:rPr>
              <a:t> </a:t>
            </a:r>
            <a:r>
              <a:rPr lang="es-MX" sz="1800" b="0" i="1" u="none" strike="noStrike" baseline="0" dirty="0" err="1">
                <a:solidFill>
                  <a:schemeClr val="tx1"/>
                </a:solidFill>
              </a:rPr>
              <a:t>pneumoniae</a:t>
            </a:r>
            <a:r>
              <a:rPr lang="es-MX" sz="1800" b="0" i="1" u="none" strike="noStrike" baseline="0" dirty="0">
                <a:solidFill>
                  <a:schemeClr val="tx1"/>
                </a:solidFill>
              </a:rPr>
              <a:t> </a:t>
            </a:r>
            <a:r>
              <a:rPr lang="es-MX" sz="1800" b="0" i="0" u="none" strike="noStrike" baseline="0" dirty="0">
                <a:solidFill>
                  <a:schemeClr val="tx1"/>
                </a:solidFill>
              </a:rPr>
              <a:t>mediante un algoritmo de </a:t>
            </a:r>
            <a:r>
              <a:rPr lang="es-MX" sz="1800" b="0" i="1" u="none" strike="noStrike" baseline="0" dirty="0">
                <a:solidFill>
                  <a:schemeClr val="tx1"/>
                </a:solidFill>
              </a:rPr>
              <a:t>Machine </a:t>
            </a:r>
            <a:r>
              <a:rPr lang="es-MX" sz="1800" b="0" i="1" u="none" strike="noStrike" baseline="0" dirty="0" err="1">
                <a:solidFill>
                  <a:schemeClr val="tx1"/>
                </a:solidFill>
              </a:rPr>
              <a:t>Learning</a:t>
            </a:r>
            <a:r>
              <a:rPr lang="es-MX" sz="1800" b="0" i="0" u="none" strike="noStrike" baseline="0" dirty="0">
                <a:solidFill>
                  <a:schemeClr val="tx1"/>
                </a:solidFill>
              </a:rPr>
              <a:t>.</a:t>
            </a:r>
            <a:r>
              <a:rPr lang="es-EC" sz="1800" b="0" i="0" u="none" strike="noStrike" baseline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CC1719-3F85-48CF-80FC-03EC58D529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grayscl/>
          </a:blip>
          <a:stretch>
            <a:fillRect/>
          </a:stretch>
        </p:blipFill>
        <p:spPr>
          <a:xfrm>
            <a:off x="1542265" y="2067033"/>
            <a:ext cx="1032123" cy="1436402"/>
          </a:xfrm>
          <a:prstGeom prst="rect">
            <a:avLst/>
          </a:prstGeom>
        </p:spPr>
      </p:pic>
      <p:sp>
        <p:nvSpPr>
          <p:cNvPr id="14" name="Shape 1217">
            <a:extLst>
              <a:ext uri="{FF2B5EF4-FFF2-40B4-BE49-F238E27FC236}">
                <a16:creationId xmlns:a16="http://schemas.microsoft.com/office/drawing/2014/main" id="{5FBAC156-530E-44D8-AB3F-41B49C6E96E7}"/>
              </a:ext>
            </a:extLst>
          </p:cNvPr>
          <p:cNvSpPr/>
          <p:nvPr/>
        </p:nvSpPr>
        <p:spPr>
          <a:xfrm rot="5400000" flipH="1">
            <a:off x="9431434" y="1971650"/>
            <a:ext cx="1617731" cy="1627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800" b="1">
                <a:solidFill>
                  <a:srgbClr val="1F4E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j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DB0AA52-545A-4EBE-82CD-5F8C762F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grayscl/>
          </a:blip>
          <a:stretch>
            <a:fillRect/>
          </a:stretch>
        </p:blipFill>
        <p:spPr>
          <a:xfrm flipH="1">
            <a:off x="9852945" y="2067032"/>
            <a:ext cx="1032123" cy="14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2E66B-E88F-41B6-911E-D9B45100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OBJETIVOS   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97A4EABD-639B-444E-A152-9B3F64679E1C}"/>
              </a:ext>
            </a:extLst>
          </p:cNvPr>
          <p:cNvSpPr txBox="1">
            <a:spLocks/>
          </p:cNvSpPr>
          <p:nvPr/>
        </p:nvSpPr>
        <p:spPr>
          <a:xfrm>
            <a:off x="609600" y="571501"/>
            <a:ext cx="10972800" cy="5715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Aft>
                <a:spcPts val="2400"/>
              </a:spcAft>
              <a:buFontTx/>
              <a:buNone/>
            </a:pPr>
            <a:r>
              <a:rPr lang="es-EC" sz="2000" b="1" kern="0" dirty="0">
                <a:solidFill>
                  <a:srgbClr val="000000"/>
                </a:solidFill>
                <a:latin typeface="+mj-lt"/>
              </a:rPr>
              <a:t>OBJETIVOS ESPECÍFICOS </a:t>
            </a:r>
            <a:endParaRPr lang="es-EC" sz="2000" kern="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s-EC" sz="1800" kern="0" dirty="0">
              <a:latin typeface="+mj-l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AA2FA9F-634C-491A-A5CD-533F2079C61C}"/>
              </a:ext>
            </a:extLst>
          </p:cNvPr>
          <p:cNvSpPr/>
          <p:nvPr/>
        </p:nvSpPr>
        <p:spPr>
          <a:xfrm>
            <a:off x="793" y="2802571"/>
            <a:ext cx="12191207" cy="3425394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8" name="Freeform 53">
            <a:extLst>
              <a:ext uri="{FF2B5EF4-FFF2-40B4-BE49-F238E27FC236}">
                <a16:creationId xmlns:a16="http://schemas.microsoft.com/office/drawing/2014/main" id="{FDE17AA3-ABB6-488E-949F-22B43591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7" y="2360668"/>
            <a:ext cx="2696308" cy="298686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9" name="Freeform 54">
            <a:extLst>
              <a:ext uri="{FF2B5EF4-FFF2-40B4-BE49-F238E27FC236}">
                <a16:creationId xmlns:a16="http://schemas.microsoft.com/office/drawing/2014/main" id="{D569A8C3-AF2A-43EB-AE57-0D87A5B6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457" y="2344769"/>
            <a:ext cx="379688" cy="475874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67E9AF-E67B-4193-9869-11FD36CF1523}"/>
              </a:ext>
            </a:extLst>
          </p:cNvPr>
          <p:cNvSpPr txBox="1"/>
          <p:nvPr/>
        </p:nvSpPr>
        <p:spPr>
          <a:xfrm>
            <a:off x="96864" y="2596430"/>
            <a:ext cx="2502581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600" kern="0" dirty="0">
                <a:solidFill>
                  <a:schemeClr val="bg1"/>
                </a:solidFill>
              </a:rPr>
              <a:t>Obtener un set de datos con las secuencias del genoma de </a:t>
            </a:r>
            <a:r>
              <a:rPr lang="es-MX" sz="1600" i="1" kern="0" dirty="0" err="1">
                <a:solidFill>
                  <a:schemeClr val="bg1"/>
                </a:solidFill>
              </a:rPr>
              <a:t>Klebsiella</a:t>
            </a:r>
            <a:r>
              <a:rPr lang="es-MX" sz="1600" i="1" kern="0" dirty="0">
                <a:solidFill>
                  <a:schemeClr val="bg1"/>
                </a:solidFill>
              </a:rPr>
              <a:t> </a:t>
            </a:r>
            <a:r>
              <a:rPr lang="es-MX" sz="1600" i="1" kern="0" dirty="0" err="1">
                <a:solidFill>
                  <a:schemeClr val="bg1"/>
                </a:solidFill>
              </a:rPr>
              <a:t>pneumoniae</a:t>
            </a:r>
            <a:r>
              <a:rPr lang="es-MX" sz="1600" i="1" kern="0" dirty="0">
                <a:solidFill>
                  <a:schemeClr val="bg1"/>
                </a:solidFill>
              </a:rPr>
              <a:t> </a:t>
            </a:r>
            <a:r>
              <a:rPr lang="es-MX" sz="1600" kern="0" dirty="0">
                <a:solidFill>
                  <a:schemeClr val="bg1"/>
                </a:solidFill>
              </a:rPr>
              <a:t>y el fenotipo de resistencia.</a:t>
            </a:r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5C6E168E-9987-4853-8AC7-78DFC970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187" y="2358493"/>
            <a:ext cx="2696307" cy="298686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6F3DABC6-0861-4F6A-8462-4579CA0C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494" y="2342595"/>
            <a:ext cx="379688" cy="475874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48CF82E-F86C-4347-BE2F-D133DC52A0E0}"/>
              </a:ext>
            </a:extLst>
          </p:cNvPr>
          <p:cNvSpPr txBox="1"/>
          <p:nvPr/>
        </p:nvSpPr>
        <p:spPr>
          <a:xfrm>
            <a:off x="3210913" y="2596430"/>
            <a:ext cx="2525228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600" kern="0" dirty="0">
                <a:solidFill>
                  <a:schemeClr val="bg1"/>
                </a:solidFill>
              </a:rPr>
              <a:t>Realizar el preprocesamiento del set de datos con las secuencias del genoma </a:t>
            </a:r>
            <a:r>
              <a:rPr lang="es-MX" sz="1600" i="1" kern="0" dirty="0" err="1">
                <a:solidFill>
                  <a:schemeClr val="bg1"/>
                </a:solidFill>
              </a:rPr>
              <a:t>Klebsiella</a:t>
            </a:r>
            <a:r>
              <a:rPr lang="es-MX" sz="1600" i="1" kern="0" dirty="0">
                <a:solidFill>
                  <a:schemeClr val="bg1"/>
                </a:solidFill>
              </a:rPr>
              <a:t> </a:t>
            </a:r>
            <a:r>
              <a:rPr lang="es-MX" sz="1600" i="1" kern="0" dirty="0" err="1">
                <a:solidFill>
                  <a:schemeClr val="bg1"/>
                </a:solidFill>
              </a:rPr>
              <a:t>pneumoniae</a:t>
            </a:r>
            <a:r>
              <a:rPr lang="es-MX" sz="1600" kern="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0" name="Freeform 53">
            <a:extLst>
              <a:ext uri="{FF2B5EF4-FFF2-40B4-BE49-F238E27FC236}">
                <a16:creationId xmlns:a16="http://schemas.microsoft.com/office/drawing/2014/main" id="{BF6C3D71-C26F-48A2-8926-3C723C3A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038" y="2342595"/>
            <a:ext cx="2693921" cy="298686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D5BE16BF-6997-42C7-ACEA-3ADA1D1B0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959" y="2342594"/>
            <a:ext cx="379688" cy="475874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E029DA7-17BB-42C9-BB07-3FCB796A68CB}"/>
              </a:ext>
            </a:extLst>
          </p:cNvPr>
          <p:cNvSpPr txBox="1"/>
          <p:nvPr/>
        </p:nvSpPr>
        <p:spPr>
          <a:xfrm>
            <a:off x="6268987" y="2621929"/>
            <a:ext cx="2398023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600" kern="0" dirty="0">
                <a:solidFill>
                  <a:schemeClr val="bg1"/>
                </a:solidFill>
              </a:rPr>
              <a:t>Elaborar un modelo de </a:t>
            </a:r>
            <a:r>
              <a:rPr lang="es-MX" sz="1600" i="1" kern="0" dirty="0">
                <a:solidFill>
                  <a:schemeClr val="bg1"/>
                </a:solidFill>
              </a:rPr>
              <a:t>Machine </a:t>
            </a:r>
            <a:r>
              <a:rPr lang="es-MX" sz="1600" i="1" kern="0" dirty="0" err="1">
                <a:solidFill>
                  <a:schemeClr val="bg1"/>
                </a:solidFill>
              </a:rPr>
              <a:t>Learning</a:t>
            </a:r>
            <a:r>
              <a:rPr lang="es-MX" sz="1600" i="1" kern="0" dirty="0">
                <a:solidFill>
                  <a:schemeClr val="bg1"/>
                </a:solidFill>
              </a:rPr>
              <a:t> </a:t>
            </a:r>
            <a:r>
              <a:rPr lang="es-MX" sz="1600" kern="0" dirty="0">
                <a:solidFill>
                  <a:schemeClr val="bg1"/>
                </a:solidFill>
              </a:rPr>
              <a:t>basado en </a:t>
            </a:r>
            <a:r>
              <a:rPr lang="es-MX" sz="1600" i="1" kern="0" dirty="0">
                <a:solidFill>
                  <a:schemeClr val="bg1"/>
                </a:solidFill>
              </a:rPr>
              <a:t>Extreme </a:t>
            </a:r>
            <a:r>
              <a:rPr lang="es-MX" sz="1600" i="1" kern="0" dirty="0" err="1">
                <a:solidFill>
                  <a:schemeClr val="bg1"/>
                </a:solidFill>
              </a:rPr>
              <a:t>Gradient</a:t>
            </a:r>
            <a:r>
              <a:rPr lang="es-MX" sz="1600" i="1" kern="0" dirty="0">
                <a:solidFill>
                  <a:schemeClr val="bg1"/>
                </a:solidFill>
              </a:rPr>
              <a:t> </a:t>
            </a:r>
            <a:r>
              <a:rPr lang="es-MX" sz="1600" i="1" kern="0" dirty="0" err="1">
                <a:solidFill>
                  <a:schemeClr val="bg1"/>
                </a:solidFill>
              </a:rPr>
              <a:t>Boosting</a:t>
            </a:r>
            <a:r>
              <a:rPr lang="es-MX" sz="1600" i="1" kern="0" dirty="0">
                <a:solidFill>
                  <a:schemeClr val="bg1"/>
                </a:solidFill>
              </a:rPr>
              <a:t> </a:t>
            </a:r>
            <a:r>
              <a:rPr lang="es-MX" sz="1600" kern="0" dirty="0">
                <a:solidFill>
                  <a:schemeClr val="bg1"/>
                </a:solidFill>
              </a:rPr>
              <a:t>(</a:t>
            </a:r>
            <a:r>
              <a:rPr lang="es-MX" sz="1600" kern="0" dirty="0" err="1">
                <a:solidFill>
                  <a:schemeClr val="bg1"/>
                </a:solidFill>
              </a:rPr>
              <a:t>XGBoost</a:t>
            </a:r>
            <a:r>
              <a:rPr lang="es-MX" sz="1600" kern="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24" name="Freeform 53">
            <a:extLst>
              <a:ext uri="{FF2B5EF4-FFF2-40B4-BE49-F238E27FC236}">
                <a16:creationId xmlns:a16="http://schemas.microsoft.com/office/drawing/2014/main" id="{D32FDF90-0F9F-4E34-B6B5-9D14F7A48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503" y="2342594"/>
            <a:ext cx="2696308" cy="298686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25" name="Freeform 54">
            <a:extLst>
              <a:ext uri="{FF2B5EF4-FFF2-40B4-BE49-F238E27FC236}">
                <a16:creationId xmlns:a16="http://schemas.microsoft.com/office/drawing/2014/main" id="{DE724989-422D-494C-AD88-EC989E9B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6811" y="2326696"/>
            <a:ext cx="379688" cy="475874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E67943-1397-4D2D-9E14-7B67D2A2093E}"/>
              </a:ext>
            </a:extLst>
          </p:cNvPr>
          <p:cNvSpPr txBox="1"/>
          <p:nvPr/>
        </p:nvSpPr>
        <p:spPr>
          <a:xfrm>
            <a:off x="9304100" y="2671352"/>
            <a:ext cx="2369114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600" kern="0" dirty="0">
                <a:solidFill>
                  <a:schemeClr val="bg1"/>
                </a:solidFill>
              </a:rPr>
              <a:t>Analizar la sensibilidad del modelo para predecir la resistencia a carbapenémicos de </a:t>
            </a:r>
            <a:r>
              <a:rPr lang="es-MX" sz="1600" i="1" kern="0" dirty="0" err="1">
                <a:solidFill>
                  <a:schemeClr val="bg1"/>
                </a:solidFill>
              </a:rPr>
              <a:t>Klebsiella</a:t>
            </a:r>
            <a:r>
              <a:rPr lang="es-MX" sz="1600" i="1" kern="0" dirty="0">
                <a:solidFill>
                  <a:schemeClr val="bg1"/>
                </a:solidFill>
              </a:rPr>
              <a:t> </a:t>
            </a:r>
            <a:r>
              <a:rPr lang="es-MX" sz="1600" i="1" kern="0" dirty="0" err="1">
                <a:solidFill>
                  <a:schemeClr val="bg1"/>
                </a:solidFill>
              </a:rPr>
              <a:t>pneumoniae</a:t>
            </a:r>
            <a:r>
              <a:rPr lang="es-MX" sz="1600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Oval 41">
            <a:extLst>
              <a:ext uri="{FF2B5EF4-FFF2-40B4-BE49-F238E27FC236}">
                <a16:creationId xmlns:a16="http://schemas.microsoft.com/office/drawing/2014/main" id="{1F908E6B-EBDE-4D46-B3FD-239148D30EB5}"/>
              </a:ext>
            </a:extLst>
          </p:cNvPr>
          <p:cNvSpPr/>
          <p:nvPr/>
        </p:nvSpPr>
        <p:spPr>
          <a:xfrm>
            <a:off x="968303" y="1731461"/>
            <a:ext cx="900000" cy="90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41">
            <a:extLst>
              <a:ext uri="{FF2B5EF4-FFF2-40B4-BE49-F238E27FC236}">
                <a16:creationId xmlns:a16="http://schemas.microsoft.com/office/drawing/2014/main" id="{93EC134A-CF50-4D68-A35F-A13DB31C743F}"/>
              </a:ext>
            </a:extLst>
          </p:cNvPr>
          <p:cNvSpPr/>
          <p:nvPr/>
        </p:nvSpPr>
        <p:spPr>
          <a:xfrm>
            <a:off x="4024412" y="1729286"/>
            <a:ext cx="900000" cy="90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41">
            <a:extLst>
              <a:ext uri="{FF2B5EF4-FFF2-40B4-BE49-F238E27FC236}">
                <a16:creationId xmlns:a16="http://schemas.microsoft.com/office/drawing/2014/main" id="{178D4BFE-14F0-4B1C-9034-31C7ED4A1045}"/>
              </a:ext>
            </a:extLst>
          </p:cNvPr>
          <p:cNvSpPr/>
          <p:nvPr/>
        </p:nvSpPr>
        <p:spPr>
          <a:xfrm>
            <a:off x="7017998" y="1726693"/>
            <a:ext cx="900000" cy="90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41">
            <a:extLst>
              <a:ext uri="{FF2B5EF4-FFF2-40B4-BE49-F238E27FC236}">
                <a16:creationId xmlns:a16="http://schemas.microsoft.com/office/drawing/2014/main" id="{485FDE84-5DB9-46CB-A3D0-713A0D2C26C7}"/>
              </a:ext>
            </a:extLst>
          </p:cNvPr>
          <p:cNvSpPr/>
          <p:nvPr/>
        </p:nvSpPr>
        <p:spPr>
          <a:xfrm>
            <a:off x="10038657" y="1726693"/>
            <a:ext cx="900000" cy="90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2545">
            <a:extLst>
              <a:ext uri="{FF2B5EF4-FFF2-40B4-BE49-F238E27FC236}">
                <a16:creationId xmlns:a16="http://schemas.microsoft.com/office/drawing/2014/main" id="{D884C672-B803-4E5F-BA36-6A0922B99E75}"/>
              </a:ext>
            </a:extLst>
          </p:cNvPr>
          <p:cNvSpPr/>
          <p:nvPr/>
        </p:nvSpPr>
        <p:spPr>
          <a:xfrm>
            <a:off x="10204925" y="1885766"/>
            <a:ext cx="567464" cy="567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36" name="Picture 2" descr="Aprendizaje Profundo, Aprendizaje Profundo Con Python, La Máquina De  Aprendizaje imagen png - imagen transparente descarga gratuita">
            <a:extLst>
              <a:ext uri="{FF2B5EF4-FFF2-40B4-BE49-F238E27FC236}">
                <a16:creationId xmlns:a16="http://schemas.microsoft.com/office/drawing/2014/main" id="{EFF65F62-A204-438F-AFB7-A440D017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70" b="94565" l="10000" r="90000">
                        <a14:foregroundMark x1="50556" y1="6196" x2="51222" y2="5978"/>
                        <a14:foregroundMark x1="50333" y1="94565" x2="50333" y2="94565"/>
                        <a14:foregroundMark x1="70444" y1="60543" x2="70444" y2="60543"/>
                        <a14:foregroundMark x1="60222" y1="55761" x2="60222" y2="55761"/>
                        <a14:foregroundMark x1="67556" y1="73478" x2="67556" y2="73478"/>
                        <a14:foregroundMark x1="73222" y1="48804" x2="73222" y2="48804"/>
                        <a14:foregroundMark x1="63333" y1="48152" x2="63333" y2="48152"/>
                        <a14:foregroundMark x1="60444" y1="40978" x2="60444" y2="40978"/>
                        <a14:foregroundMark x1="67556" y1="40978" x2="67556" y2="40978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45" y="1806689"/>
            <a:ext cx="772557" cy="7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omputer Cases &amp; Housings Personal computer Computer Icons Computer  Monitors Logo, technology computer, computer Network, rectangle, logo png |  PNGWing">
            <a:extLst>
              <a:ext uri="{FF2B5EF4-FFF2-40B4-BE49-F238E27FC236}">
                <a16:creationId xmlns:a16="http://schemas.microsoft.com/office/drawing/2014/main" id="{0061DD9B-8240-4033-88FD-3E070AC84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7755" r="17649" b="5403"/>
          <a:stretch/>
        </p:blipFill>
        <p:spPr bwMode="auto">
          <a:xfrm>
            <a:off x="4129714" y="1899748"/>
            <a:ext cx="720000" cy="5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dn, Iconos De Equipo, Medicina imagen png - imagen transparente descarga  gratuita">
            <a:extLst>
              <a:ext uri="{FF2B5EF4-FFF2-40B4-BE49-F238E27FC236}">
                <a16:creationId xmlns:a16="http://schemas.microsoft.com/office/drawing/2014/main" id="{DCA1457E-78E6-4DAB-A191-7B393B9F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94" b="92982" l="9459" r="89865">
                        <a14:foregroundMark x1="38514" y1="93567" x2="38514" y2="93567"/>
                        <a14:foregroundMark x1="61486" y1="4094" x2="61486" y2="4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6" y="1837000"/>
            <a:ext cx="126847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8">
            <a:extLst>
              <a:ext uri="{FF2B5EF4-FFF2-40B4-BE49-F238E27FC236}">
                <a16:creationId xmlns:a16="http://schemas.microsoft.com/office/drawing/2014/main" id="{5C20B33E-38C9-4F01-8A6A-030704038E80}"/>
              </a:ext>
            </a:extLst>
          </p:cNvPr>
          <p:cNvSpPr/>
          <p:nvPr/>
        </p:nvSpPr>
        <p:spPr>
          <a:xfrm rot="21370882">
            <a:off x="2619989" y="2997313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58A18760-AE7B-4220-B117-5D83497538A1}"/>
              </a:ext>
            </a:extLst>
          </p:cNvPr>
          <p:cNvSpPr/>
          <p:nvPr/>
        </p:nvSpPr>
        <p:spPr>
          <a:xfrm rot="566888">
            <a:off x="2599046" y="4009767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1E50D99-4B13-4265-8F32-0B9F926B06BD}"/>
              </a:ext>
            </a:extLst>
          </p:cNvPr>
          <p:cNvSpPr/>
          <p:nvPr/>
        </p:nvSpPr>
        <p:spPr>
          <a:xfrm>
            <a:off x="1474016" y="5653762"/>
            <a:ext cx="638189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79432F7C-24C0-4023-90DC-0CF1F739FF61}"/>
              </a:ext>
            </a:extLst>
          </p:cNvPr>
          <p:cNvSpPr/>
          <p:nvPr/>
        </p:nvSpPr>
        <p:spPr>
          <a:xfrm rot="298071">
            <a:off x="2202165" y="4769252"/>
            <a:ext cx="391921" cy="709210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A96EAF7C-E1A2-4C6D-863B-88B9AB35B299}"/>
              </a:ext>
            </a:extLst>
          </p:cNvPr>
          <p:cNvSpPr/>
          <p:nvPr/>
        </p:nvSpPr>
        <p:spPr>
          <a:xfrm rot="20839058">
            <a:off x="2438063" y="2025096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id="{F8B27905-77EB-41CB-B78E-B09B96C4F211}"/>
              </a:ext>
            </a:extLst>
          </p:cNvPr>
          <p:cNvSpPr/>
          <p:nvPr/>
        </p:nvSpPr>
        <p:spPr>
          <a:xfrm>
            <a:off x="2054476" y="1198709"/>
            <a:ext cx="391928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527810AF-316D-40A9-9ADB-4946CDE6DEEA}"/>
              </a:ext>
            </a:extLst>
          </p:cNvPr>
          <p:cNvSpPr/>
          <p:nvPr/>
        </p:nvSpPr>
        <p:spPr>
          <a:xfrm>
            <a:off x="1474016" y="607992"/>
            <a:ext cx="637083" cy="535008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BB40D5C-3238-455C-998E-178C671A619A}"/>
              </a:ext>
            </a:extLst>
          </p:cNvPr>
          <p:cNvGrpSpPr/>
          <p:nvPr/>
        </p:nvGrpSpPr>
        <p:grpSpPr>
          <a:xfrm>
            <a:off x="1829013" y="5355446"/>
            <a:ext cx="540000" cy="540000"/>
            <a:chOff x="1792557" y="5201137"/>
            <a:chExt cx="720000" cy="720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13E6CB4-FAEB-44C6-971C-4B880D5C0BBB}"/>
                </a:ext>
              </a:extLst>
            </p:cNvPr>
            <p:cNvSpPr/>
            <p:nvPr/>
          </p:nvSpPr>
          <p:spPr>
            <a:xfrm>
              <a:off x="1792557" y="5201137"/>
              <a:ext cx="720000" cy="72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30A5A4F2-EB7C-44F0-8C04-E81C8221961C}"/>
                </a:ext>
              </a:extLst>
            </p:cNvPr>
            <p:cNvSpPr/>
            <p:nvPr/>
          </p:nvSpPr>
          <p:spPr>
            <a:xfrm>
              <a:off x="1881409" y="5296127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hape 2617">
              <a:extLst>
                <a:ext uri="{FF2B5EF4-FFF2-40B4-BE49-F238E27FC236}">
                  <a16:creationId xmlns:a16="http://schemas.microsoft.com/office/drawing/2014/main" id="{8FCCF7C1-1CC7-46C5-B460-477113FFB881}"/>
                </a:ext>
              </a:extLst>
            </p:cNvPr>
            <p:cNvSpPr/>
            <p:nvPr/>
          </p:nvSpPr>
          <p:spPr>
            <a:xfrm>
              <a:off x="1909902" y="5375903"/>
              <a:ext cx="468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F48718C-6DD8-46C7-9369-9A728381226A}"/>
              </a:ext>
            </a:extLst>
          </p:cNvPr>
          <p:cNvGrpSpPr/>
          <p:nvPr/>
        </p:nvGrpSpPr>
        <p:grpSpPr>
          <a:xfrm>
            <a:off x="1727780" y="771761"/>
            <a:ext cx="540000" cy="540000"/>
            <a:chOff x="1792557" y="852809"/>
            <a:chExt cx="720000" cy="7200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ACD272C-168F-4F04-8C70-4229244CCED9}"/>
                </a:ext>
              </a:extLst>
            </p:cNvPr>
            <p:cNvSpPr/>
            <p:nvPr/>
          </p:nvSpPr>
          <p:spPr>
            <a:xfrm>
              <a:off x="1792557" y="852809"/>
              <a:ext cx="720000" cy="72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3">
              <a:extLst>
                <a:ext uri="{FF2B5EF4-FFF2-40B4-BE49-F238E27FC236}">
                  <a16:creationId xmlns:a16="http://schemas.microsoft.com/office/drawing/2014/main" id="{C75AA245-3AD8-4D90-9F31-8E796745E607}"/>
                </a:ext>
              </a:extLst>
            </p:cNvPr>
            <p:cNvSpPr/>
            <p:nvPr/>
          </p:nvSpPr>
          <p:spPr>
            <a:xfrm>
              <a:off x="1882920" y="936863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2587">
              <a:extLst>
                <a:ext uri="{FF2B5EF4-FFF2-40B4-BE49-F238E27FC236}">
                  <a16:creationId xmlns:a16="http://schemas.microsoft.com/office/drawing/2014/main" id="{F8D0BEA0-57E6-41BC-AA67-43027DA48811}"/>
                </a:ext>
              </a:extLst>
            </p:cNvPr>
            <p:cNvSpPr/>
            <p:nvPr/>
          </p:nvSpPr>
          <p:spPr>
            <a:xfrm>
              <a:off x="1951828" y="1037394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B7DA953-C520-4107-90E4-004C6C0DC11D}"/>
              </a:ext>
            </a:extLst>
          </p:cNvPr>
          <p:cNvGrpSpPr/>
          <p:nvPr/>
        </p:nvGrpSpPr>
        <p:grpSpPr>
          <a:xfrm>
            <a:off x="2413276" y="3537410"/>
            <a:ext cx="540000" cy="540000"/>
            <a:chOff x="2377902" y="3003603"/>
            <a:chExt cx="720000" cy="720000"/>
          </a:xfrm>
        </p:grpSpPr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9E3A6C0B-01C9-43EF-AFA2-3144D064DF6A}"/>
                </a:ext>
              </a:extLst>
            </p:cNvPr>
            <p:cNvSpPr/>
            <p:nvPr/>
          </p:nvSpPr>
          <p:spPr>
            <a:xfrm>
              <a:off x="2377902" y="3003603"/>
              <a:ext cx="720000" cy="72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63">
              <a:extLst>
                <a:ext uri="{FF2B5EF4-FFF2-40B4-BE49-F238E27FC236}">
                  <a16:creationId xmlns:a16="http://schemas.microsoft.com/office/drawing/2014/main" id="{2C82E02E-FB81-4705-BBC7-0D0F05D64BFA}"/>
                </a:ext>
              </a:extLst>
            </p:cNvPr>
            <p:cNvSpPr/>
            <p:nvPr/>
          </p:nvSpPr>
          <p:spPr>
            <a:xfrm>
              <a:off x="2467902" y="3099631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hape 2604">
              <a:extLst>
                <a:ext uri="{FF2B5EF4-FFF2-40B4-BE49-F238E27FC236}">
                  <a16:creationId xmlns:a16="http://schemas.microsoft.com/office/drawing/2014/main" id="{899392C2-A96A-4B2A-A931-0B6AC02FADDC}"/>
                </a:ext>
              </a:extLst>
            </p:cNvPr>
            <p:cNvSpPr/>
            <p:nvPr/>
          </p:nvSpPr>
          <p:spPr>
            <a:xfrm>
              <a:off x="2537866" y="3181633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F994B734-DD24-455A-924C-593A0920A22A}"/>
              </a:ext>
            </a:extLst>
          </p:cNvPr>
          <p:cNvSpPr txBox="1"/>
          <p:nvPr/>
        </p:nvSpPr>
        <p:spPr>
          <a:xfrm>
            <a:off x="2681749" y="8704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INTRODUCCIÓN</a:t>
            </a:r>
          </a:p>
        </p:txBody>
      </p:sp>
      <p:sp>
        <p:nvSpPr>
          <p:cNvPr id="70" name="TextBox 54">
            <a:extLst>
              <a:ext uri="{FF2B5EF4-FFF2-40B4-BE49-F238E27FC236}">
                <a16:creationId xmlns:a16="http://schemas.microsoft.com/office/drawing/2014/main" id="{B192AC98-FD35-4AF6-8B6A-2D180F714DAD}"/>
              </a:ext>
            </a:extLst>
          </p:cNvPr>
          <p:cNvSpPr txBox="1"/>
          <p:nvPr/>
        </p:nvSpPr>
        <p:spPr>
          <a:xfrm>
            <a:off x="3268487" y="3630407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METODOLOGÍA</a:t>
            </a:r>
            <a:endParaRPr lang="en-US" b="1" cap="al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DA025254-1961-4FAE-AAB9-FC8E1CC6A2E0}"/>
              </a:ext>
            </a:extLst>
          </p:cNvPr>
          <p:cNvSpPr txBox="1"/>
          <p:nvPr/>
        </p:nvSpPr>
        <p:spPr>
          <a:xfrm>
            <a:off x="2591490" y="5498157"/>
            <a:ext cx="47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b="1" cap="al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recomendaciones</a:t>
            </a:r>
            <a:endParaRPr lang="en-US" b="1" cap="al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AA1BC35-C484-4F1C-86BD-0F4C814D0136}"/>
              </a:ext>
            </a:extLst>
          </p:cNvPr>
          <p:cNvGrpSpPr/>
          <p:nvPr/>
        </p:nvGrpSpPr>
        <p:grpSpPr>
          <a:xfrm>
            <a:off x="2294949" y="4479049"/>
            <a:ext cx="540000" cy="540000"/>
            <a:chOff x="2181938" y="4149801"/>
            <a:chExt cx="720000" cy="720000"/>
          </a:xfrm>
        </p:grpSpPr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EF4D2C8F-8744-4918-8BE9-922A5958875D}"/>
                </a:ext>
              </a:extLst>
            </p:cNvPr>
            <p:cNvSpPr/>
            <p:nvPr/>
          </p:nvSpPr>
          <p:spPr>
            <a:xfrm>
              <a:off x="2181938" y="414980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3">
              <a:extLst>
                <a:ext uri="{FF2B5EF4-FFF2-40B4-BE49-F238E27FC236}">
                  <a16:creationId xmlns:a16="http://schemas.microsoft.com/office/drawing/2014/main" id="{4502D611-1F65-4CEC-BEDB-1B2019D8274A}"/>
                </a:ext>
              </a:extLst>
            </p:cNvPr>
            <p:cNvSpPr/>
            <p:nvPr/>
          </p:nvSpPr>
          <p:spPr>
            <a:xfrm>
              <a:off x="2282796" y="4241806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Shape 2545">
              <a:extLst>
                <a:ext uri="{FF2B5EF4-FFF2-40B4-BE49-F238E27FC236}">
                  <a16:creationId xmlns:a16="http://schemas.microsoft.com/office/drawing/2014/main" id="{0973825C-581D-4635-A4CA-0D3D5260EC3E}"/>
                </a:ext>
              </a:extLst>
            </p:cNvPr>
            <p:cNvSpPr/>
            <p:nvPr/>
          </p:nvSpPr>
          <p:spPr>
            <a:xfrm>
              <a:off x="2361938" y="432980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4" name="TextBox 57">
            <a:extLst>
              <a:ext uri="{FF2B5EF4-FFF2-40B4-BE49-F238E27FC236}">
                <a16:creationId xmlns:a16="http://schemas.microsoft.com/office/drawing/2014/main" id="{E899236C-532D-4B8B-B0A5-9A57ACE15041}"/>
              </a:ext>
            </a:extLst>
          </p:cNvPr>
          <p:cNvSpPr txBox="1"/>
          <p:nvPr/>
        </p:nvSpPr>
        <p:spPr>
          <a:xfrm>
            <a:off x="3035859" y="456428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Resultados</a:t>
            </a:r>
            <a:r>
              <a:rPr lang="en-US" b="1" cap="al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discusión</a:t>
            </a:r>
            <a:endParaRPr lang="en-US" b="1" cap="al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F5CBB83-6B5A-4C75-BDD7-65817FBDB0C7}"/>
              </a:ext>
            </a:extLst>
          </p:cNvPr>
          <p:cNvGrpSpPr/>
          <p:nvPr/>
        </p:nvGrpSpPr>
        <p:grpSpPr>
          <a:xfrm>
            <a:off x="2111099" y="1550826"/>
            <a:ext cx="540000" cy="540000"/>
            <a:chOff x="2213866" y="1859905"/>
            <a:chExt cx="720000" cy="720000"/>
          </a:xfrm>
        </p:grpSpPr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4F0199AE-BD5F-4BB2-9DDF-4BBB50BA0A50}"/>
                </a:ext>
              </a:extLst>
            </p:cNvPr>
            <p:cNvSpPr/>
            <p:nvPr/>
          </p:nvSpPr>
          <p:spPr>
            <a:xfrm>
              <a:off x="2213866" y="1859905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D8A50138-CE2B-46EA-BA37-7060D7E993BA}"/>
                </a:ext>
              </a:extLst>
            </p:cNvPr>
            <p:cNvSpPr/>
            <p:nvPr/>
          </p:nvSpPr>
          <p:spPr>
            <a:xfrm>
              <a:off x="2303866" y="1949905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hape 2554">
              <a:extLst>
                <a:ext uri="{FF2B5EF4-FFF2-40B4-BE49-F238E27FC236}">
                  <a16:creationId xmlns:a16="http://schemas.microsoft.com/office/drawing/2014/main" id="{700B8699-00F9-4D5F-8AB2-35DF17C3357E}"/>
                </a:ext>
              </a:extLst>
            </p:cNvPr>
            <p:cNvSpPr/>
            <p:nvPr/>
          </p:nvSpPr>
          <p:spPr>
            <a:xfrm>
              <a:off x="2363359" y="2047334"/>
              <a:ext cx="432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5" name="TextBox 51">
            <a:extLst>
              <a:ext uri="{FF2B5EF4-FFF2-40B4-BE49-F238E27FC236}">
                <a16:creationId xmlns:a16="http://schemas.microsoft.com/office/drawing/2014/main" id="{20BA4C61-3793-403E-AE06-281141EE17BC}"/>
              </a:ext>
            </a:extLst>
          </p:cNvPr>
          <p:cNvSpPr txBox="1"/>
          <p:nvPr/>
        </p:nvSpPr>
        <p:spPr>
          <a:xfrm>
            <a:off x="3035859" y="16361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OBJETIVOS</a:t>
            </a: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73B5CDAC-8EB6-4318-8FBE-96E82F4B6BD0}"/>
              </a:ext>
            </a:extLst>
          </p:cNvPr>
          <p:cNvGrpSpPr/>
          <p:nvPr/>
        </p:nvGrpSpPr>
        <p:grpSpPr>
          <a:xfrm>
            <a:off x="2345776" y="2529830"/>
            <a:ext cx="540000" cy="540000"/>
            <a:chOff x="2242557" y="2349428"/>
            <a:chExt cx="540000" cy="540000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0066D8B3-46EE-4A95-9269-3F33202FE557}"/>
                </a:ext>
              </a:extLst>
            </p:cNvPr>
            <p:cNvGrpSpPr/>
            <p:nvPr/>
          </p:nvGrpSpPr>
          <p:grpSpPr>
            <a:xfrm>
              <a:off x="2242557" y="2349428"/>
              <a:ext cx="540000" cy="540000"/>
              <a:chOff x="2213866" y="1859905"/>
              <a:chExt cx="720000" cy="720000"/>
            </a:xfrm>
          </p:grpSpPr>
          <p:sp>
            <p:nvSpPr>
              <p:cNvPr id="79" name="Oval 8">
                <a:extLst>
                  <a:ext uri="{FF2B5EF4-FFF2-40B4-BE49-F238E27FC236}">
                    <a16:creationId xmlns:a16="http://schemas.microsoft.com/office/drawing/2014/main" id="{9F4F7574-2B85-44DD-9A66-1A86A48AB750}"/>
                  </a:ext>
                </a:extLst>
              </p:cNvPr>
              <p:cNvSpPr/>
              <p:nvPr/>
            </p:nvSpPr>
            <p:spPr>
              <a:xfrm>
                <a:off x="2213866" y="1859905"/>
                <a:ext cx="720000" cy="720000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63">
                <a:extLst>
                  <a:ext uri="{FF2B5EF4-FFF2-40B4-BE49-F238E27FC236}">
                    <a16:creationId xmlns:a16="http://schemas.microsoft.com/office/drawing/2014/main" id="{B47258C4-2B6B-45C5-B4AF-02B9161BB100}"/>
                  </a:ext>
                </a:extLst>
              </p:cNvPr>
              <p:cNvSpPr/>
              <p:nvPr/>
            </p:nvSpPr>
            <p:spPr>
              <a:xfrm>
                <a:off x="2303866" y="1953361"/>
                <a:ext cx="540000" cy="540000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8" name="Picture 2" descr="Signo De Interrogación descarga gratuita de png - El Logotipo de la marca  en blanco y Negro fondo de pantalla - Signo de interrogación PNG imagen png  - imagen transparente descarga gratuita">
              <a:extLst>
                <a:ext uri="{FF2B5EF4-FFF2-40B4-BE49-F238E27FC236}">
                  <a16:creationId xmlns:a16="http://schemas.microsoft.com/office/drawing/2014/main" id="{516402BE-143D-4F2C-88E9-7C7E96782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308" r="93077">
                          <a14:foregroundMark x1="7308" y1="35238" x2="7308" y2="30476"/>
                          <a14:foregroundMark x1="93077" y1="39762" x2="93077" y2="31190"/>
                          <a14:foregroundMark x1="51923" y1="80714" x2="55385" y2="8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2" y="2456710"/>
              <a:ext cx="208202" cy="3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54">
            <a:extLst>
              <a:ext uri="{FF2B5EF4-FFF2-40B4-BE49-F238E27FC236}">
                <a16:creationId xmlns:a16="http://schemas.microsoft.com/office/drawing/2014/main" id="{C67C9A7F-5F0D-4C00-A393-A55D3DC2058B}"/>
              </a:ext>
            </a:extLst>
          </p:cNvPr>
          <p:cNvSpPr txBox="1"/>
          <p:nvPr/>
        </p:nvSpPr>
        <p:spPr>
          <a:xfrm>
            <a:off x="3268487" y="26041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6"/>
                </a:solidFill>
              </a:rPr>
              <a:t>Hipótesis</a:t>
            </a:r>
            <a:endParaRPr lang="en-US" b="1" cap="al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HIPÓTESIS</a:t>
            </a:r>
          </a:p>
        </p:txBody>
      </p:sp>
      <p:pic>
        <p:nvPicPr>
          <p:cNvPr id="43" name="Graphic 11" descr="Head with Gears">
            <a:extLst>
              <a:ext uri="{FF2B5EF4-FFF2-40B4-BE49-F238E27FC236}">
                <a16:creationId xmlns:a16="http://schemas.microsoft.com/office/drawing/2014/main" id="{BA2D9DF3-C9DF-47DA-8453-028AEA2FB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1100" y="1519824"/>
            <a:ext cx="2916702" cy="29167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234298-4AA0-44BF-810B-EBB784EDE4C3}"/>
              </a:ext>
            </a:extLst>
          </p:cNvPr>
          <p:cNvSpPr txBox="1"/>
          <p:nvPr/>
        </p:nvSpPr>
        <p:spPr>
          <a:xfrm>
            <a:off x="904164" y="2516510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kern="0" dirty="0">
                <a:latin typeface="+mj-lt"/>
              </a:rPr>
              <a:t>El modelo basado en </a:t>
            </a:r>
            <a:r>
              <a:rPr lang="es-MX" i="1" kern="0" dirty="0">
                <a:latin typeface="+mj-lt"/>
              </a:rPr>
              <a:t>Machine </a:t>
            </a:r>
            <a:r>
              <a:rPr lang="es-MX" i="1" kern="0" dirty="0" err="1">
                <a:latin typeface="+mj-lt"/>
              </a:rPr>
              <a:t>Learning</a:t>
            </a:r>
            <a:r>
              <a:rPr lang="es-MX" i="1" kern="0" dirty="0">
                <a:latin typeface="+mj-lt"/>
              </a:rPr>
              <a:t> </a:t>
            </a:r>
            <a:r>
              <a:rPr lang="es-MX" kern="0" dirty="0">
                <a:latin typeface="+mj-lt"/>
              </a:rPr>
              <a:t>es capaz de predecir la resistencia a carbapenémicos a partir de secuencias del genoma de </a:t>
            </a:r>
            <a:r>
              <a:rPr lang="es-MX" i="1" kern="0" dirty="0" err="1">
                <a:latin typeface="+mj-lt"/>
              </a:rPr>
              <a:t>Klebsiella</a:t>
            </a:r>
            <a:r>
              <a:rPr lang="es-MX" i="1" kern="0" dirty="0">
                <a:latin typeface="+mj-lt"/>
              </a:rPr>
              <a:t> </a:t>
            </a:r>
            <a:r>
              <a:rPr lang="es-MX" i="1" kern="0" dirty="0" err="1">
                <a:latin typeface="+mj-lt"/>
              </a:rPr>
              <a:t>pneumoniae</a:t>
            </a:r>
            <a:r>
              <a:rPr lang="es-MX" kern="0" dirty="0">
                <a:latin typeface="+mj-lt"/>
              </a:rPr>
              <a:t>.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9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8">
            <a:extLst>
              <a:ext uri="{FF2B5EF4-FFF2-40B4-BE49-F238E27FC236}">
                <a16:creationId xmlns:a16="http://schemas.microsoft.com/office/drawing/2014/main" id="{5C20B33E-38C9-4F01-8A6A-030704038E80}"/>
              </a:ext>
            </a:extLst>
          </p:cNvPr>
          <p:cNvSpPr/>
          <p:nvPr/>
        </p:nvSpPr>
        <p:spPr>
          <a:xfrm rot="21370882">
            <a:off x="2619989" y="2997313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58A18760-AE7B-4220-B117-5D83497538A1}"/>
              </a:ext>
            </a:extLst>
          </p:cNvPr>
          <p:cNvSpPr/>
          <p:nvPr/>
        </p:nvSpPr>
        <p:spPr>
          <a:xfrm rot="566888">
            <a:off x="2599046" y="4009767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1E50D99-4B13-4265-8F32-0B9F926B06BD}"/>
              </a:ext>
            </a:extLst>
          </p:cNvPr>
          <p:cNvSpPr/>
          <p:nvPr/>
        </p:nvSpPr>
        <p:spPr>
          <a:xfrm>
            <a:off x="1474016" y="5653762"/>
            <a:ext cx="638189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79432F7C-24C0-4023-90DC-0CF1F739FF61}"/>
              </a:ext>
            </a:extLst>
          </p:cNvPr>
          <p:cNvSpPr/>
          <p:nvPr/>
        </p:nvSpPr>
        <p:spPr>
          <a:xfrm rot="298071">
            <a:off x="2202165" y="4769252"/>
            <a:ext cx="391921" cy="709210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A96EAF7C-E1A2-4C6D-863B-88B9AB35B299}"/>
              </a:ext>
            </a:extLst>
          </p:cNvPr>
          <p:cNvSpPr/>
          <p:nvPr/>
        </p:nvSpPr>
        <p:spPr>
          <a:xfrm rot="20839058">
            <a:off x="2438063" y="2025096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id="{F8B27905-77EB-41CB-B78E-B09B96C4F211}"/>
              </a:ext>
            </a:extLst>
          </p:cNvPr>
          <p:cNvSpPr/>
          <p:nvPr/>
        </p:nvSpPr>
        <p:spPr>
          <a:xfrm>
            <a:off x="2054476" y="1198709"/>
            <a:ext cx="391928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527810AF-316D-40A9-9ADB-4946CDE6DEEA}"/>
              </a:ext>
            </a:extLst>
          </p:cNvPr>
          <p:cNvSpPr/>
          <p:nvPr/>
        </p:nvSpPr>
        <p:spPr>
          <a:xfrm>
            <a:off x="1474016" y="607992"/>
            <a:ext cx="637083" cy="535008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BB40D5C-3238-455C-998E-178C671A619A}"/>
              </a:ext>
            </a:extLst>
          </p:cNvPr>
          <p:cNvGrpSpPr/>
          <p:nvPr/>
        </p:nvGrpSpPr>
        <p:grpSpPr>
          <a:xfrm>
            <a:off x="1829013" y="5355446"/>
            <a:ext cx="540000" cy="540000"/>
            <a:chOff x="1792557" y="5201137"/>
            <a:chExt cx="720000" cy="720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13E6CB4-FAEB-44C6-971C-4B880D5C0BBB}"/>
                </a:ext>
              </a:extLst>
            </p:cNvPr>
            <p:cNvSpPr/>
            <p:nvPr/>
          </p:nvSpPr>
          <p:spPr>
            <a:xfrm>
              <a:off x="1792557" y="5201137"/>
              <a:ext cx="720000" cy="72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30A5A4F2-EB7C-44F0-8C04-E81C8221961C}"/>
                </a:ext>
              </a:extLst>
            </p:cNvPr>
            <p:cNvSpPr/>
            <p:nvPr/>
          </p:nvSpPr>
          <p:spPr>
            <a:xfrm>
              <a:off x="1881409" y="5296127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hape 2617">
              <a:extLst>
                <a:ext uri="{FF2B5EF4-FFF2-40B4-BE49-F238E27FC236}">
                  <a16:creationId xmlns:a16="http://schemas.microsoft.com/office/drawing/2014/main" id="{8FCCF7C1-1CC7-46C5-B460-477113FFB881}"/>
                </a:ext>
              </a:extLst>
            </p:cNvPr>
            <p:cNvSpPr/>
            <p:nvPr/>
          </p:nvSpPr>
          <p:spPr>
            <a:xfrm>
              <a:off x="1909902" y="5375903"/>
              <a:ext cx="468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F48718C-6DD8-46C7-9369-9A728381226A}"/>
              </a:ext>
            </a:extLst>
          </p:cNvPr>
          <p:cNvGrpSpPr/>
          <p:nvPr/>
        </p:nvGrpSpPr>
        <p:grpSpPr>
          <a:xfrm>
            <a:off x="1727780" y="771761"/>
            <a:ext cx="540000" cy="540000"/>
            <a:chOff x="1792557" y="852809"/>
            <a:chExt cx="720000" cy="7200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ACD272C-168F-4F04-8C70-4229244CCED9}"/>
                </a:ext>
              </a:extLst>
            </p:cNvPr>
            <p:cNvSpPr/>
            <p:nvPr/>
          </p:nvSpPr>
          <p:spPr>
            <a:xfrm>
              <a:off x="1792557" y="852809"/>
              <a:ext cx="720000" cy="72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3">
              <a:extLst>
                <a:ext uri="{FF2B5EF4-FFF2-40B4-BE49-F238E27FC236}">
                  <a16:creationId xmlns:a16="http://schemas.microsoft.com/office/drawing/2014/main" id="{C75AA245-3AD8-4D90-9F31-8E796745E607}"/>
                </a:ext>
              </a:extLst>
            </p:cNvPr>
            <p:cNvSpPr/>
            <p:nvPr/>
          </p:nvSpPr>
          <p:spPr>
            <a:xfrm>
              <a:off x="1882920" y="936863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2587">
              <a:extLst>
                <a:ext uri="{FF2B5EF4-FFF2-40B4-BE49-F238E27FC236}">
                  <a16:creationId xmlns:a16="http://schemas.microsoft.com/office/drawing/2014/main" id="{F8D0BEA0-57E6-41BC-AA67-43027DA48811}"/>
                </a:ext>
              </a:extLst>
            </p:cNvPr>
            <p:cNvSpPr/>
            <p:nvPr/>
          </p:nvSpPr>
          <p:spPr>
            <a:xfrm>
              <a:off x="1951828" y="1037394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F994B734-DD24-455A-924C-593A0920A22A}"/>
              </a:ext>
            </a:extLst>
          </p:cNvPr>
          <p:cNvSpPr txBox="1"/>
          <p:nvPr/>
        </p:nvSpPr>
        <p:spPr>
          <a:xfrm>
            <a:off x="2681749" y="8704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INTRODUCCIÓN</a:t>
            </a: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DA025254-1961-4FAE-AAB9-FC8E1CC6A2E0}"/>
              </a:ext>
            </a:extLst>
          </p:cNvPr>
          <p:cNvSpPr txBox="1"/>
          <p:nvPr/>
        </p:nvSpPr>
        <p:spPr>
          <a:xfrm>
            <a:off x="2591490" y="5498157"/>
            <a:ext cx="47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b="1" cap="al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recomendaciones</a:t>
            </a:r>
            <a:endParaRPr lang="en-US" b="1" cap="al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AA1BC35-C484-4F1C-86BD-0F4C814D0136}"/>
              </a:ext>
            </a:extLst>
          </p:cNvPr>
          <p:cNvGrpSpPr/>
          <p:nvPr/>
        </p:nvGrpSpPr>
        <p:grpSpPr>
          <a:xfrm>
            <a:off x="2294949" y="4479049"/>
            <a:ext cx="540000" cy="540000"/>
            <a:chOff x="2181938" y="4149801"/>
            <a:chExt cx="720000" cy="720000"/>
          </a:xfrm>
        </p:grpSpPr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EF4D2C8F-8744-4918-8BE9-922A5958875D}"/>
                </a:ext>
              </a:extLst>
            </p:cNvPr>
            <p:cNvSpPr/>
            <p:nvPr/>
          </p:nvSpPr>
          <p:spPr>
            <a:xfrm>
              <a:off x="2181938" y="414980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3">
              <a:extLst>
                <a:ext uri="{FF2B5EF4-FFF2-40B4-BE49-F238E27FC236}">
                  <a16:creationId xmlns:a16="http://schemas.microsoft.com/office/drawing/2014/main" id="{4502D611-1F65-4CEC-BEDB-1B2019D8274A}"/>
                </a:ext>
              </a:extLst>
            </p:cNvPr>
            <p:cNvSpPr/>
            <p:nvPr/>
          </p:nvSpPr>
          <p:spPr>
            <a:xfrm>
              <a:off x="2282796" y="4241806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Shape 2545">
              <a:extLst>
                <a:ext uri="{FF2B5EF4-FFF2-40B4-BE49-F238E27FC236}">
                  <a16:creationId xmlns:a16="http://schemas.microsoft.com/office/drawing/2014/main" id="{0973825C-581D-4635-A4CA-0D3D5260EC3E}"/>
                </a:ext>
              </a:extLst>
            </p:cNvPr>
            <p:cNvSpPr/>
            <p:nvPr/>
          </p:nvSpPr>
          <p:spPr>
            <a:xfrm>
              <a:off x="2361938" y="432980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4" name="TextBox 57">
            <a:extLst>
              <a:ext uri="{FF2B5EF4-FFF2-40B4-BE49-F238E27FC236}">
                <a16:creationId xmlns:a16="http://schemas.microsoft.com/office/drawing/2014/main" id="{E899236C-532D-4B8B-B0A5-9A57ACE15041}"/>
              </a:ext>
            </a:extLst>
          </p:cNvPr>
          <p:cNvSpPr txBox="1"/>
          <p:nvPr/>
        </p:nvSpPr>
        <p:spPr>
          <a:xfrm>
            <a:off x="3035859" y="456428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Resultados</a:t>
            </a:r>
            <a:r>
              <a:rPr lang="en-US" b="1" cap="al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discusión</a:t>
            </a:r>
            <a:endParaRPr lang="en-US" b="1" cap="al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F5CBB83-6B5A-4C75-BDD7-65817FBDB0C7}"/>
              </a:ext>
            </a:extLst>
          </p:cNvPr>
          <p:cNvGrpSpPr/>
          <p:nvPr/>
        </p:nvGrpSpPr>
        <p:grpSpPr>
          <a:xfrm>
            <a:off x="2111099" y="1550826"/>
            <a:ext cx="540000" cy="540000"/>
            <a:chOff x="2213866" y="1859905"/>
            <a:chExt cx="720000" cy="720000"/>
          </a:xfrm>
        </p:grpSpPr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4F0199AE-BD5F-4BB2-9DDF-4BBB50BA0A50}"/>
                </a:ext>
              </a:extLst>
            </p:cNvPr>
            <p:cNvSpPr/>
            <p:nvPr/>
          </p:nvSpPr>
          <p:spPr>
            <a:xfrm>
              <a:off x="2213866" y="1859905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D8A50138-CE2B-46EA-BA37-7060D7E993BA}"/>
                </a:ext>
              </a:extLst>
            </p:cNvPr>
            <p:cNvSpPr/>
            <p:nvPr/>
          </p:nvSpPr>
          <p:spPr>
            <a:xfrm>
              <a:off x="2303866" y="1949905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hape 2554">
              <a:extLst>
                <a:ext uri="{FF2B5EF4-FFF2-40B4-BE49-F238E27FC236}">
                  <a16:creationId xmlns:a16="http://schemas.microsoft.com/office/drawing/2014/main" id="{700B8699-00F9-4D5F-8AB2-35DF17C3357E}"/>
                </a:ext>
              </a:extLst>
            </p:cNvPr>
            <p:cNvSpPr/>
            <p:nvPr/>
          </p:nvSpPr>
          <p:spPr>
            <a:xfrm>
              <a:off x="2363359" y="2047334"/>
              <a:ext cx="432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5" name="TextBox 51">
            <a:extLst>
              <a:ext uri="{FF2B5EF4-FFF2-40B4-BE49-F238E27FC236}">
                <a16:creationId xmlns:a16="http://schemas.microsoft.com/office/drawing/2014/main" id="{20BA4C61-3793-403E-AE06-281141EE17BC}"/>
              </a:ext>
            </a:extLst>
          </p:cNvPr>
          <p:cNvSpPr txBox="1"/>
          <p:nvPr/>
        </p:nvSpPr>
        <p:spPr>
          <a:xfrm>
            <a:off x="3035859" y="16361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OBJETIVOS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54F8D9BF-09F3-4F6F-912C-155DF9984648}"/>
              </a:ext>
            </a:extLst>
          </p:cNvPr>
          <p:cNvGrpSpPr/>
          <p:nvPr/>
        </p:nvGrpSpPr>
        <p:grpSpPr>
          <a:xfrm>
            <a:off x="2345776" y="2529830"/>
            <a:ext cx="540000" cy="540000"/>
            <a:chOff x="2242557" y="2349428"/>
            <a:chExt cx="540000" cy="540000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40723C59-DE05-4E3C-B81D-D22CEA19B2E9}"/>
                </a:ext>
              </a:extLst>
            </p:cNvPr>
            <p:cNvGrpSpPr/>
            <p:nvPr/>
          </p:nvGrpSpPr>
          <p:grpSpPr>
            <a:xfrm>
              <a:off x="2242557" y="2349428"/>
              <a:ext cx="540000" cy="540000"/>
              <a:chOff x="2213866" y="1859905"/>
              <a:chExt cx="720000" cy="720000"/>
            </a:xfrm>
          </p:grpSpPr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87C3C807-AF42-45E0-92B9-4EA0CE3E0F59}"/>
                  </a:ext>
                </a:extLst>
              </p:cNvPr>
              <p:cNvSpPr/>
              <p:nvPr/>
            </p:nvSpPr>
            <p:spPr>
              <a:xfrm>
                <a:off x="2213866" y="1859905"/>
                <a:ext cx="720000" cy="72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3">
                <a:extLst>
                  <a:ext uri="{FF2B5EF4-FFF2-40B4-BE49-F238E27FC236}">
                    <a16:creationId xmlns:a16="http://schemas.microsoft.com/office/drawing/2014/main" id="{5F32C7F9-3AE5-4744-A725-2E9BBD742DE8}"/>
                  </a:ext>
                </a:extLst>
              </p:cNvPr>
              <p:cNvSpPr/>
              <p:nvPr/>
            </p:nvSpPr>
            <p:spPr>
              <a:xfrm>
                <a:off x="2303866" y="1953361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2" descr="Signo De Interrogación descarga gratuita de png - El Logotipo de la marca  en blanco y Negro fondo de pantalla - Signo de interrogación PNG imagen png  - imagen transparente descarga gratuita">
              <a:extLst>
                <a:ext uri="{FF2B5EF4-FFF2-40B4-BE49-F238E27FC236}">
                  <a16:creationId xmlns:a16="http://schemas.microsoft.com/office/drawing/2014/main" id="{89388C84-AEB0-42B0-ADB5-59CABF5D1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308" r="93077">
                          <a14:foregroundMark x1="7308" y1="35238" x2="7308" y2="30476"/>
                          <a14:foregroundMark x1="93077" y1="39762" x2="93077" y2="31190"/>
                          <a14:foregroundMark x1="51923" y1="80714" x2="55385" y2="8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2" y="2456710"/>
              <a:ext cx="208202" cy="3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54">
            <a:extLst>
              <a:ext uri="{FF2B5EF4-FFF2-40B4-BE49-F238E27FC236}">
                <a16:creationId xmlns:a16="http://schemas.microsoft.com/office/drawing/2014/main" id="{4C411560-DA1B-4FB7-9350-93FBDD12B086}"/>
              </a:ext>
            </a:extLst>
          </p:cNvPr>
          <p:cNvSpPr txBox="1"/>
          <p:nvPr/>
        </p:nvSpPr>
        <p:spPr>
          <a:xfrm>
            <a:off x="3268487" y="26041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Hipótesis</a:t>
            </a:r>
            <a:endParaRPr lang="en-US" b="1" cap="al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629F387D-9ABD-46F0-825F-DD415E02810A}"/>
              </a:ext>
            </a:extLst>
          </p:cNvPr>
          <p:cNvGrpSpPr/>
          <p:nvPr/>
        </p:nvGrpSpPr>
        <p:grpSpPr>
          <a:xfrm>
            <a:off x="2413276" y="3537410"/>
            <a:ext cx="540000" cy="540000"/>
            <a:chOff x="2377902" y="3003603"/>
            <a:chExt cx="720000" cy="720000"/>
          </a:xfrm>
        </p:grpSpPr>
        <p:sp>
          <p:nvSpPr>
            <p:cNvPr id="83" name="Oval 9">
              <a:extLst>
                <a:ext uri="{FF2B5EF4-FFF2-40B4-BE49-F238E27FC236}">
                  <a16:creationId xmlns:a16="http://schemas.microsoft.com/office/drawing/2014/main" id="{4DF5FF28-E98F-446A-8213-43E638C102D9}"/>
                </a:ext>
              </a:extLst>
            </p:cNvPr>
            <p:cNvSpPr/>
            <p:nvPr/>
          </p:nvSpPr>
          <p:spPr>
            <a:xfrm>
              <a:off x="2377902" y="3003603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B93606ED-AE04-44EA-BFFC-31FC86004E92}"/>
                </a:ext>
              </a:extLst>
            </p:cNvPr>
            <p:cNvSpPr/>
            <p:nvPr/>
          </p:nvSpPr>
          <p:spPr>
            <a:xfrm>
              <a:off x="2467902" y="3099631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hape 2604">
              <a:extLst>
                <a:ext uri="{FF2B5EF4-FFF2-40B4-BE49-F238E27FC236}">
                  <a16:creationId xmlns:a16="http://schemas.microsoft.com/office/drawing/2014/main" id="{DEC6659D-3A7C-4C15-A9B8-5182BB7F9E48}"/>
                </a:ext>
              </a:extLst>
            </p:cNvPr>
            <p:cNvSpPr/>
            <p:nvPr/>
          </p:nvSpPr>
          <p:spPr>
            <a:xfrm>
              <a:off x="2537866" y="3181633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86" name="TextBox 54">
            <a:extLst>
              <a:ext uri="{FF2B5EF4-FFF2-40B4-BE49-F238E27FC236}">
                <a16:creationId xmlns:a16="http://schemas.microsoft.com/office/drawing/2014/main" id="{1F2ACA12-9A0E-4F05-BCE8-D7E3AB7A0050}"/>
              </a:ext>
            </a:extLst>
          </p:cNvPr>
          <p:cNvSpPr txBox="1"/>
          <p:nvPr/>
        </p:nvSpPr>
        <p:spPr>
          <a:xfrm>
            <a:off x="3268487" y="3630407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4"/>
                </a:solidFill>
              </a:rPr>
              <a:t>METODOLOGÍA</a:t>
            </a:r>
            <a:endParaRPr lang="en-US" b="1" cap="al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8">
            <a:extLst>
              <a:ext uri="{FF2B5EF4-FFF2-40B4-BE49-F238E27FC236}">
                <a16:creationId xmlns:a16="http://schemas.microsoft.com/office/drawing/2014/main" id="{5C20B33E-38C9-4F01-8A6A-030704038E80}"/>
              </a:ext>
            </a:extLst>
          </p:cNvPr>
          <p:cNvSpPr/>
          <p:nvPr/>
        </p:nvSpPr>
        <p:spPr>
          <a:xfrm rot="21370882">
            <a:off x="2619989" y="2997313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58A18760-AE7B-4220-B117-5D83497538A1}"/>
              </a:ext>
            </a:extLst>
          </p:cNvPr>
          <p:cNvSpPr/>
          <p:nvPr/>
        </p:nvSpPr>
        <p:spPr>
          <a:xfrm rot="566888">
            <a:off x="2599046" y="4009767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1E50D99-4B13-4265-8F32-0B9F926B06BD}"/>
              </a:ext>
            </a:extLst>
          </p:cNvPr>
          <p:cNvSpPr/>
          <p:nvPr/>
        </p:nvSpPr>
        <p:spPr>
          <a:xfrm>
            <a:off x="1474016" y="5653762"/>
            <a:ext cx="638189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79432F7C-24C0-4023-90DC-0CF1F739FF61}"/>
              </a:ext>
            </a:extLst>
          </p:cNvPr>
          <p:cNvSpPr/>
          <p:nvPr/>
        </p:nvSpPr>
        <p:spPr>
          <a:xfrm rot="298071">
            <a:off x="2202165" y="4769252"/>
            <a:ext cx="391921" cy="709210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A96EAF7C-E1A2-4C6D-863B-88B9AB35B299}"/>
              </a:ext>
            </a:extLst>
          </p:cNvPr>
          <p:cNvSpPr/>
          <p:nvPr/>
        </p:nvSpPr>
        <p:spPr>
          <a:xfrm rot="20839058">
            <a:off x="2438063" y="2025096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id="{F8B27905-77EB-41CB-B78E-B09B96C4F211}"/>
              </a:ext>
            </a:extLst>
          </p:cNvPr>
          <p:cNvSpPr/>
          <p:nvPr/>
        </p:nvSpPr>
        <p:spPr>
          <a:xfrm>
            <a:off x="2054476" y="1198709"/>
            <a:ext cx="391928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527810AF-316D-40A9-9ADB-4946CDE6DEEA}"/>
              </a:ext>
            </a:extLst>
          </p:cNvPr>
          <p:cNvSpPr/>
          <p:nvPr/>
        </p:nvSpPr>
        <p:spPr>
          <a:xfrm>
            <a:off x="1474016" y="607992"/>
            <a:ext cx="637083" cy="535008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BB40D5C-3238-455C-998E-178C671A619A}"/>
              </a:ext>
            </a:extLst>
          </p:cNvPr>
          <p:cNvGrpSpPr/>
          <p:nvPr/>
        </p:nvGrpSpPr>
        <p:grpSpPr>
          <a:xfrm>
            <a:off x="1829013" y="5355446"/>
            <a:ext cx="540000" cy="540000"/>
            <a:chOff x="1792557" y="5201137"/>
            <a:chExt cx="720000" cy="720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13E6CB4-FAEB-44C6-971C-4B880D5C0BBB}"/>
                </a:ext>
              </a:extLst>
            </p:cNvPr>
            <p:cNvSpPr/>
            <p:nvPr/>
          </p:nvSpPr>
          <p:spPr>
            <a:xfrm>
              <a:off x="1792557" y="5201137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30A5A4F2-EB7C-44F0-8C04-E81C8221961C}"/>
                </a:ext>
              </a:extLst>
            </p:cNvPr>
            <p:cNvSpPr/>
            <p:nvPr/>
          </p:nvSpPr>
          <p:spPr>
            <a:xfrm>
              <a:off x="1881409" y="5296127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hape 2617">
              <a:extLst>
                <a:ext uri="{FF2B5EF4-FFF2-40B4-BE49-F238E27FC236}">
                  <a16:creationId xmlns:a16="http://schemas.microsoft.com/office/drawing/2014/main" id="{8FCCF7C1-1CC7-46C5-B460-477113FFB881}"/>
                </a:ext>
              </a:extLst>
            </p:cNvPr>
            <p:cNvSpPr/>
            <p:nvPr/>
          </p:nvSpPr>
          <p:spPr>
            <a:xfrm>
              <a:off x="1909902" y="5375903"/>
              <a:ext cx="468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F48718C-6DD8-46C7-9369-9A728381226A}"/>
              </a:ext>
            </a:extLst>
          </p:cNvPr>
          <p:cNvGrpSpPr/>
          <p:nvPr/>
        </p:nvGrpSpPr>
        <p:grpSpPr>
          <a:xfrm>
            <a:off x="1727780" y="771761"/>
            <a:ext cx="540000" cy="540000"/>
            <a:chOff x="1792557" y="852809"/>
            <a:chExt cx="720000" cy="7200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ACD272C-168F-4F04-8C70-4229244CCED9}"/>
                </a:ext>
              </a:extLst>
            </p:cNvPr>
            <p:cNvSpPr/>
            <p:nvPr/>
          </p:nvSpPr>
          <p:spPr>
            <a:xfrm>
              <a:off x="1792557" y="852809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3">
              <a:extLst>
                <a:ext uri="{FF2B5EF4-FFF2-40B4-BE49-F238E27FC236}">
                  <a16:creationId xmlns:a16="http://schemas.microsoft.com/office/drawing/2014/main" id="{C75AA245-3AD8-4D90-9F31-8E796745E607}"/>
                </a:ext>
              </a:extLst>
            </p:cNvPr>
            <p:cNvSpPr/>
            <p:nvPr/>
          </p:nvSpPr>
          <p:spPr>
            <a:xfrm>
              <a:off x="1882920" y="936863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2587">
              <a:extLst>
                <a:ext uri="{FF2B5EF4-FFF2-40B4-BE49-F238E27FC236}">
                  <a16:creationId xmlns:a16="http://schemas.microsoft.com/office/drawing/2014/main" id="{F8D0BEA0-57E6-41BC-AA67-43027DA48811}"/>
                </a:ext>
              </a:extLst>
            </p:cNvPr>
            <p:cNvSpPr/>
            <p:nvPr/>
          </p:nvSpPr>
          <p:spPr>
            <a:xfrm>
              <a:off x="1951828" y="1037394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B7DA953-C520-4107-90E4-004C6C0DC11D}"/>
              </a:ext>
            </a:extLst>
          </p:cNvPr>
          <p:cNvGrpSpPr/>
          <p:nvPr/>
        </p:nvGrpSpPr>
        <p:grpSpPr>
          <a:xfrm>
            <a:off x="2413276" y="3537410"/>
            <a:ext cx="540000" cy="540000"/>
            <a:chOff x="2377902" y="3003603"/>
            <a:chExt cx="720000" cy="720000"/>
          </a:xfrm>
        </p:grpSpPr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9E3A6C0B-01C9-43EF-AFA2-3144D064DF6A}"/>
                </a:ext>
              </a:extLst>
            </p:cNvPr>
            <p:cNvSpPr/>
            <p:nvPr/>
          </p:nvSpPr>
          <p:spPr>
            <a:xfrm>
              <a:off x="2377902" y="3003603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63">
              <a:extLst>
                <a:ext uri="{FF2B5EF4-FFF2-40B4-BE49-F238E27FC236}">
                  <a16:creationId xmlns:a16="http://schemas.microsoft.com/office/drawing/2014/main" id="{2C82E02E-FB81-4705-BBC7-0D0F05D64BFA}"/>
                </a:ext>
              </a:extLst>
            </p:cNvPr>
            <p:cNvSpPr/>
            <p:nvPr/>
          </p:nvSpPr>
          <p:spPr>
            <a:xfrm>
              <a:off x="2467902" y="3099631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hape 2604">
              <a:extLst>
                <a:ext uri="{FF2B5EF4-FFF2-40B4-BE49-F238E27FC236}">
                  <a16:creationId xmlns:a16="http://schemas.microsoft.com/office/drawing/2014/main" id="{899392C2-A96A-4B2A-A931-0B6AC02FADDC}"/>
                </a:ext>
              </a:extLst>
            </p:cNvPr>
            <p:cNvSpPr/>
            <p:nvPr/>
          </p:nvSpPr>
          <p:spPr>
            <a:xfrm>
              <a:off x="2537866" y="3181633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607EB675-05A7-4BCA-B259-74B0FBF5055D}"/>
              </a:ext>
            </a:extLst>
          </p:cNvPr>
          <p:cNvGrpSpPr/>
          <p:nvPr/>
        </p:nvGrpSpPr>
        <p:grpSpPr>
          <a:xfrm>
            <a:off x="2111099" y="1550826"/>
            <a:ext cx="540000" cy="540000"/>
            <a:chOff x="2213866" y="1859905"/>
            <a:chExt cx="720000" cy="720000"/>
          </a:xfrm>
        </p:grpSpPr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5B04BE62-804C-42B6-90D1-357688906161}"/>
                </a:ext>
              </a:extLst>
            </p:cNvPr>
            <p:cNvSpPr/>
            <p:nvPr/>
          </p:nvSpPr>
          <p:spPr>
            <a:xfrm>
              <a:off x="2213866" y="1859905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538DBA34-0445-4543-AD99-98A3EE17A330}"/>
                </a:ext>
              </a:extLst>
            </p:cNvPr>
            <p:cNvSpPr/>
            <p:nvPr/>
          </p:nvSpPr>
          <p:spPr>
            <a:xfrm>
              <a:off x="2303866" y="1949905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hape 2554">
              <a:extLst>
                <a:ext uri="{FF2B5EF4-FFF2-40B4-BE49-F238E27FC236}">
                  <a16:creationId xmlns:a16="http://schemas.microsoft.com/office/drawing/2014/main" id="{A13501C6-076D-4246-B8A3-453FF852826A}"/>
                </a:ext>
              </a:extLst>
            </p:cNvPr>
            <p:cNvSpPr/>
            <p:nvPr/>
          </p:nvSpPr>
          <p:spPr>
            <a:xfrm>
              <a:off x="2363359" y="2047334"/>
              <a:ext cx="432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F994B734-DD24-455A-924C-593A0920A22A}"/>
              </a:ext>
            </a:extLst>
          </p:cNvPr>
          <p:cNvSpPr txBox="1"/>
          <p:nvPr/>
        </p:nvSpPr>
        <p:spPr>
          <a:xfrm>
            <a:off x="2681749" y="8704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2"/>
                </a:solidFill>
              </a:rPr>
              <a:t>INTRODUCCIÓN</a:t>
            </a:r>
          </a:p>
        </p:txBody>
      </p:sp>
      <p:sp>
        <p:nvSpPr>
          <p:cNvPr id="69" name="TextBox 51">
            <a:extLst>
              <a:ext uri="{FF2B5EF4-FFF2-40B4-BE49-F238E27FC236}">
                <a16:creationId xmlns:a16="http://schemas.microsoft.com/office/drawing/2014/main" id="{40DEE6FF-FF4F-46AB-B2E1-CD636957ACC6}"/>
              </a:ext>
            </a:extLst>
          </p:cNvPr>
          <p:cNvSpPr txBox="1"/>
          <p:nvPr/>
        </p:nvSpPr>
        <p:spPr>
          <a:xfrm>
            <a:off x="3035859" y="16361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1"/>
                </a:solidFill>
              </a:rPr>
              <a:t>OBJETIVOS</a:t>
            </a:r>
          </a:p>
        </p:txBody>
      </p:sp>
      <p:sp>
        <p:nvSpPr>
          <p:cNvPr id="70" name="TextBox 54">
            <a:extLst>
              <a:ext uri="{FF2B5EF4-FFF2-40B4-BE49-F238E27FC236}">
                <a16:creationId xmlns:a16="http://schemas.microsoft.com/office/drawing/2014/main" id="{B192AC98-FD35-4AF6-8B6A-2D180F714DAD}"/>
              </a:ext>
            </a:extLst>
          </p:cNvPr>
          <p:cNvSpPr txBox="1"/>
          <p:nvPr/>
        </p:nvSpPr>
        <p:spPr>
          <a:xfrm>
            <a:off x="3268487" y="3630407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4"/>
                </a:solidFill>
              </a:rPr>
              <a:t>METODOLOGÍA</a:t>
            </a:r>
            <a:endParaRPr lang="en-US" b="1" cap="all" dirty="0">
              <a:solidFill>
                <a:schemeClr val="accent4"/>
              </a:solidFill>
            </a:endParaRP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DA025254-1961-4FAE-AAB9-FC8E1CC6A2E0}"/>
              </a:ext>
            </a:extLst>
          </p:cNvPr>
          <p:cNvSpPr txBox="1"/>
          <p:nvPr/>
        </p:nvSpPr>
        <p:spPr>
          <a:xfrm>
            <a:off x="2591490" y="5498157"/>
            <a:ext cx="47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5"/>
                </a:solidFill>
              </a:rPr>
              <a:t>Conclusiones</a:t>
            </a:r>
            <a:r>
              <a:rPr lang="en-US" b="1" cap="all" dirty="0">
                <a:solidFill>
                  <a:schemeClr val="accent5"/>
                </a:solidFill>
              </a:rPr>
              <a:t> y </a:t>
            </a:r>
            <a:r>
              <a:rPr lang="en-US" b="1" cap="all" dirty="0" err="1">
                <a:solidFill>
                  <a:schemeClr val="accent5"/>
                </a:solidFill>
              </a:rPr>
              <a:t>recomendaciones</a:t>
            </a:r>
            <a:endParaRPr lang="en-US" b="1" cap="all" dirty="0">
              <a:solidFill>
                <a:schemeClr val="accent5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C0ACF12-99AB-45ED-885A-2D4F70CF19DF}"/>
              </a:ext>
            </a:extLst>
          </p:cNvPr>
          <p:cNvGrpSpPr/>
          <p:nvPr/>
        </p:nvGrpSpPr>
        <p:grpSpPr>
          <a:xfrm>
            <a:off x="2345776" y="2529830"/>
            <a:ext cx="540000" cy="540000"/>
            <a:chOff x="2242557" y="2349428"/>
            <a:chExt cx="540000" cy="540000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50F8E602-3771-42BD-BF36-9BFCEC7D9DE0}"/>
                </a:ext>
              </a:extLst>
            </p:cNvPr>
            <p:cNvGrpSpPr/>
            <p:nvPr/>
          </p:nvGrpSpPr>
          <p:grpSpPr>
            <a:xfrm>
              <a:off x="2242557" y="2349428"/>
              <a:ext cx="540000" cy="540000"/>
              <a:chOff x="2213866" y="1859905"/>
              <a:chExt cx="720000" cy="720000"/>
            </a:xfrm>
          </p:grpSpPr>
          <p:sp>
            <p:nvSpPr>
              <p:cNvPr id="37" name="Oval 8">
                <a:extLst>
                  <a:ext uri="{FF2B5EF4-FFF2-40B4-BE49-F238E27FC236}">
                    <a16:creationId xmlns:a16="http://schemas.microsoft.com/office/drawing/2014/main" id="{EC457C43-BC69-4983-982D-8C4FFBCE42C0}"/>
                  </a:ext>
                </a:extLst>
              </p:cNvPr>
              <p:cNvSpPr/>
              <p:nvPr/>
            </p:nvSpPr>
            <p:spPr>
              <a:xfrm>
                <a:off x="2213866" y="1859905"/>
                <a:ext cx="720000" cy="720000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63">
                <a:extLst>
                  <a:ext uri="{FF2B5EF4-FFF2-40B4-BE49-F238E27FC236}">
                    <a16:creationId xmlns:a16="http://schemas.microsoft.com/office/drawing/2014/main" id="{16C339DD-8B7E-43D1-9613-94CEA86BD991}"/>
                  </a:ext>
                </a:extLst>
              </p:cNvPr>
              <p:cNvSpPr/>
              <p:nvPr/>
            </p:nvSpPr>
            <p:spPr>
              <a:xfrm>
                <a:off x="2303866" y="1953361"/>
                <a:ext cx="540000" cy="540000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42" name="Picture 2" descr="Signo De Interrogación descarga gratuita de png - El Logotipo de la marca  en blanco y Negro fondo de pantalla - Signo de interrogación PNG imagen png  - imagen transparente descarga gratuita">
              <a:extLst>
                <a:ext uri="{FF2B5EF4-FFF2-40B4-BE49-F238E27FC236}">
                  <a16:creationId xmlns:a16="http://schemas.microsoft.com/office/drawing/2014/main" id="{5F8E4180-E1A5-4366-B44E-09FF14F05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308" r="93077">
                          <a14:foregroundMark x1="7308" y1="35238" x2="7308" y2="30476"/>
                          <a14:foregroundMark x1="93077" y1="39762" x2="93077" y2="31190"/>
                          <a14:foregroundMark x1="51923" y1="80714" x2="55385" y2="8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2" y="2456710"/>
              <a:ext cx="208202" cy="3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54">
            <a:extLst>
              <a:ext uri="{FF2B5EF4-FFF2-40B4-BE49-F238E27FC236}">
                <a16:creationId xmlns:a16="http://schemas.microsoft.com/office/drawing/2014/main" id="{8FBEC9A1-9DFA-47B8-97B7-D13418B8585C}"/>
              </a:ext>
            </a:extLst>
          </p:cNvPr>
          <p:cNvSpPr txBox="1"/>
          <p:nvPr/>
        </p:nvSpPr>
        <p:spPr>
          <a:xfrm>
            <a:off x="3268487" y="26041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6"/>
                </a:solidFill>
              </a:rPr>
              <a:t>Hipótesis</a:t>
            </a:r>
            <a:endParaRPr lang="en-US" b="1" cap="all" dirty="0">
              <a:solidFill>
                <a:schemeClr val="accent6"/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AA1BC35-C484-4F1C-86BD-0F4C814D0136}"/>
              </a:ext>
            </a:extLst>
          </p:cNvPr>
          <p:cNvGrpSpPr/>
          <p:nvPr/>
        </p:nvGrpSpPr>
        <p:grpSpPr>
          <a:xfrm>
            <a:off x="2294949" y="4479049"/>
            <a:ext cx="540000" cy="540000"/>
            <a:chOff x="2181938" y="4149801"/>
            <a:chExt cx="720000" cy="720000"/>
          </a:xfrm>
        </p:grpSpPr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EF4D2C8F-8744-4918-8BE9-922A5958875D}"/>
                </a:ext>
              </a:extLst>
            </p:cNvPr>
            <p:cNvSpPr/>
            <p:nvPr/>
          </p:nvSpPr>
          <p:spPr>
            <a:xfrm>
              <a:off x="2181938" y="4149801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3">
              <a:extLst>
                <a:ext uri="{FF2B5EF4-FFF2-40B4-BE49-F238E27FC236}">
                  <a16:creationId xmlns:a16="http://schemas.microsoft.com/office/drawing/2014/main" id="{4502D611-1F65-4CEC-BEDB-1B2019D8274A}"/>
                </a:ext>
              </a:extLst>
            </p:cNvPr>
            <p:cNvSpPr/>
            <p:nvPr/>
          </p:nvSpPr>
          <p:spPr>
            <a:xfrm>
              <a:off x="2282796" y="4241806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Shape 2545">
              <a:extLst>
                <a:ext uri="{FF2B5EF4-FFF2-40B4-BE49-F238E27FC236}">
                  <a16:creationId xmlns:a16="http://schemas.microsoft.com/office/drawing/2014/main" id="{0973825C-581D-4635-A4CA-0D3D5260EC3E}"/>
                </a:ext>
              </a:extLst>
            </p:cNvPr>
            <p:cNvSpPr/>
            <p:nvPr/>
          </p:nvSpPr>
          <p:spPr>
            <a:xfrm>
              <a:off x="2361938" y="432980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rgbClr val="5C6067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4" name="TextBox 57">
            <a:extLst>
              <a:ext uri="{FF2B5EF4-FFF2-40B4-BE49-F238E27FC236}">
                <a16:creationId xmlns:a16="http://schemas.microsoft.com/office/drawing/2014/main" id="{E899236C-532D-4B8B-B0A5-9A57ACE15041}"/>
              </a:ext>
            </a:extLst>
          </p:cNvPr>
          <p:cNvSpPr txBox="1"/>
          <p:nvPr/>
        </p:nvSpPr>
        <p:spPr>
          <a:xfrm>
            <a:off x="3035859" y="456428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3"/>
                </a:solidFill>
              </a:rPr>
              <a:t>Resultados</a:t>
            </a:r>
            <a:r>
              <a:rPr lang="en-US" b="1" cap="all" dirty="0">
                <a:solidFill>
                  <a:schemeClr val="accent3"/>
                </a:solidFill>
              </a:rPr>
              <a:t> Y </a:t>
            </a:r>
            <a:r>
              <a:rPr lang="en-US" b="1" cap="all" dirty="0" err="1">
                <a:solidFill>
                  <a:schemeClr val="accent3"/>
                </a:solidFill>
              </a:rPr>
              <a:t>discusión</a:t>
            </a:r>
            <a:endParaRPr lang="en-US" b="1" cap="al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Imagen 1028" descr="Diagrama&#10;&#10;Descripción generada automáticamente">
            <a:extLst>
              <a:ext uri="{FF2B5EF4-FFF2-40B4-BE49-F238E27FC236}">
                <a16:creationId xmlns:a16="http://schemas.microsoft.com/office/drawing/2014/main" id="{927F1006-BA92-4217-84DF-075A1224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40" y="897152"/>
            <a:ext cx="9367919" cy="52694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2" y="532514"/>
            <a:ext cx="3986062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Esquema de desarrollo</a:t>
            </a:r>
          </a:p>
        </p:txBody>
      </p:sp>
    </p:spTree>
    <p:extLst>
      <p:ext uri="{BB962C8B-B14F-4D97-AF65-F5344CB8AC3E}">
        <p14:creationId xmlns:p14="http://schemas.microsoft.com/office/powerpoint/2010/main" val="36668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2">
            <a:extLst>
              <a:ext uri="{FF2B5EF4-FFF2-40B4-BE49-F238E27FC236}">
                <a16:creationId xmlns:a16="http://schemas.microsoft.com/office/drawing/2014/main" id="{51FCA66A-B64B-4675-AD7C-AB04183BB7BC}"/>
              </a:ext>
            </a:extLst>
          </p:cNvPr>
          <p:cNvSpPr/>
          <p:nvPr/>
        </p:nvSpPr>
        <p:spPr>
          <a:xfrm>
            <a:off x="414727" y="3347566"/>
            <a:ext cx="3164158" cy="2154436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algn="r">
              <a:spcAft>
                <a:spcPts val="1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Se utilizó el sistema operativo GNU/Linux.</a:t>
            </a:r>
          </a:p>
          <a:p>
            <a:pPr algn="r">
              <a:spcAft>
                <a:spcPts val="1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Se realizaron scripts en Perl, C++ y Python el preprocesamiento y entrenamiento del modelo.</a:t>
            </a:r>
          </a:p>
          <a:p>
            <a:pPr algn="r">
              <a:spcAft>
                <a:spcPts val="1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Todos los análisis estadísticos se realizaron con R Studio.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E7CB25-60FB-4FA1-B82B-9E3F826C3E3D}"/>
              </a:ext>
            </a:extLst>
          </p:cNvPr>
          <p:cNvGrpSpPr/>
          <p:nvPr/>
        </p:nvGrpSpPr>
        <p:grpSpPr>
          <a:xfrm>
            <a:off x="4441508" y="3552844"/>
            <a:ext cx="3857767" cy="1933769"/>
            <a:chOff x="1784568" y="4221088"/>
            <a:chExt cx="8910894" cy="2232248"/>
          </a:xfrm>
          <a:scene3d>
            <a:camera prst="orthographicFront">
              <a:rot lat="780000" lon="20039998" rev="0"/>
            </a:camera>
            <a:lightRig rig="threePt" dir="t"/>
          </a:scene3d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669AB48E-6AE7-4EF5-AF78-91241BD68BE8}"/>
                </a:ext>
              </a:extLst>
            </p:cNvPr>
            <p:cNvSpPr/>
            <p:nvPr/>
          </p:nvSpPr>
          <p:spPr>
            <a:xfrm>
              <a:off x="1784568" y="4221088"/>
              <a:ext cx="4455447" cy="223224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MX" sz="2400" dirty="0"/>
                <a:t>Software</a:t>
              </a: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4E8DE3F6-59F0-4EAB-972A-275D051FCBB9}"/>
                </a:ext>
              </a:extLst>
            </p:cNvPr>
            <p:cNvSpPr/>
            <p:nvPr/>
          </p:nvSpPr>
          <p:spPr>
            <a:xfrm>
              <a:off x="6240015" y="4221088"/>
              <a:ext cx="4455447" cy="223224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  <a:sp3d extrusionH="1016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700F0AA2-0DE0-409F-980B-7A99BBDBA759}"/>
              </a:ext>
            </a:extLst>
          </p:cNvPr>
          <p:cNvGrpSpPr/>
          <p:nvPr/>
        </p:nvGrpSpPr>
        <p:grpSpPr>
          <a:xfrm>
            <a:off x="4441508" y="1601796"/>
            <a:ext cx="3857767" cy="1933769"/>
            <a:chOff x="1784568" y="1988840"/>
            <a:chExt cx="8910894" cy="2232248"/>
          </a:xfrm>
          <a:scene3d>
            <a:camera prst="orthographicFront">
              <a:rot lat="780000" lon="20039998" rev="0"/>
            </a:camera>
            <a:lightRig rig="threePt" dir="t"/>
          </a:scene3d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F994DDF6-CCCE-4352-8DCC-AB1653216D29}"/>
                </a:ext>
              </a:extLst>
            </p:cNvPr>
            <p:cNvSpPr/>
            <p:nvPr/>
          </p:nvSpPr>
          <p:spPr>
            <a:xfrm>
              <a:off x="1784568" y="1988840"/>
              <a:ext cx="4455447" cy="223224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  <a:sp3d extrusionH="1016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0F7AFB1D-E087-46AB-9F3F-9009BE92F80D}"/>
                </a:ext>
              </a:extLst>
            </p:cNvPr>
            <p:cNvSpPr/>
            <p:nvPr/>
          </p:nvSpPr>
          <p:spPr>
            <a:xfrm>
              <a:off x="6240015" y="1988840"/>
              <a:ext cx="4455447" cy="223224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sp>
        <p:nvSpPr>
          <p:cNvPr id="18" name="Isosceles Triangle 4">
            <a:extLst>
              <a:ext uri="{FF2B5EF4-FFF2-40B4-BE49-F238E27FC236}">
                <a16:creationId xmlns:a16="http://schemas.microsoft.com/office/drawing/2014/main" id="{DEFB475A-4862-41D6-A3D8-EF833439C545}"/>
              </a:ext>
            </a:extLst>
          </p:cNvPr>
          <p:cNvSpPr/>
          <p:nvPr/>
        </p:nvSpPr>
        <p:spPr>
          <a:xfrm rot="5400000" flipH="1">
            <a:off x="3514199" y="4292518"/>
            <a:ext cx="663620" cy="57208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CC368BD5-A5D9-40A5-9C58-1B93E264810D}"/>
              </a:ext>
            </a:extLst>
          </p:cNvPr>
          <p:cNvSpPr/>
          <p:nvPr/>
        </p:nvSpPr>
        <p:spPr>
          <a:xfrm>
            <a:off x="414727" y="2495432"/>
            <a:ext cx="3164157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algn="r"/>
            <a:r>
              <a:rPr lang="da-DK" sz="2000" b="1" dirty="0">
                <a:solidFill>
                  <a:schemeClr val="tx1">
                    <a:lumMod val="50000"/>
                  </a:schemeClr>
                </a:solidFill>
              </a:rPr>
              <a:t>SOFTWARE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id="{2C33D760-EA06-451E-9DDD-5EC2FB08C6B2}"/>
              </a:ext>
            </a:extLst>
          </p:cNvPr>
          <p:cNvCxnSpPr>
            <a:cxnSpLocks/>
          </p:cNvCxnSpPr>
          <p:nvPr/>
        </p:nvCxnSpPr>
        <p:spPr>
          <a:xfrm flipH="1">
            <a:off x="3539598" y="2495432"/>
            <a:ext cx="20362" cy="300657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Isosceles Triangle 4">
            <a:extLst>
              <a:ext uri="{FF2B5EF4-FFF2-40B4-BE49-F238E27FC236}">
                <a16:creationId xmlns:a16="http://schemas.microsoft.com/office/drawing/2014/main" id="{C3F10C89-DB68-41BD-A418-A06657965C50}"/>
              </a:ext>
            </a:extLst>
          </p:cNvPr>
          <p:cNvSpPr/>
          <p:nvPr/>
        </p:nvSpPr>
        <p:spPr>
          <a:xfrm rot="16200000">
            <a:off x="8145225" y="2123801"/>
            <a:ext cx="663620" cy="5720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CE21FC3-5E57-40E2-8BEF-C56655C30427}"/>
              </a:ext>
            </a:extLst>
          </p:cNvPr>
          <p:cNvSpPr/>
          <p:nvPr/>
        </p:nvSpPr>
        <p:spPr>
          <a:xfrm>
            <a:off x="8763078" y="1440854"/>
            <a:ext cx="3067207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r>
              <a:rPr lang="da-DK" sz="2000" b="1" dirty="0">
                <a:solidFill>
                  <a:schemeClr val="tx1">
                    <a:lumMod val="50000"/>
                  </a:schemeClr>
                </a:solidFill>
              </a:rPr>
              <a:t>HARDWARE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56856E9-F1FD-4514-A503-49182372E868}"/>
              </a:ext>
            </a:extLst>
          </p:cNvPr>
          <p:cNvSpPr/>
          <p:nvPr/>
        </p:nvSpPr>
        <p:spPr>
          <a:xfrm>
            <a:off x="8763073" y="2254959"/>
            <a:ext cx="3067206" cy="2169825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Se utilizó una computadora personal </a:t>
            </a:r>
          </a:p>
          <a:p>
            <a:pPr>
              <a:spcAft>
                <a:spcPts val="1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Memoria RAM de 16 GB</a:t>
            </a:r>
          </a:p>
          <a:p>
            <a:pPr>
              <a:spcAft>
                <a:spcPts val="1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Procesador Intel® Core™ i5 CPU 2.50 GHz con 4 núcleos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Disco duro de 500 GB</a:t>
            </a:r>
          </a:p>
        </p:txBody>
      </p:sp>
      <p:pic>
        <p:nvPicPr>
          <p:cNvPr id="2054" name="Picture 6" descr="Mastering Ubuntu Logo Desktop Font, circle, white, text, computer png |  PNGWing">
            <a:extLst>
              <a:ext uri="{FF2B5EF4-FFF2-40B4-BE49-F238E27FC236}">
                <a16:creationId xmlns:a16="http://schemas.microsoft.com/office/drawing/2014/main" id="{0A642C6F-47D0-4216-A037-14068BCFC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717" y1="39171" x2="42717" y2="39171"/>
                        <a14:foregroundMark x1="39783" y1="32719" x2="39783" y2="32719"/>
                        <a14:foregroundMark x1="49130" y1="24731" x2="49130" y2="24731"/>
                        <a14:foregroundMark x1="53261" y1="22427" x2="53261" y2="22427"/>
                        <a14:foregroundMark x1="54239" y1="45161" x2="54239" y2="4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18814" r="41169" b="50000"/>
          <a:stretch/>
        </p:blipFill>
        <p:spPr bwMode="auto">
          <a:xfrm>
            <a:off x="4792531" y="3883913"/>
            <a:ext cx="1268405" cy="127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puter Cases &amp; Housings Personal computer Computer Icons Computer  Monitors Logo, technology computer, computer Network, rectangle, logo png |  PNGWing">
            <a:extLst>
              <a:ext uri="{FF2B5EF4-FFF2-40B4-BE49-F238E27FC236}">
                <a16:creationId xmlns:a16="http://schemas.microsoft.com/office/drawing/2014/main" id="{9A441C1A-D3A3-43CC-B505-9885B3575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7755" r="17649" b="5403"/>
          <a:stretch/>
        </p:blipFill>
        <p:spPr bwMode="auto">
          <a:xfrm>
            <a:off x="6470604" y="1793518"/>
            <a:ext cx="1620175" cy="12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7">
            <a:extLst>
              <a:ext uri="{FF2B5EF4-FFF2-40B4-BE49-F238E27FC236}">
                <a16:creationId xmlns:a16="http://schemas.microsoft.com/office/drawing/2014/main" id="{8A420EB5-3CA9-4DA4-9555-4CFFCFCEC7D9}"/>
              </a:ext>
            </a:extLst>
          </p:cNvPr>
          <p:cNvCxnSpPr>
            <a:cxnSpLocks/>
          </p:cNvCxnSpPr>
          <p:nvPr/>
        </p:nvCxnSpPr>
        <p:spPr>
          <a:xfrm>
            <a:off x="8763078" y="1440854"/>
            <a:ext cx="0" cy="29839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introduction to PATRIC and its use in phage annotation">
            <a:extLst>
              <a:ext uri="{FF2B5EF4-FFF2-40B4-BE49-F238E27FC236}">
                <a16:creationId xmlns:a16="http://schemas.microsoft.com/office/drawing/2014/main" id="{D5C12A34-3202-4165-A162-CCB0B0FF4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61340" r="3869" b="13608"/>
          <a:stretch/>
        </p:blipFill>
        <p:spPr bwMode="auto">
          <a:xfrm>
            <a:off x="333341" y="1022159"/>
            <a:ext cx="5221517" cy="14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2" y="532514"/>
            <a:ext cx="3986062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Set de datos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2FCA828-4C53-4AFA-8FF5-262763B2045E}"/>
              </a:ext>
            </a:extLst>
          </p:cNvPr>
          <p:cNvSpPr txBox="1"/>
          <p:nvPr/>
        </p:nvSpPr>
        <p:spPr>
          <a:xfrm>
            <a:off x="333341" y="2904219"/>
            <a:ext cx="5344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Tabla 1.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Parámetros de búsqueda de genoma de 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s-MX" sz="12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en PATRIC.</a:t>
            </a:r>
          </a:p>
        </p:txBody>
      </p:sp>
      <p:graphicFrame>
        <p:nvGraphicFramePr>
          <p:cNvPr id="20" name="Tabla 8">
            <a:extLst>
              <a:ext uri="{FF2B5EF4-FFF2-40B4-BE49-F238E27FC236}">
                <a16:creationId xmlns:a16="http://schemas.microsoft.com/office/drawing/2014/main" id="{50D7C851-4DBE-4061-8EEE-DE9BAE885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193964"/>
              </p:ext>
            </p:extLst>
          </p:nvPr>
        </p:nvGraphicFramePr>
        <p:xfrm>
          <a:off x="403299" y="3386587"/>
          <a:ext cx="5151559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5829">
                  <a:extLst>
                    <a:ext uri="{9D8B030D-6E8A-4147-A177-3AD203B41FA5}">
                      <a16:colId xmlns:a16="http://schemas.microsoft.com/office/drawing/2014/main" val="2539709422"/>
                    </a:ext>
                  </a:extLst>
                </a:gridCol>
                <a:gridCol w="2465730">
                  <a:extLst>
                    <a:ext uri="{9D8B030D-6E8A-4147-A177-3AD203B41FA5}">
                      <a16:colId xmlns:a16="http://schemas.microsoft.com/office/drawing/2014/main" val="114806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Aislados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Categoría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8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Organismo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err="1"/>
                        <a:t>Klebsiella</a:t>
                      </a:r>
                      <a:r>
                        <a:rPr lang="es-MX" sz="1400" i="1" dirty="0"/>
                        <a:t> </a:t>
                      </a:r>
                      <a:r>
                        <a:rPr lang="es-MX" sz="1400" i="1" dirty="0" err="1"/>
                        <a:t>pneumoniae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3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Estatus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WGS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7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Resistencia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Susceptible, resistente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3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Hospedero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/>
                        <a:t>Homo sapiens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Calidad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Buena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66873"/>
                  </a:ext>
                </a:extLst>
              </a:tr>
            </a:tbl>
          </a:graphicData>
        </a:graphic>
      </p:graphicFrame>
      <p:pic>
        <p:nvPicPr>
          <p:cNvPr id="6146" name="Picture 2" descr="Virus Hunting in the Cloud Codeathon v2! | EdwardsLab">
            <a:extLst>
              <a:ext uri="{FF2B5EF4-FFF2-40B4-BE49-F238E27FC236}">
                <a16:creationId xmlns:a16="http://schemas.microsoft.com/office/drawing/2014/main" id="{202C24D9-EF8D-4A1A-9492-BD476E1A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45" y="768354"/>
            <a:ext cx="3202892" cy="18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5F135C-E1E0-4F68-AD9C-2FE4439CCCB9}"/>
              </a:ext>
            </a:extLst>
          </p:cNvPr>
          <p:cNvSpPr txBox="1"/>
          <p:nvPr/>
        </p:nvSpPr>
        <p:spPr>
          <a:xfrm>
            <a:off x="5843848" y="2918962"/>
            <a:ext cx="3062178" cy="281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Tabla 2.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Etiquetas de la variable de salida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3EC365A-3B33-4C73-89F9-573DB7E51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74005"/>
              </p:ext>
            </p:extLst>
          </p:nvPr>
        </p:nvGraphicFramePr>
        <p:xfrm>
          <a:off x="5873452" y="3401330"/>
          <a:ext cx="2894136" cy="10814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06781">
                  <a:extLst>
                    <a:ext uri="{9D8B030D-6E8A-4147-A177-3AD203B41FA5}">
                      <a16:colId xmlns:a16="http://schemas.microsoft.com/office/drawing/2014/main" val="2783849942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830764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</a:rPr>
                        <a:t>Fenotipo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</a:rPr>
                        <a:t>Etiqueta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229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Resistente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“1”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799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Sensible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“0”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12488"/>
                  </a:ext>
                </a:extLst>
              </a:tr>
            </a:tbl>
          </a:graphicData>
        </a:graphic>
      </p:graphicFrame>
      <p:pic>
        <p:nvPicPr>
          <p:cNvPr id="1026" name="Picture 2" descr="Píldora | Icono Gratis">
            <a:extLst>
              <a:ext uri="{FF2B5EF4-FFF2-40B4-BE49-F238E27FC236}">
                <a16:creationId xmlns:a16="http://schemas.microsoft.com/office/drawing/2014/main" id="{F0A146C8-A42E-4D11-8F4B-4EC10211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96" y="334829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íldora | Icono Gratis">
            <a:extLst>
              <a:ext uri="{FF2B5EF4-FFF2-40B4-BE49-F238E27FC236}">
                <a16:creationId xmlns:a16="http://schemas.microsoft.com/office/drawing/2014/main" id="{8DFC0468-5B9A-46BA-B02E-F9B83788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70" y="388829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26A3242-F509-4A03-89FF-B3F4AA976442}"/>
              </a:ext>
            </a:extLst>
          </p:cNvPr>
          <p:cNvSpPr txBox="1"/>
          <p:nvPr/>
        </p:nvSpPr>
        <p:spPr>
          <a:xfrm>
            <a:off x="10472807" y="3452399"/>
            <a:ext cx="1299952" cy="31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err="1"/>
              <a:t>Imipenem</a:t>
            </a:r>
            <a:endParaRPr lang="en-US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0684925-E414-45F6-A67F-D0E66CC18C58}"/>
              </a:ext>
            </a:extLst>
          </p:cNvPr>
          <p:cNvSpPr txBox="1"/>
          <p:nvPr/>
        </p:nvSpPr>
        <p:spPr>
          <a:xfrm>
            <a:off x="10488749" y="3998859"/>
            <a:ext cx="1299952" cy="31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Meropenem</a:t>
            </a:r>
            <a:endParaRPr lang="en-U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C3E8EB-8E32-4076-A3AD-F066C0969EC4}"/>
              </a:ext>
            </a:extLst>
          </p:cNvPr>
          <p:cNvSpPr txBox="1"/>
          <p:nvPr/>
        </p:nvSpPr>
        <p:spPr>
          <a:xfrm>
            <a:off x="9350325" y="2917042"/>
            <a:ext cx="2841675" cy="31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Antibióticos seleccionados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275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Diagrama 115">
            <a:extLst>
              <a:ext uri="{FF2B5EF4-FFF2-40B4-BE49-F238E27FC236}">
                <a16:creationId xmlns:a16="http://schemas.microsoft.com/office/drawing/2014/main" id="{B829C393-B87D-460B-A4FE-D98671971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092953"/>
              </p:ext>
            </p:extLst>
          </p:nvPr>
        </p:nvGraphicFramePr>
        <p:xfrm>
          <a:off x="2824476" y="-106583"/>
          <a:ext cx="6169465" cy="332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Preprocesamiento de las secuencias de genoma completo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3DFEE2-148A-4DAC-B779-F032BD677217}"/>
              </a:ext>
            </a:extLst>
          </p:cNvPr>
          <p:cNvSpPr txBox="1"/>
          <p:nvPr/>
        </p:nvSpPr>
        <p:spPr>
          <a:xfrm>
            <a:off x="3428212" y="2914707"/>
            <a:ext cx="4961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Tabla 3.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Ejemplo de la matriz presencia/ausencia de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unitigs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el aprendizaje del modelo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C4ABB763-B8A0-4F6D-9B59-C1C297349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1586"/>
              </p:ext>
            </p:extLst>
          </p:nvPr>
        </p:nvGraphicFramePr>
        <p:xfrm>
          <a:off x="3554823" y="3531243"/>
          <a:ext cx="4391089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39709422"/>
                    </a:ext>
                  </a:extLst>
                </a:gridCol>
                <a:gridCol w="680186">
                  <a:extLst>
                    <a:ext uri="{9D8B030D-6E8A-4147-A177-3AD203B41FA5}">
                      <a16:colId xmlns:a16="http://schemas.microsoft.com/office/drawing/2014/main" val="1148066431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2167805888"/>
                    </a:ext>
                  </a:extLst>
                </a:gridCol>
                <a:gridCol w="661182">
                  <a:extLst>
                    <a:ext uri="{9D8B030D-6E8A-4147-A177-3AD203B41FA5}">
                      <a16:colId xmlns:a16="http://schemas.microsoft.com/office/drawing/2014/main" val="2533156418"/>
                    </a:ext>
                  </a:extLst>
                </a:gridCol>
                <a:gridCol w="706669">
                  <a:extLst>
                    <a:ext uri="{9D8B030D-6E8A-4147-A177-3AD203B41FA5}">
                      <a16:colId xmlns:a16="http://schemas.microsoft.com/office/drawing/2014/main" val="2012775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Aislados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taata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aatac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acctg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cctgc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8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Aislado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3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Aislado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7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Aislado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3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Aislado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Aislado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6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7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Preprocesamiento de las secuencias de genoma completo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F1DC843-68AE-4A5C-B0FD-CCC8022CF0DE}"/>
              </a:ext>
            </a:extLst>
          </p:cNvPr>
          <p:cNvGrpSpPr/>
          <p:nvPr/>
        </p:nvGrpSpPr>
        <p:grpSpPr>
          <a:xfrm>
            <a:off x="2219274" y="2636227"/>
            <a:ext cx="2301076" cy="540000"/>
            <a:chOff x="767005" y="3778745"/>
            <a:chExt cx="2301076" cy="54000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856096D-D1FB-48FF-87A1-3EC41754C12E}"/>
                </a:ext>
              </a:extLst>
            </p:cNvPr>
            <p:cNvGrpSpPr/>
            <p:nvPr/>
          </p:nvGrpSpPr>
          <p:grpSpPr>
            <a:xfrm>
              <a:off x="767005" y="3778745"/>
              <a:ext cx="540000" cy="540000"/>
              <a:chOff x="4218038" y="5046430"/>
              <a:chExt cx="720000" cy="720000"/>
            </a:xfrm>
          </p:grpSpPr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664AFBE1-87CF-4DB3-96BC-93267E20B0D0}"/>
                  </a:ext>
                </a:extLst>
              </p:cNvPr>
              <p:cNvSpPr/>
              <p:nvPr/>
            </p:nvSpPr>
            <p:spPr>
              <a:xfrm>
                <a:off x="4218038" y="5046430"/>
                <a:ext cx="720000" cy="720000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63">
                <a:extLst>
                  <a:ext uri="{FF2B5EF4-FFF2-40B4-BE49-F238E27FC236}">
                    <a16:creationId xmlns:a16="http://schemas.microsoft.com/office/drawing/2014/main" id="{504AB4C6-0F93-4F6F-968B-473AD819D87A}"/>
                  </a:ext>
                </a:extLst>
              </p:cNvPr>
              <p:cNvSpPr/>
              <p:nvPr/>
            </p:nvSpPr>
            <p:spPr>
              <a:xfrm>
                <a:off x="4305788" y="5118303"/>
                <a:ext cx="540000" cy="540000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22" name="Picture 2" descr="Iconos de computadora mantenimiento coche, coche, texto, reparar png |  PNGEgg">
                <a:extLst>
                  <a:ext uri="{FF2B5EF4-FFF2-40B4-BE49-F238E27FC236}">
                    <a16:creationId xmlns:a16="http://schemas.microsoft.com/office/drawing/2014/main" id="{1CB670CB-FEF2-402E-BBAD-A0B0B5FB8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959" b="94083" l="9732" r="89933">
                            <a14:foregroundMark x1="43960" y1="24260" x2="43960" y2="24260"/>
                            <a14:foregroundMark x1="60738" y1="2959" x2="60738" y2="2959"/>
                            <a14:foregroundMark x1="31879" y1="94083" x2="31879" y2="94083"/>
                          </a14:backgroundRemoval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0" t="-2502" r="16717" b="-1781"/>
              <a:stretch/>
            </p:blipFill>
            <p:spPr bwMode="auto">
              <a:xfrm>
                <a:off x="4373147" y="5203797"/>
                <a:ext cx="417014" cy="369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4FCEE9E-5F0E-486A-8E88-85FEFF418B46}"/>
                </a:ext>
              </a:extLst>
            </p:cNvPr>
            <p:cNvSpPr txBox="1"/>
            <p:nvPr/>
          </p:nvSpPr>
          <p:spPr>
            <a:xfrm>
              <a:off x="1357524" y="3876873"/>
              <a:ext cx="1710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err="1"/>
                <a:t>Unitig-counter</a:t>
              </a:r>
              <a:endParaRPr lang="en-US" sz="1400" dirty="0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BCC2ADF3-785C-46E8-9B0D-7984C272C8E6}"/>
              </a:ext>
            </a:extLst>
          </p:cNvPr>
          <p:cNvGrpSpPr/>
          <p:nvPr/>
        </p:nvGrpSpPr>
        <p:grpSpPr>
          <a:xfrm>
            <a:off x="2219274" y="3449771"/>
            <a:ext cx="7982929" cy="1351965"/>
            <a:chOff x="994003" y="3811077"/>
            <a:chExt cx="7982929" cy="1351965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9A3FFF4-4DD3-4371-93F6-4AC5F9DB7671}"/>
                </a:ext>
              </a:extLst>
            </p:cNvPr>
            <p:cNvGrpSpPr/>
            <p:nvPr/>
          </p:nvGrpSpPr>
          <p:grpSpPr>
            <a:xfrm>
              <a:off x="4107087" y="3811077"/>
              <a:ext cx="1988913" cy="1351965"/>
              <a:chOff x="3803586" y="3848310"/>
              <a:chExt cx="1988913" cy="1351965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47B0F314-9C43-4DED-B58A-D236FC3796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090" t="28608" r="52281" b="47771"/>
              <a:stretch/>
            </p:blipFill>
            <p:spPr>
              <a:xfrm>
                <a:off x="3803586" y="3848310"/>
                <a:ext cx="1988913" cy="1280403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591B83F-D826-4612-AAB1-5A5EDD291319}"/>
                  </a:ext>
                </a:extLst>
              </p:cNvPr>
              <p:cNvSpPr/>
              <p:nvPr/>
            </p:nvSpPr>
            <p:spPr>
              <a:xfrm>
                <a:off x="4630521" y="3848310"/>
                <a:ext cx="477079" cy="2626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5AC06D7-FD2F-4C11-B33A-AD03E8C0FB69}"/>
                  </a:ext>
                </a:extLst>
              </p:cNvPr>
              <p:cNvSpPr/>
              <p:nvPr/>
            </p:nvSpPr>
            <p:spPr>
              <a:xfrm>
                <a:off x="4798043" y="5026528"/>
                <a:ext cx="309558" cy="173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8A51A94-DAC1-4695-9FC1-8B6B7DC63538}"/>
                </a:ext>
              </a:extLst>
            </p:cNvPr>
            <p:cNvGrpSpPr/>
            <p:nvPr/>
          </p:nvGrpSpPr>
          <p:grpSpPr>
            <a:xfrm>
              <a:off x="994003" y="3844863"/>
              <a:ext cx="1815634" cy="1171995"/>
              <a:chOff x="4673261" y="3166648"/>
              <a:chExt cx="1414241" cy="887234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B21A77F-D49A-4FD5-A30D-F9D4F36DF376}"/>
                  </a:ext>
                </a:extLst>
              </p:cNvPr>
              <p:cNvSpPr/>
              <p:nvPr/>
            </p:nvSpPr>
            <p:spPr>
              <a:xfrm>
                <a:off x="4673261" y="3166648"/>
                <a:ext cx="1153484" cy="64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F23B411A-ACC5-452B-8718-C3AA30CBF4B2}"/>
                  </a:ext>
                </a:extLst>
              </p:cNvPr>
              <p:cNvSpPr/>
              <p:nvPr/>
            </p:nvSpPr>
            <p:spPr>
              <a:xfrm>
                <a:off x="4765481" y="3239018"/>
                <a:ext cx="1153484" cy="64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E5C1A470-886A-44CE-BD32-55F7CF8493FF}"/>
                  </a:ext>
                </a:extLst>
              </p:cNvPr>
              <p:cNvSpPr/>
              <p:nvPr/>
            </p:nvSpPr>
            <p:spPr>
              <a:xfrm>
                <a:off x="4857701" y="3317082"/>
                <a:ext cx="1153484" cy="64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5150F7A8-9960-4752-B5F2-21F014C9B0BF}"/>
                  </a:ext>
                </a:extLst>
              </p:cNvPr>
              <p:cNvSpPr/>
              <p:nvPr/>
            </p:nvSpPr>
            <p:spPr>
              <a:xfrm>
                <a:off x="4934018" y="3408586"/>
                <a:ext cx="1153484" cy="64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900" dirty="0">
                    <a:solidFill>
                      <a:schemeClr val="tx1"/>
                    </a:solidFill>
                  </a:rPr>
                  <a:t>&gt;seqA_contig1</a:t>
                </a:r>
              </a:p>
              <a:p>
                <a:r>
                  <a:rPr lang="es-MX" sz="900" dirty="0" err="1">
                    <a:solidFill>
                      <a:schemeClr val="tx1"/>
                    </a:solidFill>
                  </a:rPr>
                  <a:t>accggccgagacagcgaaacaagatgccattgtccccggcctcctgctcc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61D5DD0-AD42-4194-BF15-AC65C25BB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375" t="56308" r="52281" b="23195"/>
            <a:stretch/>
          </p:blipFill>
          <p:spPr>
            <a:xfrm>
              <a:off x="7208331" y="3947350"/>
              <a:ext cx="1768601" cy="1111046"/>
            </a:xfrm>
            <a:prstGeom prst="rect">
              <a:avLst/>
            </a:prstGeom>
          </p:spPr>
        </p:pic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383F175D-1549-4F89-AFA0-4870BD5B05A8}"/>
                </a:ext>
              </a:extLst>
            </p:cNvPr>
            <p:cNvSpPr/>
            <p:nvPr/>
          </p:nvSpPr>
          <p:spPr>
            <a:xfrm>
              <a:off x="3152916" y="4173488"/>
              <a:ext cx="694718" cy="72249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echa: a la derecha 40">
              <a:extLst>
                <a:ext uri="{FF2B5EF4-FFF2-40B4-BE49-F238E27FC236}">
                  <a16:creationId xmlns:a16="http://schemas.microsoft.com/office/drawing/2014/main" id="{BCDCC2F8-37E0-4C67-8F21-13C70A7049AF}"/>
                </a:ext>
              </a:extLst>
            </p:cNvPr>
            <p:cNvSpPr/>
            <p:nvPr/>
          </p:nvSpPr>
          <p:spPr>
            <a:xfrm>
              <a:off x="6415042" y="4173487"/>
              <a:ext cx="694718" cy="72249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33D3774-9702-4E17-AB2D-F1A275602B8B}"/>
              </a:ext>
            </a:extLst>
          </p:cNvPr>
          <p:cNvSpPr txBox="1"/>
          <p:nvPr/>
        </p:nvSpPr>
        <p:spPr>
          <a:xfrm>
            <a:off x="2188848" y="4810091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Secuencias en formato</a:t>
            </a:r>
          </a:p>
          <a:p>
            <a:pPr algn="ctr"/>
            <a:r>
              <a:rPr lang="es-MX" sz="1400" dirty="0"/>
              <a:t>“</a:t>
            </a:r>
            <a:r>
              <a:rPr lang="es-MX" sz="1400" dirty="0" err="1"/>
              <a:t>fna</a:t>
            </a:r>
            <a:r>
              <a:rPr lang="es-MX" sz="1400" dirty="0"/>
              <a:t>” o “FASTA”</a:t>
            </a:r>
            <a:endParaRPr lang="en-US" sz="14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958430D-78A9-48DD-AFDE-AB2A6C2855ED}"/>
              </a:ext>
            </a:extLst>
          </p:cNvPr>
          <p:cNvSpPr txBox="1"/>
          <p:nvPr/>
        </p:nvSpPr>
        <p:spPr>
          <a:xfrm>
            <a:off x="4897575" y="4810091"/>
            <a:ext cx="252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Construcción y compactación</a:t>
            </a:r>
          </a:p>
          <a:p>
            <a:pPr algn="ctr"/>
            <a:r>
              <a:rPr lang="es-MX" sz="1400" dirty="0"/>
              <a:t>DBG (k=31)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5173E29-9E05-45BE-A643-0F5AD23515F6}"/>
              </a:ext>
            </a:extLst>
          </p:cNvPr>
          <p:cNvSpPr txBox="1"/>
          <p:nvPr/>
        </p:nvSpPr>
        <p:spPr>
          <a:xfrm>
            <a:off x="8315696" y="4781515"/>
            <a:ext cx="196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Conteo de </a:t>
            </a:r>
            <a:r>
              <a:rPr lang="es-MX" sz="1400" dirty="0" err="1"/>
              <a:t>unitigs</a:t>
            </a:r>
            <a:r>
              <a:rPr lang="es-MX" sz="1400" dirty="0"/>
              <a:t> a lo </a:t>
            </a:r>
          </a:p>
          <a:p>
            <a:pPr algn="ctr"/>
            <a:r>
              <a:rPr lang="es-MX" sz="1400" dirty="0"/>
              <a:t>largo del genoma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E5798E8-98F3-49D6-B094-5DE9BE350BF1}"/>
              </a:ext>
            </a:extLst>
          </p:cNvPr>
          <p:cNvSpPr txBox="1"/>
          <p:nvPr/>
        </p:nvSpPr>
        <p:spPr>
          <a:xfrm>
            <a:off x="2213178" y="5538956"/>
            <a:ext cx="65226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13.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Obtención y conteo de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unitigs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por medio de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unitg-counter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Jaillard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et al., 2018).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EA9CD061-B427-4D3B-A8B7-9F844C5AC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977198"/>
              </p:ext>
            </p:extLst>
          </p:nvPr>
        </p:nvGraphicFramePr>
        <p:xfrm>
          <a:off x="2824476" y="-106583"/>
          <a:ext cx="6169465" cy="332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218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5. Árboles filogenéticos - Ciencias Naturales - Campus Virtual ORT">
            <a:extLst>
              <a:ext uri="{FF2B5EF4-FFF2-40B4-BE49-F238E27FC236}">
                <a16:creationId xmlns:a16="http://schemas.microsoft.com/office/drawing/2014/main" id="{1346B968-7849-4AC0-BA30-D9FA8C878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64" b="1080"/>
          <a:stretch/>
        </p:blipFill>
        <p:spPr bwMode="auto">
          <a:xfrm>
            <a:off x="7693584" y="4955479"/>
            <a:ext cx="1571065" cy="1122000"/>
          </a:xfrm>
          <a:prstGeom prst="rect">
            <a:avLst/>
          </a:prstGeom>
          <a:noFill/>
          <a:ln w="28575">
            <a:solidFill>
              <a:srgbClr val="7790A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Preprocesamiento de las secuencias de genoma completo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5E383B6-ADCB-4936-BACE-436A56C89783}"/>
              </a:ext>
            </a:extLst>
          </p:cNvPr>
          <p:cNvGrpSpPr/>
          <p:nvPr/>
        </p:nvGrpSpPr>
        <p:grpSpPr>
          <a:xfrm>
            <a:off x="5005476" y="2776233"/>
            <a:ext cx="540000" cy="540000"/>
            <a:chOff x="4218038" y="5046430"/>
            <a:chExt cx="720000" cy="720000"/>
          </a:xfrm>
        </p:grpSpPr>
        <p:sp>
          <p:nvSpPr>
            <p:cNvPr id="32" name="Oval 9">
              <a:extLst>
                <a:ext uri="{FF2B5EF4-FFF2-40B4-BE49-F238E27FC236}">
                  <a16:creationId xmlns:a16="http://schemas.microsoft.com/office/drawing/2014/main" id="{A0576519-3E3E-49EF-9D37-58947753F711}"/>
                </a:ext>
              </a:extLst>
            </p:cNvPr>
            <p:cNvSpPr/>
            <p:nvPr/>
          </p:nvSpPr>
          <p:spPr>
            <a:xfrm>
              <a:off x="4218038" y="5046430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63">
              <a:extLst>
                <a:ext uri="{FF2B5EF4-FFF2-40B4-BE49-F238E27FC236}">
                  <a16:creationId xmlns:a16="http://schemas.microsoft.com/office/drawing/2014/main" id="{77552999-7E50-4042-A390-DA9C53758F56}"/>
                </a:ext>
              </a:extLst>
            </p:cNvPr>
            <p:cNvSpPr/>
            <p:nvPr/>
          </p:nvSpPr>
          <p:spPr>
            <a:xfrm>
              <a:off x="4305788" y="5118303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 descr="Iconos de computadora mantenimiento coche, coche, texto, reparar png |  PNGEgg">
              <a:extLst>
                <a:ext uri="{FF2B5EF4-FFF2-40B4-BE49-F238E27FC236}">
                  <a16:creationId xmlns:a16="http://schemas.microsoft.com/office/drawing/2014/main" id="{AC9B01B9-E6BA-4D2D-827B-B5CFE725E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59" b="94083" l="9732" r="89933">
                          <a14:foregroundMark x1="43960" y1="24260" x2="43960" y2="24260"/>
                          <a14:foregroundMark x1="60738" y1="2959" x2="60738" y2="2959"/>
                          <a14:foregroundMark x1="31879" y1="94083" x2="31879" y2="94083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0" t="-2502" r="16717" b="-1781"/>
            <a:stretch/>
          </p:blipFill>
          <p:spPr bwMode="auto">
            <a:xfrm>
              <a:off x="4373147" y="5203797"/>
              <a:ext cx="417014" cy="36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E31AD5B-0541-46E7-A432-EFA6691FBB5A}"/>
              </a:ext>
            </a:extLst>
          </p:cNvPr>
          <p:cNvSpPr txBox="1"/>
          <p:nvPr/>
        </p:nvSpPr>
        <p:spPr>
          <a:xfrm>
            <a:off x="5595995" y="2863241"/>
            <a:ext cx="856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Prokka</a:t>
            </a:r>
            <a:endParaRPr lang="en-US" sz="1400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1C2A6A88-6604-4EB3-AB96-08EF37A7FC34}"/>
              </a:ext>
            </a:extLst>
          </p:cNvPr>
          <p:cNvGrpSpPr/>
          <p:nvPr/>
        </p:nvGrpSpPr>
        <p:grpSpPr>
          <a:xfrm>
            <a:off x="5005476" y="3823298"/>
            <a:ext cx="540000" cy="540000"/>
            <a:chOff x="4218038" y="5046430"/>
            <a:chExt cx="720000" cy="720000"/>
          </a:xfrm>
        </p:grpSpPr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674B6901-F555-4DA1-BF48-8DCBF31C461E}"/>
                </a:ext>
              </a:extLst>
            </p:cNvPr>
            <p:cNvSpPr/>
            <p:nvPr/>
          </p:nvSpPr>
          <p:spPr>
            <a:xfrm>
              <a:off x="4218038" y="5046430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488A62F0-EA32-4389-8432-1DD1B7B95122}"/>
                </a:ext>
              </a:extLst>
            </p:cNvPr>
            <p:cNvSpPr/>
            <p:nvPr/>
          </p:nvSpPr>
          <p:spPr>
            <a:xfrm>
              <a:off x="4305788" y="5118303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" descr="Iconos de computadora mantenimiento coche, coche, texto, reparar png |  PNGEgg">
              <a:extLst>
                <a:ext uri="{FF2B5EF4-FFF2-40B4-BE49-F238E27FC236}">
                  <a16:creationId xmlns:a16="http://schemas.microsoft.com/office/drawing/2014/main" id="{D578B6CD-8DBD-4FCF-93DB-FE74B89BD8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59" b="94083" l="9732" r="89933">
                          <a14:foregroundMark x1="43960" y1="24260" x2="43960" y2="24260"/>
                          <a14:foregroundMark x1="60738" y1="2959" x2="60738" y2="2959"/>
                          <a14:foregroundMark x1="31879" y1="94083" x2="31879" y2="94083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0" t="-2502" r="16717" b="-1781"/>
            <a:stretch/>
          </p:blipFill>
          <p:spPr bwMode="auto">
            <a:xfrm>
              <a:off x="4373147" y="5203797"/>
              <a:ext cx="417014" cy="36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B288B03-54A9-4E97-9740-7BC11E765AC0}"/>
              </a:ext>
            </a:extLst>
          </p:cNvPr>
          <p:cNvSpPr txBox="1"/>
          <p:nvPr/>
        </p:nvSpPr>
        <p:spPr>
          <a:xfrm>
            <a:off x="5611289" y="3895037"/>
            <a:ext cx="856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Roary</a:t>
            </a:r>
            <a:endParaRPr lang="en-US" sz="1400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926D5A4-43C2-4881-A625-3DFFB65C6E3A}"/>
              </a:ext>
            </a:extLst>
          </p:cNvPr>
          <p:cNvGrpSpPr/>
          <p:nvPr/>
        </p:nvGrpSpPr>
        <p:grpSpPr>
          <a:xfrm>
            <a:off x="5005476" y="4892519"/>
            <a:ext cx="540000" cy="540000"/>
            <a:chOff x="4218038" y="5046430"/>
            <a:chExt cx="720000" cy="720000"/>
          </a:xfrm>
        </p:grpSpPr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7E93E7F6-3DD0-410D-A841-77DE719644FB}"/>
                </a:ext>
              </a:extLst>
            </p:cNvPr>
            <p:cNvSpPr/>
            <p:nvPr/>
          </p:nvSpPr>
          <p:spPr>
            <a:xfrm>
              <a:off x="4218038" y="5046430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63">
              <a:extLst>
                <a:ext uri="{FF2B5EF4-FFF2-40B4-BE49-F238E27FC236}">
                  <a16:creationId xmlns:a16="http://schemas.microsoft.com/office/drawing/2014/main" id="{9974D95B-B19A-47D3-9DC4-4239898313C0}"/>
                </a:ext>
              </a:extLst>
            </p:cNvPr>
            <p:cNvSpPr/>
            <p:nvPr/>
          </p:nvSpPr>
          <p:spPr>
            <a:xfrm>
              <a:off x="4305788" y="5118303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2" descr="Iconos de computadora mantenimiento coche, coche, texto, reparar png |  PNGEgg">
              <a:extLst>
                <a:ext uri="{FF2B5EF4-FFF2-40B4-BE49-F238E27FC236}">
                  <a16:creationId xmlns:a16="http://schemas.microsoft.com/office/drawing/2014/main" id="{8958CF21-BE5F-45F2-9266-C28836A3A9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59" b="94083" l="9732" r="89933">
                          <a14:foregroundMark x1="43960" y1="24260" x2="43960" y2="24260"/>
                          <a14:foregroundMark x1="60738" y1="2959" x2="60738" y2="2959"/>
                          <a14:foregroundMark x1="31879" y1="94083" x2="31879" y2="94083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0" t="-2502" r="16717" b="-1781"/>
            <a:stretch/>
          </p:blipFill>
          <p:spPr bwMode="auto">
            <a:xfrm>
              <a:off x="4373147" y="5203797"/>
              <a:ext cx="417014" cy="36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FD364BC-8C98-4D72-AA8C-4BD68A292C7C}"/>
              </a:ext>
            </a:extLst>
          </p:cNvPr>
          <p:cNvSpPr txBox="1"/>
          <p:nvPr/>
        </p:nvSpPr>
        <p:spPr>
          <a:xfrm>
            <a:off x="5611290" y="4964258"/>
            <a:ext cx="96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RAxML</a:t>
            </a:r>
            <a:endParaRPr lang="en-US" sz="1400" dirty="0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236338F-2F82-4A86-BEDA-2AC9A73CCA4A}"/>
              </a:ext>
            </a:extLst>
          </p:cNvPr>
          <p:cNvGrpSpPr/>
          <p:nvPr/>
        </p:nvGrpSpPr>
        <p:grpSpPr>
          <a:xfrm>
            <a:off x="667224" y="2585577"/>
            <a:ext cx="3711259" cy="3259763"/>
            <a:chOff x="799409" y="658395"/>
            <a:chExt cx="4215350" cy="3478797"/>
          </a:xfrm>
        </p:grpSpPr>
        <p:sp>
          <p:nvSpPr>
            <p:cNvPr id="48" name="Notched Right Arrow 81">
              <a:extLst>
                <a:ext uri="{FF2B5EF4-FFF2-40B4-BE49-F238E27FC236}">
                  <a16:creationId xmlns:a16="http://schemas.microsoft.com/office/drawing/2014/main" id="{D0887357-EA53-4E7B-9E87-2EF868909ACA}"/>
                </a:ext>
              </a:extLst>
            </p:cNvPr>
            <p:cNvSpPr/>
            <p:nvPr/>
          </p:nvSpPr>
          <p:spPr>
            <a:xfrm rot="5400000">
              <a:off x="910213" y="1139873"/>
              <a:ext cx="1243512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576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b="1"/>
            </a:p>
          </p:txBody>
        </p:sp>
        <p:sp>
          <p:nvSpPr>
            <p:cNvPr id="49" name="Freeform 87">
              <a:extLst>
                <a:ext uri="{FF2B5EF4-FFF2-40B4-BE49-F238E27FC236}">
                  <a16:creationId xmlns:a16="http://schemas.microsoft.com/office/drawing/2014/main" id="{8E9EC2C2-0C2F-4121-BD7F-0575721CA10A}"/>
                </a:ext>
              </a:extLst>
            </p:cNvPr>
            <p:cNvSpPr/>
            <p:nvPr/>
          </p:nvSpPr>
          <p:spPr>
            <a:xfrm>
              <a:off x="799410" y="1343454"/>
              <a:ext cx="592282" cy="216374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rgbClr val="711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88">
              <a:extLst>
                <a:ext uri="{FF2B5EF4-FFF2-40B4-BE49-F238E27FC236}">
                  <a16:creationId xmlns:a16="http://schemas.microsoft.com/office/drawing/2014/main" id="{D807D7C0-3B2E-48E3-917D-DC574E5A41F5}"/>
                </a:ext>
              </a:extLst>
            </p:cNvPr>
            <p:cNvSpPr/>
            <p:nvPr/>
          </p:nvSpPr>
          <p:spPr>
            <a:xfrm>
              <a:off x="799409" y="961621"/>
              <a:ext cx="4215350" cy="490020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66758" h="800099">
                  <a:moveTo>
                    <a:pt x="455897" y="0"/>
                  </a:moveTo>
                  <a:lnTo>
                    <a:pt x="3855031" y="0"/>
                  </a:lnTo>
                  <a:lnTo>
                    <a:pt x="4166758" y="311727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lnTo>
                    <a:pt x="0" y="176647"/>
                  </a:ln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365760" rtlCol="0" anchor="t"/>
            <a:lstStyle/>
            <a:p>
              <a:r>
                <a:rPr lang="es-MX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	</a:t>
              </a:r>
              <a:r>
                <a:rPr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Anotación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</a:t>
              </a:r>
              <a:r>
                <a:rPr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genomas</a:t>
              </a:r>
              <a:endPara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Notched Right Arrow 81">
              <a:extLst>
                <a:ext uri="{FF2B5EF4-FFF2-40B4-BE49-F238E27FC236}">
                  <a16:creationId xmlns:a16="http://schemas.microsoft.com/office/drawing/2014/main" id="{84E930C6-37DE-488A-97A4-CBE6DD5083DB}"/>
                </a:ext>
              </a:extLst>
            </p:cNvPr>
            <p:cNvSpPr/>
            <p:nvPr/>
          </p:nvSpPr>
          <p:spPr>
            <a:xfrm rot="5400000">
              <a:off x="910213" y="2257515"/>
              <a:ext cx="1243512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576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b="1"/>
            </a:p>
          </p:txBody>
        </p:sp>
        <p:sp>
          <p:nvSpPr>
            <p:cNvPr id="52" name="Freeform 87">
              <a:extLst>
                <a:ext uri="{FF2B5EF4-FFF2-40B4-BE49-F238E27FC236}">
                  <a16:creationId xmlns:a16="http://schemas.microsoft.com/office/drawing/2014/main" id="{7B37B2A2-09B5-4338-8C71-E1BDAAA94204}"/>
                </a:ext>
              </a:extLst>
            </p:cNvPr>
            <p:cNvSpPr/>
            <p:nvPr/>
          </p:nvSpPr>
          <p:spPr>
            <a:xfrm>
              <a:off x="799410" y="2461097"/>
              <a:ext cx="592282" cy="216374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88">
              <a:extLst>
                <a:ext uri="{FF2B5EF4-FFF2-40B4-BE49-F238E27FC236}">
                  <a16:creationId xmlns:a16="http://schemas.microsoft.com/office/drawing/2014/main" id="{3352D88F-369F-4008-A1A2-A926A299B5F3}"/>
                </a:ext>
              </a:extLst>
            </p:cNvPr>
            <p:cNvSpPr/>
            <p:nvPr/>
          </p:nvSpPr>
          <p:spPr>
            <a:xfrm>
              <a:off x="799410" y="2079264"/>
              <a:ext cx="4169879" cy="490020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66758" h="800099">
                  <a:moveTo>
                    <a:pt x="455897" y="0"/>
                  </a:moveTo>
                  <a:lnTo>
                    <a:pt x="3855031" y="0"/>
                  </a:lnTo>
                  <a:lnTo>
                    <a:pt x="4166758" y="311727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lnTo>
                    <a:pt x="0" y="176647"/>
                  </a:ln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365760" rtlCol="0" anchor="t"/>
            <a:lstStyle/>
            <a:p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	</a:t>
              </a:r>
              <a:r>
                <a:rPr lang="es-MX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Obtención </a:t>
              </a:r>
              <a:r>
                <a:rPr lang="es-MX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pangenoma</a:t>
              </a:r>
              <a:endPara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Notched Right Arrow 81">
              <a:extLst>
                <a:ext uri="{FF2B5EF4-FFF2-40B4-BE49-F238E27FC236}">
                  <a16:creationId xmlns:a16="http://schemas.microsoft.com/office/drawing/2014/main" id="{4985CFC1-CF1C-4C74-B4BC-D4421C5D8BC6}"/>
                </a:ext>
              </a:extLst>
            </p:cNvPr>
            <p:cNvSpPr/>
            <p:nvPr/>
          </p:nvSpPr>
          <p:spPr>
            <a:xfrm rot="5400000">
              <a:off x="910213" y="3375158"/>
              <a:ext cx="1243512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576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b="1"/>
            </a:p>
          </p:txBody>
        </p:sp>
        <p:sp>
          <p:nvSpPr>
            <p:cNvPr id="55" name="Freeform 87">
              <a:extLst>
                <a:ext uri="{FF2B5EF4-FFF2-40B4-BE49-F238E27FC236}">
                  <a16:creationId xmlns:a16="http://schemas.microsoft.com/office/drawing/2014/main" id="{2C6E7620-632A-4DD9-BF7E-370AB41D140F}"/>
                </a:ext>
              </a:extLst>
            </p:cNvPr>
            <p:cNvSpPr/>
            <p:nvPr/>
          </p:nvSpPr>
          <p:spPr>
            <a:xfrm>
              <a:off x="799410" y="3578740"/>
              <a:ext cx="592282" cy="216374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88">
              <a:extLst>
                <a:ext uri="{FF2B5EF4-FFF2-40B4-BE49-F238E27FC236}">
                  <a16:creationId xmlns:a16="http://schemas.microsoft.com/office/drawing/2014/main" id="{BB0FE775-EFEB-4A59-9E27-DF94BD48A085}"/>
                </a:ext>
              </a:extLst>
            </p:cNvPr>
            <p:cNvSpPr/>
            <p:nvPr/>
          </p:nvSpPr>
          <p:spPr>
            <a:xfrm>
              <a:off x="799410" y="3196907"/>
              <a:ext cx="4169879" cy="490020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66758" h="800099">
                  <a:moveTo>
                    <a:pt x="455897" y="0"/>
                  </a:moveTo>
                  <a:lnTo>
                    <a:pt x="3855031" y="0"/>
                  </a:lnTo>
                  <a:lnTo>
                    <a:pt x="4166758" y="311727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lnTo>
                    <a:pt x="0" y="176647"/>
                  </a:ln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365760" rtlCol="0" anchor="t"/>
            <a:lstStyle/>
            <a:p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	</a:t>
              </a:r>
              <a:r>
                <a:rPr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Construcción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del árbol	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C09FF3CA-3CC3-4611-B7BA-4F7F3E5868BD}"/>
              </a:ext>
            </a:extLst>
          </p:cNvPr>
          <p:cNvGrpSpPr/>
          <p:nvPr/>
        </p:nvGrpSpPr>
        <p:grpSpPr>
          <a:xfrm>
            <a:off x="7598331" y="2631637"/>
            <a:ext cx="2717373" cy="996507"/>
            <a:chOff x="4673261" y="3166648"/>
            <a:chExt cx="2717373" cy="996507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71BBBC9A-2F72-4EB7-BF54-FAFD895F2883}"/>
                </a:ext>
              </a:extLst>
            </p:cNvPr>
            <p:cNvGrpSpPr/>
            <p:nvPr/>
          </p:nvGrpSpPr>
          <p:grpSpPr>
            <a:xfrm>
              <a:off x="4673261" y="3166648"/>
              <a:ext cx="1414241" cy="946164"/>
              <a:chOff x="4673261" y="3166648"/>
              <a:chExt cx="1414241" cy="946164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8B04943D-11EF-4353-AB70-81D16451C2A8}"/>
                  </a:ext>
                </a:extLst>
              </p:cNvPr>
              <p:cNvSpPr/>
              <p:nvPr/>
            </p:nvSpPr>
            <p:spPr>
              <a:xfrm>
                <a:off x="4673261" y="3166648"/>
                <a:ext cx="1153484" cy="64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EE0CE4D9-9677-416A-8EA5-6520511750F6}"/>
                  </a:ext>
                </a:extLst>
              </p:cNvPr>
              <p:cNvSpPr/>
              <p:nvPr/>
            </p:nvSpPr>
            <p:spPr>
              <a:xfrm>
                <a:off x="4765481" y="3239018"/>
                <a:ext cx="1153484" cy="64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4C9B5375-5B53-48E2-8C9F-6DBC802AD207}"/>
                  </a:ext>
                </a:extLst>
              </p:cNvPr>
              <p:cNvSpPr/>
              <p:nvPr/>
            </p:nvSpPr>
            <p:spPr>
              <a:xfrm>
                <a:off x="4857701" y="3317082"/>
                <a:ext cx="1153484" cy="64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ángulo 62">
                <a:extLst>
                  <a:ext uri="{FF2B5EF4-FFF2-40B4-BE49-F238E27FC236}">
                    <a16:creationId xmlns:a16="http://schemas.microsoft.com/office/drawing/2014/main" id="{49819C24-EEC3-4A7F-AB69-847C7A4320BD}"/>
                  </a:ext>
                </a:extLst>
              </p:cNvPr>
              <p:cNvSpPr/>
              <p:nvPr/>
            </p:nvSpPr>
            <p:spPr>
              <a:xfrm>
                <a:off x="4934018" y="3408586"/>
                <a:ext cx="1153484" cy="704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90A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900" dirty="0">
                    <a:solidFill>
                      <a:schemeClr val="tx1"/>
                    </a:solidFill>
                  </a:rPr>
                  <a:t>&gt;seqA_contig1</a:t>
                </a:r>
              </a:p>
              <a:p>
                <a:r>
                  <a:rPr lang="es-MX" sz="900" dirty="0" err="1">
                    <a:solidFill>
                      <a:schemeClr val="tx1"/>
                    </a:solidFill>
                  </a:rPr>
                  <a:t>accggcc</a:t>
                </a:r>
                <a:r>
                  <a:rPr lang="es-MX" sz="900" dirty="0" err="1">
                    <a:solidFill>
                      <a:schemeClr val="tx1"/>
                    </a:solidFill>
                    <a:highlight>
                      <a:srgbClr val="FF0000"/>
                    </a:highlight>
                  </a:rPr>
                  <a:t>gagaca</a:t>
                </a:r>
                <a:r>
                  <a:rPr lang="es-MX" sz="900" dirty="0" err="1">
                    <a:solidFill>
                      <a:schemeClr val="tx1"/>
                    </a:solidFill>
                  </a:rPr>
                  <a:t>gcgaaaca</a:t>
                </a:r>
                <a:r>
                  <a:rPr lang="es-MX" sz="900" dirty="0" err="1">
                    <a:solidFill>
                      <a:schemeClr val="tx1"/>
                    </a:solidFill>
                    <a:highlight>
                      <a:srgbClr val="00FF00"/>
                    </a:highlight>
                  </a:rPr>
                  <a:t>agatgccattgtccccggcctcctgctcc</a:t>
                </a:r>
                <a:r>
                  <a:rPr lang="es-MX" sz="900" dirty="0">
                    <a:solidFill>
                      <a:schemeClr val="tx1"/>
                    </a:solidFill>
                  </a:rPr>
                  <a:t>…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Rectángulo: una sola esquina cortada 57">
              <a:extLst>
                <a:ext uri="{FF2B5EF4-FFF2-40B4-BE49-F238E27FC236}">
                  <a16:creationId xmlns:a16="http://schemas.microsoft.com/office/drawing/2014/main" id="{78681C05-4592-4111-84C2-59C709C30A42}"/>
                </a:ext>
              </a:extLst>
            </p:cNvPr>
            <p:cNvSpPr/>
            <p:nvPr/>
          </p:nvSpPr>
          <p:spPr>
            <a:xfrm>
              <a:off x="5867178" y="3375157"/>
              <a:ext cx="1523456" cy="165654"/>
            </a:xfrm>
            <a:prstGeom prst="snip1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/>
                <a:t>Sitio de unión al ribosoma</a:t>
              </a:r>
              <a:endParaRPr lang="en-US" sz="900" dirty="0"/>
            </a:p>
          </p:txBody>
        </p:sp>
        <p:sp>
          <p:nvSpPr>
            <p:cNvPr id="59" name="Rectángulo: una sola esquina cortada 58">
              <a:extLst>
                <a:ext uri="{FF2B5EF4-FFF2-40B4-BE49-F238E27FC236}">
                  <a16:creationId xmlns:a16="http://schemas.microsoft.com/office/drawing/2014/main" id="{BF08A4DB-023F-462A-B6ED-8088961FB78C}"/>
                </a:ext>
              </a:extLst>
            </p:cNvPr>
            <p:cNvSpPr/>
            <p:nvPr/>
          </p:nvSpPr>
          <p:spPr>
            <a:xfrm>
              <a:off x="5975265" y="3977242"/>
              <a:ext cx="1353287" cy="185913"/>
            </a:xfrm>
            <a:prstGeom prst="snip1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/>
                <a:t>ARN de transferencia</a:t>
              </a:r>
              <a:endParaRPr lang="en-US" sz="900" dirty="0"/>
            </a:p>
          </p:txBody>
        </p:sp>
      </p:grp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232825B-77E9-484F-BAD9-2A295D548CD4}"/>
              </a:ext>
            </a:extLst>
          </p:cNvPr>
          <p:cNvSpPr/>
          <p:nvPr/>
        </p:nvSpPr>
        <p:spPr>
          <a:xfrm rot="5400000">
            <a:off x="8342287" y="3618145"/>
            <a:ext cx="187085" cy="24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8C20930-4472-4632-AA57-A093E216150D}"/>
              </a:ext>
            </a:extLst>
          </p:cNvPr>
          <p:cNvGrpSpPr/>
          <p:nvPr/>
        </p:nvGrpSpPr>
        <p:grpSpPr>
          <a:xfrm>
            <a:off x="7229975" y="3939218"/>
            <a:ext cx="3130957" cy="658634"/>
            <a:chOff x="6505712" y="4004584"/>
            <a:chExt cx="3130957" cy="658634"/>
          </a:xfrm>
        </p:grpSpPr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C95A7451-B4F2-4CBC-83EC-B47FD2AABB15}"/>
                </a:ext>
              </a:extLst>
            </p:cNvPr>
            <p:cNvCxnSpPr/>
            <p:nvPr/>
          </p:nvCxnSpPr>
          <p:spPr>
            <a:xfrm>
              <a:off x="6505712" y="4139756"/>
              <a:ext cx="25667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ángulo: esquinas redondeadas 64">
              <a:extLst>
                <a:ext uri="{FF2B5EF4-FFF2-40B4-BE49-F238E27FC236}">
                  <a16:creationId xmlns:a16="http://schemas.microsoft.com/office/drawing/2014/main" id="{9A619441-0A0D-40D7-AA03-2A9DCA41D179}"/>
                </a:ext>
              </a:extLst>
            </p:cNvPr>
            <p:cNvSpPr/>
            <p:nvPr/>
          </p:nvSpPr>
          <p:spPr>
            <a:xfrm>
              <a:off x="6615469" y="4004584"/>
              <a:ext cx="174928" cy="2703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DCB43C43-DF55-425D-8CC6-CC0B3E53D2B5}"/>
                </a:ext>
              </a:extLst>
            </p:cNvPr>
            <p:cNvSpPr/>
            <p:nvPr/>
          </p:nvSpPr>
          <p:spPr>
            <a:xfrm>
              <a:off x="6900154" y="4004584"/>
              <a:ext cx="263954" cy="27034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ángulo: esquinas redondeadas 66">
              <a:extLst>
                <a:ext uri="{FF2B5EF4-FFF2-40B4-BE49-F238E27FC236}">
                  <a16:creationId xmlns:a16="http://schemas.microsoft.com/office/drawing/2014/main" id="{12C75167-8179-4F8E-A6FA-8105077D72EB}"/>
                </a:ext>
              </a:extLst>
            </p:cNvPr>
            <p:cNvSpPr/>
            <p:nvPr/>
          </p:nvSpPr>
          <p:spPr>
            <a:xfrm>
              <a:off x="7480598" y="4004584"/>
              <a:ext cx="462737" cy="27034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607F8C3D-9F1D-4355-AB31-C85BD29CE01C}"/>
                </a:ext>
              </a:extLst>
            </p:cNvPr>
            <p:cNvSpPr/>
            <p:nvPr/>
          </p:nvSpPr>
          <p:spPr>
            <a:xfrm>
              <a:off x="8530168" y="4004584"/>
              <a:ext cx="415285" cy="27034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24296715-7DF6-421D-BE18-0EFC02C60A9F}"/>
                </a:ext>
              </a:extLst>
            </p:cNvPr>
            <p:cNvCxnSpPr/>
            <p:nvPr/>
          </p:nvCxnSpPr>
          <p:spPr>
            <a:xfrm>
              <a:off x="6505712" y="4526722"/>
              <a:ext cx="25667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AACD1EB2-2572-47E0-897C-95B0FCAAA643}"/>
                </a:ext>
              </a:extLst>
            </p:cNvPr>
            <p:cNvSpPr/>
            <p:nvPr/>
          </p:nvSpPr>
          <p:spPr>
            <a:xfrm>
              <a:off x="6615469" y="4391550"/>
              <a:ext cx="174928" cy="2703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A67D4D8A-F2A9-4857-85E1-D842A079A65B}"/>
                </a:ext>
              </a:extLst>
            </p:cNvPr>
            <p:cNvSpPr/>
            <p:nvPr/>
          </p:nvSpPr>
          <p:spPr>
            <a:xfrm>
              <a:off x="6900154" y="4391550"/>
              <a:ext cx="263954" cy="27034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534E7053-464A-42C0-A7B2-B8C797DBA302}"/>
                </a:ext>
              </a:extLst>
            </p:cNvPr>
            <p:cNvSpPr/>
            <p:nvPr/>
          </p:nvSpPr>
          <p:spPr>
            <a:xfrm>
              <a:off x="7480598" y="4391550"/>
              <a:ext cx="462737" cy="27034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35B50BCA-1AE7-4058-85E7-4D93ACCC7978}"/>
                </a:ext>
              </a:extLst>
            </p:cNvPr>
            <p:cNvSpPr/>
            <p:nvPr/>
          </p:nvSpPr>
          <p:spPr>
            <a:xfrm>
              <a:off x="8243922" y="4392874"/>
              <a:ext cx="174928" cy="27034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ángulo: esquinas redondeadas 74">
              <a:extLst>
                <a:ext uri="{FF2B5EF4-FFF2-40B4-BE49-F238E27FC236}">
                  <a16:creationId xmlns:a16="http://schemas.microsoft.com/office/drawing/2014/main" id="{B3EE37A4-6774-46AF-A015-92017336247A}"/>
                </a:ext>
              </a:extLst>
            </p:cNvPr>
            <p:cNvSpPr/>
            <p:nvPr/>
          </p:nvSpPr>
          <p:spPr>
            <a:xfrm>
              <a:off x="8530169" y="4391550"/>
              <a:ext cx="164191" cy="25943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D96A3F69-649F-4839-903B-A77BB4E55C84}"/>
                </a:ext>
              </a:extLst>
            </p:cNvPr>
            <p:cNvSpPr txBox="1"/>
            <p:nvPr/>
          </p:nvSpPr>
          <p:spPr>
            <a:xfrm>
              <a:off x="9169875" y="4024340"/>
              <a:ext cx="4667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b="1" dirty="0" err="1"/>
                <a:t>seqA</a:t>
              </a:r>
              <a:endParaRPr lang="en-US" sz="900" b="1" dirty="0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ED802E16-CDA1-4CCB-AE1F-4D2264BF0EA4}"/>
                </a:ext>
              </a:extLst>
            </p:cNvPr>
            <p:cNvSpPr txBox="1"/>
            <p:nvPr/>
          </p:nvSpPr>
          <p:spPr>
            <a:xfrm>
              <a:off x="9169875" y="4404560"/>
              <a:ext cx="4667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b="1" dirty="0" err="1"/>
                <a:t>seqB</a:t>
              </a:r>
              <a:endParaRPr lang="en-US" sz="900" b="1" dirty="0"/>
            </a:p>
          </p:txBody>
        </p:sp>
      </p:grpSp>
      <p:sp>
        <p:nvSpPr>
          <p:cNvPr id="86" name="Flecha: a la derecha 85">
            <a:extLst>
              <a:ext uri="{FF2B5EF4-FFF2-40B4-BE49-F238E27FC236}">
                <a16:creationId xmlns:a16="http://schemas.microsoft.com/office/drawing/2014/main" id="{03E384E5-602F-450C-8FE2-3E0DD39EFD91}"/>
              </a:ext>
            </a:extLst>
          </p:cNvPr>
          <p:cNvSpPr/>
          <p:nvPr/>
        </p:nvSpPr>
        <p:spPr>
          <a:xfrm rot="5400000">
            <a:off x="8342287" y="4668300"/>
            <a:ext cx="187085" cy="24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Diagrama 67">
            <a:extLst>
              <a:ext uri="{FF2B5EF4-FFF2-40B4-BE49-F238E27FC236}">
                <a16:creationId xmlns:a16="http://schemas.microsoft.com/office/drawing/2014/main" id="{7970FE92-2703-4E67-BAC7-412D28A7C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743804"/>
              </p:ext>
            </p:extLst>
          </p:nvPr>
        </p:nvGraphicFramePr>
        <p:xfrm>
          <a:off x="2824476" y="-106583"/>
          <a:ext cx="6169465" cy="332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5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Preprocesamiento de las secuencias de genoma completo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347C1E-A87B-46A7-B36E-BE58C98F5AA2}"/>
              </a:ext>
            </a:extLst>
          </p:cNvPr>
          <p:cNvSpPr txBox="1"/>
          <p:nvPr/>
        </p:nvSpPr>
        <p:spPr>
          <a:xfrm>
            <a:off x="1242616" y="2582802"/>
            <a:ext cx="96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Pyseer</a:t>
            </a:r>
            <a:endParaRPr lang="en-US" sz="1400" dirty="0"/>
          </a:p>
        </p:txBody>
      </p:sp>
      <p:pic>
        <p:nvPicPr>
          <p:cNvPr id="14" name="Picture 4" descr="5. Árboles filogenéticos - Ciencias Naturales - Campus Virtual ORT">
            <a:extLst>
              <a:ext uri="{FF2B5EF4-FFF2-40B4-BE49-F238E27FC236}">
                <a16:creationId xmlns:a16="http://schemas.microsoft.com/office/drawing/2014/main" id="{4CFD2FA9-7AE6-41EF-833F-0E88317F9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64" b="1080"/>
          <a:stretch/>
        </p:blipFill>
        <p:spPr bwMode="auto">
          <a:xfrm>
            <a:off x="559409" y="3375634"/>
            <a:ext cx="1571065" cy="1122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25587E3C-3011-4C24-9B13-FA02A4D578FC}"/>
              </a:ext>
            </a:extLst>
          </p:cNvPr>
          <p:cNvGrpSpPr/>
          <p:nvPr/>
        </p:nvGrpSpPr>
        <p:grpSpPr>
          <a:xfrm>
            <a:off x="564487" y="2466690"/>
            <a:ext cx="540000" cy="540000"/>
            <a:chOff x="4218038" y="5046430"/>
            <a:chExt cx="720000" cy="720000"/>
          </a:xfrm>
        </p:grpSpPr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CCADD346-8672-4944-989B-799F9B1460ED}"/>
                </a:ext>
              </a:extLst>
            </p:cNvPr>
            <p:cNvSpPr/>
            <p:nvPr/>
          </p:nvSpPr>
          <p:spPr>
            <a:xfrm>
              <a:off x="4218038" y="5046430"/>
              <a:ext cx="720000" cy="7200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63">
              <a:extLst>
                <a:ext uri="{FF2B5EF4-FFF2-40B4-BE49-F238E27FC236}">
                  <a16:creationId xmlns:a16="http://schemas.microsoft.com/office/drawing/2014/main" id="{AA2AA8CC-80F0-473E-A48C-9D16807D502E}"/>
                </a:ext>
              </a:extLst>
            </p:cNvPr>
            <p:cNvSpPr/>
            <p:nvPr/>
          </p:nvSpPr>
          <p:spPr>
            <a:xfrm>
              <a:off x="4305788" y="5118303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Iconos de computadora mantenimiento coche, coche, texto, reparar png |  PNGEgg">
              <a:extLst>
                <a:ext uri="{FF2B5EF4-FFF2-40B4-BE49-F238E27FC236}">
                  <a16:creationId xmlns:a16="http://schemas.microsoft.com/office/drawing/2014/main" id="{87DEAC76-C895-4B09-9884-1C6F89E3C2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59" b="94083" l="9732" r="89933">
                          <a14:foregroundMark x1="43960" y1="24260" x2="43960" y2="24260"/>
                          <a14:foregroundMark x1="60738" y1="2959" x2="60738" y2="2959"/>
                          <a14:foregroundMark x1="31879" y1="94083" x2="31879" y2="94083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0" t="-2502" r="16717" b="-1781"/>
            <a:stretch/>
          </p:blipFill>
          <p:spPr bwMode="auto">
            <a:xfrm>
              <a:off x="4373147" y="5203797"/>
              <a:ext cx="417014" cy="36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7E2463F-AD37-40F1-BC3A-521EDF2E9125}"/>
              </a:ext>
            </a:extLst>
          </p:cNvPr>
          <p:cNvSpPr/>
          <p:nvPr/>
        </p:nvSpPr>
        <p:spPr>
          <a:xfrm>
            <a:off x="2323115" y="3575385"/>
            <a:ext cx="694718" cy="7224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09E23A45-5546-4F8C-9091-73A155A2F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41276"/>
              </p:ext>
            </p:extLst>
          </p:nvPr>
        </p:nvGraphicFramePr>
        <p:xfrm>
          <a:off x="3210474" y="3441333"/>
          <a:ext cx="1571065" cy="990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987">
                  <a:extLst>
                    <a:ext uri="{9D8B030D-6E8A-4147-A177-3AD203B41FA5}">
                      <a16:colId xmlns:a16="http://schemas.microsoft.com/office/drawing/2014/main" val="1552971776"/>
                    </a:ext>
                  </a:extLst>
                </a:gridCol>
                <a:gridCol w="309372">
                  <a:extLst>
                    <a:ext uri="{9D8B030D-6E8A-4147-A177-3AD203B41FA5}">
                      <a16:colId xmlns:a16="http://schemas.microsoft.com/office/drawing/2014/main" val="100555251"/>
                    </a:ext>
                  </a:extLst>
                </a:gridCol>
                <a:gridCol w="322217">
                  <a:extLst>
                    <a:ext uri="{9D8B030D-6E8A-4147-A177-3AD203B41FA5}">
                      <a16:colId xmlns:a16="http://schemas.microsoft.com/office/drawing/2014/main" val="3885086679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4261198191"/>
                    </a:ext>
                  </a:extLst>
                </a:gridCol>
                <a:gridCol w="316146">
                  <a:extLst>
                    <a:ext uri="{9D8B030D-6E8A-4147-A177-3AD203B41FA5}">
                      <a16:colId xmlns:a16="http://schemas.microsoft.com/office/drawing/2014/main" val="1833606603"/>
                    </a:ext>
                  </a:extLst>
                </a:gridCol>
              </a:tblGrid>
              <a:tr h="134421"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A</a:t>
                      </a:r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B</a:t>
                      </a:r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C</a:t>
                      </a:r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D</a:t>
                      </a: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69785"/>
                  </a:ext>
                </a:extLst>
              </a:tr>
              <a:tr h="13442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A</a:t>
                      </a:r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1</a:t>
                      </a:r>
                      <a:endParaRPr lang="en-US" sz="7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0,2</a:t>
                      </a:r>
                      <a:endParaRPr lang="en-US" sz="7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0,5</a:t>
                      </a:r>
                      <a:endParaRPr lang="en-US" sz="7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0.8</a:t>
                      </a:r>
                      <a:endParaRPr lang="en-US" sz="700" b="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11473"/>
                  </a:ext>
                </a:extLst>
              </a:tr>
              <a:tr h="13442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B</a:t>
                      </a:r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0,2</a:t>
                      </a:r>
                      <a:endParaRPr lang="en-US" sz="7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1</a:t>
                      </a:r>
                      <a:endParaRPr lang="en-US" sz="7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0,2</a:t>
                      </a:r>
                      <a:endParaRPr lang="en-US" sz="7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0,5</a:t>
                      </a:r>
                      <a:endParaRPr lang="en-US" sz="7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28025"/>
                  </a:ext>
                </a:extLst>
              </a:tr>
              <a:tr h="13442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C</a:t>
                      </a:r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0,5</a:t>
                      </a:r>
                      <a:endParaRPr lang="en-US" sz="7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0,2</a:t>
                      </a:r>
                      <a:endParaRPr lang="en-US" sz="7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1</a:t>
                      </a:r>
                      <a:endParaRPr lang="en-US" sz="7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0,5</a:t>
                      </a:r>
                      <a:endParaRPr lang="en-US" sz="7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67501"/>
                  </a:ext>
                </a:extLst>
              </a:tr>
              <a:tr h="13442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/>
                        <a:t>D</a:t>
                      </a:r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0,8</a:t>
                      </a:r>
                      <a:endParaRPr lang="en-US" sz="700" b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0,5</a:t>
                      </a:r>
                      <a:endParaRPr lang="en-US" sz="7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0,5</a:t>
                      </a:r>
                      <a:endParaRPr lang="en-US" sz="7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0" dirty="0"/>
                        <a:t>1</a:t>
                      </a:r>
                      <a:endParaRPr lang="en-US" sz="7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01625"/>
                  </a:ext>
                </a:extLst>
              </a:tr>
            </a:tbl>
          </a:graphicData>
        </a:graphic>
      </p:graphicFrame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2158DBAA-B4FA-4535-8137-47101314FACF}"/>
              </a:ext>
            </a:extLst>
          </p:cNvPr>
          <p:cNvSpPr/>
          <p:nvPr/>
        </p:nvSpPr>
        <p:spPr>
          <a:xfrm>
            <a:off x="4974180" y="3576666"/>
            <a:ext cx="694718" cy="7224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E71043C2-0D06-4703-A679-2119C3635F99}"/>
              </a:ext>
            </a:extLst>
          </p:cNvPr>
          <p:cNvSpPr/>
          <p:nvPr/>
        </p:nvSpPr>
        <p:spPr>
          <a:xfrm>
            <a:off x="9213794" y="3565584"/>
            <a:ext cx="694718" cy="7224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BA8283A-65E9-454A-8AB7-59163C87A5E3}"/>
              </a:ext>
            </a:extLst>
          </p:cNvPr>
          <p:cNvSpPr txBox="1"/>
          <p:nvPr/>
        </p:nvSpPr>
        <p:spPr>
          <a:xfrm>
            <a:off x="458318" y="4728985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Árbol filogenético</a:t>
            </a:r>
            <a:endParaRPr lang="en-US" sz="1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348BC74-8669-4800-8B76-3CF8F3156D63}"/>
              </a:ext>
            </a:extLst>
          </p:cNvPr>
          <p:cNvSpPr txBox="1"/>
          <p:nvPr/>
        </p:nvSpPr>
        <p:spPr>
          <a:xfrm>
            <a:off x="3043662" y="4728985"/>
            <a:ext cx="1904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Matriz de parentesco </a:t>
            </a:r>
          </a:p>
          <a:p>
            <a:pPr algn="ctr"/>
            <a:r>
              <a:rPr lang="es-MX" sz="1400" i="1" dirty="0"/>
              <a:t>K</a:t>
            </a:r>
            <a:endParaRPr lang="en-US" sz="1400" i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4CC5CF0-7618-488E-9F2C-753639FCB89B}"/>
              </a:ext>
            </a:extLst>
          </p:cNvPr>
          <p:cNvSpPr txBox="1"/>
          <p:nvPr/>
        </p:nvSpPr>
        <p:spPr>
          <a:xfrm>
            <a:off x="6224577" y="4728985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Modelo lineal mixto (LMM)</a:t>
            </a:r>
            <a:endParaRPr lang="en-US" sz="1400" i="1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4AB624C-86D3-4FDB-9068-ABC58EFEB2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34" t="43102" r="53573" b="41986"/>
          <a:stretch/>
        </p:blipFill>
        <p:spPr>
          <a:xfrm>
            <a:off x="10109513" y="3429000"/>
            <a:ext cx="1864481" cy="1022133"/>
          </a:xfrm>
          <a:prstGeom prst="rect">
            <a:avLst/>
          </a:prstGeom>
        </p:spPr>
      </p:pic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67493993-5FAF-406D-8A6D-C85248B68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998943"/>
              </p:ext>
            </p:extLst>
          </p:nvPr>
        </p:nvGraphicFramePr>
        <p:xfrm>
          <a:off x="2824476" y="-106583"/>
          <a:ext cx="6169465" cy="332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58E262E1-77AE-48BA-9B43-E1F0719CB0FD}"/>
              </a:ext>
            </a:extLst>
          </p:cNvPr>
          <p:cNvSpPr txBox="1"/>
          <p:nvPr/>
        </p:nvSpPr>
        <p:spPr>
          <a:xfrm>
            <a:off x="8863043" y="4715779"/>
            <a:ext cx="13962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Corrección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Bonferroni</a:t>
            </a:r>
          </a:p>
          <a:p>
            <a:pPr algn="ctr"/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6,78x10</a:t>
            </a:r>
            <a:r>
              <a:rPr lang="en-US" sz="14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-08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E5F67CC-AE0E-42D0-BDE4-7A24325577CC}"/>
              </a:ext>
            </a:extLst>
          </p:cNvPr>
          <p:cNvSpPr txBox="1"/>
          <p:nvPr/>
        </p:nvSpPr>
        <p:spPr>
          <a:xfrm>
            <a:off x="10466227" y="4728985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Matriz de </a:t>
            </a:r>
          </a:p>
          <a:p>
            <a:pPr algn="ctr"/>
            <a:r>
              <a:rPr lang="es-MX" sz="1400" dirty="0"/>
              <a:t>características</a:t>
            </a:r>
            <a:endParaRPr lang="en-US" sz="1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E002FA9-ACF8-4666-B0B6-8503161E8B15}"/>
              </a:ext>
            </a:extLst>
          </p:cNvPr>
          <p:cNvGrpSpPr/>
          <p:nvPr/>
        </p:nvGrpSpPr>
        <p:grpSpPr>
          <a:xfrm>
            <a:off x="5861539" y="3236528"/>
            <a:ext cx="3346177" cy="1389738"/>
            <a:chOff x="5861539" y="3236528"/>
            <a:chExt cx="3346177" cy="138973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D4BE78F-B5E5-4FED-8AA0-3959042E9C12}"/>
                </a:ext>
              </a:extLst>
            </p:cNvPr>
            <p:cNvGrpSpPr/>
            <p:nvPr/>
          </p:nvGrpSpPr>
          <p:grpSpPr>
            <a:xfrm>
              <a:off x="5861539" y="3236528"/>
              <a:ext cx="3346177" cy="1389738"/>
              <a:chOff x="5999637" y="4555672"/>
              <a:chExt cx="3346177" cy="1389738"/>
            </a:xfrm>
          </p:grpSpPr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76215F8-BCB1-46BA-A53B-CF0410065811}"/>
                  </a:ext>
                </a:extLst>
              </p:cNvPr>
              <p:cNvSpPr txBox="1"/>
              <p:nvPr/>
            </p:nvSpPr>
            <p:spPr>
              <a:xfrm>
                <a:off x="6679114" y="5637633"/>
                <a:ext cx="969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highlight>
                      <a:srgbClr val="F79646"/>
                    </a:highlight>
                  </a:rPr>
                  <a:t>Genotipo</a:t>
                </a:r>
                <a:endParaRPr lang="en-US" sz="1400" dirty="0">
                  <a:highlight>
                    <a:srgbClr val="F79646"/>
                  </a:highlight>
                </a:endParaRPr>
              </a:p>
            </p:txBody>
          </p: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2848BC04-2952-438F-A873-BE1789E15738}"/>
                  </a:ext>
                </a:extLst>
              </p:cNvPr>
              <p:cNvGrpSpPr/>
              <p:nvPr/>
            </p:nvGrpSpPr>
            <p:grpSpPr>
              <a:xfrm>
                <a:off x="5999637" y="4555672"/>
                <a:ext cx="3346177" cy="985486"/>
                <a:chOff x="5999637" y="4555672"/>
                <a:chExt cx="3346177" cy="9854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CuadroTexto 5">
                      <a:extLst>
                        <a:ext uri="{FF2B5EF4-FFF2-40B4-BE49-F238E27FC236}">
                          <a16:creationId xmlns:a16="http://schemas.microsoft.com/office/drawing/2014/main" id="{266CA6FE-07F9-482B-99DF-0A245D91E6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96000" y="5110271"/>
                      <a:ext cx="2816348" cy="430887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MX" sz="28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s-MX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MX" sz="2800" b="0" i="1" smtClean="0">
                                <a:highlight>
                                  <a:srgbClr val="F79646"/>
                                </a:highlight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s-MX" sz="2800" b="0" i="1" smtClean="0">
                                <a:highlight>
                                  <a:srgbClr val="F79646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sz="2800" b="0" i="1" smtClean="0">
                                <a:highlight>
                                  <a:srgbClr val="92D05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s-MX" sz="2800" b="0" i="1" smtClean="0">
                                <a:highlight>
                                  <a:srgbClr val="92D05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s-MX" sz="2800" b="0" i="1" smtClean="0">
                                <a:highlight>
                                  <a:srgbClr val="4BACC6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sz="2800" dirty="0">
                        <a:highlight>
                          <a:srgbClr val="4BACC6"/>
                        </a:highlight>
                      </a:endParaRPr>
                    </a:p>
                  </p:txBody>
                </p:sp>
              </mc:Choice>
              <mc:Fallback xmlns="">
                <p:sp>
                  <p:nvSpPr>
                    <p:cNvPr id="6" name="CuadroTexto 5">
                      <a:extLst>
                        <a:ext uri="{FF2B5EF4-FFF2-40B4-BE49-F238E27FC236}">
                          <a16:creationId xmlns:a16="http://schemas.microsoft.com/office/drawing/2014/main" id="{266CA6FE-07F9-482B-99DF-0A245D91E6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6000" y="5110271"/>
                      <a:ext cx="2816348" cy="43088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9A24598A-17FF-44A2-8880-18E6CB1E4255}"/>
                    </a:ext>
                  </a:extLst>
                </p:cNvPr>
                <p:cNvSpPr txBox="1"/>
                <p:nvPr/>
              </p:nvSpPr>
              <p:spPr>
                <a:xfrm>
                  <a:off x="5999637" y="4706019"/>
                  <a:ext cx="969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400" dirty="0">
                      <a:highlight>
                        <a:srgbClr val="FFFF00"/>
                      </a:highlight>
                    </a:rPr>
                    <a:t>Fenotipo</a:t>
                  </a:r>
                  <a:endParaRPr lang="en-US" sz="1400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7C4603E0-555A-40B2-ACD1-37158D888922}"/>
                    </a:ext>
                  </a:extLst>
                </p:cNvPr>
                <p:cNvSpPr txBox="1"/>
                <p:nvPr/>
              </p:nvSpPr>
              <p:spPr>
                <a:xfrm>
                  <a:off x="7648534" y="4555672"/>
                  <a:ext cx="16972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400" dirty="0">
                      <a:highlight>
                        <a:srgbClr val="92D050"/>
                      </a:highlight>
                    </a:rPr>
                    <a:t>Coeficiente de parentesco</a:t>
                  </a:r>
                  <a:endParaRPr lang="en-US" sz="1400" dirty="0">
                    <a:highlight>
                      <a:srgbClr val="92D050"/>
                    </a:highlight>
                  </a:endParaRPr>
                </a:p>
              </p:txBody>
            </p:sp>
          </p:grpSp>
        </p:grp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86EDBD73-2F51-4461-B4BF-B3E8D13FD227}"/>
                </a:ext>
              </a:extLst>
            </p:cNvPr>
            <p:cNvSpPr txBox="1"/>
            <p:nvPr/>
          </p:nvSpPr>
          <p:spPr>
            <a:xfrm>
              <a:off x="7981283" y="4311248"/>
              <a:ext cx="969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highlight>
                    <a:srgbClr val="4BACC6"/>
                  </a:highlight>
                </a:rPr>
                <a:t>Residual</a:t>
              </a:r>
              <a:endParaRPr lang="en-US" sz="1400" dirty="0">
                <a:highlight>
                  <a:srgbClr val="4BACC6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3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Entrenamiento y evaluación del modelo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9E479B7-9D57-452D-9624-2F8AF8B3A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52274"/>
              </p:ext>
            </p:extLst>
          </p:nvPr>
        </p:nvGraphicFramePr>
        <p:xfrm>
          <a:off x="573384" y="4590034"/>
          <a:ext cx="10346474" cy="153041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99422">
                  <a:extLst>
                    <a:ext uri="{9D8B030D-6E8A-4147-A177-3AD203B41FA5}">
                      <a16:colId xmlns:a16="http://schemas.microsoft.com/office/drawing/2014/main" val="2952213514"/>
                    </a:ext>
                  </a:extLst>
                </a:gridCol>
                <a:gridCol w="787791">
                  <a:extLst>
                    <a:ext uri="{9D8B030D-6E8A-4147-A177-3AD203B41FA5}">
                      <a16:colId xmlns:a16="http://schemas.microsoft.com/office/drawing/2014/main" val="3779997364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1052717111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2753112945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2541713755"/>
                    </a:ext>
                  </a:extLst>
                </a:gridCol>
                <a:gridCol w="1294227">
                  <a:extLst>
                    <a:ext uri="{9D8B030D-6E8A-4147-A177-3AD203B41FA5}">
                      <a16:colId xmlns:a16="http://schemas.microsoft.com/office/drawing/2014/main" val="917394186"/>
                    </a:ext>
                  </a:extLst>
                </a:gridCol>
                <a:gridCol w="1814733">
                  <a:extLst>
                    <a:ext uri="{9D8B030D-6E8A-4147-A177-3AD203B41FA5}">
                      <a16:colId xmlns:a16="http://schemas.microsoft.com/office/drawing/2014/main" val="4153930253"/>
                    </a:ext>
                  </a:extLst>
                </a:gridCol>
                <a:gridCol w="1111347">
                  <a:extLst>
                    <a:ext uri="{9D8B030D-6E8A-4147-A177-3AD203B41FA5}">
                      <a16:colId xmlns:a16="http://schemas.microsoft.com/office/drawing/2014/main" val="2839914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Parametros fijos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effectLst/>
                        </a:rPr>
                        <a:t>Parámetros</a:t>
                      </a:r>
                      <a:r>
                        <a:rPr lang="en-US" sz="1400" b="1" dirty="0">
                          <a:effectLst/>
                        </a:rPr>
                        <a:t> variables</a:t>
                      </a:r>
                      <a:endParaRPr lang="en-US" b="1" dirty="0"/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6882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Alpha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Submuestreo</a:t>
                      </a:r>
                      <a:r>
                        <a:rPr lang="en-US" sz="1400" b="1" dirty="0">
                          <a:effectLst/>
                        </a:rPr>
                        <a:t> por </a:t>
                      </a:r>
                      <a:r>
                        <a:rPr lang="en-US" sz="1400" b="1" dirty="0" err="1">
                          <a:effectLst/>
                        </a:rPr>
                        <a:t>columna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Sumuestreo</a:t>
                      </a:r>
                      <a:r>
                        <a:rPr lang="en-US" sz="1400" b="1" dirty="0">
                          <a:effectLst/>
                        </a:rPr>
                        <a:t> por fila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Tasa de </a:t>
                      </a:r>
                      <a:r>
                        <a:rPr lang="en-US" sz="1400" b="1" dirty="0" err="1">
                          <a:effectLst/>
                        </a:rPr>
                        <a:t>aprendizaje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Objetivo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Profundidad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máxima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Validación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cruzada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730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Experimento</a:t>
                      </a:r>
                      <a:r>
                        <a:rPr lang="en-US" sz="1400" b="1" dirty="0">
                          <a:effectLst/>
                        </a:rPr>
                        <a:t> 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1e-4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binary:hinge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4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Experimento</a:t>
                      </a:r>
                      <a:r>
                        <a:rPr lang="en-US" sz="1400" b="1" dirty="0">
                          <a:effectLst/>
                        </a:rPr>
                        <a:t> 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73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Experimento</a:t>
                      </a:r>
                      <a:r>
                        <a:rPr lang="en-US" sz="1400" b="1" dirty="0">
                          <a:effectLst/>
                        </a:rPr>
                        <a:t> 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73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Experimento</a:t>
                      </a:r>
                      <a:r>
                        <a:rPr lang="en-US" sz="1400" b="1" dirty="0">
                          <a:effectLst/>
                        </a:rPr>
                        <a:t> 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97367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B4BC4DD5-05AD-4339-8E5A-B939827856B3}"/>
              </a:ext>
            </a:extLst>
          </p:cNvPr>
          <p:cNvSpPr txBox="1"/>
          <p:nvPr/>
        </p:nvSpPr>
        <p:spPr>
          <a:xfrm>
            <a:off x="573384" y="4197044"/>
            <a:ext cx="97415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Tabla 4.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Parámetros de entrenamiento fijos y variables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FEFA4BA-1764-477E-8F69-6126BE08B754}"/>
              </a:ext>
            </a:extLst>
          </p:cNvPr>
          <p:cNvGrpSpPr/>
          <p:nvPr/>
        </p:nvGrpSpPr>
        <p:grpSpPr>
          <a:xfrm>
            <a:off x="2317455" y="762557"/>
            <a:ext cx="6938839" cy="2771545"/>
            <a:chOff x="3782871" y="732503"/>
            <a:chExt cx="6938839" cy="2771545"/>
          </a:xfrm>
        </p:grpSpPr>
        <p:cxnSp>
          <p:nvCxnSpPr>
            <p:cNvPr id="9" name="Conector: angular 8">
              <a:extLst>
                <a:ext uri="{FF2B5EF4-FFF2-40B4-BE49-F238E27FC236}">
                  <a16:creationId xmlns:a16="http://schemas.microsoft.com/office/drawing/2014/main" id="{0598FFCF-A31E-4A8B-9647-7305923F04EE}"/>
                </a:ext>
              </a:extLst>
            </p:cNvPr>
            <p:cNvCxnSpPr/>
            <p:nvPr/>
          </p:nvCxnSpPr>
          <p:spPr>
            <a:xfrm flipV="1">
              <a:off x="8271008" y="2792894"/>
              <a:ext cx="1388252" cy="504913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E1173AC9-BCC6-4E90-8723-EB81F78FF5C9}"/>
                </a:ext>
              </a:extLst>
            </p:cNvPr>
            <p:cNvGrpSpPr/>
            <p:nvPr/>
          </p:nvGrpSpPr>
          <p:grpSpPr>
            <a:xfrm>
              <a:off x="6490895" y="732503"/>
              <a:ext cx="2520000" cy="2771545"/>
              <a:chOff x="3139177" y="1310986"/>
              <a:chExt cx="2520000" cy="2771545"/>
            </a:xfrm>
          </p:grpSpPr>
          <p:sp>
            <p:nvSpPr>
              <p:cNvPr id="28" name="Círculo parcial 27">
                <a:extLst>
                  <a:ext uri="{FF2B5EF4-FFF2-40B4-BE49-F238E27FC236}">
                    <a16:creationId xmlns:a16="http://schemas.microsoft.com/office/drawing/2014/main" id="{FC992636-280B-4854-96ED-BF8AFFCF4555}"/>
                  </a:ext>
                </a:extLst>
              </p:cNvPr>
              <p:cNvSpPr/>
              <p:nvPr/>
            </p:nvSpPr>
            <p:spPr>
              <a:xfrm rot="8480399">
                <a:off x="3139177" y="1310986"/>
                <a:ext cx="2520000" cy="2520000"/>
              </a:xfrm>
              <a:prstGeom prst="pie">
                <a:avLst>
                  <a:gd name="adj1" fmla="val 21106882"/>
                  <a:gd name="adj2" fmla="val 1620000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írculo parcial 28">
                <a:extLst>
                  <a:ext uri="{FF2B5EF4-FFF2-40B4-BE49-F238E27FC236}">
                    <a16:creationId xmlns:a16="http://schemas.microsoft.com/office/drawing/2014/main" id="{1A64FDB8-7184-439F-BB1F-B711F00C63EE}"/>
                  </a:ext>
                </a:extLst>
              </p:cNvPr>
              <p:cNvSpPr/>
              <p:nvPr/>
            </p:nvSpPr>
            <p:spPr>
              <a:xfrm rot="8480399">
                <a:off x="3139177" y="1562531"/>
                <a:ext cx="2520000" cy="2520000"/>
              </a:xfrm>
              <a:prstGeom prst="pie">
                <a:avLst>
                  <a:gd name="adj1" fmla="val 16146150"/>
                  <a:gd name="adj2" fmla="val 21227316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1E8D4758-1A7A-44FB-8C53-55928D4BDE8B}"/>
                  </a:ext>
                </a:extLst>
              </p:cNvPr>
              <p:cNvSpPr/>
              <p:nvPr/>
            </p:nvSpPr>
            <p:spPr>
              <a:xfrm>
                <a:off x="4062873" y="1832376"/>
                <a:ext cx="821059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80%</a:t>
                </a: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40A23ED-04A2-4DE2-AA5A-B730449677A9}"/>
                  </a:ext>
                </a:extLst>
              </p:cNvPr>
              <p:cNvSpPr/>
              <p:nvPr/>
            </p:nvSpPr>
            <p:spPr>
              <a:xfrm>
                <a:off x="3988647" y="3375038"/>
                <a:ext cx="821059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20%</a:t>
                </a:r>
              </a:p>
            </p:txBody>
          </p:sp>
        </p:grp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F28CDD51-C102-47D4-A475-B2DFED01A3DF}"/>
                </a:ext>
              </a:extLst>
            </p:cNvPr>
            <p:cNvSpPr/>
            <p:nvPr/>
          </p:nvSpPr>
          <p:spPr>
            <a:xfrm>
              <a:off x="9638969" y="2617788"/>
              <a:ext cx="1082741" cy="398635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40000"/>
              </a:schemeClr>
            </a:solidFill>
          </p:spPr>
          <p:txBody>
            <a:bodyPr wrap="square" lIns="182880" tIns="91440" rIns="182880" bIns="91440">
              <a:spAutoFit/>
            </a:bodyPr>
            <a:lstStyle/>
            <a:p>
              <a:pPr>
                <a:lnSpc>
                  <a:spcPts val="1800"/>
                </a:lnSpc>
                <a:spcAft>
                  <a:spcPts val="1800"/>
                </a:spcAft>
              </a:pPr>
              <a:r>
                <a:rPr lang="en-US" sz="1400" dirty="0" err="1">
                  <a:solidFill>
                    <a:schemeClr val="tx1">
                      <a:lumMod val="75000"/>
                    </a:schemeClr>
                  </a:solidFill>
                </a:rPr>
                <a:t>Prueba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41" name="Conector: angular 40">
              <a:extLst>
                <a:ext uri="{FF2B5EF4-FFF2-40B4-BE49-F238E27FC236}">
                  <a16:creationId xmlns:a16="http://schemas.microsoft.com/office/drawing/2014/main" id="{EFAA9419-A600-4713-9C02-6F214D3F9D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6011" y="1501692"/>
              <a:ext cx="1119117" cy="50777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7A1778-7A87-4CD4-BCBE-BAE6DFE2056D}"/>
                </a:ext>
              </a:extLst>
            </p:cNvPr>
            <p:cNvSpPr/>
            <p:nvPr/>
          </p:nvSpPr>
          <p:spPr>
            <a:xfrm>
              <a:off x="3782871" y="1282567"/>
              <a:ext cx="1583140" cy="398635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40000"/>
              </a:schemeClr>
            </a:solidFill>
          </p:spPr>
          <p:txBody>
            <a:bodyPr wrap="square" lIns="182880" tIns="91440" rIns="182880" bIns="91440">
              <a:spAutoFit/>
            </a:bodyPr>
            <a:lstStyle/>
            <a:p>
              <a:pPr algn="r">
                <a:lnSpc>
                  <a:spcPts val="1800"/>
                </a:lnSpc>
                <a:spcAft>
                  <a:spcPts val="1800"/>
                </a:spcAft>
              </a:pPr>
              <a:r>
                <a:rPr lang="en-US" sz="1400" dirty="0" err="1">
                  <a:solidFill>
                    <a:schemeClr val="tx1">
                      <a:lumMod val="75000"/>
                    </a:schemeClr>
                  </a:solidFill>
                </a:rPr>
                <a:t>Entrenamiento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EB3335D-4F4B-48AD-A4CE-4DFDCF762A29}"/>
              </a:ext>
            </a:extLst>
          </p:cNvPr>
          <p:cNvSpPr txBox="1"/>
          <p:nvPr/>
        </p:nvSpPr>
        <p:spPr>
          <a:xfrm>
            <a:off x="2317455" y="3608741"/>
            <a:ext cx="65226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14.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División del set de datos, 80% entrenamiento, 20% prueba </a:t>
            </a:r>
          </a:p>
        </p:txBody>
      </p:sp>
    </p:spTree>
    <p:extLst>
      <p:ext uri="{BB962C8B-B14F-4D97-AF65-F5344CB8AC3E}">
        <p14:creationId xmlns:p14="http://schemas.microsoft.com/office/powerpoint/2010/main" val="41424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8">
            <a:extLst>
              <a:ext uri="{FF2B5EF4-FFF2-40B4-BE49-F238E27FC236}">
                <a16:creationId xmlns:a16="http://schemas.microsoft.com/office/drawing/2014/main" id="{5C20B33E-38C9-4F01-8A6A-030704038E80}"/>
              </a:ext>
            </a:extLst>
          </p:cNvPr>
          <p:cNvSpPr/>
          <p:nvPr/>
        </p:nvSpPr>
        <p:spPr>
          <a:xfrm rot="21370882">
            <a:off x="2619989" y="2997313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58A18760-AE7B-4220-B117-5D83497538A1}"/>
              </a:ext>
            </a:extLst>
          </p:cNvPr>
          <p:cNvSpPr/>
          <p:nvPr/>
        </p:nvSpPr>
        <p:spPr>
          <a:xfrm rot="566888">
            <a:off x="2599046" y="4009767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1E50D99-4B13-4265-8F32-0B9F926B06BD}"/>
              </a:ext>
            </a:extLst>
          </p:cNvPr>
          <p:cNvSpPr/>
          <p:nvPr/>
        </p:nvSpPr>
        <p:spPr>
          <a:xfrm>
            <a:off x="1474016" y="5653762"/>
            <a:ext cx="638189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79432F7C-24C0-4023-90DC-0CF1F739FF61}"/>
              </a:ext>
            </a:extLst>
          </p:cNvPr>
          <p:cNvSpPr/>
          <p:nvPr/>
        </p:nvSpPr>
        <p:spPr>
          <a:xfrm rot="298071">
            <a:off x="2202165" y="4769252"/>
            <a:ext cx="391921" cy="709210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A96EAF7C-E1A2-4C6D-863B-88B9AB35B299}"/>
              </a:ext>
            </a:extLst>
          </p:cNvPr>
          <p:cNvSpPr/>
          <p:nvPr/>
        </p:nvSpPr>
        <p:spPr>
          <a:xfrm rot="20839058">
            <a:off x="2438063" y="2025096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id="{F8B27905-77EB-41CB-B78E-B09B96C4F211}"/>
              </a:ext>
            </a:extLst>
          </p:cNvPr>
          <p:cNvSpPr/>
          <p:nvPr/>
        </p:nvSpPr>
        <p:spPr>
          <a:xfrm>
            <a:off x="2054476" y="1198709"/>
            <a:ext cx="391928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527810AF-316D-40A9-9ADB-4946CDE6DEEA}"/>
              </a:ext>
            </a:extLst>
          </p:cNvPr>
          <p:cNvSpPr/>
          <p:nvPr/>
        </p:nvSpPr>
        <p:spPr>
          <a:xfrm>
            <a:off x="1474016" y="607992"/>
            <a:ext cx="637083" cy="535008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BB40D5C-3238-455C-998E-178C671A619A}"/>
              </a:ext>
            </a:extLst>
          </p:cNvPr>
          <p:cNvGrpSpPr/>
          <p:nvPr/>
        </p:nvGrpSpPr>
        <p:grpSpPr>
          <a:xfrm>
            <a:off x="1829013" y="5355446"/>
            <a:ext cx="540000" cy="540000"/>
            <a:chOff x="1792557" y="5201137"/>
            <a:chExt cx="720000" cy="720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13E6CB4-FAEB-44C6-971C-4B880D5C0BBB}"/>
                </a:ext>
              </a:extLst>
            </p:cNvPr>
            <p:cNvSpPr/>
            <p:nvPr/>
          </p:nvSpPr>
          <p:spPr>
            <a:xfrm>
              <a:off x="1792557" y="5201137"/>
              <a:ext cx="720000" cy="72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30A5A4F2-EB7C-44F0-8C04-E81C8221961C}"/>
                </a:ext>
              </a:extLst>
            </p:cNvPr>
            <p:cNvSpPr/>
            <p:nvPr/>
          </p:nvSpPr>
          <p:spPr>
            <a:xfrm>
              <a:off x="1881409" y="5296127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hape 2617">
              <a:extLst>
                <a:ext uri="{FF2B5EF4-FFF2-40B4-BE49-F238E27FC236}">
                  <a16:creationId xmlns:a16="http://schemas.microsoft.com/office/drawing/2014/main" id="{8FCCF7C1-1CC7-46C5-B460-477113FFB881}"/>
                </a:ext>
              </a:extLst>
            </p:cNvPr>
            <p:cNvSpPr/>
            <p:nvPr/>
          </p:nvSpPr>
          <p:spPr>
            <a:xfrm>
              <a:off x="1909902" y="5375903"/>
              <a:ext cx="468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F48718C-6DD8-46C7-9369-9A728381226A}"/>
              </a:ext>
            </a:extLst>
          </p:cNvPr>
          <p:cNvGrpSpPr/>
          <p:nvPr/>
        </p:nvGrpSpPr>
        <p:grpSpPr>
          <a:xfrm>
            <a:off x="1727780" y="771761"/>
            <a:ext cx="540000" cy="540000"/>
            <a:chOff x="1792557" y="852809"/>
            <a:chExt cx="720000" cy="7200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ACD272C-168F-4F04-8C70-4229244CCED9}"/>
                </a:ext>
              </a:extLst>
            </p:cNvPr>
            <p:cNvSpPr/>
            <p:nvPr/>
          </p:nvSpPr>
          <p:spPr>
            <a:xfrm>
              <a:off x="1792557" y="852809"/>
              <a:ext cx="720000" cy="72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3">
              <a:extLst>
                <a:ext uri="{FF2B5EF4-FFF2-40B4-BE49-F238E27FC236}">
                  <a16:creationId xmlns:a16="http://schemas.microsoft.com/office/drawing/2014/main" id="{C75AA245-3AD8-4D90-9F31-8E796745E607}"/>
                </a:ext>
              </a:extLst>
            </p:cNvPr>
            <p:cNvSpPr/>
            <p:nvPr/>
          </p:nvSpPr>
          <p:spPr>
            <a:xfrm>
              <a:off x="1882920" y="936863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2587">
              <a:extLst>
                <a:ext uri="{FF2B5EF4-FFF2-40B4-BE49-F238E27FC236}">
                  <a16:creationId xmlns:a16="http://schemas.microsoft.com/office/drawing/2014/main" id="{F8D0BEA0-57E6-41BC-AA67-43027DA48811}"/>
                </a:ext>
              </a:extLst>
            </p:cNvPr>
            <p:cNvSpPr/>
            <p:nvPr/>
          </p:nvSpPr>
          <p:spPr>
            <a:xfrm>
              <a:off x="1951828" y="1037394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F994B734-DD24-455A-924C-593A0920A22A}"/>
              </a:ext>
            </a:extLst>
          </p:cNvPr>
          <p:cNvSpPr txBox="1"/>
          <p:nvPr/>
        </p:nvSpPr>
        <p:spPr>
          <a:xfrm>
            <a:off x="2681749" y="8704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INTRODUCCIÓN</a:t>
            </a: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DA025254-1961-4FAE-AAB9-FC8E1CC6A2E0}"/>
              </a:ext>
            </a:extLst>
          </p:cNvPr>
          <p:cNvSpPr txBox="1"/>
          <p:nvPr/>
        </p:nvSpPr>
        <p:spPr>
          <a:xfrm>
            <a:off x="2591490" y="5498157"/>
            <a:ext cx="47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b="1" cap="al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recomendaciones</a:t>
            </a:r>
            <a:endParaRPr lang="en-US" b="1" cap="al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F5CBB83-6B5A-4C75-BDD7-65817FBDB0C7}"/>
              </a:ext>
            </a:extLst>
          </p:cNvPr>
          <p:cNvGrpSpPr/>
          <p:nvPr/>
        </p:nvGrpSpPr>
        <p:grpSpPr>
          <a:xfrm>
            <a:off x="2111099" y="1550826"/>
            <a:ext cx="540000" cy="540000"/>
            <a:chOff x="2213866" y="1859905"/>
            <a:chExt cx="720000" cy="720000"/>
          </a:xfrm>
        </p:grpSpPr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4F0199AE-BD5F-4BB2-9DDF-4BBB50BA0A50}"/>
                </a:ext>
              </a:extLst>
            </p:cNvPr>
            <p:cNvSpPr/>
            <p:nvPr/>
          </p:nvSpPr>
          <p:spPr>
            <a:xfrm>
              <a:off x="2213866" y="1859905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D8A50138-CE2B-46EA-BA37-7060D7E993BA}"/>
                </a:ext>
              </a:extLst>
            </p:cNvPr>
            <p:cNvSpPr/>
            <p:nvPr/>
          </p:nvSpPr>
          <p:spPr>
            <a:xfrm>
              <a:off x="2303866" y="1949905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hape 2554">
              <a:extLst>
                <a:ext uri="{FF2B5EF4-FFF2-40B4-BE49-F238E27FC236}">
                  <a16:creationId xmlns:a16="http://schemas.microsoft.com/office/drawing/2014/main" id="{700B8699-00F9-4D5F-8AB2-35DF17C3357E}"/>
                </a:ext>
              </a:extLst>
            </p:cNvPr>
            <p:cNvSpPr/>
            <p:nvPr/>
          </p:nvSpPr>
          <p:spPr>
            <a:xfrm>
              <a:off x="2363359" y="2047334"/>
              <a:ext cx="432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5" name="TextBox 51">
            <a:extLst>
              <a:ext uri="{FF2B5EF4-FFF2-40B4-BE49-F238E27FC236}">
                <a16:creationId xmlns:a16="http://schemas.microsoft.com/office/drawing/2014/main" id="{20BA4C61-3793-403E-AE06-281141EE17BC}"/>
              </a:ext>
            </a:extLst>
          </p:cNvPr>
          <p:cNvSpPr txBox="1"/>
          <p:nvPr/>
        </p:nvSpPr>
        <p:spPr>
          <a:xfrm>
            <a:off x="3035859" y="16361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OBJETIVOS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54F8D9BF-09F3-4F6F-912C-155DF9984648}"/>
              </a:ext>
            </a:extLst>
          </p:cNvPr>
          <p:cNvGrpSpPr/>
          <p:nvPr/>
        </p:nvGrpSpPr>
        <p:grpSpPr>
          <a:xfrm>
            <a:off x="2345776" y="2529830"/>
            <a:ext cx="540000" cy="540000"/>
            <a:chOff x="2242557" y="2349428"/>
            <a:chExt cx="540000" cy="540000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40723C59-DE05-4E3C-B81D-D22CEA19B2E9}"/>
                </a:ext>
              </a:extLst>
            </p:cNvPr>
            <p:cNvGrpSpPr/>
            <p:nvPr/>
          </p:nvGrpSpPr>
          <p:grpSpPr>
            <a:xfrm>
              <a:off x="2242557" y="2349428"/>
              <a:ext cx="540000" cy="540000"/>
              <a:chOff x="2213866" y="1859905"/>
              <a:chExt cx="720000" cy="720000"/>
            </a:xfrm>
          </p:grpSpPr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87C3C807-AF42-45E0-92B9-4EA0CE3E0F59}"/>
                  </a:ext>
                </a:extLst>
              </p:cNvPr>
              <p:cNvSpPr/>
              <p:nvPr/>
            </p:nvSpPr>
            <p:spPr>
              <a:xfrm>
                <a:off x="2213866" y="1859905"/>
                <a:ext cx="720000" cy="72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3">
                <a:extLst>
                  <a:ext uri="{FF2B5EF4-FFF2-40B4-BE49-F238E27FC236}">
                    <a16:creationId xmlns:a16="http://schemas.microsoft.com/office/drawing/2014/main" id="{5F32C7F9-3AE5-4744-A725-2E9BBD742DE8}"/>
                  </a:ext>
                </a:extLst>
              </p:cNvPr>
              <p:cNvSpPr/>
              <p:nvPr/>
            </p:nvSpPr>
            <p:spPr>
              <a:xfrm>
                <a:off x="2303866" y="1953361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2" descr="Signo De Interrogación descarga gratuita de png - El Logotipo de la marca  en blanco y Negro fondo de pantalla - Signo de interrogación PNG imagen png  - imagen transparente descarga gratuita">
              <a:extLst>
                <a:ext uri="{FF2B5EF4-FFF2-40B4-BE49-F238E27FC236}">
                  <a16:creationId xmlns:a16="http://schemas.microsoft.com/office/drawing/2014/main" id="{89388C84-AEB0-42B0-ADB5-59CABF5D1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308" r="93077">
                          <a14:foregroundMark x1="7308" y1="35238" x2="7308" y2="30476"/>
                          <a14:foregroundMark x1="93077" y1="39762" x2="93077" y2="31190"/>
                          <a14:foregroundMark x1="51923" y1="80714" x2="55385" y2="8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2" y="2456710"/>
              <a:ext cx="208202" cy="3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54">
            <a:extLst>
              <a:ext uri="{FF2B5EF4-FFF2-40B4-BE49-F238E27FC236}">
                <a16:creationId xmlns:a16="http://schemas.microsoft.com/office/drawing/2014/main" id="{4C411560-DA1B-4FB7-9350-93FBDD12B086}"/>
              </a:ext>
            </a:extLst>
          </p:cNvPr>
          <p:cNvSpPr txBox="1"/>
          <p:nvPr/>
        </p:nvSpPr>
        <p:spPr>
          <a:xfrm>
            <a:off x="3268487" y="26041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Hipótesis</a:t>
            </a:r>
            <a:endParaRPr lang="en-US" b="1" cap="al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3E3C76F5-F87C-4A20-94A9-1C6B454E3D98}"/>
              </a:ext>
            </a:extLst>
          </p:cNvPr>
          <p:cNvGrpSpPr/>
          <p:nvPr/>
        </p:nvGrpSpPr>
        <p:grpSpPr>
          <a:xfrm>
            <a:off x="2413276" y="3537410"/>
            <a:ext cx="540000" cy="540000"/>
            <a:chOff x="2377902" y="3003603"/>
            <a:chExt cx="720000" cy="720000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529433B8-AB57-4C81-BEFA-66008ECB1B4D}"/>
                </a:ext>
              </a:extLst>
            </p:cNvPr>
            <p:cNvSpPr/>
            <p:nvPr/>
          </p:nvSpPr>
          <p:spPr>
            <a:xfrm>
              <a:off x="2377902" y="3003603"/>
              <a:ext cx="720000" cy="72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3">
              <a:extLst>
                <a:ext uri="{FF2B5EF4-FFF2-40B4-BE49-F238E27FC236}">
                  <a16:creationId xmlns:a16="http://schemas.microsoft.com/office/drawing/2014/main" id="{D5E05311-99EA-4FBF-BE7C-2E195E8E5365}"/>
                </a:ext>
              </a:extLst>
            </p:cNvPr>
            <p:cNvSpPr/>
            <p:nvPr/>
          </p:nvSpPr>
          <p:spPr>
            <a:xfrm>
              <a:off x="2467902" y="3099631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hape 2604">
              <a:extLst>
                <a:ext uri="{FF2B5EF4-FFF2-40B4-BE49-F238E27FC236}">
                  <a16:creationId xmlns:a16="http://schemas.microsoft.com/office/drawing/2014/main" id="{4A3F1544-7479-4527-A55E-E66FC3E15C93}"/>
                </a:ext>
              </a:extLst>
            </p:cNvPr>
            <p:cNvSpPr/>
            <p:nvPr/>
          </p:nvSpPr>
          <p:spPr>
            <a:xfrm>
              <a:off x="2537866" y="3181633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6" name="TextBox 54">
            <a:extLst>
              <a:ext uri="{FF2B5EF4-FFF2-40B4-BE49-F238E27FC236}">
                <a16:creationId xmlns:a16="http://schemas.microsoft.com/office/drawing/2014/main" id="{BF7BE8B7-F712-4A2C-BE30-9F97E17EF23D}"/>
              </a:ext>
            </a:extLst>
          </p:cNvPr>
          <p:cNvSpPr txBox="1"/>
          <p:nvPr/>
        </p:nvSpPr>
        <p:spPr>
          <a:xfrm>
            <a:off x="3268487" y="3630407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METODOLOGÍA</a:t>
            </a:r>
            <a:endParaRPr lang="en-US" b="1" cap="al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53B93102-8056-42EE-8384-ADDE9781C1CB}"/>
              </a:ext>
            </a:extLst>
          </p:cNvPr>
          <p:cNvGrpSpPr/>
          <p:nvPr/>
        </p:nvGrpSpPr>
        <p:grpSpPr>
          <a:xfrm>
            <a:off x="2294949" y="4479049"/>
            <a:ext cx="540000" cy="540000"/>
            <a:chOff x="2181938" y="4149801"/>
            <a:chExt cx="720000" cy="720000"/>
          </a:xfrm>
        </p:grpSpPr>
        <p:sp>
          <p:nvSpPr>
            <p:cNvPr id="78" name="Oval 9">
              <a:extLst>
                <a:ext uri="{FF2B5EF4-FFF2-40B4-BE49-F238E27FC236}">
                  <a16:creationId xmlns:a16="http://schemas.microsoft.com/office/drawing/2014/main" id="{E295E50B-D6E5-42C0-A887-B72C83B492EC}"/>
                </a:ext>
              </a:extLst>
            </p:cNvPr>
            <p:cNvSpPr/>
            <p:nvPr/>
          </p:nvSpPr>
          <p:spPr>
            <a:xfrm>
              <a:off x="2181938" y="4149801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63">
              <a:extLst>
                <a:ext uri="{FF2B5EF4-FFF2-40B4-BE49-F238E27FC236}">
                  <a16:creationId xmlns:a16="http://schemas.microsoft.com/office/drawing/2014/main" id="{E9D921E9-DB38-4F8B-9F32-C9117337951A}"/>
                </a:ext>
              </a:extLst>
            </p:cNvPr>
            <p:cNvSpPr/>
            <p:nvPr/>
          </p:nvSpPr>
          <p:spPr>
            <a:xfrm>
              <a:off x="2282796" y="4241806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Shape 2545">
              <a:extLst>
                <a:ext uri="{FF2B5EF4-FFF2-40B4-BE49-F238E27FC236}">
                  <a16:creationId xmlns:a16="http://schemas.microsoft.com/office/drawing/2014/main" id="{3C16546E-ECA9-4154-AEE9-2940B17D2E2A}"/>
                </a:ext>
              </a:extLst>
            </p:cNvPr>
            <p:cNvSpPr/>
            <p:nvPr/>
          </p:nvSpPr>
          <p:spPr>
            <a:xfrm>
              <a:off x="2361938" y="432980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rgbClr val="5C6067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81" name="TextBox 57">
            <a:extLst>
              <a:ext uri="{FF2B5EF4-FFF2-40B4-BE49-F238E27FC236}">
                <a16:creationId xmlns:a16="http://schemas.microsoft.com/office/drawing/2014/main" id="{02ECF2E8-B859-46E0-8C16-30EA44F3B897}"/>
              </a:ext>
            </a:extLst>
          </p:cNvPr>
          <p:cNvSpPr txBox="1"/>
          <p:nvPr/>
        </p:nvSpPr>
        <p:spPr>
          <a:xfrm>
            <a:off x="3035859" y="456428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3"/>
                </a:solidFill>
              </a:rPr>
              <a:t>Resultados</a:t>
            </a:r>
            <a:r>
              <a:rPr lang="en-US" b="1" cap="all" dirty="0">
                <a:solidFill>
                  <a:schemeClr val="accent3"/>
                </a:solidFill>
              </a:rPr>
              <a:t> Y </a:t>
            </a:r>
            <a:r>
              <a:rPr lang="en-US" b="1" cap="all" dirty="0" err="1">
                <a:solidFill>
                  <a:schemeClr val="accent3"/>
                </a:solidFill>
              </a:rPr>
              <a:t>discusión</a:t>
            </a:r>
            <a:endParaRPr lang="en-US" b="1" cap="al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Set de datos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B5A1E7B3-CC66-42A6-8CCD-7EA5ABFCA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26412"/>
              </p:ext>
            </p:extLst>
          </p:nvPr>
        </p:nvGraphicFramePr>
        <p:xfrm>
          <a:off x="546376" y="2199848"/>
          <a:ext cx="4332847" cy="14419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06781">
                  <a:extLst>
                    <a:ext uri="{9D8B030D-6E8A-4147-A177-3AD203B41FA5}">
                      <a16:colId xmlns:a16="http://schemas.microsoft.com/office/drawing/2014/main" val="2783849942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830764252"/>
                    </a:ext>
                  </a:extLst>
                </a:gridCol>
                <a:gridCol w="1438711">
                  <a:extLst>
                    <a:ext uri="{9D8B030D-6E8A-4147-A177-3AD203B41FA5}">
                      <a16:colId xmlns:a16="http://schemas.microsoft.com/office/drawing/2014/main" val="37746679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</a:rPr>
                        <a:t>Fenotipo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kern="1200" dirty="0" err="1">
                          <a:solidFill>
                            <a:schemeClr val="tx1"/>
                          </a:solidFill>
                        </a:rPr>
                        <a:t>Imipenem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</a:rPr>
                        <a:t>Meropenem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229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Resistente  (“1”)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227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799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Sensible (“0”)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189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2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416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9947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1AE20A57-E368-4055-B6C9-B96BD9C0946F}"/>
              </a:ext>
            </a:extLst>
          </p:cNvPr>
          <p:cNvSpPr txBox="1"/>
          <p:nvPr/>
        </p:nvSpPr>
        <p:spPr>
          <a:xfrm>
            <a:off x="546376" y="1608692"/>
            <a:ext cx="4332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Tabla 5.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Resumen de fenotipos de susceptibilidad del set de datos.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4C69EB2-D718-4558-B661-DDD0CF91F901}"/>
              </a:ext>
            </a:extLst>
          </p:cNvPr>
          <p:cNvSpPr txBox="1"/>
          <p:nvPr/>
        </p:nvSpPr>
        <p:spPr>
          <a:xfrm>
            <a:off x="5847958" y="1569522"/>
            <a:ext cx="519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15.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Porcentaje de aislados de 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s-MX" sz="12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susceptibles reportados en el set de datos</a:t>
            </a:r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4284270-02EB-4847-B34B-CD1541CAA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34" y="2199848"/>
            <a:ext cx="5849166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8">
            <a:extLst>
              <a:ext uri="{FF2B5EF4-FFF2-40B4-BE49-F238E27FC236}">
                <a16:creationId xmlns:a16="http://schemas.microsoft.com/office/drawing/2014/main" id="{5C20B33E-38C9-4F01-8A6A-030704038E80}"/>
              </a:ext>
            </a:extLst>
          </p:cNvPr>
          <p:cNvSpPr/>
          <p:nvPr/>
        </p:nvSpPr>
        <p:spPr>
          <a:xfrm rot="21370882">
            <a:off x="2619989" y="2997313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58A18760-AE7B-4220-B117-5D83497538A1}"/>
              </a:ext>
            </a:extLst>
          </p:cNvPr>
          <p:cNvSpPr/>
          <p:nvPr/>
        </p:nvSpPr>
        <p:spPr>
          <a:xfrm rot="566888">
            <a:off x="2599046" y="4009767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1E50D99-4B13-4265-8F32-0B9F926B06BD}"/>
              </a:ext>
            </a:extLst>
          </p:cNvPr>
          <p:cNvSpPr/>
          <p:nvPr/>
        </p:nvSpPr>
        <p:spPr>
          <a:xfrm>
            <a:off x="1474016" y="5653762"/>
            <a:ext cx="638189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79432F7C-24C0-4023-90DC-0CF1F739FF61}"/>
              </a:ext>
            </a:extLst>
          </p:cNvPr>
          <p:cNvSpPr/>
          <p:nvPr/>
        </p:nvSpPr>
        <p:spPr>
          <a:xfrm rot="298071">
            <a:off x="2202165" y="4769252"/>
            <a:ext cx="391921" cy="709210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A96EAF7C-E1A2-4C6D-863B-88B9AB35B299}"/>
              </a:ext>
            </a:extLst>
          </p:cNvPr>
          <p:cNvSpPr/>
          <p:nvPr/>
        </p:nvSpPr>
        <p:spPr>
          <a:xfrm rot="20839058">
            <a:off x="2438063" y="2025096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id="{F8B27905-77EB-41CB-B78E-B09B96C4F211}"/>
              </a:ext>
            </a:extLst>
          </p:cNvPr>
          <p:cNvSpPr/>
          <p:nvPr/>
        </p:nvSpPr>
        <p:spPr>
          <a:xfrm>
            <a:off x="2054476" y="1198709"/>
            <a:ext cx="391928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527810AF-316D-40A9-9ADB-4946CDE6DEEA}"/>
              </a:ext>
            </a:extLst>
          </p:cNvPr>
          <p:cNvSpPr/>
          <p:nvPr/>
        </p:nvSpPr>
        <p:spPr>
          <a:xfrm>
            <a:off x="1474016" y="607992"/>
            <a:ext cx="637083" cy="535008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BB40D5C-3238-455C-998E-178C671A619A}"/>
              </a:ext>
            </a:extLst>
          </p:cNvPr>
          <p:cNvGrpSpPr/>
          <p:nvPr/>
        </p:nvGrpSpPr>
        <p:grpSpPr>
          <a:xfrm>
            <a:off x="1829013" y="5355446"/>
            <a:ext cx="540000" cy="540000"/>
            <a:chOff x="1792557" y="5201137"/>
            <a:chExt cx="720000" cy="720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13E6CB4-FAEB-44C6-971C-4B880D5C0BBB}"/>
                </a:ext>
              </a:extLst>
            </p:cNvPr>
            <p:cNvSpPr/>
            <p:nvPr/>
          </p:nvSpPr>
          <p:spPr>
            <a:xfrm>
              <a:off x="1792557" y="5201137"/>
              <a:ext cx="720000" cy="72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30A5A4F2-EB7C-44F0-8C04-E81C8221961C}"/>
                </a:ext>
              </a:extLst>
            </p:cNvPr>
            <p:cNvSpPr/>
            <p:nvPr/>
          </p:nvSpPr>
          <p:spPr>
            <a:xfrm>
              <a:off x="1881409" y="5296127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hape 2617">
              <a:extLst>
                <a:ext uri="{FF2B5EF4-FFF2-40B4-BE49-F238E27FC236}">
                  <a16:creationId xmlns:a16="http://schemas.microsoft.com/office/drawing/2014/main" id="{8FCCF7C1-1CC7-46C5-B460-477113FFB881}"/>
                </a:ext>
              </a:extLst>
            </p:cNvPr>
            <p:cNvSpPr/>
            <p:nvPr/>
          </p:nvSpPr>
          <p:spPr>
            <a:xfrm>
              <a:off x="1909902" y="5375903"/>
              <a:ext cx="468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F48718C-6DD8-46C7-9369-9A728381226A}"/>
              </a:ext>
            </a:extLst>
          </p:cNvPr>
          <p:cNvGrpSpPr/>
          <p:nvPr/>
        </p:nvGrpSpPr>
        <p:grpSpPr>
          <a:xfrm>
            <a:off x="1727780" y="771761"/>
            <a:ext cx="540000" cy="540000"/>
            <a:chOff x="1792557" y="852809"/>
            <a:chExt cx="720000" cy="7200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ACD272C-168F-4F04-8C70-4229244CCED9}"/>
                </a:ext>
              </a:extLst>
            </p:cNvPr>
            <p:cNvSpPr/>
            <p:nvPr/>
          </p:nvSpPr>
          <p:spPr>
            <a:xfrm>
              <a:off x="1792557" y="852809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3">
              <a:extLst>
                <a:ext uri="{FF2B5EF4-FFF2-40B4-BE49-F238E27FC236}">
                  <a16:creationId xmlns:a16="http://schemas.microsoft.com/office/drawing/2014/main" id="{C75AA245-3AD8-4D90-9F31-8E796745E607}"/>
                </a:ext>
              </a:extLst>
            </p:cNvPr>
            <p:cNvSpPr/>
            <p:nvPr/>
          </p:nvSpPr>
          <p:spPr>
            <a:xfrm>
              <a:off x="1882920" y="936863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2587">
              <a:extLst>
                <a:ext uri="{FF2B5EF4-FFF2-40B4-BE49-F238E27FC236}">
                  <a16:creationId xmlns:a16="http://schemas.microsoft.com/office/drawing/2014/main" id="{F8D0BEA0-57E6-41BC-AA67-43027DA48811}"/>
                </a:ext>
              </a:extLst>
            </p:cNvPr>
            <p:cNvSpPr/>
            <p:nvPr/>
          </p:nvSpPr>
          <p:spPr>
            <a:xfrm>
              <a:off x="1951828" y="1037394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B7DA953-C520-4107-90E4-004C6C0DC11D}"/>
              </a:ext>
            </a:extLst>
          </p:cNvPr>
          <p:cNvGrpSpPr/>
          <p:nvPr/>
        </p:nvGrpSpPr>
        <p:grpSpPr>
          <a:xfrm>
            <a:off x="2413276" y="3537410"/>
            <a:ext cx="540000" cy="540000"/>
            <a:chOff x="2377902" y="3003603"/>
            <a:chExt cx="720000" cy="720000"/>
          </a:xfrm>
        </p:grpSpPr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9E3A6C0B-01C9-43EF-AFA2-3144D064DF6A}"/>
                </a:ext>
              </a:extLst>
            </p:cNvPr>
            <p:cNvSpPr/>
            <p:nvPr/>
          </p:nvSpPr>
          <p:spPr>
            <a:xfrm>
              <a:off x="2377902" y="3003603"/>
              <a:ext cx="720000" cy="72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63">
              <a:extLst>
                <a:ext uri="{FF2B5EF4-FFF2-40B4-BE49-F238E27FC236}">
                  <a16:creationId xmlns:a16="http://schemas.microsoft.com/office/drawing/2014/main" id="{2C82E02E-FB81-4705-BBC7-0D0F05D64BFA}"/>
                </a:ext>
              </a:extLst>
            </p:cNvPr>
            <p:cNvSpPr/>
            <p:nvPr/>
          </p:nvSpPr>
          <p:spPr>
            <a:xfrm>
              <a:off x="2467902" y="3099631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hape 2604">
              <a:extLst>
                <a:ext uri="{FF2B5EF4-FFF2-40B4-BE49-F238E27FC236}">
                  <a16:creationId xmlns:a16="http://schemas.microsoft.com/office/drawing/2014/main" id="{899392C2-A96A-4B2A-A931-0B6AC02FADDC}"/>
                </a:ext>
              </a:extLst>
            </p:cNvPr>
            <p:cNvSpPr/>
            <p:nvPr/>
          </p:nvSpPr>
          <p:spPr>
            <a:xfrm>
              <a:off x="2537866" y="3181633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607EB675-05A7-4BCA-B259-74B0FBF5055D}"/>
              </a:ext>
            </a:extLst>
          </p:cNvPr>
          <p:cNvGrpSpPr/>
          <p:nvPr/>
        </p:nvGrpSpPr>
        <p:grpSpPr>
          <a:xfrm>
            <a:off x="2111099" y="1550826"/>
            <a:ext cx="540000" cy="540000"/>
            <a:chOff x="2213866" y="1859905"/>
            <a:chExt cx="720000" cy="720000"/>
          </a:xfrm>
        </p:grpSpPr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5B04BE62-804C-42B6-90D1-357688906161}"/>
                </a:ext>
              </a:extLst>
            </p:cNvPr>
            <p:cNvSpPr/>
            <p:nvPr/>
          </p:nvSpPr>
          <p:spPr>
            <a:xfrm>
              <a:off x="2213866" y="1859905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538DBA34-0445-4543-AD99-98A3EE17A330}"/>
                </a:ext>
              </a:extLst>
            </p:cNvPr>
            <p:cNvSpPr/>
            <p:nvPr/>
          </p:nvSpPr>
          <p:spPr>
            <a:xfrm>
              <a:off x="2303866" y="1949905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hape 2554">
              <a:extLst>
                <a:ext uri="{FF2B5EF4-FFF2-40B4-BE49-F238E27FC236}">
                  <a16:creationId xmlns:a16="http://schemas.microsoft.com/office/drawing/2014/main" id="{A13501C6-076D-4246-B8A3-453FF852826A}"/>
                </a:ext>
              </a:extLst>
            </p:cNvPr>
            <p:cNvSpPr/>
            <p:nvPr/>
          </p:nvSpPr>
          <p:spPr>
            <a:xfrm>
              <a:off x="2363359" y="2047334"/>
              <a:ext cx="432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F994B734-DD24-455A-924C-593A0920A22A}"/>
              </a:ext>
            </a:extLst>
          </p:cNvPr>
          <p:cNvSpPr txBox="1"/>
          <p:nvPr/>
        </p:nvSpPr>
        <p:spPr>
          <a:xfrm>
            <a:off x="2681749" y="8704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2"/>
                </a:solidFill>
              </a:rPr>
              <a:t>INTRODUCCIÓN</a:t>
            </a:r>
          </a:p>
        </p:txBody>
      </p:sp>
      <p:sp>
        <p:nvSpPr>
          <p:cNvPr id="69" name="TextBox 51">
            <a:extLst>
              <a:ext uri="{FF2B5EF4-FFF2-40B4-BE49-F238E27FC236}">
                <a16:creationId xmlns:a16="http://schemas.microsoft.com/office/drawing/2014/main" id="{40DEE6FF-FF4F-46AB-B2E1-CD636957ACC6}"/>
              </a:ext>
            </a:extLst>
          </p:cNvPr>
          <p:cNvSpPr txBox="1"/>
          <p:nvPr/>
        </p:nvSpPr>
        <p:spPr>
          <a:xfrm>
            <a:off x="3035859" y="16361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OBJETIVOS</a:t>
            </a:r>
          </a:p>
        </p:txBody>
      </p:sp>
      <p:sp>
        <p:nvSpPr>
          <p:cNvPr id="70" name="TextBox 54">
            <a:extLst>
              <a:ext uri="{FF2B5EF4-FFF2-40B4-BE49-F238E27FC236}">
                <a16:creationId xmlns:a16="http://schemas.microsoft.com/office/drawing/2014/main" id="{B192AC98-FD35-4AF6-8B6A-2D180F714DAD}"/>
              </a:ext>
            </a:extLst>
          </p:cNvPr>
          <p:cNvSpPr txBox="1"/>
          <p:nvPr/>
        </p:nvSpPr>
        <p:spPr>
          <a:xfrm>
            <a:off x="3268487" y="3630407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METODOLOGÍA</a:t>
            </a:r>
            <a:endParaRPr lang="en-US" b="1" cap="al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DA025254-1961-4FAE-AAB9-FC8E1CC6A2E0}"/>
              </a:ext>
            </a:extLst>
          </p:cNvPr>
          <p:cNvSpPr txBox="1"/>
          <p:nvPr/>
        </p:nvSpPr>
        <p:spPr>
          <a:xfrm>
            <a:off x="2591490" y="5498157"/>
            <a:ext cx="47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b="1" cap="al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recomendaciones</a:t>
            </a:r>
            <a:endParaRPr lang="en-US" b="1" cap="al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C0ACF12-99AB-45ED-885A-2D4F70CF19DF}"/>
              </a:ext>
            </a:extLst>
          </p:cNvPr>
          <p:cNvGrpSpPr/>
          <p:nvPr/>
        </p:nvGrpSpPr>
        <p:grpSpPr>
          <a:xfrm>
            <a:off x="2345776" y="2529830"/>
            <a:ext cx="540000" cy="540000"/>
            <a:chOff x="2242557" y="2349428"/>
            <a:chExt cx="540000" cy="540000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50F8E602-3771-42BD-BF36-9BFCEC7D9DE0}"/>
                </a:ext>
              </a:extLst>
            </p:cNvPr>
            <p:cNvGrpSpPr/>
            <p:nvPr/>
          </p:nvGrpSpPr>
          <p:grpSpPr>
            <a:xfrm>
              <a:off x="2242557" y="2349428"/>
              <a:ext cx="540000" cy="540000"/>
              <a:chOff x="2213866" y="1859905"/>
              <a:chExt cx="720000" cy="720000"/>
            </a:xfrm>
          </p:grpSpPr>
          <p:sp>
            <p:nvSpPr>
              <p:cNvPr id="37" name="Oval 8">
                <a:extLst>
                  <a:ext uri="{FF2B5EF4-FFF2-40B4-BE49-F238E27FC236}">
                    <a16:creationId xmlns:a16="http://schemas.microsoft.com/office/drawing/2014/main" id="{EC457C43-BC69-4983-982D-8C4FFBCE42C0}"/>
                  </a:ext>
                </a:extLst>
              </p:cNvPr>
              <p:cNvSpPr/>
              <p:nvPr/>
            </p:nvSpPr>
            <p:spPr>
              <a:xfrm>
                <a:off x="2213866" y="1859905"/>
                <a:ext cx="720000" cy="72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63">
                <a:extLst>
                  <a:ext uri="{FF2B5EF4-FFF2-40B4-BE49-F238E27FC236}">
                    <a16:creationId xmlns:a16="http://schemas.microsoft.com/office/drawing/2014/main" id="{16C339DD-8B7E-43D1-9613-94CEA86BD991}"/>
                  </a:ext>
                </a:extLst>
              </p:cNvPr>
              <p:cNvSpPr/>
              <p:nvPr/>
            </p:nvSpPr>
            <p:spPr>
              <a:xfrm>
                <a:off x="2303866" y="1953361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42" name="Picture 2" descr="Signo De Interrogación descarga gratuita de png - El Logotipo de la marca  en blanco y Negro fondo de pantalla - Signo de interrogación PNG imagen png  - imagen transparente descarga gratuita">
              <a:extLst>
                <a:ext uri="{FF2B5EF4-FFF2-40B4-BE49-F238E27FC236}">
                  <a16:creationId xmlns:a16="http://schemas.microsoft.com/office/drawing/2014/main" id="{5F8E4180-E1A5-4366-B44E-09FF14F05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308" r="93077">
                          <a14:foregroundMark x1="7308" y1="35238" x2="7308" y2="30476"/>
                          <a14:foregroundMark x1="93077" y1="39762" x2="93077" y2="31190"/>
                          <a14:foregroundMark x1="51923" y1="80714" x2="55385" y2="8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2" y="2456710"/>
              <a:ext cx="208202" cy="3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54">
            <a:extLst>
              <a:ext uri="{FF2B5EF4-FFF2-40B4-BE49-F238E27FC236}">
                <a16:creationId xmlns:a16="http://schemas.microsoft.com/office/drawing/2014/main" id="{8FBEC9A1-9DFA-47B8-97B7-D13418B8585C}"/>
              </a:ext>
            </a:extLst>
          </p:cNvPr>
          <p:cNvSpPr txBox="1"/>
          <p:nvPr/>
        </p:nvSpPr>
        <p:spPr>
          <a:xfrm>
            <a:off x="3268487" y="26041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Hipótesis</a:t>
            </a:r>
            <a:endParaRPr lang="en-US" b="1" cap="al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AA1BC35-C484-4F1C-86BD-0F4C814D0136}"/>
              </a:ext>
            </a:extLst>
          </p:cNvPr>
          <p:cNvGrpSpPr/>
          <p:nvPr/>
        </p:nvGrpSpPr>
        <p:grpSpPr>
          <a:xfrm>
            <a:off x="2294949" y="4479049"/>
            <a:ext cx="540000" cy="540000"/>
            <a:chOff x="2181938" y="4149801"/>
            <a:chExt cx="720000" cy="720000"/>
          </a:xfrm>
        </p:grpSpPr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EF4D2C8F-8744-4918-8BE9-922A5958875D}"/>
                </a:ext>
              </a:extLst>
            </p:cNvPr>
            <p:cNvSpPr/>
            <p:nvPr/>
          </p:nvSpPr>
          <p:spPr>
            <a:xfrm>
              <a:off x="2181938" y="414980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3">
              <a:extLst>
                <a:ext uri="{FF2B5EF4-FFF2-40B4-BE49-F238E27FC236}">
                  <a16:creationId xmlns:a16="http://schemas.microsoft.com/office/drawing/2014/main" id="{4502D611-1F65-4CEC-BEDB-1B2019D8274A}"/>
                </a:ext>
              </a:extLst>
            </p:cNvPr>
            <p:cNvSpPr/>
            <p:nvPr/>
          </p:nvSpPr>
          <p:spPr>
            <a:xfrm>
              <a:off x="2282796" y="4241806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Shape 2545">
              <a:extLst>
                <a:ext uri="{FF2B5EF4-FFF2-40B4-BE49-F238E27FC236}">
                  <a16:creationId xmlns:a16="http://schemas.microsoft.com/office/drawing/2014/main" id="{0973825C-581D-4635-A4CA-0D3D5260EC3E}"/>
                </a:ext>
              </a:extLst>
            </p:cNvPr>
            <p:cNvSpPr/>
            <p:nvPr/>
          </p:nvSpPr>
          <p:spPr>
            <a:xfrm>
              <a:off x="2361938" y="432980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4" name="TextBox 57">
            <a:extLst>
              <a:ext uri="{FF2B5EF4-FFF2-40B4-BE49-F238E27FC236}">
                <a16:creationId xmlns:a16="http://schemas.microsoft.com/office/drawing/2014/main" id="{E899236C-532D-4B8B-B0A5-9A57ACE15041}"/>
              </a:ext>
            </a:extLst>
          </p:cNvPr>
          <p:cNvSpPr txBox="1"/>
          <p:nvPr/>
        </p:nvSpPr>
        <p:spPr>
          <a:xfrm>
            <a:off x="3035859" y="456428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Resultados</a:t>
            </a:r>
            <a:r>
              <a:rPr lang="en-US" b="1" cap="al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discusión</a:t>
            </a:r>
            <a:endParaRPr lang="en-US" b="1" cap="al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Preprocesamiento de las secuencias de genoma completo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4C69EB2-D718-4558-B661-DDD0CF91F901}"/>
              </a:ext>
            </a:extLst>
          </p:cNvPr>
          <p:cNvSpPr txBox="1"/>
          <p:nvPr/>
        </p:nvSpPr>
        <p:spPr>
          <a:xfrm>
            <a:off x="609600" y="1152753"/>
            <a:ext cx="464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16.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Gráfico Q-Q del análisis de GWAS entre el los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unitigs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s-MX" sz="12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y el fenotipo de susceptibilidad a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imipenem</a:t>
            </a:r>
            <a:endParaRPr lang="es-MX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55167B-F1BC-4C4D-A9F4-C446585E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1182"/>
            <a:ext cx="3698188" cy="34670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21E7121-D72C-42DF-B1A2-237E60AC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17" y="1769035"/>
            <a:ext cx="3657607" cy="34290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A163-D7C5-4C98-8D41-D473C0CEC479}"/>
              </a:ext>
            </a:extLst>
          </p:cNvPr>
          <p:cNvSpPr txBox="1"/>
          <p:nvPr/>
        </p:nvSpPr>
        <p:spPr>
          <a:xfrm>
            <a:off x="6182017" y="1152753"/>
            <a:ext cx="464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17.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Gráfico Q-Q del análisis de GWAS entre el los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unitigs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s-MX" sz="12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y el fenotipo de susceptibilidad a meropenem</a:t>
            </a:r>
          </a:p>
        </p:txBody>
      </p:sp>
      <p:graphicFrame>
        <p:nvGraphicFramePr>
          <p:cNvPr id="20" name="Tabla 7">
            <a:extLst>
              <a:ext uri="{FF2B5EF4-FFF2-40B4-BE49-F238E27FC236}">
                <a16:creationId xmlns:a16="http://schemas.microsoft.com/office/drawing/2014/main" id="{83D0DEC9-F21E-46C7-9542-84F350CBC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55357"/>
              </p:ext>
            </p:extLst>
          </p:nvPr>
        </p:nvGraphicFramePr>
        <p:xfrm>
          <a:off x="918268" y="5427250"/>
          <a:ext cx="308085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6790">
                  <a:extLst>
                    <a:ext uri="{9D8B030D-6E8A-4147-A177-3AD203B41FA5}">
                      <a16:colId xmlns:a16="http://schemas.microsoft.com/office/drawing/2014/main" val="613023151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651952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Características 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417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37391"/>
                  </a:ext>
                </a:extLst>
              </a:tr>
            </a:tbl>
          </a:graphicData>
        </a:graphic>
      </p:graphicFrame>
      <p:graphicFrame>
        <p:nvGraphicFramePr>
          <p:cNvPr id="21" name="Tabla 7">
            <a:extLst>
              <a:ext uri="{FF2B5EF4-FFF2-40B4-BE49-F238E27FC236}">
                <a16:creationId xmlns:a16="http://schemas.microsoft.com/office/drawing/2014/main" id="{1C8D96B3-1B93-496C-939E-8FA87A448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03558"/>
              </p:ext>
            </p:extLst>
          </p:nvPr>
        </p:nvGraphicFramePr>
        <p:xfrm>
          <a:off x="6470394" y="5427250"/>
          <a:ext cx="308085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6790">
                  <a:extLst>
                    <a:ext uri="{9D8B030D-6E8A-4147-A177-3AD203B41FA5}">
                      <a16:colId xmlns:a16="http://schemas.microsoft.com/office/drawing/2014/main" val="613023151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651952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Características 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3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Modelo de predicción de susceptibilidad a </a:t>
            </a:r>
            <a:r>
              <a:rPr lang="es-MX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imipenem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728AF1CE-665F-4CD0-8FD4-ADCB1A074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5" y="2220635"/>
            <a:ext cx="5849166" cy="3448531"/>
          </a:xfrm>
          <a:prstGeom prst="rect">
            <a:avLst/>
          </a:prstGeom>
        </p:spPr>
      </p:pic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C544F6FF-3B0E-444C-963D-13C3158C8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34" y="2220635"/>
            <a:ext cx="5849166" cy="34485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3AF827-2E50-4891-8EDC-76AB439DC3FF}"/>
              </a:ext>
            </a:extLst>
          </p:cNvPr>
          <p:cNvSpPr txBox="1"/>
          <p:nvPr/>
        </p:nvSpPr>
        <p:spPr>
          <a:xfrm>
            <a:off x="974914" y="1617183"/>
            <a:ext cx="464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18.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Precisión de predicción de fenotipos resistentes y sensibles en los cuatro experimentos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B9071F-927B-4346-887E-7556A8B4E5A7}"/>
              </a:ext>
            </a:extLst>
          </p:cNvPr>
          <p:cNvSpPr txBox="1"/>
          <p:nvPr/>
        </p:nvSpPr>
        <p:spPr>
          <a:xfrm>
            <a:off x="6740323" y="1617183"/>
            <a:ext cx="464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19.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Sensibilidad de predicción de fenotipos resistentes y sensibles en los cuatro experimentos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3B4828B-58B3-4C44-BD79-920FF19A82D6}"/>
              </a:ext>
            </a:extLst>
          </p:cNvPr>
          <p:cNvSpPr/>
          <p:nvPr/>
        </p:nvSpPr>
        <p:spPr>
          <a:xfrm>
            <a:off x="3165231" y="2694581"/>
            <a:ext cx="745588" cy="3657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6D37E1F-17DC-4A16-84E1-952B9C6E3CD3}"/>
              </a:ext>
            </a:extLst>
          </p:cNvPr>
          <p:cNvSpPr/>
          <p:nvPr/>
        </p:nvSpPr>
        <p:spPr>
          <a:xfrm>
            <a:off x="9014397" y="2694581"/>
            <a:ext cx="745588" cy="3657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892295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Modelo de predicción de susceptibilidad a </a:t>
            </a:r>
            <a:r>
              <a:rPr lang="es-MX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imipenem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pic>
        <p:nvPicPr>
          <p:cNvPr id="9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AB0A193-6DEC-4494-A45A-9D538A76F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r="84"/>
          <a:stretch/>
        </p:blipFill>
        <p:spPr>
          <a:xfrm>
            <a:off x="463566" y="2253105"/>
            <a:ext cx="5139670" cy="3448800"/>
          </a:xfrm>
          <a:prstGeom prst="rect">
            <a:avLst/>
          </a:prstGeom>
        </p:spPr>
      </p:pic>
      <p:pic>
        <p:nvPicPr>
          <p:cNvPr id="11" name="Imagen 10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2DB90785-9183-46DD-A0EB-60C790FBB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68" y="2253374"/>
            <a:ext cx="5849166" cy="34485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5EC226F-B060-45E0-AD46-29D5B3DA769C}"/>
              </a:ext>
            </a:extLst>
          </p:cNvPr>
          <p:cNvSpPr txBox="1"/>
          <p:nvPr/>
        </p:nvSpPr>
        <p:spPr>
          <a:xfrm>
            <a:off x="956695" y="1649890"/>
            <a:ext cx="46465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20.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Curva ROC y AUC de los cuatro experimentos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60ECDD-F546-40F7-9770-133BBA9140D1}"/>
              </a:ext>
            </a:extLst>
          </p:cNvPr>
          <p:cNvSpPr txBox="1"/>
          <p:nvPr/>
        </p:nvSpPr>
        <p:spPr>
          <a:xfrm>
            <a:off x="6271938" y="1649889"/>
            <a:ext cx="46465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21.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Tiempo de entrenamiento de los cuatro experimentos</a:t>
            </a:r>
          </a:p>
        </p:txBody>
      </p:sp>
    </p:spTree>
    <p:extLst>
      <p:ext uri="{BB962C8B-B14F-4D97-AF65-F5344CB8AC3E}">
        <p14:creationId xmlns:p14="http://schemas.microsoft.com/office/powerpoint/2010/main" val="31106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9657729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Modelo de predicción de susceptibilidad a meropenem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C2E3BF3-21A2-45C0-B01E-FE055406F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11" y="2220635"/>
            <a:ext cx="5849166" cy="3448531"/>
          </a:xfrm>
          <a:prstGeom prst="rect">
            <a:avLst/>
          </a:prstGeom>
        </p:spPr>
      </p:pic>
      <p:pic>
        <p:nvPicPr>
          <p:cNvPr id="9" name="Imagen 8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B09A1D2F-388C-480D-A1C1-B15BAD52E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5" y="2220634"/>
            <a:ext cx="5849166" cy="34485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054C5A-D418-4B7C-BCAD-1D05664F784A}"/>
              </a:ext>
            </a:extLst>
          </p:cNvPr>
          <p:cNvSpPr txBox="1"/>
          <p:nvPr/>
        </p:nvSpPr>
        <p:spPr>
          <a:xfrm>
            <a:off x="974914" y="1617183"/>
            <a:ext cx="464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22.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Precisión de predicción de fenotipos resistentes y sensibles en los cuatro experimentos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90A21D-203D-4102-8254-56F2E2031A82}"/>
              </a:ext>
            </a:extLst>
          </p:cNvPr>
          <p:cNvSpPr txBox="1"/>
          <p:nvPr/>
        </p:nvSpPr>
        <p:spPr>
          <a:xfrm>
            <a:off x="6740323" y="1617183"/>
            <a:ext cx="464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23.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Sensibilidad de predicción de fenotipos resistentes y sensibles en los cuatro experimentos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34D036C-1CFE-4823-84BC-456A1200A094}"/>
              </a:ext>
            </a:extLst>
          </p:cNvPr>
          <p:cNvSpPr/>
          <p:nvPr/>
        </p:nvSpPr>
        <p:spPr>
          <a:xfrm>
            <a:off x="4208579" y="2694581"/>
            <a:ext cx="745588" cy="3657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FD9050C-9DDD-4956-ACF7-D1FDA3A64E84}"/>
              </a:ext>
            </a:extLst>
          </p:cNvPr>
          <p:cNvSpPr/>
          <p:nvPr/>
        </p:nvSpPr>
        <p:spPr>
          <a:xfrm>
            <a:off x="9991070" y="2694581"/>
            <a:ext cx="745588" cy="3657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10090819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Modelo de predicción de susceptibilidad a meropenem</a:t>
            </a:r>
            <a:endParaRPr lang="es-EC" sz="2000" i="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2BA0EB-C58F-4897-825D-B10CB2D4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68" y="2253374"/>
            <a:ext cx="5849166" cy="3448531"/>
          </a:xfrm>
          <a:prstGeom prst="rect">
            <a:avLst/>
          </a:prstGeom>
        </p:spPr>
      </p:pic>
      <p:pic>
        <p:nvPicPr>
          <p:cNvPr id="15" name="Imagen 1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B34C620-7F56-482B-89A7-FEEA3C1CF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/>
          <a:stretch/>
        </p:blipFill>
        <p:spPr>
          <a:xfrm>
            <a:off x="463566" y="2253105"/>
            <a:ext cx="5110542" cy="3448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AF713F-24DF-42E0-9172-8EF3124A3DAD}"/>
              </a:ext>
            </a:extLst>
          </p:cNvPr>
          <p:cNvSpPr txBox="1"/>
          <p:nvPr/>
        </p:nvSpPr>
        <p:spPr>
          <a:xfrm>
            <a:off x="956695" y="1649890"/>
            <a:ext cx="46465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24.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Curva ROC y AUC de los cuatro experimentos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774A29-D9E0-4CD7-815E-E47DD5DCF43F}"/>
              </a:ext>
            </a:extLst>
          </p:cNvPr>
          <p:cNvSpPr txBox="1"/>
          <p:nvPr/>
        </p:nvSpPr>
        <p:spPr>
          <a:xfrm>
            <a:off x="6271938" y="1649889"/>
            <a:ext cx="46465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25.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Tiempo de entrenamiento de los cuatro experimentos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40B308-87C2-4090-AFDE-019EA6956B52}"/>
              </a:ext>
            </a:extLst>
          </p:cNvPr>
          <p:cNvSpPr/>
          <p:nvPr/>
        </p:nvSpPr>
        <p:spPr>
          <a:xfrm>
            <a:off x="3733800" y="2168525"/>
            <a:ext cx="168275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8">
            <a:extLst>
              <a:ext uri="{FF2B5EF4-FFF2-40B4-BE49-F238E27FC236}">
                <a16:creationId xmlns:a16="http://schemas.microsoft.com/office/drawing/2014/main" id="{5C20B33E-38C9-4F01-8A6A-030704038E80}"/>
              </a:ext>
            </a:extLst>
          </p:cNvPr>
          <p:cNvSpPr/>
          <p:nvPr/>
        </p:nvSpPr>
        <p:spPr>
          <a:xfrm rot="21370882">
            <a:off x="2619989" y="2997313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8" y="0"/>
            <a:ext cx="2916702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58A18760-AE7B-4220-B117-5D83497538A1}"/>
              </a:ext>
            </a:extLst>
          </p:cNvPr>
          <p:cNvSpPr/>
          <p:nvPr/>
        </p:nvSpPr>
        <p:spPr>
          <a:xfrm rot="566888">
            <a:off x="2599046" y="4009767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1E50D99-4B13-4265-8F32-0B9F926B06BD}"/>
              </a:ext>
            </a:extLst>
          </p:cNvPr>
          <p:cNvSpPr/>
          <p:nvPr/>
        </p:nvSpPr>
        <p:spPr>
          <a:xfrm>
            <a:off x="1474016" y="5653762"/>
            <a:ext cx="638189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79432F7C-24C0-4023-90DC-0CF1F739FF61}"/>
              </a:ext>
            </a:extLst>
          </p:cNvPr>
          <p:cNvSpPr/>
          <p:nvPr/>
        </p:nvSpPr>
        <p:spPr>
          <a:xfrm rot="298071">
            <a:off x="2202165" y="4769252"/>
            <a:ext cx="391921" cy="709210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A96EAF7C-E1A2-4C6D-863B-88B9AB35B299}"/>
              </a:ext>
            </a:extLst>
          </p:cNvPr>
          <p:cNvSpPr/>
          <p:nvPr/>
        </p:nvSpPr>
        <p:spPr>
          <a:xfrm rot="20839058">
            <a:off x="2438063" y="2025096"/>
            <a:ext cx="168482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id="{F8B27905-77EB-41CB-B78E-B09B96C4F211}"/>
              </a:ext>
            </a:extLst>
          </p:cNvPr>
          <p:cNvSpPr/>
          <p:nvPr/>
        </p:nvSpPr>
        <p:spPr>
          <a:xfrm>
            <a:off x="2054476" y="1198709"/>
            <a:ext cx="391928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527810AF-316D-40A9-9ADB-4946CDE6DEEA}"/>
              </a:ext>
            </a:extLst>
          </p:cNvPr>
          <p:cNvSpPr/>
          <p:nvPr/>
        </p:nvSpPr>
        <p:spPr>
          <a:xfrm>
            <a:off x="1474016" y="607992"/>
            <a:ext cx="637083" cy="535008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F48718C-6DD8-46C7-9369-9A728381226A}"/>
              </a:ext>
            </a:extLst>
          </p:cNvPr>
          <p:cNvGrpSpPr/>
          <p:nvPr/>
        </p:nvGrpSpPr>
        <p:grpSpPr>
          <a:xfrm>
            <a:off x="1727780" y="771761"/>
            <a:ext cx="540000" cy="540000"/>
            <a:chOff x="1792557" y="852809"/>
            <a:chExt cx="720000" cy="7200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ACD272C-168F-4F04-8C70-4229244CCED9}"/>
                </a:ext>
              </a:extLst>
            </p:cNvPr>
            <p:cNvSpPr/>
            <p:nvPr/>
          </p:nvSpPr>
          <p:spPr>
            <a:xfrm>
              <a:off x="1792557" y="852809"/>
              <a:ext cx="720000" cy="72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3">
              <a:extLst>
                <a:ext uri="{FF2B5EF4-FFF2-40B4-BE49-F238E27FC236}">
                  <a16:creationId xmlns:a16="http://schemas.microsoft.com/office/drawing/2014/main" id="{C75AA245-3AD8-4D90-9F31-8E796745E607}"/>
                </a:ext>
              </a:extLst>
            </p:cNvPr>
            <p:cNvSpPr/>
            <p:nvPr/>
          </p:nvSpPr>
          <p:spPr>
            <a:xfrm>
              <a:off x="1882920" y="936863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2587">
              <a:extLst>
                <a:ext uri="{FF2B5EF4-FFF2-40B4-BE49-F238E27FC236}">
                  <a16:creationId xmlns:a16="http://schemas.microsoft.com/office/drawing/2014/main" id="{F8D0BEA0-57E6-41BC-AA67-43027DA48811}"/>
                </a:ext>
              </a:extLst>
            </p:cNvPr>
            <p:cNvSpPr/>
            <p:nvPr/>
          </p:nvSpPr>
          <p:spPr>
            <a:xfrm>
              <a:off x="1951828" y="1037394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F994B734-DD24-455A-924C-593A0920A22A}"/>
              </a:ext>
            </a:extLst>
          </p:cNvPr>
          <p:cNvSpPr txBox="1"/>
          <p:nvPr/>
        </p:nvSpPr>
        <p:spPr>
          <a:xfrm>
            <a:off x="2681749" y="8704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INTRODUCCIÓN</a:t>
            </a: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F5CBB83-6B5A-4C75-BDD7-65817FBDB0C7}"/>
              </a:ext>
            </a:extLst>
          </p:cNvPr>
          <p:cNvGrpSpPr/>
          <p:nvPr/>
        </p:nvGrpSpPr>
        <p:grpSpPr>
          <a:xfrm>
            <a:off x="2111099" y="1550826"/>
            <a:ext cx="540000" cy="540000"/>
            <a:chOff x="2213866" y="1859905"/>
            <a:chExt cx="720000" cy="720000"/>
          </a:xfrm>
        </p:grpSpPr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4F0199AE-BD5F-4BB2-9DDF-4BBB50BA0A50}"/>
                </a:ext>
              </a:extLst>
            </p:cNvPr>
            <p:cNvSpPr/>
            <p:nvPr/>
          </p:nvSpPr>
          <p:spPr>
            <a:xfrm>
              <a:off x="2213866" y="1859905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D8A50138-CE2B-46EA-BA37-7060D7E993BA}"/>
                </a:ext>
              </a:extLst>
            </p:cNvPr>
            <p:cNvSpPr/>
            <p:nvPr/>
          </p:nvSpPr>
          <p:spPr>
            <a:xfrm>
              <a:off x="2303866" y="1949905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hape 2554">
              <a:extLst>
                <a:ext uri="{FF2B5EF4-FFF2-40B4-BE49-F238E27FC236}">
                  <a16:creationId xmlns:a16="http://schemas.microsoft.com/office/drawing/2014/main" id="{700B8699-00F9-4D5F-8AB2-35DF17C3357E}"/>
                </a:ext>
              </a:extLst>
            </p:cNvPr>
            <p:cNvSpPr/>
            <p:nvPr/>
          </p:nvSpPr>
          <p:spPr>
            <a:xfrm>
              <a:off x="2363359" y="2047334"/>
              <a:ext cx="432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5" name="TextBox 51">
            <a:extLst>
              <a:ext uri="{FF2B5EF4-FFF2-40B4-BE49-F238E27FC236}">
                <a16:creationId xmlns:a16="http://schemas.microsoft.com/office/drawing/2014/main" id="{20BA4C61-3793-403E-AE06-281141EE17BC}"/>
              </a:ext>
            </a:extLst>
          </p:cNvPr>
          <p:cNvSpPr txBox="1"/>
          <p:nvPr/>
        </p:nvSpPr>
        <p:spPr>
          <a:xfrm>
            <a:off x="3035859" y="16361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OBJETIVOS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54F8D9BF-09F3-4F6F-912C-155DF9984648}"/>
              </a:ext>
            </a:extLst>
          </p:cNvPr>
          <p:cNvGrpSpPr/>
          <p:nvPr/>
        </p:nvGrpSpPr>
        <p:grpSpPr>
          <a:xfrm>
            <a:off x="2345776" y="2529830"/>
            <a:ext cx="540000" cy="540000"/>
            <a:chOff x="2242557" y="2349428"/>
            <a:chExt cx="540000" cy="540000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40723C59-DE05-4E3C-B81D-D22CEA19B2E9}"/>
                </a:ext>
              </a:extLst>
            </p:cNvPr>
            <p:cNvGrpSpPr/>
            <p:nvPr/>
          </p:nvGrpSpPr>
          <p:grpSpPr>
            <a:xfrm>
              <a:off x="2242557" y="2349428"/>
              <a:ext cx="540000" cy="540000"/>
              <a:chOff x="2213866" y="1859905"/>
              <a:chExt cx="720000" cy="720000"/>
            </a:xfrm>
          </p:grpSpPr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87C3C807-AF42-45E0-92B9-4EA0CE3E0F59}"/>
                  </a:ext>
                </a:extLst>
              </p:cNvPr>
              <p:cNvSpPr/>
              <p:nvPr/>
            </p:nvSpPr>
            <p:spPr>
              <a:xfrm>
                <a:off x="2213866" y="1859905"/>
                <a:ext cx="720000" cy="72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3">
                <a:extLst>
                  <a:ext uri="{FF2B5EF4-FFF2-40B4-BE49-F238E27FC236}">
                    <a16:creationId xmlns:a16="http://schemas.microsoft.com/office/drawing/2014/main" id="{5F32C7F9-3AE5-4744-A725-2E9BBD742DE8}"/>
                  </a:ext>
                </a:extLst>
              </p:cNvPr>
              <p:cNvSpPr/>
              <p:nvPr/>
            </p:nvSpPr>
            <p:spPr>
              <a:xfrm>
                <a:off x="2303866" y="1953361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2" descr="Signo De Interrogación descarga gratuita de png - El Logotipo de la marca  en blanco y Negro fondo de pantalla - Signo de interrogación PNG imagen png  - imagen transparente descarga gratuita">
              <a:extLst>
                <a:ext uri="{FF2B5EF4-FFF2-40B4-BE49-F238E27FC236}">
                  <a16:creationId xmlns:a16="http://schemas.microsoft.com/office/drawing/2014/main" id="{89388C84-AEB0-42B0-ADB5-59CABF5D1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308" r="93077">
                          <a14:foregroundMark x1="7308" y1="35238" x2="7308" y2="30476"/>
                          <a14:foregroundMark x1="93077" y1="39762" x2="93077" y2="31190"/>
                          <a14:foregroundMark x1="51923" y1="80714" x2="55385" y2="8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2" y="2456710"/>
              <a:ext cx="208202" cy="3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54">
            <a:extLst>
              <a:ext uri="{FF2B5EF4-FFF2-40B4-BE49-F238E27FC236}">
                <a16:creationId xmlns:a16="http://schemas.microsoft.com/office/drawing/2014/main" id="{4C411560-DA1B-4FB7-9350-93FBDD12B086}"/>
              </a:ext>
            </a:extLst>
          </p:cNvPr>
          <p:cNvSpPr txBox="1"/>
          <p:nvPr/>
        </p:nvSpPr>
        <p:spPr>
          <a:xfrm>
            <a:off x="3268487" y="26041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Hipótesis</a:t>
            </a:r>
            <a:endParaRPr lang="en-US" b="1" cap="al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3E3C76F5-F87C-4A20-94A9-1C6B454E3D98}"/>
              </a:ext>
            </a:extLst>
          </p:cNvPr>
          <p:cNvGrpSpPr/>
          <p:nvPr/>
        </p:nvGrpSpPr>
        <p:grpSpPr>
          <a:xfrm>
            <a:off x="2413276" y="3537410"/>
            <a:ext cx="540000" cy="540000"/>
            <a:chOff x="2377902" y="3003603"/>
            <a:chExt cx="720000" cy="720000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529433B8-AB57-4C81-BEFA-66008ECB1B4D}"/>
                </a:ext>
              </a:extLst>
            </p:cNvPr>
            <p:cNvSpPr/>
            <p:nvPr/>
          </p:nvSpPr>
          <p:spPr>
            <a:xfrm>
              <a:off x="2377902" y="3003603"/>
              <a:ext cx="720000" cy="72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3">
              <a:extLst>
                <a:ext uri="{FF2B5EF4-FFF2-40B4-BE49-F238E27FC236}">
                  <a16:creationId xmlns:a16="http://schemas.microsoft.com/office/drawing/2014/main" id="{D5E05311-99EA-4FBF-BE7C-2E195E8E5365}"/>
                </a:ext>
              </a:extLst>
            </p:cNvPr>
            <p:cNvSpPr/>
            <p:nvPr/>
          </p:nvSpPr>
          <p:spPr>
            <a:xfrm>
              <a:off x="2467902" y="3099631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hape 2604">
              <a:extLst>
                <a:ext uri="{FF2B5EF4-FFF2-40B4-BE49-F238E27FC236}">
                  <a16:creationId xmlns:a16="http://schemas.microsoft.com/office/drawing/2014/main" id="{4A3F1544-7479-4527-A55E-E66FC3E15C93}"/>
                </a:ext>
              </a:extLst>
            </p:cNvPr>
            <p:cNvSpPr/>
            <p:nvPr/>
          </p:nvSpPr>
          <p:spPr>
            <a:xfrm>
              <a:off x="2537866" y="3181633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6" name="TextBox 54">
            <a:extLst>
              <a:ext uri="{FF2B5EF4-FFF2-40B4-BE49-F238E27FC236}">
                <a16:creationId xmlns:a16="http://schemas.microsoft.com/office/drawing/2014/main" id="{BF7BE8B7-F712-4A2C-BE30-9F97E17EF23D}"/>
              </a:ext>
            </a:extLst>
          </p:cNvPr>
          <p:cNvSpPr txBox="1"/>
          <p:nvPr/>
        </p:nvSpPr>
        <p:spPr>
          <a:xfrm>
            <a:off x="3268487" y="3630407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METODOLOGÍA</a:t>
            </a:r>
            <a:endParaRPr lang="en-US" b="1" cap="al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C1D9B113-8A5B-42E0-9192-9870B74B8E7A}"/>
              </a:ext>
            </a:extLst>
          </p:cNvPr>
          <p:cNvGrpSpPr/>
          <p:nvPr/>
        </p:nvGrpSpPr>
        <p:grpSpPr>
          <a:xfrm>
            <a:off x="2294949" y="4479049"/>
            <a:ext cx="540000" cy="540000"/>
            <a:chOff x="2181938" y="4149801"/>
            <a:chExt cx="720000" cy="720000"/>
          </a:xfrm>
        </p:grpSpPr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09D18B61-9004-4D87-8E49-B946B292DB25}"/>
                </a:ext>
              </a:extLst>
            </p:cNvPr>
            <p:cNvSpPr/>
            <p:nvPr/>
          </p:nvSpPr>
          <p:spPr>
            <a:xfrm>
              <a:off x="2181938" y="414980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3">
              <a:extLst>
                <a:ext uri="{FF2B5EF4-FFF2-40B4-BE49-F238E27FC236}">
                  <a16:creationId xmlns:a16="http://schemas.microsoft.com/office/drawing/2014/main" id="{1E2AF000-A135-4670-BD2C-4AD03CEFB58A}"/>
                </a:ext>
              </a:extLst>
            </p:cNvPr>
            <p:cNvSpPr/>
            <p:nvPr/>
          </p:nvSpPr>
          <p:spPr>
            <a:xfrm>
              <a:off x="2282796" y="4241806"/>
              <a:ext cx="540000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Shape 2545">
              <a:extLst>
                <a:ext uri="{FF2B5EF4-FFF2-40B4-BE49-F238E27FC236}">
                  <a16:creationId xmlns:a16="http://schemas.microsoft.com/office/drawing/2014/main" id="{AD3B84DC-5420-4DA3-ABF9-E735EC8B33B4}"/>
                </a:ext>
              </a:extLst>
            </p:cNvPr>
            <p:cNvSpPr/>
            <p:nvPr/>
          </p:nvSpPr>
          <p:spPr>
            <a:xfrm>
              <a:off x="2361938" y="432980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74" name="TextBox 57">
            <a:extLst>
              <a:ext uri="{FF2B5EF4-FFF2-40B4-BE49-F238E27FC236}">
                <a16:creationId xmlns:a16="http://schemas.microsoft.com/office/drawing/2014/main" id="{AD6CBE4A-8FF3-452C-8134-00F6E31DC4D3}"/>
              </a:ext>
            </a:extLst>
          </p:cNvPr>
          <p:cNvSpPr txBox="1"/>
          <p:nvPr/>
        </p:nvSpPr>
        <p:spPr>
          <a:xfrm>
            <a:off x="3035859" y="456428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Resultados</a:t>
            </a:r>
            <a:r>
              <a:rPr lang="en-US" b="1" cap="al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Y </a:t>
            </a:r>
            <a:r>
              <a:rPr lang="en-US" b="1" cap="all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discusión</a:t>
            </a:r>
            <a:endParaRPr lang="en-US" b="1" cap="al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EEE49D9-6DF2-4FCA-A1C3-48708BC9A5DD}"/>
              </a:ext>
            </a:extLst>
          </p:cNvPr>
          <p:cNvGrpSpPr/>
          <p:nvPr/>
        </p:nvGrpSpPr>
        <p:grpSpPr>
          <a:xfrm>
            <a:off x="1829013" y="5355446"/>
            <a:ext cx="540000" cy="540000"/>
            <a:chOff x="1792557" y="5201137"/>
            <a:chExt cx="720000" cy="720000"/>
          </a:xfrm>
        </p:grpSpPr>
        <p:sp>
          <p:nvSpPr>
            <p:cNvPr id="83" name="Oval 9">
              <a:extLst>
                <a:ext uri="{FF2B5EF4-FFF2-40B4-BE49-F238E27FC236}">
                  <a16:creationId xmlns:a16="http://schemas.microsoft.com/office/drawing/2014/main" id="{9694986D-5F6B-402A-B60D-AB21DD06BB60}"/>
                </a:ext>
              </a:extLst>
            </p:cNvPr>
            <p:cNvSpPr/>
            <p:nvPr/>
          </p:nvSpPr>
          <p:spPr>
            <a:xfrm>
              <a:off x="1792557" y="5201137"/>
              <a:ext cx="720000" cy="7200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7BC2418C-A57C-4495-8B45-7080623B5EB8}"/>
                </a:ext>
              </a:extLst>
            </p:cNvPr>
            <p:cNvSpPr/>
            <p:nvPr/>
          </p:nvSpPr>
          <p:spPr>
            <a:xfrm>
              <a:off x="1881409" y="5296127"/>
              <a:ext cx="540000" cy="540000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hape 2617">
              <a:extLst>
                <a:ext uri="{FF2B5EF4-FFF2-40B4-BE49-F238E27FC236}">
                  <a16:creationId xmlns:a16="http://schemas.microsoft.com/office/drawing/2014/main" id="{9037FE1E-D0E1-43CD-9F8D-F445EB2BE73D}"/>
                </a:ext>
              </a:extLst>
            </p:cNvPr>
            <p:cNvSpPr/>
            <p:nvPr/>
          </p:nvSpPr>
          <p:spPr>
            <a:xfrm>
              <a:off x="1909902" y="5375903"/>
              <a:ext cx="468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sp>
        <p:nvSpPr>
          <p:cNvPr id="86" name="TextBox 41">
            <a:extLst>
              <a:ext uri="{FF2B5EF4-FFF2-40B4-BE49-F238E27FC236}">
                <a16:creationId xmlns:a16="http://schemas.microsoft.com/office/drawing/2014/main" id="{621893AF-4BA2-4E51-9EB7-D33B0E9C4DD9}"/>
              </a:ext>
            </a:extLst>
          </p:cNvPr>
          <p:cNvSpPr txBox="1"/>
          <p:nvPr/>
        </p:nvSpPr>
        <p:spPr>
          <a:xfrm>
            <a:off x="2591490" y="5498157"/>
            <a:ext cx="47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>
                <a:solidFill>
                  <a:schemeClr val="accent5"/>
                </a:solidFill>
              </a:rPr>
              <a:t>Conclusiones</a:t>
            </a:r>
            <a:r>
              <a:rPr lang="en-US" b="1" cap="all" dirty="0">
                <a:solidFill>
                  <a:schemeClr val="accent5"/>
                </a:solidFill>
              </a:rPr>
              <a:t> y </a:t>
            </a:r>
            <a:r>
              <a:rPr lang="en-US" b="1" cap="all" dirty="0" err="1">
                <a:solidFill>
                  <a:schemeClr val="accent5"/>
                </a:solidFill>
              </a:rPr>
              <a:t>recomendaciones</a:t>
            </a:r>
            <a:endParaRPr lang="en-US" b="1" cap="al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upo 140">
            <a:extLst>
              <a:ext uri="{FF2B5EF4-FFF2-40B4-BE49-F238E27FC236}">
                <a16:creationId xmlns:a16="http://schemas.microsoft.com/office/drawing/2014/main" id="{3145B879-8F21-447D-B913-D4CD292BFEB4}"/>
              </a:ext>
            </a:extLst>
          </p:cNvPr>
          <p:cNvGrpSpPr/>
          <p:nvPr/>
        </p:nvGrpSpPr>
        <p:grpSpPr>
          <a:xfrm>
            <a:off x="9607401" y="1583903"/>
            <a:ext cx="2610736" cy="3952278"/>
            <a:chOff x="9586505" y="1607892"/>
            <a:chExt cx="2610736" cy="3952278"/>
          </a:xfrm>
        </p:grpSpPr>
        <p:sp>
          <p:nvSpPr>
            <p:cNvPr id="62" name="Rectangle 1">
              <a:extLst>
                <a:ext uri="{FF2B5EF4-FFF2-40B4-BE49-F238E27FC236}">
                  <a16:creationId xmlns:a16="http://schemas.microsoft.com/office/drawing/2014/main" id="{9CA0F591-FBA5-4553-B840-92E975504E33}"/>
                </a:ext>
              </a:extLst>
            </p:cNvPr>
            <p:cNvSpPr/>
            <p:nvPr/>
          </p:nvSpPr>
          <p:spPr>
            <a:xfrm>
              <a:off x="9586505" y="2445290"/>
              <a:ext cx="2610736" cy="3114880"/>
            </a:xfrm>
            <a:prstGeom prst="rect">
              <a:avLst/>
            </a:prstGeom>
            <a:solidFill>
              <a:srgbClr val="95A5A6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43840" tIns="365760" rIns="243840" bIns="243840" numCol="1" spcCol="1270" anchor="t" anchorCtr="0">
              <a:noAutofit/>
            </a:bodyPr>
            <a:lstStyle/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Ambos modelos fueron entrenados con el algoritmo </a:t>
              </a:r>
              <a:r>
                <a:rPr kumimoji="0" lang="es-MX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XGBoost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con recursos computacionales estándar alcanzando métricas superiores al 80% y tiempos de entrenamiento menores a los 5 minutos.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3B1E4754-9A49-4465-BD4F-C31AECAAC4B3}"/>
                </a:ext>
              </a:extLst>
            </p:cNvPr>
            <p:cNvSpPr/>
            <p:nvPr/>
          </p:nvSpPr>
          <p:spPr>
            <a:xfrm>
              <a:off x="9586505" y="1682440"/>
              <a:ext cx="2605495" cy="874150"/>
            </a:xfrm>
            <a:prstGeom prst="rect">
              <a:avLst/>
            </a:prstGeom>
            <a:solidFill>
              <a:srgbClr val="2980B9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5760" tIns="0" rIns="0" bIns="0" numCol="1" spcCol="1270" anchor="ctr" anchorCtr="0">
              <a:noAutofit/>
            </a:bodyPr>
            <a:lstStyle/>
            <a:p>
              <a:pPr marL="0" marR="0" lvl="0" indent="0" defTabSz="88897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41">
              <a:extLst>
                <a:ext uri="{FF2B5EF4-FFF2-40B4-BE49-F238E27FC236}">
                  <a16:creationId xmlns:a16="http://schemas.microsoft.com/office/drawing/2014/main" id="{5FDA9E39-4443-4A7C-9928-CF581C67DA29}"/>
                </a:ext>
              </a:extLst>
            </p:cNvPr>
            <p:cNvSpPr/>
            <p:nvPr/>
          </p:nvSpPr>
          <p:spPr>
            <a:xfrm>
              <a:off x="9861237" y="1607892"/>
              <a:ext cx="900000" cy="90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5" name="Picture 2" descr="Aprendizaje Profundo, Aprendizaje Profundo Con Python, La Máquina De  Aprendizaje imagen png - imagen transparente descarga gratuita">
              <a:extLst>
                <a:ext uri="{FF2B5EF4-FFF2-40B4-BE49-F238E27FC236}">
                  <a16:creationId xmlns:a16="http://schemas.microsoft.com/office/drawing/2014/main" id="{CDD8A041-8A8A-4970-AFC2-460FEBC0A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/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70" b="94565" l="10000" r="90000">
                          <a14:foregroundMark x1="50556" y1="6196" x2="51222" y2="5978"/>
                          <a14:foregroundMark x1="50333" y1="94565" x2="50333" y2="94565"/>
                          <a14:foregroundMark x1="70444" y1="60543" x2="70444" y2="60543"/>
                          <a14:foregroundMark x1="60222" y1="55761" x2="60222" y2="55761"/>
                          <a14:foregroundMark x1="67556" y1="73478" x2="67556" y2="73478"/>
                          <a14:foregroundMark x1="73222" y1="48804" x2="73222" y2="48804"/>
                          <a14:foregroundMark x1="63333" y1="48152" x2="63333" y2="48152"/>
                          <a14:foregroundMark x1="60444" y1="40978" x2="60444" y2="40978"/>
                          <a14:foregroundMark x1="67556" y1="40978" x2="67556" y2="40978"/>
                        </a14:backgroundRemoval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4384" y="1687888"/>
              <a:ext cx="772557" cy="789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0B473D5A-EEE9-45A7-8772-093C0AF53485}"/>
              </a:ext>
            </a:extLst>
          </p:cNvPr>
          <p:cNvGrpSpPr/>
          <p:nvPr/>
        </p:nvGrpSpPr>
        <p:grpSpPr>
          <a:xfrm>
            <a:off x="7214479" y="1430954"/>
            <a:ext cx="2672925" cy="3945739"/>
            <a:chOff x="7188313" y="1441167"/>
            <a:chExt cx="2672925" cy="3945739"/>
          </a:xfrm>
        </p:grpSpPr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E297ADDA-4985-4B1B-8B9A-DA30A9113AE6}"/>
                </a:ext>
              </a:extLst>
            </p:cNvPr>
            <p:cNvSpPr/>
            <p:nvPr/>
          </p:nvSpPr>
          <p:spPr>
            <a:xfrm>
              <a:off x="7188313" y="2272026"/>
              <a:ext cx="2316480" cy="3114880"/>
            </a:xfrm>
            <a:prstGeom prst="rect">
              <a:avLst/>
            </a:prstGeom>
            <a:solidFill>
              <a:srgbClr val="95A5A6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43840" tIns="365760" rIns="243840" bIns="243840" numCol="1" spcCol="1270" anchor="t" anchorCtr="0">
              <a:noAutofit/>
            </a:bodyPr>
            <a:lstStyle/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Los mejores parámetros de entrenamiento para el modelo de predicción de susceptibilidad a meropenem fueron los expuestos en el experimento 4.</a:t>
              </a:r>
            </a:p>
          </p:txBody>
        </p:sp>
        <p:sp>
          <p:nvSpPr>
            <p:cNvPr id="136" name="Rectangle 5">
              <a:extLst>
                <a:ext uri="{FF2B5EF4-FFF2-40B4-BE49-F238E27FC236}">
                  <a16:creationId xmlns:a16="http://schemas.microsoft.com/office/drawing/2014/main" id="{2F86CF98-3260-483A-99FD-0EF7F311A78F}"/>
                </a:ext>
              </a:extLst>
            </p:cNvPr>
            <p:cNvSpPr/>
            <p:nvPr/>
          </p:nvSpPr>
          <p:spPr>
            <a:xfrm>
              <a:off x="7191189" y="1502002"/>
              <a:ext cx="2670048" cy="874150"/>
            </a:xfrm>
            <a:prstGeom prst="rect">
              <a:avLst/>
            </a:prstGeom>
            <a:solidFill>
              <a:srgbClr val="F39C1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5760" tIns="0" rIns="0" bIns="0" numCol="1" spcCol="1270" anchor="ctr" anchorCtr="0">
              <a:noAutofit/>
            </a:bodyPr>
            <a:lstStyle/>
            <a:p>
              <a:pPr marL="0" marR="0" lvl="0" indent="0" defTabSz="88897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ight Triangle 41">
              <a:extLst>
                <a:ext uri="{FF2B5EF4-FFF2-40B4-BE49-F238E27FC236}">
                  <a16:creationId xmlns:a16="http://schemas.microsoft.com/office/drawing/2014/main" id="{F0404E69-DC05-4F48-9031-323102FB812A}"/>
                </a:ext>
              </a:extLst>
            </p:cNvPr>
            <p:cNvSpPr/>
            <p:nvPr/>
          </p:nvSpPr>
          <p:spPr>
            <a:xfrm rot="5400000">
              <a:off x="9633652" y="2328654"/>
              <a:ext cx="180439" cy="274732"/>
            </a:xfrm>
            <a:prstGeom prst="rtTriangle">
              <a:avLst/>
            </a:prstGeom>
            <a:solidFill>
              <a:srgbClr val="F39C12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val 41">
              <a:extLst>
                <a:ext uri="{FF2B5EF4-FFF2-40B4-BE49-F238E27FC236}">
                  <a16:creationId xmlns:a16="http://schemas.microsoft.com/office/drawing/2014/main" id="{83348C92-3217-44C5-8A01-FABC5E3B1BFE}"/>
                </a:ext>
              </a:extLst>
            </p:cNvPr>
            <p:cNvSpPr/>
            <p:nvPr/>
          </p:nvSpPr>
          <p:spPr>
            <a:xfrm>
              <a:off x="7479847" y="1441167"/>
              <a:ext cx="900000" cy="90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Shape 2545">
              <a:extLst>
                <a:ext uri="{FF2B5EF4-FFF2-40B4-BE49-F238E27FC236}">
                  <a16:creationId xmlns:a16="http://schemas.microsoft.com/office/drawing/2014/main" id="{04E5745C-107D-410F-A7A8-4480A11F812F}"/>
                </a:ext>
              </a:extLst>
            </p:cNvPr>
            <p:cNvSpPr/>
            <p:nvPr/>
          </p:nvSpPr>
          <p:spPr>
            <a:xfrm>
              <a:off x="7646115" y="1600240"/>
              <a:ext cx="567464" cy="56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0DBDF491-CFBB-4E3E-A756-F2C6ED34BDD5}"/>
              </a:ext>
            </a:extLst>
          </p:cNvPr>
          <p:cNvGrpSpPr/>
          <p:nvPr/>
        </p:nvGrpSpPr>
        <p:grpSpPr>
          <a:xfrm>
            <a:off x="4824433" y="1287263"/>
            <a:ext cx="2670276" cy="3938911"/>
            <a:chOff x="4795646" y="1274730"/>
            <a:chExt cx="2670276" cy="3938911"/>
          </a:xfrm>
        </p:grpSpPr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id="{EE08B0BD-6882-4E69-8CB7-AFB40D13C36C}"/>
                </a:ext>
              </a:extLst>
            </p:cNvPr>
            <p:cNvSpPr/>
            <p:nvPr/>
          </p:nvSpPr>
          <p:spPr>
            <a:xfrm>
              <a:off x="4795646" y="2098761"/>
              <a:ext cx="2316480" cy="3114880"/>
            </a:xfrm>
            <a:prstGeom prst="rect">
              <a:avLst/>
            </a:prstGeom>
            <a:solidFill>
              <a:srgbClr val="95A5A6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43840" tIns="365760" rIns="243840" bIns="243840" numCol="1" spcCol="1270" anchor="t" anchorCtr="0">
              <a:noAutofit/>
            </a:bodyPr>
            <a:lstStyle/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Los mejores parámetros de entrenamiento para el modelo de predicción de susceptibilidad a </a:t>
              </a:r>
              <a:r>
                <a:rPr kumimoji="0" lang="es-MX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imipenem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fueron los expuestos en el experimento 3.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1" name="Rectangle 8">
              <a:extLst>
                <a:ext uri="{FF2B5EF4-FFF2-40B4-BE49-F238E27FC236}">
                  <a16:creationId xmlns:a16="http://schemas.microsoft.com/office/drawing/2014/main" id="{C4DC051E-F1FA-4DE4-9F9C-283778A8EFBB}"/>
                </a:ext>
              </a:extLst>
            </p:cNvPr>
            <p:cNvSpPr/>
            <p:nvPr/>
          </p:nvSpPr>
          <p:spPr>
            <a:xfrm>
              <a:off x="4795873" y="1321563"/>
              <a:ext cx="2670048" cy="87415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5760" tIns="0" rIns="0" bIns="0" numCol="1" spcCol="1270" anchor="ctr" anchorCtr="0">
              <a:noAutofit/>
            </a:bodyPr>
            <a:lstStyle/>
            <a:p>
              <a:pPr marL="0" marR="0" lvl="0" indent="0" defTabSz="88897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ight Triangle 40">
              <a:extLst>
                <a:ext uri="{FF2B5EF4-FFF2-40B4-BE49-F238E27FC236}">
                  <a16:creationId xmlns:a16="http://schemas.microsoft.com/office/drawing/2014/main" id="{332C3643-C9E9-495C-87C4-F8059D040F01}"/>
                </a:ext>
              </a:extLst>
            </p:cNvPr>
            <p:cNvSpPr/>
            <p:nvPr/>
          </p:nvSpPr>
          <p:spPr>
            <a:xfrm rot="5400000">
              <a:off x="7238336" y="2148214"/>
              <a:ext cx="180439" cy="274732"/>
            </a:xfrm>
            <a:prstGeom prst="rtTriangle">
              <a:avLst/>
            </a:prstGeom>
            <a:solidFill>
              <a:srgbClr val="9BBB59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Oval 41">
              <a:extLst>
                <a:ext uri="{FF2B5EF4-FFF2-40B4-BE49-F238E27FC236}">
                  <a16:creationId xmlns:a16="http://schemas.microsoft.com/office/drawing/2014/main" id="{2752A713-1B2E-4B6C-8643-0177ECA1678A}"/>
                </a:ext>
              </a:extLst>
            </p:cNvPr>
            <p:cNvSpPr/>
            <p:nvPr/>
          </p:nvSpPr>
          <p:spPr>
            <a:xfrm>
              <a:off x="5093531" y="1274730"/>
              <a:ext cx="900000" cy="90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Shape 2545">
              <a:extLst>
                <a:ext uri="{FF2B5EF4-FFF2-40B4-BE49-F238E27FC236}">
                  <a16:creationId xmlns:a16="http://schemas.microsoft.com/office/drawing/2014/main" id="{11A18BA3-E3DB-4ED1-BF57-17C5F3C4B9B0}"/>
                </a:ext>
              </a:extLst>
            </p:cNvPr>
            <p:cNvSpPr/>
            <p:nvPr/>
          </p:nvSpPr>
          <p:spPr>
            <a:xfrm>
              <a:off x="5259799" y="1433803"/>
              <a:ext cx="567464" cy="56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CONCLUSIONES</a:t>
            </a:r>
          </a:p>
        </p:txBody>
      </p: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40D85713-CD32-4956-9C4E-4B1B026580F4}"/>
              </a:ext>
            </a:extLst>
          </p:cNvPr>
          <p:cNvGrpSpPr/>
          <p:nvPr/>
        </p:nvGrpSpPr>
        <p:grpSpPr>
          <a:xfrm>
            <a:off x="2409556" y="1059260"/>
            <a:ext cx="2670049" cy="3986818"/>
            <a:chOff x="2400557" y="1053557"/>
            <a:chExt cx="2670049" cy="3986818"/>
          </a:xfrm>
        </p:grpSpPr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307E68B0-9002-4315-A933-5B7171E73627}"/>
                </a:ext>
              </a:extLst>
            </p:cNvPr>
            <p:cNvSpPr/>
            <p:nvPr/>
          </p:nvSpPr>
          <p:spPr>
            <a:xfrm>
              <a:off x="2400557" y="1925495"/>
              <a:ext cx="2316480" cy="3114880"/>
            </a:xfrm>
            <a:prstGeom prst="rect">
              <a:avLst/>
            </a:prstGeom>
            <a:solidFill>
              <a:srgbClr val="95A5A6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43840" tIns="365760" rIns="243840" bIns="243840" numCol="1" spcCol="1270" anchor="t" anchorCtr="0">
              <a:noAutofit/>
            </a:bodyPr>
            <a:lstStyle/>
            <a:p>
              <a:pPr algn="just"/>
              <a:r>
                <a:rPr lang="es-MX" sz="1400" dirty="0"/>
                <a:t>Los GWAS son una herramienta eficiente para el preprocesamiento de secuencias y evitar el sobre ajuste. </a:t>
              </a:r>
              <a:endParaRPr lang="en-US" sz="1400" dirty="0"/>
            </a:p>
          </p:txBody>
        </p:sp>
        <p:sp>
          <p:nvSpPr>
            <p:cNvPr id="123" name="Rectangle 11">
              <a:extLst>
                <a:ext uri="{FF2B5EF4-FFF2-40B4-BE49-F238E27FC236}">
                  <a16:creationId xmlns:a16="http://schemas.microsoft.com/office/drawing/2014/main" id="{C238AC1B-A24C-4474-B65F-8A5BB7E1EC7C}"/>
                </a:ext>
              </a:extLst>
            </p:cNvPr>
            <p:cNvSpPr/>
            <p:nvPr/>
          </p:nvSpPr>
          <p:spPr>
            <a:xfrm>
              <a:off x="2400557" y="1141125"/>
              <a:ext cx="2670048" cy="874150"/>
            </a:xfrm>
            <a:prstGeom prst="rect">
              <a:avLst/>
            </a:prstGeom>
            <a:solidFill>
              <a:srgbClr val="C0392B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5760" tIns="0" rIns="0" bIns="0" numCol="1" spcCol="1270" anchor="ctr" anchorCtr="0">
              <a:noAutofit/>
            </a:bodyPr>
            <a:lstStyle/>
            <a:p>
              <a:pPr marL="0" marR="0" lvl="0" indent="0" defTabSz="88897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ight Triangle 39">
              <a:extLst>
                <a:ext uri="{FF2B5EF4-FFF2-40B4-BE49-F238E27FC236}">
                  <a16:creationId xmlns:a16="http://schemas.microsoft.com/office/drawing/2014/main" id="{906DC3B6-DA69-4299-BA22-8B258FF279BD}"/>
                </a:ext>
              </a:extLst>
            </p:cNvPr>
            <p:cNvSpPr/>
            <p:nvPr/>
          </p:nvSpPr>
          <p:spPr>
            <a:xfrm rot="5400000">
              <a:off x="4843020" y="1967474"/>
              <a:ext cx="180439" cy="274732"/>
            </a:xfrm>
            <a:prstGeom prst="rtTriangle">
              <a:avLst/>
            </a:prstGeom>
            <a:solidFill>
              <a:srgbClr val="C0392B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val 41">
              <a:extLst>
                <a:ext uri="{FF2B5EF4-FFF2-40B4-BE49-F238E27FC236}">
                  <a16:creationId xmlns:a16="http://schemas.microsoft.com/office/drawing/2014/main" id="{070DE39C-B678-46E7-A58F-D8E8F87A49FC}"/>
                </a:ext>
              </a:extLst>
            </p:cNvPr>
            <p:cNvSpPr/>
            <p:nvPr/>
          </p:nvSpPr>
          <p:spPr>
            <a:xfrm>
              <a:off x="2695595" y="1053557"/>
              <a:ext cx="900000" cy="90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6" name="Picture 10" descr="Computer Cases &amp; Housings Personal computer Computer Icons Computer  Monitors Logo, technology computer, computer Network, rectangle, logo png |  PNGWing">
              <a:extLst>
                <a:ext uri="{FF2B5EF4-FFF2-40B4-BE49-F238E27FC236}">
                  <a16:creationId xmlns:a16="http://schemas.microsoft.com/office/drawing/2014/main" id="{14DC3480-42C1-40D1-B324-792B24B0A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8" t="7755" r="17649" b="5403"/>
            <a:stretch/>
          </p:blipFill>
          <p:spPr bwMode="auto">
            <a:xfrm>
              <a:off x="2800897" y="1224019"/>
              <a:ext cx="720000" cy="54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26ABFE25-DC28-4BF5-9736-893EA4E35D5C}"/>
              </a:ext>
            </a:extLst>
          </p:cNvPr>
          <p:cNvGrpSpPr/>
          <p:nvPr/>
        </p:nvGrpSpPr>
        <p:grpSpPr>
          <a:xfrm>
            <a:off x="-102294" y="911542"/>
            <a:ext cx="2777583" cy="3955422"/>
            <a:chOff x="-102294" y="911542"/>
            <a:chExt cx="2777583" cy="3955422"/>
          </a:xfrm>
        </p:grpSpPr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191129B7-96B0-4BCB-89F9-5C6BC80B8CA6}"/>
                </a:ext>
              </a:extLst>
            </p:cNvPr>
            <p:cNvSpPr/>
            <p:nvPr/>
          </p:nvSpPr>
          <p:spPr>
            <a:xfrm>
              <a:off x="0" y="1756488"/>
              <a:ext cx="2316480" cy="3110476"/>
            </a:xfrm>
            <a:prstGeom prst="rect">
              <a:avLst/>
            </a:prstGeom>
            <a:solidFill>
              <a:srgbClr val="95A5A6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43840" tIns="365760" rIns="243840" bIns="243840" numCol="1" spcCol="1270" anchor="t" anchorCtr="0">
              <a:noAutofit/>
            </a:bodyPr>
            <a:lstStyle/>
            <a:p>
              <a:pPr algn="just"/>
              <a:r>
                <a:rPr lang="es-MX" sz="1400" dirty="0"/>
                <a:t>El set de datos se conformó de forma proporcional para evitar el sesgo durante el entrenamiento hacia alguna de las dos clases. </a:t>
              </a:r>
              <a:endParaRPr lang="en-US" sz="1400" dirty="0"/>
            </a:p>
          </p:txBody>
        </p:sp>
        <p:sp>
          <p:nvSpPr>
            <p:cNvPr id="71" name="Rectangle 14">
              <a:extLst>
                <a:ext uri="{FF2B5EF4-FFF2-40B4-BE49-F238E27FC236}">
                  <a16:creationId xmlns:a16="http://schemas.microsoft.com/office/drawing/2014/main" id="{021D0A94-0A0A-491C-80B7-6BD79285E0CD}"/>
                </a:ext>
              </a:extLst>
            </p:cNvPr>
            <p:cNvSpPr/>
            <p:nvPr/>
          </p:nvSpPr>
          <p:spPr>
            <a:xfrm>
              <a:off x="0" y="960685"/>
              <a:ext cx="2675289" cy="874150"/>
            </a:xfrm>
            <a:prstGeom prst="rect">
              <a:avLst/>
            </a:prstGeom>
            <a:solidFill>
              <a:srgbClr val="4B2C5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74320" tIns="0" rIns="0" bIns="0" numCol="1" spcCol="1270" anchor="ctr" anchorCtr="0">
              <a:noAutofit/>
            </a:bodyPr>
            <a:lstStyle/>
            <a:p>
              <a:pPr marL="0" marR="0" lvl="0" indent="0" defTabSz="88897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ight Triangle 38">
              <a:extLst>
                <a:ext uri="{FF2B5EF4-FFF2-40B4-BE49-F238E27FC236}">
                  <a16:creationId xmlns:a16="http://schemas.microsoft.com/office/drawing/2014/main" id="{41508D78-5272-4106-A5FD-C6488AFA615A}"/>
                </a:ext>
              </a:extLst>
            </p:cNvPr>
            <p:cNvSpPr/>
            <p:nvPr/>
          </p:nvSpPr>
          <p:spPr>
            <a:xfrm rot="5400000">
              <a:off x="2447703" y="1787689"/>
              <a:ext cx="180439" cy="274732"/>
            </a:xfrm>
            <a:prstGeom prst="rtTriangle">
              <a:avLst/>
            </a:prstGeom>
            <a:solidFill>
              <a:srgbClr val="4B2C50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41">
              <a:extLst>
                <a:ext uri="{FF2B5EF4-FFF2-40B4-BE49-F238E27FC236}">
                  <a16:creationId xmlns:a16="http://schemas.microsoft.com/office/drawing/2014/main" id="{6CC891D0-87FA-49D2-B830-18CBA38FDC5D}"/>
                </a:ext>
              </a:extLst>
            </p:cNvPr>
            <p:cNvSpPr/>
            <p:nvPr/>
          </p:nvSpPr>
          <p:spPr>
            <a:xfrm>
              <a:off x="47153" y="911542"/>
              <a:ext cx="900000" cy="90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Picture 4" descr="Adn, Iconos De Equipo, Medicina imagen png - imagen transparente descarga  gratuita">
              <a:extLst>
                <a:ext uri="{FF2B5EF4-FFF2-40B4-BE49-F238E27FC236}">
                  <a16:creationId xmlns:a16="http://schemas.microsoft.com/office/drawing/2014/main" id="{0512840B-58D1-4EE3-863F-1485C19D6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94" b="92982" l="9459" r="89865">
                          <a14:foregroundMark x1="38514" y1="93567" x2="38514" y2="93567"/>
                          <a14:foregroundMark x1="61486" y1="4094" x2="61486" y2="4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294" y="1017081"/>
              <a:ext cx="126847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7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RECOMENDACIONES</a:t>
            </a:r>
          </a:p>
        </p:txBody>
      </p:sp>
      <p:grpSp>
        <p:nvGrpSpPr>
          <p:cNvPr id="6" name="Group 29">
            <a:extLst>
              <a:ext uri="{FF2B5EF4-FFF2-40B4-BE49-F238E27FC236}">
                <a16:creationId xmlns:a16="http://schemas.microsoft.com/office/drawing/2014/main" id="{DDC96A57-1898-4B49-937E-643802D4C88F}"/>
              </a:ext>
            </a:extLst>
          </p:cNvPr>
          <p:cNvGrpSpPr/>
          <p:nvPr/>
        </p:nvGrpSpPr>
        <p:grpSpPr>
          <a:xfrm>
            <a:off x="4223332" y="794162"/>
            <a:ext cx="3745335" cy="5151248"/>
            <a:chOff x="181813200" y="12446000"/>
            <a:chExt cx="4611376" cy="6342379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DE94AF25-09DE-48B3-8337-181C94798001}"/>
                </a:ext>
              </a:extLst>
            </p:cNvPr>
            <p:cNvSpPr/>
            <p:nvPr/>
          </p:nvSpPr>
          <p:spPr>
            <a:xfrm>
              <a:off x="182638700" y="15316200"/>
              <a:ext cx="2915915" cy="324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01" y="17"/>
                  </a:moveTo>
                  <a:cubicBezTo>
                    <a:pt x="13603" y="837"/>
                    <a:pt x="12286" y="1336"/>
                    <a:pt x="10828" y="1336"/>
                  </a:cubicBezTo>
                  <a:cubicBezTo>
                    <a:pt x="9370" y="1336"/>
                    <a:pt x="8034" y="829"/>
                    <a:pt x="7037" y="0"/>
                  </a:cubicBezTo>
                  <a:lnTo>
                    <a:pt x="0" y="6326"/>
                  </a:lnTo>
                  <a:cubicBezTo>
                    <a:pt x="301" y="6580"/>
                    <a:pt x="602" y="6825"/>
                    <a:pt x="922" y="7062"/>
                  </a:cubicBezTo>
                  <a:cubicBezTo>
                    <a:pt x="4045" y="9354"/>
                    <a:pt x="5842" y="12796"/>
                    <a:pt x="5842" y="16424"/>
                  </a:cubicBezTo>
                  <a:lnTo>
                    <a:pt x="5842" y="19951"/>
                  </a:lnTo>
                  <a:cubicBezTo>
                    <a:pt x="5842" y="20864"/>
                    <a:pt x="6661" y="21600"/>
                    <a:pt x="7677" y="21600"/>
                  </a:cubicBezTo>
                  <a:lnTo>
                    <a:pt x="13933" y="21600"/>
                  </a:lnTo>
                  <a:cubicBezTo>
                    <a:pt x="14949" y="21600"/>
                    <a:pt x="15767" y="20864"/>
                    <a:pt x="15767" y="19951"/>
                  </a:cubicBezTo>
                  <a:lnTo>
                    <a:pt x="15767" y="16424"/>
                  </a:lnTo>
                  <a:cubicBezTo>
                    <a:pt x="15767" y="12771"/>
                    <a:pt x="17630" y="9337"/>
                    <a:pt x="20753" y="7011"/>
                  </a:cubicBezTo>
                  <a:cubicBezTo>
                    <a:pt x="21045" y="6791"/>
                    <a:pt x="21327" y="6563"/>
                    <a:pt x="21600" y="6335"/>
                  </a:cubicBezTo>
                  <a:lnTo>
                    <a:pt x="14601" y="1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65A2B3C-17E9-45F2-A279-69E0B4C0B792}"/>
                </a:ext>
              </a:extLst>
            </p:cNvPr>
            <p:cNvSpPr/>
            <p:nvPr/>
          </p:nvSpPr>
          <p:spPr>
            <a:xfrm>
              <a:off x="183705500" y="17995900"/>
              <a:ext cx="792486" cy="79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lnTo>
                    <a:pt x="5262" y="0"/>
                  </a:lnTo>
                  <a:cubicBezTo>
                    <a:pt x="2354" y="0"/>
                    <a:pt x="0" y="2354"/>
                    <a:pt x="0" y="5262"/>
                  </a:cubicBezTo>
                  <a:lnTo>
                    <a:pt x="0" y="16338"/>
                  </a:lnTo>
                  <a:cubicBezTo>
                    <a:pt x="0" y="19246"/>
                    <a:pt x="2354" y="21600"/>
                    <a:pt x="5262" y="21600"/>
                  </a:cubicBezTo>
                  <a:lnTo>
                    <a:pt x="16338" y="21600"/>
                  </a:lnTo>
                  <a:cubicBezTo>
                    <a:pt x="19246" y="21600"/>
                    <a:pt x="21600" y="19246"/>
                    <a:pt x="21600" y="16338"/>
                  </a:cubicBezTo>
                  <a:lnTo>
                    <a:pt x="21600" y="5262"/>
                  </a:lnTo>
                  <a:cubicBezTo>
                    <a:pt x="21600" y="2354"/>
                    <a:pt x="19246" y="0"/>
                    <a:pt x="16338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4467E316-7B40-42B6-844C-B8CA9318D585}"/>
                </a:ext>
              </a:extLst>
            </p:cNvPr>
            <p:cNvSpPr/>
            <p:nvPr/>
          </p:nvSpPr>
          <p:spPr>
            <a:xfrm>
              <a:off x="183299099" y="15836900"/>
              <a:ext cx="1602134" cy="271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91" extrusionOk="0">
                  <a:moveTo>
                    <a:pt x="20262" y="18302"/>
                  </a:moveTo>
                  <a:cubicBezTo>
                    <a:pt x="20910" y="18302"/>
                    <a:pt x="21439" y="17989"/>
                    <a:pt x="21439" y="17606"/>
                  </a:cubicBezTo>
                  <a:lnTo>
                    <a:pt x="21439" y="17606"/>
                  </a:lnTo>
                  <a:cubicBezTo>
                    <a:pt x="21439" y="17223"/>
                    <a:pt x="20910" y="16910"/>
                    <a:pt x="20262" y="16910"/>
                  </a:cubicBezTo>
                  <a:lnTo>
                    <a:pt x="20211" y="16910"/>
                  </a:lnTo>
                  <a:cubicBezTo>
                    <a:pt x="19989" y="16910"/>
                    <a:pt x="19819" y="16809"/>
                    <a:pt x="19819" y="16678"/>
                  </a:cubicBezTo>
                  <a:lnTo>
                    <a:pt x="19819" y="16335"/>
                  </a:lnTo>
                  <a:cubicBezTo>
                    <a:pt x="19819" y="16204"/>
                    <a:pt x="19989" y="16103"/>
                    <a:pt x="20211" y="16103"/>
                  </a:cubicBezTo>
                  <a:lnTo>
                    <a:pt x="20211" y="16103"/>
                  </a:lnTo>
                  <a:cubicBezTo>
                    <a:pt x="20859" y="16103"/>
                    <a:pt x="21421" y="15810"/>
                    <a:pt x="21439" y="15427"/>
                  </a:cubicBezTo>
                  <a:cubicBezTo>
                    <a:pt x="21456" y="15033"/>
                    <a:pt x="20927" y="14700"/>
                    <a:pt x="20262" y="14700"/>
                  </a:cubicBezTo>
                  <a:cubicBezTo>
                    <a:pt x="20023" y="14700"/>
                    <a:pt x="19819" y="14579"/>
                    <a:pt x="19819" y="14438"/>
                  </a:cubicBezTo>
                  <a:lnTo>
                    <a:pt x="19819" y="13641"/>
                  </a:lnTo>
                  <a:lnTo>
                    <a:pt x="12966" y="13641"/>
                  </a:lnTo>
                  <a:cubicBezTo>
                    <a:pt x="12983" y="10826"/>
                    <a:pt x="13187" y="5802"/>
                    <a:pt x="14346" y="2866"/>
                  </a:cubicBezTo>
                  <a:lnTo>
                    <a:pt x="16989" y="2866"/>
                  </a:lnTo>
                  <a:cubicBezTo>
                    <a:pt x="18029" y="2866"/>
                    <a:pt x="18949" y="2493"/>
                    <a:pt x="19342" y="1918"/>
                  </a:cubicBezTo>
                  <a:cubicBezTo>
                    <a:pt x="19734" y="1353"/>
                    <a:pt x="19512" y="748"/>
                    <a:pt x="18796" y="334"/>
                  </a:cubicBezTo>
                  <a:cubicBezTo>
                    <a:pt x="18404" y="102"/>
                    <a:pt x="17927" y="-9"/>
                    <a:pt x="17449" y="1"/>
                  </a:cubicBezTo>
                  <a:cubicBezTo>
                    <a:pt x="16784" y="21"/>
                    <a:pt x="16119" y="263"/>
                    <a:pt x="15454" y="738"/>
                  </a:cubicBezTo>
                  <a:cubicBezTo>
                    <a:pt x="14909" y="1121"/>
                    <a:pt x="14466" y="1797"/>
                    <a:pt x="14108" y="2654"/>
                  </a:cubicBezTo>
                  <a:lnTo>
                    <a:pt x="7305" y="2654"/>
                  </a:lnTo>
                  <a:cubicBezTo>
                    <a:pt x="6947" y="1797"/>
                    <a:pt x="6504" y="1121"/>
                    <a:pt x="5958" y="738"/>
                  </a:cubicBezTo>
                  <a:cubicBezTo>
                    <a:pt x="5293" y="273"/>
                    <a:pt x="4611" y="21"/>
                    <a:pt x="3964" y="1"/>
                  </a:cubicBezTo>
                  <a:cubicBezTo>
                    <a:pt x="3486" y="-9"/>
                    <a:pt x="3009" y="102"/>
                    <a:pt x="2617" y="334"/>
                  </a:cubicBezTo>
                  <a:cubicBezTo>
                    <a:pt x="1901" y="748"/>
                    <a:pt x="1679" y="1353"/>
                    <a:pt x="2071" y="1918"/>
                  </a:cubicBezTo>
                  <a:cubicBezTo>
                    <a:pt x="2463" y="2493"/>
                    <a:pt x="3384" y="2866"/>
                    <a:pt x="4424" y="2866"/>
                  </a:cubicBezTo>
                  <a:lnTo>
                    <a:pt x="7066" y="2866"/>
                  </a:lnTo>
                  <a:cubicBezTo>
                    <a:pt x="8226" y="5802"/>
                    <a:pt x="8430" y="10826"/>
                    <a:pt x="8447" y="13641"/>
                  </a:cubicBezTo>
                  <a:lnTo>
                    <a:pt x="1628" y="13641"/>
                  </a:lnTo>
                  <a:lnTo>
                    <a:pt x="1628" y="14468"/>
                  </a:lnTo>
                  <a:cubicBezTo>
                    <a:pt x="1628" y="14599"/>
                    <a:pt x="1457" y="14700"/>
                    <a:pt x="1236" y="14700"/>
                  </a:cubicBezTo>
                  <a:cubicBezTo>
                    <a:pt x="622" y="14700"/>
                    <a:pt x="77" y="14963"/>
                    <a:pt x="8" y="15316"/>
                  </a:cubicBezTo>
                  <a:cubicBezTo>
                    <a:pt x="-77" y="15740"/>
                    <a:pt x="486" y="16103"/>
                    <a:pt x="1185" y="16103"/>
                  </a:cubicBezTo>
                  <a:cubicBezTo>
                    <a:pt x="1423" y="16103"/>
                    <a:pt x="1628" y="16224"/>
                    <a:pt x="1628" y="16365"/>
                  </a:cubicBezTo>
                  <a:lnTo>
                    <a:pt x="1628" y="16658"/>
                  </a:lnTo>
                  <a:cubicBezTo>
                    <a:pt x="1628" y="16799"/>
                    <a:pt x="1423" y="16920"/>
                    <a:pt x="1185" y="16920"/>
                  </a:cubicBezTo>
                  <a:cubicBezTo>
                    <a:pt x="537" y="16920"/>
                    <a:pt x="8" y="17233"/>
                    <a:pt x="8" y="17616"/>
                  </a:cubicBezTo>
                  <a:lnTo>
                    <a:pt x="8" y="17616"/>
                  </a:lnTo>
                  <a:cubicBezTo>
                    <a:pt x="8" y="17999"/>
                    <a:pt x="537" y="18312"/>
                    <a:pt x="1185" y="18312"/>
                  </a:cubicBezTo>
                  <a:cubicBezTo>
                    <a:pt x="1423" y="18312"/>
                    <a:pt x="1628" y="18433"/>
                    <a:pt x="1628" y="18574"/>
                  </a:cubicBezTo>
                  <a:lnTo>
                    <a:pt x="1628" y="18897"/>
                  </a:lnTo>
                  <a:cubicBezTo>
                    <a:pt x="1628" y="19028"/>
                    <a:pt x="1457" y="19129"/>
                    <a:pt x="1236" y="19129"/>
                  </a:cubicBezTo>
                  <a:cubicBezTo>
                    <a:pt x="622" y="19129"/>
                    <a:pt x="77" y="19392"/>
                    <a:pt x="8" y="19745"/>
                  </a:cubicBezTo>
                  <a:cubicBezTo>
                    <a:pt x="-77" y="20168"/>
                    <a:pt x="486" y="20532"/>
                    <a:pt x="1185" y="20532"/>
                  </a:cubicBezTo>
                  <a:lnTo>
                    <a:pt x="1628" y="20532"/>
                  </a:lnTo>
                  <a:cubicBezTo>
                    <a:pt x="1628" y="21117"/>
                    <a:pt x="2429" y="21591"/>
                    <a:pt x="3418" y="21591"/>
                  </a:cubicBezTo>
                  <a:lnTo>
                    <a:pt x="18096" y="21591"/>
                  </a:lnTo>
                  <a:cubicBezTo>
                    <a:pt x="19085" y="21591"/>
                    <a:pt x="19886" y="21117"/>
                    <a:pt x="19886" y="20532"/>
                  </a:cubicBezTo>
                  <a:lnTo>
                    <a:pt x="20279" y="20532"/>
                  </a:lnTo>
                  <a:cubicBezTo>
                    <a:pt x="20926" y="20532"/>
                    <a:pt x="21489" y="20239"/>
                    <a:pt x="21506" y="19856"/>
                  </a:cubicBezTo>
                  <a:cubicBezTo>
                    <a:pt x="21523" y="19462"/>
                    <a:pt x="20995" y="19129"/>
                    <a:pt x="20330" y="19129"/>
                  </a:cubicBezTo>
                  <a:cubicBezTo>
                    <a:pt x="20091" y="19129"/>
                    <a:pt x="19886" y="19008"/>
                    <a:pt x="19886" y="18867"/>
                  </a:cubicBezTo>
                  <a:lnTo>
                    <a:pt x="19886" y="18574"/>
                  </a:lnTo>
                  <a:cubicBezTo>
                    <a:pt x="19819" y="18423"/>
                    <a:pt x="20023" y="18302"/>
                    <a:pt x="20262" y="18302"/>
                  </a:cubicBezTo>
                  <a:close/>
                  <a:moveTo>
                    <a:pt x="15693" y="859"/>
                  </a:moveTo>
                  <a:cubicBezTo>
                    <a:pt x="16290" y="435"/>
                    <a:pt x="16887" y="213"/>
                    <a:pt x="17449" y="193"/>
                  </a:cubicBezTo>
                  <a:cubicBezTo>
                    <a:pt x="17841" y="183"/>
                    <a:pt x="18216" y="274"/>
                    <a:pt x="18540" y="465"/>
                  </a:cubicBezTo>
                  <a:cubicBezTo>
                    <a:pt x="19154" y="818"/>
                    <a:pt x="19342" y="1343"/>
                    <a:pt x="19018" y="1827"/>
                  </a:cubicBezTo>
                  <a:cubicBezTo>
                    <a:pt x="18677" y="2332"/>
                    <a:pt x="17893" y="2644"/>
                    <a:pt x="16989" y="2644"/>
                  </a:cubicBezTo>
                  <a:lnTo>
                    <a:pt x="14432" y="2644"/>
                  </a:lnTo>
                  <a:cubicBezTo>
                    <a:pt x="14773" y="1847"/>
                    <a:pt x="15182" y="1212"/>
                    <a:pt x="15693" y="859"/>
                  </a:cubicBezTo>
                  <a:close/>
                  <a:moveTo>
                    <a:pt x="4373" y="2644"/>
                  </a:moveTo>
                  <a:cubicBezTo>
                    <a:pt x="3470" y="2644"/>
                    <a:pt x="2685" y="2332"/>
                    <a:pt x="2344" y="1827"/>
                  </a:cubicBezTo>
                  <a:cubicBezTo>
                    <a:pt x="2020" y="1343"/>
                    <a:pt x="2191" y="818"/>
                    <a:pt x="2822" y="465"/>
                  </a:cubicBezTo>
                  <a:cubicBezTo>
                    <a:pt x="3129" y="284"/>
                    <a:pt x="3487" y="193"/>
                    <a:pt x="3845" y="193"/>
                  </a:cubicBezTo>
                  <a:cubicBezTo>
                    <a:pt x="3862" y="193"/>
                    <a:pt x="3896" y="193"/>
                    <a:pt x="3913" y="193"/>
                  </a:cubicBezTo>
                  <a:cubicBezTo>
                    <a:pt x="4475" y="213"/>
                    <a:pt x="5072" y="435"/>
                    <a:pt x="5669" y="859"/>
                  </a:cubicBezTo>
                  <a:cubicBezTo>
                    <a:pt x="6180" y="1212"/>
                    <a:pt x="6589" y="1847"/>
                    <a:pt x="6930" y="2644"/>
                  </a:cubicBezTo>
                  <a:lnTo>
                    <a:pt x="4373" y="2644"/>
                  </a:lnTo>
                  <a:close/>
                  <a:moveTo>
                    <a:pt x="7357" y="2846"/>
                  </a:moveTo>
                  <a:lnTo>
                    <a:pt x="14005" y="2846"/>
                  </a:lnTo>
                  <a:cubicBezTo>
                    <a:pt x="12846" y="5842"/>
                    <a:pt x="12642" y="10816"/>
                    <a:pt x="12625" y="13621"/>
                  </a:cubicBezTo>
                  <a:lnTo>
                    <a:pt x="8720" y="13621"/>
                  </a:lnTo>
                  <a:cubicBezTo>
                    <a:pt x="8720" y="10816"/>
                    <a:pt x="8516" y="5842"/>
                    <a:pt x="7357" y="284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83670710-2868-4210-9042-9DA14FCF49B6}"/>
                </a:ext>
              </a:extLst>
            </p:cNvPr>
            <p:cNvSpPr/>
            <p:nvPr/>
          </p:nvSpPr>
          <p:spPr>
            <a:xfrm>
              <a:off x="182613300" y="12446000"/>
              <a:ext cx="1452873" cy="176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10" y="2937"/>
                  </a:moveTo>
                  <a:cubicBezTo>
                    <a:pt x="14368" y="1228"/>
                    <a:pt x="12424" y="0"/>
                    <a:pt x="10139" y="0"/>
                  </a:cubicBezTo>
                  <a:cubicBezTo>
                    <a:pt x="7326" y="0"/>
                    <a:pt x="5041" y="1880"/>
                    <a:pt x="5041" y="4196"/>
                  </a:cubicBezTo>
                  <a:cubicBezTo>
                    <a:pt x="5041" y="4879"/>
                    <a:pt x="5249" y="5517"/>
                    <a:pt x="5589" y="6092"/>
                  </a:cubicBezTo>
                  <a:cubicBezTo>
                    <a:pt x="3568" y="7117"/>
                    <a:pt x="1680" y="8329"/>
                    <a:pt x="0" y="9697"/>
                  </a:cubicBezTo>
                  <a:lnTo>
                    <a:pt x="14463" y="21600"/>
                  </a:lnTo>
                  <a:cubicBezTo>
                    <a:pt x="16351" y="20155"/>
                    <a:pt x="18843" y="19254"/>
                    <a:pt x="21600" y="19160"/>
                  </a:cubicBezTo>
                  <a:lnTo>
                    <a:pt x="21600" y="2284"/>
                  </a:lnTo>
                  <a:cubicBezTo>
                    <a:pt x="19315" y="2315"/>
                    <a:pt x="17125" y="2533"/>
                    <a:pt x="15010" y="2937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8100" tIns="5760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0E10DE7-4DD6-4E8A-84AD-ED5F4F2A41C1}"/>
                </a:ext>
              </a:extLst>
            </p:cNvPr>
            <p:cNvSpPr/>
            <p:nvPr/>
          </p:nvSpPr>
          <p:spPr>
            <a:xfrm>
              <a:off x="184124599" y="12446000"/>
              <a:ext cx="1445259" cy="176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58" y="6147"/>
                  </a:moveTo>
                  <a:cubicBezTo>
                    <a:pt x="16437" y="5571"/>
                    <a:pt x="16646" y="4902"/>
                    <a:pt x="16646" y="4202"/>
                  </a:cubicBezTo>
                  <a:cubicBezTo>
                    <a:pt x="16646" y="1883"/>
                    <a:pt x="14350" y="0"/>
                    <a:pt x="11521" y="0"/>
                  </a:cubicBezTo>
                  <a:cubicBezTo>
                    <a:pt x="9206" y="0"/>
                    <a:pt x="7251" y="1245"/>
                    <a:pt x="6605" y="2972"/>
                  </a:cubicBezTo>
                  <a:cubicBezTo>
                    <a:pt x="4479" y="2568"/>
                    <a:pt x="2278" y="2350"/>
                    <a:pt x="0" y="2319"/>
                  </a:cubicBezTo>
                  <a:lnTo>
                    <a:pt x="0" y="19188"/>
                  </a:lnTo>
                  <a:cubicBezTo>
                    <a:pt x="2752" y="19281"/>
                    <a:pt x="5239" y="20184"/>
                    <a:pt x="7137" y="21600"/>
                  </a:cubicBezTo>
                  <a:lnTo>
                    <a:pt x="21600" y="9742"/>
                  </a:lnTo>
                  <a:cubicBezTo>
                    <a:pt x="19949" y="8372"/>
                    <a:pt x="18070" y="7174"/>
                    <a:pt x="16058" y="614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8100" tIns="5760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CA1DD4C9-3ECE-4267-A229-22DB96FAD7F0}"/>
                </a:ext>
              </a:extLst>
            </p:cNvPr>
            <p:cNvSpPr/>
            <p:nvPr/>
          </p:nvSpPr>
          <p:spPr>
            <a:xfrm>
              <a:off x="184658000" y="13284200"/>
              <a:ext cx="1711958" cy="144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815"/>
                  </a:moveTo>
                  <a:cubicBezTo>
                    <a:pt x="21600" y="6992"/>
                    <a:pt x="19661" y="4699"/>
                    <a:pt x="17274" y="4699"/>
                  </a:cubicBezTo>
                  <a:cubicBezTo>
                    <a:pt x="16665" y="4699"/>
                    <a:pt x="16088" y="4851"/>
                    <a:pt x="15575" y="5116"/>
                  </a:cubicBezTo>
                  <a:cubicBezTo>
                    <a:pt x="14598" y="3278"/>
                    <a:pt x="13476" y="1554"/>
                    <a:pt x="12210" y="0"/>
                  </a:cubicBezTo>
                  <a:lnTo>
                    <a:pt x="0" y="14438"/>
                  </a:lnTo>
                  <a:cubicBezTo>
                    <a:pt x="1490" y="16333"/>
                    <a:pt x="2420" y="18834"/>
                    <a:pt x="2516" y="21600"/>
                  </a:cubicBezTo>
                  <a:lnTo>
                    <a:pt x="19597" y="21600"/>
                  </a:lnTo>
                  <a:cubicBezTo>
                    <a:pt x="19581" y="19194"/>
                    <a:pt x="19341" y="16844"/>
                    <a:pt x="18908" y="14589"/>
                  </a:cubicBezTo>
                  <a:cubicBezTo>
                    <a:pt x="20478" y="13813"/>
                    <a:pt x="21600" y="11975"/>
                    <a:pt x="21600" y="9815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8100" tIns="9000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442D1CED-D860-43EE-9BC6-8E5E20E1E30A}"/>
                </a:ext>
              </a:extLst>
            </p:cNvPr>
            <p:cNvSpPr/>
            <p:nvPr/>
          </p:nvSpPr>
          <p:spPr>
            <a:xfrm>
              <a:off x="181813200" y="13284200"/>
              <a:ext cx="1724658" cy="144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16" y="0"/>
                  </a:moveTo>
                  <a:cubicBezTo>
                    <a:pt x="8144" y="1573"/>
                    <a:pt x="7015" y="3316"/>
                    <a:pt x="6044" y="5173"/>
                  </a:cubicBezTo>
                  <a:cubicBezTo>
                    <a:pt x="5503" y="4888"/>
                    <a:pt x="4915" y="4737"/>
                    <a:pt x="4295" y="4737"/>
                  </a:cubicBezTo>
                  <a:cubicBezTo>
                    <a:pt x="1925" y="4737"/>
                    <a:pt x="0" y="7029"/>
                    <a:pt x="0" y="9853"/>
                  </a:cubicBezTo>
                  <a:cubicBezTo>
                    <a:pt x="0" y="12051"/>
                    <a:pt x="1161" y="13907"/>
                    <a:pt x="2784" y="14646"/>
                  </a:cubicBezTo>
                  <a:cubicBezTo>
                    <a:pt x="2354" y="16882"/>
                    <a:pt x="2115" y="19213"/>
                    <a:pt x="2115" y="21600"/>
                  </a:cubicBezTo>
                  <a:cubicBezTo>
                    <a:pt x="2115" y="21600"/>
                    <a:pt x="2115" y="21600"/>
                    <a:pt x="2115" y="21600"/>
                  </a:cubicBezTo>
                  <a:lnTo>
                    <a:pt x="19135" y="21600"/>
                  </a:lnTo>
                  <a:cubicBezTo>
                    <a:pt x="19230" y="18853"/>
                    <a:pt x="20153" y="16371"/>
                    <a:pt x="21600" y="14476"/>
                  </a:cubicBezTo>
                  <a:lnTo>
                    <a:pt x="9416" y="0"/>
                  </a:ln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38100" tIns="9000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514A8D2-1E49-4545-B2AC-A715122967E8}"/>
                </a:ext>
              </a:extLst>
            </p:cNvPr>
            <p:cNvSpPr/>
            <p:nvPr/>
          </p:nvSpPr>
          <p:spPr>
            <a:xfrm>
              <a:off x="184658000" y="14795499"/>
              <a:ext cx="1766576" cy="142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18434" y="5765"/>
                  </a:moveTo>
                  <a:cubicBezTo>
                    <a:pt x="18745" y="3901"/>
                    <a:pt x="18931" y="1979"/>
                    <a:pt x="18978" y="0"/>
                  </a:cubicBezTo>
                  <a:lnTo>
                    <a:pt x="2436" y="0"/>
                  </a:lnTo>
                  <a:cubicBezTo>
                    <a:pt x="2343" y="2806"/>
                    <a:pt x="1443" y="5342"/>
                    <a:pt x="0" y="7264"/>
                  </a:cubicBezTo>
                  <a:lnTo>
                    <a:pt x="11576" y="21600"/>
                  </a:lnTo>
                  <a:cubicBezTo>
                    <a:pt x="13050" y="19736"/>
                    <a:pt x="14353" y="17660"/>
                    <a:pt x="15424" y="15393"/>
                  </a:cubicBezTo>
                  <a:cubicBezTo>
                    <a:pt x="16014" y="15777"/>
                    <a:pt x="16681" y="16008"/>
                    <a:pt x="17395" y="16008"/>
                  </a:cubicBezTo>
                  <a:cubicBezTo>
                    <a:pt x="19707" y="16008"/>
                    <a:pt x="21584" y="13683"/>
                    <a:pt x="21584" y="10819"/>
                  </a:cubicBezTo>
                  <a:cubicBezTo>
                    <a:pt x="21600" y="8359"/>
                    <a:pt x="20250" y="6322"/>
                    <a:pt x="18434" y="5765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8100" tIns="1440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6A143189-7557-43AB-84C6-4F6703A900DC}"/>
                </a:ext>
              </a:extLst>
            </p:cNvPr>
            <p:cNvSpPr/>
            <p:nvPr/>
          </p:nvSpPr>
          <p:spPr>
            <a:xfrm>
              <a:off x="181851300" y="14795499"/>
              <a:ext cx="1692908" cy="142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26"/>
                  </a:moveTo>
                  <a:cubicBezTo>
                    <a:pt x="20125" y="5304"/>
                    <a:pt x="19186" y="2786"/>
                    <a:pt x="19088" y="0"/>
                  </a:cubicBezTo>
                  <a:lnTo>
                    <a:pt x="1750" y="0"/>
                  </a:lnTo>
                  <a:cubicBezTo>
                    <a:pt x="1799" y="2114"/>
                    <a:pt x="2009" y="4189"/>
                    <a:pt x="2382" y="6169"/>
                  </a:cubicBezTo>
                  <a:cubicBezTo>
                    <a:pt x="972" y="7033"/>
                    <a:pt x="0" y="8782"/>
                    <a:pt x="0" y="10800"/>
                  </a:cubicBezTo>
                  <a:cubicBezTo>
                    <a:pt x="0" y="13663"/>
                    <a:pt x="1961" y="15989"/>
                    <a:pt x="4375" y="15989"/>
                  </a:cubicBezTo>
                  <a:cubicBezTo>
                    <a:pt x="4813" y="15989"/>
                    <a:pt x="5234" y="15912"/>
                    <a:pt x="5639" y="15777"/>
                  </a:cubicBezTo>
                  <a:cubicBezTo>
                    <a:pt x="6725" y="17891"/>
                    <a:pt x="8005" y="19851"/>
                    <a:pt x="9463" y="21600"/>
                  </a:cubicBezTo>
                  <a:lnTo>
                    <a:pt x="21600" y="7226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8100" tIns="1440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78">
            <a:extLst>
              <a:ext uri="{FF2B5EF4-FFF2-40B4-BE49-F238E27FC236}">
                <a16:creationId xmlns:a16="http://schemas.microsoft.com/office/drawing/2014/main" id="{B4E6D03A-6A4D-4C7B-9A5B-1C437FA81130}"/>
              </a:ext>
            </a:extLst>
          </p:cNvPr>
          <p:cNvSpPr/>
          <p:nvPr/>
        </p:nvSpPr>
        <p:spPr>
          <a:xfrm>
            <a:off x="90540" y="2951946"/>
            <a:ext cx="3711429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Aumentar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cantidad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aislados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formarán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el set de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obtener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análisis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más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profundo y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mejorar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los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modelo</a:t>
            </a:r>
            <a:endParaRPr lang="en-US" sz="1400" noProof="1"/>
          </a:p>
        </p:txBody>
      </p:sp>
      <p:sp>
        <p:nvSpPr>
          <p:cNvPr id="23" name="Rectangle 78">
            <a:extLst>
              <a:ext uri="{FF2B5EF4-FFF2-40B4-BE49-F238E27FC236}">
                <a16:creationId xmlns:a16="http://schemas.microsoft.com/office/drawing/2014/main" id="{26C40446-4F74-466D-8736-E46613AE63BF}"/>
              </a:ext>
            </a:extLst>
          </p:cNvPr>
          <p:cNvSpPr/>
          <p:nvPr/>
        </p:nvSpPr>
        <p:spPr>
          <a:xfrm>
            <a:off x="393895" y="1474944"/>
            <a:ext cx="3408074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Construir la filogenia es un servidor o </a:t>
            </a:r>
            <a:r>
              <a:rPr lang="es-MX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RAxML</a:t>
            </a: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 través del portal web CIPRES </a:t>
            </a:r>
            <a:r>
              <a:rPr lang="es-MX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Science</a:t>
            </a: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optimiza tiempo en su elaboración y análisis</a:t>
            </a:r>
            <a:endParaRPr lang="en-US" sz="1400" noProof="1"/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A27F3158-3C43-4FC7-9FFA-C1B4CFBBFC26}"/>
              </a:ext>
            </a:extLst>
          </p:cNvPr>
          <p:cNvSpPr/>
          <p:nvPr/>
        </p:nvSpPr>
        <p:spPr>
          <a:xfrm>
            <a:off x="8357531" y="1474943"/>
            <a:ext cx="3408074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1200"/>
              </a:spcBef>
            </a:pP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Probar diferentes longitudes de k-</a:t>
            </a:r>
            <a:r>
              <a:rPr lang="es-MX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mers</a:t>
            </a: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para la obtención y conteo de </a:t>
            </a:r>
            <a:r>
              <a:rPr lang="es-MX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unitigs</a:t>
            </a: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tal forma que se determine la longitud óptima para el análisis</a:t>
            </a:r>
            <a:endParaRPr lang="en-US" sz="1400" noProof="1"/>
          </a:p>
        </p:txBody>
      </p:sp>
      <p:sp>
        <p:nvSpPr>
          <p:cNvPr id="26" name="Rectangle 78">
            <a:extLst>
              <a:ext uri="{FF2B5EF4-FFF2-40B4-BE49-F238E27FC236}">
                <a16:creationId xmlns:a16="http://schemas.microsoft.com/office/drawing/2014/main" id="{4B997E78-2383-46C6-9113-2EACF9B994F7}"/>
              </a:ext>
            </a:extLst>
          </p:cNvPr>
          <p:cNvSpPr/>
          <p:nvPr/>
        </p:nvSpPr>
        <p:spPr>
          <a:xfrm>
            <a:off x="8353920" y="2951946"/>
            <a:ext cx="3711429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1200"/>
              </a:spcBef>
            </a:pP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 conteo de </a:t>
            </a:r>
            <a:r>
              <a:rPr lang="es-MX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unitigs</a:t>
            </a: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se puede realizar en </a:t>
            </a:r>
            <a:r>
              <a:rPr lang="es-MX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unitig-caller</a:t>
            </a:r>
            <a:r>
              <a:rPr lang="es-MX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Los archivos de salida son más fáciles de interpretar y también se pueden utilizar como entrada en </a:t>
            </a:r>
            <a:r>
              <a:rPr lang="es-MX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Pyseer</a:t>
            </a:r>
            <a:endParaRPr lang="en-US" sz="1400" noProof="1"/>
          </a:p>
        </p:txBody>
      </p:sp>
    </p:spTree>
    <p:extLst>
      <p:ext uri="{BB962C8B-B14F-4D97-AF65-F5344CB8AC3E}">
        <p14:creationId xmlns:p14="http://schemas.microsoft.com/office/powerpoint/2010/main" val="5068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0"/>
            <a:ext cx="6954129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AGRADECIMIENTOS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E7D42D76-F6E4-40C2-9709-34AA56ACA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3" y="1143000"/>
            <a:ext cx="3473840" cy="958780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C01EFDF-E766-4CD1-ADE4-78A83F97A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34" y="868437"/>
            <a:ext cx="1480198" cy="1480198"/>
          </a:xfrm>
          <a:prstGeom prst="rect">
            <a:avLst/>
          </a:prstGeom>
        </p:spPr>
      </p:pic>
      <p:pic>
        <p:nvPicPr>
          <p:cNvPr id="4" name="Imagen 3" descr="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AF6B7512-D1A1-45E7-B18E-6374D1F90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37" y="1143000"/>
            <a:ext cx="4817628" cy="361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51834B6-8AC4-4CA3-8C6E-704F214EE675}"/>
              </a:ext>
            </a:extLst>
          </p:cNvPr>
          <p:cNvSpPr txBox="1"/>
          <p:nvPr/>
        </p:nvSpPr>
        <p:spPr>
          <a:xfrm>
            <a:off x="6490637" y="4932689"/>
            <a:ext cx="4817628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dirty="0"/>
              <a:t>Familia y amigos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9AD0FF-6E72-4223-A059-C3A2E97062A1}"/>
              </a:ext>
            </a:extLst>
          </p:cNvPr>
          <p:cNvSpPr txBox="1"/>
          <p:nvPr/>
        </p:nvSpPr>
        <p:spPr>
          <a:xfrm>
            <a:off x="1449643" y="2348635"/>
            <a:ext cx="3336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Dr. Marcelo Grijalva</a:t>
            </a:r>
          </a:p>
          <a:p>
            <a:pPr algn="ctr"/>
            <a:r>
              <a:rPr lang="es-MX" sz="1600" b="1" dirty="0"/>
              <a:t>Director del trabajo de titulación</a:t>
            </a:r>
            <a:endParaRPr lang="en-US" sz="1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60118B-5733-49C5-A579-82369CDF9CD4}"/>
              </a:ext>
            </a:extLst>
          </p:cNvPr>
          <p:cNvSpPr txBox="1"/>
          <p:nvPr/>
        </p:nvSpPr>
        <p:spPr>
          <a:xfrm>
            <a:off x="1415980" y="3160184"/>
            <a:ext cx="3403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Dra. Sonia Cárdenas</a:t>
            </a:r>
          </a:p>
          <a:p>
            <a:pPr algn="ctr"/>
            <a:r>
              <a:rPr lang="es-MX" sz="1600" b="1" dirty="0"/>
              <a:t>Cotutora del trabajo de titulación</a:t>
            </a:r>
            <a:endParaRPr lang="en-US" sz="1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E2D97B-4563-462B-AA1D-01190585E4DE}"/>
              </a:ext>
            </a:extLst>
          </p:cNvPr>
          <p:cNvSpPr txBox="1"/>
          <p:nvPr/>
        </p:nvSpPr>
        <p:spPr>
          <a:xfrm>
            <a:off x="1143732" y="3971733"/>
            <a:ext cx="399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Dr. Francisco Flores</a:t>
            </a:r>
          </a:p>
          <a:p>
            <a:pPr algn="ctr"/>
            <a:r>
              <a:rPr lang="es-MX" sz="1600" b="1" dirty="0"/>
              <a:t>Docente de la Carrera de Biotecnología</a:t>
            </a:r>
            <a:endParaRPr lang="en-US" sz="1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FC4A50-28BD-4381-BDA1-8AA8175CDBB6}"/>
              </a:ext>
            </a:extLst>
          </p:cNvPr>
          <p:cNvSpPr txBox="1"/>
          <p:nvPr/>
        </p:nvSpPr>
        <p:spPr>
          <a:xfrm>
            <a:off x="883735" y="4973972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Dra. Nicole Wheeler</a:t>
            </a:r>
          </a:p>
          <a:p>
            <a:pPr algn="ctr"/>
            <a:r>
              <a:rPr lang="es-MX" sz="1600" b="1" dirty="0"/>
              <a:t>Asesor externo</a:t>
            </a:r>
            <a:endParaRPr lang="en-US" sz="16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24911A-F585-4924-B143-EE37119F5561}"/>
              </a:ext>
            </a:extLst>
          </p:cNvPr>
          <p:cNvSpPr txBox="1"/>
          <p:nvPr/>
        </p:nvSpPr>
        <p:spPr>
          <a:xfrm>
            <a:off x="3594238" y="4973972"/>
            <a:ext cx="245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Ing. Leonardo </a:t>
            </a:r>
            <a:r>
              <a:rPr lang="es-MX" sz="1600" dirty="0" err="1"/>
              <a:t>Tayupanta</a:t>
            </a:r>
            <a:endParaRPr lang="es-MX" sz="1600" dirty="0"/>
          </a:p>
          <a:p>
            <a:pPr algn="ctr"/>
            <a:r>
              <a:rPr lang="es-MX" sz="1600" b="1" dirty="0"/>
              <a:t>Asesor externo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86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C82D032-799D-47B2-A38D-B0F8903854A9}"/>
              </a:ext>
            </a:extLst>
          </p:cNvPr>
          <p:cNvSpPr/>
          <p:nvPr/>
        </p:nvSpPr>
        <p:spPr>
          <a:xfrm>
            <a:off x="9420665" y="5945410"/>
            <a:ext cx="2771335" cy="912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53FEC4-1F8B-46C7-8AC6-2629CB5ED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id="{A2AE7C63-11F2-4DFE-BAD2-17335C1595AE}"/>
              </a:ext>
            </a:extLst>
          </p:cNvPr>
          <p:cNvGrpSpPr/>
          <p:nvPr/>
        </p:nvGrpSpPr>
        <p:grpSpPr>
          <a:xfrm>
            <a:off x="1661539" y="1000327"/>
            <a:ext cx="9144793" cy="3426249"/>
            <a:chOff x="1661539" y="1000327"/>
            <a:chExt cx="9144793" cy="3426249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BCA7DD8D-0172-40E6-86F0-5D760F03E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539" y="1000327"/>
              <a:ext cx="9144793" cy="3426249"/>
            </a:xfrm>
            <a:prstGeom prst="rect">
              <a:avLst/>
            </a:prstGeom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6D57C855-80EB-49BE-9E4B-ECCDD442EACC}"/>
                </a:ext>
              </a:extLst>
            </p:cNvPr>
            <p:cNvGrpSpPr/>
            <p:nvPr/>
          </p:nvGrpSpPr>
          <p:grpSpPr>
            <a:xfrm>
              <a:off x="1805871" y="2455955"/>
              <a:ext cx="1292947" cy="1631216"/>
              <a:chOff x="1693329" y="2287364"/>
              <a:chExt cx="1292947" cy="1631216"/>
            </a:xfrm>
          </p:grpSpPr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BB8DDF49-4D4A-4728-A7E0-2209ECB2E101}"/>
                  </a:ext>
                </a:extLst>
              </p:cNvPr>
              <p:cNvSpPr/>
              <p:nvPr/>
            </p:nvSpPr>
            <p:spPr>
              <a:xfrm>
                <a:off x="1694449" y="2524179"/>
                <a:ext cx="1291827" cy="1291827"/>
              </a:xfrm>
              <a:prstGeom prst="rect">
                <a:avLst/>
              </a:prstGeom>
              <a:solidFill>
                <a:srgbClr val="16A08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D4C4222-453D-42B8-B54F-9195D91C69D5}"/>
                  </a:ext>
                </a:extLst>
              </p:cNvPr>
              <p:cNvSpPr txBox="1"/>
              <p:nvPr/>
            </p:nvSpPr>
            <p:spPr>
              <a:xfrm>
                <a:off x="1693329" y="2287364"/>
                <a:ext cx="1281120" cy="16312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bliqueTopRigh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MX" sz="10000" dirty="0">
                    <a:ln w="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endParaRPr lang="en-US" sz="100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D8D1A140-C856-460C-80E5-ABFDB841DF3C}"/>
                </a:ext>
              </a:extLst>
            </p:cNvPr>
            <p:cNvGrpSpPr/>
            <p:nvPr/>
          </p:nvGrpSpPr>
          <p:grpSpPr>
            <a:xfrm>
              <a:off x="5997526" y="2455955"/>
              <a:ext cx="1291827" cy="1631216"/>
              <a:chOff x="7122942" y="2200685"/>
              <a:chExt cx="1291827" cy="1631216"/>
            </a:xfrm>
          </p:grpSpPr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id="{E656559B-3115-433C-8170-1C8DA6AB27EC}"/>
                  </a:ext>
                </a:extLst>
              </p:cNvPr>
              <p:cNvSpPr/>
              <p:nvPr/>
            </p:nvSpPr>
            <p:spPr>
              <a:xfrm>
                <a:off x="7122942" y="2458182"/>
                <a:ext cx="1291827" cy="1291827"/>
              </a:xfrm>
              <a:prstGeom prst="rect">
                <a:avLst/>
              </a:prstGeom>
              <a:solidFill>
                <a:srgbClr val="C0392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97425C71-C544-409D-A67F-3AB4D91C77EC}"/>
                  </a:ext>
                </a:extLst>
              </p:cNvPr>
              <p:cNvSpPr txBox="1"/>
              <p:nvPr/>
            </p:nvSpPr>
            <p:spPr>
              <a:xfrm>
                <a:off x="7271763" y="2200685"/>
                <a:ext cx="994183" cy="16312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bliqueTopRigh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MX" sz="10000" dirty="0">
                    <a:ln w="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endParaRPr lang="en-US" sz="100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2" y="532514"/>
            <a:ext cx="3986062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Klebsiella</a:t>
            </a:r>
            <a:r>
              <a:rPr lang="es-EC" sz="200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 </a:t>
            </a:r>
            <a:r>
              <a:rPr lang="es-EC" sz="200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pneumoniae</a:t>
            </a:r>
            <a:endParaRPr lang="es-EC" sz="2000" kern="0" dirty="0">
              <a:solidFill>
                <a:schemeClr val="tx1"/>
              </a:solidFill>
              <a:effectLst/>
              <a:latin typeface="Arial (Títulos)"/>
              <a:cs typeface="Cavolini" panose="020B0502040204020203" pitchFamily="66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1839D4C-BAAA-49BA-8850-47DC91F87B39}"/>
              </a:ext>
            </a:extLst>
          </p:cNvPr>
          <p:cNvGrpSpPr/>
          <p:nvPr/>
        </p:nvGrpSpPr>
        <p:grpSpPr>
          <a:xfrm>
            <a:off x="451101" y="1323854"/>
            <a:ext cx="5035309" cy="2185657"/>
            <a:chOff x="333342" y="1493286"/>
            <a:chExt cx="6070210" cy="2605337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586D85E-9D17-40BD-9E1F-9AE500244BD2}"/>
                </a:ext>
              </a:extLst>
            </p:cNvPr>
            <p:cNvGrpSpPr/>
            <p:nvPr/>
          </p:nvGrpSpPr>
          <p:grpSpPr>
            <a:xfrm>
              <a:off x="333342" y="1493286"/>
              <a:ext cx="6070210" cy="2605337"/>
              <a:chOff x="333342" y="1493286"/>
              <a:chExt cx="6070210" cy="2605337"/>
            </a:xfrm>
          </p:grpSpPr>
          <p:pic>
            <p:nvPicPr>
              <p:cNvPr id="7176" name="Picture 8" descr="klebsiella pneumoniae interacting with a neutrophil">
                <a:extLst>
                  <a:ext uri="{FF2B5EF4-FFF2-40B4-BE49-F238E27FC236}">
                    <a16:creationId xmlns:a16="http://schemas.microsoft.com/office/drawing/2014/main" id="{FDDE54B7-1002-49F7-A366-0CF6AAEB0B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42" y="1493286"/>
                <a:ext cx="3256671" cy="2605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8" name="Picture 10" descr="appearance of K.pneumoniae on agar">
                <a:extLst>
                  <a:ext uri="{FF2B5EF4-FFF2-40B4-BE49-F238E27FC236}">
                    <a16:creationId xmlns:a16="http://schemas.microsoft.com/office/drawing/2014/main" id="{98240B4F-ED0E-463D-BBDE-EC0F28B2AE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88" b="12789"/>
              <a:stretch/>
            </p:blipFill>
            <p:spPr bwMode="auto">
              <a:xfrm>
                <a:off x="3590013" y="1493286"/>
                <a:ext cx="2813539" cy="2605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EB368337-89FB-48F1-A3CE-FCB0D3ED1C02}"/>
                </a:ext>
              </a:extLst>
            </p:cNvPr>
            <p:cNvSpPr txBox="1"/>
            <p:nvPr/>
          </p:nvSpPr>
          <p:spPr>
            <a:xfrm>
              <a:off x="333342" y="1493286"/>
              <a:ext cx="33214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</a:rPr>
                <a:t>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19F7F3F-7806-45F8-8E7D-708B9C2FF7BF}"/>
                </a:ext>
              </a:extLst>
            </p:cNvPr>
            <p:cNvSpPr txBox="1"/>
            <p:nvPr/>
          </p:nvSpPr>
          <p:spPr>
            <a:xfrm>
              <a:off x="3580248" y="1493286"/>
              <a:ext cx="33214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</a:rPr>
                <a:t>B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A7B2A24-5BC1-459C-978F-3E0ED452978C}"/>
              </a:ext>
            </a:extLst>
          </p:cNvPr>
          <p:cNvGrpSpPr/>
          <p:nvPr/>
        </p:nvGrpSpPr>
        <p:grpSpPr>
          <a:xfrm>
            <a:off x="5894738" y="1003078"/>
            <a:ext cx="3380258" cy="4382427"/>
            <a:chOff x="230372" y="755475"/>
            <a:chExt cx="3795009" cy="4870681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09B12B98-4E55-48D5-9272-B97B9E562CBF}"/>
                </a:ext>
              </a:extLst>
            </p:cNvPr>
            <p:cNvGrpSpPr/>
            <p:nvPr/>
          </p:nvGrpSpPr>
          <p:grpSpPr>
            <a:xfrm>
              <a:off x="230372" y="755475"/>
              <a:ext cx="3795009" cy="4870681"/>
              <a:chOff x="386723" y="772818"/>
              <a:chExt cx="4888158" cy="5095039"/>
            </a:xfrm>
          </p:grpSpPr>
          <p:pic>
            <p:nvPicPr>
              <p:cNvPr id="22" name="Picture 4" descr="Libros para aprender sobre el cuerpo humano - Eres Mamá">
                <a:extLst>
                  <a:ext uri="{FF2B5EF4-FFF2-40B4-BE49-F238E27FC236}">
                    <a16:creationId xmlns:a16="http://schemas.microsoft.com/office/drawing/2014/main" id="{FE82F938-CC25-4961-8268-BEF3DF9C0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31" b="99274" l="2737" r="95810">
                            <a14:foregroundMark x1="9863" y1="39194" x2="9863" y2="39194"/>
                            <a14:foregroundMark x1="8979" y1="44113" x2="8979" y2="41452"/>
                            <a14:foregroundMark x1="12172" y1="43468" x2="11745" y2="42460"/>
                            <a14:foregroundMark x1="9293" y1="42661" x2="8837" y2="42460"/>
                            <a14:foregroundMark x1="8694" y1="39798" x2="8694" y2="39798"/>
                            <a14:foregroundMark x1="9436" y1="37742" x2="10576" y2="40000"/>
                            <a14:foregroundMark x1="10718" y1="41008" x2="6129" y2="37863"/>
                            <a14:foregroundMark x1="6129" y1="37863" x2="6813" y2="41452"/>
                            <a14:foregroundMark x1="10889" y1="46371" x2="7583" y2="38347"/>
                            <a14:foregroundMark x1="7583" y1="38347" x2="12030" y2="36290"/>
                            <a14:foregroundMark x1="11032" y1="38347" x2="5217" y2="42863"/>
                            <a14:foregroundMark x1="5217" y1="42863" x2="5217" y2="42863"/>
                            <a14:foregroundMark x1="5787" y1="44516" x2="8124" y2="36089"/>
                            <a14:foregroundMark x1="8124" y1="36089" x2="8124" y2="36089"/>
                            <a14:foregroundMark x1="24059" y1="36089" x2="22919" y2="43710"/>
                            <a14:foregroundMark x1="22919" y1="43710" x2="22919" y2="43710"/>
                            <a14:foregroundMark x1="22463" y1="37742" x2="23204" y2="39597"/>
                            <a14:foregroundMark x1="26112" y1="40605" x2="25371" y2="38145"/>
                            <a14:foregroundMark x1="34806" y1="19879" x2="29647" y2="18468"/>
                            <a14:foregroundMark x1="29647" y1="18468" x2="32754" y2="12298"/>
                            <a14:foregroundMark x1="32754" y1="12298" x2="32754" y2="20323"/>
                            <a14:foregroundMark x1="32754" y1="20323" x2="30302" y2="21129"/>
                            <a14:foregroundMark x1="28991" y1="15605" x2="30017" y2="15605"/>
                            <a14:foregroundMark x1="17104" y1="62984" x2="12058" y2="62500"/>
                            <a14:foregroundMark x1="12058" y1="62500" x2="10433" y2="55847"/>
                            <a14:foregroundMark x1="10433" y1="55847" x2="15251" y2="53952"/>
                            <a14:foregroundMark x1="15251" y1="53952" x2="18358" y2="60242"/>
                            <a14:foregroundMark x1="18358" y1="60242" x2="16391" y2="62984"/>
                            <a14:foregroundMark x1="25798" y1="86573" x2="20867" y2="83266"/>
                            <a14:foregroundMark x1="20867" y1="83266" x2="19812" y2="76250"/>
                            <a14:foregroundMark x1="19812" y1="76250" x2="24487" y2="74032"/>
                            <a14:foregroundMark x1="24487" y1="74032" x2="28563" y2="78185"/>
                            <a14:foregroundMark x1="28563" y1="78185" x2="26226" y2="84879"/>
                            <a14:foregroundMark x1="26226" y1="84879" x2="24800" y2="85968"/>
                            <a14:foregroundMark x1="10006" y1="91089" x2="5046" y2="91008"/>
                            <a14:foregroundMark x1="5046" y1="91008" x2="5131" y2="83790"/>
                            <a14:foregroundMark x1="5131" y1="83790" x2="10205" y2="82581"/>
                            <a14:foregroundMark x1="10205" y1="82581" x2="11460" y2="89435"/>
                            <a14:foregroundMark x1="11460" y1="89435" x2="9863" y2="92702"/>
                            <a14:foregroundMark x1="2765" y1="89435" x2="2765" y2="84113"/>
                            <a14:foregroundMark x1="77281" y1="74879" x2="72035" y2="73427"/>
                            <a14:foregroundMark x1="72035" y1="73427" x2="71836" y2="66290"/>
                            <a14:foregroundMark x1="71836" y1="66290" x2="76796" y2="63669"/>
                            <a14:foregroundMark x1="76796" y1="63669" x2="79903" y2="69637"/>
                            <a14:foregroundMark x1="79903" y1="69637" x2="77366" y2="75605"/>
                            <a14:foregroundMark x1="77366" y1="75605" x2="76995" y2="75685"/>
                            <a14:foregroundMark x1="96294" y1="62581" x2="92531" y2="67097"/>
                            <a14:foregroundMark x1="92531" y1="67097" x2="87885" y2="63548"/>
                            <a14:foregroundMark x1="87885" y1="63548" x2="88712" y2="55685"/>
                            <a14:foregroundMark x1="88712" y1="55685" x2="93444" y2="53790"/>
                            <a14:foregroundMark x1="93444" y1="53790" x2="95838" y2="60766"/>
                            <a14:foregroundMark x1="95838" y1="60766" x2="95696" y2="63992"/>
                            <a14:foregroundMark x1="75542" y1="49435" x2="70468" y2="46815"/>
                            <a14:foregroundMark x1="70468" y1="46815" x2="73860" y2="41008"/>
                            <a14:foregroundMark x1="73860" y1="41008" x2="77281" y2="47056"/>
                            <a14:foregroundMark x1="77281" y1="47056" x2="75257" y2="51895"/>
                            <a14:foregroundMark x1="84977" y1="40000" x2="80331" y2="35847"/>
                            <a14:foregroundMark x1="80331" y1="35847" x2="81072" y2="28750"/>
                            <a14:foregroundMark x1="81072" y1="28750" x2="86260" y2="31129"/>
                            <a14:foregroundMark x1="86260" y1="31129" x2="86545" y2="38629"/>
                            <a14:foregroundMark x1="86545" y1="38629" x2="84265" y2="41653"/>
                            <a14:foregroundMark x1="72349" y1="20927" x2="70211" y2="14194"/>
                            <a14:foregroundMark x1="70211" y1="14194" x2="75656" y2="13105"/>
                            <a14:foregroundMark x1="75656" y1="13105" x2="73546" y2="20081"/>
                            <a14:foregroundMark x1="73546" y1="20081" x2="71779" y2="20524"/>
                            <a14:foregroundMark x1="78449" y1="74879" x2="73489" y2="73750"/>
                            <a14:foregroundMark x1="73489" y1="73750" x2="73261" y2="66210"/>
                            <a14:foregroundMark x1="73261" y1="66210" x2="78592" y2="65605"/>
                            <a14:foregroundMark x1="78592" y1="65605" x2="77879" y2="72621"/>
                            <a14:foregroundMark x1="85832" y1="90242" x2="80730" y2="92177"/>
                            <a14:foregroundMark x1="80730" y1="92177" x2="77452" y2="86371"/>
                            <a14:foregroundMark x1="77452" y1="86371" x2="81870" y2="81653"/>
                            <a14:foregroundMark x1="81870" y1="81653" x2="86688" y2="85484"/>
                            <a14:foregroundMark x1="86688" y1="85484" x2="84835" y2="91290"/>
                            <a14:foregroundMark x1="84835" y1="86976" x2="81214" y2="83911"/>
                            <a14:foregroundMark x1="56129" y1="9839" x2="51197" y2="8831"/>
                            <a14:foregroundMark x1="51197" y1="8831" x2="48860" y2="9234"/>
                            <a14:foregroundMark x1="64966" y1="92702" x2="64396" y2="92298"/>
                            <a14:foregroundMark x1="42788" y1="93750" x2="44242" y2="98266"/>
                            <a14:foregroundMark x1="52480" y1="99476" x2="57868" y2="99073"/>
                            <a14:foregroundMark x1="57868" y1="99073" x2="60034" y2="99073"/>
                            <a14:foregroundMark x1="40450" y1="99274" x2="48432" y2="992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435" t="60932" r="16966" b="20811"/>
              <a:stretch/>
            </p:blipFill>
            <p:spPr bwMode="auto">
              <a:xfrm>
                <a:off x="3858528" y="4308370"/>
                <a:ext cx="1416353" cy="125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Libros para aprender sobre el cuerpo humano - Eres Mamá">
                <a:extLst>
                  <a:ext uri="{FF2B5EF4-FFF2-40B4-BE49-F238E27FC236}">
                    <a16:creationId xmlns:a16="http://schemas.microsoft.com/office/drawing/2014/main" id="{78603F19-5FBE-4BDA-8E78-D48D7FD697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31" b="99274" l="2737" r="95810">
                            <a14:foregroundMark x1="9863" y1="39194" x2="9863" y2="39194"/>
                            <a14:foregroundMark x1="8979" y1="44113" x2="8979" y2="41452"/>
                            <a14:foregroundMark x1="12172" y1="43468" x2="11745" y2="42460"/>
                            <a14:foregroundMark x1="9293" y1="42661" x2="8837" y2="42460"/>
                            <a14:foregroundMark x1="8694" y1="39798" x2="8694" y2="39798"/>
                            <a14:foregroundMark x1="9436" y1="37742" x2="10576" y2="40000"/>
                            <a14:foregroundMark x1="10718" y1="41008" x2="6129" y2="37863"/>
                            <a14:foregroundMark x1="6129" y1="37863" x2="6813" y2="41452"/>
                            <a14:foregroundMark x1="10889" y1="46371" x2="7583" y2="38347"/>
                            <a14:foregroundMark x1="7583" y1="38347" x2="12030" y2="36290"/>
                            <a14:foregroundMark x1="11032" y1="38347" x2="5217" y2="42863"/>
                            <a14:foregroundMark x1="5217" y1="42863" x2="5217" y2="42863"/>
                            <a14:foregroundMark x1="5787" y1="44516" x2="8124" y2="36089"/>
                            <a14:foregroundMark x1="8124" y1="36089" x2="8124" y2="36089"/>
                            <a14:foregroundMark x1="24059" y1="36089" x2="22919" y2="43710"/>
                            <a14:foregroundMark x1="22919" y1="43710" x2="22919" y2="43710"/>
                            <a14:foregroundMark x1="22463" y1="37742" x2="23204" y2="39597"/>
                            <a14:foregroundMark x1="26112" y1="40605" x2="25371" y2="38145"/>
                            <a14:foregroundMark x1="34806" y1="19879" x2="29647" y2="18468"/>
                            <a14:foregroundMark x1="29647" y1="18468" x2="32754" y2="12298"/>
                            <a14:foregroundMark x1="32754" y1="12298" x2="32754" y2="20323"/>
                            <a14:foregroundMark x1="32754" y1="20323" x2="30302" y2="21129"/>
                            <a14:foregroundMark x1="28991" y1="15605" x2="30017" y2="15605"/>
                            <a14:foregroundMark x1="17104" y1="62984" x2="12058" y2="62500"/>
                            <a14:foregroundMark x1="12058" y1="62500" x2="10433" y2="55847"/>
                            <a14:foregroundMark x1="10433" y1="55847" x2="15251" y2="53952"/>
                            <a14:foregroundMark x1="15251" y1="53952" x2="18358" y2="60242"/>
                            <a14:foregroundMark x1="18358" y1="60242" x2="16391" y2="62984"/>
                            <a14:foregroundMark x1="25798" y1="86573" x2="20867" y2="83266"/>
                            <a14:foregroundMark x1="20867" y1="83266" x2="19812" y2="76250"/>
                            <a14:foregroundMark x1="19812" y1="76250" x2="24487" y2="74032"/>
                            <a14:foregroundMark x1="24487" y1="74032" x2="28563" y2="78185"/>
                            <a14:foregroundMark x1="28563" y1="78185" x2="26226" y2="84879"/>
                            <a14:foregroundMark x1="26226" y1="84879" x2="24800" y2="85968"/>
                            <a14:foregroundMark x1="10006" y1="91089" x2="5046" y2="91008"/>
                            <a14:foregroundMark x1="5046" y1="91008" x2="5131" y2="83790"/>
                            <a14:foregroundMark x1="5131" y1="83790" x2="10205" y2="82581"/>
                            <a14:foregroundMark x1="10205" y1="82581" x2="11460" y2="89435"/>
                            <a14:foregroundMark x1="11460" y1="89435" x2="9863" y2="92702"/>
                            <a14:foregroundMark x1="2765" y1="89435" x2="2765" y2="84113"/>
                            <a14:foregroundMark x1="77281" y1="74879" x2="72035" y2="73427"/>
                            <a14:foregroundMark x1="72035" y1="73427" x2="71836" y2="66290"/>
                            <a14:foregroundMark x1="71836" y1="66290" x2="76796" y2="63669"/>
                            <a14:foregroundMark x1="76796" y1="63669" x2="79903" y2="69637"/>
                            <a14:foregroundMark x1="79903" y1="69637" x2="77366" y2="75605"/>
                            <a14:foregroundMark x1="77366" y1="75605" x2="76995" y2="75685"/>
                            <a14:foregroundMark x1="96294" y1="62581" x2="92531" y2="67097"/>
                            <a14:foregroundMark x1="92531" y1="67097" x2="87885" y2="63548"/>
                            <a14:foregroundMark x1="87885" y1="63548" x2="88712" y2="55685"/>
                            <a14:foregroundMark x1="88712" y1="55685" x2="93444" y2="53790"/>
                            <a14:foregroundMark x1="93444" y1="53790" x2="95838" y2="60766"/>
                            <a14:foregroundMark x1="95838" y1="60766" x2="95696" y2="63992"/>
                            <a14:foregroundMark x1="75542" y1="49435" x2="70468" y2="46815"/>
                            <a14:foregroundMark x1="70468" y1="46815" x2="73860" y2="41008"/>
                            <a14:foregroundMark x1="73860" y1="41008" x2="77281" y2="47056"/>
                            <a14:foregroundMark x1="77281" y1="47056" x2="75257" y2="51895"/>
                            <a14:foregroundMark x1="84977" y1="40000" x2="80331" y2="35847"/>
                            <a14:foregroundMark x1="80331" y1="35847" x2="81072" y2="28750"/>
                            <a14:foregroundMark x1="81072" y1="28750" x2="86260" y2="31129"/>
                            <a14:foregroundMark x1="86260" y1="31129" x2="86545" y2="38629"/>
                            <a14:foregroundMark x1="86545" y1="38629" x2="84265" y2="41653"/>
                            <a14:foregroundMark x1="72349" y1="20927" x2="70211" y2="14194"/>
                            <a14:foregroundMark x1="70211" y1="14194" x2="75656" y2="13105"/>
                            <a14:foregroundMark x1="75656" y1="13105" x2="73546" y2="20081"/>
                            <a14:foregroundMark x1="73546" y1="20081" x2="71779" y2="20524"/>
                            <a14:foregroundMark x1="78449" y1="74879" x2="73489" y2="73750"/>
                            <a14:foregroundMark x1="73489" y1="73750" x2="73261" y2="66210"/>
                            <a14:foregroundMark x1="73261" y1="66210" x2="78592" y2="65605"/>
                            <a14:foregroundMark x1="78592" y1="65605" x2="77879" y2="72621"/>
                            <a14:foregroundMark x1="85832" y1="90242" x2="80730" y2="92177"/>
                            <a14:foregroundMark x1="80730" y1="92177" x2="77452" y2="86371"/>
                            <a14:foregroundMark x1="77452" y1="86371" x2="81870" y2="81653"/>
                            <a14:foregroundMark x1="81870" y1="81653" x2="86688" y2="85484"/>
                            <a14:foregroundMark x1="86688" y1="85484" x2="84835" y2="91290"/>
                            <a14:foregroundMark x1="84835" y1="86976" x2="81214" y2="83911"/>
                            <a14:foregroundMark x1="56129" y1="9839" x2="51197" y2="8831"/>
                            <a14:foregroundMark x1="51197" y1="8831" x2="48860" y2="9234"/>
                            <a14:foregroundMark x1="64966" y1="92702" x2="64396" y2="92298"/>
                            <a14:foregroundMark x1="42788" y1="93750" x2="44242" y2="98266"/>
                            <a14:foregroundMark x1="52480" y1="99476" x2="57868" y2="99073"/>
                            <a14:foregroundMark x1="57868" y1="99073" x2="60034" y2="99073"/>
                            <a14:foregroundMark x1="40450" y1="99274" x2="48432" y2="992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58" t="29753" r="69935" b="52811"/>
              <a:stretch/>
            </p:blipFill>
            <p:spPr bwMode="auto">
              <a:xfrm>
                <a:off x="3728368" y="1329398"/>
                <a:ext cx="1193978" cy="119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6" descr="La Nota Curiosa: El músculo más fuerte del cuerpo humano es… | Confirmado">
                <a:extLst>
                  <a:ext uri="{FF2B5EF4-FFF2-40B4-BE49-F238E27FC236}">
                    <a16:creationId xmlns:a16="http://schemas.microsoft.com/office/drawing/2014/main" id="{C18AA064-063C-4BE2-A01D-ADD1B6EC7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27" t="6875" r="26154" b="11857"/>
              <a:stretch/>
            </p:blipFill>
            <p:spPr bwMode="auto">
              <a:xfrm>
                <a:off x="386723" y="772818"/>
                <a:ext cx="3454187" cy="5095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E5E033DC-48D4-4FEC-A296-CA67DF9B4B03}"/>
                  </a:ext>
                </a:extLst>
              </p:cNvPr>
              <p:cNvCxnSpPr/>
              <p:nvPr/>
            </p:nvCxnSpPr>
            <p:spPr>
              <a:xfrm flipV="1">
                <a:off x="2646932" y="1955409"/>
                <a:ext cx="1193978" cy="95660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C30D791-FAF5-43DC-A237-D8E8D3965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661" y="4466494"/>
                <a:ext cx="1491176" cy="3981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2" descr="Vena descarga gratuita de png - De la peca del Laser del pelo del Laser del  retiro del pelo de la eliminación de la Hiperpigmentación - Estética De La  Vena Del Laser">
              <a:extLst>
                <a:ext uri="{FF2B5EF4-FFF2-40B4-BE49-F238E27FC236}">
                  <a16:creationId xmlns:a16="http://schemas.microsoft.com/office/drawing/2014/main" id="{A2C866CC-343C-4B03-8DCC-9E0615D2D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538" r="90000">
                          <a14:foregroundMark x1="1538" y1="43889" x2="11923" y2="35556"/>
                          <a14:foregroundMark x1="89615" y1="80000" x2="89615" y2="8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/>
            <a:stretch/>
          </p:blipFill>
          <p:spPr bwMode="auto">
            <a:xfrm rot="3470257">
              <a:off x="1882729" y="3217872"/>
              <a:ext cx="1016843" cy="5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2F2A3B2F-6552-4D2B-B218-CF35C5BBB7E1}"/>
                </a:ext>
              </a:extLst>
            </p:cNvPr>
            <p:cNvCxnSpPr>
              <a:cxnSpLocks/>
            </p:cNvCxnSpPr>
            <p:nvPr/>
          </p:nvCxnSpPr>
          <p:spPr>
            <a:xfrm>
              <a:off x="2487924" y="3262836"/>
              <a:ext cx="611216" cy="605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4" descr="Venas - Iconos gratis de médico">
              <a:extLst>
                <a:ext uri="{FF2B5EF4-FFF2-40B4-BE49-F238E27FC236}">
                  <a16:creationId xmlns:a16="http://schemas.microsoft.com/office/drawing/2014/main" id="{28AD9E71-B453-4F1E-A2FE-AA286EA89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83" b="96484" l="2344" r="98047">
                          <a14:foregroundMark x1="6250" y1="46289" x2="17773" y2="44336"/>
                          <a14:foregroundMark x1="17773" y1="44336" x2="4297" y2="24609"/>
                          <a14:foregroundMark x1="35156" y1="5273" x2="40430" y2="6250"/>
                          <a14:foregroundMark x1="59961" y1="5078" x2="66992" y2="5078"/>
                          <a14:foregroundMark x1="91406" y1="35938" x2="98047" y2="34766"/>
                          <a14:foregroundMark x1="59961" y1="94727" x2="62891" y2="94727"/>
                          <a14:foregroundMark x1="2539" y1="84375" x2="3125" y2="85547"/>
                          <a14:foregroundMark x1="33984" y1="96484" x2="39453" y2="96484"/>
                          <a14:backgroundMark x1="7422" y1="98828" x2="21680" y2="77930"/>
                          <a14:backgroundMark x1="21680" y1="77930" x2="27734" y2="77539"/>
                          <a14:backgroundMark x1="7227" y1="53516" x2="19336" y2="55273"/>
                          <a14:backgroundMark x1="19336" y1="55273" x2="23438" y2="50000"/>
                          <a14:backgroundMark x1="24023" y1="23242" x2="16797" y2="16406"/>
                          <a14:backgroundMark x1="16797" y1="16406" x2="26563" y2="19727"/>
                          <a14:backgroundMark x1="26563" y1="19727" x2="26172" y2="23047"/>
                          <a14:backgroundMark x1="51563" y1="8008" x2="51758" y2="19727"/>
                          <a14:backgroundMark x1="51758" y1="19727" x2="55469" y2="28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140" y="2976242"/>
              <a:ext cx="64633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12" descr="Señal de peligro riesgo, simbolo, diverso, ángulo png | PNGEgg">
            <a:extLst>
              <a:ext uri="{FF2B5EF4-FFF2-40B4-BE49-F238E27FC236}">
                <a16:creationId xmlns:a16="http://schemas.microsoft.com/office/drawing/2014/main" id="{0F06508E-030D-4A9C-B92D-E8604566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7" b="98400" l="1889" r="99000">
                        <a14:foregroundMark x1="25667" y1="57600" x2="41111" y2="18400"/>
                        <a14:foregroundMark x1="41111" y1="18400" x2="45222" y2="11733"/>
                        <a14:foregroundMark x1="45222" y1="11733" x2="53444" y2="12933"/>
                        <a14:foregroundMark x1="53444" y1="12933" x2="91000" y2="89200"/>
                        <a14:foregroundMark x1="91000" y1="89200" x2="88667" y2="96267"/>
                        <a14:foregroundMark x1="88667" y1="96267" x2="6111" y2="93333"/>
                        <a14:foregroundMark x1="6111" y1="93333" x2="25333" y2="55333"/>
                        <a14:foregroundMark x1="47000" y1="9867" x2="49556" y2="4933"/>
                        <a14:foregroundMark x1="93556" y1="88800" x2="92111" y2="95867"/>
                        <a14:foregroundMark x1="92111" y1="95867" x2="7667" y2="97067"/>
                        <a14:foregroundMark x1="7667" y1="97067" x2="2111" y2="94800"/>
                        <a14:foregroundMark x1="2111" y1="94800" x2="2556" y2="93067"/>
                        <a14:foregroundMark x1="49556" y1="267" x2="49556" y2="267"/>
                        <a14:foregroundMark x1="93222" y1="86133" x2="94667" y2="93600"/>
                        <a14:foregroundMark x1="94667" y1="93600" x2="88556" y2="97467"/>
                        <a14:foregroundMark x1="88556" y1="97467" x2="5889" y2="98400"/>
                        <a14:foregroundMark x1="5889" y1="98400" x2="1889" y2="95200"/>
                        <a14:foregroundMark x1="95444" y1="86533" x2="97444" y2="94133"/>
                        <a14:foregroundMark x1="97444" y1="94133" x2="95111" y2="87600"/>
                        <a14:foregroundMark x1="95111" y1="87600" x2="95222" y2="86933"/>
                        <a14:foregroundMark x1="99000" y1="94000" x2="99000" y2="97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78" y="1361551"/>
            <a:ext cx="332866" cy="2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Señal de peligro riesgo, simbolo, diverso, ángulo png | PNGEgg">
            <a:extLst>
              <a:ext uri="{FF2B5EF4-FFF2-40B4-BE49-F238E27FC236}">
                <a16:creationId xmlns:a16="http://schemas.microsoft.com/office/drawing/2014/main" id="{2F2FB20C-9EA4-4936-90B4-CC8A208A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7" b="98400" l="1889" r="99000">
                        <a14:foregroundMark x1="25667" y1="57600" x2="41111" y2="18400"/>
                        <a14:foregroundMark x1="41111" y1="18400" x2="45222" y2="11733"/>
                        <a14:foregroundMark x1="45222" y1="11733" x2="53444" y2="12933"/>
                        <a14:foregroundMark x1="53444" y1="12933" x2="91000" y2="89200"/>
                        <a14:foregroundMark x1="91000" y1="89200" x2="88667" y2="96267"/>
                        <a14:foregroundMark x1="88667" y1="96267" x2="6111" y2="93333"/>
                        <a14:foregroundMark x1="6111" y1="93333" x2="25333" y2="55333"/>
                        <a14:foregroundMark x1="47000" y1="9867" x2="49556" y2="4933"/>
                        <a14:foregroundMark x1="93556" y1="88800" x2="92111" y2="95867"/>
                        <a14:foregroundMark x1="92111" y1="95867" x2="7667" y2="97067"/>
                        <a14:foregroundMark x1="7667" y1="97067" x2="2111" y2="94800"/>
                        <a14:foregroundMark x1="2111" y1="94800" x2="2556" y2="93067"/>
                        <a14:foregroundMark x1="49556" y1="267" x2="49556" y2="267"/>
                        <a14:foregroundMark x1="93222" y1="86133" x2="94667" y2="93600"/>
                        <a14:foregroundMark x1="94667" y1="93600" x2="88556" y2="97467"/>
                        <a14:foregroundMark x1="88556" y1="97467" x2="5889" y2="98400"/>
                        <a14:foregroundMark x1="5889" y1="98400" x2="1889" y2="95200"/>
                        <a14:foregroundMark x1="95444" y1="86533" x2="97444" y2="94133"/>
                        <a14:foregroundMark x1="97444" y1="94133" x2="95111" y2="87600"/>
                        <a14:foregroundMark x1="95111" y1="87600" x2="95222" y2="86933"/>
                        <a14:foregroundMark x1="99000" y1="94000" x2="99000" y2="97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13" y="2234113"/>
            <a:ext cx="332866" cy="2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0779DF83-56AE-4F32-AB6A-687D71187160}"/>
              </a:ext>
            </a:extLst>
          </p:cNvPr>
          <p:cNvSpPr txBox="1"/>
          <p:nvPr/>
        </p:nvSpPr>
        <p:spPr>
          <a:xfrm>
            <a:off x="9651692" y="2986290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Unidades de cuidados </a:t>
            </a:r>
          </a:p>
          <a:p>
            <a:r>
              <a:rPr lang="es-MX" sz="1400" dirty="0"/>
              <a:t>intensivos</a:t>
            </a:r>
            <a:endParaRPr lang="en-US" sz="1400" dirty="0"/>
          </a:p>
        </p:txBody>
      </p:sp>
      <p:pic>
        <p:nvPicPr>
          <p:cNvPr id="34" name="Picture 12" descr="Señal de peligro riesgo, simbolo, diverso, ángulo png | PNGEgg">
            <a:extLst>
              <a:ext uri="{FF2B5EF4-FFF2-40B4-BE49-F238E27FC236}">
                <a16:creationId xmlns:a16="http://schemas.microsoft.com/office/drawing/2014/main" id="{959F97ED-4DF2-4361-8208-1DF56DA3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7" b="98400" l="1889" r="99000">
                        <a14:foregroundMark x1="25667" y1="57600" x2="41111" y2="18400"/>
                        <a14:foregroundMark x1="41111" y1="18400" x2="45222" y2="11733"/>
                        <a14:foregroundMark x1="45222" y1="11733" x2="53444" y2="12933"/>
                        <a14:foregroundMark x1="53444" y1="12933" x2="91000" y2="89200"/>
                        <a14:foregroundMark x1="91000" y1="89200" x2="88667" y2="96267"/>
                        <a14:foregroundMark x1="88667" y1="96267" x2="6111" y2="93333"/>
                        <a14:foregroundMark x1="6111" y1="93333" x2="25333" y2="55333"/>
                        <a14:foregroundMark x1="47000" y1="9867" x2="49556" y2="4933"/>
                        <a14:foregroundMark x1="93556" y1="88800" x2="92111" y2="95867"/>
                        <a14:foregroundMark x1="92111" y1="95867" x2="7667" y2="97067"/>
                        <a14:foregroundMark x1="7667" y1="97067" x2="2111" y2="94800"/>
                        <a14:foregroundMark x1="2111" y1="94800" x2="2556" y2="93067"/>
                        <a14:foregroundMark x1="49556" y1="267" x2="49556" y2="267"/>
                        <a14:foregroundMark x1="93222" y1="86133" x2="94667" y2="93600"/>
                        <a14:foregroundMark x1="94667" y1="93600" x2="88556" y2="97467"/>
                        <a14:foregroundMark x1="88556" y1="97467" x2="5889" y2="98400"/>
                        <a14:foregroundMark x1="5889" y1="98400" x2="1889" y2="95200"/>
                        <a14:foregroundMark x1="95444" y1="86533" x2="97444" y2="94133"/>
                        <a14:foregroundMark x1="97444" y1="94133" x2="95111" y2="87600"/>
                        <a14:foregroundMark x1="95111" y1="87600" x2="95222" y2="86933"/>
                        <a14:foregroundMark x1="99000" y1="94000" x2="99000" y2="97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98" y="3106676"/>
            <a:ext cx="332866" cy="2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14A983A3-4E34-4FE2-8320-086047FAE8B1}"/>
              </a:ext>
            </a:extLst>
          </p:cNvPr>
          <p:cNvSpPr txBox="1"/>
          <p:nvPr/>
        </p:nvSpPr>
        <p:spPr>
          <a:xfrm>
            <a:off x="9653516" y="1281603"/>
            <a:ext cx="2639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Pacientes de riesgo: </a:t>
            </a:r>
          </a:p>
          <a:p>
            <a:r>
              <a:rPr lang="es-MX" sz="1400" dirty="0"/>
              <a:t>neonatos</a:t>
            </a:r>
            <a:r>
              <a:rPr lang="en-US" sz="1400" dirty="0"/>
              <a:t>, </a:t>
            </a:r>
            <a:r>
              <a:rPr lang="en-US" sz="1400" dirty="0" err="1"/>
              <a:t>tercera</a:t>
            </a:r>
            <a:r>
              <a:rPr lang="en-US" sz="1400" dirty="0"/>
              <a:t> </a:t>
            </a:r>
            <a:r>
              <a:rPr lang="en-US" sz="1400" dirty="0" err="1"/>
              <a:t>edad</a:t>
            </a:r>
            <a:r>
              <a:rPr lang="en-US" sz="1400" dirty="0"/>
              <a:t>, personas </a:t>
            </a:r>
            <a:r>
              <a:rPr lang="en-US" sz="1400" dirty="0" err="1"/>
              <a:t>inmunodeprimidas</a:t>
            </a:r>
            <a:endParaRPr lang="es-MX" sz="1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B674820-A361-44FF-B5E2-F28BEA1ECE47}"/>
              </a:ext>
            </a:extLst>
          </p:cNvPr>
          <p:cNvSpPr txBox="1"/>
          <p:nvPr/>
        </p:nvSpPr>
        <p:spPr>
          <a:xfrm>
            <a:off x="366132" y="3514936"/>
            <a:ext cx="5065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1. 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s-MX" sz="12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. A) Microscopio electrónico de barrido. B) Colonias en agar MacConkey (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Microbiology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Pictures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, 2019)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09B7E1D-643E-429C-9442-063D843588B1}"/>
              </a:ext>
            </a:extLst>
          </p:cNvPr>
          <p:cNvSpPr txBox="1"/>
          <p:nvPr/>
        </p:nvSpPr>
        <p:spPr>
          <a:xfrm>
            <a:off x="6067001" y="5449064"/>
            <a:ext cx="2781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2.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Infecciones provocadas por 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s-MX" sz="12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endParaRPr lang="es-MX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5E2DA97-7FCE-4793-A0B4-476865A76B00}"/>
              </a:ext>
            </a:extLst>
          </p:cNvPr>
          <p:cNvSpPr txBox="1"/>
          <p:nvPr/>
        </p:nvSpPr>
        <p:spPr>
          <a:xfrm>
            <a:off x="9633649" y="2109023"/>
            <a:ext cx="296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Catéter e intervenciones quirúrgicas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1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5635331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Resistencia a los antimicrobianos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A761B3-EECD-440C-896A-450BBF886426}"/>
              </a:ext>
            </a:extLst>
          </p:cNvPr>
          <p:cNvGrpSpPr/>
          <p:nvPr/>
        </p:nvGrpSpPr>
        <p:grpSpPr>
          <a:xfrm>
            <a:off x="637642" y="1971248"/>
            <a:ext cx="2880000" cy="1800000"/>
            <a:chOff x="516221" y="1913206"/>
            <a:chExt cx="2880000" cy="180000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F53AE1FE-0F6D-429E-A76B-313982F581CB}"/>
                </a:ext>
              </a:extLst>
            </p:cNvPr>
            <p:cNvSpPr/>
            <p:nvPr/>
          </p:nvSpPr>
          <p:spPr>
            <a:xfrm>
              <a:off x="516221" y="1913206"/>
              <a:ext cx="2880000" cy="1800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8F45A6C-1731-4F3A-ADC8-DD77F310E1E1}"/>
                </a:ext>
              </a:extLst>
            </p:cNvPr>
            <p:cNvSpPr/>
            <p:nvPr/>
          </p:nvSpPr>
          <p:spPr>
            <a:xfrm>
              <a:off x="613411" y="2014477"/>
              <a:ext cx="2685619" cy="159745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Mecanismo de acción de antibióticos 💥 #SpotlightMed #Spotlight  #spotlightmedicine #antibiotico #enarm #usmle… | Antibioticos,  Farmacologia, Farmacologia enfermeria">
              <a:extLst>
                <a:ext uri="{FF2B5EF4-FFF2-40B4-BE49-F238E27FC236}">
                  <a16:creationId xmlns:a16="http://schemas.microsoft.com/office/drawing/2014/main" id="{C59F2530-D4AD-45B3-8A43-36B6BD194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 t="34305" r="43985" b="53878"/>
            <a:stretch/>
          </p:blipFill>
          <p:spPr bwMode="auto">
            <a:xfrm>
              <a:off x="1941620" y="2236271"/>
              <a:ext cx="725471" cy="53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Mecanismo de acción de antibióticos 💥 #SpotlightMed #Spotlight  #spotlightmedicine #antibiotico #enarm #usmle… | Antibioticos,  Farmacologia, Farmacologia enfermeria">
              <a:extLst>
                <a:ext uri="{FF2B5EF4-FFF2-40B4-BE49-F238E27FC236}">
                  <a16:creationId xmlns:a16="http://schemas.microsoft.com/office/drawing/2014/main" id="{894E63E1-17B0-4BCD-8A5D-CB8DFD4449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533" b="48862" l="57324" r="67794">
                          <a14:backgroundMark x1="67315" y1="47130" x2="67315" y2="4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5" t="37242" r="30897" b="49847"/>
            <a:stretch/>
          </p:blipFill>
          <p:spPr bwMode="auto">
            <a:xfrm flipV="1">
              <a:off x="858970" y="2377439"/>
              <a:ext cx="625657" cy="61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ecanismo de acción de antibióticos 💥 #SpotlightMed #Spotlight  #spotlightmedicine #antibiotico #enarm #usmle… | Antibioticos,  Farmacologia, Farmacologia enfermeria">
              <a:extLst>
                <a:ext uri="{FF2B5EF4-FFF2-40B4-BE49-F238E27FC236}">
                  <a16:creationId xmlns:a16="http://schemas.microsoft.com/office/drawing/2014/main" id="{B449CB44-27D3-45EC-980F-9011BB1653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988" b="67568" l="45283" r="545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3" t="56790" r="44279" b="31234"/>
            <a:stretch/>
          </p:blipFill>
          <p:spPr bwMode="auto">
            <a:xfrm>
              <a:off x="1639748" y="3075285"/>
              <a:ext cx="519734" cy="53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180106-D6CD-4F13-9E40-22E8361B97A9}"/>
              </a:ext>
            </a:extLst>
          </p:cNvPr>
          <p:cNvSpPr txBox="1"/>
          <p:nvPr/>
        </p:nvSpPr>
        <p:spPr>
          <a:xfrm>
            <a:off x="4064771" y="2072519"/>
            <a:ext cx="26391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Beta </a:t>
            </a:r>
            <a:r>
              <a:rPr lang="en-US" sz="1400" b="1" dirty="0" err="1"/>
              <a:t>lactámicos</a:t>
            </a:r>
            <a:endParaRPr lang="en-US" sz="1400" b="1" dirty="0"/>
          </a:p>
          <a:p>
            <a:endParaRPr lang="en-US" sz="1400" dirty="0"/>
          </a:p>
          <a:p>
            <a:r>
              <a:rPr lang="en-US" sz="1400" dirty="0" err="1"/>
              <a:t>Penicilinas</a:t>
            </a:r>
            <a:endParaRPr lang="en-US" sz="1400" dirty="0"/>
          </a:p>
          <a:p>
            <a:r>
              <a:rPr lang="en-US" sz="1400" dirty="0" err="1"/>
              <a:t>Cefalosporinas</a:t>
            </a:r>
            <a:endParaRPr lang="en-US" sz="1400" dirty="0"/>
          </a:p>
          <a:p>
            <a:r>
              <a:rPr lang="en-US" sz="1400" b="1" dirty="0" err="1">
                <a:solidFill>
                  <a:schemeClr val="tx2"/>
                </a:solidFill>
              </a:rPr>
              <a:t>Carbapenémicos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dirty="0" err="1"/>
              <a:t>Monobactámicos</a:t>
            </a:r>
            <a:endParaRPr lang="en-US" sz="1400" dirty="0"/>
          </a:p>
          <a:p>
            <a:endParaRPr lang="en-US" sz="1400" dirty="0"/>
          </a:p>
        </p:txBody>
      </p: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77F3CD55-2091-439C-AFF0-4B67C86C46B1}"/>
              </a:ext>
            </a:extLst>
          </p:cNvPr>
          <p:cNvCxnSpPr/>
          <p:nvPr/>
        </p:nvCxnSpPr>
        <p:spPr>
          <a:xfrm rot="10800000" flipV="1">
            <a:off x="3420451" y="2206882"/>
            <a:ext cx="644320" cy="35575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Imagen 27" descr="Diagrama&#10;&#10;Descripción generada automáticamente">
            <a:extLst>
              <a:ext uri="{FF2B5EF4-FFF2-40B4-BE49-F238E27FC236}">
                <a16:creationId xmlns:a16="http://schemas.microsoft.com/office/drawing/2014/main" id="{CF8F3C61-B61B-4591-9A25-59BF27ACA0DE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5" b="30261"/>
          <a:stretch/>
        </p:blipFill>
        <p:spPr bwMode="auto">
          <a:xfrm>
            <a:off x="6182994" y="1001450"/>
            <a:ext cx="5695799" cy="3881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98EAE1C2-0CB9-4BB3-B8F1-CC5E401EA26B}"/>
              </a:ext>
            </a:extLst>
          </p:cNvPr>
          <p:cNvSpPr txBox="1"/>
          <p:nvPr/>
        </p:nvSpPr>
        <p:spPr>
          <a:xfrm>
            <a:off x="637642" y="3931317"/>
            <a:ext cx="5073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3.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Mecanismo de acción de los Beta 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lactámicos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s-MX" sz="1200" dirty="0" err="1">
                <a:solidFill>
                  <a:schemeClr val="tx1">
                    <a:lumMod val="50000"/>
                  </a:schemeClr>
                </a:solidFill>
              </a:rPr>
              <a:t>Kapoor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, 2017).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61661D0-0F7F-4C2B-8794-2F848E5A196A}"/>
              </a:ext>
            </a:extLst>
          </p:cNvPr>
          <p:cNvSpPr txBox="1"/>
          <p:nvPr/>
        </p:nvSpPr>
        <p:spPr>
          <a:xfrm>
            <a:off x="6590263" y="4911922"/>
            <a:ext cx="5073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4.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Línea de tiempo del primer uso de los antibióticos carbapenémicos (Mills &amp; Lee, 2019).</a:t>
            </a:r>
          </a:p>
        </p:txBody>
      </p:sp>
    </p:spTree>
    <p:extLst>
      <p:ext uri="{BB962C8B-B14F-4D97-AF65-F5344CB8AC3E}">
        <p14:creationId xmlns:p14="http://schemas.microsoft.com/office/powerpoint/2010/main" val="11228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pic>
        <p:nvPicPr>
          <p:cNvPr id="7176" name="Picture 8" descr="Hospital iconos iconos medicina salud asistencia clínica, diverso, edificio  png | PNGEgg">
            <a:extLst>
              <a:ext uri="{FF2B5EF4-FFF2-40B4-BE49-F238E27FC236}">
                <a16:creationId xmlns:a16="http://schemas.microsoft.com/office/drawing/2014/main" id="{B6064A3B-CC55-4F67-8D50-1A33F0EF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671" y1="30769" x2="50671" y2="3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87" y="1367492"/>
            <a:ext cx="3502636" cy="197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n em karen">
            <a:extLst>
              <a:ext uri="{FF2B5EF4-FFF2-40B4-BE49-F238E27FC236}">
                <a16:creationId xmlns:a16="http://schemas.microsoft.com/office/drawing/2014/main" id="{E6DFD24B-82C1-485B-89AF-C0CBFC2B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62" b="93077" l="10000" r="90000">
                        <a14:foregroundMark x1="26538" y1="90385" x2="26538" y2="90385"/>
                        <a14:foregroundMark x1="63077" y1="8846" x2="63077" y2="8846"/>
                        <a14:foregroundMark x1="10385" y1="70385" x2="10385" y2="70385"/>
                        <a14:foregroundMark x1="90000" y1="56154" x2="90000" y2="56154"/>
                        <a14:foregroundMark x1="26154" y1="93077" x2="26154" y2="9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41" y="1338340"/>
            <a:ext cx="2045095" cy="20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ibujo de iconos de computadora lápida, animación, tumba, símbolo png |  PNGWing">
            <a:extLst>
              <a:ext uri="{FF2B5EF4-FFF2-40B4-BE49-F238E27FC236}">
                <a16:creationId xmlns:a16="http://schemas.microsoft.com/office/drawing/2014/main" id="{E76FBF16-D832-4823-8207-49CBD61C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98" b="92383" l="10000" r="90000">
                        <a14:foregroundMark x1="49674" y1="88281" x2="49674" y2="87305"/>
                        <a14:foregroundMark x1="45761" y1="44531" x2="45761" y2="44531"/>
                        <a14:foregroundMark x1="49783" y1="44141" x2="49783" y2="44141"/>
                        <a14:foregroundMark x1="53152" y1="43555" x2="53152" y2="43555"/>
                        <a14:foregroundMark x1="52065" y1="88281" x2="52065" y2="88281"/>
                        <a14:foregroundMark x1="37717" y1="92578" x2="42609" y2="88086"/>
                        <a14:foregroundMark x1="42609" y1="88086" x2="51196" y2="87305"/>
                        <a14:foregroundMark x1="51196" y1="87305" x2="58261" y2="87305"/>
                        <a14:foregroundMark x1="56630" y1="42773" x2="56630" y2="42773"/>
                        <a14:foregroundMark x1="50217" y1="8398" x2="50217" y2="8398"/>
                        <a14:backgroundMark x1="45652" y1="42773" x2="45652" y2="42773"/>
                        <a14:backgroundMark x1="54783" y1="41797" x2="54783" y2="41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35" y="3697066"/>
            <a:ext cx="3022103" cy="16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6EE436F-BC28-499F-B8E8-9139BC7708B0}"/>
              </a:ext>
            </a:extLst>
          </p:cNvPr>
          <p:cNvSpPr txBox="1"/>
          <p:nvPr/>
        </p:nvSpPr>
        <p:spPr>
          <a:xfrm>
            <a:off x="7371372" y="3189044"/>
            <a:ext cx="21752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Ambiente hospitalario</a:t>
            </a:r>
            <a:endParaRPr lang="en-US" sz="1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7E34B21-C638-40A5-90F7-BFF903ABA62C}"/>
              </a:ext>
            </a:extLst>
          </p:cNvPr>
          <p:cNvSpPr txBox="1"/>
          <p:nvPr/>
        </p:nvSpPr>
        <p:spPr>
          <a:xfrm>
            <a:off x="9786386" y="3044216"/>
            <a:ext cx="21752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Costos de atención médica</a:t>
            </a:r>
            <a:endParaRPr lang="en-US" sz="1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323D5C3-EF91-4197-ACFA-1B7A230D6CAD}"/>
              </a:ext>
            </a:extLst>
          </p:cNvPr>
          <p:cNvSpPr txBox="1"/>
          <p:nvPr/>
        </p:nvSpPr>
        <p:spPr>
          <a:xfrm>
            <a:off x="8387105" y="5162072"/>
            <a:ext cx="21752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Tasa de mortalidad</a:t>
            </a:r>
            <a:endParaRPr lang="en-US" sz="1400" dirty="0"/>
          </a:p>
        </p:txBody>
      </p:sp>
      <p:sp>
        <p:nvSpPr>
          <p:cNvPr id="24" name="Título 49">
            <a:extLst>
              <a:ext uri="{FF2B5EF4-FFF2-40B4-BE49-F238E27FC236}">
                <a16:creationId xmlns:a16="http://schemas.microsoft.com/office/drawing/2014/main" id="{545383FF-904A-4438-A2E5-04B180B992A5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10229006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Distribución e importancia clínica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0DEE25F-75A7-42C3-9B23-432EFFEE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" y="1338340"/>
            <a:ext cx="6973709" cy="41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8BEF0BD-04D5-42EC-9B21-17DF16EA84F7}"/>
              </a:ext>
            </a:extLst>
          </p:cNvPr>
          <p:cNvSpPr txBox="1"/>
          <p:nvPr/>
        </p:nvSpPr>
        <p:spPr>
          <a:xfrm>
            <a:off x="269207" y="5618941"/>
            <a:ext cx="5934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5.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Distribución global de 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s-MX" sz="12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r>
              <a:rPr lang="es-MX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productora de KPC (Lee et al, 2016).</a:t>
            </a:r>
          </a:p>
        </p:txBody>
      </p:sp>
    </p:spTree>
    <p:extLst>
      <p:ext uri="{BB962C8B-B14F-4D97-AF65-F5344CB8AC3E}">
        <p14:creationId xmlns:p14="http://schemas.microsoft.com/office/powerpoint/2010/main" val="22989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adroTexto 53">
            <a:extLst>
              <a:ext uri="{FF2B5EF4-FFF2-40B4-BE49-F238E27FC236}">
                <a16:creationId xmlns:a16="http://schemas.microsoft.com/office/drawing/2014/main" id="{D30C3326-1B1B-4DAF-A8D0-B539F8ABCC54}"/>
              </a:ext>
            </a:extLst>
          </p:cNvPr>
          <p:cNvSpPr txBox="1"/>
          <p:nvPr/>
        </p:nvSpPr>
        <p:spPr>
          <a:xfrm>
            <a:off x="9340431" y="1486263"/>
            <a:ext cx="182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Prescripción apropiada</a:t>
            </a:r>
            <a:endParaRPr lang="en-US" sz="11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EAD9A14-B3DC-4DA8-96F8-C1385264FE29}"/>
              </a:ext>
            </a:extLst>
          </p:cNvPr>
          <p:cNvSpPr txBox="1"/>
          <p:nvPr/>
        </p:nvSpPr>
        <p:spPr>
          <a:xfrm>
            <a:off x="8854370" y="2994955"/>
            <a:ext cx="182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Inteligencia artificial</a:t>
            </a:r>
            <a:endParaRPr lang="en-US" sz="11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pic>
        <p:nvPicPr>
          <p:cNvPr id="8196" name="Picture 4" descr="Microbiota humana investigación ciencia microbiología hipótesis, ciencia,  infección, microorganismo, análisis png | Klipartz">
            <a:extLst>
              <a:ext uri="{FF2B5EF4-FFF2-40B4-BE49-F238E27FC236}">
                <a16:creationId xmlns:a16="http://schemas.microsoft.com/office/drawing/2014/main" id="{EBFB2890-E50D-4136-A186-8B68320A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5" b="95288" l="9470" r="89773">
                        <a14:foregroundMark x1="37121" y1="13613" x2="83333" y2="19372"/>
                        <a14:foregroundMark x1="67424" y1="4712" x2="76894" y2="4188"/>
                        <a14:foregroundMark x1="32955" y1="92670" x2="60606" y2="86387"/>
                        <a14:foregroundMark x1="29167" y1="95812" x2="46970" y2="95288"/>
                        <a14:foregroundMark x1="46970" y1="95288" x2="48106" y2="95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280012" cy="23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CR obligatorio para viajar: Dónde hacerlo, laboratorios y todos los  detalles | IATI Seguros">
            <a:extLst>
              <a:ext uri="{FF2B5EF4-FFF2-40B4-BE49-F238E27FC236}">
                <a16:creationId xmlns:a16="http://schemas.microsoft.com/office/drawing/2014/main" id="{5CFD413F-A083-4D25-941E-119DED8DD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939" b="74963" l="57600" r="90500">
                        <a14:foregroundMark x1="65400" y1="25037" x2="65400" y2="29385"/>
                        <a14:foregroundMark x1="67400" y1="24888" x2="68100" y2="30135"/>
                        <a14:foregroundMark x1="65200" y1="24138" x2="70500" y2="24138"/>
                        <a14:foregroundMark x1="70500" y1="24138" x2="76100" y2="23538"/>
                        <a14:foregroundMark x1="76100" y1="23538" x2="78100" y2="23538"/>
                        <a14:foregroundMark x1="78100" y1="26387" x2="74300" y2="31934"/>
                        <a14:foregroundMark x1="74300" y1="31934" x2="70500" y2="30585"/>
                        <a14:foregroundMark x1="75600" y1="27436" x2="75600" y2="24888"/>
                        <a14:foregroundMark x1="78300" y1="29685" x2="78300" y2="32084"/>
                        <a14:foregroundMark x1="78300" y1="34333" x2="78700" y2="39430"/>
                        <a14:foregroundMark x1="71400" y1="34033" x2="80400" y2="34033"/>
                        <a14:foregroundMark x1="70700" y1="35532" x2="64200" y2="34933"/>
                        <a14:foregroundMark x1="64200" y1="33133" x2="65100" y2="32384"/>
                        <a14:foregroundMark x1="65100" y1="32534" x2="68800" y2="33133"/>
                        <a14:foregroundMark x1="79700" y1="31934" x2="81300" y2="37331"/>
                        <a14:foregroundMark x1="69800" y1="23688" x2="73800" y2="23688"/>
                        <a14:foregroundMark x1="62700" y1="38531" x2="78400" y2="39130"/>
                        <a14:foregroundMark x1="65400" y1="39430" x2="60600" y2="46177"/>
                        <a14:foregroundMark x1="60600" y1="46177" x2="59600" y2="61619"/>
                        <a14:foregroundMark x1="59600" y1="61619" x2="64300" y2="65217"/>
                        <a14:foregroundMark x1="64300" y1="65217" x2="71500" y2="64768"/>
                        <a14:foregroundMark x1="71500" y1="64768" x2="77500" y2="64768"/>
                        <a14:foregroundMark x1="77500" y1="64768" x2="79000" y2="63718"/>
                        <a14:foregroundMark x1="68500" y1="40330" x2="63300" y2="40480"/>
                        <a14:foregroundMark x1="63300" y1="40480" x2="60000" y2="47976"/>
                        <a14:foregroundMark x1="60000" y1="47976" x2="60300" y2="65517"/>
                        <a14:foregroundMark x1="60300" y1="65517" x2="62100" y2="73313"/>
                        <a14:foregroundMark x1="62100" y1="73313" x2="68300" y2="75262"/>
                        <a14:foregroundMark x1="68300" y1="75262" x2="84800" y2="70765"/>
                        <a14:foregroundMark x1="84800" y1="70765" x2="86100" y2="61619"/>
                        <a14:foregroundMark x1="86100" y1="61619" x2="83000" y2="41979"/>
                        <a14:foregroundMark x1="82100" y1="41979" x2="79200" y2="60120"/>
                        <a14:foregroundMark x1="79200" y1="60120" x2="74100" y2="64318"/>
                        <a14:foregroundMark x1="74100" y1="64318" x2="67900" y2="63418"/>
                        <a14:foregroundMark x1="67900" y1="63418" x2="63600" y2="49175"/>
                        <a14:foregroundMark x1="63600" y1="49175" x2="70200" y2="40930"/>
                        <a14:foregroundMark x1="70200" y1="40930" x2="76200" y2="40330"/>
                        <a14:foregroundMark x1="76200" y1="40330" x2="80100" y2="46477"/>
                        <a14:foregroundMark x1="80100" y1="46477" x2="75800" y2="50975"/>
                        <a14:foregroundMark x1="75800" y1="50975" x2="71400" y2="46027"/>
                        <a14:foregroundMark x1="71400" y1="46027" x2="66800" y2="49475"/>
                        <a14:foregroundMark x1="66800" y1="49475" x2="70100" y2="57271"/>
                        <a14:foregroundMark x1="70100" y1="57271" x2="73300" y2="58771"/>
                        <a14:foregroundMark x1="78800" y1="56822" x2="76400" y2="64918"/>
                        <a14:foregroundMark x1="76400" y1="64918" x2="68100" y2="69715"/>
                        <a14:foregroundMark x1="68100" y1="69715" x2="63500" y2="65517"/>
                        <a14:foregroundMark x1="63500" y1="65517" x2="62400" y2="55322"/>
                        <a14:foregroundMark x1="62400" y1="55322" x2="63200" y2="46627"/>
                        <a14:foregroundMark x1="63200" y1="46627" x2="65400" y2="41979"/>
                        <a14:foregroundMark x1="61100" y1="40330" x2="78900" y2="40480"/>
                        <a14:foregroundMark x1="78900" y1="40480" x2="83700" y2="43478"/>
                        <a14:foregroundMark x1="83700" y1="43478" x2="85200" y2="59970"/>
                        <a14:foregroundMark x1="85200" y1="59970" x2="78700" y2="64468"/>
                        <a14:foregroundMark x1="78700" y1="64468" x2="61900" y2="63868"/>
                        <a14:foregroundMark x1="61900" y1="63868" x2="58300" y2="57871"/>
                        <a14:foregroundMark x1="58300" y1="57871" x2="60800" y2="40780"/>
                        <a14:foregroundMark x1="64900" y1="61169" x2="71800" y2="61319"/>
                        <a14:foregroundMark x1="71800" y1="61319" x2="82700" y2="59070"/>
                        <a14:foregroundMark x1="82700" y1="59070" x2="82900" y2="50675"/>
                        <a14:foregroundMark x1="82900" y1="50675" x2="82600" y2="48426"/>
                        <a14:foregroundMark x1="80100" y1="39880" x2="85400" y2="40780"/>
                        <a14:foregroundMark x1="85400" y1="40780" x2="85900" y2="61319"/>
                        <a14:foregroundMark x1="86300" y1="62369" x2="75100" y2="60870"/>
                        <a14:foregroundMark x1="75100" y1="60870" x2="63100" y2="64918"/>
                        <a14:foregroundMark x1="63100" y1="64918" x2="59300" y2="59670"/>
                        <a14:foregroundMark x1="59300" y1="59670" x2="70400" y2="55922"/>
                        <a14:foregroundMark x1="70400" y1="55922" x2="76000" y2="55922"/>
                        <a14:foregroundMark x1="76000" y1="55922" x2="84000" y2="59820"/>
                        <a14:foregroundMark x1="77000" y1="56372" x2="73000" y2="60870"/>
                        <a14:foregroundMark x1="73000" y1="60870" x2="77400" y2="57121"/>
                        <a14:foregroundMark x1="77400" y1="57121" x2="77300" y2="56222"/>
                        <a14:foregroundMark x1="78100" y1="42429" x2="72100" y2="41829"/>
                        <a14:foregroundMark x1="72100" y1="41829" x2="67200" y2="43778"/>
                        <a14:foregroundMark x1="67200" y1="43778" x2="72400" y2="48426"/>
                        <a14:foregroundMark x1="72400" y1="48426" x2="77400" y2="46177"/>
                        <a14:foregroundMark x1="77400" y1="46177" x2="78400" y2="43928"/>
                        <a14:foregroundMark x1="74400" y1="43028" x2="66700" y2="44078"/>
                        <a14:foregroundMark x1="66700" y1="44078" x2="78400" y2="44078"/>
                        <a14:foregroundMark x1="77800" y1="42579" x2="72700" y2="44978"/>
                        <a14:foregroundMark x1="72700" y1="44978" x2="66100" y2="44078"/>
                        <a14:foregroundMark x1="65500" y1="44078" x2="69400" y2="43328"/>
                        <a14:foregroundMark x1="65500" y1="43478" x2="67800" y2="43478"/>
                        <a14:foregroundMark x1="59500" y1="56372" x2="58200" y2="64018"/>
                        <a14:foregroundMark x1="58200" y1="64018" x2="59100" y2="68216"/>
                        <a14:foregroundMark x1="65200" y1="23688" x2="68100" y2="23688"/>
                        <a14:foregroundMark x1="64400" y1="23088" x2="68800" y2="23088"/>
                        <a14:foregroundMark x1="61700" y1="38081" x2="61900" y2="37331"/>
                        <a14:foregroundMark x1="60100" y1="39880" x2="58200" y2="57271"/>
                        <a14:foregroundMark x1="57800" y1="61619" x2="57600" y2="54873"/>
                        <a14:foregroundMark x1="63900" y1="36132" x2="63900" y2="33583"/>
                        <a14:foregroundMark x1="87300" y1="60420" x2="85400" y2="52924"/>
                        <a14:foregroundMark x1="85400" y1="52924" x2="85600" y2="41979"/>
                        <a14:foregroundMark x1="83900" y1="37481" x2="83300" y2="37481"/>
                        <a14:foregroundMark x1="84700" y1="40480" x2="87600" y2="56222"/>
                        <a14:foregroundMark x1="87600" y1="56222" x2="87600" y2="63118"/>
                        <a14:backgroundMark x1="88300" y1="57871" x2="88000" y2="53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11" t="22020" r="5679" b="22772"/>
          <a:stretch/>
        </p:blipFill>
        <p:spPr bwMode="auto">
          <a:xfrm>
            <a:off x="889394" y="3705003"/>
            <a:ext cx="2391506" cy="23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PCR obligatorio para viajar: Dónde hacerlo, laboratorios y todos los  detalles | IATI Seguros">
            <a:extLst>
              <a:ext uri="{FF2B5EF4-FFF2-40B4-BE49-F238E27FC236}">
                <a16:creationId xmlns:a16="http://schemas.microsoft.com/office/drawing/2014/main" id="{03A14792-2340-404B-A451-4F42828B7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939" b="82909" l="57600" r="95600">
                        <a14:foregroundMark x1="65400" y1="25037" x2="65400" y2="29385"/>
                        <a14:foregroundMark x1="67400" y1="24888" x2="68100" y2="30135"/>
                        <a14:foregroundMark x1="65200" y1="24138" x2="70500" y2="24138"/>
                        <a14:foregroundMark x1="70500" y1="24138" x2="76100" y2="23538"/>
                        <a14:foregroundMark x1="76100" y1="23538" x2="78100" y2="23538"/>
                        <a14:foregroundMark x1="78100" y1="26387" x2="74300" y2="31934"/>
                        <a14:foregroundMark x1="74300" y1="31934" x2="70500" y2="30585"/>
                        <a14:foregroundMark x1="75600" y1="27436" x2="75600" y2="24888"/>
                        <a14:foregroundMark x1="78300" y1="29685" x2="78300" y2="32084"/>
                        <a14:foregroundMark x1="78300" y1="34333" x2="78700" y2="39430"/>
                        <a14:foregroundMark x1="71400" y1="34033" x2="80400" y2="34033"/>
                        <a14:foregroundMark x1="70700" y1="35532" x2="64200" y2="34933"/>
                        <a14:foregroundMark x1="64200" y1="33133" x2="65100" y2="32384"/>
                        <a14:foregroundMark x1="65100" y1="32534" x2="68800" y2="33133"/>
                        <a14:foregroundMark x1="79700" y1="31934" x2="81300" y2="37331"/>
                        <a14:foregroundMark x1="69800" y1="23688" x2="73800" y2="23688"/>
                        <a14:foregroundMark x1="62700" y1="38531" x2="78400" y2="39130"/>
                        <a14:foregroundMark x1="65400" y1="39430" x2="60600" y2="46177"/>
                        <a14:foregroundMark x1="60600" y1="46177" x2="59600" y2="61619"/>
                        <a14:foregroundMark x1="59600" y1="61619" x2="64300" y2="65217"/>
                        <a14:foregroundMark x1="64300" y1="65217" x2="71500" y2="64768"/>
                        <a14:foregroundMark x1="71500" y1="64768" x2="77500" y2="64768"/>
                        <a14:foregroundMark x1="77500" y1="64768" x2="79000" y2="63718"/>
                        <a14:foregroundMark x1="68500" y1="40330" x2="63300" y2="40480"/>
                        <a14:foregroundMark x1="63300" y1="40480" x2="60000" y2="47976"/>
                        <a14:foregroundMark x1="60000" y1="47976" x2="60300" y2="65517"/>
                        <a14:foregroundMark x1="60300" y1="65517" x2="62100" y2="73313"/>
                        <a14:foregroundMark x1="62100" y1="73313" x2="68300" y2="75262"/>
                        <a14:foregroundMark x1="68300" y1="75262" x2="84800" y2="70765"/>
                        <a14:foregroundMark x1="84800" y1="70765" x2="86100" y2="61619"/>
                        <a14:foregroundMark x1="86100" y1="61619" x2="83000" y2="41979"/>
                        <a14:foregroundMark x1="82100" y1="41979" x2="79200" y2="60120"/>
                        <a14:foregroundMark x1="79200" y1="60120" x2="74100" y2="64318"/>
                        <a14:foregroundMark x1="74100" y1="64318" x2="67900" y2="63418"/>
                        <a14:foregroundMark x1="67900" y1="63418" x2="63600" y2="49175"/>
                        <a14:foregroundMark x1="63600" y1="49175" x2="70200" y2="40930"/>
                        <a14:foregroundMark x1="70200" y1="40930" x2="76200" y2="40330"/>
                        <a14:foregroundMark x1="76200" y1="40330" x2="80100" y2="46477"/>
                        <a14:foregroundMark x1="80100" y1="46477" x2="75800" y2="50975"/>
                        <a14:foregroundMark x1="75800" y1="50975" x2="71400" y2="46027"/>
                        <a14:foregroundMark x1="71400" y1="46027" x2="66800" y2="49475"/>
                        <a14:foregroundMark x1="66800" y1="49475" x2="70100" y2="57271"/>
                        <a14:foregroundMark x1="70100" y1="57271" x2="73300" y2="58771"/>
                        <a14:foregroundMark x1="78800" y1="56822" x2="76400" y2="64918"/>
                        <a14:foregroundMark x1="76400" y1="64918" x2="68100" y2="69715"/>
                        <a14:foregroundMark x1="68100" y1="69715" x2="63500" y2="65517"/>
                        <a14:foregroundMark x1="63500" y1="65517" x2="62400" y2="55322"/>
                        <a14:foregroundMark x1="62400" y1="55322" x2="63200" y2="46627"/>
                        <a14:foregroundMark x1="63200" y1="46627" x2="65400" y2="41979"/>
                        <a14:foregroundMark x1="61100" y1="40330" x2="78900" y2="40480"/>
                        <a14:foregroundMark x1="78900" y1="40480" x2="83700" y2="43478"/>
                        <a14:foregroundMark x1="83700" y1="43478" x2="85200" y2="59970"/>
                        <a14:foregroundMark x1="85200" y1="59970" x2="78700" y2="64468"/>
                        <a14:foregroundMark x1="78700" y1="64468" x2="61900" y2="63868"/>
                        <a14:foregroundMark x1="61900" y1="63868" x2="58300" y2="57871"/>
                        <a14:foregroundMark x1="58300" y1="57871" x2="60800" y2="40780"/>
                        <a14:foregroundMark x1="64900" y1="61169" x2="71800" y2="61319"/>
                        <a14:foregroundMark x1="71800" y1="61319" x2="82700" y2="59070"/>
                        <a14:foregroundMark x1="82700" y1="59070" x2="82900" y2="50675"/>
                        <a14:foregroundMark x1="82900" y1="50675" x2="82600" y2="48426"/>
                        <a14:foregroundMark x1="80100" y1="39880" x2="85400" y2="40780"/>
                        <a14:foregroundMark x1="85400" y1="40780" x2="85900" y2="61319"/>
                        <a14:foregroundMark x1="86300" y1="62369" x2="75100" y2="60870"/>
                        <a14:foregroundMark x1="75100" y1="60870" x2="63100" y2="64918"/>
                        <a14:foregroundMark x1="63100" y1="64918" x2="59300" y2="59670"/>
                        <a14:foregroundMark x1="59300" y1="59670" x2="70400" y2="55922"/>
                        <a14:foregroundMark x1="70400" y1="55922" x2="76000" y2="55922"/>
                        <a14:foregroundMark x1="76000" y1="55922" x2="84000" y2="59820"/>
                        <a14:foregroundMark x1="77000" y1="56372" x2="73000" y2="60870"/>
                        <a14:foregroundMark x1="73000" y1="60870" x2="77400" y2="57121"/>
                        <a14:foregroundMark x1="77400" y1="57121" x2="77300" y2="56222"/>
                        <a14:foregroundMark x1="78100" y1="42429" x2="72100" y2="41829"/>
                        <a14:foregroundMark x1="72100" y1="41829" x2="67200" y2="43778"/>
                        <a14:foregroundMark x1="67200" y1="43778" x2="72400" y2="48426"/>
                        <a14:foregroundMark x1="72400" y1="48426" x2="77400" y2="46177"/>
                        <a14:foregroundMark x1="77400" y1="46177" x2="78400" y2="43928"/>
                        <a14:foregroundMark x1="74400" y1="43028" x2="66700" y2="44078"/>
                        <a14:foregroundMark x1="66700" y1="44078" x2="78400" y2="44078"/>
                        <a14:foregroundMark x1="77800" y1="42579" x2="72700" y2="44978"/>
                        <a14:foregroundMark x1="72700" y1="44978" x2="66100" y2="44078"/>
                        <a14:foregroundMark x1="65500" y1="44078" x2="69400" y2="43328"/>
                        <a14:foregroundMark x1="65500" y1="43478" x2="67800" y2="43478"/>
                        <a14:foregroundMark x1="59500" y1="56372" x2="58200" y2="64018"/>
                        <a14:foregroundMark x1="58200" y1="64018" x2="59100" y2="68216"/>
                        <a14:foregroundMark x1="65200" y1="23688" x2="68100" y2="23688"/>
                        <a14:foregroundMark x1="64400" y1="23088" x2="68800" y2="23088"/>
                        <a14:foregroundMark x1="61700" y1="38081" x2="61900" y2="37331"/>
                        <a14:foregroundMark x1="60100" y1="39880" x2="58200" y2="57271"/>
                        <a14:foregroundMark x1="57800" y1="61619" x2="57600" y2="54873"/>
                        <a14:foregroundMark x1="63900" y1="36132" x2="63900" y2="33583"/>
                        <a14:foregroundMark x1="87300" y1="60420" x2="85400" y2="52924"/>
                        <a14:foregroundMark x1="85400" y1="52924" x2="85600" y2="41979"/>
                        <a14:foregroundMark x1="83900" y1="37481" x2="83300" y2="37481"/>
                        <a14:foregroundMark x1="84700" y1="40480" x2="87600" y2="56222"/>
                        <a14:foregroundMark x1="87600" y1="56222" x2="87600" y2="63118"/>
                        <a14:foregroundMark x1="87500" y1="42129" x2="93700" y2="45277"/>
                        <a14:foregroundMark x1="93700" y1="45277" x2="96900" y2="53673"/>
                        <a14:foregroundMark x1="96900" y1="53673" x2="97100" y2="72264"/>
                        <a14:foregroundMark x1="97100" y1="72264" x2="93400" y2="77961"/>
                        <a14:foregroundMark x1="93400" y1="77961" x2="88500" y2="73463"/>
                        <a14:foregroundMark x1="88500" y1="73463" x2="88500" y2="43178"/>
                        <a14:foregroundMark x1="88400" y1="48426" x2="89500" y2="70915"/>
                        <a14:foregroundMark x1="89500" y1="70915" x2="92400" y2="77661"/>
                        <a14:foregroundMark x1="92400" y1="77661" x2="95600" y2="71514"/>
                        <a14:foregroundMark x1="95600" y1="71514" x2="93600" y2="42129"/>
                        <a14:foregroundMark x1="91100" y1="49625" x2="90100" y2="66867"/>
                        <a14:foregroundMark x1="90100" y1="66867" x2="90800" y2="82909"/>
                        <a14:foregroundMark x1="88800" y1="76762" x2="86700" y2="69715"/>
                        <a14:foregroundMark x1="86700" y1="69715" x2="88400" y2="64918"/>
                        <a14:foregroundMark x1="87400" y1="72714" x2="90000" y2="7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69" t="42803" r="5679" b="22772"/>
          <a:stretch/>
        </p:blipFill>
        <p:spPr bwMode="auto">
          <a:xfrm>
            <a:off x="2882839" y="4008640"/>
            <a:ext cx="542997" cy="19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C463B76-482C-461A-AE53-1290B786FC0E}"/>
              </a:ext>
            </a:extLst>
          </p:cNvPr>
          <p:cNvGrpSpPr/>
          <p:nvPr/>
        </p:nvGrpSpPr>
        <p:grpSpPr>
          <a:xfrm>
            <a:off x="5048687" y="1159973"/>
            <a:ext cx="7143312" cy="4830572"/>
            <a:chOff x="5048687" y="1159973"/>
            <a:chExt cx="7143312" cy="4830572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A912FAE4-EF8C-4F54-8370-D6CABE043438}"/>
                </a:ext>
              </a:extLst>
            </p:cNvPr>
            <p:cNvGrpSpPr/>
            <p:nvPr/>
          </p:nvGrpSpPr>
          <p:grpSpPr>
            <a:xfrm>
              <a:off x="5048687" y="1159973"/>
              <a:ext cx="2094625" cy="2047617"/>
              <a:chOff x="5667171" y="1379798"/>
              <a:chExt cx="2094625" cy="2047617"/>
            </a:xfrm>
          </p:grpSpPr>
          <p:pic>
            <p:nvPicPr>
              <p:cNvPr id="8206" name="Picture 14" descr="Iconos De Equipo, Las Bacterias, Dibujo imagen png - imagen transparente  descarga gratuita">
                <a:extLst>
                  <a:ext uri="{FF2B5EF4-FFF2-40B4-BE49-F238E27FC236}">
                    <a16:creationId xmlns:a16="http://schemas.microsoft.com/office/drawing/2014/main" id="{82C83257-A9F3-4CFF-9617-47EBB3955D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763520">
                <a:off x="6702958" y="1609796"/>
                <a:ext cx="1058838" cy="105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8" name="Picture 16" descr="Bacterias - Iconos gratis de educación">
                <a:extLst>
                  <a:ext uri="{FF2B5EF4-FFF2-40B4-BE49-F238E27FC236}">
                    <a16:creationId xmlns:a16="http://schemas.microsoft.com/office/drawing/2014/main" id="{FDFE6C92-1FED-4F74-8E05-CB259E931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31420">
                <a:off x="6045390" y="2267355"/>
                <a:ext cx="1160060" cy="1160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0" name="Picture 18" descr="Bacterias - Iconos gratis de educación">
                <a:extLst>
                  <a:ext uri="{FF2B5EF4-FFF2-40B4-BE49-F238E27FC236}">
                    <a16:creationId xmlns:a16="http://schemas.microsoft.com/office/drawing/2014/main" id="{60EF0E8E-9716-44B6-A9FF-8EE383ADE4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481192">
                <a:off x="5667171" y="1379798"/>
                <a:ext cx="1241946" cy="1241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12" name="Picture 20">
              <a:extLst>
                <a:ext uri="{FF2B5EF4-FFF2-40B4-BE49-F238E27FC236}">
                  <a16:creationId xmlns:a16="http://schemas.microsoft.com/office/drawing/2014/main" id="{C677D7A4-1EFD-464E-9C1A-2F02867DF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060" y="3223776"/>
              <a:ext cx="1640248" cy="106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 descr="Using Machine Learning to Battle Antibiotic Resistance | The Scientist  Magazine®">
              <a:extLst>
                <a:ext uri="{FF2B5EF4-FFF2-40B4-BE49-F238E27FC236}">
                  <a16:creationId xmlns:a16="http://schemas.microsoft.com/office/drawing/2014/main" id="{021994AF-BC55-4498-89E2-D5E3875C7C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4108" b="59125" l="51222" r="71167">
                          <a14:foregroundMark x1="53432" y1="54545" x2="56667" y2="45118"/>
                          <a14:foregroundMark x1="52114" y1="58390" x2="52901" y2="56094"/>
                          <a14:foregroundMark x1="56667" y1="45118" x2="63167" y2="44579"/>
                          <a14:foregroundMark x1="63167" y1="44579" x2="68611" y2="47946"/>
                          <a14:foregroundMark x1="68611" y1="47946" x2="68722" y2="55690"/>
                          <a14:foregroundMark x1="68722" y1="55690" x2="63444" y2="58721"/>
                          <a14:foregroundMark x1="63444" y1="58721" x2="53167" y2="58721"/>
                          <a14:foregroundMark x1="53833" y1="58923" x2="70389" y2="58923"/>
                          <a14:foregroundMark x1="54333" y1="53939" x2="54167" y2="46734"/>
                          <a14:foregroundMark x1="54167" y1="46734" x2="59889" y2="45185"/>
                          <a14:foregroundMark x1="59889" y1="45185" x2="66111" y2="45185"/>
                          <a14:foregroundMark x1="66111" y1="45185" x2="69111" y2="44983"/>
                          <a14:foregroundMark x1="51389" y1="59125" x2="51389" y2="59125"/>
                          <a14:foregroundMark x1="51389" y1="59125" x2="51222" y2="59125"/>
                          <a14:backgroundMark x1="53333" y1="55152" x2="53333" y2="55152"/>
                          <a14:backgroundMark x1="53000" y1="55892" x2="53000" y2="54343"/>
                          <a14:backgroundMark x1="53500" y1="54545" x2="53500" y2="54545"/>
                          <a14:backgroundMark x1="53000" y1="55354" x2="53000" y2="55354"/>
                          <a14:backgroundMark x1="52500" y1="56094" x2="52500" y2="56094"/>
                          <a14:backgroundMark x1="52167" y1="56498" x2="53167" y2="54949"/>
                          <a14:backgroundMark x1="52500" y1="56700" x2="52833" y2="54343"/>
                          <a14:backgroundMark x1="52833" y1="56296" x2="53000" y2="54545"/>
                          <a14:backgroundMark x1="53000" y1="56094" x2="53000" y2="56094"/>
                          <a14:backgroundMark x1="53278" y1="54276" x2="53278" y2="54276"/>
                          <a14:backgroundMark x1="53278" y1="54276" x2="52611" y2="56364"/>
                          <a14:backgroundMark x1="53389" y1="54209" x2="53389" y2="54209"/>
                          <a14:backgroundMark x1="53389" y1="54209" x2="53389" y2="54209"/>
                          <a14:backgroundMark x1="53389" y1="55084" x2="53278" y2="53737"/>
                          <a14:backgroundMark x1="52611" y1="56364" x2="52611" y2="5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2468" r="26466" b="39863"/>
            <a:stretch/>
          </p:blipFill>
          <p:spPr bwMode="auto">
            <a:xfrm>
              <a:off x="9073760" y="3270066"/>
              <a:ext cx="1640248" cy="101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6" name="Picture 24" descr="Using Machine Learning to Battle Antibiotic Resistance | The Scientist  Magazine®">
              <a:extLst>
                <a:ext uri="{FF2B5EF4-FFF2-40B4-BE49-F238E27FC236}">
                  <a16:creationId xmlns:a16="http://schemas.microsoft.com/office/drawing/2014/main" id="{27AFADA1-5167-4D9F-AEEC-8B433B1164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2256" b="37845" l="79278" r="93667">
                          <a14:foregroundMark x1="79889" y1="36498" x2="89444" y2="37172"/>
                          <a14:foregroundMark x1="82444" y1="35960" x2="84056" y2="28620"/>
                          <a14:foregroundMark x1="84056" y1="28620" x2="84056" y2="28620"/>
                          <a14:foregroundMark x1="83056" y1="19125" x2="80889" y2="29495"/>
                          <a14:foregroundMark x1="79278" y1="36835" x2="89722" y2="37912"/>
                          <a14:foregroundMark x1="84944" y1="34411" x2="84944" y2="32795"/>
                          <a14:foregroundMark x1="82056" y1="20673" x2="84222" y2="34545"/>
                          <a14:foregroundMark x1="81722" y1="24242" x2="81611" y2="28215"/>
                          <a14:foregroundMark x1="81611" y1="26869" x2="81333" y2="24714"/>
                          <a14:foregroundMark x1="83944" y1="12256" x2="90889" y2="13333"/>
                          <a14:foregroundMark x1="81611" y1="23704" x2="81000" y2="31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71" t="10176" r="4539" b="60725"/>
            <a:stretch/>
          </p:blipFill>
          <p:spPr bwMode="auto">
            <a:xfrm>
              <a:off x="10892922" y="1545296"/>
              <a:ext cx="915240" cy="124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Using Machine Learning to Battle Antibiotic Resistance | The Scientist  Magazine®">
              <a:extLst>
                <a:ext uri="{FF2B5EF4-FFF2-40B4-BE49-F238E27FC236}">
                  <a16:creationId xmlns:a16="http://schemas.microsoft.com/office/drawing/2014/main" id="{FCA5F995-AD70-47A7-9EFD-46B5A16DF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8889" b="88956" l="67167" r="93889">
                          <a14:foregroundMark x1="68222" y1="70505" x2="68778" y2="85387"/>
                          <a14:foregroundMark x1="68778" y1="85387" x2="73302" y2="88596"/>
                          <a14:foregroundMark x1="75838" y1="88596" x2="80500" y2="87340"/>
                          <a14:foregroundMark x1="80500" y1="87340" x2="87056" y2="88552"/>
                          <a14:foregroundMark x1="87056" y1="88552" x2="92889" y2="86869"/>
                          <a14:foregroundMark x1="92889" y1="86869" x2="94000" y2="78653"/>
                          <a14:foregroundMark x1="94000" y1="78653" x2="92556" y2="71650"/>
                          <a14:foregroundMark x1="92556" y1="71650" x2="85556" y2="70101"/>
                          <a14:foregroundMark x1="85556" y1="70101" x2="68778" y2="71785"/>
                          <a14:foregroundMark x1="68667" y1="68215" x2="74944" y2="68485"/>
                          <a14:foregroundMark x1="74944" y1="68485" x2="87222" y2="67879"/>
                          <a14:foregroundMark x1="87222" y1="67879" x2="92944" y2="68822"/>
                          <a14:foregroundMark x1="92944" y1="68822" x2="93500" y2="83165"/>
                          <a14:foregroundMark x1="93500" y1="83165" x2="91001" y2="88596"/>
                          <a14:foregroundMark x1="71320" y1="88596" x2="67222" y2="83165"/>
                          <a14:foregroundMark x1="67222" y1="83165" x2="69222" y2="68956"/>
                          <a14:foregroundMark x1="67222" y1="87744" x2="73556" y2="89495"/>
                          <a14:foregroundMark x1="92692" y1="88596" x2="93944" y2="82155"/>
                          <a14:foregroundMark x1="93944" y1="82155" x2="93722" y2="69495"/>
                          <a14:foregroundMark x1="72728" y1="88596" x2="92667" y2="87003"/>
                          <a14:foregroundMark x1="68222" y1="88956" x2="70236" y2="88795"/>
                          <a14:backgroundMark x1="69833" y1="89562" x2="92722" y2="895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6" t="68246" r="5002" b="10041"/>
            <a:stretch/>
          </p:blipFill>
          <p:spPr bwMode="auto">
            <a:xfrm>
              <a:off x="10509084" y="4891523"/>
              <a:ext cx="1682915" cy="104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0" name="Picture 28" descr="Using Machine Learning to Battle Antibiotic Resistance | The Scientist  Magazine®">
              <a:extLst>
                <a:ext uri="{FF2B5EF4-FFF2-40B4-BE49-F238E27FC236}">
                  <a16:creationId xmlns:a16="http://schemas.microsoft.com/office/drawing/2014/main" id="{06A5DB2F-E413-4DCF-AB84-CFD56213E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6229" b="94074" l="1278" r="24667">
                          <a14:foregroundMark x1="611" y1="56431" x2="8222" y2="56229"/>
                          <a14:foregroundMark x1="8222" y1="56229" x2="16111" y2="56229"/>
                          <a14:foregroundMark x1="611" y1="62020" x2="6611" y2="62828"/>
                          <a14:foregroundMark x1="6611" y1="62828" x2="4333" y2="56431"/>
                          <a14:foregroundMark x1="4333" y1="56431" x2="1333" y2="59394"/>
                          <a14:foregroundMark x1="10531" y1="94346" x2="13778" y2="89764"/>
                          <a14:foregroundMark x1="13778" y1="89764" x2="20000" y2="89764"/>
                          <a14:foregroundMark x1="20000" y1="89764" x2="15000" y2="93805"/>
                          <a14:foregroundMark x1="15000" y1="93805" x2="10414" y2="94124"/>
                          <a14:foregroundMark x1="20444" y1="92525" x2="21167" y2="90976"/>
                          <a14:foregroundMark x1="22778" y1="92391" x2="24667" y2="93939"/>
                          <a14:foregroundMark x1="8278" y1="90438" x2="8278" y2="90438"/>
                          <a14:foregroundMark x1="11056" y1="89024" x2="11056" y2="89024"/>
                          <a14:foregroundMark x1="9000" y1="88148" x2="9000" y2="88148"/>
                          <a14:foregroundMark x1="9444" y1="90303" x2="9444" y2="90303"/>
                          <a14:backgroundMark x1="10778" y1="94815" x2="9611" y2="94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" t="53860" r="76431" b="4640"/>
            <a:stretch/>
          </p:blipFill>
          <p:spPr bwMode="auto">
            <a:xfrm>
              <a:off x="5430931" y="4423436"/>
              <a:ext cx="1069703" cy="1567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466D9DF-02C9-4F41-925E-BEDE7D616D6A}"/>
              </a:ext>
            </a:extLst>
          </p:cNvPr>
          <p:cNvSpPr txBox="1"/>
          <p:nvPr/>
        </p:nvSpPr>
        <p:spPr>
          <a:xfrm>
            <a:off x="478827" y="697830"/>
            <a:ext cx="38571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/>
              <a:t>Métodos de diagnóstico tradicionales</a:t>
            </a:r>
            <a:endParaRPr lang="en-US" sz="1600" b="1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8A1612F-A981-427B-8A39-975B2E5B96CA}"/>
              </a:ext>
            </a:extLst>
          </p:cNvPr>
          <p:cNvSpPr txBox="1"/>
          <p:nvPr/>
        </p:nvSpPr>
        <p:spPr>
          <a:xfrm>
            <a:off x="5447719" y="695291"/>
            <a:ext cx="61895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/>
              <a:t>Inteligencia artificial como apoyo a los métodos tradicionales</a:t>
            </a:r>
            <a:endParaRPr lang="en-US" sz="1600" b="1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1A04334-3816-423B-A902-B5E172683155}"/>
              </a:ext>
            </a:extLst>
          </p:cNvPr>
          <p:cNvCxnSpPr/>
          <p:nvPr/>
        </p:nvCxnSpPr>
        <p:spPr>
          <a:xfrm>
            <a:off x="6561864" y="2762857"/>
            <a:ext cx="403919" cy="596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F60F5BB7-A8FD-4211-84A7-77DCE762F69A}"/>
              </a:ext>
            </a:extLst>
          </p:cNvPr>
          <p:cNvCxnSpPr>
            <a:cxnSpLocks/>
          </p:cNvCxnSpPr>
          <p:nvPr/>
        </p:nvCxnSpPr>
        <p:spPr>
          <a:xfrm flipV="1">
            <a:off x="6561863" y="4477305"/>
            <a:ext cx="403919" cy="596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AB20DA65-A277-40D8-99B2-0F542D378561}"/>
              </a:ext>
            </a:extLst>
          </p:cNvPr>
          <p:cNvCxnSpPr>
            <a:cxnSpLocks/>
          </p:cNvCxnSpPr>
          <p:nvPr/>
        </p:nvCxnSpPr>
        <p:spPr>
          <a:xfrm>
            <a:off x="8467308" y="3791394"/>
            <a:ext cx="745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B1CD7F56-DF1A-489A-9E01-F6917FB84986}"/>
              </a:ext>
            </a:extLst>
          </p:cNvPr>
          <p:cNvCxnSpPr>
            <a:cxnSpLocks/>
          </p:cNvCxnSpPr>
          <p:nvPr/>
        </p:nvCxnSpPr>
        <p:spPr>
          <a:xfrm flipV="1">
            <a:off x="10430539" y="2673850"/>
            <a:ext cx="403919" cy="596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CB8208C-AFEC-4B6B-BE7F-C13FAE1E7004}"/>
              </a:ext>
            </a:extLst>
          </p:cNvPr>
          <p:cNvCxnSpPr/>
          <p:nvPr/>
        </p:nvCxnSpPr>
        <p:spPr>
          <a:xfrm>
            <a:off x="10430539" y="4320415"/>
            <a:ext cx="403919" cy="596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898D47A-FCF2-4019-95D7-B1BA57DEE816}"/>
              </a:ext>
            </a:extLst>
          </p:cNvPr>
          <p:cNvSpPr txBox="1"/>
          <p:nvPr/>
        </p:nvSpPr>
        <p:spPr>
          <a:xfrm>
            <a:off x="6836002" y="1298249"/>
            <a:ext cx="182027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100" dirty="0"/>
              <a:t>Bacterias aisladas de pacientes</a:t>
            </a:r>
            <a:endParaRPr lang="en-US" sz="11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8FDF80E-8BBA-4154-B700-37B7F09A2598}"/>
              </a:ext>
            </a:extLst>
          </p:cNvPr>
          <p:cNvSpPr txBox="1"/>
          <p:nvPr/>
        </p:nvSpPr>
        <p:spPr>
          <a:xfrm>
            <a:off x="6400725" y="5215893"/>
            <a:ext cx="182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100" dirty="0"/>
              <a:t>Muestras ambientales</a:t>
            </a:r>
            <a:endParaRPr lang="en-US" sz="1100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356ED1A-2946-4D91-BFCB-0B9C886E4867}"/>
              </a:ext>
            </a:extLst>
          </p:cNvPr>
          <p:cNvSpPr txBox="1"/>
          <p:nvPr/>
        </p:nvSpPr>
        <p:spPr>
          <a:xfrm>
            <a:off x="6912229" y="2994955"/>
            <a:ext cx="182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100" dirty="0"/>
              <a:t>Secuencias de ADN</a:t>
            </a:r>
            <a:endParaRPr lang="en-US" sz="11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8D6C496-7139-493F-A230-559E441EE112}"/>
              </a:ext>
            </a:extLst>
          </p:cNvPr>
          <p:cNvSpPr txBox="1"/>
          <p:nvPr/>
        </p:nvSpPr>
        <p:spPr>
          <a:xfrm>
            <a:off x="8788718" y="5439021"/>
            <a:ext cx="182027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Secuencias con nuevos genes de resistencia</a:t>
            </a:r>
            <a:endParaRPr lang="en-US" sz="11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4C6B711-DFDC-499A-BF3D-A28E05CFC77A}"/>
              </a:ext>
            </a:extLst>
          </p:cNvPr>
          <p:cNvSpPr txBox="1"/>
          <p:nvPr/>
        </p:nvSpPr>
        <p:spPr>
          <a:xfrm>
            <a:off x="2407400" y="3360507"/>
            <a:ext cx="182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100" dirty="0"/>
              <a:t>Análisis microbiológicos</a:t>
            </a:r>
            <a:endParaRPr lang="en-US" sz="11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B61E326-9AFE-46EB-BA6F-6C7134E1901E}"/>
              </a:ext>
            </a:extLst>
          </p:cNvPr>
          <p:cNvSpPr txBox="1"/>
          <p:nvPr/>
        </p:nvSpPr>
        <p:spPr>
          <a:xfrm>
            <a:off x="2515698" y="5927799"/>
            <a:ext cx="182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100" dirty="0"/>
              <a:t>Análisis moleculares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44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42" grpId="0" animBg="1"/>
      <p:bldP spid="50" grpId="0" animBg="1"/>
      <p:bldP spid="51" grpId="0" animBg="1"/>
      <p:bldP spid="52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755863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Machine </a:t>
            </a:r>
            <a:r>
              <a:rPr lang="es-EC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Learning</a:t>
            </a:r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 (ML)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CA4F18C-B7D8-430B-8EBB-3296F7DC1286}"/>
              </a:ext>
            </a:extLst>
          </p:cNvPr>
          <p:cNvSpPr txBox="1"/>
          <p:nvPr/>
        </p:nvSpPr>
        <p:spPr>
          <a:xfrm>
            <a:off x="1320622" y="5945410"/>
            <a:ext cx="57898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1200" b="1" dirty="0">
                <a:solidFill>
                  <a:schemeClr val="tx1">
                    <a:lumMod val="50000"/>
                  </a:schemeClr>
                </a:solidFill>
              </a:rPr>
              <a:t>Figura 6. </a:t>
            </a:r>
            <a:r>
              <a:rPr lang="es-MX" sz="1200" dirty="0">
                <a:solidFill>
                  <a:schemeClr val="tx1">
                    <a:lumMod val="50000"/>
                  </a:schemeClr>
                </a:solidFill>
              </a:rPr>
              <a:t>Diagrama del funcionamiento de un algoritmo de ML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A6A13D1-BC87-4850-AEAC-E9432B9E92F8}"/>
              </a:ext>
            </a:extLst>
          </p:cNvPr>
          <p:cNvGrpSpPr/>
          <p:nvPr/>
        </p:nvGrpSpPr>
        <p:grpSpPr>
          <a:xfrm>
            <a:off x="1188003" y="2705570"/>
            <a:ext cx="9318340" cy="1571549"/>
            <a:chOff x="1151247" y="2791082"/>
            <a:chExt cx="9318340" cy="1571549"/>
          </a:xfrm>
        </p:grpSpPr>
        <p:pic>
          <p:nvPicPr>
            <p:cNvPr id="34" name="Picture 4" descr="A.I. technical - Machine Learning vs. Deep Learning">
              <a:extLst>
                <a:ext uri="{FF2B5EF4-FFF2-40B4-BE49-F238E27FC236}">
                  <a16:creationId xmlns:a16="http://schemas.microsoft.com/office/drawing/2014/main" id="{6C56C0C1-32E5-405B-93F7-B5B5B22BD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8" t="11819" b="57212"/>
            <a:stretch/>
          </p:blipFill>
          <p:spPr bwMode="auto">
            <a:xfrm>
              <a:off x="2817364" y="2909456"/>
              <a:ext cx="7652223" cy="141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2858496-71A0-4420-86A3-243B9C81CDD7}"/>
                </a:ext>
              </a:extLst>
            </p:cNvPr>
            <p:cNvSpPr txBox="1"/>
            <p:nvPr/>
          </p:nvSpPr>
          <p:spPr>
            <a:xfrm>
              <a:off x="8897309" y="3253722"/>
              <a:ext cx="1486684" cy="553998"/>
            </a:xfrm>
            <a:prstGeom prst="rect">
              <a:avLst/>
            </a:prstGeom>
            <a:solidFill>
              <a:srgbClr val="2B6CC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dirty="0">
                  <a:solidFill>
                    <a:schemeClr val="bg1"/>
                  </a:solidFill>
                </a:rPr>
                <a:t>Benigno</a:t>
              </a:r>
            </a:p>
            <a:p>
              <a:pPr algn="ctr"/>
              <a:r>
                <a:rPr lang="es-MX" sz="1500" dirty="0"/>
                <a:t>Maligno</a:t>
              </a:r>
              <a:endParaRPr lang="en-US" sz="1500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9CD1EE55-B69E-43AE-B26B-31D2A0B1C23E}"/>
                </a:ext>
              </a:extLst>
            </p:cNvPr>
            <p:cNvSpPr txBox="1"/>
            <p:nvPr/>
          </p:nvSpPr>
          <p:spPr>
            <a:xfrm>
              <a:off x="3157231" y="4042377"/>
              <a:ext cx="247375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Extracción de características</a:t>
              </a:r>
              <a:endParaRPr lang="en-US" sz="1400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5722CAE-93EB-4539-AECA-D98FC64A52C5}"/>
                </a:ext>
              </a:extLst>
            </p:cNvPr>
            <p:cNvSpPr txBox="1"/>
            <p:nvPr/>
          </p:nvSpPr>
          <p:spPr>
            <a:xfrm>
              <a:off x="6084452" y="4054854"/>
              <a:ext cx="14398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     Clasificación</a:t>
              </a:r>
              <a:endParaRPr lang="en-US" sz="1400" dirty="0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B1F0DD65-2F12-401C-B839-B02618833EB2}"/>
                </a:ext>
              </a:extLst>
            </p:cNvPr>
            <p:cNvSpPr txBox="1"/>
            <p:nvPr/>
          </p:nvSpPr>
          <p:spPr>
            <a:xfrm>
              <a:off x="9175493" y="4054853"/>
              <a:ext cx="8819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  Salida  </a:t>
              </a:r>
              <a:endParaRPr lang="en-US" sz="1400" dirty="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EAB6C46A-6107-4848-8579-0B6AB0E72061}"/>
                </a:ext>
              </a:extLst>
            </p:cNvPr>
            <p:cNvSpPr txBox="1"/>
            <p:nvPr/>
          </p:nvSpPr>
          <p:spPr>
            <a:xfrm>
              <a:off x="1656990" y="4054853"/>
              <a:ext cx="8114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/>
                <a:t>Entrada</a:t>
              </a:r>
              <a:endParaRPr lang="en-US" sz="1400" dirty="0"/>
            </a:p>
          </p:txBody>
        </p:sp>
        <p:pic>
          <p:nvPicPr>
            <p:cNvPr id="40" name="Picture 2" descr="Understanding Cancer using Machine Learning | by Pier Paolo Ippolito |  Towards Data Science">
              <a:extLst>
                <a:ext uri="{FF2B5EF4-FFF2-40B4-BE49-F238E27FC236}">
                  <a16:creationId xmlns:a16="http://schemas.microsoft.com/office/drawing/2014/main" id="{EED95B05-03CA-44CC-A1AC-80D9B64A73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1" t="6443" r="39645" b="59345"/>
            <a:stretch/>
          </p:blipFill>
          <p:spPr bwMode="auto">
            <a:xfrm>
              <a:off x="1151247" y="2791082"/>
              <a:ext cx="1731241" cy="127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7668A29-D2B5-4754-843B-3812C4767894}"/>
              </a:ext>
            </a:extLst>
          </p:cNvPr>
          <p:cNvGrpSpPr/>
          <p:nvPr/>
        </p:nvGrpSpPr>
        <p:grpSpPr>
          <a:xfrm>
            <a:off x="1185578" y="4428551"/>
            <a:ext cx="9320765" cy="1433267"/>
            <a:chOff x="1420699" y="1162062"/>
            <a:chExt cx="9320765" cy="1433267"/>
          </a:xfrm>
        </p:grpSpPr>
        <p:pic>
          <p:nvPicPr>
            <p:cNvPr id="25" name="Picture 4" descr="A.I. technical - Machine Learning vs. Deep Learning">
              <a:extLst>
                <a:ext uri="{FF2B5EF4-FFF2-40B4-BE49-F238E27FC236}">
                  <a16:creationId xmlns:a16="http://schemas.microsoft.com/office/drawing/2014/main" id="{6D0C58C9-071C-440B-AD1B-BAD307AF00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5" t="11819" b="57212"/>
            <a:stretch/>
          </p:blipFill>
          <p:spPr bwMode="auto">
            <a:xfrm>
              <a:off x="3182830" y="1162063"/>
              <a:ext cx="7558634" cy="141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What is DNA Sequencing and how does it work? | Experiment">
              <a:extLst>
                <a:ext uri="{FF2B5EF4-FFF2-40B4-BE49-F238E27FC236}">
                  <a16:creationId xmlns:a16="http://schemas.microsoft.com/office/drawing/2014/main" id="{DDFC6BDE-BC8F-4FD1-9618-31A624D72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699" y="1162062"/>
              <a:ext cx="1804323" cy="116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CDE3F287-D4A6-47E3-9D7F-1E1D6E2836B3}"/>
                </a:ext>
              </a:extLst>
            </p:cNvPr>
            <p:cNvSpPr txBox="1"/>
            <p:nvPr/>
          </p:nvSpPr>
          <p:spPr>
            <a:xfrm>
              <a:off x="3357594" y="2275076"/>
              <a:ext cx="247375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Extracción de características</a:t>
              </a:r>
              <a:endParaRPr lang="en-US" sz="1400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FBA087D-60E4-4B96-96B7-C65E86941590}"/>
                </a:ext>
              </a:extLst>
            </p:cNvPr>
            <p:cNvSpPr txBox="1"/>
            <p:nvPr/>
          </p:nvSpPr>
          <p:spPr>
            <a:xfrm>
              <a:off x="6393315" y="2287552"/>
              <a:ext cx="14398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/>
                <a:t>     Clasificación</a:t>
              </a:r>
              <a:endParaRPr lang="en-US" sz="1400" dirty="0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AD2DB2B-04FC-4427-97F2-A34127E0C21F}"/>
                </a:ext>
              </a:extLst>
            </p:cNvPr>
            <p:cNvSpPr txBox="1"/>
            <p:nvPr/>
          </p:nvSpPr>
          <p:spPr>
            <a:xfrm>
              <a:off x="9447369" y="2287552"/>
              <a:ext cx="8819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  Salida  </a:t>
              </a:r>
              <a:endParaRPr lang="en-US" sz="1400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B2AD17F-09B3-41FA-A9C8-238065DB8EA8}"/>
                </a:ext>
              </a:extLst>
            </p:cNvPr>
            <p:cNvSpPr txBox="1"/>
            <p:nvPr/>
          </p:nvSpPr>
          <p:spPr>
            <a:xfrm>
              <a:off x="1857353" y="2287552"/>
              <a:ext cx="8114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/>
                <a:t>Entrada</a:t>
              </a:r>
              <a:endParaRPr lang="en-US" sz="1400" dirty="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0C1CEE17-5EAC-4A47-8096-27A3CB159832}"/>
                </a:ext>
              </a:extLst>
            </p:cNvPr>
            <p:cNvSpPr txBox="1"/>
            <p:nvPr/>
          </p:nvSpPr>
          <p:spPr>
            <a:xfrm>
              <a:off x="9340768" y="1489622"/>
              <a:ext cx="1095173" cy="553998"/>
            </a:xfrm>
            <a:prstGeom prst="rect">
              <a:avLst/>
            </a:prstGeom>
            <a:solidFill>
              <a:srgbClr val="2B6CC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500" dirty="0">
                  <a:solidFill>
                    <a:schemeClr val="bg1"/>
                  </a:solidFill>
                </a:rPr>
                <a:t>Sensible</a:t>
              </a:r>
            </a:p>
            <a:p>
              <a:pPr algn="ctr"/>
              <a:r>
                <a:rPr lang="es-MX" sz="1500" dirty="0"/>
                <a:t>Resistente</a:t>
              </a:r>
              <a:endParaRPr lang="en-US" sz="1500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AF79743-C08E-4E49-A51B-A9DF101CF8E0}"/>
              </a:ext>
            </a:extLst>
          </p:cNvPr>
          <p:cNvGrpSpPr/>
          <p:nvPr/>
        </p:nvGrpSpPr>
        <p:grpSpPr>
          <a:xfrm>
            <a:off x="954407" y="1143000"/>
            <a:ext cx="9551936" cy="1433267"/>
            <a:chOff x="1042765" y="1378025"/>
            <a:chExt cx="9551936" cy="143326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3A3249CA-F7A5-4574-8831-04BEA8A6C481}"/>
                </a:ext>
              </a:extLst>
            </p:cNvPr>
            <p:cNvGrpSpPr/>
            <p:nvPr/>
          </p:nvGrpSpPr>
          <p:grpSpPr>
            <a:xfrm>
              <a:off x="1042765" y="1378025"/>
              <a:ext cx="9551936" cy="1433267"/>
              <a:chOff x="144361" y="1001450"/>
              <a:chExt cx="9551936" cy="1433267"/>
            </a:xfrm>
          </p:grpSpPr>
          <p:pic>
            <p:nvPicPr>
              <p:cNvPr id="14340" name="Picture 4" descr="A.I. technical - Machine Learning vs. Deep Learning">
                <a:extLst>
                  <a:ext uri="{FF2B5EF4-FFF2-40B4-BE49-F238E27FC236}">
                    <a16:creationId xmlns:a16="http://schemas.microsoft.com/office/drawing/2014/main" id="{4015052E-F818-4F01-9226-51A20011EB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38" t="11819" b="57212"/>
              <a:stretch/>
            </p:blipFill>
            <p:spPr bwMode="auto">
              <a:xfrm>
                <a:off x="2044074" y="1001450"/>
                <a:ext cx="7652223" cy="1414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A104A8D-F5E8-414A-A2E7-DA565C1079B7}"/>
                  </a:ext>
                </a:extLst>
              </p:cNvPr>
              <p:cNvSpPr txBox="1"/>
              <p:nvPr/>
            </p:nvSpPr>
            <p:spPr>
              <a:xfrm>
                <a:off x="2312428" y="2114463"/>
                <a:ext cx="247375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MX" sz="1400" dirty="0"/>
                  <a:t>Extracción de características</a:t>
                </a:r>
                <a:endParaRPr lang="en-US" sz="1400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7921796-955A-4727-8C6F-CBD88A577605}"/>
                  </a:ext>
                </a:extLst>
              </p:cNvPr>
              <p:cNvSpPr txBox="1"/>
              <p:nvPr/>
            </p:nvSpPr>
            <p:spPr>
              <a:xfrm>
                <a:off x="5239649" y="2126940"/>
                <a:ext cx="143981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MX" sz="1400" dirty="0"/>
                  <a:t>     Clasificación</a:t>
                </a:r>
                <a:endParaRPr lang="en-US" sz="1400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14A5222-D650-4E2E-ABD1-7635F726334F}"/>
                  </a:ext>
                </a:extLst>
              </p:cNvPr>
              <p:cNvSpPr txBox="1"/>
              <p:nvPr/>
            </p:nvSpPr>
            <p:spPr>
              <a:xfrm>
                <a:off x="8402203" y="2126939"/>
                <a:ext cx="88197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MX" sz="1400" dirty="0"/>
                  <a:t>  Salida  </a:t>
                </a:r>
                <a:endParaRPr lang="en-US" sz="1400" dirty="0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E0E4436-2691-49CF-AB11-0574C7D2B087}"/>
                  </a:ext>
                </a:extLst>
              </p:cNvPr>
              <p:cNvSpPr txBox="1"/>
              <p:nvPr/>
            </p:nvSpPr>
            <p:spPr>
              <a:xfrm>
                <a:off x="812187" y="2126939"/>
                <a:ext cx="81144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400" dirty="0"/>
                  <a:t>Entrada</a:t>
                </a:r>
                <a:endParaRPr lang="en-US" sz="1400" dirty="0"/>
              </a:p>
            </p:txBody>
          </p:sp>
          <p:pic>
            <p:nvPicPr>
              <p:cNvPr id="1030" name="Picture 6" descr="Dog - Free animals icons">
                <a:extLst>
                  <a:ext uri="{FF2B5EF4-FFF2-40B4-BE49-F238E27FC236}">
                    <a16:creationId xmlns:a16="http://schemas.microsoft.com/office/drawing/2014/main" id="{C190ADB8-230A-4CD7-9263-6C12DF0FA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778" b="89778" l="2667" r="96444">
                            <a14:foregroundMark x1="12444" y1="20444" x2="3111" y2="43111"/>
                            <a14:foregroundMark x1="3111" y1="43111" x2="7556" y2="49333"/>
                            <a14:foregroundMark x1="40444" y1="11556" x2="64000" y2="11556"/>
                            <a14:foregroundMark x1="64000" y1="11556" x2="72000" y2="18667"/>
                            <a14:foregroundMark x1="90667" y1="27111" x2="96444" y2="46667"/>
                            <a14:foregroundMark x1="39111" y1="42222" x2="39111" y2="42222"/>
                            <a14:foregroundMark x1="60889" y1="42222" x2="60889" y2="422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361" y="1132326"/>
                <a:ext cx="925325" cy="92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4645701A-E5D6-42A0-B5B9-83E7843EFF95}"/>
                  </a:ext>
                </a:extLst>
              </p:cNvPr>
              <p:cNvSpPr txBox="1"/>
              <p:nvPr/>
            </p:nvSpPr>
            <p:spPr>
              <a:xfrm>
                <a:off x="8099847" y="1346099"/>
                <a:ext cx="1486684" cy="553998"/>
              </a:xfrm>
              <a:prstGeom prst="rect">
                <a:avLst/>
              </a:prstGeom>
              <a:solidFill>
                <a:srgbClr val="2B6CC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500" dirty="0">
                    <a:solidFill>
                      <a:schemeClr val="bg1"/>
                    </a:solidFill>
                  </a:rPr>
                  <a:t>Es un perro</a:t>
                </a:r>
              </a:p>
              <a:p>
                <a:pPr algn="ctr"/>
                <a:r>
                  <a:rPr lang="es-MX" sz="1500" dirty="0"/>
                  <a:t>Es un gato</a:t>
                </a:r>
                <a:endParaRPr lang="en-US" sz="1500" dirty="0"/>
              </a:p>
            </p:txBody>
          </p:sp>
        </p:grpSp>
        <p:pic>
          <p:nvPicPr>
            <p:cNvPr id="3" name="Picture 6" descr="Vector De Icono De Línea De Cara De Gato, Imágenes Prediseñadas De Gato,  Línea De Iconos, Iconos De Gato PNG y Vector para Descargar Gratis | Pngtree">
              <a:extLst>
                <a:ext uri="{FF2B5EF4-FFF2-40B4-BE49-F238E27FC236}">
                  <a16:creationId xmlns:a16="http://schemas.microsoft.com/office/drawing/2014/main" id="{46E33D87-3715-4D1E-A10F-B564C196B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25" b="89992" l="8250" r="90833">
                          <a14:foregroundMark x1="9333" y1="16681" x2="9333" y2="16681"/>
                          <a14:foregroundMark x1="8333" y1="67473" x2="8333" y2="67473"/>
                          <a14:foregroundMark x1="50250" y1="58882" x2="50250" y2="58882"/>
                          <a14:foregroundMark x1="35167" y1="45371" x2="35167" y2="45371"/>
                          <a14:foregroundMark x1="66167" y1="45955" x2="66167" y2="45955"/>
                          <a14:foregroundMark x1="90667" y1="68891" x2="90667" y2="68891"/>
                          <a14:foregroundMark x1="90833" y1="16514" x2="90833" y2="165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559" y="1468777"/>
              <a:ext cx="1076096" cy="107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9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4659" r="8511" b="6932"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7BB352A0-2367-442F-86EF-29A1EA9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33" y="0"/>
            <a:ext cx="3857767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7" name="Título 49">
            <a:extLst>
              <a:ext uri="{FF2B5EF4-FFF2-40B4-BE49-F238E27FC236}">
                <a16:creationId xmlns:a16="http://schemas.microsoft.com/office/drawing/2014/main" id="{52FD4380-F8EC-4DF1-ABCF-6EB4B69523B4}"/>
              </a:ext>
            </a:extLst>
          </p:cNvPr>
          <p:cNvSpPr txBox="1">
            <a:spLocks/>
          </p:cNvSpPr>
          <p:nvPr/>
        </p:nvSpPr>
        <p:spPr>
          <a:xfrm>
            <a:off x="333341" y="532514"/>
            <a:ext cx="7558633" cy="46893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Machine </a:t>
            </a:r>
            <a:r>
              <a:rPr lang="es-EC" sz="2000" i="0" kern="0" dirty="0" err="1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Learning</a:t>
            </a:r>
            <a:r>
              <a:rPr lang="es-EC" sz="2000" i="0" kern="0" dirty="0">
                <a:solidFill>
                  <a:schemeClr val="tx1"/>
                </a:solidFill>
                <a:effectLst/>
                <a:latin typeface="Arial (Títulos)"/>
                <a:cs typeface="Cavolini" panose="020B0502040204020203" pitchFamily="66" charset="0"/>
              </a:rPr>
              <a:t> (ML)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DB0BEB4-78D5-4D9A-A388-FC4328596DD4}"/>
              </a:ext>
            </a:extLst>
          </p:cNvPr>
          <p:cNvGrpSpPr/>
          <p:nvPr/>
        </p:nvGrpSpPr>
        <p:grpSpPr>
          <a:xfrm>
            <a:off x="729262" y="2003171"/>
            <a:ext cx="1006658" cy="4111909"/>
            <a:chOff x="516020" y="1833501"/>
            <a:chExt cx="1006658" cy="4111909"/>
          </a:xfrm>
        </p:grpSpPr>
        <p:pic>
          <p:nvPicPr>
            <p:cNvPr id="1038" name="Picture 14" descr="Imágenes de Gatos | Vectores, fotos de stock y PSD gratuitos">
              <a:extLst>
                <a:ext uri="{FF2B5EF4-FFF2-40B4-BE49-F238E27FC236}">
                  <a16:creationId xmlns:a16="http://schemas.microsoft.com/office/drawing/2014/main" id="{37B54362-7523-4D4F-A08C-659EEAC1FB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71" b="96270" l="9265" r="92812">
                          <a14:foregroundMark x1="15335" y1="19716" x2="27636" y2="13499"/>
                          <a14:foregroundMark x1="30990" y1="11901" x2="28914" y2="10657"/>
                          <a14:foregroundMark x1="44728" y1="20249" x2="53674" y2="23091"/>
                          <a14:foregroundMark x1="53674" y1="23091" x2="46326" y2="19005"/>
                          <a14:foregroundMark x1="46326" y1="19005" x2="43291" y2="19716"/>
                          <a14:foregroundMark x1="47444" y1="27353" x2="40256" y2="21670"/>
                          <a14:foregroundMark x1="40256" y1="21670" x2="40096" y2="21314"/>
                          <a14:foregroundMark x1="76997" y1="26288" x2="73482" y2="8171"/>
                          <a14:foregroundMark x1="73482" y1="8171" x2="84824" y2="22913"/>
                          <a14:foregroundMark x1="84824" y1="22913" x2="87380" y2="23979"/>
                          <a14:foregroundMark x1="44728" y1="57904" x2="47923" y2="48668"/>
                          <a14:foregroundMark x1="47923" y1="48668" x2="53355" y2="41385"/>
                          <a14:foregroundMark x1="53355" y1="41385" x2="52875" y2="57371"/>
                          <a14:foregroundMark x1="67732" y1="56838" x2="74920" y2="50266"/>
                          <a14:foregroundMark x1="74920" y1="50266" x2="82907" y2="49023"/>
                          <a14:foregroundMark x1="82907" y1="49023" x2="88498" y2="55240"/>
                          <a14:foregroundMark x1="86901" y1="49734" x2="92971" y2="47069"/>
                          <a14:foregroundMark x1="72204" y1="47957" x2="67572" y2="47602"/>
                          <a14:foregroundMark x1="54313" y1="90941" x2="51757" y2="81883"/>
                          <a14:foregroundMark x1="51757" y1="81883" x2="57827" y2="75133"/>
                          <a14:foregroundMark x1="57827" y1="75133" x2="49840" y2="78863"/>
                          <a14:foregroundMark x1="49840" y1="78863" x2="40895" y2="78863"/>
                          <a14:foregroundMark x1="40895" y1="78863" x2="39457" y2="77975"/>
                          <a14:foregroundMark x1="42332" y1="85080" x2="40895" y2="90586"/>
                          <a14:foregroundMark x1="44409" y1="84902" x2="44249" y2="88810"/>
                          <a14:foregroundMark x1="55751" y1="92007" x2="55751" y2="92007"/>
                          <a14:foregroundMark x1="55112" y1="81528" x2="55911" y2="77798"/>
                          <a14:foregroundMark x1="17093" y1="93961" x2="19329" y2="74956"/>
                          <a14:foregroundMark x1="77157" y1="87922" x2="84505" y2="71048"/>
                          <a14:foregroundMark x1="84505" y1="71048" x2="84505" y2="70870"/>
                          <a14:foregroundMark x1="70128" y1="96980" x2="78594" y2="96270"/>
                          <a14:foregroundMark x1="78594" y1="96270" x2="79393" y2="95560"/>
                          <a14:foregroundMark x1="81629" y1="87211" x2="83387" y2="89876"/>
                          <a14:foregroundMark x1="84505" y1="82948" x2="86422" y2="89876"/>
                          <a14:foregroundMark x1="9265" y1="50444" x2="9265" y2="40497"/>
                          <a14:foregroundMark x1="53674" y1="17407" x2="56709" y2="14032"/>
                          <a14:foregroundMark x1="16294" y1="76199" x2="16294" y2="73890"/>
                          <a14:foregroundMark x1="12300" y1="41918" x2="14377" y2="403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0" t="6493" r="34072" b="68250"/>
            <a:stretch/>
          </p:blipFill>
          <p:spPr bwMode="auto">
            <a:xfrm>
              <a:off x="516020" y="3284531"/>
              <a:ext cx="829994" cy="618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Conjunto de razas de perros, tamaño pequeño y mediano, vista frontal |  Vector Premium">
              <a:extLst>
                <a:ext uri="{FF2B5EF4-FFF2-40B4-BE49-F238E27FC236}">
                  <a16:creationId xmlns:a16="http://schemas.microsoft.com/office/drawing/2014/main" id="{478EAFCD-80F2-4D74-B67D-DB146761ED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46" b="89936" l="9904" r="89936">
                          <a14:foregroundMark x1="14696" y1="10863" x2="15495" y2="17572"/>
                          <a14:foregroundMark x1="39137" y1="12939" x2="39137" y2="16773"/>
                          <a14:foregroundMark x1="62620" y1="11342" x2="62620" y2="17732"/>
                          <a14:foregroundMark x1="84345" y1="8946" x2="83706" y2="19329"/>
                          <a14:foregroundMark x1="15176" y1="34984" x2="16933" y2="41374"/>
                          <a14:foregroundMark x1="15016" y1="33387" x2="19329" y2="33387"/>
                          <a14:foregroundMark x1="40256" y1="33387" x2="38818" y2="40575"/>
                          <a14:foregroundMark x1="40415" y1="42013" x2="40415" y2="42013"/>
                          <a14:foregroundMark x1="37700" y1="38339" x2="37700" y2="41374"/>
                          <a14:foregroundMark x1="62620" y1="37540" x2="63898" y2="42013"/>
                          <a14:foregroundMark x1="82907" y1="42971" x2="83227" y2="35463"/>
                          <a14:foregroundMark x1="85623" y1="57348" x2="82268" y2="60863"/>
                          <a14:foregroundMark x1="85144" y1="62620" x2="83227" y2="55272"/>
                          <a14:foregroundMark x1="81310" y1="60224" x2="85623" y2="63099"/>
                          <a14:foregroundMark x1="80990" y1="64377" x2="81789" y2="55751"/>
                          <a14:foregroundMark x1="81789" y1="55751" x2="85942" y2="57348"/>
                          <a14:foregroundMark x1="86262" y1="58147" x2="86262" y2="58147"/>
                          <a14:foregroundMark x1="63099" y1="58626" x2="61022" y2="55911"/>
                          <a14:foregroundMark x1="38339" y1="57348" x2="38658" y2="61821"/>
                          <a14:foregroundMark x1="40895" y1="62620" x2="39297" y2="56230"/>
                          <a14:foregroundMark x1="36741" y1="56709" x2="41214" y2="56390"/>
                          <a14:foregroundMark x1="36901" y1="61661" x2="36741" y2="64856"/>
                          <a14:foregroundMark x1="15016" y1="86581" x2="15016" y2="76038"/>
                          <a14:foregroundMark x1="17891" y1="76038" x2="15974" y2="75240"/>
                          <a14:foregroundMark x1="13419" y1="76677" x2="13419" y2="74601"/>
                          <a14:foregroundMark x1="18371" y1="75559" x2="18371" y2="75559"/>
                          <a14:foregroundMark x1="18371" y1="75240" x2="18371" y2="75240"/>
                          <a14:foregroundMark x1="37220" y1="86581" x2="38658" y2="77476"/>
                          <a14:foregroundMark x1="62141" y1="85463" x2="62141" y2="80192"/>
                          <a14:foregroundMark x1="59904" y1="87380" x2="63898" y2="87061"/>
                          <a14:foregroundMark x1="81470" y1="86422" x2="82907" y2="76198"/>
                          <a14:foregroundMark x1="40415" y1="65335" x2="40415" y2="62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0" t="7198" r="78192" b="78310"/>
            <a:stretch/>
          </p:blipFill>
          <p:spPr bwMode="auto">
            <a:xfrm>
              <a:off x="694415" y="1833501"/>
              <a:ext cx="473204" cy="61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Conjunto de razas de perros, tamaño pequeño y mediano, vista frontal |  Vector Premium">
              <a:extLst>
                <a:ext uri="{FF2B5EF4-FFF2-40B4-BE49-F238E27FC236}">
                  <a16:creationId xmlns:a16="http://schemas.microsoft.com/office/drawing/2014/main" id="{6DFEAC93-F59B-4FCC-B8C8-7D9B7031C5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46" b="89936" l="9904" r="89936">
                          <a14:foregroundMark x1="14696" y1="10863" x2="15495" y2="17572"/>
                          <a14:foregroundMark x1="39137" y1="12939" x2="39137" y2="16773"/>
                          <a14:foregroundMark x1="62620" y1="11342" x2="62620" y2="17732"/>
                          <a14:foregroundMark x1="84345" y1="8946" x2="83706" y2="19329"/>
                          <a14:foregroundMark x1="15176" y1="34984" x2="16933" y2="41374"/>
                          <a14:foregroundMark x1="15016" y1="33387" x2="19329" y2="33387"/>
                          <a14:foregroundMark x1="40256" y1="33387" x2="38818" y2="40575"/>
                          <a14:foregroundMark x1="40415" y1="42013" x2="40415" y2="42013"/>
                          <a14:foregroundMark x1="37700" y1="38339" x2="37700" y2="41374"/>
                          <a14:foregroundMark x1="62620" y1="37540" x2="63898" y2="42013"/>
                          <a14:foregroundMark x1="82907" y1="42971" x2="83227" y2="35463"/>
                          <a14:foregroundMark x1="85623" y1="57348" x2="82268" y2="60863"/>
                          <a14:foregroundMark x1="85144" y1="62620" x2="83227" y2="55272"/>
                          <a14:foregroundMark x1="81310" y1="60224" x2="85623" y2="63099"/>
                          <a14:foregroundMark x1="80990" y1="64377" x2="81789" y2="55751"/>
                          <a14:foregroundMark x1="81789" y1="55751" x2="85942" y2="57348"/>
                          <a14:foregroundMark x1="86262" y1="58147" x2="86262" y2="58147"/>
                          <a14:foregroundMark x1="63099" y1="58626" x2="61022" y2="55911"/>
                          <a14:foregroundMark x1="38339" y1="57348" x2="38658" y2="61821"/>
                          <a14:foregroundMark x1="40895" y1="62620" x2="39297" y2="56230"/>
                          <a14:foregroundMark x1="36741" y1="56709" x2="41214" y2="56390"/>
                          <a14:foregroundMark x1="36901" y1="61661" x2="36741" y2="64856"/>
                          <a14:foregroundMark x1="15016" y1="86581" x2="15016" y2="76038"/>
                          <a14:foregroundMark x1="17891" y1="76038" x2="15974" y2="75240"/>
                          <a14:foregroundMark x1="13419" y1="76677" x2="13419" y2="74601"/>
                          <a14:foregroundMark x1="18371" y1="75559" x2="18371" y2="75559"/>
                          <a14:foregroundMark x1="18371" y1="75240" x2="18371" y2="75240"/>
                          <a14:foregroundMark x1="37220" y1="86581" x2="38658" y2="77476"/>
                          <a14:foregroundMark x1="62141" y1="85463" x2="62141" y2="80192"/>
                          <a14:foregroundMark x1="59904" y1="87380" x2="63898" y2="87061"/>
                          <a14:foregroundMark x1="81470" y1="86422" x2="82907" y2="76198"/>
                          <a14:foregroundMark x1="40415" y1="65335" x2="40415" y2="62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0" t="50739" r="78192" b="33506"/>
            <a:stretch/>
          </p:blipFill>
          <p:spPr bwMode="auto">
            <a:xfrm>
              <a:off x="694415" y="2611615"/>
              <a:ext cx="473204" cy="67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onjunto de razas de perros, tamaño pequeño y mediano, vista frontal |  Vector Premium">
              <a:extLst>
                <a:ext uri="{FF2B5EF4-FFF2-40B4-BE49-F238E27FC236}">
                  <a16:creationId xmlns:a16="http://schemas.microsoft.com/office/drawing/2014/main" id="{FEDEC340-E609-4C87-87A2-30E1E7F287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46" b="89936" l="9904" r="89936">
                          <a14:foregroundMark x1="14696" y1="10863" x2="15495" y2="17572"/>
                          <a14:foregroundMark x1="39137" y1="12939" x2="39137" y2="16773"/>
                          <a14:foregroundMark x1="62620" y1="11342" x2="62620" y2="17732"/>
                          <a14:foregroundMark x1="84345" y1="8946" x2="83706" y2="19329"/>
                          <a14:foregroundMark x1="15176" y1="34984" x2="16933" y2="41374"/>
                          <a14:foregroundMark x1="15016" y1="33387" x2="19329" y2="33387"/>
                          <a14:foregroundMark x1="40256" y1="33387" x2="38818" y2="40575"/>
                          <a14:foregroundMark x1="40415" y1="42013" x2="40415" y2="42013"/>
                          <a14:foregroundMark x1="37700" y1="38339" x2="37700" y2="41374"/>
                          <a14:foregroundMark x1="62620" y1="37540" x2="63898" y2="42013"/>
                          <a14:foregroundMark x1="82907" y1="42971" x2="83227" y2="35463"/>
                          <a14:foregroundMark x1="85623" y1="57348" x2="82268" y2="60863"/>
                          <a14:foregroundMark x1="85144" y1="62620" x2="83227" y2="55272"/>
                          <a14:foregroundMark x1="81310" y1="60224" x2="85623" y2="63099"/>
                          <a14:foregroundMark x1="80990" y1="64377" x2="81789" y2="55751"/>
                          <a14:foregroundMark x1="81789" y1="55751" x2="85942" y2="57348"/>
                          <a14:foregroundMark x1="86262" y1="58147" x2="86262" y2="58147"/>
                          <a14:foregroundMark x1="63099" y1="58626" x2="61022" y2="55911"/>
                          <a14:foregroundMark x1="38339" y1="57348" x2="38658" y2="61821"/>
                          <a14:foregroundMark x1="40895" y1="62620" x2="39297" y2="56230"/>
                          <a14:foregroundMark x1="36741" y1="56709" x2="41214" y2="56390"/>
                          <a14:foregroundMark x1="36901" y1="61661" x2="36741" y2="64856"/>
                          <a14:foregroundMark x1="15016" y1="86581" x2="15016" y2="76038"/>
                          <a14:foregroundMark x1="17891" y1="76038" x2="15974" y2="75240"/>
                          <a14:foregroundMark x1="13419" y1="76677" x2="13419" y2="74601"/>
                          <a14:foregroundMark x1="18371" y1="75559" x2="18371" y2="75559"/>
                          <a14:foregroundMark x1="18371" y1="75240" x2="18371" y2="75240"/>
                          <a14:foregroundMark x1="37220" y1="86581" x2="38658" y2="77476"/>
                          <a14:foregroundMark x1="62141" y1="85463" x2="62141" y2="80192"/>
                          <a14:foregroundMark x1="59904" y1="87380" x2="63898" y2="87061"/>
                          <a14:foregroundMark x1="81470" y1="86422" x2="82907" y2="76198"/>
                          <a14:foregroundMark x1="40415" y1="65335" x2="40415" y2="62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7" t="5112" r="10018" b="80396"/>
            <a:stretch/>
          </p:blipFill>
          <p:spPr bwMode="auto">
            <a:xfrm>
              <a:off x="694415" y="3957448"/>
              <a:ext cx="534573" cy="61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Imágenes de Gatos | Vectores, fotos de stock y PSD gratuitos">
              <a:extLst>
                <a:ext uri="{FF2B5EF4-FFF2-40B4-BE49-F238E27FC236}">
                  <a16:creationId xmlns:a16="http://schemas.microsoft.com/office/drawing/2014/main" id="{563EA2A4-5A11-4C78-8AF8-14797C9CC2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71" b="96270" l="9265" r="92812">
                          <a14:foregroundMark x1="15335" y1="19716" x2="27636" y2="13499"/>
                          <a14:foregroundMark x1="30990" y1="11901" x2="28914" y2="10657"/>
                          <a14:foregroundMark x1="44728" y1="20249" x2="53674" y2="23091"/>
                          <a14:foregroundMark x1="53674" y1="23091" x2="46326" y2="19005"/>
                          <a14:foregroundMark x1="46326" y1="19005" x2="43291" y2="19716"/>
                          <a14:foregroundMark x1="47444" y1="27353" x2="40256" y2="21670"/>
                          <a14:foregroundMark x1="40256" y1="21670" x2="40096" y2="21314"/>
                          <a14:foregroundMark x1="76997" y1="26288" x2="73482" y2="8171"/>
                          <a14:foregroundMark x1="73482" y1="8171" x2="84824" y2="22913"/>
                          <a14:foregroundMark x1="84824" y1="22913" x2="87380" y2="23979"/>
                          <a14:foregroundMark x1="44728" y1="57904" x2="47923" y2="48668"/>
                          <a14:foregroundMark x1="47923" y1="48668" x2="53355" y2="41385"/>
                          <a14:foregroundMark x1="53355" y1="41385" x2="52875" y2="57371"/>
                          <a14:foregroundMark x1="67732" y1="56838" x2="74920" y2="50266"/>
                          <a14:foregroundMark x1="74920" y1="50266" x2="82907" y2="49023"/>
                          <a14:foregroundMark x1="82907" y1="49023" x2="88498" y2="55240"/>
                          <a14:foregroundMark x1="86901" y1="49734" x2="92971" y2="47069"/>
                          <a14:foregroundMark x1="72204" y1="47957" x2="67572" y2="47602"/>
                          <a14:foregroundMark x1="54313" y1="90941" x2="51757" y2="81883"/>
                          <a14:foregroundMark x1="51757" y1="81883" x2="57827" y2="75133"/>
                          <a14:foregroundMark x1="57827" y1="75133" x2="49840" y2="78863"/>
                          <a14:foregroundMark x1="49840" y1="78863" x2="40895" y2="78863"/>
                          <a14:foregroundMark x1="40895" y1="78863" x2="39457" y2="77975"/>
                          <a14:foregroundMark x1="42332" y1="85080" x2="40895" y2="90586"/>
                          <a14:foregroundMark x1="44409" y1="84902" x2="44249" y2="88810"/>
                          <a14:foregroundMark x1="55751" y1="92007" x2="55751" y2="92007"/>
                          <a14:foregroundMark x1="55112" y1="81528" x2="55911" y2="77798"/>
                          <a14:foregroundMark x1="17093" y1="93961" x2="19329" y2="74956"/>
                          <a14:foregroundMark x1="77157" y1="87922" x2="84505" y2="71048"/>
                          <a14:foregroundMark x1="84505" y1="71048" x2="84505" y2="70870"/>
                          <a14:foregroundMark x1="70128" y1="96980" x2="78594" y2="96270"/>
                          <a14:foregroundMark x1="78594" y1="96270" x2="79393" y2="95560"/>
                          <a14:foregroundMark x1="81629" y1="87211" x2="83387" y2="89876"/>
                          <a14:foregroundMark x1="84505" y1="82948" x2="86422" y2="89876"/>
                          <a14:foregroundMark x1="9265" y1="50444" x2="9265" y2="40497"/>
                          <a14:foregroundMark x1="53674" y1="17407" x2="56709" y2="14032"/>
                          <a14:foregroundMark x1="16294" y1="76199" x2="16294" y2="73890"/>
                          <a14:foregroundMark x1="12300" y1="41918" x2="14377" y2="403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0" t="64146" r="40533" b="1413"/>
            <a:stretch/>
          </p:blipFill>
          <p:spPr bwMode="auto">
            <a:xfrm>
              <a:off x="645384" y="4552719"/>
              <a:ext cx="653943" cy="844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Imágenes de Gatos | Vectores, fotos de stock y PSD gratuitos">
              <a:extLst>
                <a:ext uri="{FF2B5EF4-FFF2-40B4-BE49-F238E27FC236}">
                  <a16:creationId xmlns:a16="http://schemas.microsoft.com/office/drawing/2014/main" id="{080F5D4D-A9C3-4E19-8003-7337E83759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71" b="96270" l="9265" r="92812">
                          <a14:foregroundMark x1="15335" y1="19716" x2="27636" y2="13499"/>
                          <a14:foregroundMark x1="30990" y1="11901" x2="28914" y2="10657"/>
                          <a14:foregroundMark x1="44728" y1="20249" x2="53674" y2="23091"/>
                          <a14:foregroundMark x1="53674" y1="23091" x2="46326" y2="19005"/>
                          <a14:foregroundMark x1="46326" y1="19005" x2="43291" y2="19716"/>
                          <a14:foregroundMark x1="47444" y1="27353" x2="40256" y2="21670"/>
                          <a14:foregroundMark x1="40256" y1="21670" x2="40096" y2="21314"/>
                          <a14:foregroundMark x1="76997" y1="26288" x2="73482" y2="8171"/>
                          <a14:foregroundMark x1="73482" y1="8171" x2="84824" y2="22913"/>
                          <a14:foregroundMark x1="84824" y1="22913" x2="87380" y2="23979"/>
                          <a14:foregroundMark x1="44728" y1="57904" x2="47923" y2="48668"/>
                          <a14:foregroundMark x1="47923" y1="48668" x2="53355" y2="41385"/>
                          <a14:foregroundMark x1="53355" y1="41385" x2="52875" y2="57371"/>
                          <a14:foregroundMark x1="67732" y1="56838" x2="74920" y2="50266"/>
                          <a14:foregroundMark x1="74920" y1="50266" x2="82907" y2="49023"/>
                          <a14:foregroundMark x1="82907" y1="49023" x2="88498" y2="55240"/>
                          <a14:foregroundMark x1="86901" y1="49734" x2="92971" y2="47069"/>
                          <a14:foregroundMark x1="72204" y1="47957" x2="67572" y2="47602"/>
                          <a14:foregroundMark x1="54313" y1="90941" x2="51757" y2="81883"/>
                          <a14:foregroundMark x1="51757" y1="81883" x2="57827" y2="75133"/>
                          <a14:foregroundMark x1="57827" y1="75133" x2="49840" y2="78863"/>
                          <a14:foregroundMark x1="49840" y1="78863" x2="40895" y2="78863"/>
                          <a14:foregroundMark x1="40895" y1="78863" x2="39457" y2="77975"/>
                          <a14:foregroundMark x1="42332" y1="85080" x2="40895" y2="90586"/>
                          <a14:foregroundMark x1="44409" y1="84902" x2="44249" y2="88810"/>
                          <a14:foregroundMark x1="55751" y1="92007" x2="55751" y2="92007"/>
                          <a14:foregroundMark x1="55112" y1="81528" x2="55911" y2="77798"/>
                          <a14:foregroundMark x1="17093" y1="93961" x2="19329" y2="74956"/>
                          <a14:foregroundMark x1="77157" y1="87922" x2="84505" y2="71048"/>
                          <a14:foregroundMark x1="84505" y1="71048" x2="84505" y2="70870"/>
                          <a14:foregroundMark x1="70128" y1="96980" x2="78594" y2="96270"/>
                          <a14:foregroundMark x1="78594" y1="96270" x2="79393" y2="95560"/>
                          <a14:foregroundMark x1="81629" y1="87211" x2="83387" y2="89876"/>
                          <a14:foregroundMark x1="84505" y1="82948" x2="86422" y2="89876"/>
                          <a14:foregroundMark x1="9265" y1="50444" x2="9265" y2="40497"/>
                          <a14:foregroundMark x1="53674" y1="17407" x2="56709" y2="14032"/>
                          <a14:foregroundMark x1="16294" y1="76199" x2="16294" y2="73890"/>
                          <a14:foregroundMark x1="12300" y1="41918" x2="14377" y2="403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9" t="35744" r="59217" b="38999"/>
            <a:stretch/>
          </p:blipFill>
          <p:spPr bwMode="auto">
            <a:xfrm>
              <a:off x="566076" y="5326431"/>
              <a:ext cx="956602" cy="61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B32A1D8-F93D-4D8F-AA81-A11D1F0B6C4D}"/>
              </a:ext>
            </a:extLst>
          </p:cNvPr>
          <p:cNvGrpSpPr/>
          <p:nvPr/>
        </p:nvGrpSpPr>
        <p:grpSpPr>
          <a:xfrm>
            <a:off x="2617803" y="2144703"/>
            <a:ext cx="622288" cy="3800707"/>
            <a:chOff x="2670262" y="2144703"/>
            <a:chExt cx="622288" cy="3800707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789FDE2-964C-44D4-A9D3-F8E0344308C4}"/>
                </a:ext>
              </a:extLst>
            </p:cNvPr>
            <p:cNvSpPr txBox="1"/>
            <p:nvPr/>
          </p:nvSpPr>
          <p:spPr>
            <a:xfrm>
              <a:off x="2670264" y="2144703"/>
              <a:ext cx="622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Perro</a:t>
              </a:r>
              <a:endParaRPr lang="en-US" sz="14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3054ADD-AC61-4C2E-9D04-1AD6553A6EA6}"/>
                </a:ext>
              </a:extLst>
            </p:cNvPr>
            <p:cNvSpPr txBox="1"/>
            <p:nvPr/>
          </p:nvSpPr>
          <p:spPr>
            <a:xfrm>
              <a:off x="2670264" y="2857877"/>
              <a:ext cx="622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Perro</a:t>
              </a:r>
              <a:endParaRPr lang="en-US" sz="140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0735B906-6F8E-47D0-90CA-6407197ECF7D}"/>
                </a:ext>
              </a:extLst>
            </p:cNvPr>
            <p:cNvSpPr txBox="1"/>
            <p:nvPr/>
          </p:nvSpPr>
          <p:spPr>
            <a:xfrm>
              <a:off x="2670264" y="3595734"/>
              <a:ext cx="5725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Gato</a:t>
              </a:r>
              <a:endParaRPr lang="en-US" sz="14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45E6A12-4A8C-4194-A864-56640DA5F6DE}"/>
                </a:ext>
              </a:extLst>
            </p:cNvPr>
            <p:cNvSpPr txBox="1"/>
            <p:nvPr/>
          </p:nvSpPr>
          <p:spPr>
            <a:xfrm>
              <a:off x="2670262" y="4981824"/>
              <a:ext cx="5725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Gato</a:t>
              </a:r>
              <a:endParaRPr lang="en-US" sz="140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950DA41-BCAC-48E5-98B2-A441EC7D0A22}"/>
                </a:ext>
              </a:extLst>
            </p:cNvPr>
            <p:cNvSpPr txBox="1"/>
            <p:nvPr/>
          </p:nvSpPr>
          <p:spPr>
            <a:xfrm>
              <a:off x="2670262" y="5637633"/>
              <a:ext cx="5725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Gato</a:t>
              </a:r>
              <a:endParaRPr lang="en-US" sz="1400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272EB98-2D93-4519-9893-C2D4E71B54BA}"/>
                </a:ext>
              </a:extLst>
            </p:cNvPr>
            <p:cNvSpPr txBox="1"/>
            <p:nvPr/>
          </p:nvSpPr>
          <p:spPr>
            <a:xfrm>
              <a:off x="2670262" y="4268650"/>
              <a:ext cx="622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Perro</a:t>
              </a:r>
              <a:endParaRPr lang="en-US" sz="1400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89AFC67-58F8-49D8-B095-892DBA12ACFA}"/>
              </a:ext>
            </a:extLst>
          </p:cNvPr>
          <p:cNvGrpSpPr/>
          <p:nvPr/>
        </p:nvGrpSpPr>
        <p:grpSpPr>
          <a:xfrm>
            <a:off x="1763557" y="2298591"/>
            <a:ext cx="782695" cy="3492930"/>
            <a:chOff x="1763557" y="2298591"/>
            <a:chExt cx="782695" cy="3492930"/>
          </a:xfrm>
        </p:grpSpPr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7A7CCE22-4277-4353-B81B-A9966E2F5482}"/>
                </a:ext>
              </a:extLst>
            </p:cNvPr>
            <p:cNvCxnSpPr/>
            <p:nvPr/>
          </p:nvCxnSpPr>
          <p:spPr>
            <a:xfrm>
              <a:off x="1763561" y="2298591"/>
              <a:ext cx="7826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AF34DE6E-8555-4B98-8DCF-47679C239E39}"/>
                </a:ext>
              </a:extLst>
            </p:cNvPr>
            <p:cNvCxnSpPr/>
            <p:nvPr/>
          </p:nvCxnSpPr>
          <p:spPr>
            <a:xfrm>
              <a:off x="1763560" y="3011765"/>
              <a:ext cx="7826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57956069-A586-47A8-A089-C2C44A6C3FB9}"/>
                </a:ext>
              </a:extLst>
            </p:cNvPr>
            <p:cNvCxnSpPr/>
            <p:nvPr/>
          </p:nvCxnSpPr>
          <p:spPr>
            <a:xfrm>
              <a:off x="1763559" y="3749622"/>
              <a:ext cx="7826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56192A30-1C6A-4775-AC98-883EF0F6299B}"/>
                </a:ext>
              </a:extLst>
            </p:cNvPr>
            <p:cNvCxnSpPr/>
            <p:nvPr/>
          </p:nvCxnSpPr>
          <p:spPr>
            <a:xfrm>
              <a:off x="1763558" y="4422538"/>
              <a:ext cx="7826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B9031013-BA68-43F1-94CF-644D340D9EEF}"/>
                </a:ext>
              </a:extLst>
            </p:cNvPr>
            <p:cNvCxnSpPr/>
            <p:nvPr/>
          </p:nvCxnSpPr>
          <p:spPr>
            <a:xfrm>
              <a:off x="1763558" y="5130351"/>
              <a:ext cx="7826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1363BB8C-AC3B-407A-A5F5-CCFDAFDBC5FF}"/>
                </a:ext>
              </a:extLst>
            </p:cNvPr>
            <p:cNvCxnSpPr/>
            <p:nvPr/>
          </p:nvCxnSpPr>
          <p:spPr>
            <a:xfrm>
              <a:off x="1763557" y="5791521"/>
              <a:ext cx="7826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9" name="Picture 14" descr="Imágenes de Gatos | Vectores, fotos de stock y PSD gratuitos">
            <a:extLst>
              <a:ext uri="{FF2B5EF4-FFF2-40B4-BE49-F238E27FC236}">
                <a16:creationId xmlns:a16="http://schemas.microsoft.com/office/drawing/2014/main" id="{A006D3CF-DBB1-40F7-8415-F231AB7DE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1" b="96270" l="9265" r="92812">
                        <a14:foregroundMark x1="15335" y1="19716" x2="27636" y2="13499"/>
                        <a14:foregroundMark x1="30990" y1="11901" x2="28914" y2="10657"/>
                        <a14:foregroundMark x1="44728" y1="20249" x2="53674" y2="23091"/>
                        <a14:foregroundMark x1="53674" y1="23091" x2="46326" y2="19005"/>
                        <a14:foregroundMark x1="46326" y1="19005" x2="43291" y2="19716"/>
                        <a14:foregroundMark x1="47444" y1="27353" x2="40256" y2="21670"/>
                        <a14:foregroundMark x1="40256" y1="21670" x2="40096" y2="21314"/>
                        <a14:foregroundMark x1="76997" y1="26288" x2="73482" y2="8171"/>
                        <a14:foregroundMark x1="73482" y1="8171" x2="84824" y2="22913"/>
                        <a14:foregroundMark x1="84824" y1="22913" x2="87380" y2="23979"/>
                        <a14:foregroundMark x1="44728" y1="57904" x2="47923" y2="48668"/>
                        <a14:foregroundMark x1="47923" y1="48668" x2="53355" y2="41385"/>
                        <a14:foregroundMark x1="53355" y1="41385" x2="52875" y2="57371"/>
                        <a14:foregroundMark x1="67732" y1="56838" x2="74920" y2="50266"/>
                        <a14:foregroundMark x1="74920" y1="50266" x2="82907" y2="49023"/>
                        <a14:foregroundMark x1="82907" y1="49023" x2="88498" y2="55240"/>
                        <a14:foregroundMark x1="86901" y1="49734" x2="92971" y2="47069"/>
                        <a14:foregroundMark x1="72204" y1="47957" x2="67572" y2="47602"/>
                        <a14:foregroundMark x1="54313" y1="90941" x2="51757" y2="81883"/>
                        <a14:foregroundMark x1="51757" y1="81883" x2="57827" y2="75133"/>
                        <a14:foregroundMark x1="57827" y1="75133" x2="49840" y2="78863"/>
                        <a14:foregroundMark x1="49840" y1="78863" x2="40895" y2="78863"/>
                        <a14:foregroundMark x1="40895" y1="78863" x2="39457" y2="77975"/>
                        <a14:foregroundMark x1="42332" y1="85080" x2="40895" y2="90586"/>
                        <a14:foregroundMark x1="44409" y1="84902" x2="44249" y2="88810"/>
                        <a14:foregroundMark x1="55751" y1="92007" x2="55751" y2="92007"/>
                        <a14:foregroundMark x1="55112" y1="81528" x2="55911" y2="77798"/>
                        <a14:foregroundMark x1="17093" y1="93961" x2="19329" y2="74956"/>
                        <a14:foregroundMark x1="77157" y1="87922" x2="84505" y2="71048"/>
                        <a14:foregroundMark x1="84505" y1="71048" x2="84505" y2="70870"/>
                        <a14:foregroundMark x1="70128" y1="96980" x2="78594" y2="96270"/>
                        <a14:foregroundMark x1="78594" y1="96270" x2="79393" y2="95560"/>
                        <a14:foregroundMark x1="81629" y1="87211" x2="83387" y2="89876"/>
                        <a14:foregroundMark x1="84505" y1="82948" x2="86422" y2="89876"/>
                        <a14:foregroundMark x1="9265" y1="50444" x2="9265" y2="40497"/>
                        <a14:foregroundMark x1="53674" y1="17407" x2="56709" y2="14032"/>
                        <a14:foregroundMark x1="16294" y1="76199" x2="16294" y2="73890"/>
                        <a14:foregroundMark x1="12300" y1="41918" x2="14377" y2="40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6493" r="34072" b="68250"/>
          <a:stretch/>
        </p:blipFill>
        <p:spPr bwMode="auto">
          <a:xfrm>
            <a:off x="9822160" y="2410650"/>
            <a:ext cx="829994" cy="6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onjunto de razas de perros, tamaño pequeño y mediano, vista frontal |  Vector Premium">
            <a:extLst>
              <a:ext uri="{FF2B5EF4-FFF2-40B4-BE49-F238E27FC236}">
                <a16:creationId xmlns:a16="http://schemas.microsoft.com/office/drawing/2014/main" id="{717DA610-6716-446E-95DE-DCC4F47F0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6" b="89936" l="9904" r="89936">
                        <a14:foregroundMark x1="14696" y1="10863" x2="15495" y2="17572"/>
                        <a14:foregroundMark x1="39137" y1="12939" x2="39137" y2="16773"/>
                        <a14:foregroundMark x1="62620" y1="11342" x2="62620" y2="17732"/>
                        <a14:foregroundMark x1="84345" y1="8946" x2="83706" y2="19329"/>
                        <a14:foregroundMark x1="15176" y1="34984" x2="16933" y2="41374"/>
                        <a14:foregroundMark x1="15016" y1="33387" x2="19329" y2="33387"/>
                        <a14:foregroundMark x1="40256" y1="33387" x2="38818" y2="40575"/>
                        <a14:foregroundMark x1="40415" y1="42013" x2="40415" y2="42013"/>
                        <a14:foregroundMark x1="37700" y1="38339" x2="37700" y2="41374"/>
                        <a14:foregroundMark x1="62620" y1="37540" x2="63898" y2="42013"/>
                        <a14:foregroundMark x1="82907" y1="42971" x2="83227" y2="35463"/>
                        <a14:foregroundMark x1="85623" y1="57348" x2="82268" y2="60863"/>
                        <a14:foregroundMark x1="85144" y1="62620" x2="83227" y2="55272"/>
                        <a14:foregroundMark x1="81310" y1="60224" x2="85623" y2="63099"/>
                        <a14:foregroundMark x1="80990" y1="64377" x2="81789" y2="55751"/>
                        <a14:foregroundMark x1="81789" y1="55751" x2="85942" y2="57348"/>
                        <a14:foregroundMark x1="86262" y1="58147" x2="86262" y2="58147"/>
                        <a14:foregroundMark x1="63099" y1="58626" x2="61022" y2="55911"/>
                        <a14:foregroundMark x1="38339" y1="57348" x2="38658" y2="61821"/>
                        <a14:foregroundMark x1="40895" y1="62620" x2="39297" y2="56230"/>
                        <a14:foregroundMark x1="36741" y1="56709" x2="41214" y2="56390"/>
                        <a14:foregroundMark x1="36901" y1="61661" x2="36741" y2="64856"/>
                        <a14:foregroundMark x1="15016" y1="86581" x2="15016" y2="76038"/>
                        <a14:foregroundMark x1="17891" y1="76038" x2="15974" y2="75240"/>
                        <a14:foregroundMark x1="13419" y1="76677" x2="13419" y2="74601"/>
                        <a14:foregroundMark x1="18371" y1="75559" x2="18371" y2="75559"/>
                        <a14:foregroundMark x1="18371" y1="75240" x2="18371" y2="75240"/>
                        <a14:foregroundMark x1="37220" y1="86581" x2="38658" y2="77476"/>
                        <a14:foregroundMark x1="62141" y1="85463" x2="62141" y2="80192"/>
                        <a14:foregroundMark x1="59904" y1="87380" x2="63898" y2="87061"/>
                        <a14:foregroundMark x1="81470" y1="86422" x2="82907" y2="76198"/>
                        <a14:foregroundMark x1="40415" y1="65335" x2="40415" y2="62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7198" r="78192" b="78310"/>
          <a:stretch/>
        </p:blipFill>
        <p:spPr bwMode="auto">
          <a:xfrm>
            <a:off x="6717573" y="2508701"/>
            <a:ext cx="473204" cy="6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onjunto de razas de perros, tamaño pequeño y mediano, vista frontal |  Vector Premium">
            <a:extLst>
              <a:ext uri="{FF2B5EF4-FFF2-40B4-BE49-F238E27FC236}">
                <a16:creationId xmlns:a16="http://schemas.microsoft.com/office/drawing/2014/main" id="{BB5844D4-564D-4644-9623-E725674CA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6" b="89936" l="9904" r="89936">
                        <a14:foregroundMark x1="14696" y1="10863" x2="15495" y2="17572"/>
                        <a14:foregroundMark x1="39137" y1="12939" x2="39137" y2="16773"/>
                        <a14:foregroundMark x1="62620" y1="11342" x2="62620" y2="17732"/>
                        <a14:foregroundMark x1="84345" y1="8946" x2="83706" y2="19329"/>
                        <a14:foregroundMark x1="15176" y1="34984" x2="16933" y2="41374"/>
                        <a14:foregroundMark x1="15016" y1="33387" x2="19329" y2="33387"/>
                        <a14:foregroundMark x1="40256" y1="33387" x2="38818" y2="40575"/>
                        <a14:foregroundMark x1="40415" y1="42013" x2="40415" y2="42013"/>
                        <a14:foregroundMark x1="37700" y1="38339" x2="37700" y2="41374"/>
                        <a14:foregroundMark x1="62620" y1="37540" x2="63898" y2="42013"/>
                        <a14:foregroundMark x1="82907" y1="42971" x2="83227" y2="35463"/>
                        <a14:foregroundMark x1="85623" y1="57348" x2="82268" y2="60863"/>
                        <a14:foregroundMark x1="85144" y1="62620" x2="83227" y2="55272"/>
                        <a14:foregroundMark x1="81310" y1="60224" x2="85623" y2="63099"/>
                        <a14:foregroundMark x1="80990" y1="64377" x2="81789" y2="55751"/>
                        <a14:foregroundMark x1="81789" y1="55751" x2="85942" y2="57348"/>
                        <a14:foregroundMark x1="86262" y1="58147" x2="86262" y2="58147"/>
                        <a14:foregroundMark x1="63099" y1="58626" x2="61022" y2="55911"/>
                        <a14:foregroundMark x1="38339" y1="57348" x2="38658" y2="61821"/>
                        <a14:foregroundMark x1="40895" y1="62620" x2="39297" y2="56230"/>
                        <a14:foregroundMark x1="36741" y1="56709" x2="41214" y2="56390"/>
                        <a14:foregroundMark x1="36901" y1="61661" x2="36741" y2="64856"/>
                        <a14:foregroundMark x1="15016" y1="86581" x2="15016" y2="76038"/>
                        <a14:foregroundMark x1="17891" y1="76038" x2="15974" y2="75240"/>
                        <a14:foregroundMark x1="13419" y1="76677" x2="13419" y2="74601"/>
                        <a14:foregroundMark x1="18371" y1="75559" x2="18371" y2="75559"/>
                        <a14:foregroundMark x1="18371" y1="75240" x2="18371" y2="75240"/>
                        <a14:foregroundMark x1="37220" y1="86581" x2="38658" y2="77476"/>
                        <a14:foregroundMark x1="62141" y1="85463" x2="62141" y2="80192"/>
                        <a14:foregroundMark x1="59904" y1="87380" x2="63898" y2="87061"/>
                        <a14:foregroundMark x1="81470" y1="86422" x2="82907" y2="76198"/>
                        <a14:foregroundMark x1="40415" y1="65335" x2="40415" y2="62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50739" r="78192" b="33506"/>
          <a:stretch/>
        </p:blipFill>
        <p:spPr bwMode="auto">
          <a:xfrm>
            <a:off x="7861794" y="2481732"/>
            <a:ext cx="473204" cy="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onjunto de razas de perros, tamaño pequeño y mediano, vista frontal |  Vector Premium">
            <a:extLst>
              <a:ext uri="{FF2B5EF4-FFF2-40B4-BE49-F238E27FC236}">
                <a16:creationId xmlns:a16="http://schemas.microsoft.com/office/drawing/2014/main" id="{5EC6D679-A0F3-477A-A8CF-5C12BE83B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6" b="89936" l="9904" r="89936">
                        <a14:foregroundMark x1="14696" y1="10863" x2="15495" y2="17572"/>
                        <a14:foregroundMark x1="39137" y1="12939" x2="39137" y2="16773"/>
                        <a14:foregroundMark x1="62620" y1="11342" x2="62620" y2="17732"/>
                        <a14:foregroundMark x1="84345" y1="8946" x2="83706" y2="19329"/>
                        <a14:foregroundMark x1="15176" y1="34984" x2="16933" y2="41374"/>
                        <a14:foregroundMark x1="15016" y1="33387" x2="19329" y2="33387"/>
                        <a14:foregroundMark x1="40256" y1="33387" x2="38818" y2="40575"/>
                        <a14:foregroundMark x1="40415" y1="42013" x2="40415" y2="42013"/>
                        <a14:foregroundMark x1="37700" y1="38339" x2="37700" y2="41374"/>
                        <a14:foregroundMark x1="62620" y1="37540" x2="63898" y2="42013"/>
                        <a14:foregroundMark x1="82907" y1="42971" x2="83227" y2="35463"/>
                        <a14:foregroundMark x1="85623" y1="57348" x2="82268" y2="60863"/>
                        <a14:foregroundMark x1="85144" y1="62620" x2="83227" y2="55272"/>
                        <a14:foregroundMark x1="81310" y1="60224" x2="85623" y2="63099"/>
                        <a14:foregroundMark x1="80990" y1="64377" x2="81789" y2="55751"/>
                        <a14:foregroundMark x1="81789" y1="55751" x2="85942" y2="57348"/>
                        <a14:foregroundMark x1="86262" y1="58147" x2="86262" y2="58147"/>
                        <a14:foregroundMark x1="63099" y1="58626" x2="61022" y2="55911"/>
                        <a14:foregroundMark x1="38339" y1="57348" x2="38658" y2="61821"/>
                        <a14:foregroundMark x1="40895" y1="62620" x2="39297" y2="56230"/>
                        <a14:foregroundMark x1="36741" y1="56709" x2="41214" y2="56390"/>
                        <a14:foregroundMark x1="36901" y1="61661" x2="36741" y2="64856"/>
                        <a14:foregroundMark x1="15016" y1="86581" x2="15016" y2="76038"/>
                        <a14:foregroundMark x1="17891" y1="76038" x2="15974" y2="75240"/>
                        <a14:foregroundMark x1="13419" y1="76677" x2="13419" y2="74601"/>
                        <a14:foregroundMark x1="18371" y1="75559" x2="18371" y2="75559"/>
                        <a14:foregroundMark x1="18371" y1="75240" x2="18371" y2="75240"/>
                        <a14:foregroundMark x1="37220" y1="86581" x2="38658" y2="77476"/>
                        <a14:foregroundMark x1="62141" y1="85463" x2="62141" y2="80192"/>
                        <a14:foregroundMark x1="59904" y1="87380" x2="63898" y2="87061"/>
                        <a14:foregroundMark x1="81470" y1="86422" x2="82907" y2="76198"/>
                        <a14:foregroundMark x1="40415" y1="65335" x2="40415" y2="62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67" t="5112" r="10018" b="80396"/>
          <a:stretch/>
        </p:blipFill>
        <p:spPr bwMode="auto">
          <a:xfrm>
            <a:off x="7197743" y="3437788"/>
            <a:ext cx="534573" cy="6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Imágenes de Gatos | Vectores, fotos de stock y PSD gratuitos">
            <a:extLst>
              <a:ext uri="{FF2B5EF4-FFF2-40B4-BE49-F238E27FC236}">
                <a16:creationId xmlns:a16="http://schemas.microsoft.com/office/drawing/2014/main" id="{38CB3F0E-0225-4E9A-BB29-5819A194E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1" b="96270" l="9265" r="92812">
                        <a14:foregroundMark x1="15335" y1="19716" x2="27636" y2="13499"/>
                        <a14:foregroundMark x1="30990" y1="11901" x2="28914" y2="10657"/>
                        <a14:foregroundMark x1="44728" y1="20249" x2="53674" y2="23091"/>
                        <a14:foregroundMark x1="53674" y1="23091" x2="46326" y2="19005"/>
                        <a14:foregroundMark x1="46326" y1="19005" x2="43291" y2="19716"/>
                        <a14:foregroundMark x1="47444" y1="27353" x2="40256" y2="21670"/>
                        <a14:foregroundMark x1="40256" y1="21670" x2="40096" y2="21314"/>
                        <a14:foregroundMark x1="76997" y1="26288" x2="73482" y2="8171"/>
                        <a14:foregroundMark x1="73482" y1="8171" x2="84824" y2="22913"/>
                        <a14:foregroundMark x1="84824" y1="22913" x2="87380" y2="23979"/>
                        <a14:foregroundMark x1="44728" y1="57904" x2="47923" y2="48668"/>
                        <a14:foregroundMark x1="47923" y1="48668" x2="53355" y2="41385"/>
                        <a14:foregroundMark x1="53355" y1="41385" x2="52875" y2="57371"/>
                        <a14:foregroundMark x1="67732" y1="56838" x2="74920" y2="50266"/>
                        <a14:foregroundMark x1="74920" y1="50266" x2="82907" y2="49023"/>
                        <a14:foregroundMark x1="82907" y1="49023" x2="88498" y2="55240"/>
                        <a14:foregroundMark x1="86901" y1="49734" x2="92971" y2="47069"/>
                        <a14:foregroundMark x1="72204" y1="47957" x2="67572" y2="47602"/>
                        <a14:foregroundMark x1="54313" y1="90941" x2="51757" y2="81883"/>
                        <a14:foregroundMark x1="51757" y1="81883" x2="57827" y2="75133"/>
                        <a14:foregroundMark x1="57827" y1="75133" x2="49840" y2="78863"/>
                        <a14:foregroundMark x1="49840" y1="78863" x2="40895" y2="78863"/>
                        <a14:foregroundMark x1="40895" y1="78863" x2="39457" y2="77975"/>
                        <a14:foregroundMark x1="42332" y1="85080" x2="40895" y2="90586"/>
                        <a14:foregroundMark x1="44409" y1="84902" x2="44249" y2="88810"/>
                        <a14:foregroundMark x1="55751" y1="92007" x2="55751" y2="92007"/>
                        <a14:foregroundMark x1="55112" y1="81528" x2="55911" y2="77798"/>
                        <a14:foregroundMark x1="17093" y1="93961" x2="19329" y2="74956"/>
                        <a14:foregroundMark x1="77157" y1="87922" x2="84505" y2="71048"/>
                        <a14:foregroundMark x1="84505" y1="71048" x2="84505" y2="70870"/>
                        <a14:foregroundMark x1="70128" y1="96980" x2="78594" y2="96270"/>
                        <a14:foregroundMark x1="78594" y1="96270" x2="79393" y2="95560"/>
                        <a14:foregroundMark x1="81629" y1="87211" x2="83387" y2="89876"/>
                        <a14:foregroundMark x1="84505" y1="82948" x2="86422" y2="89876"/>
                        <a14:foregroundMark x1="9265" y1="50444" x2="9265" y2="40497"/>
                        <a14:foregroundMark x1="53674" y1="17407" x2="56709" y2="14032"/>
                        <a14:foregroundMark x1="16294" y1="76199" x2="16294" y2="73890"/>
                        <a14:foregroundMark x1="12300" y1="41918" x2="14377" y2="40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64146" r="40533" b="1413"/>
          <a:stretch/>
        </p:blipFill>
        <p:spPr bwMode="auto">
          <a:xfrm>
            <a:off x="10852456" y="2843326"/>
            <a:ext cx="653943" cy="8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Imágenes de Gatos | Vectores, fotos de stock y PSD gratuitos">
            <a:extLst>
              <a:ext uri="{FF2B5EF4-FFF2-40B4-BE49-F238E27FC236}">
                <a16:creationId xmlns:a16="http://schemas.microsoft.com/office/drawing/2014/main" id="{52CB9089-10E6-4611-918B-14F1A80E7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1" b="96270" l="9265" r="92812">
                        <a14:foregroundMark x1="15335" y1="19716" x2="27636" y2="13499"/>
                        <a14:foregroundMark x1="30990" y1="11901" x2="28914" y2="10657"/>
                        <a14:foregroundMark x1="44728" y1="20249" x2="53674" y2="23091"/>
                        <a14:foregroundMark x1="53674" y1="23091" x2="46326" y2="19005"/>
                        <a14:foregroundMark x1="46326" y1="19005" x2="43291" y2="19716"/>
                        <a14:foregroundMark x1="47444" y1="27353" x2="40256" y2="21670"/>
                        <a14:foregroundMark x1="40256" y1="21670" x2="40096" y2="21314"/>
                        <a14:foregroundMark x1="76997" y1="26288" x2="73482" y2="8171"/>
                        <a14:foregroundMark x1="73482" y1="8171" x2="84824" y2="22913"/>
                        <a14:foregroundMark x1="84824" y1="22913" x2="87380" y2="23979"/>
                        <a14:foregroundMark x1="44728" y1="57904" x2="47923" y2="48668"/>
                        <a14:foregroundMark x1="47923" y1="48668" x2="53355" y2="41385"/>
                        <a14:foregroundMark x1="53355" y1="41385" x2="52875" y2="57371"/>
                        <a14:foregroundMark x1="67732" y1="56838" x2="74920" y2="50266"/>
                        <a14:foregroundMark x1="74920" y1="50266" x2="82907" y2="49023"/>
                        <a14:foregroundMark x1="82907" y1="49023" x2="88498" y2="55240"/>
                        <a14:foregroundMark x1="86901" y1="49734" x2="92971" y2="47069"/>
                        <a14:foregroundMark x1="72204" y1="47957" x2="67572" y2="47602"/>
                        <a14:foregroundMark x1="54313" y1="90941" x2="51757" y2="81883"/>
                        <a14:foregroundMark x1="51757" y1="81883" x2="57827" y2="75133"/>
                        <a14:foregroundMark x1="57827" y1="75133" x2="49840" y2="78863"/>
                        <a14:foregroundMark x1="49840" y1="78863" x2="40895" y2="78863"/>
                        <a14:foregroundMark x1="40895" y1="78863" x2="39457" y2="77975"/>
                        <a14:foregroundMark x1="42332" y1="85080" x2="40895" y2="90586"/>
                        <a14:foregroundMark x1="44409" y1="84902" x2="44249" y2="88810"/>
                        <a14:foregroundMark x1="55751" y1="92007" x2="55751" y2="92007"/>
                        <a14:foregroundMark x1="55112" y1="81528" x2="55911" y2="77798"/>
                        <a14:foregroundMark x1="17093" y1="93961" x2="19329" y2="74956"/>
                        <a14:foregroundMark x1="77157" y1="87922" x2="84505" y2="71048"/>
                        <a14:foregroundMark x1="84505" y1="71048" x2="84505" y2="70870"/>
                        <a14:foregroundMark x1="70128" y1="96980" x2="78594" y2="96270"/>
                        <a14:foregroundMark x1="78594" y1="96270" x2="79393" y2="95560"/>
                        <a14:foregroundMark x1="81629" y1="87211" x2="83387" y2="89876"/>
                        <a14:foregroundMark x1="84505" y1="82948" x2="86422" y2="89876"/>
                        <a14:foregroundMark x1="9265" y1="50444" x2="9265" y2="40497"/>
                        <a14:foregroundMark x1="53674" y1="17407" x2="56709" y2="14032"/>
                        <a14:foregroundMark x1="16294" y1="76199" x2="16294" y2="73890"/>
                        <a14:foregroundMark x1="12300" y1="41918" x2="14377" y2="40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9" t="35744" r="59217" b="38999"/>
          <a:stretch/>
        </p:blipFill>
        <p:spPr bwMode="auto">
          <a:xfrm>
            <a:off x="9695552" y="3334459"/>
            <a:ext cx="956602" cy="6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C6DED69A-CEFF-478D-B93E-CE88E9574E6C}"/>
              </a:ext>
            </a:extLst>
          </p:cNvPr>
          <p:cNvSpPr/>
          <p:nvPr/>
        </p:nvSpPr>
        <p:spPr>
          <a:xfrm>
            <a:off x="6340323" y="2045334"/>
            <a:ext cx="2349303" cy="224352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B01E83D4-81CE-4042-B24E-2BF84C0EC52B}"/>
              </a:ext>
            </a:extLst>
          </p:cNvPr>
          <p:cNvSpPr/>
          <p:nvPr/>
        </p:nvSpPr>
        <p:spPr>
          <a:xfrm>
            <a:off x="9253787" y="2143594"/>
            <a:ext cx="2349303" cy="224352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7437147-AAA9-4614-92C5-6296AD0DAEEF}"/>
              </a:ext>
            </a:extLst>
          </p:cNvPr>
          <p:cNvSpPr txBox="1"/>
          <p:nvPr/>
        </p:nvSpPr>
        <p:spPr>
          <a:xfrm>
            <a:off x="727778" y="1551647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Entrada</a:t>
            </a:r>
            <a:endParaRPr lang="en-US" sz="1400" b="1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B4F4DB6-AFAC-4EB6-911E-E9CD1F109245}"/>
              </a:ext>
            </a:extLst>
          </p:cNvPr>
          <p:cNvSpPr txBox="1"/>
          <p:nvPr/>
        </p:nvSpPr>
        <p:spPr>
          <a:xfrm>
            <a:off x="2434259" y="1551026"/>
            <a:ext cx="9893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Etiquetas</a:t>
            </a:r>
            <a:endParaRPr lang="en-US" sz="1400" b="1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DC67A5F-8BFF-44D2-8725-5DF5E63ED4F6}"/>
              </a:ext>
            </a:extLst>
          </p:cNvPr>
          <p:cNvSpPr txBox="1"/>
          <p:nvPr/>
        </p:nvSpPr>
        <p:spPr>
          <a:xfrm>
            <a:off x="8022150" y="1554171"/>
            <a:ext cx="16353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Datos de entrada</a:t>
            </a:r>
            <a:endParaRPr lang="en-US" sz="1400" b="1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DB6FBE-81AB-4110-B91E-D22D51928BF8}"/>
              </a:ext>
            </a:extLst>
          </p:cNvPr>
          <p:cNvSpPr txBox="1"/>
          <p:nvPr/>
        </p:nvSpPr>
        <p:spPr>
          <a:xfrm>
            <a:off x="4224583" y="5683800"/>
            <a:ext cx="24929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tx2"/>
                </a:solidFill>
              </a:rPr>
              <a:t>El aprendizaje supervisado</a:t>
            </a:r>
          </a:p>
          <a:p>
            <a:r>
              <a:rPr lang="es-MX" sz="1400" dirty="0">
                <a:solidFill>
                  <a:schemeClr val="tx2"/>
                </a:solidFill>
              </a:rPr>
              <a:t>contiene la variable de salida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78C85B7B-7E37-435E-BE2D-18D845312048}"/>
              </a:ext>
            </a:extLst>
          </p:cNvPr>
          <p:cNvCxnSpPr/>
          <p:nvPr/>
        </p:nvCxnSpPr>
        <p:spPr>
          <a:xfrm flipH="1" flipV="1">
            <a:off x="3423633" y="4576427"/>
            <a:ext cx="1374795" cy="99002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39C9950-74F1-4367-8C8F-D0FB874FA8CC}"/>
              </a:ext>
            </a:extLst>
          </p:cNvPr>
          <p:cNvSpPr txBox="1"/>
          <p:nvPr/>
        </p:nvSpPr>
        <p:spPr>
          <a:xfrm>
            <a:off x="5120061" y="5683800"/>
            <a:ext cx="27414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tx2"/>
                </a:solidFill>
              </a:rPr>
              <a:t>El aprendizaje no supervisado</a:t>
            </a:r>
          </a:p>
          <a:p>
            <a:r>
              <a:rPr lang="es-MX" sz="1400" dirty="0">
                <a:solidFill>
                  <a:schemeClr val="tx2"/>
                </a:solidFill>
              </a:rPr>
              <a:t>no contiene la variable de salida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0A3136F-4BB8-42C5-8902-370CA2C8C83F}"/>
              </a:ext>
            </a:extLst>
          </p:cNvPr>
          <p:cNvCxnSpPr/>
          <p:nvPr/>
        </p:nvCxnSpPr>
        <p:spPr>
          <a:xfrm flipV="1">
            <a:off x="6954175" y="4576427"/>
            <a:ext cx="1067975" cy="106120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68B0F4-1DA5-4893-B75C-D813F13B140D}"/>
              </a:ext>
            </a:extLst>
          </p:cNvPr>
          <p:cNvSpPr txBox="1"/>
          <p:nvPr/>
        </p:nvSpPr>
        <p:spPr>
          <a:xfrm>
            <a:off x="4197873" y="5677663"/>
            <a:ext cx="4345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2"/>
                </a:solidFill>
              </a:rPr>
              <a:t>En el aprendizaje supervisado, el modelo se entrena para aprender el mapeo entre entrada y salida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E85B70F3-C3A2-4D91-8748-536AD24DB7CA}"/>
              </a:ext>
            </a:extLst>
          </p:cNvPr>
          <p:cNvSpPr txBox="1"/>
          <p:nvPr/>
        </p:nvSpPr>
        <p:spPr>
          <a:xfrm>
            <a:off x="4804273" y="5726394"/>
            <a:ext cx="4148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2"/>
                </a:solidFill>
              </a:rPr>
              <a:t>En el aprendizaje no supervisado, el modelo aprende el patrón sin ningún entrenamiento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4338" name="Conector recto de flecha 14337">
            <a:extLst>
              <a:ext uri="{FF2B5EF4-FFF2-40B4-BE49-F238E27FC236}">
                <a16:creationId xmlns:a16="http://schemas.microsoft.com/office/drawing/2014/main" id="{548CC4BC-ACC7-44E9-8862-4E37C406E03D}"/>
              </a:ext>
            </a:extLst>
          </p:cNvPr>
          <p:cNvCxnSpPr/>
          <p:nvPr/>
        </p:nvCxnSpPr>
        <p:spPr>
          <a:xfrm flipV="1">
            <a:off x="7190777" y="4685973"/>
            <a:ext cx="907619" cy="95166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950F57A-45FB-4AED-A868-4A85A6B3B0C3}"/>
              </a:ext>
            </a:extLst>
          </p:cNvPr>
          <p:cNvSpPr txBox="1"/>
          <p:nvPr/>
        </p:nvSpPr>
        <p:spPr>
          <a:xfrm>
            <a:off x="800800" y="1075719"/>
            <a:ext cx="26116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/>
              <a:t>Aprendizaje supervisado</a:t>
            </a:r>
            <a:endParaRPr lang="en-US" sz="1600" b="1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A4973FA5-84A5-4F0E-A7F8-B1ADC74B56A2}"/>
              </a:ext>
            </a:extLst>
          </p:cNvPr>
          <p:cNvSpPr txBox="1"/>
          <p:nvPr/>
        </p:nvSpPr>
        <p:spPr>
          <a:xfrm>
            <a:off x="7229932" y="1071502"/>
            <a:ext cx="29193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/>
              <a:t>Aprendizaje no supervisado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423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8" grpId="0" animBg="1"/>
      <p:bldP spid="53" grpId="0" animBg="1"/>
      <p:bldP spid="53" grpId="1" animBg="1"/>
      <p:bldP spid="56" grpId="0" animBg="1"/>
      <p:bldP spid="56" grpId="1" animBg="1"/>
      <p:bldP spid="62" grpId="0"/>
      <p:bldP spid="62" grpId="1"/>
      <p:bldP spid="62" grpId="2"/>
      <p:bldP spid="70" grpId="0"/>
      <p:bldP spid="70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44169C19-67BB-412C-9EF6-8585E83DF6EE}" vid="{44811045-0D41-432A-97B0-455E800DBF5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12613</TotalTime>
  <Words>1719</Words>
  <Application>Microsoft Office PowerPoint</Application>
  <PresentationFormat>Panorámica</PresentationFormat>
  <Paragraphs>442</Paragraphs>
  <Slides>39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2" baseType="lpstr">
      <vt:lpstr>Albertus</vt:lpstr>
      <vt:lpstr>Arial</vt:lpstr>
      <vt:lpstr>Arial (Títulos)</vt:lpstr>
      <vt:lpstr>Calibri</vt:lpstr>
      <vt:lpstr>Calibri Light</vt:lpstr>
      <vt:lpstr>Cambria Math</vt:lpstr>
      <vt:lpstr>Gill Sans</vt:lpstr>
      <vt:lpstr>Merriweather</vt:lpstr>
      <vt:lpstr>Times New Roman</vt:lpstr>
      <vt:lpstr>Wingdings</vt:lpstr>
      <vt:lpstr>Tema de Office</vt:lpstr>
      <vt:lpstr>Tema1</vt:lpstr>
      <vt:lpstr>CorelDRAW</vt:lpstr>
      <vt:lpstr>Presentación de PowerPoint</vt:lpstr>
      <vt:lpstr>CONTENIDO</vt:lpstr>
      <vt:lpstr>CONTENIDO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CONTENIDO</vt:lpstr>
      <vt:lpstr>OBJETIVOS   </vt:lpstr>
      <vt:lpstr>OBJETIVOS   </vt:lpstr>
      <vt:lpstr>CONTENIDO</vt:lpstr>
      <vt:lpstr>HIPÓTESIS</vt:lpstr>
      <vt:lpstr>CONTENIDO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CONTENIDO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CONTENIDO</vt:lpstr>
      <vt:lpstr>CONCLUSIONES</vt:lpstr>
      <vt:lpstr>RECOMENDACIONES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MichuMarcelita</dc:creator>
  <cp:lastModifiedBy>MichuMarcelita</cp:lastModifiedBy>
  <cp:revision>320</cp:revision>
  <dcterms:created xsi:type="dcterms:W3CDTF">2021-01-27T21:10:29Z</dcterms:created>
  <dcterms:modified xsi:type="dcterms:W3CDTF">2021-03-29T03:12:39Z</dcterms:modified>
</cp:coreProperties>
</file>