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419" r:id="rId4"/>
    <p:sldId id="420" r:id="rId5"/>
    <p:sldId id="288" r:id="rId6"/>
    <p:sldId id="296" r:id="rId7"/>
    <p:sldId id="422" r:id="rId8"/>
    <p:sldId id="425" r:id="rId9"/>
    <p:sldId id="407" r:id="rId10"/>
    <p:sldId id="426" r:id="rId11"/>
    <p:sldId id="428" r:id="rId12"/>
    <p:sldId id="409" r:id="rId13"/>
    <p:sldId id="427" r:id="rId14"/>
    <p:sldId id="429" r:id="rId15"/>
    <p:sldId id="432" r:id="rId16"/>
    <p:sldId id="431" r:id="rId17"/>
    <p:sldId id="435" r:id="rId18"/>
    <p:sldId id="433" r:id="rId19"/>
    <p:sldId id="434" r:id="rId20"/>
    <p:sldId id="438" r:id="rId21"/>
    <p:sldId id="439" r:id="rId22"/>
    <p:sldId id="436" r:id="rId23"/>
    <p:sldId id="441" r:id="rId24"/>
    <p:sldId id="442" r:id="rId25"/>
    <p:sldId id="443" r:id="rId26"/>
    <p:sldId id="444" r:id="rId27"/>
    <p:sldId id="440" r:id="rId28"/>
    <p:sldId id="445" r:id="rId29"/>
    <p:sldId id="437" r:id="rId30"/>
    <p:sldId id="446" r:id="rId31"/>
    <p:sldId id="447"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CCFF"/>
    <a:srgbClr val="0033CC"/>
    <a:srgbClr val="6DCD72"/>
    <a:srgbClr val="5993F1"/>
    <a:srgbClr val="0066FF"/>
    <a:srgbClr val="CC99FF"/>
    <a:srgbClr val="9999FF"/>
    <a:srgbClr val="66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rsonal\Documents\Graficas%20cap%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sonal\Documents\Graficas%20cap%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rsonal\Documents\Graficas%20cap%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C" sz="1400" b="1"/>
              <a:t>Ciclo Operativo y Plazo Promedio de Pago del Subsector C10</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7.7467301881382469E-2"/>
          <c:y val="0.18107526881720429"/>
          <c:w val="0.87428262643640131"/>
          <c:h val="0.60037998475996945"/>
        </c:manualLayout>
      </c:layout>
      <c:lineChart>
        <c:grouping val="standard"/>
        <c:varyColors val="0"/>
        <c:ser>
          <c:idx val="0"/>
          <c:order val="0"/>
          <c:tx>
            <c:strRef>
              <c:f>Hoja1!$B$2</c:f>
              <c:strCache>
                <c:ptCount val="1"/>
                <c:pt idx="0">
                  <c:v>Plazo promedio de pago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6507620941020566E-2"/>
                  <c:y val="4.295601584833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0F-4223-9650-713A868F10E5}"/>
                </c:ext>
              </c:extLst>
            </c:dLbl>
            <c:dLbl>
              <c:idx val="1"/>
              <c:layout>
                <c:manualLayout>
                  <c:x val="-1.2974123761369282E-3"/>
                  <c:y val="-5.1613086580737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0F-4223-9650-713A868F10E5}"/>
                </c:ext>
              </c:extLst>
            </c:dLbl>
            <c:dLbl>
              <c:idx val="2"/>
              <c:layout>
                <c:manualLayout>
                  <c:x val="-1.220122832558455E-2"/>
                  <c:y val="-3.8381062239831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0F-4223-9650-713A868F10E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Hoja1!$A$3:$A$6</c:f>
              <c:numCache>
                <c:formatCode>General</c:formatCode>
                <c:ptCount val="4"/>
                <c:pt idx="0">
                  <c:v>2016</c:v>
                </c:pt>
                <c:pt idx="1">
                  <c:v>2017</c:v>
                </c:pt>
                <c:pt idx="2">
                  <c:v>2018</c:v>
                </c:pt>
                <c:pt idx="3">
                  <c:v>2019</c:v>
                </c:pt>
              </c:numCache>
            </c:numRef>
          </c:cat>
          <c:val>
            <c:numRef>
              <c:f>Hoja1!$B$3:$B$6</c:f>
              <c:numCache>
                <c:formatCode>0</c:formatCode>
                <c:ptCount val="4"/>
                <c:pt idx="0">
                  <c:v>327.23858505211018</c:v>
                </c:pt>
                <c:pt idx="1">
                  <c:v>343.59782456685326</c:v>
                </c:pt>
                <c:pt idx="2">
                  <c:v>333.21091206432624</c:v>
                </c:pt>
                <c:pt idx="3">
                  <c:v>250.83508807160078</c:v>
                </c:pt>
              </c:numCache>
            </c:numRef>
          </c:val>
          <c:smooth val="0"/>
          <c:extLst>
            <c:ext xmlns:c16="http://schemas.microsoft.com/office/drawing/2014/chart" uri="{C3380CC4-5D6E-409C-BE32-E72D297353CC}">
              <c16:uniqueId val="{00000003-350F-4223-9650-713A868F10E5}"/>
            </c:ext>
          </c:extLst>
        </c:ser>
        <c:ser>
          <c:idx val="1"/>
          <c:order val="1"/>
          <c:tx>
            <c:strRef>
              <c:f>Hoja1!$C$2</c:f>
              <c:strCache>
                <c:ptCount val="1"/>
                <c:pt idx="0">
                  <c:v>Ciclo operativo </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0"/>
              <c:layout>
                <c:manualLayout>
                  <c:x val="-1.5603804991572873E-2"/>
                  <c:y val="-4.731196816958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0F-4223-9650-713A868F10E5}"/>
                </c:ext>
              </c:extLst>
            </c:dLbl>
            <c:dLbl>
              <c:idx val="1"/>
              <c:layout>
                <c:manualLayout>
                  <c:x val="-2.9158383035122647E-2"/>
                  <c:y val="-4.731196816958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0F-4223-9650-713A868F10E5}"/>
                </c:ext>
              </c:extLst>
            </c:dLbl>
            <c:dLbl>
              <c:idx val="2"/>
              <c:layout>
                <c:manualLayout>
                  <c:x val="-2.6056573942173731E-2"/>
                  <c:y val="3.8709731347275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0F-4223-9650-713A868F10E5}"/>
                </c:ext>
              </c:extLst>
            </c:dLbl>
            <c:dLbl>
              <c:idx val="3"/>
              <c:layout>
                <c:manualLayout>
                  <c:x val="-1.4005602240896359E-2"/>
                  <c:y val="-3.870967741935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0F-4223-9650-713A868F10E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Hoja1!$A$3:$A$6</c:f>
              <c:numCache>
                <c:formatCode>General</c:formatCode>
                <c:ptCount val="4"/>
                <c:pt idx="0">
                  <c:v>2016</c:v>
                </c:pt>
                <c:pt idx="1">
                  <c:v>2017</c:v>
                </c:pt>
                <c:pt idx="2">
                  <c:v>2018</c:v>
                </c:pt>
                <c:pt idx="3">
                  <c:v>2019</c:v>
                </c:pt>
              </c:numCache>
            </c:numRef>
          </c:cat>
          <c:val>
            <c:numRef>
              <c:f>Hoja1!$C$3:$C$6</c:f>
              <c:numCache>
                <c:formatCode>General</c:formatCode>
                <c:ptCount val="4"/>
                <c:pt idx="0">
                  <c:v>85</c:v>
                </c:pt>
                <c:pt idx="1">
                  <c:v>85</c:v>
                </c:pt>
                <c:pt idx="2">
                  <c:v>87</c:v>
                </c:pt>
                <c:pt idx="3">
                  <c:v>83</c:v>
                </c:pt>
              </c:numCache>
            </c:numRef>
          </c:val>
          <c:smooth val="0"/>
          <c:extLst>
            <c:ext xmlns:c16="http://schemas.microsoft.com/office/drawing/2014/chart" uri="{C3380CC4-5D6E-409C-BE32-E72D297353CC}">
              <c16:uniqueId val="{00000008-350F-4223-9650-713A868F10E5}"/>
            </c:ext>
          </c:extLst>
        </c:ser>
        <c:dLbls>
          <c:showLegendKey val="0"/>
          <c:showVal val="1"/>
          <c:showCatName val="0"/>
          <c:showSerName val="0"/>
          <c:showPercent val="0"/>
          <c:showBubbleSize val="0"/>
        </c:dLbls>
        <c:marker val="1"/>
        <c:smooth val="0"/>
        <c:axId val="396355192"/>
        <c:axId val="396354536"/>
      </c:lineChart>
      <c:catAx>
        <c:axId val="39635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96354536"/>
        <c:crosses val="autoZero"/>
        <c:auto val="1"/>
        <c:lblAlgn val="ctr"/>
        <c:lblOffset val="100"/>
        <c:noMultiLvlLbl val="0"/>
      </c:catAx>
      <c:valAx>
        <c:axId val="396354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9635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1"/>
              <a:t>Liquidez Corriente del Subsector C10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ndard"/>
        <c:varyColors val="0"/>
        <c:ser>
          <c:idx val="0"/>
          <c:order val="0"/>
          <c:tx>
            <c:strRef>
              <c:f>alimentos.!$E$64</c:f>
              <c:strCache>
                <c:ptCount val="1"/>
                <c:pt idx="0">
                  <c:v>$</c:v>
                </c:pt>
              </c:strCache>
            </c:strRef>
          </c:tx>
          <c:spPr>
            <a:ln w="28575" cap="rnd">
              <a:solidFill>
                <a:srgbClr val="FF9900"/>
              </a:solidFill>
              <a:round/>
            </a:ln>
            <a:effectLst/>
          </c:spPr>
          <c:marker>
            <c:symbol val="circle"/>
            <c:size val="5"/>
            <c:spPr>
              <a:solidFill>
                <a:schemeClr val="accent1"/>
              </a:solidFill>
              <a:ln w="9525">
                <a:solidFill>
                  <a:srgbClr val="FF9900"/>
                </a:solidFill>
              </a:ln>
              <a:effectLst/>
            </c:spPr>
          </c:marker>
          <c:dLbls>
            <c:dLbl>
              <c:idx val="0"/>
              <c:layout>
                <c:manualLayout>
                  <c:x val="-5.0925337632079971E-17"/>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C2-449B-A57A-BDCC699D6711}"/>
                </c:ext>
              </c:extLst>
            </c:dLbl>
            <c:dLbl>
              <c:idx val="1"/>
              <c:layout>
                <c:manualLayout>
                  <c:x val="-2.7777777777777779E-3"/>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C2-449B-A57A-BDCC699D6711}"/>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alimentos.!$D$65:$D$68</c:f>
              <c:numCache>
                <c:formatCode>General</c:formatCode>
                <c:ptCount val="4"/>
                <c:pt idx="0">
                  <c:v>2016</c:v>
                </c:pt>
                <c:pt idx="1">
                  <c:v>2017</c:v>
                </c:pt>
                <c:pt idx="2">
                  <c:v>2018</c:v>
                </c:pt>
                <c:pt idx="3">
                  <c:v>2019</c:v>
                </c:pt>
              </c:numCache>
            </c:numRef>
          </c:cat>
          <c:val>
            <c:numRef>
              <c:f>alimentos.!$E$65:$E$68</c:f>
              <c:numCache>
                <c:formatCode>0.00</c:formatCode>
                <c:ptCount val="4"/>
                <c:pt idx="0">
                  <c:v>1.51</c:v>
                </c:pt>
                <c:pt idx="1">
                  <c:v>1.54</c:v>
                </c:pt>
                <c:pt idx="2">
                  <c:v>1.51</c:v>
                </c:pt>
                <c:pt idx="3">
                  <c:v>1.33</c:v>
                </c:pt>
              </c:numCache>
            </c:numRef>
          </c:val>
          <c:smooth val="0"/>
          <c:extLst>
            <c:ext xmlns:c16="http://schemas.microsoft.com/office/drawing/2014/chart" uri="{C3380CC4-5D6E-409C-BE32-E72D297353CC}">
              <c16:uniqueId val="{00000002-12C2-449B-A57A-BDCC699D6711}"/>
            </c:ext>
          </c:extLst>
        </c:ser>
        <c:dLbls>
          <c:showLegendKey val="0"/>
          <c:showVal val="1"/>
          <c:showCatName val="0"/>
          <c:showSerName val="0"/>
          <c:showPercent val="0"/>
          <c:showBubbleSize val="0"/>
        </c:dLbls>
        <c:marker val="1"/>
        <c:smooth val="0"/>
        <c:axId val="356321224"/>
        <c:axId val="511498208"/>
      </c:lineChart>
      <c:catAx>
        <c:axId val="35632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511498208"/>
        <c:crosses val="autoZero"/>
        <c:auto val="1"/>
        <c:lblAlgn val="ctr"/>
        <c:lblOffset val="100"/>
        <c:noMultiLvlLbl val="0"/>
      </c:catAx>
      <c:valAx>
        <c:axId val="511498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5632122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1"/>
              <a:t>Liquidez Corriente del Subsector C11</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ndard"/>
        <c:varyColors val="0"/>
        <c:ser>
          <c:idx val="0"/>
          <c:order val="0"/>
          <c:tx>
            <c:strRef>
              <c:f>bebidas!$B$64</c:f>
              <c:strCache>
                <c:ptCount val="1"/>
                <c:pt idx="0">
                  <c:v>$</c:v>
                </c:pt>
              </c:strCache>
            </c:strRef>
          </c:tx>
          <c:spPr>
            <a:ln w="28575" cap="rnd">
              <a:solidFill>
                <a:srgbClr val="6600FF"/>
              </a:solidFill>
              <a:round/>
            </a:ln>
            <a:effectLst/>
          </c:spPr>
          <c:marker>
            <c:symbol val="circle"/>
            <c:size val="5"/>
            <c:spPr>
              <a:solidFill>
                <a:srgbClr val="6600FF"/>
              </a:solidFill>
              <a:ln w="9525">
                <a:solidFill>
                  <a:srgbClr val="6600FF"/>
                </a:solidFill>
              </a:ln>
              <a:effectLst/>
            </c:spPr>
          </c:marker>
          <c:dLbls>
            <c:dLbl>
              <c:idx val="0"/>
              <c:layout>
                <c:manualLayout>
                  <c:x val="-2.5000000000000026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8D-4FE5-9259-51BB68B2F505}"/>
                </c:ext>
              </c:extLst>
            </c:dLbl>
            <c:dLbl>
              <c:idx val="1"/>
              <c:layout>
                <c:manualLayout>
                  <c:x val="-2.500000000000005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8D-4FE5-9259-51BB68B2F505}"/>
                </c:ext>
              </c:extLst>
            </c:dLbl>
            <c:dLbl>
              <c:idx val="2"/>
              <c:layout>
                <c:manualLayout>
                  <c:x val="-2.5000000000000001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8D-4FE5-9259-51BB68B2F50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bebidas!$A$65:$A$68</c:f>
              <c:numCache>
                <c:formatCode>General</c:formatCode>
                <c:ptCount val="4"/>
                <c:pt idx="0">
                  <c:v>2016</c:v>
                </c:pt>
                <c:pt idx="1">
                  <c:v>2017</c:v>
                </c:pt>
                <c:pt idx="2">
                  <c:v>2018</c:v>
                </c:pt>
                <c:pt idx="3">
                  <c:v>2019</c:v>
                </c:pt>
              </c:numCache>
            </c:numRef>
          </c:cat>
          <c:val>
            <c:numRef>
              <c:f>bebidas!$B$65:$B$68</c:f>
              <c:numCache>
                <c:formatCode>0.00</c:formatCode>
                <c:ptCount val="4"/>
                <c:pt idx="0">
                  <c:v>0.76</c:v>
                </c:pt>
                <c:pt idx="1">
                  <c:v>1.01</c:v>
                </c:pt>
                <c:pt idx="2">
                  <c:v>1.04</c:v>
                </c:pt>
                <c:pt idx="3">
                  <c:v>0.96</c:v>
                </c:pt>
              </c:numCache>
            </c:numRef>
          </c:val>
          <c:smooth val="0"/>
          <c:extLst>
            <c:ext xmlns:c16="http://schemas.microsoft.com/office/drawing/2014/chart" uri="{C3380CC4-5D6E-409C-BE32-E72D297353CC}">
              <c16:uniqueId val="{00000003-AF8D-4FE5-9259-51BB68B2F505}"/>
            </c:ext>
          </c:extLst>
        </c:ser>
        <c:dLbls>
          <c:showLegendKey val="0"/>
          <c:showVal val="1"/>
          <c:showCatName val="0"/>
          <c:showSerName val="0"/>
          <c:showPercent val="0"/>
          <c:showBubbleSize val="0"/>
        </c:dLbls>
        <c:marker val="1"/>
        <c:smooth val="0"/>
        <c:axId val="518157608"/>
        <c:axId val="515378120"/>
      </c:lineChart>
      <c:catAx>
        <c:axId val="51815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515378120"/>
        <c:crosses val="autoZero"/>
        <c:auto val="1"/>
        <c:lblAlgn val="ctr"/>
        <c:lblOffset val="100"/>
        <c:noMultiLvlLbl val="0"/>
      </c:catAx>
      <c:valAx>
        <c:axId val="515378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5181576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s-EC" b="1"/>
              <a:t>ROA Y ROE DEL SUBSECTOR C10</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s-EC"/>
        </a:p>
      </c:txPr>
    </c:title>
    <c:autoTitleDeleted val="0"/>
    <c:plotArea>
      <c:layout/>
      <c:lineChart>
        <c:grouping val="standard"/>
        <c:varyColors val="0"/>
        <c:ser>
          <c:idx val="0"/>
          <c:order val="0"/>
          <c:tx>
            <c:strRef>
              <c:f>Hoja1!$C$49</c:f>
              <c:strCache>
                <c:ptCount val="1"/>
                <c:pt idx="0">
                  <c:v>Rentabilidad sobre el activo (ROA)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Hoja1!$D$48:$G$48</c:f>
              <c:numCache>
                <c:formatCode>General</c:formatCode>
                <c:ptCount val="4"/>
                <c:pt idx="0">
                  <c:v>2016</c:v>
                </c:pt>
                <c:pt idx="1">
                  <c:v>2017</c:v>
                </c:pt>
                <c:pt idx="2">
                  <c:v>2018</c:v>
                </c:pt>
                <c:pt idx="3">
                  <c:v>2019</c:v>
                </c:pt>
              </c:numCache>
            </c:numRef>
          </c:cat>
          <c:val>
            <c:numRef>
              <c:f>Hoja1!$D$49:$G$49</c:f>
              <c:numCache>
                <c:formatCode>0.00%</c:formatCode>
                <c:ptCount val="4"/>
                <c:pt idx="0">
                  <c:v>5.5100000000000003E-2</c:v>
                </c:pt>
                <c:pt idx="1">
                  <c:v>7.7799999999999994E-2</c:v>
                </c:pt>
                <c:pt idx="2">
                  <c:v>7.8600000000000003E-2</c:v>
                </c:pt>
                <c:pt idx="3">
                  <c:v>6.0100000000000001E-2</c:v>
                </c:pt>
              </c:numCache>
            </c:numRef>
          </c:val>
          <c:smooth val="0"/>
          <c:extLst>
            <c:ext xmlns:c16="http://schemas.microsoft.com/office/drawing/2014/chart" uri="{C3380CC4-5D6E-409C-BE32-E72D297353CC}">
              <c16:uniqueId val="{00000000-C661-4DF1-81D9-B4B0DDDEC030}"/>
            </c:ext>
          </c:extLst>
        </c:ser>
        <c:ser>
          <c:idx val="1"/>
          <c:order val="1"/>
          <c:tx>
            <c:strRef>
              <c:f>Hoja1!$C$50</c:f>
              <c:strCache>
                <c:ptCount val="1"/>
                <c:pt idx="0">
                  <c:v>Rentabilidad sobre el patrimonio (ROE)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Hoja1!$D$48:$G$48</c:f>
              <c:numCache>
                <c:formatCode>General</c:formatCode>
                <c:ptCount val="4"/>
                <c:pt idx="0">
                  <c:v>2016</c:v>
                </c:pt>
                <c:pt idx="1">
                  <c:v>2017</c:v>
                </c:pt>
                <c:pt idx="2">
                  <c:v>2018</c:v>
                </c:pt>
                <c:pt idx="3">
                  <c:v>2019</c:v>
                </c:pt>
              </c:numCache>
            </c:numRef>
          </c:cat>
          <c:val>
            <c:numRef>
              <c:f>Hoja1!$D$50:$G$50</c:f>
              <c:numCache>
                <c:formatCode>0.00%</c:formatCode>
                <c:ptCount val="4"/>
                <c:pt idx="0">
                  <c:v>0.1081</c:v>
                </c:pt>
                <c:pt idx="1">
                  <c:v>0.15290000000000001</c:v>
                </c:pt>
                <c:pt idx="2">
                  <c:v>0.16300000000000001</c:v>
                </c:pt>
                <c:pt idx="3">
                  <c:v>0.13009999999999999</c:v>
                </c:pt>
              </c:numCache>
            </c:numRef>
          </c:val>
          <c:smooth val="0"/>
          <c:extLst>
            <c:ext xmlns:c16="http://schemas.microsoft.com/office/drawing/2014/chart" uri="{C3380CC4-5D6E-409C-BE32-E72D297353CC}">
              <c16:uniqueId val="{00000001-C661-4DF1-81D9-B4B0DDDEC030}"/>
            </c:ext>
          </c:extLst>
        </c:ser>
        <c:dLbls>
          <c:dLblPos val="t"/>
          <c:showLegendKey val="0"/>
          <c:showVal val="1"/>
          <c:showCatName val="0"/>
          <c:showSerName val="0"/>
          <c:showPercent val="0"/>
          <c:showBubbleSize val="0"/>
        </c:dLbls>
        <c:marker val="1"/>
        <c:smooth val="0"/>
        <c:axId val="418321760"/>
        <c:axId val="428645512"/>
      </c:lineChart>
      <c:catAx>
        <c:axId val="4183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crossAx val="428645512"/>
        <c:crosses val="autoZero"/>
        <c:auto val="1"/>
        <c:lblAlgn val="ctr"/>
        <c:lblOffset val="100"/>
        <c:noMultiLvlLbl val="0"/>
      </c:catAx>
      <c:valAx>
        <c:axId val="428645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crossAx val="41832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solidFill>
            <a:schemeClr val="tx1"/>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es-EC" b="1"/>
              <a:t>ROA Y ROE DEL SUBSECTOR C11</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ndard"/>
        <c:varyColors val="0"/>
        <c:ser>
          <c:idx val="0"/>
          <c:order val="0"/>
          <c:tx>
            <c:strRef>
              <c:f>Hoja1!$C$65</c:f>
              <c:strCache>
                <c:ptCount val="1"/>
                <c:pt idx="0">
                  <c:v>Rentabilidad sobre el activo (ROA)</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Hoja1!$D$64:$G$64</c:f>
              <c:numCache>
                <c:formatCode>General</c:formatCode>
                <c:ptCount val="4"/>
                <c:pt idx="0">
                  <c:v>2016</c:v>
                </c:pt>
                <c:pt idx="1">
                  <c:v>2017</c:v>
                </c:pt>
                <c:pt idx="2">
                  <c:v>2018</c:v>
                </c:pt>
                <c:pt idx="3">
                  <c:v>2019</c:v>
                </c:pt>
              </c:numCache>
            </c:numRef>
          </c:cat>
          <c:val>
            <c:numRef>
              <c:f>Hoja1!$D$65:$G$65</c:f>
              <c:numCache>
                <c:formatCode>0.00%</c:formatCode>
                <c:ptCount val="4"/>
                <c:pt idx="0" formatCode="0%">
                  <c:v>0.05</c:v>
                </c:pt>
                <c:pt idx="1">
                  <c:v>4.0300000000000002E-2</c:v>
                </c:pt>
                <c:pt idx="2">
                  <c:v>3.2800000000000003E-2</c:v>
                </c:pt>
                <c:pt idx="3">
                  <c:v>5.1499999999999997E-2</c:v>
                </c:pt>
              </c:numCache>
            </c:numRef>
          </c:val>
          <c:smooth val="0"/>
          <c:extLst>
            <c:ext xmlns:c16="http://schemas.microsoft.com/office/drawing/2014/chart" uri="{C3380CC4-5D6E-409C-BE32-E72D297353CC}">
              <c16:uniqueId val="{00000000-9C75-4ECA-A317-097B15AD8857}"/>
            </c:ext>
          </c:extLst>
        </c:ser>
        <c:ser>
          <c:idx val="1"/>
          <c:order val="1"/>
          <c:tx>
            <c:strRef>
              <c:f>Hoja1!$C$66</c:f>
              <c:strCache>
                <c:ptCount val="1"/>
                <c:pt idx="0">
                  <c:v>Rentabilidad sobre el patrimonio (ROE)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Hoja1!$D$64:$G$64</c:f>
              <c:numCache>
                <c:formatCode>General</c:formatCode>
                <c:ptCount val="4"/>
                <c:pt idx="0">
                  <c:v>2016</c:v>
                </c:pt>
                <c:pt idx="1">
                  <c:v>2017</c:v>
                </c:pt>
                <c:pt idx="2">
                  <c:v>2018</c:v>
                </c:pt>
                <c:pt idx="3">
                  <c:v>2019</c:v>
                </c:pt>
              </c:numCache>
            </c:numRef>
          </c:cat>
          <c:val>
            <c:numRef>
              <c:f>Hoja1!$D$66:$G$66</c:f>
              <c:numCache>
                <c:formatCode>0.00%</c:formatCode>
                <c:ptCount val="4"/>
                <c:pt idx="0">
                  <c:v>0.14360000000000001</c:v>
                </c:pt>
                <c:pt idx="1">
                  <c:v>0.15459999999999999</c:v>
                </c:pt>
                <c:pt idx="2">
                  <c:v>0.1462</c:v>
                </c:pt>
                <c:pt idx="3">
                  <c:v>0.15540000000000001</c:v>
                </c:pt>
              </c:numCache>
            </c:numRef>
          </c:val>
          <c:smooth val="0"/>
          <c:extLst>
            <c:ext xmlns:c16="http://schemas.microsoft.com/office/drawing/2014/chart" uri="{C3380CC4-5D6E-409C-BE32-E72D297353CC}">
              <c16:uniqueId val="{00000001-9C75-4ECA-A317-097B15AD8857}"/>
            </c:ext>
          </c:extLst>
        </c:ser>
        <c:dLbls>
          <c:dLblPos val="t"/>
          <c:showLegendKey val="0"/>
          <c:showVal val="1"/>
          <c:showCatName val="0"/>
          <c:showSerName val="0"/>
          <c:showPercent val="0"/>
          <c:showBubbleSize val="0"/>
        </c:dLbls>
        <c:smooth val="0"/>
        <c:axId val="314725480"/>
        <c:axId val="314726136"/>
      </c:lineChart>
      <c:catAx>
        <c:axId val="31472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314726136"/>
        <c:crosses val="autoZero"/>
        <c:auto val="1"/>
        <c:lblAlgn val="ctr"/>
        <c:lblOffset val="100"/>
        <c:noMultiLvlLbl val="0"/>
      </c:catAx>
      <c:valAx>
        <c:axId val="314726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314725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_rels/data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image" Target="../media/image32.png"/></Relationships>
</file>

<file path=ppt/diagrams/_rels/data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png"/></Relationships>
</file>

<file path=ppt/diagrams/_rels/data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image" Target="../media/image3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93ECB-550A-4A9F-A219-FCD0C92010D3}"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753E24BB-51EF-4A92-B4CA-BEE74BC9B69D}">
      <dgm:prSet phldrT="[Texto]"/>
      <dgm:spPr/>
      <dgm:t>
        <a:bodyPr/>
        <a:lstStyle/>
        <a:p>
          <a:pPr>
            <a:buFont typeface="Arial" panose="020B0604020202020204" pitchFamily="34" charset="0"/>
            <a:buNone/>
          </a:pPr>
          <a:r>
            <a:rPr lang="es-EC" dirty="0">
              <a:latin typeface="Arial" panose="020B0604020202020204" pitchFamily="34" charset="0"/>
              <a:cs typeface="Arial" panose="020B0604020202020204" pitchFamily="34" charset="0"/>
            </a:rPr>
            <a:t>Desarrollar una fundamentación teórica – conceptual referente a la administración del capital de trabajo y la rentabilidad a través de fuentes bibliográficas con el propósito de construir una base conceptual que permita el desarrollo del trabajo de investigación.</a:t>
          </a:r>
        </a:p>
      </dgm:t>
    </dgm:pt>
    <dgm:pt modelId="{F2A7CFDF-C678-4197-B5EA-2F042CD477F9}" type="parTrans" cxnId="{8C607EF2-542B-42F8-A428-4B57FF399B83}">
      <dgm:prSet/>
      <dgm:spPr/>
      <dgm:t>
        <a:bodyPr/>
        <a:lstStyle/>
        <a:p>
          <a:endParaRPr lang="es-EC">
            <a:latin typeface="Arial" panose="020B0604020202020204" pitchFamily="34" charset="0"/>
            <a:cs typeface="Arial" panose="020B0604020202020204" pitchFamily="34" charset="0"/>
          </a:endParaRPr>
        </a:p>
      </dgm:t>
    </dgm:pt>
    <dgm:pt modelId="{89E195FD-2E44-4079-A197-5E0C2454BAE0}" type="sibTrans" cxnId="{8C607EF2-542B-42F8-A428-4B57FF399B83}">
      <dgm:prSet/>
      <dgm:spPr/>
      <dgm:t>
        <a:bodyPr/>
        <a:lstStyle/>
        <a:p>
          <a:endParaRPr lang="es-EC">
            <a:latin typeface="Arial" panose="020B0604020202020204" pitchFamily="34" charset="0"/>
            <a:cs typeface="Arial" panose="020B0604020202020204" pitchFamily="34" charset="0"/>
          </a:endParaRPr>
        </a:p>
      </dgm:t>
    </dgm:pt>
    <dgm:pt modelId="{C3D1A894-879B-4F24-B4E3-36D749D5D458}">
      <dgm:prSet phldrT="[Texto]"/>
      <dgm:spPr/>
      <dgm:t>
        <a:bodyPr/>
        <a:lstStyle/>
        <a:p>
          <a:pPr>
            <a:buFont typeface="Arial" panose="020B0604020202020204" pitchFamily="34" charset="0"/>
            <a:buNone/>
          </a:pPr>
          <a:r>
            <a:rPr lang="es-EC" dirty="0">
              <a:latin typeface="Arial" panose="020B0604020202020204" pitchFamily="34" charset="0"/>
              <a:cs typeface="Arial" panose="020B0604020202020204" pitchFamily="34" charset="0"/>
            </a:rPr>
            <a:t>Realizar un diagnóstico de la administración del capital de trabajo en las empresas manufactureras de elaboración de alimentos y bebidas en el periodo 2016-2019</a:t>
          </a:r>
          <a:r>
            <a:rPr lang="es-ES" dirty="0">
              <a:effectLst/>
              <a:latin typeface="Arial" panose="020B0604020202020204" pitchFamily="34" charset="0"/>
              <a:ea typeface="SimSun" panose="02010600030101010101" pitchFamily="2" charset="-122"/>
              <a:cs typeface="Arial" panose="020B0604020202020204" pitchFamily="34" charset="0"/>
            </a:rPr>
            <a:t>.</a:t>
          </a:r>
          <a:endParaRPr lang="es-EC" dirty="0">
            <a:latin typeface="Arial" panose="020B0604020202020204" pitchFamily="34" charset="0"/>
            <a:cs typeface="Arial" panose="020B0604020202020204" pitchFamily="34" charset="0"/>
          </a:endParaRPr>
        </a:p>
      </dgm:t>
    </dgm:pt>
    <dgm:pt modelId="{2562AF3D-7D65-4973-B428-653550B05733}" type="parTrans" cxnId="{459987E2-0F71-473C-8214-6519C7241B55}">
      <dgm:prSet/>
      <dgm:spPr/>
      <dgm:t>
        <a:bodyPr/>
        <a:lstStyle/>
        <a:p>
          <a:endParaRPr lang="es-EC">
            <a:latin typeface="Arial" panose="020B0604020202020204" pitchFamily="34" charset="0"/>
            <a:cs typeface="Arial" panose="020B0604020202020204" pitchFamily="34" charset="0"/>
          </a:endParaRPr>
        </a:p>
      </dgm:t>
    </dgm:pt>
    <dgm:pt modelId="{6E4E18F2-F0FF-4B1E-A75E-41A5B1E9FD9F}" type="sibTrans" cxnId="{459987E2-0F71-473C-8214-6519C7241B55}">
      <dgm:prSet/>
      <dgm:spPr/>
      <dgm:t>
        <a:bodyPr/>
        <a:lstStyle/>
        <a:p>
          <a:endParaRPr lang="es-EC">
            <a:latin typeface="Arial" panose="020B0604020202020204" pitchFamily="34" charset="0"/>
            <a:cs typeface="Arial" panose="020B0604020202020204" pitchFamily="34" charset="0"/>
          </a:endParaRPr>
        </a:p>
      </dgm:t>
    </dgm:pt>
    <dgm:pt modelId="{C30DE07F-A80F-4BB3-B942-BD336A34E3D0}">
      <dgm:prSet phldrT="[Texto]"/>
      <dgm:spPr/>
      <dgm:t>
        <a:bodyPr/>
        <a:lstStyle/>
        <a:p>
          <a:pPr>
            <a:buFont typeface="Arial" panose="020B0604020202020204" pitchFamily="34" charset="0"/>
            <a:buNone/>
          </a:pPr>
          <a:r>
            <a:rPr lang="es-EC" dirty="0">
              <a:latin typeface="Arial" panose="020B0604020202020204" pitchFamily="34" charset="0"/>
              <a:cs typeface="Arial" panose="020B0604020202020204" pitchFamily="34" charset="0"/>
            </a:rPr>
            <a:t>Analizar la rentabilidad de las empresas manufactureras de elaboración de alimentos y bebidas en el periodo 2016-2019</a:t>
          </a:r>
          <a:r>
            <a:rPr lang="es-ES" dirty="0">
              <a:effectLst/>
              <a:latin typeface="Arial" panose="020B0604020202020204" pitchFamily="34" charset="0"/>
              <a:ea typeface="SimSun" panose="02010600030101010101" pitchFamily="2" charset="-122"/>
              <a:cs typeface="Arial" panose="020B0604020202020204" pitchFamily="34" charset="0"/>
            </a:rPr>
            <a:t>.</a:t>
          </a:r>
          <a:endParaRPr lang="es-EC" dirty="0">
            <a:latin typeface="Arial" panose="020B0604020202020204" pitchFamily="34" charset="0"/>
            <a:cs typeface="Arial" panose="020B0604020202020204" pitchFamily="34" charset="0"/>
          </a:endParaRPr>
        </a:p>
      </dgm:t>
    </dgm:pt>
    <dgm:pt modelId="{E579C82B-B1F8-4BD7-968F-76DC043B1E69}" type="parTrans" cxnId="{5B461495-FA3E-40B5-A462-B0B07D32DCF5}">
      <dgm:prSet/>
      <dgm:spPr/>
      <dgm:t>
        <a:bodyPr/>
        <a:lstStyle/>
        <a:p>
          <a:endParaRPr lang="es-EC">
            <a:latin typeface="Arial" panose="020B0604020202020204" pitchFamily="34" charset="0"/>
            <a:cs typeface="Arial" panose="020B0604020202020204" pitchFamily="34" charset="0"/>
          </a:endParaRPr>
        </a:p>
      </dgm:t>
    </dgm:pt>
    <dgm:pt modelId="{E51DA197-B07E-4721-93BE-87864B7E74B9}" type="sibTrans" cxnId="{5B461495-FA3E-40B5-A462-B0B07D32DCF5}">
      <dgm:prSet/>
      <dgm:spPr/>
      <dgm:t>
        <a:bodyPr/>
        <a:lstStyle/>
        <a:p>
          <a:endParaRPr lang="es-EC">
            <a:latin typeface="Arial" panose="020B0604020202020204" pitchFamily="34" charset="0"/>
            <a:cs typeface="Arial" panose="020B0604020202020204" pitchFamily="34" charset="0"/>
          </a:endParaRPr>
        </a:p>
      </dgm:t>
    </dgm:pt>
    <dgm:pt modelId="{A93740C8-EB12-43C3-B615-D4C8BE64FC2E}">
      <dgm:prSet phldrT="[Texto]"/>
      <dgm:spPr/>
      <dgm:t>
        <a:bodyPr/>
        <a:lstStyle/>
        <a:p>
          <a:pPr>
            <a:buFont typeface="Arial" panose="020B0604020202020204" pitchFamily="34" charset="0"/>
            <a:buNone/>
          </a:pPr>
          <a:r>
            <a:rPr lang="es-EC" dirty="0">
              <a:latin typeface="Arial" panose="020B0604020202020204" pitchFamily="34" charset="0"/>
              <a:cs typeface="Arial" panose="020B0604020202020204" pitchFamily="34" charset="0"/>
            </a:rPr>
            <a:t>Determinar la relación que existe entre las variables de estudio.</a:t>
          </a:r>
        </a:p>
      </dgm:t>
    </dgm:pt>
    <dgm:pt modelId="{1AEF2E93-0418-4B10-8769-F1647543EF33}" type="parTrans" cxnId="{8D12EBE4-36B2-4C7F-BFFE-39A8CE04BA31}">
      <dgm:prSet/>
      <dgm:spPr/>
      <dgm:t>
        <a:bodyPr/>
        <a:lstStyle/>
        <a:p>
          <a:endParaRPr lang="es-EC">
            <a:latin typeface="Arial" panose="020B0604020202020204" pitchFamily="34" charset="0"/>
            <a:cs typeface="Arial" panose="020B0604020202020204" pitchFamily="34" charset="0"/>
          </a:endParaRPr>
        </a:p>
      </dgm:t>
    </dgm:pt>
    <dgm:pt modelId="{B1C08ED0-5D3D-4BC6-A9D0-B237D79FE671}" type="sibTrans" cxnId="{8D12EBE4-36B2-4C7F-BFFE-39A8CE04BA31}">
      <dgm:prSet/>
      <dgm:spPr/>
      <dgm:t>
        <a:bodyPr/>
        <a:lstStyle/>
        <a:p>
          <a:endParaRPr lang="es-EC">
            <a:latin typeface="Arial" panose="020B0604020202020204" pitchFamily="34" charset="0"/>
            <a:cs typeface="Arial" panose="020B0604020202020204" pitchFamily="34" charset="0"/>
          </a:endParaRPr>
        </a:p>
      </dgm:t>
    </dgm:pt>
    <dgm:pt modelId="{3A428A67-205F-4DD9-B591-A9578DB6B65D}">
      <dgm:prSet/>
      <dgm:spPr/>
      <dgm:t>
        <a:bodyPr/>
        <a:lstStyle/>
        <a:p>
          <a:pPr>
            <a:buFont typeface="Symbol" panose="05050102010706020507" pitchFamily="18" charset="2"/>
            <a:buChar char=""/>
          </a:pPr>
          <a:r>
            <a:rPr lang="es-EC" dirty="0">
              <a:latin typeface="Arial" panose="020B0604020202020204" pitchFamily="34" charset="0"/>
              <a:cs typeface="Arial" panose="020B0604020202020204" pitchFamily="34" charset="0"/>
            </a:rPr>
            <a:t>Diseñar un modelo de administración del capital de trabajo de las empresas del sector manufacturero de elaboración de alimentos y bebidas para optimizar su rentabilidad.</a:t>
          </a:r>
        </a:p>
      </dgm:t>
    </dgm:pt>
    <dgm:pt modelId="{10A664D0-A4E8-4349-9F36-9F6F9397A075}" type="parTrans" cxnId="{45E07405-33F9-49ED-803E-EE33203CE8DD}">
      <dgm:prSet/>
      <dgm:spPr/>
      <dgm:t>
        <a:bodyPr/>
        <a:lstStyle/>
        <a:p>
          <a:endParaRPr lang="es-EC">
            <a:latin typeface="Arial" panose="020B0604020202020204" pitchFamily="34" charset="0"/>
            <a:cs typeface="Arial" panose="020B0604020202020204" pitchFamily="34" charset="0"/>
          </a:endParaRPr>
        </a:p>
      </dgm:t>
    </dgm:pt>
    <dgm:pt modelId="{7883D7E8-F39D-4447-A6B4-1E506C62E26E}" type="sibTrans" cxnId="{45E07405-33F9-49ED-803E-EE33203CE8DD}">
      <dgm:prSet/>
      <dgm:spPr/>
      <dgm:t>
        <a:bodyPr/>
        <a:lstStyle/>
        <a:p>
          <a:endParaRPr lang="es-EC">
            <a:latin typeface="Arial" panose="020B0604020202020204" pitchFamily="34" charset="0"/>
            <a:cs typeface="Arial" panose="020B0604020202020204" pitchFamily="34" charset="0"/>
          </a:endParaRPr>
        </a:p>
      </dgm:t>
    </dgm:pt>
    <dgm:pt modelId="{C8F8905C-A3C5-4B9D-8EE7-C34A909A4D6B}" type="pres">
      <dgm:prSet presAssocID="{F4F93ECB-550A-4A9F-A219-FCD0C92010D3}" presName="Name0" presStyleCnt="0">
        <dgm:presLayoutVars>
          <dgm:chMax val="7"/>
          <dgm:chPref val="7"/>
          <dgm:dir/>
        </dgm:presLayoutVars>
      </dgm:prSet>
      <dgm:spPr/>
    </dgm:pt>
    <dgm:pt modelId="{B6AD769F-E807-4533-926D-1B77161A6997}" type="pres">
      <dgm:prSet presAssocID="{F4F93ECB-550A-4A9F-A219-FCD0C92010D3}" presName="Name1" presStyleCnt="0"/>
      <dgm:spPr/>
    </dgm:pt>
    <dgm:pt modelId="{ED9A77DA-EE69-456D-8420-0BABFEB1948A}" type="pres">
      <dgm:prSet presAssocID="{F4F93ECB-550A-4A9F-A219-FCD0C92010D3}" presName="cycle" presStyleCnt="0"/>
      <dgm:spPr/>
    </dgm:pt>
    <dgm:pt modelId="{0004B934-AC1A-4AEC-8455-006C952F27C5}" type="pres">
      <dgm:prSet presAssocID="{F4F93ECB-550A-4A9F-A219-FCD0C92010D3}" presName="srcNode" presStyleLbl="node1" presStyleIdx="0" presStyleCnt="5"/>
      <dgm:spPr/>
    </dgm:pt>
    <dgm:pt modelId="{71C48F90-BB74-4FBA-B0DD-60456C3DD485}" type="pres">
      <dgm:prSet presAssocID="{F4F93ECB-550A-4A9F-A219-FCD0C92010D3}" presName="conn" presStyleLbl="parChTrans1D2" presStyleIdx="0" presStyleCnt="1"/>
      <dgm:spPr/>
    </dgm:pt>
    <dgm:pt modelId="{BC63A7B6-CF29-4ACF-9B56-5368357AE801}" type="pres">
      <dgm:prSet presAssocID="{F4F93ECB-550A-4A9F-A219-FCD0C92010D3}" presName="extraNode" presStyleLbl="node1" presStyleIdx="0" presStyleCnt="5"/>
      <dgm:spPr/>
    </dgm:pt>
    <dgm:pt modelId="{502A5D5F-0A18-4626-94C1-D7153761EDE7}" type="pres">
      <dgm:prSet presAssocID="{F4F93ECB-550A-4A9F-A219-FCD0C92010D3}" presName="dstNode" presStyleLbl="node1" presStyleIdx="0" presStyleCnt="5"/>
      <dgm:spPr/>
    </dgm:pt>
    <dgm:pt modelId="{1BCDAD44-3893-48EF-B540-86E8738C3892}" type="pres">
      <dgm:prSet presAssocID="{753E24BB-51EF-4A92-B4CA-BEE74BC9B69D}" presName="text_1" presStyleLbl="node1" presStyleIdx="0" presStyleCnt="5">
        <dgm:presLayoutVars>
          <dgm:bulletEnabled val="1"/>
        </dgm:presLayoutVars>
      </dgm:prSet>
      <dgm:spPr/>
    </dgm:pt>
    <dgm:pt modelId="{29C0A9F8-32D6-40EC-B3C7-0B1972CC761B}" type="pres">
      <dgm:prSet presAssocID="{753E24BB-51EF-4A92-B4CA-BEE74BC9B69D}" presName="accent_1" presStyleCnt="0"/>
      <dgm:spPr/>
    </dgm:pt>
    <dgm:pt modelId="{AB383AE2-2C98-46A9-953F-E4A4A0B1B0AA}" type="pres">
      <dgm:prSet presAssocID="{753E24BB-51EF-4A92-B4CA-BEE74BC9B69D}" presName="accentRepeatNode" presStyleLbl="solidFgAcc1" presStyleIdx="0" presStyleCnt="5" custLinFactNeighborX="-9410" custLinFactNeighborY="-470"/>
      <dgm:spPr/>
    </dgm:pt>
    <dgm:pt modelId="{FEED6162-2604-4EDC-8435-07F1C452E79D}" type="pres">
      <dgm:prSet presAssocID="{C3D1A894-879B-4F24-B4E3-36D749D5D458}" presName="text_2" presStyleLbl="node1" presStyleIdx="1" presStyleCnt="5">
        <dgm:presLayoutVars>
          <dgm:bulletEnabled val="1"/>
        </dgm:presLayoutVars>
      </dgm:prSet>
      <dgm:spPr/>
    </dgm:pt>
    <dgm:pt modelId="{E14998B5-C7DC-4964-8D0C-13D948D624A1}" type="pres">
      <dgm:prSet presAssocID="{C3D1A894-879B-4F24-B4E3-36D749D5D458}" presName="accent_2" presStyleCnt="0"/>
      <dgm:spPr/>
    </dgm:pt>
    <dgm:pt modelId="{C923F6FE-D27B-42FE-B782-870F2F9541EB}" type="pres">
      <dgm:prSet presAssocID="{C3D1A894-879B-4F24-B4E3-36D749D5D458}" presName="accentRepeatNode" presStyleLbl="solidFgAcc1" presStyleIdx="1" presStyleCnt="5"/>
      <dgm:spPr/>
    </dgm:pt>
    <dgm:pt modelId="{7861AC9B-B248-4166-9FC3-0C170E7135E8}" type="pres">
      <dgm:prSet presAssocID="{C30DE07F-A80F-4BB3-B942-BD336A34E3D0}" presName="text_3" presStyleLbl="node1" presStyleIdx="2" presStyleCnt="5">
        <dgm:presLayoutVars>
          <dgm:bulletEnabled val="1"/>
        </dgm:presLayoutVars>
      </dgm:prSet>
      <dgm:spPr/>
    </dgm:pt>
    <dgm:pt modelId="{9350009A-7200-4AE7-822C-30C4BF2FE200}" type="pres">
      <dgm:prSet presAssocID="{C30DE07F-A80F-4BB3-B942-BD336A34E3D0}" presName="accent_3" presStyleCnt="0"/>
      <dgm:spPr/>
    </dgm:pt>
    <dgm:pt modelId="{309A114D-EB8F-4E5C-B5DD-3F3C29B51F70}" type="pres">
      <dgm:prSet presAssocID="{C30DE07F-A80F-4BB3-B942-BD336A34E3D0}" presName="accentRepeatNode" presStyleLbl="solidFgAcc1" presStyleIdx="2" presStyleCnt="5"/>
      <dgm:spPr/>
    </dgm:pt>
    <dgm:pt modelId="{53847C4D-2E5A-4311-B9C1-A74FF776841D}" type="pres">
      <dgm:prSet presAssocID="{A93740C8-EB12-43C3-B615-D4C8BE64FC2E}" presName="text_4" presStyleLbl="node1" presStyleIdx="3" presStyleCnt="5">
        <dgm:presLayoutVars>
          <dgm:bulletEnabled val="1"/>
        </dgm:presLayoutVars>
      </dgm:prSet>
      <dgm:spPr/>
    </dgm:pt>
    <dgm:pt modelId="{45414493-79EE-4793-A798-74851EEE0120}" type="pres">
      <dgm:prSet presAssocID="{A93740C8-EB12-43C3-B615-D4C8BE64FC2E}" presName="accent_4" presStyleCnt="0"/>
      <dgm:spPr/>
    </dgm:pt>
    <dgm:pt modelId="{7F3E4E23-19FE-44A7-90E3-15AD76057F9C}" type="pres">
      <dgm:prSet presAssocID="{A93740C8-EB12-43C3-B615-D4C8BE64FC2E}" presName="accentRepeatNode" presStyleLbl="solidFgAcc1" presStyleIdx="3" presStyleCnt="5"/>
      <dgm:spPr/>
    </dgm:pt>
    <dgm:pt modelId="{9989575D-230E-4803-8A66-F5473485C554}" type="pres">
      <dgm:prSet presAssocID="{3A428A67-205F-4DD9-B591-A9578DB6B65D}" presName="text_5" presStyleLbl="node1" presStyleIdx="4" presStyleCnt="5">
        <dgm:presLayoutVars>
          <dgm:bulletEnabled val="1"/>
        </dgm:presLayoutVars>
      </dgm:prSet>
      <dgm:spPr/>
    </dgm:pt>
    <dgm:pt modelId="{485F5F38-FE74-4DEA-9C75-7254911136E7}" type="pres">
      <dgm:prSet presAssocID="{3A428A67-205F-4DD9-B591-A9578DB6B65D}" presName="accent_5" presStyleCnt="0"/>
      <dgm:spPr/>
    </dgm:pt>
    <dgm:pt modelId="{73AD7324-4483-4335-8F41-A3C13365541D}" type="pres">
      <dgm:prSet presAssocID="{3A428A67-205F-4DD9-B591-A9578DB6B65D}" presName="accentRepeatNode" presStyleLbl="solidFgAcc1" presStyleIdx="4" presStyleCnt="5"/>
      <dgm:spPr/>
    </dgm:pt>
  </dgm:ptLst>
  <dgm:cxnLst>
    <dgm:cxn modelId="{45E07405-33F9-49ED-803E-EE33203CE8DD}" srcId="{F4F93ECB-550A-4A9F-A219-FCD0C92010D3}" destId="{3A428A67-205F-4DD9-B591-A9578DB6B65D}" srcOrd="4" destOrd="0" parTransId="{10A664D0-A4E8-4349-9F36-9F6F9397A075}" sibTransId="{7883D7E8-F39D-4447-A6B4-1E506C62E26E}"/>
    <dgm:cxn modelId="{2F823208-225C-408B-9180-5721642EA37D}" type="presOf" srcId="{753E24BB-51EF-4A92-B4CA-BEE74BC9B69D}" destId="{1BCDAD44-3893-48EF-B540-86E8738C3892}" srcOrd="0" destOrd="0" presId="urn:microsoft.com/office/officeart/2008/layout/VerticalCurvedList"/>
    <dgm:cxn modelId="{0EA2B645-3B4E-43E5-B698-16BD3D0B7B81}" type="presOf" srcId="{89E195FD-2E44-4079-A197-5E0C2454BAE0}" destId="{71C48F90-BB74-4FBA-B0DD-60456C3DD485}" srcOrd="0" destOrd="0" presId="urn:microsoft.com/office/officeart/2008/layout/VerticalCurvedList"/>
    <dgm:cxn modelId="{E8817B57-4F90-4FA0-9D10-3B7A6C56CE8D}" type="presOf" srcId="{3A428A67-205F-4DD9-B591-A9578DB6B65D}" destId="{9989575D-230E-4803-8A66-F5473485C554}" srcOrd="0" destOrd="0" presId="urn:microsoft.com/office/officeart/2008/layout/VerticalCurvedList"/>
    <dgm:cxn modelId="{5B461495-FA3E-40B5-A462-B0B07D32DCF5}" srcId="{F4F93ECB-550A-4A9F-A219-FCD0C92010D3}" destId="{C30DE07F-A80F-4BB3-B942-BD336A34E3D0}" srcOrd="2" destOrd="0" parTransId="{E579C82B-B1F8-4BD7-968F-76DC043B1E69}" sibTransId="{E51DA197-B07E-4721-93BE-87864B7E74B9}"/>
    <dgm:cxn modelId="{19C711C6-84E4-4184-AE19-846A8074FAF6}" type="presOf" srcId="{C3D1A894-879B-4F24-B4E3-36D749D5D458}" destId="{FEED6162-2604-4EDC-8435-07F1C452E79D}" srcOrd="0" destOrd="0" presId="urn:microsoft.com/office/officeart/2008/layout/VerticalCurvedList"/>
    <dgm:cxn modelId="{8F1B76CD-8810-4E57-A1EB-59ED898C57C4}" type="presOf" srcId="{C30DE07F-A80F-4BB3-B942-BD336A34E3D0}" destId="{7861AC9B-B248-4166-9FC3-0C170E7135E8}" srcOrd="0" destOrd="0" presId="urn:microsoft.com/office/officeart/2008/layout/VerticalCurvedList"/>
    <dgm:cxn modelId="{459987E2-0F71-473C-8214-6519C7241B55}" srcId="{F4F93ECB-550A-4A9F-A219-FCD0C92010D3}" destId="{C3D1A894-879B-4F24-B4E3-36D749D5D458}" srcOrd="1" destOrd="0" parTransId="{2562AF3D-7D65-4973-B428-653550B05733}" sibTransId="{6E4E18F2-F0FF-4B1E-A75E-41A5B1E9FD9F}"/>
    <dgm:cxn modelId="{8D12EBE4-36B2-4C7F-BFFE-39A8CE04BA31}" srcId="{F4F93ECB-550A-4A9F-A219-FCD0C92010D3}" destId="{A93740C8-EB12-43C3-B615-D4C8BE64FC2E}" srcOrd="3" destOrd="0" parTransId="{1AEF2E93-0418-4B10-8769-F1647543EF33}" sibTransId="{B1C08ED0-5D3D-4BC6-A9D0-B237D79FE671}"/>
    <dgm:cxn modelId="{F676A9EE-AB9A-4876-BF00-654A40F46CCD}" type="presOf" srcId="{F4F93ECB-550A-4A9F-A219-FCD0C92010D3}" destId="{C8F8905C-A3C5-4B9D-8EE7-C34A909A4D6B}" srcOrd="0" destOrd="0" presId="urn:microsoft.com/office/officeart/2008/layout/VerticalCurvedList"/>
    <dgm:cxn modelId="{8C607EF2-542B-42F8-A428-4B57FF399B83}" srcId="{F4F93ECB-550A-4A9F-A219-FCD0C92010D3}" destId="{753E24BB-51EF-4A92-B4CA-BEE74BC9B69D}" srcOrd="0" destOrd="0" parTransId="{F2A7CFDF-C678-4197-B5EA-2F042CD477F9}" sibTransId="{89E195FD-2E44-4079-A197-5E0C2454BAE0}"/>
    <dgm:cxn modelId="{E31DB6FF-2DC4-4E2E-8BBA-F3A6AA453377}" type="presOf" srcId="{A93740C8-EB12-43C3-B615-D4C8BE64FC2E}" destId="{53847C4D-2E5A-4311-B9C1-A74FF776841D}" srcOrd="0" destOrd="0" presId="urn:microsoft.com/office/officeart/2008/layout/VerticalCurvedList"/>
    <dgm:cxn modelId="{C60ED60C-0BAA-4E38-8D2B-808F97E27BAC}" type="presParOf" srcId="{C8F8905C-A3C5-4B9D-8EE7-C34A909A4D6B}" destId="{B6AD769F-E807-4533-926D-1B77161A6997}" srcOrd="0" destOrd="0" presId="urn:microsoft.com/office/officeart/2008/layout/VerticalCurvedList"/>
    <dgm:cxn modelId="{393F598E-E0DD-46E6-9B99-01A9C35554BF}" type="presParOf" srcId="{B6AD769F-E807-4533-926D-1B77161A6997}" destId="{ED9A77DA-EE69-456D-8420-0BABFEB1948A}" srcOrd="0" destOrd="0" presId="urn:microsoft.com/office/officeart/2008/layout/VerticalCurvedList"/>
    <dgm:cxn modelId="{7BC87C39-E3AB-447E-8A84-C36C28B0FEA3}" type="presParOf" srcId="{ED9A77DA-EE69-456D-8420-0BABFEB1948A}" destId="{0004B934-AC1A-4AEC-8455-006C952F27C5}" srcOrd="0" destOrd="0" presId="urn:microsoft.com/office/officeart/2008/layout/VerticalCurvedList"/>
    <dgm:cxn modelId="{7AD11FDB-A282-4B72-BA0F-04206A20DFC1}" type="presParOf" srcId="{ED9A77DA-EE69-456D-8420-0BABFEB1948A}" destId="{71C48F90-BB74-4FBA-B0DD-60456C3DD485}" srcOrd="1" destOrd="0" presId="urn:microsoft.com/office/officeart/2008/layout/VerticalCurvedList"/>
    <dgm:cxn modelId="{6BC173B5-A793-4DAC-9EAB-EB8153452A1E}" type="presParOf" srcId="{ED9A77DA-EE69-456D-8420-0BABFEB1948A}" destId="{BC63A7B6-CF29-4ACF-9B56-5368357AE801}" srcOrd="2" destOrd="0" presId="urn:microsoft.com/office/officeart/2008/layout/VerticalCurvedList"/>
    <dgm:cxn modelId="{CD0A0CF7-20F0-4435-8122-5FFF90059CF7}" type="presParOf" srcId="{ED9A77DA-EE69-456D-8420-0BABFEB1948A}" destId="{502A5D5F-0A18-4626-94C1-D7153761EDE7}" srcOrd="3" destOrd="0" presId="urn:microsoft.com/office/officeart/2008/layout/VerticalCurvedList"/>
    <dgm:cxn modelId="{7F785DC0-DFBC-45A8-AD5C-E69A7BAB5A9C}" type="presParOf" srcId="{B6AD769F-E807-4533-926D-1B77161A6997}" destId="{1BCDAD44-3893-48EF-B540-86E8738C3892}" srcOrd="1" destOrd="0" presId="urn:microsoft.com/office/officeart/2008/layout/VerticalCurvedList"/>
    <dgm:cxn modelId="{07539938-CCA2-4621-81C5-1594E7823ECC}" type="presParOf" srcId="{B6AD769F-E807-4533-926D-1B77161A6997}" destId="{29C0A9F8-32D6-40EC-B3C7-0B1972CC761B}" srcOrd="2" destOrd="0" presId="urn:microsoft.com/office/officeart/2008/layout/VerticalCurvedList"/>
    <dgm:cxn modelId="{5F7F3926-D47F-4FF2-A2C1-87F99F1A8D0E}" type="presParOf" srcId="{29C0A9F8-32D6-40EC-B3C7-0B1972CC761B}" destId="{AB383AE2-2C98-46A9-953F-E4A4A0B1B0AA}" srcOrd="0" destOrd="0" presId="urn:microsoft.com/office/officeart/2008/layout/VerticalCurvedList"/>
    <dgm:cxn modelId="{19F71ADF-34A2-4B0E-9A6E-506571AE865D}" type="presParOf" srcId="{B6AD769F-E807-4533-926D-1B77161A6997}" destId="{FEED6162-2604-4EDC-8435-07F1C452E79D}" srcOrd="3" destOrd="0" presId="urn:microsoft.com/office/officeart/2008/layout/VerticalCurvedList"/>
    <dgm:cxn modelId="{A1B8CC99-0382-4D17-9697-FFCF0AA46863}" type="presParOf" srcId="{B6AD769F-E807-4533-926D-1B77161A6997}" destId="{E14998B5-C7DC-4964-8D0C-13D948D624A1}" srcOrd="4" destOrd="0" presId="urn:microsoft.com/office/officeart/2008/layout/VerticalCurvedList"/>
    <dgm:cxn modelId="{7837B84D-F3E8-4DB1-9661-7C0CE43E44C0}" type="presParOf" srcId="{E14998B5-C7DC-4964-8D0C-13D948D624A1}" destId="{C923F6FE-D27B-42FE-B782-870F2F9541EB}" srcOrd="0" destOrd="0" presId="urn:microsoft.com/office/officeart/2008/layout/VerticalCurvedList"/>
    <dgm:cxn modelId="{C7F1AC48-9182-4347-ACAB-5CF537344EC6}" type="presParOf" srcId="{B6AD769F-E807-4533-926D-1B77161A6997}" destId="{7861AC9B-B248-4166-9FC3-0C170E7135E8}" srcOrd="5" destOrd="0" presId="urn:microsoft.com/office/officeart/2008/layout/VerticalCurvedList"/>
    <dgm:cxn modelId="{ADB230B8-986B-4663-9662-C991A1943A4B}" type="presParOf" srcId="{B6AD769F-E807-4533-926D-1B77161A6997}" destId="{9350009A-7200-4AE7-822C-30C4BF2FE200}" srcOrd="6" destOrd="0" presId="urn:microsoft.com/office/officeart/2008/layout/VerticalCurvedList"/>
    <dgm:cxn modelId="{49D1DED0-E33D-4AD8-B82A-593B742E3310}" type="presParOf" srcId="{9350009A-7200-4AE7-822C-30C4BF2FE200}" destId="{309A114D-EB8F-4E5C-B5DD-3F3C29B51F70}" srcOrd="0" destOrd="0" presId="urn:microsoft.com/office/officeart/2008/layout/VerticalCurvedList"/>
    <dgm:cxn modelId="{5B75DCB4-AF55-429F-B6F9-0BC309796048}" type="presParOf" srcId="{B6AD769F-E807-4533-926D-1B77161A6997}" destId="{53847C4D-2E5A-4311-B9C1-A74FF776841D}" srcOrd="7" destOrd="0" presId="urn:microsoft.com/office/officeart/2008/layout/VerticalCurvedList"/>
    <dgm:cxn modelId="{24940086-1F71-4F9F-9F54-EF17EF2FF917}" type="presParOf" srcId="{B6AD769F-E807-4533-926D-1B77161A6997}" destId="{45414493-79EE-4793-A798-74851EEE0120}" srcOrd="8" destOrd="0" presId="urn:microsoft.com/office/officeart/2008/layout/VerticalCurvedList"/>
    <dgm:cxn modelId="{3E54C4CB-89E5-4BA0-8843-D56722FBCA5A}" type="presParOf" srcId="{45414493-79EE-4793-A798-74851EEE0120}" destId="{7F3E4E23-19FE-44A7-90E3-15AD76057F9C}" srcOrd="0" destOrd="0" presId="urn:microsoft.com/office/officeart/2008/layout/VerticalCurvedList"/>
    <dgm:cxn modelId="{8814FB69-E2E0-4CEF-8622-06E1DA94D015}" type="presParOf" srcId="{B6AD769F-E807-4533-926D-1B77161A6997}" destId="{9989575D-230E-4803-8A66-F5473485C554}" srcOrd="9" destOrd="0" presId="urn:microsoft.com/office/officeart/2008/layout/VerticalCurvedList"/>
    <dgm:cxn modelId="{D8852DCE-CD9D-4987-83BA-8AC9578CC161}" type="presParOf" srcId="{B6AD769F-E807-4533-926D-1B77161A6997}" destId="{485F5F38-FE74-4DEA-9C75-7254911136E7}" srcOrd="10" destOrd="0" presId="urn:microsoft.com/office/officeart/2008/layout/VerticalCurvedList"/>
    <dgm:cxn modelId="{E831D5EA-198D-47F1-AA23-E4C873110377}" type="presParOf" srcId="{485F5F38-FE74-4DEA-9C75-7254911136E7}" destId="{73AD7324-4483-4335-8F41-A3C1336554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FFE141-0C1D-49FD-B1CB-791698C2ADC6}"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82A6A4DB-2322-490D-8893-9F281A584F82}">
      <dgm:prSet phldrT="[Texto]" custT="1"/>
      <dgm:spPr/>
      <dgm:t>
        <a:bodyPr/>
        <a:lstStyle/>
        <a:p>
          <a:r>
            <a:rPr lang="es-EC" sz="3200" dirty="0"/>
            <a:t>Subsector de elaboración de alimentos </a:t>
          </a:r>
        </a:p>
      </dgm:t>
    </dgm:pt>
    <dgm:pt modelId="{EFB3C570-A2DC-416A-B029-A9BBE03AC721}" type="parTrans" cxnId="{FD4C7B91-E8B6-4C0A-BDFB-7A5F6F81FAA3}">
      <dgm:prSet/>
      <dgm:spPr/>
      <dgm:t>
        <a:bodyPr/>
        <a:lstStyle/>
        <a:p>
          <a:endParaRPr lang="es-EC"/>
        </a:p>
      </dgm:t>
    </dgm:pt>
    <dgm:pt modelId="{F69900F3-907C-446C-802C-35C2C73D012D}" type="sibTrans" cxnId="{FD4C7B91-E8B6-4C0A-BDFB-7A5F6F81FAA3}">
      <dgm:prSet/>
      <dgm:spPr/>
      <dgm:t>
        <a:bodyPr/>
        <a:lstStyle/>
        <a:p>
          <a:endParaRPr lang="es-EC"/>
        </a:p>
      </dgm:t>
    </dgm:pt>
    <dgm:pt modelId="{4E57DDD4-5161-47AA-8136-B2C6415CA040}">
      <dgm:prSet phldrT="[Texto]" custT="1"/>
      <dgm:spPr>
        <a:noFill/>
        <a:ln>
          <a:solidFill>
            <a:schemeClr val="accent4">
              <a:lumMod val="75000"/>
              <a:alpha val="90000"/>
            </a:schemeClr>
          </a:solidFill>
        </a:ln>
      </dgm:spPr>
      <dgm:t>
        <a:bodyPr anchor="ctr"/>
        <a:lstStyle/>
        <a:p>
          <a:r>
            <a:rPr lang="es-EC" sz="1800" dirty="0"/>
            <a:t>ROE </a:t>
          </a:r>
          <a:r>
            <a:rPr lang="es-EC" sz="1800" b="0" i="0" dirty="0"/>
            <a:t>&gt; </a:t>
          </a:r>
          <a:r>
            <a:rPr lang="es-EC" sz="1800" dirty="0"/>
            <a:t>ROA</a:t>
          </a:r>
        </a:p>
      </dgm:t>
    </dgm:pt>
    <dgm:pt modelId="{C0C2B006-B96F-41A2-BEF6-4708A2B6F294}" type="parTrans" cxnId="{94961ED2-D139-4B23-A6AF-DD67F3DF44FF}">
      <dgm:prSet/>
      <dgm:spPr/>
      <dgm:t>
        <a:bodyPr/>
        <a:lstStyle/>
        <a:p>
          <a:endParaRPr lang="es-EC"/>
        </a:p>
      </dgm:t>
    </dgm:pt>
    <dgm:pt modelId="{4CB5D858-1379-4757-BF3B-CFB8697EB804}" type="sibTrans" cxnId="{94961ED2-D139-4B23-A6AF-DD67F3DF44FF}">
      <dgm:prSet/>
      <dgm:spPr/>
      <dgm:t>
        <a:bodyPr/>
        <a:lstStyle/>
        <a:p>
          <a:endParaRPr lang="es-EC"/>
        </a:p>
      </dgm:t>
    </dgm:pt>
    <dgm:pt modelId="{ACC9B8D0-A8C3-4B69-8B82-241646B3A982}">
      <dgm:prSet phldrT="[Texto]" custT="1"/>
      <dgm:spPr>
        <a:solidFill>
          <a:srgbClr val="00B050"/>
        </a:solidFill>
      </dgm:spPr>
      <dgm:t>
        <a:bodyPr/>
        <a:lstStyle/>
        <a:p>
          <a:r>
            <a:rPr lang="es-EC" sz="3200" dirty="0"/>
            <a:t>Subsector de elaboración de bebidas</a:t>
          </a:r>
        </a:p>
      </dgm:t>
    </dgm:pt>
    <dgm:pt modelId="{873C336F-2CBD-4F49-8BD0-519DBCBA573D}" type="parTrans" cxnId="{D8C263E4-83EC-4A77-A9BC-CAEC1AB3E4E1}">
      <dgm:prSet/>
      <dgm:spPr/>
      <dgm:t>
        <a:bodyPr/>
        <a:lstStyle/>
        <a:p>
          <a:endParaRPr lang="es-EC"/>
        </a:p>
      </dgm:t>
    </dgm:pt>
    <dgm:pt modelId="{E2F364C8-BC8A-47F8-9396-A0F8EC7E398E}" type="sibTrans" cxnId="{D8C263E4-83EC-4A77-A9BC-CAEC1AB3E4E1}">
      <dgm:prSet/>
      <dgm:spPr/>
      <dgm:t>
        <a:bodyPr/>
        <a:lstStyle/>
        <a:p>
          <a:endParaRPr lang="es-EC"/>
        </a:p>
      </dgm:t>
    </dgm:pt>
    <dgm:pt modelId="{BCEC8E3B-BF2D-4644-8DA8-707DC25BCB4F}">
      <dgm:prSet phldrT="[Texto]" custT="1"/>
      <dgm:spPr>
        <a:noFill/>
        <a:ln>
          <a:solidFill>
            <a:srgbClr val="00B050">
              <a:alpha val="90000"/>
            </a:srgbClr>
          </a:solidFill>
        </a:ln>
      </dgm:spPr>
      <dgm:t>
        <a:bodyPr anchor="ctr"/>
        <a:lstStyle/>
        <a:p>
          <a:r>
            <a:rPr lang="es-EC" sz="1800" dirty="0"/>
            <a:t>ROE </a:t>
          </a:r>
          <a:r>
            <a:rPr lang="es-EC" sz="1800" b="0" i="0" dirty="0"/>
            <a:t>&gt; </a:t>
          </a:r>
          <a:r>
            <a:rPr lang="es-EC" sz="1800" dirty="0"/>
            <a:t>ROA</a:t>
          </a:r>
        </a:p>
      </dgm:t>
    </dgm:pt>
    <dgm:pt modelId="{54AE6D77-988D-4370-83B1-9429FC91C094}" type="parTrans" cxnId="{B7CCCF17-7EF7-41ED-9667-2460506D9E91}">
      <dgm:prSet/>
      <dgm:spPr/>
      <dgm:t>
        <a:bodyPr/>
        <a:lstStyle/>
        <a:p>
          <a:endParaRPr lang="es-EC"/>
        </a:p>
      </dgm:t>
    </dgm:pt>
    <dgm:pt modelId="{96E9832D-714F-4BDB-BA89-5FAFB3B7C6D4}" type="sibTrans" cxnId="{B7CCCF17-7EF7-41ED-9667-2460506D9E91}">
      <dgm:prSet/>
      <dgm:spPr/>
      <dgm:t>
        <a:bodyPr/>
        <a:lstStyle/>
        <a:p>
          <a:endParaRPr lang="es-EC"/>
        </a:p>
      </dgm:t>
    </dgm:pt>
    <dgm:pt modelId="{4066974E-5A47-4355-9591-8164C1ABB6C0}">
      <dgm:prSet phldrT="[Texto]" custT="1"/>
      <dgm:spPr>
        <a:noFill/>
        <a:ln>
          <a:solidFill>
            <a:schemeClr val="accent4">
              <a:lumMod val="75000"/>
              <a:alpha val="90000"/>
            </a:schemeClr>
          </a:solidFill>
        </a:ln>
      </dgm:spPr>
      <dgm:t>
        <a:bodyPr anchor="ctr"/>
        <a:lstStyle/>
        <a:p>
          <a:r>
            <a:rPr lang="es-EC" sz="1800" dirty="0"/>
            <a:t>Manejo adecuado de los gastos </a:t>
          </a:r>
        </a:p>
      </dgm:t>
    </dgm:pt>
    <dgm:pt modelId="{1704358E-9DFD-4AFD-9928-ACAC16B824B5}" type="parTrans" cxnId="{CB298459-F328-4AED-9372-F216737FA2FC}">
      <dgm:prSet/>
      <dgm:spPr/>
      <dgm:t>
        <a:bodyPr/>
        <a:lstStyle/>
        <a:p>
          <a:endParaRPr lang="es-EC"/>
        </a:p>
      </dgm:t>
    </dgm:pt>
    <dgm:pt modelId="{7D3852ED-F65E-4F77-892B-173C9CD6D049}" type="sibTrans" cxnId="{CB298459-F328-4AED-9372-F216737FA2FC}">
      <dgm:prSet/>
      <dgm:spPr/>
      <dgm:t>
        <a:bodyPr/>
        <a:lstStyle/>
        <a:p>
          <a:endParaRPr lang="es-EC"/>
        </a:p>
      </dgm:t>
    </dgm:pt>
    <dgm:pt modelId="{A5AC90DE-224D-4F8C-9C1D-79AEB5813F8A}">
      <dgm:prSet phldrT="[Texto]" custT="1"/>
      <dgm:spPr>
        <a:noFill/>
        <a:ln>
          <a:solidFill>
            <a:schemeClr val="accent4">
              <a:lumMod val="75000"/>
              <a:alpha val="90000"/>
            </a:schemeClr>
          </a:solidFill>
        </a:ln>
      </dgm:spPr>
      <dgm:t>
        <a:bodyPr anchor="ctr"/>
        <a:lstStyle/>
        <a:p>
          <a:r>
            <a:rPr lang="es-EC" sz="1800" dirty="0"/>
            <a:t>Rotación de activo </a:t>
          </a:r>
          <a:r>
            <a:rPr lang="es-EC" sz="1800" b="0" i="0" dirty="0"/>
            <a:t>&gt; </a:t>
          </a:r>
          <a:r>
            <a:rPr lang="es-EC" sz="1800" dirty="0"/>
            <a:t>Margen neto</a:t>
          </a:r>
        </a:p>
      </dgm:t>
    </dgm:pt>
    <dgm:pt modelId="{A416A894-A42D-400D-A430-9B025FF908D4}" type="parTrans" cxnId="{28E2C122-F74B-4BE4-B17C-70AF4707D816}">
      <dgm:prSet/>
      <dgm:spPr/>
      <dgm:t>
        <a:bodyPr/>
        <a:lstStyle/>
        <a:p>
          <a:endParaRPr lang="es-EC"/>
        </a:p>
      </dgm:t>
    </dgm:pt>
    <dgm:pt modelId="{FDC46425-A9F1-4D9E-8A2F-D5B998D569BC}" type="sibTrans" cxnId="{28E2C122-F74B-4BE4-B17C-70AF4707D816}">
      <dgm:prSet/>
      <dgm:spPr/>
      <dgm:t>
        <a:bodyPr/>
        <a:lstStyle/>
        <a:p>
          <a:endParaRPr lang="es-EC"/>
        </a:p>
      </dgm:t>
    </dgm:pt>
    <dgm:pt modelId="{FB431809-A978-499A-9949-363B32591E3D}">
      <dgm:prSet phldrT="[Texto]" custT="1"/>
      <dgm:spPr>
        <a:noFill/>
        <a:ln>
          <a:solidFill>
            <a:schemeClr val="accent4">
              <a:lumMod val="75000"/>
              <a:alpha val="90000"/>
            </a:schemeClr>
          </a:solidFill>
        </a:ln>
      </dgm:spPr>
      <dgm:t>
        <a:bodyPr anchor="ctr"/>
        <a:lstStyle/>
        <a:p>
          <a:r>
            <a:rPr lang="es-EC" sz="1800" dirty="0"/>
            <a:t>Tendencia creciente de la rotación del activo 2016 - 2019</a:t>
          </a:r>
        </a:p>
      </dgm:t>
    </dgm:pt>
    <dgm:pt modelId="{02821B8B-74A4-4E4B-8313-B98D09BC8DA6}" type="parTrans" cxnId="{4476E1BE-0B47-4C98-A933-C2EA2804FAE5}">
      <dgm:prSet/>
      <dgm:spPr/>
      <dgm:t>
        <a:bodyPr/>
        <a:lstStyle/>
        <a:p>
          <a:endParaRPr lang="es-EC"/>
        </a:p>
      </dgm:t>
    </dgm:pt>
    <dgm:pt modelId="{D4105139-6056-44C8-AE71-D7EAD85A6097}" type="sibTrans" cxnId="{4476E1BE-0B47-4C98-A933-C2EA2804FAE5}">
      <dgm:prSet/>
      <dgm:spPr/>
      <dgm:t>
        <a:bodyPr/>
        <a:lstStyle/>
        <a:p>
          <a:endParaRPr lang="es-EC"/>
        </a:p>
      </dgm:t>
    </dgm:pt>
    <dgm:pt modelId="{8ED15F4A-8B70-4865-8256-BC9E2E47C916}">
      <dgm:prSet phldrT="[Texto]" custT="1"/>
      <dgm:spPr>
        <a:noFill/>
        <a:ln>
          <a:solidFill>
            <a:srgbClr val="00B050">
              <a:alpha val="90000"/>
            </a:srgbClr>
          </a:solidFill>
        </a:ln>
      </dgm:spPr>
      <dgm:t>
        <a:bodyPr anchor="ctr"/>
        <a:lstStyle/>
        <a:p>
          <a:r>
            <a:rPr lang="es-EC" sz="1800" dirty="0"/>
            <a:t>Aumento del activo y del pasivo</a:t>
          </a:r>
        </a:p>
      </dgm:t>
    </dgm:pt>
    <dgm:pt modelId="{E7BA3231-1F35-4129-906D-ED5135EFE8FA}" type="parTrans" cxnId="{81A99F2F-3004-4914-AE1E-0FDA8B4FD124}">
      <dgm:prSet/>
      <dgm:spPr/>
      <dgm:t>
        <a:bodyPr/>
        <a:lstStyle/>
        <a:p>
          <a:endParaRPr lang="es-EC"/>
        </a:p>
      </dgm:t>
    </dgm:pt>
    <dgm:pt modelId="{9B8AA8D9-81EC-4DEC-A320-021AC507702F}" type="sibTrans" cxnId="{81A99F2F-3004-4914-AE1E-0FDA8B4FD124}">
      <dgm:prSet/>
      <dgm:spPr/>
      <dgm:t>
        <a:bodyPr/>
        <a:lstStyle/>
        <a:p>
          <a:endParaRPr lang="es-EC"/>
        </a:p>
      </dgm:t>
    </dgm:pt>
    <dgm:pt modelId="{30D97FEB-7B42-4C30-8F29-A6B64056C69D}">
      <dgm:prSet phldrT="[Texto]" custT="1"/>
      <dgm:spPr>
        <a:noFill/>
        <a:ln>
          <a:solidFill>
            <a:srgbClr val="00B050">
              <a:alpha val="90000"/>
            </a:srgbClr>
          </a:solidFill>
        </a:ln>
      </dgm:spPr>
      <dgm:t>
        <a:bodyPr anchor="ctr"/>
        <a:lstStyle/>
        <a:p>
          <a:r>
            <a:rPr lang="es-EC" sz="1800" dirty="0"/>
            <a:t>Valores altos en el multiplicador de apalancamiento</a:t>
          </a:r>
        </a:p>
      </dgm:t>
    </dgm:pt>
    <dgm:pt modelId="{D0CF57E4-1980-4ED7-8317-277AEA1171E0}" type="parTrans" cxnId="{D36C01E2-597A-43B3-8371-9BE30DEFDBB1}">
      <dgm:prSet/>
      <dgm:spPr/>
      <dgm:t>
        <a:bodyPr/>
        <a:lstStyle/>
        <a:p>
          <a:endParaRPr lang="es-EC"/>
        </a:p>
      </dgm:t>
    </dgm:pt>
    <dgm:pt modelId="{DA6184EF-B8D2-4ECC-BE45-33BF4C9A3C6A}" type="sibTrans" cxnId="{D36C01E2-597A-43B3-8371-9BE30DEFDBB1}">
      <dgm:prSet/>
      <dgm:spPr/>
      <dgm:t>
        <a:bodyPr/>
        <a:lstStyle/>
        <a:p>
          <a:endParaRPr lang="es-EC"/>
        </a:p>
      </dgm:t>
    </dgm:pt>
    <dgm:pt modelId="{1F9947FE-7A87-4AC7-9894-D1B86A1C8A95}">
      <dgm:prSet phldrT="[Texto]" custT="1"/>
      <dgm:spPr>
        <a:noFill/>
        <a:ln>
          <a:solidFill>
            <a:srgbClr val="00B050">
              <a:alpha val="90000"/>
            </a:srgbClr>
          </a:solidFill>
        </a:ln>
      </dgm:spPr>
      <dgm:t>
        <a:bodyPr anchor="ctr"/>
        <a:lstStyle/>
        <a:p>
          <a:r>
            <a:rPr lang="es-EC" sz="1800" dirty="0"/>
            <a:t> Rotación de activo </a:t>
          </a:r>
          <a:r>
            <a:rPr lang="es-EC" sz="1800" b="0" i="0" dirty="0"/>
            <a:t>&gt; </a:t>
          </a:r>
          <a:r>
            <a:rPr lang="es-EC" sz="1800" dirty="0"/>
            <a:t>Margen neto</a:t>
          </a:r>
        </a:p>
      </dgm:t>
    </dgm:pt>
    <dgm:pt modelId="{333774D9-F47C-42B0-BBEC-5CB0187AA59A}" type="parTrans" cxnId="{6BDFD62B-CBEF-4A87-B2C0-176DFBC57BA7}">
      <dgm:prSet/>
      <dgm:spPr/>
      <dgm:t>
        <a:bodyPr/>
        <a:lstStyle/>
        <a:p>
          <a:endParaRPr lang="es-EC"/>
        </a:p>
      </dgm:t>
    </dgm:pt>
    <dgm:pt modelId="{03CD7DB6-C494-4306-8751-130295715EE7}" type="sibTrans" cxnId="{6BDFD62B-CBEF-4A87-B2C0-176DFBC57BA7}">
      <dgm:prSet/>
      <dgm:spPr/>
      <dgm:t>
        <a:bodyPr/>
        <a:lstStyle/>
        <a:p>
          <a:endParaRPr lang="es-EC"/>
        </a:p>
      </dgm:t>
    </dgm:pt>
    <dgm:pt modelId="{651B347F-BF08-4173-BAC9-FA1D9ADACD2E}" type="pres">
      <dgm:prSet presAssocID="{9AFFE141-0C1D-49FD-B1CB-791698C2ADC6}" presName="Name0" presStyleCnt="0">
        <dgm:presLayoutVars>
          <dgm:dir/>
          <dgm:animLvl val="lvl"/>
          <dgm:resizeHandles/>
        </dgm:presLayoutVars>
      </dgm:prSet>
      <dgm:spPr/>
    </dgm:pt>
    <dgm:pt modelId="{3FEDF34C-8AE9-471F-AB47-9EDE2E4F8B8A}" type="pres">
      <dgm:prSet presAssocID="{82A6A4DB-2322-490D-8893-9F281A584F82}" presName="linNode" presStyleCnt="0"/>
      <dgm:spPr/>
    </dgm:pt>
    <dgm:pt modelId="{A2E14193-5C2B-4C1A-BD7C-EFED44B90791}" type="pres">
      <dgm:prSet presAssocID="{82A6A4DB-2322-490D-8893-9F281A584F82}" presName="parentShp" presStyleLbl="node1" presStyleIdx="0" presStyleCnt="2">
        <dgm:presLayoutVars>
          <dgm:bulletEnabled val="1"/>
        </dgm:presLayoutVars>
      </dgm:prSet>
      <dgm:spPr/>
    </dgm:pt>
    <dgm:pt modelId="{EA7A409D-0E37-466C-855C-AA2BB5D776EB}" type="pres">
      <dgm:prSet presAssocID="{82A6A4DB-2322-490D-8893-9F281A584F82}" presName="childShp" presStyleLbl="bgAccFollowNode1" presStyleIdx="0" presStyleCnt="2">
        <dgm:presLayoutVars>
          <dgm:bulletEnabled val="1"/>
        </dgm:presLayoutVars>
      </dgm:prSet>
      <dgm:spPr/>
    </dgm:pt>
    <dgm:pt modelId="{EC4EDC54-6460-4B15-AEEB-82F04AF91294}" type="pres">
      <dgm:prSet presAssocID="{F69900F3-907C-446C-802C-35C2C73D012D}" presName="spacing" presStyleCnt="0"/>
      <dgm:spPr/>
    </dgm:pt>
    <dgm:pt modelId="{4860B2E2-9EE4-4260-B839-CB1547BD5F69}" type="pres">
      <dgm:prSet presAssocID="{ACC9B8D0-A8C3-4B69-8B82-241646B3A982}" presName="linNode" presStyleCnt="0"/>
      <dgm:spPr/>
    </dgm:pt>
    <dgm:pt modelId="{90B3985F-D840-40F3-B350-F5393097C7D2}" type="pres">
      <dgm:prSet presAssocID="{ACC9B8D0-A8C3-4B69-8B82-241646B3A982}" presName="parentShp" presStyleLbl="node1" presStyleIdx="1" presStyleCnt="2">
        <dgm:presLayoutVars>
          <dgm:bulletEnabled val="1"/>
        </dgm:presLayoutVars>
      </dgm:prSet>
      <dgm:spPr/>
    </dgm:pt>
    <dgm:pt modelId="{AE18A2F5-75A3-4B3E-8C98-165EAAED9DF4}" type="pres">
      <dgm:prSet presAssocID="{ACC9B8D0-A8C3-4B69-8B82-241646B3A982}" presName="childShp" presStyleLbl="bgAccFollowNode1" presStyleIdx="1" presStyleCnt="2">
        <dgm:presLayoutVars>
          <dgm:bulletEnabled val="1"/>
        </dgm:presLayoutVars>
      </dgm:prSet>
      <dgm:spPr/>
    </dgm:pt>
  </dgm:ptLst>
  <dgm:cxnLst>
    <dgm:cxn modelId="{7ACA0C00-2526-4105-A3DD-3DA69E52729D}" type="presOf" srcId="{82A6A4DB-2322-490D-8893-9F281A584F82}" destId="{A2E14193-5C2B-4C1A-BD7C-EFED44B90791}" srcOrd="0" destOrd="0" presId="urn:microsoft.com/office/officeart/2005/8/layout/vList6"/>
    <dgm:cxn modelId="{11890B0B-90AA-4913-95D3-6742E5F92DC8}" type="presOf" srcId="{BCEC8E3B-BF2D-4644-8DA8-707DC25BCB4F}" destId="{AE18A2F5-75A3-4B3E-8C98-165EAAED9DF4}" srcOrd="0" destOrd="0" presId="urn:microsoft.com/office/officeart/2005/8/layout/vList6"/>
    <dgm:cxn modelId="{B7CCCF17-7EF7-41ED-9667-2460506D9E91}" srcId="{ACC9B8D0-A8C3-4B69-8B82-241646B3A982}" destId="{BCEC8E3B-BF2D-4644-8DA8-707DC25BCB4F}" srcOrd="0" destOrd="0" parTransId="{54AE6D77-988D-4370-83B1-9429FC91C094}" sibTransId="{96E9832D-714F-4BDB-BA89-5FAFB3B7C6D4}"/>
    <dgm:cxn modelId="{28E2C122-F74B-4BE4-B17C-70AF4707D816}" srcId="{82A6A4DB-2322-490D-8893-9F281A584F82}" destId="{A5AC90DE-224D-4F8C-9C1D-79AEB5813F8A}" srcOrd="2" destOrd="0" parTransId="{A416A894-A42D-400D-A430-9B025FF908D4}" sibTransId="{FDC46425-A9F1-4D9E-8A2F-D5B998D569BC}"/>
    <dgm:cxn modelId="{6BDFD62B-CBEF-4A87-B2C0-176DFBC57BA7}" srcId="{ACC9B8D0-A8C3-4B69-8B82-241646B3A982}" destId="{1F9947FE-7A87-4AC7-9894-D1B86A1C8A95}" srcOrd="3" destOrd="0" parTransId="{333774D9-F47C-42B0-BBEC-5CB0187AA59A}" sibTransId="{03CD7DB6-C494-4306-8751-130295715EE7}"/>
    <dgm:cxn modelId="{81A99F2F-3004-4914-AE1E-0FDA8B4FD124}" srcId="{ACC9B8D0-A8C3-4B69-8B82-241646B3A982}" destId="{8ED15F4A-8B70-4865-8256-BC9E2E47C916}" srcOrd="2" destOrd="0" parTransId="{E7BA3231-1F35-4129-906D-ED5135EFE8FA}" sibTransId="{9B8AA8D9-81EC-4DEC-A320-021AC507702F}"/>
    <dgm:cxn modelId="{D30B9730-BC45-4904-B6F6-97010F5D9907}" type="presOf" srcId="{4066974E-5A47-4355-9591-8164C1ABB6C0}" destId="{EA7A409D-0E37-466C-855C-AA2BB5D776EB}" srcOrd="0" destOrd="1" presId="urn:microsoft.com/office/officeart/2005/8/layout/vList6"/>
    <dgm:cxn modelId="{A82EA042-EEF0-4511-9F43-E41E8CFF0AF0}" type="presOf" srcId="{1F9947FE-7A87-4AC7-9894-D1B86A1C8A95}" destId="{AE18A2F5-75A3-4B3E-8C98-165EAAED9DF4}" srcOrd="0" destOrd="3" presId="urn:microsoft.com/office/officeart/2005/8/layout/vList6"/>
    <dgm:cxn modelId="{76CE8F45-173E-4AB2-8D71-57E4D33D1FD2}" type="presOf" srcId="{30D97FEB-7B42-4C30-8F29-A6B64056C69D}" destId="{AE18A2F5-75A3-4B3E-8C98-165EAAED9DF4}" srcOrd="0" destOrd="1" presId="urn:microsoft.com/office/officeart/2005/8/layout/vList6"/>
    <dgm:cxn modelId="{36D0456A-473A-4297-9AC0-E1D743766A8E}" type="presOf" srcId="{9AFFE141-0C1D-49FD-B1CB-791698C2ADC6}" destId="{651B347F-BF08-4173-BAC9-FA1D9ADACD2E}" srcOrd="0" destOrd="0" presId="urn:microsoft.com/office/officeart/2005/8/layout/vList6"/>
    <dgm:cxn modelId="{F762A76D-9BF7-4EFF-A61B-FE50B2411CEA}" type="presOf" srcId="{8ED15F4A-8B70-4865-8256-BC9E2E47C916}" destId="{AE18A2F5-75A3-4B3E-8C98-165EAAED9DF4}" srcOrd="0" destOrd="2" presId="urn:microsoft.com/office/officeart/2005/8/layout/vList6"/>
    <dgm:cxn modelId="{CB298459-F328-4AED-9372-F216737FA2FC}" srcId="{82A6A4DB-2322-490D-8893-9F281A584F82}" destId="{4066974E-5A47-4355-9591-8164C1ABB6C0}" srcOrd="1" destOrd="0" parTransId="{1704358E-9DFD-4AFD-9928-ACAC16B824B5}" sibTransId="{7D3852ED-F65E-4F77-892B-173C9CD6D049}"/>
    <dgm:cxn modelId="{FD4C7B91-E8B6-4C0A-BDFB-7A5F6F81FAA3}" srcId="{9AFFE141-0C1D-49FD-B1CB-791698C2ADC6}" destId="{82A6A4DB-2322-490D-8893-9F281A584F82}" srcOrd="0" destOrd="0" parTransId="{EFB3C570-A2DC-416A-B029-A9BBE03AC721}" sibTransId="{F69900F3-907C-446C-802C-35C2C73D012D}"/>
    <dgm:cxn modelId="{6B390192-6B15-424E-ACE8-622D531356EA}" type="presOf" srcId="{4E57DDD4-5161-47AA-8136-B2C6415CA040}" destId="{EA7A409D-0E37-466C-855C-AA2BB5D776EB}" srcOrd="0" destOrd="0" presId="urn:microsoft.com/office/officeart/2005/8/layout/vList6"/>
    <dgm:cxn modelId="{678DADA5-EFC2-4A42-8C79-C883B238E9D8}" type="presOf" srcId="{FB431809-A978-499A-9949-363B32591E3D}" destId="{EA7A409D-0E37-466C-855C-AA2BB5D776EB}" srcOrd="0" destOrd="3" presId="urn:microsoft.com/office/officeart/2005/8/layout/vList6"/>
    <dgm:cxn modelId="{B87355BE-8FE1-4BA1-80A3-1561129FA89E}" type="presOf" srcId="{ACC9B8D0-A8C3-4B69-8B82-241646B3A982}" destId="{90B3985F-D840-40F3-B350-F5393097C7D2}" srcOrd="0" destOrd="0" presId="urn:microsoft.com/office/officeart/2005/8/layout/vList6"/>
    <dgm:cxn modelId="{4476E1BE-0B47-4C98-A933-C2EA2804FAE5}" srcId="{82A6A4DB-2322-490D-8893-9F281A584F82}" destId="{FB431809-A978-499A-9949-363B32591E3D}" srcOrd="3" destOrd="0" parTransId="{02821B8B-74A4-4E4B-8313-B98D09BC8DA6}" sibTransId="{D4105139-6056-44C8-AE71-D7EAD85A6097}"/>
    <dgm:cxn modelId="{94961ED2-D139-4B23-A6AF-DD67F3DF44FF}" srcId="{82A6A4DB-2322-490D-8893-9F281A584F82}" destId="{4E57DDD4-5161-47AA-8136-B2C6415CA040}" srcOrd="0" destOrd="0" parTransId="{C0C2B006-B96F-41A2-BEF6-4708A2B6F294}" sibTransId="{4CB5D858-1379-4757-BF3B-CFB8697EB804}"/>
    <dgm:cxn modelId="{E183BEDE-8802-4A88-AC14-C4451887A6BB}" type="presOf" srcId="{A5AC90DE-224D-4F8C-9C1D-79AEB5813F8A}" destId="{EA7A409D-0E37-466C-855C-AA2BB5D776EB}" srcOrd="0" destOrd="2" presId="urn:microsoft.com/office/officeart/2005/8/layout/vList6"/>
    <dgm:cxn modelId="{D36C01E2-597A-43B3-8371-9BE30DEFDBB1}" srcId="{ACC9B8D0-A8C3-4B69-8B82-241646B3A982}" destId="{30D97FEB-7B42-4C30-8F29-A6B64056C69D}" srcOrd="1" destOrd="0" parTransId="{D0CF57E4-1980-4ED7-8317-277AEA1171E0}" sibTransId="{DA6184EF-B8D2-4ECC-BE45-33BF4C9A3C6A}"/>
    <dgm:cxn modelId="{D8C263E4-83EC-4A77-A9BC-CAEC1AB3E4E1}" srcId="{9AFFE141-0C1D-49FD-B1CB-791698C2ADC6}" destId="{ACC9B8D0-A8C3-4B69-8B82-241646B3A982}" srcOrd="1" destOrd="0" parTransId="{873C336F-2CBD-4F49-8BD0-519DBCBA573D}" sibTransId="{E2F364C8-BC8A-47F8-9396-A0F8EC7E398E}"/>
    <dgm:cxn modelId="{6CDBB9D6-6A7A-4D1C-ACEB-EA0767E25E7C}" type="presParOf" srcId="{651B347F-BF08-4173-BAC9-FA1D9ADACD2E}" destId="{3FEDF34C-8AE9-471F-AB47-9EDE2E4F8B8A}" srcOrd="0" destOrd="0" presId="urn:microsoft.com/office/officeart/2005/8/layout/vList6"/>
    <dgm:cxn modelId="{60E93A6D-C855-4521-8FFB-DB258C3AB9A3}" type="presParOf" srcId="{3FEDF34C-8AE9-471F-AB47-9EDE2E4F8B8A}" destId="{A2E14193-5C2B-4C1A-BD7C-EFED44B90791}" srcOrd="0" destOrd="0" presId="urn:microsoft.com/office/officeart/2005/8/layout/vList6"/>
    <dgm:cxn modelId="{0E889BBD-048B-4B5C-B964-CAAAF6202A76}" type="presParOf" srcId="{3FEDF34C-8AE9-471F-AB47-9EDE2E4F8B8A}" destId="{EA7A409D-0E37-466C-855C-AA2BB5D776EB}" srcOrd="1" destOrd="0" presId="urn:microsoft.com/office/officeart/2005/8/layout/vList6"/>
    <dgm:cxn modelId="{F149D8A1-38DD-4795-87D1-6C63A9C5A9F1}" type="presParOf" srcId="{651B347F-BF08-4173-BAC9-FA1D9ADACD2E}" destId="{EC4EDC54-6460-4B15-AEEB-82F04AF91294}" srcOrd="1" destOrd="0" presId="urn:microsoft.com/office/officeart/2005/8/layout/vList6"/>
    <dgm:cxn modelId="{02EA9C75-70CB-4472-BFE0-43A7C97C6D1B}" type="presParOf" srcId="{651B347F-BF08-4173-BAC9-FA1D9ADACD2E}" destId="{4860B2E2-9EE4-4260-B839-CB1547BD5F69}" srcOrd="2" destOrd="0" presId="urn:microsoft.com/office/officeart/2005/8/layout/vList6"/>
    <dgm:cxn modelId="{C6E8C2CF-011F-4C05-97AC-5C4284881A15}" type="presParOf" srcId="{4860B2E2-9EE4-4260-B839-CB1547BD5F69}" destId="{90B3985F-D840-40F3-B350-F5393097C7D2}" srcOrd="0" destOrd="0" presId="urn:microsoft.com/office/officeart/2005/8/layout/vList6"/>
    <dgm:cxn modelId="{C40C37F5-7326-4F9E-8005-23F442277F1C}" type="presParOf" srcId="{4860B2E2-9EE4-4260-B839-CB1547BD5F69}" destId="{AE18A2F5-75A3-4B3E-8C98-165EAAED9DF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F0BCF8-D375-4ACC-8C2C-1240EA707AD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5E8858B9-53AB-441F-9FC0-4641F6B2AD3A}">
      <dgm:prSet phldrT="[Texto]"/>
      <dgm:spPr/>
      <dgm:t>
        <a:bodyPr/>
        <a:lstStyle/>
        <a:p>
          <a:r>
            <a:rPr lang="es-EC" dirty="0"/>
            <a:t>Estadísticamente existe una relación inversa y significativa entre los componentes del capital de trabajo (CCE, PPI, PPP) con el ROA</a:t>
          </a:r>
        </a:p>
      </dgm:t>
    </dgm:pt>
    <dgm:pt modelId="{A98005DA-42BA-420A-B3C7-D794A25CCE44}" type="parTrans" cxnId="{191B98D4-847D-4976-9D7B-AAACFD9B46A9}">
      <dgm:prSet/>
      <dgm:spPr/>
      <dgm:t>
        <a:bodyPr/>
        <a:lstStyle/>
        <a:p>
          <a:endParaRPr lang="es-EC"/>
        </a:p>
      </dgm:t>
    </dgm:pt>
    <dgm:pt modelId="{B826BEB2-D3FC-4EF0-8831-BD2EEAD9F416}" type="sibTrans" cxnId="{191B98D4-847D-4976-9D7B-AAACFD9B46A9}">
      <dgm:prSet/>
      <dgm:spPr/>
      <dgm:t>
        <a:bodyPr/>
        <a:lstStyle/>
        <a:p>
          <a:endParaRPr lang="es-EC"/>
        </a:p>
      </dgm:t>
    </dgm:pt>
    <dgm:pt modelId="{42B115D6-D704-4126-802B-E50502C682C8}">
      <dgm:prSet phldrT="[Texto]"/>
      <dgm:spPr/>
      <dgm:t>
        <a:bodyPr/>
        <a:lstStyle/>
        <a:p>
          <a:r>
            <a:rPr lang="es-EC" dirty="0"/>
            <a:t>La rentabilidad financiera no se relacionó con ninguna variable del capital de trabajo</a:t>
          </a:r>
        </a:p>
      </dgm:t>
    </dgm:pt>
    <dgm:pt modelId="{DA7CB956-A5F2-422C-A296-5DC91ECEDCFA}" type="parTrans" cxnId="{A91D1F8B-39EC-4497-B942-13B616F1DA47}">
      <dgm:prSet/>
      <dgm:spPr/>
      <dgm:t>
        <a:bodyPr/>
        <a:lstStyle/>
        <a:p>
          <a:endParaRPr lang="es-EC"/>
        </a:p>
      </dgm:t>
    </dgm:pt>
    <dgm:pt modelId="{9ADB0902-2BB6-4D8B-83E2-46ECD4D35A95}" type="sibTrans" cxnId="{A91D1F8B-39EC-4497-B942-13B616F1DA47}">
      <dgm:prSet/>
      <dgm:spPr/>
      <dgm:t>
        <a:bodyPr/>
        <a:lstStyle/>
        <a:p>
          <a:endParaRPr lang="es-EC"/>
        </a:p>
      </dgm:t>
    </dgm:pt>
    <dgm:pt modelId="{137B5611-BA91-4CDF-93E8-72256AEBB6AA}" type="pres">
      <dgm:prSet presAssocID="{BEF0BCF8-D375-4ACC-8C2C-1240EA707ADF}" presName="Name0" presStyleCnt="0">
        <dgm:presLayoutVars>
          <dgm:chMax val="7"/>
          <dgm:chPref val="7"/>
          <dgm:dir/>
        </dgm:presLayoutVars>
      </dgm:prSet>
      <dgm:spPr/>
    </dgm:pt>
    <dgm:pt modelId="{D4014397-8855-4114-BA86-629B4A2B0518}" type="pres">
      <dgm:prSet presAssocID="{BEF0BCF8-D375-4ACC-8C2C-1240EA707ADF}" presName="Name1" presStyleCnt="0"/>
      <dgm:spPr/>
    </dgm:pt>
    <dgm:pt modelId="{965C4A93-6122-4B3C-BF35-D9F1E719B013}" type="pres">
      <dgm:prSet presAssocID="{BEF0BCF8-D375-4ACC-8C2C-1240EA707ADF}" presName="cycle" presStyleCnt="0"/>
      <dgm:spPr/>
    </dgm:pt>
    <dgm:pt modelId="{6856D96F-6726-4763-B67F-EACDACC0C740}" type="pres">
      <dgm:prSet presAssocID="{BEF0BCF8-D375-4ACC-8C2C-1240EA707ADF}" presName="srcNode" presStyleLbl="node1" presStyleIdx="0" presStyleCnt="2"/>
      <dgm:spPr/>
    </dgm:pt>
    <dgm:pt modelId="{C8D2EB9B-6887-49BA-8EEE-B32351B2363E}" type="pres">
      <dgm:prSet presAssocID="{BEF0BCF8-D375-4ACC-8C2C-1240EA707ADF}" presName="conn" presStyleLbl="parChTrans1D2" presStyleIdx="0" presStyleCnt="1"/>
      <dgm:spPr/>
    </dgm:pt>
    <dgm:pt modelId="{0D4835E8-1E0E-4695-9211-8FB5745A18E4}" type="pres">
      <dgm:prSet presAssocID="{BEF0BCF8-D375-4ACC-8C2C-1240EA707ADF}" presName="extraNode" presStyleLbl="node1" presStyleIdx="0" presStyleCnt="2"/>
      <dgm:spPr/>
    </dgm:pt>
    <dgm:pt modelId="{E0025E97-F369-4A70-9B50-6AA9A857DD8D}" type="pres">
      <dgm:prSet presAssocID="{BEF0BCF8-D375-4ACC-8C2C-1240EA707ADF}" presName="dstNode" presStyleLbl="node1" presStyleIdx="0" presStyleCnt="2"/>
      <dgm:spPr/>
    </dgm:pt>
    <dgm:pt modelId="{0EFE6210-6FDD-4286-B825-512CA651FED5}" type="pres">
      <dgm:prSet presAssocID="{5E8858B9-53AB-441F-9FC0-4641F6B2AD3A}" presName="text_1" presStyleLbl="node1" presStyleIdx="0" presStyleCnt="2">
        <dgm:presLayoutVars>
          <dgm:bulletEnabled val="1"/>
        </dgm:presLayoutVars>
      </dgm:prSet>
      <dgm:spPr/>
    </dgm:pt>
    <dgm:pt modelId="{73A793E0-BD37-406C-84FD-60CE613AF064}" type="pres">
      <dgm:prSet presAssocID="{5E8858B9-53AB-441F-9FC0-4641F6B2AD3A}" presName="accent_1" presStyleCnt="0"/>
      <dgm:spPr/>
    </dgm:pt>
    <dgm:pt modelId="{C3589BB5-2117-43C4-8F40-583E9DBB0833}" type="pres">
      <dgm:prSet presAssocID="{5E8858B9-53AB-441F-9FC0-4641F6B2AD3A}" presName="accentRepeatNode" presStyleLbl="solidFgAcc1" presStyleIdx="0" presStyleCnt="2"/>
      <dgm:spPr/>
    </dgm:pt>
    <dgm:pt modelId="{EA4678B4-5844-42A8-BEF7-3F2C8EF432D1}" type="pres">
      <dgm:prSet presAssocID="{42B115D6-D704-4126-802B-E50502C682C8}" presName="text_2" presStyleLbl="node1" presStyleIdx="1" presStyleCnt="2">
        <dgm:presLayoutVars>
          <dgm:bulletEnabled val="1"/>
        </dgm:presLayoutVars>
      </dgm:prSet>
      <dgm:spPr/>
    </dgm:pt>
    <dgm:pt modelId="{57FECBCC-A5BA-438E-BED7-71A82740E5F0}" type="pres">
      <dgm:prSet presAssocID="{42B115D6-D704-4126-802B-E50502C682C8}" presName="accent_2" presStyleCnt="0"/>
      <dgm:spPr/>
    </dgm:pt>
    <dgm:pt modelId="{93FDB4C0-4FF7-493F-BDE3-BD207DEEE265}" type="pres">
      <dgm:prSet presAssocID="{42B115D6-D704-4126-802B-E50502C682C8}" presName="accentRepeatNode" presStyleLbl="solidFgAcc1" presStyleIdx="1" presStyleCnt="2"/>
      <dgm:spPr/>
    </dgm:pt>
  </dgm:ptLst>
  <dgm:cxnLst>
    <dgm:cxn modelId="{A421E441-C8B2-4E7D-B216-8427542C91BE}" type="presOf" srcId="{5E8858B9-53AB-441F-9FC0-4641F6B2AD3A}" destId="{0EFE6210-6FDD-4286-B825-512CA651FED5}" srcOrd="0" destOrd="0" presId="urn:microsoft.com/office/officeart/2008/layout/VerticalCurvedList"/>
    <dgm:cxn modelId="{6B139A72-425B-44D7-A1B9-AAE60FFF6A4B}" type="presOf" srcId="{42B115D6-D704-4126-802B-E50502C682C8}" destId="{EA4678B4-5844-42A8-BEF7-3F2C8EF432D1}" srcOrd="0" destOrd="0" presId="urn:microsoft.com/office/officeart/2008/layout/VerticalCurvedList"/>
    <dgm:cxn modelId="{A91D1F8B-39EC-4497-B942-13B616F1DA47}" srcId="{BEF0BCF8-D375-4ACC-8C2C-1240EA707ADF}" destId="{42B115D6-D704-4126-802B-E50502C682C8}" srcOrd="1" destOrd="0" parTransId="{DA7CB956-A5F2-422C-A296-5DC91ECEDCFA}" sibTransId="{9ADB0902-2BB6-4D8B-83E2-46ECD4D35A95}"/>
    <dgm:cxn modelId="{56941D93-7FC3-459F-B6E2-70D555206892}" type="presOf" srcId="{BEF0BCF8-D375-4ACC-8C2C-1240EA707ADF}" destId="{137B5611-BA91-4CDF-93E8-72256AEBB6AA}" srcOrd="0" destOrd="0" presId="urn:microsoft.com/office/officeart/2008/layout/VerticalCurvedList"/>
    <dgm:cxn modelId="{191B98D4-847D-4976-9D7B-AAACFD9B46A9}" srcId="{BEF0BCF8-D375-4ACC-8C2C-1240EA707ADF}" destId="{5E8858B9-53AB-441F-9FC0-4641F6B2AD3A}" srcOrd="0" destOrd="0" parTransId="{A98005DA-42BA-420A-B3C7-D794A25CCE44}" sibTransId="{B826BEB2-D3FC-4EF0-8831-BD2EEAD9F416}"/>
    <dgm:cxn modelId="{8E1253DF-42E6-4DE2-A8F4-5D63B48F3E66}" type="presOf" srcId="{B826BEB2-D3FC-4EF0-8831-BD2EEAD9F416}" destId="{C8D2EB9B-6887-49BA-8EEE-B32351B2363E}" srcOrd="0" destOrd="0" presId="urn:microsoft.com/office/officeart/2008/layout/VerticalCurvedList"/>
    <dgm:cxn modelId="{12209F39-2502-4418-9DBB-43EEBEDC7CF7}" type="presParOf" srcId="{137B5611-BA91-4CDF-93E8-72256AEBB6AA}" destId="{D4014397-8855-4114-BA86-629B4A2B0518}" srcOrd="0" destOrd="0" presId="urn:microsoft.com/office/officeart/2008/layout/VerticalCurvedList"/>
    <dgm:cxn modelId="{B851E84F-5951-4766-A27E-7ADA9C63190A}" type="presParOf" srcId="{D4014397-8855-4114-BA86-629B4A2B0518}" destId="{965C4A93-6122-4B3C-BF35-D9F1E719B013}" srcOrd="0" destOrd="0" presId="urn:microsoft.com/office/officeart/2008/layout/VerticalCurvedList"/>
    <dgm:cxn modelId="{544DCB19-9091-4347-8BD3-41B776D0F9C4}" type="presParOf" srcId="{965C4A93-6122-4B3C-BF35-D9F1E719B013}" destId="{6856D96F-6726-4763-B67F-EACDACC0C740}" srcOrd="0" destOrd="0" presId="urn:microsoft.com/office/officeart/2008/layout/VerticalCurvedList"/>
    <dgm:cxn modelId="{3A58D070-CF32-4D4B-8B2C-E8AA3AFD1761}" type="presParOf" srcId="{965C4A93-6122-4B3C-BF35-D9F1E719B013}" destId="{C8D2EB9B-6887-49BA-8EEE-B32351B2363E}" srcOrd="1" destOrd="0" presId="urn:microsoft.com/office/officeart/2008/layout/VerticalCurvedList"/>
    <dgm:cxn modelId="{331E5583-8F9B-4626-B0B5-5AF860B0A04B}" type="presParOf" srcId="{965C4A93-6122-4B3C-BF35-D9F1E719B013}" destId="{0D4835E8-1E0E-4695-9211-8FB5745A18E4}" srcOrd="2" destOrd="0" presId="urn:microsoft.com/office/officeart/2008/layout/VerticalCurvedList"/>
    <dgm:cxn modelId="{3F9EF060-71EE-4090-8AEF-441857726AD9}" type="presParOf" srcId="{965C4A93-6122-4B3C-BF35-D9F1E719B013}" destId="{E0025E97-F369-4A70-9B50-6AA9A857DD8D}" srcOrd="3" destOrd="0" presId="urn:microsoft.com/office/officeart/2008/layout/VerticalCurvedList"/>
    <dgm:cxn modelId="{B5E5A219-A5BD-48DA-B63D-36D6E14BC130}" type="presParOf" srcId="{D4014397-8855-4114-BA86-629B4A2B0518}" destId="{0EFE6210-6FDD-4286-B825-512CA651FED5}" srcOrd="1" destOrd="0" presId="urn:microsoft.com/office/officeart/2008/layout/VerticalCurvedList"/>
    <dgm:cxn modelId="{468E433D-AB55-45F2-84A1-A19865D621F7}" type="presParOf" srcId="{D4014397-8855-4114-BA86-629B4A2B0518}" destId="{73A793E0-BD37-406C-84FD-60CE613AF064}" srcOrd="2" destOrd="0" presId="urn:microsoft.com/office/officeart/2008/layout/VerticalCurvedList"/>
    <dgm:cxn modelId="{3F015035-F2D0-4047-935C-9D73DD9C7CB7}" type="presParOf" srcId="{73A793E0-BD37-406C-84FD-60CE613AF064}" destId="{C3589BB5-2117-43C4-8F40-583E9DBB0833}" srcOrd="0" destOrd="0" presId="urn:microsoft.com/office/officeart/2008/layout/VerticalCurvedList"/>
    <dgm:cxn modelId="{E6A18D7E-B3A9-4A2E-88D7-EA53A4B949E4}" type="presParOf" srcId="{D4014397-8855-4114-BA86-629B4A2B0518}" destId="{EA4678B4-5844-42A8-BEF7-3F2C8EF432D1}" srcOrd="3" destOrd="0" presId="urn:microsoft.com/office/officeart/2008/layout/VerticalCurvedList"/>
    <dgm:cxn modelId="{4B28A85B-C995-4C44-9BAD-83121A21DAA7}" type="presParOf" srcId="{D4014397-8855-4114-BA86-629B4A2B0518}" destId="{57FECBCC-A5BA-438E-BED7-71A82740E5F0}" srcOrd="4" destOrd="0" presId="urn:microsoft.com/office/officeart/2008/layout/VerticalCurvedList"/>
    <dgm:cxn modelId="{C0B5CDE7-7664-4C3F-952E-E667F184A3EC}" type="presParOf" srcId="{57FECBCC-A5BA-438E-BED7-71A82740E5F0}" destId="{93FDB4C0-4FF7-493F-BDE3-BD207DEEE2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3887AB-8043-465B-B3E2-FACA7B44666A}" type="doc">
      <dgm:prSet loTypeId="urn:microsoft.com/office/officeart/2005/8/layout/vList4" loCatId="picture" qsTypeId="urn:microsoft.com/office/officeart/2005/8/quickstyle/simple3" qsCatId="simple" csTypeId="urn:microsoft.com/office/officeart/2005/8/colors/colorful4" csCatId="colorful" phldr="1"/>
      <dgm:spPr/>
      <dgm:t>
        <a:bodyPr/>
        <a:lstStyle/>
        <a:p>
          <a:endParaRPr lang="es-EC"/>
        </a:p>
      </dgm:t>
    </dgm:pt>
    <dgm:pt modelId="{45E35895-B098-48CD-A133-6B35482B0C4C}">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1400" dirty="0"/>
            <a:t>Con la aplicación de métodos estadísticos se determinó que los componentes del capital de trabajo (CCE, PPI, PPP) se relacionan de manera inversa y significativa solo con el ROA de las empresas de elaboración de alimentos y bebidas que pertenecen a la provincia de Pichincha.</a:t>
          </a:r>
        </a:p>
      </dgm:t>
    </dgm:pt>
    <dgm:pt modelId="{E73C33B4-016F-46EC-9BD7-FD24F8DF0A35}" type="parTrans" cxnId="{34B55C5D-A7EC-4B90-A4E4-5A89465BF8A7}">
      <dgm:prSet/>
      <dgm:spPr/>
      <dgm:t>
        <a:bodyPr/>
        <a:lstStyle/>
        <a:p>
          <a:endParaRPr lang="es-EC" sz="1400"/>
        </a:p>
      </dgm:t>
    </dgm:pt>
    <dgm:pt modelId="{99886CD5-0E71-48A3-A95F-A8C2062917A5}" type="sibTrans" cxnId="{34B55C5D-A7EC-4B90-A4E4-5A89465BF8A7}">
      <dgm:prSet/>
      <dgm:spPr/>
      <dgm:t>
        <a:bodyPr/>
        <a:lstStyle/>
        <a:p>
          <a:endParaRPr lang="es-EC" sz="1400"/>
        </a:p>
      </dgm:t>
    </dgm:pt>
    <dgm:pt modelId="{67577459-0F52-4EA7-9757-53F6E942DCE3}">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S" sz="1400" dirty="0">
              <a:effectLst/>
              <a:latin typeface="Arial" panose="020B0604020202020204" pitchFamily="34" charset="0"/>
              <a:ea typeface="SimSun" panose="02010600030101010101" pitchFamily="2" charset="-122"/>
            </a:rPr>
            <a:t>De acuerdo con los resultados obtenidos en nuestra investigación se afirma que existe concordancia con los estudios realizados por algunos de los autores considerados en el marco referencial. Por lo tanto, </a:t>
          </a:r>
          <a:r>
            <a:rPr lang="es-EC" sz="1400" dirty="0"/>
            <a:t>la administración del capital de trabajo es primordial en toda empresa al involucrar el manejo de las cuentas corrientes.</a:t>
          </a:r>
        </a:p>
      </dgm:t>
    </dgm:pt>
    <dgm:pt modelId="{5F711557-03F5-4286-A892-0C6D26CF6720}" type="parTrans" cxnId="{072FBD64-6532-4D30-8C6A-1F6F25AA0453}">
      <dgm:prSet/>
      <dgm:spPr/>
      <dgm:t>
        <a:bodyPr/>
        <a:lstStyle/>
        <a:p>
          <a:endParaRPr lang="es-EC" sz="1400"/>
        </a:p>
      </dgm:t>
    </dgm:pt>
    <dgm:pt modelId="{BDE47FB5-40AE-4A12-94AD-73AF84E690C6}" type="sibTrans" cxnId="{072FBD64-6532-4D30-8C6A-1F6F25AA0453}">
      <dgm:prSet/>
      <dgm:spPr/>
      <dgm:t>
        <a:bodyPr/>
        <a:lstStyle/>
        <a:p>
          <a:endParaRPr lang="es-EC" sz="1400"/>
        </a:p>
      </dgm:t>
    </dgm:pt>
    <dgm:pt modelId="{506FAE31-D4FC-494C-9CFA-0E3F4DA41EFD}">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C" sz="1400" dirty="0"/>
            <a:t>El capital de trabajo se realizó mediante el cálculo del efectivo mínimo de operaciones y por los resultados obtenidos se evidenció que tanto el subsector C10 como el C11 no tuvieron que financiar su capital de trabajo en todo el periodo analizado, dado que su CCE fue negativo, por tener en su composición a un ciclo operativo menor al periodo promedio de pago</a:t>
          </a:r>
          <a:r>
            <a:rPr lang="es-ES" sz="1400" dirty="0">
              <a:effectLst/>
              <a:latin typeface="Arial" panose="020B0604020202020204" pitchFamily="34" charset="0"/>
              <a:ea typeface="SimSun" panose="02010600030101010101" pitchFamily="2" charset="-122"/>
            </a:rPr>
            <a:t>.</a:t>
          </a:r>
          <a:endParaRPr lang="es-EC" sz="1400" dirty="0"/>
        </a:p>
      </dgm:t>
    </dgm:pt>
    <dgm:pt modelId="{C0FB6D8B-52A3-4069-98FE-2318EAF6567A}" type="parTrans" cxnId="{6AD78C9B-048D-4CAA-BC33-1BADBF706F5A}">
      <dgm:prSet/>
      <dgm:spPr/>
      <dgm:t>
        <a:bodyPr/>
        <a:lstStyle/>
        <a:p>
          <a:endParaRPr lang="es-EC" sz="1400"/>
        </a:p>
      </dgm:t>
    </dgm:pt>
    <dgm:pt modelId="{D353FD1C-F89F-4380-94D8-A3816E0154B2}" type="sibTrans" cxnId="{6AD78C9B-048D-4CAA-BC33-1BADBF706F5A}">
      <dgm:prSet/>
      <dgm:spPr/>
      <dgm:t>
        <a:bodyPr/>
        <a:lstStyle/>
        <a:p>
          <a:endParaRPr lang="es-EC" sz="1400"/>
        </a:p>
      </dgm:t>
    </dgm:pt>
    <dgm:pt modelId="{2E7429AB-0F3C-472D-8DC3-86692F0FD3C2}">
      <dgm:prSet phldrT="[Texto]" custT="1">
        <dgm:style>
          <a:lnRef idx="2">
            <a:schemeClr val="accent6"/>
          </a:lnRef>
          <a:fillRef idx="1">
            <a:schemeClr val="lt1"/>
          </a:fillRef>
          <a:effectRef idx="0">
            <a:schemeClr val="accent6"/>
          </a:effectRef>
          <a:fontRef idx="minor">
            <a:schemeClr val="dk1"/>
          </a:fontRef>
        </dgm:style>
      </dgm:prSet>
      <dgm:spPr/>
      <dgm:t>
        <a:bodyPr/>
        <a:lstStyle/>
        <a:p>
          <a:pPr algn="just"/>
          <a:r>
            <a:rPr lang="es-EC" sz="1400" dirty="0"/>
            <a:t>La rentabilidad económica y financiera de estos subsectores se analizó mediante el modelo DuPont, en el cual se determinó que obtuvieron una mayor rentabilidad de los fondos invertidos por parte de los accionistas que del ROA, esto debido a que en el primer indicador mencionado se toma en cuenta al multiplicador de apalancamiento, el cual influyó en gran medida a obtener dicho resultado.</a:t>
          </a:r>
        </a:p>
      </dgm:t>
    </dgm:pt>
    <dgm:pt modelId="{CED0F480-D8ED-41B1-A944-DC696EADDE5C}" type="parTrans" cxnId="{B5A60FB7-880C-4C12-9B6A-EABF7F8F349B}">
      <dgm:prSet/>
      <dgm:spPr/>
      <dgm:t>
        <a:bodyPr/>
        <a:lstStyle/>
        <a:p>
          <a:endParaRPr lang="es-EC" sz="1400"/>
        </a:p>
      </dgm:t>
    </dgm:pt>
    <dgm:pt modelId="{DAC45321-1E4B-409B-BF75-396DBA1F8508}" type="sibTrans" cxnId="{B5A60FB7-880C-4C12-9B6A-EABF7F8F349B}">
      <dgm:prSet/>
      <dgm:spPr/>
      <dgm:t>
        <a:bodyPr/>
        <a:lstStyle/>
        <a:p>
          <a:endParaRPr lang="es-EC" sz="1400"/>
        </a:p>
      </dgm:t>
    </dgm:pt>
    <dgm:pt modelId="{0B692DFC-6D3E-4BFA-B051-E3EB6C8FE545}" type="pres">
      <dgm:prSet presAssocID="{B73887AB-8043-465B-B3E2-FACA7B44666A}" presName="linear" presStyleCnt="0">
        <dgm:presLayoutVars>
          <dgm:dir/>
          <dgm:resizeHandles val="exact"/>
        </dgm:presLayoutVars>
      </dgm:prSet>
      <dgm:spPr/>
    </dgm:pt>
    <dgm:pt modelId="{AB0A5B57-E80E-43C8-8179-C4E56CC597F5}" type="pres">
      <dgm:prSet presAssocID="{45E35895-B098-48CD-A133-6B35482B0C4C}" presName="comp" presStyleCnt="0"/>
      <dgm:spPr/>
    </dgm:pt>
    <dgm:pt modelId="{DD5F5311-45BB-4520-8CC6-F721E05832AF}" type="pres">
      <dgm:prSet presAssocID="{45E35895-B098-48CD-A133-6B35482B0C4C}" presName="box" presStyleLbl="node1" presStyleIdx="0" presStyleCnt="4"/>
      <dgm:spPr/>
    </dgm:pt>
    <dgm:pt modelId="{D600BAF9-5170-4F01-B66B-3B2C6B168CA5}" type="pres">
      <dgm:prSet presAssocID="{45E35895-B098-48CD-A133-6B35482B0C4C}" presName="img"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D31B099C-BDED-426E-ACD7-7443D8D7F82D}" type="pres">
      <dgm:prSet presAssocID="{45E35895-B098-48CD-A133-6B35482B0C4C}" presName="text" presStyleLbl="node1" presStyleIdx="0" presStyleCnt="4">
        <dgm:presLayoutVars>
          <dgm:bulletEnabled val="1"/>
        </dgm:presLayoutVars>
      </dgm:prSet>
      <dgm:spPr/>
    </dgm:pt>
    <dgm:pt modelId="{72448EFD-E658-41DA-BF15-45AD72E75EEF}" type="pres">
      <dgm:prSet presAssocID="{99886CD5-0E71-48A3-A95F-A8C2062917A5}" presName="spacer" presStyleCnt="0"/>
      <dgm:spPr/>
    </dgm:pt>
    <dgm:pt modelId="{ECE39B9A-B99A-493E-9B25-7E81B1DA84E0}" type="pres">
      <dgm:prSet presAssocID="{67577459-0F52-4EA7-9757-53F6E942DCE3}" presName="comp" presStyleCnt="0"/>
      <dgm:spPr/>
    </dgm:pt>
    <dgm:pt modelId="{3EA6F477-F245-41A6-9591-A9E1BB201E6F}" type="pres">
      <dgm:prSet presAssocID="{67577459-0F52-4EA7-9757-53F6E942DCE3}" presName="box" presStyleLbl="node1" presStyleIdx="1" presStyleCnt="4"/>
      <dgm:spPr/>
    </dgm:pt>
    <dgm:pt modelId="{4D718A87-F7BB-44DD-9BE8-DE92A3609833}" type="pres">
      <dgm:prSet presAssocID="{67577459-0F52-4EA7-9757-53F6E942DCE3}" presName="img"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26966873-5F17-4109-9929-157C6BA89D02}" type="pres">
      <dgm:prSet presAssocID="{67577459-0F52-4EA7-9757-53F6E942DCE3}" presName="text" presStyleLbl="node1" presStyleIdx="1" presStyleCnt="4">
        <dgm:presLayoutVars>
          <dgm:bulletEnabled val="1"/>
        </dgm:presLayoutVars>
      </dgm:prSet>
      <dgm:spPr/>
    </dgm:pt>
    <dgm:pt modelId="{6AEC69BE-2BFE-437A-920F-8526E8CFBE6D}" type="pres">
      <dgm:prSet presAssocID="{BDE47FB5-40AE-4A12-94AD-73AF84E690C6}" presName="spacer" presStyleCnt="0"/>
      <dgm:spPr/>
    </dgm:pt>
    <dgm:pt modelId="{BFF61A19-76F8-4F56-9C56-1D20F5757248}" type="pres">
      <dgm:prSet presAssocID="{506FAE31-D4FC-494C-9CFA-0E3F4DA41EFD}" presName="comp" presStyleCnt="0"/>
      <dgm:spPr/>
    </dgm:pt>
    <dgm:pt modelId="{35D03B1A-D75B-4C39-A123-27AA3CCAE81A}" type="pres">
      <dgm:prSet presAssocID="{506FAE31-D4FC-494C-9CFA-0E3F4DA41EFD}" presName="box" presStyleLbl="node1" presStyleIdx="2" presStyleCnt="4"/>
      <dgm:spPr/>
    </dgm:pt>
    <dgm:pt modelId="{60667A3F-2823-4CBF-95BC-292ACB0E961B}" type="pres">
      <dgm:prSet presAssocID="{506FAE31-D4FC-494C-9CFA-0E3F4DA41EFD}" presName="img"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4E39080-DDC6-40E7-95E4-35E0E05A2CDB}" type="pres">
      <dgm:prSet presAssocID="{506FAE31-D4FC-494C-9CFA-0E3F4DA41EFD}" presName="text" presStyleLbl="node1" presStyleIdx="2" presStyleCnt="4">
        <dgm:presLayoutVars>
          <dgm:bulletEnabled val="1"/>
        </dgm:presLayoutVars>
      </dgm:prSet>
      <dgm:spPr/>
    </dgm:pt>
    <dgm:pt modelId="{322541F0-177F-4BEB-8BEB-58856207D0C5}" type="pres">
      <dgm:prSet presAssocID="{D353FD1C-F89F-4380-94D8-A3816E0154B2}" presName="spacer" presStyleCnt="0"/>
      <dgm:spPr/>
    </dgm:pt>
    <dgm:pt modelId="{155F810B-98D6-4BBB-81D7-90EBA3108226}" type="pres">
      <dgm:prSet presAssocID="{2E7429AB-0F3C-472D-8DC3-86692F0FD3C2}" presName="comp" presStyleCnt="0"/>
      <dgm:spPr/>
    </dgm:pt>
    <dgm:pt modelId="{3C2C6D92-0A86-42A3-884B-5BAFC86F81A8}" type="pres">
      <dgm:prSet presAssocID="{2E7429AB-0F3C-472D-8DC3-86692F0FD3C2}" presName="box" presStyleLbl="node1" presStyleIdx="3" presStyleCnt="4"/>
      <dgm:spPr/>
    </dgm:pt>
    <dgm:pt modelId="{BCCF9348-C1FD-4335-BC86-C2E19EA488FF}" type="pres">
      <dgm:prSet presAssocID="{2E7429AB-0F3C-472D-8DC3-86692F0FD3C2}" presName="img"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C2F4577B-92D6-4F0D-8657-E46E1714C56A}" type="pres">
      <dgm:prSet presAssocID="{2E7429AB-0F3C-472D-8DC3-86692F0FD3C2}" presName="text" presStyleLbl="node1" presStyleIdx="3" presStyleCnt="4">
        <dgm:presLayoutVars>
          <dgm:bulletEnabled val="1"/>
        </dgm:presLayoutVars>
      </dgm:prSet>
      <dgm:spPr/>
    </dgm:pt>
  </dgm:ptLst>
  <dgm:cxnLst>
    <dgm:cxn modelId="{64690E12-1EF9-49A7-9919-08A31D01B3ED}" type="presOf" srcId="{B73887AB-8043-465B-B3E2-FACA7B44666A}" destId="{0B692DFC-6D3E-4BFA-B051-E3EB6C8FE545}" srcOrd="0" destOrd="0" presId="urn:microsoft.com/office/officeart/2005/8/layout/vList4"/>
    <dgm:cxn modelId="{AF27E12D-949E-48D7-9E4C-667D6DF978E5}" type="presOf" srcId="{67577459-0F52-4EA7-9757-53F6E942DCE3}" destId="{26966873-5F17-4109-9929-157C6BA89D02}" srcOrd="1" destOrd="0" presId="urn:microsoft.com/office/officeart/2005/8/layout/vList4"/>
    <dgm:cxn modelId="{34B55C5D-A7EC-4B90-A4E4-5A89465BF8A7}" srcId="{B73887AB-8043-465B-B3E2-FACA7B44666A}" destId="{45E35895-B098-48CD-A133-6B35482B0C4C}" srcOrd="0" destOrd="0" parTransId="{E73C33B4-016F-46EC-9BD7-FD24F8DF0A35}" sibTransId="{99886CD5-0E71-48A3-A95F-A8C2062917A5}"/>
    <dgm:cxn modelId="{072FBD64-6532-4D30-8C6A-1F6F25AA0453}" srcId="{B73887AB-8043-465B-B3E2-FACA7B44666A}" destId="{67577459-0F52-4EA7-9757-53F6E942DCE3}" srcOrd="1" destOrd="0" parTransId="{5F711557-03F5-4286-A892-0C6D26CF6720}" sibTransId="{BDE47FB5-40AE-4A12-94AD-73AF84E690C6}"/>
    <dgm:cxn modelId="{D6F02458-D1EA-43D5-89DD-5F2BC1829B58}" type="presOf" srcId="{45E35895-B098-48CD-A133-6B35482B0C4C}" destId="{DD5F5311-45BB-4520-8CC6-F721E05832AF}" srcOrd="0" destOrd="0" presId="urn:microsoft.com/office/officeart/2005/8/layout/vList4"/>
    <dgm:cxn modelId="{6AD78C9B-048D-4CAA-BC33-1BADBF706F5A}" srcId="{B73887AB-8043-465B-B3E2-FACA7B44666A}" destId="{506FAE31-D4FC-494C-9CFA-0E3F4DA41EFD}" srcOrd="2" destOrd="0" parTransId="{C0FB6D8B-52A3-4069-98FE-2318EAF6567A}" sibTransId="{D353FD1C-F89F-4380-94D8-A3816E0154B2}"/>
    <dgm:cxn modelId="{9BA4499D-3A49-476C-B228-4A2DC25F8793}" type="presOf" srcId="{506FAE31-D4FC-494C-9CFA-0E3F4DA41EFD}" destId="{34E39080-DDC6-40E7-95E4-35E0E05A2CDB}" srcOrd="1" destOrd="0" presId="urn:microsoft.com/office/officeart/2005/8/layout/vList4"/>
    <dgm:cxn modelId="{B5A60FB7-880C-4C12-9B6A-EABF7F8F349B}" srcId="{B73887AB-8043-465B-B3E2-FACA7B44666A}" destId="{2E7429AB-0F3C-472D-8DC3-86692F0FD3C2}" srcOrd="3" destOrd="0" parTransId="{CED0F480-D8ED-41B1-A944-DC696EADDE5C}" sibTransId="{DAC45321-1E4B-409B-BF75-396DBA1F8508}"/>
    <dgm:cxn modelId="{EDC237BA-F371-44DF-A7FB-12F98EA119D9}" type="presOf" srcId="{2E7429AB-0F3C-472D-8DC3-86692F0FD3C2}" destId="{C2F4577B-92D6-4F0D-8657-E46E1714C56A}" srcOrd="1" destOrd="0" presId="urn:microsoft.com/office/officeart/2005/8/layout/vList4"/>
    <dgm:cxn modelId="{C4A951BD-765A-46B3-B526-636A753D7032}" type="presOf" srcId="{67577459-0F52-4EA7-9757-53F6E942DCE3}" destId="{3EA6F477-F245-41A6-9591-A9E1BB201E6F}" srcOrd="0" destOrd="0" presId="urn:microsoft.com/office/officeart/2005/8/layout/vList4"/>
    <dgm:cxn modelId="{EF19A5C8-0F12-4A64-846D-DC626A5E87D6}" type="presOf" srcId="{45E35895-B098-48CD-A133-6B35482B0C4C}" destId="{D31B099C-BDED-426E-ACD7-7443D8D7F82D}" srcOrd="1" destOrd="0" presId="urn:microsoft.com/office/officeart/2005/8/layout/vList4"/>
    <dgm:cxn modelId="{027225E4-8AD9-407A-945C-9AA517AE2FA8}" type="presOf" srcId="{2E7429AB-0F3C-472D-8DC3-86692F0FD3C2}" destId="{3C2C6D92-0A86-42A3-884B-5BAFC86F81A8}" srcOrd="0" destOrd="0" presId="urn:microsoft.com/office/officeart/2005/8/layout/vList4"/>
    <dgm:cxn modelId="{766BAEE5-92B3-469D-9651-5B5067EB0E82}" type="presOf" srcId="{506FAE31-D4FC-494C-9CFA-0E3F4DA41EFD}" destId="{35D03B1A-D75B-4C39-A123-27AA3CCAE81A}" srcOrd="0" destOrd="0" presId="urn:microsoft.com/office/officeart/2005/8/layout/vList4"/>
    <dgm:cxn modelId="{25C69CFF-5142-43DF-9EE3-2ADD81CB7987}" type="presParOf" srcId="{0B692DFC-6D3E-4BFA-B051-E3EB6C8FE545}" destId="{AB0A5B57-E80E-43C8-8179-C4E56CC597F5}" srcOrd="0" destOrd="0" presId="urn:microsoft.com/office/officeart/2005/8/layout/vList4"/>
    <dgm:cxn modelId="{071F49BF-5DF3-4408-B094-45EF3C0F1B1B}" type="presParOf" srcId="{AB0A5B57-E80E-43C8-8179-C4E56CC597F5}" destId="{DD5F5311-45BB-4520-8CC6-F721E05832AF}" srcOrd="0" destOrd="0" presId="urn:microsoft.com/office/officeart/2005/8/layout/vList4"/>
    <dgm:cxn modelId="{D2B250CB-A40C-4EAC-85C7-58C1B1BBBEC2}" type="presParOf" srcId="{AB0A5B57-E80E-43C8-8179-C4E56CC597F5}" destId="{D600BAF9-5170-4F01-B66B-3B2C6B168CA5}" srcOrd="1" destOrd="0" presId="urn:microsoft.com/office/officeart/2005/8/layout/vList4"/>
    <dgm:cxn modelId="{73265AE6-6770-4D71-9BE2-E4EDC8C3521C}" type="presParOf" srcId="{AB0A5B57-E80E-43C8-8179-C4E56CC597F5}" destId="{D31B099C-BDED-426E-ACD7-7443D8D7F82D}" srcOrd="2" destOrd="0" presId="urn:microsoft.com/office/officeart/2005/8/layout/vList4"/>
    <dgm:cxn modelId="{35BBD620-848C-4EB5-9DD2-8F551ECBB01A}" type="presParOf" srcId="{0B692DFC-6D3E-4BFA-B051-E3EB6C8FE545}" destId="{72448EFD-E658-41DA-BF15-45AD72E75EEF}" srcOrd="1" destOrd="0" presId="urn:microsoft.com/office/officeart/2005/8/layout/vList4"/>
    <dgm:cxn modelId="{AB4A9EE5-D7DA-4FE8-92ED-6D8EA8853AF5}" type="presParOf" srcId="{0B692DFC-6D3E-4BFA-B051-E3EB6C8FE545}" destId="{ECE39B9A-B99A-493E-9B25-7E81B1DA84E0}" srcOrd="2" destOrd="0" presId="urn:microsoft.com/office/officeart/2005/8/layout/vList4"/>
    <dgm:cxn modelId="{1A54CC0F-C4F0-4906-BEC7-0804E9BD16F9}" type="presParOf" srcId="{ECE39B9A-B99A-493E-9B25-7E81B1DA84E0}" destId="{3EA6F477-F245-41A6-9591-A9E1BB201E6F}" srcOrd="0" destOrd="0" presId="urn:microsoft.com/office/officeart/2005/8/layout/vList4"/>
    <dgm:cxn modelId="{A91476E0-BC15-488E-AE9E-0C27BC2E2211}" type="presParOf" srcId="{ECE39B9A-B99A-493E-9B25-7E81B1DA84E0}" destId="{4D718A87-F7BB-44DD-9BE8-DE92A3609833}" srcOrd="1" destOrd="0" presId="urn:microsoft.com/office/officeart/2005/8/layout/vList4"/>
    <dgm:cxn modelId="{AC0BF782-21E0-4CD5-A5CC-2FA8706ECA82}" type="presParOf" srcId="{ECE39B9A-B99A-493E-9B25-7E81B1DA84E0}" destId="{26966873-5F17-4109-9929-157C6BA89D02}" srcOrd="2" destOrd="0" presId="urn:microsoft.com/office/officeart/2005/8/layout/vList4"/>
    <dgm:cxn modelId="{F7FD01F5-A6F8-4925-8739-84811B20BF4F}" type="presParOf" srcId="{0B692DFC-6D3E-4BFA-B051-E3EB6C8FE545}" destId="{6AEC69BE-2BFE-437A-920F-8526E8CFBE6D}" srcOrd="3" destOrd="0" presId="urn:microsoft.com/office/officeart/2005/8/layout/vList4"/>
    <dgm:cxn modelId="{6E4123DA-24EE-4978-9B4E-FC838D6E8B5B}" type="presParOf" srcId="{0B692DFC-6D3E-4BFA-B051-E3EB6C8FE545}" destId="{BFF61A19-76F8-4F56-9C56-1D20F5757248}" srcOrd="4" destOrd="0" presId="urn:microsoft.com/office/officeart/2005/8/layout/vList4"/>
    <dgm:cxn modelId="{9FC99A87-80ED-44E9-BB2E-1FB6B7975E7D}" type="presParOf" srcId="{BFF61A19-76F8-4F56-9C56-1D20F5757248}" destId="{35D03B1A-D75B-4C39-A123-27AA3CCAE81A}" srcOrd="0" destOrd="0" presId="urn:microsoft.com/office/officeart/2005/8/layout/vList4"/>
    <dgm:cxn modelId="{86E7257B-55B4-4DEA-AF86-284BAFF88681}" type="presParOf" srcId="{BFF61A19-76F8-4F56-9C56-1D20F5757248}" destId="{60667A3F-2823-4CBF-95BC-292ACB0E961B}" srcOrd="1" destOrd="0" presId="urn:microsoft.com/office/officeart/2005/8/layout/vList4"/>
    <dgm:cxn modelId="{FD234598-21FD-4732-A024-6C5ECC7334BC}" type="presParOf" srcId="{BFF61A19-76F8-4F56-9C56-1D20F5757248}" destId="{34E39080-DDC6-40E7-95E4-35E0E05A2CDB}" srcOrd="2" destOrd="0" presId="urn:microsoft.com/office/officeart/2005/8/layout/vList4"/>
    <dgm:cxn modelId="{FB2DD8CA-D478-4464-9B27-2E07CC42209E}" type="presParOf" srcId="{0B692DFC-6D3E-4BFA-B051-E3EB6C8FE545}" destId="{322541F0-177F-4BEB-8BEB-58856207D0C5}" srcOrd="5" destOrd="0" presId="urn:microsoft.com/office/officeart/2005/8/layout/vList4"/>
    <dgm:cxn modelId="{2B501492-FBE1-4DD9-8148-7A3ABD4D9CB0}" type="presParOf" srcId="{0B692DFC-6D3E-4BFA-B051-E3EB6C8FE545}" destId="{155F810B-98D6-4BBB-81D7-90EBA3108226}" srcOrd="6" destOrd="0" presId="urn:microsoft.com/office/officeart/2005/8/layout/vList4"/>
    <dgm:cxn modelId="{F34A6E36-DE10-4C50-A2DC-47E2DBDD93C7}" type="presParOf" srcId="{155F810B-98D6-4BBB-81D7-90EBA3108226}" destId="{3C2C6D92-0A86-42A3-884B-5BAFC86F81A8}" srcOrd="0" destOrd="0" presId="urn:microsoft.com/office/officeart/2005/8/layout/vList4"/>
    <dgm:cxn modelId="{BD7FC2D6-D75D-49FF-A953-DCF9D2AD9C57}" type="presParOf" srcId="{155F810B-98D6-4BBB-81D7-90EBA3108226}" destId="{BCCF9348-C1FD-4335-BC86-C2E19EA488FF}" srcOrd="1" destOrd="0" presId="urn:microsoft.com/office/officeart/2005/8/layout/vList4"/>
    <dgm:cxn modelId="{968195A6-FB7C-43C2-A252-ABF9B079A79A}" type="presParOf" srcId="{155F810B-98D6-4BBB-81D7-90EBA3108226}" destId="{C2F4577B-92D6-4F0D-8657-E46E1714C5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7CA1EF-AA75-4244-AF98-1289C0EBC7D6}"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s-EC"/>
        </a:p>
      </dgm:t>
    </dgm:pt>
    <dgm:pt modelId="{70D48D0A-73AF-4C09-85DC-9CB07091619E}">
      <dgm:prSet phldrT="[Texto]" custT="1">
        <dgm:style>
          <a:lnRef idx="2">
            <a:schemeClr val="accent2"/>
          </a:lnRef>
          <a:fillRef idx="1">
            <a:schemeClr val="lt1"/>
          </a:fillRef>
          <a:effectRef idx="0">
            <a:schemeClr val="accent2"/>
          </a:effectRef>
          <a:fontRef idx="minor">
            <a:schemeClr val="dk1"/>
          </a:fontRef>
        </dgm:style>
      </dgm:prSet>
      <dgm:spPr/>
      <dgm:t>
        <a:bodyPr/>
        <a:lstStyle/>
        <a:p>
          <a:pPr>
            <a:lnSpc>
              <a:spcPct val="150000"/>
            </a:lnSpc>
          </a:pPr>
          <a:r>
            <a:rPr lang="es-EC" sz="1400" dirty="0"/>
            <a:t>La rentabilidad económica (ROA) de las empresas de elaboración de alimentos y bebidas, está basada mayormente en la rotación de sus activos y no del margen neto obtenido de cada producto, dado que por el giro de su negocio dependen de la venta de grandes cantidades de artículos.</a:t>
          </a:r>
        </a:p>
      </dgm:t>
    </dgm:pt>
    <dgm:pt modelId="{024F5F49-B46B-47D8-96FB-DC53EE76F935}" type="parTrans" cxnId="{41231F3F-8BAD-4ECB-9E5E-2CEE788F74F4}">
      <dgm:prSet/>
      <dgm:spPr/>
      <dgm:t>
        <a:bodyPr/>
        <a:lstStyle/>
        <a:p>
          <a:pPr>
            <a:lnSpc>
              <a:spcPct val="150000"/>
            </a:lnSpc>
          </a:pPr>
          <a:endParaRPr lang="es-EC" sz="1400"/>
        </a:p>
      </dgm:t>
    </dgm:pt>
    <dgm:pt modelId="{CC35AA80-F091-4B72-87D2-94E40A6A0EEA}" type="sibTrans" cxnId="{41231F3F-8BAD-4ECB-9E5E-2CEE788F74F4}">
      <dgm:prSet/>
      <dgm:spPr/>
      <dgm:t>
        <a:bodyPr/>
        <a:lstStyle/>
        <a:p>
          <a:pPr>
            <a:lnSpc>
              <a:spcPct val="150000"/>
            </a:lnSpc>
          </a:pPr>
          <a:endParaRPr lang="es-EC" sz="1400"/>
        </a:p>
      </dgm:t>
    </dgm:pt>
    <dgm:pt modelId="{07E06AA2-3BA2-4B49-B1EC-9A58B4446EE9}">
      <dgm:prSet phldrT="[Texto]" custT="1">
        <dgm:style>
          <a:lnRef idx="2">
            <a:schemeClr val="accent1"/>
          </a:lnRef>
          <a:fillRef idx="1">
            <a:schemeClr val="lt1"/>
          </a:fillRef>
          <a:effectRef idx="0">
            <a:schemeClr val="accent1"/>
          </a:effectRef>
          <a:fontRef idx="minor">
            <a:schemeClr val="dk1"/>
          </a:fontRef>
        </dgm:style>
      </dgm:prSet>
      <dgm:spPr/>
      <dgm:t>
        <a:bodyPr/>
        <a:lstStyle/>
        <a:p>
          <a:pPr>
            <a:lnSpc>
              <a:spcPct val="150000"/>
            </a:lnSpc>
          </a:pPr>
          <a:r>
            <a:rPr lang="es-EC" sz="1400" dirty="0"/>
            <a:t>La rentabilidad financiera (ROE) de los subsectores C10 y C11, alcanzó buenos resultados gracias a la influencia del apalancamiento, el cual permitió a los accionistas tomar decisiones en relación a su inversión. Cabe indicar que el subsector que necesitó de más apalancamiento para continuar con sus operaciones de manera óptima fue el C11. </a:t>
          </a:r>
        </a:p>
      </dgm:t>
    </dgm:pt>
    <dgm:pt modelId="{C175A724-395A-42F5-9351-322AF931DBC0}" type="parTrans" cxnId="{1F9BE386-C4A6-4D67-A138-58CF202BA07F}">
      <dgm:prSet/>
      <dgm:spPr/>
      <dgm:t>
        <a:bodyPr/>
        <a:lstStyle/>
        <a:p>
          <a:pPr>
            <a:lnSpc>
              <a:spcPct val="150000"/>
            </a:lnSpc>
          </a:pPr>
          <a:endParaRPr lang="es-EC" sz="1400"/>
        </a:p>
      </dgm:t>
    </dgm:pt>
    <dgm:pt modelId="{0CC7DE3A-0B8F-4321-9E86-4A3067E30FDF}" type="sibTrans" cxnId="{1F9BE386-C4A6-4D67-A138-58CF202BA07F}">
      <dgm:prSet/>
      <dgm:spPr/>
      <dgm:t>
        <a:bodyPr/>
        <a:lstStyle/>
        <a:p>
          <a:pPr>
            <a:lnSpc>
              <a:spcPct val="150000"/>
            </a:lnSpc>
          </a:pPr>
          <a:endParaRPr lang="es-EC" sz="1400"/>
        </a:p>
      </dgm:t>
    </dgm:pt>
    <dgm:pt modelId="{6E4CD96A-F236-4ACF-A92A-392840B3F515}">
      <dgm:prSet phldrT="[Texto]" custT="1">
        <dgm:style>
          <a:lnRef idx="2">
            <a:schemeClr val="accent4"/>
          </a:lnRef>
          <a:fillRef idx="1">
            <a:schemeClr val="lt1"/>
          </a:fillRef>
          <a:effectRef idx="0">
            <a:schemeClr val="accent4"/>
          </a:effectRef>
          <a:fontRef idx="minor">
            <a:schemeClr val="dk1"/>
          </a:fontRef>
        </dgm:style>
      </dgm:prSet>
      <dgm:spPr/>
      <dgm:t>
        <a:bodyPr/>
        <a:lstStyle/>
        <a:p>
          <a:pPr>
            <a:lnSpc>
              <a:spcPct val="150000"/>
            </a:lnSpc>
          </a:pPr>
          <a:r>
            <a:rPr lang="es-EC" sz="1400" dirty="0"/>
            <a:t>Utilizando los datos de panel de 118 empresas pertenecientes a los subsectores C10 y C11 se aplicó un modelo de regresión lineal múltiple de efectos aleatorios. El ROA  se relacionó con  el CCE, PPI, PPP, LIQ, FLM y tamaño de la empresa; en cambio en el ROE  solo incidió la variable del crecimiento de ventas.</a:t>
          </a:r>
        </a:p>
      </dgm:t>
    </dgm:pt>
    <dgm:pt modelId="{1DBA5D97-9947-4B75-B765-6AF5D2DF486D}" type="parTrans" cxnId="{FE4947C0-9CB9-4C9B-B320-71900DE915C2}">
      <dgm:prSet/>
      <dgm:spPr/>
      <dgm:t>
        <a:bodyPr/>
        <a:lstStyle/>
        <a:p>
          <a:pPr>
            <a:lnSpc>
              <a:spcPct val="150000"/>
            </a:lnSpc>
          </a:pPr>
          <a:endParaRPr lang="es-EC" sz="1400"/>
        </a:p>
      </dgm:t>
    </dgm:pt>
    <dgm:pt modelId="{C827A628-315C-4231-925D-8378CE6E9BFD}" type="sibTrans" cxnId="{FE4947C0-9CB9-4C9B-B320-71900DE915C2}">
      <dgm:prSet/>
      <dgm:spPr/>
      <dgm:t>
        <a:bodyPr/>
        <a:lstStyle/>
        <a:p>
          <a:pPr>
            <a:lnSpc>
              <a:spcPct val="150000"/>
            </a:lnSpc>
          </a:pPr>
          <a:endParaRPr lang="es-EC" sz="1400"/>
        </a:p>
      </dgm:t>
    </dgm:pt>
    <dgm:pt modelId="{8E2953DB-20FB-4550-AE4E-DF9DDAFAF3D4}" type="pres">
      <dgm:prSet presAssocID="{7D7CA1EF-AA75-4244-AF98-1289C0EBC7D6}" presName="linear" presStyleCnt="0">
        <dgm:presLayoutVars>
          <dgm:dir/>
          <dgm:resizeHandles val="exact"/>
        </dgm:presLayoutVars>
      </dgm:prSet>
      <dgm:spPr/>
    </dgm:pt>
    <dgm:pt modelId="{83A98788-39A4-42B4-87B2-9490F44471E4}" type="pres">
      <dgm:prSet presAssocID="{70D48D0A-73AF-4C09-85DC-9CB07091619E}" presName="comp" presStyleCnt="0"/>
      <dgm:spPr/>
    </dgm:pt>
    <dgm:pt modelId="{D341E596-6DCE-40EA-B082-97547F063A28}" type="pres">
      <dgm:prSet presAssocID="{70D48D0A-73AF-4C09-85DC-9CB07091619E}" presName="box" presStyleLbl="node1" presStyleIdx="0" presStyleCnt="3" custLinFactNeighborX="-613"/>
      <dgm:spPr/>
    </dgm:pt>
    <dgm:pt modelId="{657EDE3C-19FD-4651-A29F-1CB7E57AD886}" type="pres">
      <dgm:prSet presAssocID="{70D48D0A-73AF-4C09-85DC-9CB07091619E}" presName="img"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FF3FE1BD-8E38-4030-B1AD-E0E73748F2D0}" type="pres">
      <dgm:prSet presAssocID="{70D48D0A-73AF-4C09-85DC-9CB07091619E}" presName="text" presStyleLbl="node1" presStyleIdx="0" presStyleCnt="3">
        <dgm:presLayoutVars>
          <dgm:bulletEnabled val="1"/>
        </dgm:presLayoutVars>
      </dgm:prSet>
      <dgm:spPr/>
    </dgm:pt>
    <dgm:pt modelId="{2DFB6E84-8476-4A9B-B6E2-F7BB171D11C7}" type="pres">
      <dgm:prSet presAssocID="{CC35AA80-F091-4B72-87D2-94E40A6A0EEA}" presName="spacer" presStyleCnt="0"/>
      <dgm:spPr/>
    </dgm:pt>
    <dgm:pt modelId="{63231CEB-AEF3-4A74-8319-49131507FE0E}" type="pres">
      <dgm:prSet presAssocID="{07E06AA2-3BA2-4B49-B1EC-9A58B4446EE9}" presName="comp" presStyleCnt="0"/>
      <dgm:spPr/>
    </dgm:pt>
    <dgm:pt modelId="{EE0F4D5F-CE0E-461D-B74E-8E162D7DC939}" type="pres">
      <dgm:prSet presAssocID="{07E06AA2-3BA2-4B49-B1EC-9A58B4446EE9}" presName="box" presStyleLbl="node1" presStyleIdx="1" presStyleCnt="3"/>
      <dgm:spPr/>
    </dgm:pt>
    <dgm:pt modelId="{EC1C178F-F2FF-43A1-B7F4-173A5E4E5F86}" type="pres">
      <dgm:prSet presAssocID="{07E06AA2-3BA2-4B49-B1EC-9A58B4446EE9}" presName="img"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9B9C1BFF-FAD7-4204-AB6C-526722D0BE74}" type="pres">
      <dgm:prSet presAssocID="{07E06AA2-3BA2-4B49-B1EC-9A58B4446EE9}" presName="text" presStyleLbl="node1" presStyleIdx="1" presStyleCnt="3">
        <dgm:presLayoutVars>
          <dgm:bulletEnabled val="1"/>
        </dgm:presLayoutVars>
      </dgm:prSet>
      <dgm:spPr/>
    </dgm:pt>
    <dgm:pt modelId="{6C064D5E-1B87-4888-BD24-CA3ADDED64C8}" type="pres">
      <dgm:prSet presAssocID="{0CC7DE3A-0B8F-4321-9E86-4A3067E30FDF}" presName="spacer" presStyleCnt="0"/>
      <dgm:spPr/>
    </dgm:pt>
    <dgm:pt modelId="{A2103380-1428-4D5F-9076-31A372C43867}" type="pres">
      <dgm:prSet presAssocID="{6E4CD96A-F236-4ACF-A92A-392840B3F515}" presName="comp" presStyleCnt="0"/>
      <dgm:spPr/>
    </dgm:pt>
    <dgm:pt modelId="{FB800E98-D210-4E42-BC33-C88084F97720}" type="pres">
      <dgm:prSet presAssocID="{6E4CD96A-F236-4ACF-A92A-392840B3F515}" presName="box" presStyleLbl="node1" presStyleIdx="2" presStyleCnt="3"/>
      <dgm:spPr/>
    </dgm:pt>
    <dgm:pt modelId="{C26B4EB2-F986-4BFB-835C-ABC72BF16A9E}" type="pres">
      <dgm:prSet presAssocID="{6E4CD96A-F236-4ACF-A92A-392840B3F515}" presName="img"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7E194E76-A1F8-4492-8064-C1E317E70A9F}" type="pres">
      <dgm:prSet presAssocID="{6E4CD96A-F236-4ACF-A92A-392840B3F515}" presName="text" presStyleLbl="node1" presStyleIdx="2" presStyleCnt="3">
        <dgm:presLayoutVars>
          <dgm:bulletEnabled val="1"/>
        </dgm:presLayoutVars>
      </dgm:prSet>
      <dgm:spPr/>
    </dgm:pt>
  </dgm:ptLst>
  <dgm:cxnLst>
    <dgm:cxn modelId="{E50DD530-E82E-4B5A-B751-8C4EC62B55D5}" type="presOf" srcId="{6E4CD96A-F236-4ACF-A92A-392840B3F515}" destId="{7E194E76-A1F8-4492-8064-C1E317E70A9F}" srcOrd="1" destOrd="0" presId="urn:microsoft.com/office/officeart/2005/8/layout/vList4"/>
    <dgm:cxn modelId="{41231F3F-8BAD-4ECB-9E5E-2CEE788F74F4}" srcId="{7D7CA1EF-AA75-4244-AF98-1289C0EBC7D6}" destId="{70D48D0A-73AF-4C09-85DC-9CB07091619E}" srcOrd="0" destOrd="0" parTransId="{024F5F49-B46B-47D8-96FB-DC53EE76F935}" sibTransId="{CC35AA80-F091-4B72-87D2-94E40A6A0EEA}"/>
    <dgm:cxn modelId="{7A734674-E176-4B96-BE42-046385AA4FCE}" type="presOf" srcId="{70D48D0A-73AF-4C09-85DC-9CB07091619E}" destId="{D341E596-6DCE-40EA-B082-97547F063A28}" srcOrd="0" destOrd="0" presId="urn:microsoft.com/office/officeart/2005/8/layout/vList4"/>
    <dgm:cxn modelId="{1F9BE386-C4A6-4D67-A138-58CF202BA07F}" srcId="{7D7CA1EF-AA75-4244-AF98-1289C0EBC7D6}" destId="{07E06AA2-3BA2-4B49-B1EC-9A58B4446EE9}" srcOrd="1" destOrd="0" parTransId="{C175A724-395A-42F5-9351-322AF931DBC0}" sibTransId="{0CC7DE3A-0B8F-4321-9E86-4A3067E30FDF}"/>
    <dgm:cxn modelId="{BA285492-7660-4776-BD02-E9A8C6E36E3C}" type="presOf" srcId="{07E06AA2-3BA2-4B49-B1EC-9A58B4446EE9}" destId="{9B9C1BFF-FAD7-4204-AB6C-526722D0BE74}" srcOrd="1" destOrd="0" presId="urn:microsoft.com/office/officeart/2005/8/layout/vList4"/>
    <dgm:cxn modelId="{03B7EC92-1D63-4D59-8E04-EFE21AD699F1}" type="presOf" srcId="{07E06AA2-3BA2-4B49-B1EC-9A58B4446EE9}" destId="{EE0F4D5F-CE0E-461D-B74E-8E162D7DC939}" srcOrd="0" destOrd="0" presId="urn:microsoft.com/office/officeart/2005/8/layout/vList4"/>
    <dgm:cxn modelId="{587710A8-62A9-4AD6-9DDC-6AF6D41E9509}" type="presOf" srcId="{70D48D0A-73AF-4C09-85DC-9CB07091619E}" destId="{FF3FE1BD-8E38-4030-B1AD-E0E73748F2D0}" srcOrd="1" destOrd="0" presId="urn:microsoft.com/office/officeart/2005/8/layout/vList4"/>
    <dgm:cxn modelId="{FE4947C0-9CB9-4C9B-B320-71900DE915C2}" srcId="{7D7CA1EF-AA75-4244-AF98-1289C0EBC7D6}" destId="{6E4CD96A-F236-4ACF-A92A-392840B3F515}" srcOrd="2" destOrd="0" parTransId="{1DBA5D97-9947-4B75-B765-6AF5D2DF486D}" sibTransId="{C827A628-315C-4231-925D-8378CE6E9BFD}"/>
    <dgm:cxn modelId="{D30E98C0-6F7B-4661-B672-C13A66B87622}" type="presOf" srcId="{6E4CD96A-F236-4ACF-A92A-392840B3F515}" destId="{FB800E98-D210-4E42-BC33-C88084F97720}" srcOrd="0" destOrd="0" presId="urn:microsoft.com/office/officeart/2005/8/layout/vList4"/>
    <dgm:cxn modelId="{434FCBC7-2B41-4E86-BE6A-4F6D69C6EF3F}" type="presOf" srcId="{7D7CA1EF-AA75-4244-AF98-1289C0EBC7D6}" destId="{8E2953DB-20FB-4550-AE4E-DF9DDAFAF3D4}" srcOrd="0" destOrd="0" presId="urn:microsoft.com/office/officeart/2005/8/layout/vList4"/>
    <dgm:cxn modelId="{924B4126-463F-46D5-B499-723C28091FCD}" type="presParOf" srcId="{8E2953DB-20FB-4550-AE4E-DF9DDAFAF3D4}" destId="{83A98788-39A4-42B4-87B2-9490F44471E4}" srcOrd="0" destOrd="0" presId="urn:microsoft.com/office/officeart/2005/8/layout/vList4"/>
    <dgm:cxn modelId="{5EA45480-7ABF-4C9B-AA89-53C2EF7CC922}" type="presParOf" srcId="{83A98788-39A4-42B4-87B2-9490F44471E4}" destId="{D341E596-6DCE-40EA-B082-97547F063A28}" srcOrd="0" destOrd="0" presId="urn:microsoft.com/office/officeart/2005/8/layout/vList4"/>
    <dgm:cxn modelId="{9937BCEA-5DB8-441E-9FBC-714751BEC3D2}" type="presParOf" srcId="{83A98788-39A4-42B4-87B2-9490F44471E4}" destId="{657EDE3C-19FD-4651-A29F-1CB7E57AD886}" srcOrd="1" destOrd="0" presId="urn:microsoft.com/office/officeart/2005/8/layout/vList4"/>
    <dgm:cxn modelId="{7DAA6B91-1744-4E9D-9A23-FD81074D081F}" type="presParOf" srcId="{83A98788-39A4-42B4-87B2-9490F44471E4}" destId="{FF3FE1BD-8E38-4030-B1AD-E0E73748F2D0}" srcOrd="2" destOrd="0" presId="urn:microsoft.com/office/officeart/2005/8/layout/vList4"/>
    <dgm:cxn modelId="{5633F61F-FA5E-4C4B-AB35-38AADA8DB174}" type="presParOf" srcId="{8E2953DB-20FB-4550-AE4E-DF9DDAFAF3D4}" destId="{2DFB6E84-8476-4A9B-B6E2-F7BB171D11C7}" srcOrd="1" destOrd="0" presId="urn:microsoft.com/office/officeart/2005/8/layout/vList4"/>
    <dgm:cxn modelId="{9C0BF115-D19B-457E-A188-253AFE88F49A}" type="presParOf" srcId="{8E2953DB-20FB-4550-AE4E-DF9DDAFAF3D4}" destId="{63231CEB-AEF3-4A74-8319-49131507FE0E}" srcOrd="2" destOrd="0" presId="urn:microsoft.com/office/officeart/2005/8/layout/vList4"/>
    <dgm:cxn modelId="{86B36471-5F6A-45AD-979D-B904AF2E06A2}" type="presParOf" srcId="{63231CEB-AEF3-4A74-8319-49131507FE0E}" destId="{EE0F4D5F-CE0E-461D-B74E-8E162D7DC939}" srcOrd="0" destOrd="0" presId="urn:microsoft.com/office/officeart/2005/8/layout/vList4"/>
    <dgm:cxn modelId="{24028E4F-DC43-4E43-9F6B-167B572A7EA2}" type="presParOf" srcId="{63231CEB-AEF3-4A74-8319-49131507FE0E}" destId="{EC1C178F-F2FF-43A1-B7F4-173A5E4E5F86}" srcOrd="1" destOrd="0" presId="urn:microsoft.com/office/officeart/2005/8/layout/vList4"/>
    <dgm:cxn modelId="{77D927FC-FCB0-4169-9A87-782D6DF25FBC}" type="presParOf" srcId="{63231CEB-AEF3-4A74-8319-49131507FE0E}" destId="{9B9C1BFF-FAD7-4204-AB6C-526722D0BE74}" srcOrd="2" destOrd="0" presId="urn:microsoft.com/office/officeart/2005/8/layout/vList4"/>
    <dgm:cxn modelId="{5E20066A-E620-40FF-87DE-911B2A4CFD62}" type="presParOf" srcId="{8E2953DB-20FB-4550-AE4E-DF9DDAFAF3D4}" destId="{6C064D5E-1B87-4888-BD24-CA3ADDED64C8}" srcOrd="3" destOrd="0" presId="urn:microsoft.com/office/officeart/2005/8/layout/vList4"/>
    <dgm:cxn modelId="{66FD1C41-DF5A-4446-88A1-C107F23DC0A5}" type="presParOf" srcId="{8E2953DB-20FB-4550-AE4E-DF9DDAFAF3D4}" destId="{A2103380-1428-4D5F-9076-31A372C43867}" srcOrd="4" destOrd="0" presId="urn:microsoft.com/office/officeart/2005/8/layout/vList4"/>
    <dgm:cxn modelId="{41552AE6-0CB7-4F0B-B346-0E43D5A4F873}" type="presParOf" srcId="{A2103380-1428-4D5F-9076-31A372C43867}" destId="{FB800E98-D210-4E42-BC33-C88084F97720}" srcOrd="0" destOrd="0" presId="urn:microsoft.com/office/officeart/2005/8/layout/vList4"/>
    <dgm:cxn modelId="{4FA0FD4B-4E9A-42BC-AF1A-1846F25593D0}" type="presParOf" srcId="{A2103380-1428-4D5F-9076-31A372C43867}" destId="{C26B4EB2-F986-4BFB-835C-ABC72BF16A9E}" srcOrd="1" destOrd="0" presId="urn:microsoft.com/office/officeart/2005/8/layout/vList4"/>
    <dgm:cxn modelId="{5E19B2D8-1E22-4EEA-B1B5-7A43DE131341}" type="presParOf" srcId="{A2103380-1428-4D5F-9076-31A372C43867}" destId="{7E194E76-A1F8-4492-8064-C1E317E70A9F}"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3887AB-8043-465B-B3E2-FACA7B44666A}"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C"/>
        </a:p>
      </dgm:t>
    </dgm:pt>
    <dgm:pt modelId="{45E35895-B098-48CD-A133-6B35482B0C4C}">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lnSpc>
              <a:spcPct val="150000"/>
            </a:lnSpc>
          </a:pPr>
          <a:r>
            <a:rPr lang="es-EC" sz="1400" dirty="0"/>
            <a:t>Por el efecto que tiene el capital de trabajo sobre la rentabilidad, se recomienda continuar y ampliar el campo de investigación en el sector manufacturero al igual que en varios sectores del Ecuador.</a:t>
          </a:r>
        </a:p>
      </dgm:t>
    </dgm:pt>
    <dgm:pt modelId="{E73C33B4-016F-46EC-9BD7-FD24F8DF0A35}" type="parTrans" cxnId="{34B55C5D-A7EC-4B90-A4E4-5A89465BF8A7}">
      <dgm:prSet/>
      <dgm:spPr/>
      <dgm:t>
        <a:bodyPr/>
        <a:lstStyle/>
        <a:p>
          <a:endParaRPr lang="es-EC" sz="1400"/>
        </a:p>
      </dgm:t>
    </dgm:pt>
    <dgm:pt modelId="{99886CD5-0E71-48A3-A95F-A8C2062917A5}" type="sibTrans" cxnId="{34B55C5D-A7EC-4B90-A4E4-5A89465BF8A7}">
      <dgm:prSet/>
      <dgm:spPr/>
      <dgm:t>
        <a:bodyPr/>
        <a:lstStyle/>
        <a:p>
          <a:endParaRPr lang="es-EC" sz="1400"/>
        </a:p>
      </dgm:t>
    </dgm:pt>
    <dgm:pt modelId="{67577459-0F52-4EA7-9757-53F6E942DCE3}">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lnSpc>
              <a:spcPct val="150000"/>
            </a:lnSpc>
          </a:pPr>
          <a:r>
            <a:rPr lang="es-EC" sz="1400" dirty="0"/>
            <a:t>Revisar más teorías e investigaciones similares de otros autores que corroboren la influencia que tiene la administración del capital de trabajo en la rentabilidad de las empresas. Además, se sugiere al personal financiero prestar mayor atención y dedicar más tiempo a su estudio.</a:t>
          </a:r>
        </a:p>
      </dgm:t>
    </dgm:pt>
    <dgm:pt modelId="{5F711557-03F5-4286-A892-0C6D26CF6720}" type="parTrans" cxnId="{072FBD64-6532-4D30-8C6A-1F6F25AA0453}">
      <dgm:prSet/>
      <dgm:spPr/>
      <dgm:t>
        <a:bodyPr/>
        <a:lstStyle/>
        <a:p>
          <a:endParaRPr lang="es-EC" sz="1400"/>
        </a:p>
      </dgm:t>
    </dgm:pt>
    <dgm:pt modelId="{BDE47FB5-40AE-4A12-94AD-73AF84E690C6}" type="sibTrans" cxnId="{072FBD64-6532-4D30-8C6A-1F6F25AA0453}">
      <dgm:prSet/>
      <dgm:spPr/>
      <dgm:t>
        <a:bodyPr/>
        <a:lstStyle/>
        <a:p>
          <a:endParaRPr lang="es-EC" sz="1400"/>
        </a:p>
      </dgm:t>
    </dgm:pt>
    <dgm:pt modelId="{506FAE31-D4FC-494C-9CFA-0E3F4DA41EFD}">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lnSpc>
              <a:spcPct val="150000"/>
            </a:lnSpc>
          </a:pPr>
          <a:r>
            <a:rPr lang="es-EC" sz="1400" dirty="0"/>
            <a:t>Las empresas del subsector de elaboración de bebidas deben reducir los días en los que efectúan el pago a sus proveedores y al subsector de elaboración de alimentos se recomienda mantener la gestión que le han dado a sus cuentas corrientes. </a:t>
          </a:r>
        </a:p>
      </dgm:t>
    </dgm:pt>
    <dgm:pt modelId="{C0FB6D8B-52A3-4069-98FE-2318EAF6567A}" type="parTrans" cxnId="{6AD78C9B-048D-4CAA-BC33-1BADBF706F5A}">
      <dgm:prSet/>
      <dgm:spPr/>
      <dgm:t>
        <a:bodyPr/>
        <a:lstStyle/>
        <a:p>
          <a:endParaRPr lang="es-EC" sz="1400"/>
        </a:p>
      </dgm:t>
    </dgm:pt>
    <dgm:pt modelId="{D353FD1C-F89F-4380-94D8-A3816E0154B2}" type="sibTrans" cxnId="{6AD78C9B-048D-4CAA-BC33-1BADBF706F5A}">
      <dgm:prSet/>
      <dgm:spPr/>
      <dgm:t>
        <a:bodyPr/>
        <a:lstStyle/>
        <a:p>
          <a:endParaRPr lang="es-EC" sz="1400"/>
        </a:p>
      </dgm:t>
    </dgm:pt>
    <dgm:pt modelId="{87CB8CAC-EB67-473D-80FA-D019A1BD2B14}" type="pres">
      <dgm:prSet presAssocID="{B73887AB-8043-465B-B3E2-FACA7B44666A}" presName="linear" presStyleCnt="0">
        <dgm:presLayoutVars>
          <dgm:dir/>
          <dgm:resizeHandles val="exact"/>
        </dgm:presLayoutVars>
      </dgm:prSet>
      <dgm:spPr/>
    </dgm:pt>
    <dgm:pt modelId="{9D087905-5964-4153-9AF2-3C2C12A491A3}" type="pres">
      <dgm:prSet presAssocID="{45E35895-B098-48CD-A133-6B35482B0C4C}" presName="comp" presStyleCnt="0"/>
      <dgm:spPr/>
    </dgm:pt>
    <dgm:pt modelId="{23CE6444-96E6-48D9-819D-F0C50CC9F78A}" type="pres">
      <dgm:prSet presAssocID="{45E35895-B098-48CD-A133-6B35482B0C4C}" presName="box" presStyleLbl="node1" presStyleIdx="0" presStyleCnt="3"/>
      <dgm:spPr/>
    </dgm:pt>
    <dgm:pt modelId="{7142BC1E-E955-41AC-B1B6-565BA7833F38}" type="pres">
      <dgm:prSet presAssocID="{45E35895-B098-48CD-A133-6B35482B0C4C}" presName="img" presStyleLbl="fgImgPlace1" presStyleIdx="0" presStyleCnt="3" custScaleX="9570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082DFA05-10CD-490F-9520-3A7BE4A78D04}" type="pres">
      <dgm:prSet presAssocID="{45E35895-B098-48CD-A133-6B35482B0C4C}" presName="text" presStyleLbl="node1" presStyleIdx="0" presStyleCnt="3">
        <dgm:presLayoutVars>
          <dgm:bulletEnabled val="1"/>
        </dgm:presLayoutVars>
      </dgm:prSet>
      <dgm:spPr/>
    </dgm:pt>
    <dgm:pt modelId="{C4CBC912-460F-4135-AA26-27F5F3D94B67}" type="pres">
      <dgm:prSet presAssocID="{99886CD5-0E71-48A3-A95F-A8C2062917A5}" presName="spacer" presStyleCnt="0"/>
      <dgm:spPr/>
    </dgm:pt>
    <dgm:pt modelId="{B7603809-F5A6-4073-8A5D-22C9AA512179}" type="pres">
      <dgm:prSet presAssocID="{67577459-0F52-4EA7-9757-53F6E942DCE3}" presName="comp" presStyleCnt="0"/>
      <dgm:spPr/>
    </dgm:pt>
    <dgm:pt modelId="{77ECDA2E-34F9-471B-95D0-DF42FA14DBD1}" type="pres">
      <dgm:prSet presAssocID="{67577459-0F52-4EA7-9757-53F6E942DCE3}" presName="box" presStyleLbl="node1" presStyleIdx="1" presStyleCnt="3"/>
      <dgm:spPr/>
    </dgm:pt>
    <dgm:pt modelId="{EAD28800-292C-44B9-93AA-F9278F959226}" type="pres">
      <dgm:prSet presAssocID="{67577459-0F52-4EA7-9757-53F6E942DCE3}" presName="img" presStyleLbl="fgImgPlace1" presStyleIdx="1" presStyleCnt="3" custScaleX="89847"/>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9E6A19CD-455B-4845-B2F7-1B3432FCC8F6}" type="pres">
      <dgm:prSet presAssocID="{67577459-0F52-4EA7-9757-53F6E942DCE3}" presName="text" presStyleLbl="node1" presStyleIdx="1" presStyleCnt="3">
        <dgm:presLayoutVars>
          <dgm:bulletEnabled val="1"/>
        </dgm:presLayoutVars>
      </dgm:prSet>
      <dgm:spPr/>
    </dgm:pt>
    <dgm:pt modelId="{34907FE8-014D-4798-816B-AC9890F5690B}" type="pres">
      <dgm:prSet presAssocID="{BDE47FB5-40AE-4A12-94AD-73AF84E690C6}" presName="spacer" presStyleCnt="0"/>
      <dgm:spPr/>
    </dgm:pt>
    <dgm:pt modelId="{066A37F3-B20A-4A7E-BA79-53C7BB4AEAF9}" type="pres">
      <dgm:prSet presAssocID="{506FAE31-D4FC-494C-9CFA-0E3F4DA41EFD}" presName="comp" presStyleCnt="0"/>
      <dgm:spPr/>
    </dgm:pt>
    <dgm:pt modelId="{E2307308-7958-4C68-B25D-FF4C0E1CAC95}" type="pres">
      <dgm:prSet presAssocID="{506FAE31-D4FC-494C-9CFA-0E3F4DA41EFD}" presName="box" presStyleLbl="node1" presStyleIdx="2" presStyleCnt="3"/>
      <dgm:spPr/>
    </dgm:pt>
    <dgm:pt modelId="{8A376F23-B133-4F54-AB17-612762D5AA68}" type="pres">
      <dgm:prSet presAssocID="{506FAE31-D4FC-494C-9CFA-0E3F4DA41EFD}" presName="img" presStyleLbl="fgImgPlace1" presStyleIdx="2" presStyleCnt="3" custScaleX="9131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49101936-88C3-40A7-9D3D-C4730E56422C}" type="pres">
      <dgm:prSet presAssocID="{506FAE31-D4FC-494C-9CFA-0E3F4DA41EFD}" presName="text" presStyleLbl="node1" presStyleIdx="2" presStyleCnt="3">
        <dgm:presLayoutVars>
          <dgm:bulletEnabled val="1"/>
        </dgm:presLayoutVars>
      </dgm:prSet>
      <dgm:spPr/>
    </dgm:pt>
  </dgm:ptLst>
  <dgm:cxnLst>
    <dgm:cxn modelId="{C331C222-A3F2-4499-A019-F02863FC7D03}" type="presOf" srcId="{67577459-0F52-4EA7-9757-53F6E942DCE3}" destId="{77ECDA2E-34F9-471B-95D0-DF42FA14DBD1}" srcOrd="0" destOrd="0" presId="urn:microsoft.com/office/officeart/2005/8/layout/vList4"/>
    <dgm:cxn modelId="{F25AC135-D595-41A3-9167-36391D1D1A6A}" type="presOf" srcId="{45E35895-B098-48CD-A133-6B35482B0C4C}" destId="{23CE6444-96E6-48D9-819D-F0C50CC9F78A}" srcOrd="0" destOrd="0" presId="urn:microsoft.com/office/officeart/2005/8/layout/vList4"/>
    <dgm:cxn modelId="{34B55C5D-A7EC-4B90-A4E4-5A89465BF8A7}" srcId="{B73887AB-8043-465B-B3E2-FACA7B44666A}" destId="{45E35895-B098-48CD-A133-6B35482B0C4C}" srcOrd="0" destOrd="0" parTransId="{E73C33B4-016F-46EC-9BD7-FD24F8DF0A35}" sibTransId="{99886CD5-0E71-48A3-A95F-A8C2062917A5}"/>
    <dgm:cxn modelId="{072FBD64-6532-4D30-8C6A-1F6F25AA0453}" srcId="{B73887AB-8043-465B-B3E2-FACA7B44666A}" destId="{67577459-0F52-4EA7-9757-53F6E942DCE3}" srcOrd="1" destOrd="0" parTransId="{5F711557-03F5-4286-A892-0C6D26CF6720}" sibTransId="{BDE47FB5-40AE-4A12-94AD-73AF84E690C6}"/>
    <dgm:cxn modelId="{6AD78C9B-048D-4CAA-BC33-1BADBF706F5A}" srcId="{B73887AB-8043-465B-B3E2-FACA7B44666A}" destId="{506FAE31-D4FC-494C-9CFA-0E3F4DA41EFD}" srcOrd="2" destOrd="0" parTransId="{C0FB6D8B-52A3-4069-98FE-2318EAF6567A}" sibTransId="{D353FD1C-F89F-4380-94D8-A3816E0154B2}"/>
    <dgm:cxn modelId="{9AE165A2-43D9-440E-8CBB-EB9435E99BE7}" type="presOf" srcId="{45E35895-B098-48CD-A133-6B35482B0C4C}" destId="{082DFA05-10CD-490F-9520-3A7BE4A78D04}" srcOrd="1" destOrd="0" presId="urn:microsoft.com/office/officeart/2005/8/layout/vList4"/>
    <dgm:cxn modelId="{9702E0A7-1323-47E4-AF7E-5CD285B2FD77}" type="presOf" srcId="{67577459-0F52-4EA7-9757-53F6E942DCE3}" destId="{9E6A19CD-455B-4845-B2F7-1B3432FCC8F6}" srcOrd="1" destOrd="0" presId="urn:microsoft.com/office/officeart/2005/8/layout/vList4"/>
    <dgm:cxn modelId="{3AD954AE-1733-47F8-A035-1B32FE4A421A}" type="presOf" srcId="{506FAE31-D4FC-494C-9CFA-0E3F4DA41EFD}" destId="{49101936-88C3-40A7-9D3D-C4730E56422C}" srcOrd="1" destOrd="0" presId="urn:microsoft.com/office/officeart/2005/8/layout/vList4"/>
    <dgm:cxn modelId="{CABD4FDB-7F2E-4901-9B21-D74878606F8D}" type="presOf" srcId="{506FAE31-D4FC-494C-9CFA-0E3F4DA41EFD}" destId="{E2307308-7958-4C68-B25D-FF4C0E1CAC95}" srcOrd="0" destOrd="0" presId="urn:microsoft.com/office/officeart/2005/8/layout/vList4"/>
    <dgm:cxn modelId="{53E752FC-B494-436C-A93D-F31A50936CC3}" type="presOf" srcId="{B73887AB-8043-465B-B3E2-FACA7B44666A}" destId="{87CB8CAC-EB67-473D-80FA-D019A1BD2B14}" srcOrd="0" destOrd="0" presId="urn:microsoft.com/office/officeart/2005/8/layout/vList4"/>
    <dgm:cxn modelId="{A6806F15-5452-47CD-9109-0912C2360A72}" type="presParOf" srcId="{87CB8CAC-EB67-473D-80FA-D019A1BD2B14}" destId="{9D087905-5964-4153-9AF2-3C2C12A491A3}" srcOrd="0" destOrd="0" presId="urn:microsoft.com/office/officeart/2005/8/layout/vList4"/>
    <dgm:cxn modelId="{012DFB37-98EC-4F80-9365-20EE9E0E4797}" type="presParOf" srcId="{9D087905-5964-4153-9AF2-3C2C12A491A3}" destId="{23CE6444-96E6-48D9-819D-F0C50CC9F78A}" srcOrd="0" destOrd="0" presId="urn:microsoft.com/office/officeart/2005/8/layout/vList4"/>
    <dgm:cxn modelId="{05E6C330-8868-41D2-A2E3-E689C6314F06}" type="presParOf" srcId="{9D087905-5964-4153-9AF2-3C2C12A491A3}" destId="{7142BC1E-E955-41AC-B1B6-565BA7833F38}" srcOrd="1" destOrd="0" presId="urn:microsoft.com/office/officeart/2005/8/layout/vList4"/>
    <dgm:cxn modelId="{25EE4E2B-3301-402E-A1F1-F1326B06F889}" type="presParOf" srcId="{9D087905-5964-4153-9AF2-3C2C12A491A3}" destId="{082DFA05-10CD-490F-9520-3A7BE4A78D04}" srcOrd="2" destOrd="0" presId="urn:microsoft.com/office/officeart/2005/8/layout/vList4"/>
    <dgm:cxn modelId="{4498B566-BEA2-430E-9C5E-28F754985F94}" type="presParOf" srcId="{87CB8CAC-EB67-473D-80FA-D019A1BD2B14}" destId="{C4CBC912-460F-4135-AA26-27F5F3D94B67}" srcOrd="1" destOrd="0" presId="urn:microsoft.com/office/officeart/2005/8/layout/vList4"/>
    <dgm:cxn modelId="{B9488DBA-F002-4045-9F10-B0118DC66C5C}" type="presParOf" srcId="{87CB8CAC-EB67-473D-80FA-D019A1BD2B14}" destId="{B7603809-F5A6-4073-8A5D-22C9AA512179}" srcOrd="2" destOrd="0" presId="urn:microsoft.com/office/officeart/2005/8/layout/vList4"/>
    <dgm:cxn modelId="{9EEB4646-C344-480C-89BC-4DAE6FC258F6}" type="presParOf" srcId="{B7603809-F5A6-4073-8A5D-22C9AA512179}" destId="{77ECDA2E-34F9-471B-95D0-DF42FA14DBD1}" srcOrd="0" destOrd="0" presId="urn:microsoft.com/office/officeart/2005/8/layout/vList4"/>
    <dgm:cxn modelId="{0878000E-6F34-43E6-86BE-53D823F14F67}" type="presParOf" srcId="{B7603809-F5A6-4073-8A5D-22C9AA512179}" destId="{EAD28800-292C-44B9-93AA-F9278F959226}" srcOrd="1" destOrd="0" presId="urn:microsoft.com/office/officeart/2005/8/layout/vList4"/>
    <dgm:cxn modelId="{BF9FB06B-4690-48F0-82DD-3A246DC9F06E}" type="presParOf" srcId="{B7603809-F5A6-4073-8A5D-22C9AA512179}" destId="{9E6A19CD-455B-4845-B2F7-1B3432FCC8F6}" srcOrd="2" destOrd="0" presId="urn:microsoft.com/office/officeart/2005/8/layout/vList4"/>
    <dgm:cxn modelId="{9D245401-AA50-4BED-B088-C3004CA3EE64}" type="presParOf" srcId="{87CB8CAC-EB67-473D-80FA-D019A1BD2B14}" destId="{34907FE8-014D-4798-816B-AC9890F5690B}" srcOrd="3" destOrd="0" presId="urn:microsoft.com/office/officeart/2005/8/layout/vList4"/>
    <dgm:cxn modelId="{BE9EAB1A-C569-4CB1-80FB-11EA4BAC0139}" type="presParOf" srcId="{87CB8CAC-EB67-473D-80FA-D019A1BD2B14}" destId="{066A37F3-B20A-4A7E-BA79-53C7BB4AEAF9}" srcOrd="4" destOrd="0" presId="urn:microsoft.com/office/officeart/2005/8/layout/vList4"/>
    <dgm:cxn modelId="{90FB90B1-D2F1-4F1F-AC85-723EF3FEF61D}" type="presParOf" srcId="{066A37F3-B20A-4A7E-BA79-53C7BB4AEAF9}" destId="{E2307308-7958-4C68-B25D-FF4C0E1CAC95}" srcOrd="0" destOrd="0" presId="urn:microsoft.com/office/officeart/2005/8/layout/vList4"/>
    <dgm:cxn modelId="{FAF54244-9D12-4023-BDE4-14CCA0652A75}" type="presParOf" srcId="{066A37F3-B20A-4A7E-BA79-53C7BB4AEAF9}" destId="{8A376F23-B133-4F54-AB17-612762D5AA68}" srcOrd="1" destOrd="0" presId="urn:microsoft.com/office/officeart/2005/8/layout/vList4"/>
    <dgm:cxn modelId="{41ABB84F-AE8D-43EC-90C4-8EFE5A2FA058}" type="presParOf" srcId="{066A37F3-B20A-4A7E-BA79-53C7BB4AEAF9}" destId="{49101936-88C3-40A7-9D3D-C4730E56422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C6A165-E4DB-4597-95A4-CB6191CE969F}" type="doc">
      <dgm:prSet loTypeId="urn:microsoft.com/office/officeart/2008/layout/AlternatingPictureBlocks" loCatId="list" qsTypeId="urn:microsoft.com/office/officeart/2005/8/quickstyle/simple1" qsCatId="simple" csTypeId="urn:microsoft.com/office/officeart/2005/8/colors/colorful3" csCatId="colorful" phldr="1"/>
      <dgm:spPr/>
      <dgm:t>
        <a:bodyPr/>
        <a:lstStyle/>
        <a:p>
          <a:endParaRPr lang="es-EC"/>
        </a:p>
      </dgm:t>
    </dgm:pt>
    <dgm:pt modelId="{C091D689-4F62-4E98-AFCD-FC4DEE599640}">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lnSpc>
              <a:spcPct val="150000"/>
            </a:lnSpc>
          </a:pPr>
          <a:r>
            <a:rPr lang="es-EC" sz="1400" dirty="0"/>
            <a:t>Las empresas del subsector C10 para incrementar el ROA deben mejorar la rotación de sus activos, por lo que tendrán que identificar cuáles son improductivos. Asimismo se sugiere al subsector C11 optar por la innovación tecnológica, para mejorar los procesos de producción. </a:t>
          </a:r>
        </a:p>
      </dgm:t>
    </dgm:pt>
    <dgm:pt modelId="{1E991966-3E58-4366-AA60-FED2435A6381}" type="parTrans" cxnId="{FDB4DEE4-F80D-4338-A577-74C4205F7C33}">
      <dgm:prSet/>
      <dgm:spPr/>
      <dgm:t>
        <a:bodyPr/>
        <a:lstStyle/>
        <a:p>
          <a:endParaRPr lang="es-EC" sz="1400"/>
        </a:p>
      </dgm:t>
    </dgm:pt>
    <dgm:pt modelId="{D026745C-56A3-45D2-9335-B83FAC66A475}" type="sibTrans" cxnId="{FDB4DEE4-F80D-4338-A577-74C4205F7C33}">
      <dgm:prSet/>
      <dgm:spPr/>
      <dgm:t>
        <a:bodyPr/>
        <a:lstStyle/>
        <a:p>
          <a:endParaRPr lang="es-EC" sz="1400"/>
        </a:p>
      </dgm:t>
    </dgm:pt>
    <dgm:pt modelId="{75C6D6ED-0F4D-4030-939F-0DEC8672208A}">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lnSpc>
              <a:spcPct val="150000"/>
            </a:lnSpc>
          </a:pPr>
          <a:r>
            <a:rPr lang="es-EC" sz="1400" dirty="0"/>
            <a:t>A pesar de que las empresas de elaboración de bebidas generaron rentabilidad financiera, en gran parte por el apalancamiento que tuvieron se aconseja tener cuidado con el mismo, tratando de disminuir su financiamiento y considerar esta medida solo cuando sea necesario.</a:t>
          </a:r>
        </a:p>
      </dgm:t>
    </dgm:pt>
    <dgm:pt modelId="{DA0D9776-662D-462F-A1BF-C23069C68BF1}" type="parTrans" cxnId="{579268E0-ECD3-4224-8DD5-116A0289B7C3}">
      <dgm:prSet/>
      <dgm:spPr/>
      <dgm:t>
        <a:bodyPr/>
        <a:lstStyle/>
        <a:p>
          <a:endParaRPr lang="es-EC" sz="1400"/>
        </a:p>
      </dgm:t>
    </dgm:pt>
    <dgm:pt modelId="{A2EFC606-2D64-484B-A62D-F3FBCC163FA8}" type="sibTrans" cxnId="{579268E0-ECD3-4224-8DD5-116A0289B7C3}">
      <dgm:prSet/>
      <dgm:spPr/>
      <dgm:t>
        <a:bodyPr/>
        <a:lstStyle/>
        <a:p>
          <a:endParaRPr lang="es-EC" sz="1400"/>
        </a:p>
      </dgm:t>
    </dgm:pt>
    <dgm:pt modelId="{A4ECCBC4-E72E-40B5-8CDC-FB8103DD2F24}" type="pres">
      <dgm:prSet presAssocID="{B0C6A165-E4DB-4597-95A4-CB6191CE969F}" presName="linearFlow" presStyleCnt="0">
        <dgm:presLayoutVars>
          <dgm:dir/>
          <dgm:resizeHandles val="exact"/>
        </dgm:presLayoutVars>
      </dgm:prSet>
      <dgm:spPr/>
    </dgm:pt>
    <dgm:pt modelId="{17ED5AFA-2F17-4C64-854A-ED1BB87AC6E0}" type="pres">
      <dgm:prSet presAssocID="{C091D689-4F62-4E98-AFCD-FC4DEE599640}" presName="comp" presStyleCnt="0"/>
      <dgm:spPr/>
    </dgm:pt>
    <dgm:pt modelId="{DCB04CF9-27C7-4EFA-9BD7-F9E8884A1BE5}" type="pres">
      <dgm:prSet presAssocID="{C091D689-4F62-4E98-AFCD-FC4DEE599640}" presName="rect2" presStyleLbl="node1" presStyleIdx="0" presStyleCnt="2" custScaleX="109244">
        <dgm:presLayoutVars>
          <dgm:bulletEnabled val="1"/>
        </dgm:presLayoutVars>
      </dgm:prSet>
      <dgm:spPr/>
    </dgm:pt>
    <dgm:pt modelId="{812C8FF7-39D4-476C-B6E6-4ACC5DB1133F}" type="pres">
      <dgm:prSet presAssocID="{C091D689-4F62-4E98-AFCD-FC4DEE599640}" presName="rect1" presStyleLbl="ln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63790BAA-4303-40FB-A647-65FC32770B91}" type="pres">
      <dgm:prSet presAssocID="{D026745C-56A3-45D2-9335-B83FAC66A475}" presName="sibTrans" presStyleCnt="0"/>
      <dgm:spPr/>
    </dgm:pt>
    <dgm:pt modelId="{9EE6118A-A2E9-44E1-A7CC-35C487236653}" type="pres">
      <dgm:prSet presAssocID="{75C6D6ED-0F4D-4030-939F-0DEC8672208A}" presName="comp" presStyleCnt="0"/>
      <dgm:spPr/>
    </dgm:pt>
    <dgm:pt modelId="{5BEB0E85-D3E8-49EB-A342-EE9ECE97040B}" type="pres">
      <dgm:prSet presAssocID="{75C6D6ED-0F4D-4030-939F-0DEC8672208A}" presName="rect2" presStyleLbl="node1" presStyleIdx="1" presStyleCnt="2">
        <dgm:presLayoutVars>
          <dgm:bulletEnabled val="1"/>
        </dgm:presLayoutVars>
      </dgm:prSet>
      <dgm:spPr/>
    </dgm:pt>
    <dgm:pt modelId="{3E6A9D27-ECA6-434A-95AD-FF1C37B1F506}" type="pres">
      <dgm:prSet presAssocID="{75C6D6ED-0F4D-4030-939F-0DEC8672208A}" presName="rect1" presStyleLbl="ln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Lst>
  <dgm:cxnLst>
    <dgm:cxn modelId="{4FD7F121-912E-4064-B47B-00501CCFA8C6}" type="presOf" srcId="{B0C6A165-E4DB-4597-95A4-CB6191CE969F}" destId="{A4ECCBC4-E72E-40B5-8CDC-FB8103DD2F24}" srcOrd="0" destOrd="0" presId="urn:microsoft.com/office/officeart/2008/layout/AlternatingPictureBlocks"/>
    <dgm:cxn modelId="{90D5E7B0-BD6E-4CF5-8120-2F182AE3680D}" type="presOf" srcId="{C091D689-4F62-4E98-AFCD-FC4DEE599640}" destId="{DCB04CF9-27C7-4EFA-9BD7-F9E8884A1BE5}" srcOrd="0" destOrd="0" presId="urn:microsoft.com/office/officeart/2008/layout/AlternatingPictureBlocks"/>
    <dgm:cxn modelId="{ACEF38CD-D4D2-47F1-AE8C-E5CB52956B7A}" type="presOf" srcId="{75C6D6ED-0F4D-4030-939F-0DEC8672208A}" destId="{5BEB0E85-D3E8-49EB-A342-EE9ECE97040B}" srcOrd="0" destOrd="0" presId="urn:microsoft.com/office/officeart/2008/layout/AlternatingPictureBlocks"/>
    <dgm:cxn modelId="{579268E0-ECD3-4224-8DD5-116A0289B7C3}" srcId="{B0C6A165-E4DB-4597-95A4-CB6191CE969F}" destId="{75C6D6ED-0F4D-4030-939F-0DEC8672208A}" srcOrd="1" destOrd="0" parTransId="{DA0D9776-662D-462F-A1BF-C23069C68BF1}" sibTransId="{A2EFC606-2D64-484B-A62D-F3FBCC163FA8}"/>
    <dgm:cxn modelId="{FDB4DEE4-F80D-4338-A577-74C4205F7C33}" srcId="{B0C6A165-E4DB-4597-95A4-CB6191CE969F}" destId="{C091D689-4F62-4E98-AFCD-FC4DEE599640}" srcOrd="0" destOrd="0" parTransId="{1E991966-3E58-4366-AA60-FED2435A6381}" sibTransId="{D026745C-56A3-45D2-9335-B83FAC66A475}"/>
    <dgm:cxn modelId="{A4749E9A-8586-4781-B4BB-AE1F9A6ED2C2}" type="presParOf" srcId="{A4ECCBC4-E72E-40B5-8CDC-FB8103DD2F24}" destId="{17ED5AFA-2F17-4C64-854A-ED1BB87AC6E0}" srcOrd="0" destOrd="0" presId="urn:microsoft.com/office/officeart/2008/layout/AlternatingPictureBlocks"/>
    <dgm:cxn modelId="{C8D902F8-0994-4E05-AD7E-335AD98B4B23}" type="presParOf" srcId="{17ED5AFA-2F17-4C64-854A-ED1BB87AC6E0}" destId="{DCB04CF9-27C7-4EFA-9BD7-F9E8884A1BE5}" srcOrd="0" destOrd="0" presId="urn:microsoft.com/office/officeart/2008/layout/AlternatingPictureBlocks"/>
    <dgm:cxn modelId="{58DDF05A-F9A0-4B5D-BD28-24D3528DDA92}" type="presParOf" srcId="{17ED5AFA-2F17-4C64-854A-ED1BB87AC6E0}" destId="{812C8FF7-39D4-476C-B6E6-4ACC5DB1133F}" srcOrd="1" destOrd="0" presId="urn:microsoft.com/office/officeart/2008/layout/AlternatingPictureBlocks"/>
    <dgm:cxn modelId="{754A6DC4-9863-476D-A1A7-055AA4277344}" type="presParOf" srcId="{A4ECCBC4-E72E-40B5-8CDC-FB8103DD2F24}" destId="{63790BAA-4303-40FB-A647-65FC32770B91}" srcOrd="1" destOrd="0" presId="urn:microsoft.com/office/officeart/2008/layout/AlternatingPictureBlocks"/>
    <dgm:cxn modelId="{06FA4C7B-B5FE-425B-BEC8-7038BDE54D8E}" type="presParOf" srcId="{A4ECCBC4-E72E-40B5-8CDC-FB8103DD2F24}" destId="{9EE6118A-A2E9-44E1-A7CC-35C487236653}" srcOrd="2" destOrd="0" presId="urn:microsoft.com/office/officeart/2008/layout/AlternatingPictureBlocks"/>
    <dgm:cxn modelId="{14242EE2-DF4F-472F-A35F-2BFC44397BA9}" type="presParOf" srcId="{9EE6118A-A2E9-44E1-A7CC-35C487236653}" destId="{5BEB0E85-D3E8-49EB-A342-EE9ECE97040B}" srcOrd="0" destOrd="0" presId="urn:microsoft.com/office/officeart/2008/layout/AlternatingPictureBlocks"/>
    <dgm:cxn modelId="{5F9C7CFC-49D6-4D60-A062-B9B5F9F83986}" type="presParOf" srcId="{9EE6118A-A2E9-44E1-A7CC-35C487236653}" destId="{3E6A9D27-ECA6-434A-95AD-FF1C37B1F50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4D5C7-829B-40DC-8BCA-4315C2D96512}" type="doc">
      <dgm:prSet loTypeId="urn:microsoft.com/office/officeart/2005/8/layout/chevron2" loCatId="list" qsTypeId="urn:microsoft.com/office/officeart/2005/8/quickstyle/simple1" qsCatId="simple" csTypeId="urn:microsoft.com/office/officeart/2005/8/colors/accent4_3" csCatId="accent4" phldr="1"/>
      <dgm:spPr/>
      <dgm:t>
        <a:bodyPr/>
        <a:lstStyle/>
        <a:p>
          <a:endParaRPr lang="es-EC"/>
        </a:p>
      </dgm:t>
    </dgm:pt>
    <dgm:pt modelId="{5F2176E1-6407-48E2-A2F0-A28D927BA974}">
      <dgm:prSet phldrT="[Texto]" custT="1"/>
      <dgm:spPr/>
      <dgm:t>
        <a:bodyPr/>
        <a:lstStyle/>
        <a:p>
          <a:r>
            <a:rPr lang="es-EC" sz="2800" b="1" dirty="0"/>
            <a:t>H</a:t>
          </a:r>
          <a:r>
            <a:rPr lang="es-EC" sz="2800" b="1" baseline="-25000" dirty="0"/>
            <a:t>1</a:t>
          </a:r>
          <a:endParaRPr lang="es-EC" sz="2800" dirty="0"/>
        </a:p>
      </dgm:t>
    </dgm:pt>
    <dgm:pt modelId="{ED360801-EEC9-4F9A-AB32-57F9D80B54DB}" type="parTrans" cxnId="{C7924E59-156E-4DE2-B173-02709E8CA0ED}">
      <dgm:prSet/>
      <dgm:spPr/>
      <dgm:t>
        <a:bodyPr/>
        <a:lstStyle/>
        <a:p>
          <a:endParaRPr lang="es-EC" sz="2400"/>
        </a:p>
      </dgm:t>
    </dgm:pt>
    <dgm:pt modelId="{274580EF-6DEA-46B1-966A-2ADE13E62D2C}" type="sibTrans" cxnId="{C7924E59-156E-4DE2-B173-02709E8CA0ED}">
      <dgm:prSet/>
      <dgm:spPr/>
      <dgm:t>
        <a:bodyPr/>
        <a:lstStyle/>
        <a:p>
          <a:endParaRPr lang="es-EC" sz="2400"/>
        </a:p>
      </dgm:t>
    </dgm:pt>
    <dgm:pt modelId="{16433556-8EBC-4B29-9210-5FB8C18DDD8C}">
      <dgm:prSet phldrT="[Texto]" custT="1"/>
      <dgm:spPr/>
      <dgm:t>
        <a:bodyPr/>
        <a:lstStyle/>
        <a:p>
          <a:r>
            <a:rPr lang="es-EC" sz="2800" b="1" dirty="0"/>
            <a:t>H</a:t>
          </a:r>
          <a:r>
            <a:rPr lang="es-EC" sz="2800" b="1" baseline="-25000" dirty="0"/>
            <a:t>4</a:t>
          </a:r>
          <a:endParaRPr lang="es-EC" sz="2800" dirty="0"/>
        </a:p>
      </dgm:t>
    </dgm:pt>
    <dgm:pt modelId="{A0103AE5-F613-4827-AC0A-89B1B8255C86}" type="parTrans" cxnId="{9DA60021-3DE5-40AE-9D6D-555C8610493A}">
      <dgm:prSet/>
      <dgm:spPr/>
      <dgm:t>
        <a:bodyPr/>
        <a:lstStyle/>
        <a:p>
          <a:endParaRPr lang="es-EC" sz="2400"/>
        </a:p>
      </dgm:t>
    </dgm:pt>
    <dgm:pt modelId="{FF81EF9A-1C2D-41FB-BCAA-E6F91915276A}" type="sibTrans" cxnId="{9DA60021-3DE5-40AE-9D6D-555C8610493A}">
      <dgm:prSet/>
      <dgm:spPr/>
      <dgm:t>
        <a:bodyPr/>
        <a:lstStyle/>
        <a:p>
          <a:endParaRPr lang="es-EC" sz="2400"/>
        </a:p>
      </dgm:t>
    </dgm:pt>
    <dgm:pt modelId="{1E6070BC-A70B-43AC-AC93-A6EBACD84E0D}">
      <dgm:prSet phldrT="[Texto]" custT="1"/>
      <dgm:spPr/>
      <dgm:t>
        <a:bodyPr/>
        <a:lstStyle/>
        <a:p>
          <a:r>
            <a:rPr lang="es-EC" sz="2800" b="1" dirty="0"/>
            <a:t>H</a:t>
          </a:r>
          <a:r>
            <a:rPr lang="es-EC" sz="2800" b="1" baseline="-25000" dirty="0"/>
            <a:t>5</a:t>
          </a:r>
          <a:endParaRPr lang="es-EC" sz="2800" dirty="0"/>
        </a:p>
      </dgm:t>
    </dgm:pt>
    <dgm:pt modelId="{59800792-451D-4FF5-95DA-43BD484C5C5E}" type="parTrans" cxnId="{068D80D8-4FA7-457E-95F9-5744045AD602}">
      <dgm:prSet/>
      <dgm:spPr/>
      <dgm:t>
        <a:bodyPr/>
        <a:lstStyle/>
        <a:p>
          <a:endParaRPr lang="es-EC" sz="2400"/>
        </a:p>
      </dgm:t>
    </dgm:pt>
    <dgm:pt modelId="{5EA377A8-9ECF-4A4D-9BCB-F8AC60418C2F}" type="sibTrans" cxnId="{068D80D8-4FA7-457E-95F9-5744045AD602}">
      <dgm:prSet/>
      <dgm:spPr/>
      <dgm:t>
        <a:bodyPr/>
        <a:lstStyle/>
        <a:p>
          <a:endParaRPr lang="es-EC" sz="2400"/>
        </a:p>
      </dgm:t>
    </dgm:pt>
    <dgm:pt modelId="{DA282405-FE23-43C5-960E-0C3C15EFE927}">
      <dgm:prSet phldrT="[Texto]" custT="1"/>
      <dgm:spPr/>
      <dgm:t>
        <a:bodyPr/>
        <a:lstStyle/>
        <a:p>
          <a:r>
            <a:rPr lang="es-EC" sz="2800" b="1" dirty="0"/>
            <a:t>H</a:t>
          </a:r>
          <a:r>
            <a:rPr lang="es-EC" sz="2800" b="1" baseline="-25000" dirty="0"/>
            <a:t>2</a:t>
          </a:r>
          <a:endParaRPr lang="es-EC" sz="2800" dirty="0"/>
        </a:p>
      </dgm:t>
    </dgm:pt>
    <dgm:pt modelId="{CE070F20-B592-41D0-AF44-B7EAE0B2761F}" type="parTrans" cxnId="{58836BDE-739F-4A39-9A89-84410B83679A}">
      <dgm:prSet/>
      <dgm:spPr/>
      <dgm:t>
        <a:bodyPr/>
        <a:lstStyle/>
        <a:p>
          <a:endParaRPr lang="es-EC" sz="2400"/>
        </a:p>
      </dgm:t>
    </dgm:pt>
    <dgm:pt modelId="{EB957CFC-0266-4E4A-B8A7-6553E0E06484}" type="sibTrans" cxnId="{58836BDE-739F-4A39-9A89-84410B83679A}">
      <dgm:prSet/>
      <dgm:spPr/>
      <dgm:t>
        <a:bodyPr/>
        <a:lstStyle/>
        <a:p>
          <a:endParaRPr lang="es-EC" sz="2400"/>
        </a:p>
      </dgm:t>
    </dgm:pt>
    <dgm:pt modelId="{96DEB564-DF5B-4FB7-8CDF-932FFCD2F535}">
      <dgm:prSet phldrT="[Texto]" custT="1"/>
      <dgm:spPr/>
      <dgm:t>
        <a:bodyPr/>
        <a:lstStyle/>
        <a:p>
          <a:r>
            <a:rPr lang="es-EC" sz="2800" b="1" dirty="0"/>
            <a:t>H</a:t>
          </a:r>
          <a:r>
            <a:rPr lang="es-EC" sz="2800" b="1" baseline="-25000" dirty="0"/>
            <a:t>3</a:t>
          </a:r>
          <a:r>
            <a:rPr lang="es-EC" sz="2800" dirty="0"/>
            <a:t> </a:t>
          </a:r>
        </a:p>
      </dgm:t>
    </dgm:pt>
    <dgm:pt modelId="{222B748F-FEA6-4D2A-AD57-42EF6C5E2FD2}" type="parTrans" cxnId="{FB0F74CD-DFFE-4B9E-8A47-E00CE8EFBF0A}">
      <dgm:prSet/>
      <dgm:spPr/>
      <dgm:t>
        <a:bodyPr/>
        <a:lstStyle/>
        <a:p>
          <a:endParaRPr lang="es-EC" sz="2400"/>
        </a:p>
      </dgm:t>
    </dgm:pt>
    <dgm:pt modelId="{A7D203C4-77A8-42A4-812B-2DB9BC0182D2}" type="sibTrans" cxnId="{FB0F74CD-DFFE-4B9E-8A47-E00CE8EFBF0A}">
      <dgm:prSet/>
      <dgm:spPr/>
      <dgm:t>
        <a:bodyPr/>
        <a:lstStyle/>
        <a:p>
          <a:endParaRPr lang="es-EC" sz="2400"/>
        </a:p>
      </dgm:t>
    </dgm:pt>
    <dgm:pt modelId="{C4CF156A-0740-4D32-91DF-0EC7229E175C}">
      <dgm:prSet custT="1"/>
      <dgm:spPr/>
      <dgm:t>
        <a:bodyPr/>
        <a:lstStyle/>
        <a:p>
          <a:endParaRPr lang="es-EC" sz="1400" dirty="0"/>
        </a:p>
      </dgm:t>
    </dgm:pt>
    <dgm:pt modelId="{88A0ACF5-6E4A-44BA-A4FA-CAEC2367F809}" type="parTrans" cxnId="{03D66B57-03DB-426F-B6FD-79989B9E58A4}">
      <dgm:prSet/>
      <dgm:spPr/>
      <dgm:t>
        <a:bodyPr/>
        <a:lstStyle/>
        <a:p>
          <a:endParaRPr lang="es-EC" sz="2400"/>
        </a:p>
      </dgm:t>
    </dgm:pt>
    <dgm:pt modelId="{9207DD2D-AB59-49CA-9BD5-5BF31898C7ED}" type="sibTrans" cxnId="{03D66B57-03DB-426F-B6FD-79989B9E58A4}">
      <dgm:prSet/>
      <dgm:spPr/>
      <dgm:t>
        <a:bodyPr/>
        <a:lstStyle/>
        <a:p>
          <a:endParaRPr lang="es-EC" sz="2400"/>
        </a:p>
      </dgm:t>
    </dgm:pt>
    <dgm:pt modelId="{1E7B77AA-5621-4AEC-9CC4-05D3D57681B0}">
      <dgm:prSet custT="1"/>
      <dgm:spPr/>
      <dgm:t>
        <a:bodyPr/>
        <a:lstStyle/>
        <a:p>
          <a:endParaRPr lang="es-EC" sz="1400"/>
        </a:p>
      </dgm:t>
    </dgm:pt>
    <dgm:pt modelId="{8DCAB235-D0EA-4D1E-AE57-00F6A1D09257}" type="parTrans" cxnId="{24F50751-B53C-4E04-85A9-967AB2A2328F}">
      <dgm:prSet/>
      <dgm:spPr/>
      <dgm:t>
        <a:bodyPr/>
        <a:lstStyle/>
        <a:p>
          <a:endParaRPr lang="es-EC" sz="2400"/>
        </a:p>
      </dgm:t>
    </dgm:pt>
    <dgm:pt modelId="{A22B88C2-CE60-42E3-8F76-C0972CA9BC8E}" type="sibTrans" cxnId="{24F50751-B53C-4E04-85A9-967AB2A2328F}">
      <dgm:prSet/>
      <dgm:spPr/>
      <dgm:t>
        <a:bodyPr/>
        <a:lstStyle/>
        <a:p>
          <a:endParaRPr lang="es-EC" sz="2400"/>
        </a:p>
      </dgm:t>
    </dgm:pt>
    <dgm:pt modelId="{FBDB2774-F8F1-4CCD-A676-91473C998418}">
      <dgm:prSet custT="1"/>
      <dgm:spPr/>
      <dgm:t>
        <a:bodyPr/>
        <a:lstStyle/>
        <a:p>
          <a:r>
            <a:rPr lang="es-EC" sz="1400" dirty="0"/>
            <a:t>El 60% de las empresas del sector manufacturero de elaboración de alimentos y bebidas necesitan financiar su capital de trabajo.</a:t>
          </a:r>
        </a:p>
      </dgm:t>
    </dgm:pt>
    <dgm:pt modelId="{411C76E8-9C66-4D1D-B396-BCA299CEE0D2}" type="parTrans" cxnId="{7DF041C8-0B2E-46C1-8CB4-2C0FBD759747}">
      <dgm:prSet/>
      <dgm:spPr/>
      <dgm:t>
        <a:bodyPr/>
        <a:lstStyle/>
        <a:p>
          <a:endParaRPr lang="es-EC" sz="2400"/>
        </a:p>
      </dgm:t>
    </dgm:pt>
    <dgm:pt modelId="{2EBC433F-2A6C-4AA8-B87E-45B6596014DD}" type="sibTrans" cxnId="{7DF041C8-0B2E-46C1-8CB4-2C0FBD759747}">
      <dgm:prSet/>
      <dgm:spPr/>
      <dgm:t>
        <a:bodyPr/>
        <a:lstStyle/>
        <a:p>
          <a:endParaRPr lang="es-EC" sz="2400"/>
        </a:p>
      </dgm:t>
    </dgm:pt>
    <dgm:pt modelId="{7BAFDBD9-4BB9-4BC6-9DD0-A134AB6F7926}">
      <dgm:prSet custT="1"/>
      <dgm:spPr/>
      <dgm:t>
        <a:bodyPr/>
        <a:lstStyle/>
        <a:p>
          <a:r>
            <a:rPr lang="es-EC" sz="1400"/>
            <a:t>Más del 40% de las empresas del sector manufacturero de elaboración de alimentos y bebidas no están dentro del rango de 1,5 a 2,5 de liquidez corriente.</a:t>
          </a:r>
        </a:p>
      </dgm:t>
    </dgm:pt>
    <dgm:pt modelId="{FC1E0F92-F4E9-4A53-8EC0-77731053E7D3}" type="parTrans" cxnId="{7A84A6C1-5340-48CE-8CF5-4B6A500CF21F}">
      <dgm:prSet/>
      <dgm:spPr/>
      <dgm:t>
        <a:bodyPr/>
        <a:lstStyle/>
        <a:p>
          <a:endParaRPr lang="es-EC" sz="2400"/>
        </a:p>
      </dgm:t>
    </dgm:pt>
    <dgm:pt modelId="{B711B2F4-18BA-41D5-A2FA-B501FA4A1457}" type="sibTrans" cxnId="{7A84A6C1-5340-48CE-8CF5-4B6A500CF21F}">
      <dgm:prSet/>
      <dgm:spPr/>
      <dgm:t>
        <a:bodyPr/>
        <a:lstStyle/>
        <a:p>
          <a:endParaRPr lang="es-EC" sz="2400"/>
        </a:p>
      </dgm:t>
    </dgm:pt>
    <dgm:pt modelId="{47A2ACD7-910B-4B3F-8F86-15DA87126C67}">
      <dgm:prSet custT="1"/>
      <dgm:spPr/>
      <dgm:t>
        <a:bodyPr/>
        <a:lstStyle/>
        <a:p>
          <a:r>
            <a:rPr lang="es-EC" sz="1400"/>
            <a:t>En la mayoría de las empresas del sector manufacturero de elaboración de alimentos y bebidas la rentabilidad sobre el activo y la rentabilidad sobre patrimonio supera el 1,5% y el 4,5% respectivamente.</a:t>
          </a:r>
        </a:p>
      </dgm:t>
    </dgm:pt>
    <dgm:pt modelId="{794509A4-4F6C-444D-AB2C-815A853FB36A}" type="parTrans" cxnId="{9E4175E0-2BCD-48EF-8742-105121D76193}">
      <dgm:prSet/>
      <dgm:spPr/>
      <dgm:t>
        <a:bodyPr/>
        <a:lstStyle/>
        <a:p>
          <a:endParaRPr lang="es-EC" sz="2400"/>
        </a:p>
      </dgm:t>
    </dgm:pt>
    <dgm:pt modelId="{D206DB51-7889-4333-BD8B-88CA8E0ECD83}" type="sibTrans" cxnId="{9E4175E0-2BCD-48EF-8742-105121D76193}">
      <dgm:prSet/>
      <dgm:spPr/>
      <dgm:t>
        <a:bodyPr/>
        <a:lstStyle/>
        <a:p>
          <a:endParaRPr lang="es-EC" sz="2400"/>
        </a:p>
      </dgm:t>
    </dgm:pt>
    <dgm:pt modelId="{9D2DFF4B-4461-4EAF-92D5-EE1811DAB646}">
      <dgm:prSet custT="1"/>
      <dgm:spPr/>
      <dgm:t>
        <a:bodyPr/>
        <a:lstStyle/>
        <a:p>
          <a:r>
            <a:rPr lang="es-EC" sz="1400"/>
            <a:t>Más de uno de los componentes del capital de trabajo inciden en la rentabilidad económica de forma significativa en las empresas del sector manufacturero de elaboración de alimentos y bebidas en la provincia de Pichincha.</a:t>
          </a:r>
        </a:p>
      </dgm:t>
    </dgm:pt>
    <dgm:pt modelId="{FA7E84CC-22FE-480F-84BA-A421C2DD6BDC}" type="parTrans" cxnId="{EE99DA4B-2911-4C82-965F-3724A902C605}">
      <dgm:prSet/>
      <dgm:spPr/>
      <dgm:t>
        <a:bodyPr/>
        <a:lstStyle/>
        <a:p>
          <a:endParaRPr lang="es-EC" sz="2400"/>
        </a:p>
      </dgm:t>
    </dgm:pt>
    <dgm:pt modelId="{5034981A-A6F6-45CB-A9FC-E86091932724}" type="sibTrans" cxnId="{EE99DA4B-2911-4C82-965F-3724A902C605}">
      <dgm:prSet/>
      <dgm:spPr/>
      <dgm:t>
        <a:bodyPr/>
        <a:lstStyle/>
        <a:p>
          <a:endParaRPr lang="es-EC" sz="2400"/>
        </a:p>
      </dgm:t>
    </dgm:pt>
    <dgm:pt modelId="{B8CA1A38-CF27-49BA-A1BF-BBAC83BEFFEB}">
      <dgm:prSet custT="1"/>
      <dgm:spPr/>
      <dgm:t>
        <a:bodyPr/>
        <a:lstStyle/>
        <a:p>
          <a:r>
            <a:rPr lang="es-EC" sz="1400"/>
            <a:t>Más de uno de los componentes del capital de trabajo inciden en la rentabilidad financiera de forma significativa en las empresas del sector manufacturero de elaboración de alimentos y bebidas en la provincia de Pichincha.</a:t>
          </a:r>
        </a:p>
      </dgm:t>
    </dgm:pt>
    <dgm:pt modelId="{14E66618-0D67-430A-BD8E-93E8252F6D46}" type="parTrans" cxnId="{A4C942CC-051F-4B6B-A669-35C5C17B1580}">
      <dgm:prSet/>
      <dgm:spPr/>
      <dgm:t>
        <a:bodyPr/>
        <a:lstStyle/>
        <a:p>
          <a:endParaRPr lang="es-EC" sz="2400"/>
        </a:p>
      </dgm:t>
    </dgm:pt>
    <dgm:pt modelId="{65BB0E37-888C-41F7-BA4F-652E8ABE54E3}" type="sibTrans" cxnId="{A4C942CC-051F-4B6B-A669-35C5C17B1580}">
      <dgm:prSet/>
      <dgm:spPr/>
      <dgm:t>
        <a:bodyPr/>
        <a:lstStyle/>
        <a:p>
          <a:endParaRPr lang="es-EC" sz="2400"/>
        </a:p>
      </dgm:t>
    </dgm:pt>
    <dgm:pt modelId="{3EA7ED47-A2B5-4CA4-A7F2-00F21C0354B9}" type="pres">
      <dgm:prSet presAssocID="{05F4D5C7-829B-40DC-8BCA-4315C2D96512}" presName="linearFlow" presStyleCnt="0">
        <dgm:presLayoutVars>
          <dgm:dir/>
          <dgm:animLvl val="lvl"/>
          <dgm:resizeHandles val="exact"/>
        </dgm:presLayoutVars>
      </dgm:prSet>
      <dgm:spPr/>
    </dgm:pt>
    <dgm:pt modelId="{2CEEA826-B1F8-4E92-A82F-92D215B7F0F9}" type="pres">
      <dgm:prSet presAssocID="{5F2176E1-6407-48E2-A2F0-A28D927BA974}" presName="composite" presStyleCnt="0"/>
      <dgm:spPr/>
    </dgm:pt>
    <dgm:pt modelId="{E1CFED48-C048-469E-937A-479820C602C4}" type="pres">
      <dgm:prSet presAssocID="{5F2176E1-6407-48E2-A2F0-A28D927BA974}" presName="parentText" presStyleLbl="alignNode1" presStyleIdx="0" presStyleCnt="5">
        <dgm:presLayoutVars>
          <dgm:chMax val="1"/>
          <dgm:bulletEnabled val="1"/>
        </dgm:presLayoutVars>
      </dgm:prSet>
      <dgm:spPr/>
    </dgm:pt>
    <dgm:pt modelId="{4D380416-4778-449F-A8AB-31908F8E2A13}" type="pres">
      <dgm:prSet presAssocID="{5F2176E1-6407-48E2-A2F0-A28D927BA974}" presName="descendantText" presStyleLbl="alignAcc1" presStyleIdx="0" presStyleCnt="5" custLinFactNeighborX="0">
        <dgm:presLayoutVars>
          <dgm:bulletEnabled val="1"/>
        </dgm:presLayoutVars>
      </dgm:prSet>
      <dgm:spPr/>
    </dgm:pt>
    <dgm:pt modelId="{5052F1A5-D11F-4507-9B40-DC3622E4EB7F}" type="pres">
      <dgm:prSet presAssocID="{274580EF-6DEA-46B1-966A-2ADE13E62D2C}" presName="sp" presStyleCnt="0"/>
      <dgm:spPr/>
    </dgm:pt>
    <dgm:pt modelId="{9DFE5B62-2146-4A2D-9622-6AED2E538C5C}" type="pres">
      <dgm:prSet presAssocID="{DA282405-FE23-43C5-960E-0C3C15EFE927}" presName="composite" presStyleCnt="0"/>
      <dgm:spPr/>
    </dgm:pt>
    <dgm:pt modelId="{4506DF02-DCBE-4419-B7B2-64EF30D6E22C}" type="pres">
      <dgm:prSet presAssocID="{DA282405-FE23-43C5-960E-0C3C15EFE927}" presName="parentText" presStyleLbl="alignNode1" presStyleIdx="1" presStyleCnt="5">
        <dgm:presLayoutVars>
          <dgm:chMax val="1"/>
          <dgm:bulletEnabled val="1"/>
        </dgm:presLayoutVars>
      </dgm:prSet>
      <dgm:spPr/>
    </dgm:pt>
    <dgm:pt modelId="{371A0C4B-E3AB-47FF-BA65-D7F1ED40172B}" type="pres">
      <dgm:prSet presAssocID="{DA282405-FE23-43C5-960E-0C3C15EFE927}" presName="descendantText" presStyleLbl="alignAcc1" presStyleIdx="1" presStyleCnt="5">
        <dgm:presLayoutVars>
          <dgm:bulletEnabled val="1"/>
        </dgm:presLayoutVars>
      </dgm:prSet>
      <dgm:spPr/>
    </dgm:pt>
    <dgm:pt modelId="{E10F053F-CA3F-40B0-A6FB-8DA153620708}" type="pres">
      <dgm:prSet presAssocID="{EB957CFC-0266-4E4A-B8A7-6553E0E06484}" presName="sp" presStyleCnt="0"/>
      <dgm:spPr/>
    </dgm:pt>
    <dgm:pt modelId="{25FE8368-5CBD-408E-A30C-C0CD0B83C912}" type="pres">
      <dgm:prSet presAssocID="{96DEB564-DF5B-4FB7-8CDF-932FFCD2F535}" presName="composite" presStyleCnt="0"/>
      <dgm:spPr/>
    </dgm:pt>
    <dgm:pt modelId="{E84080F8-D3C2-4AC0-A516-46D239C4F628}" type="pres">
      <dgm:prSet presAssocID="{96DEB564-DF5B-4FB7-8CDF-932FFCD2F535}" presName="parentText" presStyleLbl="alignNode1" presStyleIdx="2" presStyleCnt="5">
        <dgm:presLayoutVars>
          <dgm:chMax val="1"/>
          <dgm:bulletEnabled val="1"/>
        </dgm:presLayoutVars>
      </dgm:prSet>
      <dgm:spPr/>
    </dgm:pt>
    <dgm:pt modelId="{892289BA-9D72-4C05-ACDB-5D9B816D105F}" type="pres">
      <dgm:prSet presAssocID="{96DEB564-DF5B-4FB7-8CDF-932FFCD2F535}" presName="descendantText" presStyleLbl="alignAcc1" presStyleIdx="2" presStyleCnt="5">
        <dgm:presLayoutVars>
          <dgm:bulletEnabled val="1"/>
        </dgm:presLayoutVars>
      </dgm:prSet>
      <dgm:spPr/>
    </dgm:pt>
    <dgm:pt modelId="{8CED9691-4431-4723-9F64-640537FD34BC}" type="pres">
      <dgm:prSet presAssocID="{A7D203C4-77A8-42A4-812B-2DB9BC0182D2}" presName="sp" presStyleCnt="0"/>
      <dgm:spPr/>
    </dgm:pt>
    <dgm:pt modelId="{BD6BEFAE-7788-4820-85A2-C4B94FAB019B}" type="pres">
      <dgm:prSet presAssocID="{16433556-8EBC-4B29-9210-5FB8C18DDD8C}" presName="composite" presStyleCnt="0"/>
      <dgm:spPr/>
    </dgm:pt>
    <dgm:pt modelId="{7DE5FC80-3A22-45EC-87C4-E77673E143DE}" type="pres">
      <dgm:prSet presAssocID="{16433556-8EBC-4B29-9210-5FB8C18DDD8C}" presName="parentText" presStyleLbl="alignNode1" presStyleIdx="3" presStyleCnt="5">
        <dgm:presLayoutVars>
          <dgm:chMax val="1"/>
          <dgm:bulletEnabled val="1"/>
        </dgm:presLayoutVars>
      </dgm:prSet>
      <dgm:spPr/>
    </dgm:pt>
    <dgm:pt modelId="{DE7DB12A-E500-4D36-B9A9-C4A7CD405A76}" type="pres">
      <dgm:prSet presAssocID="{16433556-8EBC-4B29-9210-5FB8C18DDD8C}" presName="descendantText" presStyleLbl="alignAcc1" presStyleIdx="3" presStyleCnt="5">
        <dgm:presLayoutVars>
          <dgm:bulletEnabled val="1"/>
        </dgm:presLayoutVars>
      </dgm:prSet>
      <dgm:spPr/>
    </dgm:pt>
    <dgm:pt modelId="{34AAA1B9-19FC-4C2B-8529-F4837F541753}" type="pres">
      <dgm:prSet presAssocID="{FF81EF9A-1C2D-41FB-BCAA-E6F91915276A}" presName="sp" presStyleCnt="0"/>
      <dgm:spPr/>
    </dgm:pt>
    <dgm:pt modelId="{47738AAD-788E-4F94-8AAD-1C7EDC323F62}" type="pres">
      <dgm:prSet presAssocID="{1E6070BC-A70B-43AC-AC93-A6EBACD84E0D}" presName="composite" presStyleCnt="0"/>
      <dgm:spPr/>
    </dgm:pt>
    <dgm:pt modelId="{1E2EEF99-3776-459E-BEE1-DB6799BFEA88}" type="pres">
      <dgm:prSet presAssocID="{1E6070BC-A70B-43AC-AC93-A6EBACD84E0D}" presName="parentText" presStyleLbl="alignNode1" presStyleIdx="4" presStyleCnt="5">
        <dgm:presLayoutVars>
          <dgm:chMax val="1"/>
          <dgm:bulletEnabled val="1"/>
        </dgm:presLayoutVars>
      </dgm:prSet>
      <dgm:spPr/>
    </dgm:pt>
    <dgm:pt modelId="{7D72F059-567C-47C8-AB08-B90D00550E4A}" type="pres">
      <dgm:prSet presAssocID="{1E6070BC-A70B-43AC-AC93-A6EBACD84E0D}" presName="descendantText" presStyleLbl="alignAcc1" presStyleIdx="4" presStyleCnt="5">
        <dgm:presLayoutVars>
          <dgm:bulletEnabled val="1"/>
        </dgm:presLayoutVars>
      </dgm:prSet>
      <dgm:spPr/>
    </dgm:pt>
  </dgm:ptLst>
  <dgm:cxnLst>
    <dgm:cxn modelId="{D25FE509-0253-4719-87A3-356980BE94CE}" type="presOf" srcId="{16433556-8EBC-4B29-9210-5FB8C18DDD8C}" destId="{7DE5FC80-3A22-45EC-87C4-E77673E143DE}" srcOrd="0" destOrd="0" presId="urn:microsoft.com/office/officeart/2005/8/layout/chevron2"/>
    <dgm:cxn modelId="{903C3616-34BD-49C0-AAC0-359959A49B5E}" type="presOf" srcId="{05F4D5C7-829B-40DC-8BCA-4315C2D96512}" destId="{3EA7ED47-A2B5-4CA4-A7F2-00F21C0354B9}" srcOrd="0" destOrd="0" presId="urn:microsoft.com/office/officeart/2005/8/layout/chevron2"/>
    <dgm:cxn modelId="{9DA60021-3DE5-40AE-9D6D-555C8610493A}" srcId="{05F4D5C7-829B-40DC-8BCA-4315C2D96512}" destId="{16433556-8EBC-4B29-9210-5FB8C18DDD8C}" srcOrd="3" destOrd="0" parTransId="{A0103AE5-F613-4827-AC0A-89B1B8255C86}" sibTransId="{FF81EF9A-1C2D-41FB-BCAA-E6F91915276A}"/>
    <dgm:cxn modelId="{78240123-0D62-4D92-A15E-4E0F2F0F7DC5}" type="presOf" srcId="{96DEB564-DF5B-4FB7-8CDF-932FFCD2F535}" destId="{E84080F8-D3C2-4AC0-A516-46D239C4F628}" srcOrd="0" destOrd="0" presId="urn:microsoft.com/office/officeart/2005/8/layout/chevron2"/>
    <dgm:cxn modelId="{9D6FFB26-6EF3-4C38-9FB1-D30820E08737}" type="presOf" srcId="{47A2ACD7-910B-4B3F-8F86-15DA87126C67}" destId="{892289BA-9D72-4C05-ACDB-5D9B816D105F}" srcOrd="0" destOrd="0" presId="urn:microsoft.com/office/officeart/2005/8/layout/chevron2"/>
    <dgm:cxn modelId="{B7E7083B-0979-4A32-91DA-7D0BB372818B}" type="presOf" srcId="{9D2DFF4B-4461-4EAF-92D5-EE1811DAB646}" destId="{DE7DB12A-E500-4D36-B9A9-C4A7CD405A76}" srcOrd="0" destOrd="0" presId="urn:microsoft.com/office/officeart/2005/8/layout/chevron2"/>
    <dgm:cxn modelId="{EE99DA4B-2911-4C82-965F-3724A902C605}" srcId="{16433556-8EBC-4B29-9210-5FB8C18DDD8C}" destId="{9D2DFF4B-4461-4EAF-92D5-EE1811DAB646}" srcOrd="0" destOrd="0" parTransId="{FA7E84CC-22FE-480F-84BA-A421C2DD6BDC}" sibTransId="{5034981A-A6F6-45CB-A9FC-E86091932724}"/>
    <dgm:cxn modelId="{24F50751-B53C-4E04-85A9-967AB2A2328F}" srcId="{5F2176E1-6407-48E2-A2F0-A28D927BA974}" destId="{1E7B77AA-5621-4AEC-9CC4-05D3D57681B0}" srcOrd="2" destOrd="0" parTransId="{8DCAB235-D0EA-4D1E-AE57-00F6A1D09257}" sibTransId="{A22B88C2-CE60-42E3-8F76-C0972CA9BC8E}"/>
    <dgm:cxn modelId="{9DCA0955-0530-492E-98E9-6D0461BDF810}" type="presOf" srcId="{1E6070BC-A70B-43AC-AC93-A6EBACD84E0D}" destId="{1E2EEF99-3776-459E-BEE1-DB6799BFEA88}" srcOrd="0" destOrd="0" presId="urn:microsoft.com/office/officeart/2005/8/layout/chevron2"/>
    <dgm:cxn modelId="{A9360377-C582-420E-A0B9-EADE0F93E268}" type="presOf" srcId="{5F2176E1-6407-48E2-A2F0-A28D927BA974}" destId="{E1CFED48-C048-469E-937A-479820C602C4}" srcOrd="0" destOrd="0" presId="urn:microsoft.com/office/officeart/2005/8/layout/chevron2"/>
    <dgm:cxn modelId="{03D66B57-03DB-426F-B6FD-79989B9E58A4}" srcId="{5F2176E1-6407-48E2-A2F0-A28D927BA974}" destId="{C4CF156A-0740-4D32-91DF-0EC7229E175C}" srcOrd="0" destOrd="0" parTransId="{88A0ACF5-6E4A-44BA-A4FA-CAEC2367F809}" sibTransId="{9207DD2D-AB59-49CA-9BD5-5BF31898C7ED}"/>
    <dgm:cxn modelId="{C7924E59-156E-4DE2-B173-02709E8CA0ED}" srcId="{05F4D5C7-829B-40DC-8BCA-4315C2D96512}" destId="{5F2176E1-6407-48E2-A2F0-A28D927BA974}" srcOrd="0" destOrd="0" parTransId="{ED360801-EEC9-4F9A-AB32-57F9D80B54DB}" sibTransId="{274580EF-6DEA-46B1-966A-2ADE13E62D2C}"/>
    <dgm:cxn modelId="{09E41D5A-7E86-48EA-AA43-C57F8A6F6C54}" type="presOf" srcId="{1E7B77AA-5621-4AEC-9CC4-05D3D57681B0}" destId="{4D380416-4778-449F-A8AB-31908F8E2A13}" srcOrd="0" destOrd="2" presId="urn:microsoft.com/office/officeart/2005/8/layout/chevron2"/>
    <dgm:cxn modelId="{32577C95-E4CB-42A5-96EC-4FF66AB84D5B}" type="presOf" srcId="{7BAFDBD9-4BB9-4BC6-9DD0-A134AB6F7926}" destId="{371A0C4B-E3AB-47FF-BA65-D7F1ED40172B}" srcOrd="0" destOrd="0" presId="urn:microsoft.com/office/officeart/2005/8/layout/chevron2"/>
    <dgm:cxn modelId="{0C6DADAB-F220-421F-87E4-D2CFD31097DD}" type="presOf" srcId="{FBDB2774-F8F1-4CCD-A676-91473C998418}" destId="{4D380416-4778-449F-A8AB-31908F8E2A13}" srcOrd="0" destOrd="1" presId="urn:microsoft.com/office/officeart/2005/8/layout/chevron2"/>
    <dgm:cxn modelId="{9A602FB9-0ED2-4BAD-B190-75D3F1EC3BC9}" type="presOf" srcId="{C4CF156A-0740-4D32-91DF-0EC7229E175C}" destId="{4D380416-4778-449F-A8AB-31908F8E2A13}" srcOrd="0" destOrd="0" presId="urn:microsoft.com/office/officeart/2005/8/layout/chevron2"/>
    <dgm:cxn modelId="{46CF5ABA-006F-4DBF-A2A8-10C1BF3378FB}" type="presOf" srcId="{B8CA1A38-CF27-49BA-A1BF-BBAC83BEFFEB}" destId="{7D72F059-567C-47C8-AB08-B90D00550E4A}" srcOrd="0" destOrd="0" presId="urn:microsoft.com/office/officeart/2005/8/layout/chevron2"/>
    <dgm:cxn modelId="{7A84A6C1-5340-48CE-8CF5-4B6A500CF21F}" srcId="{DA282405-FE23-43C5-960E-0C3C15EFE927}" destId="{7BAFDBD9-4BB9-4BC6-9DD0-A134AB6F7926}" srcOrd="0" destOrd="0" parTransId="{FC1E0F92-F4E9-4A53-8EC0-77731053E7D3}" sibTransId="{B711B2F4-18BA-41D5-A2FA-B501FA4A1457}"/>
    <dgm:cxn modelId="{7DF041C8-0B2E-46C1-8CB4-2C0FBD759747}" srcId="{5F2176E1-6407-48E2-A2F0-A28D927BA974}" destId="{FBDB2774-F8F1-4CCD-A676-91473C998418}" srcOrd="1" destOrd="0" parTransId="{411C76E8-9C66-4D1D-B396-BCA299CEE0D2}" sibTransId="{2EBC433F-2A6C-4AA8-B87E-45B6596014DD}"/>
    <dgm:cxn modelId="{A4C942CC-051F-4B6B-A669-35C5C17B1580}" srcId="{1E6070BC-A70B-43AC-AC93-A6EBACD84E0D}" destId="{B8CA1A38-CF27-49BA-A1BF-BBAC83BEFFEB}" srcOrd="0" destOrd="0" parTransId="{14E66618-0D67-430A-BD8E-93E8252F6D46}" sibTransId="{65BB0E37-888C-41F7-BA4F-652E8ABE54E3}"/>
    <dgm:cxn modelId="{FB0F74CD-DFFE-4B9E-8A47-E00CE8EFBF0A}" srcId="{05F4D5C7-829B-40DC-8BCA-4315C2D96512}" destId="{96DEB564-DF5B-4FB7-8CDF-932FFCD2F535}" srcOrd="2" destOrd="0" parTransId="{222B748F-FEA6-4D2A-AD57-42EF6C5E2FD2}" sibTransId="{A7D203C4-77A8-42A4-812B-2DB9BC0182D2}"/>
    <dgm:cxn modelId="{068D80D8-4FA7-457E-95F9-5744045AD602}" srcId="{05F4D5C7-829B-40DC-8BCA-4315C2D96512}" destId="{1E6070BC-A70B-43AC-AC93-A6EBACD84E0D}" srcOrd="4" destOrd="0" parTransId="{59800792-451D-4FF5-95DA-43BD484C5C5E}" sibTransId="{5EA377A8-9ECF-4A4D-9BCB-F8AC60418C2F}"/>
    <dgm:cxn modelId="{58836BDE-739F-4A39-9A89-84410B83679A}" srcId="{05F4D5C7-829B-40DC-8BCA-4315C2D96512}" destId="{DA282405-FE23-43C5-960E-0C3C15EFE927}" srcOrd="1" destOrd="0" parTransId="{CE070F20-B592-41D0-AF44-B7EAE0B2761F}" sibTransId="{EB957CFC-0266-4E4A-B8A7-6553E0E06484}"/>
    <dgm:cxn modelId="{9E4175E0-2BCD-48EF-8742-105121D76193}" srcId="{96DEB564-DF5B-4FB7-8CDF-932FFCD2F535}" destId="{47A2ACD7-910B-4B3F-8F86-15DA87126C67}" srcOrd="0" destOrd="0" parTransId="{794509A4-4F6C-444D-AB2C-815A853FB36A}" sibTransId="{D206DB51-7889-4333-BD8B-88CA8E0ECD83}"/>
    <dgm:cxn modelId="{125AB7FF-2C04-466C-8F9A-027554C0C516}" type="presOf" srcId="{DA282405-FE23-43C5-960E-0C3C15EFE927}" destId="{4506DF02-DCBE-4419-B7B2-64EF30D6E22C}" srcOrd="0" destOrd="0" presId="urn:microsoft.com/office/officeart/2005/8/layout/chevron2"/>
    <dgm:cxn modelId="{A35F56BA-F235-4617-8A36-17120B1001BF}" type="presParOf" srcId="{3EA7ED47-A2B5-4CA4-A7F2-00F21C0354B9}" destId="{2CEEA826-B1F8-4E92-A82F-92D215B7F0F9}" srcOrd="0" destOrd="0" presId="urn:microsoft.com/office/officeart/2005/8/layout/chevron2"/>
    <dgm:cxn modelId="{B72269B4-BF52-4520-BCE9-C978F84A941F}" type="presParOf" srcId="{2CEEA826-B1F8-4E92-A82F-92D215B7F0F9}" destId="{E1CFED48-C048-469E-937A-479820C602C4}" srcOrd="0" destOrd="0" presId="urn:microsoft.com/office/officeart/2005/8/layout/chevron2"/>
    <dgm:cxn modelId="{6CF6FDB1-246B-4A91-A13E-E6FEF3106ECA}" type="presParOf" srcId="{2CEEA826-B1F8-4E92-A82F-92D215B7F0F9}" destId="{4D380416-4778-449F-A8AB-31908F8E2A13}" srcOrd="1" destOrd="0" presId="urn:microsoft.com/office/officeart/2005/8/layout/chevron2"/>
    <dgm:cxn modelId="{7A95A69A-5F32-46D7-83C3-9E6BDB38D248}" type="presParOf" srcId="{3EA7ED47-A2B5-4CA4-A7F2-00F21C0354B9}" destId="{5052F1A5-D11F-4507-9B40-DC3622E4EB7F}" srcOrd="1" destOrd="0" presId="urn:microsoft.com/office/officeart/2005/8/layout/chevron2"/>
    <dgm:cxn modelId="{D82A7A86-CED6-4D95-A916-AA1BAC812027}" type="presParOf" srcId="{3EA7ED47-A2B5-4CA4-A7F2-00F21C0354B9}" destId="{9DFE5B62-2146-4A2D-9622-6AED2E538C5C}" srcOrd="2" destOrd="0" presId="urn:microsoft.com/office/officeart/2005/8/layout/chevron2"/>
    <dgm:cxn modelId="{C0B0E10B-DE27-43AD-812E-63894A997AC3}" type="presParOf" srcId="{9DFE5B62-2146-4A2D-9622-6AED2E538C5C}" destId="{4506DF02-DCBE-4419-B7B2-64EF30D6E22C}" srcOrd="0" destOrd="0" presId="urn:microsoft.com/office/officeart/2005/8/layout/chevron2"/>
    <dgm:cxn modelId="{1D59EC88-EF60-4D53-92A2-CDFCB897201E}" type="presParOf" srcId="{9DFE5B62-2146-4A2D-9622-6AED2E538C5C}" destId="{371A0C4B-E3AB-47FF-BA65-D7F1ED40172B}" srcOrd="1" destOrd="0" presId="urn:microsoft.com/office/officeart/2005/8/layout/chevron2"/>
    <dgm:cxn modelId="{B78DFFF7-ED8C-4D95-9626-C031C32C6F00}" type="presParOf" srcId="{3EA7ED47-A2B5-4CA4-A7F2-00F21C0354B9}" destId="{E10F053F-CA3F-40B0-A6FB-8DA153620708}" srcOrd="3" destOrd="0" presId="urn:microsoft.com/office/officeart/2005/8/layout/chevron2"/>
    <dgm:cxn modelId="{18434E8E-E7CA-4172-B910-DE379C3BA403}" type="presParOf" srcId="{3EA7ED47-A2B5-4CA4-A7F2-00F21C0354B9}" destId="{25FE8368-5CBD-408E-A30C-C0CD0B83C912}" srcOrd="4" destOrd="0" presId="urn:microsoft.com/office/officeart/2005/8/layout/chevron2"/>
    <dgm:cxn modelId="{7AA54613-14D4-4C01-8717-1759E089802A}" type="presParOf" srcId="{25FE8368-5CBD-408E-A30C-C0CD0B83C912}" destId="{E84080F8-D3C2-4AC0-A516-46D239C4F628}" srcOrd="0" destOrd="0" presId="urn:microsoft.com/office/officeart/2005/8/layout/chevron2"/>
    <dgm:cxn modelId="{739BE578-1F5B-41CC-B48E-130CF826DA4E}" type="presParOf" srcId="{25FE8368-5CBD-408E-A30C-C0CD0B83C912}" destId="{892289BA-9D72-4C05-ACDB-5D9B816D105F}" srcOrd="1" destOrd="0" presId="urn:microsoft.com/office/officeart/2005/8/layout/chevron2"/>
    <dgm:cxn modelId="{37D90F18-F02C-410A-B5CC-5499446E36B3}" type="presParOf" srcId="{3EA7ED47-A2B5-4CA4-A7F2-00F21C0354B9}" destId="{8CED9691-4431-4723-9F64-640537FD34BC}" srcOrd="5" destOrd="0" presId="urn:microsoft.com/office/officeart/2005/8/layout/chevron2"/>
    <dgm:cxn modelId="{D73B64D9-6DDE-49A9-AAAE-12C414BC9545}" type="presParOf" srcId="{3EA7ED47-A2B5-4CA4-A7F2-00F21C0354B9}" destId="{BD6BEFAE-7788-4820-85A2-C4B94FAB019B}" srcOrd="6" destOrd="0" presId="urn:microsoft.com/office/officeart/2005/8/layout/chevron2"/>
    <dgm:cxn modelId="{46815437-52AF-4C1E-B0A4-806E335B5F42}" type="presParOf" srcId="{BD6BEFAE-7788-4820-85A2-C4B94FAB019B}" destId="{7DE5FC80-3A22-45EC-87C4-E77673E143DE}" srcOrd="0" destOrd="0" presId="urn:microsoft.com/office/officeart/2005/8/layout/chevron2"/>
    <dgm:cxn modelId="{D6631F68-317C-4E0A-BFD5-E504BA5F57E5}" type="presParOf" srcId="{BD6BEFAE-7788-4820-85A2-C4B94FAB019B}" destId="{DE7DB12A-E500-4D36-B9A9-C4A7CD405A76}" srcOrd="1" destOrd="0" presId="urn:microsoft.com/office/officeart/2005/8/layout/chevron2"/>
    <dgm:cxn modelId="{A6D57705-9674-46D1-9D73-35E9A6FA20FB}" type="presParOf" srcId="{3EA7ED47-A2B5-4CA4-A7F2-00F21C0354B9}" destId="{34AAA1B9-19FC-4C2B-8529-F4837F541753}" srcOrd="7" destOrd="0" presId="urn:microsoft.com/office/officeart/2005/8/layout/chevron2"/>
    <dgm:cxn modelId="{6F2C589B-B8F8-415F-B15C-6882C3CFB019}" type="presParOf" srcId="{3EA7ED47-A2B5-4CA4-A7F2-00F21C0354B9}" destId="{47738AAD-788E-4F94-8AAD-1C7EDC323F62}" srcOrd="8" destOrd="0" presId="urn:microsoft.com/office/officeart/2005/8/layout/chevron2"/>
    <dgm:cxn modelId="{BB3F9E73-F680-45C6-ADEB-F369D7254092}" type="presParOf" srcId="{47738AAD-788E-4F94-8AAD-1C7EDC323F62}" destId="{1E2EEF99-3776-459E-BEE1-DB6799BFEA88}" srcOrd="0" destOrd="0" presId="urn:microsoft.com/office/officeart/2005/8/layout/chevron2"/>
    <dgm:cxn modelId="{DAD70C02-1822-4B73-BAFE-B88EA5D468F8}" type="presParOf" srcId="{47738AAD-788E-4F94-8AAD-1C7EDC323F62}" destId="{7D72F059-567C-47C8-AB08-B90D00550E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D8DC3-AA41-402E-9A65-B1BB9BAAB1B1}" type="doc">
      <dgm:prSet loTypeId="urn:microsoft.com/office/officeart/2008/layout/TitlePictureLineup" loCatId="picture" qsTypeId="urn:microsoft.com/office/officeart/2005/8/quickstyle/simple1" qsCatId="simple" csTypeId="urn:microsoft.com/office/officeart/2005/8/colors/colorful4" csCatId="colorful" phldr="1"/>
      <dgm:spPr/>
      <dgm:t>
        <a:bodyPr/>
        <a:lstStyle/>
        <a:p>
          <a:endParaRPr lang="es-EC"/>
        </a:p>
      </dgm:t>
    </dgm:pt>
    <dgm:pt modelId="{2C5E5505-CAA5-459E-AC1F-E342C891E68C}">
      <dgm:prSet phldrT="[Texto]" custT="1"/>
      <dgm:spPr/>
      <dgm:t>
        <a:bodyPr/>
        <a:lstStyle/>
        <a:p>
          <a:r>
            <a:rPr lang="es-EC" sz="1800" b="1" dirty="0"/>
            <a:t>Teoría Financiera</a:t>
          </a:r>
        </a:p>
      </dgm:t>
    </dgm:pt>
    <dgm:pt modelId="{C971F959-001E-46F4-BA15-7DAE337C7E8E}" type="parTrans" cxnId="{B0A69B59-8986-408F-A2C8-7E4E1F6106C5}">
      <dgm:prSet/>
      <dgm:spPr/>
      <dgm:t>
        <a:bodyPr/>
        <a:lstStyle/>
        <a:p>
          <a:endParaRPr lang="es-EC" sz="1600"/>
        </a:p>
      </dgm:t>
    </dgm:pt>
    <dgm:pt modelId="{EFC3CEC2-E5C6-4BA2-B3FB-204873E149DE}" type="sibTrans" cxnId="{B0A69B59-8986-408F-A2C8-7E4E1F6106C5}">
      <dgm:prSet/>
      <dgm:spPr/>
      <dgm:t>
        <a:bodyPr/>
        <a:lstStyle/>
        <a:p>
          <a:endParaRPr lang="es-EC" sz="1600"/>
        </a:p>
      </dgm:t>
    </dgm:pt>
    <dgm:pt modelId="{0E2F3B46-6932-4E2D-B22C-9F90E771D4CB}">
      <dgm:prSet phldrT="[Texto]" custT="1"/>
      <dgm:spPr/>
      <dgm:t>
        <a:bodyPr/>
        <a:lstStyle/>
        <a:p>
          <a:r>
            <a:rPr lang="es-MX" sz="1600" dirty="0"/>
            <a:t>Una herramienta del administrador financiero en su tarea de incrementar el valor de la empresa</a:t>
          </a:r>
          <a:endParaRPr lang="es-EC" sz="1600" dirty="0"/>
        </a:p>
      </dgm:t>
    </dgm:pt>
    <dgm:pt modelId="{5A0CDBEE-4D76-423E-AE14-DB5198734BA2}" type="parTrans" cxnId="{A993495C-D2AF-4248-8792-CB5EF1798B7C}">
      <dgm:prSet/>
      <dgm:spPr/>
      <dgm:t>
        <a:bodyPr/>
        <a:lstStyle/>
        <a:p>
          <a:endParaRPr lang="es-EC" sz="1600"/>
        </a:p>
      </dgm:t>
    </dgm:pt>
    <dgm:pt modelId="{ED1B9257-5B14-4384-99BD-76EE9AB70CD4}" type="sibTrans" cxnId="{A993495C-D2AF-4248-8792-CB5EF1798B7C}">
      <dgm:prSet/>
      <dgm:spPr/>
      <dgm:t>
        <a:bodyPr/>
        <a:lstStyle/>
        <a:p>
          <a:endParaRPr lang="es-EC" sz="1600"/>
        </a:p>
      </dgm:t>
    </dgm:pt>
    <dgm:pt modelId="{5C263093-B037-492A-972C-253AB67029ED}">
      <dgm:prSet phldrT="[Texto]" custT="1"/>
      <dgm:spPr/>
      <dgm:t>
        <a:bodyPr/>
        <a:lstStyle/>
        <a:p>
          <a:r>
            <a:rPr lang="es-EC" sz="1600" b="1" dirty="0"/>
            <a:t>Teoría de </a:t>
          </a:r>
          <a:r>
            <a:rPr lang="es-EC" sz="1800" b="1" dirty="0"/>
            <a:t>la</a:t>
          </a:r>
          <a:r>
            <a:rPr lang="es-EC" sz="1600" b="1" dirty="0"/>
            <a:t> Administración del Capital de Trabajo </a:t>
          </a:r>
        </a:p>
      </dgm:t>
    </dgm:pt>
    <dgm:pt modelId="{41E33A6A-9585-4FBF-91A0-7C1A5E7966A8}" type="parTrans" cxnId="{71673D86-0829-4522-BD79-B6C245556A6B}">
      <dgm:prSet/>
      <dgm:spPr/>
      <dgm:t>
        <a:bodyPr/>
        <a:lstStyle/>
        <a:p>
          <a:endParaRPr lang="es-EC" sz="1600"/>
        </a:p>
      </dgm:t>
    </dgm:pt>
    <dgm:pt modelId="{6E0E04EE-E90C-4EE7-BBDA-6F0978A88F02}" type="sibTrans" cxnId="{71673D86-0829-4522-BD79-B6C245556A6B}">
      <dgm:prSet/>
      <dgm:spPr/>
      <dgm:t>
        <a:bodyPr/>
        <a:lstStyle/>
        <a:p>
          <a:endParaRPr lang="es-EC" sz="1600"/>
        </a:p>
      </dgm:t>
    </dgm:pt>
    <dgm:pt modelId="{11D43F21-3B50-4DC0-9D0D-099355D904D9}">
      <dgm:prSet phldrT="[Texto]" custT="1"/>
      <dgm:spPr/>
      <dgm:t>
        <a:bodyPr/>
        <a:lstStyle/>
        <a:p>
          <a:r>
            <a:rPr lang="es-EC" sz="1600" dirty="0"/>
            <a:t>Manejo adecuado de las cuentas del activo corriente y pasivo corriente de la empresa </a:t>
          </a:r>
        </a:p>
      </dgm:t>
    </dgm:pt>
    <dgm:pt modelId="{156B4930-7C78-4841-8BBC-E1F17D838F52}" type="parTrans" cxnId="{1C8778D0-F91B-4F4D-AAFF-C1310963E358}">
      <dgm:prSet/>
      <dgm:spPr/>
      <dgm:t>
        <a:bodyPr/>
        <a:lstStyle/>
        <a:p>
          <a:endParaRPr lang="es-EC" sz="1600"/>
        </a:p>
      </dgm:t>
    </dgm:pt>
    <dgm:pt modelId="{4F970302-E85C-47AE-9950-915512C5A704}" type="sibTrans" cxnId="{1C8778D0-F91B-4F4D-AAFF-C1310963E358}">
      <dgm:prSet/>
      <dgm:spPr/>
      <dgm:t>
        <a:bodyPr/>
        <a:lstStyle/>
        <a:p>
          <a:endParaRPr lang="es-EC" sz="1600"/>
        </a:p>
      </dgm:t>
    </dgm:pt>
    <dgm:pt modelId="{12B08597-2E63-4093-9134-FFF513E941FC}">
      <dgm:prSet phldrT="[Texto]" custT="1"/>
      <dgm:spPr/>
      <dgm:t>
        <a:bodyPr/>
        <a:lstStyle/>
        <a:p>
          <a:r>
            <a:rPr lang="es-EC" sz="1800" b="1" dirty="0"/>
            <a:t>Teoría de la Gestión Financiera</a:t>
          </a:r>
        </a:p>
      </dgm:t>
    </dgm:pt>
    <dgm:pt modelId="{0766781E-17ED-45BF-B634-91C0FF528939}" type="parTrans" cxnId="{92D86486-954D-4815-B5DF-28AE2DBFE378}">
      <dgm:prSet/>
      <dgm:spPr/>
      <dgm:t>
        <a:bodyPr/>
        <a:lstStyle/>
        <a:p>
          <a:endParaRPr lang="es-EC" sz="1600"/>
        </a:p>
      </dgm:t>
    </dgm:pt>
    <dgm:pt modelId="{E89C82F9-31C8-4116-A1EA-E96A2271EA7A}" type="sibTrans" cxnId="{92D86486-954D-4815-B5DF-28AE2DBFE378}">
      <dgm:prSet/>
      <dgm:spPr/>
      <dgm:t>
        <a:bodyPr/>
        <a:lstStyle/>
        <a:p>
          <a:endParaRPr lang="es-EC" sz="1600"/>
        </a:p>
      </dgm:t>
    </dgm:pt>
    <dgm:pt modelId="{81276EDE-EDC6-48EC-8171-E825E47E8D91}">
      <dgm:prSet phldrT="[Texto]" custT="1"/>
      <dgm:spPr/>
      <dgm:t>
        <a:bodyPr/>
        <a:lstStyle/>
        <a:p>
          <a:r>
            <a:rPr lang="es-EC" sz="1600" dirty="0"/>
            <a:t>Se encarga del proceso administrativo en cuanto al manejo de los recursos financieros</a:t>
          </a:r>
        </a:p>
      </dgm:t>
    </dgm:pt>
    <dgm:pt modelId="{33E89CF8-F6E1-4D09-A498-152053E0D391}" type="parTrans" cxnId="{ED16042A-C1B5-4215-BB12-B6F8EC3EE4C6}">
      <dgm:prSet/>
      <dgm:spPr/>
      <dgm:t>
        <a:bodyPr/>
        <a:lstStyle/>
        <a:p>
          <a:endParaRPr lang="es-EC" sz="1600"/>
        </a:p>
      </dgm:t>
    </dgm:pt>
    <dgm:pt modelId="{F72A10D1-A712-4048-8EC2-5ABA245FB27C}" type="sibTrans" cxnId="{ED16042A-C1B5-4215-BB12-B6F8EC3EE4C6}">
      <dgm:prSet/>
      <dgm:spPr/>
      <dgm:t>
        <a:bodyPr/>
        <a:lstStyle/>
        <a:p>
          <a:endParaRPr lang="es-EC" sz="1600"/>
        </a:p>
      </dgm:t>
    </dgm:pt>
    <dgm:pt modelId="{122B4B6E-B368-4DF4-A035-23763109F30B}" type="pres">
      <dgm:prSet presAssocID="{49FD8DC3-AA41-402E-9A65-B1BB9BAAB1B1}" presName="Name0" presStyleCnt="0">
        <dgm:presLayoutVars>
          <dgm:dir/>
        </dgm:presLayoutVars>
      </dgm:prSet>
      <dgm:spPr/>
    </dgm:pt>
    <dgm:pt modelId="{39EAFE3D-A586-44F0-800C-BA0693DC1B96}" type="pres">
      <dgm:prSet presAssocID="{2C5E5505-CAA5-459E-AC1F-E342C891E68C}" presName="composite" presStyleCnt="0"/>
      <dgm:spPr/>
    </dgm:pt>
    <dgm:pt modelId="{00FB4564-46D5-451D-B989-872E3BA1AF72}" type="pres">
      <dgm:prSet presAssocID="{2C5E5505-CAA5-459E-AC1F-E342C891E68C}" presName="Accent" presStyleLbl="alignAcc1" presStyleIdx="0" presStyleCnt="3"/>
      <dgm:spPr/>
    </dgm:pt>
    <dgm:pt modelId="{85651322-8DD3-4A00-8CBD-18A8997D34B8}" type="pres">
      <dgm:prSet presAssocID="{2C5E5505-CAA5-459E-AC1F-E342C891E68C}" presName="Image"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AB1765E-44E1-418A-90D5-50F74C3D2FBE}" type="pres">
      <dgm:prSet presAssocID="{2C5E5505-CAA5-459E-AC1F-E342C891E68C}" presName="Child" presStyleLbl="revTx" presStyleIdx="0" presStyleCnt="3" custScaleY="59308">
        <dgm:presLayoutVars>
          <dgm:bulletEnabled val="1"/>
        </dgm:presLayoutVars>
      </dgm:prSet>
      <dgm:spPr/>
    </dgm:pt>
    <dgm:pt modelId="{C794E3F7-2969-4801-B100-E6FF4D55AA6A}" type="pres">
      <dgm:prSet presAssocID="{2C5E5505-CAA5-459E-AC1F-E342C891E68C}" presName="Parent" presStyleLbl="alignNode1" presStyleIdx="0" presStyleCnt="3">
        <dgm:presLayoutVars>
          <dgm:bulletEnabled val="1"/>
        </dgm:presLayoutVars>
      </dgm:prSet>
      <dgm:spPr/>
    </dgm:pt>
    <dgm:pt modelId="{025C7331-989D-437E-9561-BE765E29FB11}" type="pres">
      <dgm:prSet presAssocID="{EFC3CEC2-E5C6-4BA2-B3FB-204873E149DE}" presName="sibTrans" presStyleCnt="0"/>
      <dgm:spPr/>
    </dgm:pt>
    <dgm:pt modelId="{83681923-0041-429E-AE36-EC2C9F30EE96}" type="pres">
      <dgm:prSet presAssocID="{5C263093-B037-492A-972C-253AB67029ED}" presName="composite" presStyleCnt="0"/>
      <dgm:spPr/>
    </dgm:pt>
    <dgm:pt modelId="{CDF7A8AE-C015-4494-B71D-CAEDD2E97274}" type="pres">
      <dgm:prSet presAssocID="{5C263093-B037-492A-972C-253AB67029ED}" presName="Accent" presStyleLbl="alignAcc1" presStyleIdx="1" presStyleCnt="3"/>
      <dgm:spPr/>
    </dgm:pt>
    <dgm:pt modelId="{3D58AFA8-63A1-4DB7-9337-C50FD52AEC8D}" type="pres">
      <dgm:prSet presAssocID="{5C263093-B037-492A-972C-253AB67029ED}" presName="Image" presStyleLbl="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E41BEC20-CC61-427E-9087-DC3AEAD389A4}" type="pres">
      <dgm:prSet presAssocID="{5C263093-B037-492A-972C-253AB67029ED}" presName="Child" presStyleLbl="revTx" presStyleIdx="1" presStyleCnt="3" custScaleY="68132">
        <dgm:presLayoutVars>
          <dgm:bulletEnabled val="1"/>
        </dgm:presLayoutVars>
      </dgm:prSet>
      <dgm:spPr/>
    </dgm:pt>
    <dgm:pt modelId="{1C8E43DA-8321-47A8-9C71-377B3B8183E4}" type="pres">
      <dgm:prSet presAssocID="{5C263093-B037-492A-972C-253AB67029ED}" presName="Parent" presStyleLbl="alignNode1" presStyleIdx="1" presStyleCnt="3" custScaleX="126523" custScaleY="117585">
        <dgm:presLayoutVars>
          <dgm:bulletEnabled val="1"/>
        </dgm:presLayoutVars>
      </dgm:prSet>
      <dgm:spPr/>
    </dgm:pt>
    <dgm:pt modelId="{6BF56ED9-7837-4FD1-B814-34884B65F7E4}" type="pres">
      <dgm:prSet presAssocID="{6E0E04EE-E90C-4EE7-BBDA-6F0978A88F02}" presName="sibTrans" presStyleCnt="0"/>
      <dgm:spPr/>
    </dgm:pt>
    <dgm:pt modelId="{E9BE6E47-5175-42BC-B0D9-E260AFE70720}" type="pres">
      <dgm:prSet presAssocID="{12B08597-2E63-4093-9134-FFF513E941FC}" presName="composite" presStyleCnt="0"/>
      <dgm:spPr/>
    </dgm:pt>
    <dgm:pt modelId="{56E3CA54-737F-419D-84AC-184015E3E33A}" type="pres">
      <dgm:prSet presAssocID="{12B08597-2E63-4093-9134-FFF513E941FC}" presName="Accent" presStyleLbl="alignAcc1" presStyleIdx="2" presStyleCnt="3"/>
      <dgm:spPr/>
    </dgm:pt>
    <dgm:pt modelId="{4E20D9D4-EBCE-4A09-BB05-C5C2D32CF268}" type="pres">
      <dgm:prSet presAssocID="{12B08597-2E63-4093-9134-FFF513E941FC}" presName="Image"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0A1F5802-8EC8-43F1-B14E-49F4A2CF8595}" type="pres">
      <dgm:prSet presAssocID="{12B08597-2E63-4093-9134-FFF513E941FC}" presName="Child" presStyleLbl="revTx" presStyleIdx="2" presStyleCnt="3" custScaleY="70273">
        <dgm:presLayoutVars>
          <dgm:bulletEnabled val="1"/>
        </dgm:presLayoutVars>
      </dgm:prSet>
      <dgm:spPr/>
    </dgm:pt>
    <dgm:pt modelId="{8E53A1A6-6195-4934-8068-B3C6786C00AB}" type="pres">
      <dgm:prSet presAssocID="{12B08597-2E63-4093-9134-FFF513E941FC}" presName="Parent" presStyleLbl="alignNode1" presStyleIdx="2" presStyleCnt="3" custScaleX="115293" custScaleY="92369">
        <dgm:presLayoutVars>
          <dgm:bulletEnabled val="1"/>
        </dgm:presLayoutVars>
      </dgm:prSet>
      <dgm:spPr/>
    </dgm:pt>
  </dgm:ptLst>
  <dgm:cxnLst>
    <dgm:cxn modelId="{C3922B06-6461-4341-83B6-ED35C514DF16}" type="presOf" srcId="{5C263093-B037-492A-972C-253AB67029ED}" destId="{1C8E43DA-8321-47A8-9C71-377B3B8183E4}" srcOrd="0" destOrd="0" presId="urn:microsoft.com/office/officeart/2008/layout/TitlePictureLineup"/>
    <dgm:cxn modelId="{4E00E606-FDED-4491-BF50-0DC208202C3B}" type="presOf" srcId="{0E2F3B46-6932-4E2D-B22C-9F90E771D4CB}" destId="{8AB1765E-44E1-418A-90D5-50F74C3D2FBE}" srcOrd="0" destOrd="0" presId="urn:microsoft.com/office/officeart/2008/layout/TitlePictureLineup"/>
    <dgm:cxn modelId="{ED16042A-C1B5-4215-BB12-B6F8EC3EE4C6}" srcId="{12B08597-2E63-4093-9134-FFF513E941FC}" destId="{81276EDE-EDC6-48EC-8171-E825E47E8D91}" srcOrd="0" destOrd="0" parTransId="{33E89CF8-F6E1-4D09-A498-152053E0D391}" sibTransId="{F72A10D1-A712-4048-8EC2-5ABA245FB27C}"/>
    <dgm:cxn modelId="{A993495C-D2AF-4248-8792-CB5EF1798B7C}" srcId="{2C5E5505-CAA5-459E-AC1F-E342C891E68C}" destId="{0E2F3B46-6932-4E2D-B22C-9F90E771D4CB}" srcOrd="0" destOrd="0" parTransId="{5A0CDBEE-4D76-423E-AE14-DB5198734BA2}" sibTransId="{ED1B9257-5B14-4384-99BD-76EE9AB70CD4}"/>
    <dgm:cxn modelId="{2B773073-9941-47C9-AEBA-DE2FF6E14DFB}" type="presOf" srcId="{49FD8DC3-AA41-402E-9A65-B1BB9BAAB1B1}" destId="{122B4B6E-B368-4DF4-A035-23763109F30B}" srcOrd="0" destOrd="0" presId="urn:microsoft.com/office/officeart/2008/layout/TitlePictureLineup"/>
    <dgm:cxn modelId="{B0A69B59-8986-408F-A2C8-7E4E1F6106C5}" srcId="{49FD8DC3-AA41-402E-9A65-B1BB9BAAB1B1}" destId="{2C5E5505-CAA5-459E-AC1F-E342C891E68C}" srcOrd="0" destOrd="0" parTransId="{C971F959-001E-46F4-BA15-7DAE337C7E8E}" sibTransId="{EFC3CEC2-E5C6-4BA2-B3FB-204873E149DE}"/>
    <dgm:cxn modelId="{3E1AC881-BDED-4FF8-9204-570A49BB809E}" type="presOf" srcId="{12B08597-2E63-4093-9134-FFF513E941FC}" destId="{8E53A1A6-6195-4934-8068-B3C6786C00AB}" srcOrd="0" destOrd="0" presId="urn:microsoft.com/office/officeart/2008/layout/TitlePictureLineup"/>
    <dgm:cxn modelId="{71673D86-0829-4522-BD79-B6C245556A6B}" srcId="{49FD8DC3-AA41-402E-9A65-B1BB9BAAB1B1}" destId="{5C263093-B037-492A-972C-253AB67029ED}" srcOrd="1" destOrd="0" parTransId="{41E33A6A-9585-4FBF-91A0-7C1A5E7966A8}" sibTransId="{6E0E04EE-E90C-4EE7-BBDA-6F0978A88F02}"/>
    <dgm:cxn modelId="{92D86486-954D-4815-B5DF-28AE2DBFE378}" srcId="{49FD8DC3-AA41-402E-9A65-B1BB9BAAB1B1}" destId="{12B08597-2E63-4093-9134-FFF513E941FC}" srcOrd="2" destOrd="0" parTransId="{0766781E-17ED-45BF-B634-91C0FF528939}" sibTransId="{E89C82F9-31C8-4116-A1EA-E96A2271EA7A}"/>
    <dgm:cxn modelId="{AD6DB689-A21B-49BC-85D8-4D9570CD85DF}" type="presOf" srcId="{2C5E5505-CAA5-459E-AC1F-E342C891E68C}" destId="{C794E3F7-2969-4801-B100-E6FF4D55AA6A}" srcOrd="0" destOrd="0" presId="urn:microsoft.com/office/officeart/2008/layout/TitlePictureLineup"/>
    <dgm:cxn modelId="{47E7C69E-E7AC-4714-B611-047598EFAA15}" type="presOf" srcId="{81276EDE-EDC6-48EC-8171-E825E47E8D91}" destId="{0A1F5802-8EC8-43F1-B14E-49F4A2CF8595}" srcOrd="0" destOrd="0" presId="urn:microsoft.com/office/officeart/2008/layout/TitlePictureLineup"/>
    <dgm:cxn modelId="{7CFEC2A7-A289-42DA-8910-2142CF7FF7B8}" type="presOf" srcId="{11D43F21-3B50-4DC0-9D0D-099355D904D9}" destId="{E41BEC20-CC61-427E-9087-DC3AEAD389A4}" srcOrd="0" destOrd="0" presId="urn:microsoft.com/office/officeart/2008/layout/TitlePictureLineup"/>
    <dgm:cxn modelId="{1C8778D0-F91B-4F4D-AAFF-C1310963E358}" srcId="{5C263093-B037-492A-972C-253AB67029ED}" destId="{11D43F21-3B50-4DC0-9D0D-099355D904D9}" srcOrd="0" destOrd="0" parTransId="{156B4930-7C78-4841-8BBC-E1F17D838F52}" sibTransId="{4F970302-E85C-47AE-9950-915512C5A704}"/>
    <dgm:cxn modelId="{D14DEFF0-BA7C-4D11-844C-6F9BCE5EF60B}" type="presParOf" srcId="{122B4B6E-B368-4DF4-A035-23763109F30B}" destId="{39EAFE3D-A586-44F0-800C-BA0693DC1B96}" srcOrd="0" destOrd="0" presId="urn:microsoft.com/office/officeart/2008/layout/TitlePictureLineup"/>
    <dgm:cxn modelId="{95703F3C-824D-43C5-8D47-D35603EDDC0A}" type="presParOf" srcId="{39EAFE3D-A586-44F0-800C-BA0693DC1B96}" destId="{00FB4564-46D5-451D-B989-872E3BA1AF72}" srcOrd="0" destOrd="0" presId="urn:microsoft.com/office/officeart/2008/layout/TitlePictureLineup"/>
    <dgm:cxn modelId="{82C5A0CB-FF1A-4E90-BFD5-FDCA7B446481}" type="presParOf" srcId="{39EAFE3D-A586-44F0-800C-BA0693DC1B96}" destId="{85651322-8DD3-4A00-8CBD-18A8997D34B8}" srcOrd="1" destOrd="0" presId="urn:microsoft.com/office/officeart/2008/layout/TitlePictureLineup"/>
    <dgm:cxn modelId="{DF441A9A-1C47-4657-93B3-907308C935A2}" type="presParOf" srcId="{39EAFE3D-A586-44F0-800C-BA0693DC1B96}" destId="{8AB1765E-44E1-418A-90D5-50F74C3D2FBE}" srcOrd="2" destOrd="0" presId="urn:microsoft.com/office/officeart/2008/layout/TitlePictureLineup"/>
    <dgm:cxn modelId="{AB59E5B5-CB09-4034-9393-3361B3E39EDD}" type="presParOf" srcId="{39EAFE3D-A586-44F0-800C-BA0693DC1B96}" destId="{C794E3F7-2969-4801-B100-E6FF4D55AA6A}" srcOrd="3" destOrd="0" presId="urn:microsoft.com/office/officeart/2008/layout/TitlePictureLineup"/>
    <dgm:cxn modelId="{CDDCF079-7F08-4A9D-86FC-3B30F813634D}" type="presParOf" srcId="{122B4B6E-B368-4DF4-A035-23763109F30B}" destId="{025C7331-989D-437E-9561-BE765E29FB11}" srcOrd="1" destOrd="0" presId="urn:microsoft.com/office/officeart/2008/layout/TitlePictureLineup"/>
    <dgm:cxn modelId="{86D23030-B2FF-4802-8D44-28302BFBC627}" type="presParOf" srcId="{122B4B6E-B368-4DF4-A035-23763109F30B}" destId="{83681923-0041-429E-AE36-EC2C9F30EE96}" srcOrd="2" destOrd="0" presId="urn:microsoft.com/office/officeart/2008/layout/TitlePictureLineup"/>
    <dgm:cxn modelId="{81D61B99-6FD5-4E8B-A5ED-23DC307A129C}" type="presParOf" srcId="{83681923-0041-429E-AE36-EC2C9F30EE96}" destId="{CDF7A8AE-C015-4494-B71D-CAEDD2E97274}" srcOrd="0" destOrd="0" presId="urn:microsoft.com/office/officeart/2008/layout/TitlePictureLineup"/>
    <dgm:cxn modelId="{85497195-3DB6-4AB4-93C3-FECB93BC7660}" type="presParOf" srcId="{83681923-0041-429E-AE36-EC2C9F30EE96}" destId="{3D58AFA8-63A1-4DB7-9337-C50FD52AEC8D}" srcOrd="1" destOrd="0" presId="urn:microsoft.com/office/officeart/2008/layout/TitlePictureLineup"/>
    <dgm:cxn modelId="{5DA74A83-308C-4ED4-AD0D-8D5CB7B9EC02}" type="presParOf" srcId="{83681923-0041-429E-AE36-EC2C9F30EE96}" destId="{E41BEC20-CC61-427E-9087-DC3AEAD389A4}" srcOrd="2" destOrd="0" presId="urn:microsoft.com/office/officeart/2008/layout/TitlePictureLineup"/>
    <dgm:cxn modelId="{B2520997-B8AB-4709-B165-D987D810FBBE}" type="presParOf" srcId="{83681923-0041-429E-AE36-EC2C9F30EE96}" destId="{1C8E43DA-8321-47A8-9C71-377B3B8183E4}" srcOrd="3" destOrd="0" presId="urn:microsoft.com/office/officeart/2008/layout/TitlePictureLineup"/>
    <dgm:cxn modelId="{5B229145-C18F-4B50-A2EA-63CEB76F546B}" type="presParOf" srcId="{122B4B6E-B368-4DF4-A035-23763109F30B}" destId="{6BF56ED9-7837-4FD1-B814-34884B65F7E4}" srcOrd="3" destOrd="0" presId="urn:microsoft.com/office/officeart/2008/layout/TitlePictureLineup"/>
    <dgm:cxn modelId="{780EDDFA-17FB-445D-BB36-BDC14CF79BFA}" type="presParOf" srcId="{122B4B6E-B368-4DF4-A035-23763109F30B}" destId="{E9BE6E47-5175-42BC-B0D9-E260AFE70720}" srcOrd="4" destOrd="0" presId="urn:microsoft.com/office/officeart/2008/layout/TitlePictureLineup"/>
    <dgm:cxn modelId="{47865471-739E-48E2-883A-C8244B65364F}" type="presParOf" srcId="{E9BE6E47-5175-42BC-B0D9-E260AFE70720}" destId="{56E3CA54-737F-419D-84AC-184015E3E33A}" srcOrd="0" destOrd="0" presId="urn:microsoft.com/office/officeart/2008/layout/TitlePictureLineup"/>
    <dgm:cxn modelId="{7BAF0ECF-6ABF-4DBA-A2FA-AF41534E7698}" type="presParOf" srcId="{E9BE6E47-5175-42BC-B0D9-E260AFE70720}" destId="{4E20D9D4-EBCE-4A09-BB05-C5C2D32CF268}" srcOrd="1" destOrd="0" presId="urn:microsoft.com/office/officeart/2008/layout/TitlePictureLineup"/>
    <dgm:cxn modelId="{FDC9440B-B950-4BB4-A959-B0677C065F33}" type="presParOf" srcId="{E9BE6E47-5175-42BC-B0D9-E260AFE70720}" destId="{0A1F5802-8EC8-43F1-B14E-49F4A2CF8595}" srcOrd="2" destOrd="0" presId="urn:microsoft.com/office/officeart/2008/layout/TitlePictureLineup"/>
    <dgm:cxn modelId="{E10B6E70-A4AA-48C4-9FDE-BBC152AD1A65}" type="presParOf" srcId="{E9BE6E47-5175-42BC-B0D9-E260AFE70720}" destId="{8E53A1A6-6195-4934-8068-B3C6786C00AB}"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F5ED6-2C05-41ED-ADFE-DD93FC60C626}" type="doc">
      <dgm:prSet loTypeId="urn:microsoft.com/office/officeart/2005/8/layout/lProcess2" loCatId="list" qsTypeId="urn:microsoft.com/office/officeart/2005/8/quickstyle/simple2" qsCatId="simple" csTypeId="urn:microsoft.com/office/officeart/2005/8/colors/accent4_1" csCatId="accent4" phldr="1"/>
      <dgm:spPr/>
      <dgm:t>
        <a:bodyPr/>
        <a:lstStyle/>
        <a:p>
          <a:endParaRPr lang="es-EC"/>
        </a:p>
      </dgm:t>
    </dgm:pt>
    <dgm:pt modelId="{4A86E8A8-9B1B-4B0C-8629-084DFF0F0E5D}">
      <dgm:prSet phldrT="[Texto]"/>
      <dgm:spPr/>
      <dgm:t>
        <a:bodyPr/>
        <a:lstStyle/>
        <a:p>
          <a:pPr>
            <a:buNone/>
          </a:pPr>
          <a:r>
            <a:rPr lang="es-ES" dirty="0">
              <a:latin typeface="Arial" panose="020B0604020202020204" pitchFamily="34" charset="0"/>
              <a:cs typeface="Arial" panose="020B0604020202020204" pitchFamily="34" charset="0"/>
            </a:rPr>
            <a:t>Cuenca, Rojas, Cueva &amp; Armas (2018)</a:t>
          </a:r>
          <a:endParaRPr lang="es-EC" dirty="0">
            <a:latin typeface="Arial" panose="020B0604020202020204" pitchFamily="34" charset="0"/>
            <a:cs typeface="Arial" panose="020B0604020202020204" pitchFamily="34" charset="0"/>
          </a:endParaRPr>
        </a:p>
      </dgm:t>
    </dgm:pt>
    <dgm:pt modelId="{45860CF3-39B6-47EF-8187-902531247ABB}" type="parTrans" cxnId="{783DA6FC-08BA-4A64-9A4D-C6D42786CB0A}">
      <dgm:prSet/>
      <dgm:spPr/>
      <dgm:t>
        <a:bodyPr/>
        <a:lstStyle/>
        <a:p>
          <a:endParaRPr lang="es-EC">
            <a:latin typeface="Arial" panose="020B0604020202020204" pitchFamily="34" charset="0"/>
            <a:cs typeface="Arial" panose="020B0604020202020204" pitchFamily="34" charset="0"/>
          </a:endParaRPr>
        </a:p>
      </dgm:t>
    </dgm:pt>
    <dgm:pt modelId="{C74976C7-BC4A-4823-9DD7-06113E9542BB}" type="sibTrans" cxnId="{783DA6FC-08BA-4A64-9A4D-C6D42786CB0A}">
      <dgm:prSet/>
      <dgm:spPr/>
      <dgm:t>
        <a:bodyPr/>
        <a:lstStyle/>
        <a:p>
          <a:endParaRPr lang="es-EC">
            <a:latin typeface="Arial" panose="020B0604020202020204" pitchFamily="34" charset="0"/>
            <a:cs typeface="Arial" panose="020B0604020202020204" pitchFamily="34" charset="0"/>
          </a:endParaRPr>
        </a:p>
      </dgm:t>
    </dgm:pt>
    <dgm:pt modelId="{39AA494F-024F-49C5-BDB3-306AD1FD3538}">
      <dgm:prSet phldrT="[Texto]" custT="1"/>
      <dgm:spPr/>
      <dgm:t>
        <a:bodyPr/>
        <a:lstStyle/>
        <a:p>
          <a:r>
            <a:rPr lang="es-EC" sz="1400" dirty="0">
              <a:latin typeface="Arial" panose="020B0604020202020204" pitchFamily="34" charset="0"/>
              <a:cs typeface="Arial" panose="020B0604020202020204" pitchFamily="34" charset="0"/>
            </a:rPr>
            <a:t>Un manejo eficiente de la administración del capital de trabajo permitirá un equilibrio entre la liquidez y la rentabilidad 	</a:t>
          </a:r>
        </a:p>
      </dgm:t>
    </dgm:pt>
    <dgm:pt modelId="{51C8A760-9048-472D-9D56-F991D194D701}" type="parTrans" cxnId="{E3B5D069-025A-407F-8723-CB85E1E8CCB5}">
      <dgm:prSet/>
      <dgm:spPr/>
      <dgm:t>
        <a:bodyPr/>
        <a:lstStyle/>
        <a:p>
          <a:endParaRPr lang="es-EC">
            <a:latin typeface="Arial" panose="020B0604020202020204" pitchFamily="34" charset="0"/>
            <a:cs typeface="Arial" panose="020B0604020202020204" pitchFamily="34" charset="0"/>
          </a:endParaRPr>
        </a:p>
      </dgm:t>
    </dgm:pt>
    <dgm:pt modelId="{1E4AF50B-1631-467E-B9B6-92E29A9CDA4F}" type="sibTrans" cxnId="{E3B5D069-025A-407F-8723-CB85E1E8CCB5}">
      <dgm:prSet/>
      <dgm:spPr/>
      <dgm:t>
        <a:bodyPr/>
        <a:lstStyle/>
        <a:p>
          <a:endParaRPr lang="es-EC">
            <a:latin typeface="Arial" panose="020B0604020202020204" pitchFamily="34" charset="0"/>
            <a:cs typeface="Arial" panose="020B0604020202020204" pitchFamily="34" charset="0"/>
          </a:endParaRPr>
        </a:p>
      </dgm:t>
    </dgm:pt>
    <dgm:pt modelId="{2668DBE9-9852-4FED-83B5-44D4F7F1E311}">
      <dgm:prSet phldrT="[Texto]"/>
      <dgm:spPr/>
      <dgm:t>
        <a:bodyPr/>
        <a:lstStyle/>
        <a:p>
          <a:pPr>
            <a:buNone/>
          </a:pPr>
          <a:r>
            <a:rPr lang="es-EC" dirty="0">
              <a:latin typeface="Arial" panose="020B0604020202020204" pitchFamily="34" charset="0"/>
              <a:cs typeface="Arial" panose="020B0604020202020204" pitchFamily="34" charset="0"/>
            </a:rPr>
            <a:t>Jaramillo (2016) </a:t>
          </a:r>
        </a:p>
      </dgm:t>
    </dgm:pt>
    <dgm:pt modelId="{E1E5A35D-02A1-4065-B139-AF9670018DFF}" type="parTrans" cxnId="{12B27AC7-7A56-43E8-A216-C82836A79564}">
      <dgm:prSet/>
      <dgm:spPr/>
      <dgm:t>
        <a:bodyPr/>
        <a:lstStyle/>
        <a:p>
          <a:endParaRPr lang="es-EC">
            <a:latin typeface="Arial" panose="020B0604020202020204" pitchFamily="34" charset="0"/>
            <a:cs typeface="Arial" panose="020B0604020202020204" pitchFamily="34" charset="0"/>
          </a:endParaRPr>
        </a:p>
      </dgm:t>
    </dgm:pt>
    <dgm:pt modelId="{11694A58-B2AB-4877-9579-8FC3A6BC2AAB}" type="sibTrans" cxnId="{12B27AC7-7A56-43E8-A216-C82836A79564}">
      <dgm:prSet/>
      <dgm:spPr/>
      <dgm:t>
        <a:bodyPr/>
        <a:lstStyle/>
        <a:p>
          <a:endParaRPr lang="es-EC">
            <a:latin typeface="Arial" panose="020B0604020202020204" pitchFamily="34" charset="0"/>
            <a:cs typeface="Arial" panose="020B0604020202020204" pitchFamily="34" charset="0"/>
          </a:endParaRPr>
        </a:p>
      </dgm:t>
    </dgm:pt>
    <dgm:pt modelId="{B091C241-FEA0-4A97-AB8B-A18DA355A3A4}">
      <dgm:prSet phldrT="[Texto]" custT="1"/>
      <dgm:spPr/>
      <dgm:t>
        <a:bodyPr/>
        <a:lstStyle/>
        <a:p>
          <a:r>
            <a:rPr lang="es-ES" sz="1400" b="0" i="0" dirty="0">
              <a:latin typeface="Arial" panose="020B0604020202020204" pitchFamily="34" charset="0"/>
              <a:cs typeface="Arial" panose="020B0604020202020204" pitchFamily="34" charset="0"/>
            </a:rPr>
            <a:t>Entre más rápido recolecten las empresas sus ingresos derivados de las ventas, mayor será su rentabilidad</a:t>
          </a:r>
          <a:endParaRPr lang="es-EC" sz="1400" dirty="0">
            <a:latin typeface="Arial" panose="020B0604020202020204" pitchFamily="34" charset="0"/>
            <a:cs typeface="Arial" panose="020B0604020202020204" pitchFamily="34" charset="0"/>
          </a:endParaRPr>
        </a:p>
      </dgm:t>
    </dgm:pt>
    <dgm:pt modelId="{7C348BAA-7B78-4FFA-B5CD-EEEF2C2FFE79}" type="parTrans" cxnId="{B318EEDC-7F84-4F83-915E-50F9693D9AD2}">
      <dgm:prSet/>
      <dgm:spPr/>
      <dgm:t>
        <a:bodyPr/>
        <a:lstStyle/>
        <a:p>
          <a:endParaRPr lang="es-EC">
            <a:latin typeface="Arial" panose="020B0604020202020204" pitchFamily="34" charset="0"/>
            <a:cs typeface="Arial" panose="020B0604020202020204" pitchFamily="34" charset="0"/>
          </a:endParaRPr>
        </a:p>
      </dgm:t>
    </dgm:pt>
    <dgm:pt modelId="{A25152BC-106B-4304-8ECB-DD8C849A899A}" type="sibTrans" cxnId="{B318EEDC-7F84-4F83-915E-50F9693D9AD2}">
      <dgm:prSet/>
      <dgm:spPr/>
      <dgm:t>
        <a:bodyPr/>
        <a:lstStyle/>
        <a:p>
          <a:endParaRPr lang="es-EC">
            <a:latin typeface="Arial" panose="020B0604020202020204" pitchFamily="34" charset="0"/>
            <a:cs typeface="Arial" panose="020B0604020202020204" pitchFamily="34" charset="0"/>
          </a:endParaRPr>
        </a:p>
      </dgm:t>
    </dgm:pt>
    <dgm:pt modelId="{15A151EA-0348-4D1E-BAE5-C551EA0A5A48}">
      <dgm:prSet phldrT="[Texto]" custT="1"/>
      <dgm:spPr>
        <a:ln>
          <a:solidFill>
            <a:schemeClr val="accent1">
              <a:lumMod val="75000"/>
            </a:schemeClr>
          </a:solidFill>
        </a:ln>
      </dgm:spPr>
      <dgm:t>
        <a:bodyPr/>
        <a:lstStyle/>
        <a:p>
          <a:r>
            <a:rPr lang="es-ES" sz="1400" b="0" i="0" dirty="0">
              <a:latin typeface="Arial" panose="020B0604020202020204" pitchFamily="34" charset="0"/>
              <a:cs typeface="Arial" panose="020B0604020202020204" pitchFamily="34" charset="0"/>
            </a:rPr>
            <a:t>Con la mejora y una optimización de la gestión del capital de trabajo se tendrá mayor liquidez para invertir, sin acudir a créditos. </a:t>
          </a:r>
          <a:endParaRPr lang="es-EC" sz="1400" dirty="0">
            <a:latin typeface="Arial" panose="020B0604020202020204" pitchFamily="34" charset="0"/>
            <a:cs typeface="Arial" panose="020B0604020202020204" pitchFamily="34" charset="0"/>
          </a:endParaRPr>
        </a:p>
      </dgm:t>
    </dgm:pt>
    <dgm:pt modelId="{70FDF49F-9CA6-4EE0-8DEF-19913183B6AA}" type="parTrans" cxnId="{D3D318B8-81DC-4B99-A6C1-E5AB618C6414}">
      <dgm:prSet/>
      <dgm:spPr/>
      <dgm:t>
        <a:bodyPr/>
        <a:lstStyle/>
        <a:p>
          <a:endParaRPr lang="es-EC">
            <a:latin typeface="Arial" panose="020B0604020202020204" pitchFamily="34" charset="0"/>
            <a:cs typeface="Arial" panose="020B0604020202020204" pitchFamily="34" charset="0"/>
          </a:endParaRPr>
        </a:p>
      </dgm:t>
    </dgm:pt>
    <dgm:pt modelId="{DF38A58B-5C83-4937-9B32-434F4F41755B}" type="sibTrans" cxnId="{D3D318B8-81DC-4B99-A6C1-E5AB618C6414}">
      <dgm:prSet/>
      <dgm:spPr/>
      <dgm:t>
        <a:bodyPr/>
        <a:lstStyle/>
        <a:p>
          <a:endParaRPr lang="es-EC">
            <a:latin typeface="Arial" panose="020B0604020202020204" pitchFamily="34" charset="0"/>
            <a:cs typeface="Arial" panose="020B0604020202020204" pitchFamily="34" charset="0"/>
          </a:endParaRPr>
        </a:p>
      </dgm:t>
    </dgm:pt>
    <dgm:pt modelId="{BDEF6E09-41CF-4209-A745-A2E989D0C4AB}">
      <dgm:prSet phldrT="[Texto]"/>
      <dgm:spPr/>
      <dgm:t>
        <a:bodyPr/>
        <a:lstStyle/>
        <a:p>
          <a:pPr>
            <a:buNone/>
          </a:pPr>
          <a:r>
            <a:rPr lang="es-EC" dirty="0">
              <a:latin typeface="Arial" panose="020B0604020202020204" pitchFamily="34" charset="0"/>
              <a:cs typeface="Arial" panose="020B0604020202020204" pitchFamily="34" charset="0"/>
            </a:rPr>
            <a:t>Riaño (2014) </a:t>
          </a:r>
        </a:p>
      </dgm:t>
    </dgm:pt>
    <dgm:pt modelId="{A515B03D-33A2-4E56-B625-036B360288C1}" type="parTrans" cxnId="{AF62D173-A0C2-42BE-9D05-EB3E9975EFEE}">
      <dgm:prSet/>
      <dgm:spPr/>
      <dgm:t>
        <a:bodyPr/>
        <a:lstStyle/>
        <a:p>
          <a:endParaRPr lang="es-EC">
            <a:latin typeface="Arial" panose="020B0604020202020204" pitchFamily="34" charset="0"/>
            <a:cs typeface="Arial" panose="020B0604020202020204" pitchFamily="34" charset="0"/>
          </a:endParaRPr>
        </a:p>
      </dgm:t>
    </dgm:pt>
    <dgm:pt modelId="{2C9FD9B1-7C75-4218-9149-793E83F71ECD}" type="sibTrans" cxnId="{AF62D173-A0C2-42BE-9D05-EB3E9975EFEE}">
      <dgm:prSet/>
      <dgm:spPr/>
      <dgm:t>
        <a:bodyPr/>
        <a:lstStyle/>
        <a:p>
          <a:endParaRPr lang="es-EC">
            <a:latin typeface="Arial" panose="020B0604020202020204" pitchFamily="34" charset="0"/>
            <a:cs typeface="Arial" panose="020B0604020202020204" pitchFamily="34" charset="0"/>
          </a:endParaRPr>
        </a:p>
      </dgm:t>
    </dgm:pt>
    <dgm:pt modelId="{3A44583E-B5E2-45C4-A840-FBA3FE86D809}">
      <dgm:prSet phldrT="[Texto]" custT="1"/>
      <dgm:spPr>
        <a:ln>
          <a:solidFill>
            <a:srgbClr val="7030A0"/>
          </a:solidFill>
        </a:ln>
      </dgm:spPr>
      <dgm:t>
        <a:bodyPr/>
        <a:lstStyle/>
        <a:p>
          <a:r>
            <a:rPr lang="es-EC" sz="1400" dirty="0">
              <a:latin typeface="Arial" panose="020B0604020202020204" pitchFamily="34" charset="0"/>
              <a:cs typeface="Arial" panose="020B0604020202020204" pitchFamily="34" charset="0"/>
            </a:rPr>
            <a:t>Es importante el estudio del capital de trabajo, de la liquidez y la rentabilidad para asegurar estabilidad y crecimiento de las empresas</a:t>
          </a:r>
        </a:p>
      </dgm:t>
    </dgm:pt>
    <dgm:pt modelId="{21A287BD-A68D-41D0-AC2D-78BC82BD6CD1}" type="parTrans" cxnId="{5788C974-CB6B-4386-8842-9EB1DDBF2B42}">
      <dgm:prSet/>
      <dgm:spPr/>
      <dgm:t>
        <a:bodyPr/>
        <a:lstStyle/>
        <a:p>
          <a:endParaRPr lang="es-EC">
            <a:latin typeface="Arial" panose="020B0604020202020204" pitchFamily="34" charset="0"/>
            <a:cs typeface="Arial" panose="020B0604020202020204" pitchFamily="34" charset="0"/>
          </a:endParaRPr>
        </a:p>
      </dgm:t>
    </dgm:pt>
    <dgm:pt modelId="{FF09ECB9-7938-44B8-852E-20B2461BAB7A}" type="sibTrans" cxnId="{5788C974-CB6B-4386-8842-9EB1DDBF2B42}">
      <dgm:prSet/>
      <dgm:spPr/>
      <dgm:t>
        <a:bodyPr/>
        <a:lstStyle/>
        <a:p>
          <a:endParaRPr lang="es-EC">
            <a:latin typeface="Arial" panose="020B0604020202020204" pitchFamily="34" charset="0"/>
            <a:cs typeface="Arial" panose="020B0604020202020204" pitchFamily="34" charset="0"/>
          </a:endParaRPr>
        </a:p>
      </dgm:t>
    </dgm:pt>
    <dgm:pt modelId="{C8EE971C-A6B4-4BA3-95CF-C1D9761A374C}">
      <dgm:prSet custT="1"/>
      <dgm:spPr/>
      <dgm:t>
        <a:bodyPr/>
        <a:lstStyle/>
        <a:p>
          <a:r>
            <a:rPr lang="es-MX" sz="1400" dirty="0">
              <a:latin typeface="Arial" panose="020B0604020202020204" pitchFamily="34" charset="0"/>
              <a:cs typeface="Arial" panose="020B0604020202020204" pitchFamily="34" charset="0"/>
            </a:rPr>
            <a:t>El nivel de capital de trabajo está relacionado con el riesgo que están dispuestas a asumir y con la actividad a la que se dedican</a:t>
          </a:r>
          <a:endParaRPr lang="es-EC" sz="1400" dirty="0">
            <a:latin typeface="Arial" panose="020B0604020202020204" pitchFamily="34" charset="0"/>
            <a:cs typeface="Arial" panose="020B0604020202020204" pitchFamily="34" charset="0"/>
          </a:endParaRPr>
        </a:p>
      </dgm:t>
    </dgm:pt>
    <dgm:pt modelId="{FF952468-0FAF-4CEE-8BE8-387D209A2D2E}" type="parTrans" cxnId="{4DD9123C-E15A-416A-8143-70BA2B9C8710}">
      <dgm:prSet/>
      <dgm:spPr/>
      <dgm:t>
        <a:bodyPr/>
        <a:lstStyle/>
        <a:p>
          <a:endParaRPr lang="es-EC">
            <a:latin typeface="Arial" panose="020B0604020202020204" pitchFamily="34" charset="0"/>
            <a:cs typeface="Arial" panose="020B0604020202020204" pitchFamily="34" charset="0"/>
          </a:endParaRPr>
        </a:p>
      </dgm:t>
    </dgm:pt>
    <dgm:pt modelId="{5253E93C-C923-4D3B-9A51-43F13A45E494}" type="sibTrans" cxnId="{4DD9123C-E15A-416A-8143-70BA2B9C8710}">
      <dgm:prSet/>
      <dgm:spPr/>
      <dgm:t>
        <a:bodyPr/>
        <a:lstStyle/>
        <a:p>
          <a:endParaRPr lang="es-EC">
            <a:latin typeface="Arial" panose="020B0604020202020204" pitchFamily="34" charset="0"/>
            <a:cs typeface="Arial" panose="020B0604020202020204" pitchFamily="34" charset="0"/>
          </a:endParaRPr>
        </a:p>
      </dgm:t>
    </dgm:pt>
    <dgm:pt modelId="{93DC6967-ECB3-4BD3-91FD-3C2D816100B8}">
      <dgm:prSet custT="1"/>
      <dgm:spPr>
        <a:ln>
          <a:solidFill>
            <a:srgbClr val="008000"/>
          </a:solidFill>
        </a:ln>
      </dgm:spPr>
      <dgm:t>
        <a:bodyPr/>
        <a:lstStyle/>
        <a:p>
          <a:r>
            <a:rPr lang="es-MX" sz="1400" dirty="0">
              <a:latin typeface="Arial" panose="020B0604020202020204" pitchFamily="34" charset="0"/>
              <a:cs typeface="Arial" panose="020B0604020202020204" pitchFamily="34" charset="0"/>
            </a:rPr>
            <a:t>Una administración apropiada convierte los activos fácilmente en efectivo a fin de que se cubra con las obligaciones a corto plazo</a:t>
          </a:r>
          <a:endParaRPr lang="es-EC" sz="1400" dirty="0">
            <a:latin typeface="Arial" panose="020B0604020202020204" pitchFamily="34" charset="0"/>
            <a:cs typeface="Arial" panose="020B0604020202020204" pitchFamily="34" charset="0"/>
          </a:endParaRPr>
        </a:p>
      </dgm:t>
    </dgm:pt>
    <dgm:pt modelId="{83EEB9AE-3A75-423A-A8B1-E9A0B7A50F45}" type="parTrans" cxnId="{7B2BCF91-D4E9-48C6-847E-18637A86DBA8}">
      <dgm:prSet/>
      <dgm:spPr/>
      <dgm:t>
        <a:bodyPr/>
        <a:lstStyle/>
        <a:p>
          <a:endParaRPr lang="es-EC">
            <a:latin typeface="Arial" panose="020B0604020202020204" pitchFamily="34" charset="0"/>
            <a:cs typeface="Arial" panose="020B0604020202020204" pitchFamily="34" charset="0"/>
          </a:endParaRPr>
        </a:p>
      </dgm:t>
    </dgm:pt>
    <dgm:pt modelId="{C3301334-91FC-464D-ABD8-81F72E046949}" type="sibTrans" cxnId="{7B2BCF91-D4E9-48C6-847E-18637A86DBA8}">
      <dgm:prSet/>
      <dgm:spPr/>
      <dgm:t>
        <a:bodyPr/>
        <a:lstStyle/>
        <a:p>
          <a:endParaRPr lang="es-EC">
            <a:latin typeface="Arial" panose="020B0604020202020204" pitchFamily="34" charset="0"/>
            <a:cs typeface="Arial" panose="020B0604020202020204" pitchFamily="34" charset="0"/>
          </a:endParaRPr>
        </a:p>
      </dgm:t>
    </dgm:pt>
    <dgm:pt modelId="{07E84AA7-F26E-404F-9714-96680789D842}" type="pres">
      <dgm:prSet presAssocID="{DDBF5ED6-2C05-41ED-ADFE-DD93FC60C626}" presName="theList" presStyleCnt="0">
        <dgm:presLayoutVars>
          <dgm:dir/>
          <dgm:animLvl val="lvl"/>
          <dgm:resizeHandles val="exact"/>
        </dgm:presLayoutVars>
      </dgm:prSet>
      <dgm:spPr/>
    </dgm:pt>
    <dgm:pt modelId="{DD044CC0-A545-4950-BBEA-87BC894511DE}" type="pres">
      <dgm:prSet presAssocID="{4A86E8A8-9B1B-4B0C-8629-084DFF0F0E5D}" presName="compNode" presStyleCnt="0"/>
      <dgm:spPr/>
    </dgm:pt>
    <dgm:pt modelId="{13DF871D-BBC5-4EC7-B3D2-8085FB413035}" type="pres">
      <dgm:prSet presAssocID="{4A86E8A8-9B1B-4B0C-8629-084DFF0F0E5D}" presName="aNode" presStyleLbl="bgShp" presStyleIdx="0" presStyleCnt="3"/>
      <dgm:spPr/>
    </dgm:pt>
    <dgm:pt modelId="{0F2ECC7B-C244-48AE-8BFF-FF0ABDB01B81}" type="pres">
      <dgm:prSet presAssocID="{4A86E8A8-9B1B-4B0C-8629-084DFF0F0E5D}" presName="textNode" presStyleLbl="bgShp" presStyleIdx="0" presStyleCnt="3"/>
      <dgm:spPr/>
    </dgm:pt>
    <dgm:pt modelId="{8950C33C-9F1C-4EE5-A057-F8F955098FA0}" type="pres">
      <dgm:prSet presAssocID="{4A86E8A8-9B1B-4B0C-8629-084DFF0F0E5D}" presName="compChildNode" presStyleCnt="0"/>
      <dgm:spPr/>
    </dgm:pt>
    <dgm:pt modelId="{4C1F9AEB-BA04-43A5-BE1B-CC11D854BE39}" type="pres">
      <dgm:prSet presAssocID="{4A86E8A8-9B1B-4B0C-8629-084DFF0F0E5D}" presName="theInnerList" presStyleCnt="0"/>
      <dgm:spPr/>
    </dgm:pt>
    <dgm:pt modelId="{2C6C62B7-2A23-421C-85EB-E6C4B6143D45}" type="pres">
      <dgm:prSet presAssocID="{93DC6967-ECB3-4BD3-91FD-3C2D816100B8}" presName="childNode" presStyleLbl="node1" presStyleIdx="0" presStyleCnt="6">
        <dgm:presLayoutVars>
          <dgm:bulletEnabled val="1"/>
        </dgm:presLayoutVars>
      </dgm:prSet>
      <dgm:spPr/>
    </dgm:pt>
    <dgm:pt modelId="{DBAC1976-4783-4A63-ABE2-6C69B72D9C61}" type="pres">
      <dgm:prSet presAssocID="{93DC6967-ECB3-4BD3-91FD-3C2D816100B8}" presName="aSpace2" presStyleCnt="0"/>
      <dgm:spPr/>
    </dgm:pt>
    <dgm:pt modelId="{5AC819D9-11B2-482C-9A53-8E756999DD14}" type="pres">
      <dgm:prSet presAssocID="{39AA494F-024F-49C5-BDB3-306AD1FD3538}" presName="childNode" presStyleLbl="node1" presStyleIdx="1" presStyleCnt="6">
        <dgm:presLayoutVars>
          <dgm:bulletEnabled val="1"/>
        </dgm:presLayoutVars>
      </dgm:prSet>
      <dgm:spPr/>
    </dgm:pt>
    <dgm:pt modelId="{A526E077-8F1A-4AB1-BDF1-CA6513C65BA6}" type="pres">
      <dgm:prSet presAssocID="{4A86E8A8-9B1B-4B0C-8629-084DFF0F0E5D}" presName="aSpace" presStyleCnt="0"/>
      <dgm:spPr/>
    </dgm:pt>
    <dgm:pt modelId="{302FB2C6-6C6C-4A91-98F8-0F7D16C049E2}" type="pres">
      <dgm:prSet presAssocID="{2668DBE9-9852-4FED-83B5-44D4F7F1E311}" presName="compNode" presStyleCnt="0"/>
      <dgm:spPr/>
    </dgm:pt>
    <dgm:pt modelId="{D899B93E-9E8A-4268-BBD9-8C3751BD35DA}" type="pres">
      <dgm:prSet presAssocID="{2668DBE9-9852-4FED-83B5-44D4F7F1E311}" presName="aNode" presStyleLbl="bgShp" presStyleIdx="1" presStyleCnt="3"/>
      <dgm:spPr/>
    </dgm:pt>
    <dgm:pt modelId="{E610E35B-7569-4D15-9EC3-68F0EB000757}" type="pres">
      <dgm:prSet presAssocID="{2668DBE9-9852-4FED-83B5-44D4F7F1E311}" presName="textNode" presStyleLbl="bgShp" presStyleIdx="1" presStyleCnt="3"/>
      <dgm:spPr/>
    </dgm:pt>
    <dgm:pt modelId="{3DB83A54-7430-4B9D-93F8-44A120F8AC79}" type="pres">
      <dgm:prSet presAssocID="{2668DBE9-9852-4FED-83B5-44D4F7F1E311}" presName="compChildNode" presStyleCnt="0"/>
      <dgm:spPr/>
    </dgm:pt>
    <dgm:pt modelId="{E3E10CAF-8BDE-4479-89C8-0532F15FE395}" type="pres">
      <dgm:prSet presAssocID="{2668DBE9-9852-4FED-83B5-44D4F7F1E311}" presName="theInnerList" presStyleCnt="0"/>
      <dgm:spPr/>
    </dgm:pt>
    <dgm:pt modelId="{24DD11D3-D771-4968-B595-24AB6A8DDBE9}" type="pres">
      <dgm:prSet presAssocID="{B091C241-FEA0-4A97-AB8B-A18DA355A3A4}" presName="childNode" presStyleLbl="node1" presStyleIdx="2" presStyleCnt="6">
        <dgm:presLayoutVars>
          <dgm:bulletEnabled val="1"/>
        </dgm:presLayoutVars>
      </dgm:prSet>
      <dgm:spPr/>
    </dgm:pt>
    <dgm:pt modelId="{54E58EDB-CEA4-4558-A830-047A1E3093E4}" type="pres">
      <dgm:prSet presAssocID="{B091C241-FEA0-4A97-AB8B-A18DA355A3A4}" presName="aSpace2" presStyleCnt="0"/>
      <dgm:spPr/>
    </dgm:pt>
    <dgm:pt modelId="{5CD452A5-EFAF-4AD9-ABBF-13D319AC8DEC}" type="pres">
      <dgm:prSet presAssocID="{15A151EA-0348-4D1E-BAE5-C551EA0A5A48}" presName="childNode" presStyleLbl="node1" presStyleIdx="3" presStyleCnt="6">
        <dgm:presLayoutVars>
          <dgm:bulletEnabled val="1"/>
        </dgm:presLayoutVars>
      </dgm:prSet>
      <dgm:spPr/>
    </dgm:pt>
    <dgm:pt modelId="{37EA0038-3BA7-4DE5-9913-0243C6323B37}" type="pres">
      <dgm:prSet presAssocID="{2668DBE9-9852-4FED-83B5-44D4F7F1E311}" presName="aSpace" presStyleCnt="0"/>
      <dgm:spPr/>
    </dgm:pt>
    <dgm:pt modelId="{6664CDE5-0AC0-4C93-9367-A632B429AEE3}" type="pres">
      <dgm:prSet presAssocID="{BDEF6E09-41CF-4209-A745-A2E989D0C4AB}" presName="compNode" presStyleCnt="0"/>
      <dgm:spPr/>
    </dgm:pt>
    <dgm:pt modelId="{F1F2C27C-D520-46C4-8EC7-BA7D3E02AA68}" type="pres">
      <dgm:prSet presAssocID="{BDEF6E09-41CF-4209-A745-A2E989D0C4AB}" presName="aNode" presStyleLbl="bgShp" presStyleIdx="2" presStyleCnt="3"/>
      <dgm:spPr/>
    </dgm:pt>
    <dgm:pt modelId="{E1DF8CA3-3683-4D7A-831E-A39FA36FDE62}" type="pres">
      <dgm:prSet presAssocID="{BDEF6E09-41CF-4209-A745-A2E989D0C4AB}" presName="textNode" presStyleLbl="bgShp" presStyleIdx="2" presStyleCnt="3"/>
      <dgm:spPr/>
    </dgm:pt>
    <dgm:pt modelId="{A8BAACE6-BFE0-4471-990A-1DB6C17A75E7}" type="pres">
      <dgm:prSet presAssocID="{BDEF6E09-41CF-4209-A745-A2E989D0C4AB}" presName="compChildNode" presStyleCnt="0"/>
      <dgm:spPr/>
    </dgm:pt>
    <dgm:pt modelId="{0A806C41-5E01-4FC4-AFA6-9092D9C6364F}" type="pres">
      <dgm:prSet presAssocID="{BDEF6E09-41CF-4209-A745-A2E989D0C4AB}" presName="theInnerList" presStyleCnt="0"/>
      <dgm:spPr/>
    </dgm:pt>
    <dgm:pt modelId="{6F80DB34-F79B-4733-8D2F-C2FFC58F0D3E}" type="pres">
      <dgm:prSet presAssocID="{3A44583E-B5E2-45C4-A840-FBA3FE86D809}" presName="childNode" presStyleLbl="node1" presStyleIdx="4" presStyleCnt="6">
        <dgm:presLayoutVars>
          <dgm:bulletEnabled val="1"/>
        </dgm:presLayoutVars>
      </dgm:prSet>
      <dgm:spPr/>
    </dgm:pt>
    <dgm:pt modelId="{263E3A32-BD10-46F9-994C-0A433E9DC315}" type="pres">
      <dgm:prSet presAssocID="{3A44583E-B5E2-45C4-A840-FBA3FE86D809}" presName="aSpace2" presStyleCnt="0"/>
      <dgm:spPr/>
    </dgm:pt>
    <dgm:pt modelId="{5C51F4C4-18F7-46A8-9A4A-13B4D13FB2C7}" type="pres">
      <dgm:prSet presAssocID="{C8EE971C-A6B4-4BA3-95CF-C1D9761A374C}" presName="childNode" presStyleLbl="node1" presStyleIdx="5" presStyleCnt="6">
        <dgm:presLayoutVars>
          <dgm:bulletEnabled val="1"/>
        </dgm:presLayoutVars>
      </dgm:prSet>
      <dgm:spPr/>
    </dgm:pt>
  </dgm:ptLst>
  <dgm:cxnLst>
    <dgm:cxn modelId="{D88E5214-9CFF-4C97-B3C5-AAB6AE5CA974}" type="presOf" srcId="{C8EE971C-A6B4-4BA3-95CF-C1D9761A374C}" destId="{5C51F4C4-18F7-46A8-9A4A-13B4D13FB2C7}" srcOrd="0" destOrd="0" presId="urn:microsoft.com/office/officeart/2005/8/layout/lProcess2"/>
    <dgm:cxn modelId="{8ABCA220-92E1-429F-9C7C-5CEED550784F}" type="presOf" srcId="{BDEF6E09-41CF-4209-A745-A2E989D0C4AB}" destId="{E1DF8CA3-3683-4D7A-831E-A39FA36FDE62}" srcOrd="1" destOrd="0" presId="urn:microsoft.com/office/officeart/2005/8/layout/lProcess2"/>
    <dgm:cxn modelId="{5B647128-3D46-4CDF-B5C7-553BD8213ACD}" type="presOf" srcId="{15A151EA-0348-4D1E-BAE5-C551EA0A5A48}" destId="{5CD452A5-EFAF-4AD9-ABBF-13D319AC8DEC}" srcOrd="0" destOrd="0" presId="urn:microsoft.com/office/officeart/2005/8/layout/lProcess2"/>
    <dgm:cxn modelId="{4DD9123C-E15A-416A-8143-70BA2B9C8710}" srcId="{BDEF6E09-41CF-4209-A745-A2E989D0C4AB}" destId="{C8EE971C-A6B4-4BA3-95CF-C1D9761A374C}" srcOrd="1" destOrd="0" parTransId="{FF952468-0FAF-4CEE-8BE8-387D209A2D2E}" sibTransId="{5253E93C-C923-4D3B-9A51-43F13A45E494}"/>
    <dgm:cxn modelId="{B77A7468-13DC-4AA9-AF01-45EF9D25ED73}" type="presOf" srcId="{B091C241-FEA0-4A97-AB8B-A18DA355A3A4}" destId="{24DD11D3-D771-4968-B595-24AB6A8DDBE9}" srcOrd="0" destOrd="0" presId="urn:microsoft.com/office/officeart/2005/8/layout/lProcess2"/>
    <dgm:cxn modelId="{E3B5D069-025A-407F-8723-CB85E1E8CCB5}" srcId="{4A86E8A8-9B1B-4B0C-8629-084DFF0F0E5D}" destId="{39AA494F-024F-49C5-BDB3-306AD1FD3538}" srcOrd="1" destOrd="0" parTransId="{51C8A760-9048-472D-9D56-F991D194D701}" sibTransId="{1E4AF50B-1631-467E-B9B6-92E29A9CDA4F}"/>
    <dgm:cxn modelId="{AF62D173-A0C2-42BE-9D05-EB3E9975EFEE}" srcId="{DDBF5ED6-2C05-41ED-ADFE-DD93FC60C626}" destId="{BDEF6E09-41CF-4209-A745-A2E989D0C4AB}" srcOrd="2" destOrd="0" parTransId="{A515B03D-33A2-4E56-B625-036B360288C1}" sibTransId="{2C9FD9B1-7C75-4218-9149-793E83F71ECD}"/>
    <dgm:cxn modelId="{5788C974-CB6B-4386-8842-9EB1DDBF2B42}" srcId="{BDEF6E09-41CF-4209-A745-A2E989D0C4AB}" destId="{3A44583E-B5E2-45C4-A840-FBA3FE86D809}" srcOrd="0" destOrd="0" parTransId="{21A287BD-A68D-41D0-AC2D-78BC82BD6CD1}" sibTransId="{FF09ECB9-7938-44B8-852E-20B2461BAB7A}"/>
    <dgm:cxn modelId="{2DC8F779-6D98-4CFE-B870-7721EA742B54}" type="presOf" srcId="{4A86E8A8-9B1B-4B0C-8629-084DFF0F0E5D}" destId="{13DF871D-BBC5-4EC7-B3D2-8085FB413035}" srcOrd="0" destOrd="0" presId="urn:microsoft.com/office/officeart/2005/8/layout/lProcess2"/>
    <dgm:cxn modelId="{BAC96F7D-C676-47C4-99A0-B4E16181F2C2}" type="presOf" srcId="{39AA494F-024F-49C5-BDB3-306AD1FD3538}" destId="{5AC819D9-11B2-482C-9A53-8E756999DD14}" srcOrd="0" destOrd="0" presId="urn:microsoft.com/office/officeart/2005/8/layout/lProcess2"/>
    <dgm:cxn modelId="{E44CA77E-5A71-4091-B609-4AA73941AF34}" type="presOf" srcId="{4A86E8A8-9B1B-4B0C-8629-084DFF0F0E5D}" destId="{0F2ECC7B-C244-48AE-8BFF-FF0ABDB01B81}" srcOrd="1" destOrd="0" presId="urn:microsoft.com/office/officeart/2005/8/layout/lProcess2"/>
    <dgm:cxn modelId="{8B04498D-C008-42E3-BE04-8EFF94F09EC0}" type="presOf" srcId="{2668DBE9-9852-4FED-83B5-44D4F7F1E311}" destId="{E610E35B-7569-4D15-9EC3-68F0EB000757}" srcOrd="1" destOrd="0" presId="urn:microsoft.com/office/officeart/2005/8/layout/lProcess2"/>
    <dgm:cxn modelId="{F1E4F790-EAD8-444D-B60F-E192AEC186E8}" type="presOf" srcId="{3A44583E-B5E2-45C4-A840-FBA3FE86D809}" destId="{6F80DB34-F79B-4733-8D2F-C2FFC58F0D3E}" srcOrd="0" destOrd="0" presId="urn:microsoft.com/office/officeart/2005/8/layout/lProcess2"/>
    <dgm:cxn modelId="{7B2BCF91-D4E9-48C6-847E-18637A86DBA8}" srcId="{4A86E8A8-9B1B-4B0C-8629-084DFF0F0E5D}" destId="{93DC6967-ECB3-4BD3-91FD-3C2D816100B8}" srcOrd="0" destOrd="0" parTransId="{83EEB9AE-3A75-423A-A8B1-E9A0B7A50F45}" sibTransId="{C3301334-91FC-464D-ABD8-81F72E046949}"/>
    <dgm:cxn modelId="{5B743298-CDA6-4FCA-9952-E0C1E1E1D802}" type="presOf" srcId="{93DC6967-ECB3-4BD3-91FD-3C2D816100B8}" destId="{2C6C62B7-2A23-421C-85EB-E6C4B6143D45}" srcOrd="0" destOrd="0" presId="urn:microsoft.com/office/officeart/2005/8/layout/lProcess2"/>
    <dgm:cxn modelId="{A637AA9E-0BC7-49C5-A614-F8E6B66BB851}" type="presOf" srcId="{2668DBE9-9852-4FED-83B5-44D4F7F1E311}" destId="{D899B93E-9E8A-4268-BBD9-8C3751BD35DA}" srcOrd="0" destOrd="0" presId="urn:microsoft.com/office/officeart/2005/8/layout/lProcess2"/>
    <dgm:cxn modelId="{D3D318B8-81DC-4B99-A6C1-E5AB618C6414}" srcId="{2668DBE9-9852-4FED-83B5-44D4F7F1E311}" destId="{15A151EA-0348-4D1E-BAE5-C551EA0A5A48}" srcOrd="1" destOrd="0" parTransId="{70FDF49F-9CA6-4EE0-8DEF-19913183B6AA}" sibTransId="{DF38A58B-5C83-4937-9B32-434F4F41755B}"/>
    <dgm:cxn modelId="{7D96E8BC-4EB1-460B-BF41-5191E59ECB37}" type="presOf" srcId="{DDBF5ED6-2C05-41ED-ADFE-DD93FC60C626}" destId="{07E84AA7-F26E-404F-9714-96680789D842}" srcOrd="0" destOrd="0" presId="urn:microsoft.com/office/officeart/2005/8/layout/lProcess2"/>
    <dgm:cxn modelId="{12B27AC7-7A56-43E8-A216-C82836A79564}" srcId="{DDBF5ED6-2C05-41ED-ADFE-DD93FC60C626}" destId="{2668DBE9-9852-4FED-83B5-44D4F7F1E311}" srcOrd="1" destOrd="0" parTransId="{E1E5A35D-02A1-4065-B139-AF9670018DFF}" sibTransId="{11694A58-B2AB-4877-9579-8FC3A6BC2AAB}"/>
    <dgm:cxn modelId="{B318EEDC-7F84-4F83-915E-50F9693D9AD2}" srcId="{2668DBE9-9852-4FED-83B5-44D4F7F1E311}" destId="{B091C241-FEA0-4A97-AB8B-A18DA355A3A4}" srcOrd="0" destOrd="0" parTransId="{7C348BAA-7B78-4FFA-B5CD-EEEF2C2FFE79}" sibTransId="{A25152BC-106B-4304-8ECB-DD8C849A899A}"/>
    <dgm:cxn modelId="{783DA6FC-08BA-4A64-9A4D-C6D42786CB0A}" srcId="{DDBF5ED6-2C05-41ED-ADFE-DD93FC60C626}" destId="{4A86E8A8-9B1B-4B0C-8629-084DFF0F0E5D}" srcOrd="0" destOrd="0" parTransId="{45860CF3-39B6-47EF-8187-902531247ABB}" sibTransId="{C74976C7-BC4A-4823-9DD7-06113E9542BB}"/>
    <dgm:cxn modelId="{6F9EAFFE-680F-4DBC-B921-42E0DA0D1298}" type="presOf" srcId="{BDEF6E09-41CF-4209-A745-A2E989D0C4AB}" destId="{F1F2C27C-D520-46C4-8EC7-BA7D3E02AA68}" srcOrd="0" destOrd="0" presId="urn:microsoft.com/office/officeart/2005/8/layout/lProcess2"/>
    <dgm:cxn modelId="{08A39A61-59B1-4243-BC78-5B8AF9F56004}" type="presParOf" srcId="{07E84AA7-F26E-404F-9714-96680789D842}" destId="{DD044CC0-A545-4950-BBEA-87BC894511DE}" srcOrd="0" destOrd="0" presId="urn:microsoft.com/office/officeart/2005/8/layout/lProcess2"/>
    <dgm:cxn modelId="{0A7B97AE-993D-4AC4-B6C6-6C09BF43E4FC}" type="presParOf" srcId="{DD044CC0-A545-4950-BBEA-87BC894511DE}" destId="{13DF871D-BBC5-4EC7-B3D2-8085FB413035}" srcOrd="0" destOrd="0" presId="urn:microsoft.com/office/officeart/2005/8/layout/lProcess2"/>
    <dgm:cxn modelId="{C1A04D70-3A9F-448A-8E0D-20A02DD89FEE}" type="presParOf" srcId="{DD044CC0-A545-4950-BBEA-87BC894511DE}" destId="{0F2ECC7B-C244-48AE-8BFF-FF0ABDB01B81}" srcOrd="1" destOrd="0" presId="urn:microsoft.com/office/officeart/2005/8/layout/lProcess2"/>
    <dgm:cxn modelId="{2ACEA852-6131-4F2A-8E35-C6735616B3EE}" type="presParOf" srcId="{DD044CC0-A545-4950-BBEA-87BC894511DE}" destId="{8950C33C-9F1C-4EE5-A057-F8F955098FA0}" srcOrd="2" destOrd="0" presId="urn:microsoft.com/office/officeart/2005/8/layout/lProcess2"/>
    <dgm:cxn modelId="{A9AA8FE6-746F-49F0-B633-5BCA1583EC7A}" type="presParOf" srcId="{8950C33C-9F1C-4EE5-A057-F8F955098FA0}" destId="{4C1F9AEB-BA04-43A5-BE1B-CC11D854BE39}" srcOrd="0" destOrd="0" presId="urn:microsoft.com/office/officeart/2005/8/layout/lProcess2"/>
    <dgm:cxn modelId="{072CD009-7FAD-4878-AD0C-2EA247640EA9}" type="presParOf" srcId="{4C1F9AEB-BA04-43A5-BE1B-CC11D854BE39}" destId="{2C6C62B7-2A23-421C-85EB-E6C4B6143D45}" srcOrd="0" destOrd="0" presId="urn:microsoft.com/office/officeart/2005/8/layout/lProcess2"/>
    <dgm:cxn modelId="{03EA51C2-83FF-4D80-BE7E-8A4DF4AF74CC}" type="presParOf" srcId="{4C1F9AEB-BA04-43A5-BE1B-CC11D854BE39}" destId="{DBAC1976-4783-4A63-ABE2-6C69B72D9C61}" srcOrd="1" destOrd="0" presId="urn:microsoft.com/office/officeart/2005/8/layout/lProcess2"/>
    <dgm:cxn modelId="{DBDE9644-B836-4638-849B-65B409B7B1A3}" type="presParOf" srcId="{4C1F9AEB-BA04-43A5-BE1B-CC11D854BE39}" destId="{5AC819D9-11B2-482C-9A53-8E756999DD14}" srcOrd="2" destOrd="0" presId="urn:microsoft.com/office/officeart/2005/8/layout/lProcess2"/>
    <dgm:cxn modelId="{F1B6C1EE-AA12-4E79-81C1-CB68B7C2B7E9}" type="presParOf" srcId="{07E84AA7-F26E-404F-9714-96680789D842}" destId="{A526E077-8F1A-4AB1-BDF1-CA6513C65BA6}" srcOrd="1" destOrd="0" presId="urn:microsoft.com/office/officeart/2005/8/layout/lProcess2"/>
    <dgm:cxn modelId="{CCEE0D68-08D1-4736-B8F6-53BF28A6532D}" type="presParOf" srcId="{07E84AA7-F26E-404F-9714-96680789D842}" destId="{302FB2C6-6C6C-4A91-98F8-0F7D16C049E2}" srcOrd="2" destOrd="0" presId="urn:microsoft.com/office/officeart/2005/8/layout/lProcess2"/>
    <dgm:cxn modelId="{2F219C46-AC82-4CE4-BBF4-C347DE6616D7}" type="presParOf" srcId="{302FB2C6-6C6C-4A91-98F8-0F7D16C049E2}" destId="{D899B93E-9E8A-4268-BBD9-8C3751BD35DA}" srcOrd="0" destOrd="0" presId="urn:microsoft.com/office/officeart/2005/8/layout/lProcess2"/>
    <dgm:cxn modelId="{48B59D47-BD94-4323-BC4B-EF863181C651}" type="presParOf" srcId="{302FB2C6-6C6C-4A91-98F8-0F7D16C049E2}" destId="{E610E35B-7569-4D15-9EC3-68F0EB000757}" srcOrd="1" destOrd="0" presId="urn:microsoft.com/office/officeart/2005/8/layout/lProcess2"/>
    <dgm:cxn modelId="{25C4EFA4-920B-4745-AA37-415097CEDDA3}" type="presParOf" srcId="{302FB2C6-6C6C-4A91-98F8-0F7D16C049E2}" destId="{3DB83A54-7430-4B9D-93F8-44A120F8AC79}" srcOrd="2" destOrd="0" presId="urn:microsoft.com/office/officeart/2005/8/layout/lProcess2"/>
    <dgm:cxn modelId="{E89CC74A-D269-4A4C-9F2E-9732DF6DD61F}" type="presParOf" srcId="{3DB83A54-7430-4B9D-93F8-44A120F8AC79}" destId="{E3E10CAF-8BDE-4479-89C8-0532F15FE395}" srcOrd="0" destOrd="0" presId="urn:microsoft.com/office/officeart/2005/8/layout/lProcess2"/>
    <dgm:cxn modelId="{83D58094-5E66-42AD-8C68-D5561B36A954}" type="presParOf" srcId="{E3E10CAF-8BDE-4479-89C8-0532F15FE395}" destId="{24DD11D3-D771-4968-B595-24AB6A8DDBE9}" srcOrd="0" destOrd="0" presId="urn:microsoft.com/office/officeart/2005/8/layout/lProcess2"/>
    <dgm:cxn modelId="{979AE8BE-180B-49B0-8774-1FDC1D786BBE}" type="presParOf" srcId="{E3E10CAF-8BDE-4479-89C8-0532F15FE395}" destId="{54E58EDB-CEA4-4558-A830-047A1E3093E4}" srcOrd="1" destOrd="0" presId="urn:microsoft.com/office/officeart/2005/8/layout/lProcess2"/>
    <dgm:cxn modelId="{CC1B3553-E60A-4D8E-B7E6-8D9A992E43C2}" type="presParOf" srcId="{E3E10CAF-8BDE-4479-89C8-0532F15FE395}" destId="{5CD452A5-EFAF-4AD9-ABBF-13D319AC8DEC}" srcOrd="2" destOrd="0" presId="urn:microsoft.com/office/officeart/2005/8/layout/lProcess2"/>
    <dgm:cxn modelId="{628CC141-5ADA-4CB5-BAC7-4126E273142A}" type="presParOf" srcId="{07E84AA7-F26E-404F-9714-96680789D842}" destId="{37EA0038-3BA7-4DE5-9913-0243C6323B37}" srcOrd="3" destOrd="0" presId="urn:microsoft.com/office/officeart/2005/8/layout/lProcess2"/>
    <dgm:cxn modelId="{B112437C-C1B3-430C-AD7F-E270520749DE}" type="presParOf" srcId="{07E84AA7-F26E-404F-9714-96680789D842}" destId="{6664CDE5-0AC0-4C93-9367-A632B429AEE3}" srcOrd="4" destOrd="0" presId="urn:microsoft.com/office/officeart/2005/8/layout/lProcess2"/>
    <dgm:cxn modelId="{0C99BE7B-5C2E-4546-90A6-3A6C57AC69B7}" type="presParOf" srcId="{6664CDE5-0AC0-4C93-9367-A632B429AEE3}" destId="{F1F2C27C-D520-46C4-8EC7-BA7D3E02AA68}" srcOrd="0" destOrd="0" presId="urn:microsoft.com/office/officeart/2005/8/layout/lProcess2"/>
    <dgm:cxn modelId="{04429D53-BF81-49AE-9D66-130D60BD7F81}" type="presParOf" srcId="{6664CDE5-0AC0-4C93-9367-A632B429AEE3}" destId="{E1DF8CA3-3683-4D7A-831E-A39FA36FDE62}" srcOrd="1" destOrd="0" presId="urn:microsoft.com/office/officeart/2005/8/layout/lProcess2"/>
    <dgm:cxn modelId="{5C468620-6536-41C1-8367-4B9A6F8A1D1C}" type="presParOf" srcId="{6664CDE5-0AC0-4C93-9367-A632B429AEE3}" destId="{A8BAACE6-BFE0-4471-990A-1DB6C17A75E7}" srcOrd="2" destOrd="0" presId="urn:microsoft.com/office/officeart/2005/8/layout/lProcess2"/>
    <dgm:cxn modelId="{FA7A34C5-7C94-43FB-9B68-4EDD6AEFB7A3}" type="presParOf" srcId="{A8BAACE6-BFE0-4471-990A-1DB6C17A75E7}" destId="{0A806C41-5E01-4FC4-AFA6-9092D9C6364F}" srcOrd="0" destOrd="0" presId="urn:microsoft.com/office/officeart/2005/8/layout/lProcess2"/>
    <dgm:cxn modelId="{05F79A1A-E8E3-4CB8-9C98-4665BCFD985B}" type="presParOf" srcId="{0A806C41-5E01-4FC4-AFA6-9092D9C6364F}" destId="{6F80DB34-F79B-4733-8D2F-C2FFC58F0D3E}" srcOrd="0" destOrd="0" presId="urn:microsoft.com/office/officeart/2005/8/layout/lProcess2"/>
    <dgm:cxn modelId="{119E0C83-3D19-4C28-86ED-86E322744331}" type="presParOf" srcId="{0A806C41-5E01-4FC4-AFA6-9092D9C6364F}" destId="{263E3A32-BD10-46F9-994C-0A433E9DC315}" srcOrd="1" destOrd="0" presId="urn:microsoft.com/office/officeart/2005/8/layout/lProcess2"/>
    <dgm:cxn modelId="{BDF20275-AF2F-41CE-92E9-87C7BC0B5B3F}" type="presParOf" srcId="{0A806C41-5E01-4FC4-AFA6-9092D9C6364F}" destId="{5C51F4C4-18F7-46A8-9A4A-13B4D13FB2C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DD7259E-F7AC-4585-A806-301A701CFC30}"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s-EC"/>
        </a:p>
      </dgm:t>
    </dgm:pt>
    <dgm:pt modelId="{F42AEE54-29E1-4280-9190-C9A1F9076DB3}">
      <dgm:prSet phldrT="[Texto]" custT="1"/>
      <dgm:spPr/>
      <dgm:t>
        <a:bodyPr/>
        <a:lstStyle/>
        <a:p>
          <a:r>
            <a:rPr lang="es-EC" sz="1400" b="1">
              <a:solidFill>
                <a:schemeClr val="accent2">
                  <a:lumMod val="75000"/>
                </a:schemeClr>
              </a:solidFill>
              <a:latin typeface="Arial" panose="020B0604020202020204" pitchFamily="34" charset="0"/>
              <a:cs typeface="Arial" panose="020B0604020202020204" pitchFamily="34" charset="0"/>
            </a:rPr>
            <a:t>Por las fuentes </a:t>
          </a:r>
        </a:p>
        <a:p>
          <a:r>
            <a:rPr lang="es-EC" sz="1400" b="1">
              <a:solidFill>
                <a:schemeClr val="accent2">
                  <a:lumMod val="75000"/>
                </a:schemeClr>
              </a:solidFill>
              <a:latin typeface="Arial" panose="020B0604020202020204" pitchFamily="34" charset="0"/>
              <a:cs typeface="Arial" panose="020B0604020202020204" pitchFamily="34" charset="0"/>
            </a:rPr>
            <a:t>de Información</a:t>
          </a:r>
          <a:endParaRPr lang="es-EC" sz="1400" b="1" dirty="0">
            <a:solidFill>
              <a:schemeClr val="accent2">
                <a:lumMod val="75000"/>
              </a:schemeClr>
            </a:solidFill>
            <a:latin typeface="Arial" panose="020B0604020202020204" pitchFamily="34" charset="0"/>
            <a:cs typeface="Arial" panose="020B0604020202020204" pitchFamily="34" charset="0"/>
          </a:endParaRPr>
        </a:p>
      </dgm:t>
    </dgm:pt>
    <dgm:pt modelId="{16720AFF-4CE2-4E3C-8E4F-133CEEC1C35D}" type="parTrans" cxnId="{1CE2D821-2637-4EA5-90E8-20DE21D330B6}">
      <dgm:prSet/>
      <dgm:spPr/>
      <dgm:t>
        <a:bodyPr/>
        <a:lstStyle/>
        <a:p>
          <a:endParaRPr lang="es-EC" sz="1400">
            <a:latin typeface="Arial" panose="020B0604020202020204" pitchFamily="34" charset="0"/>
            <a:cs typeface="Arial" panose="020B0604020202020204" pitchFamily="34" charset="0"/>
          </a:endParaRPr>
        </a:p>
      </dgm:t>
    </dgm:pt>
    <dgm:pt modelId="{F0325F9E-F4C3-403E-8545-FFD32B8A826E}" type="sibTrans" cxnId="{1CE2D821-2637-4EA5-90E8-20DE21D330B6}">
      <dgm:prSet custT="1">
        <dgm:style>
          <a:lnRef idx="2">
            <a:schemeClr val="accent4"/>
          </a:lnRef>
          <a:fillRef idx="1">
            <a:schemeClr val="lt1"/>
          </a:fillRef>
          <a:effectRef idx="0">
            <a:schemeClr val="accent4"/>
          </a:effectRef>
          <a:fontRef idx="minor">
            <a:schemeClr val="dk1"/>
          </a:fontRef>
        </dgm:style>
      </dgm:prSet>
      <dgm:spPr>
        <a:ln/>
      </dgm:spPr>
      <dgm:t>
        <a:bodyPr/>
        <a:lstStyle/>
        <a:p>
          <a:r>
            <a:rPr lang="es-EC" sz="1400" b="1">
              <a:solidFill>
                <a:srgbClr val="008000"/>
              </a:solidFill>
              <a:latin typeface="Arial" panose="020B0604020202020204" pitchFamily="34" charset="0"/>
              <a:cs typeface="Arial" panose="020B0604020202020204" pitchFamily="34" charset="0"/>
            </a:rPr>
            <a:t>Por la</a:t>
          </a:r>
        </a:p>
        <a:p>
          <a:r>
            <a:rPr lang="es-EC" sz="1400" b="1">
              <a:solidFill>
                <a:srgbClr val="008000"/>
              </a:solidFill>
              <a:latin typeface="Arial" panose="020B0604020202020204" pitchFamily="34" charset="0"/>
              <a:cs typeface="Arial" panose="020B0604020202020204" pitchFamily="34" charset="0"/>
            </a:rPr>
            <a:t>Finalidad</a:t>
          </a:r>
        </a:p>
        <a:p>
          <a:r>
            <a:rPr lang="es-EC" sz="1400">
              <a:latin typeface="Arial" panose="020B0604020202020204" pitchFamily="34" charset="0"/>
              <a:cs typeface="Arial" panose="020B0604020202020204" pitchFamily="34" charset="0"/>
            </a:rPr>
            <a:t>Básico</a:t>
          </a:r>
          <a:endParaRPr lang="es-EC" sz="1400" dirty="0">
            <a:latin typeface="Arial" panose="020B0604020202020204" pitchFamily="34" charset="0"/>
            <a:cs typeface="Arial" panose="020B0604020202020204" pitchFamily="34" charset="0"/>
          </a:endParaRPr>
        </a:p>
      </dgm:t>
    </dgm:pt>
    <dgm:pt modelId="{088BFE07-8F69-4B74-9DA9-BEBC3161CFEF}">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400" b="1">
              <a:solidFill>
                <a:srgbClr val="6600CC"/>
              </a:solidFill>
              <a:latin typeface="Arial" panose="020B0604020202020204" pitchFamily="34" charset="0"/>
              <a:cs typeface="Arial" panose="020B0604020202020204" pitchFamily="34" charset="0"/>
            </a:rPr>
            <a:t>Por el Alcance</a:t>
          </a:r>
        </a:p>
        <a:p>
          <a:r>
            <a:rPr lang="es-MX" sz="1400">
              <a:latin typeface="Arial" panose="020B0604020202020204" pitchFamily="34" charset="0"/>
              <a:cs typeface="Arial" panose="020B0604020202020204" pitchFamily="34" charset="0"/>
            </a:rPr>
            <a:t>Descriptiva</a:t>
          </a:r>
        </a:p>
        <a:p>
          <a:r>
            <a:rPr lang="es-MX" sz="1400">
              <a:latin typeface="Arial" panose="020B0604020202020204" pitchFamily="34" charset="0"/>
              <a:cs typeface="Arial" panose="020B0604020202020204" pitchFamily="34" charset="0"/>
            </a:rPr>
            <a:t>Correlacional</a:t>
          </a:r>
          <a:endParaRPr lang="es-EC" sz="1400" dirty="0">
            <a:latin typeface="Arial" panose="020B0604020202020204" pitchFamily="34" charset="0"/>
            <a:cs typeface="Arial" panose="020B0604020202020204" pitchFamily="34" charset="0"/>
          </a:endParaRPr>
        </a:p>
      </dgm:t>
    </dgm:pt>
    <dgm:pt modelId="{B2257D72-BBBF-4748-AEAE-C19DB4AEF857}" type="parTrans" cxnId="{F0408C2B-6A6D-43A5-BE16-280732EF087F}">
      <dgm:prSet/>
      <dgm:spPr/>
      <dgm:t>
        <a:bodyPr/>
        <a:lstStyle/>
        <a:p>
          <a:endParaRPr lang="es-EC" sz="1400">
            <a:latin typeface="Arial" panose="020B0604020202020204" pitchFamily="34" charset="0"/>
            <a:cs typeface="Arial" panose="020B0604020202020204" pitchFamily="34" charset="0"/>
          </a:endParaRPr>
        </a:p>
      </dgm:t>
    </dgm:pt>
    <dgm:pt modelId="{4B2C5168-5CD2-4FE6-8B74-3E07F8ECE9F7}" type="sibTrans" cxnId="{F0408C2B-6A6D-43A5-BE16-280732EF087F}">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dgm:spPr>
      <dgm:t>
        <a:bodyPr/>
        <a:lstStyle/>
        <a:p>
          <a:endParaRPr lang="es-EC" sz="1400">
            <a:latin typeface="Arial" panose="020B0604020202020204" pitchFamily="34" charset="0"/>
            <a:cs typeface="Arial" panose="020B0604020202020204" pitchFamily="34" charset="0"/>
          </a:endParaRPr>
        </a:p>
      </dgm:t>
    </dgm:pt>
    <dgm:pt modelId="{18D491CF-8279-42AF-91CC-0EE0E838CA8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400" b="1">
              <a:solidFill>
                <a:srgbClr val="996633"/>
              </a:solidFill>
              <a:latin typeface="Arial" panose="020B0604020202020204" pitchFamily="34" charset="0"/>
              <a:cs typeface="Arial" panose="020B0604020202020204" pitchFamily="34" charset="0"/>
            </a:rPr>
            <a:t>Enfoque de </a:t>
          </a:r>
          <a:r>
            <a:rPr lang="es-EC" sz="1300" b="1">
              <a:solidFill>
                <a:srgbClr val="996633"/>
              </a:solidFill>
              <a:latin typeface="Arial" panose="020B0604020202020204" pitchFamily="34" charset="0"/>
              <a:cs typeface="Arial" panose="020B0604020202020204" pitchFamily="34" charset="0"/>
            </a:rPr>
            <a:t>Investigación</a:t>
          </a:r>
          <a:r>
            <a:rPr lang="es-EC" sz="1400" b="1">
              <a:solidFill>
                <a:srgbClr val="996633"/>
              </a:solidFill>
              <a:latin typeface="Arial" panose="020B0604020202020204" pitchFamily="34" charset="0"/>
              <a:cs typeface="Arial" panose="020B0604020202020204" pitchFamily="34" charset="0"/>
            </a:rPr>
            <a:t> </a:t>
          </a:r>
        </a:p>
        <a:p>
          <a:r>
            <a:rPr lang="es-EC" sz="1400">
              <a:latin typeface="Arial" panose="020B0604020202020204" pitchFamily="34" charset="0"/>
              <a:cs typeface="Arial" panose="020B0604020202020204" pitchFamily="34" charset="0"/>
            </a:rPr>
            <a:t>Cuantitativo</a:t>
          </a:r>
          <a:endParaRPr lang="es-EC" sz="1400" dirty="0">
            <a:latin typeface="Arial" panose="020B0604020202020204" pitchFamily="34" charset="0"/>
            <a:cs typeface="Arial" panose="020B0604020202020204" pitchFamily="34" charset="0"/>
          </a:endParaRPr>
        </a:p>
      </dgm:t>
    </dgm:pt>
    <dgm:pt modelId="{FF074A98-EE18-418C-8AD3-15B97F776DC3}" type="sibTrans" cxnId="{345CAAF5-9966-4D05-8C26-818C559329D2}">
      <dgm:prSet custT="1"/>
      <dgm:spPr>
        <a:ln>
          <a:solidFill>
            <a:srgbClr val="00B050"/>
          </a:solidFill>
        </a:ln>
      </dgm:spPr>
      <dgm:t>
        <a:bodyPr/>
        <a:lstStyle/>
        <a:p>
          <a:r>
            <a:rPr lang="es-EC" sz="1400" b="1">
              <a:solidFill>
                <a:srgbClr val="800000"/>
              </a:solidFill>
              <a:latin typeface="Arial" panose="020B0604020202020204" pitchFamily="34" charset="0"/>
              <a:cs typeface="Arial" panose="020B0604020202020204" pitchFamily="34" charset="0"/>
            </a:rPr>
            <a:t>Por el Control </a:t>
          </a:r>
        </a:p>
        <a:p>
          <a:r>
            <a:rPr lang="es-EC" sz="1400" b="1">
              <a:solidFill>
                <a:srgbClr val="800000"/>
              </a:solidFill>
              <a:latin typeface="Arial" panose="020B0604020202020204" pitchFamily="34" charset="0"/>
              <a:cs typeface="Arial" panose="020B0604020202020204" pitchFamily="34" charset="0"/>
            </a:rPr>
            <a:t>de </a:t>
          </a:r>
        </a:p>
        <a:p>
          <a:r>
            <a:rPr lang="es-EC" sz="1400" b="1">
              <a:solidFill>
                <a:srgbClr val="800000"/>
              </a:solidFill>
              <a:latin typeface="Arial" panose="020B0604020202020204" pitchFamily="34" charset="0"/>
              <a:cs typeface="Arial" panose="020B0604020202020204" pitchFamily="34" charset="0"/>
            </a:rPr>
            <a:t>Variable</a:t>
          </a:r>
        </a:p>
        <a:p>
          <a:r>
            <a:rPr lang="es-EC" sz="1400">
              <a:latin typeface="Arial" panose="020B0604020202020204" pitchFamily="34" charset="0"/>
              <a:cs typeface="Arial" panose="020B0604020202020204" pitchFamily="34" charset="0"/>
            </a:rPr>
            <a:t>No Experimental</a:t>
          </a:r>
          <a:endParaRPr lang="es-EC" sz="1400" dirty="0">
            <a:latin typeface="Arial" panose="020B0604020202020204" pitchFamily="34" charset="0"/>
            <a:cs typeface="Arial" panose="020B0604020202020204" pitchFamily="34" charset="0"/>
          </a:endParaRPr>
        </a:p>
      </dgm:t>
    </dgm:pt>
    <dgm:pt modelId="{740B0585-6D20-44F4-8DBF-140B764FD888}" type="parTrans" cxnId="{345CAAF5-9966-4D05-8C26-818C559329D2}">
      <dgm:prSet/>
      <dgm:spPr/>
      <dgm:t>
        <a:bodyPr/>
        <a:lstStyle/>
        <a:p>
          <a:endParaRPr lang="es-EC" sz="1400">
            <a:latin typeface="Arial" panose="020B0604020202020204" pitchFamily="34" charset="0"/>
            <a:cs typeface="Arial" panose="020B0604020202020204" pitchFamily="34" charset="0"/>
          </a:endParaRPr>
        </a:p>
      </dgm:t>
    </dgm:pt>
    <dgm:pt modelId="{9544CB5C-BA77-4A0A-99D7-95FF3E8D0053}" type="pres">
      <dgm:prSet presAssocID="{5DD7259E-F7AC-4585-A806-301A701CFC30}" presName="Name0" presStyleCnt="0">
        <dgm:presLayoutVars>
          <dgm:chMax/>
          <dgm:chPref/>
          <dgm:dir/>
          <dgm:animLvl val="lvl"/>
        </dgm:presLayoutVars>
      </dgm:prSet>
      <dgm:spPr/>
    </dgm:pt>
    <dgm:pt modelId="{B3903560-9BF6-4D21-B309-6218079C201F}" type="pres">
      <dgm:prSet presAssocID="{F42AEE54-29E1-4280-9190-C9A1F9076DB3}" presName="composite" presStyleCnt="0"/>
      <dgm:spPr/>
    </dgm:pt>
    <dgm:pt modelId="{45C68841-5930-4A03-BAC2-6DBA2E4B0C94}" type="pres">
      <dgm:prSet presAssocID="{F42AEE54-29E1-4280-9190-C9A1F9076DB3}" presName="Parent1" presStyleLbl="node1" presStyleIdx="0" presStyleCnt="6">
        <dgm:presLayoutVars>
          <dgm:chMax val="1"/>
          <dgm:chPref val="1"/>
          <dgm:bulletEnabled val="1"/>
        </dgm:presLayoutVars>
      </dgm:prSet>
      <dgm:spPr/>
    </dgm:pt>
    <dgm:pt modelId="{B7D1C039-D3B6-4CE5-AA8F-57858C434D23}" type="pres">
      <dgm:prSet presAssocID="{F42AEE54-29E1-4280-9190-C9A1F9076DB3}" presName="Childtext1" presStyleLbl="revTx" presStyleIdx="0" presStyleCnt="3" custLinFactY="100000" custLinFactNeighborX="6416" custLinFactNeighborY="186355">
        <dgm:presLayoutVars>
          <dgm:chMax val="0"/>
          <dgm:chPref val="0"/>
          <dgm:bulletEnabled val="1"/>
        </dgm:presLayoutVars>
      </dgm:prSet>
      <dgm:spPr/>
    </dgm:pt>
    <dgm:pt modelId="{605B23AC-C4D2-4ECE-8C07-12EEB63FA0F7}" type="pres">
      <dgm:prSet presAssocID="{F42AEE54-29E1-4280-9190-C9A1F9076DB3}" presName="BalanceSpacing" presStyleCnt="0"/>
      <dgm:spPr/>
    </dgm:pt>
    <dgm:pt modelId="{258007F1-0CE6-4B42-B08D-3BAAF8574443}" type="pres">
      <dgm:prSet presAssocID="{F42AEE54-29E1-4280-9190-C9A1F9076DB3}" presName="BalanceSpacing1" presStyleCnt="0"/>
      <dgm:spPr/>
    </dgm:pt>
    <dgm:pt modelId="{ED2212D5-306B-4146-90A6-F9F70071917B}" type="pres">
      <dgm:prSet presAssocID="{F0325F9E-F4C3-403E-8545-FFD32B8A826E}" presName="Accent1Text" presStyleLbl="node1" presStyleIdx="1" presStyleCnt="6"/>
      <dgm:spPr/>
    </dgm:pt>
    <dgm:pt modelId="{6E7AEE09-97D4-4518-BF7D-6DCE1A873BA4}" type="pres">
      <dgm:prSet presAssocID="{F0325F9E-F4C3-403E-8545-FFD32B8A826E}" presName="spaceBetweenRectangles" presStyleCnt="0"/>
      <dgm:spPr/>
    </dgm:pt>
    <dgm:pt modelId="{FA16C16E-51E4-47E0-9EEE-314E6FFB900D}" type="pres">
      <dgm:prSet presAssocID="{18D491CF-8279-42AF-91CC-0EE0E838CA88}" presName="composite" presStyleCnt="0"/>
      <dgm:spPr/>
    </dgm:pt>
    <dgm:pt modelId="{3EA50A23-28FB-4C6A-99C7-375795AA0BC3}" type="pres">
      <dgm:prSet presAssocID="{18D491CF-8279-42AF-91CC-0EE0E838CA88}" presName="Parent1" presStyleLbl="node1" presStyleIdx="2" presStyleCnt="6" custScaleX="102892" custScaleY="98482" custLinFactNeighborY="0">
        <dgm:presLayoutVars>
          <dgm:chMax val="1"/>
          <dgm:chPref val="1"/>
          <dgm:bulletEnabled val="1"/>
        </dgm:presLayoutVars>
      </dgm:prSet>
      <dgm:spPr/>
    </dgm:pt>
    <dgm:pt modelId="{0D843C84-935C-4770-9D9C-71744A676248}" type="pres">
      <dgm:prSet presAssocID="{18D491CF-8279-42AF-91CC-0EE0E838CA88}" presName="Childtext1" presStyleLbl="revTx" presStyleIdx="1" presStyleCnt="3">
        <dgm:presLayoutVars>
          <dgm:chMax val="0"/>
          <dgm:chPref val="0"/>
          <dgm:bulletEnabled val="1"/>
        </dgm:presLayoutVars>
      </dgm:prSet>
      <dgm:spPr/>
    </dgm:pt>
    <dgm:pt modelId="{968CB532-F7BE-4BC3-810F-0A0BCFE43DAC}" type="pres">
      <dgm:prSet presAssocID="{18D491CF-8279-42AF-91CC-0EE0E838CA88}" presName="BalanceSpacing" presStyleCnt="0"/>
      <dgm:spPr/>
    </dgm:pt>
    <dgm:pt modelId="{9C0FB07D-0909-49F6-AE05-5BFEF68D357A}" type="pres">
      <dgm:prSet presAssocID="{18D491CF-8279-42AF-91CC-0EE0E838CA88}" presName="BalanceSpacing1" presStyleCnt="0"/>
      <dgm:spPr/>
    </dgm:pt>
    <dgm:pt modelId="{2AAD2ABC-55F2-4F6F-BABF-7E27465DD913}" type="pres">
      <dgm:prSet presAssocID="{FF074A98-EE18-418C-8AD3-15B97F776DC3}" presName="Accent1Text" presStyleLbl="node1" presStyleIdx="3" presStyleCnt="6" custScaleX="90626" custScaleY="90909"/>
      <dgm:spPr/>
    </dgm:pt>
    <dgm:pt modelId="{243E4F94-9093-4ADA-82AE-802B0A68E069}" type="pres">
      <dgm:prSet presAssocID="{FF074A98-EE18-418C-8AD3-15B97F776DC3}" presName="spaceBetweenRectangles" presStyleCnt="0"/>
      <dgm:spPr/>
    </dgm:pt>
    <dgm:pt modelId="{65C64F86-A718-4D1D-9313-6E5016371B91}" type="pres">
      <dgm:prSet presAssocID="{088BFE07-8F69-4B74-9DA9-BEBC3161CFEF}" presName="composite" presStyleCnt="0"/>
      <dgm:spPr/>
    </dgm:pt>
    <dgm:pt modelId="{17DF1AE6-6098-4D75-9855-98A712D98A02}" type="pres">
      <dgm:prSet presAssocID="{088BFE07-8F69-4B74-9DA9-BEBC3161CFEF}" presName="Parent1" presStyleLbl="node1" presStyleIdx="4" presStyleCnt="6">
        <dgm:presLayoutVars>
          <dgm:chMax val="1"/>
          <dgm:chPref val="1"/>
          <dgm:bulletEnabled val="1"/>
        </dgm:presLayoutVars>
      </dgm:prSet>
      <dgm:spPr/>
    </dgm:pt>
    <dgm:pt modelId="{5E9B6F3C-5AEE-4ADA-AFC5-427FD4BED17E}" type="pres">
      <dgm:prSet presAssocID="{088BFE07-8F69-4B74-9DA9-BEBC3161CFEF}" presName="Childtext1" presStyleLbl="revTx" presStyleIdx="2" presStyleCnt="3">
        <dgm:presLayoutVars>
          <dgm:chMax val="0"/>
          <dgm:chPref val="0"/>
          <dgm:bulletEnabled val="1"/>
        </dgm:presLayoutVars>
      </dgm:prSet>
      <dgm:spPr/>
    </dgm:pt>
    <dgm:pt modelId="{ADFB8640-96B1-4D2A-A492-593EE698E724}" type="pres">
      <dgm:prSet presAssocID="{088BFE07-8F69-4B74-9DA9-BEBC3161CFEF}" presName="BalanceSpacing" presStyleCnt="0"/>
      <dgm:spPr/>
    </dgm:pt>
    <dgm:pt modelId="{9CED0150-B40D-4089-AA35-4163780F6796}" type="pres">
      <dgm:prSet presAssocID="{088BFE07-8F69-4B74-9DA9-BEBC3161CFEF}" presName="BalanceSpacing1" presStyleCnt="0"/>
      <dgm:spPr/>
    </dgm:pt>
    <dgm:pt modelId="{016D53B4-7035-4EC6-AAF9-41007BE89FC7}" type="pres">
      <dgm:prSet presAssocID="{4B2C5168-5CD2-4FE6-8B74-3E07F8ECE9F7}" presName="Accent1Text" presStyleLbl="node1" presStyleIdx="5" presStyleCnt="6"/>
      <dgm:spPr/>
    </dgm:pt>
  </dgm:ptLst>
  <dgm:cxnLst>
    <dgm:cxn modelId="{1CE2D821-2637-4EA5-90E8-20DE21D330B6}" srcId="{5DD7259E-F7AC-4585-A806-301A701CFC30}" destId="{F42AEE54-29E1-4280-9190-C9A1F9076DB3}" srcOrd="0" destOrd="0" parTransId="{16720AFF-4CE2-4E3C-8E4F-133CEEC1C35D}" sibTransId="{F0325F9E-F4C3-403E-8545-FFD32B8A826E}"/>
    <dgm:cxn modelId="{F0408C2B-6A6D-43A5-BE16-280732EF087F}" srcId="{5DD7259E-F7AC-4585-A806-301A701CFC30}" destId="{088BFE07-8F69-4B74-9DA9-BEBC3161CFEF}" srcOrd="2" destOrd="0" parTransId="{B2257D72-BBBF-4748-AEAE-C19DB4AEF857}" sibTransId="{4B2C5168-5CD2-4FE6-8B74-3E07F8ECE9F7}"/>
    <dgm:cxn modelId="{AAEEBF3B-7C77-4A9A-9947-C004B913E678}" type="presOf" srcId="{5DD7259E-F7AC-4585-A806-301A701CFC30}" destId="{9544CB5C-BA77-4A0A-99D7-95FF3E8D0053}" srcOrd="0" destOrd="0" presId="urn:microsoft.com/office/officeart/2008/layout/AlternatingHexagons"/>
    <dgm:cxn modelId="{FDBBA260-CFFE-4464-9B10-C5CF8B3CAF1C}" type="presOf" srcId="{088BFE07-8F69-4B74-9DA9-BEBC3161CFEF}" destId="{17DF1AE6-6098-4D75-9855-98A712D98A02}" srcOrd="0" destOrd="0" presId="urn:microsoft.com/office/officeart/2008/layout/AlternatingHexagons"/>
    <dgm:cxn modelId="{380C2787-C6F2-431F-A9E9-34845DCC0DD8}" type="presOf" srcId="{4B2C5168-5CD2-4FE6-8B74-3E07F8ECE9F7}" destId="{016D53B4-7035-4EC6-AAF9-41007BE89FC7}" srcOrd="0" destOrd="0" presId="urn:microsoft.com/office/officeart/2008/layout/AlternatingHexagons"/>
    <dgm:cxn modelId="{5D155ED8-17C7-4AF4-AF73-89B31D46C5CB}" type="presOf" srcId="{F42AEE54-29E1-4280-9190-C9A1F9076DB3}" destId="{45C68841-5930-4A03-BAC2-6DBA2E4B0C94}" srcOrd="0" destOrd="0" presId="urn:microsoft.com/office/officeart/2008/layout/AlternatingHexagons"/>
    <dgm:cxn modelId="{3AAA22DE-8AB7-4B66-819F-D1F1953543E2}" type="presOf" srcId="{18D491CF-8279-42AF-91CC-0EE0E838CA88}" destId="{3EA50A23-28FB-4C6A-99C7-375795AA0BC3}" srcOrd="0" destOrd="0" presId="urn:microsoft.com/office/officeart/2008/layout/AlternatingHexagons"/>
    <dgm:cxn modelId="{345CAAF5-9966-4D05-8C26-818C559329D2}" srcId="{5DD7259E-F7AC-4585-A806-301A701CFC30}" destId="{18D491CF-8279-42AF-91CC-0EE0E838CA88}" srcOrd="1" destOrd="0" parTransId="{740B0585-6D20-44F4-8DBF-140B764FD888}" sibTransId="{FF074A98-EE18-418C-8AD3-15B97F776DC3}"/>
    <dgm:cxn modelId="{473BBEF5-0474-4433-A6B8-ACF1699118C2}" type="presOf" srcId="{FF074A98-EE18-418C-8AD3-15B97F776DC3}" destId="{2AAD2ABC-55F2-4F6F-BABF-7E27465DD913}" srcOrd="0" destOrd="0" presId="urn:microsoft.com/office/officeart/2008/layout/AlternatingHexagons"/>
    <dgm:cxn modelId="{B26167FB-BEFA-462A-9572-BA948170D338}" type="presOf" srcId="{F0325F9E-F4C3-403E-8545-FFD32B8A826E}" destId="{ED2212D5-306B-4146-90A6-F9F70071917B}" srcOrd="0" destOrd="0" presId="urn:microsoft.com/office/officeart/2008/layout/AlternatingHexagons"/>
    <dgm:cxn modelId="{A07A0EB9-7566-4DC7-9ED7-704B14B3B6DC}" type="presParOf" srcId="{9544CB5C-BA77-4A0A-99D7-95FF3E8D0053}" destId="{B3903560-9BF6-4D21-B309-6218079C201F}" srcOrd="0" destOrd="0" presId="urn:microsoft.com/office/officeart/2008/layout/AlternatingHexagons"/>
    <dgm:cxn modelId="{B4F9C4F4-403A-4C35-8453-61D633C80AC8}" type="presParOf" srcId="{B3903560-9BF6-4D21-B309-6218079C201F}" destId="{45C68841-5930-4A03-BAC2-6DBA2E4B0C94}" srcOrd="0" destOrd="0" presId="urn:microsoft.com/office/officeart/2008/layout/AlternatingHexagons"/>
    <dgm:cxn modelId="{4BC21B41-4B24-468A-A6CE-BFAE9B7841E9}" type="presParOf" srcId="{B3903560-9BF6-4D21-B309-6218079C201F}" destId="{B7D1C039-D3B6-4CE5-AA8F-57858C434D23}" srcOrd="1" destOrd="0" presId="urn:microsoft.com/office/officeart/2008/layout/AlternatingHexagons"/>
    <dgm:cxn modelId="{EF1E7BB5-0401-4B4B-94C7-CA9BE20C65F6}" type="presParOf" srcId="{B3903560-9BF6-4D21-B309-6218079C201F}" destId="{605B23AC-C4D2-4ECE-8C07-12EEB63FA0F7}" srcOrd="2" destOrd="0" presId="urn:microsoft.com/office/officeart/2008/layout/AlternatingHexagons"/>
    <dgm:cxn modelId="{8F8A039E-D2C2-42E1-8E05-95DF42CE48AF}" type="presParOf" srcId="{B3903560-9BF6-4D21-B309-6218079C201F}" destId="{258007F1-0CE6-4B42-B08D-3BAAF8574443}" srcOrd="3" destOrd="0" presId="urn:microsoft.com/office/officeart/2008/layout/AlternatingHexagons"/>
    <dgm:cxn modelId="{BEB594BA-D5D5-4B31-8509-2BDF4C7B8A9A}" type="presParOf" srcId="{B3903560-9BF6-4D21-B309-6218079C201F}" destId="{ED2212D5-306B-4146-90A6-F9F70071917B}" srcOrd="4" destOrd="0" presId="urn:microsoft.com/office/officeart/2008/layout/AlternatingHexagons"/>
    <dgm:cxn modelId="{F761B7BC-1768-4083-BA55-6E162A4F6A8D}" type="presParOf" srcId="{9544CB5C-BA77-4A0A-99D7-95FF3E8D0053}" destId="{6E7AEE09-97D4-4518-BF7D-6DCE1A873BA4}" srcOrd="1" destOrd="0" presId="urn:microsoft.com/office/officeart/2008/layout/AlternatingHexagons"/>
    <dgm:cxn modelId="{323FDF1B-9193-4BDC-A8CC-674BC47C94F1}" type="presParOf" srcId="{9544CB5C-BA77-4A0A-99D7-95FF3E8D0053}" destId="{FA16C16E-51E4-47E0-9EEE-314E6FFB900D}" srcOrd="2" destOrd="0" presId="urn:microsoft.com/office/officeart/2008/layout/AlternatingHexagons"/>
    <dgm:cxn modelId="{2C2E3936-6F33-4749-A00B-4ADD959F7E81}" type="presParOf" srcId="{FA16C16E-51E4-47E0-9EEE-314E6FFB900D}" destId="{3EA50A23-28FB-4C6A-99C7-375795AA0BC3}" srcOrd="0" destOrd="0" presId="urn:microsoft.com/office/officeart/2008/layout/AlternatingHexagons"/>
    <dgm:cxn modelId="{95165EC3-9FE1-49D0-977E-1C7BAFFF1E40}" type="presParOf" srcId="{FA16C16E-51E4-47E0-9EEE-314E6FFB900D}" destId="{0D843C84-935C-4770-9D9C-71744A676248}" srcOrd="1" destOrd="0" presId="urn:microsoft.com/office/officeart/2008/layout/AlternatingHexagons"/>
    <dgm:cxn modelId="{455A4E2F-64B1-40B7-B398-1D97B5E7AEC2}" type="presParOf" srcId="{FA16C16E-51E4-47E0-9EEE-314E6FFB900D}" destId="{968CB532-F7BE-4BC3-810F-0A0BCFE43DAC}" srcOrd="2" destOrd="0" presId="urn:microsoft.com/office/officeart/2008/layout/AlternatingHexagons"/>
    <dgm:cxn modelId="{6A91440D-C2F8-402B-AFAF-2CB7E130A2CA}" type="presParOf" srcId="{FA16C16E-51E4-47E0-9EEE-314E6FFB900D}" destId="{9C0FB07D-0909-49F6-AE05-5BFEF68D357A}" srcOrd="3" destOrd="0" presId="urn:microsoft.com/office/officeart/2008/layout/AlternatingHexagons"/>
    <dgm:cxn modelId="{7E703DB3-8270-4AAF-B495-8BC46AAC7457}" type="presParOf" srcId="{FA16C16E-51E4-47E0-9EEE-314E6FFB900D}" destId="{2AAD2ABC-55F2-4F6F-BABF-7E27465DD913}" srcOrd="4" destOrd="0" presId="urn:microsoft.com/office/officeart/2008/layout/AlternatingHexagons"/>
    <dgm:cxn modelId="{FF3459B2-0136-48D0-BB73-685FFCF7F816}" type="presParOf" srcId="{9544CB5C-BA77-4A0A-99D7-95FF3E8D0053}" destId="{243E4F94-9093-4ADA-82AE-802B0A68E069}" srcOrd="3" destOrd="0" presId="urn:microsoft.com/office/officeart/2008/layout/AlternatingHexagons"/>
    <dgm:cxn modelId="{0CFF79A3-D7B8-4B90-962A-0E02CA391012}" type="presParOf" srcId="{9544CB5C-BA77-4A0A-99D7-95FF3E8D0053}" destId="{65C64F86-A718-4D1D-9313-6E5016371B91}" srcOrd="4" destOrd="0" presId="urn:microsoft.com/office/officeart/2008/layout/AlternatingHexagons"/>
    <dgm:cxn modelId="{97E3BF36-FB4F-445B-A645-055291B9EEB5}" type="presParOf" srcId="{65C64F86-A718-4D1D-9313-6E5016371B91}" destId="{17DF1AE6-6098-4D75-9855-98A712D98A02}" srcOrd="0" destOrd="0" presId="urn:microsoft.com/office/officeart/2008/layout/AlternatingHexagons"/>
    <dgm:cxn modelId="{B5114F7A-79E4-4BE8-ADD9-3CC6F7B81083}" type="presParOf" srcId="{65C64F86-A718-4D1D-9313-6E5016371B91}" destId="{5E9B6F3C-5AEE-4ADA-AFC5-427FD4BED17E}" srcOrd="1" destOrd="0" presId="urn:microsoft.com/office/officeart/2008/layout/AlternatingHexagons"/>
    <dgm:cxn modelId="{AB9DF172-2873-4B2A-A246-2073D89A3A27}" type="presParOf" srcId="{65C64F86-A718-4D1D-9313-6E5016371B91}" destId="{ADFB8640-96B1-4D2A-A492-593EE698E724}" srcOrd="2" destOrd="0" presId="urn:microsoft.com/office/officeart/2008/layout/AlternatingHexagons"/>
    <dgm:cxn modelId="{5D0363B6-ED0C-425F-A038-D8984C74CE56}" type="presParOf" srcId="{65C64F86-A718-4D1D-9313-6E5016371B91}" destId="{9CED0150-B40D-4089-AA35-4163780F6796}" srcOrd="3" destOrd="0" presId="urn:microsoft.com/office/officeart/2008/layout/AlternatingHexagons"/>
    <dgm:cxn modelId="{7D6D3E5D-D60E-4ED1-93AF-D0E2A7C910C8}" type="presParOf" srcId="{65C64F86-A718-4D1D-9313-6E5016371B91}" destId="{016D53B4-7035-4EC6-AAF9-41007BE89FC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8F8167-6A65-42AC-B178-4C8F21E0304B}"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80FA36C9-5F71-4A58-A7FE-A85E90D34614}">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400" b="1" dirty="0">
              <a:latin typeface="Arial" panose="020B0604020202020204" pitchFamily="34" charset="0"/>
              <a:cs typeface="Arial" panose="020B0604020202020204" pitchFamily="34" charset="0"/>
            </a:rPr>
            <a:t>Primarias</a:t>
          </a:r>
        </a:p>
      </dgm:t>
    </dgm:pt>
    <dgm:pt modelId="{7D1A706D-487A-4A77-8ADE-2603A559A1D1}" type="parTrans" cxnId="{CD70EB38-00A0-42A1-9B04-4E932FE2F4D0}">
      <dgm:prSet/>
      <dgm:spPr/>
      <dgm:t>
        <a:bodyPr/>
        <a:lstStyle/>
        <a:p>
          <a:endParaRPr lang="es-EC">
            <a:latin typeface="Arial" panose="020B0604020202020204" pitchFamily="34" charset="0"/>
            <a:cs typeface="Arial" panose="020B0604020202020204" pitchFamily="34" charset="0"/>
          </a:endParaRPr>
        </a:p>
      </dgm:t>
    </dgm:pt>
    <dgm:pt modelId="{98704340-C09D-4B30-B255-86089BDDB7B7}" type="sibTrans" cxnId="{CD70EB38-00A0-42A1-9B04-4E932FE2F4D0}">
      <dgm:prSet/>
      <dgm:spPr/>
      <dgm:t>
        <a:bodyPr/>
        <a:lstStyle/>
        <a:p>
          <a:endParaRPr lang="es-EC">
            <a:latin typeface="Arial" panose="020B0604020202020204" pitchFamily="34" charset="0"/>
            <a:cs typeface="Arial" panose="020B0604020202020204" pitchFamily="34" charset="0"/>
          </a:endParaRPr>
        </a:p>
      </dgm:t>
    </dgm:pt>
    <dgm:pt modelId="{032190F1-B983-406A-B8FD-8EF6C90349D9}">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atin typeface="Arial" panose="020B0604020202020204" pitchFamily="34" charset="0"/>
              <a:cs typeface="Arial" panose="020B0604020202020204" pitchFamily="34" charset="0"/>
            </a:rPr>
            <a:t>Artículos científicos </a:t>
          </a:r>
        </a:p>
      </dgm:t>
    </dgm:pt>
    <dgm:pt modelId="{17BD1EBD-5AA9-4A71-999D-D21D84AF280B}" type="parTrans" cxnId="{E05FCA30-0C94-4042-BA7E-5354259C1C24}">
      <dgm:prSet/>
      <dgm:spPr/>
      <dgm:t>
        <a:bodyPr/>
        <a:lstStyle/>
        <a:p>
          <a:endParaRPr lang="es-EC">
            <a:latin typeface="Arial" panose="020B0604020202020204" pitchFamily="34" charset="0"/>
            <a:cs typeface="Arial" panose="020B0604020202020204" pitchFamily="34" charset="0"/>
          </a:endParaRPr>
        </a:p>
      </dgm:t>
    </dgm:pt>
    <dgm:pt modelId="{1E3D700C-D9FB-4DE9-9244-598B8EEFBB4A}" type="sibTrans" cxnId="{E05FCA30-0C94-4042-BA7E-5354259C1C24}">
      <dgm:prSet/>
      <dgm:spPr/>
      <dgm:t>
        <a:bodyPr/>
        <a:lstStyle/>
        <a:p>
          <a:endParaRPr lang="es-EC">
            <a:latin typeface="Arial" panose="020B0604020202020204" pitchFamily="34" charset="0"/>
            <a:cs typeface="Arial" panose="020B0604020202020204" pitchFamily="34" charset="0"/>
          </a:endParaRPr>
        </a:p>
      </dgm:t>
    </dgm:pt>
    <dgm:pt modelId="{ECCB86A7-E43D-4CF3-935E-00B5B02A9F49}">
      <dgm:prSet phldrT="[Texto]" custT="1">
        <dgm:style>
          <a:lnRef idx="1">
            <a:schemeClr val="accent3"/>
          </a:lnRef>
          <a:fillRef idx="2">
            <a:schemeClr val="accent3"/>
          </a:fillRef>
          <a:effectRef idx="1">
            <a:schemeClr val="accent3"/>
          </a:effectRef>
          <a:fontRef idx="minor">
            <a:schemeClr val="dk1"/>
          </a:fontRef>
        </dgm:style>
      </dgm:prSet>
      <dgm:spPr/>
      <dgm:t>
        <a:bodyPr/>
        <a:lstStyle/>
        <a:p>
          <a:pPr algn="l"/>
          <a:r>
            <a:rPr lang="es-EC" sz="1400" b="1" dirty="0">
              <a:latin typeface="Arial" panose="020B0604020202020204" pitchFamily="34" charset="0"/>
              <a:cs typeface="Arial" panose="020B0604020202020204" pitchFamily="34" charset="0"/>
            </a:rPr>
            <a:t>Secundarias</a:t>
          </a:r>
        </a:p>
      </dgm:t>
    </dgm:pt>
    <dgm:pt modelId="{D7769282-AAA2-46BC-BA00-15E77FBAF5A7}" type="parTrans" cxnId="{9FE4740B-3604-43C5-84F9-6A0E35F9AE98}">
      <dgm:prSet/>
      <dgm:spPr/>
      <dgm:t>
        <a:bodyPr/>
        <a:lstStyle/>
        <a:p>
          <a:endParaRPr lang="es-EC">
            <a:latin typeface="Arial" panose="020B0604020202020204" pitchFamily="34" charset="0"/>
            <a:cs typeface="Arial" panose="020B0604020202020204" pitchFamily="34" charset="0"/>
          </a:endParaRPr>
        </a:p>
      </dgm:t>
    </dgm:pt>
    <dgm:pt modelId="{B58F0F8D-4C7A-413D-8763-77D467985566}" type="sibTrans" cxnId="{9FE4740B-3604-43C5-84F9-6A0E35F9AE98}">
      <dgm:prSet/>
      <dgm:spPr/>
      <dgm:t>
        <a:bodyPr/>
        <a:lstStyle/>
        <a:p>
          <a:endParaRPr lang="es-EC">
            <a:latin typeface="Arial" panose="020B0604020202020204" pitchFamily="34" charset="0"/>
            <a:cs typeface="Arial" panose="020B0604020202020204" pitchFamily="34" charset="0"/>
          </a:endParaRPr>
        </a:p>
      </dgm:t>
    </dgm:pt>
    <dgm:pt modelId="{D9FFC033-0842-4F04-9C14-C5F8184984EF}">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000" dirty="0">
              <a:latin typeface="Arial" panose="020B0604020202020204" pitchFamily="34" charset="0"/>
              <a:cs typeface="Arial" panose="020B0604020202020204" pitchFamily="34" charset="0"/>
            </a:rPr>
            <a:t>Estados financieros (</a:t>
          </a:r>
          <a:r>
            <a:rPr lang="es-EC" sz="1000" dirty="0" err="1">
              <a:latin typeface="Arial" panose="020B0604020202020204" pitchFamily="34" charset="0"/>
              <a:cs typeface="Arial" panose="020B0604020202020204" pitchFamily="34" charset="0"/>
            </a:rPr>
            <a:t>SCVS</a:t>
          </a:r>
          <a:r>
            <a:rPr lang="es-EC" sz="1000" dirty="0">
              <a:latin typeface="Arial" panose="020B0604020202020204" pitchFamily="34" charset="0"/>
              <a:cs typeface="Arial" panose="020B0604020202020204" pitchFamily="34" charset="0"/>
            </a:rPr>
            <a:t>)</a:t>
          </a:r>
        </a:p>
      </dgm:t>
    </dgm:pt>
    <dgm:pt modelId="{026F5917-455C-4489-BE1B-11E05C3A407D}" type="parTrans" cxnId="{C9F2BE7D-980F-4140-9EE7-DCDF986DA27B}">
      <dgm:prSet/>
      <dgm:spPr/>
      <dgm:t>
        <a:bodyPr/>
        <a:lstStyle/>
        <a:p>
          <a:endParaRPr lang="es-EC">
            <a:latin typeface="Arial" panose="020B0604020202020204" pitchFamily="34" charset="0"/>
            <a:cs typeface="Arial" panose="020B0604020202020204" pitchFamily="34" charset="0"/>
          </a:endParaRPr>
        </a:p>
      </dgm:t>
    </dgm:pt>
    <dgm:pt modelId="{EA23D8BC-890B-442F-B4F9-9F343FDC98EB}" type="sibTrans" cxnId="{C9F2BE7D-980F-4140-9EE7-DCDF986DA27B}">
      <dgm:prSet/>
      <dgm:spPr/>
      <dgm:t>
        <a:bodyPr/>
        <a:lstStyle/>
        <a:p>
          <a:endParaRPr lang="es-EC">
            <a:latin typeface="Arial" panose="020B0604020202020204" pitchFamily="34" charset="0"/>
            <a:cs typeface="Arial" panose="020B0604020202020204" pitchFamily="34" charset="0"/>
          </a:endParaRPr>
        </a:p>
      </dgm:t>
    </dgm:pt>
    <dgm:pt modelId="{960A57E2-FFC7-477E-B394-8CE4D62F961A}">
      <dgm:prSet custT="1">
        <dgm:style>
          <a:lnRef idx="2">
            <a:schemeClr val="accent4"/>
          </a:lnRef>
          <a:fillRef idx="1">
            <a:schemeClr val="lt1"/>
          </a:fillRef>
          <a:effectRef idx="0">
            <a:schemeClr val="accent4"/>
          </a:effectRef>
          <a:fontRef idx="minor">
            <a:schemeClr val="dk1"/>
          </a:fontRef>
        </dgm:style>
      </dgm:prSet>
      <dgm:spPr/>
      <dgm:t>
        <a:bodyPr/>
        <a:lstStyle/>
        <a:p>
          <a:r>
            <a:rPr lang="es-EC" sz="1000" dirty="0">
              <a:latin typeface="Arial" panose="020B0604020202020204" pitchFamily="34" charset="0"/>
              <a:cs typeface="Arial" panose="020B0604020202020204" pitchFamily="34" charset="0"/>
            </a:rPr>
            <a:t>Base de datos (Redalyc, Dialnet)</a:t>
          </a:r>
        </a:p>
      </dgm:t>
    </dgm:pt>
    <dgm:pt modelId="{08697817-B8A8-4DC6-BC3D-5FB8244135AE}" type="sibTrans" cxnId="{1103148E-F6DA-4768-BC9D-B3F000C7BBF0}">
      <dgm:prSet/>
      <dgm:spPr/>
      <dgm:t>
        <a:bodyPr/>
        <a:lstStyle/>
        <a:p>
          <a:endParaRPr lang="es-EC">
            <a:latin typeface="Arial" panose="020B0604020202020204" pitchFamily="34" charset="0"/>
            <a:cs typeface="Arial" panose="020B0604020202020204" pitchFamily="34" charset="0"/>
          </a:endParaRPr>
        </a:p>
      </dgm:t>
    </dgm:pt>
    <dgm:pt modelId="{EDAD141A-2748-49D6-ACC0-E27CE25C7FB8}" type="parTrans" cxnId="{1103148E-F6DA-4768-BC9D-B3F000C7BBF0}">
      <dgm:prSet/>
      <dgm:spPr/>
      <dgm:t>
        <a:bodyPr/>
        <a:lstStyle/>
        <a:p>
          <a:endParaRPr lang="es-EC">
            <a:latin typeface="Arial" panose="020B0604020202020204" pitchFamily="34" charset="0"/>
            <a:cs typeface="Arial" panose="020B0604020202020204" pitchFamily="34" charset="0"/>
          </a:endParaRPr>
        </a:p>
      </dgm:t>
    </dgm:pt>
    <dgm:pt modelId="{DA2102E9-C06E-4CBB-983C-8E2C2F6FFAEA}">
      <dgm:prSet custT="1">
        <dgm:style>
          <a:lnRef idx="2">
            <a:schemeClr val="accent6"/>
          </a:lnRef>
          <a:fillRef idx="1">
            <a:schemeClr val="lt1"/>
          </a:fillRef>
          <a:effectRef idx="0">
            <a:schemeClr val="accent6"/>
          </a:effectRef>
          <a:fontRef idx="minor">
            <a:schemeClr val="dk1"/>
          </a:fontRef>
        </dgm:style>
      </dgm:prSet>
      <dgm:spPr/>
      <dgm:t>
        <a:bodyPr/>
        <a:lstStyle/>
        <a:p>
          <a:r>
            <a:rPr lang="es-EC" sz="1100" dirty="0">
              <a:latin typeface="Arial" panose="020B0604020202020204" pitchFamily="34" charset="0"/>
              <a:cs typeface="Arial" panose="020B0604020202020204" pitchFamily="34" charset="0"/>
            </a:rPr>
            <a:t>Sitios web</a:t>
          </a:r>
        </a:p>
      </dgm:t>
    </dgm:pt>
    <dgm:pt modelId="{2D79BAD8-751D-45E0-8AA3-1950D0127520}" type="parTrans" cxnId="{EB53FC9C-8D28-43E0-A2C4-EEADB02F61CB}">
      <dgm:prSet/>
      <dgm:spPr/>
      <dgm:t>
        <a:bodyPr/>
        <a:lstStyle/>
        <a:p>
          <a:endParaRPr lang="es-EC">
            <a:latin typeface="Arial" panose="020B0604020202020204" pitchFamily="34" charset="0"/>
            <a:cs typeface="Arial" panose="020B0604020202020204" pitchFamily="34" charset="0"/>
          </a:endParaRPr>
        </a:p>
      </dgm:t>
    </dgm:pt>
    <dgm:pt modelId="{08AA64ED-45C7-4049-A5FF-87A1F0661A5B}" type="sibTrans" cxnId="{EB53FC9C-8D28-43E0-A2C4-EEADB02F61CB}">
      <dgm:prSet/>
      <dgm:spPr/>
      <dgm:t>
        <a:bodyPr/>
        <a:lstStyle/>
        <a:p>
          <a:endParaRPr lang="es-EC">
            <a:latin typeface="Arial" panose="020B0604020202020204" pitchFamily="34" charset="0"/>
            <a:cs typeface="Arial" panose="020B0604020202020204" pitchFamily="34" charset="0"/>
          </a:endParaRPr>
        </a:p>
      </dgm:t>
    </dgm:pt>
    <dgm:pt modelId="{E0E7A910-6A28-487D-9112-14C9402144B3}" type="pres">
      <dgm:prSet presAssocID="{4B8F8167-6A65-42AC-B178-4C8F21E0304B}" presName="Name0" presStyleCnt="0">
        <dgm:presLayoutVars>
          <dgm:chPref val="3"/>
          <dgm:dir/>
          <dgm:animLvl val="lvl"/>
          <dgm:resizeHandles/>
        </dgm:presLayoutVars>
      </dgm:prSet>
      <dgm:spPr/>
    </dgm:pt>
    <dgm:pt modelId="{412EFD26-DF0F-4505-89D8-CD962220053F}" type="pres">
      <dgm:prSet presAssocID="{80FA36C9-5F71-4A58-A7FE-A85E90D34614}" presName="horFlow" presStyleCnt="0"/>
      <dgm:spPr/>
    </dgm:pt>
    <dgm:pt modelId="{731224F4-1283-4A15-973D-2EDA49C18382}" type="pres">
      <dgm:prSet presAssocID="{80FA36C9-5F71-4A58-A7FE-A85E90D34614}" presName="bigChev" presStyleLbl="node1" presStyleIdx="0" presStyleCnt="2"/>
      <dgm:spPr/>
    </dgm:pt>
    <dgm:pt modelId="{576FA60D-6FBB-4895-A066-C1F681A791EB}" type="pres">
      <dgm:prSet presAssocID="{17BD1EBD-5AA9-4A71-999D-D21D84AF280B}" presName="parTrans" presStyleCnt="0"/>
      <dgm:spPr/>
    </dgm:pt>
    <dgm:pt modelId="{DEA916B2-0362-4FEB-8609-8501D669C7E8}" type="pres">
      <dgm:prSet presAssocID="{032190F1-B983-406A-B8FD-8EF6C90349D9}" presName="node" presStyleLbl="alignAccFollowNode1" presStyleIdx="0" presStyleCnt="4">
        <dgm:presLayoutVars>
          <dgm:bulletEnabled val="1"/>
        </dgm:presLayoutVars>
      </dgm:prSet>
      <dgm:spPr/>
    </dgm:pt>
    <dgm:pt modelId="{D6C4C2AC-FD42-4A6E-A275-A24E1984F3E9}" type="pres">
      <dgm:prSet presAssocID="{1E3D700C-D9FB-4DE9-9244-598B8EEFBB4A}" presName="sibTrans" presStyleCnt="0"/>
      <dgm:spPr/>
    </dgm:pt>
    <dgm:pt modelId="{FD27410A-1B9A-4004-82CC-2126986884F6}" type="pres">
      <dgm:prSet presAssocID="{960A57E2-FFC7-477E-B394-8CE4D62F961A}" presName="node" presStyleLbl="alignAccFollowNode1" presStyleIdx="1" presStyleCnt="4">
        <dgm:presLayoutVars>
          <dgm:bulletEnabled val="1"/>
        </dgm:presLayoutVars>
      </dgm:prSet>
      <dgm:spPr/>
    </dgm:pt>
    <dgm:pt modelId="{FE9BA18F-53E9-4BF7-9C70-49116F18D794}" type="pres">
      <dgm:prSet presAssocID="{08697817-B8A8-4DC6-BC3D-5FB8244135AE}" presName="sibTrans" presStyleCnt="0"/>
      <dgm:spPr/>
    </dgm:pt>
    <dgm:pt modelId="{3564DDEB-616D-4421-A8BF-7A0F24EB5A35}" type="pres">
      <dgm:prSet presAssocID="{DA2102E9-C06E-4CBB-983C-8E2C2F6FFAEA}" presName="node" presStyleLbl="alignAccFollowNode1" presStyleIdx="2" presStyleCnt="4">
        <dgm:presLayoutVars>
          <dgm:bulletEnabled val="1"/>
        </dgm:presLayoutVars>
      </dgm:prSet>
      <dgm:spPr/>
    </dgm:pt>
    <dgm:pt modelId="{B6104753-6553-4551-9F9A-E13C9754F1CE}" type="pres">
      <dgm:prSet presAssocID="{80FA36C9-5F71-4A58-A7FE-A85E90D34614}" presName="vSp" presStyleCnt="0"/>
      <dgm:spPr/>
    </dgm:pt>
    <dgm:pt modelId="{334F9663-984D-41CE-B531-34311C75D39F}" type="pres">
      <dgm:prSet presAssocID="{ECCB86A7-E43D-4CF3-935E-00B5B02A9F49}" presName="horFlow" presStyleCnt="0"/>
      <dgm:spPr/>
    </dgm:pt>
    <dgm:pt modelId="{2A60D337-B7F0-428D-ACA7-6960186B8AEB}" type="pres">
      <dgm:prSet presAssocID="{ECCB86A7-E43D-4CF3-935E-00B5B02A9F49}" presName="bigChev" presStyleLbl="node1" presStyleIdx="1" presStyleCnt="2" custScaleX="120112"/>
      <dgm:spPr/>
    </dgm:pt>
    <dgm:pt modelId="{C4A22703-BDCD-4A47-A18C-4F789AA2DC78}" type="pres">
      <dgm:prSet presAssocID="{026F5917-455C-4489-BE1B-11E05C3A407D}" presName="parTrans" presStyleCnt="0"/>
      <dgm:spPr/>
    </dgm:pt>
    <dgm:pt modelId="{15B0CCD9-B677-4D12-A5CD-20BB162C5A14}" type="pres">
      <dgm:prSet presAssocID="{D9FFC033-0842-4F04-9C14-C5F8184984EF}" presName="node" presStyleLbl="alignAccFollowNode1" presStyleIdx="3" presStyleCnt="4">
        <dgm:presLayoutVars>
          <dgm:bulletEnabled val="1"/>
        </dgm:presLayoutVars>
      </dgm:prSet>
      <dgm:spPr/>
    </dgm:pt>
  </dgm:ptLst>
  <dgm:cxnLst>
    <dgm:cxn modelId="{9FE4740B-3604-43C5-84F9-6A0E35F9AE98}" srcId="{4B8F8167-6A65-42AC-B178-4C8F21E0304B}" destId="{ECCB86A7-E43D-4CF3-935E-00B5B02A9F49}" srcOrd="1" destOrd="0" parTransId="{D7769282-AAA2-46BC-BA00-15E77FBAF5A7}" sibTransId="{B58F0F8D-4C7A-413D-8763-77D467985566}"/>
    <dgm:cxn modelId="{1867382C-607F-46E8-B51D-2CDAB7A221C9}" type="presOf" srcId="{D9FFC033-0842-4F04-9C14-C5F8184984EF}" destId="{15B0CCD9-B677-4D12-A5CD-20BB162C5A14}" srcOrd="0" destOrd="0" presId="urn:microsoft.com/office/officeart/2005/8/layout/lProcess3"/>
    <dgm:cxn modelId="{E05FCA30-0C94-4042-BA7E-5354259C1C24}" srcId="{80FA36C9-5F71-4A58-A7FE-A85E90D34614}" destId="{032190F1-B983-406A-B8FD-8EF6C90349D9}" srcOrd="0" destOrd="0" parTransId="{17BD1EBD-5AA9-4A71-999D-D21D84AF280B}" sibTransId="{1E3D700C-D9FB-4DE9-9244-598B8EEFBB4A}"/>
    <dgm:cxn modelId="{CD70EB38-00A0-42A1-9B04-4E932FE2F4D0}" srcId="{4B8F8167-6A65-42AC-B178-4C8F21E0304B}" destId="{80FA36C9-5F71-4A58-A7FE-A85E90D34614}" srcOrd="0" destOrd="0" parTransId="{7D1A706D-487A-4A77-8ADE-2603A559A1D1}" sibTransId="{98704340-C09D-4B30-B255-86089BDDB7B7}"/>
    <dgm:cxn modelId="{985E334C-530A-4B29-BC32-B9A9A12451E4}" type="presOf" srcId="{DA2102E9-C06E-4CBB-983C-8E2C2F6FFAEA}" destId="{3564DDEB-616D-4421-A8BF-7A0F24EB5A35}" srcOrd="0" destOrd="0" presId="urn:microsoft.com/office/officeart/2005/8/layout/lProcess3"/>
    <dgm:cxn modelId="{5DC2705A-6CDE-4FF8-B585-7AB3120E35E2}" type="presOf" srcId="{4B8F8167-6A65-42AC-B178-4C8F21E0304B}" destId="{E0E7A910-6A28-487D-9112-14C9402144B3}" srcOrd="0" destOrd="0" presId="urn:microsoft.com/office/officeart/2005/8/layout/lProcess3"/>
    <dgm:cxn modelId="{C9F2BE7D-980F-4140-9EE7-DCDF986DA27B}" srcId="{ECCB86A7-E43D-4CF3-935E-00B5B02A9F49}" destId="{D9FFC033-0842-4F04-9C14-C5F8184984EF}" srcOrd="0" destOrd="0" parTransId="{026F5917-455C-4489-BE1B-11E05C3A407D}" sibTransId="{EA23D8BC-890B-442F-B4F9-9F343FDC98EB}"/>
    <dgm:cxn modelId="{5F303483-85C8-41AC-AC8B-7980D9176A0D}" type="presOf" srcId="{ECCB86A7-E43D-4CF3-935E-00B5B02A9F49}" destId="{2A60D337-B7F0-428D-ACA7-6960186B8AEB}" srcOrd="0" destOrd="0" presId="urn:microsoft.com/office/officeart/2005/8/layout/lProcess3"/>
    <dgm:cxn modelId="{CAFAC287-B15D-40C5-A3E2-92784FED5DDF}" type="presOf" srcId="{80FA36C9-5F71-4A58-A7FE-A85E90D34614}" destId="{731224F4-1283-4A15-973D-2EDA49C18382}" srcOrd="0" destOrd="0" presId="urn:microsoft.com/office/officeart/2005/8/layout/lProcess3"/>
    <dgm:cxn modelId="{1103148E-F6DA-4768-BC9D-B3F000C7BBF0}" srcId="{80FA36C9-5F71-4A58-A7FE-A85E90D34614}" destId="{960A57E2-FFC7-477E-B394-8CE4D62F961A}" srcOrd="1" destOrd="0" parTransId="{EDAD141A-2748-49D6-ACC0-E27CE25C7FB8}" sibTransId="{08697817-B8A8-4DC6-BC3D-5FB8244135AE}"/>
    <dgm:cxn modelId="{EB53FC9C-8D28-43E0-A2C4-EEADB02F61CB}" srcId="{80FA36C9-5F71-4A58-A7FE-A85E90D34614}" destId="{DA2102E9-C06E-4CBB-983C-8E2C2F6FFAEA}" srcOrd="2" destOrd="0" parTransId="{2D79BAD8-751D-45E0-8AA3-1950D0127520}" sibTransId="{08AA64ED-45C7-4049-A5FF-87A1F0661A5B}"/>
    <dgm:cxn modelId="{08D87CE9-1C8E-43DB-8A7C-2B6E0E092CD5}" type="presOf" srcId="{032190F1-B983-406A-B8FD-8EF6C90349D9}" destId="{DEA916B2-0362-4FEB-8609-8501D669C7E8}" srcOrd="0" destOrd="0" presId="urn:microsoft.com/office/officeart/2005/8/layout/lProcess3"/>
    <dgm:cxn modelId="{68F2A0F9-8EC6-4510-967C-A1F0E8D4F9BC}" type="presOf" srcId="{960A57E2-FFC7-477E-B394-8CE4D62F961A}" destId="{FD27410A-1B9A-4004-82CC-2126986884F6}" srcOrd="0" destOrd="0" presId="urn:microsoft.com/office/officeart/2005/8/layout/lProcess3"/>
    <dgm:cxn modelId="{E08EBB1F-F33B-420D-89CD-8473D0B00990}" type="presParOf" srcId="{E0E7A910-6A28-487D-9112-14C9402144B3}" destId="{412EFD26-DF0F-4505-89D8-CD962220053F}" srcOrd="0" destOrd="0" presId="urn:microsoft.com/office/officeart/2005/8/layout/lProcess3"/>
    <dgm:cxn modelId="{86ECE188-C35A-4F75-B128-B648E3E2FD8F}" type="presParOf" srcId="{412EFD26-DF0F-4505-89D8-CD962220053F}" destId="{731224F4-1283-4A15-973D-2EDA49C18382}" srcOrd="0" destOrd="0" presId="urn:microsoft.com/office/officeart/2005/8/layout/lProcess3"/>
    <dgm:cxn modelId="{DBE7DEBE-4278-48A0-BA7D-36EE3279FC89}" type="presParOf" srcId="{412EFD26-DF0F-4505-89D8-CD962220053F}" destId="{576FA60D-6FBB-4895-A066-C1F681A791EB}" srcOrd="1" destOrd="0" presId="urn:microsoft.com/office/officeart/2005/8/layout/lProcess3"/>
    <dgm:cxn modelId="{10F4FE87-BC6A-4594-B337-D94D784C39E3}" type="presParOf" srcId="{412EFD26-DF0F-4505-89D8-CD962220053F}" destId="{DEA916B2-0362-4FEB-8609-8501D669C7E8}" srcOrd="2" destOrd="0" presId="urn:microsoft.com/office/officeart/2005/8/layout/lProcess3"/>
    <dgm:cxn modelId="{ADA5C63A-89E0-4C98-A81E-5DD6DEE0D964}" type="presParOf" srcId="{412EFD26-DF0F-4505-89D8-CD962220053F}" destId="{D6C4C2AC-FD42-4A6E-A275-A24E1984F3E9}" srcOrd="3" destOrd="0" presId="urn:microsoft.com/office/officeart/2005/8/layout/lProcess3"/>
    <dgm:cxn modelId="{6D2CA856-02C8-4F04-86A4-3446529388C8}" type="presParOf" srcId="{412EFD26-DF0F-4505-89D8-CD962220053F}" destId="{FD27410A-1B9A-4004-82CC-2126986884F6}" srcOrd="4" destOrd="0" presId="urn:microsoft.com/office/officeart/2005/8/layout/lProcess3"/>
    <dgm:cxn modelId="{5C900431-C89B-4C78-8157-4A3292108585}" type="presParOf" srcId="{412EFD26-DF0F-4505-89D8-CD962220053F}" destId="{FE9BA18F-53E9-4BF7-9C70-49116F18D794}" srcOrd="5" destOrd="0" presId="urn:microsoft.com/office/officeart/2005/8/layout/lProcess3"/>
    <dgm:cxn modelId="{BEF7DA6D-6466-4413-B03B-00FD5D37076E}" type="presParOf" srcId="{412EFD26-DF0F-4505-89D8-CD962220053F}" destId="{3564DDEB-616D-4421-A8BF-7A0F24EB5A35}" srcOrd="6" destOrd="0" presId="urn:microsoft.com/office/officeart/2005/8/layout/lProcess3"/>
    <dgm:cxn modelId="{04561BF7-B4A2-4C06-96BF-035F1F4D923B}" type="presParOf" srcId="{E0E7A910-6A28-487D-9112-14C9402144B3}" destId="{B6104753-6553-4551-9F9A-E13C9754F1CE}" srcOrd="1" destOrd="0" presId="urn:microsoft.com/office/officeart/2005/8/layout/lProcess3"/>
    <dgm:cxn modelId="{B788C69B-1885-4B23-9C08-06F7C3DE3426}" type="presParOf" srcId="{E0E7A910-6A28-487D-9112-14C9402144B3}" destId="{334F9663-984D-41CE-B531-34311C75D39F}" srcOrd="2" destOrd="0" presId="urn:microsoft.com/office/officeart/2005/8/layout/lProcess3"/>
    <dgm:cxn modelId="{5B786AEC-19D6-4D3F-B1F2-C6A69EE2E835}" type="presParOf" srcId="{334F9663-984D-41CE-B531-34311C75D39F}" destId="{2A60D337-B7F0-428D-ACA7-6960186B8AEB}" srcOrd="0" destOrd="0" presId="urn:microsoft.com/office/officeart/2005/8/layout/lProcess3"/>
    <dgm:cxn modelId="{92CBE4A9-42B3-44B2-A5D6-871039807FB5}" type="presParOf" srcId="{334F9663-984D-41CE-B531-34311C75D39F}" destId="{C4A22703-BDCD-4A47-A18C-4F789AA2DC78}" srcOrd="1" destOrd="0" presId="urn:microsoft.com/office/officeart/2005/8/layout/lProcess3"/>
    <dgm:cxn modelId="{2D74E7FA-9148-46F8-8095-65FB3F6E7E8B}" type="presParOf" srcId="{334F9663-984D-41CE-B531-34311C75D39F}" destId="{15B0CCD9-B677-4D12-A5CD-20BB162C5A14}"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26D622-5A69-47C3-82F6-301DAB55D57A}" type="doc">
      <dgm:prSet loTypeId="urn:microsoft.com/office/officeart/2005/8/layout/StepDownProcess" loCatId="process" qsTypeId="urn:microsoft.com/office/officeart/2005/8/quickstyle/simple2" qsCatId="simple" csTypeId="urn:microsoft.com/office/officeart/2005/8/colors/accent1_1" csCatId="accent1" phldr="1"/>
      <dgm:spPr/>
      <dgm:t>
        <a:bodyPr/>
        <a:lstStyle/>
        <a:p>
          <a:endParaRPr lang="es-EC"/>
        </a:p>
      </dgm:t>
    </dgm:pt>
    <dgm:pt modelId="{789DBA5F-CD51-487A-B70D-78BCE8C504EB}">
      <dgm:prSet phldrT="[Texto]" custT="1"/>
      <dgm:spPr>
        <a:ln>
          <a:solidFill>
            <a:srgbClr val="0070C0"/>
          </a:solidFill>
        </a:ln>
      </dgm:spPr>
      <dgm:t>
        <a:bodyPr/>
        <a:lstStyle/>
        <a:p>
          <a:r>
            <a:rPr lang="es-EC" sz="1800" dirty="0"/>
            <a:t>Información factual e indicadores</a:t>
          </a:r>
        </a:p>
      </dgm:t>
    </dgm:pt>
    <dgm:pt modelId="{9046640D-7520-4EEE-A7A0-A7F3D31DDD83}" type="parTrans" cxnId="{BAED5A71-19C8-4937-979E-B823F5302FF7}">
      <dgm:prSet/>
      <dgm:spPr/>
      <dgm:t>
        <a:bodyPr/>
        <a:lstStyle/>
        <a:p>
          <a:endParaRPr lang="es-EC" sz="1800"/>
        </a:p>
      </dgm:t>
    </dgm:pt>
    <dgm:pt modelId="{3B4B6217-F3A5-40D4-8DE3-C4D2724ABA98}" type="sibTrans" cxnId="{BAED5A71-19C8-4937-979E-B823F5302FF7}">
      <dgm:prSet/>
      <dgm:spPr/>
      <dgm:t>
        <a:bodyPr/>
        <a:lstStyle/>
        <a:p>
          <a:endParaRPr lang="es-EC" sz="1800"/>
        </a:p>
      </dgm:t>
    </dgm:pt>
    <dgm:pt modelId="{67594DA7-A18F-4A51-9291-66071EDD55BA}">
      <dgm:prSet phldrT="[Texto]" custT="1"/>
      <dgm:spPr>
        <a:ln>
          <a:solidFill>
            <a:srgbClr val="00B050"/>
          </a:solidFill>
        </a:ln>
      </dgm:spPr>
      <dgm:t>
        <a:bodyPr/>
        <a:lstStyle/>
        <a:p>
          <a:r>
            <a:rPr lang="es-EC" sz="1800" dirty="0"/>
            <a:t>Análisis de datos secundarios de registros públicos y documentación </a:t>
          </a:r>
        </a:p>
      </dgm:t>
    </dgm:pt>
    <dgm:pt modelId="{66DA807A-9905-4C41-AFC8-73DBA42A7F30}" type="parTrans" cxnId="{C6AF5B2A-677F-4B73-BAC4-3EA9E39A0A46}">
      <dgm:prSet/>
      <dgm:spPr/>
      <dgm:t>
        <a:bodyPr/>
        <a:lstStyle/>
        <a:p>
          <a:endParaRPr lang="es-EC" sz="1800"/>
        </a:p>
      </dgm:t>
    </dgm:pt>
    <dgm:pt modelId="{D08E72BC-E660-4CB7-9B84-44A6F3201EE8}" type="sibTrans" cxnId="{C6AF5B2A-677F-4B73-BAC4-3EA9E39A0A46}">
      <dgm:prSet/>
      <dgm:spPr/>
      <dgm:t>
        <a:bodyPr/>
        <a:lstStyle/>
        <a:p>
          <a:endParaRPr lang="es-EC" sz="1800"/>
        </a:p>
      </dgm:t>
    </dgm:pt>
    <dgm:pt modelId="{F5F962F1-F07F-4208-98FF-8C0BB9FB1BCF}">
      <dgm:prSet phldrT="[Texto]" custT="1"/>
      <dgm:spPr/>
      <dgm:t>
        <a:bodyPr/>
        <a:lstStyle/>
        <a:p>
          <a:r>
            <a:rPr lang="es-EC" sz="1800" dirty="0"/>
            <a:t>Base datos</a:t>
          </a:r>
        </a:p>
      </dgm:t>
    </dgm:pt>
    <dgm:pt modelId="{4BAB6854-87C7-4235-8B9A-8D670A1E475C}" type="parTrans" cxnId="{8B60111E-A199-4695-8F91-0294D65580BC}">
      <dgm:prSet/>
      <dgm:spPr/>
      <dgm:t>
        <a:bodyPr/>
        <a:lstStyle/>
        <a:p>
          <a:endParaRPr lang="es-EC" sz="1800"/>
        </a:p>
      </dgm:t>
    </dgm:pt>
    <dgm:pt modelId="{E5B14063-C3EE-4F10-A461-28D28B4B8544}" type="sibTrans" cxnId="{8B60111E-A199-4695-8F91-0294D65580BC}">
      <dgm:prSet/>
      <dgm:spPr/>
      <dgm:t>
        <a:bodyPr/>
        <a:lstStyle/>
        <a:p>
          <a:endParaRPr lang="es-EC" sz="1800"/>
        </a:p>
      </dgm:t>
    </dgm:pt>
    <dgm:pt modelId="{D42DA29E-E846-47B4-BDA3-2D29744000D2}">
      <dgm:prSet phldrT="[Texto]" custT="1"/>
      <dgm:spPr/>
      <dgm:t>
        <a:bodyPr/>
        <a:lstStyle/>
        <a:p>
          <a:r>
            <a:rPr lang="es-EC" sz="1600" dirty="0"/>
            <a:t>Microsoft Excel</a:t>
          </a:r>
        </a:p>
      </dgm:t>
    </dgm:pt>
    <dgm:pt modelId="{18CC0C82-694B-4007-84E6-DB78BA64CB38}" type="parTrans" cxnId="{ECDAA227-F2D4-4D5D-BCBE-17E0CEE81045}">
      <dgm:prSet/>
      <dgm:spPr/>
      <dgm:t>
        <a:bodyPr/>
        <a:lstStyle/>
        <a:p>
          <a:endParaRPr lang="es-EC" sz="1800"/>
        </a:p>
      </dgm:t>
    </dgm:pt>
    <dgm:pt modelId="{14ED04C4-B4BF-4087-8D40-99015E73C63D}" type="sibTrans" cxnId="{ECDAA227-F2D4-4D5D-BCBE-17E0CEE81045}">
      <dgm:prSet/>
      <dgm:spPr/>
      <dgm:t>
        <a:bodyPr/>
        <a:lstStyle/>
        <a:p>
          <a:endParaRPr lang="es-EC" sz="1800"/>
        </a:p>
      </dgm:t>
    </dgm:pt>
    <dgm:pt modelId="{28CDC2C3-214B-44DF-BA3A-AFA115E4C7F4}">
      <dgm:prSet phldrT="[Texto]" custT="1"/>
      <dgm:spPr/>
      <dgm:t>
        <a:bodyPr/>
        <a:lstStyle/>
        <a:p>
          <a:r>
            <a:rPr lang="es-MX" sz="1600" dirty="0"/>
            <a:t>Minitab Statistical Software V.17</a:t>
          </a:r>
          <a:endParaRPr lang="es-EC" sz="1600" dirty="0"/>
        </a:p>
      </dgm:t>
    </dgm:pt>
    <dgm:pt modelId="{92CECE18-3B1B-42AB-A713-2EF0E71E15B1}" type="parTrans" cxnId="{F368DDA2-BB5D-4997-92C1-4098D912A2DA}">
      <dgm:prSet/>
      <dgm:spPr/>
      <dgm:t>
        <a:bodyPr/>
        <a:lstStyle/>
        <a:p>
          <a:endParaRPr lang="es-EC" sz="1800"/>
        </a:p>
      </dgm:t>
    </dgm:pt>
    <dgm:pt modelId="{D18496CF-FD9C-4EBB-A475-6F498A06EE57}" type="sibTrans" cxnId="{F368DDA2-BB5D-4997-92C1-4098D912A2DA}">
      <dgm:prSet/>
      <dgm:spPr/>
      <dgm:t>
        <a:bodyPr/>
        <a:lstStyle/>
        <a:p>
          <a:endParaRPr lang="es-EC" sz="1800"/>
        </a:p>
      </dgm:t>
    </dgm:pt>
    <dgm:pt modelId="{4E374A98-D0ED-43F0-BC25-6B2FCC7329D8}">
      <dgm:prSet phldrT="[Texto]" custT="1"/>
      <dgm:spPr/>
      <dgm:t>
        <a:bodyPr/>
        <a:lstStyle/>
        <a:p>
          <a:r>
            <a:rPr lang="es-MX" sz="1600" dirty="0"/>
            <a:t>Stata V. 15.1 </a:t>
          </a:r>
          <a:endParaRPr lang="es-EC" sz="1600" dirty="0"/>
        </a:p>
      </dgm:t>
    </dgm:pt>
    <dgm:pt modelId="{0472ED36-9B19-40CA-8E63-90C28AF58750}" type="parTrans" cxnId="{19728859-6E5E-44F3-8070-0A4D14E89580}">
      <dgm:prSet/>
      <dgm:spPr/>
      <dgm:t>
        <a:bodyPr/>
        <a:lstStyle/>
        <a:p>
          <a:endParaRPr lang="es-EC" sz="1800"/>
        </a:p>
      </dgm:t>
    </dgm:pt>
    <dgm:pt modelId="{4994DDD1-2EF4-42DF-B297-3813B93A9CE8}" type="sibTrans" cxnId="{19728859-6E5E-44F3-8070-0A4D14E89580}">
      <dgm:prSet/>
      <dgm:spPr/>
      <dgm:t>
        <a:bodyPr/>
        <a:lstStyle/>
        <a:p>
          <a:endParaRPr lang="es-EC" sz="1800"/>
        </a:p>
      </dgm:t>
    </dgm:pt>
    <dgm:pt modelId="{075DDF69-4C78-48EC-8D0E-E4A916BB0F95}" type="pres">
      <dgm:prSet presAssocID="{2F26D622-5A69-47C3-82F6-301DAB55D57A}" presName="rootnode" presStyleCnt="0">
        <dgm:presLayoutVars>
          <dgm:chMax/>
          <dgm:chPref/>
          <dgm:dir/>
          <dgm:animLvl val="lvl"/>
        </dgm:presLayoutVars>
      </dgm:prSet>
      <dgm:spPr/>
    </dgm:pt>
    <dgm:pt modelId="{42A9458E-A838-459C-9C62-7F96B11AD810}" type="pres">
      <dgm:prSet presAssocID="{789DBA5F-CD51-487A-B70D-78BCE8C504EB}" presName="composite" presStyleCnt="0"/>
      <dgm:spPr/>
    </dgm:pt>
    <dgm:pt modelId="{C375366A-ABD6-4F60-A515-5A9A261B66BB}" type="pres">
      <dgm:prSet presAssocID="{789DBA5F-CD51-487A-B70D-78BCE8C504EB}" presName="bentUpArrow1" presStyleLbl="alignImgPlace1" presStyleIdx="0" presStyleCnt="2">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w="28575">
          <a:noFill/>
          <a:prstDash val="dash"/>
        </a:ln>
      </dgm:spPr>
    </dgm:pt>
    <dgm:pt modelId="{0FEE5387-CCC4-40AE-A051-5A5FEB81DBA7}" type="pres">
      <dgm:prSet presAssocID="{789DBA5F-CD51-487A-B70D-78BCE8C504EB}" presName="ParentText" presStyleLbl="node1" presStyleIdx="0" presStyleCnt="3">
        <dgm:presLayoutVars>
          <dgm:chMax val="1"/>
          <dgm:chPref val="1"/>
          <dgm:bulletEnabled val="1"/>
        </dgm:presLayoutVars>
      </dgm:prSet>
      <dgm:spPr/>
    </dgm:pt>
    <dgm:pt modelId="{8D2E2A2D-C991-419C-B30F-91AB5A66558A}" type="pres">
      <dgm:prSet presAssocID="{789DBA5F-CD51-487A-B70D-78BCE8C504EB}" presName="ChildText" presStyleLbl="revTx" presStyleIdx="0" presStyleCnt="3">
        <dgm:presLayoutVars>
          <dgm:chMax val="0"/>
          <dgm:chPref val="0"/>
          <dgm:bulletEnabled val="1"/>
        </dgm:presLayoutVars>
      </dgm:prSet>
      <dgm:spPr/>
    </dgm:pt>
    <dgm:pt modelId="{28C36261-557F-4973-9050-0749864827BB}" type="pres">
      <dgm:prSet presAssocID="{3B4B6217-F3A5-40D4-8DE3-C4D2724ABA98}" presName="sibTrans" presStyleCnt="0"/>
      <dgm:spPr/>
    </dgm:pt>
    <dgm:pt modelId="{550DC7E7-8D98-4032-9378-EC091EEE7BEF}" type="pres">
      <dgm:prSet presAssocID="{67594DA7-A18F-4A51-9291-66071EDD55BA}" presName="composite" presStyleCnt="0"/>
      <dgm:spPr/>
    </dgm:pt>
    <dgm:pt modelId="{C8A2FDA2-3C37-43FA-BF4D-CA2D9CF0F630}" type="pres">
      <dgm:prSet presAssocID="{67594DA7-A18F-4A51-9291-66071EDD55BA}" presName="bentUpArrow1" presStyleLbl="alignImgPlace1" presStyleIdx="1" presStyleCnt="2"/>
      <dgm:spPr>
        <a:solidFill>
          <a:schemeClr val="accent1">
            <a:lumMod val="20000"/>
            <a:lumOff val="80000"/>
          </a:schemeClr>
        </a:solidFill>
        <a:ln>
          <a:noFill/>
        </a:ln>
      </dgm:spPr>
    </dgm:pt>
    <dgm:pt modelId="{399941D9-2F8B-4D36-8948-C2D7CFBADC3B}" type="pres">
      <dgm:prSet presAssocID="{67594DA7-A18F-4A51-9291-66071EDD55BA}" presName="ParentText" presStyleLbl="node1" presStyleIdx="1" presStyleCnt="3">
        <dgm:presLayoutVars>
          <dgm:chMax val="1"/>
          <dgm:chPref val="1"/>
          <dgm:bulletEnabled val="1"/>
        </dgm:presLayoutVars>
      </dgm:prSet>
      <dgm:spPr/>
    </dgm:pt>
    <dgm:pt modelId="{91564679-266B-40A8-B739-F399D92A68E4}" type="pres">
      <dgm:prSet presAssocID="{67594DA7-A18F-4A51-9291-66071EDD55BA}" presName="ChildText" presStyleLbl="revTx" presStyleIdx="1" presStyleCnt="3">
        <dgm:presLayoutVars>
          <dgm:chMax val="0"/>
          <dgm:chPref val="0"/>
          <dgm:bulletEnabled val="1"/>
        </dgm:presLayoutVars>
      </dgm:prSet>
      <dgm:spPr/>
    </dgm:pt>
    <dgm:pt modelId="{E2A25C3D-A346-454F-B8B2-760C48D1BF01}" type="pres">
      <dgm:prSet presAssocID="{D08E72BC-E660-4CB7-9B84-44A6F3201EE8}" presName="sibTrans" presStyleCnt="0"/>
      <dgm:spPr/>
    </dgm:pt>
    <dgm:pt modelId="{4044A009-A03F-418C-BDF1-8DA50A751453}" type="pres">
      <dgm:prSet presAssocID="{F5F962F1-F07F-4208-98FF-8C0BB9FB1BCF}" presName="composite" presStyleCnt="0"/>
      <dgm:spPr/>
    </dgm:pt>
    <dgm:pt modelId="{2CCB2D3E-4C81-4BD2-81B8-EBE766BFE9DE}" type="pres">
      <dgm:prSet presAssocID="{F5F962F1-F07F-4208-98FF-8C0BB9FB1BCF}" presName="ParentText" presStyleLbl="node1" presStyleIdx="2" presStyleCnt="3">
        <dgm:presLayoutVars>
          <dgm:chMax val="1"/>
          <dgm:chPref val="1"/>
          <dgm:bulletEnabled val="1"/>
        </dgm:presLayoutVars>
      </dgm:prSet>
      <dgm:spPr/>
    </dgm:pt>
    <dgm:pt modelId="{81BD1849-0C48-41EE-AF02-BEEB0805DA5C}" type="pres">
      <dgm:prSet presAssocID="{F5F962F1-F07F-4208-98FF-8C0BB9FB1BCF}" presName="FinalChildText" presStyleLbl="revTx" presStyleIdx="2" presStyleCnt="3">
        <dgm:presLayoutVars>
          <dgm:chMax val="0"/>
          <dgm:chPref val="0"/>
          <dgm:bulletEnabled val="1"/>
        </dgm:presLayoutVars>
      </dgm:prSet>
      <dgm:spPr/>
    </dgm:pt>
  </dgm:ptLst>
  <dgm:cxnLst>
    <dgm:cxn modelId="{8B60111E-A199-4695-8F91-0294D65580BC}" srcId="{2F26D622-5A69-47C3-82F6-301DAB55D57A}" destId="{F5F962F1-F07F-4208-98FF-8C0BB9FB1BCF}" srcOrd="2" destOrd="0" parTransId="{4BAB6854-87C7-4235-8B9A-8D670A1E475C}" sibTransId="{E5B14063-C3EE-4F10-A461-28D28B4B8544}"/>
    <dgm:cxn modelId="{ECDAA227-F2D4-4D5D-BCBE-17E0CEE81045}" srcId="{F5F962F1-F07F-4208-98FF-8C0BB9FB1BCF}" destId="{D42DA29E-E846-47B4-BDA3-2D29744000D2}" srcOrd="0" destOrd="0" parTransId="{18CC0C82-694B-4007-84E6-DB78BA64CB38}" sibTransId="{14ED04C4-B4BF-4087-8D40-99015E73C63D}"/>
    <dgm:cxn modelId="{E34F0729-5366-4D13-BBF0-B16AACE20629}" type="presOf" srcId="{789DBA5F-CD51-487A-B70D-78BCE8C504EB}" destId="{0FEE5387-CCC4-40AE-A051-5A5FEB81DBA7}" srcOrd="0" destOrd="0" presId="urn:microsoft.com/office/officeart/2005/8/layout/StepDownProcess"/>
    <dgm:cxn modelId="{C6AF5B2A-677F-4B73-BAC4-3EA9E39A0A46}" srcId="{2F26D622-5A69-47C3-82F6-301DAB55D57A}" destId="{67594DA7-A18F-4A51-9291-66071EDD55BA}" srcOrd="1" destOrd="0" parTransId="{66DA807A-9905-4C41-AFC8-73DBA42A7F30}" sibTransId="{D08E72BC-E660-4CB7-9B84-44A6F3201EE8}"/>
    <dgm:cxn modelId="{C9DC1745-C3D7-4F98-B686-EAD5999FB5C2}" type="presOf" srcId="{4E374A98-D0ED-43F0-BC25-6B2FCC7329D8}" destId="{81BD1849-0C48-41EE-AF02-BEEB0805DA5C}" srcOrd="0" destOrd="2" presId="urn:microsoft.com/office/officeart/2005/8/layout/StepDownProcess"/>
    <dgm:cxn modelId="{CC5C5666-67B9-4D1A-AADC-291568CF2EEA}" type="presOf" srcId="{28CDC2C3-214B-44DF-BA3A-AFA115E4C7F4}" destId="{81BD1849-0C48-41EE-AF02-BEEB0805DA5C}" srcOrd="0" destOrd="1" presId="urn:microsoft.com/office/officeart/2005/8/layout/StepDownProcess"/>
    <dgm:cxn modelId="{61446D6C-879E-49BF-9B33-77CCA8D6B837}" type="presOf" srcId="{F5F962F1-F07F-4208-98FF-8C0BB9FB1BCF}" destId="{2CCB2D3E-4C81-4BD2-81B8-EBE766BFE9DE}" srcOrd="0" destOrd="0" presId="urn:microsoft.com/office/officeart/2005/8/layout/StepDownProcess"/>
    <dgm:cxn modelId="{BAED5A71-19C8-4937-979E-B823F5302FF7}" srcId="{2F26D622-5A69-47C3-82F6-301DAB55D57A}" destId="{789DBA5F-CD51-487A-B70D-78BCE8C504EB}" srcOrd="0" destOrd="0" parTransId="{9046640D-7520-4EEE-A7A0-A7F3D31DDD83}" sibTransId="{3B4B6217-F3A5-40D4-8DE3-C4D2724ABA98}"/>
    <dgm:cxn modelId="{19728859-6E5E-44F3-8070-0A4D14E89580}" srcId="{F5F962F1-F07F-4208-98FF-8C0BB9FB1BCF}" destId="{4E374A98-D0ED-43F0-BC25-6B2FCC7329D8}" srcOrd="2" destOrd="0" parTransId="{0472ED36-9B19-40CA-8E63-90C28AF58750}" sibTransId="{4994DDD1-2EF4-42DF-B297-3813B93A9CE8}"/>
    <dgm:cxn modelId="{F368DDA2-BB5D-4997-92C1-4098D912A2DA}" srcId="{F5F962F1-F07F-4208-98FF-8C0BB9FB1BCF}" destId="{28CDC2C3-214B-44DF-BA3A-AFA115E4C7F4}" srcOrd="1" destOrd="0" parTransId="{92CECE18-3B1B-42AB-A713-2EF0E71E15B1}" sibTransId="{D18496CF-FD9C-4EBB-A475-6F498A06EE57}"/>
    <dgm:cxn modelId="{C2ADE4A8-DCF1-4F8B-908F-5C44FF75CBEA}" type="presOf" srcId="{67594DA7-A18F-4A51-9291-66071EDD55BA}" destId="{399941D9-2F8B-4D36-8948-C2D7CFBADC3B}" srcOrd="0" destOrd="0" presId="urn:microsoft.com/office/officeart/2005/8/layout/StepDownProcess"/>
    <dgm:cxn modelId="{FA1227BC-EBE0-4162-97E2-4BDC7AF2C885}" type="presOf" srcId="{2F26D622-5A69-47C3-82F6-301DAB55D57A}" destId="{075DDF69-4C78-48EC-8D0E-E4A916BB0F95}" srcOrd="0" destOrd="0" presId="urn:microsoft.com/office/officeart/2005/8/layout/StepDownProcess"/>
    <dgm:cxn modelId="{EA8B1FD1-0DB9-48A6-853B-D0800B85745D}" type="presOf" srcId="{D42DA29E-E846-47B4-BDA3-2D29744000D2}" destId="{81BD1849-0C48-41EE-AF02-BEEB0805DA5C}" srcOrd="0" destOrd="0" presId="urn:microsoft.com/office/officeart/2005/8/layout/StepDownProcess"/>
    <dgm:cxn modelId="{77BCC9B6-A212-4F86-823A-04B30DF95102}" type="presParOf" srcId="{075DDF69-4C78-48EC-8D0E-E4A916BB0F95}" destId="{42A9458E-A838-459C-9C62-7F96B11AD810}" srcOrd="0" destOrd="0" presId="urn:microsoft.com/office/officeart/2005/8/layout/StepDownProcess"/>
    <dgm:cxn modelId="{005EB35D-DB9B-443E-B3BB-87B26E978E39}" type="presParOf" srcId="{42A9458E-A838-459C-9C62-7F96B11AD810}" destId="{C375366A-ABD6-4F60-A515-5A9A261B66BB}" srcOrd="0" destOrd="0" presId="urn:microsoft.com/office/officeart/2005/8/layout/StepDownProcess"/>
    <dgm:cxn modelId="{85BD94D1-3897-413C-90F4-3158743B2EFE}" type="presParOf" srcId="{42A9458E-A838-459C-9C62-7F96B11AD810}" destId="{0FEE5387-CCC4-40AE-A051-5A5FEB81DBA7}" srcOrd="1" destOrd="0" presId="urn:microsoft.com/office/officeart/2005/8/layout/StepDownProcess"/>
    <dgm:cxn modelId="{C784CC62-F649-4289-8887-53CE62FD6E18}" type="presParOf" srcId="{42A9458E-A838-459C-9C62-7F96B11AD810}" destId="{8D2E2A2D-C991-419C-B30F-91AB5A66558A}" srcOrd="2" destOrd="0" presId="urn:microsoft.com/office/officeart/2005/8/layout/StepDownProcess"/>
    <dgm:cxn modelId="{8044B538-C341-4D8F-99B7-D7FBFDB33931}" type="presParOf" srcId="{075DDF69-4C78-48EC-8D0E-E4A916BB0F95}" destId="{28C36261-557F-4973-9050-0749864827BB}" srcOrd="1" destOrd="0" presId="urn:microsoft.com/office/officeart/2005/8/layout/StepDownProcess"/>
    <dgm:cxn modelId="{99EC6A88-5C45-4911-A63F-24349F036636}" type="presParOf" srcId="{075DDF69-4C78-48EC-8D0E-E4A916BB0F95}" destId="{550DC7E7-8D98-4032-9378-EC091EEE7BEF}" srcOrd="2" destOrd="0" presId="urn:microsoft.com/office/officeart/2005/8/layout/StepDownProcess"/>
    <dgm:cxn modelId="{22BDCC21-4D90-49B5-83F7-8EF7512B5D74}" type="presParOf" srcId="{550DC7E7-8D98-4032-9378-EC091EEE7BEF}" destId="{C8A2FDA2-3C37-43FA-BF4D-CA2D9CF0F630}" srcOrd="0" destOrd="0" presId="urn:microsoft.com/office/officeart/2005/8/layout/StepDownProcess"/>
    <dgm:cxn modelId="{6767346B-DE96-4536-BB7E-66E270063710}" type="presParOf" srcId="{550DC7E7-8D98-4032-9378-EC091EEE7BEF}" destId="{399941D9-2F8B-4D36-8948-C2D7CFBADC3B}" srcOrd="1" destOrd="0" presId="urn:microsoft.com/office/officeart/2005/8/layout/StepDownProcess"/>
    <dgm:cxn modelId="{B4F0C81E-C141-4180-B050-33B7E549F562}" type="presParOf" srcId="{550DC7E7-8D98-4032-9378-EC091EEE7BEF}" destId="{91564679-266B-40A8-B739-F399D92A68E4}" srcOrd="2" destOrd="0" presId="urn:microsoft.com/office/officeart/2005/8/layout/StepDownProcess"/>
    <dgm:cxn modelId="{0D92938E-6808-43C3-AB74-F202D4C50972}" type="presParOf" srcId="{075DDF69-4C78-48EC-8D0E-E4A916BB0F95}" destId="{E2A25C3D-A346-454F-B8B2-760C48D1BF01}" srcOrd="3" destOrd="0" presId="urn:microsoft.com/office/officeart/2005/8/layout/StepDownProcess"/>
    <dgm:cxn modelId="{1FB3AF34-BFF0-4516-B019-C4FE8534A581}" type="presParOf" srcId="{075DDF69-4C78-48EC-8D0E-E4A916BB0F95}" destId="{4044A009-A03F-418C-BDF1-8DA50A751453}" srcOrd="4" destOrd="0" presId="urn:microsoft.com/office/officeart/2005/8/layout/StepDownProcess"/>
    <dgm:cxn modelId="{9A04303F-0A60-42A5-B5E7-C75D495C4A36}" type="presParOf" srcId="{4044A009-A03F-418C-BDF1-8DA50A751453}" destId="{2CCB2D3E-4C81-4BD2-81B8-EBE766BFE9DE}" srcOrd="0" destOrd="0" presId="urn:microsoft.com/office/officeart/2005/8/layout/StepDownProcess"/>
    <dgm:cxn modelId="{B8CDB73B-181E-4CE1-B980-A55F76DF6AA0}" type="presParOf" srcId="{4044A009-A03F-418C-BDF1-8DA50A751453}" destId="{81BD1849-0C48-41EE-AF02-BEEB0805DA5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667895-2657-4E09-AF5E-9F6D6D732DEA}"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s-EC"/>
        </a:p>
      </dgm:t>
    </dgm:pt>
    <dgm:pt modelId="{0E40D209-9E11-438D-A044-B377D683C21D}">
      <dgm:prSet phldrT="[Texto]">
        <dgm:style>
          <a:lnRef idx="2">
            <a:schemeClr val="accent2"/>
          </a:lnRef>
          <a:fillRef idx="1">
            <a:schemeClr val="lt1"/>
          </a:fillRef>
          <a:effectRef idx="0">
            <a:schemeClr val="accent2"/>
          </a:effectRef>
          <a:fontRef idx="minor">
            <a:schemeClr val="dk1"/>
          </a:fontRef>
        </dgm:style>
      </dgm:prSet>
      <dgm:spPr/>
      <dgm:t>
        <a:bodyPr/>
        <a:lstStyle/>
        <a:p>
          <a:r>
            <a:rPr lang="es-EC" i="0" dirty="0">
              <a:latin typeface="+mj-lt"/>
            </a:rPr>
            <a:t>Estadística descriptiva </a:t>
          </a:r>
        </a:p>
      </dgm:t>
    </dgm:pt>
    <dgm:pt modelId="{B9ABC5FC-F0FA-4527-A648-09E10457F842}" type="parTrans" cxnId="{F71F7D29-8576-427D-946D-EDA53984EBA8}">
      <dgm:prSet/>
      <dgm:spPr/>
      <dgm:t>
        <a:bodyPr/>
        <a:lstStyle/>
        <a:p>
          <a:endParaRPr lang="es-EC" i="0">
            <a:latin typeface="+mj-lt"/>
          </a:endParaRPr>
        </a:p>
      </dgm:t>
    </dgm:pt>
    <dgm:pt modelId="{7F96805D-B0CF-4662-83BA-A3B1D8BFEC02}" type="sibTrans" cxnId="{F71F7D29-8576-427D-946D-EDA53984EBA8}">
      <dgm:prSet/>
      <dgm:spPr/>
      <dgm:t>
        <a:bodyPr/>
        <a:lstStyle/>
        <a:p>
          <a:endParaRPr lang="es-EC" i="0">
            <a:latin typeface="+mj-lt"/>
          </a:endParaRPr>
        </a:p>
      </dgm:t>
    </dgm:pt>
    <dgm:pt modelId="{BC4501DC-521F-4C7F-84C9-C1B4F7C83535}">
      <dgm:prSet phldrT="[Texto]">
        <dgm:style>
          <a:lnRef idx="2">
            <a:schemeClr val="accent3"/>
          </a:lnRef>
          <a:fillRef idx="1">
            <a:schemeClr val="lt1"/>
          </a:fillRef>
          <a:effectRef idx="0">
            <a:schemeClr val="accent3"/>
          </a:effectRef>
          <a:fontRef idx="minor">
            <a:schemeClr val="dk1"/>
          </a:fontRef>
        </dgm:style>
      </dgm:prSet>
      <dgm:spPr/>
      <dgm:t>
        <a:bodyPr/>
        <a:lstStyle/>
        <a:p>
          <a:r>
            <a:rPr lang="es-EC" b="0" i="0" dirty="0">
              <a:latin typeface="+mj-lt"/>
            </a:rPr>
            <a:t>Normalidad de los datos</a:t>
          </a:r>
        </a:p>
      </dgm:t>
    </dgm:pt>
    <dgm:pt modelId="{DE34617B-21C8-4F78-94DE-07DF920FF4C9}" type="parTrans" cxnId="{2B27128E-B351-402B-80A4-3F2160840767}">
      <dgm:prSet/>
      <dgm:spPr/>
      <dgm:t>
        <a:bodyPr/>
        <a:lstStyle/>
        <a:p>
          <a:endParaRPr lang="es-EC" i="0">
            <a:latin typeface="+mj-lt"/>
          </a:endParaRPr>
        </a:p>
      </dgm:t>
    </dgm:pt>
    <dgm:pt modelId="{92AA4B6D-2628-4579-AF06-9D2CCE843AC5}" type="sibTrans" cxnId="{2B27128E-B351-402B-80A4-3F2160840767}">
      <dgm:prSet/>
      <dgm:spPr/>
      <dgm:t>
        <a:bodyPr/>
        <a:lstStyle/>
        <a:p>
          <a:endParaRPr lang="es-EC" i="0">
            <a:latin typeface="+mj-lt"/>
          </a:endParaRPr>
        </a:p>
      </dgm:t>
    </dgm:pt>
    <dgm:pt modelId="{48251F1D-310E-4AFB-9D1C-0AD947DFE915}">
      <dgm:prSet phldrT="[Texto]">
        <dgm:style>
          <a:lnRef idx="2">
            <a:schemeClr val="accent3"/>
          </a:lnRef>
          <a:fillRef idx="1">
            <a:schemeClr val="lt1"/>
          </a:fillRef>
          <a:effectRef idx="0">
            <a:schemeClr val="accent3"/>
          </a:effectRef>
          <a:fontRef idx="minor">
            <a:schemeClr val="dk1"/>
          </a:fontRef>
        </dgm:style>
      </dgm:prSet>
      <dgm:spPr>
        <a:ln>
          <a:solidFill>
            <a:srgbClr val="008080"/>
          </a:solidFill>
        </a:ln>
      </dgm:spPr>
      <dgm:t>
        <a:bodyPr/>
        <a:lstStyle/>
        <a:p>
          <a:r>
            <a:rPr lang="es-EC" i="0" dirty="0">
              <a:latin typeface="+mj-lt"/>
            </a:rPr>
            <a:t>Test de Kolmogorov – Smirnov</a:t>
          </a:r>
        </a:p>
      </dgm:t>
    </dgm:pt>
    <dgm:pt modelId="{8CCAAA4C-4E6F-4CDF-87A4-2A67CACC6308}" type="parTrans" cxnId="{D75E6D01-AC1D-4747-80AA-9D47C76C7673}">
      <dgm:prSet/>
      <dgm:spPr/>
      <dgm:t>
        <a:bodyPr/>
        <a:lstStyle/>
        <a:p>
          <a:endParaRPr lang="es-EC" i="0">
            <a:latin typeface="+mj-lt"/>
          </a:endParaRPr>
        </a:p>
      </dgm:t>
    </dgm:pt>
    <dgm:pt modelId="{869348EE-FF67-449B-8FD6-739ADA8626B5}" type="sibTrans" cxnId="{D75E6D01-AC1D-4747-80AA-9D47C76C7673}">
      <dgm:prSet/>
      <dgm:spPr/>
      <dgm:t>
        <a:bodyPr/>
        <a:lstStyle/>
        <a:p>
          <a:endParaRPr lang="es-EC" i="0">
            <a:latin typeface="+mj-lt"/>
          </a:endParaRPr>
        </a:p>
      </dgm:t>
    </dgm:pt>
    <dgm:pt modelId="{A221BD16-6C5A-4D7C-A92B-095A515C01E2}">
      <dgm:prSet phldrT="[Texto]">
        <dgm:style>
          <a:lnRef idx="2">
            <a:schemeClr val="dk1"/>
          </a:lnRef>
          <a:fillRef idx="1">
            <a:schemeClr val="lt1"/>
          </a:fillRef>
          <a:effectRef idx="0">
            <a:schemeClr val="dk1"/>
          </a:effectRef>
          <a:fontRef idx="minor">
            <a:schemeClr val="dk1"/>
          </a:fontRef>
        </dgm:style>
      </dgm:prSet>
      <dgm:spPr>
        <a:ln>
          <a:solidFill>
            <a:schemeClr val="accent4">
              <a:lumMod val="60000"/>
              <a:lumOff val="40000"/>
            </a:schemeClr>
          </a:solidFill>
        </a:ln>
      </dgm:spPr>
      <dgm:t>
        <a:bodyPr/>
        <a:lstStyle/>
        <a:p>
          <a:r>
            <a:rPr lang="es-EC" b="0" i="0" dirty="0">
              <a:latin typeface="+mj-lt"/>
            </a:rPr>
            <a:t>Transformación de Johnson</a:t>
          </a:r>
        </a:p>
      </dgm:t>
    </dgm:pt>
    <dgm:pt modelId="{966200A0-0915-45CA-8A59-E231A48A6566}" type="parTrans" cxnId="{1584A998-0002-43AF-9690-7A02C3FD8C3F}">
      <dgm:prSet/>
      <dgm:spPr/>
      <dgm:t>
        <a:bodyPr/>
        <a:lstStyle/>
        <a:p>
          <a:endParaRPr lang="es-EC" i="0">
            <a:latin typeface="+mj-lt"/>
          </a:endParaRPr>
        </a:p>
      </dgm:t>
    </dgm:pt>
    <dgm:pt modelId="{BEE3CB14-4B01-4C2A-AC72-ACC69496588E}" type="sibTrans" cxnId="{1584A998-0002-43AF-9690-7A02C3FD8C3F}">
      <dgm:prSet/>
      <dgm:spPr/>
      <dgm:t>
        <a:bodyPr/>
        <a:lstStyle/>
        <a:p>
          <a:endParaRPr lang="es-EC" i="0">
            <a:latin typeface="+mj-lt"/>
          </a:endParaRPr>
        </a:p>
      </dgm:t>
    </dgm:pt>
    <dgm:pt modelId="{E296A9E3-2B1D-40DD-8C4B-700B82F80D3C}">
      <dgm:prSet phldrT="[Texto]">
        <dgm:style>
          <a:lnRef idx="2">
            <a:schemeClr val="accent6"/>
          </a:lnRef>
          <a:fillRef idx="1">
            <a:schemeClr val="lt1"/>
          </a:fillRef>
          <a:effectRef idx="0">
            <a:schemeClr val="accent6"/>
          </a:effectRef>
          <a:fontRef idx="minor">
            <a:schemeClr val="dk1"/>
          </a:fontRef>
        </dgm:style>
      </dgm:prSet>
      <dgm:spPr/>
      <dgm:t>
        <a:bodyPr/>
        <a:lstStyle/>
        <a:p>
          <a:r>
            <a:rPr lang="es-EC" b="0" i="0" dirty="0">
              <a:latin typeface="+mj-lt"/>
            </a:rPr>
            <a:t>Coeficiente de correlación lineal de Pearson</a:t>
          </a:r>
        </a:p>
      </dgm:t>
    </dgm:pt>
    <dgm:pt modelId="{39305437-08C4-4265-8C50-97532EBB94BB}" type="parTrans" cxnId="{4F567E70-DD5F-4256-ACEE-CAA0EC571563}">
      <dgm:prSet/>
      <dgm:spPr/>
      <dgm:t>
        <a:bodyPr/>
        <a:lstStyle/>
        <a:p>
          <a:endParaRPr lang="es-EC" i="0">
            <a:latin typeface="+mj-lt"/>
          </a:endParaRPr>
        </a:p>
      </dgm:t>
    </dgm:pt>
    <dgm:pt modelId="{93BCE4B2-C2C3-4C5E-AC80-5D0C0C1F4400}" type="sibTrans" cxnId="{4F567E70-DD5F-4256-ACEE-CAA0EC571563}">
      <dgm:prSet/>
      <dgm:spPr/>
      <dgm:t>
        <a:bodyPr/>
        <a:lstStyle/>
        <a:p>
          <a:endParaRPr lang="es-EC" i="0">
            <a:latin typeface="+mj-lt"/>
          </a:endParaRPr>
        </a:p>
      </dgm:t>
    </dgm:pt>
    <dgm:pt modelId="{7A713DE0-3FE9-4D69-9C06-4EC61C875093}">
      <dgm:prSet phldrT="[Texto]">
        <dgm:style>
          <a:lnRef idx="2">
            <a:schemeClr val="accent6"/>
          </a:lnRef>
          <a:fillRef idx="1">
            <a:schemeClr val="lt1"/>
          </a:fillRef>
          <a:effectRef idx="0">
            <a:schemeClr val="accent6"/>
          </a:effectRef>
          <a:fontRef idx="minor">
            <a:schemeClr val="dk1"/>
          </a:fontRef>
        </dgm:style>
      </dgm:prSet>
      <dgm:spPr>
        <a:ln>
          <a:solidFill>
            <a:srgbClr val="CC6600"/>
          </a:solidFill>
        </a:ln>
      </dgm:spPr>
      <dgm:t>
        <a:bodyPr/>
        <a:lstStyle/>
        <a:p>
          <a:r>
            <a:rPr lang="es-EC" i="0" dirty="0">
              <a:latin typeface="+mj-lt"/>
            </a:rPr>
            <a:t>Modelo de regresión</a:t>
          </a:r>
        </a:p>
      </dgm:t>
    </dgm:pt>
    <dgm:pt modelId="{F5E2F81F-0740-459D-BED4-D0BAC51A6A3A}" type="parTrans" cxnId="{C52BCE43-36F4-4BD0-9EF9-9C574F070B6C}">
      <dgm:prSet/>
      <dgm:spPr/>
      <dgm:t>
        <a:bodyPr/>
        <a:lstStyle/>
        <a:p>
          <a:endParaRPr lang="es-EC" i="0">
            <a:latin typeface="+mj-lt"/>
          </a:endParaRPr>
        </a:p>
      </dgm:t>
    </dgm:pt>
    <dgm:pt modelId="{30072FBF-FADB-492D-8B98-FDC22AB7B2DD}" type="sibTrans" cxnId="{C52BCE43-36F4-4BD0-9EF9-9C574F070B6C}">
      <dgm:prSet/>
      <dgm:spPr/>
      <dgm:t>
        <a:bodyPr/>
        <a:lstStyle/>
        <a:p>
          <a:endParaRPr lang="es-EC" i="0">
            <a:latin typeface="+mj-lt"/>
          </a:endParaRPr>
        </a:p>
      </dgm:t>
    </dgm:pt>
    <dgm:pt modelId="{7BECF55D-2A6C-4373-9F58-5A69568FCC49}">
      <dgm:prSet phldrT="[Texto]">
        <dgm:style>
          <a:lnRef idx="2">
            <a:schemeClr val="accent6"/>
          </a:lnRef>
          <a:fillRef idx="1">
            <a:schemeClr val="lt1"/>
          </a:fillRef>
          <a:effectRef idx="0">
            <a:schemeClr val="accent6"/>
          </a:effectRef>
          <a:fontRef idx="minor">
            <a:schemeClr val="dk1"/>
          </a:fontRef>
        </dgm:style>
      </dgm:prSet>
      <dgm:spPr>
        <a:ln>
          <a:solidFill>
            <a:srgbClr val="800000"/>
          </a:solidFill>
        </a:ln>
      </dgm:spPr>
      <dgm:t>
        <a:bodyPr/>
        <a:lstStyle/>
        <a:p>
          <a:r>
            <a:rPr lang="es-EC" i="0" dirty="0">
              <a:latin typeface="+mj-lt"/>
            </a:rPr>
            <a:t>Regresión lineal múltiple</a:t>
          </a:r>
        </a:p>
      </dgm:t>
    </dgm:pt>
    <dgm:pt modelId="{55F721E1-604F-4A4C-AFD5-B6636C2B03C9}" type="parTrans" cxnId="{A191D4C5-9DD8-4008-911C-5286DF0C9581}">
      <dgm:prSet/>
      <dgm:spPr/>
      <dgm:t>
        <a:bodyPr/>
        <a:lstStyle/>
        <a:p>
          <a:endParaRPr lang="es-EC" i="0">
            <a:latin typeface="+mj-lt"/>
          </a:endParaRPr>
        </a:p>
      </dgm:t>
    </dgm:pt>
    <dgm:pt modelId="{7779EBF9-089C-465F-8D9C-53868A253CF9}" type="sibTrans" cxnId="{A191D4C5-9DD8-4008-911C-5286DF0C9581}">
      <dgm:prSet/>
      <dgm:spPr/>
      <dgm:t>
        <a:bodyPr/>
        <a:lstStyle/>
        <a:p>
          <a:endParaRPr lang="es-EC" i="0">
            <a:latin typeface="+mj-lt"/>
          </a:endParaRPr>
        </a:p>
      </dgm:t>
    </dgm:pt>
    <dgm:pt modelId="{C9C53A18-D4D6-4A5B-9153-2A1848FB4F62}">
      <dgm:prSet phldrT="[Texto]">
        <dgm:style>
          <a:lnRef idx="2">
            <a:schemeClr val="accent6"/>
          </a:lnRef>
          <a:fillRef idx="1">
            <a:schemeClr val="lt1"/>
          </a:fillRef>
          <a:effectRef idx="0">
            <a:schemeClr val="accent6"/>
          </a:effectRef>
          <a:fontRef idx="minor">
            <a:schemeClr val="dk1"/>
          </a:fontRef>
        </dgm:style>
      </dgm:prSet>
      <dgm:spPr>
        <a:ln>
          <a:solidFill>
            <a:srgbClr val="FF9900"/>
          </a:solidFill>
        </a:ln>
      </dgm:spPr>
      <dgm:t>
        <a:bodyPr/>
        <a:lstStyle/>
        <a:p>
          <a:r>
            <a:rPr lang="es-EC" i="0" dirty="0">
              <a:latin typeface="+mj-lt"/>
            </a:rPr>
            <a:t>Test de Hausman</a:t>
          </a:r>
        </a:p>
      </dgm:t>
    </dgm:pt>
    <dgm:pt modelId="{B1B91A87-7111-4B05-9A64-8102FFB2D7EA}" type="parTrans" cxnId="{DA8489A9-DC60-489F-9BA0-0FABD543FA97}">
      <dgm:prSet/>
      <dgm:spPr/>
      <dgm:t>
        <a:bodyPr/>
        <a:lstStyle/>
        <a:p>
          <a:endParaRPr lang="es-EC" i="0">
            <a:latin typeface="+mj-lt"/>
          </a:endParaRPr>
        </a:p>
      </dgm:t>
    </dgm:pt>
    <dgm:pt modelId="{1413CF55-FF79-4B2F-82E6-D1322949AD8C}" type="sibTrans" cxnId="{DA8489A9-DC60-489F-9BA0-0FABD543FA97}">
      <dgm:prSet/>
      <dgm:spPr/>
      <dgm:t>
        <a:bodyPr/>
        <a:lstStyle/>
        <a:p>
          <a:endParaRPr lang="es-EC" i="0">
            <a:latin typeface="+mj-lt"/>
          </a:endParaRPr>
        </a:p>
      </dgm:t>
    </dgm:pt>
    <dgm:pt modelId="{7A0656AF-0C35-4321-9EC3-0F235DC06E0B}" type="pres">
      <dgm:prSet presAssocID="{3C667895-2657-4E09-AF5E-9F6D6D732DEA}" presName="Name0" presStyleCnt="0">
        <dgm:presLayoutVars>
          <dgm:dir/>
          <dgm:resizeHandles val="exact"/>
        </dgm:presLayoutVars>
      </dgm:prSet>
      <dgm:spPr/>
    </dgm:pt>
    <dgm:pt modelId="{F72B5561-463F-498A-B851-937E453A13A8}" type="pres">
      <dgm:prSet presAssocID="{0E40D209-9E11-438D-A044-B377D683C21D}" presName="node" presStyleLbl="node1" presStyleIdx="0" presStyleCnt="8">
        <dgm:presLayoutVars>
          <dgm:bulletEnabled val="1"/>
        </dgm:presLayoutVars>
      </dgm:prSet>
      <dgm:spPr/>
    </dgm:pt>
    <dgm:pt modelId="{50E61AB8-D47B-49A9-882C-F0447C02B492}" type="pres">
      <dgm:prSet presAssocID="{7F96805D-B0CF-4662-83BA-A3B1D8BFEC02}" presName="sibTrans" presStyleLbl="sibTrans1D1" presStyleIdx="0" presStyleCnt="7"/>
      <dgm:spPr/>
    </dgm:pt>
    <dgm:pt modelId="{1DDFCEB1-723B-4B64-93A1-085B2BD4DC9C}" type="pres">
      <dgm:prSet presAssocID="{7F96805D-B0CF-4662-83BA-A3B1D8BFEC02}" presName="connectorText" presStyleLbl="sibTrans1D1" presStyleIdx="0" presStyleCnt="7"/>
      <dgm:spPr/>
    </dgm:pt>
    <dgm:pt modelId="{7167F149-B24C-406F-AEDD-5A432E867944}" type="pres">
      <dgm:prSet presAssocID="{BC4501DC-521F-4C7F-84C9-C1B4F7C83535}" presName="node" presStyleLbl="node1" presStyleIdx="1" presStyleCnt="8">
        <dgm:presLayoutVars>
          <dgm:bulletEnabled val="1"/>
        </dgm:presLayoutVars>
      </dgm:prSet>
      <dgm:spPr/>
    </dgm:pt>
    <dgm:pt modelId="{5CD3A41D-9E33-4427-9E32-3E80710DEBF6}" type="pres">
      <dgm:prSet presAssocID="{92AA4B6D-2628-4579-AF06-9D2CCE843AC5}" presName="sibTrans" presStyleLbl="sibTrans1D1" presStyleIdx="1" presStyleCnt="7"/>
      <dgm:spPr/>
    </dgm:pt>
    <dgm:pt modelId="{2D7D8F78-5FC4-455E-BC52-269443DD8258}" type="pres">
      <dgm:prSet presAssocID="{92AA4B6D-2628-4579-AF06-9D2CCE843AC5}" presName="connectorText" presStyleLbl="sibTrans1D1" presStyleIdx="1" presStyleCnt="7"/>
      <dgm:spPr/>
    </dgm:pt>
    <dgm:pt modelId="{6CA95337-6B6D-4542-8DF7-CE31E9F94393}" type="pres">
      <dgm:prSet presAssocID="{48251F1D-310E-4AFB-9D1C-0AD947DFE915}" presName="node" presStyleLbl="node1" presStyleIdx="2" presStyleCnt="8">
        <dgm:presLayoutVars>
          <dgm:bulletEnabled val="1"/>
        </dgm:presLayoutVars>
      </dgm:prSet>
      <dgm:spPr/>
    </dgm:pt>
    <dgm:pt modelId="{86C27507-29E1-4C64-839C-F0356C0D5BE7}" type="pres">
      <dgm:prSet presAssocID="{869348EE-FF67-449B-8FD6-739ADA8626B5}" presName="sibTrans" presStyleLbl="sibTrans1D1" presStyleIdx="2" presStyleCnt="7"/>
      <dgm:spPr/>
    </dgm:pt>
    <dgm:pt modelId="{9F232245-35F2-46FF-94C6-0482473B7A9E}" type="pres">
      <dgm:prSet presAssocID="{869348EE-FF67-449B-8FD6-739ADA8626B5}" presName="connectorText" presStyleLbl="sibTrans1D1" presStyleIdx="2" presStyleCnt="7"/>
      <dgm:spPr/>
    </dgm:pt>
    <dgm:pt modelId="{C6E949FA-46FD-47A4-9E1A-A44AA5CD26D2}" type="pres">
      <dgm:prSet presAssocID="{A221BD16-6C5A-4D7C-A92B-095A515C01E2}" presName="node" presStyleLbl="node1" presStyleIdx="3" presStyleCnt="8">
        <dgm:presLayoutVars>
          <dgm:bulletEnabled val="1"/>
        </dgm:presLayoutVars>
      </dgm:prSet>
      <dgm:spPr/>
    </dgm:pt>
    <dgm:pt modelId="{7E5965FF-05F8-433D-9DD8-17D9366F2E43}" type="pres">
      <dgm:prSet presAssocID="{BEE3CB14-4B01-4C2A-AC72-ACC69496588E}" presName="sibTrans" presStyleLbl="sibTrans1D1" presStyleIdx="3" presStyleCnt="7"/>
      <dgm:spPr/>
    </dgm:pt>
    <dgm:pt modelId="{10FA849E-32F2-4B8D-855F-87B292C9D379}" type="pres">
      <dgm:prSet presAssocID="{BEE3CB14-4B01-4C2A-AC72-ACC69496588E}" presName="connectorText" presStyleLbl="sibTrans1D1" presStyleIdx="3" presStyleCnt="7"/>
      <dgm:spPr/>
    </dgm:pt>
    <dgm:pt modelId="{24935FEF-A9EA-40E8-B225-90BD99C455DA}" type="pres">
      <dgm:prSet presAssocID="{E296A9E3-2B1D-40DD-8C4B-700B82F80D3C}" presName="node" presStyleLbl="node1" presStyleIdx="4" presStyleCnt="8">
        <dgm:presLayoutVars>
          <dgm:bulletEnabled val="1"/>
        </dgm:presLayoutVars>
      </dgm:prSet>
      <dgm:spPr/>
    </dgm:pt>
    <dgm:pt modelId="{2CF91FC1-9857-4779-A2AD-A60768DAA8A6}" type="pres">
      <dgm:prSet presAssocID="{93BCE4B2-C2C3-4C5E-AC80-5D0C0C1F4400}" presName="sibTrans" presStyleLbl="sibTrans1D1" presStyleIdx="4" presStyleCnt="7"/>
      <dgm:spPr/>
    </dgm:pt>
    <dgm:pt modelId="{BC352108-986C-4AC5-9505-AE23164FB74C}" type="pres">
      <dgm:prSet presAssocID="{93BCE4B2-C2C3-4C5E-AC80-5D0C0C1F4400}" presName="connectorText" presStyleLbl="sibTrans1D1" presStyleIdx="4" presStyleCnt="7"/>
      <dgm:spPr/>
    </dgm:pt>
    <dgm:pt modelId="{DD4D717E-8CB6-46C7-924D-614EA2E607F4}" type="pres">
      <dgm:prSet presAssocID="{7A713DE0-3FE9-4D69-9C06-4EC61C875093}" presName="node" presStyleLbl="node1" presStyleIdx="5" presStyleCnt="8">
        <dgm:presLayoutVars>
          <dgm:bulletEnabled val="1"/>
        </dgm:presLayoutVars>
      </dgm:prSet>
      <dgm:spPr/>
    </dgm:pt>
    <dgm:pt modelId="{B5266B3A-DCC1-4607-B1B8-CB0D396301BD}" type="pres">
      <dgm:prSet presAssocID="{30072FBF-FADB-492D-8B98-FDC22AB7B2DD}" presName="sibTrans" presStyleLbl="sibTrans1D1" presStyleIdx="5" presStyleCnt="7"/>
      <dgm:spPr/>
    </dgm:pt>
    <dgm:pt modelId="{DDC678EF-E90E-498C-86D8-27E41D88A0AF}" type="pres">
      <dgm:prSet presAssocID="{30072FBF-FADB-492D-8B98-FDC22AB7B2DD}" presName="connectorText" presStyleLbl="sibTrans1D1" presStyleIdx="5" presStyleCnt="7"/>
      <dgm:spPr/>
    </dgm:pt>
    <dgm:pt modelId="{35258B3E-D5FD-4F30-8507-6106B5F16664}" type="pres">
      <dgm:prSet presAssocID="{7BECF55D-2A6C-4373-9F58-5A69568FCC49}" presName="node" presStyleLbl="node1" presStyleIdx="6" presStyleCnt="8">
        <dgm:presLayoutVars>
          <dgm:bulletEnabled val="1"/>
        </dgm:presLayoutVars>
      </dgm:prSet>
      <dgm:spPr/>
    </dgm:pt>
    <dgm:pt modelId="{BDDFBB28-D07F-4B74-BB98-33E3432D4D45}" type="pres">
      <dgm:prSet presAssocID="{7779EBF9-089C-465F-8D9C-53868A253CF9}" presName="sibTrans" presStyleLbl="sibTrans1D1" presStyleIdx="6" presStyleCnt="7"/>
      <dgm:spPr/>
    </dgm:pt>
    <dgm:pt modelId="{EB795411-F21B-434F-9701-EDA902889B0B}" type="pres">
      <dgm:prSet presAssocID="{7779EBF9-089C-465F-8D9C-53868A253CF9}" presName="connectorText" presStyleLbl="sibTrans1D1" presStyleIdx="6" presStyleCnt="7"/>
      <dgm:spPr/>
    </dgm:pt>
    <dgm:pt modelId="{F79F3623-2950-441B-BAE3-0AE1CEC4FAFC}" type="pres">
      <dgm:prSet presAssocID="{C9C53A18-D4D6-4A5B-9153-2A1848FB4F62}" presName="node" presStyleLbl="node1" presStyleIdx="7" presStyleCnt="8">
        <dgm:presLayoutVars>
          <dgm:bulletEnabled val="1"/>
        </dgm:presLayoutVars>
      </dgm:prSet>
      <dgm:spPr/>
    </dgm:pt>
  </dgm:ptLst>
  <dgm:cxnLst>
    <dgm:cxn modelId="{D75E6D01-AC1D-4747-80AA-9D47C76C7673}" srcId="{3C667895-2657-4E09-AF5E-9F6D6D732DEA}" destId="{48251F1D-310E-4AFB-9D1C-0AD947DFE915}" srcOrd="2" destOrd="0" parTransId="{8CCAAA4C-4E6F-4CDF-87A4-2A67CACC6308}" sibTransId="{869348EE-FF67-449B-8FD6-739ADA8626B5}"/>
    <dgm:cxn modelId="{A848A310-402B-4BEC-962B-4B67E737A94D}" type="presOf" srcId="{7779EBF9-089C-465F-8D9C-53868A253CF9}" destId="{BDDFBB28-D07F-4B74-BB98-33E3432D4D45}" srcOrd="0" destOrd="0" presId="urn:microsoft.com/office/officeart/2005/8/layout/bProcess3"/>
    <dgm:cxn modelId="{FC39BB13-584E-44E6-A4DE-11747F73702A}" type="presOf" srcId="{30072FBF-FADB-492D-8B98-FDC22AB7B2DD}" destId="{DDC678EF-E90E-498C-86D8-27E41D88A0AF}" srcOrd="1" destOrd="0" presId="urn:microsoft.com/office/officeart/2005/8/layout/bProcess3"/>
    <dgm:cxn modelId="{96EC3114-8072-40D5-A0B8-56F088A2C7E1}" type="presOf" srcId="{7BECF55D-2A6C-4373-9F58-5A69568FCC49}" destId="{35258B3E-D5FD-4F30-8507-6106B5F16664}" srcOrd="0" destOrd="0" presId="urn:microsoft.com/office/officeart/2005/8/layout/bProcess3"/>
    <dgm:cxn modelId="{F71F7D29-8576-427D-946D-EDA53984EBA8}" srcId="{3C667895-2657-4E09-AF5E-9F6D6D732DEA}" destId="{0E40D209-9E11-438D-A044-B377D683C21D}" srcOrd="0" destOrd="0" parTransId="{B9ABC5FC-F0FA-4527-A648-09E10457F842}" sibTransId="{7F96805D-B0CF-4662-83BA-A3B1D8BFEC02}"/>
    <dgm:cxn modelId="{C0E8412A-BE3D-4689-948F-76B03D6BD1F7}" type="presOf" srcId="{92AA4B6D-2628-4579-AF06-9D2CCE843AC5}" destId="{5CD3A41D-9E33-4427-9E32-3E80710DEBF6}" srcOrd="0" destOrd="0" presId="urn:microsoft.com/office/officeart/2005/8/layout/bProcess3"/>
    <dgm:cxn modelId="{8169AD30-2059-4ED2-91F9-5613C7B3B6A1}" type="presOf" srcId="{7F96805D-B0CF-4662-83BA-A3B1D8BFEC02}" destId="{1DDFCEB1-723B-4B64-93A1-085B2BD4DC9C}" srcOrd="1" destOrd="0" presId="urn:microsoft.com/office/officeart/2005/8/layout/bProcess3"/>
    <dgm:cxn modelId="{C52BCE43-36F4-4BD0-9EF9-9C574F070B6C}" srcId="{3C667895-2657-4E09-AF5E-9F6D6D732DEA}" destId="{7A713DE0-3FE9-4D69-9C06-4EC61C875093}" srcOrd="5" destOrd="0" parTransId="{F5E2F81F-0740-459D-BED4-D0BAC51A6A3A}" sibTransId="{30072FBF-FADB-492D-8B98-FDC22AB7B2DD}"/>
    <dgm:cxn modelId="{8A30DF68-5FE6-4D92-B36E-B673B23FFF92}" type="presOf" srcId="{93BCE4B2-C2C3-4C5E-AC80-5D0C0C1F4400}" destId="{2CF91FC1-9857-4779-A2AD-A60768DAA8A6}" srcOrd="0" destOrd="0" presId="urn:microsoft.com/office/officeart/2005/8/layout/bProcess3"/>
    <dgm:cxn modelId="{9489D76E-8184-41CD-B2E4-FAA62C41D7A3}" type="presOf" srcId="{BEE3CB14-4B01-4C2A-AC72-ACC69496588E}" destId="{10FA849E-32F2-4B8D-855F-87B292C9D379}" srcOrd="1" destOrd="0" presId="urn:microsoft.com/office/officeart/2005/8/layout/bProcess3"/>
    <dgm:cxn modelId="{9EDD1370-08D1-4D3F-911D-9D82F2690046}" type="presOf" srcId="{869348EE-FF67-449B-8FD6-739ADA8626B5}" destId="{9F232245-35F2-46FF-94C6-0482473B7A9E}" srcOrd="1" destOrd="0" presId="urn:microsoft.com/office/officeart/2005/8/layout/bProcess3"/>
    <dgm:cxn modelId="{4F567E70-DD5F-4256-ACEE-CAA0EC571563}" srcId="{3C667895-2657-4E09-AF5E-9F6D6D732DEA}" destId="{E296A9E3-2B1D-40DD-8C4B-700B82F80D3C}" srcOrd="4" destOrd="0" parTransId="{39305437-08C4-4265-8C50-97532EBB94BB}" sibTransId="{93BCE4B2-C2C3-4C5E-AC80-5D0C0C1F4400}"/>
    <dgm:cxn modelId="{18319052-AD78-431B-9972-9E58CA7A45F5}" type="presOf" srcId="{7779EBF9-089C-465F-8D9C-53868A253CF9}" destId="{EB795411-F21B-434F-9701-EDA902889B0B}" srcOrd="1" destOrd="0" presId="urn:microsoft.com/office/officeart/2005/8/layout/bProcess3"/>
    <dgm:cxn modelId="{14660574-7707-4D0B-BE58-D467F6660BC5}" type="presOf" srcId="{869348EE-FF67-449B-8FD6-739ADA8626B5}" destId="{86C27507-29E1-4C64-839C-F0356C0D5BE7}" srcOrd="0" destOrd="0" presId="urn:microsoft.com/office/officeart/2005/8/layout/bProcess3"/>
    <dgm:cxn modelId="{4317F358-23B3-4A92-B9E4-8E39A87A4F6A}" type="presOf" srcId="{7F96805D-B0CF-4662-83BA-A3B1D8BFEC02}" destId="{50E61AB8-D47B-49A9-882C-F0447C02B492}" srcOrd="0" destOrd="0" presId="urn:microsoft.com/office/officeart/2005/8/layout/bProcess3"/>
    <dgm:cxn modelId="{A1466E86-1DC2-4E56-90D2-940E4B3757B2}" type="presOf" srcId="{93BCE4B2-C2C3-4C5E-AC80-5D0C0C1F4400}" destId="{BC352108-986C-4AC5-9505-AE23164FB74C}" srcOrd="1" destOrd="0" presId="urn:microsoft.com/office/officeart/2005/8/layout/bProcess3"/>
    <dgm:cxn modelId="{2B27128E-B351-402B-80A4-3F2160840767}" srcId="{3C667895-2657-4E09-AF5E-9F6D6D732DEA}" destId="{BC4501DC-521F-4C7F-84C9-C1B4F7C83535}" srcOrd="1" destOrd="0" parTransId="{DE34617B-21C8-4F78-94DE-07DF920FF4C9}" sibTransId="{92AA4B6D-2628-4579-AF06-9D2CCE843AC5}"/>
    <dgm:cxn modelId="{1584A998-0002-43AF-9690-7A02C3FD8C3F}" srcId="{3C667895-2657-4E09-AF5E-9F6D6D732DEA}" destId="{A221BD16-6C5A-4D7C-A92B-095A515C01E2}" srcOrd="3" destOrd="0" parTransId="{966200A0-0915-45CA-8A59-E231A48A6566}" sibTransId="{BEE3CB14-4B01-4C2A-AC72-ACC69496588E}"/>
    <dgm:cxn modelId="{DE542B9E-29FC-43EC-9BED-205703E47142}" type="presOf" srcId="{BC4501DC-521F-4C7F-84C9-C1B4F7C83535}" destId="{7167F149-B24C-406F-AEDD-5A432E867944}" srcOrd="0" destOrd="0" presId="urn:microsoft.com/office/officeart/2005/8/layout/bProcess3"/>
    <dgm:cxn modelId="{DF8889A1-D194-401E-B8AF-50A7CABD4A40}" type="presOf" srcId="{92AA4B6D-2628-4579-AF06-9D2CCE843AC5}" destId="{2D7D8F78-5FC4-455E-BC52-269443DD8258}" srcOrd="1" destOrd="0" presId="urn:microsoft.com/office/officeart/2005/8/layout/bProcess3"/>
    <dgm:cxn modelId="{DA8489A9-DC60-489F-9BA0-0FABD543FA97}" srcId="{3C667895-2657-4E09-AF5E-9F6D6D732DEA}" destId="{C9C53A18-D4D6-4A5B-9153-2A1848FB4F62}" srcOrd="7" destOrd="0" parTransId="{B1B91A87-7111-4B05-9A64-8102FFB2D7EA}" sibTransId="{1413CF55-FF79-4B2F-82E6-D1322949AD8C}"/>
    <dgm:cxn modelId="{F09F0DAE-33EB-4C4C-B376-080D57916BF2}" type="presOf" srcId="{C9C53A18-D4D6-4A5B-9153-2A1848FB4F62}" destId="{F79F3623-2950-441B-BAE3-0AE1CEC4FAFC}" srcOrd="0" destOrd="0" presId="urn:microsoft.com/office/officeart/2005/8/layout/bProcess3"/>
    <dgm:cxn modelId="{AAEE9FB2-99B5-4EEC-A090-E5D09734C25B}" type="presOf" srcId="{A221BD16-6C5A-4D7C-A92B-095A515C01E2}" destId="{C6E949FA-46FD-47A4-9E1A-A44AA5CD26D2}" srcOrd="0" destOrd="0" presId="urn:microsoft.com/office/officeart/2005/8/layout/bProcess3"/>
    <dgm:cxn modelId="{EC7FB6B4-2CB1-4BCA-9AC7-9721B0A7501D}" type="presOf" srcId="{E296A9E3-2B1D-40DD-8C4B-700B82F80D3C}" destId="{24935FEF-A9EA-40E8-B225-90BD99C455DA}" srcOrd="0" destOrd="0" presId="urn:microsoft.com/office/officeart/2005/8/layout/bProcess3"/>
    <dgm:cxn modelId="{5D01F1B6-6819-4F5E-BFDE-049C3F305F7C}" type="presOf" srcId="{BEE3CB14-4B01-4C2A-AC72-ACC69496588E}" destId="{7E5965FF-05F8-433D-9DD8-17D9366F2E43}" srcOrd="0" destOrd="0" presId="urn:microsoft.com/office/officeart/2005/8/layout/bProcess3"/>
    <dgm:cxn modelId="{DFA70CC0-86E3-4FFE-BC41-2EAE4C73C446}" type="presOf" srcId="{7A713DE0-3FE9-4D69-9C06-4EC61C875093}" destId="{DD4D717E-8CB6-46C7-924D-614EA2E607F4}" srcOrd="0" destOrd="0" presId="urn:microsoft.com/office/officeart/2005/8/layout/bProcess3"/>
    <dgm:cxn modelId="{A191D4C5-9DD8-4008-911C-5286DF0C9581}" srcId="{3C667895-2657-4E09-AF5E-9F6D6D732DEA}" destId="{7BECF55D-2A6C-4373-9F58-5A69568FCC49}" srcOrd="6" destOrd="0" parTransId="{55F721E1-604F-4A4C-AFD5-B6636C2B03C9}" sibTransId="{7779EBF9-089C-465F-8D9C-53868A253CF9}"/>
    <dgm:cxn modelId="{F31B5AC9-F427-433B-B69B-E4034452D1FD}" type="presOf" srcId="{3C667895-2657-4E09-AF5E-9F6D6D732DEA}" destId="{7A0656AF-0C35-4321-9EC3-0F235DC06E0B}" srcOrd="0" destOrd="0" presId="urn:microsoft.com/office/officeart/2005/8/layout/bProcess3"/>
    <dgm:cxn modelId="{6FFC46D8-FDFD-46E9-8D7F-08ECA47492C6}" type="presOf" srcId="{0E40D209-9E11-438D-A044-B377D683C21D}" destId="{F72B5561-463F-498A-B851-937E453A13A8}" srcOrd="0" destOrd="0" presId="urn:microsoft.com/office/officeart/2005/8/layout/bProcess3"/>
    <dgm:cxn modelId="{5729B4F2-4AC9-417B-9904-B64C69170DEA}" type="presOf" srcId="{48251F1D-310E-4AFB-9D1C-0AD947DFE915}" destId="{6CA95337-6B6D-4542-8DF7-CE31E9F94393}" srcOrd="0" destOrd="0" presId="urn:microsoft.com/office/officeart/2005/8/layout/bProcess3"/>
    <dgm:cxn modelId="{48906BF4-5100-483F-B08D-2EADB011ECFE}" type="presOf" srcId="{30072FBF-FADB-492D-8B98-FDC22AB7B2DD}" destId="{B5266B3A-DCC1-4607-B1B8-CB0D396301BD}" srcOrd="0" destOrd="0" presId="urn:microsoft.com/office/officeart/2005/8/layout/bProcess3"/>
    <dgm:cxn modelId="{E56DF647-5844-4D29-AE9B-35C27B1A5DCA}" type="presParOf" srcId="{7A0656AF-0C35-4321-9EC3-0F235DC06E0B}" destId="{F72B5561-463F-498A-B851-937E453A13A8}" srcOrd="0" destOrd="0" presId="urn:microsoft.com/office/officeart/2005/8/layout/bProcess3"/>
    <dgm:cxn modelId="{DC2F1AEF-E169-4915-A272-8968D12ED74F}" type="presParOf" srcId="{7A0656AF-0C35-4321-9EC3-0F235DC06E0B}" destId="{50E61AB8-D47B-49A9-882C-F0447C02B492}" srcOrd="1" destOrd="0" presId="urn:microsoft.com/office/officeart/2005/8/layout/bProcess3"/>
    <dgm:cxn modelId="{08EABF43-568C-4268-A4F2-CDE5A8337035}" type="presParOf" srcId="{50E61AB8-D47B-49A9-882C-F0447C02B492}" destId="{1DDFCEB1-723B-4B64-93A1-085B2BD4DC9C}" srcOrd="0" destOrd="0" presId="urn:microsoft.com/office/officeart/2005/8/layout/bProcess3"/>
    <dgm:cxn modelId="{780CAE82-BC54-4126-A6B1-80EC5607219E}" type="presParOf" srcId="{7A0656AF-0C35-4321-9EC3-0F235DC06E0B}" destId="{7167F149-B24C-406F-AEDD-5A432E867944}" srcOrd="2" destOrd="0" presId="urn:microsoft.com/office/officeart/2005/8/layout/bProcess3"/>
    <dgm:cxn modelId="{D79A620C-1312-4F6F-93F8-019B01A1D1B7}" type="presParOf" srcId="{7A0656AF-0C35-4321-9EC3-0F235DC06E0B}" destId="{5CD3A41D-9E33-4427-9E32-3E80710DEBF6}" srcOrd="3" destOrd="0" presId="urn:microsoft.com/office/officeart/2005/8/layout/bProcess3"/>
    <dgm:cxn modelId="{7406E760-65B9-44D0-ACF4-F5DED97360F2}" type="presParOf" srcId="{5CD3A41D-9E33-4427-9E32-3E80710DEBF6}" destId="{2D7D8F78-5FC4-455E-BC52-269443DD8258}" srcOrd="0" destOrd="0" presId="urn:microsoft.com/office/officeart/2005/8/layout/bProcess3"/>
    <dgm:cxn modelId="{40CB8E2E-983E-45CF-827F-3B2C7262D70C}" type="presParOf" srcId="{7A0656AF-0C35-4321-9EC3-0F235DC06E0B}" destId="{6CA95337-6B6D-4542-8DF7-CE31E9F94393}" srcOrd="4" destOrd="0" presId="urn:microsoft.com/office/officeart/2005/8/layout/bProcess3"/>
    <dgm:cxn modelId="{714A7BEE-28A0-412B-A32C-6E02617CF210}" type="presParOf" srcId="{7A0656AF-0C35-4321-9EC3-0F235DC06E0B}" destId="{86C27507-29E1-4C64-839C-F0356C0D5BE7}" srcOrd="5" destOrd="0" presId="urn:microsoft.com/office/officeart/2005/8/layout/bProcess3"/>
    <dgm:cxn modelId="{735153F7-7A42-43A9-90EA-99EB22753DD7}" type="presParOf" srcId="{86C27507-29E1-4C64-839C-F0356C0D5BE7}" destId="{9F232245-35F2-46FF-94C6-0482473B7A9E}" srcOrd="0" destOrd="0" presId="urn:microsoft.com/office/officeart/2005/8/layout/bProcess3"/>
    <dgm:cxn modelId="{F671F6CA-651C-459B-A42C-BA5DC63766BD}" type="presParOf" srcId="{7A0656AF-0C35-4321-9EC3-0F235DC06E0B}" destId="{C6E949FA-46FD-47A4-9E1A-A44AA5CD26D2}" srcOrd="6" destOrd="0" presId="urn:microsoft.com/office/officeart/2005/8/layout/bProcess3"/>
    <dgm:cxn modelId="{0931D135-99F5-45DA-B76D-318042F023F1}" type="presParOf" srcId="{7A0656AF-0C35-4321-9EC3-0F235DC06E0B}" destId="{7E5965FF-05F8-433D-9DD8-17D9366F2E43}" srcOrd="7" destOrd="0" presId="urn:microsoft.com/office/officeart/2005/8/layout/bProcess3"/>
    <dgm:cxn modelId="{1EEC2C36-DA5B-4F8E-8606-2473EBDB87E4}" type="presParOf" srcId="{7E5965FF-05F8-433D-9DD8-17D9366F2E43}" destId="{10FA849E-32F2-4B8D-855F-87B292C9D379}" srcOrd="0" destOrd="0" presId="urn:microsoft.com/office/officeart/2005/8/layout/bProcess3"/>
    <dgm:cxn modelId="{6B3F8B1A-C0C1-493A-B71A-9C3FF6FBE9C8}" type="presParOf" srcId="{7A0656AF-0C35-4321-9EC3-0F235DC06E0B}" destId="{24935FEF-A9EA-40E8-B225-90BD99C455DA}" srcOrd="8" destOrd="0" presId="urn:microsoft.com/office/officeart/2005/8/layout/bProcess3"/>
    <dgm:cxn modelId="{8647D949-C0E4-4744-9699-AAFBE75075FB}" type="presParOf" srcId="{7A0656AF-0C35-4321-9EC3-0F235DC06E0B}" destId="{2CF91FC1-9857-4779-A2AD-A60768DAA8A6}" srcOrd="9" destOrd="0" presId="urn:microsoft.com/office/officeart/2005/8/layout/bProcess3"/>
    <dgm:cxn modelId="{B05DAE3A-FFAD-4F12-89FF-0FAAA002D62C}" type="presParOf" srcId="{2CF91FC1-9857-4779-A2AD-A60768DAA8A6}" destId="{BC352108-986C-4AC5-9505-AE23164FB74C}" srcOrd="0" destOrd="0" presId="urn:microsoft.com/office/officeart/2005/8/layout/bProcess3"/>
    <dgm:cxn modelId="{2FD5C1F4-0F8B-4333-9B37-683AA5089B52}" type="presParOf" srcId="{7A0656AF-0C35-4321-9EC3-0F235DC06E0B}" destId="{DD4D717E-8CB6-46C7-924D-614EA2E607F4}" srcOrd="10" destOrd="0" presId="urn:microsoft.com/office/officeart/2005/8/layout/bProcess3"/>
    <dgm:cxn modelId="{90881522-0436-41B0-B917-6BFFF045FD6C}" type="presParOf" srcId="{7A0656AF-0C35-4321-9EC3-0F235DC06E0B}" destId="{B5266B3A-DCC1-4607-B1B8-CB0D396301BD}" srcOrd="11" destOrd="0" presId="urn:microsoft.com/office/officeart/2005/8/layout/bProcess3"/>
    <dgm:cxn modelId="{473F83D5-DBBF-463A-AAAA-3F6715FBCCFD}" type="presParOf" srcId="{B5266B3A-DCC1-4607-B1B8-CB0D396301BD}" destId="{DDC678EF-E90E-498C-86D8-27E41D88A0AF}" srcOrd="0" destOrd="0" presId="urn:microsoft.com/office/officeart/2005/8/layout/bProcess3"/>
    <dgm:cxn modelId="{AAE2F620-85D0-4A61-A7CB-C82470936A2C}" type="presParOf" srcId="{7A0656AF-0C35-4321-9EC3-0F235DC06E0B}" destId="{35258B3E-D5FD-4F30-8507-6106B5F16664}" srcOrd="12" destOrd="0" presId="urn:microsoft.com/office/officeart/2005/8/layout/bProcess3"/>
    <dgm:cxn modelId="{512AC184-5044-4394-9418-72CF4D2721DF}" type="presParOf" srcId="{7A0656AF-0C35-4321-9EC3-0F235DC06E0B}" destId="{BDDFBB28-D07F-4B74-BB98-33E3432D4D45}" srcOrd="13" destOrd="0" presId="urn:microsoft.com/office/officeart/2005/8/layout/bProcess3"/>
    <dgm:cxn modelId="{ED19CBB8-D6A2-4BFF-8BE0-136D3758F9AF}" type="presParOf" srcId="{BDDFBB28-D07F-4B74-BB98-33E3432D4D45}" destId="{EB795411-F21B-434F-9701-EDA902889B0B}" srcOrd="0" destOrd="0" presId="urn:microsoft.com/office/officeart/2005/8/layout/bProcess3"/>
    <dgm:cxn modelId="{15B40FDA-A60F-4B38-989C-0FF6E8E192BC}" type="presParOf" srcId="{7A0656AF-0C35-4321-9EC3-0F235DC06E0B}" destId="{F79F3623-2950-441B-BAE3-0AE1CEC4FAFC}"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BCB81-16A5-4D99-B207-A18EDEBB3BBB}"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es-EC"/>
        </a:p>
      </dgm:t>
    </dgm:pt>
    <dgm:pt modelId="{42EC5AE2-6949-4E63-833B-16A7F959CA65}">
      <dgm:prSet phldrT="[Texto]"/>
      <dgm:spPr/>
      <dgm:t>
        <a:bodyPr/>
        <a:lstStyle/>
        <a:p>
          <a:r>
            <a:rPr lang="es-EC" dirty="0"/>
            <a:t>Capital de trabajo</a:t>
          </a:r>
        </a:p>
      </dgm:t>
    </dgm:pt>
    <dgm:pt modelId="{E95195D8-5797-41CD-8E16-9AD5928640CA}" type="parTrans" cxnId="{C50DF3C9-012F-4C1D-A098-324F93B36E6F}">
      <dgm:prSet/>
      <dgm:spPr/>
      <dgm:t>
        <a:bodyPr/>
        <a:lstStyle/>
        <a:p>
          <a:endParaRPr lang="es-EC"/>
        </a:p>
      </dgm:t>
    </dgm:pt>
    <dgm:pt modelId="{DAE84F80-CB4B-47F2-A93B-65906B39E0A1}" type="sibTrans" cxnId="{C50DF3C9-012F-4C1D-A098-324F93B36E6F}">
      <dgm:prSet/>
      <dgm:spPr/>
      <dgm:t>
        <a:bodyPr/>
        <a:lstStyle/>
        <a:p>
          <a:endParaRPr lang="es-EC"/>
        </a:p>
      </dgm:t>
    </dgm:pt>
    <dgm:pt modelId="{CA9825D1-DB3C-40E1-9781-7EEB70A5A956}">
      <dgm:prSet phldrT="[Texto]"/>
      <dgm:spPr/>
      <dgm:t>
        <a:bodyPr/>
        <a:lstStyle/>
        <a:p>
          <a:r>
            <a:rPr lang="es-EC" dirty="0"/>
            <a:t>Efectivo mínimo de operaciones (EMO)</a:t>
          </a:r>
        </a:p>
      </dgm:t>
    </dgm:pt>
    <dgm:pt modelId="{AD7A2998-B06E-452E-8B91-9E796189489A}" type="parTrans" cxnId="{DB0FE0C2-F06B-4AB8-937B-8027EB01EEE2}">
      <dgm:prSet/>
      <dgm:spPr/>
      <dgm:t>
        <a:bodyPr/>
        <a:lstStyle/>
        <a:p>
          <a:endParaRPr lang="es-EC"/>
        </a:p>
      </dgm:t>
    </dgm:pt>
    <dgm:pt modelId="{5BD8073C-1F19-4DB6-9C81-0D58FFCB07AB}" type="sibTrans" cxnId="{DB0FE0C2-F06B-4AB8-937B-8027EB01EEE2}">
      <dgm:prSet/>
      <dgm:spPr/>
      <dgm:t>
        <a:bodyPr/>
        <a:lstStyle/>
        <a:p>
          <a:endParaRPr lang="es-EC"/>
        </a:p>
      </dgm:t>
    </dgm:pt>
    <dgm:pt modelId="{D1E74C31-138F-455F-92A1-63A30D2C8E90}">
      <dgm:prSet phldrT="[Texto]"/>
      <dgm:spPr/>
      <dgm:t>
        <a:bodyPr/>
        <a:lstStyle/>
        <a:p>
          <a:r>
            <a:rPr lang="es-EC" dirty="0"/>
            <a:t>Liquidez</a:t>
          </a:r>
        </a:p>
      </dgm:t>
    </dgm:pt>
    <dgm:pt modelId="{2E559BBE-8412-4F02-B0A2-15653BB2203E}" type="parTrans" cxnId="{B8A21189-6EC4-415C-A743-A1271E2181C9}">
      <dgm:prSet/>
      <dgm:spPr/>
      <dgm:t>
        <a:bodyPr/>
        <a:lstStyle/>
        <a:p>
          <a:endParaRPr lang="es-EC"/>
        </a:p>
      </dgm:t>
    </dgm:pt>
    <dgm:pt modelId="{9DCCCDD6-983C-4567-9324-740E34B92898}" type="sibTrans" cxnId="{B8A21189-6EC4-415C-A743-A1271E2181C9}">
      <dgm:prSet/>
      <dgm:spPr/>
      <dgm:t>
        <a:bodyPr/>
        <a:lstStyle/>
        <a:p>
          <a:endParaRPr lang="es-EC"/>
        </a:p>
      </dgm:t>
    </dgm:pt>
    <dgm:pt modelId="{1A2B553C-EF0B-4CB4-9BDE-7C93D669B707}">
      <dgm:prSet phldrT="[Texto]"/>
      <dgm:spPr/>
      <dgm:t>
        <a:bodyPr/>
        <a:lstStyle/>
        <a:p>
          <a:r>
            <a:rPr lang="es-EC" dirty="0"/>
            <a:t>Liquidez corriente </a:t>
          </a:r>
        </a:p>
      </dgm:t>
    </dgm:pt>
    <dgm:pt modelId="{FA73F4E9-A3F3-4042-9E22-24EE655DC6AD}" type="parTrans" cxnId="{053C64E0-E277-473D-A963-0BFC346E78A6}">
      <dgm:prSet/>
      <dgm:spPr/>
      <dgm:t>
        <a:bodyPr/>
        <a:lstStyle/>
        <a:p>
          <a:endParaRPr lang="es-EC"/>
        </a:p>
      </dgm:t>
    </dgm:pt>
    <dgm:pt modelId="{BDE98CE3-3CC0-4B4A-98CB-CF76E75301C8}" type="sibTrans" cxnId="{053C64E0-E277-473D-A963-0BFC346E78A6}">
      <dgm:prSet/>
      <dgm:spPr/>
      <dgm:t>
        <a:bodyPr/>
        <a:lstStyle/>
        <a:p>
          <a:endParaRPr lang="es-EC"/>
        </a:p>
      </dgm:t>
    </dgm:pt>
    <dgm:pt modelId="{41D51A5D-5441-4ED9-93E6-88CB01A43C97}">
      <dgm:prSet phldrT="[Texto]"/>
      <dgm:spPr/>
      <dgm:t>
        <a:bodyPr/>
        <a:lstStyle/>
        <a:p>
          <a:r>
            <a:rPr lang="es-EC" dirty="0"/>
            <a:t>Rentabilidad</a:t>
          </a:r>
        </a:p>
      </dgm:t>
    </dgm:pt>
    <dgm:pt modelId="{760C1A71-EB7C-4296-99D4-38F02FA6C649}" type="parTrans" cxnId="{28A253A1-5A94-45E8-B8C9-BB7B04863303}">
      <dgm:prSet/>
      <dgm:spPr/>
      <dgm:t>
        <a:bodyPr/>
        <a:lstStyle/>
        <a:p>
          <a:endParaRPr lang="es-EC"/>
        </a:p>
      </dgm:t>
    </dgm:pt>
    <dgm:pt modelId="{3F1004E1-CE61-42D4-B271-0093F696E043}" type="sibTrans" cxnId="{28A253A1-5A94-45E8-B8C9-BB7B04863303}">
      <dgm:prSet/>
      <dgm:spPr/>
      <dgm:t>
        <a:bodyPr/>
        <a:lstStyle/>
        <a:p>
          <a:endParaRPr lang="es-EC"/>
        </a:p>
      </dgm:t>
    </dgm:pt>
    <dgm:pt modelId="{5C878686-BB50-4C05-B64F-380740907E72}">
      <dgm:prSet phldrT="[Texto]"/>
      <dgm:spPr/>
      <dgm:t>
        <a:bodyPr/>
        <a:lstStyle/>
        <a:p>
          <a:r>
            <a:rPr lang="es-EC" dirty="0"/>
            <a:t>Rentabilidad sobre el Activo</a:t>
          </a:r>
        </a:p>
      </dgm:t>
    </dgm:pt>
    <dgm:pt modelId="{DA53CA09-B8B0-4ABA-8C39-A126A442695F}" type="parTrans" cxnId="{07712611-7E0E-4718-96B6-75C1292D8A72}">
      <dgm:prSet/>
      <dgm:spPr/>
      <dgm:t>
        <a:bodyPr/>
        <a:lstStyle/>
        <a:p>
          <a:endParaRPr lang="es-EC"/>
        </a:p>
      </dgm:t>
    </dgm:pt>
    <dgm:pt modelId="{A5DF2599-B7E7-4DDF-AFBA-DBF6AA57E350}" type="sibTrans" cxnId="{07712611-7E0E-4718-96B6-75C1292D8A72}">
      <dgm:prSet/>
      <dgm:spPr/>
      <dgm:t>
        <a:bodyPr/>
        <a:lstStyle/>
        <a:p>
          <a:endParaRPr lang="es-EC"/>
        </a:p>
      </dgm:t>
    </dgm:pt>
    <dgm:pt modelId="{F4860F7D-B991-417B-ACF6-945F0756724B}">
      <dgm:prSet phldrT="[Texto]"/>
      <dgm:spPr/>
      <dgm:t>
        <a:bodyPr/>
        <a:lstStyle/>
        <a:p>
          <a:r>
            <a:rPr lang="es-EC" dirty="0"/>
            <a:t>Rentabilidad sobre el Patrimonio</a:t>
          </a:r>
        </a:p>
      </dgm:t>
    </dgm:pt>
    <dgm:pt modelId="{789DDE87-C2B0-47F6-B4F2-07DE8CC82D20}" type="parTrans" cxnId="{B0CE3D09-C894-4512-B137-F13A3E821A49}">
      <dgm:prSet/>
      <dgm:spPr/>
      <dgm:t>
        <a:bodyPr/>
        <a:lstStyle/>
        <a:p>
          <a:endParaRPr lang="es-EC"/>
        </a:p>
      </dgm:t>
    </dgm:pt>
    <dgm:pt modelId="{A9CD9F77-C0EB-4712-9151-8F4FC928964E}" type="sibTrans" cxnId="{B0CE3D09-C894-4512-B137-F13A3E821A49}">
      <dgm:prSet/>
      <dgm:spPr/>
      <dgm:t>
        <a:bodyPr/>
        <a:lstStyle/>
        <a:p>
          <a:endParaRPr lang="es-EC"/>
        </a:p>
      </dgm:t>
    </dgm:pt>
    <dgm:pt modelId="{41B27650-EB3D-4B28-8C82-8D2F9355D202}" type="pres">
      <dgm:prSet presAssocID="{415BCB81-16A5-4D99-B207-A18EDEBB3BBB}" presName="diagram" presStyleCnt="0">
        <dgm:presLayoutVars>
          <dgm:chPref val="1"/>
          <dgm:dir/>
          <dgm:animOne val="branch"/>
          <dgm:animLvl val="lvl"/>
          <dgm:resizeHandles/>
        </dgm:presLayoutVars>
      </dgm:prSet>
      <dgm:spPr/>
    </dgm:pt>
    <dgm:pt modelId="{19E60C1B-8100-41A4-A70D-C43593941481}" type="pres">
      <dgm:prSet presAssocID="{42EC5AE2-6949-4E63-833B-16A7F959CA65}" presName="root" presStyleCnt="0"/>
      <dgm:spPr/>
    </dgm:pt>
    <dgm:pt modelId="{233CEDFE-63A9-486A-BAF4-D9DB86F7C92C}" type="pres">
      <dgm:prSet presAssocID="{42EC5AE2-6949-4E63-833B-16A7F959CA65}" presName="rootComposite" presStyleCnt="0"/>
      <dgm:spPr/>
    </dgm:pt>
    <dgm:pt modelId="{0F4C1B24-196B-4415-944E-93BF33FE5957}" type="pres">
      <dgm:prSet presAssocID="{42EC5AE2-6949-4E63-833B-16A7F959CA65}" presName="rootText" presStyleLbl="node1" presStyleIdx="0" presStyleCnt="3"/>
      <dgm:spPr/>
    </dgm:pt>
    <dgm:pt modelId="{BAB31A1D-4B8F-42FC-BBB4-3BF94CFBAFA0}" type="pres">
      <dgm:prSet presAssocID="{42EC5AE2-6949-4E63-833B-16A7F959CA65}" presName="rootConnector" presStyleLbl="node1" presStyleIdx="0" presStyleCnt="3"/>
      <dgm:spPr/>
    </dgm:pt>
    <dgm:pt modelId="{3EB1475A-69FA-45B4-BB12-7C20D5F5DC28}" type="pres">
      <dgm:prSet presAssocID="{42EC5AE2-6949-4E63-833B-16A7F959CA65}" presName="childShape" presStyleCnt="0"/>
      <dgm:spPr/>
    </dgm:pt>
    <dgm:pt modelId="{8CBF75BF-84E9-442F-B9E3-1844F45651E2}" type="pres">
      <dgm:prSet presAssocID="{AD7A2998-B06E-452E-8B91-9E796189489A}" presName="Name13" presStyleLbl="parChTrans1D2" presStyleIdx="0" presStyleCnt="4"/>
      <dgm:spPr/>
    </dgm:pt>
    <dgm:pt modelId="{D7DB61C7-E15E-4FE9-872B-2C6479D2709A}" type="pres">
      <dgm:prSet presAssocID="{CA9825D1-DB3C-40E1-9781-7EEB70A5A956}" presName="childText" presStyleLbl="bgAcc1" presStyleIdx="0" presStyleCnt="4">
        <dgm:presLayoutVars>
          <dgm:bulletEnabled val="1"/>
        </dgm:presLayoutVars>
      </dgm:prSet>
      <dgm:spPr/>
    </dgm:pt>
    <dgm:pt modelId="{71CBAFA0-7616-4D7E-AAF2-B603C5C47AA4}" type="pres">
      <dgm:prSet presAssocID="{D1E74C31-138F-455F-92A1-63A30D2C8E90}" presName="root" presStyleCnt="0"/>
      <dgm:spPr/>
    </dgm:pt>
    <dgm:pt modelId="{1A65B6CD-0420-43E2-8FC0-CAAD69094C54}" type="pres">
      <dgm:prSet presAssocID="{D1E74C31-138F-455F-92A1-63A30D2C8E90}" presName="rootComposite" presStyleCnt="0"/>
      <dgm:spPr/>
    </dgm:pt>
    <dgm:pt modelId="{A33E2066-8CCC-412F-A53E-2E229F79FDFE}" type="pres">
      <dgm:prSet presAssocID="{D1E74C31-138F-455F-92A1-63A30D2C8E90}" presName="rootText" presStyleLbl="node1" presStyleIdx="1" presStyleCnt="3"/>
      <dgm:spPr/>
    </dgm:pt>
    <dgm:pt modelId="{A7538157-9D71-4528-89E8-3ECC6A911616}" type="pres">
      <dgm:prSet presAssocID="{D1E74C31-138F-455F-92A1-63A30D2C8E90}" presName="rootConnector" presStyleLbl="node1" presStyleIdx="1" presStyleCnt="3"/>
      <dgm:spPr/>
    </dgm:pt>
    <dgm:pt modelId="{BE204BBA-9C62-4273-8270-F292765CAF8F}" type="pres">
      <dgm:prSet presAssocID="{D1E74C31-138F-455F-92A1-63A30D2C8E90}" presName="childShape" presStyleCnt="0"/>
      <dgm:spPr/>
    </dgm:pt>
    <dgm:pt modelId="{36A7E742-FBFC-437A-8415-B4691C523D9D}" type="pres">
      <dgm:prSet presAssocID="{FA73F4E9-A3F3-4042-9E22-24EE655DC6AD}" presName="Name13" presStyleLbl="parChTrans1D2" presStyleIdx="1" presStyleCnt="4"/>
      <dgm:spPr/>
    </dgm:pt>
    <dgm:pt modelId="{A7A27DF7-34E1-4E98-BF92-C7AFD13BBBFB}" type="pres">
      <dgm:prSet presAssocID="{1A2B553C-EF0B-4CB4-9BDE-7C93D669B707}" presName="childText" presStyleLbl="bgAcc1" presStyleIdx="1" presStyleCnt="4">
        <dgm:presLayoutVars>
          <dgm:bulletEnabled val="1"/>
        </dgm:presLayoutVars>
      </dgm:prSet>
      <dgm:spPr/>
    </dgm:pt>
    <dgm:pt modelId="{FA2EBD5E-9E95-4E42-85BB-C6C841E19212}" type="pres">
      <dgm:prSet presAssocID="{41D51A5D-5441-4ED9-93E6-88CB01A43C97}" presName="root" presStyleCnt="0"/>
      <dgm:spPr/>
    </dgm:pt>
    <dgm:pt modelId="{55D3AA52-2B80-4439-9C9C-D9513BC506A8}" type="pres">
      <dgm:prSet presAssocID="{41D51A5D-5441-4ED9-93E6-88CB01A43C97}" presName="rootComposite" presStyleCnt="0"/>
      <dgm:spPr/>
    </dgm:pt>
    <dgm:pt modelId="{9EC0D87E-8AEB-4102-B974-B5CF718B54B1}" type="pres">
      <dgm:prSet presAssocID="{41D51A5D-5441-4ED9-93E6-88CB01A43C97}" presName="rootText" presStyleLbl="node1" presStyleIdx="2" presStyleCnt="3"/>
      <dgm:spPr/>
    </dgm:pt>
    <dgm:pt modelId="{DFD7E8E9-5BEB-4766-B86F-94945E9CCDB6}" type="pres">
      <dgm:prSet presAssocID="{41D51A5D-5441-4ED9-93E6-88CB01A43C97}" presName="rootConnector" presStyleLbl="node1" presStyleIdx="2" presStyleCnt="3"/>
      <dgm:spPr/>
    </dgm:pt>
    <dgm:pt modelId="{3143024C-DDD0-4CD8-B4A4-6B740DA4F893}" type="pres">
      <dgm:prSet presAssocID="{41D51A5D-5441-4ED9-93E6-88CB01A43C97}" presName="childShape" presStyleCnt="0"/>
      <dgm:spPr/>
    </dgm:pt>
    <dgm:pt modelId="{EDA8AE2F-8300-4B51-A685-7890719661A1}" type="pres">
      <dgm:prSet presAssocID="{DA53CA09-B8B0-4ABA-8C39-A126A442695F}" presName="Name13" presStyleLbl="parChTrans1D2" presStyleIdx="2" presStyleCnt="4"/>
      <dgm:spPr/>
    </dgm:pt>
    <dgm:pt modelId="{F017E4C7-29B1-4D22-A125-4181342CDCC7}" type="pres">
      <dgm:prSet presAssocID="{5C878686-BB50-4C05-B64F-380740907E72}" presName="childText" presStyleLbl="bgAcc1" presStyleIdx="2" presStyleCnt="4">
        <dgm:presLayoutVars>
          <dgm:bulletEnabled val="1"/>
        </dgm:presLayoutVars>
      </dgm:prSet>
      <dgm:spPr/>
    </dgm:pt>
    <dgm:pt modelId="{5A1D7EA3-7C9E-4A25-A8C3-906F9364DD3D}" type="pres">
      <dgm:prSet presAssocID="{789DDE87-C2B0-47F6-B4F2-07DE8CC82D20}" presName="Name13" presStyleLbl="parChTrans1D2" presStyleIdx="3" presStyleCnt="4"/>
      <dgm:spPr/>
    </dgm:pt>
    <dgm:pt modelId="{FD11B388-CF88-4582-83EA-CBC0906E0672}" type="pres">
      <dgm:prSet presAssocID="{F4860F7D-B991-417B-ACF6-945F0756724B}" presName="childText" presStyleLbl="bgAcc1" presStyleIdx="3" presStyleCnt="4">
        <dgm:presLayoutVars>
          <dgm:bulletEnabled val="1"/>
        </dgm:presLayoutVars>
      </dgm:prSet>
      <dgm:spPr/>
    </dgm:pt>
  </dgm:ptLst>
  <dgm:cxnLst>
    <dgm:cxn modelId="{B0CE3D09-C894-4512-B137-F13A3E821A49}" srcId="{41D51A5D-5441-4ED9-93E6-88CB01A43C97}" destId="{F4860F7D-B991-417B-ACF6-945F0756724B}" srcOrd="1" destOrd="0" parTransId="{789DDE87-C2B0-47F6-B4F2-07DE8CC82D20}" sibTransId="{A9CD9F77-C0EB-4712-9151-8F4FC928964E}"/>
    <dgm:cxn modelId="{19BBC10A-432B-4095-B5BC-7548894785B8}" type="presOf" srcId="{D1E74C31-138F-455F-92A1-63A30D2C8E90}" destId="{A7538157-9D71-4528-89E8-3ECC6A911616}" srcOrd="1" destOrd="0" presId="urn:microsoft.com/office/officeart/2005/8/layout/hierarchy3"/>
    <dgm:cxn modelId="{07712611-7E0E-4718-96B6-75C1292D8A72}" srcId="{41D51A5D-5441-4ED9-93E6-88CB01A43C97}" destId="{5C878686-BB50-4C05-B64F-380740907E72}" srcOrd="0" destOrd="0" parTransId="{DA53CA09-B8B0-4ABA-8C39-A126A442695F}" sibTransId="{A5DF2599-B7E7-4DDF-AFBA-DBF6AA57E350}"/>
    <dgm:cxn modelId="{0C3BCB14-C329-43F1-B8D1-BF1CB9801734}" type="presOf" srcId="{789DDE87-C2B0-47F6-B4F2-07DE8CC82D20}" destId="{5A1D7EA3-7C9E-4A25-A8C3-906F9364DD3D}" srcOrd="0" destOrd="0" presId="urn:microsoft.com/office/officeart/2005/8/layout/hierarchy3"/>
    <dgm:cxn modelId="{D8CF722E-C38B-4947-BFBA-789674E4F63C}" type="presOf" srcId="{42EC5AE2-6949-4E63-833B-16A7F959CA65}" destId="{BAB31A1D-4B8F-42FC-BBB4-3BF94CFBAFA0}" srcOrd="1" destOrd="0" presId="urn:microsoft.com/office/officeart/2005/8/layout/hierarchy3"/>
    <dgm:cxn modelId="{6A12E72E-FC35-4136-84E1-4EBCB431B828}" type="presOf" srcId="{5C878686-BB50-4C05-B64F-380740907E72}" destId="{F017E4C7-29B1-4D22-A125-4181342CDCC7}" srcOrd="0" destOrd="0" presId="urn:microsoft.com/office/officeart/2005/8/layout/hierarchy3"/>
    <dgm:cxn modelId="{1FD08433-8804-407B-A53B-D172C57B61C9}" type="presOf" srcId="{CA9825D1-DB3C-40E1-9781-7EEB70A5A956}" destId="{D7DB61C7-E15E-4FE9-872B-2C6479D2709A}" srcOrd="0" destOrd="0" presId="urn:microsoft.com/office/officeart/2005/8/layout/hierarchy3"/>
    <dgm:cxn modelId="{55610266-7882-4919-94CA-D8D75AE79E0F}" type="presOf" srcId="{FA73F4E9-A3F3-4042-9E22-24EE655DC6AD}" destId="{36A7E742-FBFC-437A-8415-B4691C523D9D}" srcOrd="0" destOrd="0" presId="urn:microsoft.com/office/officeart/2005/8/layout/hierarchy3"/>
    <dgm:cxn modelId="{7A14504D-DFD6-44EB-96AF-7482C93FF5F3}" type="presOf" srcId="{1A2B553C-EF0B-4CB4-9BDE-7C93D669B707}" destId="{A7A27DF7-34E1-4E98-BF92-C7AFD13BBBFB}" srcOrd="0" destOrd="0" presId="urn:microsoft.com/office/officeart/2005/8/layout/hierarchy3"/>
    <dgm:cxn modelId="{00F5664F-2760-4D5F-B9CA-96368847AE66}" type="presOf" srcId="{F4860F7D-B991-417B-ACF6-945F0756724B}" destId="{FD11B388-CF88-4582-83EA-CBC0906E0672}" srcOrd="0" destOrd="0" presId="urn:microsoft.com/office/officeart/2005/8/layout/hierarchy3"/>
    <dgm:cxn modelId="{F6A54876-5460-4AD2-B174-31D0AC7AD803}" type="presOf" srcId="{41D51A5D-5441-4ED9-93E6-88CB01A43C97}" destId="{DFD7E8E9-5BEB-4766-B86F-94945E9CCDB6}" srcOrd="1" destOrd="0" presId="urn:microsoft.com/office/officeart/2005/8/layout/hierarchy3"/>
    <dgm:cxn modelId="{205E7A7B-F436-4004-B10E-97CFDC0EB1A7}" type="presOf" srcId="{AD7A2998-B06E-452E-8B91-9E796189489A}" destId="{8CBF75BF-84E9-442F-B9E3-1844F45651E2}" srcOrd="0" destOrd="0" presId="urn:microsoft.com/office/officeart/2005/8/layout/hierarchy3"/>
    <dgm:cxn modelId="{B8A21189-6EC4-415C-A743-A1271E2181C9}" srcId="{415BCB81-16A5-4D99-B207-A18EDEBB3BBB}" destId="{D1E74C31-138F-455F-92A1-63A30D2C8E90}" srcOrd="1" destOrd="0" parTransId="{2E559BBE-8412-4F02-B0A2-15653BB2203E}" sibTransId="{9DCCCDD6-983C-4567-9324-740E34B92898}"/>
    <dgm:cxn modelId="{583E73A0-5E65-4C2A-8FDF-ED3753DC926E}" type="presOf" srcId="{DA53CA09-B8B0-4ABA-8C39-A126A442695F}" destId="{EDA8AE2F-8300-4B51-A685-7890719661A1}" srcOrd="0" destOrd="0" presId="urn:microsoft.com/office/officeart/2005/8/layout/hierarchy3"/>
    <dgm:cxn modelId="{EEE02AA1-7170-492B-92F1-59328A70BD43}" type="presOf" srcId="{41D51A5D-5441-4ED9-93E6-88CB01A43C97}" destId="{9EC0D87E-8AEB-4102-B974-B5CF718B54B1}" srcOrd="0" destOrd="0" presId="urn:microsoft.com/office/officeart/2005/8/layout/hierarchy3"/>
    <dgm:cxn modelId="{28A253A1-5A94-45E8-B8C9-BB7B04863303}" srcId="{415BCB81-16A5-4D99-B207-A18EDEBB3BBB}" destId="{41D51A5D-5441-4ED9-93E6-88CB01A43C97}" srcOrd="2" destOrd="0" parTransId="{760C1A71-EB7C-4296-99D4-38F02FA6C649}" sibTransId="{3F1004E1-CE61-42D4-B271-0093F696E043}"/>
    <dgm:cxn modelId="{3E084EBC-BAF6-4FCF-B4CB-C95CBC48BA8D}" type="presOf" srcId="{D1E74C31-138F-455F-92A1-63A30D2C8E90}" destId="{A33E2066-8CCC-412F-A53E-2E229F79FDFE}" srcOrd="0" destOrd="0" presId="urn:microsoft.com/office/officeart/2005/8/layout/hierarchy3"/>
    <dgm:cxn modelId="{DB0FE0C2-F06B-4AB8-937B-8027EB01EEE2}" srcId="{42EC5AE2-6949-4E63-833B-16A7F959CA65}" destId="{CA9825D1-DB3C-40E1-9781-7EEB70A5A956}" srcOrd="0" destOrd="0" parTransId="{AD7A2998-B06E-452E-8B91-9E796189489A}" sibTransId="{5BD8073C-1F19-4DB6-9C81-0D58FFCB07AB}"/>
    <dgm:cxn modelId="{C50DF3C9-012F-4C1D-A098-324F93B36E6F}" srcId="{415BCB81-16A5-4D99-B207-A18EDEBB3BBB}" destId="{42EC5AE2-6949-4E63-833B-16A7F959CA65}" srcOrd="0" destOrd="0" parTransId="{E95195D8-5797-41CD-8E16-9AD5928640CA}" sibTransId="{DAE84F80-CB4B-47F2-A93B-65906B39E0A1}"/>
    <dgm:cxn modelId="{D61EB8CE-6EB8-4D88-B67E-DA660FD82DCD}" type="presOf" srcId="{42EC5AE2-6949-4E63-833B-16A7F959CA65}" destId="{0F4C1B24-196B-4415-944E-93BF33FE5957}" srcOrd="0" destOrd="0" presId="urn:microsoft.com/office/officeart/2005/8/layout/hierarchy3"/>
    <dgm:cxn modelId="{FFEFE4D5-3BDE-40F1-96BC-1CB418B72349}" type="presOf" srcId="{415BCB81-16A5-4D99-B207-A18EDEBB3BBB}" destId="{41B27650-EB3D-4B28-8C82-8D2F9355D202}" srcOrd="0" destOrd="0" presId="urn:microsoft.com/office/officeart/2005/8/layout/hierarchy3"/>
    <dgm:cxn modelId="{053C64E0-E277-473D-A963-0BFC346E78A6}" srcId="{D1E74C31-138F-455F-92A1-63A30D2C8E90}" destId="{1A2B553C-EF0B-4CB4-9BDE-7C93D669B707}" srcOrd="0" destOrd="0" parTransId="{FA73F4E9-A3F3-4042-9E22-24EE655DC6AD}" sibTransId="{BDE98CE3-3CC0-4B4A-98CB-CF76E75301C8}"/>
    <dgm:cxn modelId="{A6298F84-2EC6-4E03-BBC4-0D8E40AF4CF6}" type="presParOf" srcId="{41B27650-EB3D-4B28-8C82-8D2F9355D202}" destId="{19E60C1B-8100-41A4-A70D-C43593941481}" srcOrd="0" destOrd="0" presId="urn:microsoft.com/office/officeart/2005/8/layout/hierarchy3"/>
    <dgm:cxn modelId="{F5AF8BAE-F77F-4AD2-A0BC-8B7A3EB7233D}" type="presParOf" srcId="{19E60C1B-8100-41A4-A70D-C43593941481}" destId="{233CEDFE-63A9-486A-BAF4-D9DB86F7C92C}" srcOrd="0" destOrd="0" presId="urn:microsoft.com/office/officeart/2005/8/layout/hierarchy3"/>
    <dgm:cxn modelId="{FE422C3B-1E37-4CFB-B489-DA81040A267C}" type="presParOf" srcId="{233CEDFE-63A9-486A-BAF4-D9DB86F7C92C}" destId="{0F4C1B24-196B-4415-944E-93BF33FE5957}" srcOrd="0" destOrd="0" presId="urn:microsoft.com/office/officeart/2005/8/layout/hierarchy3"/>
    <dgm:cxn modelId="{E494AF7B-ADEB-45F4-8CBD-F3E90A43FD04}" type="presParOf" srcId="{233CEDFE-63A9-486A-BAF4-D9DB86F7C92C}" destId="{BAB31A1D-4B8F-42FC-BBB4-3BF94CFBAFA0}" srcOrd="1" destOrd="0" presId="urn:microsoft.com/office/officeart/2005/8/layout/hierarchy3"/>
    <dgm:cxn modelId="{ECFEAA34-362E-42F4-96DE-D30BBC0645DD}" type="presParOf" srcId="{19E60C1B-8100-41A4-A70D-C43593941481}" destId="{3EB1475A-69FA-45B4-BB12-7C20D5F5DC28}" srcOrd="1" destOrd="0" presId="urn:microsoft.com/office/officeart/2005/8/layout/hierarchy3"/>
    <dgm:cxn modelId="{208EF7BD-96A4-417C-B17E-7071ED272D13}" type="presParOf" srcId="{3EB1475A-69FA-45B4-BB12-7C20D5F5DC28}" destId="{8CBF75BF-84E9-442F-B9E3-1844F45651E2}" srcOrd="0" destOrd="0" presId="urn:microsoft.com/office/officeart/2005/8/layout/hierarchy3"/>
    <dgm:cxn modelId="{026409D4-33DD-4272-9A76-D8E36F3490ED}" type="presParOf" srcId="{3EB1475A-69FA-45B4-BB12-7C20D5F5DC28}" destId="{D7DB61C7-E15E-4FE9-872B-2C6479D2709A}" srcOrd="1" destOrd="0" presId="urn:microsoft.com/office/officeart/2005/8/layout/hierarchy3"/>
    <dgm:cxn modelId="{826D3EE9-B56D-42FF-934E-B9A1925C15F2}" type="presParOf" srcId="{41B27650-EB3D-4B28-8C82-8D2F9355D202}" destId="{71CBAFA0-7616-4D7E-AAF2-B603C5C47AA4}" srcOrd="1" destOrd="0" presId="urn:microsoft.com/office/officeart/2005/8/layout/hierarchy3"/>
    <dgm:cxn modelId="{4D19CA1C-AB60-4340-9F8A-B37FFB109BF2}" type="presParOf" srcId="{71CBAFA0-7616-4D7E-AAF2-B603C5C47AA4}" destId="{1A65B6CD-0420-43E2-8FC0-CAAD69094C54}" srcOrd="0" destOrd="0" presId="urn:microsoft.com/office/officeart/2005/8/layout/hierarchy3"/>
    <dgm:cxn modelId="{6B1B01CA-31A3-49EF-83D1-F603F89E7347}" type="presParOf" srcId="{1A65B6CD-0420-43E2-8FC0-CAAD69094C54}" destId="{A33E2066-8CCC-412F-A53E-2E229F79FDFE}" srcOrd="0" destOrd="0" presId="urn:microsoft.com/office/officeart/2005/8/layout/hierarchy3"/>
    <dgm:cxn modelId="{D5F50A6C-F9DB-4637-9B14-9E7A74B504A4}" type="presParOf" srcId="{1A65B6CD-0420-43E2-8FC0-CAAD69094C54}" destId="{A7538157-9D71-4528-89E8-3ECC6A911616}" srcOrd="1" destOrd="0" presId="urn:microsoft.com/office/officeart/2005/8/layout/hierarchy3"/>
    <dgm:cxn modelId="{0BF42D92-854D-4D5E-8642-C5F074B99BA6}" type="presParOf" srcId="{71CBAFA0-7616-4D7E-AAF2-B603C5C47AA4}" destId="{BE204BBA-9C62-4273-8270-F292765CAF8F}" srcOrd="1" destOrd="0" presId="urn:microsoft.com/office/officeart/2005/8/layout/hierarchy3"/>
    <dgm:cxn modelId="{010C2012-D5E7-4633-9AC4-07EC5A1C1D8E}" type="presParOf" srcId="{BE204BBA-9C62-4273-8270-F292765CAF8F}" destId="{36A7E742-FBFC-437A-8415-B4691C523D9D}" srcOrd="0" destOrd="0" presId="urn:microsoft.com/office/officeart/2005/8/layout/hierarchy3"/>
    <dgm:cxn modelId="{1F7D1B8E-679A-4F96-936C-DFCBF95AAA4E}" type="presParOf" srcId="{BE204BBA-9C62-4273-8270-F292765CAF8F}" destId="{A7A27DF7-34E1-4E98-BF92-C7AFD13BBBFB}" srcOrd="1" destOrd="0" presId="urn:microsoft.com/office/officeart/2005/8/layout/hierarchy3"/>
    <dgm:cxn modelId="{675854F3-6854-4D4D-A6DF-2F4F901BD083}" type="presParOf" srcId="{41B27650-EB3D-4B28-8C82-8D2F9355D202}" destId="{FA2EBD5E-9E95-4E42-85BB-C6C841E19212}" srcOrd="2" destOrd="0" presId="urn:microsoft.com/office/officeart/2005/8/layout/hierarchy3"/>
    <dgm:cxn modelId="{72F92B13-79C4-4B69-9A77-9A0FD2A1D75E}" type="presParOf" srcId="{FA2EBD5E-9E95-4E42-85BB-C6C841E19212}" destId="{55D3AA52-2B80-4439-9C9C-D9513BC506A8}" srcOrd="0" destOrd="0" presId="urn:microsoft.com/office/officeart/2005/8/layout/hierarchy3"/>
    <dgm:cxn modelId="{2FFF8BF2-B5CD-4F6E-B966-849592F14D12}" type="presParOf" srcId="{55D3AA52-2B80-4439-9C9C-D9513BC506A8}" destId="{9EC0D87E-8AEB-4102-B974-B5CF718B54B1}" srcOrd="0" destOrd="0" presId="urn:microsoft.com/office/officeart/2005/8/layout/hierarchy3"/>
    <dgm:cxn modelId="{179BBE7A-7F81-40B2-9439-E14F477DE5C2}" type="presParOf" srcId="{55D3AA52-2B80-4439-9C9C-D9513BC506A8}" destId="{DFD7E8E9-5BEB-4766-B86F-94945E9CCDB6}" srcOrd="1" destOrd="0" presId="urn:microsoft.com/office/officeart/2005/8/layout/hierarchy3"/>
    <dgm:cxn modelId="{05E91C70-BFB3-46DB-B721-9DE4EC756493}" type="presParOf" srcId="{FA2EBD5E-9E95-4E42-85BB-C6C841E19212}" destId="{3143024C-DDD0-4CD8-B4A4-6B740DA4F893}" srcOrd="1" destOrd="0" presId="urn:microsoft.com/office/officeart/2005/8/layout/hierarchy3"/>
    <dgm:cxn modelId="{82B2C8A9-31C2-425B-BAB8-002A4214E363}" type="presParOf" srcId="{3143024C-DDD0-4CD8-B4A4-6B740DA4F893}" destId="{EDA8AE2F-8300-4B51-A685-7890719661A1}" srcOrd="0" destOrd="0" presId="urn:microsoft.com/office/officeart/2005/8/layout/hierarchy3"/>
    <dgm:cxn modelId="{BDE14D43-EE6A-4FB9-9485-194A51302CCF}" type="presParOf" srcId="{3143024C-DDD0-4CD8-B4A4-6B740DA4F893}" destId="{F017E4C7-29B1-4D22-A125-4181342CDCC7}" srcOrd="1" destOrd="0" presId="urn:microsoft.com/office/officeart/2005/8/layout/hierarchy3"/>
    <dgm:cxn modelId="{66ACE85A-67D0-4651-B3A4-83B1F87A65D5}" type="presParOf" srcId="{3143024C-DDD0-4CD8-B4A4-6B740DA4F893}" destId="{5A1D7EA3-7C9E-4A25-A8C3-906F9364DD3D}" srcOrd="2" destOrd="0" presId="urn:microsoft.com/office/officeart/2005/8/layout/hierarchy3"/>
    <dgm:cxn modelId="{9C9BECDD-9A3F-4550-A834-4107F3F7F9BE}" type="presParOf" srcId="{3143024C-DDD0-4CD8-B4A4-6B740DA4F893}" destId="{FD11B388-CF88-4582-83EA-CBC0906E067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48F90-BB74-4FBA-B0DD-60456C3DD485}">
      <dsp:nvSpPr>
        <dsp:cNvPr id="0" name=""/>
        <dsp:cNvSpPr/>
      </dsp:nvSpPr>
      <dsp:spPr>
        <a:xfrm>
          <a:off x="-5856868" y="-896346"/>
          <a:ext cx="6972613" cy="6972613"/>
        </a:xfrm>
        <a:prstGeom prst="blockArc">
          <a:avLst>
            <a:gd name="adj1" fmla="val 18900000"/>
            <a:gd name="adj2" fmla="val 2700000"/>
            <a:gd name="adj3" fmla="val 31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DAD44-3893-48EF-B540-86E8738C3892}">
      <dsp:nvSpPr>
        <dsp:cNvPr id="0" name=""/>
        <dsp:cNvSpPr/>
      </dsp:nvSpPr>
      <dsp:spPr>
        <a:xfrm>
          <a:off x="487656" y="323641"/>
          <a:ext cx="7642938" cy="64769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11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latin typeface="Arial" panose="020B0604020202020204" pitchFamily="34" charset="0"/>
              <a:cs typeface="Arial" panose="020B0604020202020204" pitchFamily="34" charset="0"/>
            </a:rPr>
            <a:t>Desarrollar una fundamentación teórica – conceptual referente a la administración del capital de trabajo y la rentabilidad a través de fuentes bibliográficas con el propósito de construir una base conceptual que permita el desarrollo del trabajo de investigación.</a:t>
          </a:r>
        </a:p>
      </dsp:txBody>
      <dsp:txXfrm>
        <a:off x="487656" y="323641"/>
        <a:ext cx="7642938" cy="647697"/>
      </dsp:txXfrm>
    </dsp:sp>
    <dsp:sp modelId="{AB383AE2-2C98-46A9-953F-E4A4A0B1B0AA}">
      <dsp:nvSpPr>
        <dsp:cNvPr id="0" name=""/>
        <dsp:cNvSpPr/>
      </dsp:nvSpPr>
      <dsp:spPr>
        <a:xfrm>
          <a:off x="6659" y="238874"/>
          <a:ext cx="809621" cy="8096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EED6162-2604-4EDC-8435-07F1C452E79D}">
      <dsp:nvSpPr>
        <dsp:cNvPr id="0" name=""/>
        <dsp:cNvSpPr/>
      </dsp:nvSpPr>
      <dsp:spPr>
        <a:xfrm>
          <a:off x="951777" y="1294876"/>
          <a:ext cx="7178817" cy="647697"/>
        </a:xfrm>
        <a:prstGeom prst="rect">
          <a:avLst/>
        </a:prstGeom>
        <a:gradFill rotWithShape="0">
          <a:gsLst>
            <a:gs pos="0">
              <a:schemeClr val="accent4">
                <a:hueOff val="-3023356"/>
                <a:satOff val="-20566"/>
                <a:lumOff val="-1715"/>
                <a:alphaOff val="0"/>
                <a:tint val="50000"/>
                <a:satMod val="300000"/>
              </a:schemeClr>
            </a:gs>
            <a:gs pos="35000">
              <a:schemeClr val="accent4">
                <a:hueOff val="-3023356"/>
                <a:satOff val="-20566"/>
                <a:lumOff val="-1715"/>
                <a:alphaOff val="0"/>
                <a:tint val="37000"/>
                <a:satMod val="300000"/>
              </a:schemeClr>
            </a:gs>
            <a:gs pos="100000">
              <a:schemeClr val="accent4">
                <a:hueOff val="-3023356"/>
                <a:satOff val="-20566"/>
                <a:lumOff val="-17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11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latin typeface="Arial" panose="020B0604020202020204" pitchFamily="34" charset="0"/>
              <a:cs typeface="Arial" panose="020B0604020202020204" pitchFamily="34" charset="0"/>
            </a:rPr>
            <a:t>Realizar un diagnóstico de la administración del capital de trabajo en las empresas manufactureras de elaboración de alimentos y bebidas en el periodo 2016-2019</a:t>
          </a:r>
          <a:r>
            <a:rPr lang="es-ES" sz="1400" kern="1200" dirty="0">
              <a:effectLst/>
              <a:latin typeface="Arial" panose="020B0604020202020204" pitchFamily="34" charset="0"/>
              <a:ea typeface="SimSun" panose="02010600030101010101" pitchFamily="2" charset="-122"/>
              <a:cs typeface="Arial" panose="020B0604020202020204" pitchFamily="34" charset="0"/>
            </a:rPr>
            <a:t>.</a:t>
          </a:r>
          <a:endParaRPr lang="es-EC" sz="1400" kern="1200" dirty="0">
            <a:latin typeface="Arial" panose="020B0604020202020204" pitchFamily="34" charset="0"/>
            <a:cs typeface="Arial" panose="020B0604020202020204" pitchFamily="34" charset="0"/>
          </a:endParaRPr>
        </a:p>
      </dsp:txBody>
      <dsp:txXfrm>
        <a:off x="951777" y="1294876"/>
        <a:ext cx="7178817" cy="647697"/>
      </dsp:txXfrm>
    </dsp:sp>
    <dsp:sp modelId="{C923F6FE-D27B-42FE-B782-870F2F9541EB}">
      <dsp:nvSpPr>
        <dsp:cNvPr id="0" name=""/>
        <dsp:cNvSpPr/>
      </dsp:nvSpPr>
      <dsp:spPr>
        <a:xfrm>
          <a:off x="546966" y="1213914"/>
          <a:ext cx="809621" cy="8096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3023356"/>
              <a:satOff val="-20566"/>
              <a:lumOff val="-1715"/>
              <a:alphaOff val="0"/>
            </a:schemeClr>
          </a:solidFill>
          <a:prstDash val="solid"/>
        </a:ln>
        <a:effectLst/>
      </dsp:spPr>
      <dsp:style>
        <a:lnRef idx="1">
          <a:scrgbClr r="0" g="0" b="0"/>
        </a:lnRef>
        <a:fillRef idx="2">
          <a:scrgbClr r="0" g="0" b="0"/>
        </a:fillRef>
        <a:effectRef idx="0">
          <a:scrgbClr r="0" g="0" b="0"/>
        </a:effectRef>
        <a:fontRef idx="minor"/>
      </dsp:style>
    </dsp:sp>
    <dsp:sp modelId="{7861AC9B-B248-4166-9FC3-0C170E7135E8}">
      <dsp:nvSpPr>
        <dsp:cNvPr id="0" name=""/>
        <dsp:cNvSpPr/>
      </dsp:nvSpPr>
      <dsp:spPr>
        <a:xfrm>
          <a:off x="1094224" y="2266111"/>
          <a:ext cx="7036369" cy="647697"/>
        </a:xfrm>
        <a:prstGeom prst="rect">
          <a:avLst/>
        </a:prstGeom>
        <a:gradFill rotWithShape="0">
          <a:gsLst>
            <a:gs pos="0">
              <a:schemeClr val="accent4">
                <a:hueOff val="-6046712"/>
                <a:satOff val="-41132"/>
                <a:lumOff val="-3431"/>
                <a:alphaOff val="0"/>
                <a:tint val="50000"/>
                <a:satMod val="300000"/>
              </a:schemeClr>
            </a:gs>
            <a:gs pos="35000">
              <a:schemeClr val="accent4">
                <a:hueOff val="-6046712"/>
                <a:satOff val="-41132"/>
                <a:lumOff val="-3431"/>
                <a:alphaOff val="0"/>
                <a:tint val="37000"/>
                <a:satMod val="300000"/>
              </a:schemeClr>
            </a:gs>
            <a:gs pos="100000">
              <a:schemeClr val="accent4">
                <a:hueOff val="-6046712"/>
                <a:satOff val="-41132"/>
                <a:lumOff val="-3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11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latin typeface="Arial" panose="020B0604020202020204" pitchFamily="34" charset="0"/>
              <a:cs typeface="Arial" panose="020B0604020202020204" pitchFamily="34" charset="0"/>
            </a:rPr>
            <a:t>Analizar la rentabilidad de las empresas manufactureras de elaboración de alimentos y bebidas en el periodo 2016-2019</a:t>
          </a:r>
          <a:r>
            <a:rPr lang="es-ES" sz="1400" kern="1200" dirty="0">
              <a:effectLst/>
              <a:latin typeface="Arial" panose="020B0604020202020204" pitchFamily="34" charset="0"/>
              <a:ea typeface="SimSun" panose="02010600030101010101" pitchFamily="2" charset="-122"/>
              <a:cs typeface="Arial" panose="020B0604020202020204" pitchFamily="34" charset="0"/>
            </a:rPr>
            <a:t>.</a:t>
          </a:r>
          <a:endParaRPr lang="es-EC" sz="1400" kern="1200" dirty="0">
            <a:latin typeface="Arial" panose="020B0604020202020204" pitchFamily="34" charset="0"/>
            <a:cs typeface="Arial" panose="020B0604020202020204" pitchFamily="34" charset="0"/>
          </a:endParaRPr>
        </a:p>
      </dsp:txBody>
      <dsp:txXfrm>
        <a:off x="1094224" y="2266111"/>
        <a:ext cx="7036369" cy="647697"/>
      </dsp:txXfrm>
    </dsp:sp>
    <dsp:sp modelId="{309A114D-EB8F-4E5C-B5DD-3F3C29B51F70}">
      <dsp:nvSpPr>
        <dsp:cNvPr id="0" name=""/>
        <dsp:cNvSpPr/>
      </dsp:nvSpPr>
      <dsp:spPr>
        <a:xfrm>
          <a:off x="689414" y="2185149"/>
          <a:ext cx="809621" cy="8096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6046712"/>
              <a:satOff val="-41132"/>
              <a:lumOff val="-3431"/>
              <a:alphaOff val="0"/>
            </a:schemeClr>
          </a:solidFill>
          <a:prstDash val="solid"/>
        </a:ln>
        <a:effectLst/>
      </dsp:spPr>
      <dsp:style>
        <a:lnRef idx="1">
          <a:scrgbClr r="0" g="0" b="0"/>
        </a:lnRef>
        <a:fillRef idx="2">
          <a:scrgbClr r="0" g="0" b="0"/>
        </a:fillRef>
        <a:effectRef idx="0">
          <a:scrgbClr r="0" g="0" b="0"/>
        </a:effectRef>
        <a:fontRef idx="minor"/>
      </dsp:style>
    </dsp:sp>
    <dsp:sp modelId="{53847C4D-2E5A-4311-B9C1-A74FF776841D}">
      <dsp:nvSpPr>
        <dsp:cNvPr id="0" name=""/>
        <dsp:cNvSpPr/>
      </dsp:nvSpPr>
      <dsp:spPr>
        <a:xfrm>
          <a:off x="951777" y="3237347"/>
          <a:ext cx="7178817" cy="647697"/>
        </a:xfrm>
        <a:prstGeom prst="rect">
          <a:avLst/>
        </a:prstGeom>
        <a:gradFill rotWithShape="0">
          <a:gsLst>
            <a:gs pos="0">
              <a:schemeClr val="accent4">
                <a:hueOff val="-9070069"/>
                <a:satOff val="-61698"/>
                <a:lumOff val="-5146"/>
                <a:alphaOff val="0"/>
                <a:tint val="50000"/>
                <a:satMod val="300000"/>
              </a:schemeClr>
            </a:gs>
            <a:gs pos="35000">
              <a:schemeClr val="accent4">
                <a:hueOff val="-9070069"/>
                <a:satOff val="-61698"/>
                <a:lumOff val="-5146"/>
                <a:alphaOff val="0"/>
                <a:tint val="37000"/>
                <a:satMod val="300000"/>
              </a:schemeClr>
            </a:gs>
            <a:gs pos="100000">
              <a:schemeClr val="accent4">
                <a:hueOff val="-9070069"/>
                <a:satOff val="-61698"/>
                <a:lumOff val="-51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11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latin typeface="Arial" panose="020B0604020202020204" pitchFamily="34" charset="0"/>
              <a:cs typeface="Arial" panose="020B0604020202020204" pitchFamily="34" charset="0"/>
            </a:rPr>
            <a:t>Determinar la relación que existe entre las variables de estudio.</a:t>
          </a:r>
        </a:p>
      </dsp:txBody>
      <dsp:txXfrm>
        <a:off x="951777" y="3237347"/>
        <a:ext cx="7178817" cy="647697"/>
      </dsp:txXfrm>
    </dsp:sp>
    <dsp:sp modelId="{7F3E4E23-19FE-44A7-90E3-15AD76057F9C}">
      <dsp:nvSpPr>
        <dsp:cNvPr id="0" name=""/>
        <dsp:cNvSpPr/>
      </dsp:nvSpPr>
      <dsp:spPr>
        <a:xfrm>
          <a:off x="546966" y="3156384"/>
          <a:ext cx="809621" cy="8096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9070069"/>
              <a:satOff val="-61698"/>
              <a:lumOff val="-5146"/>
              <a:alphaOff val="0"/>
            </a:schemeClr>
          </a:solidFill>
          <a:prstDash val="solid"/>
        </a:ln>
        <a:effectLst/>
      </dsp:spPr>
      <dsp:style>
        <a:lnRef idx="1">
          <a:scrgbClr r="0" g="0" b="0"/>
        </a:lnRef>
        <a:fillRef idx="2">
          <a:scrgbClr r="0" g="0" b="0"/>
        </a:fillRef>
        <a:effectRef idx="0">
          <a:scrgbClr r="0" g="0" b="0"/>
        </a:effectRef>
        <a:fontRef idx="minor"/>
      </dsp:style>
    </dsp:sp>
    <dsp:sp modelId="{9989575D-230E-4803-8A66-F5473485C554}">
      <dsp:nvSpPr>
        <dsp:cNvPr id="0" name=""/>
        <dsp:cNvSpPr/>
      </dsp:nvSpPr>
      <dsp:spPr>
        <a:xfrm>
          <a:off x="487656" y="4208582"/>
          <a:ext cx="7642938" cy="647697"/>
        </a:xfrm>
        <a:prstGeom prst="rect">
          <a:avLst/>
        </a:prstGeom>
        <a:gradFill rotWithShape="0">
          <a:gsLst>
            <a:gs pos="0">
              <a:schemeClr val="accent4">
                <a:hueOff val="-12093425"/>
                <a:satOff val="-82264"/>
                <a:lumOff val="-6862"/>
                <a:alphaOff val="0"/>
                <a:tint val="50000"/>
                <a:satMod val="300000"/>
              </a:schemeClr>
            </a:gs>
            <a:gs pos="35000">
              <a:schemeClr val="accent4">
                <a:hueOff val="-12093425"/>
                <a:satOff val="-82264"/>
                <a:lumOff val="-6862"/>
                <a:alphaOff val="0"/>
                <a:tint val="37000"/>
                <a:satMod val="300000"/>
              </a:schemeClr>
            </a:gs>
            <a:gs pos="100000">
              <a:schemeClr val="accent4">
                <a:hueOff val="-12093425"/>
                <a:satOff val="-82264"/>
                <a:lumOff val="-6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110"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latin typeface="Arial" panose="020B0604020202020204" pitchFamily="34" charset="0"/>
              <a:cs typeface="Arial" panose="020B0604020202020204" pitchFamily="34" charset="0"/>
            </a:rPr>
            <a:t>Diseñar un modelo de administración del capital de trabajo de las empresas del sector manufacturero de elaboración de alimentos y bebidas para optimizar su rentabilidad.</a:t>
          </a:r>
        </a:p>
      </dsp:txBody>
      <dsp:txXfrm>
        <a:off x="487656" y="4208582"/>
        <a:ext cx="7642938" cy="647697"/>
      </dsp:txXfrm>
    </dsp:sp>
    <dsp:sp modelId="{73AD7324-4483-4335-8F41-A3C13365541D}">
      <dsp:nvSpPr>
        <dsp:cNvPr id="0" name=""/>
        <dsp:cNvSpPr/>
      </dsp:nvSpPr>
      <dsp:spPr>
        <a:xfrm>
          <a:off x="82845" y="4127620"/>
          <a:ext cx="809621" cy="8096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2093425"/>
              <a:satOff val="-82264"/>
              <a:lumOff val="-686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409D-0E37-466C-855C-AA2BB5D776EB}">
      <dsp:nvSpPr>
        <dsp:cNvPr id="0" name=""/>
        <dsp:cNvSpPr/>
      </dsp:nvSpPr>
      <dsp:spPr>
        <a:xfrm>
          <a:off x="3251199" y="646"/>
          <a:ext cx="4876800" cy="2520603"/>
        </a:xfrm>
        <a:prstGeom prst="rightArrow">
          <a:avLst>
            <a:gd name="adj1" fmla="val 75000"/>
            <a:gd name="adj2" fmla="val 50000"/>
          </a:avLst>
        </a:prstGeom>
        <a:no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ROE </a:t>
          </a:r>
          <a:r>
            <a:rPr lang="es-EC" sz="1800" b="0" i="0" kern="1200" dirty="0"/>
            <a:t>&gt; </a:t>
          </a:r>
          <a:r>
            <a:rPr lang="es-EC" sz="1800" kern="1200" dirty="0"/>
            <a:t>ROA</a:t>
          </a:r>
        </a:p>
        <a:p>
          <a:pPr marL="171450" lvl="1" indent="-171450" algn="l" defTabSz="800100">
            <a:lnSpc>
              <a:spcPct val="90000"/>
            </a:lnSpc>
            <a:spcBef>
              <a:spcPct val="0"/>
            </a:spcBef>
            <a:spcAft>
              <a:spcPct val="15000"/>
            </a:spcAft>
            <a:buChar char="•"/>
          </a:pPr>
          <a:r>
            <a:rPr lang="es-EC" sz="1800" kern="1200" dirty="0"/>
            <a:t>Manejo adecuado de los gastos </a:t>
          </a:r>
        </a:p>
        <a:p>
          <a:pPr marL="171450" lvl="1" indent="-171450" algn="l" defTabSz="800100">
            <a:lnSpc>
              <a:spcPct val="90000"/>
            </a:lnSpc>
            <a:spcBef>
              <a:spcPct val="0"/>
            </a:spcBef>
            <a:spcAft>
              <a:spcPct val="15000"/>
            </a:spcAft>
            <a:buChar char="•"/>
          </a:pPr>
          <a:r>
            <a:rPr lang="es-EC" sz="1800" kern="1200" dirty="0"/>
            <a:t>Rotación de activo </a:t>
          </a:r>
          <a:r>
            <a:rPr lang="es-EC" sz="1800" b="0" i="0" kern="1200" dirty="0"/>
            <a:t>&gt; </a:t>
          </a:r>
          <a:r>
            <a:rPr lang="es-EC" sz="1800" kern="1200" dirty="0"/>
            <a:t>Margen neto</a:t>
          </a:r>
        </a:p>
        <a:p>
          <a:pPr marL="171450" lvl="1" indent="-171450" algn="l" defTabSz="800100">
            <a:lnSpc>
              <a:spcPct val="90000"/>
            </a:lnSpc>
            <a:spcBef>
              <a:spcPct val="0"/>
            </a:spcBef>
            <a:spcAft>
              <a:spcPct val="15000"/>
            </a:spcAft>
            <a:buChar char="•"/>
          </a:pPr>
          <a:r>
            <a:rPr lang="es-EC" sz="1800" kern="1200" dirty="0"/>
            <a:t>Tendencia creciente de la rotación del activo 2016 - 2019</a:t>
          </a:r>
        </a:p>
      </dsp:txBody>
      <dsp:txXfrm>
        <a:off x="3251199" y="315721"/>
        <a:ext cx="3931574" cy="1890453"/>
      </dsp:txXfrm>
    </dsp:sp>
    <dsp:sp modelId="{A2E14193-5C2B-4C1A-BD7C-EFED44B90791}">
      <dsp:nvSpPr>
        <dsp:cNvPr id="0" name=""/>
        <dsp:cNvSpPr/>
      </dsp:nvSpPr>
      <dsp:spPr>
        <a:xfrm>
          <a:off x="0" y="646"/>
          <a:ext cx="3251200" cy="25206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C" sz="3200" kern="1200" dirty="0"/>
            <a:t>Subsector de elaboración de alimentos </a:t>
          </a:r>
        </a:p>
      </dsp:txBody>
      <dsp:txXfrm>
        <a:off x="123046" y="123692"/>
        <a:ext cx="3005108" cy="2274511"/>
      </dsp:txXfrm>
    </dsp:sp>
    <dsp:sp modelId="{AE18A2F5-75A3-4B3E-8C98-165EAAED9DF4}">
      <dsp:nvSpPr>
        <dsp:cNvPr id="0" name=""/>
        <dsp:cNvSpPr/>
      </dsp:nvSpPr>
      <dsp:spPr>
        <a:xfrm>
          <a:off x="3251199" y="2773310"/>
          <a:ext cx="4876800" cy="2520603"/>
        </a:xfrm>
        <a:prstGeom prst="rightArrow">
          <a:avLst>
            <a:gd name="adj1" fmla="val 75000"/>
            <a:gd name="adj2" fmla="val 50000"/>
          </a:avLst>
        </a:prstGeom>
        <a:no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ROE </a:t>
          </a:r>
          <a:r>
            <a:rPr lang="es-EC" sz="1800" b="0" i="0" kern="1200" dirty="0"/>
            <a:t>&gt; </a:t>
          </a:r>
          <a:r>
            <a:rPr lang="es-EC" sz="1800" kern="1200" dirty="0"/>
            <a:t>ROA</a:t>
          </a:r>
        </a:p>
        <a:p>
          <a:pPr marL="171450" lvl="1" indent="-171450" algn="l" defTabSz="800100">
            <a:lnSpc>
              <a:spcPct val="90000"/>
            </a:lnSpc>
            <a:spcBef>
              <a:spcPct val="0"/>
            </a:spcBef>
            <a:spcAft>
              <a:spcPct val="15000"/>
            </a:spcAft>
            <a:buChar char="•"/>
          </a:pPr>
          <a:r>
            <a:rPr lang="es-EC" sz="1800" kern="1200" dirty="0"/>
            <a:t>Valores altos en el multiplicador de apalancamiento</a:t>
          </a:r>
        </a:p>
        <a:p>
          <a:pPr marL="171450" lvl="1" indent="-171450" algn="l" defTabSz="800100">
            <a:lnSpc>
              <a:spcPct val="90000"/>
            </a:lnSpc>
            <a:spcBef>
              <a:spcPct val="0"/>
            </a:spcBef>
            <a:spcAft>
              <a:spcPct val="15000"/>
            </a:spcAft>
            <a:buChar char="•"/>
          </a:pPr>
          <a:r>
            <a:rPr lang="es-EC" sz="1800" kern="1200" dirty="0"/>
            <a:t>Aumento del activo y del pasivo</a:t>
          </a:r>
        </a:p>
        <a:p>
          <a:pPr marL="171450" lvl="1" indent="-171450" algn="l" defTabSz="800100">
            <a:lnSpc>
              <a:spcPct val="90000"/>
            </a:lnSpc>
            <a:spcBef>
              <a:spcPct val="0"/>
            </a:spcBef>
            <a:spcAft>
              <a:spcPct val="15000"/>
            </a:spcAft>
            <a:buChar char="•"/>
          </a:pPr>
          <a:r>
            <a:rPr lang="es-EC" sz="1800" kern="1200" dirty="0"/>
            <a:t> Rotación de activo </a:t>
          </a:r>
          <a:r>
            <a:rPr lang="es-EC" sz="1800" b="0" i="0" kern="1200" dirty="0"/>
            <a:t>&gt; </a:t>
          </a:r>
          <a:r>
            <a:rPr lang="es-EC" sz="1800" kern="1200" dirty="0"/>
            <a:t>Margen neto</a:t>
          </a:r>
        </a:p>
      </dsp:txBody>
      <dsp:txXfrm>
        <a:off x="3251199" y="3088385"/>
        <a:ext cx="3931574" cy="1890453"/>
      </dsp:txXfrm>
    </dsp:sp>
    <dsp:sp modelId="{90B3985F-D840-40F3-B350-F5393097C7D2}">
      <dsp:nvSpPr>
        <dsp:cNvPr id="0" name=""/>
        <dsp:cNvSpPr/>
      </dsp:nvSpPr>
      <dsp:spPr>
        <a:xfrm>
          <a:off x="0" y="2773310"/>
          <a:ext cx="3251200" cy="252060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C" sz="3200" kern="1200" dirty="0"/>
            <a:t>Subsector de elaboración de bebidas</a:t>
          </a:r>
        </a:p>
      </dsp:txBody>
      <dsp:txXfrm>
        <a:off x="123046" y="2896356"/>
        <a:ext cx="3005108" cy="22745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2EB9B-6887-49BA-8EEE-B32351B2363E}">
      <dsp:nvSpPr>
        <dsp:cNvPr id="0" name=""/>
        <dsp:cNvSpPr/>
      </dsp:nvSpPr>
      <dsp:spPr>
        <a:xfrm>
          <a:off x="-4361579" y="-673869"/>
          <a:ext cx="5234191" cy="5234191"/>
        </a:xfrm>
        <a:prstGeom prst="blockArc">
          <a:avLst>
            <a:gd name="adj1" fmla="val 18900000"/>
            <a:gd name="adj2" fmla="val 2700000"/>
            <a:gd name="adj3" fmla="val 41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FE6210-6FDD-4286-B825-512CA651FED5}">
      <dsp:nvSpPr>
        <dsp:cNvPr id="0" name=""/>
        <dsp:cNvSpPr/>
      </dsp:nvSpPr>
      <dsp:spPr>
        <a:xfrm>
          <a:off x="714427" y="555218"/>
          <a:ext cx="7985990" cy="111028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128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Estadísticamente existe una relación inversa y significativa entre los componentes del capital de trabajo (CCE, PPI, PPP) con el ROA</a:t>
          </a:r>
        </a:p>
      </dsp:txBody>
      <dsp:txXfrm>
        <a:off x="714427" y="555218"/>
        <a:ext cx="7985990" cy="1110281"/>
      </dsp:txXfrm>
    </dsp:sp>
    <dsp:sp modelId="{C3589BB5-2117-43C4-8F40-583E9DBB0833}">
      <dsp:nvSpPr>
        <dsp:cNvPr id="0" name=""/>
        <dsp:cNvSpPr/>
      </dsp:nvSpPr>
      <dsp:spPr>
        <a:xfrm>
          <a:off x="20501" y="416433"/>
          <a:ext cx="1387852" cy="13878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A4678B4-5844-42A8-BEF7-3F2C8EF432D1}">
      <dsp:nvSpPr>
        <dsp:cNvPr id="0" name=""/>
        <dsp:cNvSpPr/>
      </dsp:nvSpPr>
      <dsp:spPr>
        <a:xfrm>
          <a:off x="714427" y="2220951"/>
          <a:ext cx="7985990" cy="111028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128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La rentabilidad financiera no se relacionó con ninguna variable del capital de trabajo</a:t>
          </a:r>
        </a:p>
      </dsp:txBody>
      <dsp:txXfrm>
        <a:off x="714427" y="2220951"/>
        <a:ext cx="7985990" cy="1110281"/>
      </dsp:txXfrm>
    </dsp:sp>
    <dsp:sp modelId="{93FDB4C0-4FF7-493F-BDE3-BD207DEEE265}">
      <dsp:nvSpPr>
        <dsp:cNvPr id="0" name=""/>
        <dsp:cNvSpPr/>
      </dsp:nvSpPr>
      <dsp:spPr>
        <a:xfrm>
          <a:off x="20501" y="2082166"/>
          <a:ext cx="1387852" cy="13878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5311-45BB-4520-8CC6-F721E05832AF}">
      <dsp:nvSpPr>
        <dsp:cNvPr id="0" name=""/>
        <dsp:cNvSpPr/>
      </dsp:nvSpPr>
      <dsp:spPr>
        <a:xfrm>
          <a:off x="0" y="0"/>
          <a:ext cx="10322256" cy="1200057"/>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Con la aplicación de métodos estadísticos se determinó que los componentes del capital de trabajo (CCE, PPI, PPP) se relacionan de manera inversa y significativa solo con el ROA de las empresas de elaboración de alimentos y bebidas que pertenecen a la provincia de Pichincha.</a:t>
          </a:r>
        </a:p>
      </dsp:txBody>
      <dsp:txXfrm>
        <a:off x="2184456" y="0"/>
        <a:ext cx="8137799" cy="1200057"/>
      </dsp:txXfrm>
    </dsp:sp>
    <dsp:sp modelId="{D600BAF9-5170-4F01-B66B-3B2C6B168CA5}">
      <dsp:nvSpPr>
        <dsp:cNvPr id="0" name=""/>
        <dsp:cNvSpPr/>
      </dsp:nvSpPr>
      <dsp:spPr>
        <a:xfrm>
          <a:off x="120005" y="120005"/>
          <a:ext cx="2064451" cy="96004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A6F477-F245-41A6-9591-A9E1BB201E6F}">
      <dsp:nvSpPr>
        <dsp:cNvPr id="0" name=""/>
        <dsp:cNvSpPr/>
      </dsp:nvSpPr>
      <dsp:spPr>
        <a:xfrm>
          <a:off x="0" y="1320063"/>
          <a:ext cx="10322256" cy="1200057"/>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effectLst/>
              <a:latin typeface="Arial" panose="020B0604020202020204" pitchFamily="34" charset="0"/>
              <a:ea typeface="SimSun" panose="02010600030101010101" pitchFamily="2" charset="-122"/>
            </a:rPr>
            <a:t>De acuerdo con los resultados obtenidos en nuestra investigación se afirma que existe concordancia con los estudios realizados por algunos de los autores considerados en el marco referencial. Por lo tanto, </a:t>
          </a:r>
          <a:r>
            <a:rPr lang="es-EC" sz="1400" kern="1200" dirty="0"/>
            <a:t>la administración del capital de trabajo es primordial en toda empresa al involucrar el manejo de las cuentas corrientes.</a:t>
          </a:r>
        </a:p>
      </dsp:txBody>
      <dsp:txXfrm>
        <a:off x="2184456" y="1320063"/>
        <a:ext cx="8137799" cy="1200057"/>
      </dsp:txXfrm>
    </dsp:sp>
    <dsp:sp modelId="{4D718A87-F7BB-44DD-9BE8-DE92A3609833}">
      <dsp:nvSpPr>
        <dsp:cNvPr id="0" name=""/>
        <dsp:cNvSpPr/>
      </dsp:nvSpPr>
      <dsp:spPr>
        <a:xfrm>
          <a:off x="120005" y="1440069"/>
          <a:ext cx="2064451" cy="96004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5D03B1A-D75B-4C39-A123-27AA3CCAE81A}">
      <dsp:nvSpPr>
        <dsp:cNvPr id="0" name=""/>
        <dsp:cNvSpPr/>
      </dsp:nvSpPr>
      <dsp:spPr>
        <a:xfrm>
          <a:off x="0" y="2640127"/>
          <a:ext cx="10322256" cy="1200057"/>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El capital de trabajo se realizó mediante el cálculo del efectivo mínimo de operaciones y por los resultados obtenidos se evidenció que tanto el subsector C10 como el C11 no tuvieron que financiar su capital de trabajo en todo el periodo analizado, dado que su CCE fue negativo, por tener en su composición a un ciclo operativo menor al periodo promedio de pago</a:t>
          </a:r>
          <a:r>
            <a:rPr lang="es-ES" sz="1400" kern="1200" dirty="0">
              <a:effectLst/>
              <a:latin typeface="Arial" panose="020B0604020202020204" pitchFamily="34" charset="0"/>
              <a:ea typeface="SimSun" panose="02010600030101010101" pitchFamily="2" charset="-122"/>
            </a:rPr>
            <a:t>.</a:t>
          </a:r>
          <a:endParaRPr lang="es-EC" sz="1400" kern="1200" dirty="0"/>
        </a:p>
      </dsp:txBody>
      <dsp:txXfrm>
        <a:off x="2184456" y="2640127"/>
        <a:ext cx="8137799" cy="1200057"/>
      </dsp:txXfrm>
    </dsp:sp>
    <dsp:sp modelId="{60667A3F-2823-4CBF-95BC-292ACB0E961B}">
      <dsp:nvSpPr>
        <dsp:cNvPr id="0" name=""/>
        <dsp:cNvSpPr/>
      </dsp:nvSpPr>
      <dsp:spPr>
        <a:xfrm>
          <a:off x="120005" y="2760132"/>
          <a:ext cx="2064451" cy="96004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C2C6D92-0A86-42A3-884B-5BAFC86F81A8}">
      <dsp:nvSpPr>
        <dsp:cNvPr id="0" name=""/>
        <dsp:cNvSpPr/>
      </dsp:nvSpPr>
      <dsp:spPr>
        <a:xfrm>
          <a:off x="0" y="3960190"/>
          <a:ext cx="10322256" cy="1200057"/>
        </a:xfrm>
        <a:prstGeom prst="roundRect">
          <a:avLst>
            <a:gd name="adj" fmla="val 10000"/>
          </a:avLst>
        </a:prstGeom>
        <a:solidFill>
          <a:schemeClr val="lt1"/>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La rentabilidad económica y financiera de estos subsectores se analizó mediante el modelo DuPont, en el cual se determinó que obtuvieron una mayor rentabilidad de los fondos invertidos por parte de los accionistas que del ROA, esto debido a que en el primer indicador mencionado se toma en cuenta al multiplicador de apalancamiento, el cual influyó en gran medida a obtener dicho resultado.</a:t>
          </a:r>
        </a:p>
      </dsp:txBody>
      <dsp:txXfrm>
        <a:off x="2184456" y="3960190"/>
        <a:ext cx="8137799" cy="1200057"/>
      </dsp:txXfrm>
    </dsp:sp>
    <dsp:sp modelId="{BCCF9348-C1FD-4335-BC86-C2E19EA488FF}">
      <dsp:nvSpPr>
        <dsp:cNvPr id="0" name=""/>
        <dsp:cNvSpPr/>
      </dsp:nvSpPr>
      <dsp:spPr>
        <a:xfrm>
          <a:off x="120005" y="4080196"/>
          <a:ext cx="2064451" cy="96004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1E596-6DCE-40EA-B082-97547F063A28}">
      <dsp:nvSpPr>
        <dsp:cNvPr id="0" name=""/>
        <dsp:cNvSpPr/>
      </dsp:nvSpPr>
      <dsp:spPr>
        <a:xfrm>
          <a:off x="0" y="0"/>
          <a:ext cx="9514007" cy="1643141"/>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s-EC" sz="1400" kern="1200" dirty="0"/>
            <a:t>La rentabilidad económica (ROA) de las empresas de elaboración de alimentos y bebidas, está basada mayormente en la rotación de sus activos y no del margen neto obtenido de cada producto, dado que por el giro de su negocio dependen de la venta de grandes cantidades de artículos.</a:t>
          </a:r>
        </a:p>
      </dsp:txBody>
      <dsp:txXfrm>
        <a:off x="2067115" y="0"/>
        <a:ext cx="7446891" cy="1643141"/>
      </dsp:txXfrm>
    </dsp:sp>
    <dsp:sp modelId="{657EDE3C-19FD-4651-A29F-1CB7E57AD886}">
      <dsp:nvSpPr>
        <dsp:cNvPr id="0" name=""/>
        <dsp:cNvSpPr/>
      </dsp:nvSpPr>
      <dsp:spPr>
        <a:xfrm>
          <a:off x="164314" y="164314"/>
          <a:ext cx="1902801" cy="131451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0F4D5F-CE0E-461D-B74E-8E162D7DC939}">
      <dsp:nvSpPr>
        <dsp:cNvPr id="0" name=""/>
        <dsp:cNvSpPr/>
      </dsp:nvSpPr>
      <dsp:spPr>
        <a:xfrm>
          <a:off x="0" y="1807455"/>
          <a:ext cx="9514007" cy="1643141"/>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s-EC" sz="1400" kern="1200" dirty="0"/>
            <a:t>La rentabilidad financiera (ROE) de los subsectores C10 y C11, alcanzó buenos resultados gracias a la influencia del apalancamiento, el cual permitió a los accionistas tomar decisiones en relación a su inversión. Cabe indicar que el subsector que necesitó de más apalancamiento para continuar con sus operaciones de manera óptima fue el C11. </a:t>
          </a:r>
        </a:p>
      </dsp:txBody>
      <dsp:txXfrm>
        <a:off x="2067115" y="1807455"/>
        <a:ext cx="7446891" cy="1643141"/>
      </dsp:txXfrm>
    </dsp:sp>
    <dsp:sp modelId="{EC1C178F-F2FF-43A1-B7F4-173A5E4E5F86}">
      <dsp:nvSpPr>
        <dsp:cNvPr id="0" name=""/>
        <dsp:cNvSpPr/>
      </dsp:nvSpPr>
      <dsp:spPr>
        <a:xfrm>
          <a:off x="164314" y="1971769"/>
          <a:ext cx="1902801" cy="1314513"/>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B800E98-D210-4E42-BC33-C88084F97720}">
      <dsp:nvSpPr>
        <dsp:cNvPr id="0" name=""/>
        <dsp:cNvSpPr/>
      </dsp:nvSpPr>
      <dsp:spPr>
        <a:xfrm>
          <a:off x="0" y="3614911"/>
          <a:ext cx="9514007" cy="1643141"/>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s-EC" sz="1400" kern="1200" dirty="0"/>
            <a:t>Utilizando los datos de panel de 118 empresas pertenecientes a los subsectores C10 y C11 se aplicó un modelo de regresión lineal múltiple de efectos aleatorios. El ROA  se relacionó con  el CCE, PPI, PPP, LIQ, FLM y tamaño de la empresa; en cambio en el ROE  solo incidió la variable del crecimiento de ventas.</a:t>
          </a:r>
        </a:p>
      </dsp:txBody>
      <dsp:txXfrm>
        <a:off x="2067115" y="3614911"/>
        <a:ext cx="7446891" cy="1643141"/>
      </dsp:txXfrm>
    </dsp:sp>
    <dsp:sp modelId="{C26B4EB2-F986-4BFB-835C-ABC72BF16A9E}">
      <dsp:nvSpPr>
        <dsp:cNvPr id="0" name=""/>
        <dsp:cNvSpPr/>
      </dsp:nvSpPr>
      <dsp:spPr>
        <a:xfrm>
          <a:off x="164314" y="3779225"/>
          <a:ext cx="1902801" cy="131451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E6444-96E6-48D9-819D-F0C50CC9F78A}">
      <dsp:nvSpPr>
        <dsp:cNvPr id="0" name=""/>
        <dsp:cNvSpPr/>
      </dsp:nvSpPr>
      <dsp:spPr>
        <a:xfrm>
          <a:off x="0" y="0"/>
          <a:ext cx="9321998" cy="1545825"/>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kern="1200" dirty="0"/>
            <a:t>Por el efecto que tiene el capital de trabajo sobre la rentabilidad, se recomienda continuar y ampliar el campo de investigación en el sector manufacturero al igual que en varios sectores del Ecuador.</a:t>
          </a:r>
        </a:p>
      </dsp:txBody>
      <dsp:txXfrm>
        <a:off x="2018982" y="0"/>
        <a:ext cx="7303015" cy="1545825"/>
      </dsp:txXfrm>
    </dsp:sp>
    <dsp:sp modelId="{7142BC1E-E955-41AC-B1B6-565BA7833F38}">
      <dsp:nvSpPr>
        <dsp:cNvPr id="0" name=""/>
        <dsp:cNvSpPr/>
      </dsp:nvSpPr>
      <dsp:spPr>
        <a:xfrm>
          <a:off x="194639" y="154582"/>
          <a:ext cx="1784286" cy="123666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ECDA2E-34F9-471B-95D0-DF42FA14DBD1}">
      <dsp:nvSpPr>
        <dsp:cNvPr id="0" name=""/>
        <dsp:cNvSpPr/>
      </dsp:nvSpPr>
      <dsp:spPr>
        <a:xfrm>
          <a:off x="0" y="1700407"/>
          <a:ext cx="9321998" cy="1545825"/>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kern="1200" dirty="0"/>
            <a:t>Revisar más teorías e investigaciones similares de otros autores que corroboren la influencia que tiene la administración del capital de trabajo en la rentabilidad de las empresas. Además, se sugiere al personal financiero prestar mayor atención y dedicar más tiempo a su estudio.</a:t>
          </a:r>
        </a:p>
      </dsp:txBody>
      <dsp:txXfrm>
        <a:off x="2018982" y="1700407"/>
        <a:ext cx="7303015" cy="1545825"/>
      </dsp:txXfrm>
    </dsp:sp>
    <dsp:sp modelId="{EAD28800-292C-44B9-93AA-F9278F959226}">
      <dsp:nvSpPr>
        <dsp:cNvPr id="0" name=""/>
        <dsp:cNvSpPr/>
      </dsp:nvSpPr>
      <dsp:spPr>
        <a:xfrm>
          <a:off x="249228" y="1854990"/>
          <a:ext cx="1675107" cy="1236660"/>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2307308-7958-4C68-B25D-FF4C0E1CAC95}">
      <dsp:nvSpPr>
        <dsp:cNvPr id="0" name=""/>
        <dsp:cNvSpPr/>
      </dsp:nvSpPr>
      <dsp:spPr>
        <a:xfrm>
          <a:off x="0" y="3400815"/>
          <a:ext cx="9321998" cy="1545825"/>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kern="1200" dirty="0"/>
            <a:t>Las empresas del subsector de elaboración de bebidas deben reducir los días en los que efectúan el pago a sus proveedores y al subsector de elaboración de alimentos se recomienda mantener la gestión que le han dado a sus cuentas corrientes. </a:t>
          </a:r>
        </a:p>
      </dsp:txBody>
      <dsp:txXfrm>
        <a:off x="2018982" y="3400815"/>
        <a:ext cx="7303015" cy="1545825"/>
      </dsp:txXfrm>
    </dsp:sp>
    <dsp:sp modelId="{8A376F23-B133-4F54-AB17-612762D5AA68}">
      <dsp:nvSpPr>
        <dsp:cNvPr id="0" name=""/>
        <dsp:cNvSpPr/>
      </dsp:nvSpPr>
      <dsp:spPr>
        <a:xfrm>
          <a:off x="235581" y="3555398"/>
          <a:ext cx="1702401" cy="123666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04CF9-27C7-4EFA-9BD7-F9E8884A1BE5}">
      <dsp:nvSpPr>
        <dsp:cNvPr id="0" name=""/>
        <dsp:cNvSpPr/>
      </dsp:nvSpPr>
      <dsp:spPr>
        <a:xfrm>
          <a:off x="3340976" y="1358"/>
          <a:ext cx="5665182" cy="234545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kern="1200" dirty="0"/>
            <a:t>Las empresas del subsector C10 para incrementar el ROA deben mejorar la rotación de sus activos, por lo que tendrán que identificar cuáles son improductivos. Asimismo se sugiere al subsector C11 optar por la innovación tecnológica, para mejorar los procesos de producción. </a:t>
          </a:r>
        </a:p>
      </dsp:txBody>
      <dsp:txXfrm>
        <a:off x="3340976" y="1358"/>
        <a:ext cx="5665182" cy="2345457"/>
      </dsp:txXfrm>
    </dsp:sp>
    <dsp:sp modelId="{812C8FF7-39D4-476C-B6E6-4ACC5DB1133F}">
      <dsp:nvSpPr>
        <dsp:cNvPr id="0" name=""/>
        <dsp:cNvSpPr/>
      </dsp:nvSpPr>
      <dsp:spPr>
        <a:xfrm>
          <a:off x="1026461" y="1358"/>
          <a:ext cx="2322003" cy="234545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B0E85-D3E8-49EB-A342-EE9ECE97040B}">
      <dsp:nvSpPr>
        <dsp:cNvPr id="0" name=""/>
        <dsp:cNvSpPr/>
      </dsp:nvSpPr>
      <dsp:spPr>
        <a:xfrm>
          <a:off x="1146305" y="2733816"/>
          <a:ext cx="5185806" cy="234545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kern="1200" dirty="0"/>
            <a:t>A pesar de que las empresas de elaboración de bebidas generaron rentabilidad financiera, en gran parte por el apalancamiento que tuvieron se aconseja tener cuidado con el mismo, tratando de disminuir su financiamiento y considerar esta medida solo cuando sea necesario.</a:t>
          </a:r>
        </a:p>
      </dsp:txBody>
      <dsp:txXfrm>
        <a:off x="1146305" y="2733816"/>
        <a:ext cx="5185806" cy="2345457"/>
      </dsp:txXfrm>
    </dsp:sp>
    <dsp:sp modelId="{3E6A9D27-ECA6-434A-95AD-FF1C37B1F506}">
      <dsp:nvSpPr>
        <dsp:cNvPr id="0" name=""/>
        <dsp:cNvSpPr/>
      </dsp:nvSpPr>
      <dsp:spPr>
        <a:xfrm>
          <a:off x="6564312" y="2733816"/>
          <a:ext cx="2322003" cy="2345457"/>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ED48-C048-469E-937A-479820C602C4}">
      <dsp:nvSpPr>
        <dsp:cNvPr id="0" name=""/>
        <dsp:cNvSpPr/>
      </dsp:nvSpPr>
      <dsp:spPr>
        <a:xfrm rot="5400000">
          <a:off x="-164976" y="168434"/>
          <a:ext cx="1099845" cy="769891"/>
        </a:xfrm>
        <a:prstGeom prst="chevron">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t>H</a:t>
          </a:r>
          <a:r>
            <a:rPr lang="es-EC" sz="2800" b="1" kern="1200" baseline="-25000" dirty="0"/>
            <a:t>1</a:t>
          </a:r>
          <a:endParaRPr lang="es-EC" sz="2800" kern="1200" dirty="0"/>
        </a:p>
      </dsp:txBody>
      <dsp:txXfrm rot="-5400000">
        <a:off x="2" y="388403"/>
        <a:ext cx="769891" cy="329954"/>
      </dsp:txXfrm>
    </dsp:sp>
    <dsp:sp modelId="{4D380416-4778-449F-A8AB-31908F8E2A13}">
      <dsp:nvSpPr>
        <dsp:cNvPr id="0" name=""/>
        <dsp:cNvSpPr/>
      </dsp:nvSpPr>
      <dsp:spPr>
        <a:xfrm rot="5400000">
          <a:off x="4021966" y="-3248617"/>
          <a:ext cx="715275" cy="7219425"/>
        </a:xfrm>
        <a:prstGeom prst="round2Same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kern="1200" dirty="0"/>
            <a:t>El 60% de las empresas del sector manufacturero de elaboración de alimentos y bebidas necesitan financiar su capital de trabajo.</a:t>
          </a:r>
        </a:p>
        <a:p>
          <a:pPr marL="114300" lvl="1" indent="-114300" algn="l" defTabSz="622300">
            <a:lnSpc>
              <a:spcPct val="90000"/>
            </a:lnSpc>
            <a:spcBef>
              <a:spcPct val="0"/>
            </a:spcBef>
            <a:spcAft>
              <a:spcPct val="15000"/>
            </a:spcAft>
            <a:buChar char="•"/>
          </a:pPr>
          <a:endParaRPr lang="es-EC" sz="1400" kern="1200"/>
        </a:p>
      </dsp:txBody>
      <dsp:txXfrm rot="-5400000">
        <a:off x="769892" y="38374"/>
        <a:ext cx="7184508" cy="645441"/>
      </dsp:txXfrm>
    </dsp:sp>
    <dsp:sp modelId="{4506DF02-DCBE-4419-B7B2-64EF30D6E22C}">
      <dsp:nvSpPr>
        <dsp:cNvPr id="0" name=""/>
        <dsp:cNvSpPr/>
      </dsp:nvSpPr>
      <dsp:spPr>
        <a:xfrm rot="5400000">
          <a:off x="-164976" y="1151345"/>
          <a:ext cx="1099845" cy="769891"/>
        </a:xfrm>
        <a:prstGeom prst="chevron">
          <a:avLst/>
        </a:prstGeom>
        <a:solidFill>
          <a:schemeClr val="accent4">
            <a:shade val="80000"/>
            <a:hueOff val="154759"/>
            <a:satOff val="-10994"/>
            <a:lumOff val="8659"/>
            <a:alphaOff val="0"/>
          </a:schemeClr>
        </a:solidFill>
        <a:ln w="25400" cap="flat" cmpd="sng" algn="ctr">
          <a:solidFill>
            <a:schemeClr val="accent4">
              <a:shade val="80000"/>
              <a:hueOff val="154759"/>
              <a:satOff val="-10994"/>
              <a:lumOff val="86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t>H</a:t>
          </a:r>
          <a:r>
            <a:rPr lang="es-EC" sz="2800" b="1" kern="1200" baseline="-25000" dirty="0"/>
            <a:t>2</a:t>
          </a:r>
          <a:endParaRPr lang="es-EC" sz="2800" kern="1200" dirty="0"/>
        </a:p>
      </dsp:txBody>
      <dsp:txXfrm rot="-5400000">
        <a:off x="2" y="1371314"/>
        <a:ext cx="769891" cy="329954"/>
      </dsp:txXfrm>
    </dsp:sp>
    <dsp:sp modelId="{371A0C4B-E3AB-47FF-BA65-D7F1ED40172B}">
      <dsp:nvSpPr>
        <dsp:cNvPr id="0" name=""/>
        <dsp:cNvSpPr/>
      </dsp:nvSpPr>
      <dsp:spPr>
        <a:xfrm rot="5400000">
          <a:off x="4022154" y="-2265894"/>
          <a:ext cx="714899" cy="7219425"/>
        </a:xfrm>
        <a:prstGeom prst="round2SameRect">
          <a:avLst/>
        </a:prstGeom>
        <a:solidFill>
          <a:schemeClr val="lt1">
            <a:alpha val="90000"/>
            <a:hueOff val="0"/>
            <a:satOff val="0"/>
            <a:lumOff val="0"/>
            <a:alphaOff val="0"/>
          </a:schemeClr>
        </a:solidFill>
        <a:ln w="25400" cap="flat" cmpd="sng" algn="ctr">
          <a:solidFill>
            <a:schemeClr val="accent4">
              <a:shade val="80000"/>
              <a:hueOff val="154759"/>
              <a:satOff val="-10994"/>
              <a:lumOff val="86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a:t>Más del 40% de las empresas del sector manufacturero de elaboración de alimentos y bebidas no están dentro del rango de 1,5 a 2,5 de liquidez corriente.</a:t>
          </a:r>
        </a:p>
      </dsp:txBody>
      <dsp:txXfrm rot="-5400000">
        <a:off x="769891" y="1021267"/>
        <a:ext cx="7184527" cy="645103"/>
      </dsp:txXfrm>
    </dsp:sp>
    <dsp:sp modelId="{E84080F8-D3C2-4AC0-A516-46D239C4F628}">
      <dsp:nvSpPr>
        <dsp:cNvPr id="0" name=""/>
        <dsp:cNvSpPr/>
      </dsp:nvSpPr>
      <dsp:spPr>
        <a:xfrm rot="5400000">
          <a:off x="-164976" y="2134255"/>
          <a:ext cx="1099845" cy="769891"/>
        </a:xfrm>
        <a:prstGeom prst="chevron">
          <a:avLst/>
        </a:prstGeom>
        <a:solidFill>
          <a:schemeClr val="accent4">
            <a:shade val="80000"/>
            <a:hueOff val="309519"/>
            <a:satOff val="-21987"/>
            <a:lumOff val="17317"/>
            <a:alphaOff val="0"/>
          </a:schemeClr>
        </a:solidFill>
        <a:ln w="25400" cap="flat" cmpd="sng" algn="ctr">
          <a:solidFill>
            <a:schemeClr val="accent4">
              <a:shade val="80000"/>
              <a:hueOff val="309519"/>
              <a:satOff val="-21987"/>
              <a:lumOff val="173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t>H</a:t>
          </a:r>
          <a:r>
            <a:rPr lang="es-EC" sz="2800" b="1" kern="1200" baseline="-25000" dirty="0"/>
            <a:t>3</a:t>
          </a:r>
          <a:r>
            <a:rPr lang="es-EC" sz="2800" kern="1200" dirty="0"/>
            <a:t> </a:t>
          </a:r>
        </a:p>
      </dsp:txBody>
      <dsp:txXfrm rot="-5400000">
        <a:off x="2" y="2354224"/>
        <a:ext cx="769891" cy="329954"/>
      </dsp:txXfrm>
    </dsp:sp>
    <dsp:sp modelId="{892289BA-9D72-4C05-ACDB-5D9B816D105F}">
      <dsp:nvSpPr>
        <dsp:cNvPr id="0" name=""/>
        <dsp:cNvSpPr/>
      </dsp:nvSpPr>
      <dsp:spPr>
        <a:xfrm rot="5400000">
          <a:off x="4022154" y="-1282984"/>
          <a:ext cx="714899" cy="7219425"/>
        </a:xfrm>
        <a:prstGeom prst="round2SameRect">
          <a:avLst/>
        </a:prstGeom>
        <a:solidFill>
          <a:schemeClr val="lt1">
            <a:alpha val="90000"/>
            <a:hueOff val="0"/>
            <a:satOff val="0"/>
            <a:lumOff val="0"/>
            <a:alphaOff val="0"/>
          </a:schemeClr>
        </a:solidFill>
        <a:ln w="25400" cap="flat" cmpd="sng" algn="ctr">
          <a:solidFill>
            <a:schemeClr val="accent4">
              <a:shade val="80000"/>
              <a:hueOff val="309519"/>
              <a:satOff val="-21987"/>
              <a:lumOff val="17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a:t>En la mayoría de las empresas del sector manufacturero de elaboración de alimentos y bebidas la rentabilidad sobre el activo y la rentabilidad sobre patrimonio supera el 1,5% y el 4,5% respectivamente.</a:t>
          </a:r>
        </a:p>
      </dsp:txBody>
      <dsp:txXfrm rot="-5400000">
        <a:off x="769891" y="2004177"/>
        <a:ext cx="7184527" cy="645103"/>
      </dsp:txXfrm>
    </dsp:sp>
    <dsp:sp modelId="{7DE5FC80-3A22-45EC-87C4-E77673E143DE}">
      <dsp:nvSpPr>
        <dsp:cNvPr id="0" name=""/>
        <dsp:cNvSpPr/>
      </dsp:nvSpPr>
      <dsp:spPr>
        <a:xfrm rot="5400000">
          <a:off x="-164976" y="3117166"/>
          <a:ext cx="1099845" cy="769891"/>
        </a:xfrm>
        <a:prstGeom prst="chevron">
          <a:avLst/>
        </a:prstGeom>
        <a:solidFill>
          <a:schemeClr val="accent4">
            <a:shade val="80000"/>
            <a:hueOff val="464278"/>
            <a:satOff val="-32981"/>
            <a:lumOff val="25976"/>
            <a:alphaOff val="0"/>
          </a:schemeClr>
        </a:solidFill>
        <a:ln w="25400" cap="flat" cmpd="sng" algn="ctr">
          <a:solidFill>
            <a:schemeClr val="accent4">
              <a:shade val="80000"/>
              <a:hueOff val="464278"/>
              <a:satOff val="-32981"/>
              <a:lumOff val="259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t>H</a:t>
          </a:r>
          <a:r>
            <a:rPr lang="es-EC" sz="2800" b="1" kern="1200" baseline="-25000" dirty="0"/>
            <a:t>4</a:t>
          </a:r>
          <a:endParaRPr lang="es-EC" sz="2800" kern="1200" dirty="0"/>
        </a:p>
      </dsp:txBody>
      <dsp:txXfrm rot="-5400000">
        <a:off x="2" y="3337135"/>
        <a:ext cx="769891" cy="329954"/>
      </dsp:txXfrm>
    </dsp:sp>
    <dsp:sp modelId="{DE7DB12A-E500-4D36-B9A9-C4A7CD405A76}">
      <dsp:nvSpPr>
        <dsp:cNvPr id="0" name=""/>
        <dsp:cNvSpPr/>
      </dsp:nvSpPr>
      <dsp:spPr>
        <a:xfrm rot="5400000">
          <a:off x="4022154" y="-300073"/>
          <a:ext cx="714899" cy="7219425"/>
        </a:xfrm>
        <a:prstGeom prst="round2SameRect">
          <a:avLst/>
        </a:prstGeom>
        <a:solidFill>
          <a:schemeClr val="lt1">
            <a:alpha val="90000"/>
            <a:hueOff val="0"/>
            <a:satOff val="0"/>
            <a:lumOff val="0"/>
            <a:alphaOff val="0"/>
          </a:schemeClr>
        </a:solidFill>
        <a:ln w="25400" cap="flat" cmpd="sng" algn="ctr">
          <a:solidFill>
            <a:schemeClr val="accent4">
              <a:shade val="80000"/>
              <a:hueOff val="464278"/>
              <a:satOff val="-32981"/>
              <a:lumOff val="259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a:t>Más de uno de los componentes del capital de trabajo inciden en la rentabilidad económica de forma significativa en las empresas del sector manufacturero de elaboración de alimentos y bebidas en la provincia de Pichincha.</a:t>
          </a:r>
        </a:p>
      </dsp:txBody>
      <dsp:txXfrm rot="-5400000">
        <a:off x="769891" y="2987088"/>
        <a:ext cx="7184527" cy="645103"/>
      </dsp:txXfrm>
    </dsp:sp>
    <dsp:sp modelId="{1E2EEF99-3776-459E-BEE1-DB6799BFEA88}">
      <dsp:nvSpPr>
        <dsp:cNvPr id="0" name=""/>
        <dsp:cNvSpPr/>
      </dsp:nvSpPr>
      <dsp:spPr>
        <a:xfrm rot="5400000">
          <a:off x="-164976" y="4100076"/>
          <a:ext cx="1099845" cy="769891"/>
        </a:xfrm>
        <a:prstGeom prst="chevron">
          <a:avLst/>
        </a:prstGeom>
        <a:solidFill>
          <a:schemeClr val="accent4">
            <a:shade val="80000"/>
            <a:hueOff val="619037"/>
            <a:satOff val="-43975"/>
            <a:lumOff val="34635"/>
            <a:alphaOff val="0"/>
          </a:schemeClr>
        </a:solidFill>
        <a:ln w="25400" cap="flat" cmpd="sng" algn="ctr">
          <a:solidFill>
            <a:schemeClr val="accent4">
              <a:shade val="80000"/>
              <a:hueOff val="619037"/>
              <a:satOff val="-43975"/>
              <a:lumOff val="346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b="1" kern="1200" dirty="0"/>
            <a:t>H</a:t>
          </a:r>
          <a:r>
            <a:rPr lang="es-EC" sz="2800" b="1" kern="1200" baseline="-25000" dirty="0"/>
            <a:t>5</a:t>
          </a:r>
          <a:endParaRPr lang="es-EC" sz="2800" kern="1200" dirty="0"/>
        </a:p>
      </dsp:txBody>
      <dsp:txXfrm rot="-5400000">
        <a:off x="2" y="4320045"/>
        <a:ext cx="769891" cy="329954"/>
      </dsp:txXfrm>
    </dsp:sp>
    <dsp:sp modelId="{7D72F059-567C-47C8-AB08-B90D00550E4A}">
      <dsp:nvSpPr>
        <dsp:cNvPr id="0" name=""/>
        <dsp:cNvSpPr/>
      </dsp:nvSpPr>
      <dsp:spPr>
        <a:xfrm rot="5400000">
          <a:off x="4022154" y="682837"/>
          <a:ext cx="714899" cy="7219425"/>
        </a:xfrm>
        <a:prstGeom prst="round2SameRect">
          <a:avLst/>
        </a:prstGeom>
        <a:solidFill>
          <a:schemeClr val="lt1">
            <a:alpha val="90000"/>
            <a:hueOff val="0"/>
            <a:satOff val="0"/>
            <a:lumOff val="0"/>
            <a:alphaOff val="0"/>
          </a:schemeClr>
        </a:solidFill>
        <a:ln w="25400" cap="flat" cmpd="sng" algn="ctr">
          <a:solidFill>
            <a:schemeClr val="accent4">
              <a:shade val="80000"/>
              <a:hueOff val="619037"/>
              <a:satOff val="-43975"/>
              <a:lumOff val="346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a:t>Más de uno de los componentes del capital de trabajo inciden en la rentabilidad financiera de forma significativa en las empresas del sector manufacturero de elaboración de alimentos y bebidas en la provincia de Pichincha.</a:t>
          </a:r>
        </a:p>
      </dsp:txBody>
      <dsp:txXfrm rot="-5400000">
        <a:off x="769891" y="3969998"/>
        <a:ext cx="7184527" cy="645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B4564-46D5-451D-B989-872E3BA1AF72}">
      <dsp:nvSpPr>
        <dsp:cNvPr id="0" name=""/>
        <dsp:cNvSpPr/>
      </dsp:nvSpPr>
      <dsp:spPr>
        <a:xfrm>
          <a:off x="966802" y="446592"/>
          <a:ext cx="0" cy="4182769"/>
        </a:xfrm>
        <a:prstGeom prst="lin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51322-8DD3-4A00-8CBD-18A8997D34B8}">
      <dsp:nvSpPr>
        <dsp:cNvPr id="0" name=""/>
        <dsp:cNvSpPr/>
      </dsp:nvSpPr>
      <dsp:spPr>
        <a:xfrm>
          <a:off x="1082990" y="586017"/>
          <a:ext cx="2199904" cy="188224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1765E-44E1-418A-90D5-50F74C3D2FBE}">
      <dsp:nvSpPr>
        <dsp:cNvPr id="0" name=""/>
        <dsp:cNvSpPr/>
      </dsp:nvSpPr>
      <dsp:spPr>
        <a:xfrm>
          <a:off x="1082990" y="2907961"/>
          <a:ext cx="2199904" cy="128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es-MX" sz="1600" kern="1200" dirty="0"/>
            <a:t>Una herramienta del administrador financiero en su tarea de incrementar el valor de la empresa</a:t>
          </a:r>
          <a:endParaRPr lang="es-EC" sz="1600" kern="1200" dirty="0"/>
        </a:p>
      </dsp:txBody>
      <dsp:txXfrm>
        <a:off x="1082990" y="2907961"/>
        <a:ext cx="2199904" cy="1281703"/>
      </dsp:txXfrm>
    </dsp:sp>
    <dsp:sp modelId="{C794E3F7-2969-4801-B100-E6FF4D55AA6A}">
      <dsp:nvSpPr>
        <dsp:cNvPr id="0" name=""/>
        <dsp:cNvSpPr/>
      </dsp:nvSpPr>
      <dsp:spPr>
        <a:xfrm>
          <a:off x="966802" y="-18160"/>
          <a:ext cx="2323760" cy="46475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C" sz="1800" b="1" kern="1200" dirty="0"/>
            <a:t>Teoría Financiera</a:t>
          </a:r>
        </a:p>
      </dsp:txBody>
      <dsp:txXfrm>
        <a:off x="966802" y="-18160"/>
        <a:ext cx="2323760" cy="464752"/>
      </dsp:txXfrm>
    </dsp:sp>
    <dsp:sp modelId="{CDF7A8AE-C015-4494-B71D-CAEDD2E97274}">
      <dsp:nvSpPr>
        <dsp:cNvPr id="0" name=""/>
        <dsp:cNvSpPr/>
      </dsp:nvSpPr>
      <dsp:spPr>
        <a:xfrm>
          <a:off x="4146833" y="487455"/>
          <a:ext cx="0" cy="4182769"/>
        </a:xfrm>
        <a:prstGeom prst="line">
          <a:avLst/>
        </a:prstGeom>
        <a:solidFill>
          <a:schemeClr val="lt1">
            <a:alpha val="90000"/>
            <a:hueOff val="0"/>
            <a:satOff val="0"/>
            <a:lumOff val="0"/>
            <a:alphaOff val="0"/>
          </a:schemeClr>
        </a:solidFill>
        <a:ln w="25400" cap="flat" cmpd="sng" algn="ctr">
          <a:solidFill>
            <a:schemeClr val="accent4">
              <a:hueOff val="-6046712"/>
              <a:satOff val="-41132"/>
              <a:lumOff val="-3431"/>
              <a:alphaOff val="0"/>
            </a:schemeClr>
          </a:solidFill>
          <a:prstDash val="solid"/>
        </a:ln>
        <a:effectLst/>
      </dsp:spPr>
      <dsp:style>
        <a:lnRef idx="2">
          <a:scrgbClr r="0" g="0" b="0"/>
        </a:lnRef>
        <a:fillRef idx="1">
          <a:scrgbClr r="0" g="0" b="0"/>
        </a:fillRef>
        <a:effectRef idx="0">
          <a:scrgbClr r="0" g="0" b="0"/>
        </a:effectRef>
        <a:fontRef idx="minor"/>
      </dsp:style>
    </dsp:sp>
    <dsp:sp modelId="{3D58AFA8-63A1-4DB7-9337-C50FD52AEC8D}">
      <dsp:nvSpPr>
        <dsp:cNvPr id="0" name=""/>
        <dsp:cNvSpPr/>
      </dsp:nvSpPr>
      <dsp:spPr>
        <a:xfrm>
          <a:off x="4263021" y="626881"/>
          <a:ext cx="2199904" cy="188224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BEC20-CC61-427E-9087-DC3AEAD389A4}">
      <dsp:nvSpPr>
        <dsp:cNvPr id="0" name=""/>
        <dsp:cNvSpPr/>
      </dsp:nvSpPr>
      <dsp:spPr>
        <a:xfrm>
          <a:off x="4263021" y="2853476"/>
          <a:ext cx="2199904" cy="1472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es-EC" sz="1600" kern="1200" dirty="0"/>
            <a:t>Manejo adecuado de las cuentas del activo corriente y pasivo corriente de la empresa </a:t>
          </a:r>
        </a:p>
      </dsp:txBody>
      <dsp:txXfrm>
        <a:off x="4263021" y="2853476"/>
        <a:ext cx="2199904" cy="1472399"/>
      </dsp:txXfrm>
    </dsp:sp>
    <dsp:sp modelId="{1C8E43DA-8321-47A8-9C71-377B3B8183E4}">
      <dsp:nvSpPr>
        <dsp:cNvPr id="0" name=""/>
        <dsp:cNvSpPr/>
      </dsp:nvSpPr>
      <dsp:spPr>
        <a:xfrm>
          <a:off x="3838667" y="-18160"/>
          <a:ext cx="2940092" cy="546478"/>
        </a:xfrm>
        <a:prstGeom prst="rect">
          <a:avLst/>
        </a:prstGeom>
        <a:solidFill>
          <a:schemeClr val="accent4">
            <a:hueOff val="-6046712"/>
            <a:satOff val="-41132"/>
            <a:lumOff val="-3431"/>
            <a:alphaOff val="0"/>
          </a:schemeClr>
        </a:solidFill>
        <a:ln w="25400" cap="flat" cmpd="sng" algn="ctr">
          <a:solidFill>
            <a:schemeClr val="accent4">
              <a:hueOff val="-6046712"/>
              <a:satOff val="-41132"/>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b="1" kern="1200" dirty="0"/>
            <a:t>Teoría de </a:t>
          </a:r>
          <a:r>
            <a:rPr lang="es-EC" sz="1800" b="1" kern="1200" dirty="0"/>
            <a:t>la</a:t>
          </a:r>
          <a:r>
            <a:rPr lang="es-EC" sz="1600" b="1" kern="1200" dirty="0"/>
            <a:t> Administración del Capital de Trabajo </a:t>
          </a:r>
        </a:p>
      </dsp:txBody>
      <dsp:txXfrm>
        <a:off x="3838667" y="-18160"/>
        <a:ext cx="2940092" cy="546478"/>
      </dsp:txXfrm>
    </dsp:sp>
    <dsp:sp modelId="{56E3CA54-737F-419D-84AC-184015E3E33A}">
      <dsp:nvSpPr>
        <dsp:cNvPr id="0" name=""/>
        <dsp:cNvSpPr/>
      </dsp:nvSpPr>
      <dsp:spPr>
        <a:xfrm>
          <a:off x="7504550" y="428859"/>
          <a:ext cx="0" cy="4182769"/>
        </a:xfrm>
        <a:prstGeom prst="line">
          <a:avLst/>
        </a:prstGeom>
        <a:solidFill>
          <a:schemeClr val="lt1">
            <a:alpha val="90000"/>
            <a:hueOff val="0"/>
            <a:satOff val="0"/>
            <a:lumOff val="0"/>
            <a:alphaOff val="0"/>
          </a:schemeClr>
        </a:solidFill>
        <a:ln w="25400" cap="flat" cmpd="sng" algn="ctr">
          <a:solidFill>
            <a:schemeClr val="accent4">
              <a:hueOff val="-12093425"/>
              <a:satOff val="-82264"/>
              <a:lumOff val="-6862"/>
              <a:alphaOff val="0"/>
            </a:schemeClr>
          </a:solidFill>
          <a:prstDash val="solid"/>
        </a:ln>
        <a:effectLst/>
      </dsp:spPr>
      <dsp:style>
        <a:lnRef idx="2">
          <a:scrgbClr r="0" g="0" b="0"/>
        </a:lnRef>
        <a:fillRef idx="1">
          <a:scrgbClr r="0" g="0" b="0"/>
        </a:fillRef>
        <a:effectRef idx="0">
          <a:scrgbClr r="0" g="0" b="0"/>
        </a:effectRef>
        <a:fontRef idx="minor"/>
      </dsp:style>
    </dsp:sp>
    <dsp:sp modelId="{4E20D9D4-EBCE-4A09-BB05-C5C2D32CF268}">
      <dsp:nvSpPr>
        <dsp:cNvPr id="0" name=""/>
        <dsp:cNvSpPr/>
      </dsp:nvSpPr>
      <dsp:spPr>
        <a:xfrm>
          <a:off x="7620738" y="568285"/>
          <a:ext cx="2199904" cy="188224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F5802-8EC8-43F1-B14E-49F4A2CF8595}">
      <dsp:nvSpPr>
        <dsp:cNvPr id="0" name=""/>
        <dsp:cNvSpPr/>
      </dsp:nvSpPr>
      <dsp:spPr>
        <a:xfrm>
          <a:off x="7620738" y="2771746"/>
          <a:ext cx="2199904" cy="1518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es-EC" sz="1600" kern="1200" dirty="0"/>
            <a:t>Se encarga del proceso administrativo en cuanto al manejo de los recursos financieros</a:t>
          </a:r>
        </a:p>
      </dsp:txBody>
      <dsp:txXfrm>
        <a:off x="7620738" y="2771746"/>
        <a:ext cx="2199904" cy="1518668"/>
      </dsp:txXfrm>
    </dsp:sp>
    <dsp:sp modelId="{8E53A1A6-6195-4934-8068-B3C6786C00AB}">
      <dsp:nvSpPr>
        <dsp:cNvPr id="0" name=""/>
        <dsp:cNvSpPr/>
      </dsp:nvSpPr>
      <dsp:spPr>
        <a:xfrm>
          <a:off x="7326863" y="-18160"/>
          <a:ext cx="2679133" cy="429286"/>
        </a:xfrm>
        <a:prstGeom prst="rect">
          <a:avLst/>
        </a:prstGeom>
        <a:solidFill>
          <a:schemeClr val="accent4">
            <a:hueOff val="-12093425"/>
            <a:satOff val="-82264"/>
            <a:lumOff val="-6862"/>
            <a:alphaOff val="0"/>
          </a:schemeClr>
        </a:solidFill>
        <a:ln w="25400" cap="flat" cmpd="sng" algn="ctr">
          <a:solidFill>
            <a:schemeClr val="accent4">
              <a:hueOff val="-12093425"/>
              <a:satOff val="-82264"/>
              <a:lumOff val="-6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C" sz="1800" b="1" kern="1200" dirty="0"/>
            <a:t>Teoría de la Gestión Financiera</a:t>
          </a:r>
        </a:p>
      </dsp:txBody>
      <dsp:txXfrm>
        <a:off x="7326863" y="-18160"/>
        <a:ext cx="2679133" cy="429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F871D-BBC5-4EC7-B3D2-8085FB413035}">
      <dsp:nvSpPr>
        <dsp:cNvPr id="0" name=""/>
        <dsp:cNvSpPr/>
      </dsp:nvSpPr>
      <dsp:spPr>
        <a:xfrm>
          <a:off x="1339" y="0"/>
          <a:ext cx="3482578" cy="47163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Arial" panose="020B0604020202020204" pitchFamily="34" charset="0"/>
              <a:cs typeface="Arial" panose="020B0604020202020204" pitchFamily="34" charset="0"/>
            </a:rPr>
            <a:t>Cuenca, Rojas, Cueva &amp; Armas (2018)</a:t>
          </a:r>
          <a:endParaRPr lang="es-EC" sz="3000" kern="1200" dirty="0">
            <a:latin typeface="Arial" panose="020B0604020202020204" pitchFamily="34" charset="0"/>
            <a:cs typeface="Arial" panose="020B0604020202020204" pitchFamily="34" charset="0"/>
          </a:endParaRPr>
        </a:p>
      </dsp:txBody>
      <dsp:txXfrm>
        <a:off x="1339" y="0"/>
        <a:ext cx="3482578" cy="1414913"/>
      </dsp:txXfrm>
    </dsp:sp>
    <dsp:sp modelId="{2C6C62B7-2A23-421C-85EB-E6C4B6143D45}">
      <dsp:nvSpPr>
        <dsp:cNvPr id="0" name=""/>
        <dsp:cNvSpPr/>
      </dsp:nvSpPr>
      <dsp:spPr>
        <a:xfrm>
          <a:off x="349597" y="1416295"/>
          <a:ext cx="2786062" cy="1422052"/>
        </a:xfrm>
        <a:prstGeom prst="roundRect">
          <a:avLst>
            <a:gd name="adj" fmla="val 10000"/>
          </a:avLst>
        </a:prstGeom>
        <a:solidFill>
          <a:schemeClr val="lt1">
            <a:hueOff val="0"/>
            <a:satOff val="0"/>
            <a:lumOff val="0"/>
            <a:alphaOff val="0"/>
          </a:schemeClr>
        </a:solidFill>
        <a:ln w="38100" cap="flat" cmpd="sng" algn="ctr">
          <a:solidFill>
            <a:srgbClr val="008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Una administración apropiada convierte los activos fácilmente en efectivo a fin de que se cubra con las obligaciones a corto plazo</a:t>
          </a:r>
          <a:endParaRPr lang="es-EC" sz="1400" kern="1200" dirty="0">
            <a:latin typeface="Arial" panose="020B0604020202020204" pitchFamily="34" charset="0"/>
            <a:cs typeface="Arial" panose="020B0604020202020204" pitchFamily="34" charset="0"/>
          </a:endParaRPr>
        </a:p>
      </dsp:txBody>
      <dsp:txXfrm>
        <a:off x="391247" y="1457945"/>
        <a:ext cx="2702762" cy="1338752"/>
      </dsp:txXfrm>
    </dsp:sp>
    <dsp:sp modelId="{5AC819D9-11B2-482C-9A53-8E756999DD14}">
      <dsp:nvSpPr>
        <dsp:cNvPr id="0" name=""/>
        <dsp:cNvSpPr/>
      </dsp:nvSpPr>
      <dsp:spPr>
        <a:xfrm>
          <a:off x="349597" y="3057125"/>
          <a:ext cx="2786062" cy="1422052"/>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Un manejo eficiente de la administración del capital de trabajo permitirá un equilibrio entre la liquidez y la rentabilidad 	</a:t>
          </a:r>
        </a:p>
      </dsp:txBody>
      <dsp:txXfrm>
        <a:off x="391247" y="3098775"/>
        <a:ext cx="2702762" cy="1338752"/>
      </dsp:txXfrm>
    </dsp:sp>
    <dsp:sp modelId="{D899B93E-9E8A-4268-BBD9-8C3751BD35DA}">
      <dsp:nvSpPr>
        <dsp:cNvPr id="0" name=""/>
        <dsp:cNvSpPr/>
      </dsp:nvSpPr>
      <dsp:spPr>
        <a:xfrm>
          <a:off x="3745110" y="0"/>
          <a:ext cx="3482578" cy="47163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Arial" panose="020B0604020202020204" pitchFamily="34" charset="0"/>
              <a:cs typeface="Arial" panose="020B0604020202020204" pitchFamily="34" charset="0"/>
            </a:rPr>
            <a:t>Jaramillo (2016) </a:t>
          </a:r>
        </a:p>
      </dsp:txBody>
      <dsp:txXfrm>
        <a:off x="3745110" y="0"/>
        <a:ext cx="3482578" cy="1414913"/>
      </dsp:txXfrm>
    </dsp:sp>
    <dsp:sp modelId="{24DD11D3-D771-4968-B595-24AB6A8DDBE9}">
      <dsp:nvSpPr>
        <dsp:cNvPr id="0" name=""/>
        <dsp:cNvSpPr/>
      </dsp:nvSpPr>
      <dsp:spPr>
        <a:xfrm>
          <a:off x="4093368" y="1416295"/>
          <a:ext cx="2786062" cy="1422052"/>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Arial" panose="020B0604020202020204" pitchFamily="34" charset="0"/>
              <a:cs typeface="Arial" panose="020B0604020202020204" pitchFamily="34" charset="0"/>
            </a:rPr>
            <a:t>Entre más rápido recolecten las empresas sus ingresos derivados de las ventas, mayor será su rentabilidad</a:t>
          </a:r>
          <a:endParaRPr lang="es-EC" sz="1400" kern="1200" dirty="0">
            <a:latin typeface="Arial" panose="020B0604020202020204" pitchFamily="34" charset="0"/>
            <a:cs typeface="Arial" panose="020B0604020202020204" pitchFamily="34" charset="0"/>
          </a:endParaRPr>
        </a:p>
      </dsp:txBody>
      <dsp:txXfrm>
        <a:off x="4135018" y="1457945"/>
        <a:ext cx="2702762" cy="1338752"/>
      </dsp:txXfrm>
    </dsp:sp>
    <dsp:sp modelId="{5CD452A5-EFAF-4AD9-ABBF-13D319AC8DEC}">
      <dsp:nvSpPr>
        <dsp:cNvPr id="0" name=""/>
        <dsp:cNvSpPr/>
      </dsp:nvSpPr>
      <dsp:spPr>
        <a:xfrm>
          <a:off x="4093368" y="3057125"/>
          <a:ext cx="2786062" cy="1422052"/>
        </a:xfrm>
        <a:prstGeom prst="roundRect">
          <a:avLst>
            <a:gd name="adj" fmla="val 10000"/>
          </a:avLst>
        </a:prstGeom>
        <a:solidFill>
          <a:schemeClr val="lt1">
            <a:hueOff val="0"/>
            <a:satOff val="0"/>
            <a:lumOff val="0"/>
            <a:alphaOff val="0"/>
          </a:schemeClr>
        </a:solidFill>
        <a:ln w="38100" cap="flat" cmpd="sng" algn="ctr">
          <a:solidFill>
            <a:schemeClr val="accent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Arial" panose="020B0604020202020204" pitchFamily="34" charset="0"/>
              <a:cs typeface="Arial" panose="020B0604020202020204" pitchFamily="34" charset="0"/>
            </a:rPr>
            <a:t>Con la mejora y una optimización de la gestión del capital de trabajo se tendrá mayor liquidez para invertir, sin acudir a créditos. </a:t>
          </a:r>
          <a:endParaRPr lang="es-EC" sz="1400" kern="1200" dirty="0">
            <a:latin typeface="Arial" panose="020B0604020202020204" pitchFamily="34" charset="0"/>
            <a:cs typeface="Arial" panose="020B0604020202020204" pitchFamily="34" charset="0"/>
          </a:endParaRPr>
        </a:p>
      </dsp:txBody>
      <dsp:txXfrm>
        <a:off x="4135018" y="3098775"/>
        <a:ext cx="2702762" cy="1338752"/>
      </dsp:txXfrm>
    </dsp:sp>
    <dsp:sp modelId="{F1F2C27C-D520-46C4-8EC7-BA7D3E02AA68}">
      <dsp:nvSpPr>
        <dsp:cNvPr id="0" name=""/>
        <dsp:cNvSpPr/>
      </dsp:nvSpPr>
      <dsp:spPr>
        <a:xfrm>
          <a:off x="7488882" y="0"/>
          <a:ext cx="3482578" cy="47163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latin typeface="Arial" panose="020B0604020202020204" pitchFamily="34" charset="0"/>
              <a:cs typeface="Arial" panose="020B0604020202020204" pitchFamily="34" charset="0"/>
            </a:rPr>
            <a:t>Riaño (2014) </a:t>
          </a:r>
        </a:p>
      </dsp:txBody>
      <dsp:txXfrm>
        <a:off x="7488882" y="0"/>
        <a:ext cx="3482578" cy="1414913"/>
      </dsp:txXfrm>
    </dsp:sp>
    <dsp:sp modelId="{6F80DB34-F79B-4733-8D2F-C2FFC58F0D3E}">
      <dsp:nvSpPr>
        <dsp:cNvPr id="0" name=""/>
        <dsp:cNvSpPr/>
      </dsp:nvSpPr>
      <dsp:spPr>
        <a:xfrm>
          <a:off x="7837140" y="1416295"/>
          <a:ext cx="2786062" cy="1422052"/>
        </a:xfrm>
        <a:prstGeom prst="roundRect">
          <a:avLst>
            <a:gd name="adj" fmla="val 10000"/>
          </a:avLst>
        </a:prstGeom>
        <a:solidFill>
          <a:schemeClr val="lt1">
            <a:hueOff val="0"/>
            <a:satOff val="0"/>
            <a:lumOff val="0"/>
            <a:alphaOff val="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Es importante el estudio del capital de trabajo, de la liquidez y la rentabilidad para asegurar estabilidad y crecimiento de las empresas</a:t>
          </a:r>
        </a:p>
      </dsp:txBody>
      <dsp:txXfrm>
        <a:off x="7878790" y="1457945"/>
        <a:ext cx="2702762" cy="1338752"/>
      </dsp:txXfrm>
    </dsp:sp>
    <dsp:sp modelId="{5C51F4C4-18F7-46A8-9A4A-13B4D13FB2C7}">
      <dsp:nvSpPr>
        <dsp:cNvPr id="0" name=""/>
        <dsp:cNvSpPr/>
      </dsp:nvSpPr>
      <dsp:spPr>
        <a:xfrm>
          <a:off x="7837140" y="3057125"/>
          <a:ext cx="2786062" cy="1422052"/>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El nivel de capital de trabajo está relacionado con el riesgo que están dispuestas a asumir y con la actividad a la que se dedican</a:t>
          </a:r>
          <a:endParaRPr lang="es-EC" sz="1400" kern="1200" dirty="0">
            <a:latin typeface="Arial" panose="020B0604020202020204" pitchFamily="34" charset="0"/>
            <a:cs typeface="Arial" panose="020B0604020202020204" pitchFamily="34" charset="0"/>
          </a:endParaRPr>
        </a:p>
      </dsp:txBody>
      <dsp:txXfrm>
        <a:off x="7878790" y="3098775"/>
        <a:ext cx="2702762" cy="1338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8841-5930-4A03-BAC2-6DBA2E4B0C94}">
      <dsp:nvSpPr>
        <dsp:cNvPr id="0" name=""/>
        <dsp:cNvSpPr/>
      </dsp:nvSpPr>
      <dsp:spPr>
        <a:xfrm rot="5400000">
          <a:off x="3780317" y="130706"/>
          <a:ext cx="1977490" cy="1720417"/>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accent2">
                  <a:lumMod val="75000"/>
                </a:schemeClr>
              </a:solidFill>
              <a:latin typeface="Arial" panose="020B0604020202020204" pitchFamily="34" charset="0"/>
              <a:cs typeface="Arial" panose="020B0604020202020204" pitchFamily="34" charset="0"/>
            </a:rPr>
            <a:t>Por las fuentes </a:t>
          </a:r>
        </a:p>
        <a:p>
          <a:pPr marL="0" lvl="0" indent="0" algn="ctr" defTabSz="622300">
            <a:lnSpc>
              <a:spcPct val="90000"/>
            </a:lnSpc>
            <a:spcBef>
              <a:spcPct val="0"/>
            </a:spcBef>
            <a:spcAft>
              <a:spcPct val="35000"/>
            </a:spcAft>
            <a:buNone/>
          </a:pPr>
          <a:r>
            <a:rPr lang="es-EC" sz="1400" b="1" kern="1200">
              <a:solidFill>
                <a:schemeClr val="accent2">
                  <a:lumMod val="75000"/>
                </a:schemeClr>
              </a:solidFill>
              <a:latin typeface="Arial" panose="020B0604020202020204" pitchFamily="34" charset="0"/>
              <a:cs typeface="Arial" panose="020B0604020202020204" pitchFamily="34" charset="0"/>
            </a:rPr>
            <a:t>de Información</a:t>
          </a:r>
          <a:endParaRPr lang="es-EC" sz="1400" b="1" kern="1200" dirty="0">
            <a:solidFill>
              <a:schemeClr val="accent2">
                <a:lumMod val="75000"/>
              </a:schemeClr>
            </a:solidFill>
            <a:latin typeface="Arial" panose="020B0604020202020204" pitchFamily="34" charset="0"/>
            <a:cs typeface="Arial" panose="020B0604020202020204" pitchFamily="34" charset="0"/>
          </a:endParaRPr>
        </a:p>
      </dsp:txBody>
      <dsp:txXfrm rot="-5400000">
        <a:off x="4176951" y="310329"/>
        <a:ext cx="1184221" cy="1361172"/>
      </dsp:txXfrm>
    </dsp:sp>
    <dsp:sp modelId="{B7D1C039-D3B6-4CE5-AA8F-57858C434D23}">
      <dsp:nvSpPr>
        <dsp:cNvPr id="0" name=""/>
        <dsp:cNvSpPr/>
      </dsp:nvSpPr>
      <dsp:spPr>
        <a:xfrm>
          <a:off x="5823070" y="3795253"/>
          <a:ext cx="2206879" cy="1186494"/>
        </a:xfrm>
        <a:prstGeom prst="rect">
          <a:avLst/>
        </a:prstGeom>
        <a:noFill/>
        <a:ln>
          <a:noFill/>
        </a:ln>
        <a:effectLst/>
      </dsp:spPr>
      <dsp:style>
        <a:lnRef idx="0">
          <a:scrgbClr r="0" g="0" b="0"/>
        </a:lnRef>
        <a:fillRef idx="0">
          <a:scrgbClr r="0" g="0" b="0"/>
        </a:fillRef>
        <a:effectRef idx="0">
          <a:scrgbClr r="0" g="0" b="0"/>
        </a:effectRef>
        <a:fontRef idx="minor"/>
      </dsp:style>
    </dsp:sp>
    <dsp:sp modelId="{ED2212D5-306B-4146-90A6-F9F70071917B}">
      <dsp:nvSpPr>
        <dsp:cNvPr id="0" name=""/>
        <dsp:cNvSpPr/>
      </dsp:nvSpPr>
      <dsp:spPr>
        <a:xfrm rot="5400000">
          <a:off x="1922266" y="130706"/>
          <a:ext cx="1977490" cy="1720417"/>
        </a:xfrm>
        <a:prstGeom prst="hexagon">
          <a:avLst>
            <a:gd name="adj" fmla="val 25000"/>
            <a:gd name="vf" fmla="val 11547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C" sz="1400" b="1" kern="1200">
              <a:solidFill>
                <a:srgbClr val="008000"/>
              </a:solidFill>
              <a:latin typeface="Arial" panose="020B0604020202020204" pitchFamily="34" charset="0"/>
              <a:cs typeface="Arial" panose="020B0604020202020204" pitchFamily="34" charset="0"/>
            </a:rPr>
            <a:t>Por la</a:t>
          </a:r>
        </a:p>
        <a:p>
          <a:pPr marL="0" lvl="0" indent="0" algn="ctr" defTabSz="622300">
            <a:lnSpc>
              <a:spcPct val="90000"/>
            </a:lnSpc>
            <a:spcBef>
              <a:spcPct val="0"/>
            </a:spcBef>
            <a:spcAft>
              <a:spcPct val="35000"/>
            </a:spcAft>
            <a:buNone/>
          </a:pPr>
          <a:r>
            <a:rPr lang="es-EC" sz="1400" b="1" kern="1200">
              <a:solidFill>
                <a:srgbClr val="008000"/>
              </a:solidFill>
              <a:latin typeface="Arial" panose="020B0604020202020204" pitchFamily="34" charset="0"/>
              <a:cs typeface="Arial" panose="020B0604020202020204" pitchFamily="34" charset="0"/>
            </a:rPr>
            <a:t>Finalidad</a:t>
          </a:r>
        </a:p>
        <a:p>
          <a:pPr marL="0" lvl="0" indent="0" algn="ctr" defTabSz="622300">
            <a:lnSpc>
              <a:spcPct val="90000"/>
            </a:lnSpc>
            <a:spcBef>
              <a:spcPct val="0"/>
            </a:spcBef>
            <a:spcAft>
              <a:spcPct val="35000"/>
            </a:spcAft>
            <a:buNone/>
          </a:pPr>
          <a:r>
            <a:rPr lang="es-EC" sz="1400" kern="1200">
              <a:latin typeface="Arial" panose="020B0604020202020204" pitchFamily="34" charset="0"/>
              <a:cs typeface="Arial" panose="020B0604020202020204" pitchFamily="34" charset="0"/>
            </a:rPr>
            <a:t>Básico</a:t>
          </a:r>
          <a:endParaRPr lang="es-EC" sz="1400" kern="1200" dirty="0">
            <a:latin typeface="Arial" panose="020B0604020202020204" pitchFamily="34" charset="0"/>
            <a:cs typeface="Arial" panose="020B0604020202020204" pitchFamily="34" charset="0"/>
          </a:endParaRPr>
        </a:p>
      </dsp:txBody>
      <dsp:txXfrm rot="-5400000">
        <a:off x="2318900" y="310329"/>
        <a:ext cx="1184221" cy="1361172"/>
      </dsp:txXfrm>
    </dsp:sp>
    <dsp:sp modelId="{3EA50A23-28FB-4C6A-99C7-375795AA0BC3}">
      <dsp:nvSpPr>
        <dsp:cNvPr id="0" name=""/>
        <dsp:cNvSpPr/>
      </dsp:nvSpPr>
      <dsp:spPr>
        <a:xfrm rot="5400000">
          <a:off x="2862741" y="1784323"/>
          <a:ext cx="1947472" cy="1770171"/>
        </a:xfrm>
        <a:prstGeom prst="hexagon">
          <a:avLst>
            <a:gd name="adj" fmla="val 25000"/>
            <a:gd name="vf" fmla="val 1154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rgbClr val="996633"/>
              </a:solidFill>
              <a:latin typeface="Arial" panose="020B0604020202020204" pitchFamily="34" charset="0"/>
              <a:cs typeface="Arial" panose="020B0604020202020204" pitchFamily="34" charset="0"/>
            </a:rPr>
            <a:t>Enfoque de </a:t>
          </a:r>
          <a:r>
            <a:rPr lang="es-EC" sz="1300" b="1" kern="1200">
              <a:solidFill>
                <a:srgbClr val="996633"/>
              </a:solidFill>
              <a:latin typeface="Arial" panose="020B0604020202020204" pitchFamily="34" charset="0"/>
              <a:cs typeface="Arial" panose="020B0604020202020204" pitchFamily="34" charset="0"/>
            </a:rPr>
            <a:t>Investigación</a:t>
          </a:r>
          <a:r>
            <a:rPr lang="es-EC" sz="1400" b="1" kern="1200">
              <a:solidFill>
                <a:srgbClr val="996633"/>
              </a:solidFill>
              <a:latin typeface="Arial" panose="020B0604020202020204" pitchFamily="34" charset="0"/>
              <a:cs typeface="Arial" panose="020B0604020202020204" pitchFamily="34" charset="0"/>
            </a:rPr>
            <a:t> </a:t>
          </a:r>
        </a:p>
        <a:p>
          <a:pPr marL="0" lvl="0" indent="0" algn="ctr" defTabSz="622300">
            <a:lnSpc>
              <a:spcPct val="90000"/>
            </a:lnSpc>
            <a:spcBef>
              <a:spcPct val="0"/>
            </a:spcBef>
            <a:spcAft>
              <a:spcPct val="35000"/>
            </a:spcAft>
            <a:buNone/>
          </a:pPr>
          <a:r>
            <a:rPr lang="es-EC" sz="1400" kern="1200">
              <a:latin typeface="Arial" panose="020B0604020202020204" pitchFamily="34" charset="0"/>
              <a:cs typeface="Arial" panose="020B0604020202020204" pitchFamily="34" charset="0"/>
            </a:rPr>
            <a:t>Cuantitativo</a:t>
          </a:r>
          <a:endParaRPr lang="es-EC" sz="1400" kern="1200" dirty="0">
            <a:latin typeface="Arial" panose="020B0604020202020204" pitchFamily="34" charset="0"/>
            <a:cs typeface="Arial" panose="020B0604020202020204" pitchFamily="34" charset="0"/>
          </a:endParaRPr>
        </a:p>
      </dsp:txBody>
      <dsp:txXfrm rot="-5400000">
        <a:off x="3232990" y="2005477"/>
        <a:ext cx="1206973" cy="1327864"/>
      </dsp:txXfrm>
    </dsp:sp>
    <dsp:sp modelId="{0D843C84-935C-4770-9D9C-71744A676248}">
      <dsp:nvSpPr>
        <dsp:cNvPr id="0" name=""/>
        <dsp:cNvSpPr/>
      </dsp:nvSpPr>
      <dsp:spPr>
        <a:xfrm>
          <a:off x="769389" y="2076161"/>
          <a:ext cx="2135690" cy="1186494"/>
        </a:xfrm>
        <a:prstGeom prst="rect">
          <a:avLst/>
        </a:prstGeom>
        <a:noFill/>
        <a:ln>
          <a:noFill/>
        </a:ln>
        <a:effectLst/>
      </dsp:spPr>
      <dsp:style>
        <a:lnRef idx="0">
          <a:scrgbClr r="0" g="0" b="0"/>
        </a:lnRef>
        <a:fillRef idx="0">
          <a:scrgbClr r="0" g="0" b="0"/>
        </a:fillRef>
        <a:effectRef idx="0">
          <a:scrgbClr r="0" g="0" b="0"/>
        </a:effectRef>
        <a:fontRef idx="minor"/>
      </dsp:style>
    </dsp:sp>
    <dsp:sp modelId="{2AAD2ABC-55F2-4F6F-BABF-7E27465DD913}">
      <dsp:nvSpPr>
        <dsp:cNvPr id="0" name=""/>
        <dsp:cNvSpPr/>
      </dsp:nvSpPr>
      <dsp:spPr>
        <a:xfrm rot="5400000">
          <a:off x="4795669" y="1889836"/>
          <a:ext cx="1797717" cy="1559145"/>
        </a:xfrm>
        <a:prstGeom prst="hexagon">
          <a:avLst>
            <a:gd name="adj" fmla="val 25000"/>
            <a:gd name="vf" fmla="val 11547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C" sz="1400" b="1" kern="1200">
              <a:solidFill>
                <a:srgbClr val="800000"/>
              </a:solidFill>
              <a:latin typeface="Arial" panose="020B0604020202020204" pitchFamily="34" charset="0"/>
              <a:cs typeface="Arial" panose="020B0604020202020204" pitchFamily="34" charset="0"/>
            </a:rPr>
            <a:t>Por el Control </a:t>
          </a:r>
        </a:p>
        <a:p>
          <a:pPr marL="0" lvl="0" indent="0" algn="ctr" defTabSz="622300">
            <a:lnSpc>
              <a:spcPct val="90000"/>
            </a:lnSpc>
            <a:spcBef>
              <a:spcPct val="0"/>
            </a:spcBef>
            <a:spcAft>
              <a:spcPct val="35000"/>
            </a:spcAft>
            <a:buNone/>
          </a:pPr>
          <a:r>
            <a:rPr lang="es-EC" sz="1400" b="1" kern="1200">
              <a:solidFill>
                <a:srgbClr val="800000"/>
              </a:solidFill>
              <a:latin typeface="Arial" panose="020B0604020202020204" pitchFamily="34" charset="0"/>
              <a:cs typeface="Arial" panose="020B0604020202020204" pitchFamily="34" charset="0"/>
            </a:rPr>
            <a:t>de </a:t>
          </a:r>
        </a:p>
        <a:p>
          <a:pPr marL="0" lvl="0" indent="0" algn="ctr" defTabSz="622300">
            <a:lnSpc>
              <a:spcPct val="90000"/>
            </a:lnSpc>
            <a:spcBef>
              <a:spcPct val="0"/>
            </a:spcBef>
            <a:spcAft>
              <a:spcPct val="35000"/>
            </a:spcAft>
            <a:buNone/>
          </a:pPr>
          <a:r>
            <a:rPr lang="es-EC" sz="1400" b="1" kern="1200">
              <a:solidFill>
                <a:srgbClr val="800000"/>
              </a:solidFill>
              <a:latin typeface="Arial" panose="020B0604020202020204" pitchFamily="34" charset="0"/>
              <a:cs typeface="Arial" panose="020B0604020202020204" pitchFamily="34" charset="0"/>
            </a:rPr>
            <a:t>Variable</a:t>
          </a:r>
        </a:p>
        <a:p>
          <a:pPr marL="0" lvl="0" indent="0" algn="ctr" defTabSz="622300">
            <a:lnSpc>
              <a:spcPct val="90000"/>
            </a:lnSpc>
            <a:spcBef>
              <a:spcPct val="0"/>
            </a:spcBef>
            <a:spcAft>
              <a:spcPct val="35000"/>
            </a:spcAft>
            <a:buNone/>
          </a:pPr>
          <a:r>
            <a:rPr lang="es-EC" sz="1400" kern="1200">
              <a:latin typeface="Arial" panose="020B0604020202020204" pitchFamily="34" charset="0"/>
              <a:cs typeface="Arial" panose="020B0604020202020204" pitchFamily="34" charset="0"/>
            </a:rPr>
            <a:t>No Experimental</a:t>
          </a:r>
          <a:endParaRPr lang="es-EC" sz="1400" kern="1200" dirty="0">
            <a:latin typeface="Arial" panose="020B0604020202020204" pitchFamily="34" charset="0"/>
            <a:cs typeface="Arial" panose="020B0604020202020204" pitchFamily="34" charset="0"/>
          </a:endParaRPr>
        </a:p>
      </dsp:txBody>
      <dsp:txXfrm rot="-5400000">
        <a:off x="5157570" y="2050290"/>
        <a:ext cx="1073915" cy="1238240"/>
      </dsp:txXfrm>
    </dsp:sp>
    <dsp:sp modelId="{17DF1AE6-6098-4D75-9855-98A712D98A02}">
      <dsp:nvSpPr>
        <dsp:cNvPr id="0" name=""/>
        <dsp:cNvSpPr/>
      </dsp:nvSpPr>
      <dsp:spPr>
        <a:xfrm rot="5400000">
          <a:off x="3780317" y="3487694"/>
          <a:ext cx="1977490" cy="1720417"/>
        </a:xfrm>
        <a:prstGeom prst="hexagon">
          <a:avLst>
            <a:gd name="adj" fmla="val 25000"/>
            <a:gd name="vf" fmla="val 1154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rgbClr val="6600CC"/>
              </a:solidFill>
              <a:latin typeface="Arial" panose="020B0604020202020204" pitchFamily="34" charset="0"/>
              <a:cs typeface="Arial" panose="020B0604020202020204" pitchFamily="34" charset="0"/>
            </a:rPr>
            <a:t>Por el Alcance</a:t>
          </a:r>
        </a:p>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Descriptiva</a:t>
          </a:r>
        </a:p>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Correlacional</a:t>
          </a:r>
          <a:endParaRPr lang="es-EC" sz="1400" kern="1200" dirty="0">
            <a:latin typeface="Arial" panose="020B0604020202020204" pitchFamily="34" charset="0"/>
            <a:cs typeface="Arial" panose="020B0604020202020204" pitchFamily="34" charset="0"/>
          </a:endParaRPr>
        </a:p>
      </dsp:txBody>
      <dsp:txXfrm rot="-5400000">
        <a:off x="4176951" y="3667317"/>
        <a:ext cx="1184221" cy="1361172"/>
      </dsp:txXfrm>
    </dsp:sp>
    <dsp:sp modelId="{5E9B6F3C-5AEE-4ADA-AFC5-427FD4BED17E}">
      <dsp:nvSpPr>
        <dsp:cNvPr id="0" name=""/>
        <dsp:cNvSpPr/>
      </dsp:nvSpPr>
      <dsp:spPr>
        <a:xfrm>
          <a:off x="5681476" y="3754655"/>
          <a:ext cx="2206879" cy="1186494"/>
        </a:xfrm>
        <a:prstGeom prst="rect">
          <a:avLst/>
        </a:prstGeom>
        <a:noFill/>
        <a:ln>
          <a:noFill/>
        </a:ln>
        <a:effectLst/>
      </dsp:spPr>
      <dsp:style>
        <a:lnRef idx="0">
          <a:scrgbClr r="0" g="0" b="0"/>
        </a:lnRef>
        <a:fillRef idx="0">
          <a:scrgbClr r="0" g="0" b="0"/>
        </a:fillRef>
        <a:effectRef idx="0">
          <a:scrgbClr r="0" g="0" b="0"/>
        </a:effectRef>
        <a:fontRef idx="minor"/>
      </dsp:style>
    </dsp:sp>
    <dsp:sp modelId="{016D53B4-7035-4EC6-AAF9-41007BE89FC7}">
      <dsp:nvSpPr>
        <dsp:cNvPr id="0" name=""/>
        <dsp:cNvSpPr/>
      </dsp:nvSpPr>
      <dsp:spPr>
        <a:xfrm rot="5400000">
          <a:off x="1922266" y="3487694"/>
          <a:ext cx="1977490" cy="1720417"/>
        </a:xfrm>
        <a:prstGeom prst="hexagon">
          <a:avLst>
            <a:gd name="adj" fmla="val 25000"/>
            <a:gd name="vf" fmla="val 11547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Arial" panose="020B0604020202020204" pitchFamily="34" charset="0"/>
            <a:cs typeface="Arial" panose="020B0604020202020204" pitchFamily="34" charset="0"/>
          </a:endParaRPr>
        </a:p>
      </dsp:txBody>
      <dsp:txXfrm rot="-5400000">
        <a:off x="2318900" y="3667317"/>
        <a:ext cx="1184221" cy="1361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224F4-1283-4A15-973D-2EDA49C18382}">
      <dsp:nvSpPr>
        <dsp:cNvPr id="0" name=""/>
        <dsp:cNvSpPr/>
      </dsp:nvSpPr>
      <dsp:spPr>
        <a:xfrm>
          <a:off x="2976" y="839739"/>
          <a:ext cx="1527149" cy="610859"/>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Primarias</a:t>
          </a:r>
        </a:p>
      </dsp:txBody>
      <dsp:txXfrm>
        <a:off x="308406" y="839739"/>
        <a:ext cx="916290" cy="610859"/>
      </dsp:txXfrm>
    </dsp:sp>
    <dsp:sp modelId="{DEA916B2-0362-4FEB-8609-8501D669C7E8}">
      <dsp:nvSpPr>
        <dsp:cNvPr id="0" name=""/>
        <dsp:cNvSpPr/>
      </dsp:nvSpPr>
      <dsp:spPr>
        <a:xfrm>
          <a:off x="1331597" y="891663"/>
          <a:ext cx="1267534" cy="507013"/>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Artículos científicos </a:t>
          </a:r>
        </a:p>
      </dsp:txBody>
      <dsp:txXfrm>
        <a:off x="1585104" y="891663"/>
        <a:ext cx="760521" cy="507013"/>
      </dsp:txXfrm>
    </dsp:sp>
    <dsp:sp modelId="{FD27410A-1B9A-4004-82CC-2126986884F6}">
      <dsp:nvSpPr>
        <dsp:cNvPr id="0" name=""/>
        <dsp:cNvSpPr/>
      </dsp:nvSpPr>
      <dsp:spPr>
        <a:xfrm>
          <a:off x="2421676" y="891663"/>
          <a:ext cx="1267534" cy="507013"/>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Base de datos (Redalyc, Dialnet)</a:t>
          </a:r>
        </a:p>
      </dsp:txBody>
      <dsp:txXfrm>
        <a:off x="2675183" y="891663"/>
        <a:ext cx="760521" cy="507013"/>
      </dsp:txXfrm>
    </dsp:sp>
    <dsp:sp modelId="{3564DDEB-616D-4421-A8BF-7A0F24EB5A35}">
      <dsp:nvSpPr>
        <dsp:cNvPr id="0" name=""/>
        <dsp:cNvSpPr/>
      </dsp:nvSpPr>
      <dsp:spPr>
        <a:xfrm>
          <a:off x="3511755" y="891663"/>
          <a:ext cx="1267534" cy="507013"/>
        </a:xfrm>
        <a:prstGeom prst="chevron">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Arial" panose="020B0604020202020204" pitchFamily="34" charset="0"/>
              <a:cs typeface="Arial" panose="020B0604020202020204" pitchFamily="34" charset="0"/>
            </a:rPr>
            <a:t>Sitios web</a:t>
          </a:r>
        </a:p>
      </dsp:txBody>
      <dsp:txXfrm>
        <a:off x="3765262" y="891663"/>
        <a:ext cx="760521" cy="507013"/>
      </dsp:txXfrm>
    </dsp:sp>
    <dsp:sp modelId="{2A60D337-B7F0-428D-ACA7-6960186B8AEB}">
      <dsp:nvSpPr>
        <dsp:cNvPr id="0" name=""/>
        <dsp:cNvSpPr/>
      </dsp:nvSpPr>
      <dsp:spPr>
        <a:xfrm>
          <a:off x="2976" y="1536120"/>
          <a:ext cx="1834290" cy="610859"/>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8890" rIns="0" bIns="8890" numCol="1" spcCol="1270" anchor="ctr" anchorCtr="0">
          <a:noAutofit/>
        </a:bodyPr>
        <a:lstStyle/>
        <a:p>
          <a:pPr marL="0" lvl="0" indent="0" algn="l"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Secundarias</a:t>
          </a:r>
        </a:p>
      </dsp:txBody>
      <dsp:txXfrm>
        <a:off x="308406" y="1536120"/>
        <a:ext cx="1223431" cy="610859"/>
      </dsp:txXfrm>
    </dsp:sp>
    <dsp:sp modelId="{15B0CCD9-B677-4D12-A5CD-20BB162C5A14}">
      <dsp:nvSpPr>
        <dsp:cNvPr id="0" name=""/>
        <dsp:cNvSpPr/>
      </dsp:nvSpPr>
      <dsp:spPr>
        <a:xfrm>
          <a:off x="1638737" y="1588043"/>
          <a:ext cx="1267534" cy="507013"/>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Estados financieros (</a:t>
          </a:r>
          <a:r>
            <a:rPr lang="es-EC" sz="1000" kern="1200" dirty="0" err="1">
              <a:latin typeface="Arial" panose="020B0604020202020204" pitchFamily="34" charset="0"/>
              <a:cs typeface="Arial" panose="020B0604020202020204" pitchFamily="34" charset="0"/>
            </a:rPr>
            <a:t>SCVS</a:t>
          </a:r>
          <a:r>
            <a:rPr lang="es-EC" sz="1000" kern="1200" dirty="0">
              <a:latin typeface="Arial" panose="020B0604020202020204" pitchFamily="34" charset="0"/>
              <a:cs typeface="Arial" panose="020B0604020202020204" pitchFamily="34" charset="0"/>
            </a:rPr>
            <a:t>)</a:t>
          </a:r>
        </a:p>
      </dsp:txBody>
      <dsp:txXfrm>
        <a:off x="1892244" y="1588043"/>
        <a:ext cx="760521" cy="507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5366A-ABD6-4F60-A515-5A9A261B66BB}">
      <dsp:nvSpPr>
        <dsp:cNvPr id="0" name=""/>
        <dsp:cNvSpPr/>
      </dsp:nvSpPr>
      <dsp:spPr>
        <a:xfrm rot="5400000">
          <a:off x="615697" y="1459408"/>
          <a:ext cx="1290721" cy="1469440"/>
        </a:xfrm>
        <a:prstGeom prst="bentUpArrow">
          <a:avLst>
            <a:gd name="adj1" fmla="val 32840"/>
            <a:gd name="adj2" fmla="val 25000"/>
            <a:gd name="adj3" fmla="val 35780"/>
          </a:avLst>
        </a:prstGeom>
        <a:solidFill>
          <a:schemeClr val="accent4">
            <a:lumMod val="20000"/>
            <a:lumOff val="80000"/>
          </a:schemeClr>
        </a:solidFill>
        <a:ln w="28575" cap="flat" cmpd="sng" algn="ctr">
          <a:noFill/>
          <a:prstDash val="dash"/>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0FEE5387-CCC4-40AE-A051-5A5FEB81DBA7}">
      <dsp:nvSpPr>
        <dsp:cNvPr id="0" name=""/>
        <dsp:cNvSpPr/>
      </dsp:nvSpPr>
      <dsp:spPr>
        <a:xfrm>
          <a:off x="273734" y="28618"/>
          <a:ext cx="2172814" cy="1520899"/>
        </a:xfrm>
        <a:prstGeom prst="roundRect">
          <a:avLst>
            <a:gd name="adj" fmla="val 1667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Información factual e indicadores</a:t>
          </a:r>
        </a:p>
      </dsp:txBody>
      <dsp:txXfrm>
        <a:off x="347992" y="102876"/>
        <a:ext cx="2024298" cy="1372383"/>
      </dsp:txXfrm>
    </dsp:sp>
    <dsp:sp modelId="{8D2E2A2D-C991-419C-B30F-91AB5A66558A}">
      <dsp:nvSpPr>
        <dsp:cNvPr id="0" name=""/>
        <dsp:cNvSpPr/>
      </dsp:nvSpPr>
      <dsp:spPr>
        <a:xfrm>
          <a:off x="2446548" y="173670"/>
          <a:ext cx="1580298" cy="1229258"/>
        </a:xfrm>
        <a:prstGeom prst="rect">
          <a:avLst/>
        </a:prstGeom>
        <a:noFill/>
        <a:ln>
          <a:noFill/>
        </a:ln>
        <a:effectLst/>
      </dsp:spPr>
      <dsp:style>
        <a:lnRef idx="0">
          <a:scrgbClr r="0" g="0" b="0"/>
        </a:lnRef>
        <a:fillRef idx="0">
          <a:scrgbClr r="0" g="0" b="0"/>
        </a:fillRef>
        <a:effectRef idx="0">
          <a:scrgbClr r="0" g="0" b="0"/>
        </a:effectRef>
        <a:fontRef idx="minor"/>
      </dsp:style>
    </dsp:sp>
    <dsp:sp modelId="{C8A2FDA2-3C37-43FA-BF4D-CA2D9CF0F630}">
      <dsp:nvSpPr>
        <dsp:cNvPr id="0" name=""/>
        <dsp:cNvSpPr/>
      </dsp:nvSpPr>
      <dsp:spPr>
        <a:xfrm rot="5400000">
          <a:off x="2417191" y="3167880"/>
          <a:ext cx="1290721" cy="1469440"/>
        </a:xfrm>
        <a:prstGeom prst="bentUpArrow">
          <a:avLst>
            <a:gd name="adj1" fmla="val 32840"/>
            <a:gd name="adj2" fmla="val 25000"/>
            <a:gd name="adj3" fmla="val 35780"/>
          </a:avLst>
        </a:prstGeom>
        <a:solidFill>
          <a:schemeClr val="accent1">
            <a:lumMod val="20000"/>
            <a:lumOff val="8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99941D9-2F8B-4D36-8948-C2D7CFBADC3B}">
      <dsp:nvSpPr>
        <dsp:cNvPr id="0" name=""/>
        <dsp:cNvSpPr/>
      </dsp:nvSpPr>
      <dsp:spPr>
        <a:xfrm>
          <a:off x="2075228" y="1737090"/>
          <a:ext cx="2172814" cy="1520899"/>
        </a:xfrm>
        <a:prstGeom prst="roundRect">
          <a:avLst>
            <a:gd name="adj" fmla="val 16670"/>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Análisis de datos secundarios de registros públicos y documentación </a:t>
          </a:r>
        </a:p>
      </dsp:txBody>
      <dsp:txXfrm>
        <a:off x="2149486" y="1811348"/>
        <a:ext cx="2024298" cy="1372383"/>
      </dsp:txXfrm>
    </dsp:sp>
    <dsp:sp modelId="{91564679-266B-40A8-B739-F399D92A68E4}">
      <dsp:nvSpPr>
        <dsp:cNvPr id="0" name=""/>
        <dsp:cNvSpPr/>
      </dsp:nvSpPr>
      <dsp:spPr>
        <a:xfrm>
          <a:off x="4248043" y="1882143"/>
          <a:ext cx="1580298" cy="1229258"/>
        </a:xfrm>
        <a:prstGeom prst="rect">
          <a:avLst/>
        </a:prstGeom>
        <a:noFill/>
        <a:ln>
          <a:noFill/>
        </a:ln>
        <a:effectLst/>
      </dsp:spPr>
      <dsp:style>
        <a:lnRef idx="0">
          <a:scrgbClr r="0" g="0" b="0"/>
        </a:lnRef>
        <a:fillRef idx="0">
          <a:scrgbClr r="0" g="0" b="0"/>
        </a:fillRef>
        <a:effectRef idx="0">
          <a:scrgbClr r="0" g="0" b="0"/>
        </a:effectRef>
        <a:fontRef idx="minor"/>
      </dsp:style>
    </dsp:sp>
    <dsp:sp modelId="{2CCB2D3E-4C81-4BD2-81B8-EBE766BFE9DE}">
      <dsp:nvSpPr>
        <dsp:cNvPr id="0" name=""/>
        <dsp:cNvSpPr/>
      </dsp:nvSpPr>
      <dsp:spPr>
        <a:xfrm>
          <a:off x="3876722" y="3445562"/>
          <a:ext cx="2172814" cy="1520899"/>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Base datos</a:t>
          </a:r>
        </a:p>
      </dsp:txBody>
      <dsp:txXfrm>
        <a:off x="3950980" y="3519820"/>
        <a:ext cx="2024298" cy="1372383"/>
      </dsp:txXfrm>
    </dsp:sp>
    <dsp:sp modelId="{81BD1849-0C48-41EE-AF02-BEEB0805DA5C}">
      <dsp:nvSpPr>
        <dsp:cNvPr id="0" name=""/>
        <dsp:cNvSpPr/>
      </dsp:nvSpPr>
      <dsp:spPr>
        <a:xfrm>
          <a:off x="6049537" y="3590615"/>
          <a:ext cx="1580298" cy="12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Microsoft Excel</a:t>
          </a:r>
        </a:p>
        <a:p>
          <a:pPr marL="171450" lvl="1" indent="-171450" algn="l" defTabSz="711200">
            <a:lnSpc>
              <a:spcPct val="90000"/>
            </a:lnSpc>
            <a:spcBef>
              <a:spcPct val="0"/>
            </a:spcBef>
            <a:spcAft>
              <a:spcPct val="15000"/>
            </a:spcAft>
            <a:buChar char="•"/>
          </a:pPr>
          <a:r>
            <a:rPr lang="es-MX" sz="1600" kern="1200" dirty="0"/>
            <a:t>Minitab Statistical Software V.17</a:t>
          </a:r>
          <a:endParaRPr lang="es-EC" sz="1600" kern="1200" dirty="0"/>
        </a:p>
        <a:p>
          <a:pPr marL="171450" lvl="1" indent="-171450" algn="l" defTabSz="711200">
            <a:lnSpc>
              <a:spcPct val="90000"/>
            </a:lnSpc>
            <a:spcBef>
              <a:spcPct val="0"/>
            </a:spcBef>
            <a:spcAft>
              <a:spcPct val="15000"/>
            </a:spcAft>
            <a:buChar char="•"/>
          </a:pPr>
          <a:r>
            <a:rPr lang="es-MX" sz="1600" kern="1200" dirty="0"/>
            <a:t>Stata V. 15.1 </a:t>
          </a:r>
          <a:endParaRPr lang="es-EC" sz="1600" kern="1200" dirty="0"/>
        </a:p>
      </dsp:txBody>
      <dsp:txXfrm>
        <a:off x="6049537" y="3590615"/>
        <a:ext cx="1580298" cy="1229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1AB8-D47B-49A9-882C-F0447C02B492}">
      <dsp:nvSpPr>
        <dsp:cNvPr id="0" name=""/>
        <dsp:cNvSpPr/>
      </dsp:nvSpPr>
      <dsp:spPr>
        <a:xfrm>
          <a:off x="2465645" y="606822"/>
          <a:ext cx="469318" cy="91440"/>
        </a:xfrm>
        <a:custGeom>
          <a:avLst/>
          <a:gdLst/>
          <a:ahLst/>
          <a:cxnLst/>
          <a:rect l="0" t="0" r="0" b="0"/>
          <a:pathLst>
            <a:path>
              <a:moveTo>
                <a:pt x="0" y="45720"/>
              </a:moveTo>
              <a:lnTo>
                <a:pt x="46931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2687806" y="650043"/>
        <a:ext cx="24995" cy="4999"/>
      </dsp:txXfrm>
    </dsp:sp>
    <dsp:sp modelId="{F72B5561-463F-498A-B851-937E453A13A8}">
      <dsp:nvSpPr>
        <dsp:cNvPr id="0" name=""/>
        <dsp:cNvSpPr/>
      </dsp:nvSpPr>
      <dsp:spPr>
        <a:xfrm>
          <a:off x="293885" y="474"/>
          <a:ext cx="2173559" cy="130413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i="0" kern="1200" dirty="0">
              <a:latin typeface="+mj-lt"/>
            </a:rPr>
            <a:t>Estadística descriptiva </a:t>
          </a:r>
        </a:p>
      </dsp:txBody>
      <dsp:txXfrm>
        <a:off x="293885" y="474"/>
        <a:ext cx="2173559" cy="1304135"/>
      </dsp:txXfrm>
    </dsp:sp>
    <dsp:sp modelId="{5CD3A41D-9E33-4427-9E32-3E80710DEBF6}">
      <dsp:nvSpPr>
        <dsp:cNvPr id="0" name=""/>
        <dsp:cNvSpPr/>
      </dsp:nvSpPr>
      <dsp:spPr>
        <a:xfrm>
          <a:off x="5139123" y="606822"/>
          <a:ext cx="469318" cy="91440"/>
        </a:xfrm>
        <a:custGeom>
          <a:avLst/>
          <a:gdLst/>
          <a:ahLst/>
          <a:cxnLst/>
          <a:rect l="0" t="0" r="0" b="0"/>
          <a:pathLst>
            <a:path>
              <a:moveTo>
                <a:pt x="0" y="45720"/>
              </a:moveTo>
              <a:lnTo>
                <a:pt x="469318" y="45720"/>
              </a:lnTo>
            </a:path>
          </a:pathLst>
        </a:custGeom>
        <a:noFill/>
        <a:ln w="9525" cap="flat" cmpd="sng" algn="ctr">
          <a:solidFill>
            <a:schemeClr val="accent4">
              <a:hueOff val="-2015571"/>
              <a:satOff val="-13711"/>
              <a:lumOff val="-11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5361284" y="650043"/>
        <a:ext cx="24995" cy="4999"/>
      </dsp:txXfrm>
    </dsp:sp>
    <dsp:sp modelId="{7167F149-B24C-406F-AEDD-5A432E867944}">
      <dsp:nvSpPr>
        <dsp:cNvPr id="0" name=""/>
        <dsp:cNvSpPr/>
      </dsp:nvSpPr>
      <dsp:spPr>
        <a:xfrm>
          <a:off x="2967363" y="474"/>
          <a:ext cx="2173559" cy="130413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b="0" i="0" kern="1200" dirty="0">
              <a:latin typeface="+mj-lt"/>
            </a:rPr>
            <a:t>Normalidad de los datos</a:t>
          </a:r>
        </a:p>
      </dsp:txBody>
      <dsp:txXfrm>
        <a:off x="2967363" y="474"/>
        <a:ext cx="2173559" cy="1304135"/>
      </dsp:txXfrm>
    </dsp:sp>
    <dsp:sp modelId="{86C27507-29E1-4C64-839C-F0356C0D5BE7}">
      <dsp:nvSpPr>
        <dsp:cNvPr id="0" name=""/>
        <dsp:cNvSpPr/>
      </dsp:nvSpPr>
      <dsp:spPr>
        <a:xfrm>
          <a:off x="1380665" y="1302810"/>
          <a:ext cx="5346956" cy="469318"/>
        </a:xfrm>
        <a:custGeom>
          <a:avLst/>
          <a:gdLst/>
          <a:ahLst/>
          <a:cxnLst/>
          <a:rect l="0" t="0" r="0" b="0"/>
          <a:pathLst>
            <a:path>
              <a:moveTo>
                <a:pt x="5346956" y="0"/>
              </a:moveTo>
              <a:lnTo>
                <a:pt x="5346956" y="251759"/>
              </a:lnTo>
              <a:lnTo>
                <a:pt x="0" y="251759"/>
              </a:lnTo>
              <a:lnTo>
                <a:pt x="0" y="469318"/>
              </a:lnTo>
            </a:path>
          </a:pathLst>
        </a:custGeom>
        <a:noFill/>
        <a:ln w="9525" cap="flat" cmpd="sng" algn="ctr">
          <a:solidFill>
            <a:schemeClr val="accent4">
              <a:hueOff val="-4031142"/>
              <a:satOff val="-27421"/>
              <a:lumOff val="-228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3919886" y="1534970"/>
        <a:ext cx="268513" cy="4999"/>
      </dsp:txXfrm>
    </dsp:sp>
    <dsp:sp modelId="{6CA95337-6B6D-4542-8DF7-CE31E9F94393}">
      <dsp:nvSpPr>
        <dsp:cNvPr id="0" name=""/>
        <dsp:cNvSpPr/>
      </dsp:nvSpPr>
      <dsp:spPr>
        <a:xfrm>
          <a:off x="5640841" y="474"/>
          <a:ext cx="2173559" cy="1304135"/>
        </a:xfrm>
        <a:prstGeom prst="rect">
          <a:avLst/>
        </a:prstGeom>
        <a:solidFill>
          <a:schemeClr val="lt1"/>
        </a:solidFill>
        <a:ln w="25400" cap="flat" cmpd="sng" algn="ctr">
          <a:solidFill>
            <a:srgbClr val="00808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i="0" kern="1200" dirty="0">
              <a:latin typeface="+mj-lt"/>
            </a:rPr>
            <a:t>Test de Kolmogorov – Smirnov</a:t>
          </a:r>
        </a:p>
      </dsp:txBody>
      <dsp:txXfrm>
        <a:off x="5640841" y="474"/>
        <a:ext cx="2173559" cy="1304135"/>
      </dsp:txXfrm>
    </dsp:sp>
    <dsp:sp modelId="{7E5965FF-05F8-433D-9DD8-17D9366F2E43}">
      <dsp:nvSpPr>
        <dsp:cNvPr id="0" name=""/>
        <dsp:cNvSpPr/>
      </dsp:nvSpPr>
      <dsp:spPr>
        <a:xfrm>
          <a:off x="2465645" y="2410877"/>
          <a:ext cx="469318" cy="91440"/>
        </a:xfrm>
        <a:custGeom>
          <a:avLst/>
          <a:gdLst/>
          <a:ahLst/>
          <a:cxnLst/>
          <a:rect l="0" t="0" r="0" b="0"/>
          <a:pathLst>
            <a:path>
              <a:moveTo>
                <a:pt x="0" y="45720"/>
              </a:moveTo>
              <a:lnTo>
                <a:pt x="469318" y="45720"/>
              </a:lnTo>
            </a:path>
          </a:pathLst>
        </a:custGeom>
        <a:noFill/>
        <a:ln w="9525" cap="flat" cmpd="sng" algn="ctr">
          <a:solidFill>
            <a:schemeClr val="accent4">
              <a:hueOff val="-6046712"/>
              <a:satOff val="-41132"/>
              <a:lumOff val="-3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2687806" y="2454097"/>
        <a:ext cx="24995" cy="4999"/>
      </dsp:txXfrm>
    </dsp:sp>
    <dsp:sp modelId="{C6E949FA-46FD-47A4-9E1A-A44AA5CD26D2}">
      <dsp:nvSpPr>
        <dsp:cNvPr id="0" name=""/>
        <dsp:cNvSpPr/>
      </dsp:nvSpPr>
      <dsp:spPr>
        <a:xfrm>
          <a:off x="293885" y="1804529"/>
          <a:ext cx="2173559" cy="1304135"/>
        </a:xfrm>
        <a:prstGeom prst="rect">
          <a:avLst/>
        </a:prstGeom>
        <a:solidFill>
          <a:schemeClr val="lt1"/>
        </a:solidFill>
        <a:ln w="25400" cap="flat" cmpd="sng" algn="ctr">
          <a:solidFill>
            <a:schemeClr val="accent4">
              <a:lumMod val="60000"/>
              <a:lumOff val="4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b="0" i="0" kern="1200" dirty="0">
              <a:latin typeface="+mj-lt"/>
            </a:rPr>
            <a:t>Transformación de Johnson</a:t>
          </a:r>
        </a:p>
      </dsp:txBody>
      <dsp:txXfrm>
        <a:off x="293885" y="1804529"/>
        <a:ext cx="2173559" cy="1304135"/>
      </dsp:txXfrm>
    </dsp:sp>
    <dsp:sp modelId="{2CF91FC1-9857-4779-A2AD-A60768DAA8A6}">
      <dsp:nvSpPr>
        <dsp:cNvPr id="0" name=""/>
        <dsp:cNvSpPr/>
      </dsp:nvSpPr>
      <dsp:spPr>
        <a:xfrm>
          <a:off x="5139123" y="2410877"/>
          <a:ext cx="469318" cy="91440"/>
        </a:xfrm>
        <a:custGeom>
          <a:avLst/>
          <a:gdLst/>
          <a:ahLst/>
          <a:cxnLst/>
          <a:rect l="0" t="0" r="0" b="0"/>
          <a:pathLst>
            <a:path>
              <a:moveTo>
                <a:pt x="0" y="45720"/>
              </a:moveTo>
              <a:lnTo>
                <a:pt x="469318" y="45720"/>
              </a:lnTo>
            </a:path>
          </a:pathLst>
        </a:custGeom>
        <a:noFill/>
        <a:ln w="9525" cap="flat" cmpd="sng" algn="ctr">
          <a:solidFill>
            <a:schemeClr val="accent4">
              <a:hueOff val="-8062284"/>
              <a:satOff val="-54843"/>
              <a:lumOff val="-45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5361284" y="2454097"/>
        <a:ext cx="24995" cy="4999"/>
      </dsp:txXfrm>
    </dsp:sp>
    <dsp:sp modelId="{24935FEF-A9EA-40E8-B225-90BD99C455DA}">
      <dsp:nvSpPr>
        <dsp:cNvPr id="0" name=""/>
        <dsp:cNvSpPr/>
      </dsp:nvSpPr>
      <dsp:spPr>
        <a:xfrm>
          <a:off x="2967363" y="1804529"/>
          <a:ext cx="2173559" cy="130413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b="0" i="0" kern="1200" dirty="0">
              <a:latin typeface="+mj-lt"/>
            </a:rPr>
            <a:t>Coeficiente de correlación lineal de Pearson</a:t>
          </a:r>
        </a:p>
      </dsp:txBody>
      <dsp:txXfrm>
        <a:off x="2967363" y="1804529"/>
        <a:ext cx="2173559" cy="1304135"/>
      </dsp:txXfrm>
    </dsp:sp>
    <dsp:sp modelId="{B5266B3A-DCC1-4607-B1B8-CB0D396301BD}">
      <dsp:nvSpPr>
        <dsp:cNvPr id="0" name=""/>
        <dsp:cNvSpPr/>
      </dsp:nvSpPr>
      <dsp:spPr>
        <a:xfrm>
          <a:off x="1380665" y="3106864"/>
          <a:ext cx="5346956" cy="469318"/>
        </a:xfrm>
        <a:custGeom>
          <a:avLst/>
          <a:gdLst/>
          <a:ahLst/>
          <a:cxnLst/>
          <a:rect l="0" t="0" r="0" b="0"/>
          <a:pathLst>
            <a:path>
              <a:moveTo>
                <a:pt x="5346956" y="0"/>
              </a:moveTo>
              <a:lnTo>
                <a:pt x="5346956" y="251759"/>
              </a:lnTo>
              <a:lnTo>
                <a:pt x="0" y="251759"/>
              </a:lnTo>
              <a:lnTo>
                <a:pt x="0" y="469318"/>
              </a:lnTo>
            </a:path>
          </a:pathLst>
        </a:custGeom>
        <a:noFill/>
        <a:ln w="9525" cap="flat" cmpd="sng" algn="ctr">
          <a:solidFill>
            <a:schemeClr val="accent4">
              <a:hueOff val="-10077854"/>
              <a:satOff val="-68553"/>
              <a:lumOff val="-57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3919886" y="3339024"/>
        <a:ext cx="268513" cy="4999"/>
      </dsp:txXfrm>
    </dsp:sp>
    <dsp:sp modelId="{DD4D717E-8CB6-46C7-924D-614EA2E607F4}">
      <dsp:nvSpPr>
        <dsp:cNvPr id="0" name=""/>
        <dsp:cNvSpPr/>
      </dsp:nvSpPr>
      <dsp:spPr>
        <a:xfrm>
          <a:off x="5640841" y="1804529"/>
          <a:ext cx="2173559" cy="1304135"/>
        </a:xfrm>
        <a:prstGeom prst="rect">
          <a:avLst/>
        </a:prstGeom>
        <a:solidFill>
          <a:schemeClr val="lt1"/>
        </a:solidFill>
        <a:ln w="25400" cap="flat" cmpd="sng" algn="ctr">
          <a:solidFill>
            <a:srgbClr val="CC66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i="0" kern="1200" dirty="0">
              <a:latin typeface="+mj-lt"/>
            </a:rPr>
            <a:t>Modelo de regresión</a:t>
          </a:r>
        </a:p>
      </dsp:txBody>
      <dsp:txXfrm>
        <a:off x="5640841" y="1804529"/>
        <a:ext cx="2173559" cy="1304135"/>
      </dsp:txXfrm>
    </dsp:sp>
    <dsp:sp modelId="{BDDFBB28-D07F-4B74-BB98-33E3432D4D45}">
      <dsp:nvSpPr>
        <dsp:cNvPr id="0" name=""/>
        <dsp:cNvSpPr/>
      </dsp:nvSpPr>
      <dsp:spPr>
        <a:xfrm>
          <a:off x="2465645" y="4214931"/>
          <a:ext cx="469318" cy="91440"/>
        </a:xfrm>
        <a:custGeom>
          <a:avLst/>
          <a:gdLst/>
          <a:ahLst/>
          <a:cxnLst/>
          <a:rect l="0" t="0" r="0" b="0"/>
          <a:pathLst>
            <a:path>
              <a:moveTo>
                <a:pt x="0" y="45720"/>
              </a:moveTo>
              <a:lnTo>
                <a:pt x="469318" y="45720"/>
              </a:lnTo>
            </a:path>
          </a:pathLst>
        </a:custGeom>
        <a:noFill/>
        <a:ln w="9525" cap="flat" cmpd="sng" algn="ctr">
          <a:solidFill>
            <a:schemeClr val="accent4">
              <a:hueOff val="-12093425"/>
              <a:satOff val="-82264"/>
              <a:lumOff val="-68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latin typeface="+mj-lt"/>
          </a:endParaRPr>
        </a:p>
      </dsp:txBody>
      <dsp:txXfrm>
        <a:off x="2687806" y="4258151"/>
        <a:ext cx="24995" cy="4999"/>
      </dsp:txXfrm>
    </dsp:sp>
    <dsp:sp modelId="{35258B3E-D5FD-4F30-8507-6106B5F16664}">
      <dsp:nvSpPr>
        <dsp:cNvPr id="0" name=""/>
        <dsp:cNvSpPr/>
      </dsp:nvSpPr>
      <dsp:spPr>
        <a:xfrm>
          <a:off x="293885" y="3608583"/>
          <a:ext cx="2173559" cy="1304135"/>
        </a:xfrm>
        <a:prstGeom prst="rect">
          <a:avLst/>
        </a:prstGeom>
        <a:solidFill>
          <a:schemeClr val="lt1"/>
        </a:solidFill>
        <a:ln w="25400" cap="flat" cmpd="sng" algn="ctr">
          <a:solidFill>
            <a:srgbClr val="800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i="0" kern="1200" dirty="0">
              <a:latin typeface="+mj-lt"/>
            </a:rPr>
            <a:t>Regresión lineal múltiple</a:t>
          </a:r>
        </a:p>
      </dsp:txBody>
      <dsp:txXfrm>
        <a:off x="293885" y="3608583"/>
        <a:ext cx="2173559" cy="1304135"/>
      </dsp:txXfrm>
    </dsp:sp>
    <dsp:sp modelId="{F79F3623-2950-441B-BAE3-0AE1CEC4FAFC}">
      <dsp:nvSpPr>
        <dsp:cNvPr id="0" name=""/>
        <dsp:cNvSpPr/>
      </dsp:nvSpPr>
      <dsp:spPr>
        <a:xfrm>
          <a:off x="2967363" y="3608583"/>
          <a:ext cx="2173559" cy="1304135"/>
        </a:xfrm>
        <a:prstGeom prst="rect">
          <a:avLst/>
        </a:prstGeom>
        <a:solidFill>
          <a:schemeClr val="lt1"/>
        </a:solidFill>
        <a:ln w="25400" cap="flat" cmpd="sng" algn="ctr">
          <a:solidFill>
            <a:srgbClr val="FF99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i="0" kern="1200" dirty="0">
              <a:latin typeface="+mj-lt"/>
            </a:rPr>
            <a:t>Test de Hausman</a:t>
          </a:r>
        </a:p>
      </dsp:txBody>
      <dsp:txXfrm>
        <a:off x="2967363" y="3608583"/>
        <a:ext cx="2173559" cy="1304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1B24-196B-4415-944E-93BF33FE5957}">
      <dsp:nvSpPr>
        <dsp:cNvPr id="0" name=""/>
        <dsp:cNvSpPr/>
      </dsp:nvSpPr>
      <dsp:spPr>
        <a:xfrm>
          <a:off x="992" y="677829"/>
          <a:ext cx="2321718" cy="116085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kern="1200" dirty="0"/>
            <a:t>Capital de trabajo</a:t>
          </a:r>
        </a:p>
      </dsp:txBody>
      <dsp:txXfrm>
        <a:off x="34992" y="711829"/>
        <a:ext cx="2253718" cy="1092859"/>
      </dsp:txXfrm>
    </dsp:sp>
    <dsp:sp modelId="{8CBF75BF-84E9-442F-B9E3-1844F45651E2}">
      <dsp:nvSpPr>
        <dsp:cNvPr id="0" name=""/>
        <dsp:cNvSpPr/>
      </dsp:nvSpPr>
      <dsp:spPr>
        <a:xfrm>
          <a:off x="233164" y="1838688"/>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DB61C7-E15E-4FE9-872B-2C6479D2709A}">
      <dsp:nvSpPr>
        <dsp:cNvPr id="0" name=""/>
        <dsp:cNvSpPr/>
      </dsp:nvSpPr>
      <dsp:spPr>
        <a:xfrm>
          <a:off x="465335" y="2128903"/>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Efectivo mínimo de operaciones (EMO)</a:t>
          </a:r>
        </a:p>
      </dsp:txBody>
      <dsp:txXfrm>
        <a:off x="499335" y="2162903"/>
        <a:ext cx="1789374" cy="1092859"/>
      </dsp:txXfrm>
    </dsp:sp>
    <dsp:sp modelId="{A33E2066-8CCC-412F-A53E-2E229F79FDFE}">
      <dsp:nvSpPr>
        <dsp:cNvPr id="0" name=""/>
        <dsp:cNvSpPr/>
      </dsp:nvSpPr>
      <dsp:spPr>
        <a:xfrm>
          <a:off x="2903140" y="677829"/>
          <a:ext cx="2321718" cy="1160859"/>
        </a:xfrm>
        <a:prstGeom prst="roundRect">
          <a:avLst>
            <a:gd name="adj" fmla="val 10000"/>
          </a:avLst>
        </a:prstGeom>
        <a:gradFill rotWithShape="0">
          <a:gsLst>
            <a:gs pos="0">
              <a:schemeClr val="accent4">
                <a:hueOff val="-6046712"/>
                <a:satOff val="-41132"/>
                <a:lumOff val="-3431"/>
                <a:alphaOff val="0"/>
                <a:shade val="51000"/>
                <a:satMod val="130000"/>
              </a:schemeClr>
            </a:gs>
            <a:gs pos="80000">
              <a:schemeClr val="accent4">
                <a:hueOff val="-6046712"/>
                <a:satOff val="-41132"/>
                <a:lumOff val="-3431"/>
                <a:alphaOff val="0"/>
                <a:shade val="93000"/>
                <a:satMod val="130000"/>
              </a:schemeClr>
            </a:gs>
            <a:gs pos="100000">
              <a:schemeClr val="accent4">
                <a:hueOff val="-6046712"/>
                <a:satOff val="-41132"/>
                <a:lumOff val="-3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kern="1200" dirty="0"/>
            <a:t>Liquidez</a:t>
          </a:r>
        </a:p>
      </dsp:txBody>
      <dsp:txXfrm>
        <a:off x="2937140" y="711829"/>
        <a:ext cx="2253718" cy="1092859"/>
      </dsp:txXfrm>
    </dsp:sp>
    <dsp:sp modelId="{36A7E742-FBFC-437A-8415-B4691C523D9D}">
      <dsp:nvSpPr>
        <dsp:cNvPr id="0" name=""/>
        <dsp:cNvSpPr/>
      </dsp:nvSpPr>
      <dsp:spPr>
        <a:xfrm>
          <a:off x="3135312" y="1838688"/>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27DF7-34E1-4E98-BF92-C7AFD13BBBFB}">
      <dsp:nvSpPr>
        <dsp:cNvPr id="0" name=""/>
        <dsp:cNvSpPr/>
      </dsp:nvSpPr>
      <dsp:spPr>
        <a:xfrm>
          <a:off x="3367484" y="2128903"/>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031142"/>
              <a:satOff val="-27421"/>
              <a:lumOff val="-228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Liquidez corriente </a:t>
          </a:r>
        </a:p>
      </dsp:txBody>
      <dsp:txXfrm>
        <a:off x="3401484" y="2162903"/>
        <a:ext cx="1789374" cy="1092859"/>
      </dsp:txXfrm>
    </dsp:sp>
    <dsp:sp modelId="{9EC0D87E-8AEB-4102-B974-B5CF718B54B1}">
      <dsp:nvSpPr>
        <dsp:cNvPr id="0" name=""/>
        <dsp:cNvSpPr/>
      </dsp:nvSpPr>
      <dsp:spPr>
        <a:xfrm>
          <a:off x="5805289" y="677829"/>
          <a:ext cx="2321718" cy="1160859"/>
        </a:xfrm>
        <a:prstGeom prst="roundRect">
          <a:avLst>
            <a:gd name="adj" fmla="val 10000"/>
          </a:avLst>
        </a:prstGeom>
        <a:gradFill rotWithShape="0">
          <a:gsLst>
            <a:gs pos="0">
              <a:schemeClr val="accent4">
                <a:hueOff val="-12093425"/>
                <a:satOff val="-82264"/>
                <a:lumOff val="-6862"/>
                <a:alphaOff val="0"/>
                <a:shade val="51000"/>
                <a:satMod val="130000"/>
              </a:schemeClr>
            </a:gs>
            <a:gs pos="80000">
              <a:schemeClr val="accent4">
                <a:hueOff val="-12093425"/>
                <a:satOff val="-82264"/>
                <a:lumOff val="-6862"/>
                <a:alphaOff val="0"/>
                <a:shade val="93000"/>
                <a:satMod val="130000"/>
              </a:schemeClr>
            </a:gs>
            <a:gs pos="100000">
              <a:schemeClr val="accent4">
                <a:hueOff val="-12093425"/>
                <a:satOff val="-82264"/>
                <a:lumOff val="-6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kern="1200" dirty="0"/>
            <a:t>Rentabilidad</a:t>
          </a:r>
        </a:p>
      </dsp:txBody>
      <dsp:txXfrm>
        <a:off x="5839289" y="711829"/>
        <a:ext cx="2253718" cy="1092859"/>
      </dsp:txXfrm>
    </dsp:sp>
    <dsp:sp modelId="{EDA8AE2F-8300-4B51-A685-7890719661A1}">
      <dsp:nvSpPr>
        <dsp:cNvPr id="0" name=""/>
        <dsp:cNvSpPr/>
      </dsp:nvSpPr>
      <dsp:spPr>
        <a:xfrm>
          <a:off x="6037460" y="1838688"/>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7E4C7-29B1-4D22-A125-4181342CDCC7}">
      <dsp:nvSpPr>
        <dsp:cNvPr id="0" name=""/>
        <dsp:cNvSpPr/>
      </dsp:nvSpPr>
      <dsp:spPr>
        <a:xfrm>
          <a:off x="6269632" y="2128903"/>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62284"/>
              <a:satOff val="-54843"/>
              <a:lumOff val="-45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Rentabilidad sobre el Activo</a:t>
          </a:r>
        </a:p>
      </dsp:txBody>
      <dsp:txXfrm>
        <a:off x="6303632" y="2162903"/>
        <a:ext cx="1789374" cy="1092859"/>
      </dsp:txXfrm>
    </dsp:sp>
    <dsp:sp modelId="{5A1D7EA3-7C9E-4A25-A8C3-906F9364DD3D}">
      <dsp:nvSpPr>
        <dsp:cNvPr id="0" name=""/>
        <dsp:cNvSpPr/>
      </dsp:nvSpPr>
      <dsp:spPr>
        <a:xfrm>
          <a:off x="6037460" y="1838688"/>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1B388-CF88-4582-83EA-CBC0906E0672}">
      <dsp:nvSpPr>
        <dsp:cNvPr id="0" name=""/>
        <dsp:cNvSpPr/>
      </dsp:nvSpPr>
      <dsp:spPr>
        <a:xfrm>
          <a:off x="6269632" y="3579978"/>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2093425"/>
              <a:satOff val="-82264"/>
              <a:lumOff val="-686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Rentabilidad sobre el Patrimonio</a:t>
          </a:r>
        </a:p>
      </dsp:txBody>
      <dsp:txXfrm>
        <a:off x="6303632" y="3613978"/>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93AB4-993C-4448-BF56-E1D2BDE7FAA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8CE07E1-5183-4689-906F-E795B714D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0F27F3B-8A38-4A77-9059-AAE21B441514}"/>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5FD47962-4DB4-45C0-8992-D50EB8B505D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227E430-7B68-40A1-9432-0F6E62066C1E}"/>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144339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95AB7-6448-4676-AD39-23D84FF762C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67AFF65-CC9B-40D5-8A41-4FFFDE196C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4565F1C-A7DE-43A9-B1D4-2F6B3C90B3F2}"/>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44373536-0698-4251-9AA6-825B73D79EB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E10739F-38E6-4B01-B91A-B219150FEE34}"/>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339498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1915B3-AB2E-47B7-A173-D33B2626A02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CEEE7D1-8C77-4CB7-8308-56D95D1DF5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7C15484-382E-492F-9D29-8DF8113B7158}"/>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DDB022D6-9495-4AA4-8EC6-51F2E0DA5E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68D93B1-8AA7-455D-8E44-98FDDDFDD11C}"/>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302906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3551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86986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89248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02137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42313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48706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374307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536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8D4616-3C61-46DA-B63D-047F9F983E3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3E715A-EB5C-49F5-98D4-25D91CFFE0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C4B7605-5D05-43AE-95FE-F0D95EBBFA08}"/>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93E48DE5-C760-44F6-853C-6C422A7BF43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E44181C-9C79-4D32-B782-1BD3906B60EA}"/>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2243827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531668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60523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03311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1684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0" y="2"/>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endParaRPr kumimoji="1" lang="ja-JP" altLang="en-US"/>
          </a:p>
        </p:txBody>
      </p:sp>
      <p:grpSp>
        <p:nvGrpSpPr>
          <p:cNvPr id="29" name="グループ化 28"/>
          <p:cNvGrpSpPr/>
          <p:nvPr userDrawn="1"/>
        </p:nvGrpSpPr>
        <p:grpSpPr>
          <a:xfrm>
            <a:off x="5513689" y="1790105"/>
            <a:ext cx="4002631"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126191" y="2932452"/>
            <a:ext cx="4002631"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5523365" y="4074799"/>
            <a:ext cx="4002631"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116514" y="5217147"/>
            <a:ext cx="4002631"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7006968" y="6309602"/>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25054" y="6288528"/>
            <a:ext cx="720142" cy="365125"/>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2126191" y="647757"/>
            <a:ext cx="4002631"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507970" y="705768"/>
            <a:ext cx="2926334" cy="480053"/>
          </a:xfrm>
        </p:spPr>
        <p:txBody>
          <a:bodyPr anchor="ctr">
            <a:noAutofit/>
          </a:bodyPr>
          <a:lstStyle>
            <a:lvl1pPr algn="r">
              <a:defRPr sz="19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5826092" y="1"/>
            <a:ext cx="2571" cy="694750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5606336" y="730724"/>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6119142" y="1848115"/>
            <a:ext cx="3094447" cy="480053"/>
          </a:xfrm>
        </p:spPr>
        <p:txBody>
          <a:bodyPr anchor="ctr">
            <a:noAutofit/>
          </a:bodyPr>
          <a:lstStyle>
            <a:lvl1pPr algn="l">
              <a:defRPr sz="19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5605986" y="1873073"/>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252485" y="1266840"/>
            <a:ext cx="4180340" cy="908075"/>
          </a:xfrm>
        </p:spPr>
        <p:txBody>
          <a:bodyPr anchor="t">
            <a:noAutofit/>
          </a:bodyPr>
          <a:lstStyle>
            <a:lvl1pPr algn="r">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6119142" y="2409190"/>
            <a:ext cx="4180340" cy="908075"/>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507970" y="2990462"/>
            <a:ext cx="2926334" cy="480053"/>
          </a:xfrm>
        </p:spPr>
        <p:txBody>
          <a:bodyPr anchor="ctr">
            <a:noAutofit/>
          </a:bodyPr>
          <a:lstStyle>
            <a:lvl1pPr algn="r">
              <a:defRPr sz="19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5606336" y="3015420"/>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252485" y="3551537"/>
            <a:ext cx="4180340" cy="908075"/>
          </a:xfrm>
        </p:spPr>
        <p:txBody>
          <a:bodyPr anchor="t">
            <a:noAutofit/>
          </a:bodyPr>
          <a:lstStyle>
            <a:lvl1pPr algn="r">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6128819" y="4132810"/>
            <a:ext cx="3094447" cy="480053"/>
          </a:xfrm>
        </p:spPr>
        <p:txBody>
          <a:bodyPr anchor="ctr">
            <a:noAutofit/>
          </a:bodyPr>
          <a:lstStyle>
            <a:lvl1pPr algn="l">
              <a:defRPr sz="19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5615663" y="4157767"/>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6128819" y="4693885"/>
            <a:ext cx="4180340" cy="908075"/>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498293" y="5275157"/>
            <a:ext cx="2926334" cy="480053"/>
          </a:xfrm>
        </p:spPr>
        <p:txBody>
          <a:bodyPr anchor="ctr">
            <a:noAutofit/>
          </a:bodyPr>
          <a:lstStyle>
            <a:lvl1pPr algn="r">
              <a:defRPr sz="19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5596660" y="5300115"/>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242808" y="5836232"/>
            <a:ext cx="4180340" cy="908075"/>
          </a:xfrm>
        </p:spPr>
        <p:txBody>
          <a:bodyPr anchor="t">
            <a:noAutofit/>
          </a:bodyPr>
          <a:lstStyle>
            <a:lvl1pPr algn="r">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6288038" y="164640"/>
            <a:ext cx="5327768" cy="802101"/>
          </a:xfrm>
          <a:prstGeom prst="rect">
            <a:avLst/>
          </a:prstGeom>
        </p:spPr>
        <p:txBody>
          <a:bodyPr vert="horz" lIns="108851" tIns="54426" rIns="108851" bIns="54426"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6336049"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6384059" y="932725"/>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a:endParaRPr kumimoji="1" lang="ja-JP" altLang="en-US"/>
          </a:p>
        </p:txBody>
      </p:sp>
    </p:spTree>
    <p:extLst>
      <p:ext uri="{BB962C8B-B14F-4D97-AF65-F5344CB8AC3E}">
        <p14:creationId xmlns:p14="http://schemas.microsoft.com/office/powerpoint/2010/main" val="36290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D961E4-6B37-45FF-9D75-FC62F380DC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ECF5B5C-F972-42C2-B43C-46BC75356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59314F1-3A99-4C2E-9600-D74BC60CAAE8}"/>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5DC574EB-416B-40BF-93A3-6E115FC452A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DB5FF4-C89A-41EA-AE24-F70015D03392}"/>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46996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112FF-C16D-4B55-9B7A-2FD3DB0068F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C5ED553-EC45-4C2C-BB15-A0A9C1C447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6E9643A-39A1-4B99-8CD6-F83044C7288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BA7B525-0E45-438F-B4DF-CD1645E47F76}"/>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6" name="Marcador de pie de página 5">
            <a:extLst>
              <a:ext uri="{FF2B5EF4-FFF2-40B4-BE49-F238E27FC236}">
                <a16:creationId xmlns:a16="http://schemas.microsoft.com/office/drawing/2014/main" id="{F0C6207F-421B-413F-B80D-E6DC39FD6B5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BDC91E2-889E-402C-BF41-0C147C8124C4}"/>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168746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C8A0C-270F-450E-8799-0448FC5A53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08B9A62-E0C9-4EE1-A46B-ECE2894D3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7370F-E898-4E3E-8523-3792FCCC30A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35410A9-F3F0-4D24-98FC-218DB8B07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EB547F-419C-4D06-86BD-A7CC83F185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E2B3C4E-16B2-47E5-9FB1-BEFEE595BEB0}"/>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8" name="Marcador de pie de página 7">
            <a:extLst>
              <a:ext uri="{FF2B5EF4-FFF2-40B4-BE49-F238E27FC236}">
                <a16:creationId xmlns:a16="http://schemas.microsoft.com/office/drawing/2014/main" id="{92D4F882-D13E-48A8-84A7-496CE7D20A5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C2106C7E-3A0B-4374-A4DA-23C19087136F}"/>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81132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FFAA4-06E2-421B-A25A-E3CAA23D0A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A95C65A-BE5E-441F-8F66-FFD9D88CFF8B}"/>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4" name="Marcador de pie de página 3">
            <a:extLst>
              <a:ext uri="{FF2B5EF4-FFF2-40B4-BE49-F238E27FC236}">
                <a16:creationId xmlns:a16="http://schemas.microsoft.com/office/drawing/2014/main" id="{26A7736E-E7FF-4DC9-A69F-A76DFF70FDE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7F820DA-529A-4D73-9AF8-839BC77E17DB}"/>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165649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0807F5-2ECB-4CF7-B095-7D3CF07E47BD}"/>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3" name="Marcador de pie de página 2">
            <a:extLst>
              <a:ext uri="{FF2B5EF4-FFF2-40B4-BE49-F238E27FC236}">
                <a16:creationId xmlns:a16="http://schemas.microsoft.com/office/drawing/2014/main" id="{B116A599-3E29-45CB-BF72-A4CF7D4E1D3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14B7C9D-4058-48A9-A08E-43D796218D67}"/>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86669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89F4A-5EA6-4F24-B87D-B3A5BE909E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9ABE4D4-807F-429A-9BBB-3F5B6193B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DF4FDB8-8DFD-4230-941B-AD7764D86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C55CDF-6871-4DD0-B81D-2B7C2E53F4F4}"/>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6" name="Marcador de pie de página 5">
            <a:extLst>
              <a:ext uri="{FF2B5EF4-FFF2-40B4-BE49-F238E27FC236}">
                <a16:creationId xmlns:a16="http://schemas.microsoft.com/office/drawing/2014/main" id="{774F57EE-4E89-43EB-9769-CD3B8BC7254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538199-220D-4AE8-8530-67BA3535C2B6}"/>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32034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2C196-046A-4350-A09F-3B3596213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596FE21-BF8E-47FB-99FA-81E9CB56C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F430262-D3C0-4FB7-B64D-04C3E87AE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0666A0-8DA4-4840-B74E-38C2A989A0FA}"/>
              </a:ext>
            </a:extLst>
          </p:cNvPr>
          <p:cNvSpPr>
            <a:spLocks noGrp="1"/>
          </p:cNvSpPr>
          <p:nvPr>
            <p:ph type="dt" sz="half" idx="10"/>
          </p:nvPr>
        </p:nvSpPr>
        <p:spPr/>
        <p:txBody>
          <a:bodyPr/>
          <a:lstStyle/>
          <a:p>
            <a:fld id="{AF83ECAB-99E0-4E63-80D2-E8D9E76A0D40}" type="datetimeFigureOut">
              <a:rPr lang="es-EC" smtClean="0"/>
              <a:t>9/4/2021</a:t>
            </a:fld>
            <a:endParaRPr lang="es-EC"/>
          </a:p>
        </p:txBody>
      </p:sp>
      <p:sp>
        <p:nvSpPr>
          <p:cNvPr id="6" name="Marcador de pie de página 5">
            <a:extLst>
              <a:ext uri="{FF2B5EF4-FFF2-40B4-BE49-F238E27FC236}">
                <a16:creationId xmlns:a16="http://schemas.microsoft.com/office/drawing/2014/main" id="{A1AE7C7A-4B56-48CC-8CB5-2A3A9E665ED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CBF2888-199A-4503-B8F3-148B280EBB52}"/>
              </a:ext>
            </a:extLst>
          </p:cNvPr>
          <p:cNvSpPr>
            <a:spLocks noGrp="1"/>
          </p:cNvSpPr>
          <p:nvPr>
            <p:ph type="sldNum" sz="quarter" idx="12"/>
          </p:nvPr>
        </p:nvSpPr>
        <p:spPr/>
        <p:txBody>
          <a:bodyPr/>
          <a:lstStyle/>
          <a:p>
            <a:fld id="{E79266BB-7375-4641-A0A0-18EC2E073613}" type="slidenum">
              <a:rPr lang="es-EC" smtClean="0"/>
              <a:t>‹Nº›</a:t>
            </a:fld>
            <a:endParaRPr lang="es-EC"/>
          </a:p>
        </p:txBody>
      </p:sp>
    </p:spTree>
    <p:extLst>
      <p:ext uri="{BB962C8B-B14F-4D97-AF65-F5344CB8AC3E}">
        <p14:creationId xmlns:p14="http://schemas.microsoft.com/office/powerpoint/2010/main" val="318185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1E30A6-6A3C-42CD-8B00-1F595997B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C45E8A2-39AD-4CB4-8307-4E9BFC692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92117E8-ABFC-4464-9C55-4A4883F84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3ECAB-99E0-4E63-80D2-E8D9E76A0D40}" type="datetimeFigureOut">
              <a:rPr lang="es-EC" smtClean="0"/>
              <a:t>9/4/2021</a:t>
            </a:fld>
            <a:endParaRPr lang="es-EC"/>
          </a:p>
        </p:txBody>
      </p:sp>
      <p:sp>
        <p:nvSpPr>
          <p:cNvPr id="5" name="Marcador de pie de página 4">
            <a:extLst>
              <a:ext uri="{FF2B5EF4-FFF2-40B4-BE49-F238E27FC236}">
                <a16:creationId xmlns:a16="http://schemas.microsoft.com/office/drawing/2014/main" id="{68C6D736-9695-4DF7-A15E-820571958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930659D-3204-4C0C-9098-86D52EE9F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66BB-7375-4641-A0A0-18EC2E073613}" type="slidenum">
              <a:rPr lang="es-EC" smtClean="0"/>
              <a:t>‹Nº›</a:t>
            </a:fld>
            <a:endParaRPr lang="es-EC"/>
          </a:p>
        </p:txBody>
      </p:sp>
    </p:spTree>
    <p:extLst>
      <p:ext uri="{BB962C8B-B14F-4D97-AF65-F5344CB8AC3E}">
        <p14:creationId xmlns:p14="http://schemas.microsoft.com/office/powerpoint/2010/main" val="352730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33456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tmp"/><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11" Type="http://schemas.openxmlformats.org/officeDocument/2006/relationships/image" Target="../media/image21.jpeg"/><Relationship Id="rId5" Type="http://schemas.openxmlformats.org/officeDocument/2006/relationships/diagramColors" Target="../diagrams/colors7.xml"/><Relationship Id="rId10" Type="http://schemas.openxmlformats.org/officeDocument/2006/relationships/image" Target="../media/image20.png"/><Relationship Id="rId4" Type="http://schemas.openxmlformats.org/officeDocument/2006/relationships/diagramQuickStyle" Target="../diagrams/quickStyle7.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2211" y="218941"/>
            <a:ext cx="10748241" cy="5532502"/>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500" kern="0" dirty="0">
              <a:solidFill>
                <a:srgbClr val="000000"/>
              </a:solidFill>
              <a:latin typeface="Arial" panose="020B0604020202020204" pitchFamily="34" charset="0"/>
              <a:cs typeface="Arial" panose="020B0604020202020204" pitchFamily="34" charset="0"/>
            </a:endParaRP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Arial" panose="020B0604020202020204" pitchFamily="34" charset="0"/>
                <a:cs typeface="Arial" panose="020B0604020202020204" pitchFamily="34" charset="0"/>
              </a:rPr>
              <a:t>DEPARTAMENTO DE CIENCIAS ECONÓMICAS, ADMINISTRATIVAS Y DEL COMERCIO</a:t>
            </a: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Arial" panose="020B0604020202020204" pitchFamily="34" charset="0"/>
                <a:cs typeface="Arial" panose="020B0604020202020204" pitchFamily="34" charset="0"/>
              </a:rPr>
              <a:t>CARRERA DE INGENIERÍA EN FINANZAS Y AUDITORÍA</a:t>
            </a: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lnSpc>
                <a:spcPct val="150000"/>
              </a:lnSpc>
              <a:buNone/>
            </a:pPr>
            <a:r>
              <a:rPr lang="es-EC" sz="1500" b="1" dirty="0">
                <a:solidFill>
                  <a:srgbClr val="000000"/>
                </a:solidFill>
                <a:latin typeface="Arial" panose="020B0604020202020204" pitchFamily="34" charset="0"/>
                <a:cs typeface="Arial" panose="020B0604020202020204" pitchFamily="34" charset="0"/>
              </a:rPr>
              <a:t>TRABAJO DE TITULACIÓN, PREVIO A LA OBTENCIÓN DEL TÍTULO DE INGENIERA EN FINANZAS, CONTADORA PÚBLICA -  AUDITORA </a:t>
            </a:r>
          </a:p>
          <a:p>
            <a:pPr marL="0" indent="0" algn="ctr">
              <a:lnSpc>
                <a:spcPct val="150000"/>
              </a:lnSpc>
              <a:buNone/>
            </a:pPr>
            <a:r>
              <a:rPr lang="es-EC" sz="1500" b="1" dirty="0">
                <a:solidFill>
                  <a:srgbClr val="000000"/>
                </a:solidFill>
                <a:latin typeface="Arial" panose="020B0604020202020204" pitchFamily="34" charset="0"/>
                <a:cs typeface="Arial" panose="020B0604020202020204" pitchFamily="34" charset="0"/>
              </a:rPr>
              <a:t>TEMA: “ADMINISTRACIÓN DEL CAPITAL DE TRABAJO Y SU INCIDENCIA EN LA RENTABILIDAD DE LAS EMPRESAS DEL SECTOR MANUFACTURERO DE ELABORACIÓN DE ALIMENTOS Y BEBIDAS, EN LA PROVINCIA DE PICHINCHA”</a:t>
            </a:r>
            <a:endParaRPr lang="es-ES" sz="1500" b="1" dirty="0">
              <a:solidFill>
                <a:srgbClr val="000000"/>
              </a:solidFill>
              <a:latin typeface="Arial" panose="020B0604020202020204" pitchFamily="34" charset="0"/>
              <a:cs typeface="Arial" panose="020B0604020202020204" pitchFamily="34" charset="0"/>
            </a:endParaRP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Arial" panose="020B0604020202020204" pitchFamily="34" charset="0"/>
                <a:cs typeface="Arial" panose="020B0604020202020204" pitchFamily="34" charset="0"/>
              </a:rPr>
              <a:t>AUTORES: GUAMANÍ CLAVIJO, MISHELL DEL ROCÍO; JÁCOME RUIZ KATHERINE ARACELY </a:t>
            </a: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Arial" panose="020B0604020202020204" pitchFamily="34" charset="0"/>
                <a:cs typeface="Arial" panose="020B0604020202020204" pitchFamily="34" charset="0"/>
              </a:rPr>
              <a:t>DIRECTOR: </a:t>
            </a:r>
            <a:r>
              <a:rPr lang="es-419" sz="1500" b="1" dirty="0">
                <a:solidFill>
                  <a:srgbClr val="000000"/>
                </a:solidFill>
                <a:latin typeface="Arial" panose="020B0604020202020204" pitchFamily="34" charset="0"/>
                <a:cs typeface="Arial" panose="020B0604020202020204" pitchFamily="34" charset="0"/>
              </a:rPr>
              <a:t>PhD. ÁLVARO PATRICIO CARRILLO PUNINA</a:t>
            </a:r>
            <a:endParaRPr lang="es-EC" sz="1500" b="1" dirty="0">
              <a:solidFill>
                <a:srgbClr val="000000"/>
              </a:solidFill>
              <a:latin typeface="Arial" panose="020B0604020202020204" pitchFamily="34" charset="0"/>
              <a:cs typeface="Arial" panose="020B0604020202020204" pitchFamily="34" charset="0"/>
            </a:endParaRP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r>
              <a:rPr lang="es-EC" sz="1500" b="1" dirty="0">
                <a:solidFill>
                  <a:srgbClr val="000000"/>
                </a:solidFill>
                <a:latin typeface="Arial" panose="020B0604020202020204" pitchFamily="34" charset="0"/>
                <a:cs typeface="Arial" panose="020B0604020202020204" pitchFamily="34" charset="0"/>
              </a:rPr>
              <a:t>SANGOLQUÍ</a:t>
            </a:r>
          </a:p>
          <a:p>
            <a:pPr marL="0" indent="0" algn="ctr">
              <a:buNone/>
            </a:pPr>
            <a:r>
              <a:rPr lang="es-EC" sz="1500" b="1" dirty="0">
                <a:solidFill>
                  <a:srgbClr val="000000"/>
                </a:solidFill>
                <a:latin typeface="Arial" panose="020B0604020202020204" pitchFamily="34" charset="0"/>
                <a:cs typeface="Arial" panose="020B0604020202020204" pitchFamily="34" charset="0"/>
              </a:rPr>
              <a:t>2021</a:t>
            </a:r>
          </a:p>
          <a:p>
            <a:pPr marL="0" indent="0" algn="ctr">
              <a:buNone/>
            </a:pPr>
            <a:endParaRPr lang="es-EC" sz="1500" b="1" dirty="0">
              <a:solidFill>
                <a:srgbClr val="000000"/>
              </a:solidFill>
              <a:latin typeface="Arial" panose="020B0604020202020204" pitchFamily="34" charset="0"/>
              <a:cs typeface="Arial" panose="020B0604020202020204" pitchFamily="34" charset="0"/>
            </a:endParaRPr>
          </a:p>
          <a:p>
            <a:pPr marL="0" indent="0" algn="ctr">
              <a:buNone/>
            </a:pPr>
            <a:endParaRPr lang="es-EC" sz="15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8663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8211330-DBE9-4F88-BD1D-B2A75B15F0C2}"/>
              </a:ext>
            </a:extLst>
          </p:cNvPr>
          <p:cNvSpPr>
            <a:spLocks noGrp="1"/>
          </p:cNvSpPr>
          <p:nvPr>
            <p:ph type="title"/>
          </p:nvPr>
        </p:nvSpPr>
        <p:spPr>
          <a:xfrm>
            <a:off x="609600" y="274638"/>
            <a:ext cx="10972800" cy="858126"/>
          </a:xfrm>
        </p:spPr>
        <p:txBody>
          <a:bodyPr/>
          <a:lstStyle/>
          <a:p>
            <a:pPr algn="l"/>
            <a:r>
              <a:rPr lang="es-EC" i="0" u="sng" dirty="0">
                <a:solidFill>
                  <a:schemeClr val="tx1"/>
                </a:solidFill>
              </a:rPr>
              <a:t>Técnicas de comprobación de hipótesis </a:t>
            </a:r>
          </a:p>
        </p:txBody>
      </p:sp>
      <p:graphicFrame>
        <p:nvGraphicFramePr>
          <p:cNvPr id="4" name="Diagrama 3">
            <a:extLst>
              <a:ext uri="{FF2B5EF4-FFF2-40B4-BE49-F238E27FC236}">
                <a16:creationId xmlns:a16="http://schemas.microsoft.com/office/drawing/2014/main" id="{0B265279-C27B-4C39-8078-8524D6543354}"/>
              </a:ext>
            </a:extLst>
          </p:cNvPr>
          <p:cNvGraphicFramePr/>
          <p:nvPr>
            <p:extLst>
              <p:ext uri="{D42A27DB-BD31-4B8C-83A1-F6EECF244321}">
                <p14:modId xmlns:p14="http://schemas.microsoft.com/office/powerpoint/2010/main" val="1861961255"/>
              </p:ext>
            </p:extLst>
          </p:nvPr>
        </p:nvGraphicFramePr>
        <p:xfrm>
          <a:off x="2032000" y="1023583"/>
          <a:ext cx="8108287" cy="491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brir llave 4">
            <a:extLst>
              <a:ext uri="{FF2B5EF4-FFF2-40B4-BE49-F238E27FC236}">
                <a16:creationId xmlns:a16="http://schemas.microsoft.com/office/drawing/2014/main" id="{D04D647C-43C6-43EE-B08F-04995802A67F}"/>
              </a:ext>
            </a:extLst>
          </p:cNvPr>
          <p:cNvSpPr/>
          <p:nvPr/>
        </p:nvSpPr>
        <p:spPr>
          <a:xfrm>
            <a:off x="7369788" y="4715301"/>
            <a:ext cx="354842" cy="11191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1A0D9BB7-BBD7-466D-8DA0-56D2BC39E0D1}"/>
              </a:ext>
            </a:extLst>
          </p:cNvPr>
          <p:cNvSpPr/>
          <p:nvPr/>
        </p:nvSpPr>
        <p:spPr>
          <a:xfrm>
            <a:off x="7888406" y="4810499"/>
            <a:ext cx="2088106" cy="36848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Efectos fijos</a:t>
            </a:r>
          </a:p>
        </p:txBody>
      </p:sp>
      <p:sp>
        <p:nvSpPr>
          <p:cNvPr id="7" name="Rectángulo: esquinas redondeadas 6">
            <a:extLst>
              <a:ext uri="{FF2B5EF4-FFF2-40B4-BE49-F238E27FC236}">
                <a16:creationId xmlns:a16="http://schemas.microsoft.com/office/drawing/2014/main" id="{70D7331E-D120-4813-AC12-0B3979D12F5C}"/>
              </a:ext>
            </a:extLst>
          </p:cNvPr>
          <p:cNvSpPr/>
          <p:nvPr/>
        </p:nvSpPr>
        <p:spPr>
          <a:xfrm>
            <a:off x="7888405" y="5336276"/>
            <a:ext cx="2088107" cy="36848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Efectos aleatorios </a:t>
            </a:r>
          </a:p>
        </p:txBody>
      </p:sp>
    </p:spTree>
    <p:extLst>
      <p:ext uri="{BB962C8B-B14F-4D97-AF65-F5344CB8AC3E}">
        <p14:creationId xmlns:p14="http://schemas.microsoft.com/office/powerpoint/2010/main" val="1972158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
            <a:extLst>
              <a:ext uri="{FF2B5EF4-FFF2-40B4-BE49-F238E27FC236}">
                <a16:creationId xmlns:a16="http://schemas.microsoft.com/office/drawing/2014/main" id="{4985D5AE-502E-4231-B479-AAAB04BD8B86}"/>
              </a:ext>
            </a:extLst>
          </p:cNvPr>
          <p:cNvSpPr/>
          <p:nvPr/>
        </p:nvSpPr>
        <p:spPr>
          <a:xfrm>
            <a:off x="4430409" y="825210"/>
            <a:ext cx="3288286" cy="55408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1">
            <a:schemeClr val="accent4"/>
          </a:lnRef>
          <a:fillRef idx="2">
            <a:schemeClr val="accent4"/>
          </a:fillRef>
          <a:effectRef idx="1">
            <a:schemeClr val="accent4"/>
          </a:effectRef>
          <a:fontRef idx="minor">
            <a:schemeClr val="dk1"/>
          </a:fontRef>
        </p:style>
        <p:txBody>
          <a:bodyPr wrap="square" lIns="34289" tIns="0" rIns="34289" bIns="0" numCol="1" anchor="ctr">
            <a:noAutofit/>
          </a:bodyPr>
          <a:lstStyle/>
          <a:p>
            <a:pPr algn="ctr"/>
            <a:r>
              <a:rPr lang="es-EC" b="1" dirty="0">
                <a:solidFill>
                  <a:srgbClr val="000000"/>
                </a:solidFill>
                <a:latin typeface="Arial" panose="020B0604020202020204" pitchFamily="34" charset="0"/>
                <a:ea typeface="Helvetica"/>
                <a:cs typeface="Arial" panose="020B0604020202020204" pitchFamily="34" charset="0"/>
                <a:sym typeface="Helvetica"/>
              </a:rPr>
              <a:t>296 empresas manufactureras</a:t>
            </a:r>
          </a:p>
        </p:txBody>
      </p:sp>
      <p:sp>
        <p:nvSpPr>
          <p:cNvPr id="3" name="Globo: flecha hacia abajo 2">
            <a:extLst>
              <a:ext uri="{FF2B5EF4-FFF2-40B4-BE49-F238E27FC236}">
                <a16:creationId xmlns:a16="http://schemas.microsoft.com/office/drawing/2014/main" id="{A41D20C2-4C57-4FE5-A08D-A90DC379DBFE}"/>
              </a:ext>
            </a:extLst>
          </p:cNvPr>
          <p:cNvSpPr/>
          <p:nvPr/>
        </p:nvSpPr>
        <p:spPr>
          <a:xfrm>
            <a:off x="799200" y="1558313"/>
            <a:ext cx="3037614" cy="799175"/>
          </a:xfrm>
          <a:prstGeom prst="downArrowCallout">
            <a:avLst/>
          </a:prstGeom>
          <a:ln>
            <a:solidFill>
              <a:srgbClr val="00808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rgbClr val="000000"/>
                </a:solidFill>
              </a:rPr>
              <a:t>Subsector de elaboración de alimentos </a:t>
            </a:r>
          </a:p>
        </p:txBody>
      </p:sp>
      <p:sp>
        <p:nvSpPr>
          <p:cNvPr id="4" name="Globo: flecha hacia abajo 3">
            <a:extLst>
              <a:ext uri="{FF2B5EF4-FFF2-40B4-BE49-F238E27FC236}">
                <a16:creationId xmlns:a16="http://schemas.microsoft.com/office/drawing/2014/main" id="{37044043-5D67-477A-9FF2-0C76C0960B7E}"/>
              </a:ext>
            </a:extLst>
          </p:cNvPr>
          <p:cNvSpPr/>
          <p:nvPr/>
        </p:nvSpPr>
        <p:spPr>
          <a:xfrm>
            <a:off x="8581944" y="1540734"/>
            <a:ext cx="2810856" cy="862447"/>
          </a:xfrm>
          <a:prstGeom prst="downArrowCallout">
            <a:avLst/>
          </a:prstGeom>
          <a:noFill/>
          <a:ln w="28575">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a:solidFill>
                  <a:schemeClr val="tx1"/>
                </a:solidFill>
              </a:rPr>
              <a:t>Subsector de elaboración de bebidas</a:t>
            </a:r>
          </a:p>
        </p:txBody>
      </p:sp>
      <mc:AlternateContent xmlns:mc="http://schemas.openxmlformats.org/markup-compatibility/2006" xmlns:a14="http://schemas.microsoft.com/office/drawing/2010/main">
        <mc:Choice Requires="a14">
          <p:sp>
            <p:nvSpPr>
              <p:cNvPr id="11" name="2 CuadroTexto">
                <a:extLst>
                  <a:ext uri="{FF2B5EF4-FFF2-40B4-BE49-F238E27FC236}">
                    <a16:creationId xmlns:a16="http://schemas.microsoft.com/office/drawing/2014/main" id="{4C537C99-6AD9-488A-8F42-236083A3437E}"/>
                  </a:ext>
                </a:extLst>
              </p:cNvPr>
              <p:cNvSpPr txBox="1"/>
              <p:nvPr/>
            </p:nvSpPr>
            <p:spPr>
              <a:xfrm>
                <a:off x="3977353" y="2632177"/>
                <a:ext cx="3793009" cy="10801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spcAft>
                    <a:spcPts val="0"/>
                  </a:spcAft>
                </a:pPr>
                <a:r>
                  <a:rPr lang="es-EC" sz="2000" dirty="0">
                    <a:solidFill>
                      <a:srgbClr val="000000"/>
                    </a:solidFill>
                    <a:effectLst/>
                    <a:latin typeface="Times New Roman" panose="02020603050405020304" pitchFamily="18" charset="0"/>
                    <a:ea typeface="Times New Roman" panose="02020603050405020304" pitchFamily="18" charset="0"/>
                  </a:rPr>
                  <a:t>n</a:t>
                </a:r>
                <a14:m>
                  <m:oMath xmlns:m="http://schemas.openxmlformats.org/officeDocument/2006/math">
                    <m:r>
                      <a:rPr lang="es-EC" sz="2400" i="1">
                        <a:solidFill>
                          <a:srgbClr val="000000"/>
                        </a:solidFill>
                        <a:effectLst/>
                        <a:latin typeface="Cambria Math" panose="02040503050406030204" pitchFamily="18" charset="0"/>
                        <a:ea typeface="Times New Roman" panose="02020603050405020304" pitchFamily="18" charset="0"/>
                      </a:rPr>
                      <m:t>=</m:t>
                    </m:r>
                    <m:f>
                      <m:fPr>
                        <m:ctrlPr>
                          <a:rPr lang="es-ES" sz="2400" i="1">
                            <a:solidFill>
                              <a:srgbClr val="000000"/>
                            </a:solidFill>
                            <a:effectLst/>
                            <a:latin typeface="Cambria Math" panose="02040503050406030204" pitchFamily="18" charset="0"/>
                            <a:ea typeface="Times New Roman" panose="02020603050405020304" pitchFamily="18" charset="0"/>
                          </a:rPr>
                        </m:ctrlPr>
                      </m:fPr>
                      <m:num>
                        <m:r>
                          <a:rPr lang="es-MX" sz="2400" b="0" i="1" smtClean="0">
                            <a:solidFill>
                              <a:srgbClr val="000000"/>
                            </a:solidFill>
                            <a:effectLst/>
                            <a:latin typeface="Cambria Math" panose="02040503050406030204" pitchFamily="18" charset="0"/>
                            <a:ea typeface="Times New Roman" panose="02020603050405020304" pitchFamily="18" charset="0"/>
                          </a:rPr>
                          <m:t>𝑁</m:t>
                        </m:r>
                        <m:r>
                          <a:rPr lang="es-MX" sz="2400" b="0" i="1" smtClean="0">
                            <a:solidFill>
                              <a:srgbClr val="000000"/>
                            </a:solidFill>
                            <a:effectLst/>
                            <a:latin typeface="Cambria Math" panose="02040503050406030204" pitchFamily="18" charset="0"/>
                            <a:ea typeface="Times New Roman" panose="02020603050405020304" pitchFamily="18" charset="0"/>
                          </a:rPr>
                          <m:t>∗</m:t>
                        </m:r>
                        <m:sSup>
                          <m:sSupPr>
                            <m:ctrlPr>
                              <a:rPr lang="es-ES" sz="2400" i="1">
                                <a:solidFill>
                                  <a:srgbClr val="000000"/>
                                </a:solidFill>
                                <a:effectLst/>
                                <a:latin typeface="Cambria Math" panose="02040503050406030204" pitchFamily="18" charset="0"/>
                                <a:ea typeface="Times New Roman" panose="02020603050405020304" pitchFamily="18" charset="0"/>
                              </a:rPr>
                            </m:ctrlPr>
                          </m:sSupPr>
                          <m:e>
                            <m:r>
                              <a:rPr lang="es-MX" sz="2400" b="0" i="1" smtClean="0">
                                <a:solidFill>
                                  <a:srgbClr val="000000"/>
                                </a:solidFill>
                                <a:effectLst/>
                                <a:latin typeface="Cambria Math" panose="02040503050406030204" pitchFamily="18" charset="0"/>
                                <a:ea typeface="Times New Roman" panose="02020603050405020304" pitchFamily="18" charset="0"/>
                              </a:rPr>
                              <m:t>𝑍</m:t>
                            </m:r>
                          </m:e>
                          <m:sup>
                            <m:r>
                              <a:rPr lang="es-EC" sz="2400" i="1">
                                <a:solidFill>
                                  <a:srgbClr val="000000"/>
                                </a:solidFill>
                                <a:effectLst/>
                                <a:latin typeface="Cambria Math" panose="02040503050406030204" pitchFamily="18" charset="0"/>
                                <a:ea typeface="Times New Roman" panose="02020603050405020304" pitchFamily="18" charset="0"/>
                              </a:rPr>
                              <m:t>2</m:t>
                            </m:r>
                          </m:sup>
                        </m:sSup>
                        <m:r>
                          <a:rPr lang="es-EC" sz="2400" i="1">
                            <a:solidFill>
                              <a:srgbClr val="000000"/>
                            </a:solidFill>
                            <a:effectLst/>
                            <a:latin typeface="Cambria Math" panose="02040503050406030204" pitchFamily="18" charset="0"/>
                            <a:ea typeface="Times New Roman" panose="02020603050405020304" pitchFamily="18" charset="0"/>
                          </a:rPr>
                          <m:t>∗</m:t>
                        </m:r>
                        <m:r>
                          <a:rPr lang="es-EC" sz="2400" i="1">
                            <a:solidFill>
                              <a:srgbClr val="000000"/>
                            </a:solidFill>
                            <a:effectLst/>
                            <a:latin typeface="Cambria Math" panose="02040503050406030204" pitchFamily="18" charset="0"/>
                            <a:ea typeface="Times New Roman" panose="02020603050405020304" pitchFamily="18" charset="0"/>
                          </a:rPr>
                          <m:t>𝑝</m:t>
                        </m:r>
                        <m:r>
                          <a:rPr lang="es-EC" sz="2400" i="1">
                            <a:solidFill>
                              <a:srgbClr val="000000"/>
                            </a:solidFill>
                            <a:effectLst/>
                            <a:latin typeface="Cambria Math" panose="02040503050406030204" pitchFamily="18" charset="0"/>
                            <a:ea typeface="Times New Roman" panose="02020603050405020304" pitchFamily="18" charset="0"/>
                          </a:rPr>
                          <m:t>∗</m:t>
                        </m:r>
                        <m:r>
                          <a:rPr lang="es-EC" sz="2400" i="1">
                            <a:solidFill>
                              <a:srgbClr val="000000"/>
                            </a:solidFill>
                            <a:effectLst/>
                            <a:latin typeface="Cambria Math" panose="02040503050406030204" pitchFamily="18" charset="0"/>
                            <a:ea typeface="Times New Roman" panose="02020603050405020304" pitchFamily="18" charset="0"/>
                          </a:rPr>
                          <m:t>𝑞</m:t>
                        </m:r>
                      </m:num>
                      <m:den>
                        <m:d>
                          <m:dPr>
                            <m:ctrlPr>
                              <a:rPr lang="es-ES" sz="2400" i="1">
                                <a:solidFill>
                                  <a:srgbClr val="000000"/>
                                </a:solidFill>
                                <a:effectLst/>
                                <a:latin typeface="Cambria Math" panose="02040503050406030204" pitchFamily="18" charset="0"/>
                                <a:ea typeface="Times New Roman" panose="02020603050405020304" pitchFamily="18" charset="0"/>
                              </a:rPr>
                            </m:ctrlPr>
                          </m:dPr>
                          <m:e>
                            <m:sSup>
                              <m:sSupPr>
                                <m:ctrlPr>
                                  <a:rPr lang="es-ES" sz="2400" i="1">
                                    <a:solidFill>
                                      <a:srgbClr val="000000"/>
                                    </a:solidFill>
                                    <a:effectLst/>
                                    <a:latin typeface="Cambria Math" panose="02040503050406030204" pitchFamily="18" charset="0"/>
                                    <a:ea typeface="Times New Roman" panose="02020603050405020304" pitchFamily="18" charset="0"/>
                                  </a:rPr>
                                </m:ctrlPr>
                              </m:sSupPr>
                              <m:e>
                                <m:r>
                                  <a:rPr lang="es-EC" sz="2400" i="1">
                                    <a:solidFill>
                                      <a:srgbClr val="000000"/>
                                    </a:solidFill>
                                    <a:effectLst/>
                                    <a:latin typeface="Cambria Math" panose="02040503050406030204" pitchFamily="18" charset="0"/>
                                    <a:ea typeface="Times New Roman" panose="02020603050405020304" pitchFamily="18" charset="0"/>
                                  </a:rPr>
                                  <m:t>𝑒</m:t>
                                </m:r>
                              </m:e>
                              <m:sup>
                                <m:r>
                                  <a:rPr lang="es-EC" sz="2400" i="1">
                                    <a:solidFill>
                                      <a:srgbClr val="000000"/>
                                    </a:solidFill>
                                    <a:effectLst/>
                                    <a:latin typeface="Cambria Math" panose="02040503050406030204" pitchFamily="18" charset="0"/>
                                    <a:ea typeface="Times New Roman" panose="02020603050405020304" pitchFamily="18" charset="0"/>
                                  </a:rPr>
                                  <m:t>2</m:t>
                                </m:r>
                              </m:sup>
                            </m:sSup>
                            <m:r>
                              <a:rPr lang="es-EC" sz="2400" i="1">
                                <a:solidFill>
                                  <a:srgbClr val="000000"/>
                                </a:solidFill>
                                <a:effectLst/>
                                <a:latin typeface="Cambria Math" panose="02040503050406030204" pitchFamily="18" charset="0"/>
                                <a:ea typeface="Times New Roman" panose="02020603050405020304" pitchFamily="18" charset="0"/>
                              </a:rPr>
                              <m:t>∗</m:t>
                            </m:r>
                            <m:d>
                              <m:dPr>
                                <m:ctrlPr>
                                  <a:rPr lang="es-ES" sz="2400" i="1">
                                    <a:solidFill>
                                      <a:srgbClr val="000000"/>
                                    </a:solidFill>
                                    <a:effectLst/>
                                    <a:latin typeface="Cambria Math" panose="02040503050406030204" pitchFamily="18" charset="0"/>
                                    <a:ea typeface="Times New Roman" panose="02020603050405020304" pitchFamily="18" charset="0"/>
                                  </a:rPr>
                                </m:ctrlPr>
                              </m:dPr>
                              <m:e>
                                <m:r>
                                  <a:rPr lang="es-EC" sz="2400" i="1">
                                    <a:solidFill>
                                      <a:srgbClr val="000000"/>
                                    </a:solidFill>
                                    <a:effectLst/>
                                    <a:latin typeface="Cambria Math" panose="02040503050406030204" pitchFamily="18" charset="0"/>
                                    <a:ea typeface="Times New Roman" panose="02020603050405020304" pitchFamily="18" charset="0"/>
                                  </a:rPr>
                                  <m:t>𝑁</m:t>
                                </m:r>
                                <m:r>
                                  <a:rPr lang="es-EC" sz="2400" i="1">
                                    <a:solidFill>
                                      <a:srgbClr val="000000"/>
                                    </a:solidFill>
                                    <a:effectLst/>
                                    <a:latin typeface="Cambria Math" panose="02040503050406030204" pitchFamily="18" charset="0"/>
                                    <a:ea typeface="Times New Roman" panose="02020603050405020304" pitchFamily="18" charset="0"/>
                                  </a:rPr>
                                  <m:t>−1</m:t>
                                </m:r>
                              </m:e>
                            </m:d>
                          </m:e>
                        </m:d>
                        <m:r>
                          <a:rPr lang="es-EC" sz="2400" i="1">
                            <a:solidFill>
                              <a:srgbClr val="000000"/>
                            </a:solidFill>
                            <a:effectLst/>
                            <a:latin typeface="Cambria Math" panose="02040503050406030204" pitchFamily="18" charset="0"/>
                            <a:ea typeface="Times New Roman" panose="02020603050405020304" pitchFamily="18" charset="0"/>
                          </a:rPr>
                          <m:t>+</m:t>
                        </m:r>
                        <m:sSup>
                          <m:sSupPr>
                            <m:ctrlPr>
                              <a:rPr lang="es-ES" sz="2400" i="1">
                                <a:solidFill>
                                  <a:srgbClr val="000000"/>
                                </a:solidFill>
                                <a:effectLst/>
                                <a:latin typeface="Cambria Math" panose="02040503050406030204" pitchFamily="18" charset="0"/>
                                <a:ea typeface="Times New Roman" panose="02020603050405020304" pitchFamily="18" charset="0"/>
                              </a:rPr>
                            </m:ctrlPr>
                          </m:sSupPr>
                          <m:e>
                            <m:r>
                              <a:rPr lang="es-MX" sz="2400" b="0" i="1" smtClean="0">
                                <a:solidFill>
                                  <a:srgbClr val="000000"/>
                                </a:solidFill>
                                <a:effectLst/>
                                <a:latin typeface="Cambria Math" panose="02040503050406030204" pitchFamily="18" charset="0"/>
                                <a:ea typeface="Times New Roman" panose="02020603050405020304" pitchFamily="18" charset="0"/>
                              </a:rPr>
                              <m:t>𝑍</m:t>
                            </m:r>
                          </m:e>
                          <m:sup>
                            <m:r>
                              <a:rPr lang="es-EC" sz="2400" i="1">
                                <a:solidFill>
                                  <a:srgbClr val="000000"/>
                                </a:solidFill>
                                <a:effectLst/>
                                <a:latin typeface="Cambria Math" panose="02040503050406030204" pitchFamily="18" charset="0"/>
                                <a:ea typeface="Times New Roman" panose="02020603050405020304" pitchFamily="18" charset="0"/>
                              </a:rPr>
                              <m:t>2</m:t>
                            </m:r>
                          </m:sup>
                        </m:sSup>
                        <m:r>
                          <a:rPr lang="es-EC" sz="2400" i="1">
                            <a:solidFill>
                              <a:srgbClr val="000000"/>
                            </a:solidFill>
                            <a:effectLst/>
                            <a:latin typeface="Cambria Math" panose="02040503050406030204" pitchFamily="18" charset="0"/>
                            <a:ea typeface="Times New Roman" panose="02020603050405020304" pitchFamily="18" charset="0"/>
                          </a:rPr>
                          <m:t>∗</m:t>
                        </m:r>
                        <m:r>
                          <a:rPr lang="es-EC" sz="2400" i="1">
                            <a:solidFill>
                              <a:srgbClr val="000000"/>
                            </a:solidFill>
                            <a:effectLst/>
                            <a:latin typeface="Cambria Math" panose="02040503050406030204" pitchFamily="18" charset="0"/>
                            <a:ea typeface="Times New Roman" panose="02020603050405020304" pitchFamily="18" charset="0"/>
                          </a:rPr>
                          <m:t>𝑝</m:t>
                        </m:r>
                        <m:r>
                          <a:rPr lang="es-EC" sz="2400" i="1">
                            <a:solidFill>
                              <a:srgbClr val="000000"/>
                            </a:solidFill>
                            <a:effectLst/>
                            <a:latin typeface="Cambria Math" panose="02040503050406030204" pitchFamily="18" charset="0"/>
                            <a:ea typeface="Times New Roman" panose="02020603050405020304" pitchFamily="18" charset="0"/>
                          </a:rPr>
                          <m:t>∗</m:t>
                        </m:r>
                        <m:r>
                          <a:rPr lang="es-EC" sz="2400" i="1">
                            <a:solidFill>
                              <a:srgbClr val="000000"/>
                            </a:solidFill>
                            <a:effectLst/>
                            <a:latin typeface="Cambria Math" panose="02040503050406030204" pitchFamily="18" charset="0"/>
                            <a:ea typeface="Times New Roman" panose="02020603050405020304" pitchFamily="18" charset="0"/>
                          </a:rPr>
                          <m:t>𝑞</m:t>
                        </m:r>
                      </m:den>
                    </m:f>
                  </m:oMath>
                </a14:m>
                <a:endParaRPr lang="es-ES" sz="2000" dirty="0">
                  <a:effectLst/>
                  <a:latin typeface="Times New Roman" panose="02020603050405020304" pitchFamily="18" charset="0"/>
                  <a:ea typeface="Times New Roman" panose="02020603050405020304" pitchFamily="18" charset="0"/>
                </a:endParaRPr>
              </a:p>
            </p:txBody>
          </p:sp>
        </mc:Choice>
        <mc:Fallback xmlns="">
          <p:sp>
            <p:nvSpPr>
              <p:cNvPr id="11" name="2 CuadroTexto">
                <a:extLst>
                  <a:ext uri="{FF2B5EF4-FFF2-40B4-BE49-F238E27FC236}">
                    <a16:creationId xmlns:a16="http://schemas.microsoft.com/office/drawing/2014/main" id="{4C537C99-6AD9-488A-8F42-236083A3437E}"/>
                  </a:ext>
                </a:extLst>
              </p:cNvPr>
              <p:cNvSpPr txBox="1">
                <a:spLocks noRot="1" noChangeAspect="1" noMove="1" noResize="1" noEditPoints="1" noAdjustHandles="1" noChangeArrowheads="1" noChangeShapeType="1" noTextEdit="1"/>
              </p:cNvSpPr>
              <p:nvPr/>
            </p:nvSpPr>
            <p:spPr>
              <a:xfrm>
                <a:off x="3977353" y="2632177"/>
                <a:ext cx="3793009" cy="1080120"/>
              </a:xfrm>
              <a:prstGeom prst="rect">
                <a:avLst/>
              </a:prstGeom>
              <a:blipFill>
                <a:blip r:embed="rId2"/>
                <a:stretch>
                  <a:fillRect/>
                </a:stretch>
              </a:blipFill>
            </p:spPr>
            <p:txBody>
              <a:bodyPr/>
              <a:lstStyle/>
              <a:p>
                <a:r>
                  <a:rPr lang="es-EC">
                    <a:noFill/>
                  </a:rPr>
                  <a:t> </a:t>
                </a:r>
              </a:p>
            </p:txBody>
          </p:sp>
        </mc:Fallback>
      </mc:AlternateContent>
      <p:sp>
        <p:nvSpPr>
          <p:cNvPr id="12" name="Rectángulo 11">
            <a:extLst>
              <a:ext uri="{FF2B5EF4-FFF2-40B4-BE49-F238E27FC236}">
                <a16:creationId xmlns:a16="http://schemas.microsoft.com/office/drawing/2014/main" id="{1347A4B4-34E6-4D43-84F9-066164B6811B}"/>
              </a:ext>
            </a:extLst>
          </p:cNvPr>
          <p:cNvSpPr/>
          <p:nvPr/>
        </p:nvSpPr>
        <p:spPr>
          <a:xfrm>
            <a:off x="2359599" y="3513767"/>
            <a:ext cx="5400688" cy="1342419"/>
          </a:xfrm>
          <a:prstGeom prst="rect">
            <a:avLst/>
          </a:prstGeom>
        </p:spPr>
        <p:txBody>
          <a:bodyPr wrap="square">
            <a:spAutoFit/>
          </a:bodyPr>
          <a:lstStyle/>
          <a:p>
            <a:pPr marL="1798320" indent="449580">
              <a:lnSpc>
                <a:spcPct val="115000"/>
              </a:lnSpc>
            </a:pPr>
            <a:r>
              <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N= </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296 tamaño el universo</a:t>
            </a:r>
            <a:endPar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98320" indent="449580">
              <a:lnSpc>
                <a:spcPct val="115000"/>
              </a:lnSpc>
              <a:spcAft>
                <a:spcPts val="0"/>
              </a:spcAft>
            </a:pPr>
            <a:r>
              <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Z=</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1,96 (Nivel de confianza del 95%)</a:t>
            </a:r>
            <a:endParaRPr lang="es-ES" sz="1200" dirty="0">
              <a:latin typeface="Arial" panose="020B0604020202020204" pitchFamily="34" charset="0"/>
              <a:ea typeface="Calibri" panose="020F0502020204030204" pitchFamily="34" charset="0"/>
              <a:cs typeface="Arial" panose="020B0604020202020204" pitchFamily="34" charset="0"/>
            </a:endParaRPr>
          </a:p>
          <a:p>
            <a:pPr marL="1798320" indent="449580">
              <a:lnSpc>
                <a:spcPct val="115000"/>
              </a:lnSpc>
              <a:spcAft>
                <a:spcPts val="0"/>
              </a:spcAft>
            </a:pPr>
            <a:r>
              <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0,5 probabilidad de éxito</a:t>
            </a:r>
            <a:endParaRPr lang="es-ES" sz="1200" dirty="0">
              <a:latin typeface="Arial" panose="020B0604020202020204" pitchFamily="34" charset="0"/>
              <a:ea typeface="Calibri" panose="020F0502020204030204" pitchFamily="34" charset="0"/>
              <a:cs typeface="Arial" panose="020B0604020202020204" pitchFamily="34" charset="0"/>
            </a:endParaRPr>
          </a:p>
          <a:p>
            <a:pPr marL="1798320" indent="449580">
              <a:lnSpc>
                <a:spcPct val="115000"/>
              </a:lnSpc>
              <a:spcAft>
                <a:spcPts val="0"/>
              </a:spcAft>
            </a:pPr>
            <a:r>
              <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q=</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0,5 probabilidad de fracaso</a:t>
            </a:r>
            <a:endParaRPr lang="es-ES" sz="1200" dirty="0">
              <a:latin typeface="Arial" panose="020B0604020202020204" pitchFamily="34" charset="0"/>
              <a:ea typeface="Calibri" panose="020F0502020204030204" pitchFamily="34" charset="0"/>
              <a:cs typeface="Arial" panose="020B0604020202020204" pitchFamily="34" charset="0"/>
            </a:endParaRPr>
          </a:p>
          <a:p>
            <a:pPr marL="1798320" indent="449580">
              <a:lnSpc>
                <a:spcPct val="115000"/>
              </a:lnSpc>
              <a:spcAft>
                <a:spcPts val="0"/>
              </a:spcAft>
            </a:pPr>
            <a:r>
              <a:rPr lang="es-EC"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0,05 margen de error</a:t>
            </a:r>
            <a:endParaRPr lang="es-ES" sz="1200" dirty="0">
              <a:latin typeface="Arial" panose="020B0604020202020204" pitchFamily="34" charset="0"/>
              <a:ea typeface="Calibri" panose="020F0502020204030204" pitchFamily="34" charset="0"/>
              <a:cs typeface="Arial" panose="020B0604020202020204" pitchFamily="34" charset="0"/>
            </a:endParaRPr>
          </a:p>
        </p:txBody>
      </p:sp>
      <p:sp>
        <p:nvSpPr>
          <p:cNvPr id="13" name="1 CuadroTexto">
            <a:extLst>
              <a:ext uri="{FF2B5EF4-FFF2-40B4-BE49-F238E27FC236}">
                <a16:creationId xmlns:a16="http://schemas.microsoft.com/office/drawing/2014/main" id="{686BD0A8-60CD-4CDA-A9F2-973C2B2A6CE4}"/>
              </a:ext>
            </a:extLst>
          </p:cNvPr>
          <p:cNvSpPr txBox="1"/>
          <p:nvPr/>
        </p:nvSpPr>
        <p:spPr>
          <a:xfrm>
            <a:off x="4757089" y="4876731"/>
            <a:ext cx="2538336" cy="958314"/>
          </a:xfrm>
          <a:prstGeom prst="horizontalScroll">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pPr algn="ctr">
              <a:spcAft>
                <a:spcPts val="0"/>
              </a:spcAft>
            </a:pPr>
            <a:r>
              <a:rPr lang="es-EC" dirty="0">
                <a:solidFill>
                  <a:schemeClr val="bg2">
                    <a:lumMod val="10000"/>
                  </a:schemeClr>
                </a:solidFill>
                <a:latin typeface="Arial" panose="020B0604020202020204" pitchFamily="34" charset="0"/>
                <a:ea typeface="Times New Roman"/>
                <a:cs typeface="Arial" panose="020B0604020202020204" pitchFamily="34" charset="0"/>
              </a:rPr>
              <a:t>Muestra: </a:t>
            </a:r>
            <a:r>
              <a:rPr lang="es-EC" b="1" dirty="0">
                <a:solidFill>
                  <a:srgbClr val="FF9966"/>
                </a:solidFill>
                <a:latin typeface="Arial" panose="020B0604020202020204" pitchFamily="34" charset="0"/>
                <a:ea typeface="Times New Roman"/>
                <a:cs typeface="Arial" panose="020B0604020202020204" pitchFamily="34" charset="0"/>
              </a:rPr>
              <a:t>167 empresas</a:t>
            </a:r>
            <a:endParaRPr lang="es-EC" b="1" dirty="0">
              <a:solidFill>
                <a:srgbClr val="FF9966"/>
              </a:solidFill>
              <a:effectLst/>
              <a:latin typeface="Arial" panose="020B0604020202020204" pitchFamily="34" charset="0"/>
              <a:ea typeface="Times New Roman"/>
              <a:cs typeface="Arial" panose="020B0604020202020204" pitchFamily="34" charset="0"/>
            </a:endParaRPr>
          </a:p>
        </p:txBody>
      </p:sp>
      <p:sp>
        <p:nvSpPr>
          <p:cNvPr id="14" name="Shape 130">
            <a:extLst>
              <a:ext uri="{FF2B5EF4-FFF2-40B4-BE49-F238E27FC236}">
                <a16:creationId xmlns:a16="http://schemas.microsoft.com/office/drawing/2014/main" id="{9D7C82BC-83D8-4ADC-B0CA-ABB1E1C16372}"/>
              </a:ext>
            </a:extLst>
          </p:cNvPr>
          <p:cNvSpPr/>
          <p:nvPr/>
        </p:nvSpPr>
        <p:spPr>
          <a:xfrm>
            <a:off x="4985384" y="1626209"/>
            <a:ext cx="2221232" cy="422638"/>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1">
            <a:schemeClr val="accent2"/>
          </a:lnRef>
          <a:fillRef idx="2">
            <a:schemeClr val="accent2"/>
          </a:fillRef>
          <a:effectRef idx="1">
            <a:schemeClr val="accent2"/>
          </a:effectRef>
          <a:fontRef idx="minor">
            <a:schemeClr val="dk1"/>
          </a:fontRef>
        </p:style>
        <p:txBody>
          <a:bodyPr wrap="square" lIns="34289" tIns="0" rIns="34289" bIns="0" numCol="1" anchor="ctr">
            <a:noAutofit/>
          </a:bodyPr>
          <a:lstStyle/>
          <a:p>
            <a:pPr algn="ctr"/>
            <a:r>
              <a:rPr lang="en-US" sz="2000" b="1" dirty="0">
                <a:solidFill>
                  <a:srgbClr val="000000"/>
                </a:solidFill>
                <a:latin typeface="+mj-lt"/>
                <a:ea typeface="Helvetica"/>
                <a:cs typeface="Helvetica"/>
                <a:sym typeface="Helvetica"/>
              </a:rPr>
              <a:t>Muestra</a:t>
            </a:r>
          </a:p>
        </p:txBody>
      </p:sp>
      <p:sp>
        <p:nvSpPr>
          <p:cNvPr id="17" name="Flecha: hacia abajo 16">
            <a:extLst>
              <a:ext uri="{FF2B5EF4-FFF2-40B4-BE49-F238E27FC236}">
                <a16:creationId xmlns:a16="http://schemas.microsoft.com/office/drawing/2014/main" id="{10859DFA-914E-43F3-AC24-ED0381A30EF4}"/>
              </a:ext>
            </a:extLst>
          </p:cNvPr>
          <p:cNvSpPr/>
          <p:nvPr/>
        </p:nvSpPr>
        <p:spPr>
          <a:xfrm>
            <a:off x="5922152" y="2229878"/>
            <a:ext cx="304800" cy="2552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0" name="Flecha: doblada hacia arriba 19">
            <a:extLst>
              <a:ext uri="{FF2B5EF4-FFF2-40B4-BE49-F238E27FC236}">
                <a16:creationId xmlns:a16="http://schemas.microsoft.com/office/drawing/2014/main" id="{2EC33994-9E6C-433A-96A1-D0AD713AC913}"/>
              </a:ext>
            </a:extLst>
          </p:cNvPr>
          <p:cNvSpPr/>
          <p:nvPr/>
        </p:nvSpPr>
        <p:spPr>
          <a:xfrm flipV="1">
            <a:off x="8278948" y="986435"/>
            <a:ext cx="914400" cy="379975"/>
          </a:xfrm>
          <a:prstGeom prst="ben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1" name="Título 1">
            <a:extLst>
              <a:ext uri="{FF2B5EF4-FFF2-40B4-BE49-F238E27FC236}">
                <a16:creationId xmlns:a16="http://schemas.microsoft.com/office/drawing/2014/main" id="{594ECB1B-38C4-4ED7-82D3-286B2E4DE7DC}"/>
              </a:ext>
            </a:extLst>
          </p:cNvPr>
          <p:cNvSpPr txBox="1">
            <a:spLocks/>
          </p:cNvSpPr>
          <p:nvPr/>
        </p:nvSpPr>
        <p:spPr>
          <a:xfrm>
            <a:off x="609600" y="208021"/>
            <a:ext cx="10972800" cy="53002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u="sng" kern="0" dirty="0">
                <a:solidFill>
                  <a:schemeClr val="tx1"/>
                </a:solidFill>
              </a:rPr>
              <a:t>Población y Muestra</a:t>
            </a:r>
          </a:p>
        </p:txBody>
      </p:sp>
      <p:sp>
        <p:nvSpPr>
          <p:cNvPr id="23" name="Flecha: doblada hacia arriba 22">
            <a:extLst>
              <a:ext uri="{FF2B5EF4-FFF2-40B4-BE49-F238E27FC236}">
                <a16:creationId xmlns:a16="http://schemas.microsoft.com/office/drawing/2014/main" id="{C2F8BF42-C650-4D2C-9610-31E552B0F9E7}"/>
              </a:ext>
            </a:extLst>
          </p:cNvPr>
          <p:cNvSpPr/>
          <p:nvPr/>
        </p:nvSpPr>
        <p:spPr>
          <a:xfrm flipH="1" flipV="1">
            <a:off x="3333840" y="986435"/>
            <a:ext cx="914400" cy="383124"/>
          </a:xfrm>
          <a:prstGeom prst="ben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graphicFrame>
        <p:nvGraphicFramePr>
          <p:cNvPr id="10" name="Tabla 9">
            <a:extLst>
              <a:ext uri="{FF2B5EF4-FFF2-40B4-BE49-F238E27FC236}">
                <a16:creationId xmlns:a16="http://schemas.microsoft.com/office/drawing/2014/main" id="{CA5563E4-F363-4684-A3D0-0D9B2EE3B12C}"/>
              </a:ext>
            </a:extLst>
          </p:cNvPr>
          <p:cNvGraphicFramePr>
            <a:graphicFrameLocks noGrp="1"/>
          </p:cNvGraphicFramePr>
          <p:nvPr>
            <p:extLst>
              <p:ext uri="{D42A27DB-BD31-4B8C-83A1-F6EECF244321}">
                <p14:modId xmlns:p14="http://schemas.microsoft.com/office/powerpoint/2010/main" val="4142228355"/>
              </p:ext>
            </p:extLst>
          </p:nvPr>
        </p:nvGraphicFramePr>
        <p:xfrm>
          <a:off x="658662" y="2573917"/>
          <a:ext cx="3318691" cy="2871080"/>
        </p:xfrm>
        <a:graphic>
          <a:graphicData uri="http://schemas.openxmlformats.org/drawingml/2006/table">
            <a:tbl>
              <a:tblPr firstRow="1" firstCol="1" bandRow="1">
                <a:tableStyleId>{1E171933-4619-4E11-9A3F-F7608DF75F80}</a:tableStyleId>
              </a:tblPr>
              <a:tblGrid>
                <a:gridCol w="2220263">
                  <a:extLst>
                    <a:ext uri="{9D8B030D-6E8A-4147-A177-3AD203B41FA5}">
                      <a16:colId xmlns:a16="http://schemas.microsoft.com/office/drawing/2014/main" val="746050708"/>
                    </a:ext>
                  </a:extLst>
                </a:gridCol>
                <a:gridCol w="1098428">
                  <a:extLst>
                    <a:ext uri="{9D8B030D-6E8A-4147-A177-3AD203B41FA5}">
                      <a16:colId xmlns:a16="http://schemas.microsoft.com/office/drawing/2014/main" val="3983102019"/>
                    </a:ext>
                  </a:extLst>
                </a:gridCol>
              </a:tblGrid>
              <a:tr h="647884">
                <a:tc>
                  <a:txBody>
                    <a:bodyPr/>
                    <a:lstStyle/>
                    <a:p>
                      <a:pPr algn="ctr">
                        <a:lnSpc>
                          <a:spcPct val="107000"/>
                        </a:lnSpc>
                        <a:spcAft>
                          <a:spcPts val="800"/>
                        </a:spcAft>
                      </a:pPr>
                      <a:r>
                        <a:rPr lang="es-EC" sz="1100" dirty="0">
                          <a:effectLst/>
                        </a:rPr>
                        <a:t>Grupo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80"/>
                    </a:solidFill>
                  </a:tcPr>
                </a:tc>
                <a:tc>
                  <a:txBody>
                    <a:bodyPr/>
                    <a:lstStyle/>
                    <a:p>
                      <a:pPr algn="ctr">
                        <a:lnSpc>
                          <a:spcPct val="107000"/>
                        </a:lnSpc>
                        <a:spcAft>
                          <a:spcPts val="800"/>
                        </a:spcAft>
                      </a:pPr>
                      <a:r>
                        <a:rPr lang="es-EC" sz="1100" dirty="0">
                          <a:effectLst/>
                        </a:rPr>
                        <a:t>Nº Empresas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80"/>
                    </a:solidFill>
                  </a:tcPr>
                </a:tc>
                <a:extLst>
                  <a:ext uri="{0D108BD9-81ED-4DB2-BD59-A6C34878D82A}">
                    <a16:rowId xmlns:a16="http://schemas.microsoft.com/office/drawing/2014/main" val="1518170798"/>
                  </a:ext>
                </a:extLst>
              </a:tr>
              <a:tr h="621519">
                <a:tc>
                  <a:txBody>
                    <a:bodyPr/>
                    <a:lstStyle/>
                    <a:p>
                      <a:pPr>
                        <a:lnSpc>
                          <a:spcPct val="107000"/>
                        </a:lnSpc>
                        <a:spcAft>
                          <a:spcPts val="800"/>
                        </a:spcAft>
                      </a:pPr>
                      <a:r>
                        <a:rPr lang="es-EC" sz="1200" b="0" dirty="0">
                          <a:effectLst/>
                        </a:rPr>
                        <a:t>Destilación, rectificación y mezcla de bebidas alcohólicas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s-EC" sz="1100" dirty="0">
                          <a:effectLst/>
                        </a:rPr>
                        <a:t>17</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62817781"/>
                  </a:ext>
                </a:extLst>
              </a:tr>
              <a:tr h="282659">
                <a:tc>
                  <a:txBody>
                    <a:bodyPr/>
                    <a:lstStyle/>
                    <a:p>
                      <a:pPr>
                        <a:lnSpc>
                          <a:spcPct val="107000"/>
                        </a:lnSpc>
                        <a:spcAft>
                          <a:spcPts val="800"/>
                        </a:spcAft>
                      </a:pPr>
                      <a:r>
                        <a:rPr lang="es-EC" sz="1200" b="0" dirty="0">
                          <a:effectLst/>
                        </a:rPr>
                        <a:t>Elaboración de vinos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8833818"/>
                  </a:ext>
                </a:extLst>
              </a:tr>
              <a:tr h="523235">
                <a:tc>
                  <a:txBody>
                    <a:bodyPr/>
                    <a:lstStyle/>
                    <a:p>
                      <a:pPr>
                        <a:lnSpc>
                          <a:spcPct val="107000"/>
                        </a:lnSpc>
                        <a:spcAft>
                          <a:spcPts val="800"/>
                        </a:spcAft>
                      </a:pPr>
                      <a:r>
                        <a:rPr lang="es-EC" sz="1200" b="0" dirty="0">
                          <a:effectLst/>
                        </a:rPr>
                        <a:t>Elaboración de bebidas malteadas y de malta</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es-EC" sz="1100" dirty="0">
                          <a:effectLst/>
                        </a:rPr>
                        <a:t>12</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534345068"/>
                  </a:ext>
                </a:extLst>
              </a:tr>
              <a:tr h="795783">
                <a:tc>
                  <a:txBody>
                    <a:bodyPr/>
                    <a:lstStyle/>
                    <a:p>
                      <a:pPr>
                        <a:lnSpc>
                          <a:spcPct val="107000"/>
                        </a:lnSpc>
                        <a:spcAft>
                          <a:spcPts val="800"/>
                        </a:spcAft>
                      </a:pPr>
                      <a:r>
                        <a:rPr lang="es-EC" sz="1200" b="0" dirty="0">
                          <a:effectLst/>
                        </a:rPr>
                        <a:t>Elaboración de bebidas no alcohólicas; producción de aguas minerales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dirty="0">
                          <a:effectLst/>
                        </a:rPr>
                        <a:t>17</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9212361"/>
                  </a:ext>
                </a:extLst>
              </a:tr>
            </a:tbl>
          </a:graphicData>
        </a:graphic>
      </p:graphicFrame>
      <p:graphicFrame>
        <p:nvGraphicFramePr>
          <p:cNvPr id="16" name="Tabla 15">
            <a:extLst>
              <a:ext uri="{FF2B5EF4-FFF2-40B4-BE49-F238E27FC236}">
                <a16:creationId xmlns:a16="http://schemas.microsoft.com/office/drawing/2014/main" id="{6F8491FC-AB4C-4E66-8AD1-1910CAD5E089}"/>
              </a:ext>
            </a:extLst>
          </p:cNvPr>
          <p:cNvGraphicFramePr>
            <a:graphicFrameLocks noGrp="1"/>
          </p:cNvGraphicFramePr>
          <p:nvPr>
            <p:extLst>
              <p:ext uri="{D42A27DB-BD31-4B8C-83A1-F6EECF244321}">
                <p14:modId xmlns:p14="http://schemas.microsoft.com/office/powerpoint/2010/main" val="851607868"/>
              </p:ext>
            </p:extLst>
          </p:nvPr>
        </p:nvGraphicFramePr>
        <p:xfrm>
          <a:off x="8093122" y="2632177"/>
          <a:ext cx="3793009" cy="3078008"/>
        </p:xfrm>
        <a:graphic>
          <a:graphicData uri="http://schemas.openxmlformats.org/drawingml/2006/table">
            <a:tbl>
              <a:tblPr firstRow="1" firstCol="1" bandRow="1">
                <a:tableStyleId>{72833802-FEF1-4C79-8D5D-14CF1EAF98D9}</a:tableStyleId>
              </a:tblPr>
              <a:tblGrid>
                <a:gridCol w="2506547">
                  <a:extLst>
                    <a:ext uri="{9D8B030D-6E8A-4147-A177-3AD203B41FA5}">
                      <a16:colId xmlns:a16="http://schemas.microsoft.com/office/drawing/2014/main" val="425078088"/>
                    </a:ext>
                  </a:extLst>
                </a:gridCol>
                <a:gridCol w="1286462">
                  <a:extLst>
                    <a:ext uri="{9D8B030D-6E8A-4147-A177-3AD203B41FA5}">
                      <a16:colId xmlns:a16="http://schemas.microsoft.com/office/drawing/2014/main" val="2067302636"/>
                    </a:ext>
                  </a:extLst>
                </a:gridCol>
              </a:tblGrid>
              <a:tr h="478496">
                <a:tc>
                  <a:txBody>
                    <a:bodyPr/>
                    <a:lstStyle/>
                    <a:p>
                      <a:pPr algn="ctr">
                        <a:lnSpc>
                          <a:spcPct val="107000"/>
                        </a:lnSpc>
                        <a:spcAft>
                          <a:spcPts val="800"/>
                        </a:spcAft>
                      </a:pPr>
                      <a:r>
                        <a:rPr lang="es-EC" sz="1000" b="1" dirty="0">
                          <a:effectLst/>
                        </a:rPr>
                        <a:t>Grupo</a:t>
                      </a:r>
                      <a:endParaRPr lang="es-EC"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00" b="1" dirty="0">
                          <a:effectLst/>
                        </a:rPr>
                        <a:t>N.º Empresas</a:t>
                      </a:r>
                      <a:endParaRPr lang="es-EC"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1275914444"/>
                  </a:ext>
                </a:extLst>
              </a:tr>
              <a:tr h="310080">
                <a:tc>
                  <a:txBody>
                    <a:bodyPr/>
                    <a:lstStyle/>
                    <a:p>
                      <a:pPr>
                        <a:lnSpc>
                          <a:spcPct val="107000"/>
                        </a:lnSpc>
                        <a:spcAft>
                          <a:spcPts val="800"/>
                        </a:spcAft>
                      </a:pPr>
                      <a:r>
                        <a:rPr lang="es-EC" sz="1200" b="0" dirty="0">
                          <a:effectLst/>
                        </a:rPr>
                        <a:t>Elaboración y conservación de carne</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31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519298914"/>
                  </a:ext>
                </a:extLst>
              </a:tr>
              <a:tr h="355909">
                <a:tc>
                  <a:txBody>
                    <a:bodyPr/>
                    <a:lstStyle/>
                    <a:p>
                      <a:pPr>
                        <a:lnSpc>
                          <a:spcPct val="107000"/>
                        </a:lnSpc>
                        <a:spcAft>
                          <a:spcPts val="800"/>
                        </a:spcAft>
                      </a:pPr>
                      <a:r>
                        <a:rPr lang="es-EC" sz="1200" b="0" dirty="0">
                          <a:effectLst/>
                        </a:rPr>
                        <a:t>Elaboración y conservación de frutas, legumbres y hortalizas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43</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615119716"/>
                  </a:ext>
                </a:extLst>
              </a:tr>
              <a:tr h="355909">
                <a:tc>
                  <a:txBody>
                    <a:bodyPr/>
                    <a:lstStyle/>
                    <a:p>
                      <a:pPr>
                        <a:lnSpc>
                          <a:spcPct val="107000"/>
                        </a:lnSpc>
                        <a:spcAft>
                          <a:spcPts val="800"/>
                        </a:spcAft>
                      </a:pPr>
                      <a:r>
                        <a:rPr lang="es-EC" sz="1200" b="0" dirty="0">
                          <a:effectLst/>
                        </a:rPr>
                        <a:t>Elaboración de aceites y grasas de origen vegetal y animal</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7</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2659427379"/>
                  </a:ext>
                </a:extLst>
              </a:tr>
              <a:tr h="310080">
                <a:tc>
                  <a:txBody>
                    <a:bodyPr/>
                    <a:lstStyle/>
                    <a:p>
                      <a:pPr>
                        <a:lnSpc>
                          <a:spcPct val="107000"/>
                        </a:lnSpc>
                        <a:spcAft>
                          <a:spcPts val="800"/>
                        </a:spcAft>
                      </a:pPr>
                      <a:r>
                        <a:rPr lang="es-EC" sz="1200" b="0" dirty="0">
                          <a:effectLst/>
                        </a:rPr>
                        <a:t>Elaboración de productos lácteos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17</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3949386709"/>
                  </a:ext>
                </a:extLst>
              </a:tr>
              <a:tr h="355909">
                <a:tc>
                  <a:txBody>
                    <a:bodyPr/>
                    <a:lstStyle/>
                    <a:p>
                      <a:pPr>
                        <a:lnSpc>
                          <a:spcPct val="107000"/>
                        </a:lnSpc>
                        <a:spcAft>
                          <a:spcPts val="800"/>
                        </a:spcAft>
                      </a:pPr>
                      <a:r>
                        <a:rPr lang="es-EC" sz="1200" b="0" dirty="0">
                          <a:effectLst/>
                        </a:rPr>
                        <a:t>Elaboración de productos de molinería, almidones y productos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14</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1849487002"/>
                  </a:ext>
                </a:extLst>
              </a:tr>
              <a:tr h="310080">
                <a:tc>
                  <a:txBody>
                    <a:bodyPr/>
                    <a:lstStyle/>
                    <a:p>
                      <a:pPr>
                        <a:lnSpc>
                          <a:spcPct val="107000"/>
                        </a:lnSpc>
                        <a:spcAft>
                          <a:spcPts val="800"/>
                        </a:spcAft>
                      </a:pPr>
                      <a:r>
                        <a:rPr lang="es-EC" sz="1200" b="0" dirty="0">
                          <a:effectLst/>
                        </a:rPr>
                        <a:t>Elaboración de otros productos alimenticios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118</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2263602446"/>
                  </a:ext>
                </a:extLst>
              </a:tr>
              <a:tr h="310080">
                <a:tc>
                  <a:txBody>
                    <a:bodyPr/>
                    <a:lstStyle/>
                    <a:p>
                      <a:pPr>
                        <a:lnSpc>
                          <a:spcPct val="107000"/>
                        </a:lnSpc>
                        <a:spcAft>
                          <a:spcPts val="800"/>
                        </a:spcAft>
                      </a:pPr>
                      <a:r>
                        <a:rPr lang="es-EC" sz="1200" b="0" dirty="0">
                          <a:effectLst/>
                        </a:rPr>
                        <a:t>Elaboración de alimentos preparados para animales</a:t>
                      </a:r>
                      <a:endParaRPr lang="es-EC"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tc>
                  <a:txBody>
                    <a:bodyPr/>
                    <a:lstStyle/>
                    <a:p>
                      <a:pPr algn="ctr">
                        <a:lnSpc>
                          <a:spcPct val="107000"/>
                        </a:lnSpc>
                        <a:spcAft>
                          <a:spcPts val="800"/>
                        </a:spcAft>
                      </a:pPr>
                      <a:r>
                        <a:rPr lang="es-EC" sz="1050" dirty="0">
                          <a:effectLst/>
                        </a:rPr>
                        <a:t>17</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96" marR="45496" marT="0" marB="0" anchor="ctr"/>
                </a:tc>
                <a:extLst>
                  <a:ext uri="{0D108BD9-81ED-4DB2-BD59-A6C34878D82A}">
                    <a16:rowId xmlns:a16="http://schemas.microsoft.com/office/drawing/2014/main" val="2902198303"/>
                  </a:ext>
                </a:extLst>
              </a:tr>
            </a:tbl>
          </a:graphicData>
        </a:graphic>
      </p:graphicFrame>
    </p:spTree>
    <p:extLst>
      <p:ext uri="{BB962C8B-B14F-4D97-AF65-F5344CB8AC3E}">
        <p14:creationId xmlns:p14="http://schemas.microsoft.com/office/powerpoint/2010/main" val="2055706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4BA45-F765-4CE4-B0DE-7A49200B11F2}"/>
              </a:ext>
            </a:extLst>
          </p:cNvPr>
          <p:cNvSpPr txBox="1">
            <a:spLocks/>
          </p:cNvSpPr>
          <p:nvPr/>
        </p:nvSpPr>
        <p:spPr>
          <a:xfrm>
            <a:off x="609600" y="98839"/>
            <a:ext cx="10972800" cy="53002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u="sng" kern="0" dirty="0">
                <a:solidFill>
                  <a:schemeClr val="tx1"/>
                </a:solidFill>
              </a:rPr>
              <a:t>Resultados </a:t>
            </a:r>
          </a:p>
        </p:txBody>
      </p:sp>
      <p:graphicFrame>
        <p:nvGraphicFramePr>
          <p:cNvPr id="3" name="Diagrama 2">
            <a:extLst>
              <a:ext uri="{FF2B5EF4-FFF2-40B4-BE49-F238E27FC236}">
                <a16:creationId xmlns:a16="http://schemas.microsoft.com/office/drawing/2014/main" id="{9E58D8B4-6377-45C1-B2E0-E9657FFED3A9}"/>
              </a:ext>
            </a:extLst>
          </p:cNvPr>
          <p:cNvGraphicFramePr/>
          <p:nvPr>
            <p:extLst>
              <p:ext uri="{D42A27DB-BD31-4B8C-83A1-F6EECF244321}">
                <p14:modId xmlns:p14="http://schemas.microsoft.com/office/powerpoint/2010/main" val="1571039086"/>
              </p:ext>
            </p:extLst>
          </p:nvPr>
        </p:nvGraphicFramePr>
        <p:xfrm>
          <a:off x="1363260" y="7658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218FE3FD-8DB2-4E29-B6C4-55D754C5C721}"/>
              </a:ext>
            </a:extLst>
          </p:cNvPr>
          <p:cNvSpPr/>
          <p:nvPr/>
        </p:nvSpPr>
        <p:spPr>
          <a:xfrm>
            <a:off x="2359546" y="4480587"/>
            <a:ext cx="1555845" cy="9007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Ciclo de conversión del efectivo </a:t>
            </a:r>
          </a:p>
        </p:txBody>
      </p:sp>
      <p:sp>
        <p:nvSpPr>
          <p:cNvPr id="7" name="CuadroTexto 6">
            <a:extLst>
              <a:ext uri="{FF2B5EF4-FFF2-40B4-BE49-F238E27FC236}">
                <a16:creationId xmlns:a16="http://schemas.microsoft.com/office/drawing/2014/main" id="{F98F1626-7BFD-46A5-8F45-F81E8E142AF7}"/>
              </a:ext>
            </a:extLst>
          </p:cNvPr>
          <p:cNvSpPr txBox="1"/>
          <p:nvPr/>
        </p:nvSpPr>
        <p:spPr>
          <a:xfrm>
            <a:off x="10340454" y="3765498"/>
            <a:ext cx="1241946" cy="715089"/>
          </a:xfrm>
          <a:prstGeom prst="roundRect">
            <a:avLst/>
          </a:prstGeom>
          <a:noFill/>
          <a:ln>
            <a:solidFill>
              <a:srgbClr val="FF9900"/>
            </a:solidFill>
          </a:ln>
        </p:spPr>
        <p:txBody>
          <a:bodyPr wrap="square" rtlCol="0">
            <a:spAutoFit/>
          </a:bodyPr>
          <a:lstStyle/>
          <a:p>
            <a:pPr algn="ctr"/>
            <a:r>
              <a:rPr lang="es-EC" dirty="0"/>
              <a:t>Modelo DuPont</a:t>
            </a:r>
          </a:p>
        </p:txBody>
      </p:sp>
      <p:sp>
        <p:nvSpPr>
          <p:cNvPr id="10" name="Flecha: curvada hacia abajo 9">
            <a:extLst>
              <a:ext uri="{FF2B5EF4-FFF2-40B4-BE49-F238E27FC236}">
                <a16:creationId xmlns:a16="http://schemas.microsoft.com/office/drawing/2014/main" id="{7CCA2DA9-E8AB-4C97-8E25-5AF8E5E694C5}"/>
              </a:ext>
            </a:extLst>
          </p:cNvPr>
          <p:cNvSpPr/>
          <p:nvPr/>
        </p:nvSpPr>
        <p:spPr>
          <a:xfrm>
            <a:off x="9908275" y="3029803"/>
            <a:ext cx="1064525" cy="399197"/>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solidFill>
                <a:schemeClr val="tx1"/>
              </a:solidFill>
            </a:endParaRPr>
          </a:p>
        </p:txBody>
      </p:sp>
      <p:sp>
        <p:nvSpPr>
          <p:cNvPr id="12" name="Flecha: curvada hacia arriba 11">
            <a:extLst>
              <a:ext uri="{FF2B5EF4-FFF2-40B4-BE49-F238E27FC236}">
                <a16:creationId xmlns:a16="http://schemas.microsoft.com/office/drawing/2014/main" id="{202702EE-9019-48A8-AC7B-684259E3F61E}"/>
              </a:ext>
            </a:extLst>
          </p:cNvPr>
          <p:cNvSpPr/>
          <p:nvPr/>
        </p:nvSpPr>
        <p:spPr>
          <a:xfrm>
            <a:off x="9943153" y="4800600"/>
            <a:ext cx="1029647" cy="399197"/>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solidFill>
                <a:schemeClr val="tx1"/>
              </a:solidFill>
            </a:endParaRPr>
          </a:p>
        </p:txBody>
      </p:sp>
      <p:cxnSp>
        <p:nvCxnSpPr>
          <p:cNvPr id="25" name="Conector recto 24">
            <a:extLst>
              <a:ext uri="{FF2B5EF4-FFF2-40B4-BE49-F238E27FC236}">
                <a16:creationId xmlns:a16="http://schemas.microsoft.com/office/drawing/2014/main" id="{7FD76738-BF86-41D6-A23E-E08F65FCE509}"/>
              </a:ext>
            </a:extLst>
          </p:cNvPr>
          <p:cNvCxnSpPr>
            <a:cxnSpLocks/>
          </p:cNvCxnSpPr>
          <p:nvPr/>
        </p:nvCxnSpPr>
        <p:spPr>
          <a:xfrm>
            <a:off x="2129051" y="4081822"/>
            <a:ext cx="0" cy="846000"/>
          </a:xfrm>
          <a:prstGeom prst="line">
            <a:avLst/>
          </a:prstGeom>
          <a:ln w="28575">
            <a:solidFill>
              <a:schemeClr val="tx1">
                <a:lumMod val="65000"/>
                <a:lumOff val="35000"/>
              </a:schemeClr>
            </a:solidFill>
          </a:ln>
        </p:spPr>
        <p:style>
          <a:lnRef idx="1">
            <a:schemeClr val="accent5"/>
          </a:lnRef>
          <a:fillRef idx="0">
            <a:schemeClr val="accent5"/>
          </a:fillRef>
          <a:effectRef idx="0">
            <a:schemeClr val="accent5"/>
          </a:effectRef>
          <a:fontRef idx="minor">
            <a:schemeClr val="tx1"/>
          </a:fontRef>
        </p:style>
      </p:cxnSp>
      <p:cxnSp>
        <p:nvCxnSpPr>
          <p:cNvPr id="28" name="Conector recto de flecha 27">
            <a:extLst>
              <a:ext uri="{FF2B5EF4-FFF2-40B4-BE49-F238E27FC236}">
                <a16:creationId xmlns:a16="http://schemas.microsoft.com/office/drawing/2014/main" id="{0B052FDB-8631-4480-8A74-8E2A15819E6B}"/>
              </a:ext>
            </a:extLst>
          </p:cNvPr>
          <p:cNvCxnSpPr/>
          <p:nvPr/>
        </p:nvCxnSpPr>
        <p:spPr>
          <a:xfrm>
            <a:off x="2129051" y="4930963"/>
            <a:ext cx="23049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0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167078"/>
            <a:ext cx="10972800" cy="107486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Diagnóstico del Capital de Trabajo </a:t>
            </a:r>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del subsector de Elaboración de Alimentos </a:t>
            </a:r>
            <a:endPar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9" name="Marcador de contenido 8">
            <a:extLst>
              <a:ext uri="{FF2B5EF4-FFF2-40B4-BE49-F238E27FC236}">
                <a16:creationId xmlns:a16="http://schemas.microsoft.com/office/drawing/2014/main" id="{54FA292A-2B37-4851-9610-83A14E32B410}"/>
              </a:ext>
            </a:extLst>
          </p:cNvPr>
          <p:cNvGraphicFramePr>
            <a:graphicFrameLocks noGrp="1"/>
          </p:cNvGraphicFramePr>
          <p:nvPr>
            <p:ph idx="1"/>
            <p:extLst>
              <p:ext uri="{D42A27DB-BD31-4B8C-83A1-F6EECF244321}">
                <p14:modId xmlns:p14="http://schemas.microsoft.com/office/powerpoint/2010/main" val="3107337623"/>
              </p:ext>
            </p:extLst>
          </p:nvPr>
        </p:nvGraphicFramePr>
        <p:xfrm>
          <a:off x="609600" y="1463443"/>
          <a:ext cx="5627427" cy="4291828"/>
        </p:xfrm>
        <a:graphic>
          <a:graphicData uri="http://schemas.openxmlformats.org/drawingml/2006/table">
            <a:tbl>
              <a:tblPr firstRow="1" firstCol="1" bandRow="1">
                <a:tableStyleId>{ED083AE6-46FA-4A59-8FB0-9F97EB10719F}</a:tableStyleId>
              </a:tblPr>
              <a:tblGrid>
                <a:gridCol w="2384063">
                  <a:extLst>
                    <a:ext uri="{9D8B030D-6E8A-4147-A177-3AD203B41FA5}">
                      <a16:colId xmlns:a16="http://schemas.microsoft.com/office/drawing/2014/main" val="3737272894"/>
                    </a:ext>
                  </a:extLst>
                </a:gridCol>
                <a:gridCol w="864638">
                  <a:extLst>
                    <a:ext uri="{9D8B030D-6E8A-4147-A177-3AD203B41FA5}">
                      <a16:colId xmlns:a16="http://schemas.microsoft.com/office/drawing/2014/main" val="3200154920"/>
                    </a:ext>
                  </a:extLst>
                </a:gridCol>
                <a:gridCol w="768568">
                  <a:extLst>
                    <a:ext uri="{9D8B030D-6E8A-4147-A177-3AD203B41FA5}">
                      <a16:colId xmlns:a16="http://schemas.microsoft.com/office/drawing/2014/main" val="3453971978"/>
                    </a:ext>
                  </a:extLst>
                </a:gridCol>
                <a:gridCol w="776574">
                  <a:extLst>
                    <a:ext uri="{9D8B030D-6E8A-4147-A177-3AD203B41FA5}">
                      <a16:colId xmlns:a16="http://schemas.microsoft.com/office/drawing/2014/main" val="3265140618"/>
                    </a:ext>
                  </a:extLst>
                </a:gridCol>
                <a:gridCol w="833584">
                  <a:extLst>
                    <a:ext uri="{9D8B030D-6E8A-4147-A177-3AD203B41FA5}">
                      <a16:colId xmlns:a16="http://schemas.microsoft.com/office/drawing/2014/main" val="4238447712"/>
                    </a:ext>
                  </a:extLst>
                </a:gridCol>
              </a:tblGrid>
              <a:tr h="654142">
                <a:tc>
                  <a:txBody>
                    <a:bodyPr/>
                    <a:lstStyle/>
                    <a:p>
                      <a:pPr algn="ctr">
                        <a:lnSpc>
                          <a:spcPct val="150000"/>
                        </a:lnSpc>
                        <a:spcAft>
                          <a:spcPts val="800"/>
                        </a:spcAft>
                      </a:pPr>
                      <a:r>
                        <a:rPr lang="es-EC" sz="1800" dirty="0">
                          <a:effectLst/>
                        </a:rPr>
                        <a:t>Indicador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800"/>
                        </a:spcAft>
                      </a:pPr>
                      <a:r>
                        <a:rPr lang="es-EC" sz="1800" dirty="0">
                          <a:effectLst/>
                        </a:rPr>
                        <a:t>2016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800"/>
                        </a:spcAft>
                      </a:pPr>
                      <a:r>
                        <a:rPr lang="es-EC" sz="1800" dirty="0">
                          <a:effectLst/>
                        </a:rPr>
                        <a:t>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800"/>
                        </a:spcAft>
                      </a:pPr>
                      <a:r>
                        <a:rPr lang="es-EC" sz="1800" dirty="0">
                          <a:effectLst/>
                        </a:rPr>
                        <a:t>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800"/>
                        </a:spcAft>
                      </a:pPr>
                      <a:r>
                        <a:rPr lang="es-EC" sz="1800" dirty="0">
                          <a:effectLst/>
                        </a:rPr>
                        <a:t>2019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899778848"/>
                  </a:ext>
                </a:extLst>
              </a:tr>
              <a:tr h="746302">
                <a:tc>
                  <a:txBody>
                    <a:bodyPr/>
                    <a:lstStyle/>
                    <a:p>
                      <a:pPr algn="l">
                        <a:lnSpc>
                          <a:spcPct val="150000"/>
                        </a:lnSpc>
                        <a:spcAft>
                          <a:spcPts val="800"/>
                        </a:spcAft>
                      </a:pPr>
                      <a:r>
                        <a:rPr lang="es-EC" sz="1400" b="0" dirty="0">
                          <a:effectLst/>
                        </a:rPr>
                        <a:t>Plazo promedio de Inventario (PPI)</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44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49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48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44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940238805"/>
                  </a:ext>
                </a:extLst>
              </a:tr>
              <a:tr h="676733">
                <a:tc>
                  <a:txBody>
                    <a:bodyPr/>
                    <a:lstStyle/>
                    <a:p>
                      <a:pPr>
                        <a:lnSpc>
                          <a:spcPct val="150000"/>
                        </a:lnSpc>
                        <a:spcBef>
                          <a:spcPts val="1200"/>
                        </a:spcBef>
                        <a:spcAft>
                          <a:spcPts val="800"/>
                        </a:spcAft>
                      </a:pPr>
                      <a:r>
                        <a:rPr lang="es-EC" sz="1400" b="0" dirty="0">
                          <a:effectLst/>
                        </a:rPr>
                        <a:t>Plazo promedio de Cobro (PPC)</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400" dirty="0">
                          <a:effectLst/>
                        </a:rPr>
                        <a:t>41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400" dirty="0">
                          <a:effectLst/>
                        </a:rPr>
                        <a:t>36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400" dirty="0">
                          <a:effectLst/>
                        </a:rPr>
                        <a:t>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400" dirty="0">
                          <a:effectLst/>
                        </a:rPr>
                        <a:t>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1206499"/>
                  </a:ext>
                </a:extLst>
              </a:tr>
              <a:tr h="690268">
                <a:tc>
                  <a:txBody>
                    <a:bodyPr/>
                    <a:lstStyle/>
                    <a:p>
                      <a:pPr>
                        <a:lnSpc>
                          <a:spcPct val="150000"/>
                        </a:lnSpc>
                        <a:spcBef>
                          <a:spcPts val="1200"/>
                        </a:spcBef>
                        <a:spcAft>
                          <a:spcPts val="800"/>
                        </a:spcAft>
                      </a:pPr>
                      <a:r>
                        <a:rPr lang="es-EC" sz="1400" b="0" dirty="0">
                          <a:effectLst/>
                        </a:rPr>
                        <a:t>Plazo promedio de Pago (PPP)</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327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344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333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dirty="0">
                          <a:effectLst/>
                        </a:rPr>
                        <a:t>251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50935289"/>
                  </a:ext>
                </a:extLst>
              </a:tr>
              <a:tr h="690268">
                <a:tc>
                  <a:txBody>
                    <a:bodyPr/>
                    <a:lstStyle/>
                    <a:p>
                      <a:pPr>
                        <a:lnSpc>
                          <a:spcPct val="150000"/>
                        </a:lnSpc>
                        <a:spcBef>
                          <a:spcPts val="1200"/>
                        </a:spcBef>
                        <a:spcAft>
                          <a:spcPts val="800"/>
                        </a:spcAft>
                      </a:pPr>
                      <a:r>
                        <a:rPr lang="es-EC" sz="1400" dirty="0">
                          <a:effectLst/>
                        </a:rPr>
                        <a:t>Ciclo de Conversión del Efectivo (CCE)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b="1" dirty="0">
                          <a:effectLst/>
                        </a:rPr>
                        <a:t>-242</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b="1" dirty="0">
                          <a:effectLst/>
                        </a:rPr>
                        <a:t>-259</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b="1" dirty="0">
                          <a:effectLst/>
                        </a:rPr>
                        <a:t>-247</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pPr>
                      <a:r>
                        <a:rPr lang="es-EC" sz="1400" b="1" dirty="0">
                          <a:effectLst/>
                        </a:rPr>
                        <a:t>-168</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63938352"/>
                  </a:ext>
                </a:extLst>
              </a:tr>
              <a:tr h="834115">
                <a:tc>
                  <a:txBody>
                    <a:bodyPr/>
                    <a:lstStyle/>
                    <a:p>
                      <a:pPr>
                        <a:lnSpc>
                          <a:spcPct val="150000"/>
                        </a:lnSpc>
                        <a:spcBef>
                          <a:spcPts val="1200"/>
                        </a:spcBef>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Efectivo mínimo de operaciones (EMO)</a:t>
                      </a:r>
                    </a:p>
                  </a:txBody>
                  <a:tcPr marL="68580" marR="68580" marT="0" marB="0" anchor="ctr">
                    <a:solidFill>
                      <a:schemeClr val="accent4">
                        <a:lumMod val="20000"/>
                        <a:lumOff val="80000"/>
                      </a:schemeClr>
                    </a:solidFill>
                  </a:tcPr>
                </a:tc>
                <a:tc gridSpan="4">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No necesitaron financiar su capital de trabajo </a:t>
                      </a:r>
                    </a:p>
                  </a:txBody>
                  <a:tcPr marL="68580" marR="68580" marT="0" marB="0" anchor="ctr">
                    <a:solidFill>
                      <a:schemeClr val="accent4">
                        <a:lumMod val="20000"/>
                        <a:lumOff val="80000"/>
                      </a:schemeClr>
                    </a:solidFill>
                  </a:tcPr>
                </a:tc>
                <a:tc hMerge="1">
                  <a:txBody>
                    <a:bodyPr/>
                    <a:lstStyle/>
                    <a:p>
                      <a:pPr algn="ctr">
                        <a:lnSpc>
                          <a:spcPct val="200000"/>
                        </a:lnSpc>
                        <a:spcAft>
                          <a:spcPts val="800"/>
                        </a:spcAft>
                      </a:pP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hMerge="1">
                  <a:txBody>
                    <a:bodyPr/>
                    <a:lstStyle/>
                    <a:p>
                      <a:pPr algn="ctr">
                        <a:lnSpc>
                          <a:spcPct val="200000"/>
                        </a:lnSpc>
                        <a:spcAft>
                          <a:spcPts val="800"/>
                        </a:spcAft>
                      </a:pP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hMerge="1">
                  <a:txBody>
                    <a:bodyPr/>
                    <a:lstStyle/>
                    <a:p>
                      <a:pPr algn="ctr">
                        <a:lnSpc>
                          <a:spcPct val="200000"/>
                        </a:lnSpc>
                        <a:spcAft>
                          <a:spcPts val="800"/>
                        </a:spcAft>
                      </a:pP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068229876"/>
                  </a:ext>
                </a:extLst>
              </a:tr>
            </a:tbl>
          </a:graphicData>
        </a:graphic>
      </p:graphicFrame>
      <p:graphicFrame>
        <p:nvGraphicFramePr>
          <p:cNvPr id="16" name="Gráfico 15">
            <a:extLst>
              <a:ext uri="{FF2B5EF4-FFF2-40B4-BE49-F238E27FC236}">
                <a16:creationId xmlns:a16="http://schemas.microsoft.com/office/drawing/2014/main" id="{12890348-8575-4D59-A990-69B0F075E55D}"/>
              </a:ext>
            </a:extLst>
          </p:cNvPr>
          <p:cNvGraphicFramePr/>
          <p:nvPr>
            <p:extLst>
              <p:ext uri="{D42A27DB-BD31-4B8C-83A1-F6EECF244321}">
                <p14:modId xmlns:p14="http://schemas.microsoft.com/office/powerpoint/2010/main" val="1049309290"/>
              </p:ext>
            </p:extLst>
          </p:nvPr>
        </p:nvGraphicFramePr>
        <p:xfrm>
          <a:off x="6646459" y="1508474"/>
          <a:ext cx="4935941" cy="4291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47753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167078"/>
            <a:ext cx="10972800" cy="89935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Análisis</a:t>
            </a:r>
            <a:r>
              <a:rPr lang="es-EC" sz="2800"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la liquidez corriente </a:t>
            </a:r>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del subsector de Elaboración de Alimentos </a:t>
            </a:r>
            <a:endPar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3" name="Tabla 2">
            <a:extLst>
              <a:ext uri="{FF2B5EF4-FFF2-40B4-BE49-F238E27FC236}">
                <a16:creationId xmlns:a16="http://schemas.microsoft.com/office/drawing/2014/main" id="{D08BB7E6-4618-44C4-AD0C-E10D45F07C65}"/>
              </a:ext>
            </a:extLst>
          </p:cNvPr>
          <p:cNvGraphicFramePr>
            <a:graphicFrameLocks noGrp="1"/>
          </p:cNvGraphicFramePr>
          <p:nvPr>
            <p:extLst>
              <p:ext uri="{D42A27DB-BD31-4B8C-83A1-F6EECF244321}">
                <p14:modId xmlns:p14="http://schemas.microsoft.com/office/powerpoint/2010/main" val="3619932482"/>
              </p:ext>
            </p:extLst>
          </p:nvPr>
        </p:nvGraphicFramePr>
        <p:xfrm>
          <a:off x="1062252" y="1277877"/>
          <a:ext cx="10520148" cy="1274256"/>
        </p:xfrm>
        <a:graphic>
          <a:graphicData uri="http://schemas.openxmlformats.org/drawingml/2006/table">
            <a:tbl>
              <a:tblPr firstRow="1" firstCol="1" bandRow="1">
                <a:tableStyleId>{ED083AE6-46FA-4A59-8FB0-9F97EB10719F}</a:tableStyleId>
              </a:tblPr>
              <a:tblGrid>
                <a:gridCol w="2245000">
                  <a:extLst>
                    <a:ext uri="{9D8B030D-6E8A-4147-A177-3AD203B41FA5}">
                      <a16:colId xmlns:a16="http://schemas.microsoft.com/office/drawing/2014/main" val="1058188051"/>
                    </a:ext>
                  </a:extLst>
                </a:gridCol>
                <a:gridCol w="2072469">
                  <a:extLst>
                    <a:ext uri="{9D8B030D-6E8A-4147-A177-3AD203B41FA5}">
                      <a16:colId xmlns:a16="http://schemas.microsoft.com/office/drawing/2014/main" val="2990624447"/>
                    </a:ext>
                  </a:extLst>
                </a:gridCol>
                <a:gridCol w="2070365">
                  <a:extLst>
                    <a:ext uri="{9D8B030D-6E8A-4147-A177-3AD203B41FA5}">
                      <a16:colId xmlns:a16="http://schemas.microsoft.com/office/drawing/2014/main" val="3804880729"/>
                    </a:ext>
                  </a:extLst>
                </a:gridCol>
                <a:gridCol w="2072469">
                  <a:extLst>
                    <a:ext uri="{9D8B030D-6E8A-4147-A177-3AD203B41FA5}">
                      <a16:colId xmlns:a16="http://schemas.microsoft.com/office/drawing/2014/main" val="2069787616"/>
                    </a:ext>
                  </a:extLst>
                </a:gridCol>
                <a:gridCol w="2059845">
                  <a:extLst>
                    <a:ext uri="{9D8B030D-6E8A-4147-A177-3AD203B41FA5}">
                      <a16:colId xmlns:a16="http://schemas.microsoft.com/office/drawing/2014/main" val="2027574082"/>
                    </a:ext>
                  </a:extLst>
                </a:gridCol>
              </a:tblGrid>
              <a:tr h="318564">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Componentes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solidFill>
                      <a:srgbClr val="F88456"/>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solidFill>
                      <a:srgbClr val="F88456"/>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solidFill>
                      <a:srgbClr val="F88456"/>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solidFill>
                      <a:srgbClr val="F88456"/>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solidFill>
                      <a:srgbClr val="F88456"/>
                    </a:solidFill>
                  </a:tcPr>
                </a:tc>
                <a:extLst>
                  <a:ext uri="{0D108BD9-81ED-4DB2-BD59-A6C34878D82A}">
                    <a16:rowId xmlns:a16="http://schemas.microsoft.com/office/drawing/2014/main" val="1396910930"/>
                  </a:ext>
                </a:extLst>
              </a:tr>
              <a:tr h="318564">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Activo Corriente</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$8 010 844,04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$8 669 619,28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$9 444 470,40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$9 318 826,27</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896327"/>
                  </a:ext>
                </a:extLst>
              </a:tr>
              <a:tr h="318564">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Pasivo corriente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$5 320 831,96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$5 632 961,23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$6 258 634,86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$7 030 171,78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884574"/>
                  </a:ext>
                </a:extLst>
              </a:tr>
              <a:tr h="318564">
                <a:tc>
                  <a:txBody>
                    <a:bodyPr/>
                    <a:lstStyle/>
                    <a:p>
                      <a:pPr>
                        <a:lnSpc>
                          <a:spcPct val="150000"/>
                        </a:lnSpc>
                        <a:spcAft>
                          <a:spcPts val="800"/>
                        </a:spcAft>
                      </a:pPr>
                      <a:r>
                        <a:rPr lang="es-EC" sz="1400" dirty="0">
                          <a:effectLst/>
                          <a:latin typeface="Arial" panose="020B0604020202020204" pitchFamily="34" charset="0"/>
                          <a:cs typeface="Arial" panose="020B0604020202020204" pitchFamily="34" charset="0"/>
                        </a:rPr>
                        <a:t>Liquidez corriente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88456">
                            <a:tint val="66000"/>
                            <a:satMod val="160000"/>
                          </a:srgbClr>
                        </a:gs>
                        <a:gs pos="50000">
                          <a:srgbClr val="F88456">
                            <a:tint val="44500"/>
                            <a:satMod val="160000"/>
                          </a:srgbClr>
                        </a:gs>
                        <a:gs pos="100000">
                          <a:srgbClr val="F88456">
                            <a:tint val="23500"/>
                            <a:satMod val="160000"/>
                          </a:srgbClr>
                        </a:gs>
                      </a:gsLst>
                      <a:path path="circle">
                        <a:fillToRect l="50000" t="50000" r="50000" b="50000"/>
                      </a:path>
                      <a:tileRect/>
                    </a:gradFill>
                  </a:tcPr>
                </a:tc>
                <a:tc>
                  <a:txBody>
                    <a:bodyPr/>
                    <a:lstStyle/>
                    <a:p>
                      <a:pPr algn="ctr">
                        <a:lnSpc>
                          <a:spcPct val="150000"/>
                        </a:lnSpc>
                        <a:spcAft>
                          <a:spcPts val="800"/>
                        </a:spcAft>
                      </a:pPr>
                      <a:r>
                        <a:rPr lang="es-EC" sz="1400" b="1" dirty="0">
                          <a:effectLst/>
                          <a:latin typeface="Arial" panose="020B0604020202020204" pitchFamily="34" charset="0"/>
                          <a:cs typeface="Arial" panose="020B0604020202020204" pitchFamily="34" charset="0"/>
                        </a:rPr>
                        <a:t>1,51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88456">
                            <a:tint val="66000"/>
                            <a:satMod val="160000"/>
                          </a:srgbClr>
                        </a:gs>
                        <a:gs pos="50000">
                          <a:srgbClr val="F88456">
                            <a:tint val="44500"/>
                            <a:satMod val="160000"/>
                          </a:srgbClr>
                        </a:gs>
                        <a:gs pos="100000">
                          <a:srgbClr val="F88456">
                            <a:tint val="23500"/>
                            <a:satMod val="160000"/>
                          </a:srgbClr>
                        </a:gs>
                      </a:gsLst>
                      <a:path path="circle">
                        <a:fillToRect l="50000" t="50000" r="50000" b="50000"/>
                      </a:path>
                      <a:tileRect/>
                    </a:gradFill>
                  </a:tcPr>
                </a:tc>
                <a:tc>
                  <a:txBody>
                    <a:bodyPr/>
                    <a:lstStyle/>
                    <a:p>
                      <a:pPr algn="ctr">
                        <a:lnSpc>
                          <a:spcPct val="150000"/>
                        </a:lnSpc>
                        <a:spcAft>
                          <a:spcPts val="800"/>
                        </a:spcAft>
                      </a:pPr>
                      <a:r>
                        <a:rPr lang="es-EC" sz="1400" b="1" dirty="0">
                          <a:effectLst/>
                          <a:latin typeface="Arial" panose="020B0604020202020204" pitchFamily="34" charset="0"/>
                          <a:cs typeface="Arial" panose="020B0604020202020204" pitchFamily="34" charset="0"/>
                        </a:rPr>
                        <a:t>1,54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88456">
                            <a:tint val="66000"/>
                            <a:satMod val="160000"/>
                          </a:srgbClr>
                        </a:gs>
                        <a:gs pos="50000">
                          <a:srgbClr val="F88456">
                            <a:tint val="44500"/>
                            <a:satMod val="160000"/>
                          </a:srgbClr>
                        </a:gs>
                        <a:gs pos="100000">
                          <a:srgbClr val="F88456">
                            <a:tint val="23500"/>
                            <a:satMod val="160000"/>
                          </a:srgbClr>
                        </a:gs>
                      </a:gsLst>
                      <a:path path="circle">
                        <a:fillToRect l="50000" t="50000" r="50000" b="50000"/>
                      </a:path>
                      <a:tileRect/>
                    </a:gradFill>
                  </a:tcPr>
                </a:tc>
                <a:tc>
                  <a:txBody>
                    <a:bodyPr/>
                    <a:lstStyle/>
                    <a:p>
                      <a:pPr algn="ctr">
                        <a:lnSpc>
                          <a:spcPct val="150000"/>
                        </a:lnSpc>
                        <a:spcAft>
                          <a:spcPts val="800"/>
                        </a:spcAft>
                      </a:pPr>
                      <a:r>
                        <a:rPr lang="es-EC" sz="1400" b="1" dirty="0">
                          <a:effectLst/>
                          <a:latin typeface="Arial" panose="020B0604020202020204" pitchFamily="34" charset="0"/>
                          <a:cs typeface="Arial" panose="020B0604020202020204" pitchFamily="34" charset="0"/>
                        </a:rPr>
                        <a:t>1,51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88456">
                            <a:tint val="66000"/>
                            <a:satMod val="160000"/>
                          </a:srgbClr>
                        </a:gs>
                        <a:gs pos="50000">
                          <a:srgbClr val="F88456">
                            <a:tint val="44500"/>
                            <a:satMod val="160000"/>
                          </a:srgbClr>
                        </a:gs>
                        <a:gs pos="100000">
                          <a:srgbClr val="F88456">
                            <a:tint val="23500"/>
                            <a:satMod val="160000"/>
                          </a:srgbClr>
                        </a:gs>
                      </a:gsLst>
                      <a:path path="circle">
                        <a:fillToRect l="50000" t="50000" r="50000" b="50000"/>
                      </a:path>
                      <a:tileRect/>
                    </a:gradFill>
                  </a:tcPr>
                </a:tc>
                <a:tc>
                  <a:txBody>
                    <a:bodyPr/>
                    <a:lstStyle/>
                    <a:p>
                      <a:pPr algn="ctr">
                        <a:lnSpc>
                          <a:spcPct val="150000"/>
                        </a:lnSpc>
                        <a:spcAft>
                          <a:spcPts val="800"/>
                        </a:spcAft>
                      </a:pPr>
                      <a:r>
                        <a:rPr lang="es-EC" sz="1400" b="1" dirty="0">
                          <a:effectLst/>
                          <a:latin typeface="Arial" panose="020B0604020202020204" pitchFamily="34" charset="0"/>
                          <a:cs typeface="Arial" panose="020B0604020202020204" pitchFamily="34" charset="0"/>
                        </a:rPr>
                        <a:t>1,33</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8456"/>
                      </a:solidFill>
                      <a:prstDash val="solid"/>
                      <a:round/>
                      <a:headEnd type="none" w="med" len="med"/>
                      <a:tailEnd type="none" w="med" len="med"/>
                    </a:lnL>
                    <a:lnR w="12700" cap="flat" cmpd="sng" algn="ctr">
                      <a:solidFill>
                        <a:srgbClr val="F88456"/>
                      </a:solidFill>
                      <a:prstDash val="solid"/>
                      <a:round/>
                      <a:headEnd type="none" w="med" len="med"/>
                      <a:tailEnd type="none" w="med" len="med"/>
                    </a:lnR>
                    <a:lnT w="12700" cap="flat" cmpd="sng" algn="ctr">
                      <a:solidFill>
                        <a:srgbClr val="F88456"/>
                      </a:solidFill>
                      <a:prstDash val="solid"/>
                      <a:round/>
                      <a:headEnd type="none" w="med" len="med"/>
                      <a:tailEnd type="none" w="med" len="med"/>
                    </a:lnT>
                    <a:lnB w="12700" cap="flat" cmpd="sng" algn="ctr">
                      <a:solidFill>
                        <a:srgbClr val="F88456"/>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88456">
                            <a:tint val="66000"/>
                            <a:satMod val="160000"/>
                          </a:srgbClr>
                        </a:gs>
                        <a:gs pos="50000">
                          <a:srgbClr val="F88456">
                            <a:tint val="44500"/>
                            <a:satMod val="160000"/>
                          </a:srgbClr>
                        </a:gs>
                        <a:gs pos="100000">
                          <a:srgbClr val="F88456">
                            <a:tint val="23500"/>
                            <a:satMod val="160000"/>
                          </a:srgbClr>
                        </a:gs>
                      </a:gsLst>
                      <a:path path="circle">
                        <a:fillToRect l="50000" t="50000" r="50000" b="50000"/>
                      </a:path>
                      <a:tileRect/>
                    </a:gradFill>
                  </a:tcPr>
                </a:tc>
                <a:extLst>
                  <a:ext uri="{0D108BD9-81ED-4DB2-BD59-A6C34878D82A}">
                    <a16:rowId xmlns:a16="http://schemas.microsoft.com/office/drawing/2014/main" val="210320166"/>
                  </a:ext>
                </a:extLst>
              </a:tr>
            </a:tbl>
          </a:graphicData>
        </a:graphic>
      </p:graphicFrame>
      <p:graphicFrame>
        <p:nvGraphicFramePr>
          <p:cNvPr id="4" name="Gráfico 3">
            <a:extLst>
              <a:ext uri="{FF2B5EF4-FFF2-40B4-BE49-F238E27FC236}">
                <a16:creationId xmlns:a16="http://schemas.microsoft.com/office/drawing/2014/main" id="{1A524A87-FAF6-4FE8-8D43-01469B10C0FC}"/>
              </a:ext>
            </a:extLst>
          </p:cNvPr>
          <p:cNvGraphicFramePr/>
          <p:nvPr>
            <p:extLst>
              <p:ext uri="{D42A27DB-BD31-4B8C-83A1-F6EECF244321}">
                <p14:modId xmlns:p14="http://schemas.microsoft.com/office/powerpoint/2010/main" val="1728276733"/>
              </p:ext>
            </p:extLst>
          </p:nvPr>
        </p:nvGraphicFramePr>
        <p:xfrm>
          <a:off x="3469943" y="2825087"/>
          <a:ext cx="5250976" cy="3043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9189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167078"/>
            <a:ext cx="10972800" cy="107486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Análisis</a:t>
            </a:r>
            <a:r>
              <a:rPr lang="es-EC" sz="2800"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la liquidez corriente </a:t>
            </a:r>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del subsector de Elaboración de Bebidas </a:t>
            </a:r>
            <a:endPar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5" name="Tabla 4">
            <a:extLst>
              <a:ext uri="{FF2B5EF4-FFF2-40B4-BE49-F238E27FC236}">
                <a16:creationId xmlns:a16="http://schemas.microsoft.com/office/drawing/2014/main" id="{71D44BE5-9C91-4E49-B963-CE9EF6F7A7B6}"/>
              </a:ext>
            </a:extLst>
          </p:cNvPr>
          <p:cNvGraphicFramePr>
            <a:graphicFrameLocks noGrp="1"/>
          </p:cNvGraphicFramePr>
          <p:nvPr>
            <p:extLst>
              <p:ext uri="{D42A27DB-BD31-4B8C-83A1-F6EECF244321}">
                <p14:modId xmlns:p14="http://schemas.microsoft.com/office/powerpoint/2010/main" val="699654488"/>
              </p:ext>
            </p:extLst>
          </p:nvPr>
        </p:nvGraphicFramePr>
        <p:xfrm>
          <a:off x="1062252" y="1277877"/>
          <a:ext cx="10520148" cy="1274256"/>
        </p:xfrm>
        <a:graphic>
          <a:graphicData uri="http://schemas.openxmlformats.org/drawingml/2006/table">
            <a:tbl>
              <a:tblPr firstRow="1" firstCol="1" bandRow="1">
                <a:tableStyleId>{5DA37D80-6434-44D0-A028-1B22A696006F}</a:tableStyleId>
              </a:tblPr>
              <a:tblGrid>
                <a:gridCol w="2245000">
                  <a:extLst>
                    <a:ext uri="{9D8B030D-6E8A-4147-A177-3AD203B41FA5}">
                      <a16:colId xmlns:a16="http://schemas.microsoft.com/office/drawing/2014/main" val="1058188051"/>
                    </a:ext>
                  </a:extLst>
                </a:gridCol>
                <a:gridCol w="2072469">
                  <a:extLst>
                    <a:ext uri="{9D8B030D-6E8A-4147-A177-3AD203B41FA5}">
                      <a16:colId xmlns:a16="http://schemas.microsoft.com/office/drawing/2014/main" val="2990624447"/>
                    </a:ext>
                  </a:extLst>
                </a:gridCol>
                <a:gridCol w="2070365">
                  <a:extLst>
                    <a:ext uri="{9D8B030D-6E8A-4147-A177-3AD203B41FA5}">
                      <a16:colId xmlns:a16="http://schemas.microsoft.com/office/drawing/2014/main" val="3804880729"/>
                    </a:ext>
                  </a:extLst>
                </a:gridCol>
                <a:gridCol w="2072469">
                  <a:extLst>
                    <a:ext uri="{9D8B030D-6E8A-4147-A177-3AD203B41FA5}">
                      <a16:colId xmlns:a16="http://schemas.microsoft.com/office/drawing/2014/main" val="2069787616"/>
                    </a:ext>
                  </a:extLst>
                </a:gridCol>
                <a:gridCol w="2059845">
                  <a:extLst>
                    <a:ext uri="{9D8B030D-6E8A-4147-A177-3AD203B41FA5}">
                      <a16:colId xmlns:a16="http://schemas.microsoft.com/office/drawing/2014/main" val="2027574082"/>
                    </a:ext>
                  </a:extLst>
                </a:gridCol>
              </a:tblGrid>
              <a:tr h="318564">
                <a:tc>
                  <a:txBody>
                    <a:bodyPr/>
                    <a:lstStyle/>
                    <a:p>
                      <a:pPr algn="ctr">
                        <a:lnSpc>
                          <a:spcPct val="150000"/>
                        </a:lnSpc>
                        <a:spcAft>
                          <a:spcPts val="800"/>
                        </a:spcAft>
                      </a:pPr>
                      <a:r>
                        <a:rPr lang="es-EC" sz="1400" dirty="0">
                          <a:effectLst/>
                        </a:rPr>
                        <a:t>Componentes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algn="ctr">
                        <a:lnSpc>
                          <a:spcPct val="150000"/>
                        </a:lnSpc>
                        <a:spcAft>
                          <a:spcPts val="800"/>
                        </a:spcAft>
                      </a:pPr>
                      <a:r>
                        <a:rPr lang="es-EC" sz="1400" dirty="0">
                          <a:effectLst/>
                        </a:rPr>
                        <a:t>2016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algn="ctr">
                        <a:lnSpc>
                          <a:spcPct val="150000"/>
                        </a:lnSpc>
                        <a:spcAft>
                          <a:spcPts val="800"/>
                        </a:spcAft>
                      </a:pPr>
                      <a:r>
                        <a:rPr lang="es-EC" sz="1400" dirty="0">
                          <a:effectLst/>
                        </a:rPr>
                        <a:t>2017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algn="ctr">
                        <a:lnSpc>
                          <a:spcPct val="150000"/>
                        </a:lnSpc>
                        <a:spcAft>
                          <a:spcPts val="800"/>
                        </a:spcAft>
                      </a:pPr>
                      <a:r>
                        <a:rPr lang="es-EC" sz="1400" dirty="0">
                          <a:effectLst/>
                        </a:rPr>
                        <a:t>2018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algn="ctr">
                        <a:lnSpc>
                          <a:spcPct val="150000"/>
                        </a:lnSpc>
                        <a:spcAft>
                          <a:spcPts val="800"/>
                        </a:spcAft>
                      </a:pPr>
                      <a:r>
                        <a:rPr lang="es-EC" sz="1400" dirty="0">
                          <a:effectLst/>
                        </a:rPr>
                        <a:t>2019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396910930"/>
                  </a:ext>
                </a:extLst>
              </a:tr>
              <a:tr h="318564">
                <a:tc>
                  <a:txBody>
                    <a:bodyPr/>
                    <a:lstStyle/>
                    <a:p>
                      <a:pPr>
                        <a:lnSpc>
                          <a:spcPct val="150000"/>
                        </a:lnSpc>
                        <a:spcAft>
                          <a:spcPts val="800"/>
                        </a:spcAft>
                      </a:pPr>
                      <a:r>
                        <a:rPr lang="es-EC" sz="1400" b="0" dirty="0">
                          <a:effectLst/>
                        </a:rPr>
                        <a:t>Activo Corriente</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200"/>
                        </a:spcBef>
                        <a:spcAft>
                          <a:spcPts val="800"/>
                        </a:spcAft>
                      </a:pPr>
                      <a:r>
                        <a:rPr lang="es-EC" sz="1400" b="0" dirty="0">
                          <a:solidFill>
                            <a:srgbClr val="000000"/>
                          </a:solidFill>
                          <a:effectLst/>
                        </a:rPr>
                        <a:t>$6 711 026,74</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200"/>
                        </a:spcBef>
                        <a:spcAft>
                          <a:spcPts val="800"/>
                        </a:spcAft>
                      </a:pPr>
                      <a:r>
                        <a:rPr lang="es-EC" sz="1400" b="0" dirty="0">
                          <a:solidFill>
                            <a:srgbClr val="000000"/>
                          </a:solidFill>
                          <a:effectLst/>
                        </a:rPr>
                        <a:t>$7 404 758,86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200"/>
                        </a:spcBef>
                        <a:spcAft>
                          <a:spcPts val="800"/>
                        </a:spcAft>
                      </a:pPr>
                      <a:r>
                        <a:rPr lang="es-EC" sz="1400" b="0" dirty="0">
                          <a:solidFill>
                            <a:srgbClr val="000000"/>
                          </a:solidFill>
                          <a:effectLst/>
                        </a:rPr>
                        <a:t>$12 390 686,66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200"/>
                        </a:spcBef>
                        <a:spcAft>
                          <a:spcPts val="800"/>
                        </a:spcAft>
                      </a:pPr>
                      <a:r>
                        <a:rPr lang="es-EC" sz="1400" b="0" dirty="0">
                          <a:solidFill>
                            <a:srgbClr val="000000"/>
                          </a:solidFill>
                          <a:effectLst/>
                        </a:rPr>
                        <a:t>$7 629 720,68</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896327"/>
                  </a:ext>
                </a:extLst>
              </a:tr>
              <a:tr h="318564">
                <a:tc>
                  <a:txBody>
                    <a:bodyPr/>
                    <a:lstStyle/>
                    <a:p>
                      <a:pPr>
                        <a:lnSpc>
                          <a:spcPct val="150000"/>
                        </a:lnSpc>
                        <a:spcAft>
                          <a:spcPts val="800"/>
                        </a:spcAft>
                      </a:pPr>
                      <a:r>
                        <a:rPr lang="es-EC" sz="1400" b="0" dirty="0">
                          <a:effectLst/>
                        </a:rPr>
                        <a:t>Pasivo corriente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400" b="0" dirty="0">
                          <a:solidFill>
                            <a:srgbClr val="000000"/>
                          </a:solidFill>
                          <a:effectLst/>
                        </a:rPr>
                        <a:t>$8 879 592,08</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400" b="0">
                          <a:solidFill>
                            <a:srgbClr val="000000"/>
                          </a:solidFill>
                          <a:effectLst/>
                        </a:rPr>
                        <a:t>$7 308 976,42</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400" b="0" dirty="0">
                          <a:solidFill>
                            <a:srgbClr val="000000"/>
                          </a:solidFill>
                          <a:effectLst/>
                        </a:rPr>
                        <a:t>$11 887 726,24</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400" b="0" dirty="0">
                          <a:solidFill>
                            <a:srgbClr val="000000"/>
                          </a:solidFill>
                          <a:effectLst/>
                        </a:rPr>
                        <a:t>$7 980 552,70</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884574"/>
                  </a:ext>
                </a:extLst>
              </a:tr>
              <a:tr h="318564">
                <a:tc>
                  <a:txBody>
                    <a:bodyPr/>
                    <a:lstStyle/>
                    <a:p>
                      <a:pPr>
                        <a:lnSpc>
                          <a:spcPct val="150000"/>
                        </a:lnSpc>
                        <a:spcAft>
                          <a:spcPts val="800"/>
                        </a:spcAft>
                      </a:pPr>
                      <a:r>
                        <a:rPr lang="es-EC" sz="1400" dirty="0">
                          <a:effectLst/>
                        </a:rPr>
                        <a:t>Liquidez corriente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lnSpc>
                          <a:spcPct val="150000"/>
                        </a:lnSpc>
                        <a:spcAft>
                          <a:spcPts val="800"/>
                        </a:spcAft>
                      </a:pPr>
                      <a:r>
                        <a:rPr lang="es-EC" sz="1400" b="1" dirty="0">
                          <a:effectLst/>
                        </a:rPr>
                        <a:t>0,76</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lnSpc>
                          <a:spcPct val="150000"/>
                        </a:lnSpc>
                        <a:spcAft>
                          <a:spcPts val="800"/>
                        </a:spcAft>
                      </a:pPr>
                      <a:r>
                        <a:rPr lang="es-EC" sz="1400" b="1" dirty="0">
                          <a:effectLst/>
                        </a:rPr>
                        <a:t>1,01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lnSpc>
                          <a:spcPct val="150000"/>
                        </a:lnSpc>
                        <a:spcAft>
                          <a:spcPts val="800"/>
                        </a:spcAft>
                      </a:pPr>
                      <a:r>
                        <a:rPr lang="es-EC" sz="1400" b="1" dirty="0">
                          <a:effectLst/>
                        </a:rPr>
                        <a:t>1,04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lnSpc>
                          <a:spcPct val="150000"/>
                        </a:lnSpc>
                        <a:spcAft>
                          <a:spcPts val="800"/>
                        </a:spcAft>
                      </a:pPr>
                      <a:r>
                        <a:rPr lang="es-EC" sz="1400" b="1" dirty="0">
                          <a:effectLst/>
                        </a:rPr>
                        <a:t>0,96</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210320166"/>
                  </a:ext>
                </a:extLst>
              </a:tr>
            </a:tbl>
          </a:graphicData>
        </a:graphic>
      </p:graphicFrame>
      <p:graphicFrame>
        <p:nvGraphicFramePr>
          <p:cNvPr id="6" name="Gráfico 5">
            <a:extLst>
              <a:ext uri="{FF2B5EF4-FFF2-40B4-BE49-F238E27FC236}">
                <a16:creationId xmlns:a16="http://schemas.microsoft.com/office/drawing/2014/main" id="{B7439731-0358-45E5-8AD0-994B0CAA7D83}"/>
              </a:ext>
            </a:extLst>
          </p:cNvPr>
          <p:cNvGraphicFramePr/>
          <p:nvPr>
            <p:extLst>
              <p:ext uri="{D42A27DB-BD31-4B8C-83A1-F6EECF244321}">
                <p14:modId xmlns:p14="http://schemas.microsoft.com/office/powerpoint/2010/main" val="3320680136"/>
              </p:ext>
            </p:extLst>
          </p:nvPr>
        </p:nvGraphicFramePr>
        <p:xfrm>
          <a:off x="3592773" y="2823275"/>
          <a:ext cx="5006454" cy="3263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7521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3811A159-B87F-41F2-9219-21EF1D79F269}"/>
              </a:ext>
            </a:extLst>
          </p:cNvPr>
          <p:cNvPicPr>
            <a:picLocks noChangeAspect="1"/>
          </p:cNvPicPr>
          <p:nvPr/>
        </p:nvPicPr>
        <p:blipFill>
          <a:blip r:embed="rId2"/>
          <a:stretch>
            <a:fillRect/>
          </a:stretch>
        </p:blipFill>
        <p:spPr>
          <a:xfrm>
            <a:off x="1650294" y="843772"/>
            <a:ext cx="8981311" cy="5161243"/>
          </a:xfrm>
          <a:prstGeom prst="rect">
            <a:avLst/>
          </a:prstGeom>
        </p:spPr>
      </p:pic>
      <p:sp>
        <p:nvSpPr>
          <p:cNvPr id="35" name="Signo de división 34">
            <a:extLst>
              <a:ext uri="{FF2B5EF4-FFF2-40B4-BE49-F238E27FC236}">
                <a16:creationId xmlns:a16="http://schemas.microsoft.com/office/drawing/2014/main" id="{946713E3-B898-4748-94F6-83F872871980}"/>
              </a:ext>
            </a:extLst>
          </p:cNvPr>
          <p:cNvSpPr/>
          <p:nvPr/>
        </p:nvSpPr>
        <p:spPr>
          <a:xfrm>
            <a:off x="2373715" y="1100666"/>
            <a:ext cx="269188" cy="288974"/>
          </a:xfrm>
          <a:prstGeom prst="mathDivide">
            <a:avLst/>
          </a:prstGeom>
          <a:ln>
            <a:solidFill>
              <a:srgbClr val="C0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6" name="Signo de división 35">
            <a:extLst>
              <a:ext uri="{FF2B5EF4-FFF2-40B4-BE49-F238E27FC236}">
                <a16:creationId xmlns:a16="http://schemas.microsoft.com/office/drawing/2014/main" id="{F6B5D437-B5E4-4878-BB55-1D53CA3596BE}"/>
              </a:ext>
            </a:extLst>
          </p:cNvPr>
          <p:cNvSpPr/>
          <p:nvPr/>
        </p:nvSpPr>
        <p:spPr>
          <a:xfrm>
            <a:off x="2373715" y="2701510"/>
            <a:ext cx="269188" cy="299824"/>
          </a:xfrm>
          <a:prstGeom prst="mathDivide">
            <a:avLst/>
          </a:prstGeom>
          <a:ln>
            <a:solidFill>
              <a:srgbClr val="C0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7" name="Signo más 36">
            <a:extLst>
              <a:ext uri="{FF2B5EF4-FFF2-40B4-BE49-F238E27FC236}">
                <a16:creationId xmlns:a16="http://schemas.microsoft.com/office/drawing/2014/main" id="{C7C5A428-9F4E-4342-8559-2392B25D2861}"/>
              </a:ext>
            </a:extLst>
          </p:cNvPr>
          <p:cNvSpPr/>
          <p:nvPr/>
        </p:nvSpPr>
        <p:spPr>
          <a:xfrm>
            <a:off x="2301495" y="4688764"/>
            <a:ext cx="341408" cy="288973"/>
          </a:xfrm>
          <a:prstGeom prst="mathPlu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8" name="Signo de multiplicación 37">
            <a:extLst>
              <a:ext uri="{FF2B5EF4-FFF2-40B4-BE49-F238E27FC236}">
                <a16:creationId xmlns:a16="http://schemas.microsoft.com/office/drawing/2014/main" id="{B50D4016-7617-43AC-827F-B6648748A451}"/>
              </a:ext>
            </a:extLst>
          </p:cNvPr>
          <p:cNvSpPr/>
          <p:nvPr/>
        </p:nvSpPr>
        <p:spPr>
          <a:xfrm>
            <a:off x="4844599" y="2043268"/>
            <a:ext cx="381000" cy="247650"/>
          </a:xfrm>
          <a:prstGeom prst="mathMultiply">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9" name="Signo de división 38">
            <a:extLst>
              <a:ext uri="{FF2B5EF4-FFF2-40B4-BE49-F238E27FC236}">
                <a16:creationId xmlns:a16="http://schemas.microsoft.com/office/drawing/2014/main" id="{5AC73C0E-B787-4C60-977E-F2D24A046928}"/>
              </a:ext>
            </a:extLst>
          </p:cNvPr>
          <p:cNvSpPr/>
          <p:nvPr/>
        </p:nvSpPr>
        <p:spPr>
          <a:xfrm>
            <a:off x="4891016" y="5145705"/>
            <a:ext cx="288167" cy="247649"/>
          </a:xfrm>
          <a:prstGeom prst="mathDivide">
            <a:avLst/>
          </a:prstGeom>
          <a:ln>
            <a:solidFill>
              <a:srgbClr val="FF99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0" name="Signo de multiplicación 39">
            <a:extLst>
              <a:ext uri="{FF2B5EF4-FFF2-40B4-BE49-F238E27FC236}">
                <a16:creationId xmlns:a16="http://schemas.microsoft.com/office/drawing/2014/main" id="{6CE29524-43A9-418A-8440-F589941B52EA}"/>
              </a:ext>
            </a:extLst>
          </p:cNvPr>
          <p:cNvSpPr/>
          <p:nvPr/>
        </p:nvSpPr>
        <p:spPr>
          <a:xfrm>
            <a:off x="7301055" y="3424393"/>
            <a:ext cx="428625" cy="320225"/>
          </a:xfrm>
          <a:prstGeom prst="mathMultiply">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1" name="Título 1">
            <a:extLst>
              <a:ext uri="{FF2B5EF4-FFF2-40B4-BE49-F238E27FC236}">
                <a16:creationId xmlns:a16="http://schemas.microsoft.com/office/drawing/2014/main" id="{B2B8AE06-35A3-4574-8D87-50F24E371558}"/>
              </a:ext>
            </a:extLst>
          </p:cNvPr>
          <p:cNvSpPr txBox="1">
            <a:spLocks/>
          </p:cNvSpPr>
          <p:nvPr/>
        </p:nvSpPr>
        <p:spPr>
          <a:xfrm>
            <a:off x="609600" y="167078"/>
            <a:ext cx="10972800" cy="67669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Modelo DuPont</a:t>
            </a:r>
            <a:r>
              <a:rPr lang="es-EC" sz="2800" i="0" u="sng" kern="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75703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167078"/>
            <a:ext cx="10972800" cy="107486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Análisis</a:t>
            </a:r>
            <a:r>
              <a:rPr lang="es-EC" sz="2800"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la rentabilidad </a:t>
            </a:r>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del subsector de Elaboración de Alimentos (Modelo DuPont)</a:t>
            </a:r>
            <a:endPar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217" name="Tabla 216">
            <a:extLst>
              <a:ext uri="{FF2B5EF4-FFF2-40B4-BE49-F238E27FC236}">
                <a16:creationId xmlns:a16="http://schemas.microsoft.com/office/drawing/2014/main" id="{02CB2653-333A-40A8-A99E-24E35A8170BA}"/>
              </a:ext>
            </a:extLst>
          </p:cNvPr>
          <p:cNvGraphicFramePr>
            <a:graphicFrameLocks noGrp="1"/>
          </p:cNvGraphicFramePr>
          <p:nvPr>
            <p:extLst>
              <p:ext uri="{D42A27DB-BD31-4B8C-83A1-F6EECF244321}">
                <p14:modId xmlns:p14="http://schemas.microsoft.com/office/powerpoint/2010/main" val="2238697613"/>
              </p:ext>
            </p:extLst>
          </p:nvPr>
        </p:nvGraphicFramePr>
        <p:xfrm>
          <a:off x="504968" y="1465349"/>
          <a:ext cx="5770037" cy="4233878"/>
        </p:xfrm>
        <a:graphic>
          <a:graphicData uri="http://schemas.openxmlformats.org/drawingml/2006/table">
            <a:tbl>
              <a:tblPr firstRow="1" firstCol="1" bandRow="1">
                <a:tableStyleId>{8799B23B-EC83-4686-B30A-512413B5E67A}</a:tableStyleId>
              </a:tblPr>
              <a:tblGrid>
                <a:gridCol w="1678674">
                  <a:extLst>
                    <a:ext uri="{9D8B030D-6E8A-4147-A177-3AD203B41FA5}">
                      <a16:colId xmlns:a16="http://schemas.microsoft.com/office/drawing/2014/main" val="3276007350"/>
                    </a:ext>
                  </a:extLst>
                </a:gridCol>
                <a:gridCol w="928048">
                  <a:extLst>
                    <a:ext uri="{9D8B030D-6E8A-4147-A177-3AD203B41FA5}">
                      <a16:colId xmlns:a16="http://schemas.microsoft.com/office/drawing/2014/main" val="792598786"/>
                    </a:ext>
                  </a:extLst>
                </a:gridCol>
                <a:gridCol w="1091820">
                  <a:extLst>
                    <a:ext uri="{9D8B030D-6E8A-4147-A177-3AD203B41FA5}">
                      <a16:colId xmlns:a16="http://schemas.microsoft.com/office/drawing/2014/main" val="1026940865"/>
                    </a:ext>
                  </a:extLst>
                </a:gridCol>
                <a:gridCol w="1105469">
                  <a:extLst>
                    <a:ext uri="{9D8B030D-6E8A-4147-A177-3AD203B41FA5}">
                      <a16:colId xmlns:a16="http://schemas.microsoft.com/office/drawing/2014/main" val="1095986924"/>
                    </a:ext>
                  </a:extLst>
                </a:gridCol>
                <a:gridCol w="966026">
                  <a:extLst>
                    <a:ext uri="{9D8B030D-6E8A-4147-A177-3AD203B41FA5}">
                      <a16:colId xmlns:a16="http://schemas.microsoft.com/office/drawing/2014/main" val="2515839831"/>
                    </a:ext>
                  </a:extLst>
                </a:gridCol>
              </a:tblGrid>
              <a:tr h="365280">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Indicadores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rgbClr val="5993F1"/>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rgbClr val="5993F1"/>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rgbClr val="5993F1"/>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rgbClr val="5993F1"/>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rgbClr val="5993F1"/>
                    </a:solidFill>
                  </a:tcPr>
                </a:tc>
                <a:extLst>
                  <a:ext uri="{0D108BD9-81ED-4DB2-BD59-A6C34878D82A}">
                    <a16:rowId xmlns:a16="http://schemas.microsoft.com/office/drawing/2014/main" val="3623426164"/>
                  </a:ext>
                </a:extLst>
              </a:tr>
              <a:tr h="538365">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Margen Neto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3,52%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4,82%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5,03%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4,03%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25291"/>
                  </a:ext>
                </a:extLst>
              </a:tr>
              <a:tr h="562120">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Rotación del activo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1,57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1,61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1,56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1,49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1294"/>
                  </a:ext>
                </a:extLst>
              </a:tr>
              <a:tr h="912450">
                <a:tc>
                  <a:txBody>
                    <a:bodyPr/>
                    <a:lstStyle/>
                    <a:p>
                      <a:pPr>
                        <a:lnSpc>
                          <a:spcPct val="150000"/>
                        </a:lnSpc>
                        <a:spcAft>
                          <a:spcPts val="800"/>
                        </a:spcAft>
                      </a:pPr>
                      <a:r>
                        <a:rPr lang="es-EC" sz="1400" b="1" dirty="0">
                          <a:effectLst/>
                          <a:latin typeface="Arial" panose="020B0604020202020204" pitchFamily="34" charset="0"/>
                          <a:cs typeface="Arial" panose="020B0604020202020204" pitchFamily="34" charset="0"/>
                        </a:rPr>
                        <a:t>Rentabilidad sobre el activo (ROA)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5,51%</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7,78%</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7,86%</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6,01%</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7235842"/>
                  </a:ext>
                </a:extLst>
              </a:tr>
              <a:tr h="686282">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Multiplicador de apalancamiento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1,96</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2,07</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2,16</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6262853"/>
                  </a:ext>
                </a:extLst>
              </a:tr>
              <a:tr h="1161271">
                <a:tc>
                  <a:txBody>
                    <a:bodyPr/>
                    <a:lstStyle/>
                    <a:p>
                      <a:pPr>
                        <a:lnSpc>
                          <a:spcPct val="150000"/>
                        </a:lnSpc>
                        <a:spcAft>
                          <a:spcPts val="800"/>
                        </a:spcAft>
                      </a:pPr>
                      <a:r>
                        <a:rPr lang="es-EC" sz="1400" b="1" dirty="0">
                          <a:effectLst/>
                          <a:latin typeface="Arial" panose="020B0604020202020204" pitchFamily="34" charset="0"/>
                          <a:cs typeface="Arial" panose="020B0604020202020204" pitchFamily="34" charset="0"/>
                        </a:rPr>
                        <a:t>Rentabilidad sobre el patrimonio (ROE)</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10,81%</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15,29%</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16,30%</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13,01%</a:t>
                      </a:r>
                    </a:p>
                  </a:txBody>
                  <a:tcPr marL="68580" marR="68580" marT="0" marB="0" anchor="ctr">
                    <a:lnL w="12700" cap="flat" cmpd="sng" algn="ctr">
                      <a:solidFill>
                        <a:srgbClr val="5993F1"/>
                      </a:solidFill>
                      <a:prstDash val="solid"/>
                      <a:round/>
                      <a:headEnd type="none" w="med" len="med"/>
                      <a:tailEnd type="none" w="med" len="med"/>
                    </a:lnL>
                    <a:lnR w="12700" cap="flat" cmpd="sng" algn="ctr">
                      <a:solidFill>
                        <a:srgbClr val="5993F1"/>
                      </a:solidFill>
                      <a:prstDash val="solid"/>
                      <a:round/>
                      <a:headEnd type="none" w="med" len="med"/>
                      <a:tailEnd type="none" w="med" len="med"/>
                    </a:lnR>
                    <a:lnT w="12700" cap="flat" cmpd="sng" algn="ctr">
                      <a:solidFill>
                        <a:srgbClr val="5993F1"/>
                      </a:solidFill>
                      <a:prstDash val="solid"/>
                      <a:round/>
                      <a:headEnd type="none" w="med" len="med"/>
                      <a:tailEnd type="none" w="med" len="med"/>
                    </a:lnT>
                    <a:lnB w="12700" cap="flat" cmpd="sng" algn="ctr">
                      <a:solidFill>
                        <a:srgbClr val="5993F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73976484"/>
                  </a:ext>
                </a:extLst>
              </a:tr>
            </a:tbl>
          </a:graphicData>
        </a:graphic>
      </p:graphicFrame>
      <p:graphicFrame>
        <p:nvGraphicFramePr>
          <p:cNvPr id="220" name="Gráfico 219">
            <a:extLst>
              <a:ext uri="{FF2B5EF4-FFF2-40B4-BE49-F238E27FC236}">
                <a16:creationId xmlns:a16="http://schemas.microsoft.com/office/drawing/2014/main" id="{2D228440-EBF4-4AE1-B768-9AF7D3EE10E7}"/>
              </a:ext>
            </a:extLst>
          </p:cNvPr>
          <p:cNvGraphicFramePr>
            <a:graphicFrameLocks/>
          </p:cNvGraphicFramePr>
          <p:nvPr>
            <p:extLst>
              <p:ext uri="{D42A27DB-BD31-4B8C-83A1-F6EECF244321}">
                <p14:modId xmlns:p14="http://schemas.microsoft.com/office/powerpoint/2010/main" val="596909355"/>
              </p:ext>
            </p:extLst>
          </p:nvPr>
        </p:nvGraphicFramePr>
        <p:xfrm>
          <a:off x="6669206" y="1473459"/>
          <a:ext cx="4913194" cy="4225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812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167078"/>
            <a:ext cx="10972800" cy="107486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Análisis</a:t>
            </a:r>
            <a:r>
              <a:rPr lang="es-EC" sz="2800"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la rentabilidad </a:t>
            </a:r>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del subsector de Elaboración de Bebidas (Modelo DuPont)</a:t>
            </a:r>
            <a:endPar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3" name="Tabla 2">
            <a:extLst>
              <a:ext uri="{FF2B5EF4-FFF2-40B4-BE49-F238E27FC236}">
                <a16:creationId xmlns:a16="http://schemas.microsoft.com/office/drawing/2014/main" id="{9D550375-EE41-420E-979C-74E5180D9005}"/>
              </a:ext>
            </a:extLst>
          </p:cNvPr>
          <p:cNvGraphicFramePr>
            <a:graphicFrameLocks noGrp="1"/>
          </p:cNvGraphicFramePr>
          <p:nvPr>
            <p:extLst>
              <p:ext uri="{D42A27DB-BD31-4B8C-83A1-F6EECF244321}">
                <p14:modId xmlns:p14="http://schemas.microsoft.com/office/powerpoint/2010/main" val="3927425786"/>
              </p:ext>
            </p:extLst>
          </p:nvPr>
        </p:nvGraphicFramePr>
        <p:xfrm>
          <a:off x="609600" y="1451702"/>
          <a:ext cx="5770037" cy="4233878"/>
        </p:xfrm>
        <a:graphic>
          <a:graphicData uri="http://schemas.openxmlformats.org/drawingml/2006/table">
            <a:tbl>
              <a:tblPr firstRow="1" firstCol="1" bandRow="1">
                <a:tableStyleId>{8799B23B-EC83-4686-B30A-512413B5E67A}</a:tableStyleId>
              </a:tblPr>
              <a:tblGrid>
                <a:gridCol w="1678674">
                  <a:extLst>
                    <a:ext uri="{9D8B030D-6E8A-4147-A177-3AD203B41FA5}">
                      <a16:colId xmlns:a16="http://schemas.microsoft.com/office/drawing/2014/main" val="3276007350"/>
                    </a:ext>
                  </a:extLst>
                </a:gridCol>
                <a:gridCol w="928048">
                  <a:extLst>
                    <a:ext uri="{9D8B030D-6E8A-4147-A177-3AD203B41FA5}">
                      <a16:colId xmlns:a16="http://schemas.microsoft.com/office/drawing/2014/main" val="792598786"/>
                    </a:ext>
                  </a:extLst>
                </a:gridCol>
                <a:gridCol w="1091820">
                  <a:extLst>
                    <a:ext uri="{9D8B030D-6E8A-4147-A177-3AD203B41FA5}">
                      <a16:colId xmlns:a16="http://schemas.microsoft.com/office/drawing/2014/main" val="1026940865"/>
                    </a:ext>
                  </a:extLst>
                </a:gridCol>
                <a:gridCol w="1105469">
                  <a:extLst>
                    <a:ext uri="{9D8B030D-6E8A-4147-A177-3AD203B41FA5}">
                      <a16:colId xmlns:a16="http://schemas.microsoft.com/office/drawing/2014/main" val="1095986924"/>
                    </a:ext>
                  </a:extLst>
                </a:gridCol>
                <a:gridCol w="966026">
                  <a:extLst>
                    <a:ext uri="{9D8B030D-6E8A-4147-A177-3AD203B41FA5}">
                      <a16:colId xmlns:a16="http://schemas.microsoft.com/office/drawing/2014/main" val="2515839831"/>
                    </a:ext>
                  </a:extLst>
                </a:gridCol>
              </a:tblGrid>
              <a:tr h="365280">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Indicadores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solidFill>
                      <a:srgbClr val="6DCD72"/>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solidFill>
                      <a:srgbClr val="6DCD72"/>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solidFill>
                      <a:srgbClr val="6DCD72"/>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solidFill>
                      <a:srgbClr val="6DCD72"/>
                    </a:solid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solidFill>
                      <a:srgbClr val="6DCD72"/>
                    </a:solidFill>
                  </a:tcPr>
                </a:tc>
                <a:extLst>
                  <a:ext uri="{0D108BD9-81ED-4DB2-BD59-A6C34878D82A}">
                    <a16:rowId xmlns:a16="http://schemas.microsoft.com/office/drawing/2014/main" val="3623426164"/>
                  </a:ext>
                </a:extLst>
              </a:tr>
              <a:tr h="538365">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Margen Neto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3,02%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2,07%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1,67%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25291"/>
                  </a:ext>
                </a:extLst>
              </a:tr>
              <a:tr h="562120">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Rotación del activo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1,65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1,95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1,96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2,36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1294"/>
                  </a:ext>
                </a:extLst>
              </a:tr>
              <a:tr h="912450">
                <a:tc>
                  <a:txBody>
                    <a:bodyPr/>
                    <a:lstStyle/>
                    <a:p>
                      <a:pPr>
                        <a:lnSpc>
                          <a:spcPct val="150000"/>
                        </a:lnSpc>
                        <a:spcAft>
                          <a:spcPts val="800"/>
                        </a:spcAft>
                      </a:pPr>
                      <a:r>
                        <a:rPr lang="es-EC" sz="1400" b="1" dirty="0">
                          <a:effectLst/>
                          <a:latin typeface="Arial" panose="020B0604020202020204" pitchFamily="34" charset="0"/>
                          <a:cs typeface="Arial" panose="020B0604020202020204" pitchFamily="34" charset="0"/>
                        </a:rPr>
                        <a:t>Rentabilidad sobre el activo (ROA)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4,03%</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3,28%</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5,15%</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extLst>
                  <a:ext uri="{0D108BD9-81ED-4DB2-BD59-A6C34878D82A}">
                    <a16:rowId xmlns:a16="http://schemas.microsoft.com/office/drawing/2014/main" val="1007235842"/>
                  </a:ext>
                </a:extLst>
              </a:tr>
              <a:tr h="686282">
                <a:tc>
                  <a:txBody>
                    <a:bodyPr/>
                    <a:lstStyle/>
                    <a:p>
                      <a:pPr>
                        <a:lnSpc>
                          <a:spcPct val="150000"/>
                        </a:lnSpc>
                        <a:spcAft>
                          <a:spcPts val="800"/>
                        </a:spcAft>
                      </a:pPr>
                      <a:r>
                        <a:rPr lang="es-EC" sz="1400" b="0" dirty="0">
                          <a:effectLst/>
                          <a:latin typeface="Arial" panose="020B0604020202020204" pitchFamily="34" charset="0"/>
                          <a:cs typeface="Arial" panose="020B0604020202020204" pitchFamily="34" charset="0"/>
                        </a:rPr>
                        <a:t>Multiplicador de apalancamiento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2,92</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3,84</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4,46</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3,02</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6262853"/>
                  </a:ext>
                </a:extLst>
              </a:tr>
              <a:tr h="1161271">
                <a:tc>
                  <a:txBody>
                    <a:bodyPr/>
                    <a:lstStyle/>
                    <a:p>
                      <a:pPr>
                        <a:lnSpc>
                          <a:spcPct val="150000"/>
                        </a:lnSpc>
                        <a:spcAft>
                          <a:spcPts val="800"/>
                        </a:spcAft>
                      </a:pPr>
                      <a:r>
                        <a:rPr lang="es-EC" sz="1400" b="1" dirty="0">
                          <a:effectLst/>
                          <a:latin typeface="Arial" panose="020B0604020202020204" pitchFamily="34" charset="0"/>
                          <a:cs typeface="Arial" panose="020B0604020202020204" pitchFamily="34" charset="0"/>
                        </a:rPr>
                        <a:t>Rentabilidad sobre el patrimonio (ROE)</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35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14,36%</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35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15,46%</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35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14,62%</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3500000" scaled="1"/>
                      <a:tileRect/>
                    </a:gradFill>
                  </a:tcPr>
                </a:tc>
                <a:tc>
                  <a:txBody>
                    <a:bodyPr/>
                    <a:lstStyle/>
                    <a:p>
                      <a:pPr algn="ctr">
                        <a:lnSpc>
                          <a:spcPct val="150000"/>
                        </a:lnSpc>
                        <a:spcAft>
                          <a:spcPts val="800"/>
                        </a:spcAft>
                      </a:pPr>
                      <a:r>
                        <a:rPr lang="es-EC" sz="1400" b="1" dirty="0">
                          <a:effectLst/>
                          <a:latin typeface="Arial" panose="020B0604020202020204" pitchFamily="34" charset="0"/>
                          <a:ea typeface="Calibri" panose="020F0502020204030204" pitchFamily="34" charset="0"/>
                          <a:cs typeface="Arial" panose="020B0604020202020204" pitchFamily="34" charset="0"/>
                        </a:rPr>
                        <a:t>15,54%</a:t>
                      </a:r>
                    </a:p>
                  </a:txBody>
                  <a:tcPr marL="68580" marR="68580" marT="0" marB="0" anchor="ctr">
                    <a:lnL w="12700" cap="flat" cmpd="sng" algn="ctr">
                      <a:solidFill>
                        <a:srgbClr val="6DCD72"/>
                      </a:solidFill>
                      <a:prstDash val="solid"/>
                      <a:round/>
                      <a:headEnd type="none" w="med" len="med"/>
                      <a:tailEnd type="none" w="med" len="med"/>
                    </a:lnL>
                    <a:lnR w="12700" cap="flat" cmpd="sng" algn="ctr">
                      <a:solidFill>
                        <a:srgbClr val="6DCD72"/>
                      </a:solidFill>
                      <a:prstDash val="solid"/>
                      <a:round/>
                      <a:headEnd type="none" w="med" len="med"/>
                      <a:tailEnd type="none" w="med" len="med"/>
                    </a:lnR>
                    <a:lnT w="12700" cap="flat" cmpd="sng" algn="ctr">
                      <a:solidFill>
                        <a:srgbClr val="6DCD72"/>
                      </a:solidFill>
                      <a:prstDash val="solid"/>
                      <a:round/>
                      <a:headEnd type="none" w="med" len="med"/>
                      <a:tailEnd type="none" w="med" len="med"/>
                    </a:lnT>
                    <a:lnB w="12700" cap="flat" cmpd="sng" algn="ctr">
                      <a:solidFill>
                        <a:srgbClr val="6DCD72"/>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3500000" scaled="1"/>
                      <a:tileRect/>
                    </a:gradFill>
                  </a:tcPr>
                </a:tc>
                <a:extLst>
                  <a:ext uri="{0D108BD9-81ED-4DB2-BD59-A6C34878D82A}">
                    <a16:rowId xmlns:a16="http://schemas.microsoft.com/office/drawing/2014/main" val="1573976484"/>
                  </a:ext>
                </a:extLst>
              </a:tr>
            </a:tbl>
          </a:graphicData>
        </a:graphic>
      </p:graphicFrame>
      <p:graphicFrame>
        <p:nvGraphicFramePr>
          <p:cNvPr id="4" name="Gráfico 3">
            <a:extLst>
              <a:ext uri="{FF2B5EF4-FFF2-40B4-BE49-F238E27FC236}">
                <a16:creationId xmlns:a16="http://schemas.microsoft.com/office/drawing/2014/main" id="{64F31A31-2AFD-42E0-AAC9-9E1E8FEA0328}"/>
              </a:ext>
            </a:extLst>
          </p:cNvPr>
          <p:cNvGraphicFramePr>
            <a:graphicFrameLocks/>
          </p:cNvGraphicFramePr>
          <p:nvPr>
            <p:extLst>
              <p:ext uri="{D42A27DB-BD31-4B8C-83A1-F6EECF244321}">
                <p14:modId xmlns:p14="http://schemas.microsoft.com/office/powerpoint/2010/main" val="1534664370"/>
              </p:ext>
            </p:extLst>
          </p:nvPr>
        </p:nvGraphicFramePr>
        <p:xfrm>
          <a:off x="6880745" y="1451702"/>
          <a:ext cx="4842681" cy="4233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701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87C147D-0D84-4599-981F-E0EA6A459381}"/>
              </a:ext>
            </a:extLst>
          </p:cNvPr>
          <p:cNvGraphicFramePr/>
          <p:nvPr>
            <p:extLst>
              <p:ext uri="{D42A27DB-BD31-4B8C-83A1-F6EECF244321}">
                <p14:modId xmlns:p14="http://schemas.microsoft.com/office/powerpoint/2010/main" val="3304308538"/>
              </p:ext>
            </p:extLst>
          </p:nvPr>
        </p:nvGraphicFramePr>
        <p:xfrm>
          <a:off x="609600" y="843772"/>
          <a:ext cx="8128000" cy="5294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3786D4EE-36A4-4107-A7B1-5AE23A18FB42}"/>
              </a:ext>
            </a:extLst>
          </p:cNvPr>
          <p:cNvSpPr txBox="1">
            <a:spLocks/>
          </p:cNvSpPr>
          <p:nvPr/>
        </p:nvSpPr>
        <p:spPr>
          <a:xfrm>
            <a:off x="609600" y="167078"/>
            <a:ext cx="10972800" cy="67669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Interpretación</a:t>
            </a:r>
            <a:endParaRPr lang="es-EC" sz="2800" i="0" kern="0" dirty="0">
              <a:solidFill>
                <a:schemeClr val="tx1"/>
              </a:solidFill>
              <a:latin typeface="Arial" panose="020B0604020202020204" pitchFamily="34" charset="0"/>
              <a:cs typeface="Arial" panose="020B0604020202020204" pitchFamily="34" charset="0"/>
            </a:endParaRPr>
          </a:p>
        </p:txBody>
      </p:sp>
      <p:pic>
        <p:nvPicPr>
          <p:cNvPr id="21508" name="Picture 4" descr="Logos de marcas de bebidas - Imagui">
            <a:extLst>
              <a:ext uri="{FF2B5EF4-FFF2-40B4-BE49-F238E27FC236}">
                <a16:creationId xmlns:a16="http://schemas.microsoft.com/office/drawing/2014/main" id="{15F814D8-1653-42BA-A770-DB822E2DD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945" y="4053387"/>
            <a:ext cx="2084981" cy="136153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PROYECTO DE INVESTIGACIÓN PROCESADORA NACIONAL DE ALIMENTOS C. A. PRONACA:  2016">
            <a:extLst>
              <a:ext uri="{FF2B5EF4-FFF2-40B4-BE49-F238E27FC236}">
                <a16:creationId xmlns:a16="http://schemas.microsoft.com/office/drawing/2014/main" id="{DD943785-4B45-4C73-9045-FBA520E33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3259" y="1252871"/>
            <a:ext cx="2122132" cy="134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55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D59B1A80-E951-4345-956E-1B2B938497DF}"/>
              </a:ext>
            </a:extLst>
          </p:cNvPr>
          <p:cNvGrpSpPr/>
          <p:nvPr/>
        </p:nvGrpSpPr>
        <p:grpSpPr>
          <a:xfrm>
            <a:off x="612054" y="911019"/>
            <a:ext cx="10842095" cy="4567323"/>
            <a:chOff x="646677" y="1805719"/>
            <a:chExt cx="7933306" cy="3720266"/>
          </a:xfrm>
        </p:grpSpPr>
        <p:cxnSp>
          <p:nvCxnSpPr>
            <p:cNvPr id="11" name="Straight Connector 8">
              <a:extLst>
                <a:ext uri="{FF2B5EF4-FFF2-40B4-BE49-F238E27FC236}">
                  <a16:creationId xmlns:a16="http://schemas.microsoft.com/office/drawing/2014/main" id="{5560210C-09D7-44FB-A64F-B74235CAF8B8}"/>
                </a:ext>
              </a:extLst>
            </p:cNvPr>
            <p:cNvCxnSpPr/>
            <p:nvPr/>
          </p:nvCxnSpPr>
          <p:spPr>
            <a:xfrm>
              <a:off x="4562725" y="1853577"/>
              <a:ext cx="18551" cy="3672408"/>
            </a:xfrm>
            <a:prstGeom prst="line">
              <a:avLst/>
            </a:prstGeom>
            <a:ln w="19050">
              <a:solidFill>
                <a:srgbClr val="BFBFBF"/>
              </a:solidFill>
              <a:prstDash val="sysDash"/>
              <a:bevel/>
            </a:ln>
          </p:spPr>
        </p:cxnSp>
        <p:sp>
          <p:nvSpPr>
            <p:cNvPr id="12" name="Oval 17">
              <a:extLst>
                <a:ext uri="{FF2B5EF4-FFF2-40B4-BE49-F238E27FC236}">
                  <a16:creationId xmlns:a16="http://schemas.microsoft.com/office/drawing/2014/main" id="{6BBC733C-1179-4CEA-A528-2BF2D7D70116}"/>
                </a:ext>
              </a:extLst>
            </p:cNvPr>
            <p:cNvSpPr/>
            <p:nvPr/>
          </p:nvSpPr>
          <p:spPr>
            <a:xfrm>
              <a:off x="4274583" y="180571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8">
              <a:extLst>
                <a:ext uri="{FF2B5EF4-FFF2-40B4-BE49-F238E27FC236}">
                  <a16:creationId xmlns:a16="http://schemas.microsoft.com/office/drawing/2014/main" id="{E9943CB2-DBAD-4D87-8CFC-982EA7D6EA64}"/>
                </a:ext>
              </a:extLst>
            </p:cNvPr>
            <p:cNvSpPr/>
            <p:nvPr/>
          </p:nvSpPr>
          <p:spPr>
            <a:xfrm>
              <a:off x="4274583" y="254026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9">
              <a:extLst>
                <a:ext uri="{FF2B5EF4-FFF2-40B4-BE49-F238E27FC236}">
                  <a16:creationId xmlns:a16="http://schemas.microsoft.com/office/drawing/2014/main" id="{32EB69BF-1379-4B37-9D09-F93E43AD2AEF}"/>
                </a:ext>
              </a:extLst>
            </p:cNvPr>
            <p:cNvSpPr/>
            <p:nvPr/>
          </p:nvSpPr>
          <p:spPr>
            <a:xfrm>
              <a:off x="4274583" y="3274818"/>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21">
              <a:extLst>
                <a:ext uri="{FF2B5EF4-FFF2-40B4-BE49-F238E27FC236}">
                  <a16:creationId xmlns:a16="http://schemas.microsoft.com/office/drawing/2014/main" id="{CE33B099-6F83-4597-93DC-E3B079DF00E6}"/>
                </a:ext>
              </a:extLst>
            </p:cNvPr>
            <p:cNvSpPr/>
            <p:nvPr/>
          </p:nvSpPr>
          <p:spPr>
            <a:xfrm>
              <a:off x="4274583" y="4741562"/>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2">
              <a:extLst>
                <a:ext uri="{FF2B5EF4-FFF2-40B4-BE49-F238E27FC236}">
                  <a16:creationId xmlns:a16="http://schemas.microsoft.com/office/drawing/2014/main" id="{9D1BEDFA-059E-4C76-90B0-3CE88EB805BE}"/>
                </a:ext>
              </a:extLst>
            </p:cNvPr>
            <p:cNvSpPr/>
            <p:nvPr/>
          </p:nvSpPr>
          <p:spPr>
            <a:xfrm>
              <a:off x="4322440" y="1853577"/>
              <a:ext cx="499121" cy="499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3">
              <a:extLst>
                <a:ext uri="{FF2B5EF4-FFF2-40B4-BE49-F238E27FC236}">
                  <a16:creationId xmlns:a16="http://schemas.microsoft.com/office/drawing/2014/main" id="{3613740B-4FD1-494A-9698-BBAD800CA944}"/>
                </a:ext>
              </a:extLst>
            </p:cNvPr>
            <p:cNvSpPr/>
            <p:nvPr/>
          </p:nvSpPr>
          <p:spPr>
            <a:xfrm>
              <a:off x="4322440" y="2588126"/>
              <a:ext cx="499121" cy="4991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4">
              <a:extLst>
                <a:ext uri="{FF2B5EF4-FFF2-40B4-BE49-F238E27FC236}">
                  <a16:creationId xmlns:a16="http://schemas.microsoft.com/office/drawing/2014/main" id="{2A837E45-FD3E-44B3-9B09-15373AF0FD16}"/>
                </a:ext>
              </a:extLst>
            </p:cNvPr>
            <p:cNvSpPr/>
            <p:nvPr/>
          </p:nvSpPr>
          <p:spPr>
            <a:xfrm>
              <a:off x="4322440" y="3322675"/>
              <a:ext cx="499121" cy="499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5">
              <a:extLst>
                <a:ext uri="{FF2B5EF4-FFF2-40B4-BE49-F238E27FC236}">
                  <a16:creationId xmlns:a16="http://schemas.microsoft.com/office/drawing/2014/main" id="{F90F07F5-885B-4B0B-8B8A-58DB4112B4BF}"/>
                </a:ext>
              </a:extLst>
            </p:cNvPr>
            <p:cNvSpPr/>
            <p:nvPr/>
          </p:nvSpPr>
          <p:spPr>
            <a:xfrm>
              <a:off x="4322440" y="4057225"/>
              <a:ext cx="499121" cy="499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6">
              <a:extLst>
                <a:ext uri="{FF2B5EF4-FFF2-40B4-BE49-F238E27FC236}">
                  <a16:creationId xmlns:a16="http://schemas.microsoft.com/office/drawing/2014/main" id="{7F5FE241-5B16-47DD-B66A-A54310AA91E3}"/>
                </a:ext>
              </a:extLst>
            </p:cNvPr>
            <p:cNvSpPr/>
            <p:nvPr/>
          </p:nvSpPr>
          <p:spPr>
            <a:xfrm>
              <a:off x="4322440" y="4789419"/>
              <a:ext cx="499121" cy="499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5">
              <a:extLst>
                <a:ext uri="{FF2B5EF4-FFF2-40B4-BE49-F238E27FC236}">
                  <a16:creationId xmlns:a16="http://schemas.microsoft.com/office/drawing/2014/main" id="{0E4483B4-DC98-41C6-AF25-94C05AC4CE09}"/>
                </a:ext>
              </a:extLst>
            </p:cNvPr>
            <p:cNvCxnSpPr/>
            <p:nvPr/>
          </p:nvCxnSpPr>
          <p:spPr>
            <a:xfrm>
              <a:off x="5048870" y="2328433"/>
              <a:ext cx="3437366" cy="0"/>
            </a:xfrm>
            <a:prstGeom prst="line">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6">
              <a:extLst>
                <a:ext uri="{FF2B5EF4-FFF2-40B4-BE49-F238E27FC236}">
                  <a16:creationId xmlns:a16="http://schemas.microsoft.com/office/drawing/2014/main" id="{0DCE3E6C-7FE2-4FAA-AB1D-25B573C679D3}"/>
                </a:ext>
              </a:extLst>
            </p:cNvPr>
            <p:cNvCxnSpPr>
              <a:cxnSpLocks/>
            </p:cNvCxnSpPr>
            <p:nvPr/>
          </p:nvCxnSpPr>
          <p:spPr>
            <a:xfrm flipH="1">
              <a:off x="5142617" y="3348640"/>
              <a:ext cx="3437366" cy="0"/>
            </a:xfrm>
            <a:prstGeom prst="line">
              <a:avLst/>
            </a:prstGeom>
            <a:ln>
              <a:headEnd type="oval"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7">
              <a:extLst>
                <a:ext uri="{FF2B5EF4-FFF2-40B4-BE49-F238E27FC236}">
                  <a16:creationId xmlns:a16="http://schemas.microsoft.com/office/drawing/2014/main" id="{441C8398-E0E6-4E6F-83AE-51961B12E80C}"/>
                </a:ext>
              </a:extLst>
            </p:cNvPr>
            <p:cNvCxnSpPr/>
            <p:nvPr/>
          </p:nvCxnSpPr>
          <p:spPr>
            <a:xfrm>
              <a:off x="5142617" y="4288021"/>
              <a:ext cx="3437366" cy="0"/>
            </a:xfrm>
            <a:prstGeom prst="line">
              <a:avLst/>
            </a:prstGeom>
            <a:ln w="3175">
              <a:solidFill>
                <a:srgbClr val="00B05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31">
              <a:extLst>
                <a:ext uri="{FF2B5EF4-FFF2-40B4-BE49-F238E27FC236}">
                  <a16:creationId xmlns:a16="http://schemas.microsoft.com/office/drawing/2014/main" id="{1B422DAC-DE43-4846-80BB-1826B91FDE11}"/>
                </a:ext>
              </a:extLst>
            </p:cNvPr>
            <p:cNvCxnSpPr>
              <a:cxnSpLocks/>
            </p:cNvCxnSpPr>
            <p:nvPr/>
          </p:nvCxnSpPr>
          <p:spPr>
            <a:xfrm flipV="1">
              <a:off x="646677" y="1884101"/>
              <a:ext cx="0" cy="1509324"/>
            </a:xfrm>
            <a:prstGeom prst="line">
              <a:avLst/>
            </a:prstGeom>
            <a:ln w="3175">
              <a:solidFill>
                <a:srgbClr val="C0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35">
              <a:extLst>
                <a:ext uri="{FF2B5EF4-FFF2-40B4-BE49-F238E27FC236}">
                  <a16:creationId xmlns:a16="http://schemas.microsoft.com/office/drawing/2014/main" id="{0A5FBBA9-D071-465B-A83B-6A71E367F95C}"/>
                </a:ext>
              </a:extLst>
            </p:cNvPr>
            <p:cNvSpPr txBox="1"/>
            <p:nvPr/>
          </p:nvSpPr>
          <p:spPr>
            <a:xfrm>
              <a:off x="5142617" y="3551107"/>
              <a:ext cx="3331028" cy="476322"/>
            </a:xfrm>
            <a:prstGeom prst="rect">
              <a:avLst/>
            </a:prstGeom>
            <a:noFill/>
          </p:spPr>
          <p:txBody>
            <a:bodyPr wrap="square" rtlCol="0">
              <a:spAutoFit/>
            </a:bodyPr>
            <a:lstStyle/>
            <a:p>
              <a:pPr algn="ctr"/>
              <a:r>
                <a:rPr lang="es-ES" sz="1600" dirty="0">
                  <a:solidFill>
                    <a:schemeClr val="bg2">
                      <a:lumMod val="10000"/>
                    </a:schemeClr>
                  </a:solidFill>
                  <a:latin typeface="Arial" panose="020B0604020202020204" pitchFamily="34" charset="0"/>
                  <a:cs typeface="Arial" panose="020B0604020202020204" pitchFamily="34" charset="0"/>
                </a:rPr>
                <a:t> Los subsectores de elaboración de alimentos y bebidas son más relevantes</a:t>
              </a:r>
              <a:endParaRPr lang="en-US" sz="2000" b="1" dirty="0">
                <a:solidFill>
                  <a:srgbClr val="660066"/>
                </a:solidFill>
                <a:latin typeface="Arial" panose="020B0604020202020204" pitchFamily="34" charset="0"/>
                <a:cs typeface="Arial" panose="020B0604020202020204" pitchFamily="34" charset="0"/>
              </a:endParaRPr>
            </a:p>
          </p:txBody>
        </p:sp>
        <p:sp>
          <p:nvSpPr>
            <p:cNvPr id="28" name="TextBox 54">
              <a:extLst>
                <a:ext uri="{FF2B5EF4-FFF2-40B4-BE49-F238E27FC236}">
                  <a16:creationId xmlns:a16="http://schemas.microsoft.com/office/drawing/2014/main" id="{9EB221AD-31A4-4DD0-9FC6-F47C7086CE69}"/>
                </a:ext>
              </a:extLst>
            </p:cNvPr>
            <p:cNvSpPr txBox="1"/>
            <p:nvPr/>
          </p:nvSpPr>
          <p:spPr>
            <a:xfrm>
              <a:off x="5104319" y="2491117"/>
              <a:ext cx="3331028" cy="476322"/>
            </a:xfrm>
            <a:prstGeom prst="rect">
              <a:avLst/>
            </a:prstGeom>
            <a:noFill/>
          </p:spPr>
          <p:txBody>
            <a:bodyPr wrap="square" rtlCol="0">
              <a:spAutoFit/>
            </a:bodyPr>
            <a:lstStyle/>
            <a:p>
              <a:pPr algn="ctr"/>
              <a:r>
                <a:rPr lang="es-ES" sz="1600" dirty="0">
                  <a:latin typeface="Arial" panose="020B0604020202020204" pitchFamily="34" charset="0"/>
                  <a:cs typeface="Arial" panose="020B0604020202020204" pitchFamily="34" charset="0"/>
                </a:rPr>
                <a:t>Las empresas manufactureras constituyen una fuente importante en la economía del país</a:t>
              </a:r>
              <a:endParaRPr lang="en-US" sz="1200" dirty="0">
                <a:latin typeface="Arial" panose="020B0604020202020204" pitchFamily="34" charset="0"/>
                <a:cs typeface="Arial" panose="020B0604020202020204" pitchFamily="34" charset="0"/>
              </a:endParaRPr>
            </a:p>
          </p:txBody>
        </p:sp>
        <p:sp>
          <p:nvSpPr>
            <p:cNvPr id="32" name="Shape 2554">
              <a:extLst>
                <a:ext uri="{FF2B5EF4-FFF2-40B4-BE49-F238E27FC236}">
                  <a16:creationId xmlns:a16="http://schemas.microsoft.com/office/drawing/2014/main" id="{291CFD69-05CF-4E42-ACF8-B56AB86B06F1}"/>
                </a:ext>
              </a:extLst>
            </p:cNvPr>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3" name="Shape 2587">
              <a:extLst>
                <a:ext uri="{FF2B5EF4-FFF2-40B4-BE49-F238E27FC236}">
                  <a16:creationId xmlns:a16="http://schemas.microsoft.com/office/drawing/2014/main" id="{6BC91FBA-C69B-41DB-9A36-7DDE4C38473A}"/>
                </a:ext>
              </a:extLst>
            </p:cNvPr>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4" name="Shape 2545">
              <a:extLst>
                <a:ext uri="{FF2B5EF4-FFF2-40B4-BE49-F238E27FC236}">
                  <a16:creationId xmlns:a16="http://schemas.microsoft.com/office/drawing/2014/main" id="{2CBCAE12-39D3-474C-BEA8-13AC9B5E2A38}"/>
                </a:ext>
              </a:extLst>
            </p:cNvPr>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5" name="Shape 2604">
              <a:extLst>
                <a:ext uri="{FF2B5EF4-FFF2-40B4-BE49-F238E27FC236}">
                  <a16:creationId xmlns:a16="http://schemas.microsoft.com/office/drawing/2014/main" id="{EBCD83E7-5349-4AAB-BB4B-7A33F4374EBF}"/>
                </a:ext>
              </a:extLst>
            </p:cNvPr>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6" name="Shape 2525">
              <a:extLst>
                <a:ext uri="{FF2B5EF4-FFF2-40B4-BE49-F238E27FC236}">
                  <a16:creationId xmlns:a16="http://schemas.microsoft.com/office/drawing/2014/main" id="{556439E3-B028-49D3-B7D9-BAB9250F0878}"/>
                </a:ext>
              </a:extLst>
            </p:cNvPr>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algn="ct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37" name="39 CuadroTexto">
            <a:extLst>
              <a:ext uri="{FF2B5EF4-FFF2-40B4-BE49-F238E27FC236}">
                <a16:creationId xmlns:a16="http://schemas.microsoft.com/office/drawing/2014/main" id="{19A7681B-C47E-4533-9887-A5B154512B09}"/>
              </a:ext>
            </a:extLst>
          </p:cNvPr>
          <p:cNvSpPr txBox="1"/>
          <p:nvPr/>
        </p:nvSpPr>
        <p:spPr>
          <a:xfrm>
            <a:off x="787106" y="240273"/>
            <a:ext cx="6070889" cy="830997"/>
          </a:xfrm>
          <a:prstGeom prst="rect">
            <a:avLst/>
          </a:prstGeom>
          <a:noFill/>
        </p:spPr>
        <p:txBody>
          <a:bodyPr wrap="square" rtlCol="0">
            <a:spAutoFit/>
          </a:bodyPr>
          <a:lstStyle/>
          <a:p>
            <a:pPr algn="ctr"/>
            <a:r>
              <a:rPr lang="es-MX" sz="2800" b="1" u="sng" dirty="0">
                <a:latin typeface="+mj-lt"/>
              </a:rPr>
              <a:t>Planteamiento del problema</a:t>
            </a:r>
            <a:endParaRPr lang="es-EC" sz="2800" b="1" u="sng" dirty="0">
              <a:latin typeface="+mj-lt"/>
            </a:endParaRPr>
          </a:p>
          <a:p>
            <a:pPr algn="ctr"/>
            <a:endParaRPr lang="es-EC" sz="2000" b="1" u="sng" dirty="0">
              <a:latin typeface="+mj-lt"/>
            </a:endParaRPr>
          </a:p>
        </p:txBody>
      </p:sp>
      <p:sp>
        <p:nvSpPr>
          <p:cNvPr id="42" name="TextBox 63">
            <a:extLst>
              <a:ext uri="{FF2B5EF4-FFF2-40B4-BE49-F238E27FC236}">
                <a16:creationId xmlns:a16="http://schemas.microsoft.com/office/drawing/2014/main" id="{5CD43369-00CE-4BF5-8A4C-6210F421B57E}"/>
              </a:ext>
            </a:extLst>
          </p:cNvPr>
          <p:cNvSpPr txBox="1"/>
          <p:nvPr/>
        </p:nvSpPr>
        <p:spPr>
          <a:xfrm>
            <a:off x="669008" y="3672199"/>
            <a:ext cx="4552367" cy="1631216"/>
          </a:xfrm>
          <a:prstGeom prst="rect">
            <a:avLst/>
          </a:prstGeom>
          <a:noFill/>
        </p:spPr>
        <p:txBody>
          <a:bodyPr wrap="square" rtlCol="0">
            <a:spAutoFit/>
          </a:bodyPr>
          <a:lstStyle/>
          <a:p>
            <a:endParaRPr lang="es-EC" sz="1600" dirty="0">
              <a:solidFill>
                <a:schemeClr val="bg2">
                  <a:lumMod val="1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EC" sz="1600" dirty="0">
                <a:solidFill>
                  <a:schemeClr val="bg2">
                    <a:lumMod val="10000"/>
                  </a:schemeClr>
                </a:solidFill>
                <a:latin typeface="Arial" panose="020B0604020202020204" pitchFamily="34" charset="0"/>
                <a:cs typeface="Arial" panose="020B0604020202020204" pitchFamily="34" charset="0"/>
              </a:rPr>
              <a:t>Disminución en la rentabilidad</a:t>
            </a:r>
          </a:p>
          <a:p>
            <a:pPr marL="285750" indent="-285750">
              <a:buFont typeface="Wingdings" panose="05000000000000000000" pitchFamily="2" charset="2"/>
              <a:buChar char="q"/>
            </a:pPr>
            <a:r>
              <a:rPr lang="es-ES" sz="1600" dirty="0">
                <a:solidFill>
                  <a:schemeClr val="bg2">
                    <a:lumMod val="10000"/>
                  </a:schemeClr>
                </a:solidFill>
                <a:latin typeface="Arial" panose="020B0604020202020204" pitchFamily="34" charset="0"/>
                <a:cs typeface="Arial" panose="020B0604020202020204" pitchFamily="34" charset="0"/>
              </a:rPr>
              <a:t>Endeudamiento con fuentes internas y externas</a:t>
            </a:r>
            <a:endParaRPr lang="es-EC" sz="1600" dirty="0">
              <a:solidFill>
                <a:schemeClr val="bg2">
                  <a:lumMod val="1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dirty="0">
                <a:solidFill>
                  <a:schemeClr val="bg2">
                    <a:lumMod val="10000"/>
                  </a:schemeClr>
                </a:solidFill>
                <a:latin typeface="Arial" panose="020B0604020202020204" pitchFamily="34" charset="0"/>
                <a:cs typeface="Arial" panose="020B0604020202020204" pitchFamily="34" charset="0"/>
              </a:rPr>
              <a:t>Costo financiero alto </a:t>
            </a:r>
            <a:endParaRPr lang="es-EC" sz="1600" dirty="0">
              <a:solidFill>
                <a:schemeClr val="bg2">
                  <a:lumMod val="10000"/>
                </a:schemeClr>
              </a:solidFill>
              <a:latin typeface="Arial" panose="020B0604020202020204" pitchFamily="34" charset="0"/>
              <a:cs typeface="Arial" panose="020B0604020202020204" pitchFamily="34" charset="0"/>
            </a:endParaRPr>
          </a:p>
          <a:p>
            <a:pPr algn="ctr"/>
            <a:endParaRPr lang="en-US" sz="2000" b="1" dirty="0">
              <a:solidFill>
                <a:srgbClr val="00B050"/>
              </a:solidFill>
              <a:latin typeface="Arial" panose="020B0604020202020204" pitchFamily="34" charset="0"/>
              <a:cs typeface="Arial" panose="020B0604020202020204" pitchFamily="34" charset="0"/>
            </a:endParaRPr>
          </a:p>
        </p:txBody>
      </p:sp>
      <p:sp>
        <p:nvSpPr>
          <p:cNvPr id="44" name="Rectángulo: esquinas redondeadas 43">
            <a:extLst>
              <a:ext uri="{FF2B5EF4-FFF2-40B4-BE49-F238E27FC236}">
                <a16:creationId xmlns:a16="http://schemas.microsoft.com/office/drawing/2014/main" id="{12154B27-9E19-4468-AD97-6100BD5B4087}"/>
              </a:ext>
            </a:extLst>
          </p:cNvPr>
          <p:cNvSpPr/>
          <p:nvPr/>
        </p:nvSpPr>
        <p:spPr>
          <a:xfrm>
            <a:off x="1034435" y="2748967"/>
            <a:ext cx="3707606" cy="800219"/>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800"/>
              </a:spcAft>
            </a:pPr>
            <a:r>
              <a:rPr lang="es-ES" sz="1400" dirty="0">
                <a:solidFill>
                  <a:srgbClr val="000000"/>
                </a:solidFill>
                <a:effectLst/>
                <a:ea typeface="Calibri" panose="020F0502020204030204" pitchFamily="34" charset="0"/>
                <a:cs typeface="Times New Roman" panose="02020603050405020304" pitchFamily="18" charset="0"/>
              </a:rPr>
              <a:t>Ineficiente administración del capital de trabajo en las empresas manufactureras de elaboración de alimentos y bebidas</a:t>
            </a:r>
            <a:endParaRPr lang="es-EC" sz="1400" dirty="0">
              <a:solidFill>
                <a:srgbClr val="000000"/>
              </a:solidFill>
              <a:effectLst/>
              <a:ea typeface="Calibri" panose="020F0502020204030204" pitchFamily="34" charset="0"/>
              <a:cs typeface="Times New Roman" panose="02020603050405020304" pitchFamily="18" charset="0"/>
            </a:endParaRPr>
          </a:p>
        </p:txBody>
      </p:sp>
      <p:sp>
        <p:nvSpPr>
          <p:cNvPr id="46" name="TextBox 63">
            <a:extLst>
              <a:ext uri="{FF2B5EF4-FFF2-40B4-BE49-F238E27FC236}">
                <a16:creationId xmlns:a16="http://schemas.microsoft.com/office/drawing/2014/main" id="{0D574ECA-AF7F-4351-BCB5-FBAF3847BF6E}"/>
              </a:ext>
            </a:extLst>
          </p:cNvPr>
          <p:cNvSpPr txBox="1"/>
          <p:nvPr/>
        </p:nvSpPr>
        <p:spPr>
          <a:xfrm>
            <a:off x="612054" y="1189323"/>
            <a:ext cx="4552367" cy="1323439"/>
          </a:xfrm>
          <a:prstGeom prst="rect">
            <a:avLst/>
          </a:prstGeom>
          <a:noFill/>
        </p:spPr>
        <p:txBody>
          <a:bodyPr wrap="square" rtlCol="0">
            <a:spAutoFit/>
          </a:bodyPr>
          <a:lstStyle/>
          <a:p>
            <a:pPr marL="285750" indent="-285750">
              <a:buFont typeface="Wingdings" panose="05000000000000000000" pitchFamily="2" charset="2"/>
              <a:buChar char="q"/>
            </a:pPr>
            <a:endParaRPr lang="es-EC" sz="1600" dirty="0">
              <a:solidFill>
                <a:schemeClr val="bg2">
                  <a:lumMod val="1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EC" sz="1600" dirty="0">
                <a:solidFill>
                  <a:schemeClr val="bg2">
                    <a:lumMod val="10000"/>
                  </a:schemeClr>
                </a:solidFill>
                <a:latin typeface="Arial" panose="020B0604020202020204" pitchFamily="34" charset="0"/>
                <a:cs typeface="Arial" panose="020B0604020202020204" pitchFamily="34" charset="0"/>
              </a:rPr>
              <a:t>Ciclo de conversión del efectivo muy largo </a:t>
            </a:r>
          </a:p>
          <a:p>
            <a:pPr marL="285750" indent="-285750">
              <a:buFont typeface="Wingdings" panose="05000000000000000000" pitchFamily="2" charset="2"/>
              <a:buChar char="q"/>
            </a:pPr>
            <a:r>
              <a:rPr lang="es-ES" sz="1600" dirty="0">
                <a:solidFill>
                  <a:schemeClr val="bg2">
                    <a:lumMod val="10000"/>
                  </a:schemeClr>
                </a:solidFill>
                <a:latin typeface="Arial" panose="020B0604020202020204" pitchFamily="34" charset="0"/>
                <a:cs typeface="Arial" panose="020B0604020202020204" pitchFamily="34" charset="0"/>
              </a:rPr>
              <a:t>Ineficiencia operativa e inadecuada gestión de los recursos </a:t>
            </a:r>
          </a:p>
          <a:p>
            <a:pPr marL="285750" indent="-285750">
              <a:buFont typeface="Wingdings" panose="05000000000000000000" pitchFamily="2" charset="2"/>
              <a:buChar char="q"/>
            </a:pPr>
            <a:r>
              <a:rPr lang="es-ES" sz="1600" dirty="0">
                <a:solidFill>
                  <a:schemeClr val="bg2">
                    <a:lumMod val="10000"/>
                  </a:schemeClr>
                </a:solidFill>
                <a:latin typeface="Arial" panose="020B0604020202020204" pitchFamily="34" charset="0"/>
                <a:cs typeface="Arial" panose="020B0604020202020204" pitchFamily="34" charset="0"/>
              </a:rPr>
              <a:t>Mala gestión de crédito y cobranza</a:t>
            </a:r>
            <a:endParaRPr lang="es-EC" sz="1600" dirty="0">
              <a:solidFill>
                <a:schemeClr val="bg2">
                  <a:lumMod val="10000"/>
                </a:schemeClr>
              </a:solidFill>
              <a:latin typeface="Arial" panose="020B0604020202020204" pitchFamily="34" charset="0"/>
              <a:cs typeface="Arial" panose="020B0604020202020204" pitchFamily="34" charset="0"/>
            </a:endParaRPr>
          </a:p>
        </p:txBody>
      </p:sp>
      <p:cxnSp>
        <p:nvCxnSpPr>
          <p:cNvPr id="47" name="Straight Connector 31">
            <a:extLst>
              <a:ext uri="{FF2B5EF4-FFF2-40B4-BE49-F238E27FC236}">
                <a16:creationId xmlns:a16="http://schemas.microsoft.com/office/drawing/2014/main" id="{3D35954E-3F93-4F03-8A5F-2CD096A5EE66}"/>
              </a:ext>
            </a:extLst>
          </p:cNvPr>
          <p:cNvCxnSpPr>
            <a:cxnSpLocks/>
          </p:cNvCxnSpPr>
          <p:nvPr/>
        </p:nvCxnSpPr>
        <p:spPr>
          <a:xfrm>
            <a:off x="5195099" y="3690017"/>
            <a:ext cx="0" cy="1596130"/>
          </a:xfrm>
          <a:prstGeom prst="line">
            <a:avLst/>
          </a:prstGeom>
          <a:ln>
            <a:solidFill>
              <a:srgbClr val="7030A0"/>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41" name="TextBox 35">
            <a:extLst>
              <a:ext uri="{FF2B5EF4-FFF2-40B4-BE49-F238E27FC236}">
                <a16:creationId xmlns:a16="http://schemas.microsoft.com/office/drawing/2014/main" id="{ECCE7127-788D-4B15-9895-C8BCEEAFA303}"/>
              </a:ext>
            </a:extLst>
          </p:cNvPr>
          <p:cNvSpPr txBox="1"/>
          <p:nvPr/>
        </p:nvSpPr>
        <p:spPr>
          <a:xfrm>
            <a:off x="6647864" y="4135927"/>
            <a:ext cx="4552367" cy="830997"/>
          </a:xfrm>
          <a:prstGeom prst="rect">
            <a:avLst/>
          </a:prstGeom>
          <a:noFill/>
        </p:spPr>
        <p:txBody>
          <a:bodyPr wrap="square" rtlCol="0">
            <a:spAutoFit/>
          </a:bodyPr>
          <a:lstStyle/>
          <a:p>
            <a:pPr algn="ctr"/>
            <a:r>
              <a:rPr lang="es-ES" sz="1600" dirty="0">
                <a:solidFill>
                  <a:schemeClr val="bg2">
                    <a:lumMod val="10000"/>
                  </a:schemeClr>
                </a:solidFill>
                <a:latin typeface="Arial" panose="020B0604020202020204" pitchFamily="34" charset="0"/>
                <a:cs typeface="Arial" panose="020B0604020202020204" pitchFamily="34" charset="0"/>
              </a:rPr>
              <a:t>Al ser empresas dedicadas a la elaboración de productos los activos corrientes representan la mayor parte de los activos</a:t>
            </a:r>
            <a:endParaRPr lang="en-US" sz="2000" b="1" dirty="0">
              <a:solidFill>
                <a:srgbClr val="660066"/>
              </a:solidFill>
              <a:latin typeface="Arial" panose="020B0604020202020204" pitchFamily="34" charset="0"/>
              <a:cs typeface="Arial" panose="020B0604020202020204" pitchFamily="34" charset="0"/>
            </a:endParaRPr>
          </a:p>
        </p:txBody>
      </p:sp>
      <p:pic>
        <p:nvPicPr>
          <p:cNvPr id="1028" name="Picture 4" descr="Empresa o industria manufacturera - ¿Qué es?, características y más">
            <a:extLst>
              <a:ext uri="{FF2B5EF4-FFF2-40B4-BE49-F238E27FC236}">
                <a16:creationId xmlns:a16="http://schemas.microsoft.com/office/drawing/2014/main" id="{561DC907-FCE6-4322-8981-E6528EF9A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80" t="12444" r="29923" b="14108"/>
          <a:stretch/>
        </p:blipFill>
        <p:spPr bwMode="auto">
          <a:xfrm>
            <a:off x="5569267" y="834510"/>
            <a:ext cx="840052" cy="80556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Qué es un activo corriente">
            <a:extLst>
              <a:ext uri="{FF2B5EF4-FFF2-40B4-BE49-F238E27FC236}">
                <a16:creationId xmlns:a16="http://schemas.microsoft.com/office/drawing/2014/main" id="{AEABCC52-597C-4C55-A094-7D35BEFC8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84"/>
          <a:stretch/>
        </p:blipFill>
        <p:spPr bwMode="auto">
          <a:xfrm>
            <a:off x="5532199" y="1754047"/>
            <a:ext cx="840052" cy="786493"/>
          </a:xfrm>
          <a:prstGeom prst="ellipse">
            <a:avLst/>
          </a:prstGeom>
          <a:noFill/>
          <a:extLst>
            <a:ext uri="{909E8E84-426E-40DD-AFC4-6F175D3DCCD1}">
              <a14:hiddenFill xmlns:a14="http://schemas.microsoft.com/office/drawing/2010/main">
                <a:solidFill>
                  <a:srgbClr val="FFFFFF"/>
                </a:solidFill>
              </a14:hiddenFill>
            </a:ext>
          </a:extLst>
        </p:spPr>
      </p:pic>
      <p:pic>
        <p:nvPicPr>
          <p:cNvPr id="45" name="Imagen 44" descr="Resultado de imagen para iconos de finanzas">
            <a:extLst>
              <a:ext uri="{FF2B5EF4-FFF2-40B4-BE49-F238E27FC236}">
                <a16:creationId xmlns:a16="http://schemas.microsoft.com/office/drawing/2014/main" id="{716956AB-2218-45EC-8F58-9860820B2370}"/>
              </a:ext>
            </a:extLst>
          </p:cNvPr>
          <p:cNvPicPr/>
          <p:nvPr/>
        </p:nvPicPr>
        <p:blipFill rotWithShape="1">
          <a:blip r:embed="rId4" cstate="print">
            <a:extLst>
              <a:ext uri="{28A0092B-C50C-407E-A947-70E740481C1C}">
                <a14:useLocalDpi xmlns:a14="http://schemas.microsoft.com/office/drawing/2010/main" val="0"/>
              </a:ext>
            </a:extLst>
          </a:blip>
          <a:srcRect l="67738" t="68055" r="3312" b="2214"/>
          <a:stretch/>
        </p:blipFill>
        <p:spPr bwMode="auto">
          <a:xfrm>
            <a:off x="5613453" y="2748968"/>
            <a:ext cx="704228" cy="657710"/>
          </a:xfrm>
          <a:prstGeom prst="ellipse">
            <a:avLst/>
          </a:prstGeom>
          <a:noFill/>
          <a:ln>
            <a:noFill/>
          </a:ln>
          <a:extLst>
            <a:ext uri="{53640926-AAD7-44D8-BBD7-CCE9431645EC}">
              <a14:shadowObscured xmlns:a14="http://schemas.microsoft.com/office/drawing/2010/main"/>
            </a:ext>
          </a:extLst>
        </p:spPr>
      </p:pic>
      <p:pic>
        <p:nvPicPr>
          <p:cNvPr id="48" name="Imagen 47">
            <a:extLst>
              <a:ext uri="{FF2B5EF4-FFF2-40B4-BE49-F238E27FC236}">
                <a16:creationId xmlns:a16="http://schemas.microsoft.com/office/drawing/2014/main" id="{58B6991B-7A6B-47BF-8031-2BFBF2AAEBA3}"/>
              </a:ext>
            </a:extLst>
          </p:cNvPr>
          <p:cNvPicPr>
            <a:picLocks noChangeAspect="1"/>
          </p:cNvPicPr>
          <p:nvPr/>
        </p:nvPicPr>
        <p:blipFill>
          <a:blip r:embed="rId5"/>
          <a:stretch>
            <a:fillRect/>
          </a:stretch>
        </p:blipFill>
        <p:spPr>
          <a:xfrm>
            <a:off x="5594742" y="3634065"/>
            <a:ext cx="777509" cy="677131"/>
          </a:xfrm>
          <a:prstGeom prst="ellipse">
            <a:avLst/>
          </a:prstGeom>
        </p:spPr>
      </p:pic>
      <p:pic>
        <p:nvPicPr>
          <p:cNvPr id="1034" name="Picture 10" descr="Estado de flujos de efectivo | Gerencie.com">
            <a:extLst>
              <a:ext uri="{FF2B5EF4-FFF2-40B4-BE49-F238E27FC236}">
                <a16:creationId xmlns:a16="http://schemas.microsoft.com/office/drawing/2014/main" id="{954D4984-852E-460A-85C1-5AD86E6C91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567" t="-748" r="31930" b="748"/>
          <a:stretch/>
        </p:blipFill>
        <p:spPr bwMode="auto">
          <a:xfrm>
            <a:off x="5635555" y="4514678"/>
            <a:ext cx="689004" cy="76357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03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E1D8C-6943-47FF-8F4D-9AE548F383C0}"/>
              </a:ext>
            </a:extLst>
          </p:cNvPr>
          <p:cNvSpPr txBox="1">
            <a:spLocks/>
          </p:cNvSpPr>
          <p:nvPr/>
        </p:nvSpPr>
        <p:spPr>
          <a:xfrm>
            <a:off x="609600" y="167078"/>
            <a:ext cx="10972800" cy="67669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Comprobación de hipótesis </a:t>
            </a:r>
          </a:p>
        </p:txBody>
      </p:sp>
      <p:sp>
        <p:nvSpPr>
          <p:cNvPr id="3" name="Rectángulo: esquinas redondeadas 2">
            <a:extLst>
              <a:ext uri="{FF2B5EF4-FFF2-40B4-BE49-F238E27FC236}">
                <a16:creationId xmlns:a16="http://schemas.microsoft.com/office/drawing/2014/main" id="{B5462643-698B-4745-8561-A15CB5DE253A}"/>
              </a:ext>
            </a:extLst>
          </p:cNvPr>
          <p:cNvSpPr/>
          <p:nvPr/>
        </p:nvSpPr>
        <p:spPr>
          <a:xfrm>
            <a:off x="889379" y="1974262"/>
            <a:ext cx="3532496" cy="12099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indent="457200">
              <a:spcBef>
                <a:spcPts val="1200"/>
              </a:spcBef>
              <a:spcAft>
                <a:spcPts val="8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H</a:t>
            </a:r>
            <a:r>
              <a:rPr lang="es-EC" sz="1600" b="1" baseline="-25000" dirty="0">
                <a:effectLst/>
                <a:latin typeface="Arial" panose="020B0604020202020204" pitchFamily="34" charset="0"/>
                <a:ea typeface="Calibri" panose="020F0502020204030204" pitchFamily="34" charset="0"/>
                <a:cs typeface="Times New Roman" panose="02020603050405020304" pitchFamily="18" charset="0"/>
              </a:rPr>
              <a:t>0</a:t>
            </a:r>
            <a:r>
              <a:rPr lang="es-EC" sz="1600" b="1"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a:effectLst/>
                <a:latin typeface="Arial" panose="020B0604020202020204" pitchFamily="34" charset="0"/>
                <a:ea typeface="Calibri" panose="020F0502020204030204" pitchFamily="34" charset="0"/>
                <a:cs typeface="Times New Roman" panose="02020603050405020304" pitchFamily="18" charset="0"/>
              </a:rPr>
              <a:t>El 60% de las empresas del sector manufacturero de elaboración de alimentos y bebidas necesitan financiar su capital de trabajo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esquinas redondeadas 3">
            <a:extLst>
              <a:ext uri="{FF2B5EF4-FFF2-40B4-BE49-F238E27FC236}">
                <a16:creationId xmlns:a16="http://schemas.microsoft.com/office/drawing/2014/main" id="{F2AAC035-BBDB-4911-AE1F-70FA4F06493D}"/>
              </a:ext>
            </a:extLst>
          </p:cNvPr>
          <p:cNvSpPr/>
          <p:nvPr/>
        </p:nvSpPr>
        <p:spPr>
          <a:xfrm>
            <a:off x="889379" y="3430251"/>
            <a:ext cx="3532496" cy="120998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indent="457200">
              <a:spcBef>
                <a:spcPts val="1200"/>
              </a:spcBef>
              <a:spcAft>
                <a:spcPts val="800"/>
              </a:spcAft>
            </a:pPr>
            <a:r>
              <a:rPr lang="es-EC"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a:t>
            </a:r>
            <a:r>
              <a:rPr lang="es-EC" sz="1600" b="1" baseline="-25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r>
              <a:rPr lang="es-EC"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 60% de las empresas del sector manufacturero de elaboración de alimentos y bebidas no necesitan financiar su capital de trabajo</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6899481A-2AC7-40F0-90BA-D057E062924E}"/>
              </a:ext>
            </a:extLst>
          </p:cNvPr>
          <p:cNvSpPr/>
          <p:nvPr/>
        </p:nvSpPr>
        <p:spPr>
          <a:xfrm>
            <a:off x="1679812" y="1256731"/>
            <a:ext cx="1951630" cy="384411"/>
          </a:xfrm>
          <a:prstGeom prst="rect">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2">
                    <a:lumMod val="75000"/>
                  </a:schemeClr>
                </a:solidFill>
              </a:rPr>
              <a:t>Hipótesis 1 </a:t>
            </a:r>
          </a:p>
        </p:txBody>
      </p:sp>
      <p:graphicFrame>
        <p:nvGraphicFramePr>
          <p:cNvPr id="6" name="Tabla 5">
            <a:extLst>
              <a:ext uri="{FF2B5EF4-FFF2-40B4-BE49-F238E27FC236}">
                <a16:creationId xmlns:a16="http://schemas.microsoft.com/office/drawing/2014/main" id="{8ADA3E63-F36B-4051-94E6-642DF7837E8D}"/>
              </a:ext>
            </a:extLst>
          </p:cNvPr>
          <p:cNvGraphicFramePr>
            <a:graphicFrameLocks noGrp="1"/>
          </p:cNvGraphicFramePr>
          <p:nvPr>
            <p:extLst>
              <p:ext uri="{D42A27DB-BD31-4B8C-83A1-F6EECF244321}">
                <p14:modId xmlns:p14="http://schemas.microsoft.com/office/powerpoint/2010/main" val="2894327778"/>
              </p:ext>
            </p:extLst>
          </p:nvPr>
        </p:nvGraphicFramePr>
        <p:xfrm>
          <a:off x="5097439" y="1150734"/>
          <a:ext cx="6484961" cy="4067031"/>
        </p:xfrm>
        <a:graphic>
          <a:graphicData uri="http://schemas.openxmlformats.org/drawingml/2006/table">
            <a:tbl>
              <a:tblPr firstRow="1" firstCol="1" bandRow="1">
                <a:tableStyleId>{ED083AE6-46FA-4A59-8FB0-9F97EB10719F}</a:tableStyleId>
              </a:tblPr>
              <a:tblGrid>
                <a:gridCol w="3020337">
                  <a:extLst>
                    <a:ext uri="{9D8B030D-6E8A-4147-A177-3AD203B41FA5}">
                      <a16:colId xmlns:a16="http://schemas.microsoft.com/office/drawing/2014/main" val="3568181532"/>
                    </a:ext>
                  </a:extLst>
                </a:gridCol>
                <a:gridCol w="866156">
                  <a:extLst>
                    <a:ext uri="{9D8B030D-6E8A-4147-A177-3AD203B41FA5}">
                      <a16:colId xmlns:a16="http://schemas.microsoft.com/office/drawing/2014/main" val="787134429"/>
                    </a:ext>
                  </a:extLst>
                </a:gridCol>
                <a:gridCol w="866156">
                  <a:extLst>
                    <a:ext uri="{9D8B030D-6E8A-4147-A177-3AD203B41FA5}">
                      <a16:colId xmlns:a16="http://schemas.microsoft.com/office/drawing/2014/main" val="3358939165"/>
                    </a:ext>
                  </a:extLst>
                </a:gridCol>
                <a:gridCol w="866156">
                  <a:extLst>
                    <a:ext uri="{9D8B030D-6E8A-4147-A177-3AD203B41FA5}">
                      <a16:colId xmlns:a16="http://schemas.microsoft.com/office/drawing/2014/main" val="3521017907"/>
                    </a:ext>
                  </a:extLst>
                </a:gridCol>
                <a:gridCol w="866156">
                  <a:extLst>
                    <a:ext uri="{9D8B030D-6E8A-4147-A177-3AD203B41FA5}">
                      <a16:colId xmlns:a16="http://schemas.microsoft.com/office/drawing/2014/main" val="2531277777"/>
                    </a:ext>
                  </a:extLst>
                </a:gridCol>
              </a:tblGrid>
              <a:tr h="840641">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Empresas de elaboración de alimentos y bebidas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2016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2017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2018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2019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18803962"/>
                  </a:ext>
                </a:extLst>
              </a:tr>
              <a:tr h="645278">
                <a:tc>
                  <a:txBody>
                    <a:bodyPr/>
                    <a:lstStyle/>
                    <a:p>
                      <a:pPr>
                        <a:lnSpc>
                          <a:spcPct val="200000"/>
                        </a:lnSpc>
                        <a:spcBef>
                          <a:spcPts val="1200"/>
                        </a:spcBef>
                        <a:spcAft>
                          <a:spcPts val="800"/>
                        </a:spcAft>
                      </a:pPr>
                      <a:r>
                        <a:rPr lang="es-EC" sz="1400" b="0" dirty="0">
                          <a:effectLst/>
                          <a:latin typeface="Arial" panose="020B0604020202020204" pitchFamily="34" charset="0"/>
                          <a:cs typeface="Arial" panose="020B0604020202020204" pitchFamily="34" charset="0"/>
                        </a:rPr>
                        <a:t>No necesitan financiamiento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96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98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83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88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116414973"/>
                  </a:ext>
                </a:extLst>
              </a:tr>
              <a:tr h="645278">
                <a:tc>
                  <a:txBody>
                    <a:bodyPr/>
                    <a:lstStyle/>
                    <a:p>
                      <a:pPr>
                        <a:lnSpc>
                          <a:spcPct val="200000"/>
                        </a:lnSpc>
                        <a:spcBef>
                          <a:spcPts val="1200"/>
                        </a:spcBef>
                        <a:spcAft>
                          <a:spcPts val="800"/>
                        </a:spcAft>
                      </a:pPr>
                      <a:r>
                        <a:rPr lang="es-EC" sz="1400" b="0" dirty="0">
                          <a:effectLst/>
                          <a:latin typeface="Arial" panose="020B0604020202020204" pitchFamily="34" charset="0"/>
                          <a:cs typeface="Arial" panose="020B0604020202020204" pitchFamily="34" charset="0"/>
                        </a:rPr>
                        <a:t>Necesitan financiamiento</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20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35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30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359679669"/>
                  </a:ext>
                </a:extLst>
              </a:tr>
              <a:tr h="645278">
                <a:tc>
                  <a:txBody>
                    <a:bodyPr/>
                    <a:lstStyle/>
                    <a:p>
                      <a:pPr>
                        <a:lnSpc>
                          <a:spcPct val="200000"/>
                        </a:lnSpc>
                        <a:spcBef>
                          <a:spcPts val="1200"/>
                        </a:spcBef>
                        <a:spcAft>
                          <a:spcPts val="800"/>
                        </a:spcAft>
                      </a:pPr>
                      <a:r>
                        <a:rPr lang="es-EC" sz="1400" b="0" dirty="0">
                          <a:effectLst/>
                          <a:latin typeface="Arial" panose="020B0604020202020204" pitchFamily="34" charset="0"/>
                          <a:cs typeface="Arial" panose="020B0604020202020204" pitchFamily="34" charset="0"/>
                        </a:rPr>
                        <a:t>Total de empresas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118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118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118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118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607264878"/>
                  </a:ext>
                </a:extLst>
              </a:tr>
              <a:tr h="645278">
                <a:tc>
                  <a:txBody>
                    <a:bodyPr/>
                    <a:lstStyle/>
                    <a:p>
                      <a:pPr>
                        <a:lnSpc>
                          <a:spcPct val="200000"/>
                        </a:lnSpc>
                        <a:spcBef>
                          <a:spcPts val="1200"/>
                        </a:spcBef>
                        <a:spcAft>
                          <a:spcPts val="800"/>
                        </a:spcAft>
                      </a:pPr>
                      <a:r>
                        <a:rPr lang="es-EC" sz="1400" b="0" dirty="0">
                          <a:effectLst/>
                          <a:latin typeface="Arial" panose="020B0604020202020204" pitchFamily="34" charset="0"/>
                          <a:cs typeface="Arial" panose="020B0604020202020204" pitchFamily="34" charset="0"/>
                        </a:rPr>
                        <a:t>No necesitan financiamiento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81,36%</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83,05%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dirty="0">
                          <a:effectLst/>
                          <a:latin typeface="Arial" panose="020B0604020202020204" pitchFamily="34" charset="0"/>
                          <a:cs typeface="Arial" panose="020B0604020202020204" pitchFamily="34" charset="0"/>
                        </a:rPr>
                        <a:t>70,34%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200000"/>
                        </a:lnSpc>
                        <a:spcBef>
                          <a:spcPts val="1200"/>
                        </a:spcBef>
                        <a:spcAft>
                          <a:spcPts val="800"/>
                        </a:spcAft>
                      </a:pPr>
                      <a:r>
                        <a:rPr lang="es-EC" sz="1400">
                          <a:effectLst/>
                          <a:latin typeface="Arial" panose="020B0604020202020204" pitchFamily="34" charset="0"/>
                          <a:cs typeface="Arial" panose="020B0604020202020204" pitchFamily="34" charset="0"/>
                        </a:rPr>
                        <a:t>74,58%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96496017"/>
                  </a:ext>
                </a:extLst>
              </a:tr>
              <a:tr h="645278">
                <a:tc>
                  <a:txBody>
                    <a:bodyPr/>
                    <a:lstStyle/>
                    <a:p>
                      <a:pPr>
                        <a:lnSpc>
                          <a:spcPct val="200000"/>
                        </a:lnSpc>
                        <a:spcBef>
                          <a:spcPts val="1200"/>
                        </a:spcBef>
                        <a:spcAft>
                          <a:spcPts val="800"/>
                        </a:spcAft>
                      </a:pPr>
                      <a:r>
                        <a:rPr lang="es-EC" sz="1400" b="1" dirty="0">
                          <a:effectLst/>
                          <a:latin typeface="Arial" panose="020B0604020202020204" pitchFamily="34" charset="0"/>
                          <a:cs typeface="Arial" panose="020B0604020202020204" pitchFamily="34" charset="0"/>
                        </a:rPr>
                        <a:t>Necesitan financiamiento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ctr">
                        <a:lnSpc>
                          <a:spcPct val="200000"/>
                        </a:lnSpc>
                        <a:spcBef>
                          <a:spcPts val="1200"/>
                        </a:spcBef>
                        <a:spcAft>
                          <a:spcPts val="800"/>
                        </a:spcAft>
                      </a:pPr>
                      <a:r>
                        <a:rPr lang="es-EC" sz="1400" b="1" dirty="0">
                          <a:effectLst/>
                          <a:latin typeface="Arial" panose="020B0604020202020204" pitchFamily="34" charset="0"/>
                          <a:cs typeface="Arial" panose="020B0604020202020204" pitchFamily="34" charset="0"/>
                        </a:rPr>
                        <a:t>18,64%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ctr">
                        <a:lnSpc>
                          <a:spcPct val="200000"/>
                        </a:lnSpc>
                        <a:spcBef>
                          <a:spcPts val="1200"/>
                        </a:spcBef>
                        <a:spcAft>
                          <a:spcPts val="800"/>
                        </a:spcAft>
                      </a:pPr>
                      <a:r>
                        <a:rPr lang="es-EC" sz="1400" b="1" dirty="0">
                          <a:effectLst/>
                          <a:latin typeface="Arial" panose="020B0604020202020204" pitchFamily="34" charset="0"/>
                          <a:cs typeface="Arial" panose="020B0604020202020204" pitchFamily="34" charset="0"/>
                        </a:rPr>
                        <a:t>16,95%</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ctr">
                        <a:lnSpc>
                          <a:spcPct val="200000"/>
                        </a:lnSpc>
                        <a:spcBef>
                          <a:spcPts val="1200"/>
                        </a:spcBef>
                        <a:spcAft>
                          <a:spcPts val="800"/>
                        </a:spcAft>
                      </a:pPr>
                      <a:r>
                        <a:rPr lang="es-EC" sz="1400" b="1" dirty="0">
                          <a:effectLst/>
                          <a:latin typeface="Arial" panose="020B0604020202020204" pitchFamily="34" charset="0"/>
                          <a:cs typeface="Arial" panose="020B0604020202020204" pitchFamily="34" charset="0"/>
                        </a:rPr>
                        <a:t>29,66%</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ctr">
                        <a:lnSpc>
                          <a:spcPct val="200000"/>
                        </a:lnSpc>
                        <a:spcBef>
                          <a:spcPts val="1200"/>
                        </a:spcBef>
                        <a:spcAft>
                          <a:spcPts val="800"/>
                        </a:spcAft>
                      </a:pPr>
                      <a:r>
                        <a:rPr lang="es-EC" sz="1400" b="1" dirty="0">
                          <a:effectLst/>
                          <a:latin typeface="Arial" panose="020B0604020202020204" pitchFamily="34" charset="0"/>
                          <a:cs typeface="Arial" panose="020B0604020202020204" pitchFamily="34" charset="0"/>
                        </a:rPr>
                        <a:t>25,42%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686306115"/>
                  </a:ext>
                </a:extLst>
              </a:tr>
            </a:tbl>
          </a:graphicData>
        </a:graphic>
      </p:graphicFrame>
    </p:spTree>
    <p:extLst>
      <p:ext uri="{BB962C8B-B14F-4D97-AF65-F5344CB8AC3E}">
        <p14:creationId xmlns:p14="http://schemas.microsoft.com/office/powerpoint/2010/main" val="2073083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BE05DB87-A63E-4D55-8E90-8BA3CC81B6C8}"/>
              </a:ext>
            </a:extLst>
          </p:cNvPr>
          <p:cNvSpPr/>
          <p:nvPr/>
        </p:nvSpPr>
        <p:spPr>
          <a:xfrm>
            <a:off x="889379" y="1974262"/>
            <a:ext cx="3532496" cy="1209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0</a:t>
            </a:r>
            <a:r>
              <a:rPr lang="es-EC" sz="1400" dirty="0">
                <a:effectLst/>
                <a:latin typeface="Arial" panose="020B0604020202020204" pitchFamily="34" charset="0"/>
                <a:ea typeface="Calibri" panose="020F0502020204030204" pitchFamily="34" charset="0"/>
                <a:cs typeface="Times New Roman" panose="02020603050405020304" pitchFamily="18" charset="0"/>
              </a:rPr>
              <a:t>: El 40% de las empresas del sector manufacturero de elaboración de alimentos y bebidas no se encuentran en un rango aceptable de liquidez corriente de 1,5 a 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esquinas redondeadas 3">
            <a:extLst>
              <a:ext uri="{FF2B5EF4-FFF2-40B4-BE49-F238E27FC236}">
                <a16:creationId xmlns:a16="http://schemas.microsoft.com/office/drawing/2014/main" id="{2A97D2F3-5893-4736-802A-CDE6BC405DBF}"/>
              </a:ext>
            </a:extLst>
          </p:cNvPr>
          <p:cNvSpPr/>
          <p:nvPr/>
        </p:nvSpPr>
        <p:spPr>
          <a:xfrm>
            <a:off x="889379" y="3430251"/>
            <a:ext cx="3532496" cy="120998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dirty="0">
                <a:effectLst/>
                <a:latin typeface="Arial" panose="020B0604020202020204" pitchFamily="34" charset="0"/>
                <a:ea typeface="Calibri" panose="020F0502020204030204" pitchFamily="34" charset="0"/>
                <a:cs typeface="Times New Roman" panose="02020603050405020304" pitchFamily="18" charset="0"/>
              </a:rPr>
              <a:t>: El 40% de las empresas del sector de elaboración de alimentos y bebidas se encuentran en un rango aceptable de liquidez corriente de 1,5 a 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88B3F8CE-68E6-4E4F-A0E4-FE4850771E72}"/>
              </a:ext>
            </a:extLst>
          </p:cNvPr>
          <p:cNvSpPr/>
          <p:nvPr/>
        </p:nvSpPr>
        <p:spPr>
          <a:xfrm>
            <a:off x="1679812" y="1256731"/>
            <a:ext cx="1951630" cy="384411"/>
          </a:xfrm>
          <a:prstGeom prst="rect">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2">
                    <a:lumMod val="75000"/>
                  </a:schemeClr>
                </a:solidFill>
              </a:rPr>
              <a:t>Hipótesis 2 </a:t>
            </a:r>
          </a:p>
        </p:txBody>
      </p:sp>
      <p:graphicFrame>
        <p:nvGraphicFramePr>
          <p:cNvPr id="6" name="Tabla 5">
            <a:extLst>
              <a:ext uri="{FF2B5EF4-FFF2-40B4-BE49-F238E27FC236}">
                <a16:creationId xmlns:a16="http://schemas.microsoft.com/office/drawing/2014/main" id="{B5E2518F-CFCB-42E3-86C2-AD7356233896}"/>
              </a:ext>
            </a:extLst>
          </p:cNvPr>
          <p:cNvGraphicFramePr>
            <a:graphicFrameLocks noGrp="1"/>
          </p:cNvGraphicFramePr>
          <p:nvPr>
            <p:extLst>
              <p:ext uri="{D42A27DB-BD31-4B8C-83A1-F6EECF244321}">
                <p14:modId xmlns:p14="http://schemas.microsoft.com/office/powerpoint/2010/main" val="1052570025"/>
              </p:ext>
            </p:extLst>
          </p:nvPr>
        </p:nvGraphicFramePr>
        <p:xfrm>
          <a:off x="5216666" y="1244219"/>
          <a:ext cx="6085956" cy="4187588"/>
        </p:xfrm>
        <a:graphic>
          <a:graphicData uri="http://schemas.openxmlformats.org/drawingml/2006/table">
            <a:tbl>
              <a:tblPr firstRow="1" firstCol="1" bandRow="1">
                <a:tableStyleId>{5DA37D80-6434-44D0-A028-1B22A696006F}</a:tableStyleId>
              </a:tblPr>
              <a:tblGrid>
                <a:gridCol w="2833064">
                  <a:extLst>
                    <a:ext uri="{9D8B030D-6E8A-4147-A177-3AD203B41FA5}">
                      <a16:colId xmlns:a16="http://schemas.microsoft.com/office/drawing/2014/main" val="3578850543"/>
                    </a:ext>
                  </a:extLst>
                </a:gridCol>
                <a:gridCol w="813223">
                  <a:extLst>
                    <a:ext uri="{9D8B030D-6E8A-4147-A177-3AD203B41FA5}">
                      <a16:colId xmlns:a16="http://schemas.microsoft.com/office/drawing/2014/main" val="230800591"/>
                    </a:ext>
                  </a:extLst>
                </a:gridCol>
                <a:gridCol w="813223">
                  <a:extLst>
                    <a:ext uri="{9D8B030D-6E8A-4147-A177-3AD203B41FA5}">
                      <a16:colId xmlns:a16="http://schemas.microsoft.com/office/drawing/2014/main" val="739449976"/>
                    </a:ext>
                  </a:extLst>
                </a:gridCol>
                <a:gridCol w="813223">
                  <a:extLst>
                    <a:ext uri="{9D8B030D-6E8A-4147-A177-3AD203B41FA5}">
                      <a16:colId xmlns:a16="http://schemas.microsoft.com/office/drawing/2014/main" val="155114827"/>
                    </a:ext>
                  </a:extLst>
                </a:gridCol>
                <a:gridCol w="813223">
                  <a:extLst>
                    <a:ext uri="{9D8B030D-6E8A-4147-A177-3AD203B41FA5}">
                      <a16:colId xmlns:a16="http://schemas.microsoft.com/office/drawing/2014/main" val="2439626463"/>
                    </a:ext>
                  </a:extLst>
                </a:gridCol>
              </a:tblGrid>
              <a:tr h="1021053">
                <a:tc>
                  <a:txBody>
                    <a:bodyPr/>
                    <a:lstStyle/>
                    <a:p>
                      <a:pPr algn="ctr">
                        <a:lnSpc>
                          <a:spcPct val="200000"/>
                        </a:lnSpc>
                        <a:spcBef>
                          <a:spcPts val="1200"/>
                        </a:spcBef>
                        <a:spcAft>
                          <a:spcPts val="800"/>
                        </a:spcAft>
                      </a:pPr>
                      <a:r>
                        <a:rPr lang="es-EC" sz="1400" dirty="0">
                          <a:effectLst/>
                        </a:rPr>
                        <a:t>Empresas de elaboración de alimentos y bebidas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200000"/>
                        </a:lnSpc>
                        <a:spcBef>
                          <a:spcPts val="1200"/>
                        </a:spcBef>
                        <a:spcAft>
                          <a:spcPts val="800"/>
                        </a:spcAft>
                      </a:pPr>
                      <a:r>
                        <a:rPr lang="es-EC" sz="1400" dirty="0">
                          <a:effectLst/>
                        </a:rPr>
                        <a:t>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200000"/>
                        </a:lnSpc>
                        <a:spcBef>
                          <a:spcPts val="1200"/>
                        </a:spcBef>
                        <a:spcAft>
                          <a:spcPts val="800"/>
                        </a:spcAft>
                      </a:pPr>
                      <a:r>
                        <a:rPr lang="es-EC" sz="1400" dirty="0">
                          <a:effectLst/>
                        </a:rPr>
                        <a:t>2017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200000"/>
                        </a:lnSpc>
                        <a:spcBef>
                          <a:spcPts val="1200"/>
                        </a:spcBef>
                        <a:spcAft>
                          <a:spcPts val="800"/>
                        </a:spcAft>
                      </a:pPr>
                      <a:r>
                        <a:rPr lang="es-EC" sz="1400" dirty="0">
                          <a:effectLst/>
                        </a:rPr>
                        <a:t>2018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200000"/>
                        </a:lnSpc>
                        <a:spcBef>
                          <a:spcPts val="1200"/>
                        </a:spcBef>
                        <a:spcAft>
                          <a:spcPts val="800"/>
                        </a:spcAft>
                      </a:pPr>
                      <a:r>
                        <a:rPr lang="es-EC" sz="1400" dirty="0">
                          <a:effectLst/>
                        </a:rPr>
                        <a:t>2019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24827638"/>
                  </a:ext>
                </a:extLst>
              </a:tr>
              <a:tr h="633307">
                <a:tc>
                  <a:txBody>
                    <a:bodyPr/>
                    <a:lstStyle/>
                    <a:p>
                      <a:pPr>
                        <a:lnSpc>
                          <a:spcPct val="200000"/>
                        </a:lnSpc>
                        <a:spcBef>
                          <a:spcPts val="1200"/>
                        </a:spcBef>
                        <a:spcAft>
                          <a:spcPts val="800"/>
                        </a:spcAft>
                      </a:pPr>
                      <a:r>
                        <a:rPr lang="es-EC" sz="1400" b="0" dirty="0">
                          <a:effectLst/>
                        </a:rPr>
                        <a:t>Rango aceptable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35708850"/>
                  </a:ext>
                </a:extLst>
              </a:tr>
              <a:tr h="633307">
                <a:tc>
                  <a:txBody>
                    <a:bodyPr/>
                    <a:lstStyle/>
                    <a:p>
                      <a:pPr>
                        <a:lnSpc>
                          <a:spcPct val="200000"/>
                        </a:lnSpc>
                        <a:spcBef>
                          <a:spcPts val="1200"/>
                        </a:spcBef>
                        <a:spcAft>
                          <a:spcPts val="800"/>
                        </a:spcAft>
                      </a:pPr>
                      <a:r>
                        <a:rPr lang="es-EC" sz="1400" b="0" dirty="0">
                          <a:effectLst/>
                        </a:rPr>
                        <a:t>Rango no aceptable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244936938"/>
                  </a:ext>
                </a:extLst>
              </a:tr>
              <a:tr h="633307">
                <a:tc>
                  <a:txBody>
                    <a:bodyPr/>
                    <a:lstStyle/>
                    <a:p>
                      <a:pPr>
                        <a:lnSpc>
                          <a:spcPct val="200000"/>
                        </a:lnSpc>
                        <a:spcBef>
                          <a:spcPts val="1200"/>
                        </a:spcBef>
                        <a:spcAft>
                          <a:spcPts val="800"/>
                        </a:spcAft>
                      </a:pPr>
                      <a:r>
                        <a:rPr lang="es-EC" sz="1400" b="0" dirty="0">
                          <a:effectLst/>
                        </a:rPr>
                        <a:t>Total de empresas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118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118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511100881"/>
                  </a:ext>
                </a:extLst>
              </a:tr>
              <a:tr h="633307">
                <a:tc>
                  <a:txBody>
                    <a:bodyPr/>
                    <a:lstStyle/>
                    <a:p>
                      <a:pPr>
                        <a:lnSpc>
                          <a:spcPct val="200000"/>
                        </a:lnSpc>
                        <a:spcBef>
                          <a:spcPts val="1200"/>
                        </a:spcBef>
                        <a:spcAft>
                          <a:spcPts val="800"/>
                        </a:spcAft>
                      </a:pPr>
                      <a:r>
                        <a:rPr lang="es-EC" sz="1400" b="0" dirty="0">
                          <a:effectLst/>
                        </a:rPr>
                        <a:t>Rango aceptable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27,97%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30,51%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26,27%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a:effectLst/>
                        </a:rPr>
                        <a:t>22,88%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82895061"/>
                  </a:ext>
                </a:extLst>
              </a:tr>
              <a:tr h="633307">
                <a:tc>
                  <a:txBody>
                    <a:bodyPr/>
                    <a:lstStyle/>
                    <a:p>
                      <a:pPr>
                        <a:lnSpc>
                          <a:spcPct val="200000"/>
                        </a:lnSpc>
                        <a:spcBef>
                          <a:spcPts val="1200"/>
                        </a:spcBef>
                        <a:spcAft>
                          <a:spcPts val="800"/>
                        </a:spcAft>
                      </a:pPr>
                      <a:r>
                        <a:rPr lang="es-EC" sz="1400" b="1" dirty="0">
                          <a:effectLst/>
                        </a:rPr>
                        <a:t>Rango no aceptable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a:txBody>
                    <a:bodyPr/>
                    <a:lstStyle/>
                    <a:p>
                      <a:pPr algn="ctr">
                        <a:lnSpc>
                          <a:spcPct val="200000"/>
                        </a:lnSpc>
                        <a:spcBef>
                          <a:spcPts val="1200"/>
                        </a:spcBef>
                        <a:spcAft>
                          <a:spcPts val="800"/>
                        </a:spcAft>
                      </a:pPr>
                      <a:r>
                        <a:rPr lang="es-EC" sz="1400" b="1" dirty="0">
                          <a:effectLst/>
                        </a:rPr>
                        <a:t>72,03%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a:txBody>
                    <a:bodyPr/>
                    <a:lstStyle/>
                    <a:p>
                      <a:pPr algn="ctr">
                        <a:lnSpc>
                          <a:spcPct val="200000"/>
                        </a:lnSpc>
                        <a:spcBef>
                          <a:spcPts val="1200"/>
                        </a:spcBef>
                        <a:spcAft>
                          <a:spcPts val="800"/>
                        </a:spcAft>
                      </a:pPr>
                      <a:r>
                        <a:rPr lang="es-EC" sz="1400" b="1" dirty="0">
                          <a:effectLst/>
                        </a:rPr>
                        <a:t>69,49%</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a:txBody>
                    <a:bodyPr/>
                    <a:lstStyle/>
                    <a:p>
                      <a:pPr algn="ctr">
                        <a:lnSpc>
                          <a:spcPct val="200000"/>
                        </a:lnSpc>
                        <a:spcBef>
                          <a:spcPts val="1200"/>
                        </a:spcBef>
                        <a:spcAft>
                          <a:spcPts val="800"/>
                        </a:spcAft>
                      </a:pPr>
                      <a:r>
                        <a:rPr lang="es-EC" sz="1400" b="1" dirty="0">
                          <a:effectLst/>
                        </a:rPr>
                        <a:t>73,73%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a:txBody>
                    <a:bodyPr/>
                    <a:lstStyle/>
                    <a:p>
                      <a:pPr algn="ctr">
                        <a:lnSpc>
                          <a:spcPct val="200000"/>
                        </a:lnSpc>
                        <a:spcBef>
                          <a:spcPts val="1200"/>
                        </a:spcBef>
                        <a:spcAft>
                          <a:spcPts val="800"/>
                        </a:spcAft>
                      </a:pPr>
                      <a:r>
                        <a:rPr lang="es-EC" sz="1400" b="1" dirty="0">
                          <a:effectLst/>
                        </a:rPr>
                        <a:t>77,12%</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extLst>
                  <a:ext uri="{0D108BD9-81ED-4DB2-BD59-A6C34878D82A}">
                    <a16:rowId xmlns:a16="http://schemas.microsoft.com/office/drawing/2014/main" val="1860497775"/>
                  </a:ext>
                </a:extLst>
              </a:tr>
            </a:tbl>
          </a:graphicData>
        </a:graphic>
      </p:graphicFrame>
    </p:spTree>
    <p:extLst>
      <p:ext uri="{BB962C8B-B14F-4D97-AF65-F5344CB8AC3E}">
        <p14:creationId xmlns:p14="http://schemas.microsoft.com/office/powerpoint/2010/main" val="1750716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4DDBDF8-871A-4993-8C80-8F47FFB0D112}"/>
              </a:ext>
            </a:extLst>
          </p:cNvPr>
          <p:cNvSpPr/>
          <p:nvPr/>
        </p:nvSpPr>
        <p:spPr>
          <a:xfrm>
            <a:off x="889379" y="1974262"/>
            <a:ext cx="3532496" cy="13148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rPr>
              <a:t>H</a:t>
            </a:r>
            <a:r>
              <a:rPr lang="es-EC" sz="1400" b="1" baseline="-25000" dirty="0">
                <a:effectLst/>
                <a:latin typeface="Arial" panose="020B0604020202020204" pitchFamily="34" charset="0"/>
                <a:ea typeface="Calibri" panose="020F0502020204030204" pitchFamily="34" charset="0"/>
              </a:rPr>
              <a:t>0</a:t>
            </a:r>
            <a:r>
              <a:rPr lang="es-EC" sz="1400" dirty="0">
                <a:effectLst/>
                <a:latin typeface="Arial" panose="020B0604020202020204" pitchFamily="34" charset="0"/>
                <a:ea typeface="Calibri" panose="020F0502020204030204" pitchFamily="34" charset="0"/>
              </a:rPr>
              <a:t>: En la mayoría de las empresas del sector manufacturero de elaboración de alimentos y bebidas la rentabilidad sobre el activo y la rentabilidad sobre patrimonio supera el 1,5% y el 4, 5% respectivamente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DEFBF226-373F-43A8-A82C-A36E814D5EB6}"/>
              </a:ext>
            </a:extLst>
          </p:cNvPr>
          <p:cNvSpPr/>
          <p:nvPr/>
        </p:nvSpPr>
        <p:spPr>
          <a:xfrm>
            <a:off x="889379" y="3673751"/>
            <a:ext cx="3532496" cy="13148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dirty="0">
                <a:effectLst/>
                <a:latin typeface="Arial" panose="020B0604020202020204" pitchFamily="34" charset="0"/>
                <a:ea typeface="Calibri" panose="020F0502020204030204" pitchFamily="34" charset="0"/>
                <a:cs typeface="Times New Roman" panose="02020603050405020304" pitchFamily="18" charset="0"/>
              </a:rPr>
              <a:t>: En la mayoría de las empresas del sector manufacturero de elaboración de alimentos y bebidas la rentabilidad sobre el activo y la rentabilidad sobre patrimonio no supera el 1,5% y el 4, 5% respectivamente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E348C1A0-FDC5-4C12-8223-57104BE9CD68}"/>
              </a:ext>
            </a:extLst>
          </p:cNvPr>
          <p:cNvSpPr/>
          <p:nvPr/>
        </p:nvSpPr>
        <p:spPr>
          <a:xfrm>
            <a:off x="1679812" y="1256731"/>
            <a:ext cx="1951630" cy="384411"/>
          </a:xfrm>
          <a:prstGeom prst="rect">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2">
                    <a:lumMod val="75000"/>
                  </a:schemeClr>
                </a:solidFill>
              </a:rPr>
              <a:t>Hipótesis 3 </a:t>
            </a:r>
          </a:p>
        </p:txBody>
      </p:sp>
      <p:graphicFrame>
        <p:nvGraphicFramePr>
          <p:cNvPr id="5" name="Tabla 4">
            <a:extLst>
              <a:ext uri="{FF2B5EF4-FFF2-40B4-BE49-F238E27FC236}">
                <a16:creationId xmlns:a16="http://schemas.microsoft.com/office/drawing/2014/main" id="{E2CF30B8-6D48-4074-B8A5-04F12BC9D61B}"/>
              </a:ext>
            </a:extLst>
          </p:cNvPr>
          <p:cNvGraphicFramePr>
            <a:graphicFrameLocks noGrp="1"/>
          </p:cNvGraphicFramePr>
          <p:nvPr>
            <p:extLst>
              <p:ext uri="{D42A27DB-BD31-4B8C-83A1-F6EECF244321}">
                <p14:modId xmlns:p14="http://schemas.microsoft.com/office/powerpoint/2010/main" val="766128943"/>
              </p:ext>
            </p:extLst>
          </p:nvPr>
        </p:nvGraphicFramePr>
        <p:xfrm>
          <a:off x="5418162" y="996285"/>
          <a:ext cx="6059607" cy="4585650"/>
        </p:xfrm>
        <a:graphic>
          <a:graphicData uri="http://schemas.openxmlformats.org/drawingml/2006/table">
            <a:tbl>
              <a:tblPr firstRow="1" firstCol="1" bandRow="1">
                <a:tableStyleId>{ED083AE6-46FA-4A59-8FB0-9F97EB10719F}</a:tableStyleId>
              </a:tblPr>
              <a:tblGrid>
                <a:gridCol w="2822119">
                  <a:extLst>
                    <a:ext uri="{9D8B030D-6E8A-4147-A177-3AD203B41FA5}">
                      <a16:colId xmlns:a16="http://schemas.microsoft.com/office/drawing/2014/main" val="2603598375"/>
                    </a:ext>
                  </a:extLst>
                </a:gridCol>
                <a:gridCol w="809372">
                  <a:extLst>
                    <a:ext uri="{9D8B030D-6E8A-4147-A177-3AD203B41FA5}">
                      <a16:colId xmlns:a16="http://schemas.microsoft.com/office/drawing/2014/main" val="2092711853"/>
                    </a:ext>
                  </a:extLst>
                </a:gridCol>
                <a:gridCol w="809372">
                  <a:extLst>
                    <a:ext uri="{9D8B030D-6E8A-4147-A177-3AD203B41FA5}">
                      <a16:colId xmlns:a16="http://schemas.microsoft.com/office/drawing/2014/main" val="482758131"/>
                    </a:ext>
                  </a:extLst>
                </a:gridCol>
                <a:gridCol w="809372">
                  <a:extLst>
                    <a:ext uri="{9D8B030D-6E8A-4147-A177-3AD203B41FA5}">
                      <a16:colId xmlns:a16="http://schemas.microsoft.com/office/drawing/2014/main" val="28866056"/>
                    </a:ext>
                  </a:extLst>
                </a:gridCol>
                <a:gridCol w="809372">
                  <a:extLst>
                    <a:ext uri="{9D8B030D-6E8A-4147-A177-3AD203B41FA5}">
                      <a16:colId xmlns:a16="http://schemas.microsoft.com/office/drawing/2014/main" val="2570866160"/>
                    </a:ext>
                  </a:extLst>
                </a:gridCol>
              </a:tblGrid>
              <a:tr h="1087005">
                <a:tc>
                  <a:txBody>
                    <a:bodyPr/>
                    <a:lstStyle/>
                    <a:p>
                      <a:pPr algn="ctr">
                        <a:lnSpc>
                          <a:spcPct val="200000"/>
                        </a:lnSpc>
                        <a:spcBef>
                          <a:spcPts val="1200"/>
                        </a:spcBef>
                        <a:spcAft>
                          <a:spcPts val="800"/>
                        </a:spcAft>
                      </a:pPr>
                      <a:r>
                        <a:rPr lang="es-EC" sz="1400" dirty="0">
                          <a:effectLst/>
                        </a:rPr>
                        <a:t>Empresas de elaboración de alimentos y bebidas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200000"/>
                        </a:lnSpc>
                        <a:spcBef>
                          <a:spcPts val="1200"/>
                        </a:spcBef>
                        <a:spcAft>
                          <a:spcPts val="800"/>
                        </a:spcAft>
                      </a:pPr>
                      <a:r>
                        <a:rPr lang="es-EC" sz="1400" dirty="0">
                          <a:effectLst/>
                        </a:rPr>
                        <a:t>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200000"/>
                        </a:lnSpc>
                        <a:spcBef>
                          <a:spcPts val="1200"/>
                        </a:spcBef>
                        <a:spcAft>
                          <a:spcPts val="800"/>
                        </a:spcAft>
                      </a:pPr>
                      <a:r>
                        <a:rPr lang="es-EC" sz="1400" dirty="0">
                          <a:effectLst/>
                        </a:rPr>
                        <a:t>2017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200000"/>
                        </a:lnSpc>
                        <a:spcBef>
                          <a:spcPts val="1200"/>
                        </a:spcBef>
                        <a:spcAft>
                          <a:spcPts val="800"/>
                        </a:spcAft>
                      </a:pPr>
                      <a:r>
                        <a:rPr lang="es-EC" sz="1400" dirty="0">
                          <a:effectLst/>
                        </a:rPr>
                        <a:t>2018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200000"/>
                        </a:lnSpc>
                        <a:spcBef>
                          <a:spcPts val="1200"/>
                        </a:spcBef>
                        <a:spcAft>
                          <a:spcPts val="800"/>
                        </a:spcAft>
                      </a:pPr>
                      <a:r>
                        <a:rPr lang="es-EC" sz="1400" dirty="0">
                          <a:effectLst/>
                        </a:rPr>
                        <a:t>2019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65654328"/>
                  </a:ext>
                </a:extLst>
              </a:tr>
              <a:tr h="699729">
                <a:tc>
                  <a:txBody>
                    <a:bodyPr/>
                    <a:lstStyle/>
                    <a:p>
                      <a:pPr>
                        <a:lnSpc>
                          <a:spcPct val="200000"/>
                        </a:lnSpc>
                        <a:spcBef>
                          <a:spcPts val="1200"/>
                        </a:spcBef>
                        <a:spcAft>
                          <a:spcPts val="800"/>
                        </a:spcAft>
                      </a:pPr>
                      <a:r>
                        <a:rPr lang="es-EC" sz="1400" b="1" dirty="0">
                          <a:effectLst/>
                        </a:rPr>
                        <a:t>El ROA supera el 1,5%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67</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83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74</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70</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225351"/>
                  </a:ext>
                </a:extLst>
              </a:tr>
              <a:tr h="699729">
                <a:tc>
                  <a:txBody>
                    <a:bodyPr/>
                    <a:lstStyle/>
                    <a:p>
                      <a:pPr>
                        <a:lnSpc>
                          <a:spcPct val="200000"/>
                        </a:lnSpc>
                        <a:spcBef>
                          <a:spcPts val="1200"/>
                        </a:spcBef>
                        <a:spcAft>
                          <a:spcPts val="800"/>
                        </a:spcAft>
                      </a:pPr>
                      <a:r>
                        <a:rPr lang="es-EC" sz="1400" b="0" dirty="0">
                          <a:effectLst/>
                        </a:rPr>
                        <a:t>El ROA no supera el 1,5%</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0" dirty="0">
                          <a:effectLst/>
                        </a:rPr>
                        <a:t>51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0" dirty="0">
                          <a:effectLst/>
                        </a:rPr>
                        <a:t>35</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0" dirty="0">
                          <a:effectLst/>
                        </a:rPr>
                        <a:t>44</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0" dirty="0">
                          <a:effectLst/>
                        </a:rPr>
                        <a:t>48</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764963"/>
                  </a:ext>
                </a:extLst>
              </a:tr>
              <a:tr h="699729">
                <a:tc>
                  <a:txBody>
                    <a:bodyPr/>
                    <a:lstStyle/>
                    <a:p>
                      <a:pPr>
                        <a:lnSpc>
                          <a:spcPct val="200000"/>
                        </a:lnSpc>
                        <a:spcBef>
                          <a:spcPts val="1200"/>
                        </a:spcBef>
                        <a:spcAft>
                          <a:spcPts val="800"/>
                        </a:spcAft>
                      </a:pPr>
                      <a:r>
                        <a:rPr lang="es-EC" sz="1400" b="1" dirty="0">
                          <a:effectLst/>
                        </a:rPr>
                        <a:t>El ROE supera el 4,5%</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73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84</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79</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b="1" dirty="0">
                          <a:effectLst/>
                        </a:rPr>
                        <a:t>73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6096761"/>
                  </a:ext>
                </a:extLst>
              </a:tr>
              <a:tr h="699729">
                <a:tc>
                  <a:txBody>
                    <a:bodyPr/>
                    <a:lstStyle/>
                    <a:p>
                      <a:pPr>
                        <a:lnSpc>
                          <a:spcPct val="200000"/>
                        </a:lnSpc>
                        <a:spcBef>
                          <a:spcPts val="1200"/>
                        </a:spcBef>
                        <a:spcAft>
                          <a:spcPts val="800"/>
                        </a:spcAft>
                      </a:pPr>
                      <a:r>
                        <a:rPr lang="es-EC" sz="1400" b="0" dirty="0">
                          <a:effectLst/>
                        </a:rPr>
                        <a:t>El ROE no supera el 4,5%</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dirty="0">
                          <a:effectLst/>
                        </a:rPr>
                        <a:t>45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dirty="0">
                          <a:effectLst/>
                        </a:rPr>
                        <a:t>34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dirty="0">
                          <a:effectLst/>
                        </a:rPr>
                        <a:t>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Bef>
                          <a:spcPts val="1200"/>
                        </a:spcBef>
                        <a:spcAft>
                          <a:spcPts val="800"/>
                        </a:spcAft>
                      </a:pPr>
                      <a:r>
                        <a:rPr lang="es-EC" sz="1400">
                          <a:effectLst/>
                        </a:rPr>
                        <a:t>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016939"/>
                  </a:ext>
                </a:extLst>
              </a:tr>
              <a:tr h="699729">
                <a:tc>
                  <a:txBody>
                    <a:bodyPr/>
                    <a:lstStyle/>
                    <a:p>
                      <a:pPr>
                        <a:lnSpc>
                          <a:spcPct val="200000"/>
                        </a:lnSpc>
                        <a:spcBef>
                          <a:spcPts val="1200"/>
                        </a:spcBef>
                        <a:spcAft>
                          <a:spcPts val="800"/>
                        </a:spcAft>
                      </a:pPr>
                      <a:r>
                        <a:rPr lang="es-EC" sz="1400" b="0" dirty="0">
                          <a:effectLst/>
                        </a:rPr>
                        <a:t>Total de empresas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200000"/>
                        </a:lnSpc>
                        <a:spcBef>
                          <a:spcPts val="1200"/>
                        </a:spcBef>
                        <a:spcAft>
                          <a:spcPts val="800"/>
                        </a:spcAft>
                      </a:pPr>
                      <a:r>
                        <a:rPr lang="es-EC" sz="1400" dirty="0">
                          <a:effectLst/>
                        </a:rPr>
                        <a:t>118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1203203"/>
                  </a:ext>
                </a:extLst>
              </a:tr>
            </a:tbl>
          </a:graphicData>
        </a:graphic>
      </p:graphicFrame>
    </p:spTree>
    <p:extLst>
      <p:ext uri="{BB962C8B-B14F-4D97-AF65-F5344CB8AC3E}">
        <p14:creationId xmlns:p14="http://schemas.microsoft.com/office/powerpoint/2010/main" val="2880216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5F7C71B-940E-466F-A38D-A9729E6901C8}"/>
              </a:ext>
            </a:extLst>
          </p:cNvPr>
          <p:cNvSpPr/>
          <p:nvPr/>
        </p:nvSpPr>
        <p:spPr>
          <a:xfrm>
            <a:off x="889377" y="1745250"/>
            <a:ext cx="3750860" cy="13148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rPr>
              <a:t>H</a:t>
            </a:r>
            <a:r>
              <a:rPr lang="es-EC" sz="1400" b="1" baseline="-25000" dirty="0">
                <a:effectLst/>
                <a:latin typeface="Arial" panose="020B0604020202020204" pitchFamily="34" charset="0"/>
                <a:ea typeface="Calibri" panose="020F0502020204030204" pitchFamily="34" charset="0"/>
              </a:rPr>
              <a:t>0</a:t>
            </a:r>
            <a:r>
              <a:rPr lang="es-EC" sz="1400" b="1" dirty="0">
                <a:effectLst/>
                <a:latin typeface="Arial" panose="020B0604020202020204" pitchFamily="34" charset="0"/>
                <a:ea typeface="Calibri" panose="020F0502020204030204" pitchFamily="34" charset="0"/>
              </a:rPr>
              <a:t>.</a:t>
            </a:r>
            <a:r>
              <a:rPr lang="es-EC" sz="1400" dirty="0">
                <a:effectLst/>
                <a:latin typeface="Arial" panose="020B0604020202020204" pitchFamily="34" charset="0"/>
                <a:ea typeface="Calibri" panose="020F0502020204030204" pitchFamily="34" charset="0"/>
              </a:rPr>
              <a:t> Más de uno de los componentes del capital de trabajo inciden en la rentabilidad económica de forma significativa en las empresas del sector manufacturero de elaboración de alimentos y bebidas en la provincia de Pichincha.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7E4A407E-52AE-4191-9DE1-A881CB0E1728}"/>
              </a:ext>
            </a:extLst>
          </p:cNvPr>
          <p:cNvSpPr/>
          <p:nvPr/>
        </p:nvSpPr>
        <p:spPr>
          <a:xfrm>
            <a:off x="889378" y="3429000"/>
            <a:ext cx="3750859" cy="131484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b="1"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 Ninguno de los componentes del capital de trabajo incide en la rentabilidad económica de forma significativa en las empresas del sector manufacturero de elaboración de alimentos y bebidas en la provincia de Pichincha.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8597FBCA-0A95-48A9-ACEC-82029911CD45}"/>
              </a:ext>
            </a:extLst>
          </p:cNvPr>
          <p:cNvSpPr/>
          <p:nvPr/>
        </p:nvSpPr>
        <p:spPr>
          <a:xfrm>
            <a:off x="1679812" y="1062252"/>
            <a:ext cx="1951630" cy="384411"/>
          </a:xfrm>
          <a:prstGeom prst="rect">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2">
                    <a:lumMod val="75000"/>
                  </a:schemeClr>
                </a:solidFill>
              </a:rPr>
              <a:t>Hipótesis 4 </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6136FF6-6D3F-4721-87DB-F638012DB6A9}"/>
                  </a:ext>
                </a:extLst>
              </p:cNvPr>
              <p:cNvSpPr txBox="1"/>
              <p:nvPr/>
            </p:nvSpPr>
            <p:spPr>
              <a:xfrm>
                <a:off x="889377" y="5380318"/>
                <a:ext cx="10260841"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n w="0"/>
                          <a:effectLst>
                            <a:outerShdw blurRad="38100" dist="19050" dir="2700000" algn="tl" rotWithShape="0">
                              <a:schemeClr val="dk1">
                                <a:alpha val="40000"/>
                              </a:schemeClr>
                            </a:outerShdw>
                          </a:effectLst>
                          <a:latin typeface="Cambria Math" panose="02040503050406030204" pitchFamily="18" charset="0"/>
                        </a:rPr>
                        <m:t>𝑅𝑂𝐴</m:t>
                      </m:r>
                      <m:r>
                        <a:rPr lang="es-EC" sz="1600" i="0">
                          <a:ln w="0"/>
                          <a:effectLst>
                            <a:outerShdw blurRad="38100" dist="19050" dir="2700000" algn="tl" rotWithShape="0">
                              <a:schemeClr val="dk1">
                                <a:alpha val="40000"/>
                              </a:schemeClr>
                            </a:outerShdw>
                          </a:effectLst>
                          <a:latin typeface="Cambria Math" panose="02040503050406030204" pitchFamily="18" charset="0"/>
                        </a:rPr>
                        <m:t>=</m:t>
                      </m:r>
                      <m:r>
                        <a:rPr lang="es-EC" sz="1600" i="1">
                          <a:ln w="0"/>
                          <a:effectLst>
                            <a:outerShdw blurRad="38100" dist="19050" dir="2700000" algn="tl" rotWithShape="0">
                              <a:schemeClr val="dk1">
                                <a:alpha val="40000"/>
                              </a:schemeClr>
                            </a:outerShdw>
                          </a:effectLst>
                          <a:latin typeface="Cambria Math" panose="02040503050406030204" pitchFamily="18" charset="0"/>
                        </a:rPr>
                        <m:t>𝛼</m:t>
                      </m:r>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1</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𝑃𝑃𝐼</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2</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𝑃𝑃𝐶</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3</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𝑃𝑃𝑃</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4</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𝐶𝐶𝐸</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5</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𝐿𝐼𝑄</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6</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𝐹𝐿𝑀</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7</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𝐿𝑁</m:t>
                          </m:r>
                          <m:r>
                            <m:rPr>
                              <m:lit/>
                            </m:rPr>
                            <a:rPr lang="es-EC" sz="1600" i="0">
                              <a:ln w="0"/>
                              <a:effectLst>
                                <a:outerShdw blurRad="38100" dist="19050" dir="2700000" algn="tl" rotWithShape="0">
                                  <a:schemeClr val="dk1">
                                    <a:alpha val="40000"/>
                                  </a:schemeClr>
                                </a:outerShdw>
                              </a:effectLst>
                              <a:latin typeface="Cambria Math" panose="02040503050406030204" pitchFamily="18" charset="0"/>
                            </a:rPr>
                            <m:t>_</m:t>
                          </m:r>
                          <m:r>
                            <a:rPr lang="es-EC" sz="1600" i="1">
                              <a:ln w="0"/>
                              <a:effectLst>
                                <a:outerShdw blurRad="38100" dist="19050" dir="2700000" algn="tl" rotWithShape="0">
                                  <a:schemeClr val="dk1">
                                    <a:alpha val="40000"/>
                                  </a:schemeClr>
                                </a:outerShdw>
                              </a:effectLst>
                              <a:latin typeface="Cambria Math" panose="02040503050406030204" pitchFamily="18" charset="0"/>
                            </a:rPr>
                            <m:t>𝐴𝐶𝑇</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8</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𝐶𝑅𝐸</m:t>
                          </m:r>
                          <m:r>
                            <m:rPr>
                              <m:lit/>
                            </m:rPr>
                            <a:rPr lang="es-EC" sz="1600" i="0">
                              <a:ln w="0"/>
                              <a:effectLst>
                                <a:outerShdw blurRad="38100" dist="19050" dir="2700000" algn="tl" rotWithShape="0">
                                  <a:schemeClr val="dk1">
                                    <a:alpha val="40000"/>
                                  </a:schemeClr>
                                </a:outerShdw>
                              </a:effectLst>
                              <a:latin typeface="Cambria Math" panose="02040503050406030204" pitchFamily="18" charset="0"/>
                            </a:rPr>
                            <m:t>_</m:t>
                          </m:r>
                          <m:r>
                            <a:rPr lang="es-EC" sz="1600" i="1">
                              <a:ln w="0"/>
                              <a:effectLst>
                                <a:outerShdw blurRad="38100" dist="19050" dir="2700000" algn="tl" rotWithShape="0">
                                  <a:schemeClr val="dk1">
                                    <a:alpha val="40000"/>
                                  </a:schemeClr>
                                </a:outerShdw>
                              </a:effectLst>
                              <a:latin typeface="Cambria Math" panose="02040503050406030204" pitchFamily="18" charset="0"/>
                            </a:rPr>
                            <m:t>𝑉𝐸𝑁𝑇𝐴𝑆</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𝜀</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oMath>
                  </m:oMathPara>
                </a14:m>
                <a:endParaRPr lang="es-EC" sz="1600" dirty="0">
                  <a:ln w="0"/>
                  <a:effectLst>
                    <a:outerShdw blurRad="38100" dist="19050" dir="2700000" algn="tl" rotWithShape="0">
                      <a:schemeClr val="dk1">
                        <a:alpha val="40000"/>
                      </a:schemeClr>
                    </a:outerShdw>
                  </a:effectLst>
                </a:endParaRPr>
              </a:p>
            </p:txBody>
          </p:sp>
        </mc:Choice>
        <mc:Fallback xmlns="">
          <p:sp>
            <p:nvSpPr>
              <p:cNvPr id="7" name="CuadroTexto 6">
                <a:extLst>
                  <a:ext uri="{FF2B5EF4-FFF2-40B4-BE49-F238E27FC236}">
                    <a16:creationId xmlns:a16="http://schemas.microsoft.com/office/drawing/2014/main" id="{D6136FF6-6D3F-4721-87DB-F638012DB6A9}"/>
                  </a:ext>
                </a:extLst>
              </p:cNvPr>
              <p:cNvSpPr txBox="1">
                <a:spLocks noRot="1" noChangeAspect="1" noMove="1" noResize="1" noEditPoints="1" noAdjustHandles="1" noChangeArrowheads="1" noChangeShapeType="1" noTextEdit="1"/>
              </p:cNvSpPr>
              <p:nvPr/>
            </p:nvSpPr>
            <p:spPr>
              <a:xfrm>
                <a:off x="889377" y="5380318"/>
                <a:ext cx="10260841" cy="338554"/>
              </a:xfrm>
              <a:prstGeom prst="rect">
                <a:avLst/>
              </a:prstGeom>
              <a:blipFill>
                <a:blip r:embed="rId2"/>
                <a:stretch>
                  <a:fillRect b="-18182"/>
                </a:stretch>
              </a:blipFill>
            </p:spPr>
            <p:txBody>
              <a:bodyPr/>
              <a:lstStyle/>
              <a:p>
                <a:r>
                  <a:rPr lang="es-EC">
                    <a:noFill/>
                  </a:rPr>
                  <a:t> </a:t>
                </a:r>
              </a:p>
            </p:txBody>
          </p:sp>
        </mc:Fallback>
      </mc:AlternateContent>
      <p:pic>
        <p:nvPicPr>
          <p:cNvPr id="8" name="Imagen 7">
            <a:extLst>
              <a:ext uri="{FF2B5EF4-FFF2-40B4-BE49-F238E27FC236}">
                <a16:creationId xmlns:a16="http://schemas.microsoft.com/office/drawing/2014/main" id="{B02C3A8B-1D5F-4909-860F-8482FC5AE7D3}"/>
              </a:ext>
            </a:extLst>
          </p:cNvPr>
          <p:cNvPicPr/>
          <p:nvPr/>
        </p:nvPicPr>
        <p:blipFill rotWithShape="1">
          <a:blip r:embed="rId3">
            <a:extLst>
              <a:ext uri="{28A0092B-C50C-407E-A947-70E740481C1C}">
                <a14:useLocalDpi xmlns:a14="http://schemas.microsoft.com/office/drawing/2010/main" val="0"/>
              </a:ext>
            </a:extLst>
          </a:blip>
          <a:srcRect b="4588"/>
          <a:stretch/>
        </p:blipFill>
        <p:spPr bwMode="auto">
          <a:xfrm>
            <a:off x="5665660" y="752475"/>
            <a:ext cx="5636962" cy="3991373"/>
          </a:xfrm>
          <a:prstGeom prst="rect">
            <a:avLst/>
          </a:prstGeom>
          <a:ln>
            <a:noFill/>
          </a:ln>
          <a:extLst>
            <a:ext uri="{53640926-AAD7-44D8-BBD7-CCE9431645EC}">
              <a14:shadowObscured xmlns:a14="http://schemas.microsoft.com/office/drawing/2010/main"/>
            </a:ext>
          </a:extLst>
        </p:spPr>
      </p:pic>
      <p:cxnSp>
        <p:nvCxnSpPr>
          <p:cNvPr id="11" name="Conector recto 10">
            <a:extLst>
              <a:ext uri="{FF2B5EF4-FFF2-40B4-BE49-F238E27FC236}">
                <a16:creationId xmlns:a16="http://schemas.microsoft.com/office/drawing/2014/main" id="{2062E70D-A02D-4A54-BDD6-D1CC51ECBEFC}"/>
              </a:ext>
            </a:extLst>
          </p:cNvPr>
          <p:cNvCxnSpPr>
            <a:cxnSpLocks/>
          </p:cNvCxnSpPr>
          <p:nvPr/>
        </p:nvCxnSpPr>
        <p:spPr>
          <a:xfrm>
            <a:off x="9089409" y="2442948"/>
            <a:ext cx="3548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D2F9CAB0-34C6-4403-B9C4-CD607BD53FCA}"/>
              </a:ext>
            </a:extLst>
          </p:cNvPr>
          <p:cNvCxnSpPr>
            <a:cxnSpLocks/>
          </p:cNvCxnSpPr>
          <p:nvPr/>
        </p:nvCxnSpPr>
        <p:spPr>
          <a:xfrm>
            <a:off x="9089409" y="1745250"/>
            <a:ext cx="3548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D18E1798-E862-4199-89E9-5FEAEBE5EE84}"/>
              </a:ext>
            </a:extLst>
          </p:cNvPr>
          <p:cNvCxnSpPr>
            <a:cxnSpLocks/>
          </p:cNvCxnSpPr>
          <p:nvPr/>
        </p:nvCxnSpPr>
        <p:spPr>
          <a:xfrm>
            <a:off x="9064388" y="2020479"/>
            <a:ext cx="35484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675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5644EFAB-BBF5-4516-BF4E-65023CD7EA94}"/>
              </a:ext>
            </a:extLst>
          </p:cNvPr>
          <p:cNvSpPr/>
          <p:nvPr/>
        </p:nvSpPr>
        <p:spPr>
          <a:xfrm>
            <a:off x="889377" y="1745250"/>
            <a:ext cx="3750860" cy="13148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0</a:t>
            </a:r>
            <a:r>
              <a:rPr lang="es-EC" sz="1400" b="1"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 Más de uno de los componentes del capital de trabajo inciden en la rentabilidad financiera de forma significativa en las empresas del sector manufacturero de elaboración de alimentos y bebidas en la provincia de Pichincha.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esquinas redondeadas 3">
            <a:extLst>
              <a:ext uri="{FF2B5EF4-FFF2-40B4-BE49-F238E27FC236}">
                <a16:creationId xmlns:a16="http://schemas.microsoft.com/office/drawing/2014/main" id="{7026D3FE-A633-4943-9BDD-A6ACF58185F6}"/>
              </a:ext>
            </a:extLst>
          </p:cNvPr>
          <p:cNvSpPr/>
          <p:nvPr/>
        </p:nvSpPr>
        <p:spPr>
          <a:xfrm>
            <a:off x="889378" y="3429000"/>
            <a:ext cx="3750859" cy="131484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indent="457200">
              <a:spcBef>
                <a:spcPts val="1200"/>
              </a:spcBef>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H</a:t>
            </a:r>
            <a:r>
              <a:rPr lang="es-EC" sz="1400" b="1"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b="1" dirty="0">
                <a:effectLst/>
                <a:latin typeface="Arial" panose="020B0604020202020204" pitchFamily="34" charset="0"/>
                <a:ea typeface="Calibri" panose="020F0502020204030204" pitchFamily="34" charset="0"/>
                <a:cs typeface="Times New Roman" panose="02020603050405020304" pitchFamily="18" charset="0"/>
              </a:rPr>
              <a:t>.</a:t>
            </a:r>
            <a:r>
              <a:rPr lang="es-EC" sz="1400" dirty="0">
                <a:effectLst/>
                <a:latin typeface="Arial" panose="020B0604020202020204" pitchFamily="34" charset="0"/>
                <a:ea typeface="Calibri" panose="020F0502020204030204" pitchFamily="34" charset="0"/>
                <a:cs typeface="Times New Roman" panose="02020603050405020304" pitchFamily="18" charset="0"/>
              </a:rPr>
              <a:t> Ninguno de los componentes de capital de trabajo incide en la rentabilidad financiera de forma significativa en las empresas del sector manufacturero de elaboración de alimentos y bebidas en la provincia de Pichincha.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E908C757-C419-404C-ACD3-8F743ABACCCF}"/>
              </a:ext>
            </a:extLst>
          </p:cNvPr>
          <p:cNvSpPr/>
          <p:nvPr/>
        </p:nvSpPr>
        <p:spPr>
          <a:xfrm>
            <a:off x="1679812" y="1062252"/>
            <a:ext cx="1951630" cy="384411"/>
          </a:xfrm>
          <a:prstGeom prst="rect">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2">
                    <a:lumMod val="75000"/>
                  </a:schemeClr>
                </a:solidFill>
              </a:rPr>
              <a:t>Hipótesis 5 </a:t>
            </a:r>
          </a:p>
        </p:txBody>
      </p:sp>
      <p:pic>
        <p:nvPicPr>
          <p:cNvPr id="6" name="Imagen 5">
            <a:extLst>
              <a:ext uri="{FF2B5EF4-FFF2-40B4-BE49-F238E27FC236}">
                <a16:creationId xmlns:a16="http://schemas.microsoft.com/office/drawing/2014/main" id="{2F628668-162F-4496-9DF9-71842AA1AAFA}"/>
              </a:ext>
            </a:extLst>
          </p:cNvPr>
          <p:cNvPicPr/>
          <p:nvPr/>
        </p:nvPicPr>
        <p:blipFill>
          <a:blip r:embed="rId2">
            <a:extLst>
              <a:ext uri="{28A0092B-C50C-407E-A947-70E740481C1C}">
                <a14:useLocalDpi xmlns:a14="http://schemas.microsoft.com/office/drawing/2010/main" val="0"/>
              </a:ext>
            </a:extLst>
          </a:blip>
          <a:stretch>
            <a:fillRect/>
          </a:stretch>
        </p:blipFill>
        <p:spPr>
          <a:xfrm>
            <a:off x="5016122" y="1009119"/>
            <a:ext cx="6286500" cy="3946476"/>
          </a:xfrm>
          <a:prstGeom prst="rect">
            <a:avLst/>
          </a:prstGeom>
        </p:spPr>
      </p:pic>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121D87B-2587-4B75-9A70-0216C498E5C8}"/>
                  </a:ext>
                </a:extLst>
              </p:cNvPr>
              <p:cNvSpPr txBox="1"/>
              <p:nvPr/>
            </p:nvSpPr>
            <p:spPr>
              <a:xfrm>
                <a:off x="889377" y="5167341"/>
                <a:ext cx="10765811"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n w="0"/>
                          <a:effectLst>
                            <a:outerShdw blurRad="38100" dist="19050" dir="2700000" algn="tl" rotWithShape="0">
                              <a:schemeClr val="dk1">
                                <a:alpha val="40000"/>
                              </a:schemeClr>
                            </a:outerShdw>
                          </a:effectLst>
                          <a:latin typeface="Cambria Math" panose="02040503050406030204" pitchFamily="18" charset="0"/>
                        </a:rPr>
                        <m:t>𝑅𝑂𝐸</m:t>
                      </m:r>
                      <m:r>
                        <a:rPr lang="es-EC" sz="1600" i="0">
                          <a:ln w="0"/>
                          <a:effectLst>
                            <a:outerShdw blurRad="38100" dist="19050" dir="2700000" algn="tl" rotWithShape="0">
                              <a:schemeClr val="dk1">
                                <a:alpha val="40000"/>
                              </a:schemeClr>
                            </a:outerShdw>
                          </a:effectLst>
                          <a:latin typeface="Cambria Math" panose="02040503050406030204" pitchFamily="18" charset="0"/>
                        </a:rPr>
                        <m:t>=</m:t>
                      </m:r>
                      <m:r>
                        <a:rPr lang="es-EC" sz="1600" i="1">
                          <a:ln w="0"/>
                          <a:effectLst>
                            <a:outerShdw blurRad="38100" dist="19050" dir="2700000" algn="tl" rotWithShape="0">
                              <a:schemeClr val="dk1">
                                <a:alpha val="40000"/>
                              </a:schemeClr>
                            </a:outerShdw>
                          </a:effectLst>
                          <a:latin typeface="Cambria Math" panose="02040503050406030204" pitchFamily="18" charset="0"/>
                        </a:rPr>
                        <m:t>𝛼</m:t>
                      </m:r>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1</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𝑃𝑃𝐼</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2</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𝑃𝑃𝐶</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3</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𝑃𝑃𝑃</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4</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𝐶𝐶𝐸</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5</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𝐿𝐼𝑄</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6</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𝐹𝐿𝑀</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7</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𝐿𝑁</m:t>
                          </m:r>
                          <m:r>
                            <m:rPr>
                              <m:lit/>
                            </m:rPr>
                            <a:rPr lang="es-EC" sz="1600" i="0">
                              <a:ln w="0"/>
                              <a:effectLst>
                                <a:outerShdw blurRad="38100" dist="19050" dir="2700000" algn="tl" rotWithShape="0">
                                  <a:schemeClr val="dk1">
                                    <a:alpha val="40000"/>
                                  </a:schemeClr>
                                </a:outerShdw>
                              </a:effectLst>
                              <a:latin typeface="Cambria Math" panose="02040503050406030204" pitchFamily="18" charset="0"/>
                            </a:rPr>
                            <m:t>_</m:t>
                          </m:r>
                          <m:r>
                            <a:rPr lang="es-EC" sz="1600" i="1">
                              <a:ln w="0"/>
                              <a:effectLst>
                                <a:outerShdw blurRad="38100" dist="19050" dir="2700000" algn="tl" rotWithShape="0">
                                  <a:schemeClr val="dk1">
                                    <a:alpha val="40000"/>
                                  </a:schemeClr>
                                </a:outerShdw>
                              </a:effectLst>
                              <a:latin typeface="Cambria Math" panose="02040503050406030204" pitchFamily="18" charset="0"/>
                            </a:rPr>
                            <m:t>𝐴𝐶𝑇</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𝛽</m:t>
                          </m:r>
                        </m:e>
                        <m:sub>
                          <m:r>
                            <a:rPr lang="es-EC" sz="1600" i="0">
                              <a:ln w="0"/>
                              <a:effectLst>
                                <a:outerShdw blurRad="38100" dist="19050" dir="2700000" algn="tl" rotWithShape="0">
                                  <a:schemeClr val="dk1">
                                    <a:alpha val="40000"/>
                                  </a:schemeClr>
                                </a:outerShdw>
                              </a:effectLst>
                              <a:latin typeface="Cambria Math" panose="02040503050406030204" pitchFamily="18" charset="0"/>
                            </a:rPr>
                            <m:t>8</m:t>
                          </m:r>
                        </m:sub>
                      </m:sSub>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𝐶𝑅𝐸</m:t>
                          </m:r>
                          <m:r>
                            <m:rPr>
                              <m:lit/>
                            </m:rPr>
                            <a:rPr lang="es-EC" sz="1600" i="0">
                              <a:ln w="0"/>
                              <a:effectLst>
                                <a:outerShdw blurRad="38100" dist="19050" dir="2700000" algn="tl" rotWithShape="0">
                                  <a:schemeClr val="dk1">
                                    <a:alpha val="40000"/>
                                  </a:schemeClr>
                                </a:outerShdw>
                              </a:effectLst>
                              <a:latin typeface="Cambria Math" panose="02040503050406030204" pitchFamily="18" charset="0"/>
                            </a:rPr>
                            <m:t>_</m:t>
                          </m:r>
                          <m:r>
                            <a:rPr lang="es-EC" sz="1600" i="1">
                              <a:ln w="0"/>
                              <a:effectLst>
                                <a:outerShdw blurRad="38100" dist="19050" dir="2700000" algn="tl" rotWithShape="0">
                                  <a:schemeClr val="dk1">
                                    <a:alpha val="40000"/>
                                  </a:schemeClr>
                                </a:outerShdw>
                              </a:effectLst>
                              <a:latin typeface="Cambria Math" panose="02040503050406030204" pitchFamily="18" charset="0"/>
                            </a:rPr>
                            <m:t>𝑉𝐸𝑁𝑇𝐴𝑆</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r>
                        <a:rPr lang="es-EC" sz="1600" i="0">
                          <a:ln w="0"/>
                          <a:effectLst>
                            <a:outerShdw blurRad="38100" dist="19050" dir="2700000" algn="tl" rotWithShape="0">
                              <a:schemeClr val="dk1">
                                <a:alpha val="40000"/>
                              </a:schemeClr>
                            </a:outerShdw>
                          </a:effectLst>
                          <a:latin typeface="Cambria Math" panose="02040503050406030204" pitchFamily="18" charset="0"/>
                        </a:rPr>
                        <m:t>+</m:t>
                      </m:r>
                      <m:sSub>
                        <m:sSubPr>
                          <m:ctrlPr>
                            <a:rPr lang="es-EC" sz="1600" i="1">
                              <a:ln w="0"/>
                              <a:effectLst>
                                <a:outerShdw blurRad="38100" dist="19050" dir="2700000" algn="tl" rotWithShape="0">
                                  <a:schemeClr val="dk1">
                                    <a:alpha val="40000"/>
                                  </a:schemeClr>
                                </a:outerShdw>
                              </a:effectLst>
                              <a:latin typeface="Cambria Math" panose="02040503050406030204" pitchFamily="18" charset="0"/>
                            </a:rPr>
                          </m:ctrlPr>
                        </m:sSubPr>
                        <m:e>
                          <m:r>
                            <a:rPr lang="es-EC" sz="1600" i="1">
                              <a:ln w="0"/>
                              <a:effectLst>
                                <a:outerShdw blurRad="38100" dist="19050" dir="2700000" algn="tl" rotWithShape="0">
                                  <a:schemeClr val="dk1">
                                    <a:alpha val="40000"/>
                                  </a:schemeClr>
                                </a:outerShdw>
                              </a:effectLst>
                              <a:latin typeface="Cambria Math" panose="02040503050406030204" pitchFamily="18" charset="0"/>
                            </a:rPr>
                            <m:t>𝜀</m:t>
                          </m:r>
                        </m:e>
                        <m:sub>
                          <m:r>
                            <a:rPr lang="es-EC" sz="1600" i="1">
                              <a:ln w="0"/>
                              <a:effectLst>
                                <a:outerShdw blurRad="38100" dist="19050" dir="2700000" algn="tl" rotWithShape="0">
                                  <a:schemeClr val="dk1">
                                    <a:alpha val="40000"/>
                                  </a:schemeClr>
                                </a:outerShdw>
                              </a:effectLst>
                              <a:latin typeface="Cambria Math" panose="02040503050406030204" pitchFamily="18" charset="0"/>
                            </a:rPr>
                            <m:t>𝑖𝑡</m:t>
                          </m:r>
                        </m:sub>
                      </m:sSub>
                    </m:oMath>
                  </m:oMathPara>
                </a14:m>
                <a:endParaRPr lang="es-EC" sz="1600" dirty="0">
                  <a:ln w="0"/>
                  <a:effectLst>
                    <a:outerShdw blurRad="38100" dist="19050" dir="2700000" algn="tl" rotWithShape="0">
                      <a:schemeClr val="dk1">
                        <a:alpha val="40000"/>
                      </a:schemeClr>
                    </a:outerShdw>
                  </a:effectLst>
                </a:endParaRPr>
              </a:p>
            </p:txBody>
          </p:sp>
        </mc:Choice>
        <mc:Fallback xmlns="">
          <p:sp>
            <p:nvSpPr>
              <p:cNvPr id="8" name="CuadroTexto 7">
                <a:extLst>
                  <a:ext uri="{FF2B5EF4-FFF2-40B4-BE49-F238E27FC236}">
                    <a16:creationId xmlns:a16="http://schemas.microsoft.com/office/drawing/2014/main" id="{2121D87B-2587-4B75-9A70-0216C498E5C8}"/>
                  </a:ext>
                </a:extLst>
              </p:cNvPr>
              <p:cNvSpPr txBox="1">
                <a:spLocks noRot="1" noChangeAspect="1" noMove="1" noResize="1" noEditPoints="1" noAdjustHandles="1" noChangeArrowheads="1" noChangeShapeType="1" noTextEdit="1"/>
              </p:cNvSpPr>
              <p:nvPr/>
            </p:nvSpPr>
            <p:spPr>
              <a:xfrm>
                <a:off x="889377" y="5167341"/>
                <a:ext cx="10765811" cy="338554"/>
              </a:xfrm>
              <a:prstGeom prst="rect">
                <a:avLst/>
              </a:prstGeom>
              <a:blipFill>
                <a:blip r:embed="rId3"/>
                <a:stretch>
                  <a:fillRect b="-18182"/>
                </a:stretch>
              </a:blipFill>
            </p:spPr>
            <p:txBody>
              <a:bodyPr/>
              <a:lstStyle/>
              <a:p>
                <a:r>
                  <a:rPr lang="es-EC">
                    <a:noFill/>
                  </a:rPr>
                  <a:t> </a:t>
                </a:r>
              </a:p>
            </p:txBody>
          </p:sp>
        </mc:Fallback>
      </mc:AlternateContent>
      <p:sp>
        <p:nvSpPr>
          <p:cNvPr id="9" name="Rectángulo 8">
            <a:extLst>
              <a:ext uri="{FF2B5EF4-FFF2-40B4-BE49-F238E27FC236}">
                <a16:creationId xmlns:a16="http://schemas.microsoft.com/office/drawing/2014/main" id="{1D5CB95F-15CB-45F8-9331-71C3EA446457}"/>
              </a:ext>
            </a:extLst>
          </p:cNvPr>
          <p:cNvSpPr/>
          <p:nvPr/>
        </p:nvSpPr>
        <p:spPr>
          <a:xfrm>
            <a:off x="8731398" y="1637731"/>
            <a:ext cx="627797" cy="99462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0976795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8D45763-A1AF-464F-9012-9D5D41FD9B1C}"/>
              </a:ext>
            </a:extLst>
          </p:cNvPr>
          <p:cNvGraphicFramePr/>
          <p:nvPr>
            <p:extLst>
              <p:ext uri="{D42A27DB-BD31-4B8C-83A1-F6EECF244321}">
                <p14:modId xmlns:p14="http://schemas.microsoft.com/office/powerpoint/2010/main" val="363261443"/>
              </p:ext>
            </p:extLst>
          </p:nvPr>
        </p:nvGraphicFramePr>
        <p:xfrm>
          <a:off x="1814393" y="2142699"/>
          <a:ext cx="8720919" cy="3886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347F87EE-8D83-4BED-8CA8-1BCFEB18524A}"/>
              </a:ext>
            </a:extLst>
          </p:cNvPr>
          <p:cNvSpPr txBox="1"/>
          <p:nvPr/>
        </p:nvSpPr>
        <p:spPr>
          <a:xfrm>
            <a:off x="1214651" y="978975"/>
            <a:ext cx="9648967" cy="1015663"/>
          </a:xfrm>
          <a:prstGeom prst="rect">
            <a:avLst/>
          </a:prstGeom>
          <a:noFill/>
        </p:spPr>
        <p:txBody>
          <a:bodyPr wrap="square">
            <a:spAutoFit/>
          </a:bodyPr>
          <a:lstStyle/>
          <a:p>
            <a:pPr indent="457200" algn="just">
              <a:spcBef>
                <a:spcPts val="1200"/>
              </a:spcBef>
              <a:spcAft>
                <a:spcPts val="800"/>
              </a:spcAft>
            </a:pPr>
            <a:r>
              <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¿Existe relación entre la administración del capital de trabajo y la rentabilidad de las empresas del sector manufacturero de elaboración de alimentos y bebidas de la provincia de Pichincha?</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395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B4AB1-BFD6-414B-BA12-EE232FDE38AD}"/>
              </a:ext>
            </a:extLst>
          </p:cNvPr>
          <p:cNvSpPr txBox="1">
            <a:spLocks/>
          </p:cNvSpPr>
          <p:nvPr/>
        </p:nvSpPr>
        <p:spPr>
          <a:xfrm>
            <a:off x="609600" y="167078"/>
            <a:ext cx="10972800" cy="56990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Conclusiones </a:t>
            </a:r>
            <a:endParaRPr lang="es-EC" sz="2800" i="0" u="sng" kern="0" dirty="0">
              <a:solidFill>
                <a:schemeClr val="tx1"/>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078E2840-9F2D-4801-BE39-32274B1DB0D6}"/>
              </a:ext>
            </a:extLst>
          </p:cNvPr>
          <p:cNvGraphicFramePr/>
          <p:nvPr>
            <p:extLst>
              <p:ext uri="{D42A27DB-BD31-4B8C-83A1-F6EECF244321}">
                <p14:modId xmlns:p14="http://schemas.microsoft.com/office/powerpoint/2010/main" val="3725366885"/>
              </p:ext>
            </p:extLst>
          </p:nvPr>
        </p:nvGraphicFramePr>
        <p:xfrm>
          <a:off x="609601" y="759855"/>
          <a:ext cx="10322256" cy="516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978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EA6B3B71-DF3A-4442-8522-3ACDF65F6F53}"/>
              </a:ext>
            </a:extLst>
          </p:cNvPr>
          <p:cNvGraphicFramePr/>
          <p:nvPr>
            <p:extLst>
              <p:ext uri="{D42A27DB-BD31-4B8C-83A1-F6EECF244321}">
                <p14:modId xmlns:p14="http://schemas.microsoft.com/office/powerpoint/2010/main" val="334999005"/>
              </p:ext>
            </p:extLst>
          </p:nvPr>
        </p:nvGraphicFramePr>
        <p:xfrm>
          <a:off x="1363259" y="624132"/>
          <a:ext cx="9514007" cy="5258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398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D6DA-4CD4-4FD9-B11F-87FA361488D5}"/>
              </a:ext>
            </a:extLst>
          </p:cNvPr>
          <p:cNvSpPr txBox="1">
            <a:spLocks/>
          </p:cNvSpPr>
          <p:nvPr/>
        </p:nvSpPr>
        <p:spPr>
          <a:xfrm>
            <a:off x="609600" y="221669"/>
            <a:ext cx="10972800" cy="59719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Recomendaciones</a:t>
            </a:r>
          </a:p>
          <a:p>
            <a:pPr algn="l"/>
            <a:r>
              <a:rPr lang="es-EC" sz="2800" i="0" u="sng" kern="0" dirty="0">
                <a:solidFill>
                  <a:schemeClr val="tx1"/>
                </a:solidFill>
                <a:latin typeface="Arial" panose="020B0604020202020204" pitchFamily="34" charset="0"/>
                <a:cs typeface="Arial" panose="020B0604020202020204" pitchFamily="34" charset="0"/>
              </a:rPr>
              <a:t> </a:t>
            </a:r>
          </a:p>
        </p:txBody>
      </p:sp>
      <p:graphicFrame>
        <p:nvGraphicFramePr>
          <p:cNvPr id="4" name="Diagrama 3">
            <a:extLst>
              <a:ext uri="{FF2B5EF4-FFF2-40B4-BE49-F238E27FC236}">
                <a16:creationId xmlns:a16="http://schemas.microsoft.com/office/drawing/2014/main" id="{7FC60566-E5DC-4C36-85C3-30DDFD4DDDEB}"/>
              </a:ext>
            </a:extLst>
          </p:cNvPr>
          <p:cNvGraphicFramePr/>
          <p:nvPr>
            <p:extLst>
              <p:ext uri="{D42A27DB-BD31-4B8C-83A1-F6EECF244321}">
                <p14:modId xmlns:p14="http://schemas.microsoft.com/office/powerpoint/2010/main" val="2603275801"/>
              </p:ext>
            </p:extLst>
          </p:nvPr>
        </p:nvGraphicFramePr>
        <p:xfrm>
          <a:off x="1323833" y="818866"/>
          <a:ext cx="9321998" cy="494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753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50A1F28-7CD1-470A-B366-38205C42E149}"/>
              </a:ext>
            </a:extLst>
          </p:cNvPr>
          <p:cNvGraphicFramePr/>
          <p:nvPr>
            <p:extLst>
              <p:ext uri="{D42A27DB-BD31-4B8C-83A1-F6EECF244321}">
                <p14:modId xmlns:p14="http://schemas.microsoft.com/office/powerpoint/2010/main" val="1673760581"/>
              </p:ext>
            </p:extLst>
          </p:nvPr>
        </p:nvGraphicFramePr>
        <p:xfrm>
          <a:off x="1295020" y="719666"/>
          <a:ext cx="10032621" cy="508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577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C50603-932B-418B-8E92-6991DDA90F80}"/>
              </a:ext>
            </a:extLst>
          </p:cNvPr>
          <p:cNvGraphicFramePr>
            <a:graphicFrameLocks noGrp="1"/>
          </p:cNvGraphicFramePr>
          <p:nvPr>
            <p:extLst>
              <p:ext uri="{D42A27DB-BD31-4B8C-83A1-F6EECF244321}">
                <p14:modId xmlns:p14="http://schemas.microsoft.com/office/powerpoint/2010/main" val="1425181257"/>
              </p:ext>
            </p:extLst>
          </p:nvPr>
        </p:nvGraphicFramePr>
        <p:xfrm>
          <a:off x="5818909" y="739420"/>
          <a:ext cx="5749637" cy="4655492"/>
        </p:xfrm>
        <a:graphic>
          <a:graphicData uri="http://schemas.openxmlformats.org/drawingml/2006/table">
            <a:tbl>
              <a:tblPr firstRow="1" firstCol="1" bandRow="1">
                <a:tableStyleId>{17292A2E-F333-43FB-9621-5CBBE7FDCDCB}</a:tableStyleId>
              </a:tblPr>
              <a:tblGrid>
                <a:gridCol w="1724547">
                  <a:extLst>
                    <a:ext uri="{9D8B030D-6E8A-4147-A177-3AD203B41FA5}">
                      <a16:colId xmlns:a16="http://schemas.microsoft.com/office/drawing/2014/main" val="2867735930"/>
                    </a:ext>
                  </a:extLst>
                </a:gridCol>
                <a:gridCol w="1477243">
                  <a:extLst>
                    <a:ext uri="{9D8B030D-6E8A-4147-A177-3AD203B41FA5}">
                      <a16:colId xmlns:a16="http://schemas.microsoft.com/office/drawing/2014/main" val="3183394401"/>
                    </a:ext>
                  </a:extLst>
                </a:gridCol>
                <a:gridCol w="187026">
                  <a:extLst>
                    <a:ext uri="{9D8B030D-6E8A-4147-A177-3AD203B41FA5}">
                      <a16:colId xmlns:a16="http://schemas.microsoft.com/office/drawing/2014/main" val="3530546647"/>
                    </a:ext>
                  </a:extLst>
                </a:gridCol>
                <a:gridCol w="2360821">
                  <a:extLst>
                    <a:ext uri="{9D8B030D-6E8A-4147-A177-3AD203B41FA5}">
                      <a16:colId xmlns:a16="http://schemas.microsoft.com/office/drawing/2014/main" val="1884262385"/>
                    </a:ext>
                  </a:extLst>
                </a:gridCol>
              </a:tblGrid>
              <a:tr h="731240">
                <a:tc>
                  <a:txBody>
                    <a:bodyPr/>
                    <a:lstStyle/>
                    <a:p>
                      <a:pPr algn="ctr">
                        <a:lnSpc>
                          <a:spcPct val="200000"/>
                        </a:lnSpc>
                        <a:spcBef>
                          <a:spcPts val="1200"/>
                        </a:spcBef>
                        <a:spcAft>
                          <a:spcPts val="800"/>
                        </a:spcAft>
                      </a:pPr>
                      <a:r>
                        <a:rPr lang="es-EC" sz="1600" b="1" dirty="0">
                          <a:effectLst/>
                        </a:rPr>
                        <a:t>Variables cuantitativas</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70C0"/>
                      </a:solidFill>
                      <a:prstDash val="solid"/>
                      <a:round/>
                      <a:headEnd type="none" w="med" len="med"/>
                      <a:tailEnd type="none" w="med" len="med"/>
                    </a:lnR>
                  </a:tcPr>
                </a:tc>
                <a:tc>
                  <a:txBody>
                    <a:bodyPr/>
                    <a:lstStyle/>
                    <a:p>
                      <a:pPr algn="ctr">
                        <a:lnSpc>
                          <a:spcPct val="200000"/>
                        </a:lnSpc>
                        <a:spcBef>
                          <a:spcPts val="1200"/>
                        </a:spcBef>
                        <a:spcAft>
                          <a:spcPts val="800"/>
                        </a:spcAft>
                      </a:pPr>
                      <a:r>
                        <a:rPr lang="es-EC" sz="1600" b="1" dirty="0">
                          <a:effectLst/>
                        </a:rPr>
                        <a:t> </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tcPr>
                </a:tc>
                <a:tc gridSpan="2">
                  <a:txBody>
                    <a:bodyPr/>
                    <a:lstStyle/>
                    <a:p>
                      <a:pPr algn="ctr"/>
                      <a:r>
                        <a:rPr lang="es-EC" sz="1600" b="1" dirty="0">
                          <a:effectLst/>
                        </a:rPr>
                        <a:t>Cuantitativas continuas</a:t>
                      </a:r>
                      <a:endParaRPr lang="es-EC" sz="2400" dirty="0"/>
                    </a:p>
                  </a:txBody>
                  <a:tcPr marL="68580" marR="68580" marT="0" marB="0" anchor="ctr"/>
                </a:tc>
                <a:tc hMerge="1">
                  <a:txBody>
                    <a:bodyPr/>
                    <a:lstStyle/>
                    <a:p>
                      <a:pPr algn="ctr">
                        <a:lnSpc>
                          <a:spcPct val="200000"/>
                        </a:lnSpc>
                        <a:spcBef>
                          <a:spcPts val="1200"/>
                        </a:spcBef>
                        <a:spcAft>
                          <a:spcPts val="800"/>
                        </a:spcAft>
                      </a:pPr>
                      <a:r>
                        <a:rPr lang="es-EC" sz="1200" b="1" dirty="0">
                          <a:effectLst/>
                        </a:rPr>
                        <a:t>CUANTITATIVAS CONTINUAS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49008780"/>
                  </a:ext>
                </a:extLst>
              </a:tr>
              <a:tr h="1759942">
                <a:tc>
                  <a:txBody>
                    <a:bodyPr/>
                    <a:lstStyle/>
                    <a:p>
                      <a:pPr algn="ctr">
                        <a:lnSpc>
                          <a:spcPct val="200000"/>
                        </a:lnSpc>
                        <a:spcBef>
                          <a:spcPts val="1200"/>
                        </a:spcBef>
                        <a:spcAft>
                          <a:spcPts val="800"/>
                        </a:spcAft>
                      </a:pPr>
                      <a:r>
                        <a:rPr lang="es-EC" sz="1600" dirty="0">
                          <a:effectLst/>
                        </a:rPr>
                        <a:t> Administración del capital de trabajo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70C0"/>
                      </a:solidFill>
                      <a:prstDash val="solid"/>
                      <a:round/>
                      <a:headEnd type="none" w="med" len="med"/>
                      <a:tailEnd type="none" w="med" len="med"/>
                    </a:lnR>
                  </a:tcPr>
                </a:tc>
                <a:tc>
                  <a:txBody>
                    <a:bodyPr/>
                    <a:lstStyle/>
                    <a:p>
                      <a:pPr algn="ctr">
                        <a:lnSpc>
                          <a:spcPct val="150000"/>
                        </a:lnSpc>
                        <a:spcBef>
                          <a:spcPts val="1200"/>
                        </a:spcBef>
                        <a:spcAft>
                          <a:spcPts val="800"/>
                        </a:spcAft>
                      </a:pPr>
                      <a:r>
                        <a:rPr lang="es-EC" sz="1600" dirty="0">
                          <a:effectLst/>
                        </a:rPr>
                        <a:t>-Activo Corriente</a:t>
                      </a:r>
                    </a:p>
                    <a:p>
                      <a:pPr algn="ctr">
                        <a:lnSpc>
                          <a:spcPct val="150000"/>
                        </a:lnSpc>
                        <a:spcBef>
                          <a:spcPts val="1200"/>
                        </a:spcBef>
                        <a:spcAft>
                          <a:spcPts val="800"/>
                        </a:spcAft>
                      </a:pPr>
                      <a:r>
                        <a:rPr lang="es-EC" sz="1600" dirty="0">
                          <a:effectLst/>
                        </a:rPr>
                        <a:t>-Pasivo Corriente</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gridSpan="2">
                  <a:txBody>
                    <a:bodyPr/>
                    <a:lstStyle/>
                    <a:p>
                      <a:pPr>
                        <a:lnSpc>
                          <a:spcPct val="150000"/>
                        </a:lnSpc>
                        <a:spcBef>
                          <a:spcPts val="1200"/>
                        </a:spcBef>
                        <a:spcAft>
                          <a:spcPts val="800"/>
                        </a:spcAft>
                      </a:pPr>
                      <a:r>
                        <a:rPr lang="es-EC" sz="1600" dirty="0">
                          <a:effectLst/>
                        </a:rPr>
                        <a:t>-Ciclo de conversión del efectivo</a:t>
                      </a:r>
                    </a:p>
                    <a:p>
                      <a:pPr>
                        <a:lnSpc>
                          <a:spcPct val="150000"/>
                        </a:lnSpc>
                        <a:spcBef>
                          <a:spcPts val="1200"/>
                        </a:spcBef>
                        <a:spcAft>
                          <a:spcPts val="800"/>
                        </a:spcAft>
                      </a:pPr>
                      <a:r>
                        <a:rPr lang="es-EC" sz="1600" dirty="0">
                          <a:effectLst/>
                        </a:rPr>
                        <a:t>-Razón Corriente</a:t>
                      </a:r>
                    </a:p>
                  </a:txBody>
                  <a:tcPr marL="68580" marR="68580" marT="0" marB="0" anchor="ctr">
                    <a:lnL w="12700" cap="flat" cmpd="sng" algn="ctr">
                      <a:solidFill>
                        <a:srgbClr val="0070C0"/>
                      </a:solidFill>
                      <a:prstDash val="solid"/>
                      <a:round/>
                      <a:headEnd type="none" w="med" len="med"/>
                      <a:tailEnd type="none" w="med" len="med"/>
                    </a:lnL>
                  </a:tcPr>
                </a:tc>
                <a:tc hMerge="1">
                  <a:txBody>
                    <a:bodyPr/>
                    <a:lstStyle/>
                    <a:p>
                      <a:endParaRPr lang="es-EC"/>
                    </a:p>
                  </a:txBody>
                  <a:tcPr/>
                </a:tc>
                <a:extLst>
                  <a:ext uri="{0D108BD9-81ED-4DB2-BD59-A6C34878D82A}">
                    <a16:rowId xmlns:a16="http://schemas.microsoft.com/office/drawing/2014/main" val="452522537"/>
                  </a:ext>
                </a:extLst>
              </a:tr>
              <a:tr h="1995882">
                <a:tc>
                  <a:txBody>
                    <a:bodyPr/>
                    <a:lstStyle/>
                    <a:p>
                      <a:pPr algn="ctr">
                        <a:lnSpc>
                          <a:spcPct val="200000"/>
                        </a:lnSpc>
                        <a:spcBef>
                          <a:spcPts val="1200"/>
                        </a:spcBef>
                        <a:spcAft>
                          <a:spcPts val="800"/>
                        </a:spcAft>
                      </a:pPr>
                      <a:r>
                        <a:rPr lang="es-EC" sz="1600" dirty="0">
                          <a:effectLst/>
                        </a:rPr>
                        <a:t>Rentabilidad</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70C0"/>
                      </a:solidFill>
                      <a:prstDash val="solid"/>
                      <a:round/>
                      <a:headEnd type="none" w="med" len="med"/>
                      <a:tailEnd type="none" w="med" len="med"/>
                    </a:lnR>
                  </a:tcPr>
                </a:tc>
                <a:tc>
                  <a:txBody>
                    <a:bodyPr/>
                    <a:lstStyle/>
                    <a:p>
                      <a:pPr algn="ctr">
                        <a:lnSpc>
                          <a:spcPct val="150000"/>
                        </a:lnSpc>
                        <a:spcBef>
                          <a:spcPts val="1200"/>
                        </a:spcBef>
                        <a:spcAft>
                          <a:spcPts val="800"/>
                        </a:spcAft>
                      </a:pPr>
                      <a:r>
                        <a:rPr lang="es-EC" sz="1600" dirty="0">
                          <a:effectLst/>
                        </a:rPr>
                        <a:t>-Rentabilidad Económica</a:t>
                      </a:r>
                    </a:p>
                    <a:p>
                      <a:pPr algn="ctr">
                        <a:lnSpc>
                          <a:spcPct val="150000"/>
                        </a:lnSpc>
                        <a:spcBef>
                          <a:spcPts val="1200"/>
                        </a:spcBef>
                        <a:spcAft>
                          <a:spcPts val="800"/>
                        </a:spcAft>
                      </a:pPr>
                      <a:r>
                        <a:rPr lang="es-EC" sz="1600" dirty="0">
                          <a:effectLst/>
                        </a:rPr>
                        <a:t>-Rentabilidad Financiera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tcPr>
                </a:tc>
                <a:tc>
                  <a:txBody>
                    <a:bodyPr/>
                    <a:lstStyle/>
                    <a:p>
                      <a:pPr algn="ctr">
                        <a:lnSpc>
                          <a:spcPct val="150000"/>
                        </a:lnSpc>
                        <a:spcBef>
                          <a:spcPts val="1200"/>
                        </a:spcBef>
                        <a:spcAft>
                          <a:spcPts val="800"/>
                        </a:spcAft>
                      </a:pP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tcPr>
                </a:tc>
                <a:tc>
                  <a:txBody>
                    <a:bodyPr/>
                    <a:lstStyle/>
                    <a:p>
                      <a:pPr>
                        <a:lnSpc>
                          <a:spcPct val="150000"/>
                        </a:lnSpc>
                        <a:spcBef>
                          <a:spcPts val="1200"/>
                        </a:spcBef>
                        <a:spcAft>
                          <a:spcPts val="800"/>
                        </a:spcAft>
                      </a:pPr>
                      <a:r>
                        <a:rPr lang="es-EC" sz="1600" dirty="0">
                          <a:effectLst/>
                        </a:rPr>
                        <a:t>-Margen de utilidad</a:t>
                      </a:r>
                    </a:p>
                    <a:p>
                      <a:pPr>
                        <a:lnSpc>
                          <a:spcPct val="150000"/>
                        </a:lnSpc>
                        <a:spcBef>
                          <a:spcPts val="1200"/>
                        </a:spcBef>
                        <a:spcAft>
                          <a:spcPts val="800"/>
                        </a:spcAft>
                      </a:pPr>
                      <a:r>
                        <a:rPr lang="es-EC" sz="1600" dirty="0">
                          <a:effectLst/>
                        </a:rPr>
                        <a:t>-Rotación de los activos</a:t>
                      </a:r>
                    </a:p>
                    <a:p>
                      <a:pPr>
                        <a:lnSpc>
                          <a:spcPct val="150000"/>
                        </a:lnSpc>
                        <a:spcBef>
                          <a:spcPts val="1200"/>
                        </a:spcBef>
                        <a:spcAft>
                          <a:spcPts val="800"/>
                        </a:spcAft>
                      </a:pPr>
                      <a:r>
                        <a:rPr lang="es-EC" sz="1600" dirty="0">
                          <a:effectLst/>
                        </a:rPr>
                        <a:t>-Multiplicador de apalancamiento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115913709"/>
                  </a:ext>
                </a:extLst>
              </a:tr>
            </a:tbl>
          </a:graphicData>
        </a:graphic>
      </p:graphicFrame>
      <p:sp>
        <p:nvSpPr>
          <p:cNvPr id="3" name="39 CuadroTexto">
            <a:extLst>
              <a:ext uri="{FF2B5EF4-FFF2-40B4-BE49-F238E27FC236}">
                <a16:creationId xmlns:a16="http://schemas.microsoft.com/office/drawing/2014/main" id="{F516028F-6DDB-4011-8432-B0BF4FED5D9E}"/>
              </a:ext>
            </a:extLst>
          </p:cNvPr>
          <p:cNvSpPr txBox="1"/>
          <p:nvPr/>
        </p:nvSpPr>
        <p:spPr>
          <a:xfrm>
            <a:off x="1066800" y="129436"/>
            <a:ext cx="3094366" cy="830997"/>
          </a:xfrm>
          <a:prstGeom prst="rect">
            <a:avLst/>
          </a:prstGeom>
          <a:noFill/>
        </p:spPr>
        <p:txBody>
          <a:bodyPr wrap="square" rtlCol="0">
            <a:spAutoFit/>
          </a:bodyPr>
          <a:lstStyle/>
          <a:p>
            <a:r>
              <a:rPr lang="es-EC" sz="2800" b="1" u="sng" dirty="0">
                <a:latin typeface="+mj-lt"/>
              </a:rPr>
              <a:t>Variables </a:t>
            </a:r>
          </a:p>
          <a:p>
            <a:endParaRPr lang="es-EC" sz="2000" b="1" u="sng" dirty="0">
              <a:latin typeface="+mj-lt"/>
            </a:endParaRPr>
          </a:p>
        </p:txBody>
      </p:sp>
      <p:graphicFrame>
        <p:nvGraphicFramePr>
          <p:cNvPr id="4" name="Tabla 3">
            <a:extLst>
              <a:ext uri="{FF2B5EF4-FFF2-40B4-BE49-F238E27FC236}">
                <a16:creationId xmlns:a16="http://schemas.microsoft.com/office/drawing/2014/main" id="{446E3153-536B-4D7F-926C-FEBB88ACB624}"/>
              </a:ext>
            </a:extLst>
          </p:cNvPr>
          <p:cNvGraphicFramePr>
            <a:graphicFrameLocks noGrp="1"/>
          </p:cNvGraphicFramePr>
          <p:nvPr>
            <p:extLst>
              <p:ext uri="{D42A27DB-BD31-4B8C-83A1-F6EECF244321}">
                <p14:modId xmlns:p14="http://schemas.microsoft.com/office/powerpoint/2010/main" val="1688399721"/>
              </p:ext>
            </p:extLst>
          </p:nvPr>
        </p:nvGraphicFramePr>
        <p:xfrm>
          <a:off x="1398146" y="2205485"/>
          <a:ext cx="3929228" cy="1723362"/>
        </p:xfrm>
        <a:graphic>
          <a:graphicData uri="http://schemas.openxmlformats.org/drawingml/2006/table">
            <a:tbl>
              <a:tblPr firstRow="1" firstCol="1" bandRow="1">
                <a:tableStyleId>{F2DE63D5-997A-4646-A377-4702673A728D}</a:tableStyleId>
              </a:tblPr>
              <a:tblGrid>
                <a:gridCol w="2055234">
                  <a:extLst>
                    <a:ext uri="{9D8B030D-6E8A-4147-A177-3AD203B41FA5}">
                      <a16:colId xmlns:a16="http://schemas.microsoft.com/office/drawing/2014/main" val="66527080"/>
                    </a:ext>
                  </a:extLst>
                </a:gridCol>
                <a:gridCol w="1873994">
                  <a:extLst>
                    <a:ext uri="{9D8B030D-6E8A-4147-A177-3AD203B41FA5}">
                      <a16:colId xmlns:a16="http://schemas.microsoft.com/office/drawing/2014/main" val="1463027108"/>
                    </a:ext>
                  </a:extLst>
                </a:gridCol>
              </a:tblGrid>
              <a:tr h="885990">
                <a:tc>
                  <a:txBody>
                    <a:bodyPr/>
                    <a:lstStyle/>
                    <a:p>
                      <a:pPr algn="ctr">
                        <a:lnSpc>
                          <a:spcPct val="200000"/>
                        </a:lnSpc>
                        <a:spcBef>
                          <a:spcPts val="1200"/>
                        </a:spcBef>
                        <a:spcAft>
                          <a:spcPts val="800"/>
                        </a:spcAft>
                      </a:pPr>
                      <a:r>
                        <a:rPr lang="es-EC" sz="1600" b="1" dirty="0">
                          <a:solidFill>
                            <a:schemeClr val="tx1"/>
                          </a:solidFill>
                          <a:effectLst/>
                        </a:rPr>
                        <a:t>Variable Independiente</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C788"/>
                      </a:solidFill>
                      <a:prstDash val="solid"/>
                      <a:round/>
                      <a:headEnd type="none" w="med" len="med"/>
                      <a:tailEnd type="none" w="med" len="med"/>
                    </a:lnL>
                    <a:lnR w="12700" cap="flat" cmpd="sng" algn="ctr">
                      <a:solidFill>
                        <a:srgbClr val="7FC788"/>
                      </a:solidFill>
                      <a:prstDash val="solid"/>
                      <a:round/>
                      <a:headEnd type="none" w="med" len="med"/>
                      <a:tailEnd type="none" w="med" len="med"/>
                    </a:lnR>
                    <a:lnT w="12700" cap="flat" cmpd="sng" algn="ctr">
                      <a:solidFill>
                        <a:srgbClr val="7FC788"/>
                      </a:solidFill>
                      <a:prstDash val="solid"/>
                      <a:round/>
                      <a:headEnd type="none" w="med" len="med"/>
                      <a:tailEnd type="none" w="med" len="med"/>
                    </a:lnT>
                    <a:lnB w="12700" cap="flat" cmpd="sng" algn="ctr">
                      <a:solidFill>
                        <a:srgbClr val="7FC788"/>
                      </a:solidFill>
                      <a:prstDash val="solid"/>
                      <a:round/>
                      <a:headEnd type="none" w="med" len="med"/>
                      <a:tailEnd type="none" w="med" len="med"/>
                    </a:lnB>
                    <a:lnTlToBr w="12700" cmpd="sng">
                      <a:noFill/>
                      <a:prstDash val="solid"/>
                    </a:lnTlToBr>
                    <a:lnBlToTr w="12700" cmpd="sng">
                      <a:noFill/>
                      <a:prstDash val="solid"/>
                    </a:lnBlToTr>
                    <a:solidFill>
                      <a:srgbClr val="7FC788"/>
                    </a:solidFill>
                  </a:tcPr>
                </a:tc>
                <a:tc>
                  <a:txBody>
                    <a:bodyPr/>
                    <a:lstStyle/>
                    <a:p>
                      <a:pPr algn="ctr">
                        <a:lnSpc>
                          <a:spcPct val="200000"/>
                        </a:lnSpc>
                        <a:spcBef>
                          <a:spcPts val="1200"/>
                        </a:spcBef>
                        <a:spcAft>
                          <a:spcPts val="800"/>
                        </a:spcAft>
                      </a:pPr>
                      <a:r>
                        <a:rPr lang="es-EC" sz="1600" b="1" dirty="0">
                          <a:solidFill>
                            <a:schemeClr val="tx1"/>
                          </a:solidFill>
                          <a:effectLst/>
                        </a:rPr>
                        <a:t>Variable Dependiente</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C788"/>
                      </a:solidFill>
                      <a:prstDash val="solid"/>
                      <a:round/>
                      <a:headEnd type="none" w="med" len="med"/>
                      <a:tailEnd type="none" w="med" len="med"/>
                    </a:lnL>
                    <a:lnR w="12700" cap="flat" cmpd="sng" algn="ctr">
                      <a:solidFill>
                        <a:srgbClr val="7FC788"/>
                      </a:solidFill>
                      <a:prstDash val="solid"/>
                      <a:round/>
                      <a:headEnd type="none" w="med" len="med"/>
                      <a:tailEnd type="none" w="med" len="med"/>
                    </a:lnR>
                    <a:lnT w="12700" cap="flat" cmpd="sng" algn="ctr">
                      <a:solidFill>
                        <a:srgbClr val="7FC788"/>
                      </a:solidFill>
                      <a:prstDash val="solid"/>
                      <a:round/>
                      <a:headEnd type="none" w="med" len="med"/>
                      <a:tailEnd type="none" w="med" len="med"/>
                    </a:lnT>
                    <a:lnB w="12700" cap="flat" cmpd="sng" algn="ctr">
                      <a:solidFill>
                        <a:srgbClr val="7FC788"/>
                      </a:solidFill>
                      <a:prstDash val="solid"/>
                      <a:round/>
                      <a:headEnd type="none" w="med" len="med"/>
                      <a:tailEnd type="none" w="med" len="med"/>
                    </a:lnB>
                    <a:lnTlToBr w="12700" cmpd="sng">
                      <a:noFill/>
                      <a:prstDash val="solid"/>
                    </a:lnTlToBr>
                    <a:lnBlToTr w="12700" cmpd="sng">
                      <a:noFill/>
                      <a:prstDash val="solid"/>
                    </a:lnBlToTr>
                    <a:solidFill>
                      <a:srgbClr val="7FC788"/>
                    </a:solidFill>
                  </a:tcPr>
                </a:tc>
                <a:extLst>
                  <a:ext uri="{0D108BD9-81ED-4DB2-BD59-A6C34878D82A}">
                    <a16:rowId xmlns:a16="http://schemas.microsoft.com/office/drawing/2014/main" val="2464794334"/>
                  </a:ext>
                </a:extLst>
              </a:tr>
              <a:tr h="817915">
                <a:tc>
                  <a:txBody>
                    <a:bodyPr/>
                    <a:lstStyle/>
                    <a:p>
                      <a:pPr algn="ctr">
                        <a:lnSpc>
                          <a:spcPct val="150000"/>
                        </a:lnSpc>
                        <a:spcAft>
                          <a:spcPts val="800"/>
                        </a:spcAft>
                      </a:pPr>
                      <a:r>
                        <a:rPr lang="es-EC" sz="1600" b="0" dirty="0">
                          <a:effectLst/>
                        </a:rPr>
                        <a:t>Administración del Capital de Trabajo</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C788"/>
                      </a:solidFill>
                      <a:prstDash val="solid"/>
                      <a:round/>
                      <a:headEnd type="none" w="med" len="med"/>
                      <a:tailEnd type="none" w="med" len="med"/>
                    </a:lnL>
                    <a:lnR w="12700" cap="flat" cmpd="sng" algn="ctr">
                      <a:solidFill>
                        <a:srgbClr val="7FC788"/>
                      </a:solidFill>
                      <a:prstDash val="solid"/>
                      <a:round/>
                      <a:headEnd type="none" w="med" len="med"/>
                      <a:tailEnd type="none" w="med" len="med"/>
                    </a:lnR>
                    <a:lnT w="12700" cap="flat" cmpd="sng" algn="ctr">
                      <a:solidFill>
                        <a:srgbClr val="7FC788"/>
                      </a:solidFill>
                      <a:prstDash val="solid"/>
                      <a:round/>
                      <a:headEnd type="none" w="med" len="med"/>
                      <a:tailEnd type="none" w="med" len="med"/>
                    </a:lnT>
                    <a:lnB w="12700" cap="flat" cmpd="sng" algn="ctr">
                      <a:solidFill>
                        <a:srgbClr val="7FC78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s-EC" sz="1600" dirty="0">
                          <a:effectLst/>
                        </a:rPr>
                        <a:t>Rentabilidad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C788"/>
                      </a:solidFill>
                      <a:prstDash val="solid"/>
                      <a:round/>
                      <a:headEnd type="none" w="med" len="med"/>
                      <a:tailEnd type="none" w="med" len="med"/>
                    </a:lnL>
                    <a:lnR w="12700" cap="flat" cmpd="sng" algn="ctr">
                      <a:solidFill>
                        <a:srgbClr val="7FC788"/>
                      </a:solidFill>
                      <a:prstDash val="solid"/>
                      <a:round/>
                      <a:headEnd type="none" w="med" len="med"/>
                      <a:tailEnd type="none" w="med" len="med"/>
                    </a:lnR>
                    <a:lnT w="12700" cap="flat" cmpd="sng" algn="ctr">
                      <a:solidFill>
                        <a:srgbClr val="7FC788"/>
                      </a:solidFill>
                      <a:prstDash val="solid"/>
                      <a:round/>
                      <a:headEnd type="none" w="med" len="med"/>
                      <a:tailEnd type="none" w="med" len="med"/>
                    </a:lnT>
                    <a:lnB w="12700" cap="flat" cmpd="sng" algn="ctr">
                      <a:solidFill>
                        <a:srgbClr val="7FC78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143001"/>
                  </a:ext>
                </a:extLst>
              </a:tr>
            </a:tbl>
          </a:graphicData>
        </a:graphic>
      </p:graphicFrame>
      <p:pic>
        <p:nvPicPr>
          <p:cNvPr id="4102" name="Picture 6" descr="Investigación - Gritos de Libertad">
            <a:extLst>
              <a:ext uri="{FF2B5EF4-FFF2-40B4-BE49-F238E27FC236}">
                <a16:creationId xmlns:a16="http://schemas.microsoft.com/office/drawing/2014/main" id="{EF2B1B4B-0BF1-451C-944A-1EEDC8D20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36" y="4142572"/>
            <a:ext cx="3051646" cy="18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51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fs animados de Graduacion, animaciones de Graduacion">
            <a:extLst>
              <a:ext uri="{FF2B5EF4-FFF2-40B4-BE49-F238E27FC236}">
                <a16:creationId xmlns:a16="http://schemas.microsoft.com/office/drawing/2014/main" id="{F96AA260-93C6-4A32-BE80-75C9A73905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0746" y="4743165"/>
            <a:ext cx="3033125" cy="146656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Suite ofimática de google">
            <a:extLst>
              <a:ext uri="{FF2B5EF4-FFF2-40B4-BE49-F238E27FC236}">
                <a16:creationId xmlns:a16="http://schemas.microsoft.com/office/drawing/2014/main" id="{6C3AA913-78EC-4BB8-A7A7-3F670BD75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173" y="866633"/>
            <a:ext cx="7096835" cy="398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771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792AB-32AF-4CCE-A264-0CD51A1290EF}"/>
              </a:ext>
            </a:extLst>
          </p:cNvPr>
          <p:cNvSpPr>
            <a:spLocks noGrp="1"/>
          </p:cNvSpPr>
          <p:nvPr>
            <p:ph type="title"/>
          </p:nvPr>
        </p:nvSpPr>
        <p:spPr>
          <a:xfrm>
            <a:off x="360022" y="263236"/>
            <a:ext cx="2039156" cy="655861"/>
          </a:xfrm>
        </p:spPr>
        <p:txBody>
          <a:bodyPr/>
          <a:lstStyle/>
          <a:p>
            <a:r>
              <a:rPr lang="es-ES" sz="2800" b="1" i="0" u="sng" dirty="0">
                <a:solidFill>
                  <a:srgbClr val="000000"/>
                </a:solidFill>
                <a:effectLst/>
                <a:latin typeface="Arial" panose="020B0604020202020204" pitchFamily="34" charset="0"/>
                <a:ea typeface="SimSun" panose="02010600030101010101" pitchFamily="2" charset="-122"/>
              </a:rPr>
              <a:t>Objetivos</a:t>
            </a:r>
            <a:endParaRPr lang="es-EC" sz="2800" i="0" u="sng" dirty="0"/>
          </a:p>
        </p:txBody>
      </p:sp>
      <p:graphicFrame>
        <p:nvGraphicFramePr>
          <p:cNvPr id="4" name="Diagrama 3">
            <a:extLst>
              <a:ext uri="{FF2B5EF4-FFF2-40B4-BE49-F238E27FC236}">
                <a16:creationId xmlns:a16="http://schemas.microsoft.com/office/drawing/2014/main" id="{43A730F7-D5EA-4C43-A2BE-D07B46BB3D4A}"/>
              </a:ext>
            </a:extLst>
          </p:cNvPr>
          <p:cNvGraphicFramePr/>
          <p:nvPr>
            <p:extLst>
              <p:ext uri="{D42A27DB-BD31-4B8C-83A1-F6EECF244321}">
                <p14:modId xmlns:p14="http://schemas.microsoft.com/office/powerpoint/2010/main" val="2016285297"/>
              </p:ext>
            </p:extLst>
          </p:nvPr>
        </p:nvGraphicFramePr>
        <p:xfrm>
          <a:off x="3628572" y="639470"/>
          <a:ext cx="8203406" cy="517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diagonales cortadas 6"/>
          <p:cNvSpPr/>
          <p:nvPr/>
        </p:nvSpPr>
        <p:spPr>
          <a:xfrm>
            <a:off x="552863" y="1634856"/>
            <a:ext cx="3075709" cy="2546311"/>
          </a:xfrm>
          <a:prstGeom prst="snip2DiagRect">
            <a:avLst/>
          </a:prstGeom>
          <a:ln/>
        </p:spPr>
        <p:style>
          <a:lnRef idx="2">
            <a:schemeClr val="accent2"/>
          </a:lnRef>
          <a:fillRef idx="1">
            <a:schemeClr val="lt1"/>
          </a:fillRef>
          <a:effectRef idx="0">
            <a:schemeClr val="accent2"/>
          </a:effectRef>
          <a:fontRef idx="minor">
            <a:schemeClr val="dk1"/>
          </a:fontRef>
        </p:style>
        <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es-ES" sz="1600" kern="1200" dirty="0">
                <a:effectLst/>
                <a:latin typeface="Arial" panose="020B0604020202020204" pitchFamily="34" charset="0"/>
                <a:ea typeface="SimSun" panose="02010600030101010101" pitchFamily="2" charset="-122"/>
                <a:cs typeface="Arial" panose="020B0604020202020204" pitchFamily="34" charset="0"/>
              </a:rPr>
              <a:t>Determinar la incidencia de la administración del capital de trabajo en la rentabilidad de las empresas del sector manufacturero de elaboración de alimentos y bebidas en la provincia de Pichincha, en el periodo 2016-2019.</a:t>
            </a:r>
            <a:endParaRPr lang="es-EC" sz="1600" kern="1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0FFF55A1-E17D-4BD9-9813-CE0CD2A37F1A}"/>
              </a:ext>
            </a:extLst>
          </p:cNvPr>
          <p:cNvSpPr txBox="1"/>
          <p:nvPr/>
        </p:nvSpPr>
        <p:spPr>
          <a:xfrm>
            <a:off x="976218" y="1205997"/>
            <a:ext cx="1843315" cy="369332"/>
          </a:xfrm>
          <a:prstGeom prst="rect">
            <a:avLst/>
          </a:prstGeom>
          <a:noFill/>
        </p:spPr>
        <p:txBody>
          <a:bodyPr wrap="square" rtlCol="0">
            <a:spAutoFit/>
          </a:bodyPr>
          <a:lstStyle/>
          <a:p>
            <a:pPr algn="ctr"/>
            <a:r>
              <a:rPr lang="es-EC" b="1" dirty="0">
                <a:solidFill>
                  <a:srgbClr val="008000"/>
                </a:solidFill>
              </a:rPr>
              <a:t>General </a:t>
            </a:r>
          </a:p>
        </p:txBody>
      </p:sp>
      <p:sp>
        <p:nvSpPr>
          <p:cNvPr id="8" name="CuadroTexto 7">
            <a:extLst>
              <a:ext uri="{FF2B5EF4-FFF2-40B4-BE49-F238E27FC236}">
                <a16:creationId xmlns:a16="http://schemas.microsoft.com/office/drawing/2014/main" id="{377FFDC1-CC2A-4202-8A2A-B698FE3271CE}"/>
              </a:ext>
            </a:extLst>
          </p:cNvPr>
          <p:cNvSpPr txBox="1"/>
          <p:nvPr/>
        </p:nvSpPr>
        <p:spPr>
          <a:xfrm>
            <a:off x="4252685" y="270138"/>
            <a:ext cx="1843315" cy="369332"/>
          </a:xfrm>
          <a:prstGeom prst="rect">
            <a:avLst/>
          </a:prstGeom>
          <a:noFill/>
        </p:spPr>
        <p:txBody>
          <a:bodyPr wrap="square" rtlCol="0">
            <a:spAutoFit/>
          </a:bodyPr>
          <a:lstStyle/>
          <a:p>
            <a:r>
              <a:rPr lang="es-EC" b="1" dirty="0">
                <a:solidFill>
                  <a:srgbClr val="002060"/>
                </a:solidFill>
              </a:rPr>
              <a:t>Específicos  </a:t>
            </a:r>
          </a:p>
        </p:txBody>
      </p:sp>
      <p:pic>
        <p:nvPicPr>
          <p:cNvPr id="5130" name="Picture 10" descr="Maestría en Literatura :: Objetivos">
            <a:extLst>
              <a:ext uri="{FF2B5EF4-FFF2-40B4-BE49-F238E27FC236}">
                <a16:creationId xmlns:a16="http://schemas.microsoft.com/office/drawing/2014/main" id="{94EE4C74-EE46-40C6-BE40-75CF08AD2D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218" y="4346713"/>
            <a:ext cx="2211833" cy="19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24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8063090-AE31-489F-B1DB-6188810C0A94}"/>
              </a:ext>
            </a:extLst>
          </p:cNvPr>
          <p:cNvSpPr>
            <a:spLocks noGrp="1"/>
          </p:cNvSpPr>
          <p:nvPr>
            <p:ph type="sldNum" sz="quarter" idx="4294967295"/>
          </p:nvPr>
        </p:nvSpPr>
        <p:spPr>
          <a:xfrm>
            <a:off x="11471275" y="6288088"/>
            <a:ext cx="720725" cy="365125"/>
          </a:xfrm>
          <a:prstGeom prst="rect">
            <a:avLst/>
          </a:prstGeom>
        </p:spPr>
        <p:txBody>
          <a:bodyPr/>
          <a:lstStyle/>
          <a:p>
            <a:fld id="{E6459DFB-86F3-43FA-8567-2EA6E426AE90}" type="slidenum">
              <a:rPr lang="ja-JP" altLang="en-US" smtClean="0"/>
              <a:pPr/>
              <a:t>5</a:t>
            </a:fld>
            <a:endParaRPr lang="ja-JP" altLang="en-US"/>
          </a:p>
        </p:txBody>
      </p:sp>
      <p:graphicFrame>
        <p:nvGraphicFramePr>
          <p:cNvPr id="19" name="Diagrama 18">
            <a:extLst>
              <a:ext uri="{FF2B5EF4-FFF2-40B4-BE49-F238E27FC236}">
                <a16:creationId xmlns:a16="http://schemas.microsoft.com/office/drawing/2014/main" id="{72CA5A5C-0335-49FA-9135-727D85F30A6E}"/>
              </a:ext>
            </a:extLst>
          </p:cNvPr>
          <p:cNvGraphicFramePr/>
          <p:nvPr>
            <p:extLst>
              <p:ext uri="{D42A27DB-BD31-4B8C-83A1-F6EECF244321}">
                <p14:modId xmlns:p14="http://schemas.microsoft.com/office/powerpoint/2010/main" val="3024960585"/>
              </p:ext>
            </p:extLst>
          </p:nvPr>
        </p:nvGraphicFramePr>
        <p:xfrm>
          <a:off x="1563757" y="1099930"/>
          <a:ext cx="7989317" cy="5038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ítulo 2">
            <a:extLst>
              <a:ext uri="{FF2B5EF4-FFF2-40B4-BE49-F238E27FC236}">
                <a16:creationId xmlns:a16="http://schemas.microsoft.com/office/drawing/2014/main" id="{02277B62-9B6E-4C99-B8BD-A9E55B302BF5}"/>
              </a:ext>
            </a:extLst>
          </p:cNvPr>
          <p:cNvSpPr>
            <a:spLocks noGrp="1"/>
          </p:cNvSpPr>
          <p:nvPr>
            <p:ph type="title"/>
          </p:nvPr>
        </p:nvSpPr>
        <p:spPr>
          <a:xfrm>
            <a:off x="609601" y="274638"/>
            <a:ext cx="10972800" cy="500605"/>
          </a:xfrm>
        </p:spPr>
        <p:txBody>
          <a:bodyPr/>
          <a:lstStyle/>
          <a:p>
            <a:pPr algn="l"/>
            <a:r>
              <a:rPr lang="es-EC" sz="2800" i="0" u="sng" dirty="0">
                <a:solidFill>
                  <a:schemeClr val="tx1"/>
                </a:solidFill>
              </a:rPr>
              <a:t>Hipótesis</a:t>
            </a:r>
          </a:p>
        </p:txBody>
      </p:sp>
      <p:pic>
        <p:nvPicPr>
          <p:cNvPr id="7172" name="Picture 4" descr="Proceso - Prueba de anova y X">
            <a:extLst>
              <a:ext uri="{FF2B5EF4-FFF2-40B4-BE49-F238E27FC236}">
                <a16:creationId xmlns:a16="http://schemas.microsoft.com/office/drawing/2014/main" id="{E4889523-384F-4A4D-8F4D-4D1CE99D20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6461" y="2847306"/>
            <a:ext cx="2179319" cy="2724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570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607B26D-45CE-402A-99F3-30BA9D50E5C8}"/>
              </a:ext>
            </a:extLst>
          </p:cNvPr>
          <p:cNvSpPr>
            <a:spLocks noGrp="1"/>
          </p:cNvSpPr>
          <p:nvPr>
            <p:ph type="title"/>
          </p:nvPr>
        </p:nvSpPr>
        <p:spPr/>
        <p:txBody>
          <a:bodyPr/>
          <a:lstStyle/>
          <a:p>
            <a:pPr algn="l"/>
            <a:r>
              <a:rPr lang="es-EC" i="0" u="sng" dirty="0">
                <a:solidFill>
                  <a:schemeClr val="tx1"/>
                </a:solidFill>
              </a:rPr>
              <a:t>Marco teórico</a:t>
            </a:r>
          </a:p>
        </p:txBody>
      </p:sp>
      <p:graphicFrame>
        <p:nvGraphicFramePr>
          <p:cNvPr id="13" name="Marcador de contenido 12">
            <a:extLst>
              <a:ext uri="{FF2B5EF4-FFF2-40B4-BE49-F238E27FC236}">
                <a16:creationId xmlns:a16="http://schemas.microsoft.com/office/drawing/2014/main" id="{51BF446A-3D1F-46DA-B917-CDBB39AE5519}"/>
              </a:ext>
            </a:extLst>
          </p:cNvPr>
          <p:cNvGraphicFramePr>
            <a:graphicFrameLocks noGrp="1"/>
          </p:cNvGraphicFramePr>
          <p:nvPr>
            <p:ph idx="1"/>
            <p:extLst>
              <p:ext uri="{D42A27DB-BD31-4B8C-83A1-F6EECF244321}">
                <p14:modId xmlns:p14="http://schemas.microsoft.com/office/powerpoint/2010/main" val="2718304322"/>
              </p:ext>
            </p:extLst>
          </p:nvPr>
        </p:nvGraphicFramePr>
        <p:xfrm>
          <a:off x="769662" y="1152939"/>
          <a:ext cx="10972800" cy="465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795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23473-447E-4DFC-AAD0-4A0FC1FDBBE2}"/>
              </a:ext>
            </a:extLst>
          </p:cNvPr>
          <p:cNvSpPr>
            <a:spLocks noGrp="1"/>
          </p:cNvSpPr>
          <p:nvPr>
            <p:ph type="title"/>
          </p:nvPr>
        </p:nvSpPr>
        <p:spPr>
          <a:xfrm>
            <a:off x="623889" y="110865"/>
            <a:ext cx="10972800" cy="651794"/>
          </a:xfrm>
        </p:spPr>
        <p:txBody>
          <a:bodyPr/>
          <a:lstStyle/>
          <a:p>
            <a:pPr algn="l"/>
            <a:r>
              <a:rPr lang="es-EC" i="0" u="sng" kern="0" dirty="0">
                <a:solidFill>
                  <a:schemeClr val="tx1"/>
                </a:solidFill>
              </a:rPr>
              <a:t>Marco referencial</a:t>
            </a:r>
            <a:endParaRPr lang="es-EC" dirty="0"/>
          </a:p>
        </p:txBody>
      </p:sp>
      <p:graphicFrame>
        <p:nvGraphicFramePr>
          <p:cNvPr id="4" name="Marcador de contenido 3">
            <a:extLst>
              <a:ext uri="{FF2B5EF4-FFF2-40B4-BE49-F238E27FC236}">
                <a16:creationId xmlns:a16="http://schemas.microsoft.com/office/drawing/2014/main" id="{95019B20-7518-4C38-BC33-6C229AA77C85}"/>
              </a:ext>
            </a:extLst>
          </p:cNvPr>
          <p:cNvGraphicFramePr>
            <a:graphicFrameLocks noGrp="1"/>
          </p:cNvGraphicFramePr>
          <p:nvPr>
            <p:ph idx="1"/>
            <p:extLst>
              <p:ext uri="{D42A27DB-BD31-4B8C-83A1-F6EECF244321}">
                <p14:modId xmlns:p14="http://schemas.microsoft.com/office/powerpoint/2010/main" val="1842771896"/>
              </p:ext>
            </p:extLst>
          </p:nvPr>
        </p:nvGraphicFramePr>
        <p:xfrm>
          <a:off x="623889" y="1082842"/>
          <a:ext cx="10972800" cy="4716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925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a:extLst>
              <a:ext uri="{FF2B5EF4-FFF2-40B4-BE49-F238E27FC236}">
                <a16:creationId xmlns:a16="http://schemas.microsoft.com/office/drawing/2014/main" id="{864096D6-726C-4FB7-B970-FCAC433EBED7}"/>
              </a:ext>
            </a:extLst>
          </p:cNvPr>
          <p:cNvSpPr>
            <a:spLocks noGrp="1"/>
          </p:cNvSpPr>
          <p:nvPr>
            <p:ph type="title"/>
          </p:nvPr>
        </p:nvSpPr>
        <p:spPr>
          <a:xfrm>
            <a:off x="908850" y="15787"/>
            <a:ext cx="10972800" cy="685459"/>
          </a:xfrm>
        </p:spPr>
        <p:txBody>
          <a:bodyPr/>
          <a:lstStyle/>
          <a:p>
            <a:pPr algn="l"/>
            <a:r>
              <a:rPr lang="es-EC" i="0" u="sng" dirty="0">
                <a:solidFill>
                  <a:schemeClr val="tx1"/>
                </a:solidFill>
              </a:rPr>
              <a:t>Metodología</a:t>
            </a:r>
          </a:p>
        </p:txBody>
      </p:sp>
      <p:graphicFrame>
        <p:nvGraphicFramePr>
          <p:cNvPr id="25" name="Diagrama 24">
            <a:extLst>
              <a:ext uri="{FF2B5EF4-FFF2-40B4-BE49-F238E27FC236}">
                <a16:creationId xmlns:a16="http://schemas.microsoft.com/office/drawing/2014/main" id="{E6EBFD03-0FFB-4C6D-9310-454BC05D4D74}"/>
              </a:ext>
            </a:extLst>
          </p:cNvPr>
          <p:cNvGraphicFramePr/>
          <p:nvPr>
            <p:extLst>
              <p:ext uri="{D42A27DB-BD31-4B8C-83A1-F6EECF244321}">
                <p14:modId xmlns:p14="http://schemas.microsoft.com/office/powerpoint/2010/main" val="1257179554"/>
              </p:ext>
            </p:extLst>
          </p:nvPr>
        </p:nvGraphicFramePr>
        <p:xfrm>
          <a:off x="609600" y="871107"/>
          <a:ext cx="8657746" cy="533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8" name="Diagrama 47">
            <a:extLst>
              <a:ext uri="{FF2B5EF4-FFF2-40B4-BE49-F238E27FC236}">
                <a16:creationId xmlns:a16="http://schemas.microsoft.com/office/drawing/2014/main" id="{7EFC53DD-FA05-4A24-9206-A7D1D8C34799}"/>
              </a:ext>
            </a:extLst>
          </p:cNvPr>
          <p:cNvGraphicFramePr/>
          <p:nvPr>
            <p:extLst>
              <p:ext uri="{D42A27DB-BD31-4B8C-83A1-F6EECF244321}">
                <p14:modId xmlns:p14="http://schemas.microsoft.com/office/powerpoint/2010/main" val="3122940226"/>
              </p:ext>
            </p:extLst>
          </p:nvPr>
        </p:nvGraphicFramePr>
        <p:xfrm>
          <a:off x="6800132" y="206856"/>
          <a:ext cx="4782267" cy="2986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9" name="Abrir llave 48">
            <a:extLst>
              <a:ext uri="{FF2B5EF4-FFF2-40B4-BE49-F238E27FC236}">
                <a16:creationId xmlns:a16="http://schemas.microsoft.com/office/drawing/2014/main" id="{30A7960A-F34F-4DE1-9D96-D49C880D5B05}"/>
              </a:ext>
            </a:extLst>
          </p:cNvPr>
          <p:cNvSpPr/>
          <p:nvPr/>
        </p:nvSpPr>
        <p:spPr>
          <a:xfrm>
            <a:off x="6395250" y="865458"/>
            <a:ext cx="286603" cy="15694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pic>
        <p:nvPicPr>
          <p:cNvPr id="8198" name="Picture 6" descr="Concepto De Estado Financiero Con El Documento, Calculadora Y Lápiz  Ilustraciones Vectoriales, Clip Art Vectorizado Libre De Derechos. Image  67087339.">
            <a:extLst>
              <a:ext uri="{FF2B5EF4-FFF2-40B4-BE49-F238E27FC236}">
                <a16:creationId xmlns:a16="http://schemas.microsoft.com/office/drawing/2014/main" id="{5DB96E1F-E6DE-4D08-ABFE-5E3DEFCBC9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3413" y="28148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9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E972B-AB36-4F65-85EC-98752FD21111}"/>
              </a:ext>
            </a:extLst>
          </p:cNvPr>
          <p:cNvSpPr>
            <a:spLocks noGrp="1"/>
          </p:cNvSpPr>
          <p:nvPr>
            <p:ph type="title"/>
          </p:nvPr>
        </p:nvSpPr>
        <p:spPr>
          <a:xfrm>
            <a:off x="500419" y="124513"/>
            <a:ext cx="10972800" cy="680705"/>
          </a:xfrm>
        </p:spPr>
        <p:txBody>
          <a:bodyPr/>
          <a:lstStyle/>
          <a:p>
            <a:pPr algn="l"/>
            <a:r>
              <a:rPr lang="es-EC" i="0" u="sng" dirty="0">
                <a:solidFill>
                  <a:schemeClr val="tx1"/>
                </a:solidFill>
              </a:rPr>
              <a:t>Técnicas e Instrumentos de recolección de datos </a:t>
            </a:r>
          </a:p>
        </p:txBody>
      </p:sp>
      <p:graphicFrame>
        <p:nvGraphicFramePr>
          <p:cNvPr id="3" name="Diagrama 2">
            <a:extLst>
              <a:ext uri="{FF2B5EF4-FFF2-40B4-BE49-F238E27FC236}">
                <a16:creationId xmlns:a16="http://schemas.microsoft.com/office/drawing/2014/main" id="{1873DCB5-AA3C-40A7-AA40-C79E41687938}"/>
              </a:ext>
            </a:extLst>
          </p:cNvPr>
          <p:cNvGraphicFramePr/>
          <p:nvPr>
            <p:extLst>
              <p:ext uri="{D42A27DB-BD31-4B8C-83A1-F6EECF244321}">
                <p14:modId xmlns:p14="http://schemas.microsoft.com/office/powerpoint/2010/main" val="674875360"/>
              </p:ext>
            </p:extLst>
          </p:nvPr>
        </p:nvGraphicFramePr>
        <p:xfrm>
          <a:off x="1622567" y="1023582"/>
          <a:ext cx="7903570" cy="4995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4" descr="Consulta de compañías Supercias- Superintendencia de Compañías -  EcuadorLegalOnline">
            <a:extLst>
              <a:ext uri="{FF2B5EF4-FFF2-40B4-BE49-F238E27FC236}">
                <a16:creationId xmlns:a16="http://schemas.microsoft.com/office/drawing/2014/main" id="{A8CC948F-79DB-48DB-9E91-E2F8FE4C54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905" b="18955"/>
          <a:stretch/>
        </p:blipFill>
        <p:spPr bwMode="auto">
          <a:xfrm>
            <a:off x="6096000" y="2735856"/>
            <a:ext cx="2034489" cy="138628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ocumento de base de datos de computadora pc aislado | Vector Premium">
            <a:extLst>
              <a:ext uri="{FF2B5EF4-FFF2-40B4-BE49-F238E27FC236}">
                <a16:creationId xmlns:a16="http://schemas.microsoft.com/office/drawing/2014/main" id="{0EA7C187-EE32-450E-80FB-72DFBFB508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672" t="9659" r="3689" b="6568"/>
          <a:stretch/>
        </p:blipFill>
        <p:spPr bwMode="auto">
          <a:xfrm>
            <a:off x="5103033" y="1023582"/>
            <a:ext cx="1734493" cy="1603092"/>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Aborde los desafíos más difíciles de la actualidad y logre su visión del  éxito con las últimas versiones de software de Minitab">
            <a:extLst>
              <a:ext uri="{FF2B5EF4-FFF2-40B4-BE49-F238E27FC236}">
                <a16:creationId xmlns:a16="http://schemas.microsoft.com/office/drawing/2014/main" id="{878AFC0E-3295-433F-A787-386F4F5373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2347" y="4421875"/>
            <a:ext cx="1368970" cy="334726"/>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Stata: Software for Statistics and Data Science">
            <a:extLst>
              <a:ext uri="{FF2B5EF4-FFF2-40B4-BE49-F238E27FC236}">
                <a16:creationId xmlns:a16="http://schemas.microsoft.com/office/drawing/2014/main" id="{E384E2EA-FAB2-4B65-9F72-4DEE268115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6040" y="5088123"/>
            <a:ext cx="1590546" cy="362875"/>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Trucos y plantillas de Excel para cualquier situación - UniMOOC">
            <a:extLst>
              <a:ext uri="{FF2B5EF4-FFF2-40B4-BE49-F238E27FC236}">
                <a16:creationId xmlns:a16="http://schemas.microsoft.com/office/drawing/2014/main" id="{0A6496F3-0670-4391-816C-9EF879B6C0D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649" r="19881"/>
          <a:stretch/>
        </p:blipFill>
        <p:spPr bwMode="auto">
          <a:xfrm>
            <a:off x="10651317" y="4224225"/>
            <a:ext cx="734150" cy="73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1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11EFE773-7857-4DBC-A22C-168AEA22E00A}" vid="{5C0D5554-E8D0-4E3B-8814-2EEAD5422916}"/>
    </a:ext>
  </a:extLst>
</a:theme>
</file>

<file path=docProps/app.xml><?xml version="1.0" encoding="utf-8"?>
<Properties xmlns="http://schemas.openxmlformats.org/officeDocument/2006/extended-properties" xmlns:vt="http://schemas.openxmlformats.org/officeDocument/2006/docPropsVTypes">
  <TotalTime>4590</TotalTime>
  <Words>2780</Words>
  <Application>Microsoft Office PowerPoint</Application>
  <PresentationFormat>Panorámica</PresentationFormat>
  <Paragraphs>452</Paragraphs>
  <Slides>30</Slides>
  <Notes>0</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42" baseType="lpstr">
      <vt:lpstr>Arial</vt:lpstr>
      <vt:lpstr>Calibri</vt:lpstr>
      <vt:lpstr>Calibri Light</vt:lpstr>
      <vt:lpstr>Cambria Math</vt:lpstr>
      <vt:lpstr>Gill Sans</vt:lpstr>
      <vt:lpstr>Route 159 SemiBold</vt:lpstr>
      <vt:lpstr>Symbol</vt:lpstr>
      <vt:lpstr>Times New Roman</vt:lpstr>
      <vt:lpstr>Wingdings</vt:lpstr>
      <vt:lpstr>Tema de Office</vt:lpstr>
      <vt:lpstr>Tema1</vt:lpstr>
      <vt:lpstr>CorelDRAW</vt:lpstr>
      <vt:lpstr>Presentación de PowerPoint</vt:lpstr>
      <vt:lpstr>Presentación de PowerPoint</vt:lpstr>
      <vt:lpstr>Presentación de PowerPoint</vt:lpstr>
      <vt:lpstr>Objetivos</vt:lpstr>
      <vt:lpstr>Hipótesis</vt:lpstr>
      <vt:lpstr>Marco teórico</vt:lpstr>
      <vt:lpstr>Marco referencial</vt:lpstr>
      <vt:lpstr>Metodología</vt:lpstr>
      <vt:lpstr>Técnicas e Instrumentos de recolección de datos </vt:lpstr>
      <vt:lpstr>Técnicas de comprobación de hipótesis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Katherine Jácome</dc:creator>
  <cp:lastModifiedBy>Katherine Jácome</cp:lastModifiedBy>
  <cp:revision>120</cp:revision>
  <dcterms:created xsi:type="dcterms:W3CDTF">2021-03-23T01:11:40Z</dcterms:created>
  <dcterms:modified xsi:type="dcterms:W3CDTF">2021-04-10T00:37:05Z</dcterms:modified>
</cp:coreProperties>
</file>