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5" r:id="rId7"/>
    <p:sldId id="266" r:id="rId8"/>
    <p:sldId id="267" r:id="rId9"/>
    <p:sldId id="268" r:id="rId10"/>
    <p:sldId id="269" r:id="rId11"/>
    <p:sldId id="270" r:id="rId12"/>
    <p:sldId id="271" r:id="rId13"/>
    <p:sldId id="272" r:id="rId14"/>
    <p:sldId id="273" r:id="rId15"/>
    <p:sldId id="261" r:id="rId16"/>
    <p:sldId id="262" r:id="rId17"/>
    <p:sldId id="275" r:id="rId18"/>
    <p:sldId id="276" r:id="rId19"/>
    <p:sldId id="277" r:id="rId20"/>
    <p:sldId id="278" r:id="rId21"/>
    <p:sldId id="280" r:id="rId22"/>
    <p:sldId id="281" r:id="rId23"/>
    <p:sldId id="279" r:id="rId24"/>
    <p:sldId id="26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TESISNET%20ECUADOR\Documents\2020\Administraci&#243;n,%20Econom&#237;a%20y%20Finanzas\Gabriela%20Mu&#241;oz\Gr&#225;ficos%20GFor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Edad</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D41-4883-A296-B244C7666D7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D41-4883-A296-B244C7666D7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D41-4883-A296-B244C7666D7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D41-4883-A296-B244C7666D7A}"/>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Gráficos!$A$5:$A$8</c:f>
              <c:strCache>
                <c:ptCount val="4"/>
                <c:pt idx="0">
                  <c:v>20 años o menos</c:v>
                </c:pt>
                <c:pt idx="1">
                  <c:v>21 - 30 años</c:v>
                </c:pt>
                <c:pt idx="2">
                  <c:v>31 - 40 años</c:v>
                </c:pt>
                <c:pt idx="3">
                  <c:v>41 años o más</c:v>
                </c:pt>
              </c:strCache>
            </c:strRef>
          </c:cat>
          <c:val>
            <c:numRef>
              <c:f>Gráficos!$B$5:$B$8</c:f>
              <c:numCache>
                <c:formatCode>General</c:formatCode>
                <c:ptCount val="4"/>
                <c:pt idx="0">
                  <c:v>4</c:v>
                </c:pt>
                <c:pt idx="1">
                  <c:v>12</c:v>
                </c:pt>
                <c:pt idx="2">
                  <c:v>7</c:v>
                </c:pt>
                <c:pt idx="3">
                  <c:v>9</c:v>
                </c:pt>
              </c:numCache>
            </c:numRef>
          </c:val>
          <c:extLst>
            <c:ext xmlns:c16="http://schemas.microsoft.com/office/drawing/2014/chart" uri="{C3380CC4-5D6E-409C-BE32-E72D297353CC}">
              <c16:uniqueId val="{00000008-CD41-4883-A296-B244C7666D7A}"/>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Inversión</a:t>
            </a:r>
            <a:r>
              <a:rPr lang="es-419" baseline="0"/>
              <a:t> inicial</a:t>
            </a:r>
            <a:endParaRPr lang="es-419"/>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1CF-4E10-99B4-5535A2372BE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1CF-4E10-99B4-5535A2372BE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1CF-4E10-99B4-5535A2372BE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11CF-4E10-99B4-5535A2372BEB}"/>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Gráficos!$A$224:$A$227</c:f>
              <c:strCache>
                <c:ptCount val="4"/>
                <c:pt idx="0">
                  <c:v>$ 1.000 o menos</c:v>
                </c:pt>
                <c:pt idx="1">
                  <c:v>$ 1.001-5.000</c:v>
                </c:pt>
                <c:pt idx="2">
                  <c:v>$ 5.001-10.000</c:v>
                </c:pt>
                <c:pt idx="3">
                  <c:v>$ 10.001 o más</c:v>
                </c:pt>
              </c:strCache>
            </c:strRef>
          </c:cat>
          <c:val>
            <c:numRef>
              <c:f>Gráficos!$B$224:$B$227</c:f>
              <c:numCache>
                <c:formatCode>General</c:formatCode>
                <c:ptCount val="4"/>
                <c:pt idx="0">
                  <c:v>16</c:v>
                </c:pt>
                <c:pt idx="1">
                  <c:v>14</c:v>
                </c:pt>
                <c:pt idx="2">
                  <c:v>1</c:v>
                </c:pt>
                <c:pt idx="3">
                  <c:v>1</c:v>
                </c:pt>
              </c:numCache>
            </c:numRef>
          </c:val>
          <c:extLst>
            <c:ext xmlns:c16="http://schemas.microsoft.com/office/drawing/2014/chart" uri="{C3380CC4-5D6E-409C-BE32-E72D297353CC}">
              <c16:uniqueId val="{00000008-11CF-4E10-99B4-5535A2372BEB}"/>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Recibió financiamiento de</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Gráficos!$A$241:$A$249</c:f>
              <c:strCache>
                <c:ptCount val="9"/>
                <c:pt idx="0">
                  <c:v>Capital propio </c:v>
                </c:pt>
                <c:pt idx="1">
                  <c:v>Financiamiento bancario</c:v>
                </c:pt>
                <c:pt idx="2">
                  <c:v>Bancos: </c:v>
                </c:pt>
                <c:pt idx="3">
                  <c:v>Cooperativas: </c:v>
                </c:pt>
                <c:pt idx="4">
                  <c:v>Cajas de ahorro: </c:v>
                </c:pt>
                <c:pt idx="5">
                  <c:v>ONG’s</c:v>
                </c:pt>
                <c:pt idx="6">
                  <c:v>Familiares</c:v>
                </c:pt>
                <c:pt idx="7">
                  <c:v> Amigos</c:v>
                </c:pt>
                <c:pt idx="8">
                  <c:v>Agiotistas</c:v>
                </c:pt>
              </c:strCache>
            </c:strRef>
          </c:cat>
          <c:val>
            <c:numRef>
              <c:f>Gráficos!$B$241:$B$249</c:f>
              <c:numCache>
                <c:formatCode>General</c:formatCode>
                <c:ptCount val="9"/>
                <c:pt idx="0">
                  <c:v>8</c:v>
                </c:pt>
                <c:pt idx="1">
                  <c:v>5</c:v>
                </c:pt>
                <c:pt idx="2">
                  <c:v>8</c:v>
                </c:pt>
                <c:pt idx="3">
                  <c:v>5</c:v>
                </c:pt>
                <c:pt idx="4">
                  <c:v>4</c:v>
                </c:pt>
                <c:pt idx="5">
                  <c:v>1</c:v>
                </c:pt>
                <c:pt idx="6">
                  <c:v>3</c:v>
                </c:pt>
                <c:pt idx="7">
                  <c:v>1</c:v>
                </c:pt>
                <c:pt idx="8">
                  <c:v>0</c:v>
                </c:pt>
              </c:numCache>
            </c:numRef>
          </c:val>
          <c:extLst>
            <c:ext xmlns:c16="http://schemas.microsoft.com/office/drawing/2014/chart" uri="{C3380CC4-5D6E-409C-BE32-E72D297353CC}">
              <c16:uniqueId val="{00000000-EF98-4F23-8633-35CF4BAD0C87}"/>
            </c:ext>
          </c:extLst>
        </c:ser>
        <c:dLbls>
          <c:showLegendKey val="0"/>
          <c:showVal val="0"/>
          <c:showCatName val="0"/>
          <c:showSerName val="0"/>
          <c:showPercent val="0"/>
          <c:showBubbleSize val="0"/>
        </c:dLbls>
        <c:gapWidth val="150"/>
        <c:shape val="box"/>
        <c:axId val="144500608"/>
        <c:axId val="145174528"/>
        <c:axId val="0"/>
      </c:bar3DChart>
      <c:catAx>
        <c:axId val="1445006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5174528"/>
        <c:crosses val="autoZero"/>
        <c:auto val="1"/>
        <c:lblAlgn val="ctr"/>
        <c:lblOffset val="100"/>
        <c:noMultiLvlLbl val="0"/>
      </c:catAx>
      <c:valAx>
        <c:axId val="1451745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4500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Solicitó crédito durante</a:t>
            </a:r>
            <a:r>
              <a:rPr lang="es-419" baseline="0"/>
              <a:t> los pasados 5 años</a:t>
            </a:r>
            <a:endParaRPr lang="es-419"/>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E40-4CD6-B23D-3A3EACCCBC8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E40-4CD6-B23D-3A3EACCCBC8F}"/>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Gráficos!$A$262:$A$263</c:f>
              <c:strCache>
                <c:ptCount val="2"/>
                <c:pt idx="0">
                  <c:v>Sí</c:v>
                </c:pt>
                <c:pt idx="1">
                  <c:v>No  </c:v>
                </c:pt>
              </c:strCache>
            </c:strRef>
          </c:cat>
          <c:val>
            <c:numRef>
              <c:f>Gráficos!$B$262:$B$263</c:f>
              <c:numCache>
                <c:formatCode>General</c:formatCode>
                <c:ptCount val="2"/>
                <c:pt idx="0">
                  <c:v>21</c:v>
                </c:pt>
                <c:pt idx="1">
                  <c:v>11</c:v>
                </c:pt>
              </c:numCache>
            </c:numRef>
          </c:val>
          <c:extLst>
            <c:ext xmlns:c16="http://schemas.microsoft.com/office/drawing/2014/chart" uri="{C3380CC4-5D6E-409C-BE32-E72D297353CC}">
              <c16:uniqueId val="{00000004-FE40-4CD6-B23D-3A3EACCCBC8F}"/>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sz="1800" b="0" i="0" baseline="0">
                <a:effectLst/>
              </a:rPr>
              <a:t>¿Tuvo problemas?</a:t>
            </a:r>
            <a:endParaRPr lang="es-419">
              <a:effectLst/>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9FB-4A89-AF75-A10C457CFFC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9FB-4A89-AF75-A10C457CFFC3}"/>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Gráficos!$A$294:$A$295</c:f>
              <c:strCache>
                <c:ptCount val="2"/>
                <c:pt idx="0">
                  <c:v>Sí</c:v>
                </c:pt>
                <c:pt idx="1">
                  <c:v>No</c:v>
                </c:pt>
              </c:strCache>
            </c:strRef>
          </c:cat>
          <c:val>
            <c:numRef>
              <c:f>Gráficos!$B$294:$B$295</c:f>
              <c:numCache>
                <c:formatCode>General</c:formatCode>
                <c:ptCount val="2"/>
                <c:pt idx="0">
                  <c:v>14</c:v>
                </c:pt>
                <c:pt idx="1">
                  <c:v>18</c:v>
                </c:pt>
              </c:numCache>
            </c:numRef>
          </c:val>
          <c:extLst>
            <c:ext xmlns:c16="http://schemas.microsoft.com/office/drawing/2014/chart" uri="{C3380CC4-5D6E-409C-BE32-E72D297353CC}">
              <c16:uniqueId val="{00000004-59FB-4A89-AF75-A10C457CFFC3}"/>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Problemas que tuvo el encuestado al solicitar el préstamo</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Gráficos!$A$312:$A$316</c:f>
              <c:strCache>
                <c:ptCount val="5"/>
                <c:pt idx="0">
                  <c:v>No contar con garantías</c:v>
                </c:pt>
                <c:pt idx="1">
                  <c:v>Tramitología excesiva </c:v>
                </c:pt>
                <c:pt idx="2">
                  <c:v>Insuficiente capacidad de pago </c:v>
                </c:pt>
                <c:pt idx="3">
                  <c:v>Líneas de crédito inapropiadas para la microempresa </c:v>
                </c:pt>
                <c:pt idx="4">
                  <c:v>Plazos de financiamiento inapropiados </c:v>
                </c:pt>
              </c:strCache>
            </c:strRef>
          </c:cat>
          <c:val>
            <c:numRef>
              <c:f>Gráficos!$B$312:$B$316</c:f>
              <c:numCache>
                <c:formatCode>General</c:formatCode>
                <c:ptCount val="5"/>
                <c:pt idx="0">
                  <c:v>3</c:v>
                </c:pt>
                <c:pt idx="1">
                  <c:v>7</c:v>
                </c:pt>
                <c:pt idx="2">
                  <c:v>10</c:v>
                </c:pt>
                <c:pt idx="3">
                  <c:v>10</c:v>
                </c:pt>
                <c:pt idx="4">
                  <c:v>3</c:v>
                </c:pt>
              </c:numCache>
            </c:numRef>
          </c:val>
          <c:extLst>
            <c:ext xmlns:c16="http://schemas.microsoft.com/office/drawing/2014/chart" uri="{C3380CC4-5D6E-409C-BE32-E72D297353CC}">
              <c16:uniqueId val="{00000000-2953-44FF-B933-319474C637D5}"/>
            </c:ext>
          </c:extLst>
        </c:ser>
        <c:dLbls>
          <c:showLegendKey val="0"/>
          <c:showVal val="0"/>
          <c:showCatName val="0"/>
          <c:showSerName val="0"/>
          <c:showPercent val="0"/>
          <c:showBubbleSize val="0"/>
        </c:dLbls>
        <c:gapWidth val="150"/>
        <c:shape val="box"/>
        <c:axId val="148079744"/>
        <c:axId val="148082048"/>
        <c:axId val="0"/>
      </c:bar3DChart>
      <c:catAx>
        <c:axId val="1480797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8082048"/>
        <c:crosses val="autoZero"/>
        <c:auto val="1"/>
        <c:lblAlgn val="ctr"/>
        <c:lblOffset val="100"/>
        <c:noMultiLvlLbl val="0"/>
      </c:catAx>
      <c:valAx>
        <c:axId val="148082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80797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200" b="0" i="0" u="none" strike="noStrike" kern="1200" spc="0" baseline="0">
                <a:solidFill>
                  <a:schemeClr val="tx1">
                    <a:lumMod val="65000"/>
                    <a:lumOff val="35000"/>
                  </a:schemeClr>
                </a:solidFill>
                <a:latin typeface="+mn-lt"/>
                <a:ea typeface="+mn-ea"/>
                <a:cs typeface="+mn-cs"/>
              </a:defRPr>
            </a:pPr>
            <a:r>
              <a:rPr lang="es-419" sz="1200" b="0" i="0" baseline="0">
                <a:effectLst/>
              </a:rPr>
              <a:t>Ingresos suficientes para pagar el préstamo</a:t>
            </a:r>
            <a:endParaRPr lang="es-419" sz="1200">
              <a:effectLst/>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661-4177-839B-A456B3F1317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661-4177-839B-A456B3F13170}"/>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Gráficos!$A$357:$A$358</c:f>
              <c:strCache>
                <c:ptCount val="2"/>
                <c:pt idx="0">
                  <c:v>Sí</c:v>
                </c:pt>
                <c:pt idx="1">
                  <c:v>No</c:v>
                </c:pt>
              </c:strCache>
            </c:strRef>
          </c:cat>
          <c:val>
            <c:numRef>
              <c:f>Gráficos!$B$357:$B$358</c:f>
              <c:numCache>
                <c:formatCode>General</c:formatCode>
                <c:ptCount val="2"/>
                <c:pt idx="0">
                  <c:v>17</c:v>
                </c:pt>
                <c:pt idx="1">
                  <c:v>15</c:v>
                </c:pt>
              </c:numCache>
            </c:numRef>
          </c:val>
          <c:extLst>
            <c:ext xmlns:c16="http://schemas.microsoft.com/office/drawing/2014/chart" uri="{C3380CC4-5D6E-409C-BE32-E72D297353CC}">
              <c16:uniqueId val="{00000004-C661-4177-839B-A456B3F13170}"/>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sz="1800" b="0" i="0" baseline="0">
                <a:effectLst/>
              </a:rPr>
              <a:t>Solicitaría nuevamente un crédito</a:t>
            </a:r>
            <a:endParaRPr lang="es-419">
              <a:effectLst/>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642-41EA-ACE5-48DC80BB67B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642-41EA-ACE5-48DC80BB67BB}"/>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Gráficos!$A$330:$A$331</c:f>
              <c:strCache>
                <c:ptCount val="2"/>
                <c:pt idx="0">
                  <c:v>Sí</c:v>
                </c:pt>
                <c:pt idx="1">
                  <c:v>No</c:v>
                </c:pt>
              </c:strCache>
            </c:strRef>
          </c:cat>
          <c:val>
            <c:numRef>
              <c:f>Gráficos!$B$330:$B$331</c:f>
              <c:numCache>
                <c:formatCode>General</c:formatCode>
                <c:ptCount val="2"/>
                <c:pt idx="0">
                  <c:v>16</c:v>
                </c:pt>
                <c:pt idx="1">
                  <c:v>16</c:v>
                </c:pt>
              </c:numCache>
            </c:numRef>
          </c:val>
          <c:extLst>
            <c:ext xmlns:c16="http://schemas.microsoft.com/office/drawing/2014/chart" uri="{C3380CC4-5D6E-409C-BE32-E72D297353CC}">
              <c16:uniqueId val="{00000004-8642-41EA-ACE5-48DC80BB67BB}"/>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Sexo</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921-415A-98BA-94D3C40F9EA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921-415A-98BA-94D3C40F9EAB}"/>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Gráficos!$A$33:$A$34</c:f>
              <c:strCache>
                <c:ptCount val="2"/>
                <c:pt idx="0">
                  <c:v>Masculino</c:v>
                </c:pt>
                <c:pt idx="1">
                  <c:v>Femenino</c:v>
                </c:pt>
              </c:strCache>
            </c:strRef>
          </c:cat>
          <c:val>
            <c:numRef>
              <c:f>Gráficos!$B$33:$B$34</c:f>
              <c:numCache>
                <c:formatCode>General</c:formatCode>
                <c:ptCount val="2"/>
                <c:pt idx="0">
                  <c:v>13</c:v>
                </c:pt>
                <c:pt idx="1">
                  <c:v>19</c:v>
                </c:pt>
              </c:numCache>
            </c:numRef>
          </c:val>
          <c:extLst>
            <c:ext xmlns:c16="http://schemas.microsoft.com/office/drawing/2014/chart" uri="{C3380CC4-5D6E-409C-BE32-E72D297353CC}">
              <c16:uniqueId val="{00000004-0921-415A-98BA-94D3C40F9EAB}"/>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Tiempo del negocio</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DCD-4A83-AB2C-78BC94878CC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DCD-4A83-AB2C-78BC94878CC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DCD-4A83-AB2C-78BC94878CC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DCD-4A83-AB2C-78BC94878CC3}"/>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Gráficos!$A$73:$A$76</c:f>
              <c:strCache>
                <c:ptCount val="4"/>
                <c:pt idx="0">
                  <c:v>Menos de 2 años</c:v>
                </c:pt>
                <c:pt idx="1">
                  <c:v>2-5 años</c:v>
                </c:pt>
                <c:pt idx="2">
                  <c:v>6-10</c:v>
                </c:pt>
                <c:pt idx="3">
                  <c:v>11 años o más</c:v>
                </c:pt>
              </c:strCache>
            </c:strRef>
          </c:cat>
          <c:val>
            <c:numRef>
              <c:f>Gráficos!$B$73:$B$76</c:f>
              <c:numCache>
                <c:formatCode>General</c:formatCode>
                <c:ptCount val="4"/>
                <c:pt idx="0">
                  <c:v>2</c:v>
                </c:pt>
                <c:pt idx="1">
                  <c:v>15</c:v>
                </c:pt>
                <c:pt idx="2">
                  <c:v>10</c:v>
                </c:pt>
                <c:pt idx="3">
                  <c:v>5</c:v>
                </c:pt>
              </c:numCache>
            </c:numRef>
          </c:val>
          <c:extLst>
            <c:ext xmlns:c16="http://schemas.microsoft.com/office/drawing/2014/chart" uri="{C3380CC4-5D6E-409C-BE32-E72D297353CC}">
              <c16:uniqueId val="{00000008-FDCD-4A83-AB2C-78BC94878CC3}"/>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Capacidad del local</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550-4389-A36E-178BBB2FD94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550-4389-A36E-178BBB2FD94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550-4389-A36E-178BBB2FD94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A550-4389-A36E-178BBB2FD943}"/>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Gráficos!$A$91:$A$94</c:f>
              <c:strCache>
                <c:ptCount val="4"/>
                <c:pt idx="0">
                  <c:v>10 personas o menos</c:v>
                </c:pt>
                <c:pt idx="1">
                  <c:v>11-20 personas</c:v>
                </c:pt>
                <c:pt idx="2">
                  <c:v>21-30 personas</c:v>
                </c:pt>
                <c:pt idx="3">
                  <c:v>31 personas o más</c:v>
                </c:pt>
              </c:strCache>
            </c:strRef>
          </c:cat>
          <c:val>
            <c:numRef>
              <c:f>Gráficos!$B$91:$B$94</c:f>
              <c:numCache>
                <c:formatCode>General</c:formatCode>
                <c:ptCount val="4"/>
                <c:pt idx="0">
                  <c:v>3</c:v>
                </c:pt>
                <c:pt idx="1">
                  <c:v>13</c:v>
                </c:pt>
                <c:pt idx="2">
                  <c:v>9</c:v>
                </c:pt>
                <c:pt idx="3">
                  <c:v>7</c:v>
                </c:pt>
              </c:numCache>
            </c:numRef>
          </c:val>
          <c:extLst>
            <c:ext xmlns:c16="http://schemas.microsoft.com/office/drawing/2014/chart" uri="{C3380CC4-5D6E-409C-BE32-E72D297353CC}">
              <c16:uniqueId val="{00000008-A550-4389-A36E-178BBB2FD943}"/>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Platos vendidos diarios</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289-41F2-801F-ED009EB6A00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289-41F2-801F-ED009EB6A00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289-41F2-801F-ED009EB6A00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E289-41F2-801F-ED009EB6A00E}"/>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E289-41F2-801F-ED009EB6A00E}"/>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Gráficos!$A$119:$A$123</c:f>
              <c:strCache>
                <c:ptCount val="5"/>
                <c:pt idx="0">
                  <c:v>25 platos o menos</c:v>
                </c:pt>
                <c:pt idx="1">
                  <c:v>26-50 platos</c:v>
                </c:pt>
                <c:pt idx="2">
                  <c:v>51-75 platos</c:v>
                </c:pt>
                <c:pt idx="3">
                  <c:v>76-100 platos</c:v>
                </c:pt>
                <c:pt idx="4">
                  <c:v>101 platos o más</c:v>
                </c:pt>
              </c:strCache>
            </c:strRef>
          </c:cat>
          <c:val>
            <c:numRef>
              <c:f>Gráficos!$B$119:$B$123</c:f>
              <c:numCache>
                <c:formatCode>General</c:formatCode>
                <c:ptCount val="5"/>
                <c:pt idx="0">
                  <c:v>7</c:v>
                </c:pt>
                <c:pt idx="1">
                  <c:v>8</c:v>
                </c:pt>
                <c:pt idx="2">
                  <c:v>11</c:v>
                </c:pt>
                <c:pt idx="3">
                  <c:v>5</c:v>
                </c:pt>
                <c:pt idx="4">
                  <c:v>1</c:v>
                </c:pt>
              </c:numCache>
            </c:numRef>
          </c:val>
          <c:extLst>
            <c:ext xmlns:c16="http://schemas.microsoft.com/office/drawing/2014/chart" uri="{C3380CC4-5D6E-409C-BE32-E72D297353CC}">
              <c16:uniqueId val="{0000000A-E289-41F2-801F-ED009EB6A00E}"/>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Precios de los platos</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9E7-4C4A-B8EC-3023BA1ADE2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9E7-4C4A-B8EC-3023BA1ADE2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9E7-4C4A-B8EC-3023BA1ADE2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9E7-4C4A-B8EC-3023BA1ADE29}"/>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99E7-4C4A-B8EC-3023BA1ADE29}"/>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Gráficos!$A$136:$A$140</c:f>
              <c:strCache>
                <c:ptCount val="5"/>
                <c:pt idx="0">
                  <c:v>$3 o menos</c:v>
                </c:pt>
                <c:pt idx="1">
                  <c:v>$3,10-$5</c:v>
                </c:pt>
                <c:pt idx="2">
                  <c:v>$5,10-$7,50</c:v>
                </c:pt>
                <c:pt idx="3">
                  <c:v>$7,51-$10</c:v>
                </c:pt>
                <c:pt idx="4">
                  <c:v>$10,0 o más</c:v>
                </c:pt>
              </c:strCache>
            </c:strRef>
          </c:cat>
          <c:val>
            <c:numRef>
              <c:f>Gráficos!$B$136:$B$140</c:f>
              <c:numCache>
                <c:formatCode>General</c:formatCode>
                <c:ptCount val="5"/>
                <c:pt idx="0">
                  <c:v>5</c:v>
                </c:pt>
                <c:pt idx="1">
                  <c:v>12</c:v>
                </c:pt>
                <c:pt idx="2">
                  <c:v>11</c:v>
                </c:pt>
                <c:pt idx="3">
                  <c:v>4</c:v>
                </c:pt>
                <c:pt idx="4">
                  <c:v>0</c:v>
                </c:pt>
              </c:numCache>
            </c:numRef>
          </c:val>
          <c:extLst>
            <c:ext xmlns:c16="http://schemas.microsoft.com/office/drawing/2014/chart" uri="{C3380CC4-5D6E-409C-BE32-E72D297353CC}">
              <c16:uniqueId val="{0000000A-99E7-4C4A-B8EC-3023BA1ADE29}"/>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Ingresos semanales</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2D7-4C28-BED3-1B23ECADB5E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2D7-4C28-BED3-1B23ECADB5E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2D7-4C28-BED3-1B23ECADB5E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2D7-4C28-BED3-1B23ECADB5E3}"/>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F2D7-4C28-BED3-1B23ECADB5E3}"/>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Gráficos!$A$154:$A$158</c:f>
              <c:strCache>
                <c:ptCount val="5"/>
                <c:pt idx="0">
                  <c:v>Menor a 350 </c:v>
                </c:pt>
                <c:pt idx="1">
                  <c:v>351 a 750 </c:v>
                </c:pt>
                <c:pt idx="2">
                  <c:v>751 a 1.000</c:v>
                </c:pt>
                <c:pt idx="3">
                  <c:v>1.001 a 1.500 </c:v>
                </c:pt>
                <c:pt idx="4">
                  <c:v>1.501 o más</c:v>
                </c:pt>
              </c:strCache>
            </c:strRef>
          </c:cat>
          <c:val>
            <c:numRef>
              <c:f>Gráficos!$B$154:$B$158</c:f>
              <c:numCache>
                <c:formatCode>General</c:formatCode>
                <c:ptCount val="5"/>
                <c:pt idx="0">
                  <c:v>8</c:v>
                </c:pt>
                <c:pt idx="1">
                  <c:v>11</c:v>
                </c:pt>
                <c:pt idx="2">
                  <c:v>12</c:v>
                </c:pt>
                <c:pt idx="3">
                  <c:v>1</c:v>
                </c:pt>
                <c:pt idx="4">
                  <c:v>0</c:v>
                </c:pt>
              </c:numCache>
            </c:numRef>
          </c:val>
          <c:extLst>
            <c:ext xmlns:c16="http://schemas.microsoft.com/office/drawing/2014/chart" uri="{C3380CC4-5D6E-409C-BE32-E72D297353CC}">
              <c16:uniqueId val="{0000000A-F2D7-4C28-BED3-1B23ECADB5E3}"/>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Tiene ingreso adicional</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44F-40C0-8E8F-2AD5095EBAA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44F-40C0-8E8F-2AD5095EBAA8}"/>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Gráficos!$A$186:$A$187</c:f>
              <c:strCache>
                <c:ptCount val="2"/>
                <c:pt idx="0">
                  <c:v>Sí</c:v>
                </c:pt>
                <c:pt idx="1">
                  <c:v>No</c:v>
                </c:pt>
              </c:strCache>
            </c:strRef>
          </c:cat>
          <c:val>
            <c:numRef>
              <c:f>Gráficos!$B$186:$B$187</c:f>
              <c:numCache>
                <c:formatCode>General</c:formatCode>
                <c:ptCount val="2"/>
                <c:pt idx="0">
                  <c:v>18</c:v>
                </c:pt>
                <c:pt idx="1">
                  <c:v>14</c:v>
                </c:pt>
              </c:numCache>
            </c:numRef>
          </c:val>
          <c:extLst>
            <c:ext xmlns:c16="http://schemas.microsoft.com/office/drawing/2014/chart" uri="{C3380CC4-5D6E-409C-BE32-E72D297353CC}">
              <c16:uniqueId val="{00000004-E44F-40C0-8E8F-2AD5095EBAA8}"/>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a:solidFill>
                  <a:schemeClr val="tx1">
                    <a:lumMod val="65000"/>
                    <a:lumOff val="35000"/>
                  </a:schemeClr>
                </a:solidFill>
                <a:latin typeface="+mn-lt"/>
                <a:ea typeface="+mn-ea"/>
                <a:cs typeface="+mn-cs"/>
              </a:defRPr>
            </a:pPr>
            <a:r>
              <a:rPr lang="es-419"/>
              <a:t>Gastos mensuales</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s-ES"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Gráficos!$A$202:$A$210</c:f>
              <c:strCache>
                <c:ptCount val="9"/>
                <c:pt idx="0">
                  <c:v>Arriendo </c:v>
                </c:pt>
                <c:pt idx="1">
                  <c:v>Pago a proveedores</c:v>
                </c:pt>
                <c:pt idx="2">
                  <c:v>Pago a empleados</c:v>
                </c:pt>
                <c:pt idx="3">
                  <c:v>Publicidad</c:v>
                </c:pt>
                <c:pt idx="4">
                  <c:v>Transporte</c:v>
                </c:pt>
                <c:pt idx="5">
                  <c:v>Pago del crédito del negocio</c:v>
                </c:pt>
                <c:pt idx="6">
                  <c:v>Pago de materias primas </c:v>
                </c:pt>
                <c:pt idx="7">
                  <c:v>Pago de suministros</c:v>
                </c:pt>
                <c:pt idx="8">
                  <c:v>Otros </c:v>
                </c:pt>
              </c:strCache>
            </c:strRef>
          </c:cat>
          <c:val>
            <c:numRef>
              <c:f>Gráficos!$B$202:$B$210</c:f>
              <c:numCache>
                <c:formatCode>General</c:formatCode>
                <c:ptCount val="9"/>
                <c:pt idx="0">
                  <c:v>12</c:v>
                </c:pt>
                <c:pt idx="1">
                  <c:v>11</c:v>
                </c:pt>
                <c:pt idx="2">
                  <c:v>12</c:v>
                </c:pt>
                <c:pt idx="3">
                  <c:v>9</c:v>
                </c:pt>
                <c:pt idx="4">
                  <c:v>3</c:v>
                </c:pt>
                <c:pt idx="5">
                  <c:v>7</c:v>
                </c:pt>
                <c:pt idx="6">
                  <c:v>10</c:v>
                </c:pt>
                <c:pt idx="7">
                  <c:v>8</c:v>
                </c:pt>
                <c:pt idx="8">
                  <c:v>4</c:v>
                </c:pt>
              </c:numCache>
            </c:numRef>
          </c:val>
          <c:extLst>
            <c:ext xmlns:c16="http://schemas.microsoft.com/office/drawing/2014/chart" uri="{C3380CC4-5D6E-409C-BE32-E72D297353CC}">
              <c16:uniqueId val="{00000000-EFEE-4FF9-9592-FFF096A92CE2}"/>
            </c:ext>
          </c:extLst>
        </c:ser>
        <c:dLbls>
          <c:showLegendKey val="0"/>
          <c:showVal val="0"/>
          <c:showCatName val="0"/>
          <c:showSerName val="0"/>
          <c:showPercent val="0"/>
          <c:showBubbleSize val="0"/>
        </c:dLbls>
        <c:gapWidth val="150"/>
        <c:shape val="box"/>
        <c:axId val="140972800"/>
        <c:axId val="141390208"/>
        <c:axId val="0"/>
      </c:bar3DChart>
      <c:catAx>
        <c:axId val="1409728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1390208"/>
        <c:crosses val="autoZero"/>
        <c:auto val="1"/>
        <c:lblAlgn val="ctr"/>
        <c:lblOffset val="100"/>
        <c:noMultiLvlLbl val="0"/>
      </c:catAx>
      <c:valAx>
        <c:axId val="141390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900" b="0" i="0" u="none" strike="noStrike" kern="1200" baseline="0">
                <a:solidFill>
                  <a:schemeClr val="tx1">
                    <a:lumMod val="65000"/>
                    <a:lumOff val="35000"/>
                  </a:schemeClr>
                </a:solidFill>
                <a:latin typeface="+mn-lt"/>
                <a:ea typeface="+mn-ea"/>
                <a:cs typeface="+mn-cs"/>
              </a:defRPr>
            </a:pPr>
            <a:endParaRPr lang="es-EC"/>
          </a:p>
        </c:txPr>
        <c:crossAx val="1409728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537E8-0BF9-4167-B4D9-B2EEE645226A}"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s-ES"/>
        </a:p>
      </dgm:t>
    </dgm:pt>
    <dgm:pt modelId="{381F64CD-B594-4DA7-B302-B48CE92CEDE1}">
      <dgm:prSet phldrT="[Texto]"/>
      <dgm:spPr/>
      <dgm:t>
        <a:bodyPr/>
        <a:lstStyle/>
        <a:p>
          <a:r>
            <a:rPr lang="es-US" dirty="0" smtClean="0"/>
            <a:t>Analizar la influencia de los microcréditos</a:t>
          </a:r>
          <a:endParaRPr lang="es-ES" dirty="0"/>
        </a:p>
      </dgm:t>
    </dgm:pt>
    <dgm:pt modelId="{01DDA53A-93AD-433E-9C76-D64747B91915}" type="parTrans" cxnId="{245E3BE4-BB25-4854-90A9-F8AB5DD56002}">
      <dgm:prSet/>
      <dgm:spPr/>
      <dgm:t>
        <a:bodyPr/>
        <a:lstStyle/>
        <a:p>
          <a:endParaRPr lang="es-ES"/>
        </a:p>
      </dgm:t>
    </dgm:pt>
    <dgm:pt modelId="{0143E963-F1E0-4E92-9EB9-1998A04D9768}" type="sibTrans" cxnId="{245E3BE4-BB25-4854-90A9-F8AB5DD56002}">
      <dgm:prSet/>
      <dgm:spPr/>
      <dgm:t>
        <a:bodyPr/>
        <a:lstStyle/>
        <a:p>
          <a:endParaRPr lang="es-ES"/>
        </a:p>
      </dgm:t>
    </dgm:pt>
    <dgm:pt modelId="{0161A93D-9DD9-4398-9CE4-B7F50334D18A}">
      <dgm:prSet phldrT="[Texto]"/>
      <dgm:spPr/>
      <dgm:t>
        <a:bodyPr/>
        <a:lstStyle/>
        <a:p>
          <a:r>
            <a:rPr lang="es-US" dirty="0" smtClean="0"/>
            <a:t>Determinar el aporte cuantitativo</a:t>
          </a:r>
          <a:endParaRPr lang="es-ES" dirty="0"/>
        </a:p>
      </dgm:t>
    </dgm:pt>
    <dgm:pt modelId="{A94C34F3-294E-4BAF-A0CF-CA82D78D76FA}" type="parTrans" cxnId="{EA148680-7F4F-44EA-BB2B-F3B36A216F5F}">
      <dgm:prSet/>
      <dgm:spPr/>
      <dgm:t>
        <a:bodyPr/>
        <a:lstStyle/>
        <a:p>
          <a:endParaRPr lang="es-ES"/>
        </a:p>
      </dgm:t>
    </dgm:pt>
    <dgm:pt modelId="{DCD62905-B74E-48A0-8F13-F509BFBA815E}" type="sibTrans" cxnId="{EA148680-7F4F-44EA-BB2B-F3B36A216F5F}">
      <dgm:prSet/>
      <dgm:spPr/>
      <dgm:t>
        <a:bodyPr/>
        <a:lstStyle/>
        <a:p>
          <a:endParaRPr lang="es-ES"/>
        </a:p>
      </dgm:t>
    </dgm:pt>
    <dgm:pt modelId="{A6D453C0-48BB-4979-858F-CEEA7EE7506E}">
      <dgm:prSet phldrT="[Texto]"/>
      <dgm:spPr/>
      <dgm:t>
        <a:bodyPr/>
        <a:lstStyle/>
        <a:p>
          <a:r>
            <a:rPr lang="es-US" dirty="0" smtClean="0"/>
            <a:t>Identificar la influencia de los requisitos exigidos </a:t>
          </a:r>
          <a:endParaRPr lang="es-ES" dirty="0"/>
        </a:p>
      </dgm:t>
    </dgm:pt>
    <dgm:pt modelId="{B3779E5B-88B3-48F7-8CC7-77F8C5EEF943}" type="parTrans" cxnId="{65A4EEAA-8DF7-496A-A8D9-A8A2844EDD36}">
      <dgm:prSet/>
      <dgm:spPr/>
      <dgm:t>
        <a:bodyPr/>
        <a:lstStyle/>
        <a:p>
          <a:endParaRPr lang="es-ES"/>
        </a:p>
      </dgm:t>
    </dgm:pt>
    <dgm:pt modelId="{21453229-9990-49F4-BB9F-667E3A7A1255}" type="sibTrans" cxnId="{65A4EEAA-8DF7-496A-A8D9-A8A2844EDD36}">
      <dgm:prSet/>
      <dgm:spPr/>
      <dgm:t>
        <a:bodyPr/>
        <a:lstStyle/>
        <a:p>
          <a:endParaRPr lang="es-ES"/>
        </a:p>
      </dgm:t>
    </dgm:pt>
    <dgm:pt modelId="{E81324C0-FC20-4271-B768-5EB0DFEAA0AB}">
      <dgm:prSet phldrT="[Texto]"/>
      <dgm:spPr/>
      <dgm:t>
        <a:bodyPr/>
        <a:lstStyle/>
        <a:p>
          <a:r>
            <a:rPr lang="es-US" dirty="0" smtClean="0"/>
            <a:t>Identificar las dificultades encontradas por los propietarios </a:t>
          </a:r>
          <a:endParaRPr lang="es-ES" dirty="0"/>
        </a:p>
      </dgm:t>
    </dgm:pt>
    <dgm:pt modelId="{6556E0ED-4ED1-4AD2-99F8-E2ADD0E0E7A6}" type="parTrans" cxnId="{3795F1D7-3042-46A4-837D-5AA0B2992D11}">
      <dgm:prSet/>
      <dgm:spPr/>
      <dgm:t>
        <a:bodyPr/>
        <a:lstStyle/>
        <a:p>
          <a:endParaRPr lang="es-ES"/>
        </a:p>
      </dgm:t>
    </dgm:pt>
    <dgm:pt modelId="{C6B7D9BA-6171-4465-B92F-92C1099633B7}" type="sibTrans" cxnId="{3795F1D7-3042-46A4-837D-5AA0B2992D11}">
      <dgm:prSet/>
      <dgm:spPr/>
      <dgm:t>
        <a:bodyPr/>
        <a:lstStyle/>
        <a:p>
          <a:endParaRPr lang="es-ES"/>
        </a:p>
      </dgm:t>
    </dgm:pt>
    <dgm:pt modelId="{6D87D2C2-26F3-4DAE-AA31-751A733BEFE5}" type="pres">
      <dgm:prSet presAssocID="{B53537E8-0BF9-4167-B4D9-B2EEE645226A}" presName="cycle" presStyleCnt="0">
        <dgm:presLayoutVars>
          <dgm:chMax val="1"/>
          <dgm:dir/>
          <dgm:animLvl val="ctr"/>
          <dgm:resizeHandles val="exact"/>
        </dgm:presLayoutVars>
      </dgm:prSet>
      <dgm:spPr/>
      <dgm:t>
        <a:bodyPr/>
        <a:lstStyle/>
        <a:p>
          <a:endParaRPr lang="es-EC"/>
        </a:p>
      </dgm:t>
    </dgm:pt>
    <dgm:pt modelId="{F6687356-6172-43AA-80FD-4B5C782A5025}" type="pres">
      <dgm:prSet presAssocID="{381F64CD-B594-4DA7-B302-B48CE92CEDE1}" presName="centerShape" presStyleLbl="node0" presStyleIdx="0" presStyleCnt="1" custScaleX="126010"/>
      <dgm:spPr/>
      <dgm:t>
        <a:bodyPr/>
        <a:lstStyle/>
        <a:p>
          <a:endParaRPr lang="es-ES"/>
        </a:p>
      </dgm:t>
    </dgm:pt>
    <dgm:pt modelId="{AE9D3EEA-1608-461D-B13A-A877C2B6E718}" type="pres">
      <dgm:prSet presAssocID="{A94C34F3-294E-4BAF-A0CF-CA82D78D76FA}" presName="parTrans" presStyleLbl="bgSibTrans2D1" presStyleIdx="0" presStyleCnt="3"/>
      <dgm:spPr/>
      <dgm:t>
        <a:bodyPr/>
        <a:lstStyle/>
        <a:p>
          <a:endParaRPr lang="es-EC"/>
        </a:p>
      </dgm:t>
    </dgm:pt>
    <dgm:pt modelId="{7AFF0904-8511-459F-8A9B-40586EC1D420}" type="pres">
      <dgm:prSet presAssocID="{0161A93D-9DD9-4398-9CE4-B7F50334D18A}" presName="node" presStyleLbl="node1" presStyleIdx="0" presStyleCnt="3">
        <dgm:presLayoutVars>
          <dgm:bulletEnabled val="1"/>
        </dgm:presLayoutVars>
      </dgm:prSet>
      <dgm:spPr/>
      <dgm:t>
        <a:bodyPr/>
        <a:lstStyle/>
        <a:p>
          <a:endParaRPr lang="es-ES"/>
        </a:p>
      </dgm:t>
    </dgm:pt>
    <dgm:pt modelId="{813D0DD2-9448-4EDE-9141-676444E1713E}" type="pres">
      <dgm:prSet presAssocID="{B3779E5B-88B3-48F7-8CC7-77F8C5EEF943}" presName="parTrans" presStyleLbl="bgSibTrans2D1" presStyleIdx="1" presStyleCnt="3"/>
      <dgm:spPr/>
      <dgm:t>
        <a:bodyPr/>
        <a:lstStyle/>
        <a:p>
          <a:endParaRPr lang="es-EC"/>
        </a:p>
      </dgm:t>
    </dgm:pt>
    <dgm:pt modelId="{3958A20B-E599-4064-93D5-B2562F02D0F0}" type="pres">
      <dgm:prSet presAssocID="{A6D453C0-48BB-4979-858F-CEEA7EE7506E}" presName="node" presStyleLbl="node1" presStyleIdx="1" presStyleCnt="3">
        <dgm:presLayoutVars>
          <dgm:bulletEnabled val="1"/>
        </dgm:presLayoutVars>
      </dgm:prSet>
      <dgm:spPr/>
      <dgm:t>
        <a:bodyPr/>
        <a:lstStyle/>
        <a:p>
          <a:endParaRPr lang="es-ES"/>
        </a:p>
      </dgm:t>
    </dgm:pt>
    <dgm:pt modelId="{CDF3074A-1425-4089-A819-F9E82A8CA07B}" type="pres">
      <dgm:prSet presAssocID="{6556E0ED-4ED1-4AD2-99F8-E2ADD0E0E7A6}" presName="parTrans" presStyleLbl="bgSibTrans2D1" presStyleIdx="2" presStyleCnt="3"/>
      <dgm:spPr/>
      <dgm:t>
        <a:bodyPr/>
        <a:lstStyle/>
        <a:p>
          <a:endParaRPr lang="es-EC"/>
        </a:p>
      </dgm:t>
    </dgm:pt>
    <dgm:pt modelId="{45920126-2F30-4857-944F-7F4E1A97131B}" type="pres">
      <dgm:prSet presAssocID="{E81324C0-FC20-4271-B768-5EB0DFEAA0AB}" presName="node" presStyleLbl="node1" presStyleIdx="2" presStyleCnt="3">
        <dgm:presLayoutVars>
          <dgm:bulletEnabled val="1"/>
        </dgm:presLayoutVars>
      </dgm:prSet>
      <dgm:spPr/>
      <dgm:t>
        <a:bodyPr/>
        <a:lstStyle/>
        <a:p>
          <a:endParaRPr lang="es-ES"/>
        </a:p>
      </dgm:t>
    </dgm:pt>
  </dgm:ptLst>
  <dgm:cxnLst>
    <dgm:cxn modelId="{2C2B0CF8-C026-4F24-9519-43C0841D4573}" type="presOf" srcId="{A6D453C0-48BB-4979-858F-CEEA7EE7506E}" destId="{3958A20B-E599-4064-93D5-B2562F02D0F0}" srcOrd="0" destOrd="0" presId="urn:microsoft.com/office/officeart/2005/8/layout/radial4"/>
    <dgm:cxn modelId="{CC00982E-798B-4D97-AD8C-DAEC9BE4D1C3}" type="presOf" srcId="{6556E0ED-4ED1-4AD2-99F8-E2ADD0E0E7A6}" destId="{CDF3074A-1425-4089-A819-F9E82A8CA07B}" srcOrd="0" destOrd="0" presId="urn:microsoft.com/office/officeart/2005/8/layout/radial4"/>
    <dgm:cxn modelId="{EA148680-7F4F-44EA-BB2B-F3B36A216F5F}" srcId="{381F64CD-B594-4DA7-B302-B48CE92CEDE1}" destId="{0161A93D-9DD9-4398-9CE4-B7F50334D18A}" srcOrd="0" destOrd="0" parTransId="{A94C34F3-294E-4BAF-A0CF-CA82D78D76FA}" sibTransId="{DCD62905-B74E-48A0-8F13-F509BFBA815E}"/>
    <dgm:cxn modelId="{E61CBAA9-1666-48EC-883F-4F8A916B23A0}" type="presOf" srcId="{A94C34F3-294E-4BAF-A0CF-CA82D78D76FA}" destId="{AE9D3EEA-1608-461D-B13A-A877C2B6E718}" srcOrd="0" destOrd="0" presId="urn:microsoft.com/office/officeart/2005/8/layout/radial4"/>
    <dgm:cxn modelId="{8B57B40F-5B6A-4B85-9DE1-3266E6DE2694}" type="presOf" srcId="{B53537E8-0BF9-4167-B4D9-B2EEE645226A}" destId="{6D87D2C2-26F3-4DAE-AA31-751A733BEFE5}" srcOrd="0" destOrd="0" presId="urn:microsoft.com/office/officeart/2005/8/layout/radial4"/>
    <dgm:cxn modelId="{4BF8FC4E-CB71-4F69-8012-69EEDD129905}" type="presOf" srcId="{B3779E5B-88B3-48F7-8CC7-77F8C5EEF943}" destId="{813D0DD2-9448-4EDE-9141-676444E1713E}" srcOrd="0" destOrd="0" presId="urn:microsoft.com/office/officeart/2005/8/layout/radial4"/>
    <dgm:cxn modelId="{676BE07E-B534-4E11-A0DA-393E7D061751}" type="presOf" srcId="{E81324C0-FC20-4271-B768-5EB0DFEAA0AB}" destId="{45920126-2F30-4857-944F-7F4E1A97131B}" srcOrd="0" destOrd="0" presId="urn:microsoft.com/office/officeart/2005/8/layout/radial4"/>
    <dgm:cxn modelId="{65A4EEAA-8DF7-496A-A8D9-A8A2844EDD36}" srcId="{381F64CD-B594-4DA7-B302-B48CE92CEDE1}" destId="{A6D453C0-48BB-4979-858F-CEEA7EE7506E}" srcOrd="1" destOrd="0" parTransId="{B3779E5B-88B3-48F7-8CC7-77F8C5EEF943}" sibTransId="{21453229-9990-49F4-BB9F-667E3A7A1255}"/>
    <dgm:cxn modelId="{3795F1D7-3042-46A4-837D-5AA0B2992D11}" srcId="{381F64CD-B594-4DA7-B302-B48CE92CEDE1}" destId="{E81324C0-FC20-4271-B768-5EB0DFEAA0AB}" srcOrd="2" destOrd="0" parTransId="{6556E0ED-4ED1-4AD2-99F8-E2ADD0E0E7A6}" sibTransId="{C6B7D9BA-6171-4465-B92F-92C1099633B7}"/>
    <dgm:cxn modelId="{0905A02E-6D96-4A17-A854-DFD98E3A12F4}" type="presOf" srcId="{0161A93D-9DD9-4398-9CE4-B7F50334D18A}" destId="{7AFF0904-8511-459F-8A9B-40586EC1D420}" srcOrd="0" destOrd="0" presId="urn:microsoft.com/office/officeart/2005/8/layout/radial4"/>
    <dgm:cxn modelId="{2571CCB9-5F06-45B8-89D7-DC9ADBC359B3}" type="presOf" srcId="{381F64CD-B594-4DA7-B302-B48CE92CEDE1}" destId="{F6687356-6172-43AA-80FD-4B5C782A5025}" srcOrd="0" destOrd="0" presId="urn:microsoft.com/office/officeart/2005/8/layout/radial4"/>
    <dgm:cxn modelId="{245E3BE4-BB25-4854-90A9-F8AB5DD56002}" srcId="{B53537E8-0BF9-4167-B4D9-B2EEE645226A}" destId="{381F64CD-B594-4DA7-B302-B48CE92CEDE1}" srcOrd="0" destOrd="0" parTransId="{01DDA53A-93AD-433E-9C76-D64747B91915}" sibTransId="{0143E963-F1E0-4E92-9EB9-1998A04D9768}"/>
    <dgm:cxn modelId="{B6D0EBCD-28D4-4258-992D-91808E9DAAB6}" type="presParOf" srcId="{6D87D2C2-26F3-4DAE-AA31-751A733BEFE5}" destId="{F6687356-6172-43AA-80FD-4B5C782A5025}" srcOrd="0" destOrd="0" presId="urn:microsoft.com/office/officeart/2005/8/layout/radial4"/>
    <dgm:cxn modelId="{99978F51-A737-451C-8000-1BB3FE6AD6F3}" type="presParOf" srcId="{6D87D2C2-26F3-4DAE-AA31-751A733BEFE5}" destId="{AE9D3EEA-1608-461D-B13A-A877C2B6E718}" srcOrd="1" destOrd="0" presId="urn:microsoft.com/office/officeart/2005/8/layout/radial4"/>
    <dgm:cxn modelId="{A3247925-DD27-4A1A-947B-569E9B01F209}" type="presParOf" srcId="{6D87D2C2-26F3-4DAE-AA31-751A733BEFE5}" destId="{7AFF0904-8511-459F-8A9B-40586EC1D420}" srcOrd="2" destOrd="0" presId="urn:microsoft.com/office/officeart/2005/8/layout/radial4"/>
    <dgm:cxn modelId="{D9D84A81-47AB-46F5-A6C7-F3F1C74BA503}" type="presParOf" srcId="{6D87D2C2-26F3-4DAE-AA31-751A733BEFE5}" destId="{813D0DD2-9448-4EDE-9141-676444E1713E}" srcOrd="3" destOrd="0" presId="urn:microsoft.com/office/officeart/2005/8/layout/radial4"/>
    <dgm:cxn modelId="{03564AD1-D6A4-464E-A23B-16A8F1110725}" type="presParOf" srcId="{6D87D2C2-26F3-4DAE-AA31-751A733BEFE5}" destId="{3958A20B-E599-4064-93D5-B2562F02D0F0}" srcOrd="4" destOrd="0" presId="urn:microsoft.com/office/officeart/2005/8/layout/radial4"/>
    <dgm:cxn modelId="{446A573A-97FD-4657-B64F-5BACDE9F30E4}" type="presParOf" srcId="{6D87D2C2-26F3-4DAE-AA31-751A733BEFE5}" destId="{CDF3074A-1425-4089-A819-F9E82A8CA07B}" srcOrd="5" destOrd="0" presId="urn:microsoft.com/office/officeart/2005/8/layout/radial4"/>
    <dgm:cxn modelId="{31948AB6-7EB0-481A-98BB-930F653D6ADC}" type="presParOf" srcId="{6D87D2C2-26F3-4DAE-AA31-751A733BEFE5}" destId="{45920126-2F30-4857-944F-7F4E1A97131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6999C-434E-4CFA-8BD9-839229F38850}"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s-ES"/>
        </a:p>
      </dgm:t>
    </dgm:pt>
    <dgm:pt modelId="{30B7C4DC-06B9-43B8-822C-1FFEE357F664}">
      <dgm:prSet phldrT="[Texto]" custT="1"/>
      <dgm:spPr/>
      <dgm:t>
        <a:bodyPr/>
        <a:lstStyle/>
        <a:p>
          <a:r>
            <a:rPr lang="es-MX" sz="3200" dirty="0" smtClean="0"/>
            <a:t>Teorías sobre las micro finanzas y el microcrédito</a:t>
          </a:r>
          <a:endParaRPr lang="es-ES" sz="3200" dirty="0"/>
        </a:p>
      </dgm:t>
    </dgm:pt>
    <dgm:pt modelId="{0998AC46-4233-4BFE-AA29-65CB887F8201}" type="parTrans" cxnId="{75A432A8-4908-4A6B-AA66-08236E9EC8DC}">
      <dgm:prSet/>
      <dgm:spPr/>
      <dgm:t>
        <a:bodyPr/>
        <a:lstStyle/>
        <a:p>
          <a:endParaRPr lang="es-ES"/>
        </a:p>
      </dgm:t>
    </dgm:pt>
    <dgm:pt modelId="{14F4C40D-10B4-4EEF-AD71-BE187A7813CF}" type="sibTrans" cxnId="{75A432A8-4908-4A6B-AA66-08236E9EC8DC}">
      <dgm:prSet/>
      <dgm:spPr/>
      <dgm:t>
        <a:bodyPr/>
        <a:lstStyle/>
        <a:p>
          <a:endParaRPr lang="es-ES"/>
        </a:p>
      </dgm:t>
    </dgm:pt>
    <dgm:pt modelId="{735AFB62-D2CD-4688-B85E-1F7E03EA167A}">
      <dgm:prSet phldrT="[Texto]" custT="1"/>
      <dgm:spPr/>
      <dgm:t>
        <a:bodyPr/>
        <a:lstStyle/>
        <a:p>
          <a:r>
            <a:rPr lang="es-ES" sz="3000" b="1" dirty="0" smtClean="0"/>
            <a:t>Sistema financiero</a:t>
          </a:r>
          <a:endParaRPr lang="es-ES" sz="3000" dirty="0"/>
        </a:p>
      </dgm:t>
    </dgm:pt>
    <dgm:pt modelId="{A495CBBF-8384-41F7-A1A6-BC3456476408}" type="parTrans" cxnId="{95D18F5B-0E13-4F42-8C2C-773FB4CFA972}">
      <dgm:prSet/>
      <dgm:spPr/>
      <dgm:t>
        <a:bodyPr/>
        <a:lstStyle/>
        <a:p>
          <a:endParaRPr lang="es-ES"/>
        </a:p>
      </dgm:t>
    </dgm:pt>
    <dgm:pt modelId="{A09F8B15-074D-4E86-94C9-A105BEF3B351}" type="sibTrans" cxnId="{95D18F5B-0E13-4F42-8C2C-773FB4CFA972}">
      <dgm:prSet/>
      <dgm:spPr/>
      <dgm:t>
        <a:bodyPr/>
        <a:lstStyle/>
        <a:p>
          <a:endParaRPr lang="es-ES"/>
        </a:p>
      </dgm:t>
    </dgm:pt>
    <dgm:pt modelId="{7082D077-98E1-4238-9E1F-0A5B28CC13D8}">
      <dgm:prSet phldrT="[Texto]" custT="1"/>
      <dgm:spPr/>
      <dgm:t>
        <a:bodyPr/>
        <a:lstStyle/>
        <a:p>
          <a:r>
            <a:rPr lang="es-ES" sz="3000" b="1" dirty="0" smtClean="0"/>
            <a:t>Eliminación de la pobreza</a:t>
          </a:r>
          <a:endParaRPr lang="es-ES" sz="3000" dirty="0"/>
        </a:p>
      </dgm:t>
    </dgm:pt>
    <dgm:pt modelId="{7A4D5E52-6DDF-41B0-BA00-A778071966E7}" type="parTrans" cxnId="{0712E3F2-43E8-4694-94E9-C494F0AB80B7}">
      <dgm:prSet/>
      <dgm:spPr/>
      <dgm:t>
        <a:bodyPr/>
        <a:lstStyle/>
        <a:p>
          <a:endParaRPr lang="es-ES"/>
        </a:p>
      </dgm:t>
    </dgm:pt>
    <dgm:pt modelId="{6780926E-AEF3-4A45-9E37-F90FB1A2B82D}" type="sibTrans" cxnId="{0712E3F2-43E8-4694-94E9-C494F0AB80B7}">
      <dgm:prSet/>
      <dgm:spPr/>
      <dgm:t>
        <a:bodyPr/>
        <a:lstStyle/>
        <a:p>
          <a:endParaRPr lang="es-ES"/>
        </a:p>
      </dgm:t>
    </dgm:pt>
    <dgm:pt modelId="{34F2B2F0-D589-4DCF-BEC7-4D30F1A3320D}" type="pres">
      <dgm:prSet presAssocID="{B556999C-434E-4CFA-8BD9-839229F38850}" presName="hierChild1" presStyleCnt="0">
        <dgm:presLayoutVars>
          <dgm:orgChart val="1"/>
          <dgm:chPref val="1"/>
          <dgm:dir/>
          <dgm:animOne val="branch"/>
          <dgm:animLvl val="lvl"/>
          <dgm:resizeHandles/>
        </dgm:presLayoutVars>
      </dgm:prSet>
      <dgm:spPr/>
      <dgm:t>
        <a:bodyPr/>
        <a:lstStyle/>
        <a:p>
          <a:endParaRPr lang="es-EC"/>
        </a:p>
      </dgm:t>
    </dgm:pt>
    <dgm:pt modelId="{AF90BEE9-3E2E-4E39-BADE-B4042255E006}" type="pres">
      <dgm:prSet presAssocID="{30B7C4DC-06B9-43B8-822C-1FFEE357F664}" presName="hierRoot1" presStyleCnt="0">
        <dgm:presLayoutVars>
          <dgm:hierBranch val="init"/>
        </dgm:presLayoutVars>
      </dgm:prSet>
      <dgm:spPr/>
    </dgm:pt>
    <dgm:pt modelId="{F6369286-9037-4C10-B973-C803A08A9608}" type="pres">
      <dgm:prSet presAssocID="{30B7C4DC-06B9-43B8-822C-1FFEE357F664}" presName="rootComposite1" presStyleCnt="0"/>
      <dgm:spPr/>
    </dgm:pt>
    <dgm:pt modelId="{B97219E1-D9BD-43C2-AA0E-85302974B93D}" type="pres">
      <dgm:prSet presAssocID="{30B7C4DC-06B9-43B8-822C-1FFEE357F664}" presName="rootText1" presStyleLbl="node0" presStyleIdx="0" presStyleCnt="1" custScaleX="192767">
        <dgm:presLayoutVars>
          <dgm:chPref val="3"/>
        </dgm:presLayoutVars>
      </dgm:prSet>
      <dgm:spPr/>
      <dgm:t>
        <a:bodyPr/>
        <a:lstStyle/>
        <a:p>
          <a:endParaRPr lang="es-ES"/>
        </a:p>
      </dgm:t>
    </dgm:pt>
    <dgm:pt modelId="{92EC886E-0E4E-4340-B44B-253590BD2762}" type="pres">
      <dgm:prSet presAssocID="{30B7C4DC-06B9-43B8-822C-1FFEE357F664}" presName="rootConnector1" presStyleLbl="node1" presStyleIdx="0" presStyleCnt="0"/>
      <dgm:spPr/>
      <dgm:t>
        <a:bodyPr/>
        <a:lstStyle/>
        <a:p>
          <a:endParaRPr lang="es-EC"/>
        </a:p>
      </dgm:t>
    </dgm:pt>
    <dgm:pt modelId="{777DEB9E-BEC0-4426-97B2-D4F90F897112}" type="pres">
      <dgm:prSet presAssocID="{30B7C4DC-06B9-43B8-822C-1FFEE357F664}" presName="hierChild2" presStyleCnt="0"/>
      <dgm:spPr/>
    </dgm:pt>
    <dgm:pt modelId="{14CC4217-90D4-4A9F-8802-5BB906EDD262}" type="pres">
      <dgm:prSet presAssocID="{A495CBBF-8384-41F7-A1A6-BC3456476408}" presName="Name37" presStyleLbl="parChTrans1D2" presStyleIdx="0" presStyleCnt="2"/>
      <dgm:spPr/>
      <dgm:t>
        <a:bodyPr/>
        <a:lstStyle/>
        <a:p>
          <a:endParaRPr lang="es-EC"/>
        </a:p>
      </dgm:t>
    </dgm:pt>
    <dgm:pt modelId="{793960DA-8383-4D39-98A7-1844903E2A86}" type="pres">
      <dgm:prSet presAssocID="{735AFB62-D2CD-4688-B85E-1F7E03EA167A}" presName="hierRoot2" presStyleCnt="0">
        <dgm:presLayoutVars>
          <dgm:hierBranch val="init"/>
        </dgm:presLayoutVars>
      </dgm:prSet>
      <dgm:spPr/>
    </dgm:pt>
    <dgm:pt modelId="{40A05CE4-AE48-4B78-9FE9-A0FBB1F9C38C}" type="pres">
      <dgm:prSet presAssocID="{735AFB62-D2CD-4688-B85E-1F7E03EA167A}" presName="rootComposite" presStyleCnt="0"/>
      <dgm:spPr/>
    </dgm:pt>
    <dgm:pt modelId="{85A8B179-ACBC-4B19-A66F-E18EF54FCD10}" type="pres">
      <dgm:prSet presAssocID="{735AFB62-D2CD-4688-B85E-1F7E03EA167A}" presName="rootText" presStyleLbl="node2" presStyleIdx="0" presStyleCnt="2" custScaleY="61721">
        <dgm:presLayoutVars>
          <dgm:chPref val="3"/>
        </dgm:presLayoutVars>
      </dgm:prSet>
      <dgm:spPr/>
      <dgm:t>
        <a:bodyPr/>
        <a:lstStyle/>
        <a:p>
          <a:endParaRPr lang="es-ES"/>
        </a:p>
      </dgm:t>
    </dgm:pt>
    <dgm:pt modelId="{00182915-CCFE-4D38-9E9C-FAF1C0759051}" type="pres">
      <dgm:prSet presAssocID="{735AFB62-D2CD-4688-B85E-1F7E03EA167A}" presName="rootConnector" presStyleLbl="node2" presStyleIdx="0" presStyleCnt="2"/>
      <dgm:spPr/>
      <dgm:t>
        <a:bodyPr/>
        <a:lstStyle/>
        <a:p>
          <a:endParaRPr lang="es-EC"/>
        </a:p>
      </dgm:t>
    </dgm:pt>
    <dgm:pt modelId="{5D76DA34-2AD9-4E82-9E53-2E925C42C797}" type="pres">
      <dgm:prSet presAssocID="{735AFB62-D2CD-4688-B85E-1F7E03EA167A}" presName="hierChild4" presStyleCnt="0"/>
      <dgm:spPr/>
    </dgm:pt>
    <dgm:pt modelId="{5A890C0C-FD68-4E2F-BB32-B85AAEA302E6}" type="pres">
      <dgm:prSet presAssocID="{735AFB62-D2CD-4688-B85E-1F7E03EA167A}" presName="hierChild5" presStyleCnt="0"/>
      <dgm:spPr/>
    </dgm:pt>
    <dgm:pt modelId="{EC00F014-CE30-4A40-A635-D8E784DE299B}" type="pres">
      <dgm:prSet presAssocID="{7A4D5E52-6DDF-41B0-BA00-A778071966E7}" presName="Name37" presStyleLbl="parChTrans1D2" presStyleIdx="1" presStyleCnt="2"/>
      <dgm:spPr/>
      <dgm:t>
        <a:bodyPr/>
        <a:lstStyle/>
        <a:p>
          <a:endParaRPr lang="es-EC"/>
        </a:p>
      </dgm:t>
    </dgm:pt>
    <dgm:pt modelId="{90BAB55A-69F3-43EE-9D15-61AF94203DB9}" type="pres">
      <dgm:prSet presAssocID="{7082D077-98E1-4238-9E1F-0A5B28CC13D8}" presName="hierRoot2" presStyleCnt="0">
        <dgm:presLayoutVars>
          <dgm:hierBranch val="init"/>
        </dgm:presLayoutVars>
      </dgm:prSet>
      <dgm:spPr/>
    </dgm:pt>
    <dgm:pt modelId="{B5A63D77-7E69-4F81-A42B-3BDE4B308F3C}" type="pres">
      <dgm:prSet presAssocID="{7082D077-98E1-4238-9E1F-0A5B28CC13D8}" presName="rootComposite" presStyleCnt="0"/>
      <dgm:spPr/>
    </dgm:pt>
    <dgm:pt modelId="{95584187-1AB2-45C1-8292-0D0BDC7B0CBA}" type="pres">
      <dgm:prSet presAssocID="{7082D077-98E1-4238-9E1F-0A5B28CC13D8}" presName="rootText" presStyleLbl="node2" presStyleIdx="1" presStyleCnt="2" custScaleY="61721">
        <dgm:presLayoutVars>
          <dgm:chPref val="3"/>
        </dgm:presLayoutVars>
      </dgm:prSet>
      <dgm:spPr/>
      <dgm:t>
        <a:bodyPr/>
        <a:lstStyle/>
        <a:p>
          <a:endParaRPr lang="es-ES"/>
        </a:p>
      </dgm:t>
    </dgm:pt>
    <dgm:pt modelId="{D01CEFDE-3742-4947-BC84-63400ED54097}" type="pres">
      <dgm:prSet presAssocID="{7082D077-98E1-4238-9E1F-0A5B28CC13D8}" presName="rootConnector" presStyleLbl="node2" presStyleIdx="1" presStyleCnt="2"/>
      <dgm:spPr/>
      <dgm:t>
        <a:bodyPr/>
        <a:lstStyle/>
        <a:p>
          <a:endParaRPr lang="es-EC"/>
        </a:p>
      </dgm:t>
    </dgm:pt>
    <dgm:pt modelId="{11BE66B1-01FC-424B-AF7D-B1B9C01AFDE4}" type="pres">
      <dgm:prSet presAssocID="{7082D077-98E1-4238-9E1F-0A5B28CC13D8}" presName="hierChild4" presStyleCnt="0"/>
      <dgm:spPr/>
    </dgm:pt>
    <dgm:pt modelId="{F2F17D9D-F463-4836-A304-E3DB1A82AA6A}" type="pres">
      <dgm:prSet presAssocID="{7082D077-98E1-4238-9E1F-0A5B28CC13D8}" presName="hierChild5" presStyleCnt="0"/>
      <dgm:spPr/>
    </dgm:pt>
    <dgm:pt modelId="{DB98FF1B-FEC9-4B49-973C-30ADAC805903}" type="pres">
      <dgm:prSet presAssocID="{30B7C4DC-06B9-43B8-822C-1FFEE357F664}" presName="hierChild3" presStyleCnt="0"/>
      <dgm:spPr/>
    </dgm:pt>
  </dgm:ptLst>
  <dgm:cxnLst>
    <dgm:cxn modelId="{EAA0F3AB-6F30-4D4E-B489-CAC068759AAA}" type="presOf" srcId="{7A4D5E52-6DDF-41B0-BA00-A778071966E7}" destId="{EC00F014-CE30-4A40-A635-D8E784DE299B}" srcOrd="0" destOrd="0" presId="urn:microsoft.com/office/officeart/2005/8/layout/orgChart1"/>
    <dgm:cxn modelId="{75A432A8-4908-4A6B-AA66-08236E9EC8DC}" srcId="{B556999C-434E-4CFA-8BD9-839229F38850}" destId="{30B7C4DC-06B9-43B8-822C-1FFEE357F664}" srcOrd="0" destOrd="0" parTransId="{0998AC46-4233-4BFE-AA29-65CB887F8201}" sibTransId="{14F4C40D-10B4-4EEF-AD71-BE187A7813CF}"/>
    <dgm:cxn modelId="{F7B8BF4D-7D7F-4E0F-A907-961D8AC03ABF}" type="presOf" srcId="{735AFB62-D2CD-4688-B85E-1F7E03EA167A}" destId="{85A8B179-ACBC-4B19-A66F-E18EF54FCD10}" srcOrd="0" destOrd="0" presId="urn:microsoft.com/office/officeart/2005/8/layout/orgChart1"/>
    <dgm:cxn modelId="{5C2CA6D2-229E-4A64-AA81-142E5543EBBF}" type="presOf" srcId="{735AFB62-D2CD-4688-B85E-1F7E03EA167A}" destId="{00182915-CCFE-4D38-9E9C-FAF1C0759051}" srcOrd="1" destOrd="0" presId="urn:microsoft.com/office/officeart/2005/8/layout/orgChart1"/>
    <dgm:cxn modelId="{95D18F5B-0E13-4F42-8C2C-773FB4CFA972}" srcId="{30B7C4DC-06B9-43B8-822C-1FFEE357F664}" destId="{735AFB62-D2CD-4688-B85E-1F7E03EA167A}" srcOrd="0" destOrd="0" parTransId="{A495CBBF-8384-41F7-A1A6-BC3456476408}" sibTransId="{A09F8B15-074D-4E86-94C9-A105BEF3B351}"/>
    <dgm:cxn modelId="{16041D8D-759E-482C-846E-6AD4CC134580}" type="presOf" srcId="{A495CBBF-8384-41F7-A1A6-BC3456476408}" destId="{14CC4217-90D4-4A9F-8802-5BB906EDD262}" srcOrd="0" destOrd="0" presId="urn:microsoft.com/office/officeart/2005/8/layout/orgChart1"/>
    <dgm:cxn modelId="{A72BBCAE-E986-4EAE-BB8E-6F8B6C362EDA}" type="presOf" srcId="{30B7C4DC-06B9-43B8-822C-1FFEE357F664}" destId="{92EC886E-0E4E-4340-B44B-253590BD2762}" srcOrd="1" destOrd="0" presId="urn:microsoft.com/office/officeart/2005/8/layout/orgChart1"/>
    <dgm:cxn modelId="{4C5BA7CA-FA1D-4C81-A3F3-AF214656626D}" type="presOf" srcId="{7082D077-98E1-4238-9E1F-0A5B28CC13D8}" destId="{95584187-1AB2-45C1-8292-0D0BDC7B0CBA}" srcOrd="0" destOrd="0" presId="urn:microsoft.com/office/officeart/2005/8/layout/orgChart1"/>
    <dgm:cxn modelId="{BB220A14-F8CB-49F1-85DE-05EF0C1E9795}" type="presOf" srcId="{30B7C4DC-06B9-43B8-822C-1FFEE357F664}" destId="{B97219E1-D9BD-43C2-AA0E-85302974B93D}" srcOrd="0" destOrd="0" presId="urn:microsoft.com/office/officeart/2005/8/layout/orgChart1"/>
    <dgm:cxn modelId="{0712E3F2-43E8-4694-94E9-C494F0AB80B7}" srcId="{30B7C4DC-06B9-43B8-822C-1FFEE357F664}" destId="{7082D077-98E1-4238-9E1F-0A5B28CC13D8}" srcOrd="1" destOrd="0" parTransId="{7A4D5E52-6DDF-41B0-BA00-A778071966E7}" sibTransId="{6780926E-AEF3-4A45-9E37-F90FB1A2B82D}"/>
    <dgm:cxn modelId="{22CF05FA-9E2A-43BC-813C-85958ED48607}" type="presOf" srcId="{7082D077-98E1-4238-9E1F-0A5B28CC13D8}" destId="{D01CEFDE-3742-4947-BC84-63400ED54097}" srcOrd="1" destOrd="0" presId="urn:microsoft.com/office/officeart/2005/8/layout/orgChart1"/>
    <dgm:cxn modelId="{6EC24F7A-A8CC-41B2-A49F-7CB6362FD859}" type="presOf" srcId="{B556999C-434E-4CFA-8BD9-839229F38850}" destId="{34F2B2F0-D589-4DCF-BEC7-4D30F1A3320D}" srcOrd="0" destOrd="0" presId="urn:microsoft.com/office/officeart/2005/8/layout/orgChart1"/>
    <dgm:cxn modelId="{599D8DA4-1274-45BC-AA70-DD0942D79211}" type="presParOf" srcId="{34F2B2F0-D589-4DCF-BEC7-4D30F1A3320D}" destId="{AF90BEE9-3E2E-4E39-BADE-B4042255E006}" srcOrd="0" destOrd="0" presId="urn:microsoft.com/office/officeart/2005/8/layout/orgChart1"/>
    <dgm:cxn modelId="{CEAF66A3-D122-4A59-A989-8A263D9A8742}" type="presParOf" srcId="{AF90BEE9-3E2E-4E39-BADE-B4042255E006}" destId="{F6369286-9037-4C10-B973-C803A08A9608}" srcOrd="0" destOrd="0" presId="urn:microsoft.com/office/officeart/2005/8/layout/orgChart1"/>
    <dgm:cxn modelId="{218CBA77-B612-496D-86EB-FDEFE85210DE}" type="presParOf" srcId="{F6369286-9037-4C10-B973-C803A08A9608}" destId="{B97219E1-D9BD-43C2-AA0E-85302974B93D}" srcOrd="0" destOrd="0" presId="urn:microsoft.com/office/officeart/2005/8/layout/orgChart1"/>
    <dgm:cxn modelId="{344533B0-EA06-4AFB-8180-D275F16FE1BB}" type="presParOf" srcId="{F6369286-9037-4C10-B973-C803A08A9608}" destId="{92EC886E-0E4E-4340-B44B-253590BD2762}" srcOrd="1" destOrd="0" presId="urn:microsoft.com/office/officeart/2005/8/layout/orgChart1"/>
    <dgm:cxn modelId="{6EF62488-9D9C-41D4-969F-C663F3C0479F}" type="presParOf" srcId="{AF90BEE9-3E2E-4E39-BADE-B4042255E006}" destId="{777DEB9E-BEC0-4426-97B2-D4F90F897112}" srcOrd="1" destOrd="0" presId="urn:microsoft.com/office/officeart/2005/8/layout/orgChart1"/>
    <dgm:cxn modelId="{A79A4721-F257-457D-A170-7F41070E4474}" type="presParOf" srcId="{777DEB9E-BEC0-4426-97B2-D4F90F897112}" destId="{14CC4217-90D4-4A9F-8802-5BB906EDD262}" srcOrd="0" destOrd="0" presId="urn:microsoft.com/office/officeart/2005/8/layout/orgChart1"/>
    <dgm:cxn modelId="{4483255D-A866-4266-9CDC-447C82A99B69}" type="presParOf" srcId="{777DEB9E-BEC0-4426-97B2-D4F90F897112}" destId="{793960DA-8383-4D39-98A7-1844903E2A86}" srcOrd="1" destOrd="0" presId="urn:microsoft.com/office/officeart/2005/8/layout/orgChart1"/>
    <dgm:cxn modelId="{69E9263D-9B6E-4141-AF01-E67C8B2E7BCD}" type="presParOf" srcId="{793960DA-8383-4D39-98A7-1844903E2A86}" destId="{40A05CE4-AE48-4B78-9FE9-A0FBB1F9C38C}" srcOrd="0" destOrd="0" presId="urn:microsoft.com/office/officeart/2005/8/layout/orgChart1"/>
    <dgm:cxn modelId="{F33DCFDA-C193-4EEF-8755-D02C863802B2}" type="presParOf" srcId="{40A05CE4-AE48-4B78-9FE9-A0FBB1F9C38C}" destId="{85A8B179-ACBC-4B19-A66F-E18EF54FCD10}" srcOrd="0" destOrd="0" presId="urn:microsoft.com/office/officeart/2005/8/layout/orgChart1"/>
    <dgm:cxn modelId="{FD1E25A5-30ED-4003-8DA6-139A83BEFD70}" type="presParOf" srcId="{40A05CE4-AE48-4B78-9FE9-A0FBB1F9C38C}" destId="{00182915-CCFE-4D38-9E9C-FAF1C0759051}" srcOrd="1" destOrd="0" presId="urn:microsoft.com/office/officeart/2005/8/layout/orgChart1"/>
    <dgm:cxn modelId="{0E72BBDB-D231-4373-A31A-5DEE15D0D818}" type="presParOf" srcId="{793960DA-8383-4D39-98A7-1844903E2A86}" destId="{5D76DA34-2AD9-4E82-9E53-2E925C42C797}" srcOrd="1" destOrd="0" presId="urn:microsoft.com/office/officeart/2005/8/layout/orgChart1"/>
    <dgm:cxn modelId="{2D4D1CD8-C746-43DE-B0B2-C3F930E0CC10}" type="presParOf" srcId="{793960DA-8383-4D39-98A7-1844903E2A86}" destId="{5A890C0C-FD68-4E2F-BB32-B85AAEA302E6}" srcOrd="2" destOrd="0" presId="urn:microsoft.com/office/officeart/2005/8/layout/orgChart1"/>
    <dgm:cxn modelId="{F738D1D1-70C7-4A2F-9DD2-6F118726BD07}" type="presParOf" srcId="{777DEB9E-BEC0-4426-97B2-D4F90F897112}" destId="{EC00F014-CE30-4A40-A635-D8E784DE299B}" srcOrd="2" destOrd="0" presId="urn:microsoft.com/office/officeart/2005/8/layout/orgChart1"/>
    <dgm:cxn modelId="{4F41A56A-9FA6-4513-B5B9-1DB24FE7722F}" type="presParOf" srcId="{777DEB9E-BEC0-4426-97B2-D4F90F897112}" destId="{90BAB55A-69F3-43EE-9D15-61AF94203DB9}" srcOrd="3" destOrd="0" presId="urn:microsoft.com/office/officeart/2005/8/layout/orgChart1"/>
    <dgm:cxn modelId="{A8A27D00-5429-4545-808C-23307976B219}" type="presParOf" srcId="{90BAB55A-69F3-43EE-9D15-61AF94203DB9}" destId="{B5A63D77-7E69-4F81-A42B-3BDE4B308F3C}" srcOrd="0" destOrd="0" presId="urn:microsoft.com/office/officeart/2005/8/layout/orgChart1"/>
    <dgm:cxn modelId="{14A68323-ACE8-415A-AABE-8ABA9AE48C9E}" type="presParOf" srcId="{B5A63D77-7E69-4F81-A42B-3BDE4B308F3C}" destId="{95584187-1AB2-45C1-8292-0D0BDC7B0CBA}" srcOrd="0" destOrd="0" presId="urn:microsoft.com/office/officeart/2005/8/layout/orgChart1"/>
    <dgm:cxn modelId="{FBD3F11E-94E4-4F93-AE3F-FDB96654BADA}" type="presParOf" srcId="{B5A63D77-7E69-4F81-A42B-3BDE4B308F3C}" destId="{D01CEFDE-3742-4947-BC84-63400ED54097}" srcOrd="1" destOrd="0" presId="urn:microsoft.com/office/officeart/2005/8/layout/orgChart1"/>
    <dgm:cxn modelId="{8034900F-91E9-4E81-B119-78C4B05AFBF1}" type="presParOf" srcId="{90BAB55A-69F3-43EE-9D15-61AF94203DB9}" destId="{11BE66B1-01FC-424B-AF7D-B1B9C01AFDE4}" srcOrd="1" destOrd="0" presId="urn:microsoft.com/office/officeart/2005/8/layout/orgChart1"/>
    <dgm:cxn modelId="{C4778884-6007-4F03-9043-E185A0C25C94}" type="presParOf" srcId="{90BAB55A-69F3-43EE-9D15-61AF94203DB9}" destId="{F2F17D9D-F463-4836-A304-E3DB1A82AA6A}" srcOrd="2" destOrd="0" presId="urn:microsoft.com/office/officeart/2005/8/layout/orgChart1"/>
    <dgm:cxn modelId="{A1C940AC-7CE5-4E7F-AC71-95A5DA9563BC}" type="presParOf" srcId="{AF90BEE9-3E2E-4E39-BADE-B4042255E006}" destId="{DB98FF1B-FEC9-4B49-973C-30ADAC8059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F109DF-68C7-441C-8910-DD6310A77701}" type="doc">
      <dgm:prSet loTypeId="urn:microsoft.com/office/officeart/2005/8/layout/process1" loCatId="process" qsTypeId="urn:microsoft.com/office/officeart/2005/8/quickstyle/simple1" qsCatId="simple" csTypeId="urn:microsoft.com/office/officeart/2005/8/colors/accent6_1" csCatId="accent6" phldr="1"/>
      <dgm:spPr/>
    </dgm:pt>
    <dgm:pt modelId="{10D21479-DCAB-41AE-B717-5398C5CD5B83}">
      <dgm:prSet phldrT="[Texto]" custT="1"/>
      <dgm:spPr/>
      <dgm:t>
        <a:bodyPr/>
        <a:lstStyle/>
        <a:p>
          <a:pPr algn="l">
            <a:lnSpc>
              <a:spcPct val="150000"/>
            </a:lnSpc>
          </a:pPr>
          <a:r>
            <a:rPr lang="es-MX" sz="1400" b="1" dirty="0" smtClean="0"/>
            <a:t>Teoría de la modernización</a:t>
          </a:r>
          <a:endParaRPr lang="es-ES" sz="1400" b="1" dirty="0"/>
        </a:p>
      </dgm:t>
    </dgm:pt>
    <dgm:pt modelId="{3E1C7FC2-3417-49CF-97C5-11C17B338933}" type="parTrans" cxnId="{AF6C5E2D-ECDD-49A1-BA6F-D36A4A1CB285}">
      <dgm:prSet/>
      <dgm:spPr/>
      <dgm:t>
        <a:bodyPr/>
        <a:lstStyle/>
        <a:p>
          <a:pPr algn="l"/>
          <a:endParaRPr lang="es-ES" b="1"/>
        </a:p>
      </dgm:t>
    </dgm:pt>
    <dgm:pt modelId="{110052F6-9879-418A-8EEF-BF0F697086B9}" type="sibTrans" cxnId="{AF6C5E2D-ECDD-49A1-BA6F-D36A4A1CB285}">
      <dgm:prSet/>
      <dgm:spPr/>
      <dgm:t>
        <a:bodyPr/>
        <a:lstStyle/>
        <a:p>
          <a:pPr algn="l"/>
          <a:endParaRPr lang="es-ES" b="1"/>
        </a:p>
      </dgm:t>
    </dgm:pt>
    <dgm:pt modelId="{8C8BB267-7E7E-471A-94A0-8866F081D15B}">
      <dgm:prSet phldrT="[Texto]" custT="1"/>
      <dgm:spPr/>
      <dgm:t>
        <a:bodyPr/>
        <a:lstStyle/>
        <a:p>
          <a:pPr algn="l">
            <a:lnSpc>
              <a:spcPct val="150000"/>
            </a:lnSpc>
          </a:pPr>
          <a:r>
            <a:rPr lang="es-MX" sz="1400" b="1" dirty="0" smtClean="0"/>
            <a:t>Teoría de la dependencia</a:t>
          </a:r>
          <a:endParaRPr lang="es-ES" sz="1400" b="1" dirty="0"/>
        </a:p>
      </dgm:t>
    </dgm:pt>
    <dgm:pt modelId="{ABF60896-4FFC-4445-B7F4-E06EF986C92F}" type="parTrans" cxnId="{AE758679-7F65-48E4-84B2-429547CC29B2}">
      <dgm:prSet/>
      <dgm:spPr/>
      <dgm:t>
        <a:bodyPr/>
        <a:lstStyle/>
        <a:p>
          <a:pPr algn="l"/>
          <a:endParaRPr lang="es-ES" b="1"/>
        </a:p>
      </dgm:t>
    </dgm:pt>
    <dgm:pt modelId="{0B0AB66C-29EF-4CDA-9E6B-D28EC53A3DE3}" type="sibTrans" cxnId="{AE758679-7F65-48E4-84B2-429547CC29B2}">
      <dgm:prSet/>
      <dgm:spPr/>
      <dgm:t>
        <a:bodyPr/>
        <a:lstStyle/>
        <a:p>
          <a:pPr algn="l"/>
          <a:endParaRPr lang="es-ES" b="1"/>
        </a:p>
      </dgm:t>
    </dgm:pt>
    <dgm:pt modelId="{F7118AB9-E097-47D3-B126-25E92948AFC5}">
      <dgm:prSet phldrT="[Texto]" custT="1"/>
      <dgm:spPr/>
      <dgm:t>
        <a:bodyPr/>
        <a:lstStyle/>
        <a:p>
          <a:pPr algn="l">
            <a:lnSpc>
              <a:spcPct val="150000"/>
            </a:lnSpc>
          </a:pPr>
          <a:r>
            <a:rPr lang="es-MX" sz="1400" b="1" dirty="0" smtClean="0"/>
            <a:t>Teoría de los sistemas mundiales</a:t>
          </a:r>
          <a:endParaRPr lang="es-ES" sz="1400" b="1" dirty="0"/>
        </a:p>
      </dgm:t>
    </dgm:pt>
    <dgm:pt modelId="{8D438B69-7CEC-47C1-BC6C-6491FE24F14B}" type="parTrans" cxnId="{D03434A7-7A47-4A45-ACD3-47013E8BF3FD}">
      <dgm:prSet/>
      <dgm:spPr/>
      <dgm:t>
        <a:bodyPr/>
        <a:lstStyle/>
        <a:p>
          <a:pPr algn="l"/>
          <a:endParaRPr lang="es-ES" b="1"/>
        </a:p>
      </dgm:t>
    </dgm:pt>
    <dgm:pt modelId="{53B87E56-2669-4F13-871C-5FAFC14ACE87}" type="sibTrans" cxnId="{D03434A7-7A47-4A45-ACD3-47013E8BF3FD}">
      <dgm:prSet/>
      <dgm:spPr/>
      <dgm:t>
        <a:bodyPr/>
        <a:lstStyle/>
        <a:p>
          <a:pPr algn="l"/>
          <a:endParaRPr lang="es-ES" b="1"/>
        </a:p>
      </dgm:t>
    </dgm:pt>
    <dgm:pt modelId="{75AC384B-781C-49F0-9DB3-34B7E40AD935}">
      <dgm:prSet phldrT="[Texto]"/>
      <dgm:spPr/>
      <dgm:t>
        <a:bodyPr/>
        <a:lstStyle/>
        <a:p>
          <a:pPr algn="l"/>
          <a:r>
            <a:rPr lang="es-MX" b="1" dirty="0" smtClean="0"/>
            <a:t>Teoría de la globalización</a:t>
          </a:r>
          <a:endParaRPr lang="es-ES" b="1" dirty="0"/>
        </a:p>
      </dgm:t>
    </dgm:pt>
    <dgm:pt modelId="{44E3BD6C-06C4-484D-81EC-FD4D5F1B8B4D}" type="parTrans" cxnId="{87BA23E3-1B57-41C5-8543-114AC0B77785}">
      <dgm:prSet/>
      <dgm:spPr/>
      <dgm:t>
        <a:bodyPr/>
        <a:lstStyle/>
        <a:p>
          <a:pPr algn="l"/>
          <a:endParaRPr lang="es-ES" b="1"/>
        </a:p>
      </dgm:t>
    </dgm:pt>
    <dgm:pt modelId="{F9F23330-F8BF-4BE9-B5D2-435818E6478A}" type="sibTrans" cxnId="{87BA23E3-1B57-41C5-8543-114AC0B77785}">
      <dgm:prSet/>
      <dgm:spPr/>
      <dgm:t>
        <a:bodyPr/>
        <a:lstStyle/>
        <a:p>
          <a:pPr algn="l"/>
          <a:endParaRPr lang="es-ES" b="1"/>
        </a:p>
      </dgm:t>
    </dgm:pt>
    <dgm:pt modelId="{02E04E91-FEB0-4C2F-8E0B-92476BEBB0FE}">
      <dgm:prSet phldrT="[Texto]"/>
      <dgm:spPr/>
      <dgm:t>
        <a:bodyPr/>
        <a:lstStyle/>
        <a:p>
          <a:pPr algn="l"/>
          <a:r>
            <a:rPr lang="es-MX" b="1" dirty="0" smtClean="0"/>
            <a:t>Desarrollo humano: postulados principales y articulación con las teorías del desarrollo</a:t>
          </a:r>
          <a:endParaRPr lang="es-ES" b="1" dirty="0"/>
        </a:p>
      </dgm:t>
    </dgm:pt>
    <dgm:pt modelId="{D0880A56-211C-40BC-AF3F-A4FAA65DA9C5}" type="parTrans" cxnId="{7F6DA417-E19C-498D-8D5F-0734AC43535C}">
      <dgm:prSet/>
      <dgm:spPr/>
      <dgm:t>
        <a:bodyPr/>
        <a:lstStyle/>
        <a:p>
          <a:pPr algn="l"/>
          <a:endParaRPr lang="es-ES" b="1"/>
        </a:p>
      </dgm:t>
    </dgm:pt>
    <dgm:pt modelId="{8524F4C9-5842-4952-B5D1-32BA67D35E12}" type="sibTrans" cxnId="{7F6DA417-E19C-498D-8D5F-0734AC43535C}">
      <dgm:prSet/>
      <dgm:spPr/>
      <dgm:t>
        <a:bodyPr/>
        <a:lstStyle/>
        <a:p>
          <a:pPr algn="l"/>
          <a:endParaRPr lang="es-ES" b="1"/>
        </a:p>
      </dgm:t>
    </dgm:pt>
    <dgm:pt modelId="{2F58894F-16DD-4DFB-B612-53F6F7D69FB4}" type="pres">
      <dgm:prSet presAssocID="{96F109DF-68C7-441C-8910-DD6310A77701}" presName="Name0" presStyleCnt="0">
        <dgm:presLayoutVars>
          <dgm:dir/>
          <dgm:resizeHandles val="exact"/>
        </dgm:presLayoutVars>
      </dgm:prSet>
      <dgm:spPr/>
    </dgm:pt>
    <dgm:pt modelId="{99825BBF-C59F-469F-9BA7-A1ACF7076D89}" type="pres">
      <dgm:prSet presAssocID="{10D21479-DCAB-41AE-B717-5398C5CD5B83}" presName="node" presStyleLbl="node1" presStyleIdx="0" presStyleCnt="5">
        <dgm:presLayoutVars>
          <dgm:bulletEnabled val="1"/>
        </dgm:presLayoutVars>
      </dgm:prSet>
      <dgm:spPr/>
      <dgm:t>
        <a:bodyPr/>
        <a:lstStyle/>
        <a:p>
          <a:endParaRPr lang="es-ES"/>
        </a:p>
      </dgm:t>
    </dgm:pt>
    <dgm:pt modelId="{3C5B4A7A-C4B7-4B2B-A21B-90A4D66B37FC}" type="pres">
      <dgm:prSet presAssocID="{110052F6-9879-418A-8EEF-BF0F697086B9}" presName="sibTrans" presStyleLbl="sibTrans2D1" presStyleIdx="0" presStyleCnt="4"/>
      <dgm:spPr/>
      <dgm:t>
        <a:bodyPr/>
        <a:lstStyle/>
        <a:p>
          <a:endParaRPr lang="es-ES"/>
        </a:p>
      </dgm:t>
    </dgm:pt>
    <dgm:pt modelId="{5FA5DD2D-ACA8-47BE-891D-74271FE6F3B8}" type="pres">
      <dgm:prSet presAssocID="{110052F6-9879-418A-8EEF-BF0F697086B9}" presName="connectorText" presStyleLbl="sibTrans2D1" presStyleIdx="0" presStyleCnt="4"/>
      <dgm:spPr/>
      <dgm:t>
        <a:bodyPr/>
        <a:lstStyle/>
        <a:p>
          <a:endParaRPr lang="es-ES"/>
        </a:p>
      </dgm:t>
    </dgm:pt>
    <dgm:pt modelId="{65A9B561-1793-47EE-A7BE-E74C5EF33037}" type="pres">
      <dgm:prSet presAssocID="{8C8BB267-7E7E-471A-94A0-8866F081D15B}" presName="node" presStyleLbl="node1" presStyleIdx="1" presStyleCnt="5">
        <dgm:presLayoutVars>
          <dgm:bulletEnabled val="1"/>
        </dgm:presLayoutVars>
      </dgm:prSet>
      <dgm:spPr/>
      <dgm:t>
        <a:bodyPr/>
        <a:lstStyle/>
        <a:p>
          <a:endParaRPr lang="es-ES"/>
        </a:p>
      </dgm:t>
    </dgm:pt>
    <dgm:pt modelId="{B23A9723-7116-446B-9C58-476A472109E7}" type="pres">
      <dgm:prSet presAssocID="{0B0AB66C-29EF-4CDA-9E6B-D28EC53A3DE3}" presName="sibTrans" presStyleLbl="sibTrans2D1" presStyleIdx="1" presStyleCnt="4"/>
      <dgm:spPr/>
      <dgm:t>
        <a:bodyPr/>
        <a:lstStyle/>
        <a:p>
          <a:endParaRPr lang="es-ES"/>
        </a:p>
      </dgm:t>
    </dgm:pt>
    <dgm:pt modelId="{13E4A849-C368-4D65-991E-B5D68FE69F32}" type="pres">
      <dgm:prSet presAssocID="{0B0AB66C-29EF-4CDA-9E6B-D28EC53A3DE3}" presName="connectorText" presStyleLbl="sibTrans2D1" presStyleIdx="1" presStyleCnt="4"/>
      <dgm:spPr/>
      <dgm:t>
        <a:bodyPr/>
        <a:lstStyle/>
        <a:p>
          <a:endParaRPr lang="es-ES"/>
        </a:p>
      </dgm:t>
    </dgm:pt>
    <dgm:pt modelId="{2E946B1F-F0BA-4B38-BA8D-76236071330D}" type="pres">
      <dgm:prSet presAssocID="{F7118AB9-E097-47D3-B126-25E92948AFC5}" presName="node" presStyleLbl="node1" presStyleIdx="2" presStyleCnt="5" custScaleX="140193">
        <dgm:presLayoutVars>
          <dgm:bulletEnabled val="1"/>
        </dgm:presLayoutVars>
      </dgm:prSet>
      <dgm:spPr/>
      <dgm:t>
        <a:bodyPr/>
        <a:lstStyle/>
        <a:p>
          <a:endParaRPr lang="es-ES"/>
        </a:p>
      </dgm:t>
    </dgm:pt>
    <dgm:pt modelId="{3FC6A9D0-2FA1-4A76-A96D-815923E9D898}" type="pres">
      <dgm:prSet presAssocID="{53B87E56-2669-4F13-871C-5FAFC14ACE87}" presName="sibTrans" presStyleLbl="sibTrans2D1" presStyleIdx="2" presStyleCnt="4"/>
      <dgm:spPr/>
      <dgm:t>
        <a:bodyPr/>
        <a:lstStyle/>
        <a:p>
          <a:endParaRPr lang="es-ES"/>
        </a:p>
      </dgm:t>
    </dgm:pt>
    <dgm:pt modelId="{B99EE030-4BF0-4FFB-8789-7A16BE832DEC}" type="pres">
      <dgm:prSet presAssocID="{53B87E56-2669-4F13-871C-5FAFC14ACE87}" presName="connectorText" presStyleLbl="sibTrans2D1" presStyleIdx="2" presStyleCnt="4"/>
      <dgm:spPr/>
      <dgm:t>
        <a:bodyPr/>
        <a:lstStyle/>
        <a:p>
          <a:endParaRPr lang="es-ES"/>
        </a:p>
      </dgm:t>
    </dgm:pt>
    <dgm:pt modelId="{7390F35C-DC22-45D9-8DC8-19B0E38C7AD8}" type="pres">
      <dgm:prSet presAssocID="{75AC384B-781C-49F0-9DB3-34B7E40AD935}" presName="node" presStyleLbl="node1" presStyleIdx="3" presStyleCnt="5" custScaleX="140193">
        <dgm:presLayoutVars>
          <dgm:bulletEnabled val="1"/>
        </dgm:presLayoutVars>
      </dgm:prSet>
      <dgm:spPr/>
      <dgm:t>
        <a:bodyPr/>
        <a:lstStyle/>
        <a:p>
          <a:endParaRPr lang="es-ES"/>
        </a:p>
      </dgm:t>
    </dgm:pt>
    <dgm:pt modelId="{48DEE780-787D-436D-BF91-97CCEEA8DB54}" type="pres">
      <dgm:prSet presAssocID="{F9F23330-F8BF-4BE9-B5D2-435818E6478A}" presName="sibTrans" presStyleLbl="sibTrans2D1" presStyleIdx="3" presStyleCnt="4"/>
      <dgm:spPr/>
      <dgm:t>
        <a:bodyPr/>
        <a:lstStyle/>
        <a:p>
          <a:endParaRPr lang="es-EC"/>
        </a:p>
      </dgm:t>
    </dgm:pt>
    <dgm:pt modelId="{EC4E03B6-810D-49A4-B3D9-193CA351F5B1}" type="pres">
      <dgm:prSet presAssocID="{F9F23330-F8BF-4BE9-B5D2-435818E6478A}" presName="connectorText" presStyleLbl="sibTrans2D1" presStyleIdx="3" presStyleCnt="4"/>
      <dgm:spPr/>
      <dgm:t>
        <a:bodyPr/>
        <a:lstStyle/>
        <a:p>
          <a:endParaRPr lang="es-EC"/>
        </a:p>
      </dgm:t>
    </dgm:pt>
    <dgm:pt modelId="{4435C43C-D491-4655-833B-1B21A34746B8}" type="pres">
      <dgm:prSet presAssocID="{02E04E91-FEB0-4C2F-8E0B-92476BEBB0FE}" presName="node" presStyleLbl="node1" presStyleIdx="4" presStyleCnt="5" custScaleX="140193">
        <dgm:presLayoutVars>
          <dgm:bulletEnabled val="1"/>
        </dgm:presLayoutVars>
      </dgm:prSet>
      <dgm:spPr/>
      <dgm:t>
        <a:bodyPr/>
        <a:lstStyle/>
        <a:p>
          <a:endParaRPr lang="es-ES"/>
        </a:p>
      </dgm:t>
    </dgm:pt>
  </dgm:ptLst>
  <dgm:cxnLst>
    <dgm:cxn modelId="{CAFE3189-33D3-4384-93B6-891036B35158}" type="presOf" srcId="{0B0AB66C-29EF-4CDA-9E6B-D28EC53A3DE3}" destId="{13E4A849-C368-4D65-991E-B5D68FE69F32}" srcOrd="1" destOrd="0" presId="urn:microsoft.com/office/officeart/2005/8/layout/process1"/>
    <dgm:cxn modelId="{AE758679-7F65-48E4-84B2-429547CC29B2}" srcId="{96F109DF-68C7-441C-8910-DD6310A77701}" destId="{8C8BB267-7E7E-471A-94A0-8866F081D15B}" srcOrd="1" destOrd="0" parTransId="{ABF60896-4FFC-4445-B7F4-E06EF986C92F}" sibTransId="{0B0AB66C-29EF-4CDA-9E6B-D28EC53A3DE3}"/>
    <dgm:cxn modelId="{4BB49DE0-7A5B-4970-9577-218F38DD5666}" type="presOf" srcId="{02E04E91-FEB0-4C2F-8E0B-92476BEBB0FE}" destId="{4435C43C-D491-4655-833B-1B21A34746B8}" srcOrd="0" destOrd="0" presId="urn:microsoft.com/office/officeart/2005/8/layout/process1"/>
    <dgm:cxn modelId="{881468D6-C118-4FF7-B648-D65EA6C721FA}" type="presOf" srcId="{96F109DF-68C7-441C-8910-DD6310A77701}" destId="{2F58894F-16DD-4DFB-B612-53F6F7D69FB4}" srcOrd="0" destOrd="0" presId="urn:microsoft.com/office/officeart/2005/8/layout/process1"/>
    <dgm:cxn modelId="{7F6DA417-E19C-498D-8D5F-0734AC43535C}" srcId="{96F109DF-68C7-441C-8910-DD6310A77701}" destId="{02E04E91-FEB0-4C2F-8E0B-92476BEBB0FE}" srcOrd="4" destOrd="0" parTransId="{D0880A56-211C-40BC-AF3F-A4FAA65DA9C5}" sibTransId="{8524F4C9-5842-4952-B5D1-32BA67D35E12}"/>
    <dgm:cxn modelId="{8CB6AB35-94DF-40C6-BD03-4C977EEE910A}" type="presOf" srcId="{0B0AB66C-29EF-4CDA-9E6B-D28EC53A3DE3}" destId="{B23A9723-7116-446B-9C58-476A472109E7}" srcOrd="0" destOrd="0" presId="urn:microsoft.com/office/officeart/2005/8/layout/process1"/>
    <dgm:cxn modelId="{57B9FB08-6F90-4906-89E0-23AE724C0A28}" type="presOf" srcId="{F7118AB9-E097-47D3-B126-25E92948AFC5}" destId="{2E946B1F-F0BA-4B38-BA8D-76236071330D}" srcOrd="0" destOrd="0" presId="urn:microsoft.com/office/officeart/2005/8/layout/process1"/>
    <dgm:cxn modelId="{6293A531-6919-49FB-87A7-04DC99785FC9}" type="presOf" srcId="{110052F6-9879-418A-8EEF-BF0F697086B9}" destId="{5FA5DD2D-ACA8-47BE-891D-74271FE6F3B8}" srcOrd="1" destOrd="0" presId="urn:microsoft.com/office/officeart/2005/8/layout/process1"/>
    <dgm:cxn modelId="{D51D5023-D460-407E-8403-995281305D9B}" type="presOf" srcId="{53B87E56-2669-4F13-871C-5FAFC14ACE87}" destId="{B99EE030-4BF0-4FFB-8789-7A16BE832DEC}" srcOrd="1" destOrd="0" presId="urn:microsoft.com/office/officeart/2005/8/layout/process1"/>
    <dgm:cxn modelId="{ABF75061-9BCE-4C80-8726-8AF1ABB7A4EB}" type="presOf" srcId="{8C8BB267-7E7E-471A-94A0-8866F081D15B}" destId="{65A9B561-1793-47EE-A7BE-E74C5EF33037}" srcOrd="0" destOrd="0" presId="urn:microsoft.com/office/officeart/2005/8/layout/process1"/>
    <dgm:cxn modelId="{87BA23E3-1B57-41C5-8543-114AC0B77785}" srcId="{96F109DF-68C7-441C-8910-DD6310A77701}" destId="{75AC384B-781C-49F0-9DB3-34B7E40AD935}" srcOrd="3" destOrd="0" parTransId="{44E3BD6C-06C4-484D-81EC-FD4D5F1B8B4D}" sibTransId="{F9F23330-F8BF-4BE9-B5D2-435818E6478A}"/>
    <dgm:cxn modelId="{A026FC0C-EA91-4428-A2AA-1497C71EABBB}" type="presOf" srcId="{10D21479-DCAB-41AE-B717-5398C5CD5B83}" destId="{99825BBF-C59F-469F-9BA7-A1ACF7076D89}" srcOrd="0" destOrd="0" presId="urn:microsoft.com/office/officeart/2005/8/layout/process1"/>
    <dgm:cxn modelId="{7F4452BF-33D7-4736-95D8-8B9986BDC199}" type="presOf" srcId="{110052F6-9879-418A-8EEF-BF0F697086B9}" destId="{3C5B4A7A-C4B7-4B2B-A21B-90A4D66B37FC}" srcOrd="0" destOrd="0" presId="urn:microsoft.com/office/officeart/2005/8/layout/process1"/>
    <dgm:cxn modelId="{0B7BF450-79E4-43C8-9CE4-0DE10AF6C78E}" type="presOf" srcId="{75AC384B-781C-49F0-9DB3-34B7E40AD935}" destId="{7390F35C-DC22-45D9-8DC8-19B0E38C7AD8}" srcOrd="0" destOrd="0" presId="urn:microsoft.com/office/officeart/2005/8/layout/process1"/>
    <dgm:cxn modelId="{3E83799B-EF62-4749-A364-A9165664A0FC}" type="presOf" srcId="{F9F23330-F8BF-4BE9-B5D2-435818E6478A}" destId="{EC4E03B6-810D-49A4-B3D9-193CA351F5B1}" srcOrd="1" destOrd="0" presId="urn:microsoft.com/office/officeart/2005/8/layout/process1"/>
    <dgm:cxn modelId="{D03434A7-7A47-4A45-ACD3-47013E8BF3FD}" srcId="{96F109DF-68C7-441C-8910-DD6310A77701}" destId="{F7118AB9-E097-47D3-B126-25E92948AFC5}" srcOrd="2" destOrd="0" parTransId="{8D438B69-7CEC-47C1-BC6C-6491FE24F14B}" sibTransId="{53B87E56-2669-4F13-871C-5FAFC14ACE87}"/>
    <dgm:cxn modelId="{20F766CA-9ECB-4F1A-BA32-95D95C96A0FE}" type="presOf" srcId="{53B87E56-2669-4F13-871C-5FAFC14ACE87}" destId="{3FC6A9D0-2FA1-4A76-A96D-815923E9D898}" srcOrd="0" destOrd="0" presId="urn:microsoft.com/office/officeart/2005/8/layout/process1"/>
    <dgm:cxn modelId="{9CBD21E5-3CF1-463E-A317-772440855558}" type="presOf" srcId="{F9F23330-F8BF-4BE9-B5D2-435818E6478A}" destId="{48DEE780-787D-436D-BF91-97CCEEA8DB54}" srcOrd="0" destOrd="0" presId="urn:microsoft.com/office/officeart/2005/8/layout/process1"/>
    <dgm:cxn modelId="{AF6C5E2D-ECDD-49A1-BA6F-D36A4A1CB285}" srcId="{96F109DF-68C7-441C-8910-DD6310A77701}" destId="{10D21479-DCAB-41AE-B717-5398C5CD5B83}" srcOrd="0" destOrd="0" parTransId="{3E1C7FC2-3417-49CF-97C5-11C17B338933}" sibTransId="{110052F6-9879-418A-8EEF-BF0F697086B9}"/>
    <dgm:cxn modelId="{50698986-9785-4955-B1E8-830F052A8F43}" type="presParOf" srcId="{2F58894F-16DD-4DFB-B612-53F6F7D69FB4}" destId="{99825BBF-C59F-469F-9BA7-A1ACF7076D89}" srcOrd="0" destOrd="0" presId="urn:microsoft.com/office/officeart/2005/8/layout/process1"/>
    <dgm:cxn modelId="{1B91842F-0AB1-4F96-AB6B-7A67AD877332}" type="presParOf" srcId="{2F58894F-16DD-4DFB-B612-53F6F7D69FB4}" destId="{3C5B4A7A-C4B7-4B2B-A21B-90A4D66B37FC}" srcOrd="1" destOrd="0" presId="urn:microsoft.com/office/officeart/2005/8/layout/process1"/>
    <dgm:cxn modelId="{FDF5E603-A02B-423C-8390-B98DDF1D9BA5}" type="presParOf" srcId="{3C5B4A7A-C4B7-4B2B-A21B-90A4D66B37FC}" destId="{5FA5DD2D-ACA8-47BE-891D-74271FE6F3B8}" srcOrd="0" destOrd="0" presId="urn:microsoft.com/office/officeart/2005/8/layout/process1"/>
    <dgm:cxn modelId="{22FA1926-3AE2-4D53-B9AA-31F9DA8A5F57}" type="presParOf" srcId="{2F58894F-16DD-4DFB-B612-53F6F7D69FB4}" destId="{65A9B561-1793-47EE-A7BE-E74C5EF33037}" srcOrd="2" destOrd="0" presId="urn:microsoft.com/office/officeart/2005/8/layout/process1"/>
    <dgm:cxn modelId="{9BA81D54-D6C1-4221-B387-E746028CDD55}" type="presParOf" srcId="{2F58894F-16DD-4DFB-B612-53F6F7D69FB4}" destId="{B23A9723-7116-446B-9C58-476A472109E7}" srcOrd="3" destOrd="0" presId="urn:microsoft.com/office/officeart/2005/8/layout/process1"/>
    <dgm:cxn modelId="{167BBA90-89F4-4ABF-BF99-E546708BD495}" type="presParOf" srcId="{B23A9723-7116-446B-9C58-476A472109E7}" destId="{13E4A849-C368-4D65-991E-B5D68FE69F32}" srcOrd="0" destOrd="0" presId="urn:microsoft.com/office/officeart/2005/8/layout/process1"/>
    <dgm:cxn modelId="{C921294B-4503-4BF0-9F60-16167B3E0984}" type="presParOf" srcId="{2F58894F-16DD-4DFB-B612-53F6F7D69FB4}" destId="{2E946B1F-F0BA-4B38-BA8D-76236071330D}" srcOrd="4" destOrd="0" presId="urn:microsoft.com/office/officeart/2005/8/layout/process1"/>
    <dgm:cxn modelId="{C79D0D58-9501-4270-A7AF-60BC6FADB8D8}" type="presParOf" srcId="{2F58894F-16DD-4DFB-B612-53F6F7D69FB4}" destId="{3FC6A9D0-2FA1-4A76-A96D-815923E9D898}" srcOrd="5" destOrd="0" presId="urn:microsoft.com/office/officeart/2005/8/layout/process1"/>
    <dgm:cxn modelId="{B1894758-8603-406E-958F-01285EF37DAA}" type="presParOf" srcId="{3FC6A9D0-2FA1-4A76-A96D-815923E9D898}" destId="{B99EE030-4BF0-4FFB-8789-7A16BE832DEC}" srcOrd="0" destOrd="0" presId="urn:microsoft.com/office/officeart/2005/8/layout/process1"/>
    <dgm:cxn modelId="{073F7BF7-D3FA-4E6D-BAEB-0782FADE4BA6}" type="presParOf" srcId="{2F58894F-16DD-4DFB-B612-53F6F7D69FB4}" destId="{7390F35C-DC22-45D9-8DC8-19B0E38C7AD8}" srcOrd="6" destOrd="0" presId="urn:microsoft.com/office/officeart/2005/8/layout/process1"/>
    <dgm:cxn modelId="{D9611613-956D-4FE1-86E6-F247760C7C97}" type="presParOf" srcId="{2F58894F-16DD-4DFB-B612-53F6F7D69FB4}" destId="{48DEE780-787D-436D-BF91-97CCEEA8DB54}" srcOrd="7" destOrd="0" presId="urn:microsoft.com/office/officeart/2005/8/layout/process1"/>
    <dgm:cxn modelId="{0A5659F6-8472-43FB-87C6-E7ABED089AD6}" type="presParOf" srcId="{48DEE780-787D-436D-BF91-97CCEEA8DB54}" destId="{EC4E03B6-810D-49A4-B3D9-193CA351F5B1}" srcOrd="0" destOrd="0" presId="urn:microsoft.com/office/officeart/2005/8/layout/process1"/>
    <dgm:cxn modelId="{44471811-BDA3-4CB7-8439-7D6E7F97FFD5}" type="presParOf" srcId="{2F58894F-16DD-4DFB-B612-53F6F7D69FB4}" destId="{4435C43C-D491-4655-833B-1B21A34746B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468A9E-18CC-412E-BB54-9D1CACFDAA23}" type="doc">
      <dgm:prSet loTypeId="urn:microsoft.com/office/officeart/2005/8/layout/arrow5" loCatId="process" qsTypeId="urn:microsoft.com/office/officeart/2005/8/quickstyle/simple1" qsCatId="simple" csTypeId="urn:microsoft.com/office/officeart/2005/8/colors/accent0_1" csCatId="mainScheme" phldr="1"/>
      <dgm:spPr/>
      <dgm:t>
        <a:bodyPr/>
        <a:lstStyle/>
        <a:p>
          <a:endParaRPr lang="es-ES"/>
        </a:p>
      </dgm:t>
    </dgm:pt>
    <dgm:pt modelId="{12546DAD-7C24-4555-8460-58A77C042079}">
      <dgm:prSet phldrT="[Texto]"/>
      <dgm:spPr/>
      <dgm:t>
        <a:bodyPr/>
        <a:lstStyle/>
        <a:p>
          <a:r>
            <a:rPr lang="es-MX" dirty="0" smtClean="0"/>
            <a:t>Teorías de la gestión financiera</a:t>
          </a:r>
          <a:endParaRPr lang="es-ES" dirty="0"/>
        </a:p>
      </dgm:t>
    </dgm:pt>
    <dgm:pt modelId="{876FDE50-C71D-44F4-B604-A1E4B75848CA}" type="parTrans" cxnId="{4FB8BF0E-E005-4B87-8340-4B5368DC5784}">
      <dgm:prSet/>
      <dgm:spPr/>
      <dgm:t>
        <a:bodyPr/>
        <a:lstStyle/>
        <a:p>
          <a:endParaRPr lang="es-ES"/>
        </a:p>
      </dgm:t>
    </dgm:pt>
    <dgm:pt modelId="{B64633AA-7FEA-4044-B41A-7C7A474D96AF}" type="sibTrans" cxnId="{4FB8BF0E-E005-4B87-8340-4B5368DC5784}">
      <dgm:prSet/>
      <dgm:spPr/>
      <dgm:t>
        <a:bodyPr/>
        <a:lstStyle/>
        <a:p>
          <a:endParaRPr lang="es-ES"/>
        </a:p>
      </dgm:t>
    </dgm:pt>
    <dgm:pt modelId="{823A0EB1-812E-4B07-B1E0-31DD2154C44C}">
      <dgm:prSet phldrT="[Texto]"/>
      <dgm:spPr/>
      <dgm:t>
        <a:bodyPr/>
        <a:lstStyle/>
        <a:p>
          <a:r>
            <a:rPr lang="es-MX" dirty="0" smtClean="0"/>
            <a:t>Teoría de la rentabilidad</a:t>
          </a:r>
          <a:endParaRPr lang="es-ES" dirty="0"/>
        </a:p>
      </dgm:t>
    </dgm:pt>
    <dgm:pt modelId="{3AE4FCB6-47EA-4B43-8CF6-EE7CDD2115BD}" type="parTrans" cxnId="{F9D9F0CE-2387-40A9-A7FB-873BCC3A51F9}">
      <dgm:prSet/>
      <dgm:spPr/>
      <dgm:t>
        <a:bodyPr/>
        <a:lstStyle/>
        <a:p>
          <a:endParaRPr lang="es-ES"/>
        </a:p>
      </dgm:t>
    </dgm:pt>
    <dgm:pt modelId="{87D9A94C-A2A8-40FC-86CE-1ADF189F781A}" type="sibTrans" cxnId="{F9D9F0CE-2387-40A9-A7FB-873BCC3A51F9}">
      <dgm:prSet/>
      <dgm:spPr/>
      <dgm:t>
        <a:bodyPr/>
        <a:lstStyle/>
        <a:p>
          <a:endParaRPr lang="es-ES"/>
        </a:p>
      </dgm:t>
    </dgm:pt>
    <dgm:pt modelId="{2DE9FA17-1C75-4AF1-A7A5-474ED94FFE18}" type="pres">
      <dgm:prSet presAssocID="{06468A9E-18CC-412E-BB54-9D1CACFDAA23}" presName="diagram" presStyleCnt="0">
        <dgm:presLayoutVars>
          <dgm:dir/>
          <dgm:resizeHandles val="exact"/>
        </dgm:presLayoutVars>
      </dgm:prSet>
      <dgm:spPr/>
      <dgm:t>
        <a:bodyPr/>
        <a:lstStyle/>
        <a:p>
          <a:endParaRPr lang="es-EC"/>
        </a:p>
      </dgm:t>
    </dgm:pt>
    <dgm:pt modelId="{FF78EEA3-FD91-4109-8907-12C773703FF9}" type="pres">
      <dgm:prSet presAssocID="{12546DAD-7C24-4555-8460-58A77C042079}" presName="arrow" presStyleLbl="node1" presStyleIdx="0" presStyleCnt="2">
        <dgm:presLayoutVars>
          <dgm:bulletEnabled val="1"/>
        </dgm:presLayoutVars>
      </dgm:prSet>
      <dgm:spPr/>
      <dgm:t>
        <a:bodyPr/>
        <a:lstStyle/>
        <a:p>
          <a:endParaRPr lang="es-ES"/>
        </a:p>
      </dgm:t>
    </dgm:pt>
    <dgm:pt modelId="{9A6DBCAA-300D-44BF-9B13-B66312B24E44}" type="pres">
      <dgm:prSet presAssocID="{823A0EB1-812E-4B07-B1E0-31DD2154C44C}" presName="arrow" presStyleLbl="node1" presStyleIdx="1" presStyleCnt="2" custRadScaleRad="104810" custRadScaleInc="-138">
        <dgm:presLayoutVars>
          <dgm:bulletEnabled val="1"/>
        </dgm:presLayoutVars>
      </dgm:prSet>
      <dgm:spPr/>
      <dgm:t>
        <a:bodyPr/>
        <a:lstStyle/>
        <a:p>
          <a:endParaRPr lang="es-ES"/>
        </a:p>
      </dgm:t>
    </dgm:pt>
  </dgm:ptLst>
  <dgm:cxnLst>
    <dgm:cxn modelId="{4FB8BF0E-E005-4B87-8340-4B5368DC5784}" srcId="{06468A9E-18CC-412E-BB54-9D1CACFDAA23}" destId="{12546DAD-7C24-4555-8460-58A77C042079}" srcOrd="0" destOrd="0" parTransId="{876FDE50-C71D-44F4-B604-A1E4B75848CA}" sibTransId="{B64633AA-7FEA-4044-B41A-7C7A474D96AF}"/>
    <dgm:cxn modelId="{16C4B278-193B-4A88-8A6F-2D3F4C933E1C}" type="presOf" srcId="{823A0EB1-812E-4B07-B1E0-31DD2154C44C}" destId="{9A6DBCAA-300D-44BF-9B13-B66312B24E44}" srcOrd="0" destOrd="0" presId="urn:microsoft.com/office/officeart/2005/8/layout/arrow5"/>
    <dgm:cxn modelId="{F9D9F0CE-2387-40A9-A7FB-873BCC3A51F9}" srcId="{06468A9E-18CC-412E-BB54-9D1CACFDAA23}" destId="{823A0EB1-812E-4B07-B1E0-31DD2154C44C}" srcOrd="1" destOrd="0" parTransId="{3AE4FCB6-47EA-4B43-8CF6-EE7CDD2115BD}" sibTransId="{87D9A94C-A2A8-40FC-86CE-1ADF189F781A}"/>
    <dgm:cxn modelId="{A570E7A0-99A4-4893-9CB7-3ADD26D58950}" type="presOf" srcId="{06468A9E-18CC-412E-BB54-9D1CACFDAA23}" destId="{2DE9FA17-1C75-4AF1-A7A5-474ED94FFE18}" srcOrd="0" destOrd="0" presId="urn:microsoft.com/office/officeart/2005/8/layout/arrow5"/>
    <dgm:cxn modelId="{ED452022-C60D-4405-AF35-DDBC113385D0}" type="presOf" srcId="{12546DAD-7C24-4555-8460-58A77C042079}" destId="{FF78EEA3-FD91-4109-8907-12C773703FF9}" srcOrd="0" destOrd="0" presId="urn:microsoft.com/office/officeart/2005/8/layout/arrow5"/>
    <dgm:cxn modelId="{C9E9604B-3DB5-4F54-AFC2-D2AB78AA89A3}" type="presParOf" srcId="{2DE9FA17-1C75-4AF1-A7A5-474ED94FFE18}" destId="{FF78EEA3-FD91-4109-8907-12C773703FF9}" srcOrd="0" destOrd="0" presId="urn:microsoft.com/office/officeart/2005/8/layout/arrow5"/>
    <dgm:cxn modelId="{BB90AE8C-E5EF-4AB6-8DD2-69E4DB54F575}" type="presParOf" srcId="{2DE9FA17-1C75-4AF1-A7A5-474ED94FFE18}" destId="{9A6DBCAA-300D-44BF-9B13-B66312B24E44}" srcOrd="1" destOrd="0" presId="urn:microsoft.com/office/officeart/2005/8/layout/arrow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E00FEB-E023-4CD4-BBE1-B245AB7ED719}"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s-ES"/>
        </a:p>
      </dgm:t>
    </dgm:pt>
    <dgm:pt modelId="{4C4FE4A7-31C3-43B5-B316-4703E13E72D2}">
      <dgm:prSet phldrT="[Texto]" custT="1"/>
      <dgm:spPr/>
      <dgm:t>
        <a:bodyPr/>
        <a:lstStyle/>
        <a:p>
          <a:r>
            <a:rPr lang="es-MX" sz="3200" dirty="0" smtClean="0"/>
            <a:t>Enfoque: mixto</a:t>
          </a:r>
          <a:endParaRPr lang="es-ES" sz="3200" dirty="0"/>
        </a:p>
      </dgm:t>
    </dgm:pt>
    <dgm:pt modelId="{3BE9D4C8-7A9F-47BE-87D7-ABE7C64A0B96}" type="parTrans" cxnId="{74EB82F3-BD54-40E9-A515-B233F231F519}">
      <dgm:prSet/>
      <dgm:spPr/>
      <dgm:t>
        <a:bodyPr/>
        <a:lstStyle/>
        <a:p>
          <a:endParaRPr lang="es-ES"/>
        </a:p>
      </dgm:t>
    </dgm:pt>
    <dgm:pt modelId="{EF155DA6-C238-4887-B643-454A89A42C92}" type="sibTrans" cxnId="{74EB82F3-BD54-40E9-A515-B233F231F519}">
      <dgm:prSet/>
      <dgm:spPr/>
      <dgm:t>
        <a:bodyPr/>
        <a:lstStyle/>
        <a:p>
          <a:endParaRPr lang="es-ES"/>
        </a:p>
      </dgm:t>
    </dgm:pt>
    <dgm:pt modelId="{545A1C31-F849-471C-A423-98A18FC24628}">
      <dgm:prSet phldrT="[Texto]" custT="1"/>
      <dgm:spPr/>
      <dgm:t>
        <a:bodyPr/>
        <a:lstStyle/>
        <a:p>
          <a:r>
            <a:rPr lang="es-ES" sz="3200" dirty="0" smtClean="0"/>
            <a:t>Encuestas</a:t>
          </a:r>
          <a:endParaRPr lang="es-ES" sz="3200" dirty="0"/>
        </a:p>
      </dgm:t>
    </dgm:pt>
    <dgm:pt modelId="{1D8B797E-0597-4A79-988F-339A04D0E688}" type="parTrans" cxnId="{F06463ED-2412-4595-B1A9-12E7D036595D}">
      <dgm:prSet/>
      <dgm:spPr/>
      <dgm:t>
        <a:bodyPr/>
        <a:lstStyle/>
        <a:p>
          <a:endParaRPr lang="es-ES"/>
        </a:p>
      </dgm:t>
    </dgm:pt>
    <dgm:pt modelId="{C71C9CE8-8890-469E-9BC0-914E82D1DAE6}" type="sibTrans" cxnId="{F06463ED-2412-4595-B1A9-12E7D036595D}">
      <dgm:prSet/>
      <dgm:spPr/>
      <dgm:t>
        <a:bodyPr/>
        <a:lstStyle/>
        <a:p>
          <a:endParaRPr lang="es-ES"/>
        </a:p>
      </dgm:t>
    </dgm:pt>
    <dgm:pt modelId="{0A4020D0-A1CA-43D2-865E-AD29C9F35760}">
      <dgm:prSet phldrT="[Texto]" custT="1"/>
      <dgm:spPr/>
      <dgm:t>
        <a:bodyPr/>
        <a:lstStyle/>
        <a:p>
          <a:r>
            <a:rPr lang="es-ES" sz="3200" dirty="0" smtClean="0"/>
            <a:t>Contrastación de hipótesis</a:t>
          </a:r>
          <a:endParaRPr lang="es-ES" sz="3200" dirty="0"/>
        </a:p>
      </dgm:t>
    </dgm:pt>
    <dgm:pt modelId="{E1DAE9A1-2742-48E2-B421-4648F7937E36}" type="parTrans" cxnId="{E4B65C1E-3369-4DFD-9C49-D65A159FA5E0}">
      <dgm:prSet/>
      <dgm:spPr/>
      <dgm:t>
        <a:bodyPr/>
        <a:lstStyle/>
        <a:p>
          <a:endParaRPr lang="es-ES"/>
        </a:p>
      </dgm:t>
    </dgm:pt>
    <dgm:pt modelId="{FB53891E-62EB-475F-A7C6-8F43C616D58B}" type="sibTrans" cxnId="{E4B65C1E-3369-4DFD-9C49-D65A159FA5E0}">
      <dgm:prSet/>
      <dgm:spPr/>
      <dgm:t>
        <a:bodyPr/>
        <a:lstStyle/>
        <a:p>
          <a:endParaRPr lang="es-ES"/>
        </a:p>
      </dgm:t>
    </dgm:pt>
    <dgm:pt modelId="{A933B074-63C5-47B7-8847-0F243F75FC46}" type="pres">
      <dgm:prSet presAssocID="{AAE00FEB-E023-4CD4-BBE1-B245AB7ED719}" presName="outerComposite" presStyleCnt="0">
        <dgm:presLayoutVars>
          <dgm:chMax val="5"/>
          <dgm:dir/>
          <dgm:resizeHandles val="exact"/>
        </dgm:presLayoutVars>
      </dgm:prSet>
      <dgm:spPr/>
      <dgm:t>
        <a:bodyPr/>
        <a:lstStyle/>
        <a:p>
          <a:endParaRPr lang="es-EC"/>
        </a:p>
      </dgm:t>
    </dgm:pt>
    <dgm:pt modelId="{9918E94D-3901-4877-82D9-814282215EAD}" type="pres">
      <dgm:prSet presAssocID="{AAE00FEB-E023-4CD4-BBE1-B245AB7ED719}" presName="dummyMaxCanvas" presStyleCnt="0">
        <dgm:presLayoutVars/>
      </dgm:prSet>
      <dgm:spPr/>
    </dgm:pt>
    <dgm:pt modelId="{B80A7FD0-EF43-4A0B-9E3B-C630946C6324}" type="pres">
      <dgm:prSet presAssocID="{AAE00FEB-E023-4CD4-BBE1-B245AB7ED719}" presName="ThreeNodes_1" presStyleLbl="node1" presStyleIdx="0" presStyleCnt="3" custScaleY="58807">
        <dgm:presLayoutVars>
          <dgm:bulletEnabled val="1"/>
        </dgm:presLayoutVars>
      </dgm:prSet>
      <dgm:spPr/>
      <dgm:t>
        <a:bodyPr/>
        <a:lstStyle/>
        <a:p>
          <a:endParaRPr lang="es-ES"/>
        </a:p>
      </dgm:t>
    </dgm:pt>
    <dgm:pt modelId="{3AD9C9B3-202D-41D8-B2C1-FF7C82C644A5}" type="pres">
      <dgm:prSet presAssocID="{AAE00FEB-E023-4CD4-BBE1-B245AB7ED719}" presName="ThreeNodes_2" presStyleLbl="node1" presStyleIdx="1" presStyleCnt="3" custScaleY="58807">
        <dgm:presLayoutVars>
          <dgm:bulletEnabled val="1"/>
        </dgm:presLayoutVars>
      </dgm:prSet>
      <dgm:spPr/>
      <dgm:t>
        <a:bodyPr/>
        <a:lstStyle/>
        <a:p>
          <a:endParaRPr lang="es-ES"/>
        </a:p>
      </dgm:t>
    </dgm:pt>
    <dgm:pt modelId="{F4A48EDA-089E-4269-89B9-9B4D6EB1DA79}" type="pres">
      <dgm:prSet presAssocID="{AAE00FEB-E023-4CD4-BBE1-B245AB7ED719}" presName="ThreeNodes_3" presStyleLbl="node1" presStyleIdx="2" presStyleCnt="3" custScaleY="58807">
        <dgm:presLayoutVars>
          <dgm:bulletEnabled val="1"/>
        </dgm:presLayoutVars>
      </dgm:prSet>
      <dgm:spPr/>
      <dgm:t>
        <a:bodyPr/>
        <a:lstStyle/>
        <a:p>
          <a:endParaRPr lang="es-EC"/>
        </a:p>
      </dgm:t>
    </dgm:pt>
    <dgm:pt modelId="{225FE486-3BED-47DB-9AF9-D808B93B8BF4}" type="pres">
      <dgm:prSet presAssocID="{AAE00FEB-E023-4CD4-BBE1-B245AB7ED719}" presName="ThreeConn_1-2" presStyleLbl="fgAccFollowNode1" presStyleIdx="0" presStyleCnt="2">
        <dgm:presLayoutVars>
          <dgm:bulletEnabled val="1"/>
        </dgm:presLayoutVars>
      </dgm:prSet>
      <dgm:spPr/>
      <dgm:t>
        <a:bodyPr/>
        <a:lstStyle/>
        <a:p>
          <a:endParaRPr lang="es-EC"/>
        </a:p>
      </dgm:t>
    </dgm:pt>
    <dgm:pt modelId="{0D59A221-10A9-41D2-835B-151B622B1C8B}" type="pres">
      <dgm:prSet presAssocID="{AAE00FEB-E023-4CD4-BBE1-B245AB7ED719}" presName="ThreeConn_2-3" presStyleLbl="fgAccFollowNode1" presStyleIdx="1" presStyleCnt="2">
        <dgm:presLayoutVars>
          <dgm:bulletEnabled val="1"/>
        </dgm:presLayoutVars>
      </dgm:prSet>
      <dgm:spPr/>
      <dgm:t>
        <a:bodyPr/>
        <a:lstStyle/>
        <a:p>
          <a:endParaRPr lang="es-EC"/>
        </a:p>
      </dgm:t>
    </dgm:pt>
    <dgm:pt modelId="{E212C77C-4F56-4194-9A2A-72A5081D1C69}" type="pres">
      <dgm:prSet presAssocID="{AAE00FEB-E023-4CD4-BBE1-B245AB7ED719}" presName="ThreeNodes_1_text" presStyleLbl="node1" presStyleIdx="2" presStyleCnt="3">
        <dgm:presLayoutVars>
          <dgm:bulletEnabled val="1"/>
        </dgm:presLayoutVars>
      </dgm:prSet>
      <dgm:spPr/>
      <dgm:t>
        <a:bodyPr/>
        <a:lstStyle/>
        <a:p>
          <a:endParaRPr lang="es-ES"/>
        </a:p>
      </dgm:t>
    </dgm:pt>
    <dgm:pt modelId="{0711FB1A-D7AD-4620-BE71-6363E3EB0422}" type="pres">
      <dgm:prSet presAssocID="{AAE00FEB-E023-4CD4-BBE1-B245AB7ED719}" presName="ThreeNodes_2_text" presStyleLbl="node1" presStyleIdx="2" presStyleCnt="3">
        <dgm:presLayoutVars>
          <dgm:bulletEnabled val="1"/>
        </dgm:presLayoutVars>
      </dgm:prSet>
      <dgm:spPr/>
      <dgm:t>
        <a:bodyPr/>
        <a:lstStyle/>
        <a:p>
          <a:endParaRPr lang="es-ES"/>
        </a:p>
      </dgm:t>
    </dgm:pt>
    <dgm:pt modelId="{1231B63B-7AD6-41E4-9455-FE6219A2008A}" type="pres">
      <dgm:prSet presAssocID="{AAE00FEB-E023-4CD4-BBE1-B245AB7ED719}" presName="ThreeNodes_3_text" presStyleLbl="node1" presStyleIdx="2" presStyleCnt="3">
        <dgm:presLayoutVars>
          <dgm:bulletEnabled val="1"/>
        </dgm:presLayoutVars>
      </dgm:prSet>
      <dgm:spPr/>
      <dgm:t>
        <a:bodyPr/>
        <a:lstStyle/>
        <a:p>
          <a:endParaRPr lang="es-EC"/>
        </a:p>
      </dgm:t>
    </dgm:pt>
  </dgm:ptLst>
  <dgm:cxnLst>
    <dgm:cxn modelId="{C1ABDA02-6B03-4A1A-BEA8-A1F798C8451B}" type="presOf" srcId="{4C4FE4A7-31C3-43B5-B316-4703E13E72D2}" destId="{E212C77C-4F56-4194-9A2A-72A5081D1C69}" srcOrd="1" destOrd="0" presId="urn:microsoft.com/office/officeart/2005/8/layout/vProcess5"/>
    <dgm:cxn modelId="{00EF3C60-D52B-4C94-A794-C3A3B6CEC309}" type="presOf" srcId="{4C4FE4A7-31C3-43B5-B316-4703E13E72D2}" destId="{B80A7FD0-EF43-4A0B-9E3B-C630946C6324}" srcOrd="0" destOrd="0" presId="urn:microsoft.com/office/officeart/2005/8/layout/vProcess5"/>
    <dgm:cxn modelId="{F2D8937E-0641-487A-9B23-5BA1C44D69A7}" type="presOf" srcId="{EF155DA6-C238-4887-B643-454A89A42C92}" destId="{225FE486-3BED-47DB-9AF9-D808B93B8BF4}" srcOrd="0" destOrd="0" presId="urn:microsoft.com/office/officeart/2005/8/layout/vProcess5"/>
    <dgm:cxn modelId="{E4B65C1E-3369-4DFD-9C49-D65A159FA5E0}" srcId="{AAE00FEB-E023-4CD4-BBE1-B245AB7ED719}" destId="{0A4020D0-A1CA-43D2-865E-AD29C9F35760}" srcOrd="2" destOrd="0" parTransId="{E1DAE9A1-2742-48E2-B421-4648F7937E36}" sibTransId="{FB53891E-62EB-475F-A7C6-8F43C616D58B}"/>
    <dgm:cxn modelId="{7CAF3749-4322-47EB-A5D3-D08822E5A465}" type="presOf" srcId="{AAE00FEB-E023-4CD4-BBE1-B245AB7ED719}" destId="{A933B074-63C5-47B7-8847-0F243F75FC46}" srcOrd="0" destOrd="0" presId="urn:microsoft.com/office/officeart/2005/8/layout/vProcess5"/>
    <dgm:cxn modelId="{8E0CF562-A459-4C8B-8BCB-57F8A18BAAC2}" type="presOf" srcId="{0A4020D0-A1CA-43D2-865E-AD29C9F35760}" destId="{1231B63B-7AD6-41E4-9455-FE6219A2008A}" srcOrd="1" destOrd="0" presId="urn:microsoft.com/office/officeart/2005/8/layout/vProcess5"/>
    <dgm:cxn modelId="{893C23D3-D6C3-49FB-AA86-34343A384C1C}" type="presOf" srcId="{C71C9CE8-8890-469E-9BC0-914E82D1DAE6}" destId="{0D59A221-10A9-41D2-835B-151B622B1C8B}" srcOrd="0" destOrd="0" presId="urn:microsoft.com/office/officeart/2005/8/layout/vProcess5"/>
    <dgm:cxn modelId="{A97AE74C-5190-4227-B72F-DEB12F679BDF}" type="presOf" srcId="{0A4020D0-A1CA-43D2-865E-AD29C9F35760}" destId="{F4A48EDA-089E-4269-89B9-9B4D6EB1DA79}" srcOrd="0" destOrd="0" presId="urn:microsoft.com/office/officeart/2005/8/layout/vProcess5"/>
    <dgm:cxn modelId="{B82A7155-B264-448A-985B-7C4ADF3A3169}" type="presOf" srcId="{545A1C31-F849-471C-A423-98A18FC24628}" destId="{3AD9C9B3-202D-41D8-B2C1-FF7C82C644A5}" srcOrd="0" destOrd="0" presId="urn:microsoft.com/office/officeart/2005/8/layout/vProcess5"/>
    <dgm:cxn modelId="{74EB82F3-BD54-40E9-A515-B233F231F519}" srcId="{AAE00FEB-E023-4CD4-BBE1-B245AB7ED719}" destId="{4C4FE4A7-31C3-43B5-B316-4703E13E72D2}" srcOrd="0" destOrd="0" parTransId="{3BE9D4C8-7A9F-47BE-87D7-ABE7C64A0B96}" sibTransId="{EF155DA6-C238-4887-B643-454A89A42C92}"/>
    <dgm:cxn modelId="{F06463ED-2412-4595-B1A9-12E7D036595D}" srcId="{AAE00FEB-E023-4CD4-BBE1-B245AB7ED719}" destId="{545A1C31-F849-471C-A423-98A18FC24628}" srcOrd="1" destOrd="0" parTransId="{1D8B797E-0597-4A79-988F-339A04D0E688}" sibTransId="{C71C9CE8-8890-469E-9BC0-914E82D1DAE6}"/>
    <dgm:cxn modelId="{582E29BE-1D36-42D2-A4F1-3161ED089CA6}" type="presOf" srcId="{545A1C31-F849-471C-A423-98A18FC24628}" destId="{0711FB1A-D7AD-4620-BE71-6363E3EB0422}" srcOrd="1" destOrd="0" presId="urn:microsoft.com/office/officeart/2005/8/layout/vProcess5"/>
    <dgm:cxn modelId="{D78B46AC-89CA-4659-9EFC-2A84250AF116}" type="presParOf" srcId="{A933B074-63C5-47B7-8847-0F243F75FC46}" destId="{9918E94D-3901-4877-82D9-814282215EAD}" srcOrd="0" destOrd="0" presId="urn:microsoft.com/office/officeart/2005/8/layout/vProcess5"/>
    <dgm:cxn modelId="{3F9B91F9-4C44-425B-8543-2CB3C641555C}" type="presParOf" srcId="{A933B074-63C5-47B7-8847-0F243F75FC46}" destId="{B80A7FD0-EF43-4A0B-9E3B-C630946C6324}" srcOrd="1" destOrd="0" presId="urn:microsoft.com/office/officeart/2005/8/layout/vProcess5"/>
    <dgm:cxn modelId="{E1A12DE0-196C-485D-804F-F9E9625BC476}" type="presParOf" srcId="{A933B074-63C5-47B7-8847-0F243F75FC46}" destId="{3AD9C9B3-202D-41D8-B2C1-FF7C82C644A5}" srcOrd="2" destOrd="0" presId="urn:microsoft.com/office/officeart/2005/8/layout/vProcess5"/>
    <dgm:cxn modelId="{D684A505-54D7-496B-A912-ABEBDD1A831C}" type="presParOf" srcId="{A933B074-63C5-47B7-8847-0F243F75FC46}" destId="{F4A48EDA-089E-4269-89B9-9B4D6EB1DA79}" srcOrd="3" destOrd="0" presId="urn:microsoft.com/office/officeart/2005/8/layout/vProcess5"/>
    <dgm:cxn modelId="{971669D0-5B0C-48E7-91FD-29A3B99A40EB}" type="presParOf" srcId="{A933B074-63C5-47B7-8847-0F243F75FC46}" destId="{225FE486-3BED-47DB-9AF9-D808B93B8BF4}" srcOrd="4" destOrd="0" presId="urn:microsoft.com/office/officeart/2005/8/layout/vProcess5"/>
    <dgm:cxn modelId="{FF9775F6-3A61-493F-B661-CEB7F06F4A20}" type="presParOf" srcId="{A933B074-63C5-47B7-8847-0F243F75FC46}" destId="{0D59A221-10A9-41D2-835B-151B622B1C8B}" srcOrd="5" destOrd="0" presId="urn:microsoft.com/office/officeart/2005/8/layout/vProcess5"/>
    <dgm:cxn modelId="{CB9DEE0E-87AE-4F4A-97C1-D2B2EDC0D37A}" type="presParOf" srcId="{A933B074-63C5-47B7-8847-0F243F75FC46}" destId="{E212C77C-4F56-4194-9A2A-72A5081D1C69}" srcOrd="6" destOrd="0" presId="urn:microsoft.com/office/officeart/2005/8/layout/vProcess5"/>
    <dgm:cxn modelId="{962C7523-C3B0-4A0F-9CF4-174CF27BE02C}" type="presParOf" srcId="{A933B074-63C5-47B7-8847-0F243F75FC46}" destId="{0711FB1A-D7AD-4620-BE71-6363E3EB0422}" srcOrd="7" destOrd="0" presId="urn:microsoft.com/office/officeart/2005/8/layout/vProcess5"/>
    <dgm:cxn modelId="{B591C6B8-889C-4F9C-8BAC-71843350D0AB}" type="presParOf" srcId="{A933B074-63C5-47B7-8847-0F243F75FC46}" destId="{1231B63B-7AD6-41E4-9455-FE6219A2008A}"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299AD0-D2F8-40EE-87F4-7610BF9FA86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8820084C-BBCF-437E-A6B3-77E9604051E2}">
      <dgm:prSet phldrT="[Texto]"/>
      <dgm:spPr/>
      <dgm:t>
        <a:bodyPr/>
        <a:lstStyle/>
        <a:p>
          <a:r>
            <a:rPr lang="es-ES" dirty="0" smtClean="0"/>
            <a:t>EMPRESARIAL</a:t>
          </a:r>
          <a:endParaRPr lang="es-ES" dirty="0"/>
        </a:p>
      </dgm:t>
    </dgm:pt>
    <dgm:pt modelId="{386A6B1F-C629-400E-9BAA-5CA7E2258D12}" type="parTrans" cxnId="{3549D3C3-63D0-400C-9942-E082D2A241BC}">
      <dgm:prSet/>
      <dgm:spPr/>
      <dgm:t>
        <a:bodyPr/>
        <a:lstStyle/>
        <a:p>
          <a:endParaRPr lang="es-ES"/>
        </a:p>
      </dgm:t>
    </dgm:pt>
    <dgm:pt modelId="{4B0F0E6B-F4FA-44A4-8193-9A2EF1D71F23}" type="sibTrans" cxnId="{3549D3C3-63D0-400C-9942-E082D2A241BC}">
      <dgm:prSet/>
      <dgm:spPr/>
      <dgm:t>
        <a:bodyPr/>
        <a:lstStyle/>
        <a:p>
          <a:endParaRPr lang="es-ES"/>
        </a:p>
      </dgm:t>
    </dgm:pt>
    <dgm:pt modelId="{4AE0C1B9-36FA-4168-B19C-63AA49E73FA4}">
      <dgm:prSet phldrT="[Texto]"/>
      <dgm:spPr/>
      <dgm:t>
        <a:bodyPr/>
        <a:lstStyle/>
        <a:p>
          <a:r>
            <a:rPr lang="es-ES" dirty="0" smtClean="0"/>
            <a:t>Por tanto, los segmentos a los que se deberán dirigir estos negocios son los trabajadores del cantón, sus familias, así como las familias de los cantones vecinos.</a:t>
          </a:r>
          <a:endParaRPr lang="es-ES" dirty="0"/>
        </a:p>
      </dgm:t>
    </dgm:pt>
    <dgm:pt modelId="{B03F0BAE-843B-4092-8D9B-4492ECF211E8}" type="parTrans" cxnId="{C844BAC7-8CA6-436F-BF13-A2A97D91B29B}">
      <dgm:prSet/>
      <dgm:spPr/>
      <dgm:t>
        <a:bodyPr/>
        <a:lstStyle/>
        <a:p>
          <a:endParaRPr lang="es-ES"/>
        </a:p>
      </dgm:t>
    </dgm:pt>
    <dgm:pt modelId="{EB6B3793-A8B4-4925-AF25-499E7F466F07}" type="sibTrans" cxnId="{C844BAC7-8CA6-436F-BF13-A2A97D91B29B}">
      <dgm:prSet/>
      <dgm:spPr/>
      <dgm:t>
        <a:bodyPr/>
        <a:lstStyle/>
        <a:p>
          <a:endParaRPr lang="es-ES"/>
        </a:p>
      </dgm:t>
    </dgm:pt>
    <dgm:pt modelId="{E1248FE4-1133-47EE-9136-B40C2D987A48}">
      <dgm:prSet phldrT="[Texto]"/>
      <dgm:spPr/>
      <dgm:t>
        <a:bodyPr/>
        <a:lstStyle/>
        <a:p>
          <a:r>
            <a:rPr lang="es-ES" dirty="0" smtClean="0"/>
            <a:t>FINANCIERA</a:t>
          </a:r>
          <a:endParaRPr lang="es-ES" dirty="0"/>
        </a:p>
      </dgm:t>
    </dgm:pt>
    <dgm:pt modelId="{F12558AF-C19E-47E1-9FC9-FAEEE2684688}" type="parTrans" cxnId="{1E7B23EF-7F9B-48CD-B0BB-D5AB0C740AF8}">
      <dgm:prSet/>
      <dgm:spPr/>
      <dgm:t>
        <a:bodyPr/>
        <a:lstStyle/>
        <a:p>
          <a:endParaRPr lang="es-ES"/>
        </a:p>
      </dgm:t>
    </dgm:pt>
    <dgm:pt modelId="{63532D3E-B7EE-4C11-9FC5-5110CBA6C061}" type="sibTrans" cxnId="{1E7B23EF-7F9B-48CD-B0BB-D5AB0C740AF8}">
      <dgm:prSet/>
      <dgm:spPr/>
      <dgm:t>
        <a:bodyPr/>
        <a:lstStyle/>
        <a:p>
          <a:endParaRPr lang="es-ES"/>
        </a:p>
      </dgm:t>
    </dgm:pt>
    <dgm:pt modelId="{DACB826C-DCAE-4038-95EA-9C9E7DDC0AD0}">
      <dgm:prSet phldrT="[Texto]"/>
      <dgm:spPr/>
      <dgm:t>
        <a:bodyPr/>
        <a:lstStyle/>
        <a:p>
          <a:r>
            <a:rPr lang="es-ES" dirty="0" smtClean="0"/>
            <a:t>Diseñar un plan financiero anual.</a:t>
          </a:r>
          <a:endParaRPr lang="es-ES" dirty="0"/>
        </a:p>
      </dgm:t>
    </dgm:pt>
    <dgm:pt modelId="{00E09D70-B1A7-408B-8939-6C5A0FF28130}" type="parTrans" cxnId="{B387F69B-AB4D-4F91-B841-1884D7FD6EB9}">
      <dgm:prSet/>
      <dgm:spPr/>
      <dgm:t>
        <a:bodyPr/>
        <a:lstStyle/>
        <a:p>
          <a:endParaRPr lang="es-ES"/>
        </a:p>
      </dgm:t>
    </dgm:pt>
    <dgm:pt modelId="{7F49E2C8-9A15-4679-B6EC-ED7DC126DE1D}" type="sibTrans" cxnId="{B387F69B-AB4D-4F91-B841-1884D7FD6EB9}">
      <dgm:prSet/>
      <dgm:spPr/>
      <dgm:t>
        <a:bodyPr/>
        <a:lstStyle/>
        <a:p>
          <a:endParaRPr lang="es-ES"/>
        </a:p>
      </dgm:t>
    </dgm:pt>
    <dgm:pt modelId="{37DDC9AB-D12C-440C-A108-AEB537CBC349}">
      <dgm:prSet phldrT="[Texto]"/>
      <dgm:spPr/>
      <dgm:t>
        <a:bodyPr/>
        <a:lstStyle/>
        <a:p>
          <a:r>
            <a:rPr lang="es-ES" dirty="0" smtClean="0"/>
            <a:t>MARKETING</a:t>
          </a:r>
          <a:endParaRPr lang="es-ES" dirty="0"/>
        </a:p>
      </dgm:t>
    </dgm:pt>
    <dgm:pt modelId="{A9D281B8-6E08-47D0-B6F4-B6DAA34FD11F}" type="parTrans" cxnId="{79CFF04F-9005-40E2-BA8C-6C069FD63CDD}">
      <dgm:prSet/>
      <dgm:spPr/>
      <dgm:t>
        <a:bodyPr/>
        <a:lstStyle/>
        <a:p>
          <a:endParaRPr lang="es-ES"/>
        </a:p>
      </dgm:t>
    </dgm:pt>
    <dgm:pt modelId="{5915EEA4-7D5A-4F0E-A012-AEA8CCFC9E63}" type="sibTrans" cxnId="{79CFF04F-9005-40E2-BA8C-6C069FD63CDD}">
      <dgm:prSet/>
      <dgm:spPr/>
      <dgm:t>
        <a:bodyPr/>
        <a:lstStyle/>
        <a:p>
          <a:endParaRPr lang="es-ES"/>
        </a:p>
      </dgm:t>
    </dgm:pt>
    <dgm:pt modelId="{4B89EEA9-C1DF-4C02-807D-E838417B6F26}">
      <dgm:prSet phldrT="[Texto]"/>
      <dgm:spPr/>
      <dgm:t>
        <a:bodyPr/>
        <a:lstStyle/>
        <a:p>
          <a:r>
            <a:rPr lang="es-ES" dirty="0" smtClean="0"/>
            <a:t>El principal canal de promoción y publicidad de los servicios de los restaurantes ubicados en el cantón Rumiñahui deben ser las redes sociales.</a:t>
          </a:r>
          <a:endParaRPr lang="es-ES" dirty="0"/>
        </a:p>
      </dgm:t>
    </dgm:pt>
    <dgm:pt modelId="{AEBD092D-5D3A-4BF3-9DCE-8D3280CBBFF2}" type="parTrans" cxnId="{85B81B1B-C557-4BF0-AF23-E71657E6F7F4}">
      <dgm:prSet/>
      <dgm:spPr/>
      <dgm:t>
        <a:bodyPr/>
        <a:lstStyle/>
        <a:p>
          <a:endParaRPr lang="es-ES"/>
        </a:p>
      </dgm:t>
    </dgm:pt>
    <dgm:pt modelId="{8AA4A11A-0B30-4D86-8315-2EC715DD4B7D}" type="sibTrans" cxnId="{85B81B1B-C557-4BF0-AF23-E71657E6F7F4}">
      <dgm:prSet/>
      <dgm:spPr/>
      <dgm:t>
        <a:bodyPr/>
        <a:lstStyle/>
        <a:p>
          <a:endParaRPr lang="es-ES"/>
        </a:p>
      </dgm:t>
    </dgm:pt>
    <dgm:pt modelId="{F713700C-7648-4B22-8660-337F56144B0C}">
      <dgm:prSet phldrT="[Texto]"/>
      <dgm:spPr/>
      <dgm:t>
        <a:bodyPr/>
        <a:lstStyle/>
        <a:p>
          <a:r>
            <a:rPr lang="es-ES" dirty="0" smtClean="0"/>
            <a:t>COSTOS</a:t>
          </a:r>
          <a:endParaRPr lang="es-ES" dirty="0"/>
        </a:p>
      </dgm:t>
    </dgm:pt>
    <dgm:pt modelId="{B9F8934D-7D11-40F4-9DC6-9DA6D7F0D22D}" type="parTrans" cxnId="{5640DAE2-3F45-4010-85DA-279325971B72}">
      <dgm:prSet/>
      <dgm:spPr/>
      <dgm:t>
        <a:bodyPr/>
        <a:lstStyle/>
        <a:p>
          <a:endParaRPr lang="es-ES"/>
        </a:p>
      </dgm:t>
    </dgm:pt>
    <dgm:pt modelId="{279965C6-50AD-48AD-ADA5-F0AD43A0D589}" type="sibTrans" cxnId="{5640DAE2-3F45-4010-85DA-279325971B72}">
      <dgm:prSet/>
      <dgm:spPr/>
      <dgm:t>
        <a:bodyPr/>
        <a:lstStyle/>
        <a:p>
          <a:endParaRPr lang="es-ES"/>
        </a:p>
      </dgm:t>
    </dgm:pt>
    <dgm:pt modelId="{8078B9C2-B09F-477F-954E-CC705DD431A5}">
      <dgm:prSet/>
      <dgm:spPr/>
      <dgm:t>
        <a:bodyPr/>
        <a:lstStyle/>
        <a:p>
          <a:r>
            <a:rPr lang="es-ES" smtClean="0"/>
            <a:t>negociar con los proveedores de los diferentes bienes y servicios los precios y las mejores condiciones de entrega de sus productos</a:t>
          </a:r>
          <a:endParaRPr lang="es-ES"/>
        </a:p>
      </dgm:t>
    </dgm:pt>
    <dgm:pt modelId="{50A4E7BC-4B7E-49A0-8D89-4E3128623E6D}" type="parTrans" cxnId="{3EDC542D-B42A-4256-BF38-E15F66DD5303}">
      <dgm:prSet/>
      <dgm:spPr/>
      <dgm:t>
        <a:bodyPr/>
        <a:lstStyle/>
        <a:p>
          <a:endParaRPr lang="es-ES"/>
        </a:p>
      </dgm:t>
    </dgm:pt>
    <dgm:pt modelId="{06841765-4A90-406F-A9CB-4CABD31C603A}" type="sibTrans" cxnId="{3EDC542D-B42A-4256-BF38-E15F66DD5303}">
      <dgm:prSet/>
      <dgm:spPr/>
      <dgm:t>
        <a:bodyPr/>
        <a:lstStyle/>
        <a:p>
          <a:endParaRPr lang="es-ES"/>
        </a:p>
      </dgm:t>
    </dgm:pt>
    <dgm:pt modelId="{D8E3A50E-1A28-437A-A38B-4A07F93B963C}">
      <dgm:prSet/>
      <dgm:spPr/>
      <dgm:t>
        <a:bodyPr/>
        <a:lstStyle/>
        <a:p>
          <a:r>
            <a:rPr lang="es-ES" dirty="0" smtClean="0"/>
            <a:t>Tener una cuenta única del negocio.</a:t>
          </a:r>
          <a:endParaRPr lang="en-US" dirty="0"/>
        </a:p>
      </dgm:t>
    </dgm:pt>
    <dgm:pt modelId="{11379B22-B822-43EF-9A3B-ACEE1D0FF52E}" type="parTrans" cxnId="{B9D4FB1B-A4E7-4EE7-B0A2-E46147DE861B}">
      <dgm:prSet/>
      <dgm:spPr/>
      <dgm:t>
        <a:bodyPr/>
        <a:lstStyle/>
        <a:p>
          <a:endParaRPr lang="es-ES"/>
        </a:p>
      </dgm:t>
    </dgm:pt>
    <dgm:pt modelId="{3766B981-5023-4774-9AED-39918C8C4686}" type="sibTrans" cxnId="{B9D4FB1B-A4E7-4EE7-B0A2-E46147DE861B}">
      <dgm:prSet/>
      <dgm:spPr/>
      <dgm:t>
        <a:bodyPr/>
        <a:lstStyle/>
        <a:p>
          <a:endParaRPr lang="es-ES"/>
        </a:p>
      </dgm:t>
    </dgm:pt>
    <dgm:pt modelId="{6EE0A5DC-0D15-4CDE-B65D-B2F5FFF320D7}">
      <dgm:prSet/>
      <dgm:spPr/>
      <dgm:t>
        <a:bodyPr/>
        <a:lstStyle/>
        <a:p>
          <a:r>
            <a:rPr lang="es-ES" dirty="0" smtClean="0"/>
            <a:t>Separar no menos del 10% diarios de los ingresos.</a:t>
          </a:r>
          <a:endParaRPr lang="en-US" dirty="0"/>
        </a:p>
      </dgm:t>
    </dgm:pt>
    <dgm:pt modelId="{FD33AF49-1896-460C-A8F6-839561A43D78}" type="parTrans" cxnId="{EF10DA75-9D9E-475E-A301-21C7CD80F015}">
      <dgm:prSet/>
      <dgm:spPr/>
      <dgm:t>
        <a:bodyPr/>
        <a:lstStyle/>
        <a:p>
          <a:endParaRPr lang="es-ES"/>
        </a:p>
      </dgm:t>
    </dgm:pt>
    <dgm:pt modelId="{255CF5E0-7158-4E5A-99BD-8D9E8F7F7401}" type="sibTrans" cxnId="{EF10DA75-9D9E-475E-A301-21C7CD80F015}">
      <dgm:prSet/>
      <dgm:spPr/>
      <dgm:t>
        <a:bodyPr/>
        <a:lstStyle/>
        <a:p>
          <a:endParaRPr lang="es-ES"/>
        </a:p>
      </dgm:t>
    </dgm:pt>
    <dgm:pt modelId="{1E85E112-97D0-4A63-8CD4-A67026C57971}">
      <dgm:prSet/>
      <dgm:spPr/>
      <dgm:t>
        <a:bodyPr/>
        <a:lstStyle/>
        <a:p>
          <a:r>
            <a:rPr lang="es-ES" dirty="0" smtClean="0"/>
            <a:t>Proyectar los ingresos mensuales.</a:t>
          </a:r>
          <a:endParaRPr lang="en-US" dirty="0"/>
        </a:p>
      </dgm:t>
    </dgm:pt>
    <dgm:pt modelId="{C9DF945B-BFB7-4C93-A0F9-1E507D84032F}" type="parTrans" cxnId="{536BF619-FD19-4A6B-8AF6-DDBC90BD4ABB}">
      <dgm:prSet/>
      <dgm:spPr/>
      <dgm:t>
        <a:bodyPr/>
        <a:lstStyle/>
        <a:p>
          <a:endParaRPr lang="es-ES"/>
        </a:p>
      </dgm:t>
    </dgm:pt>
    <dgm:pt modelId="{BA390A3E-3182-4A86-BE3F-8EC3FAADEDD0}" type="sibTrans" cxnId="{536BF619-FD19-4A6B-8AF6-DDBC90BD4ABB}">
      <dgm:prSet/>
      <dgm:spPr/>
      <dgm:t>
        <a:bodyPr/>
        <a:lstStyle/>
        <a:p>
          <a:endParaRPr lang="es-ES"/>
        </a:p>
      </dgm:t>
    </dgm:pt>
    <dgm:pt modelId="{5BE082C0-DE26-4B3E-A489-AD07C9BC0A76}">
      <dgm:prSet/>
      <dgm:spPr/>
      <dgm:t>
        <a:bodyPr/>
        <a:lstStyle/>
        <a:p>
          <a:r>
            <a:rPr lang="es-ES" dirty="0" smtClean="0"/>
            <a:t>Proyectar los gastos mensuales totales.</a:t>
          </a:r>
          <a:endParaRPr lang="en-US" dirty="0"/>
        </a:p>
      </dgm:t>
    </dgm:pt>
    <dgm:pt modelId="{BB5DD015-1BBC-42DE-B5E8-796F67D808D2}" type="parTrans" cxnId="{4D3AB372-FB1B-466D-A3AD-4ACA68B7DE7B}">
      <dgm:prSet/>
      <dgm:spPr/>
      <dgm:t>
        <a:bodyPr/>
        <a:lstStyle/>
        <a:p>
          <a:endParaRPr lang="es-ES"/>
        </a:p>
      </dgm:t>
    </dgm:pt>
    <dgm:pt modelId="{4BE04912-CE75-4C35-98DF-3015EE29AFFC}" type="sibTrans" cxnId="{4D3AB372-FB1B-466D-A3AD-4ACA68B7DE7B}">
      <dgm:prSet/>
      <dgm:spPr/>
      <dgm:t>
        <a:bodyPr/>
        <a:lstStyle/>
        <a:p>
          <a:endParaRPr lang="es-ES"/>
        </a:p>
      </dgm:t>
    </dgm:pt>
    <dgm:pt modelId="{44316961-FE9D-4154-B24F-FAE7735CE5B5}">
      <dgm:prSet/>
      <dgm:spPr/>
      <dgm:t>
        <a:bodyPr/>
        <a:lstStyle/>
        <a:p>
          <a:r>
            <a:rPr lang="es-ES" dirty="0" smtClean="0"/>
            <a:t>Automatizar los registros de ingresos y egresos, con software especializado en contabilidad y finanzas.</a:t>
          </a:r>
          <a:endParaRPr lang="en-US" dirty="0"/>
        </a:p>
      </dgm:t>
    </dgm:pt>
    <dgm:pt modelId="{FB3975AD-523F-496C-B784-1EABFDBE4E7A}" type="parTrans" cxnId="{747E4256-87AD-4B3F-92B0-428099344CA6}">
      <dgm:prSet/>
      <dgm:spPr/>
      <dgm:t>
        <a:bodyPr/>
        <a:lstStyle/>
        <a:p>
          <a:endParaRPr lang="es-ES"/>
        </a:p>
      </dgm:t>
    </dgm:pt>
    <dgm:pt modelId="{0D4AF11E-AED8-4ABC-B7D1-655966D1CDFF}" type="sibTrans" cxnId="{747E4256-87AD-4B3F-92B0-428099344CA6}">
      <dgm:prSet/>
      <dgm:spPr/>
      <dgm:t>
        <a:bodyPr/>
        <a:lstStyle/>
        <a:p>
          <a:endParaRPr lang="es-ES"/>
        </a:p>
      </dgm:t>
    </dgm:pt>
    <dgm:pt modelId="{192971F8-540A-43EC-86AC-3C7A7D960889}">
      <dgm:prSet phldrT="[Texto]"/>
      <dgm:spPr/>
      <dgm:t>
        <a:bodyPr/>
        <a:lstStyle/>
        <a:p>
          <a:r>
            <a:rPr lang="es-ES" dirty="0" smtClean="0"/>
            <a:t>Identificar los gastos y obligaciones mínimos del negocio.</a:t>
          </a:r>
          <a:endParaRPr lang="es-ES" dirty="0"/>
        </a:p>
      </dgm:t>
    </dgm:pt>
    <dgm:pt modelId="{8EEC0503-35E1-4D04-92B7-D9C01871D57A}" type="parTrans" cxnId="{4A11ECEF-F140-48D6-9103-0898B55F63F0}">
      <dgm:prSet/>
      <dgm:spPr/>
      <dgm:t>
        <a:bodyPr/>
        <a:lstStyle/>
        <a:p>
          <a:endParaRPr lang="es-ES"/>
        </a:p>
      </dgm:t>
    </dgm:pt>
    <dgm:pt modelId="{D5D50913-6108-4F88-B90C-1CA17878E389}" type="sibTrans" cxnId="{4A11ECEF-F140-48D6-9103-0898B55F63F0}">
      <dgm:prSet/>
      <dgm:spPr/>
      <dgm:t>
        <a:bodyPr/>
        <a:lstStyle/>
        <a:p>
          <a:endParaRPr lang="es-ES"/>
        </a:p>
      </dgm:t>
    </dgm:pt>
    <dgm:pt modelId="{B61FE5D0-2E9F-440F-A125-93AA8C4494E8}" type="pres">
      <dgm:prSet presAssocID="{41299AD0-D2F8-40EE-87F4-7610BF9FA866}" presName="Name0" presStyleCnt="0">
        <dgm:presLayoutVars>
          <dgm:dir/>
          <dgm:animLvl val="lvl"/>
          <dgm:resizeHandles val="exact"/>
        </dgm:presLayoutVars>
      </dgm:prSet>
      <dgm:spPr/>
      <dgm:t>
        <a:bodyPr/>
        <a:lstStyle/>
        <a:p>
          <a:endParaRPr lang="es-EC"/>
        </a:p>
      </dgm:t>
    </dgm:pt>
    <dgm:pt modelId="{F628861E-1C13-4E4A-B08E-E4277B3C857F}" type="pres">
      <dgm:prSet presAssocID="{8820084C-BBCF-437E-A6B3-77E9604051E2}" presName="composite" presStyleCnt="0"/>
      <dgm:spPr/>
    </dgm:pt>
    <dgm:pt modelId="{6DFA9433-A81F-457E-BB30-85CCD5A4DE81}" type="pres">
      <dgm:prSet presAssocID="{8820084C-BBCF-437E-A6B3-77E9604051E2}" presName="parTx" presStyleLbl="alignNode1" presStyleIdx="0" presStyleCnt="4">
        <dgm:presLayoutVars>
          <dgm:chMax val="0"/>
          <dgm:chPref val="0"/>
          <dgm:bulletEnabled val="1"/>
        </dgm:presLayoutVars>
      </dgm:prSet>
      <dgm:spPr/>
      <dgm:t>
        <a:bodyPr/>
        <a:lstStyle/>
        <a:p>
          <a:endParaRPr lang="es-ES"/>
        </a:p>
      </dgm:t>
    </dgm:pt>
    <dgm:pt modelId="{E37243D9-C129-4F41-A2A3-166B34CFF890}" type="pres">
      <dgm:prSet presAssocID="{8820084C-BBCF-437E-A6B3-77E9604051E2}" presName="desTx" presStyleLbl="alignAccFollowNode1" presStyleIdx="0" presStyleCnt="4">
        <dgm:presLayoutVars>
          <dgm:bulletEnabled val="1"/>
        </dgm:presLayoutVars>
      </dgm:prSet>
      <dgm:spPr/>
      <dgm:t>
        <a:bodyPr/>
        <a:lstStyle/>
        <a:p>
          <a:endParaRPr lang="es-ES"/>
        </a:p>
      </dgm:t>
    </dgm:pt>
    <dgm:pt modelId="{24479465-DE17-479D-A192-724E1058A519}" type="pres">
      <dgm:prSet presAssocID="{4B0F0E6B-F4FA-44A4-8193-9A2EF1D71F23}" presName="space" presStyleCnt="0"/>
      <dgm:spPr/>
    </dgm:pt>
    <dgm:pt modelId="{A8EBA4B0-F397-4542-A239-23918294B8F8}" type="pres">
      <dgm:prSet presAssocID="{F713700C-7648-4B22-8660-337F56144B0C}" presName="composite" presStyleCnt="0"/>
      <dgm:spPr/>
    </dgm:pt>
    <dgm:pt modelId="{1672944C-AB19-455C-BAEE-5FC51AB815D6}" type="pres">
      <dgm:prSet presAssocID="{F713700C-7648-4B22-8660-337F56144B0C}" presName="parTx" presStyleLbl="alignNode1" presStyleIdx="1" presStyleCnt="4">
        <dgm:presLayoutVars>
          <dgm:chMax val="0"/>
          <dgm:chPref val="0"/>
          <dgm:bulletEnabled val="1"/>
        </dgm:presLayoutVars>
      </dgm:prSet>
      <dgm:spPr/>
      <dgm:t>
        <a:bodyPr/>
        <a:lstStyle/>
        <a:p>
          <a:endParaRPr lang="es-EC"/>
        </a:p>
      </dgm:t>
    </dgm:pt>
    <dgm:pt modelId="{060C19C4-8178-426B-97E4-76EA704486B1}" type="pres">
      <dgm:prSet presAssocID="{F713700C-7648-4B22-8660-337F56144B0C}" presName="desTx" presStyleLbl="alignAccFollowNode1" presStyleIdx="1" presStyleCnt="4">
        <dgm:presLayoutVars>
          <dgm:bulletEnabled val="1"/>
        </dgm:presLayoutVars>
      </dgm:prSet>
      <dgm:spPr/>
      <dgm:t>
        <a:bodyPr/>
        <a:lstStyle/>
        <a:p>
          <a:endParaRPr lang="es-EC"/>
        </a:p>
      </dgm:t>
    </dgm:pt>
    <dgm:pt modelId="{014967A5-505C-4FAD-9E29-A86A3A0797DD}" type="pres">
      <dgm:prSet presAssocID="{279965C6-50AD-48AD-ADA5-F0AD43A0D589}" presName="space" presStyleCnt="0"/>
      <dgm:spPr/>
    </dgm:pt>
    <dgm:pt modelId="{6C53AD06-8D72-4D24-BD7C-E06C31993EEA}" type="pres">
      <dgm:prSet presAssocID="{E1248FE4-1133-47EE-9136-B40C2D987A48}" presName="composite" presStyleCnt="0"/>
      <dgm:spPr/>
    </dgm:pt>
    <dgm:pt modelId="{3CA22473-EEC1-4F5C-98C2-FA2BCBF42400}" type="pres">
      <dgm:prSet presAssocID="{E1248FE4-1133-47EE-9136-B40C2D987A48}" presName="parTx" presStyleLbl="alignNode1" presStyleIdx="2" presStyleCnt="4">
        <dgm:presLayoutVars>
          <dgm:chMax val="0"/>
          <dgm:chPref val="0"/>
          <dgm:bulletEnabled val="1"/>
        </dgm:presLayoutVars>
      </dgm:prSet>
      <dgm:spPr/>
      <dgm:t>
        <a:bodyPr/>
        <a:lstStyle/>
        <a:p>
          <a:endParaRPr lang="es-EC"/>
        </a:p>
      </dgm:t>
    </dgm:pt>
    <dgm:pt modelId="{EF779BF2-3082-44FB-8746-55AFC474A3B5}" type="pres">
      <dgm:prSet presAssocID="{E1248FE4-1133-47EE-9136-B40C2D987A48}" presName="desTx" presStyleLbl="alignAccFollowNode1" presStyleIdx="2" presStyleCnt="4">
        <dgm:presLayoutVars>
          <dgm:bulletEnabled val="1"/>
        </dgm:presLayoutVars>
      </dgm:prSet>
      <dgm:spPr/>
      <dgm:t>
        <a:bodyPr/>
        <a:lstStyle/>
        <a:p>
          <a:endParaRPr lang="es-ES"/>
        </a:p>
      </dgm:t>
    </dgm:pt>
    <dgm:pt modelId="{D91AC5C6-2B3C-423A-B3D1-83BBBAE66326}" type="pres">
      <dgm:prSet presAssocID="{63532D3E-B7EE-4C11-9FC5-5110CBA6C061}" presName="space" presStyleCnt="0"/>
      <dgm:spPr/>
    </dgm:pt>
    <dgm:pt modelId="{102537B9-97A2-41F9-9804-F4F520BE4E67}" type="pres">
      <dgm:prSet presAssocID="{37DDC9AB-D12C-440C-A108-AEB537CBC349}" presName="composite" presStyleCnt="0"/>
      <dgm:spPr/>
    </dgm:pt>
    <dgm:pt modelId="{1579C943-11D5-4F71-AC88-00B7F736AAD8}" type="pres">
      <dgm:prSet presAssocID="{37DDC9AB-D12C-440C-A108-AEB537CBC349}" presName="parTx" presStyleLbl="alignNode1" presStyleIdx="3" presStyleCnt="4">
        <dgm:presLayoutVars>
          <dgm:chMax val="0"/>
          <dgm:chPref val="0"/>
          <dgm:bulletEnabled val="1"/>
        </dgm:presLayoutVars>
      </dgm:prSet>
      <dgm:spPr/>
      <dgm:t>
        <a:bodyPr/>
        <a:lstStyle/>
        <a:p>
          <a:endParaRPr lang="es-EC"/>
        </a:p>
      </dgm:t>
    </dgm:pt>
    <dgm:pt modelId="{5EF66065-23D9-4D65-9867-61BB285BDDEE}" type="pres">
      <dgm:prSet presAssocID="{37DDC9AB-D12C-440C-A108-AEB537CBC349}" presName="desTx" presStyleLbl="alignAccFollowNode1" presStyleIdx="3" presStyleCnt="4">
        <dgm:presLayoutVars>
          <dgm:bulletEnabled val="1"/>
        </dgm:presLayoutVars>
      </dgm:prSet>
      <dgm:spPr/>
      <dgm:t>
        <a:bodyPr/>
        <a:lstStyle/>
        <a:p>
          <a:endParaRPr lang="es-ES"/>
        </a:p>
      </dgm:t>
    </dgm:pt>
  </dgm:ptLst>
  <dgm:cxnLst>
    <dgm:cxn modelId="{A553893A-7061-4AE0-A95E-0EA163D36C0C}" type="presOf" srcId="{4B89EEA9-C1DF-4C02-807D-E838417B6F26}" destId="{5EF66065-23D9-4D65-9867-61BB285BDDEE}" srcOrd="0" destOrd="0" presId="urn:microsoft.com/office/officeart/2005/8/layout/hList1"/>
    <dgm:cxn modelId="{70CC9BDB-64E5-45D1-A055-C93B75E96C80}" type="presOf" srcId="{5BE082C0-DE26-4B3E-A489-AD07C9BC0A76}" destId="{EF779BF2-3082-44FB-8746-55AFC474A3B5}" srcOrd="0" destOrd="5" presId="urn:microsoft.com/office/officeart/2005/8/layout/hList1"/>
    <dgm:cxn modelId="{747E4256-87AD-4B3F-92B0-428099344CA6}" srcId="{E1248FE4-1133-47EE-9136-B40C2D987A48}" destId="{44316961-FE9D-4154-B24F-FAE7735CE5B5}" srcOrd="6" destOrd="0" parTransId="{FB3975AD-523F-496C-B784-1EABFDBE4E7A}" sibTransId="{0D4AF11E-AED8-4ABC-B7D1-655966D1CDFF}"/>
    <dgm:cxn modelId="{5640DAE2-3F45-4010-85DA-279325971B72}" srcId="{41299AD0-D2F8-40EE-87F4-7610BF9FA866}" destId="{F713700C-7648-4B22-8660-337F56144B0C}" srcOrd="1" destOrd="0" parTransId="{B9F8934D-7D11-40F4-9DC6-9DA6D7F0D22D}" sibTransId="{279965C6-50AD-48AD-ADA5-F0AD43A0D589}"/>
    <dgm:cxn modelId="{3EDC542D-B42A-4256-BF38-E15F66DD5303}" srcId="{F713700C-7648-4B22-8660-337F56144B0C}" destId="{8078B9C2-B09F-477F-954E-CC705DD431A5}" srcOrd="0" destOrd="0" parTransId="{50A4E7BC-4B7E-49A0-8D89-4E3128623E6D}" sibTransId="{06841765-4A90-406F-A9CB-4CABD31C603A}"/>
    <dgm:cxn modelId="{2291EA78-FFB4-433F-A9CD-622F6C6C7065}" type="presOf" srcId="{44316961-FE9D-4154-B24F-FAE7735CE5B5}" destId="{EF779BF2-3082-44FB-8746-55AFC474A3B5}" srcOrd="0" destOrd="6" presId="urn:microsoft.com/office/officeart/2005/8/layout/hList1"/>
    <dgm:cxn modelId="{C844BAC7-8CA6-436F-BF13-A2A97D91B29B}" srcId="{8820084C-BBCF-437E-A6B3-77E9604051E2}" destId="{4AE0C1B9-36FA-4168-B19C-63AA49E73FA4}" srcOrd="0" destOrd="0" parTransId="{B03F0BAE-843B-4092-8D9B-4492ECF211E8}" sibTransId="{EB6B3793-A8B4-4925-AF25-499E7F466F07}"/>
    <dgm:cxn modelId="{328E0D78-5B5E-432A-BBF2-FA405D19CCFF}" type="presOf" srcId="{192971F8-540A-43EC-86AC-3C7A7D960889}" destId="{EF779BF2-3082-44FB-8746-55AFC474A3B5}" srcOrd="0" destOrd="1" presId="urn:microsoft.com/office/officeart/2005/8/layout/hList1"/>
    <dgm:cxn modelId="{2AEF9444-35D8-41ED-B3A6-023D26B822F8}" type="presOf" srcId="{8078B9C2-B09F-477F-954E-CC705DD431A5}" destId="{060C19C4-8178-426B-97E4-76EA704486B1}" srcOrd="0" destOrd="0" presId="urn:microsoft.com/office/officeart/2005/8/layout/hList1"/>
    <dgm:cxn modelId="{070A0B01-B7D8-49B8-8E5F-1A2779F182A4}" type="presOf" srcId="{E1248FE4-1133-47EE-9136-B40C2D987A48}" destId="{3CA22473-EEC1-4F5C-98C2-FA2BCBF42400}" srcOrd="0" destOrd="0" presId="urn:microsoft.com/office/officeart/2005/8/layout/hList1"/>
    <dgm:cxn modelId="{C159600D-E16A-4F2A-B7C2-76A1DEB82F94}" type="presOf" srcId="{4AE0C1B9-36FA-4168-B19C-63AA49E73FA4}" destId="{E37243D9-C129-4F41-A2A3-166B34CFF890}" srcOrd="0" destOrd="0" presId="urn:microsoft.com/office/officeart/2005/8/layout/hList1"/>
    <dgm:cxn modelId="{B9D4FB1B-A4E7-4EE7-B0A2-E46147DE861B}" srcId="{E1248FE4-1133-47EE-9136-B40C2D987A48}" destId="{D8E3A50E-1A28-437A-A38B-4A07F93B963C}" srcOrd="2" destOrd="0" parTransId="{11379B22-B822-43EF-9A3B-ACEE1D0FF52E}" sibTransId="{3766B981-5023-4774-9AED-39918C8C4686}"/>
    <dgm:cxn modelId="{4D3AB372-FB1B-466D-A3AD-4ACA68B7DE7B}" srcId="{E1248FE4-1133-47EE-9136-B40C2D987A48}" destId="{5BE082C0-DE26-4B3E-A489-AD07C9BC0A76}" srcOrd="5" destOrd="0" parTransId="{BB5DD015-1BBC-42DE-B5E8-796F67D808D2}" sibTransId="{4BE04912-CE75-4C35-98DF-3015EE29AFFC}"/>
    <dgm:cxn modelId="{4A11ECEF-F140-48D6-9103-0898B55F63F0}" srcId="{E1248FE4-1133-47EE-9136-B40C2D987A48}" destId="{192971F8-540A-43EC-86AC-3C7A7D960889}" srcOrd="1" destOrd="0" parTransId="{8EEC0503-35E1-4D04-92B7-D9C01871D57A}" sibTransId="{D5D50913-6108-4F88-B90C-1CA17878E389}"/>
    <dgm:cxn modelId="{79CFF04F-9005-40E2-BA8C-6C069FD63CDD}" srcId="{41299AD0-D2F8-40EE-87F4-7610BF9FA866}" destId="{37DDC9AB-D12C-440C-A108-AEB537CBC349}" srcOrd="3" destOrd="0" parTransId="{A9D281B8-6E08-47D0-B6F4-B6DAA34FD11F}" sibTransId="{5915EEA4-7D5A-4F0E-A012-AEA8CCFC9E63}"/>
    <dgm:cxn modelId="{B387F69B-AB4D-4F91-B841-1884D7FD6EB9}" srcId="{E1248FE4-1133-47EE-9136-B40C2D987A48}" destId="{DACB826C-DCAE-4038-95EA-9C9E7DDC0AD0}" srcOrd="0" destOrd="0" parTransId="{00E09D70-B1A7-408B-8939-6C5A0FF28130}" sibTransId="{7F49E2C8-9A15-4679-B6EC-ED7DC126DE1D}"/>
    <dgm:cxn modelId="{564BB8DA-ECF8-435D-98C3-81F4B6B59F23}" type="presOf" srcId="{1E85E112-97D0-4A63-8CD4-A67026C57971}" destId="{EF779BF2-3082-44FB-8746-55AFC474A3B5}" srcOrd="0" destOrd="4" presId="urn:microsoft.com/office/officeart/2005/8/layout/hList1"/>
    <dgm:cxn modelId="{6DB63361-777C-4904-AEA4-FA26BDF7E585}" type="presOf" srcId="{6EE0A5DC-0D15-4CDE-B65D-B2F5FFF320D7}" destId="{EF779BF2-3082-44FB-8746-55AFC474A3B5}" srcOrd="0" destOrd="3" presId="urn:microsoft.com/office/officeart/2005/8/layout/hList1"/>
    <dgm:cxn modelId="{141FD02E-5F99-45EB-87D6-DA67571544C1}" type="presOf" srcId="{D8E3A50E-1A28-437A-A38B-4A07F93B963C}" destId="{EF779BF2-3082-44FB-8746-55AFC474A3B5}" srcOrd="0" destOrd="2" presId="urn:microsoft.com/office/officeart/2005/8/layout/hList1"/>
    <dgm:cxn modelId="{EF10DA75-9D9E-475E-A301-21C7CD80F015}" srcId="{E1248FE4-1133-47EE-9136-B40C2D987A48}" destId="{6EE0A5DC-0D15-4CDE-B65D-B2F5FFF320D7}" srcOrd="3" destOrd="0" parTransId="{FD33AF49-1896-460C-A8F6-839561A43D78}" sibTransId="{255CF5E0-7158-4E5A-99BD-8D9E8F7F7401}"/>
    <dgm:cxn modelId="{3549D3C3-63D0-400C-9942-E082D2A241BC}" srcId="{41299AD0-D2F8-40EE-87F4-7610BF9FA866}" destId="{8820084C-BBCF-437E-A6B3-77E9604051E2}" srcOrd="0" destOrd="0" parTransId="{386A6B1F-C629-400E-9BAA-5CA7E2258D12}" sibTransId="{4B0F0E6B-F4FA-44A4-8193-9A2EF1D71F23}"/>
    <dgm:cxn modelId="{536BF619-FD19-4A6B-8AF6-DDBC90BD4ABB}" srcId="{E1248FE4-1133-47EE-9136-B40C2D987A48}" destId="{1E85E112-97D0-4A63-8CD4-A67026C57971}" srcOrd="4" destOrd="0" parTransId="{C9DF945B-BFB7-4C93-A0F9-1E507D84032F}" sibTransId="{BA390A3E-3182-4A86-BE3F-8EC3FAADEDD0}"/>
    <dgm:cxn modelId="{85B81B1B-C557-4BF0-AF23-E71657E6F7F4}" srcId="{37DDC9AB-D12C-440C-A108-AEB537CBC349}" destId="{4B89EEA9-C1DF-4C02-807D-E838417B6F26}" srcOrd="0" destOrd="0" parTransId="{AEBD092D-5D3A-4BF3-9DCE-8D3280CBBFF2}" sibTransId="{8AA4A11A-0B30-4D86-8315-2EC715DD4B7D}"/>
    <dgm:cxn modelId="{B44C83E3-DA17-4291-9B03-E128624BFB78}" type="presOf" srcId="{DACB826C-DCAE-4038-95EA-9C9E7DDC0AD0}" destId="{EF779BF2-3082-44FB-8746-55AFC474A3B5}" srcOrd="0" destOrd="0" presId="urn:microsoft.com/office/officeart/2005/8/layout/hList1"/>
    <dgm:cxn modelId="{1E7B23EF-7F9B-48CD-B0BB-D5AB0C740AF8}" srcId="{41299AD0-D2F8-40EE-87F4-7610BF9FA866}" destId="{E1248FE4-1133-47EE-9136-B40C2D987A48}" srcOrd="2" destOrd="0" parTransId="{F12558AF-C19E-47E1-9FC9-FAEEE2684688}" sibTransId="{63532D3E-B7EE-4C11-9FC5-5110CBA6C061}"/>
    <dgm:cxn modelId="{F283FD12-178A-4C72-A443-57CAAF54BCA7}" type="presOf" srcId="{F713700C-7648-4B22-8660-337F56144B0C}" destId="{1672944C-AB19-455C-BAEE-5FC51AB815D6}" srcOrd="0" destOrd="0" presId="urn:microsoft.com/office/officeart/2005/8/layout/hList1"/>
    <dgm:cxn modelId="{CD8B486B-C194-4918-9D38-6C38FEDCBD13}" type="presOf" srcId="{41299AD0-D2F8-40EE-87F4-7610BF9FA866}" destId="{B61FE5D0-2E9F-440F-A125-93AA8C4494E8}" srcOrd="0" destOrd="0" presId="urn:microsoft.com/office/officeart/2005/8/layout/hList1"/>
    <dgm:cxn modelId="{1347DF35-4DC4-47AF-8B40-A01C9E73ADCA}" type="presOf" srcId="{37DDC9AB-D12C-440C-A108-AEB537CBC349}" destId="{1579C943-11D5-4F71-AC88-00B7F736AAD8}" srcOrd="0" destOrd="0" presId="urn:microsoft.com/office/officeart/2005/8/layout/hList1"/>
    <dgm:cxn modelId="{169C258D-0C1D-40AC-8007-3368BA5E6579}" type="presOf" srcId="{8820084C-BBCF-437E-A6B3-77E9604051E2}" destId="{6DFA9433-A81F-457E-BB30-85CCD5A4DE81}" srcOrd="0" destOrd="0" presId="urn:microsoft.com/office/officeart/2005/8/layout/hList1"/>
    <dgm:cxn modelId="{E39B4A41-2C93-4614-BC61-14CF766D077F}" type="presParOf" srcId="{B61FE5D0-2E9F-440F-A125-93AA8C4494E8}" destId="{F628861E-1C13-4E4A-B08E-E4277B3C857F}" srcOrd="0" destOrd="0" presId="urn:microsoft.com/office/officeart/2005/8/layout/hList1"/>
    <dgm:cxn modelId="{1BE466F8-20D8-4DB4-A1D5-396422FE79AC}" type="presParOf" srcId="{F628861E-1C13-4E4A-B08E-E4277B3C857F}" destId="{6DFA9433-A81F-457E-BB30-85CCD5A4DE81}" srcOrd="0" destOrd="0" presId="urn:microsoft.com/office/officeart/2005/8/layout/hList1"/>
    <dgm:cxn modelId="{E139C7A6-D635-49F7-ACB7-F61400DB00AB}" type="presParOf" srcId="{F628861E-1C13-4E4A-B08E-E4277B3C857F}" destId="{E37243D9-C129-4F41-A2A3-166B34CFF890}" srcOrd="1" destOrd="0" presId="urn:microsoft.com/office/officeart/2005/8/layout/hList1"/>
    <dgm:cxn modelId="{61BD590A-C1FF-4C68-9060-AC57A4C0E76D}" type="presParOf" srcId="{B61FE5D0-2E9F-440F-A125-93AA8C4494E8}" destId="{24479465-DE17-479D-A192-724E1058A519}" srcOrd="1" destOrd="0" presId="urn:microsoft.com/office/officeart/2005/8/layout/hList1"/>
    <dgm:cxn modelId="{DC1E2141-94DB-427E-BB73-6B2D8A601F46}" type="presParOf" srcId="{B61FE5D0-2E9F-440F-A125-93AA8C4494E8}" destId="{A8EBA4B0-F397-4542-A239-23918294B8F8}" srcOrd="2" destOrd="0" presId="urn:microsoft.com/office/officeart/2005/8/layout/hList1"/>
    <dgm:cxn modelId="{D1DA3AD9-BC2D-48E0-BE43-B659BE8F9D8E}" type="presParOf" srcId="{A8EBA4B0-F397-4542-A239-23918294B8F8}" destId="{1672944C-AB19-455C-BAEE-5FC51AB815D6}" srcOrd="0" destOrd="0" presId="urn:microsoft.com/office/officeart/2005/8/layout/hList1"/>
    <dgm:cxn modelId="{57075B29-DB98-47DA-BBA0-60D276436A39}" type="presParOf" srcId="{A8EBA4B0-F397-4542-A239-23918294B8F8}" destId="{060C19C4-8178-426B-97E4-76EA704486B1}" srcOrd="1" destOrd="0" presId="urn:microsoft.com/office/officeart/2005/8/layout/hList1"/>
    <dgm:cxn modelId="{6F713105-311E-46C8-A7C5-4AACC9A45514}" type="presParOf" srcId="{B61FE5D0-2E9F-440F-A125-93AA8C4494E8}" destId="{014967A5-505C-4FAD-9E29-A86A3A0797DD}" srcOrd="3" destOrd="0" presId="urn:microsoft.com/office/officeart/2005/8/layout/hList1"/>
    <dgm:cxn modelId="{3717BC3D-8C97-40EA-8A94-26AAEAA532BB}" type="presParOf" srcId="{B61FE5D0-2E9F-440F-A125-93AA8C4494E8}" destId="{6C53AD06-8D72-4D24-BD7C-E06C31993EEA}" srcOrd="4" destOrd="0" presId="urn:microsoft.com/office/officeart/2005/8/layout/hList1"/>
    <dgm:cxn modelId="{8F9288B1-E207-40AD-B312-628838ACBD34}" type="presParOf" srcId="{6C53AD06-8D72-4D24-BD7C-E06C31993EEA}" destId="{3CA22473-EEC1-4F5C-98C2-FA2BCBF42400}" srcOrd="0" destOrd="0" presId="urn:microsoft.com/office/officeart/2005/8/layout/hList1"/>
    <dgm:cxn modelId="{B5D9A05E-F6B1-436F-A5D4-3FD168727165}" type="presParOf" srcId="{6C53AD06-8D72-4D24-BD7C-E06C31993EEA}" destId="{EF779BF2-3082-44FB-8746-55AFC474A3B5}" srcOrd="1" destOrd="0" presId="urn:microsoft.com/office/officeart/2005/8/layout/hList1"/>
    <dgm:cxn modelId="{A19A85B4-386A-4004-80C6-50AAB80EE459}" type="presParOf" srcId="{B61FE5D0-2E9F-440F-A125-93AA8C4494E8}" destId="{D91AC5C6-2B3C-423A-B3D1-83BBBAE66326}" srcOrd="5" destOrd="0" presId="urn:microsoft.com/office/officeart/2005/8/layout/hList1"/>
    <dgm:cxn modelId="{3A61898D-3942-4335-8917-681316AA38E9}" type="presParOf" srcId="{B61FE5D0-2E9F-440F-A125-93AA8C4494E8}" destId="{102537B9-97A2-41F9-9804-F4F520BE4E67}" srcOrd="6" destOrd="0" presId="urn:microsoft.com/office/officeart/2005/8/layout/hList1"/>
    <dgm:cxn modelId="{5C9B0F52-CB79-456D-A9BD-0D4B854CA241}" type="presParOf" srcId="{102537B9-97A2-41F9-9804-F4F520BE4E67}" destId="{1579C943-11D5-4F71-AC88-00B7F736AAD8}" srcOrd="0" destOrd="0" presId="urn:microsoft.com/office/officeart/2005/8/layout/hList1"/>
    <dgm:cxn modelId="{59CD577E-AA98-498B-ABF9-4F429FE40863}" type="presParOf" srcId="{102537B9-97A2-41F9-9804-F4F520BE4E67}" destId="{5EF66065-23D9-4D65-9867-61BB285BDDE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7356-6172-43AA-80FD-4B5C782A5025}">
      <dsp:nvSpPr>
        <dsp:cNvPr id="0" name=""/>
        <dsp:cNvSpPr/>
      </dsp:nvSpPr>
      <dsp:spPr>
        <a:xfrm>
          <a:off x="1834878" y="2502058"/>
          <a:ext cx="2423340" cy="1923133"/>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US" sz="2300" kern="1200" dirty="0" smtClean="0"/>
            <a:t>Analizar la influencia de los microcréditos</a:t>
          </a:r>
          <a:endParaRPr lang="es-ES" sz="2300" kern="1200" dirty="0"/>
        </a:p>
      </dsp:txBody>
      <dsp:txXfrm>
        <a:off x="2189768" y="2783694"/>
        <a:ext cx="1713560" cy="1359861"/>
      </dsp:txXfrm>
    </dsp:sp>
    <dsp:sp modelId="{AE9D3EEA-1608-461D-B13A-A877C2B6E718}">
      <dsp:nvSpPr>
        <dsp:cNvPr id="0" name=""/>
        <dsp:cNvSpPr/>
      </dsp:nvSpPr>
      <dsp:spPr>
        <a:xfrm rot="12900000">
          <a:off x="789088" y="2102231"/>
          <a:ext cx="1409131" cy="548093"/>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FF0904-8511-459F-8A9B-40586EC1D420}">
      <dsp:nvSpPr>
        <dsp:cNvPr id="0" name=""/>
        <dsp:cNvSpPr/>
      </dsp:nvSpPr>
      <dsp:spPr>
        <a:xfrm>
          <a:off x="3019" y="1241364"/>
          <a:ext cx="1826977" cy="1461581"/>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s-US" sz="1900" kern="1200" dirty="0" smtClean="0"/>
            <a:t>Determinar el aporte cuantitativo</a:t>
          </a:r>
          <a:endParaRPr lang="es-ES" sz="1900" kern="1200" dirty="0"/>
        </a:p>
      </dsp:txBody>
      <dsp:txXfrm>
        <a:off x="45827" y="1284172"/>
        <a:ext cx="1741361" cy="1375965"/>
      </dsp:txXfrm>
    </dsp:sp>
    <dsp:sp modelId="{813D0DD2-9448-4EDE-9141-676444E1713E}">
      <dsp:nvSpPr>
        <dsp:cNvPr id="0" name=""/>
        <dsp:cNvSpPr/>
      </dsp:nvSpPr>
      <dsp:spPr>
        <a:xfrm rot="16200000">
          <a:off x="2272247" y="1363580"/>
          <a:ext cx="1548601" cy="548093"/>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58A20B-E599-4064-93D5-B2562F02D0F0}">
      <dsp:nvSpPr>
        <dsp:cNvPr id="0" name=""/>
        <dsp:cNvSpPr/>
      </dsp:nvSpPr>
      <dsp:spPr>
        <a:xfrm>
          <a:off x="2133059" y="132535"/>
          <a:ext cx="1826977" cy="1461581"/>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s-US" sz="1900" kern="1200" dirty="0" smtClean="0"/>
            <a:t>Identificar la influencia de los requisitos exigidos </a:t>
          </a:r>
          <a:endParaRPr lang="es-ES" sz="1900" kern="1200" dirty="0"/>
        </a:p>
      </dsp:txBody>
      <dsp:txXfrm>
        <a:off x="2175867" y="175343"/>
        <a:ext cx="1741361" cy="1375965"/>
      </dsp:txXfrm>
    </dsp:sp>
    <dsp:sp modelId="{CDF3074A-1425-4089-A819-F9E82A8CA07B}">
      <dsp:nvSpPr>
        <dsp:cNvPr id="0" name=""/>
        <dsp:cNvSpPr/>
      </dsp:nvSpPr>
      <dsp:spPr>
        <a:xfrm rot="19500000">
          <a:off x="3894876" y="2102231"/>
          <a:ext cx="1409131" cy="548093"/>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920126-2F30-4857-944F-7F4E1A97131B}">
      <dsp:nvSpPr>
        <dsp:cNvPr id="0" name=""/>
        <dsp:cNvSpPr/>
      </dsp:nvSpPr>
      <dsp:spPr>
        <a:xfrm>
          <a:off x="4263100" y="1241364"/>
          <a:ext cx="1826977" cy="1461581"/>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s-US" sz="1900" kern="1200" dirty="0" smtClean="0"/>
            <a:t>Identificar las dificultades encontradas por los propietarios </a:t>
          </a:r>
          <a:endParaRPr lang="es-ES" sz="1900" kern="1200" dirty="0"/>
        </a:p>
      </dsp:txBody>
      <dsp:txXfrm>
        <a:off x="4305908" y="1284172"/>
        <a:ext cx="1741361" cy="1375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0F014-CE30-4A40-A635-D8E784DE299B}">
      <dsp:nvSpPr>
        <dsp:cNvPr id="0" name=""/>
        <dsp:cNvSpPr/>
      </dsp:nvSpPr>
      <dsp:spPr>
        <a:xfrm>
          <a:off x="4064000" y="2323347"/>
          <a:ext cx="2224013" cy="771971"/>
        </a:xfrm>
        <a:custGeom>
          <a:avLst/>
          <a:gdLst/>
          <a:ahLst/>
          <a:cxnLst/>
          <a:rect l="0" t="0" r="0" b="0"/>
          <a:pathLst>
            <a:path>
              <a:moveTo>
                <a:pt x="0" y="0"/>
              </a:moveTo>
              <a:lnTo>
                <a:pt x="0" y="385985"/>
              </a:lnTo>
              <a:lnTo>
                <a:pt x="2224013" y="385985"/>
              </a:lnTo>
              <a:lnTo>
                <a:pt x="2224013" y="771971"/>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CC4217-90D4-4A9F-8802-5BB906EDD262}">
      <dsp:nvSpPr>
        <dsp:cNvPr id="0" name=""/>
        <dsp:cNvSpPr/>
      </dsp:nvSpPr>
      <dsp:spPr>
        <a:xfrm>
          <a:off x="1839986" y="2323347"/>
          <a:ext cx="2224013" cy="771971"/>
        </a:xfrm>
        <a:custGeom>
          <a:avLst/>
          <a:gdLst/>
          <a:ahLst/>
          <a:cxnLst/>
          <a:rect l="0" t="0" r="0" b="0"/>
          <a:pathLst>
            <a:path>
              <a:moveTo>
                <a:pt x="2224013" y="0"/>
              </a:moveTo>
              <a:lnTo>
                <a:pt x="2224013" y="385985"/>
              </a:lnTo>
              <a:lnTo>
                <a:pt x="0" y="385985"/>
              </a:lnTo>
              <a:lnTo>
                <a:pt x="0" y="771971"/>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7219E1-D9BD-43C2-AA0E-85302974B93D}">
      <dsp:nvSpPr>
        <dsp:cNvPr id="0" name=""/>
        <dsp:cNvSpPr/>
      </dsp:nvSpPr>
      <dsp:spPr>
        <a:xfrm>
          <a:off x="520889" y="485320"/>
          <a:ext cx="7086220" cy="1838027"/>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1422400">
            <a:lnSpc>
              <a:spcPct val="90000"/>
            </a:lnSpc>
            <a:spcBef>
              <a:spcPct val="0"/>
            </a:spcBef>
            <a:spcAft>
              <a:spcPct val="35000"/>
            </a:spcAft>
          </a:pPr>
          <a:r>
            <a:rPr lang="es-MX" sz="5100" kern="1200" dirty="0" smtClean="0"/>
            <a:t>Teorías sobre las micro finanzas y el microcrédito</a:t>
          </a:r>
          <a:endParaRPr lang="es-ES" sz="5100" kern="1200" dirty="0"/>
        </a:p>
      </dsp:txBody>
      <dsp:txXfrm>
        <a:off x="520889" y="485320"/>
        <a:ext cx="7086220" cy="1838027"/>
      </dsp:txXfrm>
    </dsp:sp>
    <dsp:sp modelId="{85A8B179-ACBC-4B19-A66F-E18EF54FCD10}">
      <dsp:nvSpPr>
        <dsp:cNvPr id="0" name=""/>
        <dsp:cNvSpPr/>
      </dsp:nvSpPr>
      <dsp:spPr>
        <a:xfrm>
          <a:off x="1959" y="3095319"/>
          <a:ext cx="3676054" cy="1838027"/>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1333500">
            <a:lnSpc>
              <a:spcPct val="90000"/>
            </a:lnSpc>
            <a:spcBef>
              <a:spcPct val="0"/>
            </a:spcBef>
            <a:spcAft>
              <a:spcPct val="35000"/>
            </a:spcAft>
          </a:pPr>
          <a:r>
            <a:rPr lang="es-ES" sz="5100" b="1" kern="1200" dirty="0" smtClean="0"/>
            <a:t>Sistema financiero</a:t>
          </a:r>
          <a:endParaRPr lang="es-ES" sz="5100" kern="1200" dirty="0"/>
        </a:p>
      </dsp:txBody>
      <dsp:txXfrm>
        <a:off x="1959" y="3095319"/>
        <a:ext cx="3676054" cy="1838027"/>
      </dsp:txXfrm>
    </dsp:sp>
    <dsp:sp modelId="{95584187-1AB2-45C1-8292-0D0BDC7B0CBA}">
      <dsp:nvSpPr>
        <dsp:cNvPr id="0" name=""/>
        <dsp:cNvSpPr/>
      </dsp:nvSpPr>
      <dsp:spPr>
        <a:xfrm>
          <a:off x="4449985" y="3095319"/>
          <a:ext cx="3676054" cy="1838027"/>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1333500">
            <a:lnSpc>
              <a:spcPct val="90000"/>
            </a:lnSpc>
            <a:spcBef>
              <a:spcPct val="0"/>
            </a:spcBef>
            <a:spcAft>
              <a:spcPct val="35000"/>
            </a:spcAft>
          </a:pPr>
          <a:r>
            <a:rPr lang="es-ES" sz="5100" b="1" kern="1200" dirty="0" smtClean="0"/>
            <a:t>Eliminación de la pobreza</a:t>
          </a:r>
          <a:endParaRPr lang="es-ES" sz="5100" kern="1200" dirty="0"/>
        </a:p>
      </dsp:txBody>
      <dsp:txXfrm>
        <a:off x="4449985" y="3095319"/>
        <a:ext cx="3676054" cy="1838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25BBF-C59F-469F-9BA7-A1ACF7076D89}">
      <dsp:nvSpPr>
        <dsp:cNvPr id="0" name=""/>
        <dsp:cNvSpPr/>
      </dsp:nvSpPr>
      <dsp:spPr>
        <a:xfrm>
          <a:off x="13086" y="794674"/>
          <a:ext cx="1403767" cy="1367850"/>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150000"/>
            </a:lnSpc>
            <a:spcBef>
              <a:spcPct val="0"/>
            </a:spcBef>
            <a:spcAft>
              <a:spcPct val="35000"/>
            </a:spcAft>
          </a:pPr>
          <a:r>
            <a:rPr lang="es-MX" sz="1400" b="1" kern="1200" dirty="0" smtClean="0"/>
            <a:t>Teoría de la modernización</a:t>
          </a:r>
          <a:endParaRPr lang="es-ES" sz="1400" b="1" kern="1200" dirty="0"/>
        </a:p>
      </dsp:txBody>
      <dsp:txXfrm>
        <a:off x="53149" y="834737"/>
        <a:ext cx="1323641" cy="1287724"/>
      </dsp:txXfrm>
    </dsp:sp>
    <dsp:sp modelId="{3C5B4A7A-C4B7-4B2B-A21B-90A4D66B37FC}">
      <dsp:nvSpPr>
        <dsp:cNvPr id="0" name=""/>
        <dsp:cNvSpPr/>
      </dsp:nvSpPr>
      <dsp:spPr>
        <a:xfrm>
          <a:off x="1557230" y="1304532"/>
          <a:ext cx="297598" cy="34813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endParaRPr lang="es-ES" sz="1100" b="1" kern="1200"/>
        </a:p>
      </dsp:txBody>
      <dsp:txXfrm>
        <a:off x="1557230" y="1374159"/>
        <a:ext cx="208319" cy="208880"/>
      </dsp:txXfrm>
    </dsp:sp>
    <dsp:sp modelId="{65A9B561-1793-47EE-A7BE-E74C5EF33037}">
      <dsp:nvSpPr>
        <dsp:cNvPr id="0" name=""/>
        <dsp:cNvSpPr/>
      </dsp:nvSpPr>
      <dsp:spPr>
        <a:xfrm>
          <a:off x="1978361" y="794674"/>
          <a:ext cx="1403767" cy="1367850"/>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150000"/>
            </a:lnSpc>
            <a:spcBef>
              <a:spcPct val="0"/>
            </a:spcBef>
            <a:spcAft>
              <a:spcPct val="35000"/>
            </a:spcAft>
          </a:pPr>
          <a:r>
            <a:rPr lang="es-MX" sz="1400" b="1" kern="1200" dirty="0" smtClean="0"/>
            <a:t>Teoría de la dependencia</a:t>
          </a:r>
          <a:endParaRPr lang="es-ES" sz="1400" b="1" kern="1200" dirty="0"/>
        </a:p>
      </dsp:txBody>
      <dsp:txXfrm>
        <a:off x="2018424" y="834737"/>
        <a:ext cx="1323641" cy="1287724"/>
      </dsp:txXfrm>
    </dsp:sp>
    <dsp:sp modelId="{B23A9723-7116-446B-9C58-476A472109E7}">
      <dsp:nvSpPr>
        <dsp:cNvPr id="0" name=""/>
        <dsp:cNvSpPr/>
      </dsp:nvSpPr>
      <dsp:spPr>
        <a:xfrm>
          <a:off x="3522505" y="1304532"/>
          <a:ext cx="297598" cy="34813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endParaRPr lang="es-ES" sz="1100" b="1" kern="1200"/>
        </a:p>
      </dsp:txBody>
      <dsp:txXfrm>
        <a:off x="3522505" y="1374159"/>
        <a:ext cx="208319" cy="208880"/>
      </dsp:txXfrm>
    </dsp:sp>
    <dsp:sp modelId="{2E946B1F-F0BA-4B38-BA8D-76236071330D}">
      <dsp:nvSpPr>
        <dsp:cNvPr id="0" name=""/>
        <dsp:cNvSpPr/>
      </dsp:nvSpPr>
      <dsp:spPr>
        <a:xfrm>
          <a:off x="3943635" y="794674"/>
          <a:ext cx="1967983" cy="1367850"/>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150000"/>
            </a:lnSpc>
            <a:spcBef>
              <a:spcPct val="0"/>
            </a:spcBef>
            <a:spcAft>
              <a:spcPct val="35000"/>
            </a:spcAft>
          </a:pPr>
          <a:r>
            <a:rPr lang="es-MX" sz="1400" b="1" kern="1200" dirty="0" smtClean="0"/>
            <a:t>Teoría de los sistemas mundiales</a:t>
          </a:r>
          <a:endParaRPr lang="es-ES" sz="1400" b="1" kern="1200" dirty="0"/>
        </a:p>
      </dsp:txBody>
      <dsp:txXfrm>
        <a:off x="3983698" y="834737"/>
        <a:ext cx="1887857" cy="1287724"/>
      </dsp:txXfrm>
    </dsp:sp>
    <dsp:sp modelId="{3FC6A9D0-2FA1-4A76-A96D-815923E9D898}">
      <dsp:nvSpPr>
        <dsp:cNvPr id="0" name=""/>
        <dsp:cNvSpPr/>
      </dsp:nvSpPr>
      <dsp:spPr>
        <a:xfrm>
          <a:off x="6051996" y="1304532"/>
          <a:ext cx="297598" cy="34813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endParaRPr lang="es-ES" sz="1100" b="1" kern="1200"/>
        </a:p>
      </dsp:txBody>
      <dsp:txXfrm>
        <a:off x="6051996" y="1374159"/>
        <a:ext cx="208319" cy="208880"/>
      </dsp:txXfrm>
    </dsp:sp>
    <dsp:sp modelId="{7390F35C-DC22-45D9-8DC8-19B0E38C7AD8}">
      <dsp:nvSpPr>
        <dsp:cNvPr id="0" name=""/>
        <dsp:cNvSpPr/>
      </dsp:nvSpPr>
      <dsp:spPr>
        <a:xfrm>
          <a:off x="6473126" y="794674"/>
          <a:ext cx="1967983" cy="1367850"/>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s-MX" sz="1300" b="1" kern="1200" dirty="0" smtClean="0"/>
            <a:t>Teoría de la globalización</a:t>
          </a:r>
          <a:endParaRPr lang="es-ES" sz="1300" b="1" kern="1200" dirty="0"/>
        </a:p>
      </dsp:txBody>
      <dsp:txXfrm>
        <a:off x="6513189" y="834737"/>
        <a:ext cx="1887857" cy="1287724"/>
      </dsp:txXfrm>
    </dsp:sp>
    <dsp:sp modelId="{48DEE780-787D-436D-BF91-97CCEEA8DB54}">
      <dsp:nvSpPr>
        <dsp:cNvPr id="0" name=""/>
        <dsp:cNvSpPr/>
      </dsp:nvSpPr>
      <dsp:spPr>
        <a:xfrm>
          <a:off x="8581487" y="1304532"/>
          <a:ext cx="297598" cy="348134"/>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endParaRPr lang="es-ES" sz="1100" b="1" kern="1200"/>
        </a:p>
      </dsp:txBody>
      <dsp:txXfrm>
        <a:off x="8581487" y="1374159"/>
        <a:ext cx="208319" cy="208880"/>
      </dsp:txXfrm>
    </dsp:sp>
    <dsp:sp modelId="{4435C43C-D491-4655-833B-1B21A34746B8}">
      <dsp:nvSpPr>
        <dsp:cNvPr id="0" name=""/>
        <dsp:cNvSpPr/>
      </dsp:nvSpPr>
      <dsp:spPr>
        <a:xfrm>
          <a:off x="9002617" y="794674"/>
          <a:ext cx="1967983" cy="1367850"/>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s-MX" sz="1300" b="1" kern="1200" dirty="0" smtClean="0"/>
            <a:t>Desarrollo humano: postulados principales y articulación con las teorías del desarrollo</a:t>
          </a:r>
          <a:endParaRPr lang="es-ES" sz="1300" b="1" kern="1200" dirty="0"/>
        </a:p>
      </dsp:txBody>
      <dsp:txXfrm>
        <a:off x="9042680" y="834737"/>
        <a:ext cx="1887857" cy="1287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8EEA3-FD91-4109-8907-12C773703FF9}">
      <dsp:nvSpPr>
        <dsp:cNvPr id="0" name=""/>
        <dsp:cNvSpPr/>
      </dsp:nvSpPr>
      <dsp:spPr>
        <a:xfrm rot="16200000">
          <a:off x="745" y="290"/>
          <a:ext cx="2663031" cy="2663031"/>
        </a:xfrm>
        <a:prstGeom prst="downArrow">
          <a:avLst>
            <a:gd name="adj1" fmla="val 50000"/>
            <a:gd name="adj2" fmla="val 35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s-MX" sz="2300" kern="1200" dirty="0" smtClean="0"/>
            <a:t>Teorías de la gestión financiera</a:t>
          </a:r>
          <a:endParaRPr lang="es-ES" sz="2300" kern="1200" dirty="0"/>
        </a:p>
      </dsp:txBody>
      <dsp:txXfrm rot="5400000">
        <a:off x="745" y="666048"/>
        <a:ext cx="2197001" cy="1331515"/>
      </dsp:txXfrm>
    </dsp:sp>
    <dsp:sp modelId="{9A6DBCAA-300D-44BF-9B13-B66312B24E44}">
      <dsp:nvSpPr>
        <dsp:cNvPr id="0" name=""/>
        <dsp:cNvSpPr/>
      </dsp:nvSpPr>
      <dsp:spPr>
        <a:xfrm rot="5400000">
          <a:off x="5464968" y="0"/>
          <a:ext cx="2663031" cy="2663031"/>
        </a:xfrm>
        <a:prstGeom prst="downArrow">
          <a:avLst>
            <a:gd name="adj1" fmla="val 50000"/>
            <a:gd name="adj2" fmla="val 35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s-MX" sz="2300" kern="1200" dirty="0" smtClean="0"/>
            <a:t>Teoría de la rentabilidad</a:t>
          </a:r>
          <a:endParaRPr lang="es-ES" sz="2300" kern="1200" dirty="0"/>
        </a:p>
      </dsp:txBody>
      <dsp:txXfrm rot="-5400000">
        <a:off x="5930998" y="665758"/>
        <a:ext cx="2197001" cy="13315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A7FD0-EF43-4A0B-9E3B-C630946C6324}">
      <dsp:nvSpPr>
        <dsp:cNvPr id="0" name=""/>
        <dsp:cNvSpPr/>
      </dsp:nvSpPr>
      <dsp:spPr>
        <a:xfrm>
          <a:off x="0" y="334816"/>
          <a:ext cx="6908800" cy="955966"/>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MX" sz="3200" kern="1200" dirty="0" smtClean="0"/>
            <a:t>Enfoque: mixto</a:t>
          </a:r>
          <a:endParaRPr lang="es-ES" sz="3200" kern="1200" dirty="0"/>
        </a:p>
      </dsp:txBody>
      <dsp:txXfrm>
        <a:off x="27999" y="362815"/>
        <a:ext cx="5193877" cy="899968"/>
      </dsp:txXfrm>
    </dsp:sp>
    <dsp:sp modelId="{3AD9C9B3-202D-41D8-B2C1-FF7C82C644A5}">
      <dsp:nvSpPr>
        <dsp:cNvPr id="0" name=""/>
        <dsp:cNvSpPr/>
      </dsp:nvSpPr>
      <dsp:spPr>
        <a:xfrm>
          <a:off x="609599" y="2231350"/>
          <a:ext cx="6908800" cy="955966"/>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kern="1200" dirty="0" smtClean="0"/>
            <a:t>Encuestas</a:t>
          </a:r>
          <a:endParaRPr lang="es-ES" sz="3200" kern="1200" dirty="0"/>
        </a:p>
      </dsp:txBody>
      <dsp:txXfrm>
        <a:off x="637598" y="2259349"/>
        <a:ext cx="5186561" cy="899968"/>
      </dsp:txXfrm>
    </dsp:sp>
    <dsp:sp modelId="{F4A48EDA-089E-4269-89B9-9B4D6EB1DA79}">
      <dsp:nvSpPr>
        <dsp:cNvPr id="0" name=""/>
        <dsp:cNvSpPr/>
      </dsp:nvSpPr>
      <dsp:spPr>
        <a:xfrm>
          <a:off x="1219199" y="4127883"/>
          <a:ext cx="6908800" cy="955966"/>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S" sz="3200" kern="1200" dirty="0" smtClean="0"/>
            <a:t>Contrastación de hipótesis</a:t>
          </a:r>
          <a:endParaRPr lang="es-ES" sz="3200" kern="1200" dirty="0"/>
        </a:p>
      </dsp:txBody>
      <dsp:txXfrm>
        <a:off x="1247198" y="4155882"/>
        <a:ext cx="5186561" cy="899968"/>
      </dsp:txXfrm>
    </dsp:sp>
    <dsp:sp modelId="{225FE486-3BED-47DB-9AF9-D808B93B8BF4}">
      <dsp:nvSpPr>
        <dsp:cNvPr id="0" name=""/>
        <dsp:cNvSpPr/>
      </dsp:nvSpPr>
      <dsp:spPr>
        <a:xfrm>
          <a:off x="5852159" y="1232746"/>
          <a:ext cx="1056640" cy="1056640"/>
        </a:xfrm>
        <a:prstGeom prst="downArrow">
          <a:avLst>
            <a:gd name="adj1" fmla="val 55000"/>
            <a:gd name="adj2" fmla="val 45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089903" y="1232746"/>
        <a:ext cx="581152" cy="795122"/>
      </dsp:txXfrm>
    </dsp:sp>
    <dsp:sp modelId="{0D59A221-10A9-41D2-835B-151B622B1C8B}">
      <dsp:nvSpPr>
        <dsp:cNvPr id="0" name=""/>
        <dsp:cNvSpPr/>
      </dsp:nvSpPr>
      <dsp:spPr>
        <a:xfrm>
          <a:off x="6461759" y="3118442"/>
          <a:ext cx="1056640" cy="1056640"/>
        </a:xfrm>
        <a:prstGeom prst="downArrow">
          <a:avLst>
            <a:gd name="adj1" fmla="val 55000"/>
            <a:gd name="adj2" fmla="val 45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699503" y="3118442"/>
        <a:ext cx="581152" cy="795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A9433-A81F-457E-BB30-85CCD5A4DE81}">
      <dsp:nvSpPr>
        <dsp:cNvPr id="0" name=""/>
        <dsp:cNvSpPr/>
      </dsp:nvSpPr>
      <dsp:spPr>
        <a:xfrm>
          <a:off x="3055" y="25315"/>
          <a:ext cx="1837531" cy="374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ES" sz="1300" kern="1200" dirty="0" smtClean="0"/>
            <a:t>EMPRESARIAL</a:t>
          </a:r>
          <a:endParaRPr lang="es-ES" sz="1300" kern="1200" dirty="0"/>
        </a:p>
      </dsp:txBody>
      <dsp:txXfrm>
        <a:off x="3055" y="25315"/>
        <a:ext cx="1837531" cy="374400"/>
      </dsp:txXfrm>
    </dsp:sp>
    <dsp:sp modelId="{E37243D9-C129-4F41-A2A3-166B34CFF890}">
      <dsp:nvSpPr>
        <dsp:cNvPr id="0" name=""/>
        <dsp:cNvSpPr/>
      </dsp:nvSpPr>
      <dsp:spPr>
        <a:xfrm>
          <a:off x="3055" y="399715"/>
          <a:ext cx="1837531" cy="396103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s-ES" sz="1300" kern="1200" dirty="0" smtClean="0"/>
            <a:t>Por tanto, los segmentos a los que se deberán dirigir estos negocios son los trabajadores del cantón, sus familias, así como las familias de los cantones vecinos.</a:t>
          </a:r>
          <a:endParaRPr lang="es-ES" sz="1300" kern="1200" dirty="0"/>
        </a:p>
      </dsp:txBody>
      <dsp:txXfrm>
        <a:off x="3055" y="399715"/>
        <a:ext cx="1837531" cy="3961035"/>
      </dsp:txXfrm>
    </dsp:sp>
    <dsp:sp modelId="{1672944C-AB19-455C-BAEE-5FC51AB815D6}">
      <dsp:nvSpPr>
        <dsp:cNvPr id="0" name=""/>
        <dsp:cNvSpPr/>
      </dsp:nvSpPr>
      <dsp:spPr>
        <a:xfrm>
          <a:off x="2097841" y="25315"/>
          <a:ext cx="1837531" cy="374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ES" sz="1300" kern="1200" dirty="0" smtClean="0"/>
            <a:t>COSTOS</a:t>
          </a:r>
          <a:endParaRPr lang="es-ES" sz="1300" kern="1200" dirty="0"/>
        </a:p>
      </dsp:txBody>
      <dsp:txXfrm>
        <a:off x="2097841" y="25315"/>
        <a:ext cx="1837531" cy="374400"/>
      </dsp:txXfrm>
    </dsp:sp>
    <dsp:sp modelId="{060C19C4-8178-426B-97E4-76EA704486B1}">
      <dsp:nvSpPr>
        <dsp:cNvPr id="0" name=""/>
        <dsp:cNvSpPr/>
      </dsp:nvSpPr>
      <dsp:spPr>
        <a:xfrm>
          <a:off x="2097841" y="399715"/>
          <a:ext cx="1837531" cy="396103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s-ES" sz="1300" kern="1200" smtClean="0"/>
            <a:t>negociar con los proveedores de los diferentes bienes y servicios los precios y las mejores condiciones de entrega de sus productos</a:t>
          </a:r>
          <a:endParaRPr lang="es-ES" sz="1300" kern="1200"/>
        </a:p>
      </dsp:txBody>
      <dsp:txXfrm>
        <a:off x="2097841" y="399715"/>
        <a:ext cx="1837531" cy="3961035"/>
      </dsp:txXfrm>
    </dsp:sp>
    <dsp:sp modelId="{3CA22473-EEC1-4F5C-98C2-FA2BCBF42400}">
      <dsp:nvSpPr>
        <dsp:cNvPr id="0" name=""/>
        <dsp:cNvSpPr/>
      </dsp:nvSpPr>
      <dsp:spPr>
        <a:xfrm>
          <a:off x="4192627" y="25315"/>
          <a:ext cx="1837531" cy="374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ES" sz="1300" kern="1200" dirty="0" smtClean="0"/>
            <a:t>FINANCIERA</a:t>
          </a:r>
          <a:endParaRPr lang="es-ES" sz="1300" kern="1200" dirty="0"/>
        </a:p>
      </dsp:txBody>
      <dsp:txXfrm>
        <a:off x="4192627" y="25315"/>
        <a:ext cx="1837531" cy="374400"/>
      </dsp:txXfrm>
    </dsp:sp>
    <dsp:sp modelId="{EF779BF2-3082-44FB-8746-55AFC474A3B5}">
      <dsp:nvSpPr>
        <dsp:cNvPr id="0" name=""/>
        <dsp:cNvSpPr/>
      </dsp:nvSpPr>
      <dsp:spPr>
        <a:xfrm>
          <a:off x="4192627" y="399715"/>
          <a:ext cx="1837531" cy="396103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s-ES" sz="1300" kern="1200" dirty="0" smtClean="0"/>
            <a:t>Diseñar un plan financiero anual.</a:t>
          </a:r>
          <a:endParaRPr lang="es-ES" sz="1300" kern="1200" dirty="0"/>
        </a:p>
        <a:p>
          <a:pPr marL="114300" lvl="1" indent="-114300" algn="l" defTabSz="577850">
            <a:lnSpc>
              <a:spcPct val="90000"/>
            </a:lnSpc>
            <a:spcBef>
              <a:spcPct val="0"/>
            </a:spcBef>
            <a:spcAft>
              <a:spcPct val="15000"/>
            </a:spcAft>
            <a:buChar char="••"/>
          </a:pPr>
          <a:r>
            <a:rPr lang="es-ES" sz="1300" kern="1200" dirty="0" smtClean="0"/>
            <a:t>Identificar los gastos y obligaciones mínimos del negocio.</a:t>
          </a:r>
          <a:endParaRPr lang="es-ES" sz="1300" kern="1200" dirty="0"/>
        </a:p>
        <a:p>
          <a:pPr marL="114300" lvl="1" indent="-114300" algn="l" defTabSz="577850">
            <a:lnSpc>
              <a:spcPct val="90000"/>
            </a:lnSpc>
            <a:spcBef>
              <a:spcPct val="0"/>
            </a:spcBef>
            <a:spcAft>
              <a:spcPct val="15000"/>
            </a:spcAft>
            <a:buChar char="••"/>
          </a:pPr>
          <a:r>
            <a:rPr lang="es-ES" sz="1300" kern="1200" dirty="0" smtClean="0"/>
            <a:t>Tener una cuenta única del negocio.</a:t>
          </a:r>
          <a:endParaRPr lang="en-US" sz="1300" kern="1200" dirty="0"/>
        </a:p>
        <a:p>
          <a:pPr marL="114300" lvl="1" indent="-114300" algn="l" defTabSz="577850">
            <a:lnSpc>
              <a:spcPct val="90000"/>
            </a:lnSpc>
            <a:spcBef>
              <a:spcPct val="0"/>
            </a:spcBef>
            <a:spcAft>
              <a:spcPct val="15000"/>
            </a:spcAft>
            <a:buChar char="••"/>
          </a:pPr>
          <a:r>
            <a:rPr lang="es-ES" sz="1300" kern="1200" dirty="0" smtClean="0"/>
            <a:t>Separar no menos del 10% diarios de los ingresos.</a:t>
          </a:r>
          <a:endParaRPr lang="en-US" sz="1300" kern="1200" dirty="0"/>
        </a:p>
        <a:p>
          <a:pPr marL="114300" lvl="1" indent="-114300" algn="l" defTabSz="577850">
            <a:lnSpc>
              <a:spcPct val="90000"/>
            </a:lnSpc>
            <a:spcBef>
              <a:spcPct val="0"/>
            </a:spcBef>
            <a:spcAft>
              <a:spcPct val="15000"/>
            </a:spcAft>
            <a:buChar char="••"/>
          </a:pPr>
          <a:r>
            <a:rPr lang="es-ES" sz="1300" kern="1200" dirty="0" smtClean="0"/>
            <a:t>Proyectar los ingresos mensuales.</a:t>
          </a:r>
          <a:endParaRPr lang="en-US" sz="1300" kern="1200" dirty="0"/>
        </a:p>
        <a:p>
          <a:pPr marL="114300" lvl="1" indent="-114300" algn="l" defTabSz="577850">
            <a:lnSpc>
              <a:spcPct val="90000"/>
            </a:lnSpc>
            <a:spcBef>
              <a:spcPct val="0"/>
            </a:spcBef>
            <a:spcAft>
              <a:spcPct val="15000"/>
            </a:spcAft>
            <a:buChar char="••"/>
          </a:pPr>
          <a:r>
            <a:rPr lang="es-ES" sz="1300" kern="1200" dirty="0" smtClean="0"/>
            <a:t>Proyectar los gastos mensuales totales.</a:t>
          </a:r>
          <a:endParaRPr lang="en-US" sz="1300" kern="1200" dirty="0"/>
        </a:p>
        <a:p>
          <a:pPr marL="114300" lvl="1" indent="-114300" algn="l" defTabSz="577850">
            <a:lnSpc>
              <a:spcPct val="90000"/>
            </a:lnSpc>
            <a:spcBef>
              <a:spcPct val="0"/>
            </a:spcBef>
            <a:spcAft>
              <a:spcPct val="15000"/>
            </a:spcAft>
            <a:buChar char="••"/>
          </a:pPr>
          <a:r>
            <a:rPr lang="es-ES" sz="1300" kern="1200" dirty="0" smtClean="0"/>
            <a:t>Automatizar los registros de ingresos y egresos, con software especializado en contabilidad y finanzas.</a:t>
          </a:r>
          <a:endParaRPr lang="en-US" sz="1300" kern="1200" dirty="0"/>
        </a:p>
      </dsp:txBody>
      <dsp:txXfrm>
        <a:off x="4192627" y="399715"/>
        <a:ext cx="1837531" cy="3961035"/>
      </dsp:txXfrm>
    </dsp:sp>
    <dsp:sp modelId="{1579C943-11D5-4F71-AC88-00B7F736AAD8}">
      <dsp:nvSpPr>
        <dsp:cNvPr id="0" name=""/>
        <dsp:cNvSpPr/>
      </dsp:nvSpPr>
      <dsp:spPr>
        <a:xfrm>
          <a:off x="6287412" y="25315"/>
          <a:ext cx="1837531" cy="374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ES" sz="1300" kern="1200" dirty="0" smtClean="0"/>
            <a:t>MARKETING</a:t>
          </a:r>
          <a:endParaRPr lang="es-ES" sz="1300" kern="1200" dirty="0"/>
        </a:p>
      </dsp:txBody>
      <dsp:txXfrm>
        <a:off x="6287412" y="25315"/>
        <a:ext cx="1837531" cy="374400"/>
      </dsp:txXfrm>
    </dsp:sp>
    <dsp:sp modelId="{5EF66065-23D9-4D65-9867-61BB285BDDEE}">
      <dsp:nvSpPr>
        <dsp:cNvPr id="0" name=""/>
        <dsp:cNvSpPr/>
      </dsp:nvSpPr>
      <dsp:spPr>
        <a:xfrm>
          <a:off x="6287412" y="399715"/>
          <a:ext cx="1837531" cy="396103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s-ES" sz="1300" kern="1200" dirty="0" smtClean="0"/>
            <a:t>El principal canal de promoción y publicidad de los servicios de los restaurantes ubicados en el cantón Rumiñahui deben ser las redes sociales.</a:t>
          </a:r>
          <a:endParaRPr lang="es-ES" sz="1300" kern="1200" dirty="0"/>
        </a:p>
      </dsp:txBody>
      <dsp:txXfrm>
        <a:off x="6287412" y="399715"/>
        <a:ext cx="1837531" cy="396103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8940800" y="4206240"/>
            <a:ext cx="1280160" cy="457200"/>
          </a:xfrm>
        </p:spPr>
        <p:txBody>
          <a:bodyPr/>
          <a:lstStyle/>
          <a:p>
            <a:fld id="{D5890AB1-6098-49B3-BF8A-1C18EBB50B67}" type="datetimeFigureOut">
              <a:rPr lang="en-US" smtClean="0"/>
              <a:pPr/>
              <a:t>3/21/2021</a:t>
            </a:fld>
            <a:endParaRPr lang="en-US"/>
          </a:p>
        </p:txBody>
      </p:sp>
      <p:sp>
        <p:nvSpPr>
          <p:cNvPr id="17" name="16 Marcador de pie de página"/>
          <p:cNvSpPr>
            <a:spLocks noGrp="1"/>
          </p:cNvSpPr>
          <p:nvPr>
            <p:ph type="ftr" sz="quarter" idx="11"/>
          </p:nvPr>
        </p:nvSpPr>
        <p:spPr>
          <a:xfrm>
            <a:off x="7213600" y="4205288"/>
            <a:ext cx="1727200" cy="457200"/>
          </a:xfrm>
        </p:spPr>
        <p:txBody>
          <a:bodyPr/>
          <a:lstStyle/>
          <a:p>
            <a:endParaRPr lang="en-US"/>
          </a:p>
        </p:txBody>
      </p:sp>
      <p:sp>
        <p:nvSpPr>
          <p:cNvPr id="29" name="28 Marcador de número de diapositiva"/>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997F1AE3-4435-4D67-AF91-355170CD8C51}"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042400" y="1143000"/>
            <a:ext cx="2540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1143000"/>
            <a:ext cx="83312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8000" y="1143000"/>
            <a:ext cx="11176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D5890AB1-6098-49B3-BF8A-1C18EBB50B67}" type="datetimeFigureOut">
              <a:rPr lang="en-US" smtClean="0"/>
              <a:pPr/>
              <a:t>3/21/2021</a:t>
            </a:fld>
            <a:endParaRPr lang="en-US"/>
          </a:p>
        </p:txBody>
      </p:sp>
      <p:sp>
        <p:nvSpPr>
          <p:cNvPr id="27" name="26 Marcador de número de diapositiva"/>
          <p:cNvSpPr>
            <a:spLocks noGrp="1"/>
          </p:cNvSpPr>
          <p:nvPr>
            <p:ph type="sldNum" sz="quarter" idx="11"/>
          </p:nvPr>
        </p:nvSpPr>
        <p:spPr/>
        <p:txBody>
          <a:bodyPr rtlCol="0"/>
          <a:lstStyle/>
          <a:p>
            <a:fld id="{997F1AE3-4435-4D67-AF91-355170CD8C51}" type="slidenum">
              <a:rPr lang="en-US" smtClean="0"/>
              <a:pPr/>
              <a:t>‹Nº›</a:t>
            </a:fld>
            <a:endParaRPr lang="en-US"/>
          </a:p>
        </p:txBody>
      </p:sp>
      <p:sp>
        <p:nvSpPr>
          <p:cNvPr id="28" name="2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8778240" y="612648"/>
            <a:ext cx="1276352" cy="457200"/>
          </a:xfrm>
        </p:spPr>
        <p:txBody>
          <a:bodyPr/>
          <a:lstStyle/>
          <a:p>
            <a:fld id="{D5890AB1-6098-49B3-BF8A-1C18EBB50B67}" type="datetimeFigureOut">
              <a:rPr lang="en-US" smtClean="0"/>
              <a:pPr/>
              <a:t>3/21/2021</a:t>
            </a:fld>
            <a:endParaRPr lang="en-US"/>
          </a:p>
        </p:txBody>
      </p:sp>
      <p:sp>
        <p:nvSpPr>
          <p:cNvPr id="4" name="3 Marcador de pie de página"/>
          <p:cNvSpPr>
            <a:spLocks noGrp="1"/>
          </p:cNvSpPr>
          <p:nvPr>
            <p:ph type="ftr" sz="quarter" idx="11"/>
          </p:nvPr>
        </p:nvSpPr>
        <p:spPr>
          <a:xfrm>
            <a:off x="7010400" y="612648"/>
            <a:ext cx="1767840" cy="457200"/>
          </a:xfrm>
        </p:spPr>
        <p:txBody>
          <a:bodyPr/>
          <a:lstStyle/>
          <a:p>
            <a:endParaRPr lang="en-US"/>
          </a:p>
        </p:txBody>
      </p:sp>
      <p:sp>
        <p:nvSpPr>
          <p:cNvPr id="5" name="4 Marcador de número de diapositiva"/>
          <p:cNvSpPr>
            <a:spLocks noGrp="1"/>
          </p:cNvSpPr>
          <p:nvPr>
            <p:ph type="sldNum" sz="quarter" idx="12"/>
          </p:nvPr>
        </p:nvSpPr>
        <p:spPr>
          <a:xfrm>
            <a:off x="10899648" y="2272"/>
            <a:ext cx="1016000" cy="365760"/>
          </a:xfrm>
        </p:spPr>
        <p:txBody>
          <a:bodyPr/>
          <a:lstStyle/>
          <a:p>
            <a:fld id="{997F1AE3-4435-4D67-AF91-355170CD8C51}"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137995" y="1101970"/>
            <a:ext cx="451104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5890AB1-6098-49B3-BF8A-1C18EBB50B67}" type="datetimeFigureOut">
              <a:rPr lang="en-US" smtClean="0"/>
              <a:pPr/>
              <a:t>3/21/2021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997F1AE3-4435-4D67-AF91-355170CD8C51}"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609600" y="1143000"/>
            <a:ext cx="109728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D5890AB1-6098-49B3-BF8A-1C18EBB50B67}" type="datetimeFigureOut">
              <a:rPr lang="en-US" smtClean="0"/>
              <a:pPr/>
              <a:t>3/21/2021</a:t>
            </a:fld>
            <a:endParaRPr lang="en-US"/>
          </a:p>
        </p:txBody>
      </p:sp>
      <p:sp>
        <p:nvSpPr>
          <p:cNvPr id="3" name="2 Marcador de pie de página"/>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22 Marcador de número de diapositiva"/>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997F1AE3-4435-4D67-AF91-355170CD8C51}"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Layout" Target="../diagrams/layout3.xml"/><Relationship Id="rId7" Type="http://schemas.openxmlformats.org/officeDocument/2006/relationships/image" Target="../media/image5.png"/><Relationship Id="rId12" Type="http://schemas.microsoft.com/office/2007/relationships/diagramDrawing" Target="../diagrams/drawing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Colors" Target="../diagrams/colors4.xml"/><Relationship Id="rId5" Type="http://schemas.openxmlformats.org/officeDocument/2006/relationships/diagramColors" Target="../diagrams/colors3.xml"/><Relationship Id="rId10" Type="http://schemas.openxmlformats.org/officeDocument/2006/relationships/diagramQuickStyle" Target="../diagrams/quickStyle4.xml"/><Relationship Id="rId4" Type="http://schemas.openxmlformats.org/officeDocument/2006/relationships/diagramQuickStyle" Target="../diagrams/quickStyle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93115" y="4252554"/>
            <a:ext cx="9144000" cy="1089342"/>
          </a:xfrm>
        </p:spPr>
        <p:txBody>
          <a:bodyPr>
            <a:normAutofit fontScale="90000"/>
          </a:bodyPr>
          <a:lstStyle/>
          <a:p>
            <a:r>
              <a:rPr lang="es-EC" sz="1800" b="1" dirty="0" smtClean="0">
                <a:solidFill>
                  <a:srgbClr val="7030A0"/>
                </a:solidFill>
              </a:rPr>
              <a:t/>
            </a:r>
            <a:br>
              <a:rPr lang="es-EC" sz="1800" b="1" dirty="0" smtClean="0">
                <a:solidFill>
                  <a:srgbClr val="7030A0"/>
                </a:solidFill>
              </a:rPr>
            </a:br>
            <a:r>
              <a:rPr lang="es-EC" sz="1800" b="1" dirty="0" smtClean="0">
                <a:solidFill>
                  <a:srgbClr val="7030A0"/>
                </a:solidFill>
                <a:latin typeface="Times New Roman" panose="02020603050405020304" pitchFamily="18" charset="0"/>
                <a:cs typeface="Times New Roman" panose="02020603050405020304" pitchFamily="18" charset="0"/>
              </a:rPr>
              <a:t>Tema: </a:t>
            </a:r>
            <a:r>
              <a:rPr lang="es-ES" sz="1800" b="1" dirty="0">
                <a:solidFill>
                  <a:srgbClr val="7030A0"/>
                </a:solidFill>
                <a:latin typeface="Times New Roman" panose="02020603050405020304" pitchFamily="18" charset="0"/>
                <a:cs typeface="Times New Roman" panose="02020603050405020304" pitchFamily="18" charset="0"/>
              </a:rPr>
              <a:t>“ANÁLISIS DE LA INFLUENCIA DE LOS MICROCRÉDITOS EN EL CRECIMIENTO MICROEMPRESARIAL, SECTOR ALIMENTOS Y BEBIDAS, DEL CANTÓN RUMIÑAHUI”</a:t>
            </a:r>
            <a:endParaRPr lang="en-US" sz="1800" dirty="0">
              <a:solidFill>
                <a:srgbClr val="7030A0"/>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520825" y="5884221"/>
            <a:ext cx="9144000" cy="767185"/>
          </a:xfrm>
        </p:spPr>
        <p:txBody>
          <a:bodyPr>
            <a:normAutofit fontScale="62500" lnSpcReduction="20000"/>
          </a:bodyPr>
          <a:lstStyle/>
          <a:p>
            <a:pPr algn="r">
              <a:lnSpc>
                <a:spcPct val="110000"/>
              </a:lnSpc>
              <a:spcBef>
                <a:spcPct val="0"/>
              </a:spcBef>
            </a:pPr>
            <a:r>
              <a:rPr lang="es-ES" sz="2600" b="1" dirty="0">
                <a:solidFill>
                  <a:srgbClr val="7030A0"/>
                </a:solidFill>
                <a:latin typeface="Times New Roman" panose="02020603050405020304" pitchFamily="18" charset="0"/>
                <a:ea typeface="+mj-ea"/>
                <a:cs typeface="Times New Roman" panose="02020603050405020304" pitchFamily="18" charset="0"/>
              </a:rPr>
              <a:t>AUTOR: MUÑOZ SIBRI, GABRIELA MISHELL</a:t>
            </a:r>
            <a:endParaRPr lang="en-US" sz="2600" b="1" dirty="0">
              <a:solidFill>
                <a:srgbClr val="7030A0"/>
              </a:solidFill>
              <a:latin typeface="Times New Roman" panose="02020603050405020304" pitchFamily="18" charset="0"/>
              <a:ea typeface="+mj-ea"/>
              <a:cs typeface="Times New Roman" panose="02020603050405020304" pitchFamily="18" charset="0"/>
            </a:endParaRPr>
          </a:p>
          <a:p>
            <a:endParaRPr lang="es-EC" sz="1400" dirty="0" smtClean="0">
              <a:solidFill>
                <a:srgbClr val="7030A0"/>
              </a:solidFill>
            </a:endParaRPr>
          </a:p>
          <a:p>
            <a:pPr algn="ctr"/>
            <a:r>
              <a:rPr lang="es-EC" sz="2900" b="1" dirty="0">
                <a:solidFill>
                  <a:srgbClr val="7030A0"/>
                </a:solidFill>
                <a:latin typeface="Times New Roman" panose="02020603050405020304" pitchFamily="18" charset="0"/>
                <a:ea typeface="+mj-ea"/>
                <a:cs typeface="Times New Roman" panose="02020603050405020304" pitchFamily="18" charset="0"/>
              </a:rPr>
              <a:t>Sangolquí, 2020</a:t>
            </a:r>
            <a:endParaRPr lang="en-US" sz="2900" b="1" dirty="0">
              <a:solidFill>
                <a:srgbClr val="7030A0"/>
              </a:solidFill>
              <a:latin typeface="Times New Roman" panose="02020603050405020304" pitchFamily="18" charset="0"/>
              <a:ea typeface="+mj-ea"/>
              <a:cs typeface="Times New Roman" panose="02020603050405020304" pitchFamily="18" charset="0"/>
            </a:endParaRPr>
          </a:p>
        </p:txBody>
      </p:sp>
      <p:pic>
        <p:nvPicPr>
          <p:cNvPr id="6" name="Picture 4" descr="ESPE | Universidad de las Fuerzas Armadas | Sangolqu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7720" y="1563413"/>
            <a:ext cx="5068753" cy="139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33515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406400" y="1755089"/>
          <a:ext cx="5413829" cy="3034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190343" y="1755090"/>
          <a:ext cx="5087258" cy="30600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703943" y="1698172"/>
          <a:ext cx="4913086" cy="30443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248400" y="1698172"/>
          <a:ext cx="4913086" cy="30443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1052286" y="1675863"/>
          <a:ext cx="4942114" cy="29774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683828" y="1675863"/>
          <a:ext cx="4942114" cy="30957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87828" y="1741714"/>
          <a:ext cx="5101771" cy="317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088742" y="1741714"/>
          <a:ext cx="5101771" cy="317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6451599" y="1683657"/>
          <a:ext cx="5072743" cy="32330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573314" y="1683658"/>
          <a:ext cx="5072743" cy="32330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9"/>
          <p:cNvSpPr>
            <a:spLocks noGrp="1"/>
          </p:cNvSpPr>
          <p:nvPr>
            <p:ph idx="1"/>
          </p:nvPr>
        </p:nvSpPr>
        <p:spPr>
          <a:xfrm>
            <a:off x="838200" y="1393371"/>
            <a:ext cx="6477000" cy="1640115"/>
          </a:xfrm>
        </p:spPr>
        <p:txBody>
          <a:bodyPr>
            <a:normAutofit fontScale="55000" lnSpcReduction="20000"/>
          </a:bodyPr>
          <a:lstStyle/>
          <a:p>
            <a:pPr marL="0" indent="0">
              <a:lnSpc>
                <a:spcPct val="170000"/>
              </a:lnSpc>
              <a:buNone/>
            </a:pPr>
            <a:r>
              <a:rPr lang="es-ES" dirty="0"/>
              <a:t>La hipótesis de este estudio decía:</a:t>
            </a:r>
          </a:p>
          <a:p>
            <a:pPr>
              <a:lnSpc>
                <a:spcPct val="170000"/>
              </a:lnSpc>
            </a:pPr>
            <a:r>
              <a:rPr lang="es-ES" dirty="0"/>
              <a:t>El apoyo del sistema financiero generó un impacto positivo en el crecimiento </a:t>
            </a:r>
            <a:r>
              <a:rPr lang="es-ES" dirty="0" smtClean="0"/>
              <a:t>micro empresarial </a:t>
            </a:r>
            <a:r>
              <a:rPr lang="es-ES" dirty="0"/>
              <a:t>de las microempresas del cantón Rumiñahui.</a:t>
            </a:r>
          </a:p>
          <a:p>
            <a:pPr>
              <a:lnSpc>
                <a:spcPct val="170000"/>
              </a:lnSpc>
            </a:pPr>
            <a:endParaRPr lang="en-US" dirty="0"/>
          </a:p>
        </p:txBody>
      </p:sp>
      <p:sp>
        <p:nvSpPr>
          <p:cNvPr id="7" name="Rectángulo redondeado 6"/>
          <p:cNvSpPr/>
          <p:nvPr/>
        </p:nvSpPr>
        <p:spPr>
          <a:xfrm>
            <a:off x="1306286" y="3164114"/>
            <a:ext cx="4852125" cy="322652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spcBef>
                <a:spcPts val="1000"/>
              </a:spcBef>
            </a:pPr>
            <a:r>
              <a:rPr lang="es-ES" sz="1400" dirty="0">
                <a:solidFill>
                  <a:schemeClr val="tx1"/>
                </a:solidFill>
              </a:rPr>
              <a:t>Los encuestados declaran que, pese a la situación general del país, ahondada con la crisis de la Emergencia sanitaria por la irrupción del virus Sars-CoV2 en el país y el mundo entero, pudieron contar con ingresos suficientes para pagar sus préstamos, aunque el porcentaje no es elevado (53,13%), los propietarios de estos negocios no desean acumularse cuentas para el futuro, cancelando lo que sea posible, en función a los tratos que tengan con las entidades financieras.</a:t>
            </a:r>
            <a:r>
              <a:rPr lang="es-EC" sz="1400" dirty="0" smtClean="0">
                <a:solidFill>
                  <a:schemeClr val="tx1"/>
                </a:solidFill>
              </a:rPr>
              <a:t>. </a:t>
            </a:r>
            <a:endParaRPr lang="en-US" sz="1400" dirty="0">
              <a:solidFill>
                <a:schemeClr val="tx1"/>
              </a:solidFill>
            </a:endParaRPr>
          </a:p>
        </p:txBody>
      </p:sp>
      <p:sp>
        <p:nvSpPr>
          <p:cNvPr id="11" name="10 Rectángulo"/>
          <p:cNvSpPr/>
          <p:nvPr/>
        </p:nvSpPr>
        <p:spPr>
          <a:xfrm>
            <a:off x="543992" y="515648"/>
            <a:ext cx="2888932" cy="369332"/>
          </a:xfrm>
          <a:prstGeom prst="rect">
            <a:avLst/>
          </a:prstGeom>
        </p:spPr>
        <p:txBody>
          <a:bodyPr wrap="none">
            <a:spAutoFit/>
          </a:bodyPr>
          <a:lstStyle/>
          <a:p>
            <a:r>
              <a:rPr lang="es-MX" dirty="0" smtClean="0"/>
              <a:t>Contrastación de hipótesis</a:t>
            </a:r>
            <a:endParaRPr lang="es-EC" dirty="0"/>
          </a:p>
        </p:txBody>
      </p:sp>
      <p:pic>
        <p:nvPicPr>
          <p:cNvPr id="13" name="Picture 2" descr="Selección y definición del problema – PROYECTOS EDUCATIVOS BASADO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7486" y="861533"/>
            <a:ext cx="4313255" cy="537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39979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32601"/>
          </a:xfrm>
        </p:spPr>
        <p:txBody>
          <a:bodyPr>
            <a:normAutofit/>
          </a:bodyPr>
          <a:lstStyle/>
          <a:p>
            <a:pPr algn="r"/>
            <a:r>
              <a:rPr lang="es-EC" sz="1800" b="1" u="sng" dirty="0" smtClean="0"/>
              <a:t>PROPUESTA</a:t>
            </a:r>
            <a:endParaRPr lang="en-US" sz="1800" b="1" u="sng" dirty="0"/>
          </a:p>
        </p:txBody>
      </p:sp>
      <p:pic>
        <p:nvPicPr>
          <p:cNvPr id="8" name="Picture 2" descr="Resultado de imagen para MDT LOGO ECUAD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0985"/>
            <a:ext cx="2581835" cy="882821"/>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2821578" y="1218333"/>
            <a:ext cx="6949440" cy="820077"/>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sz="1400" dirty="0" smtClean="0">
                <a:solidFill>
                  <a:schemeClr val="tx1"/>
                </a:solidFill>
              </a:rPr>
              <a:t>Mejoramiento </a:t>
            </a:r>
            <a:r>
              <a:rPr lang="es-ES" sz="1400" dirty="0">
                <a:solidFill>
                  <a:schemeClr val="tx1"/>
                </a:solidFill>
              </a:rPr>
              <a:t>financiero de los restaurantes establecidos en el cantón Rumiñahui</a:t>
            </a:r>
            <a:endParaRPr lang="en-US" sz="1400" dirty="0">
              <a:solidFill>
                <a:schemeClr val="tx1"/>
              </a:solidFill>
            </a:endParaRPr>
          </a:p>
        </p:txBody>
      </p:sp>
      <p:graphicFrame>
        <p:nvGraphicFramePr>
          <p:cNvPr id="3" name="Diagrama 2"/>
          <p:cNvGraphicFramePr/>
          <p:nvPr>
            <p:extLst>
              <p:ext uri="{D42A27DB-BD31-4B8C-83A1-F6EECF244321}">
                <p14:modId xmlns:p14="http://schemas.microsoft.com/office/powerpoint/2010/main" val="192456827"/>
              </p:ext>
            </p:extLst>
          </p:nvPr>
        </p:nvGraphicFramePr>
        <p:xfrm>
          <a:off x="2032000" y="2250934"/>
          <a:ext cx="8128000" cy="4386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150324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8532" y="201304"/>
            <a:ext cx="10972800" cy="1066800"/>
          </a:xfrm>
        </p:spPr>
        <p:txBody>
          <a:bodyPr/>
          <a:lstStyle/>
          <a:p>
            <a:pPr algn="r"/>
            <a:r>
              <a:rPr lang="es-MX" dirty="0"/>
              <a:t>Análisis Financiero</a:t>
            </a:r>
            <a:endParaRPr lang="es-419" dirty="0"/>
          </a:p>
        </p:txBody>
      </p:sp>
      <p:sp>
        <p:nvSpPr>
          <p:cNvPr id="3" name="Marcador de contenido 2"/>
          <p:cNvSpPr>
            <a:spLocks noGrp="1"/>
          </p:cNvSpPr>
          <p:nvPr>
            <p:ph idx="1"/>
          </p:nvPr>
        </p:nvSpPr>
        <p:spPr>
          <a:xfrm>
            <a:off x="418532" y="3996337"/>
            <a:ext cx="3662149" cy="739436"/>
          </a:xfrm>
        </p:spPr>
        <p:txBody>
          <a:bodyPr/>
          <a:lstStyle/>
          <a:p>
            <a:r>
              <a:rPr lang="es-MX" dirty="0"/>
              <a:t>Microcréditos</a:t>
            </a:r>
            <a:endParaRPr lang="es-419" dirty="0"/>
          </a:p>
        </p:txBody>
      </p:sp>
      <p:sp>
        <p:nvSpPr>
          <p:cNvPr id="5" name="CuadroTexto 4"/>
          <p:cNvSpPr txBox="1"/>
          <p:nvPr/>
        </p:nvSpPr>
        <p:spPr>
          <a:xfrm>
            <a:off x="859810" y="4638646"/>
            <a:ext cx="10090244" cy="2031325"/>
          </a:xfrm>
          <a:prstGeom prst="rect">
            <a:avLst/>
          </a:prstGeom>
          <a:noFill/>
        </p:spPr>
        <p:txBody>
          <a:bodyPr wrap="square" rtlCol="0">
            <a:spAutoFit/>
          </a:bodyPr>
          <a:lstStyle/>
          <a:p>
            <a:r>
              <a:rPr lang="es-MX" dirty="0"/>
              <a:t>El Banco Central del Ecuador define los siguientes segmentos de crédito:</a:t>
            </a:r>
            <a:endParaRPr lang="es-419" dirty="0"/>
          </a:p>
          <a:p>
            <a:pPr lvl="0"/>
            <a:r>
              <a:rPr lang="es-MX" dirty="0"/>
              <a:t>Comercial Prioritario Corporativo: Se le da a la persona natural obligada a llevar contabilidad o jurídica cuya venta anual supere los $5.000.000,00.</a:t>
            </a:r>
            <a:endParaRPr lang="es-419" dirty="0"/>
          </a:p>
          <a:p>
            <a:pPr lvl="0"/>
            <a:r>
              <a:rPr lang="es-MX" dirty="0"/>
              <a:t>Prioritario Empresarial: Se le da a la persona natural obligada a llevar contabilidad  o jurídica cuya venta anual supere los $1.000.000,00 hasta $5.000.000,00.</a:t>
            </a:r>
            <a:endParaRPr lang="es-419" dirty="0"/>
          </a:p>
          <a:p>
            <a:r>
              <a:rPr lang="es-MX" dirty="0"/>
              <a:t>Comercial Prioritario PYMES Se le da a la persona natural obligada a llevar contabilidad  o jurídica cuya venta anual supere los $100.000.000,00 hasta $1.000.000,00.</a:t>
            </a:r>
            <a:endParaRPr lang="es-419" dirty="0"/>
          </a:p>
        </p:txBody>
      </p:sp>
      <p:pic>
        <p:nvPicPr>
          <p:cNvPr id="1028" name="Picture 4" descr="7 Tips para Aumentar tu puntaje de Crédito Bancar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532" y="201304"/>
            <a:ext cx="6241575" cy="3495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330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936946104"/>
              </p:ext>
            </p:extLst>
          </p:nvPr>
        </p:nvGraphicFramePr>
        <p:xfrm>
          <a:off x="1269243" y="1023582"/>
          <a:ext cx="9717204" cy="5003323"/>
        </p:xfrm>
        <a:graphic>
          <a:graphicData uri="http://schemas.openxmlformats.org/drawingml/2006/table">
            <a:tbl>
              <a:tblPr firstRow="1" firstCol="1" bandRow="1">
                <a:tableStyleId>{5C22544A-7EE6-4342-B048-85BDC9FD1C3A}</a:tableStyleId>
              </a:tblPr>
              <a:tblGrid>
                <a:gridCol w="3239068">
                  <a:extLst>
                    <a:ext uri="{9D8B030D-6E8A-4147-A177-3AD203B41FA5}">
                      <a16:colId xmlns:a16="http://schemas.microsoft.com/office/drawing/2014/main" val="1147543018"/>
                    </a:ext>
                  </a:extLst>
                </a:gridCol>
                <a:gridCol w="3239068">
                  <a:extLst>
                    <a:ext uri="{9D8B030D-6E8A-4147-A177-3AD203B41FA5}">
                      <a16:colId xmlns:a16="http://schemas.microsoft.com/office/drawing/2014/main" val="1271804559"/>
                    </a:ext>
                  </a:extLst>
                </a:gridCol>
                <a:gridCol w="3239068">
                  <a:extLst>
                    <a:ext uri="{9D8B030D-6E8A-4147-A177-3AD203B41FA5}">
                      <a16:colId xmlns:a16="http://schemas.microsoft.com/office/drawing/2014/main" val="2463110363"/>
                    </a:ext>
                  </a:extLst>
                </a:gridCol>
              </a:tblGrid>
              <a:tr h="727129">
                <a:tc gridSpan="3">
                  <a:txBody>
                    <a:bodyPr/>
                    <a:lstStyle/>
                    <a:p>
                      <a:pPr algn="ctr">
                        <a:lnSpc>
                          <a:spcPct val="115000"/>
                        </a:lnSpc>
                        <a:spcAft>
                          <a:spcPts val="1000"/>
                        </a:spcAft>
                      </a:pPr>
                      <a:r>
                        <a:rPr lang="es-MX" sz="2200">
                          <a:effectLst/>
                        </a:rPr>
                        <a:t>Tasas de Interés</a:t>
                      </a:r>
                      <a:endParaRPr lang="es-419"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110541874"/>
                  </a:ext>
                </a:extLst>
              </a:tr>
              <a:tr h="965776">
                <a:tc gridSpan="3">
                  <a:txBody>
                    <a:bodyPr/>
                    <a:lstStyle/>
                    <a:p>
                      <a:pPr algn="ctr">
                        <a:lnSpc>
                          <a:spcPct val="115000"/>
                        </a:lnSpc>
                        <a:spcAft>
                          <a:spcPts val="1000"/>
                        </a:spcAft>
                      </a:pPr>
                      <a:r>
                        <a:rPr lang="es-MX" sz="2200">
                          <a:effectLst/>
                        </a:rPr>
                        <a:t>Septiembre – 2020</a:t>
                      </a:r>
                      <a:endParaRPr lang="es-419"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1665361826"/>
                  </a:ext>
                </a:extLst>
              </a:tr>
              <a:tr h="1046134">
                <a:tc>
                  <a:txBody>
                    <a:bodyPr/>
                    <a:lstStyle/>
                    <a:p>
                      <a:pPr>
                        <a:lnSpc>
                          <a:spcPct val="115000"/>
                        </a:lnSpc>
                        <a:spcAft>
                          <a:spcPts val="1000"/>
                        </a:spcAft>
                      </a:pPr>
                      <a:r>
                        <a:rPr lang="es-MX" sz="2200">
                          <a:effectLst/>
                        </a:rPr>
                        <a:t>Comercial Prioritario Corporativo</a:t>
                      </a:r>
                      <a:endParaRPr lang="es-419"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9,02</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9,33</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3333126"/>
                  </a:ext>
                </a:extLst>
              </a:tr>
              <a:tr h="1046134">
                <a:tc>
                  <a:txBody>
                    <a:bodyPr/>
                    <a:lstStyle/>
                    <a:p>
                      <a:pPr>
                        <a:lnSpc>
                          <a:spcPct val="115000"/>
                        </a:lnSpc>
                        <a:spcAft>
                          <a:spcPts val="1000"/>
                        </a:spcAft>
                      </a:pPr>
                      <a:r>
                        <a:rPr lang="es-MX" sz="2200" dirty="0">
                          <a:effectLst/>
                        </a:rPr>
                        <a:t>Comercial Prioritario Empresarial</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9,86</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10,21</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188508"/>
                  </a:ext>
                </a:extLst>
              </a:tr>
              <a:tr h="1046134">
                <a:tc>
                  <a:txBody>
                    <a:bodyPr/>
                    <a:lstStyle/>
                    <a:p>
                      <a:pPr>
                        <a:lnSpc>
                          <a:spcPct val="115000"/>
                        </a:lnSpc>
                        <a:spcAft>
                          <a:spcPts val="1000"/>
                        </a:spcAft>
                      </a:pPr>
                      <a:r>
                        <a:rPr lang="es-MX" sz="2200">
                          <a:effectLst/>
                        </a:rPr>
                        <a:t>Comercial Prioritario PYMES</a:t>
                      </a:r>
                      <a:endParaRPr lang="es-419"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10,54</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2200" dirty="0" smtClean="0">
                          <a:effectLst/>
                        </a:rPr>
                        <a:t>11,83</a:t>
                      </a:r>
                      <a:endParaRPr lang="es-419"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5082424"/>
                  </a:ext>
                </a:extLst>
              </a:tr>
            </a:tbl>
          </a:graphicData>
        </a:graphic>
      </p:graphicFrame>
    </p:spTree>
    <p:extLst>
      <p:ext uri="{BB962C8B-B14F-4D97-AF65-F5344CB8AC3E}">
        <p14:creationId xmlns:p14="http://schemas.microsoft.com/office/powerpoint/2010/main" val="4214730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859" y="569794"/>
            <a:ext cx="4835857" cy="1066800"/>
          </a:xfrm>
        </p:spPr>
        <p:txBody>
          <a:bodyPr>
            <a:normAutofit fontScale="90000"/>
          </a:bodyPr>
          <a:lstStyle/>
          <a:p>
            <a:r>
              <a:rPr lang="es-ES" dirty="0" smtClean="0"/>
              <a:t>Proyección de ingresos</a:t>
            </a:r>
            <a:endParaRPr lang="es-419" dirty="0"/>
          </a:p>
        </p:txBody>
      </p:sp>
      <p:graphicFrame>
        <p:nvGraphicFramePr>
          <p:cNvPr id="4" name="Tabla 3"/>
          <p:cNvGraphicFramePr>
            <a:graphicFrameLocks noGrp="1"/>
          </p:cNvGraphicFramePr>
          <p:nvPr>
            <p:extLst>
              <p:ext uri="{D42A27DB-BD31-4B8C-83A1-F6EECF244321}">
                <p14:modId xmlns:p14="http://schemas.microsoft.com/office/powerpoint/2010/main" val="1846344911"/>
              </p:ext>
            </p:extLst>
          </p:nvPr>
        </p:nvGraphicFramePr>
        <p:xfrm>
          <a:off x="4864716" y="272956"/>
          <a:ext cx="6502304" cy="5008757"/>
        </p:xfrm>
        <a:graphic>
          <a:graphicData uri="http://schemas.openxmlformats.org/drawingml/2006/table">
            <a:tbl>
              <a:tblPr firstRow="1" firstCol="1" bandRow="1">
                <a:tableStyleId>{5C22544A-7EE6-4342-B048-85BDC9FD1C3A}</a:tableStyleId>
              </a:tblPr>
              <a:tblGrid>
                <a:gridCol w="2714555">
                  <a:extLst>
                    <a:ext uri="{9D8B030D-6E8A-4147-A177-3AD203B41FA5}">
                      <a16:colId xmlns:a16="http://schemas.microsoft.com/office/drawing/2014/main" val="1312960098"/>
                    </a:ext>
                  </a:extLst>
                </a:gridCol>
                <a:gridCol w="1262583">
                  <a:extLst>
                    <a:ext uri="{9D8B030D-6E8A-4147-A177-3AD203B41FA5}">
                      <a16:colId xmlns:a16="http://schemas.microsoft.com/office/drawing/2014/main" val="1578699854"/>
                    </a:ext>
                  </a:extLst>
                </a:gridCol>
                <a:gridCol w="1262583">
                  <a:extLst>
                    <a:ext uri="{9D8B030D-6E8A-4147-A177-3AD203B41FA5}">
                      <a16:colId xmlns:a16="http://schemas.microsoft.com/office/drawing/2014/main" val="3390662284"/>
                    </a:ext>
                  </a:extLst>
                </a:gridCol>
                <a:gridCol w="1262583">
                  <a:extLst>
                    <a:ext uri="{9D8B030D-6E8A-4147-A177-3AD203B41FA5}">
                      <a16:colId xmlns:a16="http://schemas.microsoft.com/office/drawing/2014/main" val="3918582899"/>
                    </a:ext>
                  </a:extLst>
                </a:gridCol>
              </a:tblGrid>
              <a:tr h="443027">
                <a:tc>
                  <a:txBody>
                    <a:bodyPr/>
                    <a:lstStyle/>
                    <a:p>
                      <a:pPr algn="ctr">
                        <a:lnSpc>
                          <a:spcPct val="115000"/>
                        </a:lnSpc>
                        <a:spcAft>
                          <a:spcPts val="1000"/>
                        </a:spcAft>
                      </a:pPr>
                      <a:r>
                        <a:rPr lang="es-MX" sz="1400" dirty="0">
                          <a:effectLst/>
                        </a:rPr>
                        <a:t>Ofertas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dirty="0">
                          <a:effectLst/>
                        </a:rPr>
                        <a:t>Unidades diarias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Precio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dirty="0">
                          <a:effectLst/>
                        </a:rPr>
                        <a:t>Venta total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7097800"/>
                  </a:ext>
                </a:extLst>
              </a:tr>
              <a:tr h="487380">
                <a:tc>
                  <a:txBody>
                    <a:bodyPr/>
                    <a:lstStyle/>
                    <a:p>
                      <a:pPr>
                        <a:lnSpc>
                          <a:spcPct val="115000"/>
                        </a:lnSpc>
                        <a:spcAft>
                          <a:spcPts val="1000"/>
                        </a:spcAft>
                      </a:pPr>
                      <a:r>
                        <a:rPr lang="es-MX" sz="1400" dirty="0">
                          <a:effectLst/>
                        </a:rPr>
                        <a:t>Tortilla de verde con queso y carne</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2,25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112,50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5271822"/>
                  </a:ext>
                </a:extLst>
              </a:tr>
              <a:tr h="236270">
                <a:tc>
                  <a:txBody>
                    <a:bodyPr/>
                    <a:lstStyle/>
                    <a:p>
                      <a:pPr>
                        <a:lnSpc>
                          <a:spcPct val="115000"/>
                        </a:lnSpc>
                        <a:spcAft>
                          <a:spcPts val="1000"/>
                        </a:spcAft>
                      </a:pPr>
                      <a:r>
                        <a:rPr lang="es-MX" sz="1400">
                          <a:effectLst/>
                        </a:rPr>
                        <a:t>Bolón de chicharrón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1,75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87,50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413862"/>
                  </a:ext>
                </a:extLst>
              </a:tr>
              <a:tr h="487380">
                <a:tc>
                  <a:txBody>
                    <a:bodyPr/>
                    <a:lstStyle/>
                    <a:p>
                      <a:pPr>
                        <a:lnSpc>
                          <a:spcPct val="115000"/>
                        </a:lnSpc>
                        <a:spcAft>
                          <a:spcPts val="1000"/>
                        </a:spcAft>
                      </a:pPr>
                      <a:r>
                        <a:rPr lang="es-MX" sz="1400">
                          <a:effectLst/>
                        </a:rPr>
                        <a:t>Empanadas de queso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6615486"/>
                  </a:ext>
                </a:extLst>
              </a:tr>
              <a:tr h="236270">
                <a:tc>
                  <a:txBody>
                    <a:bodyPr/>
                    <a:lstStyle/>
                    <a:p>
                      <a:pPr>
                        <a:lnSpc>
                          <a:spcPct val="115000"/>
                        </a:lnSpc>
                        <a:spcAft>
                          <a:spcPts val="1000"/>
                        </a:spcAft>
                      </a:pPr>
                      <a:r>
                        <a:rPr lang="es-MX" sz="1400">
                          <a:effectLst/>
                        </a:rPr>
                        <a:t>Empanadas carne</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2235078"/>
                  </a:ext>
                </a:extLst>
              </a:tr>
              <a:tr h="236270">
                <a:tc>
                  <a:txBody>
                    <a:bodyPr/>
                    <a:lstStyle/>
                    <a:p>
                      <a:pPr>
                        <a:lnSpc>
                          <a:spcPct val="115000"/>
                        </a:lnSpc>
                        <a:spcAft>
                          <a:spcPts val="1000"/>
                        </a:spcAft>
                      </a:pPr>
                      <a:r>
                        <a:rPr lang="es-MX" sz="1400">
                          <a:effectLst/>
                        </a:rPr>
                        <a:t>Empanadas pollo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2751916"/>
                  </a:ext>
                </a:extLst>
              </a:tr>
              <a:tr h="236270">
                <a:tc>
                  <a:txBody>
                    <a:bodyPr/>
                    <a:lstStyle/>
                    <a:p>
                      <a:pPr>
                        <a:lnSpc>
                          <a:spcPct val="115000"/>
                        </a:lnSpc>
                        <a:spcAft>
                          <a:spcPts val="1000"/>
                        </a:spcAft>
                      </a:pPr>
                      <a:r>
                        <a:rPr lang="es-MX" sz="1400">
                          <a:effectLst/>
                        </a:rPr>
                        <a:t>Guagua de pan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7182319"/>
                  </a:ext>
                </a:extLst>
              </a:tr>
              <a:tr h="236270">
                <a:tc>
                  <a:txBody>
                    <a:bodyPr/>
                    <a:lstStyle/>
                    <a:p>
                      <a:pPr>
                        <a:lnSpc>
                          <a:spcPct val="115000"/>
                        </a:lnSpc>
                        <a:spcAft>
                          <a:spcPts val="1000"/>
                        </a:spcAft>
                      </a:pPr>
                      <a:r>
                        <a:rPr lang="es-MX" sz="1400">
                          <a:effectLst/>
                        </a:rPr>
                        <a:t>Panqué de guineo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5874104"/>
                  </a:ext>
                </a:extLst>
              </a:tr>
              <a:tr h="236270">
                <a:tc>
                  <a:txBody>
                    <a:bodyPr/>
                    <a:lstStyle/>
                    <a:p>
                      <a:pPr>
                        <a:lnSpc>
                          <a:spcPct val="115000"/>
                        </a:lnSpc>
                        <a:spcAft>
                          <a:spcPts val="1000"/>
                        </a:spcAft>
                      </a:pPr>
                      <a:r>
                        <a:rPr lang="es-MX" sz="1400">
                          <a:effectLst/>
                        </a:rPr>
                        <a:t>Panqué marmoleado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2,75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137,50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4822903"/>
                  </a:ext>
                </a:extLst>
              </a:tr>
              <a:tr h="236270">
                <a:tc>
                  <a:txBody>
                    <a:bodyPr/>
                    <a:lstStyle/>
                    <a:p>
                      <a:pPr algn="just">
                        <a:lnSpc>
                          <a:spcPct val="115000"/>
                        </a:lnSpc>
                        <a:spcAft>
                          <a:spcPts val="1000"/>
                        </a:spcAft>
                      </a:pPr>
                      <a:r>
                        <a:rPr lang="es-MX" sz="1400">
                          <a:effectLst/>
                        </a:rPr>
                        <a:t>Torta de chocolate</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997106"/>
                  </a:ext>
                </a:extLst>
              </a:tr>
              <a:tr h="236270">
                <a:tc>
                  <a:txBody>
                    <a:bodyPr/>
                    <a:lstStyle/>
                    <a:p>
                      <a:pPr>
                        <a:lnSpc>
                          <a:spcPct val="115000"/>
                        </a:lnSpc>
                        <a:spcAft>
                          <a:spcPts val="1000"/>
                        </a:spcAft>
                      </a:pPr>
                      <a:r>
                        <a:rPr lang="es-MX" sz="1400">
                          <a:effectLst/>
                        </a:rPr>
                        <a:t>Jugos de frutas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80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1,75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140,00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053947"/>
                  </a:ext>
                </a:extLst>
              </a:tr>
              <a:tr h="236270">
                <a:tc>
                  <a:txBody>
                    <a:bodyPr/>
                    <a:lstStyle/>
                    <a:p>
                      <a:pPr>
                        <a:lnSpc>
                          <a:spcPct val="115000"/>
                        </a:lnSpc>
                        <a:spcAft>
                          <a:spcPts val="1000"/>
                        </a:spcAft>
                      </a:pPr>
                      <a:r>
                        <a:rPr lang="es-MX" sz="1400">
                          <a:effectLst/>
                        </a:rPr>
                        <a:t>Colada morada</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1,75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52,50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507690"/>
                  </a:ext>
                </a:extLst>
              </a:tr>
              <a:tr h="236270">
                <a:tc>
                  <a:txBody>
                    <a:bodyPr/>
                    <a:lstStyle/>
                    <a:p>
                      <a:pPr>
                        <a:lnSpc>
                          <a:spcPct val="115000"/>
                        </a:lnSpc>
                        <a:spcAft>
                          <a:spcPts val="1000"/>
                        </a:spcAft>
                      </a:pPr>
                      <a:r>
                        <a:rPr lang="es-MX" sz="1400">
                          <a:effectLst/>
                        </a:rPr>
                        <a:t>Chocolate caliente</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60,00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2425961"/>
                  </a:ext>
                </a:extLst>
              </a:tr>
              <a:tr h="236270">
                <a:tc>
                  <a:txBody>
                    <a:bodyPr/>
                    <a:lstStyle/>
                    <a:p>
                      <a:pPr>
                        <a:lnSpc>
                          <a:spcPct val="115000"/>
                        </a:lnSpc>
                        <a:spcAft>
                          <a:spcPts val="1000"/>
                        </a:spcAft>
                      </a:pPr>
                      <a:r>
                        <a:rPr lang="es-MX" sz="1400">
                          <a:effectLst/>
                        </a:rPr>
                        <a:t>Agua mineral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79882"/>
                  </a:ext>
                </a:extLst>
              </a:tr>
              <a:tr h="236270">
                <a:tc>
                  <a:txBody>
                    <a:bodyPr/>
                    <a:lstStyle/>
                    <a:p>
                      <a:pPr>
                        <a:lnSpc>
                          <a:spcPct val="115000"/>
                        </a:lnSpc>
                        <a:spcAft>
                          <a:spcPts val="1000"/>
                        </a:spcAft>
                      </a:pPr>
                      <a:r>
                        <a:rPr lang="es-MX" sz="1400">
                          <a:effectLst/>
                        </a:rPr>
                        <a:t>Infusiones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0,50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2069252"/>
                  </a:ext>
                </a:extLst>
              </a:tr>
              <a:tr h="236270">
                <a:tc>
                  <a:txBody>
                    <a:bodyPr/>
                    <a:lstStyle/>
                    <a:p>
                      <a:pPr>
                        <a:lnSpc>
                          <a:spcPct val="115000"/>
                        </a:lnSpc>
                        <a:spcAft>
                          <a:spcPts val="1000"/>
                        </a:spcAft>
                      </a:pPr>
                      <a:r>
                        <a:rPr lang="es-MX" sz="1400">
                          <a:effectLst/>
                        </a:rPr>
                        <a:t>Café</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5624319"/>
                  </a:ext>
                </a:extLst>
              </a:tr>
              <a:tr h="487380">
                <a:tc>
                  <a:txBody>
                    <a:bodyPr/>
                    <a:lstStyle/>
                    <a:p>
                      <a:pPr>
                        <a:lnSpc>
                          <a:spcPct val="115000"/>
                        </a:lnSpc>
                        <a:spcAft>
                          <a:spcPts val="1000"/>
                        </a:spcAft>
                      </a:pPr>
                      <a:r>
                        <a:rPr lang="es-MX" sz="1400">
                          <a:effectLst/>
                        </a:rPr>
                        <a:t>Total de Ventas Diarias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1.190,00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296234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178007448"/>
              </p:ext>
            </p:extLst>
          </p:nvPr>
        </p:nvGraphicFramePr>
        <p:xfrm>
          <a:off x="834078" y="5840913"/>
          <a:ext cx="6714756" cy="704850"/>
        </p:xfrm>
        <a:graphic>
          <a:graphicData uri="http://schemas.openxmlformats.org/drawingml/2006/table">
            <a:tbl>
              <a:tblPr firstRow="1" firstCol="1" bandRow="1">
                <a:tableStyleId>{5C22544A-7EE6-4342-B048-85BDC9FD1C3A}</a:tableStyleId>
              </a:tblPr>
              <a:tblGrid>
                <a:gridCol w="987928">
                  <a:extLst>
                    <a:ext uri="{9D8B030D-6E8A-4147-A177-3AD203B41FA5}">
                      <a16:colId xmlns:a16="http://schemas.microsoft.com/office/drawing/2014/main" val="1912981317"/>
                    </a:ext>
                  </a:extLst>
                </a:gridCol>
                <a:gridCol w="1338046">
                  <a:extLst>
                    <a:ext uri="{9D8B030D-6E8A-4147-A177-3AD203B41FA5}">
                      <a16:colId xmlns:a16="http://schemas.microsoft.com/office/drawing/2014/main" val="3159809011"/>
                    </a:ext>
                  </a:extLst>
                </a:gridCol>
                <a:gridCol w="805190">
                  <a:extLst>
                    <a:ext uri="{9D8B030D-6E8A-4147-A177-3AD203B41FA5}">
                      <a16:colId xmlns:a16="http://schemas.microsoft.com/office/drawing/2014/main" val="2761219399"/>
                    </a:ext>
                  </a:extLst>
                </a:gridCol>
                <a:gridCol w="895898">
                  <a:extLst>
                    <a:ext uri="{9D8B030D-6E8A-4147-A177-3AD203B41FA5}">
                      <a16:colId xmlns:a16="http://schemas.microsoft.com/office/drawing/2014/main" val="4157012223"/>
                    </a:ext>
                  </a:extLst>
                </a:gridCol>
                <a:gridCol w="895898">
                  <a:extLst>
                    <a:ext uri="{9D8B030D-6E8A-4147-A177-3AD203B41FA5}">
                      <a16:colId xmlns:a16="http://schemas.microsoft.com/office/drawing/2014/main" val="615220245"/>
                    </a:ext>
                  </a:extLst>
                </a:gridCol>
                <a:gridCol w="895898">
                  <a:extLst>
                    <a:ext uri="{9D8B030D-6E8A-4147-A177-3AD203B41FA5}">
                      <a16:colId xmlns:a16="http://schemas.microsoft.com/office/drawing/2014/main" val="3365178858"/>
                    </a:ext>
                  </a:extLst>
                </a:gridCol>
                <a:gridCol w="895898">
                  <a:extLst>
                    <a:ext uri="{9D8B030D-6E8A-4147-A177-3AD203B41FA5}">
                      <a16:colId xmlns:a16="http://schemas.microsoft.com/office/drawing/2014/main" val="527805855"/>
                    </a:ext>
                  </a:extLst>
                </a:gridCol>
              </a:tblGrid>
              <a:tr h="190500">
                <a:tc>
                  <a:txBody>
                    <a:bodyPr/>
                    <a:lstStyle/>
                    <a:p>
                      <a:pPr>
                        <a:lnSpc>
                          <a:spcPct val="115000"/>
                        </a:lnSpc>
                        <a:spcAft>
                          <a:spcPts val="1000"/>
                        </a:spcAft>
                      </a:pPr>
                      <a:r>
                        <a:rPr lang="es-MX" sz="1400">
                          <a:effectLst/>
                        </a:rPr>
                        <a:t>Ventas Diarias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Mensuales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smtClean="0">
                          <a:effectLst/>
                        </a:rPr>
                        <a:t>2020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smtClean="0">
                          <a:effectLst/>
                        </a:rPr>
                        <a:t>2021</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smtClean="0">
                          <a:effectLst/>
                        </a:rPr>
                        <a:t>2022</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smtClean="0">
                          <a:effectLst/>
                        </a:rPr>
                        <a:t>2023</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smtClean="0">
                          <a:effectLst/>
                        </a:rPr>
                        <a:t>2024</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352221"/>
                  </a:ext>
                </a:extLst>
              </a:tr>
              <a:tr h="180975">
                <a:tc>
                  <a:txBody>
                    <a:bodyPr/>
                    <a:lstStyle/>
                    <a:p>
                      <a:pPr algn="r">
                        <a:lnSpc>
                          <a:spcPct val="115000"/>
                        </a:lnSpc>
                        <a:spcAft>
                          <a:spcPts val="1000"/>
                        </a:spcAft>
                      </a:pPr>
                      <a:r>
                        <a:rPr lang="es-MX" sz="1400" dirty="0">
                          <a:effectLst/>
                        </a:rPr>
                        <a:t>1.190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33.320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399.840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408.916</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418.199</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427.692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437.400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930448"/>
                  </a:ext>
                </a:extLst>
              </a:tr>
            </a:tbl>
          </a:graphicData>
        </a:graphic>
      </p:graphicFrame>
    </p:spTree>
    <p:extLst>
      <p:ext uri="{BB962C8B-B14F-4D97-AF65-F5344CB8AC3E}">
        <p14:creationId xmlns:p14="http://schemas.microsoft.com/office/powerpoint/2010/main" val="33649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31329"/>
          </a:xfrm>
        </p:spPr>
        <p:txBody>
          <a:bodyPr>
            <a:normAutofit/>
          </a:bodyPr>
          <a:lstStyle/>
          <a:p>
            <a:pPr algn="r"/>
            <a:r>
              <a:rPr lang="es-EC" sz="1800" b="1" u="sng" dirty="0" smtClean="0"/>
              <a:t>PLANTEAMIENTO DEL PROBLEMA</a:t>
            </a:r>
            <a:endParaRPr lang="en-US" sz="1800" b="1" u="sng" dirty="0"/>
          </a:p>
        </p:txBody>
      </p:sp>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1683000" y="1524000"/>
            <a:ext cx="8741160" cy="4419599"/>
          </a:xfrm>
          <a:prstGeom prst="rect">
            <a:avLst/>
          </a:prstGeom>
          <a:noFill/>
        </p:spPr>
      </p:pic>
    </p:spTree>
    <p:extLst>
      <p:ext uri="{BB962C8B-B14F-4D97-AF65-F5344CB8AC3E}">
        <p14:creationId xmlns:p14="http://schemas.microsoft.com/office/powerpoint/2010/main" val="147697618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11237239"/>
              </p:ext>
            </p:extLst>
          </p:nvPr>
        </p:nvGraphicFramePr>
        <p:xfrm>
          <a:off x="524056" y="1667529"/>
          <a:ext cx="4541430" cy="1815901"/>
        </p:xfrm>
        <a:graphic>
          <a:graphicData uri="http://schemas.openxmlformats.org/drawingml/2006/table">
            <a:tbl>
              <a:tblPr firstRow="1" firstCol="1" bandRow="1">
                <a:tableStyleId>{5C22544A-7EE6-4342-B048-85BDC9FD1C3A}</a:tableStyleId>
              </a:tblPr>
              <a:tblGrid>
                <a:gridCol w="1980435">
                  <a:extLst>
                    <a:ext uri="{9D8B030D-6E8A-4147-A177-3AD203B41FA5}">
                      <a16:colId xmlns:a16="http://schemas.microsoft.com/office/drawing/2014/main" val="304696885"/>
                    </a:ext>
                  </a:extLst>
                </a:gridCol>
                <a:gridCol w="1414389">
                  <a:extLst>
                    <a:ext uri="{9D8B030D-6E8A-4147-A177-3AD203B41FA5}">
                      <a16:colId xmlns:a16="http://schemas.microsoft.com/office/drawing/2014/main" val="103779116"/>
                    </a:ext>
                  </a:extLst>
                </a:gridCol>
                <a:gridCol w="1146606">
                  <a:extLst>
                    <a:ext uri="{9D8B030D-6E8A-4147-A177-3AD203B41FA5}">
                      <a16:colId xmlns:a16="http://schemas.microsoft.com/office/drawing/2014/main" val="1417153271"/>
                    </a:ext>
                  </a:extLst>
                </a:gridCol>
              </a:tblGrid>
              <a:tr h="526440">
                <a:tc>
                  <a:txBody>
                    <a:bodyPr/>
                    <a:lstStyle/>
                    <a:p>
                      <a:pPr>
                        <a:lnSpc>
                          <a:spcPct val="115000"/>
                        </a:lnSpc>
                        <a:spcAft>
                          <a:spcPts val="1000"/>
                        </a:spcAft>
                      </a:pPr>
                      <a:r>
                        <a:rPr lang="es-MX" sz="1400" dirty="0">
                          <a:effectLst/>
                        </a:rPr>
                        <a:t>Materia Prima Indirecta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400">
                          <a:effectLst/>
                        </a:rPr>
                        <a:t>Gasto diario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400" dirty="0">
                          <a:effectLst/>
                        </a:rPr>
                        <a:t>Gasto anual</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9935554"/>
                  </a:ext>
                </a:extLst>
              </a:tr>
              <a:tr h="255206">
                <a:tc>
                  <a:txBody>
                    <a:bodyPr/>
                    <a:lstStyle/>
                    <a:p>
                      <a:pPr>
                        <a:lnSpc>
                          <a:spcPct val="115000"/>
                        </a:lnSpc>
                        <a:spcAft>
                          <a:spcPts val="1000"/>
                        </a:spcAft>
                      </a:pPr>
                      <a:r>
                        <a:rPr lang="es-MX" sz="1400">
                          <a:effectLst/>
                        </a:rPr>
                        <a:t>Aceite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10.950,00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7845242"/>
                  </a:ext>
                </a:extLst>
              </a:tr>
              <a:tr h="255206">
                <a:tc>
                  <a:txBody>
                    <a:bodyPr/>
                    <a:lstStyle/>
                    <a:p>
                      <a:pPr>
                        <a:lnSpc>
                          <a:spcPct val="115000"/>
                        </a:lnSpc>
                        <a:spcAft>
                          <a:spcPts val="1000"/>
                        </a:spcAft>
                      </a:pPr>
                      <a:r>
                        <a:rPr lang="es-MX" sz="1400">
                          <a:effectLst/>
                        </a:rPr>
                        <a:t>Gas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1.095,00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172843"/>
                  </a:ext>
                </a:extLst>
              </a:tr>
              <a:tr h="255206">
                <a:tc>
                  <a:txBody>
                    <a:bodyPr/>
                    <a:lstStyle/>
                    <a:p>
                      <a:pPr>
                        <a:lnSpc>
                          <a:spcPct val="115000"/>
                        </a:lnSpc>
                        <a:spcAft>
                          <a:spcPts val="1000"/>
                        </a:spcAft>
                      </a:pPr>
                      <a:r>
                        <a:rPr lang="es-MX" sz="1400">
                          <a:effectLst/>
                        </a:rPr>
                        <a:t>Sal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365,00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7029103"/>
                  </a:ext>
                </a:extLst>
              </a:tr>
              <a:tr h="255206">
                <a:tc>
                  <a:txBody>
                    <a:bodyPr/>
                    <a:lstStyle/>
                    <a:p>
                      <a:pPr>
                        <a:lnSpc>
                          <a:spcPct val="115000"/>
                        </a:lnSpc>
                        <a:spcAft>
                          <a:spcPts val="1000"/>
                        </a:spcAft>
                      </a:pPr>
                      <a:r>
                        <a:rPr lang="es-MX" sz="1400">
                          <a:effectLst/>
                        </a:rPr>
                        <a:t>Azúcar</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365,00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4056543"/>
                  </a:ext>
                </a:extLst>
              </a:tr>
              <a:tr h="268637">
                <a:tc>
                  <a:txBody>
                    <a:bodyPr/>
                    <a:lstStyle/>
                    <a:p>
                      <a:pPr>
                        <a:lnSpc>
                          <a:spcPct val="115000"/>
                        </a:lnSpc>
                        <a:spcAft>
                          <a:spcPts val="1000"/>
                        </a:spcAft>
                      </a:pPr>
                      <a:r>
                        <a:rPr lang="es-MX" sz="1400">
                          <a:effectLst/>
                        </a:rPr>
                        <a:t>Total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12.775,00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7339959"/>
                  </a:ext>
                </a:extLst>
              </a:tr>
            </a:tbl>
          </a:graphicData>
        </a:graphic>
      </p:graphicFrame>
      <p:sp>
        <p:nvSpPr>
          <p:cNvPr id="5" name="Rectángulo 4"/>
          <p:cNvSpPr/>
          <p:nvPr/>
        </p:nvSpPr>
        <p:spPr>
          <a:xfrm>
            <a:off x="5965372" y="1143221"/>
            <a:ext cx="2337948" cy="369332"/>
          </a:xfrm>
          <a:prstGeom prst="rect">
            <a:avLst/>
          </a:prstGeom>
        </p:spPr>
        <p:txBody>
          <a:bodyPr wrap="none">
            <a:spAutoFit/>
          </a:bodyPr>
          <a:lstStyle/>
          <a:p>
            <a:r>
              <a:rPr lang="es-MX" b="1" dirty="0">
                <a:latin typeface="Calibri" panose="020F0502020204030204" pitchFamily="34" charset="0"/>
                <a:ea typeface="Calibri" panose="020F0502020204030204" pitchFamily="34" charset="0"/>
                <a:cs typeface="Times New Roman" panose="02020603050405020304" pitchFamily="18" charset="0"/>
              </a:rPr>
              <a:t>Cálculo de costos fijos.</a:t>
            </a:r>
            <a:endParaRPr lang="es-419" b="1" dirty="0"/>
          </a:p>
        </p:txBody>
      </p:sp>
      <p:sp>
        <p:nvSpPr>
          <p:cNvPr id="6" name="Rectángulo 5"/>
          <p:cNvSpPr/>
          <p:nvPr/>
        </p:nvSpPr>
        <p:spPr>
          <a:xfrm>
            <a:off x="524056" y="1127173"/>
            <a:ext cx="2730491" cy="369332"/>
          </a:xfrm>
          <a:prstGeom prst="rect">
            <a:avLst/>
          </a:prstGeom>
        </p:spPr>
        <p:txBody>
          <a:bodyPr wrap="none">
            <a:spAutoFit/>
          </a:bodyPr>
          <a:lstStyle/>
          <a:p>
            <a:r>
              <a:rPr lang="es-MX" b="1" dirty="0">
                <a:latin typeface="Calibri" panose="020F0502020204030204" pitchFamily="34" charset="0"/>
                <a:ea typeface="Calibri" panose="020F0502020204030204" pitchFamily="34" charset="0"/>
                <a:cs typeface="Times New Roman" panose="02020603050405020304" pitchFamily="18" charset="0"/>
              </a:rPr>
              <a:t>Cálculo de costos variables</a:t>
            </a:r>
            <a:endParaRPr lang="es-419" b="1" dirty="0"/>
          </a:p>
        </p:txBody>
      </p:sp>
      <p:graphicFrame>
        <p:nvGraphicFramePr>
          <p:cNvPr id="7" name="Tabla 6"/>
          <p:cNvGraphicFramePr>
            <a:graphicFrameLocks noGrp="1"/>
          </p:cNvGraphicFramePr>
          <p:nvPr>
            <p:extLst>
              <p:ext uri="{D42A27DB-BD31-4B8C-83A1-F6EECF244321}">
                <p14:modId xmlns:p14="http://schemas.microsoft.com/office/powerpoint/2010/main" val="3518097255"/>
              </p:ext>
            </p:extLst>
          </p:nvPr>
        </p:nvGraphicFramePr>
        <p:xfrm>
          <a:off x="5965372" y="1656161"/>
          <a:ext cx="5738358" cy="1827270"/>
        </p:xfrm>
        <a:graphic>
          <a:graphicData uri="http://schemas.openxmlformats.org/drawingml/2006/table">
            <a:tbl>
              <a:tblPr firstRow="1" firstCol="1" bandRow="1">
                <a:tableStyleId>{5C22544A-7EE6-4342-B048-85BDC9FD1C3A}</a:tableStyleId>
              </a:tblPr>
              <a:tblGrid>
                <a:gridCol w="1874971">
                  <a:extLst>
                    <a:ext uri="{9D8B030D-6E8A-4147-A177-3AD203B41FA5}">
                      <a16:colId xmlns:a16="http://schemas.microsoft.com/office/drawing/2014/main" val="1997374219"/>
                    </a:ext>
                  </a:extLst>
                </a:gridCol>
                <a:gridCol w="1775446">
                  <a:extLst>
                    <a:ext uri="{9D8B030D-6E8A-4147-A177-3AD203B41FA5}">
                      <a16:colId xmlns:a16="http://schemas.microsoft.com/office/drawing/2014/main" val="1999647211"/>
                    </a:ext>
                  </a:extLst>
                </a:gridCol>
                <a:gridCol w="1099649">
                  <a:extLst>
                    <a:ext uri="{9D8B030D-6E8A-4147-A177-3AD203B41FA5}">
                      <a16:colId xmlns:a16="http://schemas.microsoft.com/office/drawing/2014/main" val="2167885438"/>
                    </a:ext>
                  </a:extLst>
                </a:gridCol>
                <a:gridCol w="988292">
                  <a:extLst>
                    <a:ext uri="{9D8B030D-6E8A-4147-A177-3AD203B41FA5}">
                      <a16:colId xmlns:a16="http://schemas.microsoft.com/office/drawing/2014/main" val="1443474618"/>
                    </a:ext>
                  </a:extLst>
                </a:gridCol>
              </a:tblGrid>
              <a:tr h="525101">
                <a:tc>
                  <a:txBody>
                    <a:bodyPr/>
                    <a:lstStyle/>
                    <a:p>
                      <a:pPr>
                        <a:lnSpc>
                          <a:spcPct val="115000"/>
                        </a:lnSpc>
                        <a:spcAft>
                          <a:spcPts val="1000"/>
                        </a:spcAft>
                      </a:pPr>
                      <a:r>
                        <a:rPr lang="es-MX" sz="1400" dirty="0">
                          <a:effectLst/>
                        </a:rPr>
                        <a:t>Costos Fijos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Meses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Valor Mensual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Valor Anual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3663485"/>
                  </a:ext>
                </a:extLst>
              </a:tr>
              <a:tr h="254557">
                <a:tc>
                  <a:txBody>
                    <a:bodyPr/>
                    <a:lstStyle/>
                    <a:p>
                      <a:pPr>
                        <a:lnSpc>
                          <a:spcPct val="115000"/>
                        </a:lnSpc>
                        <a:spcAft>
                          <a:spcPts val="1000"/>
                        </a:spcAft>
                      </a:pPr>
                      <a:r>
                        <a:rPr lang="es-MX" sz="1400">
                          <a:effectLst/>
                        </a:rPr>
                        <a:t>Arriendo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4.200,00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4058827"/>
                  </a:ext>
                </a:extLst>
              </a:tr>
              <a:tr h="254557">
                <a:tc>
                  <a:txBody>
                    <a:bodyPr/>
                    <a:lstStyle/>
                    <a:p>
                      <a:pPr>
                        <a:lnSpc>
                          <a:spcPct val="115000"/>
                        </a:lnSpc>
                        <a:spcAft>
                          <a:spcPts val="1000"/>
                        </a:spcAft>
                      </a:pPr>
                      <a:r>
                        <a:rPr lang="es-MX" sz="1400">
                          <a:effectLst/>
                        </a:rPr>
                        <a:t>Depreciación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107,35</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1.288,16</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481747"/>
                  </a:ext>
                </a:extLst>
              </a:tr>
              <a:tr h="525101">
                <a:tc>
                  <a:txBody>
                    <a:bodyPr/>
                    <a:lstStyle/>
                    <a:p>
                      <a:pPr>
                        <a:lnSpc>
                          <a:spcPct val="115000"/>
                        </a:lnSpc>
                        <a:spcAft>
                          <a:spcPts val="1000"/>
                        </a:spcAft>
                      </a:pPr>
                      <a:r>
                        <a:rPr lang="es-MX" sz="1400" dirty="0">
                          <a:effectLst/>
                        </a:rPr>
                        <a:t>Mano de Obra Operativa</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3.064,33</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36.772,00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127608"/>
                  </a:ext>
                </a:extLst>
              </a:tr>
              <a:tr h="267954">
                <a:tc>
                  <a:txBody>
                    <a:bodyPr/>
                    <a:lstStyle/>
                    <a:p>
                      <a:pPr>
                        <a:lnSpc>
                          <a:spcPct val="115000"/>
                        </a:lnSpc>
                        <a:spcAft>
                          <a:spcPts val="1000"/>
                        </a:spcAft>
                      </a:pPr>
                      <a:r>
                        <a:rPr lang="es-MX" sz="1400">
                          <a:effectLst/>
                        </a:rPr>
                        <a:t>Total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42.260,16</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516027"/>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111600167"/>
              </p:ext>
            </p:extLst>
          </p:nvPr>
        </p:nvGraphicFramePr>
        <p:xfrm>
          <a:off x="2859314" y="3770041"/>
          <a:ext cx="5878286" cy="1226820"/>
        </p:xfrm>
        <a:graphic>
          <a:graphicData uri="http://schemas.openxmlformats.org/drawingml/2006/table">
            <a:tbl>
              <a:tblPr firstRow="1" firstCol="1" bandRow="1">
                <a:tableStyleId>{5C22544A-7EE6-4342-B048-85BDC9FD1C3A}</a:tableStyleId>
              </a:tblPr>
              <a:tblGrid>
                <a:gridCol w="3257626">
                  <a:extLst>
                    <a:ext uri="{9D8B030D-6E8A-4147-A177-3AD203B41FA5}">
                      <a16:colId xmlns:a16="http://schemas.microsoft.com/office/drawing/2014/main" val="1673044899"/>
                    </a:ext>
                  </a:extLst>
                </a:gridCol>
                <a:gridCol w="1182937">
                  <a:extLst>
                    <a:ext uri="{9D8B030D-6E8A-4147-A177-3AD203B41FA5}">
                      <a16:colId xmlns:a16="http://schemas.microsoft.com/office/drawing/2014/main" val="340409154"/>
                    </a:ext>
                  </a:extLst>
                </a:gridCol>
                <a:gridCol w="1437723">
                  <a:extLst>
                    <a:ext uri="{9D8B030D-6E8A-4147-A177-3AD203B41FA5}">
                      <a16:colId xmlns:a16="http://schemas.microsoft.com/office/drawing/2014/main" val="2990496524"/>
                    </a:ext>
                  </a:extLst>
                </a:gridCol>
              </a:tblGrid>
              <a:tr h="190500">
                <a:tc>
                  <a:txBody>
                    <a:bodyPr/>
                    <a:lstStyle/>
                    <a:p>
                      <a:endParaRPr lang="es-419" sz="14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Mensual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Anual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3676796"/>
                  </a:ext>
                </a:extLst>
              </a:tr>
              <a:tr h="180975">
                <a:tc>
                  <a:txBody>
                    <a:bodyPr/>
                    <a:lstStyle/>
                    <a:p>
                      <a:pPr>
                        <a:lnSpc>
                          <a:spcPct val="115000"/>
                        </a:lnSpc>
                        <a:spcAft>
                          <a:spcPts val="1000"/>
                        </a:spcAft>
                      </a:pPr>
                      <a:r>
                        <a:rPr lang="es-MX" sz="1400">
                          <a:effectLst/>
                        </a:rPr>
                        <a:t>Total general costos variables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20.678</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248.132,92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4424312"/>
                  </a:ext>
                </a:extLst>
              </a:tr>
              <a:tr h="180975">
                <a:tc>
                  <a:txBody>
                    <a:bodyPr/>
                    <a:lstStyle/>
                    <a:p>
                      <a:pPr>
                        <a:lnSpc>
                          <a:spcPct val="115000"/>
                        </a:lnSpc>
                        <a:spcAft>
                          <a:spcPts val="1000"/>
                        </a:spcAft>
                      </a:pPr>
                      <a:r>
                        <a:rPr lang="es-MX" sz="1400">
                          <a:effectLst/>
                        </a:rPr>
                        <a:t>Total general de costos Fijos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3.522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42.260,16</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4584144"/>
                  </a:ext>
                </a:extLst>
              </a:tr>
              <a:tr h="180975">
                <a:tc>
                  <a:txBody>
                    <a:bodyPr/>
                    <a:lstStyle/>
                    <a:p>
                      <a:pPr>
                        <a:lnSpc>
                          <a:spcPct val="115000"/>
                        </a:lnSpc>
                        <a:spcAft>
                          <a:spcPts val="1000"/>
                        </a:spcAft>
                      </a:pPr>
                      <a:r>
                        <a:rPr lang="es-MX" sz="1400">
                          <a:effectLst/>
                        </a:rPr>
                        <a:t>Total de gastos Administrativos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3.064</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36.772,00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588988"/>
                  </a:ext>
                </a:extLst>
              </a:tr>
              <a:tr h="190500">
                <a:tc>
                  <a:txBody>
                    <a:bodyPr/>
                    <a:lstStyle/>
                    <a:p>
                      <a:pPr>
                        <a:lnSpc>
                          <a:spcPct val="115000"/>
                        </a:lnSpc>
                        <a:spcAft>
                          <a:spcPts val="1000"/>
                        </a:spcAft>
                      </a:pPr>
                      <a:r>
                        <a:rPr lang="es-MX" sz="1400">
                          <a:effectLst/>
                        </a:rPr>
                        <a:t>Total del costo de la producción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27.264</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327.165,08</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7772945"/>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930379299"/>
              </p:ext>
            </p:extLst>
          </p:nvPr>
        </p:nvGraphicFramePr>
        <p:xfrm>
          <a:off x="1696719" y="5740918"/>
          <a:ext cx="9537337" cy="590678"/>
        </p:xfrm>
        <a:graphic>
          <a:graphicData uri="http://schemas.openxmlformats.org/drawingml/2006/table">
            <a:tbl>
              <a:tblPr firstRow="1" firstCol="1" bandRow="1">
                <a:tableStyleId>{5C22544A-7EE6-4342-B048-85BDC9FD1C3A}</a:tableStyleId>
              </a:tblPr>
              <a:tblGrid>
                <a:gridCol w="1545576">
                  <a:extLst>
                    <a:ext uri="{9D8B030D-6E8A-4147-A177-3AD203B41FA5}">
                      <a16:colId xmlns:a16="http://schemas.microsoft.com/office/drawing/2014/main" val="3125295220"/>
                    </a:ext>
                  </a:extLst>
                </a:gridCol>
                <a:gridCol w="1531440">
                  <a:extLst>
                    <a:ext uri="{9D8B030D-6E8A-4147-A177-3AD203B41FA5}">
                      <a16:colId xmlns:a16="http://schemas.microsoft.com/office/drawing/2014/main" val="3275661631"/>
                    </a:ext>
                  </a:extLst>
                </a:gridCol>
                <a:gridCol w="1861289">
                  <a:extLst>
                    <a:ext uri="{9D8B030D-6E8A-4147-A177-3AD203B41FA5}">
                      <a16:colId xmlns:a16="http://schemas.microsoft.com/office/drawing/2014/main" val="1811747840"/>
                    </a:ext>
                  </a:extLst>
                </a:gridCol>
                <a:gridCol w="1672804">
                  <a:extLst>
                    <a:ext uri="{9D8B030D-6E8A-4147-A177-3AD203B41FA5}">
                      <a16:colId xmlns:a16="http://schemas.microsoft.com/office/drawing/2014/main" val="2022129786"/>
                    </a:ext>
                  </a:extLst>
                </a:gridCol>
                <a:gridCol w="1463114">
                  <a:extLst>
                    <a:ext uri="{9D8B030D-6E8A-4147-A177-3AD203B41FA5}">
                      <a16:colId xmlns:a16="http://schemas.microsoft.com/office/drawing/2014/main" val="421345557"/>
                    </a:ext>
                  </a:extLst>
                </a:gridCol>
                <a:gridCol w="1463114">
                  <a:extLst>
                    <a:ext uri="{9D8B030D-6E8A-4147-A177-3AD203B41FA5}">
                      <a16:colId xmlns:a16="http://schemas.microsoft.com/office/drawing/2014/main" val="3510785506"/>
                    </a:ext>
                  </a:extLst>
                </a:gridCol>
              </a:tblGrid>
              <a:tr h="190500">
                <a:tc>
                  <a:txBody>
                    <a:bodyPr/>
                    <a:lstStyle/>
                    <a:p>
                      <a:pPr>
                        <a:lnSpc>
                          <a:spcPct val="115000"/>
                        </a:lnSpc>
                        <a:spcAft>
                          <a:spcPts val="1000"/>
                        </a:spcAft>
                      </a:pPr>
                      <a:r>
                        <a:rPr lang="es-MX" sz="1800">
                          <a:effectLst/>
                        </a:rPr>
                        <a:t>Años</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800">
                          <a:effectLst/>
                        </a:rPr>
                        <a:t>2020</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800">
                          <a:effectLst/>
                        </a:rPr>
                        <a:t>2021</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800">
                          <a:effectLst/>
                        </a:rPr>
                        <a:t>2022</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800">
                          <a:effectLst/>
                        </a:rPr>
                        <a:t>2023</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800">
                          <a:effectLst/>
                        </a:rPr>
                        <a:t>2024</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5533259"/>
                  </a:ext>
                </a:extLst>
              </a:tr>
              <a:tr h="190500">
                <a:tc>
                  <a:txBody>
                    <a:bodyPr/>
                    <a:lstStyle/>
                    <a:p>
                      <a:pPr>
                        <a:lnSpc>
                          <a:spcPct val="115000"/>
                        </a:lnSpc>
                        <a:spcAft>
                          <a:spcPts val="1000"/>
                        </a:spcAft>
                      </a:pPr>
                      <a:r>
                        <a:rPr lang="es-MX" sz="1800">
                          <a:effectLst/>
                        </a:rPr>
                        <a:t>Costos</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800">
                          <a:effectLst/>
                        </a:rPr>
                        <a:t>327.165,08</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800">
                          <a:effectLst/>
                        </a:rPr>
                        <a:t>334.591,73</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800">
                          <a:effectLst/>
                        </a:rPr>
                        <a:t>342.186,96</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800">
                          <a:effectLst/>
                        </a:rPr>
                        <a:t>349.954,60</a:t>
                      </a:r>
                      <a:endParaRPr lang="es-419"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800" dirty="0">
                          <a:effectLst/>
                        </a:rPr>
                        <a:t>357.898,57</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601567"/>
                  </a:ext>
                </a:extLst>
              </a:tr>
            </a:tbl>
          </a:graphicData>
        </a:graphic>
      </p:graphicFrame>
      <p:sp>
        <p:nvSpPr>
          <p:cNvPr id="10" name="Título 1"/>
          <p:cNvSpPr>
            <a:spLocks noGrp="1"/>
          </p:cNvSpPr>
          <p:nvPr>
            <p:ph type="title"/>
          </p:nvPr>
        </p:nvSpPr>
        <p:spPr>
          <a:xfrm>
            <a:off x="524056" y="76421"/>
            <a:ext cx="10972800" cy="1066800"/>
          </a:xfrm>
        </p:spPr>
        <p:txBody>
          <a:bodyPr/>
          <a:lstStyle/>
          <a:p>
            <a:r>
              <a:rPr lang="es-ES" dirty="0" smtClean="0"/>
              <a:t>Proyección de costos</a:t>
            </a:r>
            <a:endParaRPr lang="es-419" dirty="0"/>
          </a:p>
        </p:txBody>
      </p:sp>
    </p:spTree>
    <p:extLst>
      <p:ext uri="{BB962C8B-B14F-4D97-AF65-F5344CB8AC3E}">
        <p14:creationId xmlns:p14="http://schemas.microsoft.com/office/powerpoint/2010/main" val="2251823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126998"/>
            <a:ext cx="3976914" cy="1066800"/>
          </a:xfrm>
        </p:spPr>
        <p:txBody>
          <a:bodyPr>
            <a:normAutofit/>
          </a:bodyPr>
          <a:lstStyle/>
          <a:p>
            <a:r>
              <a:rPr lang="es-ES" sz="3200" dirty="0" smtClean="0"/>
              <a:t>Inversión inicial</a:t>
            </a:r>
            <a:endParaRPr lang="es-419" sz="3200" dirty="0"/>
          </a:p>
        </p:txBody>
      </p:sp>
      <p:graphicFrame>
        <p:nvGraphicFramePr>
          <p:cNvPr id="4" name="Tabla 3"/>
          <p:cNvGraphicFramePr>
            <a:graphicFrameLocks noGrp="1"/>
          </p:cNvGraphicFramePr>
          <p:nvPr>
            <p:extLst>
              <p:ext uri="{D42A27DB-BD31-4B8C-83A1-F6EECF244321}">
                <p14:modId xmlns:p14="http://schemas.microsoft.com/office/powerpoint/2010/main" val="842835253"/>
              </p:ext>
            </p:extLst>
          </p:nvPr>
        </p:nvGraphicFramePr>
        <p:xfrm>
          <a:off x="1816559" y="1055626"/>
          <a:ext cx="6386282" cy="1968171"/>
        </p:xfrm>
        <a:graphic>
          <a:graphicData uri="http://schemas.openxmlformats.org/drawingml/2006/table">
            <a:tbl>
              <a:tblPr firstRow="1" firstCol="1" bandRow="1">
                <a:tableStyleId>{5C22544A-7EE6-4342-B048-85BDC9FD1C3A}</a:tableStyleId>
              </a:tblPr>
              <a:tblGrid>
                <a:gridCol w="3674705">
                  <a:extLst>
                    <a:ext uri="{9D8B030D-6E8A-4147-A177-3AD203B41FA5}">
                      <a16:colId xmlns:a16="http://schemas.microsoft.com/office/drawing/2014/main" val="1584961677"/>
                    </a:ext>
                  </a:extLst>
                </a:gridCol>
                <a:gridCol w="1249597">
                  <a:extLst>
                    <a:ext uri="{9D8B030D-6E8A-4147-A177-3AD203B41FA5}">
                      <a16:colId xmlns:a16="http://schemas.microsoft.com/office/drawing/2014/main" val="235266996"/>
                    </a:ext>
                  </a:extLst>
                </a:gridCol>
                <a:gridCol w="1461980">
                  <a:extLst>
                    <a:ext uri="{9D8B030D-6E8A-4147-A177-3AD203B41FA5}">
                      <a16:colId xmlns:a16="http://schemas.microsoft.com/office/drawing/2014/main" val="862295166"/>
                    </a:ext>
                  </a:extLst>
                </a:gridCol>
              </a:tblGrid>
              <a:tr h="733154">
                <a:tc>
                  <a:txBody>
                    <a:bodyPr/>
                    <a:lstStyle/>
                    <a:p>
                      <a:pPr>
                        <a:lnSpc>
                          <a:spcPct val="115000"/>
                        </a:lnSpc>
                        <a:spcAft>
                          <a:spcPts val="1000"/>
                        </a:spcAft>
                      </a:pPr>
                      <a:r>
                        <a:rPr lang="es-MX" sz="1400" dirty="0">
                          <a:effectLst/>
                        </a:rPr>
                        <a:t>Activos Fijos</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Valor de Adquisición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400">
                          <a:effectLst/>
                        </a:rPr>
                        <a:t>Valor depreciado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754447"/>
                  </a:ext>
                </a:extLst>
              </a:tr>
              <a:tr h="253561">
                <a:tc>
                  <a:txBody>
                    <a:bodyPr/>
                    <a:lstStyle/>
                    <a:p>
                      <a:pPr>
                        <a:lnSpc>
                          <a:spcPct val="115000"/>
                        </a:lnSpc>
                        <a:spcAft>
                          <a:spcPts val="1000"/>
                        </a:spcAft>
                      </a:pPr>
                      <a:r>
                        <a:rPr lang="es-MX" sz="1400">
                          <a:effectLst/>
                        </a:rPr>
                        <a:t>Equipos de Oficina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530,00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530,00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8799350"/>
                  </a:ext>
                </a:extLst>
              </a:tr>
              <a:tr h="244385">
                <a:tc>
                  <a:txBody>
                    <a:bodyPr/>
                    <a:lstStyle/>
                    <a:p>
                      <a:pPr>
                        <a:lnSpc>
                          <a:spcPct val="115000"/>
                        </a:lnSpc>
                        <a:spcAft>
                          <a:spcPts val="1000"/>
                        </a:spcAft>
                      </a:pPr>
                      <a:r>
                        <a:rPr lang="es-MX" sz="1400">
                          <a:effectLst/>
                        </a:rPr>
                        <a:t>Muebles y enseres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1.800,00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1.800,00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5887555"/>
                  </a:ext>
                </a:extLst>
              </a:tr>
              <a:tr h="244385">
                <a:tc>
                  <a:txBody>
                    <a:bodyPr/>
                    <a:lstStyle/>
                    <a:p>
                      <a:pPr>
                        <a:lnSpc>
                          <a:spcPct val="115000"/>
                        </a:lnSpc>
                        <a:spcAft>
                          <a:spcPts val="1000"/>
                        </a:spcAft>
                      </a:pPr>
                      <a:r>
                        <a:rPr lang="es-MX" sz="1400">
                          <a:effectLst/>
                        </a:rPr>
                        <a:t>Utensilios de cocina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4.015,80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4.015,80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9850351"/>
                  </a:ext>
                </a:extLst>
              </a:tr>
              <a:tr h="244385">
                <a:tc>
                  <a:txBody>
                    <a:bodyPr/>
                    <a:lstStyle/>
                    <a:p>
                      <a:pPr>
                        <a:lnSpc>
                          <a:spcPct val="115000"/>
                        </a:lnSpc>
                        <a:spcAft>
                          <a:spcPts val="1000"/>
                        </a:spcAft>
                      </a:pPr>
                      <a:r>
                        <a:rPr lang="es-MX" sz="1400">
                          <a:effectLst/>
                        </a:rPr>
                        <a:t>Equipos de computación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750,00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304761"/>
                  </a:ext>
                </a:extLst>
              </a:tr>
              <a:tr h="244385">
                <a:tc>
                  <a:txBody>
                    <a:bodyPr/>
                    <a:lstStyle/>
                    <a:p>
                      <a:pPr>
                        <a:lnSpc>
                          <a:spcPct val="115000"/>
                        </a:lnSpc>
                        <a:spcAft>
                          <a:spcPts val="1000"/>
                        </a:spcAft>
                      </a:pPr>
                      <a:r>
                        <a:rPr lang="es-MX" sz="1400">
                          <a:effectLst/>
                        </a:rPr>
                        <a:t>Total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7.095,80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6.440,80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9435503"/>
                  </a:ext>
                </a:extLst>
              </a:tr>
            </a:tbl>
          </a:graphicData>
        </a:graphic>
      </p:graphicFrame>
      <p:sp>
        <p:nvSpPr>
          <p:cNvPr id="5" name="Título 1"/>
          <p:cNvSpPr txBox="1">
            <a:spLocks/>
          </p:cNvSpPr>
          <p:nvPr/>
        </p:nvSpPr>
        <p:spPr>
          <a:xfrm>
            <a:off x="609600" y="3023797"/>
            <a:ext cx="5602514"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s-MX" sz="3200" dirty="0"/>
              <a:t>Estructura de capital</a:t>
            </a:r>
            <a:endParaRPr lang="es-419" sz="3200" dirty="0"/>
          </a:p>
        </p:txBody>
      </p:sp>
      <p:graphicFrame>
        <p:nvGraphicFramePr>
          <p:cNvPr id="6" name="Tabla 5"/>
          <p:cNvGraphicFramePr>
            <a:graphicFrameLocks noGrp="1"/>
          </p:cNvGraphicFramePr>
          <p:nvPr>
            <p:extLst>
              <p:ext uri="{D42A27DB-BD31-4B8C-83A1-F6EECF244321}">
                <p14:modId xmlns:p14="http://schemas.microsoft.com/office/powerpoint/2010/main" val="1493212166"/>
              </p:ext>
            </p:extLst>
          </p:nvPr>
        </p:nvGraphicFramePr>
        <p:xfrm>
          <a:off x="2627089" y="3952425"/>
          <a:ext cx="4765222" cy="1519979"/>
        </p:xfrm>
        <a:graphic>
          <a:graphicData uri="http://schemas.openxmlformats.org/drawingml/2006/table">
            <a:tbl>
              <a:tblPr firstRow="1" firstCol="1" bandRow="1">
                <a:tableStyleId>{5C22544A-7EE6-4342-B048-85BDC9FD1C3A}</a:tableStyleId>
              </a:tblPr>
              <a:tblGrid>
                <a:gridCol w="1921776">
                  <a:extLst>
                    <a:ext uri="{9D8B030D-6E8A-4147-A177-3AD203B41FA5}">
                      <a16:colId xmlns:a16="http://schemas.microsoft.com/office/drawing/2014/main" val="146205070"/>
                    </a:ext>
                  </a:extLst>
                </a:gridCol>
                <a:gridCol w="1549188">
                  <a:extLst>
                    <a:ext uri="{9D8B030D-6E8A-4147-A177-3AD203B41FA5}">
                      <a16:colId xmlns:a16="http://schemas.microsoft.com/office/drawing/2014/main" val="2364478815"/>
                    </a:ext>
                  </a:extLst>
                </a:gridCol>
                <a:gridCol w="1294258">
                  <a:extLst>
                    <a:ext uri="{9D8B030D-6E8A-4147-A177-3AD203B41FA5}">
                      <a16:colId xmlns:a16="http://schemas.microsoft.com/office/drawing/2014/main" val="2016462828"/>
                    </a:ext>
                  </a:extLst>
                </a:gridCol>
              </a:tblGrid>
              <a:tr h="610904">
                <a:tc>
                  <a:txBody>
                    <a:bodyPr/>
                    <a:lstStyle/>
                    <a:p>
                      <a:pPr algn="r">
                        <a:lnSpc>
                          <a:spcPct val="115000"/>
                        </a:lnSpc>
                        <a:spcAft>
                          <a:spcPts val="1000"/>
                        </a:spcAft>
                      </a:pPr>
                      <a:r>
                        <a:rPr lang="es-MX" sz="1400">
                          <a:effectLst/>
                        </a:rPr>
                        <a:t>DESCRIPCIÓN</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TOTAL (USD)</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TOTAL (%)</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0476990"/>
                  </a:ext>
                </a:extLst>
              </a:tr>
              <a:tr h="363984">
                <a:tc>
                  <a:txBody>
                    <a:bodyPr/>
                    <a:lstStyle/>
                    <a:p>
                      <a:pPr>
                        <a:lnSpc>
                          <a:spcPct val="115000"/>
                        </a:lnSpc>
                        <a:spcAft>
                          <a:spcPts val="1000"/>
                        </a:spcAft>
                      </a:pPr>
                      <a:r>
                        <a:rPr lang="es-MX" sz="1400">
                          <a:effectLst/>
                        </a:rPr>
                        <a:t>Recursos Propios</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12.282,82</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25,00%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789015"/>
                  </a:ext>
                </a:extLst>
              </a:tr>
              <a:tr h="246743">
                <a:tc>
                  <a:txBody>
                    <a:bodyPr/>
                    <a:lstStyle/>
                    <a:p>
                      <a:pPr>
                        <a:lnSpc>
                          <a:spcPct val="115000"/>
                        </a:lnSpc>
                        <a:spcAft>
                          <a:spcPts val="1000"/>
                        </a:spcAft>
                      </a:pPr>
                      <a:r>
                        <a:rPr lang="es-MX" sz="1400">
                          <a:effectLst/>
                        </a:rPr>
                        <a:t>Préstamo bancario</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36.848,47</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75,00%</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5052330"/>
                  </a:ext>
                </a:extLst>
              </a:tr>
              <a:tr h="298348">
                <a:tc>
                  <a:txBody>
                    <a:bodyPr/>
                    <a:lstStyle/>
                    <a:p>
                      <a:pPr>
                        <a:lnSpc>
                          <a:spcPct val="115000"/>
                        </a:lnSpc>
                        <a:spcAft>
                          <a:spcPts val="1000"/>
                        </a:spcAft>
                      </a:pPr>
                      <a:r>
                        <a:rPr lang="es-MX" sz="1400">
                          <a:effectLst/>
                        </a:rPr>
                        <a:t>TOTAL</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a:effectLst/>
                        </a:rPr>
                        <a:t>49.131,29</a:t>
                      </a:r>
                      <a:endParaRPr lang="es-419"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400" dirty="0">
                          <a:effectLst/>
                        </a:rPr>
                        <a:t>100,00%</a:t>
                      </a:r>
                      <a:endParaRPr lang="es-419"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7732571"/>
                  </a:ext>
                </a:extLst>
              </a:tr>
            </a:tbl>
          </a:graphicData>
        </a:graphic>
      </p:graphicFrame>
    </p:spTree>
    <p:extLst>
      <p:ext uri="{BB962C8B-B14F-4D97-AF65-F5344CB8AC3E}">
        <p14:creationId xmlns:p14="http://schemas.microsoft.com/office/powerpoint/2010/main" val="2542718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2146"/>
            <a:ext cx="10972800" cy="1066800"/>
          </a:xfrm>
        </p:spPr>
        <p:txBody>
          <a:bodyPr/>
          <a:lstStyle/>
          <a:p>
            <a:r>
              <a:rPr lang="es-MX" dirty="0"/>
              <a:t>Criterios de valoración</a:t>
            </a:r>
            <a:endParaRPr lang="es-419" dirty="0"/>
          </a:p>
        </p:txBody>
      </p:sp>
      <p:sp>
        <p:nvSpPr>
          <p:cNvPr id="4" name="CuadroTexto 3"/>
          <p:cNvSpPr txBox="1"/>
          <p:nvPr/>
        </p:nvSpPr>
        <p:spPr>
          <a:xfrm>
            <a:off x="188686" y="1969001"/>
            <a:ext cx="2554514" cy="646331"/>
          </a:xfrm>
          <a:prstGeom prst="rect">
            <a:avLst/>
          </a:prstGeom>
          <a:noFill/>
        </p:spPr>
        <p:txBody>
          <a:bodyPr wrap="square" rtlCol="0">
            <a:spAutoFit/>
          </a:bodyPr>
          <a:lstStyle/>
          <a:p>
            <a:r>
              <a:rPr lang="es-MX" b="1" dirty="0"/>
              <a:t>Flujo apalancado o del </a:t>
            </a:r>
            <a:r>
              <a:rPr lang="es-MX" b="1" dirty="0" smtClean="0"/>
              <a:t>inversionista</a:t>
            </a:r>
            <a:endParaRPr lang="es-419" dirty="0"/>
          </a:p>
        </p:txBody>
      </p:sp>
      <p:graphicFrame>
        <p:nvGraphicFramePr>
          <p:cNvPr id="5" name="Tabla 4"/>
          <p:cNvGraphicFramePr>
            <a:graphicFrameLocks noGrp="1"/>
          </p:cNvGraphicFramePr>
          <p:nvPr>
            <p:extLst>
              <p:ext uri="{D42A27DB-BD31-4B8C-83A1-F6EECF244321}">
                <p14:modId xmlns:p14="http://schemas.microsoft.com/office/powerpoint/2010/main" val="414222274"/>
              </p:ext>
            </p:extLst>
          </p:nvPr>
        </p:nvGraphicFramePr>
        <p:xfrm>
          <a:off x="2960914" y="1313549"/>
          <a:ext cx="8055431" cy="2523744"/>
        </p:xfrm>
        <a:graphic>
          <a:graphicData uri="http://schemas.openxmlformats.org/drawingml/2006/table">
            <a:tbl>
              <a:tblPr firstRow="1" firstCol="1" bandRow="1">
                <a:tableStyleId>{5C22544A-7EE6-4342-B048-85BDC9FD1C3A}</a:tableStyleId>
              </a:tblPr>
              <a:tblGrid>
                <a:gridCol w="1492636">
                  <a:extLst>
                    <a:ext uri="{9D8B030D-6E8A-4147-A177-3AD203B41FA5}">
                      <a16:colId xmlns:a16="http://schemas.microsoft.com/office/drawing/2014/main" val="613298442"/>
                    </a:ext>
                  </a:extLst>
                </a:gridCol>
                <a:gridCol w="1238019">
                  <a:extLst>
                    <a:ext uri="{9D8B030D-6E8A-4147-A177-3AD203B41FA5}">
                      <a16:colId xmlns:a16="http://schemas.microsoft.com/office/drawing/2014/main" val="2014640061"/>
                    </a:ext>
                  </a:extLst>
                </a:gridCol>
                <a:gridCol w="1114402">
                  <a:extLst>
                    <a:ext uri="{9D8B030D-6E8A-4147-A177-3AD203B41FA5}">
                      <a16:colId xmlns:a16="http://schemas.microsoft.com/office/drawing/2014/main" val="3843761678"/>
                    </a:ext>
                  </a:extLst>
                </a:gridCol>
                <a:gridCol w="1114402">
                  <a:extLst>
                    <a:ext uri="{9D8B030D-6E8A-4147-A177-3AD203B41FA5}">
                      <a16:colId xmlns:a16="http://schemas.microsoft.com/office/drawing/2014/main" val="31629105"/>
                    </a:ext>
                  </a:extLst>
                </a:gridCol>
                <a:gridCol w="1114402">
                  <a:extLst>
                    <a:ext uri="{9D8B030D-6E8A-4147-A177-3AD203B41FA5}">
                      <a16:colId xmlns:a16="http://schemas.microsoft.com/office/drawing/2014/main" val="324023503"/>
                    </a:ext>
                  </a:extLst>
                </a:gridCol>
                <a:gridCol w="1114402">
                  <a:extLst>
                    <a:ext uri="{9D8B030D-6E8A-4147-A177-3AD203B41FA5}">
                      <a16:colId xmlns:a16="http://schemas.microsoft.com/office/drawing/2014/main" val="78668628"/>
                    </a:ext>
                  </a:extLst>
                </a:gridCol>
                <a:gridCol w="867168">
                  <a:extLst>
                    <a:ext uri="{9D8B030D-6E8A-4147-A177-3AD203B41FA5}">
                      <a16:colId xmlns:a16="http://schemas.microsoft.com/office/drawing/2014/main" val="2726701311"/>
                    </a:ext>
                  </a:extLst>
                </a:gridCol>
              </a:tblGrid>
              <a:tr h="200025">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559902"/>
                  </a:ext>
                </a:extLst>
              </a:tr>
              <a:tr h="200025">
                <a:tc>
                  <a:txBody>
                    <a:bodyPr/>
                    <a:lstStyle/>
                    <a:p>
                      <a:pPr>
                        <a:lnSpc>
                          <a:spcPct val="115000"/>
                        </a:lnSpc>
                        <a:spcAft>
                          <a:spcPts val="1000"/>
                        </a:spcAft>
                      </a:pPr>
                      <a:r>
                        <a:rPr lang="es-MX" sz="1200">
                          <a:effectLst/>
                        </a:rPr>
                        <a:t>Flujo</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-12.282,82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dirty="0">
                          <a:effectLst/>
                        </a:rPr>
                        <a:t> 20.079,53 </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20.569,72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21.071,04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21.833,74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22.358,07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899010"/>
                  </a:ext>
                </a:extLst>
              </a:tr>
              <a:tr h="200025">
                <a:tc>
                  <a:txBody>
                    <a:bodyPr/>
                    <a:lstStyle/>
                    <a:p>
                      <a:pPr>
                        <a:lnSpc>
                          <a:spcPct val="115000"/>
                        </a:lnSpc>
                        <a:spcAft>
                          <a:spcPts val="1000"/>
                        </a:spcAft>
                      </a:pPr>
                      <a:r>
                        <a:rPr lang="es-MX" sz="1200">
                          <a:effectLst/>
                        </a:rPr>
                        <a:t>Tasa de descuento (CAPM)</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55,90%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1813958"/>
                  </a:ext>
                </a:extLst>
              </a:tr>
              <a:tr h="200025">
                <a:tc>
                  <a:txBody>
                    <a:bodyPr/>
                    <a:lstStyle/>
                    <a:p>
                      <a:pPr>
                        <a:lnSpc>
                          <a:spcPct val="115000"/>
                        </a:lnSpc>
                        <a:spcAft>
                          <a:spcPts val="1000"/>
                        </a:spcAft>
                      </a:pPr>
                      <a:r>
                        <a:rPr lang="es-MX" sz="1200">
                          <a:effectLst/>
                        </a:rPr>
                        <a:t>VAN</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200">
                          <a:effectLst/>
                        </a:rPr>
                        <a:t>$20.744,30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202284"/>
                  </a:ext>
                </a:extLst>
              </a:tr>
              <a:tr h="200025">
                <a:tc>
                  <a:txBody>
                    <a:bodyPr/>
                    <a:lstStyle/>
                    <a:p>
                      <a:pPr>
                        <a:lnSpc>
                          <a:spcPct val="115000"/>
                        </a:lnSpc>
                        <a:spcAft>
                          <a:spcPts val="1000"/>
                        </a:spcAft>
                      </a:pPr>
                      <a:r>
                        <a:rPr lang="es-MX" sz="1200">
                          <a:effectLst/>
                        </a:rPr>
                        <a:t>TIR</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165%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270025"/>
                  </a:ext>
                </a:extLst>
              </a:tr>
              <a:tr h="400050">
                <a:tc>
                  <a:txBody>
                    <a:bodyPr/>
                    <a:lstStyle/>
                    <a:p>
                      <a:pPr>
                        <a:lnSpc>
                          <a:spcPct val="115000"/>
                        </a:lnSpc>
                        <a:spcAft>
                          <a:spcPts val="1000"/>
                        </a:spcAft>
                      </a:pPr>
                      <a:r>
                        <a:rPr lang="es-MX" sz="1200">
                          <a:effectLst/>
                        </a:rPr>
                        <a:t>Periodo de Recuperación años</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2,95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3 años</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2532041"/>
                  </a:ext>
                </a:extLst>
              </a:tr>
              <a:tr h="200025">
                <a:tc>
                  <a:txBody>
                    <a:bodyPr/>
                    <a:lstStyle/>
                    <a:p>
                      <a:pPr>
                        <a:lnSpc>
                          <a:spcPct val="115000"/>
                        </a:lnSpc>
                        <a:spcAft>
                          <a:spcPts val="1000"/>
                        </a:spcAft>
                      </a:pPr>
                      <a:r>
                        <a:rPr lang="es-MX" sz="1200" dirty="0">
                          <a:effectLst/>
                        </a:rPr>
                        <a:t>Índice de Rentabilidad</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67%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8226061"/>
                  </a:ext>
                </a:extLst>
              </a:tr>
            </a:tbl>
          </a:graphicData>
        </a:graphic>
      </p:graphicFrame>
      <p:sp>
        <p:nvSpPr>
          <p:cNvPr id="6" name="CuadroTexto 5"/>
          <p:cNvSpPr txBox="1"/>
          <p:nvPr/>
        </p:nvSpPr>
        <p:spPr>
          <a:xfrm>
            <a:off x="188685" y="4973456"/>
            <a:ext cx="2772229" cy="646331"/>
          </a:xfrm>
          <a:prstGeom prst="rect">
            <a:avLst/>
          </a:prstGeom>
          <a:noFill/>
        </p:spPr>
        <p:txBody>
          <a:bodyPr wrap="square" rtlCol="0">
            <a:spAutoFit/>
          </a:bodyPr>
          <a:lstStyle/>
          <a:p>
            <a:r>
              <a:rPr lang="es-MX" b="1" dirty="0"/>
              <a:t>Flujo </a:t>
            </a:r>
            <a:r>
              <a:rPr lang="es-MX" b="1" dirty="0" err="1"/>
              <a:t>desapalancado</a:t>
            </a:r>
            <a:r>
              <a:rPr lang="es-MX" b="1" dirty="0"/>
              <a:t> o del proyecto</a:t>
            </a:r>
            <a:endParaRPr lang="es-419" dirty="0"/>
          </a:p>
        </p:txBody>
      </p:sp>
      <p:graphicFrame>
        <p:nvGraphicFramePr>
          <p:cNvPr id="7" name="Tabla 6"/>
          <p:cNvGraphicFramePr>
            <a:graphicFrameLocks noGrp="1"/>
          </p:cNvGraphicFramePr>
          <p:nvPr>
            <p:extLst>
              <p:ext uri="{D42A27DB-BD31-4B8C-83A1-F6EECF244321}">
                <p14:modId xmlns:p14="http://schemas.microsoft.com/office/powerpoint/2010/main" val="3486241401"/>
              </p:ext>
            </p:extLst>
          </p:nvPr>
        </p:nvGraphicFramePr>
        <p:xfrm>
          <a:off x="2960914" y="4269393"/>
          <a:ext cx="8055431" cy="2228979"/>
        </p:xfrm>
        <a:graphic>
          <a:graphicData uri="http://schemas.openxmlformats.org/drawingml/2006/table">
            <a:tbl>
              <a:tblPr firstRow="1" firstCol="1" bandRow="1">
                <a:tableStyleId>{5C22544A-7EE6-4342-B048-85BDC9FD1C3A}</a:tableStyleId>
              </a:tblPr>
              <a:tblGrid>
                <a:gridCol w="1499903">
                  <a:extLst>
                    <a:ext uri="{9D8B030D-6E8A-4147-A177-3AD203B41FA5}">
                      <a16:colId xmlns:a16="http://schemas.microsoft.com/office/drawing/2014/main" val="2503479477"/>
                    </a:ext>
                  </a:extLst>
                </a:gridCol>
                <a:gridCol w="1191753">
                  <a:extLst>
                    <a:ext uri="{9D8B030D-6E8A-4147-A177-3AD203B41FA5}">
                      <a16:colId xmlns:a16="http://schemas.microsoft.com/office/drawing/2014/main" val="230628296"/>
                    </a:ext>
                  </a:extLst>
                </a:gridCol>
                <a:gridCol w="1072755">
                  <a:extLst>
                    <a:ext uri="{9D8B030D-6E8A-4147-A177-3AD203B41FA5}">
                      <a16:colId xmlns:a16="http://schemas.microsoft.com/office/drawing/2014/main" val="827018759"/>
                    </a:ext>
                  </a:extLst>
                </a:gridCol>
                <a:gridCol w="1072755">
                  <a:extLst>
                    <a:ext uri="{9D8B030D-6E8A-4147-A177-3AD203B41FA5}">
                      <a16:colId xmlns:a16="http://schemas.microsoft.com/office/drawing/2014/main" val="4164632193"/>
                    </a:ext>
                  </a:extLst>
                </a:gridCol>
                <a:gridCol w="1072755">
                  <a:extLst>
                    <a:ext uri="{9D8B030D-6E8A-4147-A177-3AD203B41FA5}">
                      <a16:colId xmlns:a16="http://schemas.microsoft.com/office/drawing/2014/main" val="2090297383"/>
                    </a:ext>
                  </a:extLst>
                </a:gridCol>
                <a:gridCol w="1072755">
                  <a:extLst>
                    <a:ext uri="{9D8B030D-6E8A-4147-A177-3AD203B41FA5}">
                      <a16:colId xmlns:a16="http://schemas.microsoft.com/office/drawing/2014/main" val="1413747066"/>
                    </a:ext>
                  </a:extLst>
                </a:gridCol>
                <a:gridCol w="1072755">
                  <a:extLst>
                    <a:ext uri="{9D8B030D-6E8A-4147-A177-3AD203B41FA5}">
                      <a16:colId xmlns:a16="http://schemas.microsoft.com/office/drawing/2014/main" val="4181313712"/>
                    </a:ext>
                  </a:extLst>
                </a:gridCol>
              </a:tblGrid>
              <a:tr h="190500">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Año 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28276"/>
                  </a:ext>
                </a:extLst>
              </a:tr>
              <a:tr h="200025">
                <a:tc>
                  <a:txBody>
                    <a:bodyPr/>
                    <a:lstStyle/>
                    <a:p>
                      <a:pPr>
                        <a:lnSpc>
                          <a:spcPct val="115000"/>
                        </a:lnSpc>
                        <a:spcAft>
                          <a:spcPts val="1000"/>
                        </a:spcAft>
                      </a:pPr>
                      <a:r>
                        <a:rPr lang="es-MX" sz="1200">
                          <a:effectLst/>
                        </a:rPr>
                        <a:t>Flujo</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-49.131,29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22.288,81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22.829,15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23.381,76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24.196,91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MX" sz="1200">
                          <a:effectLst/>
                        </a:rPr>
                        <a:t> 24.774,89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8132750"/>
                  </a:ext>
                </a:extLst>
              </a:tr>
              <a:tr h="400050">
                <a:tc>
                  <a:txBody>
                    <a:bodyPr/>
                    <a:lstStyle/>
                    <a:p>
                      <a:pPr>
                        <a:lnSpc>
                          <a:spcPct val="115000"/>
                        </a:lnSpc>
                        <a:spcAft>
                          <a:spcPts val="1000"/>
                        </a:spcAft>
                      </a:pPr>
                      <a:r>
                        <a:rPr lang="es-MX" sz="1200">
                          <a:effectLst/>
                        </a:rPr>
                        <a:t>Tasa de descuento (WACC)</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18,64%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3190459"/>
                  </a:ext>
                </a:extLst>
              </a:tr>
              <a:tr h="200025">
                <a:tc>
                  <a:txBody>
                    <a:bodyPr/>
                    <a:lstStyle/>
                    <a:p>
                      <a:pPr>
                        <a:lnSpc>
                          <a:spcPct val="115000"/>
                        </a:lnSpc>
                        <a:spcAft>
                          <a:spcPts val="1000"/>
                        </a:spcAft>
                      </a:pPr>
                      <a:r>
                        <a:rPr lang="es-MX" sz="1200">
                          <a:effectLst/>
                        </a:rPr>
                        <a:t>VAN</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s-MX" sz="1200">
                          <a:effectLst/>
                        </a:rPr>
                        <a:t>$22.627,29</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89655"/>
                  </a:ext>
                </a:extLst>
              </a:tr>
              <a:tr h="200025">
                <a:tc>
                  <a:txBody>
                    <a:bodyPr/>
                    <a:lstStyle/>
                    <a:p>
                      <a:pPr>
                        <a:lnSpc>
                          <a:spcPct val="115000"/>
                        </a:lnSpc>
                        <a:spcAft>
                          <a:spcPts val="1000"/>
                        </a:spcAft>
                      </a:pPr>
                      <a:r>
                        <a:rPr lang="es-MX" sz="1200">
                          <a:effectLst/>
                        </a:rPr>
                        <a:t>TIR</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37%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1108427"/>
                  </a:ext>
                </a:extLst>
              </a:tr>
              <a:tr h="200025">
                <a:tc>
                  <a:txBody>
                    <a:bodyPr/>
                    <a:lstStyle/>
                    <a:p>
                      <a:pPr>
                        <a:lnSpc>
                          <a:spcPct val="115000"/>
                        </a:lnSpc>
                        <a:spcAft>
                          <a:spcPts val="1000"/>
                        </a:spcAft>
                      </a:pPr>
                      <a:r>
                        <a:rPr lang="es-MX" sz="1200">
                          <a:effectLst/>
                        </a:rPr>
                        <a:t>Periodo de Recuperación</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2,81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15000"/>
                        </a:lnSpc>
                        <a:spcAft>
                          <a:spcPts val="1000"/>
                        </a:spcAft>
                      </a:pPr>
                      <a:r>
                        <a:rPr lang="es-MX" sz="1200">
                          <a:effectLst/>
                        </a:rPr>
                        <a:t>2 años, 10 meses</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419"/>
                    </a:p>
                  </a:txBody>
                  <a:tcPr/>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165215"/>
                  </a:ext>
                </a:extLst>
              </a:tr>
              <a:tr h="200025">
                <a:tc>
                  <a:txBody>
                    <a:bodyPr/>
                    <a:lstStyle/>
                    <a:p>
                      <a:pPr>
                        <a:lnSpc>
                          <a:spcPct val="115000"/>
                        </a:lnSpc>
                        <a:spcAft>
                          <a:spcPts val="1000"/>
                        </a:spcAft>
                      </a:pPr>
                      <a:r>
                        <a:rPr lang="es-MX" sz="1200">
                          <a:effectLst/>
                        </a:rPr>
                        <a:t>índice de Rentabilidad</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MX" sz="1200">
                          <a:effectLst/>
                        </a:rPr>
                        <a:t>146%</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419" sz="12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2291493"/>
                  </a:ext>
                </a:extLst>
              </a:tr>
            </a:tbl>
          </a:graphicData>
        </a:graphic>
      </p:graphicFrame>
    </p:spTree>
    <p:extLst>
      <p:ext uri="{BB962C8B-B14F-4D97-AF65-F5344CB8AC3E}">
        <p14:creationId xmlns:p14="http://schemas.microsoft.com/office/powerpoint/2010/main" val="3290804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997857"/>
            <a:ext cx="3309257" cy="1066800"/>
          </a:xfrm>
        </p:spPr>
        <p:txBody>
          <a:bodyPr>
            <a:normAutofit fontScale="90000"/>
          </a:bodyPr>
          <a:lstStyle/>
          <a:p>
            <a:r>
              <a:rPr lang="es-MX" dirty="0"/>
              <a:t>Indicadores Financieros</a:t>
            </a:r>
            <a:endParaRPr lang="es-419" dirty="0"/>
          </a:p>
        </p:txBody>
      </p:sp>
      <p:graphicFrame>
        <p:nvGraphicFramePr>
          <p:cNvPr id="4" name="Tabla 3"/>
          <p:cNvGraphicFramePr>
            <a:graphicFrameLocks noGrp="1"/>
          </p:cNvGraphicFramePr>
          <p:nvPr>
            <p:extLst>
              <p:ext uri="{D42A27DB-BD31-4B8C-83A1-F6EECF244321}">
                <p14:modId xmlns:p14="http://schemas.microsoft.com/office/powerpoint/2010/main" val="563459679"/>
              </p:ext>
            </p:extLst>
          </p:nvPr>
        </p:nvGraphicFramePr>
        <p:xfrm>
          <a:off x="4383315" y="555172"/>
          <a:ext cx="6502400" cy="6004478"/>
        </p:xfrm>
        <a:graphic>
          <a:graphicData uri="http://schemas.openxmlformats.org/drawingml/2006/table">
            <a:tbl>
              <a:tblPr firstRow="1" firstCol="1" bandRow="1">
                <a:tableStyleId>{5C22544A-7EE6-4342-B048-85BDC9FD1C3A}</a:tableStyleId>
              </a:tblPr>
              <a:tblGrid>
                <a:gridCol w="1735967">
                  <a:extLst>
                    <a:ext uri="{9D8B030D-6E8A-4147-A177-3AD203B41FA5}">
                      <a16:colId xmlns:a16="http://schemas.microsoft.com/office/drawing/2014/main" val="1103389911"/>
                    </a:ext>
                  </a:extLst>
                </a:gridCol>
                <a:gridCol w="842307">
                  <a:extLst>
                    <a:ext uri="{9D8B030D-6E8A-4147-A177-3AD203B41FA5}">
                      <a16:colId xmlns:a16="http://schemas.microsoft.com/office/drawing/2014/main" val="2452442481"/>
                    </a:ext>
                  </a:extLst>
                </a:gridCol>
                <a:gridCol w="919717">
                  <a:extLst>
                    <a:ext uri="{9D8B030D-6E8A-4147-A177-3AD203B41FA5}">
                      <a16:colId xmlns:a16="http://schemas.microsoft.com/office/drawing/2014/main" val="3347732346"/>
                    </a:ext>
                  </a:extLst>
                </a:gridCol>
                <a:gridCol w="919717">
                  <a:extLst>
                    <a:ext uri="{9D8B030D-6E8A-4147-A177-3AD203B41FA5}">
                      <a16:colId xmlns:a16="http://schemas.microsoft.com/office/drawing/2014/main" val="1811046066"/>
                    </a:ext>
                  </a:extLst>
                </a:gridCol>
                <a:gridCol w="1164975">
                  <a:extLst>
                    <a:ext uri="{9D8B030D-6E8A-4147-A177-3AD203B41FA5}">
                      <a16:colId xmlns:a16="http://schemas.microsoft.com/office/drawing/2014/main" val="514176544"/>
                    </a:ext>
                  </a:extLst>
                </a:gridCol>
                <a:gridCol w="919717">
                  <a:extLst>
                    <a:ext uri="{9D8B030D-6E8A-4147-A177-3AD203B41FA5}">
                      <a16:colId xmlns:a16="http://schemas.microsoft.com/office/drawing/2014/main" val="1891762712"/>
                    </a:ext>
                  </a:extLst>
                </a:gridCol>
              </a:tblGrid>
              <a:tr h="187044">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pPr>
                        <a:lnSpc>
                          <a:spcPct val="115000"/>
                        </a:lnSpc>
                        <a:spcAft>
                          <a:spcPts val="0"/>
                        </a:spcAft>
                      </a:pPr>
                      <a:r>
                        <a:rPr lang="es-MX" sz="1200">
                          <a:effectLst/>
                        </a:rPr>
                        <a:t>Año 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nSpc>
                          <a:spcPct val="115000"/>
                        </a:lnSpc>
                        <a:spcAft>
                          <a:spcPts val="0"/>
                        </a:spcAft>
                      </a:pPr>
                      <a:r>
                        <a:rPr lang="es-MX" sz="1200">
                          <a:effectLst/>
                        </a:rPr>
                        <a:t>Año 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nSpc>
                          <a:spcPct val="115000"/>
                        </a:lnSpc>
                        <a:spcAft>
                          <a:spcPts val="0"/>
                        </a:spcAft>
                      </a:pPr>
                      <a:r>
                        <a:rPr lang="es-MX" sz="1200">
                          <a:effectLst/>
                        </a:rPr>
                        <a:t>Año 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nSpc>
                          <a:spcPct val="115000"/>
                        </a:lnSpc>
                        <a:spcAft>
                          <a:spcPts val="0"/>
                        </a:spcAft>
                      </a:pPr>
                      <a:r>
                        <a:rPr lang="es-MX" sz="1200">
                          <a:effectLst/>
                        </a:rPr>
                        <a:t>Año 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nSpc>
                          <a:spcPct val="115000"/>
                        </a:lnSpc>
                        <a:spcAft>
                          <a:spcPts val="0"/>
                        </a:spcAft>
                      </a:pPr>
                      <a:r>
                        <a:rPr lang="es-MX" sz="1200">
                          <a:effectLst/>
                        </a:rPr>
                        <a:t>Año 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753097215"/>
                  </a:ext>
                </a:extLst>
              </a:tr>
              <a:tr h="187044">
                <a:tc>
                  <a:txBody>
                    <a:bodyPr/>
                    <a:lstStyle/>
                    <a:p>
                      <a:pPr>
                        <a:lnSpc>
                          <a:spcPct val="115000"/>
                        </a:lnSpc>
                        <a:spcAft>
                          <a:spcPts val="0"/>
                        </a:spcAft>
                      </a:pPr>
                      <a:r>
                        <a:rPr lang="es-MX" sz="1200">
                          <a:effectLst/>
                        </a:rPr>
                        <a:t>Índice de liquidez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5,24%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5,36%</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5,48%</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5,60%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5,73%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634745418"/>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682955483"/>
                  </a:ext>
                </a:extLst>
              </a:tr>
              <a:tr h="362630">
                <a:tc>
                  <a:txBody>
                    <a:bodyPr/>
                    <a:lstStyle/>
                    <a:p>
                      <a:pPr>
                        <a:lnSpc>
                          <a:spcPct val="115000"/>
                        </a:lnSpc>
                        <a:spcAft>
                          <a:spcPts val="0"/>
                        </a:spcAft>
                      </a:pPr>
                      <a:r>
                        <a:rPr lang="es-MX" sz="1200">
                          <a:effectLst/>
                        </a:rPr>
                        <a:t>Capital de trabajo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46.667,86</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47.727,22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48.810,63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49.918,63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51.051,78</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503645872"/>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1670751435"/>
                  </a:ext>
                </a:extLst>
              </a:tr>
              <a:tr h="374089">
                <a:tc>
                  <a:txBody>
                    <a:bodyPr/>
                    <a:lstStyle/>
                    <a:p>
                      <a:pPr>
                        <a:lnSpc>
                          <a:spcPct val="115000"/>
                        </a:lnSpc>
                        <a:spcAft>
                          <a:spcPts val="0"/>
                        </a:spcAft>
                      </a:pPr>
                      <a:r>
                        <a:rPr lang="es-MX" sz="1200">
                          <a:effectLst/>
                        </a:rPr>
                        <a:t>Endeudamiento financiero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1,50%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1,54%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1,57%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1,61%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1,64%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675540760"/>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688074361"/>
                  </a:ext>
                </a:extLst>
              </a:tr>
              <a:tr h="374089">
                <a:tc>
                  <a:txBody>
                    <a:bodyPr/>
                    <a:lstStyle/>
                    <a:p>
                      <a:pPr>
                        <a:lnSpc>
                          <a:spcPct val="115000"/>
                        </a:lnSpc>
                        <a:spcAft>
                          <a:spcPts val="0"/>
                        </a:spcAft>
                      </a:pPr>
                      <a:r>
                        <a:rPr lang="es-MX" sz="1200">
                          <a:effectLst/>
                        </a:rPr>
                        <a:t>Apalancamiento a corto plazo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49,33%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50,45%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51,60%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52,77%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53,97%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017126293"/>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019399047"/>
                  </a:ext>
                </a:extLst>
              </a:tr>
              <a:tr h="549901">
                <a:tc>
                  <a:txBody>
                    <a:bodyPr/>
                    <a:lstStyle/>
                    <a:p>
                      <a:pPr>
                        <a:lnSpc>
                          <a:spcPct val="115000"/>
                        </a:lnSpc>
                        <a:spcAft>
                          <a:spcPts val="0"/>
                        </a:spcAft>
                      </a:pPr>
                      <a:r>
                        <a:rPr lang="es-MX" sz="1200">
                          <a:effectLst/>
                        </a:rPr>
                        <a:t>Margen de utilidad bruta (Margen bruto)</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8,60%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8,80%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9,00%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9,20%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9,41%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17597434"/>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1584201815"/>
                  </a:ext>
                </a:extLst>
              </a:tr>
              <a:tr h="187044">
                <a:tc>
                  <a:txBody>
                    <a:bodyPr/>
                    <a:lstStyle/>
                    <a:p>
                      <a:pPr>
                        <a:lnSpc>
                          <a:spcPct val="115000"/>
                        </a:lnSpc>
                        <a:spcAft>
                          <a:spcPts val="0"/>
                        </a:spcAft>
                      </a:pPr>
                      <a:r>
                        <a:rPr lang="es-MX" sz="1200">
                          <a:effectLst/>
                        </a:rPr>
                        <a:t>Rentabilidad neta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5,15%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5,27%</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5,39%</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5,51%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5,63%</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754614594"/>
                  </a:ext>
                </a:extLst>
              </a:tr>
              <a:tr h="187044">
                <a:tc>
                  <a:txBody>
                    <a:bodyPr/>
                    <a:lstStyle/>
                    <a:p>
                      <a:pPr>
                        <a:lnSpc>
                          <a:spcPct val="115000"/>
                        </a:lnSpc>
                        <a:spcAft>
                          <a:spcPts val="0"/>
                        </a:spcAft>
                      </a:pPr>
                      <a:r>
                        <a:rPr lang="es-MX" sz="1200">
                          <a:effectLst/>
                        </a:rPr>
                        <a:t>(Margen neto)</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523914551"/>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1441555472"/>
                  </a:ext>
                </a:extLst>
              </a:tr>
              <a:tr h="374089">
                <a:tc>
                  <a:txBody>
                    <a:bodyPr/>
                    <a:lstStyle/>
                    <a:p>
                      <a:pPr>
                        <a:lnSpc>
                          <a:spcPct val="115000"/>
                        </a:lnSpc>
                        <a:spcAft>
                          <a:spcPts val="0"/>
                        </a:spcAft>
                      </a:pPr>
                      <a:r>
                        <a:rPr lang="es-MX" sz="1200">
                          <a:effectLst/>
                        </a:rPr>
                        <a:t>Costos x usd de ingreso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81,82%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83,68%</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85,58%</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87,52%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89,51%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855641770"/>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2121439768"/>
                  </a:ext>
                </a:extLst>
              </a:tr>
              <a:tr h="374089">
                <a:tc>
                  <a:txBody>
                    <a:bodyPr/>
                    <a:lstStyle/>
                    <a:p>
                      <a:pPr>
                        <a:lnSpc>
                          <a:spcPct val="115000"/>
                        </a:lnSpc>
                        <a:spcAft>
                          <a:spcPts val="0"/>
                        </a:spcAft>
                      </a:pPr>
                      <a:r>
                        <a:rPr lang="es-MX" sz="1200">
                          <a:effectLst/>
                        </a:rPr>
                        <a:t>Gastos x usd de ingreso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9,20%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9,41%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9,62%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9,84%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10,06%</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468568820"/>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114658639"/>
                  </a:ext>
                </a:extLst>
              </a:tr>
              <a:tr h="374089">
                <a:tc>
                  <a:txBody>
                    <a:bodyPr/>
                    <a:lstStyle/>
                    <a:p>
                      <a:pPr>
                        <a:lnSpc>
                          <a:spcPct val="115000"/>
                        </a:lnSpc>
                        <a:spcAft>
                          <a:spcPts val="0"/>
                        </a:spcAft>
                      </a:pPr>
                      <a:r>
                        <a:rPr lang="es-MX" sz="1200">
                          <a:effectLst/>
                        </a:rPr>
                        <a:t>Índice de productividad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17,91%</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18,32%</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18,74%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19,16%</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19,60%</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3639417594"/>
                  </a:ext>
                </a:extLst>
              </a:tr>
              <a:tr h="175586">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tc>
                  <a:txBody>
                    <a:bodyPr/>
                    <a:lstStyle/>
                    <a:p>
                      <a:endParaRPr lang="es-419" sz="1200">
                        <a:effectLst/>
                        <a:latin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1812870532"/>
                  </a:ext>
                </a:extLst>
              </a:tr>
              <a:tr h="374089">
                <a:tc>
                  <a:txBody>
                    <a:bodyPr/>
                    <a:lstStyle/>
                    <a:p>
                      <a:pPr>
                        <a:lnSpc>
                          <a:spcPct val="115000"/>
                        </a:lnSpc>
                        <a:spcAft>
                          <a:spcPts val="0"/>
                        </a:spcAft>
                      </a:pPr>
                      <a:r>
                        <a:rPr lang="es-MX" sz="1200">
                          <a:effectLst/>
                        </a:rPr>
                        <a:t>Rendimiento del patrimonio </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92,25%</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94,34%</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96,49%</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a:effectLst/>
                        </a:rPr>
                        <a:t>98,68%</a:t>
                      </a:r>
                      <a:endParaRPr lang="es-419" sz="120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tc>
                  <a:txBody>
                    <a:bodyPr/>
                    <a:lstStyle/>
                    <a:p>
                      <a:pPr algn="r">
                        <a:lnSpc>
                          <a:spcPct val="115000"/>
                        </a:lnSpc>
                        <a:spcAft>
                          <a:spcPts val="0"/>
                        </a:spcAft>
                      </a:pPr>
                      <a:r>
                        <a:rPr lang="es-MX" sz="1200" dirty="0">
                          <a:effectLst/>
                        </a:rPr>
                        <a:t>100,92%</a:t>
                      </a:r>
                      <a:endParaRPr lang="es-419"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043" marR="56043" marT="0" marB="0"/>
                </a:tc>
                <a:extLst>
                  <a:ext uri="{0D108BD9-81ED-4DB2-BD59-A6C34878D82A}">
                    <a16:rowId xmlns:a16="http://schemas.microsoft.com/office/drawing/2014/main" val="688243845"/>
                  </a:ext>
                </a:extLst>
              </a:tr>
            </a:tbl>
          </a:graphicData>
        </a:graphic>
      </p:graphicFrame>
    </p:spTree>
    <p:extLst>
      <p:ext uri="{BB962C8B-B14F-4D97-AF65-F5344CB8AC3E}">
        <p14:creationId xmlns:p14="http://schemas.microsoft.com/office/powerpoint/2010/main" val="315733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s-EC" sz="1800" b="1" u="sng" dirty="0" smtClean="0"/>
              <a:t>CONCLUSIONES</a:t>
            </a:r>
            <a:endParaRPr lang="en-US" sz="1800" b="1" u="sng" dirty="0"/>
          </a:p>
        </p:txBody>
      </p:sp>
      <p:sp>
        <p:nvSpPr>
          <p:cNvPr id="3" name="Marcador de contenido 2"/>
          <p:cNvSpPr>
            <a:spLocks noGrp="1"/>
          </p:cNvSpPr>
          <p:nvPr>
            <p:ph idx="1"/>
          </p:nvPr>
        </p:nvSpPr>
        <p:spPr>
          <a:xfrm>
            <a:off x="838200" y="1488532"/>
            <a:ext cx="10515600" cy="4886142"/>
          </a:xfrm>
        </p:spPr>
        <p:txBody>
          <a:bodyPr>
            <a:normAutofit fontScale="32500" lnSpcReduction="20000"/>
          </a:bodyPr>
          <a:lstStyle/>
          <a:p>
            <a:pPr marL="0" lvl="0" indent="0">
              <a:buNone/>
            </a:pPr>
            <a:r>
              <a:rPr lang="es-EC" sz="5600" b="1" u="sng" dirty="0" smtClean="0"/>
              <a:t>Conclusiones</a:t>
            </a:r>
          </a:p>
          <a:p>
            <a:pPr lvl="0" algn="just">
              <a:lnSpc>
                <a:spcPct val="170000"/>
              </a:lnSpc>
            </a:pPr>
            <a:r>
              <a:rPr lang="es-ES" sz="5600" dirty="0"/>
              <a:t>Se analizó la influencia de los microcréditos en el crecimiento </a:t>
            </a:r>
            <a:r>
              <a:rPr lang="es-ES" sz="5600" dirty="0" err="1"/>
              <a:t>microempresarial</a:t>
            </a:r>
            <a:r>
              <a:rPr lang="es-ES" sz="5600" dirty="0"/>
              <a:t>, sector alimentos y bebidas, del cantón Rumiñahui, </a:t>
            </a:r>
            <a:r>
              <a:rPr lang="es-ES" sz="5600" dirty="0" smtClean="0"/>
              <a:t>periodo 2015-2019.</a:t>
            </a:r>
          </a:p>
          <a:p>
            <a:pPr lvl="0" algn="just">
              <a:lnSpc>
                <a:spcPct val="170000"/>
              </a:lnSpc>
            </a:pPr>
            <a:r>
              <a:rPr lang="es-ES" sz="5600" dirty="0" smtClean="0"/>
              <a:t>Las </a:t>
            </a:r>
            <a:r>
              <a:rPr lang="es-ES" sz="5600" dirty="0" err="1"/>
              <a:t>microfinanzas</a:t>
            </a:r>
            <a:r>
              <a:rPr lang="es-ES" sz="5600" dirty="0"/>
              <a:t> tienen una alta importancia para la apertura y crecimiento de estos negocios.</a:t>
            </a:r>
          </a:p>
          <a:p>
            <a:pPr lvl="0" algn="just">
              <a:lnSpc>
                <a:spcPct val="170000"/>
              </a:lnSpc>
            </a:pPr>
            <a:r>
              <a:rPr lang="es-ES" sz="5600" dirty="0" smtClean="0"/>
              <a:t>Es </a:t>
            </a:r>
            <a:r>
              <a:rPr lang="es-ES" sz="5600" dirty="0"/>
              <a:t>fundamental contar con el respaldo de un apalancamiento bancario.</a:t>
            </a:r>
          </a:p>
          <a:p>
            <a:pPr lvl="0" algn="just">
              <a:lnSpc>
                <a:spcPct val="170000"/>
              </a:lnSpc>
            </a:pPr>
            <a:r>
              <a:rPr lang="es-ES" sz="5600" dirty="0" smtClean="0"/>
              <a:t>La </a:t>
            </a:r>
            <a:r>
              <a:rPr lang="es-ES" sz="5600" dirty="0"/>
              <a:t>excesiva tramitología de algunas instituciones financieras se constituye en una barrera para el desembolso de créditos que impulsarían el crecimiento de estos negocios.</a:t>
            </a:r>
          </a:p>
          <a:p>
            <a:pPr lvl="0" algn="just">
              <a:lnSpc>
                <a:spcPct val="170000"/>
              </a:lnSpc>
            </a:pPr>
            <a:r>
              <a:rPr lang="es-ES" sz="5600" dirty="0"/>
              <a:t>Se identificaron las dificultades encontradas por los propietarios de microempresas del sector alimentos y bebidas en su búsqueda de microcréditos en el cantón Rumiñahui, así como su interés por otros préstamos, habiéndose determinado que tienen una alta incidencia el no estar calificados para los créditos solicitados, pero mantienen su interés por contar con un préstamo bancario.</a:t>
            </a:r>
          </a:p>
          <a:p>
            <a:endParaRPr lang="en-US" sz="5600" dirty="0"/>
          </a:p>
        </p:txBody>
      </p:sp>
      <p:pic>
        <p:nvPicPr>
          <p:cNvPr id="4" name="Picture 2" descr="Resultado de imagen para constitucion del ecuad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62" y="73048"/>
            <a:ext cx="1522275" cy="1123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074443"/>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6847" y="2851220"/>
            <a:ext cx="10796545"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Gracias por su atención</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1143000"/>
            <a:ext cx="5680364" cy="1066800"/>
          </a:xfrm>
        </p:spPr>
        <p:txBody>
          <a:bodyPr>
            <a:normAutofit/>
          </a:bodyPr>
          <a:lstStyle/>
          <a:p>
            <a:r>
              <a:rPr lang="es-EC" sz="1800" b="1" u="sng" dirty="0" smtClean="0"/>
              <a:t>OBJETIVOS</a:t>
            </a:r>
            <a:endParaRPr lang="en-US" sz="1800" b="1" u="sng" dirty="0"/>
          </a:p>
        </p:txBody>
      </p:sp>
      <p:graphicFrame>
        <p:nvGraphicFramePr>
          <p:cNvPr id="6" name="Diagrama 5"/>
          <p:cNvGraphicFramePr/>
          <p:nvPr>
            <p:extLst>
              <p:ext uri="{D42A27DB-BD31-4B8C-83A1-F6EECF244321}">
                <p14:modId xmlns:p14="http://schemas.microsoft.com/office/powerpoint/2010/main" val="2170668249"/>
              </p:ext>
            </p:extLst>
          </p:nvPr>
        </p:nvGraphicFramePr>
        <p:xfrm>
          <a:off x="1162866" y="1518436"/>
          <a:ext cx="6093097" cy="4557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Ilustración Objetivo PNG transparente - Stick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30948" y="1307904"/>
            <a:ext cx="3772579" cy="277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56437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s-EC" sz="1800" b="1" u="sng" dirty="0" smtClean="0"/>
              <a:t>MARCO TEORICO</a:t>
            </a:r>
            <a:endParaRPr lang="en-US" sz="1800" b="1" u="sng" dirty="0"/>
          </a:p>
        </p:txBody>
      </p:sp>
      <p:graphicFrame>
        <p:nvGraphicFramePr>
          <p:cNvPr id="6" name="Diagrama 5"/>
          <p:cNvGraphicFramePr/>
          <p:nvPr>
            <p:extLst>
              <p:ext uri="{D42A27DB-BD31-4B8C-83A1-F6EECF244321}">
                <p14:modId xmlns:p14="http://schemas.microsoft.com/office/powerpoint/2010/main" val="1620773587"/>
              </p:ext>
            </p:extLst>
          </p:nvPr>
        </p:nvGraphicFramePr>
        <p:xfrm>
          <a:off x="2032000" y="102790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10471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4073" y="891593"/>
            <a:ext cx="4717679" cy="840225"/>
          </a:xfrm>
        </p:spPr>
        <p:txBody>
          <a:bodyPr>
            <a:normAutofit/>
          </a:bodyPr>
          <a:lstStyle/>
          <a:p>
            <a:pPr algn="r"/>
            <a:r>
              <a:rPr lang="es-MX" sz="1800" b="1" u="sng" dirty="0"/>
              <a:t>Teorías sobre </a:t>
            </a:r>
            <a:r>
              <a:rPr lang="es-MX" sz="1800" b="1" u="sng" dirty="0" smtClean="0"/>
              <a:t>desarrollo socioeconómico</a:t>
            </a:r>
            <a:endParaRPr lang="en-US" sz="1800" b="1" u="sng" dirty="0"/>
          </a:p>
        </p:txBody>
      </p:sp>
      <p:graphicFrame>
        <p:nvGraphicFramePr>
          <p:cNvPr id="6" name="Diagrama 5"/>
          <p:cNvGraphicFramePr/>
          <p:nvPr>
            <p:extLst>
              <p:ext uri="{D42A27DB-BD31-4B8C-83A1-F6EECF244321}">
                <p14:modId xmlns:p14="http://schemas.microsoft.com/office/powerpoint/2010/main" val="2798402468"/>
              </p:ext>
            </p:extLst>
          </p:nvPr>
        </p:nvGraphicFramePr>
        <p:xfrm>
          <a:off x="524690" y="948595"/>
          <a:ext cx="10983688" cy="295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2" descr="Resultado de imagen para constitucion del ecuado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6264" y="60320"/>
            <a:ext cx="1522275" cy="11234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a 7"/>
          <p:cNvGraphicFramePr/>
          <p:nvPr>
            <p:extLst>
              <p:ext uri="{D42A27DB-BD31-4B8C-83A1-F6EECF244321}">
                <p14:modId xmlns:p14="http://schemas.microsoft.com/office/powerpoint/2010/main" val="3203434529"/>
              </p:ext>
            </p:extLst>
          </p:nvPr>
        </p:nvGraphicFramePr>
        <p:xfrm>
          <a:off x="2032000" y="3474720"/>
          <a:ext cx="8128000" cy="26636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ángulo redondeado 8"/>
          <p:cNvSpPr/>
          <p:nvPr/>
        </p:nvSpPr>
        <p:spPr>
          <a:xfrm>
            <a:off x="4691742" y="3591680"/>
            <a:ext cx="2808515" cy="24296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a:t>Teorías del crecimiento económico empresarial</a:t>
            </a:r>
            <a:endParaRPr lang="en-US"/>
          </a:p>
        </p:txBody>
      </p:sp>
    </p:spTree>
    <p:extLst>
      <p:ext uri="{BB962C8B-B14F-4D97-AF65-F5344CB8AC3E}">
        <p14:creationId xmlns:p14="http://schemas.microsoft.com/office/powerpoint/2010/main" val="409361216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Png Mart - Caja De Herramientas De Carpinteria, Transparent Png - kindpng"/>
          <p:cNvPicPr>
            <a:picLocks noChangeAspect="1" noChangeArrowheads="1"/>
          </p:cNvPicPr>
          <p:nvPr/>
        </p:nvPicPr>
        <p:blipFill>
          <a:blip r:embed="rId2"/>
          <a:srcRect/>
          <a:stretch>
            <a:fillRect/>
          </a:stretch>
        </p:blipFill>
        <p:spPr bwMode="auto">
          <a:xfrm>
            <a:off x="7082971" y="1216375"/>
            <a:ext cx="4809510" cy="3506469"/>
          </a:xfrm>
          <a:prstGeom prst="rect">
            <a:avLst/>
          </a:prstGeom>
          <a:noFill/>
        </p:spPr>
      </p:pic>
      <p:sp>
        <p:nvSpPr>
          <p:cNvPr id="2" name="Título 1"/>
          <p:cNvSpPr>
            <a:spLocks noGrp="1"/>
          </p:cNvSpPr>
          <p:nvPr>
            <p:ph type="title"/>
          </p:nvPr>
        </p:nvSpPr>
        <p:spPr>
          <a:xfrm>
            <a:off x="7804330" y="167906"/>
            <a:ext cx="4012474" cy="1359172"/>
          </a:xfrm>
        </p:spPr>
        <p:txBody>
          <a:bodyPr>
            <a:normAutofit/>
          </a:bodyPr>
          <a:lstStyle/>
          <a:p>
            <a:pPr algn="r"/>
            <a:r>
              <a:rPr lang="es-MX" sz="1800" b="1" u="sng" dirty="0"/>
              <a:t>Diseño Metodológico </a:t>
            </a:r>
            <a:endParaRPr lang="en-US" sz="1800" b="1" u="sng" dirty="0"/>
          </a:p>
        </p:txBody>
      </p:sp>
      <p:graphicFrame>
        <p:nvGraphicFramePr>
          <p:cNvPr id="3" name="Diagrama 2"/>
          <p:cNvGraphicFramePr/>
          <p:nvPr>
            <p:extLst>
              <p:ext uri="{D42A27DB-BD31-4B8C-83A1-F6EECF244321}">
                <p14:modId xmlns:p14="http://schemas.microsoft.com/office/powerpoint/2010/main" val="1491742250"/>
              </p:ext>
            </p:extLst>
          </p:nvPr>
        </p:nvGraphicFramePr>
        <p:xfrm>
          <a:off x="189345" y="66424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91341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767441" y="1810244"/>
          <a:ext cx="4922159" cy="29939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204857" y="1810244"/>
          <a:ext cx="5170832" cy="3004870"/>
        </p:xfrm>
        <a:graphic>
          <a:graphicData uri="http://schemas.openxmlformats.org/drawingml/2006/chart">
            <c:chart xmlns:c="http://schemas.openxmlformats.org/drawingml/2006/chart" xmlns:r="http://schemas.openxmlformats.org/officeDocument/2006/relationships" r:id="rId3"/>
          </a:graphicData>
        </a:graphic>
      </p:graphicFrame>
      <p:sp>
        <p:nvSpPr>
          <p:cNvPr id="6" name="Título 1"/>
          <p:cNvSpPr>
            <a:spLocks noGrp="1"/>
          </p:cNvSpPr>
          <p:nvPr>
            <p:ph type="title"/>
          </p:nvPr>
        </p:nvSpPr>
        <p:spPr>
          <a:xfrm>
            <a:off x="841829" y="678543"/>
            <a:ext cx="10972800" cy="1066800"/>
          </a:xfrm>
        </p:spPr>
        <p:txBody>
          <a:bodyPr>
            <a:normAutofit/>
          </a:bodyPr>
          <a:lstStyle/>
          <a:p>
            <a:pPr algn="r"/>
            <a:r>
              <a:rPr lang="es-MX" sz="1800" b="1" dirty="0" smtClean="0"/>
              <a:t>Análisis descriptivo</a:t>
            </a:r>
            <a:endParaRPr lang="en-US" sz="1800" b="1" u="sng"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805542" y="1949109"/>
          <a:ext cx="4884057" cy="30960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495141" y="1949109"/>
          <a:ext cx="5058230" cy="31018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732970" y="2177143"/>
          <a:ext cx="5058229" cy="30443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6204857" y="2177143"/>
          <a:ext cx="5058229" cy="30443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271</TotalTime>
  <Words>1227</Words>
  <Application>Microsoft Office PowerPoint</Application>
  <PresentationFormat>Panorámica</PresentationFormat>
  <Paragraphs>389</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Calibri</vt:lpstr>
      <vt:lpstr>Georgia</vt:lpstr>
      <vt:lpstr>Times New Roman</vt:lpstr>
      <vt:lpstr>Trebuchet MS</vt:lpstr>
      <vt:lpstr>Wingdings 2</vt:lpstr>
      <vt:lpstr>Urbano</vt:lpstr>
      <vt:lpstr> Tema: “ANÁLISIS DE LA INFLUENCIA DE LOS MICROCRÉDITOS EN EL CRECIMIENTO MICROEMPRESARIAL, SECTOR ALIMENTOS Y BEBIDAS, DEL CANTÓN RUMIÑAHUI”</vt:lpstr>
      <vt:lpstr>PLANTEAMIENTO DEL PROBLEMA</vt:lpstr>
      <vt:lpstr>OBJETIVOS</vt:lpstr>
      <vt:lpstr>MARCO TEORICO</vt:lpstr>
      <vt:lpstr>Teorías sobre desarrollo socioeconómico</vt:lpstr>
      <vt:lpstr>Diseño Metodológico </vt:lpstr>
      <vt:lpstr>Análisis descriptivo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PROPUESTA</vt:lpstr>
      <vt:lpstr>Análisis Financiero</vt:lpstr>
      <vt:lpstr>Presentación de PowerPoint</vt:lpstr>
      <vt:lpstr>Proyección de ingresos</vt:lpstr>
      <vt:lpstr>Proyección de costos</vt:lpstr>
      <vt:lpstr>Inversión inicial</vt:lpstr>
      <vt:lpstr>Criterios de valoración</vt:lpstr>
      <vt:lpstr>Indicadores Financieros</vt:lpstr>
      <vt:lpstr>CONCLUSIONES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contexto legal de la situación del acoso laboral en el Ecuador</dc:title>
  <dc:creator>joseph212018@outlook.es</dc:creator>
  <cp:lastModifiedBy>Usuario de Windows</cp:lastModifiedBy>
  <cp:revision>31</cp:revision>
  <dcterms:created xsi:type="dcterms:W3CDTF">2020-01-16T14:51:17Z</dcterms:created>
  <dcterms:modified xsi:type="dcterms:W3CDTF">2021-03-21T16:27:27Z</dcterms:modified>
</cp:coreProperties>
</file>