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61" r:id="rId3"/>
    <p:sldId id="309" r:id="rId4"/>
    <p:sldId id="282" r:id="rId5"/>
    <p:sldId id="301" r:id="rId6"/>
    <p:sldId id="302" r:id="rId7"/>
    <p:sldId id="285" r:id="rId8"/>
    <p:sldId id="303" r:id="rId9"/>
    <p:sldId id="304" r:id="rId10"/>
    <p:sldId id="286" r:id="rId11"/>
    <p:sldId id="287" r:id="rId12"/>
    <p:sldId id="288" r:id="rId13"/>
    <p:sldId id="289" r:id="rId14"/>
    <p:sldId id="312" r:id="rId15"/>
    <p:sldId id="290" r:id="rId16"/>
    <p:sldId id="292" r:id="rId17"/>
    <p:sldId id="293" r:id="rId18"/>
    <p:sldId id="314" r:id="rId19"/>
    <p:sldId id="294" r:id="rId20"/>
    <p:sldId id="295" r:id="rId21"/>
    <p:sldId id="296" r:id="rId22"/>
    <p:sldId id="297" r:id="rId23"/>
    <p:sldId id="313" r:id="rId24"/>
    <p:sldId id="299" r:id="rId25"/>
    <p:sldId id="300" r:id="rId26"/>
    <p:sldId id="307" r:id="rId2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8830"/>
    <a:srgbClr val="FEE599"/>
    <a:srgbClr val="2B3721"/>
    <a:srgbClr val="AEC39A"/>
    <a:srgbClr val="5F7848"/>
    <a:srgbClr val="C5E0B3"/>
    <a:srgbClr val="7E9B6B"/>
    <a:srgbClr val="95B17B"/>
    <a:srgbClr val="00743E"/>
    <a:srgbClr val="007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4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b21c4d07aee4062/Tacunga_Tapia_datos%20te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b21c4d07aee4062/Tacunga_Tapia_datos%20te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b21c4d07aee4062/Tacunga_Tapia_datos%20te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b21c4d07aee4062/Tacunga_Tapia_datos%20te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b21c4d07aee4062/Tacunga_Tapia_datos%20tesi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b21c4d07aee4062/Tacunga_Tapia_datos%20tesi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'[Tacunga_Tapia_datos tesis.xlsx]normas apa '!$AB$1</c:f>
              <c:strCache>
                <c:ptCount val="1"/>
                <c:pt idx="0">
                  <c:v>Total Depósitos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numRef>
              <c:f>'[Tacunga_Tapia_datos tesis.xlsx]normas apa '!$AA$2:$AA$8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 formatCode="mmm\-yy">
                  <c:v>43983</c:v>
                </c:pt>
              </c:numCache>
            </c:numRef>
          </c:cat>
          <c:val>
            <c:numRef>
              <c:f>'[Tacunga_Tapia_datos tesis.xlsx]normas apa '!$AB$2:$AB$8</c:f>
              <c:numCache>
                <c:formatCode>_("$"* #,##0.00_);_("$"* \(#,##0.00\);_("$"* "-"??_);_(@_)</c:formatCode>
                <c:ptCount val="7"/>
                <c:pt idx="0">
                  <c:v>12259.285168320001</c:v>
                </c:pt>
                <c:pt idx="1">
                  <c:v>11110.557184060001</c:v>
                </c:pt>
                <c:pt idx="2">
                  <c:v>13423.304866</c:v>
                </c:pt>
                <c:pt idx="3">
                  <c:v>13347.075152110001</c:v>
                </c:pt>
                <c:pt idx="4">
                  <c:v>15992.7851161</c:v>
                </c:pt>
                <c:pt idx="5">
                  <c:v>17011.673123910001</c:v>
                </c:pt>
                <c:pt idx="6">
                  <c:v>16478.195208640002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82-4A5B-A25C-2E7A45FA5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0403839"/>
        <c:axId val="2110417151"/>
      </c:barChart>
      <c:lineChart>
        <c:grouping val="standard"/>
        <c:varyColors val="0"/>
        <c:ser>
          <c:idx val="1"/>
          <c:order val="1"/>
          <c:tx>
            <c:strRef>
              <c:f>'[Tacunga_Tapia_datos tesis.xlsx]normas apa '!$AC$1</c:f>
              <c:strCache>
                <c:ptCount val="1"/>
                <c:pt idx="0">
                  <c:v>Operaciones de Depósito</c:v>
                </c:pt>
              </c:strCache>
            </c:strRef>
          </c:tx>
          <c:spPr>
            <a:ln w="2857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'[Tacunga_Tapia_datos tesis.xlsx]normas apa '!$AA$2:$AA$8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 formatCode="mmm\-yy">
                  <c:v>43983</c:v>
                </c:pt>
              </c:numCache>
            </c:numRef>
          </c:cat>
          <c:val>
            <c:numRef>
              <c:f>'[Tacunga_Tapia_datos tesis.xlsx]normas apa '!$AC$2:$AC$8</c:f>
              <c:numCache>
                <c:formatCode>#,##0</c:formatCode>
                <c:ptCount val="7"/>
                <c:pt idx="0">
                  <c:v>2397887</c:v>
                </c:pt>
                <c:pt idx="1">
                  <c:v>2584408</c:v>
                </c:pt>
                <c:pt idx="2">
                  <c:v>2708443</c:v>
                </c:pt>
                <c:pt idx="3">
                  <c:v>3030052</c:v>
                </c:pt>
                <c:pt idx="4">
                  <c:v>3028015</c:v>
                </c:pt>
                <c:pt idx="5">
                  <c:v>3252456</c:v>
                </c:pt>
                <c:pt idx="6">
                  <c:v>3037978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82-4A5B-A25C-2E7A45FA5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517951"/>
        <c:axId val="55519615"/>
      </c:lineChart>
      <c:valAx>
        <c:axId val="2110417151"/>
        <c:scaling>
          <c:orientation val="minMax"/>
        </c:scaling>
        <c:delete val="0"/>
        <c:axPos val="r"/>
        <c:numFmt formatCode="_(&quot;$&quot;* #,##0.00_);_(&quot;$&quot;* \(#,##0.00\);_(&quot;$&quot;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110403839"/>
        <c:crosses val="max"/>
        <c:crossBetween val="between"/>
      </c:valAx>
      <c:catAx>
        <c:axId val="211040383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10417151"/>
        <c:crosses val="autoZero"/>
        <c:auto val="1"/>
        <c:lblAlgn val="ctr"/>
        <c:lblOffset val="100"/>
        <c:noMultiLvlLbl val="0"/>
      </c:catAx>
      <c:valAx>
        <c:axId val="55519615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5517951"/>
        <c:crosses val="autoZero"/>
        <c:crossBetween val="between"/>
      </c:valAx>
      <c:catAx>
        <c:axId val="5551795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519615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'[Tacunga_Tapia_datos tesis.xlsx]normas apa '!$AD$1</c:f>
              <c:strCache>
                <c:ptCount val="1"/>
                <c:pt idx="0">
                  <c:v>Total Créditos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numRef>
              <c:f>'[Tacunga_Tapia_datos tesis.xlsx]normas apa '!$AA$2:$AA$8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 formatCode="mmm\-yy">
                  <c:v>43983</c:v>
                </c:pt>
              </c:numCache>
            </c:numRef>
          </c:cat>
          <c:val>
            <c:numRef>
              <c:f>'[Tacunga_Tapia_datos tesis.xlsx]normas apa '!$AD$2:$AD$8</c:f>
              <c:numCache>
                <c:formatCode>_("$"* #,##0.00_);_("$"* \(#,##0.00\);_("$"* "-"??_);_(@_)</c:formatCode>
                <c:ptCount val="7"/>
                <c:pt idx="0">
                  <c:v>8318.5653394500005</c:v>
                </c:pt>
                <c:pt idx="1">
                  <c:v>7888.6452849599991</c:v>
                </c:pt>
                <c:pt idx="2">
                  <c:v>8888.0158055799984</c:v>
                </c:pt>
                <c:pt idx="3">
                  <c:v>11281.704614869999</c:v>
                </c:pt>
                <c:pt idx="4">
                  <c:v>12288.963027810001</c:v>
                </c:pt>
                <c:pt idx="5">
                  <c:v>13272.45743898</c:v>
                </c:pt>
                <c:pt idx="6">
                  <c:v>12164.04202047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DC-4660-89C6-4E7F777650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5919"/>
        <c:axId val="8528431"/>
      </c:barChart>
      <c:lineChart>
        <c:grouping val="standard"/>
        <c:varyColors val="0"/>
        <c:ser>
          <c:idx val="1"/>
          <c:order val="1"/>
          <c:tx>
            <c:strRef>
              <c:f>'[Tacunga_Tapia_datos tesis.xlsx]normas apa '!$AE$1</c:f>
              <c:strCache>
                <c:ptCount val="1"/>
                <c:pt idx="0">
                  <c:v>Operaciones de Crédito</c:v>
                </c:pt>
              </c:strCache>
            </c:strRef>
          </c:tx>
          <c:spPr>
            <a:ln w="2857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'[Tacunga_Tapia_datos tesis.xlsx]normas apa '!$AA$2:$AA$8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 formatCode="mmm\-yy">
                  <c:v>43983</c:v>
                </c:pt>
              </c:numCache>
            </c:numRef>
          </c:cat>
          <c:val>
            <c:numRef>
              <c:f>'[Tacunga_Tapia_datos tesis.xlsx]normas apa '!$AE$2:$AE$8</c:f>
              <c:numCache>
                <c:formatCode>#,##0</c:formatCode>
                <c:ptCount val="7"/>
                <c:pt idx="0">
                  <c:v>83314</c:v>
                </c:pt>
                <c:pt idx="1">
                  <c:v>51247</c:v>
                </c:pt>
                <c:pt idx="2">
                  <c:v>54489</c:v>
                </c:pt>
                <c:pt idx="3">
                  <c:v>56762</c:v>
                </c:pt>
                <c:pt idx="4">
                  <c:v>50397</c:v>
                </c:pt>
                <c:pt idx="5">
                  <c:v>74595</c:v>
                </c:pt>
                <c:pt idx="6">
                  <c:v>34429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DC-4660-89C6-4E7F777650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529183"/>
        <c:axId val="55539583"/>
      </c:lineChart>
      <c:catAx>
        <c:axId val="8535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528431"/>
        <c:crosses val="autoZero"/>
        <c:auto val="1"/>
        <c:lblAlgn val="ctr"/>
        <c:lblOffset val="100"/>
        <c:noMultiLvlLbl val="0"/>
      </c:catAx>
      <c:valAx>
        <c:axId val="8528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535919"/>
        <c:crosses val="autoZero"/>
        <c:crossBetween val="between"/>
      </c:valAx>
      <c:valAx>
        <c:axId val="55539583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5529183"/>
        <c:crosses val="max"/>
        <c:crossBetween val="between"/>
      </c:valAx>
      <c:catAx>
        <c:axId val="5552918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539583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'[Tacunga_Tapia_datos tesis.xlsx]Gráficos - Quito'!$B$37</c:f>
              <c:strCache>
                <c:ptCount val="1"/>
                <c:pt idx="0">
                  <c:v>Depósitos totales / PIB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numRef>
              <c:f>'[Tacunga_Tapia_datos tesis.xlsx]Gráficos - Quito'!$A$38:$A$44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 formatCode="mmm\-yy">
                  <c:v>44075</c:v>
                </c:pt>
              </c:numCache>
            </c:numRef>
          </c:cat>
          <c:val>
            <c:numRef>
              <c:f>'[Tacunga_Tapia_datos tesis.xlsx]Gráficos - Quito'!$B$38:$B$44</c:f>
              <c:numCache>
                <c:formatCode>0.00%</c:formatCode>
                <c:ptCount val="7"/>
                <c:pt idx="0">
                  <c:v>0.12051240979911494</c:v>
                </c:pt>
                <c:pt idx="1">
                  <c:v>0.11189963402355797</c:v>
                </c:pt>
                <c:pt idx="2">
                  <c:v>0.13431672798153249</c:v>
                </c:pt>
                <c:pt idx="3">
                  <c:v>0.12797320192872469</c:v>
                </c:pt>
                <c:pt idx="4">
                  <c:v>0.14868432745074214</c:v>
                </c:pt>
                <c:pt idx="5">
                  <c:v>0.15834287740663786</c:v>
                </c:pt>
                <c:pt idx="6">
                  <c:v>0.17448818988406523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AF-4A63-8BD0-E25A54EAEC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9197808"/>
        <c:axId val="1829195312"/>
      </c:barChart>
      <c:lineChart>
        <c:grouping val="standard"/>
        <c:varyColors val="0"/>
        <c:ser>
          <c:idx val="1"/>
          <c:order val="1"/>
          <c:tx>
            <c:strRef>
              <c:f>'[Tacunga_Tapia_datos tesis.xlsx]Gráficos - Quito'!$C$37</c:f>
              <c:strCache>
                <c:ptCount val="1"/>
                <c:pt idx="0">
                  <c:v>Porcentaje de Pobreza</c:v>
                </c:pt>
              </c:strCache>
            </c:strRef>
          </c:tx>
          <c:spPr>
            <a:ln w="2857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'[Tacunga_Tapia_datos tesis.xlsx]Gráficos - Quito'!$A$38:$A$44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 formatCode="mmm\-yy">
                  <c:v>44075</c:v>
                </c:pt>
              </c:numCache>
            </c:numRef>
          </c:cat>
          <c:val>
            <c:numRef>
              <c:f>'[Tacunga_Tapia_datos tesis.xlsx]Gráficos - Quito'!$C$38:$C$44</c:f>
              <c:numCache>
                <c:formatCode>0.00%</c:formatCode>
                <c:ptCount val="7"/>
                <c:pt idx="0">
                  <c:v>7.4999999999999997E-2</c:v>
                </c:pt>
                <c:pt idx="1">
                  <c:v>8.6999999999999994E-2</c:v>
                </c:pt>
                <c:pt idx="2">
                  <c:v>0.10199999999999999</c:v>
                </c:pt>
                <c:pt idx="3">
                  <c:v>7.3999999999999996E-2</c:v>
                </c:pt>
                <c:pt idx="4">
                  <c:v>8.3000000000000004E-2</c:v>
                </c:pt>
                <c:pt idx="5">
                  <c:v>8.2000000000000003E-2</c:v>
                </c:pt>
                <c:pt idx="6">
                  <c:v>0.11607815878400002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AF-4A63-8BD0-E25A54EAEC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6320912"/>
        <c:axId val="1716326320"/>
      </c:lineChart>
      <c:catAx>
        <c:axId val="182919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29195312"/>
        <c:crosses val="autoZero"/>
        <c:auto val="1"/>
        <c:lblAlgn val="ctr"/>
        <c:lblOffset val="100"/>
        <c:noMultiLvlLbl val="0"/>
      </c:catAx>
      <c:valAx>
        <c:axId val="1829195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29197808"/>
        <c:crosses val="autoZero"/>
        <c:crossBetween val="between"/>
      </c:valAx>
      <c:valAx>
        <c:axId val="1716326320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16320912"/>
        <c:crosses val="max"/>
        <c:crossBetween val="between"/>
      </c:valAx>
      <c:catAx>
        <c:axId val="1716320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16326320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'[Tacunga_Tapia_datos tesis.xlsx]Gráficos - Quito'!$B$77</c:f>
              <c:strCache>
                <c:ptCount val="1"/>
                <c:pt idx="0">
                  <c:v>Depósitos totales / PIB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numRef>
              <c:f>'[Tacunga_Tapia_datos tesis.xlsx]Gráficos - Quito'!$A$78:$A$83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'[Tacunga_Tapia_datos tesis.xlsx]Gráficos - Quito'!$B$78:$B$83</c:f>
              <c:numCache>
                <c:formatCode>0.00%</c:formatCode>
                <c:ptCount val="6"/>
                <c:pt idx="0">
                  <c:v>0.12051240979911494</c:v>
                </c:pt>
                <c:pt idx="1">
                  <c:v>0.11189963402355797</c:v>
                </c:pt>
                <c:pt idx="2">
                  <c:v>0.13431672798153249</c:v>
                </c:pt>
                <c:pt idx="3">
                  <c:v>0.12797320192872469</c:v>
                </c:pt>
                <c:pt idx="4">
                  <c:v>0.14868432745074214</c:v>
                </c:pt>
                <c:pt idx="5">
                  <c:v>0.15834287740663786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C3-4458-9E14-0DF7F97E0F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6337968"/>
        <c:axId val="1716327152"/>
      </c:barChart>
      <c:lineChart>
        <c:grouping val="standard"/>
        <c:varyColors val="0"/>
        <c:ser>
          <c:idx val="1"/>
          <c:order val="1"/>
          <c:tx>
            <c:strRef>
              <c:f>'[Tacunga_Tapia_datos tesis.xlsx]Gráficos - Quito'!$C$77</c:f>
              <c:strCache>
                <c:ptCount val="1"/>
                <c:pt idx="0">
                  <c:v>Índice de Gini</c:v>
                </c:pt>
              </c:strCache>
            </c:strRef>
          </c:tx>
          <c:spPr>
            <a:ln w="2857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'[Tacunga_Tapia_datos tesis.xlsx]Gráficos - Quito'!$A$78:$A$83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'[Tacunga_Tapia_datos tesis.xlsx]Gráficos - Quito'!$C$78:$C$83</c:f>
              <c:numCache>
                <c:formatCode>0.00%</c:formatCode>
                <c:ptCount val="6"/>
                <c:pt idx="0">
                  <c:v>0.45</c:v>
                </c:pt>
                <c:pt idx="1">
                  <c:v>0.44800000000000001</c:v>
                </c:pt>
                <c:pt idx="2">
                  <c:v>0.45100000000000001</c:v>
                </c:pt>
                <c:pt idx="3">
                  <c:v>0.437</c:v>
                </c:pt>
                <c:pt idx="4">
                  <c:v>0.44700000000000001</c:v>
                </c:pt>
                <c:pt idx="5">
                  <c:v>0.44900000000000001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C3-4458-9E14-0DF7F97E0F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6367920"/>
        <c:axId val="1716371664"/>
      </c:lineChart>
      <c:catAx>
        <c:axId val="171633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16327152"/>
        <c:crosses val="autoZero"/>
        <c:auto val="1"/>
        <c:lblAlgn val="ctr"/>
        <c:lblOffset val="100"/>
        <c:noMultiLvlLbl val="0"/>
      </c:catAx>
      <c:valAx>
        <c:axId val="171632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16337968"/>
        <c:crosses val="autoZero"/>
        <c:crossBetween val="between"/>
      </c:valAx>
      <c:valAx>
        <c:axId val="1716371664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16367920"/>
        <c:crosses val="max"/>
        <c:crossBetween val="between"/>
        <c:majorUnit val="5.000000000000001E-2"/>
      </c:valAx>
      <c:catAx>
        <c:axId val="17163679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16371664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'[Tacunga_Tapia_datos tesis.xlsx]Gráficos - Quito'!$B$148</c:f>
              <c:strCache>
                <c:ptCount val="1"/>
                <c:pt idx="0">
                  <c:v>Créditos totales / PIB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numRef>
              <c:f>'[Tacunga_Tapia_datos tesis.xlsx]Gráficos - Quito'!$A$149:$A$155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 formatCode="mmm\-yy">
                  <c:v>44075</c:v>
                </c:pt>
              </c:numCache>
            </c:numRef>
          </c:cat>
          <c:val>
            <c:numRef>
              <c:f>'[Tacunga_Tapia_datos tesis.xlsx]Gráficos - Quito'!$B$149:$B$155</c:f>
              <c:numCache>
                <c:formatCode>0.00%</c:formatCode>
                <c:ptCount val="7"/>
                <c:pt idx="0">
                  <c:v>8.1773964906135907E-2</c:v>
                </c:pt>
                <c:pt idx="1">
                  <c:v>7.9450247697309642E-2</c:v>
                </c:pt>
                <c:pt idx="2">
                  <c:v>8.8935564912740628E-2</c:v>
                </c:pt>
                <c:pt idx="3">
                  <c:v>0.10817020555628958</c:v>
                </c:pt>
                <c:pt idx="4">
                  <c:v>0.11425003147310098</c:v>
                </c:pt>
                <c:pt idx="5">
                  <c:v>0.12353864818807385</c:v>
                </c:pt>
                <c:pt idx="6">
                  <c:v>0.11887607438147541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2B-42BD-89F9-FAEF4149E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0969135"/>
        <c:axId val="730975791"/>
      </c:barChart>
      <c:lineChart>
        <c:grouping val="standard"/>
        <c:varyColors val="0"/>
        <c:ser>
          <c:idx val="1"/>
          <c:order val="1"/>
          <c:tx>
            <c:strRef>
              <c:f>'[Tacunga_Tapia_datos tesis.xlsx]Gráficos - Quito'!$C$148</c:f>
              <c:strCache>
                <c:ptCount val="1"/>
                <c:pt idx="0">
                  <c:v>Porcentaje de Pobreza</c:v>
                </c:pt>
              </c:strCache>
            </c:strRef>
          </c:tx>
          <c:spPr>
            <a:ln w="2857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'[Tacunga_Tapia_datos tesis.xlsx]Gráficos - Quito'!$A$149:$A$155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 formatCode="mmm\-yy">
                  <c:v>44075</c:v>
                </c:pt>
              </c:numCache>
            </c:numRef>
          </c:cat>
          <c:val>
            <c:numRef>
              <c:f>'[Tacunga_Tapia_datos tesis.xlsx]Gráficos - Quito'!$C$149:$C$155</c:f>
              <c:numCache>
                <c:formatCode>0.00%</c:formatCode>
                <c:ptCount val="7"/>
                <c:pt idx="0">
                  <c:v>7.4999999999999997E-2</c:v>
                </c:pt>
                <c:pt idx="1">
                  <c:v>8.6999999999999994E-2</c:v>
                </c:pt>
                <c:pt idx="2">
                  <c:v>0.10199999999999999</c:v>
                </c:pt>
                <c:pt idx="3">
                  <c:v>7.3999999999999996E-2</c:v>
                </c:pt>
                <c:pt idx="4">
                  <c:v>8.3000000000000004E-2</c:v>
                </c:pt>
                <c:pt idx="5">
                  <c:v>8.2000000000000003E-2</c:v>
                </c:pt>
                <c:pt idx="6">
                  <c:v>0.11607815878400002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2B-42BD-89F9-FAEF4149E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1574143"/>
        <c:axId val="731573727"/>
      </c:lineChart>
      <c:catAx>
        <c:axId val="730969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30975791"/>
        <c:crosses val="autoZero"/>
        <c:auto val="1"/>
        <c:lblAlgn val="ctr"/>
        <c:lblOffset val="100"/>
        <c:noMultiLvlLbl val="0"/>
      </c:catAx>
      <c:valAx>
        <c:axId val="730975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30969135"/>
        <c:crosses val="autoZero"/>
        <c:crossBetween val="between"/>
      </c:valAx>
      <c:valAx>
        <c:axId val="731573727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31574143"/>
        <c:crosses val="max"/>
        <c:crossBetween val="between"/>
      </c:valAx>
      <c:catAx>
        <c:axId val="73157414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31573727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'[Tacunga_Tapia_datos tesis.xlsx]Gráficos - Quito'!$B$21</c:f>
              <c:strCache>
                <c:ptCount val="1"/>
                <c:pt idx="0">
                  <c:v>Banca Privada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numRef>
              <c:f>'[Tacunga_Tapia_datos tesis.xlsx]Gráficos - Quito'!$A$22:$A$28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 formatCode="mmm\-yy">
                  <c:v>44075</c:v>
                </c:pt>
              </c:numCache>
            </c:numRef>
          </c:cat>
          <c:val>
            <c:numRef>
              <c:f>'[Tacunga_Tapia_datos tesis.xlsx]Gráficos - Quito'!$B$22:$B$28</c:f>
              <c:numCache>
                <c:formatCode>#,##0</c:formatCode>
                <c:ptCount val="7"/>
                <c:pt idx="0">
                  <c:v>2511805</c:v>
                </c:pt>
                <c:pt idx="1">
                  <c:v>2745339</c:v>
                </c:pt>
                <c:pt idx="2">
                  <c:v>2895864</c:v>
                </c:pt>
                <c:pt idx="3">
                  <c:v>3337296</c:v>
                </c:pt>
                <c:pt idx="4">
                  <c:v>3143260</c:v>
                </c:pt>
                <c:pt idx="5">
                  <c:v>3403654</c:v>
                </c:pt>
                <c:pt idx="6">
                  <c:v>3097069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E7-4515-B97E-23897D2D2D16}"/>
            </c:ext>
          </c:extLst>
        </c:ser>
        <c:ser>
          <c:idx val="1"/>
          <c:order val="1"/>
          <c:tx>
            <c:strRef>
              <c:f>'[Tacunga_Tapia_datos tesis.xlsx]Gráficos - Quito'!$C$21</c:f>
              <c:strCache>
                <c:ptCount val="1"/>
                <c:pt idx="0">
                  <c:v>Banca Pública 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numRef>
              <c:f>'[Tacunga_Tapia_datos tesis.xlsx]Gráficos - Quito'!$A$22:$A$28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 formatCode="mmm\-yy">
                  <c:v>44075</c:v>
                </c:pt>
              </c:numCache>
            </c:numRef>
          </c:cat>
          <c:val>
            <c:numRef>
              <c:f>'[Tacunga_Tapia_datos tesis.xlsx]Gráficos - Quito'!$C$22:$C$28</c:f>
              <c:numCache>
                <c:formatCode>#,##0</c:formatCode>
                <c:ptCount val="7"/>
                <c:pt idx="0">
                  <c:v>96477</c:v>
                </c:pt>
                <c:pt idx="1">
                  <c:v>100443</c:v>
                </c:pt>
                <c:pt idx="2">
                  <c:v>102635</c:v>
                </c:pt>
                <c:pt idx="3">
                  <c:v>143777</c:v>
                </c:pt>
                <c:pt idx="4">
                  <c:v>173801</c:v>
                </c:pt>
                <c:pt idx="5">
                  <c:v>167645</c:v>
                </c:pt>
                <c:pt idx="6">
                  <c:v>178054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E7-4515-B97E-23897D2D2D16}"/>
            </c:ext>
          </c:extLst>
        </c:ser>
        <c:ser>
          <c:idx val="2"/>
          <c:order val="2"/>
          <c:tx>
            <c:strRef>
              <c:f>'[Tacunga_Tapia_datos tesis.xlsx]Gráficos - Quito'!$D$21</c:f>
              <c:strCache>
                <c:ptCount val="1"/>
                <c:pt idx="0">
                  <c:v>Total Banca 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'[Tacunga_Tapia_datos tesis.xlsx]Gráficos - Quito'!$A$22:$A$28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 formatCode="mmm\-yy">
                  <c:v>44075</c:v>
                </c:pt>
              </c:numCache>
            </c:numRef>
          </c:cat>
          <c:val>
            <c:numRef>
              <c:f>'[Tacunga_Tapia_datos tesis.xlsx]Gráficos - Quito'!$D$22:$D$28</c:f>
              <c:numCache>
                <c:formatCode>#,##0.00</c:formatCode>
                <c:ptCount val="7"/>
                <c:pt idx="0">
                  <c:v>2608282</c:v>
                </c:pt>
                <c:pt idx="1">
                  <c:v>2845782</c:v>
                </c:pt>
                <c:pt idx="2">
                  <c:v>2998499</c:v>
                </c:pt>
                <c:pt idx="3">
                  <c:v>3481073</c:v>
                </c:pt>
                <c:pt idx="4">
                  <c:v>3317061</c:v>
                </c:pt>
                <c:pt idx="5">
                  <c:v>3571299</c:v>
                </c:pt>
                <c:pt idx="6">
                  <c:v>3275123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E7-4515-B97E-23897D2D2D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6353776"/>
        <c:axId val="1716354608"/>
      </c:barChart>
      <c:lineChart>
        <c:grouping val="standard"/>
        <c:varyColors val="0"/>
        <c:ser>
          <c:idx val="3"/>
          <c:order val="3"/>
          <c:tx>
            <c:strRef>
              <c:f>'[Tacunga_Tapia_datos tesis.xlsx]Gráficos - Quito'!$E$21</c:f>
              <c:strCache>
                <c:ptCount val="1"/>
                <c:pt idx="0">
                  <c:v>Población pobre</c:v>
                </c:pt>
              </c:strCache>
            </c:strRef>
          </c:tx>
          <c:spPr>
            <a:ln w="28575" cap="rnd">
              <a:solidFill>
                <a:schemeClr val="dk1">
                  <a:tint val="985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'[Tacunga_Tapia_datos tesis.xlsx]Gráficos - Quito'!$A$22:$A$28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 formatCode="mmm\-yy">
                  <c:v>44075</c:v>
                </c:pt>
              </c:numCache>
            </c:numRef>
          </c:cat>
          <c:val>
            <c:numRef>
              <c:f>'[Tacunga_Tapia_datos tesis.xlsx]Gráficos - Quito'!$E$22:$E$28</c:f>
              <c:numCache>
                <c:formatCode>#,##0</c:formatCode>
                <c:ptCount val="7"/>
                <c:pt idx="0">
                  <c:v>187900.79999999999</c:v>
                </c:pt>
                <c:pt idx="1">
                  <c:v>221999.72699999998</c:v>
                </c:pt>
                <c:pt idx="2">
                  <c:v>264994.87799999997</c:v>
                </c:pt>
                <c:pt idx="3">
                  <c:v>195666.72999999998</c:v>
                </c:pt>
                <c:pt idx="4">
                  <c:v>223282.45</c:v>
                </c:pt>
                <c:pt idx="5">
                  <c:v>224350.93400000001</c:v>
                </c:pt>
                <c:pt idx="6">
                  <c:v>322887.76567808457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DE7-4515-B97E-23897D2D2D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9203632"/>
        <c:axId val="1829197392"/>
      </c:lineChart>
      <c:catAx>
        <c:axId val="171635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16354608"/>
        <c:crosses val="autoZero"/>
        <c:auto val="1"/>
        <c:lblAlgn val="ctr"/>
        <c:lblOffset val="100"/>
        <c:noMultiLvlLbl val="0"/>
      </c:catAx>
      <c:valAx>
        <c:axId val="171635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16353776"/>
        <c:crosses val="autoZero"/>
        <c:crossBetween val="between"/>
      </c:valAx>
      <c:valAx>
        <c:axId val="1829197392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29203632"/>
        <c:crosses val="max"/>
        <c:crossBetween val="between"/>
      </c:valAx>
      <c:catAx>
        <c:axId val="1829203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29197392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25400" y="749300"/>
          <a:ext cx="12217400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CorelDRAW" r:id="rId3" imgW="9168480" imgH="5375520" progId="">
                  <p:embed/>
                </p:oleObj>
              </mc:Choice>
              <mc:Fallback>
                <p:oleObj name="CorelDRAW" r:id="rId3" imgW="9168480" imgH="5375520" progId="">
                  <p:embed/>
                  <p:pic>
                    <p:nvPicPr>
                      <p:cNvPr id="2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681"/>
                      <a:stretch>
                        <a:fillRect/>
                      </a:stretch>
                    </p:blipFill>
                    <p:spPr bwMode="auto">
                      <a:xfrm>
                        <a:off x="-25400" y="749300"/>
                        <a:ext cx="12217400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4095751" y="22860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/>
          </a:p>
        </p:txBody>
      </p:sp>
      <p:pic>
        <p:nvPicPr>
          <p:cNvPr id="8" name="12 Imagen" descr="pie de pagina espe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64226"/>
            <a:ext cx="12192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7 Marcador de fecha"/>
          <p:cNvSpPr>
            <a:spLocks noGrp="1"/>
          </p:cNvSpPr>
          <p:nvPr>
            <p:ph type="dt" sz="half" idx="2"/>
          </p:nvPr>
        </p:nvSpPr>
        <p:spPr>
          <a:xfrm>
            <a:off x="513589" y="5661248"/>
            <a:ext cx="2702091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fld id="{C39D8DB4-1D75-45A3-9AA5-F4A27E957BC4}" type="datetimeFigureOut">
              <a:rPr lang="es-ES" smtClean="0"/>
              <a:t>11/04/2021</a:t>
            </a:fld>
            <a:endParaRPr lang="es-ES"/>
          </a:p>
        </p:txBody>
      </p:sp>
      <p:sp>
        <p:nvSpPr>
          <p:cNvPr id="11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850880" y="5662451"/>
            <a:ext cx="19304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2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416480" y="5662451"/>
            <a:ext cx="116592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fld id="{92C8085B-B5E1-4494-AEFF-C18B23F3E99C}" type="slidenum">
              <a:rPr lang="es-ES" smtClean="0"/>
              <a:t>‹#›</a:t>
            </a:fld>
            <a:endParaRPr lang="es-ES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69" y="222164"/>
            <a:ext cx="2976000" cy="57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55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30742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0505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DB4-1D75-45A3-9AA5-F4A27E957BC4}" type="datetimeFigureOut">
              <a:rPr lang="es-ES" smtClean="0"/>
              <a:t>11/04/2021</a:t>
            </a:fld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085B-B5E1-4494-AEFF-C18B23F3E99C}" type="slidenum">
              <a:rPr lang="es-ES" smtClean="0"/>
              <a:t>‹#›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001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7743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1212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36277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1903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92431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66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3316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5932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"/>
            <a:ext cx="12192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 rot="10800000">
            <a:off x="1" y="6308726"/>
            <a:ext cx="10513484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rot="10800000" flipH="1">
            <a:off x="33868" y="6235700"/>
            <a:ext cx="887941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 rot="10800000" flipH="1">
            <a:off x="33868" y="6283325"/>
            <a:ext cx="8879417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2"/>
          </p:nvPr>
        </p:nvSpPr>
        <p:spPr>
          <a:xfrm>
            <a:off x="513589" y="6656871"/>
            <a:ext cx="2702091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fld id="{C39D8DB4-1D75-45A3-9AA5-F4A27E957BC4}" type="datetimeFigureOut">
              <a:rPr lang="es-ES" smtClean="0"/>
              <a:t>11/04/2021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850880" y="6658074"/>
            <a:ext cx="19304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416480" y="6658074"/>
            <a:ext cx="116592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fld id="{92C8085B-B5E1-4494-AEFF-C18B23F3E99C}" type="slidenum">
              <a:rPr lang="es-ES" smtClean="0"/>
              <a:t>‹#›</a:t>
            </a:fld>
            <a:endParaRPr lang="es-ES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619" y="5981170"/>
            <a:ext cx="2976000" cy="57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79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BCF46D90-D776-4244-9F63-C51BB387F5F5}"/>
              </a:ext>
            </a:extLst>
          </p:cNvPr>
          <p:cNvSpPr txBox="1"/>
          <p:nvPr/>
        </p:nvSpPr>
        <p:spPr>
          <a:xfrm>
            <a:off x="1689651" y="1085311"/>
            <a:ext cx="88126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“Estudio del impacto de la inclusión financiera de la banca privada y pública en el nivel de pobreza del Distrito </a:t>
            </a:r>
            <a:r>
              <a:rPr lang="es-ES" sz="3200" b="1" dirty="0">
                <a:solidFill>
                  <a:srgbClr val="5F7848"/>
                </a:solidFill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M</a:t>
            </a:r>
            <a:r>
              <a:rPr lang="es-ES" sz="3200" b="1" dirty="0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etropolitano de Quito al 2020”</a:t>
            </a:r>
            <a:endParaRPr lang="es-EC" sz="3200" dirty="0">
              <a:solidFill>
                <a:srgbClr val="5F7848"/>
              </a:solidFill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90D0388-2038-49FA-B5E3-06F4F21DD245}"/>
              </a:ext>
            </a:extLst>
          </p:cNvPr>
          <p:cNvSpPr txBox="1"/>
          <p:nvPr/>
        </p:nvSpPr>
        <p:spPr>
          <a:xfrm>
            <a:off x="0" y="3246664"/>
            <a:ext cx="7142922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ES" sz="2000" b="1" dirty="0">
                <a:solidFill>
                  <a:srgbClr val="5F7848"/>
                </a:solidFill>
                <a:effectLst/>
                <a:latin typeface="Nirmala UI Semilight"/>
                <a:ea typeface="Nirmala UI Semilight" panose="020B0402040204020203" pitchFamily="34" charset="0"/>
                <a:cs typeface="Nirmala UI Semilight"/>
              </a:rPr>
              <a:t>Autoras: </a:t>
            </a:r>
            <a:endParaRPr lang="es-ES" sz="2000" b="1" dirty="0">
              <a:solidFill>
                <a:srgbClr val="5F7848"/>
              </a:solidFill>
              <a:effectLst/>
              <a:latin typeface="Nirmala UI Semilight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  <a:p>
            <a:pPr algn="ctr"/>
            <a:r>
              <a:rPr lang="es-ES" sz="2000" dirty="0">
                <a:solidFill>
                  <a:srgbClr val="000000"/>
                </a:solidFill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Erika Dayana </a:t>
            </a:r>
            <a:r>
              <a:rPr lang="es-ES" sz="2000" dirty="0" err="1">
                <a:solidFill>
                  <a:srgbClr val="000000"/>
                </a:solidFill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Tacunga</a:t>
            </a:r>
            <a:r>
              <a:rPr lang="es-ES" sz="2000" dirty="0">
                <a:solidFill>
                  <a:srgbClr val="000000"/>
                </a:solidFill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 Báez</a:t>
            </a:r>
          </a:p>
          <a:p>
            <a:pPr algn="ctr"/>
            <a:r>
              <a:rPr lang="es-ES" sz="2000" dirty="0">
                <a:solidFill>
                  <a:srgbClr val="000000"/>
                </a:solidFill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Vanessa Mishelle Tapia Illanes</a:t>
            </a:r>
            <a:endParaRPr lang="es-EC" sz="2000" dirty="0"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0BE5B24-0D49-47E4-9E90-5D7655074D72}"/>
              </a:ext>
            </a:extLst>
          </p:cNvPr>
          <p:cNvSpPr txBox="1"/>
          <p:nvPr/>
        </p:nvSpPr>
        <p:spPr>
          <a:xfrm>
            <a:off x="4717776" y="3246664"/>
            <a:ext cx="71429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rgbClr val="5F7848"/>
                </a:solidFill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Director:</a:t>
            </a:r>
          </a:p>
          <a:p>
            <a:pPr algn="ctr"/>
            <a:r>
              <a:rPr lang="es-ES" sz="2000" dirty="0">
                <a:solidFill>
                  <a:srgbClr val="000000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Ing. José Efraín Morales </a:t>
            </a:r>
            <a:r>
              <a:rPr lang="es-ES" sz="2000" dirty="0" err="1">
                <a:solidFill>
                  <a:srgbClr val="000000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Villagomez</a:t>
            </a:r>
            <a:endParaRPr lang="es-ES" sz="2000" dirty="0">
              <a:solidFill>
                <a:srgbClr val="000000"/>
              </a:solidFill>
              <a:effectLst/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85ECA71-15BF-4D2A-9750-F7B7FA07A760}"/>
              </a:ext>
            </a:extLst>
          </p:cNvPr>
          <p:cNvSpPr txBox="1"/>
          <p:nvPr/>
        </p:nvSpPr>
        <p:spPr>
          <a:xfrm>
            <a:off x="2524539" y="4948102"/>
            <a:ext cx="71429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Sangolquí, 2021</a:t>
            </a:r>
            <a:endParaRPr lang="es-ES" sz="2000" dirty="0">
              <a:effectLst/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38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71251C6-81DA-4B54-8589-085782647FAB}"/>
              </a:ext>
            </a:extLst>
          </p:cNvPr>
          <p:cNvSpPr txBox="1"/>
          <p:nvPr/>
        </p:nvSpPr>
        <p:spPr>
          <a:xfrm>
            <a:off x="507208" y="524711"/>
            <a:ext cx="111798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MX" dirty="0"/>
              <a:t>Muhammad Yunus y el Desarrollo Social y Económico</a:t>
            </a:r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2A8A424-7099-40CF-9F6A-F87777AD5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707" y="1215887"/>
            <a:ext cx="9170585" cy="442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931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4DBF24C-BEF5-48C5-AA33-6296A7A121B3}"/>
              </a:ext>
            </a:extLst>
          </p:cNvPr>
          <p:cNvSpPr txBox="1"/>
          <p:nvPr/>
        </p:nvSpPr>
        <p:spPr>
          <a:xfrm>
            <a:off x="-39757" y="530952"/>
            <a:ext cx="31540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MX" dirty="0"/>
              <a:t>Contexto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3C65598-F087-4B97-A7F7-A74BDD9DED1D}"/>
              </a:ext>
            </a:extLst>
          </p:cNvPr>
          <p:cNvSpPr txBox="1"/>
          <p:nvPr/>
        </p:nvSpPr>
        <p:spPr>
          <a:xfrm>
            <a:off x="6877879" y="0"/>
            <a:ext cx="53141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2B3721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Capítulo II: Marco Referencial</a:t>
            </a:r>
            <a:endParaRPr lang="es-EC" sz="3200" dirty="0">
              <a:solidFill>
                <a:srgbClr val="2B3721"/>
              </a:solidFill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F372319-F658-4752-84CB-CBFE78F1D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1026" y="1683884"/>
            <a:ext cx="6811620" cy="3182262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6874616-E68F-4A73-B506-BD3DAC176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463" y="1683884"/>
            <a:ext cx="2555186" cy="294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15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BEBF729-2FF1-44C1-A1BE-EA10D15706A8}"/>
              </a:ext>
            </a:extLst>
          </p:cNvPr>
          <p:cNvSpPr txBox="1"/>
          <p:nvPr/>
        </p:nvSpPr>
        <p:spPr>
          <a:xfrm>
            <a:off x="384313" y="631113"/>
            <a:ext cx="114233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EC" dirty="0"/>
              <a:t>Estudios Sobre la Relación de la Inclusión Financiera y la Pobreza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FA036D9-AF8D-4854-B904-3416CE1C5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617" y="1361661"/>
            <a:ext cx="11041294" cy="413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459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65604EFF-A853-4C7A-B4EA-068536C25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735" y="711487"/>
            <a:ext cx="4095750" cy="30099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D53CC13-8F48-4162-8593-3178DA9397BC}"/>
              </a:ext>
            </a:extLst>
          </p:cNvPr>
          <p:cNvSpPr txBox="1"/>
          <p:nvPr/>
        </p:nvSpPr>
        <p:spPr>
          <a:xfrm>
            <a:off x="9859616" y="0"/>
            <a:ext cx="23323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2B3721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Capítulo III</a:t>
            </a:r>
            <a:endParaRPr lang="es-EC" sz="3200" dirty="0">
              <a:solidFill>
                <a:srgbClr val="2B3721"/>
              </a:solidFill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29A0414-953E-402B-8C23-1C8FDC707D3A}"/>
              </a:ext>
            </a:extLst>
          </p:cNvPr>
          <p:cNvSpPr txBox="1"/>
          <p:nvPr/>
        </p:nvSpPr>
        <p:spPr>
          <a:xfrm>
            <a:off x="0" y="399235"/>
            <a:ext cx="3048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EC" dirty="0"/>
              <a:t>Metodología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E4A96B8-EC27-4D11-9BEE-FE51E59E9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515" y="520987"/>
            <a:ext cx="6534150" cy="32004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1AFA49A-D613-49F5-93A8-7A404028D82F}"/>
              </a:ext>
            </a:extLst>
          </p:cNvPr>
          <p:cNvSpPr txBox="1"/>
          <p:nvPr/>
        </p:nvSpPr>
        <p:spPr>
          <a:xfrm>
            <a:off x="7680735" y="698423"/>
            <a:ext cx="1715366" cy="954107"/>
          </a:xfrm>
          <a:prstGeom prst="rect">
            <a:avLst/>
          </a:prstGeom>
          <a:noFill/>
          <a:ln>
            <a:solidFill>
              <a:srgbClr val="00743E"/>
            </a:solidFill>
          </a:ln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EC" sz="2800" dirty="0">
                <a:solidFill>
                  <a:srgbClr val="95B17B"/>
                </a:solidFill>
              </a:rPr>
              <a:t>Enfoque Mixto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3510331-CD59-4BF3-A3CB-370FA3F78B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6559" y="4258490"/>
            <a:ext cx="6276975" cy="220027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F2B2906-346A-4240-A86C-CF4645A0E509}"/>
              </a:ext>
            </a:extLst>
          </p:cNvPr>
          <p:cNvSpPr txBox="1"/>
          <p:nvPr/>
        </p:nvSpPr>
        <p:spPr>
          <a:xfrm>
            <a:off x="189807" y="4082627"/>
            <a:ext cx="266838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pPr algn="r"/>
            <a:r>
              <a:rPr lang="es-EC" dirty="0"/>
              <a:t>Instrumentos de recolección de datos </a:t>
            </a:r>
          </a:p>
        </p:txBody>
      </p:sp>
    </p:spTree>
    <p:extLst>
      <p:ext uri="{BB962C8B-B14F-4D97-AF65-F5344CB8AC3E}">
        <p14:creationId xmlns:p14="http://schemas.microsoft.com/office/powerpoint/2010/main" val="4189717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7F3A9EE-F261-47EF-9C7C-FC8713F2DCBD}"/>
              </a:ext>
            </a:extLst>
          </p:cNvPr>
          <p:cNvSpPr txBox="1"/>
          <p:nvPr/>
        </p:nvSpPr>
        <p:spPr>
          <a:xfrm>
            <a:off x="3876261" y="2598003"/>
            <a:ext cx="44394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EC" sz="4800" dirty="0"/>
              <a:t>BASE DE DATOS </a:t>
            </a:r>
          </a:p>
        </p:txBody>
      </p:sp>
    </p:spTree>
    <p:extLst>
      <p:ext uri="{BB962C8B-B14F-4D97-AF65-F5344CB8AC3E}">
        <p14:creationId xmlns:p14="http://schemas.microsoft.com/office/powerpoint/2010/main" val="977651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28ABFA9-877A-48A7-AA08-71238C3B9BEC}"/>
              </a:ext>
            </a:extLst>
          </p:cNvPr>
          <p:cNvSpPr txBox="1"/>
          <p:nvPr/>
        </p:nvSpPr>
        <p:spPr>
          <a:xfrm>
            <a:off x="9153534" y="0"/>
            <a:ext cx="30384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2B3721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Capítulo IV</a:t>
            </a:r>
            <a:endParaRPr lang="es-EC" sz="3200" dirty="0">
              <a:solidFill>
                <a:srgbClr val="2B3721"/>
              </a:solidFill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976A4E6-D5CC-42F4-836C-893E9E87E660}"/>
              </a:ext>
            </a:extLst>
          </p:cNvPr>
          <p:cNvSpPr txBox="1"/>
          <p:nvPr/>
        </p:nvSpPr>
        <p:spPr>
          <a:xfrm>
            <a:off x="131895" y="586454"/>
            <a:ext cx="44792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EC" dirty="0"/>
              <a:t>Análisis de Resultados 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5F33FB7-D107-4706-9A8B-3C4FB274A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64" y="2170917"/>
            <a:ext cx="7106536" cy="3390809"/>
          </a:xfrm>
          <a:prstGeom prst="rect">
            <a:avLst/>
          </a:prstGeom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5D183D48-19A2-47DF-BA78-BDA803B621A0}"/>
              </a:ext>
            </a:extLst>
          </p:cNvPr>
          <p:cNvGraphicFramePr>
            <a:graphicFrameLocks noGrp="1"/>
          </p:cNvGraphicFramePr>
          <p:nvPr/>
        </p:nvGraphicFramePr>
        <p:xfrm>
          <a:off x="7542433" y="2170917"/>
          <a:ext cx="4398403" cy="3425639"/>
        </p:xfrm>
        <a:graphic>
          <a:graphicData uri="http://schemas.openxmlformats.org/drawingml/2006/table">
            <a:tbl>
              <a:tblPr firstRow="1" firstCol="1" bandRow="1"/>
              <a:tblGrid>
                <a:gridCol w="879256">
                  <a:extLst>
                    <a:ext uri="{9D8B030D-6E8A-4147-A177-3AD203B41FA5}">
                      <a16:colId xmlns:a16="http://schemas.microsoft.com/office/drawing/2014/main" val="407551415"/>
                    </a:ext>
                  </a:extLst>
                </a:gridCol>
                <a:gridCol w="1173049">
                  <a:extLst>
                    <a:ext uri="{9D8B030D-6E8A-4147-A177-3AD203B41FA5}">
                      <a16:colId xmlns:a16="http://schemas.microsoft.com/office/drawing/2014/main" val="1027531757"/>
                    </a:ext>
                  </a:extLst>
                </a:gridCol>
                <a:gridCol w="1173049">
                  <a:extLst>
                    <a:ext uri="{9D8B030D-6E8A-4147-A177-3AD203B41FA5}">
                      <a16:colId xmlns:a16="http://schemas.microsoft.com/office/drawing/2014/main" val="3872503838"/>
                    </a:ext>
                  </a:extLst>
                </a:gridCol>
                <a:gridCol w="1173049">
                  <a:extLst>
                    <a:ext uri="{9D8B030D-6E8A-4147-A177-3AD203B41FA5}">
                      <a16:colId xmlns:a16="http://schemas.microsoft.com/office/drawing/2014/main" val="2157966465"/>
                    </a:ext>
                  </a:extLst>
                </a:gridCol>
              </a:tblGrid>
              <a:tr h="889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Año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Línea de Pobreza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Brecha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Brecha 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(en dólares)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926762"/>
                  </a:ext>
                </a:extLst>
              </a:tr>
              <a:tr h="3572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$ 81,08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2,10%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$ 1,70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654065"/>
                  </a:ext>
                </a:extLst>
              </a:tr>
              <a:tr h="3572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$ 83,66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2,90%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$ 2,43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798602"/>
                  </a:ext>
                </a:extLst>
              </a:tr>
              <a:tr h="3572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$ 84,46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3,70%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$ 3,13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7047538"/>
                  </a:ext>
                </a:extLst>
              </a:tr>
              <a:tr h="3572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$ 84,30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2,50%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$ 2,11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966614"/>
                  </a:ext>
                </a:extLst>
              </a:tr>
              <a:tr h="3572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$ 84,88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2,70%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$ 2,29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023034"/>
                  </a:ext>
                </a:extLst>
              </a:tr>
              <a:tr h="3572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$ 84,95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2,80%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$ 2,38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896450"/>
                  </a:ext>
                </a:extLst>
              </a:tr>
              <a:tr h="3572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$ 83,82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4,21%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$ 3,53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775734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B4C01B2B-1454-4DAB-A9BE-FA89B8D9B1C8}"/>
              </a:ext>
            </a:extLst>
          </p:cNvPr>
          <p:cNvSpPr txBox="1"/>
          <p:nvPr/>
        </p:nvSpPr>
        <p:spPr>
          <a:xfrm>
            <a:off x="0" y="1439401"/>
            <a:ext cx="10403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EC" sz="2400" u="sng" dirty="0">
                <a:solidFill>
                  <a:srgbClr val="FC8830"/>
                </a:solidFill>
              </a:rPr>
              <a:t>Incidencia de la Pobreza por Ingresos en el Distrito Metropolitano de Quito</a:t>
            </a:r>
          </a:p>
        </p:txBody>
      </p:sp>
    </p:spTree>
    <p:extLst>
      <p:ext uri="{BB962C8B-B14F-4D97-AF65-F5344CB8AC3E}">
        <p14:creationId xmlns:p14="http://schemas.microsoft.com/office/powerpoint/2010/main" val="4179468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46051D4-C0F6-4FAD-8083-CBC23EF0E0FC}"/>
              </a:ext>
            </a:extLst>
          </p:cNvPr>
          <p:cNvSpPr txBox="1"/>
          <p:nvPr/>
        </p:nvSpPr>
        <p:spPr>
          <a:xfrm>
            <a:off x="357808" y="11926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MX" sz="2400" u="sng" dirty="0">
                <a:solidFill>
                  <a:srgbClr val="FC8830"/>
                </a:solidFill>
              </a:rPr>
              <a:t>Inclusión Financiera: Acceso y Uso</a:t>
            </a:r>
            <a:endParaRPr lang="es-EC" sz="2400" u="sng" dirty="0">
              <a:solidFill>
                <a:srgbClr val="FC8830"/>
              </a:solidFill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000000-0008-0000-0200-000005000000}"/>
              </a:ext>
              <a:ext uri="{147F2762-F138-4A5C-976F-8EAC2B608ADB}">
                <a16:predDERef xmlns:a16="http://schemas.microsoft.com/office/drawing/2014/main" pred="{00000000-0008-0000-0200-000004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3033377"/>
              </p:ext>
            </p:extLst>
          </p:nvPr>
        </p:nvGraphicFramePr>
        <p:xfrm>
          <a:off x="1126434" y="1253697"/>
          <a:ext cx="9939131" cy="4350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8594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20E13E27-1DF8-4182-822B-5200A1CC2615}"/>
              </a:ext>
            </a:extLst>
          </p:cNvPr>
          <p:cNvGraphicFramePr/>
          <p:nvPr/>
        </p:nvGraphicFramePr>
        <p:xfrm>
          <a:off x="1060174" y="1076739"/>
          <a:ext cx="10071652" cy="4704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C7C14B00-3F1F-47BE-BE42-5F381108D9C9}"/>
              </a:ext>
            </a:extLst>
          </p:cNvPr>
          <p:cNvSpPr txBox="1"/>
          <p:nvPr/>
        </p:nvSpPr>
        <p:spPr>
          <a:xfrm>
            <a:off x="357808" y="11926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MX" sz="2400" u="sng" dirty="0">
                <a:solidFill>
                  <a:srgbClr val="FC8830"/>
                </a:solidFill>
              </a:rPr>
              <a:t>Inclusión Financiera: Acceso y Uso</a:t>
            </a:r>
            <a:endParaRPr lang="es-EC" sz="2400" u="sng" dirty="0">
              <a:solidFill>
                <a:srgbClr val="FC88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803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6E9B617-A65C-4301-B787-625178CFF3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765" y="1073426"/>
            <a:ext cx="7434469" cy="4227443"/>
          </a:xfrm>
          <a:prstGeom prst="rect">
            <a:avLst/>
          </a:prstGeom>
          <a:noFill/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3F97CFB9-3321-42E9-8092-EC3A9413CB51}"/>
              </a:ext>
            </a:extLst>
          </p:cNvPr>
          <p:cNvSpPr/>
          <p:nvPr/>
        </p:nvSpPr>
        <p:spPr>
          <a:xfrm>
            <a:off x="8576641" y="2009721"/>
            <a:ext cx="914400" cy="7765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-25</a:t>
            </a:r>
          </a:p>
        </p:txBody>
      </p:sp>
    </p:spTree>
    <p:extLst>
      <p:ext uri="{BB962C8B-B14F-4D97-AF65-F5344CB8AC3E}">
        <p14:creationId xmlns:p14="http://schemas.microsoft.com/office/powerpoint/2010/main" val="3427773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0000000-0008-0000-0300-00000A000000}"/>
              </a:ext>
              <a:ext uri="{147F2762-F138-4A5C-976F-8EAC2B608ADB}">
                <a16:predDERef xmlns:a16="http://schemas.microsoft.com/office/drawing/2014/main" pred="{47492AD4-99E0-44A6-8867-7C753B0B6E7E}"/>
              </a:ext>
            </a:extLst>
          </p:cNvPr>
          <p:cNvGraphicFramePr/>
          <p:nvPr/>
        </p:nvGraphicFramePr>
        <p:xfrm>
          <a:off x="987287" y="1136374"/>
          <a:ext cx="10217425" cy="4585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2100BC03-1002-4120-8282-E69174B20B89}"/>
              </a:ext>
            </a:extLst>
          </p:cNvPr>
          <p:cNvSpPr txBox="1"/>
          <p:nvPr/>
        </p:nvSpPr>
        <p:spPr>
          <a:xfrm>
            <a:off x="0" y="132521"/>
            <a:ext cx="68381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MX" sz="2400" u="sng" dirty="0">
                <a:solidFill>
                  <a:srgbClr val="FC8830"/>
                </a:solidFill>
              </a:rPr>
              <a:t>Relación Depósitos/PIB y Porcentaje de Pobreza </a:t>
            </a:r>
            <a:endParaRPr lang="es-EC" sz="2400" u="sng" dirty="0">
              <a:solidFill>
                <a:srgbClr val="FC88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49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FAD0A733-7F04-40A5-8E4A-2AAE13240B01}"/>
              </a:ext>
            </a:extLst>
          </p:cNvPr>
          <p:cNvSpPr txBox="1"/>
          <p:nvPr/>
        </p:nvSpPr>
        <p:spPr>
          <a:xfrm>
            <a:off x="0" y="584775"/>
            <a:ext cx="58508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Planteamiento del Problema </a:t>
            </a:r>
            <a:endParaRPr lang="es-EC" sz="3200" dirty="0">
              <a:solidFill>
                <a:srgbClr val="5F7848"/>
              </a:solidFill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FA89B13-D408-4B79-9CAC-59EE43B07CB3}"/>
              </a:ext>
            </a:extLst>
          </p:cNvPr>
          <p:cNvSpPr txBox="1"/>
          <p:nvPr/>
        </p:nvSpPr>
        <p:spPr>
          <a:xfrm>
            <a:off x="9153534" y="0"/>
            <a:ext cx="30384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2B3721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Capítulo I</a:t>
            </a:r>
            <a:endParaRPr lang="es-EC" sz="3200" dirty="0">
              <a:solidFill>
                <a:srgbClr val="2B3721"/>
              </a:solidFill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0B993D0-2F35-424D-9406-864CC2F1D9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8462"/>
          <a:stretch/>
        </p:blipFill>
        <p:spPr>
          <a:xfrm>
            <a:off x="1794634" y="337558"/>
            <a:ext cx="4318413" cy="53084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2008D65-224E-4BD9-AF20-CBBE06F743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513"/>
          <a:stretch/>
        </p:blipFill>
        <p:spPr>
          <a:xfrm>
            <a:off x="5698433" y="1364601"/>
            <a:ext cx="4996071" cy="530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682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781923B-FAF2-47D2-9268-A29F0EF77A26}"/>
              </a:ext>
            </a:extLst>
          </p:cNvPr>
          <p:cNvSpPr txBox="1"/>
          <p:nvPr/>
        </p:nvSpPr>
        <p:spPr>
          <a:xfrm>
            <a:off x="-318053" y="14663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2400" b="1" u="sng">
                <a:solidFill>
                  <a:srgbClr val="FC8830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EC" dirty="0"/>
              <a:t>Relación Depósitos/PIB e Índice de Gini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300-000007000000}"/>
              </a:ext>
              <a:ext uri="{147F2762-F138-4A5C-976F-8EAC2B608ADB}">
                <a16:predDERef xmlns:a16="http://schemas.microsoft.com/office/drawing/2014/main" pred="{28DCCE15-0912-4390-8244-772664B225D6}"/>
              </a:ext>
            </a:extLst>
          </p:cNvPr>
          <p:cNvGraphicFramePr/>
          <p:nvPr/>
        </p:nvGraphicFramePr>
        <p:xfrm>
          <a:off x="1007164" y="1050235"/>
          <a:ext cx="9541565" cy="4757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953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49F5293-4ACC-4E24-B792-5589A5C4966A}"/>
              </a:ext>
            </a:extLst>
          </p:cNvPr>
          <p:cNvSpPr txBox="1"/>
          <p:nvPr/>
        </p:nvSpPr>
        <p:spPr>
          <a:xfrm>
            <a:off x="-238540" y="120135"/>
            <a:ext cx="71296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2400" b="1" u="sng">
                <a:solidFill>
                  <a:srgbClr val="FC8830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MX" dirty="0"/>
              <a:t>Relación Créditos/PIB y Porcentaje de Pobreza </a:t>
            </a:r>
            <a:endParaRPr lang="es-EC" dirty="0"/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B43B362-B5C0-4A47-9EDA-5ADAAFBB8A3C}"/>
              </a:ext>
            </a:extLst>
          </p:cNvPr>
          <p:cNvGraphicFramePr/>
          <p:nvPr/>
        </p:nvGraphicFramePr>
        <p:xfrm>
          <a:off x="1484243" y="954157"/>
          <a:ext cx="9011479" cy="481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184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FD106CD-0627-46DE-99D2-0B230672F54D}"/>
              </a:ext>
            </a:extLst>
          </p:cNvPr>
          <p:cNvSpPr txBox="1"/>
          <p:nvPr/>
        </p:nvSpPr>
        <p:spPr>
          <a:xfrm>
            <a:off x="-106019" y="133387"/>
            <a:ext cx="71296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2400" b="1" u="sng">
                <a:solidFill>
                  <a:srgbClr val="FC8830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MX" dirty="0"/>
              <a:t>Relación Número de Cuentas y Población Pobre</a:t>
            </a:r>
            <a:endParaRPr lang="es-EC" dirty="0"/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000000-0008-0000-0300-000004000000}"/>
              </a:ext>
              <a:ext uri="{147F2762-F138-4A5C-976F-8EAC2B608ADB}">
                <a16:predDERef xmlns:a16="http://schemas.microsoft.com/office/drawing/2014/main" pred="{57E464D6-31A0-43B4-B03F-A094CCDEB674}"/>
              </a:ext>
            </a:extLst>
          </p:cNvPr>
          <p:cNvGraphicFramePr/>
          <p:nvPr/>
        </p:nvGraphicFramePr>
        <p:xfrm>
          <a:off x="516835" y="954157"/>
          <a:ext cx="10641495" cy="4678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lipse 3">
            <a:extLst>
              <a:ext uri="{FF2B5EF4-FFF2-40B4-BE49-F238E27FC236}">
                <a16:creationId xmlns:a16="http://schemas.microsoft.com/office/drawing/2014/main" id="{51FD6590-6282-41E2-AE59-B8DF580369CF}"/>
              </a:ext>
            </a:extLst>
          </p:cNvPr>
          <p:cNvSpPr/>
          <p:nvPr/>
        </p:nvSpPr>
        <p:spPr>
          <a:xfrm>
            <a:off x="9296400" y="595053"/>
            <a:ext cx="914400" cy="7765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72%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52391C8F-EEB2-4585-B42F-22A1BE0944C7}"/>
              </a:ext>
            </a:extLst>
          </p:cNvPr>
          <p:cNvSpPr/>
          <p:nvPr/>
        </p:nvSpPr>
        <p:spPr>
          <a:xfrm>
            <a:off x="9525000" y="2418882"/>
            <a:ext cx="914400" cy="7765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26%</a:t>
            </a:r>
          </a:p>
        </p:txBody>
      </p:sp>
    </p:spTree>
    <p:extLst>
      <p:ext uri="{BB962C8B-B14F-4D97-AF65-F5344CB8AC3E}">
        <p14:creationId xmlns:p14="http://schemas.microsoft.com/office/powerpoint/2010/main" val="4175582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3162AE3-96FB-4069-94DB-09FD126C96D7}"/>
              </a:ext>
            </a:extLst>
          </p:cNvPr>
          <p:cNvSpPr txBox="1"/>
          <p:nvPr/>
        </p:nvSpPr>
        <p:spPr>
          <a:xfrm>
            <a:off x="5824332" y="-38079"/>
            <a:ext cx="27299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EC" i="1" u="sng" dirty="0">
                <a:solidFill>
                  <a:srgbClr val="00703C"/>
                </a:solidFill>
              </a:rPr>
              <a:t>Entrevista 2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53DA951-216C-48DE-BD26-E719BA1322BA}"/>
              </a:ext>
            </a:extLst>
          </p:cNvPr>
          <p:cNvSpPr txBox="1"/>
          <p:nvPr/>
        </p:nvSpPr>
        <p:spPr>
          <a:xfrm>
            <a:off x="-278296" y="-1"/>
            <a:ext cx="27299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EC" i="1" u="sng" dirty="0"/>
              <a:t>Entrevista 1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4127DA9-4CBB-411E-9904-A120B1FBC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9666" y="584774"/>
            <a:ext cx="5657414" cy="533977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29D765A-5110-451C-82B9-783A7CDA3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13" y="584774"/>
            <a:ext cx="5273615" cy="580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497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650BCF6-72E0-492B-9D21-32AE5899EED3}"/>
              </a:ext>
            </a:extLst>
          </p:cNvPr>
          <p:cNvSpPr txBox="1"/>
          <p:nvPr/>
        </p:nvSpPr>
        <p:spPr>
          <a:xfrm>
            <a:off x="0" y="0"/>
            <a:ext cx="30384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2B3721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Capítulo V</a:t>
            </a:r>
            <a:endParaRPr lang="es-EC" sz="3200" dirty="0">
              <a:solidFill>
                <a:srgbClr val="2B3721"/>
              </a:solidFill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FF52CE8-10CA-4D0D-A8F0-B772A7EFDB61}"/>
              </a:ext>
            </a:extLst>
          </p:cNvPr>
          <p:cNvSpPr txBox="1"/>
          <p:nvPr/>
        </p:nvSpPr>
        <p:spPr>
          <a:xfrm>
            <a:off x="-557611" y="1002608"/>
            <a:ext cx="44792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EC" dirty="0"/>
              <a:t>Conclusiones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74B1CF0-D945-48A0-A0D6-47E1C09166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3390"/>
          <a:stretch/>
        </p:blipFill>
        <p:spPr>
          <a:xfrm>
            <a:off x="1584350" y="417833"/>
            <a:ext cx="4918637" cy="509960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6667F41-87F3-44AC-BD96-3DDE2701EB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218"/>
          <a:stretch/>
        </p:blipFill>
        <p:spPr>
          <a:xfrm>
            <a:off x="6258899" y="173117"/>
            <a:ext cx="4272861" cy="423284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50D39BB-BAC2-4C15-9800-F3D2F6B7D5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7076" y="4041913"/>
            <a:ext cx="3736575" cy="183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738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4BA3185-B3CA-4E97-B824-05A7B5E0FC71}"/>
              </a:ext>
            </a:extLst>
          </p:cNvPr>
          <p:cNvSpPr txBox="1"/>
          <p:nvPr/>
        </p:nvSpPr>
        <p:spPr>
          <a:xfrm>
            <a:off x="-172280" y="134459"/>
            <a:ext cx="44792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EC" dirty="0"/>
              <a:t>Recomendaciones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34DC9FF-9A4F-4563-B72B-9DECB8CAE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026" y="898662"/>
            <a:ext cx="5115339" cy="524010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2176FC3-A153-4BD7-93D3-B69B1EC1B6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4365" y="964922"/>
            <a:ext cx="5566083" cy="355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257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0651895-6308-4FD1-8351-5BBCEDB58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43" y="937591"/>
            <a:ext cx="11540514" cy="4982817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3BD70A0-A4B4-4937-A58F-54E5E880115C}"/>
              </a:ext>
            </a:extLst>
          </p:cNvPr>
          <p:cNvSpPr txBox="1"/>
          <p:nvPr/>
        </p:nvSpPr>
        <p:spPr>
          <a:xfrm>
            <a:off x="-172280" y="24826"/>
            <a:ext cx="44792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EC" dirty="0"/>
              <a:t>Recomendaciones</a:t>
            </a:r>
          </a:p>
        </p:txBody>
      </p:sp>
    </p:spTree>
    <p:extLst>
      <p:ext uri="{BB962C8B-B14F-4D97-AF65-F5344CB8AC3E}">
        <p14:creationId xmlns:p14="http://schemas.microsoft.com/office/powerpoint/2010/main" val="3554019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8B7E538-BD96-4541-BD1F-ED2B12A3A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381131"/>
              </p:ext>
            </p:extLst>
          </p:nvPr>
        </p:nvGraphicFramePr>
        <p:xfrm>
          <a:off x="801006" y="1894580"/>
          <a:ext cx="4526368" cy="2875280"/>
        </p:xfrm>
        <a:graphic>
          <a:graphicData uri="http://schemas.openxmlformats.org/drawingml/2006/table">
            <a:tbl>
              <a:tblPr firstRow="1" firstCol="1" bandRow="1"/>
              <a:tblGrid>
                <a:gridCol w="2980283">
                  <a:extLst>
                    <a:ext uri="{9D8B030D-6E8A-4147-A177-3AD203B41FA5}">
                      <a16:colId xmlns:a16="http://schemas.microsoft.com/office/drawing/2014/main" val="792291176"/>
                    </a:ext>
                  </a:extLst>
                </a:gridCol>
                <a:gridCol w="1546085">
                  <a:extLst>
                    <a:ext uri="{9D8B030D-6E8A-4147-A177-3AD203B41FA5}">
                      <a16:colId xmlns:a16="http://schemas.microsoft.com/office/drawing/2014/main" val="3638551001"/>
                    </a:ext>
                  </a:extLst>
                </a:gridCol>
              </a:tblGrid>
              <a:tr h="3396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Variable independiente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Dimensiones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145102"/>
                  </a:ext>
                </a:extLst>
              </a:tr>
              <a:tr h="25356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C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Inclusión Financiera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Acceso a servicios financieros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Uso de servicios financieros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968746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A7A8ADCB-BDCC-4C16-BD55-19E6CA542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073855"/>
              </p:ext>
            </p:extLst>
          </p:nvPr>
        </p:nvGraphicFramePr>
        <p:xfrm>
          <a:off x="6334539" y="1894580"/>
          <a:ext cx="5486399" cy="2840369"/>
        </p:xfrm>
        <a:graphic>
          <a:graphicData uri="http://schemas.openxmlformats.org/drawingml/2006/table">
            <a:tbl>
              <a:tblPr firstRow="1" firstCol="1" bandRow="1"/>
              <a:tblGrid>
                <a:gridCol w="3230461">
                  <a:extLst>
                    <a:ext uri="{9D8B030D-6E8A-4147-A177-3AD203B41FA5}">
                      <a16:colId xmlns:a16="http://schemas.microsoft.com/office/drawing/2014/main" val="2623715352"/>
                    </a:ext>
                  </a:extLst>
                </a:gridCol>
                <a:gridCol w="2255938">
                  <a:extLst>
                    <a:ext uri="{9D8B030D-6E8A-4147-A177-3AD203B41FA5}">
                      <a16:colId xmlns:a16="http://schemas.microsoft.com/office/drawing/2014/main" val="1921861256"/>
                    </a:ext>
                  </a:extLst>
                </a:gridCol>
              </a:tblGrid>
              <a:tr h="2306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Variable dependiente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Dimensiones</a:t>
                      </a:r>
                      <a:endParaRPr lang="es-EC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146040"/>
                  </a:ext>
                </a:extLst>
              </a:tr>
              <a:tr h="256604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Pobreza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Índice de Gini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Incidencia de la pobreza por ingresos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Línea de pobreza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Brecha de pobreza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Salario Digno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885113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3C8554AD-6E22-4A26-8E9C-A8EA52B4F185}"/>
              </a:ext>
            </a:extLst>
          </p:cNvPr>
          <p:cNvSpPr txBox="1"/>
          <p:nvPr/>
        </p:nvSpPr>
        <p:spPr>
          <a:xfrm>
            <a:off x="294923" y="162823"/>
            <a:ext cx="27459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Variables</a:t>
            </a:r>
            <a:endParaRPr lang="es-EC" sz="3200" dirty="0">
              <a:solidFill>
                <a:srgbClr val="5F7848"/>
              </a:solidFill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215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C3ADADA-B7CB-41CA-8F19-C13A3F68CF04}"/>
              </a:ext>
            </a:extLst>
          </p:cNvPr>
          <p:cNvSpPr txBox="1"/>
          <p:nvPr/>
        </p:nvSpPr>
        <p:spPr>
          <a:xfrm>
            <a:off x="0" y="92765"/>
            <a:ext cx="23721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Objetivos</a:t>
            </a:r>
            <a:endParaRPr lang="es-EC" sz="3200" dirty="0">
              <a:solidFill>
                <a:srgbClr val="5F7848"/>
              </a:solidFill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31B9EF1-1188-43EE-9409-86C58E655F4C}"/>
              </a:ext>
            </a:extLst>
          </p:cNvPr>
          <p:cNvSpPr txBox="1"/>
          <p:nvPr/>
        </p:nvSpPr>
        <p:spPr>
          <a:xfrm>
            <a:off x="1013862" y="1476714"/>
            <a:ext cx="1016427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2000" dirty="0"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Analizar la incidencia de la inclusión financiera de la banca privada y pública en el nivel de pobreza del Distrito Metropolitano de Quito, mediante una investigación documental y el análisis de relación de variables, con la finalidad de establecer si el incremento en el acceso y uso de productos financieros, genera un impacto sobre la cantidad de ciudadanos que se encuentran bajo la línea de pobreza. </a:t>
            </a:r>
            <a:endParaRPr lang="es-EC" sz="2000" dirty="0">
              <a:solidFill>
                <a:srgbClr val="FF0000"/>
              </a:solidFill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141A769-0D45-443D-BCCB-85BFB4B77593}"/>
              </a:ext>
            </a:extLst>
          </p:cNvPr>
          <p:cNvSpPr txBox="1"/>
          <p:nvPr/>
        </p:nvSpPr>
        <p:spPr>
          <a:xfrm>
            <a:off x="1013862" y="924651"/>
            <a:ext cx="34653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u="sng" dirty="0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Objetivo General </a:t>
            </a:r>
            <a:endParaRPr lang="es-EC" sz="2400" u="sng" dirty="0">
              <a:solidFill>
                <a:srgbClr val="5F7848"/>
              </a:solidFill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94E0AC0-8B97-40AB-923B-8D17ED96287E}"/>
              </a:ext>
            </a:extLst>
          </p:cNvPr>
          <p:cNvSpPr txBox="1"/>
          <p:nvPr/>
        </p:nvSpPr>
        <p:spPr>
          <a:xfrm>
            <a:off x="1013862" y="3346958"/>
            <a:ext cx="34653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u="sng" dirty="0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Objetivos Específicos</a:t>
            </a:r>
            <a:endParaRPr lang="es-EC" sz="2400" u="sng" dirty="0">
              <a:solidFill>
                <a:srgbClr val="5F7848"/>
              </a:solidFill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5873E43-C0FD-44CA-BA77-BF1013934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069" y="4047651"/>
            <a:ext cx="922020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210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C935289-9D78-4B18-8009-865C9AAB62DB}"/>
              </a:ext>
            </a:extLst>
          </p:cNvPr>
          <p:cNvSpPr txBox="1"/>
          <p:nvPr/>
        </p:nvSpPr>
        <p:spPr>
          <a:xfrm>
            <a:off x="225287" y="296832"/>
            <a:ext cx="23721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pPr algn="l"/>
            <a:r>
              <a:rPr lang="es-ES" dirty="0"/>
              <a:t>Hipótesis</a:t>
            </a:r>
            <a:endParaRPr lang="es-EC" dirty="0"/>
          </a:p>
        </p:txBody>
      </p:sp>
      <p:sp>
        <p:nvSpPr>
          <p:cNvPr id="6" name="Flecha: curvada hacia la derecha 5">
            <a:extLst>
              <a:ext uri="{FF2B5EF4-FFF2-40B4-BE49-F238E27FC236}">
                <a16:creationId xmlns:a16="http://schemas.microsoft.com/office/drawing/2014/main" id="{2CF058AF-4B92-4200-A034-B0D94DE547C8}"/>
              </a:ext>
            </a:extLst>
          </p:cNvPr>
          <p:cNvSpPr/>
          <p:nvPr/>
        </p:nvSpPr>
        <p:spPr>
          <a:xfrm>
            <a:off x="2491409" y="2080591"/>
            <a:ext cx="1126434" cy="2517913"/>
          </a:xfrm>
          <a:prstGeom prst="curvedRightArrow">
            <a:avLst/>
          </a:prstGeom>
          <a:solidFill>
            <a:srgbClr val="AEC39A"/>
          </a:solidFill>
          <a:ln>
            <a:solidFill>
              <a:srgbClr val="AEC3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7" name="Flecha: curvada hacia la derecha 6">
            <a:extLst>
              <a:ext uri="{FF2B5EF4-FFF2-40B4-BE49-F238E27FC236}">
                <a16:creationId xmlns:a16="http://schemas.microsoft.com/office/drawing/2014/main" id="{04AFAA5E-A77D-4E23-AF0A-4F7694C66864}"/>
              </a:ext>
            </a:extLst>
          </p:cNvPr>
          <p:cNvSpPr/>
          <p:nvPr/>
        </p:nvSpPr>
        <p:spPr>
          <a:xfrm rot="10644336">
            <a:off x="8961871" y="2104795"/>
            <a:ext cx="1126434" cy="2517913"/>
          </a:xfrm>
          <a:prstGeom prst="curvedRightArrow">
            <a:avLst/>
          </a:prstGeom>
          <a:solidFill>
            <a:srgbClr val="FEE599"/>
          </a:solidFill>
          <a:ln>
            <a:solidFill>
              <a:srgbClr val="FEE5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304BF64-1673-4E39-93DA-33E353003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070" y="1137222"/>
            <a:ext cx="4522098" cy="445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200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>
            <a:extLst>
              <a:ext uri="{FF2B5EF4-FFF2-40B4-BE49-F238E27FC236}">
                <a16:creationId xmlns:a16="http://schemas.microsoft.com/office/drawing/2014/main" id="{CCBF325F-EFE8-41C7-863A-98BC270DC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33"/>
          <a:stretch/>
        </p:blipFill>
        <p:spPr>
          <a:xfrm>
            <a:off x="2345636" y="1169550"/>
            <a:ext cx="6705599" cy="4728727"/>
          </a:xfrm>
          <a:prstGeom prst="rect">
            <a:avLst/>
          </a:prstGeom>
        </p:spPr>
      </p:pic>
      <p:sp>
        <p:nvSpPr>
          <p:cNvPr id="3" name="CuadroTexto 3">
            <a:extLst>
              <a:ext uri="{FF2B5EF4-FFF2-40B4-BE49-F238E27FC236}">
                <a16:creationId xmlns:a16="http://schemas.microsoft.com/office/drawing/2014/main" id="{C8C09657-C11C-4933-83A7-8A51DC9CAFF4}"/>
              </a:ext>
            </a:extLst>
          </p:cNvPr>
          <p:cNvSpPr txBox="1"/>
          <p:nvPr/>
        </p:nvSpPr>
        <p:spPr>
          <a:xfrm>
            <a:off x="212035" y="584775"/>
            <a:ext cx="38828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Inclusión Financier</a:t>
            </a:r>
            <a:r>
              <a:rPr lang="es-ES" sz="3200" b="1" dirty="0">
                <a:solidFill>
                  <a:srgbClr val="5F7848"/>
                </a:solidFill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a </a:t>
            </a:r>
            <a:endParaRPr lang="es-EC" sz="3200" dirty="0">
              <a:solidFill>
                <a:srgbClr val="5F7848"/>
              </a:solidFill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67078E3-F014-4F9B-95AF-0C75C31302FF}"/>
              </a:ext>
            </a:extLst>
          </p:cNvPr>
          <p:cNvSpPr txBox="1"/>
          <p:nvPr/>
        </p:nvSpPr>
        <p:spPr>
          <a:xfrm>
            <a:off x="7301948" y="18133"/>
            <a:ext cx="47707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2B3721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Capítulo II: Marco Teórico</a:t>
            </a:r>
            <a:endParaRPr lang="es-EC" sz="3200" dirty="0">
              <a:solidFill>
                <a:srgbClr val="2B3721"/>
              </a:solidFill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sp>
        <p:nvSpPr>
          <p:cNvPr id="9" name="Flecha: hacia abajo 8">
            <a:extLst>
              <a:ext uri="{FF2B5EF4-FFF2-40B4-BE49-F238E27FC236}">
                <a16:creationId xmlns:a16="http://schemas.microsoft.com/office/drawing/2014/main" id="{5804F8CB-A8BB-44CA-803A-1D7495A2CDAD}"/>
              </a:ext>
            </a:extLst>
          </p:cNvPr>
          <p:cNvSpPr/>
          <p:nvPr/>
        </p:nvSpPr>
        <p:spPr>
          <a:xfrm>
            <a:off x="5698435" y="827511"/>
            <a:ext cx="556591" cy="584775"/>
          </a:xfrm>
          <a:prstGeom prst="downArrow">
            <a:avLst/>
          </a:prstGeom>
          <a:solidFill>
            <a:srgbClr val="AEC39A"/>
          </a:solidFill>
          <a:ln>
            <a:solidFill>
              <a:srgbClr val="5F78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Flecha: hacia abajo 9">
            <a:extLst>
              <a:ext uri="{FF2B5EF4-FFF2-40B4-BE49-F238E27FC236}">
                <a16:creationId xmlns:a16="http://schemas.microsoft.com/office/drawing/2014/main" id="{534F80C5-6150-4A89-9996-33EF0BAFA990}"/>
              </a:ext>
            </a:extLst>
          </p:cNvPr>
          <p:cNvSpPr/>
          <p:nvPr/>
        </p:nvSpPr>
        <p:spPr>
          <a:xfrm>
            <a:off x="7308575" y="1607577"/>
            <a:ext cx="556591" cy="584775"/>
          </a:xfrm>
          <a:prstGeom prst="downArrow">
            <a:avLst/>
          </a:prstGeom>
          <a:solidFill>
            <a:srgbClr val="AEC39A"/>
          </a:solidFill>
          <a:ln>
            <a:solidFill>
              <a:srgbClr val="5F78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Flecha: hacia abajo 10">
            <a:extLst>
              <a:ext uri="{FF2B5EF4-FFF2-40B4-BE49-F238E27FC236}">
                <a16:creationId xmlns:a16="http://schemas.microsoft.com/office/drawing/2014/main" id="{31D9256E-8D67-42C5-B456-ABB949BD6056}"/>
              </a:ext>
            </a:extLst>
          </p:cNvPr>
          <p:cNvSpPr/>
          <p:nvPr/>
        </p:nvSpPr>
        <p:spPr>
          <a:xfrm>
            <a:off x="7997687" y="3287600"/>
            <a:ext cx="556591" cy="584775"/>
          </a:xfrm>
          <a:prstGeom prst="downArrow">
            <a:avLst/>
          </a:prstGeom>
          <a:solidFill>
            <a:srgbClr val="AEC39A"/>
          </a:solidFill>
          <a:ln>
            <a:solidFill>
              <a:srgbClr val="5F78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8E790470-E9DA-4CFB-948A-A7D30DEF4C98}"/>
              </a:ext>
            </a:extLst>
          </p:cNvPr>
          <p:cNvSpPr/>
          <p:nvPr/>
        </p:nvSpPr>
        <p:spPr>
          <a:xfrm>
            <a:off x="8130207" y="969310"/>
            <a:ext cx="848141" cy="584775"/>
          </a:xfrm>
          <a:prstGeom prst="roundRect">
            <a:avLst/>
          </a:prstGeom>
          <a:solidFill>
            <a:srgbClr val="AEC39A"/>
          </a:solidFill>
          <a:ln>
            <a:solidFill>
              <a:srgbClr val="5F78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rgbClr val="2B3721"/>
                </a:solidFill>
              </a:rPr>
              <a:t>AFI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E77128AC-3FEA-4D86-A811-A0B5E98E9780}"/>
              </a:ext>
            </a:extLst>
          </p:cNvPr>
          <p:cNvSpPr/>
          <p:nvPr/>
        </p:nvSpPr>
        <p:spPr>
          <a:xfrm>
            <a:off x="8130206" y="5313502"/>
            <a:ext cx="848141" cy="584775"/>
          </a:xfrm>
          <a:prstGeom prst="roundRect">
            <a:avLst/>
          </a:prstGeom>
          <a:solidFill>
            <a:srgbClr val="FEE599"/>
          </a:solidFill>
          <a:ln>
            <a:solidFill>
              <a:srgbClr val="FC88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rgbClr val="2B3721"/>
                </a:solidFill>
              </a:rPr>
              <a:t>CFI</a:t>
            </a:r>
          </a:p>
        </p:txBody>
      </p:sp>
    </p:spTree>
    <p:extLst>
      <p:ext uri="{BB962C8B-B14F-4D97-AF65-F5344CB8AC3E}">
        <p14:creationId xmlns:p14="http://schemas.microsoft.com/office/powerpoint/2010/main" val="24787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B85B905-03A6-48D2-9F8D-0A6AD216DCD2}"/>
              </a:ext>
            </a:extLst>
          </p:cNvPr>
          <p:cNvSpPr txBox="1"/>
          <p:nvPr/>
        </p:nvSpPr>
        <p:spPr>
          <a:xfrm>
            <a:off x="0" y="636969"/>
            <a:ext cx="104427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EC" dirty="0"/>
              <a:t>Teoría del Desenvolvimiento Económico de Schumpeter</a:t>
            </a:r>
          </a:p>
        </p:txBody>
      </p:sp>
      <p:sp>
        <p:nvSpPr>
          <p:cNvPr id="7" name="Cerrar llave 6">
            <a:extLst>
              <a:ext uri="{FF2B5EF4-FFF2-40B4-BE49-F238E27FC236}">
                <a16:creationId xmlns:a16="http://schemas.microsoft.com/office/drawing/2014/main" id="{9929FE80-CB85-4CA5-89B6-9D09B7DF42C2}"/>
              </a:ext>
            </a:extLst>
          </p:cNvPr>
          <p:cNvSpPr/>
          <p:nvPr/>
        </p:nvSpPr>
        <p:spPr>
          <a:xfrm>
            <a:off x="4837043" y="2257948"/>
            <a:ext cx="132522" cy="2289095"/>
          </a:xfrm>
          <a:prstGeom prst="rightBrace">
            <a:avLst>
              <a:gd name="adj1" fmla="val 36904"/>
              <a:gd name="adj2" fmla="val 50000"/>
            </a:avLst>
          </a:prstGeom>
          <a:noFill/>
          <a:ln>
            <a:solidFill>
              <a:srgbClr val="5F7848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2041475-6302-4605-9E28-97248F554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95" y="2149570"/>
            <a:ext cx="11940209" cy="325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956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6DFD147-D4D5-41F4-9DFD-B87CD9F39E74}"/>
              </a:ext>
            </a:extLst>
          </p:cNvPr>
          <p:cNvSpPr txBox="1"/>
          <p:nvPr/>
        </p:nvSpPr>
        <p:spPr>
          <a:xfrm>
            <a:off x="159027" y="173142"/>
            <a:ext cx="21733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200" b="1">
                <a:solidFill>
                  <a:srgbClr val="5F7848"/>
                </a:solidFill>
                <a:effectLst/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defRPr>
            </a:lvl1pPr>
          </a:lstStyle>
          <a:p>
            <a:r>
              <a:rPr lang="es-EC" dirty="0"/>
              <a:t>Pobreza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97D6316-935F-4255-8A9F-95A682EAF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837" y="933450"/>
            <a:ext cx="1022032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33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1D0DF0-A855-4811-B400-BF2CC4E7758A}"/>
              </a:ext>
            </a:extLst>
          </p:cNvPr>
          <p:cNvSpPr txBox="1"/>
          <p:nvPr/>
        </p:nvSpPr>
        <p:spPr>
          <a:xfrm>
            <a:off x="-119144" y="0"/>
            <a:ext cx="1211236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C" sz="3200" b="1" dirty="0">
                <a:solidFill>
                  <a:srgbClr val="5F7848"/>
                </a:solidFill>
                <a:latin typeface="Nirmala UI Semilight"/>
              </a:rPr>
              <a:t>Servicios Financieros como Mecanismo para Mitigar la Pobreza</a:t>
            </a:r>
            <a:r>
              <a:rPr lang="en-US" sz="3200" dirty="0">
                <a:latin typeface="Nirmala UI Semilight"/>
                <a:cs typeface="Nirmala UI Semilight"/>
              </a:rPr>
              <a:t>​</a:t>
            </a:r>
            <a:endParaRPr lang="en-US" sz="32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A01CC18-E14F-440B-92BD-D00B1C1F93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901"/>
          <a:stretch/>
        </p:blipFill>
        <p:spPr>
          <a:xfrm>
            <a:off x="2378765" y="851221"/>
            <a:ext cx="7434470" cy="488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9301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_ESPE">
  <a:themeElements>
    <a:clrScheme name="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33339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a_ESPE" id="{16A20877-3CF3-4239-BA13-8A3B4BF25D87}" vid="{21F25354-12F0-4FAB-BBC5-13A388894C1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Tema_ESPE</Template>
  <TotalTime>1806</TotalTime>
  <Words>361</Words>
  <Application>Microsoft Office PowerPoint</Application>
  <PresentationFormat>Widescreen</PresentationFormat>
  <Paragraphs>95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Tema_ESPE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Eduardo Gutierrez Pinargote</dc:creator>
  <cp:lastModifiedBy>Vanessa Tapia</cp:lastModifiedBy>
  <cp:revision>104</cp:revision>
  <dcterms:created xsi:type="dcterms:W3CDTF">2018-07-26T21:05:33Z</dcterms:created>
  <dcterms:modified xsi:type="dcterms:W3CDTF">2021-04-11T16:16:22Z</dcterms:modified>
</cp:coreProperties>
</file>