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diagrams/layout2.xml" ContentType="application/vnd.openxmlformats-officedocument.drawingml.diagramLayout+xml"/>
  <Override PartName="/ppt/diagrams/layout1.xml" ContentType="application/vnd.openxmlformats-officedocument.drawingml.diagramLayout+xml"/>
  <Default Extension="xlsx" ContentType="application/vnd.openxmlformats-officedocument.spreadsheetml.sheet"/>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72" r:id="rId3"/>
    <p:sldId id="273" r:id="rId4"/>
    <p:sldId id="274" r:id="rId5"/>
    <p:sldId id="275" r:id="rId6"/>
    <p:sldId id="301" r:id="rId7"/>
    <p:sldId id="297" r:id="rId8"/>
    <p:sldId id="261" r:id="rId9"/>
    <p:sldId id="262" r:id="rId10"/>
    <p:sldId id="302" r:id="rId11"/>
    <p:sldId id="263" r:id="rId12"/>
    <p:sldId id="303" r:id="rId13"/>
    <p:sldId id="264" r:id="rId14"/>
    <p:sldId id="280" r:id="rId15"/>
    <p:sldId id="281" r:id="rId16"/>
    <p:sldId id="265" r:id="rId17"/>
    <p:sldId id="283" r:id="rId18"/>
    <p:sldId id="304" r:id="rId19"/>
    <p:sldId id="300" r:id="rId20"/>
    <p:sldId id="305" r:id="rId21"/>
    <p:sldId id="285" r:id="rId22"/>
    <p:sldId id="306" r:id="rId23"/>
    <p:sldId id="286" r:id="rId24"/>
    <p:sldId id="267" r:id="rId25"/>
    <p:sldId id="287" r:id="rId26"/>
    <p:sldId id="288" r:id="rId27"/>
    <p:sldId id="289" r:id="rId28"/>
    <p:sldId id="290" r:id="rId29"/>
    <p:sldId id="293" r:id="rId30"/>
    <p:sldId id="294" r:id="rId31"/>
    <p:sldId id="268" r:id="rId32"/>
    <p:sldId id="269" r:id="rId33"/>
    <p:sldId id="298" r:id="rId3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1359" autoAdjust="0"/>
    <p:restoredTop sz="94660"/>
  </p:normalViewPr>
  <p:slideViewPr>
    <p:cSldViewPr snapToGrid="0">
      <p:cViewPr varScale="1">
        <p:scale>
          <a:sx n="69" d="100"/>
          <a:sy n="69" d="100"/>
        </p:scale>
        <p:origin x="-846" y="-1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lang val="es-EC"/>
  <c:chart>
    <c:plotArea>
      <c:layout/>
      <c:barChart>
        <c:barDir val="bar"/>
        <c:grouping val="clustered"/>
        <c:ser>
          <c:idx val="0"/>
          <c:order val="0"/>
          <c:tx>
            <c:strRef>
              <c:f>Hoja1!$B$1</c:f>
              <c:strCache>
                <c:ptCount val="1"/>
                <c:pt idx="0">
                  <c:v>Entradas de Extranjeros</c:v>
                </c:pt>
              </c:strCache>
            </c:strRef>
          </c:tx>
          <c:cat>
            <c:strRef>
              <c:f>Hoja1!$A$2:$A$5</c:f>
              <c:strCache>
                <c:ptCount val="3"/>
                <c:pt idx="0">
                  <c:v>Año 2019</c:v>
                </c:pt>
                <c:pt idx="1">
                  <c:v>Año 2018</c:v>
                </c:pt>
                <c:pt idx="2">
                  <c:v>Año 2017</c:v>
                </c:pt>
              </c:strCache>
            </c:strRef>
          </c:cat>
          <c:val>
            <c:numRef>
              <c:f>Hoja1!$B$2:$B$5</c:f>
              <c:numCache>
                <c:formatCode>#,##0</c:formatCode>
                <c:ptCount val="4"/>
                <c:pt idx="0">
                  <c:v>2043993</c:v>
                </c:pt>
                <c:pt idx="1">
                  <c:v>2427660</c:v>
                </c:pt>
                <c:pt idx="2">
                  <c:v>1608000</c:v>
                </c:pt>
              </c:numCache>
            </c:numRef>
          </c:val>
          <c:extLst xmlns:c16r2="http://schemas.microsoft.com/office/drawing/2015/06/chart">
            <c:ext xmlns:c16="http://schemas.microsoft.com/office/drawing/2014/chart" uri="{C3380CC4-5D6E-409C-BE32-E72D297353CC}">
              <c16:uniqueId val="{00000000-F40A-F54A-9748-0D5E040AFBF5}"/>
            </c:ext>
          </c:extLst>
        </c:ser>
        <c:ser>
          <c:idx val="1"/>
          <c:order val="1"/>
          <c:tx>
            <c:strRef>
              <c:f>Hoja1!$C$1</c:f>
              <c:strCache>
                <c:ptCount val="1"/>
                <c:pt idx="0">
                  <c:v>Salida de Extranjeros</c:v>
                </c:pt>
              </c:strCache>
            </c:strRef>
          </c:tx>
          <c:cat>
            <c:strRef>
              <c:f>Hoja1!$A$2:$A$5</c:f>
              <c:strCache>
                <c:ptCount val="3"/>
                <c:pt idx="0">
                  <c:v>Año 2019</c:v>
                </c:pt>
                <c:pt idx="1">
                  <c:v>Año 2018</c:v>
                </c:pt>
                <c:pt idx="2">
                  <c:v>Año 2017</c:v>
                </c:pt>
              </c:strCache>
            </c:strRef>
          </c:cat>
          <c:val>
            <c:numRef>
              <c:f>Hoja1!$C$2:$C$5</c:f>
              <c:numCache>
                <c:formatCode>#,##0</c:formatCode>
                <c:ptCount val="4"/>
                <c:pt idx="0">
                  <c:v>1940992</c:v>
                </c:pt>
                <c:pt idx="1">
                  <c:v>2252263</c:v>
                </c:pt>
                <c:pt idx="2">
                  <c:v>1518000</c:v>
                </c:pt>
              </c:numCache>
            </c:numRef>
          </c:val>
          <c:extLst xmlns:c16r2="http://schemas.microsoft.com/office/drawing/2015/06/chart">
            <c:ext xmlns:c16="http://schemas.microsoft.com/office/drawing/2014/chart" uri="{C3380CC4-5D6E-409C-BE32-E72D297353CC}">
              <c16:uniqueId val="{00000001-F40A-F54A-9748-0D5E040AFBF5}"/>
            </c:ext>
          </c:extLst>
        </c:ser>
        <c:ser>
          <c:idx val="2"/>
          <c:order val="2"/>
          <c:tx>
            <c:strRef>
              <c:f>Hoja1!$D$1</c:f>
              <c:strCache>
                <c:ptCount val="1"/>
                <c:pt idx="0">
                  <c:v>Diferencia</c:v>
                </c:pt>
              </c:strCache>
            </c:strRef>
          </c:tx>
          <c:cat>
            <c:strRef>
              <c:f>Hoja1!$A$2:$A$5</c:f>
              <c:strCache>
                <c:ptCount val="3"/>
                <c:pt idx="0">
                  <c:v>Año 2019</c:v>
                </c:pt>
                <c:pt idx="1">
                  <c:v>Año 2018</c:v>
                </c:pt>
                <c:pt idx="2">
                  <c:v>Año 2017</c:v>
                </c:pt>
              </c:strCache>
            </c:strRef>
          </c:cat>
          <c:val>
            <c:numRef>
              <c:f>Hoja1!$D$2:$D$5</c:f>
              <c:numCache>
                <c:formatCode>#,##0</c:formatCode>
                <c:ptCount val="4"/>
                <c:pt idx="0">
                  <c:v>103001</c:v>
                </c:pt>
                <c:pt idx="1">
                  <c:v>175397</c:v>
                </c:pt>
                <c:pt idx="2">
                  <c:v>90000</c:v>
                </c:pt>
              </c:numCache>
            </c:numRef>
          </c:val>
          <c:extLst xmlns:c16r2="http://schemas.microsoft.com/office/drawing/2015/06/chart">
            <c:ext xmlns:c16="http://schemas.microsoft.com/office/drawing/2014/chart" uri="{C3380CC4-5D6E-409C-BE32-E72D297353CC}">
              <c16:uniqueId val="{00000002-F40A-F54A-9748-0D5E040AFBF5}"/>
            </c:ext>
          </c:extLst>
        </c:ser>
        <c:dLbls/>
        <c:axId val="89420544"/>
        <c:axId val="89422080"/>
      </c:barChart>
      <c:catAx>
        <c:axId val="89420544"/>
        <c:scaling>
          <c:orientation val="minMax"/>
        </c:scaling>
        <c:axPos val="l"/>
        <c:numFmt formatCode="General" sourceLinked="0"/>
        <c:tickLblPos val="nextTo"/>
        <c:txPr>
          <a:bodyPr/>
          <a:lstStyle/>
          <a:p>
            <a:pPr>
              <a:defRPr lang="es-ES"/>
            </a:pPr>
            <a:endParaRPr lang="es-EC"/>
          </a:p>
        </c:txPr>
        <c:crossAx val="89422080"/>
        <c:crosses val="autoZero"/>
        <c:auto val="1"/>
        <c:lblAlgn val="ctr"/>
        <c:lblOffset val="100"/>
      </c:catAx>
      <c:valAx>
        <c:axId val="89422080"/>
        <c:scaling>
          <c:orientation val="minMax"/>
        </c:scaling>
        <c:axPos val="b"/>
        <c:majorGridlines/>
        <c:numFmt formatCode="#,##0" sourceLinked="1"/>
        <c:tickLblPos val="nextTo"/>
        <c:txPr>
          <a:bodyPr/>
          <a:lstStyle/>
          <a:p>
            <a:pPr>
              <a:defRPr lang="es-ES"/>
            </a:pPr>
            <a:endParaRPr lang="es-EC"/>
          </a:p>
        </c:txPr>
        <c:crossAx val="89420544"/>
        <c:crosses val="autoZero"/>
        <c:crossBetween val="between"/>
      </c:valAx>
    </c:plotArea>
    <c:legend>
      <c:legendPos val="r"/>
      <c:txPr>
        <a:bodyPr/>
        <a:lstStyle/>
        <a:p>
          <a:pPr>
            <a:defRPr lang="es-ES"/>
          </a:pPr>
          <a:endParaRPr lang="es-EC"/>
        </a:p>
      </c:txPr>
    </c:legend>
    <c:plotVisOnly val="1"/>
    <c:dispBlanksAs val="gap"/>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E5C197-2FEA-47C3-A319-6C368B98F038}"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s-EC"/>
        </a:p>
      </dgm:t>
    </dgm:pt>
    <dgm:pt modelId="{AF7870A9-EDCF-4A79-A90B-F77546D9AAF5}">
      <dgm:prSet phldrT="[Texto]"/>
      <dgm:spPr>
        <a:solidFill>
          <a:schemeClr val="accent1">
            <a:lumMod val="60000"/>
            <a:lumOff val="40000"/>
          </a:schemeClr>
        </a:solidFill>
      </dgm:spPr>
      <dgm:t>
        <a:bodyPr/>
        <a:lstStyle/>
        <a:p>
          <a:pPr latinLnBrk="1">
            <a:lnSpc>
              <a:spcPct val="100000"/>
            </a:lnSpc>
          </a:pPr>
          <a:r>
            <a:rPr lang="es-EC" b="1" dirty="0">
              <a:solidFill>
                <a:schemeClr val="tx1"/>
              </a:solidFill>
            </a:rPr>
            <a:t>Operaciones en el </a:t>
          </a:r>
        </a:p>
        <a:p>
          <a:pPr latinLnBrk="1">
            <a:lnSpc>
              <a:spcPct val="100000"/>
            </a:lnSpc>
          </a:pPr>
          <a:r>
            <a:rPr lang="es-EC" b="1" dirty="0">
              <a:solidFill>
                <a:schemeClr val="tx1"/>
              </a:solidFill>
            </a:rPr>
            <a:t>ámbito interno.</a:t>
          </a:r>
        </a:p>
        <a:p>
          <a:pPr>
            <a:lnSpc>
              <a:spcPct val="90000"/>
            </a:lnSpc>
          </a:pPr>
          <a:r>
            <a:rPr lang="es-EC" dirty="0"/>
            <a:t>Conjunto de acciones y actividades  que deberá realizar el gobierno, para proteger a la sociedad</a:t>
          </a:r>
        </a:p>
      </dgm:t>
    </dgm:pt>
    <dgm:pt modelId="{2F8532C1-30B6-4654-9399-9C1028D5780D}" type="parTrans" cxnId="{4D6BE516-5F6E-4F83-B968-B5D73ADD623B}">
      <dgm:prSet/>
      <dgm:spPr/>
      <dgm:t>
        <a:bodyPr/>
        <a:lstStyle/>
        <a:p>
          <a:endParaRPr lang="es-EC"/>
        </a:p>
      </dgm:t>
    </dgm:pt>
    <dgm:pt modelId="{292835DC-0473-434B-B99D-BCD3D5011B1E}" type="sibTrans" cxnId="{4D6BE516-5F6E-4F83-B968-B5D73ADD623B}">
      <dgm:prSet/>
      <dgm:spPr/>
      <dgm:t>
        <a:bodyPr/>
        <a:lstStyle/>
        <a:p>
          <a:endParaRPr lang="es-EC"/>
        </a:p>
      </dgm:t>
    </dgm:pt>
    <dgm:pt modelId="{A9840E90-E6E6-42D2-923B-55EDEF8A2E27}">
      <dgm:prSet phldrT="[Texto]"/>
      <dgm:spPr>
        <a:solidFill>
          <a:schemeClr val="accent1">
            <a:lumMod val="60000"/>
            <a:lumOff val="40000"/>
          </a:schemeClr>
        </a:solidFill>
      </dgm:spPr>
      <dgm:t>
        <a:bodyPr/>
        <a:lstStyle/>
        <a:p>
          <a:r>
            <a:rPr lang="es-EC" b="1" dirty="0">
              <a:solidFill>
                <a:schemeClr val="tx1"/>
              </a:solidFill>
            </a:rPr>
            <a:t>Amenaza</a:t>
          </a:r>
        </a:p>
        <a:p>
          <a:r>
            <a:rPr lang="es-EC" dirty="0"/>
            <a:t>Fenómeno o proceso natural, causado por el ser humano que puede poner en peligro  persona, grupo, estado o comunidad </a:t>
          </a:r>
        </a:p>
      </dgm:t>
    </dgm:pt>
    <dgm:pt modelId="{3DE68727-4139-44B0-B7DE-21FE941E96E0}" type="parTrans" cxnId="{6CA4F843-917C-4734-9303-6BC4075A8B90}">
      <dgm:prSet/>
      <dgm:spPr/>
      <dgm:t>
        <a:bodyPr/>
        <a:lstStyle/>
        <a:p>
          <a:endParaRPr lang="es-EC"/>
        </a:p>
      </dgm:t>
    </dgm:pt>
    <dgm:pt modelId="{4FF1D657-B9EB-40E5-B94F-3210461D7707}" type="sibTrans" cxnId="{6CA4F843-917C-4734-9303-6BC4075A8B90}">
      <dgm:prSet/>
      <dgm:spPr/>
      <dgm:t>
        <a:bodyPr/>
        <a:lstStyle/>
        <a:p>
          <a:endParaRPr lang="es-EC"/>
        </a:p>
      </dgm:t>
    </dgm:pt>
    <dgm:pt modelId="{9A77A31F-ABF2-416B-AB46-12A81EA2C88B}">
      <dgm:prSet phldrT="[Texto]"/>
      <dgm:spPr>
        <a:solidFill>
          <a:schemeClr val="accent1">
            <a:lumMod val="60000"/>
            <a:lumOff val="40000"/>
          </a:schemeClr>
        </a:solidFill>
      </dgm:spPr>
      <dgm:t>
        <a:bodyPr/>
        <a:lstStyle/>
        <a:p>
          <a:r>
            <a:rPr lang="es-EC" b="1" dirty="0">
              <a:solidFill>
                <a:schemeClr val="tx1"/>
              </a:solidFill>
            </a:rPr>
            <a:t>Riesgo.</a:t>
          </a:r>
        </a:p>
        <a:p>
          <a:r>
            <a:rPr lang="es-EC" dirty="0"/>
            <a:t>Probabilidad de que se produzcan consecuencias perjudiciales, pérdidas de vida, heridos.</a:t>
          </a:r>
        </a:p>
      </dgm:t>
    </dgm:pt>
    <dgm:pt modelId="{3209C0E8-613C-4F83-83F5-63DDA28157DE}" type="parTrans" cxnId="{7BBA040E-3C61-46DB-903B-77BF531DFF82}">
      <dgm:prSet/>
      <dgm:spPr/>
      <dgm:t>
        <a:bodyPr/>
        <a:lstStyle/>
        <a:p>
          <a:endParaRPr lang="es-EC"/>
        </a:p>
      </dgm:t>
    </dgm:pt>
    <dgm:pt modelId="{0DF27D32-77BA-4CF8-8CBB-5DBE98B8443A}" type="sibTrans" cxnId="{7BBA040E-3C61-46DB-903B-77BF531DFF82}">
      <dgm:prSet/>
      <dgm:spPr/>
      <dgm:t>
        <a:bodyPr/>
        <a:lstStyle/>
        <a:p>
          <a:endParaRPr lang="es-EC"/>
        </a:p>
      </dgm:t>
    </dgm:pt>
    <dgm:pt modelId="{6EF97B2F-9224-4313-B546-38602ADD049C}">
      <dgm:prSet phldrT="[Texto]"/>
      <dgm:spPr>
        <a:solidFill>
          <a:schemeClr val="accent1">
            <a:lumMod val="60000"/>
            <a:lumOff val="40000"/>
          </a:schemeClr>
        </a:solidFill>
      </dgm:spPr>
      <dgm:t>
        <a:bodyPr/>
        <a:lstStyle/>
        <a:p>
          <a:r>
            <a:rPr lang="es-EC" b="1" dirty="0">
              <a:solidFill>
                <a:schemeClr val="tx1"/>
              </a:solidFill>
            </a:rPr>
            <a:t>Seguridad.</a:t>
          </a:r>
        </a:p>
        <a:p>
          <a:r>
            <a:rPr lang="es-EC" dirty="0"/>
            <a:t>Estado psicológico.</a:t>
          </a:r>
        </a:p>
        <a:p>
          <a:r>
            <a:rPr lang="es-EC" dirty="0"/>
            <a:t>Percepción de estar libre de peligros.</a:t>
          </a:r>
        </a:p>
        <a:p>
          <a:r>
            <a:rPr lang="es-EC" dirty="0"/>
            <a:t>Aspiración de una sociedad</a:t>
          </a:r>
        </a:p>
      </dgm:t>
    </dgm:pt>
    <dgm:pt modelId="{EFD4392B-0E39-4962-8B00-25513B42E83B}" type="parTrans" cxnId="{B4307279-21D8-485D-B0B1-B1BDE2E01E4D}">
      <dgm:prSet/>
      <dgm:spPr/>
      <dgm:t>
        <a:bodyPr/>
        <a:lstStyle/>
        <a:p>
          <a:endParaRPr lang="es-EC"/>
        </a:p>
      </dgm:t>
    </dgm:pt>
    <dgm:pt modelId="{B696A976-B505-479E-8FE2-7050B04AE244}" type="sibTrans" cxnId="{B4307279-21D8-485D-B0B1-B1BDE2E01E4D}">
      <dgm:prSet/>
      <dgm:spPr/>
      <dgm:t>
        <a:bodyPr/>
        <a:lstStyle/>
        <a:p>
          <a:endParaRPr lang="es-EC"/>
        </a:p>
      </dgm:t>
    </dgm:pt>
    <dgm:pt modelId="{D27644B7-F896-447D-87D9-589C2EED30A3}" type="pres">
      <dgm:prSet presAssocID="{4CE5C197-2FEA-47C3-A319-6C368B98F038}" presName="matrix" presStyleCnt="0">
        <dgm:presLayoutVars>
          <dgm:chMax val="1"/>
          <dgm:dir/>
          <dgm:resizeHandles val="exact"/>
        </dgm:presLayoutVars>
      </dgm:prSet>
      <dgm:spPr/>
      <dgm:t>
        <a:bodyPr/>
        <a:lstStyle/>
        <a:p>
          <a:endParaRPr lang="es-EC"/>
        </a:p>
      </dgm:t>
    </dgm:pt>
    <dgm:pt modelId="{8CB3A30D-F8C4-4B20-BA8B-676E7923BF3F}" type="pres">
      <dgm:prSet presAssocID="{4CE5C197-2FEA-47C3-A319-6C368B98F038}" presName="axisShape" presStyleLbl="bgShp" presStyleIdx="0" presStyleCnt="1" custScaleX="151936"/>
      <dgm:spPr/>
    </dgm:pt>
    <dgm:pt modelId="{20DC8362-E9A5-4D3D-BD57-D107ED3046FD}" type="pres">
      <dgm:prSet presAssocID="{4CE5C197-2FEA-47C3-A319-6C368B98F038}" presName="rect1" presStyleLbl="node1" presStyleIdx="0" presStyleCnt="4" custScaleX="139011" custLinFactNeighborX="-19238" custLinFactNeighborY="740">
        <dgm:presLayoutVars>
          <dgm:chMax val="0"/>
          <dgm:chPref val="0"/>
          <dgm:bulletEnabled val="1"/>
        </dgm:presLayoutVars>
      </dgm:prSet>
      <dgm:spPr/>
      <dgm:t>
        <a:bodyPr/>
        <a:lstStyle/>
        <a:p>
          <a:endParaRPr lang="es-EC"/>
        </a:p>
      </dgm:t>
    </dgm:pt>
    <dgm:pt modelId="{546ADE80-DCA9-4786-8188-BF50F451D4A8}" type="pres">
      <dgm:prSet presAssocID="{4CE5C197-2FEA-47C3-A319-6C368B98F038}" presName="rect2" presStyleLbl="node1" presStyleIdx="1" presStyleCnt="4" custScaleX="145129" custLinFactNeighborX="23678" custLinFactNeighborY="2220">
        <dgm:presLayoutVars>
          <dgm:chMax val="0"/>
          <dgm:chPref val="0"/>
          <dgm:bulletEnabled val="1"/>
        </dgm:presLayoutVars>
      </dgm:prSet>
      <dgm:spPr/>
      <dgm:t>
        <a:bodyPr/>
        <a:lstStyle/>
        <a:p>
          <a:endParaRPr lang="es-EC"/>
        </a:p>
      </dgm:t>
    </dgm:pt>
    <dgm:pt modelId="{BD1B343C-83BD-40F8-BB72-2DB15A0C78DA}" type="pres">
      <dgm:prSet presAssocID="{4CE5C197-2FEA-47C3-A319-6C368B98F038}" presName="rect3" presStyleLbl="node1" presStyleIdx="2" presStyleCnt="4" custScaleX="141872" custLinFactNeighborX="-19238" custLinFactNeighborY="-740">
        <dgm:presLayoutVars>
          <dgm:chMax val="0"/>
          <dgm:chPref val="0"/>
          <dgm:bulletEnabled val="1"/>
        </dgm:presLayoutVars>
      </dgm:prSet>
      <dgm:spPr/>
      <dgm:t>
        <a:bodyPr/>
        <a:lstStyle/>
        <a:p>
          <a:endParaRPr lang="es-EC"/>
        </a:p>
      </dgm:t>
    </dgm:pt>
    <dgm:pt modelId="{AC74E0DA-C213-4A62-BBE3-691880DBC59F}" type="pres">
      <dgm:prSet presAssocID="{4CE5C197-2FEA-47C3-A319-6C368B98F038}" presName="rect4" presStyleLbl="node1" presStyleIdx="3" presStyleCnt="4" custScaleX="144093" custLinFactNeighborX="22198" custLinFactNeighborY="-2220">
        <dgm:presLayoutVars>
          <dgm:chMax val="0"/>
          <dgm:chPref val="0"/>
          <dgm:bulletEnabled val="1"/>
        </dgm:presLayoutVars>
      </dgm:prSet>
      <dgm:spPr/>
      <dgm:t>
        <a:bodyPr/>
        <a:lstStyle/>
        <a:p>
          <a:endParaRPr lang="es-EC"/>
        </a:p>
      </dgm:t>
    </dgm:pt>
  </dgm:ptLst>
  <dgm:cxnLst>
    <dgm:cxn modelId="{697430BA-47C1-409D-960F-12C10C0D6AED}" type="presOf" srcId="{4CE5C197-2FEA-47C3-A319-6C368B98F038}" destId="{D27644B7-F896-447D-87D9-589C2EED30A3}" srcOrd="0" destOrd="0" presId="urn:microsoft.com/office/officeart/2005/8/layout/matrix2"/>
    <dgm:cxn modelId="{4D6BE516-5F6E-4F83-B968-B5D73ADD623B}" srcId="{4CE5C197-2FEA-47C3-A319-6C368B98F038}" destId="{AF7870A9-EDCF-4A79-A90B-F77546D9AAF5}" srcOrd="0" destOrd="0" parTransId="{2F8532C1-30B6-4654-9399-9C1028D5780D}" sibTransId="{292835DC-0473-434B-B99D-BCD3D5011B1E}"/>
    <dgm:cxn modelId="{6CA4F843-917C-4734-9303-6BC4075A8B90}" srcId="{4CE5C197-2FEA-47C3-A319-6C368B98F038}" destId="{A9840E90-E6E6-42D2-923B-55EDEF8A2E27}" srcOrd="1" destOrd="0" parTransId="{3DE68727-4139-44B0-B7DE-21FE941E96E0}" sibTransId="{4FF1D657-B9EB-40E5-B94F-3210461D7707}"/>
    <dgm:cxn modelId="{B4307279-21D8-485D-B0B1-B1BDE2E01E4D}" srcId="{4CE5C197-2FEA-47C3-A319-6C368B98F038}" destId="{6EF97B2F-9224-4313-B546-38602ADD049C}" srcOrd="3" destOrd="0" parTransId="{EFD4392B-0E39-4962-8B00-25513B42E83B}" sibTransId="{B696A976-B505-479E-8FE2-7050B04AE244}"/>
    <dgm:cxn modelId="{7BBA040E-3C61-46DB-903B-77BF531DFF82}" srcId="{4CE5C197-2FEA-47C3-A319-6C368B98F038}" destId="{9A77A31F-ABF2-416B-AB46-12A81EA2C88B}" srcOrd="2" destOrd="0" parTransId="{3209C0E8-613C-4F83-83F5-63DDA28157DE}" sibTransId="{0DF27D32-77BA-4CF8-8CBB-5DBE98B8443A}"/>
    <dgm:cxn modelId="{24B29D17-7773-4454-BCB9-2FE045190598}" type="presOf" srcId="{6EF97B2F-9224-4313-B546-38602ADD049C}" destId="{AC74E0DA-C213-4A62-BBE3-691880DBC59F}" srcOrd="0" destOrd="0" presId="urn:microsoft.com/office/officeart/2005/8/layout/matrix2"/>
    <dgm:cxn modelId="{901F4383-9C26-418F-8AEE-156E9C96A0C4}" type="presOf" srcId="{9A77A31F-ABF2-416B-AB46-12A81EA2C88B}" destId="{BD1B343C-83BD-40F8-BB72-2DB15A0C78DA}" srcOrd="0" destOrd="0" presId="urn:microsoft.com/office/officeart/2005/8/layout/matrix2"/>
    <dgm:cxn modelId="{B29AE596-E936-4E4D-B692-FF041455C78C}" type="presOf" srcId="{A9840E90-E6E6-42D2-923B-55EDEF8A2E27}" destId="{546ADE80-DCA9-4786-8188-BF50F451D4A8}" srcOrd="0" destOrd="0" presId="urn:microsoft.com/office/officeart/2005/8/layout/matrix2"/>
    <dgm:cxn modelId="{9D207A5D-260A-43C2-B7E1-3659150C2F7C}" type="presOf" srcId="{AF7870A9-EDCF-4A79-A90B-F77546D9AAF5}" destId="{20DC8362-E9A5-4D3D-BD57-D107ED3046FD}" srcOrd="0" destOrd="0" presId="urn:microsoft.com/office/officeart/2005/8/layout/matrix2"/>
    <dgm:cxn modelId="{6AFB85AE-84BE-4AB5-BAB7-E24621D8A41A}" type="presParOf" srcId="{D27644B7-F896-447D-87D9-589C2EED30A3}" destId="{8CB3A30D-F8C4-4B20-BA8B-676E7923BF3F}" srcOrd="0" destOrd="0" presId="urn:microsoft.com/office/officeart/2005/8/layout/matrix2"/>
    <dgm:cxn modelId="{C13585B8-4A9A-4F87-87BA-83C9A9262BF5}" type="presParOf" srcId="{D27644B7-F896-447D-87D9-589C2EED30A3}" destId="{20DC8362-E9A5-4D3D-BD57-D107ED3046FD}" srcOrd="1" destOrd="0" presId="urn:microsoft.com/office/officeart/2005/8/layout/matrix2"/>
    <dgm:cxn modelId="{43241D84-2CF2-4A14-BE93-FD22EA4F1E1B}" type="presParOf" srcId="{D27644B7-F896-447D-87D9-589C2EED30A3}" destId="{546ADE80-DCA9-4786-8188-BF50F451D4A8}" srcOrd="2" destOrd="0" presId="urn:microsoft.com/office/officeart/2005/8/layout/matrix2"/>
    <dgm:cxn modelId="{AB762D6C-C7AA-46F6-936C-BA0997FEF14B}" type="presParOf" srcId="{D27644B7-F896-447D-87D9-589C2EED30A3}" destId="{BD1B343C-83BD-40F8-BB72-2DB15A0C78DA}" srcOrd="3" destOrd="0" presId="urn:microsoft.com/office/officeart/2005/8/layout/matrix2"/>
    <dgm:cxn modelId="{2215C178-83C6-4C4E-B740-232A284567A4}" type="presParOf" srcId="{D27644B7-F896-447D-87D9-589C2EED30A3}" destId="{AC74E0DA-C213-4A62-BBE3-691880DBC59F}" srcOrd="4" destOrd="0" presId="urn:microsoft.com/office/officeart/2005/8/layout/matrix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BB3C58-7FE9-934F-83FE-604C0557AD2C}" type="doc">
      <dgm:prSet loTypeId="urn:microsoft.com/office/officeart/2008/layout/HorizontalMultiLevelHierarchy" loCatId="" qsTypeId="urn:microsoft.com/office/officeart/2005/8/quickstyle/3d3" qsCatId="3D" csTypeId="urn:microsoft.com/office/officeart/2005/8/colors/colorful5" csCatId="colorful" phldr="1"/>
      <dgm:spPr/>
      <dgm:t>
        <a:bodyPr/>
        <a:lstStyle/>
        <a:p>
          <a:endParaRPr lang="es-ES"/>
        </a:p>
      </dgm:t>
    </dgm:pt>
    <dgm:pt modelId="{B2F36AE9-26D4-6A42-BF21-93057216571F}">
      <dgm:prSet phldrT="[Texto]"/>
      <dgm:spPr>
        <a:solidFill>
          <a:schemeClr val="accent6">
            <a:lumMod val="50000"/>
          </a:schemeClr>
        </a:solidFill>
      </dgm:spPr>
      <dgm:t>
        <a:bodyPr/>
        <a:lstStyle/>
        <a:p>
          <a:r>
            <a:rPr lang="es-ES" dirty="0"/>
            <a:t>ESTRATEGIA</a:t>
          </a:r>
        </a:p>
      </dgm:t>
    </dgm:pt>
    <dgm:pt modelId="{CF6F4648-B8CF-774E-A2C1-25ACC81BF4C9}" type="parTrans" cxnId="{6A115B9D-A148-8A4B-8241-F751CB33DE4C}">
      <dgm:prSet/>
      <dgm:spPr/>
      <dgm:t>
        <a:bodyPr/>
        <a:lstStyle/>
        <a:p>
          <a:endParaRPr lang="es-ES"/>
        </a:p>
      </dgm:t>
    </dgm:pt>
    <dgm:pt modelId="{71529F41-2C00-8A4D-B3DB-CC8F986B9241}" type="sibTrans" cxnId="{6A115B9D-A148-8A4B-8241-F751CB33DE4C}">
      <dgm:prSet/>
      <dgm:spPr/>
      <dgm:t>
        <a:bodyPr/>
        <a:lstStyle/>
        <a:p>
          <a:endParaRPr lang="es-ES"/>
        </a:p>
      </dgm:t>
    </dgm:pt>
    <dgm:pt modelId="{FADC02D9-16A6-9043-8360-E43776CBA629}">
      <dgm:prSet phldrT="[Texto]"/>
      <dgm:spPr/>
      <dgm:t>
        <a:bodyPr/>
        <a:lstStyle/>
        <a:p>
          <a:r>
            <a:rPr lang="es-ES" dirty="0"/>
            <a:t>Riesgo</a:t>
          </a:r>
        </a:p>
      </dgm:t>
    </dgm:pt>
    <dgm:pt modelId="{A2741F08-B459-9D45-A49F-E62F5FD86C8F}" type="parTrans" cxnId="{D5C467CD-08E2-E74F-82EE-88195E07C2CF}">
      <dgm:prSet/>
      <dgm:spPr/>
      <dgm:t>
        <a:bodyPr/>
        <a:lstStyle/>
        <a:p>
          <a:endParaRPr lang="es-ES"/>
        </a:p>
      </dgm:t>
    </dgm:pt>
    <dgm:pt modelId="{B8C5DFB1-7217-4348-ABCE-4421CF547E7C}" type="sibTrans" cxnId="{D5C467CD-08E2-E74F-82EE-88195E07C2CF}">
      <dgm:prSet/>
      <dgm:spPr/>
      <dgm:t>
        <a:bodyPr/>
        <a:lstStyle/>
        <a:p>
          <a:endParaRPr lang="es-ES"/>
        </a:p>
      </dgm:t>
    </dgm:pt>
    <dgm:pt modelId="{066057C0-39E9-2C4A-BF2D-B8488EC12F34}">
      <dgm:prSet phldrT="[Texto]"/>
      <dgm:spPr/>
      <dgm:t>
        <a:bodyPr/>
        <a:lstStyle/>
        <a:p>
          <a:r>
            <a:rPr lang="es-ES" dirty="0"/>
            <a:t>Consecuencias</a:t>
          </a:r>
        </a:p>
      </dgm:t>
    </dgm:pt>
    <dgm:pt modelId="{F9E6E70F-124A-E947-955A-17F4463395D4}" type="parTrans" cxnId="{103BD98D-95D5-C04F-9847-EB4D16213BA5}">
      <dgm:prSet/>
      <dgm:spPr/>
      <dgm:t>
        <a:bodyPr/>
        <a:lstStyle/>
        <a:p>
          <a:endParaRPr lang="es-ES"/>
        </a:p>
      </dgm:t>
    </dgm:pt>
    <dgm:pt modelId="{365791EF-23BC-3340-9113-FCEF82CFA99A}" type="sibTrans" cxnId="{103BD98D-95D5-C04F-9847-EB4D16213BA5}">
      <dgm:prSet/>
      <dgm:spPr/>
      <dgm:t>
        <a:bodyPr/>
        <a:lstStyle/>
        <a:p>
          <a:endParaRPr lang="es-ES"/>
        </a:p>
      </dgm:t>
    </dgm:pt>
    <dgm:pt modelId="{01FFDA9F-FBBC-4E47-B8BD-094229CBCC2B}">
      <dgm:prSet phldrT="[Texto]"/>
      <dgm:spPr/>
      <dgm:t>
        <a:bodyPr/>
        <a:lstStyle/>
        <a:p>
          <a:r>
            <a:rPr lang="es-ES" dirty="0"/>
            <a:t>Acciones</a:t>
          </a:r>
        </a:p>
      </dgm:t>
    </dgm:pt>
    <dgm:pt modelId="{2F25AA73-076C-7E44-85DE-8439299C232F}" type="parTrans" cxnId="{67D5C5A5-F9D4-FD42-B02A-EAD3DC05C647}">
      <dgm:prSet/>
      <dgm:spPr/>
      <dgm:t>
        <a:bodyPr/>
        <a:lstStyle/>
        <a:p>
          <a:endParaRPr lang="es-ES"/>
        </a:p>
      </dgm:t>
    </dgm:pt>
    <dgm:pt modelId="{463BC560-4ED9-BD40-80BB-A6D767575F5E}" type="sibTrans" cxnId="{67D5C5A5-F9D4-FD42-B02A-EAD3DC05C647}">
      <dgm:prSet/>
      <dgm:spPr/>
      <dgm:t>
        <a:bodyPr/>
        <a:lstStyle/>
        <a:p>
          <a:endParaRPr lang="es-ES"/>
        </a:p>
      </dgm:t>
    </dgm:pt>
    <dgm:pt modelId="{2FD81F64-C156-3D43-8372-C4417DD14443}" type="pres">
      <dgm:prSet presAssocID="{40BB3C58-7FE9-934F-83FE-604C0557AD2C}" presName="Name0" presStyleCnt="0">
        <dgm:presLayoutVars>
          <dgm:chPref val="1"/>
          <dgm:dir/>
          <dgm:animOne val="branch"/>
          <dgm:animLvl val="lvl"/>
          <dgm:resizeHandles val="exact"/>
        </dgm:presLayoutVars>
      </dgm:prSet>
      <dgm:spPr/>
      <dgm:t>
        <a:bodyPr/>
        <a:lstStyle/>
        <a:p>
          <a:endParaRPr lang="es-EC"/>
        </a:p>
      </dgm:t>
    </dgm:pt>
    <dgm:pt modelId="{10D9456C-33EB-0F44-97AC-2369AD396474}" type="pres">
      <dgm:prSet presAssocID="{B2F36AE9-26D4-6A42-BF21-93057216571F}" presName="root1" presStyleCnt="0"/>
      <dgm:spPr/>
    </dgm:pt>
    <dgm:pt modelId="{21A77907-3343-E346-B78D-90A8ADC0E665}" type="pres">
      <dgm:prSet presAssocID="{B2F36AE9-26D4-6A42-BF21-93057216571F}" presName="LevelOneTextNode" presStyleLbl="node0" presStyleIdx="0" presStyleCnt="1">
        <dgm:presLayoutVars>
          <dgm:chPref val="3"/>
        </dgm:presLayoutVars>
      </dgm:prSet>
      <dgm:spPr/>
      <dgm:t>
        <a:bodyPr/>
        <a:lstStyle/>
        <a:p>
          <a:endParaRPr lang="es-EC"/>
        </a:p>
      </dgm:t>
    </dgm:pt>
    <dgm:pt modelId="{74AD2694-F03F-D14B-A4CF-DCD9B78121C1}" type="pres">
      <dgm:prSet presAssocID="{B2F36AE9-26D4-6A42-BF21-93057216571F}" presName="level2hierChild" presStyleCnt="0"/>
      <dgm:spPr/>
    </dgm:pt>
    <dgm:pt modelId="{61B8AA43-5079-8044-A1D5-54DC355E6199}" type="pres">
      <dgm:prSet presAssocID="{A2741F08-B459-9D45-A49F-E62F5FD86C8F}" presName="conn2-1" presStyleLbl="parChTrans1D2" presStyleIdx="0" presStyleCnt="3"/>
      <dgm:spPr/>
      <dgm:t>
        <a:bodyPr/>
        <a:lstStyle/>
        <a:p>
          <a:endParaRPr lang="es-EC"/>
        </a:p>
      </dgm:t>
    </dgm:pt>
    <dgm:pt modelId="{161F88E3-1031-F34E-A183-AC00AD9151E2}" type="pres">
      <dgm:prSet presAssocID="{A2741F08-B459-9D45-A49F-E62F5FD86C8F}" presName="connTx" presStyleLbl="parChTrans1D2" presStyleIdx="0" presStyleCnt="3"/>
      <dgm:spPr/>
      <dgm:t>
        <a:bodyPr/>
        <a:lstStyle/>
        <a:p>
          <a:endParaRPr lang="es-EC"/>
        </a:p>
      </dgm:t>
    </dgm:pt>
    <dgm:pt modelId="{11E687A2-9F8B-3440-9628-3B44738827B9}" type="pres">
      <dgm:prSet presAssocID="{FADC02D9-16A6-9043-8360-E43776CBA629}" presName="root2" presStyleCnt="0"/>
      <dgm:spPr/>
    </dgm:pt>
    <dgm:pt modelId="{D9438283-9C5E-6649-90FD-EB45B1F6864C}" type="pres">
      <dgm:prSet presAssocID="{FADC02D9-16A6-9043-8360-E43776CBA629}" presName="LevelTwoTextNode" presStyleLbl="node2" presStyleIdx="0" presStyleCnt="3">
        <dgm:presLayoutVars>
          <dgm:chPref val="3"/>
        </dgm:presLayoutVars>
      </dgm:prSet>
      <dgm:spPr/>
      <dgm:t>
        <a:bodyPr/>
        <a:lstStyle/>
        <a:p>
          <a:endParaRPr lang="es-EC"/>
        </a:p>
      </dgm:t>
    </dgm:pt>
    <dgm:pt modelId="{A612CAC0-D07D-C34C-94E0-F1FC1448F7E6}" type="pres">
      <dgm:prSet presAssocID="{FADC02D9-16A6-9043-8360-E43776CBA629}" presName="level3hierChild" presStyleCnt="0"/>
      <dgm:spPr/>
    </dgm:pt>
    <dgm:pt modelId="{3FFD8A2E-373E-6346-BEEE-43BA7B5F44D8}" type="pres">
      <dgm:prSet presAssocID="{F9E6E70F-124A-E947-955A-17F4463395D4}" presName="conn2-1" presStyleLbl="parChTrans1D2" presStyleIdx="1" presStyleCnt="3"/>
      <dgm:spPr/>
      <dgm:t>
        <a:bodyPr/>
        <a:lstStyle/>
        <a:p>
          <a:endParaRPr lang="es-EC"/>
        </a:p>
      </dgm:t>
    </dgm:pt>
    <dgm:pt modelId="{FD7B3A06-2931-9F48-8F6C-8EE8A7F1F47A}" type="pres">
      <dgm:prSet presAssocID="{F9E6E70F-124A-E947-955A-17F4463395D4}" presName="connTx" presStyleLbl="parChTrans1D2" presStyleIdx="1" presStyleCnt="3"/>
      <dgm:spPr/>
      <dgm:t>
        <a:bodyPr/>
        <a:lstStyle/>
        <a:p>
          <a:endParaRPr lang="es-EC"/>
        </a:p>
      </dgm:t>
    </dgm:pt>
    <dgm:pt modelId="{20310995-6942-754F-A2B7-C45D70E0973D}" type="pres">
      <dgm:prSet presAssocID="{066057C0-39E9-2C4A-BF2D-B8488EC12F34}" presName="root2" presStyleCnt="0"/>
      <dgm:spPr/>
    </dgm:pt>
    <dgm:pt modelId="{5ECBBE8E-F310-4246-B94F-5A1F07786D31}" type="pres">
      <dgm:prSet presAssocID="{066057C0-39E9-2C4A-BF2D-B8488EC12F34}" presName="LevelTwoTextNode" presStyleLbl="node2" presStyleIdx="1" presStyleCnt="3">
        <dgm:presLayoutVars>
          <dgm:chPref val="3"/>
        </dgm:presLayoutVars>
      </dgm:prSet>
      <dgm:spPr/>
      <dgm:t>
        <a:bodyPr/>
        <a:lstStyle/>
        <a:p>
          <a:endParaRPr lang="es-EC"/>
        </a:p>
      </dgm:t>
    </dgm:pt>
    <dgm:pt modelId="{DA8A865C-3436-E34D-8351-AFA58E33C472}" type="pres">
      <dgm:prSet presAssocID="{066057C0-39E9-2C4A-BF2D-B8488EC12F34}" presName="level3hierChild" presStyleCnt="0"/>
      <dgm:spPr/>
    </dgm:pt>
    <dgm:pt modelId="{0C484438-20EB-F54B-BFBE-D1B8D722BD81}" type="pres">
      <dgm:prSet presAssocID="{2F25AA73-076C-7E44-85DE-8439299C232F}" presName="conn2-1" presStyleLbl="parChTrans1D2" presStyleIdx="2" presStyleCnt="3"/>
      <dgm:spPr/>
      <dgm:t>
        <a:bodyPr/>
        <a:lstStyle/>
        <a:p>
          <a:endParaRPr lang="es-EC"/>
        </a:p>
      </dgm:t>
    </dgm:pt>
    <dgm:pt modelId="{FFF2DC61-12AD-CE4D-BE3E-3BCC35724D1C}" type="pres">
      <dgm:prSet presAssocID="{2F25AA73-076C-7E44-85DE-8439299C232F}" presName="connTx" presStyleLbl="parChTrans1D2" presStyleIdx="2" presStyleCnt="3"/>
      <dgm:spPr/>
      <dgm:t>
        <a:bodyPr/>
        <a:lstStyle/>
        <a:p>
          <a:endParaRPr lang="es-EC"/>
        </a:p>
      </dgm:t>
    </dgm:pt>
    <dgm:pt modelId="{1AD1BEB5-7D66-3448-A82B-1D435823CA56}" type="pres">
      <dgm:prSet presAssocID="{01FFDA9F-FBBC-4E47-B8BD-094229CBCC2B}" presName="root2" presStyleCnt="0"/>
      <dgm:spPr/>
    </dgm:pt>
    <dgm:pt modelId="{645BBE81-2189-E146-92BA-8B1AC2DC7FC6}" type="pres">
      <dgm:prSet presAssocID="{01FFDA9F-FBBC-4E47-B8BD-094229CBCC2B}" presName="LevelTwoTextNode" presStyleLbl="node2" presStyleIdx="2" presStyleCnt="3" custLinFactNeighborX="543" custLinFactNeighborY="82">
        <dgm:presLayoutVars>
          <dgm:chPref val="3"/>
        </dgm:presLayoutVars>
      </dgm:prSet>
      <dgm:spPr/>
      <dgm:t>
        <a:bodyPr/>
        <a:lstStyle/>
        <a:p>
          <a:endParaRPr lang="es-EC"/>
        </a:p>
      </dgm:t>
    </dgm:pt>
    <dgm:pt modelId="{C5D8E3D9-0305-7A4F-8B37-4FB2CFC2F93A}" type="pres">
      <dgm:prSet presAssocID="{01FFDA9F-FBBC-4E47-B8BD-094229CBCC2B}" presName="level3hierChild" presStyleCnt="0"/>
      <dgm:spPr/>
    </dgm:pt>
  </dgm:ptLst>
  <dgm:cxnLst>
    <dgm:cxn modelId="{EF29E056-C78D-5241-90C6-563352C4E345}" type="presOf" srcId="{01FFDA9F-FBBC-4E47-B8BD-094229CBCC2B}" destId="{645BBE81-2189-E146-92BA-8B1AC2DC7FC6}" srcOrd="0" destOrd="0" presId="urn:microsoft.com/office/officeart/2008/layout/HorizontalMultiLevelHierarchy"/>
    <dgm:cxn modelId="{BE0275B7-DE1D-EB40-BA7F-D2F2DF0D8573}" type="presOf" srcId="{A2741F08-B459-9D45-A49F-E62F5FD86C8F}" destId="{61B8AA43-5079-8044-A1D5-54DC355E6199}" srcOrd="0" destOrd="0" presId="urn:microsoft.com/office/officeart/2008/layout/HorizontalMultiLevelHierarchy"/>
    <dgm:cxn modelId="{78C7CB13-A054-974F-A922-8413C8ED0A21}" type="presOf" srcId="{B2F36AE9-26D4-6A42-BF21-93057216571F}" destId="{21A77907-3343-E346-B78D-90A8ADC0E665}" srcOrd="0" destOrd="0" presId="urn:microsoft.com/office/officeart/2008/layout/HorizontalMultiLevelHierarchy"/>
    <dgm:cxn modelId="{382C5C6B-779A-EC4A-B8FD-39AD9F604C67}" type="presOf" srcId="{F9E6E70F-124A-E947-955A-17F4463395D4}" destId="{FD7B3A06-2931-9F48-8F6C-8EE8A7F1F47A}" srcOrd="1" destOrd="0" presId="urn:microsoft.com/office/officeart/2008/layout/HorizontalMultiLevelHierarchy"/>
    <dgm:cxn modelId="{D5C467CD-08E2-E74F-82EE-88195E07C2CF}" srcId="{B2F36AE9-26D4-6A42-BF21-93057216571F}" destId="{FADC02D9-16A6-9043-8360-E43776CBA629}" srcOrd="0" destOrd="0" parTransId="{A2741F08-B459-9D45-A49F-E62F5FD86C8F}" sibTransId="{B8C5DFB1-7217-4348-ABCE-4421CF547E7C}"/>
    <dgm:cxn modelId="{356A82DF-5D73-C84F-85A0-004264D7B507}" type="presOf" srcId="{40BB3C58-7FE9-934F-83FE-604C0557AD2C}" destId="{2FD81F64-C156-3D43-8372-C4417DD14443}" srcOrd="0" destOrd="0" presId="urn:microsoft.com/office/officeart/2008/layout/HorizontalMultiLevelHierarchy"/>
    <dgm:cxn modelId="{DC209A78-4982-7F42-AC7D-3F5AA2DFA5D9}" type="presOf" srcId="{2F25AA73-076C-7E44-85DE-8439299C232F}" destId="{FFF2DC61-12AD-CE4D-BE3E-3BCC35724D1C}" srcOrd="1" destOrd="0" presId="urn:microsoft.com/office/officeart/2008/layout/HorizontalMultiLevelHierarchy"/>
    <dgm:cxn modelId="{6A865C1F-E5FC-EE47-8BB9-CBD39DD3EDC5}" type="presOf" srcId="{F9E6E70F-124A-E947-955A-17F4463395D4}" destId="{3FFD8A2E-373E-6346-BEEE-43BA7B5F44D8}" srcOrd="0" destOrd="0" presId="urn:microsoft.com/office/officeart/2008/layout/HorizontalMultiLevelHierarchy"/>
    <dgm:cxn modelId="{40540CC1-1C6D-384C-8F15-A5D39D79912C}" type="presOf" srcId="{FADC02D9-16A6-9043-8360-E43776CBA629}" destId="{D9438283-9C5E-6649-90FD-EB45B1F6864C}" srcOrd="0" destOrd="0" presId="urn:microsoft.com/office/officeart/2008/layout/HorizontalMultiLevelHierarchy"/>
    <dgm:cxn modelId="{103BD98D-95D5-C04F-9847-EB4D16213BA5}" srcId="{B2F36AE9-26D4-6A42-BF21-93057216571F}" destId="{066057C0-39E9-2C4A-BF2D-B8488EC12F34}" srcOrd="1" destOrd="0" parTransId="{F9E6E70F-124A-E947-955A-17F4463395D4}" sibTransId="{365791EF-23BC-3340-9113-FCEF82CFA99A}"/>
    <dgm:cxn modelId="{C5405693-1DFA-AA4C-80AC-EB4C63195A52}" type="presOf" srcId="{2F25AA73-076C-7E44-85DE-8439299C232F}" destId="{0C484438-20EB-F54B-BFBE-D1B8D722BD81}" srcOrd="0" destOrd="0" presId="urn:microsoft.com/office/officeart/2008/layout/HorizontalMultiLevelHierarchy"/>
    <dgm:cxn modelId="{3E281E6E-35D6-0049-88A6-E57ADE9EB7E5}" type="presOf" srcId="{A2741F08-B459-9D45-A49F-E62F5FD86C8F}" destId="{161F88E3-1031-F34E-A183-AC00AD9151E2}" srcOrd="1" destOrd="0" presId="urn:microsoft.com/office/officeart/2008/layout/HorizontalMultiLevelHierarchy"/>
    <dgm:cxn modelId="{67D5C5A5-F9D4-FD42-B02A-EAD3DC05C647}" srcId="{B2F36AE9-26D4-6A42-BF21-93057216571F}" destId="{01FFDA9F-FBBC-4E47-B8BD-094229CBCC2B}" srcOrd="2" destOrd="0" parTransId="{2F25AA73-076C-7E44-85DE-8439299C232F}" sibTransId="{463BC560-4ED9-BD40-80BB-A6D767575F5E}"/>
    <dgm:cxn modelId="{76882768-CA79-4A49-9D38-326C1B3D0D73}" type="presOf" srcId="{066057C0-39E9-2C4A-BF2D-B8488EC12F34}" destId="{5ECBBE8E-F310-4246-B94F-5A1F07786D31}" srcOrd="0" destOrd="0" presId="urn:microsoft.com/office/officeart/2008/layout/HorizontalMultiLevelHierarchy"/>
    <dgm:cxn modelId="{6A115B9D-A148-8A4B-8241-F751CB33DE4C}" srcId="{40BB3C58-7FE9-934F-83FE-604C0557AD2C}" destId="{B2F36AE9-26D4-6A42-BF21-93057216571F}" srcOrd="0" destOrd="0" parTransId="{CF6F4648-B8CF-774E-A2C1-25ACC81BF4C9}" sibTransId="{71529F41-2C00-8A4D-B3DB-CC8F986B9241}"/>
    <dgm:cxn modelId="{AB8057C2-BF67-BB4B-BC7B-44268415296D}" type="presParOf" srcId="{2FD81F64-C156-3D43-8372-C4417DD14443}" destId="{10D9456C-33EB-0F44-97AC-2369AD396474}" srcOrd="0" destOrd="0" presId="urn:microsoft.com/office/officeart/2008/layout/HorizontalMultiLevelHierarchy"/>
    <dgm:cxn modelId="{2E177B2B-6C93-7849-B0FE-8CC2970D8707}" type="presParOf" srcId="{10D9456C-33EB-0F44-97AC-2369AD396474}" destId="{21A77907-3343-E346-B78D-90A8ADC0E665}" srcOrd="0" destOrd="0" presId="urn:microsoft.com/office/officeart/2008/layout/HorizontalMultiLevelHierarchy"/>
    <dgm:cxn modelId="{625A4E3D-E019-2E42-93C7-24125706F12E}" type="presParOf" srcId="{10D9456C-33EB-0F44-97AC-2369AD396474}" destId="{74AD2694-F03F-D14B-A4CF-DCD9B78121C1}" srcOrd="1" destOrd="0" presId="urn:microsoft.com/office/officeart/2008/layout/HorizontalMultiLevelHierarchy"/>
    <dgm:cxn modelId="{C17BE357-2DDB-1843-A125-FC92FAE15881}" type="presParOf" srcId="{74AD2694-F03F-D14B-A4CF-DCD9B78121C1}" destId="{61B8AA43-5079-8044-A1D5-54DC355E6199}" srcOrd="0" destOrd="0" presId="urn:microsoft.com/office/officeart/2008/layout/HorizontalMultiLevelHierarchy"/>
    <dgm:cxn modelId="{EB3E7DDB-F00F-6540-B094-53B9AC0088F4}" type="presParOf" srcId="{61B8AA43-5079-8044-A1D5-54DC355E6199}" destId="{161F88E3-1031-F34E-A183-AC00AD9151E2}" srcOrd="0" destOrd="0" presId="urn:microsoft.com/office/officeart/2008/layout/HorizontalMultiLevelHierarchy"/>
    <dgm:cxn modelId="{579B1A5F-124A-3145-99D1-2760334F33F6}" type="presParOf" srcId="{74AD2694-F03F-D14B-A4CF-DCD9B78121C1}" destId="{11E687A2-9F8B-3440-9628-3B44738827B9}" srcOrd="1" destOrd="0" presId="urn:microsoft.com/office/officeart/2008/layout/HorizontalMultiLevelHierarchy"/>
    <dgm:cxn modelId="{444BA86C-D1F6-E440-8886-25F143CFBFF0}" type="presParOf" srcId="{11E687A2-9F8B-3440-9628-3B44738827B9}" destId="{D9438283-9C5E-6649-90FD-EB45B1F6864C}" srcOrd="0" destOrd="0" presId="urn:microsoft.com/office/officeart/2008/layout/HorizontalMultiLevelHierarchy"/>
    <dgm:cxn modelId="{C90F6BCF-C64B-D64A-839D-679FE683D1CA}" type="presParOf" srcId="{11E687A2-9F8B-3440-9628-3B44738827B9}" destId="{A612CAC0-D07D-C34C-94E0-F1FC1448F7E6}" srcOrd="1" destOrd="0" presId="urn:microsoft.com/office/officeart/2008/layout/HorizontalMultiLevelHierarchy"/>
    <dgm:cxn modelId="{058CF350-E875-364E-9792-7293A22AD0B3}" type="presParOf" srcId="{74AD2694-F03F-D14B-A4CF-DCD9B78121C1}" destId="{3FFD8A2E-373E-6346-BEEE-43BA7B5F44D8}" srcOrd="2" destOrd="0" presId="urn:microsoft.com/office/officeart/2008/layout/HorizontalMultiLevelHierarchy"/>
    <dgm:cxn modelId="{5B5B8B89-DCED-B84D-9286-C8597AFF801B}" type="presParOf" srcId="{3FFD8A2E-373E-6346-BEEE-43BA7B5F44D8}" destId="{FD7B3A06-2931-9F48-8F6C-8EE8A7F1F47A}" srcOrd="0" destOrd="0" presId="urn:microsoft.com/office/officeart/2008/layout/HorizontalMultiLevelHierarchy"/>
    <dgm:cxn modelId="{9E0FD051-49E6-0746-9EBC-AF57C89D3BCC}" type="presParOf" srcId="{74AD2694-F03F-D14B-A4CF-DCD9B78121C1}" destId="{20310995-6942-754F-A2B7-C45D70E0973D}" srcOrd="3" destOrd="0" presId="urn:microsoft.com/office/officeart/2008/layout/HorizontalMultiLevelHierarchy"/>
    <dgm:cxn modelId="{4C11474C-469E-E84E-8983-FFF219431805}" type="presParOf" srcId="{20310995-6942-754F-A2B7-C45D70E0973D}" destId="{5ECBBE8E-F310-4246-B94F-5A1F07786D31}" srcOrd="0" destOrd="0" presId="urn:microsoft.com/office/officeart/2008/layout/HorizontalMultiLevelHierarchy"/>
    <dgm:cxn modelId="{ADAE6424-AC5D-6C46-9D57-4A2011FF26BD}" type="presParOf" srcId="{20310995-6942-754F-A2B7-C45D70E0973D}" destId="{DA8A865C-3436-E34D-8351-AFA58E33C472}" srcOrd="1" destOrd="0" presId="urn:microsoft.com/office/officeart/2008/layout/HorizontalMultiLevelHierarchy"/>
    <dgm:cxn modelId="{DA0231B3-C45F-7E4A-9E9D-4BD1BFAF76DC}" type="presParOf" srcId="{74AD2694-F03F-D14B-A4CF-DCD9B78121C1}" destId="{0C484438-20EB-F54B-BFBE-D1B8D722BD81}" srcOrd="4" destOrd="0" presId="urn:microsoft.com/office/officeart/2008/layout/HorizontalMultiLevelHierarchy"/>
    <dgm:cxn modelId="{163987DB-D246-A047-8E5F-02ED7B867491}" type="presParOf" srcId="{0C484438-20EB-F54B-BFBE-D1B8D722BD81}" destId="{FFF2DC61-12AD-CE4D-BE3E-3BCC35724D1C}" srcOrd="0" destOrd="0" presId="urn:microsoft.com/office/officeart/2008/layout/HorizontalMultiLevelHierarchy"/>
    <dgm:cxn modelId="{54BB15C3-D279-AD49-AE80-47339601E276}" type="presParOf" srcId="{74AD2694-F03F-D14B-A4CF-DCD9B78121C1}" destId="{1AD1BEB5-7D66-3448-A82B-1D435823CA56}" srcOrd="5" destOrd="0" presId="urn:microsoft.com/office/officeart/2008/layout/HorizontalMultiLevelHierarchy"/>
    <dgm:cxn modelId="{32072563-9DEB-3642-845E-65B7114305FB}" type="presParOf" srcId="{1AD1BEB5-7D66-3448-A82B-1D435823CA56}" destId="{645BBE81-2189-E146-92BA-8B1AC2DC7FC6}" srcOrd="0" destOrd="0" presId="urn:microsoft.com/office/officeart/2008/layout/HorizontalMultiLevelHierarchy"/>
    <dgm:cxn modelId="{933E948E-CC5A-294A-8915-24A9D463047B}" type="presParOf" srcId="{1AD1BEB5-7D66-3448-A82B-1D435823CA56}" destId="{C5D8E3D9-0305-7A4F-8B37-4FB2CFC2F93A}" srcOrd="1" destOrd="0" presId="urn:microsoft.com/office/officeart/2008/layout/HorizontalMultiLevelHierarchy"/>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3A30D-F8C4-4B20-BA8B-676E7923BF3F}">
      <dsp:nvSpPr>
        <dsp:cNvPr id="0" name=""/>
        <dsp:cNvSpPr/>
      </dsp:nvSpPr>
      <dsp:spPr>
        <a:xfrm>
          <a:off x="1074791" y="0"/>
          <a:ext cx="8366017" cy="5506277"/>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DC8362-E9A5-4D3D-BD57-D107ED3046FD}">
      <dsp:nvSpPr>
        <dsp:cNvPr id="0" name=""/>
        <dsp:cNvSpPr/>
      </dsp:nvSpPr>
      <dsp:spPr>
        <a:xfrm>
          <a:off x="2009239" y="374206"/>
          <a:ext cx="3061732" cy="2202510"/>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latinLnBrk="1">
            <a:lnSpc>
              <a:spcPct val="100000"/>
            </a:lnSpc>
            <a:spcBef>
              <a:spcPct val="0"/>
            </a:spcBef>
            <a:spcAft>
              <a:spcPct val="35000"/>
            </a:spcAft>
          </a:pPr>
          <a:r>
            <a:rPr lang="es-EC" sz="1700" b="1" kern="1200" dirty="0">
              <a:solidFill>
                <a:schemeClr val="tx1"/>
              </a:solidFill>
            </a:rPr>
            <a:t>Operaciones en el </a:t>
          </a:r>
        </a:p>
        <a:p>
          <a:pPr lvl="0" algn="ctr" defTabSz="755650" latinLnBrk="1">
            <a:lnSpc>
              <a:spcPct val="100000"/>
            </a:lnSpc>
            <a:spcBef>
              <a:spcPct val="0"/>
            </a:spcBef>
            <a:spcAft>
              <a:spcPct val="35000"/>
            </a:spcAft>
          </a:pPr>
          <a:r>
            <a:rPr lang="es-EC" sz="1700" b="1" kern="1200" dirty="0">
              <a:solidFill>
                <a:schemeClr val="tx1"/>
              </a:solidFill>
            </a:rPr>
            <a:t>ámbito interno.</a:t>
          </a:r>
        </a:p>
        <a:p>
          <a:pPr lvl="0" algn="ctr" defTabSz="755650">
            <a:lnSpc>
              <a:spcPct val="90000"/>
            </a:lnSpc>
            <a:spcBef>
              <a:spcPct val="0"/>
            </a:spcBef>
            <a:spcAft>
              <a:spcPct val="35000"/>
            </a:spcAft>
          </a:pPr>
          <a:r>
            <a:rPr lang="es-EC" sz="1700" kern="1200" dirty="0"/>
            <a:t>Conjunto de acciones y actividades  que deberá realizar el gobierno, para proteger a la sociedad</a:t>
          </a:r>
        </a:p>
      </dsp:txBody>
      <dsp:txXfrm>
        <a:off x="2116757" y="481724"/>
        <a:ext cx="2846696" cy="1987474"/>
      </dsp:txXfrm>
    </dsp:sp>
    <dsp:sp modelId="{546ADE80-DCA9-4786-8188-BF50F451D4A8}">
      <dsp:nvSpPr>
        <dsp:cNvPr id="0" name=""/>
        <dsp:cNvSpPr/>
      </dsp:nvSpPr>
      <dsp:spPr>
        <a:xfrm>
          <a:off x="5475044" y="406803"/>
          <a:ext cx="3196481" cy="2202510"/>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a:solidFill>
                <a:schemeClr val="tx1"/>
              </a:solidFill>
            </a:rPr>
            <a:t>Amenaza</a:t>
          </a:r>
        </a:p>
        <a:p>
          <a:pPr lvl="0" algn="ctr" defTabSz="711200">
            <a:lnSpc>
              <a:spcPct val="90000"/>
            </a:lnSpc>
            <a:spcBef>
              <a:spcPct val="0"/>
            </a:spcBef>
            <a:spcAft>
              <a:spcPct val="35000"/>
            </a:spcAft>
          </a:pPr>
          <a:r>
            <a:rPr lang="es-EC" sz="1600" kern="1200" dirty="0"/>
            <a:t>Fenómeno o proceso natural, causado por el ser humano que puede poner en peligro  persona, grupo, estado o comunidad </a:t>
          </a:r>
        </a:p>
      </dsp:txBody>
      <dsp:txXfrm>
        <a:off x="5582562" y="514321"/>
        <a:ext cx="2981445" cy="1987474"/>
      </dsp:txXfrm>
    </dsp:sp>
    <dsp:sp modelId="{BD1B343C-83BD-40F8-BB72-2DB15A0C78DA}">
      <dsp:nvSpPr>
        <dsp:cNvPr id="0" name=""/>
        <dsp:cNvSpPr/>
      </dsp:nvSpPr>
      <dsp:spPr>
        <a:xfrm>
          <a:off x="1977732" y="2929559"/>
          <a:ext cx="3124746" cy="2202510"/>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a:solidFill>
                <a:schemeClr val="tx1"/>
              </a:solidFill>
            </a:rPr>
            <a:t>Riesgo.</a:t>
          </a:r>
        </a:p>
        <a:p>
          <a:pPr lvl="0" algn="ctr" defTabSz="711200">
            <a:lnSpc>
              <a:spcPct val="90000"/>
            </a:lnSpc>
            <a:spcBef>
              <a:spcPct val="0"/>
            </a:spcBef>
            <a:spcAft>
              <a:spcPct val="35000"/>
            </a:spcAft>
          </a:pPr>
          <a:r>
            <a:rPr lang="es-EC" sz="1600" kern="1200" dirty="0"/>
            <a:t>Probabilidad de que se produzcan consecuencias perjudiciales, pérdidas de vida, heridos.</a:t>
          </a:r>
        </a:p>
      </dsp:txBody>
      <dsp:txXfrm>
        <a:off x="2085250" y="3037077"/>
        <a:ext cx="2909710" cy="1987474"/>
      </dsp:txXfrm>
    </dsp:sp>
    <dsp:sp modelId="{AC74E0DA-C213-4A62-BBE3-691880DBC59F}">
      <dsp:nvSpPr>
        <dsp:cNvPr id="0" name=""/>
        <dsp:cNvSpPr/>
      </dsp:nvSpPr>
      <dsp:spPr>
        <a:xfrm>
          <a:off x="5453856" y="2896962"/>
          <a:ext cx="3173663" cy="2202510"/>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a:solidFill>
                <a:schemeClr val="tx1"/>
              </a:solidFill>
            </a:rPr>
            <a:t>Seguridad.</a:t>
          </a:r>
        </a:p>
        <a:p>
          <a:pPr lvl="0" algn="ctr" defTabSz="711200">
            <a:lnSpc>
              <a:spcPct val="90000"/>
            </a:lnSpc>
            <a:spcBef>
              <a:spcPct val="0"/>
            </a:spcBef>
            <a:spcAft>
              <a:spcPct val="35000"/>
            </a:spcAft>
          </a:pPr>
          <a:r>
            <a:rPr lang="es-EC" sz="1600" kern="1200" dirty="0"/>
            <a:t>Estado psicológico.</a:t>
          </a:r>
        </a:p>
        <a:p>
          <a:pPr lvl="0" algn="ctr" defTabSz="711200">
            <a:lnSpc>
              <a:spcPct val="90000"/>
            </a:lnSpc>
            <a:spcBef>
              <a:spcPct val="0"/>
            </a:spcBef>
            <a:spcAft>
              <a:spcPct val="35000"/>
            </a:spcAft>
          </a:pPr>
          <a:r>
            <a:rPr lang="es-EC" sz="1600" kern="1200" dirty="0"/>
            <a:t>Percepción de estar libre de peligros.</a:t>
          </a:r>
        </a:p>
        <a:p>
          <a:pPr lvl="0" algn="ctr" defTabSz="711200">
            <a:lnSpc>
              <a:spcPct val="90000"/>
            </a:lnSpc>
            <a:spcBef>
              <a:spcPct val="0"/>
            </a:spcBef>
            <a:spcAft>
              <a:spcPct val="35000"/>
            </a:spcAft>
          </a:pPr>
          <a:r>
            <a:rPr lang="es-EC" sz="1600" kern="1200" dirty="0"/>
            <a:t>Aspiración de una sociedad</a:t>
          </a:r>
        </a:p>
      </dsp:txBody>
      <dsp:txXfrm>
        <a:off x="5561374" y="3004480"/>
        <a:ext cx="2958627" cy="19874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FA39CF2-07CF-C944-B8B2-FDFA615ECB4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 xmlns:a16="http://schemas.microsoft.com/office/drawing/2014/main" id="{875B6215-8CFA-C14E-A274-62A60F4AF2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 xmlns:a16="http://schemas.microsoft.com/office/drawing/2014/main" id="{1FD39560-E7E9-C64A-BC8D-A84DFC30D7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16/01/2021</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 xmlns:a16="http://schemas.microsoft.com/office/drawing/2014/main" id="{1769E16C-FF33-C748-B920-040B637463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 xmlns:a16="http://schemas.microsoft.com/office/drawing/2014/main" id="{BCA12FA0-F7EB-E447-90BA-F67ACFEA69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365059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11CD155-7D56-234C-AAFF-16320F1BC0EE}"/>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 xmlns:a16="http://schemas.microsoft.com/office/drawing/2014/main" id="{ADA342E9-56C6-B04B-AE96-5F19625AE8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 xmlns:a16="http://schemas.microsoft.com/office/drawing/2014/main" id="{F2B9D136-F28B-EB49-9304-3A0D85C840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16/01/2021</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 xmlns:a16="http://schemas.microsoft.com/office/drawing/2014/main" id="{F00433CD-94F3-314D-9BCA-9A12B82A37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 xmlns:a16="http://schemas.microsoft.com/office/drawing/2014/main" id="{2D2A2F02-9307-2846-8987-C06F814B85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018371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4212CDF2-1852-8C4E-B50C-30A45BB13C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 xmlns:a16="http://schemas.microsoft.com/office/drawing/2014/main" id="{240C232E-6C03-0C47-A2EE-04DB3FDB581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 xmlns:a16="http://schemas.microsoft.com/office/drawing/2014/main" id="{4F1BD305-C252-5E49-86EE-EE88D8B421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16/01/2021</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 xmlns:a16="http://schemas.microsoft.com/office/drawing/2014/main" id="{DF41ED35-5991-214E-9F04-D952D3F2A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 xmlns:a16="http://schemas.microsoft.com/office/drawing/2014/main" id="{463F95CA-8A1B-9C44-9703-D64415A059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067976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F101326-6597-D94C-9CE2-5D3857565110}"/>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 xmlns:a16="http://schemas.microsoft.com/office/drawing/2014/main" id="{8C168C83-F8CA-5048-A954-3437E067741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 xmlns:a16="http://schemas.microsoft.com/office/drawing/2014/main" id="{4D30857F-3CD0-1247-A95A-219C8BB39F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16/01/2021</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 xmlns:a16="http://schemas.microsoft.com/office/drawing/2014/main" id="{F9E1468C-4D70-2C47-9F53-33AD928B5B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 xmlns:a16="http://schemas.microsoft.com/office/drawing/2014/main" id="{81AB3EA0-56C7-E544-A920-DE9C3C554F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225465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022451E-F6BA-964D-942E-3A269417543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 xmlns:a16="http://schemas.microsoft.com/office/drawing/2014/main" id="{0B98B182-43AD-EB44-97B5-847C7867AE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DF84EF59-D283-AA4B-91EE-C1C780D61EC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16/01/2021</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 xmlns:a16="http://schemas.microsoft.com/office/drawing/2014/main" id="{BB04FF48-4252-684C-B6AA-8755BE58D1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 xmlns:a16="http://schemas.microsoft.com/office/drawing/2014/main" id="{99B53F34-A70F-C044-9ACE-E3B617E6B7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11127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FB603C3-C482-2A4A-A0B4-1F0CDB6D067E}"/>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 xmlns:a16="http://schemas.microsoft.com/office/drawing/2014/main" id="{E72438E8-96A0-854E-AA9E-79FF067F2E6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 xmlns:a16="http://schemas.microsoft.com/office/drawing/2014/main" id="{564C1BA2-C490-AE4E-AD81-4F70E875514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 xmlns:a16="http://schemas.microsoft.com/office/drawing/2014/main" id="{0A6CCD44-7B3A-0C4E-903E-8A380E9E68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16/01/2021</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 xmlns:a16="http://schemas.microsoft.com/office/drawing/2014/main" id="{6D89298D-0D0B-234C-AB52-E7DA52121C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 xmlns:a16="http://schemas.microsoft.com/office/drawing/2014/main" id="{B03DC63B-26CF-A94E-A018-0000DE3D0E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717104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AEAA371-FBB7-B441-97DB-D80F7CA10AF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 xmlns:a16="http://schemas.microsoft.com/office/drawing/2014/main" id="{116AC16D-BF7C-4645-BB5A-4D3D8709B6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2507B89A-6D01-1A49-9622-169182F4746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 xmlns:a16="http://schemas.microsoft.com/office/drawing/2014/main" id="{BFBBB904-3002-CF4C-80E4-E500036D8C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C2CD1188-D647-5A43-8041-F28703308BC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 xmlns:a16="http://schemas.microsoft.com/office/drawing/2014/main" id="{AE47BC2F-B3C1-DD47-BD12-A093E8F826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16/01/2021</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a:extLst>
              <a:ext uri="{FF2B5EF4-FFF2-40B4-BE49-F238E27FC236}">
                <a16:creationId xmlns="" xmlns:a16="http://schemas.microsoft.com/office/drawing/2014/main" id="{23E770EB-1360-0642-A60E-51ACB7BFDE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a:extLst>
              <a:ext uri="{FF2B5EF4-FFF2-40B4-BE49-F238E27FC236}">
                <a16:creationId xmlns="" xmlns:a16="http://schemas.microsoft.com/office/drawing/2014/main" id="{BEB7D974-499F-7142-989B-7605603BEB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129225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D22F863-32B5-E043-8B29-B2B42B09E940}"/>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 xmlns:a16="http://schemas.microsoft.com/office/drawing/2014/main" id="{7503C7F0-236D-1F41-A743-89B5BE352E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16/01/2021</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a:extLst>
              <a:ext uri="{FF2B5EF4-FFF2-40B4-BE49-F238E27FC236}">
                <a16:creationId xmlns="" xmlns:a16="http://schemas.microsoft.com/office/drawing/2014/main" id="{408A0E5D-EDA8-E640-A4F0-7E5583224C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a:extLst>
              <a:ext uri="{FF2B5EF4-FFF2-40B4-BE49-F238E27FC236}">
                <a16:creationId xmlns="" xmlns:a16="http://schemas.microsoft.com/office/drawing/2014/main" id="{A30AA488-FC1E-F649-9ADD-2417DE8A9B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499192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E318E160-FA5B-2244-8810-AD04240FE7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16/01/2021</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a:extLst>
              <a:ext uri="{FF2B5EF4-FFF2-40B4-BE49-F238E27FC236}">
                <a16:creationId xmlns="" xmlns:a16="http://schemas.microsoft.com/office/drawing/2014/main" id="{BC21AB13-2DEF-0344-B1D7-B1F4AB601B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a:extLst>
              <a:ext uri="{FF2B5EF4-FFF2-40B4-BE49-F238E27FC236}">
                <a16:creationId xmlns="" xmlns:a16="http://schemas.microsoft.com/office/drawing/2014/main" id="{C863795B-19D2-AD43-9863-9B05A8A1C7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61328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3C95D86-35BD-8545-A3E0-41C64631F60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 xmlns:a16="http://schemas.microsoft.com/office/drawing/2014/main" id="{DF3A1EC2-4C7C-9F48-830A-C3B6272AE6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 xmlns:a16="http://schemas.microsoft.com/office/drawing/2014/main" id="{A82F7240-2900-D84E-BA26-4FC9FE1EC9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A36B5B85-161C-904E-9207-186EBB251B3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16/01/2021</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 xmlns:a16="http://schemas.microsoft.com/office/drawing/2014/main" id="{2469783A-774F-9244-97A8-8183B2FC78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 xmlns:a16="http://schemas.microsoft.com/office/drawing/2014/main" id="{CDBEA04C-078E-9748-B3E9-0DC63A14A1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524371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517830F-4AFE-D44A-87AB-12F61982504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 xmlns:a16="http://schemas.microsoft.com/office/drawing/2014/main" id="{D0E74663-3C3B-9C46-B131-4E91903028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 xmlns:a16="http://schemas.microsoft.com/office/drawing/2014/main" id="{AC53015C-D6A5-4346-B392-3224F1038D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A608FAE1-2E88-494E-974B-BF126FE935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16/01/2021</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 xmlns:a16="http://schemas.microsoft.com/office/drawing/2014/main" id="{47C9DE75-F967-4240-90C9-45FDD881D1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 xmlns:a16="http://schemas.microsoft.com/office/drawing/2014/main" id="{5C47412B-6343-E341-80F0-3B42EF51B2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02017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65341551-D91D-DD4C-9019-575BBC73AE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 xmlns:a16="http://schemas.microsoft.com/office/drawing/2014/main" id="{290A3BEC-0F0A-2945-922F-1288E89F01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 xmlns:a16="http://schemas.microsoft.com/office/drawing/2014/main" id="{220204C7-0270-EA43-8408-ABA143116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31DCAEE-8C7D-934C-9731-756F74428F35}" type="datetimeFigureOut">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16/01/2021</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 xmlns:a16="http://schemas.microsoft.com/office/drawing/2014/main" id="{09078A95-3068-B648-A44E-9FF31274D7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 xmlns:a16="http://schemas.microsoft.com/office/drawing/2014/main" id="{C894070A-9262-3E42-9371-AEF9FDA0F4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67973DA-7E5B-3245-A411-B52F02EF68FA}" type="slidenum">
              <a:rPr kumimoji="0" lang="es-EC"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C"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121436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tiff"/><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 xmlns:a16="http://schemas.microsoft.com/office/drawing/2014/main" id="{7C5C8CE6-F51C-0649-93D3-8129F63B15DD}"/>
              </a:ext>
            </a:extLst>
          </p:cNvPr>
          <p:cNvSpPr/>
          <p:nvPr/>
        </p:nvSpPr>
        <p:spPr>
          <a:xfrm>
            <a:off x="1922322" y="2080205"/>
            <a:ext cx="9322179" cy="1477328"/>
          </a:xfrm>
          <a:prstGeom prst="rect">
            <a:avLst/>
          </a:prstGeom>
        </p:spPr>
        <p:txBody>
          <a:bodyPr wrap="square">
            <a:spAutoFit/>
          </a:bodyPr>
          <a:lstStyle/>
          <a:p>
            <a:pPr lvl="0" algn="ctr">
              <a:defRPr/>
            </a:pPr>
            <a:r>
              <a:rPr kumimoji="0" lang="es-EC" sz="3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TEMA: </a:t>
            </a:r>
            <a:r>
              <a:rPr lang="es-EC" sz="3000" b="1" dirty="0">
                <a:solidFill>
                  <a:prstClr val="black"/>
                </a:solidFill>
                <a:latin typeface="Arial" panose="020B0604020202020204" pitchFamily="34" charset="0"/>
                <a:cs typeface="Arial" panose="020B0604020202020204" pitchFamily="34" charset="0"/>
              </a:rPr>
              <a:t>MIGRACIÓN IRREGULAR Y SUS CONSECUENCIAS EN LA SEGURIDAD ECUATORIANA: 2017-2019</a:t>
            </a:r>
          </a:p>
        </p:txBody>
      </p:sp>
      <p:cxnSp>
        <p:nvCxnSpPr>
          <p:cNvPr id="9" name="Conector recto 8">
            <a:extLst>
              <a:ext uri="{FF2B5EF4-FFF2-40B4-BE49-F238E27FC236}">
                <a16:creationId xmlns="" xmlns:a16="http://schemas.microsoft.com/office/drawing/2014/main" id="{BCE7088B-96EC-8841-A837-F44032347E3E}"/>
              </a:ext>
            </a:extLst>
          </p:cNvPr>
          <p:cNvCxnSpPr/>
          <p:nvPr/>
        </p:nvCxnSpPr>
        <p:spPr>
          <a:xfrm>
            <a:off x="1485900" y="1984669"/>
            <a:ext cx="10195023" cy="2021"/>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10" name="Conector recto 9">
            <a:extLst>
              <a:ext uri="{FF2B5EF4-FFF2-40B4-BE49-F238E27FC236}">
                <a16:creationId xmlns="" xmlns:a16="http://schemas.microsoft.com/office/drawing/2014/main" id="{F24E8BE2-0783-824A-A337-74107E91AF45}"/>
              </a:ext>
            </a:extLst>
          </p:cNvPr>
          <p:cNvCxnSpPr/>
          <p:nvPr/>
        </p:nvCxnSpPr>
        <p:spPr>
          <a:xfrm>
            <a:off x="1485900" y="4059129"/>
            <a:ext cx="10195023" cy="2021"/>
          </a:xfrm>
          <a:prstGeom prst="line">
            <a:avLst/>
          </a:prstGeom>
          <a:ln w="57150"/>
        </p:spPr>
        <p:style>
          <a:lnRef idx="3">
            <a:schemeClr val="accent6"/>
          </a:lnRef>
          <a:fillRef idx="0">
            <a:schemeClr val="accent6"/>
          </a:fillRef>
          <a:effectRef idx="2">
            <a:schemeClr val="accent6"/>
          </a:effectRef>
          <a:fontRef idx="minor">
            <a:schemeClr val="tx1"/>
          </a:fontRef>
        </p:style>
      </p:cxnSp>
      <p:sp>
        <p:nvSpPr>
          <p:cNvPr id="2" name="CuadroTexto 1">
            <a:extLst>
              <a:ext uri="{FF2B5EF4-FFF2-40B4-BE49-F238E27FC236}">
                <a16:creationId xmlns="" xmlns:a16="http://schemas.microsoft.com/office/drawing/2014/main" id="{3818474D-A86F-C244-AA31-418253F2C546}"/>
              </a:ext>
            </a:extLst>
          </p:cNvPr>
          <p:cNvSpPr txBox="1"/>
          <p:nvPr/>
        </p:nvSpPr>
        <p:spPr>
          <a:xfrm>
            <a:off x="2635399" y="1367742"/>
            <a:ext cx="74652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MAESTRÍA EN ESTRATEGIA MILITAR TERRESTRE</a:t>
            </a:r>
          </a:p>
        </p:txBody>
      </p:sp>
      <p:sp>
        <p:nvSpPr>
          <p:cNvPr id="11" name="CuadroTexto 10">
            <a:extLst>
              <a:ext uri="{FF2B5EF4-FFF2-40B4-BE49-F238E27FC236}">
                <a16:creationId xmlns="" xmlns:a16="http://schemas.microsoft.com/office/drawing/2014/main" id="{4D62C163-8FCA-404B-839C-BEA41DD0379B}"/>
              </a:ext>
            </a:extLst>
          </p:cNvPr>
          <p:cNvSpPr txBox="1"/>
          <p:nvPr/>
        </p:nvSpPr>
        <p:spPr>
          <a:xfrm>
            <a:off x="1568400" y="4277918"/>
            <a:ext cx="1003005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TCRN. DE E.M </a:t>
            </a:r>
            <a:r>
              <a:rPr lang="es-EC" sz="2400" dirty="0">
                <a:solidFill>
                  <a:prstClr val="black"/>
                </a:solidFill>
                <a:latin typeface="Arial" panose="020B0604020202020204" pitchFamily="34" charset="0"/>
                <a:cs typeface="Arial" panose="020B0604020202020204" pitchFamily="34" charset="0"/>
              </a:rPr>
              <a:t> MONCAYO</a:t>
            </a:r>
            <a:r>
              <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s-EC" sz="2400" dirty="0">
                <a:solidFill>
                  <a:prstClr val="black"/>
                </a:solidFill>
                <a:latin typeface="Arial" panose="020B0604020202020204" pitchFamily="34" charset="0"/>
                <a:cs typeface="Arial" panose="020B0604020202020204" pitchFamily="34" charset="0"/>
              </a:rPr>
              <a:t>PEDRO</a:t>
            </a:r>
            <a:r>
              <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TCRN DE E.M  </a:t>
            </a:r>
            <a:r>
              <a:rPr lang="es-EC" sz="2400" dirty="0">
                <a:solidFill>
                  <a:prstClr val="black"/>
                </a:solidFill>
                <a:latin typeface="Arial" panose="020B0604020202020204" pitchFamily="34" charset="0"/>
                <a:cs typeface="Arial" panose="020B0604020202020204" pitchFamily="34" charset="0"/>
              </a:rPr>
              <a:t>NAVAS </a:t>
            </a:r>
            <a:r>
              <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MARCO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DIRECTOR: CRNL. </a:t>
            </a:r>
            <a:r>
              <a:rPr lang="es-EC" sz="2400" dirty="0">
                <a:solidFill>
                  <a:prstClr val="black"/>
                </a:solidFill>
                <a:latin typeface="Arial" panose="020B0604020202020204" pitchFamily="34" charset="0"/>
                <a:cs typeface="Arial" panose="020B0604020202020204" pitchFamily="34" charset="0"/>
              </a:rPr>
              <a:t>EM.</a:t>
            </a:r>
            <a:r>
              <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MIGUEL ITURRALDE</a:t>
            </a:r>
          </a:p>
        </p:txBody>
      </p:sp>
    </p:spTree>
    <p:extLst>
      <p:ext uri="{BB962C8B-B14F-4D97-AF65-F5344CB8AC3E}">
        <p14:creationId xmlns:p14="http://schemas.microsoft.com/office/powerpoint/2010/main" xmlns="" val="1449344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5600" cy="986597"/>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6. MARCO TEÓRICO</a:t>
            </a:r>
          </a:p>
        </p:txBody>
      </p:sp>
      <p:sp>
        <p:nvSpPr>
          <p:cNvPr id="4" name="2 Marcador de contenido">
            <a:extLst>
              <a:ext uri="{FF2B5EF4-FFF2-40B4-BE49-F238E27FC236}">
                <a16:creationId xmlns="" xmlns:a16="http://schemas.microsoft.com/office/drawing/2014/main" id="{DB42BC95-B4C4-A044-8764-4032A3624A7F}"/>
              </a:ext>
            </a:extLst>
          </p:cNvPr>
          <p:cNvSpPr txBox="1">
            <a:spLocks/>
          </p:cNvSpPr>
          <p:nvPr/>
        </p:nvSpPr>
        <p:spPr>
          <a:xfrm>
            <a:off x="1866900" y="1619407"/>
            <a:ext cx="937817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x-none" dirty="0"/>
              <a:t>Operación militar denominada EUNAVFOR MED.</a:t>
            </a:r>
          </a:p>
          <a:p>
            <a:pPr algn="just"/>
            <a:r>
              <a:rPr lang="x-none" dirty="0"/>
              <a:t>Unión Europea.</a:t>
            </a:r>
          </a:p>
          <a:p>
            <a:pPr algn="just"/>
            <a:r>
              <a:rPr lang="x-none" dirty="0"/>
              <a:t>Combatir la migración irregular y las redes de tráfico de personas.</a:t>
            </a:r>
          </a:p>
          <a:p>
            <a:pPr algn="just"/>
            <a:r>
              <a:rPr lang="x-none" dirty="0"/>
              <a:t>Mediterráneo Central.</a:t>
            </a:r>
            <a:endParaRPr lang="es-EC" dirty="0"/>
          </a:p>
        </p:txBody>
      </p:sp>
      <p:grpSp>
        <p:nvGrpSpPr>
          <p:cNvPr id="12" name="Grupo 11">
            <a:extLst>
              <a:ext uri="{FF2B5EF4-FFF2-40B4-BE49-F238E27FC236}">
                <a16:creationId xmlns="" xmlns:a16="http://schemas.microsoft.com/office/drawing/2014/main" id="{2E54B950-E90B-8A49-BC93-3E49AAFC1BE8}"/>
              </a:ext>
            </a:extLst>
          </p:cNvPr>
          <p:cNvGrpSpPr/>
          <p:nvPr/>
        </p:nvGrpSpPr>
        <p:grpSpPr>
          <a:xfrm>
            <a:off x="3254298" y="4131606"/>
            <a:ext cx="8937702" cy="1839139"/>
            <a:chOff x="3254298" y="4505093"/>
            <a:chExt cx="8937702" cy="1839139"/>
          </a:xfrm>
        </p:grpSpPr>
        <p:cxnSp>
          <p:nvCxnSpPr>
            <p:cNvPr id="9" name="Conector recto 8">
              <a:extLst>
                <a:ext uri="{FF2B5EF4-FFF2-40B4-BE49-F238E27FC236}">
                  <a16:creationId xmlns="" xmlns:a16="http://schemas.microsoft.com/office/drawing/2014/main" id="{1C41F27B-B054-EE43-B414-E6175972B320}"/>
                </a:ext>
              </a:extLst>
            </p:cNvPr>
            <p:cNvCxnSpPr>
              <a:cxnSpLocks/>
            </p:cNvCxnSpPr>
            <p:nvPr/>
          </p:nvCxnSpPr>
          <p:spPr>
            <a:xfrm>
              <a:off x="3557239" y="5441795"/>
              <a:ext cx="863476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8" name="Imagen 7">
              <a:extLst>
                <a:ext uri="{FF2B5EF4-FFF2-40B4-BE49-F238E27FC236}">
                  <a16:creationId xmlns="" xmlns:a16="http://schemas.microsoft.com/office/drawing/2014/main" id="{B06754D4-D888-D046-8142-25E05E05F7B9}"/>
                </a:ext>
              </a:extLst>
            </p:cNvPr>
            <p:cNvPicPr>
              <a:picLocks noChangeAspect="1"/>
            </p:cNvPicPr>
            <p:nvPr/>
          </p:nvPicPr>
          <p:blipFill rotWithShape="1">
            <a:blip r:embed="rId2">
              <a:extLst>
                <a:ext uri="{28A0092B-C50C-407E-A947-70E740481C1C}">
                  <a14:useLocalDpi xmlns:a14="http://schemas.microsoft.com/office/drawing/2010/main" xmlns="" val="0"/>
                </a:ext>
              </a:extLst>
            </a:blip>
            <a:srcRect t="19694" b="43171"/>
            <a:stretch/>
          </p:blipFill>
          <p:spPr>
            <a:xfrm>
              <a:off x="3254298" y="4505093"/>
              <a:ext cx="6603380" cy="183913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xmlns="" val="163074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5600" cy="986597"/>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7. HIPÓTESIS</a:t>
            </a:r>
          </a:p>
        </p:txBody>
      </p:sp>
      <p:pic>
        <p:nvPicPr>
          <p:cNvPr id="5" name="Imagen 4">
            <a:extLst>
              <a:ext uri="{FF2B5EF4-FFF2-40B4-BE49-F238E27FC236}">
                <a16:creationId xmlns="" xmlns:a16="http://schemas.microsoft.com/office/drawing/2014/main" id="{4DBA99F4-BB01-F046-A668-1CDE3160ACA3}"/>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79451" y="1966946"/>
            <a:ext cx="10409554" cy="4121619"/>
          </a:xfrm>
          <a:prstGeom prst="roundRect">
            <a:avLst>
              <a:gd name="adj" fmla="val 3482"/>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 xmlns:a16="http://schemas.microsoft.com/office/drawing/2014/main" id="{5A0E375D-33FA-7C4C-BD9E-BBA7D1E6173A}"/>
              </a:ext>
            </a:extLst>
          </p:cNvPr>
          <p:cNvSpPr txBox="1"/>
          <p:nvPr/>
        </p:nvSpPr>
        <p:spPr>
          <a:xfrm>
            <a:off x="6380358" y="2224036"/>
            <a:ext cx="5116551" cy="3970318"/>
          </a:xfrm>
          <a:prstGeom prst="rect">
            <a:avLst/>
          </a:prstGeom>
          <a:noFill/>
        </p:spPr>
        <p:txBody>
          <a:bodyPr wrap="square" rtlCol="0">
            <a:spAutoFit/>
          </a:bodyPr>
          <a:lstStyle/>
          <a:p>
            <a:pPr algn="ctr"/>
            <a:r>
              <a:rPr lang="x-none" sz="3600" dirty="0"/>
              <a:t>La descontrolada migración irregular en Ecuador en el 2017-2019, generaría un incremento en los niveles de inseguridad en el Ecuador?</a:t>
            </a:r>
            <a:r>
              <a:rPr lang="es-EC" sz="3600" dirty="0"/>
              <a:t> </a:t>
            </a:r>
          </a:p>
        </p:txBody>
      </p:sp>
    </p:spTree>
    <p:extLst>
      <p:ext uri="{BB962C8B-B14F-4D97-AF65-F5344CB8AC3E}">
        <p14:creationId xmlns:p14="http://schemas.microsoft.com/office/powerpoint/2010/main" xmlns="" val="2198747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9A0FC6FB-D21D-0448-B624-95E51C6409A3}"/>
              </a:ext>
            </a:extLst>
          </p:cNvPr>
          <p:cNvPicPr>
            <a:picLocks noChangeAspect="1"/>
          </p:cNvPicPr>
          <p:nvPr/>
        </p:nvPicPr>
        <p:blipFill>
          <a:blip r:embed="rId2">
            <a:extLst>
              <a:ext uri="{28A0092B-C50C-407E-A947-70E740481C1C}">
                <a14:useLocalDpi xmlns:a14="http://schemas.microsoft.com/office/drawing/2010/main" xmlns="" val="0"/>
              </a:ext>
            </a:extLst>
          </a:blip>
          <a:srcRect/>
          <a:stretch/>
        </p:blipFill>
        <p:spPr>
          <a:xfrm>
            <a:off x="1866907" y="1713300"/>
            <a:ext cx="10604964" cy="4570864"/>
          </a:xfrm>
          <a:prstGeom prst="rect">
            <a:avLst/>
          </a:prstGeom>
        </p:spPr>
      </p:pic>
      <p:sp>
        <p:nvSpPr>
          <p:cNvPr id="2" name="1 Título"/>
          <p:cNvSpPr>
            <a:spLocks noGrp="1"/>
          </p:cNvSpPr>
          <p:nvPr>
            <p:ph type="title"/>
          </p:nvPr>
        </p:nvSpPr>
        <p:spPr>
          <a:xfrm>
            <a:off x="838200" y="365125"/>
            <a:ext cx="10515600" cy="966718"/>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8. VARIABLES</a:t>
            </a:r>
          </a:p>
        </p:txBody>
      </p:sp>
      <p:sp>
        <p:nvSpPr>
          <p:cNvPr id="4" name="CuadroTexto 3">
            <a:extLst>
              <a:ext uri="{FF2B5EF4-FFF2-40B4-BE49-F238E27FC236}">
                <a16:creationId xmlns="" xmlns:a16="http://schemas.microsoft.com/office/drawing/2014/main" id="{5B3363F8-642A-DA45-A292-9A72B33C3D1C}"/>
              </a:ext>
            </a:extLst>
          </p:cNvPr>
          <p:cNvSpPr txBox="1"/>
          <p:nvPr/>
        </p:nvSpPr>
        <p:spPr>
          <a:xfrm>
            <a:off x="2386362" y="2293329"/>
            <a:ext cx="4145815" cy="523220"/>
          </a:xfrm>
          <a:prstGeom prst="rect">
            <a:avLst/>
          </a:prstGeom>
          <a:noFill/>
        </p:spPr>
        <p:txBody>
          <a:bodyPr wrap="none" rtlCol="0">
            <a:spAutoFit/>
          </a:bodyPr>
          <a:lstStyle/>
          <a:p>
            <a:r>
              <a:rPr lang="es-EC" sz="2800" b="1" dirty="0"/>
              <a:t>VARIABLE INDEPENDIENTE</a:t>
            </a:r>
          </a:p>
        </p:txBody>
      </p:sp>
      <p:sp>
        <p:nvSpPr>
          <p:cNvPr id="8" name="CuadroTexto 7">
            <a:extLst>
              <a:ext uri="{FF2B5EF4-FFF2-40B4-BE49-F238E27FC236}">
                <a16:creationId xmlns="" xmlns:a16="http://schemas.microsoft.com/office/drawing/2014/main" id="{978C1D95-965F-D447-9C0A-97BD454F037D}"/>
              </a:ext>
            </a:extLst>
          </p:cNvPr>
          <p:cNvSpPr txBox="1"/>
          <p:nvPr/>
        </p:nvSpPr>
        <p:spPr>
          <a:xfrm>
            <a:off x="2386362" y="3850714"/>
            <a:ext cx="4226926" cy="523220"/>
          </a:xfrm>
          <a:prstGeom prst="rect">
            <a:avLst/>
          </a:prstGeom>
          <a:noFill/>
        </p:spPr>
        <p:txBody>
          <a:bodyPr wrap="none" rtlCol="0">
            <a:spAutoFit/>
          </a:bodyPr>
          <a:lstStyle/>
          <a:p>
            <a:r>
              <a:rPr lang="es-EC" sz="2800" b="1" dirty="0"/>
              <a:t>VARIABLES  DEPENDIENTES</a:t>
            </a:r>
          </a:p>
        </p:txBody>
      </p:sp>
      <p:sp>
        <p:nvSpPr>
          <p:cNvPr id="9" name="CuadroTexto 8">
            <a:extLst>
              <a:ext uri="{FF2B5EF4-FFF2-40B4-BE49-F238E27FC236}">
                <a16:creationId xmlns="" xmlns:a16="http://schemas.microsoft.com/office/drawing/2014/main" id="{8E1B1E81-7127-7044-9877-B10D1D992A10}"/>
              </a:ext>
            </a:extLst>
          </p:cNvPr>
          <p:cNvSpPr txBox="1"/>
          <p:nvPr/>
        </p:nvSpPr>
        <p:spPr>
          <a:xfrm>
            <a:off x="2531327" y="3069147"/>
            <a:ext cx="3138295" cy="400110"/>
          </a:xfrm>
          <a:prstGeom prst="rect">
            <a:avLst/>
          </a:prstGeom>
          <a:noFill/>
        </p:spPr>
        <p:txBody>
          <a:bodyPr wrap="none" rtlCol="0">
            <a:spAutoFit/>
          </a:bodyPr>
          <a:lstStyle/>
          <a:p>
            <a:pPr marL="342900" indent="-342900">
              <a:buFont typeface="Arial" panose="020B0604020202020204" pitchFamily="34" charset="0"/>
              <a:buChar char="•"/>
            </a:pPr>
            <a:r>
              <a:rPr lang="es-EC" sz="2000" dirty="0"/>
              <a:t>Flujo migratorio irregular</a:t>
            </a:r>
          </a:p>
        </p:txBody>
      </p:sp>
      <p:sp>
        <p:nvSpPr>
          <p:cNvPr id="10" name="CuadroTexto 9">
            <a:extLst>
              <a:ext uri="{FF2B5EF4-FFF2-40B4-BE49-F238E27FC236}">
                <a16:creationId xmlns="" xmlns:a16="http://schemas.microsoft.com/office/drawing/2014/main" id="{762366D6-6F47-AA4F-8DCC-8DE6EB3E62FF}"/>
              </a:ext>
            </a:extLst>
          </p:cNvPr>
          <p:cNvSpPr txBox="1"/>
          <p:nvPr/>
        </p:nvSpPr>
        <p:spPr>
          <a:xfrm>
            <a:off x="2531327" y="4727056"/>
            <a:ext cx="5441795" cy="1323439"/>
          </a:xfrm>
          <a:prstGeom prst="rect">
            <a:avLst/>
          </a:prstGeom>
          <a:noFill/>
        </p:spPr>
        <p:txBody>
          <a:bodyPr wrap="square" rtlCol="0">
            <a:spAutoFit/>
          </a:bodyPr>
          <a:lstStyle/>
          <a:p>
            <a:pPr marL="342900" indent="-342900">
              <a:buFont typeface="Arial" panose="020B0604020202020204" pitchFamily="34" charset="0"/>
              <a:buChar char="•"/>
            </a:pPr>
            <a:r>
              <a:rPr lang="x-none" sz="2000" dirty="0"/>
              <a:t>Seguridad nacional.</a:t>
            </a:r>
            <a:endParaRPr lang="es-EC" sz="2000" dirty="0"/>
          </a:p>
          <a:p>
            <a:pPr marL="342900" indent="-342900">
              <a:buFont typeface="Arial" panose="020B0604020202020204" pitchFamily="34" charset="0"/>
              <a:buChar char="•"/>
            </a:pPr>
            <a:r>
              <a:rPr lang="x-none" sz="2000" dirty="0"/>
              <a:t>Niveles de inseguridad.</a:t>
            </a:r>
            <a:endParaRPr lang="es-EC" sz="2000" dirty="0"/>
          </a:p>
          <a:p>
            <a:pPr marL="342900" indent="-342900">
              <a:buFont typeface="Arial" panose="020B0604020202020204" pitchFamily="34" charset="0"/>
              <a:buChar char="•"/>
            </a:pPr>
            <a:r>
              <a:rPr lang="x-none" sz="2000" dirty="0"/>
              <a:t>Directrices de las Fuerzas Armadas sobre operaciones de control migratorio.</a:t>
            </a:r>
            <a:endParaRPr lang="es-EC" sz="2000" dirty="0"/>
          </a:p>
        </p:txBody>
      </p:sp>
    </p:spTree>
    <p:extLst>
      <p:ext uri="{BB962C8B-B14F-4D97-AF65-F5344CB8AC3E}">
        <p14:creationId xmlns:p14="http://schemas.microsoft.com/office/powerpoint/2010/main" xmlns="" val="897933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6"/>
            <a:ext cx="10515600" cy="918926"/>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9. OPERACIONALIZACIÓN DE VARIABLES</a:t>
            </a:r>
          </a:p>
        </p:txBody>
      </p:sp>
      <p:graphicFrame>
        <p:nvGraphicFramePr>
          <p:cNvPr id="4" name="Tabla 3">
            <a:extLst>
              <a:ext uri="{FF2B5EF4-FFF2-40B4-BE49-F238E27FC236}">
                <a16:creationId xmlns="" xmlns:a16="http://schemas.microsoft.com/office/drawing/2014/main" id="{DF9D3B8A-E690-0242-9420-2D744093BF33}"/>
              </a:ext>
            </a:extLst>
          </p:cNvPr>
          <p:cNvGraphicFramePr>
            <a:graphicFrameLocks noGrp="1"/>
          </p:cNvGraphicFramePr>
          <p:nvPr>
            <p:extLst>
              <p:ext uri="{D42A27DB-BD31-4B8C-83A1-F6EECF244321}">
                <p14:modId xmlns:p14="http://schemas.microsoft.com/office/powerpoint/2010/main" xmlns="" val="126074969"/>
              </p:ext>
            </p:extLst>
          </p:nvPr>
        </p:nvGraphicFramePr>
        <p:xfrm>
          <a:off x="2207570" y="1486949"/>
          <a:ext cx="9146230" cy="5005925"/>
        </p:xfrm>
        <a:graphic>
          <a:graphicData uri="http://schemas.openxmlformats.org/drawingml/2006/table">
            <a:tbl>
              <a:tblPr>
                <a:effectLst>
                  <a:outerShdw blurRad="50800" dist="38100" dir="8100000" algn="tr" rotWithShape="0">
                    <a:prstClr val="black">
                      <a:alpha val="40000"/>
                    </a:prstClr>
                  </a:outerShdw>
                </a:effectLst>
                <a:tableStyleId>{00A15C55-8517-42AA-B614-E9B94910E393}</a:tableStyleId>
              </a:tblPr>
              <a:tblGrid>
                <a:gridCol w="2647592">
                  <a:extLst>
                    <a:ext uri="{9D8B030D-6E8A-4147-A177-3AD203B41FA5}">
                      <a16:colId xmlns="" xmlns:a16="http://schemas.microsoft.com/office/drawing/2014/main" val="3906455812"/>
                    </a:ext>
                  </a:extLst>
                </a:gridCol>
                <a:gridCol w="2826475">
                  <a:extLst>
                    <a:ext uri="{9D8B030D-6E8A-4147-A177-3AD203B41FA5}">
                      <a16:colId xmlns="" xmlns:a16="http://schemas.microsoft.com/office/drawing/2014/main" val="1935075568"/>
                    </a:ext>
                  </a:extLst>
                </a:gridCol>
                <a:gridCol w="3672163">
                  <a:extLst>
                    <a:ext uri="{9D8B030D-6E8A-4147-A177-3AD203B41FA5}">
                      <a16:colId xmlns="" xmlns:a16="http://schemas.microsoft.com/office/drawing/2014/main" val="3687143651"/>
                    </a:ext>
                  </a:extLst>
                </a:gridCol>
              </a:tblGrid>
              <a:tr h="429821">
                <a:tc>
                  <a:txBody>
                    <a:bodyPr/>
                    <a:lstStyle/>
                    <a:p>
                      <a:pPr marL="9525" indent="0" algn="ctr">
                        <a:lnSpc>
                          <a:spcPct val="100000"/>
                        </a:lnSpc>
                        <a:spcBef>
                          <a:spcPts val="1200"/>
                        </a:spcBef>
                        <a:spcAft>
                          <a:spcPts val="1200"/>
                        </a:spcAft>
                        <a:buFont typeface="Arial" panose="020B0604020202020204" pitchFamily="34" charset="0"/>
                        <a:buNone/>
                        <a:tabLst/>
                      </a:pPr>
                      <a:r>
                        <a:rPr lang="x-none" sz="1800" b="1" dirty="0">
                          <a:effectLst/>
                        </a:rPr>
                        <a:t>VARIABLE DEPENDIENTE</a:t>
                      </a:r>
                      <a:endParaRPr lang="es-EC"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8971" marR="4897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tc>
                  <a:txBody>
                    <a:bodyPr/>
                    <a:lstStyle/>
                    <a:p>
                      <a:pPr marL="0" indent="9525" algn="ctr">
                        <a:lnSpc>
                          <a:spcPct val="100000"/>
                        </a:lnSpc>
                        <a:spcBef>
                          <a:spcPts val="1200"/>
                        </a:spcBef>
                        <a:spcAft>
                          <a:spcPts val="1200"/>
                        </a:spcAft>
                        <a:tabLst/>
                      </a:pPr>
                      <a:r>
                        <a:rPr lang="x-none" sz="1800" b="1" dirty="0">
                          <a:effectLst/>
                        </a:rPr>
                        <a:t>DIMENSIÓN</a:t>
                      </a:r>
                      <a:endParaRPr lang="es-EC"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8971" marR="4897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tc>
                  <a:txBody>
                    <a:bodyPr/>
                    <a:lstStyle/>
                    <a:p>
                      <a:pPr marL="0" indent="9525" algn="ctr">
                        <a:lnSpc>
                          <a:spcPct val="100000"/>
                        </a:lnSpc>
                        <a:spcBef>
                          <a:spcPts val="1200"/>
                        </a:spcBef>
                        <a:spcAft>
                          <a:spcPts val="1200"/>
                        </a:spcAft>
                        <a:tabLst/>
                      </a:pPr>
                      <a:r>
                        <a:rPr lang="x-none" sz="1800" b="1" dirty="0">
                          <a:effectLst/>
                        </a:rPr>
                        <a:t>INDICADORES</a:t>
                      </a:r>
                      <a:endParaRPr lang="es-EC"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8971" marR="4897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 xmlns:a16="http://schemas.microsoft.com/office/drawing/2014/main" val="702426705"/>
                  </a:ext>
                </a:extLst>
              </a:tr>
              <a:tr h="1230713">
                <a:tc rowSpan="4">
                  <a:txBody>
                    <a:bodyPr/>
                    <a:lstStyle/>
                    <a:p>
                      <a:pPr marL="361950" indent="0" algn="ctr">
                        <a:lnSpc>
                          <a:spcPct val="100000"/>
                        </a:lnSpc>
                        <a:spcBef>
                          <a:spcPts val="1200"/>
                        </a:spcBef>
                        <a:spcAft>
                          <a:spcPts val="1200"/>
                        </a:spcAft>
                        <a:tabLst/>
                      </a:pPr>
                      <a:r>
                        <a:rPr lang="x-none" sz="1400" dirty="0">
                          <a:effectLst/>
                        </a:rPr>
                        <a:t> </a:t>
                      </a:r>
                      <a:endParaRPr lang="es-EC" sz="1400" dirty="0">
                        <a:effectLst/>
                      </a:endParaRPr>
                    </a:p>
                    <a:p>
                      <a:pPr marL="361950" indent="0" algn="ctr">
                        <a:lnSpc>
                          <a:spcPct val="100000"/>
                        </a:lnSpc>
                        <a:spcBef>
                          <a:spcPts val="1200"/>
                        </a:spcBef>
                        <a:spcAft>
                          <a:spcPts val="1200"/>
                        </a:spcAft>
                        <a:tabLst/>
                      </a:pPr>
                      <a:r>
                        <a:rPr lang="x-none" sz="1400" dirty="0">
                          <a:effectLst/>
                        </a:rPr>
                        <a:t> </a:t>
                      </a:r>
                      <a:endParaRPr lang="es-EC" sz="1400" dirty="0">
                        <a:effectLst/>
                      </a:endParaRPr>
                    </a:p>
                    <a:p>
                      <a:pPr marL="361950" marR="170815" indent="0" algn="ctr">
                        <a:lnSpc>
                          <a:spcPct val="100000"/>
                        </a:lnSpc>
                        <a:spcBef>
                          <a:spcPts val="1200"/>
                        </a:spcBef>
                        <a:spcAft>
                          <a:spcPts val="1200"/>
                        </a:spcAft>
                        <a:tabLst/>
                      </a:pPr>
                      <a:r>
                        <a:rPr lang="x-none" sz="1400" dirty="0">
                          <a:effectLst/>
                        </a:rPr>
                        <a:t> </a:t>
                      </a:r>
                      <a:endParaRPr lang="es-EC"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8971" marR="4897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9525" algn="ctr">
                        <a:lnSpc>
                          <a:spcPct val="100000"/>
                        </a:lnSpc>
                        <a:spcBef>
                          <a:spcPts val="1200"/>
                        </a:spcBef>
                        <a:spcAft>
                          <a:spcPts val="1200"/>
                        </a:spcAft>
                        <a:tabLst/>
                      </a:pPr>
                      <a:r>
                        <a:rPr lang="x-none" sz="1600" dirty="0">
                          <a:effectLst/>
                        </a:rPr>
                        <a:t>Normativa </a:t>
                      </a:r>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8971" marR="4897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21005" indent="-285750" algn="l">
                        <a:lnSpc>
                          <a:spcPct val="100000"/>
                        </a:lnSpc>
                        <a:spcBef>
                          <a:spcPts val="1200"/>
                        </a:spcBef>
                        <a:spcAft>
                          <a:spcPts val="0"/>
                        </a:spcAft>
                        <a:buFont typeface="Arial" panose="020B0604020202020204" pitchFamily="34" charset="0"/>
                        <a:buChar char="•"/>
                      </a:pPr>
                      <a:r>
                        <a:rPr lang="x-none" sz="1400" dirty="0">
                          <a:effectLst/>
                        </a:rPr>
                        <a:t>Normativa para implementar la seguridad en el Estado.</a:t>
                      </a:r>
                      <a:endParaRPr lang="es-EC" sz="1400" dirty="0">
                        <a:effectLst/>
                      </a:endParaRPr>
                    </a:p>
                    <a:p>
                      <a:pPr marL="421005" indent="-285750" algn="l">
                        <a:lnSpc>
                          <a:spcPct val="100000"/>
                        </a:lnSpc>
                        <a:spcBef>
                          <a:spcPts val="1200"/>
                        </a:spcBef>
                        <a:spcAft>
                          <a:spcPts val="0"/>
                        </a:spcAft>
                        <a:buFont typeface="Arial" panose="020B0604020202020204" pitchFamily="34" charset="0"/>
                        <a:buChar char="•"/>
                      </a:pPr>
                      <a:r>
                        <a:rPr lang="x-none" sz="1400" dirty="0">
                          <a:effectLst/>
                        </a:rPr>
                        <a:t>Normativa para gestionar la seguridad      en las instituciones públicas y privadas</a:t>
                      </a:r>
                      <a:endParaRPr lang="es-EC" sz="1400" dirty="0">
                        <a:effectLst/>
                      </a:endParaRPr>
                    </a:p>
                  </a:txBody>
                  <a:tcPr marL="48971" marR="4897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4277451617"/>
                  </a:ext>
                </a:extLst>
              </a:tr>
              <a:tr h="1230713">
                <a:tc vMerge="1">
                  <a:txBody>
                    <a:bodyPr/>
                    <a:lstStyle/>
                    <a:p>
                      <a:endParaRPr lang="es-EC"/>
                    </a:p>
                  </a:txBody>
                  <a:tcPr/>
                </a:tc>
                <a:tc>
                  <a:txBody>
                    <a:bodyPr/>
                    <a:lstStyle/>
                    <a:p>
                      <a:pPr marL="0" indent="9525" algn="ctr">
                        <a:lnSpc>
                          <a:spcPct val="100000"/>
                        </a:lnSpc>
                        <a:spcBef>
                          <a:spcPts val="1200"/>
                        </a:spcBef>
                        <a:spcAft>
                          <a:spcPts val="1200"/>
                        </a:spcAft>
                        <a:tabLst/>
                      </a:pPr>
                      <a:r>
                        <a:rPr lang="x-none" sz="1600" dirty="0">
                          <a:effectLst/>
                        </a:rPr>
                        <a:t>Sistema de seguridad integral</a:t>
                      </a:r>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8971" marR="4897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21005" indent="-285750" algn="l">
                        <a:lnSpc>
                          <a:spcPct val="100000"/>
                        </a:lnSpc>
                        <a:spcBef>
                          <a:spcPts val="1200"/>
                        </a:spcBef>
                        <a:spcAft>
                          <a:spcPts val="0"/>
                        </a:spcAft>
                        <a:buFont typeface="Arial" panose="020B0604020202020204" pitchFamily="34" charset="0"/>
                        <a:buChar char="•"/>
                      </a:pPr>
                      <a:r>
                        <a:rPr lang="x-none" sz="1400" dirty="0">
                          <a:effectLst/>
                        </a:rPr>
                        <a:t>Organización del sistema de seguridad integral.</a:t>
                      </a:r>
                      <a:endParaRPr lang="es-EC" sz="1400" dirty="0">
                        <a:effectLst/>
                      </a:endParaRPr>
                    </a:p>
                    <a:p>
                      <a:pPr marL="421005" indent="-285750" algn="l">
                        <a:lnSpc>
                          <a:spcPct val="100000"/>
                        </a:lnSpc>
                        <a:spcBef>
                          <a:spcPts val="1200"/>
                        </a:spcBef>
                        <a:spcAft>
                          <a:spcPts val="0"/>
                        </a:spcAft>
                        <a:buFont typeface="Arial" panose="020B0604020202020204" pitchFamily="34" charset="0"/>
                        <a:buChar char="•"/>
                      </a:pPr>
                      <a:r>
                        <a:rPr lang="x-none" sz="1400" dirty="0">
                          <a:effectLst/>
                        </a:rPr>
                        <a:t>Capacidades tecnológicas para hacer   frente a las amenazas y riesgos</a:t>
                      </a:r>
                      <a:endParaRPr lang="es-EC" sz="1400" dirty="0">
                        <a:effectLst/>
                      </a:endParaRPr>
                    </a:p>
                  </a:txBody>
                  <a:tcPr marL="48971" marR="4897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3029586014"/>
                  </a:ext>
                </a:extLst>
              </a:tr>
              <a:tr h="1230713">
                <a:tc vMerge="1">
                  <a:txBody>
                    <a:bodyPr/>
                    <a:lstStyle/>
                    <a:p>
                      <a:endParaRPr lang="es-EC"/>
                    </a:p>
                  </a:txBody>
                  <a:tcPr/>
                </a:tc>
                <a:tc>
                  <a:txBody>
                    <a:bodyPr/>
                    <a:lstStyle/>
                    <a:p>
                      <a:pPr marL="0" indent="9525" algn="ctr">
                        <a:lnSpc>
                          <a:spcPct val="100000"/>
                        </a:lnSpc>
                        <a:spcBef>
                          <a:spcPts val="1200"/>
                        </a:spcBef>
                        <a:spcAft>
                          <a:spcPts val="1200"/>
                        </a:spcAft>
                        <a:tabLst/>
                      </a:pPr>
                      <a:r>
                        <a:rPr lang="x-none" sz="1600" dirty="0">
                          <a:effectLst/>
                        </a:rPr>
                        <a:t>Formación y difusión</a:t>
                      </a:r>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8971" marR="4897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21005" indent="-285750" algn="l">
                        <a:lnSpc>
                          <a:spcPct val="100000"/>
                        </a:lnSpc>
                        <a:spcBef>
                          <a:spcPts val="1200"/>
                        </a:spcBef>
                        <a:spcAft>
                          <a:spcPts val="0"/>
                        </a:spcAft>
                        <a:buFont typeface="Arial" panose="020B0604020202020204" pitchFamily="34" charset="0"/>
                        <a:buChar char="•"/>
                      </a:pPr>
                      <a:r>
                        <a:rPr lang="x-none" sz="1400" dirty="0">
                          <a:effectLst/>
                        </a:rPr>
                        <a:t>Cultura de seguridad</a:t>
                      </a:r>
                      <a:endParaRPr lang="es-EC" sz="1400" dirty="0">
                        <a:effectLst/>
                      </a:endParaRPr>
                    </a:p>
                    <a:p>
                      <a:pPr marL="421005" indent="-285750" algn="l">
                        <a:lnSpc>
                          <a:spcPct val="100000"/>
                        </a:lnSpc>
                        <a:spcBef>
                          <a:spcPts val="1200"/>
                        </a:spcBef>
                        <a:spcAft>
                          <a:spcPts val="0"/>
                        </a:spcAft>
                        <a:buFont typeface="Arial" panose="020B0604020202020204" pitchFamily="34" charset="0"/>
                        <a:buChar char="•"/>
                      </a:pPr>
                      <a:r>
                        <a:rPr lang="x-none" sz="1400" dirty="0">
                          <a:effectLst/>
                        </a:rPr>
                        <a:t>Programas de capacitación norma ISO-27001 Sistema de Gestión de Seguridad   de la Información.</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71" marR="4897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775016072"/>
                  </a:ext>
                </a:extLst>
              </a:tr>
              <a:tr h="883965">
                <a:tc vMerge="1">
                  <a:txBody>
                    <a:bodyPr/>
                    <a:lstStyle/>
                    <a:p>
                      <a:endParaRPr lang="es-EC"/>
                    </a:p>
                  </a:txBody>
                  <a:tcPr/>
                </a:tc>
                <a:tc>
                  <a:txBody>
                    <a:bodyPr/>
                    <a:lstStyle/>
                    <a:p>
                      <a:pPr marL="0" indent="9525" algn="ctr">
                        <a:lnSpc>
                          <a:spcPct val="100000"/>
                        </a:lnSpc>
                        <a:spcBef>
                          <a:spcPts val="1200"/>
                        </a:spcBef>
                        <a:spcAft>
                          <a:spcPts val="1200"/>
                        </a:spcAft>
                        <a:tabLst/>
                      </a:pPr>
                      <a:r>
                        <a:rPr lang="x-none" sz="1600" dirty="0">
                          <a:effectLst/>
                        </a:rPr>
                        <a:t>Amenazas y riesgos </a:t>
                      </a:r>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8971" marR="4897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14350" indent="-285750" algn="l">
                        <a:lnSpc>
                          <a:spcPct val="100000"/>
                        </a:lnSpc>
                        <a:spcBef>
                          <a:spcPts val="1200"/>
                        </a:spcBef>
                        <a:spcAft>
                          <a:spcPts val="0"/>
                        </a:spcAft>
                        <a:buFont typeface="Arial" panose="020B0604020202020204" pitchFamily="34" charset="0"/>
                        <a:buChar char="•"/>
                      </a:pPr>
                      <a:r>
                        <a:rPr lang="x-none" sz="1400" dirty="0">
                          <a:effectLst/>
                        </a:rPr>
                        <a:t>Amenazas a la seguridad</a:t>
                      </a:r>
                      <a:endParaRPr lang="es-EC" sz="1400" dirty="0">
                        <a:effectLst/>
                      </a:endParaRPr>
                    </a:p>
                    <a:p>
                      <a:pPr marL="514350" indent="-285750" algn="l">
                        <a:lnSpc>
                          <a:spcPct val="100000"/>
                        </a:lnSpc>
                        <a:spcBef>
                          <a:spcPts val="1200"/>
                        </a:spcBef>
                        <a:spcAft>
                          <a:spcPts val="0"/>
                        </a:spcAft>
                        <a:buFont typeface="Arial" panose="020B0604020202020204" pitchFamily="34" charset="0"/>
                        <a:buChar char="•"/>
                      </a:pPr>
                      <a:r>
                        <a:rPr lang="x-none" sz="1400" dirty="0">
                          <a:effectLst/>
                        </a:rPr>
                        <a:t>Riesgos a la seguridad.</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71" marR="4897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3550245704"/>
                  </a:ext>
                </a:extLst>
              </a:tr>
            </a:tbl>
          </a:graphicData>
        </a:graphic>
      </p:graphicFrame>
      <p:sp>
        <p:nvSpPr>
          <p:cNvPr id="3" name="CuadroTexto 2">
            <a:extLst>
              <a:ext uri="{FF2B5EF4-FFF2-40B4-BE49-F238E27FC236}">
                <a16:creationId xmlns="" xmlns:a16="http://schemas.microsoft.com/office/drawing/2014/main" id="{971D1EBF-D338-0F4C-A674-CC9519CA65EE}"/>
              </a:ext>
            </a:extLst>
          </p:cNvPr>
          <p:cNvSpPr txBox="1"/>
          <p:nvPr/>
        </p:nvSpPr>
        <p:spPr>
          <a:xfrm>
            <a:off x="2554111" y="2375210"/>
            <a:ext cx="1900520" cy="307777"/>
          </a:xfrm>
          <a:prstGeom prst="rect">
            <a:avLst/>
          </a:prstGeom>
          <a:noFill/>
        </p:spPr>
        <p:txBody>
          <a:bodyPr wrap="none" rtlCol="0">
            <a:spAutoFit/>
          </a:bodyPr>
          <a:lstStyle/>
          <a:p>
            <a:pPr algn="ctr"/>
            <a:r>
              <a:rPr lang="x-none" sz="1400" b="1" dirty="0"/>
              <a:t>SEGURIDAD NACIONAL</a:t>
            </a:r>
            <a:endParaRPr lang="es-EC" sz="1400" b="1" dirty="0"/>
          </a:p>
        </p:txBody>
      </p:sp>
      <p:sp>
        <p:nvSpPr>
          <p:cNvPr id="9" name="CuadroTexto 8">
            <a:extLst>
              <a:ext uri="{FF2B5EF4-FFF2-40B4-BE49-F238E27FC236}">
                <a16:creationId xmlns="" xmlns:a16="http://schemas.microsoft.com/office/drawing/2014/main" id="{2B43D840-ABA7-F644-8A1C-7FB2B7773A5F}"/>
              </a:ext>
            </a:extLst>
          </p:cNvPr>
          <p:cNvSpPr txBox="1"/>
          <p:nvPr/>
        </p:nvSpPr>
        <p:spPr>
          <a:xfrm>
            <a:off x="2437700" y="3624146"/>
            <a:ext cx="2133341" cy="307777"/>
          </a:xfrm>
          <a:prstGeom prst="rect">
            <a:avLst/>
          </a:prstGeom>
          <a:noFill/>
        </p:spPr>
        <p:txBody>
          <a:bodyPr wrap="none" rtlCol="0">
            <a:spAutoFit/>
          </a:bodyPr>
          <a:lstStyle/>
          <a:p>
            <a:pPr marL="9525" indent="0" algn="ctr">
              <a:lnSpc>
                <a:spcPct val="100000"/>
              </a:lnSpc>
              <a:spcBef>
                <a:spcPts val="1200"/>
              </a:spcBef>
              <a:spcAft>
                <a:spcPts val="1200"/>
              </a:spcAft>
              <a:tabLst/>
            </a:pPr>
            <a:r>
              <a:rPr lang="x-none" sz="1400" b="1" dirty="0"/>
              <a:t>NIVELES DE INSEGURIDAD</a:t>
            </a:r>
            <a:endParaRPr lang="es-EC" sz="1400" b="1" dirty="0"/>
          </a:p>
        </p:txBody>
      </p:sp>
      <p:sp>
        <p:nvSpPr>
          <p:cNvPr id="10" name="CuadroTexto 9">
            <a:extLst>
              <a:ext uri="{FF2B5EF4-FFF2-40B4-BE49-F238E27FC236}">
                <a16:creationId xmlns="" xmlns:a16="http://schemas.microsoft.com/office/drawing/2014/main" id="{C4604EA1-D0BE-524A-8828-38DFF068DD95}"/>
              </a:ext>
            </a:extLst>
          </p:cNvPr>
          <p:cNvSpPr txBox="1"/>
          <p:nvPr/>
        </p:nvSpPr>
        <p:spPr>
          <a:xfrm>
            <a:off x="2497875" y="4893997"/>
            <a:ext cx="2012990" cy="1169551"/>
          </a:xfrm>
          <a:prstGeom prst="rect">
            <a:avLst/>
          </a:prstGeom>
          <a:noFill/>
        </p:spPr>
        <p:txBody>
          <a:bodyPr wrap="square" rtlCol="0">
            <a:spAutoFit/>
          </a:bodyPr>
          <a:lstStyle/>
          <a:p>
            <a:pPr marL="9525" indent="0" algn="ctr">
              <a:lnSpc>
                <a:spcPct val="100000"/>
              </a:lnSpc>
              <a:spcBef>
                <a:spcPts val="1200"/>
              </a:spcBef>
              <a:spcAft>
                <a:spcPts val="1200"/>
              </a:spcAft>
              <a:tabLst/>
            </a:pPr>
            <a:r>
              <a:rPr lang="x-none" sz="1400" b="1" dirty="0"/>
              <a:t>DIRECTRICES DE LAS FUERZAS ARMADAS SOBRE OPERACIONES DE CONTROL MIGRATORIO</a:t>
            </a:r>
            <a:endParaRPr lang="es-EC" sz="1400" b="1" dirty="0"/>
          </a:p>
        </p:txBody>
      </p:sp>
      <p:cxnSp>
        <p:nvCxnSpPr>
          <p:cNvPr id="11" name="Conector recto 10">
            <a:extLst>
              <a:ext uri="{FF2B5EF4-FFF2-40B4-BE49-F238E27FC236}">
                <a16:creationId xmlns="" xmlns:a16="http://schemas.microsoft.com/office/drawing/2014/main" id="{07E3B77B-CC0A-374D-9CDA-89171723A415}"/>
              </a:ext>
            </a:extLst>
          </p:cNvPr>
          <p:cNvCxnSpPr>
            <a:cxnSpLocks/>
          </p:cNvCxnSpPr>
          <p:nvPr/>
        </p:nvCxnSpPr>
        <p:spPr>
          <a:xfrm>
            <a:off x="4801715" y="2051457"/>
            <a:ext cx="0" cy="4338192"/>
          </a:xfrm>
          <a:prstGeom prst="line">
            <a:avLst/>
          </a:prstGeom>
          <a:ln w="28575" cap="flat" cmpd="sng" algn="ctr">
            <a:gradFill flip="none" rotWithShape="1">
              <a:gsLst>
                <a:gs pos="50000">
                  <a:srgbClr val="C00000"/>
                </a:gs>
                <a:gs pos="0">
                  <a:schemeClr val="accent2">
                    <a:lumMod val="40000"/>
                    <a:lumOff val="60000"/>
                  </a:schemeClr>
                </a:gs>
                <a:gs pos="100000">
                  <a:schemeClr val="accent2">
                    <a:lumMod val="40000"/>
                    <a:lumOff val="60000"/>
                  </a:schemeClr>
                </a:gs>
              </a:gsLst>
              <a:path path="circle">
                <a:fillToRect l="100000" t="100000"/>
              </a:path>
              <a:tileRect r="-100000" b="-100000"/>
            </a:gra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Conector recto 12">
            <a:extLst>
              <a:ext uri="{FF2B5EF4-FFF2-40B4-BE49-F238E27FC236}">
                <a16:creationId xmlns="" xmlns:a16="http://schemas.microsoft.com/office/drawing/2014/main" id="{902ACB27-6299-704E-B6D9-F6F479849684}"/>
              </a:ext>
            </a:extLst>
          </p:cNvPr>
          <p:cNvCxnSpPr>
            <a:cxnSpLocks/>
          </p:cNvCxnSpPr>
          <p:nvPr/>
        </p:nvCxnSpPr>
        <p:spPr>
          <a:xfrm>
            <a:off x="7712183" y="2051457"/>
            <a:ext cx="0" cy="4338192"/>
          </a:xfrm>
          <a:prstGeom prst="line">
            <a:avLst/>
          </a:prstGeom>
          <a:ln w="28575" cap="flat" cmpd="sng" algn="ctr">
            <a:gradFill flip="none" rotWithShape="1">
              <a:gsLst>
                <a:gs pos="50000">
                  <a:srgbClr val="C00000"/>
                </a:gs>
                <a:gs pos="0">
                  <a:schemeClr val="accent2">
                    <a:lumMod val="40000"/>
                    <a:lumOff val="60000"/>
                  </a:schemeClr>
                </a:gs>
                <a:gs pos="100000">
                  <a:schemeClr val="accent2">
                    <a:lumMod val="40000"/>
                    <a:lumOff val="60000"/>
                  </a:schemeClr>
                </a:gs>
              </a:gsLst>
              <a:path path="circle">
                <a:fillToRect l="100000" t="100000"/>
              </a:path>
              <a:tileRect r="-100000" b="-100000"/>
            </a:gra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xmlns="" val="42144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B276413D-A89C-0E4A-844C-3D0F6853A7AA}"/>
              </a:ext>
            </a:extLst>
          </p:cNvPr>
          <p:cNvPicPr>
            <a:picLocks noChangeAspect="1"/>
          </p:cNvPicPr>
          <p:nvPr/>
        </p:nvPicPr>
        <p:blipFill>
          <a:blip r:embed="rId2">
            <a:extLst>
              <a:ext uri="{28A0092B-C50C-407E-A947-70E740481C1C}">
                <a14:useLocalDpi xmlns:a14="http://schemas.microsoft.com/office/drawing/2010/main" xmlns="" val="0"/>
              </a:ext>
            </a:extLst>
          </a:blip>
          <a:srcRect/>
          <a:stretch/>
        </p:blipFill>
        <p:spPr>
          <a:xfrm>
            <a:off x="1866907" y="1716299"/>
            <a:ext cx="10604964" cy="4564866"/>
          </a:xfrm>
          <a:prstGeom prst="rect">
            <a:avLst/>
          </a:prstGeom>
        </p:spPr>
      </p:pic>
      <p:sp>
        <p:nvSpPr>
          <p:cNvPr id="2" name="1 Título"/>
          <p:cNvSpPr>
            <a:spLocks noGrp="1"/>
          </p:cNvSpPr>
          <p:nvPr>
            <p:ph type="title"/>
          </p:nvPr>
        </p:nvSpPr>
        <p:spPr>
          <a:xfrm>
            <a:off x="838200" y="365126"/>
            <a:ext cx="10515600" cy="986596"/>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10. OBJETO DE ESTUDIO Y CAMPO DE ACCIÓN</a:t>
            </a:r>
          </a:p>
        </p:txBody>
      </p:sp>
      <p:sp>
        <p:nvSpPr>
          <p:cNvPr id="5" name="CuadroTexto 4">
            <a:extLst>
              <a:ext uri="{FF2B5EF4-FFF2-40B4-BE49-F238E27FC236}">
                <a16:creationId xmlns="" xmlns:a16="http://schemas.microsoft.com/office/drawing/2014/main" id="{E85798A1-B200-1347-9402-A2D84F7E1A2C}"/>
              </a:ext>
            </a:extLst>
          </p:cNvPr>
          <p:cNvSpPr txBox="1"/>
          <p:nvPr/>
        </p:nvSpPr>
        <p:spPr>
          <a:xfrm>
            <a:off x="2386362" y="2878997"/>
            <a:ext cx="3306674" cy="523220"/>
          </a:xfrm>
          <a:prstGeom prst="rect">
            <a:avLst/>
          </a:prstGeom>
          <a:noFill/>
        </p:spPr>
        <p:txBody>
          <a:bodyPr wrap="none" rtlCol="0">
            <a:spAutoFit/>
          </a:bodyPr>
          <a:lstStyle/>
          <a:p>
            <a:r>
              <a:rPr lang="x-none" sz="2800" b="1" dirty="0"/>
              <a:t>OBJETO DE ESTUDIO:</a:t>
            </a:r>
            <a:endParaRPr lang="es-EC" sz="2800" b="1" dirty="0"/>
          </a:p>
        </p:txBody>
      </p:sp>
      <p:sp>
        <p:nvSpPr>
          <p:cNvPr id="6" name="CuadroTexto 5">
            <a:extLst>
              <a:ext uri="{FF2B5EF4-FFF2-40B4-BE49-F238E27FC236}">
                <a16:creationId xmlns="" xmlns:a16="http://schemas.microsoft.com/office/drawing/2014/main" id="{4AEDBA8F-0748-A04E-962C-F1CE915ABCEE}"/>
              </a:ext>
            </a:extLst>
          </p:cNvPr>
          <p:cNvSpPr txBox="1"/>
          <p:nvPr/>
        </p:nvSpPr>
        <p:spPr>
          <a:xfrm>
            <a:off x="2386362" y="4430653"/>
            <a:ext cx="3256597" cy="523220"/>
          </a:xfrm>
          <a:prstGeom prst="rect">
            <a:avLst/>
          </a:prstGeom>
          <a:noFill/>
        </p:spPr>
        <p:txBody>
          <a:bodyPr wrap="none" rtlCol="0">
            <a:spAutoFit/>
          </a:bodyPr>
          <a:lstStyle/>
          <a:p>
            <a:r>
              <a:rPr lang="x-none" sz="2800" b="1" dirty="0"/>
              <a:t>CAMPO DE ACCIÓN: </a:t>
            </a:r>
            <a:endParaRPr lang="es-EC" sz="2800" b="1" dirty="0"/>
          </a:p>
        </p:txBody>
      </p:sp>
      <p:sp>
        <p:nvSpPr>
          <p:cNvPr id="7" name="CuadroTexto 6">
            <a:extLst>
              <a:ext uri="{FF2B5EF4-FFF2-40B4-BE49-F238E27FC236}">
                <a16:creationId xmlns="" xmlns:a16="http://schemas.microsoft.com/office/drawing/2014/main" id="{9DD810B7-1E06-8348-AAD0-FEC886E2859A}"/>
              </a:ext>
            </a:extLst>
          </p:cNvPr>
          <p:cNvSpPr txBox="1"/>
          <p:nvPr/>
        </p:nvSpPr>
        <p:spPr>
          <a:xfrm>
            <a:off x="2531327" y="3654815"/>
            <a:ext cx="2776722" cy="400110"/>
          </a:xfrm>
          <a:prstGeom prst="rect">
            <a:avLst/>
          </a:prstGeom>
          <a:noFill/>
        </p:spPr>
        <p:txBody>
          <a:bodyPr wrap="none" rtlCol="0">
            <a:spAutoFit/>
          </a:bodyPr>
          <a:lstStyle/>
          <a:p>
            <a:pPr marL="342900" indent="-342900">
              <a:buFont typeface="Arial" panose="020B0604020202020204" pitchFamily="34" charset="0"/>
              <a:buChar char="•"/>
            </a:pPr>
            <a:r>
              <a:rPr lang="x-none" sz="2000" dirty="0"/>
              <a:t>El Estado Ecuatoriano</a:t>
            </a:r>
            <a:endParaRPr lang="es-EC" sz="2000" dirty="0"/>
          </a:p>
        </p:txBody>
      </p:sp>
      <p:sp>
        <p:nvSpPr>
          <p:cNvPr id="8" name="CuadroTexto 7">
            <a:extLst>
              <a:ext uri="{FF2B5EF4-FFF2-40B4-BE49-F238E27FC236}">
                <a16:creationId xmlns="" xmlns:a16="http://schemas.microsoft.com/office/drawing/2014/main" id="{D50105BD-EDDF-384F-9D2E-9A8A67D34BEC}"/>
              </a:ext>
            </a:extLst>
          </p:cNvPr>
          <p:cNvSpPr txBox="1"/>
          <p:nvPr/>
        </p:nvSpPr>
        <p:spPr>
          <a:xfrm>
            <a:off x="2531327" y="5185093"/>
            <a:ext cx="5441795" cy="400110"/>
          </a:xfrm>
          <a:prstGeom prst="rect">
            <a:avLst/>
          </a:prstGeom>
          <a:noFill/>
        </p:spPr>
        <p:txBody>
          <a:bodyPr wrap="square" rtlCol="0">
            <a:spAutoFit/>
          </a:bodyPr>
          <a:lstStyle/>
          <a:p>
            <a:pPr marL="342900" indent="-342900">
              <a:buFont typeface="Arial" panose="020B0604020202020204" pitchFamily="34" charset="0"/>
              <a:buChar char="•"/>
            </a:pPr>
            <a:r>
              <a:rPr lang="x-none" sz="2000" dirty="0"/>
              <a:t>La seguridad integral en el Ecuador</a:t>
            </a:r>
            <a:endParaRPr lang="es-EC" sz="2000" dirty="0"/>
          </a:p>
        </p:txBody>
      </p:sp>
    </p:spTree>
    <p:extLst>
      <p:ext uri="{BB962C8B-B14F-4D97-AF65-F5344CB8AC3E}">
        <p14:creationId xmlns:p14="http://schemas.microsoft.com/office/powerpoint/2010/main" xmlns="" val="2053794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6"/>
            <a:ext cx="10515600" cy="918925"/>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11. DISEÑO DE LA INVESTIGACIÓN</a:t>
            </a:r>
          </a:p>
        </p:txBody>
      </p:sp>
      <p:pic>
        <p:nvPicPr>
          <p:cNvPr id="5" name="Imagen 4">
            <a:extLst>
              <a:ext uri="{FF2B5EF4-FFF2-40B4-BE49-F238E27FC236}">
                <a16:creationId xmlns="" xmlns:a16="http://schemas.microsoft.com/office/drawing/2014/main" id="{1E64CC4D-DCD8-594E-9B14-B9313DE2572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32207" y="2188874"/>
            <a:ext cx="10009925" cy="4066960"/>
          </a:xfrm>
          <a:prstGeom prst="rect">
            <a:avLst/>
          </a:prstGeom>
        </p:spPr>
      </p:pic>
      <p:sp>
        <p:nvSpPr>
          <p:cNvPr id="8" name="CuadroTexto 7">
            <a:extLst>
              <a:ext uri="{FF2B5EF4-FFF2-40B4-BE49-F238E27FC236}">
                <a16:creationId xmlns="" xmlns:a16="http://schemas.microsoft.com/office/drawing/2014/main" id="{D2B0BF7C-2018-7849-B6D5-47A8E8A7202A}"/>
              </a:ext>
            </a:extLst>
          </p:cNvPr>
          <p:cNvSpPr txBox="1"/>
          <p:nvPr/>
        </p:nvSpPr>
        <p:spPr>
          <a:xfrm>
            <a:off x="1880122" y="2856309"/>
            <a:ext cx="1495363" cy="1569660"/>
          </a:xfrm>
          <a:prstGeom prst="rect">
            <a:avLst/>
          </a:prstGeom>
          <a:noFill/>
        </p:spPr>
        <p:txBody>
          <a:bodyPr wrap="square" rtlCol="0">
            <a:spAutoFit/>
          </a:bodyPr>
          <a:lstStyle/>
          <a:p>
            <a:pPr algn="ctr"/>
            <a:r>
              <a:rPr lang="es-EC" sz="1600" b="1" dirty="0"/>
              <a:t>Descriptiva</a:t>
            </a:r>
          </a:p>
          <a:p>
            <a:pPr algn="ctr"/>
            <a:r>
              <a:rPr lang="es-EC" sz="1600" dirty="0">
                <a:solidFill>
                  <a:schemeClr val="bg1"/>
                </a:solidFill>
              </a:rPr>
              <a:t>Determinar actitudes de migración irregular.</a:t>
            </a:r>
          </a:p>
          <a:p>
            <a:pPr algn="ctr"/>
            <a:r>
              <a:rPr lang="es-EC" sz="1600" dirty="0">
                <a:solidFill>
                  <a:schemeClr val="bg1"/>
                </a:solidFill>
              </a:rPr>
              <a:t>Rol FFAA</a:t>
            </a:r>
          </a:p>
        </p:txBody>
      </p:sp>
      <p:sp>
        <p:nvSpPr>
          <p:cNvPr id="9" name="CuadroTexto 8">
            <a:extLst>
              <a:ext uri="{FF2B5EF4-FFF2-40B4-BE49-F238E27FC236}">
                <a16:creationId xmlns="" xmlns:a16="http://schemas.microsoft.com/office/drawing/2014/main" id="{461E388F-705D-CD4A-91D2-3A55549EB837}"/>
              </a:ext>
            </a:extLst>
          </p:cNvPr>
          <p:cNvSpPr txBox="1"/>
          <p:nvPr/>
        </p:nvSpPr>
        <p:spPr>
          <a:xfrm>
            <a:off x="1368870" y="1896699"/>
            <a:ext cx="2517869" cy="369332"/>
          </a:xfrm>
          <a:prstGeom prst="rect">
            <a:avLst/>
          </a:prstGeom>
          <a:noFill/>
        </p:spPr>
        <p:txBody>
          <a:bodyPr wrap="none" rtlCol="0">
            <a:spAutoFit/>
          </a:bodyPr>
          <a:lstStyle/>
          <a:p>
            <a:r>
              <a:rPr lang="es-EC" b="1" dirty="0"/>
              <a:t>TIPO DE INVESTIGACIÓN</a:t>
            </a:r>
          </a:p>
        </p:txBody>
      </p:sp>
      <p:sp>
        <p:nvSpPr>
          <p:cNvPr id="11" name="CuadroTexto 10">
            <a:extLst>
              <a:ext uri="{FF2B5EF4-FFF2-40B4-BE49-F238E27FC236}">
                <a16:creationId xmlns="" xmlns:a16="http://schemas.microsoft.com/office/drawing/2014/main" id="{8025F3CD-F421-8845-B733-8CDB1D1DA34B}"/>
              </a:ext>
            </a:extLst>
          </p:cNvPr>
          <p:cNvSpPr txBox="1"/>
          <p:nvPr/>
        </p:nvSpPr>
        <p:spPr>
          <a:xfrm>
            <a:off x="9171738" y="1896699"/>
            <a:ext cx="2370394" cy="369332"/>
          </a:xfrm>
          <a:prstGeom prst="rect">
            <a:avLst/>
          </a:prstGeom>
          <a:noFill/>
        </p:spPr>
        <p:txBody>
          <a:bodyPr wrap="none" rtlCol="0">
            <a:spAutoFit/>
          </a:bodyPr>
          <a:lstStyle/>
          <a:p>
            <a:pPr algn="ctr"/>
            <a:r>
              <a:rPr lang="es-EC" b="1" dirty="0"/>
              <a:t>POBLACIÓN/MUESTRA</a:t>
            </a:r>
          </a:p>
        </p:txBody>
      </p:sp>
      <p:sp>
        <p:nvSpPr>
          <p:cNvPr id="12" name="CuadroTexto 11">
            <a:extLst>
              <a:ext uri="{FF2B5EF4-FFF2-40B4-BE49-F238E27FC236}">
                <a16:creationId xmlns="" xmlns:a16="http://schemas.microsoft.com/office/drawing/2014/main" id="{8B0A62A0-24D2-804A-A323-657BCA45249A}"/>
              </a:ext>
            </a:extLst>
          </p:cNvPr>
          <p:cNvSpPr txBox="1"/>
          <p:nvPr/>
        </p:nvSpPr>
        <p:spPr>
          <a:xfrm>
            <a:off x="9735766" y="3171780"/>
            <a:ext cx="1495363" cy="1107996"/>
          </a:xfrm>
          <a:prstGeom prst="rect">
            <a:avLst/>
          </a:prstGeom>
          <a:noFill/>
        </p:spPr>
        <p:txBody>
          <a:bodyPr wrap="square" rtlCol="0">
            <a:spAutoFit/>
          </a:bodyPr>
          <a:lstStyle/>
          <a:p>
            <a:pPr algn="ctr"/>
            <a:r>
              <a:rPr lang="es-EC" sz="1100" dirty="0">
                <a:solidFill>
                  <a:schemeClr val="bg1"/>
                </a:solidFill>
              </a:rPr>
              <a:t>Oficiales que cursan el Estado Mayor /</a:t>
            </a:r>
          </a:p>
          <a:p>
            <a:pPr algn="ctr"/>
            <a:r>
              <a:rPr lang="es-EC" sz="1100" dirty="0">
                <a:solidFill>
                  <a:schemeClr val="bg1"/>
                </a:solidFill>
              </a:rPr>
              <a:t> Quienes</a:t>
            </a:r>
          </a:p>
          <a:p>
            <a:pPr algn="ctr"/>
            <a:r>
              <a:rPr lang="es-EC" sz="1100" dirty="0">
                <a:solidFill>
                  <a:schemeClr val="bg1"/>
                </a:solidFill>
              </a:rPr>
              <a:t>que han cumplido Segundos comandantes.</a:t>
            </a:r>
          </a:p>
        </p:txBody>
      </p:sp>
      <p:sp>
        <p:nvSpPr>
          <p:cNvPr id="13" name="CuadroTexto 12">
            <a:extLst>
              <a:ext uri="{FF2B5EF4-FFF2-40B4-BE49-F238E27FC236}">
                <a16:creationId xmlns="" xmlns:a16="http://schemas.microsoft.com/office/drawing/2014/main" id="{461E388F-705D-CD4A-91D2-3A55549EB837}"/>
              </a:ext>
            </a:extLst>
          </p:cNvPr>
          <p:cNvSpPr txBox="1"/>
          <p:nvPr/>
        </p:nvSpPr>
        <p:spPr>
          <a:xfrm>
            <a:off x="5065740" y="6178677"/>
            <a:ext cx="2942857" cy="369332"/>
          </a:xfrm>
          <a:prstGeom prst="rect">
            <a:avLst/>
          </a:prstGeom>
          <a:noFill/>
        </p:spPr>
        <p:txBody>
          <a:bodyPr wrap="none" rtlCol="0">
            <a:spAutoFit/>
          </a:bodyPr>
          <a:lstStyle/>
          <a:p>
            <a:r>
              <a:rPr lang="es-EC" b="1" dirty="0"/>
              <a:t>MÉTODO DE INVESTIGACIÓN</a:t>
            </a:r>
          </a:p>
        </p:txBody>
      </p:sp>
      <p:sp>
        <p:nvSpPr>
          <p:cNvPr id="14" name="CuadroTexto 13">
            <a:extLst>
              <a:ext uri="{FF2B5EF4-FFF2-40B4-BE49-F238E27FC236}">
                <a16:creationId xmlns="" xmlns:a16="http://schemas.microsoft.com/office/drawing/2014/main" id="{D2B0BF7C-2018-7849-B6D5-47A8E8A7202A}"/>
              </a:ext>
            </a:extLst>
          </p:cNvPr>
          <p:cNvSpPr txBox="1"/>
          <p:nvPr/>
        </p:nvSpPr>
        <p:spPr>
          <a:xfrm>
            <a:off x="5789486" y="4156606"/>
            <a:ext cx="1495363" cy="1569660"/>
          </a:xfrm>
          <a:prstGeom prst="rect">
            <a:avLst/>
          </a:prstGeom>
          <a:noFill/>
        </p:spPr>
        <p:txBody>
          <a:bodyPr wrap="square" rtlCol="0">
            <a:spAutoFit/>
          </a:bodyPr>
          <a:lstStyle/>
          <a:p>
            <a:pPr algn="ctr"/>
            <a:r>
              <a:rPr lang="es-EC" sz="1600" b="1" dirty="0"/>
              <a:t>Analítico-sintético</a:t>
            </a:r>
          </a:p>
          <a:p>
            <a:pPr algn="ctr"/>
            <a:r>
              <a:rPr lang="es-EC" sz="1600" dirty="0">
                <a:solidFill>
                  <a:schemeClr val="bg1"/>
                </a:solidFill>
              </a:rPr>
              <a:t>Conocer las consecuencias de la migración irregular.</a:t>
            </a:r>
          </a:p>
        </p:txBody>
      </p:sp>
    </p:spTree>
    <p:extLst>
      <p:ext uri="{BB962C8B-B14F-4D97-AF65-F5344CB8AC3E}">
        <p14:creationId xmlns:p14="http://schemas.microsoft.com/office/powerpoint/2010/main" xmlns="" val="1187523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5600" cy="996747"/>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12. DESARROLLO DE LOS OBJETIVOS</a:t>
            </a:r>
          </a:p>
        </p:txBody>
      </p:sp>
      <p:pic>
        <p:nvPicPr>
          <p:cNvPr id="4" name="Imagen 3">
            <a:extLst>
              <a:ext uri="{FF2B5EF4-FFF2-40B4-BE49-F238E27FC236}">
                <a16:creationId xmlns="" xmlns:a16="http://schemas.microsoft.com/office/drawing/2014/main" id="{C35BE01E-9A5D-FA49-8CA0-B05EDE8A66EA}"/>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397511" y="1641300"/>
            <a:ext cx="9056650" cy="4851575"/>
          </a:xfrm>
          <a:prstGeom prst="rect">
            <a:avLst/>
          </a:prstGeom>
          <a:ln>
            <a:noFill/>
          </a:ln>
          <a:effectLst>
            <a:softEdge rad="112500"/>
          </a:effectLst>
        </p:spPr>
      </p:pic>
    </p:spTree>
    <p:extLst>
      <p:ext uri="{BB962C8B-B14F-4D97-AF65-F5344CB8AC3E}">
        <p14:creationId xmlns:p14="http://schemas.microsoft.com/office/powerpoint/2010/main" xmlns="" val="249156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5600" cy="996747"/>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12.1 DESARROLLO DEL OBJETIVO 1</a:t>
            </a:r>
          </a:p>
        </p:txBody>
      </p:sp>
      <p:pic>
        <p:nvPicPr>
          <p:cNvPr id="5" name="Imagen 4">
            <a:extLst>
              <a:ext uri="{FF2B5EF4-FFF2-40B4-BE49-F238E27FC236}">
                <a16:creationId xmlns="" xmlns:a16="http://schemas.microsoft.com/office/drawing/2014/main" id="{19CD9660-6851-BE45-9436-A96441C3768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87548" y="1757245"/>
            <a:ext cx="9704284" cy="4453983"/>
          </a:xfrm>
          <a:prstGeom prst="rect">
            <a:avLst/>
          </a:prstGeom>
          <a:ln>
            <a:noFill/>
          </a:ln>
          <a:effectLst>
            <a:outerShdw blurRad="292100" dist="139700" dir="2700000" algn="tl" rotWithShape="0">
              <a:srgbClr val="333333">
                <a:alpha val="65000"/>
              </a:srgbClr>
            </a:outerShdw>
          </a:effectLst>
        </p:spPr>
      </p:pic>
      <p:sp>
        <p:nvSpPr>
          <p:cNvPr id="3" name="2 Marcador de contenido"/>
          <p:cNvSpPr>
            <a:spLocks noGrp="1"/>
          </p:cNvSpPr>
          <p:nvPr>
            <p:ph idx="1"/>
          </p:nvPr>
        </p:nvSpPr>
        <p:spPr>
          <a:xfrm>
            <a:off x="2614065" y="3418903"/>
            <a:ext cx="8451250" cy="2035098"/>
          </a:xfrm>
        </p:spPr>
        <p:txBody>
          <a:bodyPr>
            <a:normAutofit fontScale="92500" lnSpcReduction="10000"/>
          </a:bodyPr>
          <a:lstStyle/>
          <a:p>
            <a:pPr marL="0" indent="0" algn="ctr">
              <a:buNone/>
            </a:pPr>
            <a:r>
              <a:rPr lang="x-none" sz="4000" dirty="0"/>
              <a:t>Realizar un análisis sobre los datos del flujo migratorio hacia el Ecuador entre el 2017 y 2019, para contrastarlos con los datos de los niveles de seguridad</a:t>
            </a:r>
            <a:r>
              <a:rPr lang="es-EC" sz="4000" dirty="0"/>
              <a:t> </a:t>
            </a:r>
          </a:p>
          <a:p>
            <a:pPr marL="0" indent="0" algn="ctr">
              <a:buNone/>
            </a:pPr>
            <a:endParaRPr lang="es-EC" sz="4000" dirty="0"/>
          </a:p>
        </p:txBody>
      </p:sp>
      <p:pic>
        <p:nvPicPr>
          <p:cNvPr id="7" name="Imagen 6">
            <a:extLst>
              <a:ext uri="{FF2B5EF4-FFF2-40B4-BE49-F238E27FC236}">
                <a16:creationId xmlns="" xmlns:a16="http://schemas.microsoft.com/office/drawing/2014/main" id="{A7C35CB4-303A-5D4A-8916-65AB3084977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987548" y="1768395"/>
            <a:ext cx="9704284" cy="893281"/>
          </a:xfrm>
          <a:prstGeom prst="rect">
            <a:avLst/>
          </a:prstGeom>
        </p:spPr>
      </p:pic>
    </p:spTree>
    <p:extLst>
      <p:ext uri="{BB962C8B-B14F-4D97-AF65-F5344CB8AC3E}">
        <p14:creationId xmlns:p14="http://schemas.microsoft.com/office/powerpoint/2010/main" xmlns="" val="1191618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5600" cy="996747"/>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12.1 DESARROLLO DEL OBJETIVO 1</a:t>
            </a:r>
          </a:p>
        </p:txBody>
      </p:sp>
      <p:pic>
        <p:nvPicPr>
          <p:cNvPr id="5" name="Imagen 4">
            <a:extLst>
              <a:ext uri="{FF2B5EF4-FFF2-40B4-BE49-F238E27FC236}">
                <a16:creationId xmlns="" xmlns:a16="http://schemas.microsoft.com/office/drawing/2014/main" id="{19CD9660-6851-BE45-9436-A96441C3768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175704" y="1768395"/>
            <a:ext cx="9704284" cy="4453983"/>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 xmlns:a16="http://schemas.microsoft.com/office/drawing/2014/main" id="{A7C35CB4-303A-5D4A-8916-65AB3084977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987548" y="1768395"/>
            <a:ext cx="9704284" cy="893281"/>
          </a:xfrm>
          <a:prstGeom prst="rect">
            <a:avLst/>
          </a:prstGeom>
        </p:spPr>
      </p:pic>
      <p:sp>
        <p:nvSpPr>
          <p:cNvPr id="9" name="Rectángulo 8">
            <a:extLst>
              <a:ext uri="{FF2B5EF4-FFF2-40B4-BE49-F238E27FC236}">
                <a16:creationId xmlns="" xmlns:a16="http://schemas.microsoft.com/office/drawing/2014/main" id="{12B0BA0F-C1EF-9048-8540-D0D98F2348D7}"/>
              </a:ext>
            </a:extLst>
          </p:cNvPr>
          <p:cNvSpPr/>
          <p:nvPr/>
        </p:nvSpPr>
        <p:spPr>
          <a:xfrm>
            <a:off x="6547700" y="6199424"/>
            <a:ext cx="5332288" cy="703782"/>
          </a:xfrm>
          <a:prstGeom prst="rect">
            <a:avLst/>
          </a:prstGeom>
        </p:spPr>
        <p:txBody>
          <a:bodyPr wrap="square">
            <a:spAutoFit/>
          </a:bodyPr>
          <a:lstStyle/>
          <a:p>
            <a:pPr marL="457200" algn="ctr">
              <a:lnSpc>
                <a:spcPct val="150000"/>
              </a:lnSpc>
              <a:spcAft>
                <a:spcPts val="800"/>
              </a:spcAft>
            </a:pPr>
            <a:r>
              <a:rPr lang="es-ES" sz="14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Fuente: Mera, C. (2019). LA INSEGURIDAD EN EL ECUADOR - CEDATOS. </a:t>
            </a:r>
            <a:r>
              <a:rPr lang="es-BO" sz="14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[online] Cedatos.com.ec.</a:t>
            </a:r>
            <a:endParaRPr lang="es-EC" dirty="0">
              <a:solidFill>
                <a:prstClr val="black"/>
              </a:solidFill>
              <a:ea typeface="Times New Roman" panose="02020603050405020304" pitchFamily="18" charset="0"/>
              <a:cs typeface="Times New Roman" panose="02020603050405020304" pitchFamily="18" charset="0"/>
            </a:endParaRPr>
          </a:p>
        </p:txBody>
      </p:sp>
      <p:pic>
        <p:nvPicPr>
          <p:cNvPr id="10" name="Imagen 9">
            <a:extLst>
              <a:ext uri="{FF2B5EF4-FFF2-40B4-BE49-F238E27FC236}">
                <a16:creationId xmlns="" xmlns:a16="http://schemas.microsoft.com/office/drawing/2014/main" id="{12E0653F-C528-2740-B8E3-B4D1DA0CD757}"/>
              </a:ext>
            </a:extLst>
          </p:cNvPr>
          <p:cNvPicPr/>
          <p:nvPr/>
        </p:nvPicPr>
        <p:blipFill rotWithShape="1">
          <a:blip r:embed="rId4"/>
          <a:srcRect l="850" b="3119"/>
          <a:stretch/>
        </p:blipFill>
        <p:spPr bwMode="auto">
          <a:xfrm>
            <a:off x="6726513" y="3068199"/>
            <a:ext cx="4965319" cy="3131225"/>
          </a:xfrm>
          <a:prstGeom prst="rect">
            <a:avLst/>
          </a:prstGeom>
          <a:ln>
            <a:noFill/>
          </a:ln>
          <a:extLst>
            <a:ext uri="{53640926-AAD7-44D8-BBD7-CCE9431645EC}">
              <a14:shadowObscured xmlns:a14="http://schemas.microsoft.com/office/drawing/2010/main" xmlns=""/>
            </a:ext>
          </a:extLst>
        </p:spPr>
      </p:pic>
      <p:sp>
        <p:nvSpPr>
          <p:cNvPr id="11" name="Rectangle 2">
            <a:extLst>
              <a:ext uri="{FF2B5EF4-FFF2-40B4-BE49-F238E27FC236}">
                <a16:creationId xmlns="" xmlns:a16="http://schemas.microsoft.com/office/drawing/2014/main" id="{0224452D-5F85-B749-B5B0-A51BFD49BD30}"/>
              </a:ext>
            </a:extLst>
          </p:cNvPr>
          <p:cNvSpPr>
            <a:spLocks noChangeArrowheads="1"/>
          </p:cNvSpPr>
          <p:nvPr/>
        </p:nvSpPr>
        <p:spPr bwMode="auto">
          <a:xfrm>
            <a:off x="2175704" y="3057981"/>
            <a:ext cx="5013581"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s-EC" i="1" dirty="0"/>
              <a:t>Datos de entradas y salidas de extranjeros al Ecuador</a:t>
            </a:r>
            <a:endParaRPr lang="es-EC" dirty="0"/>
          </a:p>
        </p:txBody>
      </p:sp>
      <p:sp>
        <p:nvSpPr>
          <p:cNvPr id="13" name="Rectangle 3">
            <a:extLst>
              <a:ext uri="{FF2B5EF4-FFF2-40B4-BE49-F238E27FC236}">
                <a16:creationId xmlns="" xmlns:a16="http://schemas.microsoft.com/office/drawing/2014/main" id="{D379EE6C-590F-3D4E-9775-4238AD822950}"/>
              </a:ext>
            </a:extLst>
          </p:cNvPr>
          <p:cNvSpPr>
            <a:spLocks noChangeArrowheads="1"/>
          </p:cNvSpPr>
          <p:nvPr/>
        </p:nvSpPr>
        <p:spPr bwMode="auto">
          <a:xfrm>
            <a:off x="1987548" y="6551315"/>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s-EC" altLang="es-EC" sz="11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Fuente: INEC</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graphicFrame>
        <p:nvGraphicFramePr>
          <p:cNvPr id="14" name="Gráfico 13">
            <a:extLst>
              <a:ext uri="{FF2B5EF4-FFF2-40B4-BE49-F238E27FC236}">
                <a16:creationId xmlns="" xmlns:a16="http://schemas.microsoft.com/office/drawing/2014/main" id="{0A289D48-D2A2-B649-B471-DEB460A42094}"/>
              </a:ext>
            </a:extLst>
          </p:cNvPr>
          <p:cNvGraphicFramePr/>
          <p:nvPr>
            <p:extLst>
              <p:ext uri="{D42A27DB-BD31-4B8C-83A1-F6EECF244321}">
                <p14:modId xmlns:p14="http://schemas.microsoft.com/office/powerpoint/2010/main" xmlns="" val="922330673"/>
              </p:ext>
            </p:extLst>
          </p:nvPr>
        </p:nvGraphicFramePr>
        <p:xfrm>
          <a:off x="2292942" y="3557972"/>
          <a:ext cx="4137520" cy="23479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xmlns="" val="1643664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5600" cy="996747"/>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12.2 DESARROLLO DEL OBJETIVO 2</a:t>
            </a:r>
          </a:p>
        </p:txBody>
      </p:sp>
      <p:pic>
        <p:nvPicPr>
          <p:cNvPr id="5" name="Imagen 4">
            <a:extLst>
              <a:ext uri="{FF2B5EF4-FFF2-40B4-BE49-F238E27FC236}">
                <a16:creationId xmlns="" xmlns:a16="http://schemas.microsoft.com/office/drawing/2014/main" id="{19CD9660-6851-BE45-9436-A96441C3768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87548" y="1757245"/>
            <a:ext cx="9704284" cy="4453983"/>
          </a:xfrm>
          <a:prstGeom prst="rect">
            <a:avLst/>
          </a:prstGeom>
          <a:ln>
            <a:noFill/>
          </a:ln>
          <a:effectLst>
            <a:outerShdw blurRad="292100" dist="139700" dir="2700000" algn="tl" rotWithShape="0">
              <a:srgbClr val="333333">
                <a:alpha val="65000"/>
              </a:srgbClr>
            </a:outerShdw>
          </a:effectLst>
        </p:spPr>
      </p:pic>
      <p:sp>
        <p:nvSpPr>
          <p:cNvPr id="3" name="2 Marcador de contenido"/>
          <p:cNvSpPr>
            <a:spLocks noGrp="1"/>
          </p:cNvSpPr>
          <p:nvPr>
            <p:ph idx="1"/>
          </p:nvPr>
        </p:nvSpPr>
        <p:spPr>
          <a:xfrm>
            <a:off x="2614065" y="3830605"/>
            <a:ext cx="8451250" cy="1496769"/>
          </a:xfrm>
        </p:spPr>
        <p:txBody>
          <a:bodyPr>
            <a:normAutofit fontScale="92500" lnSpcReduction="10000"/>
          </a:bodyPr>
          <a:lstStyle/>
          <a:p>
            <a:pPr marL="0" indent="0" algn="ctr">
              <a:buNone/>
            </a:pPr>
            <a:r>
              <a:rPr lang="x-none" sz="4000" dirty="0"/>
              <a:t>Interpretar los datos sobre la migración irregular hacia el Ecuador, y las razones que permiten que este fenómeno se suscite</a:t>
            </a:r>
            <a:r>
              <a:rPr lang="es-EC" sz="4000" dirty="0"/>
              <a:t>.</a:t>
            </a:r>
          </a:p>
        </p:txBody>
      </p:sp>
      <p:pic>
        <p:nvPicPr>
          <p:cNvPr id="7" name="Imagen 6">
            <a:extLst>
              <a:ext uri="{FF2B5EF4-FFF2-40B4-BE49-F238E27FC236}">
                <a16:creationId xmlns="" xmlns:a16="http://schemas.microsoft.com/office/drawing/2014/main" id="{A7C35CB4-303A-5D4A-8916-65AB3084977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987548" y="1768395"/>
            <a:ext cx="9704284" cy="893281"/>
          </a:xfrm>
          <a:prstGeom prst="rect">
            <a:avLst/>
          </a:prstGeom>
        </p:spPr>
      </p:pic>
    </p:spTree>
    <p:extLst>
      <p:ext uri="{BB962C8B-B14F-4D97-AF65-F5344CB8AC3E}">
        <p14:creationId xmlns:p14="http://schemas.microsoft.com/office/powerpoint/2010/main" xmlns="" val="477404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94594" y="1329115"/>
            <a:ext cx="7229400" cy="4861762"/>
          </a:xfrm>
        </p:spPr>
        <p:txBody>
          <a:bodyPr>
            <a:noAutofit/>
          </a:bodyPr>
          <a:lstStyle/>
          <a:p>
            <a:pPr marL="457200" indent="-457200">
              <a:lnSpc>
                <a:spcPct val="70000"/>
              </a:lnSpc>
              <a:buFont typeface="+mj-lt"/>
              <a:buAutoNum type="arabicPeriod"/>
            </a:pPr>
            <a:r>
              <a:rPr lang="es-EC" sz="2000" b="1" i="1" dirty="0"/>
              <a:t>PLANTEAMIENTO DEL PROBLEMA</a:t>
            </a:r>
          </a:p>
          <a:p>
            <a:pPr marL="457200" indent="-457200">
              <a:lnSpc>
                <a:spcPct val="70000"/>
              </a:lnSpc>
              <a:buFont typeface="+mj-lt"/>
              <a:buAutoNum type="arabicPeriod"/>
            </a:pPr>
            <a:r>
              <a:rPr lang="es-EC" sz="2000" b="1" i="1" dirty="0"/>
              <a:t>ENUNCIADO DEL PROBLEMA</a:t>
            </a:r>
          </a:p>
          <a:p>
            <a:pPr marL="457200" indent="-457200">
              <a:lnSpc>
                <a:spcPct val="70000"/>
              </a:lnSpc>
              <a:buFont typeface="+mj-lt"/>
              <a:buAutoNum type="arabicPeriod"/>
            </a:pPr>
            <a:r>
              <a:rPr lang="es-EC" sz="2000" b="1" i="1" dirty="0"/>
              <a:t>PREGUNTAS DE INVESTIGACIÓN</a:t>
            </a:r>
          </a:p>
          <a:p>
            <a:pPr marL="457200" indent="-457200">
              <a:lnSpc>
                <a:spcPct val="70000"/>
              </a:lnSpc>
              <a:buFont typeface="+mj-lt"/>
              <a:buAutoNum type="arabicPeriod"/>
            </a:pPr>
            <a:r>
              <a:rPr lang="es-EC" sz="2000" b="1" i="1" dirty="0"/>
              <a:t>JUSTIFICACIÓN DE LA INVESTIGACIÓN</a:t>
            </a:r>
          </a:p>
          <a:p>
            <a:pPr marL="457200" indent="-457200">
              <a:lnSpc>
                <a:spcPct val="70000"/>
              </a:lnSpc>
              <a:buFont typeface="+mj-lt"/>
              <a:buAutoNum type="arabicPeriod"/>
            </a:pPr>
            <a:r>
              <a:rPr lang="es-EC" sz="2000" b="1" i="1" dirty="0"/>
              <a:t>OBJETIVO GENERAL</a:t>
            </a:r>
          </a:p>
          <a:p>
            <a:pPr marL="457200" indent="-457200">
              <a:lnSpc>
                <a:spcPct val="70000"/>
              </a:lnSpc>
              <a:buFont typeface="+mj-lt"/>
              <a:buAutoNum type="arabicPeriod"/>
            </a:pPr>
            <a:r>
              <a:rPr lang="es-EC" sz="2000" b="1" i="1" dirty="0"/>
              <a:t>MARCO TEÓRICO</a:t>
            </a:r>
          </a:p>
          <a:p>
            <a:pPr marL="457200" indent="-457200">
              <a:lnSpc>
                <a:spcPct val="70000"/>
              </a:lnSpc>
              <a:buFont typeface="+mj-lt"/>
              <a:buAutoNum type="arabicPeriod"/>
            </a:pPr>
            <a:r>
              <a:rPr lang="es-EC" sz="2000" b="1" i="1" dirty="0"/>
              <a:t>HIPÓTESIS</a:t>
            </a:r>
          </a:p>
          <a:p>
            <a:pPr marL="457200" indent="-457200">
              <a:lnSpc>
                <a:spcPct val="70000"/>
              </a:lnSpc>
              <a:buFont typeface="+mj-lt"/>
              <a:buAutoNum type="arabicPeriod"/>
            </a:pPr>
            <a:r>
              <a:rPr lang="es-EC" sz="2000" b="1" i="1" dirty="0"/>
              <a:t>VARIABLES INDEPENDIENTE Y DEPENDIENTES</a:t>
            </a:r>
          </a:p>
          <a:p>
            <a:pPr marL="457200" indent="-457200">
              <a:lnSpc>
                <a:spcPct val="70000"/>
              </a:lnSpc>
              <a:buFont typeface="+mj-lt"/>
              <a:buAutoNum type="arabicPeriod"/>
            </a:pPr>
            <a:r>
              <a:rPr lang="es-EC" sz="2000" b="1" i="1" dirty="0"/>
              <a:t>OPERACIONALIZACIÓN DE LAS VARIABLES</a:t>
            </a:r>
          </a:p>
          <a:p>
            <a:pPr marL="457200" indent="-457200">
              <a:lnSpc>
                <a:spcPct val="70000"/>
              </a:lnSpc>
              <a:buFont typeface="+mj-lt"/>
              <a:buAutoNum type="arabicPeriod"/>
            </a:pPr>
            <a:r>
              <a:rPr lang="es-EC" sz="2000" b="1" i="1" dirty="0"/>
              <a:t>OBJETO DE ESTUDIO Y CAMPO DE ACCIÓN</a:t>
            </a:r>
          </a:p>
          <a:p>
            <a:pPr marL="457200" indent="-457200">
              <a:lnSpc>
                <a:spcPct val="70000"/>
              </a:lnSpc>
              <a:buFont typeface="+mj-lt"/>
              <a:buAutoNum type="arabicPeriod"/>
            </a:pPr>
            <a:r>
              <a:rPr lang="es-EC" sz="2000" b="1" i="1" dirty="0"/>
              <a:t>DISEÑO DE LA INVESTIGACIÓN</a:t>
            </a:r>
          </a:p>
          <a:p>
            <a:pPr marL="457200" indent="-457200">
              <a:lnSpc>
                <a:spcPct val="70000"/>
              </a:lnSpc>
              <a:buFont typeface="+mj-lt"/>
              <a:buAutoNum type="arabicPeriod"/>
            </a:pPr>
            <a:r>
              <a:rPr lang="es-EC" sz="2000" b="1" i="1" dirty="0"/>
              <a:t>DESARROLLO DE LOS OBJETIVOS</a:t>
            </a:r>
          </a:p>
          <a:p>
            <a:pPr marL="457200" indent="-457200">
              <a:lnSpc>
                <a:spcPct val="70000"/>
              </a:lnSpc>
              <a:buFont typeface="+mj-lt"/>
              <a:buAutoNum type="arabicPeriod"/>
            </a:pPr>
            <a:r>
              <a:rPr lang="es-EC" sz="2000" b="1" i="1" dirty="0"/>
              <a:t>PROPUESTA</a:t>
            </a:r>
          </a:p>
          <a:p>
            <a:pPr marL="457200" indent="-457200">
              <a:lnSpc>
                <a:spcPct val="70000"/>
              </a:lnSpc>
              <a:buFont typeface="+mj-lt"/>
              <a:buAutoNum type="arabicPeriod"/>
            </a:pPr>
            <a:r>
              <a:rPr lang="es-EC" sz="2000" b="1" i="1" dirty="0"/>
              <a:t>CONCLUSIONES Y RECOMENDACIONES</a:t>
            </a:r>
          </a:p>
        </p:txBody>
      </p:sp>
      <p:sp>
        <p:nvSpPr>
          <p:cNvPr id="4" name="Rectángulo 3">
            <a:extLst>
              <a:ext uri="{FF2B5EF4-FFF2-40B4-BE49-F238E27FC236}">
                <a16:creationId xmlns="" xmlns:a16="http://schemas.microsoft.com/office/drawing/2014/main" id="{1966AED7-F7B9-344B-9B13-711108FEDAE9}"/>
              </a:ext>
            </a:extLst>
          </p:cNvPr>
          <p:cNvSpPr/>
          <p:nvPr/>
        </p:nvSpPr>
        <p:spPr>
          <a:xfrm>
            <a:off x="139521" y="182881"/>
            <a:ext cx="11912959" cy="731520"/>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TEMARIO</a:t>
            </a:r>
          </a:p>
        </p:txBody>
      </p:sp>
      <p:pic>
        <p:nvPicPr>
          <p:cNvPr id="6" name="Imagen 5">
            <a:extLst>
              <a:ext uri="{FF2B5EF4-FFF2-40B4-BE49-F238E27FC236}">
                <a16:creationId xmlns="" xmlns:a16="http://schemas.microsoft.com/office/drawing/2014/main" id="{B9704C79-D6F6-0741-A2BB-A8E8DEDAC044}"/>
              </a:ext>
            </a:extLst>
          </p:cNvPr>
          <p:cNvPicPr>
            <a:picLocks noChangeAspect="1"/>
          </p:cNvPicPr>
          <p:nvPr/>
        </p:nvPicPr>
        <p:blipFill rotWithShape="1">
          <a:blip r:embed="rId2">
            <a:extLst>
              <a:ext uri="{28A0092B-C50C-407E-A947-70E740481C1C}">
                <a14:useLocalDpi xmlns:a14="http://schemas.microsoft.com/office/drawing/2010/main" xmlns="" val="0"/>
              </a:ext>
            </a:extLst>
          </a:blip>
          <a:srcRect r="27935"/>
          <a:stretch/>
        </p:blipFill>
        <p:spPr>
          <a:xfrm>
            <a:off x="6844970" y="2250830"/>
            <a:ext cx="5347030" cy="4607169"/>
          </a:xfrm>
          <a:prstGeom prst="rect">
            <a:avLst/>
          </a:prstGeom>
        </p:spPr>
      </p:pic>
    </p:spTree>
    <p:extLst>
      <p:ext uri="{BB962C8B-B14F-4D97-AF65-F5344CB8AC3E}">
        <p14:creationId xmlns:p14="http://schemas.microsoft.com/office/powerpoint/2010/main" xmlns="" val="181493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5600" cy="996747"/>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12.2 DESARROLLO DEL OBJETIVO 2</a:t>
            </a:r>
          </a:p>
        </p:txBody>
      </p:sp>
      <p:pic>
        <p:nvPicPr>
          <p:cNvPr id="5" name="Imagen 4">
            <a:extLst>
              <a:ext uri="{FF2B5EF4-FFF2-40B4-BE49-F238E27FC236}">
                <a16:creationId xmlns="" xmlns:a16="http://schemas.microsoft.com/office/drawing/2014/main" id="{19CD9660-6851-BE45-9436-A96441C3768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87548" y="1757245"/>
            <a:ext cx="9704284" cy="4453983"/>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 xmlns:a16="http://schemas.microsoft.com/office/drawing/2014/main" id="{A7C35CB4-303A-5D4A-8916-65AB3084977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987548" y="1768395"/>
            <a:ext cx="9704284" cy="893281"/>
          </a:xfrm>
          <a:prstGeom prst="rect">
            <a:avLst/>
          </a:prstGeom>
        </p:spPr>
      </p:pic>
      <p:sp>
        <p:nvSpPr>
          <p:cNvPr id="9" name="Rectángulo 8">
            <a:extLst>
              <a:ext uri="{FF2B5EF4-FFF2-40B4-BE49-F238E27FC236}">
                <a16:creationId xmlns="" xmlns:a16="http://schemas.microsoft.com/office/drawing/2014/main" id="{ACA1E495-21ED-0C42-B700-F77465CD7604}"/>
              </a:ext>
            </a:extLst>
          </p:cNvPr>
          <p:cNvSpPr/>
          <p:nvPr/>
        </p:nvSpPr>
        <p:spPr>
          <a:xfrm>
            <a:off x="2531165" y="3387011"/>
            <a:ext cx="8822635" cy="2569934"/>
          </a:xfrm>
          <a:prstGeom prst="rect">
            <a:avLst/>
          </a:prstGeom>
        </p:spPr>
        <p:txBody>
          <a:bodyPr wrap="square">
            <a:spAutoFit/>
          </a:bodyPr>
          <a:lstStyle/>
          <a:p>
            <a:pPr algn="just"/>
            <a:r>
              <a:rPr lang="x-none" sz="2300" dirty="0">
                <a:latin typeface="Arial" panose="020B0604020202020204" pitchFamily="34" charset="0"/>
                <a:ea typeface="Times New Roman" panose="02020603050405020304" pitchFamily="18" charset="0"/>
                <a:cs typeface="Times New Roman" panose="02020603050405020304" pitchFamily="18" charset="0"/>
              </a:rPr>
              <a:t>Del total de 2.427.660 entradas de extranjeros, 1.928.612 fueron por motivo de viaje turismo. Es decir, aproximadamente el 80% de entradas de extranjeros al país se debe por motivos de turismo. El 8,7% de extranjeros ingresa al país con motivos de residencia y apenas el 0,1% entra por motivo de estudios. </a:t>
            </a:r>
          </a:p>
          <a:p>
            <a:pPr algn="just"/>
            <a:r>
              <a:rPr lang="x-none" sz="2300" dirty="0">
                <a:latin typeface="Arial" panose="020B0604020202020204" pitchFamily="34" charset="0"/>
                <a:cs typeface="Times New Roman" panose="02020603050405020304" pitchFamily="18" charset="0"/>
              </a:rPr>
              <a:t>De estas cifras se deduce que aproximadamente un 11% adoptaron una condición de irregularirdad</a:t>
            </a:r>
            <a:endParaRPr lang="es-EC" sz="2300" dirty="0"/>
          </a:p>
        </p:txBody>
      </p:sp>
    </p:spTree>
    <p:extLst>
      <p:ext uri="{BB962C8B-B14F-4D97-AF65-F5344CB8AC3E}">
        <p14:creationId xmlns:p14="http://schemas.microsoft.com/office/powerpoint/2010/main" xmlns="" val="3319031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5600" cy="996747"/>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12.3 DESARROLLO DEL OBJETIVO 3</a:t>
            </a:r>
          </a:p>
        </p:txBody>
      </p:sp>
      <p:pic>
        <p:nvPicPr>
          <p:cNvPr id="4" name="Imagen 3">
            <a:extLst>
              <a:ext uri="{FF2B5EF4-FFF2-40B4-BE49-F238E27FC236}">
                <a16:creationId xmlns="" xmlns:a16="http://schemas.microsoft.com/office/drawing/2014/main" id="{644E6B0E-D10E-C142-B4A4-5108F54E366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87548" y="1757245"/>
            <a:ext cx="9704284" cy="4453983"/>
          </a:xfrm>
          <a:prstGeom prst="rect">
            <a:avLst/>
          </a:prstGeom>
          <a:ln>
            <a:noFill/>
          </a:ln>
          <a:effectLst>
            <a:outerShdw blurRad="292100" dist="139700" dir="2700000" algn="tl" rotWithShape="0">
              <a:srgbClr val="333333">
                <a:alpha val="65000"/>
              </a:srgbClr>
            </a:outerShdw>
          </a:effectLst>
        </p:spPr>
      </p:pic>
      <p:sp>
        <p:nvSpPr>
          <p:cNvPr id="5" name="2 Marcador de contenido">
            <a:extLst>
              <a:ext uri="{FF2B5EF4-FFF2-40B4-BE49-F238E27FC236}">
                <a16:creationId xmlns="" xmlns:a16="http://schemas.microsoft.com/office/drawing/2014/main" id="{3059870B-262D-6B4B-A14F-316A67DF6478}"/>
              </a:ext>
            </a:extLst>
          </p:cNvPr>
          <p:cNvSpPr txBox="1">
            <a:spLocks/>
          </p:cNvSpPr>
          <p:nvPr/>
        </p:nvSpPr>
        <p:spPr>
          <a:xfrm>
            <a:off x="2688816" y="3618570"/>
            <a:ext cx="8451250" cy="20350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x-none" sz="3700" dirty="0"/>
              <a:t>Analizar el rol de las Fuerza Armadas, para mantener la seguridad en el país especialmente en el control migratorio.</a:t>
            </a:r>
            <a:endParaRPr lang="es-EC" sz="3700" dirty="0"/>
          </a:p>
        </p:txBody>
      </p:sp>
      <p:pic>
        <p:nvPicPr>
          <p:cNvPr id="6" name="Imagen 5">
            <a:extLst>
              <a:ext uri="{FF2B5EF4-FFF2-40B4-BE49-F238E27FC236}">
                <a16:creationId xmlns="" xmlns:a16="http://schemas.microsoft.com/office/drawing/2014/main" id="{5042DAD0-3ABC-274A-9041-CC8442F3870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987548" y="1768395"/>
            <a:ext cx="9704284" cy="893281"/>
          </a:xfrm>
          <a:prstGeom prst="rect">
            <a:avLst/>
          </a:prstGeom>
        </p:spPr>
      </p:pic>
    </p:spTree>
    <p:extLst>
      <p:ext uri="{BB962C8B-B14F-4D97-AF65-F5344CB8AC3E}">
        <p14:creationId xmlns:p14="http://schemas.microsoft.com/office/powerpoint/2010/main" xmlns="" val="1270635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5600" cy="996747"/>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12.3 DESARROLLO DEL OBJETIVO 3</a:t>
            </a:r>
          </a:p>
        </p:txBody>
      </p:sp>
      <p:pic>
        <p:nvPicPr>
          <p:cNvPr id="4" name="Imagen 3">
            <a:extLst>
              <a:ext uri="{FF2B5EF4-FFF2-40B4-BE49-F238E27FC236}">
                <a16:creationId xmlns="" xmlns:a16="http://schemas.microsoft.com/office/drawing/2014/main" id="{644E6B0E-D10E-C142-B4A4-5108F54E366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87548" y="1757245"/>
            <a:ext cx="9704284" cy="4453983"/>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 xmlns:a16="http://schemas.microsoft.com/office/drawing/2014/main" id="{5042DAD0-3ABC-274A-9041-CC8442F3870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987548" y="1768395"/>
            <a:ext cx="9704284" cy="893281"/>
          </a:xfrm>
          <a:prstGeom prst="rect">
            <a:avLst/>
          </a:prstGeom>
        </p:spPr>
      </p:pic>
      <p:sp>
        <p:nvSpPr>
          <p:cNvPr id="3" name="Rectángulo 2">
            <a:extLst>
              <a:ext uri="{FF2B5EF4-FFF2-40B4-BE49-F238E27FC236}">
                <a16:creationId xmlns="" xmlns:a16="http://schemas.microsoft.com/office/drawing/2014/main" id="{60751310-1BB9-664A-A524-A9664908C10F}"/>
              </a:ext>
            </a:extLst>
          </p:cNvPr>
          <p:cNvSpPr/>
          <p:nvPr/>
        </p:nvSpPr>
        <p:spPr>
          <a:xfrm>
            <a:off x="2292626" y="3299791"/>
            <a:ext cx="9061174" cy="2533963"/>
          </a:xfrm>
          <a:prstGeom prst="rect">
            <a:avLst/>
          </a:prstGeom>
        </p:spPr>
        <p:txBody>
          <a:bodyPr wrap="square">
            <a:spAutoFit/>
          </a:bodyPr>
          <a:lstStyle/>
          <a:p>
            <a:pPr indent="457200">
              <a:lnSpc>
                <a:spcPct val="150000"/>
              </a:lnSpc>
              <a:spcBef>
                <a:spcPts val="1200"/>
              </a:spcBef>
              <a:spcAft>
                <a:spcPts val="1200"/>
              </a:spcAft>
            </a:pPr>
            <a:r>
              <a:rPr lang="x-none" dirty="0">
                <a:latin typeface="Arial" panose="020B0604020202020204" pitchFamily="34" charset="0"/>
                <a:ea typeface="Arial" panose="020B0604020202020204" pitchFamily="34" charset="0"/>
                <a:cs typeface="Arial" panose="020B0604020202020204" pitchFamily="34" charset="0"/>
              </a:rPr>
              <a:t>La doctrina de defensa interna contempla las acciones que implanta un gobierno para poder proteger a su población, de todas las acciones que pudieren atentar en contra el desarrollo pacífico y el logro de sus aspiraciones, de esto se puede deducir que, la defensa interna es la consecución de una reacción integrada y coordinada entre el gobierno y su sociedad, descartando que sea exclusivamente un problema militar o policial. (Comando Conjuto de la Fuerza Armadas, 2010)</a:t>
            </a:r>
            <a:endParaRPr lang="es-EC"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22052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5600" cy="996747"/>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12.4 DESARROLLO DEL OBJETIVO 4</a:t>
            </a:r>
          </a:p>
        </p:txBody>
      </p:sp>
      <p:pic>
        <p:nvPicPr>
          <p:cNvPr id="4" name="Imagen 3">
            <a:extLst>
              <a:ext uri="{FF2B5EF4-FFF2-40B4-BE49-F238E27FC236}">
                <a16:creationId xmlns="" xmlns:a16="http://schemas.microsoft.com/office/drawing/2014/main" id="{73C45526-0290-1641-A507-325F8284275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87548" y="1757245"/>
            <a:ext cx="9704284" cy="4453983"/>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 xmlns:a16="http://schemas.microsoft.com/office/drawing/2014/main" id="{591EDA56-C6FE-4D4C-A5E2-3790ED59BF65}"/>
              </a:ext>
            </a:extLst>
          </p:cNvPr>
          <p:cNvPicPr>
            <a:picLocks noChangeAspect="1"/>
          </p:cNvPicPr>
          <p:nvPr/>
        </p:nvPicPr>
        <p:blipFill>
          <a:blip r:embed="rId3">
            <a:extLst>
              <a:ext uri="{28A0092B-C50C-407E-A947-70E740481C1C}">
                <a14:useLocalDpi xmlns:a14="http://schemas.microsoft.com/office/drawing/2010/main" xmlns="" val="0"/>
              </a:ext>
            </a:extLst>
          </a:blip>
          <a:srcRect/>
          <a:stretch/>
        </p:blipFill>
        <p:spPr>
          <a:xfrm>
            <a:off x="1987550" y="1768395"/>
            <a:ext cx="9704279" cy="893281"/>
          </a:xfrm>
          <a:prstGeom prst="rect">
            <a:avLst/>
          </a:prstGeom>
        </p:spPr>
      </p:pic>
      <p:sp>
        <p:nvSpPr>
          <p:cNvPr id="9" name="CuadroTexto 8">
            <a:extLst>
              <a:ext uri="{FF2B5EF4-FFF2-40B4-BE49-F238E27FC236}">
                <a16:creationId xmlns="" xmlns:a16="http://schemas.microsoft.com/office/drawing/2014/main" id="{81BC81B3-10FB-7945-9EFC-1593BCA3187D}"/>
              </a:ext>
            </a:extLst>
          </p:cNvPr>
          <p:cNvSpPr txBox="1"/>
          <p:nvPr/>
        </p:nvSpPr>
        <p:spPr>
          <a:xfrm>
            <a:off x="2496289" y="3168159"/>
            <a:ext cx="8686800" cy="2939266"/>
          </a:xfrm>
          <a:prstGeom prst="rect">
            <a:avLst/>
          </a:prstGeom>
          <a:noFill/>
        </p:spPr>
        <p:txBody>
          <a:bodyPr wrap="square" rtlCol="0">
            <a:spAutoFit/>
          </a:bodyPr>
          <a:lstStyle/>
          <a:p>
            <a:pPr algn="ctr"/>
            <a:r>
              <a:rPr lang="x-none" sz="3700" dirty="0"/>
              <a:t>Determinar las políticas y estrategias que pueden optimizar el rol  del las Fuerzas Armadas, con la finalidad de colaborar en el control de los efectos de los flujos migratorios irregulares hacia el Ecuador</a:t>
            </a:r>
            <a:r>
              <a:rPr lang="es-EC" sz="3700" dirty="0"/>
              <a:t> </a:t>
            </a:r>
          </a:p>
        </p:txBody>
      </p:sp>
    </p:spTree>
    <p:extLst>
      <p:ext uri="{BB962C8B-B14F-4D97-AF65-F5344CB8AC3E}">
        <p14:creationId xmlns:p14="http://schemas.microsoft.com/office/powerpoint/2010/main" xmlns="" val="71860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5600" cy="996747"/>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13. PROPUESTA</a:t>
            </a:r>
          </a:p>
        </p:txBody>
      </p:sp>
      <p:sp>
        <p:nvSpPr>
          <p:cNvPr id="3" name="2 Marcador de contenido"/>
          <p:cNvSpPr>
            <a:spLocks noGrp="1"/>
          </p:cNvSpPr>
          <p:nvPr>
            <p:ph idx="1"/>
          </p:nvPr>
        </p:nvSpPr>
        <p:spPr>
          <a:xfrm>
            <a:off x="5458602" y="2599890"/>
            <a:ext cx="5895198" cy="2846754"/>
          </a:xfrm>
        </p:spPr>
        <p:txBody>
          <a:bodyPr>
            <a:normAutofit/>
          </a:bodyPr>
          <a:lstStyle/>
          <a:p>
            <a:pPr marL="0" indent="0" algn="just">
              <a:buNone/>
            </a:pPr>
            <a:r>
              <a:rPr lang="x-none" b="1" dirty="0"/>
              <a:t>Diseño de una estrategia que permita optimizar el rol del la Fuerzas Armadas con la finalidad de proporcionar el apoyo a las otras instituciones del Estado con el control de los efectos de los flujos migratorios irregulares hacia Ecuador</a:t>
            </a:r>
            <a:r>
              <a:rPr lang="es-EC" b="1" dirty="0"/>
              <a:t> </a:t>
            </a:r>
          </a:p>
        </p:txBody>
      </p:sp>
      <p:pic>
        <p:nvPicPr>
          <p:cNvPr id="5" name="Imagen 4">
            <a:extLst>
              <a:ext uri="{FF2B5EF4-FFF2-40B4-BE49-F238E27FC236}">
                <a16:creationId xmlns="" xmlns:a16="http://schemas.microsoft.com/office/drawing/2014/main" id="{09C4A873-8714-1F43-8D9F-6CD622C15785}"/>
              </a:ext>
            </a:extLst>
          </p:cNvPr>
          <p:cNvPicPr>
            <a:picLocks noChangeAspect="1"/>
          </p:cNvPicPr>
          <p:nvPr/>
        </p:nvPicPr>
        <p:blipFill>
          <a:blip r:embed="rId2"/>
          <a:stretch>
            <a:fillRect/>
          </a:stretch>
        </p:blipFill>
        <p:spPr>
          <a:xfrm>
            <a:off x="1385709" y="2175820"/>
            <a:ext cx="3719226" cy="3958280"/>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xmlns="" val="1983582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5600" cy="996747"/>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14. PROPUESTA</a:t>
            </a:r>
          </a:p>
        </p:txBody>
      </p:sp>
      <p:pic>
        <p:nvPicPr>
          <p:cNvPr id="5" name="Imagen 4">
            <a:extLst>
              <a:ext uri="{FF2B5EF4-FFF2-40B4-BE49-F238E27FC236}">
                <a16:creationId xmlns="" xmlns:a16="http://schemas.microsoft.com/office/drawing/2014/main" id="{7084BC54-03CC-A040-8CAE-348FB44A902B}"/>
              </a:ext>
            </a:extLst>
          </p:cNvPr>
          <p:cNvPicPr>
            <a:picLocks noChangeAspect="1"/>
          </p:cNvPicPr>
          <p:nvPr/>
        </p:nvPicPr>
        <p:blipFill>
          <a:blip r:embed="rId2">
            <a:extLst>
              <a:ext uri="{28A0092B-C50C-407E-A947-70E740481C1C}">
                <a14:useLocalDpi xmlns:a14="http://schemas.microsoft.com/office/drawing/2010/main" xmlns="" val="0"/>
              </a:ext>
            </a:extLst>
          </a:blip>
          <a:srcRect/>
          <a:stretch/>
        </p:blipFill>
        <p:spPr>
          <a:xfrm>
            <a:off x="1614910" y="1009976"/>
            <a:ext cx="10577090" cy="4570864"/>
          </a:xfrm>
          <a:prstGeom prst="rect">
            <a:avLst/>
          </a:prstGeom>
        </p:spPr>
      </p:pic>
      <p:sp>
        <p:nvSpPr>
          <p:cNvPr id="6" name="CuadroTexto 5">
            <a:extLst>
              <a:ext uri="{FF2B5EF4-FFF2-40B4-BE49-F238E27FC236}">
                <a16:creationId xmlns="" xmlns:a16="http://schemas.microsoft.com/office/drawing/2014/main" id="{112AD815-E10B-1A4C-83DF-7884B60E2318}"/>
              </a:ext>
            </a:extLst>
          </p:cNvPr>
          <p:cNvSpPr txBox="1"/>
          <p:nvPr/>
        </p:nvSpPr>
        <p:spPr>
          <a:xfrm>
            <a:off x="2386362" y="2878997"/>
            <a:ext cx="2082301" cy="523220"/>
          </a:xfrm>
          <a:prstGeom prst="rect">
            <a:avLst/>
          </a:prstGeom>
          <a:noFill/>
        </p:spPr>
        <p:txBody>
          <a:bodyPr wrap="none" rtlCol="0">
            <a:spAutoFit/>
          </a:bodyPr>
          <a:lstStyle/>
          <a:p>
            <a:r>
              <a:rPr lang="x-none" sz="2800" b="1" dirty="0"/>
              <a:t>ESTRATEGIA:</a:t>
            </a:r>
          </a:p>
        </p:txBody>
      </p:sp>
      <p:sp>
        <p:nvSpPr>
          <p:cNvPr id="7" name="CuadroTexto 6">
            <a:extLst>
              <a:ext uri="{FF2B5EF4-FFF2-40B4-BE49-F238E27FC236}">
                <a16:creationId xmlns="" xmlns:a16="http://schemas.microsoft.com/office/drawing/2014/main" id="{090323AA-8E32-8646-9165-E4AA14BDC036}"/>
              </a:ext>
            </a:extLst>
          </p:cNvPr>
          <p:cNvSpPr txBox="1"/>
          <p:nvPr/>
        </p:nvSpPr>
        <p:spPr>
          <a:xfrm>
            <a:off x="2531327" y="3654815"/>
            <a:ext cx="5096107" cy="1938992"/>
          </a:xfrm>
          <a:prstGeom prst="rect">
            <a:avLst/>
          </a:prstGeom>
          <a:noFill/>
        </p:spPr>
        <p:txBody>
          <a:bodyPr wrap="square" rtlCol="0">
            <a:spAutoFit/>
          </a:bodyPr>
          <a:lstStyle/>
          <a:p>
            <a:pPr marL="352425" lvl="1" indent="-342900">
              <a:buFont typeface="Arial" panose="020B0604020202020204" pitchFamily="34" charset="0"/>
              <a:buChar char="•"/>
            </a:pPr>
            <a:r>
              <a:rPr lang="es-BO" sz="2000" b="1" dirty="0"/>
              <a:t>Riesgo: </a:t>
            </a:r>
            <a:r>
              <a:rPr lang="es-BO" sz="2000" dirty="0"/>
              <a:t>Flujo migratorio irregular</a:t>
            </a:r>
          </a:p>
          <a:p>
            <a:pPr marL="800100" lvl="1" indent="-342900">
              <a:buFont typeface="Arial" panose="020B0604020202020204" pitchFamily="34" charset="0"/>
              <a:buChar char="•"/>
            </a:pPr>
            <a:endParaRPr lang="es-EC" sz="2000" dirty="0"/>
          </a:p>
          <a:p>
            <a:pPr marL="352425" lvl="1" indent="-342900">
              <a:buFont typeface="Arial" panose="020B0604020202020204" pitchFamily="34" charset="0"/>
              <a:buChar char="•"/>
            </a:pPr>
            <a:r>
              <a:rPr lang="es-BO" sz="2000" b="1" dirty="0"/>
              <a:t>Consecuencias</a:t>
            </a:r>
            <a:r>
              <a:rPr lang="es-BO" sz="2000" dirty="0"/>
              <a:t>: Crimen organizado, trata de personas, tráfico de órganos, tráfico de armas, creación de grupos subversivos</a:t>
            </a:r>
            <a:endParaRPr lang="es-EC" sz="2000" dirty="0"/>
          </a:p>
          <a:p>
            <a:pPr marL="342900" indent="-342900" algn="ctr">
              <a:buFont typeface="Arial" panose="020B0604020202020204" pitchFamily="34" charset="0"/>
              <a:buChar char="•"/>
            </a:pPr>
            <a:endParaRPr lang="es-EC" sz="2000" dirty="0"/>
          </a:p>
        </p:txBody>
      </p:sp>
      <p:sp>
        <p:nvSpPr>
          <p:cNvPr id="4" name="Rectángulo redondeado 3">
            <a:extLst>
              <a:ext uri="{FF2B5EF4-FFF2-40B4-BE49-F238E27FC236}">
                <a16:creationId xmlns="" xmlns:a16="http://schemas.microsoft.com/office/drawing/2014/main" id="{B6AF13D3-5B5D-1E42-A482-95EB762210D0}"/>
              </a:ext>
            </a:extLst>
          </p:cNvPr>
          <p:cNvSpPr/>
          <p:nvPr/>
        </p:nvSpPr>
        <p:spPr>
          <a:xfrm>
            <a:off x="7963207" y="639757"/>
            <a:ext cx="4121619" cy="53113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graphicFrame>
        <p:nvGraphicFramePr>
          <p:cNvPr id="3" name="Diagrama 2">
            <a:extLst>
              <a:ext uri="{FF2B5EF4-FFF2-40B4-BE49-F238E27FC236}">
                <a16:creationId xmlns="" xmlns:a16="http://schemas.microsoft.com/office/drawing/2014/main" id="{252D7D1F-A7CE-C841-93D3-1589C821985F}"/>
              </a:ext>
            </a:extLst>
          </p:cNvPr>
          <p:cNvGraphicFramePr/>
          <p:nvPr>
            <p:extLst>
              <p:ext uri="{D42A27DB-BD31-4B8C-83A1-F6EECF244321}">
                <p14:modId xmlns:p14="http://schemas.microsoft.com/office/powerpoint/2010/main" xmlns="" val="191212710"/>
              </p:ext>
            </p:extLst>
          </p:nvPr>
        </p:nvGraphicFramePr>
        <p:xfrm>
          <a:off x="7627434" y="1529254"/>
          <a:ext cx="4793166" cy="3918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107334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5600" cy="996747"/>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14. PROPUESTA</a:t>
            </a:r>
          </a:p>
        </p:txBody>
      </p:sp>
      <p:pic>
        <p:nvPicPr>
          <p:cNvPr id="4" name="Imagen 3">
            <a:extLst>
              <a:ext uri="{FF2B5EF4-FFF2-40B4-BE49-F238E27FC236}">
                <a16:creationId xmlns="" xmlns:a16="http://schemas.microsoft.com/office/drawing/2014/main" id="{415D8E10-896B-434A-9C98-9CB1120C6BA0}"/>
              </a:ext>
            </a:extLst>
          </p:cNvPr>
          <p:cNvPicPr>
            <a:picLocks noChangeAspect="1"/>
          </p:cNvPicPr>
          <p:nvPr/>
        </p:nvPicPr>
        <p:blipFill>
          <a:blip r:embed="rId2"/>
          <a:srcRect/>
          <a:stretch/>
        </p:blipFill>
        <p:spPr>
          <a:xfrm>
            <a:off x="1524000" y="1751922"/>
            <a:ext cx="10668000" cy="4660900"/>
          </a:xfrm>
          <a:prstGeom prst="rect">
            <a:avLst/>
          </a:prstGeom>
        </p:spPr>
      </p:pic>
      <p:sp>
        <p:nvSpPr>
          <p:cNvPr id="5" name="CuadroTexto 4">
            <a:extLst>
              <a:ext uri="{FF2B5EF4-FFF2-40B4-BE49-F238E27FC236}">
                <a16:creationId xmlns="" xmlns:a16="http://schemas.microsoft.com/office/drawing/2014/main" id="{B040C9B5-D320-9044-81CA-7ED4864C7DCD}"/>
              </a:ext>
            </a:extLst>
          </p:cNvPr>
          <p:cNvSpPr txBox="1"/>
          <p:nvPr/>
        </p:nvSpPr>
        <p:spPr>
          <a:xfrm>
            <a:off x="6263475" y="3791415"/>
            <a:ext cx="1196161" cy="400110"/>
          </a:xfrm>
          <a:prstGeom prst="rect">
            <a:avLst/>
          </a:prstGeom>
          <a:noFill/>
        </p:spPr>
        <p:txBody>
          <a:bodyPr wrap="none" rtlCol="0">
            <a:spAutoFit/>
          </a:bodyPr>
          <a:lstStyle/>
          <a:p>
            <a:pPr algn="ctr"/>
            <a:r>
              <a:rPr lang="es-BO" sz="2000" b="1" dirty="0"/>
              <a:t>Acciones:</a:t>
            </a:r>
          </a:p>
        </p:txBody>
      </p:sp>
      <p:sp>
        <p:nvSpPr>
          <p:cNvPr id="8" name="CuadroTexto 7">
            <a:extLst>
              <a:ext uri="{FF2B5EF4-FFF2-40B4-BE49-F238E27FC236}">
                <a16:creationId xmlns="" xmlns:a16="http://schemas.microsoft.com/office/drawing/2014/main" id="{7403BACE-2BEF-F345-AA95-786A2CA12EFD}"/>
              </a:ext>
            </a:extLst>
          </p:cNvPr>
          <p:cNvSpPr txBox="1"/>
          <p:nvPr/>
        </p:nvSpPr>
        <p:spPr>
          <a:xfrm>
            <a:off x="2152599" y="2895306"/>
            <a:ext cx="3088888" cy="2677656"/>
          </a:xfrm>
          <a:prstGeom prst="rect">
            <a:avLst/>
          </a:prstGeom>
          <a:noFill/>
        </p:spPr>
        <p:txBody>
          <a:bodyPr wrap="square" rtlCol="0">
            <a:spAutoFit/>
          </a:bodyPr>
          <a:lstStyle/>
          <a:p>
            <a:pPr marL="285750" lvl="0" indent="-285750" algn="just">
              <a:buFont typeface="Arial" panose="020B0604020202020204" pitchFamily="34" charset="0"/>
              <a:buChar char="•"/>
            </a:pPr>
            <a:r>
              <a:rPr lang="es-BO" sz="1400" dirty="0"/>
              <a:t>Definición de una política pública sobre la migración irregular y la supervisión de su aplicación.</a:t>
            </a:r>
          </a:p>
          <a:p>
            <a:pPr marL="285750" lvl="0" indent="-285750" algn="just">
              <a:buFont typeface="Arial" panose="020B0604020202020204" pitchFamily="34" charset="0"/>
              <a:buChar char="•"/>
            </a:pPr>
            <a:endParaRPr lang="es-EC" sz="1400" dirty="0"/>
          </a:p>
          <a:p>
            <a:pPr marL="285750" lvl="0" indent="-285750" algn="just">
              <a:buFont typeface="Arial" panose="020B0604020202020204" pitchFamily="34" charset="0"/>
              <a:buChar char="•"/>
            </a:pPr>
            <a:r>
              <a:rPr lang="es-BO" sz="1400" dirty="0"/>
              <a:t>Mantener una mesa permanente del COSEPE para advertir de riesgos y amenazas.</a:t>
            </a:r>
          </a:p>
          <a:p>
            <a:pPr marL="285750" lvl="0" indent="-285750" algn="just">
              <a:buFont typeface="Arial" panose="020B0604020202020204" pitchFamily="34" charset="0"/>
              <a:buChar char="•"/>
            </a:pPr>
            <a:endParaRPr lang="es-EC" sz="1400" dirty="0"/>
          </a:p>
          <a:p>
            <a:pPr marL="285750" lvl="0" indent="-285750">
              <a:buFont typeface="Arial" panose="020B0604020202020204" pitchFamily="34" charset="0"/>
              <a:buChar char="•"/>
            </a:pPr>
            <a:r>
              <a:rPr lang="es-BO" sz="1400" dirty="0"/>
              <a:t>Realizar las coordinaciones bilaterales en asuntos fronterizos, principalmente en nuestra frontera norte.</a:t>
            </a:r>
          </a:p>
        </p:txBody>
      </p:sp>
      <p:sp>
        <p:nvSpPr>
          <p:cNvPr id="9" name="CuadroTexto 8">
            <a:extLst>
              <a:ext uri="{FF2B5EF4-FFF2-40B4-BE49-F238E27FC236}">
                <a16:creationId xmlns="" xmlns:a16="http://schemas.microsoft.com/office/drawing/2014/main" id="{C1609FD3-167E-A647-9D7E-5FC1E89D60B5}"/>
              </a:ext>
            </a:extLst>
          </p:cNvPr>
          <p:cNvSpPr txBox="1"/>
          <p:nvPr/>
        </p:nvSpPr>
        <p:spPr>
          <a:xfrm>
            <a:off x="8552986" y="2464420"/>
            <a:ext cx="3088888" cy="3323987"/>
          </a:xfrm>
          <a:prstGeom prst="rect">
            <a:avLst/>
          </a:prstGeom>
          <a:noFill/>
        </p:spPr>
        <p:txBody>
          <a:bodyPr wrap="square" rtlCol="0">
            <a:spAutoFit/>
          </a:bodyPr>
          <a:lstStyle/>
          <a:p>
            <a:pPr lvl="0"/>
            <a:endParaRPr lang="es-EC" sz="1400" dirty="0"/>
          </a:p>
          <a:p>
            <a:pPr marL="285750" lvl="0" indent="-285750">
              <a:buFont typeface="Arial" panose="020B0604020202020204" pitchFamily="34" charset="0"/>
              <a:buChar char="•"/>
            </a:pPr>
            <a:r>
              <a:rPr lang="es-BO" sz="1400" dirty="0"/>
              <a:t>Velar por el ejercicio y protección de los derechos de todos quienes se encuentren en condición de movilidad humana</a:t>
            </a:r>
            <a:r>
              <a:rPr lang="es-ES" sz="1400" dirty="0"/>
              <a:t>.</a:t>
            </a:r>
          </a:p>
          <a:p>
            <a:pPr lvl="0"/>
            <a:endParaRPr lang="es-EC" sz="1400" dirty="0"/>
          </a:p>
          <a:p>
            <a:pPr marL="285750" indent="-285750">
              <a:buFont typeface="Arial" panose="020B0604020202020204" pitchFamily="34" charset="0"/>
              <a:buChar char="•"/>
            </a:pPr>
            <a:r>
              <a:rPr lang="es-BO" sz="1400" dirty="0"/>
              <a:t>Acordar mecanismos nacionales, bilaterales y regionales, para reducir la migración irregular</a:t>
            </a:r>
          </a:p>
          <a:p>
            <a:pPr marL="285750" indent="-285750">
              <a:buFont typeface="Arial" panose="020B0604020202020204" pitchFamily="34" charset="0"/>
              <a:buChar char="•"/>
            </a:pPr>
            <a:endParaRPr lang="es-EC" sz="1400" dirty="0"/>
          </a:p>
          <a:p>
            <a:pPr marL="285750" indent="-285750">
              <a:buFont typeface="Arial" panose="020B0604020202020204" pitchFamily="34" charset="0"/>
              <a:buChar char="•"/>
            </a:pPr>
            <a:r>
              <a:rPr lang="es-BO" sz="1400" dirty="0"/>
              <a:t>Determinar procedimientos claros en cuanto al tratamiento de personas en condiciones de movilidad.</a:t>
            </a:r>
          </a:p>
          <a:p>
            <a:pPr marL="285750" indent="-285750">
              <a:buFont typeface="Arial" panose="020B0604020202020204" pitchFamily="34" charset="0"/>
              <a:buChar char="•"/>
            </a:pPr>
            <a:endParaRPr lang="es-EC" sz="1400" dirty="0"/>
          </a:p>
        </p:txBody>
      </p:sp>
    </p:spTree>
    <p:extLst>
      <p:ext uri="{BB962C8B-B14F-4D97-AF65-F5344CB8AC3E}">
        <p14:creationId xmlns:p14="http://schemas.microsoft.com/office/powerpoint/2010/main" xmlns="" val="2538861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5600" cy="996747"/>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14. PROPUESTA</a:t>
            </a:r>
          </a:p>
        </p:txBody>
      </p:sp>
      <p:pic>
        <p:nvPicPr>
          <p:cNvPr id="7" name="Imagen 6">
            <a:extLst>
              <a:ext uri="{FF2B5EF4-FFF2-40B4-BE49-F238E27FC236}">
                <a16:creationId xmlns="" xmlns:a16="http://schemas.microsoft.com/office/drawing/2014/main" id="{3A620806-09EE-B44D-A627-830DEBBF3BA0}"/>
              </a:ext>
            </a:extLst>
          </p:cNvPr>
          <p:cNvPicPr>
            <a:picLocks noChangeAspect="1"/>
          </p:cNvPicPr>
          <p:nvPr/>
        </p:nvPicPr>
        <p:blipFill>
          <a:blip r:embed="rId2"/>
          <a:srcRect/>
          <a:stretch/>
        </p:blipFill>
        <p:spPr>
          <a:xfrm>
            <a:off x="1524000" y="1751922"/>
            <a:ext cx="10668000" cy="4660900"/>
          </a:xfrm>
          <a:prstGeom prst="rect">
            <a:avLst/>
          </a:prstGeom>
        </p:spPr>
      </p:pic>
      <p:sp>
        <p:nvSpPr>
          <p:cNvPr id="8" name="CuadroTexto 7">
            <a:extLst>
              <a:ext uri="{FF2B5EF4-FFF2-40B4-BE49-F238E27FC236}">
                <a16:creationId xmlns="" xmlns:a16="http://schemas.microsoft.com/office/drawing/2014/main" id="{0BC7F5BC-DB1D-994F-AAAE-3375E4B0F3DF}"/>
              </a:ext>
            </a:extLst>
          </p:cNvPr>
          <p:cNvSpPr txBox="1"/>
          <p:nvPr/>
        </p:nvSpPr>
        <p:spPr>
          <a:xfrm>
            <a:off x="6263475" y="3791415"/>
            <a:ext cx="1196161" cy="400110"/>
          </a:xfrm>
          <a:prstGeom prst="rect">
            <a:avLst/>
          </a:prstGeom>
          <a:noFill/>
        </p:spPr>
        <p:txBody>
          <a:bodyPr wrap="none" rtlCol="0">
            <a:spAutoFit/>
          </a:bodyPr>
          <a:lstStyle/>
          <a:p>
            <a:pPr algn="ctr"/>
            <a:r>
              <a:rPr lang="es-BO" sz="2000" b="1" dirty="0"/>
              <a:t>Acciones:</a:t>
            </a:r>
          </a:p>
        </p:txBody>
      </p:sp>
      <p:sp>
        <p:nvSpPr>
          <p:cNvPr id="9" name="CuadroTexto 8">
            <a:extLst>
              <a:ext uri="{FF2B5EF4-FFF2-40B4-BE49-F238E27FC236}">
                <a16:creationId xmlns="" xmlns:a16="http://schemas.microsoft.com/office/drawing/2014/main" id="{AA264174-15D5-9B4B-8016-DCE5EE972664}"/>
              </a:ext>
            </a:extLst>
          </p:cNvPr>
          <p:cNvSpPr txBox="1"/>
          <p:nvPr/>
        </p:nvSpPr>
        <p:spPr>
          <a:xfrm>
            <a:off x="2118732" y="2464420"/>
            <a:ext cx="3088888" cy="3323987"/>
          </a:xfrm>
          <a:prstGeom prst="rect">
            <a:avLst/>
          </a:prstGeom>
          <a:noFill/>
        </p:spPr>
        <p:txBody>
          <a:bodyPr wrap="square" rtlCol="0">
            <a:spAutoFit/>
          </a:bodyPr>
          <a:lstStyle/>
          <a:p>
            <a:pPr marL="285750" lvl="0" indent="-285750" algn="just">
              <a:buFont typeface="Arial" panose="020B0604020202020204" pitchFamily="34" charset="0"/>
              <a:buChar char="•"/>
            </a:pPr>
            <a:r>
              <a:rPr lang="es-BO" sz="1400" dirty="0"/>
              <a:t>Incrementar las capacidades técnicas, tácticas y sobre todo operativas de las unidades que realizan el control fronterizo en nuestro país</a:t>
            </a:r>
          </a:p>
          <a:p>
            <a:pPr lvl="0" algn="just"/>
            <a:endParaRPr lang="es-EC" sz="1400" dirty="0"/>
          </a:p>
          <a:p>
            <a:pPr marL="285750" lvl="0" indent="-285750" algn="just">
              <a:buFont typeface="Arial" panose="020B0604020202020204" pitchFamily="34" charset="0"/>
              <a:buChar char="•"/>
            </a:pPr>
            <a:r>
              <a:rPr lang="es-BO" sz="1400" dirty="0"/>
              <a:t>Fortalecimiento de las Direcciones de Inteligencia Militares y Policiales para la detección oportuna de las amenazas.</a:t>
            </a:r>
          </a:p>
          <a:p>
            <a:pPr marL="285750" lvl="0" indent="-285750" algn="just">
              <a:buFont typeface="Arial" panose="020B0604020202020204" pitchFamily="34" charset="0"/>
              <a:buChar char="•"/>
            </a:pPr>
            <a:endParaRPr lang="es-BO" sz="1400" dirty="0"/>
          </a:p>
          <a:p>
            <a:pPr marL="285750" lvl="0" indent="-285750" algn="just">
              <a:buFont typeface="Arial" panose="020B0604020202020204" pitchFamily="34" charset="0"/>
              <a:buChar char="•"/>
            </a:pPr>
            <a:r>
              <a:rPr lang="es-BO" sz="1400" dirty="0"/>
              <a:t>Disponer a todas las unidades militares, especialmente a las de frontera, que sirvan como fuentes de información</a:t>
            </a:r>
            <a:endParaRPr lang="es-EC" sz="1400" dirty="0"/>
          </a:p>
        </p:txBody>
      </p:sp>
      <p:sp>
        <p:nvSpPr>
          <p:cNvPr id="10" name="CuadroTexto 9">
            <a:extLst>
              <a:ext uri="{FF2B5EF4-FFF2-40B4-BE49-F238E27FC236}">
                <a16:creationId xmlns="" xmlns:a16="http://schemas.microsoft.com/office/drawing/2014/main" id="{6A173468-2CA0-0A41-B369-76D87423E6F9}"/>
              </a:ext>
            </a:extLst>
          </p:cNvPr>
          <p:cNvSpPr txBox="1"/>
          <p:nvPr/>
        </p:nvSpPr>
        <p:spPr>
          <a:xfrm>
            <a:off x="8442918" y="2464420"/>
            <a:ext cx="3317281" cy="3208571"/>
          </a:xfrm>
          <a:prstGeom prst="rect">
            <a:avLst/>
          </a:prstGeom>
          <a:noFill/>
        </p:spPr>
        <p:txBody>
          <a:bodyPr wrap="square" rtlCol="0">
            <a:spAutoFit/>
          </a:bodyPr>
          <a:lstStyle/>
          <a:p>
            <a:pPr marL="285750" lvl="0" indent="-285750" algn="just">
              <a:buFont typeface="Arial" panose="020B0604020202020204" pitchFamily="34" charset="0"/>
              <a:buChar char="•"/>
            </a:pPr>
            <a:r>
              <a:rPr lang="es-BO" sz="1350" dirty="0"/>
              <a:t>Incrementar las capacidades técnicas, tácticas y sobre todo operativas de las unidades que realizan el control fronterizo en nuestro país.</a:t>
            </a:r>
          </a:p>
          <a:p>
            <a:pPr marL="285750" lvl="0" indent="-285750" algn="just">
              <a:buFont typeface="Arial" panose="020B0604020202020204" pitchFamily="34" charset="0"/>
              <a:buChar char="•"/>
            </a:pPr>
            <a:endParaRPr lang="es-EC" sz="1350" dirty="0"/>
          </a:p>
          <a:p>
            <a:pPr marL="285750" lvl="0" indent="-285750" algn="just">
              <a:buFont typeface="Arial" panose="020B0604020202020204" pitchFamily="34" charset="0"/>
              <a:buChar char="•"/>
            </a:pPr>
            <a:r>
              <a:rPr lang="es-BO" sz="1350" dirty="0"/>
              <a:t>Determinar procedimientos específicos  en cuanto al tratamiento de personas que se encuentren en condiciones de migrantes irregulares dentro del país.</a:t>
            </a:r>
          </a:p>
          <a:p>
            <a:pPr marL="285750" lvl="0" indent="-285750" algn="just">
              <a:buFont typeface="Arial" panose="020B0604020202020204" pitchFamily="34" charset="0"/>
              <a:buChar char="•"/>
            </a:pPr>
            <a:endParaRPr lang="es-BO" sz="1350" dirty="0"/>
          </a:p>
          <a:p>
            <a:pPr marL="285750" indent="-285750" algn="just">
              <a:buFont typeface="Arial" panose="020B0604020202020204" pitchFamily="34" charset="0"/>
              <a:buChar char="•"/>
            </a:pPr>
            <a:r>
              <a:rPr lang="es-BO" sz="1350" dirty="0"/>
              <a:t>Contar con un sistema de información para el registro y detección de todas las personas que deseen ingresar a nuestro país, principalmente de forma irregular.</a:t>
            </a:r>
          </a:p>
          <a:p>
            <a:pPr marL="285750" lvl="0" indent="-285750" algn="just">
              <a:buFont typeface="Arial" panose="020B0604020202020204" pitchFamily="34" charset="0"/>
              <a:buChar char="•"/>
            </a:pPr>
            <a:endParaRPr lang="es-BO" sz="1350" dirty="0"/>
          </a:p>
        </p:txBody>
      </p:sp>
    </p:spTree>
    <p:extLst>
      <p:ext uri="{BB962C8B-B14F-4D97-AF65-F5344CB8AC3E}">
        <p14:creationId xmlns:p14="http://schemas.microsoft.com/office/powerpoint/2010/main" xmlns="" val="1439053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5600" cy="996747"/>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14. PROPUESTA</a:t>
            </a:r>
          </a:p>
        </p:txBody>
      </p:sp>
      <p:pic>
        <p:nvPicPr>
          <p:cNvPr id="4" name="Imagen 3">
            <a:extLst>
              <a:ext uri="{FF2B5EF4-FFF2-40B4-BE49-F238E27FC236}">
                <a16:creationId xmlns="" xmlns:a16="http://schemas.microsoft.com/office/drawing/2014/main" id="{1FA921F4-806B-6C43-B1C5-B691718FE681}"/>
              </a:ext>
            </a:extLst>
          </p:cNvPr>
          <p:cNvPicPr>
            <a:picLocks noChangeAspect="1"/>
          </p:cNvPicPr>
          <p:nvPr/>
        </p:nvPicPr>
        <p:blipFill>
          <a:blip r:embed="rId2"/>
          <a:srcRect/>
          <a:stretch/>
        </p:blipFill>
        <p:spPr>
          <a:xfrm>
            <a:off x="1524000" y="1751922"/>
            <a:ext cx="10668000" cy="4660900"/>
          </a:xfrm>
          <a:prstGeom prst="rect">
            <a:avLst/>
          </a:prstGeom>
        </p:spPr>
      </p:pic>
      <p:sp>
        <p:nvSpPr>
          <p:cNvPr id="5" name="CuadroTexto 4">
            <a:extLst>
              <a:ext uri="{FF2B5EF4-FFF2-40B4-BE49-F238E27FC236}">
                <a16:creationId xmlns="" xmlns:a16="http://schemas.microsoft.com/office/drawing/2014/main" id="{A2963AEA-2E3C-A14F-8DF2-F93443973C66}"/>
              </a:ext>
            </a:extLst>
          </p:cNvPr>
          <p:cNvSpPr txBox="1"/>
          <p:nvPr/>
        </p:nvSpPr>
        <p:spPr>
          <a:xfrm>
            <a:off x="6263475" y="3791415"/>
            <a:ext cx="1196161" cy="400110"/>
          </a:xfrm>
          <a:prstGeom prst="rect">
            <a:avLst/>
          </a:prstGeom>
          <a:noFill/>
        </p:spPr>
        <p:txBody>
          <a:bodyPr wrap="none" rtlCol="0">
            <a:spAutoFit/>
          </a:bodyPr>
          <a:lstStyle/>
          <a:p>
            <a:pPr algn="ctr"/>
            <a:r>
              <a:rPr lang="es-BO" sz="2000" b="1" dirty="0"/>
              <a:t>Acciones:</a:t>
            </a:r>
          </a:p>
        </p:txBody>
      </p:sp>
      <p:sp>
        <p:nvSpPr>
          <p:cNvPr id="6" name="CuadroTexto 5">
            <a:extLst>
              <a:ext uri="{FF2B5EF4-FFF2-40B4-BE49-F238E27FC236}">
                <a16:creationId xmlns="" xmlns:a16="http://schemas.microsoft.com/office/drawing/2014/main" id="{C4DA7AE1-ECF1-CB41-9EA1-C69410226172}"/>
              </a:ext>
            </a:extLst>
          </p:cNvPr>
          <p:cNvSpPr txBox="1"/>
          <p:nvPr/>
        </p:nvSpPr>
        <p:spPr>
          <a:xfrm>
            <a:off x="2118732" y="2464420"/>
            <a:ext cx="3088888" cy="3539430"/>
          </a:xfrm>
          <a:prstGeom prst="rect">
            <a:avLst/>
          </a:prstGeom>
          <a:noFill/>
        </p:spPr>
        <p:txBody>
          <a:bodyPr wrap="square" rtlCol="0">
            <a:spAutoFit/>
          </a:bodyPr>
          <a:lstStyle/>
          <a:p>
            <a:pPr marL="285750" lvl="0" indent="-285750">
              <a:buFont typeface="Arial" panose="020B0604020202020204" pitchFamily="34" charset="0"/>
              <a:buChar char="•"/>
            </a:pPr>
            <a:r>
              <a:rPr lang="es-BO" sz="1400" dirty="0"/>
              <a:t>Implementar planes de atención de emergencia los cuales sirvan para solventar las necesidades básicas de los migrantes.</a:t>
            </a:r>
          </a:p>
          <a:p>
            <a:pPr marL="285750" lvl="0" indent="-285750">
              <a:buFont typeface="Arial" panose="020B0604020202020204" pitchFamily="34" charset="0"/>
              <a:buChar char="•"/>
            </a:pPr>
            <a:endParaRPr lang="es-EC" sz="1400" dirty="0"/>
          </a:p>
          <a:p>
            <a:pPr marL="285750" lvl="0" indent="-285750">
              <a:buFont typeface="Arial" panose="020B0604020202020204" pitchFamily="34" charset="0"/>
              <a:buChar char="•"/>
            </a:pPr>
            <a:r>
              <a:rPr lang="es-BO" sz="1400" dirty="0"/>
              <a:t>Contar con un sistema de información para el registro y detección de todas las personas que deseen ingresar a nuestro país, principalmente de forma irregular.</a:t>
            </a:r>
          </a:p>
          <a:p>
            <a:pPr marL="285750" lvl="0" indent="-285750">
              <a:buFont typeface="Arial" panose="020B0604020202020204" pitchFamily="34" charset="0"/>
              <a:buChar char="•"/>
            </a:pPr>
            <a:endParaRPr lang="es-BO" sz="1400" dirty="0"/>
          </a:p>
          <a:p>
            <a:pPr marL="285750" indent="-285750">
              <a:buFont typeface="Arial" panose="020B0604020202020204" pitchFamily="34" charset="0"/>
              <a:buChar char="•"/>
            </a:pPr>
            <a:r>
              <a:rPr lang="es-BO" sz="1400" dirty="0"/>
              <a:t>Crear y fortalecer los vínculos económico, social y político con las diferentes instituciones del Estado, para mejorar la percepción de seguridad en el país.</a:t>
            </a:r>
          </a:p>
        </p:txBody>
      </p:sp>
      <p:sp>
        <p:nvSpPr>
          <p:cNvPr id="7" name="CuadroTexto 6">
            <a:extLst>
              <a:ext uri="{FF2B5EF4-FFF2-40B4-BE49-F238E27FC236}">
                <a16:creationId xmlns="" xmlns:a16="http://schemas.microsoft.com/office/drawing/2014/main" id="{572C1CF7-B3B4-7E4C-9210-93D10AF84965}"/>
              </a:ext>
            </a:extLst>
          </p:cNvPr>
          <p:cNvSpPr txBox="1"/>
          <p:nvPr/>
        </p:nvSpPr>
        <p:spPr>
          <a:xfrm>
            <a:off x="8552986" y="2464420"/>
            <a:ext cx="3088888" cy="3539430"/>
          </a:xfrm>
          <a:prstGeom prst="rect">
            <a:avLst/>
          </a:prstGeom>
          <a:noFill/>
        </p:spPr>
        <p:txBody>
          <a:bodyPr wrap="square" rtlCol="0">
            <a:spAutoFit/>
          </a:bodyPr>
          <a:lstStyle/>
          <a:p>
            <a:pPr marL="285750" lvl="0" indent="-285750">
              <a:buFont typeface="Arial" panose="020B0604020202020204" pitchFamily="34" charset="0"/>
              <a:buChar char="•"/>
            </a:pPr>
            <a:r>
              <a:rPr lang="es-BO" sz="1400" dirty="0"/>
              <a:t>Ejecutar mecanismos de capacitación y difusión de los derechos y responsabilidades, del personal que se encuentra en movilidad humana.</a:t>
            </a:r>
          </a:p>
          <a:p>
            <a:pPr marL="285750" lvl="0" indent="-285750">
              <a:buFont typeface="Arial" panose="020B0604020202020204" pitchFamily="34" charset="0"/>
              <a:buChar char="•"/>
            </a:pPr>
            <a:endParaRPr lang="es-EC" sz="1400" dirty="0"/>
          </a:p>
          <a:p>
            <a:pPr marL="285750" lvl="0" indent="-285750">
              <a:buFont typeface="Arial" panose="020B0604020202020204" pitchFamily="34" charset="0"/>
              <a:buChar char="•"/>
            </a:pPr>
            <a:r>
              <a:rPr lang="es-BO" sz="1400" dirty="0"/>
              <a:t>Dar asistencia al personal que se encuentre en movilidad humana, precautelando siempre los derechos humanos.</a:t>
            </a:r>
          </a:p>
          <a:p>
            <a:pPr marL="285750" lvl="0" indent="-285750">
              <a:buFont typeface="Arial" panose="020B0604020202020204" pitchFamily="34" charset="0"/>
              <a:buChar char="•"/>
            </a:pPr>
            <a:endParaRPr lang="es-EC" sz="1400" dirty="0"/>
          </a:p>
          <a:p>
            <a:pPr marL="285750" lvl="0" indent="-285750">
              <a:buFont typeface="Arial" panose="020B0604020202020204" pitchFamily="34" charset="0"/>
              <a:buChar char="•"/>
            </a:pPr>
            <a:r>
              <a:rPr lang="es-BO" sz="1400" dirty="0"/>
              <a:t>Recibir el asesoramiento legal con la finalidad de proporcionar información a los migrantes sobre todas sus opciones migratorias para que puedan tomar decisiones.</a:t>
            </a:r>
            <a:endParaRPr lang="es-EC" sz="1400" dirty="0"/>
          </a:p>
        </p:txBody>
      </p:sp>
    </p:spTree>
    <p:extLst>
      <p:ext uri="{BB962C8B-B14F-4D97-AF65-F5344CB8AC3E}">
        <p14:creationId xmlns:p14="http://schemas.microsoft.com/office/powerpoint/2010/main" xmlns="" val="1089737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5600" cy="996747"/>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14. PROPUESTA</a:t>
            </a:r>
          </a:p>
        </p:txBody>
      </p:sp>
      <p:pic>
        <p:nvPicPr>
          <p:cNvPr id="4" name="Imagen 3">
            <a:extLst>
              <a:ext uri="{FF2B5EF4-FFF2-40B4-BE49-F238E27FC236}">
                <a16:creationId xmlns="" xmlns:a16="http://schemas.microsoft.com/office/drawing/2014/main" id="{2A6B6ABA-ABAF-0247-A188-E570DCBA8F0F}"/>
              </a:ext>
            </a:extLst>
          </p:cNvPr>
          <p:cNvPicPr>
            <a:picLocks noChangeAspect="1"/>
          </p:cNvPicPr>
          <p:nvPr/>
        </p:nvPicPr>
        <p:blipFill>
          <a:blip r:embed="rId2"/>
          <a:srcRect/>
          <a:stretch/>
        </p:blipFill>
        <p:spPr>
          <a:xfrm>
            <a:off x="1524000" y="1751922"/>
            <a:ext cx="10668000" cy="4660900"/>
          </a:xfrm>
          <a:prstGeom prst="rect">
            <a:avLst/>
          </a:prstGeom>
        </p:spPr>
      </p:pic>
      <p:sp>
        <p:nvSpPr>
          <p:cNvPr id="5" name="CuadroTexto 4">
            <a:extLst>
              <a:ext uri="{FF2B5EF4-FFF2-40B4-BE49-F238E27FC236}">
                <a16:creationId xmlns="" xmlns:a16="http://schemas.microsoft.com/office/drawing/2014/main" id="{603ED877-29E4-7047-BB2E-06C1B91F35F3}"/>
              </a:ext>
            </a:extLst>
          </p:cNvPr>
          <p:cNvSpPr txBox="1"/>
          <p:nvPr/>
        </p:nvSpPr>
        <p:spPr>
          <a:xfrm>
            <a:off x="6263475" y="3791415"/>
            <a:ext cx="1196161" cy="400110"/>
          </a:xfrm>
          <a:prstGeom prst="rect">
            <a:avLst/>
          </a:prstGeom>
          <a:noFill/>
        </p:spPr>
        <p:txBody>
          <a:bodyPr wrap="none" rtlCol="0">
            <a:spAutoFit/>
          </a:bodyPr>
          <a:lstStyle/>
          <a:p>
            <a:pPr algn="ctr"/>
            <a:r>
              <a:rPr lang="es-BO" sz="2000" b="1" dirty="0"/>
              <a:t>Acciones:</a:t>
            </a:r>
          </a:p>
        </p:txBody>
      </p:sp>
      <p:sp>
        <p:nvSpPr>
          <p:cNvPr id="6" name="CuadroTexto 5">
            <a:extLst>
              <a:ext uri="{FF2B5EF4-FFF2-40B4-BE49-F238E27FC236}">
                <a16:creationId xmlns="" xmlns:a16="http://schemas.microsoft.com/office/drawing/2014/main" id="{92F09C84-4A76-B642-B4ED-1DD024276367}"/>
              </a:ext>
            </a:extLst>
          </p:cNvPr>
          <p:cNvSpPr txBox="1"/>
          <p:nvPr/>
        </p:nvSpPr>
        <p:spPr>
          <a:xfrm>
            <a:off x="2118732" y="2464420"/>
            <a:ext cx="3088888" cy="3693319"/>
          </a:xfrm>
          <a:prstGeom prst="rect">
            <a:avLst/>
          </a:prstGeom>
          <a:noFill/>
        </p:spPr>
        <p:txBody>
          <a:bodyPr wrap="square" rtlCol="0">
            <a:spAutoFit/>
          </a:bodyPr>
          <a:lstStyle/>
          <a:p>
            <a:pPr marL="285750" lvl="0" indent="-285750">
              <a:buFont typeface="Arial" panose="020B0604020202020204" pitchFamily="34" charset="0"/>
              <a:buChar char="•"/>
            </a:pPr>
            <a:r>
              <a:rPr lang="es-BO" sz="1300" dirty="0"/>
              <a:t>Proponer en nuestra área de competencia, proyectos que pudieran ser canalizados a través de cooperación internacional.</a:t>
            </a:r>
          </a:p>
          <a:p>
            <a:pPr marL="285750" lvl="0" indent="-285750">
              <a:buFont typeface="Arial" panose="020B0604020202020204" pitchFamily="34" charset="0"/>
              <a:buChar char="•"/>
            </a:pPr>
            <a:endParaRPr lang="es-EC" sz="1300" dirty="0"/>
          </a:p>
          <a:p>
            <a:pPr marL="285750" lvl="0" indent="-285750">
              <a:buFont typeface="Arial" panose="020B0604020202020204" pitchFamily="34" charset="0"/>
              <a:buChar char="•"/>
            </a:pPr>
            <a:r>
              <a:rPr lang="es-BO" sz="1300" dirty="0"/>
              <a:t>Coordinar interinstitucionalmente, el diseño y ejecución de acuerdos y programas que se refieran al ejercicio de los derechos y la corresponsabilidad de los migrantes que ingresan a nuestro país.</a:t>
            </a:r>
          </a:p>
          <a:p>
            <a:pPr marL="285750" lvl="0" indent="-285750">
              <a:buFont typeface="Arial" panose="020B0604020202020204" pitchFamily="34" charset="0"/>
              <a:buChar char="•"/>
            </a:pPr>
            <a:endParaRPr lang="es-EC" sz="1300" dirty="0"/>
          </a:p>
          <a:p>
            <a:pPr marL="285750" indent="-285750">
              <a:buFont typeface="Arial" panose="020B0604020202020204" pitchFamily="34" charset="0"/>
              <a:buChar char="•"/>
            </a:pPr>
            <a:r>
              <a:rPr lang="x-none" sz="1300" dirty="0"/>
              <a:t>Solicitar espacios de acción y de interacción con las instituciones del Estado, que tengan competencia en lo referente a la migración irregular y de esta forma dar cumplimiento a cada una de nuestras competencias.</a:t>
            </a:r>
          </a:p>
        </p:txBody>
      </p:sp>
      <p:sp>
        <p:nvSpPr>
          <p:cNvPr id="7" name="CuadroTexto 6">
            <a:extLst>
              <a:ext uri="{FF2B5EF4-FFF2-40B4-BE49-F238E27FC236}">
                <a16:creationId xmlns="" xmlns:a16="http://schemas.microsoft.com/office/drawing/2014/main" id="{EC08A4FD-222D-DA40-A8BD-A8D0ABCEF5AD}"/>
              </a:ext>
            </a:extLst>
          </p:cNvPr>
          <p:cNvSpPr txBox="1"/>
          <p:nvPr/>
        </p:nvSpPr>
        <p:spPr>
          <a:xfrm>
            <a:off x="8552986" y="2464420"/>
            <a:ext cx="3088888" cy="3108543"/>
          </a:xfrm>
          <a:prstGeom prst="rect">
            <a:avLst/>
          </a:prstGeom>
          <a:noFill/>
        </p:spPr>
        <p:txBody>
          <a:bodyPr wrap="square" rtlCol="0">
            <a:spAutoFit/>
          </a:bodyPr>
          <a:lstStyle/>
          <a:p>
            <a:pPr marL="285750" indent="-285750">
              <a:buFont typeface="Arial" panose="020B0604020202020204" pitchFamily="34" charset="0"/>
              <a:buChar char="•"/>
            </a:pPr>
            <a:r>
              <a:rPr lang="es-BO" sz="1400" dirty="0"/>
              <a:t>Realizar reportes estadísticos oficiales en el ámbito de nuestra competencia. Potenciar el </a:t>
            </a:r>
            <a:r>
              <a:rPr lang="es-EC" sz="1400" dirty="0"/>
              <a:t>Sistema de Migración Ecuatoriana (SIMIEC).</a:t>
            </a:r>
            <a:endParaRPr lang="es-BO" sz="1400" dirty="0"/>
          </a:p>
          <a:p>
            <a:endParaRPr lang="es-EC" sz="1400" dirty="0"/>
          </a:p>
          <a:p>
            <a:pPr marL="285750" lvl="0" indent="-285750">
              <a:buFont typeface="Arial" panose="020B0604020202020204" pitchFamily="34" charset="0"/>
              <a:buChar char="•"/>
            </a:pPr>
            <a:r>
              <a:rPr lang="es-BO" sz="1400" dirty="0"/>
              <a:t>Recibir asistencia técnica por parte de los funcionarios de migración y Policía Nacional, cada institución en su ámbito de competencia.</a:t>
            </a:r>
          </a:p>
          <a:p>
            <a:pPr marL="285750" lvl="0" indent="-285750">
              <a:buFont typeface="Arial" panose="020B0604020202020204" pitchFamily="34" charset="0"/>
              <a:buChar char="•"/>
            </a:pPr>
            <a:endParaRPr lang="es-EC" sz="1400" dirty="0"/>
          </a:p>
          <a:p>
            <a:pPr marL="285750" lvl="0" indent="-285750">
              <a:buFont typeface="Arial" panose="020B0604020202020204" pitchFamily="34" charset="0"/>
              <a:buChar char="•"/>
            </a:pPr>
            <a:r>
              <a:rPr lang="es-BO" sz="1400" dirty="0"/>
              <a:t>Contar con los medios y equipos avanzados, para poder cumplir con la misión de vigilancia y control de nuestro límite fronterizo.</a:t>
            </a:r>
            <a:endParaRPr lang="es-EC" sz="1400" dirty="0"/>
          </a:p>
        </p:txBody>
      </p:sp>
    </p:spTree>
    <p:extLst>
      <p:ext uri="{BB962C8B-B14F-4D97-AF65-F5344CB8AC3E}">
        <p14:creationId xmlns:p14="http://schemas.microsoft.com/office/powerpoint/2010/main" xmlns="" val="3617336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16FB4804-5E3D-2443-B09E-0A4EE92281CD}"/>
              </a:ext>
            </a:extLst>
          </p:cNvPr>
          <p:cNvSpPr/>
          <p:nvPr/>
        </p:nvSpPr>
        <p:spPr>
          <a:xfrm>
            <a:off x="758756" y="182881"/>
            <a:ext cx="10778247" cy="989936"/>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lnSpc>
                <a:spcPct val="130000"/>
              </a:lnSpc>
              <a:buFontTx/>
              <a:buAutoNum type="arabicPeriod"/>
            </a:pPr>
            <a:r>
              <a:rPr lang="es-EC" sz="2800" b="1" i="1" dirty="0">
                <a:solidFill>
                  <a:prstClr val="black"/>
                </a:solidFill>
                <a:latin typeface="Arial" panose="020B0604020202020204" pitchFamily="34" charset="0"/>
                <a:cs typeface="Arial" panose="020B0604020202020204" pitchFamily="34" charset="0"/>
              </a:rPr>
              <a:t>PLANTEAMIENTO DEL PROBLEMA</a:t>
            </a:r>
          </a:p>
        </p:txBody>
      </p:sp>
      <p:pic>
        <p:nvPicPr>
          <p:cNvPr id="6" name="Imagen 5">
            <a:extLst>
              <a:ext uri="{FF2B5EF4-FFF2-40B4-BE49-F238E27FC236}">
                <a16:creationId xmlns="" xmlns:a16="http://schemas.microsoft.com/office/drawing/2014/main" id="{67C11FB6-9F98-5041-AB0C-3EAF4781D0E1}"/>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61203" y="1305467"/>
            <a:ext cx="9575800" cy="5473700"/>
          </a:xfrm>
          <a:prstGeom prst="rect">
            <a:avLst/>
          </a:prstGeom>
        </p:spPr>
      </p:pic>
      <p:sp>
        <p:nvSpPr>
          <p:cNvPr id="7" name="CuadroTexto 6">
            <a:extLst>
              <a:ext uri="{FF2B5EF4-FFF2-40B4-BE49-F238E27FC236}">
                <a16:creationId xmlns="" xmlns:a16="http://schemas.microsoft.com/office/drawing/2014/main" id="{84DAF845-8D07-AE4F-BAFC-081B073F3E46}"/>
              </a:ext>
            </a:extLst>
          </p:cNvPr>
          <p:cNvSpPr txBox="1"/>
          <p:nvPr/>
        </p:nvSpPr>
        <p:spPr>
          <a:xfrm>
            <a:off x="3980985" y="1820781"/>
            <a:ext cx="6954159" cy="1200329"/>
          </a:xfrm>
          <a:prstGeom prst="rect">
            <a:avLst/>
          </a:prstGeom>
          <a:noFill/>
        </p:spPr>
        <p:txBody>
          <a:bodyPr wrap="square" rtlCol="0">
            <a:spAutoFit/>
          </a:bodyPr>
          <a:lstStyle/>
          <a:p>
            <a:pPr algn="just"/>
            <a:r>
              <a:rPr lang="es-EC" dirty="0"/>
              <a:t>258 millones de migrantes. (Organización Internacional del Migrante).</a:t>
            </a:r>
          </a:p>
          <a:p>
            <a:pPr algn="just"/>
            <a:r>
              <a:rPr lang="es-EC" dirty="0"/>
              <a:t>3,4% del total de la población mundial.</a:t>
            </a:r>
          </a:p>
          <a:p>
            <a:pPr algn="just"/>
            <a:r>
              <a:rPr lang="es-EC" dirty="0"/>
              <a:t>50% está concentrado en únicamente 10 países </a:t>
            </a:r>
            <a:r>
              <a:rPr lang="es-ES" dirty="0"/>
              <a:t>(ONU, 2019)</a:t>
            </a:r>
            <a:r>
              <a:rPr lang="es-EC" dirty="0"/>
              <a:t>.</a:t>
            </a:r>
          </a:p>
          <a:p>
            <a:pPr algn="just"/>
            <a:r>
              <a:rPr lang="es-EC" dirty="0"/>
              <a:t>2,4 millones de migrantes - Ecuador</a:t>
            </a:r>
          </a:p>
        </p:txBody>
      </p:sp>
      <p:sp>
        <p:nvSpPr>
          <p:cNvPr id="8" name="CuadroTexto 7">
            <a:extLst>
              <a:ext uri="{FF2B5EF4-FFF2-40B4-BE49-F238E27FC236}">
                <a16:creationId xmlns="" xmlns:a16="http://schemas.microsoft.com/office/drawing/2014/main" id="{7EF994CB-89C0-6A48-B3C9-338A23AA3F65}"/>
              </a:ext>
            </a:extLst>
          </p:cNvPr>
          <p:cNvSpPr txBox="1"/>
          <p:nvPr/>
        </p:nvSpPr>
        <p:spPr>
          <a:xfrm>
            <a:off x="2730030" y="3576453"/>
            <a:ext cx="6835697" cy="923330"/>
          </a:xfrm>
          <a:prstGeom prst="rect">
            <a:avLst/>
          </a:prstGeom>
          <a:noFill/>
        </p:spPr>
        <p:txBody>
          <a:bodyPr wrap="square" rtlCol="0">
            <a:spAutoFit/>
          </a:bodyPr>
          <a:lstStyle/>
          <a:p>
            <a:pPr algn="just"/>
            <a:r>
              <a:rPr lang="es-EC" dirty="0"/>
              <a:t>PROBLEMA REGIONAL</a:t>
            </a:r>
          </a:p>
          <a:p>
            <a:pPr marL="285750" indent="-285750" algn="just">
              <a:buFont typeface="Arial" panose="020B0604020202020204" pitchFamily="34" charset="0"/>
              <a:buChar char="•"/>
            </a:pPr>
            <a:r>
              <a:rPr lang="es-EC" dirty="0"/>
              <a:t>VENEZUELA.</a:t>
            </a:r>
          </a:p>
          <a:p>
            <a:pPr marL="285750" indent="-285750" algn="just">
              <a:buFont typeface="Arial" panose="020B0604020202020204" pitchFamily="34" charset="0"/>
              <a:buChar char="•"/>
            </a:pPr>
            <a:r>
              <a:rPr lang="es-EC" dirty="0"/>
              <a:t>COLOMBIA</a:t>
            </a:r>
          </a:p>
        </p:txBody>
      </p:sp>
      <p:sp>
        <p:nvSpPr>
          <p:cNvPr id="9" name="CuadroTexto 8">
            <a:extLst>
              <a:ext uri="{FF2B5EF4-FFF2-40B4-BE49-F238E27FC236}">
                <a16:creationId xmlns="" xmlns:a16="http://schemas.microsoft.com/office/drawing/2014/main" id="{62F5D52F-8D7D-1343-87DA-1A79D1433083}"/>
              </a:ext>
            </a:extLst>
          </p:cNvPr>
          <p:cNvSpPr txBox="1"/>
          <p:nvPr/>
        </p:nvSpPr>
        <p:spPr>
          <a:xfrm>
            <a:off x="3980409" y="4992340"/>
            <a:ext cx="6835697" cy="1200329"/>
          </a:xfrm>
          <a:prstGeom prst="rect">
            <a:avLst/>
          </a:prstGeom>
          <a:noFill/>
        </p:spPr>
        <p:txBody>
          <a:bodyPr wrap="square" rtlCol="0">
            <a:spAutoFit/>
          </a:bodyPr>
          <a:lstStyle/>
          <a:p>
            <a:pPr algn="just"/>
            <a:r>
              <a:rPr lang="es-EC" dirty="0"/>
              <a:t>Ecuador se emplea únicamente de tránsito, sino que está albergando actualmente a muchos de ellos.</a:t>
            </a:r>
          </a:p>
          <a:p>
            <a:pPr algn="just"/>
            <a:r>
              <a:rPr lang="es-EC" dirty="0"/>
              <a:t>Personas vulnerables. </a:t>
            </a:r>
          </a:p>
          <a:p>
            <a:pPr algn="just"/>
            <a:r>
              <a:rPr lang="es-EC" dirty="0"/>
              <a:t>Falta de condiciones.</a:t>
            </a:r>
          </a:p>
        </p:txBody>
      </p:sp>
      <p:pic>
        <p:nvPicPr>
          <p:cNvPr id="15" name="Imagen 14">
            <a:extLst>
              <a:ext uri="{FF2B5EF4-FFF2-40B4-BE49-F238E27FC236}">
                <a16:creationId xmlns="" xmlns:a16="http://schemas.microsoft.com/office/drawing/2014/main" id="{2FB5F15D-8537-BB40-8781-8F30C6F80EC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16561" y="2001776"/>
            <a:ext cx="831801" cy="831801"/>
          </a:xfrm>
          <a:prstGeom prst="rect">
            <a:avLst/>
          </a:prstGeom>
        </p:spPr>
      </p:pic>
      <p:pic>
        <p:nvPicPr>
          <p:cNvPr id="17" name="Imagen 16">
            <a:extLst>
              <a:ext uri="{FF2B5EF4-FFF2-40B4-BE49-F238E27FC236}">
                <a16:creationId xmlns="" xmlns:a16="http://schemas.microsoft.com/office/drawing/2014/main" id="{16C8B6D8-83D8-0D4C-8F09-3BEB7788A5D7}"/>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2427712" y="5179874"/>
            <a:ext cx="831801" cy="831801"/>
          </a:xfrm>
          <a:prstGeom prst="rect">
            <a:avLst/>
          </a:prstGeom>
        </p:spPr>
      </p:pic>
      <p:pic>
        <p:nvPicPr>
          <p:cNvPr id="2" name="Imagen 1">
            <a:extLst>
              <a:ext uri="{FF2B5EF4-FFF2-40B4-BE49-F238E27FC236}">
                <a16:creationId xmlns="" xmlns:a16="http://schemas.microsoft.com/office/drawing/2014/main" id="{2398E1BF-3D3D-6A4A-A318-3545990C5E0B}"/>
              </a:ext>
            </a:extLst>
          </p:cNvPr>
          <p:cNvPicPr>
            <a:picLocks noChangeAspect="1"/>
          </p:cNvPicPr>
          <p:nvPr/>
        </p:nvPicPr>
        <p:blipFill>
          <a:blip r:embed="rId5" cstate="print"/>
          <a:stretch>
            <a:fillRect/>
          </a:stretch>
        </p:blipFill>
        <p:spPr>
          <a:xfrm>
            <a:off x="10596284" y="3633892"/>
            <a:ext cx="851073" cy="7986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329680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5600" cy="996747"/>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14. PROPUESTA</a:t>
            </a:r>
          </a:p>
        </p:txBody>
      </p:sp>
      <p:pic>
        <p:nvPicPr>
          <p:cNvPr id="5" name="Imagen 4">
            <a:extLst>
              <a:ext uri="{FF2B5EF4-FFF2-40B4-BE49-F238E27FC236}">
                <a16:creationId xmlns="" xmlns:a16="http://schemas.microsoft.com/office/drawing/2014/main" id="{1170FB0B-73DE-454F-BD10-1C5087BC5003}"/>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655206" y="4766095"/>
            <a:ext cx="2593550" cy="1296775"/>
          </a:xfrm>
          <a:prstGeom prst="rect">
            <a:avLst/>
          </a:prstGeom>
        </p:spPr>
      </p:pic>
      <p:pic>
        <p:nvPicPr>
          <p:cNvPr id="7" name="Imagen 6">
            <a:extLst>
              <a:ext uri="{FF2B5EF4-FFF2-40B4-BE49-F238E27FC236}">
                <a16:creationId xmlns="" xmlns:a16="http://schemas.microsoft.com/office/drawing/2014/main" id="{9FA17A01-542E-A646-A09A-FAEAD371ADC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666609" y="4361662"/>
            <a:ext cx="2274917" cy="1895258"/>
          </a:xfrm>
          <a:prstGeom prst="rect">
            <a:avLst/>
          </a:prstGeom>
        </p:spPr>
      </p:pic>
      <p:pic>
        <p:nvPicPr>
          <p:cNvPr id="9" name="Imagen 8">
            <a:extLst>
              <a:ext uri="{FF2B5EF4-FFF2-40B4-BE49-F238E27FC236}">
                <a16:creationId xmlns="" xmlns:a16="http://schemas.microsoft.com/office/drawing/2014/main" id="{2BF90985-FCF9-994F-BDCE-0ECCBAB845B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62056" y="4766095"/>
            <a:ext cx="2016369" cy="1387934"/>
          </a:xfrm>
          <a:prstGeom prst="rect">
            <a:avLst/>
          </a:prstGeom>
        </p:spPr>
      </p:pic>
      <p:pic>
        <p:nvPicPr>
          <p:cNvPr id="11" name="Imagen 10">
            <a:extLst>
              <a:ext uri="{FF2B5EF4-FFF2-40B4-BE49-F238E27FC236}">
                <a16:creationId xmlns="" xmlns:a16="http://schemas.microsoft.com/office/drawing/2014/main" id="{E595E9D0-C37E-DE47-ACEA-A632A5786E7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068501" y="2416788"/>
            <a:ext cx="1766960" cy="1783950"/>
          </a:xfrm>
          <a:prstGeom prst="rect">
            <a:avLst/>
          </a:prstGeom>
        </p:spPr>
      </p:pic>
      <p:pic>
        <p:nvPicPr>
          <p:cNvPr id="13" name="Imagen 12">
            <a:extLst>
              <a:ext uri="{FF2B5EF4-FFF2-40B4-BE49-F238E27FC236}">
                <a16:creationId xmlns="" xmlns:a16="http://schemas.microsoft.com/office/drawing/2014/main" id="{8F11A7DE-BF3F-7144-89AE-90793A0113AA}"/>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032228" y="2428036"/>
            <a:ext cx="3340304" cy="1631007"/>
          </a:xfrm>
          <a:prstGeom prst="rect">
            <a:avLst/>
          </a:prstGeom>
        </p:spPr>
      </p:pic>
      <p:sp>
        <p:nvSpPr>
          <p:cNvPr id="18" name="CuadroTexto 17">
            <a:extLst>
              <a:ext uri="{FF2B5EF4-FFF2-40B4-BE49-F238E27FC236}">
                <a16:creationId xmlns="" xmlns:a16="http://schemas.microsoft.com/office/drawing/2014/main" id="{4A002E79-AEA4-9D4D-988E-A76AED1FCE30}"/>
              </a:ext>
            </a:extLst>
          </p:cNvPr>
          <p:cNvSpPr txBox="1"/>
          <p:nvPr/>
        </p:nvSpPr>
        <p:spPr>
          <a:xfrm>
            <a:off x="5917550" y="1691951"/>
            <a:ext cx="1569660" cy="584775"/>
          </a:xfrm>
          <a:prstGeom prst="rect">
            <a:avLst/>
          </a:prstGeom>
          <a:noFill/>
        </p:spPr>
        <p:txBody>
          <a:bodyPr wrap="none" rtlCol="0">
            <a:spAutoFit/>
          </a:bodyPr>
          <a:lstStyle/>
          <a:p>
            <a:pPr algn="ctr"/>
            <a:r>
              <a:rPr lang="es-BO" sz="3200" b="1" dirty="0"/>
              <a:t>Medios:</a:t>
            </a:r>
          </a:p>
        </p:txBody>
      </p:sp>
      <p:pic>
        <p:nvPicPr>
          <p:cNvPr id="3" name="Imagen 2">
            <a:extLst>
              <a:ext uri="{FF2B5EF4-FFF2-40B4-BE49-F238E27FC236}">
                <a16:creationId xmlns="" xmlns:a16="http://schemas.microsoft.com/office/drawing/2014/main" id="{F783FADF-5033-A040-9677-377BBAEF740D}"/>
              </a:ext>
            </a:extLst>
          </p:cNvPr>
          <p:cNvPicPr>
            <a:picLocks noChangeAspect="1"/>
          </p:cNvPicPr>
          <p:nvPr/>
        </p:nvPicPr>
        <p:blipFill>
          <a:blip r:embed="rId7"/>
          <a:stretch>
            <a:fillRect/>
          </a:stretch>
        </p:blipFill>
        <p:spPr>
          <a:xfrm>
            <a:off x="2115351" y="2276726"/>
            <a:ext cx="2463074" cy="1844928"/>
          </a:xfrm>
          <a:prstGeom prst="rect">
            <a:avLst/>
          </a:prstGeom>
        </p:spPr>
      </p:pic>
    </p:spTree>
    <p:extLst>
      <p:ext uri="{BB962C8B-B14F-4D97-AF65-F5344CB8AC3E}">
        <p14:creationId xmlns:p14="http://schemas.microsoft.com/office/powerpoint/2010/main" xmlns="" val="576416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5600" cy="996747"/>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15. CONCLUSIONES</a:t>
            </a:r>
          </a:p>
        </p:txBody>
      </p:sp>
      <p:sp>
        <p:nvSpPr>
          <p:cNvPr id="8" name="CuadroTexto 7">
            <a:extLst>
              <a:ext uri="{FF2B5EF4-FFF2-40B4-BE49-F238E27FC236}">
                <a16:creationId xmlns="" xmlns:a16="http://schemas.microsoft.com/office/drawing/2014/main" id="{9E49CACD-5905-6645-A411-FAAA59ECA6D9}"/>
              </a:ext>
            </a:extLst>
          </p:cNvPr>
          <p:cNvSpPr txBox="1"/>
          <p:nvPr/>
        </p:nvSpPr>
        <p:spPr>
          <a:xfrm>
            <a:off x="1929161" y="1876227"/>
            <a:ext cx="6896787" cy="4616648"/>
          </a:xfrm>
          <a:prstGeom prst="rect">
            <a:avLst/>
          </a:prstGeom>
          <a:noFill/>
        </p:spPr>
        <p:txBody>
          <a:bodyPr wrap="square" rtlCol="0">
            <a:spAutoFit/>
          </a:bodyPr>
          <a:lstStyle/>
          <a:p>
            <a:pPr marL="285750" indent="-285750" algn="just">
              <a:buFont typeface="Arial" panose="020B0604020202020204" pitchFamily="34" charset="0"/>
              <a:buChar char="•"/>
            </a:pPr>
            <a:r>
              <a:rPr lang="x-none" sz="1400" dirty="0"/>
              <a:t>En el Ecuador en los periodos 2017-2019  se tuvo un incremento del 70% en los niveles de migración, sobre todo en el 2018 y 2019 se observa que más del 50% de extranjeros no registran una salida del país a diferencia del 2016. Se estima que más de  200 mil personas se encontraban en condiciones de irregularidad. </a:t>
            </a:r>
          </a:p>
          <a:p>
            <a:pPr marL="285750" indent="-285750" algn="just">
              <a:buFont typeface="Arial" panose="020B0604020202020204" pitchFamily="34" charset="0"/>
              <a:buChar char="•"/>
            </a:pPr>
            <a:endParaRPr lang="x-none" sz="1400" dirty="0"/>
          </a:p>
          <a:p>
            <a:pPr marL="285750" indent="-285750" algn="just">
              <a:buFont typeface="Arial" panose="020B0604020202020204" pitchFamily="34" charset="0"/>
              <a:buChar char="•"/>
            </a:pPr>
            <a:r>
              <a:rPr lang="x-none" sz="1400" dirty="0"/>
              <a:t>Las encuestas evidencian que las Fuerzas Armadas realizan un trabajo continuo en los trabajos de apoyo al control migratorio, con la finalidad de propender a cumplir la misión de seguridad integral al Estado, este rol que cumple la institución es importante al ser el primer filtro que evita el ingreso de personas que podrían representar una amenaza a la seguridad ciudadana.</a:t>
            </a:r>
          </a:p>
          <a:p>
            <a:pPr algn="just"/>
            <a:endParaRPr lang="es-EC" sz="1400" dirty="0"/>
          </a:p>
          <a:p>
            <a:pPr marL="285750" indent="-285750" algn="just">
              <a:buFont typeface="Arial" panose="020B0604020202020204" pitchFamily="34" charset="0"/>
              <a:buChar char="•"/>
            </a:pPr>
            <a:r>
              <a:rPr lang="x-none" sz="1400" dirty="0"/>
              <a:t>Según los datos de controles en la frontera y el nivel de flujo migratorio en masa origina condiciones de mayor vulnerabilidad de las personas, facilitando el escenario de acciones al margen de la ley,  deduciendose que el flujo migratorio influye directamente en las estadísticas delictivas del país.</a:t>
            </a:r>
            <a:endParaRPr lang="es-EC" sz="1400" dirty="0"/>
          </a:p>
          <a:p>
            <a:pPr marL="285750" indent="-285750" algn="just">
              <a:buFont typeface="Arial" panose="020B0604020202020204" pitchFamily="34" charset="0"/>
              <a:buChar char="•"/>
            </a:pPr>
            <a:endParaRPr lang="es-EC" sz="1400" dirty="0"/>
          </a:p>
          <a:p>
            <a:pPr marL="285750" indent="-285750" algn="just">
              <a:buFont typeface="Arial" panose="020B0604020202020204" pitchFamily="34" charset="0"/>
              <a:buChar char="•"/>
            </a:pPr>
            <a:r>
              <a:rPr lang="x-none" sz="1400" dirty="0"/>
              <a:t>Se determina que la migración irregular ocasionan problemas sociales que podrían convertirse en amenazas a la seguridad del Estado, lo que demuestra la importancia de proteger los accesos fronterizos de los ingresos ilegales, es una tarea ardua entre el Ministerio de Relaciones Exteriores, Ministerio de Gobierno y Ministerio de Defensa Nacional.</a:t>
            </a:r>
            <a:endParaRPr lang="es-EC" sz="1400" dirty="0"/>
          </a:p>
        </p:txBody>
      </p:sp>
      <p:pic>
        <p:nvPicPr>
          <p:cNvPr id="5" name="Imagen 4">
            <a:extLst>
              <a:ext uri="{FF2B5EF4-FFF2-40B4-BE49-F238E27FC236}">
                <a16:creationId xmlns="" xmlns:a16="http://schemas.microsoft.com/office/drawing/2014/main" id="{A1E88428-4E0E-3B44-92DA-E05AF23191B6}"/>
              </a:ext>
            </a:extLst>
          </p:cNvPr>
          <p:cNvPicPr>
            <a:picLocks noChangeAspect="1"/>
          </p:cNvPicPr>
          <p:nvPr/>
        </p:nvPicPr>
        <p:blipFill>
          <a:blip r:embed="rId2"/>
          <a:stretch>
            <a:fillRect/>
          </a:stretch>
        </p:blipFill>
        <p:spPr>
          <a:xfrm>
            <a:off x="8945218" y="2409174"/>
            <a:ext cx="3031710" cy="3550754"/>
          </a:xfrm>
          <a:prstGeom prst="rect">
            <a:avLst/>
          </a:prstGeom>
          <a:ln>
            <a:noFill/>
          </a:ln>
          <a:effectLst>
            <a:softEdge rad="112500"/>
          </a:effectLst>
        </p:spPr>
      </p:pic>
    </p:spTree>
    <p:extLst>
      <p:ext uri="{BB962C8B-B14F-4D97-AF65-F5344CB8AC3E}">
        <p14:creationId xmlns:p14="http://schemas.microsoft.com/office/powerpoint/2010/main" xmlns="" val="3551359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5600" cy="996747"/>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16. RECOMENDACIONES</a:t>
            </a:r>
          </a:p>
        </p:txBody>
      </p:sp>
      <p:sp>
        <p:nvSpPr>
          <p:cNvPr id="5" name="CuadroTexto 4">
            <a:extLst>
              <a:ext uri="{FF2B5EF4-FFF2-40B4-BE49-F238E27FC236}">
                <a16:creationId xmlns="" xmlns:a16="http://schemas.microsoft.com/office/drawing/2014/main" id="{C8530C42-1C3B-8240-94E0-214061C281D2}"/>
              </a:ext>
            </a:extLst>
          </p:cNvPr>
          <p:cNvSpPr txBox="1"/>
          <p:nvPr/>
        </p:nvSpPr>
        <p:spPr>
          <a:xfrm>
            <a:off x="1929161" y="1706894"/>
            <a:ext cx="6857030" cy="4616648"/>
          </a:xfrm>
          <a:prstGeom prst="rect">
            <a:avLst/>
          </a:prstGeom>
          <a:noFill/>
        </p:spPr>
        <p:txBody>
          <a:bodyPr wrap="square" rtlCol="0">
            <a:spAutoFit/>
          </a:bodyPr>
          <a:lstStyle/>
          <a:p>
            <a:pPr marL="285750" indent="-285750" algn="just">
              <a:buFont typeface="Arial" panose="020B0604020202020204" pitchFamily="34" charset="0"/>
              <a:buChar char="•"/>
            </a:pPr>
            <a:r>
              <a:rPr lang="x-none" sz="1400" dirty="0"/>
              <a:t>Es necesaria una política de defensa que limite la amplitud de ingreso de los extranjeros al país, no con la finalidad de olvidar la característica solidaria del país, sino de precautelar la seguridad de los ciudadanos, por este motivo ciertas directrices que se optaron en la emergencia sanitaria deberían considerarse por un lapso de tiempo más largo.</a:t>
            </a:r>
          </a:p>
          <a:p>
            <a:pPr algn="just"/>
            <a:endParaRPr lang="es-EC" sz="1400" dirty="0"/>
          </a:p>
          <a:p>
            <a:pPr marL="285750" indent="-285750" algn="just">
              <a:buFont typeface="Arial" panose="020B0604020202020204" pitchFamily="34" charset="0"/>
              <a:buChar char="•"/>
            </a:pPr>
            <a:r>
              <a:rPr lang="x-none" sz="1400" dirty="0"/>
              <a:t>Sería conveniente se realice la materialización de una unidad interinstitucional que permita la aplicación de las políticas públicas de seguridad específicamente enfocados a la neutralización de los efectos causados por la migración irregular</a:t>
            </a:r>
          </a:p>
          <a:p>
            <a:pPr algn="just"/>
            <a:endParaRPr lang="es-EC" sz="1400" dirty="0"/>
          </a:p>
          <a:p>
            <a:pPr marL="285750" indent="-285750" algn="just">
              <a:buFont typeface="Arial" panose="020B0604020202020204" pitchFamily="34" charset="0"/>
              <a:buChar char="•"/>
            </a:pPr>
            <a:r>
              <a:rPr lang="x-none" sz="1400" dirty="0"/>
              <a:t>Es importante que el Gobierno impulse la modernización de los sistemas de control de migración, de forma que se pueda  actuar desde la perspectiva de los derechos humanos y al mismo tiempo se refuerce su capacidad de actuación en lo que respecta a fiscalización y sanciones de todas aquellas situaciones que vayan en contra de las normas establecidas.</a:t>
            </a:r>
          </a:p>
          <a:p>
            <a:pPr algn="just"/>
            <a:endParaRPr lang="es-EC" sz="1400" dirty="0"/>
          </a:p>
          <a:p>
            <a:pPr marL="285750" indent="-285750" algn="just">
              <a:buFont typeface="Arial" panose="020B0604020202020204" pitchFamily="34" charset="0"/>
              <a:buChar char="•"/>
            </a:pPr>
            <a:r>
              <a:rPr lang="x-none" sz="1400" dirty="0"/>
              <a:t>Establecer más puntos de control que permitan obtener datos del flujo migratorio más precisa, también es necesario mantener un control de los intentos de ingresos ilegales que se obstaculizan por el trabajo militar, para crear una base de datos sobre reincidentes, así como tener un seguimiento aproximado de los motivos para negarse al registro oficial de movilidad</a:t>
            </a:r>
            <a:endParaRPr lang="es-EC" sz="1400" dirty="0"/>
          </a:p>
        </p:txBody>
      </p:sp>
      <p:pic>
        <p:nvPicPr>
          <p:cNvPr id="6" name="Imagen 5">
            <a:extLst>
              <a:ext uri="{FF2B5EF4-FFF2-40B4-BE49-F238E27FC236}">
                <a16:creationId xmlns="" xmlns:a16="http://schemas.microsoft.com/office/drawing/2014/main" id="{DB865D95-9C80-CB45-A489-BD4BA6603D2A}"/>
              </a:ext>
            </a:extLst>
          </p:cNvPr>
          <p:cNvPicPr>
            <a:picLocks noChangeAspect="1"/>
          </p:cNvPicPr>
          <p:nvPr/>
        </p:nvPicPr>
        <p:blipFill>
          <a:blip r:embed="rId2"/>
          <a:stretch>
            <a:fillRect/>
          </a:stretch>
        </p:blipFill>
        <p:spPr>
          <a:xfrm>
            <a:off x="8958470" y="2388513"/>
            <a:ext cx="3118679" cy="3253409"/>
          </a:xfrm>
          <a:prstGeom prst="rect">
            <a:avLst/>
          </a:prstGeom>
          <a:ln>
            <a:noFill/>
          </a:ln>
          <a:effectLst>
            <a:softEdge rad="112500"/>
          </a:effectLst>
        </p:spPr>
      </p:pic>
    </p:spTree>
    <p:extLst>
      <p:ext uri="{BB962C8B-B14F-4D97-AF65-F5344CB8AC3E}">
        <p14:creationId xmlns:p14="http://schemas.microsoft.com/office/powerpoint/2010/main" xmlns="" val="1355325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B12B62F8-5789-5F46-BFCB-A92F6EF2573A}"/>
              </a:ext>
            </a:extLst>
          </p:cNvPr>
          <p:cNvPicPr>
            <a:picLocks noChangeAspect="1"/>
          </p:cNvPicPr>
          <p:nvPr/>
        </p:nvPicPr>
        <p:blipFill rotWithShape="1">
          <a:blip r:embed="rId2"/>
          <a:srcRect l="1714" t="1714" b="2623"/>
          <a:stretch/>
        </p:blipFill>
        <p:spPr>
          <a:xfrm>
            <a:off x="0" y="0"/>
            <a:ext cx="12192000" cy="6858000"/>
          </a:xfrm>
          <a:prstGeom prst="rect">
            <a:avLst/>
          </a:prstGeom>
        </p:spPr>
      </p:pic>
      <p:sp>
        <p:nvSpPr>
          <p:cNvPr id="6" name="Paralelogramo 5">
            <a:extLst>
              <a:ext uri="{FF2B5EF4-FFF2-40B4-BE49-F238E27FC236}">
                <a16:creationId xmlns="" xmlns:a16="http://schemas.microsoft.com/office/drawing/2014/main" id="{6340A436-399D-F442-9031-288D2E81FD34}"/>
              </a:ext>
            </a:extLst>
          </p:cNvPr>
          <p:cNvSpPr/>
          <p:nvPr/>
        </p:nvSpPr>
        <p:spPr>
          <a:xfrm>
            <a:off x="7328848" y="5459104"/>
            <a:ext cx="5377218" cy="1160060"/>
          </a:xfrm>
          <a:prstGeom prst="parallelogram">
            <a:avLst/>
          </a:prstGeom>
          <a:solidFill>
            <a:srgbClr val="A9D18E">
              <a:alpha val="764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CuadroTexto 4">
            <a:extLst>
              <a:ext uri="{FF2B5EF4-FFF2-40B4-BE49-F238E27FC236}">
                <a16:creationId xmlns="" xmlns:a16="http://schemas.microsoft.com/office/drawing/2014/main" id="{01116096-DFD5-2F49-9481-E4A3818E481F}"/>
              </a:ext>
            </a:extLst>
          </p:cNvPr>
          <p:cNvSpPr txBox="1"/>
          <p:nvPr/>
        </p:nvSpPr>
        <p:spPr>
          <a:xfrm>
            <a:off x="7925529" y="5531302"/>
            <a:ext cx="3778599" cy="1015663"/>
          </a:xfrm>
          <a:prstGeom prst="rect">
            <a:avLst/>
          </a:prstGeom>
          <a:noFill/>
        </p:spPr>
        <p:txBody>
          <a:bodyPr wrap="none" rtlCol="0">
            <a:spAutoFit/>
          </a:bodyPr>
          <a:lstStyle/>
          <a:p>
            <a:r>
              <a:rPr lang="es-EC" sz="60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GRACIAS</a:t>
            </a:r>
          </a:p>
        </p:txBody>
      </p:sp>
    </p:spTree>
    <p:extLst>
      <p:ext uri="{BB962C8B-B14F-4D97-AF65-F5344CB8AC3E}">
        <p14:creationId xmlns:p14="http://schemas.microsoft.com/office/powerpoint/2010/main" xmlns="" val="3857305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a:extLst>
              <a:ext uri="{FF2B5EF4-FFF2-40B4-BE49-F238E27FC236}">
                <a16:creationId xmlns="" xmlns:a16="http://schemas.microsoft.com/office/drawing/2014/main" id="{0C3957E7-6E58-BC47-A1A2-94F8B4B07F69}"/>
              </a:ext>
            </a:extLst>
          </p:cNvPr>
          <p:cNvSpPr/>
          <p:nvPr/>
        </p:nvSpPr>
        <p:spPr>
          <a:xfrm>
            <a:off x="2330605" y="2141034"/>
            <a:ext cx="7672039" cy="3858322"/>
          </a:xfrm>
          <a:prstGeom prst="roundRect">
            <a:avLst>
              <a:gd name="adj" fmla="val 2794"/>
            </a:avLst>
          </a:prstGeom>
          <a:solidFill>
            <a:schemeClr val="accent6">
              <a:lumMod val="20000"/>
              <a:lumOff val="80000"/>
            </a:schemeClr>
          </a:solidFill>
          <a:ln>
            <a:noFill/>
          </a:ln>
          <a:effectLst>
            <a:outerShdw blurRad="50800" dist="38100" dir="8100000" algn="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a:p>
        </p:txBody>
      </p:sp>
      <p:sp>
        <p:nvSpPr>
          <p:cNvPr id="2" name="1 Título"/>
          <p:cNvSpPr>
            <a:spLocks noGrp="1"/>
          </p:cNvSpPr>
          <p:nvPr>
            <p:ph type="title"/>
          </p:nvPr>
        </p:nvSpPr>
        <p:spPr>
          <a:xfrm>
            <a:off x="838200" y="365126"/>
            <a:ext cx="10515600" cy="986596"/>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2. ENUNCIADO DEL PROBLEMA</a:t>
            </a:r>
          </a:p>
        </p:txBody>
      </p:sp>
      <p:sp>
        <p:nvSpPr>
          <p:cNvPr id="3" name="2 Marcador de contenido"/>
          <p:cNvSpPr>
            <a:spLocks noGrp="1"/>
          </p:cNvSpPr>
          <p:nvPr>
            <p:ph idx="1"/>
          </p:nvPr>
        </p:nvSpPr>
        <p:spPr>
          <a:xfrm>
            <a:off x="2595586" y="2353409"/>
            <a:ext cx="6113517" cy="3422923"/>
          </a:xfrm>
        </p:spPr>
        <p:txBody>
          <a:bodyPr>
            <a:normAutofit/>
          </a:bodyPr>
          <a:lstStyle/>
          <a:p>
            <a:pPr marL="0" indent="0" algn="just">
              <a:buNone/>
            </a:pPr>
            <a:r>
              <a:rPr lang="es-ES" sz="3000" dirty="0"/>
              <a:t>¿Existe afectación  en  los niveles de seguridad por la migración irregular hacia el Ecuador datos 2017-2019, cuáles desafíos se presentan a las Fuerzas Armadas en el control de las personas movilizadas hacia el Ecuador, se hace necesario cambios en el plan migratorio?</a:t>
            </a:r>
            <a:endParaRPr lang="es-EC" sz="3000" dirty="0"/>
          </a:p>
        </p:txBody>
      </p:sp>
      <p:pic>
        <p:nvPicPr>
          <p:cNvPr id="5" name="Imagen 4">
            <a:extLst>
              <a:ext uri="{FF2B5EF4-FFF2-40B4-BE49-F238E27FC236}">
                <a16:creationId xmlns="" xmlns:a16="http://schemas.microsoft.com/office/drawing/2014/main" id="{5F8FF658-1C84-204A-8BDA-FE24B5AE286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155150" y="1575188"/>
            <a:ext cx="2198649" cy="4917686"/>
          </a:xfrm>
          <a:prstGeom prst="rect">
            <a:avLst/>
          </a:prstGeom>
        </p:spPr>
      </p:pic>
    </p:spTree>
    <p:extLst>
      <p:ext uri="{BB962C8B-B14F-4D97-AF65-F5344CB8AC3E}">
        <p14:creationId xmlns:p14="http://schemas.microsoft.com/office/powerpoint/2010/main" xmlns="" val="4195557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5600" cy="986597"/>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3. PREGUNTAS DE INVESTIGACIÓN</a:t>
            </a:r>
          </a:p>
        </p:txBody>
      </p:sp>
      <p:pic>
        <p:nvPicPr>
          <p:cNvPr id="9" name="Imagen 8">
            <a:extLst>
              <a:ext uri="{FF2B5EF4-FFF2-40B4-BE49-F238E27FC236}">
                <a16:creationId xmlns="" xmlns:a16="http://schemas.microsoft.com/office/drawing/2014/main" id="{4E0B11A7-A0B7-264F-8CAC-CAF80FAE471A}"/>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67188" y="2284074"/>
            <a:ext cx="8547100" cy="3594100"/>
          </a:xfrm>
          <a:prstGeom prst="rect">
            <a:avLst/>
          </a:prstGeom>
        </p:spPr>
      </p:pic>
      <p:sp>
        <p:nvSpPr>
          <p:cNvPr id="11" name="CuadroTexto 10">
            <a:extLst>
              <a:ext uri="{FF2B5EF4-FFF2-40B4-BE49-F238E27FC236}">
                <a16:creationId xmlns="" xmlns:a16="http://schemas.microsoft.com/office/drawing/2014/main" id="{908565B0-7142-2440-92C6-F889118B4385}"/>
              </a:ext>
            </a:extLst>
          </p:cNvPr>
          <p:cNvSpPr txBox="1"/>
          <p:nvPr/>
        </p:nvSpPr>
        <p:spPr>
          <a:xfrm>
            <a:off x="2966224" y="2442117"/>
            <a:ext cx="5731727" cy="584775"/>
          </a:xfrm>
          <a:prstGeom prst="rect">
            <a:avLst/>
          </a:prstGeom>
          <a:noFill/>
        </p:spPr>
        <p:txBody>
          <a:bodyPr wrap="square" rtlCol="0">
            <a:spAutoFit/>
          </a:bodyPr>
          <a:lstStyle/>
          <a:p>
            <a:r>
              <a:rPr lang="es-EC" sz="1600" dirty="0"/>
              <a:t>¿Cuál es el flujo migratorio regular e irregular en el Ecuador entre el 2017 y 2019?</a:t>
            </a:r>
          </a:p>
        </p:txBody>
      </p:sp>
      <p:sp>
        <p:nvSpPr>
          <p:cNvPr id="12" name="CuadroTexto 11">
            <a:extLst>
              <a:ext uri="{FF2B5EF4-FFF2-40B4-BE49-F238E27FC236}">
                <a16:creationId xmlns="" xmlns:a16="http://schemas.microsoft.com/office/drawing/2014/main" id="{C6ECAD2A-452D-1840-9C70-CFBC2F29217F}"/>
              </a:ext>
            </a:extLst>
          </p:cNvPr>
          <p:cNvSpPr txBox="1"/>
          <p:nvPr/>
        </p:nvSpPr>
        <p:spPr>
          <a:xfrm>
            <a:off x="2966224" y="3311912"/>
            <a:ext cx="5731727" cy="584775"/>
          </a:xfrm>
          <a:prstGeom prst="rect">
            <a:avLst/>
          </a:prstGeom>
          <a:noFill/>
        </p:spPr>
        <p:txBody>
          <a:bodyPr wrap="square" rtlCol="0">
            <a:spAutoFit/>
          </a:bodyPr>
          <a:lstStyle/>
          <a:p>
            <a:r>
              <a:rPr lang="es-EC" sz="1600" dirty="0"/>
              <a:t>¿Los problemas sociales que genera la migración irregular se convierten en amenazas a la seguridad del Estado?</a:t>
            </a:r>
          </a:p>
        </p:txBody>
      </p:sp>
      <p:sp>
        <p:nvSpPr>
          <p:cNvPr id="13" name="CuadroTexto 12">
            <a:extLst>
              <a:ext uri="{FF2B5EF4-FFF2-40B4-BE49-F238E27FC236}">
                <a16:creationId xmlns="" xmlns:a16="http://schemas.microsoft.com/office/drawing/2014/main" id="{5666E583-7884-1440-9052-1CD4C41336C9}"/>
              </a:ext>
            </a:extLst>
          </p:cNvPr>
          <p:cNvSpPr txBox="1"/>
          <p:nvPr/>
        </p:nvSpPr>
        <p:spPr>
          <a:xfrm>
            <a:off x="2966224" y="4204009"/>
            <a:ext cx="5731727" cy="584775"/>
          </a:xfrm>
          <a:prstGeom prst="rect">
            <a:avLst/>
          </a:prstGeom>
          <a:noFill/>
        </p:spPr>
        <p:txBody>
          <a:bodyPr wrap="square" rtlCol="0">
            <a:spAutoFit/>
          </a:bodyPr>
          <a:lstStyle/>
          <a:p>
            <a:r>
              <a:rPr lang="es-EC" sz="1600" dirty="0"/>
              <a:t>¿Cuáles es la participación de Fuerzas Armadas de acuerdo en la política migratoria del Ecuador?</a:t>
            </a:r>
          </a:p>
        </p:txBody>
      </p:sp>
      <p:sp>
        <p:nvSpPr>
          <p:cNvPr id="14" name="CuadroTexto 13">
            <a:extLst>
              <a:ext uri="{FF2B5EF4-FFF2-40B4-BE49-F238E27FC236}">
                <a16:creationId xmlns="" xmlns:a16="http://schemas.microsoft.com/office/drawing/2014/main" id="{2B3175D5-360E-8D41-887F-C101638DA80E}"/>
              </a:ext>
            </a:extLst>
          </p:cNvPr>
          <p:cNvSpPr txBox="1"/>
          <p:nvPr/>
        </p:nvSpPr>
        <p:spPr>
          <a:xfrm>
            <a:off x="2966224" y="5140712"/>
            <a:ext cx="5731727" cy="584775"/>
          </a:xfrm>
          <a:prstGeom prst="rect">
            <a:avLst/>
          </a:prstGeom>
          <a:noFill/>
        </p:spPr>
        <p:txBody>
          <a:bodyPr wrap="square" rtlCol="0">
            <a:spAutoFit/>
          </a:bodyPr>
          <a:lstStyle/>
          <a:p>
            <a:r>
              <a:rPr lang="es-EC" sz="1600" dirty="0"/>
              <a:t>¿Qué impide, limita o permite el empleo de Fuerzas Armadas en los problemas generados por la migración irregular?</a:t>
            </a:r>
          </a:p>
        </p:txBody>
      </p:sp>
      <p:pic>
        <p:nvPicPr>
          <p:cNvPr id="10" name="Imagen 9">
            <a:extLst>
              <a:ext uri="{FF2B5EF4-FFF2-40B4-BE49-F238E27FC236}">
                <a16:creationId xmlns="" xmlns:a16="http://schemas.microsoft.com/office/drawing/2014/main" id="{51A41C59-FF6A-0342-9B37-C0707E3A5443}"/>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377774" y="1304028"/>
            <a:ext cx="2481090" cy="5185317"/>
          </a:xfrm>
          <a:prstGeom prst="roundRect">
            <a:avLst>
              <a:gd name="adj" fmla="val 4537"/>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435060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o 12">
            <a:extLst>
              <a:ext uri="{FF2B5EF4-FFF2-40B4-BE49-F238E27FC236}">
                <a16:creationId xmlns="" xmlns:a16="http://schemas.microsoft.com/office/drawing/2014/main" id="{28492C8F-8A54-8749-8C56-26E2646298ED}"/>
              </a:ext>
            </a:extLst>
          </p:cNvPr>
          <p:cNvGrpSpPr/>
          <p:nvPr/>
        </p:nvGrpSpPr>
        <p:grpSpPr>
          <a:xfrm>
            <a:off x="7035276" y="2075469"/>
            <a:ext cx="5156724" cy="4485697"/>
            <a:chOff x="2584840" y="2075469"/>
            <a:chExt cx="4328917" cy="4485697"/>
          </a:xfrm>
        </p:grpSpPr>
        <p:sp>
          <p:nvSpPr>
            <p:cNvPr id="14" name="Rectángulo redondeado 13">
              <a:extLst>
                <a:ext uri="{FF2B5EF4-FFF2-40B4-BE49-F238E27FC236}">
                  <a16:creationId xmlns="" xmlns:a16="http://schemas.microsoft.com/office/drawing/2014/main" id="{9B608A19-6ECE-6A4F-B6FD-0419649E33E5}"/>
                </a:ext>
              </a:extLst>
            </p:cNvPr>
            <p:cNvSpPr/>
            <p:nvPr/>
          </p:nvSpPr>
          <p:spPr>
            <a:xfrm>
              <a:off x="2735856" y="2075469"/>
              <a:ext cx="4026885" cy="4180365"/>
            </a:xfrm>
            <a:prstGeom prst="roundRect">
              <a:avLst>
                <a:gd name="adj" fmla="val 1724"/>
              </a:avLst>
            </a:prstGeom>
            <a:solidFill>
              <a:schemeClr val="accent6">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a:p>
          </p:txBody>
        </p:sp>
        <p:pic>
          <p:nvPicPr>
            <p:cNvPr id="15" name="Imagen 14">
              <a:extLst>
                <a:ext uri="{FF2B5EF4-FFF2-40B4-BE49-F238E27FC236}">
                  <a16:creationId xmlns="" xmlns:a16="http://schemas.microsoft.com/office/drawing/2014/main" id="{D5AA957F-3C7E-084D-BB94-7408D2FFE46F}"/>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584840" y="5151863"/>
              <a:ext cx="4328917" cy="1409303"/>
            </a:xfrm>
            <a:prstGeom prst="rect">
              <a:avLst/>
            </a:prstGeom>
          </p:spPr>
        </p:pic>
      </p:grpSp>
      <p:grpSp>
        <p:nvGrpSpPr>
          <p:cNvPr id="12" name="Grupo 11">
            <a:extLst>
              <a:ext uri="{FF2B5EF4-FFF2-40B4-BE49-F238E27FC236}">
                <a16:creationId xmlns="" xmlns:a16="http://schemas.microsoft.com/office/drawing/2014/main" id="{0703E4B7-9F71-5747-A568-B63F9B0590FB}"/>
              </a:ext>
            </a:extLst>
          </p:cNvPr>
          <p:cNvGrpSpPr/>
          <p:nvPr/>
        </p:nvGrpSpPr>
        <p:grpSpPr>
          <a:xfrm>
            <a:off x="1751527" y="2075469"/>
            <a:ext cx="5162230" cy="4485697"/>
            <a:chOff x="2584840" y="2075469"/>
            <a:chExt cx="4328917" cy="4485697"/>
          </a:xfrm>
        </p:grpSpPr>
        <p:sp>
          <p:nvSpPr>
            <p:cNvPr id="11" name="Rectángulo redondeado 10">
              <a:extLst>
                <a:ext uri="{FF2B5EF4-FFF2-40B4-BE49-F238E27FC236}">
                  <a16:creationId xmlns="" xmlns:a16="http://schemas.microsoft.com/office/drawing/2014/main" id="{971D3BF5-DD45-9A42-9216-C2DFE37DBA1E}"/>
                </a:ext>
              </a:extLst>
            </p:cNvPr>
            <p:cNvSpPr/>
            <p:nvPr/>
          </p:nvSpPr>
          <p:spPr>
            <a:xfrm>
              <a:off x="2735856" y="2075469"/>
              <a:ext cx="4026885" cy="4180365"/>
            </a:xfrm>
            <a:prstGeom prst="roundRect">
              <a:avLst>
                <a:gd name="adj" fmla="val 1724"/>
              </a:avLst>
            </a:prstGeom>
            <a:solidFill>
              <a:schemeClr val="accent6">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a:p>
          </p:txBody>
        </p:sp>
        <p:pic>
          <p:nvPicPr>
            <p:cNvPr id="9" name="Imagen 8">
              <a:extLst>
                <a:ext uri="{FF2B5EF4-FFF2-40B4-BE49-F238E27FC236}">
                  <a16:creationId xmlns="" xmlns:a16="http://schemas.microsoft.com/office/drawing/2014/main" id="{4EF7A2B8-4768-4E49-B1D0-6821BD379B7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584840" y="5151863"/>
              <a:ext cx="4328917" cy="1409303"/>
            </a:xfrm>
            <a:prstGeom prst="rect">
              <a:avLst/>
            </a:prstGeom>
          </p:spPr>
        </p:pic>
      </p:grpSp>
      <p:sp>
        <p:nvSpPr>
          <p:cNvPr id="2" name="1 Título"/>
          <p:cNvSpPr>
            <a:spLocks noGrp="1"/>
          </p:cNvSpPr>
          <p:nvPr>
            <p:ph type="title"/>
          </p:nvPr>
        </p:nvSpPr>
        <p:spPr>
          <a:xfrm>
            <a:off x="838200" y="365125"/>
            <a:ext cx="10515600" cy="986597"/>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4. JUSTIFICACIÓN DE LA INVESTIGACIÓN</a:t>
            </a:r>
          </a:p>
        </p:txBody>
      </p:sp>
      <p:sp>
        <p:nvSpPr>
          <p:cNvPr id="4" name="CuadroTexto 3">
            <a:extLst>
              <a:ext uri="{FF2B5EF4-FFF2-40B4-BE49-F238E27FC236}">
                <a16:creationId xmlns="" xmlns:a16="http://schemas.microsoft.com/office/drawing/2014/main" id="{BE5F5BFB-7250-8546-9F5E-E172B1C44574}"/>
              </a:ext>
            </a:extLst>
          </p:cNvPr>
          <p:cNvSpPr txBox="1"/>
          <p:nvPr/>
        </p:nvSpPr>
        <p:spPr>
          <a:xfrm>
            <a:off x="2088979" y="2543220"/>
            <a:ext cx="4487323" cy="2246769"/>
          </a:xfrm>
          <a:prstGeom prst="rect">
            <a:avLst/>
          </a:prstGeom>
          <a:noFill/>
        </p:spPr>
        <p:txBody>
          <a:bodyPr wrap="square" rtlCol="0">
            <a:spAutoFit/>
          </a:bodyPr>
          <a:lstStyle/>
          <a:p>
            <a:pPr marL="285750" indent="-285750" algn="just">
              <a:buFont typeface="Arial" panose="020B0604020202020204" pitchFamily="34" charset="0"/>
              <a:buChar char="•"/>
            </a:pPr>
            <a:r>
              <a:rPr lang="es-EC" dirty="0"/>
              <a:t>Incremento migración.</a:t>
            </a:r>
          </a:p>
          <a:p>
            <a:pPr algn="just"/>
            <a:endParaRPr lang="es-EC" dirty="0"/>
          </a:p>
          <a:p>
            <a:pPr marL="285750" indent="-285750" algn="just">
              <a:buFont typeface="Arial" panose="020B0604020202020204" pitchFamily="34" charset="0"/>
              <a:buChar char="•"/>
            </a:pPr>
            <a:r>
              <a:rPr lang="es-EC" dirty="0"/>
              <a:t>La situación del país desfavorece.</a:t>
            </a:r>
          </a:p>
          <a:p>
            <a:pPr algn="just"/>
            <a:endParaRPr lang="es-EC" dirty="0"/>
          </a:p>
          <a:p>
            <a:pPr marL="285750" indent="-285750" algn="just">
              <a:buFont typeface="Arial" panose="020B0604020202020204" pitchFamily="34" charset="0"/>
              <a:buChar char="•"/>
            </a:pPr>
            <a:r>
              <a:rPr lang="es-EC" dirty="0"/>
              <a:t>La migración, sobretodo irregular, genera amenazas que atentan contra la seguridad del Estado.</a:t>
            </a:r>
          </a:p>
          <a:p>
            <a:pPr marL="285750" indent="-285750" algn="ctr">
              <a:buFont typeface="Arial" panose="020B0604020202020204" pitchFamily="34" charset="0"/>
              <a:buChar char="•"/>
            </a:pPr>
            <a:endParaRPr lang="es-EC" sz="1400" dirty="0"/>
          </a:p>
        </p:txBody>
      </p:sp>
      <p:sp>
        <p:nvSpPr>
          <p:cNvPr id="5" name="CuadroTexto 4">
            <a:extLst>
              <a:ext uri="{FF2B5EF4-FFF2-40B4-BE49-F238E27FC236}">
                <a16:creationId xmlns="" xmlns:a16="http://schemas.microsoft.com/office/drawing/2014/main" id="{27CF0C15-E477-E64C-8CD3-ECC7C133EC63}"/>
              </a:ext>
            </a:extLst>
          </p:cNvPr>
          <p:cNvSpPr txBox="1"/>
          <p:nvPr/>
        </p:nvSpPr>
        <p:spPr>
          <a:xfrm>
            <a:off x="7346953" y="2546854"/>
            <a:ext cx="4533363" cy="1969770"/>
          </a:xfrm>
          <a:prstGeom prst="rect">
            <a:avLst/>
          </a:prstGeom>
          <a:noFill/>
        </p:spPr>
        <p:txBody>
          <a:bodyPr wrap="square" rtlCol="0">
            <a:spAutoFit/>
          </a:bodyPr>
          <a:lstStyle/>
          <a:p>
            <a:pPr marL="285750" indent="-285750" algn="just">
              <a:buFont typeface="Arial" panose="020B0604020202020204" pitchFamily="34" charset="0"/>
              <a:buChar char="•"/>
            </a:pPr>
            <a:r>
              <a:rPr lang="es-EC" dirty="0"/>
              <a:t>Analizar las dificultades que tienen las Fuerzas Armadas en controlar el flujo migratorio.</a:t>
            </a:r>
          </a:p>
          <a:p>
            <a:pPr algn="just"/>
            <a:endParaRPr lang="es-EC" dirty="0"/>
          </a:p>
          <a:p>
            <a:pPr marL="285750" indent="-285750" algn="just">
              <a:buFont typeface="Arial" panose="020B0604020202020204" pitchFamily="34" charset="0"/>
              <a:buChar char="•"/>
            </a:pPr>
            <a:r>
              <a:rPr lang="es-EC" dirty="0"/>
              <a:t>Las políticas estatales resultan ineficientes al no ser consecuentes con la realidad.</a:t>
            </a:r>
          </a:p>
          <a:p>
            <a:pPr marL="285750" indent="-285750" algn="ctr">
              <a:buFont typeface="Arial" panose="020B0604020202020204" pitchFamily="34" charset="0"/>
              <a:buChar char="•"/>
            </a:pPr>
            <a:endParaRPr lang="es-EC" sz="1400" dirty="0"/>
          </a:p>
        </p:txBody>
      </p:sp>
      <p:sp>
        <p:nvSpPr>
          <p:cNvPr id="6" name="CuadroTexto 5">
            <a:extLst>
              <a:ext uri="{FF2B5EF4-FFF2-40B4-BE49-F238E27FC236}">
                <a16:creationId xmlns="" xmlns:a16="http://schemas.microsoft.com/office/drawing/2014/main" id="{FB5E8E70-FFF2-C44C-B113-712E584555CF}"/>
              </a:ext>
            </a:extLst>
          </p:cNvPr>
          <p:cNvSpPr txBox="1"/>
          <p:nvPr/>
        </p:nvSpPr>
        <p:spPr>
          <a:xfrm>
            <a:off x="3738417" y="1555272"/>
            <a:ext cx="1342996" cy="369332"/>
          </a:xfrm>
          <a:prstGeom prst="rect">
            <a:avLst/>
          </a:prstGeom>
          <a:noFill/>
        </p:spPr>
        <p:txBody>
          <a:bodyPr wrap="none" rtlCol="0">
            <a:spAutoFit/>
          </a:bodyPr>
          <a:lstStyle/>
          <a:p>
            <a:pPr algn="ctr"/>
            <a:r>
              <a:rPr lang="es-EC" b="1" dirty="0"/>
              <a:t>Importancia</a:t>
            </a:r>
          </a:p>
        </p:txBody>
      </p:sp>
      <p:sp>
        <p:nvSpPr>
          <p:cNvPr id="7" name="CuadroTexto 6">
            <a:extLst>
              <a:ext uri="{FF2B5EF4-FFF2-40B4-BE49-F238E27FC236}">
                <a16:creationId xmlns="" xmlns:a16="http://schemas.microsoft.com/office/drawing/2014/main" id="{8BDBFB3D-2A9C-2E47-8BEC-F49A29F98CBC}"/>
              </a:ext>
            </a:extLst>
          </p:cNvPr>
          <p:cNvSpPr txBox="1"/>
          <p:nvPr/>
        </p:nvSpPr>
        <p:spPr>
          <a:xfrm>
            <a:off x="9010714" y="1565079"/>
            <a:ext cx="1205843" cy="369332"/>
          </a:xfrm>
          <a:prstGeom prst="rect">
            <a:avLst/>
          </a:prstGeom>
          <a:noFill/>
        </p:spPr>
        <p:txBody>
          <a:bodyPr wrap="none" rtlCol="0">
            <a:spAutoFit/>
          </a:bodyPr>
          <a:lstStyle/>
          <a:p>
            <a:pPr algn="ctr"/>
            <a:r>
              <a:rPr lang="es-EC" b="1" dirty="0"/>
              <a:t>Relevancia</a:t>
            </a:r>
          </a:p>
        </p:txBody>
      </p:sp>
      <p:cxnSp>
        <p:nvCxnSpPr>
          <p:cNvPr id="19" name="Conector recto 18">
            <a:extLst>
              <a:ext uri="{FF2B5EF4-FFF2-40B4-BE49-F238E27FC236}">
                <a16:creationId xmlns="" xmlns:a16="http://schemas.microsoft.com/office/drawing/2014/main" id="{77837A64-DC0F-9F46-844D-06690CFD9B0B}"/>
              </a:ext>
            </a:extLst>
          </p:cNvPr>
          <p:cNvCxnSpPr/>
          <p:nvPr/>
        </p:nvCxnSpPr>
        <p:spPr>
          <a:xfrm>
            <a:off x="3066585" y="6255834"/>
            <a:ext cx="912541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xmlns="" val="414991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o 12">
            <a:extLst>
              <a:ext uri="{FF2B5EF4-FFF2-40B4-BE49-F238E27FC236}">
                <a16:creationId xmlns="" xmlns:a16="http://schemas.microsoft.com/office/drawing/2014/main" id="{28492C8F-8A54-8749-8C56-26E2646298ED}"/>
              </a:ext>
            </a:extLst>
          </p:cNvPr>
          <p:cNvGrpSpPr/>
          <p:nvPr/>
        </p:nvGrpSpPr>
        <p:grpSpPr>
          <a:xfrm>
            <a:off x="6933127" y="2075469"/>
            <a:ext cx="5061397" cy="4485696"/>
            <a:chOff x="2584840" y="2075469"/>
            <a:chExt cx="4328917" cy="4485696"/>
          </a:xfrm>
        </p:grpSpPr>
        <p:sp>
          <p:nvSpPr>
            <p:cNvPr id="14" name="Rectángulo redondeado 13">
              <a:extLst>
                <a:ext uri="{FF2B5EF4-FFF2-40B4-BE49-F238E27FC236}">
                  <a16:creationId xmlns="" xmlns:a16="http://schemas.microsoft.com/office/drawing/2014/main" id="{9B608A19-6ECE-6A4F-B6FD-0419649E33E5}"/>
                </a:ext>
              </a:extLst>
            </p:cNvPr>
            <p:cNvSpPr/>
            <p:nvPr/>
          </p:nvSpPr>
          <p:spPr>
            <a:xfrm>
              <a:off x="2735856" y="2075469"/>
              <a:ext cx="4026885" cy="4180365"/>
            </a:xfrm>
            <a:prstGeom prst="roundRect">
              <a:avLst>
                <a:gd name="adj" fmla="val 1724"/>
              </a:avLst>
            </a:prstGeom>
            <a:solidFill>
              <a:schemeClr val="accent6">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a:p>
          </p:txBody>
        </p:sp>
        <p:pic>
          <p:nvPicPr>
            <p:cNvPr id="15" name="Imagen 14">
              <a:extLst>
                <a:ext uri="{FF2B5EF4-FFF2-40B4-BE49-F238E27FC236}">
                  <a16:creationId xmlns="" xmlns:a16="http://schemas.microsoft.com/office/drawing/2014/main" id="{D5AA957F-3C7E-084D-BB94-7408D2FFE46F}"/>
                </a:ext>
              </a:extLst>
            </p:cNvPr>
            <p:cNvPicPr>
              <a:picLocks noChangeAspect="1"/>
            </p:cNvPicPr>
            <p:nvPr/>
          </p:nvPicPr>
          <p:blipFill>
            <a:blip r:embed="rId2">
              <a:extLst>
                <a:ext uri="{28A0092B-C50C-407E-A947-70E740481C1C}">
                  <a14:useLocalDpi xmlns:a14="http://schemas.microsoft.com/office/drawing/2010/main" xmlns="" val="0"/>
                </a:ext>
              </a:extLst>
            </a:blip>
            <a:srcRect/>
            <a:stretch/>
          </p:blipFill>
          <p:spPr>
            <a:xfrm>
              <a:off x="2584840" y="5151863"/>
              <a:ext cx="4328917" cy="1409302"/>
            </a:xfrm>
            <a:prstGeom prst="rect">
              <a:avLst/>
            </a:prstGeom>
          </p:spPr>
        </p:pic>
      </p:grpSp>
      <p:grpSp>
        <p:nvGrpSpPr>
          <p:cNvPr id="12" name="Grupo 11">
            <a:extLst>
              <a:ext uri="{FF2B5EF4-FFF2-40B4-BE49-F238E27FC236}">
                <a16:creationId xmlns="" xmlns:a16="http://schemas.microsoft.com/office/drawing/2014/main" id="{0703E4B7-9F71-5747-A568-B63F9B0590FB}"/>
              </a:ext>
            </a:extLst>
          </p:cNvPr>
          <p:cNvGrpSpPr/>
          <p:nvPr/>
        </p:nvGrpSpPr>
        <p:grpSpPr>
          <a:xfrm>
            <a:off x="1661376" y="2075469"/>
            <a:ext cx="5074275" cy="4485696"/>
            <a:chOff x="2584840" y="2075469"/>
            <a:chExt cx="4328917" cy="4485696"/>
          </a:xfrm>
        </p:grpSpPr>
        <p:sp>
          <p:nvSpPr>
            <p:cNvPr id="11" name="Rectángulo redondeado 10">
              <a:extLst>
                <a:ext uri="{FF2B5EF4-FFF2-40B4-BE49-F238E27FC236}">
                  <a16:creationId xmlns="" xmlns:a16="http://schemas.microsoft.com/office/drawing/2014/main" id="{971D3BF5-DD45-9A42-9216-C2DFE37DBA1E}"/>
                </a:ext>
              </a:extLst>
            </p:cNvPr>
            <p:cNvSpPr/>
            <p:nvPr/>
          </p:nvSpPr>
          <p:spPr>
            <a:xfrm>
              <a:off x="2735856" y="2075469"/>
              <a:ext cx="4026885" cy="4180365"/>
            </a:xfrm>
            <a:prstGeom prst="roundRect">
              <a:avLst>
                <a:gd name="adj" fmla="val 1724"/>
              </a:avLst>
            </a:prstGeom>
            <a:solidFill>
              <a:schemeClr val="accent6">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a:p>
          </p:txBody>
        </p:sp>
        <p:pic>
          <p:nvPicPr>
            <p:cNvPr id="9" name="Imagen 8">
              <a:extLst>
                <a:ext uri="{FF2B5EF4-FFF2-40B4-BE49-F238E27FC236}">
                  <a16:creationId xmlns="" xmlns:a16="http://schemas.microsoft.com/office/drawing/2014/main" id="{4EF7A2B8-4768-4E49-B1D0-6821BD379B76}"/>
                </a:ext>
              </a:extLst>
            </p:cNvPr>
            <p:cNvPicPr>
              <a:picLocks noChangeAspect="1"/>
            </p:cNvPicPr>
            <p:nvPr/>
          </p:nvPicPr>
          <p:blipFill>
            <a:blip r:embed="rId2">
              <a:extLst>
                <a:ext uri="{28A0092B-C50C-407E-A947-70E740481C1C}">
                  <a14:useLocalDpi xmlns:a14="http://schemas.microsoft.com/office/drawing/2010/main" xmlns="" val="0"/>
                </a:ext>
              </a:extLst>
            </a:blip>
            <a:srcRect/>
            <a:stretch/>
          </p:blipFill>
          <p:spPr>
            <a:xfrm>
              <a:off x="2584840" y="5151863"/>
              <a:ext cx="4328917" cy="1409302"/>
            </a:xfrm>
            <a:prstGeom prst="rect">
              <a:avLst/>
            </a:prstGeom>
          </p:spPr>
        </p:pic>
      </p:grpSp>
      <p:sp>
        <p:nvSpPr>
          <p:cNvPr id="2" name="1 Título"/>
          <p:cNvSpPr>
            <a:spLocks noGrp="1"/>
          </p:cNvSpPr>
          <p:nvPr>
            <p:ph type="title"/>
          </p:nvPr>
        </p:nvSpPr>
        <p:spPr>
          <a:xfrm>
            <a:off x="838200" y="365125"/>
            <a:ext cx="10515600" cy="986597"/>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4. JUSTIFICACIÓN DE LA INVESTIGACIÓN</a:t>
            </a:r>
          </a:p>
        </p:txBody>
      </p:sp>
      <p:sp>
        <p:nvSpPr>
          <p:cNvPr id="4" name="CuadroTexto 3">
            <a:extLst>
              <a:ext uri="{FF2B5EF4-FFF2-40B4-BE49-F238E27FC236}">
                <a16:creationId xmlns="" xmlns:a16="http://schemas.microsoft.com/office/drawing/2014/main" id="{BE5F5BFB-7250-8546-9F5E-E172B1C44574}"/>
              </a:ext>
            </a:extLst>
          </p:cNvPr>
          <p:cNvSpPr txBox="1"/>
          <p:nvPr/>
        </p:nvSpPr>
        <p:spPr>
          <a:xfrm>
            <a:off x="1940638" y="2455693"/>
            <a:ext cx="4515750" cy="2585323"/>
          </a:xfrm>
          <a:prstGeom prst="rect">
            <a:avLst/>
          </a:prstGeom>
          <a:noFill/>
        </p:spPr>
        <p:txBody>
          <a:bodyPr wrap="square" rtlCol="0">
            <a:spAutoFit/>
          </a:bodyPr>
          <a:lstStyle/>
          <a:p>
            <a:pPr marL="285750" indent="-285750" algn="just">
              <a:buFont typeface="Arial" panose="020B0604020202020204" pitchFamily="34" charset="0"/>
              <a:buChar char="•"/>
            </a:pPr>
            <a:r>
              <a:rPr lang="es-EC" dirty="0"/>
              <a:t>El tema escogido pocas veces ha sido considerado en forma específica.</a:t>
            </a:r>
          </a:p>
          <a:p>
            <a:pPr algn="just"/>
            <a:endParaRPr lang="es-EC" dirty="0"/>
          </a:p>
          <a:p>
            <a:pPr marL="285750" indent="-285750" algn="just">
              <a:buFont typeface="Arial" panose="020B0604020202020204" pitchFamily="34" charset="0"/>
              <a:buChar char="•"/>
            </a:pPr>
            <a:r>
              <a:rPr lang="es-EC" dirty="0"/>
              <a:t>Se evalúa el aspecto social, consecuencias en el ámbito laboral por el incremento de mano laboral barata.</a:t>
            </a:r>
          </a:p>
          <a:p>
            <a:pPr algn="just"/>
            <a:endParaRPr lang="es-EC" dirty="0"/>
          </a:p>
          <a:p>
            <a:pPr marL="285750" indent="-285750" algn="just">
              <a:buFont typeface="Arial" panose="020B0604020202020204" pitchFamily="34" charset="0"/>
              <a:buChar char="•"/>
            </a:pPr>
            <a:r>
              <a:rPr lang="es-EC" dirty="0"/>
              <a:t>Protocolos de acción para Fuerzas Armadas.</a:t>
            </a:r>
            <a:endParaRPr lang="es-EC" sz="1400" dirty="0"/>
          </a:p>
        </p:txBody>
      </p:sp>
      <p:sp>
        <p:nvSpPr>
          <p:cNvPr id="5" name="CuadroTexto 4">
            <a:extLst>
              <a:ext uri="{FF2B5EF4-FFF2-40B4-BE49-F238E27FC236}">
                <a16:creationId xmlns="" xmlns:a16="http://schemas.microsoft.com/office/drawing/2014/main" id="{27CF0C15-E477-E64C-8CD3-ECC7C133EC63}"/>
              </a:ext>
            </a:extLst>
          </p:cNvPr>
          <p:cNvSpPr txBox="1"/>
          <p:nvPr/>
        </p:nvSpPr>
        <p:spPr>
          <a:xfrm>
            <a:off x="7194085" y="3081863"/>
            <a:ext cx="4365938" cy="1631216"/>
          </a:xfrm>
          <a:prstGeom prst="rect">
            <a:avLst/>
          </a:prstGeom>
          <a:noFill/>
        </p:spPr>
        <p:txBody>
          <a:bodyPr wrap="square" rtlCol="0">
            <a:spAutoFit/>
          </a:bodyPr>
          <a:lstStyle/>
          <a:p>
            <a:pPr marL="285750" indent="-285750" algn="just">
              <a:buFont typeface="Arial" panose="020B0604020202020204" pitchFamily="34" charset="0"/>
              <a:buChar char="•"/>
            </a:pPr>
            <a:r>
              <a:rPr lang="es-EC" dirty="0"/>
              <a:t>La investigación es posible realizarse en razón que existen material bibliográfico necesario al ser una problemática de interés social.</a:t>
            </a:r>
          </a:p>
          <a:p>
            <a:pPr algn="just"/>
            <a:endParaRPr lang="es-EC" sz="1400" dirty="0"/>
          </a:p>
          <a:p>
            <a:pPr algn="just"/>
            <a:endParaRPr lang="es-EC" sz="1400" dirty="0"/>
          </a:p>
        </p:txBody>
      </p:sp>
      <p:sp>
        <p:nvSpPr>
          <p:cNvPr id="6" name="CuadroTexto 5">
            <a:extLst>
              <a:ext uri="{FF2B5EF4-FFF2-40B4-BE49-F238E27FC236}">
                <a16:creationId xmlns="" xmlns:a16="http://schemas.microsoft.com/office/drawing/2014/main" id="{FB5E8E70-FFF2-C44C-B113-712E584555CF}"/>
              </a:ext>
            </a:extLst>
          </p:cNvPr>
          <p:cNvSpPr txBox="1"/>
          <p:nvPr/>
        </p:nvSpPr>
        <p:spPr>
          <a:xfrm>
            <a:off x="3527015" y="1626140"/>
            <a:ext cx="1342996" cy="369332"/>
          </a:xfrm>
          <a:prstGeom prst="rect">
            <a:avLst/>
          </a:prstGeom>
          <a:noFill/>
        </p:spPr>
        <p:txBody>
          <a:bodyPr wrap="none" rtlCol="0">
            <a:spAutoFit/>
          </a:bodyPr>
          <a:lstStyle/>
          <a:p>
            <a:pPr algn="ctr"/>
            <a:r>
              <a:rPr lang="es-EC" b="1" dirty="0"/>
              <a:t>Originalidad</a:t>
            </a:r>
          </a:p>
        </p:txBody>
      </p:sp>
      <p:sp>
        <p:nvSpPr>
          <p:cNvPr id="7" name="CuadroTexto 6">
            <a:extLst>
              <a:ext uri="{FF2B5EF4-FFF2-40B4-BE49-F238E27FC236}">
                <a16:creationId xmlns="" xmlns:a16="http://schemas.microsoft.com/office/drawing/2014/main" id="{8BDBFB3D-2A9C-2E47-8BEC-F49A29F98CBC}"/>
              </a:ext>
            </a:extLst>
          </p:cNvPr>
          <p:cNvSpPr txBox="1"/>
          <p:nvPr/>
        </p:nvSpPr>
        <p:spPr>
          <a:xfrm>
            <a:off x="8735628" y="1608560"/>
            <a:ext cx="1282852" cy="369332"/>
          </a:xfrm>
          <a:prstGeom prst="rect">
            <a:avLst/>
          </a:prstGeom>
          <a:noFill/>
        </p:spPr>
        <p:txBody>
          <a:bodyPr wrap="none" rtlCol="0">
            <a:spAutoFit/>
          </a:bodyPr>
          <a:lstStyle/>
          <a:p>
            <a:pPr algn="ctr"/>
            <a:r>
              <a:rPr lang="es-EC" b="1" dirty="0"/>
              <a:t>Factibilidad</a:t>
            </a:r>
          </a:p>
        </p:txBody>
      </p:sp>
      <p:cxnSp>
        <p:nvCxnSpPr>
          <p:cNvPr id="16" name="Conector recto 15">
            <a:extLst>
              <a:ext uri="{FF2B5EF4-FFF2-40B4-BE49-F238E27FC236}">
                <a16:creationId xmlns="" xmlns:a16="http://schemas.microsoft.com/office/drawing/2014/main" id="{32E34CEC-2FD7-174B-9524-7452272735FC}"/>
              </a:ext>
            </a:extLst>
          </p:cNvPr>
          <p:cNvCxnSpPr/>
          <p:nvPr/>
        </p:nvCxnSpPr>
        <p:spPr>
          <a:xfrm>
            <a:off x="3066585" y="6255834"/>
            <a:ext cx="912541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xmlns="" val="3701593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5600" cy="986597"/>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5. OBJETIVO GENERAL</a:t>
            </a:r>
          </a:p>
        </p:txBody>
      </p:sp>
      <p:sp>
        <p:nvSpPr>
          <p:cNvPr id="3" name="2 Marcador de contenido"/>
          <p:cNvSpPr>
            <a:spLocks noGrp="1"/>
          </p:cNvSpPr>
          <p:nvPr>
            <p:ph idx="1"/>
          </p:nvPr>
        </p:nvSpPr>
        <p:spPr>
          <a:xfrm>
            <a:off x="2220950" y="2015196"/>
            <a:ext cx="5127704" cy="4351338"/>
          </a:xfrm>
        </p:spPr>
        <p:txBody>
          <a:bodyPr>
            <a:normAutofit/>
          </a:bodyPr>
          <a:lstStyle/>
          <a:p>
            <a:pPr marL="0" indent="0" algn="just">
              <a:buNone/>
            </a:pPr>
            <a:r>
              <a:rPr lang="es-EC" sz="3600" dirty="0"/>
              <a:t>Evaluar las consecuencias de la migración irregular hacia el Ecuador en la seguridad, entre el 2017 hasta el 2019, para determinar las directrices de acción de la Fuerzas Amadas.</a:t>
            </a:r>
          </a:p>
        </p:txBody>
      </p:sp>
      <p:pic>
        <p:nvPicPr>
          <p:cNvPr id="5" name="Imagen 4">
            <a:extLst>
              <a:ext uri="{FF2B5EF4-FFF2-40B4-BE49-F238E27FC236}">
                <a16:creationId xmlns="" xmlns:a16="http://schemas.microsoft.com/office/drawing/2014/main" id="{07224E59-1D44-784D-BF64-1E73D77BE074}"/>
              </a:ext>
            </a:extLst>
          </p:cNvPr>
          <p:cNvPicPr>
            <a:picLocks noChangeAspect="1"/>
          </p:cNvPicPr>
          <p:nvPr/>
        </p:nvPicPr>
        <p:blipFill rotWithShape="1">
          <a:blip r:embed="rId2">
            <a:extLst>
              <a:ext uri="{28A0092B-C50C-407E-A947-70E740481C1C}">
                <a14:useLocalDpi xmlns:a14="http://schemas.microsoft.com/office/drawing/2010/main" xmlns="" val="0"/>
              </a:ext>
            </a:extLst>
          </a:blip>
          <a:srcRect b="5632"/>
          <a:stretch/>
        </p:blipFill>
        <p:spPr>
          <a:xfrm>
            <a:off x="7589467" y="481375"/>
            <a:ext cx="4290299" cy="6376625"/>
          </a:xfrm>
          <a:prstGeom prst="rect">
            <a:avLst/>
          </a:prstGeom>
        </p:spPr>
      </p:pic>
    </p:spTree>
    <p:extLst>
      <p:ext uri="{BB962C8B-B14F-4D97-AF65-F5344CB8AC3E}">
        <p14:creationId xmlns:p14="http://schemas.microsoft.com/office/powerpoint/2010/main" xmlns="" val="4224985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5600" cy="986597"/>
          </a:xfr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130000"/>
              </a:lnSpc>
            </a:pPr>
            <a:r>
              <a:rPr lang="es-EC" sz="2800" b="1" i="1" dirty="0">
                <a:solidFill>
                  <a:prstClr val="black"/>
                </a:solidFill>
                <a:latin typeface="Arial" panose="020B0604020202020204" pitchFamily="34" charset="0"/>
                <a:ea typeface="+mn-ea"/>
                <a:cs typeface="Arial" panose="020B0604020202020204" pitchFamily="34" charset="0"/>
              </a:rPr>
              <a:t>6. MARCO TEÓRICO</a:t>
            </a:r>
          </a:p>
        </p:txBody>
      </p:sp>
      <p:graphicFrame>
        <p:nvGraphicFramePr>
          <p:cNvPr id="11" name="Marcador de contenido 10"/>
          <p:cNvGraphicFramePr>
            <a:graphicFrameLocks noGrp="1"/>
          </p:cNvGraphicFramePr>
          <p:nvPr>
            <p:ph idx="1"/>
            <p:extLst>
              <p:ext uri="{D42A27DB-BD31-4B8C-83A1-F6EECF244321}">
                <p14:modId xmlns:p14="http://schemas.microsoft.com/office/powerpoint/2010/main" xmlns="" val="2656583802"/>
              </p:ext>
            </p:extLst>
          </p:nvPr>
        </p:nvGraphicFramePr>
        <p:xfrm>
          <a:off x="838200" y="1351722"/>
          <a:ext cx="10515600" cy="5506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745726770"/>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3193</TotalTime>
  <Words>2152</Words>
  <Application>Microsoft Office PowerPoint</Application>
  <PresentationFormat>Personalizado</PresentationFormat>
  <Paragraphs>222</Paragraphs>
  <Slides>33</Slides>
  <Notes>0</Notes>
  <HiddenSlides>0</HiddenSlides>
  <MMClips>0</MMClips>
  <ScaleCrop>false</ScaleCrop>
  <HeadingPairs>
    <vt:vector size="4" baseType="variant">
      <vt:variant>
        <vt:lpstr>Tema</vt:lpstr>
      </vt:variant>
      <vt:variant>
        <vt:i4>1</vt:i4>
      </vt:variant>
      <vt:variant>
        <vt:lpstr>Títulos de diapositiva</vt:lpstr>
      </vt:variant>
      <vt:variant>
        <vt:i4>33</vt:i4>
      </vt:variant>
    </vt:vector>
  </HeadingPairs>
  <TitlesOfParts>
    <vt:vector size="34" baseType="lpstr">
      <vt:lpstr>1_Tema de Office</vt:lpstr>
      <vt:lpstr>Diapositiva 1</vt:lpstr>
      <vt:lpstr>Diapositiva 2</vt:lpstr>
      <vt:lpstr>Diapositiva 3</vt:lpstr>
      <vt:lpstr>2. ENUNCIADO DEL PROBLEMA</vt:lpstr>
      <vt:lpstr>3. PREGUNTAS DE INVESTIGACIÓN</vt:lpstr>
      <vt:lpstr>4. JUSTIFICACIÓN DE LA INVESTIGACIÓN</vt:lpstr>
      <vt:lpstr>4. JUSTIFICACIÓN DE LA INVESTIGACIÓN</vt:lpstr>
      <vt:lpstr>5. OBJETIVO GENERAL</vt:lpstr>
      <vt:lpstr>6. MARCO TEÓRICO</vt:lpstr>
      <vt:lpstr>6. MARCO TEÓRICO</vt:lpstr>
      <vt:lpstr>7. HIPÓTESIS</vt:lpstr>
      <vt:lpstr>8. VARIABLES</vt:lpstr>
      <vt:lpstr>9. OPERACIONALIZACIÓN DE VARIABLES</vt:lpstr>
      <vt:lpstr>10. OBJETO DE ESTUDIO Y CAMPO DE ACCIÓN</vt:lpstr>
      <vt:lpstr>11. DISEÑO DE LA INVESTIGACIÓN</vt:lpstr>
      <vt:lpstr>12. DESARROLLO DE LOS OBJETIVOS</vt:lpstr>
      <vt:lpstr>12.1 DESARROLLO DEL OBJETIVO 1</vt:lpstr>
      <vt:lpstr>12.1 DESARROLLO DEL OBJETIVO 1</vt:lpstr>
      <vt:lpstr>12.2 DESARROLLO DEL OBJETIVO 2</vt:lpstr>
      <vt:lpstr>12.2 DESARROLLO DEL OBJETIVO 2</vt:lpstr>
      <vt:lpstr>12.3 DESARROLLO DEL OBJETIVO 3</vt:lpstr>
      <vt:lpstr>12.3 DESARROLLO DEL OBJETIVO 3</vt:lpstr>
      <vt:lpstr>12.4 DESARROLLO DEL OBJETIVO 4</vt:lpstr>
      <vt:lpstr>13. PROPUESTA</vt:lpstr>
      <vt:lpstr>14. PROPUESTA</vt:lpstr>
      <vt:lpstr>14. PROPUESTA</vt:lpstr>
      <vt:lpstr>14. PROPUESTA</vt:lpstr>
      <vt:lpstr>14. PROPUESTA</vt:lpstr>
      <vt:lpstr>14. PROPUESTA</vt:lpstr>
      <vt:lpstr>14. PROPUESTA</vt:lpstr>
      <vt:lpstr>15. CONCLUSIONES</vt:lpstr>
      <vt:lpstr>16. RECOMENDACIONES</vt:lpstr>
      <vt:lpstr>Diapositiva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DELL</dc:creator>
  <cp:lastModifiedBy>navas_marco</cp:lastModifiedBy>
  <cp:revision>73</cp:revision>
  <dcterms:created xsi:type="dcterms:W3CDTF">2020-09-15T21:54:46Z</dcterms:created>
  <dcterms:modified xsi:type="dcterms:W3CDTF">2021-01-16T19:05:22Z</dcterms:modified>
</cp:coreProperties>
</file>