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37"/>
  </p:notesMasterIdLst>
  <p:handoutMasterIdLst>
    <p:handoutMasterId r:id="rId38"/>
  </p:handoutMasterIdLst>
  <p:sldIdLst>
    <p:sldId id="286" r:id="rId6"/>
    <p:sldId id="287" r:id="rId7"/>
    <p:sldId id="351" r:id="rId8"/>
    <p:sldId id="352" r:id="rId9"/>
    <p:sldId id="353" r:id="rId10"/>
    <p:sldId id="293" r:id="rId11"/>
    <p:sldId id="294" r:id="rId12"/>
    <p:sldId id="354" r:id="rId13"/>
    <p:sldId id="356" r:id="rId14"/>
    <p:sldId id="298" r:id="rId15"/>
    <p:sldId id="302" r:id="rId16"/>
    <p:sldId id="357" r:id="rId17"/>
    <p:sldId id="358" r:id="rId18"/>
    <p:sldId id="359" r:id="rId19"/>
    <p:sldId id="360" r:id="rId20"/>
    <p:sldId id="361" r:id="rId21"/>
    <p:sldId id="362" r:id="rId22"/>
    <p:sldId id="363" r:id="rId23"/>
    <p:sldId id="364" r:id="rId24"/>
    <p:sldId id="292" r:id="rId25"/>
    <p:sldId id="304" r:id="rId26"/>
    <p:sldId id="305" r:id="rId27"/>
    <p:sldId id="307" r:id="rId28"/>
    <p:sldId id="365" r:id="rId29"/>
    <p:sldId id="366" r:id="rId30"/>
    <p:sldId id="367" r:id="rId31"/>
    <p:sldId id="368" r:id="rId32"/>
    <p:sldId id="369" r:id="rId33"/>
    <p:sldId id="370" r:id="rId34"/>
    <p:sldId id="309" r:id="rId35"/>
    <p:sldId id="371" r:id="rId3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B0"/>
    <a:srgbClr val="6CA52D"/>
    <a:srgbClr val="EAF991"/>
    <a:srgbClr val="B2CE0C"/>
    <a:srgbClr val="79AE02"/>
    <a:srgbClr val="B31D1D"/>
    <a:srgbClr val="9966FF"/>
    <a:srgbClr val="CCB3FF"/>
    <a:srgbClr val="ED8F8F"/>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660" autoAdjust="0"/>
    <p:restoredTop sz="94660"/>
  </p:normalViewPr>
  <p:slideViewPr>
    <p:cSldViewPr snapToGrid="0">
      <p:cViewPr>
        <p:scale>
          <a:sx n="75" d="100"/>
          <a:sy n="75" d="100"/>
        </p:scale>
        <p:origin x="882" y="-6"/>
      </p:cViewPr>
      <p:guideLst/>
    </p:cSldViewPr>
  </p:slideViewPr>
  <p:notesTextViewPr>
    <p:cViewPr>
      <p:scale>
        <a:sx n="1" d="1"/>
        <a:sy n="1" d="1"/>
      </p:scale>
      <p:origin x="0" y="0"/>
    </p:cViewPr>
  </p:notesTextViewPr>
  <p:notesViewPr>
    <p:cSldViewPr snapToGrid="0">
      <p:cViewPr varScale="1">
        <p:scale>
          <a:sx n="89" d="100"/>
          <a:sy n="89" d="100"/>
        </p:scale>
        <p:origin x="27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22715266772307E-2"/>
          <c:y val="0.11536876802637"/>
          <c:w val="0.92773375594294771"/>
          <c:h val="0.62492627234945441"/>
        </c:manualLayout>
      </c:layout>
      <c:barChart>
        <c:barDir val="col"/>
        <c:grouping val="clustered"/>
        <c:varyColors val="0"/>
        <c:ser>
          <c:idx val="0"/>
          <c:order val="0"/>
          <c:tx>
            <c:strRef>
              <c:f>Hoja1!$B$1</c:f>
              <c:strCache>
                <c:ptCount val="1"/>
                <c:pt idx="0">
                  <c:v>Aportación al PIB</c:v>
                </c:pt>
              </c:strCache>
            </c:strRef>
          </c:tx>
          <c:spPr>
            <a:solidFill>
              <a:schemeClr val="accent1"/>
            </a:solidFill>
            <a:ln>
              <a:noFill/>
            </a:ln>
            <a:effectLst/>
          </c:spPr>
          <c:invertIfNegative val="0"/>
          <c:dPt>
            <c:idx val="0"/>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1-4F46-451F-AB59-6FE15D9A8E99}"/>
              </c:ext>
            </c:extLst>
          </c:dPt>
          <c:dLbls>
            <c:dLbl>
              <c:idx val="1"/>
              <c:layout>
                <c:manualLayout>
                  <c:x val="-1.2672264245170595E-2"/>
                  <c:y val="-2.1853290412042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46-451F-AB59-6FE15D9A8E9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Ecommerce</c:v>
                </c:pt>
                <c:pt idx="1">
                  <c:v>Manufactura</c:v>
                </c:pt>
                <c:pt idx="2">
                  <c:v>Construcción</c:v>
                </c:pt>
                <c:pt idx="3">
                  <c:v>Comercio</c:v>
                </c:pt>
                <c:pt idx="4">
                  <c:v>Enseñanza y servicios de salud</c:v>
                </c:pt>
                <c:pt idx="5">
                  <c:v>Agricultura y ganadería</c:v>
                </c:pt>
                <c:pt idx="6">
                  <c:v>Actividades profesionales</c:v>
                </c:pt>
                <c:pt idx="7">
                  <c:v>Administración pública</c:v>
                </c:pt>
                <c:pt idx="8">
                  <c:v>Actividades inmobiliaria y recreación</c:v>
                </c:pt>
                <c:pt idx="9">
                  <c:v>Petróleo </c:v>
                </c:pt>
              </c:strCache>
            </c:strRef>
          </c:cat>
          <c:val>
            <c:numRef>
              <c:f>Hoja1!$B$2:$B$11</c:f>
              <c:numCache>
                <c:formatCode>General</c:formatCode>
                <c:ptCount val="10"/>
                <c:pt idx="0">
                  <c:v>1.6479999999999999</c:v>
                </c:pt>
                <c:pt idx="1">
                  <c:v>13.962999999999999</c:v>
                </c:pt>
                <c:pt idx="2">
                  <c:v>11.691000000000001</c:v>
                </c:pt>
                <c:pt idx="3">
                  <c:v>10.146000000000001</c:v>
                </c:pt>
                <c:pt idx="4">
                  <c:v>9.7390000000000008</c:v>
                </c:pt>
                <c:pt idx="5">
                  <c:v>8.3680000000000003</c:v>
                </c:pt>
                <c:pt idx="6">
                  <c:v>7.9189999999999996</c:v>
                </c:pt>
                <c:pt idx="7">
                  <c:v>6.7990000000000004</c:v>
                </c:pt>
                <c:pt idx="8">
                  <c:v>6.6289999999999996</c:v>
                </c:pt>
                <c:pt idx="9">
                  <c:v>6.0330000000000004</c:v>
                </c:pt>
              </c:numCache>
            </c:numRef>
          </c:val>
          <c:extLst>
            <c:ext xmlns:c16="http://schemas.microsoft.com/office/drawing/2014/chart" uri="{C3380CC4-5D6E-409C-BE32-E72D297353CC}">
              <c16:uniqueId val="{00000003-4F46-451F-AB59-6FE15D9A8E99}"/>
            </c:ext>
          </c:extLst>
        </c:ser>
        <c:dLbls>
          <c:showLegendKey val="0"/>
          <c:showVal val="1"/>
          <c:showCatName val="0"/>
          <c:showSerName val="0"/>
          <c:showPercent val="0"/>
          <c:showBubbleSize val="0"/>
        </c:dLbls>
        <c:gapWidth val="150"/>
        <c:overlap val="-25"/>
        <c:axId val="418162287"/>
        <c:axId val="528784543"/>
      </c:barChart>
      <c:catAx>
        <c:axId val="41816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28784543"/>
        <c:crosses val="autoZero"/>
        <c:auto val="1"/>
        <c:lblAlgn val="ctr"/>
        <c:lblOffset val="100"/>
        <c:noMultiLvlLbl val="0"/>
      </c:catAx>
      <c:valAx>
        <c:axId val="528784543"/>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Millones USD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crossAx val="418162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30F11-A46E-407F-A6B3-441B9B4002D2}" type="doc">
      <dgm:prSet loTypeId="urn:microsoft.com/office/officeart/2008/layout/HalfCircleOrganizationChart" loCatId="hierarchy" qsTypeId="urn:microsoft.com/office/officeart/2005/8/quickstyle/simple5" qsCatId="simple" csTypeId="urn:microsoft.com/office/officeart/2005/8/colors/colorful4" csCatId="colorful" phldr="1"/>
      <dgm:spPr/>
      <dgm:t>
        <a:bodyPr/>
        <a:lstStyle/>
        <a:p>
          <a:endParaRPr lang="en-US"/>
        </a:p>
      </dgm:t>
    </dgm:pt>
    <dgm:pt modelId="{FB6017C9-B835-4680-92D3-DBA550D62997}">
      <dgm:prSet phldrT="[Text]"/>
      <dgm:spPr/>
      <dgm:t>
        <a:bodyPr/>
        <a:lstStyle/>
        <a:p>
          <a:r>
            <a:rPr lang="es-EC" b="1" dirty="0"/>
            <a:t>Incremento del volumen de operaciones</a:t>
          </a:r>
          <a:endParaRPr lang="en-US" b="1" dirty="0"/>
        </a:p>
      </dgm:t>
    </dgm:pt>
    <dgm:pt modelId="{44C04480-B08E-4A98-A40D-91BD05215156}" type="parTrans" cxnId="{682024AC-F01D-415B-BDA4-DAB9D9999994}">
      <dgm:prSet/>
      <dgm:spPr/>
      <dgm:t>
        <a:bodyPr/>
        <a:lstStyle/>
        <a:p>
          <a:endParaRPr lang="en-US"/>
        </a:p>
      </dgm:t>
    </dgm:pt>
    <dgm:pt modelId="{26ACE48A-5B30-429A-AF84-3684F1C8BE38}" type="sibTrans" cxnId="{682024AC-F01D-415B-BDA4-DAB9D9999994}">
      <dgm:prSet/>
      <dgm:spPr/>
      <dgm:t>
        <a:bodyPr/>
        <a:lstStyle/>
        <a:p>
          <a:endParaRPr lang="en-US"/>
        </a:p>
      </dgm:t>
    </dgm:pt>
    <dgm:pt modelId="{B4184E86-5B32-474F-A673-EA20E417EE55}">
      <dgm:prSet phldrT="[Text]"/>
      <dgm:spPr/>
      <dgm:t>
        <a:bodyPr/>
        <a:lstStyle/>
        <a:p>
          <a:r>
            <a:rPr lang="es-EC" dirty="0"/>
            <a:t>Mayor demanda de b/s</a:t>
          </a:r>
          <a:endParaRPr lang="en-US" dirty="0"/>
        </a:p>
      </dgm:t>
    </dgm:pt>
    <dgm:pt modelId="{6655CBA6-42BA-479C-B8CD-1971C9A39F8D}" type="parTrans" cxnId="{94B35705-45D2-43DB-B15E-4355FBED36B2}">
      <dgm:prSet/>
      <dgm:spPr/>
      <dgm:t>
        <a:bodyPr/>
        <a:lstStyle/>
        <a:p>
          <a:endParaRPr lang="en-US"/>
        </a:p>
      </dgm:t>
    </dgm:pt>
    <dgm:pt modelId="{50F9DC56-1DE1-4168-850A-034DC23830E2}" type="sibTrans" cxnId="{94B35705-45D2-43DB-B15E-4355FBED36B2}">
      <dgm:prSet/>
      <dgm:spPr/>
      <dgm:t>
        <a:bodyPr/>
        <a:lstStyle/>
        <a:p>
          <a:endParaRPr lang="en-US"/>
        </a:p>
      </dgm:t>
    </dgm:pt>
    <dgm:pt modelId="{91592199-CFFA-450F-9532-E48A295F1D95}">
      <dgm:prSet phldrT="[Text]"/>
      <dgm:spPr/>
      <dgm:t>
        <a:bodyPr/>
        <a:lstStyle/>
        <a:p>
          <a:r>
            <a:rPr lang="es-EC" dirty="0"/>
            <a:t>Ofertantes buscan satisfacer necesidades</a:t>
          </a:r>
          <a:endParaRPr lang="en-US" dirty="0"/>
        </a:p>
      </dgm:t>
    </dgm:pt>
    <dgm:pt modelId="{A2405492-4ECD-43D9-912A-E02C63DC4A7F}" type="sibTrans" cxnId="{CE6C8126-788B-4F36-B91F-4A804C323B03}">
      <dgm:prSet/>
      <dgm:spPr/>
      <dgm:t>
        <a:bodyPr/>
        <a:lstStyle/>
        <a:p>
          <a:endParaRPr lang="en-US"/>
        </a:p>
      </dgm:t>
    </dgm:pt>
    <dgm:pt modelId="{00626C0B-B96E-42E4-9D43-4A5F2C11D1F5}" type="parTrans" cxnId="{CE6C8126-788B-4F36-B91F-4A804C323B03}">
      <dgm:prSet/>
      <dgm:spPr/>
      <dgm:t>
        <a:bodyPr/>
        <a:lstStyle/>
        <a:p>
          <a:endParaRPr lang="en-US"/>
        </a:p>
      </dgm:t>
    </dgm:pt>
    <dgm:pt modelId="{7B845E23-AB49-4D52-B4B3-F301573CF8A0}" type="pres">
      <dgm:prSet presAssocID="{B0230F11-A46E-407F-A6B3-441B9B4002D2}" presName="Name0" presStyleCnt="0">
        <dgm:presLayoutVars>
          <dgm:orgChart val="1"/>
          <dgm:chPref val="1"/>
          <dgm:dir/>
          <dgm:animOne val="branch"/>
          <dgm:animLvl val="lvl"/>
          <dgm:resizeHandles/>
        </dgm:presLayoutVars>
      </dgm:prSet>
      <dgm:spPr/>
    </dgm:pt>
    <dgm:pt modelId="{02C91C37-D8C2-4550-9FBD-1A0E07D75A8F}" type="pres">
      <dgm:prSet presAssocID="{FB6017C9-B835-4680-92D3-DBA550D62997}" presName="hierRoot1" presStyleCnt="0">
        <dgm:presLayoutVars>
          <dgm:hierBranch val="init"/>
        </dgm:presLayoutVars>
      </dgm:prSet>
      <dgm:spPr/>
    </dgm:pt>
    <dgm:pt modelId="{5D6A2D4F-C1AB-4107-8C43-43CDE766ECC9}" type="pres">
      <dgm:prSet presAssocID="{FB6017C9-B835-4680-92D3-DBA550D62997}" presName="rootComposite1" presStyleCnt="0"/>
      <dgm:spPr/>
    </dgm:pt>
    <dgm:pt modelId="{3EAB412C-C0A1-43BB-BCD4-8E12C45A537E}" type="pres">
      <dgm:prSet presAssocID="{FB6017C9-B835-4680-92D3-DBA550D62997}" presName="rootText1" presStyleLbl="alignAcc1" presStyleIdx="0" presStyleCnt="0">
        <dgm:presLayoutVars>
          <dgm:chPref val="3"/>
        </dgm:presLayoutVars>
      </dgm:prSet>
      <dgm:spPr/>
    </dgm:pt>
    <dgm:pt modelId="{19B7C477-7587-4ACE-9152-8AD9A2B35715}" type="pres">
      <dgm:prSet presAssocID="{FB6017C9-B835-4680-92D3-DBA550D62997}" presName="topArc1" presStyleLbl="parChTrans1D1" presStyleIdx="0" presStyleCnt="6"/>
      <dgm:spPr/>
    </dgm:pt>
    <dgm:pt modelId="{036234BA-08B6-49B5-BCF4-7DDF5E211FA7}" type="pres">
      <dgm:prSet presAssocID="{FB6017C9-B835-4680-92D3-DBA550D62997}" presName="bottomArc1" presStyleLbl="parChTrans1D1" presStyleIdx="1" presStyleCnt="6"/>
      <dgm:spPr/>
    </dgm:pt>
    <dgm:pt modelId="{E616091D-D52D-43EA-8918-F1B791D36148}" type="pres">
      <dgm:prSet presAssocID="{FB6017C9-B835-4680-92D3-DBA550D62997}" presName="topConnNode1" presStyleLbl="node1" presStyleIdx="0" presStyleCnt="0"/>
      <dgm:spPr/>
    </dgm:pt>
    <dgm:pt modelId="{68D91788-BF85-4A91-8C97-6E3FE5CBB1F8}" type="pres">
      <dgm:prSet presAssocID="{FB6017C9-B835-4680-92D3-DBA550D62997}" presName="hierChild2" presStyleCnt="0"/>
      <dgm:spPr/>
    </dgm:pt>
    <dgm:pt modelId="{C71556D9-8935-46E2-B223-B06C7CEE58BF}" type="pres">
      <dgm:prSet presAssocID="{6655CBA6-42BA-479C-B8CD-1971C9A39F8D}" presName="Name28" presStyleLbl="parChTrans1D2" presStyleIdx="0" presStyleCnt="2"/>
      <dgm:spPr/>
    </dgm:pt>
    <dgm:pt modelId="{91AABED2-A584-44B0-A82E-5BF6EFB2460C}" type="pres">
      <dgm:prSet presAssocID="{B4184E86-5B32-474F-A673-EA20E417EE55}" presName="hierRoot2" presStyleCnt="0">
        <dgm:presLayoutVars>
          <dgm:hierBranch val="init"/>
        </dgm:presLayoutVars>
      </dgm:prSet>
      <dgm:spPr/>
    </dgm:pt>
    <dgm:pt modelId="{96A970F6-AD90-4FAB-868B-D6182C286F4A}" type="pres">
      <dgm:prSet presAssocID="{B4184E86-5B32-474F-A673-EA20E417EE55}" presName="rootComposite2" presStyleCnt="0"/>
      <dgm:spPr/>
    </dgm:pt>
    <dgm:pt modelId="{E409D5CA-4A29-40AE-8595-0DB0935B5292}" type="pres">
      <dgm:prSet presAssocID="{B4184E86-5B32-474F-A673-EA20E417EE55}" presName="rootText2" presStyleLbl="alignAcc1" presStyleIdx="0" presStyleCnt="0">
        <dgm:presLayoutVars>
          <dgm:chPref val="3"/>
        </dgm:presLayoutVars>
      </dgm:prSet>
      <dgm:spPr/>
    </dgm:pt>
    <dgm:pt modelId="{6B82AC23-7B5B-45C1-B60D-B862DE8D7EEF}" type="pres">
      <dgm:prSet presAssocID="{B4184E86-5B32-474F-A673-EA20E417EE55}" presName="topArc2" presStyleLbl="parChTrans1D1" presStyleIdx="2" presStyleCnt="6"/>
      <dgm:spPr/>
    </dgm:pt>
    <dgm:pt modelId="{43040492-F25E-4AF1-9548-30CFE108674A}" type="pres">
      <dgm:prSet presAssocID="{B4184E86-5B32-474F-A673-EA20E417EE55}" presName="bottomArc2" presStyleLbl="parChTrans1D1" presStyleIdx="3" presStyleCnt="6"/>
      <dgm:spPr/>
    </dgm:pt>
    <dgm:pt modelId="{3F4B556C-D925-420F-8BEB-E1EC12F03795}" type="pres">
      <dgm:prSet presAssocID="{B4184E86-5B32-474F-A673-EA20E417EE55}" presName="topConnNode2" presStyleLbl="node2" presStyleIdx="0" presStyleCnt="0"/>
      <dgm:spPr/>
    </dgm:pt>
    <dgm:pt modelId="{EE86705C-2145-401C-8130-E3C4CC12337C}" type="pres">
      <dgm:prSet presAssocID="{B4184E86-5B32-474F-A673-EA20E417EE55}" presName="hierChild4" presStyleCnt="0"/>
      <dgm:spPr/>
    </dgm:pt>
    <dgm:pt modelId="{A65A78A3-A58B-4B50-A2D4-7013C2FED1D6}" type="pres">
      <dgm:prSet presAssocID="{B4184E86-5B32-474F-A673-EA20E417EE55}" presName="hierChild5" presStyleCnt="0"/>
      <dgm:spPr/>
    </dgm:pt>
    <dgm:pt modelId="{690AE9DE-F484-4FA0-9FF3-27111BA33798}" type="pres">
      <dgm:prSet presAssocID="{00626C0B-B96E-42E4-9D43-4A5F2C11D1F5}" presName="Name28" presStyleLbl="parChTrans1D2" presStyleIdx="1" presStyleCnt="2"/>
      <dgm:spPr/>
    </dgm:pt>
    <dgm:pt modelId="{EF513C4B-441C-4B5A-BDAB-F102828A7994}" type="pres">
      <dgm:prSet presAssocID="{91592199-CFFA-450F-9532-E48A295F1D95}" presName="hierRoot2" presStyleCnt="0">
        <dgm:presLayoutVars>
          <dgm:hierBranch val="init"/>
        </dgm:presLayoutVars>
      </dgm:prSet>
      <dgm:spPr/>
    </dgm:pt>
    <dgm:pt modelId="{CD08AFB4-3FD4-45CC-A644-0E92FB3930F8}" type="pres">
      <dgm:prSet presAssocID="{91592199-CFFA-450F-9532-E48A295F1D95}" presName="rootComposite2" presStyleCnt="0"/>
      <dgm:spPr/>
    </dgm:pt>
    <dgm:pt modelId="{A8C2ACC6-3356-4092-BFB9-16EFAA5C9D22}" type="pres">
      <dgm:prSet presAssocID="{91592199-CFFA-450F-9532-E48A295F1D95}" presName="rootText2" presStyleLbl="alignAcc1" presStyleIdx="0" presStyleCnt="0">
        <dgm:presLayoutVars>
          <dgm:chPref val="3"/>
        </dgm:presLayoutVars>
      </dgm:prSet>
      <dgm:spPr/>
    </dgm:pt>
    <dgm:pt modelId="{37CA9299-D186-4AE1-8172-4524904A7D77}" type="pres">
      <dgm:prSet presAssocID="{91592199-CFFA-450F-9532-E48A295F1D95}" presName="topArc2" presStyleLbl="parChTrans1D1" presStyleIdx="4" presStyleCnt="6"/>
      <dgm:spPr/>
    </dgm:pt>
    <dgm:pt modelId="{9C5E1BC6-579F-42B9-98DB-30C6F3BB4F88}" type="pres">
      <dgm:prSet presAssocID="{91592199-CFFA-450F-9532-E48A295F1D95}" presName="bottomArc2" presStyleLbl="parChTrans1D1" presStyleIdx="5" presStyleCnt="6"/>
      <dgm:spPr/>
    </dgm:pt>
    <dgm:pt modelId="{CC39DC13-66C8-47AC-8F35-5DCE67188EEE}" type="pres">
      <dgm:prSet presAssocID="{91592199-CFFA-450F-9532-E48A295F1D95}" presName="topConnNode2" presStyleLbl="node2" presStyleIdx="0" presStyleCnt="0"/>
      <dgm:spPr/>
    </dgm:pt>
    <dgm:pt modelId="{9E208398-1689-4B31-8A57-078A55325793}" type="pres">
      <dgm:prSet presAssocID="{91592199-CFFA-450F-9532-E48A295F1D95}" presName="hierChild4" presStyleCnt="0"/>
      <dgm:spPr/>
    </dgm:pt>
    <dgm:pt modelId="{4BDF20BE-D2F3-4DDA-A8B1-E81D05BC8392}" type="pres">
      <dgm:prSet presAssocID="{91592199-CFFA-450F-9532-E48A295F1D95}" presName="hierChild5" presStyleCnt="0"/>
      <dgm:spPr/>
    </dgm:pt>
    <dgm:pt modelId="{14220AB0-68FF-4E62-9EE1-95463B15C129}" type="pres">
      <dgm:prSet presAssocID="{FB6017C9-B835-4680-92D3-DBA550D62997}" presName="hierChild3" presStyleCnt="0"/>
      <dgm:spPr/>
    </dgm:pt>
  </dgm:ptLst>
  <dgm:cxnLst>
    <dgm:cxn modelId="{94B35705-45D2-43DB-B15E-4355FBED36B2}" srcId="{FB6017C9-B835-4680-92D3-DBA550D62997}" destId="{B4184E86-5B32-474F-A673-EA20E417EE55}" srcOrd="0" destOrd="0" parTransId="{6655CBA6-42BA-479C-B8CD-1971C9A39F8D}" sibTransId="{50F9DC56-1DE1-4168-850A-034DC23830E2}"/>
    <dgm:cxn modelId="{D9960015-076A-4B58-B4F0-8BCBB9509285}" type="presOf" srcId="{00626C0B-B96E-42E4-9D43-4A5F2C11D1F5}" destId="{690AE9DE-F484-4FA0-9FF3-27111BA33798}" srcOrd="0" destOrd="0" presId="urn:microsoft.com/office/officeart/2008/layout/HalfCircleOrganizationChart"/>
    <dgm:cxn modelId="{F2140519-9FFC-4B66-8F30-267FDEE1B4D9}" type="presOf" srcId="{B0230F11-A46E-407F-A6B3-441B9B4002D2}" destId="{7B845E23-AB49-4D52-B4B3-F301573CF8A0}" srcOrd="0" destOrd="0" presId="urn:microsoft.com/office/officeart/2008/layout/HalfCircleOrganizationChart"/>
    <dgm:cxn modelId="{CE6C8126-788B-4F36-B91F-4A804C323B03}" srcId="{FB6017C9-B835-4680-92D3-DBA550D62997}" destId="{91592199-CFFA-450F-9532-E48A295F1D95}" srcOrd="1" destOrd="0" parTransId="{00626C0B-B96E-42E4-9D43-4A5F2C11D1F5}" sibTransId="{A2405492-4ECD-43D9-912A-E02C63DC4A7F}"/>
    <dgm:cxn modelId="{EF9EFE61-690E-427F-AA38-4963E8A807BB}" type="presOf" srcId="{FB6017C9-B835-4680-92D3-DBA550D62997}" destId="{3EAB412C-C0A1-43BB-BCD4-8E12C45A537E}" srcOrd="0" destOrd="0" presId="urn:microsoft.com/office/officeart/2008/layout/HalfCircleOrganizationChart"/>
    <dgm:cxn modelId="{78AF1442-5C34-4244-860A-750DEFDE76C8}" type="presOf" srcId="{FB6017C9-B835-4680-92D3-DBA550D62997}" destId="{E616091D-D52D-43EA-8918-F1B791D36148}" srcOrd="1" destOrd="0" presId="urn:microsoft.com/office/officeart/2008/layout/HalfCircleOrganizationChart"/>
    <dgm:cxn modelId="{EA15838A-0AE1-4442-8819-057B7268A1C8}" type="presOf" srcId="{B4184E86-5B32-474F-A673-EA20E417EE55}" destId="{3F4B556C-D925-420F-8BEB-E1EC12F03795}" srcOrd="1" destOrd="0" presId="urn:microsoft.com/office/officeart/2008/layout/HalfCircleOrganizationChart"/>
    <dgm:cxn modelId="{682024AC-F01D-415B-BDA4-DAB9D9999994}" srcId="{B0230F11-A46E-407F-A6B3-441B9B4002D2}" destId="{FB6017C9-B835-4680-92D3-DBA550D62997}" srcOrd="0" destOrd="0" parTransId="{44C04480-B08E-4A98-A40D-91BD05215156}" sibTransId="{26ACE48A-5B30-429A-AF84-3684F1C8BE38}"/>
    <dgm:cxn modelId="{B5A0C0EE-8475-4EFF-AAEA-FEB59A381173}" type="presOf" srcId="{6655CBA6-42BA-479C-B8CD-1971C9A39F8D}" destId="{C71556D9-8935-46E2-B223-B06C7CEE58BF}" srcOrd="0" destOrd="0" presId="urn:microsoft.com/office/officeart/2008/layout/HalfCircleOrganizationChart"/>
    <dgm:cxn modelId="{F11972F7-5B80-45C9-B458-AF54905932B3}" type="presOf" srcId="{91592199-CFFA-450F-9532-E48A295F1D95}" destId="{A8C2ACC6-3356-4092-BFB9-16EFAA5C9D22}" srcOrd="0" destOrd="0" presId="urn:microsoft.com/office/officeart/2008/layout/HalfCircleOrganizationChart"/>
    <dgm:cxn modelId="{B696CFF8-108B-4BFC-8005-041F0E89AC80}" type="presOf" srcId="{91592199-CFFA-450F-9532-E48A295F1D95}" destId="{CC39DC13-66C8-47AC-8F35-5DCE67188EEE}" srcOrd="1" destOrd="0" presId="urn:microsoft.com/office/officeart/2008/layout/HalfCircleOrganizationChart"/>
    <dgm:cxn modelId="{C1DB35F9-F90B-4977-B4C9-3E17FB96E16F}" type="presOf" srcId="{B4184E86-5B32-474F-A673-EA20E417EE55}" destId="{E409D5CA-4A29-40AE-8595-0DB0935B5292}" srcOrd="0" destOrd="0" presId="urn:microsoft.com/office/officeart/2008/layout/HalfCircleOrganizationChart"/>
    <dgm:cxn modelId="{F309B41D-9803-4099-B446-C017BE6697EF}" type="presParOf" srcId="{7B845E23-AB49-4D52-B4B3-F301573CF8A0}" destId="{02C91C37-D8C2-4550-9FBD-1A0E07D75A8F}" srcOrd="0" destOrd="0" presId="urn:microsoft.com/office/officeart/2008/layout/HalfCircleOrganizationChart"/>
    <dgm:cxn modelId="{F1476447-BCBC-4727-BA1B-24F321E83477}" type="presParOf" srcId="{02C91C37-D8C2-4550-9FBD-1A0E07D75A8F}" destId="{5D6A2D4F-C1AB-4107-8C43-43CDE766ECC9}" srcOrd="0" destOrd="0" presId="urn:microsoft.com/office/officeart/2008/layout/HalfCircleOrganizationChart"/>
    <dgm:cxn modelId="{4AB50135-6C1F-4B0F-BA5C-869F7DA61B07}" type="presParOf" srcId="{5D6A2D4F-C1AB-4107-8C43-43CDE766ECC9}" destId="{3EAB412C-C0A1-43BB-BCD4-8E12C45A537E}" srcOrd="0" destOrd="0" presId="urn:microsoft.com/office/officeart/2008/layout/HalfCircleOrganizationChart"/>
    <dgm:cxn modelId="{AF679E25-5F6D-43DC-A903-D99FDCF0A3CA}" type="presParOf" srcId="{5D6A2D4F-C1AB-4107-8C43-43CDE766ECC9}" destId="{19B7C477-7587-4ACE-9152-8AD9A2B35715}" srcOrd="1" destOrd="0" presId="urn:microsoft.com/office/officeart/2008/layout/HalfCircleOrganizationChart"/>
    <dgm:cxn modelId="{16742B7D-5C56-4D65-B3DF-F9BD75B8BC47}" type="presParOf" srcId="{5D6A2D4F-C1AB-4107-8C43-43CDE766ECC9}" destId="{036234BA-08B6-49B5-BCF4-7DDF5E211FA7}" srcOrd="2" destOrd="0" presId="urn:microsoft.com/office/officeart/2008/layout/HalfCircleOrganizationChart"/>
    <dgm:cxn modelId="{935760D4-878A-41D2-BFB1-090B26452B2C}" type="presParOf" srcId="{5D6A2D4F-C1AB-4107-8C43-43CDE766ECC9}" destId="{E616091D-D52D-43EA-8918-F1B791D36148}" srcOrd="3" destOrd="0" presId="urn:microsoft.com/office/officeart/2008/layout/HalfCircleOrganizationChart"/>
    <dgm:cxn modelId="{9C9BC15D-D84F-42BC-B28D-D7E6F081DC15}" type="presParOf" srcId="{02C91C37-D8C2-4550-9FBD-1A0E07D75A8F}" destId="{68D91788-BF85-4A91-8C97-6E3FE5CBB1F8}" srcOrd="1" destOrd="0" presId="urn:microsoft.com/office/officeart/2008/layout/HalfCircleOrganizationChart"/>
    <dgm:cxn modelId="{505CBD8F-1BE9-44D6-9319-F5658745B709}" type="presParOf" srcId="{68D91788-BF85-4A91-8C97-6E3FE5CBB1F8}" destId="{C71556D9-8935-46E2-B223-B06C7CEE58BF}" srcOrd="0" destOrd="0" presId="urn:microsoft.com/office/officeart/2008/layout/HalfCircleOrganizationChart"/>
    <dgm:cxn modelId="{84076314-E69F-4D11-B0CC-7C0B1A9F7CAB}" type="presParOf" srcId="{68D91788-BF85-4A91-8C97-6E3FE5CBB1F8}" destId="{91AABED2-A584-44B0-A82E-5BF6EFB2460C}" srcOrd="1" destOrd="0" presId="urn:microsoft.com/office/officeart/2008/layout/HalfCircleOrganizationChart"/>
    <dgm:cxn modelId="{D9D6B3E0-7D03-4D6D-9CDF-BCD28DDA76B1}" type="presParOf" srcId="{91AABED2-A584-44B0-A82E-5BF6EFB2460C}" destId="{96A970F6-AD90-4FAB-868B-D6182C286F4A}" srcOrd="0" destOrd="0" presId="urn:microsoft.com/office/officeart/2008/layout/HalfCircleOrganizationChart"/>
    <dgm:cxn modelId="{543A4793-5EDA-4C8F-A52A-8AE77213A5A0}" type="presParOf" srcId="{96A970F6-AD90-4FAB-868B-D6182C286F4A}" destId="{E409D5CA-4A29-40AE-8595-0DB0935B5292}" srcOrd="0" destOrd="0" presId="urn:microsoft.com/office/officeart/2008/layout/HalfCircleOrganizationChart"/>
    <dgm:cxn modelId="{2B7A238C-E066-42E9-A385-9E5CF74ADC28}" type="presParOf" srcId="{96A970F6-AD90-4FAB-868B-D6182C286F4A}" destId="{6B82AC23-7B5B-45C1-B60D-B862DE8D7EEF}" srcOrd="1" destOrd="0" presId="urn:microsoft.com/office/officeart/2008/layout/HalfCircleOrganizationChart"/>
    <dgm:cxn modelId="{5ED43C2E-0543-4D56-9156-392C5D94663D}" type="presParOf" srcId="{96A970F6-AD90-4FAB-868B-D6182C286F4A}" destId="{43040492-F25E-4AF1-9548-30CFE108674A}" srcOrd="2" destOrd="0" presId="urn:microsoft.com/office/officeart/2008/layout/HalfCircleOrganizationChart"/>
    <dgm:cxn modelId="{B9D8FA61-BF0D-4D08-A465-64EBF3EE9033}" type="presParOf" srcId="{96A970F6-AD90-4FAB-868B-D6182C286F4A}" destId="{3F4B556C-D925-420F-8BEB-E1EC12F03795}" srcOrd="3" destOrd="0" presId="urn:microsoft.com/office/officeart/2008/layout/HalfCircleOrganizationChart"/>
    <dgm:cxn modelId="{A45A46A2-938E-47FA-9355-FC3CFD0F56F4}" type="presParOf" srcId="{91AABED2-A584-44B0-A82E-5BF6EFB2460C}" destId="{EE86705C-2145-401C-8130-E3C4CC12337C}" srcOrd="1" destOrd="0" presId="urn:microsoft.com/office/officeart/2008/layout/HalfCircleOrganizationChart"/>
    <dgm:cxn modelId="{7C03C160-257E-4EE0-9402-C44997A4255C}" type="presParOf" srcId="{91AABED2-A584-44B0-A82E-5BF6EFB2460C}" destId="{A65A78A3-A58B-4B50-A2D4-7013C2FED1D6}" srcOrd="2" destOrd="0" presId="urn:microsoft.com/office/officeart/2008/layout/HalfCircleOrganizationChart"/>
    <dgm:cxn modelId="{580482EC-ABC5-4DEA-8CF8-F98D138A4917}" type="presParOf" srcId="{68D91788-BF85-4A91-8C97-6E3FE5CBB1F8}" destId="{690AE9DE-F484-4FA0-9FF3-27111BA33798}" srcOrd="2" destOrd="0" presId="urn:microsoft.com/office/officeart/2008/layout/HalfCircleOrganizationChart"/>
    <dgm:cxn modelId="{19B8A1E9-84A3-4F12-9A54-5C3831975A0B}" type="presParOf" srcId="{68D91788-BF85-4A91-8C97-6E3FE5CBB1F8}" destId="{EF513C4B-441C-4B5A-BDAB-F102828A7994}" srcOrd="3" destOrd="0" presId="urn:microsoft.com/office/officeart/2008/layout/HalfCircleOrganizationChart"/>
    <dgm:cxn modelId="{E09634F7-0373-4CAB-8F0F-21F5012AC98F}" type="presParOf" srcId="{EF513C4B-441C-4B5A-BDAB-F102828A7994}" destId="{CD08AFB4-3FD4-45CC-A644-0E92FB3930F8}" srcOrd="0" destOrd="0" presId="urn:microsoft.com/office/officeart/2008/layout/HalfCircleOrganizationChart"/>
    <dgm:cxn modelId="{358A9B97-080F-4C01-AB4D-2A7BEDB9629F}" type="presParOf" srcId="{CD08AFB4-3FD4-45CC-A644-0E92FB3930F8}" destId="{A8C2ACC6-3356-4092-BFB9-16EFAA5C9D22}" srcOrd="0" destOrd="0" presId="urn:microsoft.com/office/officeart/2008/layout/HalfCircleOrganizationChart"/>
    <dgm:cxn modelId="{A3253913-5782-4004-BBF8-CB78BCCE7399}" type="presParOf" srcId="{CD08AFB4-3FD4-45CC-A644-0E92FB3930F8}" destId="{37CA9299-D186-4AE1-8172-4524904A7D77}" srcOrd="1" destOrd="0" presId="urn:microsoft.com/office/officeart/2008/layout/HalfCircleOrganizationChart"/>
    <dgm:cxn modelId="{DD736176-3CF1-4289-AF5D-8985C7693B24}" type="presParOf" srcId="{CD08AFB4-3FD4-45CC-A644-0E92FB3930F8}" destId="{9C5E1BC6-579F-42B9-98DB-30C6F3BB4F88}" srcOrd="2" destOrd="0" presId="urn:microsoft.com/office/officeart/2008/layout/HalfCircleOrganizationChart"/>
    <dgm:cxn modelId="{AC76428B-E41E-4527-9E1B-0827562BDBAA}" type="presParOf" srcId="{CD08AFB4-3FD4-45CC-A644-0E92FB3930F8}" destId="{CC39DC13-66C8-47AC-8F35-5DCE67188EEE}" srcOrd="3" destOrd="0" presId="urn:microsoft.com/office/officeart/2008/layout/HalfCircleOrganizationChart"/>
    <dgm:cxn modelId="{21EC4FFD-3589-45D7-8A8B-7405AF4FD619}" type="presParOf" srcId="{EF513C4B-441C-4B5A-BDAB-F102828A7994}" destId="{9E208398-1689-4B31-8A57-078A55325793}" srcOrd="1" destOrd="0" presId="urn:microsoft.com/office/officeart/2008/layout/HalfCircleOrganizationChart"/>
    <dgm:cxn modelId="{EC9A173E-AE64-4B08-A82A-7D3603352856}" type="presParOf" srcId="{EF513C4B-441C-4B5A-BDAB-F102828A7994}" destId="{4BDF20BE-D2F3-4DDA-A8B1-E81D05BC8392}" srcOrd="2" destOrd="0" presId="urn:microsoft.com/office/officeart/2008/layout/HalfCircleOrganizationChart"/>
    <dgm:cxn modelId="{49C94595-BD7A-44BC-A8AA-BAC81714BCC4}" type="presParOf" srcId="{02C91C37-D8C2-4550-9FBD-1A0E07D75A8F}" destId="{14220AB0-68FF-4E62-9EE1-95463B15C12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4789E-7CA4-43BE-ABF8-C2CF7068C361}"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en-US"/>
        </a:p>
      </dgm:t>
    </dgm:pt>
    <dgm:pt modelId="{42E2524B-9784-4991-93F4-B4CB29C39C37}">
      <dgm:prSet phldrT="[Text]" custT="1"/>
      <dgm:spPr/>
      <dgm:t>
        <a:bodyPr/>
        <a:lstStyle/>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a:p>
          <a:endParaRPr lang="es-EC" sz="1500" b="1" dirty="0">
            <a:latin typeface="+mj-lt"/>
          </a:endParaRPr>
        </a:p>
      </dgm:t>
    </dgm:pt>
    <dgm:pt modelId="{DB8E7E4A-9AB2-4D32-84AB-FD10666E0F5B}" type="parTrans" cxnId="{09BE91C5-5111-48C4-B670-3F548C272BE8}">
      <dgm:prSet/>
      <dgm:spPr/>
      <dgm:t>
        <a:bodyPr/>
        <a:lstStyle/>
        <a:p>
          <a:endParaRPr lang="en-US" sz="1500">
            <a:latin typeface="+mj-lt"/>
          </a:endParaRPr>
        </a:p>
      </dgm:t>
    </dgm:pt>
    <dgm:pt modelId="{10E9DDA1-867A-4724-B297-F58A9FE83A63}" type="sibTrans" cxnId="{09BE91C5-5111-48C4-B670-3F548C272BE8}">
      <dgm:prSet/>
      <dgm:spPr/>
      <dgm:t>
        <a:bodyPr/>
        <a:lstStyle/>
        <a:p>
          <a:endParaRPr lang="en-US" sz="1500">
            <a:latin typeface="+mj-lt"/>
          </a:endParaRPr>
        </a:p>
      </dgm:t>
    </dgm:pt>
    <dgm:pt modelId="{C846A1AA-B6E1-4E0E-B0F8-56F2E648DA86}">
      <dgm:prSet phldrT="[Text]" custT="1"/>
      <dgm:spPr/>
      <dgm:t>
        <a:bodyPr/>
        <a:lstStyle/>
        <a:p>
          <a:r>
            <a:rPr lang="es-EC" sz="1500" dirty="0">
              <a:latin typeface="+mj-lt"/>
            </a:rPr>
            <a:t>Mayor participación en el mercado</a:t>
          </a:r>
          <a:endParaRPr lang="en-US" sz="1500" dirty="0">
            <a:latin typeface="+mj-lt"/>
          </a:endParaRPr>
        </a:p>
      </dgm:t>
    </dgm:pt>
    <dgm:pt modelId="{65D8470E-027E-4DE2-A0E5-CB06E1C46165}" type="parTrans" cxnId="{0683DAAC-A031-403C-A7F0-876AA13FCB60}">
      <dgm:prSet/>
      <dgm:spPr/>
      <dgm:t>
        <a:bodyPr/>
        <a:lstStyle/>
        <a:p>
          <a:endParaRPr lang="en-US" sz="1500">
            <a:latin typeface="+mj-lt"/>
          </a:endParaRPr>
        </a:p>
      </dgm:t>
    </dgm:pt>
    <dgm:pt modelId="{2F6ED9B7-C5C3-4885-AA6F-7343BD53F1CB}" type="sibTrans" cxnId="{0683DAAC-A031-403C-A7F0-876AA13FCB60}">
      <dgm:prSet/>
      <dgm:spPr/>
      <dgm:t>
        <a:bodyPr/>
        <a:lstStyle/>
        <a:p>
          <a:endParaRPr lang="en-US" sz="1500">
            <a:latin typeface="+mj-lt"/>
          </a:endParaRPr>
        </a:p>
      </dgm:t>
    </dgm:pt>
    <dgm:pt modelId="{5F40F6E7-08E2-49F7-A578-D832B0735DD7}">
      <dgm:prSet phldrT="[Text]" custT="1"/>
      <dgm:spPr/>
      <dgm:t>
        <a:bodyPr/>
        <a:lstStyle/>
        <a:p>
          <a:r>
            <a:rPr lang="es-EC" sz="1500" dirty="0">
              <a:latin typeface="+mj-lt"/>
            </a:rPr>
            <a:t>Demanda diversificada </a:t>
          </a:r>
          <a:endParaRPr lang="en-US" sz="1500" dirty="0">
            <a:latin typeface="+mj-lt"/>
          </a:endParaRPr>
        </a:p>
      </dgm:t>
    </dgm:pt>
    <dgm:pt modelId="{1BE898CD-F8C7-4C78-9E06-2C7BE9555E41}" type="parTrans" cxnId="{E6B7CDBC-56DD-43D0-A84F-60609E8FF301}">
      <dgm:prSet/>
      <dgm:spPr/>
      <dgm:t>
        <a:bodyPr/>
        <a:lstStyle/>
        <a:p>
          <a:endParaRPr lang="en-US" sz="1500">
            <a:latin typeface="+mj-lt"/>
          </a:endParaRPr>
        </a:p>
      </dgm:t>
    </dgm:pt>
    <dgm:pt modelId="{F086B95A-BACB-4246-8366-60193448153B}" type="sibTrans" cxnId="{E6B7CDBC-56DD-43D0-A84F-60609E8FF301}">
      <dgm:prSet/>
      <dgm:spPr/>
      <dgm:t>
        <a:bodyPr/>
        <a:lstStyle/>
        <a:p>
          <a:endParaRPr lang="en-US" sz="1500">
            <a:latin typeface="+mj-lt"/>
          </a:endParaRPr>
        </a:p>
      </dgm:t>
    </dgm:pt>
    <dgm:pt modelId="{4A25F8D2-0220-4EE6-A60A-4FF964D11F17}">
      <dgm:prSet phldrT="[Text]" custT="1"/>
      <dgm:spPr/>
      <dgm:t>
        <a:bodyPr/>
        <a:lstStyle/>
        <a:p>
          <a:r>
            <a:rPr lang="es-EC" sz="1500" dirty="0" err="1">
              <a:latin typeface="+mj-lt"/>
            </a:rPr>
            <a:t>Glovo</a:t>
          </a:r>
          <a:r>
            <a:rPr lang="es-EC" sz="1500" dirty="0">
              <a:latin typeface="+mj-lt"/>
            </a:rPr>
            <a:t>, Uber, Cabify, </a:t>
          </a:r>
          <a:r>
            <a:rPr lang="es-EC" sz="1500" dirty="0" err="1">
              <a:latin typeface="+mj-lt"/>
            </a:rPr>
            <a:t>Rappi</a:t>
          </a:r>
          <a:r>
            <a:rPr lang="es-EC" sz="1500" dirty="0">
              <a:latin typeface="+mj-lt"/>
            </a:rPr>
            <a:t>, Super Easy</a:t>
          </a:r>
          <a:endParaRPr lang="en-US" sz="1500" dirty="0">
            <a:latin typeface="+mj-lt"/>
          </a:endParaRPr>
        </a:p>
      </dgm:t>
    </dgm:pt>
    <dgm:pt modelId="{62403ECB-D084-4619-9003-889C8EAE8FC7}" type="parTrans" cxnId="{33D766D1-0B5A-47B8-B0E3-DF010456AB79}">
      <dgm:prSet/>
      <dgm:spPr/>
      <dgm:t>
        <a:bodyPr/>
        <a:lstStyle/>
        <a:p>
          <a:endParaRPr lang="en-US" sz="1500">
            <a:latin typeface="+mj-lt"/>
          </a:endParaRPr>
        </a:p>
      </dgm:t>
    </dgm:pt>
    <dgm:pt modelId="{FD5F13A4-AD78-4C04-B6A5-20AD75C74B84}" type="sibTrans" cxnId="{33D766D1-0B5A-47B8-B0E3-DF010456AB79}">
      <dgm:prSet/>
      <dgm:spPr/>
      <dgm:t>
        <a:bodyPr/>
        <a:lstStyle/>
        <a:p>
          <a:endParaRPr lang="en-US" sz="1500">
            <a:latin typeface="+mj-lt"/>
          </a:endParaRPr>
        </a:p>
      </dgm:t>
    </dgm:pt>
    <dgm:pt modelId="{D6F3A422-DA27-44A7-A55D-18DA4127C60B}">
      <dgm:prSet phldrT="[Text]" custT="1"/>
      <dgm:spPr/>
      <dgm:t>
        <a:bodyPr/>
        <a:lstStyle/>
        <a:p>
          <a:r>
            <a:rPr lang="es-EC" sz="1500" dirty="0">
              <a:latin typeface="+mj-lt"/>
            </a:rPr>
            <a:t>Mayor cobertura de entrega</a:t>
          </a:r>
          <a:endParaRPr lang="en-US" sz="1500" dirty="0">
            <a:latin typeface="+mj-lt"/>
          </a:endParaRPr>
        </a:p>
      </dgm:t>
    </dgm:pt>
    <dgm:pt modelId="{519CA985-1AEA-42D9-9885-E7D07F1C7244}" type="parTrans" cxnId="{8D9A777D-97FC-4488-9EDD-2F235599A3AF}">
      <dgm:prSet/>
      <dgm:spPr/>
      <dgm:t>
        <a:bodyPr/>
        <a:lstStyle/>
        <a:p>
          <a:endParaRPr lang="en-US" sz="1500">
            <a:latin typeface="+mj-lt"/>
          </a:endParaRPr>
        </a:p>
      </dgm:t>
    </dgm:pt>
    <dgm:pt modelId="{8D8D1325-AE9E-4DC2-B7FE-DB09B39DA7D9}" type="sibTrans" cxnId="{8D9A777D-97FC-4488-9EDD-2F235599A3AF}">
      <dgm:prSet/>
      <dgm:spPr/>
      <dgm:t>
        <a:bodyPr/>
        <a:lstStyle/>
        <a:p>
          <a:endParaRPr lang="en-US" sz="1500">
            <a:latin typeface="+mj-lt"/>
          </a:endParaRPr>
        </a:p>
      </dgm:t>
    </dgm:pt>
    <dgm:pt modelId="{6A438991-3625-472C-AC29-C9E8DB9043E1}" type="pres">
      <dgm:prSet presAssocID="{78F4789E-7CA4-43BE-ABF8-C2CF7068C361}" presName="Name0" presStyleCnt="0">
        <dgm:presLayoutVars>
          <dgm:dir/>
          <dgm:resizeHandles val="exact"/>
        </dgm:presLayoutVars>
      </dgm:prSet>
      <dgm:spPr/>
    </dgm:pt>
    <dgm:pt modelId="{A9F62D21-045C-41C3-96F7-C7DEBBFF2A93}" type="pres">
      <dgm:prSet presAssocID="{42E2524B-9784-4991-93F4-B4CB29C39C37}" presName="node" presStyleLbl="node1" presStyleIdx="0" presStyleCnt="5">
        <dgm:presLayoutVars>
          <dgm:bulletEnabled val="1"/>
        </dgm:presLayoutVars>
      </dgm:prSet>
      <dgm:spPr/>
    </dgm:pt>
    <dgm:pt modelId="{BDA84095-7A5E-4759-9438-2EC391288EDB}" type="pres">
      <dgm:prSet presAssocID="{10E9DDA1-867A-4724-B297-F58A9FE83A63}" presName="sibTrans" presStyleCnt="0"/>
      <dgm:spPr/>
    </dgm:pt>
    <dgm:pt modelId="{FD4CF7A2-3BAC-450E-AFF7-823485ABDFEE}" type="pres">
      <dgm:prSet presAssocID="{C846A1AA-B6E1-4E0E-B0F8-56F2E648DA86}" presName="node" presStyleLbl="node1" presStyleIdx="1" presStyleCnt="5">
        <dgm:presLayoutVars>
          <dgm:bulletEnabled val="1"/>
        </dgm:presLayoutVars>
      </dgm:prSet>
      <dgm:spPr/>
    </dgm:pt>
    <dgm:pt modelId="{B3A941F1-E864-482B-8119-C74238CB3368}" type="pres">
      <dgm:prSet presAssocID="{2F6ED9B7-C5C3-4885-AA6F-7343BD53F1CB}" presName="sibTrans" presStyleCnt="0"/>
      <dgm:spPr/>
    </dgm:pt>
    <dgm:pt modelId="{5A20185E-AE2F-4A23-8FA7-E125FEFFA4F0}" type="pres">
      <dgm:prSet presAssocID="{5F40F6E7-08E2-49F7-A578-D832B0735DD7}" presName="node" presStyleLbl="node1" presStyleIdx="2" presStyleCnt="5">
        <dgm:presLayoutVars>
          <dgm:bulletEnabled val="1"/>
        </dgm:presLayoutVars>
      </dgm:prSet>
      <dgm:spPr/>
    </dgm:pt>
    <dgm:pt modelId="{666B2466-6449-4F18-B6B1-0B554278D733}" type="pres">
      <dgm:prSet presAssocID="{F086B95A-BACB-4246-8366-60193448153B}" presName="sibTrans" presStyleCnt="0"/>
      <dgm:spPr/>
    </dgm:pt>
    <dgm:pt modelId="{2199C314-7B3F-4C64-9EF5-3EFB3CE22943}" type="pres">
      <dgm:prSet presAssocID="{4A25F8D2-0220-4EE6-A60A-4FF964D11F17}" presName="node" presStyleLbl="node1" presStyleIdx="3" presStyleCnt="5">
        <dgm:presLayoutVars>
          <dgm:bulletEnabled val="1"/>
        </dgm:presLayoutVars>
      </dgm:prSet>
      <dgm:spPr/>
    </dgm:pt>
    <dgm:pt modelId="{F28CF283-FE25-4F49-AC80-8B1AE1AE96AE}" type="pres">
      <dgm:prSet presAssocID="{FD5F13A4-AD78-4C04-B6A5-20AD75C74B84}" presName="sibTrans" presStyleCnt="0"/>
      <dgm:spPr/>
    </dgm:pt>
    <dgm:pt modelId="{02CD51CD-0EFB-4D77-9109-9A605548FF74}" type="pres">
      <dgm:prSet presAssocID="{D6F3A422-DA27-44A7-A55D-18DA4127C60B}" presName="node" presStyleLbl="node1" presStyleIdx="4" presStyleCnt="5">
        <dgm:presLayoutVars>
          <dgm:bulletEnabled val="1"/>
        </dgm:presLayoutVars>
      </dgm:prSet>
      <dgm:spPr/>
    </dgm:pt>
  </dgm:ptLst>
  <dgm:cxnLst>
    <dgm:cxn modelId="{8D9A777D-97FC-4488-9EDD-2F235599A3AF}" srcId="{78F4789E-7CA4-43BE-ABF8-C2CF7068C361}" destId="{D6F3A422-DA27-44A7-A55D-18DA4127C60B}" srcOrd="4" destOrd="0" parTransId="{519CA985-1AEA-42D9-9885-E7D07F1C7244}" sibTransId="{8D8D1325-AE9E-4DC2-B7FE-DB09B39DA7D9}"/>
    <dgm:cxn modelId="{31188F80-A3F8-41BE-AFAC-2A89E57DD6EE}" type="presOf" srcId="{4A25F8D2-0220-4EE6-A60A-4FF964D11F17}" destId="{2199C314-7B3F-4C64-9EF5-3EFB3CE22943}" srcOrd="0" destOrd="0" presId="urn:microsoft.com/office/officeart/2005/8/layout/hList6"/>
    <dgm:cxn modelId="{65EF5984-D910-4862-96D6-69B858A355B1}" type="presOf" srcId="{C846A1AA-B6E1-4E0E-B0F8-56F2E648DA86}" destId="{FD4CF7A2-3BAC-450E-AFF7-823485ABDFEE}" srcOrd="0" destOrd="0" presId="urn:microsoft.com/office/officeart/2005/8/layout/hList6"/>
    <dgm:cxn modelId="{EC79AC8A-638E-453D-A11F-77C8F2282953}" type="presOf" srcId="{D6F3A422-DA27-44A7-A55D-18DA4127C60B}" destId="{02CD51CD-0EFB-4D77-9109-9A605548FF74}" srcOrd="0" destOrd="0" presId="urn:microsoft.com/office/officeart/2005/8/layout/hList6"/>
    <dgm:cxn modelId="{29F5C498-63E2-4007-914B-AF6C2F4CF3EA}" type="presOf" srcId="{5F40F6E7-08E2-49F7-A578-D832B0735DD7}" destId="{5A20185E-AE2F-4A23-8FA7-E125FEFFA4F0}" srcOrd="0" destOrd="0" presId="urn:microsoft.com/office/officeart/2005/8/layout/hList6"/>
    <dgm:cxn modelId="{0683DAAC-A031-403C-A7F0-876AA13FCB60}" srcId="{78F4789E-7CA4-43BE-ABF8-C2CF7068C361}" destId="{C846A1AA-B6E1-4E0E-B0F8-56F2E648DA86}" srcOrd="1" destOrd="0" parTransId="{65D8470E-027E-4DE2-A0E5-CB06E1C46165}" sibTransId="{2F6ED9B7-C5C3-4885-AA6F-7343BD53F1CB}"/>
    <dgm:cxn modelId="{E6B7CDBC-56DD-43D0-A84F-60609E8FF301}" srcId="{78F4789E-7CA4-43BE-ABF8-C2CF7068C361}" destId="{5F40F6E7-08E2-49F7-A578-D832B0735DD7}" srcOrd="2" destOrd="0" parTransId="{1BE898CD-F8C7-4C78-9E06-2C7BE9555E41}" sibTransId="{F086B95A-BACB-4246-8366-60193448153B}"/>
    <dgm:cxn modelId="{09BE91C5-5111-48C4-B670-3F548C272BE8}" srcId="{78F4789E-7CA4-43BE-ABF8-C2CF7068C361}" destId="{42E2524B-9784-4991-93F4-B4CB29C39C37}" srcOrd="0" destOrd="0" parTransId="{DB8E7E4A-9AB2-4D32-84AB-FD10666E0F5B}" sibTransId="{10E9DDA1-867A-4724-B297-F58A9FE83A63}"/>
    <dgm:cxn modelId="{33D766D1-0B5A-47B8-B0E3-DF010456AB79}" srcId="{78F4789E-7CA4-43BE-ABF8-C2CF7068C361}" destId="{4A25F8D2-0220-4EE6-A60A-4FF964D11F17}" srcOrd="3" destOrd="0" parTransId="{62403ECB-D084-4619-9003-889C8EAE8FC7}" sibTransId="{FD5F13A4-AD78-4C04-B6A5-20AD75C74B84}"/>
    <dgm:cxn modelId="{D3DBADE3-E63F-4021-A572-E77E5580CD40}" type="presOf" srcId="{78F4789E-7CA4-43BE-ABF8-C2CF7068C361}" destId="{6A438991-3625-472C-AC29-C9E8DB9043E1}" srcOrd="0" destOrd="0" presId="urn:microsoft.com/office/officeart/2005/8/layout/hList6"/>
    <dgm:cxn modelId="{C1A5C2F7-1937-43F7-ADB5-B68B12842811}" type="presOf" srcId="{42E2524B-9784-4991-93F4-B4CB29C39C37}" destId="{A9F62D21-045C-41C3-96F7-C7DEBBFF2A93}" srcOrd="0" destOrd="0" presId="urn:microsoft.com/office/officeart/2005/8/layout/hList6"/>
    <dgm:cxn modelId="{DF0D522F-12CE-4934-862E-B8529E45CDF8}" type="presParOf" srcId="{6A438991-3625-472C-AC29-C9E8DB9043E1}" destId="{A9F62D21-045C-41C3-96F7-C7DEBBFF2A93}" srcOrd="0" destOrd="0" presId="urn:microsoft.com/office/officeart/2005/8/layout/hList6"/>
    <dgm:cxn modelId="{25B3DFE1-E9E1-4B97-9976-B4713D3420D3}" type="presParOf" srcId="{6A438991-3625-472C-AC29-C9E8DB9043E1}" destId="{BDA84095-7A5E-4759-9438-2EC391288EDB}" srcOrd="1" destOrd="0" presId="urn:microsoft.com/office/officeart/2005/8/layout/hList6"/>
    <dgm:cxn modelId="{AB69D0C3-AA25-4A66-AF46-3979394789BD}" type="presParOf" srcId="{6A438991-3625-472C-AC29-C9E8DB9043E1}" destId="{FD4CF7A2-3BAC-450E-AFF7-823485ABDFEE}" srcOrd="2" destOrd="0" presId="urn:microsoft.com/office/officeart/2005/8/layout/hList6"/>
    <dgm:cxn modelId="{8B519C54-260D-4E99-84C2-0E5A2E4B164C}" type="presParOf" srcId="{6A438991-3625-472C-AC29-C9E8DB9043E1}" destId="{B3A941F1-E864-482B-8119-C74238CB3368}" srcOrd="3" destOrd="0" presId="urn:microsoft.com/office/officeart/2005/8/layout/hList6"/>
    <dgm:cxn modelId="{757BE7B3-AFAE-432E-AC70-FC4826067498}" type="presParOf" srcId="{6A438991-3625-472C-AC29-C9E8DB9043E1}" destId="{5A20185E-AE2F-4A23-8FA7-E125FEFFA4F0}" srcOrd="4" destOrd="0" presId="urn:microsoft.com/office/officeart/2005/8/layout/hList6"/>
    <dgm:cxn modelId="{95586C4E-F379-42F1-A3FE-F5821F8BA472}" type="presParOf" srcId="{6A438991-3625-472C-AC29-C9E8DB9043E1}" destId="{666B2466-6449-4F18-B6B1-0B554278D733}" srcOrd="5" destOrd="0" presId="urn:microsoft.com/office/officeart/2005/8/layout/hList6"/>
    <dgm:cxn modelId="{509074FE-7B06-43F2-8A42-CB062D10B92A}" type="presParOf" srcId="{6A438991-3625-472C-AC29-C9E8DB9043E1}" destId="{2199C314-7B3F-4C64-9EF5-3EFB3CE22943}" srcOrd="6" destOrd="0" presId="urn:microsoft.com/office/officeart/2005/8/layout/hList6"/>
    <dgm:cxn modelId="{3493FBAB-5CE7-496D-BA5C-63E7DA9EA5A3}" type="presParOf" srcId="{6A438991-3625-472C-AC29-C9E8DB9043E1}" destId="{F28CF283-FE25-4F49-AC80-8B1AE1AE96AE}" srcOrd="7" destOrd="0" presId="urn:microsoft.com/office/officeart/2005/8/layout/hList6"/>
    <dgm:cxn modelId="{D355C3F0-5BD1-496C-A405-CCB7A8E6C7FC}" type="presParOf" srcId="{6A438991-3625-472C-AC29-C9E8DB9043E1}" destId="{02CD51CD-0EFB-4D77-9109-9A605548FF74}" srcOrd="8" destOrd="0" presId="urn:microsoft.com/office/officeart/2005/8/layout/h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AE9DE-F484-4FA0-9FF3-27111BA33798}">
      <dsp:nvSpPr>
        <dsp:cNvPr id="0" name=""/>
        <dsp:cNvSpPr/>
      </dsp:nvSpPr>
      <dsp:spPr>
        <a:xfrm>
          <a:off x="1829680" y="747549"/>
          <a:ext cx="903996" cy="313784"/>
        </a:xfrm>
        <a:custGeom>
          <a:avLst/>
          <a:gdLst/>
          <a:ahLst/>
          <a:cxnLst/>
          <a:rect l="0" t="0" r="0" b="0"/>
          <a:pathLst>
            <a:path>
              <a:moveTo>
                <a:pt x="0" y="0"/>
              </a:moveTo>
              <a:lnTo>
                <a:pt x="0" y="156892"/>
              </a:lnTo>
              <a:lnTo>
                <a:pt x="903996" y="156892"/>
              </a:lnTo>
              <a:lnTo>
                <a:pt x="903996" y="31378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1556D9-8935-46E2-B223-B06C7CEE58BF}">
      <dsp:nvSpPr>
        <dsp:cNvPr id="0" name=""/>
        <dsp:cNvSpPr/>
      </dsp:nvSpPr>
      <dsp:spPr>
        <a:xfrm>
          <a:off x="925684" y="747549"/>
          <a:ext cx="903996" cy="313784"/>
        </a:xfrm>
        <a:custGeom>
          <a:avLst/>
          <a:gdLst/>
          <a:ahLst/>
          <a:cxnLst/>
          <a:rect l="0" t="0" r="0" b="0"/>
          <a:pathLst>
            <a:path>
              <a:moveTo>
                <a:pt x="903996" y="0"/>
              </a:moveTo>
              <a:lnTo>
                <a:pt x="903996" y="156892"/>
              </a:lnTo>
              <a:lnTo>
                <a:pt x="0" y="156892"/>
              </a:lnTo>
              <a:lnTo>
                <a:pt x="0" y="31378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7C477-7587-4ACE-9152-8AD9A2B35715}">
      <dsp:nvSpPr>
        <dsp:cNvPr id="0" name=""/>
        <dsp:cNvSpPr/>
      </dsp:nvSpPr>
      <dsp:spPr>
        <a:xfrm>
          <a:off x="1456128" y="445"/>
          <a:ext cx="747104" cy="747104"/>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234BA-08B6-49B5-BCF4-7DDF5E211FA7}">
      <dsp:nvSpPr>
        <dsp:cNvPr id="0" name=""/>
        <dsp:cNvSpPr/>
      </dsp:nvSpPr>
      <dsp:spPr>
        <a:xfrm>
          <a:off x="1456128" y="445"/>
          <a:ext cx="747104" cy="747104"/>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B412C-C0A1-43BB-BCD4-8E12C45A537E}">
      <dsp:nvSpPr>
        <dsp:cNvPr id="0" name=""/>
        <dsp:cNvSpPr/>
      </dsp:nvSpPr>
      <dsp:spPr>
        <a:xfrm>
          <a:off x="1082576" y="134924"/>
          <a:ext cx="1494209" cy="47814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Incremento del volumen de operaciones</a:t>
          </a:r>
          <a:endParaRPr lang="en-US" sz="1100" b="1" kern="1200" dirty="0"/>
        </a:p>
      </dsp:txBody>
      <dsp:txXfrm>
        <a:off x="1082576" y="134924"/>
        <a:ext cx="1494209" cy="478147"/>
      </dsp:txXfrm>
    </dsp:sp>
    <dsp:sp modelId="{6B82AC23-7B5B-45C1-B60D-B862DE8D7EEF}">
      <dsp:nvSpPr>
        <dsp:cNvPr id="0" name=""/>
        <dsp:cNvSpPr/>
      </dsp:nvSpPr>
      <dsp:spPr>
        <a:xfrm>
          <a:off x="552131" y="1061334"/>
          <a:ext cx="747104" cy="747104"/>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40492-F25E-4AF1-9548-30CFE108674A}">
      <dsp:nvSpPr>
        <dsp:cNvPr id="0" name=""/>
        <dsp:cNvSpPr/>
      </dsp:nvSpPr>
      <dsp:spPr>
        <a:xfrm>
          <a:off x="552131" y="1061334"/>
          <a:ext cx="747104" cy="747104"/>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9D5CA-4A29-40AE-8595-0DB0935B5292}">
      <dsp:nvSpPr>
        <dsp:cNvPr id="0" name=""/>
        <dsp:cNvSpPr/>
      </dsp:nvSpPr>
      <dsp:spPr>
        <a:xfrm>
          <a:off x="178579" y="1195812"/>
          <a:ext cx="1494209" cy="47814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Mayor demanda de b/s</a:t>
          </a:r>
          <a:endParaRPr lang="en-US" sz="1100" kern="1200" dirty="0"/>
        </a:p>
      </dsp:txBody>
      <dsp:txXfrm>
        <a:off x="178579" y="1195812"/>
        <a:ext cx="1494209" cy="478147"/>
      </dsp:txXfrm>
    </dsp:sp>
    <dsp:sp modelId="{37CA9299-D186-4AE1-8172-4524904A7D77}">
      <dsp:nvSpPr>
        <dsp:cNvPr id="0" name=""/>
        <dsp:cNvSpPr/>
      </dsp:nvSpPr>
      <dsp:spPr>
        <a:xfrm>
          <a:off x="2360125" y="1061334"/>
          <a:ext cx="747104" cy="747104"/>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E1BC6-579F-42B9-98DB-30C6F3BB4F88}">
      <dsp:nvSpPr>
        <dsp:cNvPr id="0" name=""/>
        <dsp:cNvSpPr/>
      </dsp:nvSpPr>
      <dsp:spPr>
        <a:xfrm>
          <a:off x="2360125" y="1061334"/>
          <a:ext cx="747104" cy="747104"/>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2ACC6-3356-4092-BFB9-16EFAA5C9D22}">
      <dsp:nvSpPr>
        <dsp:cNvPr id="0" name=""/>
        <dsp:cNvSpPr/>
      </dsp:nvSpPr>
      <dsp:spPr>
        <a:xfrm>
          <a:off x="1986573" y="1195812"/>
          <a:ext cx="1494209" cy="478147"/>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Ofertantes buscan satisfacer necesidades</a:t>
          </a:r>
          <a:endParaRPr lang="en-US" sz="1100" kern="1200" dirty="0"/>
        </a:p>
      </dsp:txBody>
      <dsp:txXfrm>
        <a:off x="1986573" y="1195812"/>
        <a:ext cx="1494209" cy="478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2D21-045C-41C3-96F7-C7DEBBFF2A93}">
      <dsp:nvSpPr>
        <dsp:cNvPr id="0" name=""/>
        <dsp:cNvSpPr/>
      </dsp:nvSpPr>
      <dsp:spPr>
        <a:xfrm rot="16200000">
          <a:off x="307032" y="-302187"/>
          <a:ext cx="1095816" cy="1700190"/>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0" rIns="95250" bIns="0" numCol="1" spcCol="1270" anchor="ctr" anchorCtr="0">
          <a:noAutofit/>
        </a:bodyPr>
        <a:lstStyle/>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a:p>
          <a:pPr marL="0" lvl="0" indent="0" algn="ctr" defTabSz="666750">
            <a:lnSpc>
              <a:spcPct val="90000"/>
            </a:lnSpc>
            <a:spcBef>
              <a:spcPct val="0"/>
            </a:spcBef>
            <a:spcAft>
              <a:spcPct val="35000"/>
            </a:spcAft>
            <a:buNone/>
          </a:pPr>
          <a:endParaRPr lang="es-EC" sz="1500" b="1" kern="1200" dirty="0">
            <a:latin typeface="+mj-lt"/>
          </a:endParaRPr>
        </a:p>
      </dsp:txBody>
      <dsp:txXfrm rot="5400000">
        <a:off x="4845" y="219163"/>
        <a:ext cx="1700190" cy="657490"/>
      </dsp:txXfrm>
    </dsp:sp>
    <dsp:sp modelId="{FD4CF7A2-3BAC-450E-AFF7-823485ABDFEE}">
      <dsp:nvSpPr>
        <dsp:cNvPr id="0" name=""/>
        <dsp:cNvSpPr/>
      </dsp:nvSpPr>
      <dsp:spPr>
        <a:xfrm rot="16200000">
          <a:off x="2134736" y="-302187"/>
          <a:ext cx="1095816" cy="1700190"/>
        </a:xfrm>
        <a:prstGeom prst="flowChartManualOperation">
          <a:avLst/>
        </a:prstGeom>
        <a:gradFill rotWithShape="0">
          <a:gsLst>
            <a:gs pos="0">
              <a:schemeClr val="accent5">
                <a:hueOff val="0"/>
                <a:satOff val="0"/>
                <a:lumOff val="-1765"/>
                <a:alphaOff val="0"/>
                <a:satMod val="103000"/>
                <a:lumMod val="102000"/>
                <a:tint val="94000"/>
              </a:schemeClr>
            </a:gs>
            <a:gs pos="50000">
              <a:schemeClr val="accent5">
                <a:hueOff val="0"/>
                <a:satOff val="0"/>
                <a:lumOff val="-1765"/>
                <a:alphaOff val="0"/>
                <a:satMod val="110000"/>
                <a:lumMod val="100000"/>
                <a:shade val="100000"/>
              </a:schemeClr>
            </a:gs>
            <a:gs pos="100000">
              <a:schemeClr val="accent5">
                <a:hueOff val="0"/>
                <a:satOff val="0"/>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0" rIns="95250" bIns="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mj-lt"/>
            </a:rPr>
            <a:t>Mayor participación en el mercado</a:t>
          </a:r>
          <a:endParaRPr lang="en-US" sz="1500" kern="1200" dirty="0">
            <a:latin typeface="+mj-lt"/>
          </a:endParaRPr>
        </a:p>
      </dsp:txBody>
      <dsp:txXfrm rot="5400000">
        <a:off x="1832549" y="219163"/>
        <a:ext cx="1700190" cy="657490"/>
      </dsp:txXfrm>
    </dsp:sp>
    <dsp:sp modelId="{5A20185E-AE2F-4A23-8FA7-E125FEFFA4F0}">
      <dsp:nvSpPr>
        <dsp:cNvPr id="0" name=""/>
        <dsp:cNvSpPr/>
      </dsp:nvSpPr>
      <dsp:spPr>
        <a:xfrm rot="16200000">
          <a:off x="3962441" y="-302187"/>
          <a:ext cx="1095816" cy="1700190"/>
        </a:xfrm>
        <a:prstGeom prst="flowChartManualOperation">
          <a:avLst/>
        </a:prstGeom>
        <a:gradFill rotWithShape="0">
          <a:gsLst>
            <a:gs pos="0">
              <a:schemeClr val="accent5">
                <a:hueOff val="0"/>
                <a:satOff val="0"/>
                <a:lumOff val="-3530"/>
                <a:alphaOff val="0"/>
                <a:satMod val="103000"/>
                <a:lumMod val="102000"/>
                <a:tint val="94000"/>
              </a:schemeClr>
            </a:gs>
            <a:gs pos="50000">
              <a:schemeClr val="accent5">
                <a:hueOff val="0"/>
                <a:satOff val="0"/>
                <a:lumOff val="-3530"/>
                <a:alphaOff val="0"/>
                <a:satMod val="110000"/>
                <a:lumMod val="100000"/>
                <a:shade val="100000"/>
              </a:schemeClr>
            </a:gs>
            <a:gs pos="100000">
              <a:schemeClr val="accent5">
                <a:hueOff val="0"/>
                <a:satOff val="0"/>
                <a:lumOff val="-35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0" rIns="95250" bIns="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mj-lt"/>
            </a:rPr>
            <a:t>Demanda diversificada </a:t>
          </a:r>
          <a:endParaRPr lang="en-US" sz="1500" kern="1200" dirty="0">
            <a:latin typeface="+mj-lt"/>
          </a:endParaRPr>
        </a:p>
      </dsp:txBody>
      <dsp:txXfrm rot="5400000">
        <a:off x="3660254" y="219163"/>
        <a:ext cx="1700190" cy="657490"/>
      </dsp:txXfrm>
    </dsp:sp>
    <dsp:sp modelId="{2199C314-7B3F-4C64-9EF5-3EFB3CE22943}">
      <dsp:nvSpPr>
        <dsp:cNvPr id="0" name=""/>
        <dsp:cNvSpPr/>
      </dsp:nvSpPr>
      <dsp:spPr>
        <a:xfrm rot="16200000">
          <a:off x="5790146" y="-302187"/>
          <a:ext cx="1095816" cy="1700190"/>
        </a:xfrm>
        <a:prstGeom prst="flowChartManualOperation">
          <a:avLst/>
        </a:prstGeom>
        <a:gradFill rotWithShape="0">
          <a:gsLst>
            <a:gs pos="0">
              <a:schemeClr val="accent5">
                <a:hueOff val="0"/>
                <a:satOff val="0"/>
                <a:lumOff val="-5296"/>
                <a:alphaOff val="0"/>
                <a:satMod val="103000"/>
                <a:lumMod val="102000"/>
                <a:tint val="94000"/>
              </a:schemeClr>
            </a:gs>
            <a:gs pos="50000">
              <a:schemeClr val="accent5">
                <a:hueOff val="0"/>
                <a:satOff val="0"/>
                <a:lumOff val="-5296"/>
                <a:alphaOff val="0"/>
                <a:satMod val="110000"/>
                <a:lumMod val="100000"/>
                <a:shade val="100000"/>
              </a:schemeClr>
            </a:gs>
            <a:gs pos="100000">
              <a:schemeClr val="accent5">
                <a:hueOff val="0"/>
                <a:satOff val="0"/>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0" rIns="95250" bIns="0" numCol="1" spcCol="1270" anchor="ctr" anchorCtr="0">
          <a:noAutofit/>
        </a:bodyPr>
        <a:lstStyle/>
        <a:p>
          <a:pPr marL="0" lvl="0" indent="0" algn="ctr" defTabSz="666750">
            <a:lnSpc>
              <a:spcPct val="90000"/>
            </a:lnSpc>
            <a:spcBef>
              <a:spcPct val="0"/>
            </a:spcBef>
            <a:spcAft>
              <a:spcPct val="35000"/>
            </a:spcAft>
            <a:buNone/>
          </a:pPr>
          <a:r>
            <a:rPr lang="es-EC" sz="1500" kern="1200" dirty="0" err="1">
              <a:latin typeface="+mj-lt"/>
            </a:rPr>
            <a:t>Glovo</a:t>
          </a:r>
          <a:r>
            <a:rPr lang="es-EC" sz="1500" kern="1200" dirty="0">
              <a:latin typeface="+mj-lt"/>
            </a:rPr>
            <a:t>, Uber, Cabify, </a:t>
          </a:r>
          <a:r>
            <a:rPr lang="es-EC" sz="1500" kern="1200" dirty="0" err="1">
              <a:latin typeface="+mj-lt"/>
            </a:rPr>
            <a:t>Rappi</a:t>
          </a:r>
          <a:r>
            <a:rPr lang="es-EC" sz="1500" kern="1200" dirty="0">
              <a:latin typeface="+mj-lt"/>
            </a:rPr>
            <a:t>, Super Easy</a:t>
          </a:r>
          <a:endParaRPr lang="en-US" sz="1500" kern="1200" dirty="0">
            <a:latin typeface="+mj-lt"/>
          </a:endParaRPr>
        </a:p>
      </dsp:txBody>
      <dsp:txXfrm rot="5400000">
        <a:off x="5487959" y="219163"/>
        <a:ext cx="1700190" cy="657490"/>
      </dsp:txXfrm>
    </dsp:sp>
    <dsp:sp modelId="{02CD51CD-0EFB-4D77-9109-9A605548FF74}">
      <dsp:nvSpPr>
        <dsp:cNvPr id="0" name=""/>
        <dsp:cNvSpPr/>
      </dsp:nvSpPr>
      <dsp:spPr>
        <a:xfrm rot="16200000">
          <a:off x="7617850" y="-302187"/>
          <a:ext cx="1095816" cy="1700190"/>
        </a:xfrm>
        <a:prstGeom prst="flowChartManualOperation">
          <a:avLst/>
        </a:prstGeom>
        <a:gradFill rotWithShape="0">
          <a:gsLst>
            <a:gs pos="0">
              <a:schemeClr val="accent5">
                <a:hueOff val="0"/>
                <a:satOff val="0"/>
                <a:lumOff val="-7061"/>
                <a:alphaOff val="0"/>
                <a:satMod val="103000"/>
                <a:lumMod val="102000"/>
                <a:tint val="94000"/>
              </a:schemeClr>
            </a:gs>
            <a:gs pos="50000">
              <a:schemeClr val="accent5">
                <a:hueOff val="0"/>
                <a:satOff val="0"/>
                <a:lumOff val="-7061"/>
                <a:alphaOff val="0"/>
                <a:satMod val="110000"/>
                <a:lumMod val="100000"/>
                <a:shade val="100000"/>
              </a:schemeClr>
            </a:gs>
            <a:gs pos="100000">
              <a:schemeClr val="accent5">
                <a:hueOff val="0"/>
                <a:satOff val="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0" rIns="95250" bIns="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mj-lt"/>
            </a:rPr>
            <a:t>Mayor cobertura de entrega</a:t>
          </a:r>
          <a:endParaRPr lang="en-US" sz="1500" kern="1200" dirty="0">
            <a:latin typeface="+mj-lt"/>
          </a:endParaRPr>
        </a:p>
      </dsp:txBody>
      <dsp:txXfrm rot="5400000">
        <a:off x="7315663" y="219163"/>
        <a:ext cx="1700190" cy="65749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0586186-4E79-4ACE-9213-6471257EF6E4}" type="datetime1">
              <a:rPr lang="es-ES" smtClean="0"/>
              <a:t>05/04/2021</a:t>
            </a:fld>
            <a:endParaRPr lang="es-ES"/>
          </a:p>
        </p:txBody>
      </p:sp>
      <p:sp>
        <p:nvSpPr>
          <p:cNvPr id="4" name="Marcador de pie de página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62C3C4-9460-4343-9283-24A378E2714B}" type="slidenum">
              <a:rPr lang="es-ES" smtClean="0"/>
              <a:t>‹Nº›</a:t>
            </a:fld>
            <a:endParaRPr lang="es-ES"/>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349E8E-0F3C-4B4D-9DF6-8EAD12519BCF}" type="datetime1">
              <a:rPr lang="es-ES" noProof="0" smtClean="0"/>
              <a:t>05/04/2021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DE8F2A-B3D4-43F2-B39B-CD77F64A1950}" type="slidenum">
              <a:rPr lang="es-ES" noProof="0" smtClean="0"/>
              <a:t>‹Nº›</a:t>
            </a:fld>
            <a:endParaRPr lang="es-ES"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a:t>
            </a:fld>
            <a:endParaRPr lang="es-ES"/>
          </a:p>
        </p:txBody>
      </p:sp>
    </p:spTree>
    <p:extLst>
      <p:ext uri="{BB962C8B-B14F-4D97-AF65-F5344CB8AC3E}">
        <p14:creationId xmlns:p14="http://schemas.microsoft.com/office/powerpoint/2010/main" val="44883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36" name="Marcador de posición de imagen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5" y="124959"/>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8" name="Forma libre: Forma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EB162-E699-464C-B2EE-136D517A9B8B}"/>
              </a:ext>
            </a:extLst>
          </p:cNvPr>
          <p:cNvSpPr>
            <a:spLocks noGrp="1"/>
          </p:cNvSpPr>
          <p:nvPr>
            <p:ph type="title"/>
          </p:nvPr>
        </p:nvSpPr>
        <p:spPr>
          <a:xfrm>
            <a:off x="446313" y="250922"/>
            <a:ext cx="11174187"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5" name="Marcador de posición de imagen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82"/>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5" name="Rectángulo 14">
            <a:extLst>
              <a:ext uri="{FF2B5EF4-FFF2-40B4-BE49-F238E27FC236}">
                <a16:creationId xmlns:a16="http://schemas.microsoft.com/office/drawing/2014/main" id="{05951AB2-D568-4A7E-9408-FADC8BED4119}"/>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tres seccione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5" name="Marcador de posición de imagen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82"/>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4" y="3802065"/>
            <a:ext cx="2820761" cy="334508"/>
          </a:xfrm>
        </p:spPr>
        <p:txBody>
          <a:bodyPr rtlCol="0">
            <a:noAutofit/>
          </a:bodyPr>
          <a:lstStyle>
            <a:lvl1pPr marL="0" indent="0" algn="ctr">
              <a:buNone/>
              <a:defRPr sz="1600" b="1">
                <a:solidFill>
                  <a:schemeClr val="accent6"/>
                </a:solidFill>
                <a:latin typeface="+mn-lt"/>
              </a:defRPr>
            </a:lvl1pPr>
          </a:lstStyle>
          <a:p>
            <a:pPr lvl="0" rtl="0"/>
            <a:r>
              <a:rPr lang="es-ES" noProof="0"/>
              <a:t>Editar estilos de texto del patrón</a:t>
            </a:r>
          </a:p>
        </p:txBody>
      </p:sp>
      <p:sp>
        <p:nvSpPr>
          <p:cNvPr id="10" name="Marcador de tex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30" y="3802065"/>
            <a:ext cx="2820761" cy="334508"/>
          </a:xfrm>
        </p:spPr>
        <p:txBody>
          <a:bodyPr rtlCol="0">
            <a:noAutofit/>
          </a:bodyPr>
          <a:lstStyle>
            <a:lvl1pPr marL="0" indent="0" algn="ctr">
              <a:buNone/>
              <a:defRPr sz="1600" b="1">
                <a:solidFill>
                  <a:schemeClr val="accent3"/>
                </a:solidFill>
                <a:latin typeface="+mn-lt"/>
              </a:defRPr>
            </a:lvl1pPr>
          </a:lstStyle>
          <a:p>
            <a:pPr lvl="0" rtl="0"/>
            <a:r>
              <a:rPr lang="es-ES" noProof="0"/>
              <a:t>Editar estilos de texto del patrón</a:t>
            </a:r>
          </a:p>
        </p:txBody>
      </p:sp>
      <p:sp>
        <p:nvSpPr>
          <p:cNvPr id="11" name="Marcador de texto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6004" y="3802065"/>
            <a:ext cx="2820761" cy="334508"/>
          </a:xfrm>
        </p:spPr>
        <p:txBody>
          <a:bodyPr rtlCol="0">
            <a:noAutofit/>
          </a:bodyPr>
          <a:lstStyle>
            <a:lvl1pPr marL="0" indent="0" algn="ctr">
              <a:buNone/>
              <a:defRPr sz="1600" b="1">
                <a:solidFill>
                  <a:schemeClr val="accent5">
                    <a:lumMod val="75000"/>
                  </a:schemeClr>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4"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3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4" name="Marcador de texto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6004"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de media página + texto">
    <p:spTree>
      <p:nvGrpSpPr>
        <p:cNvPr id="1" name=""/>
        <p:cNvGrpSpPr/>
        <p:nvPr/>
      </p:nvGrpSpPr>
      <p:grpSpPr>
        <a:xfrm>
          <a:off x="0" y="0"/>
          <a:ext cx="0" cy="0"/>
          <a:chOff x="0" y="0"/>
          <a:chExt cx="0" cy="0"/>
        </a:xfrm>
      </p:grpSpPr>
      <p:sp>
        <p:nvSpPr>
          <p:cNvPr id="11" name="Marcador de posición de imagen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EDEB162-E699-464C-B2EE-136D517A9B8B}"/>
              </a:ext>
            </a:extLst>
          </p:cNvPr>
          <p:cNvSpPr>
            <a:spLocks noGrp="1"/>
          </p:cNvSpPr>
          <p:nvPr>
            <p:ph type="title" hasCustomPrompt="1"/>
          </p:nvPr>
        </p:nvSpPr>
        <p:spPr>
          <a:xfrm>
            <a:off x="446317" y="244481"/>
            <a:ext cx="5170715" cy="1588127"/>
          </a:xfrm>
        </p:spPr>
        <p:txBody>
          <a:bodyPr vert="horz" wrap="square" lIns="91440" tIns="45720" rIns="91440" bIns="45720" rtlCol="0" anchor="ctr">
            <a:spAutoFit/>
          </a:bodyPr>
          <a:lstStyle>
            <a:lvl1pPr>
              <a:defRPr lang="en-GB" sz="3600" spc="-60" dirty="0"/>
            </a:lvl1pPr>
          </a:lstStyle>
          <a:p>
            <a:pPr lvl="0" rtl="0"/>
            <a:r>
              <a:rPr lang="es-ES" noProof="0"/>
              <a:t>Haga clic para editar el estilo de título del patrón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4" y="2061165"/>
            <a:ext cx="5045529"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4" y="2708233"/>
            <a:ext cx="5045529"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8" name="Rectángulo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0" name="Marcador de posición de número de diapositiva 5">
            <a:extLst>
              <a:ext uri="{FF2B5EF4-FFF2-40B4-BE49-F238E27FC236}">
                <a16:creationId xmlns:a16="http://schemas.microsoft.com/office/drawing/2014/main" id="{7648ACB4-9C22-4636-800F-578055A5BC10}"/>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iagrama de flujo: Documento 3">
            <a:extLst>
              <a:ext uri="{FF2B5EF4-FFF2-40B4-BE49-F238E27FC236}">
                <a16:creationId xmlns:a16="http://schemas.microsoft.com/office/drawing/2014/main" id="{D5C833BC-89A8-4D28-9D63-F45F14D694BF}"/>
              </a:ext>
            </a:extLst>
          </p:cNvPr>
          <p:cNvSpPr/>
          <p:nvPr userDrawn="1"/>
        </p:nvSpPr>
        <p:spPr>
          <a:xfrm flipH="1">
            <a:off x="123988"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Diagrama de flujo: Documento 3">
            <a:extLst>
              <a:ext uri="{FF2B5EF4-FFF2-40B4-BE49-F238E27FC236}">
                <a16:creationId xmlns:a16="http://schemas.microsoft.com/office/drawing/2014/main" id="{7F75D8AF-79DE-4E2B-A15F-8EC66948BC31}"/>
              </a:ext>
            </a:extLst>
          </p:cNvPr>
          <p:cNvSpPr/>
          <p:nvPr userDrawn="1"/>
        </p:nvSpPr>
        <p:spPr>
          <a:xfrm flipH="1" flipV="1">
            <a:off x="114594" y="4581498"/>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userDrawn="1"/>
        </p:nvSpPr>
        <p:spPr>
          <a:xfrm>
            <a:off x="11360016" y="6369056"/>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tx1"/>
                </a:solidFill>
              </a:rPr>
              <a:pPr rtl="0"/>
              <a:t>‹Nº›</a:t>
            </a:fld>
            <a:endParaRPr lang="es-ES" sz="1000" b="1" noProof="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1" name="Marcador de posición de contenido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7"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contenido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a:xfrm>
            <a:off x="839788" y="235448"/>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6" name="Marcador de contenido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21"/>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a:xfrm>
            <a:off x="839788" y="235448"/>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a16="http://schemas.microsoft.com/office/drawing/2014/main" id="{131CB29F-0BE0-476F-B57A-7638E9BFAE76}"/>
              </a:ext>
            </a:extLst>
          </p:cNvPr>
          <p:cNvSpPr>
            <a:spLocks noGrp="1"/>
          </p:cNvSpPr>
          <p:nvPr>
            <p:ph type="pic" idx="1"/>
          </p:nvPr>
        </p:nvSpPr>
        <p:spPr>
          <a:xfrm>
            <a:off x="5183188" y="500221"/>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citas">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1" y="136528"/>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7" name="Marcador de texto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es-ES" noProof="0"/>
              <a:t>Editar estilos de texto del patrón</a:t>
            </a:r>
          </a:p>
          <a:p>
            <a:pPr lvl="0" rtl="0"/>
            <a:endParaRPr lang="es-ES" noProof="0"/>
          </a:p>
        </p:txBody>
      </p:sp>
      <p:sp>
        <p:nvSpPr>
          <p:cNvPr id="8" name="Marcador de texto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3" y="3269342"/>
            <a:ext cx="1155367" cy="2576090"/>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es-ES" noProof="0"/>
              <a:t>“</a:t>
            </a:r>
          </a:p>
        </p:txBody>
      </p:sp>
      <p:sp>
        <p:nvSpPr>
          <p:cNvPr id="9" name="Marco 8">
            <a:extLst>
              <a:ext uri="{FF2B5EF4-FFF2-40B4-BE49-F238E27FC236}">
                <a16:creationId xmlns:a16="http://schemas.microsoft.com/office/drawing/2014/main" id="{0283712C-6C33-4303-985C-6493AAFAF40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0" name="Rectángulo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1" name="Marcador de posición de número de diapositiva 5">
            <a:extLst>
              <a:ext uri="{FF2B5EF4-FFF2-40B4-BE49-F238E27FC236}">
                <a16:creationId xmlns:a16="http://schemas.microsoft.com/office/drawing/2014/main" id="{33D238BD-C38B-4BEB-92A5-657AAB9C5351}"/>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2" name="Título 1">
            <a:extLst>
              <a:ext uri="{FF2B5EF4-FFF2-40B4-BE49-F238E27FC236}">
                <a16:creationId xmlns:a16="http://schemas.microsoft.com/office/drawing/2014/main" id="{50E81040-AE93-4763-96F3-062F0F2D8F14}"/>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2 con imagen">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5"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4" name="Rectángulo 3">
            <a:extLst>
              <a:ext uri="{FF2B5EF4-FFF2-40B4-BE49-F238E27FC236}">
                <a16:creationId xmlns:a16="http://schemas.microsoft.com/office/drawing/2014/main" id="{7B386286-CEE2-E94A-BBC0-0A3723EB14DE}"/>
              </a:ext>
            </a:extLst>
          </p:cNvPr>
          <p:cNvSpPr/>
          <p:nvPr userDrawn="1"/>
        </p:nvSpPr>
        <p:spPr>
          <a:xfrm>
            <a:off x="11008900"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agradecimiento">
    <p:spTree>
      <p:nvGrpSpPr>
        <p:cNvPr id="1" name=""/>
        <p:cNvGrpSpPr/>
        <p:nvPr/>
      </p:nvGrpSpPr>
      <p:grpSpPr>
        <a:xfrm>
          <a:off x="0" y="0"/>
          <a:ext cx="0" cy="0"/>
          <a:chOff x="0" y="0"/>
          <a:chExt cx="0" cy="0"/>
        </a:xfrm>
      </p:grpSpPr>
      <p:sp>
        <p:nvSpPr>
          <p:cNvPr id="9" name="Marcador de posición de imagen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3" y="4901456"/>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es-ES" noProof="0"/>
              <a:t>Gracias</a:t>
            </a:r>
          </a:p>
        </p:txBody>
      </p:sp>
    </p:spTree>
    <p:extLst>
      <p:ext uri="{BB962C8B-B14F-4D97-AF65-F5344CB8AC3E}">
        <p14:creationId xmlns:p14="http://schemas.microsoft.com/office/powerpoint/2010/main" val="73419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Steps">
    <p:spTree>
      <p:nvGrpSpPr>
        <p:cNvPr id="1" name=""/>
        <p:cNvGrpSpPr/>
        <p:nvPr/>
      </p:nvGrpSpPr>
      <p:grpSpPr>
        <a:xfrm>
          <a:off x="0" y="0"/>
          <a:ext cx="0" cy="0"/>
          <a:chOff x="0" y="0"/>
          <a:chExt cx="0" cy="0"/>
        </a:xfrm>
      </p:grpSpPr>
      <p:sp>
        <p:nvSpPr>
          <p:cNvPr id="25" name="正方形/長方形 24"/>
          <p:cNvSpPr/>
          <p:nvPr userDrawn="1"/>
        </p:nvSpPr>
        <p:spPr>
          <a:xfrm>
            <a:off x="-19814" y="5651838"/>
            <a:ext cx="4451740" cy="480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3" name="直角三角形 22"/>
          <p:cNvSpPr/>
          <p:nvPr userDrawn="1"/>
        </p:nvSpPr>
        <p:spPr>
          <a:xfrm rot="10800000">
            <a:off x="3951593" y="4430292"/>
            <a:ext cx="480331"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 name="直角三角形 5"/>
          <p:cNvSpPr/>
          <p:nvPr userDrawn="1"/>
        </p:nvSpPr>
        <p:spPr>
          <a:xfrm rot="10800000">
            <a:off x="3951592" y="4430293"/>
            <a:ext cx="3067024" cy="480289"/>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 name="直角三角形 9"/>
          <p:cNvSpPr/>
          <p:nvPr userDrawn="1"/>
        </p:nvSpPr>
        <p:spPr>
          <a:xfrm rot="10800000">
            <a:off x="6538285" y="3208748"/>
            <a:ext cx="480331"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3" name="正方形/長方形 12"/>
          <p:cNvSpPr/>
          <p:nvPr userDrawn="1"/>
        </p:nvSpPr>
        <p:spPr>
          <a:xfrm>
            <a:off x="6538284" y="3208748"/>
            <a:ext cx="3067024" cy="480289"/>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4" name="直角三角形 13"/>
          <p:cNvSpPr/>
          <p:nvPr userDrawn="1"/>
        </p:nvSpPr>
        <p:spPr>
          <a:xfrm rot="10800000">
            <a:off x="9124977" y="1987204"/>
            <a:ext cx="480331"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7" name="正方形/長方形 16"/>
          <p:cNvSpPr/>
          <p:nvPr userDrawn="1"/>
        </p:nvSpPr>
        <p:spPr>
          <a:xfrm>
            <a:off x="9124979" y="1987204"/>
            <a:ext cx="3067023" cy="480289"/>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0" name="テキスト ボックス 19"/>
          <p:cNvSpPr txBox="1"/>
          <p:nvPr userDrawn="1"/>
        </p:nvSpPr>
        <p:spPr>
          <a:xfrm>
            <a:off x="4591373" y="4910580"/>
            <a:ext cx="949982" cy="1082756"/>
          </a:xfrm>
          <a:prstGeom prst="rect">
            <a:avLst/>
          </a:prstGeom>
          <a:noFill/>
        </p:spPr>
        <p:txBody>
          <a:bodyPr wrap="none" lIns="51202" tIns="25602" rIns="51202" bIns="25602" rtlCol="0">
            <a:spAutoFit/>
          </a:bodyPr>
          <a:lstStyle/>
          <a:p>
            <a:pPr defTabSz="914283"/>
            <a:r>
              <a:rPr kumimoji="1" lang="en-US" altLang="ja-JP" sz="6700" dirty="0">
                <a:solidFill>
                  <a:srgbClr val="6076B4">
                    <a:lumMod val="60000"/>
                    <a:lumOff val="40000"/>
                  </a:srgb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700" dirty="0">
              <a:solidFill>
                <a:srgbClr val="6076B4">
                  <a:lumMod val="60000"/>
                  <a:lumOff val="40000"/>
                </a:srgb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7178490" y="3689036"/>
            <a:ext cx="981850" cy="1082756"/>
          </a:xfrm>
          <a:prstGeom prst="rect">
            <a:avLst/>
          </a:prstGeom>
          <a:noFill/>
        </p:spPr>
        <p:txBody>
          <a:bodyPr wrap="none" lIns="51202" tIns="25602" rIns="51202" bIns="25602" rtlCol="0">
            <a:spAutoFit/>
          </a:bodyPr>
          <a:lstStyle/>
          <a:p>
            <a:pPr defTabSz="914283"/>
            <a:r>
              <a:rPr kumimoji="1" lang="en-US" altLang="ja-JP" sz="6700" dirty="0">
                <a:solidFill>
                  <a:srgbClr val="E68422">
                    <a:lumMod val="60000"/>
                    <a:lumOff val="40000"/>
                  </a:srgb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700" dirty="0">
              <a:solidFill>
                <a:srgbClr val="E68422">
                  <a:lumMod val="60000"/>
                  <a:lumOff val="40000"/>
                </a:srgb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9765607" y="2467492"/>
            <a:ext cx="981850" cy="1082756"/>
          </a:xfrm>
          <a:prstGeom prst="rect">
            <a:avLst/>
          </a:prstGeom>
          <a:noFill/>
        </p:spPr>
        <p:txBody>
          <a:bodyPr wrap="none" lIns="51202" tIns="25602" rIns="51202" bIns="25602" rtlCol="0">
            <a:spAutoFit/>
          </a:bodyPr>
          <a:lstStyle/>
          <a:p>
            <a:pPr defTabSz="914283"/>
            <a:r>
              <a:rPr kumimoji="1" lang="en-US" altLang="ja-JP" sz="6700" dirty="0">
                <a:solidFill>
                  <a:srgbClr val="9C5252">
                    <a:lumMod val="60000"/>
                    <a:lumOff val="40000"/>
                  </a:srgb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700" dirty="0">
              <a:solidFill>
                <a:srgbClr val="9C5252">
                  <a:lumMod val="60000"/>
                  <a:lumOff val="40000"/>
                </a:srgb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6081211" y="4430293"/>
            <a:ext cx="936700"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0" name="直角三角形 26"/>
          <p:cNvSpPr/>
          <p:nvPr userDrawn="1"/>
        </p:nvSpPr>
        <p:spPr>
          <a:xfrm>
            <a:off x="3483245" y="5651838"/>
            <a:ext cx="936700"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1" name="直角三角形 26"/>
          <p:cNvSpPr/>
          <p:nvPr userDrawn="1"/>
        </p:nvSpPr>
        <p:spPr>
          <a:xfrm>
            <a:off x="8668485" y="3205704"/>
            <a:ext cx="936700"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4" name="テキスト プレースホルダー 6"/>
          <p:cNvSpPr>
            <a:spLocks noGrp="1"/>
          </p:cNvSpPr>
          <p:nvPr>
            <p:ph type="body" sz="quarter" idx="21" hasCustomPrompt="1"/>
          </p:nvPr>
        </p:nvSpPr>
        <p:spPr>
          <a:xfrm>
            <a:off x="515862" y="4329482"/>
            <a:ext cx="3234444" cy="480053"/>
          </a:xfrm>
        </p:spPr>
        <p:txBody>
          <a:bodyPr anchor="b">
            <a:noAutofit/>
          </a:bodyPr>
          <a:lstStyle>
            <a:lvl1pPr algn="r">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506483" y="4833243"/>
            <a:ext cx="3248311" cy="815548"/>
          </a:xfrm>
        </p:spPr>
        <p:txBody>
          <a:bodyPr anchor="t">
            <a:noAutofit/>
          </a:bodyPr>
          <a:lstStyle>
            <a:lvl1pPr algn="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501017" y="4768306"/>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9" name="テキスト プレースホルダー 6"/>
          <p:cNvSpPr>
            <a:spLocks noGrp="1"/>
          </p:cNvSpPr>
          <p:nvPr>
            <p:ph type="body" sz="quarter" idx="25" hasCustomPrompt="1"/>
          </p:nvPr>
        </p:nvSpPr>
        <p:spPr>
          <a:xfrm>
            <a:off x="3121738" y="3112338"/>
            <a:ext cx="3234444" cy="480053"/>
          </a:xfrm>
        </p:spPr>
        <p:txBody>
          <a:bodyPr anchor="b">
            <a:noAutofit/>
          </a:bodyPr>
          <a:lstStyle>
            <a:lvl1pPr algn="r">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3112358" y="3616098"/>
            <a:ext cx="3248311" cy="815548"/>
          </a:xfrm>
        </p:spPr>
        <p:txBody>
          <a:bodyPr anchor="t">
            <a:noAutofit/>
          </a:bodyPr>
          <a:lstStyle>
            <a:lvl1pPr algn="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4106893" y="3551162"/>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2" name="テキスト プレースホルダー 6"/>
          <p:cNvSpPr>
            <a:spLocks noGrp="1"/>
          </p:cNvSpPr>
          <p:nvPr>
            <p:ph type="body" sz="quarter" idx="27" hasCustomPrompt="1"/>
          </p:nvPr>
        </p:nvSpPr>
        <p:spPr>
          <a:xfrm>
            <a:off x="5710417" y="1886394"/>
            <a:ext cx="3234444" cy="480053"/>
          </a:xfrm>
        </p:spPr>
        <p:txBody>
          <a:bodyPr anchor="b">
            <a:noAutofit/>
          </a:bodyPr>
          <a:lstStyle>
            <a:lvl1pPr algn="r">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5701036" y="2390154"/>
            <a:ext cx="3248311" cy="815548"/>
          </a:xfrm>
        </p:spPr>
        <p:txBody>
          <a:bodyPr anchor="t">
            <a:noAutofit/>
          </a:bodyPr>
          <a:lstStyle>
            <a:lvl1pPr algn="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6695571" y="2325217"/>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Tree>
    <p:extLst>
      <p:ext uri="{BB962C8B-B14F-4D97-AF65-F5344CB8AC3E}">
        <p14:creationId xmlns:p14="http://schemas.microsoft.com/office/powerpoint/2010/main" val="207588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4024167" y="2092719"/>
            <a:ext cx="4002631" cy="605404"/>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110" name="グループ化 109"/>
          <p:cNvGrpSpPr/>
          <p:nvPr userDrawn="1"/>
        </p:nvGrpSpPr>
        <p:grpSpPr>
          <a:xfrm>
            <a:off x="2258789" y="3387727"/>
            <a:ext cx="4002631" cy="605404"/>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sp>
        <p:nvSpPr>
          <p:cNvPr id="115" name="テキスト プレースホルダー 6"/>
          <p:cNvSpPr>
            <a:spLocks noGrp="1"/>
          </p:cNvSpPr>
          <p:nvPr>
            <p:ph type="body" sz="quarter" idx="25" hasCustomPrompt="1"/>
          </p:nvPr>
        </p:nvSpPr>
        <p:spPr>
          <a:xfrm>
            <a:off x="2640570" y="3465090"/>
            <a:ext cx="2926333" cy="480053"/>
          </a:xfrm>
        </p:spPr>
        <p:txBody>
          <a:bodyPr anchor="ctr">
            <a:noAutofit/>
          </a:bodyPr>
          <a:lstStyle>
            <a:lvl1pPr algn="r">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6385591" y="3552220"/>
            <a:ext cx="3306636" cy="1130516"/>
          </a:xfrm>
        </p:spPr>
        <p:txBody>
          <a:bodyPr anchor="t">
            <a:no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509247" y="4682737"/>
            <a:ext cx="4002631" cy="605404"/>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60189"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grpSp>
        <p:nvGrpSpPr>
          <p:cNvPr id="70" name="グループ化 69"/>
          <p:cNvGrpSpPr/>
          <p:nvPr userDrawn="1"/>
        </p:nvGrpSpPr>
        <p:grpSpPr>
          <a:xfrm rot="3180000">
            <a:off x="-1493178" y="8014598"/>
            <a:ext cx="997539" cy="1690187"/>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cxnSp>
        <p:nvCxnSpPr>
          <p:cNvPr id="97" name="直線コネクタ 96"/>
          <p:cNvCxnSpPr/>
          <p:nvPr userDrawn="1"/>
        </p:nvCxnSpPr>
        <p:spPr>
          <a:xfrm flipH="1">
            <a:off x="2116300" y="1643371"/>
            <a:ext cx="6582504" cy="48746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4072367" y="4848673"/>
            <a:ext cx="273563" cy="273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1" name="円/楕円 100"/>
          <p:cNvSpPr/>
          <p:nvPr userDrawn="1"/>
        </p:nvSpPr>
        <p:spPr>
          <a:xfrm>
            <a:off x="7588032" y="2258653"/>
            <a:ext cx="273563"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4" name="テキスト プレースホルダー 6"/>
          <p:cNvSpPr>
            <a:spLocks noGrp="1"/>
          </p:cNvSpPr>
          <p:nvPr>
            <p:ph type="body" sz="quarter" idx="21" hasCustomPrompt="1"/>
          </p:nvPr>
        </p:nvSpPr>
        <p:spPr>
          <a:xfrm>
            <a:off x="891027" y="4760100"/>
            <a:ext cx="2926333" cy="480053"/>
          </a:xfrm>
        </p:spPr>
        <p:txBody>
          <a:bodyPr anchor="ctr">
            <a:noAutofit/>
          </a:bodyPr>
          <a:lstStyle>
            <a:lvl1pPr algn="r">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4636049" y="4847230"/>
            <a:ext cx="3306636" cy="1130516"/>
          </a:xfrm>
        </p:spPr>
        <p:txBody>
          <a:bodyPr anchor="t">
            <a:no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5830199" y="3553663"/>
            <a:ext cx="273563"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1" name="テキスト プレースホルダー 6"/>
          <p:cNvSpPr>
            <a:spLocks noGrp="1"/>
          </p:cNvSpPr>
          <p:nvPr>
            <p:ph type="body" sz="quarter" idx="27" hasCustomPrompt="1"/>
          </p:nvPr>
        </p:nvSpPr>
        <p:spPr>
          <a:xfrm>
            <a:off x="4405947" y="2170081"/>
            <a:ext cx="2926333" cy="480053"/>
          </a:xfrm>
        </p:spPr>
        <p:txBody>
          <a:bodyPr anchor="ctr">
            <a:noAutofit/>
          </a:bodyPr>
          <a:lstStyle>
            <a:lvl1pPr algn="r">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8150970" y="2257211"/>
            <a:ext cx="3306636" cy="1130516"/>
          </a:xfrm>
        </p:spPr>
        <p:txBody>
          <a:bodyPr anchor="t">
            <a:no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6044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vert="horz" lIns="91428" tIns="45714" rIns="91428" bIns="45714"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grpSp>
        <p:nvGrpSpPr>
          <p:cNvPr id="9" name="グループ化 8"/>
          <p:cNvGrpSpPr/>
          <p:nvPr userDrawn="1"/>
        </p:nvGrpSpPr>
        <p:grpSpPr>
          <a:xfrm>
            <a:off x="2" y="1876405"/>
            <a:ext cx="6443876" cy="2208245"/>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grpSp>
      <p:grpSp>
        <p:nvGrpSpPr>
          <p:cNvPr id="34" name="グループ化 33"/>
          <p:cNvGrpSpPr/>
          <p:nvPr userDrawn="1"/>
        </p:nvGrpSpPr>
        <p:grpSpPr>
          <a:xfrm rot="10800000">
            <a:off x="5748126" y="2202049"/>
            <a:ext cx="6443876" cy="2208245"/>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grpSp>
      <p:sp>
        <p:nvSpPr>
          <p:cNvPr id="37" name="テキスト プレースホルダー 6"/>
          <p:cNvSpPr>
            <a:spLocks noGrp="1"/>
          </p:cNvSpPr>
          <p:nvPr>
            <p:ph type="body" sz="quarter" idx="27" hasCustomPrompt="1"/>
          </p:nvPr>
        </p:nvSpPr>
        <p:spPr>
          <a:xfrm>
            <a:off x="556642" y="2069096"/>
            <a:ext cx="4934653" cy="1882601"/>
          </a:xfrm>
        </p:spPr>
        <p:txBody>
          <a:bodyPr anchor="b">
            <a:noAutofit/>
          </a:bodyPr>
          <a:lstStyle>
            <a:lvl1pPr algn="l">
              <a:lnSpc>
                <a:spcPct val="100000"/>
              </a:lnSpc>
              <a:spcBef>
                <a:spcPts val="0"/>
              </a:spcBef>
              <a:defRPr sz="37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2" y="2403574"/>
            <a:ext cx="4934653" cy="1882601"/>
          </a:xfrm>
        </p:spPr>
        <p:txBody>
          <a:bodyPr anchor="b">
            <a:noAutofit/>
          </a:bodyPr>
          <a:lstStyle>
            <a:lvl1pPr algn="l">
              <a:lnSpc>
                <a:spcPct val="100000"/>
              </a:lnSpc>
              <a:spcBef>
                <a:spcPts val="0"/>
              </a:spcBef>
              <a:defRPr sz="37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1" y="4074296"/>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9C5252">
                    <a:lumMod val="20000"/>
                    <a:lumOff val="80000"/>
                  </a:srgb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9C5252">
                    <a:lumMod val="20000"/>
                    <a:lumOff val="80000"/>
                  </a:srgbClr>
                </a:solidFill>
              </a:endParaRPr>
            </a:p>
          </p:txBody>
        </p:sp>
      </p:grpSp>
      <p:grpSp>
        <p:nvGrpSpPr>
          <p:cNvPr id="42" name="グループ化 41"/>
          <p:cNvGrpSpPr/>
          <p:nvPr userDrawn="1"/>
        </p:nvGrpSpPr>
        <p:grpSpPr>
          <a:xfrm rot="10800000">
            <a:off x="5721829" y="2133279"/>
            <a:ext cx="6470172"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grpSp>
      <p:sp>
        <p:nvSpPr>
          <p:cNvPr id="45" name="テキスト プレースホルダー 6"/>
          <p:cNvSpPr>
            <a:spLocks noGrp="1"/>
          </p:cNvSpPr>
          <p:nvPr>
            <p:ph type="body" sz="quarter" idx="14" hasCustomPrompt="1"/>
          </p:nvPr>
        </p:nvSpPr>
        <p:spPr>
          <a:xfrm>
            <a:off x="553027" y="4232390"/>
            <a:ext cx="4942319" cy="1262479"/>
          </a:xfrm>
        </p:spPr>
        <p:txBody>
          <a:bodyPr anchor="t">
            <a:normAutofit/>
          </a:bodyPr>
          <a:lstStyle>
            <a:lvl1pPr algn="l">
              <a:defRPr sz="11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3" y="4486494"/>
            <a:ext cx="4942319" cy="1262479"/>
          </a:xfrm>
        </p:spPr>
        <p:txBody>
          <a:bodyPr anchor="t">
            <a:normAutofit/>
          </a:bodyPr>
          <a:lstStyle>
            <a:lvl1pPr algn="l">
              <a:defRPr sz="11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2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Points">
    <p:spTree>
      <p:nvGrpSpPr>
        <p:cNvPr id="1" name=""/>
        <p:cNvGrpSpPr/>
        <p:nvPr/>
      </p:nvGrpSpPr>
      <p:grpSpPr>
        <a:xfrm>
          <a:off x="0" y="0"/>
          <a:ext cx="0" cy="0"/>
          <a:chOff x="0" y="0"/>
          <a:chExt cx="0" cy="0"/>
        </a:xfrm>
      </p:grpSpPr>
      <p:sp>
        <p:nvSpPr>
          <p:cNvPr id="53" name="円/楕円 52"/>
          <p:cNvSpPr/>
          <p:nvPr userDrawn="1"/>
        </p:nvSpPr>
        <p:spPr>
          <a:xfrm>
            <a:off x="5164467" y="1887240"/>
            <a:ext cx="1967237" cy="196706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4" name="円/楕円 53"/>
          <p:cNvSpPr/>
          <p:nvPr userDrawn="1"/>
        </p:nvSpPr>
        <p:spPr>
          <a:xfrm>
            <a:off x="8605058" y="1887240"/>
            <a:ext cx="1967237" cy="19670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6" name="円/楕円 55"/>
          <p:cNvSpPr/>
          <p:nvPr userDrawn="1"/>
        </p:nvSpPr>
        <p:spPr>
          <a:xfrm>
            <a:off x="1723876" y="1887238"/>
            <a:ext cx="1967237" cy="19670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9" name="円/楕円 48"/>
          <p:cNvSpPr/>
          <p:nvPr userDrawn="1"/>
        </p:nvSpPr>
        <p:spPr>
          <a:xfrm>
            <a:off x="5062859" y="1819508"/>
            <a:ext cx="1967237" cy="19670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0" name="円/楕円 49"/>
          <p:cNvSpPr/>
          <p:nvPr userDrawn="1"/>
        </p:nvSpPr>
        <p:spPr>
          <a:xfrm>
            <a:off x="8503448" y="1819506"/>
            <a:ext cx="1967237" cy="196706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2" name="円/楕円 51"/>
          <p:cNvSpPr/>
          <p:nvPr userDrawn="1"/>
        </p:nvSpPr>
        <p:spPr>
          <a:xfrm>
            <a:off x="1622267" y="1819506"/>
            <a:ext cx="1967237" cy="196706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 name="円/楕円 9"/>
          <p:cNvSpPr/>
          <p:nvPr userDrawn="1"/>
        </p:nvSpPr>
        <p:spPr>
          <a:xfrm>
            <a:off x="5110170" y="1853376"/>
            <a:ext cx="1967237" cy="196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 name="円/楕円 11"/>
          <p:cNvSpPr/>
          <p:nvPr userDrawn="1"/>
        </p:nvSpPr>
        <p:spPr>
          <a:xfrm>
            <a:off x="8550760" y="1853376"/>
            <a:ext cx="1967237" cy="196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9" name="円/楕円 18"/>
          <p:cNvSpPr/>
          <p:nvPr userDrawn="1"/>
        </p:nvSpPr>
        <p:spPr>
          <a:xfrm>
            <a:off x="1669578" y="1853374"/>
            <a:ext cx="1967237" cy="196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userDrawn="1">
            <p:ph type="body" sz="quarter" idx="13" hasCustomPrompt="1"/>
          </p:nvPr>
        </p:nvSpPr>
        <p:spPr>
          <a:xfrm>
            <a:off x="2111210" y="1028735"/>
            <a:ext cx="9553891" cy="336037"/>
          </a:xfrm>
        </p:spPr>
        <p:txBody>
          <a:bodyPr/>
          <a:lstStyle>
            <a:lvl1pPr>
              <a:defRPr kumimoji="1" lang="en-US" altLang="ja-JP" sz="13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3" name="テキスト プレースホルダー 6"/>
          <p:cNvSpPr>
            <a:spLocks noGrp="1"/>
          </p:cNvSpPr>
          <p:nvPr>
            <p:ph type="body" sz="quarter" idx="21" hasCustomPrompt="1"/>
          </p:nvPr>
        </p:nvSpPr>
        <p:spPr>
          <a:xfrm>
            <a:off x="1096104" y="3904249"/>
            <a:ext cx="3090787" cy="480053"/>
          </a:xfrm>
        </p:spPr>
        <p:txBody>
          <a:bodyPr anchor="t">
            <a:noAutofit/>
          </a:bodyPr>
          <a:lstStyle>
            <a:lvl1pPr algn="ctr">
              <a:defRPr sz="1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074151" y="4490484"/>
            <a:ext cx="3135357" cy="1428687"/>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577510" y="4432307"/>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2" name="テキスト プレースホルダー 6"/>
          <p:cNvSpPr>
            <a:spLocks noGrp="1"/>
          </p:cNvSpPr>
          <p:nvPr>
            <p:ph type="body" sz="quarter" idx="25" hasCustomPrompt="1"/>
          </p:nvPr>
        </p:nvSpPr>
        <p:spPr>
          <a:xfrm>
            <a:off x="4534795" y="3902686"/>
            <a:ext cx="3118200" cy="480053"/>
          </a:xfrm>
        </p:spPr>
        <p:txBody>
          <a:bodyPr anchor="t">
            <a:noAutofit/>
          </a:bodyPr>
          <a:lstStyle>
            <a:lvl1pPr algn="ctr">
              <a:defRPr sz="1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4536624" y="4488921"/>
            <a:ext cx="3135357" cy="1428687"/>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039983" y="4430745"/>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5" name="テキスト プレースホルダー 6"/>
          <p:cNvSpPr>
            <a:spLocks noGrp="1"/>
          </p:cNvSpPr>
          <p:nvPr>
            <p:ph type="body" sz="quarter" idx="27" hasCustomPrompt="1"/>
          </p:nvPr>
        </p:nvSpPr>
        <p:spPr>
          <a:xfrm>
            <a:off x="7975277" y="3904249"/>
            <a:ext cx="3118200" cy="480053"/>
          </a:xfrm>
        </p:spPr>
        <p:txBody>
          <a:bodyPr anchor="t">
            <a:noAutofit/>
          </a:bodyPr>
          <a:lstStyle>
            <a:lvl1pPr algn="ctr">
              <a:defRPr sz="1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7973478" y="4490484"/>
            <a:ext cx="3135357" cy="1428687"/>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8476838" y="4432307"/>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1" name="テキスト プレースホルダー 6"/>
          <p:cNvSpPr>
            <a:spLocks noGrp="1"/>
          </p:cNvSpPr>
          <p:nvPr>
            <p:ph type="body" sz="quarter" idx="29" hasCustomPrompt="1"/>
          </p:nvPr>
        </p:nvSpPr>
        <p:spPr>
          <a:xfrm>
            <a:off x="1714201" y="2563013"/>
            <a:ext cx="1865628" cy="480053"/>
          </a:xfrm>
        </p:spPr>
        <p:txBody>
          <a:bodyPr anchor="t">
            <a:noAutofit/>
          </a:bodyPr>
          <a:lstStyle>
            <a:lvl1pPr algn="ctr">
              <a:defRPr sz="18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5157883" y="2563013"/>
            <a:ext cx="1865628" cy="480053"/>
          </a:xfrm>
        </p:spPr>
        <p:txBody>
          <a:bodyPr anchor="t">
            <a:noAutofit/>
          </a:bodyPr>
          <a:lstStyle>
            <a:lvl1pPr algn="ctr">
              <a:defRPr sz="18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8601566" y="2563013"/>
            <a:ext cx="1865628" cy="480053"/>
          </a:xfrm>
        </p:spPr>
        <p:txBody>
          <a:bodyPr anchor="t">
            <a:noAutofit/>
          </a:bodyPr>
          <a:lstStyle>
            <a:lvl1pPr algn="ctr">
              <a:defRPr sz="18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7764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6" y="6309241"/>
            <a:ext cx="3860800" cy="365125"/>
          </a:xfrm>
          <a:prstGeom prst="rect">
            <a:avLst/>
          </a:prstGeom>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a:xfrm>
            <a:off x="11435107" y="6288528"/>
            <a:ext cx="720143" cy="365125"/>
          </a:xfrm>
          <a:prstGeom prst="rect">
            <a:avLst/>
          </a:prstGeom>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Tree>
    <p:extLst>
      <p:ext uri="{BB962C8B-B14F-4D97-AF65-F5344CB8AC3E}">
        <p14:creationId xmlns:p14="http://schemas.microsoft.com/office/powerpoint/2010/main" val="12594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2909455"/>
            <a:ext cx="12193059" cy="1736436"/>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6" name="円/楕円 15"/>
          <p:cNvSpPr/>
          <p:nvPr userDrawn="1"/>
        </p:nvSpPr>
        <p:spPr>
          <a:xfrm>
            <a:off x="1662013" y="4424384"/>
            <a:ext cx="474208" cy="474167"/>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7" name="円/楕円 16"/>
          <p:cNvSpPr/>
          <p:nvPr userDrawn="1"/>
        </p:nvSpPr>
        <p:spPr>
          <a:xfrm>
            <a:off x="3306141" y="3373550"/>
            <a:ext cx="474208" cy="474167"/>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8" name="円/楕円 17"/>
          <p:cNvSpPr/>
          <p:nvPr userDrawn="1"/>
        </p:nvSpPr>
        <p:spPr>
          <a:xfrm>
            <a:off x="4950268" y="4074106"/>
            <a:ext cx="474208" cy="474167"/>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9" name="円/楕円 18"/>
          <p:cNvSpPr/>
          <p:nvPr userDrawn="1"/>
        </p:nvSpPr>
        <p:spPr>
          <a:xfrm>
            <a:off x="6594396" y="3023272"/>
            <a:ext cx="474208" cy="474167"/>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0" name="円/楕円 19"/>
          <p:cNvSpPr/>
          <p:nvPr userDrawn="1"/>
        </p:nvSpPr>
        <p:spPr>
          <a:xfrm>
            <a:off x="8238523" y="3723828"/>
            <a:ext cx="474208" cy="474167"/>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1" name="円/楕円 20"/>
          <p:cNvSpPr/>
          <p:nvPr userDrawn="1"/>
        </p:nvSpPr>
        <p:spPr>
          <a:xfrm>
            <a:off x="9882651" y="2672994"/>
            <a:ext cx="474208" cy="474167"/>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1" y="1028735"/>
            <a:ext cx="651682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 name="円/楕円 4"/>
          <p:cNvSpPr/>
          <p:nvPr userDrawn="1"/>
        </p:nvSpPr>
        <p:spPr>
          <a:xfrm>
            <a:off x="1746704" y="4509065"/>
            <a:ext cx="304827"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1" name="円/楕円 10"/>
          <p:cNvSpPr/>
          <p:nvPr userDrawn="1"/>
        </p:nvSpPr>
        <p:spPr>
          <a:xfrm>
            <a:off x="3390832" y="3458231"/>
            <a:ext cx="304827"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 name="円/楕円 11"/>
          <p:cNvSpPr/>
          <p:nvPr userDrawn="1"/>
        </p:nvSpPr>
        <p:spPr>
          <a:xfrm>
            <a:off x="5034959" y="4158787"/>
            <a:ext cx="304827"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3" name="円/楕円 12"/>
          <p:cNvSpPr/>
          <p:nvPr userDrawn="1"/>
        </p:nvSpPr>
        <p:spPr>
          <a:xfrm>
            <a:off x="6679087" y="3107953"/>
            <a:ext cx="304827" cy="3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4" name="円/楕円 13"/>
          <p:cNvSpPr/>
          <p:nvPr userDrawn="1"/>
        </p:nvSpPr>
        <p:spPr>
          <a:xfrm>
            <a:off x="8323213" y="3808509"/>
            <a:ext cx="304827" cy="3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5" name="円/楕円 14"/>
          <p:cNvSpPr/>
          <p:nvPr userDrawn="1"/>
        </p:nvSpPr>
        <p:spPr>
          <a:xfrm>
            <a:off x="9967341" y="2757675"/>
            <a:ext cx="304827" cy="3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8" name="テキスト プレースホルダー 6"/>
          <p:cNvSpPr>
            <a:spLocks noGrp="1"/>
          </p:cNvSpPr>
          <p:nvPr>
            <p:ph type="body" sz="quarter" idx="21" hasCustomPrompt="1"/>
          </p:nvPr>
        </p:nvSpPr>
        <p:spPr>
          <a:xfrm>
            <a:off x="552705" y="4999456"/>
            <a:ext cx="2692824" cy="480053"/>
          </a:xfrm>
        </p:spPr>
        <p:txBody>
          <a:bodyPr anchor="b">
            <a:noAutofit/>
          </a:bodyPr>
          <a:lstStyle>
            <a:lvl1pPr algn="ctr">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546935" y="5503217"/>
            <a:ext cx="2704369" cy="815548"/>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818906" y="5438280"/>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4" name="テキスト プレースホルダー 6"/>
          <p:cNvSpPr>
            <a:spLocks noGrp="1"/>
          </p:cNvSpPr>
          <p:nvPr>
            <p:ph type="body" sz="quarter" idx="25" hasCustomPrompt="1"/>
          </p:nvPr>
        </p:nvSpPr>
        <p:spPr>
          <a:xfrm>
            <a:off x="2179733" y="2777973"/>
            <a:ext cx="2692824" cy="480053"/>
          </a:xfrm>
        </p:spPr>
        <p:txBody>
          <a:bodyPr anchor="b">
            <a:noAutofit/>
          </a:bodyPr>
          <a:lstStyle>
            <a:lvl1pPr algn="ctr">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2173962" y="1905181"/>
            <a:ext cx="2704369" cy="815548"/>
          </a:xfrm>
        </p:spPr>
        <p:txBody>
          <a:bodyPr anchor="b">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2445934" y="2757678"/>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0" name="テキスト プレースホルダー 6"/>
          <p:cNvSpPr>
            <a:spLocks noGrp="1"/>
          </p:cNvSpPr>
          <p:nvPr>
            <p:ph type="body" sz="quarter" idx="27" hasCustomPrompt="1"/>
          </p:nvPr>
        </p:nvSpPr>
        <p:spPr>
          <a:xfrm>
            <a:off x="3854248" y="4658524"/>
            <a:ext cx="2692824" cy="480053"/>
          </a:xfrm>
        </p:spPr>
        <p:txBody>
          <a:bodyPr anchor="b">
            <a:noAutofit/>
          </a:bodyPr>
          <a:lstStyle>
            <a:lvl1pPr algn="ctr">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3848477" y="5162285"/>
            <a:ext cx="2704369" cy="815548"/>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4120449" y="5097348"/>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3" name="テキスト プレースホルダー 6"/>
          <p:cNvSpPr>
            <a:spLocks noGrp="1"/>
          </p:cNvSpPr>
          <p:nvPr>
            <p:ph type="body" sz="quarter" idx="29" hasCustomPrompt="1"/>
          </p:nvPr>
        </p:nvSpPr>
        <p:spPr>
          <a:xfrm>
            <a:off x="5475849" y="2473413"/>
            <a:ext cx="2692824" cy="480053"/>
          </a:xfrm>
        </p:spPr>
        <p:txBody>
          <a:bodyPr anchor="b">
            <a:noAutofit/>
          </a:bodyPr>
          <a:lstStyle>
            <a:lvl1pPr algn="ctr">
              <a:defRPr sz="16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5470080" y="1600621"/>
            <a:ext cx="2704369" cy="815548"/>
          </a:xfrm>
        </p:spPr>
        <p:txBody>
          <a:bodyPr anchor="b">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5742050" y="2453118"/>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6" name="テキスト プレースホルダー 6"/>
          <p:cNvSpPr>
            <a:spLocks noGrp="1"/>
          </p:cNvSpPr>
          <p:nvPr>
            <p:ph type="body" sz="quarter" idx="31" hasCustomPrompt="1"/>
          </p:nvPr>
        </p:nvSpPr>
        <p:spPr>
          <a:xfrm>
            <a:off x="7133265" y="4299010"/>
            <a:ext cx="2692824" cy="480053"/>
          </a:xfrm>
        </p:spPr>
        <p:txBody>
          <a:bodyPr anchor="b">
            <a:noAutofit/>
          </a:bodyPr>
          <a:lstStyle>
            <a:lvl1pPr algn="ctr">
              <a:defRPr sz="16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7127494" y="4802770"/>
            <a:ext cx="2704369" cy="815548"/>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7399466" y="4737834"/>
            <a:ext cx="2160428"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9" name="テキスト プレースホルダー 6"/>
          <p:cNvSpPr>
            <a:spLocks noGrp="1"/>
          </p:cNvSpPr>
          <p:nvPr>
            <p:ph type="body" sz="quarter" idx="33" hasCustomPrompt="1"/>
          </p:nvPr>
        </p:nvSpPr>
        <p:spPr>
          <a:xfrm>
            <a:off x="8764104" y="2112955"/>
            <a:ext cx="2692824" cy="480053"/>
          </a:xfrm>
        </p:spPr>
        <p:txBody>
          <a:bodyPr anchor="b">
            <a:noAutofit/>
          </a:bodyPr>
          <a:lstStyle>
            <a:lvl1pPr algn="ctr">
              <a:defRPr sz="16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8758334" y="1240163"/>
            <a:ext cx="2704369" cy="815548"/>
          </a:xfrm>
        </p:spPr>
        <p:txBody>
          <a:bodyPr anchor="b">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9030305" y="2092660"/>
            <a:ext cx="2160428"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Tree>
    <p:extLst>
      <p:ext uri="{BB962C8B-B14F-4D97-AF65-F5344CB8AC3E}">
        <p14:creationId xmlns:p14="http://schemas.microsoft.com/office/powerpoint/2010/main" val="41824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 name="正方形/長方形 4"/>
          <p:cNvSpPr/>
          <p:nvPr userDrawn="1"/>
        </p:nvSpPr>
        <p:spPr>
          <a:xfrm>
            <a:off x="5950263" y="2692400"/>
            <a:ext cx="91932" cy="4165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9" name="正方形/長方形 8"/>
          <p:cNvSpPr/>
          <p:nvPr userDrawn="1"/>
        </p:nvSpPr>
        <p:spPr>
          <a:xfrm>
            <a:off x="6149806" y="2190481"/>
            <a:ext cx="91932" cy="46675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 name="正方形/長方形 9"/>
          <p:cNvSpPr/>
          <p:nvPr userDrawn="1"/>
        </p:nvSpPr>
        <p:spPr>
          <a:xfrm>
            <a:off x="6349344" y="3326113"/>
            <a:ext cx="91933" cy="35318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1" name="正方形/長方形 10"/>
          <p:cNvSpPr/>
          <p:nvPr userDrawn="1"/>
        </p:nvSpPr>
        <p:spPr>
          <a:xfrm>
            <a:off x="5750722" y="4895275"/>
            <a:ext cx="91933" cy="19627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 name="正方形/長方形 11"/>
          <p:cNvSpPr/>
          <p:nvPr userDrawn="1"/>
        </p:nvSpPr>
        <p:spPr>
          <a:xfrm>
            <a:off x="5551185" y="3790921"/>
            <a:ext cx="90825" cy="30670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3" name="正方形/長方形 12"/>
          <p:cNvSpPr/>
          <p:nvPr userDrawn="1"/>
        </p:nvSpPr>
        <p:spPr>
          <a:xfrm>
            <a:off x="6548887" y="4461746"/>
            <a:ext cx="91932" cy="23962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6" name="正方形/長方形 15"/>
          <p:cNvSpPr/>
          <p:nvPr userDrawn="1"/>
        </p:nvSpPr>
        <p:spPr>
          <a:xfrm rot="16200000">
            <a:off x="3894769" y="870806"/>
            <a:ext cx="91201" cy="5001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7" name="円/楕円 16"/>
          <p:cNvSpPr/>
          <p:nvPr userDrawn="1"/>
        </p:nvSpPr>
        <p:spPr>
          <a:xfrm>
            <a:off x="747468" y="2983787"/>
            <a:ext cx="775921" cy="7758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8" name="円/楕円 17"/>
          <p:cNvSpPr/>
          <p:nvPr userDrawn="1"/>
        </p:nvSpPr>
        <p:spPr>
          <a:xfrm>
            <a:off x="2463516" y="1848155"/>
            <a:ext cx="775921" cy="775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9" name="円/楕円 18"/>
          <p:cNvSpPr/>
          <p:nvPr userDrawn="1"/>
        </p:nvSpPr>
        <p:spPr>
          <a:xfrm>
            <a:off x="1771262" y="4119421"/>
            <a:ext cx="775921" cy="7758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0" name="円/楕円 19"/>
          <p:cNvSpPr/>
          <p:nvPr userDrawn="1"/>
        </p:nvSpPr>
        <p:spPr>
          <a:xfrm>
            <a:off x="10565278" y="3448594"/>
            <a:ext cx="775921" cy="775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1" name="円/楕円 20"/>
          <p:cNvSpPr/>
          <p:nvPr userDrawn="1"/>
        </p:nvSpPr>
        <p:spPr>
          <a:xfrm>
            <a:off x="8957362" y="2350074"/>
            <a:ext cx="775921" cy="775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2" name="円/楕円 21"/>
          <p:cNvSpPr/>
          <p:nvPr userDrawn="1"/>
        </p:nvSpPr>
        <p:spPr>
          <a:xfrm>
            <a:off x="9345324" y="4547115"/>
            <a:ext cx="775921" cy="7758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3" name="正方形/長方形 22"/>
          <p:cNvSpPr/>
          <p:nvPr userDrawn="1"/>
        </p:nvSpPr>
        <p:spPr>
          <a:xfrm rot="16200000">
            <a:off x="4506566" y="2418693"/>
            <a:ext cx="91201" cy="41773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4" name="正方形/長方形 23"/>
          <p:cNvSpPr/>
          <p:nvPr userDrawn="1"/>
        </p:nvSpPr>
        <p:spPr>
          <a:xfrm rot="16200000">
            <a:off x="4638969" y="678915"/>
            <a:ext cx="91200" cy="3114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5" name="正方形/長方形 24"/>
          <p:cNvSpPr/>
          <p:nvPr userDrawn="1"/>
        </p:nvSpPr>
        <p:spPr>
          <a:xfrm rot="16200000">
            <a:off x="7451124" y="1191542"/>
            <a:ext cx="91200" cy="3092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7" name="正方形/長方形 26"/>
          <p:cNvSpPr/>
          <p:nvPr userDrawn="1"/>
        </p:nvSpPr>
        <p:spPr>
          <a:xfrm rot="16200000">
            <a:off x="8085623" y="1256479"/>
            <a:ext cx="91200" cy="5160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8" name="正方形/長方形 27"/>
          <p:cNvSpPr/>
          <p:nvPr userDrawn="1"/>
        </p:nvSpPr>
        <p:spPr>
          <a:xfrm rot="16200000">
            <a:off x="7567272" y="3072891"/>
            <a:ext cx="91200" cy="3724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9" name="直角三角形 28"/>
          <p:cNvSpPr>
            <a:spLocks noChangeAspect="1"/>
          </p:cNvSpPr>
          <p:nvPr userDrawn="1"/>
        </p:nvSpPr>
        <p:spPr>
          <a:xfrm rot="5400000" flipH="1" flipV="1">
            <a:off x="6150532" y="2190475"/>
            <a:ext cx="91200" cy="91208"/>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0" name="直角三角形 29"/>
          <p:cNvSpPr>
            <a:spLocks noChangeAspect="1"/>
          </p:cNvSpPr>
          <p:nvPr userDrawn="1"/>
        </p:nvSpPr>
        <p:spPr>
          <a:xfrm rot="5400000" flipH="1" flipV="1">
            <a:off x="6350075" y="3326111"/>
            <a:ext cx="91200" cy="91208"/>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1" name="直角三角形 30"/>
          <p:cNvSpPr>
            <a:spLocks noChangeAspect="1"/>
          </p:cNvSpPr>
          <p:nvPr userDrawn="1"/>
        </p:nvSpPr>
        <p:spPr>
          <a:xfrm rot="5400000" flipH="1" flipV="1">
            <a:off x="6549615" y="4461741"/>
            <a:ext cx="91200" cy="91208"/>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2" name="直角三角形 31"/>
          <p:cNvSpPr>
            <a:spLocks noChangeAspect="1"/>
          </p:cNvSpPr>
          <p:nvPr userDrawn="1"/>
        </p:nvSpPr>
        <p:spPr>
          <a:xfrm rot="16200000" flipV="1">
            <a:off x="5550804" y="3790916"/>
            <a:ext cx="91200" cy="9120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3" name="直角三角形 32"/>
          <p:cNvSpPr>
            <a:spLocks noChangeAspect="1"/>
          </p:cNvSpPr>
          <p:nvPr userDrawn="1"/>
        </p:nvSpPr>
        <p:spPr>
          <a:xfrm rot="16200000" flipV="1">
            <a:off x="5950267" y="2692395"/>
            <a:ext cx="91200" cy="9120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4" name="直角三角形 33"/>
          <p:cNvSpPr>
            <a:spLocks noChangeAspect="1"/>
          </p:cNvSpPr>
          <p:nvPr userDrawn="1"/>
        </p:nvSpPr>
        <p:spPr>
          <a:xfrm rot="16200000" flipV="1">
            <a:off x="5751539" y="4889435"/>
            <a:ext cx="91200" cy="91208"/>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5" name="図プレースホルダー 7"/>
          <p:cNvSpPr>
            <a:spLocks noGrp="1"/>
          </p:cNvSpPr>
          <p:nvPr>
            <p:ph type="pic" sz="quarter" idx="16" hasCustomPrompt="1"/>
          </p:nvPr>
        </p:nvSpPr>
        <p:spPr>
          <a:xfrm>
            <a:off x="2666712" y="2051337"/>
            <a:ext cx="369523" cy="369491"/>
          </a:xfrm>
        </p:spPr>
        <p:txBody>
          <a:bodyPr>
            <a:normAutofit/>
          </a:bodyPr>
          <a:lstStyle>
            <a:lvl1pPr>
              <a:defRPr sz="6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9160560" y="2553256"/>
            <a:ext cx="369523" cy="369491"/>
          </a:xfrm>
        </p:spPr>
        <p:txBody>
          <a:bodyPr>
            <a:normAutofit/>
          </a:bodyPr>
          <a:lstStyle>
            <a:lvl1pPr>
              <a:defRPr sz="6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950664" y="3186969"/>
            <a:ext cx="369523" cy="369491"/>
          </a:xfrm>
        </p:spPr>
        <p:txBody>
          <a:bodyPr>
            <a:normAutofit/>
          </a:bodyPr>
          <a:lstStyle>
            <a:lvl1pPr>
              <a:defRPr sz="6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1974460" y="4322603"/>
            <a:ext cx="369523" cy="369491"/>
          </a:xfrm>
        </p:spPr>
        <p:txBody>
          <a:bodyPr>
            <a:normAutofit/>
          </a:bodyPr>
          <a:lstStyle>
            <a:lvl1pPr>
              <a:defRPr sz="6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0768476" y="3651776"/>
            <a:ext cx="369523" cy="369491"/>
          </a:xfrm>
        </p:spPr>
        <p:txBody>
          <a:bodyPr>
            <a:normAutofit/>
          </a:bodyPr>
          <a:lstStyle>
            <a:lvl1pPr>
              <a:defRPr sz="6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9548520" y="4750296"/>
            <a:ext cx="369523" cy="369491"/>
          </a:xfrm>
        </p:spPr>
        <p:txBody>
          <a:bodyPr>
            <a:normAutofit/>
          </a:bodyPr>
          <a:lstStyle>
            <a:lvl1pPr>
              <a:defRPr sz="6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3239437" y="1764679"/>
            <a:ext cx="2802036" cy="480053"/>
          </a:xfrm>
        </p:spPr>
        <p:txBody>
          <a:bodyPr anchor="t">
            <a:noAutofit/>
          </a:bodyPr>
          <a:lstStyle>
            <a:lvl1pPr algn="l">
              <a:defRPr sz="1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3237899" y="2307116"/>
            <a:ext cx="2513639" cy="67667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1529692" y="2901482"/>
            <a:ext cx="3735493" cy="480053"/>
          </a:xfrm>
        </p:spPr>
        <p:txBody>
          <a:bodyPr anchor="t">
            <a:noAutofit/>
          </a:bodyPr>
          <a:lstStyle>
            <a:lvl1pPr algn="l">
              <a:defRPr sz="1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1528154" y="3443916"/>
            <a:ext cx="3746268" cy="610849"/>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2548722" y="4037114"/>
            <a:ext cx="2802036" cy="480053"/>
          </a:xfrm>
        </p:spPr>
        <p:txBody>
          <a:bodyPr anchor="t">
            <a:noAutofit/>
          </a:bodyPr>
          <a:lstStyle>
            <a:lvl1pPr algn="l">
              <a:defRPr sz="1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2547182" y="4579549"/>
            <a:ext cx="2782663" cy="67667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6555813" y="2271804"/>
            <a:ext cx="2401547" cy="480053"/>
          </a:xfrm>
        </p:spPr>
        <p:txBody>
          <a:bodyPr anchor="t">
            <a:noAutofit/>
          </a:bodyPr>
          <a:lstStyle>
            <a:lvl1pPr algn="r">
              <a:defRPr sz="1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6548885" y="2783602"/>
            <a:ext cx="2408475" cy="610849"/>
          </a:xfrm>
        </p:spPr>
        <p:txBody>
          <a:bodyPr anchor="t">
            <a:noAutofit/>
          </a:bodyPr>
          <a:lstStyle>
            <a:lvl1pPr algn="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6835503" y="3339098"/>
            <a:ext cx="3704195" cy="480053"/>
          </a:xfrm>
        </p:spPr>
        <p:txBody>
          <a:bodyPr anchor="t">
            <a:noAutofit/>
          </a:bodyPr>
          <a:lstStyle>
            <a:lvl1pPr algn="r">
              <a:defRPr sz="1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6824817" y="3850899"/>
            <a:ext cx="3714880" cy="610849"/>
          </a:xfrm>
        </p:spPr>
        <p:txBody>
          <a:bodyPr anchor="t">
            <a:noAutofit/>
          </a:bodyPr>
          <a:lstStyle>
            <a:lvl1pPr algn="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6833458" y="4468844"/>
            <a:ext cx="2493036" cy="480053"/>
          </a:xfrm>
        </p:spPr>
        <p:txBody>
          <a:bodyPr anchor="t">
            <a:noAutofit/>
          </a:bodyPr>
          <a:lstStyle>
            <a:lvl1pPr algn="r">
              <a:defRPr sz="1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6826265" y="4980642"/>
            <a:ext cx="2500227" cy="610849"/>
          </a:xfrm>
        </p:spPr>
        <p:txBody>
          <a:bodyPr anchor="t">
            <a:noAutofit/>
          </a:bodyPr>
          <a:lstStyle>
            <a:lvl1pPr algn="r">
              <a:defRPr sz="1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659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831178" y="5275018"/>
            <a:ext cx="10530543" cy="726909"/>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7" name="角丸四角形 36"/>
          <p:cNvSpPr/>
          <p:nvPr userDrawn="1"/>
        </p:nvSpPr>
        <p:spPr>
          <a:xfrm>
            <a:off x="831178" y="4364763"/>
            <a:ext cx="10530543" cy="726909"/>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6" name="角丸四角形 35"/>
          <p:cNvSpPr/>
          <p:nvPr userDrawn="1"/>
        </p:nvSpPr>
        <p:spPr>
          <a:xfrm>
            <a:off x="831178" y="1633999"/>
            <a:ext cx="10530543" cy="726909"/>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5" name="角丸四角形 34"/>
          <p:cNvSpPr/>
          <p:nvPr userDrawn="1"/>
        </p:nvSpPr>
        <p:spPr>
          <a:xfrm>
            <a:off x="831178" y="2544254"/>
            <a:ext cx="10530543" cy="726909"/>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3" name="角丸四角形 32"/>
          <p:cNvSpPr/>
          <p:nvPr userDrawn="1"/>
        </p:nvSpPr>
        <p:spPr>
          <a:xfrm>
            <a:off x="831178" y="3454508"/>
            <a:ext cx="10530543" cy="726909"/>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5" name="円/楕円 4"/>
          <p:cNvSpPr/>
          <p:nvPr userDrawn="1"/>
        </p:nvSpPr>
        <p:spPr>
          <a:xfrm>
            <a:off x="10705880" y="1721621"/>
            <a:ext cx="552048" cy="552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4" name="円/楕円 43"/>
          <p:cNvSpPr/>
          <p:nvPr userDrawn="1"/>
        </p:nvSpPr>
        <p:spPr>
          <a:xfrm>
            <a:off x="10705880" y="2631537"/>
            <a:ext cx="552048" cy="552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5" name="円/楕円 44"/>
          <p:cNvSpPr/>
          <p:nvPr userDrawn="1"/>
        </p:nvSpPr>
        <p:spPr>
          <a:xfrm>
            <a:off x="10705880" y="3541791"/>
            <a:ext cx="552048" cy="552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6" name="円/楕円 45"/>
          <p:cNvSpPr/>
          <p:nvPr userDrawn="1"/>
        </p:nvSpPr>
        <p:spPr>
          <a:xfrm>
            <a:off x="10705880" y="4452385"/>
            <a:ext cx="552048" cy="552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846648"/>
              </a:solidFill>
            </a:endParaRPr>
          </a:p>
        </p:txBody>
      </p:sp>
      <p:sp>
        <p:nvSpPr>
          <p:cNvPr id="47" name="円/楕円 46"/>
          <p:cNvSpPr/>
          <p:nvPr userDrawn="1"/>
        </p:nvSpPr>
        <p:spPr>
          <a:xfrm>
            <a:off x="10705880" y="5362641"/>
            <a:ext cx="552048" cy="552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8" name="テキスト プレースホルダー 6"/>
          <p:cNvSpPr>
            <a:spLocks noGrp="1"/>
          </p:cNvSpPr>
          <p:nvPr>
            <p:ph type="body" sz="quarter" idx="16" hasCustomPrompt="1"/>
          </p:nvPr>
        </p:nvSpPr>
        <p:spPr>
          <a:xfrm>
            <a:off x="4615538" y="1637992"/>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4615538" y="2548246"/>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4615538" y="3458500"/>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4615538" y="4368756"/>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4615538" y="5279010"/>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923549" y="1721284"/>
            <a:ext cx="3408340" cy="55233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0" name="角丸四角形 19"/>
          <p:cNvSpPr/>
          <p:nvPr userDrawn="1"/>
        </p:nvSpPr>
        <p:spPr>
          <a:xfrm>
            <a:off x="923549" y="2631539"/>
            <a:ext cx="3408340" cy="55233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1" name="角丸四角形 20"/>
          <p:cNvSpPr/>
          <p:nvPr userDrawn="1"/>
        </p:nvSpPr>
        <p:spPr>
          <a:xfrm>
            <a:off x="923549" y="5362304"/>
            <a:ext cx="3408340" cy="55233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3" name="角丸四角形 22"/>
          <p:cNvSpPr/>
          <p:nvPr userDrawn="1"/>
        </p:nvSpPr>
        <p:spPr>
          <a:xfrm>
            <a:off x="923549" y="3541794"/>
            <a:ext cx="3408340" cy="55233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5" name="角丸四角形 24"/>
          <p:cNvSpPr/>
          <p:nvPr userDrawn="1"/>
        </p:nvSpPr>
        <p:spPr>
          <a:xfrm>
            <a:off x="923549" y="4452049"/>
            <a:ext cx="3408340" cy="55233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120532" y="1815609"/>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120532" y="5456629"/>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120532" y="2725864"/>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120532" y="3636118"/>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120532" y="4546373"/>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157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1" name="円/楕円 10"/>
          <p:cNvSpPr/>
          <p:nvPr userDrawn="1"/>
        </p:nvSpPr>
        <p:spPr>
          <a:xfrm>
            <a:off x="5520635" y="2273935"/>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r>
              <a:rPr kumimoji="1" lang="en-US" altLang="ja-JP" sz="1800" dirty="0">
                <a:solidFill>
                  <a:prstClr val="white"/>
                </a:solidFill>
              </a:rPr>
              <a:t>1</a:t>
            </a:r>
            <a:endParaRPr kumimoji="1" lang="ja-JP" altLang="en-US" sz="1800" dirty="0">
              <a:solidFill>
                <a:prstClr val="white"/>
              </a:solidFill>
            </a:endParaRPr>
          </a:p>
        </p:txBody>
      </p:sp>
      <p:sp>
        <p:nvSpPr>
          <p:cNvPr id="12" name="円/楕円 11"/>
          <p:cNvSpPr/>
          <p:nvPr userDrawn="1"/>
        </p:nvSpPr>
        <p:spPr>
          <a:xfrm>
            <a:off x="5520635" y="3181195"/>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r>
              <a:rPr kumimoji="1" lang="en-US" altLang="ja-JP" sz="1800" dirty="0">
                <a:solidFill>
                  <a:prstClr val="white"/>
                </a:solidFill>
              </a:rPr>
              <a:t>2</a:t>
            </a:r>
            <a:endParaRPr kumimoji="1" lang="ja-JP" altLang="en-US" sz="1800" dirty="0">
              <a:solidFill>
                <a:prstClr val="white"/>
              </a:solidFill>
            </a:endParaRPr>
          </a:p>
        </p:txBody>
      </p:sp>
      <p:sp>
        <p:nvSpPr>
          <p:cNvPr id="13" name="円/楕円 12"/>
          <p:cNvSpPr/>
          <p:nvPr userDrawn="1"/>
        </p:nvSpPr>
        <p:spPr>
          <a:xfrm>
            <a:off x="5520635" y="4088455"/>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r>
              <a:rPr kumimoji="1" lang="en-US" altLang="ja-JP" sz="1800" dirty="0">
                <a:solidFill>
                  <a:prstClr val="white"/>
                </a:solidFill>
              </a:rPr>
              <a:t>3</a:t>
            </a:r>
            <a:endParaRPr kumimoji="1" lang="ja-JP" altLang="en-US" sz="1800" dirty="0">
              <a:solidFill>
                <a:prstClr val="white"/>
              </a:solidFill>
            </a:endParaRPr>
          </a:p>
        </p:txBody>
      </p:sp>
      <p:sp>
        <p:nvSpPr>
          <p:cNvPr id="14" name="円/楕円 13"/>
          <p:cNvSpPr/>
          <p:nvPr userDrawn="1"/>
        </p:nvSpPr>
        <p:spPr>
          <a:xfrm>
            <a:off x="5520635" y="4995715"/>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r>
              <a:rPr kumimoji="1" lang="en-US" altLang="ja-JP" sz="1800" dirty="0">
                <a:solidFill>
                  <a:prstClr val="white"/>
                </a:solidFill>
              </a:rPr>
              <a:t>4</a:t>
            </a:r>
            <a:endParaRPr kumimoji="1" lang="ja-JP" altLang="en-US" sz="1800" dirty="0">
              <a:solidFill>
                <a:prstClr val="white"/>
              </a:solidFill>
            </a:endParaRPr>
          </a:p>
        </p:txBody>
      </p:sp>
      <p:sp>
        <p:nvSpPr>
          <p:cNvPr id="18" name="テキスト プレースホルダー 6"/>
          <p:cNvSpPr>
            <a:spLocks noGrp="1"/>
          </p:cNvSpPr>
          <p:nvPr>
            <p:ph type="body" sz="quarter" idx="16" hasCustomPrompt="1"/>
          </p:nvPr>
        </p:nvSpPr>
        <p:spPr>
          <a:xfrm>
            <a:off x="6001108" y="2133836"/>
            <a:ext cx="5669393" cy="718922"/>
          </a:xfrm>
        </p:spPr>
        <p:txBody>
          <a:bodyPr anchor="ctr">
            <a:norm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8" y="3042256"/>
            <a:ext cx="5669393" cy="718922"/>
          </a:xfrm>
        </p:spPr>
        <p:txBody>
          <a:bodyPr anchor="ctr">
            <a:norm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8" y="3950674"/>
            <a:ext cx="5669393" cy="718922"/>
          </a:xfrm>
        </p:spPr>
        <p:txBody>
          <a:bodyPr anchor="ctr">
            <a:norm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8" y="4859092"/>
            <a:ext cx="5669393" cy="718922"/>
          </a:xfrm>
        </p:spPr>
        <p:txBody>
          <a:bodyPr anchor="ctr">
            <a:norm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522560" y="2199156"/>
            <a:ext cx="4596589" cy="3316275"/>
          </a:xfrm>
        </p:spPr>
        <p:txBody>
          <a:bodyPr anchor="ctr">
            <a:noAutofit/>
          </a:bodyPr>
          <a:lstStyle>
            <a:lvl1pPr algn="ctr">
              <a:defRPr sz="22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9740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1">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1" name="Marcador de posición de imagen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5" y="4587882"/>
            <a:ext cx="11944015"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vert="horz" lIns="91428" tIns="45714" rIns="91428" bIns="45714"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 name="正方形/長方形 9"/>
          <p:cNvSpPr/>
          <p:nvPr userDrawn="1"/>
        </p:nvSpPr>
        <p:spPr>
          <a:xfrm>
            <a:off x="3" y="2517306"/>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 name="二等辺三角形 7"/>
          <p:cNvSpPr/>
          <p:nvPr userDrawn="1"/>
        </p:nvSpPr>
        <p:spPr>
          <a:xfrm>
            <a:off x="5362892"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3" name="二等辺三角形 33"/>
          <p:cNvSpPr/>
          <p:nvPr userDrawn="1"/>
        </p:nvSpPr>
        <p:spPr>
          <a:xfrm rot="10800000">
            <a:off x="2336062"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5" name="二等辺三角形 7"/>
          <p:cNvSpPr/>
          <p:nvPr userDrawn="1"/>
        </p:nvSpPr>
        <p:spPr>
          <a:xfrm>
            <a:off x="7236330"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6" name="二等辺三角形 33"/>
          <p:cNvSpPr/>
          <p:nvPr userDrawn="1"/>
        </p:nvSpPr>
        <p:spPr>
          <a:xfrm rot="10800000">
            <a:off x="4209499"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8" name="二等辺三角形 7"/>
          <p:cNvSpPr/>
          <p:nvPr userDrawn="1"/>
        </p:nvSpPr>
        <p:spPr>
          <a:xfrm>
            <a:off x="9109767"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9" name="二等辺三角形 33"/>
          <p:cNvSpPr/>
          <p:nvPr userDrawn="1"/>
        </p:nvSpPr>
        <p:spPr>
          <a:xfrm rot="10800000">
            <a:off x="6082936"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1" name="二等辺三角形 7"/>
          <p:cNvSpPr/>
          <p:nvPr userDrawn="1"/>
        </p:nvSpPr>
        <p:spPr>
          <a:xfrm>
            <a:off x="10983204"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2" name="二等辺三角形 33"/>
          <p:cNvSpPr/>
          <p:nvPr userDrawn="1"/>
        </p:nvSpPr>
        <p:spPr>
          <a:xfrm rot="10800000">
            <a:off x="7956372"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4" name="二等辺三角形 7"/>
          <p:cNvSpPr/>
          <p:nvPr userDrawn="1"/>
        </p:nvSpPr>
        <p:spPr>
          <a:xfrm>
            <a:off x="3489455"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5" name="二等辺三角形 33"/>
          <p:cNvSpPr/>
          <p:nvPr userDrawn="1"/>
        </p:nvSpPr>
        <p:spPr>
          <a:xfrm rot="10800000">
            <a:off x="462625"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1" name="テキスト プレースホルダー 6"/>
          <p:cNvSpPr>
            <a:spLocks noGrp="1"/>
          </p:cNvSpPr>
          <p:nvPr>
            <p:ph type="body" sz="quarter" idx="15" hasCustomPrompt="1"/>
          </p:nvPr>
        </p:nvSpPr>
        <p:spPr>
          <a:xfrm>
            <a:off x="718937" y="4780194"/>
            <a:ext cx="10801145" cy="1170662"/>
          </a:xfrm>
        </p:spPr>
        <p:txBody>
          <a:bodyPr anchor="t">
            <a:normAutofit/>
          </a:bodyPr>
          <a:lstStyle>
            <a:lvl1pPr algn="l">
              <a:defRPr sz="11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7" y="4684185"/>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1" name="正方形/長方形 6"/>
          <p:cNvSpPr/>
          <p:nvPr userDrawn="1"/>
        </p:nvSpPr>
        <p:spPr>
          <a:xfrm rot="18900000">
            <a:off x="2412195"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4" name="正方形/長方形 6"/>
          <p:cNvSpPr/>
          <p:nvPr userDrawn="1"/>
        </p:nvSpPr>
        <p:spPr>
          <a:xfrm rot="18900000">
            <a:off x="4285632"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7" name="正方形/長方形 6"/>
          <p:cNvSpPr/>
          <p:nvPr userDrawn="1"/>
        </p:nvSpPr>
        <p:spPr>
          <a:xfrm rot="18900000">
            <a:off x="6159069"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0" name="正方形/長方形 6"/>
          <p:cNvSpPr/>
          <p:nvPr userDrawn="1"/>
        </p:nvSpPr>
        <p:spPr>
          <a:xfrm rot="18900000">
            <a:off x="8032507"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3" name="正方形/長方形 6"/>
          <p:cNvSpPr/>
          <p:nvPr userDrawn="1"/>
        </p:nvSpPr>
        <p:spPr>
          <a:xfrm rot="18900000">
            <a:off x="538757"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6" name="テキスト プレースホルダー 11"/>
          <p:cNvSpPr>
            <a:spLocks noGrp="1"/>
          </p:cNvSpPr>
          <p:nvPr>
            <p:ph type="body" sz="quarter" idx="36" hasCustomPrompt="1"/>
          </p:nvPr>
        </p:nvSpPr>
        <p:spPr>
          <a:xfrm rot="18900000">
            <a:off x="1116374" y="2852222"/>
            <a:ext cx="2382180" cy="580413"/>
          </a:xfrm>
        </p:spPr>
        <p:txBody>
          <a:bodyPr anchor="ctr">
            <a:noAutofit/>
          </a:bodyPr>
          <a:lstStyle>
            <a:lvl1pPr algn="ctr">
              <a:lnSpc>
                <a:spcPct val="100000"/>
              </a:lnSpc>
              <a:spcBef>
                <a:spcPts val="0"/>
              </a:spcBef>
              <a:defRPr sz="20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5"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9"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22520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vert="horz" lIns="91428" tIns="45714" rIns="91428" bIns="45714"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 name="アーチ 4"/>
          <p:cNvSpPr/>
          <p:nvPr userDrawn="1"/>
        </p:nvSpPr>
        <p:spPr>
          <a:xfrm rot="4617169">
            <a:off x="392597" y="3606091"/>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black"/>
              </a:solidFill>
            </a:endParaRPr>
          </a:p>
        </p:txBody>
      </p:sp>
      <p:sp>
        <p:nvSpPr>
          <p:cNvPr id="6" name="正方形/長方形 5"/>
          <p:cNvSpPr/>
          <p:nvPr userDrawn="1"/>
        </p:nvSpPr>
        <p:spPr>
          <a:xfrm>
            <a:off x="2" y="3948193"/>
            <a:ext cx="418276" cy="30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6" name="正方形/長方形 35"/>
          <p:cNvSpPr/>
          <p:nvPr userDrawn="1"/>
        </p:nvSpPr>
        <p:spPr>
          <a:xfrm rot="5400000">
            <a:off x="125750" y="2982610"/>
            <a:ext cx="1271293" cy="3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7" name="円/楕円 36"/>
          <p:cNvSpPr/>
          <p:nvPr userDrawn="1"/>
        </p:nvSpPr>
        <p:spPr>
          <a:xfrm>
            <a:off x="676722" y="2277538"/>
            <a:ext cx="169348" cy="1693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8" name="円/楕円 37"/>
          <p:cNvSpPr/>
          <p:nvPr userDrawn="1"/>
        </p:nvSpPr>
        <p:spPr>
          <a:xfrm flipV="1">
            <a:off x="605771" y="3823734"/>
            <a:ext cx="279423" cy="27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9" name="正方形/長方形 38"/>
          <p:cNvSpPr/>
          <p:nvPr userDrawn="1"/>
        </p:nvSpPr>
        <p:spPr>
          <a:xfrm flipV="1">
            <a:off x="885193" y="3948193"/>
            <a:ext cx="1697367" cy="30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0" name="アーチ 4"/>
          <p:cNvSpPr/>
          <p:nvPr userDrawn="1"/>
        </p:nvSpPr>
        <p:spPr>
          <a:xfrm rot="16982831" flipV="1">
            <a:off x="2558134"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black"/>
              </a:solidFill>
            </a:endParaRPr>
          </a:p>
        </p:txBody>
      </p:sp>
      <p:sp>
        <p:nvSpPr>
          <p:cNvPr id="41" name="正方形/長方形 40"/>
          <p:cNvSpPr/>
          <p:nvPr userDrawn="1"/>
        </p:nvSpPr>
        <p:spPr>
          <a:xfrm rot="16200000" flipV="1">
            <a:off x="2291286" y="4910236"/>
            <a:ext cx="1271293" cy="3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2" name="円/楕円 41"/>
          <p:cNvSpPr/>
          <p:nvPr userDrawn="1"/>
        </p:nvSpPr>
        <p:spPr>
          <a:xfrm flipV="1">
            <a:off x="2842257" y="5476456"/>
            <a:ext cx="169348" cy="169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8" name="円/楕円 47"/>
          <p:cNvSpPr/>
          <p:nvPr userDrawn="1"/>
        </p:nvSpPr>
        <p:spPr>
          <a:xfrm>
            <a:off x="2774519" y="3823072"/>
            <a:ext cx="279423" cy="279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9" name="正方形/長方形 48"/>
          <p:cNvSpPr/>
          <p:nvPr userDrawn="1"/>
        </p:nvSpPr>
        <p:spPr>
          <a:xfrm>
            <a:off x="3053942" y="3947534"/>
            <a:ext cx="1697367" cy="30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0" name="アーチ 4"/>
          <p:cNvSpPr/>
          <p:nvPr userDrawn="1"/>
        </p:nvSpPr>
        <p:spPr>
          <a:xfrm rot="4617169">
            <a:off x="4726882"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black"/>
              </a:solidFill>
            </a:endParaRPr>
          </a:p>
        </p:txBody>
      </p:sp>
      <p:sp>
        <p:nvSpPr>
          <p:cNvPr id="51" name="正方形/長方形 50"/>
          <p:cNvSpPr/>
          <p:nvPr userDrawn="1"/>
        </p:nvSpPr>
        <p:spPr>
          <a:xfrm rot="5400000">
            <a:off x="4460036" y="2985492"/>
            <a:ext cx="1271293" cy="30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2" name="円/楕円 51"/>
          <p:cNvSpPr/>
          <p:nvPr userDrawn="1"/>
        </p:nvSpPr>
        <p:spPr>
          <a:xfrm>
            <a:off x="5011007" y="2280419"/>
            <a:ext cx="169348"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4" name="円/楕円 53"/>
          <p:cNvSpPr/>
          <p:nvPr userDrawn="1"/>
        </p:nvSpPr>
        <p:spPr>
          <a:xfrm flipV="1">
            <a:off x="4947486" y="3823734"/>
            <a:ext cx="279423" cy="279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5" name="正方形/長方形 54"/>
          <p:cNvSpPr/>
          <p:nvPr userDrawn="1"/>
        </p:nvSpPr>
        <p:spPr>
          <a:xfrm flipV="1">
            <a:off x="5226907" y="3948193"/>
            <a:ext cx="1697367" cy="30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6" name="アーチ 4"/>
          <p:cNvSpPr/>
          <p:nvPr userDrawn="1"/>
        </p:nvSpPr>
        <p:spPr>
          <a:xfrm rot="16982831" flipV="1">
            <a:off x="6899849"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black"/>
              </a:solidFill>
            </a:endParaRPr>
          </a:p>
        </p:txBody>
      </p:sp>
      <p:sp>
        <p:nvSpPr>
          <p:cNvPr id="57" name="正方形/長方形 56"/>
          <p:cNvSpPr/>
          <p:nvPr userDrawn="1"/>
        </p:nvSpPr>
        <p:spPr>
          <a:xfrm rot="16200000" flipV="1">
            <a:off x="6633002" y="4910236"/>
            <a:ext cx="1271293" cy="304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8" name="円/楕円 57"/>
          <p:cNvSpPr/>
          <p:nvPr userDrawn="1"/>
        </p:nvSpPr>
        <p:spPr>
          <a:xfrm flipV="1">
            <a:off x="7183974" y="5476456"/>
            <a:ext cx="169348" cy="1693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0" name="円/楕円 59"/>
          <p:cNvSpPr/>
          <p:nvPr userDrawn="1"/>
        </p:nvSpPr>
        <p:spPr>
          <a:xfrm>
            <a:off x="7116234" y="3823072"/>
            <a:ext cx="279423" cy="279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1" name="正方形/長方形 60"/>
          <p:cNvSpPr/>
          <p:nvPr userDrawn="1"/>
        </p:nvSpPr>
        <p:spPr>
          <a:xfrm>
            <a:off x="7395657" y="3947534"/>
            <a:ext cx="1697367" cy="30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2" name="アーチ 4"/>
          <p:cNvSpPr/>
          <p:nvPr userDrawn="1"/>
        </p:nvSpPr>
        <p:spPr>
          <a:xfrm rot="4617169">
            <a:off x="9068597"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black"/>
              </a:solidFill>
            </a:endParaRPr>
          </a:p>
        </p:txBody>
      </p:sp>
      <p:sp>
        <p:nvSpPr>
          <p:cNvPr id="63" name="正方形/長方形 62"/>
          <p:cNvSpPr/>
          <p:nvPr userDrawn="1"/>
        </p:nvSpPr>
        <p:spPr>
          <a:xfrm rot="5400000">
            <a:off x="8801751" y="2985492"/>
            <a:ext cx="1271293" cy="304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4" name="円/楕円 63"/>
          <p:cNvSpPr/>
          <p:nvPr userDrawn="1"/>
        </p:nvSpPr>
        <p:spPr>
          <a:xfrm>
            <a:off x="9352722" y="2280419"/>
            <a:ext cx="169348" cy="169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66" name="円/楕円 65"/>
          <p:cNvSpPr/>
          <p:nvPr userDrawn="1"/>
        </p:nvSpPr>
        <p:spPr>
          <a:xfrm flipV="1">
            <a:off x="9286174" y="3823734"/>
            <a:ext cx="279423" cy="279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srgbClr val="758085"/>
              </a:solidFill>
            </a:endParaRPr>
          </a:p>
        </p:txBody>
      </p:sp>
      <p:sp>
        <p:nvSpPr>
          <p:cNvPr id="71" name="テキスト プレースホルダー 6"/>
          <p:cNvSpPr>
            <a:spLocks noGrp="1"/>
          </p:cNvSpPr>
          <p:nvPr>
            <p:ph type="body" sz="quarter" idx="21" hasCustomPrompt="1"/>
          </p:nvPr>
        </p:nvSpPr>
        <p:spPr>
          <a:xfrm>
            <a:off x="885193" y="2180234"/>
            <a:ext cx="2452425" cy="480053"/>
          </a:xfrm>
        </p:spPr>
        <p:txBody>
          <a:bodyPr anchor="b">
            <a:noAutofit/>
          </a:bodyPr>
          <a:lstStyle>
            <a:lvl1pPr algn="l">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889681" y="2683996"/>
            <a:ext cx="2452425" cy="82304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985157" y="2619058"/>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74" name="テキスト プレースホルダー 6"/>
          <p:cNvSpPr>
            <a:spLocks noGrp="1"/>
          </p:cNvSpPr>
          <p:nvPr>
            <p:ph type="body" sz="quarter" idx="20" hasCustomPrompt="1"/>
          </p:nvPr>
        </p:nvSpPr>
        <p:spPr>
          <a:xfrm>
            <a:off x="194448" y="1792547"/>
            <a:ext cx="1164373" cy="480053"/>
          </a:xfrm>
        </p:spPr>
        <p:txBody>
          <a:bodyPr anchor="t">
            <a:noAutofit/>
          </a:bodyPr>
          <a:lstStyle>
            <a:lvl1pPr algn="ctr">
              <a:defRPr sz="18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5209973" y="2180234"/>
            <a:ext cx="2452425" cy="480053"/>
          </a:xfrm>
        </p:spPr>
        <p:txBody>
          <a:bodyPr anchor="b">
            <a:noAutofit/>
          </a:bodyPr>
          <a:lstStyle>
            <a:lvl1pPr algn="l">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5214461" y="2683996"/>
            <a:ext cx="2452425" cy="82304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5309937" y="2619058"/>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78" name="テキスト プレースホルダー 6"/>
          <p:cNvSpPr>
            <a:spLocks noGrp="1"/>
          </p:cNvSpPr>
          <p:nvPr>
            <p:ph type="body" sz="quarter" idx="27" hasCustomPrompt="1"/>
          </p:nvPr>
        </p:nvSpPr>
        <p:spPr>
          <a:xfrm>
            <a:off x="4519228" y="1792547"/>
            <a:ext cx="1164373" cy="480053"/>
          </a:xfrm>
        </p:spPr>
        <p:txBody>
          <a:bodyPr anchor="t">
            <a:noAutofit/>
          </a:bodyPr>
          <a:lstStyle>
            <a:lvl1pPr algn="ctr">
              <a:defRPr sz="18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9550724" y="2180234"/>
            <a:ext cx="2452425" cy="480053"/>
          </a:xfrm>
        </p:spPr>
        <p:txBody>
          <a:bodyPr anchor="b">
            <a:noAutofit/>
          </a:bodyPr>
          <a:lstStyle>
            <a:lvl1pPr algn="l">
              <a:defRPr sz="16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9555212" y="2683996"/>
            <a:ext cx="2452425" cy="82304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9650687" y="2619058"/>
            <a:ext cx="2160428"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82" name="テキスト プレースホルダー 6"/>
          <p:cNvSpPr>
            <a:spLocks noGrp="1"/>
          </p:cNvSpPr>
          <p:nvPr>
            <p:ph type="body" sz="quarter" idx="30" hasCustomPrompt="1"/>
          </p:nvPr>
        </p:nvSpPr>
        <p:spPr>
          <a:xfrm>
            <a:off x="8859979" y="1792547"/>
            <a:ext cx="1164373" cy="480053"/>
          </a:xfrm>
        </p:spPr>
        <p:txBody>
          <a:bodyPr anchor="t">
            <a:noAutofit/>
          </a:bodyPr>
          <a:lstStyle>
            <a:lvl1pPr algn="ctr">
              <a:defRPr sz="18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3053942" y="4421713"/>
            <a:ext cx="2452425" cy="480053"/>
          </a:xfrm>
        </p:spPr>
        <p:txBody>
          <a:bodyPr anchor="b">
            <a:noAutofit/>
          </a:bodyPr>
          <a:lstStyle>
            <a:lvl1pPr algn="l">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3058429" y="4925476"/>
            <a:ext cx="2452425" cy="82304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3153906" y="4860537"/>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86" name="テキスト プレースホルダー 6"/>
          <p:cNvSpPr>
            <a:spLocks noGrp="1"/>
          </p:cNvSpPr>
          <p:nvPr>
            <p:ph type="body" sz="quarter" idx="33" hasCustomPrompt="1"/>
          </p:nvPr>
        </p:nvSpPr>
        <p:spPr>
          <a:xfrm>
            <a:off x="2346263" y="5641926"/>
            <a:ext cx="1164373" cy="480053"/>
          </a:xfrm>
        </p:spPr>
        <p:txBody>
          <a:bodyPr anchor="t">
            <a:noAutofit/>
          </a:bodyPr>
          <a:lstStyle>
            <a:lvl1pPr algn="ctr">
              <a:defRPr sz="18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7398138" y="4421713"/>
            <a:ext cx="2452425" cy="480053"/>
          </a:xfrm>
        </p:spPr>
        <p:txBody>
          <a:bodyPr anchor="b">
            <a:noAutofit/>
          </a:bodyPr>
          <a:lstStyle>
            <a:lvl1pPr algn="l">
              <a:defRPr sz="16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7402626" y="4925476"/>
            <a:ext cx="2452425" cy="823041"/>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7498102" y="4860537"/>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90" name="テキスト プレースホルダー 6"/>
          <p:cNvSpPr>
            <a:spLocks noGrp="1"/>
          </p:cNvSpPr>
          <p:nvPr>
            <p:ph type="body" sz="quarter" idx="36" hasCustomPrompt="1"/>
          </p:nvPr>
        </p:nvSpPr>
        <p:spPr>
          <a:xfrm>
            <a:off x="6690459" y="5641926"/>
            <a:ext cx="1164373" cy="480053"/>
          </a:xfrm>
        </p:spPr>
        <p:txBody>
          <a:bodyPr anchor="t">
            <a:noAutofit/>
          </a:bodyPr>
          <a:lstStyle>
            <a:lvl1pPr algn="ctr">
              <a:defRPr sz="18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9565595" y="3948191"/>
            <a:ext cx="2626405" cy="30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srgbClr val="758085"/>
              </a:solidFill>
            </a:endParaRPr>
          </a:p>
        </p:txBody>
      </p:sp>
    </p:spTree>
    <p:extLst>
      <p:ext uri="{BB962C8B-B14F-4D97-AF65-F5344CB8AC3E}">
        <p14:creationId xmlns:p14="http://schemas.microsoft.com/office/powerpoint/2010/main" val="210995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9" name="ドーナツ 8"/>
          <p:cNvSpPr/>
          <p:nvPr userDrawn="1"/>
        </p:nvSpPr>
        <p:spPr>
          <a:xfrm>
            <a:off x="4175621" y="1825778"/>
            <a:ext cx="3840761" cy="3846189"/>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prstClr val="black"/>
              </a:solidFill>
            </a:endParaRPr>
          </a:p>
        </p:txBody>
      </p:sp>
      <p:sp>
        <p:nvSpPr>
          <p:cNvPr id="10" name="アーチ 6"/>
          <p:cNvSpPr/>
          <p:nvPr userDrawn="1"/>
        </p:nvSpPr>
        <p:spPr>
          <a:xfrm>
            <a:off x="6119716" y="1825777"/>
            <a:ext cx="1896664"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prstClr val="black"/>
              </a:solidFill>
            </a:endParaRPr>
          </a:p>
        </p:txBody>
      </p:sp>
      <p:sp>
        <p:nvSpPr>
          <p:cNvPr id="11" name="アーチ 6"/>
          <p:cNvSpPr/>
          <p:nvPr userDrawn="1"/>
        </p:nvSpPr>
        <p:spPr>
          <a:xfrm rot="5400000">
            <a:off x="6015041" y="3670627"/>
            <a:ext cx="1896500" cy="2106177"/>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prstClr val="black"/>
              </a:solidFill>
            </a:endParaRPr>
          </a:p>
        </p:txBody>
      </p:sp>
      <p:sp>
        <p:nvSpPr>
          <p:cNvPr id="12" name="アーチ 6"/>
          <p:cNvSpPr/>
          <p:nvPr userDrawn="1"/>
        </p:nvSpPr>
        <p:spPr>
          <a:xfrm rot="10800000">
            <a:off x="4169859" y="3565970"/>
            <a:ext cx="1896664"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prstClr val="black"/>
              </a:solidFill>
            </a:endParaRPr>
          </a:p>
        </p:txBody>
      </p:sp>
      <p:sp>
        <p:nvSpPr>
          <p:cNvPr id="13" name="アーチ 6"/>
          <p:cNvSpPr/>
          <p:nvPr userDrawn="1"/>
        </p:nvSpPr>
        <p:spPr>
          <a:xfrm rot="16200000">
            <a:off x="4274697" y="1720410"/>
            <a:ext cx="1896500" cy="2106177"/>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prstClr val="black"/>
              </a:solidFill>
            </a:endParaRPr>
          </a:p>
        </p:txBody>
      </p:sp>
      <p:sp>
        <p:nvSpPr>
          <p:cNvPr id="14" name="テキスト プレースホルダー 11"/>
          <p:cNvSpPr>
            <a:spLocks noGrp="1"/>
          </p:cNvSpPr>
          <p:nvPr>
            <p:ph type="body" sz="quarter" idx="31" hasCustomPrompt="1"/>
          </p:nvPr>
        </p:nvSpPr>
        <p:spPr>
          <a:xfrm>
            <a:off x="8106399" y="2468358"/>
            <a:ext cx="3660724" cy="1100756"/>
          </a:xfrm>
        </p:spPr>
        <p:txBody>
          <a:bodyPr anchor="t">
            <a:noAutofit/>
          </a:bodyPr>
          <a:lstStyle>
            <a:lvl1pPr algn="l">
              <a:lnSpc>
                <a:spcPct val="120000"/>
              </a:lnSpc>
              <a:defRPr sz="11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8106399" y="1851332"/>
            <a:ext cx="3660724" cy="515469"/>
          </a:xfrm>
        </p:spPr>
        <p:txBody>
          <a:bodyPr anchor="b">
            <a:noAutofit/>
          </a:bodyPr>
          <a:lstStyle>
            <a:lvl1pPr algn="l">
              <a:lnSpc>
                <a:spcPct val="100000"/>
              </a:lnSpc>
              <a:spcBef>
                <a:spcPts val="0"/>
              </a:spcBef>
              <a:defRPr sz="16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8106399" y="4658601"/>
            <a:ext cx="3660724" cy="1100756"/>
          </a:xfrm>
        </p:spPr>
        <p:txBody>
          <a:bodyPr anchor="t">
            <a:noAutofit/>
          </a:bodyPr>
          <a:lstStyle>
            <a:lvl1pPr algn="l">
              <a:lnSpc>
                <a:spcPct val="120000"/>
              </a:lnSpc>
              <a:defRPr sz="11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8106399" y="4041576"/>
            <a:ext cx="3660724" cy="515469"/>
          </a:xfrm>
        </p:spPr>
        <p:txBody>
          <a:bodyPr anchor="b">
            <a:noAutofit/>
          </a:bodyPr>
          <a:lstStyle>
            <a:lvl1pPr algn="l">
              <a:lnSpc>
                <a:spcPct val="100000"/>
              </a:lnSpc>
              <a:spcBef>
                <a:spcPts val="0"/>
              </a:spcBef>
              <a:defRPr sz="16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424879" y="2477725"/>
            <a:ext cx="3660724" cy="1100756"/>
          </a:xfrm>
        </p:spPr>
        <p:txBody>
          <a:bodyPr anchor="t">
            <a:noAutofit/>
          </a:bodyPr>
          <a:lstStyle>
            <a:lvl1pPr algn="r">
              <a:lnSpc>
                <a:spcPct val="120000"/>
              </a:lnSpc>
              <a:defRPr sz="11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424879" y="1860700"/>
            <a:ext cx="3660724" cy="515469"/>
          </a:xfrm>
        </p:spPr>
        <p:txBody>
          <a:bodyPr anchor="b">
            <a:noAutofit/>
          </a:bodyPr>
          <a:lstStyle>
            <a:lvl1pPr algn="r">
              <a:lnSpc>
                <a:spcPct val="100000"/>
              </a:lnSpc>
              <a:spcBef>
                <a:spcPts val="0"/>
              </a:spcBef>
              <a:defRPr sz="16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424879" y="4667969"/>
            <a:ext cx="3660724" cy="1100756"/>
          </a:xfrm>
        </p:spPr>
        <p:txBody>
          <a:bodyPr anchor="t">
            <a:noAutofit/>
          </a:bodyPr>
          <a:lstStyle>
            <a:lvl1pPr algn="r">
              <a:lnSpc>
                <a:spcPct val="120000"/>
              </a:lnSpc>
              <a:defRPr sz="11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424879" y="4050943"/>
            <a:ext cx="3660724" cy="515469"/>
          </a:xfrm>
        </p:spPr>
        <p:txBody>
          <a:bodyPr anchor="b">
            <a:noAutofit/>
          </a:bodyPr>
          <a:lstStyle>
            <a:lvl1pPr algn="r">
              <a:lnSpc>
                <a:spcPct val="100000"/>
              </a:lnSpc>
              <a:spcBef>
                <a:spcPts val="0"/>
              </a:spcBef>
              <a:defRPr sz="16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4655717" y="3445428"/>
            <a:ext cx="2850564" cy="515469"/>
          </a:xfrm>
        </p:spPr>
        <p:txBody>
          <a:bodyPr anchor="ctr">
            <a:noAutofit/>
          </a:bodyPr>
          <a:lstStyle>
            <a:lvl1pPr algn="ctr">
              <a:lnSpc>
                <a:spcPct val="120000"/>
              </a:lnSpc>
              <a:defRPr sz="18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6963290" y="2215289"/>
            <a:ext cx="900179" cy="90010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4" name="図プレースホルダー 7"/>
          <p:cNvSpPr>
            <a:spLocks noGrp="1"/>
          </p:cNvSpPr>
          <p:nvPr>
            <p:ph type="pic" sz="quarter" idx="17" hasCustomPrompt="1"/>
          </p:nvPr>
        </p:nvSpPr>
        <p:spPr>
          <a:xfrm>
            <a:off x="7195999" y="2425739"/>
            <a:ext cx="456283" cy="456243"/>
          </a:xfrm>
        </p:spPr>
        <p:txBody>
          <a:bodyPr>
            <a:normAutofit/>
          </a:bodyPr>
          <a:lstStyle>
            <a:lvl1pPr>
              <a:defRPr sz="900"/>
            </a:lvl1pPr>
          </a:lstStyle>
          <a:p>
            <a:r>
              <a:rPr kumimoji="1" lang="en-US" altLang="ja-JP" dirty="0"/>
              <a:t>ICON</a:t>
            </a:r>
            <a:endParaRPr kumimoji="1" lang="ja-JP" altLang="en-US" dirty="0"/>
          </a:p>
        </p:txBody>
      </p:sp>
      <p:sp>
        <p:nvSpPr>
          <p:cNvPr id="25" name="円/楕円 24"/>
          <p:cNvSpPr/>
          <p:nvPr userDrawn="1"/>
        </p:nvSpPr>
        <p:spPr>
          <a:xfrm>
            <a:off x="6966172" y="4458922"/>
            <a:ext cx="900179" cy="90010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6" name="図プレースホルダー 7"/>
          <p:cNvSpPr>
            <a:spLocks noGrp="1"/>
          </p:cNvSpPr>
          <p:nvPr>
            <p:ph type="pic" sz="quarter" idx="40" hasCustomPrompt="1"/>
          </p:nvPr>
        </p:nvSpPr>
        <p:spPr>
          <a:xfrm>
            <a:off x="7198880" y="4669372"/>
            <a:ext cx="456283" cy="456243"/>
          </a:xfrm>
        </p:spPr>
        <p:txBody>
          <a:bodyPr>
            <a:normAutofit/>
          </a:bodyPr>
          <a:lstStyle>
            <a:lvl1pPr>
              <a:defRPr sz="900"/>
            </a:lvl1pPr>
          </a:lstStyle>
          <a:p>
            <a:r>
              <a:rPr kumimoji="1" lang="en-US" altLang="ja-JP" dirty="0"/>
              <a:t>ICON</a:t>
            </a:r>
            <a:endParaRPr kumimoji="1" lang="ja-JP" altLang="en-US" dirty="0"/>
          </a:p>
        </p:txBody>
      </p:sp>
      <p:sp>
        <p:nvSpPr>
          <p:cNvPr id="27" name="円/楕円 26"/>
          <p:cNvSpPr/>
          <p:nvPr userDrawn="1"/>
        </p:nvSpPr>
        <p:spPr>
          <a:xfrm>
            <a:off x="4362995" y="4458922"/>
            <a:ext cx="900179" cy="90010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8" name="図プレースホルダー 7"/>
          <p:cNvSpPr>
            <a:spLocks noGrp="1"/>
          </p:cNvSpPr>
          <p:nvPr>
            <p:ph type="pic" sz="quarter" idx="41" hasCustomPrompt="1"/>
          </p:nvPr>
        </p:nvSpPr>
        <p:spPr>
          <a:xfrm>
            <a:off x="4595703" y="4669372"/>
            <a:ext cx="456283" cy="456243"/>
          </a:xfrm>
        </p:spPr>
        <p:txBody>
          <a:bodyPr>
            <a:normAutofit/>
          </a:bodyPr>
          <a:lstStyle>
            <a:lvl1pPr>
              <a:defRPr sz="900"/>
            </a:lvl1pPr>
          </a:lstStyle>
          <a:p>
            <a:r>
              <a:rPr kumimoji="1" lang="en-US" altLang="ja-JP" dirty="0"/>
              <a:t>ICON</a:t>
            </a:r>
            <a:endParaRPr kumimoji="1" lang="ja-JP" altLang="en-US" dirty="0"/>
          </a:p>
        </p:txBody>
      </p:sp>
      <p:sp>
        <p:nvSpPr>
          <p:cNvPr id="29" name="円/楕円 28"/>
          <p:cNvSpPr/>
          <p:nvPr userDrawn="1"/>
        </p:nvSpPr>
        <p:spPr>
          <a:xfrm>
            <a:off x="4362995" y="2215289"/>
            <a:ext cx="900179" cy="90010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0" name="図プレースホルダー 7"/>
          <p:cNvSpPr>
            <a:spLocks noGrp="1"/>
          </p:cNvSpPr>
          <p:nvPr>
            <p:ph type="pic" sz="quarter" idx="42" hasCustomPrompt="1"/>
          </p:nvPr>
        </p:nvSpPr>
        <p:spPr>
          <a:xfrm>
            <a:off x="4595703" y="2425739"/>
            <a:ext cx="456283" cy="456243"/>
          </a:xfrm>
        </p:spPr>
        <p:txBody>
          <a:bodyPr>
            <a:normAutofit/>
          </a:bodyPr>
          <a:lstStyle>
            <a:lvl1pPr>
              <a:defRPr sz="900"/>
            </a:lvl1pPr>
          </a:lstStyle>
          <a:p>
            <a:r>
              <a:rPr kumimoji="1" lang="en-US" altLang="ja-JP" dirty="0"/>
              <a:t>ICON</a:t>
            </a:r>
            <a:endParaRPr kumimoji="1" lang="ja-JP" altLang="en-US" dirty="0"/>
          </a:p>
        </p:txBody>
      </p:sp>
      <p:sp>
        <p:nvSpPr>
          <p:cNvPr id="31" name="正方形/長方形 30"/>
          <p:cNvSpPr/>
          <p:nvPr userDrawn="1"/>
        </p:nvSpPr>
        <p:spPr>
          <a:xfrm>
            <a:off x="8177127" y="2413575"/>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defTabSz="914283"/>
            <a:endParaRPr kumimoji="1" lang="ja-JP" altLang="en-US" sz="1800">
              <a:solidFill>
                <a:prstClr val="white"/>
              </a:solidFill>
            </a:endParaRPr>
          </a:p>
        </p:txBody>
      </p:sp>
      <p:sp>
        <p:nvSpPr>
          <p:cNvPr id="32" name="正方形/長方形 31"/>
          <p:cNvSpPr/>
          <p:nvPr userDrawn="1"/>
        </p:nvSpPr>
        <p:spPr>
          <a:xfrm>
            <a:off x="8177127" y="4592066"/>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defTabSz="914283"/>
            <a:endParaRPr kumimoji="1" lang="ja-JP" altLang="en-US" sz="1800">
              <a:solidFill>
                <a:prstClr val="white"/>
              </a:solidFill>
            </a:endParaRPr>
          </a:p>
        </p:txBody>
      </p:sp>
      <p:sp>
        <p:nvSpPr>
          <p:cNvPr id="33" name="正方形/長方形 32"/>
          <p:cNvSpPr/>
          <p:nvPr userDrawn="1"/>
        </p:nvSpPr>
        <p:spPr>
          <a:xfrm>
            <a:off x="1849099" y="4606066"/>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defTabSz="914283"/>
            <a:endParaRPr kumimoji="1" lang="ja-JP" altLang="en-US" sz="1800">
              <a:solidFill>
                <a:prstClr val="white"/>
              </a:solidFill>
            </a:endParaRPr>
          </a:p>
        </p:txBody>
      </p:sp>
      <p:sp>
        <p:nvSpPr>
          <p:cNvPr id="34" name="正方形/長方形 33"/>
          <p:cNvSpPr/>
          <p:nvPr userDrawn="1"/>
        </p:nvSpPr>
        <p:spPr>
          <a:xfrm>
            <a:off x="1849099" y="2408925"/>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r" defTabSz="914283"/>
            <a:endParaRPr kumimoji="1" lang="ja-JP" altLang="en-US" sz="1800">
              <a:solidFill>
                <a:prstClr val="white"/>
              </a:solidFill>
            </a:endParaRPr>
          </a:p>
        </p:txBody>
      </p:sp>
    </p:spTree>
    <p:extLst>
      <p:ext uri="{BB962C8B-B14F-4D97-AF65-F5344CB8AC3E}">
        <p14:creationId xmlns:p14="http://schemas.microsoft.com/office/powerpoint/2010/main" val="16041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a16="http://schemas.microsoft.com/office/drawing/2014/main" id="{FC6AC5FD-935E-4AE1-9103-B166493501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4" b="9122"/>
          <a:stretch/>
        </p:blipFill>
        <p:spPr>
          <a:xfrm>
            <a:off x="7335" y="0"/>
            <a:ext cx="12184668" cy="6839880"/>
          </a:xfrm>
          <a:prstGeom prst="rect">
            <a:avLst/>
          </a:prstGeom>
        </p:spPr>
      </p:pic>
    </p:spTree>
    <p:extLst>
      <p:ext uri="{BB962C8B-B14F-4D97-AF65-F5344CB8AC3E}">
        <p14:creationId xmlns:p14="http://schemas.microsoft.com/office/powerpoint/2010/main" val="370615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a16="http://schemas.microsoft.com/office/drawing/2014/main" id="{FA42F9B4-5BE8-4AC4-96DD-D82D7AE0B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1437"/>
            <a:ext cx="11353800" cy="495369"/>
          </a:xfrm>
          <a:prstGeom prst="rect">
            <a:avLst/>
          </a:prstGeom>
        </p:spPr>
      </p:pic>
      <p:pic>
        <p:nvPicPr>
          <p:cNvPr id="8" name="Picture 2" descr="Imagen relacionada">
            <a:extLst>
              <a:ext uri="{FF2B5EF4-FFF2-40B4-BE49-F238E27FC236}">
                <a16:creationId xmlns:a16="http://schemas.microsoft.com/office/drawing/2014/main" id="{C0529F20-0F33-49D0-848A-4AA254C1BD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26516" y="6003909"/>
            <a:ext cx="865485" cy="8540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FC41F2E2-EDCC-42CC-A29A-A081B7A4B0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0636" y="6"/>
            <a:ext cx="8431369" cy="656489"/>
          </a:xfrm>
          <a:prstGeom prst="rect">
            <a:avLst/>
          </a:prstGeom>
        </p:spPr>
      </p:pic>
    </p:spTree>
    <p:extLst>
      <p:ext uri="{BB962C8B-B14F-4D97-AF65-F5344CB8AC3E}">
        <p14:creationId xmlns:p14="http://schemas.microsoft.com/office/powerpoint/2010/main" val="714625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0CA942-2558-4447-91B8-C29012F784A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845333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0CA942-2558-4447-91B8-C29012F784A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848597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0CA942-2558-4447-91B8-C29012F784A1}"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322007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0CA942-2558-4447-91B8-C29012F784A1}"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036310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A942-2558-4447-91B8-C29012F784A1}"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45815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2">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5"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5" y="3860800"/>
            <a:ext cx="9666515" cy="1686720"/>
          </a:xfrm>
        </p:spPr>
        <p:txBody>
          <a:bodyPr rtlCol="0" anchor="b">
            <a:noAutofit/>
          </a:bodyPr>
          <a:lstStyle>
            <a:lvl1pPr>
              <a:defRPr sz="4800" spc="-150">
                <a:solidFill>
                  <a:schemeClr val="bg1"/>
                </a:solidFill>
              </a:defRPr>
            </a:lvl1pPr>
          </a:lstStyle>
          <a:p>
            <a:pPr rtl="0"/>
            <a:r>
              <a:rPr lang="es-ES" noProof="0"/>
              <a:t>Encabezado de sección 2</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5" y="5610176"/>
            <a:ext cx="9666515"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8" name="Rectángulo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a16="http://schemas.microsoft.com/office/drawing/2014/main" id="{CE9143E8-1B27-4F08-9F20-BE30B14AC24E}"/>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906188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211348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67983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66726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0" name="Marcador de posición de contenido 2">
            <a:extLst>
              <a:ext uri="{FF2B5EF4-FFF2-40B4-BE49-F238E27FC236}">
                <a16:creationId xmlns:a16="http://schemas.microsoft.com/office/drawing/2014/main" id="{3B7F86AE-7774-0B40-8944-DF91C77B02F3}"/>
              </a:ext>
            </a:extLst>
          </p:cNvPr>
          <p:cNvSpPr>
            <a:spLocks noGrp="1"/>
          </p:cNvSpPr>
          <p:nvPr>
            <p:ph idx="1" hasCustomPrompt="1"/>
          </p:nvPr>
        </p:nvSpPr>
        <p:spPr>
          <a:xfrm>
            <a:off x="446319"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EB162-E699-464C-B2EE-136D517A9B8B}"/>
              </a:ext>
            </a:extLst>
          </p:cNvPr>
          <p:cNvSpPr>
            <a:spLocks noGrp="1"/>
          </p:cNvSpPr>
          <p:nvPr>
            <p:ph type="title"/>
          </p:nvPr>
        </p:nvSpPr>
        <p:spPr>
          <a:xfrm>
            <a:off x="446313" y="250922"/>
            <a:ext cx="11174187"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72618346-1C0B-46DB-AAA6-71C865DE85FE}"/>
              </a:ext>
            </a:extLst>
          </p:cNvPr>
          <p:cNvSpPr>
            <a:spLocks noGrp="1"/>
          </p:cNvSpPr>
          <p:nvPr>
            <p:ph idx="1" hasCustomPrompt="1"/>
          </p:nvPr>
        </p:nvSpPr>
        <p:spPr>
          <a:xfrm>
            <a:off x="446319"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3" name="Título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6" name="Marcador de posición de texto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52"/>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8" name="Marcador de posición de contenido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902"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posición de texto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7" y="1463352"/>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contenido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6"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o de comparación blanc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1" y="1509626"/>
            <a:ext cx="4900387"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0" name="Marcador de tex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3" y="1509626"/>
            <a:ext cx="4900387" cy="334508"/>
          </a:xfrm>
        </p:spPr>
        <p:txBody>
          <a:bodyPr rtlCol="0">
            <a:noAutofit/>
          </a:bodyPr>
          <a:lstStyle>
            <a:lvl1pPr marL="0" indent="0" algn="l">
              <a:buNone/>
              <a:defRPr sz="1600" b="1">
                <a:solidFill>
                  <a:schemeClr val="accent6"/>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1" y="2156690"/>
            <a:ext cx="4900387"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3" y="2156690"/>
            <a:ext cx="4900387"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a16="http://schemas.microsoft.com/office/drawing/2014/main" id="{E0FB9F81-CC7F-5244-95A6-279BE4B51AB1}"/>
              </a:ext>
            </a:extLst>
          </p:cNvPr>
          <p:cNvSpPr>
            <a:spLocks noGrp="1"/>
          </p:cNvSpPr>
          <p:nvPr>
            <p:ph type="title"/>
          </p:nvPr>
        </p:nvSpPr>
        <p:spPr>
          <a:xfrm>
            <a:off x="446313" y="250922"/>
            <a:ext cx="11174187" cy="10895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1B3994-EC85-4CEE-B849-7AE33810F50A}"/>
              </a:ext>
            </a:extLst>
          </p:cNvPr>
          <p:cNvSpPr>
            <a:spLocks noGrp="1"/>
          </p:cNvSpPr>
          <p:nvPr>
            <p:ph type="title"/>
          </p:nvPr>
        </p:nvSpPr>
        <p:spPr>
          <a:xfrm>
            <a:off x="446313" y="250922"/>
            <a:ext cx="11174187" cy="1089529"/>
          </a:xfrm>
          <a:prstGeom prst="rect">
            <a:avLst/>
          </a:prstGeom>
        </p:spPr>
        <p:txBody>
          <a:bodyPr vert="horz" wrap="square" lIns="91440" tIns="45720" rIns="91440" bIns="45720" rtlCol="0" anchor="ctr">
            <a:spAutoFit/>
          </a:bodyPr>
          <a:lstStyle/>
          <a:p>
            <a:pPr lvl="0"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E88709A-CA63-4EAC-968C-8873D088E691}"/>
              </a:ext>
            </a:extLst>
          </p:cNvPr>
          <p:cNvSpPr>
            <a:spLocks noGrp="1"/>
          </p:cNvSpPr>
          <p:nvPr>
            <p:ph type="body" idx="1"/>
          </p:nvPr>
        </p:nvSpPr>
        <p:spPr>
          <a:xfrm>
            <a:off x="446313" y="1253331"/>
            <a:ext cx="11174187" cy="477009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6BBA3C17-8AAC-4933-A7DA-CD7D3F840BEB}"/>
              </a:ext>
            </a:extLst>
          </p:cNvPr>
          <p:cNvSpPr>
            <a:spLocks noGrp="1"/>
          </p:cNvSpPr>
          <p:nvPr>
            <p:ph type="ftr" sz="quarter" idx="3"/>
          </p:nvPr>
        </p:nvSpPr>
        <p:spPr>
          <a:xfrm>
            <a:off x="446315" y="6356356"/>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endParaRPr lang="es-ES" noProof="0"/>
          </a:p>
        </p:txBody>
      </p:sp>
      <p:sp>
        <p:nvSpPr>
          <p:cNvPr id="7" name="Rectángulo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8" name="Marcador de número de diapositiva 5">
            <a:extLst>
              <a:ext uri="{FF2B5EF4-FFF2-40B4-BE49-F238E27FC236}">
                <a16:creationId xmlns:a16="http://schemas.microsoft.com/office/drawing/2014/main" id="{6B5B9FA1-1805-A944-AC99-868579EBA1AD}"/>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1068844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9.emf"/><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1.pn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5861" y="1608402"/>
            <a:ext cx="11237843" cy="4707172"/>
          </a:xfrm>
        </p:spPr>
        <p:txBody>
          <a:bodyPr>
            <a:noAutofit/>
          </a:bodyPr>
          <a:lstStyle/>
          <a:p>
            <a:r>
              <a:rPr lang="es-EC" sz="2000" b="1" spc="-60" dirty="0">
                <a:latin typeface="Segoe UI" panose="020B0502040204020203" pitchFamily="34" charset="0"/>
                <a:ea typeface="+mj-ea"/>
                <a:cs typeface="Segoe UI" panose="020B0502040204020203" pitchFamily="34" charset="0"/>
              </a:rPr>
              <a:t>TRABAJO DE TITULACIÓN, PREVIO A LA OBTENCIÓN DEL TÍTULO DE LICENCIADO/A EN FINANZAS, CONTADOR/A PÚBLICO/A – AUDITOR/A </a:t>
            </a:r>
            <a:endParaRPr lang="en-US"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 </a:t>
            </a:r>
            <a:endParaRPr lang="en-US"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TEMA: </a:t>
            </a:r>
          </a:p>
          <a:p>
            <a:r>
              <a:rPr lang="es-EC" b="1" spc="-60" dirty="0">
                <a:latin typeface="Segoe UI" panose="020B0502040204020203" pitchFamily="34" charset="0"/>
                <a:ea typeface="+mj-ea"/>
                <a:cs typeface="Segoe UI" panose="020B0502040204020203" pitchFamily="34" charset="0"/>
              </a:rPr>
              <a:t>“</a:t>
            </a:r>
            <a:r>
              <a:rPr lang="es-ES" b="1" spc="-60" dirty="0">
                <a:latin typeface="Segoe UI" panose="020B0502040204020203" pitchFamily="34" charset="0"/>
                <a:ea typeface="+mj-ea"/>
                <a:cs typeface="Segoe UI" panose="020B0502040204020203" pitchFamily="34" charset="0"/>
              </a:rPr>
              <a:t>EL COMERCIO ELECTRÓNICO Y SU INCIDENCIA EN LAS PYMES DEL SECTOR COMERCIAL, EN LA ÉPOCA DEL COVID – 19, EN LA CIUDAD DE QUITO” </a:t>
            </a:r>
            <a:endParaRPr lang="es-ES"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 </a:t>
            </a:r>
            <a:endParaRPr lang="en-US"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AUTORES:</a:t>
            </a:r>
            <a:endParaRPr lang="en-US"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MEDINA UBIDIA, </a:t>
            </a:r>
            <a:r>
              <a:rPr lang="es-ES" sz="2000" b="1" spc="-60" dirty="0">
                <a:latin typeface="Segoe UI" panose="020B0502040204020203" pitchFamily="34" charset="0"/>
                <a:ea typeface="+mj-ea"/>
                <a:cs typeface="Segoe UI" panose="020B0502040204020203" pitchFamily="34" charset="0"/>
              </a:rPr>
              <a:t>MARÍA JOSÉ</a:t>
            </a:r>
            <a:endParaRPr lang="en-US"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PARDO MONTAQUIZA, RONNY JOSEPH</a:t>
            </a:r>
          </a:p>
          <a:p>
            <a:endParaRPr lang="es-EC" sz="2000" b="1" spc="-60" dirty="0">
              <a:latin typeface="Segoe UI" panose="020B0502040204020203" pitchFamily="34" charset="0"/>
              <a:ea typeface="+mj-ea"/>
              <a:cs typeface="Segoe UI" panose="020B0502040204020203" pitchFamily="34" charset="0"/>
            </a:endParaRPr>
          </a:p>
          <a:p>
            <a:r>
              <a:rPr lang="es-EC" sz="2000" b="1" spc="-60" dirty="0">
                <a:latin typeface="Segoe UI" panose="020B0502040204020203" pitchFamily="34" charset="0"/>
                <a:ea typeface="+mj-ea"/>
                <a:cs typeface="Segoe UI" panose="020B0502040204020203" pitchFamily="34" charset="0"/>
              </a:rPr>
              <a:t> - 2021</a:t>
            </a:r>
            <a:r>
              <a:rPr lang="en-US" sz="2000" b="1" spc="-60" dirty="0">
                <a:latin typeface="Segoe UI" panose="020B0502040204020203" pitchFamily="34" charset="0"/>
                <a:ea typeface="+mj-ea"/>
                <a:cs typeface="Segoe UI" panose="020B0502040204020203" pitchFamily="34" charset="0"/>
              </a:rPr>
              <a:t> -</a:t>
            </a:r>
          </a:p>
        </p:txBody>
      </p:sp>
      <p:pic>
        <p:nvPicPr>
          <p:cNvPr id="4" name="Picture 2" descr="Resultado de imagen para espe"/>
          <p:cNvPicPr>
            <a:picLocks noChangeAspect="1" noChangeArrowheads="1"/>
          </p:cNvPicPr>
          <p:nvPr/>
        </p:nvPicPr>
        <p:blipFill>
          <a:blip r:embed="rId2" cstate="print"/>
          <a:srcRect/>
          <a:stretch>
            <a:fillRect/>
          </a:stretch>
        </p:blipFill>
        <p:spPr bwMode="auto">
          <a:xfrm>
            <a:off x="3876554" y="182464"/>
            <a:ext cx="4438892" cy="1116249"/>
          </a:xfrm>
          <a:prstGeom prst="rect">
            <a:avLst/>
          </a:prstGeom>
          <a:noFill/>
        </p:spPr>
      </p:pic>
    </p:spTree>
    <p:extLst>
      <p:ext uri="{BB962C8B-B14F-4D97-AF65-F5344CB8AC3E}">
        <p14:creationId xmlns:p14="http://schemas.microsoft.com/office/powerpoint/2010/main" val="309095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9BDA-85D7-4E94-B752-9126E12CF9ED}"/>
              </a:ext>
            </a:extLst>
          </p:cNvPr>
          <p:cNvSpPr>
            <a:spLocks noGrp="1"/>
          </p:cNvSpPr>
          <p:nvPr>
            <p:ph type="title"/>
          </p:nvPr>
        </p:nvSpPr>
        <p:spPr>
          <a:xfrm>
            <a:off x="446315" y="268461"/>
            <a:ext cx="11174187" cy="590931"/>
          </a:xfrm>
        </p:spPr>
        <p:txBody>
          <a:bodyPr/>
          <a:lstStyle/>
          <a:p>
            <a:r>
              <a:rPr lang="es-ES" dirty="0">
                <a:solidFill>
                  <a:srgbClr val="002060"/>
                </a:solidFill>
              </a:rPr>
              <a:t>Situación empresarial frente al covid-19 </a:t>
            </a:r>
            <a:endParaRPr lang="en-US" dirty="0"/>
          </a:p>
        </p:txBody>
      </p:sp>
      <p:sp>
        <p:nvSpPr>
          <p:cNvPr id="3" name="Footer Placeholder 2">
            <a:extLst>
              <a:ext uri="{FF2B5EF4-FFF2-40B4-BE49-F238E27FC236}">
                <a16:creationId xmlns:a16="http://schemas.microsoft.com/office/drawing/2014/main" id="{EB3E0CA9-533F-46F4-ACDD-050441B0EB1F}"/>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DC71CF2-6B39-448C-854C-DDCFAE6659FE}"/>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10</a:t>
            </a:fld>
            <a:endParaRPr lang="ja-JP" altLang="en-US">
              <a:solidFill>
                <a:prstClr val="white"/>
              </a:solidFill>
            </a:endParaRPr>
          </a:p>
        </p:txBody>
      </p:sp>
      <p:sp>
        <p:nvSpPr>
          <p:cNvPr id="12" name="Text Placeholder 11">
            <a:extLst>
              <a:ext uri="{FF2B5EF4-FFF2-40B4-BE49-F238E27FC236}">
                <a16:creationId xmlns:a16="http://schemas.microsoft.com/office/drawing/2014/main" id="{88421CE4-9663-40F0-A026-0E547ED91C97}"/>
              </a:ext>
            </a:extLst>
          </p:cNvPr>
          <p:cNvSpPr>
            <a:spLocks noGrp="1"/>
          </p:cNvSpPr>
          <p:nvPr>
            <p:ph type="body" sz="quarter" idx="22"/>
          </p:nvPr>
        </p:nvSpPr>
        <p:spPr>
          <a:xfrm>
            <a:off x="3293964" y="2370442"/>
            <a:ext cx="2802036" cy="480053"/>
          </a:xfrm>
        </p:spPr>
        <p:txBody>
          <a:bodyPr/>
          <a:lstStyle/>
          <a:p>
            <a:pPr marL="0" indent="0">
              <a:buNone/>
            </a:pPr>
            <a:r>
              <a:rPr lang="es-EC" sz="1500" b="1" dirty="0">
                <a:solidFill>
                  <a:srgbClr val="002060"/>
                </a:solidFill>
                <a:latin typeface="+mj-lt"/>
              </a:rPr>
              <a:t>Impacto de la pandemia</a:t>
            </a:r>
            <a:endParaRPr lang="en-US" sz="1500" b="1" dirty="0">
              <a:solidFill>
                <a:srgbClr val="002060"/>
              </a:solidFill>
              <a:latin typeface="+mj-lt"/>
            </a:endParaRPr>
          </a:p>
        </p:txBody>
      </p:sp>
      <p:sp>
        <p:nvSpPr>
          <p:cNvPr id="13" name="Text Placeholder 12">
            <a:extLst>
              <a:ext uri="{FF2B5EF4-FFF2-40B4-BE49-F238E27FC236}">
                <a16:creationId xmlns:a16="http://schemas.microsoft.com/office/drawing/2014/main" id="{388C2277-D94B-46F0-8F5D-8F4F12D8D776}"/>
              </a:ext>
            </a:extLst>
          </p:cNvPr>
          <p:cNvSpPr>
            <a:spLocks noGrp="1"/>
          </p:cNvSpPr>
          <p:nvPr>
            <p:ph type="body" sz="quarter" idx="23"/>
          </p:nvPr>
        </p:nvSpPr>
        <p:spPr>
          <a:xfrm>
            <a:off x="3438162" y="1331234"/>
            <a:ext cx="2513639" cy="676671"/>
          </a:xfrm>
        </p:spPr>
        <p:txBody>
          <a:bodyPr/>
          <a:lstStyle/>
          <a:p>
            <a:pPr marL="0" indent="0">
              <a:buNone/>
            </a:pPr>
            <a:r>
              <a:rPr lang="es-EC" sz="1300" dirty="0">
                <a:latin typeface="+mj-lt"/>
              </a:rPr>
              <a:t>56% Disminución de ventas</a:t>
            </a:r>
          </a:p>
          <a:p>
            <a:pPr marL="0" indent="0">
              <a:buNone/>
            </a:pPr>
            <a:r>
              <a:rPr lang="es-EC" sz="1300" dirty="0">
                <a:latin typeface="+mj-lt"/>
              </a:rPr>
              <a:t>32% Paro total de actividades</a:t>
            </a:r>
          </a:p>
          <a:p>
            <a:pPr marL="0" indent="0">
              <a:buNone/>
            </a:pPr>
            <a:r>
              <a:rPr lang="es-EC" sz="1300" dirty="0">
                <a:latin typeface="+mj-lt"/>
              </a:rPr>
              <a:t>12% Crecimiento de ventas </a:t>
            </a:r>
          </a:p>
        </p:txBody>
      </p:sp>
      <p:sp>
        <p:nvSpPr>
          <p:cNvPr id="14" name="Text Placeholder 13">
            <a:extLst>
              <a:ext uri="{FF2B5EF4-FFF2-40B4-BE49-F238E27FC236}">
                <a16:creationId xmlns:a16="http://schemas.microsoft.com/office/drawing/2014/main" id="{9573DFDC-EFB5-4814-BD20-CD4DB64FC387}"/>
              </a:ext>
            </a:extLst>
          </p:cNvPr>
          <p:cNvSpPr>
            <a:spLocks noGrp="1"/>
          </p:cNvSpPr>
          <p:nvPr>
            <p:ph type="body" sz="quarter" idx="24"/>
          </p:nvPr>
        </p:nvSpPr>
        <p:spPr>
          <a:xfrm>
            <a:off x="1529692" y="2973818"/>
            <a:ext cx="3735493" cy="480053"/>
          </a:xfrm>
        </p:spPr>
        <p:txBody>
          <a:bodyPr/>
          <a:lstStyle/>
          <a:p>
            <a:pPr marL="0" indent="0">
              <a:buNone/>
            </a:pPr>
            <a:r>
              <a:rPr lang="es-EC" sz="1500" b="1" dirty="0">
                <a:solidFill>
                  <a:srgbClr val="002060"/>
                </a:solidFill>
                <a:latin typeface="+mj-lt"/>
              </a:rPr>
              <a:t>Tráfico en las plataformas digitales</a:t>
            </a:r>
            <a:endParaRPr lang="en-US" sz="1500" b="1" dirty="0">
              <a:solidFill>
                <a:srgbClr val="002060"/>
              </a:solidFill>
              <a:latin typeface="+mj-lt"/>
            </a:endParaRPr>
          </a:p>
        </p:txBody>
      </p:sp>
      <p:sp>
        <p:nvSpPr>
          <p:cNvPr id="15" name="Text Placeholder 14">
            <a:extLst>
              <a:ext uri="{FF2B5EF4-FFF2-40B4-BE49-F238E27FC236}">
                <a16:creationId xmlns:a16="http://schemas.microsoft.com/office/drawing/2014/main" id="{CF68EE7A-11B8-4D2B-97E1-0487064159F1}"/>
              </a:ext>
            </a:extLst>
          </p:cNvPr>
          <p:cNvSpPr>
            <a:spLocks noGrp="1"/>
          </p:cNvSpPr>
          <p:nvPr>
            <p:ph type="body" sz="quarter" idx="25"/>
          </p:nvPr>
        </p:nvSpPr>
        <p:spPr/>
        <p:txBody>
          <a:bodyPr/>
          <a:lstStyle/>
          <a:p>
            <a:pPr marL="0" indent="0">
              <a:buNone/>
            </a:pPr>
            <a:r>
              <a:rPr lang="es-EC" sz="1300" dirty="0">
                <a:latin typeface="+mj-lt"/>
              </a:rPr>
              <a:t>Incremento en un 34% con relación al 2019 </a:t>
            </a:r>
          </a:p>
        </p:txBody>
      </p:sp>
      <p:sp>
        <p:nvSpPr>
          <p:cNvPr id="16" name="Text Placeholder 15">
            <a:extLst>
              <a:ext uri="{FF2B5EF4-FFF2-40B4-BE49-F238E27FC236}">
                <a16:creationId xmlns:a16="http://schemas.microsoft.com/office/drawing/2014/main" id="{C75DFB89-9FCC-4E48-BA74-7E6E8106B05A}"/>
              </a:ext>
            </a:extLst>
          </p:cNvPr>
          <p:cNvSpPr>
            <a:spLocks noGrp="1"/>
          </p:cNvSpPr>
          <p:nvPr>
            <p:ph type="body" sz="quarter" idx="26"/>
          </p:nvPr>
        </p:nvSpPr>
        <p:spPr>
          <a:xfrm>
            <a:off x="2548722" y="4109450"/>
            <a:ext cx="2802036" cy="480053"/>
          </a:xfrm>
        </p:spPr>
        <p:txBody>
          <a:bodyPr/>
          <a:lstStyle/>
          <a:p>
            <a:pPr marL="0" indent="0">
              <a:buNone/>
            </a:pPr>
            <a:r>
              <a:rPr lang="es-EC" sz="1500" b="1" dirty="0">
                <a:solidFill>
                  <a:srgbClr val="002060"/>
                </a:solidFill>
                <a:latin typeface="+mj-lt"/>
              </a:rPr>
              <a:t>Principales retos </a:t>
            </a:r>
            <a:endParaRPr lang="en-US" sz="1500" b="1" dirty="0">
              <a:solidFill>
                <a:srgbClr val="002060"/>
              </a:solidFill>
              <a:latin typeface="+mj-lt"/>
            </a:endParaRPr>
          </a:p>
        </p:txBody>
      </p:sp>
      <p:sp>
        <p:nvSpPr>
          <p:cNvPr id="17" name="Text Placeholder 16">
            <a:extLst>
              <a:ext uri="{FF2B5EF4-FFF2-40B4-BE49-F238E27FC236}">
                <a16:creationId xmlns:a16="http://schemas.microsoft.com/office/drawing/2014/main" id="{BD7B1D51-1DEA-4F2A-94BA-0918973E2251}"/>
              </a:ext>
            </a:extLst>
          </p:cNvPr>
          <p:cNvSpPr>
            <a:spLocks noGrp="1"/>
          </p:cNvSpPr>
          <p:nvPr>
            <p:ph type="body" sz="quarter" idx="27"/>
          </p:nvPr>
        </p:nvSpPr>
        <p:spPr/>
        <p:txBody>
          <a:bodyPr/>
          <a:lstStyle/>
          <a:p>
            <a:pPr marL="0" indent="0">
              <a:buNone/>
            </a:pPr>
            <a:r>
              <a:rPr lang="es-EC" sz="1300" dirty="0">
                <a:latin typeface="+mj-lt"/>
              </a:rPr>
              <a:t>Implementación del comercio electrónico</a:t>
            </a:r>
          </a:p>
          <a:p>
            <a:pPr marL="0" indent="0">
              <a:buNone/>
            </a:pPr>
            <a:r>
              <a:rPr lang="es-EC" sz="1300" dirty="0">
                <a:latin typeface="+mj-lt"/>
              </a:rPr>
              <a:t>Cambios de los productos</a:t>
            </a:r>
          </a:p>
          <a:p>
            <a:pPr marL="0" indent="0">
              <a:buNone/>
            </a:pPr>
            <a:r>
              <a:rPr lang="es-EC" sz="1300" dirty="0">
                <a:latin typeface="+mj-lt"/>
              </a:rPr>
              <a:t>Gasto en publicidad digital </a:t>
            </a:r>
            <a:endParaRPr lang="en-US" sz="1300" dirty="0">
              <a:latin typeface="+mj-lt"/>
            </a:endParaRPr>
          </a:p>
        </p:txBody>
      </p:sp>
      <p:sp>
        <p:nvSpPr>
          <p:cNvPr id="18" name="Text Placeholder 17">
            <a:extLst>
              <a:ext uri="{FF2B5EF4-FFF2-40B4-BE49-F238E27FC236}">
                <a16:creationId xmlns:a16="http://schemas.microsoft.com/office/drawing/2014/main" id="{9114E6B3-E49D-4DCF-9702-6740BD2301F4}"/>
              </a:ext>
            </a:extLst>
          </p:cNvPr>
          <p:cNvSpPr>
            <a:spLocks noGrp="1"/>
          </p:cNvSpPr>
          <p:nvPr>
            <p:ph type="body" sz="quarter" idx="28"/>
          </p:nvPr>
        </p:nvSpPr>
        <p:spPr>
          <a:xfrm>
            <a:off x="6001304" y="2787526"/>
            <a:ext cx="3019331" cy="480053"/>
          </a:xfrm>
        </p:spPr>
        <p:txBody>
          <a:bodyPr/>
          <a:lstStyle/>
          <a:p>
            <a:pPr marL="0" indent="0">
              <a:buNone/>
            </a:pPr>
            <a:r>
              <a:rPr lang="es-EC" sz="1500" b="1" dirty="0">
                <a:solidFill>
                  <a:srgbClr val="002060"/>
                </a:solidFill>
                <a:latin typeface="+mj-lt"/>
              </a:rPr>
              <a:t>Inversión en publicidad/promoción </a:t>
            </a:r>
            <a:endParaRPr lang="en-US" sz="1500" b="1" dirty="0">
              <a:solidFill>
                <a:srgbClr val="002060"/>
              </a:solidFill>
              <a:latin typeface="+mj-lt"/>
            </a:endParaRPr>
          </a:p>
        </p:txBody>
      </p:sp>
      <p:sp>
        <p:nvSpPr>
          <p:cNvPr id="19" name="Text Placeholder 18">
            <a:extLst>
              <a:ext uri="{FF2B5EF4-FFF2-40B4-BE49-F238E27FC236}">
                <a16:creationId xmlns:a16="http://schemas.microsoft.com/office/drawing/2014/main" id="{6107DB67-FC28-4CE1-A7B0-592F0907A517}"/>
              </a:ext>
            </a:extLst>
          </p:cNvPr>
          <p:cNvSpPr>
            <a:spLocks noGrp="1"/>
          </p:cNvSpPr>
          <p:nvPr>
            <p:ph type="body" sz="quarter" idx="29"/>
          </p:nvPr>
        </p:nvSpPr>
        <p:spPr>
          <a:xfrm>
            <a:off x="6306731" y="1740991"/>
            <a:ext cx="2408475" cy="610849"/>
          </a:xfrm>
        </p:spPr>
        <p:txBody>
          <a:bodyPr/>
          <a:lstStyle/>
          <a:p>
            <a:pPr marL="0" indent="0">
              <a:buNone/>
            </a:pPr>
            <a:r>
              <a:rPr lang="es-EC" sz="1300" dirty="0">
                <a:latin typeface="+mj-lt"/>
              </a:rPr>
              <a:t>61% Social media</a:t>
            </a:r>
          </a:p>
          <a:p>
            <a:pPr marL="0" indent="0">
              <a:buNone/>
            </a:pPr>
            <a:r>
              <a:rPr lang="es-EC" sz="1300" dirty="0">
                <a:latin typeface="+mj-lt"/>
              </a:rPr>
              <a:t>36% Mensajería</a:t>
            </a:r>
          </a:p>
          <a:p>
            <a:pPr marL="0" indent="0">
              <a:buNone/>
            </a:pPr>
            <a:r>
              <a:rPr lang="es-EC" sz="1300" dirty="0">
                <a:latin typeface="+mj-lt"/>
              </a:rPr>
              <a:t>29% Páginas web </a:t>
            </a:r>
            <a:endParaRPr lang="en-US" sz="1300" dirty="0">
              <a:latin typeface="+mj-lt"/>
            </a:endParaRPr>
          </a:p>
        </p:txBody>
      </p:sp>
      <p:sp>
        <p:nvSpPr>
          <p:cNvPr id="20" name="Text Placeholder 19">
            <a:extLst>
              <a:ext uri="{FF2B5EF4-FFF2-40B4-BE49-F238E27FC236}">
                <a16:creationId xmlns:a16="http://schemas.microsoft.com/office/drawing/2014/main" id="{135C5980-564E-4853-BF26-E4AD1E09A895}"/>
              </a:ext>
            </a:extLst>
          </p:cNvPr>
          <p:cNvSpPr>
            <a:spLocks noGrp="1"/>
          </p:cNvSpPr>
          <p:nvPr>
            <p:ph type="body" sz="quarter" idx="30"/>
          </p:nvPr>
        </p:nvSpPr>
        <p:spPr>
          <a:xfrm>
            <a:off x="6835503" y="3411434"/>
            <a:ext cx="3704195" cy="480053"/>
          </a:xfrm>
        </p:spPr>
        <p:txBody>
          <a:bodyPr/>
          <a:lstStyle/>
          <a:p>
            <a:pPr marL="0" indent="0">
              <a:buNone/>
            </a:pPr>
            <a:r>
              <a:rPr lang="es-EC" sz="1500" b="1" dirty="0">
                <a:solidFill>
                  <a:srgbClr val="002060"/>
                </a:solidFill>
                <a:latin typeface="+mj-lt"/>
              </a:rPr>
              <a:t>Herramientas tecnológicas y espacios virtuales</a:t>
            </a:r>
            <a:endParaRPr lang="en-US" sz="1500" b="1" dirty="0">
              <a:solidFill>
                <a:srgbClr val="002060"/>
              </a:solidFill>
              <a:latin typeface="+mj-lt"/>
            </a:endParaRPr>
          </a:p>
        </p:txBody>
      </p:sp>
      <p:sp>
        <p:nvSpPr>
          <p:cNvPr id="21" name="Text Placeholder 20">
            <a:extLst>
              <a:ext uri="{FF2B5EF4-FFF2-40B4-BE49-F238E27FC236}">
                <a16:creationId xmlns:a16="http://schemas.microsoft.com/office/drawing/2014/main" id="{62F36C16-632B-49A5-AA39-FA99431D874E}"/>
              </a:ext>
            </a:extLst>
          </p:cNvPr>
          <p:cNvSpPr>
            <a:spLocks noGrp="1"/>
          </p:cNvSpPr>
          <p:nvPr>
            <p:ph type="body" sz="quarter" idx="31"/>
          </p:nvPr>
        </p:nvSpPr>
        <p:spPr/>
        <p:txBody>
          <a:bodyPr/>
          <a:lstStyle/>
          <a:p>
            <a:pPr marL="0" indent="0">
              <a:buNone/>
            </a:pPr>
            <a:r>
              <a:rPr lang="es-EC" sz="1300" dirty="0">
                <a:latin typeface="+mj-lt"/>
              </a:rPr>
              <a:t>Trasladados a la vida cotidiana del ser humano y el mundo empresarial </a:t>
            </a:r>
            <a:endParaRPr lang="en-US" sz="1300" dirty="0">
              <a:latin typeface="+mj-lt"/>
            </a:endParaRPr>
          </a:p>
        </p:txBody>
      </p:sp>
      <p:sp>
        <p:nvSpPr>
          <p:cNvPr id="23" name="Text Placeholder 22">
            <a:extLst>
              <a:ext uri="{FF2B5EF4-FFF2-40B4-BE49-F238E27FC236}">
                <a16:creationId xmlns:a16="http://schemas.microsoft.com/office/drawing/2014/main" id="{9C6079D2-9E2C-46A1-A680-8A2C0147CF32}"/>
              </a:ext>
            </a:extLst>
          </p:cNvPr>
          <p:cNvSpPr>
            <a:spLocks noGrp="1"/>
          </p:cNvSpPr>
          <p:nvPr>
            <p:ph type="body" sz="quarter" idx="33"/>
          </p:nvPr>
        </p:nvSpPr>
        <p:spPr/>
        <p:txBody>
          <a:bodyPr/>
          <a:lstStyle/>
          <a:p>
            <a:pPr marL="0" indent="0">
              <a:buNone/>
            </a:pPr>
            <a:r>
              <a:rPr lang="es-EC" sz="1300" dirty="0">
                <a:latin typeface="+mj-lt"/>
              </a:rPr>
              <a:t>Incremento de la tasa de desempleo</a:t>
            </a:r>
          </a:p>
          <a:p>
            <a:pPr marL="0" indent="0">
              <a:buNone/>
            </a:pPr>
            <a:r>
              <a:rPr lang="es-EC" sz="1300" dirty="0">
                <a:latin typeface="+mj-lt"/>
              </a:rPr>
              <a:t>Falta de poder adquisitivo</a:t>
            </a:r>
            <a:endParaRPr lang="en-US" sz="1300" dirty="0">
              <a:latin typeface="+mj-lt"/>
            </a:endParaRPr>
          </a:p>
        </p:txBody>
      </p:sp>
      <p:pic>
        <p:nvPicPr>
          <p:cNvPr id="24" name="Marcador de posición de imagen 10">
            <a:extLst>
              <a:ext uri="{FF2B5EF4-FFF2-40B4-BE49-F238E27FC236}">
                <a16:creationId xmlns:a16="http://schemas.microsoft.com/office/drawing/2014/main" id="{2E863637-E9A2-4C76-A7E5-9FC95A6B29FD}"/>
              </a:ext>
            </a:extLst>
          </p:cNvPr>
          <p:cNvPicPr>
            <a:picLocks noChangeAspect="1"/>
          </p:cNvPicPr>
          <p:nvPr/>
        </p:nvPicPr>
        <p:blipFill rotWithShape="1">
          <a:blip r:embed="rId2"/>
          <a:srcRect r="761" b="-626"/>
          <a:stretch/>
        </p:blipFill>
        <p:spPr>
          <a:xfrm>
            <a:off x="46382" y="6038395"/>
            <a:ext cx="12145618" cy="855089"/>
          </a:xfrm>
          <a:prstGeom prst="rect">
            <a:avLst/>
          </a:prstGeom>
          <a:ln w="28575">
            <a:noFill/>
          </a:ln>
        </p:spPr>
      </p:pic>
      <p:sp>
        <p:nvSpPr>
          <p:cNvPr id="25" name="Rectángulo 15" descr="Bloque de fondo de número de diapositiva">
            <a:extLst>
              <a:ext uri="{FF2B5EF4-FFF2-40B4-BE49-F238E27FC236}">
                <a16:creationId xmlns:a16="http://schemas.microsoft.com/office/drawing/2014/main" id="{362AB077-CD86-498E-9525-E520379EAFA2}"/>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6" name="Marcador de número de diapositiva 5">
            <a:extLst>
              <a:ext uri="{FF2B5EF4-FFF2-40B4-BE49-F238E27FC236}">
                <a16:creationId xmlns:a16="http://schemas.microsoft.com/office/drawing/2014/main" id="{A766B7E0-0BCB-4118-AE40-8D1C91949D37}"/>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10</a:t>
            </a:fld>
            <a:endParaRPr lang="es-ES" b="1">
              <a:solidFill>
                <a:schemeClr val="bg1"/>
              </a:solidFill>
            </a:endParaRPr>
          </a:p>
        </p:txBody>
      </p:sp>
    </p:spTree>
    <p:extLst>
      <p:ext uri="{BB962C8B-B14F-4D97-AF65-F5344CB8AC3E}">
        <p14:creationId xmlns:p14="http://schemas.microsoft.com/office/powerpoint/2010/main" val="421473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EED6-A5E7-4123-A353-B5282B40E865}"/>
              </a:ext>
            </a:extLst>
          </p:cNvPr>
          <p:cNvSpPr>
            <a:spLocks noGrp="1"/>
          </p:cNvSpPr>
          <p:nvPr>
            <p:ph type="title"/>
          </p:nvPr>
        </p:nvSpPr>
        <p:spPr>
          <a:xfrm>
            <a:off x="304270" y="320533"/>
            <a:ext cx="11174187" cy="590931"/>
          </a:xfrm>
        </p:spPr>
        <p:txBody>
          <a:bodyPr/>
          <a:lstStyle/>
          <a:p>
            <a:r>
              <a:rPr lang="es-EC" dirty="0">
                <a:solidFill>
                  <a:srgbClr val="002060"/>
                </a:solidFill>
              </a:rPr>
              <a:t>Marco Metodológico</a:t>
            </a:r>
            <a:endParaRPr lang="en-US" dirty="0">
              <a:solidFill>
                <a:srgbClr val="002060"/>
              </a:solidFill>
            </a:endParaRPr>
          </a:p>
        </p:txBody>
      </p:sp>
      <p:sp>
        <p:nvSpPr>
          <p:cNvPr id="3" name="Footer Placeholder 2">
            <a:extLst>
              <a:ext uri="{FF2B5EF4-FFF2-40B4-BE49-F238E27FC236}">
                <a16:creationId xmlns:a16="http://schemas.microsoft.com/office/drawing/2014/main" id="{5EF812DD-0241-4F97-A0E5-1B61C17C3E9C}"/>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1212779-E3B6-4436-8901-00C8056B90BF}"/>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11</a:t>
            </a:fld>
            <a:endParaRPr lang="ja-JP" altLang="en-US">
              <a:solidFill>
                <a:prstClr val="white"/>
              </a:solidFill>
            </a:endParaRPr>
          </a:p>
        </p:txBody>
      </p:sp>
      <p:sp>
        <p:nvSpPr>
          <p:cNvPr id="6" name="Text Placeholder 5">
            <a:extLst>
              <a:ext uri="{FF2B5EF4-FFF2-40B4-BE49-F238E27FC236}">
                <a16:creationId xmlns:a16="http://schemas.microsoft.com/office/drawing/2014/main" id="{9681E9A1-8453-4888-B9A1-74887C5A9023}"/>
              </a:ext>
            </a:extLst>
          </p:cNvPr>
          <p:cNvSpPr>
            <a:spLocks noGrp="1"/>
          </p:cNvSpPr>
          <p:nvPr>
            <p:ph type="body" sz="quarter" idx="16"/>
          </p:nvPr>
        </p:nvSpPr>
        <p:spPr/>
        <p:txBody>
          <a:bodyPr>
            <a:normAutofit/>
          </a:bodyPr>
          <a:lstStyle/>
          <a:p>
            <a:r>
              <a:rPr lang="es-EC" sz="1500" dirty="0">
                <a:latin typeface="+mj-lt"/>
              </a:rPr>
              <a:t>Cualitativo</a:t>
            </a:r>
          </a:p>
          <a:p>
            <a:r>
              <a:rPr lang="es-EC" sz="1500" dirty="0">
                <a:latin typeface="+mj-lt"/>
              </a:rPr>
              <a:t>Cuantitativo </a:t>
            </a:r>
            <a:endParaRPr lang="en-US" sz="1500" dirty="0">
              <a:latin typeface="+mj-lt"/>
            </a:endParaRPr>
          </a:p>
        </p:txBody>
      </p:sp>
      <p:sp>
        <p:nvSpPr>
          <p:cNvPr id="7" name="Text Placeholder 6">
            <a:extLst>
              <a:ext uri="{FF2B5EF4-FFF2-40B4-BE49-F238E27FC236}">
                <a16:creationId xmlns:a16="http://schemas.microsoft.com/office/drawing/2014/main" id="{9612321C-1FB8-46BA-A0EA-715871FBA9FC}"/>
              </a:ext>
            </a:extLst>
          </p:cNvPr>
          <p:cNvSpPr>
            <a:spLocks noGrp="1"/>
          </p:cNvSpPr>
          <p:nvPr>
            <p:ph type="body" sz="quarter" idx="20"/>
          </p:nvPr>
        </p:nvSpPr>
        <p:spPr/>
        <p:txBody>
          <a:bodyPr>
            <a:normAutofit/>
          </a:bodyPr>
          <a:lstStyle/>
          <a:p>
            <a:r>
              <a:rPr lang="es-EC" sz="1500" dirty="0">
                <a:latin typeface="+mj-lt"/>
              </a:rPr>
              <a:t>Por el alcance</a:t>
            </a:r>
          </a:p>
          <a:p>
            <a:r>
              <a:rPr lang="es-EC" sz="1500" dirty="0">
                <a:latin typeface="+mj-lt"/>
              </a:rPr>
              <a:t>Por la finalidad </a:t>
            </a:r>
            <a:endParaRPr lang="en-US" sz="1500" dirty="0">
              <a:latin typeface="+mj-lt"/>
            </a:endParaRPr>
          </a:p>
        </p:txBody>
      </p:sp>
      <p:sp>
        <p:nvSpPr>
          <p:cNvPr id="8" name="Text Placeholder 7">
            <a:extLst>
              <a:ext uri="{FF2B5EF4-FFF2-40B4-BE49-F238E27FC236}">
                <a16:creationId xmlns:a16="http://schemas.microsoft.com/office/drawing/2014/main" id="{95B760A3-13E7-46AE-AD8B-3CE39624ACCC}"/>
              </a:ext>
            </a:extLst>
          </p:cNvPr>
          <p:cNvSpPr>
            <a:spLocks noGrp="1"/>
          </p:cNvSpPr>
          <p:nvPr>
            <p:ph type="body" sz="quarter" idx="22"/>
          </p:nvPr>
        </p:nvSpPr>
        <p:spPr/>
        <p:txBody>
          <a:bodyPr>
            <a:normAutofit/>
          </a:bodyPr>
          <a:lstStyle/>
          <a:p>
            <a:r>
              <a:rPr lang="es-EC" sz="1500" dirty="0">
                <a:latin typeface="+mj-lt"/>
              </a:rPr>
              <a:t>Total de pymes comerciales de la ciudad de Quito (6.809)</a:t>
            </a:r>
          </a:p>
          <a:p>
            <a:r>
              <a:rPr lang="es-EC" sz="1500" dirty="0">
                <a:latin typeface="+mj-lt"/>
              </a:rPr>
              <a:t>Muestra: 146 pymes comerciales. </a:t>
            </a:r>
            <a:endParaRPr lang="en-US" sz="1500" dirty="0">
              <a:latin typeface="+mj-lt"/>
            </a:endParaRPr>
          </a:p>
        </p:txBody>
      </p:sp>
      <p:sp>
        <p:nvSpPr>
          <p:cNvPr id="9" name="Text Placeholder 8">
            <a:extLst>
              <a:ext uri="{FF2B5EF4-FFF2-40B4-BE49-F238E27FC236}">
                <a16:creationId xmlns:a16="http://schemas.microsoft.com/office/drawing/2014/main" id="{EB789001-4C57-453C-A22B-29EF6617B236}"/>
              </a:ext>
            </a:extLst>
          </p:cNvPr>
          <p:cNvSpPr>
            <a:spLocks noGrp="1"/>
          </p:cNvSpPr>
          <p:nvPr>
            <p:ph type="body" sz="quarter" idx="24"/>
          </p:nvPr>
        </p:nvSpPr>
        <p:spPr/>
        <p:txBody>
          <a:bodyPr>
            <a:normAutofit/>
          </a:bodyPr>
          <a:lstStyle/>
          <a:p>
            <a:r>
              <a:rPr lang="es-EC" sz="1500" dirty="0">
                <a:latin typeface="+mj-lt"/>
              </a:rPr>
              <a:t>Bibliográfica documental / Cuestionario</a:t>
            </a:r>
            <a:endParaRPr lang="en-US" sz="1500" dirty="0">
              <a:latin typeface="+mj-lt"/>
            </a:endParaRPr>
          </a:p>
        </p:txBody>
      </p:sp>
      <p:sp>
        <p:nvSpPr>
          <p:cNvPr id="10" name="Text Placeholder 9">
            <a:extLst>
              <a:ext uri="{FF2B5EF4-FFF2-40B4-BE49-F238E27FC236}">
                <a16:creationId xmlns:a16="http://schemas.microsoft.com/office/drawing/2014/main" id="{DCE82A23-3253-4E05-A5CA-5D2D752352D1}"/>
              </a:ext>
            </a:extLst>
          </p:cNvPr>
          <p:cNvSpPr>
            <a:spLocks noGrp="1"/>
          </p:cNvSpPr>
          <p:nvPr>
            <p:ph type="body" sz="quarter" idx="26"/>
          </p:nvPr>
        </p:nvSpPr>
        <p:spPr/>
        <p:txBody>
          <a:bodyPr>
            <a:normAutofit/>
          </a:bodyPr>
          <a:lstStyle/>
          <a:p>
            <a:r>
              <a:rPr lang="es-EC" sz="1500" dirty="0">
                <a:latin typeface="+mj-lt"/>
              </a:rPr>
              <a:t>Cuestionario (17 preguntas) </a:t>
            </a:r>
            <a:endParaRPr lang="en-US" sz="1500" dirty="0">
              <a:latin typeface="+mj-lt"/>
            </a:endParaRPr>
          </a:p>
        </p:txBody>
      </p:sp>
      <p:sp>
        <p:nvSpPr>
          <p:cNvPr id="11" name="Text Placeholder 10">
            <a:extLst>
              <a:ext uri="{FF2B5EF4-FFF2-40B4-BE49-F238E27FC236}">
                <a16:creationId xmlns:a16="http://schemas.microsoft.com/office/drawing/2014/main" id="{F036007F-C38D-4C95-B02D-3317C87B40FB}"/>
              </a:ext>
            </a:extLst>
          </p:cNvPr>
          <p:cNvSpPr>
            <a:spLocks noGrp="1"/>
          </p:cNvSpPr>
          <p:nvPr>
            <p:ph type="body" sz="quarter" idx="27"/>
          </p:nvPr>
        </p:nvSpPr>
        <p:spPr>
          <a:solidFill>
            <a:srgbClr val="002060"/>
          </a:solidFill>
        </p:spPr>
        <p:txBody>
          <a:bodyPr/>
          <a:lstStyle/>
          <a:p>
            <a:r>
              <a:rPr lang="es-EC" b="1" dirty="0"/>
              <a:t>Enfoque de la investigación</a:t>
            </a:r>
            <a:endParaRPr lang="en-US" b="1" dirty="0"/>
          </a:p>
        </p:txBody>
      </p:sp>
      <p:sp>
        <p:nvSpPr>
          <p:cNvPr id="12" name="Text Placeholder 11">
            <a:extLst>
              <a:ext uri="{FF2B5EF4-FFF2-40B4-BE49-F238E27FC236}">
                <a16:creationId xmlns:a16="http://schemas.microsoft.com/office/drawing/2014/main" id="{49FFABEE-C2C3-49C0-9499-4751D19B72BE}"/>
              </a:ext>
            </a:extLst>
          </p:cNvPr>
          <p:cNvSpPr>
            <a:spLocks noGrp="1"/>
          </p:cNvSpPr>
          <p:nvPr>
            <p:ph type="body" sz="quarter" idx="28"/>
          </p:nvPr>
        </p:nvSpPr>
        <p:spPr>
          <a:solidFill>
            <a:srgbClr val="002060"/>
          </a:solidFill>
        </p:spPr>
        <p:txBody>
          <a:bodyPr/>
          <a:lstStyle/>
          <a:p>
            <a:r>
              <a:rPr lang="es-EC" b="1" dirty="0"/>
              <a:t>Instrumentos de Investigación</a:t>
            </a:r>
            <a:endParaRPr lang="en-US" b="1" dirty="0"/>
          </a:p>
        </p:txBody>
      </p:sp>
      <p:sp>
        <p:nvSpPr>
          <p:cNvPr id="13" name="Text Placeholder 12">
            <a:extLst>
              <a:ext uri="{FF2B5EF4-FFF2-40B4-BE49-F238E27FC236}">
                <a16:creationId xmlns:a16="http://schemas.microsoft.com/office/drawing/2014/main" id="{6DF8761F-2897-4749-BAA6-E0009451814E}"/>
              </a:ext>
            </a:extLst>
          </p:cNvPr>
          <p:cNvSpPr>
            <a:spLocks noGrp="1"/>
          </p:cNvSpPr>
          <p:nvPr>
            <p:ph type="body" sz="quarter" idx="29"/>
          </p:nvPr>
        </p:nvSpPr>
        <p:spPr>
          <a:solidFill>
            <a:srgbClr val="002060"/>
          </a:solidFill>
        </p:spPr>
        <p:txBody>
          <a:bodyPr/>
          <a:lstStyle/>
          <a:p>
            <a:r>
              <a:rPr lang="es-EC" b="1" dirty="0"/>
              <a:t>Tipo de Investigación</a:t>
            </a:r>
            <a:endParaRPr lang="en-US" b="1" dirty="0"/>
          </a:p>
        </p:txBody>
      </p:sp>
      <p:sp>
        <p:nvSpPr>
          <p:cNvPr id="14" name="Text Placeholder 13">
            <a:extLst>
              <a:ext uri="{FF2B5EF4-FFF2-40B4-BE49-F238E27FC236}">
                <a16:creationId xmlns:a16="http://schemas.microsoft.com/office/drawing/2014/main" id="{6CEFB5E6-E26B-454C-BC0C-B8151A0B1436}"/>
              </a:ext>
            </a:extLst>
          </p:cNvPr>
          <p:cNvSpPr>
            <a:spLocks noGrp="1"/>
          </p:cNvSpPr>
          <p:nvPr>
            <p:ph type="body" sz="quarter" idx="30"/>
          </p:nvPr>
        </p:nvSpPr>
        <p:spPr>
          <a:xfrm>
            <a:off x="1120532" y="3547338"/>
            <a:ext cx="3014368" cy="539710"/>
          </a:xfrm>
          <a:solidFill>
            <a:srgbClr val="002060"/>
          </a:solidFill>
        </p:spPr>
        <p:txBody>
          <a:bodyPr/>
          <a:lstStyle/>
          <a:p>
            <a:r>
              <a:rPr lang="es-EC" b="1" dirty="0"/>
              <a:t>Población objeto de estudio y muestra seleccionada</a:t>
            </a:r>
            <a:endParaRPr lang="en-US" b="1" dirty="0"/>
          </a:p>
        </p:txBody>
      </p:sp>
      <p:sp>
        <p:nvSpPr>
          <p:cNvPr id="15" name="Text Placeholder 14">
            <a:extLst>
              <a:ext uri="{FF2B5EF4-FFF2-40B4-BE49-F238E27FC236}">
                <a16:creationId xmlns:a16="http://schemas.microsoft.com/office/drawing/2014/main" id="{A3B1AEE7-94FE-4C9C-919F-056EEBB48DA7}"/>
              </a:ext>
            </a:extLst>
          </p:cNvPr>
          <p:cNvSpPr>
            <a:spLocks noGrp="1"/>
          </p:cNvSpPr>
          <p:nvPr>
            <p:ph type="body" sz="quarter" idx="31"/>
          </p:nvPr>
        </p:nvSpPr>
        <p:spPr>
          <a:solidFill>
            <a:srgbClr val="002060"/>
          </a:solidFill>
        </p:spPr>
        <p:txBody>
          <a:bodyPr/>
          <a:lstStyle/>
          <a:p>
            <a:r>
              <a:rPr lang="es-EC" b="1" dirty="0"/>
              <a:t>Técnica de Investigación</a:t>
            </a:r>
            <a:endParaRPr lang="en-US" b="1" dirty="0"/>
          </a:p>
        </p:txBody>
      </p:sp>
      <p:sp>
        <p:nvSpPr>
          <p:cNvPr id="17" name="Rectángulo 15" descr="Bloque de fondo de número de diapositiva">
            <a:extLst>
              <a:ext uri="{FF2B5EF4-FFF2-40B4-BE49-F238E27FC236}">
                <a16:creationId xmlns:a16="http://schemas.microsoft.com/office/drawing/2014/main" id="{5EFA6C58-022E-4BE8-A61E-7C741660EC79}"/>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a16="http://schemas.microsoft.com/office/drawing/2014/main" id="{3C291F2A-7B0D-44D0-BD94-FB7A0890EA27}"/>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11</a:t>
            </a:fld>
            <a:endParaRPr lang="es-ES" b="1">
              <a:solidFill>
                <a:schemeClr val="bg1"/>
              </a:solidFill>
            </a:endParaRPr>
          </a:p>
        </p:txBody>
      </p:sp>
      <p:pic>
        <p:nvPicPr>
          <p:cNvPr id="19" name="Marcador de posición de imagen 10">
            <a:extLst>
              <a:ext uri="{FF2B5EF4-FFF2-40B4-BE49-F238E27FC236}">
                <a16:creationId xmlns:a16="http://schemas.microsoft.com/office/drawing/2014/main" id="{E8F787C0-F928-4693-95ED-317CEAF2AB75}"/>
              </a:ext>
            </a:extLst>
          </p:cNvPr>
          <p:cNvPicPr>
            <a:picLocks noChangeAspect="1"/>
          </p:cNvPicPr>
          <p:nvPr/>
        </p:nvPicPr>
        <p:blipFill rotWithShape="1">
          <a:blip r:embed="rId2"/>
          <a:srcRect r="761" b="-626"/>
          <a:stretch/>
        </p:blipFill>
        <p:spPr>
          <a:xfrm>
            <a:off x="46382" y="6038395"/>
            <a:ext cx="12145618" cy="855089"/>
          </a:xfrm>
          <a:prstGeom prst="rect">
            <a:avLst/>
          </a:prstGeom>
          <a:ln w="28575">
            <a:noFill/>
          </a:ln>
        </p:spPr>
      </p:pic>
    </p:spTree>
    <p:extLst>
      <p:ext uri="{BB962C8B-B14F-4D97-AF65-F5344CB8AC3E}">
        <p14:creationId xmlns:p14="http://schemas.microsoft.com/office/powerpoint/2010/main" val="291962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ADF9-A79F-4C4D-B96D-004154B9849F}"/>
              </a:ext>
            </a:extLst>
          </p:cNvPr>
          <p:cNvSpPr>
            <a:spLocks noGrp="1"/>
          </p:cNvSpPr>
          <p:nvPr>
            <p:ph type="title"/>
          </p:nvPr>
        </p:nvSpPr>
        <p:spPr>
          <a:xfrm>
            <a:off x="189899" y="235504"/>
            <a:ext cx="11174187" cy="507831"/>
          </a:xfrm>
        </p:spPr>
        <p:txBody>
          <a:bodyPr/>
          <a:lstStyle/>
          <a:p>
            <a:r>
              <a:rPr lang="es-ES" sz="3000" dirty="0">
                <a:solidFill>
                  <a:srgbClr val="002060"/>
                </a:solidFill>
              </a:rPr>
              <a:t>Validez y confiabilidad del instrumento de investigación </a:t>
            </a:r>
            <a:endParaRPr lang="en-US" sz="3000" dirty="0">
              <a:solidFill>
                <a:srgbClr val="002060"/>
              </a:solidFill>
            </a:endParaRPr>
          </a:p>
        </p:txBody>
      </p:sp>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12</a:t>
            </a:fld>
            <a:endParaRPr lang="es-ES" b="1">
              <a:solidFill>
                <a:schemeClr val="bg1"/>
              </a:solidFill>
            </a:endParaRPr>
          </a:p>
        </p:txBody>
      </p:sp>
      <p:sp>
        <p:nvSpPr>
          <p:cNvPr id="26" name="Text Placeholder 7">
            <a:extLst>
              <a:ext uri="{FF2B5EF4-FFF2-40B4-BE49-F238E27FC236}">
                <a16:creationId xmlns:a16="http://schemas.microsoft.com/office/drawing/2014/main" id="{2655F0BF-BAB3-405C-A43C-54AFEDC3BA47}"/>
              </a:ext>
            </a:extLst>
          </p:cNvPr>
          <p:cNvSpPr txBox="1">
            <a:spLocks/>
          </p:cNvSpPr>
          <p:nvPr/>
        </p:nvSpPr>
        <p:spPr>
          <a:xfrm>
            <a:off x="499271" y="1750941"/>
            <a:ext cx="1481930" cy="35119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a:solidFill>
                  <a:schemeClr val="bg1"/>
                </a:solidFill>
                <a:latin typeface="+mj-lt"/>
              </a:rPr>
              <a:t>Alfa de Cronbach</a:t>
            </a:r>
            <a:endParaRPr lang="en-US" sz="1500" b="1" dirty="0">
              <a:solidFill>
                <a:schemeClr val="bg1"/>
              </a:solidFill>
              <a:latin typeface="+mj-lt"/>
            </a:endParaRPr>
          </a:p>
        </p:txBody>
      </p:sp>
      <p:sp>
        <p:nvSpPr>
          <p:cNvPr id="29" name="Text Placeholder 8">
            <a:extLst>
              <a:ext uri="{FF2B5EF4-FFF2-40B4-BE49-F238E27FC236}">
                <a16:creationId xmlns:a16="http://schemas.microsoft.com/office/drawing/2014/main" id="{7D138B1F-70FF-41A2-958F-418BD724BDDB}"/>
              </a:ext>
            </a:extLst>
          </p:cNvPr>
          <p:cNvSpPr txBox="1">
            <a:spLocks/>
          </p:cNvSpPr>
          <p:nvPr/>
        </p:nvSpPr>
        <p:spPr>
          <a:xfrm>
            <a:off x="2319163" y="1635266"/>
            <a:ext cx="3776837" cy="714973"/>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Estimar la fiabilidad de la consistencia interna del instrumento y verificar la correlación existente entre los ítems del mismo. </a:t>
            </a:r>
            <a:endParaRPr lang="en-US" sz="1500" dirty="0">
              <a:latin typeface="+mj-lt"/>
            </a:endParaRPr>
          </a:p>
        </p:txBody>
      </p:sp>
      <p:pic>
        <p:nvPicPr>
          <p:cNvPr id="4" name="Picture 3">
            <a:extLst>
              <a:ext uri="{FF2B5EF4-FFF2-40B4-BE49-F238E27FC236}">
                <a16:creationId xmlns:a16="http://schemas.microsoft.com/office/drawing/2014/main" id="{DB3D3D69-10D3-4FFC-9ABF-06818675BA60}"/>
              </a:ext>
            </a:extLst>
          </p:cNvPr>
          <p:cNvPicPr>
            <a:picLocks noChangeAspect="1"/>
          </p:cNvPicPr>
          <p:nvPr/>
        </p:nvPicPr>
        <p:blipFill rotWithShape="1">
          <a:blip r:embed="rId2"/>
          <a:srcRect l="20024" t="35662" r="25073" b="16246"/>
          <a:stretch/>
        </p:blipFill>
        <p:spPr>
          <a:xfrm>
            <a:off x="6995603" y="1043968"/>
            <a:ext cx="3932808" cy="1937779"/>
          </a:xfrm>
          <a:prstGeom prst="rect">
            <a:avLst/>
          </a:prstGeom>
        </p:spPr>
      </p:pic>
      <p:sp>
        <p:nvSpPr>
          <p:cNvPr id="40" name="Oval 39">
            <a:extLst>
              <a:ext uri="{FF2B5EF4-FFF2-40B4-BE49-F238E27FC236}">
                <a16:creationId xmlns:a16="http://schemas.microsoft.com/office/drawing/2014/main" id="{C14683C5-7D6C-4DC1-AF1D-4528CCF9B45E}"/>
              </a:ext>
            </a:extLst>
          </p:cNvPr>
          <p:cNvSpPr/>
          <p:nvPr/>
        </p:nvSpPr>
        <p:spPr>
          <a:xfrm>
            <a:off x="7749493" y="2356011"/>
            <a:ext cx="432839" cy="286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47DBD2A0-3F6C-4AB3-80FE-2093A67969BC}"/>
              </a:ext>
            </a:extLst>
          </p:cNvPr>
          <p:cNvSpPr/>
          <p:nvPr/>
        </p:nvSpPr>
        <p:spPr>
          <a:xfrm>
            <a:off x="813625" y="3639413"/>
            <a:ext cx="3498791" cy="1477328"/>
          </a:xfrm>
          <a:prstGeom prst="rect">
            <a:avLst/>
          </a:prstGeom>
        </p:spPr>
        <p:txBody>
          <a:bodyPr wrap="square">
            <a:spAutoFit/>
          </a:bodyPr>
          <a:lstStyle/>
          <a:p>
            <a:r>
              <a:rPr lang="es-EC" sz="1500" dirty="0">
                <a:latin typeface="+mj-lt"/>
              </a:rPr>
              <a:t>• Coeficiente alfa &gt;.9 es excelente</a:t>
            </a:r>
          </a:p>
          <a:p>
            <a:r>
              <a:rPr lang="es-EC" sz="1500" dirty="0">
                <a:latin typeface="+mj-lt"/>
              </a:rPr>
              <a:t>• Coeficiente alfa &gt;.8 es bueno</a:t>
            </a:r>
          </a:p>
          <a:p>
            <a:r>
              <a:rPr lang="es-EC" sz="1500" dirty="0">
                <a:latin typeface="+mj-lt"/>
              </a:rPr>
              <a:t>• Coeficiente alfa &gt;.7 es aceptable</a:t>
            </a:r>
          </a:p>
          <a:p>
            <a:r>
              <a:rPr lang="es-EC" sz="1500" dirty="0">
                <a:latin typeface="+mj-lt"/>
              </a:rPr>
              <a:t>• Coeficiente alfa &gt;.6 es cuestionable</a:t>
            </a:r>
          </a:p>
          <a:p>
            <a:r>
              <a:rPr lang="es-EC" sz="1500" dirty="0">
                <a:latin typeface="+mj-lt"/>
              </a:rPr>
              <a:t>• Coeficiente alfa &gt;.5 es pobre</a:t>
            </a:r>
          </a:p>
          <a:p>
            <a:r>
              <a:rPr lang="es-EC" sz="1500" dirty="0">
                <a:latin typeface="+mj-lt"/>
              </a:rPr>
              <a:t>• Coeficiente alfa &lt;.5 es inaceptable </a:t>
            </a:r>
          </a:p>
        </p:txBody>
      </p:sp>
      <p:sp>
        <p:nvSpPr>
          <p:cNvPr id="19" name="Text Placeholder 7">
            <a:extLst>
              <a:ext uri="{FF2B5EF4-FFF2-40B4-BE49-F238E27FC236}">
                <a16:creationId xmlns:a16="http://schemas.microsoft.com/office/drawing/2014/main" id="{74010D0D-AA24-4E88-A2EA-47853BA22206}"/>
              </a:ext>
            </a:extLst>
          </p:cNvPr>
          <p:cNvSpPr txBox="1">
            <a:spLocks/>
          </p:cNvSpPr>
          <p:nvPr/>
        </p:nvSpPr>
        <p:spPr>
          <a:xfrm>
            <a:off x="813625" y="3088442"/>
            <a:ext cx="2089878" cy="35119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Criterios de evaluación</a:t>
            </a:r>
            <a:endParaRPr lang="en-US" sz="1500" b="1" dirty="0">
              <a:solidFill>
                <a:schemeClr val="bg1"/>
              </a:solidFill>
              <a:latin typeface="+mj-lt"/>
            </a:endParaRPr>
          </a:p>
        </p:txBody>
      </p:sp>
      <p:pic>
        <p:nvPicPr>
          <p:cNvPr id="5" name="Picture 4">
            <a:extLst>
              <a:ext uri="{FF2B5EF4-FFF2-40B4-BE49-F238E27FC236}">
                <a16:creationId xmlns:a16="http://schemas.microsoft.com/office/drawing/2014/main" id="{89273C4D-28B8-4982-960B-EDE9A0DA53E1}"/>
              </a:ext>
            </a:extLst>
          </p:cNvPr>
          <p:cNvPicPr>
            <a:picLocks noChangeAspect="1"/>
          </p:cNvPicPr>
          <p:nvPr/>
        </p:nvPicPr>
        <p:blipFill rotWithShape="1">
          <a:blip r:embed="rId3"/>
          <a:srcRect l="25412" t="33234" r="25146" b="21424"/>
          <a:stretch/>
        </p:blipFill>
        <p:spPr>
          <a:xfrm>
            <a:off x="4917912" y="4378077"/>
            <a:ext cx="3550897" cy="1831756"/>
          </a:xfrm>
          <a:prstGeom prst="rect">
            <a:avLst/>
          </a:prstGeom>
        </p:spPr>
      </p:pic>
      <p:sp>
        <p:nvSpPr>
          <p:cNvPr id="22" name="Oval 21">
            <a:extLst>
              <a:ext uri="{FF2B5EF4-FFF2-40B4-BE49-F238E27FC236}">
                <a16:creationId xmlns:a16="http://schemas.microsoft.com/office/drawing/2014/main" id="{CB49551A-68E9-4B4B-8E30-33F7AFFF816B}"/>
              </a:ext>
            </a:extLst>
          </p:cNvPr>
          <p:cNvSpPr/>
          <p:nvPr/>
        </p:nvSpPr>
        <p:spPr>
          <a:xfrm>
            <a:off x="5671801" y="5538766"/>
            <a:ext cx="432839" cy="286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A6E0272A-12A4-4FE4-999A-6AE316E600DB}"/>
              </a:ext>
            </a:extLst>
          </p:cNvPr>
          <p:cNvSpPr/>
          <p:nvPr/>
        </p:nvSpPr>
        <p:spPr>
          <a:xfrm>
            <a:off x="4917912" y="3274990"/>
            <a:ext cx="6096000" cy="784830"/>
          </a:xfrm>
          <a:prstGeom prst="rect">
            <a:avLst/>
          </a:prstGeom>
        </p:spPr>
        <p:txBody>
          <a:bodyPr>
            <a:spAutoFit/>
          </a:bodyPr>
          <a:lstStyle/>
          <a:p>
            <a:r>
              <a:rPr lang="es-EC" sz="1500" dirty="0">
                <a:latin typeface="+mj-lt"/>
              </a:rPr>
              <a:t>Como se pudo evidenciar, existe validez y confiabilidad en el instrumento de investigación seleccionado, por tal motivo se procede a realizar el trabajo de campo al total de la muestra seleccionada. </a:t>
            </a:r>
            <a:endParaRPr lang="en-US" sz="1500" dirty="0">
              <a:latin typeface="+mj-lt"/>
            </a:endParaRPr>
          </a:p>
        </p:txBody>
      </p:sp>
      <p:sp>
        <p:nvSpPr>
          <p:cNvPr id="7" name="Rectangle 6">
            <a:extLst>
              <a:ext uri="{FF2B5EF4-FFF2-40B4-BE49-F238E27FC236}">
                <a16:creationId xmlns:a16="http://schemas.microsoft.com/office/drawing/2014/main" id="{749AC124-DC14-40E9-AACD-9AFD19D11F25}"/>
              </a:ext>
            </a:extLst>
          </p:cNvPr>
          <p:cNvSpPr/>
          <p:nvPr/>
        </p:nvSpPr>
        <p:spPr>
          <a:xfrm>
            <a:off x="831381" y="3923929"/>
            <a:ext cx="2861730" cy="436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Marcador de posición de imagen 10">
            <a:extLst>
              <a:ext uri="{FF2B5EF4-FFF2-40B4-BE49-F238E27FC236}">
                <a16:creationId xmlns:a16="http://schemas.microsoft.com/office/drawing/2014/main" id="{A97F23E9-AF90-4DDB-ABE3-6A07ED9E7D86}"/>
              </a:ext>
            </a:extLst>
          </p:cNvPr>
          <p:cNvPicPr>
            <a:picLocks noChangeAspect="1"/>
          </p:cNvPicPr>
          <p:nvPr/>
        </p:nvPicPr>
        <p:blipFill rotWithShape="1">
          <a:blip r:embed="rId4"/>
          <a:srcRect r="761" b="-626"/>
          <a:stretch/>
        </p:blipFill>
        <p:spPr>
          <a:xfrm>
            <a:off x="46382" y="6108654"/>
            <a:ext cx="12145618" cy="784830"/>
          </a:xfrm>
          <a:prstGeom prst="rect">
            <a:avLst/>
          </a:prstGeom>
          <a:ln w="28575">
            <a:noFill/>
          </a:ln>
        </p:spPr>
      </p:pic>
    </p:spTree>
    <p:extLst>
      <p:ext uri="{BB962C8B-B14F-4D97-AF65-F5344CB8AC3E}">
        <p14:creationId xmlns:p14="http://schemas.microsoft.com/office/powerpoint/2010/main" val="224901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4697E2-D655-45BA-BDDB-01CA68409FD5}"/>
              </a:ext>
            </a:extLst>
          </p:cNvPr>
          <p:cNvPicPr>
            <a:picLocks noChangeAspect="1"/>
          </p:cNvPicPr>
          <p:nvPr/>
        </p:nvPicPr>
        <p:blipFill>
          <a:blip r:embed="rId2"/>
          <a:stretch>
            <a:fillRect/>
          </a:stretch>
        </p:blipFill>
        <p:spPr>
          <a:xfrm>
            <a:off x="2525304" y="1095894"/>
            <a:ext cx="4430202" cy="2498742"/>
          </a:xfrm>
          <a:prstGeom prst="rect">
            <a:avLst/>
          </a:prstGeom>
        </p:spPr>
      </p:pic>
      <p:sp>
        <p:nvSpPr>
          <p:cNvPr id="2" name="Title 1">
            <a:extLst>
              <a:ext uri="{FF2B5EF4-FFF2-40B4-BE49-F238E27FC236}">
                <a16:creationId xmlns:a16="http://schemas.microsoft.com/office/drawing/2014/main" id="{DAFCADF9-A79F-4C4D-B96D-004154B9849F}"/>
              </a:ext>
            </a:extLst>
          </p:cNvPr>
          <p:cNvSpPr>
            <a:spLocks noGrp="1"/>
          </p:cNvSpPr>
          <p:nvPr>
            <p:ph type="title"/>
          </p:nvPr>
        </p:nvSpPr>
        <p:spPr>
          <a:xfrm>
            <a:off x="301126" y="319681"/>
            <a:ext cx="11174187" cy="507831"/>
          </a:xfrm>
        </p:spPr>
        <p:txBody>
          <a:bodyPr/>
          <a:lstStyle/>
          <a:p>
            <a:r>
              <a:rPr lang="es-EC" sz="3000" dirty="0">
                <a:solidFill>
                  <a:srgbClr val="002060"/>
                </a:solidFill>
              </a:rPr>
              <a:t>Análisis de Resultados</a:t>
            </a:r>
            <a:endParaRPr lang="en-US" sz="3000" dirty="0">
              <a:solidFill>
                <a:srgbClr val="002060"/>
              </a:solidFill>
            </a:endParaRPr>
          </a:p>
        </p:txBody>
      </p:sp>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3"/>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13</a:t>
            </a:fld>
            <a:endParaRPr lang="es-ES" b="1">
              <a:solidFill>
                <a:schemeClr val="bg1"/>
              </a:solidFill>
            </a:endParaRPr>
          </a:p>
        </p:txBody>
      </p:sp>
      <p:sp>
        <p:nvSpPr>
          <p:cNvPr id="8" name="Rectangle 7">
            <a:extLst>
              <a:ext uri="{FF2B5EF4-FFF2-40B4-BE49-F238E27FC236}">
                <a16:creationId xmlns:a16="http://schemas.microsoft.com/office/drawing/2014/main" id="{B986D302-0881-4E0B-BCD1-E8A09738F15A}"/>
              </a:ext>
            </a:extLst>
          </p:cNvPr>
          <p:cNvSpPr/>
          <p:nvPr/>
        </p:nvSpPr>
        <p:spPr>
          <a:xfrm>
            <a:off x="4679201" y="144587"/>
            <a:ext cx="6928634" cy="738664"/>
          </a:xfrm>
          <a:prstGeom prst="rect">
            <a:avLst/>
          </a:prstGeom>
        </p:spPr>
        <p:txBody>
          <a:bodyPr wrap="square">
            <a:spAutoFit/>
          </a:bodyPr>
          <a:lstStyle/>
          <a:p>
            <a:pPr algn="just"/>
            <a:r>
              <a:rPr lang="es-EC" sz="1400" i="1" dirty="0">
                <a:latin typeface="+mj-lt"/>
              </a:rPr>
              <a:t>A continuación, se muestra los resultados obtenidos del instrumento de investigación aplicado a 146 empresas pequeñas y medianas de la ciudad de Quito, del sector comercial. La cual se divide en dos secciones: información de la empresa y preguntas de la 1 a la 17.</a:t>
            </a:r>
            <a:endParaRPr lang="en-US" sz="1400" i="1" dirty="0">
              <a:latin typeface="+mj-lt"/>
            </a:endParaRPr>
          </a:p>
        </p:txBody>
      </p:sp>
      <p:sp>
        <p:nvSpPr>
          <p:cNvPr id="18" name="Text Placeholder 7">
            <a:extLst>
              <a:ext uri="{FF2B5EF4-FFF2-40B4-BE49-F238E27FC236}">
                <a16:creationId xmlns:a16="http://schemas.microsoft.com/office/drawing/2014/main" id="{77C1638D-FE24-406A-9770-6E481D60D480}"/>
              </a:ext>
            </a:extLst>
          </p:cNvPr>
          <p:cNvSpPr txBox="1">
            <a:spLocks/>
          </p:cNvSpPr>
          <p:nvPr/>
        </p:nvSpPr>
        <p:spPr>
          <a:xfrm>
            <a:off x="301126" y="2056177"/>
            <a:ext cx="2042439" cy="50783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Información de la Empresa</a:t>
            </a:r>
            <a:endParaRPr lang="en-US" sz="1500" b="1" dirty="0">
              <a:solidFill>
                <a:schemeClr val="bg1"/>
              </a:solidFill>
              <a:latin typeface="+mj-lt"/>
            </a:endParaRPr>
          </a:p>
        </p:txBody>
      </p:sp>
      <p:sp>
        <p:nvSpPr>
          <p:cNvPr id="23" name="Rectangle 22">
            <a:extLst>
              <a:ext uri="{FF2B5EF4-FFF2-40B4-BE49-F238E27FC236}">
                <a16:creationId xmlns:a16="http://schemas.microsoft.com/office/drawing/2014/main" id="{B694327D-6102-40E0-9239-0A7997A3C166}"/>
              </a:ext>
            </a:extLst>
          </p:cNvPr>
          <p:cNvSpPr/>
          <p:nvPr/>
        </p:nvSpPr>
        <p:spPr>
          <a:xfrm>
            <a:off x="3232248" y="2208431"/>
            <a:ext cx="590452" cy="212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9FA04E5A-F41F-4432-A0D9-EB9F3E42B9D8}"/>
              </a:ext>
            </a:extLst>
          </p:cNvPr>
          <p:cNvPicPr>
            <a:picLocks noChangeAspect="1"/>
          </p:cNvPicPr>
          <p:nvPr/>
        </p:nvPicPr>
        <p:blipFill>
          <a:blip r:embed="rId4"/>
          <a:stretch>
            <a:fillRect/>
          </a:stretch>
        </p:blipFill>
        <p:spPr>
          <a:xfrm>
            <a:off x="7137245" y="1084704"/>
            <a:ext cx="4714340" cy="2498742"/>
          </a:xfrm>
          <a:prstGeom prst="rect">
            <a:avLst/>
          </a:prstGeom>
        </p:spPr>
      </p:pic>
      <p:sp>
        <p:nvSpPr>
          <p:cNvPr id="24" name="Rectangle 23">
            <a:extLst>
              <a:ext uri="{FF2B5EF4-FFF2-40B4-BE49-F238E27FC236}">
                <a16:creationId xmlns:a16="http://schemas.microsoft.com/office/drawing/2014/main" id="{9D7EF28C-4867-4DEF-A3AC-C4C8248804FE}"/>
              </a:ext>
            </a:extLst>
          </p:cNvPr>
          <p:cNvSpPr/>
          <p:nvPr/>
        </p:nvSpPr>
        <p:spPr>
          <a:xfrm>
            <a:off x="10062025" y="2848987"/>
            <a:ext cx="1776909" cy="360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 Placeholder 7">
            <a:extLst>
              <a:ext uri="{FF2B5EF4-FFF2-40B4-BE49-F238E27FC236}">
                <a16:creationId xmlns:a16="http://schemas.microsoft.com/office/drawing/2014/main" id="{7D99710D-0D8A-4CE4-AE8A-DB07F85B0317}"/>
              </a:ext>
            </a:extLst>
          </p:cNvPr>
          <p:cNvSpPr txBox="1">
            <a:spLocks/>
          </p:cNvSpPr>
          <p:nvPr/>
        </p:nvSpPr>
        <p:spPr>
          <a:xfrm>
            <a:off x="629529" y="4619072"/>
            <a:ext cx="1385631" cy="323954"/>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Cuestionario</a:t>
            </a:r>
            <a:endParaRPr lang="en-US" sz="1500" b="1" dirty="0">
              <a:solidFill>
                <a:schemeClr val="bg1"/>
              </a:solidFill>
              <a:latin typeface="+mj-lt"/>
            </a:endParaRPr>
          </a:p>
        </p:txBody>
      </p:sp>
      <p:pic>
        <p:nvPicPr>
          <p:cNvPr id="14" name="Picture 13">
            <a:extLst>
              <a:ext uri="{FF2B5EF4-FFF2-40B4-BE49-F238E27FC236}">
                <a16:creationId xmlns:a16="http://schemas.microsoft.com/office/drawing/2014/main" id="{8EE21411-59E2-4205-AF25-025590B4C0F3}"/>
              </a:ext>
            </a:extLst>
          </p:cNvPr>
          <p:cNvPicPr>
            <a:picLocks noChangeAspect="1"/>
          </p:cNvPicPr>
          <p:nvPr/>
        </p:nvPicPr>
        <p:blipFill rotWithShape="1">
          <a:blip r:embed="rId5"/>
          <a:srcRect l="11226"/>
          <a:stretch/>
        </p:blipFill>
        <p:spPr>
          <a:xfrm>
            <a:off x="2525304" y="3712100"/>
            <a:ext cx="4430202" cy="2461853"/>
          </a:xfrm>
          <a:prstGeom prst="rect">
            <a:avLst/>
          </a:prstGeom>
        </p:spPr>
      </p:pic>
      <p:pic>
        <p:nvPicPr>
          <p:cNvPr id="15" name="Picture 14">
            <a:extLst>
              <a:ext uri="{FF2B5EF4-FFF2-40B4-BE49-F238E27FC236}">
                <a16:creationId xmlns:a16="http://schemas.microsoft.com/office/drawing/2014/main" id="{B3B0E8A3-5C8F-43DD-8259-095D8CA5B159}"/>
              </a:ext>
            </a:extLst>
          </p:cNvPr>
          <p:cNvPicPr>
            <a:picLocks noChangeAspect="1"/>
          </p:cNvPicPr>
          <p:nvPr/>
        </p:nvPicPr>
        <p:blipFill>
          <a:blip r:embed="rId6"/>
          <a:stretch>
            <a:fillRect/>
          </a:stretch>
        </p:blipFill>
        <p:spPr>
          <a:xfrm>
            <a:off x="7137245" y="3654920"/>
            <a:ext cx="4714340" cy="2461853"/>
          </a:xfrm>
          <a:prstGeom prst="rect">
            <a:avLst/>
          </a:prstGeom>
        </p:spPr>
      </p:pic>
      <p:sp>
        <p:nvSpPr>
          <p:cNvPr id="33" name="Rectangle 32">
            <a:extLst>
              <a:ext uri="{FF2B5EF4-FFF2-40B4-BE49-F238E27FC236}">
                <a16:creationId xmlns:a16="http://schemas.microsoft.com/office/drawing/2014/main" id="{84BF16A8-6619-48EE-B82B-298B101E4603}"/>
              </a:ext>
            </a:extLst>
          </p:cNvPr>
          <p:cNvSpPr/>
          <p:nvPr/>
        </p:nvSpPr>
        <p:spPr>
          <a:xfrm>
            <a:off x="8619168" y="5215903"/>
            <a:ext cx="685075" cy="298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254FC258-C1AA-4115-AECA-BD8E8BFC732C}"/>
              </a:ext>
            </a:extLst>
          </p:cNvPr>
          <p:cNvSpPr/>
          <p:nvPr/>
        </p:nvSpPr>
        <p:spPr>
          <a:xfrm>
            <a:off x="3595878" y="5199623"/>
            <a:ext cx="685075" cy="298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3C7E4AF0-66A2-4A9E-8065-3F99F76A693F}"/>
              </a:ext>
            </a:extLst>
          </p:cNvPr>
          <p:cNvSpPr/>
          <p:nvPr/>
        </p:nvSpPr>
        <p:spPr>
          <a:xfrm>
            <a:off x="2618912" y="3844755"/>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1</a:t>
            </a:r>
            <a:endParaRPr lang="en-US" dirty="0">
              <a:solidFill>
                <a:schemeClr val="tx1"/>
              </a:solidFill>
            </a:endParaRPr>
          </a:p>
        </p:txBody>
      </p:sp>
      <p:sp>
        <p:nvSpPr>
          <p:cNvPr id="35" name="Oval 34">
            <a:extLst>
              <a:ext uri="{FF2B5EF4-FFF2-40B4-BE49-F238E27FC236}">
                <a16:creationId xmlns:a16="http://schemas.microsoft.com/office/drawing/2014/main" id="{1A2CD378-53C6-4923-9A5D-1C87B69D8BAF}"/>
              </a:ext>
            </a:extLst>
          </p:cNvPr>
          <p:cNvSpPr/>
          <p:nvPr/>
        </p:nvSpPr>
        <p:spPr>
          <a:xfrm>
            <a:off x="7352189" y="3844755"/>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47933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14</a:t>
            </a:fld>
            <a:endParaRPr lang="es-ES" b="1">
              <a:solidFill>
                <a:schemeClr val="bg1"/>
              </a:solidFill>
            </a:endParaRPr>
          </a:p>
        </p:txBody>
      </p:sp>
      <p:sp>
        <p:nvSpPr>
          <p:cNvPr id="10" name="Title 1">
            <a:extLst>
              <a:ext uri="{FF2B5EF4-FFF2-40B4-BE49-F238E27FC236}">
                <a16:creationId xmlns:a16="http://schemas.microsoft.com/office/drawing/2014/main" id="{0AD5C325-E4D5-4D51-8740-AA1F3B34139C}"/>
              </a:ext>
            </a:extLst>
          </p:cNvPr>
          <p:cNvSpPr>
            <a:spLocks noGrp="1"/>
          </p:cNvSpPr>
          <p:nvPr>
            <p:ph type="title"/>
          </p:nvPr>
        </p:nvSpPr>
        <p:spPr>
          <a:xfrm>
            <a:off x="301126" y="319681"/>
            <a:ext cx="11174187" cy="507831"/>
          </a:xfrm>
        </p:spPr>
        <p:txBody>
          <a:bodyPr/>
          <a:lstStyle/>
          <a:p>
            <a:r>
              <a:rPr lang="es-EC" sz="3000" dirty="0">
                <a:solidFill>
                  <a:srgbClr val="002060"/>
                </a:solidFill>
              </a:rPr>
              <a:t>Análisis de Resultados</a:t>
            </a:r>
            <a:endParaRPr lang="en-US" sz="3000" dirty="0">
              <a:solidFill>
                <a:srgbClr val="002060"/>
              </a:solidFill>
            </a:endParaRPr>
          </a:p>
        </p:txBody>
      </p:sp>
      <p:pic>
        <p:nvPicPr>
          <p:cNvPr id="3" name="Picture 2">
            <a:extLst>
              <a:ext uri="{FF2B5EF4-FFF2-40B4-BE49-F238E27FC236}">
                <a16:creationId xmlns:a16="http://schemas.microsoft.com/office/drawing/2014/main" id="{361BE5B4-BDB8-4CC4-A1BD-1807622FCEF1}"/>
              </a:ext>
            </a:extLst>
          </p:cNvPr>
          <p:cNvPicPr>
            <a:picLocks noChangeAspect="1"/>
          </p:cNvPicPr>
          <p:nvPr/>
        </p:nvPicPr>
        <p:blipFill rotWithShape="1">
          <a:blip r:embed="rId3"/>
          <a:srcRect l="10915"/>
          <a:stretch/>
        </p:blipFill>
        <p:spPr>
          <a:xfrm>
            <a:off x="515797" y="1094304"/>
            <a:ext cx="3835155" cy="2402256"/>
          </a:xfrm>
          <a:prstGeom prst="rect">
            <a:avLst/>
          </a:prstGeom>
        </p:spPr>
      </p:pic>
      <p:pic>
        <p:nvPicPr>
          <p:cNvPr id="5" name="Picture 4">
            <a:extLst>
              <a:ext uri="{FF2B5EF4-FFF2-40B4-BE49-F238E27FC236}">
                <a16:creationId xmlns:a16="http://schemas.microsoft.com/office/drawing/2014/main" id="{E312644F-7DB9-4623-AAF1-C36E70B36958}"/>
              </a:ext>
            </a:extLst>
          </p:cNvPr>
          <p:cNvPicPr>
            <a:picLocks noChangeAspect="1"/>
          </p:cNvPicPr>
          <p:nvPr/>
        </p:nvPicPr>
        <p:blipFill rotWithShape="1">
          <a:blip r:embed="rId4"/>
          <a:srcRect l="11143"/>
          <a:stretch/>
        </p:blipFill>
        <p:spPr>
          <a:xfrm>
            <a:off x="5985383" y="103472"/>
            <a:ext cx="4248152" cy="2403499"/>
          </a:xfrm>
          <a:prstGeom prst="rect">
            <a:avLst/>
          </a:prstGeom>
        </p:spPr>
      </p:pic>
      <p:pic>
        <p:nvPicPr>
          <p:cNvPr id="6" name="Picture 5">
            <a:extLst>
              <a:ext uri="{FF2B5EF4-FFF2-40B4-BE49-F238E27FC236}">
                <a16:creationId xmlns:a16="http://schemas.microsoft.com/office/drawing/2014/main" id="{8601D2C7-407A-4626-829C-DD68FA47AEB4}"/>
              </a:ext>
            </a:extLst>
          </p:cNvPr>
          <p:cNvPicPr>
            <a:picLocks noChangeAspect="1"/>
          </p:cNvPicPr>
          <p:nvPr/>
        </p:nvPicPr>
        <p:blipFill>
          <a:blip r:embed="rId5"/>
          <a:stretch>
            <a:fillRect/>
          </a:stretch>
        </p:blipFill>
        <p:spPr>
          <a:xfrm>
            <a:off x="515797" y="3717357"/>
            <a:ext cx="3835155" cy="2430033"/>
          </a:xfrm>
          <a:prstGeom prst="rect">
            <a:avLst/>
          </a:prstGeom>
        </p:spPr>
      </p:pic>
      <p:sp>
        <p:nvSpPr>
          <p:cNvPr id="15" name="Oval 14">
            <a:extLst>
              <a:ext uri="{FF2B5EF4-FFF2-40B4-BE49-F238E27FC236}">
                <a16:creationId xmlns:a16="http://schemas.microsoft.com/office/drawing/2014/main" id="{2156F477-8F3B-4BF8-AF03-155E4C6CBBE6}"/>
              </a:ext>
            </a:extLst>
          </p:cNvPr>
          <p:cNvSpPr/>
          <p:nvPr/>
        </p:nvSpPr>
        <p:spPr>
          <a:xfrm>
            <a:off x="3862216" y="1216965"/>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3</a:t>
            </a:r>
            <a:endParaRPr lang="en-US" sz="1600" dirty="0">
              <a:solidFill>
                <a:schemeClr val="tx1"/>
              </a:solidFill>
            </a:endParaRPr>
          </a:p>
        </p:txBody>
      </p:sp>
      <p:sp>
        <p:nvSpPr>
          <p:cNvPr id="16" name="Oval 15">
            <a:extLst>
              <a:ext uri="{FF2B5EF4-FFF2-40B4-BE49-F238E27FC236}">
                <a16:creationId xmlns:a16="http://schemas.microsoft.com/office/drawing/2014/main" id="{5D0A9BA9-495F-4D63-824B-32A5FC719CD4}"/>
              </a:ext>
            </a:extLst>
          </p:cNvPr>
          <p:cNvSpPr/>
          <p:nvPr/>
        </p:nvSpPr>
        <p:spPr>
          <a:xfrm>
            <a:off x="3827169" y="3848896"/>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4</a:t>
            </a:r>
            <a:endParaRPr lang="en-US" sz="1600" dirty="0">
              <a:solidFill>
                <a:schemeClr val="tx1"/>
              </a:solidFill>
            </a:endParaRPr>
          </a:p>
        </p:txBody>
      </p:sp>
      <p:sp>
        <p:nvSpPr>
          <p:cNvPr id="17" name="Oval 16">
            <a:extLst>
              <a:ext uri="{FF2B5EF4-FFF2-40B4-BE49-F238E27FC236}">
                <a16:creationId xmlns:a16="http://schemas.microsoft.com/office/drawing/2014/main" id="{171DBD75-CAA8-4081-AE67-59BCAFED130D}"/>
              </a:ext>
            </a:extLst>
          </p:cNvPr>
          <p:cNvSpPr/>
          <p:nvPr/>
        </p:nvSpPr>
        <p:spPr>
          <a:xfrm>
            <a:off x="9807592" y="219213"/>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5</a:t>
            </a:r>
            <a:endParaRPr lang="en-US" dirty="0">
              <a:solidFill>
                <a:schemeClr val="tx1"/>
              </a:solidFill>
            </a:endParaRPr>
          </a:p>
        </p:txBody>
      </p:sp>
      <p:pic>
        <p:nvPicPr>
          <p:cNvPr id="13" name="Picture 12">
            <a:extLst>
              <a:ext uri="{FF2B5EF4-FFF2-40B4-BE49-F238E27FC236}">
                <a16:creationId xmlns:a16="http://schemas.microsoft.com/office/drawing/2014/main" id="{D421B53D-5229-40B6-81AF-8898F79E403A}"/>
              </a:ext>
            </a:extLst>
          </p:cNvPr>
          <p:cNvPicPr>
            <a:picLocks noChangeAspect="1"/>
          </p:cNvPicPr>
          <p:nvPr/>
        </p:nvPicPr>
        <p:blipFill>
          <a:blip r:embed="rId6"/>
          <a:stretch>
            <a:fillRect/>
          </a:stretch>
        </p:blipFill>
        <p:spPr>
          <a:xfrm>
            <a:off x="5985383" y="2723180"/>
            <a:ext cx="5175550" cy="3633656"/>
          </a:xfrm>
          <a:prstGeom prst="rect">
            <a:avLst/>
          </a:prstGeom>
        </p:spPr>
      </p:pic>
      <p:sp>
        <p:nvSpPr>
          <p:cNvPr id="23" name="Oval 22">
            <a:extLst>
              <a:ext uri="{FF2B5EF4-FFF2-40B4-BE49-F238E27FC236}">
                <a16:creationId xmlns:a16="http://schemas.microsoft.com/office/drawing/2014/main" id="{FD0799E1-33B3-4478-AA6A-3D1E00DA5B02}"/>
              </a:ext>
            </a:extLst>
          </p:cNvPr>
          <p:cNvSpPr/>
          <p:nvPr/>
        </p:nvSpPr>
        <p:spPr>
          <a:xfrm>
            <a:off x="10634695" y="2769721"/>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6</a:t>
            </a:r>
            <a:endParaRPr lang="en-US" dirty="0">
              <a:solidFill>
                <a:schemeClr val="tx1"/>
              </a:solidFill>
            </a:endParaRPr>
          </a:p>
        </p:txBody>
      </p:sp>
      <p:sp>
        <p:nvSpPr>
          <p:cNvPr id="24" name="Rectangle 23">
            <a:extLst>
              <a:ext uri="{FF2B5EF4-FFF2-40B4-BE49-F238E27FC236}">
                <a16:creationId xmlns:a16="http://schemas.microsoft.com/office/drawing/2014/main" id="{186C01C2-2039-4B49-A321-1FD4AEBA28E8}"/>
              </a:ext>
            </a:extLst>
          </p:cNvPr>
          <p:cNvSpPr/>
          <p:nvPr/>
        </p:nvSpPr>
        <p:spPr>
          <a:xfrm>
            <a:off x="841903" y="2556393"/>
            <a:ext cx="685075" cy="298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FFCBEDF2-9402-497D-BEB3-086EA4B5060E}"/>
              </a:ext>
            </a:extLst>
          </p:cNvPr>
          <p:cNvSpPr/>
          <p:nvPr/>
        </p:nvSpPr>
        <p:spPr>
          <a:xfrm>
            <a:off x="1536751" y="5311793"/>
            <a:ext cx="685075" cy="298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2E5077D7-CBE8-4DDF-B7E0-EF2D8ABA94C5}"/>
              </a:ext>
            </a:extLst>
          </p:cNvPr>
          <p:cNvSpPr/>
          <p:nvPr/>
        </p:nvSpPr>
        <p:spPr>
          <a:xfrm>
            <a:off x="6243395" y="1319375"/>
            <a:ext cx="685075" cy="298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a:extLst>
              <a:ext uri="{FF2B5EF4-FFF2-40B4-BE49-F238E27FC236}">
                <a16:creationId xmlns:a16="http://schemas.microsoft.com/office/drawing/2014/main" id="{85A5DDA9-5FDE-44C8-8445-399357137C65}"/>
              </a:ext>
            </a:extLst>
          </p:cNvPr>
          <p:cNvSpPr/>
          <p:nvPr/>
        </p:nvSpPr>
        <p:spPr>
          <a:xfrm>
            <a:off x="8038166" y="4856375"/>
            <a:ext cx="685075" cy="298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634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15</a:t>
            </a:fld>
            <a:endParaRPr lang="es-ES" b="1">
              <a:solidFill>
                <a:schemeClr val="bg1"/>
              </a:solidFill>
            </a:endParaRPr>
          </a:p>
        </p:txBody>
      </p:sp>
      <p:sp>
        <p:nvSpPr>
          <p:cNvPr id="10" name="Title 1">
            <a:extLst>
              <a:ext uri="{FF2B5EF4-FFF2-40B4-BE49-F238E27FC236}">
                <a16:creationId xmlns:a16="http://schemas.microsoft.com/office/drawing/2014/main" id="{0AD5C325-E4D5-4D51-8740-AA1F3B34139C}"/>
              </a:ext>
            </a:extLst>
          </p:cNvPr>
          <p:cNvSpPr>
            <a:spLocks noGrp="1"/>
          </p:cNvSpPr>
          <p:nvPr>
            <p:ph type="title"/>
          </p:nvPr>
        </p:nvSpPr>
        <p:spPr>
          <a:xfrm>
            <a:off x="301126" y="319681"/>
            <a:ext cx="11174187" cy="507831"/>
          </a:xfrm>
        </p:spPr>
        <p:txBody>
          <a:bodyPr/>
          <a:lstStyle/>
          <a:p>
            <a:r>
              <a:rPr lang="es-EC" sz="3000" dirty="0">
                <a:solidFill>
                  <a:srgbClr val="002060"/>
                </a:solidFill>
              </a:rPr>
              <a:t>Análisis de Resultados</a:t>
            </a:r>
            <a:endParaRPr lang="en-US" sz="3000" dirty="0">
              <a:solidFill>
                <a:srgbClr val="002060"/>
              </a:solidFill>
            </a:endParaRPr>
          </a:p>
        </p:txBody>
      </p:sp>
      <p:pic>
        <p:nvPicPr>
          <p:cNvPr id="5" name="Picture 4">
            <a:extLst>
              <a:ext uri="{FF2B5EF4-FFF2-40B4-BE49-F238E27FC236}">
                <a16:creationId xmlns:a16="http://schemas.microsoft.com/office/drawing/2014/main" id="{8045D389-C5B1-4451-8C7E-D136D99DF0A9}"/>
              </a:ext>
            </a:extLst>
          </p:cNvPr>
          <p:cNvPicPr>
            <a:picLocks noChangeAspect="1"/>
          </p:cNvPicPr>
          <p:nvPr/>
        </p:nvPicPr>
        <p:blipFill>
          <a:blip r:embed="rId3"/>
          <a:stretch>
            <a:fillRect/>
          </a:stretch>
        </p:blipFill>
        <p:spPr>
          <a:xfrm>
            <a:off x="301126" y="1063107"/>
            <a:ext cx="3420152" cy="2371550"/>
          </a:xfrm>
          <a:prstGeom prst="rect">
            <a:avLst/>
          </a:prstGeom>
        </p:spPr>
      </p:pic>
      <p:pic>
        <p:nvPicPr>
          <p:cNvPr id="6" name="Picture 5">
            <a:extLst>
              <a:ext uri="{FF2B5EF4-FFF2-40B4-BE49-F238E27FC236}">
                <a16:creationId xmlns:a16="http://schemas.microsoft.com/office/drawing/2014/main" id="{A3D77FCC-111D-4D0B-B300-F2185EE4006B}"/>
              </a:ext>
            </a:extLst>
          </p:cNvPr>
          <p:cNvPicPr>
            <a:picLocks noChangeAspect="1"/>
          </p:cNvPicPr>
          <p:nvPr/>
        </p:nvPicPr>
        <p:blipFill>
          <a:blip r:embed="rId4"/>
          <a:stretch>
            <a:fillRect/>
          </a:stretch>
        </p:blipFill>
        <p:spPr>
          <a:xfrm>
            <a:off x="3896627" y="1063107"/>
            <a:ext cx="3731238" cy="2371549"/>
          </a:xfrm>
          <a:prstGeom prst="rect">
            <a:avLst/>
          </a:prstGeom>
        </p:spPr>
      </p:pic>
      <p:pic>
        <p:nvPicPr>
          <p:cNvPr id="7" name="Picture 6">
            <a:extLst>
              <a:ext uri="{FF2B5EF4-FFF2-40B4-BE49-F238E27FC236}">
                <a16:creationId xmlns:a16="http://schemas.microsoft.com/office/drawing/2014/main" id="{01D6926A-A9F3-4D3D-8E60-F83328BD8FC8}"/>
              </a:ext>
            </a:extLst>
          </p:cNvPr>
          <p:cNvPicPr>
            <a:picLocks noChangeAspect="1"/>
          </p:cNvPicPr>
          <p:nvPr/>
        </p:nvPicPr>
        <p:blipFill>
          <a:blip r:embed="rId5"/>
          <a:stretch>
            <a:fillRect/>
          </a:stretch>
        </p:blipFill>
        <p:spPr>
          <a:xfrm>
            <a:off x="7803214" y="1057159"/>
            <a:ext cx="4048370" cy="2387500"/>
          </a:xfrm>
          <a:prstGeom prst="rect">
            <a:avLst/>
          </a:prstGeom>
        </p:spPr>
      </p:pic>
      <p:pic>
        <p:nvPicPr>
          <p:cNvPr id="12" name="Picture 11">
            <a:extLst>
              <a:ext uri="{FF2B5EF4-FFF2-40B4-BE49-F238E27FC236}">
                <a16:creationId xmlns:a16="http://schemas.microsoft.com/office/drawing/2014/main" id="{11177476-889F-4B46-B2AC-2F2A4B59A5BF}"/>
              </a:ext>
            </a:extLst>
          </p:cNvPr>
          <p:cNvPicPr>
            <a:picLocks noChangeAspect="1"/>
          </p:cNvPicPr>
          <p:nvPr/>
        </p:nvPicPr>
        <p:blipFill>
          <a:blip r:embed="rId6"/>
          <a:stretch>
            <a:fillRect/>
          </a:stretch>
        </p:blipFill>
        <p:spPr>
          <a:xfrm>
            <a:off x="8284441" y="3668573"/>
            <a:ext cx="3458779" cy="2412358"/>
          </a:xfrm>
          <a:prstGeom prst="rect">
            <a:avLst/>
          </a:prstGeom>
        </p:spPr>
      </p:pic>
      <p:pic>
        <p:nvPicPr>
          <p:cNvPr id="13" name="Picture 12">
            <a:extLst>
              <a:ext uri="{FF2B5EF4-FFF2-40B4-BE49-F238E27FC236}">
                <a16:creationId xmlns:a16="http://schemas.microsoft.com/office/drawing/2014/main" id="{7B588879-655D-4A51-8F76-C1F4BE4109BE}"/>
              </a:ext>
            </a:extLst>
          </p:cNvPr>
          <p:cNvPicPr>
            <a:picLocks noChangeAspect="1"/>
          </p:cNvPicPr>
          <p:nvPr/>
        </p:nvPicPr>
        <p:blipFill>
          <a:blip r:embed="rId7"/>
          <a:stretch>
            <a:fillRect/>
          </a:stretch>
        </p:blipFill>
        <p:spPr>
          <a:xfrm>
            <a:off x="4213606" y="3691091"/>
            <a:ext cx="3682303" cy="2389839"/>
          </a:xfrm>
          <a:prstGeom prst="rect">
            <a:avLst/>
          </a:prstGeom>
        </p:spPr>
      </p:pic>
      <p:pic>
        <p:nvPicPr>
          <p:cNvPr id="14" name="Picture 13">
            <a:extLst>
              <a:ext uri="{FF2B5EF4-FFF2-40B4-BE49-F238E27FC236}">
                <a16:creationId xmlns:a16="http://schemas.microsoft.com/office/drawing/2014/main" id="{10604146-3F69-4BFC-AA7E-F6D7DD39C2B9}"/>
              </a:ext>
            </a:extLst>
          </p:cNvPr>
          <p:cNvPicPr>
            <a:picLocks noChangeAspect="1"/>
          </p:cNvPicPr>
          <p:nvPr/>
        </p:nvPicPr>
        <p:blipFill>
          <a:blip r:embed="rId8"/>
          <a:stretch>
            <a:fillRect/>
          </a:stretch>
        </p:blipFill>
        <p:spPr>
          <a:xfrm>
            <a:off x="301126" y="3691092"/>
            <a:ext cx="3572566" cy="2389838"/>
          </a:xfrm>
          <a:prstGeom prst="rect">
            <a:avLst/>
          </a:prstGeom>
        </p:spPr>
      </p:pic>
      <p:sp>
        <p:nvSpPr>
          <p:cNvPr id="17" name="Oval 16">
            <a:extLst>
              <a:ext uri="{FF2B5EF4-FFF2-40B4-BE49-F238E27FC236}">
                <a16:creationId xmlns:a16="http://schemas.microsoft.com/office/drawing/2014/main" id="{3C674570-5F81-477F-BD22-101418BE351C}"/>
              </a:ext>
            </a:extLst>
          </p:cNvPr>
          <p:cNvSpPr/>
          <p:nvPr/>
        </p:nvSpPr>
        <p:spPr>
          <a:xfrm>
            <a:off x="3249657" y="1137215"/>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7</a:t>
            </a:r>
            <a:endParaRPr lang="en-US" sz="1600" dirty="0">
              <a:solidFill>
                <a:schemeClr val="tx1"/>
              </a:solidFill>
            </a:endParaRPr>
          </a:p>
        </p:txBody>
      </p:sp>
      <p:sp>
        <p:nvSpPr>
          <p:cNvPr id="18" name="Oval 17">
            <a:extLst>
              <a:ext uri="{FF2B5EF4-FFF2-40B4-BE49-F238E27FC236}">
                <a16:creationId xmlns:a16="http://schemas.microsoft.com/office/drawing/2014/main" id="{17630BE2-E386-4053-A0A7-A279F9DC7D03}"/>
              </a:ext>
            </a:extLst>
          </p:cNvPr>
          <p:cNvSpPr/>
          <p:nvPr/>
        </p:nvSpPr>
        <p:spPr>
          <a:xfrm>
            <a:off x="7156244" y="1165324"/>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8</a:t>
            </a:r>
            <a:endParaRPr lang="en-US" sz="1400" dirty="0">
              <a:solidFill>
                <a:schemeClr val="tx1"/>
              </a:solidFill>
            </a:endParaRPr>
          </a:p>
        </p:txBody>
      </p:sp>
      <p:sp>
        <p:nvSpPr>
          <p:cNvPr id="19" name="Oval 18">
            <a:extLst>
              <a:ext uri="{FF2B5EF4-FFF2-40B4-BE49-F238E27FC236}">
                <a16:creationId xmlns:a16="http://schemas.microsoft.com/office/drawing/2014/main" id="{E169C08A-62A7-42C4-88FB-FC9A72A407C8}"/>
              </a:ext>
            </a:extLst>
          </p:cNvPr>
          <p:cNvSpPr/>
          <p:nvPr/>
        </p:nvSpPr>
        <p:spPr>
          <a:xfrm>
            <a:off x="11370356" y="1127124"/>
            <a:ext cx="372864" cy="354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9</a:t>
            </a:r>
            <a:endParaRPr lang="en-US" sz="1400" dirty="0">
              <a:solidFill>
                <a:schemeClr val="tx1"/>
              </a:solidFill>
            </a:endParaRPr>
          </a:p>
        </p:txBody>
      </p:sp>
      <p:sp>
        <p:nvSpPr>
          <p:cNvPr id="20" name="Oval 19">
            <a:extLst>
              <a:ext uri="{FF2B5EF4-FFF2-40B4-BE49-F238E27FC236}">
                <a16:creationId xmlns:a16="http://schemas.microsoft.com/office/drawing/2014/main" id="{6D74DD16-9449-451E-A643-70B5E55A35CC}"/>
              </a:ext>
            </a:extLst>
          </p:cNvPr>
          <p:cNvSpPr/>
          <p:nvPr/>
        </p:nvSpPr>
        <p:spPr>
          <a:xfrm>
            <a:off x="3280062" y="3729946"/>
            <a:ext cx="525264" cy="468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10</a:t>
            </a:r>
            <a:endParaRPr lang="en-US" sz="1600" dirty="0">
              <a:solidFill>
                <a:schemeClr val="tx1"/>
              </a:solidFill>
            </a:endParaRPr>
          </a:p>
        </p:txBody>
      </p:sp>
      <p:sp>
        <p:nvSpPr>
          <p:cNvPr id="21" name="Oval 20">
            <a:extLst>
              <a:ext uri="{FF2B5EF4-FFF2-40B4-BE49-F238E27FC236}">
                <a16:creationId xmlns:a16="http://schemas.microsoft.com/office/drawing/2014/main" id="{027887E0-8B19-4DFF-BB9C-6F947F6958A6}"/>
              </a:ext>
            </a:extLst>
          </p:cNvPr>
          <p:cNvSpPr/>
          <p:nvPr/>
        </p:nvSpPr>
        <p:spPr>
          <a:xfrm>
            <a:off x="7342676" y="3729946"/>
            <a:ext cx="525264" cy="468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11</a:t>
            </a:r>
            <a:endParaRPr lang="en-US" sz="1600" dirty="0">
              <a:solidFill>
                <a:schemeClr val="tx1"/>
              </a:solidFill>
            </a:endParaRPr>
          </a:p>
        </p:txBody>
      </p:sp>
      <p:sp>
        <p:nvSpPr>
          <p:cNvPr id="22" name="Oval 21">
            <a:extLst>
              <a:ext uri="{FF2B5EF4-FFF2-40B4-BE49-F238E27FC236}">
                <a16:creationId xmlns:a16="http://schemas.microsoft.com/office/drawing/2014/main" id="{A351BA71-C296-4B64-AC46-2170FD4428D8}"/>
              </a:ext>
            </a:extLst>
          </p:cNvPr>
          <p:cNvSpPr/>
          <p:nvPr/>
        </p:nvSpPr>
        <p:spPr>
          <a:xfrm>
            <a:off x="11171627" y="3957651"/>
            <a:ext cx="525264" cy="468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12</a:t>
            </a:r>
            <a:endParaRPr lang="en-US" sz="1600" dirty="0">
              <a:solidFill>
                <a:schemeClr val="tx1"/>
              </a:solidFill>
            </a:endParaRPr>
          </a:p>
        </p:txBody>
      </p:sp>
      <p:sp>
        <p:nvSpPr>
          <p:cNvPr id="23" name="Rectangle 22">
            <a:extLst>
              <a:ext uri="{FF2B5EF4-FFF2-40B4-BE49-F238E27FC236}">
                <a16:creationId xmlns:a16="http://schemas.microsoft.com/office/drawing/2014/main" id="{E1419E18-6C46-40B3-B7A1-889083E8CDEE}"/>
              </a:ext>
            </a:extLst>
          </p:cNvPr>
          <p:cNvSpPr/>
          <p:nvPr/>
        </p:nvSpPr>
        <p:spPr>
          <a:xfrm>
            <a:off x="2350199" y="1769505"/>
            <a:ext cx="828941" cy="185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BF2A4811-0D38-4FD5-82E6-8A0D559F2CBF}"/>
              </a:ext>
            </a:extLst>
          </p:cNvPr>
          <p:cNvSpPr/>
          <p:nvPr/>
        </p:nvSpPr>
        <p:spPr>
          <a:xfrm>
            <a:off x="6119191" y="2201858"/>
            <a:ext cx="828941" cy="185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FD0472B9-5564-41C4-9702-C526E9BC9E9E}"/>
              </a:ext>
            </a:extLst>
          </p:cNvPr>
          <p:cNvSpPr/>
          <p:nvPr/>
        </p:nvSpPr>
        <p:spPr>
          <a:xfrm>
            <a:off x="10230836" y="2949771"/>
            <a:ext cx="1468520" cy="396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A6BC270D-E282-4E05-9142-DA05C9A1FE38}"/>
              </a:ext>
            </a:extLst>
          </p:cNvPr>
          <p:cNvSpPr/>
          <p:nvPr/>
        </p:nvSpPr>
        <p:spPr>
          <a:xfrm>
            <a:off x="2252758" y="5108525"/>
            <a:ext cx="1468520" cy="396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a:extLst>
              <a:ext uri="{FF2B5EF4-FFF2-40B4-BE49-F238E27FC236}">
                <a16:creationId xmlns:a16="http://schemas.microsoft.com/office/drawing/2014/main" id="{06D0C4D7-04E7-47E8-A8B1-29D75EC332F7}"/>
              </a:ext>
            </a:extLst>
          </p:cNvPr>
          <p:cNvSpPr/>
          <p:nvPr/>
        </p:nvSpPr>
        <p:spPr>
          <a:xfrm>
            <a:off x="6471322" y="4400563"/>
            <a:ext cx="1003019" cy="203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B80974C0-D0E6-4402-810F-6E17321FBE23}"/>
              </a:ext>
            </a:extLst>
          </p:cNvPr>
          <p:cNvSpPr/>
          <p:nvPr/>
        </p:nvSpPr>
        <p:spPr>
          <a:xfrm>
            <a:off x="10958663" y="5136448"/>
            <a:ext cx="514706" cy="16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938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16</a:t>
            </a:fld>
            <a:endParaRPr lang="es-ES" b="1">
              <a:solidFill>
                <a:schemeClr val="bg1"/>
              </a:solidFill>
            </a:endParaRPr>
          </a:p>
        </p:txBody>
      </p:sp>
      <p:sp>
        <p:nvSpPr>
          <p:cNvPr id="10" name="Title 1">
            <a:extLst>
              <a:ext uri="{FF2B5EF4-FFF2-40B4-BE49-F238E27FC236}">
                <a16:creationId xmlns:a16="http://schemas.microsoft.com/office/drawing/2014/main" id="{0AD5C325-E4D5-4D51-8740-AA1F3B34139C}"/>
              </a:ext>
            </a:extLst>
          </p:cNvPr>
          <p:cNvSpPr>
            <a:spLocks noGrp="1"/>
          </p:cNvSpPr>
          <p:nvPr>
            <p:ph type="title"/>
          </p:nvPr>
        </p:nvSpPr>
        <p:spPr>
          <a:xfrm>
            <a:off x="301126" y="319681"/>
            <a:ext cx="11174187" cy="507831"/>
          </a:xfrm>
        </p:spPr>
        <p:txBody>
          <a:bodyPr/>
          <a:lstStyle/>
          <a:p>
            <a:r>
              <a:rPr lang="es-EC" sz="3000" dirty="0">
                <a:solidFill>
                  <a:srgbClr val="002060"/>
                </a:solidFill>
              </a:rPr>
              <a:t>Análisis de Resultados</a:t>
            </a:r>
            <a:endParaRPr lang="en-US" sz="3000" dirty="0">
              <a:solidFill>
                <a:srgbClr val="002060"/>
              </a:solidFill>
            </a:endParaRPr>
          </a:p>
        </p:txBody>
      </p:sp>
      <p:pic>
        <p:nvPicPr>
          <p:cNvPr id="4" name="Picture 3">
            <a:extLst>
              <a:ext uri="{FF2B5EF4-FFF2-40B4-BE49-F238E27FC236}">
                <a16:creationId xmlns:a16="http://schemas.microsoft.com/office/drawing/2014/main" id="{C2C1EF32-F211-4D86-B123-41B66D8A2751}"/>
              </a:ext>
            </a:extLst>
          </p:cNvPr>
          <p:cNvPicPr>
            <a:picLocks noChangeAspect="1"/>
          </p:cNvPicPr>
          <p:nvPr/>
        </p:nvPicPr>
        <p:blipFill>
          <a:blip r:embed="rId3"/>
          <a:stretch>
            <a:fillRect/>
          </a:stretch>
        </p:blipFill>
        <p:spPr>
          <a:xfrm>
            <a:off x="301126" y="1055522"/>
            <a:ext cx="4113136" cy="2604765"/>
          </a:xfrm>
          <a:prstGeom prst="rect">
            <a:avLst/>
          </a:prstGeom>
        </p:spPr>
      </p:pic>
      <p:pic>
        <p:nvPicPr>
          <p:cNvPr id="5" name="Picture 4">
            <a:extLst>
              <a:ext uri="{FF2B5EF4-FFF2-40B4-BE49-F238E27FC236}">
                <a16:creationId xmlns:a16="http://schemas.microsoft.com/office/drawing/2014/main" id="{549649B5-DB64-4E18-8FFE-2E1DA6595131}"/>
              </a:ext>
            </a:extLst>
          </p:cNvPr>
          <p:cNvPicPr>
            <a:picLocks noChangeAspect="1"/>
          </p:cNvPicPr>
          <p:nvPr/>
        </p:nvPicPr>
        <p:blipFill>
          <a:blip r:embed="rId4"/>
          <a:stretch>
            <a:fillRect/>
          </a:stretch>
        </p:blipFill>
        <p:spPr>
          <a:xfrm>
            <a:off x="4580087" y="1063345"/>
            <a:ext cx="3182863" cy="2587869"/>
          </a:xfrm>
          <a:prstGeom prst="rect">
            <a:avLst/>
          </a:prstGeom>
        </p:spPr>
      </p:pic>
      <p:pic>
        <p:nvPicPr>
          <p:cNvPr id="7" name="Picture 6">
            <a:extLst>
              <a:ext uri="{FF2B5EF4-FFF2-40B4-BE49-F238E27FC236}">
                <a16:creationId xmlns:a16="http://schemas.microsoft.com/office/drawing/2014/main" id="{C59914F1-0D81-45E8-BB42-DC0E3E9B4058}"/>
              </a:ext>
            </a:extLst>
          </p:cNvPr>
          <p:cNvPicPr>
            <a:picLocks noChangeAspect="1"/>
          </p:cNvPicPr>
          <p:nvPr/>
        </p:nvPicPr>
        <p:blipFill>
          <a:blip r:embed="rId5"/>
          <a:stretch>
            <a:fillRect/>
          </a:stretch>
        </p:blipFill>
        <p:spPr>
          <a:xfrm>
            <a:off x="7928776" y="1063345"/>
            <a:ext cx="4090762" cy="2604765"/>
          </a:xfrm>
          <a:prstGeom prst="rect">
            <a:avLst/>
          </a:prstGeom>
        </p:spPr>
      </p:pic>
      <p:pic>
        <p:nvPicPr>
          <p:cNvPr id="8" name="Picture 7">
            <a:extLst>
              <a:ext uri="{FF2B5EF4-FFF2-40B4-BE49-F238E27FC236}">
                <a16:creationId xmlns:a16="http://schemas.microsoft.com/office/drawing/2014/main" id="{4EAC1C7D-CA53-47CF-BD93-3B15C5EAE111}"/>
              </a:ext>
            </a:extLst>
          </p:cNvPr>
          <p:cNvPicPr>
            <a:picLocks noChangeAspect="1"/>
          </p:cNvPicPr>
          <p:nvPr/>
        </p:nvPicPr>
        <p:blipFill>
          <a:blip r:embed="rId6"/>
          <a:stretch>
            <a:fillRect/>
          </a:stretch>
        </p:blipFill>
        <p:spPr>
          <a:xfrm>
            <a:off x="1695635" y="3861734"/>
            <a:ext cx="3561621" cy="2554910"/>
          </a:xfrm>
          <a:prstGeom prst="rect">
            <a:avLst/>
          </a:prstGeom>
        </p:spPr>
      </p:pic>
      <p:pic>
        <p:nvPicPr>
          <p:cNvPr id="11" name="Picture 10">
            <a:extLst>
              <a:ext uri="{FF2B5EF4-FFF2-40B4-BE49-F238E27FC236}">
                <a16:creationId xmlns:a16="http://schemas.microsoft.com/office/drawing/2014/main" id="{40F71D39-ACF1-4F72-BBD7-EF6E78A15E40}"/>
              </a:ext>
            </a:extLst>
          </p:cNvPr>
          <p:cNvPicPr>
            <a:picLocks noChangeAspect="1"/>
          </p:cNvPicPr>
          <p:nvPr/>
        </p:nvPicPr>
        <p:blipFill>
          <a:blip r:embed="rId7"/>
          <a:stretch>
            <a:fillRect/>
          </a:stretch>
        </p:blipFill>
        <p:spPr>
          <a:xfrm>
            <a:off x="5418799" y="3861734"/>
            <a:ext cx="4098044" cy="2557426"/>
          </a:xfrm>
          <a:prstGeom prst="rect">
            <a:avLst/>
          </a:prstGeom>
        </p:spPr>
      </p:pic>
      <p:sp>
        <p:nvSpPr>
          <p:cNvPr id="14" name="Oval 13">
            <a:extLst>
              <a:ext uri="{FF2B5EF4-FFF2-40B4-BE49-F238E27FC236}">
                <a16:creationId xmlns:a16="http://schemas.microsoft.com/office/drawing/2014/main" id="{08AF974C-8678-4A6E-989F-327E2F6DB47C}"/>
              </a:ext>
            </a:extLst>
          </p:cNvPr>
          <p:cNvSpPr/>
          <p:nvPr/>
        </p:nvSpPr>
        <p:spPr>
          <a:xfrm>
            <a:off x="3877361" y="1147628"/>
            <a:ext cx="477513" cy="264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13</a:t>
            </a:r>
            <a:endParaRPr lang="en-US" sz="1400" dirty="0">
              <a:solidFill>
                <a:schemeClr val="tx1"/>
              </a:solidFill>
            </a:endParaRPr>
          </a:p>
        </p:txBody>
      </p:sp>
      <p:sp>
        <p:nvSpPr>
          <p:cNvPr id="15" name="Oval 14">
            <a:extLst>
              <a:ext uri="{FF2B5EF4-FFF2-40B4-BE49-F238E27FC236}">
                <a16:creationId xmlns:a16="http://schemas.microsoft.com/office/drawing/2014/main" id="{FEB607A2-82AB-4387-991A-3E59B6C678E7}"/>
              </a:ext>
            </a:extLst>
          </p:cNvPr>
          <p:cNvSpPr/>
          <p:nvPr/>
        </p:nvSpPr>
        <p:spPr>
          <a:xfrm>
            <a:off x="7285437" y="1147628"/>
            <a:ext cx="477513" cy="264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14</a:t>
            </a:r>
            <a:endParaRPr lang="en-US" sz="1400" dirty="0">
              <a:solidFill>
                <a:schemeClr val="tx1"/>
              </a:solidFill>
            </a:endParaRPr>
          </a:p>
        </p:txBody>
      </p:sp>
      <p:sp>
        <p:nvSpPr>
          <p:cNvPr id="16" name="Oval 15">
            <a:extLst>
              <a:ext uri="{FF2B5EF4-FFF2-40B4-BE49-F238E27FC236}">
                <a16:creationId xmlns:a16="http://schemas.microsoft.com/office/drawing/2014/main" id="{61FD69F7-00D6-4CCB-8C72-638935738DCC}"/>
              </a:ext>
            </a:extLst>
          </p:cNvPr>
          <p:cNvSpPr/>
          <p:nvPr/>
        </p:nvSpPr>
        <p:spPr>
          <a:xfrm>
            <a:off x="11475313" y="1184210"/>
            <a:ext cx="477513" cy="264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15</a:t>
            </a:r>
            <a:endParaRPr lang="en-US" sz="1400" dirty="0">
              <a:solidFill>
                <a:schemeClr val="tx1"/>
              </a:solidFill>
            </a:endParaRPr>
          </a:p>
        </p:txBody>
      </p:sp>
      <p:sp>
        <p:nvSpPr>
          <p:cNvPr id="17" name="Oval 16">
            <a:extLst>
              <a:ext uri="{FF2B5EF4-FFF2-40B4-BE49-F238E27FC236}">
                <a16:creationId xmlns:a16="http://schemas.microsoft.com/office/drawing/2014/main" id="{F3F75700-9E04-4882-A277-BEF9A2B38B42}"/>
              </a:ext>
            </a:extLst>
          </p:cNvPr>
          <p:cNvSpPr/>
          <p:nvPr/>
        </p:nvSpPr>
        <p:spPr>
          <a:xfrm>
            <a:off x="4703131" y="3973278"/>
            <a:ext cx="477513" cy="264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16</a:t>
            </a:r>
            <a:endParaRPr lang="en-US" sz="1400" dirty="0">
              <a:solidFill>
                <a:schemeClr val="tx1"/>
              </a:solidFill>
            </a:endParaRPr>
          </a:p>
        </p:txBody>
      </p:sp>
      <p:sp>
        <p:nvSpPr>
          <p:cNvPr id="18" name="Oval 17">
            <a:extLst>
              <a:ext uri="{FF2B5EF4-FFF2-40B4-BE49-F238E27FC236}">
                <a16:creationId xmlns:a16="http://schemas.microsoft.com/office/drawing/2014/main" id="{348BB434-AB74-453A-B240-8E01B616D964}"/>
              </a:ext>
            </a:extLst>
          </p:cNvPr>
          <p:cNvSpPr/>
          <p:nvPr/>
        </p:nvSpPr>
        <p:spPr>
          <a:xfrm>
            <a:off x="9039330" y="3967170"/>
            <a:ext cx="477513" cy="264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17</a:t>
            </a:r>
            <a:endParaRPr lang="en-US" sz="1400" dirty="0">
              <a:solidFill>
                <a:schemeClr val="tx1"/>
              </a:solidFill>
            </a:endParaRPr>
          </a:p>
        </p:txBody>
      </p:sp>
      <p:sp>
        <p:nvSpPr>
          <p:cNvPr id="19" name="Rectangle 18">
            <a:extLst>
              <a:ext uri="{FF2B5EF4-FFF2-40B4-BE49-F238E27FC236}">
                <a16:creationId xmlns:a16="http://schemas.microsoft.com/office/drawing/2014/main" id="{DA1E2696-2102-496F-836D-CF86B7D2661D}"/>
              </a:ext>
            </a:extLst>
          </p:cNvPr>
          <p:cNvSpPr/>
          <p:nvPr/>
        </p:nvSpPr>
        <p:spPr>
          <a:xfrm>
            <a:off x="2912988" y="1988934"/>
            <a:ext cx="1468520" cy="1369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50F581DF-E0F5-422D-A536-0BF563BADB1E}"/>
              </a:ext>
            </a:extLst>
          </p:cNvPr>
          <p:cNvSpPr/>
          <p:nvPr/>
        </p:nvSpPr>
        <p:spPr>
          <a:xfrm>
            <a:off x="7233449" y="2582459"/>
            <a:ext cx="425377" cy="246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361B18AF-AF41-4D4E-BE90-A36F65F9A252}"/>
              </a:ext>
            </a:extLst>
          </p:cNvPr>
          <p:cNvSpPr/>
          <p:nvPr/>
        </p:nvSpPr>
        <p:spPr>
          <a:xfrm>
            <a:off x="10508730" y="2150950"/>
            <a:ext cx="1335019" cy="246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8EBCD6D4-0926-4765-8E13-8615EA5757FE}"/>
              </a:ext>
            </a:extLst>
          </p:cNvPr>
          <p:cNvSpPr/>
          <p:nvPr/>
        </p:nvSpPr>
        <p:spPr>
          <a:xfrm>
            <a:off x="4720887" y="5453567"/>
            <a:ext cx="390990" cy="239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429145D9-91A4-4505-B5B3-F842B14A9C87}"/>
              </a:ext>
            </a:extLst>
          </p:cNvPr>
          <p:cNvSpPr/>
          <p:nvPr/>
        </p:nvSpPr>
        <p:spPr>
          <a:xfrm>
            <a:off x="9003818" y="5449189"/>
            <a:ext cx="390990" cy="239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893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17</a:t>
            </a:fld>
            <a:endParaRPr lang="es-ES" b="1">
              <a:solidFill>
                <a:schemeClr val="bg1"/>
              </a:solidFill>
            </a:endParaRPr>
          </a:p>
        </p:txBody>
      </p:sp>
      <p:sp>
        <p:nvSpPr>
          <p:cNvPr id="10" name="Title 1">
            <a:extLst>
              <a:ext uri="{FF2B5EF4-FFF2-40B4-BE49-F238E27FC236}">
                <a16:creationId xmlns:a16="http://schemas.microsoft.com/office/drawing/2014/main" id="{0AD5C325-E4D5-4D51-8740-AA1F3B34139C}"/>
              </a:ext>
            </a:extLst>
          </p:cNvPr>
          <p:cNvSpPr>
            <a:spLocks noGrp="1"/>
          </p:cNvSpPr>
          <p:nvPr>
            <p:ph type="title"/>
          </p:nvPr>
        </p:nvSpPr>
        <p:spPr>
          <a:xfrm>
            <a:off x="301126" y="319681"/>
            <a:ext cx="11174187" cy="507831"/>
          </a:xfrm>
        </p:spPr>
        <p:txBody>
          <a:bodyPr/>
          <a:lstStyle/>
          <a:p>
            <a:r>
              <a:rPr lang="es-EC" sz="3000" dirty="0">
                <a:solidFill>
                  <a:srgbClr val="002060"/>
                </a:solidFill>
              </a:rPr>
              <a:t>Análisis de Resultados – Estadístico Chi Cuadrado</a:t>
            </a:r>
            <a:endParaRPr lang="en-US" sz="3000" dirty="0">
              <a:solidFill>
                <a:srgbClr val="002060"/>
              </a:solidFill>
            </a:endParaRPr>
          </a:p>
        </p:txBody>
      </p:sp>
      <p:sp>
        <p:nvSpPr>
          <p:cNvPr id="6" name="Text Placeholder 7">
            <a:extLst>
              <a:ext uri="{FF2B5EF4-FFF2-40B4-BE49-F238E27FC236}">
                <a16:creationId xmlns:a16="http://schemas.microsoft.com/office/drawing/2014/main" id="{05326C67-56DA-4E8C-B765-9754F567F268}"/>
              </a:ext>
            </a:extLst>
          </p:cNvPr>
          <p:cNvSpPr txBox="1">
            <a:spLocks/>
          </p:cNvSpPr>
          <p:nvPr/>
        </p:nvSpPr>
        <p:spPr>
          <a:xfrm>
            <a:off x="301126" y="1336646"/>
            <a:ext cx="3285037" cy="31554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Ventas 2020 – Inversión </a:t>
            </a:r>
            <a:endParaRPr lang="en-US" sz="1500" b="1" dirty="0">
              <a:solidFill>
                <a:schemeClr val="bg1"/>
              </a:solidFill>
              <a:latin typeface="+mj-lt"/>
            </a:endParaRPr>
          </a:p>
        </p:txBody>
      </p:sp>
      <p:pic>
        <p:nvPicPr>
          <p:cNvPr id="3" name="Picture 2">
            <a:extLst>
              <a:ext uri="{FF2B5EF4-FFF2-40B4-BE49-F238E27FC236}">
                <a16:creationId xmlns:a16="http://schemas.microsoft.com/office/drawing/2014/main" id="{490B0BD5-01D2-4048-BD28-505C77BEB02B}"/>
              </a:ext>
            </a:extLst>
          </p:cNvPr>
          <p:cNvPicPr>
            <a:picLocks noChangeAspect="1"/>
          </p:cNvPicPr>
          <p:nvPr/>
        </p:nvPicPr>
        <p:blipFill rotWithShape="1">
          <a:blip r:embed="rId3"/>
          <a:srcRect l="13711" t="31515" r="22656" b="19490"/>
          <a:stretch/>
        </p:blipFill>
        <p:spPr>
          <a:xfrm>
            <a:off x="301126" y="1694281"/>
            <a:ext cx="5138320" cy="2225398"/>
          </a:xfrm>
          <a:prstGeom prst="rect">
            <a:avLst/>
          </a:prstGeom>
        </p:spPr>
      </p:pic>
      <p:pic>
        <p:nvPicPr>
          <p:cNvPr id="5" name="Picture 4">
            <a:extLst>
              <a:ext uri="{FF2B5EF4-FFF2-40B4-BE49-F238E27FC236}">
                <a16:creationId xmlns:a16="http://schemas.microsoft.com/office/drawing/2014/main" id="{909E1512-9A9D-4C26-9AE8-FC0B02D00584}"/>
              </a:ext>
            </a:extLst>
          </p:cNvPr>
          <p:cNvPicPr>
            <a:picLocks noChangeAspect="1"/>
          </p:cNvPicPr>
          <p:nvPr/>
        </p:nvPicPr>
        <p:blipFill rotWithShape="1">
          <a:blip r:embed="rId4"/>
          <a:srcRect l="13242" t="24092" r="24062" b="29792"/>
          <a:stretch/>
        </p:blipFill>
        <p:spPr>
          <a:xfrm>
            <a:off x="6119191" y="1652194"/>
            <a:ext cx="5220828" cy="2160162"/>
          </a:xfrm>
          <a:prstGeom prst="rect">
            <a:avLst/>
          </a:prstGeom>
        </p:spPr>
      </p:pic>
      <p:pic>
        <p:nvPicPr>
          <p:cNvPr id="7" name="Picture 6">
            <a:extLst>
              <a:ext uri="{FF2B5EF4-FFF2-40B4-BE49-F238E27FC236}">
                <a16:creationId xmlns:a16="http://schemas.microsoft.com/office/drawing/2014/main" id="{7D05986D-069D-44AC-BB6F-EDF786380AB8}"/>
              </a:ext>
            </a:extLst>
          </p:cNvPr>
          <p:cNvPicPr>
            <a:picLocks noChangeAspect="1"/>
          </p:cNvPicPr>
          <p:nvPr/>
        </p:nvPicPr>
        <p:blipFill rotWithShape="1">
          <a:blip r:embed="rId5"/>
          <a:srcRect l="13242" t="32272" r="18320" b="25190"/>
          <a:stretch/>
        </p:blipFill>
        <p:spPr>
          <a:xfrm>
            <a:off x="2870286" y="4519963"/>
            <a:ext cx="5698996" cy="1992552"/>
          </a:xfrm>
          <a:prstGeom prst="rect">
            <a:avLst/>
          </a:prstGeom>
        </p:spPr>
      </p:pic>
      <p:sp>
        <p:nvSpPr>
          <p:cNvPr id="12" name="Text Placeholder 7">
            <a:extLst>
              <a:ext uri="{FF2B5EF4-FFF2-40B4-BE49-F238E27FC236}">
                <a16:creationId xmlns:a16="http://schemas.microsoft.com/office/drawing/2014/main" id="{069CFC5F-9390-49BF-9410-17462A98F5BC}"/>
              </a:ext>
            </a:extLst>
          </p:cNvPr>
          <p:cNvSpPr txBox="1">
            <a:spLocks/>
          </p:cNvSpPr>
          <p:nvPr/>
        </p:nvSpPr>
        <p:spPr>
          <a:xfrm>
            <a:off x="6268400" y="1336646"/>
            <a:ext cx="4473581" cy="31554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Devolución ventas – Tipo de producto </a:t>
            </a:r>
            <a:endParaRPr lang="en-US" sz="1500" b="1" dirty="0">
              <a:solidFill>
                <a:schemeClr val="bg1"/>
              </a:solidFill>
              <a:latin typeface="+mj-lt"/>
            </a:endParaRPr>
          </a:p>
        </p:txBody>
      </p:sp>
      <p:sp>
        <p:nvSpPr>
          <p:cNvPr id="13" name="Text Placeholder 7">
            <a:extLst>
              <a:ext uri="{FF2B5EF4-FFF2-40B4-BE49-F238E27FC236}">
                <a16:creationId xmlns:a16="http://schemas.microsoft.com/office/drawing/2014/main" id="{644CF185-AFB8-4671-AC5B-BE28027FE298}"/>
              </a:ext>
            </a:extLst>
          </p:cNvPr>
          <p:cNvSpPr txBox="1">
            <a:spLocks/>
          </p:cNvSpPr>
          <p:nvPr/>
        </p:nvSpPr>
        <p:spPr>
          <a:xfrm>
            <a:off x="3482993" y="4138994"/>
            <a:ext cx="4473581" cy="31554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Tipo de producto – Plataforma digital </a:t>
            </a:r>
            <a:endParaRPr lang="en-US" sz="1500" b="1" dirty="0">
              <a:solidFill>
                <a:schemeClr val="bg1"/>
              </a:solidFill>
              <a:latin typeface="+mj-lt"/>
            </a:endParaRPr>
          </a:p>
        </p:txBody>
      </p:sp>
      <p:sp>
        <p:nvSpPr>
          <p:cNvPr id="14" name="Rectangle 13">
            <a:extLst>
              <a:ext uri="{FF2B5EF4-FFF2-40B4-BE49-F238E27FC236}">
                <a16:creationId xmlns:a16="http://schemas.microsoft.com/office/drawing/2014/main" id="{A50A9E94-86F4-4289-9D57-7CFB07D44E09}"/>
              </a:ext>
            </a:extLst>
          </p:cNvPr>
          <p:cNvSpPr/>
          <p:nvPr/>
        </p:nvSpPr>
        <p:spPr>
          <a:xfrm>
            <a:off x="3988381" y="2528756"/>
            <a:ext cx="911836" cy="203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8C4FBF0F-56E9-4DD4-A099-62BB1EAC351D}"/>
              </a:ext>
            </a:extLst>
          </p:cNvPr>
          <p:cNvSpPr/>
          <p:nvPr/>
        </p:nvSpPr>
        <p:spPr>
          <a:xfrm>
            <a:off x="9955655" y="2628225"/>
            <a:ext cx="911836" cy="203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2BF5879B-A631-40A4-8D1B-1B9EFFADA62D}"/>
              </a:ext>
            </a:extLst>
          </p:cNvPr>
          <p:cNvSpPr/>
          <p:nvPr/>
        </p:nvSpPr>
        <p:spPr>
          <a:xfrm>
            <a:off x="7690202" y="5227322"/>
            <a:ext cx="685076" cy="16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207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18</a:t>
            </a:fld>
            <a:endParaRPr lang="es-ES" b="1">
              <a:solidFill>
                <a:schemeClr val="bg1"/>
              </a:solidFill>
            </a:endParaRPr>
          </a:p>
        </p:txBody>
      </p:sp>
      <p:sp>
        <p:nvSpPr>
          <p:cNvPr id="6" name="Title 1">
            <a:extLst>
              <a:ext uri="{FF2B5EF4-FFF2-40B4-BE49-F238E27FC236}">
                <a16:creationId xmlns:a16="http://schemas.microsoft.com/office/drawing/2014/main" id="{3800B842-9D30-43F9-BFC2-D3860AE97A66}"/>
              </a:ext>
            </a:extLst>
          </p:cNvPr>
          <p:cNvSpPr txBox="1">
            <a:spLocks/>
          </p:cNvSpPr>
          <p:nvPr/>
        </p:nvSpPr>
        <p:spPr>
          <a:xfrm>
            <a:off x="231585" y="346244"/>
            <a:ext cx="11174187" cy="5078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C" sz="3000">
                <a:solidFill>
                  <a:srgbClr val="002060"/>
                </a:solidFill>
              </a:rPr>
              <a:t>Análisis de Resultados – Estadístico Chi Cuadrado</a:t>
            </a:r>
            <a:endParaRPr lang="en-US" sz="3000">
              <a:solidFill>
                <a:srgbClr val="002060"/>
              </a:solidFill>
            </a:endParaRPr>
          </a:p>
        </p:txBody>
      </p:sp>
      <p:pic>
        <p:nvPicPr>
          <p:cNvPr id="4" name="Picture 3">
            <a:extLst>
              <a:ext uri="{FF2B5EF4-FFF2-40B4-BE49-F238E27FC236}">
                <a16:creationId xmlns:a16="http://schemas.microsoft.com/office/drawing/2014/main" id="{EA3EF371-B50C-4936-A167-46A284019355}"/>
              </a:ext>
            </a:extLst>
          </p:cNvPr>
          <p:cNvPicPr>
            <a:picLocks noChangeAspect="1"/>
          </p:cNvPicPr>
          <p:nvPr/>
        </p:nvPicPr>
        <p:blipFill rotWithShape="1">
          <a:blip r:embed="rId3"/>
          <a:srcRect l="10194" t="33657" r="22378" b="28932"/>
          <a:stretch/>
        </p:blipFill>
        <p:spPr>
          <a:xfrm>
            <a:off x="167105" y="1716126"/>
            <a:ext cx="5614864" cy="1752372"/>
          </a:xfrm>
          <a:prstGeom prst="rect">
            <a:avLst/>
          </a:prstGeom>
        </p:spPr>
      </p:pic>
      <p:pic>
        <p:nvPicPr>
          <p:cNvPr id="7" name="Picture 6">
            <a:extLst>
              <a:ext uri="{FF2B5EF4-FFF2-40B4-BE49-F238E27FC236}">
                <a16:creationId xmlns:a16="http://schemas.microsoft.com/office/drawing/2014/main" id="{ECCFFA1B-10FE-40C0-BD1A-B944FBE214F8}"/>
              </a:ext>
            </a:extLst>
          </p:cNvPr>
          <p:cNvPicPr>
            <a:picLocks noChangeAspect="1"/>
          </p:cNvPicPr>
          <p:nvPr/>
        </p:nvPicPr>
        <p:blipFill rotWithShape="1">
          <a:blip r:embed="rId4"/>
          <a:srcRect l="10195" t="31411" r="27257" b="27509"/>
          <a:stretch/>
        </p:blipFill>
        <p:spPr>
          <a:xfrm>
            <a:off x="6329049" y="1697602"/>
            <a:ext cx="5208605" cy="1924260"/>
          </a:xfrm>
          <a:prstGeom prst="rect">
            <a:avLst/>
          </a:prstGeom>
        </p:spPr>
      </p:pic>
      <p:pic>
        <p:nvPicPr>
          <p:cNvPr id="8" name="Picture 7">
            <a:extLst>
              <a:ext uri="{FF2B5EF4-FFF2-40B4-BE49-F238E27FC236}">
                <a16:creationId xmlns:a16="http://schemas.microsoft.com/office/drawing/2014/main" id="{65DA3867-5A59-4DFA-A839-2F3D24770ED7}"/>
              </a:ext>
            </a:extLst>
          </p:cNvPr>
          <p:cNvPicPr>
            <a:picLocks noChangeAspect="1"/>
          </p:cNvPicPr>
          <p:nvPr/>
        </p:nvPicPr>
        <p:blipFill rotWithShape="1">
          <a:blip r:embed="rId5"/>
          <a:srcRect l="9227" t="27473" r="25818" b="27448"/>
          <a:stretch/>
        </p:blipFill>
        <p:spPr>
          <a:xfrm>
            <a:off x="512304" y="4255313"/>
            <a:ext cx="4928028" cy="1923805"/>
          </a:xfrm>
          <a:prstGeom prst="rect">
            <a:avLst/>
          </a:prstGeom>
        </p:spPr>
      </p:pic>
      <p:pic>
        <p:nvPicPr>
          <p:cNvPr id="12" name="Picture 11">
            <a:extLst>
              <a:ext uri="{FF2B5EF4-FFF2-40B4-BE49-F238E27FC236}">
                <a16:creationId xmlns:a16="http://schemas.microsoft.com/office/drawing/2014/main" id="{D09B8E54-38A6-4362-B4A9-96446C4E09E1}"/>
              </a:ext>
            </a:extLst>
          </p:cNvPr>
          <p:cNvPicPr>
            <a:picLocks noChangeAspect="1"/>
          </p:cNvPicPr>
          <p:nvPr/>
        </p:nvPicPr>
        <p:blipFill rotWithShape="1">
          <a:blip r:embed="rId6"/>
          <a:srcRect l="10558" t="28220" r="21723" b="29062"/>
          <a:stretch/>
        </p:blipFill>
        <p:spPr>
          <a:xfrm>
            <a:off x="5898536" y="4326340"/>
            <a:ext cx="5639118" cy="2000977"/>
          </a:xfrm>
          <a:prstGeom prst="rect">
            <a:avLst/>
          </a:prstGeom>
        </p:spPr>
      </p:pic>
      <p:sp>
        <p:nvSpPr>
          <p:cNvPr id="15" name="Text Placeholder 7">
            <a:extLst>
              <a:ext uri="{FF2B5EF4-FFF2-40B4-BE49-F238E27FC236}">
                <a16:creationId xmlns:a16="http://schemas.microsoft.com/office/drawing/2014/main" id="{35A993F5-2EF3-494B-9A8A-7344B25C404D}"/>
              </a:ext>
            </a:extLst>
          </p:cNvPr>
          <p:cNvSpPr txBox="1">
            <a:spLocks/>
          </p:cNvSpPr>
          <p:nvPr/>
        </p:nvSpPr>
        <p:spPr>
          <a:xfrm>
            <a:off x="737747" y="1252379"/>
            <a:ext cx="4473581" cy="31554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Tipo de producto – Canal de distribución</a:t>
            </a:r>
            <a:endParaRPr lang="en-US" sz="1500" b="1" dirty="0">
              <a:solidFill>
                <a:schemeClr val="bg1"/>
              </a:solidFill>
              <a:latin typeface="+mj-lt"/>
            </a:endParaRPr>
          </a:p>
        </p:txBody>
      </p:sp>
      <p:sp>
        <p:nvSpPr>
          <p:cNvPr id="16" name="Text Placeholder 7">
            <a:extLst>
              <a:ext uri="{FF2B5EF4-FFF2-40B4-BE49-F238E27FC236}">
                <a16:creationId xmlns:a16="http://schemas.microsoft.com/office/drawing/2014/main" id="{26D7F927-DEEF-46D4-9E16-02536D93A521}"/>
              </a:ext>
            </a:extLst>
          </p:cNvPr>
          <p:cNvSpPr txBox="1">
            <a:spLocks/>
          </p:cNvSpPr>
          <p:nvPr/>
        </p:nvSpPr>
        <p:spPr>
          <a:xfrm>
            <a:off x="6633999" y="1113054"/>
            <a:ext cx="4473581" cy="507831"/>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Tipo de producto – Utilización futura del comercio electrónico</a:t>
            </a:r>
            <a:endParaRPr lang="en-US" sz="1500" b="1" dirty="0">
              <a:solidFill>
                <a:schemeClr val="bg1"/>
              </a:solidFill>
              <a:latin typeface="+mj-lt"/>
            </a:endParaRPr>
          </a:p>
        </p:txBody>
      </p:sp>
      <p:sp>
        <p:nvSpPr>
          <p:cNvPr id="17" name="Text Placeholder 7">
            <a:extLst>
              <a:ext uri="{FF2B5EF4-FFF2-40B4-BE49-F238E27FC236}">
                <a16:creationId xmlns:a16="http://schemas.microsoft.com/office/drawing/2014/main" id="{713C6B65-69A0-4319-ADB3-8B1A6FB0E511}"/>
              </a:ext>
            </a:extLst>
          </p:cNvPr>
          <p:cNvSpPr txBox="1">
            <a:spLocks/>
          </p:cNvSpPr>
          <p:nvPr/>
        </p:nvSpPr>
        <p:spPr>
          <a:xfrm>
            <a:off x="737746" y="3809619"/>
            <a:ext cx="4473581" cy="31554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Plataforma digital – Medios de pago </a:t>
            </a:r>
            <a:endParaRPr lang="en-US" sz="1500" b="1" dirty="0">
              <a:solidFill>
                <a:schemeClr val="bg1"/>
              </a:solidFill>
              <a:latin typeface="+mj-lt"/>
            </a:endParaRPr>
          </a:p>
        </p:txBody>
      </p:sp>
      <p:sp>
        <p:nvSpPr>
          <p:cNvPr id="18" name="Text Placeholder 7">
            <a:extLst>
              <a:ext uri="{FF2B5EF4-FFF2-40B4-BE49-F238E27FC236}">
                <a16:creationId xmlns:a16="http://schemas.microsoft.com/office/drawing/2014/main" id="{874FB132-8588-467E-9BE4-3B922A97820C}"/>
              </a:ext>
            </a:extLst>
          </p:cNvPr>
          <p:cNvSpPr txBox="1">
            <a:spLocks/>
          </p:cNvSpPr>
          <p:nvPr/>
        </p:nvSpPr>
        <p:spPr>
          <a:xfrm>
            <a:off x="6481304" y="3809619"/>
            <a:ext cx="4473581" cy="50426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Relación Tipo de producto – Consideración del incremento de ventas digitales a raíz de la pandemia</a:t>
            </a:r>
            <a:endParaRPr lang="en-US" sz="1500" b="1" dirty="0">
              <a:solidFill>
                <a:schemeClr val="bg1"/>
              </a:solidFill>
              <a:latin typeface="+mj-lt"/>
            </a:endParaRPr>
          </a:p>
        </p:txBody>
      </p:sp>
      <p:sp>
        <p:nvSpPr>
          <p:cNvPr id="19" name="Rectangle 18">
            <a:extLst>
              <a:ext uri="{FF2B5EF4-FFF2-40B4-BE49-F238E27FC236}">
                <a16:creationId xmlns:a16="http://schemas.microsoft.com/office/drawing/2014/main" id="{C92CF842-8DE7-46D1-A3D5-29FD9A4F7565}"/>
              </a:ext>
            </a:extLst>
          </p:cNvPr>
          <p:cNvSpPr/>
          <p:nvPr/>
        </p:nvSpPr>
        <p:spPr>
          <a:xfrm>
            <a:off x="5008588" y="2421959"/>
            <a:ext cx="685076" cy="16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E8D36FA6-889F-43E7-AB14-0D8B007C03ED}"/>
              </a:ext>
            </a:extLst>
          </p:cNvPr>
          <p:cNvSpPr/>
          <p:nvPr/>
        </p:nvSpPr>
        <p:spPr>
          <a:xfrm>
            <a:off x="10685598" y="2542318"/>
            <a:ext cx="685076" cy="16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E3A0A370-55D8-4EE0-BA48-18C36E9ACB58}"/>
              </a:ext>
            </a:extLst>
          </p:cNvPr>
          <p:cNvSpPr/>
          <p:nvPr/>
        </p:nvSpPr>
        <p:spPr>
          <a:xfrm>
            <a:off x="4755256" y="5205780"/>
            <a:ext cx="685076" cy="16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1A69E604-B453-4BFF-8199-41AA38001D92}"/>
              </a:ext>
            </a:extLst>
          </p:cNvPr>
          <p:cNvSpPr/>
          <p:nvPr/>
        </p:nvSpPr>
        <p:spPr>
          <a:xfrm>
            <a:off x="10747330" y="5196289"/>
            <a:ext cx="685076" cy="16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534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19</a:t>
            </a:fld>
            <a:endParaRPr lang="es-ES" b="1">
              <a:solidFill>
                <a:schemeClr val="bg1"/>
              </a:solidFill>
            </a:endParaRPr>
          </a:p>
        </p:txBody>
      </p:sp>
      <p:sp>
        <p:nvSpPr>
          <p:cNvPr id="10" name="Title 1">
            <a:extLst>
              <a:ext uri="{FF2B5EF4-FFF2-40B4-BE49-F238E27FC236}">
                <a16:creationId xmlns:a16="http://schemas.microsoft.com/office/drawing/2014/main" id="{0AD5C325-E4D5-4D51-8740-AA1F3B34139C}"/>
              </a:ext>
            </a:extLst>
          </p:cNvPr>
          <p:cNvSpPr>
            <a:spLocks noGrp="1"/>
          </p:cNvSpPr>
          <p:nvPr>
            <p:ph type="title"/>
          </p:nvPr>
        </p:nvSpPr>
        <p:spPr>
          <a:xfrm>
            <a:off x="301126" y="319681"/>
            <a:ext cx="11174187" cy="507831"/>
          </a:xfrm>
        </p:spPr>
        <p:txBody>
          <a:bodyPr/>
          <a:lstStyle/>
          <a:p>
            <a:r>
              <a:rPr lang="es-EC" sz="3000" dirty="0">
                <a:solidFill>
                  <a:srgbClr val="002060"/>
                </a:solidFill>
              </a:rPr>
              <a:t>Validación de Hipótesis</a:t>
            </a:r>
            <a:endParaRPr lang="en-US" sz="3000" dirty="0">
              <a:solidFill>
                <a:srgbClr val="002060"/>
              </a:solidFill>
            </a:endParaRPr>
          </a:p>
        </p:txBody>
      </p:sp>
      <p:sp>
        <p:nvSpPr>
          <p:cNvPr id="6" name="Text Placeholder 7">
            <a:extLst>
              <a:ext uri="{FF2B5EF4-FFF2-40B4-BE49-F238E27FC236}">
                <a16:creationId xmlns:a16="http://schemas.microsoft.com/office/drawing/2014/main" id="{EAD42766-B724-4087-8A32-5BCD16305ACD}"/>
              </a:ext>
            </a:extLst>
          </p:cNvPr>
          <p:cNvSpPr txBox="1">
            <a:spLocks/>
          </p:cNvSpPr>
          <p:nvPr/>
        </p:nvSpPr>
        <p:spPr>
          <a:xfrm>
            <a:off x="451998" y="1252378"/>
            <a:ext cx="2105466" cy="347821"/>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Prueba de Normalidad </a:t>
            </a:r>
            <a:endParaRPr lang="en-US" sz="1500" b="1" dirty="0">
              <a:solidFill>
                <a:schemeClr val="bg1"/>
              </a:solidFill>
              <a:latin typeface="+mj-lt"/>
            </a:endParaRPr>
          </a:p>
        </p:txBody>
      </p:sp>
      <p:sp>
        <p:nvSpPr>
          <p:cNvPr id="7" name="Text Placeholder 8">
            <a:extLst>
              <a:ext uri="{FF2B5EF4-FFF2-40B4-BE49-F238E27FC236}">
                <a16:creationId xmlns:a16="http://schemas.microsoft.com/office/drawing/2014/main" id="{09AF7197-19BD-4614-83E8-4416D65F1EB7}"/>
              </a:ext>
            </a:extLst>
          </p:cNvPr>
          <p:cNvSpPr txBox="1">
            <a:spLocks/>
          </p:cNvSpPr>
          <p:nvPr/>
        </p:nvSpPr>
        <p:spPr>
          <a:xfrm>
            <a:off x="2762074" y="1083089"/>
            <a:ext cx="3776837" cy="714973"/>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Identifica si los datos se ajustan o no a una distribución normal, a fin de determinar que prueba realizar para validar la hipótesis </a:t>
            </a:r>
            <a:endParaRPr lang="en-US" sz="1500" dirty="0">
              <a:latin typeface="+mj-lt"/>
            </a:endParaRPr>
          </a:p>
        </p:txBody>
      </p:sp>
      <p:sp>
        <p:nvSpPr>
          <p:cNvPr id="8" name="Text Placeholder 7">
            <a:extLst>
              <a:ext uri="{FF2B5EF4-FFF2-40B4-BE49-F238E27FC236}">
                <a16:creationId xmlns:a16="http://schemas.microsoft.com/office/drawing/2014/main" id="{F94A5C2C-1DDB-4CFD-B6BA-B59C713CFDA5}"/>
              </a:ext>
            </a:extLst>
          </p:cNvPr>
          <p:cNvSpPr txBox="1">
            <a:spLocks/>
          </p:cNvSpPr>
          <p:nvPr/>
        </p:nvSpPr>
        <p:spPr>
          <a:xfrm>
            <a:off x="6990907" y="1295240"/>
            <a:ext cx="1981640" cy="33353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Variable Numérica </a:t>
            </a:r>
            <a:endParaRPr lang="en-US" sz="1500" b="1" dirty="0">
              <a:solidFill>
                <a:schemeClr val="bg1"/>
              </a:solidFill>
              <a:latin typeface="+mj-lt"/>
            </a:endParaRPr>
          </a:p>
        </p:txBody>
      </p:sp>
      <p:sp>
        <p:nvSpPr>
          <p:cNvPr id="11" name="Text Placeholder 8">
            <a:extLst>
              <a:ext uri="{FF2B5EF4-FFF2-40B4-BE49-F238E27FC236}">
                <a16:creationId xmlns:a16="http://schemas.microsoft.com/office/drawing/2014/main" id="{58669A4D-02B1-4E02-BB07-E207B7DD5D63}"/>
              </a:ext>
            </a:extLst>
          </p:cNvPr>
          <p:cNvSpPr txBox="1">
            <a:spLocks/>
          </p:cNvSpPr>
          <p:nvPr/>
        </p:nvSpPr>
        <p:spPr>
          <a:xfrm>
            <a:off x="9187032" y="1266664"/>
            <a:ext cx="2571926" cy="364710"/>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Ventas digitales 2019 / 2020</a:t>
            </a:r>
            <a:endParaRPr lang="en-US" sz="1500" dirty="0">
              <a:latin typeface="+mj-lt"/>
            </a:endParaRPr>
          </a:p>
        </p:txBody>
      </p:sp>
      <p:pic>
        <p:nvPicPr>
          <p:cNvPr id="2" name="Picture 1">
            <a:extLst>
              <a:ext uri="{FF2B5EF4-FFF2-40B4-BE49-F238E27FC236}">
                <a16:creationId xmlns:a16="http://schemas.microsoft.com/office/drawing/2014/main" id="{FA2E600C-0D9F-479C-83D6-7E25AEF21CA2}"/>
              </a:ext>
            </a:extLst>
          </p:cNvPr>
          <p:cNvPicPr>
            <a:picLocks noChangeAspect="1"/>
          </p:cNvPicPr>
          <p:nvPr/>
        </p:nvPicPr>
        <p:blipFill>
          <a:blip r:embed="rId3"/>
          <a:stretch>
            <a:fillRect/>
          </a:stretch>
        </p:blipFill>
        <p:spPr>
          <a:xfrm>
            <a:off x="380550" y="2232548"/>
            <a:ext cx="3969756" cy="1902251"/>
          </a:xfrm>
          <a:prstGeom prst="rect">
            <a:avLst/>
          </a:prstGeom>
        </p:spPr>
      </p:pic>
      <p:sp>
        <p:nvSpPr>
          <p:cNvPr id="12" name="Rectangle 11">
            <a:extLst>
              <a:ext uri="{FF2B5EF4-FFF2-40B4-BE49-F238E27FC236}">
                <a16:creationId xmlns:a16="http://schemas.microsoft.com/office/drawing/2014/main" id="{DBE0BAA7-A665-493D-B1FA-E55FDDE4D475}"/>
              </a:ext>
            </a:extLst>
          </p:cNvPr>
          <p:cNvSpPr/>
          <p:nvPr/>
        </p:nvSpPr>
        <p:spPr>
          <a:xfrm>
            <a:off x="3329182" y="3330748"/>
            <a:ext cx="685076" cy="360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8">
            <a:extLst>
              <a:ext uri="{FF2B5EF4-FFF2-40B4-BE49-F238E27FC236}">
                <a16:creationId xmlns:a16="http://schemas.microsoft.com/office/drawing/2014/main" id="{C34262C9-1679-44E6-977E-1C9B7191153D}"/>
              </a:ext>
            </a:extLst>
          </p:cNvPr>
          <p:cNvSpPr txBox="1">
            <a:spLocks/>
          </p:cNvSpPr>
          <p:nvPr/>
        </p:nvSpPr>
        <p:spPr>
          <a:xfrm>
            <a:off x="451998" y="4453201"/>
            <a:ext cx="3776837" cy="477710"/>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Significancia no es mayor a 0.05 por tanto no corresponde a una distribución normal. </a:t>
            </a:r>
            <a:endParaRPr lang="en-US" sz="1500" dirty="0">
              <a:latin typeface="+mj-lt"/>
            </a:endParaRPr>
          </a:p>
        </p:txBody>
      </p:sp>
      <p:sp>
        <p:nvSpPr>
          <p:cNvPr id="14" name="Text Placeholder 8">
            <a:extLst>
              <a:ext uri="{FF2B5EF4-FFF2-40B4-BE49-F238E27FC236}">
                <a16:creationId xmlns:a16="http://schemas.microsoft.com/office/drawing/2014/main" id="{7AC2B25B-811A-45D4-AA64-B51C37E43660}"/>
              </a:ext>
            </a:extLst>
          </p:cNvPr>
          <p:cNvSpPr txBox="1">
            <a:spLocks/>
          </p:cNvSpPr>
          <p:nvPr/>
        </p:nvSpPr>
        <p:spPr>
          <a:xfrm>
            <a:off x="623452" y="5229237"/>
            <a:ext cx="3319902" cy="675884"/>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Es recomendable realizar una prueba no paramétrica denominada                              </a:t>
            </a:r>
            <a:r>
              <a:rPr lang="es-EC" sz="1500" b="1" dirty="0">
                <a:latin typeface="+mj-lt"/>
              </a:rPr>
              <a:t>Prueba de U de Man – Whitney </a:t>
            </a:r>
            <a:endParaRPr lang="en-US" sz="1500" b="1" dirty="0">
              <a:latin typeface="+mj-lt"/>
            </a:endParaRPr>
          </a:p>
        </p:txBody>
      </p:sp>
      <p:sp>
        <p:nvSpPr>
          <p:cNvPr id="3" name="Rectangle 2">
            <a:extLst>
              <a:ext uri="{FF2B5EF4-FFF2-40B4-BE49-F238E27FC236}">
                <a16:creationId xmlns:a16="http://schemas.microsoft.com/office/drawing/2014/main" id="{E82390AD-14F3-4D9D-A446-E93E3A70D13E}"/>
              </a:ext>
            </a:extLst>
          </p:cNvPr>
          <p:cNvSpPr/>
          <p:nvPr/>
        </p:nvSpPr>
        <p:spPr>
          <a:xfrm>
            <a:off x="5115534" y="4246427"/>
            <a:ext cx="6546565" cy="1015663"/>
          </a:xfrm>
          <a:prstGeom prst="rect">
            <a:avLst/>
          </a:prstGeom>
        </p:spPr>
        <p:txBody>
          <a:bodyPr wrap="square">
            <a:spAutoFit/>
          </a:bodyPr>
          <a:lstStyle/>
          <a:p>
            <a:r>
              <a:rPr lang="es-EC" sz="1500" b="1" dirty="0">
                <a:latin typeface="+mj-lt"/>
              </a:rPr>
              <a:t>H0:</a:t>
            </a:r>
            <a:r>
              <a:rPr lang="es-EC" sz="1500" dirty="0">
                <a:latin typeface="+mj-lt"/>
              </a:rPr>
              <a:t> No existe diferencia significativa entre las medias de las ventas digitales del año 2019 y el año 2020</a:t>
            </a:r>
          </a:p>
          <a:p>
            <a:r>
              <a:rPr lang="es-EC" sz="1500" b="1" dirty="0">
                <a:latin typeface="+mj-lt"/>
              </a:rPr>
              <a:t>H1:  Existe diferencia significativa entre las medias de las ventas digitales del año 2019 y el año 2020</a:t>
            </a:r>
          </a:p>
        </p:txBody>
      </p:sp>
      <p:pic>
        <p:nvPicPr>
          <p:cNvPr id="4" name="Picture 3">
            <a:extLst>
              <a:ext uri="{FF2B5EF4-FFF2-40B4-BE49-F238E27FC236}">
                <a16:creationId xmlns:a16="http://schemas.microsoft.com/office/drawing/2014/main" id="{44641E29-A7FD-4B9B-9B97-16E0FEA585FC}"/>
              </a:ext>
            </a:extLst>
          </p:cNvPr>
          <p:cNvPicPr>
            <a:picLocks noChangeAspect="1"/>
          </p:cNvPicPr>
          <p:nvPr/>
        </p:nvPicPr>
        <p:blipFill>
          <a:blip r:embed="rId4"/>
          <a:stretch>
            <a:fillRect/>
          </a:stretch>
        </p:blipFill>
        <p:spPr>
          <a:xfrm>
            <a:off x="6287714" y="2097188"/>
            <a:ext cx="3833514" cy="2108635"/>
          </a:xfrm>
          <a:prstGeom prst="rect">
            <a:avLst/>
          </a:prstGeom>
        </p:spPr>
      </p:pic>
      <p:sp>
        <p:nvSpPr>
          <p:cNvPr id="16" name="Rectangle 15">
            <a:extLst>
              <a:ext uri="{FF2B5EF4-FFF2-40B4-BE49-F238E27FC236}">
                <a16:creationId xmlns:a16="http://schemas.microsoft.com/office/drawing/2014/main" id="{004AFACE-ECBC-4A89-A2D2-693AC15CB752}"/>
              </a:ext>
            </a:extLst>
          </p:cNvPr>
          <p:cNvSpPr/>
          <p:nvPr/>
        </p:nvSpPr>
        <p:spPr>
          <a:xfrm>
            <a:off x="9384437" y="3464176"/>
            <a:ext cx="685076" cy="185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Connector: Elbow 14">
            <a:extLst>
              <a:ext uri="{FF2B5EF4-FFF2-40B4-BE49-F238E27FC236}">
                <a16:creationId xmlns:a16="http://schemas.microsoft.com/office/drawing/2014/main" id="{815A9FCC-318C-4D4A-8F01-3E1F51E5D61B}"/>
              </a:ext>
            </a:extLst>
          </p:cNvPr>
          <p:cNvCxnSpPr>
            <a:cxnSpLocks/>
            <a:stCxn id="14" idx="3"/>
          </p:cNvCxnSpPr>
          <p:nvPr/>
        </p:nvCxnSpPr>
        <p:spPr>
          <a:xfrm flipV="1">
            <a:off x="3943354" y="3512161"/>
            <a:ext cx="2344360" cy="2055018"/>
          </a:xfrm>
          <a:prstGeom prst="bentConnector3">
            <a:avLst>
              <a:gd name="adj1" fmla="val 27658"/>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Text Placeholder 7">
            <a:extLst>
              <a:ext uri="{FF2B5EF4-FFF2-40B4-BE49-F238E27FC236}">
                <a16:creationId xmlns:a16="http://schemas.microsoft.com/office/drawing/2014/main" id="{CDE7515D-0E97-4D0C-BBBC-308526D5C37E}"/>
              </a:ext>
            </a:extLst>
          </p:cNvPr>
          <p:cNvSpPr txBox="1">
            <a:spLocks/>
          </p:cNvSpPr>
          <p:nvPr/>
        </p:nvSpPr>
        <p:spPr>
          <a:xfrm>
            <a:off x="4836652" y="5497323"/>
            <a:ext cx="1973145" cy="52578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Sig. 0.00 </a:t>
            </a:r>
            <a:r>
              <a:rPr lang="es-EC" sz="1500" b="1" dirty="0">
                <a:solidFill>
                  <a:schemeClr val="bg1"/>
                </a:solidFill>
                <a:latin typeface="+mj-lt"/>
                <a:sym typeface="Wingdings" panose="05000000000000000000" pitchFamily="2" charset="2"/>
              </a:rPr>
              <a:t> Se rechaza H0 y se acepta H1</a:t>
            </a:r>
            <a:endParaRPr lang="en-US" sz="1500" b="1" dirty="0">
              <a:solidFill>
                <a:schemeClr val="bg1"/>
              </a:solidFill>
              <a:latin typeface="+mj-lt"/>
            </a:endParaRPr>
          </a:p>
        </p:txBody>
      </p:sp>
      <p:pic>
        <p:nvPicPr>
          <p:cNvPr id="19" name="Imagen 18">
            <a:extLst>
              <a:ext uri="{FF2B5EF4-FFF2-40B4-BE49-F238E27FC236}">
                <a16:creationId xmlns:a16="http://schemas.microsoft.com/office/drawing/2014/main" id="{1CD1A331-02A5-4892-9EF4-D016341CBD05}"/>
              </a:ext>
            </a:extLst>
          </p:cNvPr>
          <p:cNvPicPr>
            <a:picLocks noChangeAspect="1"/>
          </p:cNvPicPr>
          <p:nvPr/>
        </p:nvPicPr>
        <p:blipFill rotWithShape="1">
          <a:blip r:embed="rId5"/>
          <a:srcRect l="19167" t="30561" r="24647" b="49999"/>
          <a:stretch/>
        </p:blipFill>
        <p:spPr>
          <a:xfrm>
            <a:off x="7111215" y="5229237"/>
            <a:ext cx="4819457" cy="937474"/>
          </a:xfrm>
          <a:prstGeom prst="rect">
            <a:avLst/>
          </a:prstGeom>
        </p:spPr>
      </p:pic>
      <p:sp>
        <p:nvSpPr>
          <p:cNvPr id="26" name="Rectangle 11">
            <a:extLst>
              <a:ext uri="{FF2B5EF4-FFF2-40B4-BE49-F238E27FC236}">
                <a16:creationId xmlns:a16="http://schemas.microsoft.com/office/drawing/2014/main" id="{2C1FB77C-1F78-4CF2-B0ED-2B14FA017C01}"/>
              </a:ext>
            </a:extLst>
          </p:cNvPr>
          <p:cNvSpPr/>
          <p:nvPr/>
        </p:nvSpPr>
        <p:spPr>
          <a:xfrm>
            <a:off x="11192966" y="5628500"/>
            <a:ext cx="685076" cy="360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958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8BB50-7A10-43E8-9161-D90F091AD4F1}"/>
              </a:ext>
            </a:extLst>
          </p:cNvPr>
          <p:cNvPicPr>
            <a:picLocks noChangeAspect="1"/>
          </p:cNvPicPr>
          <p:nvPr/>
        </p:nvPicPr>
        <p:blipFill>
          <a:blip r:embed="rId3"/>
          <a:stretch>
            <a:fillRect/>
          </a:stretch>
        </p:blipFill>
        <p:spPr>
          <a:xfrm>
            <a:off x="349166" y="300990"/>
            <a:ext cx="11817482" cy="6005120"/>
          </a:xfrm>
          <a:prstGeom prst="rect">
            <a:avLst/>
          </a:prstGeom>
        </p:spPr>
      </p:pic>
      <p:sp>
        <p:nvSpPr>
          <p:cNvPr id="3" name="Título 2">
            <a:extLst>
              <a:ext uri="{FF2B5EF4-FFF2-40B4-BE49-F238E27FC236}">
                <a16:creationId xmlns:a16="http://schemas.microsoft.com/office/drawing/2014/main" id="{31D4E439-7AFE-41C2-9561-67F5879CAB86}"/>
              </a:ext>
            </a:extLst>
          </p:cNvPr>
          <p:cNvSpPr>
            <a:spLocks noGrp="1"/>
          </p:cNvSpPr>
          <p:nvPr>
            <p:ph type="title"/>
          </p:nvPr>
        </p:nvSpPr>
        <p:spPr>
          <a:xfrm>
            <a:off x="2020298" y="125020"/>
            <a:ext cx="9666514" cy="588263"/>
          </a:xfrm>
        </p:spPr>
        <p:txBody>
          <a:bodyPr rtlCol="0"/>
          <a:lstStyle/>
          <a:p>
            <a:pPr algn="r" rtl="0"/>
            <a:r>
              <a:rPr lang="es-ES" sz="2400" dirty="0">
                <a:solidFill>
                  <a:srgbClr val="002060"/>
                </a:solidFill>
              </a:rPr>
              <a:t>Planteamiento del problema</a:t>
            </a:r>
          </a:p>
        </p:txBody>
      </p:sp>
      <p:sp>
        <p:nvSpPr>
          <p:cNvPr id="16" name="Rectángulo 15" descr="Bloque de fondo de número de diapositiva">
            <a:extLst>
              <a:ext uri="{FF2B5EF4-FFF2-40B4-BE49-F238E27FC236}">
                <a16:creationId xmlns:a16="http://schemas.microsoft.com/office/drawing/2014/main" id="{4EB8303B-9502-480C-9C51-6EF9094D5E4F}"/>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a16="http://schemas.microsoft.com/office/drawing/2014/main" id="{3A910B8A-C82A-4E81-9270-CD27D2778597}"/>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a:t>
            </a:fld>
            <a:endParaRPr lang="es-ES" b="1">
              <a:solidFill>
                <a:schemeClr val="bg1"/>
              </a:solidFill>
            </a:endParaRPr>
          </a:p>
        </p:txBody>
      </p:sp>
      <p:sp>
        <p:nvSpPr>
          <p:cNvPr id="6" name="Rectángulo 5">
            <a:extLst>
              <a:ext uri="{FF2B5EF4-FFF2-40B4-BE49-F238E27FC236}">
                <a16:creationId xmlns:a16="http://schemas.microsoft.com/office/drawing/2014/main" id="{13B829B2-9899-4BAB-93DE-CF442FEEE632}"/>
              </a:ext>
            </a:extLst>
          </p:cNvPr>
          <p:cNvSpPr/>
          <p:nvPr/>
        </p:nvSpPr>
        <p:spPr>
          <a:xfrm>
            <a:off x="340415" y="254406"/>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pic>
        <p:nvPicPr>
          <p:cNvPr id="13" name="Marcador de posición de imagen 10">
            <a:extLst>
              <a:ext uri="{FF2B5EF4-FFF2-40B4-BE49-F238E27FC236}">
                <a16:creationId xmlns:a16="http://schemas.microsoft.com/office/drawing/2014/main" id="{C1F57185-0DBC-4514-BDDC-BBFEB467EFFD}"/>
              </a:ext>
            </a:extLst>
          </p:cNvPr>
          <p:cNvPicPr>
            <a:picLocks noGrp="1" noChangeAspect="1"/>
          </p:cNvPicPr>
          <p:nvPr>
            <p:ph type="pic" sz="quarter" idx="13"/>
          </p:nvPr>
        </p:nvPicPr>
        <p:blipFill rotWithShape="1">
          <a:blip r:embed="rId4"/>
          <a:srcRect r="761" b="-626"/>
          <a:stretch/>
        </p:blipFill>
        <p:spPr>
          <a:xfrm>
            <a:off x="10870" y="6138469"/>
            <a:ext cx="12145618" cy="719531"/>
          </a:xfrm>
          <a:ln w="28575">
            <a:noFill/>
          </a:ln>
        </p:spPr>
      </p:pic>
    </p:spTree>
    <p:extLst>
      <p:ext uri="{BB962C8B-B14F-4D97-AF65-F5344CB8AC3E}">
        <p14:creationId xmlns:p14="http://schemas.microsoft.com/office/powerpoint/2010/main" val="109270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761C-199D-45E9-95A5-306345A45D52}"/>
              </a:ext>
            </a:extLst>
          </p:cNvPr>
          <p:cNvSpPr>
            <a:spLocks noGrp="1"/>
          </p:cNvSpPr>
          <p:nvPr>
            <p:ph type="title"/>
          </p:nvPr>
        </p:nvSpPr>
        <p:spPr>
          <a:xfrm>
            <a:off x="1991030" y="315452"/>
            <a:ext cx="11174187" cy="590931"/>
          </a:xfrm>
        </p:spPr>
        <p:txBody>
          <a:bodyPr/>
          <a:lstStyle/>
          <a:p>
            <a:r>
              <a:rPr lang="es-EC" dirty="0">
                <a:solidFill>
                  <a:srgbClr val="002060"/>
                </a:solidFill>
              </a:rPr>
              <a:t>Propuesta</a:t>
            </a:r>
            <a:endParaRPr lang="en-US" dirty="0">
              <a:solidFill>
                <a:srgbClr val="002060"/>
              </a:solidFill>
            </a:endParaRPr>
          </a:p>
        </p:txBody>
      </p:sp>
      <p:sp>
        <p:nvSpPr>
          <p:cNvPr id="3" name="Footer Placeholder 2">
            <a:extLst>
              <a:ext uri="{FF2B5EF4-FFF2-40B4-BE49-F238E27FC236}">
                <a16:creationId xmlns:a16="http://schemas.microsoft.com/office/drawing/2014/main" id="{18CC7E1A-92E5-467B-AF07-6043B82B6BB2}"/>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2A6FECD-57C0-4D09-A7EF-6C60CBDC6565}"/>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20</a:t>
            </a:fld>
            <a:endParaRPr lang="ja-JP" altLang="en-US">
              <a:solidFill>
                <a:prstClr val="white"/>
              </a:solidFill>
            </a:endParaRPr>
          </a:p>
        </p:txBody>
      </p:sp>
      <p:sp>
        <p:nvSpPr>
          <p:cNvPr id="5" name="Text Placeholder 4">
            <a:extLst>
              <a:ext uri="{FF2B5EF4-FFF2-40B4-BE49-F238E27FC236}">
                <a16:creationId xmlns:a16="http://schemas.microsoft.com/office/drawing/2014/main" id="{226D6B35-5073-4D68-AA40-264459A9D69A}"/>
              </a:ext>
            </a:extLst>
          </p:cNvPr>
          <p:cNvSpPr>
            <a:spLocks noGrp="1"/>
          </p:cNvSpPr>
          <p:nvPr>
            <p:ph type="body" sz="quarter" idx="13"/>
          </p:nvPr>
        </p:nvSpPr>
        <p:spPr>
          <a:xfrm>
            <a:off x="1991030" y="1663304"/>
            <a:ext cx="9553891" cy="336037"/>
          </a:xfrm>
        </p:spPr>
        <p:txBody>
          <a:bodyPr>
            <a:normAutofit fontScale="70000" lnSpcReduction="20000"/>
          </a:bodyPr>
          <a:lstStyle/>
          <a:p>
            <a:pPr marL="0" indent="0" algn="r">
              <a:buNone/>
            </a:pPr>
            <a:r>
              <a:rPr lang="es-EC" dirty="0"/>
              <a:t>MISIÓN </a:t>
            </a:r>
            <a:endParaRPr lang="en-US" dirty="0"/>
          </a:p>
        </p:txBody>
      </p:sp>
      <p:sp>
        <p:nvSpPr>
          <p:cNvPr id="6" name="Text Placeholder 5">
            <a:extLst>
              <a:ext uri="{FF2B5EF4-FFF2-40B4-BE49-F238E27FC236}">
                <a16:creationId xmlns:a16="http://schemas.microsoft.com/office/drawing/2014/main" id="{A55D824F-9CED-4DC4-9ADE-D627ECDA2058}"/>
              </a:ext>
            </a:extLst>
          </p:cNvPr>
          <p:cNvSpPr>
            <a:spLocks noGrp="1"/>
          </p:cNvSpPr>
          <p:nvPr>
            <p:ph type="body" sz="quarter" idx="27"/>
          </p:nvPr>
        </p:nvSpPr>
        <p:spPr/>
        <p:txBody>
          <a:bodyPr/>
          <a:lstStyle/>
          <a:p>
            <a:pPr marL="0" indent="0">
              <a:buNone/>
            </a:pPr>
            <a:r>
              <a:rPr lang="es-EC" sz="1800" dirty="0"/>
              <a:t>Buscamos proponer un lineamiento estructurado que facilite la implementación del comercio electrónico en las actividades económicas de las pymes comerciales, basados en investigaciones y modelos nacionales e internacionales que se adapten a sus necesidades,</a:t>
            </a:r>
            <a:endParaRPr lang="en-US" sz="1600" dirty="0"/>
          </a:p>
        </p:txBody>
      </p:sp>
      <p:sp>
        <p:nvSpPr>
          <p:cNvPr id="7" name="Text Placeholder 6">
            <a:extLst>
              <a:ext uri="{FF2B5EF4-FFF2-40B4-BE49-F238E27FC236}">
                <a16:creationId xmlns:a16="http://schemas.microsoft.com/office/drawing/2014/main" id="{B429BB01-2337-4F9F-B84E-6D745648E126}"/>
              </a:ext>
            </a:extLst>
          </p:cNvPr>
          <p:cNvSpPr>
            <a:spLocks noGrp="1"/>
          </p:cNvSpPr>
          <p:nvPr>
            <p:ph type="body" sz="quarter" idx="28"/>
          </p:nvPr>
        </p:nvSpPr>
        <p:spPr>
          <a:xfrm>
            <a:off x="6916931" y="2445642"/>
            <a:ext cx="4934653" cy="1266496"/>
          </a:xfrm>
        </p:spPr>
        <p:txBody>
          <a:bodyPr/>
          <a:lstStyle/>
          <a:p>
            <a:pPr marL="0" indent="0">
              <a:buNone/>
            </a:pPr>
            <a:r>
              <a:rPr lang="es-EC" sz="1800" dirty="0"/>
              <a:t>con el fin de consolidar un crecimiento que genere valor y participación dinámica en nuevos mercados y, contribuya al desarrollo sostenido del país. </a:t>
            </a:r>
            <a:endParaRPr lang="en-US" sz="1800" dirty="0"/>
          </a:p>
        </p:txBody>
      </p:sp>
      <p:pic>
        <p:nvPicPr>
          <p:cNvPr id="10" name="Marcador de posición de imagen 10">
            <a:extLst>
              <a:ext uri="{FF2B5EF4-FFF2-40B4-BE49-F238E27FC236}">
                <a16:creationId xmlns:a16="http://schemas.microsoft.com/office/drawing/2014/main" id="{686D1F0E-CE1A-4771-84F5-48B09142E568}"/>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11" name="Rectángulo 15" descr="Bloque de fondo de número de diapositiva">
            <a:extLst>
              <a:ext uri="{FF2B5EF4-FFF2-40B4-BE49-F238E27FC236}">
                <a16:creationId xmlns:a16="http://schemas.microsoft.com/office/drawing/2014/main" id="{2A36EDC1-4E42-4227-89F4-6211DCA58D95}"/>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2" name="Marcador de número de diapositiva 5">
            <a:extLst>
              <a:ext uri="{FF2B5EF4-FFF2-40B4-BE49-F238E27FC236}">
                <a16:creationId xmlns:a16="http://schemas.microsoft.com/office/drawing/2014/main" id="{761B0CB8-82DC-42C6-B351-B65BB1351407}"/>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20</a:t>
            </a:fld>
            <a:endParaRPr lang="es-ES" b="1">
              <a:solidFill>
                <a:schemeClr val="bg1"/>
              </a:solidFill>
            </a:endParaRPr>
          </a:p>
        </p:txBody>
      </p:sp>
      <p:sp>
        <p:nvSpPr>
          <p:cNvPr id="13" name="Title 1">
            <a:extLst>
              <a:ext uri="{FF2B5EF4-FFF2-40B4-BE49-F238E27FC236}">
                <a16:creationId xmlns:a16="http://schemas.microsoft.com/office/drawing/2014/main" id="{74D25BD2-CA06-4906-B561-757935A86D6B}"/>
              </a:ext>
            </a:extLst>
          </p:cNvPr>
          <p:cNvSpPr txBox="1">
            <a:spLocks/>
          </p:cNvSpPr>
          <p:nvPr/>
        </p:nvSpPr>
        <p:spPr>
          <a:xfrm>
            <a:off x="234485" y="1062805"/>
            <a:ext cx="11217709" cy="4247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C" sz="2400" dirty="0">
                <a:solidFill>
                  <a:srgbClr val="002060"/>
                </a:solidFill>
              </a:rPr>
              <a:t>Guía de implementación del comercio electrónico en las pymes comerciales</a:t>
            </a:r>
            <a:endParaRPr lang="en-US" sz="2400" dirty="0">
              <a:solidFill>
                <a:srgbClr val="002060"/>
              </a:solidFill>
            </a:endParaRPr>
          </a:p>
        </p:txBody>
      </p:sp>
    </p:spTree>
    <p:extLst>
      <p:ext uri="{BB962C8B-B14F-4D97-AF65-F5344CB8AC3E}">
        <p14:creationId xmlns:p14="http://schemas.microsoft.com/office/powerpoint/2010/main" val="31561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0FB-BE5C-44C9-9EA5-503C12047CAE}"/>
              </a:ext>
            </a:extLst>
          </p:cNvPr>
          <p:cNvSpPr>
            <a:spLocks noGrp="1"/>
          </p:cNvSpPr>
          <p:nvPr>
            <p:ph type="title"/>
          </p:nvPr>
        </p:nvSpPr>
        <p:spPr>
          <a:xfrm>
            <a:off x="446315" y="306265"/>
            <a:ext cx="11174187" cy="590931"/>
          </a:xfrm>
        </p:spPr>
        <p:txBody>
          <a:bodyPr/>
          <a:lstStyle/>
          <a:p>
            <a:r>
              <a:rPr lang="es-EC" dirty="0">
                <a:solidFill>
                  <a:srgbClr val="002060"/>
                </a:solidFill>
              </a:rPr>
              <a:t>Objetivos</a:t>
            </a:r>
            <a:r>
              <a:rPr lang="es-EC" dirty="0"/>
              <a:t> </a:t>
            </a:r>
            <a:endParaRPr lang="en-US" dirty="0"/>
          </a:p>
        </p:txBody>
      </p:sp>
      <p:sp>
        <p:nvSpPr>
          <p:cNvPr id="3" name="Footer Placeholder 2">
            <a:extLst>
              <a:ext uri="{FF2B5EF4-FFF2-40B4-BE49-F238E27FC236}">
                <a16:creationId xmlns:a16="http://schemas.microsoft.com/office/drawing/2014/main" id="{5DAAE782-0D8A-40D2-86CD-EDD49816A14F}"/>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3FD6D8D-7ECA-428F-A11C-0284297367F5}"/>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21</a:t>
            </a:fld>
            <a:endParaRPr lang="ja-JP" altLang="en-US">
              <a:solidFill>
                <a:prstClr val="white"/>
              </a:solidFill>
            </a:endParaRPr>
          </a:p>
        </p:txBody>
      </p:sp>
      <p:sp>
        <p:nvSpPr>
          <p:cNvPr id="5" name="Text Placeholder 4">
            <a:extLst>
              <a:ext uri="{FF2B5EF4-FFF2-40B4-BE49-F238E27FC236}">
                <a16:creationId xmlns:a16="http://schemas.microsoft.com/office/drawing/2014/main" id="{486DBCF4-645F-4BD1-8C8D-0EC4378EF031}"/>
              </a:ext>
            </a:extLst>
          </p:cNvPr>
          <p:cNvSpPr>
            <a:spLocks noGrp="1"/>
          </p:cNvSpPr>
          <p:nvPr>
            <p:ph type="body" sz="quarter" idx="13"/>
          </p:nvPr>
        </p:nvSpPr>
        <p:spPr>
          <a:xfrm>
            <a:off x="991789" y="1442656"/>
            <a:ext cx="2409138" cy="418228"/>
          </a:xfrm>
        </p:spPr>
        <p:txBody>
          <a:bodyPr>
            <a:noAutofit/>
          </a:bodyPr>
          <a:lstStyle/>
          <a:p>
            <a:pPr marL="0" indent="0">
              <a:buNone/>
            </a:pPr>
            <a:r>
              <a:rPr lang="es-EC" sz="2400" i="0" dirty="0">
                <a:latin typeface="+mj-lt"/>
              </a:rPr>
              <a:t>Objetivo General </a:t>
            </a:r>
            <a:endParaRPr lang="en-US" sz="2400" i="0" dirty="0">
              <a:latin typeface="+mj-lt"/>
            </a:endParaRPr>
          </a:p>
        </p:txBody>
      </p:sp>
      <p:sp>
        <p:nvSpPr>
          <p:cNvPr id="6" name="Text Placeholder 5">
            <a:extLst>
              <a:ext uri="{FF2B5EF4-FFF2-40B4-BE49-F238E27FC236}">
                <a16:creationId xmlns:a16="http://schemas.microsoft.com/office/drawing/2014/main" id="{76AE1CCC-CB63-4024-A976-23581D4DC731}"/>
              </a:ext>
            </a:extLst>
          </p:cNvPr>
          <p:cNvSpPr>
            <a:spLocks noGrp="1"/>
          </p:cNvSpPr>
          <p:nvPr>
            <p:ph type="body" sz="quarter" idx="16"/>
          </p:nvPr>
        </p:nvSpPr>
        <p:spPr/>
        <p:txBody>
          <a:bodyPr>
            <a:normAutofit/>
          </a:bodyPr>
          <a:lstStyle/>
          <a:p>
            <a:pPr marL="0" indent="0" algn="just">
              <a:buNone/>
            </a:pPr>
            <a:r>
              <a:rPr lang="es-ES" sz="1500" dirty="0">
                <a:latin typeface="+mj-lt"/>
              </a:rPr>
              <a:t>Establecer el mecanismo para la implementación del comercio electrónico en función del tamaño de la empresa según sus ventas.</a:t>
            </a:r>
            <a:endParaRPr lang="en-US" sz="1500" dirty="0">
              <a:latin typeface="+mj-lt"/>
            </a:endParaRPr>
          </a:p>
        </p:txBody>
      </p:sp>
      <p:sp>
        <p:nvSpPr>
          <p:cNvPr id="7" name="Text Placeholder 6">
            <a:extLst>
              <a:ext uri="{FF2B5EF4-FFF2-40B4-BE49-F238E27FC236}">
                <a16:creationId xmlns:a16="http://schemas.microsoft.com/office/drawing/2014/main" id="{95272E03-D314-4B53-8F70-889F9F99B897}"/>
              </a:ext>
            </a:extLst>
          </p:cNvPr>
          <p:cNvSpPr>
            <a:spLocks noGrp="1"/>
          </p:cNvSpPr>
          <p:nvPr>
            <p:ph type="body" sz="quarter" idx="20"/>
          </p:nvPr>
        </p:nvSpPr>
        <p:spPr/>
        <p:txBody>
          <a:bodyPr>
            <a:normAutofit/>
          </a:bodyPr>
          <a:lstStyle/>
          <a:p>
            <a:pPr marL="0" indent="0" algn="just">
              <a:buNone/>
            </a:pPr>
            <a:r>
              <a:rPr lang="es-ES" sz="1500" dirty="0">
                <a:latin typeface="+mj-lt"/>
              </a:rPr>
              <a:t>Diseñar estrategias e impartir directrices tomando como referencia modelos que han sido aplicados a pymes dentro del contexto similar a la presente investigación. </a:t>
            </a:r>
            <a:endParaRPr lang="en-US" sz="1500" dirty="0">
              <a:latin typeface="+mj-lt"/>
            </a:endParaRPr>
          </a:p>
        </p:txBody>
      </p:sp>
      <p:sp>
        <p:nvSpPr>
          <p:cNvPr id="8" name="Text Placeholder 7">
            <a:extLst>
              <a:ext uri="{FF2B5EF4-FFF2-40B4-BE49-F238E27FC236}">
                <a16:creationId xmlns:a16="http://schemas.microsoft.com/office/drawing/2014/main" id="{D5848F3E-1375-4242-9D36-87E4C121DFB2}"/>
              </a:ext>
            </a:extLst>
          </p:cNvPr>
          <p:cNvSpPr>
            <a:spLocks noGrp="1"/>
          </p:cNvSpPr>
          <p:nvPr>
            <p:ph type="body" sz="quarter" idx="22"/>
          </p:nvPr>
        </p:nvSpPr>
        <p:spPr>
          <a:xfrm>
            <a:off x="6001108" y="4027848"/>
            <a:ext cx="5669393" cy="718922"/>
          </a:xfrm>
        </p:spPr>
        <p:txBody>
          <a:bodyPr/>
          <a:lstStyle/>
          <a:p>
            <a:pPr marL="0" indent="0" algn="just">
              <a:buNone/>
            </a:pPr>
            <a:r>
              <a:rPr lang="es-ES" sz="1500" dirty="0">
                <a:latin typeface="+mj-lt"/>
              </a:rPr>
              <a:t>Elaborar un listado de pymes comerciales basado en los resultados de la investigación, que podrían aplicar el contenido de este estudio como guía y consulta para mejorar sus negocios. </a:t>
            </a:r>
            <a:endParaRPr lang="en-US" sz="1500" dirty="0">
              <a:latin typeface="+mj-lt"/>
            </a:endParaRPr>
          </a:p>
        </p:txBody>
      </p:sp>
      <p:sp>
        <p:nvSpPr>
          <p:cNvPr id="10" name="Text Placeholder 9">
            <a:extLst>
              <a:ext uri="{FF2B5EF4-FFF2-40B4-BE49-F238E27FC236}">
                <a16:creationId xmlns:a16="http://schemas.microsoft.com/office/drawing/2014/main" id="{D67CDDA9-F3A4-4010-8C8A-8C9D43536191}"/>
              </a:ext>
            </a:extLst>
          </p:cNvPr>
          <p:cNvSpPr>
            <a:spLocks noGrp="1"/>
          </p:cNvSpPr>
          <p:nvPr>
            <p:ph type="body" sz="quarter" idx="28"/>
          </p:nvPr>
        </p:nvSpPr>
        <p:spPr>
          <a:xfrm>
            <a:off x="521499" y="1559613"/>
            <a:ext cx="4596589" cy="3316275"/>
          </a:xfrm>
        </p:spPr>
        <p:txBody>
          <a:bodyPr/>
          <a:lstStyle/>
          <a:p>
            <a:pPr marL="0" indent="0" algn="just">
              <a:buNone/>
            </a:pPr>
            <a:r>
              <a:rPr lang="es-ES" sz="1600" dirty="0">
                <a:latin typeface="+mj-lt"/>
              </a:rPr>
              <a:t>Diseñar estrategias y recomendaciones útiles para la implementación del comercio electrónico en las pymes comerciales que estimulen su crecimiento, satisfaciendo los intereses y brindando motivaciones a los clientes para adquirir y ejercer el comercio electrónico, facilitando la participación dinámica de las empresas en los mercados internos y externos, a través de las plataformas digitales</a:t>
            </a:r>
            <a:endParaRPr lang="en-US" sz="1600" b="1" dirty="0">
              <a:latin typeface="+mj-lt"/>
            </a:endParaRPr>
          </a:p>
        </p:txBody>
      </p:sp>
      <p:sp>
        <p:nvSpPr>
          <p:cNvPr id="11" name="Text Placeholder 4">
            <a:extLst>
              <a:ext uri="{FF2B5EF4-FFF2-40B4-BE49-F238E27FC236}">
                <a16:creationId xmlns:a16="http://schemas.microsoft.com/office/drawing/2014/main" id="{83762689-323C-4995-AC38-9DF873B327C7}"/>
              </a:ext>
            </a:extLst>
          </p:cNvPr>
          <p:cNvSpPr txBox="1">
            <a:spLocks/>
          </p:cNvSpPr>
          <p:nvPr/>
        </p:nvSpPr>
        <p:spPr>
          <a:xfrm>
            <a:off x="6001108" y="1414545"/>
            <a:ext cx="2998513" cy="590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1" kern="1200" baseline="0">
                <a:solidFill>
                  <a:schemeClr val="tx1">
                    <a:lumMod val="50000"/>
                    <a:lumOff val="50000"/>
                  </a:schemeClr>
                </a:solidFill>
                <a:latin typeface="+mn-lt"/>
                <a:ea typeface="+mn-ea"/>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400" i="0" dirty="0">
                <a:latin typeface="+mj-lt"/>
              </a:rPr>
              <a:t>Objetivos Específicos </a:t>
            </a:r>
            <a:endParaRPr lang="en-US" sz="2400" i="0" dirty="0">
              <a:latin typeface="+mj-lt"/>
            </a:endParaRPr>
          </a:p>
        </p:txBody>
      </p:sp>
      <p:pic>
        <p:nvPicPr>
          <p:cNvPr id="12" name="Marcador de posición de imagen 10">
            <a:extLst>
              <a:ext uri="{FF2B5EF4-FFF2-40B4-BE49-F238E27FC236}">
                <a16:creationId xmlns:a16="http://schemas.microsoft.com/office/drawing/2014/main" id="{7C6A3D08-39BB-4920-8C53-1A5F1DB1FD5F}"/>
              </a:ext>
            </a:extLst>
          </p:cNvPr>
          <p:cNvPicPr>
            <a:picLocks noChangeAspect="1"/>
          </p:cNvPicPr>
          <p:nvPr/>
        </p:nvPicPr>
        <p:blipFill rotWithShape="1">
          <a:blip r:embed="rId2"/>
          <a:srcRect r="761" b="-626"/>
          <a:stretch/>
        </p:blipFill>
        <p:spPr>
          <a:xfrm>
            <a:off x="0" y="6171074"/>
            <a:ext cx="12145618" cy="719531"/>
          </a:xfrm>
          <a:prstGeom prst="rect">
            <a:avLst/>
          </a:prstGeom>
          <a:ln w="28575">
            <a:noFill/>
          </a:ln>
        </p:spPr>
      </p:pic>
      <p:sp>
        <p:nvSpPr>
          <p:cNvPr id="13" name="Rectángulo 15" descr="Bloque de fondo de número de diapositiva">
            <a:extLst>
              <a:ext uri="{FF2B5EF4-FFF2-40B4-BE49-F238E27FC236}">
                <a16:creationId xmlns:a16="http://schemas.microsoft.com/office/drawing/2014/main" id="{377DAA70-A392-4135-A327-D884BF7FAC3E}"/>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4" name="Marcador de número de diapositiva 5">
            <a:extLst>
              <a:ext uri="{FF2B5EF4-FFF2-40B4-BE49-F238E27FC236}">
                <a16:creationId xmlns:a16="http://schemas.microsoft.com/office/drawing/2014/main" id="{66F8CB82-A22C-42D1-896A-BE24219AA509}"/>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21</a:t>
            </a:fld>
            <a:endParaRPr lang="es-ES" b="1">
              <a:solidFill>
                <a:schemeClr val="bg1"/>
              </a:solidFill>
            </a:endParaRPr>
          </a:p>
        </p:txBody>
      </p:sp>
      <p:sp>
        <p:nvSpPr>
          <p:cNvPr id="15" name="Rectangle 14">
            <a:extLst>
              <a:ext uri="{FF2B5EF4-FFF2-40B4-BE49-F238E27FC236}">
                <a16:creationId xmlns:a16="http://schemas.microsoft.com/office/drawing/2014/main" id="{5BC056A8-BAC3-4D3B-A01A-152253853277}"/>
              </a:ext>
            </a:extLst>
          </p:cNvPr>
          <p:cNvSpPr/>
          <p:nvPr/>
        </p:nvSpPr>
        <p:spPr>
          <a:xfrm>
            <a:off x="5388746" y="4820575"/>
            <a:ext cx="1118586" cy="834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7">
            <a:extLst>
              <a:ext uri="{FF2B5EF4-FFF2-40B4-BE49-F238E27FC236}">
                <a16:creationId xmlns:a16="http://schemas.microsoft.com/office/drawing/2014/main" id="{D437385D-B062-42EF-A9E2-2C1741EEAD40}"/>
              </a:ext>
            </a:extLst>
          </p:cNvPr>
          <p:cNvSpPr txBox="1">
            <a:spLocks/>
          </p:cNvSpPr>
          <p:nvPr/>
        </p:nvSpPr>
        <p:spPr>
          <a:xfrm>
            <a:off x="522560" y="5100248"/>
            <a:ext cx="1981640" cy="33353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Alcance</a:t>
            </a:r>
            <a:endParaRPr lang="en-US" sz="1500" b="1" dirty="0">
              <a:solidFill>
                <a:schemeClr val="bg1"/>
              </a:solidFill>
              <a:latin typeface="+mj-lt"/>
            </a:endParaRPr>
          </a:p>
        </p:txBody>
      </p:sp>
      <p:sp>
        <p:nvSpPr>
          <p:cNvPr id="17" name="Text Placeholder 8">
            <a:extLst>
              <a:ext uri="{FF2B5EF4-FFF2-40B4-BE49-F238E27FC236}">
                <a16:creationId xmlns:a16="http://schemas.microsoft.com/office/drawing/2014/main" id="{080852BE-FE45-4D66-9939-D88CC4271968}"/>
              </a:ext>
            </a:extLst>
          </p:cNvPr>
          <p:cNvSpPr txBox="1">
            <a:spLocks/>
          </p:cNvSpPr>
          <p:nvPr/>
        </p:nvSpPr>
        <p:spPr>
          <a:xfrm>
            <a:off x="2718685" y="5062794"/>
            <a:ext cx="2571926" cy="364710"/>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Pymes Comerciales de Quito</a:t>
            </a:r>
            <a:endParaRPr lang="en-US" sz="1500" dirty="0">
              <a:latin typeface="+mj-lt"/>
            </a:endParaRPr>
          </a:p>
        </p:txBody>
      </p:sp>
      <p:sp>
        <p:nvSpPr>
          <p:cNvPr id="18" name="Text Placeholder 7">
            <a:extLst>
              <a:ext uri="{FF2B5EF4-FFF2-40B4-BE49-F238E27FC236}">
                <a16:creationId xmlns:a16="http://schemas.microsoft.com/office/drawing/2014/main" id="{8AF059CB-4B60-4F1D-8EE2-23B6B1C2A088}"/>
              </a:ext>
            </a:extLst>
          </p:cNvPr>
          <p:cNvSpPr txBox="1">
            <a:spLocks/>
          </p:cNvSpPr>
          <p:nvPr/>
        </p:nvSpPr>
        <p:spPr>
          <a:xfrm>
            <a:off x="7315274" y="5083071"/>
            <a:ext cx="1981640" cy="33353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Secciones </a:t>
            </a:r>
            <a:endParaRPr lang="en-US" sz="1500" b="1" dirty="0">
              <a:solidFill>
                <a:schemeClr val="bg1"/>
              </a:solidFill>
              <a:latin typeface="+mj-lt"/>
            </a:endParaRPr>
          </a:p>
        </p:txBody>
      </p:sp>
      <p:sp>
        <p:nvSpPr>
          <p:cNvPr id="19" name="Text Placeholder 8">
            <a:extLst>
              <a:ext uri="{FF2B5EF4-FFF2-40B4-BE49-F238E27FC236}">
                <a16:creationId xmlns:a16="http://schemas.microsoft.com/office/drawing/2014/main" id="{A04A98F2-953E-4401-B5A6-C266AFC85D6E}"/>
              </a:ext>
            </a:extLst>
          </p:cNvPr>
          <p:cNvSpPr txBox="1">
            <a:spLocks/>
          </p:cNvSpPr>
          <p:nvPr/>
        </p:nvSpPr>
        <p:spPr>
          <a:xfrm>
            <a:off x="7455342" y="5594090"/>
            <a:ext cx="1635392" cy="477663"/>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Estrategias y recomendaciones</a:t>
            </a:r>
            <a:endParaRPr lang="en-US" sz="1500" dirty="0">
              <a:latin typeface="+mj-lt"/>
            </a:endParaRPr>
          </a:p>
        </p:txBody>
      </p:sp>
      <p:sp>
        <p:nvSpPr>
          <p:cNvPr id="20" name="Text Placeholder 8">
            <a:extLst>
              <a:ext uri="{FF2B5EF4-FFF2-40B4-BE49-F238E27FC236}">
                <a16:creationId xmlns:a16="http://schemas.microsoft.com/office/drawing/2014/main" id="{FAE7F599-5972-4C3C-8E3C-6F74FCAEC4DB}"/>
              </a:ext>
            </a:extLst>
          </p:cNvPr>
          <p:cNvSpPr txBox="1">
            <a:spLocks/>
          </p:cNvSpPr>
          <p:nvPr/>
        </p:nvSpPr>
        <p:spPr>
          <a:xfrm>
            <a:off x="6174049" y="5584571"/>
            <a:ext cx="1044413" cy="477732"/>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Pasos a seguir </a:t>
            </a:r>
            <a:endParaRPr lang="en-US" sz="1500" dirty="0">
              <a:latin typeface="+mj-lt"/>
            </a:endParaRPr>
          </a:p>
        </p:txBody>
      </p:sp>
      <p:sp>
        <p:nvSpPr>
          <p:cNvPr id="21" name="Text Placeholder 8">
            <a:extLst>
              <a:ext uri="{FF2B5EF4-FFF2-40B4-BE49-F238E27FC236}">
                <a16:creationId xmlns:a16="http://schemas.microsoft.com/office/drawing/2014/main" id="{68508E08-8238-4AEB-8C33-4E9846A827BC}"/>
              </a:ext>
            </a:extLst>
          </p:cNvPr>
          <p:cNvSpPr txBox="1">
            <a:spLocks/>
          </p:cNvSpPr>
          <p:nvPr/>
        </p:nvSpPr>
        <p:spPr>
          <a:xfrm>
            <a:off x="9279658" y="5593352"/>
            <a:ext cx="1728653" cy="478401"/>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Listado de posibles pymes</a:t>
            </a:r>
            <a:endParaRPr lang="en-US" sz="1500" dirty="0">
              <a:latin typeface="+mj-lt"/>
            </a:endParaRPr>
          </a:p>
        </p:txBody>
      </p:sp>
      <p:sp>
        <p:nvSpPr>
          <p:cNvPr id="22" name="Text Placeholder 7">
            <a:extLst>
              <a:ext uri="{FF2B5EF4-FFF2-40B4-BE49-F238E27FC236}">
                <a16:creationId xmlns:a16="http://schemas.microsoft.com/office/drawing/2014/main" id="{1183FABE-00EF-40AE-8D75-A1EA3AAE6BD3}"/>
              </a:ext>
            </a:extLst>
          </p:cNvPr>
          <p:cNvSpPr txBox="1">
            <a:spLocks/>
          </p:cNvSpPr>
          <p:nvPr/>
        </p:nvSpPr>
        <p:spPr>
          <a:xfrm>
            <a:off x="522560" y="5764852"/>
            <a:ext cx="1981640" cy="33353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Modelo</a:t>
            </a:r>
            <a:endParaRPr lang="en-US" sz="1500" b="1" dirty="0">
              <a:solidFill>
                <a:schemeClr val="bg1"/>
              </a:solidFill>
              <a:latin typeface="+mj-lt"/>
            </a:endParaRPr>
          </a:p>
        </p:txBody>
      </p:sp>
      <p:sp>
        <p:nvSpPr>
          <p:cNvPr id="23" name="Text Placeholder 8">
            <a:extLst>
              <a:ext uri="{FF2B5EF4-FFF2-40B4-BE49-F238E27FC236}">
                <a16:creationId xmlns:a16="http://schemas.microsoft.com/office/drawing/2014/main" id="{A9942DD0-C427-4BA2-94BC-CFDE51CEA7F8}"/>
              </a:ext>
            </a:extLst>
          </p:cNvPr>
          <p:cNvSpPr txBox="1">
            <a:spLocks/>
          </p:cNvSpPr>
          <p:nvPr/>
        </p:nvSpPr>
        <p:spPr>
          <a:xfrm>
            <a:off x="2718685" y="5614892"/>
            <a:ext cx="2571926" cy="690923"/>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Modelo perfeccionado de adopción de tecnología UTAUT2</a:t>
            </a:r>
            <a:endParaRPr lang="en-US" sz="1500" dirty="0">
              <a:latin typeface="+mj-lt"/>
            </a:endParaRPr>
          </a:p>
        </p:txBody>
      </p:sp>
    </p:spTree>
    <p:extLst>
      <p:ext uri="{BB962C8B-B14F-4D97-AF65-F5344CB8AC3E}">
        <p14:creationId xmlns:p14="http://schemas.microsoft.com/office/powerpoint/2010/main" val="30332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C954-A1DB-4456-B3F0-15BB1CFAAE2B}"/>
              </a:ext>
            </a:extLst>
          </p:cNvPr>
          <p:cNvSpPr>
            <a:spLocks noGrp="1"/>
          </p:cNvSpPr>
          <p:nvPr>
            <p:ph type="title"/>
          </p:nvPr>
        </p:nvSpPr>
        <p:spPr>
          <a:xfrm>
            <a:off x="226394" y="275960"/>
            <a:ext cx="11174187" cy="480131"/>
          </a:xfrm>
        </p:spPr>
        <p:txBody>
          <a:bodyPr/>
          <a:lstStyle/>
          <a:p>
            <a:r>
              <a:rPr lang="es-EC" sz="2800" dirty="0">
                <a:solidFill>
                  <a:srgbClr val="002060"/>
                </a:solidFill>
              </a:rPr>
              <a:t>Guía de implementación del comercio electrónico en las pymes comerciales</a:t>
            </a:r>
            <a:endParaRPr lang="en-US" sz="2800" dirty="0">
              <a:solidFill>
                <a:srgbClr val="002060"/>
              </a:solidFill>
            </a:endParaRPr>
          </a:p>
        </p:txBody>
      </p:sp>
      <p:sp>
        <p:nvSpPr>
          <p:cNvPr id="3" name="Footer Placeholder 2">
            <a:extLst>
              <a:ext uri="{FF2B5EF4-FFF2-40B4-BE49-F238E27FC236}">
                <a16:creationId xmlns:a16="http://schemas.microsoft.com/office/drawing/2014/main" id="{4AD804E9-30A7-46B4-A45C-3F633244B04C}"/>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C63091D-D4E2-4E36-91BA-4EE74FFB7E25}"/>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22</a:t>
            </a:fld>
            <a:endParaRPr lang="ja-JP" altLang="en-US">
              <a:solidFill>
                <a:prstClr val="white"/>
              </a:solidFill>
            </a:endParaRPr>
          </a:p>
        </p:txBody>
      </p:sp>
      <p:sp>
        <p:nvSpPr>
          <p:cNvPr id="5" name="Text Placeholder 4">
            <a:extLst>
              <a:ext uri="{FF2B5EF4-FFF2-40B4-BE49-F238E27FC236}">
                <a16:creationId xmlns:a16="http://schemas.microsoft.com/office/drawing/2014/main" id="{F1A2998B-8670-4276-82C8-14345BD67F3E}"/>
              </a:ext>
            </a:extLst>
          </p:cNvPr>
          <p:cNvSpPr>
            <a:spLocks noGrp="1"/>
          </p:cNvSpPr>
          <p:nvPr>
            <p:ph type="body" sz="quarter" idx="13"/>
          </p:nvPr>
        </p:nvSpPr>
        <p:spPr>
          <a:xfrm>
            <a:off x="226394" y="1115531"/>
            <a:ext cx="9553891" cy="336037"/>
          </a:xfrm>
        </p:spPr>
        <p:txBody>
          <a:bodyPr>
            <a:normAutofit fontScale="70000" lnSpcReduction="20000"/>
          </a:bodyPr>
          <a:lstStyle/>
          <a:p>
            <a:pPr marL="0" indent="0">
              <a:buNone/>
            </a:pPr>
            <a:r>
              <a:rPr lang="es-EC" dirty="0">
                <a:solidFill>
                  <a:schemeClr val="tx2"/>
                </a:solidFill>
              </a:rPr>
              <a:t>Sección 1 – Pasos a seguir </a:t>
            </a:r>
            <a:endParaRPr lang="en-US" dirty="0">
              <a:solidFill>
                <a:schemeClr val="tx2"/>
              </a:solidFill>
            </a:endParaRPr>
          </a:p>
        </p:txBody>
      </p:sp>
      <p:sp>
        <p:nvSpPr>
          <p:cNvPr id="6" name="Text Placeholder 5">
            <a:extLst>
              <a:ext uri="{FF2B5EF4-FFF2-40B4-BE49-F238E27FC236}">
                <a16:creationId xmlns:a16="http://schemas.microsoft.com/office/drawing/2014/main" id="{B49C1952-E50C-45EF-8DFD-A5CDECCD5644}"/>
              </a:ext>
            </a:extLst>
          </p:cNvPr>
          <p:cNvSpPr>
            <a:spLocks noGrp="1"/>
          </p:cNvSpPr>
          <p:nvPr>
            <p:ph type="body" sz="quarter" idx="15"/>
          </p:nvPr>
        </p:nvSpPr>
        <p:spPr>
          <a:xfrm>
            <a:off x="412914" y="4814926"/>
            <a:ext cx="10801145" cy="338552"/>
          </a:xfrm>
        </p:spPr>
        <p:txBody>
          <a:bodyPr>
            <a:normAutofit/>
          </a:bodyPr>
          <a:lstStyle/>
          <a:p>
            <a:pPr marL="0" indent="0">
              <a:buNone/>
            </a:pPr>
            <a:r>
              <a:rPr lang="es-ES" sz="1500" dirty="0">
                <a:latin typeface="+mj-lt"/>
              </a:rPr>
              <a:t>En función de las ventas generadas las empresas se clasifican en Pequeñas, Mediana A y Mediana B.</a:t>
            </a:r>
            <a:endParaRPr lang="en-US" sz="1500" dirty="0">
              <a:latin typeface="+mj-lt"/>
            </a:endParaRPr>
          </a:p>
        </p:txBody>
      </p:sp>
      <p:sp>
        <p:nvSpPr>
          <p:cNvPr id="7" name="Text Placeholder 6">
            <a:extLst>
              <a:ext uri="{FF2B5EF4-FFF2-40B4-BE49-F238E27FC236}">
                <a16:creationId xmlns:a16="http://schemas.microsoft.com/office/drawing/2014/main" id="{F0EE44C5-C2AC-4FA8-8B0A-8FCF7710F8A9}"/>
              </a:ext>
            </a:extLst>
          </p:cNvPr>
          <p:cNvSpPr>
            <a:spLocks noGrp="1"/>
          </p:cNvSpPr>
          <p:nvPr>
            <p:ph type="body" sz="quarter" idx="36"/>
          </p:nvPr>
        </p:nvSpPr>
        <p:spPr>
          <a:xfrm rot="18900000">
            <a:off x="1232960" y="2864561"/>
            <a:ext cx="2071058" cy="580413"/>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EC" sz="1500" dirty="0">
                <a:latin typeface="+mj-lt"/>
              </a:rPr>
              <a:t>1. Buscar servicios de internet</a:t>
            </a:r>
            <a:endParaRPr lang="en-US" sz="1500" dirty="0">
              <a:latin typeface="+mj-lt"/>
            </a:endParaRPr>
          </a:p>
        </p:txBody>
      </p:sp>
      <p:sp>
        <p:nvSpPr>
          <p:cNvPr id="8" name="Text Placeholder 7">
            <a:extLst>
              <a:ext uri="{FF2B5EF4-FFF2-40B4-BE49-F238E27FC236}">
                <a16:creationId xmlns:a16="http://schemas.microsoft.com/office/drawing/2014/main" id="{4AE45005-17CA-4167-ACC0-8FAAD3BAAA06}"/>
              </a:ext>
            </a:extLst>
          </p:cNvPr>
          <p:cNvSpPr>
            <a:spLocks noGrp="1"/>
          </p:cNvSpPr>
          <p:nvPr>
            <p:ph type="body" sz="quarter" idx="37"/>
          </p:nvPr>
        </p:nvSpPr>
        <p:spPr>
          <a:xfrm rot="18900000">
            <a:off x="3110304" y="2864561"/>
            <a:ext cx="2071058" cy="580413"/>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EC" sz="1500" dirty="0">
                <a:latin typeface="+mj-lt"/>
              </a:rPr>
              <a:t>2. Aprender a utilizar la web</a:t>
            </a:r>
            <a:endParaRPr lang="en-US" sz="1500" dirty="0">
              <a:latin typeface="+mj-lt"/>
            </a:endParaRPr>
          </a:p>
        </p:txBody>
      </p:sp>
      <p:sp>
        <p:nvSpPr>
          <p:cNvPr id="9" name="Text Placeholder 8">
            <a:extLst>
              <a:ext uri="{FF2B5EF4-FFF2-40B4-BE49-F238E27FC236}">
                <a16:creationId xmlns:a16="http://schemas.microsoft.com/office/drawing/2014/main" id="{494ADF73-487F-4C62-AE7B-3110CAC520C5}"/>
              </a:ext>
            </a:extLst>
          </p:cNvPr>
          <p:cNvSpPr>
            <a:spLocks noGrp="1"/>
          </p:cNvSpPr>
          <p:nvPr>
            <p:ph type="body" sz="quarter" idx="38"/>
          </p:nvPr>
        </p:nvSpPr>
        <p:spPr>
          <a:xfrm rot="18900000">
            <a:off x="4987067" y="2819782"/>
            <a:ext cx="2071058" cy="704315"/>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EC" sz="1400" dirty="0">
                <a:latin typeface="+mj-lt"/>
              </a:rPr>
              <a:t>3. Crear páginas empresariales en plataformas gratuitas</a:t>
            </a:r>
            <a:endParaRPr lang="en-US" sz="1400" dirty="0">
              <a:latin typeface="+mj-lt"/>
            </a:endParaRPr>
          </a:p>
        </p:txBody>
      </p:sp>
      <p:sp>
        <p:nvSpPr>
          <p:cNvPr id="10" name="Text Placeholder 9">
            <a:extLst>
              <a:ext uri="{FF2B5EF4-FFF2-40B4-BE49-F238E27FC236}">
                <a16:creationId xmlns:a16="http://schemas.microsoft.com/office/drawing/2014/main" id="{A928D617-9E41-40A2-9BB3-3CAA63CD52BE}"/>
              </a:ext>
            </a:extLst>
          </p:cNvPr>
          <p:cNvSpPr>
            <a:spLocks noGrp="1"/>
          </p:cNvSpPr>
          <p:nvPr>
            <p:ph type="body" sz="quarter" idx="39"/>
          </p:nvPr>
        </p:nvSpPr>
        <p:spPr>
          <a:xfrm rot="18900000">
            <a:off x="6864411" y="2819782"/>
            <a:ext cx="2071058" cy="704315"/>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EC" sz="1400" dirty="0">
                <a:latin typeface="+mj-lt"/>
              </a:rPr>
              <a:t>4. Establecer responsable(s) en el manejo de redes sociales</a:t>
            </a:r>
            <a:endParaRPr lang="en-US" sz="1400" dirty="0">
              <a:latin typeface="+mj-lt"/>
            </a:endParaRPr>
          </a:p>
        </p:txBody>
      </p:sp>
      <p:sp>
        <p:nvSpPr>
          <p:cNvPr id="11" name="Text Placeholder 10">
            <a:extLst>
              <a:ext uri="{FF2B5EF4-FFF2-40B4-BE49-F238E27FC236}">
                <a16:creationId xmlns:a16="http://schemas.microsoft.com/office/drawing/2014/main" id="{A22A8755-F0B4-481B-9998-41998C28993A}"/>
              </a:ext>
            </a:extLst>
          </p:cNvPr>
          <p:cNvSpPr>
            <a:spLocks noGrp="1"/>
          </p:cNvSpPr>
          <p:nvPr>
            <p:ph type="body" sz="quarter" idx="40"/>
          </p:nvPr>
        </p:nvSpPr>
        <p:spPr>
          <a:xfrm rot="18900000">
            <a:off x="8742337" y="2864561"/>
            <a:ext cx="2071058" cy="580413"/>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EC" sz="1500" dirty="0">
                <a:latin typeface="+mj-lt"/>
              </a:rPr>
              <a:t>5. Dar mantenimiento a las cuentas de la empresa </a:t>
            </a:r>
            <a:endParaRPr lang="en-US" sz="1500" dirty="0">
              <a:latin typeface="+mj-lt"/>
            </a:endParaRPr>
          </a:p>
        </p:txBody>
      </p:sp>
      <p:sp>
        <p:nvSpPr>
          <p:cNvPr id="12" name="Text Placeholder 4">
            <a:extLst>
              <a:ext uri="{FF2B5EF4-FFF2-40B4-BE49-F238E27FC236}">
                <a16:creationId xmlns:a16="http://schemas.microsoft.com/office/drawing/2014/main" id="{9D79EF9E-B258-4796-BE25-9D96038D5B74}"/>
              </a:ext>
            </a:extLst>
          </p:cNvPr>
          <p:cNvSpPr txBox="1">
            <a:spLocks/>
          </p:cNvSpPr>
          <p:nvPr/>
        </p:nvSpPr>
        <p:spPr>
          <a:xfrm>
            <a:off x="286789" y="1707037"/>
            <a:ext cx="9553891" cy="336037"/>
          </a:xfrm>
          <a:prstGeom prst="rect">
            <a:avLst/>
          </a:prstGeom>
        </p:spPr>
        <p:txBody>
          <a:bodyPr vert="horz" lIns="91428" tIns="45714" rIns="91428" bIns="45714"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ja-JP" altLang="en-US" sz="2800" b="0" i="1" kern="1200" dirty="0">
                <a:solidFill>
                  <a:schemeClr val="tx1">
                    <a:lumMod val="50000"/>
                    <a:lumOff val="50000"/>
                  </a:schemeClr>
                </a:solidFill>
                <a:latin typeface="+mn-lt"/>
                <a:ea typeface="+mn-ea"/>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1800" i="0" dirty="0">
                <a:solidFill>
                  <a:srgbClr val="002060"/>
                </a:solidFill>
              </a:rPr>
              <a:t>Empresas Pequeñas</a:t>
            </a:r>
            <a:endParaRPr lang="en-US" sz="1800" i="0" dirty="0">
              <a:solidFill>
                <a:srgbClr val="002060"/>
              </a:solidFill>
            </a:endParaRPr>
          </a:p>
        </p:txBody>
      </p:sp>
      <p:pic>
        <p:nvPicPr>
          <p:cNvPr id="13" name="Marcador de posición de imagen 10">
            <a:extLst>
              <a:ext uri="{FF2B5EF4-FFF2-40B4-BE49-F238E27FC236}">
                <a16:creationId xmlns:a16="http://schemas.microsoft.com/office/drawing/2014/main" id="{18066535-79A7-4749-B14B-05EFAE2F6514}"/>
              </a:ext>
            </a:extLst>
          </p:cNvPr>
          <p:cNvPicPr>
            <a:picLocks noChangeAspect="1"/>
          </p:cNvPicPr>
          <p:nvPr/>
        </p:nvPicPr>
        <p:blipFill rotWithShape="1">
          <a:blip r:embed="rId2"/>
          <a:srcRect r="761" b="-626"/>
          <a:stretch/>
        </p:blipFill>
        <p:spPr>
          <a:xfrm>
            <a:off x="0" y="6156225"/>
            <a:ext cx="12145618" cy="719531"/>
          </a:xfrm>
          <a:prstGeom prst="rect">
            <a:avLst/>
          </a:prstGeom>
          <a:ln w="28575">
            <a:noFill/>
          </a:ln>
        </p:spPr>
      </p:pic>
      <p:sp>
        <p:nvSpPr>
          <p:cNvPr id="14" name="Rectángulo 15" descr="Bloque de fondo de número de diapositiva">
            <a:extLst>
              <a:ext uri="{FF2B5EF4-FFF2-40B4-BE49-F238E27FC236}">
                <a16:creationId xmlns:a16="http://schemas.microsoft.com/office/drawing/2014/main" id="{2947D70B-99C1-459A-BDC7-9C8EB017C639}"/>
              </a:ext>
            </a:extLst>
          </p:cNvPr>
          <p:cNvSpPr/>
          <p:nvPr/>
        </p:nvSpPr>
        <p:spPr>
          <a:xfrm>
            <a:off x="11851585" y="-17756"/>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5" name="Marcador de número de diapositiva 5">
            <a:extLst>
              <a:ext uri="{FF2B5EF4-FFF2-40B4-BE49-F238E27FC236}">
                <a16:creationId xmlns:a16="http://schemas.microsoft.com/office/drawing/2014/main" id="{A3D75254-D2C3-4B50-8A35-DF778A2EB36B}"/>
              </a:ext>
            </a:extLst>
          </p:cNvPr>
          <p:cNvSpPr txBox="1">
            <a:spLocks/>
          </p:cNvSpPr>
          <p:nvPr/>
        </p:nvSpPr>
        <p:spPr>
          <a:xfrm>
            <a:off x="11851584" y="471194"/>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22</a:t>
            </a:fld>
            <a:endParaRPr lang="es-ES" b="1">
              <a:solidFill>
                <a:schemeClr val="bg1"/>
              </a:solidFill>
            </a:endParaRPr>
          </a:p>
        </p:txBody>
      </p:sp>
    </p:spTree>
    <p:extLst>
      <p:ext uri="{BB962C8B-B14F-4D97-AF65-F5344CB8AC3E}">
        <p14:creationId xmlns:p14="http://schemas.microsoft.com/office/powerpoint/2010/main" val="207219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A4C2FF-576F-4489-9647-C4E4C0ACB843}"/>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0A2F8B9-015C-42B5-8047-7849A5436BF8}"/>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23</a:t>
            </a:fld>
            <a:endParaRPr lang="ja-JP" altLang="en-US">
              <a:solidFill>
                <a:prstClr val="white"/>
              </a:solidFill>
            </a:endParaRPr>
          </a:p>
        </p:txBody>
      </p:sp>
      <p:sp>
        <p:nvSpPr>
          <p:cNvPr id="5" name="Text Placeholder 4">
            <a:extLst>
              <a:ext uri="{FF2B5EF4-FFF2-40B4-BE49-F238E27FC236}">
                <a16:creationId xmlns:a16="http://schemas.microsoft.com/office/drawing/2014/main" id="{BF43EB2A-688F-4F46-9F44-1D336615A72E}"/>
              </a:ext>
            </a:extLst>
          </p:cNvPr>
          <p:cNvSpPr>
            <a:spLocks noGrp="1"/>
          </p:cNvSpPr>
          <p:nvPr>
            <p:ph type="body" sz="quarter" idx="13"/>
          </p:nvPr>
        </p:nvSpPr>
        <p:spPr/>
        <p:txBody>
          <a:bodyPr>
            <a:normAutofit fontScale="70000" lnSpcReduction="20000"/>
          </a:bodyPr>
          <a:lstStyle/>
          <a:p>
            <a:pPr marL="0" indent="0" algn="r">
              <a:buNone/>
            </a:pPr>
            <a:r>
              <a:rPr lang="es-EC" dirty="0"/>
              <a:t>Empresas Mediana A y Mediana B </a:t>
            </a:r>
            <a:endParaRPr lang="en-US" dirty="0"/>
          </a:p>
        </p:txBody>
      </p:sp>
      <p:sp>
        <p:nvSpPr>
          <p:cNvPr id="7" name="Text Placeholder 6">
            <a:extLst>
              <a:ext uri="{FF2B5EF4-FFF2-40B4-BE49-F238E27FC236}">
                <a16:creationId xmlns:a16="http://schemas.microsoft.com/office/drawing/2014/main" id="{A76CF529-D7DE-4506-A7D6-CCD73F97374B}"/>
              </a:ext>
            </a:extLst>
          </p:cNvPr>
          <p:cNvSpPr>
            <a:spLocks noGrp="1"/>
          </p:cNvSpPr>
          <p:nvPr>
            <p:ph type="body" sz="quarter" idx="24"/>
          </p:nvPr>
        </p:nvSpPr>
        <p:spPr>
          <a:xfrm>
            <a:off x="889681" y="2683996"/>
            <a:ext cx="3140781" cy="823041"/>
          </a:xfrm>
        </p:spPr>
        <p:txBody>
          <a:bodyPr/>
          <a:lstStyle/>
          <a:p>
            <a:pPr marL="0" indent="0">
              <a:buNone/>
            </a:pPr>
            <a:r>
              <a:rPr lang="es-ES" sz="1500" dirty="0">
                <a:latin typeface="+mj-lt"/>
              </a:rPr>
              <a:t>Disponer de personal especializado en diseño de páginas web o solicitar la contratación de especialista con dichas características</a:t>
            </a:r>
            <a:endParaRPr lang="en-US" sz="1500" dirty="0">
              <a:latin typeface="+mj-lt"/>
            </a:endParaRPr>
          </a:p>
        </p:txBody>
      </p:sp>
      <p:sp>
        <p:nvSpPr>
          <p:cNvPr id="8" name="Text Placeholder 7">
            <a:extLst>
              <a:ext uri="{FF2B5EF4-FFF2-40B4-BE49-F238E27FC236}">
                <a16:creationId xmlns:a16="http://schemas.microsoft.com/office/drawing/2014/main" id="{55049F0C-D4DC-43C1-B91D-701A6344E504}"/>
              </a:ext>
            </a:extLst>
          </p:cNvPr>
          <p:cNvSpPr>
            <a:spLocks noGrp="1"/>
          </p:cNvSpPr>
          <p:nvPr>
            <p:ph type="body" sz="quarter" idx="20"/>
          </p:nvPr>
        </p:nvSpPr>
        <p:spPr/>
        <p:txBody>
          <a:bodyPr/>
          <a:lstStyle/>
          <a:p>
            <a:pPr marL="0" indent="0">
              <a:buNone/>
            </a:pPr>
            <a:r>
              <a:rPr lang="es-EC" dirty="0">
                <a:solidFill>
                  <a:srgbClr val="002060"/>
                </a:solidFill>
              </a:rPr>
              <a:t>1</a:t>
            </a:r>
            <a:endParaRPr lang="en-US" dirty="0">
              <a:solidFill>
                <a:srgbClr val="002060"/>
              </a:solidFill>
            </a:endParaRPr>
          </a:p>
        </p:txBody>
      </p:sp>
      <p:sp>
        <p:nvSpPr>
          <p:cNvPr id="10" name="Text Placeholder 9">
            <a:extLst>
              <a:ext uri="{FF2B5EF4-FFF2-40B4-BE49-F238E27FC236}">
                <a16:creationId xmlns:a16="http://schemas.microsoft.com/office/drawing/2014/main" id="{CAE57BA3-F512-4752-8052-FCB01F23E303}"/>
              </a:ext>
            </a:extLst>
          </p:cNvPr>
          <p:cNvSpPr>
            <a:spLocks noGrp="1"/>
          </p:cNvSpPr>
          <p:nvPr>
            <p:ph type="body" sz="quarter" idx="26"/>
          </p:nvPr>
        </p:nvSpPr>
        <p:spPr/>
        <p:txBody>
          <a:bodyPr/>
          <a:lstStyle/>
          <a:p>
            <a:pPr marL="0" indent="0">
              <a:buNone/>
            </a:pPr>
            <a:r>
              <a:rPr lang="es-ES" sz="1500" dirty="0">
                <a:latin typeface="+mj-lt"/>
              </a:rPr>
              <a:t>Establecer limitaciones de las capacidades de entrega en la plataforma web</a:t>
            </a:r>
            <a:endParaRPr lang="en-US" sz="1500" dirty="0">
              <a:latin typeface="+mj-lt"/>
            </a:endParaRPr>
          </a:p>
          <a:p>
            <a:pPr marL="0" indent="0">
              <a:buNone/>
            </a:pPr>
            <a:endParaRPr lang="en-US" sz="1500" dirty="0">
              <a:latin typeface="+mj-lt"/>
            </a:endParaRPr>
          </a:p>
        </p:txBody>
      </p:sp>
      <p:sp>
        <p:nvSpPr>
          <p:cNvPr id="11" name="Text Placeholder 10">
            <a:extLst>
              <a:ext uri="{FF2B5EF4-FFF2-40B4-BE49-F238E27FC236}">
                <a16:creationId xmlns:a16="http://schemas.microsoft.com/office/drawing/2014/main" id="{FF1598A4-74FE-4B06-A509-531950C760CF}"/>
              </a:ext>
            </a:extLst>
          </p:cNvPr>
          <p:cNvSpPr>
            <a:spLocks noGrp="1"/>
          </p:cNvSpPr>
          <p:nvPr>
            <p:ph type="body" sz="quarter" idx="27"/>
          </p:nvPr>
        </p:nvSpPr>
        <p:spPr/>
        <p:txBody>
          <a:bodyPr/>
          <a:lstStyle/>
          <a:p>
            <a:pPr marL="0" indent="0">
              <a:buNone/>
            </a:pPr>
            <a:r>
              <a:rPr lang="es-EC" dirty="0">
                <a:solidFill>
                  <a:srgbClr val="002060"/>
                </a:solidFill>
              </a:rPr>
              <a:t>3</a:t>
            </a:r>
            <a:endParaRPr lang="en-US" dirty="0">
              <a:solidFill>
                <a:srgbClr val="002060"/>
              </a:solidFill>
            </a:endParaRPr>
          </a:p>
        </p:txBody>
      </p:sp>
      <p:sp>
        <p:nvSpPr>
          <p:cNvPr id="13" name="Text Placeholder 12">
            <a:extLst>
              <a:ext uri="{FF2B5EF4-FFF2-40B4-BE49-F238E27FC236}">
                <a16:creationId xmlns:a16="http://schemas.microsoft.com/office/drawing/2014/main" id="{ABBD06F1-76DA-4986-9B2C-272049E7A396}"/>
              </a:ext>
            </a:extLst>
          </p:cNvPr>
          <p:cNvSpPr>
            <a:spLocks noGrp="1"/>
          </p:cNvSpPr>
          <p:nvPr>
            <p:ph type="body" sz="quarter" idx="29"/>
          </p:nvPr>
        </p:nvSpPr>
        <p:spPr/>
        <p:txBody>
          <a:bodyPr/>
          <a:lstStyle/>
          <a:p>
            <a:pPr marL="0" indent="0">
              <a:buNone/>
            </a:pPr>
            <a:r>
              <a:rPr lang="es-ES" sz="1500" dirty="0">
                <a:latin typeface="+mj-lt"/>
              </a:rPr>
              <a:t>Servidores de seguridad</a:t>
            </a:r>
            <a:endParaRPr lang="en-US" sz="1500" dirty="0">
              <a:latin typeface="+mj-lt"/>
            </a:endParaRPr>
          </a:p>
        </p:txBody>
      </p:sp>
      <p:sp>
        <p:nvSpPr>
          <p:cNvPr id="14" name="Text Placeholder 13">
            <a:extLst>
              <a:ext uri="{FF2B5EF4-FFF2-40B4-BE49-F238E27FC236}">
                <a16:creationId xmlns:a16="http://schemas.microsoft.com/office/drawing/2014/main" id="{FC9B381F-178A-4B64-823D-DDFE6F788BDE}"/>
              </a:ext>
            </a:extLst>
          </p:cNvPr>
          <p:cNvSpPr>
            <a:spLocks noGrp="1"/>
          </p:cNvSpPr>
          <p:nvPr>
            <p:ph type="body" sz="quarter" idx="30"/>
          </p:nvPr>
        </p:nvSpPr>
        <p:spPr/>
        <p:txBody>
          <a:bodyPr/>
          <a:lstStyle/>
          <a:p>
            <a:pPr marL="0" indent="0">
              <a:buNone/>
            </a:pPr>
            <a:r>
              <a:rPr lang="es-EC" dirty="0">
                <a:solidFill>
                  <a:srgbClr val="002060"/>
                </a:solidFill>
              </a:rPr>
              <a:t>5</a:t>
            </a:r>
            <a:endParaRPr lang="en-US" dirty="0">
              <a:solidFill>
                <a:srgbClr val="002060"/>
              </a:solidFill>
            </a:endParaRPr>
          </a:p>
        </p:txBody>
      </p:sp>
      <p:sp>
        <p:nvSpPr>
          <p:cNvPr id="16" name="Text Placeholder 15">
            <a:extLst>
              <a:ext uri="{FF2B5EF4-FFF2-40B4-BE49-F238E27FC236}">
                <a16:creationId xmlns:a16="http://schemas.microsoft.com/office/drawing/2014/main" id="{F9E10F5D-6FD9-4E00-B228-F3C4FD2BB0DD}"/>
              </a:ext>
            </a:extLst>
          </p:cNvPr>
          <p:cNvSpPr>
            <a:spLocks noGrp="1"/>
          </p:cNvSpPr>
          <p:nvPr>
            <p:ph type="body" sz="quarter" idx="32"/>
          </p:nvPr>
        </p:nvSpPr>
        <p:spPr/>
        <p:txBody>
          <a:bodyPr/>
          <a:lstStyle/>
          <a:p>
            <a:pPr marL="0" indent="0">
              <a:buNone/>
            </a:pPr>
            <a:r>
              <a:rPr lang="es-ES" sz="1500" dirty="0">
                <a:latin typeface="+mj-lt"/>
              </a:rPr>
              <a:t>Optar por la selección de un servidor web acorde a la empresa</a:t>
            </a:r>
            <a:endParaRPr lang="en-US" sz="1500" dirty="0">
              <a:latin typeface="+mj-lt"/>
            </a:endParaRPr>
          </a:p>
        </p:txBody>
      </p:sp>
      <p:sp>
        <p:nvSpPr>
          <p:cNvPr id="17" name="Text Placeholder 16">
            <a:extLst>
              <a:ext uri="{FF2B5EF4-FFF2-40B4-BE49-F238E27FC236}">
                <a16:creationId xmlns:a16="http://schemas.microsoft.com/office/drawing/2014/main" id="{1F14E4C0-7104-4C3A-9F03-972BB340C593}"/>
              </a:ext>
            </a:extLst>
          </p:cNvPr>
          <p:cNvSpPr>
            <a:spLocks noGrp="1"/>
          </p:cNvSpPr>
          <p:nvPr>
            <p:ph type="body" sz="quarter" idx="33"/>
          </p:nvPr>
        </p:nvSpPr>
        <p:spPr/>
        <p:txBody>
          <a:bodyPr/>
          <a:lstStyle/>
          <a:p>
            <a:pPr marL="0" indent="0">
              <a:buNone/>
            </a:pPr>
            <a:r>
              <a:rPr lang="es-EC" dirty="0">
                <a:solidFill>
                  <a:srgbClr val="002060"/>
                </a:solidFill>
              </a:rPr>
              <a:t>2</a:t>
            </a:r>
            <a:endParaRPr lang="en-US" dirty="0">
              <a:solidFill>
                <a:srgbClr val="002060"/>
              </a:solidFill>
            </a:endParaRPr>
          </a:p>
        </p:txBody>
      </p:sp>
      <p:sp>
        <p:nvSpPr>
          <p:cNvPr id="19" name="Text Placeholder 18">
            <a:extLst>
              <a:ext uri="{FF2B5EF4-FFF2-40B4-BE49-F238E27FC236}">
                <a16:creationId xmlns:a16="http://schemas.microsoft.com/office/drawing/2014/main" id="{631F61CB-7DB0-4F86-BE34-2DFFD037FD02}"/>
              </a:ext>
            </a:extLst>
          </p:cNvPr>
          <p:cNvSpPr>
            <a:spLocks noGrp="1"/>
          </p:cNvSpPr>
          <p:nvPr>
            <p:ph type="body" sz="quarter" idx="35"/>
          </p:nvPr>
        </p:nvSpPr>
        <p:spPr/>
        <p:txBody>
          <a:bodyPr/>
          <a:lstStyle/>
          <a:p>
            <a:pPr marL="0" indent="0">
              <a:buNone/>
            </a:pPr>
            <a:r>
              <a:rPr lang="es-ES" sz="1500" dirty="0">
                <a:latin typeface="+mj-lt"/>
              </a:rPr>
              <a:t>Infraestructura informática y bases de datos</a:t>
            </a:r>
            <a:endParaRPr lang="en-US" sz="1500" dirty="0">
              <a:latin typeface="+mj-lt"/>
            </a:endParaRPr>
          </a:p>
          <a:p>
            <a:pPr marL="0" indent="0">
              <a:buNone/>
            </a:pPr>
            <a:endParaRPr lang="en-US" sz="1500" dirty="0">
              <a:latin typeface="+mj-lt"/>
            </a:endParaRPr>
          </a:p>
        </p:txBody>
      </p:sp>
      <p:sp>
        <p:nvSpPr>
          <p:cNvPr id="20" name="Text Placeholder 19">
            <a:extLst>
              <a:ext uri="{FF2B5EF4-FFF2-40B4-BE49-F238E27FC236}">
                <a16:creationId xmlns:a16="http://schemas.microsoft.com/office/drawing/2014/main" id="{238C374B-E0AD-4078-BCEC-8E050D17B0CA}"/>
              </a:ext>
            </a:extLst>
          </p:cNvPr>
          <p:cNvSpPr>
            <a:spLocks noGrp="1"/>
          </p:cNvSpPr>
          <p:nvPr>
            <p:ph type="body" sz="quarter" idx="36"/>
          </p:nvPr>
        </p:nvSpPr>
        <p:spPr/>
        <p:txBody>
          <a:bodyPr/>
          <a:lstStyle/>
          <a:p>
            <a:pPr marL="0" indent="0">
              <a:buNone/>
            </a:pPr>
            <a:r>
              <a:rPr lang="es-EC" dirty="0">
                <a:solidFill>
                  <a:srgbClr val="002060"/>
                </a:solidFill>
              </a:rPr>
              <a:t>4</a:t>
            </a:r>
            <a:endParaRPr lang="en-US" dirty="0">
              <a:solidFill>
                <a:srgbClr val="002060"/>
              </a:solidFill>
            </a:endParaRPr>
          </a:p>
        </p:txBody>
      </p:sp>
      <p:sp>
        <p:nvSpPr>
          <p:cNvPr id="21" name="Title 1">
            <a:extLst>
              <a:ext uri="{FF2B5EF4-FFF2-40B4-BE49-F238E27FC236}">
                <a16:creationId xmlns:a16="http://schemas.microsoft.com/office/drawing/2014/main" id="{581441C1-EF60-4435-A2FF-0C64EFD49C03}"/>
              </a:ext>
            </a:extLst>
          </p:cNvPr>
          <p:cNvSpPr>
            <a:spLocks noGrp="1"/>
          </p:cNvSpPr>
          <p:nvPr>
            <p:ph type="title"/>
          </p:nvPr>
        </p:nvSpPr>
        <p:spPr>
          <a:xfrm>
            <a:off x="226394" y="275960"/>
            <a:ext cx="11174187" cy="480131"/>
          </a:xfrm>
        </p:spPr>
        <p:txBody>
          <a:bodyPr/>
          <a:lstStyle/>
          <a:p>
            <a:r>
              <a:rPr lang="es-EC" sz="2800" dirty="0">
                <a:solidFill>
                  <a:srgbClr val="002060"/>
                </a:solidFill>
              </a:rPr>
              <a:t>Guía de implementación del comercio electrónico en las pymes comerciales</a:t>
            </a:r>
            <a:endParaRPr lang="en-US" sz="2800" dirty="0">
              <a:solidFill>
                <a:srgbClr val="002060"/>
              </a:solidFill>
            </a:endParaRPr>
          </a:p>
        </p:txBody>
      </p:sp>
      <p:pic>
        <p:nvPicPr>
          <p:cNvPr id="22" name="Marcador de posición de imagen 10">
            <a:extLst>
              <a:ext uri="{FF2B5EF4-FFF2-40B4-BE49-F238E27FC236}">
                <a16:creationId xmlns:a16="http://schemas.microsoft.com/office/drawing/2014/main" id="{B3C08DEE-0203-402F-B0C4-737ED0169E4B}"/>
              </a:ext>
            </a:extLst>
          </p:cNvPr>
          <p:cNvPicPr>
            <a:picLocks noChangeAspect="1"/>
          </p:cNvPicPr>
          <p:nvPr/>
        </p:nvPicPr>
        <p:blipFill rotWithShape="1">
          <a:blip r:embed="rId2"/>
          <a:srcRect r="761" b="-626"/>
          <a:stretch/>
        </p:blipFill>
        <p:spPr>
          <a:xfrm>
            <a:off x="0" y="6156225"/>
            <a:ext cx="12145618" cy="719531"/>
          </a:xfrm>
          <a:prstGeom prst="rect">
            <a:avLst/>
          </a:prstGeom>
          <a:ln w="28575">
            <a:noFill/>
          </a:ln>
        </p:spPr>
      </p:pic>
      <p:sp>
        <p:nvSpPr>
          <p:cNvPr id="23" name="Rectángulo 15" descr="Bloque de fondo de número de diapositiva">
            <a:extLst>
              <a:ext uri="{FF2B5EF4-FFF2-40B4-BE49-F238E27FC236}">
                <a16:creationId xmlns:a16="http://schemas.microsoft.com/office/drawing/2014/main" id="{35C7507C-2C40-4037-9BD9-CA7B9B41EB03}"/>
              </a:ext>
            </a:extLst>
          </p:cNvPr>
          <p:cNvSpPr/>
          <p:nvPr/>
        </p:nvSpPr>
        <p:spPr>
          <a:xfrm>
            <a:off x="11851585" y="-17756"/>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4" name="Marcador de número de diapositiva 5">
            <a:extLst>
              <a:ext uri="{FF2B5EF4-FFF2-40B4-BE49-F238E27FC236}">
                <a16:creationId xmlns:a16="http://schemas.microsoft.com/office/drawing/2014/main" id="{5A53CD92-9880-42FB-BCF1-2ABFBAF07084}"/>
              </a:ext>
            </a:extLst>
          </p:cNvPr>
          <p:cNvSpPr txBox="1">
            <a:spLocks/>
          </p:cNvSpPr>
          <p:nvPr/>
        </p:nvSpPr>
        <p:spPr>
          <a:xfrm>
            <a:off x="11851584" y="471194"/>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23</a:t>
            </a:fld>
            <a:endParaRPr lang="es-ES" b="1">
              <a:solidFill>
                <a:schemeClr val="bg1"/>
              </a:solidFill>
            </a:endParaRPr>
          </a:p>
        </p:txBody>
      </p:sp>
    </p:spTree>
    <p:extLst>
      <p:ext uri="{BB962C8B-B14F-4D97-AF65-F5344CB8AC3E}">
        <p14:creationId xmlns:p14="http://schemas.microsoft.com/office/powerpoint/2010/main" val="2614291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AAE1-C031-4A5F-9623-9A301E2F6580}"/>
              </a:ext>
            </a:extLst>
          </p:cNvPr>
          <p:cNvSpPr>
            <a:spLocks noGrp="1"/>
          </p:cNvSpPr>
          <p:nvPr>
            <p:ph type="title"/>
          </p:nvPr>
        </p:nvSpPr>
        <p:spPr>
          <a:xfrm>
            <a:off x="7714664" y="952818"/>
            <a:ext cx="3969604" cy="3282744"/>
          </a:xfrm>
        </p:spPr>
        <p:txBody>
          <a:bodyPr>
            <a:normAutofit/>
          </a:bodyPr>
          <a:lstStyle/>
          <a:p>
            <a:pPr algn="ctr"/>
            <a:r>
              <a:rPr lang="es-EC" sz="3000" b="1" dirty="0">
                <a:solidFill>
                  <a:srgbClr val="002060"/>
                </a:solidFill>
              </a:rPr>
              <a:t>Sección 2  </a:t>
            </a:r>
            <a:br>
              <a:rPr lang="es-EC" sz="3000" b="1" dirty="0">
                <a:solidFill>
                  <a:srgbClr val="002060"/>
                </a:solidFill>
              </a:rPr>
            </a:br>
            <a:br>
              <a:rPr lang="es-EC" sz="3000" b="1" dirty="0">
                <a:solidFill>
                  <a:srgbClr val="002060"/>
                </a:solidFill>
              </a:rPr>
            </a:br>
            <a:r>
              <a:rPr lang="es-ES" sz="2400" b="1" dirty="0">
                <a:solidFill>
                  <a:srgbClr val="002060"/>
                </a:solidFill>
              </a:rPr>
              <a:t>Estrategias y recomendaciones aplicadas al </a:t>
            </a:r>
            <a:br>
              <a:rPr lang="es-ES" sz="2400" b="1" dirty="0">
                <a:solidFill>
                  <a:srgbClr val="002060"/>
                </a:solidFill>
              </a:rPr>
            </a:br>
            <a:r>
              <a:rPr lang="es-ES" sz="2400" b="1" dirty="0">
                <a:solidFill>
                  <a:srgbClr val="002060"/>
                </a:solidFill>
              </a:rPr>
              <a:t>Modelo perfeccionado de adopción de tecnología UTAUT2</a:t>
            </a:r>
            <a:endParaRPr lang="en-US" sz="3000" b="1" dirty="0">
              <a:solidFill>
                <a:srgbClr val="002060"/>
              </a:solidFill>
            </a:endParaRPr>
          </a:p>
        </p:txBody>
      </p:sp>
      <p:sp>
        <p:nvSpPr>
          <p:cNvPr id="4" name="Slide Number Placeholder 3">
            <a:extLst>
              <a:ext uri="{FF2B5EF4-FFF2-40B4-BE49-F238E27FC236}">
                <a16:creationId xmlns:a16="http://schemas.microsoft.com/office/drawing/2014/main" id="{7044FADD-C8BF-4C70-8374-26E7457E9990}"/>
              </a:ext>
            </a:extLst>
          </p:cNvPr>
          <p:cNvSpPr>
            <a:spLocks noGrp="1"/>
          </p:cNvSpPr>
          <p:nvPr>
            <p:ph type="sldNum" sz="quarter" idx="12"/>
          </p:nvPr>
        </p:nvSpPr>
        <p:spPr/>
        <p:txBody>
          <a:bodyPr/>
          <a:lstStyle/>
          <a:p>
            <a:fld id="{9D1D1111-6D75-4FCF-A866-B70E8E8017F1}" type="slidenum">
              <a:rPr lang="en-US" smtClean="0"/>
              <a:t>24</a:t>
            </a:fld>
            <a:endParaRPr lang="en-US"/>
          </a:p>
        </p:txBody>
      </p:sp>
      <p:pic>
        <p:nvPicPr>
          <p:cNvPr id="6" name="Marcador de posición de imagen 10">
            <a:extLst>
              <a:ext uri="{FF2B5EF4-FFF2-40B4-BE49-F238E27FC236}">
                <a16:creationId xmlns:a16="http://schemas.microsoft.com/office/drawing/2014/main" id="{D7F88455-D2CD-405A-9C90-CDF47CA7EFE8}"/>
              </a:ext>
            </a:extLst>
          </p:cNvPr>
          <p:cNvPicPr>
            <a:picLocks noChangeAspect="1"/>
          </p:cNvPicPr>
          <p:nvPr/>
        </p:nvPicPr>
        <p:blipFill rotWithShape="1">
          <a:blip r:embed="rId2"/>
          <a:srcRect r="761" b="-626"/>
          <a:stretch/>
        </p:blipFill>
        <p:spPr>
          <a:xfrm>
            <a:off x="0" y="6129591"/>
            <a:ext cx="12145618" cy="719531"/>
          </a:xfrm>
          <a:prstGeom prst="rect">
            <a:avLst/>
          </a:prstGeom>
          <a:ln w="28575">
            <a:noFill/>
          </a:ln>
        </p:spPr>
      </p:pic>
      <p:pic>
        <p:nvPicPr>
          <p:cNvPr id="5" name="Picture 4">
            <a:extLst>
              <a:ext uri="{FF2B5EF4-FFF2-40B4-BE49-F238E27FC236}">
                <a16:creationId xmlns:a16="http://schemas.microsoft.com/office/drawing/2014/main" id="{575BA30A-37CD-45EF-A828-572DD042D027}"/>
              </a:ext>
            </a:extLst>
          </p:cNvPr>
          <p:cNvPicPr>
            <a:picLocks noChangeAspect="1"/>
          </p:cNvPicPr>
          <p:nvPr/>
        </p:nvPicPr>
        <p:blipFill>
          <a:blip r:embed="rId3"/>
          <a:stretch>
            <a:fillRect/>
          </a:stretch>
        </p:blipFill>
        <p:spPr>
          <a:xfrm>
            <a:off x="309655" y="-1"/>
            <a:ext cx="6943659" cy="6489577"/>
          </a:xfrm>
          <a:prstGeom prst="rect">
            <a:avLst/>
          </a:prstGeom>
        </p:spPr>
      </p:pic>
      <p:sp>
        <p:nvSpPr>
          <p:cNvPr id="7" name="Rectángulo 15" descr="Bloque de fondo de número de diapositiva">
            <a:extLst>
              <a:ext uri="{FF2B5EF4-FFF2-40B4-BE49-F238E27FC236}">
                <a16:creationId xmlns:a16="http://schemas.microsoft.com/office/drawing/2014/main" id="{1A5A7087-9BAF-45BE-899C-1D0D68C9B48A}"/>
              </a:ext>
            </a:extLst>
          </p:cNvPr>
          <p:cNvSpPr/>
          <p:nvPr/>
        </p:nvSpPr>
        <p:spPr>
          <a:xfrm>
            <a:off x="11851585" y="-17756"/>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8" name="Marcador de número de diapositiva 5">
            <a:extLst>
              <a:ext uri="{FF2B5EF4-FFF2-40B4-BE49-F238E27FC236}">
                <a16:creationId xmlns:a16="http://schemas.microsoft.com/office/drawing/2014/main" id="{26AE4141-6170-4EE3-9C9B-756EE7349F9D}"/>
              </a:ext>
            </a:extLst>
          </p:cNvPr>
          <p:cNvSpPr txBox="1">
            <a:spLocks/>
          </p:cNvSpPr>
          <p:nvPr/>
        </p:nvSpPr>
        <p:spPr>
          <a:xfrm>
            <a:off x="11851584" y="471194"/>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24</a:t>
            </a:fld>
            <a:endParaRPr lang="es-ES" b="1">
              <a:solidFill>
                <a:schemeClr val="bg1"/>
              </a:solidFill>
            </a:endParaRPr>
          </a:p>
        </p:txBody>
      </p:sp>
      <p:sp>
        <p:nvSpPr>
          <p:cNvPr id="9" name="Rectangle 8">
            <a:extLst>
              <a:ext uri="{FF2B5EF4-FFF2-40B4-BE49-F238E27FC236}">
                <a16:creationId xmlns:a16="http://schemas.microsoft.com/office/drawing/2014/main" id="{45929034-E3C5-4BB4-9999-98B8A43B99E7}"/>
              </a:ext>
            </a:extLst>
          </p:cNvPr>
          <p:cNvSpPr/>
          <p:nvPr/>
        </p:nvSpPr>
        <p:spPr>
          <a:xfrm>
            <a:off x="7253314" y="-17756"/>
            <a:ext cx="4629031" cy="970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828E08F-9C8A-4F8A-AE31-99E1EF302CDF}"/>
              </a:ext>
            </a:extLst>
          </p:cNvPr>
          <p:cNvSpPr txBox="1">
            <a:spLocks/>
          </p:cNvSpPr>
          <p:nvPr/>
        </p:nvSpPr>
        <p:spPr>
          <a:xfrm>
            <a:off x="7714664" y="3429000"/>
            <a:ext cx="3969604" cy="2026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dirty="0">
                <a:solidFill>
                  <a:srgbClr val="002060"/>
                </a:solidFill>
              </a:rPr>
              <a:t>Teoría unificada de la aceptación y el uso de la tecnología</a:t>
            </a:r>
          </a:p>
        </p:txBody>
      </p:sp>
    </p:spTree>
    <p:extLst>
      <p:ext uri="{BB962C8B-B14F-4D97-AF65-F5344CB8AC3E}">
        <p14:creationId xmlns:p14="http://schemas.microsoft.com/office/powerpoint/2010/main" val="2153167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25</a:t>
            </a:fld>
            <a:endParaRPr lang="es-ES" b="1">
              <a:solidFill>
                <a:schemeClr val="bg1"/>
              </a:solidFill>
            </a:endParaRPr>
          </a:p>
        </p:txBody>
      </p:sp>
      <p:pic>
        <p:nvPicPr>
          <p:cNvPr id="18" name="Picture 17">
            <a:extLst>
              <a:ext uri="{FF2B5EF4-FFF2-40B4-BE49-F238E27FC236}">
                <a16:creationId xmlns:a16="http://schemas.microsoft.com/office/drawing/2014/main" id="{4192E66A-7774-404A-8F1D-B210C31C2F81}"/>
              </a:ext>
            </a:extLst>
          </p:cNvPr>
          <p:cNvPicPr>
            <a:picLocks noChangeAspect="1"/>
          </p:cNvPicPr>
          <p:nvPr/>
        </p:nvPicPr>
        <p:blipFill rotWithShape="1">
          <a:blip r:embed="rId3"/>
          <a:srcRect b="527"/>
          <a:stretch/>
        </p:blipFill>
        <p:spPr>
          <a:xfrm>
            <a:off x="203604" y="488950"/>
            <a:ext cx="11647979" cy="5555475"/>
          </a:xfrm>
          <a:prstGeom prst="rect">
            <a:avLst/>
          </a:prstGeom>
        </p:spPr>
      </p:pic>
    </p:spTree>
    <p:extLst>
      <p:ext uri="{BB962C8B-B14F-4D97-AF65-F5344CB8AC3E}">
        <p14:creationId xmlns:p14="http://schemas.microsoft.com/office/powerpoint/2010/main" val="3548020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26</a:t>
            </a:fld>
            <a:endParaRPr lang="es-ES" b="1">
              <a:solidFill>
                <a:schemeClr val="bg1"/>
              </a:solidFill>
            </a:endParaRPr>
          </a:p>
        </p:txBody>
      </p:sp>
      <p:pic>
        <p:nvPicPr>
          <p:cNvPr id="2" name="Picture 1">
            <a:extLst>
              <a:ext uri="{FF2B5EF4-FFF2-40B4-BE49-F238E27FC236}">
                <a16:creationId xmlns:a16="http://schemas.microsoft.com/office/drawing/2014/main" id="{CDBA79BB-34D3-47F6-A1A0-EDEB20E12BE8}"/>
              </a:ext>
            </a:extLst>
          </p:cNvPr>
          <p:cNvPicPr>
            <a:picLocks noChangeAspect="1"/>
          </p:cNvPicPr>
          <p:nvPr/>
        </p:nvPicPr>
        <p:blipFill>
          <a:blip r:embed="rId3"/>
          <a:stretch>
            <a:fillRect/>
          </a:stretch>
        </p:blipFill>
        <p:spPr>
          <a:xfrm>
            <a:off x="218824" y="359885"/>
            <a:ext cx="11551152" cy="5641420"/>
          </a:xfrm>
          <a:prstGeom prst="rect">
            <a:avLst/>
          </a:prstGeom>
        </p:spPr>
      </p:pic>
    </p:spTree>
    <p:extLst>
      <p:ext uri="{BB962C8B-B14F-4D97-AF65-F5344CB8AC3E}">
        <p14:creationId xmlns:p14="http://schemas.microsoft.com/office/powerpoint/2010/main" val="323516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27</a:t>
            </a:fld>
            <a:endParaRPr lang="es-ES" b="1">
              <a:solidFill>
                <a:schemeClr val="bg1"/>
              </a:solidFill>
            </a:endParaRPr>
          </a:p>
        </p:txBody>
      </p:sp>
      <p:pic>
        <p:nvPicPr>
          <p:cNvPr id="2" name="Picture 1">
            <a:extLst>
              <a:ext uri="{FF2B5EF4-FFF2-40B4-BE49-F238E27FC236}">
                <a16:creationId xmlns:a16="http://schemas.microsoft.com/office/drawing/2014/main" id="{A610160A-2FCB-40C8-AB19-7D59C9EBD063}"/>
              </a:ext>
            </a:extLst>
          </p:cNvPr>
          <p:cNvPicPr>
            <a:picLocks noChangeAspect="1"/>
          </p:cNvPicPr>
          <p:nvPr/>
        </p:nvPicPr>
        <p:blipFill>
          <a:blip r:embed="rId3"/>
          <a:stretch>
            <a:fillRect/>
          </a:stretch>
        </p:blipFill>
        <p:spPr>
          <a:xfrm>
            <a:off x="438773" y="140739"/>
            <a:ext cx="10844746" cy="5236059"/>
          </a:xfrm>
          <a:prstGeom prst="rect">
            <a:avLst/>
          </a:prstGeom>
        </p:spPr>
      </p:pic>
      <p:sp>
        <p:nvSpPr>
          <p:cNvPr id="3" name="Rectangle 2">
            <a:extLst>
              <a:ext uri="{FF2B5EF4-FFF2-40B4-BE49-F238E27FC236}">
                <a16:creationId xmlns:a16="http://schemas.microsoft.com/office/drawing/2014/main" id="{E12FC18E-7F0A-4134-8901-B1F047307A9D}"/>
              </a:ext>
            </a:extLst>
          </p:cNvPr>
          <p:cNvSpPr/>
          <p:nvPr/>
        </p:nvSpPr>
        <p:spPr>
          <a:xfrm>
            <a:off x="11070451" y="4980374"/>
            <a:ext cx="207284" cy="16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7">
            <a:extLst>
              <a:ext uri="{FF2B5EF4-FFF2-40B4-BE49-F238E27FC236}">
                <a16:creationId xmlns:a16="http://schemas.microsoft.com/office/drawing/2014/main" id="{2FE1FFFB-CDA0-44F3-8341-DF68B1197CF9}"/>
              </a:ext>
            </a:extLst>
          </p:cNvPr>
          <p:cNvSpPr txBox="1">
            <a:spLocks/>
          </p:cNvSpPr>
          <p:nvPr/>
        </p:nvSpPr>
        <p:spPr>
          <a:xfrm>
            <a:off x="540316" y="5833053"/>
            <a:ext cx="1981640" cy="33353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Sección 3 </a:t>
            </a:r>
            <a:endParaRPr lang="en-US" sz="1500" b="1" dirty="0">
              <a:solidFill>
                <a:schemeClr val="bg1"/>
              </a:solidFill>
              <a:latin typeface="+mj-lt"/>
            </a:endParaRPr>
          </a:p>
        </p:txBody>
      </p:sp>
      <p:sp>
        <p:nvSpPr>
          <p:cNvPr id="10" name="Text Placeholder 8">
            <a:extLst>
              <a:ext uri="{FF2B5EF4-FFF2-40B4-BE49-F238E27FC236}">
                <a16:creationId xmlns:a16="http://schemas.microsoft.com/office/drawing/2014/main" id="{09AFA9A7-0780-4F3A-BD7A-E7C996FC4B3D}"/>
              </a:ext>
            </a:extLst>
          </p:cNvPr>
          <p:cNvSpPr txBox="1">
            <a:spLocks/>
          </p:cNvSpPr>
          <p:nvPr/>
        </p:nvSpPr>
        <p:spPr>
          <a:xfrm>
            <a:off x="2834094" y="5702707"/>
            <a:ext cx="2918635" cy="576475"/>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Listado basado en los resultados del trabajo de campo </a:t>
            </a:r>
            <a:endParaRPr lang="en-US" sz="1500" dirty="0">
              <a:latin typeface="+mj-lt"/>
            </a:endParaRPr>
          </a:p>
        </p:txBody>
      </p:sp>
      <p:sp>
        <p:nvSpPr>
          <p:cNvPr id="11" name="Text Placeholder 8">
            <a:extLst>
              <a:ext uri="{FF2B5EF4-FFF2-40B4-BE49-F238E27FC236}">
                <a16:creationId xmlns:a16="http://schemas.microsoft.com/office/drawing/2014/main" id="{964F5926-065D-4ADF-82EF-CF644481B548}"/>
              </a:ext>
            </a:extLst>
          </p:cNvPr>
          <p:cNvSpPr txBox="1">
            <a:spLocks/>
          </p:cNvSpPr>
          <p:nvPr/>
        </p:nvSpPr>
        <p:spPr>
          <a:xfrm>
            <a:off x="6135411" y="5729340"/>
            <a:ext cx="2571926" cy="540963"/>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a:latin typeface="+mj-lt"/>
              </a:rPr>
              <a:t>23 Pymes comerciales de la ciudad de Quito </a:t>
            </a:r>
            <a:endParaRPr lang="en-US" sz="1500" dirty="0">
              <a:latin typeface="+mj-lt"/>
            </a:endParaRPr>
          </a:p>
        </p:txBody>
      </p:sp>
    </p:spTree>
    <p:extLst>
      <p:ext uri="{BB962C8B-B14F-4D97-AF65-F5344CB8AC3E}">
        <p14:creationId xmlns:p14="http://schemas.microsoft.com/office/powerpoint/2010/main" val="1749396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28</a:t>
            </a:fld>
            <a:endParaRPr lang="es-ES" b="1">
              <a:solidFill>
                <a:schemeClr val="bg1"/>
              </a:solidFill>
            </a:endParaRPr>
          </a:p>
        </p:txBody>
      </p:sp>
      <p:sp>
        <p:nvSpPr>
          <p:cNvPr id="6" name="Title 1">
            <a:extLst>
              <a:ext uri="{FF2B5EF4-FFF2-40B4-BE49-F238E27FC236}">
                <a16:creationId xmlns:a16="http://schemas.microsoft.com/office/drawing/2014/main" id="{920925A6-0D59-423F-B2A7-753718062F2E}"/>
              </a:ext>
            </a:extLst>
          </p:cNvPr>
          <p:cNvSpPr>
            <a:spLocks noGrp="1"/>
          </p:cNvSpPr>
          <p:nvPr>
            <p:ph type="title"/>
          </p:nvPr>
        </p:nvSpPr>
        <p:spPr>
          <a:xfrm>
            <a:off x="677396" y="346244"/>
            <a:ext cx="11174187" cy="535531"/>
          </a:xfrm>
        </p:spPr>
        <p:txBody>
          <a:bodyPr/>
          <a:lstStyle/>
          <a:p>
            <a:r>
              <a:rPr lang="es-EC" sz="3200" dirty="0">
                <a:solidFill>
                  <a:srgbClr val="002060"/>
                </a:solidFill>
              </a:rPr>
              <a:t>Conclusiones</a:t>
            </a:r>
            <a:endParaRPr lang="en-US" sz="3200" dirty="0">
              <a:solidFill>
                <a:srgbClr val="002060"/>
              </a:solidFill>
            </a:endParaRPr>
          </a:p>
        </p:txBody>
      </p:sp>
      <p:sp>
        <p:nvSpPr>
          <p:cNvPr id="3" name="Rectangle 2">
            <a:extLst>
              <a:ext uri="{FF2B5EF4-FFF2-40B4-BE49-F238E27FC236}">
                <a16:creationId xmlns:a16="http://schemas.microsoft.com/office/drawing/2014/main" id="{0ED959AF-F802-487E-BECC-19671DE66B7E}"/>
              </a:ext>
            </a:extLst>
          </p:cNvPr>
          <p:cNvSpPr/>
          <p:nvPr/>
        </p:nvSpPr>
        <p:spPr>
          <a:xfrm>
            <a:off x="487579" y="1597617"/>
            <a:ext cx="10891674" cy="1569660"/>
          </a:xfrm>
          <a:prstGeom prst="rect">
            <a:avLst/>
          </a:prstGeom>
        </p:spPr>
        <p:txBody>
          <a:bodyPr wrap="square">
            <a:spAutoFit/>
          </a:bodyPr>
          <a:lstStyle/>
          <a:p>
            <a:pPr algn="just"/>
            <a:r>
              <a:rPr lang="es-EC" sz="1600" dirty="0">
                <a:latin typeface="+mj-lt"/>
              </a:rPr>
              <a:t>Las ventas digitales de las pymes comerciales de la ciudad de Quito del año 2020 mejoraron respecto al año 2019, los resultados corroboraron que durante la pandemia se generó un incremento en las ventas a través de plataformas digitales, sin embargo las ventas totales reflejaron un leve decremento excepto aquellas empresas que proveían de productos de primera necesidad y de salud. A pesar de todas las pérdidas económicas y demás adversidades generadas en el año 2020, las empresas evitaron tomar decisiones de mayor carácter como el cierre de las empresas y optar por la comercialización de los productos por otras alternativas, logrando así una permanencia en el mercado y sobre todo generando resultados alentadores para el futuro.</a:t>
            </a:r>
            <a:endParaRPr lang="en-US" sz="1600" dirty="0">
              <a:latin typeface="+mj-lt"/>
            </a:endParaRPr>
          </a:p>
        </p:txBody>
      </p:sp>
      <p:sp>
        <p:nvSpPr>
          <p:cNvPr id="4" name="Rectangle 3">
            <a:extLst>
              <a:ext uri="{FF2B5EF4-FFF2-40B4-BE49-F238E27FC236}">
                <a16:creationId xmlns:a16="http://schemas.microsoft.com/office/drawing/2014/main" id="{4A0CFB76-AADB-4188-A557-6758DACF6F9E}"/>
              </a:ext>
            </a:extLst>
          </p:cNvPr>
          <p:cNvSpPr/>
          <p:nvPr/>
        </p:nvSpPr>
        <p:spPr>
          <a:xfrm>
            <a:off x="487579" y="4012307"/>
            <a:ext cx="10934330" cy="1077218"/>
          </a:xfrm>
          <a:prstGeom prst="rect">
            <a:avLst/>
          </a:prstGeom>
        </p:spPr>
        <p:txBody>
          <a:bodyPr wrap="square">
            <a:spAutoFit/>
          </a:bodyPr>
          <a:lstStyle/>
          <a:p>
            <a:pPr algn="just"/>
            <a:r>
              <a:rPr lang="es-EC" sz="1600" dirty="0">
                <a:latin typeface="+mj-lt"/>
              </a:rPr>
              <a:t>Las pymes comerciales en la ciudad de Quito han mantenido una estabilidad económica, referente al nivel las ventas, pues las variaciones desde el año 2012 hasta el año 2018 son mínimas, a pesar de existir un decremento en el número de empresas dentro de este sector. Por otro lado, las pequeñas y medianas empresas tienen una participación relativamente baja en función del total de empresas existentes en Quito, lo cual indica que aún existen inconvenientes para poder consolidarse en dichas categorías.</a:t>
            </a:r>
            <a:endParaRPr lang="en-US" sz="1600" dirty="0">
              <a:latin typeface="+mj-lt"/>
            </a:endParaRPr>
          </a:p>
        </p:txBody>
      </p:sp>
    </p:spTree>
    <p:extLst>
      <p:ext uri="{BB962C8B-B14F-4D97-AF65-F5344CB8AC3E}">
        <p14:creationId xmlns:p14="http://schemas.microsoft.com/office/powerpoint/2010/main" val="2700364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29</a:t>
            </a:fld>
            <a:endParaRPr lang="es-ES" b="1">
              <a:solidFill>
                <a:schemeClr val="bg1"/>
              </a:solidFill>
            </a:endParaRPr>
          </a:p>
        </p:txBody>
      </p:sp>
      <p:sp>
        <p:nvSpPr>
          <p:cNvPr id="6" name="Title 1">
            <a:extLst>
              <a:ext uri="{FF2B5EF4-FFF2-40B4-BE49-F238E27FC236}">
                <a16:creationId xmlns:a16="http://schemas.microsoft.com/office/drawing/2014/main" id="{920925A6-0D59-423F-B2A7-753718062F2E}"/>
              </a:ext>
            </a:extLst>
          </p:cNvPr>
          <p:cNvSpPr>
            <a:spLocks noGrp="1"/>
          </p:cNvSpPr>
          <p:nvPr>
            <p:ph type="title"/>
          </p:nvPr>
        </p:nvSpPr>
        <p:spPr>
          <a:xfrm>
            <a:off x="677396" y="346244"/>
            <a:ext cx="11174187" cy="535531"/>
          </a:xfrm>
        </p:spPr>
        <p:txBody>
          <a:bodyPr/>
          <a:lstStyle/>
          <a:p>
            <a:r>
              <a:rPr lang="es-EC" sz="3200" dirty="0">
                <a:solidFill>
                  <a:srgbClr val="002060"/>
                </a:solidFill>
              </a:rPr>
              <a:t>Conclusiones</a:t>
            </a:r>
            <a:endParaRPr lang="en-US" sz="3200" dirty="0">
              <a:solidFill>
                <a:srgbClr val="002060"/>
              </a:solidFill>
            </a:endParaRPr>
          </a:p>
        </p:txBody>
      </p:sp>
      <p:sp>
        <p:nvSpPr>
          <p:cNvPr id="3" name="Rectangle 2">
            <a:extLst>
              <a:ext uri="{FF2B5EF4-FFF2-40B4-BE49-F238E27FC236}">
                <a16:creationId xmlns:a16="http://schemas.microsoft.com/office/drawing/2014/main" id="{0ED959AF-F802-487E-BECC-19671DE66B7E}"/>
              </a:ext>
            </a:extLst>
          </p:cNvPr>
          <p:cNvSpPr/>
          <p:nvPr/>
        </p:nvSpPr>
        <p:spPr>
          <a:xfrm>
            <a:off x="487579" y="1531100"/>
            <a:ext cx="10891674" cy="2062103"/>
          </a:xfrm>
          <a:prstGeom prst="rect">
            <a:avLst/>
          </a:prstGeom>
        </p:spPr>
        <p:txBody>
          <a:bodyPr wrap="square">
            <a:spAutoFit/>
          </a:bodyPr>
          <a:lstStyle/>
          <a:p>
            <a:pPr algn="just"/>
            <a:r>
              <a:rPr lang="es-ES" sz="1600" dirty="0">
                <a:latin typeface="+mj-lt"/>
              </a:rPr>
              <a:t>El comercio electrónico en relación al PIB, de acuerdo a los sectores económicos del país, es el que genera el menor grado de aportación en relación al sector manufacturero, de la construcción, comercial, agrícola, petrolero, entre otros. Sin embargo, el crecimiento histórico indica que desde el año 2016 se mantenía un valor de 0,66% respecto del PIB, de aquí en adelante el comercio electrónico tuvo un incremento del 0,87% llegando así a 1,53% para el año 2019. Es así que durante la pandemia las ventas que se realizaron a través de medios electrónicos se incrementaron en un 44% en el año 2020 respecto al año 2019 ya que las empresas optaron por utilizar estrategias de venta enfocadas en las nuevas necesidades y requerimientos de las personas durante la pandemia. </a:t>
            </a:r>
            <a:endParaRPr lang="en-US" sz="1600" dirty="0">
              <a:latin typeface="+mj-lt"/>
            </a:endParaRPr>
          </a:p>
          <a:p>
            <a:pPr algn="just"/>
            <a:endParaRPr lang="en-US" sz="1600" dirty="0">
              <a:latin typeface="+mj-lt"/>
            </a:endParaRPr>
          </a:p>
        </p:txBody>
      </p:sp>
      <p:sp>
        <p:nvSpPr>
          <p:cNvPr id="4" name="Rectangle 3">
            <a:extLst>
              <a:ext uri="{FF2B5EF4-FFF2-40B4-BE49-F238E27FC236}">
                <a16:creationId xmlns:a16="http://schemas.microsoft.com/office/drawing/2014/main" id="{4A0CFB76-AADB-4188-A557-6758DACF6F9E}"/>
              </a:ext>
            </a:extLst>
          </p:cNvPr>
          <p:cNvSpPr/>
          <p:nvPr/>
        </p:nvSpPr>
        <p:spPr>
          <a:xfrm>
            <a:off x="487579" y="4012307"/>
            <a:ext cx="10934330" cy="1323439"/>
          </a:xfrm>
          <a:prstGeom prst="rect">
            <a:avLst/>
          </a:prstGeom>
        </p:spPr>
        <p:txBody>
          <a:bodyPr wrap="square">
            <a:spAutoFit/>
          </a:bodyPr>
          <a:lstStyle/>
          <a:p>
            <a:pPr algn="just"/>
            <a:r>
              <a:rPr lang="es-ES" sz="1600" dirty="0">
                <a:latin typeface="+mj-lt"/>
              </a:rPr>
              <a:t>La propuesta de diseño muestra el curso de acción, estrategias y recomendaciones para que las pequeñas y medianas empresas del sector comercial de la ciudad de Quito, implementen mecanismos para mejorar su posición comparativa en el sector, misma que se elaboró en base a los resultados obtenidos por los cálculos estadísticos, además de un modelo que permite a las empresas implementar el comercio electrónico y servicio delivery</a:t>
            </a:r>
            <a:endParaRPr lang="en-US" sz="1600" dirty="0">
              <a:latin typeface="+mj-lt"/>
            </a:endParaRPr>
          </a:p>
          <a:p>
            <a:pPr algn="just"/>
            <a:endParaRPr lang="en-US" sz="1600" dirty="0">
              <a:latin typeface="+mj-lt"/>
            </a:endParaRPr>
          </a:p>
        </p:txBody>
      </p:sp>
    </p:spTree>
    <p:extLst>
      <p:ext uri="{BB962C8B-B14F-4D97-AF65-F5344CB8AC3E}">
        <p14:creationId xmlns:p14="http://schemas.microsoft.com/office/powerpoint/2010/main" val="42075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F075D6A-4F2D-4A37-B1F9-85095B29BA46}"/>
              </a:ext>
            </a:extLst>
          </p:cNvPr>
          <p:cNvSpPr/>
          <p:nvPr/>
        </p:nvSpPr>
        <p:spPr>
          <a:xfrm>
            <a:off x="1895061" y="814338"/>
            <a:ext cx="2928730" cy="32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 name="Título 1">
            <a:extLst>
              <a:ext uri="{FF2B5EF4-FFF2-40B4-BE49-F238E27FC236}">
                <a16:creationId xmlns:a16="http://schemas.microsoft.com/office/drawing/2014/main" id="{A3FD590A-ED5F-4BBC-9027-9FE132D5DFFA}"/>
              </a:ext>
            </a:extLst>
          </p:cNvPr>
          <p:cNvSpPr>
            <a:spLocks noGrp="1"/>
          </p:cNvSpPr>
          <p:nvPr>
            <p:ph type="title"/>
          </p:nvPr>
        </p:nvSpPr>
        <p:spPr>
          <a:xfrm>
            <a:off x="239713" y="952837"/>
            <a:ext cx="11712574" cy="923330"/>
          </a:xfrm>
        </p:spPr>
        <p:txBody>
          <a:bodyPr/>
          <a:lstStyle/>
          <a:p>
            <a:r>
              <a:rPr lang="es-ES" sz="2000" b="0" dirty="0"/>
              <a:t>Determinar el comportamiento del comercio electrónico y su incidencia en las pymes del sector comercial, durante la emergencia sanitaria ocasionada por el COVID – 19, en la ciudad de Quito al año 2020. </a:t>
            </a:r>
            <a:br>
              <a:rPr lang="es-ES" sz="2000" dirty="0"/>
            </a:br>
            <a:endParaRPr lang="es-EC" sz="2000" dirty="0"/>
          </a:p>
        </p:txBody>
      </p:sp>
      <p:sp>
        <p:nvSpPr>
          <p:cNvPr id="4" name="Marcador de número de diapositiva 3">
            <a:extLst>
              <a:ext uri="{FF2B5EF4-FFF2-40B4-BE49-F238E27FC236}">
                <a16:creationId xmlns:a16="http://schemas.microsoft.com/office/drawing/2014/main" id="{9B9D07F8-C013-4F79-BCF3-1EFD477F2090}"/>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3</a:t>
            </a:fld>
            <a:endParaRPr lang="ja-JP" altLang="en-US">
              <a:solidFill>
                <a:prstClr val="white"/>
              </a:solidFill>
            </a:endParaRPr>
          </a:p>
        </p:txBody>
      </p:sp>
      <p:sp>
        <p:nvSpPr>
          <p:cNvPr id="5" name="Marcador de texto 4">
            <a:extLst>
              <a:ext uri="{FF2B5EF4-FFF2-40B4-BE49-F238E27FC236}">
                <a16:creationId xmlns:a16="http://schemas.microsoft.com/office/drawing/2014/main" id="{8013D982-CC57-4499-84E9-A458A63CEE8F}"/>
              </a:ext>
            </a:extLst>
          </p:cNvPr>
          <p:cNvSpPr>
            <a:spLocks noGrp="1"/>
          </p:cNvSpPr>
          <p:nvPr>
            <p:ph type="body" sz="quarter" idx="13"/>
          </p:nvPr>
        </p:nvSpPr>
        <p:spPr>
          <a:xfrm>
            <a:off x="358983" y="442996"/>
            <a:ext cx="9553891" cy="336037"/>
          </a:xfrm>
        </p:spPr>
        <p:txBody>
          <a:bodyPr>
            <a:normAutofit fontScale="77500" lnSpcReduction="20000"/>
          </a:bodyPr>
          <a:lstStyle/>
          <a:p>
            <a:pPr marL="0" indent="0">
              <a:buNone/>
            </a:pPr>
            <a:r>
              <a:rPr lang="es-EC" b="1" i="0" dirty="0">
                <a:solidFill>
                  <a:srgbClr val="002060"/>
                </a:solidFill>
                <a:latin typeface="Century Gothic" panose="020B0502020202020204" pitchFamily="34" charset="0"/>
              </a:rPr>
              <a:t>Objetivo General</a:t>
            </a:r>
          </a:p>
        </p:txBody>
      </p:sp>
      <p:sp>
        <p:nvSpPr>
          <p:cNvPr id="7" name="Marcador de texto 6">
            <a:extLst>
              <a:ext uri="{FF2B5EF4-FFF2-40B4-BE49-F238E27FC236}">
                <a16:creationId xmlns:a16="http://schemas.microsoft.com/office/drawing/2014/main" id="{3FD0B29B-E809-443B-8D02-8C7F54CA06D2}"/>
              </a:ext>
            </a:extLst>
          </p:cNvPr>
          <p:cNvSpPr>
            <a:spLocks noGrp="1"/>
          </p:cNvSpPr>
          <p:nvPr>
            <p:ph type="body" sz="quarter" idx="24"/>
          </p:nvPr>
        </p:nvSpPr>
        <p:spPr>
          <a:xfrm>
            <a:off x="46382" y="4833243"/>
            <a:ext cx="3867436" cy="815548"/>
          </a:xfrm>
        </p:spPr>
        <p:txBody>
          <a:bodyPr/>
          <a:lstStyle/>
          <a:p>
            <a:pPr marL="0" lvl="0" indent="0">
              <a:spcAft>
                <a:spcPts val="0"/>
              </a:spcAft>
              <a:buNone/>
            </a:pPr>
            <a:r>
              <a:rPr lang="es-ES" sz="1800" dirty="0">
                <a:latin typeface="+mj-lt"/>
              </a:rPr>
              <a:t>Analizar el contexto económico de las pymes comerciales en la ciudad de Quito. </a:t>
            </a:r>
          </a:p>
          <a:p>
            <a:endParaRPr lang="es-EC" sz="1800" dirty="0"/>
          </a:p>
        </p:txBody>
      </p:sp>
      <p:sp>
        <p:nvSpPr>
          <p:cNvPr id="9" name="Marcador de texto 8">
            <a:extLst>
              <a:ext uri="{FF2B5EF4-FFF2-40B4-BE49-F238E27FC236}">
                <a16:creationId xmlns:a16="http://schemas.microsoft.com/office/drawing/2014/main" id="{8664DDF2-856D-4F3B-AA3F-B1DA2CBDB353}"/>
              </a:ext>
            </a:extLst>
          </p:cNvPr>
          <p:cNvSpPr>
            <a:spLocks noGrp="1"/>
          </p:cNvSpPr>
          <p:nvPr>
            <p:ph type="body" sz="quarter" idx="26"/>
          </p:nvPr>
        </p:nvSpPr>
        <p:spPr>
          <a:xfrm>
            <a:off x="239713" y="3646353"/>
            <a:ext cx="6319739" cy="815548"/>
          </a:xfrm>
        </p:spPr>
        <p:txBody>
          <a:bodyPr/>
          <a:lstStyle/>
          <a:p>
            <a:pPr marL="0" lvl="0" indent="0">
              <a:buNone/>
            </a:pPr>
            <a:r>
              <a:rPr lang="es-ES" sz="1800" dirty="0">
                <a:latin typeface="+mj-lt"/>
              </a:rPr>
              <a:t>Analizar el comportamiento del comercio electrónico de las pymes comerciales en el periodo del </a:t>
            </a:r>
            <a:r>
              <a:rPr lang="es-ES" sz="1800" dirty="0" err="1">
                <a:latin typeface="+mj-lt"/>
              </a:rPr>
              <a:t>covid</a:t>
            </a:r>
            <a:r>
              <a:rPr lang="es-ES" sz="1800" dirty="0">
                <a:latin typeface="+mj-lt"/>
              </a:rPr>
              <a:t> – 19 en la ciudad de Quito. </a:t>
            </a:r>
          </a:p>
          <a:p>
            <a:pPr marL="0" indent="0">
              <a:buNone/>
            </a:pPr>
            <a:endParaRPr lang="es-EC" sz="1500" dirty="0"/>
          </a:p>
        </p:txBody>
      </p:sp>
      <p:sp>
        <p:nvSpPr>
          <p:cNvPr id="11" name="Marcador de texto 10">
            <a:extLst>
              <a:ext uri="{FF2B5EF4-FFF2-40B4-BE49-F238E27FC236}">
                <a16:creationId xmlns:a16="http://schemas.microsoft.com/office/drawing/2014/main" id="{7BA0B44A-0BCB-4C46-B643-F0775DE40A6A}"/>
              </a:ext>
            </a:extLst>
          </p:cNvPr>
          <p:cNvSpPr>
            <a:spLocks noGrp="1"/>
          </p:cNvSpPr>
          <p:nvPr>
            <p:ph type="body" sz="quarter" idx="28"/>
          </p:nvPr>
        </p:nvSpPr>
        <p:spPr>
          <a:xfrm>
            <a:off x="3151952" y="2349465"/>
            <a:ext cx="5888096" cy="973517"/>
          </a:xfrm>
        </p:spPr>
        <p:txBody>
          <a:bodyPr/>
          <a:lstStyle/>
          <a:p>
            <a:pPr marL="0" lvl="0" indent="0">
              <a:buNone/>
            </a:pPr>
            <a:r>
              <a:rPr lang="es-ES" sz="1800" dirty="0">
                <a:latin typeface="+mj-lt"/>
              </a:rPr>
              <a:t>Establecer una propuesta de diseño para la implementación del comercio electrónico y servicios delivery, a fin de mejorar las ventas digitales de las pymes comerciales de Quito.</a:t>
            </a:r>
          </a:p>
          <a:p>
            <a:pPr marL="0" indent="0">
              <a:buNone/>
            </a:pPr>
            <a:endParaRPr lang="es-EC" sz="1600" dirty="0"/>
          </a:p>
        </p:txBody>
      </p:sp>
      <p:sp>
        <p:nvSpPr>
          <p:cNvPr id="16" name="Marcador de texto 4">
            <a:extLst>
              <a:ext uri="{FF2B5EF4-FFF2-40B4-BE49-F238E27FC236}">
                <a16:creationId xmlns:a16="http://schemas.microsoft.com/office/drawing/2014/main" id="{4414F78D-7DA5-45CE-BD14-0A4D508F7FCC}"/>
              </a:ext>
            </a:extLst>
          </p:cNvPr>
          <p:cNvSpPr txBox="1">
            <a:spLocks/>
          </p:cNvSpPr>
          <p:nvPr/>
        </p:nvSpPr>
        <p:spPr>
          <a:xfrm>
            <a:off x="7548518" y="5078063"/>
            <a:ext cx="4232895" cy="763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1" kern="1200" baseline="0">
                <a:solidFill>
                  <a:schemeClr val="tx1">
                    <a:lumMod val="50000"/>
                    <a:lumOff val="50000"/>
                  </a:schemeClr>
                </a:solidFill>
                <a:latin typeface="+mn-lt"/>
                <a:ea typeface="+mn-ea"/>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400" b="1" i="0" dirty="0">
                <a:solidFill>
                  <a:srgbClr val="002060"/>
                </a:solidFill>
                <a:latin typeface="Century Gothic" panose="020B0502020202020204" pitchFamily="34" charset="0"/>
              </a:rPr>
              <a:t>Objetivos Específicos</a:t>
            </a:r>
          </a:p>
        </p:txBody>
      </p:sp>
      <p:pic>
        <p:nvPicPr>
          <p:cNvPr id="14" name="Marcador de posición de imagen 10">
            <a:extLst>
              <a:ext uri="{FF2B5EF4-FFF2-40B4-BE49-F238E27FC236}">
                <a16:creationId xmlns:a16="http://schemas.microsoft.com/office/drawing/2014/main" id="{CB5EE14C-B8AD-4C0D-A7FC-B82B8C26C2C4}"/>
              </a:ext>
            </a:extLst>
          </p:cNvPr>
          <p:cNvPicPr>
            <a:picLocks noChangeAspect="1"/>
          </p:cNvPicPr>
          <p:nvPr/>
        </p:nvPicPr>
        <p:blipFill rotWithShape="1">
          <a:blip r:embed="rId2"/>
          <a:srcRect r="761" b="-626"/>
          <a:stretch/>
        </p:blipFill>
        <p:spPr>
          <a:xfrm>
            <a:off x="37504" y="6138469"/>
            <a:ext cx="12145618" cy="719531"/>
          </a:xfrm>
          <a:prstGeom prst="rect">
            <a:avLst/>
          </a:prstGeom>
          <a:ln w="28575">
            <a:noFill/>
          </a:ln>
        </p:spPr>
      </p:pic>
      <p:sp>
        <p:nvSpPr>
          <p:cNvPr id="21" name="Rectángulo 15" descr="Bloque de fondo de número de diapositiva">
            <a:extLst>
              <a:ext uri="{FF2B5EF4-FFF2-40B4-BE49-F238E27FC236}">
                <a16:creationId xmlns:a16="http://schemas.microsoft.com/office/drawing/2014/main" id="{F3FC7B23-AA32-4520-9E2F-6841E88B2DF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2" name="Marcador de número de diapositiva 5">
            <a:extLst>
              <a:ext uri="{FF2B5EF4-FFF2-40B4-BE49-F238E27FC236}">
                <a16:creationId xmlns:a16="http://schemas.microsoft.com/office/drawing/2014/main" id="{81C927B1-416A-4107-B0B3-A0409C2E59F1}"/>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a:t>
            </a:fld>
            <a:endParaRPr lang="es-ES" b="1">
              <a:solidFill>
                <a:schemeClr val="bg1"/>
              </a:solidFill>
            </a:endParaRPr>
          </a:p>
        </p:txBody>
      </p:sp>
    </p:spTree>
    <p:extLst>
      <p:ext uri="{BB962C8B-B14F-4D97-AF65-F5344CB8AC3E}">
        <p14:creationId xmlns:p14="http://schemas.microsoft.com/office/powerpoint/2010/main" val="15208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B383-CBD7-45FF-9959-6CE0F11EDF67}"/>
              </a:ext>
            </a:extLst>
          </p:cNvPr>
          <p:cNvSpPr>
            <a:spLocks noGrp="1"/>
          </p:cNvSpPr>
          <p:nvPr>
            <p:ph type="title"/>
          </p:nvPr>
        </p:nvSpPr>
        <p:spPr>
          <a:xfrm>
            <a:off x="4812012" y="3495182"/>
            <a:ext cx="2911562" cy="480131"/>
          </a:xfrm>
        </p:spPr>
        <p:txBody>
          <a:bodyPr/>
          <a:lstStyle/>
          <a:p>
            <a:r>
              <a:rPr lang="es-EC" sz="2800" dirty="0">
                <a:solidFill>
                  <a:srgbClr val="002060"/>
                </a:solidFill>
              </a:rPr>
              <a:t>Recomendaciones</a:t>
            </a:r>
            <a:endParaRPr lang="en-US" sz="2800" dirty="0">
              <a:solidFill>
                <a:srgbClr val="002060"/>
              </a:solidFill>
            </a:endParaRPr>
          </a:p>
        </p:txBody>
      </p:sp>
      <p:sp>
        <p:nvSpPr>
          <p:cNvPr id="3" name="Footer Placeholder 2">
            <a:extLst>
              <a:ext uri="{FF2B5EF4-FFF2-40B4-BE49-F238E27FC236}">
                <a16:creationId xmlns:a16="http://schemas.microsoft.com/office/drawing/2014/main" id="{47D239D1-0B7A-40A5-A966-503F439507A9}"/>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9ED31228-560D-4D60-8BBA-0D7ED648A1D4}"/>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30</a:t>
            </a:fld>
            <a:endParaRPr lang="ja-JP" altLang="en-US">
              <a:solidFill>
                <a:prstClr val="white"/>
              </a:solidFill>
            </a:endParaRPr>
          </a:p>
        </p:txBody>
      </p:sp>
      <p:sp>
        <p:nvSpPr>
          <p:cNvPr id="6" name="Text Placeholder 5">
            <a:extLst>
              <a:ext uri="{FF2B5EF4-FFF2-40B4-BE49-F238E27FC236}">
                <a16:creationId xmlns:a16="http://schemas.microsoft.com/office/drawing/2014/main" id="{2CFD48FF-9071-4794-B663-2FD3334E346D}"/>
              </a:ext>
            </a:extLst>
          </p:cNvPr>
          <p:cNvSpPr>
            <a:spLocks noGrp="1"/>
          </p:cNvSpPr>
          <p:nvPr>
            <p:ph type="body" sz="quarter" idx="31"/>
          </p:nvPr>
        </p:nvSpPr>
        <p:spPr>
          <a:xfrm>
            <a:off x="7938342" y="855620"/>
            <a:ext cx="3660724" cy="1100756"/>
          </a:xfrm>
        </p:spPr>
        <p:txBody>
          <a:bodyPr/>
          <a:lstStyle/>
          <a:p>
            <a:pPr marL="0" indent="0" algn="just">
              <a:buNone/>
            </a:pPr>
            <a:r>
              <a:rPr lang="es-ES" sz="1200" dirty="0">
                <a:latin typeface="+mj-lt"/>
              </a:rPr>
              <a:t>A las pymes comerciales, analizar los beneficios que brinda el uso de la tecnología en los negocios para su crecimiento, ya que el comercio electrónico y servicio delivery son temas que aún no han sido explotados en nuestro país de manera adecuada, pues la implementación sigue en desarrollo.</a:t>
            </a:r>
            <a:endParaRPr lang="en-US" sz="1200" dirty="0">
              <a:latin typeface="+mj-lt"/>
            </a:endParaRPr>
          </a:p>
          <a:p>
            <a:pPr marL="0" indent="0">
              <a:buNone/>
            </a:pPr>
            <a:endParaRPr lang="en-US" sz="1200" dirty="0"/>
          </a:p>
        </p:txBody>
      </p:sp>
      <p:pic>
        <p:nvPicPr>
          <p:cNvPr id="19" name="Marcador de posición de imagen 10">
            <a:extLst>
              <a:ext uri="{FF2B5EF4-FFF2-40B4-BE49-F238E27FC236}">
                <a16:creationId xmlns:a16="http://schemas.microsoft.com/office/drawing/2014/main" id="{E17CF8A8-0CB8-4EE4-813F-E81C77C2EF13}"/>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0" name="Rectángulo 15" descr="Bloque de fondo de número de diapositiva">
            <a:extLst>
              <a:ext uri="{FF2B5EF4-FFF2-40B4-BE49-F238E27FC236}">
                <a16:creationId xmlns:a16="http://schemas.microsoft.com/office/drawing/2014/main" id="{7FEAAA54-FC22-4A44-B1B0-30E9F6D7EA2C}"/>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1" name="Marcador de número de diapositiva 5">
            <a:extLst>
              <a:ext uri="{FF2B5EF4-FFF2-40B4-BE49-F238E27FC236}">
                <a16:creationId xmlns:a16="http://schemas.microsoft.com/office/drawing/2014/main" id="{907185BE-EAE2-4F60-8A8F-0BE142FDFA0A}"/>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30</a:t>
            </a:fld>
            <a:endParaRPr lang="es-ES" b="1">
              <a:solidFill>
                <a:schemeClr val="bg1"/>
              </a:solidFill>
            </a:endParaRPr>
          </a:p>
        </p:txBody>
      </p:sp>
      <p:sp>
        <p:nvSpPr>
          <p:cNvPr id="8" name="Text Placeholder 7">
            <a:extLst>
              <a:ext uri="{FF2B5EF4-FFF2-40B4-BE49-F238E27FC236}">
                <a16:creationId xmlns:a16="http://schemas.microsoft.com/office/drawing/2014/main" id="{0CF22A8C-6D7E-4506-96F8-C198A83AE95D}"/>
              </a:ext>
            </a:extLst>
          </p:cNvPr>
          <p:cNvSpPr>
            <a:spLocks noGrp="1"/>
          </p:cNvSpPr>
          <p:nvPr>
            <p:ph type="body" sz="quarter" idx="33"/>
          </p:nvPr>
        </p:nvSpPr>
        <p:spPr>
          <a:xfrm>
            <a:off x="8022184" y="4727052"/>
            <a:ext cx="3660724" cy="1100756"/>
          </a:xfrm>
        </p:spPr>
        <p:txBody>
          <a:bodyPr/>
          <a:lstStyle/>
          <a:p>
            <a:pPr marL="0" indent="0" algn="just">
              <a:buNone/>
            </a:pPr>
            <a:r>
              <a:rPr lang="es-ES" sz="1200" dirty="0">
                <a:latin typeface="+mj-lt"/>
              </a:rPr>
              <a:t>A las pymes comerciales, inmiscuirse dentro de los avances tecnológicos y de mercado a fin de identificar oportunidades que puedan ser de beneficio, relacionadas al manejo, distribución y comercialización de sus productos, teniendo una visión a la vanguardia de los clientes actuales y sus cambiantes preferencias de compra.</a:t>
            </a:r>
            <a:endParaRPr lang="en-US" sz="1200" dirty="0">
              <a:latin typeface="+mj-lt"/>
            </a:endParaRPr>
          </a:p>
        </p:txBody>
      </p:sp>
      <p:sp>
        <p:nvSpPr>
          <p:cNvPr id="22" name="Rectangle 21">
            <a:extLst>
              <a:ext uri="{FF2B5EF4-FFF2-40B4-BE49-F238E27FC236}">
                <a16:creationId xmlns:a16="http://schemas.microsoft.com/office/drawing/2014/main" id="{69CCBAEE-ACCA-4654-9438-EC2A09BC15D9}"/>
              </a:ext>
            </a:extLst>
          </p:cNvPr>
          <p:cNvSpPr/>
          <p:nvPr/>
        </p:nvSpPr>
        <p:spPr>
          <a:xfrm>
            <a:off x="2166465" y="852258"/>
            <a:ext cx="2394650" cy="1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9">
            <a:extLst>
              <a:ext uri="{FF2B5EF4-FFF2-40B4-BE49-F238E27FC236}">
                <a16:creationId xmlns:a16="http://schemas.microsoft.com/office/drawing/2014/main" id="{53339C7F-AE95-49F7-846E-5C6B200C5755}"/>
              </a:ext>
            </a:extLst>
          </p:cNvPr>
          <p:cNvSpPr>
            <a:spLocks noGrp="1"/>
          </p:cNvSpPr>
          <p:nvPr>
            <p:ph type="body" sz="quarter" idx="35"/>
          </p:nvPr>
        </p:nvSpPr>
        <p:spPr>
          <a:xfrm>
            <a:off x="424032" y="301880"/>
            <a:ext cx="3660724" cy="1100756"/>
          </a:xfrm>
        </p:spPr>
        <p:txBody>
          <a:bodyPr/>
          <a:lstStyle/>
          <a:p>
            <a:pPr marL="0" indent="0" algn="just">
              <a:buNone/>
            </a:pPr>
            <a:r>
              <a:rPr lang="es-ES" sz="1200" dirty="0">
                <a:latin typeface="+mj-lt"/>
              </a:rPr>
              <a:t>A las pymes comerciales, realizar un estudio de la presente propuesta de diseño para la implementación del comercio electrónico a fin de identificar posibles estrategias o directrices que se adapten al giro del negocio y así puedan aplicarlo en sus operaciones diarias, tanto para incrementar el nivel de ventas en el corto plazo, como para crear una empresa más sólida y perdurable en el tiempo, capaz de afrontar los riesgos existentes en el mercado actual y futuro.</a:t>
            </a:r>
            <a:endParaRPr lang="en-US" sz="1200" dirty="0">
              <a:latin typeface="+mj-lt"/>
            </a:endParaRPr>
          </a:p>
          <a:p>
            <a:pPr marL="0" indent="0" algn="just">
              <a:buNone/>
            </a:pPr>
            <a:endParaRPr lang="en-US" dirty="0"/>
          </a:p>
        </p:txBody>
      </p:sp>
      <p:sp>
        <p:nvSpPr>
          <p:cNvPr id="12" name="Text Placeholder 11">
            <a:extLst>
              <a:ext uri="{FF2B5EF4-FFF2-40B4-BE49-F238E27FC236}">
                <a16:creationId xmlns:a16="http://schemas.microsoft.com/office/drawing/2014/main" id="{76023A40-0DA5-49BB-A460-44A82C19BD09}"/>
              </a:ext>
            </a:extLst>
          </p:cNvPr>
          <p:cNvSpPr>
            <a:spLocks noGrp="1"/>
          </p:cNvSpPr>
          <p:nvPr>
            <p:ph type="body" sz="quarter" idx="37"/>
          </p:nvPr>
        </p:nvSpPr>
        <p:spPr>
          <a:xfrm>
            <a:off x="424032" y="4727052"/>
            <a:ext cx="3660724" cy="1629304"/>
          </a:xfrm>
        </p:spPr>
        <p:txBody>
          <a:bodyPr/>
          <a:lstStyle/>
          <a:p>
            <a:pPr marL="0" indent="0" algn="just">
              <a:buNone/>
            </a:pPr>
            <a:r>
              <a:rPr lang="es-ES" sz="1200" dirty="0">
                <a:latin typeface="+mj-lt"/>
              </a:rPr>
              <a:t>Al personal encargado de la planificación estratégica de las pymes, identificar las debilidades existentes dentro de sus procesos de venta a través de canales de distribución tradicionales, a fin de mejorar la productividad y optimizar los tiempos de entrega, logrando brindar un nivel de satisfacción elevado a sus clientes y creando un mayor grado de fidelización.</a:t>
            </a:r>
            <a:endParaRPr lang="en-US" sz="1200" dirty="0">
              <a:latin typeface="+mj-lt"/>
            </a:endParaRPr>
          </a:p>
        </p:txBody>
      </p:sp>
    </p:spTree>
    <p:extLst>
      <p:ext uri="{BB962C8B-B14F-4D97-AF65-F5344CB8AC3E}">
        <p14:creationId xmlns:p14="http://schemas.microsoft.com/office/powerpoint/2010/main" val="3974069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31</a:t>
            </a:fld>
            <a:endParaRPr lang="es-ES" b="1">
              <a:solidFill>
                <a:schemeClr val="bg1"/>
              </a:solidFill>
            </a:endParaRPr>
          </a:p>
        </p:txBody>
      </p:sp>
      <p:sp>
        <p:nvSpPr>
          <p:cNvPr id="10" name="Title 1">
            <a:extLst>
              <a:ext uri="{FF2B5EF4-FFF2-40B4-BE49-F238E27FC236}">
                <a16:creationId xmlns:a16="http://schemas.microsoft.com/office/drawing/2014/main" id="{966DEC50-5E69-4DC2-A461-D17D0B3B035F}"/>
              </a:ext>
            </a:extLst>
          </p:cNvPr>
          <p:cNvSpPr>
            <a:spLocks noGrp="1"/>
          </p:cNvSpPr>
          <p:nvPr>
            <p:ph type="title"/>
          </p:nvPr>
        </p:nvSpPr>
        <p:spPr>
          <a:xfrm>
            <a:off x="677397" y="2825723"/>
            <a:ext cx="11174187" cy="646331"/>
          </a:xfrm>
        </p:spPr>
        <p:txBody>
          <a:bodyPr/>
          <a:lstStyle/>
          <a:p>
            <a:r>
              <a:rPr lang="es-EC" sz="4000" dirty="0">
                <a:solidFill>
                  <a:srgbClr val="002060"/>
                </a:solidFill>
              </a:rPr>
              <a:t>Gracias por su atención</a:t>
            </a:r>
            <a:endParaRPr lang="en-US" sz="4000" dirty="0">
              <a:solidFill>
                <a:srgbClr val="002060"/>
              </a:solidFill>
            </a:endParaRPr>
          </a:p>
        </p:txBody>
      </p:sp>
    </p:spTree>
    <p:extLst>
      <p:ext uri="{BB962C8B-B14F-4D97-AF65-F5344CB8AC3E}">
        <p14:creationId xmlns:p14="http://schemas.microsoft.com/office/powerpoint/2010/main" val="808398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1608BC5-0B82-43F3-AADA-9EC0C2B19078}"/>
              </a:ext>
            </a:extLst>
          </p:cNvPr>
          <p:cNvSpPr>
            <a:spLocks noGrp="1"/>
          </p:cNvSpPr>
          <p:nvPr>
            <p:ph type="body" sz="quarter" idx="25"/>
          </p:nvPr>
        </p:nvSpPr>
        <p:spPr/>
        <p:txBody>
          <a:bodyPr/>
          <a:lstStyle/>
          <a:p>
            <a:pPr marL="0" indent="0">
              <a:buNone/>
            </a:pPr>
            <a:r>
              <a:rPr lang="es-EC" sz="2000" b="1" dirty="0">
                <a:solidFill>
                  <a:schemeClr val="tx1">
                    <a:lumMod val="95000"/>
                    <a:lumOff val="5000"/>
                  </a:schemeClr>
                </a:solidFill>
                <a:latin typeface="+mj-lt"/>
              </a:rPr>
              <a:t>Variable Independiente</a:t>
            </a:r>
          </a:p>
        </p:txBody>
      </p:sp>
      <p:sp>
        <p:nvSpPr>
          <p:cNvPr id="3" name="Marcador de texto 2">
            <a:extLst>
              <a:ext uri="{FF2B5EF4-FFF2-40B4-BE49-F238E27FC236}">
                <a16:creationId xmlns:a16="http://schemas.microsoft.com/office/drawing/2014/main" id="{2799DD94-CB6C-4E83-9F0E-039FAD133C24}"/>
              </a:ext>
            </a:extLst>
          </p:cNvPr>
          <p:cNvSpPr>
            <a:spLocks noGrp="1"/>
          </p:cNvSpPr>
          <p:nvPr>
            <p:ph type="body" sz="quarter" idx="26"/>
          </p:nvPr>
        </p:nvSpPr>
        <p:spPr/>
        <p:txBody>
          <a:bodyPr/>
          <a:lstStyle/>
          <a:p>
            <a:pPr marL="0" lvl="0" indent="0">
              <a:buNone/>
            </a:pPr>
            <a:r>
              <a:rPr lang="es-ES" sz="2000" dirty="0">
                <a:latin typeface="+mj-lt"/>
              </a:rPr>
              <a:t>Comportamiento del comercio electrónico y servicio delivery </a:t>
            </a:r>
          </a:p>
          <a:p>
            <a:endParaRPr lang="es-EC" sz="1800" dirty="0"/>
          </a:p>
        </p:txBody>
      </p:sp>
      <p:sp>
        <p:nvSpPr>
          <p:cNvPr id="4" name="Título 3">
            <a:extLst>
              <a:ext uri="{FF2B5EF4-FFF2-40B4-BE49-F238E27FC236}">
                <a16:creationId xmlns:a16="http://schemas.microsoft.com/office/drawing/2014/main" id="{266E3A14-3E11-4536-81A0-29F06B7D0F4D}"/>
              </a:ext>
            </a:extLst>
          </p:cNvPr>
          <p:cNvSpPr>
            <a:spLocks noGrp="1"/>
          </p:cNvSpPr>
          <p:nvPr>
            <p:ph type="title"/>
          </p:nvPr>
        </p:nvSpPr>
        <p:spPr>
          <a:xfrm>
            <a:off x="446315" y="408890"/>
            <a:ext cx="11174187" cy="424732"/>
          </a:xfrm>
        </p:spPr>
        <p:txBody>
          <a:bodyPr/>
          <a:lstStyle/>
          <a:p>
            <a:r>
              <a:rPr lang="es-EC" sz="2400" dirty="0">
                <a:solidFill>
                  <a:srgbClr val="002060"/>
                </a:solidFill>
                <a:latin typeface="Century Gothic" panose="020B0502020202020204" pitchFamily="34" charset="0"/>
                <a:ea typeface="+mn-ea"/>
              </a:rPr>
              <a:t>Variables de Investigación</a:t>
            </a:r>
          </a:p>
        </p:txBody>
      </p:sp>
      <p:sp>
        <p:nvSpPr>
          <p:cNvPr id="6" name="Marcador de número de diapositiva 5">
            <a:extLst>
              <a:ext uri="{FF2B5EF4-FFF2-40B4-BE49-F238E27FC236}">
                <a16:creationId xmlns:a16="http://schemas.microsoft.com/office/drawing/2014/main" id="{959EC281-D262-4021-935F-76257F13097A}"/>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4</a:t>
            </a:fld>
            <a:endParaRPr lang="ja-JP" altLang="en-US">
              <a:solidFill>
                <a:prstClr val="white"/>
              </a:solidFill>
            </a:endParaRPr>
          </a:p>
        </p:txBody>
      </p:sp>
      <p:sp>
        <p:nvSpPr>
          <p:cNvPr id="8" name="Marcador de texto 7">
            <a:extLst>
              <a:ext uri="{FF2B5EF4-FFF2-40B4-BE49-F238E27FC236}">
                <a16:creationId xmlns:a16="http://schemas.microsoft.com/office/drawing/2014/main" id="{C58AB0E5-8B93-495C-B4D4-70874E39769D}"/>
              </a:ext>
            </a:extLst>
          </p:cNvPr>
          <p:cNvSpPr>
            <a:spLocks noGrp="1"/>
          </p:cNvSpPr>
          <p:nvPr>
            <p:ph type="body" sz="quarter" idx="21"/>
          </p:nvPr>
        </p:nvSpPr>
        <p:spPr/>
        <p:txBody>
          <a:bodyPr/>
          <a:lstStyle/>
          <a:p>
            <a:pPr marL="0" indent="0">
              <a:buNone/>
            </a:pPr>
            <a:r>
              <a:rPr lang="es-EC" sz="2000" b="1" dirty="0">
                <a:solidFill>
                  <a:schemeClr val="tx1">
                    <a:lumMod val="95000"/>
                    <a:lumOff val="5000"/>
                  </a:schemeClr>
                </a:solidFill>
                <a:latin typeface="+mj-lt"/>
              </a:rPr>
              <a:t>Variable Dependiente</a:t>
            </a:r>
          </a:p>
        </p:txBody>
      </p:sp>
      <p:sp>
        <p:nvSpPr>
          <p:cNvPr id="9" name="Marcador de texto 8">
            <a:extLst>
              <a:ext uri="{FF2B5EF4-FFF2-40B4-BE49-F238E27FC236}">
                <a16:creationId xmlns:a16="http://schemas.microsoft.com/office/drawing/2014/main" id="{FCAE51C3-2CA5-4BE0-AF52-FCEAFF504770}"/>
              </a:ext>
            </a:extLst>
          </p:cNvPr>
          <p:cNvSpPr>
            <a:spLocks noGrp="1"/>
          </p:cNvSpPr>
          <p:nvPr>
            <p:ph type="body" sz="quarter" idx="24"/>
          </p:nvPr>
        </p:nvSpPr>
        <p:spPr/>
        <p:txBody>
          <a:bodyPr/>
          <a:lstStyle/>
          <a:p>
            <a:pPr marL="0" indent="0">
              <a:buNone/>
            </a:pPr>
            <a:r>
              <a:rPr lang="es-ES" sz="2000" dirty="0">
                <a:latin typeface="+mj-lt"/>
              </a:rPr>
              <a:t>Nivel de ventas de pymes comerciales</a:t>
            </a:r>
          </a:p>
        </p:txBody>
      </p:sp>
      <p:sp>
        <p:nvSpPr>
          <p:cNvPr id="10" name="Marcador de texto 9">
            <a:extLst>
              <a:ext uri="{FF2B5EF4-FFF2-40B4-BE49-F238E27FC236}">
                <a16:creationId xmlns:a16="http://schemas.microsoft.com/office/drawing/2014/main" id="{6BFB8421-B67C-4248-9908-C7ED2E6448E4}"/>
              </a:ext>
            </a:extLst>
          </p:cNvPr>
          <p:cNvSpPr>
            <a:spLocks noGrp="1"/>
          </p:cNvSpPr>
          <p:nvPr>
            <p:ph type="body" sz="quarter" idx="27"/>
          </p:nvPr>
        </p:nvSpPr>
        <p:spPr/>
        <p:txBody>
          <a:bodyPr/>
          <a:lstStyle/>
          <a:p>
            <a:pPr marL="0" indent="0">
              <a:buNone/>
            </a:pPr>
            <a:r>
              <a:rPr lang="es-EC" sz="2000" b="1" dirty="0">
                <a:solidFill>
                  <a:schemeClr val="tx1">
                    <a:lumMod val="95000"/>
                    <a:lumOff val="5000"/>
                  </a:schemeClr>
                </a:solidFill>
                <a:latin typeface="+mj-lt"/>
              </a:rPr>
              <a:t>Variable Independiente</a:t>
            </a:r>
          </a:p>
        </p:txBody>
      </p:sp>
      <p:sp>
        <p:nvSpPr>
          <p:cNvPr id="11" name="Marcador de texto 10">
            <a:extLst>
              <a:ext uri="{FF2B5EF4-FFF2-40B4-BE49-F238E27FC236}">
                <a16:creationId xmlns:a16="http://schemas.microsoft.com/office/drawing/2014/main" id="{88C9244E-745F-499C-B00F-786A2443B8A1}"/>
              </a:ext>
            </a:extLst>
          </p:cNvPr>
          <p:cNvSpPr>
            <a:spLocks noGrp="1"/>
          </p:cNvSpPr>
          <p:nvPr>
            <p:ph type="body" sz="quarter" idx="28"/>
          </p:nvPr>
        </p:nvSpPr>
        <p:spPr/>
        <p:txBody>
          <a:bodyPr/>
          <a:lstStyle/>
          <a:p>
            <a:pPr marL="0" indent="0">
              <a:buNone/>
            </a:pPr>
            <a:r>
              <a:rPr lang="es-ES" sz="2000" dirty="0">
                <a:latin typeface="+mj-lt"/>
              </a:rPr>
              <a:t>Emergencia sanitaria por el covid-19 </a:t>
            </a:r>
          </a:p>
        </p:txBody>
      </p:sp>
      <p:pic>
        <p:nvPicPr>
          <p:cNvPr id="15" name="Marcador de posición de imagen 10">
            <a:extLst>
              <a:ext uri="{FF2B5EF4-FFF2-40B4-BE49-F238E27FC236}">
                <a16:creationId xmlns:a16="http://schemas.microsoft.com/office/drawing/2014/main" id="{4B5B74CE-430E-49C1-97A9-93E68B1983C3}"/>
              </a:ext>
            </a:extLst>
          </p:cNvPr>
          <p:cNvPicPr>
            <a:picLocks noChangeAspect="1"/>
          </p:cNvPicPr>
          <p:nvPr/>
        </p:nvPicPr>
        <p:blipFill rotWithShape="1">
          <a:blip r:embed="rId2"/>
          <a:srcRect r="761" b="-626"/>
          <a:stretch/>
        </p:blipFill>
        <p:spPr>
          <a:xfrm>
            <a:off x="19748" y="6138469"/>
            <a:ext cx="12145618" cy="719531"/>
          </a:xfrm>
          <a:prstGeom prst="rect">
            <a:avLst/>
          </a:prstGeom>
          <a:ln w="28575">
            <a:noFill/>
          </a:ln>
        </p:spPr>
      </p:pic>
      <p:sp>
        <p:nvSpPr>
          <p:cNvPr id="16" name="Rectángulo 15" descr="Bloque de fondo de número de diapositiva">
            <a:extLst>
              <a:ext uri="{FF2B5EF4-FFF2-40B4-BE49-F238E27FC236}">
                <a16:creationId xmlns:a16="http://schemas.microsoft.com/office/drawing/2014/main" id="{5C5BDF47-7256-422B-B9D4-CED73AB9CC55}"/>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a16="http://schemas.microsoft.com/office/drawing/2014/main" id="{DA3F6914-A896-4F05-8704-78686E855239}"/>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4</a:t>
            </a:fld>
            <a:endParaRPr lang="es-ES" b="1">
              <a:solidFill>
                <a:schemeClr val="bg1"/>
              </a:solidFill>
            </a:endParaRPr>
          </a:p>
        </p:txBody>
      </p:sp>
    </p:spTree>
    <p:extLst>
      <p:ext uri="{BB962C8B-B14F-4D97-AF65-F5344CB8AC3E}">
        <p14:creationId xmlns:p14="http://schemas.microsoft.com/office/powerpoint/2010/main" val="5188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761C-199D-45E9-95A5-306345A45D52}"/>
              </a:ext>
            </a:extLst>
          </p:cNvPr>
          <p:cNvSpPr>
            <a:spLocks noGrp="1"/>
          </p:cNvSpPr>
          <p:nvPr>
            <p:ph type="title"/>
          </p:nvPr>
        </p:nvSpPr>
        <p:spPr>
          <a:xfrm>
            <a:off x="313148" y="237485"/>
            <a:ext cx="11174187" cy="590931"/>
          </a:xfrm>
        </p:spPr>
        <p:txBody>
          <a:bodyPr/>
          <a:lstStyle/>
          <a:p>
            <a:r>
              <a:rPr lang="es-EC" dirty="0">
                <a:solidFill>
                  <a:srgbClr val="002060"/>
                </a:solidFill>
              </a:rPr>
              <a:t>Hipótesis de Investigación </a:t>
            </a:r>
            <a:endParaRPr lang="en-US" dirty="0">
              <a:solidFill>
                <a:srgbClr val="002060"/>
              </a:solidFill>
            </a:endParaRPr>
          </a:p>
        </p:txBody>
      </p:sp>
      <p:sp>
        <p:nvSpPr>
          <p:cNvPr id="3" name="Footer Placeholder 2">
            <a:extLst>
              <a:ext uri="{FF2B5EF4-FFF2-40B4-BE49-F238E27FC236}">
                <a16:creationId xmlns:a16="http://schemas.microsoft.com/office/drawing/2014/main" id="{18CC7E1A-92E5-467B-AF07-6043B82B6BB2}"/>
              </a:ext>
            </a:extLst>
          </p:cNvPr>
          <p:cNvSpPr>
            <a:spLocks noGrp="1"/>
          </p:cNvSpPr>
          <p:nvPr>
            <p:ph type="ftr" sz="quarter" idx="10"/>
          </p:nvPr>
        </p:nvSpPr>
        <p:spPr/>
        <p:txBody>
          <a:bodyPr/>
          <a:lstStyle/>
          <a:p>
            <a:r>
              <a:rPr lang="en-US" altLang="ja-JP" dirty="0">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2A6FECD-57C0-4D09-A7EF-6C60CBDC6565}"/>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5</a:t>
            </a:fld>
            <a:endParaRPr lang="ja-JP" altLang="en-US">
              <a:solidFill>
                <a:prstClr val="white"/>
              </a:solidFill>
            </a:endParaRPr>
          </a:p>
        </p:txBody>
      </p:sp>
      <p:sp>
        <p:nvSpPr>
          <p:cNvPr id="6" name="Text Placeholder 5">
            <a:extLst>
              <a:ext uri="{FF2B5EF4-FFF2-40B4-BE49-F238E27FC236}">
                <a16:creationId xmlns:a16="http://schemas.microsoft.com/office/drawing/2014/main" id="{A55D824F-9CED-4DC4-9ADE-D627ECDA2058}"/>
              </a:ext>
            </a:extLst>
          </p:cNvPr>
          <p:cNvSpPr>
            <a:spLocks noGrp="1"/>
          </p:cNvSpPr>
          <p:nvPr>
            <p:ph type="body" sz="quarter" idx="27"/>
          </p:nvPr>
        </p:nvSpPr>
        <p:spPr/>
        <p:txBody>
          <a:bodyPr/>
          <a:lstStyle/>
          <a:p>
            <a:pPr marL="0" indent="0" algn="just">
              <a:buNone/>
            </a:pPr>
            <a:r>
              <a:rPr lang="es-ES" sz="2400" dirty="0"/>
              <a:t>Las ventas digitales de las pymes comerciales de la ciudad de Quito no mejoraron por la utilización del comercio electrónico y servicio delivery en la época de la pandemia</a:t>
            </a:r>
            <a:r>
              <a:rPr lang="en-US" sz="2400" dirty="0"/>
              <a:t> </a:t>
            </a:r>
          </a:p>
        </p:txBody>
      </p:sp>
      <p:sp>
        <p:nvSpPr>
          <p:cNvPr id="7" name="Text Placeholder 6">
            <a:extLst>
              <a:ext uri="{FF2B5EF4-FFF2-40B4-BE49-F238E27FC236}">
                <a16:creationId xmlns:a16="http://schemas.microsoft.com/office/drawing/2014/main" id="{B429BB01-2337-4F9F-B84E-6D745648E126}"/>
              </a:ext>
            </a:extLst>
          </p:cNvPr>
          <p:cNvSpPr>
            <a:spLocks noGrp="1"/>
          </p:cNvSpPr>
          <p:nvPr>
            <p:ph type="body" sz="quarter" idx="28"/>
          </p:nvPr>
        </p:nvSpPr>
        <p:spPr/>
        <p:txBody>
          <a:bodyPr/>
          <a:lstStyle/>
          <a:p>
            <a:pPr marL="0" indent="0" algn="just">
              <a:buNone/>
            </a:pPr>
            <a:r>
              <a:rPr lang="es-ES" sz="2400" dirty="0"/>
              <a:t>Las ventas digitales de las pymes comerciales de la ciudad de Quito mejoraron por la utilización del comercio electrónico y servicio delivery en la época de la pandemia.</a:t>
            </a:r>
            <a:endParaRPr lang="en-US" sz="2400" dirty="0"/>
          </a:p>
        </p:txBody>
      </p:sp>
      <p:sp>
        <p:nvSpPr>
          <p:cNvPr id="8" name="Text Placeholder 7">
            <a:extLst>
              <a:ext uri="{FF2B5EF4-FFF2-40B4-BE49-F238E27FC236}">
                <a16:creationId xmlns:a16="http://schemas.microsoft.com/office/drawing/2014/main" id="{7FC3E949-DF06-4BD1-9CEA-00FF0F6999A5}"/>
              </a:ext>
            </a:extLst>
          </p:cNvPr>
          <p:cNvSpPr>
            <a:spLocks noGrp="1"/>
          </p:cNvSpPr>
          <p:nvPr>
            <p:ph type="body" sz="quarter" idx="14"/>
          </p:nvPr>
        </p:nvSpPr>
        <p:spPr>
          <a:xfrm>
            <a:off x="556642" y="4286175"/>
            <a:ext cx="4942319" cy="1262479"/>
          </a:xfrm>
        </p:spPr>
        <p:txBody>
          <a:bodyPr>
            <a:normAutofit/>
          </a:bodyPr>
          <a:lstStyle/>
          <a:p>
            <a:pPr marL="0" indent="0">
              <a:buNone/>
            </a:pPr>
            <a:r>
              <a:rPr lang="es-EC" sz="2000" b="1" dirty="0">
                <a:solidFill>
                  <a:srgbClr val="002060"/>
                </a:solidFill>
                <a:latin typeface="+mj-lt"/>
              </a:rPr>
              <a:t>HO</a:t>
            </a:r>
            <a:endParaRPr lang="en-US" sz="2000" b="1" dirty="0">
              <a:solidFill>
                <a:srgbClr val="002060"/>
              </a:solidFill>
              <a:latin typeface="+mj-lt"/>
            </a:endParaRPr>
          </a:p>
        </p:txBody>
      </p:sp>
      <p:sp>
        <p:nvSpPr>
          <p:cNvPr id="9" name="Text Placeholder 8">
            <a:extLst>
              <a:ext uri="{FF2B5EF4-FFF2-40B4-BE49-F238E27FC236}">
                <a16:creationId xmlns:a16="http://schemas.microsoft.com/office/drawing/2014/main" id="{8E859C25-46CC-419E-9D57-8C8F99218FC1}"/>
              </a:ext>
            </a:extLst>
          </p:cNvPr>
          <p:cNvSpPr>
            <a:spLocks noGrp="1"/>
          </p:cNvSpPr>
          <p:nvPr>
            <p:ph type="body" sz="quarter" idx="29"/>
          </p:nvPr>
        </p:nvSpPr>
        <p:spPr/>
        <p:txBody>
          <a:bodyPr>
            <a:normAutofit/>
          </a:bodyPr>
          <a:lstStyle/>
          <a:p>
            <a:pPr marL="0" indent="0">
              <a:buNone/>
            </a:pPr>
            <a:r>
              <a:rPr lang="es-EC" sz="2000" b="1" dirty="0">
                <a:solidFill>
                  <a:srgbClr val="002060"/>
                </a:solidFill>
                <a:latin typeface="+mj-lt"/>
              </a:rPr>
              <a:t>HI</a:t>
            </a:r>
            <a:endParaRPr lang="en-US" sz="2000" b="1" dirty="0">
              <a:solidFill>
                <a:srgbClr val="002060"/>
              </a:solidFill>
              <a:latin typeface="+mj-lt"/>
            </a:endParaRPr>
          </a:p>
        </p:txBody>
      </p:sp>
      <p:pic>
        <p:nvPicPr>
          <p:cNvPr id="11" name="Marcador de posición de imagen 10">
            <a:extLst>
              <a:ext uri="{FF2B5EF4-FFF2-40B4-BE49-F238E27FC236}">
                <a16:creationId xmlns:a16="http://schemas.microsoft.com/office/drawing/2014/main" id="{F93E179A-D946-49E1-8834-EF23EFB90A35}"/>
              </a:ext>
            </a:extLst>
          </p:cNvPr>
          <p:cNvPicPr>
            <a:picLocks noChangeAspect="1"/>
          </p:cNvPicPr>
          <p:nvPr/>
        </p:nvPicPr>
        <p:blipFill rotWithShape="1">
          <a:blip r:embed="rId2"/>
          <a:srcRect r="761" b="-626"/>
          <a:stretch/>
        </p:blipFill>
        <p:spPr>
          <a:xfrm>
            <a:off x="10870" y="6147347"/>
            <a:ext cx="12145618" cy="719531"/>
          </a:xfrm>
          <a:prstGeom prst="rect">
            <a:avLst/>
          </a:prstGeom>
          <a:ln w="28575">
            <a:noFill/>
          </a:ln>
        </p:spPr>
      </p:pic>
      <p:sp>
        <p:nvSpPr>
          <p:cNvPr id="12" name="Rectángulo 15" descr="Bloque de fondo de número de diapositiva">
            <a:extLst>
              <a:ext uri="{FF2B5EF4-FFF2-40B4-BE49-F238E27FC236}">
                <a16:creationId xmlns:a16="http://schemas.microsoft.com/office/drawing/2014/main" id="{78B06620-FFDA-4D0E-8850-01C6B135EF79}"/>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3" name="Marcador de número de diapositiva 5">
            <a:extLst>
              <a:ext uri="{FF2B5EF4-FFF2-40B4-BE49-F238E27FC236}">
                <a16:creationId xmlns:a16="http://schemas.microsoft.com/office/drawing/2014/main" id="{BE609702-40F9-4494-8F01-D03BECCA51D4}"/>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5</a:t>
            </a:fld>
            <a:endParaRPr lang="es-ES" b="1">
              <a:solidFill>
                <a:schemeClr val="bg1"/>
              </a:solidFill>
            </a:endParaRPr>
          </a:p>
        </p:txBody>
      </p:sp>
    </p:spTree>
    <p:extLst>
      <p:ext uri="{BB962C8B-B14F-4D97-AF65-F5344CB8AC3E}">
        <p14:creationId xmlns:p14="http://schemas.microsoft.com/office/powerpoint/2010/main" val="4118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AABE-F476-4D93-9307-C930FFFA2466}"/>
              </a:ext>
            </a:extLst>
          </p:cNvPr>
          <p:cNvSpPr>
            <a:spLocks noGrp="1"/>
          </p:cNvSpPr>
          <p:nvPr>
            <p:ph type="title"/>
          </p:nvPr>
        </p:nvSpPr>
        <p:spPr>
          <a:xfrm>
            <a:off x="496585" y="387104"/>
            <a:ext cx="11174187" cy="590931"/>
          </a:xfrm>
        </p:spPr>
        <p:txBody>
          <a:bodyPr/>
          <a:lstStyle/>
          <a:p>
            <a:r>
              <a:rPr lang="es-EC" dirty="0">
                <a:solidFill>
                  <a:srgbClr val="002060"/>
                </a:solidFill>
              </a:rPr>
              <a:t>Marco Teórico </a:t>
            </a:r>
            <a:endParaRPr lang="en-US" dirty="0">
              <a:solidFill>
                <a:srgbClr val="002060"/>
              </a:solidFill>
            </a:endParaRPr>
          </a:p>
        </p:txBody>
      </p:sp>
      <p:sp>
        <p:nvSpPr>
          <p:cNvPr id="3" name="Footer Placeholder 2">
            <a:extLst>
              <a:ext uri="{FF2B5EF4-FFF2-40B4-BE49-F238E27FC236}">
                <a16:creationId xmlns:a16="http://schemas.microsoft.com/office/drawing/2014/main" id="{DD41397B-B3B6-4F3F-9C97-B78AB6988A5B}"/>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FF2AAF8-48B9-4D8B-B80F-F323E0FB7534}"/>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6</a:t>
            </a:fld>
            <a:endParaRPr lang="ja-JP" altLang="en-US">
              <a:solidFill>
                <a:prstClr val="white"/>
              </a:solidFill>
            </a:endParaRPr>
          </a:p>
        </p:txBody>
      </p:sp>
      <p:sp>
        <p:nvSpPr>
          <p:cNvPr id="7" name="Text Placeholder 6">
            <a:extLst>
              <a:ext uri="{FF2B5EF4-FFF2-40B4-BE49-F238E27FC236}">
                <a16:creationId xmlns:a16="http://schemas.microsoft.com/office/drawing/2014/main" id="{494A8B2C-CF6F-4960-9A7D-CABD8F93482B}"/>
              </a:ext>
            </a:extLst>
          </p:cNvPr>
          <p:cNvSpPr>
            <a:spLocks noGrp="1"/>
          </p:cNvSpPr>
          <p:nvPr>
            <p:ph type="body" sz="quarter" idx="24"/>
          </p:nvPr>
        </p:nvSpPr>
        <p:spPr>
          <a:xfrm>
            <a:off x="1074151" y="4490484"/>
            <a:ext cx="3135357" cy="1647985"/>
          </a:xfrm>
        </p:spPr>
        <p:txBody>
          <a:bodyPr/>
          <a:lstStyle/>
          <a:p>
            <a:pPr lvl="0" algn="just"/>
            <a:r>
              <a:rPr lang="es-ES" sz="1500" dirty="0">
                <a:latin typeface="+mj-lt"/>
              </a:rPr>
              <a:t>Adam Smith.- Teoría de la división del trabajo y Ventaja absoluta</a:t>
            </a:r>
          </a:p>
          <a:p>
            <a:pPr lvl="0" algn="just"/>
            <a:r>
              <a:rPr lang="es-ES" sz="1500" dirty="0">
                <a:latin typeface="+mj-lt"/>
              </a:rPr>
              <a:t>David Ricardo.- Desventaja absoluta</a:t>
            </a:r>
          </a:p>
          <a:p>
            <a:pPr lvl="0" algn="just"/>
            <a:r>
              <a:rPr lang="es-ES" sz="1500" dirty="0">
                <a:latin typeface="+mj-lt"/>
              </a:rPr>
              <a:t>John Stuart Mill.- La fuerza y los factores determinantes para la relación entre países</a:t>
            </a:r>
          </a:p>
          <a:p>
            <a:pPr marL="0" indent="0" algn="just">
              <a:buNone/>
            </a:pPr>
            <a:endParaRPr lang="en-US" dirty="0"/>
          </a:p>
        </p:txBody>
      </p:sp>
      <p:sp>
        <p:nvSpPr>
          <p:cNvPr id="9" name="Text Placeholder 8">
            <a:extLst>
              <a:ext uri="{FF2B5EF4-FFF2-40B4-BE49-F238E27FC236}">
                <a16:creationId xmlns:a16="http://schemas.microsoft.com/office/drawing/2014/main" id="{C4EB3FDA-F310-4FEF-A85E-09DC0CEDB186}"/>
              </a:ext>
            </a:extLst>
          </p:cNvPr>
          <p:cNvSpPr>
            <a:spLocks noGrp="1"/>
          </p:cNvSpPr>
          <p:nvPr>
            <p:ph type="body" sz="quarter" idx="26"/>
          </p:nvPr>
        </p:nvSpPr>
        <p:spPr>
          <a:xfrm>
            <a:off x="4536624" y="4524434"/>
            <a:ext cx="3135357" cy="917580"/>
          </a:xfrm>
        </p:spPr>
        <p:txBody>
          <a:bodyPr/>
          <a:lstStyle/>
          <a:p>
            <a:pPr lvl="0" algn="just"/>
            <a:r>
              <a:rPr lang="es-ES" sz="1500" dirty="0">
                <a:latin typeface="+mj-lt"/>
              </a:rPr>
              <a:t>Conexión internacional de países</a:t>
            </a:r>
          </a:p>
          <a:p>
            <a:pPr lvl="0" algn="just"/>
            <a:r>
              <a:rPr lang="es-ES" sz="1500" dirty="0">
                <a:latin typeface="+mj-lt"/>
              </a:rPr>
              <a:t>Optimizar y potenciar el uso de los recursos propios de cada nación</a:t>
            </a:r>
          </a:p>
          <a:p>
            <a:pPr marL="0" indent="0">
              <a:buNone/>
            </a:pPr>
            <a:endParaRPr lang="en-US" dirty="0"/>
          </a:p>
        </p:txBody>
      </p:sp>
      <p:sp>
        <p:nvSpPr>
          <p:cNvPr id="11" name="Text Placeholder 10">
            <a:extLst>
              <a:ext uri="{FF2B5EF4-FFF2-40B4-BE49-F238E27FC236}">
                <a16:creationId xmlns:a16="http://schemas.microsoft.com/office/drawing/2014/main" id="{37858554-E8CD-4BC4-8BFB-54558ED532EA}"/>
              </a:ext>
            </a:extLst>
          </p:cNvPr>
          <p:cNvSpPr>
            <a:spLocks noGrp="1"/>
          </p:cNvSpPr>
          <p:nvPr>
            <p:ph type="body" sz="quarter" idx="28"/>
          </p:nvPr>
        </p:nvSpPr>
        <p:spPr/>
        <p:txBody>
          <a:bodyPr/>
          <a:lstStyle/>
          <a:p>
            <a:pPr lvl="0" algn="just"/>
            <a:r>
              <a:rPr lang="es-ES" sz="1500" dirty="0">
                <a:latin typeface="+mj-lt"/>
              </a:rPr>
              <a:t>Expansión automática de la innovación y los conocimientos tecnológicos</a:t>
            </a:r>
          </a:p>
          <a:p>
            <a:pPr lvl="0" algn="just"/>
            <a:r>
              <a:rPr lang="es-ES" sz="1500" dirty="0">
                <a:latin typeface="+mj-lt"/>
              </a:rPr>
              <a:t>zonas aledañas a dicha tecnología y posteriormente a los lugares más lejanos</a:t>
            </a:r>
          </a:p>
        </p:txBody>
      </p:sp>
      <p:sp>
        <p:nvSpPr>
          <p:cNvPr id="12" name="Text Placeholder 11">
            <a:extLst>
              <a:ext uri="{FF2B5EF4-FFF2-40B4-BE49-F238E27FC236}">
                <a16:creationId xmlns:a16="http://schemas.microsoft.com/office/drawing/2014/main" id="{854617C8-0B2E-4D48-A446-ED93D6B530FF}"/>
              </a:ext>
            </a:extLst>
          </p:cNvPr>
          <p:cNvSpPr>
            <a:spLocks noGrp="1"/>
          </p:cNvSpPr>
          <p:nvPr>
            <p:ph type="body" sz="quarter" idx="29"/>
          </p:nvPr>
        </p:nvSpPr>
        <p:spPr>
          <a:xfrm>
            <a:off x="1724806" y="2218090"/>
            <a:ext cx="1865628" cy="480053"/>
          </a:xfrm>
        </p:spPr>
        <p:txBody>
          <a:bodyPr/>
          <a:lstStyle/>
          <a:p>
            <a:pPr marL="0" indent="0">
              <a:buNone/>
            </a:pPr>
            <a:r>
              <a:rPr lang="es-ES" sz="2000" b="1" dirty="0">
                <a:solidFill>
                  <a:schemeClr val="tx1">
                    <a:lumMod val="95000"/>
                    <a:lumOff val="5000"/>
                  </a:schemeClr>
                </a:solidFill>
                <a:latin typeface="+mj-lt"/>
              </a:rPr>
              <a:t>El comercio internacional y las teorías clásicas</a:t>
            </a:r>
          </a:p>
        </p:txBody>
      </p:sp>
      <p:sp>
        <p:nvSpPr>
          <p:cNvPr id="13" name="Text Placeholder 12">
            <a:extLst>
              <a:ext uri="{FF2B5EF4-FFF2-40B4-BE49-F238E27FC236}">
                <a16:creationId xmlns:a16="http://schemas.microsoft.com/office/drawing/2014/main" id="{A0061938-DB74-4858-A409-E3BA4E818CD3}"/>
              </a:ext>
            </a:extLst>
          </p:cNvPr>
          <p:cNvSpPr>
            <a:spLocks noGrp="1"/>
          </p:cNvSpPr>
          <p:nvPr>
            <p:ph type="body" sz="quarter" idx="30"/>
          </p:nvPr>
        </p:nvSpPr>
        <p:spPr/>
        <p:txBody>
          <a:bodyPr/>
          <a:lstStyle/>
          <a:p>
            <a:pPr marL="0" indent="0">
              <a:buNone/>
            </a:pPr>
            <a:r>
              <a:rPr lang="es-EC" sz="2000" b="1" dirty="0">
                <a:solidFill>
                  <a:schemeClr val="tx1">
                    <a:lumMod val="95000"/>
                    <a:lumOff val="5000"/>
                  </a:schemeClr>
                </a:solidFill>
                <a:latin typeface="+mj-lt"/>
              </a:rPr>
              <a:t>Teoría de Redes</a:t>
            </a:r>
            <a:endParaRPr lang="en-US" sz="2000" b="1" dirty="0">
              <a:solidFill>
                <a:schemeClr val="tx1">
                  <a:lumMod val="95000"/>
                  <a:lumOff val="5000"/>
                </a:schemeClr>
              </a:solidFill>
              <a:latin typeface="+mj-lt"/>
            </a:endParaRPr>
          </a:p>
        </p:txBody>
      </p:sp>
      <p:sp>
        <p:nvSpPr>
          <p:cNvPr id="14" name="Text Placeholder 13">
            <a:extLst>
              <a:ext uri="{FF2B5EF4-FFF2-40B4-BE49-F238E27FC236}">
                <a16:creationId xmlns:a16="http://schemas.microsoft.com/office/drawing/2014/main" id="{5BAB627A-D043-4618-8DFA-FDC0E8C3889A}"/>
              </a:ext>
            </a:extLst>
          </p:cNvPr>
          <p:cNvSpPr>
            <a:spLocks noGrp="1"/>
          </p:cNvSpPr>
          <p:nvPr>
            <p:ph type="body" sz="quarter" idx="31"/>
          </p:nvPr>
        </p:nvSpPr>
        <p:spPr>
          <a:xfrm>
            <a:off x="8672587" y="2271180"/>
            <a:ext cx="1865628" cy="480053"/>
          </a:xfrm>
        </p:spPr>
        <p:txBody>
          <a:bodyPr/>
          <a:lstStyle/>
          <a:p>
            <a:pPr marL="0" indent="0">
              <a:buNone/>
            </a:pPr>
            <a:r>
              <a:rPr lang="es-ES" sz="2000" b="1" dirty="0">
                <a:solidFill>
                  <a:schemeClr val="tx1">
                    <a:lumMod val="95000"/>
                    <a:lumOff val="5000"/>
                  </a:schemeClr>
                </a:solidFill>
                <a:latin typeface="+mj-lt"/>
              </a:rPr>
              <a:t>Teoría de la Difusión de Innovaciones (IDT)</a:t>
            </a:r>
          </a:p>
        </p:txBody>
      </p:sp>
      <p:pic>
        <p:nvPicPr>
          <p:cNvPr id="15" name="Marcador de posición de imagen 10">
            <a:extLst>
              <a:ext uri="{FF2B5EF4-FFF2-40B4-BE49-F238E27FC236}">
                <a16:creationId xmlns:a16="http://schemas.microsoft.com/office/drawing/2014/main" id="{547B7ACE-469F-4B3A-8E14-9CCC27B415B4}"/>
              </a:ext>
            </a:extLst>
          </p:cNvPr>
          <p:cNvPicPr>
            <a:picLocks noChangeAspect="1"/>
          </p:cNvPicPr>
          <p:nvPr/>
        </p:nvPicPr>
        <p:blipFill rotWithShape="1">
          <a:blip r:embed="rId2"/>
          <a:srcRect r="761" b="-626"/>
          <a:stretch/>
        </p:blipFill>
        <p:spPr>
          <a:xfrm>
            <a:off x="10870" y="6138469"/>
            <a:ext cx="12145618" cy="719531"/>
          </a:xfrm>
          <a:prstGeom prst="rect">
            <a:avLst/>
          </a:prstGeom>
          <a:ln w="28575">
            <a:noFill/>
          </a:ln>
        </p:spPr>
      </p:pic>
      <p:sp>
        <p:nvSpPr>
          <p:cNvPr id="17" name="Rectángulo 15" descr="Bloque de fondo de número de diapositiva">
            <a:extLst>
              <a:ext uri="{FF2B5EF4-FFF2-40B4-BE49-F238E27FC236}">
                <a16:creationId xmlns:a16="http://schemas.microsoft.com/office/drawing/2014/main" id="{E53DA5BC-9CD5-490B-965A-4C26FDC13435}"/>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a16="http://schemas.microsoft.com/office/drawing/2014/main" id="{74885107-9D8E-4E45-8E42-08B942B64D08}"/>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6</a:t>
            </a:fld>
            <a:endParaRPr lang="es-ES" b="1">
              <a:solidFill>
                <a:schemeClr val="bg1"/>
              </a:solidFill>
            </a:endParaRPr>
          </a:p>
        </p:txBody>
      </p:sp>
    </p:spTree>
    <p:extLst>
      <p:ext uri="{BB962C8B-B14F-4D97-AF65-F5344CB8AC3E}">
        <p14:creationId xmlns:p14="http://schemas.microsoft.com/office/powerpoint/2010/main" val="382581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ADF9-A79F-4C4D-B96D-004154B9849F}"/>
              </a:ext>
            </a:extLst>
          </p:cNvPr>
          <p:cNvSpPr>
            <a:spLocks noGrp="1"/>
          </p:cNvSpPr>
          <p:nvPr>
            <p:ph type="title"/>
          </p:nvPr>
        </p:nvSpPr>
        <p:spPr>
          <a:xfrm>
            <a:off x="189899" y="282731"/>
            <a:ext cx="11174187" cy="590931"/>
          </a:xfrm>
        </p:spPr>
        <p:txBody>
          <a:bodyPr/>
          <a:lstStyle/>
          <a:p>
            <a:r>
              <a:rPr lang="es-EC" dirty="0">
                <a:solidFill>
                  <a:srgbClr val="002060"/>
                </a:solidFill>
              </a:rPr>
              <a:t>Marco Referencial</a:t>
            </a:r>
            <a:endParaRPr lang="en-US" dirty="0">
              <a:solidFill>
                <a:srgbClr val="002060"/>
              </a:solidFill>
            </a:endParaRPr>
          </a:p>
        </p:txBody>
      </p:sp>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10870" y="6147347"/>
            <a:ext cx="12145618" cy="719531"/>
          </a:xfrm>
          <a:prstGeom prst="rect">
            <a:avLst/>
          </a:prstGeom>
          <a:ln w="28575">
            <a:noFill/>
          </a:ln>
        </p:spPr>
      </p:pic>
      <p:sp>
        <p:nvSpPr>
          <p:cNvPr id="4" name="Slide Number Placeholder 3">
            <a:extLst>
              <a:ext uri="{FF2B5EF4-FFF2-40B4-BE49-F238E27FC236}">
                <a16:creationId xmlns:a16="http://schemas.microsoft.com/office/drawing/2014/main" id="{32DA1A8C-631D-45CB-9369-B1F9B230E5B4}"/>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7</a:t>
            </a:fld>
            <a:endParaRPr lang="ja-JP" altLang="en-US">
              <a:solidFill>
                <a:prstClr val="white"/>
              </a:solidFill>
            </a:endParaRPr>
          </a:p>
        </p:txBody>
      </p:sp>
      <p:sp>
        <p:nvSpPr>
          <p:cNvPr id="5" name="Text Placeholder 4">
            <a:extLst>
              <a:ext uri="{FF2B5EF4-FFF2-40B4-BE49-F238E27FC236}">
                <a16:creationId xmlns:a16="http://schemas.microsoft.com/office/drawing/2014/main" id="{DD56AA90-0E15-4D55-90B0-EDB55B0EBD4D}"/>
              </a:ext>
            </a:extLst>
          </p:cNvPr>
          <p:cNvSpPr>
            <a:spLocks noGrp="1"/>
          </p:cNvSpPr>
          <p:nvPr>
            <p:ph type="body" sz="quarter" idx="13"/>
          </p:nvPr>
        </p:nvSpPr>
        <p:spPr>
          <a:xfrm>
            <a:off x="4374807" y="274049"/>
            <a:ext cx="7385469" cy="336037"/>
          </a:xfrm>
        </p:spPr>
        <p:txBody>
          <a:bodyPr>
            <a:noAutofit/>
          </a:bodyPr>
          <a:lstStyle/>
          <a:p>
            <a:pPr marL="0" indent="0" algn="ctr">
              <a:buNone/>
            </a:pPr>
            <a:r>
              <a:rPr lang="es-ES" sz="2000" b="1" i="0" u="sng" dirty="0">
                <a:latin typeface="+mj-lt"/>
              </a:rPr>
              <a:t>Contexto económico de las pymes comerciales en la ciudad de Quito </a:t>
            </a:r>
            <a:endParaRPr lang="en-US" sz="2000" b="1" i="0" u="sng" dirty="0">
              <a:latin typeface="+mj-lt"/>
            </a:endParaRPr>
          </a:p>
          <a:p>
            <a:pPr algn="ctr"/>
            <a:endParaRPr lang="en-US" sz="2000" i="0" dirty="0">
              <a:latin typeface="+mj-lt"/>
            </a:endParaRPr>
          </a:p>
        </p:txBody>
      </p:sp>
      <p:pic>
        <p:nvPicPr>
          <p:cNvPr id="7" name="Imagen 8">
            <a:extLst>
              <a:ext uri="{FF2B5EF4-FFF2-40B4-BE49-F238E27FC236}">
                <a16:creationId xmlns:a16="http://schemas.microsoft.com/office/drawing/2014/main" id="{A72CBF56-B433-4649-84DF-5A3D965741A1}"/>
              </a:ext>
            </a:extLst>
          </p:cNvPr>
          <p:cNvPicPr/>
          <p:nvPr/>
        </p:nvPicPr>
        <p:blipFill rotWithShape="1">
          <a:blip r:embed="rId3">
            <a:extLst>
              <a:ext uri="{28A0092B-C50C-407E-A947-70E740481C1C}">
                <a14:useLocalDpi xmlns:a14="http://schemas.microsoft.com/office/drawing/2010/main" val="0"/>
              </a:ext>
            </a:extLst>
          </a:blip>
          <a:srcRect l="49390" t="33571" r="3868" b="12780"/>
          <a:stretch/>
        </p:blipFill>
        <p:spPr bwMode="auto">
          <a:xfrm>
            <a:off x="283144" y="1074950"/>
            <a:ext cx="4590697" cy="2615437"/>
          </a:xfrm>
          <a:prstGeom prst="rect">
            <a:avLst/>
          </a:prstGeom>
          <a:ln>
            <a:noFill/>
          </a:ln>
          <a:extLst>
            <a:ext uri="{53640926-AAD7-44D8-BBD7-CCE9431645EC}">
              <a14:shadowObscured xmlns:a14="http://schemas.microsoft.com/office/drawing/2010/main"/>
            </a:ext>
          </a:extLst>
        </p:spPr>
      </p:pic>
      <p:graphicFrame>
        <p:nvGraphicFramePr>
          <p:cNvPr id="8" name="Gráfico 10">
            <a:extLst>
              <a:ext uri="{FF2B5EF4-FFF2-40B4-BE49-F238E27FC236}">
                <a16:creationId xmlns:a16="http://schemas.microsoft.com/office/drawing/2014/main" id="{A2943287-B266-4CCF-A842-04D6A01F479F}"/>
              </a:ext>
            </a:extLst>
          </p:cNvPr>
          <p:cNvGraphicFramePr/>
          <p:nvPr>
            <p:extLst>
              <p:ext uri="{D42A27DB-BD31-4B8C-83A1-F6EECF244321}">
                <p14:modId xmlns:p14="http://schemas.microsoft.com/office/powerpoint/2010/main" val="260465899"/>
              </p:ext>
            </p:extLst>
          </p:nvPr>
        </p:nvGraphicFramePr>
        <p:xfrm>
          <a:off x="5449158" y="2604307"/>
          <a:ext cx="6459698" cy="3708183"/>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C8AF4C51-6A77-486D-BE14-106A13D31A8F}"/>
              </a:ext>
            </a:extLst>
          </p:cNvPr>
          <p:cNvSpPr/>
          <p:nvPr/>
        </p:nvSpPr>
        <p:spPr>
          <a:xfrm>
            <a:off x="5776992" y="4126200"/>
            <a:ext cx="656947" cy="3994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984BF1B1-85D5-4C96-BD95-9FC98D0B3627}"/>
              </a:ext>
            </a:extLst>
          </p:cNvPr>
          <p:cNvSpPr/>
          <p:nvPr/>
        </p:nvSpPr>
        <p:spPr>
          <a:xfrm>
            <a:off x="3949551" y="2629841"/>
            <a:ext cx="460158" cy="3505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A3DAAFDB-4FBB-4AAA-B0C2-31639BDCEE04}"/>
              </a:ext>
            </a:extLst>
          </p:cNvPr>
          <p:cNvSpPr/>
          <p:nvPr/>
        </p:nvSpPr>
        <p:spPr>
          <a:xfrm>
            <a:off x="6354041" y="1326489"/>
            <a:ext cx="1393794" cy="59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b="1" dirty="0">
                <a:solidFill>
                  <a:schemeClr val="tx1"/>
                </a:solidFill>
                <a:latin typeface="+mj-lt"/>
              </a:rPr>
              <a:t>Total Pymes</a:t>
            </a:r>
            <a:endParaRPr lang="en-US" sz="1500" b="1" dirty="0">
              <a:solidFill>
                <a:schemeClr val="tx1"/>
              </a:solidFill>
              <a:latin typeface="+mj-lt"/>
            </a:endParaRPr>
          </a:p>
        </p:txBody>
      </p:sp>
      <p:sp>
        <p:nvSpPr>
          <p:cNvPr id="16" name="Rectangle 15">
            <a:extLst>
              <a:ext uri="{FF2B5EF4-FFF2-40B4-BE49-F238E27FC236}">
                <a16:creationId xmlns:a16="http://schemas.microsoft.com/office/drawing/2014/main" id="{11E0F30F-6A1A-4B33-9EEC-EADD6D45FE4E}"/>
              </a:ext>
            </a:extLst>
          </p:cNvPr>
          <p:cNvSpPr/>
          <p:nvPr/>
        </p:nvSpPr>
        <p:spPr>
          <a:xfrm>
            <a:off x="6354041" y="800632"/>
            <a:ext cx="1393794" cy="59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b="1" dirty="0">
                <a:solidFill>
                  <a:schemeClr val="tx1"/>
                </a:solidFill>
                <a:latin typeface="+mj-lt"/>
              </a:rPr>
              <a:t>Total Empresas Comerciales</a:t>
            </a:r>
            <a:endParaRPr lang="en-US" sz="1500" b="1" dirty="0">
              <a:solidFill>
                <a:schemeClr val="tx1"/>
              </a:solidFill>
              <a:latin typeface="+mj-lt"/>
            </a:endParaRPr>
          </a:p>
        </p:txBody>
      </p:sp>
      <p:sp>
        <p:nvSpPr>
          <p:cNvPr id="17" name="Rectangle 16">
            <a:extLst>
              <a:ext uri="{FF2B5EF4-FFF2-40B4-BE49-F238E27FC236}">
                <a16:creationId xmlns:a16="http://schemas.microsoft.com/office/drawing/2014/main" id="{713A6612-EC42-4BD6-9C76-DE9BB68A5ACE}"/>
              </a:ext>
            </a:extLst>
          </p:cNvPr>
          <p:cNvSpPr/>
          <p:nvPr/>
        </p:nvSpPr>
        <p:spPr>
          <a:xfrm>
            <a:off x="6135080" y="1896156"/>
            <a:ext cx="1848926" cy="59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b="1" dirty="0">
                <a:solidFill>
                  <a:schemeClr val="tx1"/>
                </a:solidFill>
                <a:latin typeface="+mj-lt"/>
              </a:rPr>
              <a:t>Total Pymes Comerciales Quito</a:t>
            </a:r>
            <a:endParaRPr lang="en-US" sz="1500" b="1" dirty="0">
              <a:solidFill>
                <a:schemeClr val="tx1"/>
              </a:solidFill>
              <a:latin typeface="+mj-lt"/>
            </a:endParaRPr>
          </a:p>
        </p:txBody>
      </p:sp>
      <p:sp>
        <p:nvSpPr>
          <p:cNvPr id="18" name="Arrow: Right 17">
            <a:extLst>
              <a:ext uri="{FF2B5EF4-FFF2-40B4-BE49-F238E27FC236}">
                <a16:creationId xmlns:a16="http://schemas.microsoft.com/office/drawing/2014/main" id="{BAC7E718-AF5B-4803-B57F-694DAE0B65CD}"/>
              </a:ext>
            </a:extLst>
          </p:cNvPr>
          <p:cNvSpPr/>
          <p:nvPr/>
        </p:nvSpPr>
        <p:spPr>
          <a:xfrm>
            <a:off x="7901128" y="1530255"/>
            <a:ext cx="461639" cy="182319"/>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9" name="Arrow: Right 18">
            <a:extLst>
              <a:ext uri="{FF2B5EF4-FFF2-40B4-BE49-F238E27FC236}">
                <a16:creationId xmlns:a16="http://schemas.microsoft.com/office/drawing/2014/main" id="{54D5A6BE-1B24-493D-8BCB-BADB3B807DB1}"/>
              </a:ext>
            </a:extLst>
          </p:cNvPr>
          <p:cNvSpPr/>
          <p:nvPr/>
        </p:nvSpPr>
        <p:spPr>
          <a:xfrm>
            <a:off x="7883372" y="1004979"/>
            <a:ext cx="461639" cy="182319"/>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0" name="Arrow: Right 19">
            <a:extLst>
              <a:ext uri="{FF2B5EF4-FFF2-40B4-BE49-F238E27FC236}">
                <a16:creationId xmlns:a16="http://schemas.microsoft.com/office/drawing/2014/main" id="{E536C851-722D-4999-AF6C-0725FEA5C943}"/>
              </a:ext>
            </a:extLst>
          </p:cNvPr>
          <p:cNvSpPr/>
          <p:nvPr/>
        </p:nvSpPr>
        <p:spPr>
          <a:xfrm>
            <a:off x="7910006" y="2077373"/>
            <a:ext cx="461639" cy="182319"/>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1CB62944-A31C-4051-A9D8-EADE012DE531}"/>
              </a:ext>
            </a:extLst>
          </p:cNvPr>
          <p:cNvSpPr/>
          <p:nvPr/>
        </p:nvSpPr>
        <p:spPr>
          <a:xfrm>
            <a:off x="8644591" y="1337952"/>
            <a:ext cx="1999736" cy="59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a:solidFill>
                  <a:schemeClr val="tx1"/>
                </a:solidFill>
                <a:latin typeface="+mj-lt"/>
              </a:rPr>
              <a:t>78.395       8.72%</a:t>
            </a:r>
            <a:endParaRPr lang="en-US" sz="1500" dirty="0">
              <a:solidFill>
                <a:schemeClr val="tx1"/>
              </a:solidFill>
              <a:latin typeface="+mj-lt"/>
            </a:endParaRPr>
          </a:p>
        </p:txBody>
      </p:sp>
      <p:sp>
        <p:nvSpPr>
          <p:cNvPr id="22" name="Rectangle 21">
            <a:extLst>
              <a:ext uri="{FF2B5EF4-FFF2-40B4-BE49-F238E27FC236}">
                <a16:creationId xmlns:a16="http://schemas.microsoft.com/office/drawing/2014/main" id="{8E4F3950-A908-41CF-8530-D84FE78614E4}"/>
              </a:ext>
            </a:extLst>
          </p:cNvPr>
          <p:cNvSpPr/>
          <p:nvPr/>
        </p:nvSpPr>
        <p:spPr>
          <a:xfrm>
            <a:off x="8734847" y="842231"/>
            <a:ext cx="1831060" cy="59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a:solidFill>
                  <a:schemeClr val="tx1"/>
                </a:solidFill>
                <a:latin typeface="+mj-lt"/>
              </a:rPr>
              <a:t>314.127      34.93%</a:t>
            </a:r>
            <a:endParaRPr lang="en-US" sz="1500" dirty="0">
              <a:solidFill>
                <a:schemeClr val="tx1"/>
              </a:solidFill>
              <a:latin typeface="+mj-lt"/>
            </a:endParaRPr>
          </a:p>
        </p:txBody>
      </p:sp>
      <p:sp>
        <p:nvSpPr>
          <p:cNvPr id="23" name="Rectangle 22">
            <a:extLst>
              <a:ext uri="{FF2B5EF4-FFF2-40B4-BE49-F238E27FC236}">
                <a16:creationId xmlns:a16="http://schemas.microsoft.com/office/drawing/2014/main" id="{BAE11CEA-0416-4827-A19C-0EC47697BE48}"/>
              </a:ext>
            </a:extLst>
          </p:cNvPr>
          <p:cNvSpPr/>
          <p:nvPr/>
        </p:nvSpPr>
        <p:spPr>
          <a:xfrm>
            <a:off x="8795401" y="1896156"/>
            <a:ext cx="1848926" cy="59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a:solidFill>
                  <a:schemeClr val="tx1"/>
                </a:solidFill>
                <a:latin typeface="+mj-lt"/>
              </a:rPr>
              <a:t>6.809      32.67%     </a:t>
            </a:r>
            <a:endParaRPr lang="en-US" sz="1500" dirty="0">
              <a:solidFill>
                <a:schemeClr val="tx1"/>
              </a:solidFill>
              <a:latin typeface="+mj-lt"/>
            </a:endParaRPr>
          </a:p>
        </p:txBody>
      </p:sp>
      <p:pic>
        <p:nvPicPr>
          <p:cNvPr id="24" name="Picture 23">
            <a:extLst>
              <a:ext uri="{FF2B5EF4-FFF2-40B4-BE49-F238E27FC236}">
                <a16:creationId xmlns:a16="http://schemas.microsoft.com/office/drawing/2014/main" id="{A79680EB-4442-4A8D-8B0F-22E78012510E}"/>
              </a:ext>
            </a:extLst>
          </p:cNvPr>
          <p:cNvPicPr>
            <a:picLocks noChangeAspect="1"/>
          </p:cNvPicPr>
          <p:nvPr/>
        </p:nvPicPr>
        <p:blipFill rotWithShape="1">
          <a:blip r:embed="rId5"/>
          <a:srcRect r="54176" b="15713"/>
          <a:stretch/>
        </p:blipFill>
        <p:spPr>
          <a:xfrm>
            <a:off x="576210" y="3891675"/>
            <a:ext cx="2207808" cy="2615437"/>
          </a:xfrm>
          <a:prstGeom prst="rect">
            <a:avLst/>
          </a:prstGeom>
        </p:spPr>
      </p:pic>
      <p:sp>
        <p:nvSpPr>
          <p:cNvPr id="25" name="Rectangle 24">
            <a:extLst>
              <a:ext uri="{FF2B5EF4-FFF2-40B4-BE49-F238E27FC236}">
                <a16:creationId xmlns:a16="http://schemas.microsoft.com/office/drawing/2014/main" id="{B4ABB1EB-2DB5-453D-B5A0-F399278D4B35}"/>
              </a:ext>
            </a:extLst>
          </p:cNvPr>
          <p:cNvSpPr/>
          <p:nvPr/>
        </p:nvSpPr>
        <p:spPr>
          <a:xfrm>
            <a:off x="2998034" y="4593340"/>
            <a:ext cx="1520699" cy="1081463"/>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bg1"/>
                </a:solidFill>
                <a:latin typeface="+mj-lt"/>
              </a:rPr>
              <a:t>Existieron variaciones mínimas en las ventas totales</a:t>
            </a:r>
            <a:endParaRPr lang="en-US" sz="1400" b="1" dirty="0">
              <a:solidFill>
                <a:schemeClr val="bg1"/>
              </a:solidFill>
              <a:latin typeface="+mj-lt"/>
            </a:endParaRPr>
          </a:p>
        </p:txBody>
      </p:sp>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7</a:t>
            </a:fld>
            <a:endParaRPr lang="es-ES" b="1">
              <a:solidFill>
                <a:schemeClr val="bg1"/>
              </a:solidFill>
            </a:endParaRPr>
          </a:p>
        </p:txBody>
      </p:sp>
    </p:spTree>
    <p:extLst>
      <p:ext uri="{BB962C8B-B14F-4D97-AF65-F5344CB8AC3E}">
        <p14:creationId xmlns:p14="http://schemas.microsoft.com/office/powerpoint/2010/main" val="148805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2071-FB8F-4CA9-8997-C64358999394}"/>
              </a:ext>
            </a:extLst>
          </p:cNvPr>
          <p:cNvSpPr>
            <a:spLocks noGrp="1"/>
          </p:cNvSpPr>
          <p:nvPr>
            <p:ph type="title"/>
          </p:nvPr>
        </p:nvSpPr>
        <p:spPr>
          <a:xfrm>
            <a:off x="282741" y="176352"/>
            <a:ext cx="11174187" cy="535531"/>
          </a:xfrm>
        </p:spPr>
        <p:txBody>
          <a:bodyPr/>
          <a:lstStyle/>
          <a:p>
            <a:r>
              <a:rPr lang="es-EC" sz="2400" u="sng" dirty="0">
                <a:solidFill>
                  <a:srgbClr val="002060"/>
                </a:solidFill>
                <a:ea typeface="+mn-ea"/>
              </a:rPr>
              <a:t>Análisis</a:t>
            </a:r>
            <a:r>
              <a:rPr lang="es-EC" sz="3200" u="sng" dirty="0">
                <a:solidFill>
                  <a:srgbClr val="002060"/>
                </a:solidFill>
                <a:ea typeface="+mn-ea"/>
              </a:rPr>
              <a:t> </a:t>
            </a:r>
            <a:r>
              <a:rPr lang="es-EC" sz="2400" u="sng" dirty="0">
                <a:solidFill>
                  <a:srgbClr val="002060"/>
                </a:solidFill>
                <a:ea typeface="+mn-ea"/>
              </a:rPr>
              <a:t>del contexto económico de las pymes comerciales pre y post COVID – 19 </a:t>
            </a:r>
            <a:endParaRPr lang="en-US" sz="2400" u="sng" dirty="0">
              <a:solidFill>
                <a:srgbClr val="002060"/>
              </a:solidFill>
              <a:ea typeface="+mn-ea"/>
            </a:endParaRPr>
          </a:p>
        </p:txBody>
      </p:sp>
      <p:sp>
        <p:nvSpPr>
          <p:cNvPr id="3" name="Footer Placeholder 2">
            <a:extLst>
              <a:ext uri="{FF2B5EF4-FFF2-40B4-BE49-F238E27FC236}">
                <a16:creationId xmlns:a16="http://schemas.microsoft.com/office/drawing/2014/main" id="{43F4A208-4467-4D86-B6F5-843159538336}"/>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1A7B7869-10F9-4DC4-9A40-36E18DDD98FD}"/>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8</a:t>
            </a:fld>
            <a:endParaRPr lang="ja-JP" altLang="en-US">
              <a:solidFill>
                <a:prstClr val="white"/>
              </a:solidFill>
            </a:endParaRPr>
          </a:p>
        </p:txBody>
      </p:sp>
      <p:sp>
        <p:nvSpPr>
          <p:cNvPr id="6" name="Text Placeholder 5">
            <a:extLst>
              <a:ext uri="{FF2B5EF4-FFF2-40B4-BE49-F238E27FC236}">
                <a16:creationId xmlns:a16="http://schemas.microsoft.com/office/drawing/2014/main" id="{77512D21-FA0B-4E26-A533-35543A8658DA}"/>
              </a:ext>
            </a:extLst>
          </p:cNvPr>
          <p:cNvSpPr>
            <a:spLocks noGrp="1"/>
          </p:cNvSpPr>
          <p:nvPr>
            <p:ph type="body" sz="quarter" idx="21"/>
          </p:nvPr>
        </p:nvSpPr>
        <p:spPr/>
        <p:txBody>
          <a:bodyPr/>
          <a:lstStyle/>
          <a:p>
            <a:pPr marL="0" indent="0">
              <a:buNone/>
            </a:pPr>
            <a:r>
              <a:rPr lang="es-EC" b="1" dirty="0">
                <a:solidFill>
                  <a:srgbClr val="002060"/>
                </a:solidFill>
              </a:rPr>
              <a:t>Dinamización de la economía</a:t>
            </a:r>
            <a:endParaRPr lang="en-US" b="1" dirty="0">
              <a:solidFill>
                <a:srgbClr val="002060"/>
              </a:solidFill>
            </a:endParaRPr>
          </a:p>
        </p:txBody>
      </p:sp>
      <p:sp>
        <p:nvSpPr>
          <p:cNvPr id="7" name="Text Placeholder 6">
            <a:extLst>
              <a:ext uri="{FF2B5EF4-FFF2-40B4-BE49-F238E27FC236}">
                <a16:creationId xmlns:a16="http://schemas.microsoft.com/office/drawing/2014/main" id="{80B8595D-2138-4118-B63C-67E2B916D8FB}"/>
              </a:ext>
            </a:extLst>
          </p:cNvPr>
          <p:cNvSpPr>
            <a:spLocks noGrp="1"/>
          </p:cNvSpPr>
          <p:nvPr>
            <p:ph type="body" sz="quarter" idx="24"/>
          </p:nvPr>
        </p:nvSpPr>
        <p:spPr/>
        <p:txBody>
          <a:bodyPr/>
          <a:lstStyle/>
          <a:p>
            <a:pPr marL="0" indent="0">
              <a:buNone/>
            </a:pPr>
            <a:r>
              <a:rPr lang="es-EC" sz="1500" dirty="0">
                <a:latin typeface="+mj-lt"/>
              </a:rPr>
              <a:t>Elevada capacidad para generar empleo</a:t>
            </a:r>
            <a:endParaRPr lang="en-US" sz="1500" dirty="0">
              <a:latin typeface="+mj-lt"/>
            </a:endParaRPr>
          </a:p>
        </p:txBody>
      </p:sp>
      <p:sp>
        <p:nvSpPr>
          <p:cNvPr id="8" name="Text Placeholder 7">
            <a:extLst>
              <a:ext uri="{FF2B5EF4-FFF2-40B4-BE49-F238E27FC236}">
                <a16:creationId xmlns:a16="http://schemas.microsoft.com/office/drawing/2014/main" id="{811D46BF-85A2-43C3-BFC1-D3EC314B1661}"/>
              </a:ext>
            </a:extLst>
          </p:cNvPr>
          <p:cNvSpPr>
            <a:spLocks noGrp="1"/>
          </p:cNvSpPr>
          <p:nvPr>
            <p:ph type="body" sz="quarter" idx="25"/>
          </p:nvPr>
        </p:nvSpPr>
        <p:spPr/>
        <p:txBody>
          <a:bodyPr/>
          <a:lstStyle/>
          <a:p>
            <a:pPr marL="0" indent="0">
              <a:buNone/>
            </a:pPr>
            <a:r>
              <a:rPr lang="es-EC" b="1" dirty="0">
                <a:solidFill>
                  <a:srgbClr val="002060"/>
                </a:solidFill>
              </a:rPr>
              <a:t>Operaciones de las Pymes</a:t>
            </a:r>
            <a:endParaRPr lang="en-US" b="1" dirty="0">
              <a:solidFill>
                <a:srgbClr val="002060"/>
              </a:solidFill>
            </a:endParaRPr>
          </a:p>
        </p:txBody>
      </p:sp>
      <p:sp>
        <p:nvSpPr>
          <p:cNvPr id="9" name="Text Placeholder 8">
            <a:extLst>
              <a:ext uri="{FF2B5EF4-FFF2-40B4-BE49-F238E27FC236}">
                <a16:creationId xmlns:a16="http://schemas.microsoft.com/office/drawing/2014/main" id="{D9154540-38F9-4B81-AB03-A1F2B6C3C87E}"/>
              </a:ext>
            </a:extLst>
          </p:cNvPr>
          <p:cNvSpPr>
            <a:spLocks noGrp="1"/>
          </p:cNvSpPr>
          <p:nvPr>
            <p:ph type="body" sz="quarter" idx="26"/>
          </p:nvPr>
        </p:nvSpPr>
        <p:spPr>
          <a:xfrm>
            <a:off x="1971675" y="1240163"/>
            <a:ext cx="2920295" cy="1459613"/>
          </a:xfrm>
        </p:spPr>
        <p:txBody>
          <a:bodyPr/>
          <a:lstStyle/>
          <a:p>
            <a:pPr marL="0" indent="0">
              <a:buNone/>
            </a:pPr>
            <a:r>
              <a:rPr lang="es-EC" sz="1500" dirty="0">
                <a:latin typeface="+mj-lt"/>
              </a:rPr>
              <a:t>8% Cobertura limítrofe</a:t>
            </a:r>
          </a:p>
          <a:p>
            <a:pPr marL="0" indent="0">
              <a:buNone/>
            </a:pPr>
            <a:r>
              <a:rPr lang="es-EC" sz="1500" dirty="0">
                <a:latin typeface="+mj-lt"/>
              </a:rPr>
              <a:t>26% Transacciones regionales</a:t>
            </a:r>
          </a:p>
          <a:p>
            <a:pPr marL="0" indent="0">
              <a:buNone/>
            </a:pPr>
            <a:r>
              <a:rPr lang="es-EC" sz="1500" dirty="0">
                <a:latin typeface="+mj-lt"/>
              </a:rPr>
              <a:t>44% Mercado local </a:t>
            </a:r>
          </a:p>
          <a:p>
            <a:pPr marL="0" indent="0">
              <a:buNone/>
            </a:pPr>
            <a:r>
              <a:rPr lang="es-EC" sz="1500" dirty="0">
                <a:latin typeface="+mj-lt"/>
              </a:rPr>
              <a:t>6% Nivel internacional</a:t>
            </a:r>
            <a:endParaRPr lang="en-US" sz="1500" dirty="0">
              <a:latin typeface="+mj-lt"/>
            </a:endParaRPr>
          </a:p>
        </p:txBody>
      </p:sp>
      <p:sp>
        <p:nvSpPr>
          <p:cNvPr id="10" name="Text Placeholder 9">
            <a:extLst>
              <a:ext uri="{FF2B5EF4-FFF2-40B4-BE49-F238E27FC236}">
                <a16:creationId xmlns:a16="http://schemas.microsoft.com/office/drawing/2014/main" id="{8ADB0AA4-FB3A-404E-B33B-B94981116B91}"/>
              </a:ext>
            </a:extLst>
          </p:cNvPr>
          <p:cNvSpPr>
            <a:spLocks noGrp="1"/>
          </p:cNvSpPr>
          <p:nvPr>
            <p:ph type="body" sz="quarter" idx="27"/>
          </p:nvPr>
        </p:nvSpPr>
        <p:spPr/>
        <p:txBody>
          <a:bodyPr/>
          <a:lstStyle/>
          <a:p>
            <a:pPr marL="0" indent="0">
              <a:buNone/>
            </a:pPr>
            <a:r>
              <a:rPr lang="es-EC" b="1" dirty="0">
                <a:solidFill>
                  <a:srgbClr val="002060"/>
                </a:solidFill>
              </a:rPr>
              <a:t>Incipiente desarrollo tecnológico</a:t>
            </a:r>
            <a:endParaRPr lang="en-US" b="1" dirty="0">
              <a:solidFill>
                <a:srgbClr val="002060"/>
              </a:solidFill>
            </a:endParaRPr>
          </a:p>
        </p:txBody>
      </p:sp>
      <p:sp>
        <p:nvSpPr>
          <p:cNvPr id="11" name="Text Placeholder 10">
            <a:extLst>
              <a:ext uri="{FF2B5EF4-FFF2-40B4-BE49-F238E27FC236}">
                <a16:creationId xmlns:a16="http://schemas.microsoft.com/office/drawing/2014/main" id="{16CA90F3-804B-4633-A0FE-745652F4D55E}"/>
              </a:ext>
            </a:extLst>
          </p:cNvPr>
          <p:cNvSpPr>
            <a:spLocks noGrp="1"/>
          </p:cNvSpPr>
          <p:nvPr>
            <p:ph type="body" sz="quarter" idx="28"/>
          </p:nvPr>
        </p:nvSpPr>
        <p:spPr/>
        <p:txBody>
          <a:bodyPr/>
          <a:lstStyle/>
          <a:p>
            <a:pPr marL="0" indent="0">
              <a:buNone/>
            </a:pPr>
            <a:r>
              <a:rPr lang="es-EC" sz="1500" dirty="0">
                <a:latin typeface="+mj-lt"/>
              </a:rPr>
              <a:t>Carencia de procesos estructurales </a:t>
            </a:r>
          </a:p>
          <a:p>
            <a:pPr marL="0" indent="0">
              <a:buNone/>
            </a:pPr>
            <a:r>
              <a:rPr lang="es-EC" sz="1500" dirty="0">
                <a:latin typeface="+mj-lt"/>
              </a:rPr>
              <a:t>Mínima innovación en transacciones y operaciones diarias </a:t>
            </a:r>
            <a:endParaRPr lang="en-US" sz="1500" dirty="0">
              <a:latin typeface="+mj-lt"/>
            </a:endParaRPr>
          </a:p>
        </p:txBody>
      </p:sp>
      <p:sp>
        <p:nvSpPr>
          <p:cNvPr id="12" name="Text Placeholder 11">
            <a:extLst>
              <a:ext uri="{FF2B5EF4-FFF2-40B4-BE49-F238E27FC236}">
                <a16:creationId xmlns:a16="http://schemas.microsoft.com/office/drawing/2014/main" id="{98BA3DA5-FDBF-484F-A4AE-A488AFFFAB32}"/>
              </a:ext>
            </a:extLst>
          </p:cNvPr>
          <p:cNvSpPr>
            <a:spLocks noGrp="1"/>
          </p:cNvSpPr>
          <p:nvPr>
            <p:ph type="body" sz="quarter" idx="29"/>
          </p:nvPr>
        </p:nvSpPr>
        <p:spPr>
          <a:xfrm>
            <a:off x="5481625" y="2550009"/>
            <a:ext cx="2692824" cy="480053"/>
          </a:xfrm>
        </p:spPr>
        <p:txBody>
          <a:bodyPr/>
          <a:lstStyle/>
          <a:p>
            <a:pPr marL="0" indent="0">
              <a:buNone/>
            </a:pPr>
            <a:r>
              <a:rPr lang="es-EC" b="1" dirty="0">
                <a:solidFill>
                  <a:srgbClr val="002060"/>
                </a:solidFill>
              </a:rPr>
              <a:t>Reducción del 12.4%  de producción nacional</a:t>
            </a:r>
            <a:endParaRPr lang="en-US" b="1" dirty="0">
              <a:solidFill>
                <a:srgbClr val="002060"/>
              </a:solidFill>
            </a:endParaRPr>
          </a:p>
        </p:txBody>
      </p:sp>
      <p:sp>
        <p:nvSpPr>
          <p:cNvPr id="13" name="Text Placeholder 12">
            <a:extLst>
              <a:ext uri="{FF2B5EF4-FFF2-40B4-BE49-F238E27FC236}">
                <a16:creationId xmlns:a16="http://schemas.microsoft.com/office/drawing/2014/main" id="{AB643802-E636-4849-8048-A57F84785E2D}"/>
              </a:ext>
            </a:extLst>
          </p:cNvPr>
          <p:cNvSpPr>
            <a:spLocks noGrp="1"/>
          </p:cNvSpPr>
          <p:nvPr>
            <p:ph type="body" sz="quarter" idx="30"/>
          </p:nvPr>
        </p:nvSpPr>
        <p:spPr>
          <a:xfrm>
            <a:off x="5451030" y="1085850"/>
            <a:ext cx="2797620" cy="1256545"/>
          </a:xfrm>
        </p:spPr>
        <p:txBody>
          <a:bodyPr/>
          <a:lstStyle/>
          <a:p>
            <a:pPr marL="0" indent="0">
              <a:buNone/>
            </a:pPr>
            <a:r>
              <a:rPr lang="es-EC" sz="1500" dirty="0">
                <a:latin typeface="+mj-lt"/>
              </a:rPr>
              <a:t>31% liquidez representado por efectivo </a:t>
            </a:r>
          </a:p>
          <a:p>
            <a:pPr marL="0" indent="0">
              <a:buNone/>
            </a:pPr>
            <a:r>
              <a:rPr lang="es-EC" sz="1500" dirty="0">
                <a:latin typeface="+mj-lt"/>
              </a:rPr>
              <a:t>Imposibilita la venta de b/s a puertas abiertas</a:t>
            </a:r>
          </a:p>
        </p:txBody>
      </p:sp>
      <p:sp>
        <p:nvSpPr>
          <p:cNvPr id="14" name="Text Placeholder 13">
            <a:extLst>
              <a:ext uri="{FF2B5EF4-FFF2-40B4-BE49-F238E27FC236}">
                <a16:creationId xmlns:a16="http://schemas.microsoft.com/office/drawing/2014/main" id="{485793C9-DCB5-4A9B-BB10-A4950FF0E13E}"/>
              </a:ext>
            </a:extLst>
          </p:cNvPr>
          <p:cNvSpPr>
            <a:spLocks noGrp="1"/>
          </p:cNvSpPr>
          <p:nvPr>
            <p:ph type="body" sz="quarter" idx="31"/>
          </p:nvPr>
        </p:nvSpPr>
        <p:spPr>
          <a:xfrm>
            <a:off x="7133265" y="4222810"/>
            <a:ext cx="2692824" cy="480053"/>
          </a:xfrm>
        </p:spPr>
        <p:txBody>
          <a:bodyPr/>
          <a:lstStyle/>
          <a:p>
            <a:pPr marL="0" indent="0">
              <a:buNone/>
            </a:pPr>
            <a:r>
              <a:rPr lang="es-EC" b="1" dirty="0">
                <a:solidFill>
                  <a:srgbClr val="002060"/>
                </a:solidFill>
              </a:rPr>
              <a:t>Dinamismo Transaccional</a:t>
            </a:r>
            <a:endParaRPr lang="en-US" b="1" dirty="0">
              <a:solidFill>
                <a:srgbClr val="002060"/>
              </a:solidFill>
            </a:endParaRPr>
          </a:p>
        </p:txBody>
      </p:sp>
      <p:sp>
        <p:nvSpPr>
          <p:cNvPr id="15" name="Text Placeholder 14">
            <a:extLst>
              <a:ext uri="{FF2B5EF4-FFF2-40B4-BE49-F238E27FC236}">
                <a16:creationId xmlns:a16="http://schemas.microsoft.com/office/drawing/2014/main" id="{E19D5C20-18F4-4939-9FD2-CC4DE921059B}"/>
              </a:ext>
            </a:extLst>
          </p:cNvPr>
          <p:cNvSpPr>
            <a:spLocks noGrp="1"/>
          </p:cNvSpPr>
          <p:nvPr>
            <p:ph type="body" sz="quarter" idx="32"/>
          </p:nvPr>
        </p:nvSpPr>
        <p:spPr>
          <a:xfrm>
            <a:off x="7127495" y="4802770"/>
            <a:ext cx="3750056" cy="815548"/>
          </a:xfrm>
        </p:spPr>
        <p:txBody>
          <a:bodyPr/>
          <a:lstStyle/>
          <a:p>
            <a:pPr marL="0" indent="0">
              <a:buNone/>
            </a:pPr>
            <a:r>
              <a:rPr lang="es-EC" sz="1500" dirty="0">
                <a:latin typeface="+mj-lt"/>
              </a:rPr>
              <a:t>Inflación anual más baja en el mes de octubre (-1.60%)</a:t>
            </a:r>
          </a:p>
          <a:p>
            <a:pPr marL="0" indent="0">
              <a:buNone/>
            </a:pPr>
            <a:r>
              <a:rPr lang="es-EC" sz="1500" dirty="0">
                <a:latin typeface="+mj-lt"/>
              </a:rPr>
              <a:t>Diciembre (-0.1%) – Necesidades de consumo</a:t>
            </a:r>
          </a:p>
          <a:p>
            <a:pPr marL="0" indent="0">
              <a:buNone/>
            </a:pPr>
            <a:r>
              <a:rPr lang="es-EC" sz="1500" dirty="0">
                <a:latin typeface="+mj-lt"/>
              </a:rPr>
              <a:t>Para el año 2020 incrementó al 44% las ventas electrónicas (CECE). </a:t>
            </a:r>
          </a:p>
        </p:txBody>
      </p:sp>
      <p:sp>
        <p:nvSpPr>
          <p:cNvPr id="16" name="Text Placeholder 15">
            <a:extLst>
              <a:ext uri="{FF2B5EF4-FFF2-40B4-BE49-F238E27FC236}">
                <a16:creationId xmlns:a16="http://schemas.microsoft.com/office/drawing/2014/main" id="{F1F25444-3859-44F3-86AF-10700C528C91}"/>
              </a:ext>
            </a:extLst>
          </p:cNvPr>
          <p:cNvSpPr>
            <a:spLocks noGrp="1"/>
          </p:cNvSpPr>
          <p:nvPr>
            <p:ph type="body" sz="quarter" idx="33"/>
          </p:nvPr>
        </p:nvSpPr>
        <p:spPr>
          <a:xfrm>
            <a:off x="8792679" y="2122480"/>
            <a:ext cx="2692824" cy="480053"/>
          </a:xfrm>
        </p:spPr>
        <p:txBody>
          <a:bodyPr/>
          <a:lstStyle/>
          <a:p>
            <a:pPr marL="0" indent="0">
              <a:buNone/>
            </a:pPr>
            <a:r>
              <a:rPr lang="es-EC" b="1" dirty="0">
                <a:solidFill>
                  <a:srgbClr val="002060"/>
                </a:solidFill>
              </a:rPr>
              <a:t>Rol de las pymes</a:t>
            </a:r>
            <a:endParaRPr lang="en-US" b="1" dirty="0">
              <a:solidFill>
                <a:srgbClr val="002060"/>
              </a:solidFill>
            </a:endParaRPr>
          </a:p>
        </p:txBody>
      </p:sp>
      <p:sp>
        <p:nvSpPr>
          <p:cNvPr id="17" name="Text Placeholder 16">
            <a:extLst>
              <a:ext uri="{FF2B5EF4-FFF2-40B4-BE49-F238E27FC236}">
                <a16:creationId xmlns:a16="http://schemas.microsoft.com/office/drawing/2014/main" id="{3AE8CE83-891D-4407-BA77-0BE364F85EF9}"/>
              </a:ext>
            </a:extLst>
          </p:cNvPr>
          <p:cNvSpPr>
            <a:spLocks noGrp="1"/>
          </p:cNvSpPr>
          <p:nvPr>
            <p:ph type="body" sz="quarter" idx="34"/>
          </p:nvPr>
        </p:nvSpPr>
        <p:spPr>
          <a:xfrm>
            <a:off x="8419797" y="881396"/>
            <a:ext cx="3572178" cy="1200267"/>
          </a:xfrm>
        </p:spPr>
        <p:txBody>
          <a:bodyPr/>
          <a:lstStyle/>
          <a:p>
            <a:pPr marL="0" indent="0">
              <a:buNone/>
            </a:pPr>
            <a:r>
              <a:rPr lang="es-EC" sz="1500" dirty="0">
                <a:latin typeface="+mj-lt"/>
              </a:rPr>
              <a:t>Capacidad para desarrollar valor económico</a:t>
            </a:r>
          </a:p>
          <a:p>
            <a:pPr marL="0" indent="0">
              <a:buNone/>
            </a:pPr>
            <a:r>
              <a:rPr lang="es-EC" sz="1500" dirty="0">
                <a:latin typeface="+mj-lt"/>
              </a:rPr>
              <a:t>Fortalecimiento de sistemas de producción y competitividad</a:t>
            </a:r>
          </a:p>
          <a:p>
            <a:pPr marL="0" indent="0">
              <a:buNone/>
            </a:pPr>
            <a:r>
              <a:rPr lang="es-EC" sz="1500" dirty="0">
                <a:latin typeface="+mj-lt"/>
              </a:rPr>
              <a:t>Diversificación de mercados </a:t>
            </a:r>
            <a:endParaRPr lang="en-US" sz="1500" dirty="0">
              <a:latin typeface="+mj-lt"/>
            </a:endParaRPr>
          </a:p>
        </p:txBody>
      </p:sp>
      <p:pic>
        <p:nvPicPr>
          <p:cNvPr id="18" name="Marcador de posición de imagen 10">
            <a:extLst>
              <a:ext uri="{FF2B5EF4-FFF2-40B4-BE49-F238E27FC236}">
                <a16:creationId xmlns:a16="http://schemas.microsoft.com/office/drawing/2014/main" id="{1F719D3D-7B9F-4D8A-8015-DE7451D2277D}"/>
              </a:ext>
            </a:extLst>
          </p:cNvPr>
          <p:cNvPicPr>
            <a:picLocks noChangeAspect="1"/>
          </p:cNvPicPr>
          <p:nvPr/>
        </p:nvPicPr>
        <p:blipFill rotWithShape="1">
          <a:blip r:embed="rId2"/>
          <a:srcRect r="761" b="-626"/>
          <a:stretch/>
        </p:blipFill>
        <p:spPr>
          <a:xfrm>
            <a:off x="10870" y="6147347"/>
            <a:ext cx="12145618" cy="719531"/>
          </a:xfrm>
          <a:prstGeom prst="rect">
            <a:avLst/>
          </a:prstGeom>
          <a:ln w="28575">
            <a:noFill/>
          </a:ln>
        </p:spPr>
      </p:pic>
      <p:sp>
        <p:nvSpPr>
          <p:cNvPr id="19" name="Rectángulo 15" descr="Bloque de fondo de número de diapositiva">
            <a:extLst>
              <a:ext uri="{FF2B5EF4-FFF2-40B4-BE49-F238E27FC236}">
                <a16:creationId xmlns:a16="http://schemas.microsoft.com/office/drawing/2014/main" id="{14C07387-551C-4955-825B-137D6DEC400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0" name="Marcador de número de diapositiva 5">
            <a:extLst>
              <a:ext uri="{FF2B5EF4-FFF2-40B4-BE49-F238E27FC236}">
                <a16:creationId xmlns:a16="http://schemas.microsoft.com/office/drawing/2014/main" id="{432D956A-53D2-456E-AFD9-42417320E271}"/>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8</a:t>
            </a:fld>
            <a:endParaRPr lang="es-ES" b="1">
              <a:solidFill>
                <a:schemeClr val="bg1"/>
              </a:solidFill>
            </a:endParaRPr>
          </a:p>
        </p:txBody>
      </p:sp>
    </p:spTree>
    <p:extLst>
      <p:ext uri="{BB962C8B-B14F-4D97-AF65-F5344CB8AC3E}">
        <p14:creationId xmlns:p14="http://schemas.microsoft.com/office/powerpoint/2010/main" val="328075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ADF9-A79F-4C4D-B96D-004154B9849F}"/>
              </a:ext>
            </a:extLst>
          </p:cNvPr>
          <p:cNvSpPr>
            <a:spLocks noGrp="1"/>
          </p:cNvSpPr>
          <p:nvPr>
            <p:ph type="title"/>
          </p:nvPr>
        </p:nvSpPr>
        <p:spPr>
          <a:xfrm>
            <a:off x="189899" y="235504"/>
            <a:ext cx="11174187" cy="507831"/>
          </a:xfrm>
        </p:spPr>
        <p:txBody>
          <a:bodyPr/>
          <a:lstStyle/>
          <a:p>
            <a:r>
              <a:rPr lang="es-ES" sz="3000" dirty="0">
                <a:solidFill>
                  <a:srgbClr val="002060"/>
                </a:solidFill>
              </a:rPr>
              <a:t>Comportamiento del comercio electrónico en la época del COVID – 19 </a:t>
            </a:r>
            <a:endParaRPr lang="en-US" sz="3000" dirty="0">
              <a:solidFill>
                <a:srgbClr val="002060"/>
              </a:solidFill>
            </a:endParaRPr>
          </a:p>
        </p:txBody>
      </p:sp>
      <p:pic>
        <p:nvPicPr>
          <p:cNvPr id="9" name="Marcador de posición de imagen 10">
            <a:extLst>
              <a:ext uri="{FF2B5EF4-FFF2-40B4-BE49-F238E27FC236}">
                <a16:creationId xmlns:a16="http://schemas.microsoft.com/office/drawing/2014/main" id="{CD2816D4-55B2-4BEF-8223-DFA302499222}"/>
              </a:ext>
            </a:extLst>
          </p:cNvPr>
          <p:cNvPicPr>
            <a:picLocks noChangeAspect="1"/>
          </p:cNvPicPr>
          <p:nvPr/>
        </p:nvPicPr>
        <p:blipFill rotWithShape="1">
          <a:blip r:embed="rId2"/>
          <a:srcRect r="761" b="-626"/>
          <a:stretch/>
        </p:blipFill>
        <p:spPr>
          <a:xfrm>
            <a:off x="46382" y="6173953"/>
            <a:ext cx="12145618" cy="719531"/>
          </a:xfrm>
          <a:prstGeom prst="rect">
            <a:avLst/>
          </a:prstGeom>
          <a:ln w="28575">
            <a:noFill/>
          </a:ln>
        </p:spPr>
      </p:pic>
      <p:sp>
        <p:nvSpPr>
          <p:cNvPr id="27" name="Rectángulo 15" descr="Bloque de fondo de número de diapositiva">
            <a:extLst>
              <a:ext uri="{FF2B5EF4-FFF2-40B4-BE49-F238E27FC236}">
                <a16:creationId xmlns:a16="http://schemas.microsoft.com/office/drawing/2014/main" id="{B1845FD1-35C9-4B14-BE5D-7CB0EDB3A5CD}"/>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28" name="Marcador de número de diapositiva 5">
            <a:extLst>
              <a:ext uri="{FF2B5EF4-FFF2-40B4-BE49-F238E27FC236}">
                <a16:creationId xmlns:a16="http://schemas.microsoft.com/office/drawing/2014/main" id="{1164920F-DCFF-44D4-8A42-69140CA5B81E}"/>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9</a:t>
            </a:fld>
            <a:endParaRPr lang="es-ES" b="1">
              <a:solidFill>
                <a:schemeClr val="bg1"/>
              </a:solidFill>
            </a:endParaRPr>
          </a:p>
        </p:txBody>
      </p:sp>
      <p:sp>
        <p:nvSpPr>
          <p:cNvPr id="26" name="Text Placeholder 7">
            <a:extLst>
              <a:ext uri="{FF2B5EF4-FFF2-40B4-BE49-F238E27FC236}">
                <a16:creationId xmlns:a16="http://schemas.microsoft.com/office/drawing/2014/main" id="{2655F0BF-BAB3-405C-A43C-54AFEDC3BA47}"/>
              </a:ext>
            </a:extLst>
          </p:cNvPr>
          <p:cNvSpPr txBox="1">
            <a:spLocks/>
          </p:cNvSpPr>
          <p:nvPr/>
        </p:nvSpPr>
        <p:spPr>
          <a:xfrm>
            <a:off x="442121" y="1144230"/>
            <a:ext cx="1481930" cy="35119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Componentes</a:t>
            </a:r>
            <a:endParaRPr lang="en-US" sz="1500" b="1" dirty="0">
              <a:solidFill>
                <a:schemeClr val="bg1"/>
              </a:solidFill>
              <a:latin typeface="+mj-lt"/>
            </a:endParaRPr>
          </a:p>
        </p:txBody>
      </p:sp>
      <p:sp>
        <p:nvSpPr>
          <p:cNvPr id="29" name="Text Placeholder 8">
            <a:extLst>
              <a:ext uri="{FF2B5EF4-FFF2-40B4-BE49-F238E27FC236}">
                <a16:creationId xmlns:a16="http://schemas.microsoft.com/office/drawing/2014/main" id="{7D138B1F-70FF-41A2-958F-418BD724BDDB}"/>
              </a:ext>
            </a:extLst>
          </p:cNvPr>
          <p:cNvSpPr txBox="1">
            <a:spLocks/>
          </p:cNvSpPr>
          <p:nvPr/>
        </p:nvSpPr>
        <p:spPr>
          <a:xfrm>
            <a:off x="428451" y="1624284"/>
            <a:ext cx="3776837" cy="719532"/>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1300" dirty="0">
                <a:latin typeface="+mj-lt"/>
              </a:rPr>
              <a:t>Consumidores, plataformas e-commerce, empresas comerciales, servicios financieros de pago, proveedores de servicios logísticos</a:t>
            </a:r>
            <a:endParaRPr lang="en-US" sz="1300" dirty="0">
              <a:latin typeface="+mj-lt"/>
            </a:endParaRPr>
          </a:p>
        </p:txBody>
      </p:sp>
      <p:sp>
        <p:nvSpPr>
          <p:cNvPr id="30" name="Text Placeholder 7">
            <a:extLst>
              <a:ext uri="{FF2B5EF4-FFF2-40B4-BE49-F238E27FC236}">
                <a16:creationId xmlns:a16="http://schemas.microsoft.com/office/drawing/2014/main" id="{3D8A3906-22B7-47D1-B21A-1B23E8E60E89}"/>
              </a:ext>
            </a:extLst>
          </p:cNvPr>
          <p:cNvSpPr txBox="1">
            <a:spLocks/>
          </p:cNvSpPr>
          <p:nvPr/>
        </p:nvSpPr>
        <p:spPr>
          <a:xfrm>
            <a:off x="4335576" y="1090699"/>
            <a:ext cx="1481930" cy="35119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Ventajas</a:t>
            </a:r>
            <a:endParaRPr lang="en-US" sz="1500" b="1" dirty="0">
              <a:solidFill>
                <a:schemeClr val="bg1"/>
              </a:solidFill>
              <a:latin typeface="+mj-lt"/>
            </a:endParaRPr>
          </a:p>
        </p:txBody>
      </p:sp>
      <p:sp>
        <p:nvSpPr>
          <p:cNvPr id="31" name="Text Placeholder 8">
            <a:extLst>
              <a:ext uri="{FF2B5EF4-FFF2-40B4-BE49-F238E27FC236}">
                <a16:creationId xmlns:a16="http://schemas.microsoft.com/office/drawing/2014/main" id="{FC4E94C2-6780-4D83-93B3-ED45BAACF2A0}"/>
              </a:ext>
            </a:extLst>
          </p:cNvPr>
          <p:cNvSpPr txBox="1">
            <a:spLocks/>
          </p:cNvSpPr>
          <p:nvPr/>
        </p:nvSpPr>
        <p:spPr>
          <a:xfrm>
            <a:off x="4335576" y="1624284"/>
            <a:ext cx="3776837" cy="719532"/>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1300" dirty="0">
                <a:latin typeface="+mj-lt"/>
              </a:rPr>
              <a:t>Simplificación de procesos, apertura de mercados, reducción de costos (publicidad), distribución de b/s mejorada, mayor alcance a diferentes localidades. </a:t>
            </a:r>
            <a:endParaRPr lang="en-US" sz="1300" dirty="0">
              <a:latin typeface="+mj-lt"/>
            </a:endParaRPr>
          </a:p>
        </p:txBody>
      </p:sp>
      <p:sp>
        <p:nvSpPr>
          <p:cNvPr id="32" name="Text Placeholder 8">
            <a:extLst>
              <a:ext uri="{FF2B5EF4-FFF2-40B4-BE49-F238E27FC236}">
                <a16:creationId xmlns:a16="http://schemas.microsoft.com/office/drawing/2014/main" id="{1116C736-83D2-4796-9350-94372EEABBD2}"/>
              </a:ext>
            </a:extLst>
          </p:cNvPr>
          <p:cNvSpPr txBox="1">
            <a:spLocks/>
          </p:cNvSpPr>
          <p:nvPr/>
        </p:nvSpPr>
        <p:spPr>
          <a:xfrm>
            <a:off x="8242701" y="1624284"/>
            <a:ext cx="3776837" cy="719532"/>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1300" dirty="0">
                <a:latin typeface="+mj-lt"/>
              </a:rPr>
              <a:t>Pérdida de previsualización física del producto, devoluciones y cambios, inseguridad de los medios de pago, competencia desleal. </a:t>
            </a:r>
            <a:endParaRPr lang="en-US" sz="1300" dirty="0">
              <a:latin typeface="+mj-lt"/>
            </a:endParaRPr>
          </a:p>
        </p:txBody>
      </p:sp>
      <p:pic>
        <p:nvPicPr>
          <p:cNvPr id="41" name="Picture 40">
            <a:extLst>
              <a:ext uri="{FF2B5EF4-FFF2-40B4-BE49-F238E27FC236}">
                <a16:creationId xmlns:a16="http://schemas.microsoft.com/office/drawing/2014/main" id="{A39B6A10-13C7-46C2-B78E-2A5B5811AED1}"/>
              </a:ext>
            </a:extLst>
          </p:cNvPr>
          <p:cNvPicPr>
            <a:picLocks noChangeAspect="1"/>
          </p:cNvPicPr>
          <p:nvPr/>
        </p:nvPicPr>
        <p:blipFill rotWithShape="1">
          <a:blip r:embed="rId3"/>
          <a:srcRect l="14054" t="38361" r="36578" b="26990"/>
          <a:stretch/>
        </p:blipFill>
        <p:spPr>
          <a:xfrm>
            <a:off x="8533034" y="3109921"/>
            <a:ext cx="3486504" cy="1376427"/>
          </a:xfrm>
          <a:prstGeom prst="rect">
            <a:avLst/>
          </a:prstGeom>
        </p:spPr>
      </p:pic>
      <p:sp>
        <p:nvSpPr>
          <p:cNvPr id="33" name="Text Placeholder 7">
            <a:extLst>
              <a:ext uri="{FF2B5EF4-FFF2-40B4-BE49-F238E27FC236}">
                <a16:creationId xmlns:a16="http://schemas.microsoft.com/office/drawing/2014/main" id="{A3766250-0015-44B8-9D1E-A3AF10881C9A}"/>
              </a:ext>
            </a:extLst>
          </p:cNvPr>
          <p:cNvSpPr txBox="1">
            <a:spLocks/>
          </p:cNvSpPr>
          <p:nvPr/>
        </p:nvSpPr>
        <p:spPr>
          <a:xfrm>
            <a:off x="8242701" y="1099736"/>
            <a:ext cx="1481930" cy="35119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Desventajas</a:t>
            </a:r>
            <a:endParaRPr lang="en-US" sz="1500" b="1" dirty="0">
              <a:solidFill>
                <a:schemeClr val="bg1"/>
              </a:solidFill>
              <a:latin typeface="+mj-lt"/>
            </a:endParaRPr>
          </a:p>
        </p:txBody>
      </p:sp>
      <p:graphicFrame>
        <p:nvGraphicFramePr>
          <p:cNvPr id="14" name="Diagram 13">
            <a:extLst>
              <a:ext uri="{FF2B5EF4-FFF2-40B4-BE49-F238E27FC236}">
                <a16:creationId xmlns:a16="http://schemas.microsoft.com/office/drawing/2014/main" id="{933D28F1-4CC0-4D7F-A655-02B747B92B9D}"/>
              </a:ext>
            </a:extLst>
          </p:cNvPr>
          <p:cNvGraphicFramePr/>
          <p:nvPr>
            <p:extLst>
              <p:ext uri="{D42A27DB-BD31-4B8C-83A1-F6EECF244321}">
                <p14:modId xmlns:p14="http://schemas.microsoft.com/office/powerpoint/2010/main" val="4146458810"/>
              </p:ext>
            </p:extLst>
          </p:nvPr>
        </p:nvGraphicFramePr>
        <p:xfrm>
          <a:off x="-99416" y="2545308"/>
          <a:ext cx="3659362" cy="1808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 name="Picture 36">
            <a:extLst>
              <a:ext uri="{FF2B5EF4-FFF2-40B4-BE49-F238E27FC236}">
                <a16:creationId xmlns:a16="http://schemas.microsoft.com/office/drawing/2014/main" id="{975EF64D-A93D-4603-A564-5E0FA92F50A2}"/>
              </a:ext>
            </a:extLst>
          </p:cNvPr>
          <p:cNvPicPr>
            <a:picLocks noChangeAspect="1"/>
          </p:cNvPicPr>
          <p:nvPr/>
        </p:nvPicPr>
        <p:blipFill rotWithShape="1">
          <a:blip r:embed="rId9"/>
          <a:srcRect l="13398" t="21157" r="11165" b="31003"/>
          <a:stretch/>
        </p:blipFill>
        <p:spPr>
          <a:xfrm>
            <a:off x="3364617" y="2697741"/>
            <a:ext cx="5070849" cy="1808884"/>
          </a:xfrm>
          <a:prstGeom prst="rect">
            <a:avLst/>
          </a:prstGeom>
        </p:spPr>
      </p:pic>
      <p:sp>
        <p:nvSpPr>
          <p:cNvPr id="38" name="Oval 37">
            <a:extLst>
              <a:ext uri="{FF2B5EF4-FFF2-40B4-BE49-F238E27FC236}">
                <a16:creationId xmlns:a16="http://schemas.microsoft.com/office/drawing/2014/main" id="{9A436E9B-38FB-4C64-9155-31805F8F8613}"/>
              </a:ext>
            </a:extLst>
          </p:cNvPr>
          <p:cNvSpPr/>
          <p:nvPr/>
        </p:nvSpPr>
        <p:spPr>
          <a:xfrm>
            <a:off x="7704039" y="2927757"/>
            <a:ext cx="357718" cy="195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a:extLst>
              <a:ext uri="{FF2B5EF4-FFF2-40B4-BE49-F238E27FC236}">
                <a16:creationId xmlns:a16="http://schemas.microsoft.com/office/drawing/2014/main" id="{C14683C5-7D6C-4DC1-AF1D-4528CCF9B45E}"/>
              </a:ext>
            </a:extLst>
          </p:cNvPr>
          <p:cNvSpPr/>
          <p:nvPr/>
        </p:nvSpPr>
        <p:spPr>
          <a:xfrm>
            <a:off x="11338122" y="4242673"/>
            <a:ext cx="357718" cy="215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2" name="Diagram 41">
            <a:extLst>
              <a:ext uri="{FF2B5EF4-FFF2-40B4-BE49-F238E27FC236}">
                <a16:creationId xmlns:a16="http://schemas.microsoft.com/office/drawing/2014/main" id="{CBD31CA6-9D35-411C-9C8A-CBBDF2572895}"/>
              </a:ext>
            </a:extLst>
          </p:cNvPr>
          <p:cNvGraphicFramePr/>
          <p:nvPr>
            <p:extLst>
              <p:ext uri="{D42A27DB-BD31-4B8C-83A1-F6EECF244321}">
                <p14:modId xmlns:p14="http://schemas.microsoft.com/office/powerpoint/2010/main" val="1202474512"/>
              </p:ext>
            </p:extLst>
          </p:nvPr>
        </p:nvGraphicFramePr>
        <p:xfrm>
          <a:off x="703932" y="5062131"/>
          <a:ext cx="9020699" cy="10958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99497429"/>
      </p:ext>
    </p:extLst>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17_TF89715846" id="{EA9DA29A-4F4B-4A51-AAEF-5D726F3D5AAE}" vid="{08152E00-DFD4-4991-814E-5D320BB647B4}"/>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439D9-8631-4FC1-BCE0-1BDB23425EE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3.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océano</Template>
  <TotalTime>8945</TotalTime>
  <Words>2432</Words>
  <Application>Microsoft Office PowerPoint</Application>
  <PresentationFormat>Panorámica</PresentationFormat>
  <Paragraphs>300</Paragraphs>
  <Slides>31</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31</vt:i4>
      </vt:variant>
    </vt:vector>
  </HeadingPairs>
  <TitlesOfParts>
    <vt:vector size="45" baseType="lpstr">
      <vt:lpstr>Arial</vt:lpstr>
      <vt:lpstr>Calibri</vt:lpstr>
      <vt:lpstr>Calibri Light</vt:lpstr>
      <vt:lpstr>Century Gothic</vt:lpstr>
      <vt:lpstr>Constantia</vt:lpstr>
      <vt:lpstr>Open Sans Light</vt:lpstr>
      <vt:lpstr>Open Sans Semibold</vt:lpstr>
      <vt:lpstr>Route 159 Bold</vt:lpstr>
      <vt:lpstr>Route 159 Light</vt:lpstr>
      <vt:lpstr>Route 159 SemiBold</vt:lpstr>
      <vt:lpstr>Segoe UI</vt:lpstr>
      <vt:lpstr>Times New Roman</vt:lpstr>
      <vt:lpstr>Tema de Office</vt:lpstr>
      <vt:lpstr>1_Tema de Office</vt:lpstr>
      <vt:lpstr>Presentación de PowerPoint</vt:lpstr>
      <vt:lpstr>Planteamiento del problema</vt:lpstr>
      <vt:lpstr>Determinar el comportamiento del comercio electrónico y su incidencia en las pymes del sector comercial, durante la emergencia sanitaria ocasionada por el COVID – 19, en la ciudad de Quito al año 2020.  </vt:lpstr>
      <vt:lpstr>Variables de Investigación</vt:lpstr>
      <vt:lpstr>Hipótesis de Investigación </vt:lpstr>
      <vt:lpstr>Marco Teórico </vt:lpstr>
      <vt:lpstr>Marco Referencial</vt:lpstr>
      <vt:lpstr>Análisis del contexto económico de las pymes comerciales pre y post COVID – 19 </vt:lpstr>
      <vt:lpstr>Comportamiento del comercio electrónico en la época del COVID – 19 </vt:lpstr>
      <vt:lpstr>Situación empresarial frente al covid-19 </vt:lpstr>
      <vt:lpstr>Marco Metodológico</vt:lpstr>
      <vt:lpstr>Validez y confiabilidad del instrumento de investigación </vt:lpstr>
      <vt:lpstr>Análisis de Resultados</vt:lpstr>
      <vt:lpstr>Análisis de Resultados</vt:lpstr>
      <vt:lpstr>Análisis de Resultados</vt:lpstr>
      <vt:lpstr>Análisis de Resultados</vt:lpstr>
      <vt:lpstr>Análisis de Resultados – Estadístico Chi Cuadrado</vt:lpstr>
      <vt:lpstr>Presentación de PowerPoint</vt:lpstr>
      <vt:lpstr>Validación de Hipótesis</vt:lpstr>
      <vt:lpstr>Propuesta</vt:lpstr>
      <vt:lpstr>Objetivos </vt:lpstr>
      <vt:lpstr>Guía de implementación del comercio electrónico en las pymes comerciales</vt:lpstr>
      <vt:lpstr>Guía de implementación del comercio electrónico en las pymes comerciales</vt:lpstr>
      <vt:lpstr>Sección 2    Estrategias y recomendaciones aplicadas al  Modelo perfeccionado de adopción de tecnología UTAUT2</vt:lpstr>
      <vt:lpstr>Presentación de PowerPoint</vt:lpstr>
      <vt:lpstr>Presentación de PowerPoint</vt:lpstr>
      <vt:lpstr>Presentación de PowerPoint</vt:lpstr>
      <vt:lpstr>Conclusiones</vt:lpstr>
      <vt:lpstr>Conclusiones</vt:lpstr>
      <vt:lpstr>Recomendaciones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Betsy Bonilla</dc:creator>
  <cp:lastModifiedBy>Ronny Pardo</cp:lastModifiedBy>
  <cp:revision>196</cp:revision>
  <dcterms:created xsi:type="dcterms:W3CDTF">2020-08-11T22:39:58Z</dcterms:created>
  <dcterms:modified xsi:type="dcterms:W3CDTF">2021-04-06T04:06:35Z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