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523" r:id="rId3"/>
    <p:sldId id="295" r:id="rId4"/>
    <p:sldId id="481" r:id="rId5"/>
    <p:sldId id="482" r:id="rId6"/>
    <p:sldId id="503" r:id="rId7"/>
    <p:sldId id="484" r:id="rId8"/>
    <p:sldId id="483" r:id="rId9"/>
    <p:sldId id="485" r:id="rId10"/>
    <p:sldId id="486" r:id="rId11"/>
    <p:sldId id="487" r:id="rId12"/>
    <p:sldId id="504" r:id="rId13"/>
    <p:sldId id="488" r:id="rId14"/>
    <p:sldId id="490" r:id="rId15"/>
    <p:sldId id="491" r:id="rId16"/>
    <p:sldId id="494" r:id="rId17"/>
    <p:sldId id="497" r:id="rId18"/>
    <p:sldId id="507" r:id="rId19"/>
    <p:sldId id="508" r:id="rId20"/>
    <p:sldId id="509" r:id="rId21"/>
    <p:sldId id="510" r:id="rId22"/>
    <p:sldId id="511" r:id="rId23"/>
    <p:sldId id="516" r:id="rId24"/>
    <p:sldId id="526" r:id="rId25"/>
    <p:sldId id="517" r:id="rId26"/>
    <p:sldId id="498" r:id="rId27"/>
    <p:sldId id="496" r:id="rId28"/>
    <p:sldId id="525" r:id="rId29"/>
    <p:sldId id="518" r:id="rId30"/>
    <p:sldId id="500" r:id="rId31"/>
    <p:sldId id="520" r:id="rId32"/>
    <p:sldId id="521" r:id="rId33"/>
    <p:sldId id="502" r:id="rId34"/>
    <p:sldId id="506"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hefy Perez" initials="SP" lastIdx="1" clrIdx="0">
    <p:extLst>
      <p:ext uri="{19B8F6BF-5375-455C-9EA6-DF929625EA0E}">
        <p15:presenceInfo xmlns:p15="http://schemas.microsoft.com/office/powerpoint/2012/main" userId="0e20600af5b1b6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2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76" autoAdjust="0"/>
  </p:normalViewPr>
  <p:slideViewPr>
    <p:cSldViewPr snapToGrid="0">
      <p:cViewPr varScale="1">
        <p:scale>
          <a:sx n="42" d="100"/>
          <a:sy n="42" d="100"/>
        </p:scale>
        <p:origin x="72"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hefy Perez" userId="0e20600af5b1b6bc" providerId="LiveId" clId="{0846415A-CE6E-4F5A-8B71-6F9AE27747D1}"/>
    <pc:docChg chg="undo custSel modSld">
      <pc:chgData name="Sthefy Perez" userId="0e20600af5b1b6bc" providerId="LiveId" clId="{0846415A-CE6E-4F5A-8B71-6F9AE27747D1}" dt="2021-04-12T21:48:01.467" v="25" actId="729"/>
      <pc:docMkLst>
        <pc:docMk/>
      </pc:docMkLst>
      <pc:sldChg chg="mod modShow">
        <pc:chgData name="Sthefy Perez" userId="0e20600af5b1b6bc" providerId="LiveId" clId="{0846415A-CE6E-4F5A-8B71-6F9AE27747D1}" dt="2021-04-12T21:48:01.467" v="25" actId="729"/>
        <pc:sldMkLst>
          <pc:docMk/>
          <pc:sldMk cId="3899895947" sldId="503"/>
        </pc:sldMkLst>
      </pc:sldChg>
      <pc:sldChg chg="modSp mod">
        <pc:chgData name="Sthefy Perez" userId="0e20600af5b1b6bc" providerId="LiveId" clId="{0846415A-CE6E-4F5A-8B71-6F9AE27747D1}" dt="2021-04-12T21:21:00.091" v="24" actId="20577"/>
        <pc:sldMkLst>
          <pc:docMk/>
          <pc:sldMk cId="2888203772" sldId="504"/>
        </pc:sldMkLst>
        <pc:spChg chg="mod">
          <ac:chgData name="Sthefy Perez" userId="0e20600af5b1b6bc" providerId="LiveId" clId="{0846415A-CE6E-4F5A-8B71-6F9AE27747D1}" dt="2021-04-12T21:21:00.091" v="24" actId="20577"/>
          <ac:spMkLst>
            <pc:docMk/>
            <pc:sldMk cId="2888203772" sldId="504"/>
            <ac:spMk id="16" creationId="{55B2AE77-9010-4F08-B225-2BA9077A0348}"/>
          </ac:spMkLst>
        </pc:spChg>
      </pc:sldChg>
      <pc:sldChg chg="addSp delSp modSp mod">
        <pc:chgData name="Sthefy Perez" userId="0e20600af5b1b6bc" providerId="LiveId" clId="{0846415A-CE6E-4F5A-8B71-6F9AE27747D1}" dt="2021-04-12T21:00:00.270" v="11"/>
        <pc:sldMkLst>
          <pc:docMk/>
          <pc:sldMk cId="3249468324" sldId="508"/>
        </pc:sldMkLst>
        <pc:spChg chg="mod">
          <ac:chgData name="Sthefy Perez" userId="0e20600af5b1b6bc" providerId="LiveId" clId="{0846415A-CE6E-4F5A-8B71-6F9AE27747D1}" dt="2021-04-12T20:56:53.112" v="1"/>
          <ac:spMkLst>
            <pc:docMk/>
            <pc:sldMk cId="3249468324" sldId="508"/>
            <ac:spMk id="2" creationId="{BB09B58D-C453-44B9-BEC2-79F2A5DBA8D2}"/>
          </ac:spMkLst>
        </pc:spChg>
        <pc:picChg chg="add del mod">
          <ac:chgData name="Sthefy Perez" userId="0e20600af5b1b6bc" providerId="LiveId" clId="{0846415A-CE6E-4F5A-8B71-6F9AE27747D1}" dt="2021-04-12T20:59:25.741" v="6" actId="478"/>
          <ac:picMkLst>
            <pc:docMk/>
            <pc:sldMk cId="3249468324" sldId="508"/>
            <ac:picMk id="5" creationId="{E53205E8-85D0-4205-AF18-55F82280ABEF}"/>
          </ac:picMkLst>
        </pc:picChg>
        <pc:picChg chg="add mod">
          <ac:chgData name="Sthefy Perez" userId="0e20600af5b1b6bc" providerId="LiveId" clId="{0846415A-CE6E-4F5A-8B71-6F9AE27747D1}" dt="2021-04-12T21:00:00.270" v="11"/>
          <ac:picMkLst>
            <pc:docMk/>
            <pc:sldMk cId="3249468324" sldId="508"/>
            <ac:picMk id="13" creationId="{2246FC3D-A5AA-495D-B661-C27172735B66}"/>
          </ac:picMkLst>
        </pc:picChg>
        <pc:picChg chg="mod">
          <ac:chgData name="Sthefy Perez" userId="0e20600af5b1b6bc" providerId="LiveId" clId="{0846415A-CE6E-4F5A-8B71-6F9AE27747D1}" dt="2021-04-12T20:56:44.862" v="0"/>
          <ac:picMkLst>
            <pc:docMk/>
            <pc:sldMk cId="3249468324" sldId="508"/>
            <ac:picMk id="2050" creationId="{53B4D4F2-C540-4E83-855F-519406A1DA6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0e20600af5b1b6bc/TESIS_PEREZ%20STHEFANY/-TESIS%20FINAL%20DEFINITIVA_PEREZ%20STHEFANY-/BASE%20DE%20DAT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ysClr val="windowText" lastClr="000000"/>
                </a:solidFill>
                <a:latin typeface="+mn-lt"/>
                <a:ea typeface="+mn-ea"/>
                <a:cs typeface="+mn-cs"/>
              </a:defRPr>
            </a:pPr>
            <a:r>
              <a:rPr lang="en-US"/>
              <a:t>Edad</a:t>
            </a:r>
          </a:p>
        </c:rich>
      </c:tx>
      <c:overlay val="0"/>
      <c:spPr>
        <a:noFill/>
        <a:ln>
          <a:noFill/>
        </a:ln>
        <a:effectLst/>
      </c:spPr>
      <c:txPr>
        <a:bodyPr rot="0" spcFirstLastPara="1" vertOverflow="ellipsis" vert="horz" wrap="square" anchor="ctr" anchorCtr="1"/>
        <a:lstStyle/>
        <a:p>
          <a:pPr>
            <a:defRPr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'[BASE DE DATOS.xlsx]Tabulación datos'!$D$10</c:f>
              <c:strCache>
                <c:ptCount val="1"/>
                <c:pt idx="0">
                  <c:v>Frecuencia</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7C08-46F5-B035-6A3C450683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7C08-46F5-B035-6A3C450683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7C08-46F5-B035-6A3C4506835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7C08-46F5-B035-6A3C45068354}"/>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datos'!$C$11:$C$14</c:f>
              <c:strCache>
                <c:ptCount val="4"/>
                <c:pt idx="0">
                  <c:v>18-30 años</c:v>
                </c:pt>
                <c:pt idx="1">
                  <c:v>31-40 años</c:v>
                </c:pt>
                <c:pt idx="2">
                  <c:v>41-50 años</c:v>
                </c:pt>
                <c:pt idx="3">
                  <c:v>Más de 50 años</c:v>
                </c:pt>
              </c:strCache>
            </c:strRef>
          </c:cat>
          <c:val>
            <c:numRef>
              <c:f>'[BASE DE DATOS.xlsx]Tabulación datos'!$D$11:$D$14</c:f>
              <c:numCache>
                <c:formatCode>General</c:formatCode>
                <c:ptCount val="4"/>
                <c:pt idx="0">
                  <c:v>94</c:v>
                </c:pt>
                <c:pt idx="1">
                  <c:v>60</c:v>
                </c:pt>
                <c:pt idx="2">
                  <c:v>137</c:v>
                </c:pt>
                <c:pt idx="3">
                  <c:v>69</c:v>
                </c:pt>
              </c:numCache>
            </c:numRef>
          </c:val>
          <c:extLst>
            <c:ext xmlns:c16="http://schemas.microsoft.com/office/drawing/2014/chart" uri="{C3380CC4-5D6E-409C-BE32-E72D297353CC}">
              <c16:uniqueId val="{00000008-7C08-46F5-B035-6A3C45068354}"/>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latin typeface="+mn-lt"/>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¿Qué tipo de inversiones ha realizado?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DATOS.xlsx]Tabulación datos'!$C$409:$C$415</c:f>
              <c:strCache>
                <c:ptCount val="7"/>
                <c:pt idx="0">
                  <c:v>Acciones</c:v>
                </c:pt>
                <c:pt idx="1">
                  <c:v>Bonos</c:v>
                </c:pt>
                <c:pt idx="2">
                  <c:v>Pólizas de acumulación</c:v>
                </c:pt>
                <c:pt idx="3">
                  <c:v>Pólizas de inversión</c:v>
                </c:pt>
                <c:pt idx="4">
                  <c:v>Ahorro programado</c:v>
                </c:pt>
                <c:pt idx="5">
                  <c:v>Ninguno</c:v>
                </c:pt>
                <c:pt idx="6">
                  <c:v>Otro</c:v>
                </c:pt>
              </c:strCache>
            </c:strRef>
          </c:cat>
          <c:val>
            <c:numRef>
              <c:f>'[BASE DE DATOS.xlsx]Tabulación datos'!$E$409:$E$415</c:f>
              <c:numCache>
                <c:formatCode>0%</c:formatCode>
                <c:ptCount val="7"/>
                <c:pt idx="0">
                  <c:v>0.16111111111111112</c:v>
                </c:pt>
                <c:pt idx="1">
                  <c:v>4.1666666666666664E-2</c:v>
                </c:pt>
                <c:pt idx="2">
                  <c:v>8.8888888888888892E-2</c:v>
                </c:pt>
                <c:pt idx="3">
                  <c:v>3.3333333333333333E-2</c:v>
                </c:pt>
                <c:pt idx="4">
                  <c:v>0.31388888888888888</c:v>
                </c:pt>
                <c:pt idx="5">
                  <c:v>0.49722222222222223</c:v>
                </c:pt>
                <c:pt idx="6">
                  <c:v>2.7777777777777779E-3</c:v>
                </c:pt>
              </c:numCache>
            </c:numRef>
          </c:val>
          <c:extLst>
            <c:ext xmlns:c16="http://schemas.microsoft.com/office/drawing/2014/chart" uri="{C3380CC4-5D6E-409C-BE32-E72D297353CC}">
              <c16:uniqueId val="{00000000-7F04-4356-8504-F71DE3CE9EF0}"/>
            </c:ext>
          </c:extLst>
        </c:ser>
        <c:dLbls>
          <c:showLegendKey val="0"/>
          <c:showVal val="1"/>
          <c:showCatName val="0"/>
          <c:showSerName val="0"/>
          <c:showPercent val="0"/>
          <c:showBubbleSize val="0"/>
        </c:dLbls>
        <c:gapWidth val="150"/>
        <c:shape val="box"/>
        <c:axId val="1118127712"/>
        <c:axId val="1118109824"/>
        <c:axId val="0"/>
      </c:bar3DChart>
      <c:catAx>
        <c:axId val="1118127712"/>
        <c:scaling>
          <c:orientation val="minMax"/>
        </c:scaling>
        <c:delete val="0"/>
        <c:axPos val="l"/>
        <c:title>
          <c:tx>
            <c:rich>
              <a:bodyPr rot="-540000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r>
                  <a:rPr lang="es-EC" b="1"/>
                  <a:t>Inversiones</a:t>
                </a:r>
              </a:p>
            </c:rich>
          </c:tx>
          <c:overlay val="0"/>
          <c:spPr>
            <a:noFill/>
            <a:ln>
              <a:noFill/>
            </a:ln>
            <a:effectLst/>
          </c:spPr>
          <c:txPr>
            <a:bodyPr rot="-540000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09824"/>
        <c:crosses val="autoZero"/>
        <c:auto val="1"/>
        <c:lblAlgn val="ctr"/>
        <c:lblOffset val="100"/>
        <c:noMultiLvlLbl val="0"/>
      </c:catAx>
      <c:valAx>
        <c:axId val="11181098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r>
                  <a:rPr lang="es-EC" b="1"/>
                  <a:t>Porcentaje</a:t>
                </a:r>
              </a:p>
            </c:rich>
          </c:tx>
          <c:overlay val="0"/>
          <c:spPr>
            <a:noFill/>
            <a:ln>
              <a:noFill/>
            </a:ln>
            <a:effectLst/>
          </c:spPr>
          <c:txPr>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s-EC"/>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2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 ¿Cuál es su nivel de endeudamiento en relación a sus ingresos?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8271-4157-8C00-BF2568C2D0D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8271-4157-8C00-BF2568C2D0D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8271-4157-8C00-BF2568C2D0D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8271-4157-8C00-BF2568C2D0D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8271-4157-8C00-BF2568C2D0D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8271-4157-8C00-BF2568C2D0DD}"/>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datos'!$C$443:$C$448</c:f>
              <c:strCache>
                <c:ptCount val="6"/>
                <c:pt idx="0">
                  <c:v>Ninguno</c:v>
                </c:pt>
                <c:pt idx="1">
                  <c:v>Del 1 al 25% de sus ingresos</c:v>
                </c:pt>
                <c:pt idx="2">
                  <c:v>Del 26 al 50% de sus ingresos</c:v>
                </c:pt>
                <c:pt idx="3">
                  <c:v>Del 51 al 75% de sus ingresos</c:v>
                </c:pt>
                <c:pt idx="4">
                  <c:v>Del 76 al 100% de sus ingresos</c:v>
                </c:pt>
                <c:pt idx="5">
                  <c:v>Mayor al 100% de sus ingresos</c:v>
                </c:pt>
              </c:strCache>
            </c:strRef>
          </c:cat>
          <c:val>
            <c:numRef>
              <c:f>'[BASE DE DATOS.xlsx]Tabulación datos'!$D$443:$D$448</c:f>
              <c:numCache>
                <c:formatCode>General</c:formatCode>
                <c:ptCount val="6"/>
                <c:pt idx="0">
                  <c:v>81</c:v>
                </c:pt>
                <c:pt idx="1">
                  <c:v>143</c:v>
                </c:pt>
                <c:pt idx="2">
                  <c:v>70</c:v>
                </c:pt>
                <c:pt idx="3">
                  <c:v>43</c:v>
                </c:pt>
                <c:pt idx="4">
                  <c:v>14</c:v>
                </c:pt>
                <c:pt idx="5">
                  <c:v>9</c:v>
                </c:pt>
              </c:numCache>
            </c:numRef>
          </c:val>
          <c:extLst>
            <c:ext xmlns:c16="http://schemas.microsoft.com/office/drawing/2014/chart" uri="{C3380CC4-5D6E-409C-BE32-E72D297353CC}">
              <c16:uniqueId val="{0000000C-8271-4157-8C00-BF2568C2D0DD}"/>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E-8271-4157-8C00-BF2568C2D0DD}"/>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datos'!$C$443:$C$448</c:f>
              <c:strCache>
                <c:ptCount val="6"/>
                <c:pt idx="0">
                  <c:v>Ninguno</c:v>
                </c:pt>
                <c:pt idx="1">
                  <c:v>Del 1 al 25% de sus ingresos</c:v>
                </c:pt>
                <c:pt idx="2">
                  <c:v>Del 26 al 50% de sus ingresos</c:v>
                </c:pt>
                <c:pt idx="3">
                  <c:v>Del 51 al 75% de sus ingresos</c:v>
                </c:pt>
                <c:pt idx="4">
                  <c:v>Del 76 al 100% de sus ingresos</c:v>
                </c:pt>
                <c:pt idx="5">
                  <c:v>Mayor al 100% de sus ingresos</c:v>
                </c:pt>
              </c:strCache>
            </c:strRef>
          </c:cat>
          <c:val>
            <c:numRef>
              <c:f>'[BASE DE DATOS.xlsx]Tabulación datos'!$H$362</c:f>
              <c:numCache>
                <c:formatCode>General</c:formatCode>
                <c:ptCount val="1"/>
              </c:numCache>
            </c:numRef>
          </c:val>
          <c:extLst>
            <c:ext xmlns:c16="http://schemas.microsoft.com/office/drawing/2014/chart" uri="{C3380CC4-5D6E-409C-BE32-E72D297353CC}">
              <c16:uniqueId val="{0000000F-8271-4157-8C00-BF2568C2D0DD}"/>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2834240961392629"/>
          <c:y val="0.20280380577427823"/>
          <c:w val="0.35945050829200492"/>
          <c:h val="0.75835039370078738"/>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 ¿A quién prefiere recurrir para obtener un préstamo?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E5E7-4AB1-A61A-A56CAFDC25B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E5E7-4AB1-A61A-A56CAFDC25B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E5E7-4AB1-A61A-A56CAFDC25B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E5E7-4AB1-A61A-A56CAFDC25B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E5E7-4AB1-A61A-A56CAFDC25B7}"/>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datos'!$C$459:$C$463</c:f>
              <c:strCache>
                <c:ptCount val="5"/>
                <c:pt idx="0">
                  <c:v>Banco</c:v>
                </c:pt>
                <c:pt idx="1">
                  <c:v>Cooperativa de ahorro y crédito</c:v>
                </c:pt>
                <c:pt idx="2">
                  <c:v>Amigos o familiares</c:v>
                </c:pt>
                <c:pt idx="3">
                  <c:v>Usura (chulco, agiotismo)</c:v>
                </c:pt>
                <c:pt idx="4">
                  <c:v>Otro</c:v>
                </c:pt>
              </c:strCache>
            </c:strRef>
          </c:cat>
          <c:val>
            <c:numRef>
              <c:f>'[BASE DE DATOS.xlsx]Tabulación datos'!$D$459:$D$463</c:f>
              <c:numCache>
                <c:formatCode>General</c:formatCode>
                <c:ptCount val="5"/>
                <c:pt idx="0">
                  <c:v>150</c:v>
                </c:pt>
                <c:pt idx="1">
                  <c:v>126</c:v>
                </c:pt>
                <c:pt idx="2">
                  <c:v>79</c:v>
                </c:pt>
                <c:pt idx="3">
                  <c:v>4</c:v>
                </c:pt>
                <c:pt idx="4">
                  <c:v>1</c:v>
                </c:pt>
              </c:numCache>
            </c:numRef>
          </c:val>
          <c:extLst>
            <c:ext xmlns:c16="http://schemas.microsoft.com/office/drawing/2014/chart" uri="{C3380CC4-5D6E-409C-BE32-E72D297353CC}">
              <c16:uniqueId val="{0000000A-E5E7-4AB1-A61A-A56CAFDC25B7}"/>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C-E5E7-4AB1-A61A-A56CAFDC25B7}"/>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datos'!$C$459:$C$463</c:f>
              <c:strCache>
                <c:ptCount val="5"/>
                <c:pt idx="0">
                  <c:v>Banco</c:v>
                </c:pt>
                <c:pt idx="1">
                  <c:v>Cooperativa de ahorro y crédito</c:v>
                </c:pt>
                <c:pt idx="2">
                  <c:v>Amigos o familiares</c:v>
                </c:pt>
                <c:pt idx="3">
                  <c:v>Usura (chulco, agiotismo)</c:v>
                </c:pt>
                <c:pt idx="4">
                  <c:v>Otro</c:v>
                </c:pt>
              </c:strCache>
            </c:strRef>
          </c:cat>
          <c:val>
            <c:numRef>
              <c:f>'[BASE DE DATOS.xlsx]Tabulación datos'!$H$362</c:f>
              <c:numCache>
                <c:formatCode>General</c:formatCode>
                <c:ptCount val="1"/>
              </c:numCache>
            </c:numRef>
          </c:val>
          <c:extLst>
            <c:ext xmlns:c16="http://schemas.microsoft.com/office/drawing/2014/chart" uri="{C3380CC4-5D6E-409C-BE32-E72D297353CC}">
              <c16:uniqueId val="{0000000D-E5E7-4AB1-A61A-A56CAFDC25B7}"/>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En caso de haber adquirido un préstamo, ¿para qué fin lo utilizó?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DATOS.xlsx]Tabulación datos'!$C$476:$C$485</c:f>
              <c:strCache>
                <c:ptCount val="10"/>
                <c:pt idx="0">
                  <c:v>Negocio </c:v>
                </c:pt>
                <c:pt idx="1">
                  <c:v>Salud</c:v>
                </c:pt>
                <c:pt idx="2">
                  <c:v>Educación</c:v>
                </c:pt>
                <c:pt idx="3">
                  <c:v>Viaje</c:v>
                </c:pt>
                <c:pt idx="4">
                  <c:v>Compra de vehículo</c:v>
                </c:pt>
                <c:pt idx="5">
                  <c:v>Compra de terreno</c:v>
                </c:pt>
                <c:pt idx="6">
                  <c:v>Vivienda</c:v>
                </c:pt>
                <c:pt idx="7">
                  <c:v>Pago de deudas (reestructuración de obligaciones)</c:v>
                </c:pt>
                <c:pt idx="8">
                  <c:v>N/A</c:v>
                </c:pt>
                <c:pt idx="9">
                  <c:v>Otro</c:v>
                </c:pt>
              </c:strCache>
            </c:strRef>
          </c:cat>
          <c:val>
            <c:numRef>
              <c:f>'[BASE DE DATOS.xlsx]Tabulación datos'!$E$476:$E$485</c:f>
              <c:numCache>
                <c:formatCode>0%</c:formatCode>
                <c:ptCount val="10"/>
                <c:pt idx="0">
                  <c:v>0.31111111111111112</c:v>
                </c:pt>
                <c:pt idx="1">
                  <c:v>0.17499999999999999</c:v>
                </c:pt>
                <c:pt idx="2">
                  <c:v>0.19444444444444445</c:v>
                </c:pt>
                <c:pt idx="3">
                  <c:v>3.3333333333333333E-2</c:v>
                </c:pt>
                <c:pt idx="4">
                  <c:v>0.1361111111111111</c:v>
                </c:pt>
                <c:pt idx="5">
                  <c:v>9.166666666666666E-2</c:v>
                </c:pt>
                <c:pt idx="6">
                  <c:v>0.26666666666666666</c:v>
                </c:pt>
                <c:pt idx="7">
                  <c:v>0.17499999999999999</c:v>
                </c:pt>
                <c:pt idx="8">
                  <c:v>0.10277777777777777</c:v>
                </c:pt>
                <c:pt idx="9">
                  <c:v>0</c:v>
                </c:pt>
              </c:numCache>
            </c:numRef>
          </c:val>
          <c:extLst>
            <c:ext xmlns:c16="http://schemas.microsoft.com/office/drawing/2014/chart" uri="{C3380CC4-5D6E-409C-BE32-E72D297353CC}">
              <c16:uniqueId val="{00000000-092E-45F6-90AC-1E2BD429428F}"/>
            </c:ext>
          </c:extLst>
        </c:ser>
        <c:dLbls>
          <c:showLegendKey val="0"/>
          <c:showVal val="1"/>
          <c:showCatName val="0"/>
          <c:showSerName val="0"/>
          <c:showPercent val="0"/>
          <c:showBubbleSize val="0"/>
        </c:dLbls>
        <c:gapWidth val="150"/>
        <c:shape val="box"/>
        <c:axId val="1118127712"/>
        <c:axId val="1118109824"/>
        <c:axId val="0"/>
      </c:bar3DChart>
      <c:catAx>
        <c:axId val="1118127712"/>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09824"/>
        <c:crosses val="autoZero"/>
        <c:auto val="1"/>
        <c:lblAlgn val="ctr"/>
        <c:lblOffset val="100"/>
        <c:noMultiLvlLbl val="0"/>
      </c:catAx>
      <c:valAx>
        <c:axId val="11181098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r>
                  <a:rPr lang="es-EC" b="1"/>
                  <a:t>Porcentaje</a:t>
                </a:r>
              </a:p>
            </c:rich>
          </c:tx>
          <c:overlay val="0"/>
          <c:spPr>
            <a:noFill/>
            <a:ln>
              <a:noFill/>
            </a:ln>
            <a:effectLst/>
          </c:spPr>
          <c:txPr>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s-EC"/>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2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 ¿Se ha retrasado en el pago de sus deudas u obligaciones?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78C-432E-8BF4-8EEB35F4F63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78C-432E-8BF4-8EEB35F4F63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578C-432E-8BF4-8EEB35F4F63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578C-432E-8BF4-8EEB35F4F636}"/>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datos'!$C$496:$C$499</c:f>
              <c:strCache>
                <c:ptCount val="4"/>
                <c:pt idx="0">
                  <c:v>Siempre </c:v>
                </c:pt>
                <c:pt idx="1">
                  <c:v>Casi siempre</c:v>
                </c:pt>
                <c:pt idx="2">
                  <c:v>A veces</c:v>
                </c:pt>
                <c:pt idx="3">
                  <c:v>Nunca</c:v>
                </c:pt>
              </c:strCache>
            </c:strRef>
          </c:cat>
          <c:val>
            <c:numRef>
              <c:f>'[BASE DE DATOS.xlsx]Tabulación datos'!$D$496:$D$499</c:f>
              <c:numCache>
                <c:formatCode>General</c:formatCode>
                <c:ptCount val="4"/>
                <c:pt idx="0">
                  <c:v>8</c:v>
                </c:pt>
                <c:pt idx="1">
                  <c:v>28</c:v>
                </c:pt>
                <c:pt idx="2">
                  <c:v>124</c:v>
                </c:pt>
                <c:pt idx="3">
                  <c:v>200</c:v>
                </c:pt>
              </c:numCache>
            </c:numRef>
          </c:val>
          <c:extLst>
            <c:ext xmlns:c16="http://schemas.microsoft.com/office/drawing/2014/chart" uri="{C3380CC4-5D6E-409C-BE32-E72D297353CC}">
              <c16:uniqueId val="{00000008-578C-432E-8BF4-8EEB35F4F636}"/>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A-578C-432E-8BF4-8EEB35F4F63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C-578C-432E-8BF4-8EEB35F4F636}"/>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datos'!$C$496:$C$499</c:f>
              <c:strCache>
                <c:ptCount val="4"/>
                <c:pt idx="0">
                  <c:v>Siempre </c:v>
                </c:pt>
                <c:pt idx="1">
                  <c:v>Casi siempre</c:v>
                </c:pt>
                <c:pt idx="2">
                  <c:v>A veces</c:v>
                </c:pt>
                <c:pt idx="3">
                  <c:v>Nunca</c:v>
                </c:pt>
              </c:strCache>
            </c:strRef>
          </c:cat>
          <c:val>
            <c:numRef>
              <c:f>'[BASE DE DATOS.xlsx]Tabulación datos'!$H$362,'[BASE DE DATOS.xlsx]Tabulación datos'!$H$493</c:f>
              <c:numCache>
                <c:formatCode>General</c:formatCode>
                <c:ptCount val="2"/>
              </c:numCache>
            </c:numRef>
          </c:val>
          <c:extLst>
            <c:ext xmlns:c16="http://schemas.microsoft.com/office/drawing/2014/chart" uri="{C3380CC4-5D6E-409C-BE32-E72D297353CC}">
              <c16:uniqueId val="{0000000D-578C-432E-8BF4-8EEB35F4F636}"/>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¿Cuáles de los siguientes seguros posee?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DATOS.xlsx]Tabulación datos'!$C$514:$C$518</c:f>
              <c:strCache>
                <c:ptCount val="5"/>
                <c:pt idx="0">
                  <c:v>Seguro privado de salud y vida</c:v>
                </c:pt>
                <c:pt idx="1">
                  <c:v>IESS</c:v>
                </c:pt>
                <c:pt idx="2">
                  <c:v>Seguro de vehículo</c:v>
                </c:pt>
                <c:pt idx="3">
                  <c:v>Otro</c:v>
                </c:pt>
                <c:pt idx="4">
                  <c:v>Ninguno</c:v>
                </c:pt>
              </c:strCache>
            </c:strRef>
          </c:cat>
          <c:val>
            <c:numRef>
              <c:f>'[BASE DE DATOS.xlsx]Tabulación datos'!$E$514:$E$518</c:f>
              <c:numCache>
                <c:formatCode>0%</c:formatCode>
                <c:ptCount val="5"/>
                <c:pt idx="0">
                  <c:v>0.14444444444444443</c:v>
                </c:pt>
                <c:pt idx="1">
                  <c:v>0.43888888888888888</c:v>
                </c:pt>
                <c:pt idx="2">
                  <c:v>4.7222222222222221E-2</c:v>
                </c:pt>
                <c:pt idx="3">
                  <c:v>1.6666666666666666E-2</c:v>
                </c:pt>
                <c:pt idx="4">
                  <c:v>0.46388888888888891</c:v>
                </c:pt>
              </c:numCache>
            </c:numRef>
          </c:val>
          <c:extLst>
            <c:ext xmlns:c16="http://schemas.microsoft.com/office/drawing/2014/chart" uri="{C3380CC4-5D6E-409C-BE32-E72D297353CC}">
              <c16:uniqueId val="{00000000-9CF8-4421-B29A-BF5A251B5278}"/>
            </c:ext>
          </c:extLst>
        </c:ser>
        <c:dLbls>
          <c:showLegendKey val="0"/>
          <c:showVal val="1"/>
          <c:showCatName val="0"/>
          <c:showSerName val="0"/>
          <c:showPercent val="0"/>
          <c:showBubbleSize val="0"/>
        </c:dLbls>
        <c:gapWidth val="150"/>
        <c:shape val="box"/>
        <c:axId val="1118127712"/>
        <c:axId val="1118109824"/>
        <c:axId val="0"/>
      </c:bar3DChart>
      <c:catAx>
        <c:axId val="1118127712"/>
        <c:scaling>
          <c:orientation val="minMax"/>
        </c:scaling>
        <c:delete val="0"/>
        <c:axPos val="l"/>
        <c:title>
          <c:tx>
            <c:rich>
              <a:bodyPr rot="-540000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r>
                  <a:rPr lang="es-EC" b="1"/>
                  <a:t>Seguros</a:t>
                </a:r>
              </a:p>
            </c:rich>
          </c:tx>
          <c:overlay val="0"/>
          <c:spPr>
            <a:noFill/>
            <a:ln>
              <a:noFill/>
            </a:ln>
            <a:effectLst/>
          </c:spPr>
          <c:txPr>
            <a:bodyPr rot="-540000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09824"/>
        <c:crosses val="autoZero"/>
        <c:auto val="1"/>
        <c:lblAlgn val="ctr"/>
        <c:lblOffset val="100"/>
        <c:noMultiLvlLbl val="0"/>
      </c:catAx>
      <c:valAx>
        <c:axId val="11181098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r>
                  <a:rPr lang="es-EC" b="1"/>
                  <a:t>Porcentaje</a:t>
                </a:r>
              </a:p>
            </c:rich>
          </c:tx>
          <c:overlay val="0"/>
          <c:spPr>
            <a:noFill/>
            <a:ln>
              <a:noFill/>
            </a:ln>
            <a:effectLst/>
          </c:spPr>
          <c:txPr>
            <a:bodyPr rot="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s-EC"/>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crossAx val="111812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¿Cuenta con un plan de jubilación?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B9ED-4026-B177-D4DD0F535AA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B9ED-4026-B177-D4DD0F535AA1}"/>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datos'!$C$546:$C$547</c:f>
              <c:strCache>
                <c:ptCount val="2"/>
                <c:pt idx="0">
                  <c:v>Si</c:v>
                </c:pt>
                <c:pt idx="1">
                  <c:v>No</c:v>
                </c:pt>
              </c:strCache>
            </c:strRef>
          </c:cat>
          <c:val>
            <c:numRef>
              <c:f>'[BASE DE DATOS.xlsx]Tabulación datos'!$D$546:$D$547</c:f>
              <c:numCache>
                <c:formatCode>General</c:formatCode>
                <c:ptCount val="2"/>
                <c:pt idx="0">
                  <c:v>84</c:v>
                </c:pt>
                <c:pt idx="1">
                  <c:v>276</c:v>
                </c:pt>
              </c:numCache>
            </c:numRef>
          </c:val>
          <c:extLst>
            <c:ext xmlns:c16="http://schemas.microsoft.com/office/drawing/2014/chart" uri="{C3380CC4-5D6E-409C-BE32-E72D297353CC}">
              <c16:uniqueId val="{00000004-B9ED-4026-B177-D4DD0F535AA1}"/>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6-B9ED-4026-B177-D4DD0F535AA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8-B9ED-4026-B177-D4DD0F535AA1}"/>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datos'!$C$546:$C$547</c:f>
              <c:strCache>
                <c:ptCount val="2"/>
                <c:pt idx="0">
                  <c:v>Si</c:v>
                </c:pt>
                <c:pt idx="1">
                  <c:v>No</c:v>
                </c:pt>
              </c:strCache>
            </c:strRef>
          </c:cat>
          <c:val>
            <c:numRef>
              <c:f>'[BASE DE DATOS.xlsx]Tabulación datos'!$H$362,'[BASE DE DATOS.xlsx]Tabulación datos'!$H$493</c:f>
              <c:numCache>
                <c:formatCode>General</c:formatCode>
                <c:ptCount val="2"/>
              </c:numCache>
            </c:numRef>
          </c:val>
          <c:extLst>
            <c:ext xmlns:c16="http://schemas.microsoft.com/office/drawing/2014/chart" uri="{C3380CC4-5D6E-409C-BE32-E72D297353CC}">
              <c16:uniqueId val="{00000009-B9ED-4026-B177-D4DD0F535AA1}"/>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s-EC"/>
              <a:t>Puntajes obtenidos en las dimensiones de la educación financiera</a:t>
            </a:r>
          </a:p>
        </c:rich>
      </c:tx>
      <c:overlay val="0"/>
      <c:spPr>
        <a:noFill/>
        <a:ln>
          <a:noFill/>
        </a:ln>
        <a:effectLst/>
      </c:spPr>
      <c:txPr>
        <a:bodyPr rot="0" spcFirstLastPara="1" vertOverflow="ellipsis" vert="horz" wrap="square" anchor="ctr" anchorCtr="1"/>
        <a:lstStyle/>
        <a:p>
          <a:pPr>
            <a:defRPr lang="en-US" sz="168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'[BASE DE DATOS.xlsx]Puntaje Ed. Finan'!$H$381</c:f>
              <c:strCache>
                <c:ptCount val="1"/>
                <c:pt idx="0">
                  <c:v>Puntaje máximo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DATOS.xlsx]Puntaje Ed. Finan'!$G$382:$G$385</c:f>
              <c:strCache>
                <c:ptCount val="4"/>
                <c:pt idx="0">
                  <c:v>Conocimiento y Entendimiento</c:v>
                </c:pt>
                <c:pt idx="1">
                  <c:v>Planificación Financiera</c:v>
                </c:pt>
                <c:pt idx="2">
                  <c:v>Control Financiero</c:v>
                </c:pt>
                <c:pt idx="3">
                  <c:v>Productos y Servicios Financieros</c:v>
                </c:pt>
              </c:strCache>
            </c:strRef>
          </c:cat>
          <c:val>
            <c:numRef>
              <c:f>'[BASE DE DATOS.xlsx]Puntaje Ed. Finan'!$H$382:$H$385</c:f>
              <c:numCache>
                <c:formatCode>0</c:formatCode>
                <c:ptCount val="4"/>
                <c:pt idx="0">
                  <c:v>4</c:v>
                </c:pt>
                <c:pt idx="1">
                  <c:v>4</c:v>
                </c:pt>
                <c:pt idx="2">
                  <c:v>4</c:v>
                </c:pt>
                <c:pt idx="3">
                  <c:v>3</c:v>
                </c:pt>
              </c:numCache>
            </c:numRef>
          </c:val>
          <c:extLst>
            <c:ext xmlns:c16="http://schemas.microsoft.com/office/drawing/2014/chart" uri="{C3380CC4-5D6E-409C-BE32-E72D297353CC}">
              <c16:uniqueId val="{00000000-F59D-4B12-97CD-1550A89BE040}"/>
            </c:ext>
          </c:extLst>
        </c:ser>
        <c:ser>
          <c:idx val="1"/>
          <c:order val="1"/>
          <c:tx>
            <c:strRef>
              <c:f>'[BASE DE DATOS.xlsx]Puntaje Ed. Finan'!$I$381</c:f>
              <c:strCache>
                <c:ptCount val="1"/>
                <c:pt idx="0">
                  <c:v>Puntaje mínimo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1"/>
              <c:layout>
                <c:manualLayout>
                  <c:x val="9.41948644514886E-3"/>
                  <c:y val="-1.2660382498067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9D-4B12-97CD-1550A89BE040}"/>
                </c:ext>
              </c:extLst>
            </c:dLbl>
            <c:dLbl>
              <c:idx val="3"/>
              <c:layout>
                <c:manualLayout>
                  <c:x val="1.0989400852673555E-2"/>
                  <c:y val="-2.215566937161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D-4B12-97CD-1550A89BE040}"/>
                </c:ext>
              </c:extLst>
            </c:dLbl>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DATOS.xlsx]Puntaje Ed. Finan'!$G$382:$G$385</c:f>
              <c:strCache>
                <c:ptCount val="4"/>
                <c:pt idx="0">
                  <c:v>Conocimiento y Entendimiento</c:v>
                </c:pt>
                <c:pt idx="1">
                  <c:v>Planificación Financiera</c:v>
                </c:pt>
                <c:pt idx="2">
                  <c:v>Control Financiero</c:v>
                </c:pt>
                <c:pt idx="3">
                  <c:v>Productos y Servicios Financieros</c:v>
                </c:pt>
              </c:strCache>
            </c:strRef>
          </c:cat>
          <c:val>
            <c:numRef>
              <c:f>'[BASE DE DATOS.xlsx]Puntaje Ed. Finan'!$I$382:$I$385</c:f>
              <c:numCache>
                <c:formatCode>General</c:formatCode>
                <c:ptCount val="4"/>
                <c:pt idx="0">
                  <c:v>3</c:v>
                </c:pt>
                <c:pt idx="1">
                  <c:v>2.5</c:v>
                </c:pt>
                <c:pt idx="2">
                  <c:v>2</c:v>
                </c:pt>
                <c:pt idx="3" formatCode="0">
                  <c:v>2</c:v>
                </c:pt>
              </c:numCache>
            </c:numRef>
          </c:val>
          <c:extLst>
            <c:ext xmlns:c16="http://schemas.microsoft.com/office/drawing/2014/chart" uri="{C3380CC4-5D6E-409C-BE32-E72D297353CC}">
              <c16:uniqueId val="{00000001-F59D-4B12-97CD-1550A89BE040}"/>
            </c:ext>
          </c:extLst>
        </c:ser>
        <c:ser>
          <c:idx val="2"/>
          <c:order val="2"/>
          <c:tx>
            <c:strRef>
              <c:f>'[BASE DE DATOS.xlsx]Puntaje Ed. Finan'!$J$381</c:f>
              <c:strCache>
                <c:ptCount val="1"/>
                <c:pt idx="0">
                  <c:v>Puntaje alcanzado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Lbl>
              <c:idx val="0"/>
              <c:layout>
                <c:manualLayout>
                  <c:x val="9.4194864451488305E-3"/>
                  <c:y val="-1.8990573747101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9D-4B12-97CD-1550A89BE040}"/>
                </c:ext>
              </c:extLst>
            </c:dLbl>
            <c:dLbl>
              <c:idx val="1"/>
              <c:layout>
                <c:manualLayout>
                  <c:x val="2.8258459335446521E-2"/>
                  <c:y val="-2.8485860620652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9D-4B12-97CD-1550A89BE040}"/>
                </c:ext>
              </c:extLst>
            </c:dLbl>
            <c:dLbl>
              <c:idx val="2"/>
              <c:layout>
                <c:manualLayout>
                  <c:x val="2.0408887297822413E-2"/>
                  <c:y val="-2.5320764996135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9D-4B12-97CD-1550A89BE040}"/>
                </c:ext>
              </c:extLst>
            </c:dLbl>
            <c:dLbl>
              <c:idx val="3"/>
              <c:layout>
                <c:manualLayout>
                  <c:x val="4.70974322257443E-3"/>
                  <c:y val="-2.8485860620652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9D-4B12-97CD-1550A89BE040}"/>
                </c:ext>
              </c:extLst>
            </c:dLbl>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'[BASE DE DATOS.xlsx]Puntaje Ed. Finan'!$G$382:$G$385</c:f>
              <c:strCache>
                <c:ptCount val="4"/>
                <c:pt idx="0">
                  <c:v>Conocimiento y Entendimiento</c:v>
                </c:pt>
                <c:pt idx="1">
                  <c:v>Planificación Financiera</c:v>
                </c:pt>
                <c:pt idx="2">
                  <c:v>Control Financiero</c:v>
                </c:pt>
                <c:pt idx="3">
                  <c:v>Productos y Servicios Financieros</c:v>
                </c:pt>
              </c:strCache>
            </c:strRef>
          </c:cat>
          <c:val>
            <c:numRef>
              <c:f>'[BASE DE DATOS.xlsx]Puntaje Ed. Finan'!$J$382:$J$385</c:f>
              <c:numCache>
                <c:formatCode>0.00</c:formatCode>
                <c:ptCount val="4"/>
                <c:pt idx="0">
                  <c:v>2.1120331950207469</c:v>
                </c:pt>
                <c:pt idx="1">
                  <c:v>1.5643153526970954</c:v>
                </c:pt>
                <c:pt idx="2">
                  <c:v>1.599585062240664</c:v>
                </c:pt>
                <c:pt idx="3" formatCode="0">
                  <c:v>2</c:v>
                </c:pt>
              </c:numCache>
            </c:numRef>
          </c:val>
          <c:extLst>
            <c:ext xmlns:c16="http://schemas.microsoft.com/office/drawing/2014/chart" uri="{C3380CC4-5D6E-409C-BE32-E72D297353CC}">
              <c16:uniqueId val="{00000002-F59D-4B12-97CD-1550A89BE040}"/>
            </c:ext>
          </c:extLst>
        </c:ser>
        <c:dLbls>
          <c:showLegendKey val="0"/>
          <c:showVal val="1"/>
          <c:showCatName val="0"/>
          <c:showSerName val="0"/>
          <c:showPercent val="0"/>
          <c:showBubbleSize val="0"/>
        </c:dLbls>
        <c:gapWidth val="150"/>
        <c:shape val="box"/>
        <c:axId val="1992687920"/>
        <c:axId val="1992687088"/>
        <c:axId val="0"/>
      </c:bar3DChart>
      <c:catAx>
        <c:axId val="1992687920"/>
        <c:scaling>
          <c:orientation val="minMax"/>
        </c:scaling>
        <c:delete val="0"/>
        <c:axPos val="b"/>
        <c:title>
          <c:tx>
            <c:rich>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s-EC"/>
                  <a:t>Dimensiones</a:t>
                </a:r>
              </a:p>
            </c:rich>
          </c:tx>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crossAx val="1992687088"/>
        <c:crosses val="autoZero"/>
        <c:auto val="1"/>
        <c:lblAlgn val="ctr"/>
        <c:lblOffset val="100"/>
        <c:noMultiLvlLbl val="0"/>
      </c:catAx>
      <c:valAx>
        <c:axId val="1992687088"/>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s-EC"/>
                  <a:t>Puntajes</a:t>
                </a:r>
              </a:p>
            </c:rich>
          </c:tx>
          <c:overlay val="0"/>
          <c:spPr>
            <a:noFill/>
            <a:ln>
              <a:noFill/>
            </a:ln>
            <a:effectLst/>
          </c:spPr>
          <c:txPr>
            <a:bodyPr rot="-540000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title>
        <c:numFmt formatCode="0" sourceLinked="1"/>
        <c:majorTickMark val="none"/>
        <c:minorTickMark val="none"/>
        <c:tickLblPos val="nextTo"/>
        <c:crossAx val="1992687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b="1"/>
              <a:t>Cumplimiento del puntaje mínimo de educación financiera</a:t>
            </a:r>
          </a:p>
        </c:rich>
      </c:tx>
      <c:overlay val="0"/>
      <c:spPr>
        <a:noFill/>
        <a:ln>
          <a:noFill/>
        </a:ln>
        <a:effectLst/>
      </c:spPr>
      <c:txPr>
        <a:bodyPr rot="0" spcFirstLastPara="1" vertOverflow="ellipsis" vert="horz" wrap="square" anchor="ctr" anchorCtr="1"/>
        <a:lstStyle/>
        <a:p>
          <a:pPr>
            <a:defRPr lang="en-US" sz="168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'[BASE DE DATOS.xlsx]Puntaje Ed. Finan'!$H$391</c:f>
              <c:strCache>
                <c:ptCount val="1"/>
                <c:pt idx="0">
                  <c:v>Frecuencia</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87F2-4C1D-A321-4A5E967173D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87F2-4C1D-A321-4A5E967173DA}"/>
              </c:ext>
            </c:extLst>
          </c:dPt>
          <c:dLbls>
            <c:dLbl>
              <c:idx val="0"/>
              <c:spPr>
                <a:noFill/>
                <a:ln>
                  <a:noFill/>
                </a:ln>
                <a:effectLst/>
              </c:spPr>
              <c:txPr>
                <a:bodyPr rot="0" spcFirstLastPara="1" vertOverflow="ellipsis" vert="horz" wrap="square" anchor="ctr" anchorCtr="1"/>
                <a:lstStyle/>
                <a:p>
                  <a:pPr>
                    <a:defRPr lang="en-US" sz="14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showLegendKey val="0"/>
              <c:showVal val="0"/>
              <c:showCatName val="0"/>
              <c:showSerName val="0"/>
              <c:showPercent val="1"/>
              <c:showBubbleSize val="0"/>
              <c:extLst>
                <c:ext xmlns:c16="http://schemas.microsoft.com/office/drawing/2014/chart" uri="{C3380CC4-5D6E-409C-BE32-E72D297353CC}">
                  <c16:uniqueId val="{00000001-87F2-4C1D-A321-4A5E967173DA}"/>
                </c:ext>
              </c:extLst>
            </c:dLbl>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DATOS.xlsx]Puntaje Ed. Finan'!$G$392:$G$393</c:f>
              <c:strCache>
                <c:ptCount val="2"/>
                <c:pt idx="0">
                  <c:v>No cumple</c:v>
                </c:pt>
                <c:pt idx="1">
                  <c:v>Si cumple</c:v>
                </c:pt>
              </c:strCache>
            </c:strRef>
          </c:cat>
          <c:val>
            <c:numRef>
              <c:f>'[BASE DE DATOS.xlsx]Puntaje Ed. Finan'!$H$392:$H$393</c:f>
              <c:numCache>
                <c:formatCode>0</c:formatCode>
                <c:ptCount val="2"/>
                <c:pt idx="0">
                  <c:v>281</c:v>
                </c:pt>
                <c:pt idx="1">
                  <c:v>79</c:v>
                </c:pt>
              </c:numCache>
            </c:numRef>
          </c:val>
          <c:extLst>
            <c:ext xmlns:c16="http://schemas.microsoft.com/office/drawing/2014/chart" uri="{C3380CC4-5D6E-409C-BE32-E72D297353CC}">
              <c16:uniqueId val="{00000004-87F2-4C1D-A321-4A5E967173DA}"/>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n-US" b="1"/>
              <a:t>Estado civil</a:t>
            </a:r>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'[BASE DE DATOS.xlsx]Tabulación datos'!$D$24</c:f>
              <c:strCache>
                <c:ptCount val="1"/>
                <c:pt idx="0">
                  <c:v>Frecuencia</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B5C1-46F5-A2E4-6ACDC00897E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B5C1-46F5-A2E4-6ACDC00897E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B5C1-46F5-A2E4-6ACDC00897E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B5C1-46F5-A2E4-6ACDC00897E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B5C1-46F5-A2E4-6ACDC00897ED}"/>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datos'!$C$25:$C$29</c:f>
              <c:strCache>
                <c:ptCount val="5"/>
                <c:pt idx="0">
                  <c:v>Soltero</c:v>
                </c:pt>
                <c:pt idx="1">
                  <c:v>Casado</c:v>
                </c:pt>
                <c:pt idx="2">
                  <c:v>Unión libre</c:v>
                </c:pt>
                <c:pt idx="3">
                  <c:v>Divorciado</c:v>
                </c:pt>
                <c:pt idx="4">
                  <c:v>Viudo</c:v>
                </c:pt>
              </c:strCache>
            </c:strRef>
          </c:cat>
          <c:val>
            <c:numRef>
              <c:f>'[BASE DE DATOS.xlsx]Tabulación datos'!$D$25:$D$29</c:f>
              <c:numCache>
                <c:formatCode>General</c:formatCode>
                <c:ptCount val="5"/>
                <c:pt idx="0">
                  <c:v>101</c:v>
                </c:pt>
                <c:pt idx="1">
                  <c:v>169</c:v>
                </c:pt>
                <c:pt idx="2">
                  <c:v>54</c:v>
                </c:pt>
                <c:pt idx="3">
                  <c:v>30</c:v>
                </c:pt>
                <c:pt idx="4">
                  <c:v>6</c:v>
                </c:pt>
              </c:numCache>
            </c:numRef>
          </c:val>
          <c:extLst>
            <c:ext xmlns:c16="http://schemas.microsoft.com/office/drawing/2014/chart" uri="{C3380CC4-5D6E-409C-BE32-E72D297353CC}">
              <c16:uniqueId val="{0000000A-B5C1-46F5-A2E4-6ACDC00897ED}"/>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b="1"/>
              <a:t>Nivel educativo</a:t>
            </a:r>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D656-4AF0-92DA-4CC148807F3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D656-4AF0-92DA-4CC148807F3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D656-4AF0-92DA-4CC148807F3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D656-4AF0-92DA-4CC148807F3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D656-4AF0-92DA-4CC148807F3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D656-4AF0-92DA-4CC148807F37}"/>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datos'!$C$40:$C$45</c:f>
              <c:strCache>
                <c:ptCount val="6"/>
                <c:pt idx="0">
                  <c:v>Ninguno</c:v>
                </c:pt>
                <c:pt idx="1">
                  <c:v>Alfabetizado</c:v>
                </c:pt>
                <c:pt idx="2">
                  <c:v>Primaria</c:v>
                </c:pt>
                <c:pt idx="3">
                  <c:v>Secundaria</c:v>
                </c:pt>
                <c:pt idx="4">
                  <c:v>Tercer nivel</c:v>
                </c:pt>
                <c:pt idx="5">
                  <c:v>Cuarto nivel</c:v>
                </c:pt>
              </c:strCache>
            </c:strRef>
          </c:cat>
          <c:val>
            <c:numRef>
              <c:f>'[BASE DE DATOS.xlsx]Tabulación datos'!$D$40:$D$45</c:f>
              <c:numCache>
                <c:formatCode>General</c:formatCode>
                <c:ptCount val="6"/>
                <c:pt idx="0">
                  <c:v>3</c:v>
                </c:pt>
                <c:pt idx="1">
                  <c:v>6</c:v>
                </c:pt>
                <c:pt idx="2">
                  <c:v>110</c:v>
                </c:pt>
                <c:pt idx="3">
                  <c:v>157</c:v>
                </c:pt>
                <c:pt idx="4">
                  <c:v>78</c:v>
                </c:pt>
                <c:pt idx="5">
                  <c:v>6</c:v>
                </c:pt>
              </c:numCache>
            </c:numRef>
          </c:val>
          <c:extLst>
            <c:ext xmlns:c16="http://schemas.microsoft.com/office/drawing/2014/chart" uri="{C3380CC4-5D6E-409C-BE32-E72D297353CC}">
              <c16:uniqueId val="{0000000C-D656-4AF0-92DA-4CC148807F37}"/>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b="1"/>
              <a:t>Número de miembros</a:t>
            </a:r>
            <a:r>
              <a:rPr lang="es-EC" b="1" baseline="0"/>
              <a:t> en el hogar</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3F7-418B-B548-028E3D4D1BD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3F7-418B-B548-028E3D4D1BD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53F7-418B-B548-028E3D4D1BD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53F7-418B-B548-028E3D4D1BDD}"/>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datos'!$C$55:$C$58</c:f>
              <c:strCache>
                <c:ptCount val="4"/>
                <c:pt idx="0">
                  <c:v>1 a 3</c:v>
                </c:pt>
                <c:pt idx="1">
                  <c:v>4 a 6</c:v>
                </c:pt>
                <c:pt idx="2">
                  <c:v>7 a 9</c:v>
                </c:pt>
                <c:pt idx="3">
                  <c:v>Más de 10</c:v>
                </c:pt>
              </c:strCache>
            </c:strRef>
          </c:cat>
          <c:val>
            <c:numRef>
              <c:f>'[BASE DE DATOS.xlsx]Tabulación datos'!$D$55:$D$58</c:f>
              <c:numCache>
                <c:formatCode>General</c:formatCode>
                <c:ptCount val="4"/>
                <c:pt idx="0">
                  <c:v>131</c:v>
                </c:pt>
                <c:pt idx="1">
                  <c:v>197</c:v>
                </c:pt>
                <c:pt idx="2">
                  <c:v>27</c:v>
                </c:pt>
                <c:pt idx="3">
                  <c:v>5</c:v>
                </c:pt>
              </c:numCache>
            </c:numRef>
          </c:val>
          <c:extLst>
            <c:ext xmlns:c16="http://schemas.microsoft.com/office/drawing/2014/chart" uri="{C3380CC4-5D6E-409C-BE32-E72D297353CC}">
              <c16:uniqueId val="{00000008-53F7-418B-B548-028E3D4D1BDD}"/>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b="1"/>
              <a:t>Situación laboral</a:t>
            </a:r>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D4FD-4430-87EB-B912DBF6290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D4FD-4430-87EB-B912DBF6290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D4FD-4430-87EB-B912DBF6290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D4FD-4430-87EB-B912DBF62908}"/>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datos'!$C$70:$C$73</c:f>
              <c:strCache>
                <c:ptCount val="4"/>
                <c:pt idx="0">
                  <c:v>Trabajador dependiente</c:v>
                </c:pt>
                <c:pt idx="1">
                  <c:v>Trabajador independiente</c:v>
                </c:pt>
                <c:pt idx="2">
                  <c:v>Pensionista</c:v>
                </c:pt>
                <c:pt idx="3">
                  <c:v>No trabaja actualmente</c:v>
                </c:pt>
              </c:strCache>
            </c:strRef>
          </c:cat>
          <c:val>
            <c:numRef>
              <c:f>'[BASE DE DATOS.xlsx]Tabulación datos'!$D$70:$D$73</c:f>
              <c:numCache>
                <c:formatCode>General</c:formatCode>
                <c:ptCount val="4"/>
                <c:pt idx="0">
                  <c:v>160</c:v>
                </c:pt>
                <c:pt idx="1">
                  <c:v>160</c:v>
                </c:pt>
                <c:pt idx="2">
                  <c:v>9</c:v>
                </c:pt>
                <c:pt idx="3">
                  <c:v>31</c:v>
                </c:pt>
              </c:numCache>
            </c:numRef>
          </c:val>
          <c:extLst>
            <c:ext xmlns:c16="http://schemas.microsoft.com/office/drawing/2014/chart" uri="{C3380CC4-5D6E-409C-BE32-E72D297353CC}">
              <c16:uniqueId val="{00000008-D4FD-4430-87EB-B912DBF62908}"/>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Nivel de ingresos mensuales en el hogar</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EF5C-4880-8C30-F599EDBA1AF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EF5C-4880-8C30-F599EDBA1AF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EF5C-4880-8C30-F599EDBA1AF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EF5C-4880-8C30-F599EDBA1AF8}"/>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datos'!$C$332:$C$335</c:f>
              <c:strCache>
                <c:ptCount val="4"/>
                <c:pt idx="0">
                  <c:v>Menos de $ 400</c:v>
                </c:pt>
                <c:pt idx="1">
                  <c:v>De $ 401 a $ 1000</c:v>
                </c:pt>
                <c:pt idx="2">
                  <c:v>De $ 1001 a $ 2000 </c:v>
                </c:pt>
                <c:pt idx="3">
                  <c:v>Más de $2000</c:v>
                </c:pt>
              </c:strCache>
            </c:strRef>
          </c:cat>
          <c:val>
            <c:numRef>
              <c:f>'[BASE DE DATOS.xlsx]Tabulación datos'!$D$332:$D$335</c:f>
              <c:numCache>
                <c:formatCode>General</c:formatCode>
                <c:ptCount val="4"/>
                <c:pt idx="0">
                  <c:v>160</c:v>
                </c:pt>
                <c:pt idx="1">
                  <c:v>164</c:v>
                </c:pt>
                <c:pt idx="2">
                  <c:v>31</c:v>
                </c:pt>
                <c:pt idx="3">
                  <c:v>5</c:v>
                </c:pt>
              </c:numCache>
            </c:numRef>
          </c:val>
          <c:extLst>
            <c:ext xmlns:c16="http://schemas.microsoft.com/office/drawing/2014/chart" uri="{C3380CC4-5D6E-409C-BE32-E72D297353CC}">
              <c16:uniqueId val="{00000008-EF5C-4880-8C30-F599EDBA1AF8}"/>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Nivel de gastos mensuales en el hogar</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2C33-4D0D-86E0-465A435B0EC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2C33-4D0D-86E0-465A435B0EC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2C33-4D0D-86E0-465A435B0EC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2C33-4D0D-86E0-465A435B0ECD}"/>
              </c:ext>
            </c:extLst>
          </c:dPt>
          <c:dLbls>
            <c:dLbl>
              <c:idx val="2"/>
              <c:tx>
                <c:rich>
                  <a:bodyPr/>
                  <a:lstStyle/>
                  <a:p>
                    <a:r>
                      <a:rPr lang="en-US"/>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2C33-4D0D-86E0-465A435B0ECD}"/>
                </c:ext>
              </c:extLst>
            </c:dLbl>
            <c:dLbl>
              <c:idx val="3"/>
              <c:tx>
                <c:rich>
                  <a:bodyPr/>
                  <a:lstStyle/>
                  <a:p>
                    <a:r>
                      <a:rPr lang="en-US"/>
                      <a:t>0,3 %</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2C33-4D0D-86E0-465A435B0ECD}"/>
                </c:ext>
              </c:extLst>
            </c:dLbl>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datos'!$C$350:$C$353</c:f>
              <c:strCache>
                <c:ptCount val="4"/>
                <c:pt idx="0">
                  <c:v>Menos de $ 400</c:v>
                </c:pt>
                <c:pt idx="1">
                  <c:v>De $ 401 a $ 1000</c:v>
                </c:pt>
                <c:pt idx="2">
                  <c:v>De $ 1001 a $ 2000 </c:v>
                </c:pt>
                <c:pt idx="3">
                  <c:v>Más de $2000</c:v>
                </c:pt>
              </c:strCache>
            </c:strRef>
          </c:cat>
          <c:val>
            <c:numRef>
              <c:f>'[BASE DE DATOS.xlsx]Tabulación datos'!$D$350:$D$353</c:f>
              <c:numCache>
                <c:formatCode>General</c:formatCode>
                <c:ptCount val="4"/>
                <c:pt idx="0">
                  <c:v>224</c:v>
                </c:pt>
                <c:pt idx="1">
                  <c:v>123</c:v>
                </c:pt>
                <c:pt idx="2">
                  <c:v>12</c:v>
                </c:pt>
                <c:pt idx="3">
                  <c:v>1</c:v>
                </c:pt>
              </c:numCache>
            </c:numRef>
          </c:val>
          <c:extLst>
            <c:ext xmlns:c16="http://schemas.microsoft.com/office/drawing/2014/chart" uri="{C3380CC4-5D6E-409C-BE32-E72D297353CC}">
              <c16:uniqueId val="{00000008-2C33-4D0D-86E0-465A435B0ECD}"/>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¿Cuál es el principal destino de sus gastos?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46EB-4516-AFC7-CDFE4FF6CC9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46EB-4516-AFC7-CDFE4FF6CC9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46EB-4516-AFC7-CDFE4FF6CC9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46EB-4516-AFC7-CDFE4FF6CC9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46EB-4516-AFC7-CDFE4FF6CC9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46EB-4516-AFC7-CDFE4FF6CC9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D-46EB-4516-AFC7-CDFE4FF6CC99}"/>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datos'!$C$365:$C$371</c:f>
              <c:strCache>
                <c:ptCount val="7"/>
                <c:pt idx="0">
                  <c:v>Vivienda </c:v>
                </c:pt>
                <c:pt idx="1">
                  <c:v>Alimentación</c:v>
                </c:pt>
                <c:pt idx="2">
                  <c:v>Vestimenta</c:v>
                </c:pt>
                <c:pt idx="3">
                  <c:v>Salud</c:v>
                </c:pt>
                <c:pt idx="4">
                  <c:v>Turismo (transporte) </c:v>
                </c:pt>
                <c:pt idx="5">
                  <c:v>Educación, arte y cultura</c:v>
                </c:pt>
                <c:pt idx="6">
                  <c:v>Otro</c:v>
                </c:pt>
              </c:strCache>
            </c:strRef>
          </c:cat>
          <c:val>
            <c:numRef>
              <c:f>'[BASE DE DATOS.xlsx]Tabulación datos'!$D$365:$D$371</c:f>
              <c:numCache>
                <c:formatCode>General</c:formatCode>
                <c:ptCount val="7"/>
                <c:pt idx="0">
                  <c:v>52</c:v>
                </c:pt>
                <c:pt idx="1">
                  <c:v>244</c:v>
                </c:pt>
                <c:pt idx="2">
                  <c:v>5</c:v>
                </c:pt>
                <c:pt idx="3">
                  <c:v>16</c:v>
                </c:pt>
                <c:pt idx="4">
                  <c:v>0</c:v>
                </c:pt>
                <c:pt idx="5">
                  <c:v>39</c:v>
                </c:pt>
                <c:pt idx="6">
                  <c:v>4</c:v>
                </c:pt>
              </c:numCache>
            </c:numRef>
          </c:val>
          <c:extLst>
            <c:ext xmlns:c16="http://schemas.microsoft.com/office/drawing/2014/chart" uri="{C3380CC4-5D6E-409C-BE32-E72D297353CC}">
              <c16:uniqueId val="{0000000E-46EB-4516-AFC7-CDFE4FF6CC99}"/>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10-46EB-4516-AFC7-CDFE4FF6CC99}"/>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datos'!$C$365:$C$371</c:f>
              <c:strCache>
                <c:ptCount val="7"/>
                <c:pt idx="0">
                  <c:v>Vivienda </c:v>
                </c:pt>
                <c:pt idx="1">
                  <c:v>Alimentación</c:v>
                </c:pt>
                <c:pt idx="2">
                  <c:v>Vestimenta</c:v>
                </c:pt>
                <c:pt idx="3">
                  <c:v>Salud</c:v>
                </c:pt>
                <c:pt idx="4">
                  <c:v>Turismo (transporte) </c:v>
                </c:pt>
                <c:pt idx="5">
                  <c:v>Educación, arte y cultura</c:v>
                </c:pt>
                <c:pt idx="6">
                  <c:v>Otro</c:v>
                </c:pt>
              </c:strCache>
            </c:strRef>
          </c:cat>
          <c:val>
            <c:numRef>
              <c:f>'[BASE DE DATOS.xlsx]Tabulación datos'!$H$362</c:f>
              <c:numCache>
                <c:formatCode>General</c:formatCode>
                <c:ptCount val="1"/>
              </c:numCache>
            </c:numRef>
          </c:val>
          <c:extLst>
            <c:ext xmlns:c16="http://schemas.microsoft.com/office/drawing/2014/chart" uri="{C3380CC4-5D6E-409C-BE32-E72D297353CC}">
              <c16:uniqueId val="{00000011-46EB-4516-AFC7-CDFE4FF6CC99}"/>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r>
              <a:rPr lang="es-EC" sz="1320" b="1" i="0" u="none" strike="noStrike" baseline="0">
                <a:effectLst/>
              </a:rPr>
              <a:t>¿Qué porcentaje de los ingresos destina al ahorro? </a:t>
            </a:r>
            <a:r>
              <a:rPr lang="es-EC" sz="1320" b="1" i="0" u="none" strike="noStrike" baseline="0"/>
              <a:t> </a:t>
            </a:r>
            <a:endParaRPr lang="es-EC" b="1"/>
          </a:p>
        </c:rich>
      </c:tx>
      <c:overlay val="0"/>
      <c:spPr>
        <a:noFill/>
        <a:ln>
          <a:noFill/>
        </a:ln>
        <a:effectLst/>
      </c:spPr>
      <c:txPr>
        <a:bodyPr rot="0" spcFirstLastPara="1" vertOverflow="ellipsis" vert="horz" wrap="square" anchor="ctr" anchorCtr="1"/>
        <a:lstStyle/>
        <a:p>
          <a:pPr>
            <a:defRPr lang="en-US" sz="1320" b="1" i="0" u="none" strike="noStrike" kern="1200" baseline="0">
              <a:solidFill>
                <a:sysClr val="windowText" lastClr="000000"/>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536C-464A-A665-3C6ABBEB7ED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536C-464A-A665-3C6ABBEB7ED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536C-464A-A665-3C6ABBEB7ED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536C-464A-A665-3C6ABBEB7ED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536C-464A-A665-3C6ABBEB7ED3}"/>
              </c:ext>
            </c:extLst>
          </c:dPt>
          <c:dLbls>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datos'!$C$380:$C$384</c:f>
              <c:strCache>
                <c:ptCount val="5"/>
                <c:pt idx="0">
                  <c:v>Ninguno</c:v>
                </c:pt>
                <c:pt idx="1">
                  <c:v>Del 1 al 10% de sus ingresos</c:v>
                </c:pt>
                <c:pt idx="2">
                  <c:v>Del 11 al 25% de sus ingresos</c:v>
                </c:pt>
                <c:pt idx="3">
                  <c:v>Del 26 al 50% de sus ingresos</c:v>
                </c:pt>
                <c:pt idx="4">
                  <c:v>Más de 51% de sus ingresos</c:v>
                </c:pt>
              </c:strCache>
            </c:strRef>
          </c:cat>
          <c:val>
            <c:numRef>
              <c:f>'[BASE DE DATOS.xlsx]Tabulación datos'!$D$380:$D$384</c:f>
              <c:numCache>
                <c:formatCode>General</c:formatCode>
                <c:ptCount val="5"/>
                <c:pt idx="0">
                  <c:v>103</c:v>
                </c:pt>
                <c:pt idx="1">
                  <c:v>175</c:v>
                </c:pt>
                <c:pt idx="2">
                  <c:v>69</c:v>
                </c:pt>
                <c:pt idx="3">
                  <c:v>9</c:v>
                </c:pt>
                <c:pt idx="4">
                  <c:v>4</c:v>
                </c:pt>
              </c:numCache>
            </c:numRef>
          </c:val>
          <c:extLst>
            <c:ext xmlns:c16="http://schemas.microsoft.com/office/drawing/2014/chart" uri="{C3380CC4-5D6E-409C-BE32-E72D297353CC}">
              <c16:uniqueId val="{0000000A-536C-464A-A665-3C6ABBEB7ED3}"/>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C-536C-464A-A665-3C6ABBEB7ED3}"/>
              </c:ext>
            </c:extLst>
          </c:dPt>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'[BASE DE DATOS.xlsx]Tabulación datos'!$C$380:$C$384</c:f>
              <c:strCache>
                <c:ptCount val="5"/>
                <c:pt idx="0">
                  <c:v>Ninguno</c:v>
                </c:pt>
                <c:pt idx="1">
                  <c:v>Del 1 al 10% de sus ingresos</c:v>
                </c:pt>
                <c:pt idx="2">
                  <c:v>Del 11 al 25% de sus ingresos</c:v>
                </c:pt>
                <c:pt idx="3">
                  <c:v>Del 26 al 50% de sus ingresos</c:v>
                </c:pt>
                <c:pt idx="4">
                  <c:v>Más de 51% de sus ingresos</c:v>
                </c:pt>
              </c:strCache>
            </c:strRef>
          </c:cat>
          <c:val>
            <c:numRef>
              <c:f>'[BASE DE DATOS.xlsx]Tabulación datos'!$H$362</c:f>
              <c:numCache>
                <c:formatCode>General</c:formatCode>
                <c:ptCount val="1"/>
              </c:numCache>
            </c:numRef>
          </c:val>
          <c:extLst>
            <c:ext xmlns:c16="http://schemas.microsoft.com/office/drawing/2014/chart" uri="{C3380CC4-5D6E-409C-BE32-E72D297353CC}">
              <c16:uniqueId val="{0000000D-536C-464A-A665-3C6ABBEB7ED3}"/>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lang="en-US" sz="1100" b="0" i="0" u="none" strike="noStrike" kern="1200" baseline="0">
              <a:solidFill>
                <a:sysClr val="windowText" lastClr="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0" i="0" u="none" strike="noStrike" kern="1200" baseline="0">
          <a:solidFill>
            <a:sysClr val="windowText" lastClr="000000"/>
          </a:solidFill>
          <a:latin typeface="+mn-lt"/>
          <a:ea typeface="+mn-ea"/>
          <a:cs typeface="+mn-cs"/>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ata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 Id="rId4" Type="http://schemas.openxmlformats.org/officeDocument/2006/relationships/image" Target="../media/image92.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 Id="rId4" Type="http://schemas.openxmlformats.org/officeDocument/2006/relationships/image" Target="../media/image9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F6B67-AE7A-4FAD-A84F-2C7D7C0ACCD7}" type="doc">
      <dgm:prSet loTypeId="urn:microsoft.com/office/officeart/2005/8/layout/process2" loCatId="process" qsTypeId="urn:microsoft.com/office/officeart/2005/8/quickstyle/simple1" qsCatId="simple" csTypeId="urn:microsoft.com/office/officeart/2005/8/colors/colorful5" csCatId="colorful" phldr="1"/>
      <dgm:spPr/>
    </dgm:pt>
    <dgm:pt modelId="{66FE374B-D6C8-46FA-B624-9DF6CC18445F}">
      <dgm:prSet phldrT="[Texto]" custT="1"/>
      <dgm:spPr/>
      <dgm:t>
        <a:bodyPr/>
        <a:lstStyle/>
        <a:p>
          <a:r>
            <a:rPr lang="es-EC" sz="1400" dirty="0">
              <a:latin typeface="Calibri" panose="020F0502020204030204" pitchFamily="34" charset="0"/>
              <a:cs typeface="Calibri" panose="020F0502020204030204" pitchFamily="34" charset="0"/>
            </a:rPr>
            <a:t>Educación financiera</a:t>
          </a:r>
        </a:p>
      </dgm:t>
    </dgm:pt>
    <dgm:pt modelId="{49C4A25D-BD58-452E-A853-C6D178CFB496}" type="parTrans" cxnId="{86762D68-482C-40D4-8D4D-50C9B671C669}">
      <dgm:prSet/>
      <dgm:spPr/>
      <dgm:t>
        <a:bodyPr/>
        <a:lstStyle/>
        <a:p>
          <a:endParaRPr lang="es-EC" sz="2400">
            <a:latin typeface="Calibri" panose="020F0502020204030204" pitchFamily="34" charset="0"/>
            <a:cs typeface="Calibri" panose="020F0502020204030204" pitchFamily="34" charset="0"/>
          </a:endParaRPr>
        </a:p>
      </dgm:t>
    </dgm:pt>
    <dgm:pt modelId="{B8FDB460-AE73-403C-9B0C-0A9782BD7EF6}" type="sibTrans" cxnId="{86762D68-482C-40D4-8D4D-50C9B671C669}">
      <dgm:prSet custT="1"/>
      <dgm:spPr/>
      <dgm:t>
        <a:bodyPr/>
        <a:lstStyle/>
        <a:p>
          <a:endParaRPr lang="es-EC" sz="1050">
            <a:latin typeface="Calibri" panose="020F0502020204030204" pitchFamily="34" charset="0"/>
            <a:cs typeface="Calibri" panose="020F0502020204030204" pitchFamily="34" charset="0"/>
          </a:endParaRPr>
        </a:p>
      </dgm:t>
    </dgm:pt>
    <dgm:pt modelId="{0DEFD792-6C30-4218-9ED7-3895FAC1142C}">
      <dgm:prSet phldrT="[Texto]" custT="1"/>
      <dgm:spPr/>
      <dgm:t>
        <a:bodyPr/>
        <a:lstStyle/>
        <a:p>
          <a:r>
            <a:rPr lang="es-EC" sz="1400" dirty="0">
              <a:latin typeface="Calibri" panose="020F0502020204030204" pitchFamily="34" charset="0"/>
              <a:cs typeface="Calibri" panose="020F0502020204030204" pitchFamily="34" charset="0"/>
            </a:rPr>
            <a:t>Finanzas a prueba de crisis</a:t>
          </a:r>
        </a:p>
      </dgm:t>
    </dgm:pt>
    <dgm:pt modelId="{C9F2A4FF-AFF1-4935-9EB1-F884F7B3244D}" type="parTrans" cxnId="{D309A04E-DBFE-47A7-84FB-3456D15BBD8E}">
      <dgm:prSet/>
      <dgm:spPr/>
      <dgm:t>
        <a:bodyPr/>
        <a:lstStyle/>
        <a:p>
          <a:endParaRPr lang="es-EC" sz="2400">
            <a:latin typeface="Calibri" panose="020F0502020204030204" pitchFamily="34" charset="0"/>
            <a:cs typeface="Calibri" panose="020F0502020204030204" pitchFamily="34" charset="0"/>
          </a:endParaRPr>
        </a:p>
      </dgm:t>
    </dgm:pt>
    <dgm:pt modelId="{CE061A85-35BF-4281-BB00-37898FF6B3EB}" type="sibTrans" cxnId="{D309A04E-DBFE-47A7-84FB-3456D15BBD8E}">
      <dgm:prSet custT="1"/>
      <dgm:spPr/>
      <dgm:t>
        <a:bodyPr/>
        <a:lstStyle/>
        <a:p>
          <a:endParaRPr lang="es-EC" sz="1050">
            <a:latin typeface="Calibri" panose="020F0502020204030204" pitchFamily="34" charset="0"/>
            <a:cs typeface="Calibri" panose="020F0502020204030204" pitchFamily="34" charset="0"/>
          </a:endParaRPr>
        </a:p>
      </dgm:t>
    </dgm:pt>
    <dgm:pt modelId="{2C875909-1BA6-4B3D-A4D9-C65044F901B5}">
      <dgm:prSet phldrT="[Texto]" custT="1"/>
      <dgm:spPr/>
      <dgm:t>
        <a:bodyPr/>
        <a:lstStyle/>
        <a:p>
          <a:r>
            <a:rPr lang="es-EC" sz="1400" dirty="0">
              <a:latin typeface="Calibri" panose="020F0502020204030204" pitchFamily="34" charset="0"/>
              <a:cs typeface="Calibri" panose="020F0502020204030204" pitchFamily="34" charset="0"/>
            </a:rPr>
            <a:t>Toma de decisiones financieras apropiadas </a:t>
          </a:r>
        </a:p>
      </dgm:t>
    </dgm:pt>
    <dgm:pt modelId="{17188F18-FDE7-4B5E-9E9A-EAC76E6A8871}" type="parTrans" cxnId="{AE7B6EAF-68A1-4181-898A-51D355F46041}">
      <dgm:prSet/>
      <dgm:spPr/>
      <dgm:t>
        <a:bodyPr/>
        <a:lstStyle/>
        <a:p>
          <a:endParaRPr lang="es-EC" sz="2400">
            <a:latin typeface="Calibri" panose="020F0502020204030204" pitchFamily="34" charset="0"/>
            <a:cs typeface="Calibri" panose="020F0502020204030204" pitchFamily="34" charset="0"/>
          </a:endParaRPr>
        </a:p>
      </dgm:t>
    </dgm:pt>
    <dgm:pt modelId="{8E274E2E-407C-46B2-96BD-50F4724895C0}" type="sibTrans" cxnId="{AE7B6EAF-68A1-4181-898A-51D355F46041}">
      <dgm:prSet custT="1"/>
      <dgm:spPr/>
      <dgm:t>
        <a:bodyPr/>
        <a:lstStyle/>
        <a:p>
          <a:endParaRPr lang="es-EC" sz="1050">
            <a:latin typeface="Calibri" panose="020F0502020204030204" pitchFamily="34" charset="0"/>
            <a:cs typeface="Calibri" panose="020F0502020204030204" pitchFamily="34" charset="0"/>
          </a:endParaRPr>
        </a:p>
      </dgm:t>
    </dgm:pt>
    <dgm:pt modelId="{8D52ACE6-8ED2-4182-850B-77CCDBE8C4F7}">
      <dgm:prSet phldrT="[Texto]" custT="1"/>
      <dgm:spPr/>
      <dgm:t>
        <a:bodyPr/>
        <a:lstStyle/>
        <a:p>
          <a:r>
            <a:rPr lang="es-EC" sz="1400" dirty="0">
              <a:latin typeface="Calibri" panose="020F0502020204030204" pitchFamily="34" charset="0"/>
              <a:cs typeface="Calibri" panose="020F0502020204030204" pitchFamily="34" charset="0"/>
            </a:rPr>
            <a:t>Desarrollo económico local-nacional</a:t>
          </a:r>
        </a:p>
      </dgm:t>
    </dgm:pt>
    <dgm:pt modelId="{91BCF507-13AC-49D2-8251-C5C195FF9BAB}" type="parTrans" cxnId="{48020F7D-F04E-40F4-AEF6-DA398313EBEF}">
      <dgm:prSet/>
      <dgm:spPr/>
      <dgm:t>
        <a:bodyPr/>
        <a:lstStyle/>
        <a:p>
          <a:endParaRPr lang="es-EC" sz="2400">
            <a:latin typeface="Calibri" panose="020F0502020204030204" pitchFamily="34" charset="0"/>
            <a:cs typeface="Calibri" panose="020F0502020204030204" pitchFamily="34" charset="0"/>
          </a:endParaRPr>
        </a:p>
      </dgm:t>
    </dgm:pt>
    <dgm:pt modelId="{F34A013E-C944-444F-B6AE-8DE17BCF90CA}" type="sibTrans" cxnId="{48020F7D-F04E-40F4-AEF6-DA398313EBEF}">
      <dgm:prSet/>
      <dgm:spPr/>
      <dgm:t>
        <a:bodyPr/>
        <a:lstStyle/>
        <a:p>
          <a:endParaRPr lang="es-EC" sz="2400">
            <a:latin typeface="Calibri" panose="020F0502020204030204" pitchFamily="34" charset="0"/>
            <a:cs typeface="Calibri" panose="020F0502020204030204" pitchFamily="34" charset="0"/>
          </a:endParaRPr>
        </a:p>
      </dgm:t>
    </dgm:pt>
    <dgm:pt modelId="{D2AB2BCA-6822-4552-8098-38F636051F9E}" type="pres">
      <dgm:prSet presAssocID="{D1BF6B67-AE7A-4FAD-A84F-2C7D7C0ACCD7}" presName="linearFlow" presStyleCnt="0">
        <dgm:presLayoutVars>
          <dgm:resizeHandles val="exact"/>
        </dgm:presLayoutVars>
      </dgm:prSet>
      <dgm:spPr/>
    </dgm:pt>
    <dgm:pt modelId="{C3EE14CE-54F2-41E1-B63E-1C3382F89614}" type="pres">
      <dgm:prSet presAssocID="{66FE374B-D6C8-46FA-B624-9DF6CC18445F}" presName="node" presStyleLbl="node1" presStyleIdx="0" presStyleCnt="4">
        <dgm:presLayoutVars>
          <dgm:bulletEnabled val="1"/>
        </dgm:presLayoutVars>
      </dgm:prSet>
      <dgm:spPr/>
    </dgm:pt>
    <dgm:pt modelId="{E029301B-8DBB-465F-9CED-DF1647C0BE40}" type="pres">
      <dgm:prSet presAssocID="{B8FDB460-AE73-403C-9B0C-0A9782BD7EF6}" presName="sibTrans" presStyleLbl="sibTrans2D1" presStyleIdx="0" presStyleCnt="3"/>
      <dgm:spPr/>
    </dgm:pt>
    <dgm:pt modelId="{90372AE3-CA14-4D72-8287-0DBF393C0CB9}" type="pres">
      <dgm:prSet presAssocID="{B8FDB460-AE73-403C-9B0C-0A9782BD7EF6}" presName="connectorText" presStyleLbl="sibTrans2D1" presStyleIdx="0" presStyleCnt="3"/>
      <dgm:spPr/>
    </dgm:pt>
    <dgm:pt modelId="{7ED27E53-0332-41EB-802A-D22508FAFE1D}" type="pres">
      <dgm:prSet presAssocID="{0DEFD792-6C30-4218-9ED7-3895FAC1142C}" presName="node" presStyleLbl="node1" presStyleIdx="1" presStyleCnt="4">
        <dgm:presLayoutVars>
          <dgm:bulletEnabled val="1"/>
        </dgm:presLayoutVars>
      </dgm:prSet>
      <dgm:spPr/>
    </dgm:pt>
    <dgm:pt modelId="{14CD3E90-6029-45B8-8FBC-DF375AE84928}" type="pres">
      <dgm:prSet presAssocID="{CE061A85-35BF-4281-BB00-37898FF6B3EB}" presName="sibTrans" presStyleLbl="sibTrans2D1" presStyleIdx="1" presStyleCnt="3"/>
      <dgm:spPr/>
    </dgm:pt>
    <dgm:pt modelId="{ECD33225-7029-490C-BDF3-B990BF7A1141}" type="pres">
      <dgm:prSet presAssocID="{CE061A85-35BF-4281-BB00-37898FF6B3EB}" presName="connectorText" presStyleLbl="sibTrans2D1" presStyleIdx="1" presStyleCnt="3"/>
      <dgm:spPr/>
    </dgm:pt>
    <dgm:pt modelId="{CE8D4AFD-19C8-4BBF-A97E-F8E385CC2DAC}" type="pres">
      <dgm:prSet presAssocID="{2C875909-1BA6-4B3D-A4D9-C65044F901B5}" presName="node" presStyleLbl="node1" presStyleIdx="2" presStyleCnt="4" custScaleY="148484">
        <dgm:presLayoutVars>
          <dgm:bulletEnabled val="1"/>
        </dgm:presLayoutVars>
      </dgm:prSet>
      <dgm:spPr/>
    </dgm:pt>
    <dgm:pt modelId="{1C668BF8-C4CA-48C5-8C2C-98A1C2A7BE44}" type="pres">
      <dgm:prSet presAssocID="{8E274E2E-407C-46B2-96BD-50F4724895C0}" presName="sibTrans" presStyleLbl="sibTrans2D1" presStyleIdx="2" presStyleCnt="3"/>
      <dgm:spPr/>
    </dgm:pt>
    <dgm:pt modelId="{944CB6BD-65FE-459D-A480-5BA909475B96}" type="pres">
      <dgm:prSet presAssocID="{8E274E2E-407C-46B2-96BD-50F4724895C0}" presName="connectorText" presStyleLbl="sibTrans2D1" presStyleIdx="2" presStyleCnt="3"/>
      <dgm:spPr/>
    </dgm:pt>
    <dgm:pt modelId="{0B80E2CE-8B0D-49F8-81B8-14B739CF92F0}" type="pres">
      <dgm:prSet presAssocID="{8D52ACE6-8ED2-4182-850B-77CCDBE8C4F7}" presName="node" presStyleLbl="node1" presStyleIdx="3" presStyleCnt="4">
        <dgm:presLayoutVars>
          <dgm:bulletEnabled val="1"/>
        </dgm:presLayoutVars>
      </dgm:prSet>
      <dgm:spPr/>
    </dgm:pt>
  </dgm:ptLst>
  <dgm:cxnLst>
    <dgm:cxn modelId="{B5DE9215-2824-45CA-B511-A8C4D718BA61}" type="presOf" srcId="{8E274E2E-407C-46B2-96BD-50F4724895C0}" destId="{944CB6BD-65FE-459D-A480-5BA909475B96}" srcOrd="1" destOrd="0" presId="urn:microsoft.com/office/officeart/2005/8/layout/process2"/>
    <dgm:cxn modelId="{5B6A931E-1D77-49B1-A5B2-8B9AE2FD4FB8}" type="presOf" srcId="{CE061A85-35BF-4281-BB00-37898FF6B3EB}" destId="{14CD3E90-6029-45B8-8FBC-DF375AE84928}" srcOrd="0" destOrd="0" presId="urn:microsoft.com/office/officeart/2005/8/layout/process2"/>
    <dgm:cxn modelId="{9505F446-5B47-4A20-9315-E155A808CC55}" type="presOf" srcId="{CE061A85-35BF-4281-BB00-37898FF6B3EB}" destId="{ECD33225-7029-490C-BDF3-B990BF7A1141}" srcOrd="1" destOrd="0" presId="urn:microsoft.com/office/officeart/2005/8/layout/process2"/>
    <dgm:cxn modelId="{86762D68-482C-40D4-8D4D-50C9B671C669}" srcId="{D1BF6B67-AE7A-4FAD-A84F-2C7D7C0ACCD7}" destId="{66FE374B-D6C8-46FA-B624-9DF6CC18445F}" srcOrd="0" destOrd="0" parTransId="{49C4A25D-BD58-452E-A853-C6D178CFB496}" sibTransId="{B8FDB460-AE73-403C-9B0C-0A9782BD7EF6}"/>
    <dgm:cxn modelId="{D309A04E-DBFE-47A7-84FB-3456D15BBD8E}" srcId="{D1BF6B67-AE7A-4FAD-A84F-2C7D7C0ACCD7}" destId="{0DEFD792-6C30-4218-9ED7-3895FAC1142C}" srcOrd="1" destOrd="0" parTransId="{C9F2A4FF-AFF1-4935-9EB1-F884F7B3244D}" sibTransId="{CE061A85-35BF-4281-BB00-37898FF6B3EB}"/>
    <dgm:cxn modelId="{99C28650-A7A9-4943-8C50-FF575CB77DE3}" type="presOf" srcId="{8D52ACE6-8ED2-4182-850B-77CCDBE8C4F7}" destId="{0B80E2CE-8B0D-49F8-81B8-14B739CF92F0}" srcOrd="0" destOrd="0" presId="urn:microsoft.com/office/officeart/2005/8/layout/process2"/>
    <dgm:cxn modelId="{7BD5EB52-C0D5-4FB2-8369-5E06E035F088}" type="presOf" srcId="{8E274E2E-407C-46B2-96BD-50F4724895C0}" destId="{1C668BF8-C4CA-48C5-8C2C-98A1C2A7BE44}" srcOrd="0" destOrd="0" presId="urn:microsoft.com/office/officeart/2005/8/layout/process2"/>
    <dgm:cxn modelId="{48020F7D-F04E-40F4-AEF6-DA398313EBEF}" srcId="{D1BF6B67-AE7A-4FAD-A84F-2C7D7C0ACCD7}" destId="{8D52ACE6-8ED2-4182-850B-77CCDBE8C4F7}" srcOrd="3" destOrd="0" parTransId="{91BCF507-13AC-49D2-8251-C5C195FF9BAB}" sibTransId="{F34A013E-C944-444F-B6AE-8DE17BCF90CA}"/>
    <dgm:cxn modelId="{107B9687-96CA-46CE-B5FC-22BA1E451679}" type="presOf" srcId="{B8FDB460-AE73-403C-9B0C-0A9782BD7EF6}" destId="{90372AE3-CA14-4D72-8287-0DBF393C0CB9}" srcOrd="1" destOrd="0" presId="urn:microsoft.com/office/officeart/2005/8/layout/process2"/>
    <dgm:cxn modelId="{04F92793-5D85-4E15-99B3-BF5FAD1E92E1}" type="presOf" srcId="{0DEFD792-6C30-4218-9ED7-3895FAC1142C}" destId="{7ED27E53-0332-41EB-802A-D22508FAFE1D}" srcOrd="0" destOrd="0" presId="urn:microsoft.com/office/officeart/2005/8/layout/process2"/>
    <dgm:cxn modelId="{AE7B6EAF-68A1-4181-898A-51D355F46041}" srcId="{D1BF6B67-AE7A-4FAD-A84F-2C7D7C0ACCD7}" destId="{2C875909-1BA6-4B3D-A4D9-C65044F901B5}" srcOrd="2" destOrd="0" parTransId="{17188F18-FDE7-4B5E-9E9A-EAC76E6A8871}" sibTransId="{8E274E2E-407C-46B2-96BD-50F4724895C0}"/>
    <dgm:cxn modelId="{D4DE57C3-109F-46C4-8C84-6E6E8E951BAD}" type="presOf" srcId="{2C875909-1BA6-4B3D-A4D9-C65044F901B5}" destId="{CE8D4AFD-19C8-4BBF-A97E-F8E385CC2DAC}" srcOrd="0" destOrd="0" presId="urn:microsoft.com/office/officeart/2005/8/layout/process2"/>
    <dgm:cxn modelId="{B1BD1CE1-1117-4F14-B51B-8D5BA74E01A1}" type="presOf" srcId="{D1BF6B67-AE7A-4FAD-A84F-2C7D7C0ACCD7}" destId="{D2AB2BCA-6822-4552-8098-38F636051F9E}" srcOrd="0" destOrd="0" presId="urn:microsoft.com/office/officeart/2005/8/layout/process2"/>
    <dgm:cxn modelId="{598E2AED-6236-48B1-8997-4DC4011BD0E4}" type="presOf" srcId="{B8FDB460-AE73-403C-9B0C-0A9782BD7EF6}" destId="{E029301B-8DBB-465F-9CED-DF1647C0BE40}" srcOrd="0" destOrd="0" presId="urn:microsoft.com/office/officeart/2005/8/layout/process2"/>
    <dgm:cxn modelId="{CEF71CF1-8F86-4C2C-A4FF-97AAEAC7DA69}" type="presOf" srcId="{66FE374B-D6C8-46FA-B624-9DF6CC18445F}" destId="{C3EE14CE-54F2-41E1-B63E-1C3382F89614}" srcOrd="0" destOrd="0" presId="urn:microsoft.com/office/officeart/2005/8/layout/process2"/>
    <dgm:cxn modelId="{E7942B1B-F7AA-48B5-8282-64D3885EFBAD}" type="presParOf" srcId="{D2AB2BCA-6822-4552-8098-38F636051F9E}" destId="{C3EE14CE-54F2-41E1-B63E-1C3382F89614}" srcOrd="0" destOrd="0" presId="urn:microsoft.com/office/officeart/2005/8/layout/process2"/>
    <dgm:cxn modelId="{1834ECF3-A7E9-4E58-A6C9-ED86FC48938B}" type="presParOf" srcId="{D2AB2BCA-6822-4552-8098-38F636051F9E}" destId="{E029301B-8DBB-465F-9CED-DF1647C0BE40}" srcOrd="1" destOrd="0" presId="urn:microsoft.com/office/officeart/2005/8/layout/process2"/>
    <dgm:cxn modelId="{7D05D3E3-66FD-4630-924B-3724E693FD7F}" type="presParOf" srcId="{E029301B-8DBB-465F-9CED-DF1647C0BE40}" destId="{90372AE3-CA14-4D72-8287-0DBF393C0CB9}" srcOrd="0" destOrd="0" presId="urn:microsoft.com/office/officeart/2005/8/layout/process2"/>
    <dgm:cxn modelId="{1D7472FE-5FF8-40EE-B250-1D2460FB0700}" type="presParOf" srcId="{D2AB2BCA-6822-4552-8098-38F636051F9E}" destId="{7ED27E53-0332-41EB-802A-D22508FAFE1D}" srcOrd="2" destOrd="0" presId="urn:microsoft.com/office/officeart/2005/8/layout/process2"/>
    <dgm:cxn modelId="{3A7D421D-05B1-4AD0-9F84-C80ABB02E20C}" type="presParOf" srcId="{D2AB2BCA-6822-4552-8098-38F636051F9E}" destId="{14CD3E90-6029-45B8-8FBC-DF375AE84928}" srcOrd="3" destOrd="0" presId="urn:microsoft.com/office/officeart/2005/8/layout/process2"/>
    <dgm:cxn modelId="{9123A699-9E5E-4F6B-A3F0-B68BB3484F6A}" type="presParOf" srcId="{14CD3E90-6029-45B8-8FBC-DF375AE84928}" destId="{ECD33225-7029-490C-BDF3-B990BF7A1141}" srcOrd="0" destOrd="0" presId="urn:microsoft.com/office/officeart/2005/8/layout/process2"/>
    <dgm:cxn modelId="{3642994E-B602-404D-8AFA-BC054185E820}" type="presParOf" srcId="{D2AB2BCA-6822-4552-8098-38F636051F9E}" destId="{CE8D4AFD-19C8-4BBF-A97E-F8E385CC2DAC}" srcOrd="4" destOrd="0" presId="urn:microsoft.com/office/officeart/2005/8/layout/process2"/>
    <dgm:cxn modelId="{81FCD281-0658-4EFC-9167-3E0EBF596EE6}" type="presParOf" srcId="{D2AB2BCA-6822-4552-8098-38F636051F9E}" destId="{1C668BF8-C4CA-48C5-8C2C-98A1C2A7BE44}" srcOrd="5" destOrd="0" presId="urn:microsoft.com/office/officeart/2005/8/layout/process2"/>
    <dgm:cxn modelId="{40D980ED-2346-4FD4-B052-88C27FAC7883}" type="presParOf" srcId="{1C668BF8-C4CA-48C5-8C2C-98A1C2A7BE44}" destId="{944CB6BD-65FE-459D-A480-5BA909475B96}" srcOrd="0" destOrd="0" presId="urn:microsoft.com/office/officeart/2005/8/layout/process2"/>
    <dgm:cxn modelId="{6090767D-2140-4BE7-A403-F5C44AF12DFE}" type="presParOf" srcId="{D2AB2BCA-6822-4552-8098-38F636051F9E}" destId="{0B80E2CE-8B0D-49F8-81B8-14B739CF92F0}"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AB7EEB-2E5B-4B92-8D5F-06B4932BAFC7}" type="doc">
      <dgm:prSet loTypeId="urn:microsoft.com/office/officeart/2005/8/layout/process1" loCatId="process" qsTypeId="urn:microsoft.com/office/officeart/2005/8/quickstyle/simple1" qsCatId="simple" csTypeId="urn:microsoft.com/office/officeart/2005/8/colors/accent5_1" csCatId="accent5" phldr="1"/>
      <dgm:spPr/>
    </dgm:pt>
    <dgm:pt modelId="{C55105AA-CE18-45FF-8ACF-58D1B5DF48B4}">
      <dgm:prSet phldrT="[Texto]" custT="1"/>
      <dgm:spPr/>
      <dgm:t>
        <a:bodyPr/>
        <a:lstStyle/>
        <a:p>
          <a:r>
            <a:rPr lang="es-EC" sz="1600" b="1" dirty="0">
              <a:solidFill>
                <a:schemeClr val="accent5">
                  <a:lumMod val="50000"/>
                </a:schemeClr>
              </a:solidFill>
              <a:latin typeface="Calibri" panose="020F0502020204030204" pitchFamily="34" charset="0"/>
              <a:cs typeface="Calibri" panose="020F0502020204030204" pitchFamily="34" charset="0"/>
            </a:rPr>
            <a:t>Enfoque de Investigación</a:t>
          </a:r>
        </a:p>
      </dgm:t>
    </dgm:pt>
    <dgm:pt modelId="{1C6E1C0F-4BF1-4C1E-9E5C-7C3FEE7B6C07}" type="parTrans" cxnId="{AC7D8E76-5126-4F96-961B-421E4D52F40C}">
      <dgm:prSet/>
      <dgm:spPr/>
      <dgm:t>
        <a:bodyPr/>
        <a:lstStyle/>
        <a:p>
          <a:endParaRPr lang="es-EC" sz="1600">
            <a:latin typeface="Calibri" panose="020F0502020204030204" pitchFamily="34" charset="0"/>
            <a:cs typeface="Calibri" panose="020F0502020204030204" pitchFamily="34" charset="0"/>
          </a:endParaRPr>
        </a:p>
      </dgm:t>
    </dgm:pt>
    <dgm:pt modelId="{E4DEF62C-ECA2-4DD5-B44C-C73AC8D812DE}" type="sibTrans" cxnId="{AC7D8E76-5126-4F96-961B-421E4D52F40C}">
      <dgm:prSet custT="1"/>
      <dgm:spPr/>
      <dgm:t>
        <a:bodyPr/>
        <a:lstStyle/>
        <a:p>
          <a:endParaRPr lang="es-EC" sz="1600">
            <a:latin typeface="Calibri" panose="020F0502020204030204" pitchFamily="34" charset="0"/>
            <a:cs typeface="Calibri" panose="020F0502020204030204" pitchFamily="34" charset="0"/>
          </a:endParaRPr>
        </a:p>
      </dgm:t>
    </dgm:pt>
    <dgm:pt modelId="{D7E11C23-3B8D-462B-9F4F-DA2E5B6E170A}">
      <dgm:prSet phldrT="[Texto]" custT="1"/>
      <dgm:spPr/>
      <dgm:t>
        <a:bodyPr/>
        <a:lstStyle/>
        <a:p>
          <a:r>
            <a:rPr lang="es-EC" sz="1600" dirty="0">
              <a:solidFill>
                <a:srgbClr val="002060"/>
              </a:solidFill>
              <a:latin typeface="Calibri" panose="020F0502020204030204" pitchFamily="34" charset="0"/>
              <a:cs typeface="Calibri" panose="020F0502020204030204" pitchFamily="34" charset="0"/>
            </a:rPr>
            <a:t>Mixto</a:t>
          </a:r>
        </a:p>
      </dgm:t>
    </dgm:pt>
    <dgm:pt modelId="{9FA09AC5-9A36-4D03-9397-2B241D329709}" type="parTrans" cxnId="{19D65323-38CD-4EDB-A826-89CAB945A8B2}">
      <dgm:prSet/>
      <dgm:spPr/>
      <dgm:t>
        <a:bodyPr/>
        <a:lstStyle/>
        <a:p>
          <a:endParaRPr lang="es-EC" sz="1600">
            <a:latin typeface="Calibri" panose="020F0502020204030204" pitchFamily="34" charset="0"/>
            <a:cs typeface="Calibri" panose="020F0502020204030204" pitchFamily="34" charset="0"/>
          </a:endParaRPr>
        </a:p>
      </dgm:t>
    </dgm:pt>
    <dgm:pt modelId="{311AD549-14D4-4CF5-B2FB-584F8B6ED712}" type="sibTrans" cxnId="{19D65323-38CD-4EDB-A826-89CAB945A8B2}">
      <dgm:prSet/>
      <dgm:spPr/>
      <dgm:t>
        <a:bodyPr/>
        <a:lstStyle/>
        <a:p>
          <a:endParaRPr lang="es-EC" sz="1600">
            <a:latin typeface="Calibri" panose="020F0502020204030204" pitchFamily="34" charset="0"/>
            <a:cs typeface="Calibri" panose="020F0502020204030204" pitchFamily="34" charset="0"/>
          </a:endParaRPr>
        </a:p>
      </dgm:t>
    </dgm:pt>
    <dgm:pt modelId="{1AC59664-65AC-466A-A792-3E67ADBF5DFA}" type="pres">
      <dgm:prSet presAssocID="{B3AB7EEB-2E5B-4B92-8D5F-06B4932BAFC7}" presName="Name0" presStyleCnt="0">
        <dgm:presLayoutVars>
          <dgm:dir/>
          <dgm:resizeHandles val="exact"/>
        </dgm:presLayoutVars>
      </dgm:prSet>
      <dgm:spPr/>
    </dgm:pt>
    <dgm:pt modelId="{68D0FF9F-B8F0-4069-A8F9-62433F847E94}" type="pres">
      <dgm:prSet presAssocID="{C55105AA-CE18-45FF-8ACF-58D1B5DF48B4}" presName="node" presStyleLbl="node1" presStyleIdx="0" presStyleCnt="2" custScaleX="222367">
        <dgm:presLayoutVars>
          <dgm:bulletEnabled val="1"/>
        </dgm:presLayoutVars>
      </dgm:prSet>
      <dgm:spPr/>
    </dgm:pt>
    <dgm:pt modelId="{99E017EC-81F9-43BD-9B89-F595186FD7D7}" type="pres">
      <dgm:prSet presAssocID="{E4DEF62C-ECA2-4DD5-B44C-C73AC8D812DE}" presName="sibTrans" presStyleLbl="sibTrans2D1" presStyleIdx="0" presStyleCnt="1"/>
      <dgm:spPr/>
    </dgm:pt>
    <dgm:pt modelId="{252CFE6A-91D8-4345-A18A-CA5F9AFCF685}" type="pres">
      <dgm:prSet presAssocID="{E4DEF62C-ECA2-4DD5-B44C-C73AC8D812DE}" presName="connectorText" presStyleLbl="sibTrans2D1" presStyleIdx="0" presStyleCnt="1"/>
      <dgm:spPr/>
    </dgm:pt>
    <dgm:pt modelId="{BB59511B-4D8B-4F85-AF2C-F8449CD7FB56}" type="pres">
      <dgm:prSet presAssocID="{D7E11C23-3B8D-462B-9F4F-DA2E5B6E170A}" presName="node" presStyleLbl="node1" presStyleIdx="1" presStyleCnt="2">
        <dgm:presLayoutVars>
          <dgm:bulletEnabled val="1"/>
        </dgm:presLayoutVars>
      </dgm:prSet>
      <dgm:spPr/>
    </dgm:pt>
  </dgm:ptLst>
  <dgm:cxnLst>
    <dgm:cxn modelId="{6839F918-98B3-4491-836C-7BA62294415C}" type="presOf" srcId="{C55105AA-CE18-45FF-8ACF-58D1B5DF48B4}" destId="{68D0FF9F-B8F0-4069-A8F9-62433F847E94}" srcOrd="0" destOrd="0" presId="urn:microsoft.com/office/officeart/2005/8/layout/process1"/>
    <dgm:cxn modelId="{19D65323-38CD-4EDB-A826-89CAB945A8B2}" srcId="{B3AB7EEB-2E5B-4B92-8D5F-06B4932BAFC7}" destId="{D7E11C23-3B8D-462B-9F4F-DA2E5B6E170A}" srcOrd="1" destOrd="0" parTransId="{9FA09AC5-9A36-4D03-9397-2B241D329709}" sibTransId="{311AD549-14D4-4CF5-B2FB-584F8B6ED712}"/>
    <dgm:cxn modelId="{AF692C2C-F7D3-45FC-AEEF-9EB2F74300CB}" type="presOf" srcId="{D7E11C23-3B8D-462B-9F4F-DA2E5B6E170A}" destId="{BB59511B-4D8B-4F85-AF2C-F8449CD7FB56}" srcOrd="0" destOrd="0" presId="urn:microsoft.com/office/officeart/2005/8/layout/process1"/>
    <dgm:cxn modelId="{4C0A8244-8B6E-406A-B0F7-600DEEB4158D}" type="presOf" srcId="{E4DEF62C-ECA2-4DD5-B44C-C73AC8D812DE}" destId="{252CFE6A-91D8-4345-A18A-CA5F9AFCF685}" srcOrd="1" destOrd="0" presId="urn:microsoft.com/office/officeart/2005/8/layout/process1"/>
    <dgm:cxn modelId="{AC7D8E76-5126-4F96-961B-421E4D52F40C}" srcId="{B3AB7EEB-2E5B-4B92-8D5F-06B4932BAFC7}" destId="{C55105AA-CE18-45FF-8ACF-58D1B5DF48B4}" srcOrd="0" destOrd="0" parTransId="{1C6E1C0F-4BF1-4C1E-9E5C-7C3FEE7B6C07}" sibTransId="{E4DEF62C-ECA2-4DD5-B44C-C73AC8D812DE}"/>
    <dgm:cxn modelId="{DFF221EB-5122-43FE-A057-8458047136F0}" type="presOf" srcId="{E4DEF62C-ECA2-4DD5-B44C-C73AC8D812DE}" destId="{99E017EC-81F9-43BD-9B89-F595186FD7D7}" srcOrd="0" destOrd="0" presId="urn:microsoft.com/office/officeart/2005/8/layout/process1"/>
    <dgm:cxn modelId="{1C742BF4-BC39-4B2A-A86C-90A46ED1E755}" type="presOf" srcId="{B3AB7EEB-2E5B-4B92-8D5F-06B4932BAFC7}" destId="{1AC59664-65AC-466A-A792-3E67ADBF5DFA}" srcOrd="0" destOrd="0" presId="urn:microsoft.com/office/officeart/2005/8/layout/process1"/>
    <dgm:cxn modelId="{F3CDE949-10E0-4FBC-A8FA-0DC180F313DA}" type="presParOf" srcId="{1AC59664-65AC-466A-A792-3E67ADBF5DFA}" destId="{68D0FF9F-B8F0-4069-A8F9-62433F847E94}" srcOrd="0" destOrd="0" presId="urn:microsoft.com/office/officeart/2005/8/layout/process1"/>
    <dgm:cxn modelId="{6E563155-30B0-4213-B0AA-BF42BBFCD69B}" type="presParOf" srcId="{1AC59664-65AC-466A-A792-3E67ADBF5DFA}" destId="{99E017EC-81F9-43BD-9B89-F595186FD7D7}" srcOrd="1" destOrd="0" presId="urn:microsoft.com/office/officeart/2005/8/layout/process1"/>
    <dgm:cxn modelId="{4E295454-5AA8-4562-82F4-D9CB7A2B41D8}" type="presParOf" srcId="{99E017EC-81F9-43BD-9B89-F595186FD7D7}" destId="{252CFE6A-91D8-4345-A18A-CA5F9AFCF685}" srcOrd="0" destOrd="0" presId="urn:microsoft.com/office/officeart/2005/8/layout/process1"/>
    <dgm:cxn modelId="{702B62FF-051C-41F2-8409-BFB78C8A1B86}" type="presParOf" srcId="{1AC59664-65AC-466A-A792-3E67ADBF5DFA}" destId="{BB59511B-4D8B-4F85-AF2C-F8449CD7FB56}"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2C5D0D-3ACC-4FDE-82E5-3A3969D7CA68}"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EA616054-5659-4880-88F3-28181630DE33}">
      <dgm:prSet phldrT="[Texto]" custT="1"/>
      <dgm:spPr/>
      <dgm:t>
        <a:bodyPr/>
        <a:lstStyle/>
        <a:p>
          <a:r>
            <a:rPr lang="es-EC" sz="1600" b="1">
              <a:solidFill>
                <a:schemeClr val="bg2">
                  <a:lumMod val="10000"/>
                </a:schemeClr>
              </a:solidFill>
            </a:rPr>
            <a:t>Instrumentos de Recolección de Datos</a:t>
          </a:r>
          <a:endParaRPr lang="es-EC" sz="1600" b="1" dirty="0">
            <a:solidFill>
              <a:schemeClr val="bg2">
                <a:lumMod val="10000"/>
              </a:schemeClr>
            </a:solidFill>
          </a:endParaRPr>
        </a:p>
      </dgm:t>
    </dgm:pt>
    <dgm:pt modelId="{77161CAC-6B12-432A-B8D0-02281747E9F8}" type="parTrans" cxnId="{C7AB5189-2BF2-4CD8-9708-3ED09C543A57}">
      <dgm:prSet/>
      <dgm:spPr/>
      <dgm:t>
        <a:bodyPr/>
        <a:lstStyle/>
        <a:p>
          <a:endParaRPr lang="es-EC" sz="1600">
            <a:solidFill>
              <a:schemeClr val="bg2">
                <a:lumMod val="10000"/>
              </a:schemeClr>
            </a:solidFill>
          </a:endParaRPr>
        </a:p>
      </dgm:t>
    </dgm:pt>
    <dgm:pt modelId="{701F21CE-A049-4E2A-A543-B08CC4882A67}" type="sibTrans" cxnId="{C7AB5189-2BF2-4CD8-9708-3ED09C543A57}">
      <dgm:prSet/>
      <dgm:spPr/>
      <dgm:t>
        <a:bodyPr/>
        <a:lstStyle/>
        <a:p>
          <a:endParaRPr lang="es-EC" sz="1600">
            <a:solidFill>
              <a:schemeClr val="bg2">
                <a:lumMod val="10000"/>
              </a:schemeClr>
            </a:solidFill>
          </a:endParaRPr>
        </a:p>
      </dgm:t>
    </dgm:pt>
    <dgm:pt modelId="{AECA4DC8-022B-4616-A422-16F83F9D94C9}">
      <dgm:prSet phldrT="[Texto]" custT="1"/>
      <dgm:spPr/>
      <dgm:t>
        <a:bodyPr/>
        <a:lstStyle/>
        <a:p>
          <a:r>
            <a:rPr lang="es-EC" sz="1600" dirty="0">
              <a:solidFill>
                <a:schemeClr val="bg2">
                  <a:lumMod val="10000"/>
                </a:schemeClr>
              </a:solidFill>
            </a:rPr>
            <a:t>Encuesta</a:t>
          </a:r>
        </a:p>
      </dgm:t>
    </dgm:pt>
    <dgm:pt modelId="{3D5B8C6B-E8DC-41D4-A1B6-3762296FA682}" type="parTrans" cxnId="{4330E83C-A9AF-4D4A-AC80-05E523D75789}">
      <dgm:prSet/>
      <dgm:spPr/>
      <dgm:t>
        <a:bodyPr/>
        <a:lstStyle/>
        <a:p>
          <a:endParaRPr lang="es-EC" sz="1600">
            <a:solidFill>
              <a:schemeClr val="bg2">
                <a:lumMod val="10000"/>
              </a:schemeClr>
            </a:solidFill>
          </a:endParaRPr>
        </a:p>
      </dgm:t>
    </dgm:pt>
    <dgm:pt modelId="{8282FAEB-78A0-453F-8F27-47D091D7FAE2}" type="sibTrans" cxnId="{4330E83C-A9AF-4D4A-AC80-05E523D75789}">
      <dgm:prSet/>
      <dgm:spPr/>
      <dgm:t>
        <a:bodyPr/>
        <a:lstStyle/>
        <a:p>
          <a:endParaRPr lang="es-EC" sz="1600">
            <a:solidFill>
              <a:schemeClr val="bg2">
                <a:lumMod val="10000"/>
              </a:schemeClr>
            </a:solidFill>
          </a:endParaRPr>
        </a:p>
      </dgm:t>
    </dgm:pt>
    <dgm:pt modelId="{C57AAC31-DE33-4D4A-A6F6-46D33AEE6B9F}">
      <dgm:prSet phldrT="[Texto]" custT="1"/>
      <dgm:spPr/>
      <dgm:t>
        <a:bodyPr/>
        <a:lstStyle/>
        <a:p>
          <a:r>
            <a:rPr lang="es-EC" sz="1600" dirty="0">
              <a:solidFill>
                <a:schemeClr val="bg2">
                  <a:lumMod val="10000"/>
                </a:schemeClr>
              </a:solidFill>
            </a:rPr>
            <a:t>Grupo focal (entrevista grupal)</a:t>
          </a:r>
        </a:p>
      </dgm:t>
    </dgm:pt>
    <dgm:pt modelId="{E26E8E61-797F-4AA3-B94D-5AF6B4536814}" type="parTrans" cxnId="{24B3E569-B0DC-4E53-ACB4-C0F893D4715B}">
      <dgm:prSet/>
      <dgm:spPr/>
      <dgm:t>
        <a:bodyPr/>
        <a:lstStyle/>
        <a:p>
          <a:endParaRPr lang="es-EC" sz="1600">
            <a:solidFill>
              <a:schemeClr val="bg2">
                <a:lumMod val="10000"/>
              </a:schemeClr>
            </a:solidFill>
          </a:endParaRPr>
        </a:p>
      </dgm:t>
    </dgm:pt>
    <dgm:pt modelId="{D6794203-B9FE-443B-817C-F183BB5C71CA}" type="sibTrans" cxnId="{24B3E569-B0DC-4E53-ACB4-C0F893D4715B}">
      <dgm:prSet/>
      <dgm:spPr/>
      <dgm:t>
        <a:bodyPr/>
        <a:lstStyle/>
        <a:p>
          <a:endParaRPr lang="es-EC" sz="1600">
            <a:solidFill>
              <a:schemeClr val="bg2">
                <a:lumMod val="10000"/>
              </a:schemeClr>
            </a:solidFill>
          </a:endParaRPr>
        </a:p>
      </dgm:t>
    </dgm:pt>
    <dgm:pt modelId="{9FE19F44-C96C-4940-A4B9-BE52D8857F72}" type="pres">
      <dgm:prSet presAssocID="{F72C5D0D-3ACC-4FDE-82E5-3A3969D7CA68}" presName="hierChild1" presStyleCnt="0">
        <dgm:presLayoutVars>
          <dgm:chPref val="1"/>
          <dgm:dir/>
          <dgm:animOne val="branch"/>
          <dgm:animLvl val="lvl"/>
          <dgm:resizeHandles/>
        </dgm:presLayoutVars>
      </dgm:prSet>
      <dgm:spPr/>
    </dgm:pt>
    <dgm:pt modelId="{CD6078FB-3454-4A9E-B228-DBA2E308656A}" type="pres">
      <dgm:prSet presAssocID="{EA616054-5659-4880-88F3-28181630DE33}" presName="hierRoot1" presStyleCnt="0"/>
      <dgm:spPr/>
    </dgm:pt>
    <dgm:pt modelId="{79C6E0CC-95FB-4B41-92DD-B236750F8FFD}" type="pres">
      <dgm:prSet presAssocID="{EA616054-5659-4880-88F3-28181630DE33}" presName="composite" presStyleCnt="0"/>
      <dgm:spPr/>
    </dgm:pt>
    <dgm:pt modelId="{8B20A0EF-EE66-4E12-B06B-7E1BB3D64A41}" type="pres">
      <dgm:prSet presAssocID="{EA616054-5659-4880-88F3-28181630DE33}" presName="background" presStyleLbl="node0" presStyleIdx="0" presStyleCnt="1"/>
      <dgm:spPr/>
    </dgm:pt>
    <dgm:pt modelId="{4FFA5115-07EA-49ED-B075-51943F25C4D0}" type="pres">
      <dgm:prSet presAssocID="{EA616054-5659-4880-88F3-28181630DE33}" presName="text" presStyleLbl="fgAcc0" presStyleIdx="0" presStyleCnt="1" custScaleX="205206" custScaleY="71102">
        <dgm:presLayoutVars>
          <dgm:chPref val="3"/>
        </dgm:presLayoutVars>
      </dgm:prSet>
      <dgm:spPr/>
    </dgm:pt>
    <dgm:pt modelId="{89CD4798-192C-479A-BDBA-A1AB529F1992}" type="pres">
      <dgm:prSet presAssocID="{EA616054-5659-4880-88F3-28181630DE33}" presName="hierChild2" presStyleCnt="0"/>
      <dgm:spPr/>
    </dgm:pt>
    <dgm:pt modelId="{4645FE0D-F197-4A96-9B8E-DE6EA4D354EE}" type="pres">
      <dgm:prSet presAssocID="{3D5B8C6B-E8DC-41D4-A1B6-3762296FA682}" presName="Name10" presStyleLbl="parChTrans1D2" presStyleIdx="0" presStyleCnt="2"/>
      <dgm:spPr/>
    </dgm:pt>
    <dgm:pt modelId="{12AF1CDA-6DDB-4D47-B7FB-D285783D1327}" type="pres">
      <dgm:prSet presAssocID="{AECA4DC8-022B-4616-A422-16F83F9D94C9}" presName="hierRoot2" presStyleCnt="0"/>
      <dgm:spPr/>
    </dgm:pt>
    <dgm:pt modelId="{F27380CC-BF69-485C-BECA-1A794B249852}" type="pres">
      <dgm:prSet presAssocID="{AECA4DC8-022B-4616-A422-16F83F9D94C9}" presName="composite2" presStyleCnt="0"/>
      <dgm:spPr/>
    </dgm:pt>
    <dgm:pt modelId="{1475A2BC-14F5-4AAA-8FDC-FFCC4CBBDFD9}" type="pres">
      <dgm:prSet presAssocID="{AECA4DC8-022B-4616-A422-16F83F9D94C9}" presName="background2" presStyleLbl="node2" presStyleIdx="0" presStyleCnt="2"/>
      <dgm:spPr/>
    </dgm:pt>
    <dgm:pt modelId="{6C6A7785-AD15-4E42-BA8E-072C41F64B64}" type="pres">
      <dgm:prSet presAssocID="{AECA4DC8-022B-4616-A422-16F83F9D94C9}" presName="text2" presStyleLbl="fgAcc2" presStyleIdx="0" presStyleCnt="2">
        <dgm:presLayoutVars>
          <dgm:chPref val="3"/>
        </dgm:presLayoutVars>
      </dgm:prSet>
      <dgm:spPr/>
    </dgm:pt>
    <dgm:pt modelId="{A80E48A3-0CA8-49ED-BB9D-836A44682C55}" type="pres">
      <dgm:prSet presAssocID="{AECA4DC8-022B-4616-A422-16F83F9D94C9}" presName="hierChild3" presStyleCnt="0"/>
      <dgm:spPr/>
    </dgm:pt>
    <dgm:pt modelId="{5A074972-BED0-405A-A2D5-45AA2C33626C}" type="pres">
      <dgm:prSet presAssocID="{E26E8E61-797F-4AA3-B94D-5AF6B4536814}" presName="Name10" presStyleLbl="parChTrans1D2" presStyleIdx="1" presStyleCnt="2"/>
      <dgm:spPr/>
    </dgm:pt>
    <dgm:pt modelId="{E6C7BBF2-1F26-4807-AC0D-3D3B0F7318B6}" type="pres">
      <dgm:prSet presAssocID="{C57AAC31-DE33-4D4A-A6F6-46D33AEE6B9F}" presName="hierRoot2" presStyleCnt="0"/>
      <dgm:spPr/>
    </dgm:pt>
    <dgm:pt modelId="{E81DDDC7-F422-44B1-9235-BE5BEACF9853}" type="pres">
      <dgm:prSet presAssocID="{C57AAC31-DE33-4D4A-A6F6-46D33AEE6B9F}" presName="composite2" presStyleCnt="0"/>
      <dgm:spPr/>
    </dgm:pt>
    <dgm:pt modelId="{74C69310-9EE3-4436-8714-B8B13DFE0DAC}" type="pres">
      <dgm:prSet presAssocID="{C57AAC31-DE33-4D4A-A6F6-46D33AEE6B9F}" presName="background2" presStyleLbl="node2" presStyleIdx="1" presStyleCnt="2"/>
      <dgm:spPr/>
    </dgm:pt>
    <dgm:pt modelId="{CE086B54-D6CC-4329-BA53-107E3896C5E2}" type="pres">
      <dgm:prSet presAssocID="{C57AAC31-DE33-4D4A-A6F6-46D33AEE6B9F}" presName="text2" presStyleLbl="fgAcc2" presStyleIdx="1" presStyleCnt="2">
        <dgm:presLayoutVars>
          <dgm:chPref val="3"/>
        </dgm:presLayoutVars>
      </dgm:prSet>
      <dgm:spPr/>
    </dgm:pt>
    <dgm:pt modelId="{9458919F-6BF5-43DA-80C5-84F6299D4DF9}" type="pres">
      <dgm:prSet presAssocID="{C57AAC31-DE33-4D4A-A6F6-46D33AEE6B9F}" presName="hierChild3" presStyleCnt="0"/>
      <dgm:spPr/>
    </dgm:pt>
  </dgm:ptLst>
  <dgm:cxnLst>
    <dgm:cxn modelId="{CA38F619-8B62-4CEA-9B42-A12E8A408E3F}" type="presOf" srcId="{C57AAC31-DE33-4D4A-A6F6-46D33AEE6B9F}" destId="{CE086B54-D6CC-4329-BA53-107E3896C5E2}" srcOrd="0" destOrd="0" presId="urn:microsoft.com/office/officeart/2005/8/layout/hierarchy1"/>
    <dgm:cxn modelId="{24EB1D38-5453-49C1-B2C8-BF47FC372D5E}" type="presOf" srcId="{EA616054-5659-4880-88F3-28181630DE33}" destId="{4FFA5115-07EA-49ED-B075-51943F25C4D0}" srcOrd="0" destOrd="0" presId="urn:microsoft.com/office/officeart/2005/8/layout/hierarchy1"/>
    <dgm:cxn modelId="{ED015F38-B493-43A5-8F35-0A9A5AFDF180}" type="presOf" srcId="{AECA4DC8-022B-4616-A422-16F83F9D94C9}" destId="{6C6A7785-AD15-4E42-BA8E-072C41F64B64}" srcOrd="0" destOrd="0" presId="urn:microsoft.com/office/officeart/2005/8/layout/hierarchy1"/>
    <dgm:cxn modelId="{4330E83C-A9AF-4D4A-AC80-05E523D75789}" srcId="{EA616054-5659-4880-88F3-28181630DE33}" destId="{AECA4DC8-022B-4616-A422-16F83F9D94C9}" srcOrd="0" destOrd="0" parTransId="{3D5B8C6B-E8DC-41D4-A1B6-3762296FA682}" sibTransId="{8282FAEB-78A0-453F-8F27-47D091D7FAE2}"/>
    <dgm:cxn modelId="{24B3E569-B0DC-4E53-ACB4-C0F893D4715B}" srcId="{EA616054-5659-4880-88F3-28181630DE33}" destId="{C57AAC31-DE33-4D4A-A6F6-46D33AEE6B9F}" srcOrd="1" destOrd="0" parTransId="{E26E8E61-797F-4AA3-B94D-5AF6B4536814}" sibTransId="{D6794203-B9FE-443B-817C-F183BB5C71CA}"/>
    <dgm:cxn modelId="{C7AB5189-2BF2-4CD8-9708-3ED09C543A57}" srcId="{F72C5D0D-3ACC-4FDE-82E5-3A3969D7CA68}" destId="{EA616054-5659-4880-88F3-28181630DE33}" srcOrd="0" destOrd="0" parTransId="{77161CAC-6B12-432A-B8D0-02281747E9F8}" sibTransId="{701F21CE-A049-4E2A-A543-B08CC4882A67}"/>
    <dgm:cxn modelId="{0F28D19A-28CA-4918-ADC3-28BE158C09A9}" type="presOf" srcId="{E26E8E61-797F-4AA3-B94D-5AF6B4536814}" destId="{5A074972-BED0-405A-A2D5-45AA2C33626C}" srcOrd="0" destOrd="0" presId="urn:microsoft.com/office/officeart/2005/8/layout/hierarchy1"/>
    <dgm:cxn modelId="{856114AA-F2C1-4352-82D8-6B68C2945DAA}" type="presOf" srcId="{3D5B8C6B-E8DC-41D4-A1B6-3762296FA682}" destId="{4645FE0D-F197-4A96-9B8E-DE6EA4D354EE}" srcOrd="0" destOrd="0" presId="urn:microsoft.com/office/officeart/2005/8/layout/hierarchy1"/>
    <dgm:cxn modelId="{F05273C9-CEAB-4679-AE44-6B7CE39BB49A}" type="presOf" srcId="{F72C5D0D-3ACC-4FDE-82E5-3A3969D7CA68}" destId="{9FE19F44-C96C-4940-A4B9-BE52D8857F72}" srcOrd="0" destOrd="0" presId="urn:microsoft.com/office/officeart/2005/8/layout/hierarchy1"/>
    <dgm:cxn modelId="{3806EBD9-DF88-440A-86D2-4D6F67B3943E}" type="presParOf" srcId="{9FE19F44-C96C-4940-A4B9-BE52D8857F72}" destId="{CD6078FB-3454-4A9E-B228-DBA2E308656A}" srcOrd="0" destOrd="0" presId="urn:microsoft.com/office/officeart/2005/8/layout/hierarchy1"/>
    <dgm:cxn modelId="{828C7FCC-8BF5-4BBB-8CD3-637AC0FCFD6E}" type="presParOf" srcId="{CD6078FB-3454-4A9E-B228-DBA2E308656A}" destId="{79C6E0CC-95FB-4B41-92DD-B236750F8FFD}" srcOrd="0" destOrd="0" presId="urn:microsoft.com/office/officeart/2005/8/layout/hierarchy1"/>
    <dgm:cxn modelId="{14C7BC82-FC85-4018-BE4C-11D0EDF23EF1}" type="presParOf" srcId="{79C6E0CC-95FB-4B41-92DD-B236750F8FFD}" destId="{8B20A0EF-EE66-4E12-B06B-7E1BB3D64A41}" srcOrd="0" destOrd="0" presId="urn:microsoft.com/office/officeart/2005/8/layout/hierarchy1"/>
    <dgm:cxn modelId="{84397F8C-EC74-4F0D-AA72-24A72EFE721E}" type="presParOf" srcId="{79C6E0CC-95FB-4B41-92DD-B236750F8FFD}" destId="{4FFA5115-07EA-49ED-B075-51943F25C4D0}" srcOrd="1" destOrd="0" presId="urn:microsoft.com/office/officeart/2005/8/layout/hierarchy1"/>
    <dgm:cxn modelId="{32E4630D-BF7E-4EF1-9889-6C7920AA8DB1}" type="presParOf" srcId="{CD6078FB-3454-4A9E-B228-DBA2E308656A}" destId="{89CD4798-192C-479A-BDBA-A1AB529F1992}" srcOrd="1" destOrd="0" presId="urn:microsoft.com/office/officeart/2005/8/layout/hierarchy1"/>
    <dgm:cxn modelId="{7B5982E1-231F-46A9-99CF-75A71A5FC731}" type="presParOf" srcId="{89CD4798-192C-479A-BDBA-A1AB529F1992}" destId="{4645FE0D-F197-4A96-9B8E-DE6EA4D354EE}" srcOrd="0" destOrd="0" presId="urn:microsoft.com/office/officeart/2005/8/layout/hierarchy1"/>
    <dgm:cxn modelId="{F04EAC20-CF45-44D7-AED9-E923E00B412C}" type="presParOf" srcId="{89CD4798-192C-479A-BDBA-A1AB529F1992}" destId="{12AF1CDA-6DDB-4D47-B7FB-D285783D1327}" srcOrd="1" destOrd="0" presId="urn:microsoft.com/office/officeart/2005/8/layout/hierarchy1"/>
    <dgm:cxn modelId="{651D7FAB-31CC-40DE-8392-DB54E1D1FA97}" type="presParOf" srcId="{12AF1CDA-6DDB-4D47-B7FB-D285783D1327}" destId="{F27380CC-BF69-485C-BECA-1A794B249852}" srcOrd="0" destOrd="0" presId="urn:microsoft.com/office/officeart/2005/8/layout/hierarchy1"/>
    <dgm:cxn modelId="{19C9546D-1C53-4311-85CA-693DD19AAB71}" type="presParOf" srcId="{F27380CC-BF69-485C-BECA-1A794B249852}" destId="{1475A2BC-14F5-4AAA-8FDC-FFCC4CBBDFD9}" srcOrd="0" destOrd="0" presId="urn:microsoft.com/office/officeart/2005/8/layout/hierarchy1"/>
    <dgm:cxn modelId="{9B8F7CD0-A75E-421D-9308-546BDC85AA7B}" type="presParOf" srcId="{F27380CC-BF69-485C-BECA-1A794B249852}" destId="{6C6A7785-AD15-4E42-BA8E-072C41F64B64}" srcOrd="1" destOrd="0" presId="urn:microsoft.com/office/officeart/2005/8/layout/hierarchy1"/>
    <dgm:cxn modelId="{B3E061BC-5FBB-49E4-BBA0-E673181E69AF}" type="presParOf" srcId="{12AF1CDA-6DDB-4D47-B7FB-D285783D1327}" destId="{A80E48A3-0CA8-49ED-BB9D-836A44682C55}" srcOrd="1" destOrd="0" presId="urn:microsoft.com/office/officeart/2005/8/layout/hierarchy1"/>
    <dgm:cxn modelId="{ECF99AAE-9790-4D2C-AE5B-8A6C02C5758B}" type="presParOf" srcId="{89CD4798-192C-479A-BDBA-A1AB529F1992}" destId="{5A074972-BED0-405A-A2D5-45AA2C33626C}" srcOrd="2" destOrd="0" presId="urn:microsoft.com/office/officeart/2005/8/layout/hierarchy1"/>
    <dgm:cxn modelId="{4A7391D3-3502-480A-B559-12A66F556758}" type="presParOf" srcId="{89CD4798-192C-479A-BDBA-A1AB529F1992}" destId="{E6C7BBF2-1F26-4807-AC0D-3D3B0F7318B6}" srcOrd="3" destOrd="0" presId="urn:microsoft.com/office/officeart/2005/8/layout/hierarchy1"/>
    <dgm:cxn modelId="{04F27A9A-02FB-4085-A221-CF7C8E0238D3}" type="presParOf" srcId="{E6C7BBF2-1F26-4807-AC0D-3D3B0F7318B6}" destId="{E81DDDC7-F422-44B1-9235-BE5BEACF9853}" srcOrd="0" destOrd="0" presId="urn:microsoft.com/office/officeart/2005/8/layout/hierarchy1"/>
    <dgm:cxn modelId="{9130F5A9-2AE1-4723-8D04-3D134FA3078C}" type="presParOf" srcId="{E81DDDC7-F422-44B1-9235-BE5BEACF9853}" destId="{74C69310-9EE3-4436-8714-B8B13DFE0DAC}" srcOrd="0" destOrd="0" presId="urn:microsoft.com/office/officeart/2005/8/layout/hierarchy1"/>
    <dgm:cxn modelId="{F4BE872E-7F6A-490A-A17C-1449A141AA59}" type="presParOf" srcId="{E81DDDC7-F422-44B1-9235-BE5BEACF9853}" destId="{CE086B54-D6CC-4329-BA53-107E3896C5E2}" srcOrd="1" destOrd="0" presId="urn:microsoft.com/office/officeart/2005/8/layout/hierarchy1"/>
    <dgm:cxn modelId="{4E1B547F-B161-4E23-803A-F3A2C845B3D3}" type="presParOf" srcId="{E6C7BBF2-1F26-4807-AC0D-3D3B0F7318B6}" destId="{9458919F-6BF5-43DA-80C5-84F6299D4DF9}" srcOrd="1" destOrd="0" presId="urn:microsoft.com/office/officeart/2005/8/layout/hierarchy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9CEA6-7C52-45E2-93C1-2DB5ACA7FF53}" type="doc">
      <dgm:prSet loTypeId="urn:microsoft.com/office/officeart/2005/8/layout/process2" loCatId="process" qsTypeId="urn:microsoft.com/office/officeart/2005/8/quickstyle/simple3" qsCatId="simple" csTypeId="urn:microsoft.com/office/officeart/2005/8/colors/accent2_4" csCatId="accent2" phldr="1"/>
      <dgm:spPr/>
    </dgm:pt>
    <dgm:pt modelId="{6B8849E3-D313-4A38-A05E-C7825D5357E8}">
      <dgm:prSet phldrT="[Texto]" custT="1"/>
      <dgm:spPr/>
      <dgm:t>
        <a:bodyPr/>
        <a:lstStyle/>
        <a:p>
          <a:r>
            <a:rPr lang="es-EC" sz="1600" b="1" dirty="0">
              <a:solidFill>
                <a:schemeClr val="bg2">
                  <a:lumMod val="10000"/>
                </a:schemeClr>
              </a:solidFill>
            </a:rPr>
            <a:t>Validación de Instrumentos de Investigación</a:t>
          </a:r>
        </a:p>
      </dgm:t>
    </dgm:pt>
    <dgm:pt modelId="{57117700-B1EB-4EFB-AC4D-7AD954F9EC1E}" type="parTrans" cxnId="{3F465C13-65F2-4E5D-BBC2-F8B24A0347E5}">
      <dgm:prSet/>
      <dgm:spPr/>
      <dgm:t>
        <a:bodyPr/>
        <a:lstStyle/>
        <a:p>
          <a:endParaRPr lang="es-EC" sz="1400">
            <a:solidFill>
              <a:schemeClr val="bg2">
                <a:lumMod val="10000"/>
              </a:schemeClr>
            </a:solidFill>
          </a:endParaRPr>
        </a:p>
      </dgm:t>
    </dgm:pt>
    <dgm:pt modelId="{17EE4865-90AC-47C3-873F-93866234CAFD}" type="sibTrans" cxnId="{3F465C13-65F2-4E5D-BBC2-F8B24A0347E5}">
      <dgm:prSet custT="1"/>
      <dgm:spPr/>
      <dgm:t>
        <a:bodyPr/>
        <a:lstStyle/>
        <a:p>
          <a:endParaRPr lang="es-EC" sz="1400">
            <a:solidFill>
              <a:schemeClr val="bg2">
                <a:lumMod val="10000"/>
              </a:schemeClr>
            </a:solidFill>
          </a:endParaRPr>
        </a:p>
      </dgm:t>
    </dgm:pt>
    <dgm:pt modelId="{6072FC90-11E4-4E6F-82BF-0CF3686956C7}">
      <dgm:prSet phldrT="[Texto]" custT="1"/>
      <dgm:spPr/>
      <dgm:t>
        <a:bodyPr/>
        <a:lstStyle/>
        <a:p>
          <a:r>
            <a:rPr lang="es-EC" sz="1400" dirty="0">
              <a:solidFill>
                <a:schemeClr val="bg2">
                  <a:lumMod val="10000"/>
                </a:schemeClr>
              </a:solidFill>
            </a:rPr>
            <a:t>Validación de expertos</a:t>
          </a:r>
        </a:p>
      </dgm:t>
    </dgm:pt>
    <dgm:pt modelId="{64D3F255-DD7A-4BD8-8E2F-F81AAD9F166B}" type="parTrans" cxnId="{211F214B-3BE9-40A0-8A57-1E8DE96451A9}">
      <dgm:prSet/>
      <dgm:spPr/>
      <dgm:t>
        <a:bodyPr/>
        <a:lstStyle/>
        <a:p>
          <a:endParaRPr lang="es-EC" sz="1400">
            <a:solidFill>
              <a:schemeClr val="bg2">
                <a:lumMod val="10000"/>
              </a:schemeClr>
            </a:solidFill>
          </a:endParaRPr>
        </a:p>
      </dgm:t>
    </dgm:pt>
    <dgm:pt modelId="{A3607D0B-FEC3-4677-A0D1-892E9B1355A9}" type="sibTrans" cxnId="{211F214B-3BE9-40A0-8A57-1E8DE96451A9}">
      <dgm:prSet/>
      <dgm:spPr/>
      <dgm:t>
        <a:bodyPr/>
        <a:lstStyle/>
        <a:p>
          <a:endParaRPr lang="es-EC" sz="1400">
            <a:solidFill>
              <a:schemeClr val="bg2">
                <a:lumMod val="10000"/>
              </a:schemeClr>
            </a:solidFill>
          </a:endParaRPr>
        </a:p>
      </dgm:t>
    </dgm:pt>
    <dgm:pt modelId="{D03E6B06-DA53-4E24-B386-05DBE929E13E}" type="pres">
      <dgm:prSet presAssocID="{94E9CEA6-7C52-45E2-93C1-2DB5ACA7FF53}" presName="linearFlow" presStyleCnt="0">
        <dgm:presLayoutVars>
          <dgm:resizeHandles val="exact"/>
        </dgm:presLayoutVars>
      </dgm:prSet>
      <dgm:spPr/>
    </dgm:pt>
    <dgm:pt modelId="{454B3116-F2D8-417B-BC71-45DF0157326B}" type="pres">
      <dgm:prSet presAssocID="{6B8849E3-D313-4A38-A05E-C7825D5357E8}" presName="node" presStyleLbl="node1" presStyleIdx="0" presStyleCnt="2" custScaleX="152856">
        <dgm:presLayoutVars>
          <dgm:bulletEnabled val="1"/>
        </dgm:presLayoutVars>
      </dgm:prSet>
      <dgm:spPr/>
    </dgm:pt>
    <dgm:pt modelId="{668D646F-15CD-401C-82E3-D70047D17CEF}" type="pres">
      <dgm:prSet presAssocID="{17EE4865-90AC-47C3-873F-93866234CAFD}" presName="sibTrans" presStyleLbl="sibTrans2D1" presStyleIdx="0" presStyleCnt="1"/>
      <dgm:spPr/>
    </dgm:pt>
    <dgm:pt modelId="{C3B6AD30-0DC6-4912-8F58-D42DF665B730}" type="pres">
      <dgm:prSet presAssocID="{17EE4865-90AC-47C3-873F-93866234CAFD}" presName="connectorText" presStyleLbl="sibTrans2D1" presStyleIdx="0" presStyleCnt="1"/>
      <dgm:spPr/>
    </dgm:pt>
    <dgm:pt modelId="{A2F9BD09-96F9-4439-A02F-3188D08EF709}" type="pres">
      <dgm:prSet presAssocID="{6072FC90-11E4-4E6F-82BF-0CF3686956C7}" presName="node" presStyleLbl="node1" presStyleIdx="1" presStyleCnt="2" custScaleX="152856">
        <dgm:presLayoutVars>
          <dgm:bulletEnabled val="1"/>
        </dgm:presLayoutVars>
      </dgm:prSet>
      <dgm:spPr/>
    </dgm:pt>
  </dgm:ptLst>
  <dgm:cxnLst>
    <dgm:cxn modelId="{3F465C13-65F2-4E5D-BBC2-F8B24A0347E5}" srcId="{94E9CEA6-7C52-45E2-93C1-2DB5ACA7FF53}" destId="{6B8849E3-D313-4A38-A05E-C7825D5357E8}" srcOrd="0" destOrd="0" parTransId="{57117700-B1EB-4EFB-AC4D-7AD954F9EC1E}" sibTransId="{17EE4865-90AC-47C3-873F-93866234CAFD}"/>
    <dgm:cxn modelId="{211F214B-3BE9-40A0-8A57-1E8DE96451A9}" srcId="{94E9CEA6-7C52-45E2-93C1-2DB5ACA7FF53}" destId="{6072FC90-11E4-4E6F-82BF-0CF3686956C7}" srcOrd="1" destOrd="0" parTransId="{64D3F255-DD7A-4BD8-8E2F-F81AAD9F166B}" sibTransId="{A3607D0B-FEC3-4677-A0D1-892E9B1355A9}"/>
    <dgm:cxn modelId="{FBF71450-34B8-43A7-AFAD-856E591B03B6}" type="presOf" srcId="{94E9CEA6-7C52-45E2-93C1-2DB5ACA7FF53}" destId="{D03E6B06-DA53-4E24-B386-05DBE929E13E}" srcOrd="0" destOrd="0" presId="urn:microsoft.com/office/officeart/2005/8/layout/process2"/>
    <dgm:cxn modelId="{BFA75251-26D3-4F96-BFB0-21C0959B3E95}" type="presOf" srcId="{17EE4865-90AC-47C3-873F-93866234CAFD}" destId="{C3B6AD30-0DC6-4912-8F58-D42DF665B730}" srcOrd="1" destOrd="0" presId="urn:microsoft.com/office/officeart/2005/8/layout/process2"/>
    <dgm:cxn modelId="{BA0AAA9C-1B67-4BDD-B069-1EE5C32DAC4E}" type="presOf" srcId="{6072FC90-11E4-4E6F-82BF-0CF3686956C7}" destId="{A2F9BD09-96F9-4439-A02F-3188D08EF709}" srcOrd="0" destOrd="0" presId="urn:microsoft.com/office/officeart/2005/8/layout/process2"/>
    <dgm:cxn modelId="{11504DAF-6D56-4315-9B1C-6CBF51E6DDD2}" type="presOf" srcId="{6B8849E3-D313-4A38-A05E-C7825D5357E8}" destId="{454B3116-F2D8-417B-BC71-45DF0157326B}" srcOrd="0" destOrd="0" presId="urn:microsoft.com/office/officeart/2005/8/layout/process2"/>
    <dgm:cxn modelId="{F20DC5C9-F754-4D1A-A206-196B7BC22F4A}" type="presOf" srcId="{17EE4865-90AC-47C3-873F-93866234CAFD}" destId="{668D646F-15CD-401C-82E3-D70047D17CEF}" srcOrd="0" destOrd="0" presId="urn:microsoft.com/office/officeart/2005/8/layout/process2"/>
    <dgm:cxn modelId="{9335125F-1EF6-43BA-8812-050CDC931598}" type="presParOf" srcId="{D03E6B06-DA53-4E24-B386-05DBE929E13E}" destId="{454B3116-F2D8-417B-BC71-45DF0157326B}" srcOrd="0" destOrd="0" presId="urn:microsoft.com/office/officeart/2005/8/layout/process2"/>
    <dgm:cxn modelId="{40FEB34E-05D3-4DA9-9E1E-F952D6A741B5}" type="presParOf" srcId="{D03E6B06-DA53-4E24-B386-05DBE929E13E}" destId="{668D646F-15CD-401C-82E3-D70047D17CEF}" srcOrd="1" destOrd="0" presId="urn:microsoft.com/office/officeart/2005/8/layout/process2"/>
    <dgm:cxn modelId="{9106100E-4923-462A-A072-5E8A182106FD}" type="presParOf" srcId="{668D646F-15CD-401C-82E3-D70047D17CEF}" destId="{C3B6AD30-0DC6-4912-8F58-D42DF665B730}" srcOrd="0" destOrd="0" presId="urn:microsoft.com/office/officeart/2005/8/layout/process2"/>
    <dgm:cxn modelId="{4B0E156B-4A46-4141-800E-91142C5545D3}" type="presParOf" srcId="{D03E6B06-DA53-4E24-B386-05DBE929E13E}" destId="{A2F9BD09-96F9-4439-A02F-3188D08EF709}" srcOrd="2" destOrd="0" presId="urn:microsoft.com/office/officeart/2005/8/layout/process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3813FA-F3EE-4E31-9F7B-95DBDE30169D}" type="doc">
      <dgm:prSet loTypeId="urn:microsoft.com/office/officeart/2005/8/layout/process1" loCatId="process" qsTypeId="urn:microsoft.com/office/officeart/2005/8/quickstyle/simple3" qsCatId="simple" csTypeId="urn:microsoft.com/office/officeart/2005/8/colors/colorful4" csCatId="colorful" phldr="1"/>
      <dgm:spPr/>
    </dgm:pt>
    <dgm:pt modelId="{D49D90C6-5005-4D3E-AF56-99ADD1A5C121}">
      <dgm:prSet phldrT="[Texto]" custT="1"/>
      <dgm:spPr/>
      <dgm:t>
        <a:bodyPr/>
        <a:lstStyle/>
        <a:p>
          <a:r>
            <a:rPr lang="es-EC" sz="1600" dirty="0">
              <a:solidFill>
                <a:schemeClr val="bg2">
                  <a:lumMod val="25000"/>
                </a:schemeClr>
              </a:solidFill>
              <a:latin typeface="Calibri" panose="020F0502020204030204" pitchFamily="34" charset="0"/>
              <a:cs typeface="Calibri" panose="020F0502020204030204" pitchFamily="34" charset="0"/>
            </a:rPr>
            <a:t>Número de miembros promedio:</a:t>
          </a:r>
        </a:p>
      </dgm:t>
    </dgm:pt>
    <dgm:pt modelId="{A28B62F9-384B-4272-B81A-06F854E0D88D}" type="parTrans" cxnId="{FC341154-DC73-4F1E-9C85-47A608BB1B06}">
      <dgm:prSet/>
      <dgm:spPr/>
      <dgm:t>
        <a:bodyPr/>
        <a:lstStyle/>
        <a:p>
          <a:endParaRPr lang="es-EC" sz="1600">
            <a:solidFill>
              <a:schemeClr val="bg2">
                <a:lumMod val="25000"/>
              </a:schemeClr>
            </a:solidFill>
            <a:latin typeface="Calibri" panose="020F0502020204030204" pitchFamily="34" charset="0"/>
            <a:cs typeface="Calibri" panose="020F0502020204030204" pitchFamily="34" charset="0"/>
          </a:endParaRPr>
        </a:p>
      </dgm:t>
    </dgm:pt>
    <dgm:pt modelId="{85FB38B8-A5FD-4C57-8D28-D69D465CD65F}" type="sibTrans" cxnId="{FC341154-DC73-4F1E-9C85-47A608BB1B06}">
      <dgm:prSet custT="1"/>
      <dgm:spPr/>
      <dgm:t>
        <a:bodyPr/>
        <a:lstStyle/>
        <a:p>
          <a:endParaRPr lang="es-EC" sz="1600">
            <a:solidFill>
              <a:schemeClr val="bg2">
                <a:lumMod val="25000"/>
              </a:schemeClr>
            </a:solidFill>
            <a:latin typeface="Calibri" panose="020F0502020204030204" pitchFamily="34" charset="0"/>
            <a:cs typeface="Calibri" panose="020F0502020204030204" pitchFamily="34" charset="0"/>
          </a:endParaRPr>
        </a:p>
      </dgm:t>
    </dgm:pt>
    <dgm:pt modelId="{488D575C-F0B4-4383-91C3-DAD39A96D95F}">
      <dgm:prSet phldrT="[Texto]" custT="1"/>
      <dgm:spPr/>
      <dgm:t>
        <a:bodyPr/>
        <a:lstStyle/>
        <a:p>
          <a:r>
            <a:rPr lang="es-EC" sz="1600" dirty="0">
              <a:solidFill>
                <a:schemeClr val="bg2">
                  <a:lumMod val="25000"/>
                </a:schemeClr>
              </a:solidFill>
              <a:latin typeface="Calibri" panose="020F0502020204030204" pitchFamily="34" charset="0"/>
              <a:cs typeface="Calibri" panose="020F0502020204030204" pitchFamily="34" charset="0"/>
            </a:rPr>
            <a:t>4 personas</a:t>
          </a:r>
        </a:p>
      </dgm:t>
    </dgm:pt>
    <dgm:pt modelId="{72F59125-E4CC-4002-95D1-8E7B6CE2BAA7}" type="parTrans" cxnId="{C73F0A70-8A9C-4AFB-A9B0-482B70352CC9}">
      <dgm:prSet/>
      <dgm:spPr/>
      <dgm:t>
        <a:bodyPr/>
        <a:lstStyle/>
        <a:p>
          <a:endParaRPr lang="es-EC" sz="1600">
            <a:solidFill>
              <a:schemeClr val="bg2">
                <a:lumMod val="25000"/>
              </a:schemeClr>
            </a:solidFill>
            <a:latin typeface="Calibri" panose="020F0502020204030204" pitchFamily="34" charset="0"/>
            <a:cs typeface="Calibri" panose="020F0502020204030204" pitchFamily="34" charset="0"/>
          </a:endParaRPr>
        </a:p>
      </dgm:t>
    </dgm:pt>
    <dgm:pt modelId="{C16A5927-6B00-4F85-9899-C5F7FFE2EAD2}" type="sibTrans" cxnId="{C73F0A70-8A9C-4AFB-A9B0-482B70352CC9}">
      <dgm:prSet/>
      <dgm:spPr/>
      <dgm:t>
        <a:bodyPr/>
        <a:lstStyle/>
        <a:p>
          <a:endParaRPr lang="es-EC" sz="1600">
            <a:solidFill>
              <a:schemeClr val="bg2">
                <a:lumMod val="25000"/>
              </a:schemeClr>
            </a:solidFill>
            <a:latin typeface="Calibri" panose="020F0502020204030204" pitchFamily="34" charset="0"/>
            <a:cs typeface="Calibri" panose="020F0502020204030204" pitchFamily="34" charset="0"/>
          </a:endParaRPr>
        </a:p>
      </dgm:t>
    </dgm:pt>
    <dgm:pt modelId="{4BB93F12-0091-4CF1-A81F-93C96F5F95C6}" type="pres">
      <dgm:prSet presAssocID="{C53813FA-F3EE-4E31-9F7B-95DBDE30169D}" presName="Name0" presStyleCnt="0">
        <dgm:presLayoutVars>
          <dgm:dir/>
          <dgm:resizeHandles val="exact"/>
        </dgm:presLayoutVars>
      </dgm:prSet>
      <dgm:spPr/>
    </dgm:pt>
    <dgm:pt modelId="{BD17C3FD-1EAC-4C0E-84EF-19A9D8EB5403}" type="pres">
      <dgm:prSet presAssocID="{D49D90C6-5005-4D3E-AF56-99ADD1A5C121}" presName="node" presStyleLbl="node1" presStyleIdx="0" presStyleCnt="2" custScaleX="316835">
        <dgm:presLayoutVars>
          <dgm:bulletEnabled val="1"/>
        </dgm:presLayoutVars>
      </dgm:prSet>
      <dgm:spPr/>
    </dgm:pt>
    <dgm:pt modelId="{A6DBA261-6071-42BB-B9F4-F044BC14CD9E}" type="pres">
      <dgm:prSet presAssocID="{85FB38B8-A5FD-4C57-8D28-D69D465CD65F}" presName="sibTrans" presStyleLbl="sibTrans2D1" presStyleIdx="0" presStyleCnt="1"/>
      <dgm:spPr/>
    </dgm:pt>
    <dgm:pt modelId="{49F12F86-734D-4307-96A9-A2F5E8C8BBD5}" type="pres">
      <dgm:prSet presAssocID="{85FB38B8-A5FD-4C57-8D28-D69D465CD65F}" presName="connectorText" presStyleLbl="sibTrans2D1" presStyleIdx="0" presStyleCnt="1"/>
      <dgm:spPr/>
    </dgm:pt>
    <dgm:pt modelId="{2D928AA7-49EF-4543-9427-DA98ACF969DA}" type="pres">
      <dgm:prSet presAssocID="{488D575C-F0B4-4383-91C3-DAD39A96D95F}" presName="node" presStyleLbl="node1" presStyleIdx="1" presStyleCnt="2" custScaleX="150453">
        <dgm:presLayoutVars>
          <dgm:bulletEnabled val="1"/>
        </dgm:presLayoutVars>
      </dgm:prSet>
      <dgm:spPr/>
    </dgm:pt>
  </dgm:ptLst>
  <dgm:cxnLst>
    <dgm:cxn modelId="{8FC8DB2E-F31F-479A-94F5-25CFA0191722}" type="presOf" srcId="{85FB38B8-A5FD-4C57-8D28-D69D465CD65F}" destId="{49F12F86-734D-4307-96A9-A2F5E8C8BBD5}" srcOrd="1" destOrd="0" presId="urn:microsoft.com/office/officeart/2005/8/layout/process1"/>
    <dgm:cxn modelId="{4A06C73C-6ED6-4C74-AE54-FFA2F978F26E}" type="presOf" srcId="{D49D90C6-5005-4D3E-AF56-99ADD1A5C121}" destId="{BD17C3FD-1EAC-4C0E-84EF-19A9D8EB5403}" srcOrd="0" destOrd="0" presId="urn:microsoft.com/office/officeart/2005/8/layout/process1"/>
    <dgm:cxn modelId="{CCF37F43-ECB7-46CB-902A-182B7B21484F}" type="presOf" srcId="{C53813FA-F3EE-4E31-9F7B-95DBDE30169D}" destId="{4BB93F12-0091-4CF1-A81F-93C96F5F95C6}" srcOrd="0" destOrd="0" presId="urn:microsoft.com/office/officeart/2005/8/layout/process1"/>
    <dgm:cxn modelId="{C73F0A70-8A9C-4AFB-A9B0-482B70352CC9}" srcId="{C53813FA-F3EE-4E31-9F7B-95DBDE30169D}" destId="{488D575C-F0B4-4383-91C3-DAD39A96D95F}" srcOrd="1" destOrd="0" parTransId="{72F59125-E4CC-4002-95D1-8E7B6CE2BAA7}" sibTransId="{C16A5927-6B00-4F85-9899-C5F7FFE2EAD2}"/>
    <dgm:cxn modelId="{FC341154-DC73-4F1E-9C85-47A608BB1B06}" srcId="{C53813FA-F3EE-4E31-9F7B-95DBDE30169D}" destId="{D49D90C6-5005-4D3E-AF56-99ADD1A5C121}" srcOrd="0" destOrd="0" parTransId="{A28B62F9-384B-4272-B81A-06F854E0D88D}" sibTransId="{85FB38B8-A5FD-4C57-8D28-D69D465CD65F}"/>
    <dgm:cxn modelId="{2778E78B-E7CF-400E-961F-4EC076B1C144}" type="presOf" srcId="{488D575C-F0B4-4383-91C3-DAD39A96D95F}" destId="{2D928AA7-49EF-4543-9427-DA98ACF969DA}" srcOrd="0" destOrd="0" presId="urn:microsoft.com/office/officeart/2005/8/layout/process1"/>
    <dgm:cxn modelId="{4EBF72E4-2066-4D38-B21A-219AF48D17FB}" type="presOf" srcId="{85FB38B8-A5FD-4C57-8D28-D69D465CD65F}" destId="{A6DBA261-6071-42BB-B9F4-F044BC14CD9E}" srcOrd="0" destOrd="0" presId="urn:microsoft.com/office/officeart/2005/8/layout/process1"/>
    <dgm:cxn modelId="{2671FD2E-4378-4CD0-B823-66DC3CCC6FD3}" type="presParOf" srcId="{4BB93F12-0091-4CF1-A81F-93C96F5F95C6}" destId="{BD17C3FD-1EAC-4C0E-84EF-19A9D8EB5403}" srcOrd="0" destOrd="0" presId="urn:microsoft.com/office/officeart/2005/8/layout/process1"/>
    <dgm:cxn modelId="{9197A0ED-F661-4814-B1F0-38BBB7B5EF9E}" type="presParOf" srcId="{4BB93F12-0091-4CF1-A81F-93C96F5F95C6}" destId="{A6DBA261-6071-42BB-B9F4-F044BC14CD9E}" srcOrd="1" destOrd="0" presId="urn:microsoft.com/office/officeart/2005/8/layout/process1"/>
    <dgm:cxn modelId="{A071D61A-E496-45A5-95CA-26E57B24ABD3}" type="presParOf" srcId="{A6DBA261-6071-42BB-B9F4-F044BC14CD9E}" destId="{49F12F86-734D-4307-96A9-A2F5E8C8BBD5}" srcOrd="0" destOrd="0" presId="urn:microsoft.com/office/officeart/2005/8/layout/process1"/>
    <dgm:cxn modelId="{C34BF73D-CDF2-43DF-BEDF-742C99FFE256}" type="presParOf" srcId="{4BB93F12-0091-4CF1-A81F-93C96F5F95C6}" destId="{2D928AA7-49EF-4543-9427-DA98ACF969D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F6799B-11D0-4840-8F07-81194E25ECE1}"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2AA36746-D461-4C08-A84F-C5FF50789BBC}">
      <dgm:prSet phldrT="[Texto]" custT="1"/>
      <dgm:spPr/>
      <dgm:t>
        <a:bodyPr/>
        <a:lstStyle/>
        <a:p>
          <a:r>
            <a:rPr lang="es-EC" sz="1600" dirty="0">
              <a:latin typeface="Calibri" panose="020F0502020204030204" pitchFamily="34" charset="0"/>
              <a:cs typeface="Calibri" panose="020F0502020204030204" pitchFamily="34" charset="0"/>
            </a:rPr>
            <a:t>Difícil situación sanitaria y económica</a:t>
          </a:r>
        </a:p>
      </dgm:t>
    </dgm:pt>
    <dgm:pt modelId="{09D27E18-374F-4716-91B9-6DD51F2D607F}" type="parTrans" cxnId="{9B9D8EE8-40F0-45DC-B217-282F21119294}">
      <dgm:prSet/>
      <dgm:spPr/>
      <dgm:t>
        <a:bodyPr/>
        <a:lstStyle/>
        <a:p>
          <a:endParaRPr lang="es-EC" sz="1600">
            <a:latin typeface="Calibri" panose="020F0502020204030204" pitchFamily="34" charset="0"/>
            <a:cs typeface="Calibri" panose="020F0502020204030204" pitchFamily="34" charset="0"/>
          </a:endParaRPr>
        </a:p>
      </dgm:t>
    </dgm:pt>
    <dgm:pt modelId="{2C134136-AA6F-40EA-B2AF-3771FB45DB27}" type="sibTrans" cxnId="{9B9D8EE8-40F0-45DC-B217-282F21119294}">
      <dgm:prSet custT="1"/>
      <dgm:spPr/>
      <dgm:t>
        <a:bodyPr/>
        <a:lstStyle/>
        <a:p>
          <a:endParaRPr lang="es-EC" sz="1600">
            <a:latin typeface="Calibri" panose="020F0502020204030204" pitchFamily="34" charset="0"/>
            <a:cs typeface="Calibri" panose="020F0502020204030204" pitchFamily="34" charset="0"/>
          </a:endParaRPr>
        </a:p>
      </dgm:t>
    </dgm:pt>
    <dgm:pt modelId="{4E9C64B1-F98A-4D82-8FC4-18154AD5259E}">
      <dgm:prSet phldrT="[Texto]" custT="1"/>
      <dgm:spPr/>
      <dgm:t>
        <a:bodyPr/>
        <a:lstStyle/>
        <a:p>
          <a:r>
            <a:rPr lang="es-EC" sz="1600" dirty="0">
              <a:latin typeface="Calibri" panose="020F0502020204030204" pitchFamily="34" charset="0"/>
              <a:cs typeface="Calibri" panose="020F0502020204030204" pitchFamily="34" charset="0"/>
            </a:rPr>
            <a:t>Educación financiera</a:t>
          </a:r>
        </a:p>
      </dgm:t>
    </dgm:pt>
    <dgm:pt modelId="{73E64791-44EE-4006-92DE-94385CFB995F}" type="parTrans" cxnId="{C85BBEB9-6298-43D3-B958-0A41A9937003}">
      <dgm:prSet/>
      <dgm:spPr/>
      <dgm:t>
        <a:bodyPr/>
        <a:lstStyle/>
        <a:p>
          <a:endParaRPr lang="es-EC" sz="1600">
            <a:latin typeface="Calibri" panose="020F0502020204030204" pitchFamily="34" charset="0"/>
            <a:cs typeface="Calibri" panose="020F0502020204030204" pitchFamily="34" charset="0"/>
          </a:endParaRPr>
        </a:p>
      </dgm:t>
    </dgm:pt>
    <dgm:pt modelId="{36D9267C-5377-4F85-AF00-A99E7F0D9F0A}" type="sibTrans" cxnId="{C85BBEB9-6298-43D3-B958-0A41A9937003}">
      <dgm:prSet custT="1"/>
      <dgm:spPr/>
      <dgm:t>
        <a:bodyPr/>
        <a:lstStyle/>
        <a:p>
          <a:endParaRPr lang="es-EC" sz="1600">
            <a:latin typeface="Calibri" panose="020F0502020204030204" pitchFamily="34" charset="0"/>
            <a:cs typeface="Calibri" panose="020F0502020204030204" pitchFamily="34" charset="0"/>
          </a:endParaRPr>
        </a:p>
      </dgm:t>
    </dgm:pt>
    <dgm:pt modelId="{255DEDCA-43B6-4B78-BCC8-626EC178A5D6}">
      <dgm:prSet phldrT="[Texto]" custT="1"/>
      <dgm:spPr/>
      <dgm:t>
        <a:bodyPr/>
        <a:lstStyle/>
        <a:p>
          <a:r>
            <a:rPr lang="es-EC" sz="1600" dirty="0">
              <a:latin typeface="Calibri" panose="020F0502020204030204" pitchFamily="34" charset="0"/>
              <a:cs typeface="Calibri" panose="020F0502020204030204" pitchFamily="34" charset="0"/>
            </a:rPr>
            <a:t>Disminuir vulnerabilidad y mejorar la situación económica</a:t>
          </a:r>
        </a:p>
      </dgm:t>
    </dgm:pt>
    <dgm:pt modelId="{6296E11C-2813-410E-A45D-5593B3C4C300}" type="parTrans" cxnId="{6A738676-A5DA-408E-9BB0-2C6352F05395}">
      <dgm:prSet/>
      <dgm:spPr/>
      <dgm:t>
        <a:bodyPr/>
        <a:lstStyle/>
        <a:p>
          <a:endParaRPr lang="es-EC" sz="1600">
            <a:latin typeface="Calibri" panose="020F0502020204030204" pitchFamily="34" charset="0"/>
            <a:cs typeface="Calibri" panose="020F0502020204030204" pitchFamily="34" charset="0"/>
          </a:endParaRPr>
        </a:p>
      </dgm:t>
    </dgm:pt>
    <dgm:pt modelId="{72AD07D1-1707-4202-8745-1E72430E461C}" type="sibTrans" cxnId="{6A738676-A5DA-408E-9BB0-2C6352F05395}">
      <dgm:prSet custT="1"/>
      <dgm:spPr/>
      <dgm:t>
        <a:bodyPr/>
        <a:lstStyle/>
        <a:p>
          <a:endParaRPr lang="es-EC" sz="1600">
            <a:latin typeface="Calibri" panose="020F0502020204030204" pitchFamily="34" charset="0"/>
            <a:cs typeface="Calibri" panose="020F0502020204030204" pitchFamily="34" charset="0"/>
          </a:endParaRPr>
        </a:p>
      </dgm:t>
    </dgm:pt>
    <dgm:pt modelId="{6125595A-3B43-44B3-987F-86B554C0B1BC}">
      <dgm:prSet phldrT="[Texto]" custT="1"/>
      <dgm:spPr/>
      <dgm:t>
        <a:bodyPr/>
        <a:lstStyle/>
        <a:p>
          <a:r>
            <a:rPr lang="es-EC" sz="1600" dirty="0">
              <a:latin typeface="Calibri" panose="020F0502020204030204" pitchFamily="34" charset="0"/>
              <a:cs typeface="Calibri" panose="020F0502020204030204" pitchFamily="34" charset="0"/>
            </a:rPr>
            <a:t>Bajo nivel de educación financiera </a:t>
          </a:r>
        </a:p>
      </dgm:t>
    </dgm:pt>
    <dgm:pt modelId="{51503F63-5B56-4F1B-A7AB-31898300238D}" type="parTrans" cxnId="{996AB7D1-0B71-4BC4-A128-D6EB958ACB85}">
      <dgm:prSet/>
      <dgm:spPr/>
      <dgm:t>
        <a:bodyPr/>
        <a:lstStyle/>
        <a:p>
          <a:endParaRPr lang="es-EC" sz="1600">
            <a:latin typeface="Calibri" panose="020F0502020204030204" pitchFamily="34" charset="0"/>
            <a:cs typeface="Calibri" panose="020F0502020204030204" pitchFamily="34" charset="0"/>
          </a:endParaRPr>
        </a:p>
      </dgm:t>
    </dgm:pt>
    <dgm:pt modelId="{8D70CAD0-3A0C-4B11-82A9-8E415011EF27}" type="sibTrans" cxnId="{996AB7D1-0B71-4BC4-A128-D6EB958ACB85}">
      <dgm:prSet custT="1"/>
      <dgm:spPr/>
      <dgm:t>
        <a:bodyPr/>
        <a:lstStyle/>
        <a:p>
          <a:endParaRPr lang="es-EC" sz="1600">
            <a:latin typeface="Calibri" panose="020F0502020204030204" pitchFamily="34" charset="0"/>
            <a:cs typeface="Calibri" panose="020F0502020204030204" pitchFamily="34" charset="0"/>
          </a:endParaRPr>
        </a:p>
      </dgm:t>
    </dgm:pt>
    <dgm:pt modelId="{CCAB4E0A-09E2-46AF-B498-49C04158ABBF}">
      <dgm:prSet phldrT="[Texto]" custT="1"/>
      <dgm:spPr/>
      <dgm:t>
        <a:bodyPr/>
        <a:lstStyle/>
        <a:p>
          <a:r>
            <a:rPr lang="es-EC" sz="1600" dirty="0">
              <a:latin typeface="Calibri" panose="020F0502020204030204" pitchFamily="34" charset="0"/>
              <a:cs typeface="Calibri" panose="020F0502020204030204" pitchFamily="34" charset="0"/>
            </a:rPr>
            <a:t>Hogares de la parroquia de </a:t>
          </a:r>
          <a:r>
            <a:rPr lang="es-EC" sz="1600" dirty="0" err="1">
              <a:latin typeface="Calibri" panose="020F0502020204030204" pitchFamily="34" charset="0"/>
              <a:cs typeface="Calibri" panose="020F0502020204030204" pitchFamily="34" charset="0"/>
            </a:rPr>
            <a:t>Yaruquí</a:t>
          </a:r>
          <a:endParaRPr lang="es-EC" sz="1600" dirty="0">
            <a:latin typeface="Calibri" panose="020F0502020204030204" pitchFamily="34" charset="0"/>
            <a:cs typeface="Calibri" panose="020F0502020204030204" pitchFamily="34" charset="0"/>
          </a:endParaRPr>
        </a:p>
      </dgm:t>
    </dgm:pt>
    <dgm:pt modelId="{B93DF5A3-03C4-47D6-9C7D-C300E7847DC9}" type="parTrans" cxnId="{7F038869-E24D-4A1C-9683-33315640E8FA}">
      <dgm:prSet/>
      <dgm:spPr/>
      <dgm:t>
        <a:bodyPr/>
        <a:lstStyle/>
        <a:p>
          <a:endParaRPr lang="es-EC" sz="1600">
            <a:latin typeface="Calibri" panose="020F0502020204030204" pitchFamily="34" charset="0"/>
            <a:cs typeface="Calibri" panose="020F0502020204030204" pitchFamily="34" charset="0"/>
          </a:endParaRPr>
        </a:p>
      </dgm:t>
    </dgm:pt>
    <dgm:pt modelId="{23D9AC7D-41A8-46D6-BEC1-E59E70E25390}" type="sibTrans" cxnId="{7F038869-E24D-4A1C-9683-33315640E8FA}">
      <dgm:prSet custT="1"/>
      <dgm:spPr/>
      <dgm:t>
        <a:bodyPr/>
        <a:lstStyle/>
        <a:p>
          <a:endParaRPr lang="es-EC" sz="1600">
            <a:latin typeface="Calibri" panose="020F0502020204030204" pitchFamily="34" charset="0"/>
            <a:cs typeface="Calibri" panose="020F0502020204030204" pitchFamily="34" charset="0"/>
          </a:endParaRPr>
        </a:p>
      </dgm:t>
    </dgm:pt>
    <dgm:pt modelId="{A9564596-C3D2-40BD-89A9-ED0675D32522}">
      <dgm:prSet phldrT="[Texto]" custT="1"/>
      <dgm:spPr/>
      <dgm:t>
        <a:bodyPr/>
        <a:lstStyle/>
        <a:p>
          <a:r>
            <a:rPr lang="es-EC" sz="1600" dirty="0">
              <a:latin typeface="Calibri" panose="020F0502020204030204" pitchFamily="34" charset="0"/>
              <a:cs typeface="Calibri" panose="020F0502020204030204" pitchFamily="34" charset="0"/>
            </a:rPr>
            <a:t>Programa en base a las necesidades de la población</a:t>
          </a:r>
        </a:p>
      </dgm:t>
    </dgm:pt>
    <dgm:pt modelId="{CBF10CA5-AF2D-4A5C-87C7-D85C29A9B75C}" type="parTrans" cxnId="{64F4287E-04C6-4952-8147-C292377CC364}">
      <dgm:prSet/>
      <dgm:spPr/>
      <dgm:t>
        <a:bodyPr/>
        <a:lstStyle/>
        <a:p>
          <a:endParaRPr lang="es-EC" sz="1600">
            <a:latin typeface="Calibri" panose="020F0502020204030204" pitchFamily="34" charset="0"/>
            <a:cs typeface="Calibri" panose="020F0502020204030204" pitchFamily="34" charset="0"/>
          </a:endParaRPr>
        </a:p>
      </dgm:t>
    </dgm:pt>
    <dgm:pt modelId="{50302801-7539-409C-995C-0C880F21624F}" type="sibTrans" cxnId="{64F4287E-04C6-4952-8147-C292377CC364}">
      <dgm:prSet/>
      <dgm:spPr/>
      <dgm:t>
        <a:bodyPr/>
        <a:lstStyle/>
        <a:p>
          <a:endParaRPr lang="es-EC" sz="1600">
            <a:latin typeface="Calibri" panose="020F0502020204030204" pitchFamily="34" charset="0"/>
            <a:cs typeface="Calibri" panose="020F0502020204030204" pitchFamily="34" charset="0"/>
          </a:endParaRPr>
        </a:p>
      </dgm:t>
    </dgm:pt>
    <dgm:pt modelId="{620B3C4D-CCD7-46BA-B65D-472CE39CD19C}" type="pres">
      <dgm:prSet presAssocID="{D9F6799B-11D0-4840-8F07-81194E25ECE1}" presName="Name0" presStyleCnt="0">
        <dgm:presLayoutVars>
          <dgm:dir/>
          <dgm:resizeHandles val="exact"/>
        </dgm:presLayoutVars>
      </dgm:prSet>
      <dgm:spPr/>
    </dgm:pt>
    <dgm:pt modelId="{5398A12A-3062-4E05-A653-CD0A3598A706}" type="pres">
      <dgm:prSet presAssocID="{2AA36746-D461-4C08-A84F-C5FF50789BBC}" presName="node" presStyleLbl="node1" presStyleIdx="0" presStyleCnt="6">
        <dgm:presLayoutVars>
          <dgm:bulletEnabled val="1"/>
        </dgm:presLayoutVars>
      </dgm:prSet>
      <dgm:spPr/>
    </dgm:pt>
    <dgm:pt modelId="{159701C4-667A-4B8F-8FBE-286BE846B314}" type="pres">
      <dgm:prSet presAssocID="{2C134136-AA6F-40EA-B2AF-3771FB45DB27}" presName="sibTrans" presStyleLbl="sibTrans1D1" presStyleIdx="0" presStyleCnt="5"/>
      <dgm:spPr/>
    </dgm:pt>
    <dgm:pt modelId="{FCE2EDCA-F5B7-43BC-A89F-42F91621CADA}" type="pres">
      <dgm:prSet presAssocID="{2C134136-AA6F-40EA-B2AF-3771FB45DB27}" presName="connectorText" presStyleLbl="sibTrans1D1" presStyleIdx="0" presStyleCnt="5"/>
      <dgm:spPr/>
    </dgm:pt>
    <dgm:pt modelId="{69794222-1416-4D8F-9872-3CA3971E5DBF}" type="pres">
      <dgm:prSet presAssocID="{4E9C64B1-F98A-4D82-8FC4-18154AD5259E}" presName="node" presStyleLbl="node1" presStyleIdx="1" presStyleCnt="6" custLinFactNeighborX="-2479" custLinFactNeighborY="-361">
        <dgm:presLayoutVars>
          <dgm:bulletEnabled val="1"/>
        </dgm:presLayoutVars>
      </dgm:prSet>
      <dgm:spPr/>
    </dgm:pt>
    <dgm:pt modelId="{B0A647D3-58CB-413E-BC43-A8DFDC12C57B}" type="pres">
      <dgm:prSet presAssocID="{36D9267C-5377-4F85-AF00-A99E7F0D9F0A}" presName="sibTrans" presStyleLbl="sibTrans1D1" presStyleIdx="1" presStyleCnt="5"/>
      <dgm:spPr/>
    </dgm:pt>
    <dgm:pt modelId="{A2EC049B-D9CB-4BCF-A993-BE109BD0D489}" type="pres">
      <dgm:prSet presAssocID="{36D9267C-5377-4F85-AF00-A99E7F0D9F0A}" presName="connectorText" presStyleLbl="sibTrans1D1" presStyleIdx="1" presStyleCnt="5"/>
      <dgm:spPr/>
    </dgm:pt>
    <dgm:pt modelId="{2B7242D1-EE1C-4F32-93A4-C63F0A6B6C38}" type="pres">
      <dgm:prSet presAssocID="{255DEDCA-43B6-4B78-BCC8-626EC178A5D6}" presName="node" presStyleLbl="node1" presStyleIdx="2" presStyleCnt="6" custScaleY="112126">
        <dgm:presLayoutVars>
          <dgm:bulletEnabled val="1"/>
        </dgm:presLayoutVars>
      </dgm:prSet>
      <dgm:spPr/>
    </dgm:pt>
    <dgm:pt modelId="{032ECDCC-6171-4FC3-8B45-82F33B2D536A}" type="pres">
      <dgm:prSet presAssocID="{72AD07D1-1707-4202-8745-1E72430E461C}" presName="sibTrans" presStyleLbl="sibTrans1D1" presStyleIdx="2" presStyleCnt="5"/>
      <dgm:spPr/>
    </dgm:pt>
    <dgm:pt modelId="{63A74416-2C98-47FD-BBF4-7B3C5A1F0752}" type="pres">
      <dgm:prSet presAssocID="{72AD07D1-1707-4202-8745-1E72430E461C}" presName="connectorText" presStyleLbl="sibTrans1D1" presStyleIdx="2" presStyleCnt="5"/>
      <dgm:spPr/>
    </dgm:pt>
    <dgm:pt modelId="{CDEA43F6-E0D1-4B95-9AA5-8EEE5606BAD4}" type="pres">
      <dgm:prSet presAssocID="{6125595A-3B43-44B3-987F-86B554C0B1BC}" presName="node" presStyleLbl="node1" presStyleIdx="3" presStyleCnt="6">
        <dgm:presLayoutVars>
          <dgm:bulletEnabled val="1"/>
        </dgm:presLayoutVars>
      </dgm:prSet>
      <dgm:spPr/>
    </dgm:pt>
    <dgm:pt modelId="{1958D24F-5E73-4477-B9DE-830BD188CACD}" type="pres">
      <dgm:prSet presAssocID="{8D70CAD0-3A0C-4B11-82A9-8E415011EF27}" presName="sibTrans" presStyleLbl="sibTrans1D1" presStyleIdx="3" presStyleCnt="5"/>
      <dgm:spPr/>
    </dgm:pt>
    <dgm:pt modelId="{FFEE6A22-86AA-45E5-BC48-045AD3D346CC}" type="pres">
      <dgm:prSet presAssocID="{8D70CAD0-3A0C-4B11-82A9-8E415011EF27}" presName="connectorText" presStyleLbl="sibTrans1D1" presStyleIdx="3" presStyleCnt="5"/>
      <dgm:spPr/>
    </dgm:pt>
    <dgm:pt modelId="{1D583425-8FA7-4E74-9B4A-2B297B26F98B}" type="pres">
      <dgm:prSet presAssocID="{CCAB4E0A-09E2-46AF-B498-49C04158ABBF}" presName="node" presStyleLbl="node1" presStyleIdx="4" presStyleCnt="6">
        <dgm:presLayoutVars>
          <dgm:bulletEnabled val="1"/>
        </dgm:presLayoutVars>
      </dgm:prSet>
      <dgm:spPr/>
    </dgm:pt>
    <dgm:pt modelId="{7550F0E0-7BE5-442D-95A2-3994F3AA04ED}" type="pres">
      <dgm:prSet presAssocID="{23D9AC7D-41A8-46D6-BEC1-E59E70E25390}" presName="sibTrans" presStyleLbl="sibTrans1D1" presStyleIdx="4" presStyleCnt="5"/>
      <dgm:spPr/>
    </dgm:pt>
    <dgm:pt modelId="{0C9D2E10-236A-4934-A5B6-683BB458D202}" type="pres">
      <dgm:prSet presAssocID="{23D9AC7D-41A8-46D6-BEC1-E59E70E25390}" presName="connectorText" presStyleLbl="sibTrans1D1" presStyleIdx="4" presStyleCnt="5"/>
      <dgm:spPr/>
    </dgm:pt>
    <dgm:pt modelId="{5A211B2E-D009-4073-90F9-315C174FEA39}" type="pres">
      <dgm:prSet presAssocID="{A9564596-C3D2-40BD-89A9-ED0675D32522}" presName="node" presStyleLbl="node1" presStyleIdx="5" presStyleCnt="6">
        <dgm:presLayoutVars>
          <dgm:bulletEnabled val="1"/>
        </dgm:presLayoutVars>
      </dgm:prSet>
      <dgm:spPr/>
    </dgm:pt>
  </dgm:ptLst>
  <dgm:cxnLst>
    <dgm:cxn modelId="{F6DD7F02-A5E4-4FD1-A473-9FC89A287D43}" type="presOf" srcId="{D9F6799B-11D0-4840-8F07-81194E25ECE1}" destId="{620B3C4D-CCD7-46BA-B65D-472CE39CD19C}" srcOrd="0" destOrd="0" presId="urn:microsoft.com/office/officeart/2005/8/layout/bProcess3"/>
    <dgm:cxn modelId="{8CE88D07-7D2F-4738-8A8E-8861E6EAA7EB}" type="presOf" srcId="{72AD07D1-1707-4202-8745-1E72430E461C}" destId="{63A74416-2C98-47FD-BBF4-7B3C5A1F0752}" srcOrd="1" destOrd="0" presId="urn:microsoft.com/office/officeart/2005/8/layout/bProcess3"/>
    <dgm:cxn modelId="{6A4EBA13-DC64-455E-999D-3DC53729BFE5}" type="presOf" srcId="{2AA36746-D461-4C08-A84F-C5FF50789BBC}" destId="{5398A12A-3062-4E05-A653-CD0A3598A706}" srcOrd="0" destOrd="0" presId="urn:microsoft.com/office/officeart/2005/8/layout/bProcess3"/>
    <dgm:cxn modelId="{DAF70D2B-B76B-4D98-86ED-FB548B8E6E80}" type="presOf" srcId="{255DEDCA-43B6-4B78-BCC8-626EC178A5D6}" destId="{2B7242D1-EE1C-4F32-93A4-C63F0A6B6C38}" srcOrd="0" destOrd="0" presId="urn:microsoft.com/office/officeart/2005/8/layout/bProcess3"/>
    <dgm:cxn modelId="{A2B3D633-498E-430F-A8C7-BFFBE50C4A5F}" type="presOf" srcId="{8D70CAD0-3A0C-4B11-82A9-8E415011EF27}" destId="{FFEE6A22-86AA-45E5-BC48-045AD3D346CC}" srcOrd="1" destOrd="0" presId="urn:microsoft.com/office/officeart/2005/8/layout/bProcess3"/>
    <dgm:cxn modelId="{CD2A1834-0205-4776-A797-D6CB68988037}" type="presOf" srcId="{23D9AC7D-41A8-46D6-BEC1-E59E70E25390}" destId="{7550F0E0-7BE5-442D-95A2-3994F3AA04ED}" srcOrd="0" destOrd="0" presId="urn:microsoft.com/office/officeart/2005/8/layout/bProcess3"/>
    <dgm:cxn modelId="{7F038869-E24D-4A1C-9683-33315640E8FA}" srcId="{D9F6799B-11D0-4840-8F07-81194E25ECE1}" destId="{CCAB4E0A-09E2-46AF-B498-49C04158ABBF}" srcOrd="4" destOrd="0" parTransId="{B93DF5A3-03C4-47D6-9C7D-C300E7847DC9}" sibTransId="{23D9AC7D-41A8-46D6-BEC1-E59E70E25390}"/>
    <dgm:cxn modelId="{8A94336A-BFD6-4213-A402-3252E3F00154}" type="presOf" srcId="{A9564596-C3D2-40BD-89A9-ED0675D32522}" destId="{5A211B2E-D009-4073-90F9-315C174FEA39}" srcOrd="0" destOrd="0" presId="urn:microsoft.com/office/officeart/2005/8/layout/bProcess3"/>
    <dgm:cxn modelId="{D8BE4C4D-5E32-46F4-B9F6-EEF9E0DCF7AE}" type="presOf" srcId="{36D9267C-5377-4F85-AF00-A99E7F0D9F0A}" destId="{B0A647D3-58CB-413E-BC43-A8DFDC12C57B}" srcOrd="0" destOrd="0" presId="urn:microsoft.com/office/officeart/2005/8/layout/bProcess3"/>
    <dgm:cxn modelId="{6ABAE54E-BECF-4416-B130-529C4BA77835}" type="presOf" srcId="{2C134136-AA6F-40EA-B2AF-3771FB45DB27}" destId="{159701C4-667A-4B8F-8FBE-286BE846B314}" srcOrd="0" destOrd="0" presId="urn:microsoft.com/office/officeart/2005/8/layout/bProcess3"/>
    <dgm:cxn modelId="{6A738676-A5DA-408E-9BB0-2C6352F05395}" srcId="{D9F6799B-11D0-4840-8F07-81194E25ECE1}" destId="{255DEDCA-43B6-4B78-BCC8-626EC178A5D6}" srcOrd="2" destOrd="0" parTransId="{6296E11C-2813-410E-A45D-5593B3C4C300}" sibTransId="{72AD07D1-1707-4202-8745-1E72430E461C}"/>
    <dgm:cxn modelId="{64F4287E-04C6-4952-8147-C292377CC364}" srcId="{D9F6799B-11D0-4840-8F07-81194E25ECE1}" destId="{A9564596-C3D2-40BD-89A9-ED0675D32522}" srcOrd="5" destOrd="0" parTransId="{CBF10CA5-AF2D-4A5C-87C7-D85C29A9B75C}" sibTransId="{50302801-7539-409C-995C-0C880F21624F}"/>
    <dgm:cxn modelId="{C4F6F49A-ED3F-4C6D-A62C-4930258E29A3}" type="presOf" srcId="{6125595A-3B43-44B3-987F-86B554C0B1BC}" destId="{CDEA43F6-E0D1-4B95-9AA5-8EEE5606BAD4}" srcOrd="0" destOrd="0" presId="urn:microsoft.com/office/officeart/2005/8/layout/bProcess3"/>
    <dgm:cxn modelId="{58B02BAA-76AC-415B-9F45-C9A848839C87}" type="presOf" srcId="{36D9267C-5377-4F85-AF00-A99E7F0D9F0A}" destId="{A2EC049B-D9CB-4BCF-A993-BE109BD0D489}" srcOrd="1" destOrd="0" presId="urn:microsoft.com/office/officeart/2005/8/layout/bProcess3"/>
    <dgm:cxn modelId="{86109EAF-32E6-4871-BF8B-E8198163F9D3}" type="presOf" srcId="{72AD07D1-1707-4202-8745-1E72430E461C}" destId="{032ECDCC-6171-4FC3-8B45-82F33B2D536A}" srcOrd="0" destOrd="0" presId="urn:microsoft.com/office/officeart/2005/8/layout/bProcess3"/>
    <dgm:cxn modelId="{3919EEB2-53CD-44B1-BF9A-0571AAF18A5E}" type="presOf" srcId="{8D70CAD0-3A0C-4B11-82A9-8E415011EF27}" destId="{1958D24F-5E73-4477-B9DE-830BD188CACD}" srcOrd="0" destOrd="0" presId="urn:microsoft.com/office/officeart/2005/8/layout/bProcess3"/>
    <dgm:cxn modelId="{C85BBEB9-6298-43D3-B958-0A41A9937003}" srcId="{D9F6799B-11D0-4840-8F07-81194E25ECE1}" destId="{4E9C64B1-F98A-4D82-8FC4-18154AD5259E}" srcOrd="1" destOrd="0" parTransId="{73E64791-44EE-4006-92DE-94385CFB995F}" sibTransId="{36D9267C-5377-4F85-AF00-A99E7F0D9F0A}"/>
    <dgm:cxn modelId="{19BD00BC-C358-4B41-B047-F6F067F60C2A}" type="presOf" srcId="{2C134136-AA6F-40EA-B2AF-3771FB45DB27}" destId="{FCE2EDCA-F5B7-43BC-A89F-42F91621CADA}" srcOrd="1" destOrd="0" presId="urn:microsoft.com/office/officeart/2005/8/layout/bProcess3"/>
    <dgm:cxn modelId="{996AB7D1-0B71-4BC4-A128-D6EB958ACB85}" srcId="{D9F6799B-11D0-4840-8F07-81194E25ECE1}" destId="{6125595A-3B43-44B3-987F-86B554C0B1BC}" srcOrd="3" destOrd="0" parTransId="{51503F63-5B56-4F1B-A7AB-31898300238D}" sibTransId="{8D70CAD0-3A0C-4B11-82A9-8E415011EF27}"/>
    <dgm:cxn modelId="{746B43E6-BD6A-474B-BE87-CCD5862651E5}" type="presOf" srcId="{23D9AC7D-41A8-46D6-BEC1-E59E70E25390}" destId="{0C9D2E10-236A-4934-A5B6-683BB458D202}" srcOrd="1" destOrd="0" presId="urn:microsoft.com/office/officeart/2005/8/layout/bProcess3"/>
    <dgm:cxn modelId="{804DDDE7-96C6-4422-BF8F-B9790D87A570}" type="presOf" srcId="{CCAB4E0A-09E2-46AF-B498-49C04158ABBF}" destId="{1D583425-8FA7-4E74-9B4A-2B297B26F98B}" srcOrd="0" destOrd="0" presId="urn:microsoft.com/office/officeart/2005/8/layout/bProcess3"/>
    <dgm:cxn modelId="{9B9D8EE8-40F0-45DC-B217-282F21119294}" srcId="{D9F6799B-11D0-4840-8F07-81194E25ECE1}" destId="{2AA36746-D461-4C08-A84F-C5FF50789BBC}" srcOrd="0" destOrd="0" parTransId="{09D27E18-374F-4716-91B9-6DD51F2D607F}" sibTransId="{2C134136-AA6F-40EA-B2AF-3771FB45DB27}"/>
    <dgm:cxn modelId="{A1E794FF-DF21-409D-B0D4-F0B181C9851B}" type="presOf" srcId="{4E9C64B1-F98A-4D82-8FC4-18154AD5259E}" destId="{69794222-1416-4D8F-9872-3CA3971E5DBF}" srcOrd="0" destOrd="0" presId="urn:microsoft.com/office/officeart/2005/8/layout/bProcess3"/>
    <dgm:cxn modelId="{E5903C2E-4AC1-4677-9246-C57372D93932}" type="presParOf" srcId="{620B3C4D-CCD7-46BA-B65D-472CE39CD19C}" destId="{5398A12A-3062-4E05-A653-CD0A3598A706}" srcOrd="0" destOrd="0" presId="urn:microsoft.com/office/officeart/2005/8/layout/bProcess3"/>
    <dgm:cxn modelId="{47A7C1B5-016E-4970-BDB1-77726E9F3732}" type="presParOf" srcId="{620B3C4D-CCD7-46BA-B65D-472CE39CD19C}" destId="{159701C4-667A-4B8F-8FBE-286BE846B314}" srcOrd="1" destOrd="0" presId="urn:microsoft.com/office/officeart/2005/8/layout/bProcess3"/>
    <dgm:cxn modelId="{76FEC96B-576A-4EBE-B81C-ECD964EBBBA9}" type="presParOf" srcId="{159701C4-667A-4B8F-8FBE-286BE846B314}" destId="{FCE2EDCA-F5B7-43BC-A89F-42F91621CADA}" srcOrd="0" destOrd="0" presId="urn:microsoft.com/office/officeart/2005/8/layout/bProcess3"/>
    <dgm:cxn modelId="{4BC4F3A8-C04F-493C-B997-5D250577D6AC}" type="presParOf" srcId="{620B3C4D-CCD7-46BA-B65D-472CE39CD19C}" destId="{69794222-1416-4D8F-9872-3CA3971E5DBF}" srcOrd="2" destOrd="0" presId="urn:microsoft.com/office/officeart/2005/8/layout/bProcess3"/>
    <dgm:cxn modelId="{2B331806-BA08-45C3-B896-6BDB4B184C37}" type="presParOf" srcId="{620B3C4D-CCD7-46BA-B65D-472CE39CD19C}" destId="{B0A647D3-58CB-413E-BC43-A8DFDC12C57B}" srcOrd="3" destOrd="0" presId="urn:microsoft.com/office/officeart/2005/8/layout/bProcess3"/>
    <dgm:cxn modelId="{88EB5110-A1D4-4897-AA9C-DC4F57928206}" type="presParOf" srcId="{B0A647D3-58CB-413E-BC43-A8DFDC12C57B}" destId="{A2EC049B-D9CB-4BCF-A993-BE109BD0D489}" srcOrd="0" destOrd="0" presId="urn:microsoft.com/office/officeart/2005/8/layout/bProcess3"/>
    <dgm:cxn modelId="{CA41B547-391C-4ABA-A702-0D35B4E6A9A9}" type="presParOf" srcId="{620B3C4D-CCD7-46BA-B65D-472CE39CD19C}" destId="{2B7242D1-EE1C-4F32-93A4-C63F0A6B6C38}" srcOrd="4" destOrd="0" presId="urn:microsoft.com/office/officeart/2005/8/layout/bProcess3"/>
    <dgm:cxn modelId="{6D5D069A-D92E-4A80-8383-90E72A96A1EB}" type="presParOf" srcId="{620B3C4D-CCD7-46BA-B65D-472CE39CD19C}" destId="{032ECDCC-6171-4FC3-8B45-82F33B2D536A}" srcOrd="5" destOrd="0" presId="urn:microsoft.com/office/officeart/2005/8/layout/bProcess3"/>
    <dgm:cxn modelId="{939CC71D-9138-47C0-BE02-7D54E3583EE0}" type="presParOf" srcId="{032ECDCC-6171-4FC3-8B45-82F33B2D536A}" destId="{63A74416-2C98-47FD-BBF4-7B3C5A1F0752}" srcOrd="0" destOrd="0" presId="urn:microsoft.com/office/officeart/2005/8/layout/bProcess3"/>
    <dgm:cxn modelId="{2E7E2C38-6EB0-4E8E-B7D6-2CC05699BCA3}" type="presParOf" srcId="{620B3C4D-CCD7-46BA-B65D-472CE39CD19C}" destId="{CDEA43F6-E0D1-4B95-9AA5-8EEE5606BAD4}" srcOrd="6" destOrd="0" presId="urn:microsoft.com/office/officeart/2005/8/layout/bProcess3"/>
    <dgm:cxn modelId="{1939AFBD-9732-4D1C-923A-7E37F57822C8}" type="presParOf" srcId="{620B3C4D-CCD7-46BA-B65D-472CE39CD19C}" destId="{1958D24F-5E73-4477-B9DE-830BD188CACD}" srcOrd="7" destOrd="0" presId="urn:microsoft.com/office/officeart/2005/8/layout/bProcess3"/>
    <dgm:cxn modelId="{089D7FE8-5213-4BCC-9681-F5DE188A4E46}" type="presParOf" srcId="{1958D24F-5E73-4477-B9DE-830BD188CACD}" destId="{FFEE6A22-86AA-45E5-BC48-045AD3D346CC}" srcOrd="0" destOrd="0" presId="urn:microsoft.com/office/officeart/2005/8/layout/bProcess3"/>
    <dgm:cxn modelId="{D283E799-1782-401B-B94A-4235A2A9C854}" type="presParOf" srcId="{620B3C4D-CCD7-46BA-B65D-472CE39CD19C}" destId="{1D583425-8FA7-4E74-9B4A-2B297B26F98B}" srcOrd="8" destOrd="0" presId="urn:microsoft.com/office/officeart/2005/8/layout/bProcess3"/>
    <dgm:cxn modelId="{A1E8A594-70F5-4740-9EAE-5F7386B051D6}" type="presParOf" srcId="{620B3C4D-CCD7-46BA-B65D-472CE39CD19C}" destId="{7550F0E0-7BE5-442D-95A2-3994F3AA04ED}" srcOrd="9" destOrd="0" presId="urn:microsoft.com/office/officeart/2005/8/layout/bProcess3"/>
    <dgm:cxn modelId="{25E97208-5674-480A-8C7C-247FB088C100}" type="presParOf" srcId="{7550F0E0-7BE5-442D-95A2-3994F3AA04ED}" destId="{0C9D2E10-236A-4934-A5B6-683BB458D202}" srcOrd="0" destOrd="0" presId="urn:microsoft.com/office/officeart/2005/8/layout/bProcess3"/>
    <dgm:cxn modelId="{BA944F9E-B6B3-4222-923A-413D54EC4C5D}" type="presParOf" srcId="{620B3C4D-CCD7-46BA-B65D-472CE39CD19C}" destId="{5A211B2E-D009-4073-90F9-315C174FEA39}"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147C20-3301-476A-96C7-D6D831485A5D}"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s-EC"/>
        </a:p>
      </dgm:t>
    </dgm:pt>
    <dgm:pt modelId="{26C17C60-C30E-4430-8E07-8C22095519FA}">
      <dgm:prSet phldrT="[Texto]" custT="1"/>
      <dgm:spPr/>
      <dgm:t>
        <a:bodyPr/>
        <a:lstStyle/>
        <a:p>
          <a:r>
            <a:rPr lang="es-EC" sz="1400" b="1">
              <a:latin typeface="Calibri" panose="020F0502020204030204" pitchFamily="34" charset="0"/>
              <a:cs typeface="Calibri" panose="020F0502020204030204" pitchFamily="34" charset="0"/>
            </a:rPr>
            <a:t>Objetivo General</a:t>
          </a:r>
          <a:endParaRPr lang="es-EC" sz="1400" b="1" dirty="0">
            <a:latin typeface="Calibri" panose="020F0502020204030204" pitchFamily="34" charset="0"/>
            <a:cs typeface="Calibri" panose="020F0502020204030204" pitchFamily="34" charset="0"/>
          </a:endParaRPr>
        </a:p>
      </dgm:t>
    </dgm:pt>
    <dgm:pt modelId="{E0FAC24B-7D17-4104-8586-9244F69222F4}" type="parTrans" cxnId="{176A324F-4E1E-4CD9-97C5-50DF34ED654D}">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A10B46B4-8540-4775-B254-9CFF7C958F2C}" type="sibTrans" cxnId="{176A324F-4E1E-4CD9-97C5-50DF34ED654D}">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2F23BF91-A1A4-4038-A333-A64A6A39D20F}">
      <dgm:prSet phldrT="[Texto]" custT="1"/>
      <dgm:spPr/>
      <dgm:t>
        <a:bodyPr/>
        <a:lstStyle/>
        <a:p>
          <a:r>
            <a:rPr lang="es-EC" sz="1400" b="0" dirty="0">
              <a:solidFill>
                <a:schemeClr val="bg2">
                  <a:lumMod val="10000"/>
                </a:schemeClr>
              </a:solidFill>
              <a:latin typeface="Calibri" panose="020F0502020204030204" pitchFamily="34" charset="0"/>
              <a:cs typeface="Calibri" panose="020F0502020204030204" pitchFamily="34" charset="0"/>
            </a:rPr>
            <a:t>Diseñar un programa de educación financiera dirigido a los habitantes de la parroquia de </a:t>
          </a:r>
          <a:r>
            <a:rPr lang="es-EC" sz="1400" b="0" dirty="0" err="1">
              <a:solidFill>
                <a:schemeClr val="bg2">
                  <a:lumMod val="10000"/>
                </a:schemeClr>
              </a:solidFill>
              <a:latin typeface="Calibri" panose="020F0502020204030204" pitchFamily="34" charset="0"/>
              <a:cs typeface="Calibri" panose="020F0502020204030204" pitchFamily="34" charset="0"/>
            </a:rPr>
            <a:t>Yaruquí</a:t>
          </a:r>
          <a:r>
            <a:rPr lang="es-EC" sz="1400" b="0" dirty="0">
              <a:solidFill>
                <a:schemeClr val="bg2">
                  <a:lumMod val="10000"/>
                </a:schemeClr>
              </a:solidFill>
              <a:latin typeface="Calibri" panose="020F0502020204030204" pitchFamily="34" charset="0"/>
              <a:cs typeface="Calibri" panose="020F0502020204030204" pitchFamily="34" charset="0"/>
            </a:rPr>
            <a:t> a fin de desarrollar competencias y habilidades financieras que les permita administrar mejor sus finanzas.</a:t>
          </a:r>
        </a:p>
      </dgm:t>
    </dgm:pt>
    <dgm:pt modelId="{DB138F57-AF79-4B65-8097-2F1D22484474}" type="parTrans" cxnId="{541CC12D-4A6C-4554-8DAC-B4920AAAEDD9}">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0D76E699-01E7-49FE-9364-1F316215BD4C}" type="sibTrans" cxnId="{541CC12D-4A6C-4554-8DAC-B4920AAAEDD9}">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BB3939E8-57D9-491A-8FE5-32B2270B4C7D}">
      <dgm:prSet phldrT="[Texto]" custT="1"/>
      <dgm:spPr/>
      <dgm:t>
        <a:bodyPr/>
        <a:lstStyle/>
        <a:p>
          <a:r>
            <a:rPr lang="es-EC" sz="1400" b="1">
              <a:latin typeface="Calibri" panose="020F0502020204030204" pitchFamily="34" charset="0"/>
              <a:cs typeface="Calibri" panose="020F0502020204030204" pitchFamily="34" charset="0"/>
            </a:rPr>
            <a:t>Objetivos específicos</a:t>
          </a:r>
          <a:endParaRPr lang="es-EC" sz="1400" b="1" dirty="0">
            <a:latin typeface="Calibri" panose="020F0502020204030204" pitchFamily="34" charset="0"/>
            <a:cs typeface="Calibri" panose="020F0502020204030204" pitchFamily="34" charset="0"/>
          </a:endParaRPr>
        </a:p>
      </dgm:t>
    </dgm:pt>
    <dgm:pt modelId="{8205F97A-E473-4D6D-A10E-162D9E2AC8E1}" type="parTrans" cxnId="{13BA7A4B-927D-413E-9A93-409A2B3798FD}">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8F78CE1C-2936-4444-B038-39038275C86D}" type="sibTrans" cxnId="{13BA7A4B-927D-413E-9A93-409A2B3798FD}">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442295BB-A0A5-4B6D-98D2-A37C94D1BF6D}">
      <dgm:prSet phldrT="[Texto]" custT="1"/>
      <dgm:spPr/>
      <dgm:t>
        <a:bodyPr/>
        <a:lstStyle/>
        <a:p>
          <a:r>
            <a:rPr lang="es-EC" sz="1400" b="0" dirty="0">
              <a:solidFill>
                <a:schemeClr val="bg2">
                  <a:lumMod val="10000"/>
                </a:schemeClr>
              </a:solidFill>
              <a:latin typeface="Calibri" panose="020F0502020204030204" pitchFamily="34" charset="0"/>
              <a:cs typeface="Calibri" panose="020F0502020204030204" pitchFamily="34" charset="0"/>
            </a:rPr>
            <a:t>Sensibilizar a la población objetivo acerca de la importancia de la educación financiera.</a:t>
          </a:r>
        </a:p>
      </dgm:t>
    </dgm:pt>
    <dgm:pt modelId="{3FAA6D55-775A-4AA9-8741-3AE8E2E68747}" type="parTrans" cxnId="{DE5A160D-AE40-435B-9CC5-0F418CB774D3}">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FA7F3C1B-F0C7-49ED-9B4B-C802F24BA283}" type="sibTrans" cxnId="{DE5A160D-AE40-435B-9CC5-0F418CB774D3}">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06B0FD0C-AE33-4E69-9931-AF3737D6B57F}">
      <dgm:prSet custT="1"/>
      <dgm:spPr/>
      <dgm:t>
        <a:bodyPr/>
        <a:lstStyle/>
        <a:p>
          <a:pPr>
            <a:buFont typeface="Symbol" panose="05050102010706020507" pitchFamily="18" charset="2"/>
            <a:buChar char=""/>
          </a:pPr>
          <a:r>
            <a:rPr lang="es-EC" sz="1400" b="0" dirty="0">
              <a:solidFill>
                <a:schemeClr val="bg2">
                  <a:lumMod val="10000"/>
                </a:schemeClr>
              </a:solidFill>
              <a:latin typeface="Calibri" panose="020F0502020204030204" pitchFamily="34" charset="0"/>
              <a:cs typeface="Calibri" panose="020F0502020204030204" pitchFamily="34" charset="0"/>
            </a:rPr>
            <a:t>Desarrollar material y recursos de apoyo que faciliten la divulgación de conocimientos.</a:t>
          </a:r>
        </a:p>
      </dgm:t>
    </dgm:pt>
    <dgm:pt modelId="{8F0B5451-8755-487F-A0AE-8CB190246842}" type="parTrans" cxnId="{DEB0B114-8297-4DFD-BB5F-52E67F8931F6}">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09883D72-4928-4523-8B73-4736B070061A}" type="sibTrans" cxnId="{DEB0B114-8297-4DFD-BB5F-52E67F8931F6}">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277A348D-ED21-47C3-8256-0C401581E9DE}">
      <dgm:prSet custT="1"/>
      <dgm:spPr/>
      <dgm:t>
        <a:bodyPr/>
        <a:lstStyle/>
        <a:p>
          <a:pPr>
            <a:buFont typeface="Symbol" panose="05050102010706020507" pitchFamily="18" charset="2"/>
            <a:buChar char=""/>
          </a:pPr>
          <a:r>
            <a:rPr lang="es-EC" sz="1400" b="0" dirty="0">
              <a:solidFill>
                <a:schemeClr val="bg2">
                  <a:lumMod val="10000"/>
                </a:schemeClr>
              </a:solidFill>
              <a:latin typeface="Calibri" panose="020F0502020204030204" pitchFamily="34" charset="0"/>
              <a:cs typeface="Calibri" panose="020F0502020204030204" pitchFamily="34" charset="0"/>
            </a:rPr>
            <a:t>Utilizar herramientas y plataformas digitales como medios de difusión y acercamiento a la población objetivo.</a:t>
          </a:r>
        </a:p>
      </dgm:t>
    </dgm:pt>
    <dgm:pt modelId="{A32680B0-DB6E-4550-B736-4BDE2E04C6BB}" type="parTrans" cxnId="{F1CB46E5-D0F6-42C7-8C6C-641137E313D2}">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3BEF0F93-7D78-45F2-9763-053D70CA11A6}" type="sibTrans" cxnId="{F1CB46E5-D0F6-42C7-8C6C-641137E313D2}">
      <dgm:prSet/>
      <dgm:spPr/>
      <dgm:t>
        <a:bodyPr/>
        <a:lstStyle/>
        <a:p>
          <a:endParaRPr lang="es-EC" sz="1400" b="1">
            <a:solidFill>
              <a:schemeClr val="bg2">
                <a:lumMod val="10000"/>
              </a:schemeClr>
            </a:solidFill>
            <a:latin typeface="Calibri" panose="020F0502020204030204" pitchFamily="34" charset="0"/>
            <a:cs typeface="Calibri" panose="020F0502020204030204" pitchFamily="34" charset="0"/>
          </a:endParaRPr>
        </a:p>
      </dgm:t>
    </dgm:pt>
    <dgm:pt modelId="{1A6092B9-FE29-42C9-B1A3-34899E49AFBD}" type="pres">
      <dgm:prSet presAssocID="{DF147C20-3301-476A-96C7-D6D831485A5D}" presName="linearFlow" presStyleCnt="0">
        <dgm:presLayoutVars>
          <dgm:dir/>
          <dgm:animLvl val="lvl"/>
          <dgm:resizeHandles val="exact"/>
        </dgm:presLayoutVars>
      </dgm:prSet>
      <dgm:spPr/>
    </dgm:pt>
    <dgm:pt modelId="{B032DFDF-47C5-426E-9C61-9E7836980364}" type="pres">
      <dgm:prSet presAssocID="{26C17C60-C30E-4430-8E07-8C22095519FA}" presName="composite" presStyleCnt="0"/>
      <dgm:spPr/>
    </dgm:pt>
    <dgm:pt modelId="{E5B689F0-CA19-4A6F-9810-EDD71CBB95E2}" type="pres">
      <dgm:prSet presAssocID="{26C17C60-C30E-4430-8E07-8C22095519FA}" presName="parentText" presStyleLbl="alignNode1" presStyleIdx="0" presStyleCnt="2">
        <dgm:presLayoutVars>
          <dgm:chMax val="1"/>
          <dgm:bulletEnabled val="1"/>
        </dgm:presLayoutVars>
      </dgm:prSet>
      <dgm:spPr/>
    </dgm:pt>
    <dgm:pt modelId="{58A5D208-D7CF-4B51-83BA-AB2545C8254F}" type="pres">
      <dgm:prSet presAssocID="{26C17C60-C30E-4430-8E07-8C22095519FA}" presName="descendantText" presStyleLbl="alignAcc1" presStyleIdx="0" presStyleCnt="2">
        <dgm:presLayoutVars>
          <dgm:bulletEnabled val="1"/>
        </dgm:presLayoutVars>
      </dgm:prSet>
      <dgm:spPr/>
    </dgm:pt>
    <dgm:pt modelId="{6558A18B-481C-47CC-9F1C-C8B8D316300A}" type="pres">
      <dgm:prSet presAssocID="{A10B46B4-8540-4775-B254-9CFF7C958F2C}" presName="sp" presStyleCnt="0"/>
      <dgm:spPr/>
    </dgm:pt>
    <dgm:pt modelId="{F259AE3E-8717-4EFD-B516-2F3B0533D024}" type="pres">
      <dgm:prSet presAssocID="{BB3939E8-57D9-491A-8FE5-32B2270B4C7D}" presName="composite" presStyleCnt="0"/>
      <dgm:spPr/>
    </dgm:pt>
    <dgm:pt modelId="{1CCCBE26-A48B-4374-83A8-06B34C9ED7BC}" type="pres">
      <dgm:prSet presAssocID="{BB3939E8-57D9-491A-8FE5-32B2270B4C7D}" presName="parentText" presStyleLbl="alignNode1" presStyleIdx="1" presStyleCnt="2">
        <dgm:presLayoutVars>
          <dgm:chMax val="1"/>
          <dgm:bulletEnabled val="1"/>
        </dgm:presLayoutVars>
      </dgm:prSet>
      <dgm:spPr/>
    </dgm:pt>
    <dgm:pt modelId="{C7AB8697-40A8-47B5-B618-056DF58B1304}" type="pres">
      <dgm:prSet presAssocID="{BB3939E8-57D9-491A-8FE5-32B2270B4C7D}" presName="descendantText" presStyleLbl="alignAcc1" presStyleIdx="1" presStyleCnt="2" custScaleY="126040">
        <dgm:presLayoutVars>
          <dgm:bulletEnabled val="1"/>
        </dgm:presLayoutVars>
      </dgm:prSet>
      <dgm:spPr/>
    </dgm:pt>
  </dgm:ptLst>
  <dgm:cxnLst>
    <dgm:cxn modelId="{DE5A160D-AE40-435B-9CC5-0F418CB774D3}" srcId="{BB3939E8-57D9-491A-8FE5-32B2270B4C7D}" destId="{442295BB-A0A5-4B6D-98D2-A37C94D1BF6D}" srcOrd="0" destOrd="0" parTransId="{3FAA6D55-775A-4AA9-8741-3AE8E2E68747}" sibTransId="{FA7F3C1B-F0C7-49ED-9B4B-C802F24BA283}"/>
    <dgm:cxn modelId="{DEB0B114-8297-4DFD-BB5F-52E67F8931F6}" srcId="{BB3939E8-57D9-491A-8FE5-32B2270B4C7D}" destId="{06B0FD0C-AE33-4E69-9931-AF3737D6B57F}" srcOrd="1" destOrd="0" parTransId="{8F0B5451-8755-487F-A0AE-8CB190246842}" sibTransId="{09883D72-4928-4523-8B73-4736B070061A}"/>
    <dgm:cxn modelId="{541CC12D-4A6C-4554-8DAC-B4920AAAEDD9}" srcId="{26C17C60-C30E-4430-8E07-8C22095519FA}" destId="{2F23BF91-A1A4-4038-A333-A64A6A39D20F}" srcOrd="0" destOrd="0" parTransId="{DB138F57-AF79-4B65-8097-2F1D22484474}" sibTransId="{0D76E699-01E7-49FE-9364-1F316215BD4C}"/>
    <dgm:cxn modelId="{F2286934-DB35-4B8E-852D-4A0840FAF3AA}" type="presOf" srcId="{2F23BF91-A1A4-4038-A333-A64A6A39D20F}" destId="{58A5D208-D7CF-4B51-83BA-AB2545C8254F}" srcOrd="0" destOrd="0" presId="urn:microsoft.com/office/officeart/2005/8/layout/chevron2"/>
    <dgm:cxn modelId="{13BA7A4B-927D-413E-9A93-409A2B3798FD}" srcId="{DF147C20-3301-476A-96C7-D6D831485A5D}" destId="{BB3939E8-57D9-491A-8FE5-32B2270B4C7D}" srcOrd="1" destOrd="0" parTransId="{8205F97A-E473-4D6D-A10E-162D9E2AC8E1}" sibTransId="{8F78CE1C-2936-4444-B038-39038275C86D}"/>
    <dgm:cxn modelId="{176A324F-4E1E-4CD9-97C5-50DF34ED654D}" srcId="{DF147C20-3301-476A-96C7-D6D831485A5D}" destId="{26C17C60-C30E-4430-8E07-8C22095519FA}" srcOrd="0" destOrd="0" parTransId="{E0FAC24B-7D17-4104-8586-9244F69222F4}" sibTransId="{A10B46B4-8540-4775-B254-9CFF7C958F2C}"/>
    <dgm:cxn modelId="{192CC452-C072-4382-87D2-DE5064BD1C95}" type="presOf" srcId="{06B0FD0C-AE33-4E69-9931-AF3737D6B57F}" destId="{C7AB8697-40A8-47B5-B618-056DF58B1304}" srcOrd="0" destOrd="1" presId="urn:microsoft.com/office/officeart/2005/8/layout/chevron2"/>
    <dgm:cxn modelId="{C7B32658-2368-4C67-8A17-5F1CCCAD30D6}" type="presOf" srcId="{DF147C20-3301-476A-96C7-D6D831485A5D}" destId="{1A6092B9-FE29-42C9-B1A3-34899E49AFBD}" srcOrd="0" destOrd="0" presId="urn:microsoft.com/office/officeart/2005/8/layout/chevron2"/>
    <dgm:cxn modelId="{31E38884-E877-4DEB-8432-63DB2E73AB19}" type="presOf" srcId="{442295BB-A0A5-4B6D-98D2-A37C94D1BF6D}" destId="{C7AB8697-40A8-47B5-B618-056DF58B1304}" srcOrd="0" destOrd="0" presId="urn:microsoft.com/office/officeart/2005/8/layout/chevron2"/>
    <dgm:cxn modelId="{6050A891-EFCA-4438-AB74-3EF6361842C0}" type="presOf" srcId="{BB3939E8-57D9-491A-8FE5-32B2270B4C7D}" destId="{1CCCBE26-A48B-4374-83A8-06B34C9ED7BC}" srcOrd="0" destOrd="0" presId="urn:microsoft.com/office/officeart/2005/8/layout/chevron2"/>
    <dgm:cxn modelId="{E7750996-87CE-47BE-AEFD-5DBA5395281F}" type="presOf" srcId="{26C17C60-C30E-4430-8E07-8C22095519FA}" destId="{E5B689F0-CA19-4A6F-9810-EDD71CBB95E2}" srcOrd="0" destOrd="0" presId="urn:microsoft.com/office/officeart/2005/8/layout/chevron2"/>
    <dgm:cxn modelId="{9992EBB8-5457-49E1-BD6B-A08B542C9B17}" type="presOf" srcId="{277A348D-ED21-47C3-8256-0C401581E9DE}" destId="{C7AB8697-40A8-47B5-B618-056DF58B1304}" srcOrd="0" destOrd="2" presId="urn:microsoft.com/office/officeart/2005/8/layout/chevron2"/>
    <dgm:cxn modelId="{F1CB46E5-D0F6-42C7-8C6C-641137E313D2}" srcId="{BB3939E8-57D9-491A-8FE5-32B2270B4C7D}" destId="{277A348D-ED21-47C3-8256-0C401581E9DE}" srcOrd="2" destOrd="0" parTransId="{A32680B0-DB6E-4550-B736-4BDE2E04C6BB}" sibTransId="{3BEF0F93-7D78-45F2-9763-053D70CA11A6}"/>
    <dgm:cxn modelId="{1791DE25-25B0-4813-845F-4236C906CDD8}" type="presParOf" srcId="{1A6092B9-FE29-42C9-B1A3-34899E49AFBD}" destId="{B032DFDF-47C5-426E-9C61-9E7836980364}" srcOrd="0" destOrd="0" presId="urn:microsoft.com/office/officeart/2005/8/layout/chevron2"/>
    <dgm:cxn modelId="{CDB69D12-7517-47A6-80BC-193B41AEDB91}" type="presParOf" srcId="{B032DFDF-47C5-426E-9C61-9E7836980364}" destId="{E5B689F0-CA19-4A6F-9810-EDD71CBB95E2}" srcOrd="0" destOrd="0" presId="urn:microsoft.com/office/officeart/2005/8/layout/chevron2"/>
    <dgm:cxn modelId="{F9EABA86-8C58-4730-A83F-430194C9D475}" type="presParOf" srcId="{B032DFDF-47C5-426E-9C61-9E7836980364}" destId="{58A5D208-D7CF-4B51-83BA-AB2545C8254F}" srcOrd="1" destOrd="0" presId="urn:microsoft.com/office/officeart/2005/8/layout/chevron2"/>
    <dgm:cxn modelId="{580F01BD-C189-4A5E-8031-40DEB94DF81E}" type="presParOf" srcId="{1A6092B9-FE29-42C9-B1A3-34899E49AFBD}" destId="{6558A18B-481C-47CC-9F1C-C8B8D316300A}" srcOrd="1" destOrd="0" presId="urn:microsoft.com/office/officeart/2005/8/layout/chevron2"/>
    <dgm:cxn modelId="{947B54B5-1445-450C-82C8-7BF7B25152FC}" type="presParOf" srcId="{1A6092B9-FE29-42C9-B1A3-34899E49AFBD}" destId="{F259AE3E-8717-4EFD-B516-2F3B0533D024}" srcOrd="2" destOrd="0" presId="urn:microsoft.com/office/officeart/2005/8/layout/chevron2"/>
    <dgm:cxn modelId="{B4290490-25F6-4EF3-A829-D3E594795291}" type="presParOf" srcId="{F259AE3E-8717-4EFD-B516-2F3B0533D024}" destId="{1CCCBE26-A48B-4374-83A8-06B34C9ED7BC}" srcOrd="0" destOrd="0" presId="urn:microsoft.com/office/officeart/2005/8/layout/chevron2"/>
    <dgm:cxn modelId="{A61B1801-076C-4073-BAFE-60C58427C99E}" type="presParOf" srcId="{F259AE3E-8717-4EFD-B516-2F3B0533D024}" destId="{C7AB8697-40A8-47B5-B618-056DF58B130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FB58BD-2BF7-4193-8C4F-79E66D1C6EDF}" type="doc">
      <dgm:prSet loTypeId="urn:microsoft.com/office/officeart/2005/8/layout/bList2" loCatId="list" qsTypeId="urn:microsoft.com/office/officeart/2005/8/quickstyle/simple1" qsCatId="simple" csTypeId="urn:microsoft.com/office/officeart/2005/8/colors/colorful4" csCatId="colorful" phldr="1"/>
      <dgm:spPr/>
    </dgm:pt>
    <dgm:pt modelId="{7815F1AB-BC16-42A3-9563-0F3DDD93D84F}">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Programa de educación financiera</a:t>
          </a:r>
        </a:p>
      </dgm:t>
    </dgm:pt>
    <dgm:pt modelId="{339AEF5E-BFCA-412B-A052-01C2EAF21863}" type="parTrans" cxnId="{30E093D9-A322-4D37-8C16-FF10E6349E17}">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E3A2D4E4-F341-4CCF-B649-2892E4E6650E}" type="sibTrans" cxnId="{30E093D9-A322-4D37-8C16-FF10E6349E17}">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593FD0C0-4D1F-4C56-8069-D8F349B07534}">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Trabajo en temas con deficiencia</a:t>
          </a:r>
        </a:p>
      </dgm:t>
    </dgm:pt>
    <dgm:pt modelId="{16CE0E36-7070-4E94-800C-BD6BE92FDF8A}" type="parTrans" cxnId="{1A82DAAD-FD02-46A6-96F4-36990DE4D823}">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4F51C549-764A-4335-A6B1-1360D2CF7DEB}" type="sibTrans" cxnId="{1A82DAAD-FD02-46A6-96F4-36990DE4D823}">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20782749-11EC-438A-8352-3114500454B7}">
      <dgm:prSet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Adquirir conocimientos, competencias y habilidades para administrar mejor el dinero</a:t>
          </a:r>
        </a:p>
      </dgm:t>
    </dgm:pt>
    <dgm:pt modelId="{5C9A55B2-8F07-4469-BD08-365B196E570A}" type="parTrans" cxnId="{37C8BF32-B188-4D9E-9CE4-AC37345014EC}">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486EA7AD-266B-4DC8-8A28-07EDE367663B}" type="sibTrans" cxnId="{37C8BF32-B188-4D9E-9CE4-AC37345014EC}">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1FA30A6C-4923-4F9C-A90E-98FE38BB910A}">
      <dgm:prSet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Conceptos de finanzas personales, planificación y control financiero, ahorro e inversión, productos financieros y emprendimientos.</a:t>
          </a:r>
        </a:p>
      </dgm:t>
    </dgm:pt>
    <dgm:pt modelId="{71F8327B-EF9F-4BA9-B324-9DFEB0488DC8}" type="parTrans" cxnId="{C2491C78-E603-4895-A516-F852FDEA4AB0}">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C4EF7E04-B16A-416A-9A20-5C13E914426E}" type="sibTrans" cxnId="{C2491C78-E603-4895-A516-F852FDEA4AB0}">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0DBBF8DD-E2F4-4E4F-A5B8-AF27142B3CD1}" type="pres">
      <dgm:prSet presAssocID="{C0FB58BD-2BF7-4193-8C4F-79E66D1C6EDF}" presName="diagram" presStyleCnt="0">
        <dgm:presLayoutVars>
          <dgm:dir/>
          <dgm:animLvl val="lvl"/>
          <dgm:resizeHandles val="exact"/>
        </dgm:presLayoutVars>
      </dgm:prSet>
      <dgm:spPr/>
    </dgm:pt>
    <dgm:pt modelId="{DE8AD4BC-41BE-48B3-8BC7-93A8E62F2EE7}" type="pres">
      <dgm:prSet presAssocID="{7815F1AB-BC16-42A3-9563-0F3DDD93D84F}" presName="compNode" presStyleCnt="0"/>
      <dgm:spPr/>
    </dgm:pt>
    <dgm:pt modelId="{4A6D9BA5-1813-45BD-AAE3-0FE0826532E7}" type="pres">
      <dgm:prSet presAssocID="{7815F1AB-BC16-42A3-9563-0F3DDD93D84F}" presName="childRect" presStyleLbl="bgAcc1" presStyleIdx="0" presStyleCnt="2">
        <dgm:presLayoutVars>
          <dgm:bulletEnabled val="1"/>
        </dgm:presLayoutVars>
      </dgm:prSet>
      <dgm:spPr/>
    </dgm:pt>
    <dgm:pt modelId="{D624F81F-926D-4AF1-A8BB-3273448DBDDA}" type="pres">
      <dgm:prSet presAssocID="{7815F1AB-BC16-42A3-9563-0F3DDD93D84F}" presName="parentText" presStyleLbl="node1" presStyleIdx="0" presStyleCnt="0">
        <dgm:presLayoutVars>
          <dgm:chMax val="0"/>
          <dgm:bulletEnabled val="1"/>
        </dgm:presLayoutVars>
      </dgm:prSet>
      <dgm:spPr/>
    </dgm:pt>
    <dgm:pt modelId="{2892DCB3-9AF6-4CBB-9A33-ADF0A761DB27}" type="pres">
      <dgm:prSet presAssocID="{7815F1AB-BC16-42A3-9563-0F3DDD93D84F}" presName="parentRect" presStyleLbl="alignNode1" presStyleIdx="0" presStyleCnt="2"/>
      <dgm:spPr/>
    </dgm:pt>
    <dgm:pt modelId="{2A877E9E-3BEF-4E76-8355-CAEC296316A7}" type="pres">
      <dgm:prSet presAssocID="{7815F1AB-BC16-42A3-9563-0F3DDD93D84F}"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zarra"/>
        </a:ext>
      </dgm:extLst>
    </dgm:pt>
    <dgm:pt modelId="{134B7A46-63D9-42DE-B254-BB6BF82AAFF5}" type="pres">
      <dgm:prSet presAssocID="{E3A2D4E4-F341-4CCF-B649-2892E4E6650E}" presName="sibTrans" presStyleLbl="sibTrans2D1" presStyleIdx="0" presStyleCnt="0"/>
      <dgm:spPr/>
    </dgm:pt>
    <dgm:pt modelId="{851A6773-60A1-4F7F-BE71-8568D325905A}" type="pres">
      <dgm:prSet presAssocID="{593FD0C0-4D1F-4C56-8069-D8F349B07534}" presName="compNode" presStyleCnt="0"/>
      <dgm:spPr/>
    </dgm:pt>
    <dgm:pt modelId="{8BA55FEB-6DC9-4FD0-943C-07D7453FF8F4}" type="pres">
      <dgm:prSet presAssocID="{593FD0C0-4D1F-4C56-8069-D8F349B07534}" presName="childRect" presStyleLbl="bgAcc1" presStyleIdx="1" presStyleCnt="2">
        <dgm:presLayoutVars>
          <dgm:bulletEnabled val="1"/>
        </dgm:presLayoutVars>
      </dgm:prSet>
      <dgm:spPr/>
    </dgm:pt>
    <dgm:pt modelId="{676C83AC-9AB0-4223-8A2B-B47681FC4F9B}" type="pres">
      <dgm:prSet presAssocID="{593FD0C0-4D1F-4C56-8069-D8F349B07534}" presName="parentText" presStyleLbl="node1" presStyleIdx="0" presStyleCnt="0">
        <dgm:presLayoutVars>
          <dgm:chMax val="0"/>
          <dgm:bulletEnabled val="1"/>
        </dgm:presLayoutVars>
      </dgm:prSet>
      <dgm:spPr/>
    </dgm:pt>
    <dgm:pt modelId="{C8AB0711-1F35-4BB0-9F3F-D69DD1A63050}" type="pres">
      <dgm:prSet presAssocID="{593FD0C0-4D1F-4C56-8069-D8F349B07534}" presName="parentRect" presStyleLbl="alignNode1" presStyleIdx="1" presStyleCnt="2"/>
      <dgm:spPr/>
    </dgm:pt>
    <dgm:pt modelId="{B590A701-8310-4F04-8B41-B99705D485B9}" type="pres">
      <dgm:prSet presAssocID="{593FD0C0-4D1F-4C56-8069-D8F349B07534}"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sta RTL"/>
        </a:ext>
      </dgm:extLst>
    </dgm:pt>
  </dgm:ptLst>
  <dgm:cxnLst>
    <dgm:cxn modelId="{2F09E40B-76ED-4D5F-9A50-50F2E6941280}" type="presOf" srcId="{7815F1AB-BC16-42A3-9563-0F3DDD93D84F}" destId="{D624F81F-926D-4AF1-A8BB-3273448DBDDA}" srcOrd="0" destOrd="0" presId="urn:microsoft.com/office/officeart/2005/8/layout/bList2"/>
    <dgm:cxn modelId="{8E7C7811-3557-41D9-B066-1747C3502F6C}" type="presOf" srcId="{E3A2D4E4-F341-4CCF-B649-2892E4E6650E}" destId="{134B7A46-63D9-42DE-B254-BB6BF82AAFF5}" srcOrd="0" destOrd="0" presId="urn:microsoft.com/office/officeart/2005/8/layout/bList2"/>
    <dgm:cxn modelId="{37C8BF32-B188-4D9E-9CE4-AC37345014EC}" srcId="{7815F1AB-BC16-42A3-9563-0F3DDD93D84F}" destId="{20782749-11EC-438A-8352-3114500454B7}" srcOrd="0" destOrd="0" parTransId="{5C9A55B2-8F07-4469-BD08-365B196E570A}" sibTransId="{486EA7AD-266B-4DC8-8A28-07EDE367663B}"/>
    <dgm:cxn modelId="{BE217355-A997-4F36-AA3C-A558F6808229}" type="presOf" srcId="{593FD0C0-4D1F-4C56-8069-D8F349B07534}" destId="{676C83AC-9AB0-4223-8A2B-B47681FC4F9B}" srcOrd="0" destOrd="0" presId="urn:microsoft.com/office/officeart/2005/8/layout/bList2"/>
    <dgm:cxn modelId="{C2491C78-E603-4895-A516-F852FDEA4AB0}" srcId="{593FD0C0-4D1F-4C56-8069-D8F349B07534}" destId="{1FA30A6C-4923-4F9C-A90E-98FE38BB910A}" srcOrd="0" destOrd="0" parTransId="{71F8327B-EF9F-4BA9-B324-9DFEB0488DC8}" sibTransId="{C4EF7E04-B16A-416A-9A20-5C13E914426E}"/>
    <dgm:cxn modelId="{9DB27D7D-1FFC-451F-A354-98939716C899}" type="presOf" srcId="{20782749-11EC-438A-8352-3114500454B7}" destId="{4A6D9BA5-1813-45BD-AAE3-0FE0826532E7}" srcOrd="0" destOrd="0" presId="urn:microsoft.com/office/officeart/2005/8/layout/bList2"/>
    <dgm:cxn modelId="{FD6B7A8D-7470-4289-BB8D-0529CEAF8FDE}" type="presOf" srcId="{1FA30A6C-4923-4F9C-A90E-98FE38BB910A}" destId="{8BA55FEB-6DC9-4FD0-943C-07D7453FF8F4}" srcOrd="0" destOrd="0" presId="urn:microsoft.com/office/officeart/2005/8/layout/bList2"/>
    <dgm:cxn modelId="{7434A5A9-13E7-4639-9F30-B60EC7417F48}" type="presOf" srcId="{7815F1AB-BC16-42A3-9563-0F3DDD93D84F}" destId="{2892DCB3-9AF6-4CBB-9A33-ADF0A761DB27}" srcOrd="1" destOrd="0" presId="urn:microsoft.com/office/officeart/2005/8/layout/bList2"/>
    <dgm:cxn modelId="{1A82DAAD-FD02-46A6-96F4-36990DE4D823}" srcId="{C0FB58BD-2BF7-4193-8C4F-79E66D1C6EDF}" destId="{593FD0C0-4D1F-4C56-8069-D8F349B07534}" srcOrd="1" destOrd="0" parTransId="{16CE0E36-7070-4E94-800C-BD6BE92FDF8A}" sibTransId="{4F51C549-764A-4335-A6B1-1360D2CF7DEB}"/>
    <dgm:cxn modelId="{94FCC8B4-B6C5-4E8E-B5EF-E0BE842689D1}" type="presOf" srcId="{C0FB58BD-2BF7-4193-8C4F-79E66D1C6EDF}" destId="{0DBBF8DD-E2F4-4E4F-A5B8-AF27142B3CD1}" srcOrd="0" destOrd="0" presId="urn:microsoft.com/office/officeart/2005/8/layout/bList2"/>
    <dgm:cxn modelId="{30E093D9-A322-4D37-8C16-FF10E6349E17}" srcId="{C0FB58BD-2BF7-4193-8C4F-79E66D1C6EDF}" destId="{7815F1AB-BC16-42A3-9563-0F3DDD93D84F}" srcOrd="0" destOrd="0" parTransId="{339AEF5E-BFCA-412B-A052-01C2EAF21863}" sibTransId="{E3A2D4E4-F341-4CCF-B649-2892E4E6650E}"/>
    <dgm:cxn modelId="{273602E9-5093-4D25-A9D3-FBEE24BA661C}" type="presOf" srcId="{593FD0C0-4D1F-4C56-8069-D8F349B07534}" destId="{C8AB0711-1F35-4BB0-9F3F-D69DD1A63050}" srcOrd="1" destOrd="0" presId="urn:microsoft.com/office/officeart/2005/8/layout/bList2"/>
    <dgm:cxn modelId="{B22C1FB4-3F3F-4945-8D1F-008E8C79108B}" type="presParOf" srcId="{0DBBF8DD-E2F4-4E4F-A5B8-AF27142B3CD1}" destId="{DE8AD4BC-41BE-48B3-8BC7-93A8E62F2EE7}" srcOrd="0" destOrd="0" presId="urn:microsoft.com/office/officeart/2005/8/layout/bList2"/>
    <dgm:cxn modelId="{3C37FD09-256C-44DF-85FE-4586D6CB138D}" type="presParOf" srcId="{DE8AD4BC-41BE-48B3-8BC7-93A8E62F2EE7}" destId="{4A6D9BA5-1813-45BD-AAE3-0FE0826532E7}" srcOrd="0" destOrd="0" presId="urn:microsoft.com/office/officeart/2005/8/layout/bList2"/>
    <dgm:cxn modelId="{B4F68216-BB30-4F49-8C9F-26A666C6DFDD}" type="presParOf" srcId="{DE8AD4BC-41BE-48B3-8BC7-93A8E62F2EE7}" destId="{D624F81F-926D-4AF1-A8BB-3273448DBDDA}" srcOrd="1" destOrd="0" presId="urn:microsoft.com/office/officeart/2005/8/layout/bList2"/>
    <dgm:cxn modelId="{57BC0B87-047B-45E5-88F8-7C070ED9829B}" type="presParOf" srcId="{DE8AD4BC-41BE-48B3-8BC7-93A8E62F2EE7}" destId="{2892DCB3-9AF6-4CBB-9A33-ADF0A761DB27}" srcOrd="2" destOrd="0" presId="urn:microsoft.com/office/officeart/2005/8/layout/bList2"/>
    <dgm:cxn modelId="{9FE6B85D-7915-49EF-AF9D-E7E8DB0D39C4}" type="presParOf" srcId="{DE8AD4BC-41BE-48B3-8BC7-93A8E62F2EE7}" destId="{2A877E9E-3BEF-4E76-8355-CAEC296316A7}" srcOrd="3" destOrd="0" presId="urn:microsoft.com/office/officeart/2005/8/layout/bList2"/>
    <dgm:cxn modelId="{AE2456A2-5C64-40D9-A526-20D7962632B8}" type="presParOf" srcId="{0DBBF8DD-E2F4-4E4F-A5B8-AF27142B3CD1}" destId="{134B7A46-63D9-42DE-B254-BB6BF82AAFF5}" srcOrd="1" destOrd="0" presId="urn:microsoft.com/office/officeart/2005/8/layout/bList2"/>
    <dgm:cxn modelId="{28124363-D5F1-436C-8AD6-5E4ED027049B}" type="presParOf" srcId="{0DBBF8DD-E2F4-4E4F-A5B8-AF27142B3CD1}" destId="{851A6773-60A1-4F7F-BE71-8568D325905A}" srcOrd="2" destOrd="0" presId="urn:microsoft.com/office/officeart/2005/8/layout/bList2"/>
    <dgm:cxn modelId="{F05BEEF2-AA36-4C7F-84D6-3798480E7771}" type="presParOf" srcId="{851A6773-60A1-4F7F-BE71-8568D325905A}" destId="{8BA55FEB-6DC9-4FD0-943C-07D7453FF8F4}" srcOrd="0" destOrd="0" presId="urn:microsoft.com/office/officeart/2005/8/layout/bList2"/>
    <dgm:cxn modelId="{FCC18C9A-736B-4431-BA5E-B70A48B92CE9}" type="presParOf" srcId="{851A6773-60A1-4F7F-BE71-8568D325905A}" destId="{676C83AC-9AB0-4223-8A2B-B47681FC4F9B}" srcOrd="1" destOrd="0" presId="urn:microsoft.com/office/officeart/2005/8/layout/bList2"/>
    <dgm:cxn modelId="{97CE6EC8-E65C-4A87-8406-FC30817C7AEE}" type="presParOf" srcId="{851A6773-60A1-4F7F-BE71-8568D325905A}" destId="{C8AB0711-1F35-4BB0-9F3F-D69DD1A63050}" srcOrd="2" destOrd="0" presId="urn:microsoft.com/office/officeart/2005/8/layout/bList2"/>
    <dgm:cxn modelId="{3FD144D3-16F8-4E67-B761-4990349C6EE1}" type="presParOf" srcId="{851A6773-60A1-4F7F-BE71-8568D325905A}" destId="{B590A701-8310-4F04-8B41-B99705D485B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223D41-3248-4656-947F-625E8DD0ABD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538A8731-2669-42DD-BCF0-96D985117925}" type="pres">
      <dgm:prSet presAssocID="{0A223D41-3248-4656-947F-625E8DD0ABD0}" presName="list" presStyleCnt="0">
        <dgm:presLayoutVars>
          <dgm:dir/>
          <dgm:animLvl val="lvl"/>
        </dgm:presLayoutVars>
      </dgm:prSet>
      <dgm:spPr/>
    </dgm:pt>
  </dgm:ptLst>
  <dgm:cxnLst>
    <dgm:cxn modelId="{3DD92E37-8E95-4D4D-AB7B-F080CD256107}" type="presOf" srcId="{0A223D41-3248-4656-947F-625E8DD0ABD0}" destId="{538A8731-2669-42DD-BCF0-96D985117925}" srcOrd="0"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574EB1-78D2-4E56-93B7-BA59B10339E7}"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s-EC"/>
        </a:p>
      </dgm:t>
    </dgm:pt>
    <dgm:pt modelId="{7483AECB-5EF5-486A-8934-041083035E0B}">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Alianzas estratégicas</a:t>
          </a:r>
          <a:endParaRPr lang="es-EC" dirty="0">
            <a:solidFill>
              <a:schemeClr val="bg2">
                <a:lumMod val="10000"/>
              </a:schemeClr>
            </a:solidFill>
          </a:endParaRPr>
        </a:p>
      </dgm:t>
    </dgm:pt>
    <dgm:pt modelId="{C34BC011-6D2E-4C63-922F-323DCC8E895C}" type="parTrans" cxnId="{D4DB10E0-B3AA-4460-9EC5-41F703D60C75}">
      <dgm:prSet/>
      <dgm:spPr/>
      <dgm:t>
        <a:bodyPr/>
        <a:lstStyle/>
        <a:p>
          <a:endParaRPr lang="es-EC">
            <a:solidFill>
              <a:schemeClr val="bg2">
                <a:lumMod val="10000"/>
              </a:schemeClr>
            </a:solidFill>
          </a:endParaRPr>
        </a:p>
      </dgm:t>
    </dgm:pt>
    <dgm:pt modelId="{54726878-13CA-4797-A731-AA8DB7CFFCBF}" type="sibTrans" cxnId="{D4DB10E0-B3AA-4460-9EC5-41F703D60C75}">
      <dgm:prSet/>
      <dgm:spPr/>
      <dgm:t>
        <a:bodyPr/>
        <a:lstStyle/>
        <a:p>
          <a:endParaRPr lang="es-EC">
            <a:solidFill>
              <a:schemeClr val="bg2">
                <a:lumMod val="10000"/>
              </a:schemeClr>
            </a:solidFill>
          </a:endParaRPr>
        </a:p>
      </dgm:t>
    </dgm:pt>
    <dgm:pt modelId="{D300A8B6-CD4A-491A-8110-7734B98B3D2C}">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Principales autoridades de la parroquia, IFIS y empresas del sector</a:t>
          </a:r>
        </a:p>
      </dgm:t>
    </dgm:pt>
    <dgm:pt modelId="{4E47A892-6C08-4321-92D2-1BAB384CD99C}" type="parTrans" cxnId="{CE3BD058-5D66-46D3-B081-94D753AA96EE}">
      <dgm:prSet/>
      <dgm:spPr/>
      <dgm:t>
        <a:bodyPr/>
        <a:lstStyle/>
        <a:p>
          <a:endParaRPr lang="es-EC">
            <a:solidFill>
              <a:schemeClr val="bg2">
                <a:lumMod val="10000"/>
              </a:schemeClr>
            </a:solidFill>
          </a:endParaRPr>
        </a:p>
      </dgm:t>
    </dgm:pt>
    <dgm:pt modelId="{DF03AE75-DEDD-4C8B-822F-62A405A7B6EC}" type="sibTrans" cxnId="{CE3BD058-5D66-46D3-B081-94D753AA96EE}">
      <dgm:prSet/>
      <dgm:spPr/>
      <dgm:t>
        <a:bodyPr/>
        <a:lstStyle/>
        <a:p>
          <a:endParaRPr lang="es-EC">
            <a:solidFill>
              <a:schemeClr val="bg2">
                <a:lumMod val="10000"/>
              </a:schemeClr>
            </a:solidFill>
          </a:endParaRPr>
        </a:p>
      </dgm:t>
    </dgm:pt>
    <dgm:pt modelId="{057BA518-5EF4-49C1-B2FF-ABC0033C4916}">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Promover, difundir y ejecutar el programa</a:t>
          </a:r>
        </a:p>
      </dgm:t>
    </dgm:pt>
    <dgm:pt modelId="{C54983A1-4D03-4D85-A7A3-0AD105957CC8}" type="parTrans" cxnId="{37BA0507-133E-40C6-BC78-23117E74F4F3}">
      <dgm:prSet/>
      <dgm:spPr/>
      <dgm:t>
        <a:bodyPr/>
        <a:lstStyle/>
        <a:p>
          <a:endParaRPr lang="es-EC">
            <a:solidFill>
              <a:schemeClr val="bg2">
                <a:lumMod val="10000"/>
              </a:schemeClr>
            </a:solidFill>
          </a:endParaRPr>
        </a:p>
      </dgm:t>
    </dgm:pt>
    <dgm:pt modelId="{E349EA2B-D90B-454F-91FE-023B342B4101}" type="sibTrans" cxnId="{37BA0507-133E-40C6-BC78-23117E74F4F3}">
      <dgm:prSet/>
      <dgm:spPr/>
      <dgm:t>
        <a:bodyPr/>
        <a:lstStyle/>
        <a:p>
          <a:endParaRPr lang="es-EC">
            <a:solidFill>
              <a:schemeClr val="bg2">
                <a:lumMod val="10000"/>
              </a:schemeClr>
            </a:solidFill>
          </a:endParaRPr>
        </a:p>
      </dgm:t>
    </dgm:pt>
    <dgm:pt modelId="{D43B461C-8D4E-42BC-87AD-4038C1F75E65}">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Difusión</a:t>
          </a:r>
        </a:p>
      </dgm:t>
    </dgm:pt>
    <dgm:pt modelId="{F62590DF-2D0F-46C7-BA31-8C9F0A3D5791}" type="parTrans" cxnId="{BAC4A288-1DD7-4EEC-9210-89E01FB649B2}">
      <dgm:prSet/>
      <dgm:spPr/>
      <dgm:t>
        <a:bodyPr/>
        <a:lstStyle/>
        <a:p>
          <a:endParaRPr lang="es-EC">
            <a:solidFill>
              <a:schemeClr val="bg2">
                <a:lumMod val="10000"/>
              </a:schemeClr>
            </a:solidFill>
          </a:endParaRPr>
        </a:p>
      </dgm:t>
    </dgm:pt>
    <dgm:pt modelId="{164813BA-5BB7-49AC-9D27-7A1591F2C253}" type="sibTrans" cxnId="{BAC4A288-1DD7-4EEC-9210-89E01FB649B2}">
      <dgm:prSet/>
      <dgm:spPr/>
      <dgm:t>
        <a:bodyPr/>
        <a:lstStyle/>
        <a:p>
          <a:endParaRPr lang="es-EC">
            <a:solidFill>
              <a:schemeClr val="bg2">
                <a:lumMod val="10000"/>
              </a:schemeClr>
            </a:solidFill>
          </a:endParaRPr>
        </a:p>
      </dgm:t>
    </dgm:pt>
    <dgm:pt modelId="{8EE036DC-B4BE-417E-8011-1AEFBA1D047E}">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Perfil de Facebook e Instagram</a:t>
          </a:r>
        </a:p>
      </dgm:t>
    </dgm:pt>
    <dgm:pt modelId="{AB0B5935-451A-427A-9F32-BAD010855ACD}" type="parTrans" cxnId="{6C8AB261-4B0A-4091-839D-9ACD0B528883}">
      <dgm:prSet/>
      <dgm:spPr/>
      <dgm:t>
        <a:bodyPr/>
        <a:lstStyle/>
        <a:p>
          <a:endParaRPr lang="es-EC">
            <a:solidFill>
              <a:schemeClr val="bg2">
                <a:lumMod val="10000"/>
              </a:schemeClr>
            </a:solidFill>
          </a:endParaRPr>
        </a:p>
      </dgm:t>
    </dgm:pt>
    <dgm:pt modelId="{45DE78B8-D24D-41A5-9FB8-AC94B8B3304E}" type="sibTrans" cxnId="{6C8AB261-4B0A-4091-839D-9ACD0B528883}">
      <dgm:prSet/>
      <dgm:spPr/>
      <dgm:t>
        <a:bodyPr/>
        <a:lstStyle/>
        <a:p>
          <a:endParaRPr lang="es-EC">
            <a:solidFill>
              <a:schemeClr val="bg2">
                <a:lumMod val="10000"/>
              </a:schemeClr>
            </a:solidFill>
          </a:endParaRPr>
        </a:p>
      </dgm:t>
    </dgm:pt>
    <dgm:pt modelId="{1BF47A77-F458-4506-827B-550ADBB28FDB}">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Publicaciones con información de interés para el público recurrentes.</a:t>
          </a:r>
        </a:p>
      </dgm:t>
    </dgm:pt>
    <dgm:pt modelId="{A335B0AA-339E-48A1-B94F-8F424387A290}" type="parTrans" cxnId="{795CC949-1809-4EEF-8F5C-CEF3EBCF87A9}">
      <dgm:prSet/>
      <dgm:spPr/>
      <dgm:t>
        <a:bodyPr/>
        <a:lstStyle/>
        <a:p>
          <a:endParaRPr lang="es-EC">
            <a:solidFill>
              <a:schemeClr val="bg2">
                <a:lumMod val="10000"/>
              </a:schemeClr>
            </a:solidFill>
          </a:endParaRPr>
        </a:p>
      </dgm:t>
    </dgm:pt>
    <dgm:pt modelId="{5434F77B-A038-40EE-8D5D-11B0188ED775}" type="sibTrans" cxnId="{795CC949-1809-4EEF-8F5C-CEF3EBCF87A9}">
      <dgm:prSet/>
      <dgm:spPr/>
      <dgm:t>
        <a:bodyPr/>
        <a:lstStyle/>
        <a:p>
          <a:endParaRPr lang="es-EC">
            <a:solidFill>
              <a:schemeClr val="bg2">
                <a:lumMod val="10000"/>
              </a:schemeClr>
            </a:solidFill>
          </a:endParaRPr>
        </a:p>
      </dgm:t>
    </dgm:pt>
    <dgm:pt modelId="{EEAD338D-799E-4D00-81BF-90C4D22F75AE}">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Online</a:t>
          </a:r>
        </a:p>
      </dgm:t>
    </dgm:pt>
    <dgm:pt modelId="{8D35BFB6-CEC0-4787-935C-DC30DE08492E}" type="parTrans" cxnId="{5A64BFD8-8F75-48E5-A163-364FA49099B8}">
      <dgm:prSet/>
      <dgm:spPr/>
      <dgm:t>
        <a:bodyPr/>
        <a:lstStyle/>
        <a:p>
          <a:endParaRPr lang="es-EC">
            <a:solidFill>
              <a:schemeClr val="bg2">
                <a:lumMod val="10000"/>
              </a:schemeClr>
            </a:solidFill>
          </a:endParaRPr>
        </a:p>
      </dgm:t>
    </dgm:pt>
    <dgm:pt modelId="{6D5FE9B5-9384-4D3C-9036-5F3B23E58D73}" type="sibTrans" cxnId="{5A64BFD8-8F75-48E5-A163-364FA49099B8}">
      <dgm:prSet/>
      <dgm:spPr/>
      <dgm:t>
        <a:bodyPr/>
        <a:lstStyle/>
        <a:p>
          <a:endParaRPr lang="es-EC">
            <a:solidFill>
              <a:schemeClr val="bg2">
                <a:lumMod val="10000"/>
              </a:schemeClr>
            </a:solidFill>
          </a:endParaRPr>
        </a:p>
      </dgm:t>
    </dgm:pt>
    <dgm:pt modelId="{033BEC9B-0065-4093-93B2-DC5D7AB14E58}">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Sitio web</a:t>
          </a:r>
        </a:p>
      </dgm:t>
    </dgm:pt>
    <dgm:pt modelId="{BFCDCCDA-A121-41E6-BB9D-CC7AB9CE5E96}" type="parTrans" cxnId="{01CDCA68-53E7-4C18-AD1E-C7030962E613}">
      <dgm:prSet/>
      <dgm:spPr/>
      <dgm:t>
        <a:bodyPr/>
        <a:lstStyle/>
        <a:p>
          <a:endParaRPr lang="es-EC">
            <a:solidFill>
              <a:schemeClr val="bg2">
                <a:lumMod val="10000"/>
              </a:schemeClr>
            </a:solidFill>
          </a:endParaRPr>
        </a:p>
      </dgm:t>
    </dgm:pt>
    <dgm:pt modelId="{B7393293-A70B-40B8-9C75-8A8DE277693F}" type="sibTrans" cxnId="{01CDCA68-53E7-4C18-AD1E-C7030962E613}">
      <dgm:prSet/>
      <dgm:spPr/>
      <dgm:t>
        <a:bodyPr/>
        <a:lstStyle/>
        <a:p>
          <a:endParaRPr lang="es-EC">
            <a:solidFill>
              <a:schemeClr val="bg2">
                <a:lumMod val="10000"/>
              </a:schemeClr>
            </a:solidFill>
          </a:endParaRPr>
        </a:p>
      </dgm:t>
    </dgm:pt>
    <dgm:pt modelId="{2E91B7CB-C53F-432A-AB88-892B25801231}">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Menor costo, mayor número de participantes, mayor comodidad al participante (propio ritmo de aprendizaje, acceso permanente)</a:t>
          </a:r>
        </a:p>
      </dgm:t>
    </dgm:pt>
    <dgm:pt modelId="{E3F778C9-0D7A-44D0-8D34-CC74B4BD4C11}" type="parTrans" cxnId="{C1560042-1B16-4FA4-AB1F-DBAF3EFDD4A5}">
      <dgm:prSet/>
      <dgm:spPr/>
      <dgm:t>
        <a:bodyPr/>
        <a:lstStyle/>
        <a:p>
          <a:endParaRPr lang="es-EC">
            <a:solidFill>
              <a:schemeClr val="bg2">
                <a:lumMod val="10000"/>
              </a:schemeClr>
            </a:solidFill>
          </a:endParaRPr>
        </a:p>
      </dgm:t>
    </dgm:pt>
    <dgm:pt modelId="{AE27E3B4-E797-4F60-A944-73B809A9D359}" type="sibTrans" cxnId="{C1560042-1B16-4FA4-AB1F-DBAF3EFDD4A5}">
      <dgm:prSet/>
      <dgm:spPr/>
      <dgm:t>
        <a:bodyPr/>
        <a:lstStyle/>
        <a:p>
          <a:endParaRPr lang="es-EC">
            <a:solidFill>
              <a:schemeClr val="bg2">
                <a:lumMod val="10000"/>
              </a:schemeClr>
            </a:solidFill>
          </a:endParaRPr>
        </a:p>
      </dgm:t>
    </dgm:pt>
    <dgm:pt modelId="{8BBD0159-4EEE-4B91-AB22-863B26FD8D20}" type="pres">
      <dgm:prSet presAssocID="{39574EB1-78D2-4E56-93B7-BA59B10339E7}" presName="linearFlow" presStyleCnt="0">
        <dgm:presLayoutVars>
          <dgm:dir/>
          <dgm:animLvl val="lvl"/>
          <dgm:resizeHandles val="exact"/>
        </dgm:presLayoutVars>
      </dgm:prSet>
      <dgm:spPr/>
    </dgm:pt>
    <dgm:pt modelId="{BD35B7CC-AAC5-4068-9E00-A802F55BD6B8}" type="pres">
      <dgm:prSet presAssocID="{7483AECB-5EF5-486A-8934-041083035E0B}" presName="composite" presStyleCnt="0"/>
      <dgm:spPr/>
    </dgm:pt>
    <dgm:pt modelId="{D9AD32F8-0E83-4AE1-B1C0-E10B3ED46772}" type="pres">
      <dgm:prSet presAssocID="{7483AECB-5EF5-486A-8934-041083035E0B}" presName="parTx" presStyleLbl="node1" presStyleIdx="0" presStyleCnt="3">
        <dgm:presLayoutVars>
          <dgm:chMax val="0"/>
          <dgm:chPref val="0"/>
          <dgm:bulletEnabled val="1"/>
        </dgm:presLayoutVars>
      </dgm:prSet>
      <dgm:spPr/>
    </dgm:pt>
    <dgm:pt modelId="{2FD1A49B-9246-4238-8F9D-D790301A9F13}" type="pres">
      <dgm:prSet presAssocID="{7483AECB-5EF5-486A-8934-041083035E0B}" presName="parSh" presStyleLbl="node1" presStyleIdx="0" presStyleCnt="3"/>
      <dgm:spPr/>
    </dgm:pt>
    <dgm:pt modelId="{C380EC53-7E1E-45C5-A65E-E95139F6A17D}" type="pres">
      <dgm:prSet presAssocID="{7483AECB-5EF5-486A-8934-041083035E0B}" presName="desTx" presStyleLbl="fgAcc1" presStyleIdx="0" presStyleCnt="3">
        <dgm:presLayoutVars>
          <dgm:bulletEnabled val="1"/>
        </dgm:presLayoutVars>
      </dgm:prSet>
      <dgm:spPr/>
    </dgm:pt>
    <dgm:pt modelId="{EF428F36-9880-4F04-BFDE-2E62321992A0}" type="pres">
      <dgm:prSet presAssocID="{54726878-13CA-4797-A731-AA8DB7CFFCBF}" presName="sibTrans" presStyleLbl="sibTrans2D1" presStyleIdx="0" presStyleCnt="2"/>
      <dgm:spPr/>
    </dgm:pt>
    <dgm:pt modelId="{8E890F87-BC6A-49EE-8DD4-EF98D4AF38E4}" type="pres">
      <dgm:prSet presAssocID="{54726878-13CA-4797-A731-AA8DB7CFFCBF}" presName="connTx" presStyleLbl="sibTrans2D1" presStyleIdx="0" presStyleCnt="2"/>
      <dgm:spPr/>
    </dgm:pt>
    <dgm:pt modelId="{EEA152B4-B2FC-4BA5-B41F-70DF48ACE224}" type="pres">
      <dgm:prSet presAssocID="{D43B461C-8D4E-42BC-87AD-4038C1F75E65}" presName="composite" presStyleCnt="0"/>
      <dgm:spPr/>
    </dgm:pt>
    <dgm:pt modelId="{252401A9-37C7-4FAE-B3BD-E5C8F67E63FE}" type="pres">
      <dgm:prSet presAssocID="{D43B461C-8D4E-42BC-87AD-4038C1F75E65}" presName="parTx" presStyleLbl="node1" presStyleIdx="0" presStyleCnt="3">
        <dgm:presLayoutVars>
          <dgm:chMax val="0"/>
          <dgm:chPref val="0"/>
          <dgm:bulletEnabled val="1"/>
        </dgm:presLayoutVars>
      </dgm:prSet>
      <dgm:spPr/>
    </dgm:pt>
    <dgm:pt modelId="{058A80A8-D0D4-409C-A3BB-A63E1CD2A9AE}" type="pres">
      <dgm:prSet presAssocID="{D43B461C-8D4E-42BC-87AD-4038C1F75E65}" presName="parSh" presStyleLbl="node1" presStyleIdx="1" presStyleCnt="3"/>
      <dgm:spPr/>
    </dgm:pt>
    <dgm:pt modelId="{3BA1DB25-6C9D-446D-ACD4-3F775AE01618}" type="pres">
      <dgm:prSet presAssocID="{D43B461C-8D4E-42BC-87AD-4038C1F75E65}" presName="desTx" presStyleLbl="fgAcc1" presStyleIdx="1" presStyleCnt="3">
        <dgm:presLayoutVars>
          <dgm:bulletEnabled val="1"/>
        </dgm:presLayoutVars>
      </dgm:prSet>
      <dgm:spPr/>
    </dgm:pt>
    <dgm:pt modelId="{9B077229-6FDC-4D2E-BCE7-AB685FF130EC}" type="pres">
      <dgm:prSet presAssocID="{164813BA-5BB7-49AC-9D27-7A1591F2C253}" presName="sibTrans" presStyleLbl="sibTrans2D1" presStyleIdx="1" presStyleCnt="2"/>
      <dgm:spPr/>
    </dgm:pt>
    <dgm:pt modelId="{BFEDEEEF-279E-47A9-B830-39D8D712CCAE}" type="pres">
      <dgm:prSet presAssocID="{164813BA-5BB7-49AC-9D27-7A1591F2C253}" presName="connTx" presStyleLbl="sibTrans2D1" presStyleIdx="1" presStyleCnt="2"/>
      <dgm:spPr/>
    </dgm:pt>
    <dgm:pt modelId="{8AFFDCD5-568A-41D2-A910-70034BD12FCF}" type="pres">
      <dgm:prSet presAssocID="{EEAD338D-799E-4D00-81BF-90C4D22F75AE}" presName="composite" presStyleCnt="0"/>
      <dgm:spPr/>
    </dgm:pt>
    <dgm:pt modelId="{082BB03F-8B11-41BD-B196-DF64A01502CD}" type="pres">
      <dgm:prSet presAssocID="{EEAD338D-799E-4D00-81BF-90C4D22F75AE}" presName="parTx" presStyleLbl="node1" presStyleIdx="1" presStyleCnt="3">
        <dgm:presLayoutVars>
          <dgm:chMax val="0"/>
          <dgm:chPref val="0"/>
          <dgm:bulletEnabled val="1"/>
        </dgm:presLayoutVars>
      </dgm:prSet>
      <dgm:spPr/>
    </dgm:pt>
    <dgm:pt modelId="{B95D46E6-2E70-4878-B898-274785D54A62}" type="pres">
      <dgm:prSet presAssocID="{EEAD338D-799E-4D00-81BF-90C4D22F75AE}" presName="parSh" presStyleLbl="node1" presStyleIdx="2" presStyleCnt="3"/>
      <dgm:spPr/>
    </dgm:pt>
    <dgm:pt modelId="{32DB2514-6BBE-4632-957F-AFF3A234E6BE}" type="pres">
      <dgm:prSet presAssocID="{EEAD338D-799E-4D00-81BF-90C4D22F75AE}" presName="desTx" presStyleLbl="fgAcc1" presStyleIdx="2" presStyleCnt="3">
        <dgm:presLayoutVars>
          <dgm:bulletEnabled val="1"/>
        </dgm:presLayoutVars>
      </dgm:prSet>
      <dgm:spPr/>
    </dgm:pt>
  </dgm:ptLst>
  <dgm:cxnLst>
    <dgm:cxn modelId="{37BA0507-133E-40C6-BC78-23117E74F4F3}" srcId="{7483AECB-5EF5-486A-8934-041083035E0B}" destId="{057BA518-5EF4-49C1-B2FF-ABC0033C4916}" srcOrd="1" destOrd="0" parTransId="{C54983A1-4D03-4D85-A7A3-0AD105957CC8}" sibTransId="{E349EA2B-D90B-454F-91FE-023B342B4101}"/>
    <dgm:cxn modelId="{5C87AC0A-45E8-4017-9331-6C92A1084A26}" type="presOf" srcId="{8EE036DC-B4BE-417E-8011-1AEFBA1D047E}" destId="{3BA1DB25-6C9D-446D-ACD4-3F775AE01618}" srcOrd="0" destOrd="0" presId="urn:microsoft.com/office/officeart/2005/8/layout/process3"/>
    <dgm:cxn modelId="{15E6420B-DF3F-4DA3-8C0B-1940B38CED26}" type="presOf" srcId="{7483AECB-5EF5-486A-8934-041083035E0B}" destId="{D9AD32F8-0E83-4AE1-B1C0-E10B3ED46772}" srcOrd="0" destOrd="0" presId="urn:microsoft.com/office/officeart/2005/8/layout/process3"/>
    <dgm:cxn modelId="{DD122014-4648-4556-918B-7A0330E3FED1}" type="presOf" srcId="{54726878-13CA-4797-A731-AA8DB7CFFCBF}" destId="{8E890F87-BC6A-49EE-8DD4-EF98D4AF38E4}" srcOrd="1" destOrd="0" presId="urn:microsoft.com/office/officeart/2005/8/layout/process3"/>
    <dgm:cxn modelId="{A5AC6514-7222-40A5-8DCF-50F786174E05}" type="presOf" srcId="{033BEC9B-0065-4093-93B2-DC5D7AB14E58}" destId="{32DB2514-6BBE-4632-957F-AFF3A234E6BE}" srcOrd="0" destOrd="0" presId="urn:microsoft.com/office/officeart/2005/8/layout/process3"/>
    <dgm:cxn modelId="{2122EA31-D07B-45EE-ABBD-ED78E52A474C}" type="presOf" srcId="{EEAD338D-799E-4D00-81BF-90C4D22F75AE}" destId="{B95D46E6-2E70-4878-B898-274785D54A62}" srcOrd="1" destOrd="0" presId="urn:microsoft.com/office/officeart/2005/8/layout/process3"/>
    <dgm:cxn modelId="{FD2DD237-39D2-48E2-8482-26CC08EC3E86}" type="presOf" srcId="{164813BA-5BB7-49AC-9D27-7A1591F2C253}" destId="{9B077229-6FDC-4D2E-BCE7-AB685FF130EC}" srcOrd="0" destOrd="0" presId="urn:microsoft.com/office/officeart/2005/8/layout/process3"/>
    <dgm:cxn modelId="{1267893F-739D-4071-B914-55622F343E78}" type="presOf" srcId="{D300A8B6-CD4A-491A-8110-7734B98B3D2C}" destId="{C380EC53-7E1E-45C5-A65E-E95139F6A17D}" srcOrd="0" destOrd="0" presId="urn:microsoft.com/office/officeart/2005/8/layout/process3"/>
    <dgm:cxn modelId="{22CBCC3F-7FC0-47DE-A39A-16343BB8D064}" type="presOf" srcId="{D43B461C-8D4E-42BC-87AD-4038C1F75E65}" destId="{058A80A8-D0D4-409C-A3BB-A63E1CD2A9AE}" srcOrd="1" destOrd="0" presId="urn:microsoft.com/office/officeart/2005/8/layout/process3"/>
    <dgm:cxn modelId="{6C8AB261-4B0A-4091-839D-9ACD0B528883}" srcId="{D43B461C-8D4E-42BC-87AD-4038C1F75E65}" destId="{8EE036DC-B4BE-417E-8011-1AEFBA1D047E}" srcOrd="0" destOrd="0" parTransId="{AB0B5935-451A-427A-9F32-BAD010855ACD}" sibTransId="{45DE78B8-D24D-41A5-9FB8-AC94B8B3304E}"/>
    <dgm:cxn modelId="{C1560042-1B16-4FA4-AB1F-DBAF3EFDD4A5}" srcId="{EEAD338D-799E-4D00-81BF-90C4D22F75AE}" destId="{2E91B7CB-C53F-432A-AB88-892B25801231}" srcOrd="1" destOrd="0" parTransId="{E3F778C9-0D7A-44D0-8D34-CC74B4BD4C11}" sibTransId="{AE27E3B4-E797-4F60-A944-73B809A9D359}"/>
    <dgm:cxn modelId="{F27E1662-AFE9-4F9D-A873-E18514D6B0FF}" type="presOf" srcId="{2E91B7CB-C53F-432A-AB88-892B25801231}" destId="{32DB2514-6BBE-4632-957F-AFF3A234E6BE}" srcOrd="0" destOrd="1" presId="urn:microsoft.com/office/officeart/2005/8/layout/process3"/>
    <dgm:cxn modelId="{01CDCA68-53E7-4C18-AD1E-C7030962E613}" srcId="{EEAD338D-799E-4D00-81BF-90C4D22F75AE}" destId="{033BEC9B-0065-4093-93B2-DC5D7AB14E58}" srcOrd="0" destOrd="0" parTransId="{BFCDCCDA-A121-41E6-BB9D-CC7AB9CE5E96}" sibTransId="{B7393293-A70B-40B8-9C75-8A8DE277693F}"/>
    <dgm:cxn modelId="{795CC949-1809-4EEF-8F5C-CEF3EBCF87A9}" srcId="{D43B461C-8D4E-42BC-87AD-4038C1F75E65}" destId="{1BF47A77-F458-4506-827B-550ADBB28FDB}" srcOrd="1" destOrd="0" parTransId="{A335B0AA-339E-48A1-B94F-8F424387A290}" sibTransId="{5434F77B-A038-40EE-8D5D-11B0188ED775}"/>
    <dgm:cxn modelId="{CE3BD058-5D66-46D3-B081-94D753AA96EE}" srcId="{7483AECB-5EF5-486A-8934-041083035E0B}" destId="{D300A8B6-CD4A-491A-8110-7734B98B3D2C}" srcOrd="0" destOrd="0" parTransId="{4E47A892-6C08-4321-92D2-1BAB384CD99C}" sibTransId="{DF03AE75-DEDD-4C8B-822F-62A405A7B6EC}"/>
    <dgm:cxn modelId="{AE200182-A880-42F0-BA8A-9573AEC7DC76}" type="presOf" srcId="{164813BA-5BB7-49AC-9D27-7A1591F2C253}" destId="{BFEDEEEF-279E-47A9-B830-39D8D712CCAE}" srcOrd="1" destOrd="0" presId="urn:microsoft.com/office/officeart/2005/8/layout/process3"/>
    <dgm:cxn modelId="{BAC4A288-1DD7-4EEC-9210-89E01FB649B2}" srcId="{39574EB1-78D2-4E56-93B7-BA59B10339E7}" destId="{D43B461C-8D4E-42BC-87AD-4038C1F75E65}" srcOrd="1" destOrd="0" parTransId="{F62590DF-2D0F-46C7-BA31-8C9F0A3D5791}" sibTransId="{164813BA-5BB7-49AC-9D27-7A1591F2C253}"/>
    <dgm:cxn modelId="{3C1D568B-62F8-4A8B-9F14-437136781385}" type="presOf" srcId="{39574EB1-78D2-4E56-93B7-BA59B10339E7}" destId="{8BBD0159-4EEE-4B91-AB22-863B26FD8D20}" srcOrd="0" destOrd="0" presId="urn:microsoft.com/office/officeart/2005/8/layout/process3"/>
    <dgm:cxn modelId="{E24A1990-880E-4CB0-9D7A-488255F165B9}" type="presOf" srcId="{7483AECB-5EF5-486A-8934-041083035E0B}" destId="{2FD1A49B-9246-4238-8F9D-D790301A9F13}" srcOrd="1" destOrd="0" presId="urn:microsoft.com/office/officeart/2005/8/layout/process3"/>
    <dgm:cxn modelId="{77ABF796-0111-44DD-9DB5-0151ADCD2181}" type="presOf" srcId="{1BF47A77-F458-4506-827B-550ADBB28FDB}" destId="{3BA1DB25-6C9D-446D-ACD4-3F775AE01618}" srcOrd="0" destOrd="1" presId="urn:microsoft.com/office/officeart/2005/8/layout/process3"/>
    <dgm:cxn modelId="{94676E9A-F5D4-4388-A90A-79628A05D21A}" type="presOf" srcId="{057BA518-5EF4-49C1-B2FF-ABC0033C4916}" destId="{C380EC53-7E1E-45C5-A65E-E95139F6A17D}" srcOrd="0" destOrd="1" presId="urn:microsoft.com/office/officeart/2005/8/layout/process3"/>
    <dgm:cxn modelId="{AFB0669E-B8BA-4FC6-9FA4-E7CD5F46C3B3}" type="presOf" srcId="{EEAD338D-799E-4D00-81BF-90C4D22F75AE}" destId="{082BB03F-8B11-41BD-B196-DF64A01502CD}" srcOrd="0" destOrd="0" presId="urn:microsoft.com/office/officeart/2005/8/layout/process3"/>
    <dgm:cxn modelId="{3A74BDC8-5FC4-4F68-A0EC-4DF7EC67172D}" type="presOf" srcId="{D43B461C-8D4E-42BC-87AD-4038C1F75E65}" destId="{252401A9-37C7-4FAE-B3BD-E5C8F67E63FE}" srcOrd="0" destOrd="0" presId="urn:microsoft.com/office/officeart/2005/8/layout/process3"/>
    <dgm:cxn modelId="{92CBAED2-CDBF-4DA2-8344-5DB9F4B150E5}" type="presOf" srcId="{54726878-13CA-4797-A731-AA8DB7CFFCBF}" destId="{EF428F36-9880-4F04-BFDE-2E62321992A0}" srcOrd="0" destOrd="0" presId="urn:microsoft.com/office/officeart/2005/8/layout/process3"/>
    <dgm:cxn modelId="{5A64BFD8-8F75-48E5-A163-364FA49099B8}" srcId="{39574EB1-78D2-4E56-93B7-BA59B10339E7}" destId="{EEAD338D-799E-4D00-81BF-90C4D22F75AE}" srcOrd="2" destOrd="0" parTransId="{8D35BFB6-CEC0-4787-935C-DC30DE08492E}" sibTransId="{6D5FE9B5-9384-4D3C-9036-5F3B23E58D73}"/>
    <dgm:cxn modelId="{D4DB10E0-B3AA-4460-9EC5-41F703D60C75}" srcId="{39574EB1-78D2-4E56-93B7-BA59B10339E7}" destId="{7483AECB-5EF5-486A-8934-041083035E0B}" srcOrd="0" destOrd="0" parTransId="{C34BC011-6D2E-4C63-922F-323DCC8E895C}" sibTransId="{54726878-13CA-4797-A731-AA8DB7CFFCBF}"/>
    <dgm:cxn modelId="{DE003187-0526-43FC-BAE4-532269D3FAE6}" type="presParOf" srcId="{8BBD0159-4EEE-4B91-AB22-863B26FD8D20}" destId="{BD35B7CC-AAC5-4068-9E00-A802F55BD6B8}" srcOrd="0" destOrd="0" presId="urn:microsoft.com/office/officeart/2005/8/layout/process3"/>
    <dgm:cxn modelId="{88322CE8-2BAE-4BE9-A442-134C966D1D03}" type="presParOf" srcId="{BD35B7CC-AAC5-4068-9E00-A802F55BD6B8}" destId="{D9AD32F8-0E83-4AE1-B1C0-E10B3ED46772}" srcOrd="0" destOrd="0" presId="urn:microsoft.com/office/officeart/2005/8/layout/process3"/>
    <dgm:cxn modelId="{297C11E5-D72C-4AC9-AD3E-12501F816F44}" type="presParOf" srcId="{BD35B7CC-AAC5-4068-9E00-A802F55BD6B8}" destId="{2FD1A49B-9246-4238-8F9D-D790301A9F13}" srcOrd="1" destOrd="0" presId="urn:microsoft.com/office/officeart/2005/8/layout/process3"/>
    <dgm:cxn modelId="{4F5BE3D2-5BC0-4BA8-A9E8-B3DB1759E19A}" type="presParOf" srcId="{BD35B7CC-AAC5-4068-9E00-A802F55BD6B8}" destId="{C380EC53-7E1E-45C5-A65E-E95139F6A17D}" srcOrd="2" destOrd="0" presId="urn:microsoft.com/office/officeart/2005/8/layout/process3"/>
    <dgm:cxn modelId="{254BC15D-D11A-4A6F-81D0-685625FE3A1B}" type="presParOf" srcId="{8BBD0159-4EEE-4B91-AB22-863B26FD8D20}" destId="{EF428F36-9880-4F04-BFDE-2E62321992A0}" srcOrd="1" destOrd="0" presId="urn:microsoft.com/office/officeart/2005/8/layout/process3"/>
    <dgm:cxn modelId="{9E62F2F0-50A3-4B28-89A8-9F35275CC1C5}" type="presParOf" srcId="{EF428F36-9880-4F04-BFDE-2E62321992A0}" destId="{8E890F87-BC6A-49EE-8DD4-EF98D4AF38E4}" srcOrd="0" destOrd="0" presId="urn:microsoft.com/office/officeart/2005/8/layout/process3"/>
    <dgm:cxn modelId="{8A34B1F2-7DC3-4C7A-BFF8-0CC7B2628605}" type="presParOf" srcId="{8BBD0159-4EEE-4B91-AB22-863B26FD8D20}" destId="{EEA152B4-B2FC-4BA5-B41F-70DF48ACE224}" srcOrd="2" destOrd="0" presId="urn:microsoft.com/office/officeart/2005/8/layout/process3"/>
    <dgm:cxn modelId="{5ACDFF9E-51BA-4C3B-BF19-A4969CE46AA7}" type="presParOf" srcId="{EEA152B4-B2FC-4BA5-B41F-70DF48ACE224}" destId="{252401A9-37C7-4FAE-B3BD-E5C8F67E63FE}" srcOrd="0" destOrd="0" presId="urn:microsoft.com/office/officeart/2005/8/layout/process3"/>
    <dgm:cxn modelId="{A2B2662C-BB3E-45DA-9B03-2B9EC85AC568}" type="presParOf" srcId="{EEA152B4-B2FC-4BA5-B41F-70DF48ACE224}" destId="{058A80A8-D0D4-409C-A3BB-A63E1CD2A9AE}" srcOrd="1" destOrd="0" presId="urn:microsoft.com/office/officeart/2005/8/layout/process3"/>
    <dgm:cxn modelId="{6AD4CD41-835A-44F3-8EB2-5BA920AC812F}" type="presParOf" srcId="{EEA152B4-B2FC-4BA5-B41F-70DF48ACE224}" destId="{3BA1DB25-6C9D-446D-ACD4-3F775AE01618}" srcOrd="2" destOrd="0" presId="urn:microsoft.com/office/officeart/2005/8/layout/process3"/>
    <dgm:cxn modelId="{D1F4AFE3-6066-4A3D-8C66-91E6F700CA5A}" type="presParOf" srcId="{8BBD0159-4EEE-4B91-AB22-863B26FD8D20}" destId="{9B077229-6FDC-4D2E-BCE7-AB685FF130EC}" srcOrd="3" destOrd="0" presId="urn:microsoft.com/office/officeart/2005/8/layout/process3"/>
    <dgm:cxn modelId="{CCB0ABF9-95AC-490E-8F9F-23DB851C79DF}" type="presParOf" srcId="{9B077229-6FDC-4D2E-BCE7-AB685FF130EC}" destId="{BFEDEEEF-279E-47A9-B830-39D8D712CCAE}" srcOrd="0" destOrd="0" presId="urn:microsoft.com/office/officeart/2005/8/layout/process3"/>
    <dgm:cxn modelId="{1AB96A70-988E-47CE-8836-6584535B8CFC}" type="presParOf" srcId="{8BBD0159-4EEE-4B91-AB22-863B26FD8D20}" destId="{8AFFDCD5-568A-41D2-A910-70034BD12FCF}" srcOrd="4" destOrd="0" presId="urn:microsoft.com/office/officeart/2005/8/layout/process3"/>
    <dgm:cxn modelId="{8D2AA89F-EF3F-4CFE-B8C8-00CF80988B53}" type="presParOf" srcId="{8AFFDCD5-568A-41D2-A910-70034BD12FCF}" destId="{082BB03F-8B11-41BD-B196-DF64A01502CD}" srcOrd="0" destOrd="0" presId="urn:microsoft.com/office/officeart/2005/8/layout/process3"/>
    <dgm:cxn modelId="{8D1EDD6D-6456-4ED8-AAC7-FA2BA62F9CDA}" type="presParOf" srcId="{8AFFDCD5-568A-41D2-A910-70034BD12FCF}" destId="{B95D46E6-2E70-4878-B898-274785D54A62}" srcOrd="1" destOrd="0" presId="urn:microsoft.com/office/officeart/2005/8/layout/process3"/>
    <dgm:cxn modelId="{77410951-E3B1-4F05-8DF1-DFAAF817605C}" type="presParOf" srcId="{8AFFDCD5-568A-41D2-A910-70034BD12FCF}" destId="{32DB2514-6BBE-4632-957F-AFF3A234E6BE}" srcOrd="2" destOrd="0" presId="urn:microsoft.com/office/officeart/2005/8/layout/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1C6EAB-5CD8-4FD6-973D-C803A415DB9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7B55715B-1D8A-413F-B835-956BCAB65EDB}">
      <dgm:prSet phldrT="[Texto]" custT="1"/>
      <dgm:spPr/>
      <dgm:t>
        <a:bodyPr/>
        <a:lstStyle/>
        <a:p>
          <a:r>
            <a:rPr lang="es-EC" sz="1400" b="1" dirty="0">
              <a:latin typeface="Calibri" panose="020F0502020204030204" pitchFamily="34" charset="0"/>
              <a:cs typeface="Calibri" panose="020F0502020204030204" pitchFamily="34" charset="0"/>
            </a:rPr>
            <a:t>Metodología de aprendizaje</a:t>
          </a:r>
        </a:p>
      </dgm:t>
    </dgm:pt>
    <dgm:pt modelId="{75D30473-55DF-46BE-8DA8-E07C2DC531B3}" type="parTrans" cxnId="{4B98E454-37C5-4264-B6C2-EB9D1F42F915}">
      <dgm:prSet/>
      <dgm:spPr/>
      <dgm:t>
        <a:bodyPr/>
        <a:lstStyle/>
        <a:p>
          <a:endParaRPr lang="es-EC" sz="1400">
            <a:latin typeface="Calibri" panose="020F0502020204030204" pitchFamily="34" charset="0"/>
            <a:cs typeface="Calibri" panose="020F0502020204030204" pitchFamily="34" charset="0"/>
          </a:endParaRPr>
        </a:p>
      </dgm:t>
    </dgm:pt>
    <dgm:pt modelId="{A7D4C63F-7B70-4A74-8102-5C893B528897}" type="sibTrans" cxnId="{4B98E454-37C5-4264-B6C2-EB9D1F42F915}">
      <dgm:prSet/>
      <dgm:spPr/>
      <dgm:t>
        <a:bodyPr/>
        <a:lstStyle/>
        <a:p>
          <a:endParaRPr lang="es-EC" sz="1400">
            <a:latin typeface="Calibri" panose="020F0502020204030204" pitchFamily="34" charset="0"/>
            <a:cs typeface="Calibri" panose="020F0502020204030204" pitchFamily="34" charset="0"/>
          </a:endParaRPr>
        </a:p>
      </dgm:t>
    </dgm:pt>
    <dgm:pt modelId="{C2F3253C-5E3C-46A4-A92D-4C6DB898CA97}">
      <dgm:prSet phldrT="[Texto]" custT="1"/>
      <dgm:spPr/>
      <dgm:t>
        <a:bodyPr/>
        <a:lstStyle/>
        <a:p>
          <a:r>
            <a:rPr lang="es-EC" sz="1400" dirty="0">
              <a:latin typeface="Calibri" panose="020F0502020204030204" pitchFamily="34" charset="0"/>
              <a:cs typeface="Calibri" panose="020F0502020204030204" pitchFamily="34" charset="0"/>
            </a:rPr>
            <a:t>Asincrónica</a:t>
          </a:r>
        </a:p>
      </dgm:t>
    </dgm:pt>
    <dgm:pt modelId="{A0C8DCEE-C985-4155-9370-881C6CAB2CBF}" type="parTrans" cxnId="{BE759001-DFE1-44E1-A468-9C471CF332A9}">
      <dgm:prSet custT="1"/>
      <dgm:spPr/>
      <dgm:t>
        <a:bodyPr/>
        <a:lstStyle/>
        <a:p>
          <a:endParaRPr lang="es-EC" sz="1400">
            <a:latin typeface="Calibri" panose="020F0502020204030204" pitchFamily="34" charset="0"/>
            <a:cs typeface="Calibri" panose="020F0502020204030204" pitchFamily="34" charset="0"/>
          </a:endParaRPr>
        </a:p>
      </dgm:t>
    </dgm:pt>
    <dgm:pt modelId="{9EA15048-9D62-40D5-8251-25C45C757777}" type="sibTrans" cxnId="{BE759001-DFE1-44E1-A468-9C471CF332A9}">
      <dgm:prSet/>
      <dgm:spPr/>
      <dgm:t>
        <a:bodyPr/>
        <a:lstStyle/>
        <a:p>
          <a:endParaRPr lang="es-EC" sz="1400">
            <a:latin typeface="Calibri" panose="020F0502020204030204" pitchFamily="34" charset="0"/>
            <a:cs typeface="Calibri" panose="020F0502020204030204" pitchFamily="34" charset="0"/>
          </a:endParaRPr>
        </a:p>
      </dgm:t>
    </dgm:pt>
    <dgm:pt modelId="{5C3074D5-DF57-49A0-9233-109D942AAC3B}">
      <dgm:prSet phldrT="[Texto]" custT="1"/>
      <dgm:spPr/>
      <dgm:t>
        <a:bodyPr/>
        <a:lstStyle/>
        <a:p>
          <a:r>
            <a:rPr lang="es-EC" sz="1400" dirty="0">
              <a:latin typeface="Calibri" panose="020F0502020204030204" pitchFamily="34" charset="0"/>
              <a:cs typeface="Calibri" panose="020F0502020204030204" pitchFamily="34" charset="0"/>
            </a:rPr>
            <a:t>Socialización de temas</a:t>
          </a:r>
        </a:p>
      </dgm:t>
    </dgm:pt>
    <dgm:pt modelId="{6F1CF5C3-01D6-42D7-905A-B167316BF175}" type="parTrans" cxnId="{032E090A-21CF-43AE-861A-D6762BBC0858}">
      <dgm:prSet custT="1"/>
      <dgm:spPr/>
      <dgm:t>
        <a:bodyPr/>
        <a:lstStyle/>
        <a:p>
          <a:endParaRPr lang="es-EC" sz="1400">
            <a:latin typeface="Calibri" panose="020F0502020204030204" pitchFamily="34" charset="0"/>
            <a:cs typeface="Calibri" panose="020F0502020204030204" pitchFamily="34" charset="0"/>
          </a:endParaRPr>
        </a:p>
      </dgm:t>
    </dgm:pt>
    <dgm:pt modelId="{80B3CFA8-427A-4F7F-A5DD-36C78BE2E673}" type="sibTrans" cxnId="{032E090A-21CF-43AE-861A-D6762BBC0858}">
      <dgm:prSet/>
      <dgm:spPr/>
      <dgm:t>
        <a:bodyPr/>
        <a:lstStyle/>
        <a:p>
          <a:endParaRPr lang="es-EC" sz="1400">
            <a:latin typeface="Calibri" panose="020F0502020204030204" pitchFamily="34" charset="0"/>
            <a:cs typeface="Calibri" panose="020F0502020204030204" pitchFamily="34" charset="0"/>
          </a:endParaRPr>
        </a:p>
      </dgm:t>
    </dgm:pt>
    <dgm:pt modelId="{83D074D3-5E5F-4019-81C1-54241F98D471}">
      <dgm:prSet phldrT="[Texto]" custT="1"/>
      <dgm:spPr/>
      <dgm:t>
        <a:bodyPr/>
        <a:lstStyle/>
        <a:p>
          <a:r>
            <a:rPr lang="es-EC" sz="1400" dirty="0">
              <a:latin typeface="Calibri" panose="020F0502020204030204" pitchFamily="34" charset="0"/>
              <a:cs typeface="Calibri" panose="020F0502020204030204" pitchFamily="34" charset="0"/>
            </a:rPr>
            <a:t>Talleres online y evaluaciones</a:t>
          </a:r>
        </a:p>
      </dgm:t>
    </dgm:pt>
    <dgm:pt modelId="{FD9F51E9-18D8-4164-916E-1DC725457820}" type="parTrans" cxnId="{66730691-5EA3-408C-8129-47A70A8F5A2D}">
      <dgm:prSet custT="1"/>
      <dgm:spPr/>
      <dgm:t>
        <a:bodyPr/>
        <a:lstStyle/>
        <a:p>
          <a:endParaRPr lang="es-EC" sz="1400">
            <a:latin typeface="Calibri" panose="020F0502020204030204" pitchFamily="34" charset="0"/>
            <a:cs typeface="Calibri" panose="020F0502020204030204" pitchFamily="34" charset="0"/>
          </a:endParaRPr>
        </a:p>
      </dgm:t>
    </dgm:pt>
    <dgm:pt modelId="{6E485775-0462-438E-A4E4-174F8B791DAA}" type="sibTrans" cxnId="{66730691-5EA3-408C-8129-47A70A8F5A2D}">
      <dgm:prSet/>
      <dgm:spPr/>
      <dgm:t>
        <a:bodyPr/>
        <a:lstStyle/>
        <a:p>
          <a:endParaRPr lang="es-EC" sz="1400">
            <a:latin typeface="Calibri" panose="020F0502020204030204" pitchFamily="34" charset="0"/>
            <a:cs typeface="Calibri" panose="020F0502020204030204" pitchFamily="34" charset="0"/>
          </a:endParaRPr>
        </a:p>
      </dgm:t>
    </dgm:pt>
    <dgm:pt modelId="{DCC69A76-5963-48B7-B03B-8C810D5AFE49}">
      <dgm:prSet phldrT="[Texto]" custT="1"/>
      <dgm:spPr/>
      <dgm:t>
        <a:bodyPr/>
        <a:lstStyle/>
        <a:p>
          <a:r>
            <a:rPr lang="es-EC" sz="1400" dirty="0">
              <a:latin typeface="Calibri" panose="020F0502020204030204" pitchFamily="34" charset="0"/>
              <a:cs typeface="Calibri" panose="020F0502020204030204" pitchFamily="34" charset="0"/>
            </a:rPr>
            <a:t>Sincrónica</a:t>
          </a:r>
        </a:p>
      </dgm:t>
    </dgm:pt>
    <dgm:pt modelId="{AF6264AB-01C2-4D2F-8FF4-263711543132}" type="parTrans" cxnId="{6F6EA224-5459-44F7-8879-4787BEE5E90F}">
      <dgm:prSet custT="1"/>
      <dgm:spPr/>
      <dgm:t>
        <a:bodyPr/>
        <a:lstStyle/>
        <a:p>
          <a:endParaRPr lang="es-EC" sz="1400">
            <a:latin typeface="Calibri" panose="020F0502020204030204" pitchFamily="34" charset="0"/>
            <a:cs typeface="Calibri" panose="020F0502020204030204" pitchFamily="34" charset="0"/>
          </a:endParaRPr>
        </a:p>
      </dgm:t>
    </dgm:pt>
    <dgm:pt modelId="{49692080-3B25-4928-AA34-4B8965EA1573}" type="sibTrans" cxnId="{6F6EA224-5459-44F7-8879-4787BEE5E90F}">
      <dgm:prSet/>
      <dgm:spPr/>
      <dgm:t>
        <a:bodyPr/>
        <a:lstStyle/>
        <a:p>
          <a:endParaRPr lang="es-EC" sz="1400">
            <a:latin typeface="Calibri" panose="020F0502020204030204" pitchFamily="34" charset="0"/>
            <a:cs typeface="Calibri" panose="020F0502020204030204" pitchFamily="34" charset="0"/>
          </a:endParaRPr>
        </a:p>
      </dgm:t>
    </dgm:pt>
    <dgm:pt modelId="{072780A1-9D02-4050-8189-6238A458DBCC}">
      <dgm:prSet phldrT="[Texto]" custT="1"/>
      <dgm:spPr/>
      <dgm:t>
        <a:bodyPr/>
        <a:lstStyle/>
        <a:p>
          <a:r>
            <a:rPr lang="es-EC" sz="1400" dirty="0">
              <a:latin typeface="Calibri" panose="020F0502020204030204" pitchFamily="34" charset="0"/>
              <a:cs typeface="Calibri" panose="020F0502020204030204" pitchFamily="34" charset="0"/>
            </a:rPr>
            <a:t>Clase en vivo, fin de módulo</a:t>
          </a:r>
        </a:p>
      </dgm:t>
    </dgm:pt>
    <dgm:pt modelId="{A4DE4F1A-220A-47D4-B5D4-D40E46619531}" type="parTrans" cxnId="{8949E3BD-E393-464D-8CA7-1FF9EB8AB87A}">
      <dgm:prSet custT="1"/>
      <dgm:spPr/>
      <dgm:t>
        <a:bodyPr/>
        <a:lstStyle/>
        <a:p>
          <a:endParaRPr lang="es-EC" sz="1400">
            <a:latin typeface="Calibri" panose="020F0502020204030204" pitchFamily="34" charset="0"/>
            <a:cs typeface="Calibri" panose="020F0502020204030204" pitchFamily="34" charset="0"/>
          </a:endParaRPr>
        </a:p>
      </dgm:t>
    </dgm:pt>
    <dgm:pt modelId="{1A4BEB6E-3C14-4728-ADC2-D81AC1721C9D}" type="sibTrans" cxnId="{8949E3BD-E393-464D-8CA7-1FF9EB8AB87A}">
      <dgm:prSet/>
      <dgm:spPr/>
      <dgm:t>
        <a:bodyPr/>
        <a:lstStyle/>
        <a:p>
          <a:endParaRPr lang="es-EC" sz="1400">
            <a:latin typeface="Calibri" panose="020F0502020204030204" pitchFamily="34" charset="0"/>
            <a:cs typeface="Calibri" panose="020F0502020204030204" pitchFamily="34" charset="0"/>
          </a:endParaRPr>
        </a:p>
      </dgm:t>
    </dgm:pt>
    <dgm:pt modelId="{1139C113-57F2-45D3-A84A-11B9405F62DE}" type="pres">
      <dgm:prSet presAssocID="{C01C6EAB-5CD8-4FD6-973D-C803A415DB99}" presName="diagram" presStyleCnt="0">
        <dgm:presLayoutVars>
          <dgm:chPref val="1"/>
          <dgm:dir/>
          <dgm:animOne val="branch"/>
          <dgm:animLvl val="lvl"/>
          <dgm:resizeHandles val="exact"/>
        </dgm:presLayoutVars>
      </dgm:prSet>
      <dgm:spPr/>
    </dgm:pt>
    <dgm:pt modelId="{6D2337E4-20D4-4DDF-AF07-3A2520E39C6E}" type="pres">
      <dgm:prSet presAssocID="{7B55715B-1D8A-413F-B835-956BCAB65EDB}" presName="root1" presStyleCnt="0"/>
      <dgm:spPr/>
    </dgm:pt>
    <dgm:pt modelId="{C0220105-3882-40E9-ACDF-14DFC4714297}" type="pres">
      <dgm:prSet presAssocID="{7B55715B-1D8A-413F-B835-956BCAB65EDB}" presName="LevelOneTextNode" presStyleLbl="node0" presStyleIdx="0" presStyleCnt="1">
        <dgm:presLayoutVars>
          <dgm:chPref val="3"/>
        </dgm:presLayoutVars>
      </dgm:prSet>
      <dgm:spPr/>
    </dgm:pt>
    <dgm:pt modelId="{BB5006F1-DA71-4FF2-9E50-9EE73670572E}" type="pres">
      <dgm:prSet presAssocID="{7B55715B-1D8A-413F-B835-956BCAB65EDB}" presName="level2hierChild" presStyleCnt="0"/>
      <dgm:spPr/>
    </dgm:pt>
    <dgm:pt modelId="{DF69EDD0-55E8-4583-9B01-922E89454DB8}" type="pres">
      <dgm:prSet presAssocID="{A0C8DCEE-C985-4155-9370-881C6CAB2CBF}" presName="conn2-1" presStyleLbl="parChTrans1D2" presStyleIdx="0" presStyleCnt="2"/>
      <dgm:spPr/>
    </dgm:pt>
    <dgm:pt modelId="{15230F30-1269-4040-88B7-FC10DC51A595}" type="pres">
      <dgm:prSet presAssocID="{A0C8DCEE-C985-4155-9370-881C6CAB2CBF}" presName="connTx" presStyleLbl="parChTrans1D2" presStyleIdx="0" presStyleCnt="2"/>
      <dgm:spPr/>
    </dgm:pt>
    <dgm:pt modelId="{18A7550F-5636-47C8-A294-E2EFBF229309}" type="pres">
      <dgm:prSet presAssocID="{C2F3253C-5E3C-46A4-A92D-4C6DB898CA97}" presName="root2" presStyleCnt="0"/>
      <dgm:spPr/>
    </dgm:pt>
    <dgm:pt modelId="{C457AD0D-2696-4890-BC58-7C253D5E9EFC}" type="pres">
      <dgm:prSet presAssocID="{C2F3253C-5E3C-46A4-A92D-4C6DB898CA97}" presName="LevelTwoTextNode" presStyleLbl="node2" presStyleIdx="0" presStyleCnt="2">
        <dgm:presLayoutVars>
          <dgm:chPref val="3"/>
        </dgm:presLayoutVars>
      </dgm:prSet>
      <dgm:spPr/>
    </dgm:pt>
    <dgm:pt modelId="{748CE466-9DD8-45A5-A757-2695EC1C3E40}" type="pres">
      <dgm:prSet presAssocID="{C2F3253C-5E3C-46A4-A92D-4C6DB898CA97}" presName="level3hierChild" presStyleCnt="0"/>
      <dgm:spPr/>
    </dgm:pt>
    <dgm:pt modelId="{41CFD33D-5416-4F42-ACC0-A247609CE760}" type="pres">
      <dgm:prSet presAssocID="{6F1CF5C3-01D6-42D7-905A-B167316BF175}" presName="conn2-1" presStyleLbl="parChTrans1D3" presStyleIdx="0" presStyleCnt="3"/>
      <dgm:spPr/>
    </dgm:pt>
    <dgm:pt modelId="{675441DA-DCE8-43F9-A6D5-1BF994605499}" type="pres">
      <dgm:prSet presAssocID="{6F1CF5C3-01D6-42D7-905A-B167316BF175}" presName="connTx" presStyleLbl="parChTrans1D3" presStyleIdx="0" presStyleCnt="3"/>
      <dgm:spPr/>
    </dgm:pt>
    <dgm:pt modelId="{B63DE514-759A-4466-B31B-5853D7B5702A}" type="pres">
      <dgm:prSet presAssocID="{5C3074D5-DF57-49A0-9233-109D942AAC3B}" presName="root2" presStyleCnt="0"/>
      <dgm:spPr/>
    </dgm:pt>
    <dgm:pt modelId="{EFF176B0-D529-4CB3-AC51-82F46897ACE2}" type="pres">
      <dgm:prSet presAssocID="{5C3074D5-DF57-49A0-9233-109D942AAC3B}" presName="LevelTwoTextNode" presStyleLbl="node3" presStyleIdx="0" presStyleCnt="3">
        <dgm:presLayoutVars>
          <dgm:chPref val="3"/>
        </dgm:presLayoutVars>
      </dgm:prSet>
      <dgm:spPr/>
    </dgm:pt>
    <dgm:pt modelId="{3B5E3E35-7F23-47F0-92DF-02E509280B5D}" type="pres">
      <dgm:prSet presAssocID="{5C3074D5-DF57-49A0-9233-109D942AAC3B}" presName="level3hierChild" presStyleCnt="0"/>
      <dgm:spPr/>
    </dgm:pt>
    <dgm:pt modelId="{44EDC6C3-F739-4F27-943C-7111F7E1652C}" type="pres">
      <dgm:prSet presAssocID="{FD9F51E9-18D8-4164-916E-1DC725457820}" presName="conn2-1" presStyleLbl="parChTrans1D3" presStyleIdx="1" presStyleCnt="3"/>
      <dgm:spPr/>
    </dgm:pt>
    <dgm:pt modelId="{38F06062-451B-42CC-8E81-52FD20DBC83B}" type="pres">
      <dgm:prSet presAssocID="{FD9F51E9-18D8-4164-916E-1DC725457820}" presName="connTx" presStyleLbl="parChTrans1D3" presStyleIdx="1" presStyleCnt="3"/>
      <dgm:spPr/>
    </dgm:pt>
    <dgm:pt modelId="{63867453-9617-41F1-92B2-D146D1417C32}" type="pres">
      <dgm:prSet presAssocID="{83D074D3-5E5F-4019-81C1-54241F98D471}" presName="root2" presStyleCnt="0"/>
      <dgm:spPr/>
    </dgm:pt>
    <dgm:pt modelId="{4996AFC2-3FAF-4D18-9879-857104141E14}" type="pres">
      <dgm:prSet presAssocID="{83D074D3-5E5F-4019-81C1-54241F98D471}" presName="LevelTwoTextNode" presStyleLbl="node3" presStyleIdx="1" presStyleCnt="3">
        <dgm:presLayoutVars>
          <dgm:chPref val="3"/>
        </dgm:presLayoutVars>
      </dgm:prSet>
      <dgm:spPr/>
    </dgm:pt>
    <dgm:pt modelId="{E1F80D40-DE22-401D-A46C-073E617F821B}" type="pres">
      <dgm:prSet presAssocID="{83D074D3-5E5F-4019-81C1-54241F98D471}" presName="level3hierChild" presStyleCnt="0"/>
      <dgm:spPr/>
    </dgm:pt>
    <dgm:pt modelId="{FF19013E-1572-429E-9FF3-65848B607375}" type="pres">
      <dgm:prSet presAssocID="{AF6264AB-01C2-4D2F-8FF4-263711543132}" presName="conn2-1" presStyleLbl="parChTrans1D2" presStyleIdx="1" presStyleCnt="2"/>
      <dgm:spPr/>
    </dgm:pt>
    <dgm:pt modelId="{E3E5521E-C7E6-4E05-9417-B0A6C714E37A}" type="pres">
      <dgm:prSet presAssocID="{AF6264AB-01C2-4D2F-8FF4-263711543132}" presName="connTx" presStyleLbl="parChTrans1D2" presStyleIdx="1" presStyleCnt="2"/>
      <dgm:spPr/>
    </dgm:pt>
    <dgm:pt modelId="{4F7FD108-4D74-405B-806B-C2098911A283}" type="pres">
      <dgm:prSet presAssocID="{DCC69A76-5963-48B7-B03B-8C810D5AFE49}" presName="root2" presStyleCnt="0"/>
      <dgm:spPr/>
    </dgm:pt>
    <dgm:pt modelId="{F9C57187-A369-434B-B88D-5BC42DE8F6DB}" type="pres">
      <dgm:prSet presAssocID="{DCC69A76-5963-48B7-B03B-8C810D5AFE49}" presName="LevelTwoTextNode" presStyleLbl="node2" presStyleIdx="1" presStyleCnt="2">
        <dgm:presLayoutVars>
          <dgm:chPref val="3"/>
        </dgm:presLayoutVars>
      </dgm:prSet>
      <dgm:spPr/>
    </dgm:pt>
    <dgm:pt modelId="{30D451A1-631A-4D75-91CB-908347328727}" type="pres">
      <dgm:prSet presAssocID="{DCC69A76-5963-48B7-B03B-8C810D5AFE49}" presName="level3hierChild" presStyleCnt="0"/>
      <dgm:spPr/>
    </dgm:pt>
    <dgm:pt modelId="{9DA895BD-5FAA-4268-A91D-0121852938CE}" type="pres">
      <dgm:prSet presAssocID="{A4DE4F1A-220A-47D4-B5D4-D40E46619531}" presName="conn2-1" presStyleLbl="parChTrans1D3" presStyleIdx="2" presStyleCnt="3"/>
      <dgm:spPr/>
    </dgm:pt>
    <dgm:pt modelId="{70A0DEFE-193F-4DB8-B635-8072A6552494}" type="pres">
      <dgm:prSet presAssocID="{A4DE4F1A-220A-47D4-B5D4-D40E46619531}" presName="connTx" presStyleLbl="parChTrans1D3" presStyleIdx="2" presStyleCnt="3"/>
      <dgm:spPr/>
    </dgm:pt>
    <dgm:pt modelId="{F4EFC2EC-EC5A-47D7-A81B-D055DEF2EC26}" type="pres">
      <dgm:prSet presAssocID="{072780A1-9D02-4050-8189-6238A458DBCC}" presName="root2" presStyleCnt="0"/>
      <dgm:spPr/>
    </dgm:pt>
    <dgm:pt modelId="{65B57FD0-592D-4063-BEBF-EF866362067F}" type="pres">
      <dgm:prSet presAssocID="{072780A1-9D02-4050-8189-6238A458DBCC}" presName="LevelTwoTextNode" presStyleLbl="node3" presStyleIdx="2" presStyleCnt="3">
        <dgm:presLayoutVars>
          <dgm:chPref val="3"/>
        </dgm:presLayoutVars>
      </dgm:prSet>
      <dgm:spPr/>
    </dgm:pt>
    <dgm:pt modelId="{5FD37CC0-2A3E-4683-A48F-CBE84289CD37}" type="pres">
      <dgm:prSet presAssocID="{072780A1-9D02-4050-8189-6238A458DBCC}" presName="level3hierChild" presStyleCnt="0"/>
      <dgm:spPr/>
    </dgm:pt>
  </dgm:ptLst>
  <dgm:cxnLst>
    <dgm:cxn modelId="{BE759001-DFE1-44E1-A468-9C471CF332A9}" srcId="{7B55715B-1D8A-413F-B835-956BCAB65EDB}" destId="{C2F3253C-5E3C-46A4-A92D-4C6DB898CA97}" srcOrd="0" destOrd="0" parTransId="{A0C8DCEE-C985-4155-9370-881C6CAB2CBF}" sibTransId="{9EA15048-9D62-40D5-8251-25C45C757777}"/>
    <dgm:cxn modelId="{F7D1B502-C744-4A22-9B89-7D02903C7023}" type="presOf" srcId="{C2F3253C-5E3C-46A4-A92D-4C6DB898CA97}" destId="{C457AD0D-2696-4890-BC58-7C253D5E9EFC}" srcOrd="0" destOrd="0" presId="urn:microsoft.com/office/officeart/2005/8/layout/hierarchy2"/>
    <dgm:cxn modelId="{94B11907-E124-4D23-9DA0-612305D7F280}" type="presOf" srcId="{A4DE4F1A-220A-47D4-B5D4-D40E46619531}" destId="{70A0DEFE-193F-4DB8-B635-8072A6552494}" srcOrd="1" destOrd="0" presId="urn:microsoft.com/office/officeart/2005/8/layout/hierarchy2"/>
    <dgm:cxn modelId="{032E090A-21CF-43AE-861A-D6762BBC0858}" srcId="{C2F3253C-5E3C-46A4-A92D-4C6DB898CA97}" destId="{5C3074D5-DF57-49A0-9233-109D942AAC3B}" srcOrd="0" destOrd="0" parTransId="{6F1CF5C3-01D6-42D7-905A-B167316BF175}" sibTransId="{80B3CFA8-427A-4F7F-A5DD-36C78BE2E673}"/>
    <dgm:cxn modelId="{A5CCF60D-0C48-4BA0-A7BE-ADCDD3BA379C}" type="presOf" srcId="{AF6264AB-01C2-4D2F-8FF4-263711543132}" destId="{E3E5521E-C7E6-4E05-9417-B0A6C714E37A}" srcOrd="1" destOrd="0" presId="urn:microsoft.com/office/officeart/2005/8/layout/hierarchy2"/>
    <dgm:cxn modelId="{57286F23-E37F-496D-9D3A-46B1BDBCDAD2}" type="presOf" srcId="{83D074D3-5E5F-4019-81C1-54241F98D471}" destId="{4996AFC2-3FAF-4D18-9879-857104141E14}" srcOrd="0" destOrd="0" presId="urn:microsoft.com/office/officeart/2005/8/layout/hierarchy2"/>
    <dgm:cxn modelId="{6F6EA224-5459-44F7-8879-4787BEE5E90F}" srcId="{7B55715B-1D8A-413F-B835-956BCAB65EDB}" destId="{DCC69A76-5963-48B7-B03B-8C810D5AFE49}" srcOrd="1" destOrd="0" parTransId="{AF6264AB-01C2-4D2F-8FF4-263711543132}" sibTransId="{49692080-3B25-4928-AA34-4B8965EA1573}"/>
    <dgm:cxn modelId="{B97ABD3C-21E4-41CC-B692-96EC308A60DA}" type="presOf" srcId="{6F1CF5C3-01D6-42D7-905A-B167316BF175}" destId="{41CFD33D-5416-4F42-ACC0-A247609CE760}" srcOrd="0" destOrd="0" presId="urn:microsoft.com/office/officeart/2005/8/layout/hierarchy2"/>
    <dgm:cxn modelId="{FD0B8B5B-7D76-4151-AAFF-EFEB154077D9}" type="presOf" srcId="{5C3074D5-DF57-49A0-9233-109D942AAC3B}" destId="{EFF176B0-D529-4CB3-AC51-82F46897ACE2}" srcOrd="0" destOrd="0" presId="urn:microsoft.com/office/officeart/2005/8/layout/hierarchy2"/>
    <dgm:cxn modelId="{7891CA5E-A46B-41AD-9766-CC0D1541DA79}" type="presOf" srcId="{A4DE4F1A-220A-47D4-B5D4-D40E46619531}" destId="{9DA895BD-5FAA-4268-A91D-0121852938CE}" srcOrd="0" destOrd="0" presId="urn:microsoft.com/office/officeart/2005/8/layout/hierarchy2"/>
    <dgm:cxn modelId="{D27D1B60-43D1-4F06-9375-305B9E8EA1D1}" type="presOf" srcId="{FD9F51E9-18D8-4164-916E-1DC725457820}" destId="{38F06062-451B-42CC-8E81-52FD20DBC83B}" srcOrd="1" destOrd="0" presId="urn:microsoft.com/office/officeart/2005/8/layout/hierarchy2"/>
    <dgm:cxn modelId="{F573C742-7AC6-4B02-8C45-B78E2C006AEF}" type="presOf" srcId="{6F1CF5C3-01D6-42D7-905A-B167316BF175}" destId="{675441DA-DCE8-43F9-A6D5-1BF994605499}" srcOrd="1" destOrd="0" presId="urn:microsoft.com/office/officeart/2005/8/layout/hierarchy2"/>
    <dgm:cxn modelId="{44A98D47-A233-4239-A0CD-6031FC7AE789}" type="presOf" srcId="{AF6264AB-01C2-4D2F-8FF4-263711543132}" destId="{FF19013E-1572-429E-9FF3-65848B607375}" srcOrd="0" destOrd="0" presId="urn:microsoft.com/office/officeart/2005/8/layout/hierarchy2"/>
    <dgm:cxn modelId="{FA801A69-D038-4EB4-B2A7-3082EA3D548B}" type="presOf" srcId="{A0C8DCEE-C985-4155-9370-881C6CAB2CBF}" destId="{15230F30-1269-4040-88B7-FC10DC51A595}" srcOrd="1" destOrd="0" presId="urn:microsoft.com/office/officeart/2005/8/layout/hierarchy2"/>
    <dgm:cxn modelId="{73BCCB51-95E2-48B9-B233-F4DBF0C8DB63}" type="presOf" srcId="{FD9F51E9-18D8-4164-916E-1DC725457820}" destId="{44EDC6C3-F739-4F27-943C-7111F7E1652C}" srcOrd="0" destOrd="0" presId="urn:microsoft.com/office/officeart/2005/8/layout/hierarchy2"/>
    <dgm:cxn modelId="{7D547C73-0911-4EA1-96D8-366052FBD506}" type="presOf" srcId="{072780A1-9D02-4050-8189-6238A458DBCC}" destId="{65B57FD0-592D-4063-BEBF-EF866362067F}" srcOrd="0" destOrd="0" presId="urn:microsoft.com/office/officeart/2005/8/layout/hierarchy2"/>
    <dgm:cxn modelId="{4B98E454-37C5-4264-B6C2-EB9D1F42F915}" srcId="{C01C6EAB-5CD8-4FD6-973D-C803A415DB99}" destId="{7B55715B-1D8A-413F-B835-956BCAB65EDB}" srcOrd="0" destOrd="0" parTransId="{75D30473-55DF-46BE-8DA8-E07C2DC531B3}" sibTransId="{A7D4C63F-7B70-4A74-8102-5C893B528897}"/>
    <dgm:cxn modelId="{8A03DF90-8DC8-4036-8A0B-18C50E92A224}" type="presOf" srcId="{7B55715B-1D8A-413F-B835-956BCAB65EDB}" destId="{C0220105-3882-40E9-ACDF-14DFC4714297}" srcOrd="0" destOrd="0" presId="urn:microsoft.com/office/officeart/2005/8/layout/hierarchy2"/>
    <dgm:cxn modelId="{66730691-5EA3-408C-8129-47A70A8F5A2D}" srcId="{C2F3253C-5E3C-46A4-A92D-4C6DB898CA97}" destId="{83D074D3-5E5F-4019-81C1-54241F98D471}" srcOrd="1" destOrd="0" parTransId="{FD9F51E9-18D8-4164-916E-1DC725457820}" sibTransId="{6E485775-0462-438E-A4E4-174F8B791DAA}"/>
    <dgm:cxn modelId="{EBBCE3A6-CC08-4351-AAD0-715743C72D32}" type="presOf" srcId="{DCC69A76-5963-48B7-B03B-8C810D5AFE49}" destId="{F9C57187-A369-434B-B88D-5BC42DE8F6DB}" srcOrd="0" destOrd="0" presId="urn:microsoft.com/office/officeart/2005/8/layout/hierarchy2"/>
    <dgm:cxn modelId="{8949E3BD-E393-464D-8CA7-1FF9EB8AB87A}" srcId="{DCC69A76-5963-48B7-B03B-8C810D5AFE49}" destId="{072780A1-9D02-4050-8189-6238A458DBCC}" srcOrd="0" destOrd="0" parTransId="{A4DE4F1A-220A-47D4-B5D4-D40E46619531}" sibTransId="{1A4BEB6E-3C14-4728-ADC2-D81AC1721C9D}"/>
    <dgm:cxn modelId="{4400B7C8-9B02-46B0-A4B5-9815E2202043}" type="presOf" srcId="{A0C8DCEE-C985-4155-9370-881C6CAB2CBF}" destId="{DF69EDD0-55E8-4583-9B01-922E89454DB8}" srcOrd="0" destOrd="0" presId="urn:microsoft.com/office/officeart/2005/8/layout/hierarchy2"/>
    <dgm:cxn modelId="{3C92B5FA-2988-4BC6-B720-95E027161A6D}" type="presOf" srcId="{C01C6EAB-5CD8-4FD6-973D-C803A415DB99}" destId="{1139C113-57F2-45D3-A84A-11B9405F62DE}" srcOrd="0" destOrd="0" presId="urn:microsoft.com/office/officeart/2005/8/layout/hierarchy2"/>
    <dgm:cxn modelId="{61C884CC-FE39-45D0-ABFB-5BC46482C7F2}" type="presParOf" srcId="{1139C113-57F2-45D3-A84A-11B9405F62DE}" destId="{6D2337E4-20D4-4DDF-AF07-3A2520E39C6E}" srcOrd="0" destOrd="0" presId="urn:microsoft.com/office/officeart/2005/8/layout/hierarchy2"/>
    <dgm:cxn modelId="{E4ED4C80-1130-454D-8BD9-7CC84B47E8AA}" type="presParOf" srcId="{6D2337E4-20D4-4DDF-AF07-3A2520E39C6E}" destId="{C0220105-3882-40E9-ACDF-14DFC4714297}" srcOrd="0" destOrd="0" presId="urn:microsoft.com/office/officeart/2005/8/layout/hierarchy2"/>
    <dgm:cxn modelId="{B3C07899-060E-481B-AEE2-0CF5C80089C1}" type="presParOf" srcId="{6D2337E4-20D4-4DDF-AF07-3A2520E39C6E}" destId="{BB5006F1-DA71-4FF2-9E50-9EE73670572E}" srcOrd="1" destOrd="0" presId="urn:microsoft.com/office/officeart/2005/8/layout/hierarchy2"/>
    <dgm:cxn modelId="{68652602-0F95-4703-B38D-308155A72DA9}" type="presParOf" srcId="{BB5006F1-DA71-4FF2-9E50-9EE73670572E}" destId="{DF69EDD0-55E8-4583-9B01-922E89454DB8}" srcOrd="0" destOrd="0" presId="urn:microsoft.com/office/officeart/2005/8/layout/hierarchy2"/>
    <dgm:cxn modelId="{D7762F6F-18A1-46B0-B6C2-A34272326B54}" type="presParOf" srcId="{DF69EDD0-55E8-4583-9B01-922E89454DB8}" destId="{15230F30-1269-4040-88B7-FC10DC51A595}" srcOrd="0" destOrd="0" presId="urn:microsoft.com/office/officeart/2005/8/layout/hierarchy2"/>
    <dgm:cxn modelId="{70D163D9-3CF3-447C-A0A5-90EC1ABFA164}" type="presParOf" srcId="{BB5006F1-DA71-4FF2-9E50-9EE73670572E}" destId="{18A7550F-5636-47C8-A294-E2EFBF229309}" srcOrd="1" destOrd="0" presId="urn:microsoft.com/office/officeart/2005/8/layout/hierarchy2"/>
    <dgm:cxn modelId="{9DFFC6FD-E84E-4B9D-9606-7E626AFF1896}" type="presParOf" srcId="{18A7550F-5636-47C8-A294-E2EFBF229309}" destId="{C457AD0D-2696-4890-BC58-7C253D5E9EFC}" srcOrd="0" destOrd="0" presId="urn:microsoft.com/office/officeart/2005/8/layout/hierarchy2"/>
    <dgm:cxn modelId="{55683793-1AE3-432B-A243-870F3F2746F2}" type="presParOf" srcId="{18A7550F-5636-47C8-A294-E2EFBF229309}" destId="{748CE466-9DD8-45A5-A757-2695EC1C3E40}" srcOrd="1" destOrd="0" presId="urn:microsoft.com/office/officeart/2005/8/layout/hierarchy2"/>
    <dgm:cxn modelId="{82C5FCB1-6CFC-4F96-887A-978402DFFF20}" type="presParOf" srcId="{748CE466-9DD8-45A5-A757-2695EC1C3E40}" destId="{41CFD33D-5416-4F42-ACC0-A247609CE760}" srcOrd="0" destOrd="0" presId="urn:microsoft.com/office/officeart/2005/8/layout/hierarchy2"/>
    <dgm:cxn modelId="{755B1A49-22A4-455B-A0C8-7D852E815D2C}" type="presParOf" srcId="{41CFD33D-5416-4F42-ACC0-A247609CE760}" destId="{675441DA-DCE8-43F9-A6D5-1BF994605499}" srcOrd="0" destOrd="0" presId="urn:microsoft.com/office/officeart/2005/8/layout/hierarchy2"/>
    <dgm:cxn modelId="{966B1840-64A5-4029-9B42-CBF42BF0FB4A}" type="presParOf" srcId="{748CE466-9DD8-45A5-A757-2695EC1C3E40}" destId="{B63DE514-759A-4466-B31B-5853D7B5702A}" srcOrd="1" destOrd="0" presId="urn:microsoft.com/office/officeart/2005/8/layout/hierarchy2"/>
    <dgm:cxn modelId="{792B1471-8A88-4BEB-9D59-0EA281702B52}" type="presParOf" srcId="{B63DE514-759A-4466-B31B-5853D7B5702A}" destId="{EFF176B0-D529-4CB3-AC51-82F46897ACE2}" srcOrd="0" destOrd="0" presId="urn:microsoft.com/office/officeart/2005/8/layout/hierarchy2"/>
    <dgm:cxn modelId="{CD1CBCCD-E03C-43AE-9BAE-80F54AA286CD}" type="presParOf" srcId="{B63DE514-759A-4466-B31B-5853D7B5702A}" destId="{3B5E3E35-7F23-47F0-92DF-02E509280B5D}" srcOrd="1" destOrd="0" presId="urn:microsoft.com/office/officeart/2005/8/layout/hierarchy2"/>
    <dgm:cxn modelId="{6063A6CC-B4E5-4B69-8D3B-E15E5C37C51C}" type="presParOf" srcId="{748CE466-9DD8-45A5-A757-2695EC1C3E40}" destId="{44EDC6C3-F739-4F27-943C-7111F7E1652C}" srcOrd="2" destOrd="0" presId="urn:microsoft.com/office/officeart/2005/8/layout/hierarchy2"/>
    <dgm:cxn modelId="{6F00F876-B8EE-43F5-890C-72B593919FC3}" type="presParOf" srcId="{44EDC6C3-F739-4F27-943C-7111F7E1652C}" destId="{38F06062-451B-42CC-8E81-52FD20DBC83B}" srcOrd="0" destOrd="0" presId="urn:microsoft.com/office/officeart/2005/8/layout/hierarchy2"/>
    <dgm:cxn modelId="{FE1B34AC-6DEB-449E-BF98-FD8D3D03A08D}" type="presParOf" srcId="{748CE466-9DD8-45A5-A757-2695EC1C3E40}" destId="{63867453-9617-41F1-92B2-D146D1417C32}" srcOrd="3" destOrd="0" presId="urn:microsoft.com/office/officeart/2005/8/layout/hierarchy2"/>
    <dgm:cxn modelId="{625F7462-5833-4FE5-8E00-0A477C630877}" type="presParOf" srcId="{63867453-9617-41F1-92B2-D146D1417C32}" destId="{4996AFC2-3FAF-4D18-9879-857104141E14}" srcOrd="0" destOrd="0" presId="urn:microsoft.com/office/officeart/2005/8/layout/hierarchy2"/>
    <dgm:cxn modelId="{C13A5BEA-3DD0-4EAD-86BD-2CBB178C7EB0}" type="presParOf" srcId="{63867453-9617-41F1-92B2-D146D1417C32}" destId="{E1F80D40-DE22-401D-A46C-073E617F821B}" srcOrd="1" destOrd="0" presId="urn:microsoft.com/office/officeart/2005/8/layout/hierarchy2"/>
    <dgm:cxn modelId="{D9CEB98A-EB9C-403A-8C90-D8E3099D63D5}" type="presParOf" srcId="{BB5006F1-DA71-4FF2-9E50-9EE73670572E}" destId="{FF19013E-1572-429E-9FF3-65848B607375}" srcOrd="2" destOrd="0" presId="urn:microsoft.com/office/officeart/2005/8/layout/hierarchy2"/>
    <dgm:cxn modelId="{B1AC5EB2-491D-44AE-B881-012B026F8EFB}" type="presParOf" srcId="{FF19013E-1572-429E-9FF3-65848B607375}" destId="{E3E5521E-C7E6-4E05-9417-B0A6C714E37A}" srcOrd="0" destOrd="0" presId="urn:microsoft.com/office/officeart/2005/8/layout/hierarchy2"/>
    <dgm:cxn modelId="{4855BF4B-9377-4AB1-A33E-EAFDD7990007}" type="presParOf" srcId="{BB5006F1-DA71-4FF2-9E50-9EE73670572E}" destId="{4F7FD108-4D74-405B-806B-C2098911A283}" srcOrd="3" destOrd="0" presId="urn:microsoft.com/office/officeart/2005/8/layout/hierarchy2"/>
    <dgm:cxn modelId="{727EDEA1-FA0A-4A73-B7E5-A0F391A5645E}" type="presParOf" srcId="{4F7FD108-4D74-405B-806B-C2098911A283}" destId="{F9C57187-A369-434B-B88D-5BC42DE8F6DB}" srcOrd="0" destOrd="0" presId="urn:microsoft.com/office/officeart/2005/8/layout/hierarchy2"/>
    <dgm:cxn modelId="{AD8218B5-5C09-485F-BAE1-142BECE9B725}" type="presParOf" srcId="{4F7FD108-4D74-405B-806B-C2098911A283}" destId="{30D451A1-631A-4D75-91CB-908347328727}" srcOrd="1" destOrd="0" presId="urn:microsoft.com/office/officeart/2005/8/layout/hierarchy2"/>
    <dgm:cxn modelId="{64AF2EE0-8A0A-4D21-9FEB-B87274CEA206}" type="presParOf" srcId="{30D451A1-631A-4D75-91CB-908347328727}" destId="{9DA895BD-5FAA-4268-A91D-0121852938CE}" srcOrd="0" destOrd="0" presId="urn:microsoft.com/office/officeart/2005/8/layout/hierarchy2"/>
    <dgm:cxn modelId="{971186ED-C674-4AE6-9888-651056A5FB2B}" type="presParOf" srcId="{9DA895BD-5FAA-4268-A91D-0121852938CE}" destId="{70A0DEFE-193F-4DB8-B635-8072A6552494}" srcOrd="0" destOrd="0" presId="urn:microsoft.com/office/officeart/2005/8/layout/hierarchy2"/>
    <dgm:cxn modelId="{76585E0B-B114-4B9D-840E-B5071580E507}" type="presParOf" srcId="{30D451A1-631A-4D75-91CB-908347328727}" destId="{F4EFC2EC-EC5A-47D7-A81B-D055DEF2EC26}" srcOrd="1" destOrd="0" presId="urn:microsoft.com/office/officeart/2005/8/layout/hierarchy2"/>
    <dgm:cxn modelId="{409FFDD5-058D-4AB5-A024-4D416E809A34}" type="presParOf" srcId="{F4EFC2EC-EC5A-47D7-A81B-D055DEF2EC26}" destId="{65B57FD0-592D-4063-BEBF-EF866362067F}" srcOrd="0" destOrd="0" presId="urn:microsoft.com/office/officeart/2005/8/layout/hierarchy2"/>
    <dgm:cxn modelId="{C743382A-0B07-4A71-9451-4EE29586EE15}" type="presParOf" srcId="{F4EFC2EC-EC5A-47D7-A81B-D055DEF2EC26}" destId="{5FD37CC0-2A3E-4683-A48F-CBE84289CD37}" srcOrd="1" destOrd="0" presId="urn:microsoft.com/office/officeart/2005/8/layout/hierarchy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F8C0B-78C7-496D-8D1B-88932AAB1FBF}" type="doc">
      <dgm:prSet loTypeId="urn:microsoft.com/office/officeart/2009/3/layout/FramedTextPicture" loCatId="picture" qsTypeId="urn:microsoft.com/office/officeart/2005/8/quickstyle/simple1" qsCatId="simple" csTypeId="urn:microsoft.com/office/officeart/2005/8/colors/accent2_3" csCatId="accent2" phldr="1"/>
      <dgm:spPr/>
      <dgm:t>
        <a:bodyPr/>
        <a:lstStyle/>
        <a:p>
          <a:endParaRPr lang="es-EC"/>
        </a:p>
      </dgm:t>
    </dgm:pt>
    <dgm:pt modelId="{124C1FBB-16B2-42E4-B8B9-62CFE9EBEF14}">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Analizar las finanzas personales a fin de fortalecer la educación financiera de los hogares de la parroquia Yaruquí, cantón Quito, 2020.</a:t>
          </a:r>
        </a:p>
      </dgm:t>
    </dgm:pt>
    <dgm:pt modelId="{D7B5B0DE-9458-4CC1-A7A4-C6F576EAD83F}" type="parTrans" cxnId="{C250C9C0-9340-4C1D-B61E-F45F84A3CF31}">
      <dgm:prSet/>
      <dgm:spPr/>
      <dgm:t>
        <a:bodyPr/>
        <a:lstStyle/>
        <a:p>
          <a:endParaRPr lang="es-EC"/>
        </a:p>
      </dgm:t>
    </dgm:pt>
    <dgm:pt modelId="{EF6CDCEF-4E87-413E-842F-E262516E5817}" type="sibTrans" cxnId="{C250C9C0-9340-4C1D-B61E-F45F84A3CF31}">
      <dgm:prSet/>
      <dgm:spPr/>
      <dgm:t>
        <a:bodyPr/>
        <a:lstStyle/>
        <a:p>
          <a:endParaRPr lang="es-EC"/>
        </a:p>
      </dgm:t>
    </dgm:pt>
    <dgm:pt modelId="{A07D23AC-D4E4-4514-9A39-E7E92064D464}" type="pres">
      <dgm:prSet presAssocID="{0AAF8C0B-78C7-496D-8D1B-88932AAB1FBF}" presName="Name0" presStyleCnt="0">
        <dgm:presLayoutVars>
          <dgm:chMax/>
          <dgm:chPref/>
          <dgm:dir/>
        </dgm:presLayoutVars>
      </dgm:prSet>
      <dgm:spPr/>
    </dgm:pt>
    <dgm:pt modelId="{1086089C-2C04-4A77-AE37-A4F100EF7FD1}" type="pres">
      <dgm:prSet presAssocID="{124C1FBB-16B2-42E4-B8B9-62CFE9EBEF14}" presName="composite" presStyleCnt="0">
        <dgm:presLayoutVars>
          <dgm:chMax/>
          <dgm:chPref/>
        </dgm:presLayoutVars>
      </dgm:prSet>
      <dgm:spPr/>
    </dgm:pt>
    <dgm:pt modelId="{565CFA48-A8F4-4B06-B80B-7493581D26B8}" type="pres">
      <dgm:prSet presAssocID="{124C1FBB-16B2-42E4-B8B9-62CFE9EBEF14}" presName="Image" presStyleLbl="bgImgPlace1" presStyleIdx="0" presStyleCnt="1"/>
      <dgm:spPr>
        <a:noFill/>
        <a:ln>
          <a:noFill/>
        </a:ln>
      </dgm:spPr>
    </dgm:pt>
    <dgm:pt modelId="{488A00D8-BA07-43AE-88ED-7D4AA055D2B8}" type="pres">
      <dgm:prSet presAssocID="{124C1FBB-16B2-42E4-B8B9-62CFE9EBEF14}" presName="ParentText" presStyleLbl="revTx" presStyleIdx="0" presStyleCnt="1">
        <dgm:presLayoutVars>
          <dgm:chMax val="0"/>
          <dgm:chPref val="0"/>
          <dgm:bulletEnabled val="1"/>
        </dgm:presLayoutVars>
      </dgm:prSet>
      <dgm:spPr/>
    </dgm:pt>
    <dgm:pt modelId="{8A667E08-3B8D-4FE1-99B7-48788FE3914A}" type="pres">
      <dgm:prSet presAssocID="{124C1FBB-16B2-42E4-B8B9-62CFE9EBEF14}" presName="tlFrame" presStyleLbl="node1" presStyleIdx="0" presStyleCnt="4"/>
      <dgm:spPr/>
    </dgm:pt>
    <dgm:pt modelId="{E4C31121-0D97-4B3A-90CF-B9CDED289345}" type="pres">
      <dgm:prSet presAssocID="{124C1FBB-16B2-42E4-B8B9-62CFE9EBEF14}" presName="trFrame" presStyleLbl="node1" presStyleIdx="1" presStyleCnt="4"/>
      <dgm:spPr/>
    </dgm:pt>
    <dgm:pt modelId="{1E421A62-08C2-496E-9C78-32080446A93B}" type="pres">
      <dgm:prSet presAssocID="{124C1FBB-16B2-42E4-B8B9-62CFE9EBEF14}" presName="blFrame" presStyleLbl="node1" presStyleIdx="2" presStyleCnt="4"/>
      <dgm:spPr/>
    </dgm:pt>
    <dgm:pt modelId="{E608CB67-1F4F-4620-9445-2521C7E7E411}" type="pres">
      <dgm:prSet presAssocID="{124C1FBB-16B2-42E4-B8B9-62CFE9EBEF14}" presName="brFrame" presStyleLbl="node1" presStyleIdx="3" presStyleCnt="4"/>
      <dgm:spPr/>
    </dgm:pt>
  </dgm:ptLst>
  <dgm:cxnLst>
    <dgm:cxn modelId="{DFB8837E-B7A1-464E-B8D5-3ECF4D86D18A}" type="presOf" srcId="{0AAF8C0B-78C7-496D-8D1B-88932AAB1FBF}" destId="{A07D23AC-D4E4-4514-9A39-E7E92064D464}" srcOrd="0" destOrd="0" presId="urn:microsoft.com/office/officeart/2009/3/layout/FramedTextPicture"/>
    <dgm:cxn modelId="{1FF53391-D551-4B4D-865D-8018F2D3CAAD}" type="presOf" srcId="{124C1FBB-16B2-42E4-B8B9-62CFE9EBEF14}" destId="{488A00D8-BA07-43AE-88ED-7D4AA055D2B8}" srcOrd="0" destOrd="0" presId="urn:microsoft.com/office/officeart/2009/3/layout/FramedTextPicture"/>
    <dgm:cxn modelId="{C250C9C0-9340-4C1D-B61E-F45F84A3CF31}" srcId="{0AAF8C0B-78C7-496D-8D1B-88932AAB1FBF}" destId="{124C1FBB-16B2-42E4-B8B9-62CFE9EBEF14}" srcOrd="0" destOrd="0" parTransId="{D7B5B0DE-9458-4CC1-A7A4-C6F576EAD83F}" sibTransId="{EF6CDCEF-4E87-413E-842F-E262516E5817}"/>
    <dgm:cxn modelId="{5721D926-9651-4AAA-8A52-59DAA2355E19}" type="presParOf" srcId="{A07D23AC-D4E4-4514-9A39-E7E92064D464}" destId="{1086089C-2C04-4A77-AE37-A4F100EF7FD1}" srcOrd="0" destOrd="0" presId="urn:microsoft.com/office/officeart/2009/3/layout/FramedTextPicture"/>
    <dgm:cxn modelId="{DCCFB6F6-5E41-432D-9025-264492424358}" type="presParOf" srcId="{1086089C-2C04-4A77-AE37-A4F100EF7FD1}" destId="{565CFA48-A8F4-4B06-B80B-7493581D26B8}" srcOrd="0" destOrd="0" presId="urn:microsoft.com/office/officeart/2009/3/layout/FramedTextPicture"/>
    <dgm:cxn modelId="{BE4DA7EE-33C6-4E8B-BE2E-84DD8730632B}" type="presParOf" srcId="{1086089C-2C04-4A77-AE37-A4F100EF7FD1}" destId="{488A00D8-BA07-43AE-88ED-7D4AA055D2B8}" srcOrd="1" destOrd="0" presId="urn:microsoft.com/office/officeart/2009/3/layout/FramedTextPicture"/>
    <dgm:cxn modelId="{EF4FADE2-8B92-45FF-BCE2-AB4B22F32A9F}" type="presParOf" srcId="{1086089C-2C04-4A77-AE37-A4F100EF7FD1}" destId="{8A667E08-3B8D-4FE1-99B7-48788FE3914A}" srcOrd="2" destOrd="0" presId="urn:microsoft.com/office/officeart/2009/3/layout/FramedTextPicture"/>
    <dgm:cxn modelId="{6F476D39-8DFB-4BB8-83A7-3F8377763DC8}" type="presParOf" srcId="{1086089C-2C04-4A77-AE37-A4F100EF7FD1}" destId="{E4C31121-0D97-4B3A-90CF-B9CDED289345}" srcOrd="3" destOrd="0" presId="urn:microsoft.com/office/officeart/2009/3/layout/FramedTextPicture"/>
    <dgm:cxn modelId="{E5CFC52A-FA3F-4FD8-9228-FFBE7077C280}" type="presParOf" srcId="{1086089C-2C04-4A77-AE37-A4F100EF7FD1}" destId="{1E421A62-08C2-496E-9C78-32080446A93B}" srcOrd="4" destOrd="0" presId="urn:microsoft.com/office/officeart/2009/3/layout/FramedTextPicture"/>
    <dgm:cxn modelId="{5A44301E-91FB-4954-A857-3E072A616CA1}" type="presParOf" srcId="{1086089C-2C04-4A77-AE37-A4F100EF7FD1}" destId="{E608CB67-1F4F-4620-9445-2521C7E7E411}"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9263EC-5ED1-4594-A0DC-7986F90F371F}"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EC"/>
        </a:p>
      </dgm:t>
    </dgm:pt>
    <dgm:pt modelId="{AE5A1BE3-775E-43B6-A37C-31A68AE27E91}">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Duración 6 semanas, una semana por módulo</a:t>
          </a:r>
        </a:p>
      </dgm:t>
    </dgm:pt>
    <dgm:pt modelId="{93FEC188-50F1-4311-9A7D-B2B1FBCC4E05}" type="parTrans" cxnId="{FDDDAE5A-3B00-4D28-9542-D99F39A75C8E}">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DC69CBA3-51D0-4569-92FB-D8F37EC1991B}" type="sibTrans" cxnId="{FDDDAE5A-3B00-4D28-9542-D99F39A75C8E}">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6A9C8631-7D50-49DE-9920-D0E3BB31A60B}">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Material didáctico: (teoría) diapositivas, folletos y trípticos online, infografías, guías didácticas, videos y (práctica) talleres online, casos de estudios con datos vivenciales.</a:t>
          </a:r>
        </a:p>
      </dgm:t>
    </dgm:pt>
    <dgm:pt modelId="{313FED39-5305-481D-89CB-FDA545F17D84}" type="parTrans" cxnId="{ABC1B899-E434-48BB-B294-AB29E94D975C}">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161170C2-1703-4B71-BDEB-D3A7E4831C65}" type="sibTrans" cxnId="{ABC1B899-E434-48BB-B294-AB29E94D975C}">
      <dgm:prSet/>
      <dgm:spPr/>
      <dgm:t>
        <a:bodyPr/>
        <a:lstStyle/>
        <a:p>
          <a:endParaRPr lang="es-EC" sz="1400">
            <a:solidFill>
              <a:schemeClr val="bg2">
                <a:lumMod val="10000"/>
              </a:schemeClr>
            </a:solidFill>
            <a:latin typeface="Calibri" panose="020F0502020204030204" pitchFamily="34" charset="0"/>
            <a:cs typeface="Calibri" panose="020F0502020204030204" pitchFamily="34" charset="0"/>
          </a:endParaRPr>
        </a:p>
      </dgm:t>
    </dgm:pt>
    <dgm:pt modelId="{1B291A1E-05E0-4438-A730-CF7BF843A178}" type="pres">
      <dgm:prSet presAssocID="{AB9263EC-5ED1-4594-A0DC-7986F90F371F}" presName="Name0" presStyleCnt="0">
        <dgm:presLayoutVars>
          <dgm:chMax val="7"/>
          <dgm:chPref val="7"/>
          <dgm:dir/>
        </dgm:presLayoutVars>
      </dgm:prSet>
      <dgm:spPr/>
    </dgm:pt>
    <dgm:pt modelId="{31129B88-5CD0-468E-B75B-26DA92C55B2D}" type="pres">
      <dgm:prSet presAssocID="{AB9263EC-5ED1-4594-A0DC-7986F90F371F}" presName="Name1" presStyleCnt="0"/>
      <dgm:spPr/>
    </dgm:pt>
    <dgm:pt modelId="{A729A36A-FE9C-4ADA-8341-8BB3E9D49996}" type="pres">
      <dgm:prSet presAssocID="{AB9263EC-5ED1-4594-A0DC-7986F90F371F}" presName="cycle" presStyleCnt="0"/>
      <dgm:spPr/>
    </dgm:pt>
    <dgm:pt modelId="{13B6183F-A8F9-4B89-8353-9AF421592006}" type="pres">
      <dgm:prSet presAssocID="{AB9263EC-5ED1-4594-A0DC-7986F90F371F}" presName="srcNode" presStyleLbl="node1" presStyleIdx="0" presStyleCnt="2"/>
      <dgm:spPr/>
    </dgm:pt>
    <dgm:pt modelId="{65463E8D-F372-4524-B07A-13EEFDC8BBFB}" type="pres">
      <dgm:prSet presAssocID="{AB9263EC-5ED1-4594-A0DC-7986F90F371F}" presName="conn" presStyleLbl="parChTrans1D2" presStyleIdx="0" presStyleCnt="1"/>
      <dgm:spPr/>
    </dgm:pt>
    <dgm:pt modelId="{37C3E7C1-9EDF-4C00-9437-8A6BD098ED64}" type="pres">
      <dgm:prSet presAssocID="{AB9263EC-5ED1-4594-A0DC-7986F90F371F}" presName="extraNode" presStyleLbl="node1" presStyleIdx="0" presStyleCnt="2"/>
      <dgm:spPr/>
    </dgm:pt>
    <dgm:pt modelId="{544178B6-599C-494F-8B9D-172508F12DCD}" type="pres">
      <dgm:prSet presAssocID="{AB9263EC-5ED1-4594-A0DC-7986F90F371F}" presName="dstNode" presStyleLbl="node1" presStyleIdx="0" presStyleCnt="2"/>
      <dgm:spPr/>
    </dgm:pt>
    <dgm:pt modelId="{7EFFB434-D72B-4469-81A7-0A3A2E321413}" type="pres">
      <dgm:prSet presAssocID="{AE5A1BE3-775E-43B6-A37C-31A68AE27E91}" presName="text_1" presStyleLbl="node1" presStyleIdx="0" presStyleCnt="2">
        <dgm:presLayoutVars>
          <dgm:bulletEnabled val="1"/>
        </dgm:presLayoutVars>
      </dgm:prSet>
      <dgm:spPr/>
    </dgm:pt>
    <dgm:pt modelId="{4EA3AB84-70BB-4ED9-B15F-9F91F8F9E23B}" type="pres">
      <dgm:prSet presAssocID="{AE5A1BE3-775E-43B6-A37C-31A68AE27E91}" presName="accent_1" presStyleCnt="0"/>
      <dgm:spPr/>
    </dgm:pt>
    <dgm:pt modelId="{EB4BA017-80E4-416A-B063-072150A42B61}" type="pres">
      <dgm:prSet presAssocID="{AE5A1BE3-775E-43B6-A37C-31A68AE27E91}" presName="accentRepeatNode" presStyleLbl="solidFgAcc1" presStyleIdx="0" presStyleCnt="2"/>
      <dgm:spPr/>
    </dgm:pt>
    <dgm:pt modelId="{3023AEDB-4BA1-4FB8-9E90-BFE91944E575}" type="pres">
      <dgm:prSet presAssocID="{6A9C8631-7D50-49DE-9920-D0E3BB31A60B}" presName="text_2" presStyleLbl="node1" presStyleIdx="1" presStyleCnt="2" custScaleY="137268">
        <dgm:presLayoutVars>
          <dgm:bulletEnabled val="1"/>
        </dgm:presLayoutVars>
      </dgm:prSet>
      <dgm:spPr/>
    </dgm:pt>
    <dgm:pt modelId="{4C5897AC-4FF4-45AE-9E5B-AABCFACC8CC7}" type="pres">
      <dgm:prSet presAssocID="{6A9C8631-7D50-49DE-9920-D0E3BB31A60B}" presName="accent_2" presStyleCnt="0"/>
      <dgm:spPr/>
    </dgm:pt>
    <dgm:pt modelId="{2EC6DF00-C1F6-45BA-A4A8-B632A3339530}" type="pres">
      <dgm:prSet presAssocID="{6A9C8631-7D50-49DE-9920-D0E3BB31A60B}" presName="accentRepeatNode" presStyleLbl="solidFgAcc1" presStyleIdx="1" presStyleCnt="2"/>
      <dgm:spPr/>
    </dgm:pt>
  </dgm:ptLst>
  <dgm:cxnLst>
    <dgm:cxn modelId="{58C5A417-422B-440A-B992-EE3E0930F54D}" type="presOf" srcId="{6A9C8631-7D50-49DE-9920-D0E3BB31A60B}" destId="{3023AEDB-4BA1-4FB8-9E90-BFE91944E575}" srcOrd="0" destOrd="0" presId="urn:microsoft.com/office/officeart/2008/layout/VerticalCurvedList"/>
    <dgm:cxn modelId="{3713F51C-E7B1-4261-890C-16CAECD3FDD4}" type="presOf" srcId="{AE5A1BE3-775E-43B6-A37C-31A68AE27E91}" destId="{7EFFB434-D72B-4469-81A7-0A3A2E321413}" srcOrd="0" destOrd="0" presId="urn:microsoft.com/office/officeart/2008/layout/VerticalCurvedList"/>
    <dgm:cxn modelId="{CAAB811D-69D0-406E-A454-D30DD046BC3A}" type="presOf" srcId="{DC69CBA3-51D0-4569-92FB-D8F37EC1991B}" destId="{65463E8D-F372-4524-B07A-13EEFDC8BBFB}" srcOrd="0" destOrd="0" presId="urn:microsoft.com/office/officeart/2008/layout/VerticalCurvedList"/>
    <dgm:cxn modelId="{FDDDAE5A-3B00-4D28-9542-D99F39A75C8E}" srcId="{AB9263EC-5ED1-4594-A0DC-7986F90F371F}" destId="{AE5A1BE3-775E-43B6-A37C-31A68AE27E91}" srcOrd="0" destOrd="0" parTransId="{93FEC188-50F1-4311-9A7D-B2B1FBCC4E05}" sibTransId="{DC69CBA3-51D0-4569-92FB-D8F37EC1991B}"/>
    <dgm:cxn modelId="{ABC1B899-E434-48BB-B294-AB29E94D975C}" srcId="{AB9263EC-5ED1-4594-A0DC-7986F90F371F}" destId="{6A9C8631-7D50-49DE-9920-D0E3BB31A60B}" srcOrd="1" destOrd="0" parTransId="{313FED39-5305-481D-89CB-FDA545F17D84}" sibTransId="{161170C2-1703-4B71-BDEB-D3A7E4831C65}"/>
    <dgm:cxn modelId="{A35409CB-727D-41AF-937B-19D88BCCF960}" type="presOf" srcId="{AB9263EC-5ED1-4594-A0DC-7986F90F371F}" destId="{1B291A1E-05E0-4438-A730-CF7BF843A178}" srcOrd="0" destOrd="0" presId="urn:microsoft.com/office/officeart/2008/layout/VerticalCurvedList"/>
    <dgm:cxn modelId="{DF53E86E-B59F-4E6E-AFB7-BD7CB9005725}" type="presParOf" srcId="{1B291A1E-05E0-4438-A730-CF7BF843A178}" destId="{31129B88-5CD0-468E-B75B-26DA92C55B2D}" srcOrd="0" destOrd="0" presId="urn:microsoft.com/office/officeart/2008/layout/VerticalCurvedList"/>
    <dgm:cxn modelId="{7B826D84-7473-4D99-87C6-3147CB883002}" type="presParOf" srcId="{31129B88-5CD0-468E-B75B-26DA92C55B2D}" destId="{A729A36A-FE9C-4ADA-8341-8BB3E9D49996}" srcOrd="0" destOrd="0" presId="urn:microsoft.com/office/officeart/2008/layout/VerticalCurvedList"/>
    <dgm:cxn modelId="{AB583649-BC09-4B53-8FAE-D384856BCEB4}" type="presParOf" srcId="{A729A36A-FE9C-4ADA-8341-8BB3E9D49996}" destId="{13B6183F-A8F9-4B89-8353-9AF421592006}" srcOrd="0" destOrd="0" presId="urn:microsoft.com/office/officeart/2008/layout/VerticalCurvedList"/>
    <dgm:cxn modelId="{965D43B1-4D61-45B3-AFFB-762DA3BBE31A}" type="presParOf" srcId="{A729A36A-FE9C-4ADA-8341-8BB3E9D49996}" destId="{65463E8D-F372-4524-B07A-13EEFDC8BBFB}" srcOrd="1" destOrd="0" presId="urn:microsoft.com/office/officeart/2008/layout/VerticalCurvedList"/>
    <dgm:cxn modelId="{299B61E4-3400-4905-AA61-9068C14A795F}" type="presParOf" srcId="{A729A36A-FE9C-4ADA-8341-8BB3E9D49996}" destId="{37C3E7C1-9EDF-4C00-9437-8A6BD098ED64}" srcOrd="2" destOrd="0" presId="urn:microsoft.com/office/officeart/2008/layout/VerticalCurvedList"/>
    <dgm:cxn modelId="{16346465-BF01-476C-98E5-2BE2428C62B5}" type="presParOf" srcId="{A729A36A-FE9C-4ADA-8341-8BB3E9D49996}" destId="{544178B6-599C-494F-8B9D-172508F12DCD}" srcOrd="3" destOrd="0" presId="urn:microsoft.com/office/officeart/2008/layout/VerticalCurvedList"/>
    <dgm:cxn modelId="{5D23A648-5041-4D98-90D0-9AF83ACD8C90}" type="presParOf" srcId="{31129B88-5CD0-468E-B75B-26DA92C55B2D}" destId="{7EFFB434-D72B-4469-81A7-0A3A2E321413}" srcOrd="1" destOrd="0" presId="urn:microsoft.com/office/officeart/2008/layout/VerticalCurvedList"/>
    <dgm:cxn modelId="{9EE0CF35-A569-423E-B04D-C59FB8B47E9B}" type="presParOf" srcId="{31129B88-5CD0-468E-B75B-26DA92C55B2D}" destId="{4EA3AB84-70BB-4ED9-B15F-9F91F8F9E23B}" srcOrd="2" destOrd="0" presId="urn:microsoft.com/office/officeart/2008/layout/VerticalCurvedList"/>
    <dgm:cxn modelId="{575FE8CD-D2C9-4537-AD55-DD268DB85EF2}" type="presParOf" srcId="{4EA3AB84-70BB-4ED9-B15F-9F91F8F9E23B}" destId="{EB4BA017-80E4-416A-B063-072150A42B61}" srcOrd="0" destOrd="0" presId="urn:microsoft.com/office/officeart/2008/layout/VerticalCurvedList"/>
    <dgm:cxn modelId="{99C4D424-14E2-4739-BB16-B527F267BE33}" type="presParOf" srcId="{31129B88-5CD0-468E-B75B-26DA92C55B2D}" destId="{3023AEDB-4BA1-4FB8-9E90-BFE91944E575}" srcOrd="3" destOrd="0" presId="urn:microsoft.com/office/officeart/2008/layout/VerticalCurvedList"/>
    <dgm:cxn modelId="{961671E0-5018-4B97-939F-BD0DFBE14936}" type="presParOf" srcId="{31129B88-5CD0-468E-B75B-26DA92C55B2D}" destId="{4C5897AC-4FF4-45AE-9E5B-AABCFACC8CC7}" srcOrd="4" destOrd="0" presId="urn:microsoft.com/office/officeart/2008/layout/VerticalCurvedList"/>
    <dgm:cxn modelId="{EC2F7B2F-DBE5-4939-AF21-88F5EF7BD0AB}" type="presParOf" srcId="{4C5897AC-4FF4-45AE-9E5B-AABCFACC8CC7}" destId="{2EC6DF00-C1F6-45BA-A4A8-B632A3339530}" srcOrd="0" destOrd="0" presId="urn:microsoft.com/office/officeart/2008/layout/VerticalCurved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B601A0-F19A-4AA1-B3BE-2FD844C3D906}"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s-EC"/>
        </a:p>
      </dgm:t>
    </dgm:pt>
    <dgm:pt modelId="{51A29C72-8276-41B6-BDB3-0E06B3BE2291}">
      <dgm:prSet phldrT="[Texto]" custT="1"/>
      <dgm:spPr/>
      <dgm:t>
        <a:bodyPr/>
        <a:lstStyle/>
        <a:p>
          <a:endParaRPr lang="es-EC" sz="1400" dirty="0">
            <a:solidFill>
              <a:schemeClr val="bg2">
                <a:lumMod val="10000"/>
              </a:schemeClr>
            </a:solidFill>
          </a:endParaRPr>
        </a:p>
      </dgm:t>
    </dgm:pt>
    <dgm:pt modelId="{AB4C429B-79DE-49B9-A8D1-5ABBDA9090C1}" type="parTrans" cxnId="{53305A38-C454-4E41-BDEB-EB5CDD1972F0}">
      <dgm:prSet/>
      <dgm:spPr/>
      <dgm:t>
        <a:bodyPr/>
        <a:lstStyle/>
        <a:p>
          <a:endParaRPr lang="es-EC" sz="1400">
            <a:solidFill>
              <a:schemeClr val="bg2">
                <a:lumMod val="10000"/>
              </a:schemeClr>
            </a:solidFill>
          </a:endParaRPr>
        </a:p>
      </dgm:t>
    </dgm:pt>
    <dgm:pt modelId="{EFEBBAE2-849A-402E-A227-E5C863B5EC27}" type="sibTrans" cxnId="{53305A38-C454-4E41-BDEB-EB5CDD1972F0}">
      <dgm:prSet/>
      <dgm:spPr/>
      <dgm:t>
        <a:bodyPr/>
        <a:lstStyle/>
        <a:p>
          <a:endParaRPr lang="es-EC" sz="1400">
            <a:solidFill>
              <a:schemeClr val="bg2">
                <a:lumMod val="10000"/>
              </a:schemeClr>
            </a:solidFill>
          </a:endParaRPr>
        </a:p>
      </dgm:t>
    </dgm:pt>
    <dgm:pt modelId="{EF371033-3362-408C-8547-5EE910C21D92}">
      <dgm:prSet custT="1"/>
      <dgm:spPr/>
      <dgm:t>
        <a:bodyPr/>
        <a:lstStyle/>
        <a:p>
          <a:endParaRPr lang="es-EC" sz="1400" dirty="0">
            <a:solidFill>
              <a:schemeClr val="bg2">
                <a:lumMod val="10000"/>
              </a:schemeClr>
            </a:solidFill>
          </a:endParaRPr>
        </a:p>
      </dgm:t>
    </dgm:pt>
    <dgm:pt modelId="{85CEF350-4485-42B6-89D3-1A427F27A818}" type="parTrans" cxnId="{FC6F1D39-37B8-49E7-B4E7-924F4F85C9E1}">
      <dgm:prSet/>
      <dgm:spPr/>
      <dgm:t>
        <a:bodyPr/>
        <a:lstStyle/>
        <a:p>
          <a:endParaRPr lang="es-EC" sz="1400">
            <a:solidFill>
              <a:schemeClr val="bg2">
                <a:lumMod val="10000"/>
              </a:schemeClr>
            </a:solidFill>
          </a:endParaRPr>
        </a:p>
      </dgm:t>
    </dgm:pt>
    <dgm:pt modelId="{E578008E-2F40-47C8-A513-1BC8E3516BD0}" type="sibTrans" cxnId="{FC6F1D39-37B8-49E7-B4E7-924F4F85C9E1}">
      <dgm:prSet/>
      <dgm:spPr/>
      <dgm:t>
        <a:bodyPr/>
        <a:lstStyle/>
        <a:p>
          <a:endParaRPr lang="es-EC" sz="1400">
            <a:solidFill>
              <a:schemeClr val="bg2">
                <a:lumMod val="10000"/>
              </a:schemeClr>
            </a:solidFill>
          </a:endParaRPr>
        </a:p>
      </dgm:t>
    </dgm:pt>
    <dgm:pt modelId="{9DD6A03D-A131-4362-8418-B9D0E90B9A37}">
      <dgm:prSet custT="1"/>
      <dgm:spPr/>
      <dgm:t>
        <a:bodyPr/>
        <a:lstStyle/>
        <a:p>
          <a:endParaRPr lang="es-EC" sz="1400" dirty="0">
            <a:solidFill>
              <a:schemeClr val="bg2">
                <a:lumMod val="10000"/>
              </a:schemeClr>
            </a:solidFill>
          </a:endParaRPr>
        </a:p>
      </dgm:t>
    </dgm:pt>
    <dgm:pt modelId="{492B5111-56CF-4E17-965E-7F355DB0F4D7}" type="parTrans" cxnId="{2DA7817A-4321-47B8-9614-A430365ACCC0}">
      <dgm:prSet/>
      <dgm:spPr/>
      <dgm:t>
        <a:bodyPr/>
        <a:lstStyle/>
        <a:p>
          <a:endParaRPr lang="es-EC" sz="1400">
            <a:solidFill>
              <a:schemeClr val="bg2">
                <a:lumMod val="10000"/>
              </a:schemeClr>
            </a:solidFill>
          </a:endParaRPr>
        </a:p>
      </dgm:t>
    </dgm:pt>
    <dgm:pt modelId="{CD25C7B3-A522-4A5F-B8DB-03EB0112B04F}" type="sibTrans" cxnId="{2DA7817A-4321-47B8-9614-A430365ACCC0}">
      <dgm:prSet/>
      <dgm:spPr/>
      <dgm:t>
        <a:bodyPr/>
        <a:lstStyle/>
        <a:p>
          <a:endParaRPr lang="es-EC" sz="1400">
            <a:solidFill>
              <a:schemeClr val="bg2">
                <a:lumMod val="10000"/>
              </a:schemeClr>
            </a:solidFill>
          </a:endParaRPr>
        </a:p>
      </dgm:t>
    </dgm:pt>
    <dgm:pt modelId="{91BD1796-20E4-48DA-ABD7-8B3CFC124B28}">
      <dgm:prSet custT="1"/>
      <dgm:spPr/>
      <dgm:t>
        <a:bodyPr/>
        <a:lstStyle/>
        <a:p>
          <a:r>
            <a:rPr lang="es-EC" sz="1400" dirty="0">
              <a:solidFill>
                <a:schemeClr val="bg2">
                  <a:lumMod val="10000"/>
                </a:schemeClr>
              </a:solidFill>
            </a:rPr>
            <a:t>A las principales instituciones y autoridades de la parroquia, iniciar un proceso de acercamiento y de comunicación interinstitucional con el propósito de planificar y ejecutar una capacitación de educación financiera a toda la comunidad, a fin de lograr una correcta administración de las finanzas personales y una mejor calidad de vida.</a:t>
          </a:r>
        </a:p>
      </dgm:t>
    </dgm:pt>
    <dgm:pt modelId="{AECCE85E-2449-4AA0-A4DA-4100A5E63EAE}" type="parTrans" cxnId="{1C337922-E2AC-4C3A-889F-9DE3D77C407D}">
      <dgm:prSet/>
      <dgm:spPr/>
      <dgm:t>
        <a:bodyPr/>
        <a:lstStyle/>
        <a:p>
          <a:endParaRPr lang="es-EC" sz="1400">
            <a:solidFill>
              <a:schemeClr val="bg2">
                <a:lumMod val="10000"/>
              </a:schemeClr>
            </a:solidFill>
          </a:endParaRPr>
        </a:p>
      </dgm:t>
    </dgm:pt>
    <dgm:pt modelId="{D7D4A639-083E-452D-8CA6-4684676EC846}" type="sibTrans" cxnId="{1C337922-E2AC-4C3A-889F-9DE3D77C407D}">
      <dgm:prSet/>
      <dgm:spPr/>
      <dgm:t>
        <a:bodyPr/>
        <a:lstStyle/>
        <a:p>
          <a:endParaRPr lang="es-EC" sz="1400">
            <a:solidFill>
              <a:schemeClr val="bg2">
                <a:lumMod val="10000"/>
              </a:schemeClr>
            </a:solidFill>
          </a:endParaRPr>
        </a:p>
      </dgm:t>
    </dgm:pt>
    <dgm:pt modelId="{A1B6824B-32FF-4D6B-A22E-1CBC3A9A73FF}">
      <dgm:prSet custT="1"/>
      <dgm:spPr/>
      <dgm:t>
        <a:bodyPr/>
        <a:lstStyle/>
        <a:p>
          <a:r>
            <a:rPr lang="es-EC" sz="1400" dirty="0">
              <a:solidFill>
                <a:schemeClr val="bg2">
                  <a:lumMod val="10000"/>
                </a:schemeClr>
              </a:solidFill>
            </a:rPr>
            <a:t>Implementar en los currículos educativos, asignaturas que fomenten la educación financiera desde temprana edad, a fin de desarrollar aptitudes y habilidades financieras en la población, que permita al largo plazo, mejorar la toma decisiones respecto al manejo de las finanzas personales.</a:t>
          </a:r>
        </a:p>
      </dgm:t>
    </dgm:pt>
    <dgm:pt modelId="{E414C039-DF14-47C9-9B0C-C9DF07A69201}" type="parTrans" cxnId="{95D618C1-AC44-4903-80BD-817F8D44F4EC}">
      <dgm:prSet/>
      <dgm:spPr/>
      <dgm:t>
        <a:bodyPr/>
        <a:lstStyle/>
        <a:p>
          <a:endParaRPr lang="es-EC" sz="1400">
            <a:solidFill>
              <a:schemeClr val="bg2">
                <a:lumMod val="10000"/>
              </a:schemeClr>
            </a:solidFill>
          </a:endParaRPr>
        </a:p>
      </dgm:t>
    </dgm:pt>
    <dgm:pt modelId="{D1E4A7C0-53DA-4706-94A4-C325BC7FB632}" type="sibTrans" cxnId="{95D618C1-AC44-4903-80BD-817F8D44F4EC}">
      <dgm:prSet/>
      <dgm:spPr/>
      <dgm:t>
        <a:bodyPr/>
        <a:lstStyle/>
        <a:p>
          <a:endParaRPr lang="es-EC" sz="1400">
            <a:solidFill>
              <a:schemeClr val="bg2">
                <a:lumMod val="10000"/>
              </a:schemeClr>
            </a:solidFill>
          </a:endParaRPr>
        </a:p>
      </dgm:t>
    </dgm:pt>
    <dgm:pt modelId="{F14C88EF-B401-4AF2-BAF4-E59C2482A9FB}">
      <dgm:prSet custT="1"/>
      <dgm:spPr/>
      <dgm:t>
        <a:bodyPr/>
        <a:lstStyle/>
        <a:p>
          <a:r>
            <a:rPr lang="es-EC" sz="1400">
              <a:solidFill>
                <a:schemeClr val="bg2">
                  <a:lumMod val="10000"/>
                </a:schemeClr>
              </a:solidFill>
            </a:rPr>
            <a:t>Emplear metodologías didácticas de enseñanza de educación financiera que faciliten el aprendizaje, diseñadas en base a las características de la población objetivo, de manera que se logre mejores resultados.</a:t>
          </a:r>
          <a:endParaRPr lang="es-EC" sz="1400" dirty="0">
            <a:solidFill>
              <a:schemeClr val="bg2">
                <a:lumMod val="10000"/>
              </a:schemeClr>
            </a:solidFill>
          </a:endParaRPr>
        </a:p>
      </dgm:t>
    </dgm:pt>
    <dgm:pt modelId="{22CA18E5-EADD-4FF5-9FB0-54F11D7E6EFD}" type="parTrans" cxnId="{E8B0BE55-AE2A-4848-BCA5-7D2F76F0ED61}">
      <dgm:prSet/>
      <dgm:spPr/>
      <dgm:t>
        <a:bodyPr/>
        <a:lstStyle/>
        <a:p>
          <a:endParaRPr lang="es-EC" sz="1400">
            <a:solidFill>
              <a:schemeClr val="bg2">
                <a:lumMod val="10000"/>
              </a:schemeClr>
            </a:solidFill>
          </a:endParaRPr>
        </a:p>
      </dgm:t>
    </dgm:pt>
    <dgm:pt modelId="{4C775870-DA3A-4967-B27E-AB9DB4E52BC4}" type="sibTrans" cxnId="{E8B0BE55-AE2A-4848-BCA5-7D2F76F0ED61}">
      <dgm:prSet/>
      <dgm:spPr/>
      <dgm:t>
        <a:bodyPr/>
        <a:lstStyle/>
        <a:p>
          <a:endParaRPr lang="es-EC" sz="1400">
            <a:solidFill>
              <a:schemeClr val="bg2">
                <a:lumMod val="10000"/>
              </a:schemeClr>
            </a:solidFill>
          </a:endParaRPr>
        </a:p>
      </dgm:t>
    </dgm:pt>
    <dgm:pt modelId="{8723F746-5F2C-42C6-9CEE-22B9062B2722}">
      <dgm:prSet custT="1"/>
      <dgm:spPr/>
      <dgm:t>
        <a:bodyPr/>
        <a:lstStyle/>
        <a:p>
          <a:endParaRPr lang="es-EC" sz="1400" dirty="0">
            <a:solidFill>
              <a:schemeClr val="bg2">
                <a:lumMod val="10000"/>
              </a:schemeClr>
            </a:solidFill>
          </a:endParaRPr>
        </a:p>
      </dgm:t>
    </dgm:pt>
    <dgm:pt modelId="{009083CB-CBD1-4530-8D2E-A590B9F31593}" type="sibTrans" cxnId="{00887357-4AA9-40A0-8CF7-1E036FB6BE9A}">
      <dgm:prSet/>
      <dgm:spPr/>
      <dgm:t>
        <a:bodyPr/>
        <a:lstStyle/>
        <a:p>
          <a:endParaRPr lang="es-EC" sz="1400">
            <a:solidFill>
              <a:schemeClr val="bg2">
                <a:lumMod val="10000"/>
              </a:schemeClr>
            </a:solidFill>
          </a:endParaRPr>
        </a:p>
      </dgm:t>
    </dgm:pt>
    <dgm:pt modelId="{58FC0A3D-31F2-408F-9E15-6046EBDB45C3}" type="parTrans" cxnId="{00887357-4AA9-40A0-8CF7-1E036FB6BE9A}">
      <dgm:prSet/>
      <dgm:spPr/>
      <dgm:t>
        <a:bodyPr/>
        <a:lstStyle/>
        <a:p>
          <a:endParaRPr lang="es-EC" sz="1400">
            <a:solidFill>
              <a:schemeClr val="bg2">
                <a:lumMod val="10000"/>
              </a:schemeClr>
            </a:solidFill>
          </a:endParaRPr>
        </a:p>
      </dgm:t>
    </dgm:pt>
    <dgm:pt modelId="{DE7AB460-1974-46E9-8CFF-C0E5F5623572}">
      <dgm:prSet custT="1"/>
      <dgm:spPr/>
      <dgm:t>
        <a:bodyPr/>
        <a:lstStyle/>
        <a:p>
          <a:r>
            <a:rPr lang="es-EC" sz="1400" dirty="0">
              <a:solidFill>
                <a:schemeClr val="bg2">
                  <a:lumMod val="10000"/>
                </a:schemeClr>
              </a:solidFill>
            </a:rPr>
            <a:t>Realizar un seguimiento de la situación de las finanzas personales de los hogares, con la finalidad de determinar si las estrategias implementadas son aceptables, eficientes, y cumplieron con los objetivos propuestos, o requieren de aplicación de correctivos, modificaciones y mejoras.</a:t>
          </a:r>
        </a:p>
      </dgm:t>
    </dgm:pt>
    <dgm:pt modelId="{80AE31F3-85E1-433D-9FA1-0AEC0A371EFE}" type="parTrans" cxnId="{F4DFB395-76F6-4415-B7C2-7AA54E7A44F6}">
      <dgm:prSet/>
      <dgm:spPr/>
      <dgm:t>
        <a:bodyPr/>
        <a:lstStyle/>
        <a:p>
          <a:endParaRPr lang="es-EC" sz="1400">
            <a:solidFill>
              <a:schemeClr val="bg2">
                <a:lumMod val="10000"/>
              </a:schemeClr>
            </a:solidFill>
          </a:endParaRPr>
        </a:p>
      </dgm:t>
    </dgm:pt>
    <dgm:pt modelId="{715CA611-10D4-47C3-AB1B-FE204D85D060}" type="sibTrans" cxnId="{F4DFB395-76F6-4415-B7C2-7AA54E7A44F6}">
      <dgm:prSet/>
      <dgm:spPr/>
      <dgm:t>
        <a:bodyPr/>
        <a:lstStyle/>
        <a:p>
          <a:endParaRPr lang="es-EC" sz="1400">
            <a:solidFill>
              <a:schemeClr val="bg2">
                <a:lumMod val="10000"/>
              </a:schemeClr>
            </a:solidFill>
          </a:endParaRPr>
        </a:p>
      </dgm:t>
    </dgm:pt>
    <dgm:pt modelId="{B4B43F14-54E3-4531-BCDD-3A5079CDE86F}" type="pres">
      <dgm:prSet presAssocID="{35B601A0-F19A-4AA1-B3BE-2FD844C3D906}" presName="diagram" presStyleCnt="0">
        <dgm:presLayoutVars>
          <dgm:dir/>
          <dgm:animLvl val="lvl"/>
          <dgm:resizeHandles val="exact"/>
        </dgm:presLayoutVars>
      </dgm:prSet>
      <dgm:spPr/>
    </dgm:pt>
    <dgm:pt modelId="{DB0348F1-C42D-424E-95C3-9C58CEBB6FFF}" type="pres">
      <dgm:prSet presAssocID="{51A29C72-8276-41B6-BDB3-0E06B3BE2291}" presName="compNode" presStyleCnt="0"/>
      <dgm:spPr/>
    </dgm:pt>
    <dgm:pt modelId="{32F10406-1613-4091-9D54-A23ABC5FE57D}" type="pres">
      <dgm:prSet presAssocID="{51A29C72-8276-41B6-BDB3-0E06B3BE2291}" presName="childRect" presStyleLbl="bgAcc1" presStyleIdx="0" presStyleCnt="4" custScaleY="205105">
        <dgm:presLayoutVars>
          <dgm:bulletEnabled val="1"/>
        </dgm:presLayoutVars>
      </dgm:prSet>
      <dgm:spPr/>
    </dgm:pt>
    <dgm:pt modelId="{65AC1107-7E54-4F65-9A50-267E36710D44}" type="pres">
      <dgm:prSet presAssocID="{51A29C72-8276-41B6-BDB3-0E06B3BE2291}" presName="parentText" presStyleLbl="node1" presStyleIdx="0" presStyleCnt="0">
        <dgm:presLayoutVars>
          <dgm:chMax val="0"/>
          <dgm:bulletEnabled val="1"/>
        </dgm:presLayoutVars>
      </dgm:prSet>
      <dgm:spPr/>
    </dgm:pt>
    <dgm:pt modelId="{A7512B78-A5A9-4763-9D21-48D648ACADC3}" type="pres">
      <dgm:prSet presAssocID="{51A29C72-8276-41B6-BDB3-0E06B3BE2291}" presName="parentRect" presStyleLbl="alignNode1" presStyleIdx="0" presStyleCnt="4"/>
      <dgm:spPr/>
    </dgm:pt>
    <dgm:pt modelId="{C214825A-6AB5-4795-88B7-DE4491E9F247}" type="pres">
      <dgm:prSet presAssocID="{51A29C72-8276-41B6-BDB3-0E06B3BE2291}" presName="adorn" presStyleLbl="fgAccFollowNode1" presStyleIdx="0" presStyleCnt="4"/>
      <dgm:spPr>
        <a:blipFill rotWithShape="1">
          <a:blip xmlns:r="http://schemas.openxmlformats.org/officeDocument/2006/relationships" r:embed="rId1"/>
          <a:srcRect/>
          <a:stretch>
            <a:fillRect/>
          </a:stretch>
        </a:blipFill>
      </dgm:spPr>
    </dgm:pt>
    <dgm:pt modelId="{7EB1BE31-CCFC-4237-8448-D7561FD84D12}" type="pres">
      <dgm:prSet presAssocID="{EFEBBAE2-849A-402E-A227-E5C863B5EC27}" presName="sibTrans" presStyleLbl="sibTrans2D1" presStyleIdx="0" presStyleCnt="0"/>
      <dgm:spPr/>
    </dgm:pt>
    <dgm:pt modelId="{05774506-64DE-4005-8A4B-D3BE25586E68}" type="pres">
      <dgm:prSet presAssocID="{EF371033-3362-408C-8547-5EE910C21D92}" presName="compNode" presStyleCnt="0"/>
      <dgm:spPr/>
    </dgm:pt>
    <dgm:pt modelId="{D68A2A33-2D49-40F2-ADB0-4C4A5CEFCAC7}" type="pres">
      <dgm:prSet presAssocID="{EF371033-3362-408C-8547-5EE910C21D92}" presName="childRect" presStyleLbl="bgAcc1" presStyleIdx="1" presStyleCnt="4" custScaleY="205105">
        <dgm:presLayoutVars>
          <dgm:bulletEnabled val="1"/>
        </dgm:presLayoutVars>
      </dgm:prSet>
      <dgm:spPr/>
    </dgm:pt>
    <dgm:pt modelId="{956B1E65-9F28-4CA7-8843-735B652F24E0}" type="pres">
      <dgm:prSet presAssocID="{EF371033-3362-408C-8547-5EE910C21D92}" presName="parentText" presStyleLbl="node1" presStyleIdx="0" presStyleCnt="0">
        <dgm:presLayoutVars>
          <dgm:chMax val="0"/>
          <dgm:bulletEnabled val="1"/>
        </dgm:presLayoutVars>
      </dgm:prSet>
      <dgm:spPr/>
    </dgm:pt>
    <dgm:pt modelId="{096F73F5-EE33-4BAD-B023-7185BC5DBF99}" type="pres">
      <dgm:prSet presAssocID="{EF371033-3362-408C-8547-5EE910C21D92}" presName="parentRect" presStyleLbl="alignNode1" presStyleIdx="1" presStyleCnt="4"/>
      <dgm:spPr/>
    </dgm:pt>
    <dgm:pt modelId="{2A1B8100-EAFE-447D-B37C-B2BE4E1ABDD3}" type="pres">
      <dgm:prSet presAssocID="{EF371033-3362-408C-8547-5EE910C21D92}" presName="adorn" presStyleLbl="fgAccFollowNode1" presStyleIdx="1" presStyleCnt="4"/>
      <dgm:spPr>
        <a:blipFill rotWithShape="1">
          <a:blip xmlns:r="http://schemas.openxmlformats.org/officeDocument/2006/relationships" r:embed="rId2"/>
          <a:srcRect/>
          <a:stretch>
            <a:fillRect l="-39000" r="-39000"/>
          </a:stretch>
        </a:blipFill>
      </dgm:spPr>
    </dgm:pt>
    <dgm:pt modelId="{8190EA6F-BD66-4A92-9D75-07342F585DC3}" type="pres">
      <dgm:prSet presAssocID="{E578008E-2F40-47C8-A513-1BC8E3516BD0}" presName="sibTrans" presStyleLbl="sibTrans2D1" presStyleIdx="0" presStyleCnt="0"/>
      <dgm:spPr/>
    </dgm:pt>
    <dgm:pt modelId="{A25695A1-3523-4B7A-B0A2-EC8A06DE9E2F}" type="pres">
      <dgm:prSet presAssocID="{9DD6A03D-A131-4362-8418-B9D0E90B9A37}" presName="compNode" presStyleCnt="0"/>
      <dgm:spPr/>
    </dgm:pt>
    <dgm:pt modelId="{FEE4F720-81B1-41FB-8F9A-B7C19DC194EC}" type="pres">
      <dgm:prSet presAssocID="{9DD6A03D-A131-4362-8418-B9D0E90B9A37}" presName="childRect" presStyleLbl="bgAcc1" presStyleIdx="2" presStyleCnt="4" custScaleY="205105">
        <dgm:presLayoutVars>
          <dgm:bulletEnabled val="1"/>
        </dgm:presLayoutVars>
      </dgm:prSet>
      <dgm:spPr/>
    </dgm:pt>
    <dgm:pt modelId="{9E4F0CC1-9D8C-4E4D-AAD8-7660577A34B0}" type="pres">
      <dgm:prSet presAssocID="{9DD6A03D-A131-4362-8418-B9D0E90B9A37}" presName="parentText" presStyleLbl="node1" presStyleIdx="0" presStyleCnt="0">
        <dgm:presLayoutVars>
          <dgm:chMax val="0"/>
          <dgm:bulletEnabled val="1"/>
        </dgm:presLayoutVars>
      </dgm:prSet>
      <dgm:spPr/>
    </dgm:pt>
    <dgm:pt modelId="{03C3898D-7EFB-40D0-9097-6BE94C0911C9}" type="pres">
      <dgm:prSet presAssocID="{9DD6A03D-A131-4362-8418-B9D0E90B9A37}" presName="parentRect" presStyleLbl="alignNode1" presStyleIdx="2" presStyleCnt="4"/>
      <dgm:spPr/>
    </dgm:pt>
    <dgm:pt modelId="{213DEF35-2D84-4E42-B149-EFBAEBC5F1B6}" type="pres">
      <dgm:prSet presAssocID="{9DD6A03D-A131-4362-8418-B9D0E90B9A37}" presName="adorn" presStyleLbl="fgAccFollowNode1" presStyleIdx="2" presStyleCnt="4"/>
      <dgm:spPr>
        <a:blipFill rotWithShape="1">
          <a:blip xmlns:r="http://schemas.openxmlformats.org/officeDocument/2006/relationships" r:embed="rId3"/>
          <a:srcRect/>
          <a:stretch>
            <a:fillRect l="-19000" r="-19000"/>
          </a:stretch>
        </a:blipFill>
      </dgm:spPr>
    </dgm:pt>
    <dgm:pt modelId="{4183A520-135D-42B5-8263-E32F1D4E6CA5}" type="pres">
      <dgm:prSet presAssocID="{CD25C7B3-A522-4A5F-B8DB-03EB0112B04F}" presName="sibTrans" presStyleLbl="sibTrans2D1" presStyleIdx="0" presStyleCnt="0"/>
      <dgm:spPr/>
    </dgm:pt>
    <dgm:pt modelId="{8EE76B2C-0242-4A96-8577-0BCD20C63E6A}" type="pres">
      <dgm:prSet presAssocID="{8723F746-5F2C-42C6-9CEE-22B9062B2722}" presName="compNode" presStyleCnt="0"/>
      <dgm:spPr/>
    </dgm:pt>
    <dgm:pt modelId="{6619F054-D58F-4A64-AB41-A348AF58D7D6}" type="pres">
      <dgm:prSet presAssocID="{8723F746-5F2C-42C6-9CEE-22B9062B2722}" presName="childRect" presStyleLbl="bgAcc1" presStyleIdx="3" presStyleCnt="4" custScaleY="205105">
        <dgm:presLayoutVars>
          <dgm:bulletEnabled val="1"/>
        </dgm:presLayoutVars>
      </dgm:prSet>
      <dgm:spPr/>
    </dgm:pt>
    <dgm:pt modelId="{96AEFAB4-AA1F-475A-AA93-689889A4992F}" type="pres">
      <dgm:prSet presAssocID="{8723F746-5F2C-42C6-9CEE-22B9062B2722}" presName="parentText" presStyleLbl="node1" presStyleIdx="0" presStyleCnt="0">
        <dgm:presLayoutVars>
          <dgm:chMax val="0"/>
          <dgm:bulletEnabled val="1"/>
        </dgm:presLayoutVars>
      </dgm:prSet>
      <dgm:spPr/>
    </dgm:pt>
    <dgm:pt modelId="{1CD814B9-2717-4EBE-BEC0-EA89A99AEB3D}" type="pres">
      <dgm:prSet presAssocID="{8723F746-5F2C-42C6-9CEE-22B9062B2722}" presName="parentRect" presStyleLbl="alignNode1" presStyleIdx="3" presStyleCnt="4"/>
      <dgm:spPr/>
    </dgm:pt>
    <dgm:pt modelId="{4F2145F3-CEEB-48D7-9660-C8FAD3C57200}" type="pres">
      <dgm:prSet presAssocID="{8723F746-5F2C-42C6-9CEE-22B9062B2722}" presName="adorn" presStyleLbl="fgAccFollowNode1" presStyleIdx="3" presStyleCnt="4"/>
      <dgm:spPr>
        <a:blipFill rotWithShape="1">
          <a:blip xmlns:r="http://schemas.openxmlformats.org/officeDocument/2006/relationships" r:embed="rId4"/>
          <a:srcRect/>
          <a:stretch>
            <a:fillRect/>
          </a:stretch>
        </a:blipFill>
      </dgm:spPr>
    </dgm:pt>
  </dgm:ptLst>
  <dgm:cxnLst>
    <dgm:cxn modelId="{1B881617-6E0B-4F61-8B23-606E720F6BDB}" type="presOf" srcId="{E578008E-2F40-47C8-A513-1BC8E3516BD0}" destId="{8190EA6F-BD66-4A92-9D75-07342F585DC3}" srcOrd="0" destOrd="0" presId="urn:microsoft.com/office/officeart/2005/8/layout/bList2"/>
    <dgm:cxn modelId="{135B3121-5A40-490F-8265-D5BBC95B9C90}" type="presOf" srcId="{9DD6A03D-A131-4362-8418-B9D0E90B9A37}" destId="{03C3898D-7EFB-40D0-9097-6BE94C0911C9}" srcOrd="1" destOrd="0" presId="urn:microsoft.com/office/officeart/2005/8/layout/bList2"/>
    <dgm:cxn modelId="{1C337922-E2AC-4C3A-889F-9DE3D77C407D}" srcId="{51A29C72-8276-41B6-BDB3-0E06B3BE2291}" destId="{91BD1796-20E4-48DA-ABD7-8B3CFC124B28}" srcOrd="0" destOrd="0" parTransId="{AECCE85E-2449-4AA0-A4DA-4100A5E63EAE}" sibTransId="{D7D4A639-083E-452D-8CA6-4684676EC846}"/>
    <dgm:cxn modelId="{BDA29F23-3DC2-4C3D-BEB7-349E4F0B90F4}" type="presOf" srcId="{DE7AB460-1974-46E9-8CFF-C0E5F5623572}" destId="{6619F054-D58F-4A64-AB41-A348AF58D7D6}" srcOrd="0" destOrd="0" presId="urn:microsoft.com/office/officeart/2005/8/layout/bList2"/>
    <dgm:cxn modelId="{01378A25-F32F-4F64-AA09-3FF20B79B6C5}" type="presOf" srcId="{91BD1796-20E4-48DA-ABD7-8B3CFC124B28}" destId="{32F10406-1613-4091-9D54-A23ABC5FE57D}" srcOrd="0" destOrd="0" presId="urn:microsoft.com/office/officeart/2005/8/layout/bList2"/>
    <dgm:cxn modelId="{D0E02C2E-72F5-41EB-B2FB-22D66298D356}" type="presOf" srcId="{9DD6A03D-A131-4362-8418-B9D0E90B9A37}" destId="{9E4F0CC1-9D8C-4E4D-AAD8-7660577A34B0}" srcOrd="0" destOrd="0" presId="urn:microsoft.com/office/officeart/2005/8/layout/bList2"/>
    <dgm:cxn modelId="{D5E88435-4AEF-49B5-A691-EDD39043D974}" type="presOf" srcId="{51A29C72-8276-41B6-BDB3-0E06B3BE2291}" destId="{A7512B78-A5A9-4763-9D21-48D648ACADC3}" srcOrd="1" destOrd="0" presId="urn:microsoft.com/office/officeart/2005/8/layout/bList2"/>
    <dgm:cxn modelId="{53305A38-C454-4E41-BDEB-EB5CDD1972F0}" srcId="{35B601A0-F19A-4AA1-B3BE-2FD844C3D906}" destId="{51A29C72-8276-41B6-BDB3-0E06B3BE2291}" srcOrd="0" destOrd="0" parTransId="{AB4C429B-79DE-49B9-A8D1-5ABBDA9090C1}" sibTransId="{EFEBBAE2-849A-402E-A227-E5C863B5EC27}"/>
    <dgm:cxn modelId="{FC6F1D39-37B8-49E7-B4E7-924F4F85C9E1}" srcId="{35B601A0-F19A-4AA1-B3BE-2FD844C3D906}" destId="{EF371033-3362-408C-8547-5EE910C21D92}" srcOrd="1" destOrd="0" parTransId="{85CEF350-4485-42B6-89D3-1A427F27A818}" sibTransId="{E578008E-2F40-47C8-A513-1BC8E3516BD0}"/>
    <dgm:cxn modelId="{8833643A-5594-4CD5-99CD-4E646DF861EE}" type="presOf" srcId="{A1B6824B-32FF-4D6B-A22E-1CBC3A9A73FF}" destId="{D68A2A33-2D49-40F2-ADB0-4C4A5CEFCAC7}" srcOrd="0" destOrd="0" presId="urn:microsoft.com/office/officeart/2005/8/layout/bList2"/>
    <dgm:cxn modelId="{E8B0BE55-AE2A-4848-BCA5-7D2F76F0ED61}" srcId="{9DD6A03D-A131-4362-8418-B9D0E90B9A37}" destId="{F14C88EF-B401-4AF2-BAF4-E59C2482A9FB}" srcOrd="0" destOrd="0" parTransId="{22CA18E5-EADD-4FF5-9FB0-54F11D7E6EFD}" sibTransId="{4C775870-DA3A-4967-B27E-AB9DB4E52BC4}"/>
    <dgm:cxn modelId="{00887357-4AA9-40A0-8CF7-1E036FB6BE9A}" srcId="{35B601A0-F19A-4AA1-B3BE-2FD844C3D906}" destId="{8723F746-5F2C-42C6-9CEE-22B9062B2722}" srcOrd="3" destOrd="0" parTransId="{58FC0A3D-31F2-408F-9E15-6046EBDB45C3}" sibTransId="{009083CB-CBD1-4530-8D2E-A590B9F31593}"/>
    <dgm:cxn modelId="{490A9258-C5D5-40D7-879F-30538D890521}" type="presOf" srcId="{EF371033-3362-408C-8547-5EE910C21D92}" destId="{096F73F5-EE33-4BAD-B023-7185BC5DBF99}" srcOrd="1" destOrd="0" presId="urn:microsoft.com/office/officeart/2005/8/layout/bList2"/>
    <dgm:cxn modelId="{2DA7817A-4321-47B8-9614-A430365ACCC0}" srcId="{35B601A0-F19A-4AA1-B3BE-2FD844C3D906}" destId="{9DD6A03D-A131-4362-8418-B9D0E90B9A37}" srcOrd="2" destOrd="0" parTransId="{492B5111-56CF-4E17-965E-7F355DB0F4D7}" sibTransId="{CD25C7B3-A522-4A5F-B8DB-03EB0112B04F}"/>
    <dgm:cxn modelId="{A59B9395-256B-4D96-AC07-F43D38401EB9}" type="presOf" srcId="{EFEBBAE2-849A-402E-A227-E5C863B5EC27}" destId="{7EB1BE31-CCFC-4237-8448-D7561FD84D12}" srcOrd="0" destOrd="0" presId="urn:microsoft.com/office/officeart/2005/8/layout/bList2"/>
    <dgm:cxn modelId="{F4DFB395-76F6-4415-B7C2-7AA54E7A44F6}" srcId="{8723F746-5F2C-42C6-9CEE-22B9062B2722}" destId="{DE7AB460-1974-46E9-8CFF-C0E5F5623572}" srcOrd="0" destOrd="0" parTransId="{80AE31F3-85E1-433D-9FA1-0AEC0A371EFE}" sibTransId="{715CA611-10D4-47C3-AB1B-FE204D85D060}"/>
    <dgm:cxn modelId="{95D95E97-DCFC-4088-AFB8-AC16D24B142B}" type="presOf" srcId="{EF371033-3362-408C-8547-5EE910C21D92}" destId="{956B1E65-9F28-4CA7-8843-735B652F24E0}" srcOrd="0" destOrd="0" presId="urn:microsoft.com/office/officeart/2005/8/layout/bList2"/>
    <dgm:cxn modelId="{395B54AB-A474-4D54-B3A7-11495FD7DE12}" type="presOf" srcId="{F14C88EF-B401-4AF2-BAF4-E59C2482A9FB}" destId="{FEE4F720-81B1-41FB-8F9A-B7C19DC194EC}" srcOrd="0" destOrd="0" presId="urn:microsoft.com/office/officeart/2005/8/layout/bList2"/>
    <dgm:cxn modelId="{7B36CBAC-82A8-4553-9BAE-D36ECA134E23}" type="presOf" srcId="{8723F746-5F2C-42C6-9CEE-22B9062B2722}" destId="{1CD814B9-2717-4EBE-BEC0-EA89A99AEB3D}" srcOrd="1" destOrd="0" presId="urn:microsoft.com/office/officeart/2005/8/layout/bList2"/>
    <dgm:cxn modelId="{DDE41FB6-36AA-4D2A-8214-3CE9A2AC39A5}" type="presOf" srcId="{CD25C7B3-A522-4A5F-B8DB-03EB0112B04F}" destId="{4183A520-135D-42B5-8263-E32F1D4E6CA5}" srcOrd="0" destOrd="0" presId="urn:microsoft.com/office/officeart/2005/8/layout/bList2"/>
    <dgm:cxn modelId="{95D618C1-AC44-4903-80BD-817F8D44F4EC}" srcId="{EF371033-3362-408C-8547-5EE910C21D92}" destId="{A1B6824B-32FF-4D6B-A22E-1CBC3A9A73FF}" srcOrd="0" destOrd="0" parTransId="{E414C039-DF14-47C9-9B0C-C9DF07A69201}" sibTransId="{D1E4A7C0-53DA-4706-94A4-C325BC7FB632}"/>
    <dgm:cxn modelId="{E4C4E6DC-25B0-4C1A-8342-513A0F8DE62C}" type="presOf" srcId="{35B601A0-F19A-4AA1-B3BE-2FD844C3D906}" destId="{B4B43F14-54E3-4531-BCDD-3A5079CDE86F}" srcOrd="0" destOrd="0" presId="urn:microsoft.com/office/officeart/2005/8/layout/bList2"/>
    <dgm:cxn modelId="{DAB495EC-4099-430C-B394-15111F728927}" type="presOf" srcId="{51A29C72-8276-41B6-BDB3-0E06B3BE2291}" destId="{65AC1107-7E54-4F65-9A50-267E36710D44}" srcOrd="0" destOrd="0" presId="urn:microsoft.com/office/officeart/2005/8/layout/bList2"/>
    <dgm:cxn modelId="{A2EE1BFC-AD82-4432-9598-EE6048045D82}" type="presOf" srcId="{8723F746-5F2C-42C6-9CEE-22B9062B2722}" destId="{96AEFAB4-AA1F-475A-AA93-689889A4992F}" srcOrd="0" destOrd="0" presId="urn:microsoft.com/office/officeart/2005/8/layout/bList2"/>
    <dgm:cxn modelId="{24E0DBD2-7021-41B4-BEEA-BC10F6E6E800}" type="presParOf" srcId="{B4B43F14-54E3-4531-BCDD-3A5079CDE86F}" destId="{DB0348F1-C42D-424E-95C3-9C58CEBB6FFF}" srcOrd="0" destOrd="0" presId="urn:microsoft.com/office/officeart/2005/8/layout/bList2"/>
    <dgm:cxn modelId="{F3BA5B01-48A1-4A60-A105-75C6AF5F0702}" type="presParOf" srcId="{DB0348F1-C42D-424E-95C3-9C58CEBB6FFF}" destId="{32F10406-1613-4091-9D54-A23ABC5FE57D}" srcOrd="0" destOrd="0" presId="urn:microsoft.com/office/officeart/2005/8/layout/bList2"/>
    <dgm:cxn modelId="{1485B7A6-C6A5-4DBB-8A09-50D0F5630F13}" type="presParOf" srcId="{DB0348F1-C42D-424E-95C3-9C58CEBB6FFF}" destId="{65AC1107-7E54-4F65-9A50-267E36710D44}" srcOrd="1" destOrd="0" presId="urn:microsoft.com/office/officeart/2005/8/layout/bList2"/>
    <dgm:cxn modelId="{FDED03E0-0C11-46C6-867D-EB137E27D60C}" type="presParOf" srcId="{DB0348F1-C42D-424E-95C3-9C58CEBB6FFF}" destId="{A7512B78-A5A9-4763-9D21-48D648ACADC3}" srcOrd="2" destOrd="0" presId="urn:microsoft.com/office/officeart/2005/8/layout/bList2"/>
    <dgm:cxn modelId="{702B39BE-ACDD-4015-ABDB-40418697B224}" type="presParOf" srcId="{DB0348F1-C42D-424E-95C3-9C58CEBB6FFF}" destId="{C214825A-6AB5-4795-88B7-DE4491E9F247}" srcOrd="3" destOrd="0" presId="urn:microsoft.com/office/officeart/2005/8/layout/bList2"/>
    <dgm:cxn modelId="{CF6F64FA-8FF8-44AB-BC4D-A4FFD3075E83}" type="presParOf" srcId="{B4B43F14-54E3-4531-BCDD-3A5079CDE86F}" destId="{7EB1BE31-CCFC-4237-8448-D7561FD84D12}" srcOrd="1" destOrd="0" presId="urn:microsoft.com/office/officeart/2005/8/layout/bList2"/>
    <dgm:cxn modelId="{E5BC8080-BD5D-4F5A-A393-21807E7CD197}" type="presParOf" srcId="{B4B43F14-54E3-4531-BCDD-3A5079CDE86F}" destId="{05774506-64DE-4005-8A4B-D3BE25586E68}" srcOrd="2" destOrd="0" presId="urn:microsoft.com/office/officeart/2005/8/layout/bList2"/>
    <dgm:cxn modelId="{2D7DB549-5BE8-4BC7-B768-6F8E999F9198}" type="presParOf" srcId="{05774506-64DE-4005-8A4B-D3BE25586E68}" destId="{D68A2A33-2D49-40F2-ADB0-4C4A5CEFCAC7}" srcOrd="0" destOrd="0" presId="urn:microsoft.com/office/officeart/2005/8/layout/bList2"/>
    <dgm:cxn modelId="{797C3BF2-21DA-47C5-926A-E1891C3814A3}" type="presParOf" srcId="{05774506-64DE-4005-8A4B-D3BE25586E68}" destId="{956B1E65-9F28-4CA7-8843-735B652F24E0}" srcOrd="1" destOrd="0" presId="urn:microsoft.com/office/officeart/2005/8/layout/bList2"/>
    <dgm:cxn modelId="{205BC115-E1EA-4DC6-9DEA-D50D35CA7B26}" type="presParOf" srcId="{05774506-64DE-4005-8A4B-D3BE25586E68}" destId="{096F73F5-EE33-4BAD-B023-7185BC5DBF99}" srcOrd="2" destOrd="0" presId="urn:microsoft.com/office/officeart/2005/8/layout/bList2"/>
    <dgm:cxn modelId="{2AA90D84-F67E-40DA-AE3D-C87167B110B4}" type="presParOf" srcId="{05774506-64DE-4005-8A4B-D3BE25586E68}" destId="{2A1B8100-EAFE-447D-B37C-B2BE4E1ABDD3}" srcOrd="3" destOrd="0" presId="urn:microsoft.com/office/officeart/2005/8/layout/bList2"/>
    <dgm:cxn modelId="{0EBADA52-14EC-47E8-A646-BA1AF091E874}" type="presParOf" srcId="{B4B43F14-54E3-4531-BCDD-3A5079CDE86F}" destId="{8190EA6F-BD66-4A92-9D75-07342F585DC3}" srcOrd="3" destOrd="0" presId="urn:microsoft.com/office/officeart/2005/8/layout/bList2"/>
    <dgm:cxn modelId="{4CFA9D15-81C2-4E42-9032-B30D841AA04F}" type="presParOf" srcId="{B4B43F14-54E3-4531-BCDD-3A5079CDE86F}" destId="{A25695A1-3523-4B7A-B0A2-EC8A06DE9E2F}" srcOrd="4" destOrd="0" presId="urn:microsoft.com/office/officeart/2005/8/layout/bList2"/>
    <dgm:cxn modelId="{ADBD1A5A-1D20-45F2-81AC-7E3A3C31B9C9}" type="presParOf" srcId="{A25695A1-3523-4B7A-B0A2-EC8A06DE9E2F}" destId="{FEE4F720-81B1-41FB-8F9A-B7C19DC194EC}" srcOrd="0" destOrd="0" presId="urn:microsoft.com/office/officeart/2005/8/layout/bList2"/>
    <dgm:cxn modelId="{AA84FC5B-AB3C-45B5-BC5E-B0B1DE2BD739}" type="presParOf" srcId="{A25695A1-3523-4B7A-B0A2-EC8A06DE9E2F}" destId="{9E4F0CC1-9D8C-4E4D-AAD8-7660577A34B0}" srcOrd="1" destOrd="0" presId="urn:microsoft.com/office/officeart/2005/8/layout/bList2"/>
    <dgm:cxn modelId="{4AEAC2A2-318A-4683-9EA2-F855E07F8B21}" type="presParOf" srcId="{A25695A1-3523-4B7A-B0A2-EC8A06DE9E2F}" destId="{03C3898D-7EFB-40D0-9097-6BE94C0911C9}" srcOrd="2" destOrd="0" presId="urn:microsoft.com/office/officeart/2005/8/layout/bList2"/>
    <dgm:cxn modelId="{32541364-4C96-4741-906E-28C7151C467A}" type="presParOf" srcId="{A25695A1-3523-4B7A-B0A2-EC8A06DE9E2F}" destId="{213DEF35-2D84-4E42-B149-EFBAEBC5F1B6}" srcOrd="3" destOrd="0" presId="urn:microsoft.com/office/officeart/2005/8/layout/bList2"/>
    <dgm:cxn modelId="{A915CD1D-DCA9-46F4-9A4B-A34FD78B830D}" type="presParOf" srcId="{B4B43F14-54E3-4531-BCDD-3A5079CDE86F}" destId="{4183A520-135D-42B5-8263-E32F1D4E6CA5}" srcOrd="5" destOrd="0" presId="urn:microsoft.com/office/officeart/2005/8/layout/bList2"/>
    <dgm:cxn modelId="{24A62E6E-C517-410C-95AE-2603CF70160E}" type="presParOf" srcId="{B4B43F14-54E3-4531-BCDD-3A5079CDE86F}" destId="{8EE76B2C-0242-4A96-8577-0BCD20C63E6A}" srcOrd="6" destOrd="0" presId="urn:microsoft.com/office/officeart/2005/8/layout/bList2"/>
    <dgm:cxn modelId="{00068DF9-9F62-436F-8FC0-CEDF3C24263E}" type="presParOf" srcId="{8EE76B2C-0242-4A96-8577-0BCD20C63E6A}" destId="{6619F054-D58F-4A64-AB41-A348AF58D7D6}" srcOrd="0" destOrd="0" presId="urn:microsoft.com/office/officeart/2005/8/layout/bList2"/>
    <dgm:cxn modelId="{8A15E54E-ED1C-4D90-B63F-12F1D1CD0411}" type="presParOf" srcId="{8EE76B2C-0242-4A96-8577-0BCD20C63E6A}" destId="{96AEFAB4-AA1F-475A-AA93-689889A4992F}" srcOrd="1" destOrd="0" presId="urn:microsoft.com/office/officeart/2005/8/layout/bList2"/>
    <dgm:cxn modelId="{E7EBB9FF-082D-4822-BF31-F7975D9CBEBD}" type="presParOf" srcId="{8EE76B2C-0242-4A96-8577-0BCD20C63E6A}" destId="{1CD814B9-2717-4EBE-BEC0-EA89A99AEB3D}" srcOrd="2" destOrd="0" presId="urn:microsoft.com/office/officeart/2005/8/layout/bList2"/>
    <dgm:cxn modelId="{01F19D93-3BF0-4626-BF88-AA5AF4FB0E6D}" type="presParOf" srcId="{8EE76B2C-0242-4A96-8577-0BCD20C63E6A}" destId="{4F2145F3-CEEB-48D7-9660-C8FAD3C572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511CB8-20CA-4614-8112-FCD8D95C2D16}"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C"/>
        </a:p>
      </dgm:t>
    </dgm:pt>
    <dgm:pt modelId="{6A4AFF14-8EEA-4BB5-8D2C-AC4D7E6B278C}">
      <dgm:prSet phldrT="[Texto]" custT="1"/>
      <dgm:spPr/>
      <dgm:t>
        <a:bodyPr/>
        <a:lstStyle/>
        <a:p>
          <a:pPr>
            <a:buFont typeface="Symbol" panose="05050102010706020507" pitchFamily="18" charset="2"/>
            <a:buChar char=""/>
          </a:pPr>
          <a:r>
            <a:rPr lang="es-EC" sz="1600" dirty="0">
              <a:solidFill>
                <a:schemeClr val="bg2">
                  <a:lumMod val="10000"/>
                </a:schemeClr>
              </a:solidFill>
              <a:latin typeface="Calibri" panose="020F0502020204030204" pitchFamily="34" charset="0"/>
              <a:cs typeface="Calibri" panose="020F0502020204030204" pitchFamily="34" charset="0"/>
            </a:rPr>
            <a:t>Estructurar el marco teórico- referencial a las finanzas personales y a la educación financiera. </a:t>
          </a:r>
        </a:p>
      </dgm:t>
    </dgm:pt>
    <dgm:pt modelId="{84389AAD-3552-4876-9FC0-A5ADB40600DC}" type="parTrans" cxnId="{711C9414-A588-4693-8190-F0BD96AF0C19}">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355753D8-1024-4E58-847F-8EFA4C10A4E4}" type="sibTrans" cxnId="{711C9414-A588-4693-8190-F0BD96AF0C19}">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2B79486A-8891-400E-BB81-4BAB5E66587A}">
      <dgm:prSet custT="1"/>
      <dgm:spPr/>
      <dgm:t>
        <a:bodyPr/>
        <a:lstStyle/>
        <a:p>
          <a:pPr>
            <a:buFont typeface="Symbol" panose="05050102010706020507" pitchFamily="18" charset="2"/>
            <a:buChar char=""/>
          </a:pPr>
          <a:r>
            <a:rPr lang="es-EC" sz="1600">
              <a:solidFill>
                <a:schemeClr val="bg2">
                  <a:lumMod val="10000"/>
                </a:schemeClr>
              </a:solidFill>
              <a:latin typeface="Calibri" panose="020F0502020204030204" pitchFamily="34" charset="0"/>
              <a:cs typeface="Calibri" panose="020F0502020204030204" pitchFamily="34" charset="0"/>
            </a:rPr>
            <a:t>Definir la metodología para la presente investigación.</a:t>
          </a:r>
        </a:p>
      </dgm:t>
    </dgm:pt>
    <dgm:pt modelId="{F871D7A1-6F8D-4985-A464-BB7FDF042659}" type="parTrans" cxnId="{D1111ACD-9743-4BCF-87F9-0AB77AAC0C67}">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A9C62A82-F64E-42AF-BC62-A539B629701F}" type="sibTrans" cxnId="{D1111ACD-9743-4BCF-87F9-0AB77AAC0C67}">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F7A89CDB-25E6-4E07-BF3F-606E53EAE0F7}">
      <dgm:prSet custT="1"/>
      <dgm:spPr/>
      <dgm:t>
        <a:bodyPr/>
        <a:lstStyle/>
        <a:p>
          <a:pPr>
            <a:buFont typeface="Symbol" panose="05050102010706020507" pitchFamily="18" charset="2"/>
            <a:buChar char=""/>
          </a:pPr>
          <a:r>
            <a:rPr lang="es-EC" sz="1600" dirty="0">
              <a:solidFill>
                <a:schemeClr val="bg2">
                  <a:lumMod val="10000"/>
                </a:schemeClr>
              </a:solidFill>
              <a:latin typeface="Calibri" panose="020F0502020204030204" pitchFamily="34" charset="0"/>
              <a:cs typeface="Calibri" panose="020F0502020204030204" pitchFamily="34" charset="0"/>
            </a:rPr>
            <a:t>Determinar la situación actual de las finanzas personales y el nivel de educación financiera en los hogares de la parroquia Yaruquí, cantón Quito.</a:t>
          </a:r>
        </a:p>
      </dgm:t>
    </dgm:pt>
    <dgm:pt modelId="{0AB01071-7E01-453D-9051-9C27A181EE36}" type="parTrans" cxnId="{E8071604-276C-40DF-B38F-1E5FC70F4788}">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32A026DB-F19C-40C2-8538-041C5F8AB15B}" type="sibTrans" cxnId="{E8071604-276C-40DF-B38F-1E5FC70F4788}">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F57814A0-67A9-49B9-87F2-B1755A1BA675}">
      <dgm:prSet custT="1"/>
      <dgm:spPr/>
      <dgm:t>
        <a:bodyPr/>
        <a:lstStyle/>
        <a:p>
          <a:pPr>
            <a:buFont typeface="Symbol" panose="05050102010706020507" pitchFamily="18" charset="2"/>
            <a:buChar char=""/>
          </a:pPr>
          <a:r>
            <a:rPr lang="es-EC" sz="1600" dirty="0">
              <a:solidFill>
                <a:schemeClr val="bg2">
                  <a:lumMod val="10000"/>
                </a:schemeClr>
              </a:solidFill>
              <a:latin typeface="Calibri" panose="020F0502020204030204" pitchFamily="34" charset="0"/>
              <a:cs typeface="Calibri" panose="020F0502020204030204" pitchFamily="34" charset="0"/>
            </a:rPr>
            <a:t>Diseñar un programa de educación financiera para los hogares de la parroquia Yaruquí, cantón Quito.</a:t>
          </a:r>
        </a:p>
      </dgm:t>
    </dgm:pt>
    <dgm:pt modelId="{885B1488-127A-4F34-973E-91542BF42521}" type="parTrans" cxnId="{ED05B5AB-CD6C-4239-8551-6F885C95E0E7}">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502D04BC-32DE-4A93-8CAE-6F6007EAA503}" type="sibTrans" cxnId="{ED05B5AB-CD6C-4239-8551-6F885C95E0E7}">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C4316194-A37A-4CF6-BE96-4251D27A91C0}">
      <dgm:prSet custT="1"/>
      <dgm:spPr/>
      <dgm:t>
        <a:bodyPr/>
        <a:lstStyle/>
        <a:p>
          <a:pPr>
            <a:buFont typeface="Symbol" panose="05050102010706020507" pitchFamily="18" charset="2"/>
            <a:buChar char=""/>
          </a:pPr>
          <a:r>
            <a:rPr lang="es-EC" sz="1600">
              <a:solidFill>
                <a:schemeClr val="bg2">
                  <a:lumMod val="10000"/>
                </a:schemeClr>
              </a:solidFill>
              <a:latin typeface="Calibri" panose="020F0502020204030204" pitchFamily="34" charset="0"/>
              <a:cs typeface="Calibri" panose="020F0502020204030204" pitchFamily="34" charset="0"/>
            </a:rPr>
            <a:t>Definir las conclusiones y recomendaciones derivadas de la investigación.</a:t>
          </a:r>
          <a:endParaRPr lang="es-EC" sz="1600" dirty="0">
            <a:solidFill>
              <a:schemeClr val="bg2">
                <a:lumMod val="10000"/>
              </a:schemeClr>
            </a:solidFill>
            <a:latin typeface="Calibri" panose="020F0502020204030204" pitchFamily="34" charset="0"/>
            <a:cs typeface="Calibri" panose="020F0502020204030204" pitchFamily="34" charset="0"/>
          </a:endParaRPr>
        </a:p>
      </dgm:t>
    </dgm:pt>
    <dgm:pt modelId="{FB0DD17D-7081-40FB-87E8-0E2EAC6014DF}" type="parTrans" cxnId="{4FED9570-3562-4883-A02E-A207432518F1}">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C981DF7D-452A-4442-8019-A180A20610FE}" type="sibTrans" cxnId="{4FED9570-3562-4883-A02E-A207432518F1}">
      <dgm:prSet/>
      <dgm:spPr/>
      <dgm:t>
        <a:bodyPr/>
        <a:lstStyle/>
        <a:p>
          <a:endParaRPr lang="es-EC" sz="2800">
            <a:solidFill>
              <a:schemeClr val="bg2">
                <a:lumMod val="10000"/>
              </a:schemeClr>
            </a:solidFill>
            <a:latin typeface="Calibri" panose="020F0502020204030204" pitchFamily="34" charset="0"/>
            <a:cs typeface="Calibri" panose="020F0502020204030204" pitchFamily="34" charset="0"/>
          </a:endParaRPr>
        </a:p>
      </dgm:t>
    </dgm:pt>
    <dgm:pt modelId="{9FEEC3C2-237A-4068-85E3-5BA8090FDAEF}" type="pres">
      <dgm:prSet presAssocID="{A0511CB8-20CA-4614-8112-FCD8D95C2D16}" presName="diagram" presStyleCnt="0">
        <dgm:presLayoutVars>
          <dgm:dir/>
          <dgm:resizeHandles val="exact"/>
        </dgm:presLayoutVars>
      </dgm:prSet>
      <dgm:spPr/>
    </dgm:pt>
    <dgm:pt modelId="{73F92C40-DC0E-4F41-AB40-148012D711D8}" type="pres">
      <dgm:prSet presAssocID="{6A4AFF14-8EEA-4BB5-8D2C-AC4D7E6B278C}" presName="node" presStyleLbl="node1" presStyleIdx="0" presStyleCnt="5" custScaleX="203361" custScaleY="195697">
        <dgm:presLayoutVars>
          <dgm:bulletEnabled val="1"/>
        </dgm:presLayoutVars>
      </dgm:prSet>
      <dgm:spPr/>
    </dgm:pt>
    <dgm:pt modelId="{962055AA-ACE2-47B0-907A-71507A4C1EC5}" type="pres">
      <dgm:prSet presAssocID="{355753D8-1024-4E58-847F-8EFA4C10A4E4}" presName="sibTrans" presStyleCnt="0"/>
      <dgm:spPr/>
    </dgm:pt>
    <dgm:pt modelId="{E10CD3A2-E078-499F-847C-DC025E787094}" type="pres">
      <dgm:prSet presAssocID="{2B79486A-8891-400E-BB81-4BAB5E66587A}" presName="node" presStyleLbl="node1" presStyleIdx="1" presStyleCnt="5" custScaleX="203361" custScaleY="195697">
        <dgm:presLayoutVars>
          <dgm:bulletEnabled val="1"/>
        </dgm:presLayoutVars>
      </dgm:prSet>
      <dgm:spPr/>
    </dgm:pt>
    <dgm:pt modelId="{9A92E479-D54A-4B21-819B-4C2DD17E2981}" type="pres">
      <dgm:prSet presAssocID="{A9C62A82-F64E-42AF-BC62-A539B629701F}" presName="sibTrans" presStyleCnt="0"/>
      <dgm:spPr/>
    </dgm:pt>
    <dgm:pt modelId="{36E05DBF-90A5-41FC-A994-75F8402AFC56}" type="pres">
      <dgm:prSet presAssocID="{F7A89CDB-25E6-4E07-BF3F-606E53EAE0F7}" presName="node" presStyleLbl="node1" presStyleIdx="2" presStyleCnt="5" custScaleX="203361" custScaleY="195697">
        <dgm:presLayoutVars>
          <dgm:bulletEnabled val="1"/>
        </dgm:presLayoutVars>
      </dgm:prSet>
      <dgm:spPr/>
    </dgm:pt>
    <dgm:pt modelId="{A863C46D-54A2-4643-A544-80791D29D0F6}" type="pres">
      <dgm:prSet presAssocID="{32A026DB-F19C-40C2-8538-041C5F8AB15B}" presName="sibTrans" presStyleCnt="0"/>
      <dgm:spPr/>
    </dgm:pt>
    <dgm:pt modelId="{9E826A01-1C9B-46A4-9B95-4C3AC86864D7}" type="pres">
      <dgm:prSet presAssocID="{F57814A0-67A9-49B9-87F2-B1755A1BA675}" presName="node" presStyleLbl="node1" presStyleIdx="3" presStyleCnt="5" custScaleX="203361" custScaleY="195697">
        <dgm:presLayoutVars>
          <dgm:bulletEnabled val="1"/>
        </dgm:presLayoutVars>
      </dgm:prSet>
      <dgm:spPr/>
    </dgm:pt>
    <dgm:pt modelId="{42A3CB50-0D6E-4077-9756-58D35876465B}" type="pres">
      <dgm:prSet presAssocID="{502D04BC-32DE-4A93-8CAE-6F6007EAA503}" presName="sibTrans" presStyleCnt="0"/>
      <dgm:spPr/>
    </dgm:pt>
    <dgm:pt modelId="{74FA6968-4C46-4EE7-909F-914A8BA83C09}" type="pres">
      <dgm:prSet presAssocID="{C4316194-A37A-4CF6-BE96-4251D27A91C0}" presName="node" presStyleLbl="node1" presStyleIdx="4" presStyleCnt="5" custScaleX="203361" custScaleY="195697">
        <dgm:presLayoutVars>
          <dgm:bulletEnabled val="1"/>
        </dgm:presLayoutVars>
      </dgm:prSet>
      <dgm:spPr/>
    </dgm:pt>
  </dgm:ptLst>
  <dgm:cxnLst>
    <dgm:cxn modelId="{E8071604-276C-40DF-B38F-1E5FC70F4788}" srcId="{A0511CB8-20CA-4614-8112-FCD8D95C2D16}" destId="{F7A89CDB-25E6-4E07-BF3F-606E53EAE0F7}" srcOrd="2" destOrd="0" parTransId="{0AB01071-7E01-453D-9051-9C27A181EE36}" sibTransId="{32A026DB-F19C-40C2-8538-041C5F8AB15B}"/>
    <dgm:cxn modelId="{711C9414-A588-4693-8190-F0BD96AF0C19}" srcId="{A0511CB8-20CA-4614-8112-FCD8D95C2D16}" destId="{6A4AFF14-8EEA-4BB5-8D2C-AC4D7E6B278C}" srcOrd="0" destOrd="0" parTransId="{84389AAD-3552-4876-9FC0-A5ADB40600DC}" sibTransId="{355753D8-1024-4E58-847F-8EFA4C10A4E4}"/>
    <dgm:cxn modelId="{5AD3F243-5BA6-4883-9DF7-14C94CB5AB61}" type="presOf" srcId="{2B79486A-8891-400E-BB81-4BAB5E66587A}" destId="{E10CD3A2-E078-499F-847C-DC025E787094}" srcOrd="0" destOrd="0" presId="urn:microsoft.com/office/officeart/2005/8/layout/default"/>
    <dgm:cxn modelId="{4FED9570-3562-4883-A02E-A207432518F1}" srcId="{A0511CB8-20CA-4614-8112-FCD8D95C2D16}" destId="{C4316194-A37A-4CF6-BE96-4251D27A91C0}" srcOrd="4" destOrd="0" parTransId="{FB0DD17D-7081-40FB-87E8-0E2EAC6014DF}" sibTransId="{C981DF7D-452A-4442-8019-A180A20610FE}"/>
    <dgm:cxn modelId="{7E134851-6B07-451E-B928-A6C5F1EBCCED}" type="presOf" srcId="{6A4AFF14-8EEA-4BB5-8D2C-AC4D7E6B278C}" destId="{73F92C40-DC0E-4F41-AB40-148012D711D8}" srcOrd="0" destOrd="0" presId="urn:microsoft.com/office/officeart/2005/8/layout/default"/>
    <dgm:cxn modelId="{C3820A89-3A80-4C89-ACC3-AD04D5B80044}" type="presOf" srcId="{F7A89CDB-25E6-4E07-BF3F-606E53EAE0F7}" destId="{36E05DBF-90A5-41FC-A994-75F8402AFC56}" srcOrd="0" destOrd="0" presId="urn:microsoft.com/office/officeart/2005/8/layout/default"/>
    <dgm:cxn modelId="{ED05B5AB-CD6C-4239-8551-6F885C95E0E7}" srcId="{A0511CB8-20CA-4614-8112-FCD8D95C2D16}" destId="{F57814A0-67A9-49B9-87F2-B1755A1BA675}" srcOrd="3" destOrd="0" parTransId="{885B1488-127A-4F34-973E-91542BF42521}" sibTransId="{502D04BC-32DE-4A93-8CAE-6F6007EAA503}"/>
    <dgm:cxn modelId="{974CA6AE-33EA-4521-8A5F-B6EC0A2DD066}" type="presOf" srcId="{F57814A0-67A9-49B9-87F2-B1755A1BA675}" destId="{9E826A01-1C9B-46A4-9B95-4C3AC86864D7}" srcOrd="0" destOrd="0" presId="urn:microsoft.com/office/officeart/2005/8/layout/default"/>
    <dgm:cxn modelId="{E3D0A4BA-3481-411D-A7A3-73E8D87995C3}" type="presOf" srcId="{A0511CB8-20CA-4614-8112-FCD8D95C2D16}" destId="{9FEEC3C2-237A-4068-85E3-5BA8090FDAEF}" srcOrd="0" destOrd="0" presId="urn:microsoft.com/office/officeart/2005/8/layout/default"/>
    <dgm:cxn modelId="{B08510CC-9AC1-4C90-A851-34827EF27320}" type="presOf" srcId="{C4316194-A37A-4CF6-BE96-4251D27A91C0}" destId="{74FA6968-4C46-4EE7-909F-914A8BA83C09}" srcOrd="0" destOrd="0" presId="urn:microsoft.com/office/officeart/2005/8/layout/default"/>
    <dgm:cxn modelId="{D1111ACD-9743-4BCF-87F9-0AB77AAC0C67}" srcId="{A0511CB8-20CA-4614-8112-FCD8D95C2D16}" destId="{2B79486A-8891-400E-BB81-4BAB5E66587A}" srcOrd="1" destOrd="0" parTransId="{F871D7A1-6F8D-4985-A464-BB7FDF042659}" sibTransId="{A9C62A82-F64E-42AF-BC62-A539B629701F}"/>
    <dgm:cxn modelId="{9FC4B081-C549-4A07-8D29-D7A5DCE6F1AF}" type="presParOf" srcId="{9FEEC3C2-237A-4068-85E3-5BA8090FDAEF}" destId="{73F92C40-DC0E-4F41-AB40-148012D711D8}" srcOrd="0" destOrd="0" presId="urn:microsoft.com/office/officeart/2005/8/layout/default"/>
    <dgm:cxn modelId="{BDE82110-6935-41E8-86B6-21810977D189}" type="presParOf" srcId="{9FEEC3C2-237A-4068-85E3-5BA8090FDAEF}" destId="{962055AA-ACE2-47B0-907A-71507A4C1EC5}" srcOrd="1" destOrd="0" presId="urn:microsoft.com/office/officeart/2005/8/layout/default"/>
    <dgm:cxn modelId="{297C73E7-8B70-4AE6-8C12-441F37E38018}" type="presParOf" srcId="{9FEEC3C2-237A-4068-85E3-5BA8090FDAEF}" destId="{E10CD3A2-E078-499F-847C-DC025E787094}" srcOrd="2" destOrd="0" presId="urn:microsoft.com/office/officeart/2005/8/layout/default"/>
    <dgm:cxn modelId="{015EE6A7-83A8-4FBF-82D7-674CCA03FC4A}" type="presParOf" srcId="{9FEEC3C2-237A-4068-85E3-5BA8090FDAEF}" destId="{9A92E479-D54A-4B21-819B-4C2DD17E2981}" srcOrd="3" destOrd="0" presId="urn:microsoft.com/office/officeart/2005/8/layout/default"/>
    <dgm:cxn modelId="{30A6E84C-A003-4FFE-A4FF-88C717C30629}" type="presParOf" srcId="{9FEEC3C2-237A-4068-85E3-5BA8090FDAEF}" destId="{36E05DBF-90A5-41FC-A994-75F8402AFC56}" srcOrd="4" destOrd="0" presId="urn:microsoft.com/office/officeart/2005/8/layout/default"/>
    <dgm:cxn modelId="{DAE31A70-02D4-420F-9A8B-3D22D6D18E3C}" type="presParOf" srcId="{9FEEC3C2-237A-4068-85E3-5BA8090FDAEF}" destId="{A863C46D-54A2-4643-A544-80791D29D0F6}" srcOrd="5" destOrd="0" presId="urn:microsoft.com/office/officeart/2005/8/layout/default"/>
    <dgm:cxn modelId="{B079ED8C-D717-47E0-8085-A57CDDF1E064}" type="presParOf" srcId="{9FEEC3C2-237A-4068-85E3-5BA8090FDAEF}" destId="{9E826A01-1C9B-46A4-9B95-4C3AC86864D7}" srcOrd="6" destOrd="0" presId="urn:microsoft.com/office/officeart/2005/8/layout/default"/>
    <dgm:cxn modelId="{90F6862A-2698-434C-8389-69C7366A2BD6}" type="presParOf" srcId="{9FEEC3C2-237A-4068-85E3-5BA8090FDAEF}" destId="{42A3CB50-0D6E-4077-9756-58D35876465B}" srcOrd="7" destOrd="0" presId="urn:microsoft.com/office/officeart/2005/8/layout/default"/>
    <dgm:cxn modelId="{7529601F-EF2B-4A2B-A459-7E088C30649B}" type="presParOf" srcId="{9FEEC3C2-237A-4068-85E3-5BA8090FDAEF}" destId="{74FA6968-4C46-4EE7-909F-914A8BA83C09}"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67926-33C4-4CDB-A98C-6599232A4111}"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DA12FA32-5B99-4226-B719-31254B6A8384}">
      <dgm:prSet phldrT="[Texto]" custT="1"/>
      <dgm:spPr/>
      <dgm:t>
        <a:bodyPr/>
        <a:lstStyle/>
        <a:p>
          <a:r>
            <a:rPr lang="es-EC" sz="3200" b="1" dirty="0">
              <a:solidFill>
                <a:schemeClr val="bg2">
                  <a:lumMod val="10000"/>
                </a:schemeClr>
              </a:solidFill>
              <a:latin typeface="Calibri" panose="020F0502020204030204" pitchFamily="34" charset="0"/>
              <a:cs typeface="Calibri" panose="020F0502020204030204" pitchFamily="34" charset="0"/>
            </a:rPr>
            <a:t>Variable independiente</a:t>
          </a:r>
        </a:p>
      </dgm:t>
    </dgm:pt>
    <dgm:pt modelId="{F6B7E6F8-711E-47FE-B058-3CB99793716F}" type="parTrans" cxnId="{FD8633C2-383D-49A3-981B-F1A6A1B745CC}">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FA2AF3D9-8AFB-4E43-9FE4-0A6F50C3D167}" type="sibTrans" cxnId="{FD8633C2-383D-49A3-981B-F1A6A1B745CC}">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4B4A4A3A-B224-480A-B759-8E173A3DC852}">
      <dgm:prSet phldrT="[Texto]" custT="1"/>
      <dgm:spPr/>
      <dgm:t>
        <a:bodyPr/>
        <a:lstStyle/>
        <a:p>
          <a:r>
            <a:rPr lang="es-EC" sz="3200" dirty="0">
              <a:solidFill>
                <a:schemeClr val="bg2">
                  <a:lumMod val="10000"/>
                </a:schemeClr>
              </a:solidFill>
              <a:latin typeface="Calibri" panose="020F0502020204030204" pitchFamily="34" charset="0"/>
              <a:cs typeface="Calibri" panose="020F0502020204030204" pitchFamily="34" charset="0"/>
            </a:rPr>
            <a:t>Educación financiera</a:t>
          </a:r>
        </a:p>
      </dgm:t>
    </dgm:pt>
    <dgm:pt modelId="{E18DECED-06D0-44B9-AC75-EBF809F57270}" type="parTrans" cxnId="{AD5C7D8D-FCAB-4F25-AD01-2DC03DE712E0}">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8DE28950-907D-4DEE-9DB6-C4BD5D46536C}" type="sibTrans" cxnId="{AD5C7D8D-FCAB-4F25-AD01-2DC03DE712E0}">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27E66555-A714-4BCE-A547-DC9B83962348}">
      <dgm:prSet phldrT="[Texto]" custT="1"/>
      <dgm:spPr/>
      <dgm:t>
        <a:bodyPr/>
        <a:lstStyle/>
        <a:p>
          <a:r>
            <a:rPr lang="es-EC" sz="3200" b="1" dirty="0">
              <a:solidFill>
                <a:schemeClr val="bg2">
                  <a:lumMod val="10000"/>
                </a:schemeClr>
              </a:solidFill>
              <a:latin typeface="Calibri" panose="020F0502020204030204" pitchFamily="34" charset="0"/>
              <a:cs typeface="Calibri" panose="020F0502020204030204" pitchFamily="34" charset="0"/>
            </a:rPr>
            <a:t>Variable dependiente</a:t>
          </a:r>
        </a:p>
      </dgm:t>
    </dgm:pt>
    <dgm:pt modelId="{D2EC4F66-78F8-4B5F-88AE-8888B2FAB689}" type="parTrans" cxnId="{A854F929-D689-4565-8CA8-44B3293A9749}">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7D3FC8EA-1A6D-4BA5-8A68-25042490FC3E}" type="sibTrans" cxnId="{A854F929-D689-4565-8CA8-44B3293A9749}">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3EBB47BD-0513-429C-8ACD-ABEE21CE1ACD}">
      <dgm:prSet phldrT="[Texto]" custT="1"/>
      <dgm:spPr/>
      <dgm:t>
        <a:bodyPr/>
        <a:lstStyle/>
        <a:p>
          <a:r>
            <a:rPr lang="es-EC" sz="3200" dirty="0">
              <a:solidFill>
                <a:schemeClr val="bg2">
                  <a:lumMod val="10000"/>
                </a:schemeClr>
              </a:solidFill>
              <a:latin typeface="Calibri" panose="020F0502020204030204" pitchFamily="34" charset="0"/>
              <a:cs typeface="Calibri" panose="020F0502020204030204" pitchFamily="34" charset="0"/>
            </a:rPr>
            <a:t>Finanzas personales</a:t>
          </a:r>
        </a:p>
      </dgm:t>
    </dgm:pt>
    <dgm:pt modelId="{35B9D3BB-3E4D-46EE-91C3-3D25F7BE9CFF}" type="parTrans" cxnId="{D496A2C3-8CA0-497E-AC85-B3E0051F5A23}">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A2538A73-381E-43FD-9DF4-88083005025F}" type="sibTrans" cxnId="{D496A2C3-8CA0-497E-AC85-B3E0051F5A23}">
      <dgm:prSet/>
      <dgm:spPr/>
      <dgm:t>
        <a:bodyPr/>
        <a:lstStyle/>
        <a:p>
          <a:endParaRPr lang="es-EC" sz="1200">
            <a:solidFill>
              <a:schemeClr val="bg2">
                <a:lumMod val="10000"/>
              </a:schemeClr>
            </a:solidFill>
            <a:latin typeface="Calibri" panose="020F0502020204030204" pitchFamily="34" charset="0"/>
            <a:cs typeface="Calibri" panose="020F0502020204030204" pitchFamily="34" charset="0"/>
          </a:endParaRPr>
        </a:p>
      </dgm:t>
    </dgm:pt>
    <dgm:pt modelId="{9BF66FFC-6A2A-4773-BBD0-A89C91A5572A}" type="pres">
      <dgm:prSet presAssocID="{7E367926-33C4-4CDB-A98C-6599232A4111}" presName="diagram" presStyleCnt="0">
        <dgm:presLayoutVars>
          <dgm:chPref val="1"/>
          <dgm:dir/>
          <dgm:animOne val="branch"/>
          <dgm:animLvl val="lvl"/>
          <dgm:resizeHandles/>
        </dgm:presLayoutVars>
      </dgm:prSet>
      <dgm:spPr/>
    </dgm:pt>
    <dgm:pt modelId="{267F64AE-5047-47A7-AB35-29EDE7646DB7}" type="pres">
      <dgm:prSet presAssocID="{DA12FA32-5B99-4226-B719-31254B6A8384}" presName="root" presStyleCnt="0"/>
      <dgm:spPr/>
    </dgm:pt>
    <dgm:pt modelId="{5BDEAD8C-6400-45BE-A3AD-01C7B272FD93}" type="pres">
      <dgm:prSet presAssocID="{DA12FA32-5B99-4226-B719-31254B6A8384}" presName="rootComposite" presStyleCnt="0"/>
      <dgm:spPr/>
    </dgm:pt>
    <dgm:pt modelId="{C28C867D-8511-4DF4-A59F-0CE1F3C8378B}" type="pres">
      <dgm:prSet presAssocID="{DA12FA32-5B99-4226-B719-31254B6A8384}" presName="rootText" presStyleLbl="node1" presStyleIdx="0" presStyleCnt="2" custScaleX="111531"/>
      <dgm:spPr/>
    </dgm:pt>
    <dgm:pt modelId="{838ABB6E-A396-4FB2-A6F2-ACA9169407E7}" type="pres">
      <dgm:prSet presAssocID="{DA12FA32-5B99-4226-B719-31254B6A8384}" presName="rootConnector" presStyleLbl="node1" presStyleIdx="0" presStyleCnt="2"/>
      <dgm:spPr/>
    </dgm:pt>
    <dgm:pt modelId="{DEDFEACE-5DB9-4980-B451-B7BEC279DA5D}" type="pres">
      <dgm:prSet presAssocID="{DA12FA32-5B99-4226-B719-31254B6A8384}" presName="childShape" presStyleCnt="0"/>
      <dgm:spPr/>
    </dgm:pt>
    <dgm:pt modelId="{2100A4E8-26DF-45B7-A6F9-15985A20E49B}" type="pres">
      <dgm:prSet presAssocID="{E18DECED-06D0-44B9-AC75-EBF809F57270}" presName="Name13" presStyleLbl="parChTrans1D2" presStyleIdx="0" presStyleCnt="2"/>
      <dgm:spPr/>
    </dgm:pt>
    <dgm:pt modelId="{61538375-1AEC-4E33-999B-2276B91DB3FE}" type="pres">
      <dgm:prSet presAssocID="{4B4A4A3A-B224-480A-B759-8E173A3DC852}" presName="childText" presStyleLbl="bgAcc1" presStyleIdx="0" presStyleCnt="2">
        <dgm:presLayoutVars>
          <dgm:bulletEnabled val="1"/>
        </dgm:presLayoutVars>
      </dgm:prSet>
      <dgm:spPr/>
    </dgm:pt>
    <dgm:pt modelId="{22066D03-C41E-4ED6-B481-51D48CC2BE1B}" type="pres">
      <dgm:prSet presAssocID="{27E66555-A714-4BCE-A547-DC9B83962348}" presName="root" presStyleCnt="0"/>
      <dgm:spPr/>
    </dgm:pt>
    <dgm:pt modelId="{EE727D3D-6346-4DF2-AB39-81BEB2894FFE}" type="pres">
      <dgm:prSet presAssocID="{27E66555-A714-4BCE-A547-DC9B83962348}" presName="rootComposite" presStyleCnt="0"/>
      <dgm:spPr/>
    </dgm:pt>
    <dgm:pt modelId="{9A18F89F-E653-4AF5-8722-CCC31C723035}" type="pres">
      <dgm:prSet presAssocID="{27E66555-A714-4BCE-A547-DC9B83962348}" presName="rootText" presStyleLbl="node1" presStyleIdx="1" presStyleCnt="2"/>
      <dgm:spPr/>
    </dgm:pt>
    <dgm:pt modelId="{6280C7D3-8B69-4A4E-9CE5-527C9860159E}" type="pres">
      <dgm:prSet presAssocID="{27E66555-A714-4BCE-A547-DC9B83962348}" presName="rootConnector" presStyleLbl="node1" presStyleIdx="1" presStyleCnt="2"/>
      <dgm:spPr/>
    </dgm:pt>
    <dgm:pt modelId="{87721DEC-B21D-4EF8-9FBC-92369949C466}" type="pres">
      <dgm:prSet presAssocID="{27E66555-A714-4BCE-A547-DC9B83962348}" presName="childShape" presStyleCnt="0"/>
      <dgm:spPr/>
    </dgm:pt>
    <dgm:pt modelId="{FDABE8D2-C48D-49DF-9D9A-1CC4216CB78A}" type="pres">
      <dgm:prSet presAssocID="{35B9D3BB-3E4D-46EE-91C3-3D25F7BE9CFF}" presName="Name13" presStyleLbl="parChTrans1D2" presStyleIdx="1" presStyleCnt="2"/>
      <dgm:spPr/>
    </dgm:pt>
    <dgm:pt modelId="{F3C33ACA-95BA-4FE3-8AB8-895EAFE54D14}" type="pres">
      <dgm:prSet presAssocID="{3EBB47BD-0513-429C-8ACD-ABEE21CE1ACD}" presName="childText" presStyleLbl="bgAcc1" presStyleIdx="1" presStyleCnt="2">
        <dgm:presLayoutVars>
          <dgm:bulletEnabled val="1"/>
        </dgm:presLayoutVars>
      </dgm:prSet>
      <dgm:spPr/>
    </dgm:pt>
  </dgm:ptLst>
  <dgm:cxnLst>
    <dgm:cxn modelId="{F5736814-CA66-4694-AA8A-79E2E2C7B04D}" type="presOf" srcId="{DA12FA32-5B99-4226-B719-31254B6A8384}" destId="{838ABB6E-A396-4FB2-A6F2-ACA9169407E7}" srcOrd="1" destOrd="0" presId="urn:microsoft.com/office/officeart/2005/8/layout/hierarchy3"/>
    <dgm:cxn modelId="{9D347B25-EAB8-413F-BF78-87DA4F959EF7}" type="presOf" srcId="{27E66555-A714-4BCE-A547-DC9B83962348}" destId="{6280C7D3-8B69-4A4E-9CE5-527C9860159E}" srcOrd="1" destOrd="0" presId="urn:microsoft.com/office/officeart/2005/8/layout/hierarchy3"/>
    <dgm:cxn modelId="{A854F929-D689-4565-8CA8-44B3293A9749}" srcId="{7E367926-33C4-4CDB-A98C-6599232A4111}" destId="{27E66555-A714-4BCE-A547-DC9B83962348}" srcOrd="1" destOrd="0" parTransId="{D2EC4F66-78F8-4B5F-88AE-8888B2FAB689}" sibTransId="{7D3FC8EA-1A6D-4BA5-8A68-25042490FC3E}"/>
    <dgm:cxn modelId="{FDD9A73F-9748-41A7-B0FB-4498E7F64FD8}" type="presOf" srcId="{27E66555-A714-4BCE-A547-DC9B83962348}" destId="{9A18F89F-E653-4AF5-8722-CCC31C723035}" srcOrd="0" destOrd="0" presId="urn:microsoft.com/office/officeart/2005/8/layout/hierarchy3"/>
    <dgm:cxn modelId="{830D7C65-D955-4844-B4A6-2B9FAC9C253A}" type="presOf" srcId="{35B9D3BB-3E4D-46EE-91C3-3D25F7BE9CFF}" destId="{FDABE8D2-C48D-49DF-9D9A-1CC4216CB78A}" srcOrd="0" destOrd="0" presId="urn:microsoft.com/office/officeart/2005/8/layout/hierarchy3"/>
    <dgm:cxn modelId="{CE369B76-5741-463D-8A69-75926293F439}" type="presOf" srcId="{3EBB47BD-0513-429C-8ACD-ABEE21CE1ACD}" destId="{F3C33ACA-95BA-4FE3-8AB8-895EAFE54D14}" srcOrd="0" destOrd="0" presId="urn:microsoft.com/office/officeart/2005/8/layout/hierarchy3"/>
    <dgm:cxn modelId="{AD5C7D8D-FCAB-4F25-AD01-2DC03DE712E0}" srcId="{DA12FA32-5B99-4226-B719-31254B6A8384}" destId="{4B4A4A3A-B224-480A-B759-8E173A3DC852}" srcOrd="0" destOrd="0" parTransId="{E18DECED-06D0-44B9-AC75-EBF809F57270}" sibTransId="{8DE28950-907D-4DEE-9DB6-C4BD5D46536C}"/>
    <dgm:cxn modelId="{DE7D8BA1-C986-46D4-AF76-1BE56691D027}" type="presOf" srcId="{4B4A4A3A-B224-480A-B759-8E173A3DC852}" destId="{61538375-1AEC-4E33-999B-2276B91DB3FE}" srcOrd="0" destOrd="0" presId="urn:microsoft.com/office/officeart/2005/8/layout/hierarchy3"/>
    <dgm:cxn modelId="{9A85BAA5-883B-4FAB-B32E-E7D379BCF4E1}" type="presOf" srcId="{E18DECED-06D0-44B9-AC75-EBF809F57270}" destId="{2100A4E8-26DF-45B7-A6F9-15985A20E49B}" srcOrd="0" destOrd="0" presId="urn:microsoft.com/office/officeart/2005/8/layout/hierarchy3"/>
    <dgm:cxn modelId="{60CB57B3-9C1C-4C25-876E-078F765D79A3}" type="presOf" srcId="{DA12FA32-5B99-4226-B719-31254B6A8384}" destId="{C28C867D-8511-4DF4-A59F-0CE1F3C8378B}" srcOrd="0" destOrd="0" presId="urn:microsoft.com/office/officeart/2005/8/layout/hierarchy3"/>
    <dgm:cxn modelId="{00C0CBB7-5D8D-4665-89EA-3BF64A1372A9}" type="presOf" srcId="{7E367926-33C4-4CDB-A98C-6599232A4111}" destId="{9BF66FFC-6A2A-4773-BBD0-A89C91A5572A}" srcOrd="0" destOrd="0" presId="urn:microsoft.com/office/officeart/2005/8/layout/hierarchy3"/>
    <dgm:cxn modelId="{FD8633C2-383D-49A3-981B-F1A6A1B745CC}" srcId="{7E367926-33C4-4CDB-A98C-6599232A4111}" destId="{DA12FA32-5B99-4226-B719-31254B6A8384}" srcOrd="0" destOrd="0" parTransId="{F6B7E6F8-711E-47FE-B058-3CB99793716F}" sibTransId="{FA2AF3D9-8AFB-4E43-9FE4-0A6F50C3D167}"/>
    <dgm:cxn modelId="{D496A2C3-8CA0-497E-AC85-B3E0051F5A23}" srcId="{27E66555-A714-4BCE-A547-DC9B83962348}" destId="{3EBB47BD-0513-429C-8ACD-ABEE21CE1ACD}" srcOrd="0" destOrd="0" parTransId="{35B9D3BB-3E4D-46EE-91C3-3D25F7BE9CFF}" sibTransId="{A2538A73-381E-43FD-9DF4-88083005025F}"/>
    <dgm:cxn modelId="{F1C1AE73-21C3-4EA5-AD71-19C3064DA77A}" type="presParOf" srcId="{9BF66FFC-6A2A-4773-BBD0-A89C91A5572A}" destId="{267F64AE-5047-47A7-AB35-29EDE7646DB7}" srcOrd="0" destOrd="0" presId="urn:microsoft.com/office/officeart/2005/8/layout/hierarchy3"/>
    <dgm:cxn modelId="{7BD456FB-FF06-47FB-A0DB-72E790C36F29}" type="presParOf" srcId="{267F64AE-5047-47A7-AB35-29EDE7646DB7}" destId="{5BDEAD8C-6400-45BE-A3AD-01C7B272FD93}" srcOrd="0" destOrd="0" presId="urn:microsoft.com/office/officeart/2005/8/layout/hierarchy3"/>
    <dgm:cxn modelId="{0513C3B0-5C80-4CB5-881E-F9E50A2E4CFB}" type="presParOf" srcId="{5BDEAD8C-6400-45BE-A3AD-01C7B272FD93}" destId="{C28C867D-8511-4DF4-A59F-0CE1F3C8378B}" srcOrd="0" destOrd="0" presId="urn:microsoft.com/office/officeart/2005/8/layout/hierarchy3"/>
    <dgm:cxn modelId="{4344BEEB-11B9-44D8-BF74-3B48CFBDE93C}" type="presParOf" srcId="{5BDEAD8C-6400-45BE-A3AD-01C7B272FD93}" destId="{838ABB6E-A396-4FB2-A6F2-ACA9169407E7}" srcOrd="1" destOrd="0" presId="urn:microsoft.com/office/officeart/2005/8/layout/hierarchy3"/>
    <dgm:cxn modelId="{7A87D37C-DE2D-45A2-A2A4-F555314BDC2C}" type="presParOf" srcId="{267F64AE-5047-47A7-AB35-29EDE7646DB7}" destId="{DEDFEACE-5DB9-4980-B451-B7BEC279DA5D}" srcOrd="1" destOrd="0" presId="urn:microsoft.com/office/officeart/2005/8/layout/hierarchy3"/>
    <dgm:cxn modelId="{F079FFA8-BB02-45C0-B898-479D973A685F}" type="presParOf" srcId="{DEDFEACE-5DB9-4980-B451-B7BEC279DA5D}" destId="{2100A4E8-26DF-45B7-A6F9-15985A20E49B}" srcOrd="0" destOrd="0" presId="urn:microsoft.com/office/officeart/2005/8/layout/hierarchy3"/>
    <dgm:cxn modelId="{8461601E-F015-4575-8AF7-9CB2F69F23C6}" type="presParOf" srcId="{DEDFEACE-5DB9-4980-B451-B7BEC279DA5D}" destId="{61538375-1AEC-4E33-999B-2276B91DB3FE}" srcOrd="1" destOrd="0" presId="urn:microsoft.com/office/officeart/2005/8/layout/hierarchy3"/>
    <dgm:cxn modelId="{B7053799-9494-4430-9911-7E8523494BA7}" type="presParOf" srcId="{9BF66FFC-6A2A-4773-BBD0-A89C91A5572A}" destId="{22066D03-C41E-4ED6-B481-51D48CC2BE1B}" srcOrd="1" destOrd="0" presId="urn:microsoft.com/office/officeart/2005/8/layout/hierarchy3"/>
    <dgm:cxn modelId="{AB7C0B4F-53E4-418C-85F4-FF0286612711}" type="presParOf" srcId="{22066D03-C41E-4ED6-B481-51D48CC2BE1B}" destId="{EE727D3D-6346-4DF2-AB39-81BEB2894FFE}" srcOrd="0" destOrd="0" presId="urn:microsoft.com/office/officeart/2005/8/layout/hierarchy3"/>
    <dgm:cxn modelId="{061388D9-3C2C-43BD-82A9-EF036C3EA4A8}" type="presParOf" srcId="{EE727D3D-6346-4DF2-AB39-81BEB2894FFE}" destId="{9A18F89F-E653-4AF5-8722-CCC31C723035}" srcOrd="0" destOrd="0" presId="urn:microsoft.com/office/officeart/2005/8/layout/hierarchy3"/>
    <dgm:cxn modelId="{6D8430BA-0071-419D-A2D6-6A7FCCF37F0A}" type="presParOf" srcId="{EE727D3D-6346-4DF2-AB39-81BEB2894FFE}" destId="{6280C7D3-8B69-4A4E-9CE5-527C9860159E}" srcOrd="1" destOrd="0" presId="urn:microsoft.com/office/officeart/2005/8/layout/hierarchy3"/>
    <dgm:cxn modelId="{70B031D6-5DA8-40E4-A500-FF5D5C4906AE}" type="presParOf" srcId="{22066D03-C41E-4ED6-B481-51D48CC2BE1B}" destId="{87721DEC-B21D-4EF8-9FBC-92369949C466}" srcOrd="1" destOrd="0" presId="urn:microsoft.com/office/officeart/2005/8/layout/hierarchy3"/>
    <dgm:cxn modelId="{94F61C1D-463C-4F36-AE70-513F924D5D0E}" type="presParOf" srcId="{87721DEC-B21D-4EF8-9FBC-92369949C466}" destId="{FDABE8D2-C48D-49DF-9D9A-1CC4216CB78A}" srcOrd="0" destOrd="0" presId="urn:microsoft.com/office/officeart/2005/8/layout/hierarchy3"/>
    <dgm:cxn modelId="{211B1961-3CD2-41AD-8380-DA2F534CD040}" type="presParOf" srcId="{87721DEC-B21D-4EF8-9FBC-92369949C466}" destId="{F3C33ACA-95BA-4FE3-8AB8-895EAFE54D1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78DCE-E51C-4A68-9A80-16A41B03B8A1}" type="doc">
      <dgm:prSet loTypeId="urn:microsoft.com/office/officeart/2005/8/layout/venn1" loCatId="relationship" qsTypeId="urn:microsoft.com/office/officeart/2005/8/quickstyle/simple2" qsCatId="simple" csTypeId="urn:microsoft.com/office/officeart/2005/8/colors/colorful3" csCatId="colorful" phldr="1"/>
      <dgm:spPr/>
    </dgm:pt>
    <dgm:pt modelId="{089E1225-CC1A-492F-AD02-C370FCD2A18E}">
      <dgm:prSet phldrT="[Texto]" custT="1"/>
      <dgm:spPr/>
      <dgm:t>
        <a:bodyPr/>
        <a:lstStyle/>
        <a:p>
          <a:r>
            <a:rPr lang="es-EC" sz="1800" dirty="0">
              <a:solidFill>
                <a:schemeClr val="bg2">
                  <a:lumMod val="10000"/>
                </a:schemeClr>
              </a:solidFill>
              <a:latin typeface="Calibri" panose="020F0502020204030204" pitchFamily="34" charset="0"/>
              <a:cs typeface="Calibri" panose="020F0502020204030204" pitchFamily="34" charset="0"/>
            </a:rPr>
            <a:t>Relación directa y sencilla del consumo, y por tanto, del ahorro, con la renta disponible</a:t>
          </a:r>
        </a:p>
      </dgm:t>
    </dgm:pt>
    <dgm:pt modelId="{C185379B-8254-4181-B9FB-9A35E7627E54}" type="parTrans" cxnId="{7D412DE9-3768-4F26-B682-F8D917524356}">
      <dgm:prSet/>
      <dgm:spPr/>
      <dgm:t>
        <a:bodyPr/>
        <a:lstStyle/>
        <a:p>
          <a:endParaRPr lang="es-EC" sz="1600">
            <a:solidFill>
              <a:schemeClr val="bg2">
                <a:lumMod val="10000"/>
              </a:schemeClr>
            </a:solidFill>
            <a:latin typeface="Calibri" panose="020F0502020204030204" pitchFamily="34" charset="0"/>
            <a:cs typeface="Calibri" panose="020F0502020204030204" pitchFamily="34" charset="0"/>
          </a:endParaRPr>
        </a:p>
      </dgm:t>
    </dgm:pt>
    <dgm:pt modelId="{7602787C-0B17-49B4-B8B6-5A0DC0858CE7}" type="sibTrans" cxnId="{7D412DE9-3768-4F26-B682-F8D917524356}">
      <dgm:prSet/>
      <dgm:spPr/>
      <dgm:t>
        <a:bodyPr/>
        <a:lstStyle/>
        <a:p>
          <a:endParaRPr lang="es-EC" sz="1600">
            <a:solidFill>
              <a:schemeClr val="bg2">
                <a:lumMod val="10000"/>
              </a:schemeClr>
            </a:solidFill>
            <a:latin typeface="Calibri" panose="020F0502020204030204" pitchFamily="34" charset="0"/>
            <a:cs typeface="Calibri" panose="020F0502020204030204" pitchFamily="34" charset="0"/>
          </a:endParaRPr>
        </a:p>
      </dgm:t>
    </dgm:pt>
    <dgm:pt modelId="{4E4B004F-7BB3-4AB4-B9BC-18A86D702AC8}">
      <dgm:prSet phldrT="[Texto]" custT="1"/>
      <dgm:spPr/>
      <dgm:t>
        <a:bodyPr/>
        <a:lstStyle/>
        <a:p>
          <a:r>
            <a:rPr lang="es-EC" sz="1800" dirty="0">
              <a:solidFill>
                <a:schemeClr val="bg2">
                  <a:lumMod val="10000"/>
                </a:schemeClr>
              </a:solidFill>
              <a:latin typeface="Calibri" panose="020F0502020204030204" pitchFamily="34" charset="0"/>
              <a:cs typeface="Calibri" panose="020F0502020204030204" pitchFamily="34" charset="0"/>
            </a:rPr>
            <a:t>Comportamiento del ser humano respecto al consumo aceptable</a:t>
          </a:r>
        </a:p>
      </dgm:t>
    </dgm:pt>
    <dgm:pt modelId="{AB307BC8-C8FC-4724-91A7-02A94DA41C61}" type="parTrans" cxnId="{6D315803-2666-46F5-A769-E168E9290C78}">
      <dgm:prSet/>
      <dgm:spPr/>
      <dgm:t>
        <a:bodyPr/>
        <a:lstStyle/>
        <a:p>
          <a:endParaRPr lang="es-EC" sz="2000">
            <a:solidFill>
              <a:schemeClr val="bg2">
                <a:lumMod val="10000"/>
              </a:schemeClr>
            </a:solidFill>
          </a:endParaRPr>
        </a:p>
      </dgm:t>
    </dgm:pt>
    <dgm:pt modelId="{0C43CD27-7713-411B-90F2-1F465F04ED04}" type="sibTrans" cxnId="{6D315803-2666-46F5-A769-E168E9290C78}">
      <dgm:prSet/>
      <dgm:spPr/>
      <dgm:t>
        <a:bodyPr/>
        <a:lstStyle/>
        <a:p>
          <a:endParaRPr lang="es-EC" sz="2000">
            <a:solidFill>
              <a:schemeClr val="bg2">
                <a:lumMod val="10000"/>
              </a:schemeClr>
            </a:solidFill>
          </a:endParaRPr>
        </a:p>
      </dgm:t>
    </dgm:pt>
    <dgm:pt modelId="{A2CB50FF-560B-4146-A6D6-B4671999A405}" type="pres">
      <dgm:prSet presAssocID="{B1C78DCE-E51C-4A68-9A80-16A41B03B8A1}" presName="compositeShape" presStyleCnt="0">
        <dgm:presLayoutVars>
          <dgm:chMax val="7"/>
          <dgm:dir/>
          <dgm:resizeHandles val="exact"/>
        </dgm:presLayoutVars>
      </dgm:prSet>
      <dgm:spPr/>
    </dgm:pt>
    <dgm:pt modelId="{1F7943A0-D479-485A-B3EB-B7FDA8FACD9C}" type="pres">
      <dgm:prSet presAssocID="{4E4B004F-7BB3-4AB4-B9BC-18A86D702AC8}" presName="circ1" presStyleLbl="vennNode1" presStyleIdx="0" presStyleCnt="2" custScaleX="109632"/>
      <dgm:spPr/>
    </dgm:pt>
    <dgm:pt modelId="{78305FA7-9735-482A-AB98-FBA27997CE19}" type="pres">
      <dgm:prSet presAssocID="{4E4B004F-7BB3-4AB4-B9BC-18A86D702AC8}" presName="circ1Tx" presStyleLbl="revTx" presStyleIdx="0" presStyleCnt="0">
        <dgm:presLayoutVars>
          <dgm:chMax val="0"/>
          <dgm:chPref val="0"/>
          <dgm:bulletEnabled val="1"/>
        </dgm:presLayoutVars>
      </dgm:prSet>
      <dgm:spPr/>
    </dgm:pt>
    <dgm:pt modelId="{2A453623-B08B-4594-982F-CCFFA4CA2914}" type="pres">
      <dgm:prSet presAssocID="{089E1225-CC1A-492F-AD02-C370FCD2A18E}" presName="circ2" presStyleLbl="vennNode1" presStyleIdx="1" presStyleCnt="2"/>
      <dgm:spPr/>
    </dgm:pt>
    <dgm:pt modelId="{8C793B67-DE1D-4E4D-98CC-0F0BD5A1F3A0}" type="pres">
      <dgm:prSet presAssocID="{089E1225-CC1A-492F-AD02-C370FCD2A18E}" presName="circ2Tx" presStyleLbl="revTx" presStyleIdx="0" presStyleCnt="0">
        <dgm:presLayoutVars>
          <dgm:chMax val="0"/>
          <dgm:chPref val="0"/>
          <dgm:bulletEnabled val="1"/>
        </dgm:presLayoutVars>
      </dgm:prSet>
      <dgm:spPr/>
    </dgm:pt>
  </dgm:ptLst>
  <dgm:cxnLst>
    <dgm:cxn modelId="{6D315803-2666-46F5-A769-E168E9290C78}" srcId="{B1C78DCE-E51C-4A68-9A80-16A41B03B8A1}" destId="{4E4B004F-7BB3-4AB4-B9BC-18A86D702AC8}" srcOrd="0" destOrd="0" parTransId="{AB307BC8-C8FC-4724-91A7-02A94DA41C61}" sibTransId="{0C43CD27-7713-411B-90F2-1F465F04ED04}"/>
    <dgm:cxn modelId="{96C8B40D-A92E-469D-8C2B-E84A73446360}" type="presOf" srcId="{089E1225-CC1A-492F-AD02-C370FCD2A18E}" destId="{2A453623-B08B-4594-982F-CCFFA4CA2914}" srcOrd="0" destOrd="0" presId="urn:microsoft.com/office/officeart/2005/8/layout/venn1"/>
    <dgm:cxn modelId="{79F9A416-160E-4E69-83F8-15CB1BFF15CD}" type="presOf" srcId="{4E4B004F-7BB3-4AB4-B9BC-18A86D702AC8}" destId="{1F7943A0-D479-485A-B3EB-B7FDA8FACD9C}" srcOrd="0" destOrd="0" presId="urn:microsoft.com/office/officeart/2005/8/layout/venn1"/>
    <dgm:cxn modelId="{5208EA44-C298-465D-9115-037E6B24BB70}" type="presOf" srcId="{089E1225-CC1A-492F-AD02-C370FCD2A18E}" destId="{8C793B67-DE1D-4E4D-98CC-0F0BD5A1F3A0}" srcOrd="1" destOrd="0" presId="urn:microsoft.com/office/officeart/2005/8/layout/venn1"/>
    <dgm:cxn modelId="{E2110C45-F8F0-4923-8441-125EF620ACB3}" type="presOf" srcId="{4E4B004F-7BB3-4AB4-B9BC-18A86D702AC8}" destId="{78305FA7-9735-482A-AB98-FBA27997CE19}" srcOrd="1" destOrd="0" presId="urn:microsoft.com/office/officeart/2005/8/layout/venn1"/>
    <dgm:cxn modelId="{E88F9F7B-0B44-42A0-AE8F-3BAFE402E613}" type="presOf" srcId="{B1C78DCE-E51C-4A68-9A80-16A41B03B8A1}" destId="{A2CB50FF-560B-4146-A6D6-B4671999A405}" srcOrd="0" destOrd="0" presId="urn:microsoft.com/office/officeart/2005/8/layout/venn1"/>
    <dgm:cxn modelId="{7D412DE9-3768-4F26-B682-F8D917524356}" srcId="{B1C78DCE-E51C-4A68-9A80-16A41B03B8A1}" destId="{089E1225-CC1A-492F-AD02-C370FCD2A18E}" srcOrd="1" destOrd="0" parTransId="{C185379B-8254-4181-B9FB-9A35E7627E54}" sibTransId="{7602787C-0B17-49B4-B8B6-5A0DC0858CE7}"/>
    <dgm:cxn modelId="{FA8CA931-0D87-49CB-BC52-6EBF30081CC1}" type="presParOf" srcId="{A2CB50FF-560B-4146-A6D6-B4671999A405}" destId="{1F7943A0-D479-485A-B3EB-B7FDA8FACD9C}" srcOrd="0" destOrd="0" presId="urn:microsoft.com/office/officeart/2005/8/layout/venn1"/>
    <dgm:cxn modelId="{DEF678D8-5035-4A70-8E00-B72FE33E5C1B}" type="presParOf" srcId="{A2CB50FF-560B-4146-A6D6-B4671999A405}" destId="{78305FA7-9735-482A-AB98-FBA27997CE19}" srcOrd="1" destOrd="0" presId="urn:microsoft.com/office/officeart/2005/8/layout/venn1"/>
    <dgm:cxn modelId="{EAB199D8-583F-44B0-8F9D-07EC5BBC75B0}" type="presParOf" srcId="{A2CB50FF-560B-4146-A6D6-B4671999A405}" destId="{2A453623-B08B-4594-982F-CCFFA4CA2914}" srcOrd="2" destOrd="0" presId="urn:microsoft.com/office/officeart/2005/8/layout/venn1"/>
    <dgm:cxn modelId="{566F3869-0B6A-4223-AEC1-3494B5DC9DCB}" type="presParOf" srcId="{A2CB50FF-560B-4146-A6D6-B4671999A405}" destId="{8C793B67-DE1D-4E4D-98CC-0F0BD5A1F3A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78DCE-E51C-4A68-9A80-16A41B03B8A1}" type="doc">
      <dgm:prSet loTypeId="urn:microsoft.com/office/officeart/2005/8/layout/venn1" loCatId="relationship" qsTypeId="urn:microsoft.com/office/officeart/2005/8/quickstyle/simple1" qsCatId="simple" csTypeId="urn:microsoft.com/office/officeart/2005/8/colors/colorful2" csCatId="colorful" phldr="1"/>
      <dgm:spPr/>
    </dgm:pt>
    <dgm:pt modelId="{089E1225-CC1A-492F-AD02-C370FCD2A18E}">
      <dgm:prSet phldrT="[Texto]" custT="1"/>
      <dgm:spPr/>
      <dgm:t>
        <a:bodyPr/>
        <a:lstStyle/>
        <a:p>
          <a:r>
            <a:rPr lang="es-EC" sz="1800" dirty="0">
              <a:solidFill>
                <a:schemeClr val="bg2">
                  <a:lumMod val="10000"/>
                </a:schemeClr>
              </a:solidFill>
              <a:latin typeface="Calibri" panose="020F0502020204030204" pitchFamily="34" charset="0"/>
              <a:cs typeface="Calibri" panose="020F0502020204030204" pitchFamily="34" charset="0"/>
            </a:rPr>
            <a:t>Demasiada demanda B/S provoca </a:t>
          </a:r>
          <a:r>
            <a:rPr lang="es-EC" sz="1800" b="1" dirty="0">
              <a:solidFill>
                <a:schemeClr val="bg2">
                  <a:lumMod val="10000"/>
                </a:schemeClr>
              </a:solidFill>
              <a:latin typeface="Calibri" panose="020F0502020204030204" pitchFamily="34" charset="0"/>
              <a:cs typeface="Calibri" panose="020F0502020204030204" pitchFamily="34" charset="0"/>
            </a:rPr>
            <a:t>inflación</a:t>
          </a:r>
          <a:r>
            <a:rPr lang="es-EC" sz="1800" dirty="0">
              <a:solidFill>
                <a:schemeClr val="bg2">
                  <a:lumMod val="10000"/>
                </a:schemeClr>
              </a:solidFill>
              <a:latin typeface="Calibri" panose="020F0502020204030204" pitchFamily="34" charset="0"/>
              <a:cs typeface="Calibri" panose="020F0502020204030204" pitchFamily="34" charset="0"/>
            </a:rPr>
            <a:t> y una demanda insuficiente  provoca </a:t>
          </a:r>
          <a:r>
            <a:rPr lang="es-EC" sz="1800" b="1" dirty="0">
              <a:solidFill>
                <a:schemeClr val="bg2">
                  <a:lumMod val="10000"/>
                </a:schemeClr>
              </a:solidFill>
              <a:latin typeface="Calibri" panose="020F0502020204030204" pitchFamily="34" charset="0"/>
              <a:cs typeface="Calibri" panose="020F0502020204030204" pitchFamily="34" charset="0"/>
            </a:rPr>
            <a:t>desocupación</a:t>
          </a:r>
        </a:p>
      </dgm:t>
    </dgm:pt>
    <dgm:pt modelId="{C185379B-8254-4181-B9FB-9A35E7627E54}" type="parTrans" cxnId="{7D412DE9-3768-4F26-B682-F8D917524356}">
      <dgm:prSet/>
      <dgm:spPr/>
      <dgm:t>
        <a:bodyPr/>
        <a:lstStyle/>
        <a:p>
          <a:endParaRPr lang="es-EC" sz="1600">
            <a:solidFill>
              <a:schemeClr val="bg2">
                <a:lumMod val="10000"/>
              </a:schemeClr>
            </a:solidFill>
            <a:latin typeface="Calibri" panose="020F0502020204030204" pitchFamily="34" charset="0"/>
            <a:cs typeface="Calibri" panose="020F0502020204030204" pitchFamily="34" charset="0"/>
          </a:endParaRPr>
        </a:p>
      </dgm:t>
    </dgm:pt>
    <dgm:pt modelId="{7602787C-0B17-49B4-B8B6-5A0DC0858CE7}" type="sibTrans" cxnId="{7D412DE9-3768-4F26-B682-F8D917524356}">
      <dgm:prSet/>
      <dgm:spPr/>
      <dgm:t>
        <a:bodyPr/>
        <a:lstStyle/>
        <a:p>
          <a:endParaRPr lang="es-EC" sz="1600">
            <a:solidFill>
              <a:schemeClr val="bg2">
                <a:lumMod val="10000"/>
              </a:schemeClr>
            </a:solidFill>
            <a:latin typeface="Calibri" panose="020F0502020204030204" pitchFamily="34" charset="0"/>
            <a:cs typeface="Calibri" panose="020F0502020204030204" pitchFamily="34" charset="0"/>
          </a:endParaRPr>
        </a:p>
      </dgm:t>
    </dgm:pt>
    <dgm:pt modelId="{4E4B004F-7BB3-4AB4-B9BC-18A86D702AC8}">
      <dgm:prSet phldrT="[Texto]" custT="1"/>
      <dgm:spPr/>
      <dgm:t>
        <a:bodyPr/>
        <a:lstStyle/>
        <a:p>
          <a:r>
            <a:rPr lang="es-EC" sz="1800" dirty="0">
              <a:solidFill>
                <a:schemeClr val="bg2">
                  <a:lumMod val="10000"/>
                </a:schemeClr>
              </a:solidFill>
              <a:latin typeface="Calibri" panose="020F0502020204030204" pitchFamily="34" charset="0"/>
              <a:cs typeface="Calibri" panose="020F0502020204030204" pitchFamily="34" charset="0"/>
            </a:rPr>
            <a:t>Situación de equilibrio considerado por debajo del empleo total </a:t>
          </a:r>
          <a:r>
            <a:rPr lang="es-EC" sz="1800" dirty="0">
              <a:solidFill>
                <a:schemeClr val="bg2">
                  <a:lumMod val="10000"/>
                </a:schemeClr>
              </a:solidFill>
              <a:latin typeface="Calibri" panose="020F0502020204030204" pitchFamily="34" charset="0"/>
              <a:cs typeface="Calibri" panose="020F0502020204030204" pitchFamily="34" charset="0"/>
              <a:sym typeface="Wingdings" panose="05000000000000000000" pitchFamily="2" charset="2"/>
            </a:rPr>
            <a:t> conflictos al ciclo económico</a:t>
          </a:r>
          <a:endParaRPr lang="es-EC" sz="1800" dirty="0">
            <a:solidFill>
              <a:schemeClr val="bg2">
                <a:lumMod val="10000"/>
              </a:schemeClr>
            </a:solidFill>
            <a:latin typeface="Calibri" panose="020F0502020204030204" pitchFamily="34" charset="0"/>
            <a:cs typeface="Calibri" panose="020F0502020204030204" pitchFamily="34" charset="0"/>
          </a:endParaRPr>
        </a:p>
      </dgm:t>
    </dgm:pt>
    <dgm:pt modelId="{AB307BC8-C8FC-4724-91A7-02A94DA41C61}" type="parTrans" cxnId="{6D315803-2666-46F5-A769-E168E9290C78}">
      <dgm:prSet/>
      <dgm:spPr/>
      <dgm:t>
        <a:bodyPr/>
        <a:lstStyle/>
        <a:p>
          <a:endParaRPr lang="es-EC" sz="2000">
            <a:solidFill>
              <a:schemeClr val="bg2">
                <a:lumMod val="10000"/>
              </a:schemeClr>
            </a:solidFill>
          </a:endParaRPr>
        </a:p>
      </dgm:t>
    </dgm:pt>
    <dgm:pt modelId="{0C43CD27-7713-411B-90F2-1F465F04ED04}" type="sibTrans" cxnId="{6D315803-2666-46F5-A769-E168E9290C78}">
      <dgm:prSet/>
      <dgm:spPr/>
      <dgm:t>
        <a:bodyPr/>
        <a:lstStyle/>
        <a:p>
          <a:endParaRPr lang="es-EC" sz="2000">
            <a:solidFill>
              <a:schemeClr val="bg2">
                <a:lumMod val="10000"/>
              </a:schemeClr>
            </a:solidFill>
          </a:endParaRPr>
        </a:p>
      </dgm:t>
    </dgm:pt>
    <dgm:pt modelId="{A2CB50FF-560B-4146-A6D6-B4671999A405}" type="pres">
      <dgm:prSet presAssocID="{B1C78DCE-E51C-4A68-9A80-16A41B03B8A1}" presName="compositeShape" presStyleCnt="0">
        <dgm:presLayoutVars>
          <dgm:chMax val="7"/>
          <dgm:dir/>
          <dgm:resizeHandles val="exact"/>
        </dgm:presLayoutVars>
      </dgm:prSet>
      <dgm:spPr/>
    </dgm:pt>
    <dgm:pt modelId="{1F7943A0-D479-485A-B3EB-B7FDA8FACD9C}" type="pres">
      <dgm:prSet presAssocID="{4E4B004F-7BB3-4AB4-B9BC-18A86D702AC8}" presName="circ1" presStyleLbl="vennNode1" presStyleIdx="0" presStyleCnt="2"/>
      <dgm:spPr/>
    </dgm:pt>
    <dgm:pt modelId="{78305FA7-9735-482A-AB98-FBA27997CE19}" type="pres">
      <dgm:prSet presAssocID="{4E4B004F-7BB3-4AB4-B9BC-18A86D702AC8}" presName="circ1Tx" presStyleLbl="revTx" presStyleIdx="0" presStyleCnt="0">
        <dgm:presLayoutVars>
          <dgm:chMax val="0"/>
          <dgm:chPref val="0"/>
          <dgm:bulletEnabled val="1"/>
        </dgm:presLayoutVars>
      </dgm:prSet>
      <dgm:spPr/>
    </dgm:pt>
    <dgm:pt modelId="{2A453623-B08B-4594-982F-CCFFA4CA2914}" type="pres">
      <dgm:prSet presAssocID="{089E1225-CC1A-492F-AD02-C370FCD2A18E}" presName="circ2" presStyleLbl="vennNode1" presStyleIdx="1" presStyleCnt="2"/>
      <dgm:spPr/>
    </dgm:pt>
    <dgm:pt modelId="{8C793B67-DE1D-4E4D-98CC-0F0BD5A1F3A0}" type="pres">
      <dgm:prSet presAssocID="{089E1225-CC1A-492F-AD02-C370FCD2A18E}" presName="circ2Tx" presStyleLbl="revTx" presStyleIdx="0" presStyleCnt="0">
        <dgm:presLayoutVars>
          <dgm:chMax val="0"/>
          <dgm:chPref val="0"/>
          <dgm:bulletEnabled val="1"/>
        </dgm:presLayoutVars>
      </dgm:prSet>
      <dgm:spPr/>
    </dgm:pt>
  </dgm:ptLst>
  <dgm:cxnLst>
    <dgm:cxn modelId="{6D315803-2666-46F5-A769-E168E9290C78}" srcId="{B1C78DCE-E51C-4A68-9A80-16A41B03B8A1}" destId="{4E4B004F-7BB3-4AB4-B9BC-18A86D702AC8}" srcOrd="0" destOrd="0" parTransId="{AB307BC8-C8FC-4724-91A7-02A94DA41C61}" sibTransId="{0C43CD27-7713-411B-90F2-1F465F04ED04}"/>
    <dgm:cxn modelId="{96C8B40D-A92E-469D-8C2B-E84A73446360}" type="presOf" srcId="{089E1225-CC1A-492F-AD02-C370FCD2A18E}" destId="{2A453623-B08B-4594-982F-CCFFA4CA2914}" srcOrd="0" destOrd="0" presId="urn:microsoft.com/office/officeart/2005/8/layout/venn1"/>
    <dgm:cxn modelId="{79F9A416-160E-4E69-83F8-15CB1BFF15CD}" type="presOf" srcId="{4E4B004F-7BB3-4AB4-B9BC-18A86D702AC8}" destId="{1F7943A0-D479-485A-B3EB-B7FDA8FACD9C}" srcOrd="0" destOrd="0" presId="urn:microsoft.com/office/officeart/2005/8/layout/venn1"/>
    <dgm:cxn modelId="{5208EA44-C298-465D-9115-037E6B24BB70}" type="presOf" srcId="{089E1225-CC1A-492F-AD02-C370FCD2A18E}" destId="{8C793B67-DE1D-4E4D-98CC-0F0BD5A1F3A0}" srcOrd="1" destOrd="0" presId="urn:microsoft.com/office/officeart/2005/8/layout/venn1"/>
    <dgm:cxn modelId="{E2110C45-F8F0-4923-8441-125EF620ACB3}" type="presOf" srcId="{4E4B004F-7BB3-4AB4-B9BC-18A86D702AC8}" destId="{78305FA7-9735-482A-AB98-FBA27997CE19}" srcOrd="1" destOrd="0" presId="urn:microsoft.com/office/officeart/2005/8/layout/venn1"/>
    <dgm:cxn modelId="{E88F9F7B-0B44-42A0-AE8F-3BAFE402E613}" type="presOf" srcId="{B1C78DCE-E51C-4A68-9A80-16A41B03B8A1}" destId="{A2CB50FF-560B-4146-A6D6-B4671999A405}" srcOrd="0" destOrd="0" presId="urn:microsoft.com/office/officeart/2005/8/layout/venn1"/>
    <dgm:cxn modelId="{7D412DE9-3768-4F26-B682-F8D917524356}" srcId="{B1C78DCE-E51C-4A68-9A80-16A41B03B8A1}" destId="{089E1225-CC1A-492F-AD02-C370FCD2A18E}" srcOrd="1" destOrd="0" parTransId="{C185379B-8254-4181-B9FB-9A35E7627E54}" sibTransId="{7602787C-0B17-49B4-B8B6-5A0DC0858CE7}"/>
    <dgm:cxn modelId="{FA8CA931-0D87-49CB-BC52-6EBF30081CC1}" type="presParOf" srcId="{A2CB50FF-560B-4146-A6D6-B4671999A405}" destId="{1F7943A0-D479-485A-B3EB-B7FDA8FACD9C}" srcOrd="0" destOrd="0" presId="urn:microsoft.com/office/officeart/2005/8/layout/venn1"/>
    <dgm:cxn modelId="{DEF678D8-5035-4A70-8E00-B72FE33E5C1B}" type="presParOf" srcId="{A2CB50FF-560B-4146-A6D6-B4671999A405}" destId="{78305FA7-9735-482A-AB98-FBA27997CE19}" srcOrd="1" destOrd="0" presId="urn:microsoft.com/office/officeart/2005/8/layout/venn1"/>
    <dgm:cxn modelId="{EAB199D8-583F-44B0-8F9D-07EC5BBC75B0}" type="presParOf" srcId="{A2CB50FF-560B-4146-A6D6-B4671999A405}" destId="{2A453623-B08B-4594-982F-CCFFA4CA2914}" srcOrd="2" destOrd="0" presId="urn:microsoft.com/office/officeart/2005/8/layout/venn1"/>
    <dgm:cxn modelId="{566F3869-0B6A-4223-AEC1-3494B5DC9DCB}" type="presParOf" srcId="{A2CB50FF-560B-4146-A6D6-B4671999A405}" destId="{8C793B67-DE1D-4E4D-98CC-0F0BD5A1F3A0}"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CAC456-311E-4379-B642-E4A5188FC63A}"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A4261E12-0700-4991-A3E3-D89A80BD85D8}">
      <dgm:prSet phldrT="[Texto]" custT="1"/>
      <dgm:spPr/>
      <dgm:t>
        <a:bodyPr/>
        <a:lstStyle/>
        <a:p>
          <a:r>
            <a:rPr lang="es-EC" sz="1400" dirty="0">
              <a:latin typeface="Calibri" panose="020F0502020204030204" pitchFamily="34" charset="0"/>
              <a:cs typeface="Calibri" panose="020F0502020204030204" pitchFamily="34" charset="0"/>
            </a:rPr>
            <a:t>Importancia de las finanzas personales para la toma de decisiones. (2018)</a:t>
          </a:r>
        </a:p>
      </dgm:t>
    </dgm:pt>
    <dgm:pt modelId="{1ED8C5D4-0CBF-41B2-94B6-E065E2AA69B3}" type="parTrans" cxnId="{99DD9206-E556-4EC0-84DB-AA2C92FD37B2}">
      <dgm:prSet/>
      <dgm:spPr/>
      <dgm:t>
        <a:bodyPr/>
        <a:lstStyle/>
        <a:p>
          <a:endParaRPr lang="es-EC" sz="1400">
            <a:latin typeface="Calibri" panose="020F0502020204030204" pitchFamily="34" charset="0"/>
            <a:cs typeface="Calibri" panose="020F0502020204030204" pitchFamily="34" charset="0"/>
          </a:endParaRPr>
        </a:p>
      </dgm:t>
    </dgm:pt>
    <dgm:pt modelId="{64182F29-55E5-43B9-9E6F-906D5F856BE0}" type="sibTrans" cxnId="{99DD9206-E556-4EC0-84DB-AA2C92FD37B2}">
      <dgm:prSet/>
      <dgm:spPr/>
      <dgm:t>
        <a:bodyPr/>
        <a:lstStyle/>
        <a:p>
          <a:endParaRPr lang="es-EC" sz="1400">
            <a:latin typeface="Calibri" panose="020F0502020204030204" pitchFamily="34" charset="0"/>
            <a:cs typeface="Calibri" panose="020F0502020204030204" pitchFamily="34" charset="0"/>
          </a:endParaRPr>
        </a:p>
      </dgm:t>
    </dgm:pt>
    <dgm:pt modelId="{47E07074-82D6-45AF-9F6C-A0CEDBBAC161}">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Resultados: En Colombia la cultura y educación financiera es muy baja, no existen evaluaciones de las obligaciones financieras que se adquieren, no se tiene un conocimiento claro acerca de las tasas de interés, la inflación y los presupuestos.</a:t>
          </a:r>
        </a:p>
      </dgm:t>
    </dgm:pt>
    <dgm:pt modelId="{A2770CD3-3805-4DF8-993C-84B002E1AFAB}" type="parTrans" cxnId="{D14D4FF9-6039-41A5-949A-5A73C09E91BD}">
      <dgm:prSet/>
      <dgm:spPr/>
      <dgm:t>
        <a:bodyPr/>
        <a:lstStyle/>
        <a:p>
          <a:endParaRPr lang="es-EC" sz="1400">
            <a:latin typeface="Calibri" panose="020F0502020204030204" pitchFamily="34" charset="0"/>
            <a:cs typeface="Calibri" panose="020F0502020204030204" pitchFamily="34" charset="0"/>
          </a:endParaRPr>
        </a:p>
      </dgm:t>
    </dgm:pt>
    <dgm:pt modelId="{740470A9-8CEE-4FB8-8252-B07455163845}" type="sibTrans" cxnId="{D14D4FF9-6039-41A5-949A-5A73C09E91BD}">
      <dgm:prSet/>
      <dgm:spPr/>
      <dgm:t>
        <a:bodyPr/>
        <a:lstStyle/>
        <a:p>
          <a:endParaRPr lang="es-EC" sz="1400">
            <a:latin typeface="Calibri" panose="020F0502020204030204" pitchFamily="34" charset="0"/>
            <a:cs typeface="Calibri" panose="020F0502020204030204" pitchFamily="34" charset="0"/>
          </a:endParaRPr>
        </a:p>
      </dgm:t>
    </dgm:pt>
    <dgm:pt modelId="{E9752038-97F0-4FB0-94CA-4DA74D049527}">
      <dgm:prSet phldrT="[Texto]" custT="1"/>
      <dgm:spPr/>
      <dgm:t>
        <a:bodyPr/>
        <a:lstStyle/>
        <a:p>
          <a:r>
            <a:rPr lang="es-EC" sz="1400" dirty="0">
              <a:latin typeface="Calibri" panose="020F0502020204030204" pitchFamily="34" charset="0"/>
              <a:cs typeface="Calibri" panose="020F0502020204030204" pitchFamily="34" charset="0"/>
            </a:rPr>
            <a:t>Finanzas personales y su efecto en el desarrollo socio-económico de los socios de la Cooperativa COVISCOF, Estelí. (2016)</a:t>
          </a:r>
        </a:p>
      </dgm:t>
    </dgm:pt>
    <dgm:pt modelId="{A54E456C-3ABC-469A-9F4A-A88321FE7480}" type="parTrans" cxnId="{8837BB90-93A9-46C4-8BB9-33AF1A0F04F5}">
      <dgm:prSet/>
      <dgm:spPr/>
      <dgm:t>
        <a:bodyPr/>
        <a:lstStyle/>
        <a:p>
          <a:endParaRPr lang="es-EC" sz="1400"/>
        </a:p>
      </dgm:t>
    </dgm:pt>
    <dgm:pt modelId="{EC7A6A2F-2C82-4205-BCFA-FFEEBC1D13F4}" type="sibTrans" cxnId="{8837BB90-93A9-46C4-8BB9-33AF1A0F04F5}">
      <dgm:prSet/>
      <dgm:spPr/>
      <dgm:t>
        <a:bodyPr/>
        <a:lstStyle/>
        <a:p>
          <a:endParaRPr lang="es-EC" sz="1400"/>
        </a:p>
      </dgm:t>
    </dgm:pt>
    <dgm:pt modelId="{ECCDEADD-9479-421C-928B-EA64CB514B28}">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Resultados: El nivel socio-económico de los socios era medio debido a la falta de conocimiento de técnicas de finanzas personales (presupuesto, planificación financiera, fondo de retiro y ahorro)</a:t>
          </a:r>
          <a:endParaRPr lang="es-EC" sz="1400" dirty="0"/>
        </a:p>
      </dgm:t>
    </dgm:pt>
    <dgm:pt modelId="{93CA2E40-6E74-45EA-B11D-4EC35D1027AA}" type="parTrans" cxnId="{CD7D323C-734C-4E69-9B93-CBA10EED30B4}">
      <dgm:prSet/>
      <dgm:spPr/>
      <dgm:t>
        <a:bodyPr/>
        <a:lstStyle/>
        <a:p>
          <a:endParaRPr lang="es-EC" sz="1400"/>
        </a:p>
      </dgm:t>
    </dgm:pt>
    <dgm:pt modelId="{CDFE022E-211C-4D79-BD16-545F995F6966}" type="sibTrans" cxnId="{CD7D323C-734C-4E69-9B93-CBA10EED30B4}">
      <dgm:prSet/>
      <dgm:spPr/>
      <dgm:t>
        <a:bodyPr/>
        <a:lstStyle/>
        <a:p>
          <a:endParaRPr lang="es-EC" sz="1400"/>
        </a:p>
      </dgm:t>
    </dgm:pt>
    <dgm:pt modelId="{ACC140D0-A5FA-4987-A884-62721C7B50ED}" type="pres">
      <dgm:prSet presAssocID="{65CAC456-311E-4379-B642-E4A5188FC63A}" presName="Name0" presStyleCnt="0">
        <dgm:presLayoutVars>
          <dgm:dir/>
          <dgm:animLvl val="lvl"/>
          <dgm:resizeHandles val="exact"/>
        </dgm:presLayoutVars>
      </dgm:prSet>
      <dgm:spPr/>
    </dgm:pt>
    <dgm:pt modelId="{935903AB-FD9C-4195-85F2-5CFBB0D6EE79}" type="pres">
      <dgm:prSet presAssocID="{E9752038-97F0-4FB0-94CA-4DA74D049527}" presName="vertFlow" presStyleCnt="0"/>
      <dgm:spPr/>
    </dgm:pt>
    <dgm:pt modelId="{76D15D92-D2BF-4752-868C-DB3E7C961C9F}" type="pres">
      <dgm:prSet presAssocID="{E9752038-97F0-4FB0-94CA-4DA74D049527}" presName="header" presStyleLbl="node1" presStyleIdx="0" presStyleCnt="2" custScaleX="228337" custScaleY="122940"/>
      <dgm:spPr/>
    </dgm:pt>
    <dgm:pt modelId="{AD6FA908-C11E-4B6C-BE5E-7BC62B0C0DD3}" type="pres">
      <dgm:prSet presAssocID="{93CA2E40-6E74-45EA-B11D-4EC35D1027AA}" presName="parTrans" presStyleLbl="sibTrans2D1" presStyleIdx="0" presStyleCnt="2"/>
      <dgm:spPr/>
    </dgm:pt>
    <dgm:pt modelId="{32EC22DB-AD40-4ADA-B008-FA3D7D1A9D5F}" type="pres">
      <dgm:prSet presAssocID="{ECCDEADD-9479-421C-928B-EA64CB514B28}" presName="child" presStyleLbl="alignAccFollowNode1" presStyleIdx="0" presStyleCnt="2" custScaleX="228337" custScaleY="269454">
        <dgm:presLayoutVars>
          <dgm:chMax val="0"/>
          <dgm:bulletEnabled val="1"/>
        </dgm:presLayoutVars>
      </dgm:prSet>
      <dgm:spPr/>
    </dgm:pt>
    <dgm:pt modelId="{B63829FF-61BA-4F3D-9673-34DD69A0AC78}" type="pres">
      <dgm:prSet presAssocID="{E9752038-97F0-4FB0-94CA-4DA74D049527}" presName="hSp" presStyleCnt="0"/>
      <dgm:spPr/>
    </dgm:pt>
    <dgm:pt modelId="{4D44CFC6-47D8-4B0F-9A0B-9DAC043039B0}" type="pres">
      <dgm:prSet presAssocID="{A4261E12-0700-4991-A3E3-D89A80BD85D8}" presName="vertFlow" presStyleCnt="0"/>
      <dgm:spPr/>
    </dgm:pt>
    <dgm:pt modelId="{96F218B9-BE28-4981-A44E-1A5334903A8A}" type="pres">
      <dgm:prSet presAssocID="{A4261E12-0700-4991-A3E3-D89A80BD85D8}" presName="header" presStyleLbl="node1" presStyleIdx="1" presStyleCnt="2" custScaleX="228337" custScaleY="122940"/>
      <dgm:spPr/>
    </dgm:pt>
    <dgm:pt modelId="{F395568C-EC34-4654-BB3E-254C01D2BD51}" type="pres">
      <dgm:prSet presAssocID="{A2770CD3-3805-4DF8-993C-84B002E1AFAB}" presName="parTrans" presStyleLbl="sibTrans2D1" presStyleIdx="1" presStyleCnt="2"/>
      <dgm:spPr/>
    </dgm:pt>
    <dgm:pt modelId="{A79D0639-DDB5-4073-8861-A3C878CCE546}" type="pres">
      <dgm:prSet presAssocID="{47E07074-82D6-45AF-9F6C-A0CEDBBAC161}" presName="child" presStyleLbl="alignAccFollowNode1" presStyleIdx="1" presStyleCnt="2" custScaleX="228337" custScaleY="269454">
        <dgm:presLayoutVars>
          <dgm:chMax val="0"/>
          <dgm:bulletEnabled val="1"/>
        </dgm:presLayoutVars>
      </dgm:prSet>
      <dgm:spPr/>
    </dgm:pt>
  </dgm:ptLst>
  <dgm:cxnLst>
    <dgm:cxn modelId="{99DD9206-E556-4EC0-84DB-AA2C92FD37B2}" srcId="{65CAC456-311E-4379-B642-E4A5188FC63A}" destId="{A4261E12-0700-4991-A3E3-D89A80BD85D8}" srcOrd="1" destOrd="0" parTransId="{1ED8C5D4-0CBF-41B2-94B6-E065E2AA69B3}" sibTransId="{64182F29-55E5-43B9-9E6F-906D5F856BE0}"/>
    <dgm:cxn modelId="{B1DCE60E-C49F-442E-884A-84E0EA51DD32}" type="presOf" srcId="{A4261E12-0700-4991-A3E3-D89A80BD85D8}" destId="{96F218B9-BE28-4981-A44E-1A5334903A8A}" srcOrd="0" destOrd="0" presId="urn:microsoft.com/office/officeart/2005/8/layout/lProcess1"/>
    <dgm:cxn modelId="{CD7D323C-734C-4E69-9B93-CBA10EED30B4}" srcId="{E9752038-97F0-4FB0-94CA-4DA74D049527}" destId="{ECCDEADD-9479-421C-928B-EA64CB514B28}" srcOrd="0" destOrd="0" parTransId="{93CA2E40-6E74-45EA-B11D-4EC35D1027AA}" sibTransId="{CDFE022E-211C-4D79-BD16-545F995F6966}"/>
    <dgm:cxn modelId="{5020A15D-CA54-4CBD-8403-F70DC3D9B9DE}" type="presOf" srcId="{ECCDEADD-9479-421C-928B-EA64CB514B28}" destId="{32EC22DB-AD40-4ADA-B008-FA3D7D1A9D5F}" srcOrd="0" destOrd="0" presId="urn:microsoft.com/office/officeart/2005/8/layout/lProcess1"/>
    <dgm:cxn modelId="{A5770A63-6CCA-4152-B7B1-55D604385A3E}" type="presOf" srcId="{93CA2E40-6E74-45EA-B11D-4EC35D1027AA}" destId="{AD6FA908-C11E-4B6C-BE5E-7BC62B0C0DD3}" srcOrd="0" destOrd="0" presId="urn:microsoft.com/office/officeart/2005/8/layout/lProcess1"/>
    <dgm:cxn modelId="{2CC17087-B9B6-429B-97ED-6267E08A9A82}" type="presOf" srcId="{A2770CD3-3805-4DF8-993C-84B002E1AFAB}" destId="{F395568C-EC34-4654-BB3E-254C01D2BD51}" srcOrd="0" destOrd="0" presId="urn:microsoft.com/office/officeart/2005/8/layout/lProcess1"/>
    <dgm:cxn modelId="{8837BB90-93A9-46C4-8BB9-33AF1A0F04F5}" srcId="{65CAC456-311E-4379-B642-E4A5188FC63A}" destId="{E9752038-97F0-4FB0-94CA-4DA74D049527}" srcOrd="0" destOrd="0" parTransId="{A54E456C-3ABC-469A-9F4A-A88321FE7480}" sibTransId="{EC7A6A2F-2C82-4205-BCFA-FFEEBC1D13F4}"/>
    <dgm:cxn modelId="{230587B3-8C08-4AA9-998D-123925B8E41F}" type="presOf" srcId="{47E07074-82D6-45AF-9F6C-A0CEDBBAC161}" destId="{A79D0639-DDB5-4073-8861-A3C878CCE546}" srcOrd="0" destOrd="0" presId="urn:microsoft.com/office/officeart/2005/8/layout/lProcess1"/>
    <dgm:cxn modelId="{68ED9DD4-F0F3-4C1B-A15A-73AC3B131840}" type="presOf" srcId="{65CAC456-311E-4379-B642-E4A5188FC63A}" destId="{ACC140D0-A5FA-4987-A884-62721C7B50ED}" srcOrd="0" destOrd="0" presId="urn:microsoft.com/office/officeart/2005/8/layout/lProcess1"/>
    <dgm:cxn modelId="{EEE41FD6-C30F-41EE-8FF3-FCBE09C75AF0}" type="presOf" srcId="{E9752038-97F0-4FB0-94CA-4DA74D049527}" destId="{76D15D92-D2BF-4752-868C-DB3E7C961C9F}" srcOrd="0" destOrd="0" presId="urn:microsoft.com/office/officeart/2005/8/layout/lProcess1"/>
    <dgm:cxn modelId="{D14D4FF9-6039-41A5-949A-5A73C09E91BD}" srcId="{A4261E12-0700-4991-A3E3-D89A80BD85D8}" destId="{47E07074-82D6-45AF-9F6C-A0CEDBBAC161}" srcOrd="0" destOrd="0" parTransId="{A2770CD3-3805-4DF8-993C-84B002E1AFAB}" sibTransId="{740470A9-8CEE-4FB8-8252-B07455163845}"/>
    <dgm:cxn modelId="{AFAB9C35-3794-40F5-BA68-20AF2355743C}" type="presParOf" srcId="{ACC140D0-A5FA-4987-A884-62721C7B50ED}" destId="{935903AB-FD9C-4195-85F2-5CFBB0D6EE79}" srcOrd="0" destOrd="0" presId="urn:microsoft.com/office/officeart/2005/8/layout/lProcess1"/>
    <dgm:cxn modelId="{C0A45F07-0393-4198-8F8C-B37ABDCA502E}" type="presParOf" srcId="{935903AB-FD9C-4195-85F2-5CFBB0D6EE79}" destId="{76D15D92-D2BF-4752-868C-DB3E7C961C9F}" srcOrd="0" destOrd="0" presId="urn:microsoft.com/office/officeart/2005/8/layout/lProcess1"/>
    <dgm:cxn modelId="{E8981F0F-A758-494D-B7A1-AF6255A5A83D}" type="presParOf" srcId="{935903AB-FD9C-4195-85F2-5CFBB0D6EE79}" destId="{AD6FA908-C11E-4B6C-BE5E-7BC62B0C0DD3}" srcOrd="1" destOrd="0" presId="urn:microsoft.com/office/officeart/2005/8/layout/lProcess1"/>
    <dgm:cxn modelId="{0CC8C959-430D-4F2F-B5C7-59B10B930291}" type="presParOf" srcId="{935903AB-FD9C-4195-85F2-5CFBB0D6EE79}" destId="{32EC22DB-AD40-4ADA-B008-FA3D7D1A9D5F}" srcOrd="2" destOrd="0" presId="urn:microsoft.com/office/officeart/2005/8/layout/lProcess1"/>
    <dgm:cxn modelId="{66EBF70D-1129-46C3-A45C-A2FCE3AD04FF}" type="presParOf" srcId="{ACC140D0-A5FA-4987-A884-62721C7B50ED}" destId="{B63829FF-61BA-4F3D-9673-34DD69A0AC78}" srcOrd="1" destOrd="0" presId="urn:microsoft.com/office/officeart/2005/8/layout/lProcess1"/>
    <dgm:cxn modelId="{2C917CD9-24CE-4333-AED8-45685212283D}" type="presParOf" srcId="{ACC140D0-A5FA-4987-A884-62721C7B50ED}" destId="{4D44CFC6-47D8-4B0F-9A0B-9DAC043039B0}" srcOrd="2" destOrd="0" presId="urn:microsoft.com/office/officeart/2005/8/layout/lProcess1"/>
    <dgm:cxn modelId="{1A9516F4-2D95-458D-8F81-89E98936B194}" type="presParOf" srcId="{4D44CFC6-47D8-4B0F-9A0B-9DAC043039B0}" destId="{96F218B9-BE28-4981-A44E-1A5334903A8A}" srcOrd="0" destOrd="0" presId="urn:microsoft.com/office/officeart/2005/8/layout/lProcess1"/>
    <dgm:cxn modelId="{098DE733-43C4-40AB-B8C4-E100175232D1}" type="presParOf" srcId="{4D44CFC6-47D8-4B0F-9A0B-9DAC043039B0}" destId="{F395568C-EC34-4654-BB3E-254C01D2BD51}" srcOrd="1" destOrd="0" presId="urn:microsoft.com/office/officeart/2005/8/layout/lProcess1"/>
    <dgm:cxn modelId="{644B049B-3F3A-4C13-8D63-92F97D6B40B3}" type="presParOf" srcId="{4D44CFC6-47D8-4B0F-9A0B-9DAC043039B0}" destId="{A79D0639-DDB5-4073-8861-A3C878CCE54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CAC456-311E-4379-B642-E4A5188FC63A}"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s-EC"/>
        </a:p>
      </dgm:t>
    </dgm:pt>
    <dgm:pt modelId="{BD399241-129A-406D-A543-5156D01290F6}">
      <dgm:prSet phldrT="[Texto]" custT="1"/>
      <dgm:spPr/>
      <dgm:t>
        <a:bodyPr/>
        <a:lstStyle/>
        <a:p>
          <a:r>
            <a:rPr lang="es-EC" sz="1400">
              <a:solidFill>
                <a:schemeClr val="bg2">
                  <a:lumMod val="10000"/>
                </a:schemeClr>
              </a:solidFill>
              <a:latin typeface="Calibri" panose="020F0502020204030204" pitchFamily="34" charset="0"/>
              <a:cs typeface="Calibri" panose="020F0502020204030204" pitchFamily="34" charset="0"/>
            </a:rPr>
            <a:t>Resultados: Débil cultura financiera, no se realiza una planificación, ni presupuesto familiar, alto riesgo de sobrendeudamiento y no se maneja un fondo de emergencia.</a:t>
          </a:r>
          <a:endParaRPr lang="es-EC" sz="1400" dirty="0">
            <a:solidFill>
              <a:schemeClr val="bg2">
                <a:lumMod val="10000"/>
              </a:schemeClr>
            </a:solidFill>
            <a:latin typeface="Calibri" panose="020F0502020204030204" pitchFamily="34" charset="0"/>
            <a:cs typeface="Calibri" panose="020F0502020204030204" pitchFamily="34" charset="0"/>
          </a:endParaRPr>
        </a:p>
      </dgm:t>
    </dgm:pt>
    <dgm:pt modelId="{17AA65F5-1ED0-4C63-9425-F78720A56FE7}" type="parTrans" cxnId="{741BFE6E-09B9-4262-AD3E-5E5B38EBA8E2}">
      <dgm:prSet/>
      <dgm:spPr/>
      <dgm:t>
        <a:bodyPr/>
        <a:lstStyle/>
        <a:p>
          <a:endParaRPr lang="es-EC" sz="1400">
            <a:latin typeface="Calibri" panose="020F0502020204030204" pitchFamily="34" charset="0"/>
            <a:cs typeface="Calibri" panose="020F0502020204030204" pitchFamily="34" charset="0"/>
          </a:endParaRPr>
        </a:p>
      </dgm:t>
    </dgm:pt>
    <dgm:pt modelId="{61306F94-152A-4DA8-9855-13E989E90A49}" type="sibTrans" cxnId="{741BFE6E-09B9-4262-AD3E-5E5B38EBA8E2}">
      <dgm:prSet/>
      <dgm:spPr/>
      <dgm:t>
        <a:bodyPr/>
        <a:lstStyle/>
        <a:p>
          <a:endParaRPr lang="es-EC" sz="1400">
            <a:latin typeface="Calibri" panose="020F0502020204030204" pitchFamily="34" charset="0"/>
            <a:cs typeface="Calibri" panose="020F0502020204030204" pitchFamily="34" charset="0"/>
          </a:endParaRPr>
        </a:p>
      </dgm:t>
    </dgm:pt>
    <dgm:pt modelId="{63D6F6F6-E365-4177-BAF0-5A39FC75915B}">
      <dgm:prSet phldrT="[Texto]" custT="1"/>
      <dgm:spPr/>
      <dgm:t>
        <a:bodyPr/>
        <a:lstStyle/>
        <a:p>
          <a:r>
            <a:rPr lang="es-EC" sz="1400" dirty="0">
              <a:latin typeface="Calibri" panose="020F0502020204030204" pitchFamily="34" charset="0"/>
              <a:cs typeface="Calibri" panose="020F0502020204030204" pitchFamily="34" charset="0"/>
            </a:rPr>
            <a:t>Modelo de gestión de las finanzas personales para el fortalecimiento de la educación financiera, parroquia González Suárez, Tulcán (2019)</a:t>
          </a:r>
        </a:p>
      </dgm:t>
    </dgm:pt>
    <dgm:pt modelId="{F8956CA4-91D7-4975-8679-BAC3D055B168}" type="parTrans" cxnId="{C61F1505-CC19-4191-B5AE-BA3BAAB68BA1}">
      <dgm:prSet/>
      <dgm:spPr/>
      <dgm:t>
        <a:bodyPr/>
        <a:lstStyle/>
        <a:p>
          <a:endParaRPr lang="es-EC" sz="1400">
            <a:latin typeface="Calibri" panose="020F0502020204030204" pitchFamily="34" charset="0"/>
            <a:cs typeface="Calibri" panose="020F0502020204030204" pitchFamily="34" charset="0"/>
          </a:endParaRPr>
        </a:p>
      </dgm:t>
    </dgm:pt>
    <dgm:pt modelId="{FD106B9A-8E53-4565-8655-CA052FE19FA6}" type="sibTrans" cxnId="{C61F1505-CC19-4191-B5AE-BA3BAAB68BA1}">
      <dgm:prSet/>
      <dgm:spPr/>
      <dgm:t>
        <a:bodyPr/>
        <a:lstStyle/>
        <a:p>
          <a:endParaRPr lang="es-EC" sz="1400">
            <a:latin typeface="Calibri" panose="020F0502020204030204" pitchFamily="34" charset="0"/>
            <a:cs typeface="Calibri" panose="020F0502020204030204" pitchFamily="34" charset="0"/>
          </a:endParaRPr>
        </a:p>
      </dgm:t>
    </dgm:pt>
    <dgm:pt modelId="{DA4DDB89-5B96-4DAE-AC6D-CEC5FA907E96}">
      <dgm:prSet phldrT="[Texto]" custT="1">
        <dgm:style>
          <a:lnRef idx="1">
            <a:schemeClr val="accent1"/>
          </a:lnRef>
          <a:fillRef idx="3">
            <a:schemeClr val="accent1"/>
          </a:fillRef>
          <a:effectRef idx="2">
            <a:schemeClr val="accent1"/>
          </a:effectRef>
          <a:fontRef idx="minor">
            <a:schemeClr val="lt1"/>
          </a:fontRef>
        </dgm:style>
      </dgm:prSet>
      <dgm:spPr/>
      <dgm:t>
        <a:bodyPr/>
        <a:lstStyle/>
        <a:p>
          <a:r>
            <a:rPr lang="es-EC" sz="1400">
              <a:latin typeface="Calibri" panose="020F0502020204030204" pitchFamily="34" charset="0"/>
              <a:cs typeface="Calibri" panose="020F0502020204030204" pitchFamily="34" charset="0"/>
            </a:rPr>
            <a:t>Estrategias financieras enfocadas al manejo de las finanzas personales de la parroquia Sangolquí, cantón Rumiñahui. (2020)</a:t>
          </a:r>
          <a:endParaRPr lang="es-EC" sz="1400" dirty="0">
            <a:latin typeface="Calibri" panose="020F0502020204030204" pitchFamily="34" charset="0"/>
            <a:cs typeface="Calibri" panose="020F0502020204030204" pitchFamily="34" charset="0"/>
          </a:endParaRPr>
        </a:p>
      </dgm:t>
    </dgm:pt>
    <dgm:pt modelId="{1E302B08-A076-483A-B8E7-021EA4B1C323}" type="sibTrans" cxnId="{FBD00795-F9FB-4D8F-A82A-FE71D2576883}">
      <dgm:prSet/>
      <dgm:spPr/>
      <dgm:t>
        <a:bodyPr/>
        <a:lstStyle/>
        <a:p>
          <a:endParaRPr lang="es-EC" sz="1400"/>
        </a:p>
      </dgm:t>
    </dgm:pt>
    <dgm:pt modelId="{224651C7-EF63-4813-8D26-DACBB8212575}" type="parTrans" cxnId="{FBD00795-F9FB-4D8F-A82A-FE71D2576883}">
      <dgm:prSet/>
      <dgm:spPr/>
      <dgm:t>
        <a:bodyPr/>
        <a:lstStyle/>
        <a:p>
          <a:endParaRPr lang="es-EC" sz="1400"/>
        </a:p>
      </dgm:t>
    </dgm:pt>
    <dgm:pt modelId="{2287C2A1-5211-4629-B7C9-760FA42D8E3A}">
      <dgm:prSet phldrT="[Texto]" custT="1"/>
      <dgm:spPr/>
      <dgm:t>
        <a:bodyPr/>
        <a:lstStyle/>
        <a:p>
          <a:r>
            <a:rPr lang="es-EC" sz="1400">
              <a:solidFill>
                <a:schemeClr val="bg2">
                  <a:lumMod val="10000"/>
                </a:schemeClr>
              </a:solidFill>
              <a:latin typeface="Calibri" panose="020F0502020204030204" pitchFamily="34" charset="0"/>
              <a:cs typeface="Calibri" panose="020F0502020204030204" pitchFamily="34" charset="0"/>
            </a:rPr>
            <a:t>Resultados: Se encontró que la situación socioeconómica de la población está entre baja y media, considerando que la mayoría cuenta con los ingresos suficientes para satisfacer las necesidades básicas, pero existe todavía una falta de información en cuanto a finanzas personales.</a:t>
          </a:r>
          <a:endParaRPr lang="es-EC" sz="1400" dirty="0">
            <a:solidFill>
              <a:schemeClr val="bg2">
                <a:lumMod val="10000"/>
              </a:schemeClr>
            </a:solidFill>
            <a:latin typeface="Calibri" panose="020F0502020204030204" pitchFamily="34" charset="0"/>
            <a:cs typeface="Calibri" panose="020F0502020204030204" pitchFamily="34" charset="0"/>
          </a:endParaRPr>
        </a:p>
      </dgm:t>
    </dgm:pt>
    <dgm:pt modelId="{CD8660D4-9F5A-45D6-AF56-B88A123AF8F1}" type="sibTrans" cxnId="{DEED41D0-343B-473D-B8BD-31B22012E876}">
      <dgm:prSet/>
      <dgm:spPr/>
      <dgm:t>
        <a:bodyPr/>
        <a:lstStyle/>
        <a:p>
          <a:endParaRPr lang="es-EC" sz="1400"/>
        </a:p>
      </dgm:t>
    </dgm:pt>
    <dgm:pt modelId="{C0B4129B-03AC-436F-994E-1F5E56C197B7}" type="parTrans" cxnId="{DEED41D0-343B-473D-B8BD-31B22012E876}">
      <dgm:prSet/>
      <dgm:spPr/>
      <dgm:t>
        <a:bodyPr/>
        <a:lstStyle/>
        <a:p>
          <a:endParaRPr lang="es-EC" sz="1400"/>
        </a:p>
      </dgm:t>
    </dgm:pt>
    <dgm:pt modelId="{E5B4C790-24F7-4195-BA95-B29572AB6B58}">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Resultados: Las finanzas personales carecen de importancia en la población debido a la falta de interés o conocimiento, originando que las familias presenten dificultades en su calidad de vida.</a:t>
          </a:r>
        </a:p>
      </dgm:t>
    </dgm:pt>
    <dgm:pt modelId="{3A307735-9819-4398-BAE3-2884578D514D}" type="parTrans" cxnId="{CFC2B60F-624A-47ED-889B-D69C43F49CEC}">
      <dgm:prSet/>
      <dgm:spPr/>
      <dgm:t>
        <a:bodyPr/>
        <a:lstStyle/>
        <a:p>
          <a:endParaRPr lang="es-EC" sz="1400"/>
        </a:p>
      </dgm:t>
    </dgm:pt>
    <dgm:pt modelId="{76D3F232-2498-4768-BF72-35F073399FED}" type="sibTrans" cxnId="{CFC2B60F-624A-47ED-889B-D69C43F49CEC}">
      <dgm:prSet/>
      <dgm:spPr/>
      <dgm:t>
        <a:bodyPr/>
        <a:lstStyle/>
        <a:p>
          <a:endParaRPr lang="es-EC" sz="1400"/>
        </a:p>
      </dgm:t>
    </dgm:pt>
    <dgm:pt modelId="{B929F413-63D3-4F68-8C62-FE0AD50250DB}">
      <dgm:prSet phldrT="[Texto]" custT="1"/>
      <dgm:spPr/>
      <dgm:t>
        <a:bodyPr/>
        <a:lstStyle/>
        <a:p>
          <a:r>
            <a:rPr lang="es-EC" sz="1400" dirty="0">
              <a:latin typeface="Calibri" panose="020F0502020204030204" pitchFamily="34" charset="0"/>
              <a:cs typeface="Calibri" panose="020F0502020204030204" pitchFamily="34" charset="0"/>
            </a:rPr>
            <a:t>Análisis de las finanzas familiares orientado a mejorar la administración financiera en los hogares, Alluriquín, Santo Domingo. (2013)</a:t>
          </a:r>
        </a:p>
      </dgm:t>
    </dgm:pt>
    <dgm:pt modelId="{3C814A8B-AA40-40D4-8920-0FC72964EB44}" type="sibTrans" cxnId="{56A69D35-C531-49DB-918C-AFDC27B0DC2C}">
      <dgm:prSet/>
      <dgm:spPr/>
      <dgm:t>
        <a:bodyPr/>
        <a:lstStyle/>
        <a:p>
          <a:endParaRPr lang="es-EC" sz="1400"/>
        </a:p>
      </dgm:t>
    </dgm:pt>
    <dgm:pt modelId="{C053A450-A41D-4032-B2DC-0E3984686D76}" type="parTrans" cxnId="{56A69D35-C531-49DB-918C-AFDC27B0DC2C}">
      <dgm:prSet/>
      <dgm:spPr/>
      <dgm:t>
        <a:bodyPr/>
        <a:lstStyle/>
        <a:p>
          <a:endParaRPr lang="es-EC" sz="1400"/>
        </a:p>
      </dgm:t>
    </dgm:pt>
    <dgm:pt modelId="{ACC140D0-A5FA-4987-A884-62721C7B50ED}" type="pres">
      <dgm:prSet presAssocID="{65CAC456-311E-4379-B642-E4A5188FC63A}" presName="Name0" presStyleCnt="0">
        <dgm:presLayoutVars>
          <dgm:dir/>
          <dgm:animLvl val="lvl"/>
          <dgm:resizeHandles val="exact"/>
        </dgm:presLayoutVars>
      </dgm:prSet>
      <dgm:spPr/>
    </dgm:pt>
    <dgm:pt modelId="{A6C4F699-1DC9-4202-A221-6D3D2E355696}" type="pres">
      <dgm:prSet presAssocID="{B929F413-63D3-4F68-8C62-FE0AD50250DB}" presName="vertFlow" presStyleCnt="0"/>
      <dgm:spPr/>
    </dgm:pt>
    <dgm:pt modelId="{A2591A9E-C113-4B3F-B132-BC3B916B8E2B}" type="pres">
      <dgm:prSet presAssocID="{B929F413-63D3-4F68-8C62-FE0AD50250DB}" presName="header" presStyleLbl="node1" presStyleIdx="0" presStyleCnt="3" custScaleX="143842" custScaleY="123557"/>
      <dgm:spPr/>
    </dgm:pt>
    <dgm:pt modelId="{8B5A9310-3C1C-4B74-A54F-DE3EF2497C2B}" type="pres">
      <dgm:prSet presAssocID="{3A307735-9819-4398-BAE3-2884578D514D}" presName="parTrans" presStyleLbl="sibTrans2D1" presStyleIdx="0" presStyleCnt="3"/>
      <dgm:spPr/>
    </dgm:pt>
    <dgm:pt modelId="{F4F86CEB-FBCF-4996-AAAF-0B0B3886BCA9}" type="pres">
      <dgm:prSet presAssocID="{E5B4C790-24F7-4195-BA95-B29572AB6B58}" presName="child" presStyleLbl="alignAccFollowNode1" presStyleIdx="0" presStyleCnt="3" custScaleX="143842" custScaleY="269454">
        <dgm:presLayoutVars>
          <dgm:chMax val="0"/>
          <dgm:bulletEnabled val="1"/>
        </dgm:presLayoutVars>
      </dgm:prSet>
      <dgm:spPr/>
    </dgm:pt>
    <dgm:pt modelId="{1A9871AC-BAF3-4CDB-8501-F814FF2AD39E}" type="pres">
      <dgm:prSet presAssocID="{B929F413-63D3-4F68-8C62-FE0AD50250DB}" presName="hSp" presStyleCnt="0"/>
      <dgm:spPr/>
    </dgm:pt>
    <dgm:pt modelId="{C49A7B34-F41A-4E92-99C7-D136B7AFD635}" type="pres">
      <dgm:prSet presAssocID="{63D6F6F6-E365-4177-BAF0-5A39FC75915B}" presName="vertFlow" presStyleCnt="0"/>
      <dgm:spPr/>
    </dgm:pt>
    <dgm:pt modelId="{53C27CFD-588D-4239-B6C9-6C2A7442E6EB}" type="pres">
      <dgm:prSet presAssocID="{63D6F6F6-E365-4177-BAF0-5A39FC75915B}" presName="header" presStyleLbl="node1" presStyleIdx="1" presStyleCnt="3" custScaleX="143842" custScaleY="125828"/>
      <dgm:spPr/>
    </dgm:pt>
    <dgm:pt modelId="{A22C9C16-4EAC-4A47-AF7E-50B0C2BE334D}" type="pres">
      <dgm:prSet presAssocID="{17AA65F5-1ED0-4C63-9425-F78720A56FE7}" presName="parTrans" presStyleLbl="sibTrans2D1" presStyleIdx="1" presStyleCnt="3"/>
      <dgm:spPr/>
    </dgm:pt>
    <dgm:pt modelId="{DAA0A80F-4410-4FAC-A295-E52106F53259}" type="pres">
      <dgm:prSet presAssocID="{BD399241-129A-406D-A543-5156D01290F6}" presName="child" presStyleLbl="alignAccFollowNode1" presStyleIdx="1" presStyleCnt="3" custScaleX="143842" custScaleY="269454">
        <dgm:presLayoutVars>
          <dgm:chMax val="0"/>
          <dgm:bulletEnabled val="1"/>
        </dgm:presLayoutVars>
      </dgm:prSet>
      <dgm:spPr/>
    </dgm:pt>
    <dgm:pt modelId="{27F39962-0860-4B72-83D7-005846D181CA}" type="pres">
      <dgm:prSet presAssocID="{63D6F6F6-E365-4177-BAF0-5A39FC75915B}" presName="hSp" presStyleCnt="0"/>
      <dgm:spPr/>
    </dgm:pt>
    <dgm:pt modelId="{8D7C0993-640A-4456-A567-BB6A2B174349}" type="pres">
      <dgm:prSet presAssocID="{DA4DDB89-5B96-4DAE-AC6D-CEC5FA907E96}" presName="vertFlow" presStyleCnt="0"/>
      <dgm:spPr/>
    </dgm:pt>
    <dgm:pt modelId="{767CC784-4E6C-4627-8C53-29130228C037}" type="pres">
      <dgm:prSet presAssocID="{DA4DDB89-5B96-4DAE-AC6D-CEC5FA907E96}" presName="header" presStyleLbl="node1" presStyleIdx="2" presStyleCnt="3" custScaleX="156716" custScaleY="117262"/>
      <dgm:spPr/>
    </dgm:pt>
    <dgm:pt modelId="{EAB925BD-EE5B-4D09-9A1B-3D3881409752}" type="pres">
      <dgm:prSet presAssocID="{C0B4129B-03AC-436F-994E-1F5E56C197B7}" presName="parTrans" presStyleLbl="sibTrans2D1" presStyleIdx="2" presStyleCnt="3"/>
      <dgm:spPr/>
    </dgm:pt>
    <dgm:pt modelId="{60247C71-F335-4160-949B-EE8CB612AF4A}" type="pres">
      <dgm:prSet presAssocID="{2287C2A1-5211-4629-B7C9-760FA42D8E3A}" presName="child" presStyleLbl="alignAccFollowNode1" presStyleIdx="2" presStyleCnt="3" custScaleX="143842" custScaleY="274977">
        <dgm:presLayoutVars>
          <dgm:chMax val="0"/>
          <dgm:bulletEnabled val="1"/>
        </dgm:presLayoutVars>
      </dgm:prSet>
      <dgm:spPr/>
    </dgm:pt>
  </dgm:ptLst>
  <dgm:cxnLst>
    <dgm:cxn modelId="{C61F1505-CC19-4191-B5AE-BA3BAAB68BA1}" srcId="{65CAC456-311E-4379-B642-E4A5188FC63A}" destId="{63D6F6F6-E365-4177-BAF0-5A39FC75915B}" srcOrd="1" destOrd="0" parTransId="{F8956CA4-91D7-4975-8679-BAC3D055B168}" sibTransId="{FD106B9A-8E53-4565-8655-CA052FE19FA6}"/>
    <dgm:cxn modelId="{CFC2B60F-624A-47ED-889B-D69C43F49CEC}" srcId="{B929F413-63D3-4F68-8C62-FE0AD50250DB}" destId="{E5B4C790-24F7-4195-BA95-B29572AB6B58}" srcOrd="0" destOrd="0" parTransId="{3A307735-9819-4398-BAE3-2884578D514D}" sibTransId="{76D3F232-2498-4768-BF72-35F073399FED}"/>
    <dgm:cxn modelId="{83E7C010-D6B6-409C-B3FC-0EB2BA528EDE}" type="presOf" srcId="{B929F413-63D3-4F68-8C62-FE0AD50250DB}" destId="{A2591A9E-C113-4B3F-B132-BC3B916B8E2B}" srcOrd="0" destOrd="0" presId="urn:microsoft.com/office/officeart/2005/8/layout/lProcess1"/>
    <dgm:cxn modelId="{E63B861D-316D-4A9F-9074-009722E79ED3}" type="presOf" srcId="{63D6F6F6-E365-4177-BAF0-5A39FC75915B}" destId="{53C27CFD-588D-4239-B6C9-6C2A7442E6EB}" srcOrd="0" destOrd="0" presId="urn:microsoft.com/office/officeart/2005/8/layout/lProcess1"/>
    <dgm:cxn modelId="{35C23628-FD16-43A1-A752-D4490433D443}" type="presOf" srcId="{3A307735-9819-4398-BAE3-2884578D514D}" destId="{8B5A9310-3C1C-4B74-A54F-DE3EF2497C2B}" srcOrd="0" destOrd="0" presId="urn:microsoft.com/office/officeart/2005/8/layout/lProcess1"/>
    <dgm:cxn modelId="{56A69D35-C531-49DB-918C-AFDC27B0DC2C}" srcId="{65CAC456-311E-4379-B642-E4A5188FC63A}" destId="{B929F413-63D3-4F68-8C62-FE0AD50250DB}" srcOrd="0" destOrd="0" parTransId="{C053A450-A41D-4032-B2DC-0E3984686D76}" sibTransId="{3C814A8B-AA40-40D4-8920-0FC72964EB44}"/>
    <dgm:cxn modelId="{E6B11942-BD48-44BA-BFC8-D14EE9276575}" type="presOf" srcId="{E5B4C790-24F7-4195-BA95-B29572AB6B58}" destId="{F4F86CEB-FBCF-4996-AAAF-0B0B3886BCA9}" srcOrd="0" destOrd="0" presId="urn:microsoft.com/office/officeart/2005/8/layout/lProcess1"/>
    <dgm:cxn modelId="{741BFE6E-09B9-4262-AD3E-5E5B38EBA8E2}" srcId="{63D6F6F6-E365-4177-BAF0-5A39FC75915B}" destId="{BD399241-129A-406D-A543-5156D01290F6}" srcOrd="0" destOrd="0" parTransId="{17AA65F5-1ED0-4C63-9425-F78720A56FE7}" sibTransId="{61306F94-152A-4DA8-9855-13E989E90A49}"/>
    <dgm:cxn modelId="{97D30E56-88DD-4DD3-A48D-57BCA7653415}" type="presOf" srcId="{17AA65F5-1ED0-4C63-9425-F78720A56FE7}" destId="{A22C9C16-4EAC-4A47-AF7E-50B0C2BE334D}" srcOrd="0" destOrd="0" presId="urn:microsoft.com/office/officeart/2005/8/layout/lProcess1"/>
    <dgm:cxn modelId="{22B0DD92-9BF4-41D6-A8F4-16F6474FD8CE}" type="presOf" srcId="{BD399241-129A-406D-A543-5156D01290F6}" destId="{DAA0A80F-4410-4FAC-A295-E52106F53259}" srcOrd="0" destOrd="0" presId="urn:microsoft.com/office/officeart/2005/8/layout/lProcess1"/>
    <dgm:cxn modelId="{FBD00795-F9FB-4D8F-A82A-FE71D2576883}" srcId="{65CAC456-311E-4379-B642-E4A5188FC63A}" destId="{DA4DDB89-5B96-4DAE-AC6D-CEC5FA907E96}" srcOrd="2" destOrd="0" parTransId="{224651C7-EF63-4813-8D26-DACBB8212575}" sibTransId="{1E302B08-A076-483A-B8E7-021EA4B1C323}"/>
    <dgm:cxn modelId="{4B011F9F-1F76-439A-8466-89F8A287DAE3}" type="presOf" srcId="{C0B4129B-03AC-436F-994E-1F5E56C197B7}" destId="{EAB925BD-EE5B-4D09-9A1B-3D3881409752}" srcOrd="0" destOrd="0" presId="urn:microsoft.com/office/officeart/2005/8/layout/lProcess1"/>
    <dgm:cxn modelId="{D2F987B8-01E2-4DBF-A9DD-D5B600FE6D54}" type="presOf" srcId="{2287C2A1-5211-4629-B7C9-760FA42D8E3A}" destId="{60247C71-F335-4160-949B-EE8CB612AF4A}" srcOrd="0" destOrd="0" presId="urn:microsoft.com/office/officeart/2005/8/layout/lProcess1"/>
    <dgm:cxn modelId="{DEED41D0-343B-473D-B8BD-31B22012E876}" srcId="{DA4DDB89-5B96-4DAE-AC6D-CEC5FA907E96}" destId="{2287C2A1-5211-4629-B7C9-760FA42D8E3A}" srcOrd="0" destOrd="0" parTransId="{C0B4129B-03AC-436F-994E-1F5E56C197B7}" sibTransId="{CD8660D4-9F5A-45D6-AF56-B88A123AF8F1}"/>
    <dgm:cxn modelId="{68ED9DD4-F0F3-4C1B-A15A-73AC3B131840}" type="presOf" srcId="{65CAC456-311E-4379-B642-E4A5188FC63A}" destId="{ACC140D0-A5FA-4987-A884-62721C7B50ED}" srcOrd="0" destOrd="0" presId="urn:microsoft.com/office/officeart/2005/8/layout/lProcess1"/>
    <dgm:cxn modelId="{3D865BE4-9297-4B1A-861A-DBA62750BC66}" type="presOf" srcId="{DA4DDB89-5B96-4DAE-AC6D-CEC5FA907E96}" destId="{767CC784-4E6C-4627-8C53-29130228C037}" srcOrd="0" destOrd="0" presId="urn:microsoft.com/office/officeart/2005/8/layout/lProcess1"/>
    <dgm:cxn modelId="{02046E47-A256-47F9-B588-0C02949B3F1F}" type="presParOf" srcId="{ACC140D0-A5FA-4987-A884-62721C7B50ED}" destId="{A6C4F699-1DC9-4202-A221-6D3D2E355696}" srcOrd="0" destOrd="0" presId="urn:microsoft.com/office/officeart/2005/8/layout/lProcess1"/>
    <dgm:cxn modelId="{31B8DEBB-B354-4CE4-AA6C-9178CA841C10}" type="presParOf" srcId="{A6C4F699-1DC9-4202-A221-6D3D2E355696}" destId="{A2591A9E-C113-4B3F-B132-BC3B916B8E2B}" srcOrd="0" destOrd="0" presId="urn:microsoft.com/office/officeart/2005/8/layout/lProcess1"/>
    <dgm:cxn modelId="{F67F9068-27F0-40E4-88E5-A052D3FCD0D0}" type="presParOf" srcId="{A6C4F699-1DC9-4202-A221-6D3D2E355696}" destId="{8B5A9310-3C1C-4B74-A54F-DE3EF2497C2B}" srcOrd="1" destOrd="0" presId="urn:microsoft.com/office/officeart/2005/8/layout/lProcess1"/>
    <dgm:cxn modelId="{73B6266C-3F18-4E1F-8DE7-3D695658C5FF}" type="presParOf" srcId="{A6C4F699-1DC9-4202-A221-6D3D2E355696}" destId="{F4F86CEB-FBCF-4996-AAAF-0B0B3886BCA9}" srcOrd="2" destOrd="0" presId="urn:microsoft.com/office/officeart/2005/8/layout/lProcess1"/>
    <dgm:cxn modelId="{8B35297C-EA05-4F22-99A5-C34B32A20559}" type="presParOf" srcId="{ACC140D0-A5FA-4987-A884-62721C7B50ED}" destId="{1A9871AC-BAF3-4CDB-8501-F814FF2AD39E}" srcOrd="1" destOrd="0" presId="urn:microsoft.com/office/officeart/2005/8/layout/lProcess1"/>
    <dgm:cxn modelId="{3E9768AD-73B5-4C93-A824-3CA2C6CB3B11}" type="presParOf" srcId="{ACC140D0-A5FA-4987-A884-62721C7B50ED}" destId="{C49A7B34-F41A-4E92-99C7-D136B7AFD635}" srcOrd="2" destOrd="0" presId="urn:microsoft.com/office/officeart/2005/8/layout/lProcess1"/>
    <dgm:cxn modelId="{5B27F6EE-F4E3-4334-BC1F-54F4904CB5AD}" type="presParOf" srcId="{C49A7B34-F41A-4E92-99C7-D136B7AFD635}" destId="{53C27CFD-588D-4239-B6C9-6C2A7442E6EB}" srcOrd="0" destOrd="0" presId="urn:microsoft.com/office/officeart/2005/8/layout/lProcess1"/>
    <dgm:cxn modelId="{1DDAAFBB-4A38-4329-AD6A-7D8A8F3B3952}" type="presParOf" srcId="{C49A7B34-F41A-4E92-99C7-D136B7AFD635}" destId="{A22C9C16-4EAC-4A47-AF7E-50B0C2BE334D}" srcOrd="1" destOrd="0" presId="urn:microsoft.com/office/officeart/2005/8/layout/lProcess1"/>
    <dgm:cxn modelId="{CD2C7F8E-4C9A-46A3-8385-413C6988D46D}" type="presParOf" srcId="{C49A7B34-F41A-4E92-99C7-D136B7AFD635}" destId="{DAA0A80F-4410-4FAC-A295-E52106F53259}" srcOrd="2" destOrd="0" presId="urn:microsoft.com/office/officeart/2005/8/layout/lProcess1"/>
    <dgm:cxn modelId="{B4599E05-DB87-403E-96FD-1A99A8C19267}" type="presParOf" srcId="{ACC140D0-A5FA-4987-A884-62721C7B50ED}" destId="{27F39962-0860-4B72-83D7-005846D181CA}" srcOrd="3" destOrd="0" presId="urn:microsoft.com/office/officeart/2005/8/layout/lProcess1"/>
    <dgm:cxn modelId="{509D1627-24DA-4A06-9519-013D88FCC749}" type="presParOf" srcId="{ACC140D0-A5FA-4987-A884-62721C7B50ED}" destId="{8D7C0993-640A-4456-A567-BB6A2B174349}" srcOrd="4" destOrd="0" presId="urn:microsoft.com/office/officeart/2005/8/layout/lProcess1"/>
    <dgm:cxn modelId="{40E36B1B-F1C2-4EFF-90C6-E09B1F5E568D}" type="presParOf" srcId="{8D7C0993-640A-4456-A567-BB6A2B174349}" destId="{767CC784-4E6C-4627-8C53-29130228C037}" srcOrd="0" destOrd="0" presId="urn:microsoft.com/office/officeart/2005/8/layout/lProcess1"/>
    <dgm:cxn modelId="{DCC86753-9110-46BA-A3A8-151884801D75}" type="presParOf" srcId="{8D7C0993-640A-4456-A567-BB6A2B174349}" destId="{EAB925BD-EE5B-4D09-9A1B-3D3881409752}" srcOrd="1" destOrd="0" presId="urn:microsoft.com/office/officeart/2005/8/layout/lProcess1"/>
    <dgm:cxn modelId="{9341A357-AA48-49E9-A717-05220EDD6BD1}" type="presParOf" srcId="{8D7C0993-640A-4456-A567-BB6A2B174349}" destId="{60247C71-F335-4160-949B-EE8CB612AF4A}" srcOrd="2" destOrd="0" presId="urn:microsoft.com/office/officeart/2005/8/layout/l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67B4F-EA5B-46FC-B231-9E4732D7F6E4}"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s-EC"/>
        </a:p>
      </dgm:t>
    </dgm:pt>
    <dgm:pt modelId="{BA30A2E0-137F-49F9-B074-9387D1BB6DB0}">
      <dgm:prSet phldrT="[Texto]" custT="1"/>
      <dgm:spPr/>
      <dgm:t>
        <a:bodyPr/>
        <a:lstStyle/>
        <a:p>
          <a:r>
            <a:rPr lang="es-EC" sz="1400" dirty="0">
              <a:latin typeface="Calibri" panose="020F0502020204030204" pitchFamily="34" charset="0"/>
              <a:cs typeface="Calibri" panose="020F0502020204030204" pitchFamily="34" charset="0"/>
            </a:rPr>
            <a:t>Según su finalidad</a:t>
          </a:r>
        </a:p>
      </dgm:t>
    </dgm:pt>
    <dgm:pt modelId="{B326C5B1-D169-46AE-B383-97D5267BA52E}" type="parTrans" cxnId="{AC106A44-0E09-4338-84D0-BEB6C8FE3CB8}">
      <dgm:prSet/>
      <dgm:spPr/>
      <dgm:t>
        <a:bodyPr/>
        <a:lstStyle/>
        <a:p>
          <a:endParaRPr lang="es-EC" sz="1400">
            <a:latin typeface="Calibri" panose="020F0502020204030204" pitchFamily="34" charset="0"/>
            <a:cs typeface="Calibri" panose="020F0502020204030204" pitchFamily="34" charset="0"/>
          </a:endParaRPr>
        </a:p>
      </dgm:t>
    </dgm:pt>
    <dgm:pt modelId="{3D71D6D7-E847-4C35-AC82-82B04119FB5D}" type="sibTrans" cxnId="{AC106A44-0E09-4338-84D0-BEB6C8FE3CB8}">
      <dgm:prSet/>
      <dgm:spPr/>
      <dgm:t>
        <a:bodyPr/>
        <a:lstStyle/>
        <a:p>
          <a:endParaRPr lang="es-EC" sz="1400">
            <a:latin typeface="Calibri" panose="020F0502020204030204" pitchFamily="34" charset="0"/>
            <a:cs typeface="Calibri" panose="020F0502020204030204" pitchFamily="34" charset="0"/>
          </a:endParaRPr>
        </a:p>
      </dgm:t>
    </dgm:pt>
    <dgm:pt modelId="{BABCDDE9-7F05-42B9-AC77-89C884FCE3AF}">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Aplicada</a:t>
          </a:r>
        </a:p>
      </dgm:t>
    </dgm:pt>
    <dgm:pt modelId="{B22536B7-FBB2-45AF-A4F1-D017AA1B9BF5}" type="parTrans" cxnId="{86BBB430-A219-4500-80C6-1F8D34688BD7}">
      <dgm:prSet/>
      <dgm:spPr/>
      <dgm:t>
        <a:bodyPr/>
        <a:lstStyle/>
        <a:p>
          <a:endParaRPr lang="es-EC" sz="1400">
            <a:latin typeface="Calibri" panose="020F0502020204030204" pitchFamily="34" charset="0"/>
            <a:cs typeface="Calibri" panose="020F0502020204030204" pitchFamily="34" charset="0"/>
          </a:endParaRPr>
        </a:p>
      </dgm:t>
    </dgm:pt>
    <dgm:pt modelId="{ED9894DF-3F47-4C89-980D-1CE6B7F8E5DF}" type="sibTrans" cxnId="{86BBB430-A219-4500-80C6-1F8D34688BD7}">
      <dgm:prSet/>
      <dgm:spPr/>
      <dgm:t>
        <a:bodyPr/>
        <a:lstStyle/>
        <a:p>
          <a:endParaRPr lang="es-EC" sz="1400">
            <a:latin typeface="Calibri" panose="020F0502020204030204" pitchFamily="34" charset="0"/>
            <a:cs typeface="Calibri" panose="020F0502020204030204" pitchFamily="34" charset="0"/>
          </a:endParaRPr>
        </a:p>
      </dgm:t>
    </dgm:pt>
    <dgm:pt modelId="{5EED38DD-D1AA-4A0C-8EB4-758B2973679E}">
      <dgm:prSet phldrT="[Texto]" custT="1"/>
      <dgm:spPr/>
      <dgm:t>
        <a:bodyPr/>
        <a:lstStyle/>
        <a:p>
          <a:r>
            <a:rPr lang="es-EC" sz="1400" dirty="0">
              <a:latin typeface="Calibri" panose="020F0502020204030204" pitchFamily="34" charset="0"/>
              <a:cs typeface="Calibri" panose="020F0502020204030204" pitchFamily="34" charset="0"/>
            </a:rPr>
            <a:t>Según las fuentes de información</a:t>
          </a:r>
        </a:p>
      </dgm:t>
    </dgm:pt>
    <dgm:pt modelId="{3F316BBA-9066-4966-98F3-0D90D914AFAD}" type="parTrans" cxnId="{D314F84C-B3F9-4AA1-A59B-4A918E8D411F}">
      <dgm:prSet/>
      <dgm:spPr/>
      <dgm:t>
        <a:bodyPr/>
        <a:lstStyle/>
        <a:p>
          <a:endParaRPr lang="es-EC" sz="1400">
            <a:latin typeface="Calibri" panose="020F0502020204030204" pitchFamily="34" charset="0"/>
            <a:cs typeface="Calibri" panose="020F0502020204030204" pitchFamily="34" charset="0"/>
          </a:endParaRPr>
        </a:p>
      </dgm:t>
    </dgm:pt>
    <dgm:pt modelId="{62D14E7C-79E9-4B03-9F54-3AC0D31600AD}" type="sibTrans" cxnId="{D314F84C-B3F9-4AA1-A59B-4A918E8D411F}">
      <dgm:prSet/>
      <dgm:spPr/>
      <dgm:t>
        <a:bodyPr/>
        <a:lstStyle/>
        <a:p>
          <a:endParaRPr lang="es-EC" sz="1400">
            <a:latin typeface="Calibri" panose="020F0502020204030204" pitchFamily="34" charset="0"/>
            <a:cs typeface="Calibri" panose="020F0502020204030204" pitchFamily="34" charset="0"/>
          </a:endParaRPr>
        </a:p>
      </dgm:t>
    </dgm:pt>
    <dgm:pt modelId="{E3D25CC7-2F3B-493F-9523-6452BE662822}">
      <dgm:prSet phldrT="[Texto]" custT="1"/>
      <dgm:spPr/>
      <dgm:t>
        <a:bodyPr/>
        <a:lstStyle/>
        <a:p>
          <a:r>
            <a:rPr lang="es-EC" sz="1400" dirty="0">
              <a:solidFill>
                <a:schemeClr val="accent4"/>
              </a:solidFill>
              <a:latin typeface="Calibri" panose="020F0502020204030204" pitchFamily="34" charset="0"/>
              <a:cs typeface="Calibri" panose="020F0502020204030204" pitchFamily="34" charset="0"/>
            </a:rPr>
            <a:t>             </a:t>
          </a:r>
          <a:r>
            <a:rPr lang="es-EC" sz="1400" dirty="0">
              <a:solidFill>
                <a:schemeClr val="bg2">
                  <a:lumMod val="10000"/>
                </a:schemeClr>
              </a:solidFill>
              <a:latin typeface="Calibri" panose="020F0502020204030204" pitchFamily="34" charset="0"/>
              <a:cs typeface="Calibri" panose="020F0502020204030204" pitchFamily="34" charset="0"/>
            </a:rPr>
            <a:t>* Documental</a:t>
          </a:r>
        </a:p>
      </dgm:t>
    </dgm:pt>
    <dgm:pt modelId="{698A1940-280E-43BE-AA54-EB3FE7A657E8}" type="parTrans" cxnId="{B9102342-985D-47AE-BCA9-B73924B04D7E}">
      <dgm:prSet/>
      <dgm:spPr/>
      <dgm:t>
        <a:bodyPr/>
        <a:lstStyle/>
        <a:p>
          <a:endParaRPr lang="es-EC" sz="1400">
            <a:latin typeface="Calibri" panose="020F0502020204030204" pitchFamily="34" charset="0"/>
            <a:cs typeface="Calibri" panose="020F0502020204030204" pitchFamily="34" charset="0"/>
          </a:endParaRPr>
        </a:p>
      </dgm:t>
    </dgm:pt>
    <dgm:pt modelId="{2D14E9E0-B9E4-466F-9147-F662792BF27C}" type="sibTrans" cxnId="{B9102342-985D-47AE-BCA9-B73924B04D7E}">
      <dgm:prSet/>
      <dgm:spPr/>
      <dgm:t>
        <a:bodyPr/>
        <a:lstStyle/>
        <a:p>
          <a:endParaRPr lang="es-EC" sz="1400">
            <a:latin typeface="Calibri" panose="020F0502020204030204" pitchFamily="34" charset="0"/>
            <a:cs typeface="Calibri" panose="020F0502020204030204" pitchFamily="34" charset="0"/>
          </a:endParaRPr>
        </a:p>
      </dgm:t>
    </dgm:pt>
    <dgm:pt modelId="{E8F57836-7DA9-4D3B-B444-E190BA4654A4}">
      <dgm:prSet phldrT="[Texto]" custT="1"/>
      <dgm:spPr/>
      <dgm:t>
        <a:bodyPr/>
        <a:lstStyle/>
        <a:p>
          <a:r>
            <a:rPr lang="es-EC" sz="1400" dirty="0">
              <a:solidFill>
                <a:schemeClr val="accent4"/>
              </a:solidFill>
              <a:latin typeface="Calibri" panose="020F0502020204030204" pitchFamily="34" charset="0"/>
              <a:cs typeface="Calibri" panose="020F0502020204030204" pitchFamily="34" charset="0"/>
            </a:rPr>
            <a:t>             </a:t>
          </a:r>
          <a:r>
            <a:rPr lang="es-EC" sz="1400" dirty="0">
              <a:solidFill>
                <a:schemeClr val="bg2">
                  <a:lumMod val="10000"/>
                </a:schemeClr>
              </a:solidFill>
              <a:latin typeface="Calibri" panose="020F0502020204030204" pitchFamily="34" charset="0"/>
              <a:cs typeface="Calibri" panose="020F0502020204030204" pitchFamily="34" charset="0"/>
            </a:rPr>
            <a:t>* De campo</a:t>
          </a:r>
        </a:p>
      </dgm:t>
    </dgm:pt>
    <dgm:pt modelId="{03E2F5FD-0231-4BC7-913E-F601A4230A9E}" type="parTrans" cxnId="{1ED66420-CAFF-4BF1-AC5A-D76AA7DDCA20}">
      <dgm:prSet/>
      <dgm:spPr/>
      <dgm:t>
        <a:bodyPr/>
        <a:lstStyle/>
        <a:p>
          <a:endParaRPr lang="es-EC" sz="1400">
            <a:latin typeface="Calibri" panose="020F0502020204030204" pitchFamily="34" charset="0"/>
            <a:cs typeface="Calibri" panose="020F0502020204030204" pitchFamily="34" charset="0"/>
          </a:endParaRPr>
        </a:p>
      </dgm:t>
    </dgm:pt>
    <dgm:pt modelId="{C02E09F0-9DED-4A40-9210-4634777FEEA1}" type="sibTrans" cxnId="{1ED66420-CAFF-4BF1-AC5A-D76AA7DDCA20}">
      <dgm:prSet/>
      <dgm:spPr/>
      <dgm:t>
        <a:bodyPr/>
        <a:lstStyle/>
        <a:p>
          <a:endParaRPr lang="es-EC" sz="1400">
            <a:latin typeface="Calibri" panose="020F0502020204030204" pitchFamily="34" charset="0"/>
            <a:cs typeface="Calibri" panose="020F0502020204030204" pitchFamily="34" charset="0"/>
          </a:endParaRPr>
        </a:p>
      </dgm:t>
    </dgm:pt>
    <dgm:pt modelId="{10671E5A-432F-40F2-BA8E-096E09C15CE5}">
      <dgm:prSet phldrT="[Texto]" custT="1"/>
      <dgm:spPr/>
      <dgm:t>
        <a:bodyPr/>
        <a:lstStyle/>
        <a:p>
          <a:r>
            <a:rPr lang="es-EC" sz="1400" dirty="0">
              <a:latin typeface="Calibri" panose="020F0502020204030204" pitchFamily="34" charset="0"/>
              <a:cs typeface="Calibri" panose="020F0502020204030204" pitchFamily="34" charset="0"/>
            </a:rPr>
            <a:t>Según el control de variables</a:t>
          </a:r>
        </a:p>
      </dgm:t>
    </dgm:pt>
    <dgm:pt modelId="{A485FC06-ACED-4379-A49D-81E03B4F4E7C}" type="parTrans" cxnId="{EA2A65DF-E6E4-4F69-826D-74CC5BE6DB11}">
      <dgm:prSet/>
      <dgm:spPr/>
      <dgm:t>
        <a:bodyPr/>
        <a:lstStyle/>
        <a:p>
          <a:endParaRPr lang="es-EC" sz="1400">
            <a:latin typeface="Calibri" panose="020F0502020204030204" pitchFamily="34" charset="0"/>
            <a:cs typeface="Calibri" panose="020F0502020204030204" pitchFamily="34" charset="0"/>
          </a:endParaRPr>
        </a:p>
      </dgm:t>
    </dgm:pt>
    <dgm:pt modelId="{E969A6A5-D15F-4F32-B64E-8E8FE3C25C2D}" type="sibTrans" cxnId="{EA2A65DF-E6E4-4F69-826D-74CC5BE6DB11}">
      <dgm:prSet/>
      <dgm:spPr/>
      <dgm:t>
        <a:bodyPr/>
        <a:lstStyle/>
        <a:p>
          <a:endParaRPr lang="es-EC" sz="1400">
            <a:latin typeface="Calibri" panose="020F0502020204030204" pitchFamily="34" charset="0"/>
            <a:cs typeface="Calibri" panose="020F0502020204030204" pitchFamily="34" charset="0"/>
          </a:endParaRPr>
        </a:p>
      </dgm:t>
    </dgm:pt>
    <dgm:pt modelId="{C8F248E5-EF8D-4319-B913-F6076898073F}">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No experimental</a:t>
          </a:r>
        </a:p>
      </dgm:t>
    </dgm:pt>
    <dgm:pt modelId="{50D5DABF-4FB7-4084-84CB-C8A179B42B9D}" type="parTrans" cxnId="{5CF91A97-8F5B-4235-8CFB-E61052D6B8CB}">
      <dgm:prSet/>
      <dgm:spPr/>
      <dgm:t>
        <a:bodyPr/>
        <a:lstStyle/>
        <a:p>
          <a:endParaRPr lang="es-EC" sz="1400">
            <a:latin typeface="Calibri" panose="020F0502020204030204" pitchFamily="34" charset="0"/>
            <a:cs typeface="Calibri" panose="020F0502020204030204" pitchFamily="34" charset="0"/>
          </a:endParaRPr>
        </a:p>
      </dgm:t>
    </dgm:pt>
    <dgm:pt modelId="{EE3E0448-7DF6-418D-AC4D-C93EB8419FF2}" type="sibTrans" cxnId="{5CF91A97-8F5B-4235-8CFB-E61052D6B8CB}">
      <dgm:prSet/>
      <dgm:spPr/>
      <dgm:t>
        <a:bodyPr/>
        <a:lstStyle/>
        <a:p>
          <a:endParaRPr lang="es-EC" sz="1400">
            <a:latin typeface="Calibri" panose="020F0502020204030204" pitchFamily="34" charset="0"/>
            <a:cs typeface="Calibri" panose="020F0502020204030204" pitchFamily="34" charset="0"/>
          </a:endParaRPr>
        </a:p>
      </dgm:t>
    </dgm:pt>
    <dgm:pt modelId="{ABFF1AD9-E4C3-41C2-B9DE-04AFB2FD49A8}">
      <dgm:prSet phldrT="[Texto]" custT="1"/>
      <dgm:spPr/>
      <dgm:t>
        <a:bodyPr/>
        <a:lstStyle/>
        <a:p>
          <a:r>
            <a:rPr lang="es-EC" sz="1400" dirty="0">
              <a:solidFill>
                <a:schemeClr val="bg2">
                  <a:lumMod val="10000"/>
                </a:schemeClr>
              </a:solidFill>
              <a:latin typeface="Calibri" panose="020F0502020204030204" pitchFamily="34" charset="0"/>
              <a:cs typeface="Calibri" panose="020F0502020204030204" pitchFamily="34" charset="0"/>
            </a:rPr>
            <a:t>Descriptiva</a:t>
          </a:r>
        </a:p>
      </dgm:t>
    </dgm:pt>
    <dgm:pt modelId="{D386B3AA-25CA-4B50-9587-C9035E0E75CC}" type="parTrans" cxnId="{49B32F7F-9D71-4C9D-BC7D-753019AA9D9D}">
      <dgm:prSet/>
      <dgm:spPr/>
      <dgm:t>
        <a:bodyPr/>
        <a:lstStyle/>
        <a:p>
          <a:endParaRPr lang="es-EC" sz="1400">
            <a:latin typeface="Calibri" panose="020F0502020204030204" pitchFamily="34" charset="0"/>
            <a:cs typeface="Calibri" panose="020F0502020204030204" pitchFamily="34" charset="0"/>
          </a:endParaRPr>
        </a:p>
      </dgm:t>
    </dgm:pt>
    <dgm:pt modelId="{84F522C6-F3DC-4573-B788-20879A09F25E}" type="sibTrans" cxnId="{49B32F7F-9D71-4C9D-BC7D-753019AA9D9D}">
      <dgm:prSet/>
      <dgm:spPr/>
      <dgm:t>
        <a:bodyPr/>
        <a:lstStyle/>
        <a:p>
          <a:endParaRPr lang="es-EC" sz="1400">
            <a:latin typeface="Calibri" panose="020F0502020204030204" pitchFamily="34" charset="0"/>
            <a:cs typeface="Calibri" panose="020F0502020204030204" pitchFamily="34" charset="0"/>
          </a:endParaRPr>
        </a:p>
      </dgm:t>
    </dgm:pt>
    <dgm:pt modelId="{98BE35DB-D42C-4973-9815-A3C2B13861DF}">
      <dgm:prSet phldrT="[Texto]" custT="1"/>
      <dgm:spPr/>
      <dgm:t>
        <a:bodyPr/>
        <a:lstStyle/>
        <a:p>
          <a:r>
            <a:rPr lang="es-EC" sz="1400" dirty="0">
              <a:latin typeface="Calibri" panose="020F0502020204030204" pitchFamily="34" charset="0"/>
              <a:cs typeface="Calibri" panose="020F0502020204030204" pitchFamily="34" charset="0"/>
            </a:rPr>
            <a:t>Según el alcance</a:t>
          </a:r>
        </a:p>
      </dgm:t>
    </dgm:pt>
    <dgm:pt modelId="{41F32EE3-2A26-4933-92DD-7228A1B13FDF}" type="parTrans" cxnId="{C87B03F2-CAAA-4914-8C43-72809559D5BA}">
      <dgm:prSet/>
      <dgm:spPr/>
      <dgm:t>
        <a:bodyPr/>
        <a:lstStyle/>
        <a:p>
          <a:endParaRPr lang="es-EC" sz="1400">
            <a:latin typeface="Calibri" panose="020F0502020204030204" pitchFamily="34" charset="0"/>
            <a:cs typeface="Calibri" panose="020F0502020204030204" pitchFamily="34" charset="0"/>
          </a:endParaRPr>
        </a:p>
      </dgm:t>
    </dgm:pt>
    <dgm:pt modelId="{B1FB5EF5-FE5A-4F18-BAE7-CDD9D0995028}" type="sibTrans" cxnId="{C87B03F2-CAAA-4914-8C43-72809559D5BA}">
      <dgm:prSet/>
      <dgm:spPr/>
      <dgm:t>
        <a:bodyPr/>
        <a:lstStyle/>
        <a:p>
          <a:endParaRPr lang="es-EC" sz="1400">
            <a:latin typeface="Calibri" panose="020F0502020204030204" pitchFamily="34" charset="0"/>
            <a:cs typeface="Calibri" panose="020F0502020204030204" pitchFamily="34" charset="0"/>
          </a:endParaRPr>
        </a:p>
      </dgm:t>
    </dgm:pt>
    <dgm:pt modelId="{9CF473A2-D35C-4989-8B7E-C1B883695DE0}" type="pres">
      <dgm:prSet presAssocID="{9F467B4F-EA5B-46FC-B231-9E4732D7F6E4}" presName="composite" presStyleCnt="0">
        <dgm:presLayoutVars>
          <dgm:chMax val="5"/>
          <dgm:dir/>
          <dgm:animLvl val="ctr"/>
          <dgm:resizeHandles val="exact"/>
        </dgm:presLayoutVars>
      </dgm:prSet>
      <dgm:spPr/>
    </dgm:pt>
    <dgm:pt modelId="{5137A4AD-0F60-425A-B52F-A1DE781CFDFC}" type="pres">
      <dgm:prSet presAssocID="{9F467B4F-EA5B-46FC-B231-9E4732D7F6E4}" presName="cycle" presStyleCnt="0"/>
      <dgm:spPr/>
    </dgm:pt>
    <dgm:pt modelId="{02FD0B10-69E2-43CE-86A4-5CE98E406980}" type="pres">
      <dgm:prSet presAssocID="{9F467B4F-EA5B-46FC-B231-9E4732D7F6E4}" presName="centerShape" presStyleCnt="0"/>
      <dgm:spPr/>
    </dgm:pt>
    <dgm:pt modelId="{E6FF1E16-0611-49E8-857B-78CFB73AEE77}" type="pres">
      <dgm:prSet presAssocID="{9F467B4F-EA5B-46FC-B231-9E4732D7F6E4}" presName="connSite" presStyleLbl="node1" presStyleIdx="0" presStyleCnt="5"/>
      <dgm:spPr/>
    </dgm:pt>
    <dgm:pt modelId="{86F150EA-35EA-46B3-9A95-A6A28B983642}" type="pres">
      <dgm:prSet presAssocID="{9F467B4F-EA5B-46FC-B231-9E4732D7F6E4}" presName="visible" presStyleLbl="node1" presStyleIdx="0" presStyleCnt="5"/>
      <dgm:spPr/>
    </dgm:pt>
    <dgm:pt modelId="{51065846-D094-4517-B1AE-D60B2390C0DD}" type="pres">
      <dgm:prSet presAssocID="{B326C5B1-D169-46AE-B383-97D5267BA52E}" presName="Name25" presStyleLbl="parChTrans1D1" presStyleIdx="0" presStyleCnt="4"/>
      <dgm:spPr/>
    </dgm:pt>
    <dgm:pt modelId="{4055625C-4FB6-42AF-B3E2-B6EB19C107D6}" type="pres">
      <dgm:prSet presAssocID="{BA30A2E0-137F-49F9-B074-9387D1BB6DB0}" presName="node" presStyleCnt="0"/>
      <dgm:spPr/>
    </dgm:pt>
    <dgm:pt modelId="{2FA47219-9D84-4420-9649-41F82BD779BB}" type="pres">
      <dgm:prSet presAssocID="{BA30A2E0-137F-49F9-B074-9387D1BB6DB0}" presName="parentNode" presStyleLbl="node1" presStyleIdx="1" presStyleCnt="5" custScaleX="98053">
        <dgm:presLayoutVars>
          <dgm:chMax val="1"/>
          <dgm:bulletEnabled val="1"/>
        </dgm:presLayoutVars>
      </dgm:prSet>
      <dgm:spPr/>
    </dgm:pt>
    <dgm:pt modelId="{296AFA81-B788-4DDC-A116-F1C5569B8A99}" type="pres">
      <dgm:prSet presAssocID="{BA30A2E0-137F-49F9-B074-9387D1BB6DB0}" presName="childNode" presStyleLbl="revTx" presStyleIdx="0" presStyleCnt="4">
        <dgm:presLayoutVars>
          <dgm:bulletEnabled val="1"/>
        </dgm:presLayoutVars>
      </dgm:prSet>
      <dgm:spPr/>
    </dgm:pt>
    <dgm:pt modelId="{E533CAE8-E363-406E-B226-81A63D126B9B}" type="pres">
      <dgm:prSet presAssocID="{3F316BBA-9066-4966-98F3-0D90D914AFAD}" presName="Name25" presStyleLbl="parChTrans1D1" presStyleIdx="1" presStyleCnt="4"/>
      <dgm:spPr/>
    </dgm:pt>
    <dgm:pt modelId="{578D452A-51A6-4100-B139-D5FFF65D862A}" type="pres">
      <dgm:prSet presAssocID="{5EED38DD-D1AA-4A0C-8EB4-758B2973679E}" presName="node" presStyleCnt="0"/>
      <dgm:spPr/>
    </dgm:pt>
    <dgm:pt modelId="{093454C5-1325-43A1-A503-A893C0D62B3F}" type="pres">
      <dgm:prSet presAssocID="{5EED38DD-D1AA-4A0C-8EB4-758B2973679E}" presName="parentNode" presStyleLbl="node1" presStyleIdx="2" presStyleCnt="5" custScaleX="138182">
        <dgm:presLayoutVars>
          <dgm:chMax val="1"/>
          <dgm:bulletEnabled val="1"/>
        </dgm:presLayoutVars>
      </dgm:prSet>
      <dgm:spPr/>
    </dgm:pt>
    <dgm:pt modelId="{2BC2CDAA-6C38-48DA-84FC-EC6AA0EE047F}" type="pres">
      <dgm:prSet presAssocID="{5EED38DD-D1AA-4A0C-8EB4-758B2973679E}" presName="childNode" presStyleLbl="revTx" presStyleIdx="1" presStyleCnt="4">
        <dgm:presLayoutVars>
          <dgm:bulletEnabled val="1"/>
        </dgm:presLayoutVars>
      </dgm:prSet>
      <dgm:spPr/>
    </dgm:pt>
    <dgm:pt modelId="{E39A6025-2E7C-481A-83E5-E598C640D283}" type="pres">
      <dgm:prSet presAssocID="{A485FC06-ACED-4379-A49D-81E03B4F4E7C}" presName="Name25" presStyleLbl="parChTrans1D1" presStyleIdx="2" presStyleCnt="4"/>
      <dgm:spPr/>
    </dgm:pt>
    <dgm:pt modelId="{41FF6A7F-93F8-4FF3-8D5D-895933BA587C}" type="pres">
      <dgm:prSet presAssocID="{10671E5A-432F-40F2-BA8E-096E09C15CE5}" presName="node" presStyleCnt="0"/>
      <dgm:spPr/>
    </dgm:pt>
    <dgm:pt modelId="{25C92282-8916-4333-A8E2-C616FAFA084D}" type="pres">
      <dgm:prSet presAssocID="{10671E5A-432F-40F2-BA8E-096E09C15CE5}" presName="parentNode" presStyleLbl="node1" presStyleIdx="3" presStyleCnt="5">
        <dgm:presLayoutVars>
          <dgm:chMax val="1"/>
          <dgm:bulletEnabled val="1"/>
        </dgm:presLayoutVars>
      </dgm:prSet>
      <dgm:spPr/>
    </dgm:pt>
    <dgm:pt modelId="{C74AF297-1B4D-4725-A133-BD5FCFDB24CC}" type="pres">
      <dgm:prSet presAssocID="{10671E5A-432F-40F2-BA8E-096E09C15CE5}" presName="childNode" presStyleLbl="revTx" presStyleIdx="2" presStyleCnt="4">
        <dgm:presLayoutVars>
          <dgm:bulletEnabled val="1"/>
        </dgm:presLayoutVars>
      </dgm:prSet>
      <dgm:spPr/>
    </dgm:pt>
    <dgm:pt modelId="{CF39E734-134D-4B40-AA62-05ED4EE042CA}" type="pres">
      <dgm:prSet presAssocID="{41F32EE3-2A26-4933-92DD-7228A1B13FDF}" presName="Name25" presStyleLbl="parChTrans1D1" presStyleIdx="3" presStyleCnt="4"/>
      <dgm:spPr/>
    </dgm:pt>
    <dgm:pt modelId="{933D8A6D-E839-4359-96EA-7F431072A531}" type="pres">
      <dgm:prSet presAssocID="{98BE35DB-D42C-4973-9815-A3C2B13861DF}" presName="node" presStyleCnt="0"/>
      <dgm:spPr/>
    </dgm:pt>
    <dgm:pt modelId="{E63003F6-F318-435E-A364-17EC0CAD4287}" type="pres">
      <dgm:prSet presAssocID="{98BE35DB-D42C-4973-9815-A3C2B13861DF}" presName="parentNode" presStyleLbl="node1" presStyleIdx="4" presStyleCnt="5">
        <dgm:presLayoutVars>
          <dgm:chMax val="1"/>
          <dgm:bulletEnabled val="1"/>
        </dgm:presLayoutVars>
      </dgm:prSet>
      <dgm:spPr/>
    </dgm:pt>
    <dgm:pt modelId="{17044FBD-76BB-4424-A226-B9E1FFCF52A1}" type="pres">
      <dgm:prSet presAssocID="{98BE35DB-D42C-4973-9815-A3C2B13861DF}" presName="childNode" presStyleLbl="revTx" presStyleIdx="3" presStyleCnt="4">
        <dgm:presLayoutVars>
          <dgm:bulletEnabled val="1"/>
        </dgm:presLayoutVars>
      </dgm:prSet>
      <dgm:spPr/>
    </dgm:pt>
  </dgm:ptLst>
  <dgm:cxnLst>
    <dgm:cxn modelId="{26AB2903-EB79-4FB7-A17A-00AE32246FBD}" type="presOf" srcId="{C8F248E5-EF8D-4319-B913-F6076898073F}" destId="{C74AF297-1B4D-4725-A133-BD5FCFDB24CC}" srcOrd="0" destOrd="0" presId="urn:microsoft.com/office/officeart/2005/8/layout/radial2"/>
    <dgm:cxn modelId="{5DFD9717-1E16-49E1-9579-01CD2B699686}" type="presOf" srcId="{A485FC06-ACED-4379-A49D-81E03B4F4E7C}" destId="{E39A6025-2E7C-481A-83E5-E598C640D283}" srcOrd="0" destOrd="0" presId="urn:microsoft.com/office/officeart/2005/8/layout/radial2"/>
    <dgm:cxn modelId="{1ED66420-CAFF-4BF1-AC5A-D76AA7DDCA20}" srcId="{5EED38DD-D1AA-4A0C-8EB4-758B2973679E}" destId="{E8F57836-7DA9-4D3B-B444-E190BA4654A4}" srcOrd="1" destOrd="0" parTransId="{03E2F5FD-0231-4BC7-913E-F601A4230A9E}" sibTransId="{C02E09F0-9DED-4A40-9210-4634777FEEA1}"/>
    <dgm:cxn modelId="{86BBB430-A219-4500-80C6-1F8D34688BD7}" srcId="{BA30A2E0-137F-49F9-B074-9387D1BB6DB0}" destId="{BABCDDE9-7F05-42B9-AC77-89C884FCE3AF}" srcOrd="0" destOrd="0" parTransId="{B22536B7-FBB2-45AF-A4F1-D017AA1B9BF5}" sibTransId="{ED9894DF-3F47-4C89-980D-1CE6B7F8E5DF}"/>
    <dgm:cxn modelId="{90DB7134-FD29-4326-8667-5FA33722ED0A}" type="presOf" srcId="{E8F57836-7DA9-4D3B-B444-E190BA4654A4}" destId="{2BC2CDAA-6C38-48DA-84FC-EC6AA0EE047F}" srcOrd="0" destOrd="1" presId="urn:microsoft.com/office/officeart/2005/8/layout/radial2"/>
    <dgm:cxn modelId="{B9102342-985D-47AE-BCA9-B73924B04D7E}" srcId="{5EED38DD-D1AA-4A0C-8EB4-758B2973679E}" destId="{E3D25CC7-2F3B-493F-9523-6452BE662822}" srcOrd="0" destOrd="0" parTransId="{698A1940-280E-43BE-AA54-EB3FE7A657E8}" sibTransId="{2D14E9E0-B9E4-466F-9147-F662792BF27C}"/>
    <dgm:cxn modelId="{AC106A44-0E09-4338-84D0-BEB6C8FE3CB8}" srcId="{9F467B4F-EA5B-46FC-B231-9E4732D7F6E4}" destId="{BA30A2E0-137F-49F9-B074-9387D1BB6DB0}" srcOrd="0" destOrd="0" parTransId="{B326C5B1-D169-46AE-B383-97D5267BA52E}" sibTransId="{3D71D6D7-E847-4C35-AC82-82B04119FB5D}"/>
    <dgm:cxn modelId="{D314F84C-B3F9-4AA1-A59B-4A918E8D411F}" srcId="{9F467B4F-EA5B-46FC-B231-9E4732D7F6E4}" destId="{5EED38DD-D1AA-4A0C-8EB4-758B2973679E}" srcOrd="1" destOrd="0" parTransId="{3F316BBA-9066-4966-98F3-0D90D914AFAD}" sibTransId="{62D14E7C-79E9-4B03-9F54-3AC0D31600AD}"/>
    <dgm:cxn modelId="{F3A7206D-7B94-4DD5-9042-906233E9D248}" type="presOf" srcId="{BABCDDE9-7F05-42B9-AC77-89C884FCE3AF}" destId="{296AFA81-B788-4DDC-A116-F1C5569B8A99}" srcOrd="0" destOrd="0" presId="urn:microsoft.com/office/officeart/2005/8/layout/radial2"/>
    <dgm:cxn modelId="{6224A76E-FB16-4D6B-95DD-C562661E5C73}" type="presOf" srcId="{9F467B4F-EA5B-46FC-B231-9E4732D7F6E4}" destId="{9CF473A2-D35C-4989-8B7E-C1B883695DE0}" srcOrd="0" destOrd="0" presId="urn:microsoft.com/office/officeart/2005/8/layout/radial2"/>
    <dgm:cxn modelId="{E1B81850-0093-4CFB-B911-C29B4FD7FDF9}" type="presOf" srcId="{41F32EE3-2A26-4933-92DD-7228A1B13FDF}" destId="{CF39E734-134D-4B40-AA62-05ED4EE042CA}" srcOrd="0" destOrd="0" presId="urn:microsoft.com/office/officeart/2005/8/layout/radial2"/>
    <dgm:cxn modelId="{49B32F7F-9D71-4C9D-BC7D-753019AA9D9D}" srcId="{98BE35DB-D42C-4973-9815-A3C2B13861DF}" destId="{ABFF1AD9-E4C3-41C2-B9DE-04AFB2FD49A8}" srcOrd="0" destOrd="0" parTransId="{D386B3AA-25CA-4B50-9587-C9035E0E75CC}" sibTransId="{84F522C6-F3DC-4573-B788-20879A09F25E}"/>
    <dgm:cxn modelId="{E303758D-73B2-435C-A0C1-9C911F7C7718}" type="presOf" srcId="{5EED38DD-D1AA-4A0C-8EB4-758B2973679E}" destId="{093454C5-1325-43A1-A503-A893C0D62B3F}" srcOrd="0" destOrd="0" presId="urn:microsoft.com/office/officeart/2005/8/layout/radial2"/>
    <dgm:cxn modelId="{5CF91A97-8F5B-4235-8CFB-E61052D6B8CB}" srcId="{10671E5A-432F-40F2-BA8E-096E09C15CE5}" destId="{C8F248E5-EF8D-4319-B913-F6076898073F}" srcOrd="0" destOrd="0" parTransId="{50D5DABF-4FB7-4084-84CB-C8A179B42B9D}" sibTransId="{EE3E0448-7DF6-418D-AC4D-C93EB8419FF2}"/>
    <dgm:cxn modelId="{023C5AA7-D2EB-41E1-A563-BC16D9976ECC}" type="presOf" srcId="{3F316BBA-9066-4966-98F3-0D90D914AFAD}" destId="{E533CAE8-E363-406E-B226-81A63D126B9B}" srcOrd="0" destOrd="0" presId="urn:microsoft.com/office/officeart/2005/8/layout/radial2"/>
    <dgm:cxn modelId="{4DC025BE-869A-449B-A35E-FFACB74F7984}" type="presOf" srcId="{BA30A2E0-137F-49F9-B074-9387D1BB6DB0}" destId="{2FA47219-9D84-4420-9649-41F82BD779BB}" srcOrd="0" destOrd="0" presId="urn:microsoft.com/office/officeart/2005/8/layout/radial2"/>
    <dgm:cxn modelId="{28F6AECF-7CD6-4B66-AA79-CD772E4592D1}" type="presOf" srcId="{10671E5A-432F-40F2-BA8E-096E09C15CE5}" destId="{25C92282-8916-4333-A8E2-C616FAFA084D}" srcOrd="0" destOrd="0" presId="urn:microsoft.com/office/officeart/2005/8/layout/radial2"/>
    <dgm:cxn modelId="{A8C7DCD3-0D46-467C-B160-0CB44AC80B05}" type="presOf" srcId="{98BE35DB-D42C-4973-9815-A3C2B13861DF}" destId="{E63003F6-F318-435E-A364-17EC0CAD4287}" srcOrd="0" destOrd="0" presId="urn:microsoft.com/office/officeart/2005/8/layout/radial2"/>
    <dgm:cxn modelId="{34CA74D5-755B-4DFD-BCCF-771762B8C129}" type="presOf" srcId="{B326C5B1-D169-46AE-B383-97D5267BA52E}" destId="{51065846-D094-4517-B1AE-D60B2390C0DD}" srcOrd="0" destOrd="0" presId="urn:microsoft.com/office/officeart/2005/8/layout/radial2"/>
    <dgm:cxn modelId="{EA2A65DF-E6E4-4F69-826D-74CC5BE6DB11}" srcId="{9F467B4F-EA5B-46FC-B231-9E4732D7F6E4}" destId="{10671E5A-432F-40F2-BA8E-096E09C15CE5}" srcOrd="2" destOrd="0" parTransId="{A485FC06-ACED-4379-A49D-81E03B4F4E7C}" sibTransId="{E969A6A5-D15F-4F32-B64E-8E8FE3C25C2D}"/>
    <dgm:cxn modelId="{9F4D29EE-4FC9-4FFD-9BAD-E8A070AFDFC4}" type="presOf" srcId="{ABFF1AD9-E4C3-41C2-B9DE-04AFB2FD49A8}" destId="{17044FBD-76BB-4424-A226-B9E1FFCF52A1}" srcOrd="0" destOrd="0" presId="urn:microsoft.com/office/officeart/2005/8/layout/radial2"/>
    <dgm:cxn modelId="{C87B03F2-CAAA-4914-8C43-72809559D5BA}" srcId="{9F467B4F-EA5B-46FC-B231-9E4732D7F6E4}" destId="{98BE35DB-D42C-4973-9815-A3C2B13861DF}" srcOrd="3" destOrd="0" parTransId="{41F32EE3-2A26-4933-92DD-7228A1B13FDF}" sibTransId="{B1FB5EF5-FE5A-4F18-BAE7-CDD9D0995028}"/>
    <dgm:cxn modelId="{674B10FF-7B5D-4591-92E2-B22F794682D6}" type="presOf" srcId="{E3D25CC7-2F3B-493F-9523-6452BE662822}" destId="{2BC2CDAA-6C38-48DA-84FC-EC6AA0EE047F}" srcOrd="0" destOrd="0" presId="urn:microsoft.com/office/officeart/2005/8/layout/radial2"/>
    <dgm:cxn modelId="{449C5A6C-59B9-4802-8B13-D7007D9E7FB0}" type="presParOf" srcId="{9CF473A2-D35C-4989-8B7E-C1B883695DE0}" destId="{5137A4AD-0F60-425A-B52F-A1DE781CFDFC}" srcOrd="0" destOrd="0" presId="urn:microsoft.com/office/officeart/2005/8/layout/radial2"/>
    <dgm:cxn modelId="{C9ABDEEB-C897-4369-85A7-98B2A6920D40}" type="presParOf" srcId="{5137A4AD-0F60-425A-B52F-A1DE781CFDFC}" destId="{02FD0B10-69E2-43CE-86A4-5CE98E406980}" srcOrd="0" destOrd="0" presId="urn:microsoft.com/office/officeart/2005/8/layout/radial2"/>
    <dgm:cxn modelId="{978D1BD7-30FE-487E-AF26-C4E69AD766C2}" type="presParOf" srcId="{02FD0B10-69E2-43CE-86A4-5CE98E406980}" destId="{E6FF1E16-0611-49E8-857B-78CFB73AEE77}" srcOrd="0" destOrd="0" presId="urn:microsoft.com/office/officeart/2005/8/layout/radial2"/>
    <dgm:cxn modelId="{8742A74C-8B8F-440A-A159-0010F70D8C56}" type="presParOf" srcId="{02FD0B10-69E2-43CE-86A4-5CE98E406980}" destId="{86F150EA-35EA-46B3-9A95-A6A28B983642}" srcOrd="1" destOrd="0" presId="urn:microsoft.com/office/officeart/2005/8/layout/radial2"/>
    <dgm:cxn modelId="{230F8B26-2EAA-41CF-B063-526983E1A80F}" type="presParOf" srcId="{5137A4AD-0F60-425A-B52F-A1DE781CFDFC}" destId="{51065846-D094-4517-B1AE-D60B2390C0DD}" srcOrd="1" destOrd="0" presId="urn:microsoft.com/office/officeart/2005/8/layout/radial2"/>
    <dgm:cxn modelId="{1582E44E-5CDD-4C44-B71E-686D00501920}" type="presParOf" srcId="{5137A4AD-0F60-425A-B52F-A1DE781CFDFC}" destId="{4055625C-4FB6-42AF-B3E2-B6EB19C107D6}" srcOrd="2" destOrd="0" presId="urn:microsoft.com/office/officeart/2005/8/layout/radial2"/>
    <dgm:cxn modelId="{F9FAA765-B603-470E-BC94-ACE9FDB14D6F}" type="presParOf" srcId="{4055625C-4FB6-42AF-B3E2-B6EB19C107D6}" destId="{2FA47219-9D84-4420-9649-41F82BD779BB}" srcOrd="0" destOrd="0" presId="urn:microsoft.com/office/officeart/2005/8/layout/radial2"/>
    <dgm:cxn modelId="{DAC6F2A8-3756-40E2-9ED0-A08552B68B3C}" type="presParOf" srcId="{4055625C-4FB6-42AF-B3E2-B6EB19C107D6}" destId="{296AFA81-B788-4DDC-A116-F1C5569B8A99}" srcOrd="1" destOrd="0" presId="urn:microsoft.com/office/officeart/2005/8/layout/radial2"/>
    <dgm:cxn modelId="{339A72C6-8204-42D3-913C-05DA1C647131}" type="presParOf" srcId="{5137A4AD-0F60-425A-B52F-A1DE781CFDFC}" destId="{E533CAE8-E363-406E-B226-81A63D126B9B}" srcOrd="3" destOrd="0" presId="urn:microsoft.com/office/officeart/2005/8/layout/radial2"/>
    <dgm:cxn modelId="{49AF68C4-917B-4F9E-A49C-D8AD96499B54}" type="presParOf" srcId="{5137A4AD-0F60-425A-B52F-A1DE781CFDFC}" destId="{578D452A-51A6-4100-B139-D5FFF65D862A}" srcOrd="4" destOrd="0" presId="urn:microsoft.com/office/officeart/2005/8/layout/radial2"/>
    <dgm:cxn modelId="{A5E27E3F-F900-4FDF-9D40-9A85A8AF7D5C}" type="presParOf" srcId="{578D452A-51A6-4100-B139-D5FFF65D862A}" destId="{093454C5-1325-43A1-A503-A893C0D62B3F}" srcOrd="0" destOrd="0" presId="urn:microsoft.com/office/officeart/2005/8/layout/radial2"/>
    <dgm:cxn modelId="{354C0F07-CF4B-42F6-A0DF-958CBC495B8B}" type="presParOf" srcId="{578D452A-51A6-4100-B139-D5FFF65D862A}" destId="{2BC2CDAA-6C38-48DA-84FC-EC6AA0EE047F}" srcOrd="1" destOrd="0" presId="urn:microsoft.com/office/officeart/2005/8/layout/radial2"/>
    <dgm:cxn modelId="{6BA71199-FD99-4DEE-836F-C8725C774039}" type="presParOf" srcId="{5137A4AD-0F60-425A-B52F-A1DE781CFDFC}" destId="{E39A6025-2E7C-481A-83E5-E598C640D283}" srcOrd="5" destOrd="0" presId="urn:microsoft.com/office/officeart/2005/8/layout/radial2"/>
    <dgm:cxn modelId="{70C49E7B-3C28-467D-95E6-C1280EEFA31A}" type="presParOf" srcId="{5137A4AD-0F60-425A-B52F-A1DE781CFDFC}" destId="{41FF6A7F-93F8-4FF3-8D5D-895933BA587C}" srcOrd="6" destOrd="0" presId="urn:microsoft.com/office/officeart/2005/8/layout/radial2"/>
    <dgm:cxn modelId="{4B2FA0F4-7E89-4745-8DB3-B3B22FD69060}" type="presParOf" srcId="{41FF6A7F-93F8-4FF3-8D5D-895933BA587C}" destId="{25C92282-8916-4333-A8E2-C616FAFA084D}" srcOrd="0" destOrd="0" presId="urn:microsoft.com/office/officeart/2005/8/layout/radial2"/>
    <dgm:cxn modelId="{232882F6-82BB-46BC-BB40-AFA195F167CB}" type="presParOf" srcId="{41FF6A7F-93F8-4FF3-8D5D-895933BA587C}" destId="{C74AF297-1B4D-4725-A133-BD5FCFDB24CC}" srcOrd="1" destOrd="0" presId="urn:microsoft.com/office/officeart/2005/8/layout/radial2"/>
    <dgm:cxn modelId="{BA9A1021-B2B9-4F8F-8C82-EF54F782C0B3}" type="presParOf" srcId="{5137A4AD-0F60-425A-B52F-A1DE781CFDFC}" destId="{CF39E734-134D-4B40-AA62-05ED4EE042CA}" srcOrd="7" destOrd="0" presId="urn:microsoft.com/office/officeart/2005/8/layout/radial2"/>
    <dgm:cxn modelId="{7538C41C-1C08-4A58-8556-021D4840B236}" type="presParOf" srcId="{5137A4AD-0F60-425A-B52F-A1DE781CFDFC}" destId="{933D8A6D-E839-4359-96EA-7F431072A531}" srcOrd="8" destOrd="0" presId="urn:microsoft.com/office/officeart/2005/8/layout/radial2"/>
    <dgm:cxn modelId="{AF7ED20C-25AF-4423-9D55-246EC8F7326D}" type="presParOf" srcId="{933D8A6D-E839-4359-96EA-7F431072A531}" destId="{E63003F6-F318-435E-A364-17EC0CAD4287}" srcOrd="0" destOrd="0" presId="urn:microsoft.com/office/officeart/2005/8/layout/radial2"/>
    <dgm:cxn modelId="{3DDD05C5-4F74-41AE-A61A-22F5248B13AE}" type="presParOf" srcId="{933D8A6D-E839-4359-96EA-7F431072A531}" destId="{17044FBD-76BB-4424-A226-B9E1FFCF52A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14CE-54F2-41E1-B63E-1C3382F89614}">
      <dsp:nvSpPr>
        <dsp:cNvPr id="0" name=""/>
        <dsp:cNvSpPr/>
      </dsp:nvSpPr>
      <dsp:spPr>
        <a:xfrm>
          <a:off x="0" y="2783"/>
          <a:ext cx="1469738" cy="5974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Educación financiera</a:t>
          </a:r>
        </a:p>
      </dsp:txBody>
      <dsp:txXfrm>
        <a:off x="17499" y="20282"/>
        <a:ext cx="1434740" cy="562459"/>
      </dsp:txXfrm>
    </dsp:sp>
    <dsp:sp modelId="{E029301B-8DBB-465F-9CED-DF1647C0BE40}">
      <dsp:nvSpPr>
        <dsp:cNvPr id="0" name=""/>
        <dsp:cNvSpPr/>
      </dsp:nvSpPr>
      <dsp:spPr>
        <a:xfrm rot="5400000">
          <a:off x="622845" y="615177"/>
          <a:ext cx="224046" cy="26885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a:latin typeface="Calibri" panose="020F0502020204030204" pitchFamily="34" charset="0"/>
            <a:cs typeface="Calibri" panose="020F0502020204030204" pitchFamily="34" charset="0"/>
          </a:endParaRPr>
        </a:p>
      </dsp:txBody>
      <dsp:txXfrm rot="-5400000">
        <a:off x="654212" y="637581"/>
        <a:ext cx="161313" cy="156832"/>
      </dsp:txXfrm>
    </dsp:sp>
    <dsp:sp modelId="{7ED27E53-0332-41EB-802A-D22508FAFE1D}">
      <dsp:nvSpPr>
        <dsp:cNvPr id="0" name=""/>
        <dsp:cNvSpPr/>
      </dsp:nvSpPr>
      <dsp:spPr>
        <a:xfrm>
          <a:off x="0" y="898969"/>
          <a:ext cx="1469738" cy="597457"/>
        </a:xfrm>
        <a:prstGeom prst="roundRect">
          <a:avLst>
            <a:gd name="adj" fmla="val 10000"/>
          </a:avLst>
        </a:prstGeom>
        <a:solidFill>
          <a:schemeClr val="accent5">
            <a:hueOff val="5720554"/>
            <a:satOff val="-11458"/>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Finanzas a prueba de crisis</a:t>
          </a:r>
        </a:p>
      </dsp:txBody>
      <dsp:txXfrm>
        <a:off x="17499" y="916468"/>
        <a:ext cx="1434740" cy="562459"/>
      </dsp:txXfrm>
    </dsp:sp>
    <dsp:sp modelId="{14CD3E90-6029-45B8-8FBC-DF375AE84928}">
      <dsp:nvSpPr>
        <dsp:cNvPr id="0" name=""/>
        <dsp:cNvSpPr/>
      </dsp:nvSpPr>
      <dsp:spPr>
        <a:xfrm rot="5400000">
          <a:off x="622845" y="1511363"/>
          <a:ext cx="224046" cy="268855"/>
        </a:xfrm>
        <a:prstGeom prst="rightArrow">
          <a:avLst>
            <a:gd name="adj1" fmla="val 60000"/>
            <a:gd name="adj2" fmla="val 50000"/>
          </a:avLst>
        </a:prstGeom>
        <a:solidFill>
          <a:schemeClr val="accent5">
            <a:hueOff val="8580830"/>
            <a:satOff val="-17187"/>
            <a:lumOff val="-10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a:latin typeface="Calibri" panose="020F0502020204030204" pitchFamily="34" charset="0"/>
            <a:cs typeface="Calibri" panose="020F0502020204030204" pitchFamily="34" charset="0"/>
          </a:endParaRPr>
        </a:p>
      </dsp:txBody>
      <dsp:txXfrm rot="-5400000">
        <a:off x="654212" y="1533767"/>
        <a:ext cx="161313" cy="156832"/>
      </dsp:txXfrm>
    </dsp:sp>
    <dsp:sp modelId="{CE8D4AFD-19C8-4BBF-A97E-F8E385CC2DAC}">
      <dsp:nvSpPr>
        <dsp:cNvPr id="0" name=""/>
        <dsp:cNvSpPr/>
      </dsp:nvSpPr>
      <dsp:spPr>
        <a:xfrm>
          <a:off x="0" y="1795155"/>
          <a:ext cx="1469738" cy="887128"/>
        </a:xfrm>
        <a:prstGeom prst="roundRect">
          <a:avLst>
            <a:gd name="adj" fmla="val 10000"/>
          </a:avLst>
        </a:prstGeom>
        <a:solidFill>
          <a:schemeClr val="accent5">
            <a:hueOff val="11441107"/>
            <a:satOff val="-22916"/>
            <a:lumOff val="-1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Toma de decisiones financieras apropiadas </a:t>
          </a:r>
        </a:p>
      </dsp:txBody>
      <dsp:txXfrm>
        <a:off x="25983" y="1821138"/>
        <a:ext cx="1417772" cy="835162"/>
      </dsp:txXfrm>
    </dsp:sp>
    <dsp:sp modelId="{1C668BF8-C4CA-48C5-8C2C-98A1C2A7BE44}">
      <dsp:nvSpPr>
        <dsp:cNvPr id="0" name=""/>
        <dsp:cNvSpPr/>
      </dsp:nvSpPr>
      <dsp:spPr>
        <a:xfrm rot="5400000">
          <a:off x="622845" y="2697220"/>
          <a:ext cx="224046" cy="268855"/>
        </a:xfrm>
        <a:prstGeom prst="rightArrow">
          <a:avLst>
            <a:gd name="adj1" fmla="val 60000"/>
            <a:gd name="adj2" fmla="val 50000"/>
          </a:avLst>
        </a:prstGeom>
        <a:solidFill>
          <a:schemeClr val="accent5">
            <a:hueOff val="17161661"/>
            <a:satOff val="-34374"/>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a:latin typeface="Calibri" panose="020F0502020204030204" pitchFamily="34" charset="0"/>
            <a:cs typeface="Calibri" panose="020F0502020204030204" pitchFamily="34" charset="0"/>
          </a:endParaRPr>
        </a:p>
      </dsp:txBody>
      <dsp:txXfrm rot="-5400000">
        <a:off x="654212" y="2719624"/>
        <a:ext cx="161313" cy="156832"/>
      </dsp:txXfrm>
    </dsp:sp>
    <dsp:sp modelId="{0B80E2CE-8B0D-49F8-81B8-14B739CF92F0}">
      <dsp:nvSpPr>
        <dsp:cNvPr id="0" name=""/>
        <dsp:cNvSpPr/>
      </dsp:nvSpPr>
      <dsp:spPr>
        <a:xfrm>
          <a:off x="0" y="2981013"/>
          <a:ext cx="1469738" cy="597457"/>
        </a:xfrm>
        <a:prstGeom prst="roundRect">
          <a:avLst>
            <a:gd name="adj" fmla="val 10000"/>
          </a:avLst>
        </a:prstGeom>
        <a:solidFill>
          <a:schemeClr val="accent5">
            <a:hueOff val="17161661"/>
            <a:satOff val="-34374"/>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Desarrollo económico local-nacional</a:t>
          </a:r>
        </a:p>
      </dsp:txBody>
      <dsp:txXfrm>
        <a:off x="17499" y="2998512"/>
        <a:ext cx="1434740" cy="562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FF9F-B8F0-4069-A8F9-62433F847E94}">
      <dsp:nvSpPr>
        <dsp:cNvPr id="0" name=""/>
        <dsp:cNvSpPr/>
      </dsp:nvSpPr>
      <dsp:spPr>
        <a:xfrm>
          <a:off x="2665" y="0"/>
          <a:ext cx="2548525" cy="36997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accent5">
                  <a:lumMod val="50000"/>
                </a:schemeClr>
              </a:solidFill>
              <a:latin typeface="Calibri" panose="020F0502020204030204" pitchFamily="34" charset="0"/>
              <a:cs typeface="Calibri" panose="020F0502020204030204" pitchFamily="34" charset="0"/>
            </a:rPr>
            <a:t>Enfoque de Investigación</a:t>
          </a:r>
        </a:p>
      </dsp:txBody>
      <dsp:txXfrm>
        <a:off x="13501" y="10836"/>
        <a:ext cx="2526853" cy="348303"/>
      </dsp:txXfrm>
    </dsp:sp>
    <dsp:sp modelId="{99E017EC-81F9-43BD-9B89-F595186FD7D7}">
      <dsp:nvSpPr>
        <dsp:cNvPr id="0" name=""/>
        <dsp:cNvSpPr/>
      </dsp:nvSpPr>
      <dsp:spPr>
        <a:xfrm>
          <a:off x="2665800" y="42872"/>
          <a:ext cx="242971" cy="2842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2665800" y="99718"/>
        <a:ext cx="170080" cy="170538"/>
      </dsp:txXfrm>
    </dsp:sp>
    <dsp:sp modelId="{BB59511B-4D8B-4F85-AF2C-F8449CD7FB56}">
      <dsp:nvSpPr>
        <dsp:cNvPr id="0" name=""/>
        <dsp:cNvSpPr/>
      </dsp:nvSpPr>
      <dsp:spPr>
        <a:xfrm>
          <a:off x="3009627" y="0"/>
          <a:ext cx="1146089" cy="36997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rgbClr val="002060"/>
              </a:solidFill>
              <a:latin typeface="Calibri" panose="020F0502020204030204" pitchFamily="34" charset="0"/>
              <a:cs typeface="Calibri" panose="020F0502020204030204" pitchFamily="34" charset="0"/>
            </a:rPr>
            <a:t>Mixto</a:t>
          </a:r>
        </a:p>
      </dsp:txBody>
      <dsp:txXfrm>
        <a:off x="3020463" y="10836"/>
        <a:ext cx="1124417" cy="3483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74972-BED0-405A-A2D5-45AA2C33626C}">
      <dsp:nvSpPr>
        <dsp:cNvPr id="0" name=""/>
        <dsp:cNvSpPr/>
      </dsp:nvSpPr>
      <dsp:spPr>
        <a:xfrm>
          <a:off x="3101257" y="699177"/>
          <a:ext cx="944943" cy="449707"/>
        </a:xfrm>
        <a:custGeom>
          <a:avLst/>
          <a:gdLst/>
          <a:ahLst/>
          <a:cxnLst/>
          <a:rect l="0" t="0" r="0" b="0"/>
          <a:pathLst>
            <a:path>
              <a:moveTo>
                <a:pt x="0" y="0"/>
              </a:moveTo>
              <a:lnTo>
                <a:pt x="0" y="306462"/>
              </a:lnTo>
              <a:lnTo>
                <a:pt x="944943" y="306462"/>
              </a:lnTo>
              <a:lnTo>
                <a:pt x="944943" y="4497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5FE0D-F197-4A96-9B8E-DE6EA4D354EE}">
      <dsp:nvSpPr>
        <dsp:cNvPr id="0" name=""/>
        <dsp:cNvSpPr/>
      </dsp:nvSpPr>
      <dsp:spPr>
        <a:xfrm>
          <a:off x="2156313" y="699177"/>
          <a:ext cx="944943" cy="449707"/>
        </a:xfrm>
        <a:custGeom>
          <a:avLst/>
          <a:gdLst/>
          <a:ahLst/>
          <a:cxnLst/>
          <a:rect l="0" t="0" r="0" b="0"/>
          <a:pathLst>
            <a:path>
              <a:moveTo>
                <a:pt x="944943" y="0"/>
              </a:moveTo>
              <a:lnTo>
                <a:pt x="944943" y="306462"/>
              </a:lnTo>
              <a:lnTo>
                <a:pt x="0" y="306462"/>
              </a:lnTo>
              <a:lnTo>
                <a:pt x="0" y="4497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0A0EF-EE66-4E12-B06B-7E1BB3D64A41}">
      <dsp:nvSpPr>
        <dsp:cNvPr id="0" name=""/>
        <dsp:cNvSpPr/>
      </dsp:nvSpPr>
      <dsp:spPr>
        <a:xfrm>
          <a:off x="1514736" y="1039"/>
          <a:ext cx="3173041" cy="698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A5115-07EA-49ED-B075-51943F25C4D0}">
      <dsp:nvSpPr>
        <dsp:cNvPr id="0" name=""/>
        <dsp:cNvSpPr/>
      </dsp:nvSpPr>
      <dsp:spPr>
        <a:xfrm>
          <a:off x="1686544" y="164257"/>
          <a:ext cx="3173041" cy="6981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a:solidFill>
                <a:schemeClr val="bg2">
                  <a:lumMod val="10000"/>
                </a:schemeClr>
              </a:solidFill>
            </a:rPr>
            <a:t>Instrumentos de Recolección de Datos</a:t>
          </a:r>
          <a:endParaRPr lang="es-EC" sz="1600" b="1" kern="1200" dirty="0">
            <a:solidFill>
              <a:schemeClr val="bg2">
                <a:lumMod val="10000"/>
              </a:schemeClr>
            </a:solidFill>
          </a:endParaRPr>
        </a:p>
      </dsp:txBody>
      <dsp:txXfrm>
        <a:off x="1706992" y="184705"/>
        <a:ext cx="3132145" cy="657241"/>
      </dsp:txXfrm>
    </dsp:sp>
    <dsp:sp modelId="{1475A2BC-14F5-4AAA-8FDC-FFCC4CBBDFD9}">
      <dsp:nvSpPr>
        <dsp:cNvPr id="0" name=""/>
        <dsp:cNvSpPr/>
      </dsp:nvSpPr>
      <dsp:spPr>
        <a:xfrm>
          <a:off x="1383178" y="1148884"/>
          <a:ext cx="1546271" cy="9818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A7785-AD15-4E42-BA8E-072C41F64B64}">
      <dsp:nvSpPr>
        <dsp:cNvPr id="0" name=""/>
        <dsp:cNvSpPr/>
      </dsp:nvSpPr>
      <dsp:spPr>
        <a:xfrm>
          <a:off x="1554985" y="1312102"/>
          <a:ext cx="1546271" cy="981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2">
                  <a:lumMod val="10000"/>
                </a:schemeClr>
              </a:solidFill>
            </a:rPr>
            <a:t>Encuesta</a:t>
          </a:r>
        </a:p>
      </dsp:txBody>
      <dsp:txXfrm>
        <a:off x="1583743" y="1340860"/>
        <a:ext cx="1488755" cy="924366"/>
      </dsp:txXfrm>
    </dsp:sp>
    <dsp:sp modelId="{74C69310-9EE3-4436-8714-B8B13DFE0DAC}">
      <dsp:nvSpPr>
        <dsp:cNvPr id="0" name=""/>
        <dsp:cNvSpPr/>
      </dsp:nvSpPr>
      <dsp:spPr>
        <a:xfrm>
          <a:off x="3273064" y="1148884"/>
          <a:ext cx="1546271" cy="9818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86B54-D6CC-4329-BA53-107E3896C5E2}">
      <dsp:nvSpPr>
        <dsp:cNvPr id="0" name=""/>
        <dsp:cNvSpPr/>
      </dsp:nvSpPr>
      <dsp:spPr>
        <a:xfrm>
          <a:off x="3444872" y="1312102"/>
          <a:ext cx="1546271" cy="981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2">
                  <a:lumMod val="10000"/>
                </a:schemeClr>
              </a:solidFill>
            </a:rPr>
            <a:t>Grupo focal (entrevista grupal)</a:t>
          </a:r>
        </a:p>
      </dsp:txBody>
      <dsp:txXfrm>
        <a:off x="3473630" y="1340860"/>
        <a:ext cx="1488755" cy="9243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B3116-F2D8-417B-BC71-45DF0157326B}">
      <dsp:nvSpPr>
        <dsp:cNvPr id="0" name=""/>
        <dsp:cNvSpPr/>
      </dsp:nvSpPr>
      <dsp:spPr>
        <a:xfrm>
          <a:off x="788330" y="797"/>
          <a:ext cx="3192129" cy="522081"/>
        </a:xfrm>
        <a:prstGeom prst="roundRect">
          <a:avLst>
            <a:gd name="adj" fmla="val 10000"/>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Validación de Instrumentos de Investigación</a:t>
          </a:r>
        </a:p>
      </dsp:txBody>
      <dsp:txXfrm>
        <a:off x="803621" y="16088"/>
        <a:ext cx="3161547" cy="491499"/>
      </dsp:txXfrm>
    </dsp:sp>
    <dsp:sp modelId="{668D646F-15CD-401C-82E3-D70047D17CEF}">
      <dsp:nvSpPr>
        <dsp:cNvPr id="0" name=""/>
        <dsp:cNvSpPr/>
      </dsp:nvSpPr>
      <dsp:spPr>
        <a:xfrm rot="5400000">
          <a:off x="2286504" y="535930"/>
          <a:ext cx="195780" cy="234936"/>
        </a:xfrm>
        <a:prstGeom prst="rightArrow">
          <a:avLst>
            <a:gd name="adj1" fmla="val 60000"/>
            <a:gd name="adj2" fmla="val 50000"/>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solidFill>
              <a:schemeClr val="bg2">
                <a:lumMod val="10000"/>
              </a:schemeClr>
            </a:solidFill>
          </a:endParaRPr>
        </a:p>
      </dsp:txBody>
      <dsp:txXfrm rot="-5400000">
        <a:off x="2313913" y="555508"/>
        <a:ext cx="140962" cy="137046"/>
      </dsp:txXfrm>
    </dsp:sp>
    <dsp:sp modelId="{A2F9BD09-96F9-4439-A02F-3188D08EF709}">
      <dsp:nvSpPr>
        <dsp:cNvPr id="0" name=""/>
        <dsp:cNvSpPr/>
      </dsp:nvSpPr>
      <dsp:spPr>
        <a:xfrm>
          <a:off x="788330" y="783919"/>
          <a:ext cx="3192129" cy="522081"/>
        </a:xfrm>
        <a:prstGeom prst="roundRect">
          <a:avLst>
            <a:gd name="adj" fmla="val 10000"/>
          </a:avLst>
        </a:prstGeom>
        <a:gradFill rotWithShape="0">
          <a:gsLst>
            <a:gs pos="0">
              <a:schemeClr val="accent2">
                <a:shade val="50000"/>
                <a:hueOff val="-464823"/>
                <a:satOff val="-55981"/>
                <a:lumOff val="56063"/>
                <a:alphaOff val="0"/>
                <a:tint val="50000"/>
                <a:satMod val="300000"/>
              </a:schemeClr>
            </a:gs>
            <a:gs pos="35000">
              <a:schemeClr val="accent2">
                <a:shade val="50000"/>
                <a:hueOff val="-464823"/>
                <a:satOff val="-55981"/>
                <a:lumOff val="56063"/>
                <a:alphaOff val="0"/>
                <a:tint val="37000"/>
                <a:satMod val="300000"/>
              </a:schemeClr>
            </a:gs>
            <a:gs pos="100000">
              <a:schemeClr val="accent2">
                <a:shade val="50000"/>
                <a:hueOff val="-464823"/>
                <a:satOff val="-55981"/>
                <a:lumOff val="56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rPr>
            <a:t>Validación de expertos</a:t>
          </a:r>
        </a:p>
      </dsp:txBody>
      <dsp:txXfrm>
        <a:off x="803621" y="799210"/>
        <a:ext cx="3161547" cy="4914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7C3FD-1EAC-4C0E-84EF-19A9D8EB5403}">
      <dsp:nvSpPr>
        <dsp:cNvPr id="0" name=""/>
        <dsp:cNvSpPr/>
      </dsp:nvSpPr>
      <dsp:spPr>
        <a:xfrm>
          <a:off x="3471" y="0"/>
          <a:ext cx="2868228" cy="46580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2">
                  <a:lumMod val="25000"/>
                </a:schemeClr>
              </a:solidFill>
              <a:latin typeface="Calibri" panose="020F0502020204030204" pitchFamily="34" charset="0"/>
              <a:cs typeface="Calibri" panose="020F0502020204030204" pitchFamily="34" charset="0"/>
            </a:rPr>
            <a:t>Número de miembros promedio:</a:t>
          </a:r>
        </a:p>
      </dsp:txBody>
      <dsp:txXfrm>
        <a:off x="17114" y="13643"/>
        <a:ext cx="2840942" cy="438514"/>
      </dsp:txXfrm>
    </dsp:sp>
    <dsp:sp modelId="{A6DBA261-6071-42BB-B9F4-F044BC14CD9E}">
      <dsp:nvSpPr>
        <dsp:cNvPr id="0" name=""/>
        <dsp:cNvSpPr/>
      </dsp:nvSpPr>
      <dsp:spPr>
        <a:xfrm>
          <a:off x="2962227" y="120645"/>
          <a:ext cx="191918" cy="224508"/>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25000"/>
              </a:schemeClr>
            </a:solidFill>
            <a:latin typeface="Calibri" panose="020F0502020204030204" pitchFamily="34" charset="0"/>
            <a:cs typeface="Calibri" panose="020F0502020204030204" pitchFamily="34" charset="0"/>
          </a:endParaRPr>
        </a:p>
      </dsp:txBody>
      <dsp:txXfrm>
        <a:off x="2962227" y="165547"/>
        <a:ext cx="134343" cy="134704"/>
      </dsp:txXfrm>
    </dsp:sp>
    <dsp:sp modelId="{2D928AA7-49EF-4543-9427-DA98ACF969DA}">
      <dsp:nvSpPr>
        <dsp:cNvPr id="0" name=""/>
        <dsp:cNvSpPr/>
      </dsp:nvSpPr>
      <dsp:spPr>
        <a:xfrm>
          <a:off x="3233810" y="0"/>
          <a:ext cx="1362013" cy="465800"/>
        </a:xfrm>
        <a:prstGeom prst="roundRect">
          <a:avLst>
            <a:gd name="adj" fmla="val 10000"/>
          </a:avLst>
        </a:prstGeom>
        <a:gradFill rotWithShape="0">
          <a:gsLst>
            <a:gs pos="0">
              <a:schemeClr val="accent4">
                <a:hueOff val="-1869691"/>
                <a:satOff val="-26958"/>
                <a:lumOff val="-5098"/>
                <a:alphaOff val="0"/>
                <a:tint val="50000"/>
                <a:satMod val="300000"/>
              </a:schemeClr>
            </a:gs>
            <a:gs pos="35000">
              <a:schemeClr val="accent4">
                <a:hueOff val="-1869691"/>
                <a:satOff val="-26958"/>
                <a:lumOff val="-5098"/>
                <a:alphaOff val="0"/>
                <a:tint val="37000"/>
                <a:satMod val="300000"/>
              </a:schemeClr>
            </a:gs>
            <a:gs pos="100000">
              <a:schemeClr val="accent4">
                <a:hueOff val="-1869691"/>
                <a:satOff val="-26958"/>
                <a:lumOff val="-5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2">
                  <a:lumMod val="25000"/>
                </a:schemeClr>
              </a:solidFill>
              <a:latin typeface="Calibri" panose="020F0502020204030204" pitchFamily="34" charset="0"/>
              <a:cs typeface="Calibri" panose="020F0502020204030204" pitchFamily="34" charset="0"/>
            </a:rPr>
            <a:t>4 personas</a:t>
          </a:r>
        </a:p>
      </dsp:txBody>
      <dsp:txXfrm>
        <a:off x="3247453" y="13643"/>
        <a:ext cx="1334727" cy="4385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01C4-667A-4B8F-8FBE-286BE846B314}">
      <dsp:nvSpPr>
        <dsp:cNvPr id="0" name=""/>
        <dsp:cNvSpPr/>
      </dsp:nvSpPr>
      <dsp:spPr>
        <a:xfrm>
          <a:off x="1827090" y="1118130"/>
          <a:ext cx="343080" cy="91440"/>
        </a:xfrm>
        <a:custGeom>
          <a:avLst/>
          <a:gdLst/>
          <a:ahLst/>
          <a:cxnLst/>
          <a:rect l="0" t="0" r="0" b="0"/>
          <a:pathLst>
            <a:path>
              <a:moveTo>
                <a:pt x="0" y="49664"/>
              </a:moveTo>
              <a:lnTo>
                <a:pt x="188640" y="49664"/>
              </a:lnTo>
              <a:lnTo>
                <a:pt x="188640" y="45720"/>
              </a:lnTo>
              <a:lnTo>
                <a:pt x="34308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1989287" y="1161754"/>
        <a:ext cx="18685" cy="4192"/>
      </dsp:txXfrm>
    </dsp:sp>
    <dsp:sp modelId="{5398A12A-3062-4E05-A653-CD0A3598A706}">
      <dsp:nvSpPr>
        <dsp:cNvPr id="0" name=""/>
        <dsp:cNvSpPr/>
      </dsp:nvSpPr>
      <dsp:spPr>
        <a:xfrm>
          <a:off x="7921" y="621504"/>
          <a:ext cx="1820968" cy="10925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Difícil situación sanitaria y económica</a:t>
          </a:r>
        </a:p>
      </dsp:txBody>
      <dsp:txXfrm>
        <a:off x="7921" y="621504"/>
        <a:ext cx="1820968" cy="1092581"/>
      </dsp:txXfrm>
    </dsp:sp>
    <dsp:sp modelId="{B0A647D3-58CB-413E-BC43-A8DFDC12C57B}">
      <dsp:nvSpPr>
        <dsp:cNvPr id="0" name=""/>
        <dsp:cNvSpPr/>
      </dsp:nvSpPr>
      <dsp:spPr>
        <a:xfrm>
          <a:off x="4021739" y="1118130"/>
          <a:ext cx="433364" cy="91440"/>
        </a:xfrm>
        <a:custGeom>
          <a:avLst/>
          <a:gdLst/>
          <a:ahLst/>
          <a:cxnLst/>
          <a:rect l="0" t="0" r="0" b="0"/>
          <a:pathLst>
            <a:path>
              <a:moveTo>
                <a:pt x="0" y="45720"/>
              </a:moveTo>
              <a:lnTo>
                <a:pt x="233782" y="45720"/>
              </a:lnTo>
              <a:lnTo>
                <a:pt x="233782" y="49664"/>
              </a:lnTo>
              <a:lnTo>
                <a:pt x="433364" y="49664"/>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4226822" y="1161754"/>
        <a:ext cx="23199" cy="4192"/>
      </dsp:txXfrm>
    </dsp:sp>
    <dsp:sp modelId="{69794222-1416-4D8F-9872-3CA3971E5DBF}">
      <dsp:nvSpPr>
        <dsp:cNvPr id="0" name=""/>
        <dsp:cNvSpPr/>
      </dsp:nvSpPr>
      <dsp:spPr>
        <a:xfrm>
          <a:off x="2202570" y="617560"/>
          <a:ext cx="1820968" cy="10925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Educación financiera</a:t>
          </a:r>
        </a:p>
      </dsp:txBody>
      <dsp:txXfrm>
        <a:off x="2202570" y="617560"/>
        <a:ext cx="1820968" cy="1092581"/>
      </dsp:txXfrm>
    </dsp:sp>
    <dsp:sp modelId="{032ECDCC-6171-4FC3-8B45-82F33B2D536A}">
      <dsp:nvSpPr>
        <dsp:cNvPr id="0" name=""/>
        <dsp:cNvSpPr/>
      </dsp:nvSpPr>
      <dsp:spPr>
        <a:xfrm>
          <a:off x="918405" y="1778528"/>
          <a:ext cx="4479582" cy="388222"/>
        </a:xfrm>
        <a:custGeom>
          <a:avLst/>
          <a:gdLst/>
          <a:ahLst/>
          <a:cxnLst/>
          <a:rect l="0" t="0" r="0" b="0"/>
          <a:pathLst>
            <a:path>
              <a:moveTo>
                <a:pt x="4479582" y="0"/>
              </a:moveTo>
              <a:lnTo>
                <a:pt x="4479582" y="211211"/>
              </a:lnTo>
              <a:lnTo>
                <a:pt x="0" y="211211"/>
              </a:lnTo>
              <a:lnTo>
                <a:pt x="0" y="38822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3045719" y="1970544"/>
        <a:ext cx="224955" cy="4192"/>
      </dsp:txXfrm>
    </dsp:sp>
    <dsp:sp modelId="{2B7242D1-EE1C-4F32-93A4-C63F0A6B6C38}">
      <dsp:nvSpPr>
        <dsp:cNvPr id="0" name=""/>
        <dsp:cNvSpPr/>
      </dsp:nvSpPr>
      <dsp:spPr>
        <a:xfrm>
          <a:off x="4487503" y="555261"/>
          <a:ext cx="1820968" cy="12250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Disminuir vulnerabilidad y mejorar la situación económica</a:t>
          </a:r>
        </a:p>
      </dsp:txBody>
      <dsp:txXfrm>
        <a:off x="4487503" y="555261"/>
        <a:ext cx="1820968" cy="1225067"/>
      </dsp:txXfrm>
    </dsp:sp>
    <dsp:sp modelId="{1958D24F-5E73-4477-B9DE-830BD188CACD}">
      <dsp:nvSpPr>
        <dsp:cNvPr id="0" name=""/>
        <dsp:cNvSpPr/>
      </dsp:nvSpPr>
      <dsp:spPr>
        <a:xfrm>
          <a:off x="1827090" y="2699722"/>
          <a:ext cx="388222" cy="91440"/>
        </a:xfrm>
        <a:custGeom>
          <a:avLst/>
          <a:gdLst/>
          <a:ahLst/>
          <a:cxnLst/>
          <a:rect l="0" t="0" r="0" b="0"/>
          <a:pathLst>
            <a:path>
              <a:moveTo>
                <a:pt x="0" y="45720"/>
              </a:moveTo>
              <a:lnTo>
                <a:pt x="38822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2010730" y="2743345"/>
        <a:ext cx="20941" cy="4192"/>
      </dsp:txXfrm>
    </dsp:sp>
    <dsp:sp modelId="{CDEA43F6-E0D1-4B95-9AA5-8EEE5606BAD4}">
      <dsp:nvSpPr>
        <dsp:cNvPr id="0" name=""/>
        <dsp:cNvSpPr/>
      </dsp:nvSpPr>
      <dsp:spPr>
        <a:xfrm>
          <a:off x="7921" y="2199151"/>
          <a:ext cx="1820968" cy="10925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Bajo nivel de educación financiera </a:t>
          </a:r>
        </a:p>
      </dsp:txBody>
      <dsp:txXfrm>
        <a:off x="7921" y="2199151"/>
        <a:ext cx="1820968" cy="1092581"/>
      </dsp:txXfrm>
    </dsp:sp>
    <dsp:sp modelId="{7550F0E0-7BE5-442D-95A2-3994F3AA04ED}">
      <dsp:nvSpPr>
        <dsp:cNvPr id="0" name=""/>
        <dsp:cNvSpPr/>
      </dsp:nvSpPr>
      <dsp:spPr>
        <a:xfrm>
          <a:off x="4066881" y="2699722"/>
          <a:ext cx="388222" cy="91440"/>
        </a:xfrm>
        <a:custGeom>
          <a:avLst/>
          <a:gdLst/>
          <a:ahLst/>
          <a:cxnLst/>
          <a:rect l="0" t="0" r="0" b="0"/>
          <a:pathLst>
            <a:path>
              <a:moveTo>
                <a:pt x="0" y="45720"/>
              </a:moveTo>
              <a:lnTo>
                <a:pt x="38822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Calibri" panose="020F0502020204030204" pitchFamily="34" charset="0"/>
            <a:cs typeface="Calibri" panose="020F0502020204030204" pitchFamily="34" charset="0"/>
          </a:endParaRPr>
        </a:p>
      </dsp:txBody>
      <dsp:txXfrm>
        <a:off x="4250522" y="2743345"/>
        <a:ext cx="20941" cy="4192"/>
      </dsp:txXfrm>
    </dsp:sp>
    <dsp:sp modelId="{1D583425-8FA7-4E74-9B4A-2B297B26F98B}">
      <dsp:nvSpPr>
        <dsp:cNvPr id="0" name=""/>
        <dsp:cNvSpPr/>
      </dsp:nvSpPr>
      <dsp:spPr>
        <a:xfrm>
          <a:off x="2247712" y="2199151"/>
          <a:ext cx="1820968" cy="10925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Hogares de la parroquia de </a:t>
          </a:r>
          <a:r>
            <a:rPr lang="es-EC" sz="1600" kern="1200" dirty="0" err="1">
              <a:latin typeface="Calibri" panose="020F0502020204030204" pitchFamily="34" charset="0"/>
              <a:cs typeface="Calibri" panose="020F0502020204030204" pitchFamily="34" charset="0"/>
            </a:rPr>
            <a:t>Yaruquí</a:t>
          </a:r>
          <a:endParaRPr lang="es-EC" sz="1600" kern="1200" dirty="0">
            <a:latin typeface="Calibri" panose="020F0502020204030204" pitchFamily="34" charset="0"/>
            <a:cs typeface="Calibri" panose="020F0502020204030204" pitchFamily="34" charset="0"/>
          </a:endParaRPr>
        </a:p>
      </dsp:txBody>
      <dsp:txXfrm>
        <a:off x="2247712" y="2199151"/>
        <a:ext cx="1820968" cy="1092581"/>
      </dsp:txXfrm>
    </dsp:sp>
    <dsp:sp modelId="{5A211B2E-D009-4073-90F9-315C174FEA39}">
      <dsp:nvSpPr>
        <dsp:cNvPr id="0" name=""/>
        <dsp:cNvSpPr/>
      </dsp:nvSpPr>
      <dsp:spPr>
        <a:xfrm>
          <a:off x="4487503" y="2199151"/>
          <a:ext cx="1820968" cy="10925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Calibri" panose="020F0502020204030204" pitchFamily="34" charset="0"/>
              <a:cs typeface="Calibri" panose="020F0502020204030204" pitchFamily="34" charset="0"/>
            </a:rPr>
            <a:t>Programa en base a las necesidades de la población</a:t>
          </a:r>
        </a:p>
      </dsp:txBody>
      <dsp:txXfrm>
        <a:off x="4487503" y="2199151"/>
        <a:ext cx="1820968" cy="10925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689F0-CA19-4A6F-9810-EDD71CBB95E2}">
      <dsp:nvSpPr>
        <dsp:cNvPr id="0" name=""/>
        <dsp:cNvSpPr/>
      </dsp:nvSpPr>
      <dsp:spPr>
        <a:xfrm rot="5400000">
          <a:off x="-346314" y="371987"/>
          <a:ext cx="2308765" cy="1616136"/>
        </a:xfrm>
        <a:prstGeom prst="chevron">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a:latin typeface="Calibri" panose="020F0502020204030204" pitchFamily="34" charset="0"/>
              <a:cs typeface="Calibri" panose="020F0502020204030204" pitchFamily="34" charset="0"/>
            </a:rPr>
            <a:t>Objetivo General</a:t>
          </a:r>
          <a:endParaRPr lang="es-EC" sz="1400" b="1" kern="1200" dirty="0">
            <a:latin typeface="Calibri" panose="020F0502020204030204" pitchFamily="34" charset="0"/>
            <a:cs typeface="Calibri" panose="020F0502020204030204" pitchFamily="34" charset="0"/>
          </a:endParaRPr>
        </a:p>
      </dsp:txBody>
      <dsp:txXfrm rot="-5400000">
        <a:off x="1" y="833740"/>
        <a:ext cx="1616136" cy="692629"/>
      </dsp:txXfrm>
    </dsp:sp>
    <dsp:sp modelId="{58A5D208-D7CF-4B51-83BA-AB2545C8254F}">
      <dsp:nvSpPr>
        <dsp:cNvPr id="0" name=""/>
        <dsp:cNvSpPr/>
      </dsp:nvSpPr>
      <dsp:spPr>
        <a:xfrm rot="5400000">
          <a:off x="2520855" y="-879047"/>
          <a:ext cx="1500697" cy="3310136"/>
        </a:xfrm>
        <a:prstGeom prst="round2Same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0" kern="1200" dirty="0">
              <a:solidFill>
                <a:schemeClr val="bg2">
                  <a:lumMod val="10000"/>
                </a:schemeClr>
              </a:solidFill>
              <a:latin typeface="Calibri" panose="020F0502020204030204" pitchFamily="34" charset="0"/>
              <a:cs typeface="Calibri" panose="020F0502020204030204" pitchFamily="34" charset="0"/>
            </a:rPr>
            <a:t>Diseñar un programa de educación financiera dirigido a los habitantes de la parroquia de </a:t>
          </a:r>
          <a:r>
            <a:rPr lang="es-EC" sz="1400" b="0" kern="1200" dirty="0" err="1">
              <a:solidFill>
                <a:schemeClr val="bg2">
                  <a:lumMod val="10000"/>
                </a:schemeClr>
              </a:solidFill>
              <a:latin typeface="Calibri" panose="020F0502020204030204" pitchFamily="34" charset="0"/>
              <a:cs typeface="Calibri" panose="020F0502020204030204" pitchFamily="34" charset="0"/>
            </a:rPr>
            <a:t>Yaruquí</a:t>
          </a:r>
          <a:r>
            <a:rPr lang="es-EC" sz="1400" b="0" kern="1200" dirty="0">
              <a:solidFill>
                <a:schemeClr val="bg2">
                  <a:lumMod val="10000"/>
                </a:schemeClr>
              </a:solidFill>
              <a:latin typeface="Calibri" panose="020F0502020204030204" pitchFamily="34" charset="0"/>
              <a:cs typeface="Calibri" panose="020F0502020204030204" pitchFamily="34" charset="0"/>
            </a:rPr>
            <a:t> a fin de desarrollar competencias y habilidades financieras que les permita administrar mejor sus finanzas.</a:t>
          </a:r>
        </a:p>
      </dsp:txBody>
      <dsp:txXfrm rot="-5400000">
        <a:off x="1616136" y="98930"/>
        <a:ext cx="3236878" cy="1354181"/>
      </dsp:txXfrm>
    </dsp:sp>
    <dsp:sp modelId="{1CCCBE26-A48B-4374-83A8-06B34C9ED7BC}">
      <dsp:nvSpPr>
        <dsp:cNvPr id="0" name=""/>
        <dsp:cNvSpPr/>
      </dsp:nvSpPr>
      <dsp:spPr>
        <a:xfrm rot="5400000">
          <a:off x="-346314" y="2606997"/>
          <a:ext cx="2308765" cy="1616136"/>
        </a:xfrm>
        <a:prstGeom prst="chevron">
          <a:avLst/>
        </a:prstGeom>
        <a:solidFill>
          <a:schemeClr val="accent1">
            <a:shade val="80000"/>
            <a:hueOff val="486179"/>
            <a:satOff val="-26108"/>
            <a:lumOff val="31017"/>
            <a:alphaOff val="0"/>
          </a:schemeClr>
        </a:solidFill>
        <a:ln w="25400" cap="flat" cmpd="sng" algn="ctr">
          <a:solidFill>
            <a:schemeClr val="accent1">
              <a:shade val="80000"/>
              <a:hueOff val="486179"/>
              <a:satOff val="-26108"/>
              <a:lumOff val="31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a:latin typeface="Calibri" panose="020F0502020204030204" pitchFamily="34" charset="0"/>
              <a:cs typeface="Calibri" panose="020F0502020204030204" pitchFamily="34" charset="0"/>
            </a:rPr>
            <a:t>Objetivos específicos</a:t>
          </a:r>
          <a:endParaRPr lang="es-EC" sz="1400" b="1" kern="1200" dirty="0">
            <a:latin typeface="Calibri" panose="020F0502020204030204" pitchFamily="34" charset="0"/>
            <a:cs typeface="Calibri" panose="020F0502020204030204" pitchFamily="34" charset="0"/>
          </a:endParaRPr>
        </a:p>
      </dsp:txBody>
      <dsp:txXfrm rot="-5400000">
        <a:off x="1" y="3068750"/>
        <a:ext cx="1616136" cy="692629"/>
      </dsp:txXfrm>
    </dsp:sp>
    <dsp:sp modelId="{C7AB8697-40A8-47B5-B618-056DF58B1304}">
      <dsp:nvSpPr>
        <dsp:cNvPr id="0" name=""/>
        <dsp:cNvSpPr/>
      </dsp:nvSpPr>
      <dsp:spPr>
        <a:xfrm rot="5400000">
          <a:off x="2325464" y="1355963"/>
          <a:ext cx="1891479" cy="3310136"/>
        </a:xfrm>
        <a:prstGeom prst="round2SameRect">
          <a:avLst/>
        </a:prstGeom>
        <a:solidFill>
          <a:schemeClr val="lt1">
            <a:alpha val="90000"/>
            <a:hueOff val="0"/>
            <a:satOff val="0"/>
            <a:lumOff val="0"/>
            <a:alphaOff val="0"/>
          </a:schemeClr>
        </a:solidFill>
        <a:ln w="25400" cap="flat" cmpd="sng" algn="ctr">
          <a:solidFill>
            <a:schemeClr val="accent1">
              <a:shade val="80000"/>
              <a:hueOff val="486179"/>
              <a:satOff val="-26108"/>
              <a:lumOff val="310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0" kern="1200" dirty="0">
              <a:solidFill>
                <a:schemeClr val="bg2">
                  <a:lumMod val="10000"/>
                </a:schemeClr>
              </a:solidFill>
              <a:latin typeface="Calibri" panose="020F0502020204030204" pitchFamily="34" charset="0"/>
              <a:cs typeface="Calibri" panose="020F0502020204030204" pitchFamily="34" charset="0"/>
            </a:rPr>
            <a:t>Sensibilizar a la población objetivo acerca de la importancia de la educación financiera.</a:t>
          </a:r>
        </a:p>
        <a:p>
          <a:pPr marL="114300" lvl="1" indent="-114300" algn="l" defTabSz="622300">
            <a:lnSpc>
              <a:spcPct val="90000"/>
            </a:lnSpc>
            <a:spcBef>
              <a:spcPct val="0"/>
            </a:spcBef>
            <a:spcAft>
              <a:spcPct val="15000"/>
            </a:spcAft>
            <a:buFont typeface="Symbol" panose="05050102010706020507" pitchFamily="18" charset="2"/>
            <a:buChar char=""/>
          </a:pPr>
          <a:r>
            <a:rPr lang="es-EC" sz="1400" b="0" kern="1200" dirty="0">
              <a:solidFill>
                <a:schemeClr val="bg2">
                  <a:lumMod val="10000"/>
                </a:schemeClr>
              </a:solidFill>
              <a:latin typeface="Calibri" panose="020F0502020204030204" pitchFamily="34" charset="0"/>
              <a:cs typeface="Calibri" panose="020F0502020204030204" pitchFamily="34" charset="0"/>
            </a:rPr>
            <a:t>Desarrollar material y recursos de apoyo que faciliten la divulgación de conocimientos.</a:t>
          </a:r>
        </a:p>
        <a:p>
          <a:pPr marL="114300" lvl="1" indent="-114300" algn="l" defTabSz="622300">
            <a:lnSpc>
              <a:spcPct val="90000"/>
            </a:lnSpc>
            <a:spcBef>
              <a:spcPct val="0"/>
            </a:spcBef>
            <a:spcAft>
              <a:spcPct val="15000"/>
            </a:spcAft>
            <a:buFont typeface="Symbol" panose="05050102010706020507" pitchFamily="18" charset="2"/>
            <a:buChar char=""/>
          </a:pPr>
          <a:r>
            <a:rPr lang="es-EC" sz="1400" b="0" kern="1200" dirty="0">
              <a:solidFill>
                <a:schemeClr val="bg2">
                  <a:lumMod val="10000"/>
                </a:schemeClr>
              </a:solidFill>
              <a:latin typeface="Calibri" panose="020F0502020204030204" pitchFamily="34" charset="0"/>
              <a:cs typeface="Calibri" panose="020F0502020204030204" pitchFamily="34" charset="0"/>
            </a:rPr>
            <a:t>Utilizar herramientas y plataformas digitales como medios de difusión y acercamiento a la población objetivo.</a:t>
          </a:r>
        </a:p>
      </dsp:txBody>
      <dsp:txXfrm rot="-5400000">
        <a:off x="1616136" y="2157625"/>
        <a:ext cx="3217802" cy="17068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D9BA5-1813-45BD-AAE3-0FE0826532E7}">
      <dsp:nvSpPr>
        <dsp:cNvPr id="0" name=""/>
        <dsp:cNvSpPr/>
      </dsp:nvSpPr>
      <dsp:spPr>
        <a:xfrm>
          <a:off x="231930" y="3898"/>
          <a:ext cx="1981602" cy="147922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Adquirir conocimientos, competencias y habilidades para administrar mejor el dinero</a:t>
          </a:r>
        </a:p>
      </dsp:txBody>
      <dsp:txXfrm>
        <a:off x="266590" y="38558"/>
        <a:ext cx="1912282" cy="1444564"/>
      </dsp:txXfrm>
    </dsp:sp>
    <dsp:sp modelId="{2892DCB3-9AF6-4CBB-9A33-ADF0A761DB27}">
      <dsp:nvSpPr>
        <dsp:cNvPr id="0" name=""/>
        <dsp:cNvSpPr/>
      </dsp:nvSpPr>
      <dsp:spPr>
        <a:xfrm>
          <a:off x="231930" y="1483122"/>
          <a:ext cx="1981602" cy="63606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Programa de educación financiera</a:t>
          </a:r>
        </a:p>
      </dsp:txBody>
      <dsp:txXfrm>
        <a:off x="231930" y="1483122"/>
        <a:ext cx="1395494" cy="636066"/>
      </dsp:txXfrm>
    </dsp:sp>
    <dsp:sp modelId="{2A877E9E-3BEF-4E76-8355-CAEC296316A7}">
      <dsp:nvSpPr>
        <dsp:cNvPr id="0" name=""/>
        <dsp:cNvSpPr/>
      </dsp:nvSpPr>
      <dsp:spPr>
        <a:xfrm>
          <a:off x="1683481" y="1584155"/>
          <a:ext cx="693560" cy="69356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55FEB-6DC9-4FD0-943C-07D7453FF8F4}">
      <dsp:nvSpPr>
        <dsp:cNvPr id="0" name=""/>
        <dsp:cNvSpPr/>
      </dsp:nvSpPr>
      <dsp:spPr>
        <a:xfrm>
          <a:off x="231930" y="2621222"/>
          <a:ext cx="1981602" cy="147922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1869691"/>
              <a:satOff val="-26958"/>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Conceptos de finanzas personales, planificación y control financiero, ahorro e inversión, productos financieros y emprendimientos.</a:t>
          </a:r>
        </a:p>
      </dsp:txBody>
      <dsp:txXfrm>
        <a:off x="266590" y="2655882"/>
        <a:ext cx="1912282" cy="1444564"/>
      </dsp:txXfrm>
    </dsp:sp>
    <dsp:sp modelId="{C8AB0711-1F35-4BB0-9F3F-D69DD1A63050}">
      <dsp:nvSpPr>
        <dsp:cNvPr id="0" name=""/>
        <dsp:cNvSpPr/>
      </dsp:nvSpPr>
      <dsp:spPr>
        <a:xfrm>
          <a:off x="231930" y="4100446"/>
          <a:ext cx="1981602" cy="636066"/>
        </a:xfrm>
        <a:prstGeom prst="rect">
          <a:avLst/>
        </a:prstGeom>
        <a:solidFill>
          <a:schemeClr val="accent4">
            <a:hueOff val="-1869691"/>
            <a:satOff val="-26958"/>
            <a:lumOff val="-5098"/>
            <a:alphaOff val="0"/>
          </a:schemeClr>
        </a:solidFill>
        <a:ln w="25400" cap="flat" cmpd="sng" algn="ctr">
          <a:solidFill>
            <a:schemeClr val="accent4">
              <a:hueOff val="-1869691"/>
              <a:satOff val="-26958"/>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Trabajo en temas con deficiencia</a:t>
          </a:r>
        </a:p>
      </dsp:txBody>
      <dsp:txXfrm>
        <a:off x="231930" y="4100446"/>
        <a:ext cx="1395494" cy="636066"/>
      </dsp:txXfrm>
    </dsp:sp>
    <dsp:sp modelId="{B590A701-8310-4F04-8B41-B99705D485B9}">
      <dsp:nvSpPr>
        <dsp:cNvPr id="0" name=""/>
        <dsp:cNvSpPr/>
      </dsp:nvSpPr>
      <dsp:spPr>
        <a:xfrm>
          <a:off x="1683481" y="4201480"/>
          <a:ext cx="693560" cy="69356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4">
              <a:tint val="40000"/>
              <a:alpha val="90000"/>
              <a:hueOff val="-1305648"/>
              <a:satOff val="-45134"/>
              <a:lumOff val="-32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1A49B-9246-4238-8F9D-D790301A9F13}">
      <dsp:nvSpPr>
        <dsp:cNvPr id="0" name=""/>
        <dsp:cNvSpPr/>
      </dsp:nvSpPr>
      <dsp:spPr>
        <a:xfrm>
          <a:off x="4454" y="41092"/>
          <a:ext cx="2025539" cy="604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Alianzas estratégicas</a:t>
          </a:r>
          <a:endParaRPr lang="es-EC" sz="1400" kern="1200" dirty="0">
            <a:solidFill>
              <a:schemeClr val="bg2">
                <a:lumMod val="10000"/>
              </a:schemeClr>
            </a:solidFill>
          </a:endParaRPr>
        </a:p>
      </dsp:txBody>
      <dsp:txXfrm>
        <a:off x="4454" y="41092"/>
        <a:ext cx="2025539" cy="403200"/>
      </dsp:txXfrm>
    </dsp:sp>
    <dsp:sp modelId="{C380EC53-7E1E-45C5-A65E-E95139F6A17D}">
      <dsp:nvSpPr>
        <dsp:cNvPr id="0" name=""/>
        <dsp:cNvSpPr/>
      </dsp:nvSpPr>
      <dsp:spPr>
        <a:xfrm>
          <a:off x="419324" y="444292"/>
          <a:ext cx="2025539" cy="1937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Principales autoridades de la parroquia, IFIS y empresas del sector</a:t>
          </a:r>
        </a:p>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Promover, difundir y ejecutar el programa</a:t>
          </a:r>
        </a:p>
      </dsp:txBody>
      <dsp:txXfrm>
        <a:off x="476064" y="501032"/>
        <a:ext cx="1912059" cy="1823770"/>
      </dsp:txXfrm>
    </dsp:sp>
    <dsp:sp modelId="{EF428F36-9880-4F04-BFDE-2E62321992A0}">
      <dsp:nvSpPr>
        <dsp:cNvPr id="0" name=""/>
        <dsp:cNvSpPr/>
      </dsp:nvSpPr>
      <dsp:spPr>
        <a:xfrm>
          <a:off x="2337058" y="-9457"/>
          <a:ext cx="650976" cy="5043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solidFill>
              <a:schemeClr val="bg2">
                <a:lumMod val="10000"/>
              </a:schemeClr>
            </a:solidFill>
          </a:endParaRPr>
        </a:p>
      </dsp:txBody>
      <dsp:txXfrm>
        <a:off x="2337058" y="91403"/>
        <a:ext cx="499686" cy="302580"/>
      </dsp:txXfrm>
    </dsp:sp>
    <dsp:sp modelId="{058A80A8-D0D4-409C-A3BB-A63E1CD2A9AE}">
      <dsp:nvSpPr>
        <dsp:cNvPr id="0" name=""/>
        <dsp:cNvSpPr/>
      </dsp:nvSpPr>
      <dsp:spPr>
        <a:xfrm>
          <a:off x="3258251" y="41092"/>
          <a:ext cx="2025539" cy="604800"/>
        </a:xfrm>
        <a:prstGeom prst="roundRect">
          <a:avLst>
            <a:gd name="adj" fmla="val 10000"/>
          </a:avLst>
        </a:prstGeom>
        <a:solidFill>
          <a:schemeClr val="accent3">
            <a:hueOff val="-1283756"/>
            <a:satOff val="24240"/>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Difusión</a:t>
          </a:r>
        </a:p>
      </dsp:txBody>
      <dsp:txXfrm>
        <a:off x="3258251" y="41092"/>
        <a:ext cx="2025539" cy="403200"/>
      </dsp:txXfrm>
    </dsp:sp>
    <dsp:sp modelId="{3BA1DB25-6C9D-446D-ACD4-3F775AE01618}">
      <dsp:nvSpPr>
        <dsp:cNvPr id="0" name=""/>
        <dsp:cNvSpPr/>
      </dsp:nvSpPr>
      <dsp:spPr>
        <a:xfrm>
          <a:off x="3673121" y="444292"/>
          <a:ext cx="2025539" cy="1937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Perfil de Facebook e Instagram</a:t>
          </a:r>
        </a:p>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Publicaciones con información de interés para el público recurrentes.</a:t>
          </a:r>
        </a:p>
      </dsp:txBody>
      <dsp:txXfrm>
        <a:off x="3729861" y="501032"/>
        <a:ext cx="1912059" cy="1823770"/>
      </dsp:txXfrm>
    </dsp:sp>
    <dsp:sp modelId="{9B077229-6FDC-4D2E-BCE7-AB685FF130EC}">
      <dsp:nvSpPr>
        <dsp:cNvPr id="0" name=""/>
        <dsp:cNvSpPr/>
      </dsp:nvSpPr>
      <dsp:spPr>
        <a:xfrm>
          <a:off x="5590855" y="-9457"/>
          <a:ext cx="650976" cy="504300"/>
        </a:xfrm>
        <a:prstGeom prst="rightArrow">
          <a:avLst>
            <a:gd name="adj1" fmla="val 60000"/>
            <a:gd name="adj2" fmla="val 50000"/>
          </a:avLst>
        </a:prstGeom>
        <a:solidFill>
          <a:schemeClr val="accent3">
            <a:hueOff val="-2567512"/>
            <a:satOff val="48481"/>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solidFill>
              <a:schemeClr val="bg2">
                <a:lumMod val="10000"/>
              </a:schemeClr>
            </a:solidFill>
          </a:endParaRPr>
        </a:p>
      </dsp:txBody>
      <dsp:txXfrm>
        <a:off x="5590855" y="91403"/>
        <a:ext cx="499686" cy="302580"/>
      </dsp:txXfrm>
    </dsp:sp>
    <dsp:sp modelId="{B95D46E6-2E70-4878-B898-274785D54A62}">
      <dsp:nvSpPr>
        <dsp:cNvPr id="0" name=""/>
        <dsp:cNvSpPr/>
      </dsp:nvSpPr>
      <dsp:spPr>
        <a:xfrm>
          <a:off x="6512048" y="41092"/>
          <a:ext cx="2025539" cy="604800"/>
        </a:xfrm>
        <a:prstGeom prst="roundRect">
          <a:avLst>
            <a:gd name="adj" fmla="val 10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Online</a:t>
          </a:r>
        </a:p>
      </dsp:txBody>
      <dsp:txXfrm>
        <a:off x="6512048" y="41092"/>
        <a:ext cx="2025539" cy="403200"/>
      </dsp:txXfrm>
    </dsp:sp>
    <dsp:sp modelId="{32DB2514-6BBE-4632-957F-AFF3A234E6BE}">
      <dsp:nvSpPr>
        <dsp:cNvPr id="0" name=""/>
        <dsp:cNvSpPr/>
      </dsp:nvSpPr>
      <dsp:spPr>
        <a:xfrm>
          <a:off x="6926917" y="444292"/>
          <a:ext cx="2025539" cy="19372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Sitio web</a:t>
          </a:r>
        </a:p>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Menor costo, mayor número de participantes, mayor comodidad al participante (propio ritmo de aprendizaje, acceso permanente)</a:t>
          </a:r>
        </a:p>
      </dsp:txBody>
      <dsp:txXfrm>
        <a:off x="6983657" y="501032"/>
        <a:ext cx="1912059" cy="18237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0105-3882-40E9-ACDF-14DFC4714297}">
      <dsp:nvSpPr>
        <dsp:cNvPr id="0" name=""/>
        <dsp:cNvSpPr/>
      </dsp:nvSpPr>
      <dsp:spPr>
        <a:xfrm>
          <a:off x="522" y="1326446"/>
          <a:ext cx="1202883" cy="6014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Calibri" panose="020F0502020204030204" pitchFamily="34" charset="0"/>
              <a:cs typeface="Calibri" panose="020F0502020204030204" pitchFamily="34" charset="0"/>
            </a:rPr>
            <a:t>Metodología de aprendizaje</a:t>
          </a:r>
        </a:p>
      </dsp:txBody>
      <dsp:txXfrm>
        <a:off x="18138" y="1344062"/>
        <a:ext cx="1167651" cy="566209"/>
      </dsp:txXfrm>
    </dsp:sp>
    <dsp:sp modelId="{DF69EDD0-55E8-4583-9B01-922E89454DB8}">
      <dsp:nvSpPr>
        <dsp:cNvPr id="0" name=""/>
        <dsp:cNvSpPr/>
      </dsp:nvSpPr>
      <dsp:spPr>
        <a:xfrm rot="18770822">
          <a:off x="1090215" y="1349184"/>
          <a:ext cx="707533" cy="37221"/>
        </a:xfrm>
        <a:custGeom>
          <a:avLst/>
          <a:gdLst/>
          <a:ahLst/>
          <a:cxnLst/>
          <a:rect l="0" t="0" r="0" b="0"/>
          <a:pathLst>
            <a:path>
              <a:moveTo>
                <a:pt x="0" y="18610"/>
              </a:moveTo>
              <a:lnTo>
                <a:pt x="707533" y="186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cs typeface="Calibri" panose="020F0502020204030204" pitchFamily="34" charset="0"/>
          </a:endParaRPr>
        </a:p>
      </dsp:txBody>
      <dsp:txXfrm>
        <a:off x="1426293" y="1350107"/>
        <a:ext cx="35376" cy="35376"/>
      </dsp:txXfrm>
    </dsp:sp>
    <dsp:sp modelId="{C457AD0D-2696-4890-BC58-7C253D5E9EFC}">
      <dsp:nvSpPr>
        <dsp:cNvPr id="0" name=""/>
        <dsp:cNvSpPr/>
      </dsp:nvSpPr>
      <dsp:spPr>
        <a:xfrm>
          <a:off x="1684558" y="807703"/>
          <a:ext cx="1202883" cy="6014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Asincrónica</a:t>
          </a:r>
        </a:p>
      </dsp:txBody>
      <dsp:txXfrm>
        <a:off x="1702174" y="825319"/>
        <a:ext cx="1167651" cy="566209"/>
      </dsp:txXfrm>
    </dsp:sp>
    <dsp:sp modelId="{41CFD33D-5416-4F42-ACC0-A247609CE760}">
      <dsp:nvSpPr>
        <dsp:cNvPr id="0" name=""/>
        <dsp:cNvSpPr/>
      </dsp:nvSpPr>
      <dsp:spPr>
        <a:xfrm rot="19457599">
          <a:off x="2831747" y="916898"/>
          <a:ext cx="592542" cy="37221"/>
        </a:xfrm>
        <a:custGeom>
          <a:avLst/>
          <a:gdLst/>
          <a:ahLst/>
          <a:cxnLst/>
          <a:rect l="0" t="0" r="0" b="0"/>
          <a:pathLst>
            <a:path>
              <a:moveTo>
                <a:pt x="0" y="18610"/>
              </a:moveTo>
              <a:lnTo>
                <a:pt x="592542" y="1861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cs typeface="Calibri" panose="020F0502020204030204" pitchFamily="34" charset="0"/>
          </a:endParaRPr>
        </a:p>
      </dsp:txBody>
      <dsp:txXfrm>
        <a:off x="3113204" y="920696"/>
        <a:ext cx="29627" cy="29627"/>
      </dsp:txXfrm>
    </dsp:sp>
    <dsp:sp modelId="{EFF176B0-D529-4CB3-AC51-82F46897ACE2}">
      <dsp:nvSpPr>
        <dsp:cNvPr id="0" name=""/>
        <dsp:cNvSpPr/>
      </dsp:nvSpPr>
      <dsp:spPr>
        <a:xfrm>
          <a:off x="3368594" y="461874"/>
          <a:ext cx="1202883" cy="6014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Socialización de temas</a:t>
          </a:r>
        </a:p>
      </dsp:txBody>
      <dsp:txXfrm>
        <a:off x="3386210" y="479490"/>
        <a:ext cx="1167651" cy="566209"/>
      </dsp:txXfrm>
    </dsp:sp>
    <dsp:sp modelId="{44EDC6C3-F739-4F27-943C-7111F7E1652C}">
      <dsp:nvSpPr>
        <dsp:cNvPr id="0" name=""/>
        <dsp:cNvSpPr/>
      </dsp:nvSpPr>
      <dsp:spPr>
        <a:xfrm rot="2142401">
          <a:off x="2831747" y="1262727"/>
          <a:ext cx="592542" cy="37221"/>
        </a:xfrm>
        <a:custGeom>
          <a:avLst/>
          <a:gdLst/>
          <a:ahLst/>
          <a:cxnLst/>
          <a:rect l="0" t="0" r="0" b="0"/>
          <a:pathLst>
            <a:path>
              <a:moveTo>
                <a:pt x="0" y="18610"/>
              </a:moveTo>
              <a:lnTo>
                <a:pt x="592542" y="1861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cs typeface="Calibri" panose="020F0502020204030204" pitchFamily="34" charset="0"/>
          </a:endParaRPr>
        </a:p>
      </dsp:txBody>
      <dsp:txXfrm>
        <a:off x="3113204" y="1266525"/>
        <a:ext cx="29627" cy="29627"/>
      </dsp:txXfrm>
    </dsp:sp>
    <dsp:sp modelId="{4996AFC2-3FAF-4D18-9879-857104141E14}">
      <dsp:nvSpPr>
        <dsp:cNvPr id="0" name=""/>
        <dsp:cNvSpPr/>
      </dsp:nvSpPr>
      <dsp:spPr>
        <a:xfrm>
          <a:off x="3368594" y="1153532"/>
          <a:ext cx="1202883" cy="6014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Talleres online y evaluaciones</a:t>
          </a:r>
        </a:p>
      </dsp:txBody>
      <dsp:txXfrm>
        <a:off x="3386210" y="1171148"/>
        <a:ext cx="1167651" cy="566209"/>
      </dsp:txXfrm>
    </dsp:sp>
    <dsp:sp modelId="{FF19013E-1572-429E-9FF3-65848B607375}">
      <dsp:nvSpPr>
        <dsp:cNvPr id="0" name=""/>
        <dsp:cNvSpPr/>
      </dsp:nvSpPr>
      <dsp:spPr>
        <a:xfrm rot="2829178">
          <a:off x="1090215" y="1867928"/>
          <a:ext cx="707533" cy="37221"/>
        </a:xfrm>
        <a:custGeom>
          <a:avLst/>
          <a:gdLst/>
          <a:ahLst/>
          <a:cxnLst/>
          <a:rect l="0" t="0" r="0" b="0"/>
          <a:pathLst>
            <a:path>
              <a:moveTo>
                <a:pt x="0" y="18610"/>
              </a:moveTo>
              <a:lnTo>
                <a:pt x="707533" y="186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cs typeface="Calibri" panose="020F0502020204030204" pitchFamily="34" charset="0"/>
          </a:endParaRPr>
        </a:p>
      </dsp:txBody>
      <dsp:txXfrm>
        <a:off x="1426293" y="1868850"/>
        <a:ext cx="35376" cy="35376"/>
      </dsp:txXfrm>
    </dsp:sp>
    <dsp:sp modelId="{F9C57187-A369-434B-B88D-5BC42DE8F6DB}">
      <dsp:nvSpPr>
        <dsp:cNvPr id="0" name=""/>
        <dsp:cNvSpPr/>
      </dsp:nvSpPr>
      <dsp:spPr>
        <a:xfrm>
          <a:off x="1684558" y="1845190"/>
          <a:ext cx="1202883" cy="6014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Sincrónica</a:t>
          </a:r>
        </a:p>
      </dsp:txBody>
      <dsp:txXfrm>
        <a:off x="1702174" y="1862806"/>
        <a:ext cx="1167651" cy="566209"/>
      </dsp:txXfrm>
    </dsp:sp>
    <dsp:sp modelId="{9DA895BD-5FAA-4268-A91D-0121852938CE}">
      <dsp:nvSpPr>
        <dsp:cNvPr id="0" name=""/>
        <dsp:cNvSpPr/>
      </dsp:nvSpPr>
      <dsp:spPr>
        <a:xfrm>
          <a:off x="2887441" y="2127299"/>
          <a:ext cx="481153" cy="37221"/>
        </a:xfrm>
        <a:custGeom>
          <a:avLst/>
          <a:gdLst/>
          <a:ahLst/>
          <a:cxnLst/>
          <a:rect l="0" t="0" r="0" b="0"/>
          <a:pathLst>
            <a:path>
              <a:moveTo>
                <a:pt x="0" y="18610"/>
              </a:moveTo>
              <a:lnTo>
                <a:pt x="481153" y="1861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Calibri" panose="020F0502020204030204" pitchFamily="34" charset="0"/>
            <a:cs typeface="Calibri" panose="020F0502020204030204" pitchFamily="34" charset="0"/>
          </a:endParaRPr>
        </a:p>
      </dsp:txBody>
      <dsp:txXfrm>
        <a:off x="3115989" y="2133881"/>
        <a:ext cx="24057" cy="24057"/>
      </dsp:txXfrm>
    </dsp:sp>
    <dsp:sp modelId="{65B57FD0-592D-4063-BEBF-EF866362067F}">
      <dsp:nvSpPr>
        <dsp:cNvPr id="0" name=""/>
        <dsp:cNvSpPr/>
      </dsp:nvSpPr>
      <dsp:spPr>
        <a:xfrm>
          <a:off x="3368594" y="1845190"/>
          <a:ext cx="1202883" cy="6014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Clase en vivo, fin de módulo</a:t>
          </a:r>
        </a:p>
      </dsp:txBody>
      <dsp:txXfrm>
        <a:off x="3386210" y="1862806"/>
        <a:ext cx="1167651" cy="566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FA48-A8F4-4B06-B80B-7493581D26B8}">
      <dsp:nvSpPr>
        <dsp:cNvPr id="0" name=""/>
        <dsp:cNvSpPr/>
      </dsp:nvSpPr>
      <dsp:spPr>
        <a:xfrm>
          <a:off x="958218" y="0"/>
          <a:ext cx="2291455" cy="152763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88A00D8-BA07-43AE-88ED-7D4AA055D2B8}">
      <dsp:nvSpPr>
        <dsp:cNvPr id="0" name=""/>
        <dsp:cNvSpPr/>
      </dsp:nvSpPr>
      <dsp:spPr>
        <a:xfrm>
          <a:off x="3345349" y="1623156"/>
          <a:ext cx="3246426" cy="200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10000"/>
                </a:schemeClr>
              </a:solidFill>
              <a:latin typeface="Calibri" panose="020F0502020204030204" pitchFamily="34" charset="0"/>
              <a:cs typeface="Calibri" panose="020F0502020204030204" pitchFamily="34" charset="0"/>
            </a:rPr>
            <a:t>Analizar las finanzas personales a fin de fortalecer la educación financiera de los hogares de la parroquia Yaruquí, cantón Quito, 2020.</a:t>
          </a:r>
        </a:p>
      </dsp:txBody>
      <dsp:txXfrm>
        <a:off x="3345349" y="1623156"/>
        <a:ext cx="3246426" cy="2005260"/>
      </dsp:txXfrm>
    </dsp:sp>
    <dsp:sp modelId="{8A667E08-3B8D-4FE1-99B7-48788FE3914A}">
      <dsp:nvSpPr>
        <dsp:cNvPr id="0" name=""/>
        <dsp:cNvSpPr/>
      </dsp:nvSpPr>
      <dsp:spPr>
        <a:xfrm>
          <a:off x="3058917" y="1336970"/>
          <a:ext cx="779665" cy="779867"/>
        </a:xfrm>
        <a:prstGeom prst="halfFrame">
          <a:avLst>
            <a:gd name="adj1" fmla="val 25770"/>
            <a:gd name="adj2" fmla="val 257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31121-0D97-4B3A-90CF-B9CDED289345}">
      <dsp:nvSpPr>
        <dsp:cNvPr id="0" name=""/>
        <dsp:cNvSpPr/>
      </dsp:nvSpPr>
      <dsp:spPr>
        <a:xfrm rot="5400000">
          <a:off x="6121023" y="1337071"/>
          <a:ext cx="779867" cy="779665"/>
        </a:xfrm>
        <a:prstGeom prst="halfFrame">
          <a:avLst>
            <a:gd name="adj1" fmla="val 25770"/>
            <a:gd name="adj2" fmla="val 25770"/>
          </a:avLst>
        </a:prstGeom>
        <a:solidFill>
          <a:schemeClr val="accent2">
            <a:shade val="80000"/>
            <a:hueOff val="-130860"/>
            <a:satOff val="-16574"/>
            <a:lumOff val="118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21A62-08C2-496E-9C78-32080446A93B}">
      <dsp:nvSpPr>
        <dsp:cNvPr id="0" name=""/>
        <dsp:cNvSpPr/>
      </dsp:nvSpPr>
      <dsp:spPr>
        <a:xfrm rot="16200000">
          <a:off x="3058816" y="3135228"/>
          <a:ext cx="779867" cy="779665"/>
        </a:xfrm>
        <a:prstGeom prst="halfFrame">
          <a:avLst>
            <a:gd name="adj1" fmla="val 25770"/>
            <a:gd name="adj2" fmla="val 25770"/>
          </a:avLst>
        </a:prstGeom>
        <a:solidFill>
          <a:schemeClr val="accent2">
            <a:shade val="80000"/>
            <a:hueOff val="-261721"/>
            <a:satOff val="-33149"/>
            <a:lumOff val="237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8CB67-1F4F-4620-9445-2521C7E7E411}">
      <dsp:nvSpPr>
        <dsp:cNvPr id="0" name=""/>
        <dsp:cNvSpPr/>
      </dsp:nvSpPr>
      <dsp:spPr>
        <a:xfrm rot="10800000">
          <a:off x="6121124" y="3135127"/>
          <a:ext cx="779665" cy="779867"/>
        </a:xfrm>
        <a:prstGeom prst="halfFrame">
          <a:avLst>
            <a:gd name="adj1" fmla="val 25770"/>
            <a:gd name="adj2" fmla="val 25770"/>
          </a:avLst>
        </a:prstGeom>
        <a:solidFill>
          <a:schemeClr val="accent2">
            <a:shade val="80000"/>
            <a:hueOff val="-392581"/>
            <a:satOff val="-49723"/>
            <a:lumOff val="35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63E8D-F372-4524-B07A-13EEFDC8BBFB}">
      <dsp:nvSpPr>
        <dsp:cNvPr id="0" name=""/>
        <dsp:cNvSpPr/>
      </dsp:nvSpPr>
      <dsp:spPr>
        <a:xfrm>
          <a:off x="-2307449" y="-358656"/>
          <a:ext cx="2771132" cy="2771132"/>
        </a:xfrm>
        <a:prstGeom prst="blockArc">
          <a:avLst>
            <a:gd name="adj1" fmla="val 18900000"/>
            <a:gd name="adj2" fmla="val 2700000"/>
            <a:gd name="adj3" fmla="val 779"/>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FB434-D72B-4469-81A7-0A3A2E321413}">
      <dsp:nvSpPr>
        <dsp:cNvPr id="0" name=""/>
        <dsp:cNvSpPr/>
      </dsp:nvSpPr>
      <dsp:spPr>
        <a:xfrm>
          <a:off x="377543" y="293408"/>
          <a:ext cx="3760541" cy="586735"/>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721"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Duración 6 semanas, una semana por módulo</a:t>
          </a:r>
        </a:p>
      </dsp:txBody>
      <dsp:txXfrm>
        <a:off x="377543" y="293408"/>
        <a:ext cx="3760541" cy="586735"/>
      </dsp:txXfrm>
    </dsp:sp>
    <dsp:sp modelId="{EB4BA017-80E4-416A-B063-072150A42B61}">
      <dsp:nvSpPr>
        <dsp:cNvPr id="0" name=""/>
        <dsp:cNvSpPr/>
      </dsp:nvSpPr>
      <dsp:spPr>
        <a:xfrm>
          <a:off x="10833" y="220066"/>
          <a:ext cx="733418" cy="733418"/>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3AEDB-4BA1-4FB8-9E90-BFE91944E575}">
      <dsp:nvSpPr>
        <dsp:cNvPr id="0" name=""/>
        <dsp:cNvSpPr/>
      </dsp:nvSpPr>
      <dsp:spPr>
        <a:xfrm>
          <a:off x="377543" y="1064343"/>
          <a:ext cx="3760541" cy="805399"/>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721"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Material didáctico: (teoría) diapositivas, folletos y trípticos online, infografías, guías didácticas, videos y (práctica) talleres online, casos de estudios con datos vivenciales.</a:t>
          </a:r>
        </a:p>
      </dsp:txBody>
      <dsp:txXfrm>
        <a:off x="377543" y="1064343"/>
        <a:ext cx="3760541" cy="805399"/>
      </dsp:txXfrm>
    </dsp:sp>
    <dsp:sp modelId="{2EC6DF00-C1F6-45BA-A4A8-B632A3339530}">
      <dsp:nvSpPr>
        <dsp:cNvPr id="0" name=""/>
        <dsp:cNvSpPr/>
      </dsp:nvSpPr>
      <dsp:spPr>
        <a:xfrm>
          <a:off x="10833" y="1100333"/>
          <a:ext cx="733418" cy="733418"/>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10406-1613-4091-9D54-A23ABC5FE57D}">
      <dsp:nvSpPr>
        <dsp:cNvPr id="0" name=""/>
        <dsp:cNvSpPr/>
      </dsp:nvSpPr>
      <dsp:spPr>
        <a:xfrm>
          <a:off x="6965" y="982361"/>
          <a:ext cx="2469888" cy="37815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rPr>
            <a:t>A las principales instituciones y autoridades de la parroquia, iniciar un proceso de acercamiento y de comunicación interinstitucional con el propósito de planificar y ejecutar una capacitación de educación financiera a toda la comunidad, a fin de lograr una correcta administración de las finanzas personales y una mejor calidad de vida.</a:t>
          </a:r>
        </a:p>
      </dsp:txBody>
      <dsp:txXfrm>
        <a:off x="64837" y="1040233"/>
        <a:ext cx="2354144" cy="3723689"/>
      </dsp:txXfrm>
    </dsp:sp>
    <dsp:sp modelId="{A7512B78-A5A9-4763-9D21-48D648ACADC3}">
      <dsp:nvSpPr>
        <dsp:cNvPr id="0" name=""/>
        <dsp:cNvSpPr/>
      </dsp:nvSpPr>
      <dsp:spPr>
        <a:xfrm>
          <a:off x="6965" y="3795002"/>
          <a:ext cx="2469888" cy="79279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s-EC" sz="1400" kern="1200" dirty="0">
            <a:solidFill>
              <a:schemeClr val="bg2">
                <a:lumMod val="10000"/>
              </a:schemeClr>
            </a:solidFill>
          </a:endParaRPr>
        </a:p>
      </dsp:txBody>
      <dsp:txXfrm>
        <a:off x="6965" y="3795002"/>
        <a:ext cx="1739358" cy="792799"/>
      </dsp:txXfrm>
    </dsp:sp>
    <dsp:sp modelId="{C214825A-6AB5-4795-88B7-DE4491E9F247}">
      <dsp:nvSpPr>
        <dsp:cNvPr id="0" name=""/>
        <dsp:cNvSpPr/>
      </dsp:nvSpPr>
      <dsp:spPr>
        <a:xfrm>
          <a:off x="1816192" y="3920931"/>
          <a:ext cx="864461" cy="864461"/>
        </a:xfrm>
        <a:prstGeom prst="ellipse">
          <a:avLst/>
        </a:prstGeom>
        <a:blipFill rotWithShape="1">
          <a:blip xmlns:r="http://schemas.openxmlformats.org/officeDocument/2006/relationships" r:embed="rId1"/>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A2A33-2D49-40F2-ADB0-4C4A5CEFCAC7}">
      <dsp:nvSpPr>
        <dsp:cNvPr id="0" name=""/>
        <dsp:cNvSpPr/>
      </dsp:nvSpPr>
      <dsp:spPr>
        <a:xfrm>
          <a:off x="2894818" y="982361"/>
          <a:ext cx="2469888" cy="37815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1773400"/>
              <a:satOff val="-11317"/>
              <a:lumOff val="61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rPr>
            <a:t>Implementar en los currículos educativos, asignaturas que fomenten la educación financiera desde temprana edad, a fin de desarrollar aptitudes y habilidades financieras en la población, que permita al largo plazo, mejorar la toma decisiones respecto al manejo de las finanzas personales.</a:t>
          </a:r>
        </a:p>
      </dsp:txBody>
      <dsp:txXfrm>
        <a:off x="2952690" y="1040233"/>
        <a:ext cx="2354144" cy="3723689"/>
      </dsp:txXfrm>
    </dsp:sp>
    <dsp:sp modelId="{096F73F5-EE33-4BAD-B023-7185BC5DBF99}">
      <dsp:nvSpPr>
        <dsp:cNvPr id="0" name=""/>
        <dsp:cNvSpPr/>
      </dsp:nvSpPr>
      <dsp:spPr>
        <a:xfrm>
          <a:off x="2894818" y="3795002"/>
          <a:ext cx="2469888" cy="792799"/>
        </a:xfrm>
        <a:prstGeom prst="rect">
          <a:avLst/>
        </a:prstGeom>
        <a:solidFill>
          <a:schemeClr val="accent2">
            <a:hueOff val="-1773400"/>
            <a:satOff val="-11317"/>
            <a:lumOff val="6144"/>
            <a:alphaOff val="0"/>
          </a:schemeClr>
        </a:solidFill>
        <a:ln w="25400" cap="flat" cmpd="sng" algn="ctr">
          <a:solidFill>
            <a:schemeClr val="accent2">
              <a:hueOff val="-1773400"/>
              <a:satOff val="-11317"/>
              <a:lumOff val="61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s-EC" sz="1400" kern="1200" dirty="0">
            <a:solidFill>
              <a:schemeClr val="bg2">
                <a:lumMod val="10000"/>
              </a:schemeClr>
            </a:solidFill>
          </a:endParaRPr>
        </a:p>
      </dsp:txBody>
      <dsp:txXfrm>
        <a:off x="2894818" y="3795002"/>
        <a:ext cx="1739358" cy="792799"/>
      </dsp:txXfrm>
    </dsp:sp>
    <dsp:sp modelId="{2A1B8100-EAFE-447D-B37C-B2BE4E1ABDD3}">
      <dsp:nvSpPr>
        <dsp:cNvPr id="0" name=""/>
        <dsp:cNvSpPr/>
      </dsp:nvSpPr>
      <dsp:spPr>
        <a:xfrm>
          <a:off x="4704045" y="3920931"/>
          <a:ext cx="864461" cy="864461"/>
        </a:xfrm>
        <a:prstGeom prst="ellipse">
          <a:avLst/>
        </a:prstGeom>
        <a:blipFill rotWithShape="1">
          <a:blip xmlns:r="http://schemas.openxmlformats.org/officeDocument/2006/relationships" r:embed="rId2"/>
          <a:srcRect/>
          <a:stretch>
            <a:fillRect l="-39000" r="-39000"/>
          </a:stretch>
        </a:blipFill>
        <a:ln w="25400" cap="flat" cmpd="sng" algn="ctr">
          <a:solidFill>
            <a:schemeClr val="accent2">
              <a:tint val="40000"/>
              <a:alpha val="90000"/>
              <a:hueOff val="-1514710"/>
              <a:satOff val="2499"/>
              <a:lumOff val="852"/>
              <a:alphaOff val="0"/>
            </a:schemeClr>
          </a:solidFill>
          <a:prstDash val="solid"/>
        </a:ln>
        <a:effectLst/>
      </dsp:spPr>
      <dsp:style>
        <a:lnRef idx="2">
          <a:scrgbClr r="0" g="0" b="0"/>
        </a:lnRef>
        <a:fillRef idx="1">
          <a:scrgbClr r="0" g="0" b="0"/>
        </a:fillRef>
        <a:effectRef idx="0">
          <a:scrgbClr r="0" g="0" b="0"/>
        </a:effectRef>
        <a:fontRef idx="minor"/>
      </dsp:style>
    </dsp:sp>
    <dsp:sp modelId="{FEE4F720-81B1-41FB-8F9A-B7C19DC194EC}">
      <dsp:nvSpPr>
        <dsp:cNvPr id="0" name=""/>
        <dsp:cNvSpPr/>
      </dsp:nvSpPr>
      <dsp:spPr>
        <a:xfrm>
          <a:off x="5782671" y="982361"/>
          <a:ext cx="2469888" cy="37815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3546800"/>
              <a:satOff val="-22633"/>
              <a:lumOff val="12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a:solidFill>
                <a:schemeClr val="bg2">
                  <a:lumMod val="10000"/>
                </a:schemeClr>
              </a:solidFill>
            </a:rPr>
            <a:t>Emplear metodologías didácticas de enseñanza de educación financiera que faciliten el aprendizaje, diseñadas en base a las características de la población objetivo, de manera que se logre mejores resultados.</a:t>
          </a:r>
          <a:endParaRPr lang="es-EC" sz="1400" kern="1200" dirty="0">
            <a:solidFill>
              <a:schemeClr val="bg2">
                <a:lumMod val="10000"/>
              </a:schemeClr>
            </a:solidFill>
          </a:endParaRPr>
        </a:p>
      </dsp:txBody>
      <dsp:txXfrm>
        <a:off x="5840543" y="1040233"/>
        <a:ext cx="2354144" cy="3723689"/>
      </dsp:txXfrm>
    </dsp:sp>
    <dsp:sp modelId="{03C3898D-7EFB-40D0-9097-6BE94C0911C9}">
      <dsp:nvSpPr>
        <dsp:cNvPr id="0" name=""/>
        <dsp:cNvSpPr/>
      </dsp:nvSpPr>
      <dsp:spPr>
        <a:xfrm>
          <a:off x="5782671" y="3795002"/>
          <a:ext cx="2469888" cy="792799"/>
        </a:xfrm>
        <a:prstGeom prst="rect">
          <a:avLst/>
        </a:prstGeom>
        <a:solidFill>
          <a:schemeClr val="accent2">
            <a:hueOff val="-3546800"/>
            <a:satOff val="-22633"/>
            <a:lumOff val="12289"/>
            <a:alphaOff val="0"/>
          </a:schemeClr>
        </a:solidFill>
        <a:ln w="25400" cap="flat" cmpd="sng" algn="ctr">
          <a:solidFill>
            <a:schemeClr val="accent2">
              <a:hueOff val="-3546800"/>
              <a:satOff val="-22633"/>
              <a:lumOff val="122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s-EC" sz="1400" kern="1200" dirty="0">
            <a:solidFill>
              <a:schemeClr val="bg2">
                <a:lumMod val="10000"/>
              </a:schemeClr>
            </a:solidFill>
          </a:endParaRPr>
        </a:p>
      </dsp:txBody>
      <dsp:txXfrm>
        <a:off x="5782671" y="3795002"/>
        <a:ext cx="1739358" cy="792799"/>
      </dsp:txXfrm>
    </dsp:sp>
    <dsp:sp modelId="{213DEF35-2D84-4E42-B149-EFBAEBC5F1B6}">
      <dsp:nvSpPr>
        <dsp:cNvPr id="0" name=""/>
        <dsp:cNvSpPr/>
      </dsp:nvSpPr>
      <dsp:spPr>
        <a:xfrm>
          <a:off x="7591898" y="3920931"/>
          <a:ext cx="864461" cy="864461"/>
        </a:xfrm>
        <a:prstGeom prst="ellipse">
          <a:avLst/>
        </a:prstGeom>
        <a:blipFill rotWithShape="1">
          <a:blip xmlns:r="http://schemas.openxmlformats.org/officeDocument/2006/relationships" r:embed="rId3"/>
          <a:srcRect/>
          <a:stretch>
            <a:fillRect l="-19000" r="-19000"/>
          </a:stretch>
        </a:blipFill>
        <a:ln w="25400" cap="flat" cmpd="sng" algn="ctr">
          <a:solidFill>
            <a:schemeClr val="accent2">
              <a:tint val="40000"/>
              <a:alpha val="90000"/>
              <a:hueOff val="-3029420"/>
              <a:satOff val="4997"/>
              <a:lumOff val="1704"/>
              <a:alphaOff val="0"/>
            </a:schemeClr>
          </a:solidFill>
          <a:prstDash val="solid"/>
        </a:ln>
        <a:effectLst/>
      </dsp:spPr>
      <dsp:style>
        <a:lnRef idx="2">
          <a:scrgbClr r="0" g="0" b="0"/>
        </a:lnRef>
        <a:fillRef idx="1">
          <a:scrgbClr r="0" g="0" b="0"/>
        </a:fillRef>
        <a:effectRef idx="0">
          <a:scrgbClr r="0" g="0" b="0"/>
        </a:effectRef>
        <a:fontRef idx="minor"/>
      </dsp:style>
    </dsp:sp>
    <dsp:sp modelId="{6619F054-D58F-4A64-AB41-A348AF58D7D6}">
      <dsp:nvSpPr>
        <dsp:cNvPr id="0" name=""/>
        <dsp:cNvSpPr/>
      </dsp:nvSpPr>
      <dsp:spPr>
        <a:xfrm>
          <a:off x="8670524" y="982361"/>
          <a:ext cx="2469888" cy="37815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5320199"/>
              <a:satOff val="-33950"/>
              <a:lumOff val="184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rPr>
            <a:t>Realizar un seguimiento de la situación de las finanzas personales de los hogares, con la finalidad de determinar si las estrategias implementadas son aceptables, eficientes, y cumplieron con los objetivos propuestos, o requieren de aplicación de correctivos, modificaciones y mejoras.</a:t>
          </a:r>
        </a:p>
      </dsp:txBody>
      <dsp:txXfrm>
        <a:off x="8728396" y="1040233"/>
        <a:ext cx="2354144" cy="3723689"/>
      </dsp:txXfrm>
    </dsp:sp>
    <dsp:sp modelId="{1CD814B9-2717-4EBE-BEC0-EA89A99AEB3D}">
      <dsp:nvSpPr>
        <dsp:cNvPr id="0" name=""/>
        <dsp:cNvSpPr/>
      </dsp:nvSpPr>
      <dsp:spPr>
        <a:xfrm>
          <a:off x="8670524" y="3795002"/>
          <a:ext cx="2469888" cy="792799"/>
        </a:xfrm>
        <a:prstGeom prst="rect">
          <a:avLst/>
        </a:prstGeom>
        <a:solidFill>
          <a:schemeClr val="accent2">
            <a:hueOff val="-5320199"/>
            <a:satOff val="-33950"/>
            <a:lumOff val="18433"/>
            <a:alphaOff val="0"/>
          </a:schemeClr>
        </a:solidFill>
        <a:ln w="25400" cap="flat" cmpd="sng" algn="ctr">
          <a:solidFill>
            <a:schemeClr val="accent2">
              <a:hueOff val="-5320199"/>
              <a:satOff val="-33950"/>
              <a:lumOff val="184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endParaRPr lang="es-EC" sz="1400" kern="1200" dirty="0">
            <a:solidFill>
              <a:schemeClr val="bg2">
                <a:lumMod val="10000"/>
              </a:schemeClr>
            </a:solidFill>
          </a:endParaRPr>
        </a:p>
      </dsp:txBody>
      <dsp:txXfrm>
        <a:off x="8670524" y="3795002"/>
        <a:ext cx="1739358" cy="792799"/>
      </dsp:txXfrm>
    </dsp:sp>
    <dsp:sp modelId="{4F2145F3-CEEB-48D7-9660-C8FAD3C57200}">
      <dsp:nvSpPr>
        <dsp:cNvPr id="0" name=""/>
        <dsp:cNvSpPr/>
      </dsp:nvSpPr>
      <dsp:spPr>
        <a:xfrm>
          <a:off x="10479751" y="3920931"/>
          <a:ext cx="864461" cy="864461"/>
        </a:xfrm>
        <a:prstGeom prst="ellipse">
          <a:avLst/>
        </a:prstGeom>
        <a:blipFill rotWithShape="1">
          <a:blip xmlns:r="http://schemas.openxmlformats.org/officeDocument/2006/relationships" r:embed="rId4"/>
          <a:srcRect/>
          <a:stretch>
            <a:fillRect/>
          </a:stretch>
        </a:blipFill>
        <a:ln w="25400" cap="flat" cmpd="sng" algn="ctr">
          <a:solidFill>
            <a:schemeClr val="accent2">
              <a:tint val="40000"/>
              <a:alpha val="90000"/>
              <a:hueOff val="-4544130"/>
              <a:satOff val="7496"/>
              <a:lumOff val="25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2C40-DC0E-4F41-AB40-148012D711D8}">
      <dsp:nvSpPr>
        <dsp:cNvPr id="0" name=""/>
        <dsp:cNvSpPr/>
      </dsp:nvSpPr>
      <dsp:spPr>
        <a:xfrm>
          <a:off x="1049367" y="899"/>
          <a:ext cx="2460234" cy="142050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solidFill>
                <a:schemeClr val="bg2">
                  <a:lumMod val="10000"/>
                </a:schemeClr>
              </a:solidFill>
              <a:latin typeface="Calibri" panose="020F0502020204030204" pitchFamily="34" charset="0"/>
              <a:cs typeface="Calibri" panose="020F0502020204030204" pitchFamily="34" charset="0"/>
            </a:rPr>
            <a:t>Estructurar el marco teórico- referencial a las finanzas personales y a la educación financiera. </a:t>
          </a:r>
        </a:p>
      </dsp:txBody>
      <dsp:txXfrm>
        <a:off x="1049367" y="899"/>
        <a:ext cx="2460234" cy="1420509"/>
      </dsp:txXfrm>
    </dsp:sp>
    <dsp:sp modelId="{E10CD3A2-E078-499F-847C-DC025E787094}">
      <dsp:nvSpPr>
        <dsp:cNvPr id="0" name=""/>
        <dsp:cNvSpPr/>
      </dsp:nvSpPr>
      <dsp:spPr>
        <a:xfrm>
          <a:off x="3630580" y="899"/>
          <a:ext cx="2460234" cy="1420509"/>
        </a:xfrm>
        <a:prstGeom prst="rect">
          <a:avLst/>
        </a:prstGeom>
        <a:gradFill rotWithShape="0">
          <a:gsLst>
            <a:gs pos="0">
              <a:schemeClr val="accent2">
                <a:hueOff val="-1330050"/>
                <a:satOff val="-8488"/>
                <a:lumOff val="4608"/>
                <a:alphaOff val="0"/>
                <a:tint val="50000"/>
                <a:satMod val="300000"/>
              </a:schemeClr>
            </a:gs>
            <a:gs pos="35000">
              <a:schemeClr val="accent2">
                <a:hueOff val="-1330050"/>
                <a:satOff val="-8488"/>
                <a:lumOff val="4608"/>
                <a:alphaOff val="0"/>
                <a:tint val="37000"/>
                <a:satMod val="300000"/>
              </a:schemeClr>
            </a:gs>
            <a:gs pos="100000">
              <a:schemeClr val="accent2">
                <a:hueOff val="-1330050"/>
                <a:satOff val="-8488"/>
                <a:lumOff val="4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a:solidFill>
                <a:schemeClr val="bg2">
                  <a:lumMod val="10000"/>
                </a:schemeClr>
              </a:solidFill>
              <a:latin typeface="Calibri" panose="020F0502020204030204" pitchFamily="34" charset="0"/>
              <a:cs typeface="Calibri" panose="020F0502020204030204" pitchFamily="34" charset="0"/>
            </a:rPr>
            <a:t>Definir la metodología para la presente investigación.</a:t>
          </a:r>
        </a:p>
      </dsp:txBody>
      <dsp:txXfrm>
        <a:off x="3630580" y="899"/>
        <a:ext cx="2460234" cy="1420509"/>
      </dsp:txXfrm>
    </dsp:sp>
    <dsp:sp modelId="{36E05DBF-90A5-41FC-A994-75F8402AFC56}">
      <dsp:nvSpPr>
        <dsp:cNvPr id="0" name=""/>
        <dsp:cNvSpPr/>
      </dsp:nvSpPr>
      <dsp:spPr>
        <a:xfrm>
          <a:off x="1049367" y="1542388"/>
          <a:ext cx="2460234" cy="1420509"/>
        </a:xfrm>
        <a:prstGeom prst="rect">
          <a:avLst/>
        </a:prstGeom>
        <a:gradFill rotWithShape="0">
          <a:gsLst>
            <a:gs pos="0">
              <a:schemeClr val="accent2">
                <a:hueOff val="-2660100"/>
                <a:satOff val="-16975"/>
                <a:lumOff val="9217"/>
                <a:alphaOff val="0"/>
                <a:tint val="50000"/>
                <a:satMod val="300000"/>
              </a:schemeClr>
            </a:gs>
            <a:gs pos="35000">
              <a:schemeClr val="accent2">
                <a:hueOff val="-2660100"/>
                <a:satOff val="-16975"/>
                <a:lumOff val="9217"/>
                <a:alphaOff val="0"/>
                <a:tint val="37000"/>
                <a:satMod val="300000"/>
              </a:schemeClr>
            </a:gs>
            <a:gs pos="100000">
              <a:schemeClr val="accent2">
                <a:hueOff val="-2660100"/>
                <a:satOff val="-16975"/>
                <a:lumOff val="92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solidFill>
                <a:schemeClr val="bg2">
                  <a:lumMod val="10000"/>
                </a:schemeClr>
              </a:solidFill>
              <a:latin typeface="Calibri" panose="020F0502020204030204" pitchFamily="34" charset="0"/>
              <a:cs typeface="Calibri" panose="020F0502020204030204" pitchFamily="34" charset="0"/>
            </a:rPr>
            <a:t>Determinar la situación actual de las finanzas personales y el nivel de educación financiera en los hogares de la parroquia Yaruquí, cantón Quito.</a:t>
          </a:r>
        </a:p>
      </dsp:txBody>
      <dsp:txXfrm>
        <a:off x="1049367" y="1542388"/>
        <a:ext cx="2460234" cy="1420509"/>
      </dsp:txXfrm>
    </dsp:sp>
    <dsp:sp modelId="{9E826A01-1C9B-46A4-9B95-4C3AC86864D7}">
      <dsp:nvSpPr>
        <dsp:cNvPr id="0" name=""/>
        <dsp:cNvSpPr/>
      </dsp:nvSpPr>
      <dsp:spPr>
        <a:xfrm>
          <a:off x="3630580" y="1542388"/>
          <a:ext cx="2460234" cy="1420509"/>
        </a:xfrm>
        <a:prstGeom prst="rect">
          <a:avLst/>
        </a:prstGeom>
        <a:gradFill rotWithShape="0">
          <a:gsLst>
            <a:gs pos="0">
              <a:schemeClr val="accent2">
                <a:hueOff val="-3990150"/>
                <a:satOff val="-25463"/>
                <a:lumOff val="13825"/>
                <a:alphaOff val="0"/>
                <a:tint val="50000"/>
                <a:satMod val="300000"/>
              </a:schemeClr>
            </a:gs>
            <a:gs pos="35000">
              <a:schemeClr val="accent2">
                <a:hueOff val="-3990150"/>
                <a:satOff val="-25463"/>
                <a:lumOff val="13825"/>
                <a:alphaOff val="0"/>
                <a:tint val="37000"/>
                <a:satMod val="300000"/>
              </a:schemeClr>
            </a:gs>
            <a:gs pos="100000">
              <a:schemeClr val="accent2">
                <a:hueOff val="-3990150"/>
                <a:satOff val="-25463"/>
                <a:lumOff val="13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solidFill>
                <a:schemeClr val="bg2">
                  <a:lumMod val="10000"/>
                </a:schemeClr>
              </a:solidFill>
              <a:latin typeface="Calibri" panose="020F0502020204030204" pitchFamily="34" charset="0"/>
              <a:cs typeface="Calibri" panose="020F0502020204030204" pitchFamily="34" charset="0"/>
            </a:rPr>
            <a:t>Diseñar un programa de educación financiera para los hogares de la parroquia Yaruquí, cantón Quito.</a:t>
          </a:r>
        </a:p>
      </dsp:txBody>
      <dsp:txXfrm>
        <a:off x="3630580" y="1542388"/>
        <a:ext cx="2460234" cy="1420509"/>
      </dsp:txXfrm>
    </dsp:sp>
    <dsp:sp modelId="{74FA6968-4C46-4EE7-909F-914A8BA83C09}">
      <dsp:nvSpPr>
        <dsp:cNvPr id="0" name=""/>
        <dsp:cNvSpPr/>
      </dsp:nvSpPr>
      <dsp:spPr>
        <a:xfrm>
          <a:off x="2339974" y="3083877"/>
          <a:ext cx="2460234" cy="1420509"/>
        </a:xfrm>
        <a:prstGeom prst="rect">
          <a:avLst/>
        </a:prstGeom>
        <a:gradFill rotWithShape="0">
          <a:gsLst>
            <a:gs pos="0">
              <a:schemeClr val="accent2">
                <a:hueOff val="-5320199"/>
                <a:satOff val="-33950"/>
                <a:lumOff val="18433"/>
                <a:alphaOff val="0"/>
                <a:tint val="50000"/>
                <a:satMod val="300000"/>
              </a:schemeClr>
            </a:gs>
            <a:gs pos="35000">
              <a:schemeClr val="accent2">
                <a:hueOff val="-5320199"/>
                <a:satOff val="-33950"/>
                <a:lumOff val="18433"/>
                <a:alphaOff val="0"/>
                <a:tint val="37000"/>
                <a:satMod val="300000"/>
              </a:schemeClr>
            </a:gs>
            <a:gs pos="100000">
              <a:schemeClr val="accent2">
                <a:hueOff val="-5320199"/>
                <a:satOff val="-33950"/>
                <a:lumOff val="18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a:solidFill>
                <a:schemeClr val="bg2">
                  <a:lumMod val="10000"/>
                </a:schemeClr>
              </a:solidFill>
              <a:latin typeface="Calibri" panose="020F0502020204030204" pitchFamily="34" charset="0"/>
              <a:cs typeface="Calibri" panose="020F0502020204030204" pitchFamily="34" charset="0"/>
            </a:rPr>
            <a:t>Definir las conclusiones y recomendaciones derivadas de la investigación.</a:t>
          </a:r>
          <a:endParaRPr lang="es-EC" sz="1600" kern="1200" dirty="0">
            <a:solidFill>
              <a:schemeClr val="bg2">
                <a:lumMod val="10000"/>
              </a:schemeClr>
            </a:solidFill>
            <a:latin typeface="Calibri" panose="020F0502020204030204" pitchFamily="34" charset="0"/>
            <a:cs typeface="Calibri" panose="020F0502020204030204" pitchFamily="34" charset="0"/>
          </a:endParaRPr>
        </a:p>
      </dsp:txBody>
      <dsp:txXfrm>
        <a:off x="2339974" y="3083877"/>
        <a:ext cx="2460234" cy="1420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867D-8511-4DF4-A59F-0CE1F3C8378B}">
      <dsp:nvSpPr>
        <dsp:cNvPr id="0" name=""/>
        <dsp:cNvSpPr/>
      </dsp:nvSpPr>
      <dsp:spPr>
        <a:xfrm>
          <a:off x="1632473" y="1304"/>
          <a:ext cx="3107489" cy="139310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b="1" kern="1200" dirty="0">
              <a:solidFill>
                <a:schemeClr val="bg2">
                  <a:lumMod val="10000"/>
                </a:schemeClr>
              </a:solidFill>
              <a:latin typeface="Calibri" panose="020F0502020204030204" pitchFamily="34" charset="0"/>
              <a:cs typeface="Calibri" panose="020F0502020204030204" pitchFamily="34" charset="0"/>
            </a:rPr>
            <a:t>Variable independiente</a:t>
          </a:r>
        </a:p>
      </dsp:txBody>
      <dsp:txXfrm>
        <a:off x="1673276" y="42107"/>
        <a:ext cx="3025883" cy="1311499"/>
      </dsp:txXfrm>
    </dsp:sp>
    <dsp:sp modelId="{2100A4E8-26DF-45B7-A6F9-15985A20E49B}">
      <dsp:nvSpPr>
        <dsp:cNvPr id="0" name=""/>
        <dsp:cNvSpPr/>
      </dsp:nvSpPr>
      <dsp:spPr>
        <a:xfrm>
          <a:off x="1943222" y="1394410"/>
          <a:ext cx="310748" cy="1044829"/>
        </a:xfrm>
        <a:custGeom>
          <a:avLst/>
          <a:gdLst/>
          <a:ahLst/>
          <a:cxnLst/>
          <a:rect l="0" t="0" r="0" b="0"/>
          <a:pathLst>
            <a:path>
              <a:moveTo>
                <a:pt x="0" y="0"/>
              </a:moveTo>
              <a:lnTo>
                <a:pt x="0" y="1044829"/>
              </a:lnTo>
              <a:lnTo>
                <a:pt x="310748" y="104482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38375-1AEC-4E33-999B-2276B91DB3FE}">
      <dsp:nvSpPr>
        <dsp:cNvPr id="0" name=""/>
        <dsp:cNvSpPr/>
      </dsp:nvSpPr>
      <dsp:spPr>
        <a:xfrm>
          <a:off x="2253971" y="1742686"/>
          <a:ext cx="2228969" cy="13931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solidFill>
                <a:schemeClr val="bg2">
                  <a:lumMod val="10000"/>
                </a:schemeClr>
              </a:solidFill>
              <a:latin typeface="Calibri" panose="020F0502020204030204" pitchFamily="34" charset="0"/>
              <a:cs typeface="Calibri" panose="020F0502020204030204" pitchFamily="34" charset="0"/>
            </a:rPr>
            <a:t>Educación financiera</a:t>
          </a:r>
        </a:p>
      </dsp:txBody>
      <dsp:txXfrm>
        <a:off x="2294774" y="1783489"/>
        <a:ext cx="2147363" cy="1311499"/>
      </dsp:txXfrm>
    </dsp:sp>
    <dsp:sp modelId="{9A18F89F-E653-4AF5-8722-CCC31C723035}">
      <dsp:nvSpPr>
        <dsp:cNvPr id="0" name=""/>
        <dsp:cNvSpPr/>
      </dsp:nvSpPr>
      <dsp:spPr>
        <a:xfrm>
          <a:off x="5436515" y="1304"/>
          <a:ext cx="2786211" cy="139310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b="1" kern="1200" dirty="0">
              <a:solidFill>
                <a:schemeClr val="bg2">
                  <a:lumMod val="10000"/>
                </a:schemeClr>
              </a:solidFill>
              <a:latin typeface="Calibri" panose="020F0502020204030204" pitchFamily="34" charset="0"/>
              <a:cs typeface="Calibri" panose="020F0502020204030204" pitchFamily="34" charset="0"/>
            </a:rPr>
            <a:t>Variable dependiente</a:t>
          </a:r>
        </a:p>
      </dsp:txBody>
      <dsp:txXfrm>
        <a:off x="5477318" y="42107"/>
        <a:ext cx="2704605" cy="1311499"/>
      </dsp:txXfrm>
    </dsp:sp>
    <dsp:sp modelId="{FDABE8D2-C48D-49DF-9D9A-1CC4216CB78A}">
      <dsp:nvSpPr>
        <dsp:cNvPr id="0" name=""/>
        <dsp:cNvSpPr/>
      </dsp:nvSpPr>
      <dsp:spPr>
        <a:xfrm>
          <a:off x="5715136" y="1394410"/>
          <a:ext cx="278621" cy="1044829"/>
        </a:xfrm>
        <a:custGeom>
          <a:avLst/>
          <a:gdLst/>
          <a:ahLst/>
          <a:cxnLst/>
          <a:rect l="0" t="0" r="0" b="0"/>
          <a:pathLst>
            <a:path>
              <a:moveTo>
                <a:pt x="0" y="0"/>
              </a:moveTo>
              <a:lnTo>
                <a:pt x="0" y="1044829"/>
              </a:lnTo>
              <a:lnTo>
                <a:pt x="278621" y="104482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33ACA-95BA-4FE3-8AB8-895EAFE54D14}">
      <dsp:nvSpPr>
        <dsp:cNvPr id="0" name=""/>
        <dsp:cNvSpPr/>
      </dsp:nvSpPr>
      <dsp:spPr>
        <a:xfrm>
          <a:off x="5993757" y="1742686"/>
          <a:ext cx="2228969" cy="139310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solidFill>
                <a:schemeClr val="bg2">
                  <a:lumMod val="10000"/>
                </a:schemeClr>
              </a:solidFill>
              <a:latin typeface="Calibri" panose="020F0502020204030204" pitchFamily="34" charset="0"/>
              <a:cs typeface="Calibri" panose="020F0502020204030204" pitchFamily="34" charset="0"/>
            </a:rPr>
            <a:t>Finanzas personales</a:t>
          </a:r>
        </a:p>
      </dsp:txBody>
      <dsp:txXfrm>
        <a:off x="6034560" y="1783489"/>
        <a:ext cx="2147363" cy="1311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43A0-D479-485A-B3EB-B7FDA8FACD9C}">
      <dsp:nvSpPr>
        <dsp:cNvPr id="0" name=""/>
        <dsp:cNvSpPr/>
      </dsp:nvSpPr>
      <dsp:spPr>
        <a:xfrm>
          <a:off x="859015" y="7357"/>
          <a:ext cx="2949522" cy="2690384"/>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2">
                  <a:lumMod val="10000"/>
                </a:schemeClr>
              </a:solidFill>
              <a:latin typeface="Calibri" panose="020F0502020204030204" pitchFamily="34" charset="0"/>
              <a:cs typeface="Calibri" panose="020F0502020204030204" pitchFamily="34" charset="0"/>
            </a:rPr>
            <a:t>Comportamiento del ser humano respecto al consumo aceptable</a:t>
          </a:r>
        </a:p>
      </dsp:txBody>
      <dsp:txXfrm>
        <a:off x="1270885" y="324612"/>
        <a:ext cx="1700625" cy="2055876"/>
      </dsp:txXfrm>
    </dsp:sp>
    <dsp:sp modelId="{2A453623-B08B-4594-982F-CCFFA4CA2914}">
      <dsp:nvSpPr>
        <dsp:cNvPr id="0" name=""/>
        <dsp:cNvSpPr/>
      </dsp:nvSpPr>
      <dsp:spPr>
        <a:xfrm>
          <a:off x="2927600" y="7357"/>
          <a:ext cx="2690384" cy="2690384"/>
        </a:xfrm>
        <a:prstGeom prst="ellipse">
          <a:avLst/>
        </a:prstGeom>
        <a:solidFill>
          <a:schemeClr val="accent3">
            <a:alpha val="50000"/>
            <a:hueOff val="-2567512"/>
            <a:satOff val="48481"/>
            <a:lumOff val="-294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2">
                  <a:lumMod val="10000"/>
                </a:schemeClr>
              </a:solidFill>
              <a:latin typeface="Calibri" panose="020F0502020204030204" pitchFamily="34" charset="0"/>
              <a:cs typeface="Calibri" panose="020F0502020204030204" pitchFamily="34" charset="0"/>
            </a:rPr>
            <a:t>Relación directa y sencilla del consumo, y por tanto, del ahorro, con la renta disponible</a:t>
          </a:r>
        </a:p>
      </dsp:txBody>
      <dsp:txXfrm>
        <a:off x="3691087" y="324612"/>
        <a:ext cx="1551212" cy="2055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43A0-D479-485A-B3EB-B7FDA8FACD9C}">
      <dsp:nvSpPr>
        <dsp:cNvPr id="0" name=""/>
        <dsp:cNvSpPr/>
      </dsp:nvSpPr>
      <dsp:spPr>
        <a:xfrm>
          <a:off x="923800" y="7357"/>
          <a:ext cx="2690384" cy="269038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2">
                  <a:lumMod val="10000"/>
                </a:schemeClr>
              </a:solidFill>
              <a:latin typeface="Calibri" panose="020F0502020204030204" pitchFamily="34" charset="0"/>
              <a:cs typeface="Calibri" panose="020F0502020204030204" pitchFamily="34" charset="0"/>
            </a:rPr>
            <a:t>Situación de equilibrio considerado por debajo del empleo total </a:t>
          </a:r>
          <a:r>
            <a:rPr lang="es-EC" sz="1800" kern="1200" dirty="0">
              <a:solidFill>
                <a:schemeClr val="bg2">
                  <a:lumMod val="10000"/>
                </a:schemeClr>
              </a:solidFill>
              <a:latin typeface="Calibri" panose="020F0502020204030204" pitchFamily="34" charset="0"/>
              <a:cs typeface="Calibri" panose="020F0502020204030204" pitchFamily="34" charset="0"/>
              <a:sym typeface="Wingdings" panose="05000000000000000000" pitchFamily="2" charset="2"/>
            </a:rPr>
            <a:t> conflictos al ciclo económico</a:t>
          </a:r>
          <a:endParaRPr lang="es-EC" sz="1800" kern="1200" dirty="0">
            <a:solidFill>
              <a:schemeClr val="bg2">
                <a:lumMod val="10000"/>
              </a:schemeClr>
            </a:solidFill>
            <a:latin typeface="Calibri" panose="020F0502020204030204" pitchFamily="34" charset="0"/>
            <a:cs typeface="Calibri" panose="020F0502020204030204" pitchFamily="34" charset="0"/>
          </a:endParaRPr>
        </a:p>
      </dsp:txBody>
      <dsp:txXfrm>
        <a:off x="1299484" y="324612"/>
        <a:ext cx="1551212" cy="2055876"/>
      </dsp:txXfrm>
    </dsp:sp>
    <dsp:sp modelId="{2A453623-B08B-4594-982F-CCFFA4CA2914}">
      <dsp:nvSpPr>
        <dsp:cNvPr id="0" name=""/>
        <dsp:cNvSpPr/>
      </dsp:nvSpPr>
      <dsp:spPr>
        <a:xfrm>
          <a:off x="2862815" y="7357"/>
          <a:ext cx="2690384" cy="2690384"/>
        </a:xfrm>
        <a:prstGeom prst="ellipse">
          <a:avLst/>
        </a:prstGeom>
        <a:solidFill>
          <a:schemeClr val="accent2">
            <a:alpha val="50000"/>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2">
                  <a:lumMod val="10000"/>
                </a:schemeClr>
              </a:solidFill>
              <a:latin typeface="Calibri" panose="020F0502020204030204" pitchFamily="34" charset="0"/>
              <a:cs typeface="Calibri" panose="020F0502020204030204" pitchFamily="34" charset="0"/>
            </a:rPr>
            <a:t>Demasiada demanda B/S provoca </a:t>
          </a:r>
          <a:r>
            <a:rPr lang="es-EC" sz="1800" b="1" kern="1200" dirty="0">
              <a:solidFill>
                <a:schemeClr val="bg2">
                  <a:lumMod val="10000"/>
                </a:schemeClr>
              </a:solidFill>
              <a:latin typeface="Calibri" panose="020F0502020204030204" pitchFamily="34" charset="0"/>
              <a:cs typeface="Calibri" panose="020F0502020204030204" pitchFamily="34" charset="0"/>
            </a:rPr>
            <a:t>inflación</a:t>
          </a:r>
          <a:r>
            <a:rPr lang="es-EC" sz="1800" kern="1200" dirty="0">
              <a:solidFill>
                <a:schemeClr val="bg2">
                  <a:lumMod val="10000"/>
                </a:schemeClr>
              </a:solidFill>
              <a:latin typeface="Calibri" panose="020F0502020204030204" pitchFamily="34" charset="0"/>
              <a:cs typeface="Calibri" panose="020F0502020204030204" pitchFamily="34" charset="0"/>
            </a:rPr>
            <a:t> y una demanda insuficiente  provoca </a:t>
          </a:r>
          <a:r>
            <a:rPr lang="es-EC" sz="1800" b="1" kern="1200" dirty="0">
              <a:solidFill>
                <a:schemeClr val="bg2">
                  <a:lumMod val="10000"/>
                </a:schemeClr>
              </a:solidFill>
              <a:latin typeface="Calibri" panose="020F0502020204030204" pitchFamily="34" charset="0"/>
              <a:cs typeface="Calibri" panose="020F0502020204030204" pitchFamily="34" charset="0"/>
            </a:rPr>
            <a:t>desocupación</a:t>
          </a:r>
        </a:p>
      </dsp:txBody>
      <dsp:txXfrm>
        <a:off x="3626303" y="324612"/>
        <a:ext cx="1551212" cy="2055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5D92-D2BF-4752-868C-DB3E7C961C9F}">
      <dsp:nvSpPr>
        <dsp:cNvPr id="0" name=""/>
        <dsp:cNvSpPr/>
      </dsp:nvSpPr>
      <dsp:spPr>
        <a:xfrm>
          <a:off x="1184651" y="389"/>
          <a:ext cx="4354737" cy="5861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Finanzas personales y su efecto en el desarrollo socio-económico de los socios de la Cooperativa COVISCOF, Estelí. (2016)</a:t>
          </a:r>
        </a:p>
      </dsp:txBody>
      <dsp:txXfrm>
        <a:off x="1201819" y="17557"/>
        <a:ext cx="4320401" cy="551827"/>
      </dsp:txXfrm>
    </dsp:sp>
    <dsp:sp modelId="{AD6FA908-C11E-4B6C-BE5E-7BC62B0C0DD3}">
      <dsp:nvSpPr>
        <dsp:cNvPr id="0" name=""/>
        <dsp:cNvSpPr/>
      </dsp:nvSpPr>
      <dsp:spPr>
        <a:xfrm rot="5400000">
          <a:off x="3320301" y="628272"/>
          <a:ext cx="83437" cy="8343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EC22DB-AD40-4ADA-B008-FA3D7D1A9D5F}">
      <dsp:nvSpPr>
        <dsp:cNvPr id="0" name=""/>
        <dsp:cNvSpPr/>
      </dsp:nvSpPr>
      <dsp:spPr>
        <a:xfrm>
          <a:off x="1184651" y="753429"/>
          <a:ext cx="4354737" cy="1284725"/>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Resultados: El nivel socio-económico de los socios era medio debido a la falta de conocimiento de técnicas de finanzas personales (presupuesto, planificación financiera, fondo de retiro y ahorro)</a:t>
          </a:r>
          <a:endParaRPr lang="es-EC" sz="1400" kern="1200" dirty="0"/>
        </a:p>
      </dsp:txBody>
      <dsp:txXfrm>
        <a:off x="1222279" y="791057"/>
        <a:ext cx="4279481" cy="1209469"/>
      </dsp:txXfrm>
    </dsp:sp>
    <dsp:sp modelId="{96F218B9-BE28-4981-A44E-1A5334903A8A}">
      <dsp:nvSpPr>
        <dsp:cNvPr id="0" name=""/>
        <dsp:cNvSpPr/>
      </dsp:nvSpPr>
      <dsp:spPr>
        <a:xfrm>
          <a:off x="5806390" y="389"/>
          <a:ext cx="4354737" cy="586163"/>
        </a:xfrm>
        <a:prstGeom prst="roundRect">
          <a:avLst>
            <a:gd name="adj" fmla="val 10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Importancia de las finanzas personales para la toma de decisiones. (2018)</a:t>
          </a:r>
        </a:p>
      </dsp:txBody>
      <dsp:txXfrm>
        <a:off x="5823558" y="17557"/>
        <a:ext cx="4320401" cy="551827"/>
      </dsp:txXfrm>
    </dsp:sp>
    <dsp:sp modelId="{F395568C-EC34-4654-BB3E-254C01D2BD51}">
      <dsp:nvSpPr>
        <dsp:cNvPr id="0" name=""/>
        <dsp:cNvSpPr/>
      </dsp:nvSpPr>
      <dsp:spPr>
        <a:xfrm rot="5400000">
          <a:off x="7942039" y="628272"/>
          <a:ext cx="83437" cy="83437"/>
        </a:xfrm>
        <a:prstGeom prst="rightArrow">
          <a:avLst>
            <a:gd name="adj1" fmla="val 66700"/>
            <a:gd name="adj2" fmla="val 50000"/>
          </a:avLst>
        </a:prstGeom>
        <a:solidFill>
          <a:schemeClr val="accent3">
            <a:hueOff val="-2567512"/>
            <a:satOff val="48481"/>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9D0639-DDB5-4073-8861-A3C878CCE546}">
      <dsp:nvSpPr>
        <dsp:cNvPr id="0" name=""/>
        <dsp:cNvSpPr/>
      </dsp:nvSpPr>
      <dsp:spPr>
        <a:xfrm>
          <a:off x="5806390" y="753429"/>
          <a:ext cx="4354737" cy="1284725"/>
        </a:xfrm>
        <a:prstGeom prst="roundRect">
          <a:avLst>
            <a:gd name="adj" fmla="val 10000"/>
          </a:avLst>
        </a:prstGeom>
        <a:solidFill>
          <a:schemeClr val="accent3">
            <a:tint val="40000"/>
            <a:alpha val="90000"/>
            <a:hueOff val="-3641358"/>
            <a:satOff val="52151"/>
            <a:lumOff val="2701"/>
            <a:alphaOff val="0"/>
          </a:schemeClr>
        </a:solidFill>
        <a:ln w="25400" cap="flat" cmpd="sng" algn="ctr">
          <a:solidFill>
            <a:schemeClr val="accent3">
              <a:tint val="40000"/>
              <a:alpha val="90000"/>
              <a:hueOff val="-3641358"/>
              <a:satOff val="52151"/>
              <a:lumOff val="27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Resultados: En Colombia la cultura y educación financiera es muy baja, no existen evaluaciones de las obligaciones financieras que se adquieren, no se tiene un conocimiento claro acerca de las tasas de interés, la inflación y los presupuestos.</a:t>
          </a:r>
        </a:p>
      </dsp:txBody>
      <dsp:txXfrm>
        <a:off x="5844018" y="791057"/>
        <a:ext cx="4279481" cy="12094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1A9E-C113-4B3F-B132-BC3B916B8E2B}">
      <dsp:nvSpPr>
        <dsp:cNvPr id="0" name=""/>
        <dsp:cNvSpPr/>
      </dsp:nvSpPr>
      <dsp:spPr>
        <a:xfrm>
          <a:off x="139941" y="1277"/>
          <a:ext cx="3478361" cy="7469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Análisis de las finanzas familiares orientado a mejorar la administración financiera en los hogares, Alluriquín, Santo Domingo. (2013)</a:t>
          </a:r>
        </a:p>
      </dsp:txBody>
      <dsp:txXfrm>
        <a:off x="161819" y="23155"/>
        <a:ext cx="3434605" cy="703202"/>
      </dsp:txXfrm>
    </dsp:sp>
    <dsp:sp modelId="{8B5A9310-3C1C-4B74-A54F-DE3EF2497C2B}">
      <dsp:nvSpPr>
        <dsp:cNvPr id="0" name=""/>
        <dsp:cNvSpPr/>
      </dsp:nvSpPr>
      <dsp:spPr>
        <a:xfrm rot="5400000">
          <a:off x="1826224" y="801133"/>
          <a:ext cx="105795" cy="10579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86CEB-FBCF-4996-AAAF-0B0B3886BCA9}">
      <dsp:nvSpPr>
        <dsp:cNvPr id="0" name=""/>
        <dsp:cNvSpPr/>
      </dsp:nvSpPr>
      <dsp:spPr>
        <a:xfrm>
          <a:off x="139941" y="959826"/>
          <a:ext cx="3478361" cy="1628972"/>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latin typeface="Calibri" panose="020F0502020204030204" pitchFamily="34" charset="0"/>
              <a:cs typeface="Calibri" panose="020F0502020204030204" pitchFamily="34" charset="0"/>
            </a:rPr>
            <a:t>Resultados: Las finanzas personales carecen de importancia en la población debido a la falta de interés o conocimiento, originando que las familias presenten dificultades en su calidad de vida.</a:t>
          </a:r>
        </a:p>
      </dsp:txBody>
      <dsp:txXfrm>
        <a:off x="187652" y="1007537"/>
        <a:ext cx="3382939" cy="1533550"/>
      </dsp:txXfrm>
    </dsp:sp>
    <dsp:sp modelId="{53C27CFD-588D-4239-B6C9-6C2A7442E6EB}">
      <dsp:nvSpPr>
        <dsp:cNvPr id="0" name=""/>
        <dsp:cNvSpPr/>
      </dsp:nvSpPr>
      <dsp:spPr>
        <a:xfrm>
          <a:off x="3956848" y="1277"/>
          <a:ext cx="3478361" cy="760687"/>
        </a:xfrm>
        <a:prstGeom prst="roundRect">
          <a:avLst>
            <a:gd name="adj" fmla="val 10000"/>
          </a:avLst>
        </a:prstGeom>
        <a:solidFill>
          <a:schemeClr val="accent5">
            <a:hueOff val="8580830"/>
            <a:satOff val="-17187"/>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Modelo de gestión de las finanzas personales para el fortalecimiento de la educación financiera, parroquia González Suárez, Tulcán (2019)</a:t>
          </a:r>
        </a:p>
      </dsp:txBody>
      <dsp:txXfrm>
        <a:off x="3979128" y="23557"/>
        <a:ext cx="3433801" cy="716127"/>
      </dsp:txXfrm>
    </dsp:sp>
    <dsp:sp modelId="{A22C9C16-4EAC-4A47-AF7E-50B0C2BE334D}">
      <dsp:nvSpPr>
        <dsp:cNvPr id="0" name=""/>
        <dsp:cNvSpPr/>
      </dsp:nvSpPr>
      <dsp:spPr>
        <a:xfrm rot="5400000">
          <a:off x="5643131" y="814862"/>
          <a:ext cx="105795" cy="105795"/>
        </a:xfrm>
        <a:prstGeom prst="rightArrow">
          <a:avLst>
            <a:gd name="adj1" fmla="val 66700"/>
            <a:gd name="adj2" fmla="val 50000"/>
          </a:avLst>
        </a:prstGeom>
        <a:solidFill>
          <a:schemeClr val="accent5">
            <a:hueOff val="8580830"/>
            <a:satOff val="-17187"/>
            <a:lumOff val="-10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A0A80F-4410-4FAC-A295-E52106F53259}">
      <dsp:nvSpPr>
        <dsp:cNvPr id="0" name=""/>
        <dsp:cNvSpPr/>
      </dsp:nvSpPr>
      <dsp:spPr>
        <a:xfrm>
          <a:off x="3956848" y="973555"/>
          <a:ext cx="3478361" cy="1628972"/>
        </a:xfrm>
        <a:prstGeom prst="roundRect">
          <a:avLst>
            <a:gd name="adj" fmla="val 10000"/>
          </a:avLst>
        </a:prstGeom>
        <a:solidFill>
          <a:schemeClr val="accent5">
            <a:tint val="40000"/>
            <a:alpha val="90000"/>
            <a:hueOff val="8614472"/>
            <a:satOff val="-17332"/>
            <a:lumOff val="-2376"/>
            <a:alphaOff val="0"/>
          </a:schemeClr>
        </a:solidFill>
        <a:ln w="25400" cap="flat" cmpd="sng" algn="ctr">
          <a:solidFill>
            <a:schemeClr val="accent5">
              <a:tint val="40000"/>
              <a:alpha val="90000"/>
              <a:hueOff val="8614472"/>
              <a:satOff val="-17332"/>
              <a:lumOff val="-2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bg2">
                  <a:lumMod val="10000"/>
                </a:schemeClr>
              </a:solidFill>
              <a:latin typeface="Calibri" panose="020F0502020204030204" pitchFamily="34" charset="0"/>
              <a:cs typeface="Calibri" panose="020F0502020204030204" pitchFamily="34" charset="0"/>
            </a:rPr>
            <a:t>Resultados: Débil cultura financiera, no se realiza una planificación, ni presupuesto familiar, alto riesgo de sobrendeudamiento y no se maneja un fondo de emergencia.</a:t>
          </a:r>
          <a:endParaRPr lang="es-EC" sz="1400" kern="1200" dirty="0">
            <a:solidFill>
              <a:schemeClr val="bg2">
                <a:lumMod val="10000"/>
              </a:schemeClr>
            </a:solidFill>
            <a:latin typeface="Calibri" panose="020F0502020204030204" pitchFamily="34" charset="0"/>
            <a:cs typeface="Calibri" panose="020F0502020204030204" pitchFamily="34" charset="0"/>
          </a:endParaRPr>
        </a:p>
      </dsp:txBody>
      <dsp:txXfrm>
        <a:off x="4004559" y="1021266"/>
        <a:ext cx="3382939" cy="1533550"/>
      </dsp:txXfrm>
    </dsp:sp>
    <dsp:sp modelId="{767CC784-4E6C-4627-8C53-29130228C037}">
      <dsp:nvSpPr>
        <dsp:cNvPr id="0" name=""/>
        <dsp:cNvSpPr/>
      </dsp:nvSpPr>
      <dsp:spPr>
        <a:xfrm>
          <a:off x="7773755" y="1277"/>
          <a:ext cx="3789678" cy="70890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Calibri" panose="020F0502020204030204" pitchFamily="34" charset="0"/>
              <a:cs typeface="Calibri" panose="020F0502020204030204" pitchFamily="34" charset="0"/>
            </a:rPr>
            <a:t>Estrategias financieras enfocadas al manejo de las finanzas personales de la parroquia Sangolquí, cantón Rumiñahui. (2020)</a:t>
          </a:r>
          <a:endParaRPr lang="es-EC" sz="1400" kern="1200" dirty="0">
            <a:latin typeface="Calibri" panose="020F0502020204030204" pitchFamily="34" charset="0"/>
            <a:cs typeface="Calibri" panose="020F0502020204030204" pitchFamily="34" charset="0"/>
          </a:endParaRPr>
        </a:p>
      </dsp:txBody>
      <dsp:txXfrm>
        <a:off x="7794518" y="22040"/>
        <a:ext cx="3748152" cy="667376"/>
      </dsp:txXfrm>
    </dsp:sp>
    <dsp:sp modelId="{EAB925BD-EE5B-4D09-9A1B-3D3881409752}">
      <dsp:nvSpPr>
        <dsp:cNvPr id="0" name=""/>
        <dsp:cNvSpPr/>
      </dsp:nvSpPr>
      <dsp:spPr>
        <a:xfrm rot="5400000">
          <a:off x="9615696" y="763077"/>
          <a:ext cx="105795" cy="105795"/>
        </a:xfrm>
        <a:prstGeom prst="rightArrow">
          <a:avLst>
            <a:gd name="adj1" fmla="val 66700"/>
            <a:gd name="adj2" fmla="val 50000"/>
          </a:avLst>
        </a:prstGeom>
        <a:solidFill>
          <a:schemeClr val="accent5">
            <a:hueOff val="17161661"/>
            <a:satOff val="-34374"/>
            <a:lumOff val="-2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247C71-F335-4160-949B-EE8CB612AF4A}">
      <dsp:nvSpPr>
        <dsp:cNvPr id="0" name=""/>
        <dsp:cNvSpPr/>
      </dsp:nvSpPr>
      <dsp:spPr>
        <a:xfrm>
          <a:off x="7929413" y="921770"/>
          <a:ext cx="3478361" cy="1662361"/>
        </a:xfrm>
        <a:prstGeom prst="roundRect">
          <a:avLst>
            <a:gd name="adj" fmla="val 10000"/>
          </a:avLst>
        </a:prstGeom>
        <a:solidFill>
          <a:schemeClr val="accent5">
            <a:tint val="40000"/>
            <a:alpha val="90000"/>
            <a:hueOff val="17228945"/>
            <a:satOff val="-34664"/>
            <a:lumOff val="-4752"/>
            <a:alphaOff val="0"/>
          </a:schemeClr>
        </a:solidFill>
        <a:ln w="25400" cap="flat" cmpd="sng" algn="ctr">
          <a:solidFill>
            <a:schemeClr val="accent5">
              <a:tint val="40000"/>
              <a:alpha val="90000"/>
              <a:hueOff val="17228945"/>
              <a:satOff val="-34664"/>
              <a:lumOff val="-4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bg2">
                  <a:lumMod val="10000"/>
                </a:schemeClr>
              </a:solidFill>
              <a:latin typeface="Calibri" panose="020F0502020204030204" pitchFamily="34" charset="0"/>
              <a:cs typeface="Calibri" panose="020F0502020204030204" pitchFamily="34" charset="0"/>
            </a:rPr>
            <a:t>Resultados: Se encontró que la situación socioeconómica de la población está entre baja y media, considerando que la mayoría cuenta con los ingresos suficientes para satisfacer las necesidades básicas, pero existe todavía una falta de información en cuanto a finanzas personales.</a:t>
          </a:r>
          <a:endParaRPr lang="es-EC" sz="1400" kern="1200" dirty="0">
            <a:solidFill>
              <a:schemeClr val="bg2">
                <a:lumMod val="10000"/>
              </a:schemeClr>
            </a:solidFill>
            <a:latin typeface="Calibri" panose="020F0502020204030204" pitchFamily="34" charset="0"/>
            <a:cs typeface="Calibri" panose="020F0502020204030204" pitchFamily="34" charset="0"/>
          </a:endParaRPr>
        </a:p>
      </dsp:txBody>
      <dsp:txXfrm>
        <a:off x="7978102" y="970459"/>
        <a:ext cx="3380983" cy="15649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9E734-134D-4B40-AA62-05ED4EE042CA}">
      <dsp:nvSpPr>
        <dsp:cNvPr id="0" name=""/>
        <dsp:cNvSpPr/>
      </dsp:nvSpPr>
      <dsp:spPr>
        <a:xfrm rot="3682241">
          <a:off x="3994388" y="3342558"/>
          <a:ext cx="879314" cy="28388"/>
        </a:xfrm>
        <a:custGeom>
          <a:avLst/>
          <a:gdLst/>
          <a:ahLst/>
          <a:cxnLst/>
          <a:rect l="0" t="0" r="0" b="0"/>
          <a:pathLst>
            <a:path>
              <a:moveTo>
                <a:pt x="0" y="14194"/>
              </a:moveTo>
              <a:lnTo>
                <a:pt x="879314" y="1419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A6025-2E7C-481A-83E5-E598C640D283}">
      <dsp:nvSpPr>
        <dsp:cNvPr id="0" name=""/>
        <dsp:cNvSpPr/>
      </dsp:nvSpPr>
      <dsp:spPr>
        <a:xfrm rot="1312186">
          <a:off x="4477253" y="2709303"/>
          <a:ext cx="628835" cy="28388"/>
        </a:xfrm>
        <a:custGeom>
          <a:avLst/>
          <a:gdLst/>
          <a:ahLst/>
          <a:cxnLst/>
          <a:rect l="0" t="0" r="0" b="0"/>
          <a:pathLst>
            <a:path>
              <a:moveTo>
                <a:pt x="0" y="14194"/>
              </a:moveTo>
              <a:lnTo>
                <a:pt x="628835" y="1419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3CAE8-E363-406E-B226-81A63D126B9B}">
      <dsp:nvSpPr>
        <dsp:cNvPr id="0" name=""/>
        <dsp:cNvSpPr/>
      </dsp:nvSpPr>
      <dsp:spPr>
        <a:xfrm rot="20251582">
          <a:off x="4483772" y="2014846"/>
          <a:ext cx="424229" cy="28388"/>
        </a:xfrm>
        <a:custGeom>
          <a:avLst/>
          <a:gdLst/>
          <a:ahLst/>
          <a:cxnLst/>
          <a:rect l="0" t="0" r="0" b="0"/>
          <a:pathLst>
            <a:path>
              <a:moveTo>
                <a:pt x="0" y="14194"/>
              </a:moveTo>
              <a:lnTo>
                <a:pt x="424229" y="1419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65846-D094-4517-B1AE-D60B2390C0DD}">
      <dsp:nvSpPr>
        <dsp:cNvPr id="0" name=""/>
        <dsp:cNvSpPr/>
      </dsp:nvSpPr>
      <dsp:spPr>
        <a:xfrm rot="17921416">
          <a:off x="3994805" y="1351853"/>
          <a:ext cx="882524" cy="28388"/>
        </a:xfrm>
        <a:custGeom>
          <a:avLst/>
          <a:gdLst/>
          <a:ahLst/>
          <a:cxnLst/>
          <a:rect l="0" t="0" r="0" b="0"/>
          <a:pathLst>
            <a:path>
              <a:moveTo>
                <a:pt x="0" y="14194"/>
              </a:moveTo>
              <a:lnTo>
                <a:pt x="882524" y="1419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150EA-35EA-46B3-9A95-A6A28B983642}">
      <dsp:nvSpPr>
        <dsp:cNvPr id="0" name=""/>
        <dsp:cNvSpPr/>
      </dsp:nvSpPr>
      <dsp:spPr>
        <a:xfrm>
          <a:off x="3021229" y="1492196"/>
          <a:ext cx="1739590" cy="17395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47219-9D84-4420-9649-41F82BD779BB}">
      <dsp:nvSpPr>
        <dsp:cNvPr id="0" name=""/>
        <dsp:cNvSpPr/>
      </dsp:nvSpPr>
      <dsp:spPr>
        <a:xfrm>
          <a:off x="4385580" y="1379"/>
          <a:ext cx="1023432" cy="10437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Según su finalidad</a:t>
          </a:r>
        </a:p>
      </dsp:txBody>
      <dsp:txXfrm>
        <a:off x="4535458" y="154233"/>
        <a:ext cx="723676" cy="738046"/>
      </dsp:txXfrm>
    </dsp:sp>
    <dsp:sp modelId="{296AFA81-B788-4DDC-A116-F1C5569B8A99}">
      <dsp:nvSpPr>
        <dsp:cNvPr id="0" name=""/>
        <dsp:cNvSpPr/>
      </dsp:nvSpPr>
      <dsp:spPr>
        <a:xfrm>
          <a:off x="5538791" y="1379"/>
          <a:ext cx="1535148" cy="104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Aplicada</a:t>
          </a:r>
        </a:p>
      </dsp:txBody>
      <dsp:txXfrm>
        <a:off x="5538791" y="1379"/>
        <a:ext cx="1535148" cy="1043754"/>
      </dsp:txXfrm>
    </dsp:sp>
    <dsp:sp modelId="{093454C5-1325-43A1-A503-A893C0D62B3F}">
      <dsp:nvSpPr>
        <dsp:cNvPr id="0" name=""/>
        <dsp:cNvSpPr/>
      </dsp:nvSpPr>
      <dsp:spPr>
        <a:xfrm>
          <a:off x="4796824" y="1167090"/>
          <a:ext cx="1442280" cy="10437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Según las fuentes de información</a:t>
          </a:r>
        </a:p>
      </dsp:txBody>
      <dsp:txXfrm>
        <a:off x="5008041" y="1319944"/>
        <a:ext cx="1019846" cy="738046"/>
      </dsp:txXfrm>
    </dsp:sp>
    <dsp:sp modelId="{2BC2CDAA-6C38-48DA-84FC-EC6AA0EE047F}">
      <dsp:nvSpPr>
        <dsp:cNvPr id="0" name=""/>
        <dsp:cNvSpPr/>
      </dsp:nvSpPr>
      <dsp:spPr>
        <a:xfrm>
          <a:off x="5845322" y="1167090"/>
          <a:ext cx="2163420" cy="104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solidFill>
                <a:schemeClr val="accent4"/>
              </a:solidFill>
              <a:latin typeface="Calibri" panose="020F0502020204030204" pitchFamily="34" charset="0"/>
              <a:cs typeface="Calibri" panose="020F0502020204030204" pitchFamily="34" charset="0"/>
            </a:rPr>
            <a:t>             </a:t>
          </a:r>
          <a:r>
            <a:rPr lang="es-EC" sz="1400" kern="1200" dirty="0">
              <a:solidFill>
                <a:schemeClr val="bg2">
                  <a:lumMod val="10000"/>
                </a:schemeClr>
              </a:solidFill>
              <a:latin typeface="Calibri" panose="020F0502020204030204" pitchFamily="34" charset="0"/>
              <a:cs typeface="Calibri" panose="020F0502020204030204" pitchFamily="34" charset="0"/>
            </a:rPr>
            <a:t>* Documental</a:t>
          </a:r>
        </a:p>
        <a:p>
          <a:pPr marL="114300" lvl="1" indent="-114300" algn="l" defTabSz="622300">
            <a:lnSpc>
              <a:spcPct val="90000"/>
            </a:lnSpc>
            <a:spcBef>
              <a:spcPct val="0"/>
            </a:spcBef>
            <a:spcAft>
              <a:spcPct val="15000"/>
            </a:spcAft>
            <a:buChar char="•"/>
          </a:pPr>
          <a:r>
            <a:rPr lang="es-EC" sz="1400" kern="1200" dirty="0">
              <a:solidFill>
                <a:schemeClr val="accent4"/>
              </a:solidFill>
              <a:latin typeface="Calibri" panose="020F0502020204030204" pitchFamily="34" charset="0"/>
              <a:cs typeface="Calibri" panose="020F0502020204030204" pitchFamily="34" charset="0"/>
            </a:rPr>
            <a:t>             </a:t>
          </a:r>
          <a:r>
            <a:rPr lang="es-EC" sz="1400" kern="1200" dirty="0">
              <a:solidFill>
                <a:schemeClr val="bg2">
                  <a:lumMod val="10000"/>
                </a:schemeClr>
              </a:solidFill>
              <a:latin typeface="Calibri" panose="020F0502020204030204" pitchFamily="34" charset="0"/>
              <a:cs typeface="Calibri" panose="020F0502020204030204" pitchFamily="34" charset="0"/>
            </a:rPr>
            <a:t>* De campo</a:t>
          </a:r>
        </a:p>
      </dsp:txBody>
      <dsp:txXfrm>
        <a:off x="5845322" y="1167090"/>
        <a:ext cx="2163420" cy="1043754"/>
      </dsp:txXfrm>
    </dsp:sp>
    <dsp:sp modelId="{25C92282-8916-4333-A8E2-C616FAFA084D}">
      <dsp:nvSpPr>
        <dsp:cNvPr id="0" name=""/>
        <dsp:cNvSpPr/>
      </dsp:nvSpPr>
      <dsp:spPr>
        <a:xfrm>
          <a:off x="5045903" y="2513138"/>
          <a:ext cx="1043754" cy="10437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Según el control de variables</a:t>
          </a:r>
        </a:p>
      </dsp:txBody>
      <dsp:txXfrm>
        <a:off x="5198757" y="2665992"/>
        <a:ext cx="738046" cy="738046"/>
      </dsp:txXfrm>
    </dsp:sp>
    <dsp:sp modelId="{C74AF297-1B4D-4725-A133-BD5FCFDB24CC}">
      <dsp:nvSpPr>
        <dsp:cNvPr id="0" name=""/>
        <dsp:cNvSpPr/>
      </dsp:nvSpPr>
      <dsp:spPr>
        <a:xfrm>
          <a:off x="6194033" y="2513138"/>
          <a:ext cx="1565631" cy="104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No experimental</a:t>
          </a:r>
        </a:p>
      </dsp:txBody>
      <dsp:txXfrm>
        <a:off x="6194033" y="2513138"/>
        <a:ext cx="1565631" cy="1043754"/>
      </dsp:txXfrm>
    </dsp:sp>
    <dsp:sp modelId="{E63003F6-F318-435E-A364-17EC0CAD4287}">
      <dsp:nvSpPr>
        <dsp:cNvPr id="0" name=""/>
        <dsp:cNvSpPr/>
      </dsp:nvSpPr>
      <dsp:spPr>
        <a:xfrm>
          <a:off x="4372879" y="3678850"/>
          <a:ext cx="1043754" cy="10437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Calibri" panose="020F0502020204030204" pitchFamily="34" charset="0"/>
              <a:cs typeface="Calibri" panose="020F0502020204030204" pitchFamily="34" charset="0"/>
            </a:rPr>
            <a:t>Según el alcance</a:t>
          </a:r>
        </a:p>
      </dsp:txBody>
      <dsp:txXfrm>
        <a:off x="4525733" y="3831704"/>
        <a:ext cx="738046" cy="738046"/>
      </dsp:txXfrm>
    </dsp:sp>
    <dsp:sp modelId="{17044FBD-76BB-4424-A226-B9E1FFCF52A1}">
      <dsp:nvSpPr>
        <dsp:cNvPr id="0" name=""/>
        <dsp:cNvSpPr/>
      </dsp:nvSpPr>
      <dsp:spPr>
        <a:xfrm>
          <a:off x="5521009" y="3678850"/>
          <a:ext cx="1565631" cy="104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solidFill>
                <a:schemeClr val="bg2">
                  <a:lumMod val="10000"/>
                </a:schemeClr>
              </a:solidFill>
              <a:latin typeface="Calibri" panose="020F0502020204030204" pitchFamily="34" charset="0"/>
              <a:cs typeface="Calibri" panose="020F0502020204030204" pitchFamily="34" charset="0"/>
            </a:rPr>
            <a:t>Descriptiva</a:t>
          </a:r>
        </a:p>
      </dsp:txBody>
      <dsp:txXfrm>
        <a:off x="5521009" y="3678850"/>
        <a:ext cx="1565631" cy="10437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7E1B2-5595-4803-BCE2-9A4109315A57}" type="datetimeFigureOut">
              <a:rPr lang="es-EC" smtClean="0"/>
              <a:t>15/4/2021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DE0EC-497A-4CA8-B564-30A1ADB7752C}" type="slidenum">
              <a:rPr lang="es-EC" smtClean="0"/>
              <a:t>‹Nº›</a:t>
            </a:fld>
            <a:endParaRPr lang="es-EC"/>
          </a:p>
        </p:txBody>
      </p:sp>
    </p:spTree>
    <p:extLst>
      <p:ext uri="{BB962C8B-B14F-4D97-AF65-F5344CB8AC3E}">
        <p14:creationId xmlns:p14="http://schemas.microsoft.com/office/powerpoint/2010/main" val="36449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78DE0EC-497A-4CA8-B564-30A1ADB7752C}" type="slidenum">
              <a:rPr lang="es-EC" smtClean="0"/>
              <a:t>4</a:t>
            </a:fld>
            <a:endParaRPr lang="es-EC"/>
          </a:p>
        </p:txBody>
      </p:sp>
    </p:spTree>
    <p:extLst>
      <p:ext uri="{BB962C8B-B14F-4D97-AF65-F5344CB8AC3E}">
        <p14:creationId xmlns:p14="http://schemas.microsoft.com/office/powerpoint/2010/main" val="270583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78DE0EC-497A-4CA8-B564-30A1ADB7752C}" type="slidenum">
              <a:rPr lang="es-EC" smtClean="0"/>
              <a:t>7</a:t>
            </a:fld>
            <a:endParaRPr lang="es-EC"/>
          </a:p>
        </p:txBody>
      </p:sp>
    </p:spTree>
    <p:extLst>
      <p:ext uri="{BB962C8B-B14F-4D97-AF65-F5344CB8AC3E}">
        <p14:creationId xmlns:p14="http://schemas.microsoft.com/office/powerpoint/2010/main" val="183973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78DE0EC-497A-4CA8-B564-30A1ADB7752C}" type="slidenum">
              <a:rPr lang="es-EC" smtClean="0"/>
              <a:t>12</a:t>
            </a:fld>
            <a:endParaRPr lang="es-EC"/>
          </a:p>
        </p:txBody>
      </p:sp>
    </p:spTree>
    <p:extLst>
      <p:ext uri="{BB962C8B-B14F-4D97-AF65-F5344CB8AC3E}">
        <p14:creationId xmlns:p14="http://schemas.microsoft.com/office/powerpoint/2010/main" val="327052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78DE0EC-497A-4CA8-B564-30A1ADB7752C}" type="slidenum">
              <a:rPr lang="es-EC" smtClean="0"/>
              <a:t>27</a:t>
            </a:fld>
            <a:endParaRPr lang="es-EC"/>
          </a:p>
        </p:txBody>
      </p:sp>
    </p:spTree>
    <p:extLst>
      <p:ext uri="{BB962C8B-B14F-4D97-AF65-F5344CB8AC3E}">
        <p14:creationId xmlns:p14="http://schemas.microsoft.com/office/powerpoint/2010/main" val="211361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78DE0EC-497A-4CA8-B564-30A1ADB7752C}" type="slidenum">
              <a:rPr lang="es-EC" smtClean="0"/>
              <a:t>31</a:t>
            </a:fld>
            <a:endParaRPr lang="es-EC"/>
          </a:p>
        </p:txBody>
      </p:sp>
    </p:spTree>
    <p:extLst>
      <p:ext uri="{BB962C8B-B14F-4D97-AF65-F5344CB8AC3E}">
        <p14:creationId xmlns:p14="http://schemas.microsoft.com/office/powerpoint/2010/main" val="171483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2441D-36CB-4E8F-B493-A8B012DA57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0878B13E-4867-45F9-ABBF-EAC9E123F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CC7FB003-2558-4530-8B21-6A40EADF1763}"/>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13F96310-E29A-4092-8F96-A8A077A3BAF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B1651DC-3154-4A39-A7B2-9BD91344520B}"/>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14412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EBA40-0703-44D4-86ED-4CE82EFDCC3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37899E3-DCFC-4E3A-80C2-928A8CC997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DE75572-AEA3-4AB6-9D63-FBCF3EFAADE8}"/>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193D57B9-0800-4C53-BAD2-8EB04F24A9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24C7280-3B05-4CA4-B9F9-6982F98B08E6}"/>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41806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008625-3592-45C9-91D4-BECE1072E0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695C904-0FFE-4187-8B1B-ABE63161F91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3CDC4A0-52A5-4469-AFB4-481CC1CB2CB7}"/>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ABE71A2D-1AF0-4428-8943-A64D8B82A94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9331751-3D05-4EF2-9D75-037EDB5D3907}"/>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119479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CorelDraw.Graphic.12">
                  <p:embed/>
                </p:oleObj>
              </mc:Choice>
              <mc:Fallback>
                <p:oleObj name="CorelDRAW" r:id="rId2" imgW="9168480" imgH="5375520" progId="CorelDraw.Graphic.12">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FECHA ÚLTIMA REVISIÓN: </a:t>
            </a:r>
            <a:r>
              <a:rPr kumimoji="0" lang="es-EC" sz="500" b="0" i="0" u="none" strike="noStrike" kern="1200" cap="none" spc="0" normalizeH="0" baseline="0" noProof="0">
                <a:ln>
                  <a:noFill/>
                </a:ln>
                <a:solidFill>
                  <a:srgbClr val="000000"/>
                </a:solidFill>
                <a:effectLst/>
                <a:uLnTx/>
                <a:uFillTx/>
                <a:latin typeface="Arial"/>
                <a:ea typeface="+mn-ea"/>
                <a:cs typeface="+mn-cs"/>
              </a:rPr>
              <a:t>09/10/13</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CÓDIGO: </a:t>
            </a:r>
            <a:r>
              <a:rPr kumimoji="0" lang="es-EC" sz="500" b="0" i="0" u="none" strike="noStrike" kern="1200" cap="none" spc="0" normalizeH="0" baseline="0" noProof="0">
                <a:ln>
                  <a:noFill/>
                </a:ln>
                <a:solidFill>
                  <a:srgbClr val="000000"/>
                </a:solidFill>
                <a:effectLst/>
                <a:uLnTx/>
                <a:uFillTx/>
                <a:latin typeface="Arial"/>
                <a:ea typeface="+mn-ea"/>
                <a:cs typeface="+mn-cs"/>
              </a:rPr>
              <a:t>SGC.DI.260</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VERSIÓN: </a:t>
            </a:r>
            <a:r>
              <a:rPr kumimoji="0" lang="es-EC" sz="500" b="0" i="0" u="none" strike="noStrike" kern="1200" cap="none" spc="0" normalizeH="0" baseline="0" noProof="0">
                <a:ln>
                  <a:noFill/>
                </a:ln>
                <a:solidFill>
                  <a:srgbClr val="000000"/>
                </a:solidFill>
                <a:effectLst/>
                <a:uLnTx/>
                <a:uFillTx/>
                <a:latin typeface="Arial"/>
                <a:ea typeface="+mn-ea"/>
                <a:cs typeface="+mn-cs"/>
              </a:rPr>
              <a:t>1.1</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428168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335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26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615009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4391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594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737185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2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2E8E6-D210-4A8C-9D1D-B22FA3BC848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2FF1901-B0E1-4B9B-9564-1BF7C1E9C1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447199C-7696-4448-87FB-B19F80B1A6BE}"/>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E2E102F8-D4F6-42D8-AC7A-875A263E45D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B2857FE-8D45-4BE7-89D3-8390C35FF75F}"/>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828337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990812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7684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56550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73739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5D96F-6672-4636-9113-037CBF096D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04D3C3F-DBF5-4112-8070-BB019B937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1CD73B-24FF-400A-B1FC-0A9F3D5A5E84}"/>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2B0E6DB4-34A3-44F2-A48F-51FA28DEBF3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8CFD7A-E3BB-4298-AFF9-13580856AF0D}"/>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169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87E33-EB40-4FF1-8879-62CDC6286A9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796C3E9-15D7-4342-9B5C-559BCD0682C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1D08BAE-B554-4AD7-9793-6F6F504059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C8F635A-5CB3-49C3-AA90-1576FBDCDE27}"/>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6" name="Marcador de pie de página 5">
            <a:extLst>
              <a:ext uri="{FF2B5EF4-FFF2-40B4-BE49-F238E27FC236}">
                <a16:creationId xmlns:a16="http://schemas.microsoft.com/office/drawing/2014/main" id="{BAEFC1BA-4F54-4684-8841-49EB757498C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9B0E4B4-B664-4587-A5AD-9F9F4CFEFA30}"/>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38219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85B1A-A30E-4A95-B372-8AC00A2AD43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AE02864-AA1E-43BA-9E07-4F33F6A25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31A473-38F4-48FC-A712-E5D07CA8852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4D4B3A1-EE05-414B-9A39-91AD66D00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B790F92-94D6-47F8-A25C-54B4A1C72D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F7AD0EE-9F00-4C0D-B370-9570B2ECC257}"/>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8" name="Marcador de pie de página 7">
            <a:extLst>
              <a:ext uri="{FF2B5EF4-FFF2-40B4-BE49-F238E27FC236}">
                <a16:creationId xmlns:a16="http://schemas.microsoft.com/office/drawing/2014/main" id="{328C2D02-1EC2-4C8D-8DEB-C054FF5EA09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9C93F20-4A25-46B3-84CA-1DBD387357C5}"/>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98705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40C4B-7D0A-4520-B909-04DC8AF51BC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D7A5D8F-9171-4FAD-9FD6-8A110B5D9E63}"/>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4" name="Marcador de pie de página 3">
            <a:extLst>
              <a:ext uri="{FF2B5EF4-FFF2-40B4-BE49-F238E27FC236}">
                <a16:creationId xmlns:a16="http://schemas.microsoft.com/office/drawing/2014/main" id="{4448265F-4F8A-4D6E-8AE4-786384172EA9}"/>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E22BA39-E05D-4C20-89EE-9C03CAE3BFCC}"/>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50601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B00820-72C9-4CAA-8548-F5374BFC8829}"/>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3" name="Marcador de pie de página 2">
            <a:extLst>
              <a:ext uri="{FF2B5EF4-FFF2-40B4-BE49-F238E27FC236}">
                <a16:creationId xmlns:a16="http://schemas.microsoft.com/office/drawing/2014/main" id="{C330E6DA-5A30-4E50-9C0B-B897EA3C63F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9F178335-620E-421C-8338-3AD5548CA0F8}"/>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191351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431D8-6477-4852-B621-85648E9261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5EDA7C3-7D1D-48EC-BFC5-0228432E8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D357DBA-E0D0-45F1-8FB9-643529BE8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EE8BFC-2E70-4364-8707-3999F6C8A3EF}"/>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6" name="Marcador de pie de página 5">
            <a:extLst>
              <a:ext uri="{FF2B5EF4-FFF2-40B4-BE49-F238E27FC236}">
                <a16:creationId xmlns:a16="http://schemas.microsoft.com/office/drawing/2014/main" id="{9144E1EF-EABA-4C99-B78A-94B14C874C0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7B8B2B2-598D-43D4-A85C-A24A1528D953}"/>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343178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83F6A-FCDD-4410-9B9B-1FADE13B8B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86C512E1-06D1-4B4D-9549-5C84348E6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9111931-C739-4F4F-9A73-2ED07A987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D81F1C-C180-4DDE-BD69-6522991A6D39}"/>
              </a:ext>
            </a:extLst>
          </p:cNvPr>
          <p:cNvSpPr>
            <a:spLocks noGrp="1"/>
          </p:cNvSpPr>
          <p:nvPr>
            <p:ph type="dt" sz="half" idx="10"/>
          </p:nvPr>
        </p:nvSpPr>
        <p:spPr/>
        <p:txBody>
          <a:bodyPr/>
          <a:lstStyle/>
          <a:p>
            <a:fld id="{57B19F40-CF6E-44C8-877E-720B638154B4}" type="datetimeFigureOut">
              <a:rPr lang="es-EC" smtClean="0"/>
              <a:t>15/4/2021</a:t>
            </a:fld>
            <a:endParaRPr lang="es-EC"/>
          </a:p>
        </p:txBody>
      </p:sp>
      <p:sp>
        <p:nvSpPr>
          <p:cNvPr id="6" name="Marcador de pie de página 5">
            <a:extLst>
              <a:ext uri="{FF2B5EF4-FFF2-40B4-BE49-F238E27FC236}">
                <a16:creationId xmlns:a16="http://schemas.microsoft.com/office/drawing/2014/main" id="{CF50AC1C-F30D-4F18-8401-2F3D1F5A2A0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612933B-F1B6-417A-A653-FF7B7B142259}"/>
              </a:ext>
            </a:extLst>
          </p:cNvPr>
          <p:cNvSpPr>
            <a:spLocks noGrp="1"/>
          </p:cNvSpPr>
          <p:nvPr>
            <p:ph type="sldNum" sz="quarter" idx="12"/>
          </p:nvPr>
        </p:nvSpPr>
        <p:spPr/>
        <p:txBody>
          <a:bodyPr/>
          <a:lstStyle/>
          <a:p>
            <a:fld id="{478193A3-D620-4A8E-9391-A1FA580902C2}" type="slidenum">
              <a:rPr lang="es-EC" smtClean="0"/>
              <a:t>‹Nº›</a:t>
            </a:fld>
            <a:endParaRPr lang="es-EC"/>
          </a:p>
        </p:txBody>
      </p:sp>
    </p:spTree>
    <p:extLst>
      <p:ext uri="{BB962C8B-B14F-4D97-AF65-F5344CB8AC3E}">
        <p14:creationId xmlns:p14="http://schemas.microsoft.com/office/powerpoint/2010/main" val="43503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3A436E-AC24-44E4-ACC9-0AAE1C75C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3891B30-31BE-486B-8A04-ACD088863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C5E6A2C-24D9-4EE9-BB04-4C4128886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19F40-CF6E-44C8-877E-720B638154B4}" type="datetimeFigureOut">
              <a:rPr lang="es-EC" smtClean="0"/>
              <a:t>15/4/2021</a:t>
            </a:fld>
            <a:endParaRPr lang="es-EC"/>
          </a:p>
        </p:txBody>
      </p:sp>
      <p:sp>
        <p:nvSpPr>
          <p:cNvPr id="5" name="Marcador de pie de página 4">
            <a:extLst>
              <a:ext uri="{FF2B5EF4-FFF2-40B4-BE49-F238E27FC236}">
                <a16:creationId xmlns:a16="http://schemas.microsoft.com/office/drawing/2014/main" id="{79148C66-6A9A-4C1E-819F-BD000C219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85484D3-B063-4F29-B784-FDE1D4A9E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93A3-D620-4A8E-9391-A1FA580902C2}" type="slidenum">
              <a:rPr lang="es-EC" smtClean="0"/>
              <a:t>‹Nº›</a:t>
            </a:fld>
            <a:endParaRPr lang="es-EC"/>
          </a:p>
        </p:txBody>
      </p:sp>
    </p:spTree>
    <p:extLst>
      <p:ext uri="{BB962C8B-B14F-4D97-AF65-F5344CB8AC3E}">
        <p14:creationId xmlns:p14="http://schemas.microsoft.com/office/powerpoint/2010/main" val="455776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5368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jpg"/><Relationship Id="rId1" Type="http://schemas.openxmlformats.org/officeDocument/2006/relationships/slideLayout" Target="../slideLayouts/slideLayout1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40.png"/><Relationship Id="rId17" Type="http://schemas.openxmlformats.org/officeDocument/2006/relationships/diagramColors" Target="../diagrams/colors8.xml"/><Relationship Id="rId2" Type="http://schemas.openxmlformats.org/officeDocument/2006/relationships/notesSlide" Target="../notesSlides/notesSlide3.xml"/><Relationship Id="rId16" Type="http://schemas.openxmlformats.org/officeDocument/2006/relationships/diagramQuickStyle" Target="../diagrams/quickStyle8.xml"/><Relationship Id="rId1" Type="http://schemas.openxmlformats.org/officeDocument/2006/relationships/slideLayout" Target="../slideLayouts/slideLayout19.xml"/><Relationship Id="rId6" Type="http://schemas.openxmlformats.org/officeDocument/2006/relationships/diagramColors" Target="../diagrams/colors7.xml"/><Relationship Id="rId11" Type="http://schemas.openxmlformats.org/officeDocument/2006/relationships/image" Target="../media/image39.svg"/><Relationship Id="rId5" Type="http://schemas.openxmlformats.org/officeDocument/2006/relationships/diagramQuickStyle" Target="../diagrams/quickStyle7.xml"/><Relationship Id="rId15" Type="http://schemas.openxmlformats.org/officeDocument/2006/relationships/diagramLayout" Target="../diagrams/layout8.xml"/><Relationship Id="rId10" Type="http://schemas.openxmlformats.org/officeDocument/2006/relationships/image" Target="../media/image38.png"/><Relationship Id="rId4" Type="http://schemas.openxmlformats.org/officeDocument/2006/relationships/diagramLayout" Target="../diagrams/layout7.xml"/><Relationship Id="rId9" Type="http://schemas.openxmlformats.org/officeDocument/2006/relationships/image" Target="../media/image37.svg"/><Relationship Id="rId1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9.xml"/><Relationship Id="rId21" Type="http://schemas.microsoft.com/office/2007/relationships/diagramDrawing" Target="../diagrams/drawing10.xml"/><Relationship Id="rId34" Type="http://schemas.openxmlformats.org/officeDocument/2006/relationships/diagramColors" Target="../diagrams/colors12.xml"/><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diagramData" Target="../diagrams/data10.xml"/><Relationship Id="rId25" Type="http://schemas.openxmlformats.org/officeDocument/2006/relationships/diagramColors" Target="../diagrams/colors11.xml"/><Relationship Id="rId33" Type="http://schemas.openxmlformats.org/officeDocument/2006/relationships/diagramQuickStyle" Target="../diagrams/quickStyle12.xml"/><Relationship Id="rId2" Type="http://schemas.openxmlformats.org/officeDocument/2006/relationships/diagramData" Target="../diagrams/data9.xml"/><Relationship Id="rId16" Type="http://schemas.openxmlformats.org/officeDocument/2006/relationships/image" Target="../media/image51.svg"/><Relationship Id="rId20" Type="http://schemas.openxmlformats.org/officeDocument/2006/relationships/diagramColors" Target="../diagrams/colors10.xml"/><Relationship Id="rId29" Type="http://schemas.openxmlformats.org/officeDocument/2006/relationships/image" Target="../media/image54.png"/><Relationship Id="rId1" Type="http://schemas.openxmlformats.org/officeDocument/2006/relationships/slideLayout" Target="../slideLayouts/slideLayout19.xml"/><Relationship Id="rId6" Type="http://schemas.microsoft.com/office/2007/relationships/diagramDrawing" Target="../diagrams/drawing9.xml"/><Relationship Id="rId11" Type="http://schemas.openxmlformats.org/officeDocument/2006/relationships/image" Target="../media/image46.png"/><Relationship Id="rId24" Type="http://schemas.openxmlformats.org/officeDocument/2006/relationships/diagramQuickStyle" Target="../diagrams/quickStyle11.xml"/><Relationship Id="rId32" Type="http://schemas.openxmlformats.org/officeDocument/2006/relationships/diagramLayout" Target="../diagrams/layout12.xml"/><Relationship Id="rId5" Type="http://schemas.openxmlformats.org/officeDocument/2006/relationships/diagramColors" Target="../diagrams/colors9.xml"/><Relationship Id="rId15" Type="http://schemas.openxmlformats.org/officeDocument/2006/relationships/image" Target="../media/image50.png"/><Relationship Id="rId23" Type="http://schemas.openxmlformats.org/officeDocument/2006/relationships/diagramLayout" Target="../diagrams/layout11.xml"/><Relationship Id="rId28" Type="http://schemas.openxmlformats.org/officeDocument/2006/relationships/image" Target="../media/image53.svg"/><Relationship Id="rId10" Type="http://schemas.openxmlformats.org/officeDocument/2006/relationships/image" Target="../media/image45.svg"/><Relationship Id="rId19" Type="http://schemas.openxmlformats.org/officeDocument/2006/relationships/diagramQuickStyle" Target="../diagrams/quickStyle10.xml"/><Relationship Id="rId31" Type="http://schemas.openxmlformats.org/officeDocument/2006/relationships/diagramData" Target="../diagrams/data12.xml"/><Relationship Id="rId4" Type="http://schemas.openxmlformats.org/officeDocument/2006/relationships/diagramQuickStyle" Target="../diagrams/quickStyle9.xml"/><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diagramData" Target="../diagrams/data11.xml"/><Relationship Id="rId27" Type="http://schemas.openxmlformats.org/officeDocument/2006/relationships/image" Target="../media/image52.png"/><Relationship Id="rId30" Type="http://schemas.openxmlformats.org/officeDocument/2006/relationships/image" Target="../media/image55.svg"/><Relationship Id="rId35" Type="http://schemas.microsoft.com/office/2007/relationships/diagramDrawing" Target="../diagrams/drawing12.xml"/><Relationship Id="rId8"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diagramColors" Target="../diagrams/colors13.xml"/><Relationship Id="rId12"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19.xml"/><Relationship Id="rId6" Type="http://schemas.openxmlformats.org/officeDocument/2006/relationships/diagramQuickStyle" Target="../diagrams/quickStyle13.xml"/><Relationship Id="rId11" Type="http://schemas.openxmlformats.org/officeDocument/2006/relationships/image" Target="../media/image58.png"/><Relationship Id="rId5" Type="http://schemas.openxmlformats.org/officeDocument/2006/relationships/diagramLayout" Target="../diagrams/layout13.xml"/><Relationship Id="rId10" Type="http://schemas.openxmlformats.org/officeDocument/2006/relationships/image" Target="../media/image570.png"/><Relationship Id="rId4" Type="http://schemas.openxmlformats.org/officeDocument/2006/relationships/diagramData" Target="../diagrams/data13.xml"/><Relationship Id="rId9" Type="http://schemas.openxmlformats.org/officeDocument/2006/relationships/image" Target="../media/image56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1.png"/><Relationship Id="rId7" Type="http://schemas.openxmlformats.org/officeDocument/2006/relationships/chart" Target="../charts/chart4.xml"/><Relationship Id="rId2" Type="http://schemas.openxmlformats.org/officeDocument/2006/relationships/hyperlink" Target="https://d.docs.live.net/0e20600af5b1b6bc/TESIS_PEREZ%20STHEFANY/-TESIS%20FINAL%20DEFINITIVA_PEREZ%20STHEFANY-/EXPOSICION/BASE%20DE%20DATOS.xlsx" TargetMode="External"/><Relationship Id="rId1" Type="http://schemas.openxmlformats.org/officeDocument/2006/relationships/slideLayout" Target="../slideLayouts/slideLayout19.xml"/><Relationship Id="rId6" Type="http://schemas.openxmlformats.org/officeDocument/2006/relationships/chart" Target="../charts/chart3.xml"/><Relationship Id="rId11" Type="http://schemas.openxmlformats.org/officeDocument/2006/relationships/image" Target="../media/image63.svg"/><Relationship Id="rId5" Type="http://schemas.openxmlformats.org/officeDocument/2006/relationships/chart" Target="../charts/chart2.xml"/><Relationship Id="rId10" Type="http://schemas.openxmlformats.org/officeDocument/2006/relationships/image" Target="../media/image62.png"/><Relationship Id="rId4" Type="http://schemas.openxmlformats.org/officeDocument/2006/relationships/chart" Target="../charts/chart1.xml"/><Relationship Id="rId9" Type="http://schemas.openxmlformats.org/officeDocument/2006/relationships/slide" Target="slide2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9.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9.xml"/><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66.sv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26" Type="http://schemas.openxmlformats.org/officeDocument/2006/relationships/diagramColors" Target="../diagrams/colors20.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5" Type="http://schemas.openxmlformats.org/officeDocument/2006/relationships/diagramQuickStyle" Target="../diagrams/quickStyle20.xml"/><Relationship Id="rId2" Type="http://schemas.openxmlformats.org/officeDocument/2006/relationships/notesSlide" Target="../notesSlides/notesSlide4.xml"/><Relationship Id="rId16" Type="http://schemas.openxmlformats.org/officeDocument/2006/relationships/diagramColors" Target="../diagrams/colors18.xml"/><Relationship Id="rId20" Type="http://schemas.openxmlformats.org/officeDocument/2006/relationships/diagramQuickStyle" Target="../diagrams/quickStyle19.xml"/><Relationship Id="rId1" Type="http://schemas.openxmlformats.org/officeDocument/2006/relationships/slideLayout" Target="../slideLayouts/slideLayout19.xml"/><Relationship Id="rId6" Type="http://schemas.openxmlformats.org/officeDocument/2006/relationships/diagramColors" Target="../diagrams/colors16.xml"/><Relationship Id="rId11" Type="http://schemas.openxmlformats.org/officeDocument/2006/relationships/diagramColors" Target="../diagrams/colors17.xml"/><Relationship Id="rId24" Type="http://schemas.openxmlformats.org/officeDocument/2006/relationships/diagramLayout" Target="../diagrams/layout20.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23" Type="http://schemas.openxmlformats.org/officeDocument/2006/relationships/diagramData" Target="../diagrams/data20.xml"/><Relationship Id="rId10" Type="http://schemas.openxmlformats.org/officeDocument/2006/relationships/diagramQuickStyle" Target="../diagrams/quickStyle17.xml"/><Relationship Id="rId19" Type="http://schemas.openxmlformats.org/officeDocument/2006/relationships/diagramLayout" Target="../diagrams/layout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 Id="rId27" Type="http://schemas.microsoft.com/office/2007/relationships/diagramDrawing" Target="../diagrams/drawing20.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74.sv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19.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 Id="rId9" Type="http://schemas.openxmlformats.org/officeDocument/2006/relationships/image" Target="../media/image82.svg"/></Relationships>
</file>

<file path=ppt/slides/_rels/slide31.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14.png"/><Relationship Id="rId5" Type="http://schemas.openxmlformats.org/officeDocument/2006/relationships/diagramData" Target="../diagrams/data1.xml"/><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12.svg"/><Relationship Id="rId9" Type="http://schemas.microsoft.com/office/2007/relationships/diagramDrawing" Target="../diagrams/drawing1.xml"/><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Visio_Drawing.vsdx"/><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62BE50-CE10-4694-BE77-5B58B392C17F}"/>
              </a:ext>
            </a:extLst>
          </p:cNvPr>
          <p:cNvSpPr>
            <a:spLocks noGrp="1"/>
          </p:cNvSpPr>
          <p:nvPr>
            <p:ph idx="1"/>
          </p:nvPr>
        </p:nvSpPr>
        <p:spPr>
          <a:xfrm>
            <a:off x="1851521" y="2047608"/>
            <a:ext cx="8797721" cy="2509563"/>
          </a:xfrm>
        </p:spPr>
        <p:txBody>
          <a:bodyPr/>
          <a:lstStyle/>
          <a:p>
            <a:pPr marL="0" indent="0" algn="just">
              <a:buNone/>
            </a:pPr>
            <a:r>
              <a:rPr lang="es-EC" sz="3200" b="1" i="1" dirty="0">
                <a:solidFill>
                  <a:schemeClr val="bg2">
                    <a:lumMod val="10000"/>
                  </a:schemeClr>
                </a:solidFill>
                <a:latin typeface="Calibri" panose="020F0502020204030204" pitchFamily="34" charset="0"/>
                <a:cs typeface="Calibri" panose="020F0502020204030204" pitchFamily="34" charset="0"/>
              </a:rPr>
              <a:t>“Nuestra recompensa se encuentra en el esfuerzo y no en el resultado. Un esfuerzo total es una victoria completa”</a:t>
            </a:r>
          </a:p>
          <a:p>
            <a:pPr marL="0" indent="0" algn="r">
              <a:buNone/>
            </a:pPr>
            <a:r>
              <a:rPr lang="es-EC" sz="3200" b="1" i="1" dirty="0">
                <a:solidFill>
                  <a:schemeClr val="bg2">
                    <a:lumMod val="10000"/>
                  </a:schemeClr>
                </a:solidFill>
                <a:latin typeface="Calibri" panose="020F0502020204030204" pitchFamily="34" charset="0"/>
                <a:cs typeface="Calibri" panose="020F0502020204030204" pitchFamily="34" charset="0"/>
              </a:rPr>
              <a:t>Mahatma Gandhi</a:t>
            </a:r>
          </a:p>
        </p:txBody>
      </p:sp>
    </p:spTree>
    <p:extLst>
      <p:ext uri="{BB962C8B-B14F-4D97-AF65-F5344CB8AC3E}">
        <p14:creationId xmlns:p14="http://schemas.microsoft.com/office/powerpoint/2010/main" val="964123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74088F-6CFB-473F-AD11-76E0362642F2}"/>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Marco Teórico</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AAD6738A-502C-4FDC-A34C-F985C625D406}"/>
              </a:ext>
            </a:extLst>
          </p:cNvPr>
          <p:cNvGraphicFramePr/>
          <p:nvPr>
            <p:extLst>
              <p:ext uri="{D42A27DB-BD31-4B8C-83A1-F6EECF244321}">
                <p14:modId xmlns:p14="http://schemas.microsoft.com/office/powerpoint/2010/main" val="81638367"/>
              </p:ext>
            </p:extLst>
          </p:nvPr>
        </p:nvGraphicFramePr>
        <p:xfrm>
          <a:off x="-150357" y="1631627"/>
          <a:ext cx="6477000" cy="270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2">
            <a:extLst>
              <a:ext uri="{FF2B5EF4-FFF2-40B4-BE49-F238E27FC236}">
                <a16:creationId xmlns:a16="http://schemas.microsoft.com/office/drawing/2014/main" id="{6ABE58E2-5FEA-457E-A6C7-6506E406F11D}"/>
              </a:ext>
            </a:extLst>
          </p:cNvPr>
          <p:cNvSpPr txBox="1">
            <a:spLocks/>
          </p:cNvSpPr>
          <p:nvPr/>
        </p:nvSpPr>
        <p:spPr>
          <a:xfrm>
            <a:off x="13372470" y="5891621"/>
            <a:ext cx="1080120" cy="547688"/>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59DFB-86F3-43FA-8567-2EA6E426AE90}" type="slidenum">
              <a:rPr lang="ja-JP" altLang="en-US" sz="1400" smtClean="0">
                <a:latin typeface="Calibri" panose="020F0502020204030204" pitchFamily="34" charset="0"/>
                <a:cs typeface="Calibri" panose="020F0502020204030204" pitchFamily="34" charset="0"/>
              </a:rPr>
              <a:pPr/>
              <a:t>10</a:t>
            </a:fld>
            <a:endParaRPr lang="ja-JP" altLang="en-US" sz="1400">
              <a:latin typeface="Calibri" panose="020F0502020204030204" pitchFamily="34" charset="0"/>
              <a:cs typeface="Calibri" panose="020F0502020204030204" pitchFamily="34" charset="0"/>
            </a:endParaRPr>
          </a:p>
        </p:txBody>
      </p:sp>
      <p:sp>
        <p:nvSpPr>
          <p:cNvPr id="14" name="Rectángulo 13">
            <a:extLst>
              <a:ext uri="{FF2B5EF4-FFF2-40B4-BE49-F238E27FC236}">
                <a16:creationId xmlns:a16="http://schemas.microsoft.com/office/drawing/2014/main" id="{2D3AFB20-8C55-4080-922E-D6E7074BE664}"/>
              </a:ext>
            </a:extLst>
          </p:cNvPr>
          <p:cNvSpPr/>
          <p:nvPr/>
        </p:nvSpPr>
        <p:spPr>
          <a:xfrm>
            <a:off x="1093907" y="4836516"/>
            <a:ext cx="3954343" cy="11373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solidFill>
                  <a:schemeClr val="bg2">
                    <a:lumMod val="10000"/>
                  </a:schemeClr>
                </a:solidFill>
                <a:latin typeface="Calibri" panose="020F0502020204030204" pitchFamily="34" charset="0"/>
                <a:ea typeface="Roboto Condensed" panose="020B0604020202020204" charset="0"/>
                <a:cs typeface="Calibri" panose="020F0502020204030204" pitchFamily="34" charset="0"/>
              </a:rPr>
              <a:t>Los agentes económicos toman decisiones respecto al consumo basándose en su </a:t>
            </a:r>
            <a:r>
              <a:rPr lang="es-EC" b="1" dirty="0">
                <a:solidFill>
                  <a:schemeClr val="bg2">
                    <a:lumMod val="10000"/>
                  </a:schemeClr>
                </a:solidFill>
                <a:latin typeface="Calibri" panose="020F0502020204030204" pitchFamily="34" charset="0"/>
                <a:ea typeface="Roboto Condensed" panose="020B0604020202020204" charset="0"/>
                <a:cs typeface="Calibri" panose="020F0502020204030204" pitchFamily="34" charset="0"/>
              </a:rPr>
              <a:t>situación presente</a:t>
            </a:r>
            <a:r>
              <a:rPr lang="es-EC" dirty="0">
                <a:solidFill>
                  <a:schemeClr val="bg2">
                    <a:lumMod val="10000"/>
                  </a:schemeClr>
                </a:solidFill>
                <a:latin typeface="Calibri" panose="020F0502020204030204" pitchFamily="34" charset="0"/>
                <a:ea typeface="Roboto Condensed" panose="020B0604020202020204" charset="0"/>
                <a:cs typeface="Calibri" panose="020F0502020204030204" pitchFamily="34" charset="0"/>
              </a:rPr>
              <a:t>, más no visionándolo a futuro.</a:t>
            </a:r>
            <a:endParaRPr kumimoji="1" lang="es-CO" dirty="0">
              <a:solidFill>
                <a:schemeClr val="bg2">
                  <a:lumMod val="10000"/>
                </a:schemeClr>
              </a:solidFill>
              <a:latin typeface="Calibri" panose="020F0502020204030204" pitchFamily="34" charset="0"/>
              <a:cs typeface="Calibri" panose="020F0502020204030204" pitchFamily="34" charset="0"/>
            </a:endParaRPr>
          </a:p>
        </p:txBody>
      </p:sp>
      <p:sp>
        <p:nvSpPr>
          <p:cNvPr id="15" name="Flecha abajo 3">
            <a:extLst>
              <a:ext uri="{FF2B5EF4-FFF2-40B4-BE49-F238E27FC236}">
                <a16:creationId xmlns:a16="http://schemas.microsoft.com/office/drawing/2014/main" id="{8F879912-C950-4CA4-9383-0A8B589FCE14}"/>
              </a:ext>
            </a:extLst>
          </p:cNvPr>
          <p:cNvSpPr/>
          <p:nvPr/>
        </p:nvSpPr>
        <p:spPr>
          <a:xfrm>
            <a:off x="2548213" y="4156270"/>
            <a:ext cx="937937" cy="49193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es-CO"/>
          </a:p>
        </p:txBody>
      </p:sp>
      <p:graphicFrame>
        <p:nvGraphicFramePr>
          <p:cNvPr id="22" name="Diagrama 21">
            <a:extLst>
              <a:ext uri="{FF2B5EF4-FFF2-40B4-BE49-F238E27FC236}">
                <a16:creationId xmlns:a16="http://schemas.microsoft.com/office/drawing/2014/main" id="{2ED4B3E3-FED8-4D9E-B54B-25CEAABF556F}"/>
              </a:ext>
            </a:extLst>
          </p:cNvPr>
          <p:cNvGraphicFramePr/>
          <p:nvPr>
            <p:extLst>
              <p:ext uri="{D42A27DB-BD31-4B8C-83A1-F6EECF244321}">
                <p14:modId xmlns:p14="http://schemas.microsoft.com/office/powerpoint/2010/main" val="641564018"/>
              </p:ext>
            </p:extLst>
          </p:nvPr>
        </p:nvGraphicFramePr>
        <p:xfrm>
          <a:off x="5659233" y="1631627"/>
          <a:ext cx="6477000" cy="2705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Rectángulo 23">
            <a:extLst>
              <a:ext uri="{FF2B5EF4-FFF2-40B4-BE49-F238E27FC236}">
                <a16:creationId xmlns:a16="http://schemas.microsoft.com/office/drawing/2014/main" id="{ED97BFD5-DEDF-4E8B-AC6A-832A0D16E626}"/>
              </a:ext>
            </a:extLst>
          </p:cNvPr>
          <p:cNvSpPr/>
          <p:nvPr/>
        </p:nvSpPr>
        <p:spPr>
          <a:xfrm>
            <a:off x="6920561" y="4648200"/>
            <a:ext cx="3954343" cy="103311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s-CO" dirty="0">
                <a:solidFill>
                  <a:schemeClr val="bg2">
                    <a:lumMod val="10000"/>
                  </a:schemeClr>
                </a:solidFill>
                <a:latin typeface="Calibri" panose="020F0502020204030204" pitchFamily="34" charset="0"/>
                <a:cs typeface="Calibri" panose="020F0502020204030204" pitchFamily="34" charset="0"/>
              </a:rPr>
              <a:t>Las modificaciones en las expectativas de inversión y gastos, son a causa de cambios en la riqueza</a:t>
            </a:r>
          </a:p>
        </p:txBody>
      </p:sp>
      <p:sp>
        <p:nvSpPr>
          <p:cNvPr id="25" name="Rectángulo: esquinas redondeadas 24">
            <a:extLst>
              <a:ext uri="{FF2B5EF4-FFF2-40B4-BE49-F238E27FC236}">
                <a16:creationId xmlns:a16="http://schemas.microsoft.com/office/drawing/2014/main" id="{0D3E5380-A7EE-49A8-B1FF-80B0137784F0}"/>
              </a:ext>
            </a:extLst>
          </p:cNvPr>
          <p:cNvSpPr/>
          <p:nvPr/>
        </p:nvSpPr>
        <p:spPr>
          <a:xfrm>
            <a:off x="1756834" y="1046254"/>
            <a:ext cx="2662615" cy="415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Teoría Keynesiana</a:t>
            </a:r>
          </a:p>
        </p:txBody>
      </p:sp>
      <p:sp>
        <p:nvSpPr>
          <p:cNvPr id="26" name="Rectángulo: esquinas redondeadas 25">
            <a:extLst>
              <a:ext uri="{FF2B5EF4-FFF2-40B4-BE49-F238E27FC236}">
                <a16:creationId xmlns:a16="http://schemas.microsoft.com/office/drawing/2014/main" id="{2D4474C1-BB14-4082-9CF4-191FEF090507}"/>
              </a:ext>
            </a:extLst>
          </p:cNvPr>
          <p:cNvSpPr/>
          <p:nvPr/>
        </p:nvSpPr>
        <p:spPr>
          <a:xfrm>
            <a:off x="7052321" y="884087"/>
            <a:ext cx="3630701" cy="64697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t>Teoría General de la Ocupación, el Interés y el Dinero</a:t>
            </a:r>
          </a:p>
        </p:txBody>
      </p:sp>
    </p:spTree>
    <p:extLst>
      <p:ext uri="{BB962C8B-B14F-4D97-AF65-F5344CB8AC3E}">
        <p14:creationId xmlns:p14="http://schemas.microsoft.com/office/powerpoint/2010/main" val="399369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2215766D-E971-4226-AEED-DCF5D6115B02}"/>
              </a:ext>
            </a:extLst>
          </p:cNvPr>
          <p:cNvCxnSpPr/>
          <p:nvPr/>
        </p:nvCxnSpPr>
        <p:spPr>
          <a:xfrm>
            <a:off x="1006642" y="3313196"/>
            <a:ext cx="1017871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ector recto de flecha 9">
            <a:extLst>
              <a:ext uri="{FF2B5EF4-FFF2-40B4-BE49-F238E27FC236}">
                <a16:creationId xmlns:a16="http://schemas.microsoft.com/office/drawing/2014/main" id="{BBAF3C55-ED3D-43EA-BD6F-6C92148A56D1}"/>
              </a:ext>
            </a:extLst>
          </p:cNvPr>
          <p:cNvCxnSpPr>
            <a:cxnSpLocks/>
          </p:cNvCxnSpPr>
          <p:nvPr/>
        </p:nvCxnSpPr>
        <p:spPr>
          <a:xfrm flipV="1">
            <a:off x="1887955" y="2511188"/>
            <a:ext cx="0" cy="58193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Conector recto de flecha 10">
            <a:extLst>
              <a:ext uri="{FF2B5EF4-FFF2-40B4-BE49-F238E27FC236}">
                <a16:creationId xmlns:a16="http://schemas.microsoft.com/office/drawing/2014/main" id="{9B415EF1-A759-4128-B494-B308DDFF074D}"/>
              </a:ext>
            </a:extLst>
          </p:cNvPr>
          <p:cNvCxnSpPr>
            <a:cxnSpLocks/>
          </p:cNvCxnSpPr>
          <p:nvPr/>
        </p:nvCxnSpPr>
        <p:spPr>
          <a:xfrm flipV="1">
            <a:off x="7426656" y="2741623"/>
            <a:ext cx="0" cy="310365"/>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ector recto de flecha 11">
            <a:extLst>
              <a:ext uri="{FF2B5EF4-FFF2-40B4-BE49-F238E27FC236}">
                <a16:creationId xmlns:a16="http://schemas.microsoft.com/office/drawing/2014/main" id="{1537EDF2-08B3-4656-A7CD-C33B98B2E0DA}"/>
              </a:ext>
            </a:extLst>
          </p:cNvPr>
          <p:cNvCxnSpPr>
            <a:cxnSpLocks/>
          </p:cNvCxnSpPr>
          <p:nvPr/>
        </p:nvCxnSpPr>
        <p:spPr>
          <a:xfrm>
            <a:off x="4662963" y="3497727"/>
            <a:ext cx="0" cy="74340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ector recto de flecha 14">
            <a:extLst>
              <a:ext uri="{FF2B5EF4-FFF2-40B4-BE49-F238E27FC236}">
                <a16:creationId xmlns:a16="http://schemas.microsoft.com/office/drawing/2014/main" id="{4482A0C1-C796-4BF9-8BBC-DB07930AA8C8}"/>
              </a:ext>
            </a:extLst>
          </p:cNvPr>
          <p:cNvCxnSpPr>
            <a:cxnSpLocks/>
          </p:cNvCxnSpPr>
          <p:nvPr/>
        </p:nvCxnSpPr>
        <p:spPr>
          <a:xfrm>
            <a:off x="10226692" y="3569293"/>
            <a:ext cx="0" cy="300134"/>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CuadroTexto 15">
            <a:extLst>
              <a:ext uri="{FF2B5EF4-FFF2-40B4-BE49-F238E27FC236}">
                <a16:creationId xmlns:a16="http://schemas.microsoft.com/office/drawing/2014/main" id="{55B2AE77-9010-4F08-B225-2BA9077A0348}"/>
              </a:ext>
            </a:extLst>
          </p:cNvPr>
          <p:cNvSpPr txBox="1"/>
          <p:nvPr/>
        </p:nvSpPr>
        <p:spPr>
          <a:xfrm>
            <a:off x="246240" y="540001"/>
            <a:ext cx="3458057" cy="1815882"/>
          </a:xfrm>
          <a:prstGeom prst="rect">
            <a:avLst/>
          </a:prstGeom>
          <a:ln>
            <a:prstDash val="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600" b="1" dirty="0">
                <a:solidFill>
                  <a:schemeClr val="bg2">
                    <a:lumMod val="10000"/>
                  </a:schemeClr>
                </a:solidFill>
                <a:latin typeface="Calibri" panose="020F0502020204030204" pitchFamily="34" charset="0"/>
                <a:cs typeface="Calibri" panose="020F0502020204030204" pitchFamily="34" charset="0"/>
              </a:rPr>
              <a:t>Finanzas Personales</a:t>
            </a:r>
          </a:p>
          <a:p>
            <a:r>
              <a:rPr lang="es-EC" sz="1600" dirty="0">
                <a:solidFill>
                  <a:schemeClr val="bg2">
                    <a:lumMod val="10000"/>
                  </a:schemeClr>
                </a:solidFill>
                <a:latin typeface="Calibri" panose="020F0502020204030204" pitchFamily="34" charset="0"/>
                <a:cs typeface="Calibri" panose="020F0502020204030204" pitchFamily="34" charset="0"/>
              </a:rPr>
              <a:t>Conceptos, habilidades, prácticas, reglas, normas e información para realizar actividades financieras individuales (manejo de fondos, tarjetas de crédito, seguros e inversiones)</a:t>
            </a:r>
          </a:p>
        </p:txBody>
      </p:sp>
      <p:sp>
        <p:nvSpPr>
          <p:cNvPr id="17" name="CuadroTexto 16">
            <a:extLst>
              <a:ext uri="{FF2B5EF4-FFF2-40B4-BE49-F238E27FC236}">
                <a16:creationId xmlns:a16="http://schemas.microsoft.com/office/drawing/2014/main" id="{00DCC8BE-7C0E-4ACA-9E3C-2E81A0307D4E}"/>
              </a:ext>
            </a:extLst>
          </p:cNvPr>
          <p:cNvSpPr txBox="1"/>
          <p:nvPr/>
        </p:nvSpPr>
        <p:spPr>
          <a:xfrm>
            <a:off x="8423203" y="3933434"/>
            <a:ext cx="3410709" cy="2062103"/>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600" b="1" dirty="0">
                <a:solidFill>
                  <a:schemeClr val="bg2">
                    <a:lumMod val="10000"/>
                  </a:schemeClr>
                </a:solidFill>
                <a:latin typeface="Calibri" panose="020F0502020204030204" pitchFamily="34" charset="0"/>
                <a:cs typeface="Calibri" panose="020F0502020204030204" pitchFamily="34" charset="0"/>
              </a:rPr>
              <a:t>Presupuesto</a:t>
            </a:r>
          </a:p>
          <a:p>
            <a:r>
              <a:rPr lang="es-EC" sz="1600" baseline="-25000" dirty="0">
                <a:solidFill>
                  <a:schemeClr val="bg2">
                    <a:lumMod val="10000"/>
                  </a:schemeClr>
                </a:solidFill>
                <a:latin typeface="Calibri" panose="020F0502020204030204" pitchFamily="34" charset="0"/>
                <a:cs typeface="Calibri" panose="020F0502020204030204" pitchFamily="34" charset="0"/>
              </a:rPr>
              <a:t>*</a:t>
            </a:r>
            <a:r>
              <a:rPr lang="es-EC" sz="1600" dirty="0">
                <a:solidFill>
                  <a:schemeClr val="bg2">
                    <a:lumMod val="10000"/>
                  </a:schemeClr>
                </a:solidFill>
                <a:latin typeface="Calibri" panose="020F0502020204030204" pitchFamily="34" charset="0"/>
                <a:cs typeface="Calibri" panose="020F0502020204030204" pitchFamily="34" charset="0"/>
              </a:rPr>
              <a:t>Plan de operaciones y recursos que se diseña para alcanzar los objetivos monetarios planteados en un determinado tiempo.</a:t>
            </a:r>
          </a:p>
          <a:p>
            <a:r>
              <a:rPr lang="es-EC" sz="1600" dirty="0">
                <a:solidFill>
                  <a:schemeClr val="bg2">
                    <a:lumMod val="10000"/>
                  </a:schemeClr>
                </a:solidFill>
                <a:latin typeface="Calibri" panose="020F0502020204030204" pitchFamily="34" charset="0"/>
                <a:cs typeface="Calibri" panose="020F0502020204030204" pitchFamily="34" charset="0"/>
              </a:rPr>
              <a:t>*Permite controlar la situación financiera, reduciendo riesgos, además que se convierte en una guía.</a:t>
            </a:r>
          </a:p>
        </p:txBody>
      </p:sp>
      <p:sp>
        <p:nvSpPr>
          <p:cNvPr id="18" name="CuadroTexto 17">
            <a:extLst>
              <a:ext uri="{FF2B5EF4-FFF2-40B4-BE49-F238E27FC236}">
                <a16:creationId xmlns:a16="http://schemas.microsoft.com/office/drawing/2014/main" id="{319B6861-261D-495A-A529-879926A19BCA}"/>
              </a:ext>
            </a:extLst>
          </p:cNvPr>
          <p:cNvSpPr txBox="1"/>
          <p:nvPr/>
        </p:nvSpPr>
        <p:spPr>
          <a:xfrm>
            <a:off x="3581521" y="4326628"/>
            <a:ext cx="3092231" cy="1569660"/>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solidFill>
                  <a:schemeClr val="bg2">
                    <a:lumMod val="10000"/>
                  </a:schemeClr>
                </a:solidFill>
                <a:latin typeface="Calibri" panose="020F0502020204030204" pitchFamily="34" charset="0"/>
                <a:cs typeface="Calibri" panose="020F0502020204030204" pitchFamily="34" charset="0"/>
              </a:rPr>
              <a:t>Educación Financiera</a:t>
            </a:r>
          </a:p>
          <a:p>
            <a:r>
              <a:rPr lang="es-EC" sz="1600" dirty="0">
                <a:solidFill>
                  <a:schemeClr val="bg2">
                    <a:lumMod val="10000"/>
                  </a:schemeClr>
                </a:solidFill>
                <a:latin typeface="Calibri" panose="020F0502020204030204" pitchFamily="34" charset="0"/>
                <a:cs typeface="Calibri" panose="020F0502020204030204" pitchFamily="34" charset="0"/>
              </a:rPr>
              <a:t>Actividad que otorga los conceptos, competencias y habilidades financieras necesarias para que la población aprenda a administrar mejor su dinero.</a:t>
            </a:r>
          </a:p>
        </p:txBody>
      </p:sp>
      <p:sp>
        <p:nvSpPr>
          <p:cNvPr id="19" name="CuadroTexto 18">
            <a:extLst>
              <a:ext uri="{FF2B5EF4-FFF2-40B4-BE49-F238E27FC236}">
                <a16:creationId xmlns:a16="http://schemas.microsoft.com/office/drawing/2014/main" id="{A7D49CFC-B87B-4EB4-9BEB-9309DAD3016B}"/>
              </a:ext>
            </a:extLst>
          </p:cNvPr>
          <p:cNvSpPr txBox="1"/>
          <p:nvPr/>
        </p:nvSpPr>
        <p:spPr>
          <a:xfrm>
            <a:off x="5803826" y="603548"/>
            <a:ext cx="3362982" cy="230832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600" b="1" dirty="0">
                <a:solidFill>
                  <a:schemeClr val="bg2">
                    <a:lumMod val="10000"/>
                  </a:schemeClr>
                </a:solidFill>
                <a:latin typeface="Calibri" panose="020F0502020204030204" pitchFamily="34" charset="0"/>
                <a:cs typeface="Calibri" panose="020F0502020204030204" pitchFamily="34" charset="0"/>
              </a:rPr>
              <a:t>Planeación de las Finanzas Personales</a:t>
            </a:r>
          </a:p>
          <a:p>
            <a:r>
              <a:rPr lang="es-EC" sz="1600" baseline="-25000" dirty="0">
                <a:solidFill>
                  <a:schemeClr val="bg2">
                    <a:lumMod val="10000"/>
                  </a:schemeClr>
                </a:solidFill>
                <a:latin typeface="Calibri" panose="020F0502020204030204" pitchFamily="34" charset="0"/>
                <a:cs typeface="Calibri" panose="020F0502020204030204" pitchFamily="34" charset="0"/>
              </a:rPr>
              <a:t>*</a:t>
            </a:r>
            <a:r>
              <a:rPr lang="es-EC" sz="1600" dirty="0">
                <a:solidFill>
                  <a:schemeClr val="bg2">
                    <a:lumMod val="10000"/>
                  </a:schemeClr>
                </a:solidFill>
                <a:latin typeface="Calibri" panose="020F0502020204030204" pitchFamily="34" charset="0"/>
                <a:cs typeface="Calibri" panose="020F0502020204030204" pitchFamily="34" charset="0"/>
              </a:rPr>
              <a:t>Permite considerar aspectos necesarios para la elaboración del presupuesto (claridad del panorama para la toma de decisiones)</a:t>
            </a:r>
          </a:p>
          <a:p>
            <a:r>
              <a:rPr lang="es-EC" sz="1600" dirty="0">
                <a:solidFill>
                  <a:schemeClr val="bg2">
                    <a:lumMod val="10000"/>
                  </a:schemeClr>
                </a:solidFill>
                <a:latin typeface="Calibri" panose="020F0502020204030204" pitchFamily="34" charset="0"/>
                <a:cs typeface="Calibri" panose="020F0502020204030204" pitchFamily="34" charset="0"/>
              </a:rPr>
              <a:t>*Debería ser una actividad continua y flexible ya que las necesidades y circunstancias cambian constantemente.</a:t>
            </a:r>
          </a:p>
        </p:txBody>
      </p:sp>
      <p:pic>
        <p:nvPicPr>
          <p:cNvPr id="25" name="Imagen 24">
            <a:extLst>
              <a:ext uri="{FF2B5EF4-FFF2-40B4-BE49-F238E27FC236}">
                <a16:creationId xmlns:a16="http://schemas.microsoft.com/office/drawing/2014/main" id="{02BC7743-E700-4BF3-875A-90F1054A1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333" y="1053747"/>
            <a:ext cx="2253177" cy="1196563"/>
          </a:xfrm>
          <a:prstGeom prst="rect">
            <a:avLst/>
          </a:prstGeom>
          <a:ln>
            <a:noFill/>
          </a:ln>
          <a:effectLst>
            <a:softEdge rad="112500"/>
          </a:effectLst>
        </p:spPr>
      </p:pic>
      <p:pic>
        <p:nvPicPr>
          <p:cNvPr id="28" name="Imagen 27">
            <a:extLst>
              <a:ext uri="{FF2B5EF4-FFF2-40B4-BE49-F238E27FC236}">
                <a16:creationId xmlns:a16="http://schemas.microsoft.com/office/drawing/2014/main" id="{44ED6A68-05DC-4312-9C1C-098771956CC9}"/>
              </a:ext>
            </a:extLst>
          </p:cNvPr>
          <p:cNvPicPr>
            <a:picLocks noChangeAspect="1"/>
          </p:cNvPicPr>
          <p:nvPr/>
        </p:nvPicPr>
        <p:blipFill>
          <a:blip r:embed="rId3"/>
          <a:stretch>
            <a:fillRect/>
          </a:stretch>
        </p:blipFill>
        <p:spPr>
          <a:xfrm>
            <a:off x="759129" y="4326628"/>
            <a:ext cx="2547084" cy="1335193"/>
          </a:xfrm>
          <a:prstGeom prst="rect">
            <a:avLst/>
          </a:prstGeom>
          <a:ln>
            <a:noFill/>
          </a:ln>
          <a:effectLst>
            <a:softEdge rad="112500"/>
          </a:effectLst>
        </p:spPr>
      </p:pic>
      <p:pic>
        <p:nvPicPr>
          <p:cNvPr id="32" name="Gráfico 31" descr="Lista">
            <a:extLst>
              <a:ext uri="{FF2B5EF4-FFF2-40B4-BE49-F238E27FC236}">
                <a16:creationId xmlns:a16="http://schemas.microsoft.com/office/drawing/2014/main" id="{751E83C6-2A4C-4A13-9C43-640C47115E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9913" y="2957910"/>
            <a:ext cx="914400" cy="914400"/>
          </a:xfrm>
          <a:prstGeom prst="rect">
            <a:avLst/>
          </a:prstGeom>
        </p:spPr>
      </p:pic>
      <p:pic>
        <p:nvPicPr>
          <p:cNvPr id="34" name="Gráfico 33" descr="Lista de comprobación RTL">
            <a:extLst>
              <a:ext uri="{FF2B5EF4-FFF2-40B4-BE49-F238E27FC236}">
                <a16:creationId xmlns:a16="http://schemas.microsoft.com/office/drawing/2014/main" id="{CD400143-2D26-4750-86D2-61D77A0040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9492" y="2741623"/>
            <a:ext cx="914400" cy="914400"/>
          </a:xfrm>
          <a:prstGeom prst="rect">
            <a:avLst/>
          </a:prstGeom>
        </p:spPr>
      </p:pic>
      <p:pic>
        <p:nvPicPr>
          <p:cNvPr id="36" name="Gráfico 35" descr="Aula">
            <a:extLst>
              <a:ext uri="{FF2B5EF4-FFF2-40B4-BE49-F238E27FC236}">
                <a16:creationId xmlns:a16="http://schemas.microsoft.com/office/drawing/2014/main" id="{1D8193B5-E854-46C4-ACDA-270C0204C5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05763" y="2741623"/>
            <a:ext cx="914400" cy="914400"/>
          </a:xfrm>
          <a:prstGeom prst="rect">
            <a:avLst/>
          </a:prstGeom>
        </p:spPr>
      </p:pic>
      <p:pic>
        <p:nvPicPr>
          <p:cNvPr id="38" name="Gráfico 37" descr="Dinero">
            <a:extLst>
              <a:ext uri="{FF2B5EF4-FFF2-40B4-BE49-F238E27FC236}">
                <a16:creationId xmlns:a16="http://schemas.microsoft.com/office/drawing/2014/main" id="{964EF078-5235-4D38-86C4-511C8A435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9688" y="2741623"/>
            <a:ext cx="914400" cy="914400"/>
          </a:xfrm>
          <a:prstGeom prst="rect">
            <a:avLst/>
          </a:prstGeom>
        </p:spPr>
      </p:pic>
      <p:pic>
        <p:nvPicPr>
          <p:cNvPr id="42" name="Gráfico 41" descr="Alcancía de cerdito">
            <a:extLst>
              <a:ext uri="{FF2B5EF4-FFF2-40B4-BE49-F238E27FC236}">
                <a16:creationId xmlns:a16="http://schemas.microsoft.com/office/drawing/2014/main" id="{40AC7406-1FC1-47A8-8996-75DFF32D2A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35259" y="2955027"/>
            <a:ext cx="914400" cy="914400"/>
          </a:xfrm>
          <a:prstGeom prst="rect">
            <a:avLst/>
          </a:prstGeom>
        </p:spPr>
      </p:pic>
    </p:spTree>
    <p:extLst>
      <p:ext uri="{BB962C8B-B14F-4D97-AF65-F5344CB8AC3E}">
        <p14:creationId xmlns:p14="http://schemas.microsoft.com/office/powerpoint/2010/main" val="288820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2F6FA5-A20E-4C41-A17F-46FE7367A415}"/>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Marco Referencial</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FE00FE7B-6DEA-4C4B-81BF-655F282E5866}"/>
              </a:ext>
            </a:extLst>
          </p:cNvPr>
          <p:cNvGraphicFramePr/>
          <p:nvPr>
            <p:extLst>
              <p:ext uri="{D42A27DB-BD31-4B8C-83A1-F6EECF244321}">
                <p14:modId xmlns:p14="http://schemas.microsoft.com/office/powerpoint/2010/main" val="4117888711"/>
              </p:ext>
            </p:extLst>
          </p:nvPr>
        </p:nvGraphicFramePr>
        <p:xfrm>
          <a:off x="308589" y="1044053"/>
          <a:ext cx="11345779" cy="2038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áfico 5" descr="Monedas">
            <a:extLst>
              <a:ext uri="{FF2B5EF4-FFF2-40B4-BE49-F238E27FC236}">
                <a16:creationId xmlns:a16="http://schemas.microsoft.com/office/drawing/2014/main" id="{01057C9E-68BE-4127-A922-5390D1496E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72" y="1599301"/>
            <a:ext cx="914400" cy="914400"/>
          </a:xfrm>
          <a:prstGeom prst="rect">
            <a:avLst/>
          </a:prstGeom>
        </p:spPr>
      </p:pic>
      <p:pic>
        <p:nvPicPr>
          <p:cNvPr id="8" name="Gráfico 7" descr="Dinero">
            <a:extLst>
              <a:ext uri="{FF2B5EF4-FFF2-40B4-BE49-F238E27FC236}">
                <a16:creationId xmlns:a16="http://schemas.microsoft.com/office/drawing/2014/main" id="{A6901737-C7C0-4A70-A625-A73393E625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3772" y="2340949"/>
            <a:ext cx="914400" cy="914400"/>
          </a:xfrm>
          <a:prstGeom prst="rect">
            <a:avLst/>
          </a:prstGeom>
        </p:spPr>
      </p:pic>
      <p:pic>
        <p:nvPicPr>
          <p:cNvPr id="12" name="Gráfico 11" descr="Grupo">
            <a:extLst>
              <a:ext uri="{FF2B5EF4-FFF2-40B4-BE49-F238E27FC236}">
                <a16:creationId xmlns:a16="http://schemas.microsoft.com/office/drawing/2014/main" id="{41DDFF00-7BA6-426C-B997-1A5FE1D4D2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58338" y="1964300"/>
            <a:ext cx="1192059" cy="1192059"/>
          </a:xfrm>
          <a:prstGeom prst="rect">
            <a:avLst/>
          </a:prstGeom>
        </p:spPr>
      </p:pic>
      <p:graphicFrame>
        <p:nvGraphicFramePr>
          <p:cNvPr id="11" name="Diagrama 10">
            <a:extLst>
              <a:ext uri="{FF2B5EF4-FFF2-40B4-BE49-F238E27FC236}">
                <a16:creationId xmlns:a16="http://schemas.microsoft.com/office/drawing/2014/main" id="{77E5D026-FE25-41FC-A7E7-93ED9171DA8E}"/>
              </a:ext>
            </a:extLst>
          </p:cNvPr>
          <p:cNvGraphicFramePr/>
          <p:nvPr>
            <p:extLst>
              <p:ext uri="{D42A27DB-BD31-4B8C-83A1-F6EECF244321}">
                <p14:modId xmlns:p14="http://schemas.microsoft.com/office/powerpoint/2010/main" val="1845711918"/>
              </p:ext>
            </p:extLst>
          </p:nvPr>
        </p:nvGraphicFramePr>
        <p:xfrm>
          <a:off x="180036" y="3332971"/>
          <a:ext cx="11703375" cy="260380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236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95553E19-97A8-4B5B-B2F8-03A85427BDC0}"/>
              </a:ext>
            </a:extLst>
          </p:cNvPr>
          <p:cNvSpPr/>
          <p:nvPr/>
        </p:nvSpPr>
        <p:spPr>
          <a:xfrm>
            <a:off x="668740" y="4360919"/>
            <a:ext cx="4641809" cy="1424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grpSp>
        <p:nvGrpSpPr>
          <p:cNvPr id="2" name="Google Shape;417;p40">
            <a:extLst>
              <a:ext uri="{FF2B5EF4-FFF2-40B4-BE49-F238E27FC236}">
                <a16:creationId xmlns:a16="http://schemas.microsoft.com/office/drawing/2014/main" id="{1971AE49-630F-4ACE-A8BC-58F29818EDF6}"/>
              </a:ext>
            </a:extLst>
          </p:cNvPr>
          <p:cNvGrpSpPr/>
          <p:nvPr/>
        </p:nvGrpSpPr>
        <p:grpSpPr>
          <a:xfrm>
            <a:off x="1351291" y="1072377"/>
            <a:ext cx="968415" cy="1233431"/>
            <a:chOff x="590250" y="244200"/>
            <a:chExt cx="407975" cy="532175"/>
          </a:xfrm>
          <a:solidFill>
            <a:schemeClr val="bg2">
              <a:lumMod val="10000"/>
            </a:schemeClr>
          </a:solidFill>
        </p:grpSpPr>
        <p:sp>
          <p:nvSpPr>
            <p:cNvPr id="3" name="Google Shape;418;p40">
              <a:extLst>
                <a:ext uri="{FF2B5EF4-FFF2-40B4-BE49-F238E27FC236}">
                  <a16:creationId xmlns:a16="http://schemas.microsoft.com/office/drawing/2014/main" id="{0515C5FF-6798-453F-A706-8030D00AC822}"/>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 name="Google Shape;419;p40">
              <a:extLst>
                <a:ext uri="{FF2B5EF4-FFF2-40B4-BE49-F238E27FC236}">
                  <a16:creationId xmlns:a16="http://schemas.microsoft.com/office/drawing/2014/main" id="{9478ABDE-F3AD-4500-AA0A-CE3398ED61BA}"/>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5" name="Google Shape;420;p40">
              <a:extLst>
                <a:ext uri="{FF2B5EF4-FFF2-40B4-BE49-F238E27FC236}">
                  <a16:creationId xmlns:a16="http://schemas.microsoft.com/office/drawing/2014/main" id="{C48DEFC1-3EA9-46B0-AD89-57BC93017D62}"/>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21;p40">
              <a:extLst>
                <a:ext uri="{FF2B5EF4-FFF2-40B4-BE49-F238E27FC236}">
                  <a16:creationId xmlns:a16="http://schemas.microsoft.com/office/drawing/2014/main" id="{ED8F5C4B-087A-4FFA-A0DA-30568E0B66B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2;p40">
              <a:extLst>
                <a:ext uri="{FF2B5EF4-FFF2-40B4-BE49-F238E27FC236}">
                  <a16:creationId xmlns:a16="http://schemas.microsoft.com/office/drawing/2014/main" id="{8C19911C-E026-44D7-8F93-69819C32C6A8}"/>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3;p40">
              <a:extLst>
                <a:ext uri="{FF2B5EF4-FFF2-40B4-BE49-F238E27FC236}">
                  <a16:creationId xmlns:a16="http://schemas.microsoft.com/office/drawing/2014/main" id="{89630F1B-A624-4F40-8420-0F3DD3F50692}"/>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4;p40">
              <a:extLst>
                <a:ext uri="{FF2B5EF4-FFF2-40B4-BE49-F238E27FC236}">
                  <a16:creationId xmlns:a16="http://schemas.microsoft.com/office/drawing/2014/main" id="{72B7C1CA-6310-48CA-9DA4-DF62CAD286E9}"/>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5;p40">
              <a:extLst>
                <a:ext uri="{FF2B5EF4-FFF2-40B4-BE49-F238E27FC236}">
                  <a16:creationId xmlns:a16="http://schemas.microsoft.com/office/drawing/2014/main" id="{3A54DC83-3E57-47CF-ABDC-6D60D345B119}"/>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6;p40">
              <a:extLst>
                <a:ext uri="{FF2B5EF4-FFF2-40B4-BE49-F238E27FC236}">
                  <a16:creationId xmlns:a16="http://schemas.microsoft.com/office/drawing/2014/main" id="{82738937-4FA8-4A1A-ABDA-21413C21CF8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7;p40">
              <a:extLst>
                <a:ext uri="{FF2B5EF4-FFF2-40B4-BE49-F238E27FC236}">
                  <a16:creationId xmlns:a16="http://schemas.microsoft.com/office/drawing/2014/main" id="{58F56607-3263-4AE2-AF95-C849D1150EC5}"/>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8;p40">
              <a:extLst>
                <a:ext uri="{FF2B5EF4-FFF2-40B4-BE49-F238E27FC236}">
                  <a16:creationId xmlns:a16="http://schemas.microsoft.com/office/drawing/2014/main" id="{38EAFCB8-E497-4D69-8209-CBF53FF28E86}"/>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9;p40">
              <a:extLst>
                <a:ext uri="{FF2B5EF4-FFF2-40B4-BE49-F238E27FC236}">
                  <a16:creationId xmlns:a16="http://schemas.microsoft.com/office/drawing/2014/main" id="{84B31DC8-B8C1-4B39-8E20-F32612CC498F}"/>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30;p40">
              <a:extLst>
                <a:ext uri="{FF2B5EF4-FFF2-40B4-BE49-F238E27FC236}">
                  <a16:creationId xmlns:a16="http://schemas.microsoft.com/office/drawing/2014/main" id="{4010D154-897D-470C-8EDF-D8053DC1795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31;p40">
              <a:extLst>
                <a:ext uri="{FF2B5EF4-FFF2-40B4-BE49-F238E27FC236}">
                  <a16:creationId xmlns:a16="http://schemas.microsoft.com/office/drawing/2014/main" id="{495C75E0-3A97-4248-9959-594C1463FA9E}"/>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18" name="Google Shape;581;p40">
            <a:extLst>
              <a:ext uri="{FF2B5EF4-FFF2-40B4-BE49-F238E27FC236}">
                <a16:creationId xmlns:a16="http://schemas.microsoft.com/office/drawing/2014/main" id="{39C5B1F9-7B89-454D-978B-B0B538F90817}"/>
              </a:ext>
            </a:extLst>
          </p:cNvPr>
          <p:cNvGrpSpPr/>
          <p:nvPr/>
        </p:nvGrpSpPr>
        <p:grpSpPr>
          <a:xfrm>
            <a:off x="1435409" y="2947526"/>
            <a:ext cx="1059443" cy="1014938"/>
            <a:chOff x="3951850" y="2985350"/>
            <a:chExt cx="407950" cy="416500"/>
          </a:xfrm>
          <a:solidFill>
            <a:schemeClr val="bg2">
              <a:lumMod val="10000"/>
            </a:schemeClr>
          </a:solidFill>
        </p:grpSpPr>
        <p:sp>
          <p:nvSpPr>
            <p:cNvPr id="19" name="Google Shape;582;p40">
              <a:extLst>
                <a:ext uri="{FF2B5EF4-FFF2-40B4-BE49-F238E27FC236}">
                  <a16:creationId xmlns:a16="http://schemas.microsoft.com/office/drawing/2014/main" id="{9A6327B7-BEDB-4B49-ABAC-1216484FFBD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0" name="Google Shape;583;p40">
              <a:extLst>
                <a:ext uri="{FF2B5EF4-FFF2-40B4-BE49-F238E27FC236}">
                  <a16:creationId xmlns:a16="http://schemas.microsoft.com/office/drawing/2014/main" id="{1D1C8FBB-24EE-46F6-AA1B-4362B68E51F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1" name="Google Shape;585;p40">
              <a:extLst>
                <a:ext uri="{FF2B5EF4-FFF2-40B4-BE49-F238E27FC236}">
                  <a16:creationId xmlns:a16="http://schemas.microsoft.com/office/drawing/2014/main" id="{E47CF03D-91CD-4E00-AE93-13529F4A6DF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2" name="Google Shape;616;p40">
            <a:extLst>
              <a:ext uri="{FF2B5EF4-FFF2-40B4-BE49-F238E27FC236}">
                <a16:creationId xmlns:a16="http://schemas.microsoft.com/office/drawing/2014/main" id="{9E903AAA-A8A3-4D3A-9962-16F1A85CE61D}"/>
              </a:ext>
            </a:extLst>
          </p:cNvPr>
          <p:cNvGrpSpPr/>
          <p:nvPr/>
        </p:nvGrpSpPr>
        <p:grpSpPr>
          <a:xfrm>
            <a:off x="7013672" y="1169086"/>
            <a:ext cx="1377917" cy="883082"/>
            <a:chOff x="3932350" y="3714775"/>
            <a:chExt cx="439650" cy="319075"/>
          </a:xfrm>
        </p:grpSpPr>
        <p:sp>
          <p:nvSpPr>
            <p:cNvPr id="23" name="Google Shape;617;p40">
              <a:extLst>
                <a:ext uri="{FF2B5EF4-FFF2-40B4-BE49-F238E27FC236}">
                  <a16:creationId xmlns:a16="http://schemas.microsoft.com/office/drawing/2014/main" id="{498196F1-7A02-4B66-9E13-404A217668AB}"/>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4" name="Google Shape;618;p40">
              <a:extLst>
                <a:ext uri="{FF2B5EF4-FFF2-40B4-BE49-F238E27FC236}">
                  <a16:creationId xmlns:a16="http://schemas.microsoft.com/office/drawing/2014/main" id="{299086CB-4AFC-43E1-9B7C-680F503F6B4C}"/>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5" name="Google Shape;619;p40">
              <a:extLst>
                <a:ext uri="{FF2B5EF4-FFF2-40B4-BE49-F238E27FC236}">
                  <a16:creationId xmlns:a16="http://schemas.microsoft.com/office/drawing/2014/main" id="{1532A16C-3E1D-4B6D-8E20-D553FBABA06B}"/>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20;p40">
              <a:extLst>
                <a:ext uri="{FF2B5EF4-FFF2-40B4-BE49-F238E27FC236}">
                  <a16:creationId xmlns:a16="http://schemas.microsoft.com/office/drawing/2014/main" id="{06D7677F-937D-4A5A-89AA-B9795F47A8F2}"/>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21;p40">
              <a:extLst>
                <a:ext uri="{FF2B5EF4-FFF2-40B4-BE49-F238E27FC236}">
                  <a16:creationId xmlns:a16="http://schemas.microsoft.com/office/drawing/2014/main" id="{931653F3-2A6F-4F9D-AAFF-0C2FAE2EC49D}"/>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28" name="CuadroTexto 27">
            <a:extLst>
              <a:ext uri="{FF2B5EF4-FFF2-40B4-BE49-F238E27FC236}">
                <a16:creationId xmlns:a16="http://schemas.microsoft.com/office/drawing/2014/main" id="{7DD3E1E2-4F93-46F7-AD25-6857901AFE69}"/>
              </a:ext>
            </a:extLst>
          </p:cNvPr>
          <p:cNvSpPr txBox="1"/>
          <p:nvPr/>
        </p:nvSpPr>
        <p:spPr>
          <a:xfrm>
            <a:off x="3078813" y="2947526"/>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a:t>
            </a:r>
          </a:p>
          <a:p>
            <a:r>
              <a:rPr lang="es-MX" sz="2000" dirty="0">
                <a:solidFill>
                  <a:schemeClr val="bg1">
                    <a:lumMod val="65000"/>
                  </a:schemeClr>
                </a:solidFill>
                <a:latin typeface="Calibri" panose="020F0502020204030204" pitchFamily="34" charset="0"/>
                <a:cs typeface="Calibri" panose="020F0502020204030204" pitchFamily="34" charset="0"/>
              </a:rPr>
              <a:t>Marco Teórico - Referencial</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29" name="Picture 8" descr="Resultado de imagen para icono metodologia&quot;">
            <a:extLst>
              <a:ext uri="{FF2B5EF4-FFF2-40B4-BE49-F238E27FC236}">
                <a16:creationId xmlns:a16="http://schemas.microsoft.com/office/drawing/2014/main" id="{D0421D34-8D83-4DA1-AF73-47BE66463A3E}"/>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l="23934" t="-173" r="22365"/>
          <a:stretch/>
        </p:blipFill>
        <p:spPr bwMode="auto">
          <a:xfrm>
            <a:off x="7357897" y="4403117"/>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icono metodologia&quot;">
            <a:extLst>
              <a:ext uri="{FF2B5EF4-FFF2-40B4-BE49-F238E27FC236}">
                <a16:creationId xmlns:a16="http://schemas.microsoft.com/office/drawing/2014/main" id="{24619AA1-6DB3-4714-A83F-307B64560EFA}"/>
              </a:ext>
            </a:extLst>
          </p:cNvPr>
          <p:cNvPicPr>
            <a:picLocks noChangeAspect="1" noChangeArrowheads="1"/>
          </p:cNvPicPr>
          <p:nvPr/>
        </p:nvPicPr>
        <p:blipFill>
          <a:blip r:embed="rId3" cstate="print">
            <a:clrChange>
              <a:clrFrom>
                <a:srgbClr val="000000">
                  <a:alpha val="5098"/>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9327" y="4649978"/>
            <a:ext cx="1191489" cy="6627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A555ACDC-6121-46B0-B369-6D72BC7305A8}"/>
              </a:ext>
            </a:extLst>
          </p:cNvPr>
          <p:cNvSpPr txBox="1"/>
          <p:nvPr/>
        </p:nvSpPr>
        <p:spPr>
          <a:xfrm>
            <a:off x="3043423" y="1295323"/>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a:t>
            </a:r>
          </a:p>
          <a:p>
            <a:r>
              <a:rPr lang="es-MX" sz="2000" dirty="0">
                <a:solidFill>
                  <a:schemeClr val="bg1">
                    <a:lumMod val="65000"/>
                  </a:schemeClr>
                </a:solidFill>
                <a:latin typeface="Calibri" panose="020F0502020204030204" pitchFamily="34" charset="0"/>
                <a:cs typeface="Calibri" panose="020F0502020204030204" pitchFamily="34" charset="0"/>
              </a:rPr>
              <a:t>Introducción</a:t>
            </a:r>
          </a:p>
        </p:txBody>
      </p:sp>
      <p:sp>
        <p:nvSpPr>
          <p:cNvPr id="32" name="CuadroTexto 31">
            <a:extLst>
              <a:ext uri="{FF2B5EF4-FFF2-40B4-BE49-F238E27FC236}">
                <a16:creationId xmlns:a16="http://schemas.microsoft.com/office/drawing/2014/main" id="{2E503542-27E0-4483-9894-048059771003}"/>
              </a:ext>
            </a:extLst>
          </p:cNvPr>
          <p:cNvSpPr txBox="1"/>
          <p:nvPr/>
        </p:nvSpPr>
        <p:spPr>
          <a:xfrm>
            <a:off x="3093822" y="4553562"/>
            <a:ext cx="2216727" cy="707886"/>
          </a:xfrm>
          <a:prstGeom prst="rect">
            <a:avLst/>
          </a:prstGeom>
          <a:noFill/>
        </p:spPr>
        <p:txBody>
          <a:bodyPr wrap="square" rtlCol="0">
            <a:spAutoFit/>
          </a:bodyPr>
          <a:lstStyle/>
          <a:p>
            <a:r>
              <a:rPr lang="es-MX" sz="2000" b="1" dirty="0">
                <a:solidFill>
                  <a:schemeClr val="accent2">
                    <a:lumMod val="75000"/>
                  </a:schemeClr>
                </a:solidFill>
                <a:latin typeface="Calibri" panose="020F0502020204030204" pitchFamily="34" charset="0"/>
                <a:cs typeface="Calibri" panose="020F0502020204030204" pitchFamily="34" charset="0"/>
              </a:rPr>
              <a:t>Capítulo III</a:t>
            </a:r>
          </a:p>
          <a:p>
            <a:r>
              <a:rPr lang="es-MX" sz="2000" b="1" dirty="0">
                <a:solidFill>
                  <a:schemeClr val="accent2">
                    <a:lumMod val="75000"/>
                  </a:schemeClr>
                </a:solidFill>
                <a:latin typeface="Calibri" panose="020F0502020204030204" pitchFamily="34" charset="0"/>
                <a:cs typeface="Calibri" panose="020F0502020204030204" pitchFamily="34" charset="0"/>
              </a:rPr>
              <a:t>Metodología</a:t>
            </a:r>
            <a:endParaRPr lang="es-EC" sz="2000" b="1" dirty="0">
              <a:solidFill>
                <a:schemeClr val="accent2">
                  <a:lumMod val="75000"/>
                </a:schemeClr>
              </a:solidFill>
              <a:latin typeface="Calibri" panose="020F0502020204030204" pitchFamily="34" charset="0"/>
              <a:cs typeface="Calibri" panose="020F0502020204030204" pitchFamily="34" charset="0"/>
            </a:endParaRPr>
          </a:p>
        </p:txBody>
      </p:sp>
      <p:sp>
        <p:nvSpPr>
          <p:cNvPr id="33" name="CuadroTexto 32">
            <a:extLst>
              <a:ext uri="{FF2B5EF4-FFF2-40B4-BE49-F238E27FC236}">
                <a16:creationId xmlns:a16="http://schemas.microsoft.com/office/drawing/2014/main" id="{ECA30284-B537-403C-AA5B-F9AC5A06327A}"/>
              </a:ext>
            </a:extLst>
          </p:cNvPr>
          <p:cNvSpPr txBox="1"/>
          <p:nvPr/>
        </p:nvSpPr>
        <p:spPr>
          <a:xfrm>
            <a:off x="8775452" y="1287461"/>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IV</a:t>
            </a:r>
          </a:p>
          <a:p>
            <a:r>
              <a:rPr lang="es-MX" sz="2000" dirty="0">
                <a:solidFill>
                  <a:schemeClr val="bg1">
                    <a:lumMod val="65000"/>
                  </a:schemeClr>
                </a:solidFill>
                <a:latin typeface="Calibri" panose="020F0502020204030204" pitchFamily="34" charset="0"/>
                <a:cs typeface="Calibri" panose="020F0502020204030204" pitchFamily="34" charset="0"/>
              </a:rPr>
              <a:t>Resultados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4" name="CuadroTexto 33">
            <a:extLst>
              <a:ext uri="{FF2B5EF4-FFF2-40B4-BE49-F238E27FC236}">
                <a16:creationId xmlns:a16="http://schemas.microsoft.com/office/drawing/2014/main" id="{DC6C75A2-B58E-4068-A6D3-9BF00F8C7DF8}"/>
              </a:ext>
            </a:extLst>
          </p:cNvPr>
          <p:cNvSpPr txBox="1"/>
          <p:nvPr/>
        </p:nvSpPr>
        <p:spPr>
          <a:xfrm>
            <a:off x="8876983" y="2991208"/>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a:t>
            </a:r>
          </a:p>
          <a:p>
            <a:r>
              <a:rPr lang="es-MX" sz="2000" dirty="0">
                <a:solidFill>
                  <a:schemeClr val="bg1">
                    <a:lumMod val="65000"/>
                  </a:schemeClr>
                </a:solidFill>
                <a:latin typeface="Calibri" panose="020F0502020204030204" pitchFamily="34" charset="0"/>
                <a:cs typeface="Calibri" panose="020F0502020204030204" pitchFamily="34" charset="0"/>
              </a:rPr>
              <a:t>Propuesta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2B91D4DD-15AF-4B44-ADCD-4C7AE49ABE9E}"/>
              </a:ext>
            </a:extLst>
          </p:cNvPr>
          <p:cNvSpPr txBox="1"/>
          <p:nvPr/>
        </p:nvSpPr>
        <p:spPr>
          <a:xfrm>
            <a:off x="8863930" y="4360919"/>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VI</a:t>
            </a:r>
          </a:p>
          <a:p>
            <a:r>
              <a:rPr lang="es-MX" sz="2000" dirty="0">
                <a:solidFill>
                  <a:schemeClr val="bg1">
                    <a:lumMod val="65000"/>
                  </a:schemeClr>
                </a:solidFill>
                <a:latin typeface="Calibri" panose="020F0502020204030204" pitchFamily="34" charset="0"/>
                <a:cs typeface="Calibri" panose="020F0502020204030204" pitchFamily="34" charset="0"/>
              </a:rPr>
              <a:t>Conclusiones y Recomendaciones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6" name="Gráfico 35" descr="Programador">
            <a:extLst>
              <a:ext uri="{FF2B5EF4-FFF2-40B4-BE49-F238E27FC236}">
                <a16:creationId xmlns:a16="http://schemas.microsoft.com/office/drawing/2014/main" id="{BC4904EB-9682-4C33-84A2-C5633A9E8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1985" y="2483910"/>
            <a:ext cx="1298018" cy="1298018"/>
          </a:xfrm>
          <a:prstGeom prst="rect">
            <a:avLst/>
          </a:prstGeom>
        </p:spPr>
      </p:pic>
    </p:spTree>
    <p:extLst>
      <p:ext uri="{BB962C8B-B14F-4D97-AF65-F5344CB8AC3E}">
        <p14:creationId xmlns:p14="http://schemas.microsoft.com/office/powerpoint/2010/main" val="28692245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2F7E8F-3C66-4339-8916-69E2612B0344}"/>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Metodología</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D327ABE4-B2B7-469A-BC1F-22C5DBB4EA89}"/>
              </a:ext>
            </a:extLst>
          </p:cNvPr>
          <p:cNvGraphicFramePr/>
          <p:nvPr>
            <p:extLst>
              <p:ext uri="{D42A27DB-BD31-4B8C-83A1-F6EECF244321}">
                <p14:modId xmlns:p14="http://schemas.microsoft.com/office/powerpoint/2010/main" val="4026839866"/>
              </p:ext>
            </p:extLst>
          </p:nvPr>
        </p:nvGraphicFramePr>
        <p:xfrm>
          <a:off x="-2595658" y="1810699"/>
          <a:ext cx="11029973" cy="472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áfico 5" descr="Objetivo">
            <a:extLst>
              <a:ext uri="{FF2B5EF4-FFF2-40B4-BE49-F238E27FC236}">
                <a16:creationId xmlns:a16="http://schemas.microsoft.com/office/drawing/2014/main" id="{D0184FD9-DEB9-4D30-B8E0-EAD25C0218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484" y="946584"/>
            <a:ext cx="756420" cy="756420"/>
          </a:xfrm>
          <a:prstGeom prst="rect">
            <a:avLst/>
          </a:prstGeom>
        </p:spPr>
      </p:pic>
      <p:sp>
        <p:nvSpPr>
          <p:cNvPr id="11" name="Elipse 10">
            <a:extLst>
              <a:ext uri="{FF2B5EF4-FFF2-40B4-BE49-F238E27FC236}">
                <a16:creationId xmlns:a16="http://schemas.microsoft.com/office/drawing/2014/main" id="{94FE0700-838B-4089-A8C8-A2FBDF1D339B}"/>
              </a:ext>
            </a:extLst>
          </p:cNvPr>
          <p:cNvSpPr/>
          <p:nvPr/>
        </p:nvSpPr>
        <p:spPr>
          <a:xfrm>
            <a:off x="286603" y="3348707"/>
            <a:ext cx="1924333" cy="16479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b="1" dirty="0">
                <a:latin typeface="Calibri" panose="020F0502020204030204" pitchFamily="34" charset="0"/>
                <a:cs typeface="Calibri" panose="020F0502020204030204" pitchFamily="34" charset="0"/>
              </a:rPr>
              <a:t>Tipología de  la Investigación</a:t>
            </a:r>
          </a:p>
        </p:txBody>
      </p:sp>
      <p:pic>
        <p:nvPicPr>
          <p:cNvPr id="13" name="Gráfico 12" descr="Diana">
            <a:extLst>
              <a:ext uri="{FF2B5EF4-FFF2-40B4-BE49-F238E27FC236}">
                <a16:creationId xmlns:a16="http://schemas.microsoft.com/office/drawing/2014/main" id="{5CA457BE-40C9-461F-AE1A-01072F817F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89885" y="1873156"/>
            <a:ext cx="792895" cy="792895"/>
          </a:xfrm>
          <a:prstGeom prst="rect">
            <a:avLst/>
          </a:prstGeom>
        </p:spPr>
      </p:pic>
      <p:pic>
        <p:nvPicPr>
          <p:cNvPr id="15" name="Gráfico 14" descr="Información">
            <a:extLst>
              <a:ext uri="{FF2B5EF4-FFF2-40B4-BE49-F238E27FC236}">
                <a16:creationId xmlns:a16="http://schemas.microsoft.com/office/drawing/2014/main" id="{6F9339B2-5A83-4EAB-9CF5-7837958F3C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9284" y="3124520"/>
            <a:ext cx="722415" cy="722415"/>
          </a:xfrm>
          <a:prstGeom prst="rect">
            <a:avLst/>
          </a:prstGeom>
        </p:spPr>
      </p:pic>
      <p:pic>
        <p:nvPicPr>
          <p:cNvPr id="17" name="Gráfico 16" descr="Lista de comprobación">
            <a:extLst>
              <a:ext uri="{FF2B5EF4-FFF2-40B4-BE49-F238E27FC236}">
                <a16:creationId xmlns:a16="http://schemas.microsoft.com/office/drawing/2014/main" id="{80BF0F72-9F6A-4C41-85B1-9C9754A417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23750" y="4480878"/>
            <a:ext cx="722415" cy="722415"/>
          </a:xfrm>
          <a:prstGeom prst="rect">
            <a:avLst/>
          </a:prstGeom>
        </p:spPr>
      </p:pic>
      <p:pic>
        <p:nvPicPr>
          <p:cNvPr id="21" name="Gráfico 20" descr="Enviar">
            <a:extLst>
              <a:ext uri="{FF2B5EF4-FFF2-40B4-BE49-F238E27FC236}">
                <a16:creationId xmlns:a16="http://schemas.microsoft.com/office/drawing/2014/main" id="{87F68961-4BE2-49C7-916D-7F5A92121D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58808" y="5632975"/>
            <a:ext cx="679792" cy="679792"/>
          </a:xfrm>
          <a:prstGeom prst="rect">
            <a:avLst/>
          </a:prstGeom>
        </p:spPr>
      </p:pic>
      <p:graphicFrame>
        <p:nvGraphicFramePr>
          <p:cNvPr id="22" name="Diagrama 21">
            <a:extLst>
              <a:ext uri="{FF2B5EF4-FFF2-40B4-BE49-F238E27FC236}">
                <a16:creationId xmlns:a16="http://schemas.microsoft.com/office/drawing/2014/main" id="{38CC4AA4-EEBA-4BA0-85D4-32700C7B52B2}"/>
              </a:ext>
            </a:extLst>
          </p:cNvPr>
          <p:cNvGraphicFramePr/>
          <p:nvPr>
            <p:extLst>
              <p:ext uri="{D42A27DB-BD31-4B8C-83A1-F6EECF244321}">
                <p14:modId xmlns:p14="http://schemas.microsoft.com/office/powerpoint/2010/main" val="1525391662"/>
              </p:ext>
            </p:extLst>
          </p:nvPr>
        </p:nvGraphicFramePr>
        <p:xfrm>
          <a:off x="1060901" y="1139807"/>
          <a:ext cx="4158383" cy="3699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3" name="Diagrama 22">
            <a:extLst>
              <a:ext uri="{FF2B5EF4-FFF2-40B4-BE49-F238E27FC236}">
                <a16:creationId xmlns:a16="http://schemas.microsoft.com/office/drawing/2014/main" id="{FE391FF7-0C1F-4303-AACC-B251FCDFCCE2}"/>
              </a:ext>
            </a:extLst>
          </p:cNvPr>
          <p:cNvGraphicFramePr/>
          <p:nvPr>
            <p:extLst>
              <p:ext uri="{D42A27DB-BD31-4B8C-83A1-F6EECF244321}">
                <p14:modId xmlns:p14="http://schemas.microsoft.com/office/powerpoint/2010/main" val="3704398501"/>
              </p:ext>
            </p:extLst>
          </p:nvPr>
        </p:nvGraphicFramePr>
        <p:xfrm>
          <a:off x="6234812" y="829496"/>
          <a:ext cx="6374322" cy="229502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25" name="Gráfico 24" descr="Portapapeles">
            <a:extLst>
              <a:ext uri="{FF2B5EF4-FFF2-40B4-BE49-F238E27FC236}">
                <a16:creationId xmlns:a16="http://schemas.microsoft.com/office/drawing/2014/main" id="{440C634F-0AD2-42A2-8077-5934AF6B0A8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811665" y="2009210"/>
            <a:ext cx="914400" cy="914400"/>
          </a:xfrm>
          <a:prstGeom prst="rect">
            <a:avLst/>
          </a:prstGeom>
        </p:spPr>
      </p:pic>
      <p:pic>
        <p:nvPicPr>
          <p:cNvPr id="27" name="Gráfico 26" descr="Grupo">
            <a:extLst>
              <a:ext uri="{FF2B5EF4-FFF2-40B4-BE49-F238E27FC236}">
                <a16:creationId xmlns:a16="http://schemas.microsoft.com/office/drawing/2014/main" id="{3185493F-D35A-4255-9211-035D005DDA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1277600" y="1977008"/>
            <a:ext cx="914400" cy="914400"/>
          </a:xfrm>
          <a:prstGeom prst="rect">
            <a:avLst/>
          </a:prstGeom>
        </p:spPr>
      </p:pic>
      <p:sp>
        <p:nvSpPr>
          <p:cNvPr id="28" name="Flecha: hacia abajo 27">
            <a:extLst>
              <a:ext uri="{FF2B5EF4-FFF2-40B4-BE49-F238E27FC236}">
                <a16:creationId xmlns:a16="http://schemas.microsoft.com/office/drawing/2014/main" id="{49AA3C1C-4AFD-457D-B916-EF949A6F0DC3}"/>
              </a:ext>
            </a:extLst>
          </p:cNvPr>
          <p:cNvSpPr/>
          <p:nvPr/>
        </p:nvSpPr>
        <p:spPr>
          <a:xfrm>
            <a:off x="9212366" y="3235688"/>
            <a:ext cx="484082" cy="38477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graphicFrame>
        <p:nvGraphicFramePr>
          <p:cNvPr id="30" name="Diagrama 29">
            <a:extLst>
              <a:ext uri="{FF2B5EF4-FFF2-40B4-BE49-F238E27FC236}">
                <a16:creationId xmlns:a16="http://schemas.microsoft.com/office/drawing/2014/main" id="{25572297-9762-4B59-BDF0-AFDB505A5AE7}"/>
              </a:ext>
            </a:extLst>
          </p:cNvPr>
          <p:cNvGraphicFramePr/>
          <p:nvPr>
            <p:extLst>
              <p:ext uri="{D42A27DB-BD31-4B8C-83A1-F6EECF244321}">
                <p14:modId xmlns:p14="http://schemas.microsoft.com/office/powerpoint/2010/main" val="3945209039"/>
              </p:ext>
            </p:extLst>
          </p:nvPr>
        </p:nvGraphicFramePr>
        <p:xfrm>
          <a:off x="7136607" y="3698097"/>
          <a:ext cx="4768790" cy="1306798"/>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31" name="Rectángulo: esquinas redondeadas 30">
            <a:extLst>
              <a:ext uri="{FF2B5EF4-FFF2-40B4-BE49-F238E27FC236}">
                <a16:creationId xmlns:a16="http://schemas.microsoft.com/office/drawing/2014/main" id="{0CAE286C-1D07-4674-9EDB-E52DF4035646}"/>
              </a:ext>
            </a:extLst>
          </p:cNvPr>
          <p:cNvSpPr/>
          <p:nvPr/>
        </p:nvSpPr>
        <p:spPr>
          <a:xfrm>
            <a:off x="7221046" y="5203293"/>
            <a:ext cx="1920509" cy="520523"/>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solidFill>
                  <a:srgbClr val="0070C0"/>
                </a:solidFill>
                <a:latin typeface="Calibri" panose="020F0502020204030204" pitchFamily="34" charset="0"/>
                <a:cs typeface="Calibri" panose="020F0502020204030204" pitchFamily="34" charset="0"/>
              </a:rPr>
              <a:t>Prueba piloto</a:t>
            </a:r>
          </a:p>
          <a:p>
            <a:pPr algn="ctr"/>
            <a:r>
              <a:rPr lang="es-EC" sz="1400" dirty="0">
                <a:solidFill>
                  <a:srgbClr val="0070C0"/>
                </a:solidFill>
                <a:latin typeface="Calibri" panose="020F0502020204030204" pitchFamily="34" charset="0"/>
                <a:cs typeface="Calibri" panose="020F0502020204030204" pitchFamily="34" charset="0"/>
              </a:rPr>
              <a:t>10% de la muestra</a:t>
            </a:r>
          </a:p>
        </p:txBody>
      </p:sp>
      <p:sp>
        <p:nvSpPr>
          <p:cNvPr id="32" name="Rectángulo: esquinas redondeadas 31">
            <a:extLst>
              <a:ext uri="{FF2B5EF4-FFF2-40B4-BE49-F238E27FC236}">
                <a16:creationId xmlns:a16="http://schemas.microsoft.com/office/drawing/2014/main" id="{731E2BB2-8CE7-4851-8D24-B4FADA195A76}"/>
              </a:ext>
            </a:extLst>
          </p:cNvPr>
          <p:cNvSpPr/>
          <p:nvPr/>
        </p:nvSpPr>
        <p:spPr>
          <a:xfrm>
            <a:off x="9946954" y="5203293"/>
            <a:ext cx="1677047" cy="478244"/>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dirty="0">
                <a:solidFill>
                  <a:srgbClr val="00B050"/>
                </a:solidFill>
                <a:latin typeface="Calibri" panose="020F0502020204030204" pitchFamily="34" charset="0"/>
                <a:cs typeface="Calibri" panose="020F0502020204030204" pitchFamily="34" charset="0"/>
              </a:rPr>
              <a:t>Modelo de instrumento final</a:t>
            </a:r>
          </a:p>
        </p:txBody>
      </p:sp>
    </p:spTree>
    <p:extLst>
      <p:ext uri="{BB962C8B-B14F-4D97-AF65-F5344CB8AC3E}">
        <p14:creationId xmlns:p14="http://schemas.microsoft.com/office/powerpoint/2010/main" val="42024803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42292C-5014-4F54-8D8C-4E8FE0CF2539}"/>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Población y muestra</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pic>
        <p:nvPicPr>
          <p:cNvPr id="3" name="Imagen 2">
            <a:extLst>
              <a:ext uri="{FF2B5EF4-FFF2-40B4-BE49-F238E27FC236}">
                <a16:creationId xmlns:a16="http://schemas.microsoft.com/office/drawing/2014/main" id="{BCC292C8-532F-4145-9BC0-77E124EE8DC5}"/>
              </a:ext>
            </a:extLst>
          </p:cNvPr>
          <p:cNvPicPr>
            <a:picLocks noChangeAspect="1"/>
          </p:cNvPicPr>
          <p:nvPr/>
        </p:nvPicPr>
        <p:blipFill rotWithShape="1">
          <a:blip r:embed="rId2">
            <a:duotone>
              <a:schemeClr val="accent1">
                <a:shade val="45000"/>
                <a:satMod val="135000"/>
              </a:schemeClr>
              <a:prstClr val="white"/>
            </a:duotone>
          </a:blip>
          <a:srcRect t="41343"/>
          <a:stretch/>
        </p:blipFill>
        <p:spPr>
          <a:xfrm>
            <a:off x="3477515" y="2394986"/>
            <a:ext cx="4757383" cy="2790517"/>
          </a:xfrm>
          <a:prstGeom prst="rect">
            <a:avLst/>
          </a:prstGeom>
        </p:spPr>
      </p:pic>
      <p:sp>
        <p:nvSpPr>
          <p:cNvPr id="4" name="Rectángulo: esquinas redondeadas 3">
            <a:extLst>
              <a:ext uri="{FF2B5EF4-FFF2-40B4-BE49-F238E27FC236}">
                <a16:creationId xmlns:a16="http://schemas.microsoft.com/office/drawing/2014/main" id="{9884993F-05BC-4D53-B7D0-2428063E6C01}"/>
              </a:ext>
            </a:extLst>
          </p:cNvPr>
          <p:cNvSpPr/>
          <p:nvPr/>
        </p:nvSpPr>
        <p:spPr>
          <a:xfrm>
            <a:off x="1615709" y="1351293"/>
            <a:ext cx="1610436" cy="50496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b="1" dirty="0"/>
              <a:t>Población</a:t>
            </a:r>
          </a:p>
        </p:txBody>
      </p:sp>
      <p:sp>
        <p:nvSpPr>
          <p:cNvPr id="5" name="Rectángulo: esquinas redondeadas 4">
            <a:extLst>
              <a:ext uri="{FF2B5EF4-FFF2-40B4-BE49-F238E27FC236}">
                <a16:creationId xmlns:a16="http://schemas.microsoft.com/office/drawing/2014/main" id="{1A8CDB94-C94E-478C-B2CF-72B6DD9BFACE}"/>
              </a:ext>
            </a:extLst>
          </p:cNvPr>
          <p:cNvSpPr/>
          <p:nvPr/>
        </p:nvSpPr>
        <p:spPr>
          <a:xfrm>
            <a:off x="1182596" y="2248012"/>
            <a:ext cx="2398206" cy="777624"/>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b="1" dirty="0">
                <a:solidFill>
                  <a:schemeClr val="bg2">
                    <a:lumMod val="10000"/>
                  </a:schemeClr>
                </a:solidFill>
              </a:rPr>
              <a:t>Parroquia Yaruquí:</a:t>
            </a:r>
          </a:p>
          <a:p>
            <a:pPr algn="ctr"/>
            <a:r>
              <a:rPr lang="es-EC" sz="1600" dirty="0">
                <a:solidFill>
                  <a:schemeClr val="bg2">
                    <a:lumMod val="10000"/>
                  </a:schemeClr>
                </a:solidFill>
              </a:rPr>
              <a:t>22.179 hab.</a:t>
            </a:r>
          </a:p>
        </p:txBody>
      </p:sp>
      <p:pic>
        <p:nvPicPr>
          <p:cNvPr id="6" name="Imagen 5">
            <a:extLst>
              <a:ext uri="{FF2B5EF4-FFF2-40B4-BE49-F238E27FC236}">
                <a16:creationId xmlns:a16="http://schemas.microsoft.com/office/drawing/2014/main" id="{1045099B-03D8-48A9-BC8F-55FB81877D62}"/>
              </a:ext>
            </a:extLst>
          </p:cNvPr>
          <p:cNvPicPr>
            <a:picLocks noChangeAspect="1"/>
          </p:cNvPicPr>
          <p:nvPr/>
        </p:nvPicPr>
        <p:blipFill>
          <a:blip r:embed="rId3"/>
          <a:stretch>
            <a:fillRect/>
          </a:stretch>
        </p:blipFill>
        <p:spPr>
          <a:xfrm>
            <a:off x="38802" y="1323494"/>
            <a:ext cx="1419367" cy="849903"/>
          </a:xfrm>
          <a:prstGeom prst="rect">
            <a:avLst/>
          </a:prstGeom>
        </p:spPr>
      </p:pic>
      <p:graphicFrame>
        <p:nvGraphicFramePr>
          <p:cNvPr id="8" name="Diagrama 7">
            <a:extLst>
              <a:ext uri="{FF2B5EF4-FFF2-40B4-BE49-F238E27FC236}">
                <a16:creationId xmlns:a16="http://schemas.microsoft.com/office/drawing/2014/main" id="{72534EFE-8FBE-41AD-8917-FB8D753D0E66}"/>
              </a:ext>
            </a:extLst>
          </p:cNvPr>
          <p:cNvGraphicFramePr/>
          <p:nvPr>
            <p:extLst>
              <p:ext uri="{D42A27DB-BD31-4B8C-83A1-F6EECF244321}">
                <p14:modId xmlns:p14="http://schemas.microsoft.com/office/powerpoint/2010/main" val="1304188765"/>
              </p:ext>
            </p:extLst>
          </p:nvPr>
        </p:nvGraphicFramePr>
        <p:xfrm>
          <a:off x="240901" y="5339135"/>
          <a:ext cx="4599296" cy="46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45F0AD10-ED90-4144-8B97-2E4763B0BC5C}"/>
              </a:ext>
            </a:extLst>
          </p:cNvPr>
          <p:cNvSpPr txBox="1"/>
          <p:nvPr/>
        </p:nvSpPr>
        <p:spPr>
          <a:xfrm>
            <a:off x="240901" y="4782535"/>
            <a:ext cx="2985244" cy="461665"/>
          </a:xfrm>
          <a:prstGeom prst="rect">
            <a:avLst/>
          </a:prstGeom>
          <a:noFill/>
        </p:spPr>
        <p:txBody>
          <a:bodyPr wrap="square">
            <a:spAutoFit/>
          </a:bodyPr>
          <a:lstStyle/>
          <a:p>
            <a:r>
              <a:rPr lang="es-EC" sz="1200" i="1" dirty="0"/>
              <a:t>Secretaria Status </a:t>
            </a:r>
            <a:r>
              <a:rPr lang="es-EC" sz="1200" i="1" dirty="0" err="1"/>
              <a:t>Rationarium</a:t>
            </a:r>
            <a:r>
              <a:rPr lang="es-EC" sz="1200" i="1" dirty="0"/>
              <a:t> </a:t>
            </a:r>
            <a:r>
              <a:rPr lang="es-EC" sz="1200" i="1" dirty="0" err="1"/>
              <a:t>Generale</a:t>
            </a:r>
            <a:r>
              <a:rPr lang="es-EC" sz="1200" i="1" dirty="0"/>
              <a:t> </a:t>
            </a:r>
            <a:r>
              <a:rPr lang="es-EC" sz="1200" i="1" dirty="0" err="1"/>
              <a:t>Ecclesiae</a:t>
            </a:r>
            <a:r>
              <a:rPr lang="es-EC" sz="1200" i="1" dirty="0"/>
              <a:t> de Roma</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3A303892-5FA1-4EAD-AA77-50D627BDEA15}"/>
                  </a:ext>
                </a:extLst>
              </p:cNvPr>
              <p:cNvSpPr txBox="1"/>
              <p:nvPr/>
            </p:nvSpPr>
            <p:spPr>
              <a:xfrm>
                <a:off x="-716806" y="2845883"/>
                <a:ext cx="6093724" cy="1888722"/>
              </a:xfrm>
              <a:prstGeom prst="rect">
                <a:avLst/>
              </a:prstGeom>
              <a:noFill/>
            </p:spPr>
            <p:txBody>
              <a:bodyPr wrap="square">
                <a:spAutoFit/>
              </a:bodyPr>
              <a:lstStyle/>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800" i="1" smtClean="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smtClean="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22.179</m:t>
                          </m:r>
                        </m:num>
                        <m:den>
                          <m: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s-EC"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5.545 </m:t>
                      </m:r>
                      <m:r>
                        <a:rPr lang="es-EC" sz="18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h𝑜𝑔𝑎𝑟𝑒𝑠</m:t>
                      </m:r>
                    </m:oMath>
                  </m:oMathPara>
                </a14:m>
                <a:endParaRPr lang="es-EC" sz="1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3A303892-5FA1-4EAD-AA77-50D627BDEA15}"/>
                  </a:ext>
                </a:extLst>
              </p:cNvPr>
              <p:cNvSpPr txBox="1">
                <a:spLocks noRot="1" noChangeAspect="1" noMove="1" noResize="1" noEditPoints="1" noAdjustHandles="1" noChangeArrowheads="1" noChangeShapeType="1" noTextEdit="1"/>
              </p:cNvSpPr>
              <p:nvPr/>
            </p:nvSpPr>
            <p:spPr>
              <a:xfrm>
                <a:off x="-716806" y="2845883"/>
                <a:ext cx="6093724" cy="1888722"/>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28FF22A-902B-403E-B39A-8A9B56EFF439}"/>
                  </a:ext>
                </a:extLst>
              </p:cNvPr>
              <p:cNvSpPr txBox="1"/>
              <p:nvPr/>
            </p:nvSpPr>
            <p:spPr>
              <a:xfrm>
                <a:off x="8043805" y="916604"/>
                <a:ext cx="4148195" cy="1944378"/>
              </a:xfrm>
              <a:prstGeom prst="rect">
                <a:avLst/>
              </a:prstGeom>
              <a:noFill/>
            </p:spPr>
            <p:txBody>
              <a:bodyPr wrap="square">
                <a:spAutoFit/>
              </a:bodyPr>
              <a:lstStyle/>
              <a:p>
                <a:pPr indent="457200">
                  <a:lnSpc>
                    <a:spcPct val="200000"/>
                  </a:lnSpc>
                  <a:spcAft>
                    <a:spcPts val="800"/>
                  </a:spcAft>
                </a:pPr>
                <a:r>
                  <a:rPr lang="es-EC" sz="1600" b="1"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z</m:t>
                              </m:r>
                            </m:e>
                            <m:sup>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p</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q</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1</m:t>
                                  </m:r>
                                </m:e>
                              </m:d>
                            </m:e>
                          </m:d>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z</m:t>
                              </m:r>
                            </m:e>
                            <m:sup>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p</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sz="160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q</m:t>
                          </m:r>
                        </m:den>
                      </m:f>
                    </m:oMath>
                  </m:oMathPara>
                </a14:m>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D28FF22A-902B-403E-B39A-8A9B56EFF439}"/>
                  </a:ext>
                </a:extLst>
              </p:cNvPr>
              <p:cNvSpPr txBox="1">
                <a:spLocks noRot="1" noChangeAspect="1" noMove="1" noResize="1" noEditPoints="1" noAdjustHandles="1" noChangeArrowheads="1" noChangeShapeType="1" noTextEdit="1"/>
              </p:cNvSpPr>
              <p:nvPr/>
            </p:nvSpPr>
            <p:spPr>
              <a:xfrm>
                <a:off x="8043805" y="916604"/>
                <a:ext cx="4148195" cy="1944378"/>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768AF0AF-B795-4DE5-9F73-9432AD2C4F30}"/>
                  </a:ext>
                </a:extLst>
              </p:cNvPr>
              <p:cNvSpPr txBox="1"/>
              <p:nvPr/>
            </p:nvSpPr>
            <p:spPr>
              <a:xfrm>
                <a:off x="6844168" y="1888793"/>
                <a:ext cx="6250674" cy="1944378"/>
              </a:xfrm>
              <a:prstGeom prst="rect">
                <a:avLst/>
              </a:prstGeom>
              <a:noFill/>
            </p:spPr>
            <p:txBody>
              <a:bodyPr wrap="square">
                <a:spAutoFit/>
              </a:bodyPr>
              <a:lstStyle/>
              <a:p>
                <a:pPr indent="457200">
                  <a:lnSpc>
                    <a:spcPct val="200000"/>
                  </a:lnSpc>
                  <a:spcAft>
                    <a:spcPts val="800"/>
                  </a:spcAft>
                </a:pPr>
                <a:r>
                  <a:rPr lang="es-EC" sz="16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0,50 </m:t>
                          </m:r>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0,50 </m:t>
                          </m:r>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5.545</m:t>
                          </m:r>
                        </m:num>
                        <m:den>
                          <m:d>
                            <m:d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0,05</m:t>
                                  </m:r>
                                </m:e>
                                <m:sup>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5.545−</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1</m:t>
                                  </m:r>
                                </m:e>
                              </m:d>
                            </m:e>
                          </m:d>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0,50 </m:t>
                          </m:r>
                          <m:r>
                            <a:rPr lang="es-EC" sz="1600" i="1">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solidFill>
                                <a:schemeClr val="bg2">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 0,50</m:t>
                          </m:r>
                        </m:den>
                      </m:f>
                    </m:oMath>
                  </m:oMathPara>
                </a14:m>
                <a:endParaRPr lang="es-EC" sz="16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CuadroTexto 15">
                <a:extLst>
                  <a:ext uri="{FF2B5EF4-FFF2-40B4-BE49-F238E27FC236}">
                    <a16:creationId xmlns:a16="http://schemas.microsoft.com/office/drawing/2014/main" id="{768AF0AF-B795-4DE5-9F73-9432AD2C4F30}"/>
                  </a:ext>
                </a:extLst>
              </p:cNvPr>
              <p:cNvSpPr txBox="1">
                <a:spLocks noRot="1" noChangeAspect="1" noMove="1" noResize="1" noEditPoints="1" noAdjustHandles="1" noChangeArrowheads="1" noChangeShapeType="1" noTextEdit="1"/>
              </p:cNvSpPr>
              <p:nvPr/>
            </p:nvSpPr>
            <p:spPr>
              <a:xfrm>
                <a:off x="6844168" y="1888793"/>
                <a:ext cx="6250674" cy="1944378"/>
              </a:xfrm>
              <a:prstGeom prst="rect">
                <a:avLst/>
              </a:prstGeom>
              <a:blipFill>
                <a:blip r:embed="rId11"/>
                <a:stretch>
                  <a:fillRect/>
                </a:stretch>
              </a:blipFill>
            </p:spPr>
            <p:txBody>
              <a:bodyPr/>
              <a:lstStyle/>
              <a:p>
                <a:r>
                  <a:rPr lang="es-EC">
                    <a:noFill/>
                  </a:rPr>
                  <a:t> </a:t>
                </a:r>
              </a:p>
            </p:txBody>
          </p:sp>
        </mc:Fallback>
      </mc:AlternateContent>
      <p:sp>
        <p:nvSpPr>
          <p:cNvPr id="19" name="Rectángulo: esquinas redondeadas 18">
            <a:extLst>
              <a:ext uri="{FF2B5EF4-FFF2-40B4-BE49-F238E27FC236}">
                <a16:creationId xmlns:a16="http://schemas.microsoft.com/office/drawing/2014/main" id="{F7A14CFD-913C-42BE-A43A-10079B98755A}"/>
              </a:ext>
            </a:extLst>
          </p:cNvPr>
          <p:cNvSpPr/>
          <p:nvPr/>
        </p:nvSpPr>
        <p:spPr>
          <a:xfrm>
            <a:off x="9231211" y="1211543"/>
            <a:ext cx="1610436" cy="5049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600" b="1" dirty="0"/>
              <a:t>Muestra</a:t>
            </a:r>
          </a:p>
        </p:txBody>
      </p:sp>
      <p:sp>
        <p:nvSpPr>
          <p:cNvPr id="22" name="Rectángulo: esquinas redondeadas 21">
            <a:extLst>
              <a:ext uri="{FF2B5EF4-FFF2-40B4-BE49-F238E27FC236}">
                <a16:creationId xmlns:a16="http://schemas.microsoft.com/office/drawing/2014/main" id="{B973BA5F-2355-4E71-9E4B-68CCBA954F0E}"/>
              </a:ext>
            </a:extLst>
          </p:cNvPr>
          <p:cNvSpPr/>
          <p:nvPr/>
        </p:nvSpPr>
        <p:spPr>
          <a:xfrm>
            <a:off x="8849342" y="4076048"/>
            <a:ext cx="2240326" cy="4031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i="1" dirty="0">
                <a:solidFill>
                  <a:schemeClr val="bg2">
                    <a:lumMod val="10000"/>
                  </a:schemeClr>
                </a:solidFill>
              </a:rPr>
              <a:t>n = 360 hogares</a:t>
            </a:r>
          </a:p>
        </p:txBody>
      </p:sp>
      <p:pic>
        <p:nvPicPr>
          <p:cNvPr id="24" name="Gráfico 23" descr="Familia con dos niños">
            <a:extLst>
              <a:ext uri="{FF2B5EF4-FFF2-40B4-BE49-F238E27FC236}">
                <a16:creationId xmlns:a16="http://schemas.microsoft.com/office/drawing/2014/main" id="{F32A855C-8B64-4F6B-9430-2C8C733DCF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94027" y="1162778"/>
            <a:ext cx="1472616" cy="1472616"/>
          </a:xfrm>
          <a:prstGeom prst="rect">
            <a:avLst/>
          </a:prstGeom>
        </p:spPr>
      </p:pic>
    </p:spTree>
    <p:extLst>
      <p:ext uri="{BB962C8B-B14F-4D97-AF65-F5344CB8AC3E}">
        <p14:creationId xmlns:p14="http://schemas.microsoft.com/office/powerpoint/2010/main" val="12964833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FEC9A7C9-A8AF-4990-839D-147F5F0420CA}"/>
              </a:ext>
            </a:extLst>
          </p:cNvPr>
          <p:cNvSpPr/>
          <p:nvPr/>
        </p:nvSpPr>
        <p:spPr>
          <a:xfrm>
            <a:off x="6096000" y="873457"/>
            <a:ext cx="5244936" cy="17878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pSp>
        <p:nvGrpSpPr>
          <p:cNvPr id="2" name="Google Shape;417;p40">
            <a:extLst>
              <a:ext uri="{FF2B5EF4-FFF2-40B4-BE49-F238E27FC236}">
                <a16:creationId xmlns:a16="http://schemas.microsoft.com/office/drawing/2014/main" id="{8BA2436B-90BB-42CA-A843-7F8D425CC974}"/>
              </a:ext>
            </a:extLst>
          </p:cNvPr>
          <p:cNvGrpSpPr/>
          <p:nvPr/>
        </p:nvGrpSpPr>
        <p:grpSpPr>
          <a:xfrm>
            <a:off x="1269405" y="1249798"/>
            <a:ext cx="968415" cy="1233431"/>
            <a:chOff x="590250" y="244200"/>
            <a:chExt cx="407975" cy="532175"/>
          </a:xfrm>
          <a:solidFill>
            <a:schemeClr val="bg2">
              <a:lumMod val="10000"/>
            </a:schemeClr>
          </a:solidFill>
        </p:grpSpPr>
        <p:sp>
          <p:nvSpPr>
            <p:cNvPr id="3" name="Google Shape;418;p40">
              <a:extLst>
                <a:ext uri="{FF2B5EF4-FFF2-40B4-BE49-F238E27FC236}">
                  <a16:creationId xmlns:a16="http://schemas.microsoft.com/office/drawing/2014/main" id="{7F9C4A60-F12C-406C-B917-4368BE8184BC}"/>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 name="Google Shape;419;p40">
              <a:extLst>
                <a:ext uri="{FF2B5EF4-FFF2-40B4-BE49-F238E27FC236}">
                  <a16:creationId xmlns:a16="http://schemas.microsoft.com/office/drawing/2014/main" id="{B00B6E1B-69F1-46DA-9F52-F9825A689247}"/>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5" name="Google Shape;420;p40">
              <a:extLst>
                <a:ext uri="{FF2B5EF4-FFF2-40B4-BE49-F238E27FC236}">
                  <a16:creationId xmlns:a16="http://schemas.microsoft.com/office/drawing/2014/main" id="{D5B2AA34-9B14-473F-B2F4-B0D841C39ACC}"/>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21;p40">
              <a:extLst>
                <a:ext uri="{FF2B5EF4-FFF2-40B4-BE49-F238E27FC236}">
                  <a16:creationId xmlns:a16="http://schemas.microsoft.com/office/drawing/2014/main" id="{583CDF93-1A7D-4CBC-954E-6698BC14D9B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2;p40">
              <a:extLst>
                <a:ext uri="{FF2B5EF4-FFF2-40B4-BE49-F238E27FC236}">
                  <a16:creationId xmlns:a16="http://schemas.microsoft.com/office/drawing/2014/main" id="{D318BC19-4DB0-4D98-B329-728047BE3C6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3;p40">
              <a:extLst>
                <a:ext uri="{FF2B5EF4-FFF2-40B4-BE49-F238E27FC236}">
                  <a16:creationId xmlns:a16="http://schemas.microsoft.com/office/drawing/2014/main" id="{24B4314C-996E-4D77-81D2-3512CDCB0ED3}"/>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4;p40">
              <a:extLst>
                <a:ext uri="{FF2B5EF4-FFF2-40B4-BE49-F238E27FC236}">
                  <a16:creationId xmlns:a16="http://schemas.microsoft.com/office/drawing/2014/main" id="{84C17249-E2A6-4C2A-8FCB-58E6A240B2D3}"/>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5;p40">
              <a:extLst>
                <a:ext uri="{FF2B5EF4-FFF2-40B4-BE49-F238E27FC236}">
                  <a16:creationId xmlns:a16="http://schemas.microsoft.com/office/drawing/2014/main" id="{0C79195F-AB41-40EC-938C-6D9C4BFFF339}"/>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6;p40">
              <a:extLst>
                <a:ext uri="{FF2B5EF4-FFF2-40B4-BE49-F238E27FC236}">
                  <a16:creationId xmlns:a16="http://schemas.microsoft.com/office/drawing/2014/main" id="{B3788CDC-715F-4F73-A3A6-9E88B2F52F0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7;p40">
              <a:extLst>
                <a:ext uri="{FF2B5EF4-FFF2-40B4-BE49-F238E27FC236}">
                  <a16:creationId xmlns:a16="http://schemas.microsoft.com/office/drawing/2014/main" id="{69227B17-68B9-4766-A741-CFAD1513383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8;p40">
              <a:extLst>
                <a:ext uri="{FF2B5EF4-FFF2-40B4-BE49-F238E27FC236}">
                  <a16:creationId xmlns:a16="http://schemas.microsoft.com/office/drawing/2014/main" id="{C7533B25-9934-4904-A205-8A292A1F05F6}"/>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9;p40">
              <a:extLst>
                <a:ext uri="{FF2B5EF4-FFF2-40B4-BE49-F238E27FC236}">
                  <a16:creationId xmlns:a16="http://schemas.microsoft.com/office/drawing/2014/main" id="{DB368583-6C56-434C-9195-2E9CA34AECA6}"/>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30;p40">
              <a:extLst>
                <a:ext uri="{FF2B5EF4-FFF2-40B4-BE49-F238E27FC236}">
                  <a16:creationId xmlns:a16="http://schemas.microsoft.com/office/drawing/2014/main" id="{3AC57B05-25F6-44DE-8B2A-7D024FC1118A}"/>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31;p40">
              <a:extLst>
                <a:ext uri="{FF2B5EF4-FFF2-40B4-BE49-F238E27FC236}">
                  <a16:creationId xmlns:a16="http://schemas.microsoft.com/office/drawing/2014/main" id="{9F7B11D1-8DF8-40D8-891B-D5AC4D4B3A3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18" name="Google Shape;581;p40">
            <a:extLst>
              <a:ext uri="{FF2B5EF4-FFF2-40B4-BE49-F238E27FC236}">
                <a16:creationId xmlns:a16="http://schemas.microsoft.com/office/drawing/2014/main" id="{2536AFAE-D0F7-4FC1-A327-B10FEA2BFB29}"/>
              </a:ext>
            </a:extLst>
          </p:cNvPr>
          <p:cNvGrpSpPr/>
          <p:nvPr/>
        </p:nvGrpSpPr>
        <p:grpSpPr>
          <a:xfrm>
            <a:off x="1353523" y="3124947"/>
            <a:ext cx="1059443" cy="1014938"/>
            <a:chOff x="3951850" y="2985350"/>
            <a:chExt cx="407950" cy="416500"/>
          </a:xfrm>
          <a:solidFill>
            <a:schemeClr val="bg2">
              <a:lumMod val="10000"/>
            </a:schemeClr>
          </a:solidFill>
        </p:grpSpPr>
        <p:sp>
          <p:nvSpPr>
            <p:cNvPr id="19" name="Google Shape;582;p40">
              <a:extLst>
                <a:ext uri="{FF2B5EF4-FFF2-40B4-BE49-F238E27FC236}">
                  <a16:creationId xmlns:a16="http://schemas.microsoft.com/office/drawing/2014/main" id="{20888E9E-7A60-4F18-9568-D0F9E4A0E54A}"/>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0" name="Google Shape;583;p40">
              <a:extLst>
                <a:ext uri="{FF2B5EF4-FFF2-40B4-BE49-F238E27FC236}">
                  <a16:creationId xmlns:a16="http://schemas.microsoft.com/office/drawing/2014/main" id="{61E5C1F4-7B60-46CB-AF95-C5C5879369D6}"/>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1" name="Google Shape;585;p40">
              <a:extLst>
                <a:ext uri="{FF2B5EF4-FFF2-40B4-BE49-F238E27FC236}">
                  <a16:creationId xmlns:a16="http://schemas.microsoft.com/office/drawing/2014/main" id="{501F128C-6F60-4C40-A198-BB2587A4EEB6}"/>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2" name="Google Shape;616;p40">
            <a:extLst>
              <a:ext uri="{FF2B5EF4-FFF2-40B4-BE49-F238E27FC236}">
                <a16:creationId xmlns:a16="http://schemas.microsoft.com/office/drawing/2014/main" id="{5DD75199-6BB2-40D8-B002-70C1DF7A59DC}"/>
              </a:ext>
            </a:extLst>
          </p:cNvPr>
          <p:cNvGrpSpPr/>
          <p:nvPr/>
        </p:nvGrpSpPr>
        <p:grpSpPr>
          <a:xfrm>
            <a:off x="6931786" y="1346507"/>
            <a:ext cx="1377917" cy="883082"/>
            <a:chOff x="3932350" y="3714775"/>
            <a:chExt cx="439650" cy="319075"/>
          </a:xfrm>
          <a:solidFill>
            <a:schemeClr val="bg2">
              <a:lumMod val="10000"/>
            </a:schemeClr>
          </a:solidFill>
        </p:grpSpPr>
        <p:sp>
          <p:nvSpPr>
            <p:cNvPr id="23" name="Google Shape;617;p40">
              <a:extLst>
                <a:ext uri="{FF2B5EF4-FFF2-40B4-BE49-F238E27FC236}">
                  <a16:creationId xmlns:a16="http://schemas.microsoft.com/office/drawing/2014/main" id="{500450EE-6C5E-459A-9552-4E3649A99761}"/>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a:solidFill>
                <a:schemeClr val="accent3">
                  <a:lumMod val="75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4" name="Google Shape;618;p40">
              <a:extLst>
                <a:ext uri="{FF2B5EF4-FFF2-40B4-BE49-F238E27FC236}">
                  <a16:creationId xmlns:a16="http://schemas.microsoft.com/office/drawing/2014/main" id="{B6B1128B-03BE-417D-A449-B52BB03CF852}"/>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a:solidFill>
                <a:schemeClr val="accent3">
                  <a:lumMod val="75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5" name="Google Shape;619;p40">
              <a:extLst>
                <a:ext uri="{FF2B5EF4-FFF2-40B4-BE49-F238E27FC236}">
                  <a16:creationId xmlns:a16="http://schemas.microsoft.com/office/drawing/2014/main" id="{A4BF832B-56CC-4985-A240-88DEB38AFFB4}"/>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a:solidFill>
                <a:schemeClr val="accent3">
                  <a:lumMod val="75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20;p40">
              <a:extLst>
                <a:ext uri="{FF2B5EF4-FFF2-40B4-BE49-F238E27FC236}">
                  <a16:creationId xmlns:a16="http://schemas.microsoft.com/office/drawing/2014/main" id="{65DDC7CA-372A-4C20-A459-5CB0FF4304A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a:solidFill>
                <a:schemeClr val="accent3">
                  <a:lumMod val="75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21;p40">
              <a:extLst>
                <a:ext uri="{FF2B5EF4-FFF2-40B4-BE49-F238E27FC236}">
                  <a16:creationId xmlns:a16="http://schemas.microsoft.com/office/drawing/2014/main" id="{42EC728C-4D5B-4DE9-A201-7350392D63B0}"/>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a:solidFill>
                <a:schemeClr val="accent3">
                  <a:lumMod val="75000"/>
                </a:schemeClr>
              </a:solid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28" name="CuadroTexto 27">
            <a:extLst>
              <a:ext uri="{FF2B5EF4-FFF2-40B4-BE49-F238E27FC236}">
                <a16:creationId xmlns:a16="http://schemas.microsoft.com/office/drawing/2014/main" id="{E5C75E19-6669-4E7C-9215-1A7AE5A08529}"/>
              </a:ext>
            </a:extLst>
          </p:cNvPr>
          <p:cNvSpPr txBox="1"/>
          <p:nvPr/>
        </p:nvSpPr>
        <p:spPr>
          <a:xfrm>
            <a:off x="2996927" y="3124947"/>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a:t>
            </a:r>
          </a:p>
          <a:p>
            <a:r>
              <a:rPr lang="es-MX" sz="2000" dirty="0">
                <a:solidFill>
                  <a:schemeClr val="bg1">
                    <a:lumMod val="65000"/>
                  </a:schemeClr>
                </a:solidFill>
                <a:latin typeface="Calibri" panose="020F0502020204030204" pitchFamily="34" charset="0"/>
                <a:cs typeface="Calibri" panose="020F0502020204030204" pitchFamily="34" charset="0"/>
              </a:rPr>
              <a:t>Marco Teórico - Referencial</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29" name="Picture 8" descr="Resultado de imagen para icono metodologia&quot;">
            <a:extLst>
              <a:ext uri="{FF2B5EF4-FFF2-40B4-BE49-F238E27FC236}">
                <a16:creationId xmlns:a16="http://schemas.microsoft.com/office/drawing/2014/main" id="{C710BE31-CDC1-4A11-A2F6-52192643A4DE}"/>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l="23934" t="-173" r="22365"/>
          <a:stretch/>
        </p:blipFill>
        <p:spPr bwMode="auto">
          <a:xfrm>
            <a:off x="7276011" y="4580538"/>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icono metodologia&quot;">
            <a:extLst>
              <a:ext uri="{FF2B5EF4-FFF2-40B4-BE49-F238E27FC236}">
                <a16:creationId xmlns:a16="http://schemas.microsoft.com/office/drawing/2014/main" id="{2598582C-39E7-49BC-9CF7-D4D9E7DAC6D8}"/>
              </a:ext>
            </a:extLst>
          </p:cNvPr>
          <p:cNvPicPr>
            <a:picLocks noChangeAspect="1" noChangeArrowheads="1"/>
          </p:cNvPicPr>
          <p:nvPr/>
        </p:nvPicPr>
        <p:blipFill>
          <a:blip r:embed="rId3"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347441" y="4827399"/>
            <a:ext cx="1191489" cy="662766"/>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EA86090C-DA1A-4733-ACCF-BB1F299433F8}"/>
              </a:ext>
            </a:extLst>
          </p:cNvPr>
          <p:cNvSpPr txBox="1"/>
          <p:nvPr/>
        </p:nvSpPr>
        <p:spPr>
          <a:xfrm>
            <a:off x="2961537" y="1472744"/>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a:t>
            </a:r>
          </a:p>
          <a:p>
            <a:r>
              <a:rPr lang="es-MX" sz="2000" dirty="0">
                <a:solidFill>
                  <a:schemeClr val="bg1">
                    <a:lumMod val="65000"/>
                  </a:schemeClr>
                </a:solidFill>
                <a:latin typeface="Calibri" panose="020F0502020204030204" pitchFamily="34" charset="0"/>
                <a:cs typeface="Calibri" panose="020F0502020204030204" pitchFamily="34" charset="0"/>
              </a:rPr>
              <a:t>Introducción</a:t>
            </a:r>
          </a:p>
        </p:txBody>
      </p:sp>
      <p:sp>
        <p:nvSpPr>
          <p:cNvPr id="32" name="CuadroTexto 31">
            <a:extLst>
              <a:ext uri="{FF2B5EF4-FFF2-40B4-BE49-F238E27FC236}">
                <a16:creationId xmlns:a16="http://schemas.microsoft.com/office/drawing/2014/main" id="{0E30530A-1164-40AF-8E86-B9481C8E180D}"/>
              </a:ext>
            </a:extLst>
          </p:cNvPr>
          <p:cNvSpPr txBox="1"/>
          <p:nvPr/>
        </p:nvSpPr>
        <p:spPr>
          <a:xfrm>
            <a:off x="3011936" y="4730983"/>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III</a:t>
            </a:r>
          </a:p>
          <a:p>
            <a:r>
              <a:rPr lang="es-MX" sz="2000" dirty="0">
                <a:solidFill>
                  <a:schemeClr val="bg1">
                    <a:lumMod val="65000"/>
                  </a:schemeClr>
                </a:solidFill>
                <a:latin typeface="Calibri" panose="020F0502020204030204" pitchFamily="34" charset="0"/>
                <a:cs typeface="Calibri" panose="020F0502020204030204" pitchFamily="34" charset="0"/>
              </a:rPr>
              <a:t>Metodología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3" name="CuadroTexto 32">
            <a:extLst>
              <a:ext uri="{FF2B5EF4-FFF2-40B4-BE49-F238E27FC236}">
                <a16:creationId xmlns:a16="http://schemas.microsoft.com/office/drawing/2014/main" id="{477762ED-4929-4D96-B7F2-ACD26ED0AE67}"/>
              </a:ext>
            </a:extLst>
          </p:cNvPr>
          <p:cNvSpPr txBox="1"/>
          <p:nvPr/>
        </p:nvSpPr>
        <p:spPr>
          <a:xfrm>
            <a:off x="8693566" y="1464882"/>
            <a:ext cx="2216727" cy="707886"/>
          </a:xfrm>
          <a:prstGeom prst="rect">
            <a:avLst/>
          </a:prstGeom>
          <a:noFill/>
        </p:spPr>
        <p:txBody>
          <a:bodyPr wrap="square" rtlCol="0">
            <a:spAutoFit/>
          </a:bodyPr>
          <a:lstStyle/>
          <a:p>
            <a:r>
              <a:rPr lang="es-MX" sz="2000" b="1" dirty="0">
                <a:solidFill>
                  <a:schemeClr val="accent3">
                    <a:lumMod val="50000"/>
                  </a:schemeClr>
                </a:solidFill>
                <a:latin typeface="Calibri" panose="020F0502020204030204" pitchFamily="34" charset="0"/>
                <a:cs typeface="Calibri" panose="020F0502020204030204" pitchFamily="34" charset="0"/>
              </a:rPr>
              <a:t>Capítulo IV</a:t>
            </a:r>
          </a:p>
          <a:p>
            <a:r>
              <a:rPr lang="es-MX" sz="2000" b="1" dirty="0">
                <a:solidFill>
                  <a:schemeClr val="accent3">
                    <a:lumMod val="50000"/>
                  </a:schemeClr>
                </a:solidFill>
                <a:latin typeface="Calibri" panose="020F0502020204030204" pitchFamily="34" charset="0"/>
                <a:cs typeface="Calibri" panose="020F0502020204030204" pitchFamily="34" charset="0"/>
              </a:rPr>
              <a:t>Resultados</a:t>
            </a:r>
            <a:endParaRPr lang="es-EC" sz="2000" b="1" dirty="0">
              <a:solidFill>
                <a:schemeClr val="accent3">
                  <a:lumMod val="50000"/>
                </a:schemeClr>
              </a:solidFill>
              <a:latin typeface="Calibri" panose="020F0502020204030204" pitchFamily="34" charset="0"/>
              <a:cs typeface="Calibri" panose="020F0502020204030204" pitchFamily="34" charset="0"/>
            </a:endParaRPr>
          </a:p>
        </p:txBody>
      </p:sp>
      <p:sp>
        <p:nvSpPr>
          <p:cNvPr id="34" name="CuadroTexto 33">
            <a:extLst>
              <a:ext uri="{FF2B5EF4-FFF2-40B4-BE49-F238E27FC236}">
                <a16:creationId xmlns:a16="http://schemas.microsoft.com/office/drawing/2014/main" id="{9E971881-54D2-4B2C-B645-2484E21A383F}"/>
              </a:ext>
            </a:extLst>
          </p:cNvPr>
          <p:cNvSpPr txBox="1"/>
          <p:nvPr/>
        </p:nvSpPr>
        <p:spPr>
          <a:xfrm>
            <a:off x="8795097" y="3168629"/>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a:t>
            </a:r>
          </a:p>
          <a:p>
            <a:r>
              <a:rPr lang="es-MX" sz="2000" dirty="0">
                <a:solidFill>
                  <a:schemeClr val="bg1">
                    <a:lumMod val="65000"/>
                  </a:schemeClr>
                </a:solidFill>
                <a:latin typeface="Calibri" panose="020F0502020204030204" pitchFamily="34" charset="0"/>
                <a:cs typeface="Calibri" panose="020F0502020204030204" pitchFamily="34" charset="0"/>
              </a:rPr>
              <a:t>Propuesta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B9D14404-471A-42EB-BBE7-C4C73C7727F7}"/>
              </a:ext>
            </a:extLst>
          </p:cNvPr>
          <p:cNvSpPr txBox="1"/>
          <p:nvPr/>
        </p:nvSpPr>
        <p:spPr>
          <a:xfrm>
            <a:off x="8782044" y="4538340"/>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VI</a:t>
            </a:r>
          </a:p>
          <a:p>
            <a:r>
              <a:rPr lang="es-MX" sz="2000" dirty="0">
                <a:solidFill>
                  <a:schemeClr val="bg1">
                    <a:lumMod val="65000"/>
                  </a:schemeClr>
                </a:solidFill>
                <a:latin typeface="Calibri" panose="020F0502020204030204" pitchFamily="34" charset="0"/>
                <a:cs typeface="Calibri" panose="020F0502020204030204" pitchFamily="34" charset="0"/>
              </a:rPr>
              <a:t>Conclusiones y Recomendaciones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6" name="Gráfico 35" descr="Programador">
            <a:extLst>
              <a:ext uri="{FF2B5EF4-FFF2-40B4-BE49-F238E27FC236}">
                <a16:creationId xmlns:a16="http://schemas.microsoft.com/office/drawing/2014/main" id="{A43EB7C7-1855-458C-A3DC-94D6CCC446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0099" y="2661331"/>
            <a:ext cx="1298018" cy="1298018"/>
          </a:xfrm>
          <a:prstGeom prst="rect">
            <a:avLst/>
          </a:prstGeom>
        </p:spPr>
      </p:pic>
    </p:spTree>
    <p:extLst>
      <p:ext uri="{BB962C8B-B14F-4D97-AF65-F5344CB8AC3E}">
        <p14:creationId xmlns:p14="http://schemas.microsoft.com/office/powerpoint/2010/main" val="29039597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3"/>
                                        </p:tgtEl>
                                      </p:cBhvr>
                                    </p:animEffect>
                                    <p:animScale>
                                      <p:cBhvr>
                                        <p:cTn id="10" dur="250" autoRev="1" fill="hold"/>
                                        <p:tgtEl>
                                          <p:spTgt spid="33"/>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DC3B25-3904-4729-8399-A2A2ADE799D6}"/>
              </a:ext>
            </a:extLst>
          </p:cNvPr>
          <p:cNvSpPr>
            <a:spLocks noChangeArrowheads="1"/>
          </p:cNvSpPr>
          <p:nvPr/>
        </p:nvSpPr>
        <p:spPr bwMode="auto">
          <a:xfrm>
            <a:off x="615014" y="256159"/>
            <a:ext cx="8956912" cy="59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36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Resultados – Grupo Focal</a:t>
            </a:r>
            <a:endParaRPr kumimoji="0" lang="es-ES" altLang="en-US" sz="48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Tabla 2">
            <a:extLst>
              <a:ext uri="{FF2B5EF4-FFF2-40B4-BE49-F238E27FC236}">
                <a16:creationId xmlns:a16="http://schemas.microsoft.com/office/drawing/2014/main" id="{FB338052-2FE8-4549-B12A-DA5D3EDBAF0F}"/>
              </a:ext>
            </a:extLst>
          </p:cNvPr>
          <p:cNvGraphicFramePr>
            <a:graphicFrameLocks noGrp="1"/>
          </p:cNvGraphicFramePr>
          <p:nvPr>
            <p:extLst>
              <p:ext uri="{D42A27DB-BD31-4B8C-83A1-F6EECF244321}">
                <p14:modId xmlns:p14="http://schemas.microsoft.com/office/powerpoint/2010/main" val="2247181302"/>
              </p:ext>
            </p:extLst>
          </p:nvPr>
        </p:nvGraphicFramePr>
        <p:xfrm>
          <a:off x="713489" y="914399"/>
          <a:ext cx="11250456" cy="5510083"/>
        </p:xfrm>
        <a:graphic>
          <a:graphicData uri="http://schemas.openxmlformats.org/drawingml/2006/table">
            <a:tbl>
              <a:tblPr firstRow="1" firstCol="1" bandRow="1">
                <a:tableStyleId>{B301B821-A1FF-4177-AEE7-76D212191A09}</a:tableStyleId>
              </a:tblPr>
              <a:tblGrid>
                <a:gridCol w="3202536">
                  <a:extLst>
                    <a:ext uri="{9D8B030D-6E8A-4147-A177-3AD203B41FA5}">
                      <a16:colId xmlns:a16="http://schemas.microsoft.com/office/drawing/2014/main" val="3141191408"/>
                    </a:ext>
                  </a:extLst>
                </a:gridCol>
                <a:gridCol w="8047920">
                  <a:extLst>
                    <a:ext uri="{9D8B030D-6E8A-4147-A177-3AD203B41FA5}">
                      <a16:colId xmlns:a16="http://schemas.microsoft.com/office/drawing/2014/main" val="2636763240"/>
                    </a:ext>
                  </a:extLst>
                </a:gridCol>
              </a:tblGrid>
              <a:tr h="240741">
                <a:tc>
                  <a:txBody>
                    <a:bodyPr/>
                    <a:lstStyle/>
                    <a:p>
                      <a:pPr algn="ctr">
                        <a:lnSpc>
                          <a:spcPct val="100000"/>
                        </a:lnSpc>
                        <a:spcAft>
                          <a:spcPts val="800"/>
                        </a:spcAft>
                      </a:pPr>
                      <a:r>
                        <a:rPr lang="es-EC" sz="1400" dirty="0">
                          <a:solidFill>
                            <a:schemeClr val="bg2">
                              <a:lumMod val="10000"/>
                            </a:schemeClr>
                          </a:solidFill>
                          <a:effectLst/>
                        </a:rPr>
                        <a:t>Pregunta</a:t>
                      </a:r>
                    </a:p>
                  </a:txBody>
                  <a:tcPr marL="0" marR="0" marT="0" marB="0" anchor="ctr"/>
                </a:tc>
                <a:tc>
                  <a:txBody>
                    <a:bodyPr/>
                    <a:lstStyle/>
                    <a:p>
                      <a:pPr algn="ctr">
                        <a:lnSpc>
                          <a:spcPct val="100000"/>
                        </a:lnSpc>
                        <a:spcAft>
                          <a:spcPts val="800"/>
                        </a:spcAft>
                      </a:pPr>
                      <a:r>
                        <a:rPr lang="es-EC" sz="1400" dirty="0">
                          <a:solidFill>
                            <a:schemeClr val="bg2">
                              <a:lumMod val="10000"/>
                            </a:schemeClr>
                          </a:solidFill>
                          <a:effectLst/>
                        </a:rPr>
                        <a:t>Análisis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21557121"/>
                  </a:ext>
                </a:extLst>
              </a:tr>
              <a:tr h="541667">
                <a:tc>
                  <a:txBody>
                    <a:bodyPr/>
                    <a:lstStyle/>
                    <a:p>
                      <a:pPr algn="ctr">
                        <a:lnSpc>
                          <a:spcPct val="100000"/>
                        </a:lnSpc>
                        <a:spcAft>
                          <a:spcPts val="800"/>
                        </a:spcAft>
                      </a:pPr>
                      <a:r>
                        <a:rPr lang="es-EC" sz="1400" dirty="0">
                          <a:solidFill>
                            <a:schemeClr val="bg2">
                              <a:lumMod val="10000"/>
                            </a:schemeClr>
                          </a:solidFill>
                          <a:effectLst/>
                        </a:rPr>
                        <a:t>¿Qué es la educación financiera?</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Permite conocer cómo administrar de mejor manera el dinero y llevar un control de los ingresos, gastos y ahorro.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206585"/>
                  </a:ext>
                </a:extLst>
              </a:tr>
              <a:tr h="812500">
                <a:tc>
                  <a:txBody>
                    <a:bodyPr/>
                    <a:lstStyle/>
                    <a:p>
                      <a:pPr algn="ctr">
                        <a:lnSpc>
                          <a:spcPct val="100000"/>
                        </a:lnSpc>
                        <a:spcAft>
                          <a:spcPts val="800"/>
                        </a:spcAft>
                      </a:pPr>
                      <a:r>
                        <a:rPr lang="es-EC" sz="1400" dirty="0">
                          <a:solidFill>
                            <a:schemeClr val="bg2">
                              <a:lumMod val="10000"/>
                            </a:schemeClr>
                          </a:solidFill>
                          <a:effectLst/>
                        </a:rPr>
                        <a:t>¿Qué han aprendido acerca de la educación financiera? ¿En dónde o a través de qué medios?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Se ha aprendido a ahorrar el dinero y llevar un control de los ingresos y gastos. Estos conocimientos, se han adquirido sobre todo en el hogar a través de los padres, en las actividades cotidianas y mediante los consejos de terceros.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2228723"/>
                  </a:ext>
                </a:extLst>
              </a:tr>
              <a:tr h="511575">
                <a:tc>
                  <a:txBody>
                    <a:bodyPr/>
                    <a:lstStyle/>
                    <a:p>
                      <a:pPr algn="ctr">
                        <a:lnSpc>
                          <a:spcPct val="100000"/>
                        </a:lnSpc>
                        <a:spcAft>
                          <a:spcPts val="800"/>
                        </a:spcAft>
                      </a:pPr>
                      <a:r>
                        <a:rPr lang="es-EC" sz="1400" dirty="0">
                          <a:solidFill>
                            <a:schemeClr val="bg2">
                              <a:lumMod val="10000"/>
                            </a:schemeClr>
                          </a:solidFill>
                          <a:effectLst/>
                        </a:rPr>
                        <a:t>¿Qué temas les gustaría conocer acerca de la educación financiera?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Conocer cómo emprender y administrar el propio negocio, y realizar presupuestos.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3036954"/>
                  </a:ext>
                </a:extLst>
              </a:tr>
              <a:tr h="615716">
                <a:tc>
                  <a:txBody>
                    <a:bodyPr/>
                    <a:lstStyle/>
                    <a:p>
                      <a:pPr algn="ctr">
                        <a:lnSpc>
                          <a:spcPct val="100000"/>
                        </a:lnSpc>
                        <a:spcAft>
                          <a:spcPts val="800"/>
                        </a:spcAft>
                      </a:pPr>
                      <a:r>
                        <a:rPr lang="es-EC" sz="1400" dirty="0">
                          <a:solidFill>
                            <a:schemeClr val="bg2">
                              <a:lumMod val="10000"/>
                            </a:schemeClr>
                          </a:solidFill>
                          <a:effectLst/>
                        </a:rPr>
                        <a:t>¿De qué manera les gustaría aprender acerca de estos temas y en dónde?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Aprender a través de la práctica (ejercicios), principalmente; y lo teórico, de manera explicativo y sencillo, a través de un curso online utilizando las redes sociales o plataformas digitales.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56670637"/>
                  </a:ext>
                </a:extLst>
              </a:tr>
              <a:tr h="1231431">
                <a:tc>
                  <a:txBody>
                    <a:bodyPr/>
                    <a:lstStyle/>
                    <a:p>
                      <a:pPr algn="ctr">
                        <a:lnSpc>
                          <a:spcPct val="100000"/>
                        </a:lnSpc>
                        <a:spcAft>
                          <a:spcPts val="800"/>
                        </a:spcAft>
                      </a:pPr>
                      <a:r>
                        <a:rPr lang="es-EC" sz="1400" dirty="0">
                          <a:solidFill>
                            <a:schemeClr val="bg2">
                              <a:lumMod val="10000"/>
                            </a:schemeClr>
                          </a:solidFill>
                          <a:effectLst/>
                        </a:rPr>
                        <a:t>¿Qué le viene a la mente cuando menciono “entidad bancaria” o “bancos”?, ¿Quién puede acceder a productos y servicios financieros?, ¿En dónde prefiere ahorrar en el hogar o en una entidad financiera?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Las entidades financieras se relacionan con los conceptos de dinero, préstamos y tasas de interés. En ellos se puede realizar depósitos y retiro de dinero, adquirir préstamos. </a:t>
                      </a:r>
                    </a:p>
                    <a:p>
                      <a:pPr algn="l">
                        <a:lnSpc>
                          <a:spcPct val="100000"/>
                        </a:lnSpc>
                        <a:spcAft>
                          <a:spcPts val="800"/>
                        </a:spcAft>
                      </a:pPr>
                      <a:r>
                        <a:rPr lang="es-EC" sz="1400" dirty="0">
                          <a:solidFill>
                            <a:schemeClr val="bg2">
                              <a:lumMod val="10000"/>
                            </a:schemeClr>
                          </a:solidFill>
                          <a:effectLst/>
                        </a:rPr>
                        <a:t>Pueden adquirir a un préstamo las personas que tengan una fuente de ingreso estable y dispongan de alguna garantía como casa, terreno, etc. </a:t>
                      </a:r>
                    </a:p>
                    <a:p>
                      <a:pPr algn="l">
                        <a:lnSpc>
                          <a:spcPct val="100000"/>
                        </a:lnSpc>
                        <a:spcAft>
                          <a:spcPts val="800"/>
                        </a:spcAft>
                      </a:pPr>
                      <a:r>
                        <a:rPr lang="es-EC" sz="1400" dirty="0">
                          <a:solidFill>
                            <a:schemeClr val="bg2">
                              <a:lumMod val="10000"/>
                            </a:schemeClr>
                          </a:solidFill>
                          <a:effectLst/>
                        </a:rPr>
                        <a:t>Se prefiere ahorrar el dinero en una institución financiera, aunque la tasa de interés sea muy baja, ya que así no se corre mucho riesgo de robo, de pérdida o que se gaste el dinero con mayor facilidad.</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584641"/>
                  </a:ext>
                </a:extLst>
              </a:tr>
              <a:tr h="820954">
                <a:tc>
                  <a:txBody>
                    <a:bodyPr/>
                    <a:lstStyle/>
                    <a:p>
                      <a:pPr algn="ctr">
                        <a:lnSpc>
                          <a:spcPct val="100000"/>
                        </a:lnSpc>
                        <a:spcAft>
                          <a:spcPts val="800"/>
                        </a:spcAft>
                      </a:pPr>
                      <a:r>
                        <a:rPr lang="es-EC" sz="1400" dirty="0">
                          <a:solidFill>
                            <a:schemeClr val="bg2">
                              <a:lumMod val="10000"/>
                            </a:schemeClr>
                          </a:solidFill>
                          <a:effectLst/>
                        </a:rPr>
                        <a:t>¿Cree usted que la educación financiera es fundamental para un correcto manejo de las finanzas personales?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Sí, debido a que con ello se lograría una libertad financiera a través de la buena administración del dinero (ahorro e inversión).</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2240201"/>
                  </a:ext>
                </a:extLst>
              </a:tr>
              <a:tr h="71666">
                <a:tc>
                  <a:txBody>
                    <a:bodyPr/>
                    <a:lstStyle/>
                    <a:p>
                      <a:pPr algn="ctr">
                        <a:lnSpc>
                          <a:spcPct val="100000"/>
                        </a:lnSpc>
                        <a:spcAft>
                          <a:spcPts val="800"/>
                        </a:spcAft>
                      </a:pPr>
                      <a:r>
                        <a:rPr lang="es-EC" sz="1400" dirty="0">
                          <a:solidFill>
                            <a:schemeClr val="bg2">
                              <a:lumMod val="10000"/>
                            </a:schemeClr>
                          </a:solidFill>
                          <a:effectLst/>
                        </a:rPr>
                        <a:t>¿Qué nivel de educación financiera considera que tiene? </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0000"/>
                        </a:lnSpc>
                        <a:spcAft>
                          <a:spcPts val="800"/>
                        </a:spcAft>
                      </a:pPr>
                      <a:r>
                        <a:rPr lang="es-EC" sz="1400" dirty="0">
                          <a:solidFill>
                            <a:schemeClr val="bg2">
                              <a:lumMod val="10000"/>
                            </a:schemeClr>
                          </a:solidFill>
                          <a:effectLst/>
                        </a:rPr>
                        <a:t>La mayoría considera que tiene un nivel de educación financiera medio ya que conocen conceptos básicos del manejo de las finanzas personales como ahorrar y controlar los gastos.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393269"/>
                  </a:ext>
                </a:extLst>
              </a:tr>
            </a:tbl>
          </a:graphicData>
        </a:graphic>
      </p:graphicFrame>
    </p:spTree>
    <p:extLst>
      <p:ext uri="{BB962C8B-B14F-4D97-AF65-F5344CB8AC3E}">
        <p14:creationId xmlns:p14="http://schemas.microsoft.com/office/powerpoint/2010/main" val="2255274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hlinkClick r:id="rId2"/>
            <a:extLst>
              <a:ext uri="{FF2B5EF4-FFF2-40B4-BE49-F238E27FC236}">
                <a16:creationId xmlns:a16="http://schemas.microsoft.com/office/drawing/2014/main" id="{BB09B58D-C453-44B9-BEC2-79F2A5DBA8D2}"/>
              </a:ext>
            </a:extLst>
          </p:cNvPr>
          <p:cNvSpPr>
            <a:spLocks noChangeArrowheads="1"/>
          </p:cNvSpPr>
          <p:nvPr/>
        </p:nvSpPr>
        <p:spPr bwMode="auto">
          <a:xfrm>
            <a:off x="9571926" y="228802"/>
            <a:ext cx="2286896"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2400" i="1" dirty="0">
                <a:ln>
                  <a:solidFill>
                    <a:schemeClr val="bg2">
                      <a:lumMod val="50000"/>
                    </a:schemeClr>
                  </a:solidFill>
                </a:ln>
                <a:solidFill>
                  <a:schemeClr val="accent2">
                    <a:lumMod val="50000"/>
                  </a:schemeClr>
                </a:solidFill>
                <a:latin typeface="Roboto Condensed" panose="020B0604020202020204" charset="0"/>
                <a:ea typeface="Roboto Condensed" panose="020B0604020202020204" charset="0"/>
                <a:cs typeface="Roboto Condensed" panose="020B0604020202020204" charset="0"/>
              </a:rPr>
              <a:t>Base de Datos</a:t>
            </a:r>
            <a:endParaRPr kumimoji="0" lang="es-ES" altLang="en-US" sz="3600" dirty="0">
              <a:ln>
                <a:solidFill>
                  <a:schemeClr val="bg2">
                    <a:lumMod val="50000"/>
                  </a:schemeClr>
                </a:solidFill>
              </a:ln>
              <a:solidFill>
                <a:schemeClr val="accent2">
                  <a:lumMod val="50000"/>
                </a:schemeClr>
              </a:solidFill>
              <a:latin typeface="Roboto Condensed" panose="020B0604020202020204" charset="0"/>
              <a:ea typeface="Roboto Condensed" panose="020B0604020202020204" charset="0"/>
              <a:cs typeface="Roboto Condensed" panose="020B0604020202020204" charset="0"/>
            </a:endParaRPr>
          </a:p>
        </p:txBody>
      </p:sp>
      <p:sp>
        <p:nvSpPr>
          <p:cNvPr id="4" name="Rectangle 4">
            <a:extLst>
              <a:ext uri="{FF2B5EF4-FFF2-40B4-BE49-F238E27FC236}">
                <a16:creationId xmlns:a16="http://schemas.microsoft.com/office/drawing/2014/main" id="{871A49FE-6B77-48E9-80DB-B8FB095D3BE5}"/>
              </a:ext>
            </a:extLst>
          </p:cNvPr>
          <p:cNvSpPr>
            <a:spLocks noChangeArrowheads="1"/>
          </p:cNvSpPr>
          <p:nvPr/>
        </p:nvSpPr>
        <p:spPr bwMode="auto">
          <a:xfrm>
            <a:off x="615014" y="256159"/>
            <a:ext cx="8956912" cy="59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36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Resultados – Encuesta</a:t>
            </a:r>
            <a:endParaRPr kumimoji="0" lang="es-ES" altLang="en-US" sz="48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pic>
        <p:nvPicPr>
          <p:cNvPr id="2050" name="Picture 2" descr="Microsoft Excel iconos de la computadora, Microsoft, modelo, ángulo, texto  png | PNGWing">
            <a:hlinkClick r:id="rId2"/>
            <a:extLst>
              <a:ext uri="{FF2B5EF4-FFF2-40B4-BE49-F238E27FC236}">
                <a16:creationId xmlns:a16="http://schemas.microsoft.com/office/drawing/2014/main" id="{53B4D4F2-C540-4E83-855F-519406A1D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580" y="640884"/>
            <a:ext cx="1386475" cy="90422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BD1B12EC-B6AD-44D1-9217-D2F87D0A40B1}"/>
              </a:ext>
            </a:extLst>
          </p:cNvPr>
          <p:cNvSpPr/>
          <p:nvPr/>
        </p:nvSpPr>
        <p:spPr>
          <a:xfrm>
            <a:off x="1981917" y="1060419"/>
            <a:ext cx="7035474" cy="42537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a:t>Información General del Hogar</a:t>
            </a:r>
          </a:p>
        </p:txBody>
      </p:sp>
      <p:graphicFrame>
        <p:nvGraphicFramePr>
          <p:cNvPr id="8" name="Gráfico 7">
            <a:extLst>
              <a:ext uri="{FF2B5EF4-FFF2-40B4-BE49-F238E27FC236}">
                <a16:creationId xmlns:a16="http://schemas.microsoft.com/office/drawing/2014/main" id="{6D2B8E06-1FB9-4C48-8D4F-5C5AD0CA4376}"/>
              </a:ext>
            </a:extLst>
          </p:cNvPr>
          <p:cNvGraphicFramePr>
            <a:graphicFrameLocks/>
          </p:cNvGraphicFramePr>
          <p:nvPr>
            <p:extLst>
              <p:ext uri="{D42A27DB-BD31-4B8C-83A1-F6EECF244321}">
                <p14:modId xmlns:p14="http://schemas.microsoft.com/office/powerpoint/2010/main" val="1685700815"/>
              </p:ext>
            </p:extLst>
          </p:nvPr>
        </p:nvGraphicFramePr>
        <p:xfrm>
          <a:off x="-205714" y="1485792"/>
          <a:ext cx="4246310" cy="2422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1BA6A063-18D8-41CD-8E1A-1D7015E71BE3}"/>
              </a:ext>
            </a:extLst>
          </p:cNvPr>
          <p:cNvGraphicFramePr>
            <a:graphicFrameLocks/>
          </p:cNvGraphicFramePr>
          <p:nvPr>
            <p:extLst>
              <p:ext uri="{D42A27DB-BD31-4B8C-83A1-F6EECF244321}">
                <p14:modId xmlns:p14="http://schemas.microsoft.com/office/powerpoint/2010/main" val="2791994133"/>
              </p:ext>
            </p:extLst>
          </p:nvPr>
        </p:nvGraphicFramePr>
        <p:xfrm>
          <a:off x="3737532" y="1595256"/>
          <a:ext cx="3916796" cy="22891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5F0D86EE-4364-49D0-A220-B7E7306AA5EB}"/>
              </a:ext>
            </a:extLst>
          </p:cNvPr>
          <p:cNvGraphicFramePr>
            <a:graphicFrameLocks/>
          </p:cNvGraphicFramePr>
          <p:nvPr>
            <p:extLst>
              <p:ext uri="{D42A27DB-BD31-4B8C-83A1-F6EECF244321}">
                <p14:modId xmlns:p14="http://schemas.microsoft.com/office/powerpoint/2010/main" val="2406434430"/>
              </p:ext>
            </p:extLst>
          </p:nvPr>
        </p:nvGraphicFramePr>
        <p:xfrm>
          <a:off x="7977380" y="1544621"/>
          <a:ext cx="4106767" cy="22266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a:extLst>
              <a:ext uri="{FF2B5EF4-FFF2-40B4-BE49-F238E27FC236}">
                <a16:creationId xmlns:a16="http://schemas.microsoft.com/office/drawing/2014/main" id="{FA89DB80-E71D-4567-99E1-403BC3F2A0AA}"/>
              </a:ext>
            </a:extLst>
          </p:cNvPr>
          <p:cNvGraphicFramePr>
            <a:graphicFrameLocks/>
          </p:cNvGraphicFramePr>
          <p:nvPr>
            <p:extLst>
              <p:ext uri="{D42A27DB-BD31-4B8C-83A1-F6EECF244321}">
                <p14:modId xmlns:p14="http://schemas.microsoft.com/office/powerpoint/2010/main" val="4001958811"/>
              </p:ext>
            </p:extLst>
          </p:nvPr>
        </p:nvGraphicFramePr>
        <p:xfrm>
          <a:off x="1472708" y="3771223"/>
          <a:ext cx="4246310" cy="24228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áfico 11">
            <a:extLst>
              <a:ext uri="{FF2B5EF4-FFF2-40B4-BE49-F238E27FC236}">
                <a16:creationId xmlns:a16="http://schemas.microsoft.com/office/drawing/2014/main" id="{B26DBA0A-1725-4785-B8E0-B122EE143F74}"/>
              </a:ext>
            </a:extLst>
          </p:cNvPr>
          <p:cNvGraphicFramePr>
            <a:graphicFrameLocks/>
          </p:cNvGraphicFramePr>
          <p:nvPr>
            <p:extLst>
              <p:ext uri="{D42A27DB-BD31-4B8C-83A1-F6EECF244321}">
                <p14:modId xmlns:p14="http://schemas.microsoft.com/office/powerpoint/2010/main" val="2974939585"/>
              </p:ext>
            </p:extLst>
          </p:nvPr>
        </p:nvGraphicFramePr>
        <p:xfrm>
          <a:off x="6042070" y="3650847"/>
          <a:ext cx="4866287" cy="2821098"/>
        </p:xfrm>
        <a:graphic>
          <a:graphicData uri="http://schemas.openxmlformats.org/drawingml/2006/chart">
            <c:chart xmlns:c="http://schemas.openxmlformats.org/drawingml/2006/chart" xmlns:r="http://schemas.openxmlformats.org/officeDocument/2006/relationships" r:id="rId8"/>
          </a:graphicData>
        </a:graphic>
      </p:graphicFrame>
      <p:pic>
        <p:nvPicPr>
          <p:cNvPr id="13" name="Gráfico 12" descr="Lista de comprobación">
            <a:hlinkClick r:id="rId9" action="ppaction://hlinksldjump"/>
            <a:extLst>
              <a:ext uri="{FF2B5EF4-FFF2-40B4-BE49-F238E27FC236}">
                <a16:creationId xmlns:a16="http://schemas.microsoft.com/office/drawing/2014/main" id="{2246FC3D-A5AA-495D-B661-C27172735B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48601" y="4148581"/>
            <a:ext cx="639062" cy="639062"/>
          </a:xfrm>
          <a:prstGeom prst="rect">
            <a:avLst/>
          </a:prstGeom>
        </p:spPr>
      </p:pic>
    </p:spTree>
    <p:extLst>
      <p:ext uri="{BB962C8B-B14F-4D97-AF65-F5344CB8AC3E}">
        <p14:creationId xmlns:p14="http://schemas.microsoft.com/office/powerpoint/2010/main" val="324946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D9DC6AA-F4B3-4BF5-B98C-8309B0C00786}"/>
              </a:ext>
            </a:extLst>
          </p:cNvPr>
          <p:cNvSpPr/>
          <p:nvPr/>
        </p:nvSpPr>
        <p:spPr>
          <a:xfrm>
            <a:off x="2361745" y="272629"/>
            <a:ext cx="7035474" cy="4253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t>Finanzas Personales</a:t>
            </a:r>
          </a:p>
        </p:txBody>
      </p:sp>
      <p:graphicFrame>
        <p:nvGraphicFramePr>
          <p:cNvPr id="3" name="Gráfico 2">
            <a:extLst>
              <a:ext uri="{FF2B5EF4-FFF2-40B4-BE49-F238E27FC236}">
                <a16:creationId xmlns:a16="http://schemas.microsoft.com/office/drawing/2014/main" id="{A53262BA-C731-447D-A14D-E84F927F5CE4}"/>
              </a:ext>
            </a:extLst>
          </p:cNvPr>
          <p:cNvGraphicFramePr>
            <a:graphicFrameLocks/>
          </p:cNvGraphicFramePr>
          <p:nvPr>
            <p:extLst>
              <p:ext uri="{D42A27DB-BD31-4B8C-83A1-F6EECF244321}">
                <p14:modId xmlns:p14="http://schemas.microsoft.com/office/powerpoint/2010/main" val="2610531215"/>
              </p:ext>
            </p:extLst>
          </p:nvPr>
        </p:nvGraphicFramePr>
        <p:xfrm>
          <a:off x="412107" y="947476"/>
          <a:ext cx="5308487" cy="2993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85BF3C6E-2608-4CD6-BFA8-8322D3BA9476}"/>
              </a:ext>
            </a:extLst>
          </p:cNvPr>
          <p:cNvGraphicFramePr>
            <a:graphicFrameLocks/>
          </p:cNvGraphicFramePr>
          <p:nvPr>
            <p:extLst>
              <p:ext uri="{D42A27DB-BD31-4B8C-83A1-F6EECF244321}">
                <p14:modId xmlns:p14="http://schemas.microsoft.com/office/powerpoint/2010/main" val="3294605254"/>
              </p:ext>
            </p:extLst>
          </p:nvPr>
        </p:nvGraphicFramePr>
        <p:xfrm>
          <a:off x="5879482" y="947476"/>
          <a:ext cx="5271256" cy="2750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D2F146AB-29F5-4A55-B5EF-2AD871111910}"/>
              </a:ext>
            </a:extLst>
          </p:cNvPr>
          <p:cNvGraphicFramePr>
            <a:graphicFrameLocks/>
          </p:cNvGraphicFramePr>
          <p:nvPr>
            <p:extLst>
              <p:ext uri="{D42A27DB-BD31-4B8C-83A1-F6EECF244321}">
                <p14:modId xmlns:p14="http://schemas.microsoft.com/office/powerpoint/2010/main" val="3991032778"/>
              </p:ext>
            </p:extLst>
          </p:nvPr>
        </p:nvGraphicFramePr>
        <p:xfrm>
          <a:off x="262713" y="3453737"/>
          <a:ext cx="5725028" cy="2859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7D835293-0DFB-4B72-9759-501BEF0F4356}"/>
              </a:ext>
            </a:extLst>
          </p:cNvPr>
          <p:cNvGraphicFramePr>
            <a:graphicFrameLocks/>
          </p:cNvGraphicFramePr>
          <p:nvPr>
            <p:extLst>
              <p:ext uri="{D42A27DB-BD31-4B8C-83A1-F6EECF244321}">
                <p14:modId xmlns:p14="http://schemas.microsoft.com/office/powerpoint/2010/main" val="601349806"/>
              </p:ext>
            </p:extLst>
          </p:nvPr>
        </p:nvGraphicFramePr>
        <p:xfrm>
          <a:off x="6096000" y="3423815"/>
          <a:ext cx="5427548" cy="2859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671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FF32E5-5766-45B5-8ADE-FB485C5491A8}"/>
              </a:ext>
            </a:extLst>
          </p:cNvPr>
          <p:cNvSpPr>
            <a:spLocks noGrp="1"/>
          </p:cNvSpPr>
          <p:nvPr>
            <p:ph type="dt" sz="half" idx="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FECHA ÚLTIMA REVISIÓN: </a:t>
            </a:r>
            <a:r>
              <a:rPr kumimoji="0" lang="es-EC" sz="500" b="0" i="0" u="none" strike="noStrike" kern="1200" cap="none" spc="0" normalizeH="0" baseline="0" noProof="0">
                <a:ln>
                  <a:noFill/>
                </a:ln>
                <a:solidFill>
                  <a:srgbClr val="000000"/>
                </a:solidFill>
                <a:effectLst/>
                <a:uLnTx/>
                <a:uFillTx/>
                <a:latin typeface="Arial"/>
                <a:ea typeface="+mn-ea"/>
                <a:cs typeface="+mn-cs"/>
              </a:rPr>
              <a:t>09/10/13</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Marcador de pie de página 2">
            <a:extLst>
              <a:ext uri="{FF2B5EF4-FFF2-40B4-BE49-F238E27FC236}">
                <a16:creationId xmlns:a16="http://schemas.microsoft.com/office/drawing/2014/main" id="{76CC8B75-D0E2-4F10-A29B-7F12F2A8550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CÓDIGO: </a:t>
            </a:r>
            <a:r>
              <a:rPr kumimoji="0" lang="es-EC" sz="500" b="0" i="0" u="none" strike="noStrike" kern="1200" cap="none" spc="0" normalizeH="0" baseline="0" noProof="0">
                <a:ln>
                  <a:noFill/>
                </a:ln>
                <a:solidFill>
                  <a:srgbClr val="000000"/>
                </a:solidFill>
                <a:effectLst/>
                <a:uLnTx/>
                <a:uFillTx/>
                <a:latin typeface="Arial"/>
                <a:ea typeface="+mn-ea"/>
                <a:cs typeface="+mn-cs"/>
              </a:rPr>
              <a:t>SGC.DI.260</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Marcador de número de diapositiva 3">
            <a:extLst>
              <a:ext uri="{FF2B5EF4-FFF2-40B4-BE49-F238E27FC236}">
                <a16:creationId xmlns:a16="http://schemas.microsoft.com/office/drawing/2014/main" id="{F02DBC08-E79A-4938-A097-8E1A502560A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VERSIÓN: </a:t>
            </a:r>
            <a:r>
              <a:rPr kumimoji="0" lang="es-EC" sz="500" b="0" i="0" u="none" strike="noStrike" kern="1200" cap="none" spc="0" normalizeH="0" baseline="0" noProof="0">
                <a:ln>
                  <a:noFill/>
                </a:ln>
                <a:solidFill>
                  <a:srgbClr val="000000"/>
                </a:solidFill>
                <a:effectLst/>
                <a:uLnTx/>
                <a:uFillTx/>
                <a:latin typeface="Arial"/>
                <a:ea typeface="+mn-ea"/>
                <a:cs typeface="+mn-cs"/>
              </a:rPr>
              <a:t>1.1</a:t>
            </a:r>
            <a:endParaRPr kumimoji="0" lang="es-EC"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CuadroTexto 4">
            <a:extLst>
              <a:ext uri="{FF2B5EF4-FFF2-40B4-BE49-F238E27FC236}">
                <a16:creationId xmlns:a16="http://schemas.microsoft.com/office/drawing/2014/main" id="{3C07230C-A480-49E0-81A5-EBB8B52EF7DB}"/>
              </a:ext>
            </a:extLst>
          </p:cNvPr>
          <p:cNvSpPr txBox="1"/>
          <p:nvPr/>
        </p:nvSpPr>
        <p:spPr>
          <a:xfrm>
            <a:off x="1258957" y="967946"/>
            <a:ext cx="10721008" cy="4801314"/>
          </a:xfrm>
          <a:prstGeom prst="rect">
            <a:avLst/>
          </a:prstGeom>
          <a:noFill/>
        </p:spPr>
        <p:txBody>
          <a:bodyPr wrap="square" rtlCol="0">
            <a:spAutoFit/>
          </a:bodyPr>
          <a:lstStyle/>
          <a:p>
            <a:pPr algn="ctr"/>
            <a:r>
              <a:rPr lang="es-EC" dirty="0">
                <a:cs typeface="Arial" panose="020B0604020202020204" pitchFamily="34" charset="0"/>
              </a:rPr>
              <a:t>DEPARTAMENTO DE CIENCIAS ECONÓMICAS, ADMINISTRATIVAS Y DEL COMERCIO</a:t>
            </a:r>
          </a:p>
          <a:p>
            <a:pPr algn="ctr"/>
            <a:endParaRPr lang="es-EC" dirty="0">
              <a:cs typeface="Arial" panose="020B0604020202020204" pitchFamily="34" charset="0"/>
            </a:endParaRPr>
          </a:p>
          <a:p>
            <a:pPr algn="ctr"/>
            <a:r>
              <a:rPr lang="es-EC" dirty="0">
                <a:cs typeface="Arial" panose="020B0604020202020204" pitchFamily="34" charset="0"/>
              </a:rPr>
              <a:t>CARRERA DE LICENCIATURA EN FINANZAS Y AUDITORÍA </a:t>
            </a:r>
          </a:p>
          <a:p>
            <a:pPr algn="ctr"/>
            <a:endParaRPr lang="es-EC" dirty="0">
              <a:cs typeface="Arial" panose="020B0604020202020204" pitchFamily="34" charset="0"/>
            </a:endParaRPr>
          </a:p>
          <a:p>
            <a:pPr algn="ctr"/>
            <a:r>
              <a:rPr lang="es-EC" dirty="0">
                <a:cs typeface="Arial" panose="020B0604020202020204" pitchFamily="34" charset="0"/>
              </a:rPr>
              <a:t>TRABAJO DE TITULACIÓN, PREVIO A LA OBTENCIÓN DEL TÍTULO DE LICENCIADA EN FINANZAS, CONTADORA PÚBLICA – AUDITORA</a:t>
            </a:r>
          </a:p>
          <a:p>
            <a:pPr algn="ctr"/>
            <a:endParaRPr lang="es-EC" dirty="0">
              <a:cs typeface="Arial" panose="020B0604020202020204" pitchFamily="34" charset="0"/>
            </a:endParaRPr>
          </a:p>
          <a:p>
            <a:pPr algn="ctr"/>
            <a:r>
              <a:rPr lang="es-EC" b="1" dirty="0">
                <a:cs typeface="Arial" panose="020B0604020202020204" pitchFamily="34" charset="0"/>
              </a:rPr>
              <a:t>TEMA: ANÁLISIS DE LAS FINANZAS PERSONALES ORIENTADO AL FORTALECIMIENTO DE LA EDUCACIÓN FINANCIERA EN LOS HOGARES DE LA PARROQUIA DE YARUQUÍ, CANTÓN QUITO, 2020</a:t>
            </a:r>
          </a:p>
          <a:p>
            <a:pPr algn="ctr"/>
            <a:endParaRPr lang="es-EC" dirty="0">
              <a:cs typeface="Arial" panose="020B0604020202020204" pitchFamily="34" charset="0"/>
            </a:endParaRPr>
          </a:p>
          <a:p>
            <a:pPr algn="ctr"/>
            <a:r>
              <a:rPr lang="es-EC" dirty="0">
                <a:cs typeface="Arial" panose="020B0604020202020204" pitchFamily="34" charset="0"/>
              </a:rPr>
              <a:t>AUTORA: PÉREZ GUERRERO, STHEFANY VANESSA</a:t>
            </a:r>
          </a:p>
          <a:p>
            <a:pPr algn="ctr"/>
            <a:endParaRPr lang="es-EC" dirty="0">
              <a:cs typeface="Arial" panose="020B0604020202020204" pitchFamily="34" charset="0"/>
            </a:endParaRPr>
          </a:p>
          <a:p>
            <a:pPr algn="ctr"/>
            <a:r>
              <a:rPr lang="es-EC" dirty="0">
                <a:cs typeface="Arial" panose="020B0604020202020204" pitchFamily="34" charset="0"/>
              </a:rPr>
              <a:t>DIRECTOR: ING. FABIÁN EDUARDO IZA MARCILLO, DIPL.</a:t>
            </a:r>
          </a:p>
          <a:p>
            <a:pPr algn="ctr"/>
            <a:endParaRPr lang="es-EC" dirty="0">
              <a:cs typeface="Arial" panose="020B0604020202020204" pitchFamily="34" charset="0"/>
            </a:endParaRPr>
          </a:p>
          <a:p>
            <a:pPr algn="ctr"/>
            <a:r>
              <a:rPr lang="es-EC" dirty="0">
                <a:cs typeface="Arial" panose="020B0604020202020204" pitchFamily="34" charset="0"/>
              </a:rPr>
              <a:t>SANGOLQUÍ</a:t>
            </a:r>
          </a:p>
          <a:p>
            <a:pPr algn="ctr"/>
            <a:endParaRPr lang="es-EC" dirty="0">
              <a:cs typeface="Arial" panose="020B0604020202020204" pitchFamily="34" charset="0"/>
            </a:endParaRPr>
          </a:p>
          <a:p>
            <a:pPr algn="ctr"/>
            <a:r>
              <a:rPr lang="es-EC" dirty="0">
                <a:cs typeface="Arial" panose="020B0604020202020204" pitchFamily="34" charset="0"/>
              </a:rPr>
              <a:t>2021</a:t>
            </a:r>
          </a:p>
        </p:txBody>
      </p:sp>
    </p:spTree>
    <p:extLst>
      <p:ext uri="{BB962C8B-B14F-4D97-AF65-F5344CB8AC3E}">
        <p14:creationId xmlns:p14="http://schemas.microsoft.com/office/powerpoint/2010/main" val="186418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3BEC71F5-A4CC-4C31-BD11-0C6A51240288}"/>
              </a:ext>
            </a:extLst>
          </p:cNvPr>
          <p:cNvGraphicFramePr>
            <a:graphicFrameLocks/>
          </p:cNvGraphicFramePr>
          <p:nvPr>
            <p:extLst>
              <p:ext uri="{D42A27DB-BD31-4B8C-83A1-F6EECF244321}">
                <p14:modId xmlns:p14="http://schemas.microsoft.com/office/powerpoint/2010/main" val="771158468"/>
              </p:ext>
            </p:extLst>
          </p:nvPr>
        </p:nvGraphicFramePr>
        <p:xfrm>
          <a:off x="280186" y="642631"/>
          <a:ext cx="5655468" cy="28813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esquinas redondeadas 2">
            <a:extLst>
              <a:ext uri="{FF2B5EF4-FFF2-40B4-BE49-F238E27FC236}">
                <a16:creationId xmlns:a16="http://schemas.microsoft.com/office/drawing/2014/main" id="{E8542088-B3AB-494F-9901-1D2631654B7C}"/>
              </a:ext>
            </a:extLst>
          </p:cNvPr>
          <p:cNvSpPr/>
          <p:nvPr/>
        </p:nvSpPr>
        <p:spPr>
          <a:xfrm>
            <a:off x="2578263" y="129006"/>
            <a:ext cx="7035474" cy="4253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t>Finanzas Personales</a:t>
            </a:r>
          </a:p>
        </p:txBody>
      </p:sp>
      <p:graphicFrame>
        <p:nvGraphicFramePr>
          <p:cNvPr id="4" name="Gráfico 3">
            <a:extLst>
              <a:ext uri="{FF2B5EF4-FFF2-40B4-BE49-F238E27FC236}">
                <a16:creationId xmlns:a16="http://schemas.microsoft.com/office/drawing/2014/main" id="{7A46D7DF-E816-416B-960F-E504B6FC02BC}"/>
              </a:ext>
            </a:extLst>
          </p:cNvPr>
          <p:cNvGraphicFramePr>
            <a:graphicFrameLocks/>
          </p:cNvGraphicFramePr>
          <p:nvPr>
            <p:extLst>
              <p:ext uri="{D42A27DB-BD31-4B8C-83A1-F6EECF244321}">
                <p14:modId xmlns:p14="http://schemas.microsoft.com/office/powerpoint/2010/main" val="1784842528"/>
              </p:ext>
            </p:extLst>
          </p:nvPr>
        </p:nvGraphicFramePr>
        <p:xfrm>
          <a:off x="5949722" y="624744"/>
          <a:ext cx="6242278" cy="28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D9CAD5B6-AF43-4E16-B030-9428AFD7A116}"/>
              </a:ext>
            </a:extLst>
          </p:cNvPr>
          <p:cNvGraphicFramePr>
            <a:graphicFrameLocks/>
          </p:cNvGraphicFramePr>
          <p:nvPr>
            <p:extLst>
              <p:ext uri="{D42A27DB-BD31-4B8C-83A1-F6EECF244321}">
                <p14:modId xmlns:p14="http://schemas.microsoft.com/office/powerpoint/2010/main" val="810245072"/>
              </p:ext>
            </p:extLst>
          </p:nvPr>
        </p:nvGraphicFramePr>
        <p:xfrm>
          <a:off x="118273" y="3406000"/>
          <a:ext cx="5977727" cy="3033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CCC4E135-0622-402C-924B-BE87187CBECA}"/>
              </a:ext>
            </a:extLst>
          </p:cNvPr>
          <p:cNvGraphicFramePr>
            <a:graphicFrameLocks/>
          </p:cNvGraphicFramePr>
          <p:nvPr>
            <p:extLst>
              <p:ext uri="{D42A27DB-BD31-4B8C-83A1-F6EECF244321}">
                <p14:modId xmlns:p14="http://schemas.microsoft.com/office/powerpoint/2010/main" val="4033539677"/>
              </p:ext>
            </p:extLst>
          </p:nvPr>
        </p:nvGraphicFramePr>
        <p:xfrm>
          <a:off x="5949721" y="3302112"/>
          <a:ext cx="6242279" cy="32410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770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1548DEA-0591-41FC-B020-B3FFCCAD0019}"/>
              </a:ext>
            </a:extLst>
          </p:cNvPr>
          <p:cNvGraphicFramePr>
            <a:graphicFrameLocks/>
          </p:cNvGraphicFramePr>
          <p:nvPr>
            <p:extLst>
              <p:ext uri="{D42A27DB-BD31-4B8C-83A1-F6EECF244321}">
                <p14:modId xmlns:p14="http://schemas.microsoft.com/office/powerpoint/2010/main" val="928720874"/>
              </p:ext>
            </p:extLst>
          </p:nvPr>
        </p:nvGraphicFramePr>
        <p:xfrm>
          <a:off x="0" y="871024"/>
          <a:ext cx="5840991" cy="27760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esquinas redondeadas 2">
            <a:extLst>
              <a:ext uri="{FF2B5EF4-FFF2-40B4-BE49-F238E27FC236}">
                <a16:creationId xmlns:a16="http://schemas.microsoft.com/office/drawing/2014/main" id="{5B7472D6-9EBE-48D5-BF05-05003DF2F106}"/>
              </a:ext>
            </a:extLst>
          </p:cNvPr>
          <p:cNvSpPr/>
          <p:nvPr/>
        </p:nvSpPr>
        <p:spPr>
          <a:xfrm>
            <a:off x="2676737" y="129006"/>
            <a:ext cx="7035474" cy="4253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t>Finanzas Personales</a:t>
            </a:r>
          </a:p>
        </p:txBody>
      </p:sp>
      <p:graphicFrame>
        <p:nvGraphicFramePr>
          <p:cNvPr id="4" name="Gráfico 3">
            <a:extLst>
              <a:ext uri="{FF2B5EF4-FFF2-40B4-BE49-F238E27FC236}">
                <a16:creationId xmlns:a16="http://schemas.microsoft.com/office/drawing/2014/main" id="{50DC0DC6-B78F-4455-BAB8-BF13810923FF}"/>
              </a:ext>
            </a:extLst>
          </p:cNvPr>
          <p:cNvGraphicFramePr>
            <a:graphicFrameLocks/>
          </p:cNvGraphicFramePr>
          <p:nvPr>
            <p:extLst>
              <p:ext uri="{D42A27DB-BD31-4B8C-83A1-F6EECF244321}">
                <p14:modId xmlns:p14="http://schemas.microsoft.com/office/powerpoint/2010/main" val="1307990176"/>
              </p:ext>
            </p:extLst>
          </p:nvPr>
        </p:nvGraphicFramePr>
        <p:xfrm>
          <a:off x="6194474" y="822147"/>
          <a:ext cx="5608320" cy="2776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D11E4B44-EE74-44A6-BEA0-ED6AB4C22FC0}"/>
              </a:ext>
            </a:extLst>
          </p:cNvPr>
          <p:cNvGraphicFramePr>
            <a:graphicFrameLocks/>
          </p:cNvGraphicFramePr>
          <p:nvPr>
            <p:extLst>
              <p:ext uri="{D42A27DB-BD31-4B8C-83A1-F6EECF244321}">
                <p14:modId xmlns:p14="http://schemas.microsoft.com/office/powerpoint/2010/main" val="2147609356"/>
              </p:ext>
            </p:extLst>
          </p:nvPr>
        </p:nvGraphicFramePr>
        <p:xfrm>
          <a:off x="3036831" y="3647049"/>
          <a:ext cx="5608320" cy="2836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488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A410AFA-7CBB-44D0-81DB-8AD0AD6653BD}"/>
              </a:ext>
            </a:extLst>
          </p:cNvPr>
          <p:cNvSpPr/>
          <p:nvPr/>
        </p:nvSpPr>
        <p:spPr>
          <a:xfrm>
            <a:off x="2578263" y="116400"/>
            <a:ext cx="7035474" cy="42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Educación Financiera</a:t>
            </a:r>
          </a:p>
        </p:txBody>
      </p:sp>
      <p:graphicFrame>
        <p:nvGraphicFramePr>
          <p:cNvPr id="3" name="Tabla 2">
            <a:extLst>
              <a:ext uri="{FF2B5EF4-FFF2-40B4-BE49-F238E27FC236}">
                <a16:creationId xmlns:a16="http://schemas.microsoft.com/office/drawing/2014/main" id="{32DB5CA6-D141-4A85-9844-46180FACA0A6}"/>
              </a:ext>
            </a:extLst>
          </p:cNvPr>
          <p:cNvGraphicFramePr>
            <a:graphicFrameLocks noGrp="1"/>
          </p:cNvGraphicFramePr>
          <p:nvPr>
            <p:extLst>
              <p:ext uri="{D42A27DB-BD31-4B8C-83A1-F6EECF244321}">
                <p14:modId xmlns:p14="http://schemas.microsoft.com/office/powerpoint/2010/main" val="2010426512"/>
              </p:ext>
            </p:extLst>
          </p:nvPr>
        </p:nvGraphicFramePr>
        <p:xfrm>
          <a:off x="1036711" y="646666"/>
          <a:ext cx="10118577" cy="1763334"/>
        </p:xfrm>
        <a:graphic>
          <a:graphicData uri="http://schemas.openxmlformats.org/drawingml/2006/table">
            <a:tbl>
              <a:tblPr>
                <a:tableStyleId>{69CF1AB2-1976-4502-BF36-3FF5EA218861}</a:tableStyleId>
              </a:tblPr>
              <a:tblGrid>
                <a:gridCol w="2557689">
                  <a:extLst>
                    <a:ext uri="{9D8B030D-6E8A-4147-A177-3AD203B41FA5}">
                      <a16:colId xmlns:a16="http://schemas.microsoft.com/office/drawing/2014/main" val="1712261898"/>
                    </a:ext>
                  </a:extLst>
                </a:gridCol>
                <a:gridCol w="1693908">
                  <a:extLst>
                    <a:ext uri="{9D8B030D-6E8A-4147-A177-3AD203B41FA5}">
                      <a16:colId xmlns:a16="http://schemas.microsoft.com/office/drawing/2014/main" val="1321466621"/>
                    </a:ext>
                  </a:extLst>
                </a:gridCol>
                <a:gridCol w="1598018">
                  <a:extLst>
                    <a:ext uri="{9D8B030D-6E8A-4147-A177-3AD203B41FA5}">
                      <a16:colId xmlns:a16="http://schemas.microsoft.com/office/drawing/2014/main" val="2590829905"/>
                    </a:ext>
                  </a:extLst>
                </a:gridCol>
                <a:gridCol w="1935631">
                  <a:extLst>
                    <a:ext uri="{9D8B030D-6E8A-4147-A177-3AD203B41FA5}">
                      <a16:colId xmlns:a16="http://schemas.microsoft.com/office/drawing/2014/main" val="2467427612"/>
                    </a:ext>
                  </a:extLst>
                </a:gridCol>
                <a:gridCol w="2333331">
                  <a:extLst>
                    <a:ext uri="{9D8B030D-6E8A-4147-A177-3AD203B41FA5}">
                      <a16:colId xmlns:a16="http://schemas.microsoft.com/office/drawing/2014/main" val="237776725"/>
                    </a:ext>
                  </a:extLst>
                </a:gridCol>
              </a:tblGrid>
              <a:tr h="348267">
                <a:tc>
                  <a:txBody>
                    <a:bodyPr/>
                    <a:lstStyle/>
                    <a:p>
                      <a:pPr algn="ctr" fontAlgn="b"/>
                      <a:r>
                        <a:rPr lang="es-EC" sz="1400" u="none" strike="noStrike" dirty="0">
                          <a:solidFill>
                            <a:schemeClr val="bg2">
                              <a:lumMod val="10000"/>
                            </a:schemeClr>
                          </a:solidFill>
                          <a:effectLst/>
                        </a:rPr>
                        <a:t> </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Puntaje máximo</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Puntaje mínimo</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Puntaje alcanzado</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Cumple el puntaje mínimo</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299217910"/>
                  </a:ext>
                </a:extLst>
              </a:tr>
              <a:tr h="348267">
                <a:tc>
                  <a:txBody>
                    <a:bodyPr/>
                    <a:lstStyle/>
                    <a:p>
                      <a:pPr algn="l" fontAlgn="b"/>
                      <a:r>
                        <a:rPr lang="es-EC" sz="1400" u="none" strike="noStrike" dirty="0">
                          <a:solidFill>
                            <a:schemeClr val="bg2">
                              <a:lumMod val="10000"/>
                            </a:schemeClr>
                          </a:solidFill>
                          <a:effectLst/>
                        </a:rPr>
                        <a:t>Conocimiento y Entendimiento</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dirty="0">
                          <a:solidFill>
                            <a:schemeClr val="bg2">
                              <a:lumMod val="10000"/>
                            </a:schemeClr>
                          </a:solidFill>
                          <a:effectLst/>
                        </a:rPr>
                        <a:t>4</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3</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dirty="0">
                          <a:solidFill>
                            <a:schemeClr val="bg2">
                              <a:lumMod val="10000"/>
                            </a:schemeClr>
                          </a:solidFill>
                          <a:effectLst/>
                        </a:rPr>
                        <a:t>2,11</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No</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3192586036"/>
                  </a:ext>
                </a:extLst>
              </a:tr>
              <a:tr h="174133">
                <a:tc>
                  <a:txBody>
                    <a:bodyPr/>
                    <a:lstStyle/>
                    <a:p>
                      <a:pPr algn="l" fontAlgn="b"/>
                      <a:r>
                        <a:rPr lang="es-EC" sz="1400" u="none" strike="noStrike" dirty="0">
                          <a:solidFill>
                            <a:schemeClr val="bg2">
                              <a:lumMod val="10000"/>
                            </a:schemeClr>
                          </a:solidFill>
                          <a:effectLst/>
                        </a:rPr>
                        <a:t>Planificación Financiera</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4</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2,5</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1,56</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No</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903818904"/>
                  </a:ext>
                </a:extLst>
              </a:tr>
              <a:tr h="174133">
                <a:tc>
                  <a:txBody>
                    <a:bodyPr/>
                    <a:lstStyle/>
                    <a:p>
                      <a:pPr algn="l" fontAlgn="b"/>
                      <a:r>
                        <a:rPr lang="es-EC" sz="1400" u="none" strike="noStrike" dirty="0">
                          <a:solidFill>
                            <a:schemeClr val="bg2">
                              <a:lumMod val="10000"/>
                            </a:schemeClr>
                          </a:solidFill>
                          <a:effectLst/>
                        </a:rPr>
                        <a:t>Control Financiero</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4</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2</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1,60</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No</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0964629"/>
                  </a:ext>
                </a:extLst>
              </a:tr>
              <a:tr h="416525">
                <a:tc>
                  <a:txBody>
                    <a:bodyPr/>
                    <a:lstStyle/>
                    <a:p>
                      <a:pPr algn="l" fontAlgn="b"/>
                      <a:r>
                        <a:rPr lang="es-EC" sz="1400" u="none" strike="noStrike" dirty="0">
                          <a:solidFill>
                            <a:schemeClr val="bg2">
                              <a:lumMod val="10000"/>
                            </a:schemeClr>
                          </a:solidFill>
                          <a:effectLst/>
                        </a:rPr>
                        <a:t>Productos y Servicios Financieros</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3</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2</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2</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tc>
                  <a:txBody>
                    <a:bodyPr/>
                    <a:lstStyle/>
                    <a:p>
                      <a:pPr algn="ctr" fontAlgn="b"/>
                      <a:r>
                        <a:rPr lang="es-EC" sz="1400" u="none" strike="noStrike">
                          <a:solidFill>
                            <a:schemeClr val="bg2">
                              <a:lumMod val="10000"/>
                            </a:schemeClr>
                          </a:solidFill>
                          <a:effectLst/>
                        </a:rPr>
                        <a:t>Si</a:t>
                      </a:r>
                      <a:endParaRPr lang="es-EC" sz="1400" b="0" i="0" u="none" strike="noStrike">
                        <a:solidFill>
                          <a:schemeClr val="bg2">
                            <a:lumMod val="1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3817938466"/>
                  </a:ext>
                </a:extLst>
              </a:tr>
              <a:tr h="174133">
                <a:tc>
                  <a:txBody>
                    <a:bodyPr/>
                    <a:lstStyle/>
                    <a:p>
                      <a:pPr algn="l" fontAlgn="b"/>
                      <a:r>
                        <a:rPr lang="es-EC" sz="1400" b="1" u="none" strike="noStrike" dirty="0">
                          <a:solidFill>
                            <a:schemeClr val="bg2">
                              <a:lumMod val="10000"/>
                            </a:schemeClr>
                          </a:solidFill>
                          <a:effectLst/>
                        </a:rPr>
                        <a:t>Total</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15,00</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9,50</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b="1" u="none" strike="noStrike" dirty="0">
                          <a:solidFill>
                            <a:schemeClr val="bg2">
                              <a:lumMod val="10000"/>
                            </a:schemeClr>
                          </a:solidFill>
                          <a:effectLst/>
                        </a:rPr>
                        <a:t>7,28</a:t>
                      </a:r>
                      <a:endParaRPr lang="es-EC" sz="1400" b="1"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b"/>
                      <a:r>
                        <a:rPr lang="es-EC" sz="1400" u="none" strike="noStrike" dirty="0">
                          <a:solidFill>
                            <a:schemeClr val="bg2">
                              <a:lumMod val="10000"/>
                            </a:schemeClr>
                          </a:solidFill>
                          <a:effectLst/>
                        </a:rPr>
                        <a:t> </a:t>
                      </a:r>
                      <a:endParaRPr lang="es-EC" sz="1400" b="0" i="0" u="none" strike="noStrike" dirty="0">
                        <a:solidFill>
                          <a:schemeClr val="bg2">
                            <a:lumMod val="10000"/>
                          </a:schemeClr>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2902157214"/>
                  </a:ext>
                </a:extLst>
              </a:tr>
            </a:tbl>
          </a:graphicData>
        </a:graphic>
      </p:graphicFrame>
      <p:graphicFrame>
        <p:nvGraphicFramePr>
          <p:cNvPr id="4" name="Gráfico 3">
            <a:extLst>
              <a:ext uri="{FF2B5EF4-FFF2-40B4-BE49-F238E27FC236}">
                <a16:creationId xmlns:a16="http://schemas.microsoft.com/office/drawing/2014/main" id="{3F49FCAD-1B73-4097-A486-BA25F7D0F6A6}"/>
              </a:ext>
            </a:extLst>
          </p:cNvPr>
          <p:cNvGraphicFramePr>
            <a:graphicFrameLocks/>
          </p:cNvGraphicFramePr>
          <p:nvPr>
            <p:extLst>
              <p:ext uri="{D42A27DB-BD31-4B8C-83A1-F6EECF244321}">
                <p14:modId xmlns:p14="http://schemas.microsoft.com/office/powerpoint/2010/main" val="559087920"/>
              </p:ext>
            </p:extLst>
          </p:nvPr>
        </p:nvGraphicFramePr>
        <p:xfrm>
          <a:off x="2207938" y="2514891"/>
          <a:ext cx="8089613" cy="4012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0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4C4A7E-2D16-42A7-8429-7337CFB83B56}"/>
              </a:ext>
            </a:extLst>
          </p:cNvPr>
          <p:cNvPicPr>
            <a:picLocks noChangeAspect="1"/>
          </p:cNvPicPr>
          <p:nvPr/>
        </p:nvPicPr>
        <p:blipFill>
          <a:blip r:embed="rId2"/>
          <a:stretch>
            <a:fillRect/>
          </a:stretch>
        </p:blipFill>
        <p:spPr>
          <a:xfrm>
            <a:off x="1816573" y="1477014"/>
            <a:ext cx="8863498" cy="4212356"/>
          </a:xfrm>
          <a:prstGeom prst="rect">
            <a:avLst/>
          </a:prstGeom>
        </p:spPr>
      </p:pic>
      <p:sp>
        <p:nvSpPr>
          <p:cNvPr id="4" name="Rectángulo: esquinas redondeadas 3">
            <a:extLst>
              <a:ext uri="{FF2B5EF4-FFF2-40B4-BE49-F238E27FC236}">
                <a16:creationId xmlns:a16="http://schemas.microsoft.com/office/drawing/2014/main" id="{0E217253-8B69-466A-9BCC-BAF9E8A09B4C}"/>
              </a:ext>
            </a:extLst>
          </p:cNvPr>
          <p:cNvSpPr/>
          <p:nvPr/>
        </p:nvSpPr>
        <p:spPr>
          <a:xfrm>
            <a:off x="1816574" y="642937"/>
            <a:ext cx="8863497" cy="65428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EC" b="1" dirty="0"/>
              <a:t>Puntajes obtenidos en educación financiera (variables socioeconómicas)</a:t>
            </a:r>
          </a:p>
        </p:txBody>
      </p:sp>
    </p:spTree>
    <p:extLst>
      <p:ext uri="{BB962C8B-B14F-4D97-AF65-F5344CB8AC3E}">
        <p14:creationId xmlns:p14="http://schemas.microsoft.com/office/powerpoint/2010/main" val="418971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6D21F06-FC6C-4ACF-B2CE-61F5A533FB92}"/>
              </a:ext>
            </a:extLst>
          </p:cNvPr>
          <p:cNvSpPr/>
          <p:nvPr/>
        </p:nvSpPr>
        <p:spPr>
          <a:xfrm>
            <a:off x="2578263" y="116400"/>
            <a:ext cx="7035474" cy="42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Educación Financiera</a:t>
            </a:r>
          </a:p>
        </p:txBody>
      </p:sp>
      <p:graphicFrame>
        <p:nvGraphicFramePr>
          <p:cNvPr id="3" name="Tabla 2">
            <a:extLst>
              <a:ext uri="{FF2B5EF4-FFF2-40B4-BE49-F238E27FC236}">
                <a16:creationId xmlns:a16="http://schemas.microsoft.com/office/drawing/2014/main" id="{FDBFA196-B9A2-46BA-9914-1FBD7DF9D68F}"/>
              </a:ext>
            </a:extLst>
          </p:cNvPr>
          <p:cNvGraphicFramePr>
            <a:graphicFrameLocks noGrp="1"/>
          </p:cNvGraphicFramePr>
          <p:nvPr>
            <p:extLst>
              <p:ext uri="{D42A27DB-BD31-4B8C-83A1-F6EECF244321}">
                <p14:modId xmlns:p14="http://schemas.microsoft.com/office/powerpoint/2010/main" val="3363907304"/>
              </p:ext>
            </p:extLst>
          </p:nvPr>
        </p:nvGraphicFramePr>
        <p:xfrm>
          <a:off x="2664131" y="876417"/>
          <a:ext cx="6694367" cy="1304075"/>
        </p:xfrm>
        <a:graphic>
          <a:graphicData uri="http://schemas.openxmlformats.org/drawingml/2006/table">
            <a:tbl>
              <a:tblPr>
                <a:tableStyleId>{69CF1AB2-1976-4502-BF36-3FF5EA218861}</a:tableStyleId>
              </a:tblPr>
              <a:tblGrid>
                <a:gridCol w="2879840">
                  <a:extLst>
                    <a:ext uri="{9D8B030D-6E8A-4147-A177-3AD203B41FA5}">
                      <a16:colId xmlns:a16="http://schemas.microsoft.com/office/drawing/2014/main" val="2082180324"/>
                    </a:ext>
                  </a:extLst>
                </a:gridCol>
                <a:gridCol w="2160846">
                  <a:extLst>
                    <a:ext uri="{9D8B030D-6E8A-4147-A177-3AD203B41FA5}">
                      <a16:colId xmlns:a16="http://schemas.microsoft.com/office/drawing/2014/main" val="1226032907"/>
                    </a:ext>
                  </a:extLst>
                </a:gridCol>
                <a:gridCol w="1653681">
                  <a:extLst>
                    <a:ext uri="{9D8B030D-6E8A-4147-A177-3AD203B41FA5}">
                      <a16:colId xmlns:a16="http://schemas.microsoft.com/office/drawing/2014/main" val="2272971107"/>
                    </a:ext>
                  </a:extLst>
                </a:gridCol>
              </a:tblGrid>
              <a:tr h="260815">
                <a:tc gridSpan="3">
                  <a:txBody>
                    <a:bodyPr/>
                    <a:lstStyle/>
                    <a:p>
                      <a:pPr algn="ctr" fontAlgn="b"/>
                      <a:r>
                        <a:rPr lang="es-EC" sz="1400" b="1" u="none" strike="noStrike" dirty="0">
                          <a:solidFill>
                            <a:schemeClr val="bg2">
                              <a:lumMod val="10000"/>
                            </a:schemeClr>
                          </a:solidFill>
                          <a:effectLst/>
                        </a:rPr>
                        <a:t>Cumplimiento del puntaje mínimo de educación financiera</a:t>
                      </a:r>
                      <a:endParaRPr lang="es-EC" sz="1400" b="1" i="0" u="none" strike="noStrike" dirty="0">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hMerge="1">
                  <a:txBody>
                    <a:bodyPr/>
                    <a:lstStyle/>
                    <a:p>
                      <a:endParaRPr lang="es-EC"/>
                    </a:p>
                  </a:txBody>
                  <a:tcPr/>
                </a:tc>
                <a:tc hMerge="1">
                  <a:txBody>
                    <a:bodyPr/>
                    <a:lstStyle/>
                    <a:p>
                      <a:pPr algn="l" fontAlgn="b"/>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111370682"/>
                  </a:ext>
                </a:extLst>
              </a:tr>
              <a:tr h="260815">
                <a:tc>
                  <a:txBody>
                    <a:bodyPr/>
                    <a:lstStyle/>
                    <a:p>
                      <a:pPr algn="l" fontAlgn="b"/>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Frecuencia</a:t>
                      </a:r>
                      <a:endParaRPr lang="es-EC" sz="1400" b="1"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Porcentaje</a:t>
                      </a:r>
                      <a:endParaRPr lang="es-EC" sz="1400" b="1"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554979"/>
                  </a:ext>
                </a:extLst>
              </a:tr>
              <a:tr h="260815">
                <a:tc>
                  <a:txBody>
                    <a:bodyPr/>
                    <a:lstStyle/>
                    <a:p>
                      <a:pPr algn="l" fontAlgn="b"/>
                      <a:r>
                        <a:rPr lang="es-EC" sz="1400" u="none" strike="noStrike" dirty="0">
                          <a:solidFill>
                            <a:schemeClr val="bg2">
                              <a:lumMod val="10000"/>
                            </a:schemeClr>
                          </a:solidFill>
                          <a:effectLst/>
                        </a:rPr>
                        <a:t>No cumple</a:t>
                      </a:r>
                      <a:endParaRPr lang="es-EC" sz="1400" b="0" i="0" u="none" strike="noStrike" dirty="0">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281</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78,06%</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24101686"/>
                  </a:ext>
                </a:extLst>
              </a:tr>
              <a:tr h="260815">
                <a:tc>
                  <a:txBody>
                    <a:bodyPr/>
                    <a:lstStyle/>
                    <a:p>
                      <a:pPr algn="l" fontAlgn="b"/>
                      <a:r>
                        <a:rPr lang="es-EC" sz="1400" u="none" strike="noStrike">
                          <a:solidFill>
                            <a:schemeClr val="bg2">
                              <a:lumMod val="10000"/>
                            </a:schemeClr>
                          </a:solidFill>
                          <a:effectLst/>
                        </a:rPr>
                        <a:t>Si cumple</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79</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21,94%</a:t>
                      </a:r>
                      <a:endParaRPr lang="es-EC" sz="1400" b="0"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33512377"/>
                  </a:ext>
                </a:extLst>
              </a:tr>
              <a:tr h="260815">
                <a:tc>
                  <a:txBody>
                    <a:bodyPr/>
                    <a:lstStyle/>
                    <a:p>
                      <a:pPr algn="l" fontAlgn="b"/>
                      <a:r>
                        <a:rPr lang="es-EC" sz="1400" u="none" strike="noStrike">
                          <a:solidFill>
                            <a:schemeClr val="bg2">
                              <a:lumMod val="10000"/>
                            </a:schemeClr>
                          </a:solidFill>
                          <a:effectLst/>
                        </a:rPr>
                        <a:t>Total</a:t>
                      </a:r>
                      <a:endParaRPr lang="es-EC" sz="1400" b="1"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a:solidFill>
                            <a:schemeClr val="bg2">
                              <a:lumMod val="10000"/>
                            </a:schemeClr>
                          </a:solidFill>
                          <a:effectLst/>
                        </a:rPr>
                        <a:t>360</a:t>
                      </a:r>
                      <a:endParaRPr lang="es-EC" sz="1400" b="1" i="0" u="none" strike="noStrike">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es-EC" sz="1400" u="none" strike="noStrike" dirty="0">
                          <a:solidFill>
                            <a:schemeClr val="bg2">
                              <a:lumMod val="10000"/>
                            </a:schemeClr>
                          </a:solidFill>
                          <a:effectLst/>
                        </a:rPr>
                        <a:t>100,00%</a:t>
                      </a:r>
                      <a:endParaRPr lang="es-EC" sz="1400" b="1" i="0" u="none" strike="noStrike" dirty="0">
                        <a:solidFill>
                          <a:schemeClr val="bg2">
                            <a:lumMod val="10000"/>
                          </a:schemeClr>
                        </a:solidFill>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53051244"/>
                  </a:ext>
                </a:extLst>
              </a:tr>
            </a:tbl>
          </a:graphicData>
        </a:graphic>
      </p:graphicFrame>
      <p:graphicFrame>
        <p:nvGraphicFramePr>
          <p:cNvPr id="4" name="Gráfico 3">
            <a:extLst>
              <a:ext uri="{FF2B5EF4-FFF2-40B4-BE49-F238E27FC236}">
                <a16:creationId xmlns:a16="http://schemas.microsoft.com/office/drawing/2014/main" id="{72BB72F4-A6B8-4414-940F-0BAE3F0CF52E}"/>
              </a:ext>
            </a:extLst>
          </p:cNvPr>
          <p:cNvGraphicFramePr>
            <a:graphicFrameLocks/>
          </p:cNvGraphicFramePr>
          <p:nvPr>
            <p:extLst>
              <p:ext uri="{D42A27DB-BD31-4B8C-83A1-F6EECF244321}">
                <p14:modId xmlns:p14="http://schemas.microsoft.com/office/powerpoint/2010/main" val="1400552540"/>
              </p:ext>
            </p:extLst>
          </p:nvPr>
        </p:nvGraphicFramePr>
        <p:xfrm>
          <a:off x="2664131" y="2644726"/>
          <a:ext cx="6694367" cy="3631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95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6432328-6597-45D1-9D96-E8E57D3E72F0}"/>
              </a:ext>
            </a:extLst>
          </p:cNvPr>
          <p:cNvSpPr/>
          <p:nvPr/>
        </p:nvSpPr>
        <p:spPr>
          <a:xfrm>
            <a:off x="6318913" y="2455933"/>
            <a:ext cx="4940490" cy="1843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grpSp>
        <p:nvGrpSpPr>
          <p:cNvPr id="4" name="Google Shape;417;p40">
            <a:extLst>
              <a:ext uri="{FF2B5EF4-FFF2-40B4-BE49-F238E27FC236}">
                <a16:creationId xmlns:a16="http://schemas.microsoft.com/office/drawing/2014/main" id="{F511BE6D-E7B1-4D83-A756-404AFB484BE8}"/>
              </a:ext>
            </a:extLst>
          </p:cNvPr>
          <p:cNvGrpSpPr/>
          <p:nvPr/>
        </p:nvGrpSpPr>
        <p:grpSpPr>
          <a:xfrm>
            <a:off x="1214814" y="1222502"/>
            <a:ext cx="968415" cy="1233431"/>
            <a:chOff x="590250" y="244200"/>
            <a:chExt cx="407975" cy="532175"/>
          </a:xfrm>
          <a:solidFill>
            <a:schemeClr val="bg2">
              <a:lumMod val="10000"/>
            </a:schemeClr>
          </a:solidFill>
        </p:grpSpPr>
        <p:sp>
          <p:nvSpPr>
            <p:cNvPr id="5" name="Google Shape;418;p40">
              <a:extLst>
                <a:ext uri="{FF2B5EF4-FFF2-40B4-BE49-F238E27FC236}">
                  <a16:creationId xmlns:a16="http://schemas.microsoft.com/office/drawing/2014/main" id="{ACF0101D-E647-44D7-8F36-6F1F3F78EC22}"/>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19;p40">
              <a:extLst>
                <a:ext uri="{FF2B5EF4-FFF2-40B4-BE49-F238E27FC236}">
                  <a16:creationId xmlns:a16="http://schemas.microsoft.com/office/drawing/2014/main" id="{A21D4B2C-570E-4466-94B9-1DA02E53BFB9}"/>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0;p40">
              <a:extLst>
                <a:ext uri="{FF2B5EF4-FFF2-40B4-BE49-F238E27FC236}">
                  <a16:creationId xmlns:a16="http://schemas.microsoft.com/office/drawing/2014/main" id="{9410C0AA-6A25-4D8E-A41D-EB4CF706894E}"/>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1;p40">
              <a:extLst>
                <a:ext uri="{FF2B5EF4-FFF2-40B4-BE49-F238E27FC236}">
                  <a16:creationId xmlns:a16="http://schemas.microsoft.com/office/drawing/2014/main" id="{7E94F4CC-A276-4005-9AB7-E06EE58A0201}"/>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2;p40">
              <a:extLst>
                <a:ext uri="{FF2B5EF4-FFF2-40B4-BE49-F238E27FC236}">
                  <a16:creationId xmlns:a16="http://schemas.microsoft.com/office/drawing/2014/main" id="{7CC01BF7-D720-4398-818F-E025954477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3;p40">
              <a:extLst>
                <a:ext uri="{FF2B5EF4-FFF2-40B4-BE49-F238E27FC236}">
                  <a16:creationId xmlns:a16="http://schemas.microsoft.com/office/drawing/2014/main" id="{FEFEBCF3-8461-49C9-8504-105DB792E81B}"/>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4;p40">
              <a:extLst>
                <a:ext uri="{FF2B5EF4-FFF2-40B4-BE49-F238E27FC236}">
                  <a16:creationId xmlns:a16="http://schemas.microsoft.com/office/drawing/2014/main" id="{983CB2A3-2F93-41DE-AE25-A0D18C4DE3F5}"/>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5;p40">
              <a:extLst>
                <a:ext uri="{FF2B5EF4-FFF2-40B4-BE49-F238E27FC236}">
                  <a16:creationId xmlns:a16="http://schemas.microsoft.com/office/drawing/2014/main" id="{49419907-7BE5-4714-B89B-29E6CD130A01}"/>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6;p40">
              <a:extLst>
                <a:ext uri="{FF2B5EF4-FFF2-40B4-BE49-F238E27FC236}">
                  <a16:creationId xmlns:a16="http://schemas.microsoft.com/office/drawing/2014/main" id="{29E06859-AD18-48F7-9246-B447AB3BC9C5}"/>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7;p40">
              <a:extLst>
                <a:ext uri="{FF2B5EF4-FFF2-40B4-BE49-F238E27FC236}">
                  <a16:creationId xmlns:a16="http://schemas.microsoft.com/office/drawing/2014/main" id="{26C04A34-21CB-4A57-950D-25B685E4AAC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28;p40">
              <a:extLst>
                <a:ext uri="{FF2B5EF4-FFF2-40B4-BE49-F238E27FC236}">
                  <a16:creationId xmlns:a16="http://schemas.microsoft.com/office/drawing/2014/main" id="{0F85CDE2-F107-492C-9D8B-AF92ECF0B035}"/>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29;p40">
              <a:extLst>
                <a:ext uri="{FF2B5EF4-FFF2-40B4-BE49-F238E27FC236}">
                  <a16:creationId xmlns:a16="http://schemas.microsoft.com/office/drawing/2014/main" id="{42CDFC4E-701D-445C-B657-11FFFC8A99F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 name="Google Shape;430;p40">
              <a:extLst>
                <a:ext uri="{FF2B5EF4-FFF2-40B4-BE49-F238E27FC236}">
                  <a16:creationId xmlns:a16="http://schemas.microsoft.com/office/drawing/2014/main" id="{F61DB270-E972-4E96-A674-B345DBF692E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8" name="Google Shape;431;p40">
              <a:extLst>
                <a:ext uri="{FF2B5EF4-FFF2-40B4-BE49-F238E27FC236}">
                  <a16:creationId xmlns:a16="http://schemas.microsoft.com/office/drawing/2014/main" id="{0999125F-A2C2-4F38-B32E-E1526FF77430}"/>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0" name="Google Shape;581;p40">
            <a:extLst>
              <a:ext uri="{FF2B5EF4-FFF2-40B4-BE49-F238E27FC236}">
                <a16:creationId xmlns:a16="http://schemas.microsoft.com/office/drawing/2014/main" id="{BF39566F-E33C-4921-A7A4-466DB77379F6}"/>
              </a:ext>
            </a:extLst>
          </p:cNvPr>
          <p:cNvGrpSpPr/>
          <p:nvPr/>
        </p:nvGrpSpPr>
        <p:grpSpPr>
          <a:xfrm>
            <a:off x="1298932" y="3097651"/>
            <a:ext cx="1059443" cy="1014938"/>
            <a:chOff x="3951850" y="2985350"/>
            <a:chExt cx="407950" cy="416500"/>
          </a:xfrm>
          <a:solidFill>
            <a:schemeClr val="bg2">
              <a:lumMod val="10000"/>
            </a:schemeClr>
          </a:solidFill>
        </p:grpSpPr>
        <p:sp>
          <p:nvSpPr>
            <p:cNvPr id="21" name="Google Shape;582;p40">
              <a:extLst>
                <a:ext uri="{FF2B5EF4-FFF2-40B4-BE49-F238E27FC236}">
                  <a16:creationId xmlns:a16="http://schemas.microsoft.com/office/drawing/2014/main" id="{8EE069B7-6262-4241-9A88-1B62C78F8726}"/>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2" name="Google Shape;583;p40">
              <a:extLst>
                <a:ext uri="{FF2B5EF4-FFF2-40B4-BE49-F238E27FC236}">
                  <a16:creationId xmlns:a16="http://schemas.microsoft.com/office/drawing/2014/main" id="{4894A046-D235-4EB8-A8B9-A047A8C8D337}"/>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3" name="Google Shape;585;p40">
              <a:extLst>
                <a:ext uri="{FF2B5EF4-FFF2-40B4-BE49-F238E27FC236}">
                  <a16:creationId xmlns:a16="http://schemas.microsoft.com/office/drawing/2014/main" id="{1F4A2074-419F-4B34-AB77-E163DE3670F5}"/>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4" name="Google Shape;616;p40">
            <a:extLst>
              <a:ext uri="{FF2B5EF4-FFF2-40B4-BE49-F238E27FC236}">
                <a16:creationId xmlns:a16="http://schemas.microsoft.com/office/drawing/2014/main" id="{0A982BBF-72F5-46F4-B749-93EF740799C4}"/>
              </a:ext>
            </a:extLst>
          </p:cNvPr>
          <p:cNvGrpSpPr/>
          <p:nvPr/>
        </p:nvGrpSpPr>
        <p:grpSpPr>
          <a:xfrm>
            <a:off x="6877195" y="1319211"/>
            <a:ext cx="1377917" cy="883082"/>
            <a:chOff x="3932350" y="3714775"/>
            <a:chExt cx="439650" cy="319075"/>
          </a:xfrm>
          <a:solidFill>
            <a:schemeClr val="bg2">
              <a:lumMod val="10000"/>
            </a:schemeClr>
          </a:solidFill>
        </p:grpSpPr>
        <p:sp>
          <p:nvSpPr>
            <p:cNvPr id="25" name="Google Shape;617;p40">
              <a:extLst>
                <a:ext uri="{FF2B5EF4-FFF2-40B4-BE49-F238E27FC236}">
                  <a16:creationId xmlns:a16="http://schemas.microsoft.com/office/drawing/2014/main" id="{4FD3BBAF-F759-46DA-A5C0-9DE560255CCB}"/>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18;p40">
              <a:extLst>
                <a:ext uri="{FF2B5EF4-FFF2-40B4-BE49-F238E27FC236}">
                  <a16:creationId xmlns:a16="http://schemas.microsoft.com/office/drawing/2014/main" id="{02CC0E0C-231C-41AA-98D7-14693AA8F9F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19;p40">
              <a:extLst>
                <a:ext uri="{FF2B5EF4-FFF2-40B4-BE49-F238E27FC236}">
                  <a16:creationId xmlns:a16="http://schemas.microsoft.com/office/drawing/2014/main" id="{A9C80E66-D3CD-4B76-BE57-8114F52FF725}"/>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8" name="Google Shape;620;p40">
              <a:extLst>
                <a:ext uri="{FF2B5EF4-FFF2-40B4-BE49-F238E27FC236}">
                  <a16:creationId xmlns:a16="http://schemas.microsoft.com/office/drawing/2014/main" id="{F3C085D7-C467-4892-9AA5-8FC70904E103}"/>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9" name="Google Shape;621;p40">
              <a:extLst>
                <a:ext uri="{FF2B5EF4-FFF2-40B4-BE49-F238E27FC236}">
                  <a16:creationId xmlns:a16="http://schemas.microsoft.com/office/drawing/2014/main" id="{BA120119-CD57-4DD6-B1E9-D66C9C9D257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30" name="CuadroTexto 29">
            <a:extLst>
              <a:ext uri="{FF2B5EF4-FFF2-40B4-BE49-F238E27FC236}">
                <a16:creationId xmlns:a16="http://schemas.microsoft.com/office/drawing/2014/main" id="{FC8A9A16-1D5F-46DE-BE15-B151774CE04D}"/>
              </a:ext>
            </a:extLst>
          </p:cNvPr>
          <p:cNvSpPr txBox="1"/>
          <p:nvPr/>
        </p:nvSpPr>
        <p:spPr>
          <a:xfrm>
            <a:off x="2942336" y="3097651"/>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a:t>
            </a:r>
          </a:p>
          <a:p>
            <a:r>
              <a:rPr lang="es-MX" sz="2000" dirty="0">
                <a:solidFill>
                  <a:schemeClr val="bg1">
                    <a:lumMod val="65000"/>
                  </a:schemeClr>
                </a:solidFill>
                <a:latin typeface="Calibri" panose="020F0502020204030204" pitchFamily="34" charset="0"/>
                <a:cs typeface="Calibri" panose="020F0502020204030204" pitchFamily="34" charset="0"/>
              </a:rPr>
              <a:t>Marco Teórico - Referencial</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1" name="Picture 8" descr="Resultado de imagen para icono metodologia&quot;">
            <a:extLst>
              <a:ext uri="{FF2B5EF4-FFF2-40B4-BE49-F238E27FC236}">
                <a16:creationId xmlns:a16="http://schemas.microsoft.com/office/drawing/2014/main" id="{073CC58E-B79B-4715-8C81-7B4FC6284A4A}"/>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l="23934" t="-173" r="22365"/>
          <a:stretch/>
        </p:blipFill>
        <p:spPr bwMode="auto">
          <a:xfrm>
            <a:off x="7221420" y="4553242"/>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esultado de imagen para icono metodologia&quot;">
            <a:extLst>
              <a:ext uri="{FF2B5EF4-FFF2-40B4-BE49-F238E27FC236}">
                <a16:creationId xmlns:a16="http://schemas.microsoft.com/office/drawing/2014/main" id="{34069AE5-6C34-4D09-8400-352DA574F421}"/>
              </a:ext>
            </a:extLst>
          </p:cNvPr>
          <p:cNvPicPr>
            <a:picLocks noChangeAspect="1" noChangeArrowheads="1"/>
          </p:cNvPicPr>
          <p:nvPr/>
        </p:nvPicPr>
        <p:blipFill>
          <a:blip r:embed="rId3"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292850" y="4800103"/>
            <a:ext cx="1191489" cy="662766"/>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BC9EB91A-DD41-462B-BE91-9F4C1FA2FEFD}"/>
              </a:ext>
            </a:extLst>
          </p:cNvPr>
          <p:cNvSpPr txBox="1"/>
          <p:nvPr/>
        </p:nvSpPr>
        <p:spPr>
          <a:xfrm>
            <a:off x="2906946" y="1445448"/>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a:t>
            </a:r>
          </a:p>
          <a:p>
            <a:r>
              <a:rPr lang="es-MX" sz="2000" dirty="0">
                <a:solidFill>
                  <a:schemeClr val="bg1">
                    <a:lumMod val="65000"/>
                  </a:schemeClr>
                </a:solidFill>
                <a:latin typeface="Calibri" panose="020F0502020204030204" pitchFamily="34" charset="0"/>
                <a:cs typeface="Calibri" panose="020F0502020204030204" pitchFamily="34" charset="0"/>
              </a:rPr>
              <a:t>Introducción</a:t>
            </a:r>
          </a:p>
        </p:txBody>
      </p:sp>
      <p:sp>
        <p:nvSpPr>
          <p:cNvPr id="34" name="CuadroTexto 33">
            <a:extLst>
              <a:ext uri="{FF2B5EF4-FFF2-40B4-BE49-F238E27FC236}">
                <a16:creationId xmlns:a16="http://schemas.microsoft.com/office/drawing/2014/main" id="{191C3DFF-F62E-4CCF-9C31-46EE45B6F233}"/>
              </a:ext>
            </a:extLst>
          </p:cNvPr>
          <p:cNvSpPr txBox="1"/>
          <p:nvPr/>
        </p:nvSpPr>
        <p:spPr>
          <a:xfrm>
            <a:off x="2957345" y="4703687"/>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III</a:t>
            </a:r>
          </a:p>
          <a:p>
            <a:r>
              <a:rPr lang="es-MX" sz="2000" dirty="0">
                <a:solidFill>
                  <a:schemeClr val="bg1">
                    <a:lumMod val="65000"/>
                  </a:schemeClr>
                </a:solidFill>
                <a:latin typeface="Calibri" panose="020F0502020204030204" pitchFamily="34" charset="0"/>
                <a:cs typeface="Calibri" panose="020F0502020204030204" pitchFamily="34" charset="0"/>
              </a:rPr>
              <a:t>Metodología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0B35A043-7D1A-4604-8CCA-6998C11E424A}"/>
              </a:ext>
            </a:extLst>
          </p:cNvPr>
          <p:cNvSpPr txBox="1"/>
          <p:nvPr/>
        </p:nvSpPr>
        <p:spPr>
          <a:xfrm>
            <a:off x="8638975" y="1437586"/>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IV</a:t>
            </a:r>
          </a:p>
          <a:p>
            <a:r>
              <a:rPr lang="es-MX" sz="2000" dirty="0">
                <a:solidFill>
                  <a:schemeClr val="bg1">
                    <a:lumMod val="65000"/>
                  </a:schemeClr>
                </a:solidFill>
                <a:latin typeface="Calibri" panose="020F0502020204030204" pitchFamily="34" charset="0"/>
                <a:cs typeface="Calibri" panose="020F0502020204030204" pitchFamily="34" charset="0"/>
              </a:rPr>
              <a:t>Resultados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6" name="CuadroTexto 35">
            <a:extLst>
              <a:ext uri="{FF2B5EF4-FFF2-40B4-BE49-F238E27FC236}">
                <a16:creationId xmlns:a16="http://schemas.microsoft.com/office/drawing/2014/main" id="{63CF27EF-F12E-4C31-B1B8-6C9B726F6267}"/>
              </a:ext>
            </a:extLst>
          </p:cNvPr>
          <p:cNvSpPr txBox="1"/>
          <p:nvPr/>
        </p:nvSpPr>
        <p:spPr>
          <a:xfrm>
            <a:off x="8740506" y="3141333"/>
            <a:ext cx="2216727" cy="707886"/>
          </a:xfrm>
          <a:prstGeom prst="rect">
            <a:avLst/>
          </a:prstGeom>
          <a:noFill/>
        </p:spPr>
        <p:txBody>
          <a:bodyPr wrap="square" rtlCol="0">
            <a:spAutoFit/>
          </a:bodyPr>
          <a:lstStyle/>
          <a:p>
            <a:r>
              <a:rPr lang="es-MX" sz="2000" b="1" dirty="0">
                <a:solidFill>
                  <a:srgbClr val="612A8A"/>
                </a:solidFill>
                <a:latin typeface="Calibri" panose="020F0502020204030204" pitchFamily="34" charset="0"/>
                <a:cs typeface="Calibri" panose="020F0502020204030204" pitchFamily="34" charset="0"/>
              </a:rPr>
              <a:t>Capítulo V</a:t>
            </a:r>
          </a:p>
          <a:p>
            <a:r>
              <a:rPr lang="es-MX" sz="2000" b="1" dirty="0">
                <a:solidFill>
                  <a:srgbClr val="612A8A"/>
                </a:solidFill>
                <a:latin typeface="Calibri" panose="020F0502020204030204" pitchFamily="34" charset="0"/>
                <a:cs typeface="Calibri" panose="020F0502020204030204" pitchFamily="34" charset="0"/>
              </a:rPr>
              <a:t>Propuesta</a:t>
            </a:r>
            <a:endParaRPr lang="es-EC" sz="2000" b="1" dirty="0">
              <a:solidFill>
                <a:srgbClr val="612A8A"/>
              </a:solidFill>
              <a:latin typeface="Calibri" panose="020F0502020204030204" pitchFamily="34" charset="0"/>
              <a:cs typeface="Calibri" panose="020F0502020204030204" pitchFamily="34" charset="0"/>
            </a:endParaRPr>
          </a:p>
        </p:txBody>
      </p:sp>
      <p:sp>
        <p:nvSpPr>
          <p:cNvPr id="37" name="CuadroTexto 36">
            <a:extLst>
              <a:ext uri="{FF2B5EF4-FFF2-40B4-BE49-F238E27FC236}">
                <a16:creationId xmlns:a16="http://schemas.microsoft.com/office/drawing/2014/main" id="{281A84B6-CB84-4555-AB54-334AFAE68690}"/>
              </a:ext>
            </a:extLst>
          </p:cNvPr>
          <p:cNvSpPr txBox="1"/>
          <p:nvPr/>
        </p:nvSpPr>
        <p:spPr>
          <a:xfrm>
            <a:off x="8727453" y="4511044"/>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VI</a:t>
            </a:r>
          </a:p>
          <a:p>
            <a:r>
              <a:rPr lang="es-MX" sz="2000" dirty="0">
                <a:solidFill>
                  <a:schemeClr val="bg1">
                    <a:lumMod val="65000"/>
                  </a:schemeClr>
                </a:solidFill>
                <a:latin typeface="Calibri" panose="020F0502020204030204" pitchFamily="34" charset="0"/>
                <a:cs typeface="Calibri" panose="020F0502020204030204" pitchFamily="34" charset="0"/>
              </a:rPr>
              <a:t>Conclusiones y Recomendaciones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8" name="Gráfico 37" descr="Programador">
            <a:extLst>
              <a:ext uri="{FF2B5EF4-FFF2-40B4-BE49-F238E27FC236}">
                <a16:creationId xmlns:a16="http://schemas.microsoft.com/office/drawing/2014/main" id="{DD9BBFA9-C1AC-4EE7-96F8-F9AE7A9CA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5508" y="2634035"/>
            <a:ext cx="1298018" cy="1298018"/>
          </a:xfrm>
          <a:prstGeom prst="rect">
            <a:avLst/>
          </a:prstGeom>
        </p:spPr>
      </p:pic>
    </p:spTree>
    <p:extLst>
      <p:ext uri="{BB962C8B-B14F-4D97-AF65-F5344CB8AC3E}">
        <p14:creationId xmlns:p14="http://schemas.microsoft.com/office/powerpoint/2010/main" val="280399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6"/>
                                        </p:tgtEl>
                                      </p:cBhvr>
                                    </p:animEffect>
                                    <p:animScale>
                                      <p:cBhvr>
                                        <p:cTn id="10" dur="250" autoRev="1" fill="hold"/>
                                        <p:tgtEl>
                                          <p:spTgt spid="36"/>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99D148-1835-4228-B19A-BC027A39F3A6}"/>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Propuesta</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sp>
        <p:nvSpPr>
          <p:cNvPr id="4" name="Rectángulo: esquinas redondeadas 3">
            <a:extLst>
              <a:ext uri="{FF2B5EF4-FFF2-40B4-BE49-F238E27FC236}">
                <a16:creationId xmlns:a16="http://schemas.microsoft.com/office/drawing/2014/main" id="{FE28E2BE-1D53-48CF-B596-70D1BDAE658F}"/>
              </a:ext>
            </a:extLst>
          </p:cNvPr>
          <p:cNvSpPr/>
          <p:nvPr/>
        </p:nvSpPr>
        <p:spPr>
          <a:xfrm>
            <a:off x="2760382" y="1039456"/>
            <a:ext cx="6316394" cy="39427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2400" b="1" i="1" dirty="0">
                <a:solidFill>
                  <a:schemeClr val="bg2">
                    <a:lumMod val="10000"/>
                  </a:schemeClr>
                </a:solidFill>
                <a:latin typeface="Calibri" panose="020F0502020204030204" pitchFamily="34" charset="0"/>
                <a:cs typeface="Calibri" panose="020F0502020204030204" pitchFamily="34" charset="0"/>
              </a:rPr>
              <a:t>Diseño de un Programa de Educación Financiera</a:t>
            </a:r>
          </a:p>
        </p:txBody>
      </p:sp>
      <p:graphicFrame>
        <p:nvGraphicFramePr>
          <p:cNvPr id="5" name="Diagrama 4">
            <a:extLst>
              <a:ext uri="{FF2B5EF4-FFF2-40B4-BE49-F238E27FC236}">
                <a16:creationId xmlns:a16="http://schemas.microsoft.com/office/drawing/2014/main" id="{55B40790-5BD2-4EF0-BEB4-BBFDB8F4AFCE}"/>
              </a:ext>
            </a:extLst>
          </p:cNvPr>
          <p:cNvGraphicFramePr/>
          <p:nvPr>
            <p:extLst>
              <p:ext uri="{D42A27DB-BD31-4B8C-83A1-F6EECF244321}">
                <p14:modId xmlns:p14="http://schemas.microsoft.com/office/powerpoint/2010/main" val="1161107337"/>
              </p:ext>
            </p:extLst>
          </p:nvPr>
        </p:nvGraphicFramePr>
        <p:xfrm>
          <a:off x="128077" y="1236594"/>
          <a:ext cx="6316394" cy="384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B352DC5C-B090-41FC-885F-3D49953DB491}"/>
              </a:ext>
            </a:extLst>
          </p:cNvPr>
          <p:cNvSpPr/>
          <p:nvPr/>
        </p:nvSpPr>
        <p:spPr>
          <a:xfrm>
            <a:off x="1619627" y="4933440"/>
            <a:ext cx="3077140" cy="95458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a:latin typeface="Calibri" panose="020F0502020204030204" pitchFamily="34" charset="0"/>
                <a:cs typeface="Calibri" panose="020F0502020204030204" pitchFamily="34" charset="0"/>
              </a:rPr>
              <a:t>Reforzar los conocimientos financieros y contribuir al desarrollo y crecimiento local</a:t>
            </a:r>
          </a:p>
        </p:txBody>
      </p:sp>
      <p:graphicFrame>
        <p:nvGraphicFramePr>
          <p:cNvPr id="7" name="Diagrama 6">
            <a:extLst>
              <a:ext uri="{FF2B5EF4-FFF2-40B4-BE49-F238E27FC236}">
                <a16:creationId xmlns:a16="http://schemas.microsoft.com/office/drawing/2014/main" id="{1C60D41C-4B7F-4B6F-8F1A-BBEC57C78AAF}"/>
              </a:ext>
            </a:extLst>
          </p:cNvPr>
          <p:cNvGraphicFramePr/>
          <p:nvPr>
            <p:extLst>
              <p:ext uri="{D42A27DB-BD31-4B8C-83A1-F6EECF244321}">
                <p14:modId xmlns:p14="http://schemas.microsoft.com/office/powerpoint/2010/main" val="1943904660"/>
              </p:ext>
            </p:extLst>
          </p:nvPr>
        </p:nvGraphicFramePr>
        <p:xfrm>
          <a:off x="6791060" y="1617264"/>
          <a:ext cx="4926273" cy="4595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814807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99D148-1835-4228-B19A-BC027A39F3A6}"/>
              </a:ext>
            </a:extLst>
          </p:cNvPr>
          <p:cNvSpPr>
            <a:spLocks noChangeArrowheads="1"/>
          </p:cNvSpPr>
          <p:nvPr/>
        </p:nvSpPr>
        <p:spPr bwMode="auto">
          <a:xfrm>
            <a:off x="452805" y="315970"/>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Propuesta</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8B8AA9E0-450F-48D4-AAB3-3BDCC759B55D}"/>
              </a:ext>
            </a:extLst>
          </p:cNvPr>
          <p:cNvGraphicFramePr/>
          <p:nvPr>
            <p:extLst>
              <p:ext uri="{D42A27DB-BD31-4B8C-83A1-F6EECF244321}">
                <p14:modId xmlns:p14="http://schemas.microsoft.com/office/powerpoint/2010/main" val="3981484433"/>
              </p:ext>
            </p:extLst>
          </p:nvPr>
        </p:nvGraphicFramePr>
        <p:xfrm>
          <a:off x="134226" y="1268853"/>
          <a:ext cx="2608973" cy="489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ED191F8A-302E-409C-BA04-AAD9C029132C}"/>
              </a:ext>
            </a:extLst>
          </p:cNvPr>
          <p:cNvGraphicFramePr/>
          <p:nvPr>
            <p:extLst>
              <p:ext uri="{D42A27DB-BD31-4B8C-83A1-F6EECF244321}">
                <p14:modId xmlns:p14="http://schemas.microsoft.com/office/powerpoint/2010/main" val="3391104583"/>
              </p:ext>
            </p:extLst>
          </p:nvPr>
        </p:nvGraphicFramePr>
        <p:xfrm>
          <a:off x="3014024" y="1060893"/>
          <a:ext cx="9177976" cy="2422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a 8">
            <a:extLst>
              <a:ext uri="{FF2B5EF4-FFF2-40B4-BE49-F238E27FC236}">
                <a16:creationId xmlns:a16="http://schemas.microsoft.com/office/drawing/2014/main" id="{F1509F9E-D1AC-41F1-B72F-5C66EBDA2CDB}"/>
              </a:ext>
            </a:extLst>
          </p:cNvPr>
          <p:cNvGraphicFramePr/>
          <p:nvPr>
            <p:extLst>
              <p:ext uri="{D42A27DB-BD31-4B8C-83A1-F6EECF244321}">
                <p14:modId xmlns:p14="http://schemas.microsoft.com/office/powerpoint/2010/main" val="1449940497"/>
              </p:ext>
            </p:extLst>
          </p:nvPr>
        </p:nvGraphicFramePr>
        <p:xfrm>
          <a:off x="2909526" y="1053532"/>
          <a:ext cx="8956912" cy="24226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ectángulo: esquinas redondeadas 9">
            <a:extLst>
              <a:ext uri="{FF2B5EF4-FFF2-40B4-BE49-F238E27FC236}">
                <a16:creationId xmlns:a16="http://schemas.microsoft.com/office/drawing/2014/main" id="{F24DCF58-E970-4790-9396-403D0EFCAD10}"/>
              </a:ext>
            </a:extLst>
          </p:cNvPr>
          <p:cNvSpPr/>
          <p:nvPr/>
        </p:nvSpPr>
        <p:spPr>
          <a:xfrm>
            <a:off x="4931261" y="580598"/>
            <a:ext cx="5041498" cy="389945"/>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000" b="1" i="1" dirty="0"/>
              <a:t>Metodología de Implementación </a:t>
            </a:r>
          </a:p>
        </p:txBody>
      </p:sp>
      <p:graphicFrame>
        <p:nvGraphicFramePr>
          <p:cNvPr id="13" name="Diagrama 12">
            <a:extLst>
              <a:ext uri="{FF2B5EF4-FFF2-40B4-BE49-F238E27FC236}">
                <a16:creationId xmlns:a16="http://schemas.microsoft.com/office/drawing/2014/main" id="{A1E8F3CD-F099-4209-B8B9-E515C0A04D6A}"/>
              </a:ext>
            </a:extLst>
          </p:cNvPr>
          <p:cNvGraphicFramePr/>
          <p:nvPr>
            <p:extLst>
              <p:ext uri="{D42A27DB-BD31-4B8C-83A1-F6EECF244321}">
                <p14:modId xmlns:p14="http://schemas.microsoft.com/office/powerpoint/2010/main" val="3568071678"/>
              </p:ext>
            </p:extLst>
          </p:nvPr>
        </p:nvGraphicFramePr>
        <p:xfrm>
          <a:off x="2743199" y="3150104"/>
          <a:ext cx="4572000" cy="290850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a 13">
            <a:extLst>
              <a:ext uri="{FF2B5EF4-FFF2-40B4-BE49-F238E27FC236}">
                <a16:creationId xmlns:a16="http://schemas.microsoft.com/office/drawing/2014/main" id="{C34D464F-2E13-49F5-9667-8BBBAA50AC57}"/>
              </a:ext>
            </a:extLst>
          </p:cNvPr>
          <p:cNvGraphicFramePr/>
          <p:nvPr>
            <p:extLst>
              <p:ext uri="{D42A27DB-BD31-4B8C-83A1-F6EECF244321}">
                <p14:modId xmlns:p14="http://schemas.microsoft.com/office/powerpoint/2010/main" val="4214470581"/>
              </p:ext>
            </p:extLst>
          </p:nvPr>
        </p:nvGraphicFramePr>
        <p:xfrm>
          <a:off x="7717519" y="3686629"/>
          <a:ext cx="4148919" cy="205381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22853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D74C60-9ABF-4B7A-A4FA-AFB64451F429}"/>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Propuesta</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pic>
        <p:nvPicPr>
          <p:cNvPr id="6" name="Imagen 5">
            <a:extLst>
              <a:ext uri="{FF2B5EF4-FFF2-40B4-BE49-F238E27FC236}">
                <a16:creationId xmlns:a16="http://schemas.microsoft.com/office/drawing/2014/main" id="{5EB9A218-9C0D-4EAD-8E0B-B748C2186E49}"/>
              </a:ext>
            </a:extLst>
          </p:cNvPr>
          <p:cNvPicPr>
            <a:picLocks noChangeAspect="1"/>
          </p:cNvPicPr>
          <p:nvPr/>
        </p:nvPicPr>
        <p:blipFill rotWithShape="1">
          <a:blip r:embed="rId2"/>
          <a:srcRect t="4691" b="7513"/>
          <a:stretch/>
        </p:blipFill>
        <p:spPr>
          <a:xfrm>
            <a:off x="772893" y="970291"/>
            <a:ext cx="10646213" cy="5255042"/>
          </a:xfrm>
          <a:prstGeom prst="rect">
            <a:avLst/>
          </a:prstGeom>
        </p:spPr>
      </p:pic>
      <p:pic>
        <p:nvPicPr>
          <p:cNvPr id="8" name="Imagen 7">
            <a:extLst>
              <a:ext uri="{FF2B5EF4-FFF2-40B4-BE49-F238E27FC236}">
                <a16:creationId xmlns:a16="http://schemas.microsoft.com/office/drawing/2014/main" id="{0C89D158-A9DA-4C86-B6C6-E969E24E1A2D}"/>
              </a:ext>
            </a:extLst>
          </p:cNvPr>
          <p:cNvPicPr>
            <a:picLocks noChangeAspect="1"/>
          </p:cNvPicPr>
          <p:nvPr/>
        </p:nvPicPr>
        <p:blipFill>
          <a:blip r:embed="rId3"/>
          <a:stretch>
            <a:fillRect/>
          </a:stretch>
        </p:blipFill>
        <p:spPr>
          <a:xfrm>
            <a:off x="8974300" y="4079631"/>
            <a:ext cx="3217700" cy="1477108"/>
          </a:xfrm>
          <a:prstGeom prst="rect">
            <a:avLst/>
          </a:prstGeom>
        </p:spPr>
      </p:pic>
    </p:spTree>
    <p:extLst>
      <p:ext uri="{BB962C8B-B14F-4D97-AF65-F5344CB8AC3E}">
        <p14:creationId xmlns:p14="http://schemas.microsoft.com/office/powerpoint/2010/main" val="204138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F750AD2-DFFD-4D9D-B4ED-6DAD1C398D06}"/>
              </a:ext>
            </a:extLst>
          </p:cNvPr>
          <p:cNvSpPr/>
          <p:nvPr/>
        </p:nvSpPr>
        <p:spPr>
          <a:xfrm>
            <a:off x="6469039" y="4003407"/>
            <a:ext cx="4967785" cy="18105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pSp>
        <p:nvGrpSpPr>
          <p:cNvPr id="4" name="Google Shape;417;p40">
            <a:extLst>
              <a:ext uri="{FF2B5EF4-FFF2-40B4-BE49-F238E27FC236}">
                <a16:creationId xmlns:a16="http://schemas.microsoft.com/office/drawing/2014/main" id="{F511BE6D-E7B1-4D83-A756-404AFB484BE8}"/>
              </a:ext>
            </a:extLst>
          </p:cNvPr>
          <p:cNvGrpSpPr/>
          <p:nvPr/>
        </p:nvGrpSpPr>
        <p:grpSpPr>
          <a:xfrm>
            <a:off x="1201166" y="1113320"/>
            <a:ext cx="968415" cy="1233431"/>
            <a:chOff x="590250" y="244200"/>
            <a:chExt cx="407975" cy="532175"/>
          </a:xfrm>
          <a:solidFill>
            <a:schemeClr val="bg2">
              <a:lumMod val="10000"/>
            </a:schemeClr>
          </a:solidFill>
        </p:grpSpPr>
        <p:sp>
          <p:nvSpPr>
            <p:cNvPr id="5" name="Google Shape;418;p40">
              <a:extLst>
                <a:ext uri="{FF2B5EF4-FFF2-40B4-BE49-F238E27FC236}">
                  <a16:creationId xmlns:a16="http://schemas.microsoft.com/office/drawing/2014/main" id="{ACF0101D-E647-44D7-8F36-6F1F3F78EC22}"/>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19;p40">
              <a:extLst>
                <a:ext uri="{FF2B5EF4-FFF2-40B4-BE49-F238E27FC236}">
                  <a16:creationId xmlns:a16="http://schemas.microsoft.com/office/drawing/2014/main" id="{A21D4B2C-570E-4466-94B9-1DA02E53BFB9}"/>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0;p40">
              <a:extLst>
                <a:ext uri="{FF2B5EF4-FFF2-40B4-BE49-F238E27FC236}">
                  <a16:creationId xmlns:a16="http://schemas.microsoft.com/office/drawing/2014/main" id="{9410C0AA-6A25-4D8E-A41D-EB4CF706894E}"/>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1;p40">
              <a:extLst>
                <a:ext uri="{FF2B5EF4-FFF2-40B4-BE49-F238E27FC236}">
                  <a16:creationId xmlns:a16="http://schemas.microsoft.com/office/drawing/2014/main" id="{7E94F4CC-A276-4005-9AB7-E06EE58A0201}"/>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2;p40">
              <a:extLst>
                <a:ext uri="{FF2B5EF4-FFF2-40B4-BE49-F238E27FC236}">
                  <a16:creationId xmlns:a16="http://schemas.microsoft.com/office/drawing/2014/main" id="{7CC01BF7-D720-4398-818F-E025954477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3;p40">
              <a:extLst>
                <a:ext uri="{FF2B5EF4-FFF2-40B4-BE49-F238E27FC236}">
                  <a16:creationId xmlns:a16="http://schemas.microsoft.com/office/drawing/2014/main" id="{FEFEBCF3-8461-49C9-8504-105DB792E81B}"/>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4;p40">
              <a:extLst>
                <a:ext uri="{FF2B5EF4-FFF2-40B4-BE49-F238E27FC236}">
                  <a16:creationId xmlns:a16="http://schemas.microsoft.com/office/drawing/2014/main" id="{983CB2A3-2F93-41DE-AE25-A0D18C4DE3F5}"/>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5;p40">
              <a:extLst>
                <a:ext uri="{FF2B5EF4-FFF2-40B4-BE49-F238E27FC236}">
                  <a16:creationId xmlns:a16="http://schemas.microsoft.com/office/drawing/2014/main" id="{49419907-7BE5-4714-B89B-29E6CD130A01}"/>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6;p40">
              <a:extLst>
                <a:ext uri="{FF2B5EF4-FFF2-40B4-BE49-F238E27FC236}">
                  <a16:creationId xmlns:a16="http://schemas.microsoft.com/office/drawing/2014/main" id="{29E06859-AD18-48F7-9246-B447AB3BC9C5}"/>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7;p40">
              <a:extLst>
                <a:ext uri="{FF2B5EF4-FFF2-40B4-BE49-F238E27FC236}">
                  <a16:creationId xmlns:a16="http://schemas.microsoft.com/office/drawing/2014/main" id="{26C04A34-21CB-4A57-950D-25B685E4AAC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28;p40">
              <a:extLst>
                <a:ext uri="{FF2B5EF4-FFF2-40B4-BE49-F238E27FC236}">
                  <a16:creationId xmlns:a16="http://schemas.microsoft.com/office/drawing/2014/main" id="{0F85CDE2-F107-492C-9D8B-AF92ECF0B035}"/>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29;p40">
              <a:extLst>
                <a:ext uri="{FF2B5EF4-FFF2-40B4-BE49-F238E27FC236}">
                  <a16:creationId xmlns:a16="http://schemas.microsoft.com/office/drawing/2014/main" id="{42CDFC4E-701D-445C-B657-11FFFC8A99F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7" name="Google Shape;430;p40">
              <a:extLst>
                <a:ext uri="{FF2B5EF4-FFF2-40B4-BE49-F238E27FC236}">
                  <a16:creationId xmlns:a16="http://schemas.microsoft.com/office/drawing/2014/main" id="{F61DB270-E972-4E96-A674-B345DBF692E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8" name="Google Shape;431;p40">
              <a:extLst>
                <a:ext uri="{FF2B5EF4-FFF2-40B4-BE49-F238E27FC236}">
                  <a16:creationId xmlns:a16="http://schemas.microsoft.com/office/drawing/2014/main" id="{0999125F-A2C2-4F38-B32E-E1526FF77430}"/>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0" name="Google Shape;581;p40">
            <a:extLst>
              <a:ext uri="{FF2B5EF4-FFF2-40B4-BE49-F238E27FC236}">
                <a16:creationId xmlns:a16="http://schemas.microsoft.com/office/drawing/2014/main" id="{BF39566F-E33C-4921-A7A4-466DB77379F6}"/>
              </a:ext>
            </a:extLst>
          </p:cNvPr>
          <p:cNvGrpSpPr/>
          <p:nvPr/>
        </p:nvGrpSpPr>
        <p:grpSpPr>
          <a:xfrm>
            <a:off x="1285284" y="2988469"/>
            <a:ext cx="1059443" cy="1014938"/>
            <a:chOff x="3951850" y="2985350"/>
            <a:chExt cx="407950" cy="416500"/>
          </a:xfrm>
          <a:solidFill>
            <a:schemeClr val="bg2">
              <a:lumMod val="10000"/>
            </a:schemeClr>
          </a:solidFill>
        </p:grpSpPr>
        <p:sp>
          <p:nvSpPr>
            <p:cNvPr id="21" name="Google Shape;582;p40">
              <a:extLst>
                <a:ext uri="{FF2B5EF4-FFF2-40B4-BE49-F238E27FC236}">
                  <a16:creationId xmlns:a16="http://schemas.microsoft.com/office/drawing/2014/main" id="{8EE069B7-6262-4241-9A88-1B62C78F8726}"/>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2" name="Google Shape;583;p40">
              <a:extLst>
                <a:ext uri="{FF2B5EF4-FFF2-40B4-BE49-F238E27FC236}">
                  <a16:creationId xmlns:a16="http://schemas.microsoft.com/office/drawing/2014/main" id="{4894A046-D235-4EB8-A8B9-A047A8C8D337}"/>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3" name="Google Shape;585;p40">
              <a:extLst>
                <a:ext uri="{FF2B5EF4-FFF2-40B4-BE49-F238E27FC236}">
                  <a16:creationId xmlns:a16="http://schemas.microsoft.com/office/drawing/2014/main" id="{1F4A2074-419F-4B34-AB77-E163DE3670F5}"/>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4" name="Google Shape;616;p40">
            <a:extLst>
              <a:ext uri="{FF2B5EF4-FFF2-40B4-BE49-F238E27FC236}">
                <a16:creationId xmlns:a16="http://schemas.microsoft.com/office/drawing/2014/main" id="{0A982BBF-72F5-46F4-B749-93EF740799C4}"/>
              </a:ext>
            </a:extLst>
          </p:cNvPr>
          <p:cNvGrpSpPr/>
          <p:nvPr/>
        </p:nvGrpSpPr>
        <p:grpSpPr>
          <a:xfrm>
            <a:off x="6863547" y="1210029"/>
            <a:ext cx="1377917" cy="883082"/>
            <a:chOff x="3932350" y="3714775"/>
            <a:chExt cx="439650" cy="319075"/>
          </a:xfrm>
          <a:solidFill>
            <a:schemeClr val="bg2">
              <a:lumMod val="10000"/>
            </a:schemeClr>
          </a:solidFill>
        </p:grpSpPr>
        <p:sp>
          <p:nvSpPr>
            <p:cNvPr id="25" name="Google Shape;617;p40">
              <a:extLst>
                <a:ext uri="{FF2B5EF4-FFF2-40B4-BE49-F238E27FC236}">
                  <a16:creationId xmlns:a16="http://schemas.microsoft.com/office/drawing/2014/main" id="{4FD3BBAF-F759-46DA-A5C0-9DE560255CCB}"/>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18;p40">
              <a:extLst>
                <a:ext uri="{FF2B5EF4-FFF2-40B4-BE49-F238E27FC236}">
                  <a16:creationId xmlns:a16="http://schemas.microsoft.com/office/drawing/2014/main" id="{02CC0E0C-231C-41AA-98D7-14693AA8F9F4}"/>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19;p40">
              <a:extLst>
                <a:ext uri="{FF2B5EF4-FFF2-40B4-BE49-F238E27FC236}">
                  <a16:creationId xmlns:a16="http://schemas.microsoft.com/office/drawing/2014/main" id="{A9C80E66-D3CD-4B76-BE57-8114F52FF725}"/>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8" name="Google Shape;620;p40">
              <a:extLst>
                <a:ext uri="{FF2B5EF4-FFF2-40B4-BE49-F238E27FC236}">
                  <a16:creationId xmlns:a16="http://schemas.microsoft.com/office/drawing/2014/main" id="{F3C085D7-C467-4892-9AA5-8FC70904E103}"/>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9" name="Google Shape;621;p40">
              <a:extLst>
                <a:ext uri="{FF2B5EF4-FFF2-40B4-BE49-F238E27FC236}">
                  <a16:creationId xmlns:a16="http://schemas.microsoft.com/office/drawing/2014/main" id="{BA120119-CD57-4DD6-B1E9-D66C9C9D257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w="952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30" name="CuadroTexto 29">
            <a:extLst>
              <a:ext uri="{FF2B5EF4-FFF2-40B4-BE49-F238E27FC236}">
                <a16:creationId xmlns:a16="http://schemas.microsoft.com/office/drawing/2014/main" id="{FC8A9A16-1D5F-46DE-BE15-B151774CE04D}"/>
              </a:ext>
            </a:extLst>
          </p:cNvPr>
          <p:cNvSpPr txBox="1"/>
          <p:nvPr/>
        </p:nvSpPr>
        <p:spPr>
          <a:xfrm>
            <a:off x="2928688" y="2988469"/>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a:t>
            </a:r>
          </a:p>
          <a:p>
            <a:r>
              <a:rPr lang="es-MX" sz="2000" dirty="0">
                <a:solidFill>
                  <a:schemeClr val="bg1">
                    <a:lumMod val="65000"/>
                  </a:schemeClr>
                </a:solidFill>
                <a:latin typeface="Calibri" panose="020F0502020204030204" pitchFamily="34" charset="0"/>
                <a:cs typeface="Calibri" panose="020F0502020204030204" pitchFamily="34" charset="0"/>
              </a:rPr>
              <a:t>Marco Teórico - Referencial</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1" name="Picture 8" descr="Resultado de imagen para icono metodologia&quot;">
            <a:extLst>
              <a:ext uri="{FF2B5EF4-FFF2-40B4-BE49-F238E27FC236}">
                <a16:creationId xmlns:a16="http://schemas.microsoft.com/office/drawing/2014/main" id="{073CC58E-B79B-4715-8C81-7B4FC6284A4A}"/>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3934" t="-173" r="22365"/>
          <a:stretch/>
        </p:blipFill>
        <p:spPr bwMode="auto">
          <a:xfrm>
            <a:off x="7207772" y="4444060"/>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Resultado de imagen para icono metodologia&quot;">
            <a:extLst>
              <a:ext uri="{FF2B5EF4-FFF2-40B4-BE49-F238E27FC236}">
                <a16:creationId xmlns:a16="http://schemas.microsoft.com/office/drawing/2014/main" id="{34069AE5-6C34-4D09-8400-352DA574F421}"/>
              </a:ext>
            </a:extLst>
          </p:cNvPr>
          <p:cNvPicPr>
            <a:picLocks noChangeAspect="1" noChangeArrowheads="1"/>
          </p:cNvPicPr>
          <p:nvPr/>
        </p:nvPicPr>
        <p:blipFill>
          <a:blip r:embed="rId3"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279202" y="4690921"/>
            <a:ext cx="1191489" cy="662766"/>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BC9EB91A-DD41-462B-BE91-9F4C1FA2FEFD}"/>
              </a:ext>
            </a:extLst>
          </p:cNvPr>
          <p:cNvSpPr txBox="1"/>
          <p:nvPr/>
        </p:nvSpPr>
        <p:spPr>
          <a:xfrm>
            <a:off x="2893298" y="1336266"/>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a:t>
            </a:r>
          </a:p>
          <a:p>
            <a:r>
              <a:rPr lang="es-MX" sz="2000" dirty="0">
                <a:solidFill>
                  <a:schemeClr val="bg1">
                    <a:lumMod val="65000"/>
                  </a:schemeClr>
                </a:solidFill>
                <a:latin typeface="Calibri" panose="020F0502020204030204" pitchFamily="34" charset="0"/>
                <a:cs typeface="Calibri" panose="020F0502020204030204" pitchFamily="34" charset="0"/>
              </a:rPr>
              <a:t>Introducción</a:t>
            </a:r>
          </a:p>
        </p:txBody>
      </p:sp>
      <p:sp>
        <p:nvSpPr>
          <p:cNvPr id="34" name="CuadroTexto 33">
            <a:extLst>
              <a:ext uri="{FF2B5EF4-FFF2-40B4-BE49-F238E27FC236}">
                <a16:creationId xmlns:a16="http://schemas.microsoft.com/office/drawing/2014/main" id="{191C3DFF-F62E-4CCF-9C31-46EE45B6F233}"/>
              </a:ext>
            </a:extLst>
          </p:cNvPr>
          <p:cNvSpPr txBox="1"/>
          <p:nvPr/>
        </p:nvSpPr>
        <p:spPr>
          <a:xfrm>
            <a:off x="2943697" y="4594505"/>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III</a:t>
            </a:r>
          </a:p>
          <a:p>
            <a:r>
              <a:rPr lang="es-MX" sz="2000" dirty="0">
                <a:solidFill>
                  <a:schemeClr val="bg1">
                    <a:lumMod val="65000"/>
                  </a:schemeClr>
                </a:solidFill>
                <a:latin typeface="Calibri" panose="020F0502020204030204" pitchFamily="34" charset="0"/>
                <a:cs typeface="Calibri" panose="020F0502020204030204" pitchFamily="34" charset="0"/>
              </a:rPr>
              <a:t>Metodología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0B35A043-7D1A-4604-8CCA-6998C11E424A}"/>
              </a:ext>
            </a:extLst>
          </p:cNvPr>
          <p:cNvSpPr txBox="1"/>
          <p:nvPr/>
        </p:nvSpPr>
        <p:spPr>
          <a:xfrm>
            <a:off x="8625327" y="1328404"/>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IV</a:t>
            </a:r>
          </a:p>
          <a:p>
            <a:r>
              <a:rPr lang="es-MX" sz="2000" dirty="0">
                <a:solidFill>
                  <a:schemeClr val="bg1">
                    <a:lumMod val="65000"/>
                  </a:schemeClr>
                </a:solidFill>
                <a:latin typeface="Calibri" panose="020F0502020204030204" pitchFamily="34" charset="0"/>
                <a:cs typeface="Calibri" panose="020F0502020204030204" pitchFamily="34" charset="0"/>
              </a:rPr>
              <a:t>Resultados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6" name="CuadroTexto 35">
            <a:extLst>
              <a:ext uri="{FF2B5EF4-FFF2-40B4-BE49-F238E27FC236}">
                <a16:creationId xmlns:a16="http://schemas.microsoft.com/office/drawing/2014/main" id="{63CF27EF-F12E-4C31-B1B8-6C9B726F6267}"/>
              </a:ext>
            </a:extLst>
          </p:cNvPr>
          <p:cNvSpPr txBox="1"/>
          <p:nvPr/>
        </p:nvSpPr>
        <p:spPr>
          <a:xfrm>
            <a:off x="8726858" y="3032151"/>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a:t>
            </a:r>
          </a:p>
          <a:p>
            <a:r>
              <a:rPr lang="es-MX" sz="2000" dirty="0">
                <a:solidFill>
                  <a:schemeClr val="bg1">
                    <a:lumMod val="65000"/>
                  </a:schemeClr>
                </a:solidFill>
                <a:latin typeface="Calibri" panose="020F0502020204030204" pitchFamily="34" charset="0"/>
                <a:cs typeface="Calibri" panose="020F0502020204030204" pitchFamily="34" charset="0"/>
              </a:rPr>
              <a:t>Propuesta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7" name="CuadroTexto 36">
            <a:extLst>
              <a:ext uri="{FF2B5EF4-FFF2-40B4-BE49-F238E27FC236}">
                <a16:creationId xmlns:a16="http://schemas.microsoft.com/office/drawing/2014/main" id="{281A84B6-CB84-4555-AB54-334AFAE68690}"/>
              </a:ext>
            </a:extLst>
          </p:cNvPr>
          <p:cNvSpPr txBox="1"/>
          <p:nvPr/>
        </p:nvSpPr>
        <p:spPr>
          <a:xfrm>
            <a:off x="8713805" y="4401862"/>
            <a:ext cx="2216727" cy="1015663"/>
          </a:xfrm>
          <a:prstGeom prst="rect">
            <a:avLst/>
          </a:prstGeom>
          <a:noFill/>
        </p:spPr>
        <p:txBody>
          <a:bodyPr wrap="square" rtlCol="0">
            <a:spAutoFit/>
          </a:bodyPr>
          <a:lstStyle/>
          <a:p>
            <a:r>
              <a:rPr lang="es-MX" sz="2000" b="1" dirty="0">
                <a:solidFill>
                  <a:srgbClr val="0070C0"/>
                </a:solidFill>
                <a:latin typeface="Calibri" panose="020F0502020204030204" pitchFamily="34" charset="0"/>
                <a:cs typeface="Calibri" panose="020F0502020204030204" pitchFamily="34" charset="0"/>
              </a:rPr>
              <a:t>Capítulo VI</a:t>
            </a:r>
          </a:p>
          <a:p>
            <a:r>
              <a:rPr lang="es-MX" sz="2000" b="1" dirty="0">
                <a:solidFill>
                  <a:srgbClr val="0070C0"/>
                </a:solidFill>
                <a:latin typeface="Calibri" panose="020F0502020204030204" pitchFamily="34" charset="0"/>
                <a:cs typeface="Calibri" panose="020F0502020204030204" pitchFamily="34" charset="0"/>
              </a:rPr>
              <a:t>Conclusiones y Recomendaciones</a:t>
            </a:r>
            <a:endParaRPr lang="es-EC" sz="2000" b="1" dirty="0">
              <a:solidFill>
                <a:srgbClr val="0070C0"/>
              </a:solidFill>
              <a:latin typeface="Calibri" panose="020F0502020204030204" pitchFamily="34" charset="0"/>
              <a:cs typeface="Calibri" panose="020F0502020204030204" pitchFamily="34" charset="0"/>
            </a:endParaRPr>
          </a:p>
        </p:txBody>
      </p:sp>
      <p:pic>
        <p:nvPicPr>
          <p:cNvPr id="38" name="Gráfico 37" descr="Programador">
            <a:extLst>
              <a:ext uri="{FF2B5EF4-FFF2-40B4-BE49-F238E27FC236}">
                <a16:creationId xmlns:a16="http://schemas.microsoft.com/office/drawing/2014/main" id="{DD9BBFA9-C1AC-4EE7-96F8-F9AE7A9CA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1860" y="2524853"/>
            <a:ext cx="1298018" cy="1298018"/>
          </a:xfrm>
          <a:prstGeom prst="rect">
            <a:avLst/>
          </a:prstGeom>
        </p:spPr>
      </p:pic>
    </p:spTree>
    <p:extLst>
      <p:ext uri="{BB962C8B-B14F-4D97-AF65-F5344CB8AC3E}">
        <p14:creationId xmlns:p14="http://schemas.microsoft.com/office/powerpoint/2010/main" val="56434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7"/>
                                        </p:tgtEl>
                                      </p:cBhvr>
                                    </p:animEffect>
                                    <p:animScale>
                                      <p:cBhvr>
                                        <p:cTn id="10" dur="250" autoRev="1" fill="hold"/>
                                        <p:tgtEl>
                                          <p:spTgt spid="37"/>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esquinas redondeadas 27">
            <a:extLst>
              <a:ext uri="{FF2B5EF4-FFF2-40B4-BE49-F238E27FC236}">
                <a16:creationId xmlns:a16="http://schemas.microsoft.com/office/drawing/2014/main" id="{F56B0A91-3BB5-41D0-8575-C08F07A88062}"/>
              </a:ext>
            </a:extLst>
          </p:cNvPr>
          <p:cNvSpPr/>
          <p:nvPr/>
        </p:nvSpPr>
        <p:spPr>
          <a:xfrm>
            <a:off x="504967" y="1242763"/>
            <a:ext cx="4429889" cy="18006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pSp>
        <p:nvGrpSpPr>
          <p:cNvPr id="2" name="Google Shape;417;p40">
            <a:extLst>
              <a:ext uri="{FF2B5EF4-FFF2-40B4-BE49-F238E27FC236}">
                <a16:creationId xmlns:a16="http://schemas.microsoft.com/office/drawing/2014/main" id="{060D8B83-522D-4D23-B73A-8E5C46BC5E7A}"/>
              </a:ext>
            </a:extLst>
          </p:cNvPr>
          <p:cNvGrpSpPr/>
          <p:nvPr/>
        </p:nvGrpSpPr>
        <p:grpSpPr>
          <a:xfrm>
            <a:off x="1242109" y="1522753"/>
            <a:ext cx="968415" cy="1233431"/>
            <a:chOff x="590250" y="244200"/>
            <a:chExt cx="407975" cy="532175"/>
          </a:xfrm>
          <a:solidFill>
            <a:schemeClr val="bg2">
              <a:lumMod val="10000"/>
            </a:schemeClr>
          </a:solidFill>
        </p:grpSpPr>
        <p:sp>
          <p:nvSpPr>
            <p:cNvPr id="3" name="Google Shape;418;p40">
              <a:extLst>
                <a:ext uri="{FF2B5EF4-FFF2-40B4-BE49-F238E27FC236}">
                  <a16:creationId xmlns:a16="http://schemas.microsoft.com/office/drawing/2014/main" id="{2CC5B8BB-42A5-4E07-B4B3-E35A8293C6BD}"/>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 name="Google Shape;419;p40">
              <a:extLst>
                <a:ext uri="{FF2B5EF4-FFF2-40B4-BE49-F238E27FC236}">
                  <a16:creationId xmlns:a16="http://schemas.microsoft.com/office/drawing/2014/main" id="{314C0D5F-2D4B-4EA2-B6F7-14EF7919F5C0}"/>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5" name="Google Shape;420;p40">
              <a:extLst>
                <a:ext uri="{FF2B5EF4-FFF2-40B4-BE49-F238E27FC236}">
                  <a16:creationId xmlns:a16="http://schemas.microsoft.com/office/drawing/2014/main" id="{AEE99423-4789-419B-9900-A71069AF744E}"/>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21;p40">
              <a:extLst>
                <a:ext uri="{FF2B5EF4-FFF2-40B4-BE49-F238E27FC236}">
                  <a16:creationId xmlns:a16="http://schemas.microsoft.com/office/drawing/2014/main" id="{F0F81601-A102-401E-9F0B-39DC2A228A8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2;p40">
              <a:extLst>
                <a:ext uri="{FF2B5EF4-FFF2-40B4-BE49-F238E27FC236}">
                  <a16:creationId xmlns:a16="http://schemas.microsoft.com/office/drawing/2014/main" id="{5C13DF60-ADE9-4F65-9471-81564E12974C}"/>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3;p40">
              <a:extLst>
                <a:ext uri="{FF2B5EF4-FFF2-40B4-BE49-F238E27FC236}">
                  <a16:creationId xmlns:a16="http://schemas.microsoft.com/office/drawing/2014/main" id="{D2297E61-E6C0-41E6-BDBF-E4AFFB8EF7FC}"/>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4;p40">
              <a:extLst>
                <a:ext uri="{FF2B5EF4-FFF2-40B4-BE49-F238E27FC236}">
                  <a16:creationId xmlns:a16="http://schemas.microsoft.com/office/drawing/2014/main" id="{4993A629-6CCC-4426-B892-32D3FFAC49D9}"/>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5;p40">
              <a:extLst>
                <a:ext uri="{FF2B5EF4-FFF2-40B4-BE49-F238E27FC236}">
                  <a16:creationId xmlns:a16="http://schemas.microsoft.com/office/drawing/2014/main" id="{9450471E-FE8D-45EB-BB7A-A45260CB0A7C}"/>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6;p40">
              <a:extLst>
                <a:ext uri="{FF2B5EF4-FFF2-40B4-BE49-F238E27FC236}">
                  <a16:creationId xmlns:a16="http://schemas.microsoft.com/office/drawing/2014/main" id="{4D2EA6FB-6553-4AEA-92EE-F0688A2ADB6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7;p40">
              <a:extLst>
                <a:ext uri="{FF2B5EF4-FFF2-40B4-BE49-F238E27FC236}">
                  <a16:creationId xmlns:a16="http://schemas.microsoft.com/office/drawing/2014/main" id="{9C8B0805-1C2B-4C21-93AF-C3C58D3F1E73}"/>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8;p40">
              <a:extLst>
                <a:ext uri="{FF2B5EF4-FFF2-40B4-BE49-F238E27FC236}">
                  <a16:creationId xmlns:a16="http://schemas.microsoft.com/office/drawing/2014/main" id="{76C047AC-5837-47E4-B633-4A1C24F87FF6}"/>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9;p40">
              <a:extLst>
                <a:ext uri="{FF2B5EF4-FFF2-40B4-BE49-F238E27FC236}">
                  <a16:creationId xmlns:a16="http://schemas.microsoft.com/office/drawing/2014/main" id="{EC2A51BF-8716-49A1-877E-6AD790D22A9E}"/>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30;p40">
              <a:extLst>
                <a:ext uri="{FF2B5EF4-FFF2-40B4-BE49-F238E27FC236}">
                  <a16:creationId xmlns:a16="http://schemas.microsoft.com/office/drawing/2014/main" id="{26810294-1789-4106-A86E-D1EDF6D36F26}"/>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31;p40">
              <a:extLst>
                <a:ext uri="{FF2B5EF4-FFF2-40B4-BE49-F238E27FC236}">
                  <a16:creationId xmlns:a16="http://schemas.microsoft.com/office/drawing/2014/main" id="{5CEC2735-FE80-478F-B97F-2083C7A51E4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solidFill>
                <a:schemeClr val="accent1">
                  <a:lumMod val="50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17" name="Rectángulo 16">
            <a:extLst>
              <a:ext uri="{FF2B5EF4-FFF2-40B4-BE49-F238E27FC236}">
                <a16:creationId xmlns:a16="http://schemas.microsoft.com/office/drawing/2014/main" id="{F1A53C9E-EC0A-42CB-8B05-A56894548B99}"/>
              </a:ext>
            </a:extLst>
          </p:cNvPr>
          <p:cNvSpPr/>
          <p:nvPr/>
        </p:nvSpPr>
        <p:spPr>
          <a:xfrm>
            <a:off x="5014934" y="473322"/>
            <a:ext cx="1569660" cy="769441"/>
          </a:xfrm>
          <a:prstGeom prst="rect">
            <a:avLst/>
          </a:prstGeom>
          <a:noFill/>
        </p:spPr>
        <p:txBody>
          <a:bodyPr wrap="none" lIns="91440" tIns="45720" rIns="91440" bIns="45720">
            <a:spAutoFit/>
          </a:bodyPr>
          <a:lstStyle/>
          <a:p>
            <a:pPr algn="ctr"/>
            <a:r>
              <a:rPr lang="es-ES" sz="4400" dirty="0">
                <a:ln w="0"/>
                <a:solidFill>
                  <a:schemeClr val="tx1">
                    <a:lumMod val="75000"/>
                  </a:schemeClr>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Índice</a:t>
            </a:r>
          </a:p>
        </p:txBody>
      </p:sp>
      <p:grpSp>
        <p:nvGrpSpPr>
          <p:cNvPr id="18" name="Google Shape;581;p40">
            <a:extLst>
              <a:ext uri="{FF2B5EF4-FFF2-40B4-BE49-F238E27FC236}">
                <a16:creationId xmlns:a16="http://schemas.microsoft.com/office/drawing/2014/main" id="{56D9571D-5829-4408-B872-5A671F5B45EC}"/>
              </a:ext>
            </a:extLst>
          </p:cNvPr>
          <p:cNvGrpSpPr/>
          <p:nvPr/>
        </p:nvGrpSpPr>
        <p:grpSpPr>
          <a:xfrm>
            <a:off x="1326227" y="3397902"/>
            <a:ext cx="1059443" cy="1014938"/>
            <a:chOff x="3951850" y="2985350"/>
            <a:chExt cx="407950" cy="416500"/>
          </a:xfrm>
        </p:grpSpPr>
        <p:sp>
          <p:nvSpPr>
            <p:cNvPr id="19" name="Google Shape;582;p40">
              <a:extLst>
                <a:ext uri="{FF2B5EF4-FFF2-40B4-BE49-F238E27FC236}">
                  <a16:creationId xmlns:a16="http://schemas.microsoft.com/office/drawing/2014/main" id="{DDC4860C-FB7B-4FD1-97F0-BF02B6BFA50C}"/>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0" name="Google Shape;583;p40">
              <a:extLst>
                <a:ext uri="{FF2B5EF4-FFF2-40B4-BE49-F238E27FC236}">
                  <a16:creationId xmlns:a16="http://schemas.microsoft.com/office/drawing/2014/main" id="{732287DA-F57F-4987-8508-7011498751F3}"/>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1" name="Google Shape;585;p40">
              <a:extLst>
                <a:ext uri="{FF2B5EF4-FFF2-40B4-BE49-F238E27FC236}">
                  <a16:creationId xmlns:a16="http://schemas.microsoft.com/office/drawing/2014/main" id="{4EBD137A-D38E-4AC6-AD2F-87CDFA31C8CA}"/>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2" name="Google Shape;616;p40">
            <a:extLst>
              <a:ext uri="{FF2B5EF4-FFF2-40B4-BE49-F238E27FC236}">
                <a16:creationId xmlns:a16="http://schemas.microsoft.com/office/drawing/2014/main" id="{7F8827BC-A488-42A3-9E9A-8B517BF3CCEA}"/>
              </a:ext>
            </a:extLst>
          </p:cNvPr>
          <p:cNvGrpSpPr/>
          <p:nvPr/>
        </p:nvGrpSpPr>
        <p:grpSpPr>
          <a:xfrm>
            <a:off x="6904490" y="1619462"/>
            <a:ext cx="1377917" cy="883082"/>
            <a:chOff x="3932350" y="3714775"/>
            <a:chExt cx="439650" cy="319075"/>
          </a:xfrm>
        </p:grpSpPr>
        <p:sp>
          <p:nvSpPr>
            <p:cNvPr id="23" name="Google Shape;617;p40">
              <a:extLst>
                <a:ext uri="{FF2B5EF4-FFF2-40B4-BE49-F238E27FC236}">
                  <a16:creationId xmlns:a16="http://schemas.microsoft.com/office/drawing/2014/main" id="{4B08E3C1-7A4E-4D27-91D8-3CC95FC64625}"/>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4" name="Google Shape;618;p40">
              <a:extLst>
                <a:ext uri="{FF2B5EF4-FFF2-40B4-BE49-F238E27FC236}">
                  <a16:creationId xmlns:a16="http://schemas.microsoft.com/office/drawing/2014/main" id="{1CB87656-2BC3-4592-824C-AE3E7D74CF48}"/>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5" name="Google Shape;619;p40">
              <a:extLst>
                <a:ext uri="{FF2B5EF4-FFF2-40B4-BE49-F238E27FC236}">
                  <a16:creationId xmlns:a16="http://schemas.microsoft.com/office/drawing/2014/main" id="{1E54E53D-31CE-4D33-B26F-D1DF63623AC5}"/>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20;p40">
              <a:extLst>
                <a:ext uri="{FF2B5EF4-FFF2-40B4-BE49-F238E27FC236}">
                  <a16:creationId xmlns:a16="http://schemas.microsoft.com/office/drawing/2014/main" id="{0D63147D-FDF1-452C-BE0E-ACF913F2D46F}"/>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21;p40">
              <a:extLst>
                <a:ext uri="{FF2B5EF4-FFF2-40B4-BE49-F238E27FC236}">
                  <a16:creationId xmlns:a16="http://schemas.microsoft.com/office/drawing/2014/main" id="{506493C6-3F6A-4E68-B0AC-D8156952D8BB}"/>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29" name="CuadroTexto 28">
            <a:extLst>
              <a:ext uri="{FF2B5EF4-FFF2-40B4-BE49-F238E27FC236}">
                <a16:creationId xmlns:a16="http://schemas.microsoft.com/office/drawing/2014/main" id="{2A4C6D7C-84D6-4961-B83E-EDE3BBC96E34}"/>
              </a:ext>
            </a:extLst>
          </p:cNvPr>
          <p:cNvSpPr txBox="1"/>
          <p:nvPr/>
        </p:nvSpPr>
        <p:spPr>
          <a:xfrm>
            <a:off x="2969631" y="3397902"/>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a:t>
            </a:r>
          </a:p>
          <a:p>
            <a:r>
              <a:rPr lang="es-MX" sz="2000" dirty="0">
                <a:solidFill>
                  <a:schemeClr val="bg1">
                    <a:lumMod val="65000"/>
                  </a:schemeClr>
                </a:solidFill>
                <a:latin typeface="Calibri" panose="020F0502020204030204" pitchFamily="34" charset="0"/>
                <a:cs typeface="Calibri" panose="020F0502020204030204" pitchFamily="34" charset="0"/>
              </a:rPr>
              <a:t>Marco Teórico - Referencial</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0" name="Picture 8" descr="Resultado de imagen para icono metodologia&quot;">
            <a:extLst>
              <a:ext uri="{FF2B5EF4-FFF2-40B4-BE49-F238E27FC236}">
                <a16:creationId xmlns:a16="http://schemas.microsoft.com/office/drawing/2014/main" id="{3681EA53-ED49-49AC-B9FA-7D762C1F6AA4}"/>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l="23934" t="-173" r="22365"/>
          <a:stretch/>
        </p:blipFill>
        <p:spPr bwMode="auto">
          <a:xfrm>
            <a:off x="7248715" y="4853493"/>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Resultado de imagen para icono metodologia&quot;">
            <a:extLst>
              <a:ext uri="{FF2B5EF4-FFF2-40B4-BE49-F238E27FC236}">
                <a16:creationId xmlns:a16="http://schemas.microsoft.com/office/drawing/2014/main" id="{A23F8ABB-5B24-4285-89DC-66E0E222D2D0}"/>
              </a:ext>
            </a:extLst>
          </p:cNvPr>
          <p:cNvPicPr>
            <a:picLocks noChangeAspect="1" noChangeArrowheads="1"/>
          </p:cNvPicPr>
          <p:nvPr/>
        </p:nvPicPr>
        <p:blipFill>
          <a:blip r:embed="rId3"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320145" y="5100354"/>
            <a:ext cx="1191489" cy="662766"/>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A6549C20-DDFF-4788-91D6-B5CA1EFDF468}"/>
              </a:ext>
            </a:extLst>
          </p:cNvPr>
          <p:cNvSpPr txBox="1"/>
          <p:nvPr/>
        </p:nvSpPr>
        <p:spPr>
          <a:xfrm>
            <a:off x="2934241" y="1745699"/>
            <a:ext cx="2216727" cy="707886"/>
          </a:xfrm>
          <a:prstGeom prst="rect">
            <a:avLst/>
          </a:prstGeom>
          <a:noFill/>
        </p:spPr>
        <p:txBody>
          <a:bodyPr wrap="square" rtlCol="0">
            <a:spAutoFit/>
          </a:bodyPr>
          <a:lstStyle/>
          <a:p>
            <a:r>
              <a:rPr lang="es-MX" sz="2000" b="1" dirty="0">
                <a:solidFill>
                  <a:schemeClr val="accent1">
                    <a:lumMod val="50000"/>
                  </a:schemeClr>
                </a:solidFill>
                <a:latin typeface="Calibri" panose="020F0502020204030204" pitchFamily="34" charset="0"/>
                <a:cs typeface="Calibri" panose="020F0502020204030204" pitchFamily="34" charset="0"/>
              </a:rPr>
              <a:t>Capítulo I</a:t>
            </a:r>
          </a:p>
          <a:p>
            <a:r>
              <a:rPr lang="es-MX" sz="2000" b="1" dirty="0">
                <a:solidFill>
                  <a:schemeClr val="accent1">
                    <a:lumMod val="50000"/>
                  </a:schemeClr>
                </a:solidFill>
                <a:latin typeface="Calibri" panose="020F0502020204030204" pitchFamily="34" charset="0"/>
                <a:cs typeface="Calibri" panose="020F0502020204030204" pitchFamily="34" charset="0"/>
              </a:rPr>
              <a:t>Introducción</a:t>
            </a:r>
          </a:p>
        </p:txBody>
      </p:sp>
      <p:sp>
        <p:nvSpPr>
          <p:cNvPr id="33" name="CuadroTexto 32">
            <a:extLst>
              <a:ext uri="{FF2B5EF4-FFF2-40B4-BE49-F238E27FC236}">
                <a16:creationId xmlns:a16="http://schemas.microsoft.com/office/drawing/2014/main" id="{1E9D5697-E18F-41BA-9E40-364B25353285}"/>
              </a:ext>
            </a:extLst>
          </p:cNvPr>
          <p:cNvSpPr txBox="1"/>
          <p:nvPr/>
        </p:nvSpPr>
        <p:spPr>
          <a:xfrm>
            <a:off x="2984640" y="5003938"/>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III</a:t>
            </a:r>
          </a:p>
          <a:p>
            <a:r>
              <a:rPr lang="es-MX" sz="2000" dirty="0">
                <a:solidFill>
                  <a:schemeClr val="bg1">
                    <a:lumMod val="65000"/>
                  </a:schemeClr>
                </a:solidFill>
                <a:latin typeface="Calibri" panose="020F0502020204030204" pitchFamily="34" charset="0"/>
                <a:cs typeface="Calibri" panose="020F0502020204030204" pitchFamily="34" charset="0"/>
              </a:rPr>
              <a:t>Metodología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4" name="CuadroTexto 33">
            <a:extLst>
              <a:ext uri="{FF2B5EF4-FFF2-40B4-BE49-F238E27FC236}">
                <a16:creationId xmlns:a16="http://schemas.microsoft.com/office/drawing/2014/main" id="{A6D0ADEA-4E64-4531-9F80-DC9C500D5D5F}"/>
              </a:ext>
            </a:extLst>
          </p:cNvPr>
          <p:cNvSpPr txBox="1"/>
          <p:nvPr/>
        </p:nvSpPr>
        <p:spPr>
          <a:xfrm>
            <a:off x="8666270" y="1737837"/>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IV</a:t>
            </a:r>
          </a:p>
          <a:p>
            <a:r>
              <a:rPr lang="es-MX" sz="2000" dirty="0">
                <a:solidFill>
                  <a:schemeClr val="bg1">
                    <a:lumMod val="65000"/>
                  </a:schemeClr>
                </a:solidFill>
                <a:latin typeface="Calibri" panose="020F0502020204030204" pitchFamily="34" charset="0"/>
                <a:cs typeface="Calibri" panose="020F0502020204030204" pitchFamily="34" charset="0"/>
              </a:rPr>
              <a:t>Resultados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120A02FA-428A-40A2-B8BF-3628D18E182D}"/>
              </a:ext>
            </a:extLst>
          </p:cNvPr>
          <p:cNvSpPr txBox="1"/>
          <p:nvPr/>
        </p:nvSpPr>
        <p:spPr>
          <a:xfrm>
            <a:off x="8767801" y="3441584"/>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a:t>
            </a:r>
          </a:p>
          <a:p>
            <a:r>
              <a:rPr lang="es-MX" sz="2000" dirty="0">
                <a:solidFill>
                  <a:schemeClr val="bg1">
                    <a:lumMod val="65000"/>
                  </a:schemeClr>
                </a:solidFill>
                <a:latin typeface="Calibri" panose="020F0502020204030204" pitchFamily="34" charset="0"/>
                <a:cs typeface="Calibri" panose="020F0502020204030204" pitchFamily="34" charset="0"/>
              </a:rPr>
              <a:t>Propuesta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6" name="CuadroTexto 35">
            <a:extLst>
              <a:ext uri="{FF2B5EF4-FFF2-40B4-BE49-F238E27FC236}">
                <a16:creationId xmlns:a16="http://schemas.microsoft.com/office/drawing/2014/main" id="{2C665A7B-4EED-4CD8-BA7E-B79127918F8C}"/>
              </a:ext>
            </a:extLst>
          </p:cNvPr>
          <p:cNvSpPr txBox="1"/>
          <p:nvPr/>
        </p:nvSpPr>
        <p:spPr>
          <a:xfrm>
            <a:off x="8754748" y="4811295"/>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VI</a:t>
            </a:r>
          </a:p>
          <a:p>
            <a:r>
              <a:rPr lang="es-MX" sz="2000" dirty="0">
                <a:solidFill>
                  <a:schemeClr val="bg1">
                    <a:lumMod val="65000"/>
                  </a:schemeClr>
                </a:solidFill>
                <a:latin typeface="Calibri" panose="020F0502020204030204" pitchFamily="34" charset="0"/>
                <a:cs typeface="Calibri" panose="020F0502020204030204" pitchFamily="34" charset="0"/>
              </a:rPr>
              <a:t>Conclusiones y Recomendaciones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8" name="Gráfico 37" descr="Programador">
            <a:extLst>
              <a:ext uri="{FF2B5EF4-FFF2-40B4-BE49-F238E27FC236}">
                <a16:creationId xmlns:a16="http://schemas.microsoft.com/office/drawing/2014/main" id="{4CB08431-1876-45B0-9590-2D96896DA8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2803" y="2934286"/>
            <a:ext cx="1298018" cy="1298018"/>
          </a:xfrm>
          <a:prstGeom prst="rect">
            <a:avLst/>
          </a:prstGeom>
        </p:spPr>
      </p:pic>
    </p:spTree>
    <p:extLst>
      <p:ext uri="{BB962C8B-B14F-4D97-AF65-F5344CB8AC3E}">
        <p14:creationId xmlns:p14="http://schemas.microsoft.com/office/powerpoint/2010/main" val="2183506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C08E1D-917F-4CE4-AD1C-BB2814AF15B5}"/>
              </a:ext>
            </a:extLst>
          </p:cNvPr>
          <p:cNvSpPr>
            <a:spLocks noChangeArrowheads="1"/>
          </p:cNvSpPr>
          <p:nvPr/>
        </p:nvSpPr>
        <p:spPr bwMode="auto">
          <a:xfrm>
            <a:off x="644450" y="392899"/>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Conclusiones</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pSp>
        <p:nvGrpSpPr>
          <p:cNvPr id="3" name="Group 69">
            <a:extLst>
              <a:ext uri="{FF2B5EF4-FFF2-40B4-BE49-F238E27FC236}">
                <a16:creationId xmlns:a16="http://schemas.microsoft.com/office/drawing/2014/main" id="{7631F96B-B2EB-4554-BDBD-EC05EFCAA9F2}"/>
              </a:ext>
            </a:extLst>
          </p:cNvPr>
          <p:cNvGrpSpPr>
            <a:grpSpLocks noChangeAspect="1"/>
          </p:cNvGrpSpPr>
          <p:nvPr/>
        </p:nvGrpSpPr>
        <p:grpSpPr>
          <a:xfrm rot="900000">
            <a:off x="6216999" y="4217226"/>
            <a:ext cx="1271543" cy="1271543"/>
            <a:chOff x="7964592" y="2855911"/>
            <a:chExt cx="2041126" cy="2041126"/>
          </a:xfrm>
          <a:effectLst>
            <a:outerShdw blurRad="50800" dist="38100" dir="2700000" sx="102000" sy="102000" algn="tl" rotWithShape="0">
              <a:prstClr val="black">
                <a:alpha val="40000"/>
              </a:prstClr>
            </a:outerShdw>
          </a:effectLst>
        </p:grpSpPr>
        <p:sp>
          <p:nvSpPr>
            <p:cNvPr id="4" name="Circle: Hollow 362">
              <a:extLst>
                <a:ext uri="{FF2B5EF4-FFF2-40B4-BE49-F238E27FC236}">
                  <a16:creationId xmlns:a16="http://schemas.microsoft.com/office/drawing/2014/main" id="{5B22EABB-BCB1-4E47-A6FC-18C7522ACB74}"/>
                </a:ext>
              </a:extLst>
            </p:cNvPr>
            <p:cNvSpPr>
              <a:spLocks noChangeAspect="1"/>
            </p:cNvSpPr>
            <p:nvPr/>
          </p:nvSpPr>
          <p:spPr>
            <a:xfrm>
              <a:off x="8126800" y="3018119"/>
              <a:ext cx="1716710" cy="1716710"/>
            </a:xfrm>
            <a:prstGeom prst="donut">
              <a:avLst>
                <a:gd name="adj" fmla="val 71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5" name="Group 71">
              <a:extLst>
                <a:ext uri="{FF2B5EF4-FFF2-40B4-BE49-F238E27FC236}">
                  <a16:creationId xmlns:a16="http://schemas.microsoft.com/office/drawing/2014/main" id="{908465FA-1462-4372-B924-0E07951B0C4C}"/>
                </a:ext>
              </a:extLst>
            </p:cNvPr>
            <p:cNvGrpSpPr/>
            <p:nvPr/>
          </p:nvGrpSpPr>
          <p:grpSpPr>
            <a:xfrm>
              <a:off x="8897635" y="2855911"/>
              <a:ext cx="175040" cy="2041126"/>
              <a:chOff x="8229799" y="2768458"/>
              <a:chExt cx="175040" cy="2041126"/>
            </a:xfrm>
            <a:solidFill>
              <a:schemeClr val="accent3"/>
            </a:solidFill>
          </p:grpSpPr>
          <p:sp>
            <p:nvSpPr>
              <p:cNvPr id="22" name="Trapezoid 88">
                <a:extLst>
                  <a:ext uri="{FF2B5EF4-FFF2-40B4-BE49-F238E27FC236}">
                    <a16:creationId xmlns:a16="http://schemas.microsoft.com/office/drawing/2014/main" id="{68470802-41B0-48B9-88EF-D7A4628A9238}"/>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Trapezoid 89">
                <a:extLst>
                  <a:ext uri="{FF2B5EF4-FFF2-40B4-BE49-F238E27FC236}">
                    <a16:creationId xmlns:a16="http://schemas.microsoft.com/office/drawing/2014/main" id="{5C0B2D13-6663-4B48-8862-BE10B82AEFBC}"/>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6" name="Group 72">
              <a:extLst>
                <a:ext uri="{FF2B5EF4-FFF2-40B4-BE49-F238E27FC236}">
                  <a16:creationId xmlns:a16="http://schemas.microsoft.com/office/drawing/2014/main" id="{1D03B583-7685-4B1D-B7AD-FDAE6C09CEA4}"/>
                </a:ext>
              </a:extLst>
            </p:cNvPr>
            <p:cNvGrpSpPr/>
            <p:nvPr/>
          </p:nvGrpSpPr>
          <p:grpSpPr>
            <a:xfrm rot="5400000">
              <a:off x="8897635" y="2855911"/>
              <a:ext cx="175040" cy="2041126"/>
              <a:chOff x="8229799" y="2768458"/>
              <a:chExt cx="175040" cy="2041126"/>
            </a:xfrm>
            <a:solidFill>
              <a:schemeClr val="accent3"/>
            </a:solidFill>
          </p:grpSpPr>
          <p:sp>
            <p:nvSpPr>
              <p:cNvPr id="20" name="Trapezoid 86">
                <a:extLst>
                  <a:ext uri="{FF2B5EF4-FFF2-40B4-BE49-F238E27FC236}">
                    <a16:creationId xmlns:a16="http://schemas.microsoft.com/office/drawing/2014/main" id="{41E6323F-A366-4BBB-88A6-AA95213910D0}"/>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Trapezoid 87">
                <a:extLst>
                  <a:ext uri="{FF2B5EF4-FFF2-40B4-BE49-F238E27FC236}">
                    <a16:creationId xmlns:a16="http://schemas.microsoft.com/office/drawing/2014/main" id="{DD812AE1-BA84-43BD-AC9E-394523EEEFD7}"/>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 name="Group 73">
              <a:extLst>
                <a:ext uri="{FF2B5EF4-FFF2-40B4-BE49-F238E27FC236}">
                  <a16:creationId xmlns:a16="http://schemas.microsoft.com/office/drawing/2014/main" id="{B4BB3724-C646-4707-B6C8-BE794C44FB36}"/>
                </a:ext>
              </a:extLst>
            </p:cNvPr>
            <p:cNvGrpSpPr/>
            <p:nvPr/>
          </p:nvGrpSpPr>
          <p:grpSpPr>
            <a:xfrm rot="1800000">
              <a:off x="8897636" y="2855911"/>
              <a:ext cx="175040" cy="2041126"/>
              <a:chOff x="8229799" y="2768458"/>
              <a:chExt cx="175040" cy="2041126"/>
            </a:xfrm>
            <a:solidFill>
              <a:schemeClr val="accent3"/>
            </a:solidFill>
          </p:grpSpPr>
          <p:sp>
            <p:nvSpPr>
              <p:cNvPr id="18" name="Trapezoid 84">
                <a:extLst>
                  <a:ext uri="{FF2B5EF4-FFF2-40B4-BE49-F238E27FC236}">
                    <a16:creationId xmlns:a16="http://schemas.microsoft.com/office/drawing/2014/main" id="{06782A73-0323-4F20-97B5-1A1A1E17F488}"/>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Trapezoid 85">
                <a:extLst>
                  <a:ext uri="{FF2B5EF4-FFF2-40B4-BE49-F238E27FC236}">
                    <a16:creationId xmlns:a16="http://schemas.microsoft.com/office/drawing/2014/main" id="{8AF11A23-5899-455A-8839-95C6DF04FACF}"/>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8" name="Group 74">
              <a:extLst>
                <a:ext uri="{FF2B5EF4-FFF2-40B4-BE49-F238E27FC236}">
                  <a16:creationId xmlns:a16="http://schemas.microsoft.com/office/drawing/2014/main" id="{64AD6182-A6EE-409D-B835-95C8BA638876}"/>
                </a:ext>
              </a:extLst>
            </p:cNvPr>
            <p:cNvGrpSpPr/>
            <p:nvPr/>
          </p:nvGrpSpPr>
          <p:grpSpPr>
            <a:xfrm rot="3600000">
              <a:off x="8897635" y="2855912"/>
              <a:ext cx="175040" cy="2041126"/>
              <a:chOff x="8229799" y="2768458"/>
              <a:chExt cx="175040" cy="2041126"/>
            </a:xfrm>
            <a:solidFill>
              <a:schemeClr val="accent3"/>
            </a:solidFill>
          </p:grpSpPr>
          <p:sp>
            <p:nvSpPr>
              <p:cNvPr id="16" name="Trapezoid 82">
                <a:extLst>
                  <a:ext uri="{FF2B5EF4-FFF2-40B4-BE49-F238E27FC236}">
                    <a16:creationId xmlns:a16="http://schemas.microsoft.com/office/drawing/2014/main" id="{CF1A5313-B210-4140-8E4A-42DE1B12AC32}"/>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Trapezoid 83">
                <a:extLst>
                  <a:ext uri="{FF2B5EF4-FFF2-40B4-BE49-F238E27FC236}">
                    <a16:creationId xmlns:a16="http://schemas.microsoft.com/office/drawing/2014/main" id="{3E077BBC-6C05-46F4-A9D3-615C660F4EE0}"/>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 name="Group 75">
              <a:extLst>
                <a:ext uri="{FF2B5EF4-FFF2-40B4-BE49-F238E27FC236}">
                  <a16:creationId xmlns:a16="http://schemas.microsoft.com/office/drawing/2014/main" id="{E72C62DF-45EC-4659-8419-1C51A0EB87D0}"/>
                </a:ext>
              </a:extLst>
            </p:cNvPr>
            <p:cNvGrpSpPr/>
            <p:nvPr/>
          </p:nvGrpSpPr>
          <p:grpSpPr>
            <a:xfrm rot="7200000">
              <a:off x="8897635" y="2855912"/>
              <a:ext cx="175040" cy="2041126"/>
              <a:chOff x="8229799" y="2768458"/>
              <a:chExt cx="175040" cy="2041126"/>
            </a:xfrm>
            <a:solidFill>
              <a:schemeClr val="accent3"/>
            </a:solidFill>
          </p:grpSpPr>
          <p:sp>
            <p:nvSpPr>
              <p:cNvPr id="14" name="Trapezoid 80">
                <a:extLst>
                  <a:ext uri="{FF2B5EF4-FFF2-40B4-BE49-F238E27FC236}">
                    <a16:creationId xmlns:a16="http://schemas.microsoft.com/office/drawing/2014/main" id="{F631D12F-6A1C-4EA9-B18E-F845A9C17F88}"/>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Trapezoid 81">
                <a:extLst>
                  <a:ext uri="{FF2B5EF4-FFF2-40B4-BE49-F238E27FC236}">
                    <a16:creationId xmlns:a16="http://schemas.microsoft.com/office/drawing/2014/main" id="{53EF0DE2-4E2F-4C9B-AA9B-FB735BD7D46B}"/>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0" name="Group 76">
              <a:extLst>
                <a:ext uri="{FF2B5EF4-FFF2-40B4-BE49-F238E27FC236}">
                  <a16:creationId xmlns:a16="http://schemas.microsoft.com/office/drawing/2014/main" id="{FF732C83-DAE6-4AEE-AD19-8D80B21D8547}"/>
                </a:ext>
              </a:extLst>
            </p:cNvPr>
            <p:cNvGrpSpPr/>
            <p:nvPr/>
          </p:nvGrpSpPr>
          <p:grpSpPr>
            <a:xfrm rot="9000000">
              <a:off x="8897636" y="2855911"/>
              <a:ext cx="175040" cy="2041126"/>
              <a:chOff x="8229799" y="2768458"/>
              <a:chExt cx="175040" cy="2041126"/>
            </a:xfrm>
            <a:solidFill>
              <a:schemeClr val="accent3"/>
            </a:solidFill>
          </p:grpSpPr>
          <p:sp>
            <p:nvSpPr>
              <p:cNvPr id="12" name="Trapezoid 78">
                <a:extLst>
                  <a:ext uri="{FF2B5EF4-FFF2-40B4-BE49-F238E27FC236}">
                    <a16:creationId xmlns:a16="http://schemas.microsoft.com/office/drawing/2014/main" id="{9395C73A-5FEC-444D-B947-28A4EEA2E615}"/>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Trapezoid 79">
                <a:extLst>
                  <a:ext uri="{FF2B5EF4-FFF2-40B4-BE49-F238E27FC236}">
                    <a16:creationId xmlns:a16="http://schemas.microsoft.com/office/drawing/2014/main" id="{5D8884E8-01DF-4A1B-A160-E7C398340BB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45" name="Group 27">
            <a:extLst>
              <a:ext uri="{FF2B5EF4-FFF2-40B4-BE49-F238E27FC236}">
                <a16:creationId xmlns:a16="http://schemas.microsoft.com/office/drawing/2014/main" id="{3C245A48-7E05-4832-AB76-56F71A016979}"/>
              </a:ext>
            </a:extLst>
          </p:cNvPr>
          <p:cNvGrpSpPr>
            <a:grpSpLocks noChangeAspect="1"/>
          </p:cNvGrpSpPr>
          <p:nvPr/>
        </p:nvGrpSpPr>
        <p:grpSpPr>
          <a:xfrm rot="900000">
            <a:off x="6227193" y="2464004"/>
            <a:ext cx="1271543" cy="1271543"/>
            <a:chOff x="2955023" y="2855911"/>
            <a:chExt cx="2041126" cy="2041126"/>
          </a:xfrm>
          <a:effectLst>
            <a:outerShdw blurRad="50800" dist="38100" dir="2700000" sx="102000" sy="102000" algn="tl" rotWithShape="0">
              <a:prstClr val="black">
                <a:alpha val="40000"/>
              </a:prstClr>
            </a:outerShdw>
          </a:effectLst>
        </p:grpSpPr>
        <p:sp>
          <p:nvSpPr>
            <p:cNvPr id="46" name="Circle: Hollow 322">
              <a:extLst>
                <a:ext uri="{FF2B5EF4-FFF2-40B4-BE49-F238E27FC236}">
                  <a16:creationId xmlns:a16="http://schemas.microsoft.com/office/drawing/2014/main" id="{7E6844EB-C96A-440E-AE92-18D3C9D44D91}"/>
                </a:ext>
              </a:extLst>
            </p:cNvPr>
            <p:cNvSpPr>
              <a:spLocks noChangeAspect="1"/>
            </p:cNvSpPr>
            <p:nvPr/>
          </p:nvSpPr>
          <p:spPr>
            <a:xfrm>
              <a:off x="3117231" y="3018119"/>
              <a:ext cx="1716710" cy="1716710"/>
            </a:xfrm>
            <a:prstGeom prst="donut">
              <a:avLst>
                <a:gd name="adj" fmla="val 71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47" name="Group 29">
              <a:extLst>
                <a:ext uri="{FF2B5EF4-FFF2-40B4-BE49-F238E27FC236}">
                  <a16:creationId xmlns:a16="http://schemas.microsoft.com/office/drawing/2014/main" id="{FF77E3AE-D8CF-4577-9951-E13CF79EF210}"/>
                </a:ext>
              </a:extLst>
            </p:cNvPr>
            <p:cNvGrpSpPr/>
            <p:nvPr/>
          </p:nvGrpSpPr>
          <p:grpSpPr>
            <a:xfrm>
              <a:off x="3888066" y="2855911"/>
              <a:ext cx="175040" cy="2041126"/>
              <a:chOff x="8229799" y="2768458"/>
              <a:chExt cx="175040" cy="2041126"/>
            </a:xfrm>
            <a:solidFill>
              <a:schemeClr val="accent1"/>
            </a:solidFill>
          </p:grpSpPr>
          <p:sp>
            <p:nvSpPr>
              <p:cNvPr id="64" name="Trapezoid 46">
                <a:extLst>
                  <a:ext uri="{FF2B5EF4-FFF2-40B4-BE49-F238E27FC236}">
                    <a16:creationId xmlns:a16="http://schemas.microsoft.com/office/drawing/2014/main" id="{C01C2440-B62D-4E61-A05B-DCD0C091A67B}"/>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Trapezoid 47">
                <a:extLst>
                  <a:ext uri="{FF2B5EF4-FFF2-40B4-BE49-F238E27FC236}">
                    <a16:creationId xmlns:a16="http://schemas.microsoft.com/office/drawing/2014/main" id="{13A7E47F-6B1A-47E6-A31E-299DEA0A4856}"/>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8" name="Group 30">
              <a:extLst>
                <a:ext uri="{FF2B5EF4-FFF2-40B4-BE49-F238E27FC236}">
                  <a16:creationId xmlns:a16="http://schemas.microsoft.com/office/drawing/2014/main" id="{B04B6DE6-8B0B-4A12-A95E-667C6B738BB9}"/>
                </a:ext>
              </a:extLst>
            </p:cNvPr>
            <p:cNvGrpSpPr/>
            <p:nvPr/>
          </p:nvGrpSpPr>
          <p:grpSpPr>
            <a:xfrm rot="5400000">
              <a:off x="3888066" y="2855911"/>
              <a:ext cx="175040" cy="2041126"/>
              <a:chOff x="8229799" y="2768458"/>
              <a:chExt cx="175040" cy="2041126"/>
            </a:xfrm>
            <a:solidFill>
              <a:schemeClr val="accent1"/>
            </a:solidFill>
          </p:grpSpPr>
          <p:sp>
            <p:nvSpPr>
              <p:cNvPr id="62" name="Trapezoid 44">
                <a:extLst>
                  <a:ext uri="{FF2B5EF4-FFF2-40B4-BE49-F238E27FC236}">
                    <a16:creationId xmlns:a16="http://schemas.microsoft.com/office/drawing/2014/main" id="{788971D8-7A86-467E-A8C4-2946910C59A9}"/>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Trapezoid 45">
                <a:extLst>
                  <a:ext uri="{FF2B5EF4-FFF2-40B4-BE49-F238E27FC236}">
                    <a16:creationId xmlns:a16="http://schemas.microsoft.com/office/drawing/2014/main" id="{2B64F8F1-69D1-4FEF-A1BC-FE0061BFB4F0}"/>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9" name="Group 31">
              <a:extLst>
                <a:ext uri="{FF2B5EF4-FFF2-40B4-BE49-F238E27FC236}">
                  <a16:creationId xmlns:a16="http://schemas.microsoft.com/office/drawing/2014/main" id="{CA78D5C6-FFB7-4492-A59E-06D51CCEBF41}"/>
                </a:ext>
              </a:extLst>
            </p:cNvPr>
            <p:cNvGrpSpPr/>
            <p:nvPr/>
          </p:nvGrpSpPr>
          <p:grpSpPr>
            <a:xfrm rot="1800000">
              <a:off x="3888067" y="2855911"/>
              <a:ext cx="175040" cy="2041126"/>
              <a:chOff x="8229799" y="2768458"/>
              <a:chExt cx="175040" cy="2041126"/>
            </a:xfrm>
            <a:solidFill>
              <a:schemeClr val="accent1"/>
            </a:solidFill>
          </p:grpSpPr>
          <p:sp>
            <p:nvSpPr>
              <p:cNvPr id="60" name="Trapezoid 42">
                <a:extLst>
                  <a:ext uri="{FF2B5EF4-FFF2-40B4-BE49-F238E27FC236}">
                    <a16:creationId xmlns:a16="http://schemas.microsoft.com/office/drawing/2014/main" id="{62CA2BCD-15A8-4E14-9BAA-395A8D001E9D}"/>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1" name="Trapezoid 43">
                <a:extLst>
                  <a:ext uri="{FF2B5EF4-FFF2-40B4-BE49-F238E27FC236}">
                    <a16:creationId xmlns:a16="http://schemas.microsoft.com/office/drawing/2014/main" id="{56D0A981-FE6D-40B8-B55B-4FE4CC385276}"/>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0" name="Group 32">
              <a:extLst>
                <a:ext uri="{FF2B5EF4-FFF2-40B4-BE49-F238E27FC236}">
                  <a16:creationId xmlns:a16="http://schemas.microsoft.com/office/drawing/2014/main" id="{8CD754DD-15E1-458D-888B-B32DC3479FA6}"/>
                </a:ext>
              </a:extLst>
            </p:cNvPr>
            <p:cNvGrpSpPr/>
            <p:nvPr/>
          </p:nvGrpSpPr>
          <p:grpSpPr>
            <a:xfrm rot="3600000">
              <a:off x="3888066" y="2855912"/>
              <a:ext cx="175040" cy="2041126"/>
              <a:chOff x="8229799" y="2768458"/>
              <a:chExt cx="175040" cy="2041126"/>
            </a:xfrm>
            <a:solidFill>
              <a:schemeClr val="accent1"/>
            </a:solidFill>
          </p:grpSpPr>
          <p:sp>
            <p:nvSpPr>
              <p:cNvPr id="58" name="Trapezoid 40">
                <a:extLst>
                  <a:ext uri="{FF2B5EF4-FFF2-40B4-BE49-F238E27FC236}">
                    <a16:creationId xmlns:a16="http://schemas.microsoft.com/office/drawing/2014/main" id="{1C95A0E4-42CF-400A-894C-41D508CEA9EE}"/>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Trapezoid 41">
                <a:extLst>
                  <a:ext uri="{FF2B5EF4-FFF2-40B4-BE49-F238E27FC236}">
                    <a16:creationId xmlns:a16="http://schemas.microsoft.com/office/drawing/2014/main" id="{0A9722A2-08EC-40C4-B048-C210946E8236}"/>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1" name="Group 33">
              <a:extLst>
                <a:ext uri="{FF2B5EF4-FFF2-40B4-BE49-F238E27FC236}">
                  <a16:creationId xmlns:a16="http://schemas.microsoft.com/office/drawing/2014/main" id="{33D85324-629A-4C85-A177-0B8CE7491845}"/>
                </a:ext>
              </a:extLst>
            </p:cNvPr>
            <p:cNvGrpSpPr/>
            <p:nvPr/>
          </p:nvGrpSpPr>
          <p:grpSpPr>
            <a:xfrm rot="7200000">
              <a:off x="3888066" y="2855912"/>
              <a:ext cx="175040" cy="2041126"/>
              <a:chOff x="8229799" y="2768458"/>
              <a:chExt cx="175040" cy="2041126"/>
            </a:xfrm>
            <a:solidFill>
              <a:schemeClr val="accent1"/>
            </a:solidFill>
          </p:grpSpPr>
          <p:sp>
            <p:nvSpPr>
              <p:cNvPr id="56" name="Trapezoid 38">
                <a:extLst>
                  <a:ext uri="{FF2B5EF4-FFF2-40B4-BE49-F238E27FC236}">
                    <a16:creationId xmlns:a16="http://schemas.microsoft.com/office/drawing/2014/main" id="{7DB0610D-2CEE-4716-90B8-86EA2C27DADA}"/>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7" name="Trapezoid 39">
                <a:extLst>
                  <a:ext uri="{FF2B5EF4-FFF2-40B4-BE49-F238E27FC236}">
                    <a16:creationId xmlns:a16="http://schemas.microsoft.com/office/drawing/2014/main" id="{CA6162AB-CCCD-44C2-8241-43B994D8A7E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2" name="Group 34">
              <a:extLst>
                <a:ext uri="{FF2B5EF4-FFF2-40B4-BE49-F238E27FC236}">
                  <a16:creationId xmlns:a16="http://schemas.microsoft.com/office/drawing/2014/main" id="{B5610FDD-D317-4798-8B02-8B22638A6856}"/>
                </a:ext>
              </a:extLst>
            </p:cNvPr>
            <p:cNvGrpSpPr/>
            <p:nvPr/>
          </p:nvGrpSpPr>
          <p:grpSpPr>
            <a:xfrm rot="9000000">
              <a:off x="3888067" y="2855911"/>
              <a:ext cx="175040" cy="2041126"/>
              <a:chOff x="8229799" y="2768458"/>
              <a:chExt cx="175040" cy="2041126"/>
            </a:xfrm>
            <a:solidFill>
              <a:schemeClr val="accent1"/>
            </a:solidFill>
          </p:grpSpPr>
          <p:sp>
            <p:nvSpPr>
              <p:cNvPr id="54" name="Trapezoid 36">
                <a:extLst>
                  <a:ext uri="{FF2B5EF4-FFF2-40B4-BE49-F238E27FC236}">
                    <a16:creationId xmlns:a16="http://schemas.microsoft.com/office/drawing/2014/main" id="{06911236-982C-4701-973C-1E5B6B245773}"/>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5" name="Trapezoid 37">
                <a:extLst>
                  <a:ext uri="{FF2B5EF4-FFF2-40B4-BE49-F238E27FC236}">
                    <a16:creationId xmlns:a16="http://schemas.microsoft.com/office/drawing/2014/main" id="{D5A34460-A551-4C85-ADFC-557287E0CCFB}"/>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66" name="Group 48">
            <a:extLst>
              <a:ext uri="{FF2B5EF4-FFF2-40B4-BE49-F238E27FC236}">
                <a16:creationId xmlns:a16="http://schemas.microsoft.com/office/drawing/2014/main" id="{94847A7D-BCB3-4C0D-8D77-F5DF89E0E78C}"/>
              </a:ext>
            </a:extLst>
          </p:cNvPr>
          <p:cNvGrpSpPr>
            <a:grpSpLocks noChangeAspect="1"/>
          </p:cNvGrpSpPr>
          <p:nvPr/>
        </p:nvGrpSpPr>
        <p:grpSpPr>
          <a:xfrm>
            <a:off x="5047767" y="3436411"/>
            <a:ext cx="1271543" cy="1271543"/>
            <a:chOff x="5517577" y="2855912"/>
            <a:chExt cx="2041126" cy="2041126"/>
          </a:xfrm>
          <a:effectLst>
            <a:outerShdw blurRad="50800" dist="38100" dir="2700000" sx="102000" sy="102000" algn="tl" rotWithShape="0">
              <a:prstClr val="black">
                <a:alpha val="40000"/>
              </a:prstClr>
            </a:outerShdw>
          </a:effectLst>
        </p:grpSpPr>
        <p:sp>
          <p:nvSpPr>
            <p:cNvPr id="67" name="Circle: Hollow 342">
              <a:extLst>
                <a:ext uri="{FF2B5EF4-FFF2-40B4-BE49-F238E27FC236}">
                  <a16:creationId xmlns:a16="http://schemas.microsoft.com/office/drawing/2014/main" id="{3CB0522C-ADE3-453C-AC3D-6B5A65B1E3B2}"/>
                </a:ext>
              </a:extLst>
            </p:cNvPr>
            <p:cNvSpPr>
              <a:spLocks noChangeAspect="1"/>
            </p:cNvSpPr>
            <p:nvPr/>
          </p:nvSpPr>
          <p:spPr>
            <a:xfrm>
              <a:off x="5679785" y="3018120"/>
              <a:ext cx="1716710" cy="1716710"/>
            </a:xfrm>
            <a:prstGeom prst="donut">
              <a:avLst>
                <a:gd name="adj" fmla="val 71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68" name="Group 50">
              <a:extLst>
                <a:ext uri="{FF2B5EF4-FFF2-40B4-BE49-F238E27FC236}">
                  <a16:creationId xmlns:a16="http://schemas.microsoft.com/office/drawing/2014/main" id="{41F027E8-9FAD-4819-8EA7-B8EC5465C0F9}"/>
                </a:ext>
              </a:extLst>
            </p:cNvPr>
            <p:cNvGrpSpPr/>
            <p:nvPr/>
          </p:nvGrpSpPr>
          <p:grpSpPr>
            <a:xfrm>
              <a:off x="6450620" y="2855912"/>
              <a:ext cx="175040" cy="2041126"/>
              <a:chOff x="8229799" y="2768458"/>
              <a:chExt cx="175040" cy="2041126"/>
            </a:xfrm>
            <a:solidFill>
              <a:schemeClr val="accent2"/>
            </a:solidFill>
          </p:grpSpPr>
          <p:sp>
            <p:nvSpPr>
              <p:cNvPr id="85" name="Trapezoid 67">
                <a:extLst>
                  <a:ext uri="{FF2B5EF4-FFF2-40B4-BE49-F238E27FC236}">
                    <a16:creationId xmlns:a16="http://schemas.microsoft.com/office/drawing/2014/main" id="{C3023586-0CD5-452A-A48B-9022579E3B84}"/>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6" name="Trapezoid 68">
                <a:extLst>
                  <a:ext uri="{FF2B5EF4-FFF2-40B4-BE49-F238E27FC236}">
                    <a16:creationId xmlns:a16="http://schemas.microsoft.com/office/drawing/2014/main" id="{57D9B7AB-F3C5-45D5-9AB2-64EDA2D8AED2}"/>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69" name="Group 51">
              <a:extLst>
                <a:ext uri="{FF2B5EF4-FFF2-40B4-BE49-F238E27FC236}">
                  <a16:creationId xmlns:a16="http://schemas.microsoft.com/office/drawing/2014/main" id="{1879DF6C-F8B8-49B5-8BA3-797A512B1E38}"/>
                </a:ext>
              </a:extLst>
            </p:cNvPr>
            <p:cNvGrpSpPr/>
            <p:nvPr/>
          </p:nvGrpSpPr>
          <p:grpSpPr>
            <a:xfrm rot="5400000">
              <a:off x="6450620" y="2855912"/>
              <a:ext cx="175040" cy="2041126"/>
              <a:chOff x="8229799" y="2768458"/>
              <a:chExt cx="175040" cy="2041126"/>
            </a:xfrm>
            <a:solidFill>
              <a:schemeClr val="accent2"/>
            </a:solidFill>
          </p:grpSpPr>
          <p:sp>
            <p:nvSpPr>
              <p:cNvPr id="83" name="Trapezoid 65">
                <a:extLst>
                  <a:ext uri="{FF2B5EF4-FFF2-40B4-BE49-F238E27FC236}">
                    <a16:creationId xmlns:a16="http://schemas.microsoft.com/office/drawing/2014/main" id="{F8B2AE73-6B8F-4758-8D10-3B86100851A1}"/>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4" name="Trapezoid 66">
                <a:extLst>
                  <a:ext uri="{FF2B5EF4-FFF2-40B4-BE49-F238E27FC236}">
                    <a16:creationId xmlns:a16="http://schemas.microsoft.com/office/drawing/2014/main" id="{36835053-5ACB-469B-BDC4-8BFF491B35A1}"/>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0" name="Group 52">
              <a:extLst>
                <a:ext uri="{FF2B5EF4-FFF2-40B4-BE49-F238E27FC236}">
                  <a16:creationId xmlns:a16="http://schemas.microsoft.com/office/drawing/2014/main" id="{F79D2707-E2F5-4F88-8665-94BBF2B5F145}"/>
                </a:ext>
              </a:extLst>
            </p:cNvPr>
            <p:cNvGrpSpPr/>
            <p:nvPr/>
          </p:nvGrpSpPr>
          <p:grpSpPr>
            <a:xfrm rot="1800000">
              <a:off x="6450621" y="2855912"/>
              <a:ext cx="175040" cy="2041126"/>
              <a:chOff x="8229799" y="2768458"/>
              <a:chExt cx="175040" cy="2041126"/>
            </a:xfrm>
            <a:solidFill>
              <a:schemeClr val="accent2"/>
            </a:solidFill>
          </p:grpSpPr>
          <p:sp>
            <p:nvSpPr>
              <p:cNvPr id="81" name="Trapezoid 63">
                <a:extLst>
                  <a:ext uri="{FF2B5EF4-FFF2-40B4-BE49-F238E27FC236}">
                    <a16:creationId xmlns:a16="http://schemas.microsoft.com/office/drawing/2014/main" id="{DF3D9D09-BC65-460B-B0FF-4AA1FFA4F09E}"/>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2" name="Trapezoid 64">
                <a:extLst>
                  <a:ext uri="{FF2B5EF4-FFF2-40B4-BE49-F238E27FC236}">
                    <a16:creationId xmlns:a16="http://schemas.microsoft.com/office/drawing/2014/main" id="{320ADF65-86EC-4DA9-B540-BE13FD030AC3}"/>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1" name="Group 53">
              <a:extLst>
                <a:ext uri="{FF2B5EF4-FFF2-40B4-BE49-F238E27FC236}">
                  <a16:creationId xmlns:a16="http://schemas.microsoft.com/office/drawing/2014/main" id="{A438C834-9CD6-47CF-8CEB-37D87439654E}"/>
                </a:ext>
              </a:extLst>
            </p:cNvPr>
            <p:cNvGrpSpPr/>
            <p:nvPr/>
          </p:nvGrpSpPr>
          <p:grpSpPr>
            <a:xfrm rot="3600000">
              <a:off x="6450620" y="2855913"/>
              <a:ext cx="175040" cy="2041126"/>
              <a:chOff x="8229799" y="2768458"/>
              <a:chExt cx="175040" cy="2041126"/>
            </a:xfrm>
            <a:solidFill>
              <a:schemeClr val="accent2"/>
            </a:solidFill>
          </p:grpSpPr>
          <p:sp>
            <p:nvSpPr>
              <p:cNvPr id="79" name="Trapezoid 61">
                <a:extLst>
                  <a:ext uri="{FF2B5EF4-FFF2-40B4-BE49-F238E27FC236}">
                    <a16:creationId xmlns:a16="http://schemas.microsoft.com/office/drawing/2014/main" id="{9C149A2B-EC06-4813-AC3F-C7CD13E47B95}"/>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Trapezoid 62">
                <a:extLst>
                  <a:ext uri="{FF2B5EF4-FFF2-40B4-BE49-F238E27FC236}">
                    <a16:creationId xmlns:a16="http://schemas.microsoft.com/office/drawing/2014/main" id="{A7C8DDAA-36D2-48EA-BCD1-4B6E1EB24745}"/>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2" name="Group 54">
              <a:extLst>
                <a:ext uri="{FF2B5EF4-FFF2-40B4-BE49-F238E27FC236}">
                  <a16:creationId xmlns:a16="http://schemas.microsoft.com/office/drawing/2014/main" id="{290F8970-B96F-4893-B6A5-BEAB2FD209B7}"/>
                </a:ext>
              </a:extLst>
            </p:cNvPr>
            <p:cNvGrpSpPr/>
            <p:nvPr/>
          </p:nvGrpSpPr>
          <p:grpSpPr>
            <a:xfrm rot="7200000">
              <a:off x="6450620" y="2855913"/>
              <a:ext cx="175040" cy="2041126"/>
              <a:chOff x="8229799" y="2768458"/>
              <a:chExt cx="175040" cy="2041126"/>
            </a:xfrm>
            <a:solidFill>
              <a:schemeClr val="accent2"/>
            </a:solidFill>
          </p:grpSpPr>
          <p:sp>
            <p:nvSpPr>
              <p:cNvPr id="77" name="Trapezoid 59">
                <a:extLst>
                  <a:ext uri="{FF2B5EF4-FFF2-40B4-BE49-F238E27FC236}">
                    <a16:creationId xmlns:a16="http://schemas.microsoft.com/office/drawing/2014/main" id="{4C126D87-0C63-425C-85DA-8F52E403D8C8}"/>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8" name="Trapezoid 60">
                <a:extLst>
                  <a:ext uri="{FF2B5EF4-FFF2-40B4-BE49-F238E27FC236}">
                    <a16:creationId xmlns:a16="http://schemas.microsoft.com/office/drawing/2014/main" id="{A309A0BB-019E-4C26-810E-0700574568EE}"/>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3" name="Group 55">
              <a:extLst>
                <a:ext uri="{FF2B5EF4-FFF2-40B4-BE49-F238E27FC236}">
                  <a16:creationId xmlns:a16="http://schemas.microsoft.com/office/drawing/2014/main" id="{9E5937DA-BF39-4154-B012-F638F54BAD79}"/>
                </a:ext>
              </a:extLst>
            </p:cNvPr>
            <p:cNvGrpSpPr/>
            <p:nvPr/>
          </p:nvGrpSpPr>
          <p:grpSpPr>
            <a:xfrm rot="9000000">
              <a:off x="6450621" y="2855912"/>
              <a:ext cx="175040" cy="2041126"/>
              <a:chOff x="8229799" y="2768458"/>
              <a:chExt cx="175040" cy="2041126"/>
            </a:xfrm>
            <a:solidFill>
              <a:schemeClr val="accent2"/>
            </a:solidFill>
          </p:grpSpPr>
          <p:sp>
            <p:nvSpPr>
              <p:cNvPr id="75" name="Trapezoid 57">
                <a:extLst>
                  <a:ext uri="{FF2B5EF4-FFF2-40B4-BE49-F238E27FC236}">
                    <a16:creationId xmlns:a16="http://schemas.microsoft.com/office/drawing/2014/main" id="{F82144C6-566C-41D4-887D-8C8B08199B0F}"/>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6" name="Trapezoid 58">
                <a:extLst>
                  <a:ext uri="{FF2B5EF4-FFF2-40B4-BE49-F238E27FC236}">
                    <a16:creationId xmlns:a16="http://schemas.microsoft.com/office/drawing/2014/main" id="{198131E0-4A13-412A-AA6C-B3EA024E001C}"/>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87" name="Group 6">
            <a:extLst>
              <a:ext uri="{FF2B5EF4-FFF2-40B4-BE49-F238E27FC236}">
                <a16:creationId xmlns:a16="http://schemas.microsoft.com/office/drawing/2014/main" id="{3F6A0304-B75E-4F6D-AB96-89B11BAFAD27}"/>
              </a:ext>
            </a:extLst>
          </p:cNvPr>
          <p:cNvGrpSpPr>
            <a:grpSpLocks noChangeAspect="1"/>
          </p:cNvGrpSpPr>
          <p:nvPr/>
        </p:nvGrpSpPr>
        <p:grpSpPr>
          <a:xfrm>
            <a:off x="5021857" y="1773736"/>
            <a:ext cx="1271543" cy="1271543"/>
            <a:chOff x="601033" y="2855912"/>
            <a:chExt cx="2041126" cy="2041126"/>
          </a:xfrm>
          <a:effectLst>
            <a:outerShdw blurRad="50800" dist="38100" dir="2700000" sx="102000" sy="102000" algn="tl" rotWithShape="0">
              <a:prstClr val="black">
                <a:alpha val="40000"/>
              </a:prstClr>
            </a:outerShdw>
          </a:effectLst>
        </p:grpSpPr>
        <p:sp>
          <p:nvSpPr>
            <p:cNvPr id="88" name="Circle: Hollow 151">
              <a:extLst>
                <a:ext uri="{FF2B5EF4-FFF2-40B4-BE49-F238E27FC236}">
                  <a16:creationId xmlns:a16="http://schemas.microsoft.com/office/drawing/2014/main" id="{CAC74661-79B5-44E1-93D1-EF2F85B9FDA3}"/>
                </a:ext>
              </a:extLst>
            </p:cNvPr>
            <p:cNvSpPr>
              <a:spLocks noChangeAspect="1"/>
            </p:cNvSpPr>
            <p:nvPr/>
          </p:nvSpPr>
          <p:spPr>
            <a:xfrm>
              <a:off x="763241" y="3018120"/>
              <a:ext cx="1716710" cy="1716710"/>
            </a:xfrm>
            <a:prstGeom prst="donut">
              <a:avLst>
                <a:gd name="adj" fmla="val 71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nvGrpSpPr>
            <p:cNvPr id="89" name="Group 8">
              <a:extLst>
                <a:ext uri="{FF2B5EF4-FFF2-40B4-BE49-F238E27FC236}">
                  <a16:creationId xmlns:a16="http://schemas.microsoft.com/office/drawing/2014/main" id="{2B13B2A4-E390-41CF-8B30-E463A98428FE}"/>
                </a:ext>
              </a:extLst>
            </p:cNvPr>
            <p:cNvGrpSpPr/>
            <p:nvPr/>
          </p:nvGrpSpPr>
          <p:grpSpPr>
            <a:xfrm>
              <a:off x="1534076" y="2855912"/>
              <a:ext cx="175040" cy="2041126"/>
              <a:chOff x="8229799" y="2768458"/>
              <a:chExt cx="175040" cy="2041126"/>
            </a:xfrm>
            <a:solidFill>
              <a:schemeClr val="tx2"/>
            </a:solidFill>
          </p:grpSpPr>
          <p:sp>
            <p:nvSpPr>
              <p:cNvPr id="106" name="Trapezoid 25">
                <a:extLst>
                  <a:ext uri="{FF2B5EF4-FFF2-40B4-BE49-F238E27FC236}">
                    <a16:creationId xmlns:a16="http://schemas.microsoft.com/office/drawing/2014/main" id="{54819E5E-BE49-4CDF-B2A4-82B9BEDBEA30}"/>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107" name="Trapezoid 26">
                <a:extLst>
                  <a:ext uri="{FF2B5EF4-FFF2-40B4-BE49-F238E27FC236}">
                    <a16:creationId xmlns:a16="http://schemas.microsoft.com/office/drawing/2014/main" id="{8A4C2648-A5DD-458E-8D34-C32BA308BE50}"/>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90" name="Group 9">
              <a:extLst>
                <a:ext uri="{FF2B5EF4-FFF2-40B4-BE49-F238E27FC236}">
                  <a16:creationId xmlns:a16="http://schemas.microsoft.com/office/drawing/2014/main" id="{1EC56E38-0CBC-41D9-82CA-CB7525C896FA}"/>
                </a:ext>
              </a:extLst>
            </p:cNvPr>
            <p:cNvGrpSpPr/>
            <p:nvPr/>
          </p:nvGrpSpPr>
          <p:grpSpPr>
            <a:xfrm rot="5400000">
              <a:off x="1534076" y="2855912"/>
              <a:ext cx="175040" cy="2041126"/>
              <a:chOff x="8229799" y="2768458"/>
              <a:chExt cx="175040" cy="2041126"/>
            </a:xfrm>
            <a:solidFill>
              <a:schemeClr val="tx2"/>
            </a:solidFill>
          </p:grpSpPr>
          <p:sp>
            <p:nvSpPr>
              <p:cNvPr id="104" name="Trapezoid 23">
                <a:extLst>
                  <a:ext uri="{FF2B5EF4-FFF2-40B4-BE49-F238E27FC236}">
                    <a16:creationId xmlns:a16="http://schemas.microsoft.com/office/drawing/2014/main" id="{9EF60272-5732-4912-A92E-C50DC320808F}"/>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105" name="Trapezoid 24">
                <a:extLst>
                  <a:ext uri="{FF2B5EF4-FFF2-40B4-BE49-F238E27FC236}">
                    <a16:creationId xmlns:a16="http://schemas.microsoft.com/office/drawing/2014/main" id="{30D0D719-7CEF-4ACA-AB58-1D8C3D1B9F6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91" name="Group 10">
              <a:extLst>
                <a:ext uri="{FF2B5EF4-FFF2-40B4-BE49-F238E27FC236}">
                  <a16:creationId xmlns:a16="http://schemas.microsoft.com/office/drawing/2014/main" id="{F3E883A3-A455-4BB7-B255-9187EDABE48A}"/>
                </a:ext>
              </a:extLst>
            </p:cNvPr>
            <p:cNvGrpSpPr/>
            <p:nvPr/>
          </p:nvGrpSpPr>
          <p:grpSpPr>
            <a:xfrm rot="1800000">
              <a:off x="1534077" y="2855912"/>
              <a:ext cx="175040" cy="2041126"/>
              <a:chOff x="8229799" y="2768458"/>
              <a:chExt cx="175040" cy="2041126"/>
            </a:xfrm>
            <a:solidFill>
              <a:schemeClr val="tx2"/>
            </a:solidFill>
          </p:grpSpPr>
          <p:sp>
            <p:nvSpPr>
              <p:cNvPr id="102" name="Trapezoid 21">
                <a:extLst>
                  <a:ext uri="{FF2B5EF4-FFF2-40B4-BE49-F238E27FC236}">
                    <a16:creationId xmlns:a16="http://schemas.microsoft.com/office/drawing/2014/main" id="{1671B8BF-9414-4641-BD1A-13A59C2A7335}"/>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103" name="Trapezoid 22">
                <a:extLst>
                  <a:ext uri="{FF2B5EF4-FFF2-40B4-BE49-F238E27FC236}">
                    <a16:creationId xmlns:a16="http://schemas.microsoft.com/office/drawing/2014/main" id="{22244796-0108-4618-A13F-FC45E7DFB290}"/>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92" name="Group 11">
              <a:extLst>
                <a:ext uri="{FF2B5EF4-FFF2-40B4-BE49-F238E27FC236}">
                  <a16:creationId xmlns:a16="http://schemas.microsoft.com/office/drawing/2014/main" id="{539208E5-DBD2-420D-9693-0A2C997A1A23}"/>
                </a:ext>
              </a:extLst>
            </p:cNvPr>
            <p:cNvGrpSpPr/>
            <p:nvPr/>
          </p:nvGrpSpPr>
          <p:grpSpPr>
            <a:xfrm rot="3600000">
              <a:off x="1534076" y="2855913"/>
              <a:ext cx="175040" cy="2041126"/>
              <a:chOff x="8229799" y="2768458"/>
              <a:chExt cx="175040" cy="2041126"/>
            </a:xfrm>
            <a:solidFill>
              <a:schemeClr val="tx2"/>
            </a:solidFill>
          </p:grpSpPr>
          <p:sp>
            <p:nvSpPr>
              <p:cNvPr id="100" name="Trapezoid 19">
                <a:extLst>
                  <a:ext uri="{FF2B5EF4-FFF2-40B4-BE49-F238E27FC236}">
                    <a16:creationId xmlns:a16="http://schemas.microsoft.com/office/drawing/2014/main" id="{F0FFBCD9-A980-4E37-8E20-46653FF3C783}"/>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101" name="Trapezoid 20">
                <a:extLst>
                  <a:ext uri="{FF2B5EF4-FFF2-40B4-BE49-F238E27FC236}">
                    <a16:creationId xmlns:a16="http://schemas.microsoft.com/office/drawing/2014/main" id="{FD571856-9837-44B0-8FB6-DBE2BACF1861}"/>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93" name="Group 12">
              <a:extLst>
                <a:ext uri="{FF2B5EF4-FFF2-40B4-BE49-F238E27FC236}">
                  <a16:creationId xmlns:a16="http://schemas.microsoft.com/office/drawing/2014/main" id="{D1284475-CB7B-4BA9-B453-A9F4A5783194}"/>
                </a:ext>
              </a:extLst>
            </p:cNvPr>
            <p:cNvGrpSpPr/>
            <p:nvPr/>
          </p:nvGrpSpPr>
          <p:grpSpPr>
            <a:xfrm rot="7200000">
              <a:off x="1534076" y="2855913"/>
              <a:ext cx="175040" cy="2041126"/>
              <a:chOff x="8229799" y="2768458"/>
              <a:chExt cx="175040" cy="2041126"/>
            </a:xfrm>
            <a:solidFill>
              <a:schemeClr val="tx2"/>
            </a:solidFill>
          </p:grpSpPr>
          <p:sp>
            <p:nvSpPr>
              <p:cNvPr id="98" name="Trapezoid 17">
                <a:extLst>
                  <a:ext uri="{FF2B5EF4-FFF2-40B4-BE49-F238E27FC236}">
                    <a16:creationId xmlns:a16="http://schemas.microsoft.com/office/drawing/2014/main" id="{465C7FD8-391F-48FC-9946-1617A529D0D0}"/>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99" name="Trapezoid 18">
                <a:extLst>
                  <a:ext uri="{FF2B5EF4-FFF2-40B4-BE49-F238E27FC236}">
                    <a16:creationId xmlns:a16="http://schemas.microsoft.com/office/drawing/2014/main" id="{1028A864-15B8-45C0-8C71-3EDC37220251}"/>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94" name="Group 13">
              <a:extLst>
                <a:ext uri="{FF2B5EF4-FFF2-40B4-BE49-F238E27FC236}">
                  <a16:creationId xmlns:a16="http://schemas.microsoft.com/office/drawing/2014/main" id="{3D9A9496-68E8-4FED-876A-58291449F6AD}"/>
                </a:ext>
              </a:extLst>
            </p:cNvPr>
            <p:cNvGrpSpPr/>
            <p:nvPr/>
          </p:nvGrpSpPr>
          <p:grpSpPr>
            <a:xfrm rot="9000000">
              <a:off x="1534077" y="2855912"/>
              <a:ext cx="175040" cy="2041126"/>
              <a:chOff x="8229799" y="2768458"/>
              <a:chExt cx="175040" cy="2041126"/>
            </a:xfrm>
            <a:solidFill>
              <a:schemeClr val="tx2"/>
            </a:solidFill>
          </p:grpSpPr>
          <p:sp>
            <p:nvSpPr>
              <p:cNvPr id="96" name="Trapezoid 15">
                <a:extLst>
                  <a:ext uri="{FF2B5EF4-FFF2-40B4-BE49-F238E27FC236}">
                    <a16:creationId xmlns:a16="http://schemas.microsoft.com/office/drawing/2014/main" id="{1434D0F0-E774-46E7-8319-7F020A26E5D9}"/>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97" name="Trapezoid 16">
                <a:extLst>
                  <a:ext uri="{FF2B5EF4-FFF2-40B4-BE49-F238E27FC236}">
                    <a16:creationId xmlns:a16="http://schemas.microsoft.com/office/drawing/2014/main" id="{AFA468EA-19E9-44EC-A346-546804712CDE}"/>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sp>
        <p:nvSpPr>
          <p:cNvPr id="109" name="Rectángulo: esquinas redondeadas 108">
            <a:extLst>
              <a:ext uri="{FF2B5EF4-FFF2-40B4-BE49-F238E27FC236}">
                <a16:creationId xmlns:a16="http://schemas.microsoft.com/office/drawing/2014/main" id="{D042DC05-56C7-45B0-8D2E-704047941A13}"/>
              </a:ext>
            </a:extLst>
          </p:cNvPr>
          <p:cNvSpPr/>
          <p:nvPr/>
        </p:nvSpPr>
        <p:spPr>
          <a:xfrm>
            <a:off x="458303" y="1502877"/>
            <a:ext cx="4347366" cy="178337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200" dirty="0">
                <a:solidFill>
                  <a:schemeClr val="bg2">
                    <a:lumMod val="10000"/>
                  </a:schemeClr>
                </a:solidFill>
              </a:rPr>
              <a:t>La educación financiera es clave en el desarrollo y crecimiento de un país, ya que permite que las personas gestionen de mejor manera su economía personal y tomen decisiones acertadas, logrando una estabilidad financiera que a su vez se deriva en una mejor calidad de vida. Además, que permite estar preparados ante emergencias e imprevistos como la que se vive actualmente, a raíz de la pandemia del coronavirus, que ha afectado la economía y las finanzas personales a nivel mundial.</a:t>
            </a:r>
          </a:p>
        </p:txBody>
      </p:sp>
      <p:sp>
        <p:nvSpPr>
          <p:cNvPr id="110" name="Rectángulo: esquinas redondeadas 109">
            <a:extLst>
              <a:ext uri="{FF2B5EF4-FFF2-40B4-BE49-F238E27FC236}">
                <a16:creationId xmlns:a16="http://schemas.microsoft.com/office/drawing/2014/main" id="{226F4E99-5FA8-4DE9-BEDB-C7EE47177C8E}"/>
              </a:ext>
            </a:extLst>
          </p:cNvPr>
          <p:cNvSpPr/>
          <p:nvPr/>
        </p:nvSpPr>
        <p:spPr>
          <a:xfrm>
            <a:off x="7594746" y="1638407"/>
            <a:ext cx="4347366" cy="14331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200" dirty="0">
                <a:solidFill>
                  <a:schemeClr val="bg2">
                    <a:lumMod val="10000"/>
                  </a:schemeClr>
                </a:solidFill>
              </a:rPr>
              <a:t>El rol de las familias en el desarrollo económico de un país es incuestionable, por lo cual, los conocimientos y habilidades financieras deben desarrollarse a nivel integral, de manera que se pueda mejorar la utilización de recursos en el hogar y generar un efecto directo en el desarrollo de las finanzas personales y en el estilo de vida de las personas. </a:t>
            </a:r>
          </a:p>
        </p:txBody>
      </p:sp>
      <p:sp>
        <p:nvSpPr>
          <p:cNvPr id="111" name="Rectángulo: esquinas redondeadas 110">
            <a:extLst>
              <a:ext uri="{FF2B5EF4-FFF2-40B4-BE49-F238E27FC236}">
                <a16:creationId xmlns:a16="http://schemas.microsoft.com/office/drawing/2014/main" id="{A0487DE7-EF1A-421E-9A40-A20773C05A2C}"/>
              </a:ext>
            </a:extLst>
          </p:cNvPr>
          <p:cNvSpPr/>
          <p:nvPr/>
        </p:nvSpPr>
        <p:spPr>
          <a:xfrm>
            <a:off x="533031" y="4323184"/>
            <a:ext cx="4347366" cy="14502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dirty="0">
                <a:solidFill>
                  <a:schemeClr val="bg2">
                    <a:lumMod val="10000"/>
                  </a:schemeClr>
                </a:solidFill>
              </a:rPr>
              <a:t>A través de la encuesta se determinó que la población se compone principalmente de trabajadores dependientes (44%) como de independientes (44%), en una proporción similar, en donde los ingresos mensuales del 90% de hogares van de menos de 400 a 1000 dólares.</a:t>
            </a:r>
          </a:p>
        </p:txBody>
      </p:sp>
      <p:sp>
        <p:nvSpPr>
          <p:cNvPr id="112" name="Rectángulo: esquinas redondeadas 111">
            <a:extLst>
              <a:ext uri="{FF2B5EF4-FFF2-40B4-BE49-F238E27FC236}">
                <a16:creationId xmlns:a16="http://schemas.microsoft.com/office/drawing/2014/main" id="{93CDEFBE-FABB-4E9C-868E-C9FAD2BF87E9}"/>
              </a:ext>
            </a:extLst>
          </p:cNvPr>
          <p:cNvSpPr/>
          <p:nvPr/>
        </p:nvSpPr>
        <p:spPr>
          <a:xfrm>
            <a:off x="7694422" y="4002356"/>
            <a:ext cx="4347366" cy="17012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a:solidFill>
                  <a:schemeClr val="bg2">
                    <a:lumMod val="10000"/>
                  </a:schemeClr>
                </a:solidFill>
              </a:rPr>
              <a:t>Se pudo evidenciar que los gastos varían acorde con los ingresos mensuales de las personas, en donde el 62% gasta menos de 400 dólares y el 34% gasta de 401 a 1000 dólares; debido a la crisis actual las personas prefieren ahorrar por lo menos un mínimo de dinero para cualquier emergencia, por ello el 71% de la población practica el ahorro, predominando el rango del 1 al 10% de ingresos mensuales destinado al ahorro, por parte del 49% de hogares.</a:t>
            </a:r>
          </a:p>
        </p:txBody>
      </p:sp>
      <p:pic>
        <p:nvPicPr>
          <p:cNvPr id="114" name="Gráfico 113" descr="Birrete">
            <a:extLst>
              <a:ext uri="{FF2B5EF4-FFF2-40B4-BE49-F238E27FC236}">
                <a16:creationId xmlns:a16="http://schemas.microsoft.com/office/drawing/2014/main" id="{4A84DD7F-CD12-4AF3-B123-EBF2B8DBE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6455" y="1986936"/>
            <a:ext cx="914400" cy="914400"/>
          </a:xfrm>
          <a:prstGeom prst="rect">
            <a:avLst/>
          </a:prstGeom>
        </p:spPr>
      </p:pic>
      <p:pic>
        <p:nvPicPr>
          <p:cNvPr id="116" name="Gráfico 115" descr="Familia con dos niños">
            <a:extLst>
              <a:ext uri="{FF2B5EF4-FFF2-40B4-BE49-F238E27FC236}">
                <a16:creationId xmlns:a16="http://schemas.microsoft.com/office/drawing/2014/main" id="{3C358FA7-7141-40AE-8FAF-B42831EC69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0176" y="2667872"/>
            <a:ext cx="854557" cy="854557"/>
          </a:xfrm>
          <a:prstGeom prst="rect">
            <a:avLst/>
          </a:prstGeom>
        </p:spPr>
      </p:pic>
      <p:pic>
        <p:nvPicPr>
          <p:cNvPr id="118" name="Gráfico 117" descr="Portapapeles">
            <a:extLst>
              <a:ext uri="{FF2B5EF4-FFF2-40B4-BE49-F238E27FC236}">
                <a16:creationId xmlns:a16="http://schemas.microsoft.com/office/drawing/2014/main" id="{3406B191-38F0-4CAE-8071-0004C7D852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1664" y="3714680"/>
            <a:ext cx="707093" cy="707093"/>
          </a:xfrm>
          <a:prstGeom prst="rect">
            <a:avLst/>
          </a:prstGeom>
        </p:spPr>
      </p:pic>
      <p:pic>
        <p:nvPicPr>
          <p:cNvPr id="120" name="Gráfico 119" descr="Dólar">
            <a:extLst>
              <a:ext uri="{FF2B5EF4-FFF2-40B4-BE49-F238E27FC236}">
                <a16:creationId xmlns:a16="http://schemas.microsoft.com/office/drawing/2014/main" id="{9CF95F85-CCA8-4210-8886-F56FE2DF4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4811" y="4524643"/>
            <a:ext cx="672996" cy="672996"/>
          </a:xfrm>
          <a:prstGeom prst="rect">
            <a:avLst/>
          </a:prstGeom>
        </p:spPr>
      </p:pic>
    </p:spTree>
    <p:extLst>
      <p:ext uri="{BB962C8B-B14F-4D97-AF65-F5344CB8AC3E}">
        <p14:creationId xmlns:p14="http://schemas.microsoft.com/office/powerpoint/2010/main" val="183695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7">
            <a:extLst>
              <a:ext uri="{FF2B5EF4-FFF2-40B4-BE49-F238E27FC236}">
                <a16:creationId xmlns:a16="http://schemas.microsoft.com/office/drawing/2014/main" id="{849CBFD5-4439-4DE9-83CD-62FB72F44851}"/>
              </a:ext>
            </a:extLst>
          </p:cNvPr>
          <p:cNvGrpSpPr>
            <a:grpSpLocks noChangeAspect="1"/>
          </p:cNvGrpSpPr>
          <p:nvPr/>
        </p:nvGrpSpPr>
        <p:grpSpPr>
          <a:xfrm rot="900000">
            <a:off x="5163674" y="3429487"/>
            <a:ext cx="1519061" cy="1519061"/>
            <a:chOff x="2955023" y="2855911"/>
            <a:chExt cx="2041126" cy="2041126"/>
          </a:xfrm>
          <a:effectLst>
            <a:outerShdw blurRad="50800" dist="38100" dir="2700000" sx="102000" sy="102000" algn="tl" rotWithShape="0">
              <a:prstClr val="black">
                <a:alpha val="40000"/>
              </a:prstClr>
            </a:outerShdw>
          </a:effectLst>
        </p:grpSpPr>
        <p:sp>
          <p:nvSpPr>
            <p:cNvPr id="24" name="Circle: Hollow 322">
              <a:extLst>
                <a:ext uri="{FF2B5EF4-FFF2-40B4-BE49-F238E27FC236}">
                  <a16:creationId xmlns:a16="http://schemas.microsoft.com/office/drawing/2014/main" id="{5A20B88B-636D-4341-BA34-F05F20F55499}"/>
                </a:ext>
              </a:extLst>
            </p:cNvPr>
            <p:cNvSpPr>
              <a:spLocks noChangeAspect="1"/>
            </p:cNvSpPr>
            <p:nvPr/>
          </p:nvSpPr>
          <p:spPr>
            <a:xfrm>
              <a:off x="3117231" y="3018119"/>
              <a:ext cx="1716710" cy="1716710"/>
            </a:xfrm>
            <a:prstGeom prst="donut">
              <a:avLst>
                <a:gd name="adj" fmla="val 71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25" name="Group 29">
              <a:extLst>
                <a:ext uri="{FF2B5EF4-FFF2-40B4-BE49-F238E27FC236}">
                  <a16:creationId xmlns:a16="http://schemas.microsoft.com/office/drawing/2014/main" id="{D13EB13E-543B-418D-9660-F1451A7E4D17}"/>
                </a:ext>
              </a:extLst>
            </p:cNvPr>
            <p:cNvGrpSpPr/>
            <p:nvPr/>
          </p:nvGrpSpPr>
          <p:grpSpPr>
            <a:xfrm>
              <a:off x="3888066" y="2855911"/>
              <a:ext cx="175040" cy="2041126"/>
              <a:chOff x="8229799" y="2768458"/>
              <a:chExt cx="175040" cy="2041126"/>
            </a:xfrm>
            <a:solidFill>
              <a:schemeClr val="accent1"/>
            </a:solidFill>
          </p:grpSpPr>
          <p:sp>
            <p:nvSpPr>
              <p:cNvPr id="42" name="Trapezoid 46">
                <a:extLst>
                  <a:ext uri="{FF2B5EF4-FFF2-40B4-BE49-F238E27FC236}">
                    <a16:creationId xmlns:a16="http://schemas.microsoft.com/office/drawing/2014/main" id="{7484CB9A-0F40-41CF-A242-E79E9EFA95A6}"/>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Trapezoid 47">
                <a:extLst>
                  <a:ext uri="{FF2B5EF4-FFF2-40B4-BE49-F238E27FC236}">
                    <a16:creationId xmlns:a16="http://schemas.microsoft.com/office/drawing/2014/main" id="{2E9444AB-DBC5-4035-A9FD-DF858CD5FC5B}"/>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6" name="Group 30">
              <a:extLst>
                <a:ext uri="{FF2B5EF4-FFF2-40B4-BE49-F238E27FC236}">
                  <a16:creationId xmlns:a16="http://schemas.microsoft.com/office/drawing/2014/main" id="{536EF95B-4AB2-4F84-B7C8-80B58ECE794B}"/>
                </a:ext>
              </a:extLst>
            </p:cNvPr>
            <p:cNvGrpSpPr/>
            <p:nvPr/>
          </p:nvGrpSpPr>
          <p:grpSpPr>
            <a:xfrm rot="5400000">
              <a:off x="3888066" y="2855911"/>
              <a:ext cx="175040" cy="2041126"/>
              <a:chOff x="8229799" y="2768458"/>
              <a:chExt cx="175040" cy="2041126"/>
            </a:xfrm>
            <a:solidFill>
              <a:schemeClr val="accent1"/>
            </a:solidFill>
          </p:grpSpPr>
          <p:sp>
            <p:nvSpPr>
              <p:cNvPr id="40" name="Trapezoid 44">
                <a:extLst>
                  <a:ext uri="{FF2B5EF4-FFF2-40B4-BE49-F238E27FC236}">
                    <a16:creationId xmlns:a16="http://schemas.microsoft.com/office/drawing/2014/main" id="{28BE752B-2344-4A35-AB94-EF9B8005434C}"/>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Trapezoid 45">
                <a:extLst>
                  <a:ext uri="{FF2B5EF4-FFF2-40B4-BE49-F238E27FC236}">
                    <a16:creationId xmlns:a16="http://schemas.microsoft.com/office/drawing/2014/main" id="{CAA006CD-E43E-4B01-82C6-D0316E1FD498}"/>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7" name="Group 31">
              <a:extLst>
                <a:ext uri="{FF2B5EF4-FFF2-40B4-BE49-F238E27FC236}">
                  <a16:creationId xmlns:a16="http://schemas.microsoft.com/office/drawing/2014/main" id="{A1F798E1-119B-42D9-9C55-7716EF810171}"/>
                </a:ext>
              </a:extLst>
            </p:cNvPr>
            <p:cNvGrpSpPr/>
            <p:nvPr/>
          </p:nvGrpSpPr>
          <p:grpSpPr>
            <a:xfrm rot="1800000">
              <a:off x="3888067" y="2855911"/>
              <a:ext cx="175040" cy="2041126"/>
              <a:chOff x="8229799" y="2768458"/>
              <a:chExt cx="175040" cy="2041126"/>
            </a:xfrm>
            <a:solidFill>
              <a:schemeClr val="accent1"/>
            </a:solidFill>
          </p:grpSpPr>
          <p:sp>
            <p:nvSpPr>
              <p:cNvPr id="38" name="Trapezoid 42">
                <a:extLst>
                  <a:ext uri="{FF2B5EF4-FFF2-40B4-BE49-F238E27FC236}">
                    <a16:creationId xmlns:a16="http://schemas.microsoft.com/office/drawing/2014/main" id="{7E1F35E7-40F9-4E28-9142-465B251552F1}"/>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Trapezoid 43">
                <a:extLst>
                  <a:ext uri="{FF2B5EF4-FFF2-40B4-BE49-F238E27FC236}">
                    <a16:creationId xmlns:a16="http://schemas.microsoft.com/office/drawing/2014/main" id="{50704D2F-9942-44EF-A39D-5DF34868DC29}"/>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8" name="Group 32">
              <a:extLst>
                <a:ext uri="{FF2B5EF4-FFF2-40B4-BE49-F238E27FC236}">
                  <a16:creationId xmlns:a16="http://schemas.microsoft.com/office/drawing/2014/main" id="{483B5790-9066-40FA-BC40-6B53504AE4AE}"/>
                </a:ext>
              </a:extLst>
            </p:cNvPr>
            <p:cNvGrpSpPr/>
            <p:nvPr/>
          </p:nvGrpSpPr>
          <p:grpSpPr>
            <a:xfrm rot="3600000">
              <a:off x="3888066" y="2855912"/>
              <a:ext cx="175040" cy="2041126"/>
              <a:chOff x="8229799" y="2768458"/>
              <a:chExt cx="175040" cy="2041126"/>
            </a:xfrm>
            <a:solidFill>
              <a:schemeClr val="accent1"/>
            </a:solidFill>
          </p:grpSpPr>
          <p:sp>
            <p:nvSpPr>
              <p:cNvPr id="36" name="Trapezoid 40">
                <a:extLst>
                  <a:ext uri="{FF2B5EF4-FFF2-40B4-BE49-F238E27FC236}">
                    <a16:creationId xmlns:a16="http://schemas.microsoft.com/office/drawing/2014/main" id="{479A79BA-F605-44E1-87F3-8FD12473BED9}"/>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Trapezoid 41">
                <a:extLst>
                  <a:ext uri="{FF2B5EF4-FFF2-40B4-BE49-F238E27FC236}">
                    <a16:creationId xmlns:a16="http://schemas.microsoft.com/office/drawing/2014/main" id="{D903324B-79EA-48A5-809E-B60EA6ADD500}"/>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9" name="Group 33">
              <a:extLst>
                <a:ext uri="{FF2B5EF4-FFF2-40B4-BE49-F238E27FC236}">
                  <a16:creationId xmlns:a16="http://schemas.microsoft.com/office/drawing/2014/main" id="{B98887D9-E3EA-4CEB-BCE4-F5D0F231293F}"/>
                </a:ext>
              </a:extLst>
            </p:cNvPr>
            <p:cNvGrpSpPr/>
            <p:nvPr/>
          </p:nvGrpSpPr>
          <p:grpSpPr>
            <a:xfrm rot="7200000">
              <a:off x="3888066" y="2855912"/>
              <a:ext cx="175040" cy="2041126"/>
              <a:chOff x="8229799" y="2768458"/>
              <a:chExt cx="175040" cy="2041126"/>
            </a:xfrm>
            <a:solidFill>
              <a:schemeClr val="accent1"/>
            </a:solidFill>
          </p:grpSpPr>
          <p:sp>
            <p:nvSpPr>
              <p:cNvPr id="34" name="Trapezoid 38">
                <a:extLst>
                  <a:ext uri="{FF2B5EF4-FFF2-40B4-BE49-F238E27FC236}">
                    <a16:creationId xmlns:a16="http://schemas.microsoft.com/office/drawing/2014/main" id="{24956D8D-190D-49AF-A59A-A110DF64608D}"/>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Trapezoid 39">
                <a:extLst>
                  <a:ext uri="{FF2B5EF4-FFF2-40B4-BE49-F238E27FC236}">
                    <a16:creationId xmlns:a16="http://schemas.microsoft.com/office/drawing/2014/main" id="{1F9A1567-BF01-4D1C-8EE6-A0AE3B63193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0" name="Group 34">
              <a:extLst>
                <a:ext uri="{FF2B5EF4-FFF2-40B4-BE49-F238E27FC236}">
                  <a16:creationId xmlns:a16="http://schemas.microsoft.com/office/drawing/2014/main" id="{87DF82C0-2FCC-421D-8836-3F9782F1AFAF}"/>
                </a:ext>
              </a:extLst>
            </p:cNvPr>
            <p:cNvGrpSpPr/>
            <p:nvPr/>
          </p:nvGrpSpPr>
          <p:grpSpPr>
            <a:xfrm rot="9000000">
              <a:off x="3888067" y="2855911"/>
              <a:ext cx="175040" cy="2041126"/>
              <a:chOff x="8229799" y="2768458"/>
              <a:chExt cx="175040" cy="2041126"/>
            </a:xfrm>
            <a:solidFill>
              <a:schemeClr val="accent1"/>
            </a:solidFill>
          </p:grpSpPr>
          <p:sp>
            <p:nvSpPr>
              <p:cNvPr id="32" name="Trapezoid 36">
                <a:extLst>
                  <a:ext uri="{FF2B5EF4-FFF2-40B4-BE49-F238E27FC236}">
                    <a16:creationId xmlns:a16="http://schemas.microsoft.com/office/drawing/2014/main" id="{9CA4A5FC-37EB-4484-A0A3-1FEA5A743785}"/>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3" name="Trapezoid 37">
                <a:extLst>
                  <a:ext uri="{FF2B5EF4-FFF2-40B4-BE49-F238E27FC236}">
                    <a16:creationId xmlns:a16="http://schemas.microsoft.com/office/drawing/2014/main" id="{B1B0896D-6F68-44A1-A3D3-E4DE1A9329EF}"/>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grpSp>
        <p:nvGrpSpPr>
          <p:cNvPr id="65" name="Group 6">
            <a:extLst>
              <a:ext uri="{FF2B5EF4-FFF2-40B4-BE49-F238E27FC236}">
                <a16:creationId xmlns:a16="http://schemas.microsoft.com/office/drawing/2014/main" id="{1BB956AD-2540-48E5-967E-9E40CC0B5A53}"/>
              </a:ext>
            </a:extLst>
          </p:cNvPr>
          <p:cNvGrpSpPr>
            <a:grpSpLocks noChangeAspect="1"/>
          </p:cNvGrpSpPr>
          <p:nvPr/>
        </p:nvGrpSpPr>
        <p:grpSpPr>
          <a:xfrm>
            <a:off x="5889870" y="2036557"/>
            <a:ext cx="1408232" cy="1408232"/>
            <a:chOff x="601033" y="2855912"/>
            <a:chExt cx="2041126" cy="2041126"/>
          </a:xfrm>
          <a:effectLst>
            <a:outerShdw blurRad="50800" dist="38100" dir="2700000" sx="102000" sy="102000" algn="tl" rotWithShape="0">
              <a:prstClr val="black">
                <a:alpha val="40000"/>
              </a:prstClr>
            </a:outerShdw>
          </a:effectLst>
        </p:grpSpPr>
        <p:sp>
          <p:nvSpPr>
            <p:cNvPr id="66" name="Circle: Hollow 151">
              <a:extLst>
                <a:ext uri="{FF2B5EF4-FFF2-40B4-BE49-F238E27FC236}">
                  <a16:creationId xmlns:a16="http://schemas.microsoft.com/office/drawing/2014/main" id="{5332FB03-A94D-4682-B2A3-8035A0C3F1B3}"/>
                </a:ext>
              </a:extLst>
            </p:cNvPr>
            <p:cNvSpPr>
              <a:spLocks noChangeAspect="1"/>
            </p:cNvSpPr>
            <p:nvPr/>
          </p:nvSpPr>
          <p:spPr>
            <a:xfrm>
              <a:off x="763241" y="3018120"/>
              <a:ext cx="1716710" cy="1716710"/>
            </a:xfrm>
            <a:prstGeom prst="donut">
              <a:avLst>
                <a:gd name="adj" fmla="val 71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nvGrpSpPr>
            <p:cNvPr id="67" name="Group 8">
              <a:extLst>
                <a:ext uri="{FF2B5EF4-FFF2-40B4-BE49-F238E27FC236}">
                  <a16:creationId xmlns:a16="http://schemas.microsoft.com/office/drawing/2014/main" id="{0465C551-7406-41B3-8A11-93BD88602296}"/>
                </a:ext>
              </a:extLst>
            </p:cNvPr>
            <p:cNvGrpSpPr/>
            <p:nvPr/>
          </p:nvGrpSpPr>
          <p:grpSpPr>
            <a:xfrm>
              <a:off x="1534076" y="2855912"/>
              <a:ext cx="175040" cy="2041126"/>
              <a:chOff x="8229799" y="2768458"/>
              <a:chExt cx="175040" cy="2041126"/>
            </a:xfrm>
            <a:solidFill>
              <a:schemeClr val="tx2"/>
            </a:solidFill>
          </p:grpSpPr>
          <p:sp>
            <p:nvSpPr>
              <p:cNvPr id="84" name="Trapezoid 25">
                <a:extLst>
                  <a:ext uri="{FF2B5EF4-FFF2-40B4-BE49-F238E27FC236}">
                    <a16:creationId xmlns:a16="http://schemas.microsoft.com/office/drawing/2014/main" id="{0BFA5DBA-4408-4C30-9E4B-73E5AA9330F7}"/>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85" name="Trapezoid 26">
                <a:extLst>
                  <a:ext uri="{FF2B5EF4-FFF2-40B4-BE49-F238E27FC236}">
                    <a16:creationId xmlns:a16="http://schemas.microsoft.com/office/drawing/2014/main" id="{38426705-871A-4D5A-819F-A31D350DBF42}"/>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68" name="Group 9">
              <a:extLst>
                <a:ext uri="{FF2B5EF4-FFF2-40B4-BE49-F238E27FC236}">
                  <a16:creationId xmlns:a16="http://schemas.microsoft.com/office/drawing/2014/main" id="{18BFE7B1-792E-48ED-9DB9-5164810B9CFE}"/>
                </a:ext>
              </a:extLst>
            </p:cNvPr>
            <p:cNvGrpSpPr/>
            <p:nvPr/>
          </p:nvGrpSpPr>
          <p:grpSpPr>
            <a:xfrm rot="5400000">
              <a:off x="1534076" y="2855912"/>
              <a:ext cx="175040" cy="2041126"/>
              <a:chOff x="8229799" y="2768458"/>
              <a:chExt cx="175040" cy="2041126"/>
            </a:xfrm>
            <a:solidFill>
              <a:schemeClr val="tx2"/>
            </a:solidFill>
          </p:grpSpPr>
          <p:sp>
            <p:nvSpPr>
              <p:cNvPr id="82" name="Trapezoid 23">
                <a:extLst>
                  <a:ext uri="{FF2B5EF4-FFF2-40B4-BE49-F238E27FC236}">
                    <a16:creationId xmlns:a16="http://schemas.microsoft.com/office/drawing/2014/main" id="{7F1BF608-5C02-4D51-9F18-6E358A91E5AB}"/>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83" name="Trapezoid 24">
                <a:extLst>
                  <a:ext uri="{FF2B5EF4-FFF2-40B4-BE49-F238E27FC236}">
                    <a16:creationId xmlns:a16="http://schemas.microsoft.com/office/drawing/2014/main" id="{11B6A23F-6B50-4208-94C2-05C18F5A5599}"/>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69" name="Group 10">
              <a:extLst>
                <a:ext uri="{FF2B5EF4-FFF2-40B4-BE49-F238E27FC236}">
                  <a16:creationId xmlns:a16="http://schemas.microsoft.com/office/drawing/2014/main" id="{049B06DE-B5EA-4841-B093-95F92579BD1F}"/>
                </a:ext>
              </a:extLst>
            </p:cNvPr>
            <p:cNvGrpSpPr/>
            <p:nvPr/>
          </p:nvGrpSpPr>
          <p:grpSpPr>
            <a:xfrm rot="1800000">
              <a:off x="1534077" y="2855912"/>
              <a:ext cx="175040" cy="2041126"/>
              <a:chOff x="8229799" y="2768458"/>
              <a:chExt cx="175040" cy="2041126"/>
            </a:xfrm>
            <a:solidFill>
              <a:schemeClr val="tx2"/>
            </a:solidFill>
          </p:grpSpPr>
          <p:sp>
            <p:nvSpPr>
              <p:cNvPr id="80" name="Trapezoid 21">
                <a:extLst>
                  <a:ext uri="{FF2B5EF4-FFF2-40B4-BE49-F238E27FC236}">
                    <a16:creationId xmlns:a16="http://schemas.microsoft.com/office/drawing/2014/main" id="{762F2512-85BD-40D3-A64A-83940A5A3A5B}"/>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81" name="Trapezoid 22">
                <a:extLst>
                  <a:ext uri="{FF2B5EF4-FFF2-40B4-BE49-F238E27FC236}">
                    <a16:creationId xmlns:a16="http://schemas.microsoft.com/office/drawing/2014/main" id="{171DAA7C-B170-48A5-8029-B9EE3CB5C868}"/>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70" name="Group 11">
              <a:extLst>
                <a:ext uri="{FF2B5EF4-FFF2-40B4-BE49-F238E27FC236}">
                  <a16:creationId xmlns:a16="http://schemas.microsoft.com/office/drawing/2014/main" id="{A8E8020B-FC67-4102-AA48-8EC5B2A91733}"/>
                </a:ext>
              </a:extLst>
            </p:cNvPr>
            <p:cNvGrpSpPr/>
            <p:nvPr/>
          </p:nvGrpSpPr>
          <p:grpSpPr>
            <a:xfrm rot="3600000">
              <a:off x="1534076" y="2855913"/>
              <a:ext cx="175040" cy="2041126"/>
              <a:chOff x="8229799" y="2768458"/>
              <a:chExt cx="175040" cy="2041126"/>
            </a:xfrm>
            <a:solidFill>
              <a:schemeClr val="tx2"/>
            </a:solidFill>
          </p:grpSpPr>
          <p:sp>
            <p:nvSpPr>
              <p:cNvPr id="78" name="Trapezoid 19">
                <a:extLst>
                  <a:ext uri="{FF2B5EF4-FFF2-40B4-BE49-F238E27FC236}">
                    <a16:creationId xmlns:a16="http://schemas.microsoft.com/office/drawing/2014/main" id="{20A34AC0-40DF-4052-A234-583260952E97}"/>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79" name="Trapezoid 20">
                <a:extLst>
                  <a:ext uri="{FF2B5EF4-FFF2-40B4-BE49-F238E27FC236}">
                    <a16:creationId xmlns:a16="http://schemas.microsoft.com/office/drawing/2014/main" id="{3A037F73-7E5C-437B-B1A2-07CCC1605C7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71" name="Group 12">
              <a:extLst>
                <a:ext uri="{FF2B5EF4-FFF2-40B4-BE49-F238E27FC236}">
                  <a16:creationId xmlns:a16="http://schemas.microsoft.com/office/drawing/2014/main" id="{C8CE2A04-E00C-4480-8686-63B7B56A3FEB}"/>
                </a:ext>
              </a:extLst>
            </p:cNvPr>
            <p:cNvGrpSpPr/>
            <p:nvPr/>
          </p:nvGrpSpPr>
          <p:grpSpPr>
            <a:xfrm rot="7200000">
              <a:off x="1534076" y="2855913"/>
              <a:ext cx="175040" cy="2041126"/>
              <a:chOff x="8229799" y="2768458"/>
              <a:chExt cx="175040" cy="2041126"/>
            </a:xfrm>
            <a:solidFill>
              <a:schemeClr val="tx2"/>
            </a:solidFill>
          </p:grpSpPr>
          <p:sp>
            <p:nvSpPr>
              <p:cNvPr id="76" name="Trapezoid 17">
                <a:extLst>
                  <a:ext uri="{FF2B5EF4-FFF2-40B4-BE49-F238E27FC236}">
                    <a16:creationId xmlns:a16="http://schemas.microsoft.com/office/drawing/2014/main" id="{DBC0F387-1A6C-4882-BE27-8FA9A7FEEF65}"/>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77" name="Trapezoid 18">
                <a:extLst>
                  <a:ext uri="{FF2B5EF4-FFF2-40B4-BE49-F238E27FC236}">
                    <a16:creationId xmlns:a16="http://schemas.microsoft.com/office/drawing/2014/main" id="{D4FE2C8D-093E-47CF-9573-88989B166724}"/>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72" name="Group 13">
              <a:extLst>
                <a:ext uri="{FF2B5EF4-FFF2-40B4-BE49-F238E27FC236}">
                  <a16:creationId xmlns:a16="http://schemas.microsoft.com/office/drawing/2014/main" id="{413D88AB-A8BD-4AC5-B8F4-19C1000AC3DA}"/>
                </a:ext>
              </a:extLst>
            </p:cNvPr>
            <p:cNvGrpSpPr/>
            <p:nvPr/>
          </p:nvGrpSpPr>
          <p:grpSpPr>
            <a:xfrm rot="9000000">
              <a:off x="1534077" y="2855912"/>
              <a:ext cx="175040" cy="2041126"/>
              <a:chOff x="8229799" y="2768458"/>
              <a:chExt cx="175040" cy="2041126"/>
            </a:xfrm>
            <a:solidFill>
              <a:schemeClr val="tx2"/>
            </a:solidFill>
          </p:grpSpPr>
          <p:sp>
            <p:nvSpPr>
              <p:cNvPr id="74" name="Trapezoid 15">
                <a:extLst>
                  <a:ext uri="{FF2B5EF4-FFF2-40B4-BE49-F238E27FC236}">
                    <a16:creationId xmlns:a16="http://schemas.microsoft.com/office/drawing/2014/main" id="{64907BB8-B114-4B45-8FB8-CDAC6C3E0033}"/>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75" name="Trapezoid 16">
                <a:extLst>
                  <a:ext uri="{FF2B5EF4-FFF2-40B4-BE49-F238E27FC236}">
                    <a16:creationId xmlns:a16="http://schemas.microsoft.com/office/drawing/2014/main" id="{0C9E3E3F-81E8-461C-9F2B-622B5F70AEDD}"/>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grpSp>
        <p:nvGrpSpPr>
          <p:cNvPr id="86" name="Group 90">
            <a:extLst>
              <a:ext uri="{FF2B5EF4-FFF2-40B4-BE49-F238E27FC236}">
                <a16:creationId xmlns:a16="http://schemas.microsoft.com/office/drawing/2014/main" id="{F0CAFDB7-FF77-4B2D-BBCB-36A84FAFE3D6}"/>
              </a:ext>
            </a:extLst>
          </p:cNvPr>
          <p:cNvGrpSpPr>
            <a:grpSpLocks noChangeAspect="1"/>
          </p:cNvGrpSpPr>
          <p:nvPr/>
        </p:nvGrpSpPr>
        <p:grpSpPr>
          <a:xfrm>
            <a:off x="4885656" y="920874"/>
            <a:ext cx="1427750" cy="1427750"/>
            <a:chOff x="10100130" y="2614418"/>
            <a:chExt cx="2041126" cy="2041126"/>
          </a:xfrm>
          <a:effectLst>
            <a:outerShdw blurRad="50800" dist="38100" dir="2700000" sx="102000" sy="102000" algn="tl" rotWithShape="0">
              <a:prstClr val="black">
                <a:alpha val="40000"/>
              </a:prstClr>
            </a:outerShdw>
          </a:effectLst>
        </p:grpSpPr>
        <p:sp>
          <p:nvSpPr>
            <p:cNvPr id="87" name="Circle: Hollow 382">
              <a:extLst>
                <a:ext uri="{FF2B5EF4-FFF2-40B4-BE49-F238E27FC236}">
                  <a16:creationId xmlns:a16="http://schemas.microsoft.com/office/drawing/2014/main" id="{2DAFF575-CD89-40B1-8606-E54F485F00F3}"/>
                </a:ext>
              </a:extLst>
            </p:cNvPr>
            <p:cNvSpPr>
              <a:spLocks noChangeAspect="1"/>
            </p:cNvSpPr>
            <p:nvPr/>
          </p:nvSpPr>
          <p:spPr>
            <a:xfrm>
              <a:off x="10262338" y="2776626"/>
              <a:ext cx="1716710" cy="1716710"/>
            </a:xfrm>
            <a:prstGeom prst="donut">
              <a:avLst>
                <a:gd name="adj" fmla="val 71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88" name="Group 92">
              <a:extLst>
                <a:ext uri="{FF2B5EF4-FFF2-40B4-BE49-F238E27FC236}">
                  <a16:creationId xmlns:a16="http://schemas.microsoft.com/office/drawing/2014/main" id="{ED66C9F5-EC0D-42D4-9852-6FF33A6236BA}"/>
                </a:ext>
              </a:extLst>
            </p:cNvPr>
            <p:cNvGrpSpPr/>
            <p:nvPr/>
          </p:nvGrpSpPr>
          <p:grpSpPr>
            <a:xfrm>
              <a:off x="11033173" y="2614418"/>
              <a:ext cx="175040" cy="2041126"/>
              <a:chOff x="8229799" y="2768458"/>
              <a:chExt cx="175040" cy="2041126"/>
            </a:xfrm>
            <a:solidFill>
              <a:schemeClr val="accent4"/>
            </a:solidFill>
          </p:grpSpPr>
          <p:sp>
            <p:nvSpPr>
              <p:cNvPr id="105" name="Trapezoid 109">
                <a:extLst>
                  <a:ext uri="{FF2B5EF4-FFF2-40B4-BE49-F238E27FC236}">
                    <a16:creationId xmlns:a16="http://schemas.microsoft.com/office/drawing/2014/main" id="{9DA6EC46-6D25-4482-B875-64EF4D94561C}"/>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6" name="Trapezoid 110">
                <a:extLst>
                  <a:ext uri="{FF2B5EF4-FFF2-40B4-BE49-F238E27FC236}">
                    <a16:creationId xmlns:a16="http://schemas.microsoft.com/office/drawing/2014/main" id="{01F034AF-18B0-4882-B80F-B3C3C082F768}"/>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89" name="Group 93">
              <a:extLst>
                <a:ext uri="{FF2B5EF4-FFF2-40B4-BE49-F238E27FC236}">
                  <a16:creationId xmlns:a16="http://schemas.microsoft.com/office/drawing/2014/main" id="{C73A911D-AB97-435D-B7E1-BFE307099948}"/>
                </a:ext>
              </a:extLst>
            </p:cNvPr>
            <p:cNvGrpSpPr/>
            <p:nvPr/>
          </p:nvGrpSpPr>
          <p:grpSpPr>
            <a:xfrm rot="5400000">
              <a:off x="11033173" y="2614418"/>
              <a:ext cx="175040" cy="2041126"/>
              <a:chOff x="8229799" y="2768458"/>
              <a:chExt cx="175040" cy="2041126"/>
            </a:xfrm>
            <a:solidFill>
              <a:schemeClr val="accent4"/>
            </a:solidFill>
          </p:grpSpPr>
          <p:sp>
            <p:nvSpPr>
              <p:cNvPr id="103" name="Trapezoid 107">
                <a:extLst>
                  <a:ext uri="{FF2B5EF4-FFF2-40B4-BE49-F238E27FC236}">
                    <a16:creationId xmlns:a16="http://schemas.microsoft.com/office/drawing/2014/main" id="{F702DCAB-5B24-4EE1-9EB8-758BD649D10A}"/>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4" name="Trapezoid 108">
                <a:extLst>
                  <a:ext uri="{FF2B5EF4-FFF2-40B4-BE49-F238E27FC236}">
                    <a16:creationId xmlns:a16="http://schemas.microsoft.com/office/drawing/2014/main" id="{67D42359-4F59-4087-A055-A86AC53DAA94}"/>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0" name="Group 94">
              <a:extLst>
                <a:ext uri="{FF2B5EF4-FFF2-40B4-BE49-F238E27FC236}">
                  <a16:creationId xmlns:a16="http://schemas.microsoft.com/office/drawing/2014/main" id="{5BCE90E1-A3F7-470E-BE2B-38C1E8A68D46}"/>
                </a:ext>
              </a:extLst>
            </p:cNvPr>
            <p:cNvGrpSpPr/>
            <p:nvPr/>
          </p:nvGrpSpPr>
          <p:grpSpPr>
            <a:xfrm rot="1800000">
              <a:off x="11033174" y="2614418"/>
              <a:ext cx="175040" cy="2041126"/>
              <a:chOff x="8229799" y="2768458"/>
              <a:chExt cx="175040" cy="2041126"/>
            </a:xfrm>
            <a:solidFill>
              <a:schemeClr val="accent4"/>
            </a:solidFill>
          </p:grpSpPr>
          <p:sp>
            <p:nvSpPr>
              <p:cNvPr id="101" name="Trapezoid 105">
                <a:extLst>
                  <a:ext uri="{FF2B5EF4-FFF2-40B4-BE49-F238E27FC236}">
                    <a16:creationId xmlns:a16="http://schemas.microsoft.com/office/drawing/2014/main" id="{9DC14082-F5F0-4F2A-9776-C3CACC1948A9}"/>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2" name="Trapezoid 106">
                <a:extLst>
                  <a:ext uri="{FF2B5EF4-FFF2-40B4-BE49-F238E27FC236}">
                    <a16:creationId xmlns:a16="http://schemas.microsoft.com/office/drawing/2014/main" id="{180E4198-6760-48B3-8366-C24BE5C5FE2E}"/>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1" name="Group 95">
              <a:extLst>
                <a:ext uri="{FF2B5EF4-FFF2-40B4-BE49-F238E27FC236}">
                  <a16:creationId xmlns:a16="http://schemas.microsoft.com/office/drawing/2014/main" id="{99C89138-FD04-441A-86A9-59C0B016E68F}"/>
                </a:ext>
              </a:extLst>
            </p:cNvPr>
            <p:cNvGrpSpPr/>
            <p:nvPr/>
          </p:nvGrpSpPr>
          <p:grpSpPr>
            <a:xfrm rot="3600000">
              <a:off x="11033173" y="2614419"/>
              <a:ext cx="175040" cy="2041126"/>
              <a:chOff x="8229799" y="2768458"/>
              <a:chExt cx="175040" cy="2041126"/>
            </a:xfrm>
            <a:solidFill>
              <a:schemeClr val="accent4"/>
            </a:solidFill>
          </p:grpSpPr>
          <p:sp>
            <p:nvSpPr>
              <p:cNvPr id="99" name="Trapezoid 103">
                <a:extLst>
                  <a:ext uri="{FF2B5EF4-FFF2-40B4-BE49-F238E27FC236}">
                    <a16:creationId xmlns:a16="http://schemas.microsoft.com/office/drawing/2014/main" id="{F8887F3B-C5A2-4A82-8840-6D7F58FA5D7B}"/>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0" name="Trapezoid 104">
                <a:extLst>
                  <a:ext uri="{FF2B5EF4-FFF2-40B4-BE49-F238E27FC236}">
                    <a16:creationId xmlns:a16="http://schemas.microsoft.com/office/drawing/2014/main" id="{6CE15765-4490-4856-9412-B3C5FC039EDE}"/>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2" name="Group 96">
              <a:extLst>
                <a:ext uri="{FF2B5EF4-FFF2-40B4-BE49-F238E27FC236}">
                  <a16:creationId xmlns:a16="http://schemas.microsoft.com/office/drawing/2014/main" id="{2C69015E-20A9-4841-B57C-041286F8602A}"/>
                </a:ext>
              </a:extLst>
            </p:cNvPr>
            <p:cNvGrpSpPr/>
            <p:nvPr/>
          </p:nvGrpSpPr>
          <p:grpSpPr>
            <a:xfrm rot="7200000">
              <a:off x="11033173" y="2614419"/>
              <a:ext cx="175040" cy="2041126"/>
              <a:chOff x="8229799" y="2768458"/>
              <a:chExt cx="175040" cy="2041126"/>
            </a:xfrm>
            <a:solidFill>
              <a:schemeClr val="accent4"/>
            </a:solidFill>
          </p:grpSpPr>
          <p:sp>
            <p:nvSpPr>
              <p:cNvPr id="97" name="Trapezoid 101">
                <a:extLst>
                  <a:ext uri="{FF2B5EF4-FFF2-40B4-BE49-F238E27FC236}">
                    <a16:creationId xmlns:a16="http://schemas.microsoft.com/office/drawing/2014/main" id="{A03FAF2D-74FC-4132-AF07-B43478DE2B8E}"/>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8" name="Trapezoid 102">
                <a:extLst>
                  <a:ext uri="{FF2B5EF4-FFF2-40B4-BE49-F238E27FC236}">
                    <a16:creationId xmlns:a16="http://schemas.microsoft.com/office/drawing/2014/main" id="{5F304A07-B564-4C76-93D2-75930B880B77}"/>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93" name="Group 97">
              <a:extLst>
                <a:ext uri="{FF2B5EF4-FFF2-40B4-BE49-F238E27FC236}">
                  <a16:creationId xmlns:a16="http://schemas.microsoft.com/office/drawing/2014/main" id="{054D8302-048B-4AA2-8E5F-66118FB5E850}"/>
                </a:ext>
              </a:extLst>
            </p:cNvPr>
            <p:cNvGrpSpPr/>
            <p:nvPr/>
          </p:nvGrpSpPr>
          <p:grpSpPr>
            <a:xfrm rot="9000000">
              <a:off x="11033174" y="2614418"/>
              <a:ext cx="175040" cy="2041126"/>
              <a:chOff x="8229799" y="2768458"/>
              <a:chExt cx="175040" cy="2041126"/>
            </a:xfrm>
            <a:solidFill>
              <a:schemeClr val="accent4"/>
            </a:solidFill>
          </p:grpSpPr>
          <p:sp>
            <p:nvSpPr>
              <p:cNvPr id="95" name="Trapezoid 99">
                <a:extLst>
                  <a:ext uri="{FF2B5EF4-FFF2-40B4-BE49-F238E27FC236}">
                    <a16:creationId xmlns:a16="http://schemas.microsoft.com/office/drawing/2014/main" id="{087D2295-87AB-4590-8619-0BDD8342203C}"/>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6" name="Trapezoid 100">
                <a:extLst>
                  <a:ext uri="{FF2B5EF4-FFF2-40B4-BE49-F238E27FC236}">
                    <a16:creationId xmlns:a16="http://schemas.microsoft.com/office/drawing/2014/main" id="{004BB227-2901-4E96-8B80-AA4CC0A8B7A2}"/>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107" name="Rectángulo: esquinas redondeadas 106">
            <a:extLst>
              <a:ext uri="{FF2B5EF4-FFF2-40B4-BE49-F238E27FC236}">
                <a16:creationId xmlns:a16="http://schemas.microsoft.com/office/drawing/2014/main" id="{12C1A0DC-668B-47F3-A29B-613DD9182656}"/>
              </a:ext>
            </a:extLst>
          </p:cNvPr>
          <p:cNvSpPr/>
          <p:nvPr/>
        </p:nvSpPr>
        <p:spPr>
          <a:xfrm>
            <a:off x="271898" y="841111"/>
            <a:ext cx="4347366" cy="131259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200" dirty="0">
                <a:solidFill>
                  <a:schemeClr val="bg2">
                    <a:lumMod val="10000"/>
                  </a:schemeClr>
                </a:solidFill>
              </a:rPr>
              <a:t>Se determinó que el 50% de los hogares realizan inversiones, predominado con el 72% el ahorro programado, que varias instituciones financieras ofrecen a sus clientes, principalmente cuando poseen una cuenta de ahorros.</a:t>
            </a:r>
          </a:p>
        </p:txBody>
      </p:sp>
      <p:sp>
        <p:nvSpPr>
          <p:cNvPr id="108" name="Rectángulo: esquinas redondeadas 107">
            <a:extLst>
              <a:ext uri="{FF2B5EF4-FFF2-40B4-BE49-F238E27FC236}">
                <a16:creationId xmlns:a16="http://schemas.microsoft.com/office/drawing/2014/main" id="{0E4CB936-EDBA-40C4-8467-3674E7A70A34}"/>
              </a:ext>
            </a:extLst>
          </p:cNvPr>
          <p:cNvSpPr/>
          <p:nvPr/>
        </p:nvSpPr>
        <p:spPr>
          <a:xfrm>
            <a:off x="7464909" y="1534101"/>
            <a:ext cx="4347366" cy="1878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solidFill>
                  <a:schemeClr val="bg2">
                    <a:lumMod val="10000"/>
                  </a:schemeClr>
                </a:solidFill>
              </a:rPr>
              <a:t>En cuanto al nivel de endeudamiento, el 78% de los hogares mantienen algún tipo de deuda, predominando el rango del 1 al 25% en relación a los ingresos representado por el 40% de los hogares, es decir, un nivel prudente de posibilidad de pago. El destino de los préstamos, en orden de frecuencia, ha sido para el negocio, vivienda, educación, salud, reestructuración de obligaciones y compra de vehículos, principalmente. Asimismo, el 77% de los hogares prefieren recurrir a una entidad financiera para obtener un préstamo.</a:t>
            </a:r>
          </a:p>
        </p:txBody>
      </p:sp>
      <p:sp>
        <p:nvSpPr>
          <p:cNvPr id="109" name="Rectángulo: esquinas redondeadas 108">
            <a:extLst>
              <a:ext uri="{FF2B5EF4-FFF2-40B4-BE49-F238E27FC236}">
                <a16:creationId xmlns:a16="http://schemas.microsoft.com/office/drawing/2014/main" id="{62C87DEF-6D5B-4C03-8A94-8819F4AE0139}"/>
              </a:ext>
            </a:extLst>
          </p:cNvPr>
          <p:cNvSpPr/>
          <p:nvPr/>
        </p:nvSpPr>
        <p:spPr>
          <a:xfrm>
            <a:off x="460529" y="3258774"/>
            <a:ext cx="4347366" cy="1730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200" dirty="0">
                <a:solidFill>
                  <a:schemeClr val="bg2">
                    <a:lumMod val="10000"/>
                  </a:schemeClr>
                </a:solidFill>
              </a:rPr>
              <a:t>Se realizó una evaluación de la educación financiera de los hogares </a:t>
            </a:r>
            <a:r>
              <a:rPr lang="es-EC" sz="1200" dirty="0" err="1">
                <a:solidFill>
                  <a:schemeClr val="bg2">
                    <a:lumMod val="10000"/>
                  </a:schemeClr>
                </a:solidFill>
              </a:rPr>
              <a:t>yaruqueños</a:t>
            </a:r>
            <a:r>
              <a:rPr lang="es-EC" sz="1200" dirty="0">
                <a:solidFill>
                  <a:schemeClr val="bg2">
                    <a:lumMod val="10000"/>
                  </a:schemeClr>
                </a:solidFill>
              </a:rPr>
              <a:t> asociada a las dimensiones: conocimiento y entendimiento, planificación financiera, control financiero y productos y servicios financieros; que demostró falencias en áreas como el valor del dinero en el tiempo, relación rentabilidad – riesgo, diversificación, establecimiento de metas financieras a largo plazo, presupuesto y capacidad de elección de productos financieros.</a:t>
            </a:r>
          </a:p>
        </p:txBody>
      </p:sp>
      <p:sp>
        <p:nvSpPr>
          <p:cNvPr id="110" name="Rectángulo: esquinas redondeadas 109">
            <a:extLst>
              <a:ext uri="{FF2B5EF4-FFF2-40B4-BE49-F238E27FC236}">
                <a16:creationId xmlns:a16="http://schemas.microsoft.com/office/drawing/2014/main" id="{963A9BFE-B152-4D27-BBED-B7D510D2A1D7}"/>
              </a:ext>
            </a:extLst>
          </p:cNvPr>
          <p:cNvSpPr/>
          <p:nvPr/>
        </p:nvSpPr>
        <p:spPr>
          <a:xfrm>
            <a:off x="7445457" y="4189017"/>
            <a:ext cx="4347366" cy="12919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200" dirty="0">
                <a:solidFill>
                  <a:schemeClr val="bg2">
                    <a:lumMod val="10000"/>
                  </a:schemeClr>
                </a:solidFill>
              </a:rPr>
              <a:t>De esa manera, se demostró que, el 78% de los hogares de la parroquia </a:t>
            </a:r>
            <a:r>
              <a:rPr lang="es-EC" sz="1200" dirty="0" err="1">
                <a:solidFill>
                  <a:schemeClr val="bg2">
                    <a:lumMod val="10000"/>
                  </a:schemeClr>
                </a:solidFill>
              </a:rPr>
              <a:t>Yaruquí</a:t>
            </a:r>
            <a:r>
              <a:rPr lang="es-EC" sz="1200" dirty="0">
                <a:solidFill>
                  <a:schemeClr val="bg2">
                    <a:lumMod val="10000"/>
                  </a:schemeClr>
                </a:solidFill>
              </a:rPr>
              <a:t> tienen un bajo nivel de educación financiera, para lo cual es fundamental la implementación de estrategias que otorguen bases sólidas de cultura financiera a la población objetivo y ciudadanía en general.</a:t>
            </a:r>
          </a:p>
        </p:txBody>
      </p:sp>
      <p:pic>
        <p:nvPicPr>
          <p:cNvPr id="112" name="Gráfico 111" descr="Tendencia al alza">
            <a:extLst>
              <a:ext uri="{FF2B5EF4-FFF2-40B4-BE49-F238E27FC236}">
                <a16:creationId xmlns:a16="http://schemas.microsoft.com/office/drawing/2014/main" id="{2BE7A528-56CE-4A4F-BBA2-DE02572E2A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327" y="1303817"/>
            <a:ext cx="669329" cy="669329"/>
          </a:xfrm>
          <a:prstGeom prst="rect">
            <a:avLst/>
          </a:prstGeom>
        </p:spPr>
      </p:pic>
      <p:pic>
        <p:nvPicPr>
          <p:cNvPr id="114" name="Gráfico 113" descr="Dinero">
            <a:extLst>
              <a:ext uri="{FF2B5EF4-FFF2-40B4-BE49-F238E27FC236}">
                <a16:creationId xmlns:a16="http://schemas.microsoft.com/office/drawing/2014/main" id="{15277357-6457-4471-AEA5-B6BA5634D0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5242" y="2239800"/>
            <a:ext cx="914400" cy="914400"/>
          </a:xfrm>
          <a:prstGeom prst="rect">
            <a:avLst/>
          </a:prstGeom>
        </p:spPr>
      </p:pic>
      <p:pic>
        <p:nvPicPr>
          <p:cNvPr id="116" name="Gráfico 115" descr="Aula">
            <a:extLst>
              <a:ext uri="{FF2B5EF4-FFF2-40B4-BE49-F238E27FC236}">
                <a16:creationId xmlns:a16="http://schemas.microsoft.com/office/drawing/2014/main" id="{E01DB3C2-A5C3-44FC-BCC5-0B0E730BDB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0770" y="3805593"/>
            <a:ext cx="738682" cy="738682"/>
          </a:xfrm>
          <a:prstGeom prst="rect">
            <a:avLst/>
          </a:prstGeom>
        </p:spPr>
      </p:pic>
    </p:spTree>
    <p:extLst>
      <p:ext uri="{BB962C8B-B14F-4D97-AF65-F5344CB8AC3E}">
        <p14:creationId xmlns:p14="http://schemas.microsoft.com/office/powerpoint/2010/main" val="1507195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A359FBC-4391-43A4-BB4E-522C5B58E98D}"/>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Recomendaciones</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FCB70786-6045-4E2A-BF57-0DAD5292839B}"/>
              </a:ext>
            </a:extLst>
          </p:cNvPr>
          <p:cNvGraphicFramePr/>
          <p:nvPr>
            <p:extLst>
              <p:ext uri="{D42A27DB-BD31-4B8C-83A1-F6EECF244321}">
                <p14:modId xmlns:p14="http://schemas.microsoft.com/office/powerpoint/2010/main" val="3393400117"/>
              </p:ext>
            </p:extLst>
          </p:nvPr>
        </p:nvGraphicFramePr>
        <p:xfrm>
          <a:off x="518885" y="545123"/>
          <a:ext cx="11351178" cy="576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041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BB8A96-A169-45B0-A04A-4031EBBD9C40}"/>
              </a:ext>
            </a:extLst>
          </p:cNvPr>
          <p:cNvSpPr>
            <a:spLocks noChangeArrowheads="1"/>
          </p:cNvSpPr>
          <p:nvPr/>
        </p:nvSpPr>
        <p:spPr bwMode="auto">
          <a:xfrm>
            <a:off x="2571147" y="4301197"/>
            <a:ext cx="8956912" cy="75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8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Gracias por su atención</a:t>
            </a:r>
            <a:endParaRPr kumimoji="0" lang="es-ES" altLang="en-US" sz="66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346988681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áfico 36" descr="Familia con dos niños">
            <a:extLst>
              <a:ext uri="{FF2B5EF4-FFF2-40B4-BE49-F238E27FC236}">
                <a16:creationId xmlns:a16="http://schemas.microsoft.com/office/drawing/2014/main" id="{54D0CF97-4ED2-4976-AF14-C5F5391CDE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3273" y="1632825"/>
            <a:ext cx="914400" cy="914400"/>
          </a:xfrm>
          <a:prstGeom prst="rect">
            <a:avLst/>
          </a:prstGeom>
        </p:spPr>
      </p:pic>
      <p:sp>
        <p:nvSpPr>
          <p:cNvPr id="3" name="Rectangle 4">
            <a:extLst>
              <a:ext uri="{FF2B5EF4-FFF2-40B4-BE49-F238E27FC236}">
                <a16:creationId xmlns:a16="http://schemas.microsoft.com/office/drawing/2014/main" id="{F9CCA364-F4B8-4A29-85A3-91AFECE202F8}"/>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Planteamiento del Problema</a:t>
            </a:r>
            <a:endParaRPr kumimoji="0" lang="es-ES" altLang="en-US" sz="5400" b="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pSp>
        <p:nvGrpSpPr>
          <p:cNvPr id="4" name="Grupo 3">
            <a:extLst>
              <a:ext uri="{FF2B5EF4-FFF2-40B4-BE49-F238E27FC236}">
                <a16:creationId xmlns:a16="http://schemas.microsoft.com/office/drawing/2014/main" id="{CEDE3A83-2BB7-4D84-9A38-99AD671FD351}"/>
              </a:ext>
            </a:extLst>
          </p:cNvPr>
          <p:cNvGrpSpPr/>
          <p:nvPr/>
        </p:nvGrpSpPr>
        <p:grpSpPr>
          <a:xfrm>
            <a:off x="451369" y="1226338"/>
            <a:ext cx="9686053" cy="4783807"/>
            <a:chOff x="1358206" y="1940026"/>
            <a:chExt cx="9686053" cy="4783807"/>
          </a:xfrm>
        </p:grpSpPr>
        <p:sp>
          <p:nvSpPr>
            <p:cNvPr id="5" name="Pentágono regular 3">
              <a:extLst>
                <a:ext uri="{FF2B5EF4-FFF2-40B4-BE49-F238E27FC236}">
                  <a16:creationId xmlns:a16="http://schemas.microsoft.com/office/drawing/2014/main" id="{D1D08D45-C101-45A8-A994-C5BDC7A40C4E}"/>
                </a:ext>
              </a:extLst>
            </p:cNvPr>
            <p:cNvSpPr/>
            <p:nvPr/>
          </p:nvSpPr>
          <p:spPr>
            <a:xfrm rot="15516473">
              <a:off x="3270919" y="2371822"/>
              <a:ext cx="1479843" cy="1268739"/>
            </a:xfrm>
            <a:prstGeom prst="pentagon">
              <a:avLst/>
            </a:prstGeom>
            <a:solidFill>
              <a:schemeClr val="accent2"/>
            </a:solidFill>
            <a:ln>
              <a:solidFill>
                <a:schemeClr val="accent2"/>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accent2"/>
                </a:solidFill>
                <a:latin typeface="Calibri" panose="020F0502020204030204" pitchFamily="34" charset="0"/>
                <a:cs typeface="Calibri" panose="020F0502020204030204" pitchFamily="34" charset="0"/>
              </a:endParaRPr>
            </a:p>
          </p:txBody>
        </p:sp>
        <p:sp>
          <p:nvSpPr>
            <p:cNvPr id="6" name="Pentágono regular 4">
              <a:extLst>
                <a:ext uri="{FF2B5EF4-FFF2-40B4-BE49-F238E27FC236}">
                  <a16:creationId xmlns:a16="http://schemas.microsoft.com/office/drawing/2014/main" id="{ED3EC354-D5D4-4F33-B2FC-440EB5599899}"/>
                </a:ext>
              </a:extLst>
            </p:cNvPr>
            <p:cNvSpPr/>
            <p:nvPr/>
          </p:nvSpPr>
          <p:spPr>
            <a:xfrm rot="13000081">
              <a:off x="4041848" y="3582821"/>
              <a:ext cx="1409419" cy="1220488"/>
            </a:xfrm>
            <a:prstGeom prst="pentagon">
              <a:avLst/>
            </a:prstGeom>
            <a:solidFill>
              <a:schemeClr val="accent3"/>
            </a:solidFill>
            <a:ln>
              <a:solidFill>
                <a:schemeClr val="accent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7" name="Pentágono regular 5">
              <a:extLst>
                <a:ext uri="{FF2B5EF4-FFF2-40B4-BE49-F238E27FC236}">
                  <a16:creationId xmlns:a16="http://schemas.microsoft.com/office/drawing/2014/main" id="{EBE6831C-AC6C-4E36-B3DE-B2DEC17D65E9}"/>
                </a:ext>
              </a:extLst>
            </p:cNvPr>
            <p:cNvSpPr/>
            <p:nvPr/>
          </p:nvSpPr>
          <p:spPr>
            <a:xfrm rot="10800000">
              <a:off x="5268375" y="4010503"/>
              <a:ext cx="1544620" cy="1293612"/>
            </a:xfrm>
            <a:prstGeom prst="pentagon">
              <a:avLst/>
            </a:prstGeom>
            <a:solidFill>
              <a:schemeClr val="accent4"/>
            </a:solidFill>
            <a:ln>
              <a:solidFill>
                <a:schemeClr val="accent4"/>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8" name="Pentágono regular 6">
              <a:extLst>
                <a:ext uri="{FF2B5EF4-FFF2-40B4-BE49-F238E27FC236}">
                  <a16:creationId xmlns:a16="http://schemas.microsoft.com/office/drawing/2014/main" id="{0E518B0D-D77D-4AA1-AE73-88C6E4B83981}"/>
                </a:ext>
              </a:extLst>
            </p:cNvPr>
            <p:cNvSpPr/>
            <p:nvPr/>
          </p:nvSpPr>
          <p:spPr>
            <a:xfrm rot="8531845">
              <a:off x="6623862" y="3542553"/>
              <a:ext cx="1525705" cy="1342585"/>
            </a:xfrm>
            <a:prstGeom prst="pentagon">
              <a:avLst/>
            </a:prstGeom>
            <a:solidFill>
              <a:schemeClr val="accent5"/>
            </a:solidFill>
            <a:ln>
              <a:solidFill>
                <a:schemeClr val="accent5"/>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a:latin typeface="Calibri" panose="020F0502020204030204" pitchFamily="34" charset="0"/>
                <a:cs typeface="Calibri" panose="020F0502020204030204" pitchFamily="34" charset="0"/>
              </a:endParaRPr>
            </a:p>
          </p:txBody>
        </p:sp>
        <p:sp>
          <p:nvSpPr>
            <p:cNvPr id="9" name="Pentágono regular 7">
              <a:extLst>
                <a:ext uri="{FF2B5EF4-FFF2-40B4-BE49-F238E27FC236}">
                  <a16:creationId xmlns:a16="http://schemas.microsoft.com/office/drawing/2014/main" id="{C1AACF27-F42A-4A63-B048-53166A0355D8}"/>
                </a:ext>
              </a:extLst>
            </p:cNvPr>
            <p:cNvSpPr/>
            <p:nvPr/>
          </p:nvSpPr>
          <p:spPr>
            <a:xfrm rot="6303258">
              <a:off x="7441053" y="2426076"/>
              <a:ext cx="1400807" cy="1263932"/>
            </a:xfrm>
            <a:prstGeom prst="pentagon">
              <a:avLst/>
            </a:prstGeom>
            <a:solidFill>
              <a:schemeClr val="accent6"/>
            </a:solidFill>
            <a:ln>
              <a:solidFill>
                <a:schemeClr val="accent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10" name="Elipse 9">
              <a:extLst>
                <a:ext uri="{FF2B5EF4-FFF2-40B4-BE49-F238E27FC236}">
                  <a16:creationId xmlns:a16="http://schemas.microsoft.com/office/drawing/2014/main" id="{B6EDC8E9-5A26-4FA5-A8C6-569CB640BBFC}"/>
                </a:ext>
              </a:extLst>
            </p:cNvPr>
            <p:cNvSpPr/>
            <p:nvPr/>
          </p:nvSpPr>
          <p:spPr>
            <a:xfrm>
              <a:off x="4915089" y="1940026"/>
              <a:ext cx="2232706" cy="1889593"/>
            </a:xfrm>
            <a:prstGeom prst="ellipse">
              <a:avLst/>
            </a:prstGeom>
            <a:solidFill>
              <a:schemeClr val="accent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Calibri" panose="020F0502020204030204" pitchFamily="34" charset="0"/>
                  <a:cs typeface="Calibri" panose="020F0502020204030204" pitchFamily="34" charset="0"/>
                </a:rPr>
                <a:t>Personas y familias</a:t>
              </a:r>
              <a:endParaRPr lang="es-EC"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D7EAF9F4-3C40-4B5F-A942-0A53557BE364}"/>
                </a:ext>
              </a:extLst>
            </p:cNvPr>
            <p:cNvSpPr txBox="1"/>
            <p:nvPr/>
          </p:nvSpPr>
          <p:spPr>
            <a:xfrm>
              <a:off x="3473392" y="2630781"/>
              <a:ext cx="1122638" cy="738664"/>
            </a:xfrm>
            <a:prstGeom prst="rect">
              <a:avLst/>
            </a:prstGeom>
            <a:noFill/>
          </p:spPr>
          <p:txBody>
            <a:bodyPr wrap="square" rtlCol="0">
              <a:spAutoFit/>
            </a:bodyPr>
            <a:lstStyle/>
            <a:p>
              <a:pPr algn="ctr"/>
              <a:r>
                <a:rPr lang="es-MX" sz="1400" dirty="0">
                  <a:solidFill>
                    <a:schemeClr val="bg1"/>
                  </a:solidFill>
                  <a:latin typeface="Calibri" panose="020F0502020204030204" pitchFamily="34" charset="0"/>
                  <a:cs typeface="Calibri" panose="020F0502020204030204" pitchFamily="34" charset="0"/>
                </a:rPr>
                <a:t>Pandemia del coronavirus</a:t>
              </a:r>
              <a:endParaRPr lang="es-EC" sz="1400" dirty="0">
                <a:solidFill>
                  <a:schemeClr val="bg1"/>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5D47D3E7-1C02-468C-863F-FEE695BB073D}"/>
                </a:ext>
              </a:extLst>
            </p:cNvPr>
            <p:cNvSpPr txBox="1"/>
            <p:nvPr/>
          </p:nvSpPr>
          <p:spPr>
            <a:xfrm>
              <a:off x="4253822" y="3742920"/>
              <a:ext cx="1055025" cy="738664"/>
            </a:xfrm>
            <a:prstGeom prst="rect">
              <a:avLst/>
            </a:prstGeom>
            <a:noFill/>
          </p:spPr>
          <p:txBody>
            <a:bodyPr wrap="square" rtlCol="0">
              <a:spAutoFit/>
            </a:bodyPr>
            <a:lstStyle/>
            <a:p>
              <a:pPr algn="ctr"/>
              <a:r>
                <a:rPr lang="es-MX" sz="1400" dirty="0">
                  <a:solidFill>
                    <a:schemeClr val="bg1"/>
                  </a:solidFill>
                  <a:latin typeface="Calibri" panose="020F0502020204030204" pitchFamily="34" charset="0"/>
                  <a:cs typeface="Calibri" panose="020F0502020204030204" pitchFamily="34" charset="0"/>
                </a:rPr>
                <a:t>Falta de educación financiera</a:t>
              </a:r>
              <a:endParaRPr lang="es-EC" sz="1400" dirty="0">
                <a:solidFill>
                  <a:schemeClr val="bg1"/>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8E7B4C05-F5A7-4BE0-ACB7-EB78CE3013B5}"/>
                </a:ext>
              </a:extLst>
            </p:cNvPr>
            <p:cNvSpPr txBox="1"/>
            <p:nvPr/>
          </p:nvSpPr>
          <p:spPr>
            <a:xfrm>
              <a:off x="5561459" y="4126273"/>
              <a:ext cx="976308" cy="738664"/>
            </a:xfrm>
            <a:prstGeom prst="rect">
              <a:avLst/>
            </a:prstGeom>
            <a:noFill/>
          </p:spPr>
          <p:txBody>
            <a:bodyPr wrap="square" rtlCol="0">
              <a:spAutoFit/>
            </a:bodyPr>
            <a:lstStyle/>
            <a:p>
              <a:pPr algn="ctr"/>
              <a:r>
                <a:rPr lang="es-MX" sz="1400" dirty="0">
                  <a:solidFill>
                    <a:schemeClr val="bg1"/>
                  </a:solidFill>
                  <a:latin typeface="Calibri" panose="020F0502020204030204" pitchFamily="34" charset="0"/>
                  <a:cs typeface="Calibri" panose="020F0502020204030204" pitchFamily="34" charset="0"/>
                </a:rPr>
                <a:t>Banco Central del Ecuador</a:t>
              </a:r>
              <a:endParaRPr lang="es-EC" sz="1400" dirty="0">
                <a:solidFill>
                  <a:schemeClr val="bg1"/>
                </a:solidFill>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6884445E-3A52-4A2A-A792-D0E672D70856}"/>
                </a:ext>
              </a:extLst>
            </p:cNvPr>
            <p:cNvSpPr txBox="1"/>
            <p:nvPr/>
          </p:nvSpPr>
          <p:spPr>
            <a:xfrm>
              <a:off x="6812995" y="3869574"/>
              <a:ext cx="1044754" cy="523220"/>
            </a:xfrm>
            <a:prstGeom prst="rect">
              <a:avLst/>
            </a:prstGeom>
            <a:noFill/>
          </p:spPr>
          <p:txBody>
            <a:bodyPr wrap="square" rtlCol="0">
              <a:spAutoFit/>
            </a:bodyPr>
            <a:lstStyle/>
            <a:p>
              <a:pPr algn="ctr"/>
              <a:r>
                <a:rPr lang="es-MX" sz="1400" dirty="0">
                  <a:solidFill>
                    <a:schemeClr val="bg1"/>
                  </a:solidFill>
                  <a:latin typeface="Calibri" panose="020F0502020204030204" pitchFamily="34" charset="0"/>
                  <a:cs typeface="Calibri" panose="020F0502020204030204" pitchFamily="34" charset="0"/>
                </a:rPr>
                <a:t>Problemas financieros</a:t>
              </a:r>
              <a:endParaRPr lang="es-EC" sz="1400" dirty="0">
                <a:solidFill>
                  <a:schemeClr val="bg1"/>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id="{C30F8198-F7E4-4DAC-A18C-1276E00CA627}"/>
                </a:ext>
              </a:extLst>
            </p:cNvPr>
            <p:cNvSpPr txBox="1"/>
            <p:nvPr/>
          </p:nvSpPr>
          <p:spPr>
            <a:xfrm>
              <a:off x="7557640" y="2756635"/>
              <a:ext cx="1044754" cy="523220"/>
            </a:xfrm>
            <a:prstGeom prst="rect">
              <a:avLst/>
            </a:prstGeom>
            <a:noFill/>
          </p:spPr>
          <p:txBody>
            <a:bodyPr wrap="square" rtlCol="0">
              <a:spAutoFit/>
            </a:bodyPr>
            <a:lstStyle/>
            <a:p>
              <a:pPr algn="ctr"/>
              <a:r>
                <a:rPr lang="es-MX" sz="1400" dirty="0">
                  <a:solidFill>
                    <a:schemeClr val="bg1"/>
                  </a:solidFill>
                  <a:latin typeface="Calibri" panose="020F0502020204030204" pitchFamily="34" charset="0"/>
                  <a:cs typeface="Calibri" panose="020F0502020204030204" pitchFamily="34" charset="0"/>
                </a:rPr>
                <a:t>Parroquia </a:t>
              </a:r>
              <a:r>
                <a:rPr lang="es-MX" sz="1400" dirty="0" err="1">
                  <a:solidFill>
                    <a:schemeClr val="bg1"/>
                  </a:solidFill>
                  <a:latin typeface="Calibri" panose="020F0502020204030204" pitchFamily="34" charset="0"/>
                  <a:cs typeface="Calibri" panose="020F0502020204030204" pitchFamily="34" charset="0"/>
                </a:rPr>
                <a:t>Yaruquí</a:t>
              </a:r>
              <a:endParaRPr lang="es-EC" sz="1400" dirty="0">
                <a:solidFill>
                  <a:schemeClr val="bg1"/>
                </a:solidFill>
                <a:latin typeface="Calibri" panose="020F0502020204030204" pitchFamily="34" charset="0"/>
                <a:cs typeface="Calibri" panose="020F0502020204030204" pitchFamily="34" charset="0"/>
              </a:endParaRPr>
            </a:p>
          </p:txBody>
        </p:sp>
        <p:sp>
          <p:nvSpPr>
            <p:cNvPr id="16" name="Flecha abajo 16">
              <a:extLst>
                <a:ext uri="{FF2B5EF4-FFF2-40B4-BE49-F238E27FC236}">
                  <a16:creationId xmlns:a16="http://schemas.microsoft.com/office/drawing/2014/main" id="{B8605401-86DE-4A27-83F7-E11E0F8EE206}"/>
                </a:ext>
              </a:extLst>
            </p:cNvPr>
            <p:cNvSpPr/>
            <p:nvPr/>
          </p:nvSpPr>
          <p:spPr>
            <a:xfrm rot="3437165">
              <a:off x="3617100" y="4529821"/>
              <a:ext cx="576775" cy="780662"/>
            </a:xfrm>
            <a:prstGeom prst="downArrow">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17" name="Flecha abajo 17">
              <a:extLst>
                <a:ext uri="{FF2B5EF4-FFF2-40B4-BE49-F238E27FC236}">
                  <a16:creationId xmlns:a16="http://schemas.microsoft.com/office/drawing/2014/main" id="{8429E5AE-33B7-49A0-8E8D-15C873FCB16D}"/>
                </a:ext>
              </a:extLst>
            </p:cNvPr>
            <p:cNvSpPr/>
            <p:nvPr/>
          </p:nvSpPr>
          <p:spPr>
            <a:xfrm rot="369947">
              <a:off x="5651732" y="5343200"/>
              <a:ext cx="576775" cy="780662"/>
            </a:xfrm>
            <a:prstGeom prst="downArrow">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18" name="Flecha abajo 18">
              <a:extLst>
                <a:ext uri="{FF2B5EF4-FFF2-40B4-BE49-F238E27FC236}">
                  <a16:creationId xmlns:a16="http://schemas.microsoft.com/office/drawing/2014/main" id="{1EB206D2-3C0F-4B5A-B878-12D11DFDDAB8}"/>
                </a:ext>
              </a:extLst>
            </p:cNvPr>
            <p:cNvSpPr/>
            <p:nvPr/>
          </p:nvSpPr>
          <p:spPr>
            <a:xfrm rot="20561278">
              <a:off x="7493131" y="4910190"/>
              <a:ext cx="576775" cy="780662"/>
            </a:xfrm>
            <a:prstGeom prst="downArrow">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19" name="Flecha abajo 19">
              <a:extLst>
                <a:ext uri="{FF2B5EF4-FFF2-40B4-BE49-F238E27FC236}">
                  <a16:creationId xmlns:a16="http://schemas.microsoft.com/office/drawing/2014/main" id="{4C4051E6-50A2-4EDB-BCE8-6D34665E601D}"/>
                </a:ext>
              </a:extLst>
            </p:cNvPr>
            <p:cNvSpPr/>
            <p:nvPr/>
          </p:nvSpPr>
          <p:spPr>
            <a:xfrm rot="18455488">
              <a:off x="8652194" y="3422691"/>
              <a:ext cx="576775" cy="780662"/>
            </a:xfrm>
            <a:prstGeom prst="downArrow">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alibri" panose="020F0502020204030204" pitchFamily="34" charset="0"/>
                <a:cs typeface="Calibri" panose="020F0502020204030204" pitchFamily="34" charset="0"/>
              </a:endParaRPr>
            </a:p>
          </p:txBody>
        </p:sp>
        <p:sp>
          <p:nvSpPr>
            <p:cNvPr id="20" name="CuadroTexto 19">
              <a:extLst>
                <a:ext uri="{FF2B5EF4-FFF2-40B4-BE49-F238E27FC236}">
                  <a16:creationId xmlns:a16="http://schemas.microsoft.com/office/drawing/2014/main" id="{8F83971E-F531-4EFE-BAAC-9318428FC404}"/>
                </a:ext>
              </a:extLst>
            </p:cNvPr>
            <p:cNvSpPr txBox="1"/>
            <p:nvPr/>
          </p:nvSpPr>
          <p:spPr>
            <a:xfrm>
              <a:off x="8987661" y="4135754"/>
              <a:ext cx="2056598" cy="584775"/>
            </a:xfrm>
            <a:prstGeom prst="rect">
              <a:avLst/>
            </a:prstGeom>
            <a:noFill/>
          </p:spPr>
          <p:txBody>
            <a:bodyPr wrap="square" rtlCol="0">
              <a:spAutoFit/>
            </a:bodyPr>
            <a:lstStyle/>
            <a:p>
              <a:r>
                <a:rPr lang="es-MX" sz="1600" dirty="0">
                  <a:solidFill>
                    <a:schemeClr val="bg2">
                      <a:lumMod val="10000"/>
                    </a:schemeClr>
                  </a:solidFill>
                  <a:latin typeface="Calibri" panose="020F0502020204030204" pitchFamily="34" charset="0"/>
                  <a:cs typeface="Calibri" panose="020F0502020204030204" pitchFamily="34" charset="0"/>
                </a:rPr>
                <a:t>64,6% de pobreza </a:t>
              </a:r>
              <a:r>
                <a:rPr lang="es-MX" sz="1600" dirty="0">
                  <a:solidFill>
                    <a:schemeClr val="bg2">
                      <a:lumMod val="10000"/>
                    </a:schemeClr>
                  </a:solidFill>
                  <a:latin typeface="Calibri" panose="020F0502020204030204" pitchFamily="34" charset="0"/>
                  <a:cs typeface="Calibri" panose="020F0502020204030204" pitchFamily="34" charset="0"/>
                  <a:sym typeface="Wingdings" panose="05000000000000000000" pitchFamily="2" charset="2"/>
                </a:rPr>
                <a:t> 22.179 hab. (2020)</a:t>
              </a:r>
              <a:endParaRPr lang="es-EC" sz="1600" dirty="0">
                <a:solidFill>
                  <a:schemeClr val="bg2">
                    <a:lumMod val="10000"/>
                  </a:schemeClr>
                </a:solidFill>
                <a:latin typeface="Calibri" panose="020F0502020204030204" pitchFamily="34" charset="0"/>
                <a:cs typeface="Calibri" panose="020F0502020204030204" pitchFamily="34" charset="0"/>
              </a:endParaRPr>
            </a:p>
          </p:txBody>
        </p:sp>
        <p:sp>
          <p:nvSpPr>
            <p:cNvPr id="21" name="CuadroTexto 20">
              <a:extLst>
                <a:ext uri="{FF2B5EF4-FFF2-40B4-BE49-F238E27FC236}">
                  <a16:creationId xmlns:a16="http://schemas.microsoft.com/office/drawing/2014/main" id="{A327C863-FE34-49AC-9B49-E55F2B74A4C3}"/>
                </a:ext>
              </a:extLst>
            </p:cNvPr>
            <p:cNvSpPr txBox="1"/>
            <p:nvPr/>
          </p:nvSpPr>
          <p:spPr>
            <a:xfrm>
              <a:off x="4475453" y="6139058"/>
              <a:ext cx="2401565" cy="584775"/>
            </a:xfrm>
            <a:prstGeom prst="rect">
              <a:avLst/>
            </a:prstGeom>
            <a:noFill/>
          </p:spPr>
          <p:txBody>
            <a:bodyPr wrap="square" rtlCol="0">
              <a:spAutoFit/>
            </a:bodyPr>
            <a:lstStyle>
              <a:defPPr>
                <a:defRPr lang="en-US"/>
              </a:defPPr>
              <a:lvl1pPr>
                <a:defRPr>
                  <a:latin typeface="+mj-lt"/>
                </a:defRPr>
              </a:lvl1pPr>
            </a:lstStyle>
            <a:p>
              <a:pPr algn="ctr"/>
              <a:r>
                <a:rPr lang="es-MX" sz="1600" dirty="0">
                  <a:solidFill>
                    <a:schemeClr val="bg2">
                      <a:lumMod val="10000"/>
                    </a:schemeClr>
                  </a:solidFill>
                  <a:latin typeface="Calibri" panose="020F0502020204030204" pitchFamily="34" charset="0"/>
                  <a:cs typeface="Calibri" panose="020F0502020204030204" pitchFamily="34" charset="0"/>
                </a:rPr>
                <a:t>9 de cada 10 personas no han recibido capacitación</a:t>
              </a:r>
              <a:endParaRPr lang="es-EC" sz="1600" dirty="0">
                <a:solidFill>
                  <a:schemeClr val="bg2">
                    <a:lumMod val="10000"/>
                  </a:schemeClr>
                </a:solidFill>
                <a:latin typeface="Calibri" panose="020F0502020204030204" pitchFamily="34" charset="0"/>
                <a:cs typeface="Calibri" panose="020F0502020204030204" pitchFamily="34" charset="0"/>
              </a:endParaRPr>
            </a:p>
          </p:txBody>
        </p:sp>
        <p:sp>
          <p:nvSpPr>
            <p:cNvPr id="22" name="CuadroTexto 21">
              <a:extLst>
                <a:ext uri="{FF2B5EF4-FFF2-40B4-BE49-F238E27FC236}">
                  <a16:creationId xmlns:a16="http://schemas.microsoft.com/office/drawing/2014/main" id="{F5AB6447-12F4-4EE5-B94B-55AE210FCBD2}"/>
                </a:ext>
              </a:extLst>
            </p:cNvPr>
            <p:cNvSpPr txBox="1"/>
            <p:nvPr/>
          </p:nvSpPr>
          <p:spPr>
            <a:xfrm>
              <a:off x="1358206" y="4642396"/>
              <a:ext cx="2207118" cy="1077218"/>
            </a:xfrm>
            <a:prstGeom prst="rect">
              <a:avLst/>
            </a:prstGeom>
            <a:noFill/>
          </p:spPr>
          <p:txBody>
            <a:bodyPr wrap="square" rtlCol="0">
              <a:spAutoFit/>
            </a:bodyPr>
            <a:lstStyle/>
            <a:p>
              <a:r>
                <a:rPr lang="es-MX" sz="1600" dirty="0">
                  <a:solidFill>
                    <a:schemeClr val="bg2">
                      <a:lumMod val="10000"/>
                    </a:schemeClr>
                  </a:solidFill>
                  <a:latin typeface="Calibri" panose="020F0502020204030204" pitchFamily="34" charset="0"/>
                  <a:cs typeface="Calibri" panose="020F0502020204030204" pitchFamily="34" charset="0"/>
                </a:rPr>
                <a:t>Toma de decisiones inadecuadas que perjudican el bienestar actual y futuro</a:t>
              </a:r>
              <a:endParaRPr lang="es-EC" sz="1600" dirty="0">
                <a:solidFill>
                  <a:schemeClr val="bg2">
                    <a:lumMod val="10000"/>
                  </a:schemeClr>
                </a:solidFill>
                <a:latin typeface="Calibri" panose="020F0502020204030204" pitchFamily="34" charset="0"/>
                <a:cs typeface="Calibri" panose="020F0502020204030204" pitchFamily="34" charset="0"/>
              </a:endParaRPr>
            </a:p>
          </p:txBody>
        </p:sp>
      </p:grpSp>
      <p:sp>
        <p:nvSpPr>
          <p:cNvPr id="25" name="Flecha abajo 16">
            <a:extLst>
              <a:ext uri="{FF2B5EF4-FFF2-40B4-BE49-F238E27FC236}">
                <a16:creationId xmlns:a16="http://schemas.microsoft.com/office/drawing/2014/main" id="{DAECBAD0-B9A2-435A-9C2F-9BDDE8B893E5}"/>
              </a:ext>
            </a:extLst>
          </p:cNvPr>
          <p:cNvSpPr/>
          <p:nvPr/>
        </p:nvSpPr>
        <p:spPr>
          <a:xfrm rot="3437165">
            <a:off x="1897172" y="2375614"/>
            <a:ext cx="576775" cy="780662"/>
          </a:xfrm>
          <a:prstGeom prst="downArrow">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CuadroTexto 25">
            <a:extLst>
              <a:ext uri="{FF2B5EF4-FFF2-40B4-BE49-F238E27FC236}">
                <a16:creationId xmlns:a16="http://schemas.microsoft.com/office/drawing/2014/main" id="{24490972-C3DD-42CC-9AE8-D2ABED0B79B3}"/>
              </a:ext>
            </a:extLst>
          </p:cNvPr>
          <p:cNvSpPr txBox="1"/>
          <p:nvPr/>
        </p:nvSpPr>
        <p:spPr>
          <a:xfrm>
            <a:off x="356559" y="2370754"/>
            <a:ext cx="1910914" cy="830997"/>
          </a:xfrm>
          <a:prstGeom prst="rect">
            <a:avLst/>
          </a:prstGeom>
          <a:noFill/>
        </p:spPr>
        <p:txBody>
          <a:bodyPr wrap="square" rtlCol="0">
            <a:spAutoFit/>
          </a:bodyPr>
          <a:lstStyle/>
          <a:p>
            <a:r>
              <a:rPr lang="es-MX" sz="1600" dirty="0">
                <a:solidFill>
                  <a:schemeClr val="bg2">
                    <a:lumMod val="10000"/>
                  </a:schemeClr>
                </a:solidFill>
                <a:latin typeface="Calibri" panose="020F0502020204030204" pitchFamily="34" charset="0"/>
                <a:cs typeface="Calibri" panose="020F0502020204030204" pitchFamily="34" charset="0"/>
              </a:rPr>
              <a:t>Incertidumbre sanitaria y económica</a:t>
            </a:r>
            <a:endParaRPr lang="es-EC" sz="1600" dirty="0">
              <a:solidFill>
                <a:schemeClr val="bg2">
                  <a:lumMod val="10000"/>
                </a:schemeClr>
              </a:solidFill>
              <a:latin typeface="Calibri" panose="020F0502020204030204" pitchFamily="34" charset="0"/>
              <a:cs typeface="Calibri" panose="020F0502020204030204" pitchFamily="34" charset="0"/>
            </a:endParaRPr>
          </a:p>
        </p:txBody>
      </p:sp>
      <p:sp>
        <p:nvSpPr>
          <p:cNvPr id="27" name="CuadroTexto 26">
            <a:extLst>
              <a:ext uri="{FF2B5EF4-FFF2-40B4-BE49-F238E27FC236}">
                <a16:creationId xmlns:a16="http://schemas.microsoft.com/office/drawing/2014/main" id="{DFBDB453-DF6E-455E-9FC6-5ED7ED75F960}"/>
              </a:ext>
            </a:extLst>
          </p:cNvPr>
          <p:cNvSpPr txBox="1"/>
          <p:nvPr/>
        </p:nvSpPr>
        <p:spPr>
          <a:xfrm>
            <a:off x="6650803" y="5012900"/>
            <a:ext cx="1910914" cy="830997"/>
          </a:xfrm>
          <a:prstGeom prst="rect">
            <a:avLst/>
          </a:prstGeom>
          <a:noFill/>
        </p:spPr>
        <p:txBody>
          <a:bodyPr wrap="square" rtlCol="0">
            <a:spAutoFit/>
          </a:bodyPr>
          <a:lstStyle/>
          <a:p>
            <a:r>
              <a:rPr lang="es-MX" sz="1600" dirty="0">
                <a:solidFill>
                  <a:schemeClr val="bg2">
                    <a:lumMod val="10000"/>
                  </a:schemeClr>
                </a:solidFill>
                <a:latin typeface="Calibri" panose="020F0502020204030204" pitchFamily="34" charset="0"/>
                <a:cs typeface="Calibri" panose="020F0502020204030204" pitchFamily="34" charset="0"/>
              </a:rPr>
              <a:t>Impiden el desarrollo económico</a:t>
            </a:r>
            <a:endParaRPr lang="es-EC" sz="1600" dirty="0">
              <a:solidFill>
                <a:schemeClr val="bg2">
                  <a:lumMod val="10000"/>
                </a:schemeClr>
              </a:solidFill>
              <a:latin typeface="Calibri" panose="020F0502020204030204" pitchFamily="34" charset="0"/>
              <a:cs typeface="Calibri" panose="020F0502020204030204" pitchFamily="34" charset="0"/>
            </a:endParaRPr>
          </a:p>
        </p:txBody>
      </p:sp>
      <p:sp>
        <p:nvSpPr>
          <p:cNvPr id="28" name="CuadroTexto 27">
            <a:extLst>
              <a:ext uri="{FF2B5EF4-FFF2-40B4-BE49-F238E27FC236}">
                <a16:creationId xmlns:a16="http://schemas.microsoft.com/office/drawing/2014/main" id="{94712271-7427-4172-AD5D-17079266E809}"/>
              </a:ext>
            </a:extLst>
          </p:cNvPr>
          <p:cNvSpPr txBox="1"/>
          <p:nvPr/>
        </p:nvSpPr>
        <p:spPr>
          <a:xfrm>
            <a:off x="8232956" y="1176603"/>
            <a:ext cx="3959044" cy="830997"/>
          </a:xfrm>
          <a:prstGeom prst="rect">
            <a:avLst/>
          </a:prstGeom>
          <a:noFill/>
        </p:spPr>
        <p:txBody>
          <a:bodyPr wrap="square">
            <a:spAutoFit/>
          </a:bodyPr>
          <a:lstStyle/>
          <a:p>
            <a:r>
              <a:rPr lang="es-EC" sz="1600" i="1" dirty="0">
                <a:solidFill>
                  <a:schemeClr val="bg2">
                    <a:lumMod val="10000"/>
                  </a:schemeClr>
                </a:solidFill>
                <a:latin typeface="Calibri" panose="020F0502020204030204" pitchFamily="34" charset="0"/>
                <a:cs typeface="Calibri" panose="020F0502020204030204" pitchFamily="34" charset="0"/>
              </a:rPr>
              <a:t>“La principal causa de las dificultades financieras son el miedo y la ignorancia”. </a:t>
            </a:r>
            <a:r>
              <a:rPr lang="es-EC" sz="1600" i="1" dirty="0">
                <a:solidFill>
                  <a:schemeClr val="tx1">
                    <a:lumMod val="50000"/>
                  </a:schemeClr>
                </a:solidFill>
                <a:latin typeface="Calibri" panose="020F0502020204030204" pitchFamily="34" charset="0"/>
                <a:cs typeface="Calibri" panose="020F0502020204030204" pitchFamily="34" charset="0"/>
              </a:rPr>
              <a:t>Robert Kiyosaki</a:t>
            </a:r>
          </a:p>
        </p:txBody>
      </p:sp>
      <p:graphicFrame>
        <p:nvGraphicFramePr>
          <p:cNvPr id="29" name="Diagrama 28">
            <a:extLst>
              <a:ext uri="{FF2B5EF4-FFF2-40B4-BE49-F238E27FC236}">
                <a16:creationId xmlns:a16="http://schemas.microsoft.com/office/drawing/2014/main" id="{6FCE0D39-B926-4F6C-82FA-B234E0C49950}"/>
              </a:ext>
            </a:extLst>
          </p:cNvPr>
          <p:cNvGraphicFramePr/>
          <p:nvPr>
            <p:extLst>
              <p:ext uri="{D42A27DB-BD31-4B8C-83A1-F6EECF244321}">
                <p14:modId xmlns:p14="http://schemas.microsoft.com/office/powerpoint/2010/main" val="3097692813"/>
              </p:ext>
            </p:extLst>
          </p:nvPr>
        </p:nvGraphicFramePr>
        <p:xfrm>
          <a:off x="10497673" y="2156423"/>
          <a:ext cx="1469738" cy="35812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Picture 6" descr="Resultado de imagen para mercado valores icon&quot;">
            <a:extLst>
              <a:ext uri="{FF2B5EF4-FFF2-40B4-BE49-F238E27FC236}">
                <a16:creationId xmlns:a16="http://schemas.microsoft.com/office/drawing/2014/main" id="{9CCC128C-2D6D-42AE-B2B9-271D4546B0DD}"/>
              </a:ext>
            </a:extLst>
          </p:cNvPr>
          <p:cNvPicPr>
            <a:picLocks noChangeAspect="1" noChangeArrowheads="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t="10886" r="972" b="10349"/>
          <a:stretch/>
        </p:blipFill>
        <p:spPr bwMode="auto">
          <a:xfrm>
            <a:off x="2196625" y="3147300"/>
            <a:ext cx="812679" cy="646394"/>
          </a:xfrm>
          <a:prstGeom prst="rect">
            <a:avLst/>
          </a:prstGeom>
          <a:noFill/>
          <a:extLst>
            <a:ext uri="{909E8E84-426E-40DD-AFC4-6F175D3DCCD1}">
              <a14:hiddenFill xmlns:a14="http://schemas.microsoft.com/office/drawing/2010/main">
                <a:solidFill>
                  <a:srgbClr val="FFFFFF"/>
                </a:solidFill>
              </a14:hiddenFill>
            </a:ext>
          </a:extLst>
        </p:spPr>
      </p:pic>
      <p:pic>
        <p:nvPicPr>
          <p:cNvPr id="40" name="Gráfico 39" descr="Banco">
            <a:extLst>
              <a:ext uri="{FF2B5EF4-FFF2-40B4-BE49-F238E27FC236}">
                <a16:creationId xmlns:a16="http://schemas.microsoft.com/office/drawing/2014/main" id="{B5D932A9-9812-4826-AF01-317435A0EA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23360" y="4089670"/>
            <a:ext cx="914400" cy="914400"/>
          </a:xfrm>
          <a:prstGeom prst="rect">
            <a:avLst/>
          </a:prstGeom>
        </p:spPr>
      </p:pic>
      <p:sp>
        <p:nvSpPr>
          <p:cNvPr id="41" name="CuadroTexto 40">
            <a:extLst>
              <a:ext uri="{FF2B5EF4-FFF2-40B4-BE49-F238E27FC236}">
                <a16:creationId xmlns:a16="http://schemas.microsoft.com/office/drawing/2014/main" id="{2BED604C-6DEF-4712-9F23-57BD37B5D419}"/>
              </a:ext>
            </a:extLst>
          </p:cNvPr>
          <p:cNvSpPr txBox="1"/>
          <p:nvPr/>
        </p:nvSpPr>
        <p:spPr>
          <a:xfrm>
            <a:off x="5261682" y="4332826"/>
            <a:ext cx="1221671" cy="954107"/>
          </a:xfrm>
          <a:prstGeom prst="rect">
            <a:avLst/>
          </a:prstGeom>
          <a:noFill/>
        </p:spPr>
        <p:txBody>
          <a:bodyPr wrap="square" rtlCol="0">
            <a:spAutoFit/>
          </a:bodyPr>
          <a:lstStyle>
            <a:defPPr>
              <a:defRPr lang="en-US"/>
            </a:defPPr>
            <a:lvl1pPr>
              <a:defRPr>
                <a:latin typeface="+mj-lt"/>
              </a:defRPr>
            </a:lvl1pPr>
          </a:lstStyle>
          <a:p>
            <a:pPr algn="ctr"/>
            <a:r>
              <a:rPr lang="es-MX" sz="1400" dirty="0">
                <a:latin typeface="Calibri" panose="020F0502020204030204" pitchFamily="34" charset="0"/>
                <a:cs typeface="Calibri" panose="020F0502020204030204" pitchFamily="34" charset="0"/>
              </a:rPr>
              <a:t>Encuesta Inclusión Financiera</a:t>
            </a:r>
          </a:p>
          <a:p>
            <a:pPr algn="ctr"/>
            <a:r>
              <a:rPr lang="es-MX" sz="1400" dirty="0">
                <a:latin typeface="Calibri" panose="020F0502020204030204" pitchFamily="34" charset="0"/>
                <a:cs typeface="Calibri" panose="020F0502020204030204" pitchFamily="34" charset="0"/>
              </a:rPr>
              <a:t>2018</a:t>
            </a:r>
            <a:endParaRPr lang="es-EC" sz="1400" dirty="0">
              <a:latin typeface="Calibri" panose="020F0502020204030204" pitchFamily="34" charset="0"/>
              <a:cs typeface="Calibri" panose="020F0502020204030204" pitchFamily="34" charset="0"/>
            </a:endParaRPr>
          </a:p>
        </p:txBody>
      </p:sp>
      <p:pic>
        <p:nvPicPr>
          <p:cNvPr id="45" name="Gráfico 44" descr="Tendencia al alza">
            <a:extLst>
              <a:ext uri="{FF2B5EF4-FFF2-40B4-BE49-F238E27FC236}">
                <a16:creationId xmlns:a16="http://schemas.microsoft.com/office/drawing/2014/main" id="{EE92488E-D5B8-4CD7-BD4E-1F161B7B8E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11570" y="2572032"/>
            <a:ext cx="914400" cy="914400"/>
          </a:xfrm>
          <a:prstGeom prst="rect">
            <a:avLst/>
          </a:prstGeom>
        </p:spPr>
      </p:pic>
      <p:pic>
        <p:nvPicPr>
          <p:cNvPr id="2" name="Imagen 1">
            <a:extLst>
              <a:ext uri="{FF2B5EF4-FFF2-40B4-BE49-F238E27FC236}">
                <a16:creationId xmlns:a16="http://schemas.microsoft.com/office/drawing/2014/main" id="{0D274593-492A-4CF2-B63C-044B608273EE}"/>
              </a:ext>
            </a:extLst>
          </p:cNvPr>
          <p:cNvPicPr>
            <a:picLocks noChangeAspect="1"/>
          </p:cNvPicPr>
          <p:nvPr/>
        </p:nvPicPr>
        <p:blipFill>
          <a:blip r:embed="rId15"/>
          <a:stretch>
            <a:fillRect/>
          </a:stretch>
        </p:blipFill>
        <p:spPr>
          <a:xfrm>
            <a:off x="1203711" y="914827"/>
            <a:ext cx="1397480" cy="938932"/>
          </a:xfrm>
          <a:prstGeom prst="rect">
            <a:avLst/>
          </a:prstGeom>
        </p:spPr>
      </p:pic>
      <p:sp>
        <p:nvSpPr>
          <p:cNvPr id="35" name="CuadroTexto 34">
            <a:extLst>
              <a:ext uri="{FF2B5EF4-FFF2-40B4-BE49-F238E27FC236}">
                <a16:creationId xmlns:a16="http://schemas.microsoft.com/office/drawing/2014/main" id="{EE24B149-E06A-4882-843F-ABEBC67517B2}"/>
              </a:ext>
            </a:extLst>
          </p:cNvPr>
          <p:cNvSpPr txBox="1"/>
          <p:nvPr/>
        </p:nvSpPr>
        <p:spPr>
          <a:xfrm>
            <a:off x="961756" y="2067828"/>
            <a:ext cx="1910914" cy="307777"/>
          </a:xfrm>
          <a:prstGeom prst="rect">
            <a:avLst/>
          </a:prstGeom>
          <a:noFill/>
        </p:spPr>
        <p:txBody>
          <a:bodyPr wrap="square" rtlCol="0">
            <a:spAutoFit/>
          </a:bodyPr>
          <a:lstStyle>
            <a:defPPr>
              <a:defRPr lang="es-EC"/>
            </a:defPPr>
            <a:lvl1pPr algn="ctr">
              <a:defRPr sz="1400">
                <a:latin typeface="+mj-lt"/>
              </a:defRPr>
            </a:lvl1pPr>
          </a:lstStyle>
          <a:p>
            <a:r>
              <a:rPr lang="es-MX" dirty="0">
                <a:latin typeface="Calibri" panose="020F0502020204030204" pitchFamily="34" charset="0"/>
                <a:cs typeface="Calibri" panose="020F0502020204030204" pitchFamily="34" charset="0"/>
              </a:rPr>
              <a:t>Desafío</a:t>
            </a:r>
            <a:endParaRPr lang="es-EC" dirty="0">
              <a:latin typeface="Calibri" panose="020F0502020204030204" pitchFamily="34" charset="0"/>
              <a:cs typeface="Calibri" panose="020F0502020204030204" pitchFamily="34" charset="0"/>
            </a:endParaRPr>
          </a:p>
        </p:txBody>
      </p:sp>
      <p:pic>
        <p:nvPicPr>
          <p:cNvPr id="31" name="Imagen 30">
            <a:extLst>
              <a:ext uri="{FF2B5EF4-FFF2-40B4-BE49-F238E27FC236}">
                <a16:creationId xmlns:a16="http://schemas.microsoft.com/office/drawing/2014/main" id="{C8412797-671B-4656-8587-1E6584E6DCE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0214" y="5004070"/>
            <a:ext cx="1221671" cy="1347431"/>
          </a:xfrm>
          <a:prstGeom prst="rect">
            <a:avLst/>
          </a:prstGeom>
        </p:spPr>
      </p:pic>
      <p:pic>
        <p:nvPicPr>
          <p:cNvPr id="32" name="Imagen 31">
            <a:extLst>
              <a:ext uri="{FF2B5EF4-FFF2-40B4-BE49-F238E27FC236}">
                <a16:creationId xmlns:a16="http://schemas.microsoft.com/office/drawing/2014/main" id="{90B98D93-7474-4C42-B1D2-7C651F1A1C9B}"/>
              </a:ext>
            </a:extLst>
          </p:cNvPr>
          <p:cNvPicPr>
            <a:picLocks noChangeAspect="1"/>
          </p:cNvPicPr>
          <p:nvPr/>
        </p:nvPicPr>
        <p:blipFill>
          <a:blip r:embed="rId17"/>
          <a:stretch>
            <a:fillRect/>
          </a:stretch>
        </p:blipFill>
        <p:spPr>
          <a:xfrm>
            <a:off x="475738" y="5141033"/>
            <a:ext cx="1156922" cy="833174"/>
          </a:xfrm>
          <a:prstGeom prst="ellipse">
            <a:avLst/>
          </a:prstGeom>
          <a:ln>
            <a:noFill/>
          </a:ln>
          <a:effectLst>
            <a:softEdge rad="112500"/>
          </a:effectLst>
        </p:spPr>
      </p:pic>
      <p:sp>
        <p:nvSpPr>
          <p:cNvPr id="36" name="CuadroTexto 35">
            <a:extLst>
              <a:ext uri="{FF2B5EF4-FFF2-40B4-BE49-F238E27FC236}">
                <a16:creationId xmlns:a16="http://schemas.microsoft.com/office/drawing/2014/main" id="{D858D6E8-F0A3-4CC3-BD1F-BD638354DD77}"/>
              </a:ext>
            </a:extLst>
          </p:cNvPr>
          <p:cNvSpPr txBox="1"/>
          <p:nvPr/>
        </p:nvSpPr>
        <p:spPr>
          <a:xfrm>
            <a:off x="8889310" y="4128367"/>
            <a:ext cx="1499183" cy="523220"/>
          </a:xfrm>
          <a:prstGeom prst="rect">
            <a:avLst/>
          </a:prstGeom>
          <a:noFill/>
        </p:spPr>
        <p:txBody>
          <a:bodyPr wrap="square" rtlCol="0">
            <a:spAutoFit/>
          </a:bodyPr>
          <a:lstStyle>
            <a:defPPr>
              <a:defRPr lang="en-US"/>
            </a:defPPr>
            <a:lvl1pPr>
              <a:defRPr>
                <a:latin typeface="+mj-lt"/>
              </a:defRPr>
            </a:lvl1pPr>
          </a:lstStyle>
          <a:p>
            <a:pPr algn="ctr"/>
            <a:r>
              <a:rPr lang="es-MX" sz="1400" dirty="0">
                <a:latin typeface="Calibri" panose="020F0502020204030204" pitchFamily="34" charset="0"/>
                <a:cs typeface="Calibri" panose="020F0502020204030204" pitchFamily="34" charset="0"/>
              </a:rPr>
              <a:t>Aprovechamiento de recursos</a:t>
            </a:r>
            <a:endParaRPr lang="es-EC"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523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9C45A7C-43E1-441F-9E4F-398C8EEE2CF9}"/>
              </a:ext>
            </a:extLst>
          </p:cNvPr>
          <p:cNvSpPr>
            <a:spLocks noChangeArrowheads="1"/>
          </p:cNvSpPr>
          <p:nvPr/>
        </p:nvSpPr>
        <p:spPr bwMode="auto">
          <a:xfrm>
            <a:off x="1780674" y="1179567"/>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a:p>
        </p:txBody>
      </p:sp>
      <p:graphicFrame>
        <p:nvGraphicFramePr>
          <p:cNvPr id="3" name="Objeto 2">
            <a:extLst>
              <a:ext uri="{FF2B5EF4-FFF2-40B4-BE49-F238E27FC236}">
                <a16:creationId xmlns:a16="http://schemas.microsoft.com/office/drawing/2014/main" id="{3E5D91FF-6DD9-4435-AD42-C43A1138B09D}"/>
              </a:ext>
            </a:extLst>
          </p:cNvPr>
          <p:cNvGraphicFramePr>
            <a:graphicFrameLocks noChangeAspect="1"/>
          </p:cNvGraphicFramePr>
          <p:nvPr>
            <p:extLst>
              <p:ext uri="{D42A27DB-BD31-4B8C-83A1-F6EECF244321}">
                <p14:modId xmlns:p14="http://schemas.microsoft.com/office/powerpoint/2010/main" val="1907120905"/>
              </p:ext>
            </p:extLst>
          </p:nvPr>
        </p:nvGraphicFramePr>
        <p:xfrm>
          <a:off x="0" y="977677"/>
          <a:ext cx="12192000" cy="4741334"/>
        </p:xfrm>
        <a:graphic>
          <a:graphicData uri="http://schemas.openxmlformats.org/presentationml/2006/ole">
            <mc:AlternateContent xmlns:mc="http://schemas.openxmlformats.org/markup-compatibility/2006">
              <mc:Choice xmlns:v="urn:schemas-microsoft-com:vml" Requires="v">
                <p:oleObj name="Visio" r:id="rId2" imgW="9162966" imgH="3552735" progId="Visio.Drawing.15">
                  <p:embed/>
                </p:oleObj>
              </mc:Choice>
              <mc:Fallback>
                <p:oleObj name="Visio" r:id="rId2" imgW="9162966" imgH="3552735" progId="Visio.Drawing.15">
                  <p:embed/>
                  <p:pic>
                    <p:nvPicPr>
                      <p:cNvPr id="3" name="Objeto 2">
                        <a:extLst>
                          <a:ext uri="{FF2B5EF4-FFF2-40B4-BE49-F238E27FC236}">
                            <a16:creationId xmlns:a16="http://schemas.microsoft.com/office/drawing/2014/main" id="{3E5D91FF-6DD9-4435-AD42-C43A1138B09D}"/>
                          </a:ext>
                        </a:extLst>
                      </p:cNvPr>
                      <p:cNvPicPr>
                        <a:picLocks noChangeAspect="1" noChangeArrowheads="1"/>
                      </p:cNvPicPr>
                      <p:nvPr/>
                    </p:nvPicPr>
                    <p:blipFill>
                      <a:blip r:embed="rId3"/>
                      <a:srcRect/>
                      <a:stretch>
                        <a:fillRect/>
                      </a:stretch>
                    </p:blipFill>
                    <p:spPr bwMode="auto">
                      <a:xfrm>
                        <a:off x="0" y="977677"/>
                        <a:ext cx="12192000" cy="4741334"/>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B8DBC158-B13E-4821-B0A6-84561AD8C458}"/>
              </a:ext>
            </a:extLst>
          </p:cNvPr>
          <p:cNvSpPr>
            <a:spLocks noChangeArrowheads="1"/>
          </p:cNvSpPr>
          <p:nvPr/>
        </p:nvSpPr>
        <p:spPr bwMode="auto">
          <a:xfrm>
            <a:off x="643874" y="274363"/>
            <a:ext cx="8956912"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3200" b="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Diagrama de Ishikawa</a:t>
            </a:r>
            <a:endParaRPr kumimoji="0" lang="es-ES" altLang="en-US" sz="4400" b="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spTree>
    <p:extLst>
      <p:ext uri="{BB962C8B-B14F-4D97-AF65-F5344CB8AC3E}">
        <p14:creationId xmlns:p14="http://schemas.microsoft.com/office/powerpoint/2010/main" val="389989594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776DC152-F166-45B1-B941-7EF80DE5BE11}"/>
              </a:ext>
            </a:extLst>
          </p:cNvPr>
          <p:cNvGraphicFramePr/>
          <p:nvPr>
            <p:extLst>
              <p:ext uri="{D42A27DB-BD31-4B8C-83A1-F6EECF244321}">
                <p14:modId xmlns:p14="http://schemas.microsoft.com/office/powerpoint/2010/main" val="2205132637"/>
              </p:ext>
            </p:extLst>
          </p:nvPr>
        </p:nvGraphicFramePr>
        <p:xfrm>
          <a:off x="-1829687" y="970291"/>
          <a:ext cx="7859008" cy="391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4">
            <a:extLst>
              <a:ext uri="{FF2B5EF4-FFF2-40B4-BE49-F238E27FC236}">
                <a16:creationId xmlns:a16="http://schemas.microsoft.com/office/drawing/2014/main" id="{95A6CECF-4A6F-46A5-946F-0BE0C0DE352A}"/>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Objetivos</a:t>
            </a:r>
            <a:endParaRPr kumimoji="0" lang="es-ES" altLang="en-US" sz="5400" b="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sp>
        <p:nvSpPr>
          <p:cNvPr id="12" name="Rectángulo 11">
            <a:extLst>
              <a:ext uri="{FF2B5EF4-FFF2-40B4-BE49-F238E27FC236}">
                <a16:creationId xmlns:a16="http://schemas.microsoft.com/office/drawing/2014/main" id="{570FDFF2-9832-4414-B0BD-E81032D000D9}"/>
              </a:ext>
            </a:extLst>
          </p:cNvPr>
          <p:cNvSpPr/>
          <p:nvPr/>
        </p:nvSpPr>
        <p:spPr>
          <a:xfrm>
            <a:off x="956946" y="1372944"/>
            <a:ext cx="10401993" cy="904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bg2">
                  <a:lumMod val="10000"/>
                </a:schemeClr>
              </a:solidFill>
              <a:latin typeface="Calibri" panose="020F0502020204030204" pitchFamily="34" charset="0"/>
              <a:cs typeface="Calibri" panose="020F0502020204030204" pitchFamily="34" charset="0"/>
            </a:endParaRPr>
          </a:p>
        </p:txBody>
      </p:sp>
      <p:sp>
        <p:nvSpPr>
          <p:cNvPr id="13" name="Subtítulo 2">
            <a:extLst>
              <a:ext uri="{FF2B5EF4-FFF2-40B4-BE49-F238E27FC236}">
                <a16:creationId xmlns:a16="http://schemas.microsoft.com/office/drawing/2014/main" id="{091F68A9-656E-4D21-BF50-565454F1374D}"/>
              </a:ext>
            </a:extLst>
          </p:cNvPr>
          <p:cNvSpPr txBox="1">
            <a:spLocks/>
          </p:cNvSpPr>
          <p:nvPr/>
        </p:nvSpPr>
        <p:spPr>
          <a:xfrm>
            <a:off x="833061" y="1148121"/>
            <a:ext cx="2419004" cy="5181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400" b="1" dirty="0">
                <a:solidFill>
                  <a:schemeClr val="bg2">
                    <a:lumMod val="10000"/>
                  </a:schemeClr>
                </a:solidFill>
                <a:latin typeface="Calibri" panose="020F0502020204030204" pitchFamily="34" charset="0"/>
                <a:cs typeface="Calibri" panose="020F0502020204030204" pitchFamily="34" charset="0"/>
              </a:rPr>
              <a:t>Objetivo General</a:t>
            </a:r>
            <a:endParaRPr lang="es-EC" sz="2400" b="1" dirty="0">
              <a:solidFill>
                <a:schemeClr val="bg2">
                  <a:lumMod val="10000"/>
                </a:schemeClr>
              </a:solidFill>
              <a:latin typeface="Calibri" panose="020F0502020204030204" pitchFamily="34" charset="0"/>
              <a:cs typeface="Calibri" panose="020F0502020204030204" pitchFamily="34" charset="0"/>
            </a:endParaRPr>
          </a:p>
        </p:txBody>
      </p:sp>
      <p:sp>
        <p:nvSpPr>
          <p:cNvPr id="16" name="Subtítulo 2">
            <a:extLst>
              <a:ext uri="{FF2B5EF4-FFF2-40B4-BE49-F238E27FC236}">
                <a16:creationId xmlns:a16="http://schemas.microsoft.com/office/drawing/2014/main" id="{5744EBC9-55F2-4ABE-B8DC-4A0F2DF6B36E}"/>
              </a:ext>
            </a:extLst>
          </p:cNvPr>
          <p:cNvSpPr txBox="1">
            <a:spLocks/>
          </p:cNvSpPr>
          <p:nvPr/>
        </p:nvSpPr>
        <p:spPr>
          <a:xfrm>
            <a:off x="6004479" y="922321"/>
            <a:ext cx="2743201" cy="5181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400" b="1" dirty="0">
                <a:solidFill>
                  <a:schemeClr val="bg2">
                    <a:lumMod val="10000"/>
                  </a:schemeClr>
                </a:solidFill>
                <a:latin typeface="Calibri" panose="020F0502020204030204" pitchFamily="34" charset="0"/>
                <a:cs typeface="Calibri" panose="020F0502020204030204" pitchFamily="34" charset="0"/>
              </a:rPr>
              <a:t>Objetivos Específicos</a:t>
            </a:r>
            <a:endParaRPr lang="es-EC" sz="2400" b="1" dirty="0">
              <a:solidFill>
                <a:schemeClr val="bg2">
                  <a:lumMod val="10000"/>
                </a:schemeClr>
              </a:solidFill>
              <a:latin typeface="Calibri" panose="020F0502020204030204" pitchFamily="34" charset="0"/>
              <a:cs typeface="Calibri" panose="020F0502020204030204" pitchFamily="34" charset="0"/>
            </a:endParaRPr>
          </a:p>
        </p:txBody>
      </p:sp>
      <p:graphicFrame>
        <p:nvGraphicFramePr>
          <p:cNvPr id="19" name="Diagrama 18">
            <a:extLst>
              <a:ext uri="{FF2B5EF4-FFF2-40B4-BE49-F238E27FC236}">
                <a16:creationId xmlns:a16="http://schemas.microsoft.com/office/drawing/2014/main" id="{6A2EDFDB-1EB7-49F6-A5C9-0F2A61106165}"/>
              </a:ext>
            </a:extLst>
          </p:cNvPr>
          <p:cNvGraphicFramePr/>
          <p:nvPr>
            <p:extLst>
              <p:ext uri="{D42A27DB-BD31-4B8C-83A1-F6EECF244321}">
                <p14:modId xmlns:p14="http://schemas.microsoft.com/office/powerpoint/2010/main" val="423239477"/>
              </p:ext>
            </p:extLst>
          </p:nvPr>
        </p:nvGraphicFramePr>
        <p:xfrm>
          <a:off x="5080961" y="1430392"/>
          <a:ext cx="7140183" cy="4505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09099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98AE42-0568-473E-AEBC-A39EC8528ADB}"/>
              </a:ext>
            </a:extLst>
          </p:cNvPr>
          <p:cNvSpPr>
            <a:spLocks noChangeArrowheads="1"/>
          </p:cNvSpPr>
          <p:nvPr/>
        </p:nvSpPr>
        <p:spPr bwMode="auto">
          <a:xfrm>
            <a:off x="643874" y="323318"/>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Variables</a:t>
            </a:r>
            <a:endParaRPr kumimoji="0" lang="es-ES" altLang="en-US" sz="5400" b="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graphicFrame>
        <p:nvGraphicFramePr>
          <p:cNvPr id="3" name="Diagrama 2">
            <a:extLst>
              <a:ext uri="{FF2B5EF4-FFF2-40B4-BE49-F238E27FC236}">
                <a16:creationId xmlns:a16="http://schemas.microsoft.com/office/drawing/2014/main" id="{4B2B8D0D-CB2D-4C19-AE83-822B9F1B64A0}"/>
              </a:ext>
            </a:extLst>
          </p:cNvPr>
          <p:cNvGraphicFramePr/>
          <p:nvPr>
            <p:extLst>
              <p:ext uri="{D42A27DB-BD31-4B8C-83A1-F6EECF244321}">
                <p14:modId xmlns:p14="http://schemas.microsoft.com/office/powerpoint/2010/main" val="2296669801"/>
              </p:ext>
            </p:extLst>
          </p:nvPr>
        </p:nvGraphicFramePr>
        <p:xfrm>
          <a:off x="999655" y="1494691"/>
          <a:ext cx="9855200" cy="3137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EA4786FA-4C45-4E17-B9EC-8D9393B0C7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354" y="3630478"/>
            <a:ext cx="2834475" cy="2002619"/>
          </a:xfrm>
          <a:prstGeom prst="rect">
            <a:avLst/>
          </a:prstGeom>
        </p:spPr>
      </p:pic>
      <p:pic>
        <p:nvPicPr>
          <p:cNvPr id="7" name="Imagen 6">
            <a:extLst>
              <a:ext uri="{FF2B5EF4-FFF2-40B4-BE49-F238E27FC236}">
                <a16:creationId xmlns:a16="http://schemas.microsoft.com/office/drawing/2014/main" id="{787E5F64-ACFE-45A9-B46F-4FE787C89C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94567" y="3549591"/>
            <a:ext cx="2720576" cy="1813718"/>
          </a:xfrm>
          <a:prstGeom prst="rect">
            <a:avLst/>
          </a:prstGeom>
        </p:spPr>
      </p:pic>
    </p:spTree>
    <p:extLst>
      <p:ext uri="{BB962C8B-B14F-4D97-AF65-F5344CB8AC3E}">
        <p14:creationId xmlns:p14="http://schemas.microsoft.com/office/powerpoint/2010/main" val="23505445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F5C641B6-DCAD-45CA-B4FA-D6F0913ADF33}"/>
              </a:ext>
            </a:extLst>
          </p:cNvPr>
          <p:cNvSpPr>
            <a:spLocks noChangeArrowheads="1"/>
          </p:cNvSpPr>
          <p:nvPr/>
        </p:nvSpPr>
        <p:spPr bwMode="auto">
          <a:xfrm>
            <a:off x="916590" y="531865"/>
            <a:ext cx="8956912"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b">
            <a:spAutoFit/>
          </a:bodyPr>
          <a:lstStyle>
            <a:lvl1pPr>
              <a:tabLst>
                <a:tab pos="6464300" algn="l"/>
              </a:tabLst>
              <a:defRPr kumimoji="1" sz="2200" b="1">
                <a:solidFill>
                  <a:schemeClr val="bg1"/>
                </a:solidFill>
                <a:latin typeface="Times New Roman" panose="02020603050405020304" pitchFamily="18" charset="0"/>
                <a:cs typeface="Arial" panose="020B0604020202020204" pitchFamily="34" charset="0"/>
              </a:defRPr>
            </a:lvl1pPr>
            <a:lvl2pPr marL="742950" indent="-285750">
              <a:tabLst>
                <a:tab pos="6464300" algn="l"/>
              </a:tabLst>
              <a:defRPr kumimoji="1" sz="2200" b="1">
                <a:solidFill>
                  <a:schemeClr val="bg1"/>
                </a:solidFill>
                <a:latin typeface="Times New Roman" panose="02020603050405020304" pitchFamily="18" charset="0"/>
                <a:cs typeface="Arial" panose="020B0604020202020204" pitchFamily="34" charset="0"/>
              </a:defRPr>
            </a:lvl2pPr>
            <a:lvl3pPr marL="11430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3pPr>
            <a:lvl4pPr marL="16002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4pPr>
            <a:lvl5pPr marL="2057400" indent="-228600">
              <a:tabLst>
                <a:tab pos="6464300" algn="l"/>
              </a:tabLst>
              <a:defRPr kumimoji="1" sz="2200" b="1">
                <a:solidFill>
                  <a:schemeClr val="bg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tabLst>
                <a:tab pos="6464300" algn="l"/>
              </a:tabLst>
              <a:defRPr kumimoji="1" sz="2200" b="1">
                <a:solidFill>
                  <a:schemeClr val="bg1"/>
                </a:solidFill>
                <a:latin typeface="Times New Roman" panose="02020603050405020304" pitchFamily="18" charset="0"/>
                <a:cs typeface="Arial" panose="020B0604020202020204" pitchFamily="34" charset="0"/>
              </a:defRPr>
            </a:lvl9pPr>
          </a:lstStyle>
          <a:p>
            <a:pPr eaLnBrk="1" hangingPunct="1">
              <a:lnSpc>
                <a:spcPct val="90000"/>
              </a:lnSpc>
            </a:pPr>
            <a:r>
              <a:rPr kumimoji="0" lang="es-ES_tradnl" altLang="en-US" sz="4000" i="1"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rPr>
              <a:t>Hipótesis</a:t>
            </a:r>
            <a:endParaRPr kumimoji="0" lang="es-ES" altLang="en-US" sz="5400" dirty="0">
              <a:ln>
                <a:solidFill>
                  <a:schemeClr val="bg2">
                    <a:lumMod val="50000"/>
                  </a:schemeClr>
                </a:solidFill>
              </a:ln>
              <a:solidFill>
                <a:schemeClr val="bg2">
                  <a:lumMod val="10000"/>
                </a:schemeClr>
              </a:solidFill>
              <a:latin typeface="Roboto Condensed" panose="020B0604020202020204" charset="0"/>
              <a:ea typeface="Roboto Condensed" panose="020B0604020202020204" charset="0"/>
              <a:cs typeface="Roboto Condensed" panose="020B0604020202020204" charset="0"/>
            </a:endParaRPr>
          </a:p>
        </p:txBody>
      </p:sp>
      <p:sp>
        <p:nvSpPr>
          <p:cNvPr id="5" name="CuadroTexto 4">
            <a:extLst>
              <a:ext uri="{FF2B5EF4-FFF2-40B4-BE49-F238E27FC236}">
                <a16:creationId xmlns:a16="http://schemas.microsoft.com/office/drawing/2014/main" id="{31B9E291-2ACF-4D35-82CD-B2DFEABB3A56}"/>
              </a:ext>
            </a:extLst>
          </p:cNvPr>
          <p:cNvSpPr txBox="1"/>
          <p:nvPr/>
        </p:nvSpPr>
        <p:spPr>
          <a:xfrm>
            <a:off x="1620252" y="2278082"/>
            <a:ext cx="9208169" cy="1351780"/>
          </a:xfrm>
          <a:prstGeom prst="rect">
            <a:avLst/>
          </a:prstGeom>
          <a:noFill/>
        </p:spPr>
        <p:txBody>
          <a:bodyPr wrap="square">
            <a:spAutoFit/>
          </a:bodyPr>
          <a:lstStyle/>
          <a:p>
            <a:pPr indent="457200">
              <a:lnSpc>
                <a:spcPct val="200000"/>
              </a:lnSpc>
              <a:spcAft>
                <a:spcPts val="800"/>
              </a:spcAft>
            </a:pPr>
            <a:r>
              <a:rPr lang="es-EC" sz="2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“Existe un bajo nivel de educación financiera en los hogares de la parroquia de Yaruquí</a:t>
            </a:r>
            <a:r>
              <a:rPr lang="es-EC" sz="2200" i="1"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a:t>
            </a:r>
            <a:endParaRPr lang="es-EC" sz="2200"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006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93EB032C-7300-4A97-839D-E9FA94212176}"/>
              </a:ext>
            </a:extLst>
          </p:cNvPr>
          <p:cNvSpPr/>
          <p:nvPr/>
        </p:nvSpPr>
        <p:spPr>
          <a:xfrm>
            <a:off x="477672" y="2647683"/>
            <a:ext cx="4926841" cy="19192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2" name="Google Shape;417;p40">
            <a:extLst>
              <a:ext uri="{FF2B5EF4-FFF2-40B4-BE49-F238E27FC236}">
                <a16:creationId xmlns:a16="http://schemas.microsoft.com/office/drawing/2014/main" id="{1971AE49-630F-4ACE-A8BC-58F29818EDF6}"/>
              </a:ext>
            </a:extLst>
          </p:cNvPr>
          <p:cNvGrpSpPr/>
          <p:nvPr/>
        </p:nvGrpSpPr>
        <p:grpSpPr>
          <a:xfrm>
            <a:off x="1255757" y="1236150"/>
            <a:ext cx="968415" cy="1233431"/>
            <a:chOff x="590250" y="244200"/>
            <a:chExt cx="407975" cy="532175"/>
          </a:xfrm>
          <a:solidFill>
            <a:schemeClr val="bg2">
              <a:lumMod val="10000"/>
            </a:schemeClr>
          </a:solidFill>
        </p:grpSpPr>
        <p:sp>
          <p:nvSpPr>
            <p:cNvPr id="3" name="Google Shape;418;p40">
              <a:extLst>
                <a:ext uri="{FF2B5EF4-FFF2-40B4-BE49-F238E27FC236}">
                  <a16:creationId xmlns:a16="http://schemas.microsoft.com/office/drawing/2014/main" id="{0515C5FF-6798-453F-A706-8030D00AC822}"/>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4" name="Google Shape;419;p40">
              <a:extLst>
                <a:ext uri="{FF2B5EF4-FFF2-40B4-BE49-F238E27FC236}">
                  <a16:creationId xmlns:a16="http://schemas.microsoft.com/office/drawing/2014/main" id="{9478ABDE-F3AD-4500-AA0A-CE3398ED61BA}"/>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5" name="Google Shape;420;p40">
              <a:extLst>
                <a:ext uri="{FF2B5EF4-FFF2-40B4-BE49-F238E27FC236}">
                  <a16:creationId xmlns:a16="http://schemas.microsoft.com/office/drawing/2014/main" id="{C48DEFC1-3EA9-46B0-AD89-57BC93017D62}"/>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6" name="Google Shape;421;p40">
              <a:extLst>
                <a:ext uri="{FF2B5EF4-FFF2-40B4-BE49-F238E27FC236}">
                  <a16:creationId xmlns:a16="http://schemas.microsoft.com/office/drawing/2014/main" id="{ED8F5C4B-087A-4FFA-A0DA-30568E0B66B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7" name="Google Shape;422;p40">
              <a:extLst>
                <a:ext uri="{FF2B5EF4-FFF2-40B4-BE49-F238E27FC236}">
                  <a16:creationId xmlns:a16="http://schemas.microsoft.com/office/drawing/2014/main" id="{8C19911C-E026-44D7-8F93-69819C32C6A8}"/>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8" name="Google Shape;423;p40">
              <a:extLst>
                <a:ext uri="{FF2B5EF4-FFF2-40B4-BE49-F238E27FC236}">
                  <a16:creationId xmlns:a16="http://schemas.microsoft.com/office/drawing/2014/main" id="{89630F1B-A624-4F40-8420-0F3DD3F50692}"/>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9" name="Google Shape;424;p40">
              <a:extLst>
                <a:ext uri="{FF2B5EF4-FFF2-40B4-BE49-F238E27FC236}">
                  <a16:creationId xmlns:a16="http://schemas.microsoft.com/office/drawing/2014/main" id="{72B7C1CA-6310-48CA-9DA4-DF62CAD286E9}"/>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0" name="Google Shape;425;p40">
              <a:extLst>
                <a:ext uri="{FF2B5EF4-FFF2-40B4-BE49-F238E27FC236}">
                  <a16:creationId xmlns:a16="http://schemas.microsoft.com/office/drawing/2014/main" id="{3A54DC83-3E57-47CF-ABDC-6D60D345B119}"/>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1" name="Google Shape;426;p40">
              <a:extLst>
                <a:ext uri="{FF2B5EF4-FFF2-40B4-BE49-F238E27FC236}">
                  <a16:creationId xmlns:a16="http://schemas.microsoft.com/office/drawing/2014/main" id="{82738937-4FA8-4A1A-ABDA-21413C21CF8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2" name="Google Shape;427;p40">
              <a:extLst>
                <a:ext uri="{FF2B5EF4-FFF2-40B4-BE49-F238E27FC236}">
                  <a16:creationId xmlns:a16="http://schemas.microsoft.com/office/drawing/2014/main" id="{58F56607-3263-4AE2-AF95-C849D1150EC5}"/>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3" name="Google Shape;428;p40">
              <a:extLst>
                <a:ext uri="{FF2B5EF4-FFF2-40B4-BE49-F238E27FC236}">
                  <a16:creationId xmlns:a16="http://schemas.microsoft.com/office/drawing/2014/main" id="{38EAFCB8-E497-4D69-8209-CBF53FF28E86}"/>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4" name="Google Shape;429;p40">
              <a:extLst>
                <a:ext uri="{FF2B5EF4-FFF2-40B4-BE49-F238E27FC236}">
                  <a16:creationId xmlns:a16="http://schemas.microsoft.com/office/drawing/2014/main" id="{84B31DC8-B8C1-4B39-8E20-F32612CC498F}"/>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5" name="Google Shape;430;p40">
              <a:extLst>
                <a:ext uri="{FF2B5EF4-FFF2-40B4-BE49-F238E27FC236}">
                  <a16:creationId xmlns:a16="http://schemas.microsoft.com/office/drawing/2014/main" id="{4010D154-897D-470C-8EDF-D8053DC1795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16" name="Google Shape;431;p40">
              <a:extLst>
                <a:ext uri="{FF2B5EF4-FFF2-40B4-BE49-F238E27FC236}">
                  <a16:creationId xmlns:a16="http://schemas.microsoft.com/office/drawing/2014/main" id="{495C75E0-3A97-4248-9959-594C1463FA9E}"/>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18" name="Google Shape;581;p40">
            <a:extLst>
              <a:ext uri="{FF2B5EF4-FFF2-40B4-BE49-F238E27FC236}">
                <a16:creationId xmlns:a16="http://schemas.microsoft.com/office/drawing/2014/main" id="{39C5B1F9-7B89-454D-978B-B0B538F90817}"/>
              </a:ext>
            </a:extLst>
          </p:cNvPr>
          <p:cNvGrpSpPr/>
          <p:nvPr/>
        </p:nvGrpSpPr>
        <p:grpSpPr>
          <a:xfrm>
            <a:off x="1339875" y="3111299"/>
            <a:ext cx="1059443" cy="1014938"/>
            <a:chOff x="3951850" y="2985350"/>
            <a:chExt cx="407950" cy="416500"/>
          </a:xfrm>
          <a:solidFill>
            <a:schemeClr val="bg2">
              <a:lumMod val="10000"/>
            </a:schemeClr>
          </a:solidFill>
        </p:grpSpPr>
        <p:sp>
          <p:nvSpPr>
            <p:cNvPr id="19" name="Google Shape;582;p40">
              <a:extLst>
                <a:ext uri="{FF2B5EF4-FFF2-40B4-BE49-F238E27FC236}">
                  <a16:creationId xmlns:a16="http://schemas.microsoft.com/office/drawing/2014/main" id="{9A6327B7-BEDB-4B49-ABAC-1216484FFBD4}"/>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0" name="Google Shape;583;p40">
              <a:extLst>
                <a:ext uri="{FF2B5EF4-FFF2-40B4-BE49-F238E27FC236}">
                  <a16:creationId xmlns:a16="http://schemas.microsoft.com/office/drawing/2014/main" id="{1D1C8FBB-24EE-46F6-AA1B-4362B68E51F8}"/>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Calibri" panose="020F0502020204030204" pitchFamily="34" charset="0"/>
                <a:cs typeface="Calibri" panose="020F0502020204030204" pitchFamily="34" charset="0"/>
              </a:endParaRPr>
            </a:p>
          </p:txBody>
        </p:sp>
        <p:sp>
          <p:nvSpPr>
            <p:cNvPr id="21" name="Google Shape;585;p40">
              <a:extLst>
                <a:ext uri="{FF2B5EF4-FFF2-40B4-BE49-F238E27FC236}">
                  <a16:creationId xmlns:a16="http://schemas.microsoft.com/office/drawing/2014/main" id="{E47CF03D-91CD-4E00-AE93-13529F4A6DF2}"/>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grpSp>
        <p:nvGrpSpPr>
          <p:cNvPr id="22" name="Google Shape;616;p40">
            <a:extLst>
              <a:ext uri="{FF2B5EF4-FFF2-40B4-BE49-F238E27FC236}">
                <a16:creationId xmlns:a16="http://schemas.microsoft.com/office/drawing/2014/main" id="{9E903AAA-A8A3-4D3A-9962-16F1A85CE61D}"/>
              </a:ext>
            </a:extLst>
          </p:cNvPr>
          <p:cNvGrpSpPr/>
          <p:nvPr/>
        </p:nvGrpSpPr>
        <p:grpSpPr>
          <a:xfrm>
            <a:off x="6918138" y="1332859"/>
            <a:ext cx="1377917" cy="883082"/>
            <a:chOff x="3932350" y="3714775"/>
            <a:chExt cx="439650" cy="319075"/>
          </a:xfrm>
        </p:grpSpPr>
        <p:sp>
          <p:nvSpPr>
            <p:cNvPr id="23" name="Google Shape;617;p40">
              <a:extLst>
                <a:ext uri="{FF2B5EF4-FFF2-40B4-BE49-F238E27FC236}">
                  <a16:creationId xmlns:a16="http://schemas.microsoft.com/office/drawing/2014/main" id="{498196F1-7A02-4B66-9E13-404A217668AB}"/>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4" name="Google Shape;618;p40">
              <a:extLst>
                <a:ext uri="{FF2B5EF4-FFF2-40B4-BE49-F238E27FC236}">
                  <a16:creationId xmlns:a16="http://schemas.microsoft.com/office/drawing/2014/main" id="{299086CB-4AFC-43E1-9B7C-680F503F6B4C}"/>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5" name="Google Shape;619;p40">
              <a:extLst>
                <a:ext uri="{FF2B5EF4-FFF2-40B4-BE49-F238E27FC236}">
                  <a16:creationId xmlns:a16="http://schemas.microsoft.com/office/drawing/2014/main" id="{1532A16C-3E1D-4B6D-8E20-D553FBABA06B}"/>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6" name="Google Shape;620;p40">
              <a:extLst>
                <a:ext uri="{FF2B5EF4-FFF2-40B4-BE49-F238E27FC236}">
                  <a16:creationId xmlns:a16="http://schemas.microsoft.com/office/drawing/2014/main" id="{06D7677F-937D-4A5A-89AA-B9795F47A8F2}"/>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sp>
          <p:nvSpPr>
            <p:cNvPr id="27" name="Google Shape;621;p40">
              <a:extLst>
                <a:ext uri="{FF2B5EF4-FFF2-40B4-BE49-F238E27FC236}">
                  <a16:creationId xmlns:a16="http://schemas.microsoft.com/office/drawing/2014/main" id="{931653F3-2A6F-4F9D-AAFF-0C2FAE2EC49D}"/>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alibri" panose="020F0502020204030204" pitchFamily="34" charset="0"/>
                <a:cs typeface="Calibri" panose="020F0502020204030204" pitchFamily="34" charset="0"/>
              </a:endParaRPr>
            </a:p>
          </p:txBody>
        </p:sp>
      </p:grpSp>
      <p:sp>
        <p:nvSpPr>
          <p:cNvPr id="28" name="CuadroTexto 27">
            <a:extLst>
              <a:ext uri="{FF2B5EF4-FFF2-40B4-BE49-F238E27FC236}">
                <a16:creationId xmlns:a16="http://schemas.microsoft.com/office/drawing/2014/main" id="{7DD3E1E2-4F93-46F7-AD25-6857901AFE69}"/>
              </a:ext>
            </a:extLst>
          </p:cNvPr>
          <p:cNvSpPr txBox="1"/>
          <p:nvPr/>
        </p:nvSpPr>
        <p:spPr>
          <a:xfrm>
            <a:off x="2983279" y="3111299"/>
            <a:ext cx="2216727" cy="1015663"/>
          </a:xfrm>
          <a:prstGeom prst="rect">
            <a:avLst/>
          </a:prstGeom>
          <a:noFill/>
        </p:spPr>
        <p:txBody>
          <a:bodyPr wrap="square" rtlCol="0">
            <a:spAutoFit/>
          </a:bodyPr>
          <a:lstStyle/>
          <a:p>
            <a:r>
              <a:rPr lang="es-MX" sz="2000" b="1" dirty="0">
                <a:solidFill>
                  <a:schemeClr val="accent4">
                    <a:lumMod val="75000"/>
                  </a:schemeClr>
                </a:solidFill>
                <a:latin typeface="Calibri" panose="020F0502020204030204" pitchFamily="34" charset="0"/>
                <a:cs typeface="Calibri" panose="020F0502020204030204" pitchFamily="34" charset="0"/>
              </a:rPr>
              <a:t>Capítulo II</a:t>
            </a:r>
          </a:p>
          <a:p>
            <a:r>
              <a:rPr lang="es-MX" sz="2000" b="1" dirty="0">
                <a:solidFill>
                  <a:schemeClr val="accent4">
                    <a:lumMod val="75000"/>
                  </a:schemeClr>
                </a:solidFill>
                <a:latin typeface="Calibri" panose="020F0502020204030204" pitchFamily="34" charset="0"/>
                <a:cs typeface="Calibri" panose="020F0502020204030204" pitchFamily="34" charset="0"/>
              </a:rPr>
              <a:t>Marco Teórico - Referencial</a:t>
            </a:r>
            <a:endParaRPr lang="es-EC" sz="2000" b="1" dirty="0">
              <a:solidFill>
                <a:schemeClr val="accent4">
                  <a:lumMod val="75000"/>
                </a:schemeClr>
              </a:solidFill>
              <a:latin typeface="Calibri" panose="020F0502020204030204" pitchFamily="34" charset="0"/>
              <a:cs typeface="Calibri" panose="020F0502020204030204" pitchFamily="34" charset="0"/>
            </a:endParaRPr>
          </a:p>
        </p:txBody>
      </p:sp>
      <p:pic>
        <p:nvPicPr>
          <p:cNvPr id="29" name="Picture 8" descr="Resultado de imagen para icono metodologia&quot;">
            <a:extLst>
              <a:ext uri="{FF2B5EF4-FFF2-40B4-BE49-F238E27FC236}">
                <a16:creationId xmlns:a16="http://schemas.microsoft.com/office/drawing/2014/main" id="{D0421D34-8D83-4DA1-AF73-47BE66463A3E}"/>
              </a:ext>
            </a:extLst>
          </p:cNvPr>
          <p:cNvPicPr>
            <a:picLocks noChangeAspect="1" noChangeArrowheads="1"/>
          </p:cNvPicPr>
          <p:nvPr/>
        </p:nvPicPr>
        <p:blipFill rotWithShape="1">
          <a:blip r:embed="rId2"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l="23934" t="-173" r="22365"/>
          <a:stretch/>
        </p:blipFill>
        <p:spPr bwMode="auto">
          <a:xfrm>
            <a:off x="7262363" y="4566890"/>
            <a:ext cx="921186" cy="103101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icono metodologia&quot;">
            <a:extLst>
              <a:ext uri="{FF2B5EF4-FFF2-40B4-BE49-F238E27FC236}">
                <a16:creationId xmlns:a16="http://schemas.microsoft.com/office/drawing/2014/main" id="{24619AA1-6DB3-4714-A83F-307B64560EFA}"/>
              </a:ext>
            </a:extLst>
          </p:cNvPr>
          <p:cNvPicPr>
            <a:picLocks noChangeAspect="1" noChangeArrowheads="1"/>
          </p:cNvPicPr>
          <p:nvPr/>
        </p:nvPicPr>
        <p:blipFill>
          <a:blip r:embed="rId3" cstate="print">
            <a:clrChange>
              <a:clrFrom>
                <a:srgbClr val="000000">
                  <a:alpha val="5098"/>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333793" y="4813751"/>
            <a:ext cx="1191489" cy="662766"/>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A555ACDC-6121-46B0-B369-6D72BC7305A8}"/>
              </a:ext>
            </a:extLst>
          </p:cNvPr>
          <p:cNvSpPr txBox="1"/>
          <p:nvPr/>
        </p:nvSpPr>
        <p:spPr>
          <a:xfrm>
            <a:off x="2947889" y="1459096"/>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a:t>
            </a:r>
          </a:p>
          <a:p>
            <a:r>
              <a:rPr lang="es-MX" sz="2000" dirty="0">
                <a:solidFill>
                  <a:schemeClr val="bg1">
                    <a:lumMod val="65000"/>
                  </a:schemeClr>
                </a:solidFill>
                <a:latin typeface="Calibri" panose="020F0502020204030204" pitchFamily="34" charset="0"/>
                <a:cs typeface="Calibri" panose="020F0502020204030204" pitchFamily="34" charset="0"/>
              </a:rPr>
              <a:t>Introducción</a:t>
            </a:r>
          </a:p>
        </p:txBody>
      </p:sp>
      <p:sp>
        <p:nvSpPr>
          <p:cNvPr id="32" name="CuadroTexto 31">
            <a:extLst>
              <a:ext uri="{FF2B5EF4-FFF2-40B4-BE49-F238E27FC236}">
                <a16:creationId xmlns:a16="http://schemas.microsoft.com/office/drawing/2014/main" id="{2E503542-27E0-4483-9894-048059771003}"/>
              </a:ext>
            </a:extLst>
          </p:cNvPr>
          <p:cNvSpPr txBox="1"/>
          <p:nvPr/>
        </p:nvSpPr>
        <p:spPr>
          <a:xfrm>
            <a:off x="2998288" y="4717335"/>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III</a:t>
            </a:r>
          </a:p>
          <a:p>
            <a:r>
              <a:rPr lang="es-MX" sz="2000" dirty="0">
                <a:solidFill>
                  <a:schemeClr val="bg1">
                    <a:lumMod val="65000"/>
                  </a:schemeClr>
                </a:solidFill>
                <a:latin typeface="Calibri" panose="020F0502020204030204" pitchFamily="34" charset="0"/>
                <a:cs typeface="Calibri" panose="020F0502020204030204" pitchFamily="34" charset="0"/>
              </a:rPr>
              <a:t>Metodología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3" name="CuadroTexto 32">
            <a:extLst>
              <a:ext uri="{FF2B5EF4-FFF2-40B4-BE49-F238E27FC236}">
                <a16:creationId xmlns:a16="http://schemas.microsoft.com/office/drawing/2014/main" id="{ECA30284-B537-403C-AA5B-F9AC5A06327A}"/>
              </a:ext>
            </a:extLst>
          </p:cNvPr>
          <p:cNvSpPr txBox="1"/>
          <p:nvPr/>
        </p:nvSpPr>
        <p:spPr>
          <a:xfrm>
            <a:off x="8679918" y="1451234"/>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IV</a:t>
            </a:r>
          </a:p>
          <a:p>
            <a:r>
              <a:rPr lang="es-MX" sz="2000" dirty="0">
                <a:solidFill>
                  <a:schemeClr val="bg1">
                    <a:lumMod val="65000"/>
                  </a:schemeClr>
                </a:solidFill>
                <a:latin typeface="Calibri" panose="020F0502020204030204" pitchFamily="34" charset="0"/>
                <a:cs typeface="Calibri" panose="020F0502020204030204" pitchFamily="34" charset="0"/>
              </a:rPr>
              <a:t>Resultados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4" name="CuadroTexto 33">
            <a:extLst>
              <a:ext uri="{FF2B5EF4-FFF2-40B4-BE49-F238E27FC236}">
                <a16:creationId xmlns:a16="http://schemas.microsoft.com/office/drawing/2014/main" id="{DC6C75A2-B58E-4068-A6D3-9BF00F8C7DF8}"/>
              </a:ext>
            </a:extLst>
          </p:cNvPr>
          <p:cNvSpPr txBox="1"/>
          <p:nvPr/>
        </p:nvSpPr>
        <p:spPr>
          <a:xfrm>
            <a:off x="8781449" y="3154981"/>
            <a:ext cx="2216727" cy="707886"/>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a:t>
            </a:r>
          </a:p>
          <a:p>
            <a:r>
              <a:rPr lang="es-MX" sz="2000" dirty="0">
                <a:solidFill>
                  <a:schemeClr val="bg1">
                    <a:lumMod val="65000"/>
                  </a:schemeClr>
                </a:solidFill>
                <a:latin typeface="Calibri" panose="020F0502020204030204" pitchFamily="34" charset="0"/>
                <a:cs typeface="Calibri" panose="020F0502020204030204" pitchFamily="34" charset="0"/>
              </a:rPr>
              <a:t>Propuesta</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2B91D4DD-15AF-4B44-ADCD-4C7AE49ABE9E}"/>
              </a:ext>
            </a:extLst>
          </p:cNvPr>
          <p:cNvSpPr txBox="1"/>
          <p:nvPr/>
        </p:nvSpPr>
        <p:spPr>
          <a:xfrm>
            <a:off x="8768396" y="4524692"/>
            <a:ext cx="2216727" cy="1015663"/>
          </a:xfrm>
          <a:prstGeom prst="rect">
            <a:avLst/>
          </a:prstGeom>
          <a:noFill/>
        </p:spPr>
        <p:txBody>
          <a:bodyPr wrap="square" rtlCol="0">
            <a:spAutoFit/>
          </a:bodyPr>
          <a:lstStyle/>
          <a:p>
            <a:r>
              <a:rPr lang="es-MX" sz="2000" dirty="0">
                <a:solidFill>
                  <a:schemeClr val="bg1">
                    <a:lumMod val="65000"/>
                  </a:schemeClr>
                </a:solidFill>
                <a:latin typeface="Calibri" panose="020F0502020204030204" pitchFamily="34" charset="0"/>
                <a:cs typeface="Calibri" panose="020F0502020204030204" pitchFamily="34" charset="0"/>
              </a:rPr>
              <a:t>Capítulo VI</a:t>
            </a:r>
          </a:p>
          <a:p>
            <a:r>
              <a:rPr lang="es-MX" sz="2000" dirty="0">
                <a:solidFill>
                  <a:schemeClr val="bg1">
                    <a:lumMod val="65000"/>
                  </a:schemeClr>
                </a:solidFill>
                <a:latin typeface="Calibri" panose="020F0502020204030204" pitchFamily="34" charset="0"/>
                <a:cs typeface="Calibri" panose="020F0502020204030204" pitchFamily="34" charset="0"/>
              </a:rPr>
              <a:t>Conclusiones y Recomendaciones</a:t>
            </a:r>
            <a:endParaRPr lang="es-EC" sz="2000" dirty="0">
              <a:solidFill>
                <a:schemeClr val="bg1">
                  <a:lumMod val="65000"/>
                </a:schemeClr>
              </a:solidFill>
              <a:latin typeface="Calibri" panose="020F0502020204030204" pitchFamily="34" charset="0"/>
              <a:cs typeface="Calibri" panose="020F0502020204030204" pitchFamily="34" charset="0"/>
            </a:endParaRPr>
          </a:p>
        </p:txBody>
      </p:sp>
      <p:pic>
        <p:nvPicPr>
          <p:cNvPr id="36" name="Gráfico 35" descr="Programador">
            <a:extLst>
              <a:ext uri="{FF2B5EF4-FFF2-40B4-BE49-F238E27FC236}">
                <a16:creationId xmlns:a16="http://schemas.microsoft.com/office/drawing/2014/main" id="{BC4904EB-9682-4C33-84A2-C5633A9E8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6451" y="2647683"/>
            <a:ext cx="1298018" cy="1298018"/>
          </a:xfrm>
          <a:prstGeom prst="rect">
            <a:avLst/>
          </a:prstGeom>
        </p:spPr>
      </p:pic>
    </p:spTree>
    <p:extLst>
      <p:ext uri="{BB962C8B-B14F-4D97-AF65-F5344CB8AC3E}">
        <p14:creationId xmlns:p14="http://schemas.microsoft.com/office/powerpoint/2010/main" val="187702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8"/>
                                        </p:tgtEl>
                                      </p:cBhvr>
                                    </p:animEffect>
                                    <p:animScale>
                                      <p:cBhvr>
                                        <p:cTn id="10" dur="250" autoRev="1" fill="hold"/>
                                        <p:tgtEl>
                                          <p:spTgt spid="28"/>
                                        </p:tgtEl>
                                      </p:cBhvr>
                                      <p:by x="105000" y="105000"/>
                                    </p:animScale>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2300</TotalTime>
  <Words>2819</Words>
  <Application>Microsoft Office PowerPoint</Application>
  <PresentationFormat>Panorámica</PresentationFormat>
  <Paragraphs>355</Paragraphs>
  <Slides>33</Slides>
  <Notes>5</Notes>
  <HiddenSlides>1</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2</vt:i4>
      </vt:variant>
      <vt:variant>
        <vt:lpstr>Títulos de diapositiva</vt:lpstr>
      </vt:variant>
      <vt:variant>
        <vt:i4>33</vt:i4>
      </vt:variant>
    </vt:vector>
  </HeadingPairs>
  <TitlesOfParts>
    <vt:vector size="43" baseType="lpstr">
      <vt:lpstr>Arial</vt:lpstr>
      <vt:lpstr>Calibri</vt:lpstr>
      <vt:lpstr>Calibri Light</vt:lpstr>
      <vt:lpstr>Cambria Math</vt:lpstr>
      <vt:lpstr>Roboto Condensed</vt:lpstr>
      <vt:lpstr>Symbol</vt:lpstr>
      <vt:lpstr>Tema de Office</vt:lpstr>
      <vt:lpstr>Tema8</vt:lpstr>
      <vt:lpstr>CorelDRAW</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Sthefy Perez</dc:creator>
  <cp:lastModifiedBy>Sthefy Perez</cp:lastModifiedBy>
  <cp:revision>61</cp:revision>
  <dcterms:created xsi:type="dcterms:W3CDTF">2021-03-23T05:12:15Z</dcterms:created>
  <dcterms:modified xsi:type="dcterms:W3CDTF">2021-04-15T21:35:07Z</dcterms:modified>
</cp:coreProperties>
</file>