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0"/>
  </p:notesMasterIdLst>
  <p:sldIdLst>
    <p:sldId id="256" r:id="rId2"/>
    <p:sldId id="257" r:id="rId3"/>
    <p:sldId id="258" r:id="rId4"/>
    <p:sldId id="269" r:id="rId5"/>
    <p:sldId id="259" r:id="rId6"/>
    <p:sldId id="271" r:id="rId7"/>
    <p:sldId id="267" r:id="rId8"/>
    <p:sldId id="270" r:id="rId9"/>
    <p:sldId id="268" r:id="rId10"/>
    <p:sldId id="272" r:id="rId11"/>
    <p:sldId id="274" r:id="rId12"/>
    <p:sldId id="275" r:id="rId13"/>
    <p:sldId id="273" r:id="rId14"/>
    <p:sldId id="276" r:id="rId15"/>
    <p:sldId id="261" r:id="rId16"/>
    <p:sldId id="281" r:id="rId17"/>
    <p:sldId id="277" r:id="rId18"/>
    <p:sldId id="278" r:id="rId19"/>
    <p:sldId id="279" r:id="rId20"/>
    <p:sldId id="280" r:id="rId21"/>
    <p:sldId id="284" r:id="rId22"/>
    <p:sldId id="285" r:id="rId23"/>
    <p:sldId id="262" r:id="rId24"/>
    <p:sldId id="286" r:id="rId25"/>
    <p:sldId id="287" r:id="rId26"/>
    <p:sldId id="288" r:id="rId27"/>
    <p:sldId id="265" r:id="rId28"/>
    <p:sldId id="266" r:id="rId29"/>
  </p:sldIdLst>
  <p:sldSz cx="12192000" cy="6858000"/>
  <p:notesSz cx="6858000" cy="9144000"/>
  <p:custShowLst>
    <p:custShow name="Presentación personalizada 1" id="0">
      <p:sldLst>
        <p:sld r:id="rId2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DMI\Dropbox\NEUTRON\TESIS\TESIS%20PREGRADO\CHASIPANTA%20Y%20TITUA&#209;A%20(ESPE)\resultado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100"/>
              <a:t>Pre Test IMC</a:t>
            </a:r>
          </a:p>
        </c:rich>
      </c:tx>
      <c:layout>
        <c:manualLayout>
          <c:xMode val="edge"/>
          <c:yMode val="edge"/>
          <c:x val="0.38707674595505853"/>
          <c:y val="4.93583415597235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'pre-test dinámico y estático '!$C$14</c:f>
              <c:strCache>
                <c:ptCount val="1"/>
                <c:pt idx="0">
                  <c:v>bajo peso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'pre-test dinámico y estático '!$B$15:$B$20</c:f>
              <c:strCache>
                <c:ptCount val="6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  <c:pt idx="5">
                  <c:v>TOTAL</c:v>
                </c:pt>
              </c:strCache>
            </c:strRef>
          </c:cat>
          <c:val>
            <c:numRef>
              <c:f>'pre-test dinámico y estático '!$C$15:$C$20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01D-4D1A-8329-BE9A69129345}"/>
            </c:ext>
          </c:extLst>
        </c:ser>
        <c:ser>
          <c:idx val="1"/>
          <c:order val="1"/>
          <c:tx>
            <c:strRef>
              <c:f>'pre-test dinámico y estático '!$D$14</c:f>
              <c:strCache>
                <c:ptCount val="1"/>
                <c:pt idx="0">
                  <c:v>adecuado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'pre-test dinámico y estático '!$B$15:$B$20</c:f>
              <c:strCache>
                <c:ptCount val="6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  <c:pt idx="5">
                  <c:v>TOTAL</c:v>
                </c:pt>
              </c:strCache>
            </c:strRef>
          </c:cat>
          <c:val>
            <c:numRef>
              <c:f>'pre-test dinámico y estático '!$D$15:$D$20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4</c:v>
                </c:pt>
                <c:pt idx="4">
                  <c:v>1</c:v>
                </c:pt>
                <c:pt idx="5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01D-4D1A-8329-BE9A69129345}"/>
            </c:ext>
          </c:extLst>
        </c:ser>
        <c:ser>
          <c:idx val="2"/>
          <c:order val="2"/>
          <c:tx>
            <c:strRef>
              <c:f>'pre-test dinámico y estático '!$E$14</c:f>
              <c:strCache>
                <c:ptCount val="1"/>
                <c:pt idx="0">
                  <c:v>sobre peso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'pre-test dinámico y estático '!$B$15:$B$20</c:f>
              <c:strCache>
                <c:ptCount val="6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  <c:pt idx="5">
                  <c:v>TOTAL</c:v>
                </c:pt>
              </c:strCache>
            </c:strRef>
          </c:cat>
          <c:val>
            <c:numRef>
              <c:f>'pre-test dinámico y estático '!$E$15:$E$20</c:f>
              <c:numCache>
                <c:formatCode>General</c:formatCode>
                <c:ptCount val="6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3">
                  <c:v>1</c:v>
                </c:pt>
                <c:pt idx="4">
                  <c:v>1</c:v>
                </c:pt>
                <c:pt idx="5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01D-4D1A-8329-BE9A6912934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-207712784"/>
        <c:axId val="-207715504"/>
      </c:barChart>
      <c:catAx>
        <c:axId val="-2077127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7715504"/>
        <c:crosses val="autoZero"/>
        <c:auto val="1"/>
        <c:lblAlgn val="ctr"/>
        <c:lblOffset val="100"/>
        <c:noMultiLvlLbl val="0"/>
      </c:catAx>
      <c:valAx>
        <c:axId val="-2077155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7712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IMC PRE</a:t>
            </a:r>
            <a:r>
              <a:rPr lang="en-US" baseline="0"/>
              <a:t> TEST</a:t>
            </a:r>
            <a:endParaRPr lang="en-US"/>
          </a:p>
        </c:rich>
      </c:tx>
      <c:layout>
        <c:manualLayout>
          <c:xMode val="edge"/>
          <c:yMode val="edge"/>
          <c:x val="0.26668208575755709"/>
          <c:y val="2.06753962784286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'pre-test dinámico y estático '!$C$14</c:f>
              <c:strCache>
                <c:ptCount val="1"/>
                <c:pt idx="0">
                  <c:v>bajo peso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'pre-test dinámico y estático '!$B$15:$B$20</c:f>
              <c:strCache>
                <c:ptCount val="6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  <c:pt idx="5">
                  <c:v>TOTAL</c:v>
                </c:pt>
              </c:strCache>
            </c:strRef>
          </c:cat>
          <c:val>
            <c:numRef>
              <c:f>'pre-test dinámico y estático '!$C$15:$C$20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0FD-489E-B1CA-32887FCCB9A6}"/>
            </c:ext>
          </c:extLst>
        </c:ser>
        <c:ser>
          <c:idx val="1"/>
          <c:order val="1"/>
          <c:tx>
            <c:strRef>
              <c:f>'pre-test dinámico y estático '!$D$14</c:f>
              <c:strCache>
                <c:ptCount val="1"/>
                <c:pt idx="0">
                  <c:v>adecuado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'pre-test dinámico y estático '!$B$15:$B$20</c:f>
              <c:strCache>
                <c:ptCount val="6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  <c:pt idx="5">
                  <c:v>TOTAL</c:v>
                </c:pt>
              </c:strCache>
            </c:strRef>
          </c:cat>
          <c:val>
            <c:numRef>
              <c:f>'pre-test dinámico y estático '!$D$15:$D$20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4</c:v>
                </c:pt>
                <c:pt idx="4">
                  <c:v>1</c:v>
                </c:pt>
                <c:pt idx="5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0FD-489E-B1CA-32887FCCB9A6}"/>
            </c:ext>
          </c:extLst>
        </c:ser>
        <c:ser>
          <c:idx val="2"/>
          <c:order val="2"/>
          <c:tx>
            <c:strRef>
              <c:f>'pre-test dinámico y estático '!$E$14</c:f>
              <c:strCache>
                <c:ptCount val="1"/>
                <c:pt idx="0">
                  <c:v>sobre peso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'pre-test dinámico y estático '!$B$15:$B$20</c:f>
              <c:strCache>
                <c:ptCount val="6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  <c:pt idx="5">
                  <c:v>TOTAL</c:v>
                </c:pt>
              </c:strCache>
            </c:strRef>
          </c:cat>
          <c:val>
            <c:numRef>
              <c:f>'pre-test dinámico y estático '!$E$15:$E$20</c:f>
              <c:numCache>
                <c:formatCode>General</c:formatCode>
                <c:ptCount val="6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3">
                  <c:v>1</c:v>
                </c:pt>
                <c:pt idx="4">
                  <c:v>1</c:v>
                </c:pt>
                <c:pt idx="5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0FD-489E-B1CA-32887FCCB9A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-191448064"/>
        <c:axId val="-191443712"/>
      </c:barChart>
      <c:catAx>
        <c:axId val="-191448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1443712"/>
        <c:crosses val="autoZero"/>
        <c:auto val="1"/>
        <c:lblAlgn val="ctr"/>
        <c:lblOffset val="100"/>
        <c:noMultiLvlLbl val="0"/>
      </c:catAx>
      <c:valAx>
        <c:axId val="-191443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1448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600"/>
              <a:t>IZQ.</a:t>
            </a:r>
            <a:r>
              <a:rPr lang="en-US" sz="1600" baseline="0"/>
              <a:t> APOYO</a:t>
            </a:r>
            <a:r>
              <a:rPr lang="en-US" sz="1600"/>
              <a:t> OJOS ABIETOS</a:t>
            </a:r>
          </a:p>
          <a:p>
            <a:pPr>
              <a:defRPr/>
            </a:pPr>
            <a:r>
              <a:rPr lang="en-US" sz="1600"/>
              <a:t>PRE TEST</a:t>
            </a:r>
          </a:p>
        </c:rich>
      </c:tx>
      <c:layout>
        <c:manualLayout>
          <c:xMode val="edge"/>
          <c:yMode val="edge"/>
          <c:x val="8.8050314465408813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'pre-test dinámico y estático '!$C$60</c:f>
              <c:strCache>
                <c:ptCount val="1"/>
                <c:pt idx="0">
                  <c:v>Bueno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'!$B$61:$B$65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'!$C$61:$C$65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09D-4930-9914-E65DA84FBED8}"/>
            </c:ext>
          </c:extLst>
        </c:ser>
        <c:ser>
          <c:idx val="1"/>
          <c:order val="1"/>
          <c:tx>
            <c:strRef>
              <c:f>'pre-test dinámico y estático '!$D$60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'!$B$61:$B$65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'!$D$61:$D$65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09D-4930-9914-E65DA84FBED8}"/>
            </c:ext>
          </c:extLst>
        </c:ser>
        <c:ser>
          <c:idx val="2"/>
          <c:order val="2"/>
          <c:tx>
            <c:strRef>
              <c:f>'pre-test dinámico y estático '!$E$60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'!$B$61:$B$65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'!$E$61:$E$65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09D-4930-9914-E65DA84FBE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191453504"/>
        <c:axId val="-191452416"/>
      </c:areaChart>
      <c:catAx>
        <c:axId val="-19145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1452416"/>
        <c:crosses val="autoZero"/>
        <c:auto val="1"/>
        <c:lblAlgn val="ctr"/>
        <c:lblOffset val="100"/>
        <c:noMultiLvlLbl val="0"/>
      </c:catAx>
      <c:valAx>
        <c:axId val="-191452416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14535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IZQ.</a:t>
            </a:r>
            <a:r>
              <a:rPr lang="en-US" baseline="0"/>
              <a:t> OJOS CERRADOS PRE TEST</a:t>
            </a:r>
            <a:endParaRPr lang="en-US"/>
          </a:p>
        </c:rich>
      </c:tx>
      <c:layout>
        <c:manualLayout>
          <c:xMode val="edge"/>
          <c:yMode val="edge"/>
          <c:x val="0.1543450218800238"/>
          <c:y val="8.35475578406169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'pre-test dinámico y estático '!$M$59</c:f>
              <c:strCache>
                <c:ptCount val="1"/>
                <c:pt idx="0">
                  <c:v>Bueno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'!$L$60:$L$64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'!$M$60:$M$64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E28-4227-ADFF-0F3CE4888B37}"/>
            </c:ext>
          </c:extLst>
        </c:ser>
        <c:ser>
          <c:idx val="1"/>
          <c:order val="1"/>
          <c:tx>
            <c:strRef>
              <c:f>'pre-test dinámico y estático '!$N$59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'!$L$60:$L$64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'!$N$60:$N$64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E28-4227-ADFF-0F3CE4888B37}"/>
            </c:ext>
          </c:extLst>
        </c:ser>
        <c:ser>
          <c:idx val="2"/>
          <c:order val="2"/>
          <c:tx>
            <c:strRef>
              <c:f>'pre-test dinámico y estático '!$O$59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'!$L$60:$L$64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'!$O$60:$O$64</c:f>
              <c:numCache>
                <c:formatCode>General</c:formatCode>
                <c:ptCount val="5"/>
                <c:pt idx="0">
                  <c:v>2</c:v>
                </c:pt>
                <c:pt idx="1">
                  <c:v>4</c:v>
                </c:pt>
                <c:pt idx="2">
                  <c:v>5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E28-4227-ADFF-0F3CE4888B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192360384"/>
        <c:axId val="-192366912"/>
      </c:areaChart>
      <c:catAx>
        <c:axId val="-19236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2366912"/>
        <c:crosses val="autoZero"/>
        <c:auto val="1"/>
        <c:lblAlgn val="ctr"/>
        <c:lblOffset val="100"/>
        <c:noMultiLvlLbl val="0"/>
      </c:catAx>
      <c:valAx>
        <c:axId val="-19236691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2360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600"/>
              <a:t>DERECHA</a:t>
            </a:r>
            <a:r>
              <a:rPr lang="en-US" sz="1600" baseline="0"/>
              <a:t> APOYO </a:t>
            </a:r>
            <a:r>
              <a:rPr lang="en-US" sz="1600"/>
              <a:t>OJOS</a:t>
            </a:r>
            <a:r>
              <a:rPr lang="en-US" sz="1600" baseline="0"/>
              <a:t> ABIERTOS PRE TEST </a:t>
            </a:r>
            <a:endParaRPr lang="en-US" sz="1600"/>
          </a:p>
        </c:rich>
      </c:tx>
      <c:layout>
        <c:manualLayout>
          <c:xMode val="edge"/>
          <c:yMode val="edge"/>
          <c:x val="0.14456546929316338"/>
          <c:y val="4.36999271667880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1580386768329459"/>
          <c:y val="0.52021555248606022"/>
          <c:w val="0.76839226463341082"/>
          <c:h val="0.30965574429358755"/>
        </c:manualLayout>
      </c:layout>
      <c:areaChart>
        <c:grouping val="stacked"/>
        <c:varyColors val="0"/>
        <c:ser>
          <c:idx val="0"/>
          <c:order val="0"/>
          <c:tx>
            <c:strRef>
              <c:f>'pre-test dinámico y estático '!$C$70</c:f>
              <c:strCache>
                <c:ptCount val="1"/>
                <c:pt idx="0">
                  <c:v>Bueno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'!$B$71:$B$75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'!$C$71:$C$75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854-4F0D-8C4B-4A672BD93EF3}"/>
            </c:ext>
          </c:extLst>
        </c:ser>
        <c:ser>
          <c:idx val="1"/>
          <c:order val="1"/>
          <c:tx>
            <c:strRef>
              <c:f>'pre-test dinámico y estático '!$D$70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'!$B$71:$B$75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'!$D$71:$D$75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854-4F0D-8C4B-4A672BD93EF3}"/>
            </c:ext>
          </c:extLst>
        </c:ser>
        <c:ser>
          <c:idx val="2"/>
          <c:order val="2"/>
          <c:tx>
            <c:strRef>
              <c:f>'pre-test dinámico y estático '!$E$70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'!$B$71:$B$75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'!$E$71:$E$75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854-4F0D-8C4B-4A672BD93E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192365824"/>
        <c:axId val="-192359840"/>
      </c:areaChart>
      <c:catAx>
        <c:axId val="-19236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2359840"/>
        <c:crosses val="autoZero"/>
        <c:auto val="1"/>
        <c:lblAlgn val="ctr"/>
        <c:lblOffset val="100"/>
        <c:noMultiLvlLbl val="0"/>
      </c:catAx>
      <c:valAx>
        <c:axId val="-19235984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23658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600"/>
              <a:t>DERECHA OJOS CERRADOSPRE TEST </a:t>
            </a:r>
          </a:p>
        </c:rich>
      </c:tx>
      <c:layout>
        <c:manualLayout>
          <c:xMode val="edge"/>
          <c:yMode val="edge"/>
          <c:x val="0.21449084605729865"/>
          <c:y val="5.30301709287104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'pre-test dinámico y estático '!$M$69</c:f>
              <c:strCache>
                <c:ptCount val="1"/>
                <c:pt idx="0">
                  <c:v>Bueno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'!$L$70:$L$74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'!$M$70:$M$74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6A8-4BF1-B6D7-9271FBF5938A}"/>
            </c:ext>
          </c:extLst>
        </c:ser>
        <c:ser>
          <c:idx val="1"/>
          <c:order val="1"/>
          <c:tx>
            <c:strRef>
              <c:f>'pre-test dinámico y estático '!$N$69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'!$L$70:$L$74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'!$N$70:$N$74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6A8-4BF1-B6D7-9271FBF5938A}"/>
            </c:ext>
          </c:extLst>
        </c:ser>
        <c:ser>
          <c:idx val="2"/>
          <c:order val="2"/>
          <c:tx>
            <c:strRef>
              <c:f>'pre-test dinámico y estático '!$O$69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'!$L$70:$L$74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'!$O$70:$O$74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7</c:v>
                </c:pt>
                <c:pt idx="3">
                  <c:v>5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6A8-4BF1-B6D7-9271FBF593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192359296"/>
        <c:axId val="-192357664"/>
      </c:areaChart>
      <c:catAx>
        <c:axId val="-192359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2357664"/>
        <c:crosses val="autoZero"/>
        <c:auto val="1"/>
        <c:lblAlgn val="ctr"/>
        <c:lblOffset val="100"/>
        <c:noMultiLvlLbl val="0"/>
      </c:catAx>
      <c:valAx>
        <c:axId val="-19235766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23592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800" b="1" i="0" baseline="0">
                <a:effectLst/>
              </a:rPr>
              <a:t>IZQ. APOYO OJOS ABIETOS POST TEST</a:t>
            </a:r>
            <a:endParaRPr lang="en-US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2068246639821252"/>
          <c:y val="0.52467710363597175"/>
          <c:w val="0.75863506720357499"/>
          <c:h val="0.29847467221149421"/>
        </c:manualLayout>
      </c:layout>
      <c:areaChart>
        <c:grouping val="stacked"/>
        <c:varyColors val="0"/>
        <c:ser>
          <c:idx val="0"/>
          <c:order val="0"/>
          <c:tx>
            <c:strRef>
              <c:f>'post test. dinámico y estatico '!$C$15</c:f>
              <c:strCache>
                <c:ptCount val="1"/>
                <c:pt idx="0">
                  <c:v>Bueno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'!$B$16:$B$20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'!$C$16:$C$20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4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887-4407-B1F2-74CEC5C9B80A}"/>
            </c:ext>
          </c:extLst>
        </c:ser>
        <c:ser>
          <c:idx val="1"/>
          <c:order val="1"/>
          <c:tx>
            <c:strRef>
              <c:f>'post test. dinámico y estatico '!$D$15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'!$B$16:$B$20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'!$D$16:$D$20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887-4407-B1F2-74CEC5C9B80A}"/>
            </c:ext>
          </c:extLst>
        </c:ser>
        <c:ser>
          <c:idx val="2"/>
          <c:order val="2"/>
          <c:tx>
            <c:strRef>
              <c:f>'post test. dinámico y estatico '!$E$15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'!$B$16:$B$20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'!$E$16:$E$20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887-4407-B1F2-74CEC5C9B8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192364192"/>
        <c:axId val="-192361472"/>
      </c:areaChart>
      <c:catAx>
        <c:axId val="-192364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2361472"/>
        <c:crosses val="autoZero"/>
        <c:auto val="1"/>
        <c:lblAlgn val="ctr"/>
        <c:lblOffset val="100"/>
        <c:noMultiLvlLbl val="0"/>
      </c:catAx>
      <c:valAx>
        <c:axId val="-19236147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23641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3638128522768045"/>
          <c:y val="0.38840904548011118"/>
          <c:w val="0.52723742954463915"/>
          <c:h val="0.128644720658704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800" b="1" i="0" baseline="0">
                <a:effectLst/>
              </a:rPr>
              <a:t>DERECHA APOYO OJOS ABIERTOS POST TEST</a:t>
            </a:r>
            <a:endParaRPr lang="en-US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1921288733977116"/>
          <c:y val="0.55028246570696748"/>
          <c:w val="0.76157422532045771"/>
          <c:h val="0.27442636703585038"/>
        </c:manualLayout>
      </c:layout>
      <c:areaChart>
        <c:grouping val="stacked"/>
        <c:varyColors val="0"/>
        <c:ser>
          <c:idx val="0"/>
          <c:order val="0"/>
          <c:tx>
            <c:strRef>
              <c:f>'post test. dinámico y estatico '!$C$27</c:f>
              <c:strCache>
                <c:ptCount val="1"/>
                <c:pt idx="0">
                  <c:v>Bueno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'!$B$28:$B$32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'!$C$28:$C$32</c:f>
              <c:numCache>
                <c:formatCode>General</c:formatCode>
                <c:ptCount val="5"/>
                <c:pt idx="0">
                  <c:v>0</c:v>
                </c:pt>
                <c:pt idx="1">
                  <c:v>4</c:v>
                </c:pt>
                <c:pt idx="2">
                  <c:v>5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E08-4B3C-8D71-B36614C34758}"/>
            </c:ext>
          </c:extLst>
        </c:ser>
        <c:ser>
          <c:idx val="1"/>
          <c:order val="1"/>
          <c:tx>
            <c:strRef>
              <c:f>'post test. dinámico y estatico '!$D$27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'!$B$28:$B$32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'!$D$28:$D$32</c:f>
              <c:numCache>
                <c:formatCode>General</c:formatCode>
                <c:ptCount val="5"/>
                <c:pt idx="0">
                  <c:v>2</c:v>
                </c:pt>
                <c:pt idx="1">
                  <c:v>0</c:v>
                </c:pt>
                <c:pt idx="2">
                  <c:v>3</c:v>
                </c:pt>
                <c:pt idx="3">
                  <c:v>4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E08-4B3C-8D71-B36614C34758}"/>
            </c:ext>
          </c:extLst>
        </c:ser>
        <c:ser>
          <c:idx val="2"/>
          <c:order val="2"/>
          <c:tx>
            <c:strRef>
              <c:f>'post test. dinámico y estatico '!$E$27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'!$B$28:$B$32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'!$E$28:$E$32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E08-4B3C-8D71-B36614C34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192362016"/>
        <c:axId val="-192357120"/>
      </c:areaChart>
      <c:catAx>
        <c:axId val="-19236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2357120"/>
        <c:crosses val="autoZero"/>
        <c:auto val="1"/>
        <c:lblAlgn val="ctr"/>
        <c:lblOffset val="100"/>
        <c:noMultiLvlLbl val="0"/>
      </c:catAx>
      <c:valAx>
        <c:axId val="-19235712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23620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3959126189048388"/>
          <c:y val="0.41521417713083864"/>
          <c:w val="0.52081713413297093"/>
          <c:h val="0.12751207061196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800" b="1" i="0" baseline="0">
                <a:effectLst/>
              </a:rPr>
              <a:t>IZQ. OJOS CERRADOS POST TEST</a:t>
            </a:r>
            <a:endParaRPr lang="en-US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2547821086754338"/>
          <c:y val="0.67945924278141667"/>
          <c:w val="0.7490435782649133"/>
          <c:h val="0.18588281768000867"/>
        </c:manualLayout>
      </c:layout>
      <c:areaChart>
        <c:grouping val="stacked"/>
        <c:varyColors val="0"/>
        <c:ser>
          <c:idx val="0"/>
          <c:order val="0"/>
          <c:tx>
            <c:strRef>
              <c:f>'post test. dinámico y estatico '!$M$15</c:f>
              <c:strCache>
                <c:ptCount val="1"/>
                <c:pt idx="0">
                  <c:v>Bueno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'!$L$16:$L$20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'!$M$16:$M$20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4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D7-4E7F-B833-C86EDBD5B995}"/>
            </c:ext>
          </c:extLst>
        </c:ser>
        <c:ser>
          <c:idx val="1"/>
          <c:order val="1"/>
          <c:tx>
            <c:strRef>
              <c:f>'post test. dinámico y estatico '!$N$15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'!$L$16:$L$20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'!$N$16:$N$20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5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D7-4E7F-B833-C86EDBD5B995}"/>
            </c:ext>
          </c:extLst>
        </c:ser>
        <c:ser>
          <c:idx val="2"/>
          <c:order val="2"/>
          <c:tx>
            <c:strRef>
              <c:f>'post test. dinámico y estatico '!$O$15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'!$L$16:$L$20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'!$O$16:$O$20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ED7-4E7F-B833-C86EDBD5B9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192356032"/>
        <c:axId val="-192354944"/>
      </c:areaChart>
      <c:catAx>
        <c:axId val="-19235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2354944"/>
        <c:crosses val="autoZero"/>
        <c:auto val="1"/>
        <c:lblAlgn val="ctr"/>
        <c:lblOffset val="100"/>
        <c:noMultiLvlLbl val="0"/>
      </c:catAx>
      <c:valAx>
        <c:axId val="-19235494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23560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800" b="1" i="0" baseline="0">
                <a:effectLst/>
              </a:rPr>
              <a:t>DERECHA OJOS CERRADOS POST TEST </a:t>
            </a:r>
            <a:endParaRPr lang="en-US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1767391351327988"/>
          <c:y val="0.52834975396947059"/>
          <c:w val="0.76465217297344024"/>
          <c:h val="0.29859301199285021"/>
        </c:manualLayout>
      </c:layout>
      <c:areaChart>
        <c:grouping val="stacked"/>
        <c:varyColors val="0"/>
        <c:ser>
          <c:idx val="0"/>
          <c:order val="0"/>
          <c:tx>
            <c:strRef>
              <c:f>'post test. dinámico y estatico '!$M$27</c:f>
              <c:strCache>
                <c:ptCount val="1"/>
                <c:pt idx="0">
                  <c:v>Bueno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'!$L$28:$L$32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'!$M$28:$M$32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87F-4C22-939A-971F823F3F75}"/>
            </c:ext>
          </c:extLst>
        </c:ser>
        <c:ser>
          <c:idx val="1"/>
          <c:order val="1"/>
          <c:tx>
            <c:strRef>
              <c:f>'post test. dinámico y estatico '!$N$27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'!$L$28:$L$32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'!$N$28:$N$32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87F-4C22-939A-971F823F3F75}"/>
            </c:ext>
          </c:extLst>
        </c:ser>
        <c:ser>
          <c:idx val="2"/>
          <c:order val="2"/>
          <c:tx>
            <c:strRef>
              <c:f>'post test. dinámico y estatico '!$O$27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'!$L$28:$L$32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'!$O$28:$O$32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87F-4C22-939A-971F823F3F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192360928"/>
        <c:axId val="-192353856"/>
      </c:areaChart>
      <c:catAx>
        <c:axId val="-19236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2353856"/>
        <c:crosses val="autoZero"/>
        <c:auto val="1"/>
        <c:lblAlgn val="ctr"/>
        <c:lblOffset val="100"/>
        <c:noMultiLvlLbl val="0"/>
      </c:catAx>
      <c:valAx>
        <c:axId val="-192353856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23609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4295316653339957"/>
          <c:y val="0.35770319032019515"/>
          <c:w val="0.5140936669332008"/>
          <c:h val="0.12588704035582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800" b="1" i="0" baseline="0">
                <a:effectLst/>
              </a:rPr>
              <a:t>PIE DER. OJOS ABIERTOS</a:t>
            </a:r>
            <a:endParaRPr lang="en-US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2715477293790547"/>
          <c:y val="0.55433528088126272"/>
          <c:w val="0.74569045412418911"/>
          <c:h val="0.20358070131320685"/>
        </c:manualLayout>
      </c:layout>
      <c:areaChart>
        <c:grouping val="stacked"/>
        <c:varyColors val="0"/>
        <c:ser>
          <c:idx val="0"/>
          <c:order val="0"/>
          <c:tx>
            <c:strRef>
              <c:f>'pre-test dinámico y estático '!$C$39</c:f>
              <c:strCache>
                <c:ptCount val="1"/>
                <c:pt idx="0">
                  <c:v>Bueno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'!$B$40:$B$44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'!$C$40:$C$44</c:f>
              <c:numCache>
                <c:formatCode>General</c:formatCode>
                <c:ptCount val="5"/>
                <c:pt idx="0">
                  <c:v>0</c:v>
                </c:pt>
                <c:pt idx="1">
                  <c:v>4</c:v>
                </c:pt>
                <c:pt idx="2">
                  <c:v>4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E77-40E1-A1B3-DF856916256A}"/>
            </c:ext>
          </c:extLst>
        </c:ser>
        <c:ser>
          <c:idx val="1"/>
          <c:order val="1"/>
          <c:tx>
            <c:strRef>
              <c:f>'pre-test dinámico y estático '!$D$39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'!$B$40:$B$44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'!$D$40:$D$44</c:f>
              <c:numCache>
                <c:formatCode>General</c:formatCode>
                <c:ptCount val="5"/>
                <c:pt idx="0">
                  <c:v>2</c:v>
                </c:pt>
                <c:pt idx="1">
                  <c:v>0</c:v>
                </c:pt>
                <c:pt idx="2">
                  <c:v>2</c:v>
                </c:pt>
                <c:pt idx="3">
                  <c:v>4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E77-40E1-A1B3-DF856916256A}"/>
            </c:ext>
          </c:extLst>
        </c:ser>
        <c:ser>
          <c:idx val="2"/>
          <c:order val="2"/>
          <c:tx>
            <c:strRef>
              <c:f>'pre-test dinámico y estático '!$E$39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'!$B$40:$B$44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'!$E$40:$E$44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E77-40E1-A1B3-DF85691625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192362560"/>
        <c:axId val="-129962544"/>
      </c:areaChart>
      <c:catAx>
        <c:axId val="-19236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29962544"/>
        <c:crosses val="autoZero"/>
        <c:auto val="1"/>
        <c:lblAlgn val="ctr"/>
        <c:lblOffset val="100"/>
        <c:noMultiLvlLbl val="0"/>
      </c:catAx>
      <c:valAx>
        <c:axId val="-12996254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23625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2224318229915421"/>
          <c:y val="0.42264620489423477"/>
          <c:w val="0.55551363540169152"/>
          <c:h val="0.139984389135099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s-MX" sz="1800" b="1" i="1" u="none" strike="noStrike" baseline="0">
                <a:effectLst/>
              </a:rPr>
              <a:t>Pre Test Romberg Ojos Abiertos y Pie Derecho de Apoyo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'pre-test dinámico y estático '!$C$70</c:f>
              <c:strCache>
                <c:ptCount val="1"/>
                <c:pt idx="0">
                  <c:v>Bueno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'!$B$71:$B$75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'!$C$71:$C$75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EBA-4556-9962-9A06F9EF880D}"/>
            </c:ext>
          </c:extLst>
        </c:ser>
        <c:ser>
          <c:idx val="1"/>
          <c:order val="1"/>
          <c:tx>
            <c:strRef>
              <c:f>'pre-test dinámico y estático '!$D$70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'!$B$71:$B$75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'!$D$71:$D$75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EBA-4556-9962-9A06F9EF880D}"/>
            </c:ext>
          </c:extLst>
        </c:ser>
        <c:ser>
          <c:idx val="2"/>
          <c:order val="2"/>
          <c:tx>
            <c:strRef>
              <c:f>'pre-test dinámico y estático '!$E$70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'!$B$71:$B$75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'!$E$71:$E$75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EBA-4556-9962-9A06F9EF88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207718224"/>
        <c:axId val="-207713872"/>
      </c:areaChart>
      <c:catAx>
        <c:axId val="-20771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7713872"/>
        <c:crosses val="autoZero"/>
        <c:auto val="1"/>
        <c:lblAlgn val="ctr"/>
        <c:lblOffset val="100"/>
        <c:noMultiLvlLbl val="0"/>
      </c:catAx>
      <c:valAx>
        <c:axId val="-20771387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77182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800" b="1" i="0" baseline="0">
                <a:effectLst/>
              </a:rPr>
              <a:t>PIE IZQ.OJOS ABIERTOS </a:t>
            </a:r>
            <a:endParaRPr lang="en-US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'pre-test dinámico y estático '!$C$27</c:f>
              <c:strCache>
                <c:ptCount val="1"/>
                <c:pt idx="0">
                  <c:v>Bueno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'!$B$28:$B$32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'!$C$28:$C$32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0BF-49DC-B0AB-8709C35D0FA1}"/>
            </c:ext>
          </c:extLst>
        </c:ser>
        <c:ser>
          <c:idx val="1"/>
          <c:order val="1"/>
          <c:tx>
            <c:strRef>
              <c:f>'pre-test dinámico y estático '!$D$27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'!$B$28:$B$32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'!$D$28:$D$32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0BF-49DC-B0AB-8709C35D0FA1}"/>
            </c:ext>
          </c:extLst>
        </c:ser>
        <c:ser>
          <c:idx val="2"/>
          <c:order val="2"/>
          <c:tx>
            <c:strRef>
              <c:f>'pre-test dinámico y estático '!$E$27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'!$B$28:$B$32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'!$E$28:$E$32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0BF-49DC-B0AB-8709C35D0F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129970160"/>
        <c:axId val="-129967984"/>
      </c:areaChart>
      <c:catAx>
        <c:axId val="-129970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29967984"/>
        <c:crosses val="autoZero"/>
        <c:auto val="1"/>
        <c:lblAlgn val="ctr"/>
        <c:lblOffset val="100"/>
        <c:noMultiLvlLbl val="0"/>
      </c:catAx>
      <c:valAx>
        <c:axId val="-12996798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299701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800" b="1" i="0" baseline="0">
                <a:effectLst/>
              </a:rPr>
              <a:t>PIE IZQ.OJOS CERRADOS </a:t>
            </a:r>
            <a:endParaRPr lang="en-US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'pre-test dinámico y estático '!$M$27</c:f>
              <c:strCache>
                <c:ptCount val="1"/>
                <c:pt idx="0">
                  <c:v>Bueno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'!$L$28:$L$32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'!$M$28:$M$32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9E-4CE5-80F1-47E9CCF3EBA1}"/>
            </c:ext>
          </c:extLst>
        </c:ser>
        <c:ser>
          <c:idx val="1"/>
          <c:order val="1"/>
          <c:tx>
            <c:strRef>
              <c:f>'pre-test dinámico y estático '!$N$27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'!$L$28:$L$32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'!$N$28:$N$32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39E-4CE5-80F1-47E9CCF3EBA1}"/>
            </c:ext>
          </c:extLst>
        </c:ser>
        <c:ser>
          <c:idx val="2"/>
          <c:order val="2"/>
          <c:tx>
            <c:strRef>
              <c:f>'pre-test dinámico y estático '!$O$27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'!$L$28:$L$32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'!$O$28:$O$32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39E-4CE5-80F1-47E9CCF3EB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129972880"/>
        <c:axId val="-129970704"/>
      </c:areaChart>
      <c:catAx>
        <c:axId val="-12997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29970704"/>
        <c:crosses val="autoZero"/>
        <c:auto val="1"/>
        <c:lblAlgn val="ctr"/>
        <c:lblOffset val="100"/>
        <c:noMultiLvlLbl val="0"/>
      </c:catAx>
      <c:valAx>
        <c:axId val="-12997070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299728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800" b="1" i="0" baseline="0">
                <a:effectLst/>
              </a:rPr>
              <a:t>PIE DER. OJOS CERRADOS</a:t>
            </a:r>
            <a:endParaRPr lang="en-US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'pre-test dinámico y estático '!$M$39</c:f>
              <c:strCache>
                <c:ptCount val="1"/>
                <c:pt idx="0">
                  <c:v>Bueno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'!$L$40:$L$44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'!$M$40:$M$44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A6-466A-841A-0AAD8C6F6750}"/>
            </c:ext>
          </c:extLst>
        </c:ser>
        <c:ser>
          <c:idx val="1"/>
          <c:order val="1"/>
          <c:tx>
            <c:strRef>
              <c:f>'pre-test dinámico y estático '!$N$39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'!$L$40:$L$44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'!$N$40:$N$44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9A6-466A-841A-0AAD8C6F6750}"/>
            </c:ext>
          </c:extLst>
        </c:ser>
        <c:ser>
          <c:idx val="2"/>
          <c:order val="2"/>
          <c:tx>
            <c:strRef>
              <c:f>'pre-test dinámico y estático '!$O$39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'!$L$40:$L$44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'!$O$40:$O$44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6</c:v>
                </c:pt>
                <c:pt idx="3">
                  <c:v>6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9A6-466A-841A-0AAD8C6F67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129964176"/>
        <c:axId val="-129968528"/>
      </c:areaChart>
      <c:catAx>
        <c:axId val="-12996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29968528"/>
        <c:crosses val="autoZero"/>
        <c:auto val="1"/>
        <c:lblAlgn val="ctr"/>
        <c:lblOffset val="100"/>
        <c:noMultiLvlLbl val="0"/>
      </c:catAx>
      <c:valAx>
        <c:axId val="-129968528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299641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800" b="1" i="0" baseline="0">
                <a:effectLst/>
              </a:rPr>
              <a:t>PIE IZQ.OJOS ABIERTOS </a:t>
            </a:r>
            <a:endParaRPr lang="en-US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1802150537634408"/>
          <c:y val="0.45835169495295175"/>
          <c:w val="0.76395698924731181"/>
          <c:h val="0.36690816026950795"/>
        </c:manualLayout>
      </c:layout>
      <c:areaChart>
        <c:grouping val="stacked"/>
        <c:varyColors val="0"/>
        <c:ser>
          <c:idx val="0"/>
          <c:order val="0"/>
          <c:tx>
            <c:strRef>
              <c:f>'post test. dinámico y estatico '!$C$15</c:f>
              <c:strCache>
                <c:ptCount val="1"/>
                <c:pt idx="0">
                  <c:v>Bueno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'!$B$16:$B$20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'!$C$16:$C$20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4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845-4D0A-AAB2-4CD4F07F8422}"/>
            </c:ext>
          </c:extLst>
        </c:ser>
        <c:ser>
          <c:idx val="1"/>
          <c:order val="1"/>
          <c:tx>
            <c:strRef>
              <c:f>'post test. dinámico y estatico '!$D$15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'!$B$16:$B$20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'!$D$16:$D$20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845-4D0A-AAB2-4CD4F07F8422}"/>
            </c:ext>
          </c:extLst>
        </c:ser>
        <c:ser>
          <c:idx val="2"/>
          <c:order val="2"/>
          <c:tx>
            <c:strRef>
              <c:f>'post test. dinámico y estatico '!$E$15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'!$B$16:$B$20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'!$E$16:$E$20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845-4D0A-AAB2-4CD4F07F84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129971792"/>
        <c:axId val="-129966352"/>
      </c:areaChart>
      <c:catAx>
        <c:axId val="-129971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29966352"/>
        <c:crosses val="autoZero"/>
        <c:auto val="1"/>
        <c:lblAlgn val="ctr"/>
        <c:lblOffset val="100"/>
        <c:noMultiLvlLbl val="0"/>
      </c:catAx>
      <c:valAx>
        <c:axId val="-12996635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299717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800" b="1" i="0" baseline="0">
                <a:effectLst/>
              </a:rPr>
              <a:t>PIE DER. OJOS ABIERTOS</a:t>
            </a:r>
            <a:endParaRPr lang="en-US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2912941176470588"/>
          <c:y val="0.45169930173822614"/>
          <c:w val="0.74174117647058824"/>
          <c:h val="0.37321943247660078"/>
        </c:manualLayout>
      </c:layout>
      <c:areaChart>
        <c:grouping val="stacked"/>
        <c:varyColors val="0"/>
        <c:ser>
          <c:idx val="0"/>
          <c:order val="0"/>
          <c:tx>
            <c:strRef>
              <c:f>'post test. dinámico y estatico '!$C$27</c:f>
              <c:strCache>
                <c:ptCount val="1"/>
                <c:pt idx="0">
                  <c:v>Bueno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'!$B$28:$B$32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'!$C$28:$C$32</c:f>
              <c:numCache>
                <c:formatCode>General</c:formatCode>
                <c:ptCount val="5"/>
                <c:pt idx="0">
                  <c:v>0</c:v>
                </c:pt>
                <c:pt idx="1">
                  <c:v>4</c:v>
                </c:pt>
                <c:pt idx="2">
                  <c:v>5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52-49FE-8622-D9ABD3FC21E4}"/>
            </c:ext>
          </c:extLst>
        </c:ser>
        <c:ser>
          <c:idx val="1"/>
          <c:order val="1"/>
          <c:tx>
            <c:strRef>
              <c:f>'post test. dinámico y estatico '!$D$27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'!$B$28:$B$32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'!$D$28:$D$32</c:f>
              <c:numCache>
                <c:formatCode>General</c:formatCode>
                <c:ptCount val="5"/>
                <c:pt idx="0">
                  <c:v>2</c:v>
                </c:pt>
                <c:pt idx="1">
                  <c:v>0</c:v>
                </c:pt>
                <c:pt idx="2">
                  <c:v>3</c:v>
                </c:pt>
                <c:pt idx="3">
                  <c:v>4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452-49FE-8622-D9ABD3FC21E4}"/>
            </c:ext>
          </c:extLst>
        </c:ser>
        <c:ser>
          <c:idx val="2"/>
          <c:order val="2"/>
          <c:tx>
            <c:strRef>
              <c:f>'post test. dinámico y estatico '!$E$27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'!$B$28:$B$32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'!$E$28:$E$32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452-49FE-8622-D9ABD3FC2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129965264"/>
        <c:axId val="-129964720"/>
      </c:areaChart>
      <c:catAx>
        <c:axId val="-129965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29964720"/>
        <c:crosses val="autoZero"/>
        <c:auto val="1"/>
        <c:lblAlgn val="ctr"/>
        <c:lblOffset val="100"/>
        <c:noMultiLvlLbl val="0"/>
      </c:catAx>
      <c:valAx>
        <c:axId val="-12996472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299652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1860024101908188"/>
          <c:y val="0.38304619594011818"/>
          <c:w val="0.56279951796183614"/>
          <c:h val="0.126868494566558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800" b="1" i="0" baseline="0">
                <a:effectLst/>
              </a:rPr>
              <a:t>PIE IZQ.OJOS CERRADOS </a:t>
            </a:r>
            <a:endParaRPr lang="en-US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2061538461538461"/>
          <c:y val="0.46422549551995657"/>
          <c:w val="0.75876923076923075"/>
          <c:h val="0.33578943795818628"/>
        </c:manualLayout>
      </c:layout>
      <c:areaChart>
        <c:grouping val="stacked"/>
        <c:varyColors val="0"/>
        <c:ser>
          <c:idx val="0"/>
          <c:order val="0"/>
          <c:tx>
            <c:strRef>
              <c:f>'post test. dinámico y estatico '!$M$15</c:f>
              <c:strCache>
                <c:ptCount val="1"/>
                <c:pt idx="0">
                  <c:v>Bueno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'!$L$16:$L$20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'!$M$16:$M$20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4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78-4ED3-9DA7-EE548A8D84C0}"/>
            </c:ext>
          </c:extLst>
        </c:ser>
        <c:ser>
          <c:idx val="1"/>
          <c:order val="1"/>
          <c:tx>
            <c:strRef>
              <c:f>'post test. dinámico y estatico '!$N$15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'!$L$16:$L$20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'!$N$16:$N$20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5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E78-4ED3-9DA7-EE548A8D84C0}"/>
            </c:ext>
          </c:extLst>
        </c:ser>
        <c:ser>
          <c:idx val="2"/>
          <c:order val="2"/>
          <c:tx>
            <c:strRef>
              <c:f>'post test. dinámico y estatico '!$O$15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'!$L$16:$L$20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'!$O$16:$O$20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E78-4ED3-9DA7-EE548A8D84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129958736"/>
        <c:axId val="-129961456"/>
      </c:areaChart>
      <c:catAx>
        <c:axId val="-12995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29961456"/>
        <c:crosses val="autoZero"/>
        <c:auto val="1"/>
        <c:lblAlgn val="ctr"/>
        <c:lblOffset val="100"/>
        <c:noMultiLvlLbl val="0"/>
      </c:catAx>
      <c:valAx>
        <c:axId val="-129961456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299587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800" b="1" i="0" baseline="0">
                <a:effectLst/>
              </a:rPr>
              <a:t>PIE DER. OJOS CERRADOS</a:t>
            </a:r>
            <a:endParaRPr lang="en-US">
              <a:effectLst/>
            </a:endParaRPr>
          </a:p>
        </c:rich>
      </c:tx>
      <c:layout>
        <c:manualLayout>
          <c:xMode val="edge"/>
          <c:yMode val="edge"/>
          <c:x val="0.2508423671778233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276279069767442"/>
          <c:y val="0.46880476478901678"/>
          <c:w val="0.7447441860465116"/>
          <c:h val="0.28176593310451581"/>
        </c:manualLayout>
      </c:layout>
      <c:areaChart>
        <c:grouping val="stacked"/>
        <c:varyColors val="0"/>
        <c:ser>
          <c:idx val="0"/>
          <c:order val="0"/>
          <c:tx>
            <c:strRef>
              <c:f>'post test. dinámico y estatico '!$M$27</c:f>
              <c:strCache>
                <c:ptCount val="1"/>
                <c:pt idx="0">
                  <c:v>Bueno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'!$L$28:$L$32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'!$M$28:$M$32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5DF-4EE8-B1A3-3AF6B07781A7}"/>
            </c:ext>
          </c:extLst>
        </c:ser>
        <c:ser>
          <c:idx val="1"/>
          <c:order val="1"/>
          <c:tx>
            <c:strRef>
              <c:f>'post test. dinámico y estatico '!$N$27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'!$L$28:$L$32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'!$N$28:$N$32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5DF-4EE8-B1A3-3AF6B07781A7}"/>
            </c:ext>
          </c:extLst>
        </c:ser>
        <c:ser>
          <c:idx val="2"/>
          <c:order val="2"/>
          <c:tx>
            <c:strRef>
              <c:f>'post test. dinámico y estatico '!$O$27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'!$L$28:$L$32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'!$O$28:$O$32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5DF-4EE8-B1A3-3AF6B07781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129973968"/>
        <c:axId val="-129973424"/>
      </c:areaChart>
      <c:catAx>
        <c:axId val="-12997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29973424"/>
        <c:crosses val="autoZero"/>
        <c:auto val="1"/>
        <c:lblAlgn val="ctr"/>
        <c:lblOffset val="100"/>
        <c:noMultiLvlLbl val="0"/>
      </c:catAx>
      <c:valAx>
        <c:axId val="-12997342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299739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2186464396239583"/>
          <c:y val="0.37418372621065948"/>
          <c:w val="0.5562707120752084"/>
          <c:h val="0.143672231507011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PRE TEST CONDUCCIÓN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'pre Y POST-test técnico '!$B$3</c:f>
              <c:strCache>
                <c:ptCount val="1"/>
                <c:pt idx="0">
                  <c:v>EXCELENTE  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 Y POST-test técnico '!$A$4:$A$8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 Y POST-test técnico '!$B$4:$B$8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88-4BAC-BEB4-52A537E3AE68}"/>
            </c:ext>
          </c:extLst>
        </c:ser>
        <c:ser>
          <c:idx val="1"/>
          <c:order val="1"/>
          <c:tx>
            <c:strRef>
              <c:f>'pre Y POST-test técnico '!$C$3</c:f>
              <c:strCache>
                <c:ptCount val="1"/>
                <c:pt idx="0">
                  <c:v>MUY BUENO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 Y POST-test técnico '!$A$4:$A$8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 Y POST-test técnico '!$C$4:$C$8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6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F88-4BAC-BEB4-52A537E3AE68}"/>
            </c:ext>
          </c:extLst>
        </c:ser>
        <c:ser>
          <c:idx val="2"/>
          <c:order val="2"/>
          <c:tx>
            <c:strRef>
              <c:f>'pre Y POST-test técnico '!$D$3</c:f>
              <c:strCache>
                <c:ptCount val="1"/>
                <c:pt idx="0">
                  <c:v>BUENO 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 Y POST-test técnico '!$A$4:$A$8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 Y POST-test técnico '!$D$4:$D$8</c:f>
              <c:numCache>
                <c:formatCode>General</c:formatCode>
                <c:ptCount val="5"/>
                <c:pt idx="0">
                  <c:v>2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F88-4BAC-BEB4-52A537E3AE68}"/>
            </c:ext>
          </c:extLst>
        </c:ser>
        <c:ser>
          <c:idx val="3"/>
          <c:order val="3"/>
          <c:tx>
            <c:strRef>
              <c:f>'pre Y POST-test técnico '!$E$3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4"/>
                </a:gs>
                <a:gs pos="0">
                  <a:schemeClr val="accent4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 Y POST-test técnico '!$A$4:$A$8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 Y POST-test técnico '!$E$4:$E$8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F88-4BAC-BEB4-52A537E3AE68}"/>
            </c:ext>
          </c:extLst>
        </c:ser>
        <c:ser>
          <c:idx val="4"/>
          <c:order val="4"/>
          <c:tx>
            <c:strRef>
              <c:f>'pre Y POST-test técnico '!$F$3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5"/>
                </a:gs>
                <a:gs pos="0">
                  <a:schemeClr val="accent5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 Y POST-test técnico '!$A$4:$A$8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 Y POST-test técnico '!$F$4:$F$8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F88-4BAC-BEB4-52A537E3AE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129443616"/>
        <c:axId val="-129443072"/>
      </c:areaChart>
      <c:catAx>
        <c:axId val="-12944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29443072"/>
        <c:crosses val="autoZero"/>
        <c:auto val="1"/>
        <c:lblAlgn val="ctr"/>
        <c:lblOffset val="100"/>
        <c:noMultiLvlLbl val="0"/>
      </c:catAx>
      <c:valAx>
        <c:axId val="-12944307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294436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067233317689594"/>
          <c:y val="0.22785041934904718"/>
          <c:w val="0.74982531157115295"/>
          <c:h val="0.210099258765292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POST TEST CONDUCCIÓN</a:t>
            </a:r>
          </a:p>
        </c:rich>
      </c:tx>
      <c:layout>
        <c:manualLayout>
          <c:xMode val="edge"/>
          <c:yMode val="edge"/>
          <c:x val="0.2667692307692307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'pre Y POST-test técnico '!$B$22</c:f>
              <c:strCache>
                <c:ptCount val="1"/>
                <c:pt idx="0">
                  <c:v>EXCELENTE  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 Y POST-test técnico '!$A$23:$A$27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 Y POST-test técnico '!$B$23:$B$27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6ED-401E-907D-7F4483C5ADF5}"/>
            </c:ext>
          </c:extLst>
        </c:ser>
        <c:ser>
          <c:idx val="1"/>
          <c:order val="1"/>
          <c:tx>
            <c:strRef>
              <c:f>'pre Y POST-test técnico '!$C$22</c:f>
              <c:strCache>
                <c:ptCount val="1"/>
                <c:pt idx="0">
                  <c:v>MUY BUENO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 Y POST-test técnico '!$A$23:$A$27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 Y POST-test técnico '!$C$23:$C$27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4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6ED-401E-907D-7F4483C5ADF5}"/>
            </c:ext>
          </c:extLst>
        </c:ser>
        <c:ser>
          <c:idx val="2"/>
          <c:order val="2"/>
          <c:tx>
            <c:strRef>
              <c:f>'pre Y POST-test técnico '!$D$22</c:f>
              <c:strCache>
                <c:ptCount val="1"/>
                <c:pt idx="0">
                  <c:v>BUENO 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 Y POST-test técnico '!$A$23:$A$27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 Y POST-test técnico '!$D$23:$D$27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6ED-401E-907D-7F4483C5ADF5}"/>
            </c:ext>
          </c:extLst>
        </c:ser>
        <c:ser>
          <c:idx val="3"/>
          <c:order val="3"/>
          <c:tx>
            <c:strRef>
              <c:f>'pre Y POST-test técnico '!$E$22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4"/>
                </a:gs>
                <a:gs pos="0">
                  <a:schemeClr val="accent4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 Y POST-test técnico '!$A$23:$A$27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 Y POST-test técnico '!$E$23:$E$27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6ED-401E-907D-7F4483C5ADF5}"/>
            </c:ext>
          </c:extLst>
        </c:ser>
        <c:ser>
          <c:idx val="4"/>
          <c:order val="4"/>
          <c:tx>
            <c:strRef>
              <c:f>'pre Y POST-test técnico '!$F$22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5"/>
                </a:gs>
                <a:gs pos="0">
                  <a:schemeClr val="accent5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 Y POST-test técnico '!$A$23:$A$27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 Y POST-test técnico '!$F$23:$F$27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6ED-401E-907D-7F4483C5AD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129441984"/>
        <c:axId val="-129432736"/>
      </c:areaChart>
      <c:catAx>
        <c:axId val="-12944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29432736"/>
        <c:crosses val="autoZero"/>
        <c:auto val="1"/>
        <c:lblAlgn val="ctr"/>
        <c:lblOffset val="100"/>
        <c:noMultiLvlLbl val="0"/>
      </c:catAx>
      <c:valAx>
        <c:axId val="-129432736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294419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j-lt"/>
                <a:ea typeface="+mj-ea"/>
                <a:cs typeface="+mj-cs"/>
              </a:defRPr>
            </a:pPr>
            <a:r>
              <a:rPr lang="es-MX" dirty="0">
                <a:solidFill>
                  <a:schemeClr val="tx1"/>
                </a:solidFill>
              </a:rPr>
              <a:t>Pre test de Romberg con ojos cerrados y apoyo en pie derecho 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180316261738522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'pre-test dinámico y estático '!$M$69</c:f>
              <c:strCache>
                <c:ptCount val="1"/>
                <c:pt idx="0">
                  <c:v>Bueno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'!$L$70:$L$74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'!$M$70:$M$74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C41-4510-B2E0-6499A8EA91C5}"/>
            </c:ext>
          </c:extLst>
        </c:ser>
        <c:ser>
          <c:idx val="1"/>
          <c:order val="1"/>
          <c:tx>
            <c:strRef>
              <c:f>'pre-test dinámico y estático '!$N$69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'!$L$70:$L$74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'!$N$70:$N$74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C41-4510-B2E0-6499A8EA91C5}"/>
            </c:ext>
          </c:extLst>
        </c:ser>
        <c:ser>
          <c:idx val="2"/>
          <c:order val="2"/>
          <c:tx>
            <c:strRef>
              <c:f>'pre-test dinámico y estático '!$O$69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'!$L$70:$L$74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'!$O$70:$O$74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7</c:v>
                </c:pt>
                <c:pt idx="3">
                  <c:v>5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C41-4510-B2E0-6499A8EA91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207724752"/>
        <c:axId val="-207712240"/>
      </c:areaChart>
      <c:catAx>
        <c:axId val="-207724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7712240"/>
        <c:crosses val="autoZero"/>
        <c:auto val="1"/>
        <c:lblAlgn val="ctr"/>
        <c:lblOffset val="100"/>
        <c:noMultiLvlLbl val="0"/>
      </c:catAx>
      <c:valAx>
        <c:axId val="-20771224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77247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2400" dirty="0"/>
              <a:t>Romberg</a:t>
            </a:r>
            <a:r>
              <a:rPr lang="en-US" sz="2400" baseline="0" dirty="0"/>
              <a:t> ojos cerrados - pie izq de apoyo</a:t>
            </a:r>
            <a:endParaRPr lang="en-US" sz="2400" dirty="0"/>
          </a:p>
        </c:rich>
      </c:tx>
      <c:layout>
        <c:manualLayout>
          <c:xMode val="edge"/>
          <c:yMode val="edge"/>
          <c:x val="0.12810783658930658"/>
          <c:y val="3.418803418803418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'pre-test dinámico y estático '!$M$59</c:f>
              <c:strCache>
                <c:ptCount val="1"/>
                <c:pt idx="0">
                  <c:v>Bueno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'!$L$60:$L$64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'!$M$60:$M$64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C05-4CEB-BED8-95B13F78F2E2}"/>
            </c:ext>
          </c:extLst>
        </c:ser>
        <c:ser>
          <c:idx val="1"/>
          <c:order val="1"/>
          <c:tx>
            <c:strRef>
              <c:f>'pre-test dinámico y estático '!$N$59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'!$L$60:$L$64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'!$N$60:$N$64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C05-4CEB-BED8-95B13F78F2E2}"/>
            </c:ext>
          </c:extLst>
        </c:ser>
        <c:ser>
          <c:idx val="2"/>
          <c:order val="2"/>
          <c:tx>
            <c:strRef>
              <c:f>'pre-test dinámico y estático '!$O$59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'!$L$60:$L$64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'!$O$60:$O$64</c:f>
              <c:numCache>
                <c:formatCode>General</c:formatCode>
                <c:ptCount val="5"/>
                <c:pt idx="0">
                  <c:v>2</c:v>
                </c:pt>
                <c:pt idx="1">
                  <c:v>4</c:v>
                </c:pt>
                <c:pt idx="2">
                  <c:v>5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C05-4CEB-BED8-95B13F78F2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207719856"/>
        <c:axId val="-207719312"/>
      </c:areaChart>
      <c:catAx>
        <c:axId val="-20771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7719312"/>
        <c:crosses val="autoZero"/>
        <c:auto val="1"/>
        <c:lblAlgn val="ctr"/>
        <c:lblOffset val="100"/>
        <c:noMultiLvlLbl val="0"/>
      </c:catAx>
      <c:valAx>
        <c:axId val="-20771931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77198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s-MX" sz="1400" b="1" i="0" u="none" strike="noStrike" baseline="0">
                <a:effectLst/>
              </a:rPr>
              <a:t>Pre test de saltos con ojos abiertos     (pie derecho apoyo)</a:t>
            </a:r>
            <a:endParaRPr lang="en-US" sz="14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'post test. dinámico y estatico '!$C$27</c:f>
              <c:strCache>
                <c:ptCount val="1"/>
                <c:pt idx="0">
                  <c:v>Bueno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'!$B$28:$B$32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'!$C$28:$C$32</c:f>
              <c:numCache>
                <c:formatCode>General</c:formatCode>
                <c:ptCount val="5"/>
                <c:pt idx="0">
                  <c:v>0</c:v>
                </c:pt>
                <c:pt idx="1">
                  <c:v>4</c:v>
                </c:pt>
                <c:pt idx="2">
                  <c:v>5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90-4120-8FA7-5331EAB000D6}"/>
            </c:ext>
          </c:extLst>
        </c:ser>
        <c:ser>
          <c:idx val="1"/>
          <c:order val="1"/>
          <c:tx>
            <c:strRef>
              <c:f>'post test. dinámico y estatico '!$D$27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'!$B$28:$B$32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'!$D$28:$D$32</c:f>
              <c:numCache>
                <c:formatCode>General</c:formatCode>
                <c:ptCount val="5"/>
                <c:pt idx="0">
                  <c:v>2</c:v>
                </c:pt>
                <c:pt idx="1">
                  <c:v>0</c:v>
                </c:pt>
                <c:pt idx="2">
                  <c:v>3</c:v>
                </c:pt>
                <c:pt idx="3">
                  <c:v>4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590-4120-8FA7-5331EAB000D6}"/>
            </c:ext>
          </c:extLst>
        </c:ser>
        <c:ser>
          <c:idx val="2"/>
          <c:order val="2"/>
          <c:tx>
            <c:strRef>
              <c:f>'post test. dinámico y estatico '!$E$27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'!$B$28:$B$32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'!$E$28:$E$32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590-4120-8FA7-5331EAB000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191442080"/>
        <c:axId val="-191443168"/>
      </c:areaChart>
      <c:catAx>
        <c:axId val="-19144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1443168"/>
        <c:crosses val="autoZero"/>
        <c:auto val="1"/>
        <c:lblAlgn val="ctr"/>
        <c:lblOffset val="100"/>
        <c:noMultiLvlLbl val="0"/>
      </c:catAx>
      <c:valAx>
        <c:axId val="-191443168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14420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s-MX" sz="1600" b="1" i="0" u="none" strike="noStrike" baseline="0">
                <a:effectLst/>
              </a:rPr>
              <a:t>Pre test de saltos con ojos cerrados (pie derecho apoyo)</a:t>
            </a:r>
            <a:endParaRPr lang="en-US" sz="16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'post test. dinámico y estatico '!$M$27</c:f>
              <c:strCache>
                <c:ptCount val="1"/>
                <c:pt idx="0">
                  <c:v>Bueno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'!$L$28:$L$32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'!$M$28:$M$32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8E2-46F3-A40D-C10FF3191B30}"/>
            </c:ext>
          </c:extLst>
        </c:ser>
        <c:ser>
          <c:idx val="1"/>
          <c:order val="1"/>
          <c:tx>
            <c:strRef>
              <c:f>'post test. dinámico y estatico '!$N$27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'!$L$28:$L$32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'!$N$28:$N$32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8E2-46F3-A40D-C10FF3191B30}"/>
            </c:ext>
          </c:extLst>
        </c:ser>
        <c:ser>
          <c:idx val="2"/>
          <c:order val="2"/>
          <c:tx>
            <c:strRef>
              <c:f>'post test. dinámico y estatico '!$O$27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'post test. dinámico y estatico '!$L$28:$L$32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'post test. dinámico y estatico '!$O$28:$O$32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8E2-46F3-A40D-C10FF3191B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191452960"/>
        <c:axId val="-191441536"/>
      </c:areaChart>
      <c:catAx>
        <c:axId val="-19145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1441536"/>
        <c:crosses val="autoZero"/>
        <c:auto val="1"/>
        <c:lblAlgn val="ctr"/>
        <c:lblOffset val="100"/>
        <c:noMultiLvlLbl val="0"/>
      </c:catAx>
      <c:valAx>
        <c:axId val="-191441536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14529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s-MX" sz="1800" b="1" i="1" u="none" strike="noStrike" baseline="0">
                <a:effectLst/>
              </a:rPr>
              <a:t>Pre Test de Saltos con Ojos Cerrados (Pie Izquierdo Apoyo)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8.7681738296852538E-2"/>
          <c:y val="0.35843478252640076"/>
          <c:w val="0.8246365234062949"/>
          <c:h val="0.49871858631868493"/>
        </c:manualLayout>
      </c:layout>
      <c:areaChart>
        <c:grouping val="stacked"/>
        <c:varyColors val="0"/>
        <c:ser>
          <c:idx val="0"/>
          <c:order val="0"/>
          <c:tx>
            <c:strRef>
              <c:f>'pre-test dinámico y estático '!$M$27</c:f>
              <c:strCache>
                <c:ptCount val="1"/>
                <c:pt idx="0">
                  <c:v>Bueno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'!$L$28:$L$32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'!$M$28:$M$32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C1-4A55-B76C-3E68E92208F1}"/>
            </c:ext>
          </c:extLst>
        </c:ser>
        <c:ser>
          <c:idx val="1"/>
          <c:order val="1"/>
          <c:tx>
            <c:strRef>
              <c:f>'pre-test dinámico y estático '!$N$27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'!$L$28:$L$32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'!$N$28:$N$32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C1-4A55-B76C-3E68E92208F1}"/>
            </c:ext>
          </c:extLst>
        </c:ser>
        <c:ser>
          <c:idx val="2"/>
          <c:order val="2"/>
          <c:tx>
            <c:strRef>
              <c:f>'pre-test dinámico y estático '!$O$27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'pre-test dinámico y estático '!$L$28:$L$32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'pre-test dinámico y estático '!$O$28:$O$32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2C1-4A55-B76C-3E68E92208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191455136"/>
        <c:axId val="-191440992"/>
      </c:areaChart>
      <c:catAx>
        <c:axId val="-19145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1440992"/>
        <c:crosses val="autoZero"/>
        <c:auto val="1"/>
        <c:lblAlgn val="ctr"/>
        <c:lblOffset val="100"/>
        <c:noMultiLvlLbl val="0"/>
      </c:catAx>
      <c:valAx>
        <c:axId val="-19144099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14551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s-MX" sz="1800" i="1" dirty="0">
                <a:effectLst/>
              </a:rPr>
              <a:t>Pre test técnico de conducción del balón</a:t>
            </a:r>
            <a:endParaRPr lang="en-US" sz="1800" i="1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'pre Y POST-test técnico '!$B$3</c:f>
              <c:strCache>
                <c:ptCount val="1"/>
                <c:pt idx="0">
                  <c:v>EXCELENTE  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 Y POST-test técnico '!$A$4:$A$8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 Y POST-test técnico '!$B$4:$B$8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18E-415D-B2A4-01B281BAB0F0}"/>
            </c:ext>
          </c:extLst>
        </c:ser>
        <c:ser>
          <c:idx val="1"/>
          <c:order val="1"/>
          <c:tx>
            <c:strRef>
              <c:f>'pre Y POST-test técnico '!$C$3</c:f>
              <c:strCache>
                <c:ptCount val="1"/>
                <c:pt idx="0">
                  <c:v>MUY BUENO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 Y POST-test técnico '!$A$4:$A$8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 Y POST-test técnico '!$C$4:$C$8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6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18E-415D-B2A4-01B281BAB0F0}"/>
            </c:ext>
          </c:extLst>
        </c:ser>
        <c:ser>
          <c:idx val="2"/>
          <c:order val="2"/>
          <c:tx>
            <c:strRef>
              <c:f>'pre Y POST-test técnico '!$D$3</c:f>
              <c:strCache>
                <c:ptCount val="1"/>
                <c:pt idx="0">
                  <c:v>BUENO 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 Y POST-test técnico '!$A$4:$A$8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 Y POST-test técnico '!$D$4:$D$8</c:f>
              <c:numCache>
                <c:formatCode>General</c:formatCode>
                <c:ptCount val="5"/>
                <c:pt idx="0">
                  <c:v>2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18E-415D-B2A4-01B281BAB0F0}"/>
            </c:ext>
          </c:extLst>
        </c:ser>
        <c:ser>
          <c:idx val="3"/>
          <c:order val="3"/>
          <c:tx>
            <c:strRef>
              <c:f>'pre Y POST-test técnico '!$E$3</c:f>
              <c:strCache>
                <c:ptCount val="1"/>
                <c:pt idx="0">
                  <c:v>REGULAR</c:v>
                </c:pt>
              </c:strCache>
            </c:strRef>
          </c:tx>
          <c:spPr>
            <a:gradFill>
              <a:gsLst>
                <a:gs pos="100000">
                  <a:schemeClr val="accent4"/>
                </a:gs>
                <a:gs pos="0">
                  <a:schemeClr val="accent4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 Y POST-test técnico '!$A$4:$A$8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 Y POST-test técnico '!$E$4:$E$8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18E-415D-B2A4-01B281BAB0F0}"/>
            </c:ext>
          </c:extLst>
        </c:ser>
        <c:ser>
          <c:idx val="4"/>
          <c:order val="4"/>
          <c:tx>
            <c:strRef>
              <c:f>'pre Y POST-test técnico '!$F$3</c:f>
              <c:strCache>
                <c:ptCount val="1"/>
                <c:pt idx="0">
                  <c:v>MALO</c:v>
                </c:pt>
              </c:strCache>
            </c:strRef>
          </c:tx>
          <c:spPr>
            <a:gradFill>
              <a:gsLst>
                <a:gs pos="100000">
                  <a:schemeClr val="accent5"/>
                </a:gs>
                <a:gs pos="0">
                  <a:schemeClr val="accent5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'pre Y POST-test técnico '!$A$4:$A$8</c:f>
              <c:strCache>
                <c:ptCount val="5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</c:strCache>
            </c:strRef>
          </c:cat>
          <c:val>
            <c:numRef>
              <c:f>'pre Y POST-test técnico '!$F$4:$F$8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18E-415D-B2A4-01B281BAB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-191440448"/>
        <c:axId val="-191449152"/>
      </c:areaChart>
      <c:catAx>
        <c:axId val="-19144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1449152"/>
        <c:crosses val="autoZero"/>
        <c:auto val="1"/>
        <c:lblAlgn val="ctr"/>
        <c:lblOffset val="100"/>
        <c:noMultiLvlLbl val="0"/>
      </c:catAx>
      <c:valAx>
        <c:axId val="-19144915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14404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IMC POST TEST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0553360163916149"/>
          <c:y val="0.15030198208371823"/>
          <c:w val="0.83782804161762647"/>
          <c:h val="0.604477142242820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'post test. dinámico y estatico '!$C$2</c:f>
              <c:strCache>
                <c:ptCount val="1"/>
                <c:pt idx="0">
                  <c:v>bajo peso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'post test. dinámico y estatico '!$B$3:$B$8</c:f>
              <c:strCache>
                <c:ptCount val="6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  <c:pt idx="5">
                  <c:v>TOTAL</c:v>
                </c:pt>
              </c:strCache>
            </c:strRef>
          </c:cat>
          <c:val>
            <c:numRef>
              <c:f>'post test. dinámico y estatico '!$C$3:$C$8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677-4C25-8ABF-9410550F7873}"/>
            </c:ext>
          </c:extLst>
        </c:ser>
        <c:ser>
          <c:idx val="1"/>
          <c:order val="1"/>
          <c:tx>
            <c:strRef>
              <c:f>'post test. dinámico y estatico '!$D$2</c:f>
              <c:strCache>
                <c:ptCount val="1"/>
                <c:pt idx="0">
                  <c:v>adecuado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'post test. dinámico y estatico '!$B$3:$B$8</c:f>
              <c:strCache>
                <c:ptCount val="6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  <c:pt idx="5">
                  <c:v>TOTAL</c:v>
                </c:pt>
              </c:strCache>
            </c:strRef>
          </c:cat>
          <c:val>
            <c:numRef>
              <c:f>'post test. dinámico y estatico '!$D$3:$D$8</c:f>
              <c:numCache>
                <c:formatCode>General</c:formatCode>
                <c:ptCount val="6"/>
                <c:pt idx="0">
                  <c:v>2</c:v>
                </c:pt>
                <c:pt idx="1">
                  <c:v>3</c:v>
                </c:pt>
                <c:pt idx="2">
                  <c:v>6</c:v>
                </c:pt>
                <c:pt idx="3">
                  <c:v>4</c:v>
                </c:pt>
                <c:pt idx="4">
                  <c:v>1</c:v>
                </c:pt>
                <c:pt idx="5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677-4C25-8ABF-9410550F7873}"/>
            </c:ext>
          </c:extLst>
        </c:ser>
        <c:ser>
          <c:idx val="2"/>
          <c:order val="2"/>
          <c:tx>
            <c:strRef>
              <c:f>'post test. dinámico y estatico '!$E$2</c:f>
              <c:strCache>
                <c:ptCount val="1"/>
                <c:pt idx="0">
                  <c:v>sobre peso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'post test. dinámico y estatico '!$B$3:$B$8</c:f>
              <c:strCache>
                <c:ptCount val="6"/>
                <c:pt idx="0">
                  <c:v>13 años</c:v>
                </c:pt>
                <c:pt idx="1">
                  <c:v>14 años</c:v>
                </c:pt>
                <c:pt idx="2">
                  <c:v>15 años</c:v>
                </c:pt>
                <c:pt idx="3">
                  <c:v>16 años</c:v>
                </c:pt>
                <c:pt idx="4">
                  <c:v>17 años</c:v>
                </c:pt>
                <c:pt idx="5">
                  <c:v>TOTAL</c:v>
                </c:pt>
              </c:strCache>
            </c:strRef>
          </c:cat>
          <c:val>
            <c:numRef>
              <c:f>'post test. dinámico y estatico '!$E$3:$E$8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677-4C25-8ABF-9410550F787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-191447520"/>
        <c:axId val="-191444256"/>
      </c:barChart>
      <c:catAx>
        <c:axId val="-191447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1444256"/>
        <c:crosses val="autoZero"/>
        <c:auto val="1"/>
        <c:lblAlgn val="ctr"/>
        <c:lblOffset val="100"/>
        <c:noMultiLvlLbl val="0"/>
      </c:catAx>
      <c:valAx>
        <c:axId val="-191444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1447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27CC82-9B70-2942-A065-C5EEA70D3642}" type="doc">
      <dgm:prSet loTypeId="urn:microsoft.com/office/officeart/2005/8/layout/chart3" loCatId="" qsTypeId="urn:microsoft.com/office/officeart/2005/8/quickstyle/simple1" qsCatId="simple" csTypeId="urn:microsoft.com/office/officeart/2005/8/colors/colorful3" csCatId="colorful" phldr="1"/>
      <dgm:spPr/>
    </dgm:pt>
    <dgm:pt modelId="{D8E354FD-0C5E-F246-84D1-906480854DE7}">
      <dgm:prSet phldrT="[Texto]" custT="1"/>
      <dgm:spPr/>
      <dgm:t>
        <a:bodyPr/>
        <a:lstStyle/>
        <a:p>
          <a:r>
            <a:rPr lang="es-MX" sz="1100" dirty="0"/>
            <a:t>Del estudio aplicado se determina que el pie de apoyo es la extremidad que tiene más fuerza y más de equilibrio tanto estático como dinámico, es decir, qué existe mayor conciencia de movimiento en su pie de apoyo.</a:t>
          </a:r>
        </a:p>
      </dgm:t>
    </dgm:pt>
    <dgm:pt modelId="{44DD502B-1332-A247-8393-8EE9CF4337C0}" type="parTrans" cxnId="{E74EB5DF-D295-2D41-8B84-4667F3D51A9E}">
      <dgm:prSet/>
      <dgm:spPr/>
      <dgm:t>
        <a:bodyPr/>
        <a:lstStyle/>
        <a:p>
          <a:endParaRPr lang="es-MX" sz="1100"/>
        </a:p>
      </dgm:t>
    </dgm:pt>
    <dgm:pt modelId="{BB45EA4D-E761-9940-A758-1359E8890A80}" type="sibTrans" cxnId="{E74EB5DF-D295-2D41-8B84-4667F3D51A9E}">
      <dgm:prSet/>
      <dgm:spPr/>
      <dgm:t>
        <a:bodyPr/>
        <a:lstStyle/>
        <a:p>
          <a:endParaRPr lang="es-MX" sz="1100"/>
        </a:p>
      </dgm:t>
    </dgm:pt>
    <dgm:pt modelId="{E6EC65EB-8E33-084D-9BDB-FA8482E43621}">
      <dgm:prSet phldrT="[Texto]" custT="1"/>
      <dgm:spPr/>
      <dgm:t>
        <a:bodyPr/>
        <a:lstStyle/>
        <a:p>
          <a:endParaRPr lang="es-MX" sz="1100" dirty="0"/>
        </a:p>
        <a:p>
          <a:endParaRPr lang="es-MX" sz="1100" dirty="0"/>
        </a:p>
        <a:p>
          <a:r>
            <a:rPr lang="es-MX" sz="1100" dirty="0"/>
            <a:t>La investigación determinó que los futbolistas que regresaron post pandemia a los entrenamientos tenía un porcentaje de sobrepeso, pero con el entrenamiento propioceptivo y físico realizado por su entrenador lograron reducir su y IMC y mantenerse en un peso normal</a:t>
          </a:r>
        </a:p>
      </dgm:t>
    </dgm:pt>
    <dgm:pt modelId="{36F7A4EE-29FF-4E44-9055-3651A2C8B62B}" type="parTrans" cxnId="{3E680B42-67B3-BA4C-9721-789F558A3075}">
      <dgm:prSet/>
      <dgm:spPr/>
      <dgm:t>
        <a:bodyPr/>
        <a:lstStyle/>
        <a:p>
          <a:endParaRPr lang="es-MX" sz="1100"/>
        </a:p>
      </dgm:t>
    </dgm:pt>
    <dgm:pt modelId="{618774BD-E1C8-7649-8B60-E295C358D12D}" type="sibTrans" cxnId="{3E680B42-67B3-BA4C-9721-789F558A3075}">
      <dgm:prSet/>
      <dgm:spPr/>
      <dgm:t>
        <a:bodyPr/>
        <a:lstStyle/>
        <a:p>
          <a:endParaRPr lang="es-MX" sz="1100"/>
        </a:p>
      </dgm:t>
    </dgm:pt>
    <dgm:pt modelId="{C213DC3C-E739-1F42-A7AD-06E485E673E1}">
      <dgm:prSet phldrT="[Texto]" custT="1"/>
      <dgm:spPr/>
      <dgm:t>
        <a:bodyPr/>
        <a:lstStyle/>
        <a:p>
          <a:endParaRPr lang="es-MX" sz="1100" dirty="0"/>
        </a:p>
        <a:p>
          <a:endParaRPr lang="es-MX" sz="1100" dirty="0"/>
        </a:p>
        <a:p>
          <a:r>
            <a:rPr lang="es-MX" sz="1100" dirty="0"/>
            <a:t>Los futbolistas de entre 15 y 16 años de edad son los jóvenes que tienen mejor equilibrio y técnica en cuanto la conducción del balón debido a que se encuentra en una faja etaria idónea para trabajar estas capacidades</a:t>
          </a:r>
        </a:p>
      </dgm:t>
    </dgm:pt>
    <dgm:pt modelId="{E102ECC8-660D-A642-858E-AD7C0B67A28C}" type="parTrans" cxnId="{A5CFC64B-1BB9-A444-B6FA-B045FC3BD1C7}">
      <dgm:prSet/>
      <dgm:spPr/>
      <dgm:t>
        <a:bodyPr/>
        <a:lstStyle/>
        <a:p>
          <a:endParaRPr lang="es-MX" sz="1100"/>
        </a:p>
      </dgm:t>
    </dgm:pt>
    <dgm:pt modelId="{75566EDB-FAC8-E44E-BA9D-B8849440F40A}" type="sibTrans" cxnId="{A5CFC64B-1BB9-A444-B6FA-B045FC3BD1C7}">
      <dgm:prSet/>
      <dgm:spPr/>
      <dgm:t>
        <a:bodyPr/>
        <a:lstStyle/>
        <a:p>
          <a:endParaRPr lang="es-MX" sz="1100"/>
        </a:p>
      </dgm:t>
    </dgm:pt>
    <dgm:pt modelId="{B6BEEF25-759C-4540-8038-A57597A859F3}">
      <dgm:prSet phldrT="[Texto]" custT="1"/>
      <dgm:spPr/>
      <dgm:t>
        <a:bodyPr/>
        <a:lstStyle/>
        <a:p>
          <a:r>
            <a:rPr lang="es-MX" sz="1100" dirty="0"/>
            <a:t>En cuanto a la técnica de conducción del balón, se pudo reflejar que la propiocepción si influye para una mejora de la técnica </a:t>
          </a:r>
        </a:p>
      </dgm:t>
    </dgm:pt>
    <dgm:pt modelId="{657A8EBB-161D-3F4F-B48F-FF1BAD4261A4}" type="parTrans" cxnId="{748BE87C-B430-D64B-A512-58A75041120B}">
      <dgm:prSet/>
      <dgm:spPr/>
      <dgm:t>
        <a:bodyPr/>
        <a:lstStyle/>
        <a:p>
          <a:endParaRPr lang="es-MX" sz="1100"/>
        </a:p>
      </dgm:t>
    </dgm:pt>
    <dgm:pt modelId="{EFC37414-8087-4C42-82A0-45A3F6480958}" type="sibTrans" cxnId="{748BE87C-B430-D64B-A512-58A75041120B}">
      <dgm:prSet/>
      <dgm:spPr/>
      <dgm:t>
        <a:bodyPr/>
        <a:lstStyle/>
        <a:p>
          <a:endParaRPr lang="es-MX" sz="1100"/>
        </a:p>
      </dgm:t>
    </dgm:pt>
    <dgm:pt modelId="{D2460350-6CC3-3045-BA85-3840759E457E}" type="pres">
      <dgm:prSet presAssocID="{5627CC82-9B70-2942-A065-C5EEA70D3642}" presName="compositeShape" presStyleCnt="0">
        <dgm:presLayoutVars>
          <dgm:chMax val="7"/>
          <dgm:dir/>
          <dgm:resizeHandles val="exact"/>
        </dgm:presLayoutVars>
      </dgm:prSet>
      <dgm:spPr/>
    </dgm:pt>
    <dgm:pt modelId="{C9343B8A-FBAF-034E-A22C-11AD7681A5C4}" type="pres">
      <dgm:prSet presAssocID="{5627CC82-9B70-2942-A065-C5EEA70D3642}" presName="wedge1" presStyleLbl="node1" presStyleIdx="0" presStyleCnt="4" custScaleX="105859" custScaleY="103691" custLinFactNeighborX="-2107" custLinFactNeighborY="-1616"/>
      <dgm:spPr/>
      <dgm:t>
        <a:bodyPr/>
        <a:lstStyle/>
        <a:p>
          <a:endParaRPr lang="es-EC"/>
        </a:p>
      </dgm:t>
    </dgm:pt>
    <dgm:pt modelId="{F2AF0C7C-FCB9-D044-9DAC-87B636538ABE}" type="pres">
      <dgm:prSet presAssocID="{5627CC82-9B70-2942-A065-C5EEA70D3642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C409A8-1A32-8E47-93C2-58C41FEA6F61}" type="pres">
      <dgm:prSet presAssocID="{5627CC82-9B70-2942-A065-C5EEA70D3642}" presName="wedge2" presStyleLbl="node1" presStyleIdx="1" presStyleCnt="4" custScaleX="104303" custScaleY="103633" custLinFactNeighborX="5571" custLinFactNeighborY="-2107"/>
      <dgm:spPr/>
      <dgm:t>
        <a:bodyPr/>
        <a:lstStyle/>
        <a:p>
          <a:endParaRPr lang="es-EC"/>
        </a:p>
      </dgm:t>
    </dgm:pt>
    <dgm:pt modelId="{37C8F438-48E4-1B46-A9AF-C883B46FCAB6}" type="pres">
      <dgm:prSet presAssocID="{5627CC82-9B70-2942-A065-C5EEA70D3642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9C9DEE5-9AF6-6D40-AECA-3E1002D33E80}" type="pres">
      <dgm:prSet presAssocID="{5627CC82-9B70-2942-A065-C5EEA70D3642}" presName="wedge3" presStyleLbl="node1" presStyleIdx="2" presStyleCnt="4" custScaleX="105227" custScaleY="105229" custLinFactNeighborX="3925" custLinFactNeighborY="2309"/>
      <dgm:spPr/>
      <dgm:t>
        <a:bodyPr/>
        <a:lstStyle/>
        <a:p>
          <a:endParaRPr lang="es-EC"/>
        </a:p>
      </dgm:t>
    </dgm:pt>
    <dgm:pt modelId="{87E21395-C0D9-514B-A6B3-A0D8241432B4}" type="pres">
      <dgm:prSet presAssocID="{5627CC82-9B70-2942-A065-C5EEA70D3642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551CDC4-8C32-5B45-BCA9-1FC024DD456F}" type="pres">
      <dgm:prSet presAssocID="{5627CC82-9B70-2942-A065-C5EEA70D3642}" presName="wedge4" presStyleLbl="node1" presStyleIdx="3" presStyleCnt="4" custScaleX="105744" custScaleY="104549" custLinFactNeighborX="-462" custLinFactNeighborY="202"/>
      <dgm:spPr/>
      <dgm:t>
        <a:bodyPr/>
        <a:lstStyle/>
        <a:p>
          <a:endParaRPr lang="es-EC"/>
        </a:p>
      </dgm:t>
    </dgm:pt>
    <dgm:pt modelId="{B10487D4-360F-AE41-858E-511A56BB1E09}" type="pres">
      <dgm:prSet presAssocID="{5627CC82-9B70-2942-A065-C5EEA70D3642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74EB5DF-D295-2D41-8B84-4667F3D51A9E}" srcId="{5627CC82-9B70-2942-A065-C5EEA70D3642}" destId="{D8E354FD-0C5E-F246-84D1-906480854DE7}" srcOrd="0" destOrd="0" parTransId="{44DD502B-1332-A247-8393-8EE9CF4337C0}" sibTransId="{BB45EA4D-E761-9940-A758-1359E8890A80}"/>
    <dgm:cxn modelId="{76864DF5-AF93-4F48-90D5-387F5DE82DC1}" type="presOf" srcId="{B6BEEF25-759C-4540-8038-A57597A859F3}" destId="{B10487D4-360F-AE41-858E-511A56BB1E09}" srcOrd="1" destOrd="0" presId="urn:microsoft.com/office/officeart/2005/8/layout/chart3"/>
    <dgm:cxn modelId="{80F6825B-338A-8743-8DB6-E74A13B08C45}" type="presOf" srcId="{C213DC3C-E739-1F42-A7AD-06E485E673E1}" destId="{F9C9DEE5-9AF6-6D40-AECA-3E1002D33E80}" srcOrd="0" destOrd="0" presId="urn:microsoft.com/office/officeart/2005/8/layout/chart3"/>
    <dgm:cxn modelId="{6C784D46-5A64-3148-B2D5-1794C6432C19}" type="presOf" srcId="{E6EC65EB-8E33-084D-9BDB-FA8482E43621}" destId="{37C8F438-48E4-1B46-A9AF-C883B46FCAB6}" srcOrd="1" destOrd="0" presId="urn:microsoft.com/office/officeart/2005/8/layout/chart3"/>
    <dgm:cxn modelId="{748BE87C-B430-D64B-A512-58A75041120B}" srcId="{5627CC82-9B70-2942-A065-C5EEA70D3642}" destId="{B6BEEF25-759C-4540-8038-A57597A859F3}" srcOrd="3" destOrd="0" parTransId="{657A8EBB-161D-3F4F-B48F-FF1BAD4261A4}" sibTransId="{EFC37414-8087-4C42-82A0-45A3F6480958}"/>
    <dgm:cxn modelId="{FC73261B-44A1-8448-B740-97CA84ADAABC}" type="presOf" srcId="{B6BEEF25-759C-4540-8038-A57597A859F3}" destId="{2551CDC4-8C32-5B45-BCA9-1FC024DD456F}" srcOrd="0" destOrd="0" presId="urn:microsoft.com/office/officeart/2005/8/layout/chart3"/>
    <dgm:cxn modelId="{A833CABF-FE9F-614C-B2D0-9C932F614C63}" type="presOf" srcId="{5627CC82-9B70-2942-A065-C5EEA70D3642}" destId="{D2460350-6CC3-3045-BA85-3840759E457E}" srcOrd="0" destOrd="0" presId="urn:microsoft.com/office/officeart/2005/8/layout/chart3"/>
    <dgm:cxn modelId="{FB093BC8-C096-E648-BD66-FC8647197F23}" type="presOf" srcId="{D8E354FD-0C5E-F246-84D1-906480854DE7}" destId="{C9343B8A-FBAF-034E-A22C-11AD7681A5C4}" srcOrd="0" destOrd="0" presId="urn:microsoft.com/office/officeart/2005/8/layout/chart3"/>
    <dgm:cxn modelId="{A5CFC64B-1BB9-A444-B6FA-B045FC3BD1C7}" srcId="{5627CC82-9B70-2942-A065-C5EEA70D3642}" destId="{C213DC3C-E739-1F42-A7AD-06E485E673E1}" srcOrd="2" destOrd="0" parTransId="{E102ECC8-660D-A642-858E-AD7C0B67A28C}" sibTransId="{75566EDB-FAC8-E44E-BA9D-B8849440F40A}"/>
    <dgm:cxn modelId="{21CE8786-E565-E546-8482-B956205C5B42}" type="presOf" srcId="{D8E354FD-0C5E-F246-84D1-906480854DE7}" destId="{F2AF0C7C-FCB9-D044-9DAC-87B636538ABE}" srcOrd="1" destOrd="0" presId="urn:microsoft.com/office/officeart/2005/8/layout/chart3"/>
    <dgm:cxn modelId="{869D1276-3A65-454A-BED7-AE76E7C4D3EC}" type="presOf" srcId="{C213DC3C-E739-1F42-A7AD-06E485E673E1}" destId="{87E21395-C0D9-514B-A6B3-A0D8241432B4}" srcOrd="1" destOrd="0" presId="urn:microsoft.com/office/officeart/2005/8/layout/chart3"/>
    <dgm:cxn modelId="{3E680B42-67B3-BA4C-9721-789F558A3075}" srcId="{5627CC82-9B70-2942-A065-C5EEA70D3642}" destId="{E6EC65EB-8E33-084D-9BDB-FA8482E43621}" srcOrd="1" destOrd="0" parTransId="{36F7A4EE-29FF-4E44-9055-3651A2C8B62B}" sibTransId="{618774BD-E1C8-7649-8B60-E295C358D12D}"/>
    <dgm:cxn modelId="{EC233608-D7C0-6D4A-8151-91B9639DA3C3}" type="presOf" srcId="{E6EC65EB-8E33-084D-9BDB-FA8482E43621}" destId="{52C409A8-1A32-8E47-93C2-58C41FEA6F61}" srcOrd="0" destOrd="0" presId="urn:microsoft.com/office/officeart/2005/8/layout/chart3"/>
    <dgm:cxn modelId="{937265FB-34DD-2849-AB9A-2DEF63AB1700}" type="presParOf" srcId="{D2460350-6CC3-3045-BA85-3840759E457E}" destId="{C9343B8A-FBAF-034E-A22C-11AD7681A5C4}" srcOrd="0" destOrd="0" presId="urn:microsoft.com/office/officeart/2005/8/layout/chart3"/>
    <dgm:cxn modelId="{A3F40022-C3AD-4344-BF24-137E15E3B9F3}" type="presParOf" srcId="{D2460350-6CC3-3045-BA85-3840759E457E}" destId="{F2AF0C7C-FCB9-D044-9DAC-87B636538ABE}" srcOrd="1" destOrd="0" presId="urn:microsoft.com/office/officeart/2005/8/layout/chart3"/>
    <dgm:cxn modelId="{19161845-6E82-6848-8180-384773E55953}" type="presParOf" srcId="{D2460350-6CC3-3045-BA85-3840759E457E}" destId="{52C409A8-1A32-8E47-93C2-58C41FEA6F61}" srcOrd="2" destOrd="0" presId="urn:microsoft.com/office/officeart/2005/8/layout/chart3"/>
    <dgm:cxn modelId="{E12D2CAD-90B7-2C4C-8938-6D2D77EAD16E}" type="presParOf" srcId="{D2460350-6CC3-3045-BA85-3840759E457E}" destId="{37C8F438-48E4-1B46-A9AF-C883B46FCAB6}" srcOrd="3" destOrd="0" presId="urn:microsoft.com/office/officeart/2005/8/layout/chart3"/>
    <dgm:cxn modelId="{501BBB0C-C211-5844-91F1-C0D1EB2222A6}" type="presParOf" srcId="{D2460350-6CC3-3045-BA85-3840759E457E}" destId="{F9C9DEE5-9AF6-6D40-AECA-3E1002D33E80}" srcOrd="4" destOrd="0" presId="urn:microsoft.com/office/officeart/2005/8/layout/chart3"/>
    <dgm:cxn modelId="{F44D1D3B-54F2-9345-BD97-E4D34AB5A9A2}" type="presParOf" srcId="{D2460350-6CC3-3045-BA85-3840759E457E}" destId="{87E21395-C0D9-514B-A6B3-A0D8241432B4}" srcOrd="5" destOrd="0" presId="urn:microsoft.com/office/officeart/2005/8/layout/chart3"/>
    <dgm:cxn modelId="{3C96F3BF-F514-EF43-A275-2A2F71A41F81}" type="presParOf" srcId="{D2460350-6CC3-3045-BA85-3840759E457E}" destId="{2551CDC4-8C32-5B45-BCA9-1FC024DD456F}" srcOrd="6" destOrd="0" presId="urn:microsoft.com/office/officeart/2005/8/layout/chart3"/>
    <dgm:cxn modelId="{CC694DD4-C434-3748-A74A-C001ED477234}" type="presParOf" srcId="{D2460350-6CC3-3045-BA85-3840759E457E}" destId="{B10487D4-360F-AE41-858E-511A56BB1E09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397EFB-A7A6-464F-AB2A-7B3878376DD7}" type="doc">
      <dgm:prSet loTypeId="urn:microsoft.com/office/officeart/2009/3/layout/RandomtoResultProcess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22D0B2EF-E63C-7E45-A5AE-1AABA853B5BF}">
      <dgm:prSet phldrT="[Texto]"/>
      <dgm:spPr/>
      <dgm:t>
        <a:bodyPr/>
        <a:lstStyle/>
        <a:p>
          <a:r>
            <a:rPr lang="es-MX" dirty="0"/>
            <a:t>Para practicar el deporte de fútbol es necesario trabajar sesiones propioceptivas acorde a la edad del futbolista con ejercicios de equilibrio fuerza y coordinación para así mejorar su rendimiento deportivo y evitar lesiones futuras</a:t>
          </a:r>
        </a:p>
      </dgm:t>
    </dgm:pt>
    <dgm:pt modelId="{216F554A-626D-B74E-865C-9BC69C22C653}" type="parTrans" cxnId="{A8ADDF31-C5F2-8F4F-88B3-EC0651C778A4}">
      <dgm:prSet/>
      <dgm:spPr/>
      <dgm:t>
        <a:bodyPr/>
        <a:lstStyle/>
        <a:p>
          <a:endParaRPr lang="es-MX"/>
        </a:p>
      </dgm:t>
    </dgm:pt>
    <dgm:pt modelId="{CC49940B-18AA-BC43-8F34-EEC7E2AE13E1}" type="sibTrans" cxnId="{A8ADDF31-C5F2-8F4F-88B3-EC0651C778A4}">
      <dgm:prSet/>
      <dgm:spPr/>
      <dgm:t>
        <a:bodyPr/>
        <a:lstStyle/>
        <a:p>
          <a:endParaRPr lang="es-MX"/>
        </a:p>
      </dgm:t>
    </dgm:pt>
    <dgm:pt modelId="{693BCEEB-AF4E-BF43-9916-DBAA3016EE1B}">
      <dgm:prSet phldrT="[Texto]"/>
      <dgm:spPr/>
      <dgm:t>
        <a:bodyPr/>
        <a:lstStyle/>
        <a:p>
          <a:r>
            <a:rPr lang="es-MX" dirty="0"/>
            <a:t>Es preciso llevar una evaluacion por futbolista para determinar la mejora en su trabajo propiceptivo</a:t>
          </a:r>
        </a:p>
      </dgm:t>
    </dgm:pt>
    <dgm:pt modelId="{42E15235-F0F0-0D47-B61D-BF97A6C23B7C}" type="parTrans" cxnId="{B754BBBE-B3DE-CC40-96A8-C6B0B7C958AE}">
      <dgm:prSet/>
      <dgm:spPr/>
      <dgm:t>
        <a:bodyPr/>
        <a:lstStyle/>
        <a:p>
          <a:endParaRPr lang="es-MX"/>
        </a:p>
      </dgm:t>
    </dgm:pt>
    <dgm:pt modelId="{D96FBC55-147A-8144-91D9-1C0E7A379302}" type="sibTrans" cxnId="{B754BBBE-B3DE-CC40-96A8-C6B0B7C958AE}">
      <dgm:prSet/>
      <dgm:spPr/>
      <dgm:t>
        <a:bodyPr/>
        <a:lstStyle/>
        <a:p>
          <a:endParaRPr lang="es-MX"/>
        </a:p>
      </dgm:t>
    </dgm:pt>
    <dgm:pt modelId="{DDD96E64-B840-5344-9EAD-572F656F46D4}">
      <dgm:prSet phldrT="[Texto]"/>
      <dgm:spPr/>
      <dgm:t>
        <a:bodyPr/>
        <a:lstStyle/>
        <a:p>
          <a:r>
            <a:rPr lang="es-MX" dirty="0"/>
            <a:t>Se</a:t>
          </a:r>
          <a:r>
            <a:rPr lang="es-MX" baseline="0" dirty="0"/>
            <a:t> recomienda implementar trabajos propioceptivos como parte de calentamiento de aproximadamente 5 a 10 minutos y asi generar habitos de propiocepcion y evitar lesiones en la practica </a:t>
          </a:r>
          <a:endParaRPr lang="es-MX" dirty="0"/>
        </a:p>
      </dgm:t>
    </dgm:pt>
    <dgm:pt modelId="{C43B8E16-E933-744A-A69A-3BD6F2E9F76E}" type="parTrans" cxnId="{B08A2872-BE90-0D48-A3B0-40E92BAE4807}">
      <dgm:prSet/>
      <dgm:spPr/>
      <dgm:t>
        <a:bodyPr/>
        <a:lstStyle/>
        <a:p>
          <a:endParaRPr lang="es-MX"/>
        </a:p>
      </dgm:t>
    </dgm:pt>
    <dgm:pt modelId="{FD0F8725-EB92-CB48-84EC-0861DEAABEAD}" type="sibTrans" cxnId="{B08A2872-BE90-0D48-A3B0-40E92BAE4807}">
      <dgm:prSet/>
      <dgm:spPr/>
      <dgm:t>
        <a:bodyPr/>
        <a:lstStyle/>
        <a:p>
          <a:endParaRPr lang="es-MX"/>
        </a:p>
      </dgm:t>
    </dgm:pt>
    <dgm:pt modelId="{09E30A31-D54E-4D4D-BB55-665B92C7D5DA}">
      <dgm:prSet phldrT="[Texto]"/>
      <dgm:spPr/>
      <dgm:t>
        <a:bodyPr/>
        <a:lstStyle/>
        <a:p>
          <a:r>
            <a:rPr lang="es-MX" dirty="0"/>
            <a:t>Realizar test no solamente de equilibrio, sino de fuerza y coordinacion, junto con la evaluacion de la tecnica en todos sus elementos</a:t>
          </a:r>
        </a:p>
      </dgm:t>
    </dgm:pt>
    <dgm:pt modelId="{E1679E2A-DDF5-F843-8DD7-E2681830ED13}" type="parTrans" cxnId="{A25DF300-4B72-1442-947A-126F7ED7064B}">
      <dgm:prSet/>
      <dgm:spPr/>
      <dgm:t>
        <a:bodyPr/>
        <a:lstStyle/>
        <a:p>
          <a:endParaRPr lang="es-MX"/>
        </a:p>
      </dgm:t>
    </dgm:pt>
    <dgm:pt modelId="{DD347BFF-DCA1-F246-85BB-4096001E57D1}" type="sibTrans" cxnId="{A25DF300-4B72-1442-947A-126F7ED7064B}">
      <dgm:prSet/>
      <dgm:spPr/>
      <dgm:t>
        <a:bodyPr/>
        <a:lstStyle/>
        <a:p>
          <a:endParaRPr lang="es-MX"/>
        </a:p>
      </dgm:t>
    </dgm:pt>
    <dgm:pt modelId="{D512A599-1AEF-D345-9461-CCDD39A05B10}" type="pres">
      <dgm:prSet presAssocID="{2F397EFB-A7A6-464F-AB2A-7B3878376DD7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59152202-B3A9-D243-A1CE-0E7BFEECA76B}" type="pres">
      <dgm:prSet presAssocID="{22D0B2EF-E63C-7E45-A5AE-1AABA853B5BF}" presName="chaos" presStyleCnt="0"/>
      <dgm:spPr/>
    </dgm:pt>
    <dgm:pt modelId="{4F780950-1C11-4244-9CB5-76A8558A3A4C}" type="pres">
      <dgm:prSet presAssocID="{22D0B2EF-E63C-7E45-A5AE-1AABA853B5BF}" presName="parTx1" presStyleLbl="revTx" presStyleIdx="0" presStyleCnt="3"/>
      <dgm:spPr/>
      <dgm:t>
        <a:bodyPr/>
        <a:lstStyle/>
        <a:p>
          <a:endParaRPr lang="es-EC"/>
        </a:p>
      </dgm:t>
    </dgm:pt>
    <dgm:pt modelId="{00237DFD-1F75-4E4A-A8D6-A1F2A14A4D64}" type="pres">
      <dgm:prSet presAssocID="{22D0B2EF-E63C-7E45-A5AE-1AABA853B5BF}" presName="desTx1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AFAA5CB-0E44-6E41-AFD5-B3CE925B969F}" type="pres">
      <dgm:prSet presAssocID="{22D0B2EF-E63C-7E45-A5AE-1AABA853B5BF}" presName="c1" presStyleLbl="node1" presStyleIdx="0" presStyleCnt="19"/>
      <dgm:spPr/>
    </dgm:pt>
    <dgm:pt modelId="{D04C72FA-62CF-6F4A-9DE8-68E8935055F4}" type="pres">
      <dgm:prSet presAssocID="{22D0B2EF-E63C-7E45-A5AE-1AABA853B5BF}" presName="c2" presStyleLbl="node1" presStyleIdx="1" presStyleCnt="19"/>
      <dgm:spPr/>
    </dgm:pt>
    <dgm:pt modelId="{98080B63-44F8-8E4B-8462-47F0E81F363E}" type="pres">
      <dgm:prSet presAssocID="{22D0B2EF-E63C-7E45-A5AE-1AABA853B5BF}" presName="c3" presStyleLbl="node1" presStyleIdx="2" presStyleCnt="19"/>
      <dgm:spPr/>
    </dgm:pt>
    <dgm:pt modelId="{92A35A54-4EC9-A240-8B6A-65144BBE65A8}" type="pres">
      <dgm:prSet presAssocID="{22D0B2EF-E63C-7E45-A5AE-1AABA853B5BF}" presName="c4" presStyleLbl="node1" presStyleIdx="3" presStyleCnt="19"/>
      <dgm:spPr/>
    </dgm:pt>
    <dgm:pt modelId="{EB174E46-56BB-C148-B916-AF3CA0B0E0EC}" type="pres">
      <dgm:prSet presAssocID="{22D0B2EF-E63C-7E45-A5AE-1AABA853B5BF}" presName="c5" presStyleLbl="node1" presStyleIdx="4" presStyleCnt="19"/>
      <dgm:spPr/>
    </dgm:pt>
    <dgm:pt modelId="{2E1A1EFF-9A05-5E4B-B349-26C7D345CAB2}" type="pres">
      <dgm:prSet presAssocID="{22D0B2EF-E63C-7E45-A5AE-1AABA853B5BF}" presName="c6" presStyleLbl="node1" presStyleIdx="5" presStyleCnt="19"/>
      <dgm:spPr/>
    </dgm:pt>
    <dgm:pt modelId="{059360BC-62DE-2841-91E8-B2ECAE8FBCAF}" type="pres">
      <dgm:prSet presAssocID="{22D0B2EF-E63C-7E45-A5AE-1AABA853B5BF}" presName="c7" presStyleLbl="node1" presStyleIdx="6" presStyleCnt="19"/>
      <dgm:spPr/>
    </dgm:pt>
    <dgm:pt modelId="{DBF860DC-7B61-7F4E-90C5-380F0B338FB5}" type="pres">
      <dgm:prSet presAssocID="{22D0B2EF-E63C-7E45-A5AE-1AABA853B5BF}" presName="c8" presStyleLbl="node1" presStyleIdx="7" presStyleCnt="19"/>
      <dgm:spPr/>
    </dgm:pt>
    <dgm:pt modelId="{1EC8AB7E-EAE0-B34D-98DB-8BC49D444EF4}" type="pres">
      <dgm:prSet presAssocID="{22D0B2EF-E63C-7E45-A5AE-1AABA853B5BF}" presName="c9" presStyleLbl="node1" presStyleIdx="8" presStyleCnt="19"/>
      <dgm:spPr/>
    </dgm:pt>
    <dgm:pt modelId="{2CB0F125-8DC9-EB43-BB62-B908B5FFD5E4}" type="pres">
      <dgm:prSet presAssocID="{22D0B2EF-E63C-7E45-A5AE-1AABA853B5BF}" presName="c10" presStyleLbl="node1" presStyleIdx="9" presStyleCnt="19"/>
      <dgm:spPr/>
    </dgm:pt>
    <dgm:pt modelId="{2BE6E63E-579F-044D-8600-F17DDCE9DC89}" type="pres">
      <dgm:prSet presAssocID="{22D0B2EF-E63C-7E45-A5AE-1AABA853B5BF}" presName="c11" presStyleLbl="node1" presStyleIdx="10" presStyleCnt="19"/>
      <dgm:spPr/>
    </dgm:pt>
    <dgm:pt modelId="{A0F222D8-D8E9-1F49-8D92-43861D80C816}" type="pres">
      <dgm:prSet presAssocID="{22D0B2EF-E63C-7E45-A5AE-1AABA853B5BF}" presName="c12" presStyleLbl="node1" presStyleIdx="11" presStyleCnt="19"/>
      <dgm:spPr/>
    </dgm:pt>
    <dgm:pt modelId="{0597705A-6057-F147-B780-BA61C4A808DD}" type="pres">
      <dgm:prSet presAssocID="{22D0B2EF-E63C-7E45-A5AE-1AABA853B5BF}" presName="c13" presStyleLbl="node1" presStyleIdx="12" presStyleCnt="19"/>
      <dgm:spPr/>
    </dgm:pt>
    <dgm:pt modelId="{A79573F3-B0BA-9F49-A0F0-9DE204C1A188}" type="pres">
      <dgm:prSet presAssocID="{22D0B2EF-E63C-7E45-A5AE-1AABA853B5BF}" presName="c14" presStyleLbl="node1" presStyleIdx="13" presStyleCnt="19"/>
      <dgm:spPr/>
    </dgm:pt>
    <dgm:pt modelId="{5F14E6F4-AFDB-ED41-8FE3-54A17FB41416}" type="pres">
      <dgm:prSet presAssocID="{22D0B2EF-E63C-7E45-A5AE-1AABA853B5BF}" presName="c15" presStyleLbl="node1" presStyleIdx="14" presStyleCnt="19"/>
      <dgm:spPr/>
    </dgm:pt>
    <dgm:pt modelId="{A693E8D6-28AA-DA45-9A4F-2266990DEDF1}" type="pres">
      <dgm:prSet presAssocID="{22D0B2EF-E63C-7E45-A5AE-1AABA853B5BF}" presName="c16" presStyleLbl="node1" presStyleIdx="15" presStyleCnt="19"/>
      <dgm:spPr/>
    </dgm:pt>
    <dgm:pt modelId="{F28B9914-F065-4F41-A50A-3E715DBA8D76}" type="pres">
      <dgm:prSet presAssocID="{22D0B2EF-E63C-7E45-A5AE-1AABA853B5BF}" presName="c17" presStyleLbl="node1" presStyleIdx="16" presStyleCnt="19"/>
      <dgm:spPr/>
    </dgm:pt>
    <dgm:pt modelId="{73B881F3-08CB-D248-8148-F6EEF86DDAE2}" type="pres">
      <dgm:prSet presAssocID="{22D0B2EF-E63C-7E45-A5AE-1AABA853B5BF}" presName="c18" presStyleLbl="node1" presStyleIdx="17" presStyleCnt="19"/>
      <dgm:spPr/>
    </dgm:pt>
    <dgm:pt modelId="{B2BDDEDA-65F0-0F4F-B799-A64670B3C09C}" type="pres">
      <dgm:prSet presAssocID="{CC49940B-18AA-BC43-8F34-EEC7E2AE13E1}" presName="chevronComposite1" presStyleCnt="0"/>
      <dgm:spPr/>
    </dgm:pt>
    <dgm:pt modelId="{1F092E2A-4E50-8D49-A653-B38C0C4400A8}" type="pres">
      <dgm:prSet presAssocID="{CC49940B-18AA-BC43-8F34-EEC7E2AE13E1}" presName="chevron1" presStyleLbl="sibTrans2D1" presStyleIdx="0" presStyleCnt="2"/>
      <dgm:spPr/>
    </dgm:pt>
    <dgm:pt modelId="{E2333913-1AE6-7D43-B29D-FEDC5827F682}" type="pres">
      <dgm:prSet presAssocID="{CC49940B-18AA-BC43-8F34-EEC7E2AE13E1}" presName="spChevron1" presStyleCnt="0"/>
      <dgm:spPr/>
    </dgm:pt>
    <dgm:pt modelId="{AAA462DB-F3FF-2D49-8935-5C2775F3254D}" type="pres">
      <dgm:prSet presAssocID="{CC49940B-18AA-BC43-8F34-EEC7E2AE13E1}" presName="overlap" presStyleCnt="0"/>
      <dgm:spPr/>
    </dgm:pt>
    <dgm:pt modelId="{95292867-E71C-4845-911A-4333D624F213}" type="pres">
      <dgm:prSet presAssocID="{CC49940B-18AA-BC43-8F34-EEC7E2AE13E1}" presName="chevronComposite2" presStyleCnt="0"/>
      <dgm:spPr/>
    </dgm:pt>
    <dgm:pt modelId="{02E0E71B-FE08-F84D-80B0-921D5EF0E385}" type="pres">
      <dgm:prSet presAssocID="{CC49940B-18AA-BC43-8F34-EEC7E2AE13E1}" presName="chevron2" presStyleLbl="sibTrans2D1" presStyleIdx="1" presStyleCnt="2"/>
      <dgm:spPr/>
    </dgm:pt>
    <dgm:pt modelId="{CD36EBCC-AF26-F840-9F57-3B273A3502F0}" type="pres">
      <dgm:prSet presAssocID="{CC49940B-18AA-BC43-8F34-EEC7E2AE13E1}" presName="spChevron2" presStyleCnt="0"/>
      <dgm:spPr/>
    </dgm:pt>
    <dgm:pt modelId="{2A7A75AF-E790-6547-97EB-6C6A630B5775}" type="pres">
      <dgm:prSet presAssocID="{DDD96E64-B840-5344-9EAD-572F656F46D4}" presName="last" presStyleCnt="0"/>
      <dgm:spPr/>
    </dgm:pt>
    <dgm:pt modelId="{8AF3FB41-0C1E-644B-A5A0-1408785CD731}" type="pres">
      <dgm:prSet presAssocID="{DDD96E64-B840-5344-9EAD-572F656F46D4}" presName="circleTx" presStyleLbl="node1" presStyleIdx="18" presStyleCnt="19"/>
      <dgm:spPr/>
      <dgm:t>
        <a:bodyPr/>
        <a:lstStyle/>
        <a:p>
          <a:endParaRPr lang="es-EC"/>
        </a:p>
      </dgm:t>
    </dgm:pt>
    <dgm:pt modelId="{7AB1896E-891E-EA4E-A9B7-79096541347E}" type="pres">
      <dgm:prSet presAssocID="{DDD96E64-B840-5344-9EAD-572F656F46D4}" presName="desTxN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D04BF8-9E05-F94E-8B8E-8C47CD04EA2A}" type="pres">
      <dgm:prSet presAssocID="{DDD96E64-B840-5344-9EAD-572F656F46D4}" presName="spN" presStyleCnt="0"/>
      <dgm:spPr/>
    </dgm:pt>
  </dgm:ptLst>
  <dgm:cxnLst>
    <dgm:cxn modelId="{46776602-635C-CF44-9AD1-53C8A59C2A4B}" type="presOf" srcId="{DDD96E64-B840-5344-9EAD-572F656F46D4}" destId="{8AF3FB41-0C1E-644B-A5A0-1408785CD731}" srcOrd="0" destOrd="0" presId="urn:microsoft.com/office/officeart/2009/3/layout/RandomtoResultProcess"/>
    <dgm:cxn modelId="{BC6874C6-8C13-4247-B5D8-664325DAF741}" type="presOf" srcId="{09E30A31-D54E-4D4D-BB55-665B92C7D5DA}" destId="{7AB1896E-891E-EA4E-A9B7-79096541347E}" srcOrd="0" destOrd="0" presId="urn:microsoft.com/office/officeart/2009/3/layout/RandomtoResultProcess"/>
    <dgm:cxn modelId="{E2F73D92-87C5-0648-BE0A-AE4B91458443}" type="presOf" srcId="{2F397EFB-A7A6-464F-AB2A-7B3878376DD7}" destId="{D512A599-1AEF-D345-9461-CCDD39A05B10}" srcOrd="0" destOrd="0" presId="urn:microsoft.com/office/officeart/2009/3/layout/RandomtoResultProcess"/>
    <dgm:cxn modelId="{A8ADDF31-C5F2-8F4F-88B3-EC0651C778A4}" srcId="{2F397EFB-A7A6-464F-AB2A-7B3878376DD7}" destId="{22D0B2EF-E63C-7E45-A5AE-1AABA853B5BF}" srcOrd="0" destOrd="0" parTransId="{216F554A-626D-B74E-865C-9BC69C22C653}" sibTransId="{CC49940B-18AA-BC43-8F34-EEC7E2AE13E1}"/>
    <dgm:cxn modelId="{F82909B8-4163-A948-87B0-1221F5413676}" type="presOf" srcId="{22D0B2EF-E63C-7E45-A5AE-1AABA853B5BF}" destId="{4F780950-1C11-4244-9CB5-76A8558A3A4C}" srcOrd="0" destOrd="0" presId="urn:microsoft.com/office/officeart/2009/3/layout/RandomtoResultProcess"/>
    <dgm:cxn modelId="{A25DF300-4B72-1442-947A-126F7ED7064B}" srcId="{DDD96E64-B840-5344-9EAD-572F656F46D4}" destId="{09E30A31-D54E-4D4D-BB55-665B92C7D5DA}" srcOrd="0" destOrd="0" parTransId="{E1679E2A-DDF5-F843-8DD7-E2681830ED13}" sibTransId="{DD347BFF-DCA1-F246-85BB-4096001E57D1}"/>
    <dgm:cxn modelId="{B08A2872-BE90-0D48-A3B0-40E92BAE4807}" srcId="{2F397EFB-A7A6-464F-AB2A-7B3878376DD7}" destId="{DDD96E64-B840-5344-9EAD-572F656F46D4}" srcOrd="1" destOrd="0" parTransId="{C43B8E16-E933-744A-A69A-3BD6F2E9F76E}" sibTransId="{FD0F8725-EB92-CB48-84EC-0861DEAABEAD}"/>
    <dgm:cxn modelId="{9550F637-6C0C-DA49-97B0-6646CD44BDED}" type="presOf" srcId="{693BCEEB-AF4E-BF43-9916-DBAA3016EE1B}" destId="{00237DFD-1F75-4E4A-A8D6-A1F2A14A4D64}" srcOrd="0" destOrd="0" presId="urn:microsoft.com/office/officeart/2009/3/layout/RandomtoResultProcess"/>
    <dgm:cxn modelId="{B754BBBE-B3DE-CC40-96A8-C6B0B7C958AE}" srcId="{22D0B2EF-E63C-7E45-A5AE-1AABA853B5BF}" destId="{693BCEEB-AF4E-BF43-9916-DBAA3016EE1B}" srcOrd="0" destOrd="0" parTransId="{42E15235-F0F0-0D47-B61D-BF97A6C23B7C}" sibTransId="{D96FBC55-147A-8144-91D9-1C0E7A379302}"/>
    <dgm:cxn modelId="{DE5A2B79-9103-FE42-8F18-21D370881BD7}" type="presParOf" srcId="{D512A599-1AEF-D345-9461-CCDD39A05B10}" destId="{59152202-B3A9-D243-A1CE-0E7BFEECA76B}" srcOrd="0" destOrd="0" presId="urn:microsoft.com/office/officeart/2009/3/layout/RandomtoResultProcess"/>
    <dgm:cxn modelId="{2E6A25DA-B148-A544-BB69-AE68F3996624}" type="presParOf" srcId="{59152202-B3A9-D243-A1CE-0E7BFEECA76B}" destId="{4F780950-1C11-4244-9CB5-76A8558A3A4C}" srcOrd="0" destOrd="0" presId="urn:microsoft.com/office/officeart/2009/3/layout/RandomtoResultProcess"/>
    <dgm:cxn modelId="{6668B113-932A-E74E-934B-3B20FB7BDFA6}" type="presParOf" srcId="{59152202-B3A9-D243-A1CE-0E7BFEECA76B}" destId="{00237DFD-1F75-4E4A-A8D6-A1F2A14A4D64}" srcOrd="1" destOrd="0" presId="urn:microsoft.com/office/officeart/2009/3/layout/RandomtoResultProcess"/>
    <dgm:cxn modelId="{13AA843F-189D-BD45-9E23-B25548BE07E0}" type="presParOf" srcId="{59152202-B3A9-D243-A1CE-0E7BFEECA76B}" destId="{9AFAA5CB-0E44-6E41-AFD5-B3CE925B969F}" srcOrd="2" destOrd="0" presId="urn:microsoft.com/office/officeart/2009/3/layout/RandomtoResultProcess"/>
    <dgm:cxn modelId="{3ED9CB3F-2B96-8047-AE5E-0EC4CA92AB95}" type="presParOf" srcId="{59152202-B3A9-D243-A1CE-0E7BFEECA76B}" destId="{D04C72FA-62CF-6F4A-9DE8-68E8935055F4}" srcOrd="3" destOrd="0" presId="urn:microsoft.com/office/officeart/2009/3/layout/RandomtoResultProcess"/>
    <dgm:cxn modelId="{D12159FE-1DDB-744D-90EE-B475E5DE20B1}" type="presParOf" srcId="{59152202-B3A9-D243-A1CE-0E7BFEECA76B}" destId="{98080B63-44F8-8E4B-8462-47F0E81F363E}" srcOrd="4" destOrd="0" presId="urn:microsoft.com/office/officeart/2009/3/layout/RandomtoResultProcess"/>
    <dgm:cxn modelId="{3182A6CE-2CDE-0441-9320-E674E89A1527}" type="presParOf" srcId="{59152202-B3A9-D243-A1CE-0E7BFEECA76B}" destId="{92A35A54-4EC9-A240-8B6A-65144BBE65A8}" srcOrd="5" destOrd="0" presId="urn:microsoft.com/office/officeart/2009/3/layout/RandomtoResultProcess"/>
    <dgm:cxn modelId="{87CD19B1-8F4C-AC4D-AC53-A3604788A48D}" type="presParOf" srcId="{59152202-B3A9-D243-A1CE-0E7BFEECA76B}" destId="{EB174E46-56BB-C148-B916-AF3CA0B0E0EC}" srcOrd="6" destOrd="0" presId="urn:microsoft.com/office/officeart/2009/3/layout/RandomtoResultProcess"/>
    <dgm:cxn modelId="{26088455-2528-0247-B092-8BF6C6B0B012}" type="presParOf" srcId="{59152202-B3A9-D243-A1CE-0E7BFEECA76B}" destId="{2E1A1EFF-9A05-5E4B-B349-26C7D345CAB2}" srcOrd="7" destOrd="0" presId="urn:microsoft.com/office/officeart/2009/3/layout/RandomtoResultProcess"/>
    <dgm:cxn modelId="{D9AC34B9-E41A-FD48-AF12-0102CF1DB496}" type="presParOf" srcId="{59152202-B3A9-D243-A1CE-0E7BFEECA76B}" destId="{059360BC-62DE-2841-91E8-B2ECAE8FBCAF}" srcOrd="8" destOrd="0" presId="urn:microsoft.com/office/officeart/2009/3/layout/RandomtoResultProcess"/>
    <dgm:cxn modelId="{539E5348-BF5B-1643-81FB-D2BB695883FA}" type="presParOf" srcId="{59152202-B3A9-D243-A1CE-0E7BFEECA76B}" destId="{DBF860DC-7B61-7F4E-90C5-380F0B338FB5}" srcOrd="9" destOrd="0" presId="urn:microsoft.com/office/officeart/2009/3/layout/RandomtoResultProcess"/>
    <dgm:cxn modelId="{4461924A-056C-054E-B1C9-A5308F20058D}" type="presParOf" srcId="{59152202-B3A9-D243-A1CE-0E7BFEECA76B}" destId="{1EC8AB7E-EAE0-B34D-98DB-8BC49D444EF4}" srcOrd="10" destOrd="0" presId="urn:microsoft.com/office/officeart/2009/3/layout/RandomtoResultProcess"/>
    <dgm:cxn modelId="{EF1A2B5C-42F7-AB4B-B60B-B8548B9A3C8C}" type="presParOf" srcId="{59152202-B3A9-D243-A1CE-0E7BFEECA76B}" destId="{2CB0F125-8DC9-EB43-BB62-B908B5FFD5E4}" srcOrd="11" destOrd="0" presId="urn:microsoft.com/office/officeart/2009/3/layout/RandomtoResultProcess"/>
    <dgm:cxn modelId="{94C69B9A-03EB-444F-A045-FA08ED191B92}" type="presParOf" srcId="{59152202-B3A9-D243-A1CE-0E7BFEECA76B}" destId="{2BE6E63E-579F-044D-8600-F17DDCE9DC89}" srcOrd="12" destOrd="0" presId="urn:microsoft.com/office/officeart/2009/3/layout/RandomtoResultProcess"/>
    <dgm:cxn modelId="{A7537A1D-F0CE-1244-AAA9-D805B7496AA0}" type="presParOf" srcId="{59152202-B3A9-D243-A1CE-0E7BFEECA76B}" destId="{A0F222D8-D8E9-1F49-8D92-43861D80C816}" srcOrd="13" destOrd="0" presId="urn:microsoft.com/office/officeart/2009/3/layout/RandomtoResultProcess"/>
    <dgm:cxn modelId="{B31D83A4-EE39-0C46-AB9F-6FF257294ADB}" type="presParOf" srcId="{59152202-B3A9-D243-A1CE-0E7BFEECA76B}" destId="{0597705A-6057-F147-B780-BA61C4A808DD}" srcOrd="14" destOrd="0" presId="urn:microsoft.com/office/officeart/2009/3/layout/RandomtoResultProcess"/>
    <dgm:cxn modelId="{C3FD2F62-76B9-4A4A-8738-2936AB94EE6B}" type="presParOf" srcId="{59152202-B3A9-D243-A1CE-0E7BFEECA76B}" destId="{A79573F3-B0BA-9F49-A0F0-9DE204C1A188}" srcOrd="15" destOrd="0" presId="urn:microsoft.com/office/officeart/2009/3/layout/RandomtoResultProcess"/>
    <dgm:cxn modelId="{C2F20E81-5B7B-C740-BBE1-1F771EF44CB1}" type="presParOf" srcId="{59152202-B3A9-D243-A1CE-0E7BFEECA76B}" destId="{5F14E6F4-AFDB-ED41-8FE3-54A17FB41416}" srcOrd="16" destOrd="0" presId="urn:microsoft.com/office/officeart/2009/3/layout/RandomtoResultProcess"/>
    <dgm:cxn modelId="{0DF1A902-243F-4E49-9D35-BDA1FC5D456D}" type="presParOf" srcId="{59152202-B3A9-D243-A1CE-0E7BFEECA76B}" destId="{A693E8D6-28AA-DA45-9A4F-2266990DEDF1}" srcOrd="17" destOrd="0" presId="urn:microsoft.com/office/officeart/2009/3/layout/RandomtoResultProcess"/>
    <dgm:cxn modelId="{2FB2B8E9-AC60-3F48-B50A-C53CE363CA28}" type="presParOf" srcId="{59152202-B3A9-D243-A1CE-0E7BFEECA76B}" destId="{F28B9914-F065-4F41-A50A-3E715DBA8D76}" srcOrd="18" destOrd="0" presId="urn:microsoft.com/office/officeart/2009/3/layout/RandomtoResultProcess"/>
    <dgm:cxn modelId="{0F7CDE0E-89AA-EB48-83D9-44F957523E1A}" type="presParOf" srcId="{59152202-B3A9-D243-A1CE-0E7BFEECA76B}" destId="{73B881F3-08CB-D248-8148-F6EEF86DDAE2}" srcOrd="19" destOrd="0" presId="urn:microsoft.com/office/officeart/2009/3/layout/RandomtoResultProcess"/>
    <dgm:cxn modelId="{5D8791FB-9C86-4C40-A640-EA601F7A74BC}" type="presParOf" srcId="{D512A599-1AEF-D345-9461-CCDD39A05B10}" destId="{B2BDDEDA-65F0-0F4F-B799-A64670B3C09C}" srcOrd="1" destOrd="0" presId="urn:microsoft.com/office/officeart/2009/3/layout/RandomtoResultProcess"/>
    <dgm:cxn modelId="{5282AA7E-5FA4-CE41-AA12-89A73898428D}" type="presParOf" srcId="{B2BDDEDA-65F0-0F4F-B799-A64670B3C09C}" destId="{1F092E2A-4E50-8D49-A653-B38C0C4400A8}" srcOrd="0" destOrd="0" presId="urn:microsoft.com/office/officeart/2009/3/layout/RandomtoResultProcess"/>
    <dgm:cxn modelId="{0C1DBE15-7BE6-7645-AE80-2CD7EB6C8392}" type="presParOf" srcId="{B2BDDEDA-65F0-0F4F-B799-A64670B3C09C}" destId="{E2333913-1AE6-7D43-B29D-FEDC5827F682}" srcOrd="1" destOrd="0" presId="urn:microsoft.com/office/officeart/2009/3/layout/RandomtoResultProcess"/>
    <dgm:cxn modelId="{8A35FBFF-EFBB-3D4B-86BA-2AABCCA2D82B}" type="presParOf" srcId="{D512A599-1AEF-D345-9461-CCDD39A05B10}" destId="{AAA462DB-F3FF-2D49-8935-5C2775F3254D}" srcOrd="2" destOrd="0" presId="urn:microsoft.com/office/officeart/2009/3/layout/RandomtoResultProcess"/>
    <dgm:cxn modelId="{9C12A8E6-31B6-8C46-97F0-FFE400898357}" type="presParOf" srcId="{D512A599-1AEF-D345-9461-CCDD39A05B10}" destId="{95292867-E71C-4845-911A-4333D624F213}" srcOrd="3" destOrd="0" presId="urn:microsoft.com/office/officeart/2009/3/layout/RandomtoResultProcess"/>
    <dgm:cxn modelId="{F2FA9EDC-2377-AA40-8EEE-8C212EE1B153}" type="presParOf" srcId="{95292867-E71C-4845-911A-4333D624F213}" destId="{02E0E71B-FE08-F84D-80B0-921D5EF0E385}" srcOrd="0" destOrd="0" presId="urn:microsoft.com/office/officeart/2009/3/layout/RandomtoResultProcess"/>
    <dgm:cxn modelId="{B45C8908-31A7-784A-B87F-19B90C592B3C}" type="presParOf" srcId="{95292867-E71C-4845-911A-4333D624F213}" destId="{CD36EBCC-AF26-F840-9F57-3B273A3502F0}" srcOrd="1" destOrd="0" presId="urn:microsoft.com/office/officeart/2009/3/layout/RandomtoResultProcess"/>
    <dgm:cxn modelId="{F2A294DB-7279-E44A-ABC4-78CDC9B842EA}" type="presParOf" srcId="{D512A599-1AEF-D345-9461-CCDD39A05B10}" destId="{2A7A75AF-E790-6547-97EB-6C6A630B5775}" srcOrd="4" destOrd="0" presId="urn:microsoft.com/office/officeart/2009/3/layout/RandomtoResultProcess"/>
    <dgm:cxn modelId="{3F7E2ADA-75AF-E440-8594-AE22EA674FC5}" type="presParOf" srcId="{2A7A75AF-E790-6547-97EB-6C6A630B5775}" destId="{8AF3FB41-0C1E-644B-A5A0-1408785CD731}" srcOrd="0" destOrd="0" presId="urn:microsoft.com/office/officeart/2009/3/layout/RandomtoResultProcess"/>
    <dgm:cxn modelId="{0F77F7C2-F125-F34D-9906-9E979612C5C1}" type="presParOf" srcId="{2A7A75AF-E790-6547-97EB-6C6A630B5775}" destId="{7AB1896E-891E-EA4E-A9B7-79096541347E}" srcOrd="1" destOrd="0" presId="urn:microsoft.com/office/officeart/2009/3/layout/RandomtoResultProcess"/>
    <dgm:cxn modelId="{FA3AF171-C618-B34A-AB39-4952D2A7D9BF}" type="presParOf" srcId="{2A7A75AF-E790-6547-97EB-6C6A630B5775}" destId="{89D04BF8-9E05-F94E-8B8E-8C47CD04EA2A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43B8A-FBAF-034E-A22C-11AD7681A5C4}">
      <dsp:nvSpPr>
        <dsp:cNvPr id="0" name=""/>
        <dsp:cNvSpPr/>
      </dsp:nvSpPr>
      <dsp:spPr>
        <a:xfrm>
          <a:off x="3255651" y="180170"/>
          <a:ext cx="5341478" cy="5232084"/>
        </a:xfrm>
        <a:prstGeom prst="pie">
          <a:avLst>
            <a:gd name="adj1" fmla="val 162000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/>
            <a:t>Del estudio aplicado se determina que el pie de apoyo es la extremidad que tiene más fuerza y más de equilibrio tanto estático como dinámico, es decir, qué existe mayor conciencia de movimiento en su pie de apoyo.</a:t>
          </a:r>
        </a:p>
      </dsp:txBody>
      <dsp:txXfrm>
        <a:off x="5987436" y="1148105"/>
        <a:ext cx="1971259" cy="1557167"/>
      </dsp:txXfrm>
    </dsp:sp>
    <dsp:sp modelId="{52C409A8-1A32-8E47-93C2-58C41FEA6F61}">
      <dsp:nvSpPr>
        <dsp:cNvPr id="0" name=""/>
        <dsp:cNvSpPr/>
      </dsp:nvSpPr>
      <dsp:spPr>
        <a:xfrm>
          <a:off x="3469682" y="369504"/>
          <a:ext cx="5262964" cy="5229157"/>
        </a:xfrm>
        <a:prstGeom prst="pie">
          <a:avLst>
            <a:gd name="adj1" fmla="val 0"/>
            <a:gd name="adj2" fmla="val 540000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/>
            <a:t>La investigación determinó que los futbolistas que regresaron post pandemia a los entrenamientos tenía un porcentaje de sobrepeso, pero con el entrenamiento propioceptivo y físico realizado por su entrenador lograron reducir su y IMC y mantenerse en un peso normal</a:t>
          </a:r>
        </a:p>
      </dsp:txBody>
      <dsp:txXfrm>
        <a:off x="6195146" y="3077461"/>
        <a:ext cx="1942284" cy="1556296"/>
      </dsp:txXfrm>
    </dsp:sp>
    <dsp:sp modelId="{F9C9DEE5-9AF6-6D40-AECA-3E1002D33E80}">
      <dsp:nvSpPr>
        <dsp:cNvPr id="0" name=""/>
        <dsp:cNvSpPr/>
      </dsp:nvSpPr>
      <dsp:spPr>
        <a:xfrm>
          <a:off x="3363315" y="552063"/>
          <a:ext cx="5309588" cy="5309689"/>
        </a:xfrm>
        <a:prstGeom prst="pie">
          <a:avLst>
            <a:gd name="adj1" fmla="val 5400000"/>
            <a:gd name="adj2" fmla="val 10800000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/>
            <a:t>Los futbolistas de entre 15 y 16 años de edad son los jóvenes que tienen mejor equilibrio y técnica en cuanto la conducción del balón debido a que se encuentra en una faja etaria idónea para trabajar estas capacidades</a:t>
          </a:r>
        </a:p>
      </dsp:txBody>
      <dsp:txXfrm>
        <a:off x="3963804" y="3301723"/>
        <a:ext cx="1959490" cy="1580264"/>
      </dsp:txXfrm>
    </dsp:sp>
    <dsp:sp modelId="{2551CDC4-8C32-5B45-BCA9-1FC024DD456F}">
      <dsp:nvSpPr>
        <dsp:cNvPr id="0" name=""/>
        <dsp:cNvSpPr/>
      </dsp:nvSpPr>
      <dsp:spPr>
        <a:xfrm>
          <a:off x="3128911" y="462903"/>
          <a:ext cx="5335675" cy="5275377"/>
        </a:xfrm>
        <a:prstGeom prst="pie">
          <a:avLst>
            <a:gd name="adj1" fmla="val 10800000"/>
            <a:gd name="adj2" fmla="val 1620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/>
            <a:t>En cuanto a la técnica de conducción del balón, se pudo reflejar que la propiocepción si influye para una mejora de la técnica </a:t>
          </a:r>
        </a:p>
      </dsp:txBody>
      <dsp:txXfrm>
        <a:off x="3732350" y="1436335"/>
        <a:ext cx="1969118" cy="15700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780950-1C11-4244-9CB5-76A8558A3A4C}">
      <dsp:nvSpPr>
        <dsp:cNvPr id="0" name=""/>
        <dsp:cNvSpPr/>
      </dsp:nvSpPr>
      <dsp:spPr>
        <a:xfrm>
          <a:off x="1424475" y="1197559"/>
          <a:ext cx="3360499" cy="1107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kern="1200" dirty="0"/>
            <a:t>Para practicar el deporte de fútbol es necesario trabajar sesiones propioceptivas acorde a la edad del futbolista con ejercicios de equilibrio fuerza y coordinación para así mejorar su rendimiento deportivo y evitar lesiones futuras</a:t>
          </a:r>
        </a:p>
      </dsp:txBody>
      <dsp:txXfrm>
        <a:off x="1424475" y="1197559"/>
        <a:ext cx="3360499" cy="1107437"/>
      </dsp:txXfrm>
    </dsp:sp>
    <dsp:sp modelId="{00237DFD-1F75-4E4A-A8D6-A1F2A14A4D64}">
      <dsp:nvSpPr>
        <dsp:cNvPr id="0" name=""/>
        <dsp:cNvSpPr/>
      </dsp:nvSpPr>
      <dsp:spPr>
        <a:xfrm>
          <a:off x="1424475" y="3532764"/>
          <a:ext cx="3360499" cy="2074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/>
            <a:t>Es preciso llevar una evaluacion por futbolista para determinar la mejora en su trabajo propiceptivo</a:t>
          </a:r>
        </a:p>
      </dsp:txBody>
      <dsp:txXfrm>
        <a:off x="1424475" y="3532764"/>
        <a:ext cx="3360499" cy="2074797"/>
      </dsp:txXfrm>
    </dsp:sp>
    <dsp:sp modelId="{9AFAA5CB-0E44-6E41-AFD5-B3CE925B969F}">
      <dsp:nvSpPr>
        <dsp:cNvPr id="0" name=""/>
        <dsp:cNvSpPr/>
      </dsp:nvSpPr>
      <dsp:spPr>
        <a:xfrm>
          <a:off x="1420656" y="860746"/>
          <a:ext cx="267312" cy="2673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4C72FA-62CF-6F4A-9DE8-68E8935055F4}">
      <dsp:nvSpPr>
        <dsp:cNvPr id="0" name=""/>
        <dsp:cNvSpPr/>
      </dsp:nvSpPr>
      <dsp:spPr>
        <a:xfrm>
          <a:off x="1607775" y="486508"/>
          <a:ext cx="267312" cy="267312"/>
        </a:xfrm>
        <a:prstGeom prst="ellipse">
          <a:avLst/>
        </a:prstGeom>
        <a:solidFill>
          <a:schemeClr val="accent2">
            <a:hueOff val="-80854"/>
            <a:satOff val="-4663"/>
            <a:lumOff val="4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80B63-44F8-8E4B-8462-47F0E81F363E}">
      <dsp:nvSpPr>
        <dsp:cNvPr id="0" name=""/>
        <dsp:cNvSpPr/>
      </dsp:nvSpPr>
      <dsp:spPr>
        <a:xfrm>
          <a:off x="2056860" y="561356"/>
          <a:ext cx="420062" cy="420062"/>
        </a:xfrm>
        <a:prstGeom prst="ellipse">
          <a:avLst/>
        </a:prstGeom>
        <a:solidFill>
          <a:schemeClr val="accent2">
            <a:hueOff val="-161707"/>
            <a:satOff val="-9325"/>
            <a:lumOff val="9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A35A54-4EC9-A240-8B6A-65144BBE65A8}">
      <dsp:nvSpPr>
        <dsp:cNvPr id="0" name=""/>
        <dsp:cNvSpPr/>
      </dsp:nvSpPr>
      <dsp:spPr>
        <a:xfrm>
          <a:off x="2431097" y="149694"/>
          <a:ext cx="267312" cy="267312"/>
        </a:xfrm>
        <a:prstGeom prst="ellipse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74E46-56BB-C148-B916-AF3CA0B0E0EC}">
      <dsp:nvSpPr>
        <dsp:cNvPr id="0" name=""/>
        <dsp:cNvSpPr/>
      </dsp:nvSpPr>
      <dsp:spPr>
        <a:xfrm>
          <a:off x="2917606" y="0"/>
          <a:ext cx="267312" cy="267312"/>
        </a:xfrm>
        <a:prstGeom prst="ellipse">
          <a:avLst/>
        </a:prstGeom>
        <a:solidFill>
          <a:schemeClr val="accent2">
            <a:hueOff val="-323414"/>
            <a:satOff val="-18651"/>
            <a:lumOff val="19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1A1EFF-9A05-5E4B-B349-26C7D345CAB2}">
      <dsp:nvSpPr>
        <dsp:cNvPr id="0" name=""/>
        <dsp:cNvSpPr/>
      </dsp:nvSpPr>
      <dsp:spPr>
        <a:xfrm>
          <a:off x="3516386" y="261966"/>
          <a:ext cx="267312" cy="267312"/>
        </a:xfrm>
        <a:prstGeom prst="ellipse">
          <a:avLst/>
        </a:prstGeom>
        <a:solidFill>
          <a:schemeClr val="accent2">
            <a:hueOff val="-404268"/>
            <a:satOff val="-23313"/>
            <a:lumOff val="23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9360BC-62DE-2841-91E8-B2ECAE8FBCAF}">
      <dsp:nvSpPr>
        <dsp:cNvPr id="0" name=""/>
        <dsp:cNvSpPr/>
      </dsp:nvSpPr>
      <dsp:spPr>
        <a:xfrm>
          <a:off x="3890623" y="449084"/>
          <a:ext cx="420062" cy="420062"/>
        </a:xfrm>
        <a:prstGeom prst="ellips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F860DC-7B61-7F4E-90C5-380F0B338FB5}">
      <dsp:nvSpPr>
        <dsp:cNvPr id="0" name=""/>
        <dsp:cNvSpPr/>
      </dsp:nvSpPr>
      <dsp:spPr>
        <a:xfrm>
          <a:off x="4414556" y="860746"/>
          <a:ext cx="267312" cy="267312"/>
        </a:xfrm>
        <a:prstGeom prst="ellipse">
          <a:avLst/>
        </a:prstGeom>
        <a:solidFill>
          <a:schemeClr val="accent2">
            <a:hueOff val="-565975"/>
            <a:satOff val="-32639"/>
            <a:lumOff val="33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8AB7E-EAE0-B34D-98DB-8BC49D444EF4}">
      <dsp:nvSpPr>
        <dsp:cNvPr id="0" name=""/>
        <dsp:cNvSpPr/>
      </dsp:nvSpPr>
      <dsp:spPr>
        <a:xfrm>
          <a:off x="4639098" y="1272407"/>
          <a:ext cx="267312" cy="267312"/>
        </a:xfrm>
        <a:prstGeom prst="ellipse">
          <a:avLst/>
        </a:prstGeom>
        <a:solidFill>
          <a:schemeClr val="accent2">
            <a:hueOff val="-646828"/>
            <a:satOff val="-37301"/>
            <a:lumOff val="38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B0F125-8DC9-EB43-BB62-B908B5FFD5E4}">
      <dsp:nvSpPr>
        <dsp:cNvPr id="0" name=""/>
        <dsp:cNvSpPr/>
      </dsp:nvSpPr>
      <dsp:spPr>
        <a:xfrm>
          <a:off x="2693063" y="486508"/>
          <a:ext cx="687374" cy="687374"/>
        </a:xfrm>
        <a:prstGeom prst="ellips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6E63E-579F-044D-8600-F17DDCE9DC89}">
      <dsp:nvSpPr>
        <dsp:cNvPr id="0" name=""/>
        <dsp:cNvSpPr/>
      </dsp:nvSpPr>
      <dsp:spPr>
        <a:xfrm>
          <a:off x="1233537" y="1908611"/>
          <a:ext cx="267312" cy="267312"/>
        </a:xfrm>
        <a:prstGeom prst="ellipse">
          <a:avLst/>
        </a:prstGeom>
        <a:solidFill>
          <a:schemeClr val="accent2">
            <a:hueOff val="-808535"/>
            <a:satOff val="-46627"/>
            <a:lumOff val="47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F222D8-D8E9-1F49-8D92-43861D80C816}">
      <dsp:nvSpPr>
        <dsp:cNvPr id="0" name=""/>
        <dsp:cNvSpPr/>
      </dsp:nvSpPr>
      <dsp:spPr>
        <a:xfrm>
          <a:off x="1458080" y="2245424"/>
          <a:ext cx="420062" cy="420062"/>
        </a:xfrm>
        <a:prstGeom prst="ellipse">
          <a:avLst/>
        </a:prstGeom>
        <a:solidFill>
          <a:schemeClr val="accent2">
            <a:hueOff val="-889388"/>
            <a:satOff val="-51289"/>
            <a:lumOff val="52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97705A-6057-F147-B780-BA61C4A808DD}">
      <dsp:nvSpPr>
        <dsp:cNvPr id="0" name=""/>
        <dsp:cNvSpPr/>
      </dsp:nvSpPr>
      <dsp:spPr>
        <a:xfrm>
          <a:off x="2019436" y="2544814"/>
          <a:ext cx="610999" cy="610999"/>
        </a:xfrm>
        <a:prstGeom prst="ellips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9573F3-B0BA-9F49-A0F0-9DE204C1A188}">
      <dsp:nvSpPr>
        <dsp:cNvPr id="0" name=""/>
        <dsp:cNvSpPr/>
      </dsp:nvSpPr>
      <dsp:spPr>
        <a:xfrm>
          <a:off x="2805335" y="3031323"/>
          <a:ext cx="267312" cy="267312"/>
        </a:xfrm>
        <a:prstGeom prst="ellipse">
          <a:avLst/>
        </a:prstGeom>
        <a:solidFill>
          <a:schemeClr val="accent2">
            <a:hueOff val="-1051095"/>
            <a:satOff val="-60615"/>
            <a:lumOff val="62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4E6F4-AFDB-ED41-8FE3-54A17FB41416}">
      <dsp:nvSpPr>
        <dsp:cNvPr id="0" name=""/>
        <dsp:cNvSpPr/>
      </dsp:nvSpPr>
      <dsp:spPr>
        <a:xfrm>
          <a:off x="2955030" y="2544814"/>
          <a:ext cx="420062" cy="420062"/>
        </a:xfrm>
        <a:prstGeom prst="ellipse">
          <a:avLst/>
        </a:prstGeom>
        <a:solidFill>
          <a:schemeClr val="accent2">
            <a:hueOff val="-1131949"/>
            <a:satOff val="-65277"/>
            <a:lumOff val="67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93E8D6-28AA-DA45-9A4F-2266990DEDF1}">
      <dsp:nvSpPr>
        <dsp:cNvPr id="0" name=""/>
        <dsp:cNvSpPr/>
      </dsp:nvSpPr>
      <dsp:spPr>
        <a:xfrm>
          <a:off x="3329267" y="3068747"/>
          <a:ext cx="267312" cy="267312"/>
        </a:xfrm>
        <a:prstGeom prst="ellipse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8B9914-F065-4F41-A50A-3E715DBA8D76}">
      <dsp:nvSpPr>
        <dsp:cNvPr id="0" name=""/>
        <dsp:cNvSpPr/>
      </dsp:nvSpPr>
      <dsp:spPr>
        <a:xfrm>
          <a:off x="3666081" y="2469967"/>
          <a:ext cx="610999" cy="610999"/>
        </a:xfrm>
        <a:prstGeom prst="ellipse">
          <a:avLst/>
        </a:prstGeom>
        <a:solidFill>
          <a:schemeClr val="accent2">
            <a:hueOff val="-1293656"/>
            <a:satOff val="-74603"/>
            <a:lumOff val="76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B881F3-08CB-D248-8148-F6EEF86DDAE2}">
      <dsp:nvSpPr>
        <dsp:cNvPr id="0" name=""/>
        <dsp:cNvSpPr/>
      </dsp:nvSpPr>
      <dsp:spPr>
        <a:xfrm>
          <a:off x="4489403" y="2320272"/>
          <a:ext cx="420062" cy="420062"/>
        </a:xfrm>
        <a:prstGeom prst="ellipse">
          <a:avLst/>
        </a:prstGeom>
        <a:solidFill>
          <a:schemeClr val="accent2">
            <a:hueOff val="-1374509"/>
            <a:satOff val="-79265"/>
            <a:lumOff val="81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92E2A-4E50-8D49-A653-B38C0C4400A8}">
      <dsp:nvSpPr>
        <dsp:cNvPr id="0" name=""/>
        <dsp:cNvSpPr/>
      </dsp:nvSpPr>
      <dsp:spPr>
        <a:xfrm>
          <a:off x="4909466" y="560733"/>
          <a:ext cx="1233663" cy="2355198"/>
        </a:xfrm>
        <a:prstGeom prst="chevron">
          <a:avLst>
            <a:gd name="adj" fmla="val 623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E0E71B-FE08-F84D-80B0-921D5EF0E385}">
      <dsp:nvSpPr>
        <dsp:cNvPr id="0" name=""/>
        <dsp:cNvSpPr/>
      </dsp:nvSpPr>
      <dsp:spPr>
        <a:xfrm>
          <a:off x="5918827" y="560733"/>
          <a:ext cx="1233663" cy="2355198"/>
        </a:xfrm>
        <a:prstGeom prst="chevron">
          <a:avLst>
            <a:gd name="adj" fmla="val 6231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3FB41-0C1E-644B-A5A0-1408785CD731}">
      <dsp:nvSpPr>
        <dsp:cNvPr id="0" name=""/>
        <dsp:cNvSpPr/>
      </dsp:nvSpPr>
      <dsp:spPr>
        <a:xfrm>
          <a:off x="7404831" y="393650"/>
          <a:ext cx="2859856" cy="2859856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kern="1200" dirty="0"/>
            <a:t>Se</a:t>
          </a:r>
          <a:r>
            <a:rPr lang="es-MX" sz="1300" kern="1200" baseline="0" dirty="0"/>
            <a:t> recomienda implementar trabajos propioceptivos como parte de calentamiento de aproximadamente 5 a 10 minutos y asi generar habitos de propiocepcion y evitar lesiones en la practica </a:t>
          </a:r>
          <a:endParaRPr lang="es-MX" sz="1300" kern="1200" dirty="0"/>
        </a:p>
      </dsp:txBody>
      <dsp:txXfrm>
        <a:off x="7823647" y="812466"/>
        <a:ext cx="2022224" cy="2022224"/>
      </dsp:txXfrm>
    </dsp:sp>
    <dsp:sp modelId="{7AB1896E-891E-EA4E-A9B7-79096541347E}">
      <dsp:nvSpPr>
        <dsp:cNvPr id="0" name=""/>
        <dsp:cNvSpPr/>
      </dsp:nvSpPr>
      <dsp:spPr>
        <a:xfrm>
          <a:off x="7152491" y="3532764"/>
          <a:ext cx="3364537" cy="2074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/>
            <a:t>Realizar test no solamente de equilibrio, sino de fuerza y coordinacion, junto con la evaluacion de la tecnica en todos sus elementos</a:t>
          </a:r>
        </a:p>
      </dsp:txBody>
      <dsp:txXfrm>
        <a:off x="7152491" y="3532764"/>
        <a:ext cx="3364537" cy="20747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A50C8-9A26-49A9-8776-2469050B47E6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67E0B-B379-4003-820F-D626C8BB03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06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 userDrawn="1"/>
        </p:nvSpPr>
        <p:spPr>
          <a:xfrm>
            <a:off x="36945" y="0"/>
            <a:ext cx="12118109" cy="6858000"/>
          </a:xfrm>
          <a:prstGeom prst="rect">
            <a:avLst/>
          </a:prstGeom>
          <a:blipFill dpi="0" rotWithShape="1">
            <a:blip r:embed="rId2">
              <a:alphaModFix amt="39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00"/>
                      </a14:imgEffect>
                      <a14:imgEffect>
                        <a14:brightnessContrast bright="15000" contrast="-3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50800" dir="5400000" sx="54000" sy="54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143030"/>
            <a:ext cx="10515600" cy="132556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1CBFF2B-DD40-4704-B4AE-249792DD4DE0}" type="datetimeFigureOut">
              <a:rPr lang="en-US" smtClean="0"/>
              <a:pPr/>
              <a:t>4/6/2021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Alex Tituaña, Manuel Chasipanta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</a:t>
            </a:r>
          </a:p>
        </p:txBody>
      </p:sp>
      <p:pic>
        <p:nvPicPr>
          <p:cNvPr id="6" name="Picture 6" descr="http://blogs.espe.edu.ec/wp-content/uploads/2014/05/LOGO-PRINCIPAL-1024x264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97" y="167429"/>
            <a:ext cx="2773637" cy="59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n para cafder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5" y="-1674"/>
            <a:ext cx="1133316" cy="1434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043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9847" y="993198"/>
            <a:ext cx="10515600" cy="132556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FF2B-DD40-4704-B4AE-249792DD4DE0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2FDA-9185-4763-8C73-C6E4F810040F}" type="slidenum">
              <a:rPr lang="en-US" smtClean="0"/>
              <a:t>‹Nº›</a:t>
            </a:fld>
            <a:endParaRPr lang="en-US"/>
          </a:p>
        </p:txBody>
      </p:sp>
      <p:grpSp>
        <p:nvGrpSpPr>
          <p:cNvPr id="6" name="Grupo 5"/>
          <p:cNvGrpSpPr/>
          <p:nvPr userDrawn="1"/>
        </p:nvGrpSpPr>
        <p:grpSpPr>
          <a:xfrm>
            <a:off x="74544" y="23714"/>
            <a:ext cx="12117455" cy="593236"/>
            <a:chOff x="-27848" y="26145"/>
            <a:chExt cx="9010846" cy="593236"/>
          </a:xfrm>
        </p:grpSpPr>
        <p:sp>
          <p:nvSpPr>
            <p:cNvPr id="7" name="Pentagon 48"/>
            <p:cNvSpPr/>
            <p:nvPr/>
          </p:nvSpPr>
          <p:spPr bwMode="auto">
            <a:xfrm>
              <a:off x="7114084" y="41531"/>
              <a:ext cx="1868914" cy="577850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RECOMENDACIONES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Pentagon 42"/>
            <p:cNvSpPr/>
            <p:nvPr/>
          </p:nvSpPr>
          <p:spPr bwMode="auto">
            <a:xfrm>
              <a:off x="5447908" y="34727"/>
              <a:ext cx="2077815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CONCLUSIONES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Pentagon 44"/>
            <p:cNvSpPr/>
            <p:nvPr/>
          </p:nvSpPr>
          <p:spPr bwMode="auto">
            <a:xfrm>
              <a:off x="4481515" y="26145"/>
              <a:ext cx="2005301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COMPARATIVA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Pentagon 45"/>
            <p:cNvSpPr/>
            <p:nvPr/>
          </p:nvSpPr>
          <p:spPr bwMode="auto">
            <a:xfrm>
              <a:off x="3384028" y="26145"/>
              <a:ext cx="1777171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ANÁLIS. RESULTADOS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Pentagon 46"/>
            <p:cNvSpPr/>
            <p:nvPr/>
          </p:nvSpPr>
          <p:spPr bwMode="auto">
            <a:xfrm>
              <a:off x="2352848" y="26145"/>
              <a:ext cx="1563714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METODOLOGÍA</a:t>
              </a:r>
            </a:p>
          </p:txBody>
        </p:sp>
        <p:sp>
          <p:nvSpPr>
            <p:cNvPr id="12" name="Pentagon 47"/>
            <p:cNvSpPr/>
            <p:nvPr/>
          </p:nvSpPr>
          <p:spPr bwMode="auto">
            <a:xfrm>
              <a:off x="951742" y="34727"/>
              <a:ext cx="1721015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MARCO TEÓRICO</a:t>
              </a:r>
            </a:p>
          </p:txBody>
        </p:sp>
        <p:sp>
          <p:nvSpPr>
            <p:cNvPr id="13" name="Pentagon 48"/>
            <p:cNvSpPr/>
            <p:nvPr/>
          </p:nvSpPr>
          <p:spPr bwMode="auto">
            <a:xfrm>
              <a:off x="-27848" y="34727"/>
              <a:ext cx="1335790" cy="576072"/>
            </a:xfrm>
            <a:prstGeom prst="homePlat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INTRODUCCIÓN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Rectángulo 13"/>
          <p:cNvSpPr/>
          <p:nvPr userDrawn="1"/>
        </p:nvSpPr>
        <p:spPr>
          <a:xfrm>
            <a:off x="74544" y="686649"/>
            <a:ext cx="12025092" cy="457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3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FF2B-DD40-4704-B4AE-249792DD4DE0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2FDA-9185-4763-8C73-C6E4F810040F}" type="slidenum">
              <a:rPr lang="en-US" smtClean="0"/>
              <a:t>‹Nº›</a:t>
            </a:fld>
            <a:endParaRPr lang="en-US"/>
          </a:p>
        </p:txBody>
      </p:sp>
      <p:grpSp>
        <p:nvGrpSpPr>
          <p:cNvPr id="6" name="Grupo 5"/>
          <p:cNvGrpSpPr/>
          <p:nvPr userDrawn="1"/>
        </p:nvGrpSpPr>
        <p:grpSpPr>
          <a:xfrm>
            <a:off x="74544" y="23714"/>
            <a:ext cx="12117455" cy="593236"/>
            <a:chOff x="-27848" y="26145"/>
            <a:chExt cx="9010846" cy="593236"/>
          </a:xfrm>
        </p:grpSpPr>
        <p:sp>
          <p:nvSpPr>
            <p:cNvPr id="7" name="Pentagon 48"/>
            <p:cNvSpPr/>
            <p:nvPr/>
          </p:nvSpPr>
          <p:spPr bwMode="auto">
            <a:xfrm>
              <a:off x="7114084" y="41531"/>
              <a:ext cx="1868914" cy="577850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RECOMENDACIONES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Pentagon 42"/>
            <p:cNvSpPr/>
            <p:nvPr/>
          </p:nvSpPr>
          <p:spPr bwMode="auto">
            <a:xfrm>
              <a:off x="5447908" y="34727"/>
              <a:ext cx="2077815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CONCLUSIONES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Pentagon 44"/>
            <p:cNvSpPr/>
            <p:nvPr/>
          </p:nvSpPr>
          <p:spPr bwMode="auto">
            <a:xfrm>
              <a:off x="4481515" y="26145"/>
              <a:ext cx="2005301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COMPARATIVA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Pentagon 45"/>
            <p:cNvSpPr/>
            <p:nvPr/>
          </p:nvSpPr>
          <p:spPr bwMode="auto">
            <a:xfrm>
              <a:off x="3384028" y="26145"/>
              <a:ext cx="1777171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ANÁLIS. RESULTADOS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Pentagon 46"/>
            <p:cNvSpPr/>
            <p:nvPr/>
          </p:nvSpPr>
          <p:spPr bwMode="auto">
            <a:xfrm>
              <a:off x="2352848" y="26145"/>
              <a:ext cx="1563714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METODOLOGÍA</a:t>
              </a:r>
            </a:p>
          </p:txBody>
        </p:sp>
        <p:sp>
          <p:nvSpPr>
            <p:cNvPr id="12" name="Pentagon 47"/>
            <p:cNvSpPr/>
            <p:nvPr/>
          </p:nvSpPr>
          <p:spPr bwMode="auto">
            <a:xfrm>
              <a:off x="951742" y="34727"/>
              <a:ext cx="1721015" cy="576072"/>
            </a:xfrm>
            <a:prstGeom prst="homePlat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MARCO TEÓRICO</a:t>
              </a:r>
            </a:p>
          </p:txBody>
        </p:sp>
        <p:sp>
          <p:nvSpPr>
            <p:cNvPr id="13" name="Pentagon 48"/>
            <p:cNvSpPr/>
            <p:nvPr/>
          </p:nvSpPr>
          <p:spPr bwMode="auto">
            <a:xfrm>
              <a:off x="-27848" y="34727"/>
              <a:ext cx="1335790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INTRODUCCIÓN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Rectángulo 13"/>
          <p:cNvSpPr/>
          <p:nvPr userDrawn="1"/>
        </p:nvSpPr>
        <p:spPr>
          <a:xfrm>
            <a:off x="74544" y="686649"/>
            <a:ext cx="12025092" cy="457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38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FF2B-DD40-4704-B4AE-249792DD4DE0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2FDA-9185-4763-8C73-C6E4F810040F}" type="slidenum">
              <a:rPr lang="en-US" smtClean="0"/>
              <a:t>‹Nº›</a:t>
            </a:fld>
            <a:endParaRPr lang="en-US"/>
          </a:p>
        </p:txBody>
      </p:sp>
      <p:grpSp>
        <p:nvGrpSpPr>
          <p:cNvPr id="6" name="Grupo 5"/>
          <p:cNvGrpSpPr/>
          <p:nvPr userDrawn="1"/>
        </p:nvGrpSpPr>
        <p:grpSpPr>
          <a:xfrm>
            <a:off x="74544" y="23714"/>
            <a:ext cx="12117455" cy="593236"/>
            <a:chOff x="-27848" y="26145"/>
            <a:chExt cx="9010846" cy="593236"/>
          </a:xfrm>
        </p:grpSpPr>
        <p:sp>
          <p:nvSpPr>
            <p:cNvPr id="7" name="Pentagon 48"/>
            <p:cNvSpPr/>
            <p:nvPr/>
          </p:nvSpPr>
          <p:spPr bwMode="auto">
            <a:xfrm>
              <a:off x="7114084" y="41531"/>
              <a:ext cx="1868914" cy="577850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RECOMENDACIONES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Pentagon 42"/>
            <p:cNvSpPr/>
            <p:nvPr/>
          </p:nvSpPr>
          <p:spPr bwMode="auto">
            <a:xfrm>
              <a:off x="5447908" y="34727"/>
              <a:ext cx="2077815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CONCLUSIONES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Pentagon 44"/>
            <p:cNvSpPr/>
            <p:nvPr/>
          </p:nvSpPr>
          <p:spPr bwMode="auto">
            <a:xfrm>
              <a:off x="4481515" y="26145"/>
              <a:ext cx="2005301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COMPARATIVA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Pentagon 45"/>
            <p:cNvSpPr/>
            <p:nvPr/>
          </p:nvSpPr>
          <p:spPr bwMode="auto">
            <a:xfrm>
              <a:off x="3384028" y="26145"/>
              <a:ext cx="1777171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ANÁLIS. RESULTADOS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Pentagon 46"/>
            <p:cNvSpPr/>
            <p:nvPr/>
          </p:nvSpPr>
          <p:spPr bwMode="auto">
            <a:xfrm>
              <a:off x="2352848" y="26145"/>
              <a:ext cx="1563714" cy="576072"/>
            </a:xfrm>
            <a:prstGeom prst="homePlat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METODOLOGÍA</a:t>
              </a:r>
            </a:p>
          </p:txBody>
        </p:sp>
        <p:sp>
          <p:nvSpPr>
            <p:cNvPr id="12" name="Pentagon 47"/>
            <p:cNvSpPr/>
            <p:nvPr/>
          </p:nvSpPr>
          <p:spPr bwMode="auto">
            <a:xfrm>
              <a:off x="951742" y="34727"/>
              <a:ext cx="1721015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MARCO TEÓRICO</a:t>
              </a:r>
            </a:p>
          </p:txBody>
        </p:sp>
        <p:sp>
          <p:nvSpPr>
            <p:cNvPr id="13" name="Pentagon 48"/>
            <p:cNvSpPr/>
            <p:nvPr/>
          </p:nvSpPr>
          <p:spPr bwMode="auto">
            <a:xfrm>
              <a:off x="-27848" y="34727"/>
              <a:ext cx="1335790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INTRODUCCIÓN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Rectángulo 13"/>
          <p:cNvSpPr/>
          <p:nvPr userDrawn="1"/>
        </p:nvSpPr>
        <p:spPr>
          <a:xfrm>
            <a:off x="74544" y="686649"/>
            <a:ext cx="12025092" cy="457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68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FF2B-DD40-4704-B4AE-249792DD4DE0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2FDA-9185-4763-8C73-C6E4F810040F}" type="slidenum">
              <a:rPr lang="en-US" smtClean="0"/>
              <a:t>‹Nº›</a:t>
            </a:fld>
            <a:endParaRPr lang="en-US"/>
          </a:p>
        </p:txBody>
      </p:sp>
      <p:grpSp>
        <p:nvGrpSpPr>
          <p:cNvPr id="6" name="Grupo 5"/>
          <p:cNvGrpSpPr/>
          <p:nvPr userDrawn="1"/>
        </p:nvGrpSpPr>
        <p:grpSpPr>
          <a:xfrm>
            <a:off x="74544" y="23714"/>
            <a:ext cx="12117455" cy="593236"/>
            <a:chOff x="-27848" y="26145"/>
            <a:chExt cx="9010846" cy="593236"/>
          </a:xfrm>
        </p:grpSpPr>
        <p:sp>
          <p:nvSpPr>
            <p:cNvPr id="7" name="Pentagon 48"/>
            <p:cNvSpPr/>
            <p:nvPr/>
          </p:nvSpPr>
          <p:spPr bwMode="auto">
            <a:xfrm>
              <a:off x="7114084" y="41531"/>
              <a:ext cx="1868914" cy="577850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RECOMENDACIONES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Pentagon 42"/>
            <p:cNvSpPr/>
            <p:nvPr/>
          </p:nvSpPr>
          <p:spPr bwMode="auto">
            <a:xfrm>
              <a:off x="5447908" y="34727"/>
              <a:ext cx="2077815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CONCLUSIONES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Pentagon 44"/>
            <p:cNvSpPr/>
            <p:nvPr/>
          </p:nvSpPr>
          <p:spPr bwMode="auto">
            <a:xfrm>
              <a:off x="4481515" y="26145"/>
              <a:ext cx="2005301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COMPARATIVA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Pentagon 45"/>
            <p:cNvSpPr/>
            <p:nvPr/>
          </p:nvSpPr>
          <p:spPr bwMode="auto">
            <a:xfrm>
              <a:off x="3384028" y="26145"/>
              <a:ext cx="1777171" cy="576072"/>
            </a:xfrm>
            <a:prstGeom prst="homePlat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ANLS. RESULTADOS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Pentagon 46"/>
            <p:cNvSpPr/>
            <p:nvPr/>
          </p:nvSpPr>
          <p:spPr bwMode="auto">
            <a:xfrm>
              <a:off x="2352848" y="26145"/>
              <a:ext cx="1563714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METODOLOGÍA</a:t>
              </a:r>
            </a:p>
          </p:txBody>
        </p:sp>
        <p:sp>
          <p:nvSpPr>
            <p:cNvPr id="12" name="Pentagon 47"/>
            <p:cNvSpPr/>
            <p:nvPr/>
          </p:nvSpPr>
          <p:spPr bwMode="auto">
            <a:xfrm>
              <a:off x="951742" y="34727"/>
              <a:ext cx="1721015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MARCO TEÓRICO</a:t>
              </a:r>
            </a:p>
          </p:txBody>
        </p:sp>
        <p:sp>
          <p:nvSpPr>
            <p:cNvPr id="13" name="Pentagon 48"/>
            <p:cNvSpPr/>
            <p:nvPr/>
          </p:nvSpPr>
          <p:spPr bwMode="auto">
            <a:xfrm>
              <a:off x="-27848" y="34727"/>
              <a:ext cx="1335790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INTRODUCCIÓN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Rectángulo 13"/>
          <p:cNvSpPr/>
          <p:nvPr userDrawn="1"/>
        </p:nvSpPr>
        <p:spPr>
          <a:xfrm>
            <a:off x="74544" y="686649"/>
            <a:ext cx="12025092" cy="457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06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FF2B-DD40-4704-B4AE-249792DD4DE0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2FDA-9185-4763-8C73-C6E4F810040F}" type="slidenum">
              <a:rPr lang="en-US" smtClean="0"/>
              <a:t>‹Nº›</a:t>
            </a:fld>
            <a:endParaRPr lang="en-US"/>
          </a:p>
        </p:txBody>
      </p:sp>
      <p:grpSp>
        <p:nvGrpSpPr>
          <p:cNvPr id="6" name="Grupo 5"/>
          <p:cNvGrpSpPr/>
          <p:nvPr userDrawn="1"/>
        </p:nvGrpSpPr>
        <p:grpSpPr>
          <a:xfrm>
            <a:off x="74544" y="23714"/>
            <a:ext cx="12117455" cy="593236"/>
            <a:chOff x="-27848" y="26145"/>
            <a:chExt cx="9010846" cy="593236"/>
          </a:xfrm>
        </p:grpSpPr>
        <p:sp>
          <p:nvSpPr>
            <p:cNvPr id="7" name="Pentagon 48"/>
            <p:cNvSpPr/>
            <p:nvPr/>
          </p:nvSpPr>
          <p:spPr bwMode="auto">
            <a:xfrm>
              <a:off x="7114084" y="41531"/>
              <a:ext cx="1868914" cy="577850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RECOMENDACIONES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Pentagon 42"/>
            <p:cNvSpPr/>
            <p:nvPr/>
          </p:nvSpPr>
          <p:spPr bwMode="auto">
            <a:xfrm>
              <a:off x="5447908" y="34727"/>
              <a:ext cx="2077815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CONCLUSIONES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Pentagon 44"/>
            <p:cNvSpPr/>
            <p:nvPr/>
          </p:nvSpPr>
          <p:spPr bwMode="auto">
            <a:xfrm>
              <a:off x="4481515" y="26145"/>
              <a:ext cx="2005301" cy="576072"/>
            </a:xfrm>
            <a:prstGeom prst="homePlat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COMPARATIVA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Pentagon 45"/>
            <p:cNvSpPr/>
            <p:nvPr/>
          </p:nvSpPr>
          <p:spPr bwMode="auto">
            <a:xfrm>
              <a:off x="3384028" y="26145"/>
              <a:ext cx="1777171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ANÁLIS. RESULTADOS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Pentagon 46"/>
            <p:cNvSpPr/>
            <p:nvPr/>
          </p:nvSpPr>
          <p:spPr bwMode="auto">
            <a:xfrm>
              <a:off x="2352848" y="26145"/>
              <a:ext cx="1563714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METODOLOGÍA</a:t>
              </a:r>
            </a:p>
          </p:txBody>
        </p:sp>
        <p:sp>
          <p:nvSpPr>
            <p:cNvPr id="12" name="Pentagon 47"/>
            <p:cNvSpPr/>
            <p:nvPr/>
          </p:nvSpPr>
          <p:spPr bwMode="auto">
            <a:xfrm>
              <a:off x="951742" y="34727"/>
              <a:ext cx="1721015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MARCO TEÓRICO</a:t>
              </a:r>
            </a:p>
          </p:txBody>
        </p:sp>
        <p:sp>
          <p:nvSpPr>
            <p:cNvPr id="13" name="Pentagon 48"/>
            <p:cNvSpPr/>
            <p:nvPr/>
          </p:nvSpPr>
          <p:spPr bwMode="auto">
            <a:xfrm>
              <a:off x="-27848" y="34727"/>
              <a:ext cx="1335790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INTRODUCCIÓN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Rectángulo 13"/>
          <p:cNvSpPr/>
          <p:nvPr userDrawn="1"/>
        </p:nvSpPr>
        <p:spPr>
          <a:xfrm>
            <a:off x="74544" y="686649"/>
            <a:ext cx="12025092" cy="457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5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FF2B-DD40-4704-B4AE-249792DD4DE0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2FDA-9185-4763-8C73-C6E4F810040F}" type="slidenum">
              <a:rPr lang="en-US" smtClean="0"/>
              <a:t>‹Nº›</a:t>
            </a:fld>
            <a:endParaRPr lang="en-US"/>
          </a:p>
        </p:txBody>
      </p:sp>
      <p:grpSp>
        <p:nvGrpSpPr>
          <p:cNvPr id="6" name="Grupo 5"/>
          <p:cNvGrpSpPr/>
          <p:nvPr userDrawn="1"/>
        </p:nvGrpSpPr>
        <p:grpSpPr>
          <a:xfrm>
            <a:off x="74544" y="23714"/>
            <a:ext cx="12117455" cy="593236"/>
            <a:chOff x="-27848" y="26145"/>
            <a:chExt cx="9010846" cy="593236"/>
          </a:xfrm>
        </p:grpSpPr>
        <p:sp>
          <p:nvSpPr>
            <p:cNvPr id="7" name="Pentagon 48"/>
            <p:cNvSpPr/>
            <p:nvPr/>
          </p:nvSpPr>
          <p:spPr bwMode="auto">
            <a:xfrm>
              <a:off x="7114084" y="41531"/>
              <a:ext cx="1868914" cy="577850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RECOMENDACIONES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Pentagon 42"/>
            <p:cNvSpPr/>
            <p:nvPr/>
          </p:nvSpPr>
          <p:spPr bwMode="auto">
            <a:xfrm>
              <a:off x="5447908" y="34727"/>
              <a:ext cx="2077815" cy="576072"/>
            </a:xfrm>
            <a:prstGeom prst="homePlat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CONCLUSIONES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Pentagon 44"/>
            <p:cNvSpPr/>
            <p:nvPr/>
          </p:nvSpPr>
          <p:spPr bwMode="auto">
            <a:xfrm>
              <a:off x="4481515" y="26145"/>
              <a:ext cx="2005301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COMPARATIVA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Pentagon 45"/>
            <p:cNvSpPr/>
            <p:nvPr/>
          </p:nvSpPr>
          <p:spPr bwMode="auto">
            <a:xfrm>
              <a:off x="3384028" y="26145"/>
              <a:ext cx="1777171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ANÁLIS. RESULTADOS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Pentagon 46"/>
            <p:cNvSpPr/>
            <p:nvPr/>
          </p:nvSpPr>
          <p:spPr bwMode="auto">
            <a:xfrm>
              <a:off x="2352848" y="26145"/>
              <a:ext cx="1563714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METODOLOGÍA</a:t>
              </a:r>
            </a:p>
          </p:txBody>
        </p:sp>
        <p:sp>
          <p:nvSpPr>
            <p:cNvPr id="12" name="Pentagon 47"/>
            <p:cNvSpPr/>
            <p:nvPr/>
          </p:nvSpPr>
          <p:spPr bwMode="auto">
            <a:xfrm>
              <a:off x="951742" y="34727"/>
              <a:ext cx="1721015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MARCO TEÓRICO</a:t>
              </a:r>
            </a:p>
          </p:txBody>
        </p:sp>
        <p:sp>
          <p:nvSpPr>
            <p:cNvPr id="13" name="Pentagon 48"/>
            <p:cNvSpPr/>
            <p:nvPr/>
          </p:nvSpPr>
          <p:spPr bwMode="auto">
            <a:xfrm>
              <a:off x="-27848" y="34727"/>
              <a:ext cx="1335790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INTRODUCCIÓN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Rectángulo 13"/>
          <p:cNvSpPr/>
          <p:nvPr userDrawn="1"/>
        </p:nvSpPr>
        <p:spPr>
          <a:xfrm>
            <a:off x="74544" y="686649"/>
            <a:ext cx="12025092" cy="457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7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FF2B-DD40-4704-B4AE-249792DD4DE0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2FDA-9185-4763-8C73-C6E4F810040F}" type="slidenum">
              <a:rPr lang="en-US" smtClean="0"/>
              <a:t>‹Nº›</a:t>
            </a:fld>
            <a:endParaRPr lang="en-US"/>
          </a:p>
        </p:txBody>
      </p:sp>
      <p:grpSp>
        <p:nvGrpSpPr>
          <p:cNvPr id="6" name="Grupo 5"/>
          <p:cNvGrpSpPr/>
          <p:nvPr userDrawn="1"/>
        </p:nvGrpSpPr>
        <p:grpSpPr>
          <a:xfrm>
            <a:off x="74544" y="23714"/>
            <a:ext cx="12117455" cy="593236"/>
            <a:chOff x="-27848" y="26145"/>
            <a:chExt cx="9010846" cy="593236"/>
          </a:xfrm>
        </p:grpSpPr>
        <p:sp>
          <p:nvSpPr>
            <p:cNvPr id="7" name="Pentagon 48"/>
            <p:cNvSpPr/>
            <p:nvPr/>
          </p:nvSpPr>
          <p:spPr bwMode="auto">
            <a:xfrm>
              <a:off x="7114084" y="41531"/>
              <a:ext cx="1868914" cy="577850"/>
            </a:xfrm>
            <a:prstGeom prst="homePlat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RECOMENDACIONES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Pentagon 42"/>
            <p:cNvSpPr/>
            <p:nvPr/>
          </p:nvSpPr>
          <p:spPr bwMode="auto">
            <a:xfrm>
              <a:off x="5447908" y="34727"/>
              <a:ext cx="2077815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CONCLUSIONES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Pentagon 44"/>
            <p:cNvSpPr/>
            <p:nvPr/>
          </p:nvSpPr>
          <p:spPr bwMode="auto">
            <a:xfrm>
              <a:off x="4481515" y="26145"/>
              <a:ext cx="2005301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COMPARATIVA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Pentagon 45"/>
            <p:cNvSpPr/>
            <p:nvPr/>
          </p:nvSpPr>
          <p:spPr bwMode="auto">
            <a:xfrm>
              <a:off x="3384028" y="26145"/>
              <a:ext cx="1777171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ANÁLIS. RESULTADOS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Pentagon 46"/>
            <p:cNvSpPr/>
            <p:nvPr/>
          </p:nvSpPr>
          <p:spPr bwMode="auto">
            <a:xfrm>
              <a:off x="2352848" y="26145"/>
              <a:ext cx="1563714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METODOLOGÍA</a:t>
              </a:r>
            </a:p>
          </p:txBody>
        </p:sp>
        <p:sp>
          <p:nvSpPr>
            <p:cNvPr id="12" name="Pentagon 47"/>
            <p:cNvSpPr/>
            <p:nvPr/>
          </p:nvSpPr>
          <p:spPr bwMode="auto">
            <a:xfrm>
              <a:off x="951742" y="34727"/>
              <a:ext cx="1721015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MARCO TEÓRICO</a:t>
              </a:r>
            </a:p>
          </p:txBody>
        </p:sp>
        <p:sp>
          <p:nvSpPr>
            <p:cNvPr id="13" name="Pentagon 48"/>
            <p:cNvSpPr/>
            <p:nvPr/>
          </p:nvSpPr>
          <p:spPr bwMode="auto">
            <a:xfrm>
              <a:off x="-27848" y="34727"/>
              <a:ext cx="1335790" cy="576072"/>
            </a:xfrm>
            <a:prstGeom prst="homePlat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INTRODUCCIÓN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Rectángulo 13"/>
          <p:cNvSpPr/>
          <p:nvPr userDrawn="1"/>
        </p:nvSpPr>
        <p:spPr>
          <a:xfrm>
            <a:off x="74544" y="686649"/>
            <a:ext cx="12025092" cy="457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7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BFF2B-DD40-4704-B4AE-249792DD4DE0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22FDA-9185-4763-8C73-C6E4F810040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630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3" Type="http://schemas.openxmlformats.org/officeDocument/2006/relationships/chart" Target="../charts/chart12.xml"/><Relationship Id="rId7" Type="http://schemas.openxmlformats.org/officeDocument/2006/relationships/chart" Target="../charts/chart16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Relationship Id="rId9" Type="http://schemas.openxmlformats.org/officeDocument/2006/relationships/chart" Target="../charts/char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3" Type="http://schemas.openxmlformats.org/officeDocument/2006/relationships/chart" Target="../charts/chart20.xml"/><Relationship Id="rId7" Type="http://schemas.openxmlformats.org/officeDocument/2006/relationships/chart" Target="../charts/chart24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Relationship Id="rId9" Type="http://schemas.openxmlformats.org/officeDocument/2006/relationships/chart" Target="../charts/char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mp"/><Relationship Id="rId3" Type="http://schemas.openxmlformats.org/officeDocument/2006/relationships/image" Target="../media/image6.png"/><Relationship Id="rId7" Type="http://schemas.openxmlformats.org/officeDocument/2006/relationships/image" Target="../media/image10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mp"/><Relationship Id="rId5" Type="http://schemas.openxmlformats.org/officeDocument/2006/relationships/image" Target="../media/image8.jpeg"/><Relationship Id="rId10" Type="http://schemas.openxmlformats.org/officeDocument/2006/relationships/image" Target="../media/image13.tmp"/><Relationship Id="rId4" Type="http://schemas.openxmlformats.org/officeDocument/2006/relationships/image" Target="../media/image7.jpg"/><Relationship Id="rId9" Type="http://schemas.openxmlformats.org/officeDocument/2006/relationships/image" Target="../media/image12.tm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tmp"/><Relationship Id="rId4" Type="http://schemas.openxmlformats.org/officeDocument/2006/relationships/image" Target="../media/image17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tmp"/><Relationship Id="rId5" Type="http://schemas.openxmlformats.org/officeDocument/2006/relationships/image" Target="../media/image21.jp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tm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tmp"/><Relationship Id="rId5" Type="http://schemas.openxmlformats.org/officeDocument/2006/relationships/image" Target="../media/image27.tm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053" y="496485"/>
            <a:ext cx="12284363" cy="2560752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“Incidencia del entrenamiento propioceptivo </a:t>
            </a:r>
            <a:b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para la prevención de lesiones post pandemia </a:t>
            </a:r>
            <a:b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en la Escuela de Fútbol Súper Chaca”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793997" y="2857182"/>
            <a:ext cx="71027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DEPARTAMENTO DE CIENCIAS HUMANAS Y SOCIALES </a:t>
            </a:r>
            <a:endParaRPr lang="es-419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061852" y="368798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419" b="1" dirty="0">
                <a:latin typeface="Helvetica" panose="020B0604020202020204" pitchFamily="34" charset="0"/>
                <a:cs typeface="Helvetica" panose="020B0604020202020204" pitchFamily="34" charset="0"/>
              </a:rPr>
              <a:t> AUTORES:</a:t>
            </a:r>
          </a:p>
          <a:p>
            <a:pPr algn="ctr"/>
            <a:endParaRPr lang="es-419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CHASIPANTA SIMBA, MANUEL ROLANDO </a:t>
            </a:r>
          </a:p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TITUAÑA CRIOLLO, ALEX SANTIAGO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061852" y="522082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DIRECTORA: MSC. </a:t>
            </a:r>
            <a:r>
              <a:rPr lang="es-MX" b="1" dirty="0">
                <a:latin typeface="Helvetica" panose="020B0604020202020204" pitchFamily="34" charset="0"/>
                <a:cs typeface="Helvetica" panose="020B0604020202020204" pitchFamily="34" charset="0"/>
              </a:rPr>
              <a:t>MONICA CABEZAS</a:t>
            </a:r>
            <a:endParaRPr lang="es-419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s-419" b="1" dirty="0">
                <a:latin typeface="Helvetica" panose="020B0604020202020204" pitchFamily="34" charset="0"/>
                <a:cs typeface="Helvetica" panose="020B0604020202020204" pitchFamily="34" charset="0"/>
              </a:rPr>
              <a:t>SANGOLQUÍ </a:t>
            </a:r>
            <a:endParaRPr lang="es-419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s-419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419" b="1" dirty="0">
                <a:latin typeface="Helvetica" panose="020B0604020202020204" pitchFamily="34" charset="0"/>
                <a:cs typeface="Helvetica" panose="020B0604020202020204" pitchFamily="34" charset="0"/>
              </a:rPr>
              <a:t>2021</a:t>
            </a:r>
            <a:endParaRPr lang="es-419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14400" y="2660073"/>
            <a:ext cx="10686473" cy="646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4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/>
          <p:cNvSpPr/>
          <p:nvPr/>
        </p:nvSpPr>
        <p:spPr>
          <a:xfrm>
            <a:off x="0" y="659785"/>
            <a:ext cx="11950700" cy="6198216"/>
          </a:xfrm>
          <a:prstGeom prst="ellipse">
            <a:avLst/>
          </a:prstGeom>
          <a:blipFill dpi="0" rotWithShape="1">
            <a:blip r:embed="rId2">
              <a:alphaModFix amt="4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ortar rectángulo de esquina sencilla 2"/>
          <p:cNvSpPr/>
          <p:nvPr/>
        </p:nvSpPr>
        <p:spPr>
          <a:xfrm>
            <a:off x="101601" y="827086"/>
            <a:ext cx="2498437" cy="798947"/>
          </a:xfrm>
          <a:prstGeom prst="snip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ENTRENAMIENTO PROPIOCEPTIVO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" t="68926" r="874" b="838"/>
          <a:stretch/>
        </p:blipFill>
        <p:spPr>
          <a:xfrm>
            <a:off x="5092768" y="2981543"/>
            <a:ext cx="6755177" cy="3406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9" y="1820664"/>
            <a:ext cx="3947131" cy="4835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Recorte de pantall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" t="12373" r="43209" b="61718"/>
          <a:stretch/>
        </p:blipFill>
        <p:spPr>
          <a:xfrm>
            <a:off x="6458289" y="1106578"/>
            <a:ext cx="3732645" cy="1428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ángulo 8"/>
          <p:cNvSpPr/>
          <p:nvPr/>
        </p:nvSpPr>
        <p:spPr>
          <a:xfrm>
            <a:off x="6591300" y="4965700"/>
            <a:ext cx="4025900" cy="482600"/>
          </a:xfrm>
          <a:prstGeom prst="rect">
            <a:avLst/>
          </a:prstGeom>
          <a:gradFill>
            <a:gsLst>
              <a:gs pos="85000">
                <a:srgbClr val="F2BE00">
                  <a:alpha val="18000"/>
                </a:srgbClr>
              </a:gs>
              <a:gs pos="10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9"/>
          <p:cNvSpPr/>
          <p:nvPr/>
        </p:nvSpPr>
        <p:spPr>
          <a:xfrm>
            <a:off x="5321300" y="3563521"/>
            <a:ext cx="2197100" cy="462379"/>
          </a:xfrm>
          <a:prstGeom prst="rect">
            <a:avLst/>
          </a:prstGeom>
          <a:gradFill>
            <a:gsLst>
              <a:gs pos="85000">
                <a:srgbClr val="F2BE00">
                  <a:alpha val="18000"/>
                </a:srgbClr>
              </a:gs>
              <a:gs pos="10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10"/>
          <p:cNvSpPr/>
          <p:nvPr/>
        </p:nvSpPr>
        <p:spPr>
          <a:xfrm>
            <a:off x="6324599" y="5455821"/>
            <a:ext cx="1612901" cy="439271"/>
          </a:xfrm>
          <a:prstGeom prst="rect">
            <a:avLst/>
          </a:prstGeom>
          <a:gradFill>
            <a:gsLst>
              <a:gs pos="85000">
                <a:srgbClr val="F2BE00">
                  <a:alpha val="18000"/>
                </a:srgbClr>
              </a:gs>
              <a:gs pos="10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7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2"/>
          <a:stretch/>
        </p:blipFill>
        <p:spPr>
          <a:xfrm>
            <a:off x="241300" y="965468"/>
            <a:ext cx="11656060" cy="5809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ortar rectángulo de esquina sencilla 2"/>
          <p:cNvSpPr/>
          <p:nvPr/>
        </p:nvSpPr>
        <p:spPr>
          <a:xfrm>
            <a:off x="364143" y="965468"/>
            <a:ext cx="3877657" cy="798947"/>
          </a:xfrm>
          <a:prstGeom prst="snip1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ENTRENAMIENTO PROPIOCEPTIVO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Elipse 5"/>
          <p:cNvSpPr/>
          <p:nvPr/>
        </p:nvSpPr>
        <p:spPr>
          <a:xfrm>
            <a:off x="957580" y="3200401"/>
            <a:ext cx="2560320" cy="669636"/>
          </a:xfrm>
          <a:prstGeom prst="ellipse">
            <a:avLst/>
          </a:prstGeom>
          <a:solidFill>
            <a:srgbClr val="FF0000">
              <a:alpha val="23000"/>
            </a:srgbClr>
          </a:solidFill>
          <a:effectLst>
            <a:outerShdw blurRad="50800" dist="50800" dir="5400000" algn="ctr" rotWithShape="0">
              <a:srgbClr val="000000">
                <a:alpha val="67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ipse 6"/>
          <p:cNvSpPr/>
          <p:nvPr/>
        </p:nvSpPr>
        <p:spPr>
          <a:xfrm>
            <a:off x="5040630" y="4267200"/>
            <a:ext cx="2439670" cy="762000"/>
          </a:xfrm>
          <a:prstGeom prst="ellipse">
            <a:avLst/>
          </a:prstGeom>
          <a:solidFill>
            <a:srgbClr val="FF0000">
              <a:alpha val="23000"/>
            </a:srgbClr>
          </a:solidFill>
          <a:effectLst>
            <a:outerShdw blurRad="50800" dist="50800" dir="5400000" algn="ctr" rotWithShape="0">
              <a:srgbClr val="000000">
                <a:alpha val="67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ipse 7"/>
          <p:cNvSpPr/>
          <p:nvPr/>
        </p:nvSpPr>
        <p:spPr>
          <a:xfrm>
            <a:off x="8775700" y="3925916"/>
            <a:ext cx="2994660" cy="722284"/>
          </a:xfrm>
          <a:prstGeom prst="ellipse">
            <a:avLst/>
          </a:prstGeom>
          <a:solidFill>
            <a:srgbClr val="FF0000">
              <a:alpha val="23000"/>
            </a:srgbClr>
          </a:solidFill>
          <a:effectLst>
            <a:outerShdw blurRad="50800" dist="50800" dir="5400000" algn="ctr" rotWithShape="0">
              <a:srgbClr val="000000">
                <a:alpha val="67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9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235365" y="789246"/>
            <a:ext cx="10042235" cy="57564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dirty="0"/>
              <a:t>Beneficios de la propiocepción </a:t>
            </a:r>
            <a:endParaRPr lang="en-US" sz="4400" dirty="0"/>
          </a:p>
        </p:txBody>
      </p:sp>
      <p:sp>
        <p:nvSpPr>
          <p:cNvPr id="9" name="Elipse 8"/>
          <p:cNvSpPr/>
          <p:nvPr/>
        </p:nvSpPr>
        <p:spPr>
          <a:xfrm>
            <a:off x="592283" y="1364890"/>
            <a:ext cx="457200" cy="484909"/>
          </a:xfrm>
          <a:prstGeom prst="ellipse">
            <a:avLst/>
          </a:prstGeom>
          <a:solidFill>
            <a:srgbClr val="FF0000">
              <a:alpha val="47000"/>
            </a:srgbClr>
          </a:solidFill>
          <a:effectLst>
            <a:outerShdw blurRad="50800" dist="50800" dir="5400000" algn="ctr" rotWithShape="0">
              <a:srgbClr val="000000">
                <a:alpha val="67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ipse 9"/>
          <p:cNvSpPr/>
          <p:nvPr/>
        </p:nvSpPr>
        <p:spPr>
          <a:xfrm>
            <a:off x="592283" y="5044672"/>
            <a:ext cx="457200" cy="414468"/>
          </a:xfrm>
          <a:prstGeom prst="ellipse">
            <a:avLst/>
          </a:prstGeom>
          <a:solidFill>
            <a:srgbClr val="FF0000">
              <a:alpha val="47000"/>
            </a:srgbClr>
          </a:solidFill>
          <a:effectLst>
            <a:outerShdw blurRad="50800" dist="50800" dir="5400000" algn="ctr" rotWithShape="0">
              <a:srgbClr val="000000">
                <a:alpha val="67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ipse 10"/>
          <p:cNvSpPr/>
          <p:nvPr/>
        </p:nvSpPr>
        <p:spPr>
          <a:xfrm>
            <a:off x="592283" y="6119092"/>
            <a:ext cx="457200" cy="414468"/>
          </a:xfrm>
          <a:prstGeom prst="ellipse">
            <a:avLst/>
          </a:prstGeom>
          <a:solidFill>
            <a:srgbClr val="FF0000">
              <a:alpha val="47000"/>
            </a:srgbClr>
          </a:solidFill>
          <a:effectLst>
            <a:outerShdw blurRad="50800" dist="50800" dir="5400000" algn="ctr" rotWithShape="0">
              <a:srgbClr val="000000">
                <a:alpha val="67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/>
          <p:cNvSpPr/>
          <p:nvPr/>
        </p:nvSpPr>
        <p:spPr>
          <a:xfrm>
            <a:off x="119641" y="1292853"/>
            <a:ext cx="8810714" cy="5398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7980"/>
          <a:stretch/>
        </p:blipFill>
        <p:spPr>
          <a:xfrm>
            <a:off x="-435949" y="1480929"/>
            <a:ext cx="9021624" cy="5022352"/>
          </a:xfrm>
          <a:prstGeom prst="rect">
            <a:avLst/>
          </a:prstGeom>
        </p:spPr>
      </p:pic>
      <p:pic>
        <p:nvPicPr>
          <p:cNvPr id="6" name="Imagen 5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997" y="1364890"/>
            <a:ext cx="2240474" cy="2124208"/>
          </a:xfrm>
          <a:prstGeom prst="rect">
            <a:avLst/>
          </a:prstGeom>
        </p:spPr>
      </p:pic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946" y="4064742"/>
            <a:ext cx="2157526" cy="205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38505" y="899946"/>
            <a:ext cx="43420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</a:pPr>
            <a:r>
              <a:rPr lang="es-MX" sz="24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 </a:t>
            </a:r>
            <a:r>
              <a:rPr lang="es-MX" sz="2400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MX" sz="24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Romberg modificado.</a:t>
            </a:r>
            <a:endParaRPr lang="en-US" sz="2400" b="1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92" y="1799956"/>
            <a:ext cx="1657032" cy="395700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232400" y="1044357"/>
            <a:ext cx="45719" cy="11839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7112476" y="653725"/>
            <a:ext cx="325178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</a:pPr>
            <a:r>
              <a:rPr lang="es-MX" sz="32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</a:t>
            </a:r>
            <a:r>
              <a:rPr lang="es-MX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8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los saltos</a:t>
            </a:r>
            <a:r>
              <a:rPr lang="es-MX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275" y="1636345"/>
            <a:ext cx="2110100" cy="440906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775256" y="2441648"/>
            <a:ext cx="3370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Enfoque mixto (cuanti-cualitativo)</a:t>
            </a:r>
            <a:endParaRPr lang="en-US" dirty="0"/>
          </a:p>
        </p:txBody>
      </p:sp>
      <p:sp>
        <p:nvSpPr>
          <p:cNvPr id="9" name="Rectángulo 8"/>
          <p:cNvSpPr/>
          <p:nvPr/>
        </p:nvSpPr>
        <p:spPr>
          <a:xfrm>
            <a:off x="4498371" y="2849447"/>
            <a:ext cx="1800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experimental </a:t>
            </a:r>
            <a:endParaRPr lang="en-US" dirty="0"/>
          </a:p>
        </p:txBody>
      </p:sp>
      <p:sp>
        <p:nvSpPr>
          <p:cNvPr id="10" name="Rectángulo 9"/>
          <p:cNvSpPr/>
          <p:nvPr/>
        </p:nvSpPr>
        <p:spPr>
          <a:xfrm>
            <a:off x="5255259" y="5321717"/>
            <a:ext cx="45719" cy="11839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10"/>
          <p:cNvSpPr/>
          <p:nvPr/>
        </p:nvSpPr>
        <p:spPr>
          <a:xfrm>
            <a:off x="4099897" y="3221027"/>
            <a:ext cx="2569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Investigación longitudinal</a:t>
            </a:r>
            <a:endParaRPr lang="en-US" dirty="0"/>
          </a:p>
        </p:txBody>
      </p:sp>
      <p:sp>
        <p:nvSpPr>
          <p:cNvPr id="12" name="Rectángulo 11"/>
          <p:cNvSpPr/>
          <p:nvPr/>
        </p:nvSpPr>
        <p:spPr>
          <a:xfrm>
            <a:off x="4039805" y="3590359"/>
            <a:ext cx="2811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evolutivo del grupo </a:t>
            </a:r>
            <a:endParaRPr lang="en-US" dirty="0"/>
          </a:p>
        </p:txBody>
      </p:sp>
      <p:sp>
        <p:nvSpPr>
          <p:cNvPr id="13" name="Rectángulo 12"/>
          <p:cNvSpPr/>
          <p:nvPr/>
        </p:nvSpPr>
        <p:spPr>
          <a:xfrm>
            <a:off x="4630089" y="4271372"/>
            <a:ext cx="1412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-Test técnico </a:t>
            </a:r>
            <a:endParaRPr lang="en-US" dirty="0"/>
          </a:p>
        </p:txBody>
      </p:sp>
      <p:sp>
        <p:nvSpPr>
          <p:cNvPr id="14" name="Rectángulo 13"/>
          <p:cNvSpPr/>
          <p:nvPr/>
        </p:nvSpPr>
        <p:spPr>
          <a:xfrm>
            <a:off x="3585617" y="4583052"/>
            <a:ext cx="39690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 de Romberg (equilibrio estático)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549835" y="4317538"/>
            <a:ext cx="37882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 de saltos (equilibrio dinámico)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01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255259" y="5321717"/>
            <a:ext cx="45719" cy="11839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1833880" y="548005"/>
            <a:ext cx="10515600" cy="1325563"/>
          </a:xfrm>
        </p:spPr>
        <p:txBody>
          <a:bodyPr/>
          <a:lstStyle/>
          <a:p>
            <a:r>
              <a:rPr lang="es-MX" dirty="0"/>
              <a:t>Test técnico (conducción del balón)</a:t>
            </a:r>
            <a:endParaRPr lang="en-US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3E7E9B44-D092-4C09-BA26-8EDB95881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99" y="1597653"/>
            <a:ext cx="6342437" cy="505028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8780155" y="1719573"/>
            <a:ext cx="32613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Categoría sub 16 dentro de la</a:t>
            </a:r>
          </a:p>
          <a:p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Escuela de Fútbol “SUPER CHACA”</a:t>
            </a:r>
            <a:endParaRPr lang="en-US" dirty="0"/>
          </a:p>
        </p:txBody>
      </p:sp>
      <p:sp>
        <p:nvSpPr>
          <p:cNvPr id="18" name="Rectángulo 17"/>
          <p:cNvSpPr/>
          <p:nvPr/>
        </p:nvSpPr>
        <p:spPr>
          <a:xfrm>
            <a:off x="8780155" y="2675015"/>
            <a:ext cx="2172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 futbolistas entre </a:t>
            </a:r>
          </a:p>
          <a:p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 y 17 años de edad</a:t>
            </a:r>
            <a:endParaRPr lang="en-US" dirty="0"/>
          </a:p>
        </p:txBody>
      </p:sp>
      <p:pic>
        <p:nvPicPr>
          <p:cNvPr id="19" name="Imagen 18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53" y="4122793"/>
            <a:ext cx="5126267" cy="2530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ángulo 19"/>
          <p:cNvSpPr/>
          <p:nvPr/>
        </p:nvSpPr>
        <p:spPr>
          <a:xfrm>
            <a:off x="8713025" y="3537403"/>
            <a:ext cx="2706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Protocolo de bioseguridad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30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4236" y="623743"/>
            <a:ext cx="10515600" cy="1325563"/>
          </a:xfrm>
        </p:spPr>
        <p:txBody>
          <a:bodyPr/>
          <a:lstStyle/>
          <a:p>
            <a:r>
              <a:rPr lang="es-MX" dirty="0"/>
              <a:t>INDICE DE MASA CORPORAL (IMC)-PRE TEST</a:t>
            </a:r>
            <a:endParaRPr lang="en-US" dirty="0"/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700277843"/>
              </p:ext>
            </p:extLst>
          </p:nvPr>
        </p:nvGraphicFramePr>
        <p:xfrm>
          <a:off x="1071418" y="1865400"/>
          <a:ext cx="7305790" cy="4350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754" y="1865400"/>
            <a:ext cx="2216264" cy="1949550"/>
          </a:xfrm>
          <a:prstGeom prst="rect">
            <a:avLst/>
          </a:prstGeom>
        </p:spPr>
      </p:pic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400" y="4040737"/>
            <a:ext cx="4600708" cy="251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6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24606" y="944325"/>
            <a:ext cx="9250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j-lt"/>
                <a:ea typeface="+mj-ea"/>
                <a:cs typeface="+mj-cs"/>
              </a:defRPr>
            </a:pPr>
            <a:r>
              <a:rPr lang="es-MX" sz="2800" b="1" dirty="0">
                <a:solidFill>
                  <a:schemeClr val="tx1">
                    <a:lumMod val="95000"/>
                  </a:schemeClr>
                </a:solidFill>
              </a:rPr>
              <a:t>Pre test de Romberg con ojos ABIERTOS y apoyo en pie derecho </a:t>
            </a:r>
            <a:endParaRPr lang="en-US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8" name="Imagen 7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105" y="2083912"/>
            <a:ext cx="4616029" cy="260815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279900" y="1371599"/>
            <a:ext cx="5392910" cy="959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682871100"/>
              </p:ext>
            </p:extLst>
          </p:nvPr>
        </p:nvGraphicFramePr>
        <p:xfrm>
          <a:off x="139700" y="2217000"/>
          <a:ext cx="6769100" cy="385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ángulo redondeado 8"/>
          <p:cNvSpPr/>
          <p:nvPr/>
        </p:nvSpPr>
        <p:spPr>
          <a:xfrm>
            <a:off x="7724271" y="5460838"/>
            <a:ext cx="3924495" cy="533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MENOR RIESGO DE LESIÓN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2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55215405"/>
              </p:ext>
            </p:extLst>
          </p:nvPr>
        </p:nvGraphicFramePr>
        <p:xfrm>
          <a:off x="469901" y="1894818"/>
          <a:ext cx="6084454" cy="378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/>
          <p:cNvSpPr/>
          <p:nvPr/>
        </p:nvSpPr>
        <p:spPr>
          <a:xfrm>
            <a:off x="545451" y="944325"/>
            <a:ext cx="9408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j-lt"/>
                <a:ea typeface="+mj-ea"/>
                <a:cs typeface="+mj-cs"/>
              </a:defRPr>
            </a:pPr>
            <a:r>
              <a:rPr lang="es-MX" sz="2800" b="1" dirty="0">
                <a:solidFill>
                  <a:schemeClr val="tx1">
                    <a:lumMod val="95000"/>
                  </a:schemeClr>
                </a:solidFill>
              </a:rPr>
              <a:t>Pre test de Romberg con ojos CERRADOS y apoyo en pie derecho </a:t>
            </a:r>
            <a:endParaRPr lang="en-US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8" name="Imagen 7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105" y="2083912"/>
            <a:ext cx="4616029" cy="260815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279900" y="1371599"/>
            <a:ext cx="5392910" cy="959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ángulo redondeado 2"/>
          <p:cNvSpPr/>
          <p:nvPr/>
        </p:nvSpPr>
        <p:spPr>
          <a:xfrm>
            <a:off x="7571871" y="5308438"/>
            <a:ext cx="392449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MAYOR RIESGO DE LESIÓN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40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72900" y="944325"/>
            <a:ext cx="9553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j-lt"/>
                <a:ea typeface="+mj-ea"/>
                <a:cs typeface="+mj-cs"/>
              </a:defRPr>
            </a:pPr>
            <a:r>
              <a:rPr lang="es-MX" sz="2800" b="1" dirty="0">
                <a:solidFill>
                  <a:schemeClr val="tx1">
                    <a:lumMod val="95000"/>
                  </a:schemeClr>
                </a:solidFill>
              </a:rPr>
              <a:t>Pre test de Romberg con ojos CERRADOS y apoyo en pie izquierdo </a:t>
            </a:r>
            <a:endParaRPr lang="en-US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8" name="Imagen 7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105" y="2083912"/>
            <a:ext cx="4616029" cy="260815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279900" y="1371599"/>
            <a:ext cx="5392910" cy="959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ángulo redondeado 2"/>
          <p:cNvSpPr/>
          <p:nvPr/>
        </p:nvSpPr>
        <p:spPr>
          <a:xfrm>
            <a:off x="7571871" y="5308438"/>
            <a:ext cx="392449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MAYOR RIESGO DE LESIÓN</a:t>
            </a:r>
            <a:endParaRPr lang="en-US" dirty="0"/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1276761786"/>
              </p:ext>
            </p:extLst>
          </p:nvPr>
        </p:nvGraphicFramePr>
        <p:xfrm>
          <a:off x="660401" y="1843087"/>
          <a:ext cx="6388100" cy="412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3358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51115" y="944325"/>
            <a:ext cx="8997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j-lt"/>
                <a:ea typeface="+mj-ea"/>
                <a:cs typeface="+mj-cs"/>
              </a:defRPr>
            </a:pPr>
            <a:r>
              <a:rPr lang="es-MX" sz="2800" b="1" dirty="0">
                <a:solidFill>
                  <a:schemeClr val="tx1">
                    <a:lumMod val="95000"/>
                  </a:schemeClr>
                </a:solidFill>
              </a:rPr>
              <a:t>Pre test de SALTOS con ojos ABIERTOS y apoyo en pie derecho </a:t>
            </a:r>
            <a:endParaRPr lang="en-US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279900" y="1371599"/>
            <a:ext cx="5392910" cy="959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ángulo redondeado 2"/>
          <p:cNvSpPr/>
          <p:nvPr/>
        </p:nvSpPr>
        <p:spPr>
          <a:xfrm>
            <a:off x="1132971" y="3429475"/>
            <a:ext cx="3924495" cy="533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MENOR RIESGO DE LESIÓN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1029386308"/>
              </p:ext>
            </p:extLst>
          </p:nvPr>
        </p:nvGraphicFramePr>
        <p:xfrm>
          <a:off x="444501" y="2083912"/>
          <a:ext cx="6324600" cy="3757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468" y="1574445"/>
            <a:ext cx="3289300" cy="3733992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7571871" y="5308438"/>
            <a:ext cx="3924495" cy="533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MENOR RIESGO DE LESIÓN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0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redondeado 17"/>
          <p:cNvSpPr/>
          <p:nvPr/>
        </p:nvSpPr>
        <p:spPr>
          <a:xfrm>
            <a:off x="-67413" y="0"/>
            <a:ext cx="12185522" cy="6858000"/>
          </a:xfrm>
          <a:prstGeom prst="roundRect">
            <a:avLst>
              <a:gd name="adj" fmla="val 0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ángulo redondeado 4"/>
          <p:cNvSpPr/>
          <p:nvPr/>
        </p:nvSpPr>
        <p:spPr>
          <a:xfrm>
            <a:off x="3611418" y="424874"/>
            <a:ext cx="5809673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b="1" dirty="0">
                <a:latin typeface="Arial" panose="020B0604020202020204" pitchFamily="34" charset="0"/>
                <a:cs typeface="Arial" panose="020B0604020202020204" pitchFamily="34" charset="0"/>
              </a:rPr>
              <a:t>Contenidos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7" t="163" r="49267" b="-163"/>
          <a:stretch/>
        </p:blipFill>
        <p:spPr>
          <a:xfrm>
            <a:off x="397163" y="1034474"/>
            <a:ext cx="2355273" cy="56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rupo 18"/>
          <p:cNvGrpSpPr/>
          <p:nvPr/>
        </p:nvGrpSpPr>
        <p:grpSpPr>
          <a:xfrm>
            <a:off x="4110181" y="1724892"/>
            <a:ext cx="4655129" cy="3634498"/>
            <a:chOff x="3362036" y="1364673"/>
            <a:chExt cx="4655129" cy="3634498"/>
          </a:xfrm>
        </p:grpSpPr>
        <p:sp>
          <p:nvSpPr>
            <p:cNvPr id="11" name="Recortar rectángulo de esquina sencilla 10"/>
            <p:cNvSpPr/>
            <p:nvPr/>
          </p:nvSpPr>
          <p:spPr>
            <a:xfrm>
              <a:off x="3362036" y="1364673"/>
              <a:ext cx="3491346" cy="424873"/>
            </a:xfrm>
            <a:prstGeom prst="snip1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dirty="0"/>
                <a:t>INTRODUCCIÓN </a:t>
              </a:r>
            </a:p>
          </p:txBody>
        </p:sp>
        <p:sp>
          <p:nvSpPr>
            <p:cNvPr id="12" name="Recortar rectángulo de esquina sencilla 11"/>
            <p:cNvSpPr/>
            <p:nvPr/>
          </p:nvSpPr>
          <p:spPr>
            <a:xfrm>
              <a:off x="3611418" y="1884217"/>
              <a:ext cx="3491346" cy="424873"/>
            </a:xfrm>
            <a:prstGeom prst="snip1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dirty="0"/>
                <a:t>FUNDAMENTACION TEÓRICA </a:t>
              </a:r>
            </a:p>
          </p:txBody>
        </p:sp>
        <p:sp>
          <p:nvSpPr>
            <p:cNvPr id="13" name="Recortar rectángulo de esquina sencilla 12"/>
            <p:cNvSpPr/>
            <p:nvPr/>
          </p:nvSpPr>
          <p:spPr>
            <a:xfrm>
              <a:off x="3782291" y="2426854"/>
              <a:ext cx="3491346" cy="424873"/>
            </a:xfrm>
            <a:prstGeom prst="snip1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dirty="0"/>
                <a:t>METODOLOGÍA </a:t>
              </a:r>
            </a:p>
          </p:txBody>
        </p:sp>
        <p:sp>
          <p:nvSpPr>
            <p:cNvPr id="14" name="Recortar rectángulo de esquina sencilla 13"/>
            <p:cNvSpPr/>
            <p:nvPr/>
          </p:nvSpPr>
          <p:spPr>
            <a:xfrm>
              <a:off x="3967017" y="2969491"/>
              <a:ext cx="3491346" cy="424873"/>
            </a:xfrm>
            <a:prstGeom prst="snip1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dirty="0"/>
                <a:t>ANÁLISIS DE RESULTADOS </a:t>
              </a:r>
            </a:p>
          </p:txBody>
        </p:sp>
        <p:sp>
          <p:nvSpPr>
            <p:cNvPr id="15" name="Recortar rectángulo de esquina sencilla 14"/>
            <p:cNvSpPr/>
            <p:nvPr/>
          </p:nvSpPr>
          <p:spPr>
            <a:xfrm>
              <a:off x="4211781" y="3512128"/>
              <a:ext cx="3491346" cy="424873"/>
            </a:xfrm>
            <a:prstGeom prst="snip1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dirty="0"/>
                <a:t>ASPECTOS COMPARATIVOS  </a:t>
              </a:r>
            </a:p>
          </p:txBody>
        </p:sp>
        <p:sp>
          <p:nvSpPr>
            <p:cNvPr id="16" name="Recortar rectángulo de esquina sencilla 15"/>
            <p:cNvSpPr/>
            <p:nvPr/>
          </p:nvSpPr>
          <p:spPr>
            <a:xfrm>
              <a:off x="4345710" y="4043213"/>
              <a:ext cx="3491346" cy="424873"/>
            </a:xfrm>
            <a:prstGeom prst="snip1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dirty="0"/>
                <a:t>CONCLUSIONES  </a:t>
              </a:r>
            </a:p>
          </p:txBody>
        </p:sp>
        <p:sp>
          <p:nvSpPr>
            <p:cNvPr id="17" name="Recortar rectángulo de esquina sencilla 16"/>
            <p:cNvSpPr/>
            <p:nvPr/>
          </p:nvSpPr>
          <p:spPr>
            <a:xfrm>
              <a:off x="4525819" y="4574298"/>
              <a:ext cx="3491346" cy="424873"/>
            </a:xfrm>
            <a:prstGeom prst="snip1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dirty="0"/>
                <a:t>RECOMENDACIONES  </a:t>
              </a:r>
            </a:p>
          </p:txBody>
        </p:sp>
      </p:grpSp>
      <p:pic>
        <p:nvPicPr>
          <p:cNvPr id="20" name="Picture 6" descr="http://blogs.espe.edu.ec/wp-content/uploads/2014/05/LOGO-PRINCIPAL-1024x26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711" y="288102"/>
            <a:ext cx="1830259" cy="39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33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31884" y="944325"/>
            <a:ext cx="9235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j-lt"/>
                <a:ea typeface="+mj-ea"/>
                <a:cs typeface="+mj-cs"/>
              </a:defRPr>
            </a:pPr>
            <a:r>
              <a:rPr lang="es-MX" sz="2800" b="1" dirty="0">
                <a:solidFill>
                  <a:schemeClr val="tx1">
                    <a:lumMod val="95000"/>
                  </a:schemeClr>
                </a:solidFill>
              </a:rPr>
              <a:t>Pre test de SALTOS  con ojos CERRADOS y apoyo en pie derecho </a:t>
            </a:r>
            <a:endParaRPr lang="en-US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279900" y="1371599"/>
            <a:ext cx="5392910" cy="959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ángulo redondeado 2"/>
          <p:cNvSpPr/>
          <p:nvPr/>
        </p:nvSpPr>
        <p:spPr>
          <a:xfrm>
            <a:off x="7571871" y="5308438"/>
            <a:ext cx="392449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LEVE RIESGO DE LESIÓN</a:t>
            </a:r>
            <a:endParaRPr lang="en-US" dirty="0"/>
          </a:p>
        </p:txBody>
      </p:sp>
      <p:pic>
        <p:nvPicPr>
          <p:cNvPr id="9" name="Imagen 8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468" y="1574445"/>
            <a:ext cx="3289300" cy="3733992"/>
          </a:xfrm>
          <a:prstGeom prst="rect">
            <a:avLst/>
          </a:prstGeom>
        </p:spPr>
      </p:pic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1289298297"/>
              </p:ext>
            </p:extLst>
          </p:nvPr>
        </p:nvGraphicFramePr>
        <p:xfrm>
          <a:off x="127000" y="2222500"/>
          <a:ext cx="7444870" cy="383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4621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17821" y="944325"/>
            <a:ext cx="9663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j-lt"/>
                <a:ea typeface="+mj-ea"/>
                <a:cs typeface="+mj-cs"/>
              </a:defRPr>
            </a:pPr>
            <a:r>
              <a:rPr lang="es-MX" sz="2800" b="1" dirty="0">
                <a:solidFill>
                  <a:schemeClr val="tx1">
                    <a:lumMod val="95000"/>
                  </a:schemeClr>
                </a:solidFill>
              </a:rPr>
              <a:t>Pre test de SALTOS  con ojos CERRADOS y apoyo en pie IZQUIERDO </a:t>
            </a:r>
            <a:endParaRPr lang="en-US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279900" y="1371599"/>
            <a:ext cx="5392910" cy="959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863240178"/>
              </p:ext>
            </p:extLst>
          </p:nvPr>
        </p:nvGraphicFramePr>
        <p:xfrm>
          <a:off x="114300" y="1894818"/>
          <a:ext cx="7518399" cy="4226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Imagen 8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468" y="1574445"/>
            <a:ext cx="3289300" cy="3733992"/>
          </a:xfrm>
          <a:prstGeom prst="rect">
            <a:avLst/>
          </a:prstGeom>
        </p:spPr>
      </p:pic>
      <p:sp>
        <p:nvSpPr>
          <p:cNvPr id="5" name="Explosión 2 4"/>
          <p:cNvSpPr/>
          <p:nvPr/>
        </p:nvSpPr>
        <p:spPr>
          <a:xfrm>
            <a:off x="7251700" y="4546600"/>
            <a:ext cx="4940300" cy="2311400"/>
          </a:xfrm>
          <a:prstGeom prst="irregularSeal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400" dirty="0"/>
              <a:t>EXCESIVO RIESGO DE LESIÓN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713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66800" y="1295399"/>
            <a:ext cx="5392910" cy="959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3110729408"/>
              </p:ext>
            </p:extLst>
          </p:nvPr>
        </p:nvGraphicFramePr>
        <p:xfrm>
          <a:off x="812800" y="1781334"/>
          <a:ext cx="6751320" cy="3590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Imagen 9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0" y="1155779"/>
            <a:ext cx="3406834" cy="201012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E7E9B44-D092-4C09-BA26-8EDB958812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77" r="42311"/>
          <a:stretch/>
        </p:blipFill>
        <p:spPr>
          <a:xfrm>
            <a:off x="8230566" y="3443288"/>
            <a:ext cx="3658901" cy="309193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708406" y="878799"/>
            <a:ext cx="2364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white">
                    <a:lumMod val="8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es-MX" b="1" i="1" dirty="0">
                <a:solidFill>
                  <a:prstClr val="white">
                    <a:lumMod val="85000"/>
                  </a:prstClr>
                </a:solidFill>
              </a:rPr>
              <a:t>de conducción del balón</a:t>
            </a:r>
            <a:endParaRPr lang="en-US" b="1" i="1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061442" y="878799"/>
            <a:ext cx="1701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i="1" dirty="0">
                <a:solidFill>
                  <a:prstClr val="white">
                    <a:lumMod val="85000"/>
                  </a:prstClr>
                </a:solidFill>
              </a:rPr>
              <a:t>Pre test técnico </a:t>
            </a:r>
            <a:endParaRPr lang="en-US" dirty="0"/>
          </a:p>
        </p:txBody>
      </p:sp>
      <p:sp>
        <p:nvSpPr>
          <p:cNvPr id="12" name="Rectángulo 11"/>
          <p:cNvSpPr/>
          <p:nvPr/>
        </p:nvSpPr>
        <p:spPr>
          <a:xfrm>
            <a:off x="2374900" y="5680234"/>
            <a:ext cx="3962400" cy="7239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MUY BUENA CONDUCCIÓN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97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723900" y="787400"/>
            <a:ext cx="3111500" cy="55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COMPARACION IMC </a:t>
            </a:r>
            <a:endParaRPr lang="en-US" dirty="0"/>
          </a:p>
        </p:txBody>
      </p:sp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3958964987"/>
              </p:ext>
            </p:extLst>
          </p:nvPr>
        </p:nvGraphicFramePr>
        <p:xfrm>
          <a:off x="5814150" y="1896744"/>
          <a:ext cx="5597436" cy="3894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Gráfico 17"/>
          <p:cNvGraphicFramePr/>
          <p:nvPr>
            <p:extLst>
              <p:ext uri="{D42A27DB-BD31-4B8C-83A1-F6EECF244321}">
                <p14:modId xmlns:p14="http://schemas.microsoft.com/office/powerpoint/2010/main" val="2615323309"/>
              </p:ext>
            </p:extLst>
          </p:nvPr>
        </p:nvGraphicFramePr>
        <p:xfrm>
          <a:off x="292101" y="1896743"/>
          <a:ext cx="5669280" cy="3894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2921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723900" y="787400"/>
            <a:ext cx="3111500" cy="55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COMPARACION TEST ROMBERG </a:t>
            </a:r>
            <a:endParaRPr lang="en-US" dirty="0"/>
          </a:p>
        </p:txBody>
      </p:sp>
      <p:grpSp>
        <p:nvGrpSpPr>
          <p:cNvPr id="3" name="Grupo 2"/>
          <p:cNvGrpSpPr/>
          <p:nvPr/>
        </p:nvGrpSpPr>
        <p:grpSpPr>
          <a:xfrm>
            <a:off x="177800" y="1774190"/>
            <a:ext cx="5654041" cy="4284979"/>
            <a:chOff x="-48858" y="-13025"/>
            <a:chExt cx="5586259" cy="3692628"/>
          </a:xfrm>
        </p:grpSpPr>
        <p:graphicFrame>
          <p:nvGraphicFramePr>
            <p:cNvPr id="4" name="Gráfico 3"/>
            <p:cNvGraphicFramePr/>
            <p:nvPr/>
          </p:nvGraphicFramePr>
          <p:xfrm>
            <a:off x="-23565" y="-13025"/>
            <a:ext cx="2827020" cy="175069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5" name="Gráfico 4"/>
            <p:cNvGraphicFramePr/>
            <p:nvPr/>
          </p:nvGraphicFramePr>
          <p:xfrm>
            <a:off x="-48858" y="1703483"/>
            <a:ext cx="2864485" cy="19761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6" name="Gráfico 5"/>
            <p:cNvGraphicFramePr/>
            <p:nvPr/>
          </p:nvGraphicFramePr>
          <p:xfrm>
            <a:off x="2768496" y="-13024"/>
            <a:ext cx="2712085" cy="17564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7" name="Gráfico 6"/>
            <p:cNvGraphicFramePr/>
            <p:nvPr/>
          </p:nvGraphicFramePr>
          <p:xfrm>
            <a:off x="2824681" y="1665838"/>
            <a:ext cx="2712720" cy="19932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pSp>
        <p:nvGrpSpPr>
          <p:cNvPr id="14" name="Grupo 13"/>
          <p:cNvGrpSpPr/>
          <p:nvPr/>
        </p:nvGrpSpPr>
        <p:grpSpPr>
          <a:xfrm>
            <a:off x="6072505" y="1774190"/>
            <a:ext cx="5700395" cy="4308474"/>
            <a:chOff x="56029" y="503575"/>
            <a:chExt cx="5701521" cy="3356749"/>
          </a:xfrm>
        </p:grpSpPr>
        <p:graphicFrame>
          <p:nvGraphicFramePr>
            <p:cNvPr id="15" name="Gráfico 14"/>
            <p:cNvGraphicFramePr/>
            <p:nvPr/>
          </p:nvGraphicFramePr>
          <p:xfrm>
            <a:off x="56029" y="503575"/>
            <a:ext cx="2887344" cy="166560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16" name="Gráfico 15"/>
            <p:cNvGraphicFramePr/>
            <p:nvPr/>
          </p:nvGraphicFramePr>
          <p:xfrm>
            <a:off x="2834645" y="527071"/>
            <a:ext cx="2922905" cy="16802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17" name="Gráfico 16"/>
            <p:cNvGraphicFramePr/>
            <p:nvPr/>
          </p:nvGraphicFramePr>
          <p:xfrm>
            <a:off x="63505" y="2123815"/>
            <a:ext cx="2777490" cy="171640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18" name="Gráfico 17"/>
            <p:cNvGraphicFramePr/>
            <p:nvPr/>
          </p:nvGraphicFramePr>
          <p:xfrm>
            <a:off x="2799229" y="2112804"/>
            <a:ext cx="2939415" cy="17475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</p:grpSp>
      <p:sp>
        <p:nvSpPr>
          <p:cNvPr id="2" name="Rectángulo 1"/>
          <p:cNvSpPr/>
          <p:nvPr/>
        </p:nvSpPr>
        <p:spPr>
          <a:xfrm>
            <a:off x="5879051" y="1016437"/>
            <a:ext cx="99059" cy="5791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1816100" y="6375400"/>
            <a:ext cx="2146300" cy="432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PRE TEST</a:t>
            </a:r>
            <a:endParaRPr lang="en-US" dirty="0"/>
          </a:p>
        </p:txBody>
      </p:sp>
      <p:sp>
        <p:nvSpPr>
          <p:cNvPr id="20" name="Rectángulo 19"/>
          <p:cNvSpPr/>
          <p:nvPr/>
        </p:nvSpPr>
        <p:spPr>
          <a:xfrm>
            <a:off x="7706969" y="6375399"/>
            <a:ext cx="2146300" cy="432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POST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58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723900" y="787400"/>
            <a:ext cx="3111500" cy="55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COMPARACIÓN TEST SALTOS </a:t>
            </a:r>
            <a:endParaRPr lang="en-US" dirty="0"/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3439167344"/>
              </p:ext>
            </p:extLst>
          </p:nvPr>
        </p:nvGraphicFramePr>
        <p:xfrm>
          <a:off x="3084254" y="2343322"/>
          <a:ext cx="2757333" cy="1876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1913786550"/>
              </p:ext>
            </p:extLst>
          </p:nvPr>
        </p:nvGraphicFramePr>
        <p:xfrm>
          <a:off x="0" y="2343321"/>
          <a:ext cx="3036155" cy="1894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81981149"/>
              </p:ext>
            </p:extLst>
          </p:nvPr>
        </p:nvGraphicFramePr>
        <p:xfrm>
          <a:off x="0" y="4219574"/>
          <a:ext cx="3022413" cy="1927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317099608"/>
              </p:ext>
            </p:extLst>
          </p:nvPr>
        </p:nvGraphicFramePr>
        <p:xfrm>
          <a:off x="3084254" y="4251324"/>
          <a:ext cx="2757333" cy="1895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7" name="Grupo 6"/>
          <p:cNvGrpSpPr/>
          <p:nvPr/>
        </p:nvGrpSpPr>
        <p:grpSpPr>
          <a:xfrm>
            <a:off x="6146800" y="2301239"/>
            <a:ext cx="5902325" cy="3845560"/>
            <a:chOff x="0" y="0"/>
            <a:chExt cx="5454650" cy="2901315"/>
          </a:xfrm>
        </p:grpSpPr>
        <p:graphicFrame>
          <p:nvGraphicFramePr>
            <p:cNvPr id="8" name="Gráfico 7"/>
            <p:cNvGraphicFramePr/>
            <p:nvPr/>
          </p:nvGraphicFramePr>
          <p:xfrm>
            <a:off x="12700" y="31750"/>
            <a:ext cx="2749550" cy="13652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9" name="Gráfico 8"/>
            <p:cNvGraphicFramePr/>
            <p:nvPr/>
          </p:nvGraphicFramePr>
          <p:xfrm>
            <a:off x="2749550" y="0"/>
            <a:ext cx="2705100" cy="14541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10" name="Gráfico 9"/>
            <p:cNvGraphicFramePr/>
            <p:nvPr/>
          </p:nvGraphicFramePr>
          <p:xfrm>
            <a:off x="0" y="1397000"/>
            <a:ext cx="2749550" cy="14859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12" name="Gráfico 11"/>
            <p:cNvGraphicFramePr/>
            <p:nvPr/>
          </p:nvGraphicFramePr>
          <p:xfrm>
            <a:off x="2705100" y="1397000"/>
            <a:ext cx="2736850" cy="15043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</p:grpSp>
      <p:sp>
        <p:nvSpPr>
          <p:cNvPr id="13" name="Rectángulo 12"/>
          <p:cNvSpPr/>
          <p:nvPr/>
        </p:nvSpPr>
        <p:spPr>
          <a:xfrm>
            <a:off x="6009698" y="1066799"/>
            <a:ext cx="99059" cy="5791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13"/>
          <p:cNvSpPr/>
          <p:nvPr/>
        </p:nvSpPr>
        <p:spPr>
          <a:xfrm>
            <a:off x="1884088" y="6425763"/>
            <a:ext cx="2146300" cy="432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PRE TEST</a:t>
            </a:r>
            <a:endParaRPr lang="en-US" dirty="0"/>
          </a:p>
        </p:txBody>
      </p:sp>
      <p:sp>
        <p:nvSpPr>
          <p:cNvPr id="15" name="Rectángulo 14"/>
          <p:cNvSpPr/>
          <p:nvPr/>
        </p:nvSpPr>
        <p:spPr>
          <a:xfrm>
            <a:off x="7774957" y="6425762"/>
            <a:ext cx="2146300" cy="432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POST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49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723900" y="787400"/>
            <a:ext cx="3111500" cy="55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COMPARACIÓN TEST TECNICO </a:t>
            </a:r>
            <a:endParaRPr lang="en-US" dirty="0"/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3899451691"/>
              </p:ext>
            </p:extLst>
          </p:nvPr>
        </p:nvGraphicFramePr>
        <p:xfrm>
          <a:off x="850900" y="2117724"/>
          <a:ext cx="4889500" cy="3350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19298085"/>
              </p:ext>
            </p:extLst>
          </p:nvPr>
        </p:nvGraphicFramePr>
        <p:xfrm>
          <a:off x="6540500" y="2150466"/>
          <a:ext cx="4838700" cy="3317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ángulo 4"/>
          <p:cNvSpPr/>
          <p:nvPr/>
        </p:nvSpPr>
        <p:spPr>
          <a:xfrm>
            <a:off x="6093518" y="913803"/>
            <a:ext cx="99059" cy="5791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1884088" y="6425763"/>
            <a:ext cx="2146300" cy="432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PRE TEST</a:t>
            </a:r>
            <a:endParaRPr lang="en-US" dirty="0"/>
          </a:p>
        </p:txBody>
      </p:sp>
      <p:sp>
        <p:nvSpPr>
          <p:cNvPr id="7" name="Rectángulo 6"/>
          <p:cNvSpPr/>
          <p:nvPr/>
        </p:nvSpPr>
        <p:spPr>
          <a:xfrm>
            <a:off x="7774957" y="6425762"/>
            <a:ext cx="2146300" cy="432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POST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89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043404F7-46EE-3A4F-A1AC-7C27A74F47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6765379"/>
              </p:ext>
            </p:extLst>
          </p:nvPr>
        </p:nvGraphicFramePr>
        <p:xfrm>
          <a:off x="189185" y="719665"/>
          <a:ext cx="11855669" cy="6006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895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E13810C7-E643-B74F-A654-10D1A1FE7E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9565474"/>
              </p:ext>
            </p:extLst>
          </p:nvPr>
        </p:nvGraphicFramePr>
        <p:xfrm>
          <a:off x="73572" y="719666"/>
          <a:ext cx="11750566" cy="5607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348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1542473" y="1415834"/>
            <a:ext cx="2050472" cy="48029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PROBLEMA</a:t>
            </a:r>
            <a:endParaRPr lang="en-US" dirty="0"/>
          </a:p>
        </p:txBody>
      </p:sp>
      <p:sp>
        <p:nvSpPr>
          <p:cNvPr id="4" name="Rectángulo redondeado 3"/>
          <p:cNvSpPr/>
          <p:nvPr/>
        </p:nvSpPr>
        <p:spPr>
          <a:xfrm>
            <a:off x="5135935" y="1326282"/>
            <a:ext cx="2050472" cy="48029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OBJETIVOS</a:t>
            </a:r>
            <a:endParaRPr lang="en-US" dirty="0"/>
          </a:p>
        </p:txBody>
      </p:sp>
      <p:sp>
        <p:nvSpPr>
          <p:cNvPr id="5" name="Rectángulo redondeado 4"/>
          <p:cNvSpPr/>
          <p:nvPr/>
        </p:nvSpPr>
        <p:spPr>
          <a:xfrm>
            <a:off x="9217891" y="1386898"/>
            <a:ext cx="2050472" cy="48029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O. VARIABLES</a:t>
            </a:r>
            <a:endParaRPr lang="en-US" dirty="0"/>
          </a:p>
        </p:txBody>
      </p:sp>
      <p:sp>
        <p:nvSpPr>
          <p:cNvPr id="7" name="AutoShape 4" descr="Errores al plantear un problema de investigación – El blog de Víctor Yepes"/>
          <p:cNvSpPr>
            <a:spLocks noChangeAspect="1" noChangeArrowheads="1"/>
          </p:cNvSpPr>
          <p:nvPr/>
        </p:nvSpPr>
        <p:spPr bwMode="auto">
          <a:xfrm>
            <a:off x="155575" y="-822325"/>
            <a:ext cx="21717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Imagen 7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39" y="2186878"/>
            <a:ext cx="2130671" cy="2164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25" y="3771872"/>
            <a:ext cx="2552700" cy="18954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32" y="4783296"/>
            <a:ext cx="1830141" cy="1537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711" y="5531415"/>
            <a:ext cx="1659449" cy="1326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160" y="2033435"/>
            <a:ext cx="2640022" cy="2470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 descr="Recorte de pantall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337" y="4552319"/>
            <a:ext cx="1648756" cy="15539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9" name="Conector recto 18"/>
          <p:cNvCxnSpPr/>
          <p:nvPr/>
        </p:nvCxnSpPr>
        <p:spPr>
          <a:xfrm flipV="1">
            <a:off x="4446035" y="4783296"/>
            <a:ext cx="1051789" cy="1144433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Conector recto 19"/>
          <p:cNvCxnSpPr>
            <a:endCxn id="17" idx="1"/>
          </p:cNvCxnSpPr>
          <p:nvPr/>
        </p:nvCxnSpPr>
        <p:spPr>
          <a:xfrm flipH="1" flipV="1">
            <a:off x="4488792" y="4779890"/>
            <a:ext cx="1172125" cy="1087557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4" name="Imagen 23" descr="Recorte de pantall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093" y="5018687"/>
            <a:ext cx="2317869" cy="1524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Imagen 25" descr="Recorte de pantalla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6"/>
          <a:stretch/>
        </p:blipFill>
        <p:spPr>
          <a:xfrm>
            <a:off x="9690504" y="2186878"/>
            <a:ext cx="1577859" cy="1789572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9063514" y="2659325"/>
            <a:ext cx="526473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V. I</a:t>
            </a:r>
            <a:endParaRPr lang="en-US" dirty="0"/>
          </a:p>
        </p:txBody>
      </p:sp>
      <p:sp>
        <p:nvSpPr>
          <p:cNvPr id="28" name="Rectángulo 27"/>
          <p:cNvSpPr/>
          <p:nvPr/>
        </p:nvSpPr>
        <p:spPr>
          <a:xfrm>
            <a:off x="9019432" y="4654567"/>
            <a:ext cx="570555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V. D</a:t>
            </a:r>
            <a:endParaRPr lang="en-US" dirty="0"/>
          </a:p>
        </p:txBody>
      </p:sp>
      <p:pic>
        <p:nvPicPr>
          <p:cNvPr id="29" name="Imagen 28" descr="Recorte de pantall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504" y="4098393"/>
            <a:ext cx="1603335" cy="184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5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1163782" y="2173745"/>
            <a:ext cx="2050472" cy="61226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FORMULACIÓN DEL PROBLEMA</a:t>
            </a:r>
            <a:endParaRPr lang="en-US" dirty="0"/>
          </a:p>
        </p:txBody>
      </p:sp>
      <p:sp>
        <p:nvSpPr>
          <p:cNvPr id="7" name="AutoShape 4" descr="Errores al plantear un problema de investigación – El blog de Víctor Yepes"/>
          <p:cNvSpPr>
            <a:spLocks noChangeAspect="1" noChangeArrowheads="1"/>
          </p:cNvSpPr>
          <p:nvPr/>
        </p:nvSpPr>
        <p:spPr bwMode="auto">
          <a:xfrm>
            <a:off x="155575" y="-822325"/>
            <a:ext cx="21717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ángulo redondeado 5"/>
          <p:cNvSpPr/>
          <p:nvPr/>
        </p:nvSpPr>
        <p:spPr>
          <a:xfrm>
            <a:off x="3749964" y="1861043"/>
            <a:ext cx="6502400" cy="1237672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ctr">
              <a:lnSpc>
                <a:spcPct val="200000"/>
              </a:lnSpc>
              <a:spcAft>
                <a:spcPts val="0"/>
              </a:spcAft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¿Cuál es la </a:t>
            </a:r>
            <a:r>
              <a:rPr lang="es-MX" dirty="0"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Incidencia de la Propiocepción en la Prevención de Lesiones Post Pandemia en la escuela de Fútbol Súper Chaca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36" y="3098715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0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ortar rectángulo de esquina sencilla 2"/>
          <p:cNvSpPr/>
          <p:nvPr/>
        </p:nvSpPr>
        <p:spPr>
          <a:xfrm>
            <a:off x="323273" y="1013687"/>
            <a:ext cx="2438400" cy="1237673"/>
          </a:xfrm>
          <a:prstGeom prst="snip1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RIESGO DE LESIONES MAS COMUNES EN ADOLESCENTES  FUTBOLISTAS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2" y="2431471"/>
            <a:ext cx="2836721" cy="18911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ortar rectángulo de esquina sencilla 5"/>
          <p:cNvSpPr/>
          <p:nvPr/>
        </p:nvSpPr>
        <p:spPr>
          <a:xfrm>
            <a:off x="3464108" y="3135508"/>
            <a:ext cx="2203637" cy="798947"/>
          </a:xfrm>
          <a:prstGeom prst="snip1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PROPIOCEPCION </a:t>
            </a:r>
            <a:r>
              <a:rPr lang="es-MX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EN EL FUTBOL 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Recortar rectángulo de esquina sencilla 6"/>
          <p:cNvSpPr/>
          <p:nvPr/>
        </p:nvSpPr>
        <p:spPr>
          <a:xfrm>
            <a:off x="9163008" y="2877126"/>
            <a:ext cx="2285526" cy="941271"/>
          </a:xfrm>
          <a:prstGeom prst="snip1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ENTRENAMIENTO PROPIOCEPTIVO</a:t>
            </a:r>
          </a:p>
          <a:p>
            <a:pPr algn="ctr"/>
            <a:r>
              <a:rPr lang="es-MX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BENEFICIOS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Imagen 7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26" y="4322618"/>
            <a:ext cx="2797122" cy="19312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n 8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82" y="2028850"/>
            <a:ext cx="2498835" cy="19056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Recortar rectángulo de esquina sencilla 13"/>
          <p:cNvSpPr/>
          <p:nvPr/>
        </p:nvSpPr>
        <p:spPr>
          <a:xfrm>
            <a:off x="5938982" y="1106051"/>
            <a:ext cx="2398953" cy="798947"/>
          </a:xfrm>
          <a:prstGeom prst="snip1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MECANO Y EXTERORECEPTORES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900" y="3999346"/>
            <a:ext cx="1771741" cy="27569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4757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corte de pantall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5004" b="28596"/>
          <a:stretch/>
        </p:blipFill>
        <p:spPr>
          <a:xfrm>
            <a:off x="2918691" y="1548931"/>
            <a:ext cx="8386619" cy="3119194"/>
          </a:xfrm>
          <a:prstGeom prst="rect">
            <a:avLst/>
          </a:prstGeom>
        </p:spPr>
      </p:pic>
      <p:sp>
        <p:nvSpPr>
          <p:cNvPr id="4" name="Recortar rectángulo de esquina sencilla 3"/>
          <p:cNvSpPr/>
          <p:nvPr/>
        </p:nvSpPr>
        <p:spPr>
          <a:xfrm>
            <a:off x="101600" y="821742"/>
            <a:ext cx="2309091" cy="1256147"/>
          </a:xfrm>
          <a:prstGeom prst="snip1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RIESGO DE LESIONES MAS COMUNES EN FUTBOLISTAS</a:t>
            </a:r>
          </a:p>
          <a:p>
            <a:pPr algn="ctr"/>
            <a:r>
              <a:rPr lang="es-MX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ADOLESCENTES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Imagen 4" descr="Recorte de pantalla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64" r="11030" b="86025"/>
          <a:stretch/>
        </p:blipFill>
        <p:spPr>
          <a:xfrm>
            <a:off x="3985491" y="821742"/>
            <a:ext cx="6253018" cy="67762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484" y="4661836"/>
            <a:ext cx="3714172" cy="2090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770" y="4734103"/>
            <a:ext cx="3059649" cy="2052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9" y="2314430"/>
            <a:ext cx="2546585" cy="2543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ángulo redondeado 12"/>
          <p:cNvSpPr/>
          <p:nvPr/>
        </p:nvSpPr>
        <p:spPr>
          <a:xfrm>
            <a:off x="180685" y="4661836"/>
            <a:ext cx="2466109" cy="4338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¡IMPORTANTE SABER!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84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08236" y="1842612"/>
            <a:ext cx="1692564" cy="650876"/>
          </a:xfrm>
        </p:spPr>
        <p:txBody>
          <a:bodyPr>
            <a:noAutofit/>
          </a:bodyPr>
          <a:lstStyle/>
          <a:p>
            <a:r>
              <a:rPr lang="es-MX" sz="4800" b="1" dirty="0">
                <a:solidFill>
                  <a:srgbClr val="FF0000"/>
                </a:solidFill>
              </a:rPr>
              <a:t>73%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Recortar rectángulo de esquina sencilla 2"/>
          <p:cNvSpPr/>
          <p:nvPr/>
        </p:nvSpPr>
        <p:spPr>
          <a:xfrm>
            <a:off x="120073" y="858980"/>
            <a:ext cx="2837247" cy="1511345"/>
          </a:xfrm>
          <a:prstGeom prst="snip1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RIESGO DE LESIONES MAS COMUNES EN FUTBOLISTAS</a:t>
            </a:r>
          </a:p>
          <a:p>
            <a:pPr algn="ctr"/>
            <a:r>
              <a:rPr lang="es-MX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ADOLESCENTES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127163"/>
            <a:ext cx="3189502" cy="180966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43" y="4194634"/>
            <a:ext cx="2124123" cy="1162894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957320" y="3177741"/>
            <a:ext cx="9529618" cy="650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>
                <a:solidFill>
                  <a:srgbClr val="FF0000"/>
                </a:solidFill>
              </a:rPr>
              <a:t>4 TIPOS DE LESIONES MAS COMUNES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8842734" y="5682966"/>
            <a:ext cx="2453171" cy="650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200" b="1" dirty="0">
                <a:solidFill>
                  <a:schemeClr val="accent4">
                    <a:lumMod val="75000"/>
                  </a:schemeClr>
                </a:solidFill>
              </a:rPr>
              <a:t>#4 CUADRICEPS</a:t>
            </a: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149421" y="5399708"/>
            <a:ext cx="2191953" cy="650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>
                <a:solidFill>
                  <a:schemeClr val="accent4">
                    <a:lumMod val="75000"/>
                  </a:schemeClr>
                </a:solidFill>
              </a:rPr>
              <a:t>#1 TOBILLO</a:t>
            </a: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227497" y="5357528"/>
            <a:ext cx="2191953" cy="650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>
                <a:solidFill>
                  <a:schemeClr val="accent4">
                    <a:lumMod val="75000"/>
                  </a:schemeClr>
                </a:solidFill>
              </a:rPr>
              <a:t>#3 RODILLA</a:t>
            </a: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3341375" y="5389072"/>
            <a:ext cx="2462838" cy="650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solidFill>
                  <a:schemeClr val="accent4">
                    <a:lumMod val="75000"/>
                  </a:schemeClr>
                </a:solidFill>
              </a:rPr>
              <a:t>#2 ISQUITIBILAES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6" name="Imagen 15" descr="Recorte de pantall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121" y="5840911"/>
            <a:ext cx="911352" cy="1017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750" y="3869262"/>
            <a:ext cx="1820622" cy="1530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58" y="3877902"/>
            <a:ext cx="2257192" cy="1479626"/>
          </a:xfrm>
          <a:prstGeom prst="rect">
            <a:avLst/>
          </a:prstGeom>
        </p:spPr>
      </p:pic>
      <p:pic>
        <p:nvPicPr>
          <p:cNvPr id="19" name="Imagen 18" descr="Recorte de pantall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014" y="3828617"/>
            <a:ext cx="2132609" cy="1744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076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ortar rectángulo de esquina sencilla 2"/>
          <p:cNvSpPr/>
          <p:nvPr/>
        </p:nvSpPr>
        <p:spPr>
          <a:xfrm>
            <a:off x="133926" y="774315"/>
            <a:ext cx="2119746" cy="798947"/>
          </a:xfrm>
          <a:prstGeom prst="snip1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PROPIOCPECIÓN EN EL FUTBOL 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3" y="1644073"/>
            <a:ext cx="11360734" cy="499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1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ortar rectángulo de esquina sencilla 2"/>
          <p:cNvSpPr/>
          <p:nvPr/>
        </p:nvSpPr>
        <p:spPr>
          <a:xfrm>
            <a:off x="618836" y="752627"/>
            <a:ext cx="2498437" cy="798947"/>
          </a:xfrm>
          <a:prstGeom prst="snip1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MECANO Y EXTERORECEPTORES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22" y="1633437"/>
            <a:ext cx="5488123" cy="5062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ángulo 4"/>
          <p:cNvSpPr/>
          <p:nvPr/>
        </p:nvSpPr>
        <p:spPr>
          <a:xfrm>
            <a:off x="6086764" y="780584"/>
            <a:ext cx="5966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Mecanismo átomo fisiológicos que explican la propiocepción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9754163" y="1180857"/>
            <a:ext cx="1962726" cy="572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RUFFINI</a:t>
            </a:r>
            <a:endParaRPr lang="en-US" dirty="0"/>
          </a:p>
        </p:txBody>
      </p:sp>
      <p:sp>
        <p:nvSpPr>
          <p:cNvPr id="7" name="Rectángulo 6"/>
          <p:cNvSpPr/>
          <p:nvPr/>
        </p:nvSpPr>
        <p:spPr>
          <a:xfrm>
            <a:off x="7419108" y="1229786"/>
            <a:ext cx="2126674" cy="572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CORPÚSCULO DE PACINI</a:t>
            </a:r>
            <a:endParaRPr lang="en-US" dirty="0"/>
          </a:p>
        </p:txBody>
      </p:sp>
      <p:sp>
        <p:nvSpPr>
          <p:cNvPr id="8" name="Rectángulo 7"/>
          <p:cNvSpPr/>
          <p:nvPr/>
        </p:nvSpPr>
        <p:spPr>
          <a:xfrm>
            <a:off x="7419108" y="1890470"/>
            <a:ext cx="2126674" cy="572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Órgano tendinoso de Golgi</a:t>
            </a:r>
            <a:endParaRPr lang="en-US" dirty="0"/>
          </a:p>
        </p:txBody>
      </p:sp>
      <p:sp>
        <p:nvSpPr>
          <p:cNvPr id="9" name="Rectángulo 8"/>
          <p:cNvSpPr/>
          <p:nvPr/>
        </p:nvSpPr>
        <p:spPr>
          <a:xfrm>
            <a:off x="9746670" y="1874153"/>
            <a:ext cx="2126674" cy="572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Terminales Nerviosos</a:t>
            </a:r>
            <a:endParaRPr lang="en-US" dirty="0"/>
          </a:p>
        </p:txBody>
      </p:sp>
      <p:pic>
        <p:nvPicPr>
          <p:cNvPr id="10" name="Imagen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55" y="2622866"/>
            <a:ext cx="5499821" cy="3925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507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537</TotalTime>
  <Words>799</Words>
  <Application>Microsoft Office PowerPoint</Application>
  <PresentationFormat>Panorámica</PresentationFormat>
  <Paragraphs>133</Paragraphs>
  <Slides>28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  <vt:variant>
        <vt:lpstr>Presentaciones personalizadas</vt:lpstr>
      </vt:variant>
      <vt:variant>
        <vt:i4>1</vt:i4>
      </vt:variant>
    </vt:vector>
  </HeadingPairs>
  <TitlesOfParts>
    <vt:vector size="35" baseType="lpstr">
      <vt:lpstr>Arial</vt:lpstr>
      <vt:lpstr>Calibri</vt:lpstr>
      <vt:lpstr>Calibri Light</vt:lpstr>
      <vt:lpstr>Helvetica</vt:lpstr>
      <vt:lpstr>Times New Roman</vt:lpstr>
      <vt:lpstr>Office Theme</vt:lpstr>
      <vt:lpstr>“Incidencia del entrenamiento propioceptivo  para la prevención de lesiones post pandemia  en la Escuela de Fútbol Súper Chaca”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73%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Test técnico (conducción del balón)</vt:lpstr>
      <vt:lpstr>INDICE DE MASA CORPORAL (IMC)-PRE TEST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personalizada 1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REDMI</dc:creator>
  <cp:lastModifiedBy>expert</cp:lastModifiedBy>
  <cp:revision>40</cp:revision>
  <dcterms:created xsi:type="dcterms:W3CDTF">2021-03-16T23:16:00Z</dcterms:created>
  <dcterms:modified xsi:type="dcterms:W3CDTF">2021-04-07T01:04:56Z</dcterms:modified>
</cp:coreProperties>
</file>