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7" r:id="rId2"/>
    <p:sldId id="258" r:id="rId3"/>
    <p:sldId id="259" r:id="rId4"/>
    <p:sldId id="260" r:id="rId5"/>
    <p:sldId id="261" r:id="rId6"/>
    <p:sldId id="262" r:id="rId7"/>
    <p:sldId id="264" r:id="rId8"/>
    <p:sldId id="265" r:id="rId9"/>
    <p:sldId id="263"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300" r:id="rId29"/>
    <p:sldId id="301" r:id="rId30"/>
    <p:sldId id="286" r:id="rId31"/>
    <p:sldId id="287" r:id="rId32"/>
    <p:sldId id="299" r:id="rId33"/>
    <p:sldId id="302" r:id="rId34"/>
    <p:sldId id="288" r:id="rId35"/>
    <p:sldId id="289" r:id="rId36"/>
    <p:sldId id="290" r:id="rId37"/>
    <p:sldId id="295" r:id="rId38"/>
    <p:sldId id="294" r:id="rId39"/>
    <p:sldId id="291" r:id="rId40"/>
    <p:sldId id="296" r:id="rId41"/>
    <p:sldId id="297" r:id="rId42"/>
    <p:sldId id="298" r:id="rId4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2" autoAdjust="0"/>
    <p:restoredTop sz="94660"/>
  </p:normalViewPr>
  <p:slideViewPr>
    <p:cSldViewPr snapToGrid="0">
      <p:cViewPr varScale="1">
        <p:scale>
          <a:sx n="55" d="100"/>
          <a:sy n="55" d="100"/>
        </p:scale>
        <p:origin x="78" y="5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diana\OneDrive\Escritorio\tesis\tesis\an&#225;lisis%20de%20resultados1%20(5).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diana\OneDrive\Escritorio\tesis\an&#225;lisis%20de%20resultados1%20(5).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DANIELA\Desktop\ANEXOSS%20IMPORTANTES.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ANIELA\Desktop\ANEXOSS%20IMPORTANT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ANIELA\Desktop\ANEXOSS%20IMPORTANT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ANIELA\Desktop\ANEXOSS%20IMPORTANT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ANIELA\Desktop\ANEXOSS%20IMPORTANT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ANIELA\Desktop\ANEXOSS%20IMPORTANT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diana\OneDrive\Escritorio\tesis\an&#225;lisis%20de%20resultados1%20(5).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diana\OneDrive\Escritorio\tesis\an&#225;lisis%20de%20resultados1%20(5).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diana\OneDrive\Escritorio\tesis\an&#225;lisis%20de%20resultados1%20(5).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a:t>Desplazamiento defensivo</a:t>
            </a:r>
          </a:p>
        </c:rich>
      </c:tx>
      <c:layout>
        <c:manualLayout>
          <c:xMode val="edge"/>
          <c:yMode val="edge"/>
          <c:x val="0.16908904020058702"/>
          <c:y val="3.5217646906578026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400163987023636"/>
          <c:y val="0.43013086914564391"/>
          <c:w val="0.89599836012976364"/>
          <c:h val="0.50346168209094833"/>
        </c:manualLayout>
      </c:layout>
      <c:pie3DChart>
        <c:varyColors val="1"/>
        <c:ser>
          <c:idx val="0"/>
          <c:order val="0"/>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D7C0-4908-AA43-5D6518CEB13A}"/>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D7C0-4908-AA43-5D6518CEB13A}"/>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D7C0-4908-AA43-5D6518CEB13A}"/>
              </c:ext>
            </c:extLst>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D7C0-4908-AA43-5D6518CEB13A}"/>
              </c:ext>
            </c:extLst>
          </c:dPt>
          <c:dPt>
            <c:idx val="4"/>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D7C0-4908-AA43-5D6518CEB13A}"/>
              </c:ext>
            </c:extLst>
          </c:dPt>
          <c:dLbls>
            <c:dLbl>
              <c:idx val="4"/>
              <c:layout>
                <c:manualLayout>
                  <c:x val="-1.4241767970244673E-2"/>
                  <c:y val="-0.1564439974709847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D7C0-4908-AA43-5D6518CEB13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EC"/>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'Tabla 1 análisis'!$P$9:$P$13</c:f>
              <c:strCache>
                <c:ptCount val="5"/>
                <c:pt idx="0">
                  <c:v>Malo</c:v>
                </c:pt>
                <c:pt idx="1">
                  <c:v>Deficiente</c:v>
                </c:pt>
                <c:pt idx="2">
                  <c:v>Bueno</c:v>
                </c:pt>
                <c:pt idx="3">
                  <c:v>Muy bueno</c:v>
                </c:pt>
                <c:pt idx="4">
                  <c:v>Excelente</c:v>
                </c:pt>
              </c:strCache>
            </c:strRef>
          </c:cat>
          <c:val>
            <c:numRef>
              <c:f>'Tabla 1 análisis'!$T$9:$T$13</c:f>
              <c:numCache>
                <c:formatCode>General</c:formatCode>
                <c:ptCount val="5"/>
                <c:pt idx="4" formatCode="0%">
                  <c:v>1</c:v>
                </c:pt>
              </c:numCache>
            </c:numRef>
          </c:val>
          <c:extLst>
            <c:ext xmlns:c16="http://schemas.microsoft.com/office/drawing/2014/chart" uri="{C3380CC4-5D6E-409C-BE32-E72D297353CC}">
              <c16:uniqueId val="{0000000A-D7C0-4908-AA43-5D6518CEB13A}"/>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sz="1800" b="1" i="0" dirty="0" smtClean="0">
                <a:effectLst/>
              </a:rPr>
              <a:t>Defensa mixta</a:t>
            </a:r>
            <a:endParaRPr lang="es-EC" dirty="0">
              <a:effectLst/>
            </a:endParaRP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F5D0-4A5A-9B34-5555FC08D0F6}"/>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F5D0-4A5A-9B34-5555FC08D0F6}"/>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F5D0-4A5A-9B34-5555FC08D0F6}"/>
              </c:ext>
            </c:extLst>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F5D0-4A5A-9B34-5555FC08D0F6}"/>
              </c:ext>
            </c:extLst>
          </c:dPt>
          <c:dPt>
            <c:idx val="4"/>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F5D0-4A5A-9B34-5555FC08D0F6}"/>
              </c:ext>
            </c:extLst>
          </c:dPt>
          <c:dLbls>
            <c:dLbl>
              <c:idx val="4"/>
              <c:layout/>
              <c:tx>
                <c:rich>
                  <a:bodyPr/>
                  <a:lstStyle/>
                  <a:p>
                    <a:r>
                      <a:rPr lang="en-US" baseline="0" dirty="0"/>
                      <a:t>
</a:t>
                    </a:r>
                    <a:fld id="{C7B34156-C19D-478F-B0B6-763A9F1FE3CE}" type="PERCENTAGE">
                      <a:rPr lang="en-US" baseline="0"/>
                      <a:pPr/>
                      <a:t>[PORCENTAJE]</a:t>
                    </a:fld>
                    <a:endParaRPr lang="en-US" baseline="0" dirty="0"/>
                  </a:p>
                </c:rich>
              </c:tx>
              <c:dLblPos val="ctr"/>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F5D0-4A5A-9B34-5555FC08D0F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95000"/>
                        <a:lumOff val="5000"/>
                      </a:schemeClr>
                    </a:solidFill>
                    <a:latin typeface="+mn-lt"/>
                    <a:ea typeface="+mn-ea"/>
                    <a:cs typeface="+mn-cs"/>
                  </a:defRPr>
                </a:pPr>
                <a:endParaRPr lang="es-EC"/>
              </a:p>
            </c:txPr>
            <c:dLblPos val="ctr"/>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'[análisis de resultados1 (5).xlsx]Tabla 10 análisis'!$P$9:$P$13</c:f>
              <c:strCache>
                <c:ptCount val="5"/>
                <c:pt idx="0">
                  <c:v>Malo</c:v>
                </c:pt>
                <c:pt idx="1">
                  <c:v>Deficiente</c:v>
                </c:pt>
                <c:pt idx="2">
                  <c:v>Bueno</c:v>
                </c:pt>
                <c:pt idx="3">
                  <c:v>Muy bueno</c:v>
                </c:pt>
                <c:pt idx="4">
                  <c:v>Excelente</c:v>
                </c:pt>
              </c:strCache>
            </c:strRef>
          </c:cat>
          <c:val>
            <c:numRef>
              <c:f>'[análisis de resultados1 (5).xlsx]Tabla 10 análisis'!$T$9:$T$13</c:f>
              <c:numCache>
                <c:formatCode>General</c:formatCode>
                <c:ptCount val="5"/>
                <c:pt idx="4" formatCode="0%">
                  <c:v>1</c:v>
                </c:pt>
              </c:numCache>
            </c:numRef>
          </c:val>
          <c:extLst>
            <c:ext xmlns:c16="http://schemas.microsoft.com/office/drawing/2014/chart" uri="{C3380CC4-5D6E-409C-BE32-E72D297353CC}">
              <c16:uniqueId val="{0000000A-F5D0-4A5A-9B34-5555FC08D0F6}"/>
            </c:ext>
          </c:extLst>
        </c:ser>
        <c:dLbls>
          <c:dLblPos val="ctr"/>
          <c:showLegendKey val="0"/>
          <c:showVal val="0"/>
          <c:showCatName val="1"/>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sz="1800" dirty="0" smtClean="0"/>
              <a:t>Defensa Variante 1</a:t>
            </a:r>
            <a:endParaRPr lang="es-EC" sz="1800" dirty="0"/>
          </a:p>
        </c:rich>
      </c:tx>
      <c:layout>
        <c:manualLayout>
          <c:xMode val="edge"/>
          <c:yMode val="edge"/>
          <c:x val="0.16094329165446264"/>
          <c:y val="5.5555555555555552E-2"/>
        </c:manualLayout>
      </c:layout>
      <c:overlay val="0"/>
      <c:spPr>
        <a:noFill/>
        <a:ln>
          <a:noFill/>
        </a:ln>
        <a:effectLst/>
      </c:spPr>
      <c:txPr>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804043559430216E-2"/>
          <c:y val="0.20587962962962963"/>
          <c:w val="0.92391912881139571"/>
          <c:h val="0.54424650043744527"/>
        </c:manualLayout>
      </c:layout>
      <c:pie3DChart>
        <c:varyColors val="1"/>
        <c:ser>
          <c:idx val="0"/>
          <c:order val="0"/>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187-41CE-A049-3748E6E45E36}"/>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2187-41CE-A049-3748E6E45E36}"/>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2187-41CE-A049-3748E6E45E36}"/>
              </c:ext>
            </c:extLst>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2187-41CE-A049-3748E6E45E36}"/>
              </c:ext>
            </c:extLst>
          </c:dPt>
          <c:dPt>
            <c:idx val="4"/>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2187-41CE-A049-3748E6E45E3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'[análisis de resultados1 (5).xlsx]Tabla 12 análisis'!$P$9:$P$13</c:f>
              <c:strCache>
                <c:ptCount val="5"/>
                <c:pt idx="0">
                  <c:v>Malo</c:v>
                </c:pt>
                <c:pt idx="1">
                  <c:v>Deficiente</c:v>
                </c:pt>
                <c:pt idx="2">
                  <c:v>Bueno</c:v>
                </c:pt>
                <c:pt idx="3">
                  <c:v>Muy bueno</c:v>
                </c:pt>
                <c:pt idx="4">
                  <c:v>Excelente</c:v>
                </c:pt>
              </c:strCache>
            </c:strRef>
          </c:cat>
          <c:val>
            <c:numRef>
              <c:f>'[análisis de resultados1 (5).xlsx]Tabla 12 análisis'!$T$9:$T$13</c:f>
              <c:numCache>
                <c:formatCode>General</c:formatCode>
                <c:ptCount val="5"/>
                <c:pt idx="3" formatCode="0%">
                  <c:v>0.45</c:v>
                </c:pt>
                <c:pt idx="4" formatCode="0%">
                  <c:v>0.55000000000000004</c:v>
                </c:pt>
              </c:numCache>
            </c:numRef>
          </c:val>
          <c:extLst>
            <c:ext xmlns:c16="http://schemas.microsoft.com/office/drawing/2014/chart" uri="{C3380CC4-5D6E-409C-BE32-E72D297353CC}">
              <c16:uniqueId val="{0000000A-2187-41CE-A049-3748E6E45E36}"/>
            </c:ext>
          </c:extLst>
        </c:ser>
        <c:dLbls>
          <c:dLblPos val="ctr"/>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dirty="0" smtClean="0"/>
              <a:t>Defensa Variante 2</a:t>
            </a:r>
            <a:endParaRPr lang="es-EC"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1566762852175567E-2"/>
          <c:y val="0.20937518226888305"/>
          <c:w val="0.77013214747910896"/>
          <c:h val="0.6256984543598717"/>
        </c:manualLayout>
      </c:layout>
      <c:pie3DChart>
        <c:varyColors val="1"/>
        <c:ser>
          <c:idx val="0"/>
          <c:order val="0"/>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8FA-463C-A0AC-B89EC07D86DF}"/>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28FA-463C-A0AC-B89EC07D86DF}"/>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28FA-463C-A0AC-B89EC07D86DF}"/>
              </c:ext>
            </c:extLst>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28FA-463C-A0AC-B89EC07D86DF}"/>
              </c:ext>
            </c:extLst>
          </c:dPt>
          <c:dPt>
            <c:idx val="4"/>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28FA-463C-A0AC-B89EC07D86DF}"/>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s-EC"/>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'Tabla 6 análisis'!$P$9:$P$13</c:f>
              <c:strCache>
                <c:ptCount val="5"/>
                <c:pt idx="0">
                  <c:v>Malo</c:v>
                </c:pt>
                <c:pt idx="1">
                  <c:v>Deficiente</c:v>
                </c:pt>
                <c:pt idx="2">
                  <c:v>Bueno</c:v>
                </c:pt>
                <c:pt idx="3">
                  <c:v>Muy bueno</c:v>
                </c:pt>
                <c:pt idx="4">
                  <c:v>Excelente</c:v>
                </c:pt>
              </c:strCache>
            </c:strRef>
          </c:cat>
          <c:val>
            <c:numRef>
              <c:f>'Tabla 6 análisis'!$T$9:$T$13</c:f>
              <c:numCache>
                <c:formatCode>General</c:formatCode>
                <c:ptCount val="5"/>
                <c:pt idx="4" formatCode="0%">
                  <c:v>1</c:v>
                </c:pt>
              </c:numCache>
            </c:numRef>
          </c:val>
          <c:extLst>
            <c:ext xmlns:c16="http://schemas.microsoft.com/office/drawing/2014/chart" uri="{C3380CC4-5D6E-409C-BE32-E72D297353CC}">
              <c16:uniqueId val="{0000000A-28FA-463C-A0AC-B89EC07D86DF}"/>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sz="1600" dirty="0" smtClean="0"/>
              <a:t>Pases I</a:t>
            </a:r>
            <a:endParaRPr lang="es-EC" sz="1600" dirty="0"/>
          </a:p>
        </c:rich>
      </c:tx>
      <c:layout>
        <c:manualLayout>
          <c:xMode val="edge"/>
          <c:yMode val="edge"/>
          <c:x val="0.38764240829672014"/>
          <c:y val="5.3890617091928057E-2"/>
        </c:manualLayout>
      </c:layout>
      <c:overlay val="0"/>
      <c:spPr>
        <a:noFill/>
        <a:ln>
          <a:noFill/>
        </a:ln>
        <a:effectLst/>
      </c:spPr>
      <c:txPr>
        <a:bodyPr rot="0" spcFirstLastPara="1" vertOverflow="ellipsis" vert="horz" wrap="square" anchor="ctr" anchorCtr="1"/>
        <a:lstStyle/>
        <a:p>
          <a:pPr algn="ct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D620-4B46-8883-242498735E39}"/>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D620-4B46-8883-242498735E39}"/>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D620-4B46-8883-242498735E39}"/>
              </c:ext>
            </c:extLst>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D620-4B46-8883-242498735E39}"/>
              </c:ext>
            </c:extLst>
          </c:dPt>
          <c:dPt>
            <c:idx val="4"/>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D620-4B46-8883-242498735E39}"/>
              </c:ext>
            </c:extLst>
          </c:dPt>
          <c:dLbls>
            <c:dLbl>
              <c:idx val="3"/>
              <c:layout>
                <c:manualLayout>
                  <c:x val="-0.10943822162051701"/>
                  <c:y val="8.558886975521239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20-4B46-8883-242498735E39}"/>
                </c:ext>
              </c:extLst>
            </c:dLbl>
            <c:dLbl>
              <c:idx val="4"/>
              <c:layout>
                <c:manualLayout>
                  <c:x val="0.1473277689792582"/>
                  <c:y val="-0.241972342579219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620-4B46-8883-242498735E3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EC"/>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'Tabla 2 análisis'!$P$9:$P$13</c:f>
              <c:strCache>
                <c:ptCount val="5"/>
                <c:pt idx="0">
                  <c:v>Malo</c:v>
                </c:pt>
                <c:pt idx="1">
                  <c:v>Deficiente</c:v>
                </c:pt>
                <c:pt idx="2">
                  <c:v>Bueno</c:v>
                </c:pt>
                <c:pt idx="3">
                  <c:v>Muy bueno</c:v>
                </c:pt>
                <c:pt idx="4">
                  <c:v>Excelente</c:v>
                </c:pt>
              </c:strCache>
            </c:strRef>
          </c:cat>
          <c:val>
            <c:numRef>
              <c:f>'Tabla 2 análisis'!$T$9:$T$13</c:f>
              <c:numCache>
                <c:formatCode>General</c:formatCode>
                <c:ptCount val="5"/>
                <c:pt idx="3" formatCode="0%">
                  <c:v>0.15</c:v>
                </c:pt>
                <c:pt idx="4" formatCode="0%">
                  <c:v>0.85</c:v>
                </c:pt>
              </c:numCache>
            </c:numRef>
          </c:val>
          <c:extLst>
            <c:ext xmlns:c16="http://schemas.microsoft.com/office/drawing/2014/chart" uri="{C3380CC4-5D6E-409C-BE32-E72D297353CC}">
              <c16:uniqueId val="{0000000A-D620-4B46-8883-242498735E39}"/>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a:t>Pases II</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B98A-40EE-98D5-77466B9B88DB}"/>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B98A-40EE-98D5-77466B9B88DB}"/>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B98A-40EE-98D5-77466B9B88DB}"/>
              </c:ext>
            </c:extLst>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B98A-40EE-98D5-77466B9B88DB}"/>
              </c:ext>
            </c:extLst>
          </c:dPt>
          <c:dPt>
            <c:idx val="4"/>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B98A-40EE-98D5-77466B9B88DB}"/>
              </c:ext>
            </c:extLst>
          </c:dPt>
          <c:dLbls>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EC"/>
                </a:p>
              </c:txPr>
              <c:dLblPos val="bestFit"/>
              <c:showLegendKey val="0"/>
              <c:showVal val="1"/>
              <c:showCatName val="0"/>
              <c:showSerName val="0"/>
              <c:showPercent val="0"/>
              <c:showBubbleSize val="0"/>
              <c:extLst>
                <c:ext xmlns:c16="http://schemas.microsoft.com/office/drawing/2014/chart" uri="{C3380CC4-5D6E-409C-BE32-E72D297353CC}">
                  <c16:uniqueId val="{00000007-B98A-40EE-98D5-77466B9B88D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EC"/>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15:layout/>
              </c:ext>
            </c:extLst>
          </c:dLbls>
          <c:cat>
            <c:strRef>
              <c:f>'Tabla 3 análisis'!$P$9:$P$13</c:f>
              <c:strCache>
                <c:ptCount val="5"/>
                <c:pt idx="0">
                  <c:v>Malo</c:v>
                </c:pt>
                <c:pt idx="1">
                  <c:v>Deficiente</c:v>
                </c:pt>
                <c:pt idx="2">
                  <c:v>Bueno</c:v>
                </c:pt>
                <c:pt idx="3">
                  <c:v>Muy bueno</c:v>
                </c:pt>
                <c:pt idx="4">
                  <c:v>Excelente</c:v>
                </c:pt>
              </c:strCache>
            </c:strRef>
          </c:cat>
          <c:val>
            <c:numRef>
              <c:f>'Tabla 3 análisis'!$T$9:$T$13</c:f>
              <c:numCache>
                <c:formatCode>General</c:formatCode>
                <c:ptCount val="5"/>
                <c:pt idx="3" formatCode="0%">
                  <c:v>0.05</c:v>
                </c:pt>
                <c:pt idx="4" formatCode="0%">
                  <c:v>0.95</c:v>
                </c:pt>
              </c:numCache>
            </c:numRef>
          </c:val>
          <c:extLst>
            <c:ext xmlns:c16="http://schemas.microsoft.com/office/drawing/2014/chart" uri="{C3380CC4-5D6E-409C-BE32-E72D297353CC}">
              <c16:uniqueId val="{0000000A-B98A-40EE-98D5-77466B9B88DB}"/>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sz="2000" dirty="0" smtClean="0"/>
              <a:t>Tiro</a:t>
            </a:r>
            <a:r>
              <a:rPr lang="es-EC" sz="2000" baseline="0" dirty="0" smtClean="0"/>
              <a:t> de Desplazamiento</a:t>
            </a:r>
            <a:endParaRPr lang="es-EC" sz="2000" dirty="0"/>
          </a:p>
        </c:rich>
      </c:tx>
      <c:overlay val="0"/>
      <c:spPr>
        <a:noFill/>
        <a:ln>
          <a:noFill/>
        </a:ln>
        <a:effectLst/>
      </c:spPr>
      <c:txPr>
        <a:bodyPr rot="0" spcFirstLastPara="1" vertOverflow="ellipsis" vert="horz" wrap="square" anchor="ctr" anchorCtr="1"/>
        <a:lstStyle/>
        <a:p>
          <a:pPr>
            <a:defRPr sz="2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625A-4868-A53B-25FA681D2572}"/>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625A-4868-A53B-25FA681D2572}"/>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625A-4868-A53B-25FA681D2572}"/>
              </c:ext>
            </c:extLst>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625A-4868-A53B-25FA681D2572}"/>
              </c:ext>
            </c:extLst>
          </c:dPt>
          <c:dPt>
            <c:idx val="4"/>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625A-4868-A53B-25FA681D2572}"/>
              </c:ext>
            </c:extLst>
          </c:dPt>
          <c:dLbls>
            <c:dLbl>
              <c:idx val="4"/>
              <c:layout>
                <c:manualLayout>
                  <c:x val="-1.0426509186351705E-3"/>
                  <c:y val="-0.2661552201808107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25A-4868-A53B-25FA681D257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EC"/>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'Tabla 4 análisis'!$P$9:$P$13</c:f>
              <c:strCache>
                <c:ptCount val="5"/>
                <c:pt idx="0">
                  <c:v>Malo</c:v>
                </c:pt>
                <c:pt idx="1">
                  <c:v>Deficiente</c:v>
                </c:pt>
                <c:pt idx="2">
                  <c:v>Bueno</c:v>
                </c:pt>
                <c:pt idx="3">
                  <c:v>Muy bueno</c:v>
                </c:pt>
                <c:pt idx="4">
                  <c:v>Excelente</c:v>
                </c:pt>
              </c:strCache>
            </c:strRef>
          </c:cat>
          <c:val>
            <c:numRef>
              <c:f>'Tabla 4 análisis'!$T$9:$T$13</c:f>
              <c:numCache>
                <c:formatCode>General</c:formatCode>
                <c:ptCount val="5"/>
                <c:pt idx="4" formatCode="0%">
                  <c:v>1</c:v>
                </c:pt>
              </c:numCache>
            </c:numRef>
          </c:val>
          <c:extLst>
            <c:ext xmlns:c16="http://schemas.microsoft.com/office/drawing/2014/chart" uri="{C3380CC4-5D6E-409C-BE32-E72D297353CC}">
              <c16:uniqueId val="{0000000A-625A-4868-A53B-25FA681D2572}"/>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dirty="0" smtClean="0"/>
              <a:t>Tiro de canasta</a:t>
            </a:r>
            <a:endParaRPr lang="es-EC" dirty="0"/>
          </a:p>
        </c:rich>
      </c:tx>
      <c:layout>
        <c:manualLayout>
          <c:xMode val="edge"/>
          <c:yMode val="edge"/>
          <c:x val="0.19972825423339732"/>
          <c:y val="2.7777777777777776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90221914516389"/>
          <c:y val="0.15337088072324292"/>
          <c:w val="0.78970931567199532"/>
          <c:h val="0.68423264800233308"/>
        </c:manualLayout>
      </c:layout>
      <c:pie3DChart>
        <c:varyColors val="1"/>
        <c:ser>
          <c:idx val="0"/>
          <c:order val="0"/>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E335-4C0C-9872-68A69E95D15C}"/>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E335-4C0C-9872-68A69E95D15C}"/>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E335-4C0C-9872-68A69E95D15C}"/>
              </c:ext>
            </c:extLst>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E335-4C0C-9872-68A69E95D15C}"/>
              </c:ext>
            </c:extLst>
          </c:dPt>
          <c:dPt>
            <c:idx val="4"/>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E335-4C0C-9872-68A69E95D15C}"/>
              </c:ext>
            </c:extLst>
          </c:dPt>
          <c:dLbls>
            <c:dLbl>
              <c:idx val="3"/>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s-EC"/>
                </a:p>
              </c:txPr>
              <c:dLblPos val="bestFit"/>
              <c:showLegendKey val="0"/>
              <c:showVal val="1"/>
              <c:showCatName val="0"/>
              <c:showSerName val="0"/>
              <c:showPercent val="0"/>
              <c:showBubbleSize val="0"/>
              <c:extLst>
                <c:ext xmlns:c16="http://schemas.microsoft.com/office/drawing/2014/chart" uri="{C3380CC4-5D6E-409C-BE32-E72D297353CC}">
                  <c16:uniqueId val="{00000007-E335-4C0C-9872-68A69E95D15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s-EC"/>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'Tabla 5 análisis'!$P$9:$P$13</c:f>
              <c:strCache>
                <c:ptCount val="5"/>
                <c:pt idx="0">
                  <c:v>Malo</c:v>
                </c:pt>
                <c:pt idx="1">
                  <c:v>Deficiente</c:v>
                </c:pt>
                <c:pt idx="2">
                  <c:v>Bueno</c:v>
                </c:pt>
                <c:pt idx="3">
                  <c:v>Muy bueno</c:v>
                </c:pt>
                <c:pt idx="4">
                  <c:v>Excelente</c:v>
                </c:pt>
              </c:strCache>
            </c:strRef>
          </c:cat>
          <c:val>
            <c:numRef>
              <c:f>'Tabla 5 análisis'!$T$9:$T$13</c:f>
              <c:numCache>
                <c:formatCode>General</c:formatCode>
                <c:ptCount val="5"/>
                <c:pt idx="3" formatCode="0%">
                  <c:v>0.4</c:v>
                </c:pt>
                <c:pt idx="4" formatCode="0%">
                  <c:v>0.6</c:v>
                </c:pt>
              </c:numCache>
            </c:numRef>
          </c:val>
          <c:extLst>
            <c:ext xmlns:c16="http://schemas.microsoft.com/office/drawing/2014/chart" uri="{C3380CC4-5D6E-409C-BE32-E72D297353CC}">
              <c16:uniqueId val="{0000000A-E335-4C0C-9872-68A69E95D15C}"/>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dirty="0" smtClean="0"/>
              <a:t>Tiro a la</a:t>
            </a:r>
            <a:r>
              <a:rPr lang="es-EC" baseline="0" dirty="0" smtClean="0"/>
              <a:t> canasta en dos pasos </a:t>
            </a:r>
            <a:endParaRPr lang="es-EC"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1566762852175567E-2"/>
          <c:y val="0.20937518226888305"/>
          <c:w val="0.77013214747910896"/>
          <c:h val="0.6256984543598717"/>
        </c:manualLayout>
      </c:layout>
      <c:pie3DChart>
        <c:varyColors val="1"/>
        <c:ser>
          <c:idx val="0"/>
          <c:order val="0"/>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8CA6-461F-B683-1EE72507F3B6}"/>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8CA6-461F-B683-1EE72507F3B6}"/>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8CA6-461F-B683-1EE72507F3B6}"/>
              </c:ext>
            </c:extLst>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8CA6-461F-B683-1EE72507F3B6}"/>
              </c:ext>
            </c:extLst>
          </c:dPt>
          <c:dPt>
            <c:idx val="4"/>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8CA6-461F-B683-1EE72507F3B6}"/>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s-EC"/>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'Tabla 6 análisis'!$P$9:$P$13</c:f>
              <c:strCache>
                <c:ptCount val="5"/>
                <c:pt idx="0">
                  <c:v>Malo</c:v>
                </c:pt>
                <c:pt idx="1">
                  <c:v>Deficiente</c:v>
                </c:pt>
                <c:pt idx="2">
                  <c:v>Bueno</c:v>
                </c:pt>
                <c:pt idx="3">
                  <c:v>Muy bueno</c:v>
                </c:pt>
                <c:pt idx="4">
                  <c:v>Excelente</c:v>
                </c:pt>
              </c:strCache>
            </c:strRef>
          </c:cat>
          <c:val>
            <c:numRef>
              <c:f>'Tabla 6 análisis'!$T$9:$T$13</c:f>
              <c:numCache>
                <c:formatCode>General</c:formatCode>
                <c:ptCount val="5"/>
                <c:pt idx="4" formatCode="0%">
                  <c:v>1</c:v>
                </c:pt>
              </c:numCache>
            </c:numRef>
          </c:val>
          <c:extLst>
            <c:ext xmlns:c16="http://schemas.microsoft.com/office/drawing/2014/chart" uri="{C3380CC4-5D6E-409C-BE32-E72D297353CC}">
              <c16:uniqueId val="{0000000A-8CA6-461F-B683-1EE72507F3B6}"/>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sz="1600" b="1" i="0" u="none" strike="noStrike" baseline="0" dirty="0" smtClean="0">
                <a:effectLst/>
              </a:rPr>
              <a:t>Entrada a la canasta </a:t>
            </a:r>
            <a:endParaRPr lang="es-EC"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1-6514-4EB8-90AB-92BDA39F0925}"/>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3-6514-4EB8-90AB-92BDA39F0925}"/>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5-6514-4EB8-90AB-92BDA39F0925}"/>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7-6514-4EB8-90AB-92BDA39F0925}"/>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9-6514-4EB8-90AB-92BDA39F0925}"/>
              </c:ext>
            </c:extLst>
          </c:dPt>
          <c:dLbls>
            <c:dLbl>
              <c:idx val="0"/>
              <c:delete val="1"/>
              <c:extLst>
                <c:ext xmlns:c15="http://schemas.microsoft.com/office/drawing/2012/chart" uri="{CE6537A1-D6FC-4f65-9D91-7224C49458BB}"/>
                <c:ext xmlns:c16="http://schemas.microsoft.com/office/drawing/2014/chart" uri="{C3380CC4-5D6E-409C-BE32-E72D297353CC}">
                  <c16:uniqueId val="{00000001-6514-4EB8-90AB-92BDA39F0925}"/>
                </c:ext>
              </c:extLst>
            </c:dLbl>
            <c:dLbl>
              <c:idx val="1"/>
              <c:delete val="1"/>
              <c:extLst>
                <c:ext xmlns:c15="http://schemas.microsoft.com/office/drawing/2012/chart" uri="{CE6537A1-D6FC-4f65-9D91-7224C49458BB}"/>
                <c:ext xmlns:c16="http://schemas.microsoft.com/office/drawing/2014/chart" uri="{C3380CC4-5D6E-409C-BE32-E72D297353CC}">
                  <c16:uniqueId val="{00000003-6514-4EB8-90AB-92BDA39F0925}"/>
                </c:ext>
              </c:extLst>
            </c:dLbl>
            <c:dLbl>
              <c:idx val="2"/>
              <c:delete val="1"/>
              <c:extLst>
                <c:ext xmlns:c15="http://schemas.microsoft.com/office/drawing/2012/chart" uri="{CE6537A1-D6FC-4f65-9D91-7224C49458BB}"/>
                <c:ext xmlns:c16="http://schemas.microsoft.com/office/drawing/2014/chart" uri="{C3380CC4-5D6E-409C-BE32-E72D297353CC}">
                  <c16:uniqueId val="{00000005-6514-4EB8-90AB-92BDA39F0925}"/>
                </c:ext>
              </c:extLst>
            </c:dLbl>
            <c:dLbl>
              <c:idx val="4"/>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s-EC"/>
                </a:p>
              </c:txPr>
              <c:dLblPos val="ctr"/>
              <c:showLegendKey val="0"/>
              <c:showVal val="0"/>
              <c:showCatName val="0"/>
              <c:showSerName val="0"/>
              <c:showPercent val="1"/>
              <c:showBubbleSize val="0"/>
              <c:extLst>
                <c:ext xmlns:c16="http://schemas.microsoft.com/office/drawing/2014/chart" uri="{C3380CC4-5D6E-409C-BE32-E72D297353CC}">
                  <c16:uniqueId val="{00000009-6514-4EB8-90AB-92BDA39F092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'[análisis de resultados1 (5).xlsx]Tabla 7 análisis '!$P$3:$P$7</c:f>
              <c:strCache>
                <c:ptCount val="5"/>
                <c:pt idx="0">
                  <c:v>Malo</c:v>
                </c:pt>
                <c:pt idx="1">
                  <c:v>Deficiente</c:v>
                </c:pt>
                <c:pt idx="2">
                  <c:v>Bueno</c:v>
                </c:pt>
                <c:pt idx="3">
                  <c:v>Muy bueno</c:v>
                </c:pt>
                <c:pt idx="4">
                  <c:v>Excelente</c:v>
                </c:pt>
              </c:strCache>
            </c:strRef>
          </c:cat>
          <c:val>
            <c:numRef>
              <c:f>'[análisis de resultados1 (5).xlsx]Tabla 7 análisis '!$T$3:$T$7</c:f>
              <c:numCache>
                <c:formatCode>General</c:formatCode>
                <c:ptCount val="5"/>
                <c:pt idx="3" formatCode="0%">
                  <c:v>0.2</c:v>
                </c:pt>
                <c:pt idx="4" formatCode="0%">
                  <c:v>0.8</c:v>
                </c:pt>
              </c:numCache>
            </c:numRef>
          </c:val>
          <c:extLst>
            <c:ext xmlns:c16="http://schemas.microsoft.com/office/drawing/2014/chart" uri="{C3380CC4-5D6E-409C-BE32-E72D297353CC}">
              <c16:uniqueId val="{0000000A-6514-4EB8-90AB-92BDA39F0925}"/>
            </c:ext>
          </c:extLst>
        </c:ser>
        <c:dLbls>
          <c:dLblPos val="ctr"/>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dirty="0" smtClean="0"/>
              <a:t>Bote o driblen</a:t>
            </a:r>
            <a:endParaRPr lang="es-EC" dirty="0"/>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9193176066856768E-3"/>
          <c:y val="0.18055555555555552"/>
          <c:w val="0.91377501265291505"/>
          <c:h val="0.69920020414114903"/>
        </c:manualLayout>
      </c:layout>
      <c:pie3DChart>
        <c:varyColors val="1"/>
        <c:ser>
          <c:idx val="0"/>
          <c:order val="0"/>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6A58-493E-8550-8DE9D611F8FA}"/>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6A58-493E-8550-8DE9D611F8FA}"/>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6A58-493E-8550-8DE9D611F8FA}"/>
              </c:ext>
            </c:extLst>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6A58-493E-8550-8DE9D611F8FA}"/>
              </c:ext>
            </c:extLst>
          </c:dPt>
          <c:dPt>
            <c:idx val="4"/>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6A58-493E-8550-8DE9D611F8F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15:layout/>
              </c:ext>
            </c:extLst>
          </c:dLbls>
          <c:cat>
            <c:strRef>
              <c:f>'[análisis de resultados1 (5).xlsx]Tabla 8 análisis'!$P$4:$P$8</c:f>
              <c:strCache>
                <c:ptCount val="5"/>
                <c:pt idx="0">
                  <c:v>Malo</c:v>
                </c:pt>
                <c:pt idx="1">
                  <c:v>Deficiente</c:v>
                </c:pt>
                <c:pt idx="2">
                  <c:v>Bueno</c:v>
                </c:pt>
                <c:pt idx="3">
                  <c:v>Muy bueno</c:v>
                </c:pt>
                <c:pt idx="4">
                  <c:v>Excelente</c:v>
                </c:pt>
              </c:strCache>
            </c:strRef>
          </c:cat>
          <c:val>
            <c:numRef>
              <c:f>'[análisis de resultados1 (5).xlsx]Tabla 8 análisis'!$T$4:$T$8</c:f>
              <c:numCache>
                <c:formatCode>General</c:formatCode>
                <c:ptCount val="5"/>
                <c:pt idx="3" formatCode="0%">
                  <c:v>0.5</c:v>
                </c:pt>
                <c:pt idx="4" formatCode="0%">
                  <c:v>0.5</c:v>
                </c:pt>
              </c:numCache>
            </c:numRef>
          </c:val>
          <c:extLst>
            <c:ext xmlns:c16="http://schemas.microsoft.com/office/drawing/2014/chart" uri="{C3380CC4-5D6E-409C-BE32-E72D297353CC}">
              <c16:uniqueId val="{0000000A-6A58-493E-8550-8DE9D611F8FA}"/>
            </c:ext>
          </c:extLst>
        </c:ser>
        <c:dLbls>
          <c:dLblPos val="ctr"/>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dirty="0" smtClean="0"/>
              <a:t>Defensa</a:t>
            </a:r>
            <a:endParaRPr lang="es-EC" dirty="0"/>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354540853485414E-2"/>
          <c:y val="0.12962962962962962"/>
          <c:w val="0.91377501265291505"/>
          <c:h val="0.69920020414114903"/>
        </c:manualLayout>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1-7ABE-4308-833B-12B34ECECAD5}"/>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3-7ABE-4308-833B-12B34ECECAD5}"/>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5-7ABE-4308-833B-12B34ECECAD5}"/>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7-7ABE-4308-833B-12B34ECECAD5}"/>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9-7ABE-4308-833B-12B34ECECAD5}"/>
              </c:ext>
            </c:extLst>
          </c:dPt>
          <c:dLbls>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EC"/>
                </a:p>
              </c:txPr>
              <c:dLblPos val="ctr"/>
              <c:showLegendKey val="0"/>
              <c:showVal val="0"/>
              <c:showCatName val="0"/>
              <c:showSerName val="0"/>
              <c:showPercent val="1"/>
              <c:showBubbleSize val="0"/>
              <c:extLst>
                <c:ext xmlns:c16="http://schemas.microsoft.com/office/drawing/2014/chart" uri="{C3380CC4-5D6E-409C-BE32-E72D297353CC}">
                  <c16:uniqueId val="{00000007-7ABE-4308-833B-12B34ECECAD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'[análisis de resultados1 (5).xlsx]Tabla 8 análisis'!$P$4:$P$8</c:f>
              <c:strCache>
                <c:ptCount val="5"/>
                <c:pt idx="0">
                  <c:v>Malo</c:v>
                </c:pt>
                <c:pt idx="1">
                  <c:v>Deficiente</c:v>
                </c:pt>
                <c:pt idx="2">
                  <c:v>Bueno</c:v>
                </c:pt>
                <c:pt idx="3">
                  <c:v>Muy bueno</c:v>
                </c:pt>
                <c:pt idx="4">
                  <c:v>Excelente</c:v>
                </c:pt>
              </c:strCache>
            </c:strRef>
          </c:cat>
          <c:val>
            <c:numRef>
              <c:f>'[análisis de resultados1 (5).xlsx]Tabla 8 análisis'!$T$4:$T$8</c:f>
              <c:numCache>
                <c:formatCode>General</c:formatCode>
                <c:ptCount val="5"/>
                <c:pt idx="3" formatCode="0%">
                  <c:v>0.5</c:v>
                </c:pt>
                <c:pt idx="4" formatCode="0%">
                  <c:v>0.5</c:v>
                </c:pt>
              </c:numCache>
            </c:numRef>
          </c:val>
          <c:extLst>
            <c:ext xmlns:c16="http://schemas.microsoft.com/office/drawing/2014/chart" uri="{C3380CC4-5D6E-409C-BE32-E72D297353CC}">
              <c16:uniqueId val="{0000000A-7ABE-4308-833B-12B34ECECAD5}"/>
            </c:ext>
          </c:extLst>
        </c:ser>
        <c:dLbls>
          <c:dLblPos val="ctr"/>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AEEA26-0184-4E25-950B-8D5B514DBD93}" type="doc">
      <dgm:prSet loTypeId="urn:microsoft.com/office/officeart/2005/8/layout/vList3" loCatId="list" qsTypeId="urn:microsoft.com/office/officeart/2005/8/quickstyle/simple5" qsCatId="simple" csTypeId="urn:microsoft.com/office/officeart/2005/8/colors/accent4_1" csCatId="accent4" phldr="1"/>
      <dgm:spPr/>
      <dgm:t>
        <a:bodyPr/>
        <a:lstStyle/>
        <a:p>
          <a:endParaRPr lang="es-ES"/>
        </a:p>
      </dgm:t>
    </dgm:pt>
    <dgm:pt modelId="{441B2987-FDF3-43BC-A2D6-949B83A0EF74}">
      <dgm:prSet phldrT="[Texto]"/>
      <dgm:spPr/>
      <dgm:t>
        <a:bodyPr/>
        <a:lstStyle/>
        <a:p>
          <a:r>
            <a:rPr lang="es-ES" b="0" dirty="0" smtClean="0">
              <a:latin typeface="Times New Roman" panose="02020603050405020304" pitchFamily="18" charset="0"/>
              <a:cs typeface="Times New Roman" panose="02020603050405020304" pitchFamily="18" charset="0"/>
            </a:rPr>
            <a:t>La llegada del COVID 19, obligó a suspender las actividades colectivas y entrenamientos deportivos. </a:t>
          </a:r>
          <a:endParaRPr lang="es-ES" b="0" dirty="0">
            <a:latin typeface="Times New Roman" panose="02020603050405020304" pitchFamily="18" charset="0"/>
            <a:cs typeface="Times New Roman" panose="02020603050405020304" pitchFamily="18" charset="0"/>
          </a:endParaRPr>
        </a:p>
      </dgm:t>
    </dgm:pt>
    <dgm:pt modelId="{C0A75B7D-2F97-4261-8B45-3052186DCA9B}" type="parTrans" cxnId="{F85FA31A-F411-4A52-BF68-F25A2BC16226}">
      <dgm:prSet/>
      <dgm:spPr/>
      <dgm:t>
        <a:bodyPr/>
        <a:lstStyle/>
        <a:p>
          <a:endParaRPr lang="es-ES" b="1">
            <a:solidFill>
              <a:schemeClr val="tx1"/>
            </a:solidFill>
          </a:endParaRPr>
        </a:p>
      </dgm:t>
    </dgm:pt>
    <dgm:pt modelId="{564490A1-0254-46FA-B6C1-C1CCB9BBF090}" type="sibTrans" cxnId="{F85FA31A-F411-4A52-BF68-F25A2BC16226}">
      <dgm:prSet/>
      <dgm:spPr/>
      <dgm:t>
        <a:bodyPr/>
        <a:lstStyle/>
        <a:p>
          <a:endParaRPr lang="es-ES" b="1">
            <a:solidFill>
              <a:schemeClr val="tx1"/>
            </a:solidFill>
          </a:endParaRPr>
        </a:p>
      </dgm:t>
    </dgm:pt>
    <dgm:pt modelId="{9A9B6F55-7866-48F4-9F58-77CE805C29A6}">
      <dgm:prSet phldrT="[Texto]"/>
      <dgm:spPr/>
      <dgm:t>
        <a:bodyPr/>
        <a:lstStyle/>
        <a:p>
          <a:r>
            <a:rPr lang="es-ES" b="0" dirty="0" smtClean="0">
              <a:latin typeface="Times New Roman" panose="02020603050405020304" pitchFamily="18" charset="0"/>
              <a:cs typeface="Times New Roman" panose="02020603050405020304" pitchFamily="18" charset="0"/>
            </a:rPr>
            <a:t>El Club “Guerreros de Baloncesto” emprendió clases virtuales en el horario de 18:00 a 19:00 por la herramienta tecnológica (ZOOM.</a:t>
          </a:r>
        </a:p>
        <a:p>
          <a:endParaRPr lang="es-ES" b="0" dirty="0">
            <a:latin typeface="Times New Roman" panose="02020603050405020304" pitchFamily="18" charset="0"/>
            <a:cs typeface="Times New Roman" panose="02020603050405020304" pitchFamily="18" charset="0"/>
          </a:endParaRPr>
        </a:p>
      </dgm:t>
    </dgm:pt>
    <dgm:pt modelId="{1412D846-B823-49E5-895C-F6E5D07FE365}" type="parTrans" cxnId="{BCC9F9E6-9E7C-428C-B620-AAA349DFC89E}">
      <dgm:prSet/>
      <dgm:spPr/>
      <dgm:t>
        <a:bodyPr/>
        <a:lstStyle/>
        <a:p>
          <a:endParaRPr lang="es-ES" b="1">
            <a:solidFill>
              <a:schemeClr val="tx1"/>
            </a:solidFill>
          </a:endParaRPr>
        </a:p>
      </dgm:t>
    </dgm:pt>
    <dgm:pt modelId="{675B3135-87C8-4A59-A93D-EB06F73F112F}" type="sibTrans" cxnId="{BCC9F9E6-9E7C-428C-B620-AAA349DFC89E}">
      <dgm:prSet/>
      <dgm:spPr/>
      <dgm:t>
        <a:bodyPr/>
        <a:lstStyle/>
        <a:p>
          <a:endParaRPr lang="es-ES" b="1">
            <a:solidFill>
              <a:schemeClr val="tx1"/>
            </a:solidFill>
          </a:endParaRPr>
        </a:p>
      </dgm:t>
    </dgm:pt>
    <dgm:pt modelId="{5BF5E9FA-F960-4CE6-A9D9-7A3C94ECA5E3}">
      <dgm:prSet phldrT="[Texto]"/>
      <dgm:spPr/>
      <dgm:t>
        <a:bodyPr/>
        <a:lstStyle/>
        <a:p>
          <a:r>
            <a:rPr lang="es-ES" b="0" smtClean="0">
              <a:latin typeface="Times New Roman" panose="02020603050405020304" pitchFamily="18" charset="0"/>
              <a:cs typeface="Times New Roman" panose="02020603050405020304" pitchFamily="18" charset="0"/>
            </a:rPr>
            <a:t>Se ha visto la necesidad de planificar ejercicios que refuercen la técnica con normas de bioseguridad adecuadas para prevenir así posibles contagios.</a:t>
          </a:r>
          <a:endParaRPr lang="es-ES" b="0" dirty="0">
            <a:latin typeface="Times New Roman" panose="02020603050405020304" pitchFamily="18" charset="0"/>
            <a:cs typeface="Times New Roman" panose="02020603050405020304" pitchFamily="18" charset="0"/>
          </a:endParaRPr>
        </a:p>
      </dgm:t>
    </dgm:pt>
    <dgm:pt modelId="{36981FAF-4085-4137-8E84-8AD41FD2A1E3}" type="parTrans" cxnId="{602973C4-CA1C-445D-9D25-076154D1D0C6}">
      <dgm:prSet/>
      <dgm:spPr/>
      <dgm:t>
        <a:bodyPr/>
        <a:lstStyle/>
        <a:p>
          <a:endParaRPr lang="es-ES" b="1">
            <a:solidFill>
              <a:schemeClr val="tx1"/>
            </a:solidFill>
          </a:endParaRPr>
        </a:p>
      </dgm:t>
    </dgm:pt>
    <dgm:pt modelId="{78F5211E-7490-4EB5-9884-2AFE874E43FF}" type="sibTrans" cxnId="{602973C4-CA1C-445D-9D25-076154D1D0C6}">
      <dgm:prSet/>
      <dgm:spPr/>
      <dgm:t>
        <a:bodyPr/>
        <a:lstStyle/>
        <a:p>
          <a:endParaRPr lang="es-ES" b="1">
            <a:solidFill>
              <a:schemeClr val="tx1"/>
            </a:solidFill>
          </a:endParaRPr>
        </a:p>
      </dgm:t>
    </dgm:pt>
    <dgm:pt modelId="{F60DBEF4-E2FC-4CA4-9920-28ED739B6798}">
      <dgm:prSet/>
      <dgm:spPr/>
      <dgm:t>
        <a:bodyPr/>
        <a:lstStyle/>
        <a:p>
          <a:r>
            <a:rPr lang="es-ES" b="0" dirty="0" smtClean="0">
              <a:latin typeface="Times New Roman" panose="02020603050405020304" pitchFamily="18" charset="0"/>
              <a:cs typeface="Times New Roman" panose="02020603050405020304" pitchFamily="18" charset="0"/>
            </a:rPr>
            <a:t>El Comité de Operaciones de Emergencias procedió autorizar la actividad física al aire libre, teniendo claro que no se pueden realizar partidos.</a:t>
          </a:r>
        </a:p>
      </dgm:t>
    </dgm:pt>
    <dgm:pt modelId="{21E37435-7BD3-44C3-9460-DA3D32DC4E0D}" type="sibTrans" cxnId="{50588608-62B4-42C1-AB15-2A43383B750D}">
      <dgm:prSet/>
      <dgm:spPr/>
      <dgm:t>
        <a:bodyPr/>
        <a:lstStyle/>
        <a:p>
          <a:endParaRPr lang="es-ES" b="1">
            <a:solidFill>
              <a:schemeClr val="tx1"/>
            </a:solidFill>
          </a:endParaRPr>
        </a:p>
      </dgm:t>
    </dgm:pt>
    <dgm:pt modelId="{B85EBAC9-EDBD-4A14-8E39-34EE818B0741}" type="parTrans" cxnId="{50588608-62B4-42C1-AB15-2A43383B750D}">
      <dgm:prSet/>
      <dgm:spPr/>
      <dgm:t>
        <a:bodyPr/>
        <a:lstStyle/>
        <a:p>
          <a:endParaRPr lang="es-ES" b="1">
            <a:solidFill>
              <a:schemeClr val="tx1"/>
            </a:solidFill>
          </a:endParaRPr>
        </a:p>
      </dgm:t>
    </dgm:pt>
    <dgm:pt modelId="{579F0F21-C67E-4FF2-85E6-4D2F367EDB2A}" type="pres">
      <dgm:prSet presAssocID="{41AEEA26-0184-4E25-950B-8D5B514DBD93}" presName="linearFlow" presStyleCnt="0">
        <dgm:presLayoutVars>
          <dgm:dir/>
          <dgm:resizeHandles val="exact"/>
        </dgm:presLayoutVars>
      </dgm:prSet>
      <dgm:spPr/>
      <dgm:t>
        <a:bodyPr/>
        <a:lstStyle/>
        <a:p>
          <a:endParaRPr lang="es-ES"/>
        </a:p>
      </dgm:t>
    </dgm:pt>
    <dgm:pt modelId="{C81157A4-C9AD-4D26-A5ED-E738DDA3AD80}" type="pres">
      <dgm:prSet presAssocID="{441B2987-FDF3-43BC-A2D6-949B83A0EF74}" presName="composite" presStyleCnt="0"/>
      <dgm:spPr/>
    </dgm:pt>
    <dgm:pt modelId="{1A4C25C2-B933-436F-B02D-E88ACC260BF8}" type="pres">
      <dgm:prSet presAssocID="{441B2987-FDF3-43BC-A2D6-949B83A0EF74}" presName="imgShp" presStyleLbl="fgImgPlace1" presStyleIdx="0" presStyleCnt="4"/>
      <dgm:spPr>
        <a:blipFill rotWithShape="1">
          <a:blip xmlns:r="http://schemas.openxmlformats.org/officeDocument/2006/relationships" r:embed="rId1"/>
          <a:stretch>
            <a:fillRect/>
          </a:stretch>
        </a:blipFill>
      </dgm:spPr>
    </dgm:pt>
    <dgm:pt modelId="{BB5B232C-4999-4162-9B30-42F61690933E}" type="pres">
      <dgm:prSet presAssocID="{441B2987-FDF3-43BC-A2D6-949B83A0EF74}" presName="txShp" presStyleLbl="node1" presStyleIdx="0" presStyleCnt="4">
        <dgm:presLayoutVars>
          <dgm:bulletEnabled val="1"/>
        </dgm:presLayoutVars>
      </dgm:prSet>
      <dgm:spPr/>
      <dgm:t>
        <a:bodyPr/>
        <a:lstStyle/>
        <a:p>
          <a:endParaRPr lang="es-ES"/>
        </a:p>
      </dgm:t>
    </dgm:pt>
    <dgm:pt modelId="{7741712E-AD4E-409B-95C2-CE788F67148C}" type="pres">
      <dgm:prSet presAssocID="{564490A1-0254-46FA-B6C1-C1CCB9BBF090}" presName="spacing" presStyleCnt="0"/>
      <dgm:spPr/>
    </dgm:pt>
    <dgm:pt modelId="{A6AAEA07-4D13-49CF-91AB-2661F691164F}" type="pres">
      <dgm:prSet presAssocID="{9A9B6F55-7866-48F4-9F58-77CE805C29A6}" presName="composite" presStyleCnt="0"/>
      <dgm:spPr/>
    </dgm:pt>
    <dgm:pt modelId="{47C0707E-6D79-403D-8CD1-F1396B776175}" type="pres">
      <dgm:prSet presAssocID="{9A9B6F55-7866-48F4-9F58-77CE805C29A6}" presName="imgShp" presStyleLbl="fgImgPlace1" presStyleIdx="1" presStyleCnt="4"/>
      <dgm:spPr>
        <a:blipFill rotWithShape="1">
          <a:blip xmlns:r="http://schemas.openxmlformats.org/officeDocument/2006/relationships" r:embed="rId2"/>
          <a:stretch>
            <a:fillRect/>
          </a:stretch>
        </a:blipFill>
      </dgm:spPr>
    </dgm:pt>
    <dgm:pt modelId="{38517D4E-6041-43D8-AF53-5E7A46287159}" type="pres">
      <dgm:prSet presAssocID="{9A9B6F55-7866-48F4-9F58-77CE805C29A6}" presName="txShp" presStyleLbl="node1" presStyleIdx="1" presStyleCnt="4">
        <dgm:presLayoutVars>
          <dgm:bulletEnabled val="1"/>
        </dgm:presLayoutVars>
      </dgm:prSet>
      <dgm:spPr/>
      <dgm:t>
        <a:bodyPr/>
        <a:lstStyle/>
        <a:p>
          <a:endParaRPr lang="es-ES"/>
        </a:p>
      </dgm:t>
    </dgm:pt>
    <dgm:pt modelId="{6E1169AE-7D6A-4AF3-A0DB-AD17D62DEF5C}" type="pres">
      <dgm:prSet presAssocID="{675B3135-87C8-4A59-A93D-EB06F73F112F}" presName="spacing" presStyleCnt="0"/>
      <dgm:spPr/>
    </dgm:pt>
    <dgm:pt modelId="{2B575CDD-A17A-4E83-9048-F0D489F4B7E1}" type="pres">
      <dgm:prSet presAssocID="{5BF5E9FA-F960-4CE6-A9D9-7A3C94ECA5E3}" presName="composite" presStyleCnt="0"/>
      <dgm:spPr/>
    </dgm:pt>
    <dgm:pt modelId="{2CA7F033-CA70-405B-ACF6-BD5109D6628F}" type="pres">
      <dgm:prSet presAssocID="{5BF5E9FA-F960-4CE6-A9D9-7A3C94ECA5E3}" presName="imgShp" presStyleLbl="fgImgPlace1" presStyleIdx="2" presStyleCnt="4"/>
      <dgm:spPr>
        <a:blipFill rotWithShape="1">
          <a:blip xmlns:r="http://schemas.openxmlformats.org/officeDocument/2006/relationships" r:embed="rId3"/>
          <a:stretch>
            <a:fillRect/>
          </a:stretch>
        </a:blipFill>
      </dgm:spPr>
    </dgm:pt>
    <dgm:pt modelId="{9A8D023F-2E27-492F-A906-DE74A3B98151}" type="pres">
      <dgm:prSet presAssocID="{5BF5E9FA-F960-4CE6-A9D9-7A3C94ECA5E3}" presName="txShp" presStyleLbl="node1" presStyleIdx="2" presStyleCnt="4">
        <dgm:presLayoutVars>
          <dgm:bulletEnabled val="1"/>
        </dgm:presLayoutVars>
      </dgm:prSet>
      <dgm:spPr/>
      <dgm:t>
        <a:bodyPr/>
        <a:lstStyle/>
        <a:p>
          <a:endParaRPr lang="es-ES"/>
        </a:p>
      </dgm:t>
    </dgm:pt>
    <dgm:pt modelId="{A38169C9-BB69-4BEB-9AAB-CA57D70B593A}" type="pres">
      <dgm:prSet presAssocID="{78F5211E-7490-4EB5-9884-2AFE874E43FF}" presName="spacing" presStyleCnt="0"/>
      <dgm:spPr/>
    </dgm:pt>
    <dgm:pt modelId="{023C118C-C3A6-4249-AC69-667624BAAAB2}" type="pres">
      <dgm:prSet presAssocID="{F60DBEF4-E2FC-4CA4-9920-28ED739B6798}" presName="composite" presStyleCnt="0"/>
      <dgm:spPr/>
    </dgm:pt>
    <dgm:pt modelId="{15A02678-8396-42A8-BA5A-9CBC674DFFE6}" type="pres">
      <dgm:prSet presAssocID="{F60DBEF4-E2FC-4CA4-9920-28ED739B6798}" presName="imgShp" presStyleLbl="fgImgPlace1" presStyleIdx="3" presStyleCnt="4"/>
      <dgm:spPr>
        <a:blipFill rotWithShape="1">
          <a:blip xmlns:r="http://schemas.openxmlformats.org/officeDocument/2006/relationships" r:embed="rId4"/>
          <a:stretch>
            <a:fillRect/>
          </a:stretch>
        </a:blipFill>
      </dgm:spPr>
    </dgm:pt>
    <dgm:pt modelId="{2DA68BDE-F7C4-41EC-84C2-7D068E88F686}" type="pres">
      <dgm:prSet presAssocID="{F60DBEF4-E2FC-4CA4-9920-28ED739B6798}" presName="txShp" presStyleLbl="node1" presStyleIdx="3" presStyleCnt="4">
        <dgm:presLayoutVars>
          <dgm:bulletEnabled val="1"/>
        </dgm:presLayoutVars>
      </dgm:prSet>
      <dgm:spPr/>
      <dgm:t>
        <a:bodyPr/>
        <a:lstStyle/>
        <a:p>
          <a:endParaRPr lang="es-ES"/>
        </a:p>
      </dgm:t>
    </dgm:pt>
  </dgm:ptLst>
  <dgm:cxnLst>
    <dgm:cxn modelId="{602973C4-CA1C-445D-9D25-076154D1D0C6}" srcId="{41AEEA26-0184-4E25-950B-8D5B514DBD93}" destId="{5BF5E9FA-F960-4CE6-A9D9-7A3C94ECA5E3}" srcOrd="2" destOrd="0" parTransId="{36981FAF-4085-4137-8E84-8AD41FD2A1E3}" sibTransId="{78F5211E-7490-4EB5-9884-2AFE874E43FF}"/>
    <dgm:cxn modelId="{50588608-62B4-42C1-AB15-2A43383B750D}" srcId="{41AEEA26-0184-4E25-950B-8D5B514DBD93}" destId="{F60DBEF4-E2FC-4CA4-9920-28ED739B6798}" srcOrd="3" destOrd="0" parTransId="{B85EBAC9-EDBD-4A14-8E39-34EE818B0741}" sibTransId="{21E37435-7BD3-44C3-9460-DA3D32DC4E0D}"/>
    <dgm:cxn modelId="{85D5EE13-82DB-453D-8EF2-A15C71C827EF}" type="presOf" srcId="{41AEEA26-0184-4E25-950B-8D5B514DBD93}" destId="{579F0F21-C67E-4FF2-85E6-4D2F367EDB2A}" srcOrd="0" destOrd="0" presId="urn:microsoft.com/office/officeart/2005/8/layout/vList3"/>
    <dgm:cxn modelId="{BCC9F9E6-9E7C-428C-B620-AAA349DFC89E}" srcId="{41AEEA26-0184-4E25-950B-8D5B514DBD93}" destId="{9A9B6F55-7866-48F4-9F58-77CE805C29A6}" srcOrd="1" destOrd="0" parTransId="{1412D846-B823-49E5-895C-F6E5D07FE365}" sibTransId="{675B3135-87C8-4A59-A93D-EB06F73F112F}"/>
    <dgm:cxn modelId="{4B703975-FD93-4248-824E-9FF54F8F1787}" type="presOf" srcId="{F60DBEF4-E2FC-4CA4-9920-28ED739B6798}" destId="{2DA68BDE-F7C4-41EC-84C2-7D068E88F686}" srcOrd="0" destOrd="0" presId="urn:microsoft.com/office/officeart/2005/8/layout/vList3"/>
    <dgm:cxn modelId="{96D1C3B4-6B4C-4B9D-82D9-4738C3BEB22C}" type="presOf" srcId="{441B2987-FDF3-43BC-A2D6-949B83A0EF74}" destId="{BB5B232C-4999-4162-9B30-42F61690933E}" srcOrd="0" destOrd="0" presId="urn:microsoft.com/office/officeart/2005/8/layout/vList3"/>
    <dgm:cxn modelId="{F85FA31A-F411-4A52-BF68-F25A2BC16226}" srcId="{41AEEA26-0184-4E25-950B-8D5B514DBD93}" destId="{441B2987-FDF3-43BC-A2D6-949B83A0EF74}" srcOrd="0" destOrd="0" parTransId="{C0A75B7D-2F97-4261-8B45-3052186DCA9B}" sibTransId="{564490A1-0254-46FA-B6C1-C1CCB9BBF090}"/>
    <dgm:cxn modelId="{E9A210A5-474E-495D-82FA-B5C671153217}" type="presOf" srcId="{9A9B6F55-7866-48F4-9F58-77CE805C29A6}" destId="{38517D4E-6041-43D8-AF53-5E7A46287159}" srcOrd="0" destOrd="0" presId="urn:microsoft.com/office/officeart/2005/8/layout/vList3"/>
    <dgm:cxn modelId="{CD3D20A6-F53F-435E-B3D3-84DFDF6A65EF}" type="presOf" srcId="{5BF5E9FA-F960-4CE6-A9D9-7A3C94ECA5E3}" destId="{9A8D023F-2E27-492F-A906-DE74A3B98151}" srcOrd="0" destOrd="0" presId="urn:microsoft.com/office/officeart/2005/8/layout/vList3"/>
    <dgm:cxn modelId="{8B4E3D0F-897D-4012-AEA3-228DDDAF8CC7}" type="presParOf" srcId="{579F0F21-C67E-4FF2-85E6-4D2F367EDB2A}" destId="{C81157A4-C9AD-4D26-A5ED-E738DDA3AD80}" srcOrd="0" destOrd="0" presId="urn:microsoft.com/office/officeart/2005/8/layout/vList3"/>
    <dgm:cxn modelId="{2C3698C3-5195-4188-808B-811AA36F6F68}" type="presParOf" srcId="{C81157A4-C9AD-4D26-A5ED-E738DDA3AD80}" destId="{1A4C25C2-B933-436F-B02D-E88ACC260BF8}" srcOrd="0" destOrd="0" presId="urn:microsoft.com/office/officeart/2005/8/layout/vList3"/>
    <dgm:cxn modelId="{FAB1C307-FA88-4B5B-9E82-8C89305A27DE}" type="presParOf" srcId="{C81157A4-C9AD-4D26-A5ED-E738DDA3AD80}" destId="{BB5B232C-4999-4162-9B30-42F61690933E}" srcOrd="1" destOrd="0" presId="urn:microsoft.com/office/officeart/2005/8/layout/vList3"/>
    <dgm:cxn modelId="{61ED04BB-72B1-4295-B7AC-7C20F06D1006}" type="presParOf" srcId="{579F0F21-C67E-4FF2-85E6-4D2F367EDB2A}" destId="{7741712E-AD4E-409B-95C2-CE788F67148C}" srcOrd="1" destOrd="0" presId="urn:microsoft.com/office/officeart/2005/8/layout/vList3"/>
    <dgm:cxn modelId="{A5DC8CE2-6FB2-4A47-9521-F714B0B4E10A}" type="presParOf" srcId="{579F0F21-C67E-4FF2-85E6-4D2F367EDB2A}" destId="{A6AAEA07-4D13-49CF-91AB-2661F691164F}" srcOrd="2" destOrd="0" presId="urn:microsoft.com/office/officeart/2005/8/layout/vList3"/>
    <dgm:cxn modelId="{D81A6E15-D74B-45D2-BF59-13F0952A6A4E}" type="presParOf" srcId="{A6AAEA07-4D13-49CF-91AB-2661F691164F}" destId="{47C0707E-6D79-403D-8CD1-F1396B776175}" srcOrd="0" destOrd="0" presId="urn:microsoft.com/office/officeart/2005/8/layout/vList3"/>
    <dgm:cxn modelId="{0E7B4E4F-B8FB-47D5-9CC7-9AA68783BC0A}" type="presParOf" srcId="{A6AAEA07-4D13-49CF-91AB-2661F691164F}" destId="{38517D4E-6041-43D8-AF53-5E7A46287159}" srcOrd="1" destOrd="0" presId="urn:microsoft.com/office/officeart/2005/8/layout/vList3"/>
    <dgm:cxn modelId="{BB0C4699-24A2-45D9-BB1B-8D53A9394E26}" type="presParOf" srcId="{579F0F21-C67E-4FF2-85E6-4D2F367EDB2A}" destId="{6E1169AE-7D6A-4AF3-A0DB-AD17D62DEF5C}" srcOrd="3" destOrd="0" presId="urn:microsoft.com/office/officeart/2005/8/layout/vList3"/>
    <dgm:cxn modelId="{2447B14D-61E6-4F9D-8744-FF2C52C221EA}" type="presParOf" srcId="{579F0F21-C67E-4FF2-85E6-4D2F367EDB2A}" destId="{2B575CDD-A17A-4E83-9048-F0D489F4B7E1}" srcOrd="4" destOrd="0" presId="urn:microsoft.com/office/officeart/2005/8/layout/vList3"/>
    <dgm:cxn modelId="{C670F95B-D9B0-40B7-ACC8-2E459AEEBC8E}" type="presParOf" srcId="{2B575CDD-A17A-4E83-9048-F0D489F4B7E1}" destId="{2CA7F033-CA70-405B-ACF6-BD5109D6628F}" srcOrd="0" destOrd="0" presId="urn:microsoft.com/office/officeart/2005/8/layout/vList3"/>
    <dgm:cxn modelId="{5D6C4986-BBD1-484C-BB2B-3C9C9FB26970}" type="presParOf" srcId="{2B575CDD-A17A-4E83-9048-F0D489F4B7E1}" destId="{9A8D023F-2E27-492F-A906-DE74A3B98151}" srcOrd="1" destOrd="0" presId="urn:microsoft.com/office/officeart/2005/8/layout/vList3"/>
    <dgm:cxn modelId="{5DB57319-B0E5-40FE-A2D8-5DC3E2F0072E}" type="presParOf" srcId="{579F0F21-C67E-4FF2-85E6-4D2F367EDB2A}" destId="{A38169C9-BB69-4BEB-9AAB-CA57D70B593A}" srcOrd="5" destOrd="0" presId="urn:microsoft.com/office/officeart/2005/8/layout/vList3"/>
    <dgm:cxn modelId="{4583FF45-2EB2-4158-B4FC-6893D2BF00C4}" type="presParOf" srcId="{579F0F21-C67E-4FF2-85E6-4D2F367EDB2A}" destId="{023C118C-C3A6-4249-AC69-667624BAAAB2}" srcOrd="6" destOrd="0" presId="urn:microsoft.com/office/officeart/2005/8/layout/vList3"/>
    <dgm:cxn modelId="{4F940162-C99E-4015-8EF9-01DE60E119CC}" type="presParOf" srcId="{023C118C-C3A6-4249-AC69-667624BAAAB2}" destId="{15A02678-8396-42A8-BA5A-9CBC674DFFE6}" srcOrd="0" destOrd="0" presId="urn:microsoft.com/office/officeart/2005/8/layout/vList3"/>
    <dgm:cxn modelId="{3CA84703-8A64-4D9A-82B0-4DCE94F29D77}" type="presParOf" srcId="{023C118C-C3A6-4249-AC69-667624BAAAB2}" destId="{2DA68BDE-F7C4-41EC-84C2-7D068E88F68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9D7957-A9D0-4122-BA00-509588C059E4}"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ES"/>
        </a:p>
      </dgm:t>
    </dgm:pt>
    <dgm:pt modelId="{55E40B17-1D8A-4B58-A2CE-5F751A05CCB2}">
      <dgm:prSet phldrT="[Texto]"/>
      <dgm:spPr/>
      <dgm:t>
        <a:bodyPr/>
        <a:lstStyle/>
        <a:p>
          <a:endParaRPr lang="es-ES" dirty="0">
            <a:solidFill>
              <a:schemeClr val="tx1"/>
            </a:solidFill>
          </a:endParaRPr>
        </a:p>
      </dgm:t>
    </dgm:pt>
    <dgm:pt modelId="{74E4AE02-F84E-4164-8B21-F2D52C74C3EB}" type="parTrans" cxnId="{D578624C-8ACA-46B7-8A24-FA25A9068F56}">
      <dgm:prSet/>
      <dgm:spPr/>
      <dgm:t>
        <a:bodyPr/>
        <a:lstStyle/>
        <a:p>
          <a:endParaRPr lang="es-ES">
            <a:solidFill>
              <a:schemeClr val="tx1"/>
            </a:solidFill>
          </a:endParaRPr>
        </a:p>
      </dgm:t>
    </dgm:pt>
    <dgm:pt modelId="{0588E708-D941-41DF-A21A-E71455AD8A24}" type="sibTrans" cxnId="{D578624C-8ACA-46B7-8A24-FA25A9068F56}">
      <dgm:prSet/>
      <dgm:spPr/>
      <dgm:t>
        <a:bodyPr/>
        <a:lstStyle/>
        <a:p>
          <a:endParaRPr lang="es-ES">
            <a:solidFill>
              <a:schemeClr val="tx1"/>
            </a:solidFill>
          </a:endParaRPr>
        </a:p>
      </dgm:t>
    </dgm:pt>
    <dgm:pt modelId="{52FD506E-20CB-4C2B-81B0-5CB2963C8626}">
      <dgm:prSet phldrT="[Texto]"/>
      <dgm:spPr/>
      <dgm:t>
        <a:bodyPr/>
        <a:lstStyle/>
        <a:p>
          <a:r>
            <a:rPr lang="es-EC" dirty="0" smtClean="0">
              <a:solidFill>
                <a:schemeClr val="tx1"/>
              </a:solidFill>
              <a:latin typeface="Times New Roman" panose="02020603050405020304" pitchFamily="18" charset="0"/>
              <a:cs typeface="Times New Roman" panose="02020603050405020304" pitchFamily="18" charset="0"/>
            </a:rPr>
            <a:t>Diseñar ejercicios con normas bioseguridad</a:t>
          </a:r>
          <a:endParaRPr lang="es-ES" dirty="0">
            <a:solidFill>
              <a:schemeClr val="tx1"/>
            </a:solidFill>
          </a:endParaRPr>
        </a:p>
      </dgm:t>
    </dgm:pt>
    <dgm:pt modelId="{5F6C26B6-2D76-4071-B9EE-35A4F078F3F2}" type="parTrans" cxnId="{AD09BFE0-6A49-480E-950F-02486649F3BD}">
      <dgm:prSet/>
      <dgm:spPr/>
      <dgm:t>
        <a:bodyPr/>
        <a:lstStyle/>
        <a:p>
          <a:endParaRPr lang="es-ES">
            <a:solidFill>
              <a:schemeClr val="tx1"/>
            </a:solidFill>
          </a:endParaRPr>
        </a:p>
      </dgm:t>
    </dgm:pt>
    <dgm:pt modelId="{47D6794B-18E7-4BFB-A17A-6E113F83E189}" type="sibTrans" cxnId="{AD09BFE0-6A49-480E-950F-02486649F3BD}">
      <dgm:prSet/>
      <dgm:spPr/>
      <dgm:t>
        <a:bodyPr/>
        <a:lstStyle/>
        <a:p>
          <a:endParaRPr lang="es-ES">
            <a:solidFill>
              <a:schemeClr val="tx1"/>
            </a:solidFill>
          </a:endParaRPr>
        </a:p>
      </dgm:t>
    </dgm:pt>
    <dgm:pt modelId="{60EC5AC9-44B4-4F2D-995C-D49602C8A981}">
      <dgm:prSet phldrT="[Texto]"/>
      <dgm:spPr/>
      <dgm:t>
        <a:bodyPr/>
        <a:lstStyle/>
        <a:p>
          <a:endParaRPr lang="es-ES" dirty="0">
            <a:solidFill>
              <a:schemeClr val="tx1"/>
            </a:solidFill>
          </a:endParaRPr>
        </a:p>
      </dgm:t>
    </dgm:pt>
    <dgm:pt modelId="{2FC27BEC-5571-4EEC-A966-5DA22AB95C91}" type="parTrans" cxnId="{481D26D6-E2BC-448A-BA65-889B6412CD60}">
      <dgm:prSet/>
      <dgm:spPr/>
      <dgm:t>
        <a:bodyPr/>
        <a:lstStyle/>
        <a:p>
          <a:endParaRPr lang="es-ES">
            <a:solidFill>
              <a:schemeClr val="tx1"/>
            </a:solidFill>
          </a:endParaRPr>
        </a:p>
      </dgm:t>
    </dgm:pt>
    <dgm:pt modelId="{19C8CAD4-15A0-48CD-B575-A3C6CED199F8}" type="sibTrans" cxnId="{481D26D6-E2BC-448A-BA65-889B6412CD60}">
      <dgm:prSet/>
      <dgm:spPr/>
      <dgm:t>
        <a:bodyPr/>
        <a:lstStyle/>
        <a:p>
          <a:endParaRPr lang="es-ES">
            <a:solidFill>
              <a:schemeClr val="tx1"/>
            </a:solidFill>
          </a:endParaRPr>
        </a:p>
      </dgm:t>
    </dgm:pt>
    <dgm:pt modelId="{0E49A6EC-31AD-48E5-926E-62356B1097A0}">
      <dgm:prSet phldrT="[Texto]"/>
      <dgm:spPr/>
      <dgm:t>
        <a:bodyPr/>
        <a:lstStyle/>
        <a:p>
          <a:r>
            <a:rPr lang="es-EC" dirty="0" smtClean="0">
              <a:solidFill>
                <a:schemeClr val="tx1"/>
              </a:solidFill>
              <a:latin typeface="Times New Roman" panose="02020603050405020304" pitchFamily="18" charset="0"/>
              <a:cs typeface="Times New Roman" panose="02020603050405020304" pitchFamily="18" charset="0"/>
            </a:rPr>
            <a:t>Desarrollar los fundamentos técnicos  evitando el contacto del uno con el otro</a:t>
          </a:r>
          <a:endParaRPr lang="es-ES" dirty="0">
            <a:solidFill>
              <a:schemeClr val="tx1"/>
            </a:solidFill>
          </a:endParaRPr>
        </a:p>
      </dgm:t>
    </dgm:pt>
    <dgm:pt modelId="{A6F61D94-6694-4F01-99CD-B34F2FC511BE}" type="parTrans" cxnId="{9C50D8DF-B1FE-4D6E-9FFA-F0919F1EE2F2}">
      <dgm:prSet/>
      <dgm:spPr/>
      <dgm:t>
        <a:bodyPr/>
        <a:lstStyle/>
        <a:p>
          <a:endParaRPr lang="es-ES">
            <a:solidFill>
              <a:schemeClr val="tx1"/>
            </a:solidFill>
          </a:endParaRPr>
        </a:p>
      </dgm:t>
    </dgm:pt>
    <dgm:pt modelId="{7F679A22-DD0A-4105-B8EA-DB7E784B0EC5}" type="sibTrans" cxnId="{9C50D8DF-B1FE-4D6E-9FFA-F0919F1EE2F2}">
      <dgm:prSet/>
      <dgm:spPr/>
      <dgm:t>
        <a:bodyPr/>
        <a:lstStyle/>
        <a:p>
          <a:endParaRPr lang="es-ES">
            <a:solidFill>
              <a:schemeClr val="tx1"/>
            </a:solidFill>
          </a:endParaRPr>
        </a:p>
      </dgm:t>
    </dgm:pt>
    <dgm:pt modelId="{222AA6FB-181F-4796-93AB-7A1E83E1D149}">
      <dgm:prSet phldrT="[Texto]"/>
      <dgm:spPr/>
      <dgm:t>
        <a:bodyPr/>
        <a:lstStyle/>
        <a:p>
          <a:endParaRPr lang="es-ES" dirty="0">
            <a:solidFill>
              <a:schemeClr val="tx1"/>
            </a:solidFill>
          </a:endParaRPr>
        </a:p>
      </dgm:t>
    </dgm:pt>
    <dgm:pt modelId="{6EA969C7-2780-4B19-B42D-DE3F8B36FCFA}" type="parTrans" cxnId="{0BCEC5E5-FA8B-4C2A-B289-D95935A9610C}">
      <dgm:prSet/>
      <dgm:spPr/>
      <dgm:t>
        <a:bodyPr/>
        <a:lstStyle/>
        <a:p>
          <a:endParaRPr lang="es-ES">
            <a:solidFill>
              <a:schemeClr val="tx1"/>
            </a:solidFill>
          </a:endParaRPr>
        </a:p>
      </dgm:t>
    </dgm:pt>
    <dgm:pt modelId="{6E698BAB-D82F-4E90-BEF8-56AB4B8F81DF}" type="sibTrans" cxnId="{0BCEC5E5-FA8B-4C2A-B289-D95935A9610C}">
      <dgm:prSet/>
      <dgm:spPr/>
      <dgm:t>
        <a:bodyPr/>
        <a:lstStyle/>
        <a:p>
          <a:endParaRPr lang="es-ES">
            <a:solidFill>
              <a:schemeClr val="tx1"/>
            </a:solidFill>
          </a:endParaRPr>
        </a:p>
      </dgm:t>
    </dgm:pt>
    <dgm:pt modelId="{6B7DEDA7-4B10-4A7E-A032-6F696BCC2950}">
      <dgm:prSet phldrT="[Texto]"/>
      <dgm:spPr/>
      <dgm:t>
        <a:bodyPr/>
        <a:lstStyle/>
        <a:p>
          <a:r>
            <a:rPr lang="es-ES" dirty="0" smtClean="0">
              <a:solidFill>
                <a:schemeClr val="tx1"/>
              </a:solidFill>
              <a:latin typeface="Times New Roman" panose="02020603050405020304" pitchFamily="18" charset="0"/>
              <a:cs typeface="Times New Roman" panose="02020603050405020304" pitchFamily="18" charset="0"/>
            </a:rPr>
            <a:t>Esta investigación beneficiará a los deportistas del club guerrero del baloncesto de la población de </a:t>
          </a:r>
          <a:r>
            <a:rPr lang="es-ES" dirty="0" err="1" smtClean="0">
              <a:solidFill>
                <a:schemeClr val="tx1"/>
              </a:solidFill>
              <a:latin typeface="Times New Roman" panose="02020603050405020304" pitchFamily="18" charset="0"/>
              <a:cs typeface="Times New Roman" panose="02020603050405020304" pitchFamily="18" charset="0"/>
            </a:rPr>
            <a:t>Conocoto</a:t>
          </a:r>
          <a:r>
            <a:rPr lang="es-ES" dirty="0" smtClean="0">
              <a:solidFill>
                <a:schemeClr val="tx1"/>
              </a:solidFill>
              <a:latin typeface="Times New Roman" panose="02020603050405020304" pitchFamily="18" charset="0"/>
              <a:cs typeface="Times New Roman" panose="02020603050405020304" pitchFamily="18" charset="0"/>
            </a:rPr>
            <a:t> en la actualidad.</a:t>
          </a:r>
          <a:endParaRPr lang="es-ES" dirty="0">
            <a:solidFill>
              <a:schemeClr val="tx1"/>
            </a:solidFill>
          </a:endParaRPr>
        </a:p>
      </dgm:t>
    </dgm:pt>
    <dgm:pt modelId="{B307B007-1AA7-4797-9748-3C1709B7986A}" type="parTrans" cxnId="{97D0C2FA-BEAF-4731-81AB-7CF954EC234C}">
      <dgm:prSet/>
      <dgm:spPr/>
      <dgm:t>
        <a:bodyPr/>
        <a:lstStyle/>
        <a:p>
          <a:endParaRPr lang="es-ES">
            <a:solidFill>
              <a:schemeClr val="tx1"/>
            </a:solidFill>
          </a:endParaRPr>
        </a:p>
      </dgm:t>
    </dgm:pt>
    <dgm:pt modelId="{F7D002FF-F89F-4535-921D-D75FDE8667F3}" type="sibTrans" cxnId="{97D0C2FA-BEAF-4731-81AB-7CF954EC234C}">
      <dgm:prSet/>
      <dgm:spPr/>
      <dgm:t>
        <a:bodyPr/>
        <a:lstStyle/>
        <a:p>
          <a:endParaRPr lang="es-ES">
            <a:solidFill>
              <a:schemeClr val="tx1"/>
            </a:solidFill>
          </a:endParaRPr>
        </a:p>
      </dgm:t>
    </dgm:pt>
    <dgm:pt modelId="{FAEF6345-835A-486C-8866-9C0B16D98F2C}" type="pres">
      <dgm:prSet presAssocID="{9B9D7957-A9D0-4122-BA00-509588C059E4}" presName="Name0" presStyleCnt="0">
        <dgm:presLayoutVars>
          <dgm:dir/>
          <dgm:animLvl val="lvl"/>
          <dgm:resizeHandles val="exact"/>
        </dgm:presLayoutVars>
      </dgm:prSet>
      <dgm:spPr/>
      <dgm:t>
        <a:bodyPr/>
        <a:lstStyle/>
        <a:p>
          <a:endParaRPr lang="es-ES"/>
        </a:p>
      </dgm:t>
    </dgm:pt>
    <dgm:pt modelId="{03B28D2D-544D-4907-BEDC-67D25F745037}" type="pres">
      <dgm:prSet presAssocID="{55E40B17-1D8A-4B58-A2CE-5F751A05CCB2}" presName="compositeNode" presStyleCnt="0">
        <dgm:presLayoutVars>
          <dgm:bulletEnabled val="1"/>
        </dgm:presLayoutVars>
      </dgm:prSet>
      <dgm:spPr/>
    </dgm:pt>
    <dgm:pt modelId="{18B526B3-02DD-47B8-B8B7-301DBD370365}" type="pres">
      <dgm:prSet presAssocID="{55E40B17-1D8A-4B58-A2CE-5F751A05CCB2}" presName="bgRect" presStyleLbl="node1" presStyleIdx="0" presStyleCnt="3"/>
      <dgm:spPr/>
      <dgm:t>
        <a:bodyPr/>
        <a:lstStyle/>
        <a:p>
          <a:endParaRPr lang="es-ES"/>
        </a:p>
      </dgm:t>
    </dgm:pt>
    <dgm:pt modelId="{ED4B5B6C-DD51-4DF7-A88B-EBBB4C42299B}" type="pres">
      <dgm:prSet presAssocID="{55E40B17-1D8A-4B58-A2CE-5F751A05CCB2}" presName="parentNode" presStyleLbl="node1" presStyleIdx="0" presStyleCnt="3">
        <dgm:presLayoutVars>
          <dgm:chMax val="0"/>
          <dgm:bulletEnabled val="1"/>
        </dgm:presLayoutVars>
      </dgm:prSet>
      <dgm:spPr/>
      <dgm:t>
        <a:bodyPr/>
        <a:lstStyle/>
        <a:p>
          <a:endParaRPr lang="es-ES"/>
        </a:p>
      </dgm:t>
    </dgm:pt>
    <dgm:pt modelId="{057C2F9A-2C71-41EF-A363-360A217AB09E}" type="pres">
      <dgm:prSet presAssocID="{55E40B17-1D8A-4B58-A2CE-5F751A05CCB2}" presName="childNode" presStyleLbl="node1" presStyleIdx="0" presStyleCnt="3">
        <dgm:presLayoutVars>
          <dgm:bulletEnabled val="1"/>
        </dgm:presLayoutVars>
      </dgm:prSet>
      <dgm:spPr/>
      <dgm:t>
        <a:bodyPr/>
        <a:lstStyle/>
        <a:p>
          <a:endParaRPr lang="es-ES"/>
        </a:p>
      </dgm:t>
    </dgm:pt>
    <dgm:pt modelId="{50D4DF69-B73F-4AAB-9A2A-EBDA0A9DBF12}" type="pres">
      <dgm:prSet presAssocID="{0588E708-D941-41DF-A21A-E71455AD8A24}" presName="hSp" presStyleCnt="0"/>
      <dgm:spPr/>
    </dgm:pt>
    <dgm:pt modelId="{7288A19E-27B4-45A5-8255-D77E64BD5388}" type="pres">
      <dgm:prSet presAssocID="{0588E708-D941-41DF-A21A-E71455AD8A24}" presName="vProcSp" presStyleCnt="0"/>
      <dgm:spPr/>
    </dgm:pt>
    <dgm:pt modelId="{96F89905-6B1C-49DB-B2B5-EE8F9C32A7CA}" type="pres">
      <dgm:prSet presAssocID="{0588E708-D941-41DF-A21A-E71455AD8A24}" presName="vSp1" presStyleCnt="0"/>
      <dgm:spPr/>
    </dgm:pt>
    <dgm:pt modelId="{7F206BBB-050C-4AD0-8B73-253A8524B3F9}" type="pres">
      <dgm:prSet presAssocID="{0588E708-D941-41DF-A21A-E71455AD8A24}" presName="simulatedConn" presStyleLbl="solidFgAcc1" presStyleIdx="0" presStyleCnt="2"/>
      <dgm:spPr/>
    </dgm:pt>
    <dgm:pt modelId="{1F1EB84B-EA24-4364-8F98-8A71FD7D1DF7}" type="pres">
      <dgm:prSet presAssocID="{0588E708-D941-41DF-A21A-E71455AD8A24}" presName="vSp2" presStyleCnt="0"/>
      <dgm:spPr/>
    </dgm:pt>
    <dgm:pt modelId="{B907E642-F86D-457B-8FB3-711C784273BC}" type="pres">
      <dgm:prSet presAssocID="{0588E708-D941-41DF-A21A-E71455AD8A24}" presName="sibTrans" presStyleCnt="0"/>
      <dgm:spPr/>
    </dgm:pt>
    <dgm:pt modelId="{C6D8CD7E-0DF7-43D1-8483-915B012A9213}" type="pres">
      <dgm:prSet presAssocID="{60EC5AC9-44B4-4F2D-995C-D49602C8A981}" presName="compositeNode" presStyleCnt="0">
        <dgm:presLayoutVars>
          <dgm:bulletEnabled val="1"/>
        </dgm:presLayoutVars>
      </dgm:prSet>
      <dgm:spPr/>
    </dgm:pt>
    <dgm:pt modelId="{22FBEC2B-DC6A-4821-AFD9-2F8C4B2CF4C9}" type="pres">
      <dgm:prSet presAssocID="{60EC5AC9-44B4-4F2D-995C-D49602C8A981}" presName="bgRect" presStyleLbl="node1" presStyleIdx="1" presStyleCnt="3"/>
      <dgm:spPr/>
      <dgm:t>
        <a:bodyPr/>
        <a:lstStyle/>
        <a:p>
          <a:endParaRPr lang="es-ES"/>
        </a:p>
      </dgm:t>
    </dgm:pt>
    <dgm:pt modelId="{1E42288C-6D14-498F-8BF5-171BED25D3A0}" type="pres">
      <dgm:prSet presAssocID="{60EC5AC9-44B4-4F2D-995C-D49602C8A981}" presName="parentNode" presStyleLbl="node1" presStyleIdx="1" presStyleCnt="3">
        <dgm:presLayoutVars>
          <dgm:chMax val="0"/>
          <dgm:bulletEnabled val="1"/>
        </dgm:presLayoutVars>
      </dgm:prSet>
      <dgm:spPr/>
      <dgm:t>
        <a:bodyPr/>
        <a:lstStyle/>
        <a:p>
          <a:endParaRPr lang="es-ES"/>
        </a:p>
      </dgm:t>
    </dgm:pt>
    <dgm:pt modelId="{E71C5A62-61B5-4AED-987B-9532A2FF640F}" type="pres">
      <dgm:prSet presAssocID="{60EC5AC9-44B4-4F2D-995C-D49602C8A981}" presName="childNode" presStyleLbl="node1" presStyleIdx="1" presStyleCnt="3">
        <dgm:presLayoutVars>
          <dgm:bulletEnabled val="1"/>
        </dgm:presLayoutVars>
      </dgm:prSet>
      <dgm:spPr/>
      <dgm:t>
        <a:bodyPr/>
        <a:lstStyle/>
        <a:p>
          <a:endParaRPr lang="es-ES"/>
        </a:p>
      </dgm:t>
    </dgm:pt>
    <dgm:pt modelId="{FC262914-4AD7-439F-8CF3-1B2035C46461}" type="pres">
      <dgm:prSet presAssocID="{19C8CAD4-15A0-48CD-B575-A3C6CED199F8}" presName="hSp" presStyleCnt="0"/>
      <dgm:spPr/>
    </dgm:pt>
    <dgm:pt modelId="{ABCCC32E-3DF3-4690-8781-025888AD37B8}" type="pres">
      <dgm:prSet presAssocID="{19C8CAD4-15A0-48CD-B575-A3C6CED199F8}" presName="vProcSp" presStyleCnt="0"/>
      <dgm:spPr/>
    </dgm:pt>
    <dgm:pt modelId="{175D6EF4-8056-4A2E-AE72-8379AE4C4F62}" type="pres">
      <dgm:prSet presAssocID="{19C8CAD4-15A0-48CD-B575-A3C6CED199F8}" presName="vSp1" presStyleCnt="0"/>
      <dgm:spPr/>
    </dgm:pt>
    <dgm:pt modelId="{041E431B-35CD-435B-A8B2-CEDD9622E8B9}" type="pres">
      <dgm:prSet presAssocID="{19C8CAD4-15A0-48CD-B575-A3C6CED199F8}" presName="simulatedConn" presStyleLbl="solidFgAcc1" presStyleIdx="1" presStyleCnt="2"/>
      <dgm:spPr/>
    </dgm:pt>
    <dgm:pt modelId="{A41B0291-6879-472D-ACD6-184FDB795396}" type="pres">
      <dgm:prSet presAssocID="{19C8CAD4-15A0-48CD-B575-A3C6CED199F8}" presName="vSp2" presStyleCnt="0"/>
      <dgm:spPr/>
    </dgm:pt>
    <dgm:pt modelId="{BD0136CD-6DC0-41B9-A2A9-901CC5B8DE52}" type="pres">
      <dgm:prSet presAssocID="{19C8CAD4-15A0-48CD-B575-A3C6CED199F8}" presName="sibTrans" presStyleCnt="0"/>
      <dgm:spPr/>
    </dgm:pt>
    <dgm:pt modelId="{DAE19004-303C-4119-A7D6-6388B6A82F99}" type="pres">
      <dgm:prSet presAssocID="{222AA6FB-181F-4796-93AB-7A1E83E1D149}" presName="compositeNode" presStyleCnt="0">
        <dgm:presLayoutVars>
          <dgm:bulletEnabled val="1"/>
        </dgm:presLayoutVars>
      </dgm:prSet>
      <dgm:spPr/>
    </dgm:pt>
    <dgm:pt modelId="{9C9B910B-AFF7-4CC7-A33E-6020CF17DFAE}" type="pres">
      <dgm:prSet presAssocID="{222AA6FB-181F-4796-93AB-7A1E83E1D149}" presName="bgRect" presStyleLbl="node1" presStyleIdx="2" presStyleCnt="3"/>
      <dgm:spPr/>
      <dgm:t>
        <a:bodyPr/>
        <a:lstStyle/>
        <a:p>
          <a:endParaRPr lang="es-ES"/>
        </a:p>
      </dgm:t>
    </dgm:pt>
    <dgm:pt modelId="{F7F9AC7C-F927-4577-944D-A3EB42150CE9}" type="pres">
      <dgm:prSet presAssocID="{222AA6FB-181F-4796-93AB-7A1E83E1D149}" presName="parentNode" presStyleLbl="node1" presStyleIdx="2" presStyleCnt="3">
        <dgm:presLayoutVars>
          <dgm:chMax val="0"/>
          <dgm:bulletEnabled val="1"/>
        </dgm:presLayoutVars>
      </dgm:prSet>
      <dgm:spPr/>
      <dgm:t>
        <a:bodyPr/>
        <a:lstStyle/>
        <a:p>
          <a:endParaRPr lang="es-ES"/>
        </a:p>
      </dgm:t>
    </dgm:pt>
    <dgm:pt modelId="{36121B8C-5DCD-4BAA-B302-D2C17FF37DB9}" type="pres">
      <dgm:prSet presAssocID="{222AA6FB-181F-4796-93AB-7A1E83E1D149}" presName="childNode" presStyleLbl="node1" presStyleIdx="2" presStyleCnt="3">
        <dgm:presLayoutVars>
          <dgm:bulletEnabled val="1"/>
        </dgm:presLayoutVars>
      </dgm:prSet>
      <dgm:spPr/>
      <dgm:t>
        <a:bodyPr/>
        <a:lstStyle/>
        <a:p>
          <a:endParaRPr lang="es-ES"/>
        </a:p>
      </dgm:t>
    </dgm:pt>
  </dgm:ptLst>
  <dgm:cxnLst>
    <dgm:cxn modelId="{97D0C2FA-BEAF-4731-81AB-7CF954EC234C}" srcId="{222AA6FB-181F-4796-93AB-7A1E83E1D149}" destId="{6B7DEDA7-4B10-4A7E-A032-6F696BCC2950}" srcOrd="0" destOrd="0" parTransId="{B307B007-1AA7-4797-9748-3C1709B7986A}" sibTransId="{F7D002FF-F89F-4535-921D-D75FDE8667F3}"/>
    <dgm:cxn modelId="{A5D3D028-1F54-4755-82F3-05F94FC2DD24}" type="presOf" srcId="{9B9D7957-A9D0-4122-BA00-509588C059E4}" destId="{FAEF6345-835A-486C-8866-9C0B16D98F2C}" srcOrd="0" destOrd="0" presId="urn:microsoft.com/office/officeart/2005/8/layout/hProcess7"/>
    <dgm:cxn modelId="{6000C8BD-98A8-4B88-8641-3D9670BD750F}" type="presOf" srcId="{60EC5AC9-44B4-4F2D-995C-D49602C8A981}" destId="{22FBEC2B-DC6A-4821-AFD9-2F8C4B2CF4C9}" srcOrd="0" destOrd="0" presId="urn:microsoft.com/office/officeart/2005/8/layout/hProcess7"/>
    <dgm:cxn modelId="{0BCEC5E5-FA8B-4C2A-B289-D95935A9610C}" srcId="{9B9D7957-A9D0-4122-BA00-509588C059E4}" destId="{222AA6FB-181F-4796-93AB-7A1E83E1D149}" srcOrd="2" destOrd="0" parTransId="{6EA969C7-2780-4B19-B42D-DE3F8B36FCFA}" sibTransId="{6E698BAB-D82F-4E90-BEF8-56AB4B8F81DF}"/>
    <dgm:cxn modelId="{E4DB3E93-D850-4EBA-9DAE-83F206C08B25}" type="presOf" srcId="{60EC5AC9-44B4-4F2D-995C-D49602C8A981}" destId="{1E42288C-6D14-498F-8BF5-171BED25D3A0}" srcOrd="1" destOrd="0" presId="urn:microsoft.com/office/officeart/2005/8/layout/hProcess7"/>
    <dgm:cxn modelId="{481D26D6-E2BC-448A-BA65-889B6412CD60}" srcId="{9B9D7957-A9D0-4122-BA00-509588C059E4}" destId="{60EC5AC9-44B4-4F2D-995C-D49602C8A981}" srcOrd="1" destOrd="0" parTransId="{2FC27BEC-5571-4EEC-A966-5DA22AB95C91}" sibTransId="{19C8CAD4-15A0-48CD-B575-A3C6CED199F8}"/>
    <dgm:cxn modelId="{9C50D8DF-B1FE-4D6E-9FFA-F0919F1EE2F2}" srcId="{60EC5AC9-44B4-4F2D-995C-D49602C8A981}" destId="{0E49A6EC-31AD-48E5-926E-62356B1097A0}" srcOrd="0" destOrd="0" parTransId="{A6F61D94-6694-4F01-99CD-B34F2FC511BE}" sibTransId="{7F679A22-DD0A-4105-B8EA-DB7E784B0EC5}"/>
    <dgm:cxn modelId="{23420307-6A1B-4D7F-96A2-EDDEE2E05DD5}" type="presOf" srcId="{0E49A6EC-31AD-48E5-926E-62356B1097A0}" destId="{E71C5A62-61B5-4AED-987B-9532A2FF640F}" srcOrd="0" destOrd="0" presId="urn:microsoft.com/office/officeart/2005/8/layout/hProcess7"/>
    <dgm:cxn modelId="{80502246-6405-4D51-B12E-C6A648A38683}" type="presOf" srcId="{52FD506E-20CB-4C2B-81B0-5CB2963C8626}" destId="{057C2F9A-2C71-41EF-A363-360A217AB09E}" srcOrd="0" destOrd="0" presId="urn:microsoft.com/office/officeart/2005/8/layout/hProcess7"/>
    <dgm:cxn modelId="{9BF1D6B0-9769-46CA-A8C6-45813A52BC58}" type="presOf" srcId="{55E40B17-1D8A-4B58-A2CE-5F751A05CCB2}" destId="{ED4B5B6C-DD51-4DF7-A88B-EBBB4C42299B}" srcOrd="1" destOrd="0" presId="urn:microsoft.com/office/officeart/2005/8/layout/hProcess7"/>
    <dgm:cxn modelId="{D578624C-8ACA-46B7-8A24-FA25A9068F56}" srcId="{9B9D7957-A9D0-4122-BA00-509588C059E4}" destId="{55E40B17-1D8A-4B58-A2CE-5F751A05CCB2}" srcOrd="0" destOrd="0" parTransId="{74E4AE02-F84E-4164-8B21-F2D52C74C3EB}" sibTransId="{0588E708-D941-41DF-A21A-E71455AD8A24}"/>
    <dgm:cxn modelId="{8A8BD9C5-B909-4D2E-9403-0FEE3FCEB147}" type="presOf" srcId="{6B7DEDA7-4B10-4A7E-A032-6F696BCC2950}" destId="{36121B8C-5DCD-4BAA-B302-D2C17FF37DB9}" srcOrd="0" destOrd="0" presId="urn:microsoft.com/office/officeart/2005/8/layout/hProcess7"/>
    <dgm:cxn modelId="{7E3C9C53-6E7E-4CBE-9998-014BF4C01911}" type="presOf" srcId="{222AA6FB-181F-4796-93AB-7A1E83E1D149}" destId="{F7F9AC7C-F927-4577-944D-A3EB42150CE9}" srcOrd="1" destOrd="0" presId="urn:microsoft.com/office/officeart/2005/8/layout/hProcess7"/>
    <dgm:cxn modelId="{4ACE2E9C-3D5A-48DC-AC8C-3BB5C1E82D63}" type="presOf" srcId="{222AA6FB-181F-4796-93AB-7A1E83E1D149}" destId="{9C9B910B-AFF7-4CC7-A33E-6020CF17DFAE}" srcOrd="0" destOrd="0" presId="urn:microsoft.com/office/officeart/2005/8/layout/hProcess7"/>
    <dgm:cxn modelId="{F0B72538-02E5-467D-891D-A65F0155BD8A}" type="presOf" srcId="{55E40B17-1D8A-4B58-A2CE-5F751A05CCB2}" destId="{18B526B3-02DD-47B8-B8B7-301DBD370365}" srcOrd="0" destOrd="0" presId="urn:microsoft.com/office/officeart/2005/8/layout/hProcess7"/>
    <dgm:cxn modelId="{AD09BFE0-6A49-480E-950F-02486649F3BD}" srcId="{55E40B17-1D8A-4B58-A2CE-5F751A05CCB2}" destId="{52FD506E-20CB-4C2B-81B0-5CB2963C8626}" srcOrd="0" destOrd="0" parTransId="{5F6C26B6-2D76-4071-B9EE-35A4F078F3F2}" sibTransId="{47D6794B-18E7-4BFB-A17A-6E113F83E189}"/>
    <dgm:cxn modelId="{1B7BD33C-AB92-49D9-B250-078DF6576C10}" type="presParOf" srcId="{FAEF6345-835A-486C-8866-9C0B16D98F2C}" destId="{03B28D2D-544D-4907-BEDC-67D25F745037}" srcOrd="0" destOrd="0" presId="urn:microsoft.com/office/officeart/2005/8/layout/hProcess7"/>
    <dgm:cxn modelId="{DE9CA92A-0F96-44A3-89BD-4726B833A081}" type="presParOf" srcId="{03B28D2D-544D-4907-BEDC-67D25F745037}" destId="{18B526B3-02DD-47B8-B8B7-301DBD370365}" srcOrd="0" destOrd="0" presId="urn:microsoft.com/office/officeart/2005/8/layout/hProcess7"/>
    <dgm:cxn modelId="{05D6DB16-3487-4944-B2CE-F08158DD8904}" type="presParOf" srcId="{03B28D2D-544D-4907-BEDC-67D25F745037}" destId="{ED4B5B6C-DD51-4DF7-A88B-EBBB4C42299B}" srcOrd="1" destOrd="0" presId="urn:microsoft.com/office/officeart/2005/8/layout/hProcess7"/>
    <dgm:cxn modelId="{A1FC3402-CB49-45E7-817D-BB6B01FF2B84}" type="presParOf" srcId="{03B28D2D-544D-4907-BEDC-67D25F745037}" destId="{057C2F9A-2C71-41EF-A363-360A217AB09E}" srcOrd="2" destOrd="0" presId="urn:microsoft.com/office/officeart/2005/8/layout/hProcess7"/>
    <dgm:cxn modelId="{5383CBCD-A5BE-4688-981C-7FA1CD2C7C39}" type="presParOf" srcId="{FAEF6345-835A-486C-8866-9C0B16D98F2C}" destId="{50D4DF69-B73F-4AAB-9A2A-EBDA0A9DBF12}" srcOrd="1" destOrd="0" presId="urn:microsoft.com/office/officeart/2005/8/layout/hProcess7"/>
    <dgm:cxn modelId="{4CFCB5BB-7648-41FC-9A6C-C861F8537FDE}" type="presParOf" srcId="{FAEF6345-835A-486C-8866-9C0B16D98F2C}" destId="{7288A19E-27B4-45A5-8255-D77E64BD5388}" srcOrd="2" destOrd="0" presId="urn:microsoft.com/office/officeart/2005/8/layout/hProcess7"/>
    <dgm:cxn modelId="{B6DBD4BF-12B6-4ADF-8DE2-E34C11AB2FE2}" type="presParOf" srcId="{7288A19E-27B4-45A5-8255-D77E64BD5388}" destId="{96F89905-6B1C-49DB-B2B5-EE8F9C32A7CA}" srcOrd="0" destOrd="0" presId="urn:microsoft.com/office/officeart/2005/8/layout/hProcess7"/>
    <dgm:cxn modelId="{64794494-D10B-4A18-828E-D947B7555075}" type="presParOf" srcId="{7288A19E-27B4-45A5-8255-D77E64BD5388}" destId="{7F206BBB-050C-4AD0-8B73-253A8524B3F9}" srcOrd="1" destOrd="0" presId="urn:microsoft.com/office/officeart/2005/8/layout/hProcess7"/>
    <dgm:cxn modelId="{4556615B-9B87-4027-8A30-12DBAC1BE9EC}" type="presParOf" srcId="{7288A19E-27B4-45A5-8255-D77E64BD5388}" destId="{1F1EB84B-EA24-4364-8F98-8A71FD7D1DF7}" srcOrd="2" destOrd="0" presId="urn:microsoft.com/office/officeart/2005/8/layout/hProcess7"/>
    <dgm:cxn modelId="{9062704F-E93B-4757-B850-623629EF3409}" type="presParOf" srcId="{FAEF6345-835A-486C-8866-9C0B16D98F2C}" destId="{B907E642-F86D-457B-8FB3-711C784273BC}" srcOrd="3" destOrd="0" presId="urn:microsoft.com/office/officeart/2005/8/layout/hProcess7"/>
    <dgm:cxn modelId="{5E56E544-3BC7-401E-BAEE-AC6EF324FEED}" type="presParOf" srcId="{FAEF6345-835A-486C-8866-9C0B16D98F2C}" destId="{C6D8CD7E-0DF7-43D1-8483-915B012A9213}" srcOrd="4" destOrd="0" presId="urn:microsoft.com/office/officeart/2005/8/layout/hProcess7"/>
    <dgm:cxn modelId="{593944F6-317D-46F9-A6AD-BDB1CC3B39AC}" type="presParOf" srcId="{C6D8CD7E-0DF7-43D1-8483-915B012A9213}" destId="{22FBEC2B-DC6A-4821-AFD9-2F8C4B2CF4C9}" srcOrd="0" destOrd="0" presId="urn:microsoft.com/office/officeart/2005/8/layout/hProcess7"/>
    <dgm:cxn modelId="{B80CB9D2-159C-4BC5-BDC5-4E6B5C5E79DC}" type="presParOf" srcId="{C6D8CD7E-0DF7-43D1-8483-915B012A9213}" destId="{1E42288C-6D14-498F-8BF5-171BED25D3A0}" srcOrd="1" destOrd="0" presId="urn:microsoft.com/office/officeart/2005/8/layout/hProcess7"/>
    <dgm:cxn modelId="{6888B71B-EB54-4CEF-89CC-A51C1A2077C1}" type="presParOf" srcId="{C6D8CD7E-0DF7-43D1-8483-915B012A9213}" destId="{E71C5A62-61B5-4AED-987B-9532A2FF640F}" srcOrd="2" destOrd="0" presId="urn:microsoft.com/office/officeart/2005/8/layout/hProcess7"/>
    <dgm:cxn modelId="{FA402CC6-016F-49B8-B583-D8AB75B7C405}" type="presParOf" srcId="{FAEF6345-835A-486C-8866-9C0B16D98F2C}" destId="{FC262914-4AD7-439F-8CF3-1B2035C46461}" srcOrd="5" destOrd="0" presId="urn:microsoft.com/office/officeart/2005/8/layout/hProcess7"/>
    <dgm:cxn modelId="{A6DECB3E-00DE-4562-9BD5-10A6E14FE858}" type="presParOf" srcId="{FAEF6345-835A-486C-8866-9C0B16D98F2C}" destId="{ABCCC32E-3DF3-4690-8781-025888AD37B8}" srcOrd="6" destOrd="0" presId="urn:microsoft.com/office/officeart/2005/8/layout/hProcess7"/>
    <dgm:cxn modelId="{BDBE70F9-D69A-465F-8859-54D1E1C5257E}" type="presParOf" srcId="{ABCCC32E-3DF3-4690-8781-025888AD37B8}" destId="{175D6EF4-8056-4A2E-AE72-8379AE4C4F62}" srcOrd="0" destOrd="0" presId="urn:microsoft.com/office/officeart/2005/8/layout/hProcess7"/>
    <dgm:cxn modelId="{135998D8-4021-478C-9E47-39BD093D8B94}" type="presParOf" srcId="{ABCCC32E-3DF3-4690-8781-025888AD37B8}" destId="{041E431B-35CD-435B-A8B2-CEDD9622E8B9}" srcOrd="1" destOrd="0" presId="urn:microsoft.com/office/officeart/2005/8/layout/hProcess7"/>
    <dgm:cxn modelId="{87D8DA98-F41A-4E77-9B98-16AC7D48DFD3}" type="presParOf" srcId="{ABCCC32E-3DF3-4690-8781-025888AD37B8}" destId="{A41B0291-6879-472D-ACD6-184FDB795396}" srcOrd="2" destOrd="0" presId="urn:microsoft.com/office/officeart/2005/8/layout/hProcess7"/>
    <dgm:cxn modelId="{F8868F08-4C27-43E4-83D3-94481EB4FBAC}" type="presParOf" srcId="{FAEF6345-835A-486C-8866-9C0B16D98F2C}" destId="{BD0136CD-6DC0-41B9-A2A9-901CC5B8DE52}" srcOrd="7" destOrd="0" presId="urn:microsoft.com/office/officeart/2005/8/layout/hProcess7"/>
    <dgm:cxn modelId="{17629067-2C34-48AB-81FA-7A8D80B2EF64}" type="presParOf" srcId="{FAEF6345-835A-486C-8866-9C0B16D98F2C}" destId="{DAE19004-303C-4119-A7D6-6388B6A82F99}" srcOrd="8" destOrd="0" presId="urn:microsoft.com/office/officeart/2005/8/layout/hProcess7"/>
    <dgm:cxn modelId="{518F4126-26A5-4E90-9845-A68030D41D5B}" type="presParOf" srcId="{DAE19004-303C-4119-A7D6-6388B6A82F99}" destId="{9C9B910B-AFF7-4CC7-A33E-6020CF17DFAE}" srcOrd="0" destOrd="0" presId="urn:microsoft.com/office/officeart/2005/8/layout/hProcess7"/>
    <dgm:cxn modelId="{3F1C6BD3-002F-43A3-B90B-182C4FADA3CB}" type="presParOf" srcId="{DAE19004-303C-4119-A7D6-6388B6A82F99}" destId="{F7F9AC7C-F927-4577-944D-A3EB42150CE9}" srcOrd="1" destOrd="0" presId="urn:microsoft.com/office/officeart/2005/8/layout/hProcess7"/>
    <dgm:cxn modelId="{266D5FBF-8F4A-454C-BE5D-2DE917E35EAD}" type="presParOf" srcId="{DAE19004-303C-4119-A7D6-6388B6A82F99}" destId="{36121B8C-5DCD-4BAA-B302-D2C17FF37DB9}" srcOrd="2" destOrd="0" presId="urn:microsoft.com/office/officeart/2005/8/layout/hProcess7"/>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D1EC225-0F7C-49B8-9D04-329D5C018701}"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ES"/>
        </a:p>
      </dgm:t>
    </dgm:pt>
    <dgm:pt modelId="{3908CC09-BD84-498B-99E5-F9119842F9C7}">
      <dgm:prSet phldrT="[Texto]" custT="1"/>
      <dgm:spPr/>
      <dgm:t>
        <a:bodyPr/>
        <a:lstStyle/>
        <a:p>
          <a:endParaRPr lang="es-ES" sz="2400" dirty="0">
            <a:solidFill>
              <a:schemeClr val="tx1"/>
            </a:solidFill>
            <a:latin typeface="Times New Roman" panose="02020603050405020304" pitchFamily="18" charset="0"/>
            <a:cs typeface="Times New Roman" panose="02020603050405020304" pitchFamily="18" charset="0"/>
          </a:endParaRPr>
        </a:p>
      </dgm:t>
    </dgm:pt>
    <dgm:pt modelId="{068E8ABF-67C5-4ED9-A271-8DB2BCD766C3}" type="parTrans" cxnId="{C73B1CFE-79FA-4F27-9AE2-0525C1A9852B}">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7E34F7CA-3D44-445B-B75C-85A0C03446C4}" type="sibTrans" cxnId="{C73B1CFE-79FA-4F27-9AE2-0525C1A9852B}">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20F07F38-C6FA-480E-AC6B-B48EAD15923A}">
      <dgm:prSet phldrT="[Texto]" custT="1"/>
      <dgm:spPr/>
      <dgm:t>
        <a:bodyPr/>
        <a:lstStyle/>
        <a:p>
          <a:r>
            <a:rPr lang="es-ES_tradnl" sz="2400" dirty="0" smtClean="0">
              <a:solidFill>
                <a:schemeClr val="tx1"/>
              </a:solidFill>
              <a:latin typeface="Times New Roman" panose="02020603050405020304" pitchFamily="18" charset="0"/>
              <a:cs typeface="Times New Roman" panose="02020603050405020304" pitchFamily="18" charset="0"/>
            </a:rPr>
            <a:t>Diseñar</a:t>
          </a:r>
          <a:r>
            <a:rPr lang="es-ES_tradnl" sz="2400" b="1" dirty="0" smtClean="0">
              <a:solidFill>
                <a:schemeClr val="tx1"/>
              </a:solidFill>
              <a:latin typeface="Times New Roman" panose="02020603050405020304" pitchFamily="18" charset="0"/>
              <a:cs typeface="Times New Roman" panose="02020603050405020304" pitchFamily="18" charset="0"/>
            </a:rPr>
            <a:t> </a:t>
          </a:r>
          <a:r>
            <a:rPr lang="es-ES_tradnl" sz="2400" dirty="0" smtClean="0">
              <a:solidFill>
                <a:schemeClr val="tx1"/>
              </a:solidFill>
              <a:latin typeface="Times New Roman" panose="02020603050405020304" pitchFamily="18" charset="0"/>
              <a:cs typeface="Times New Roman" panose="02020603050405020304" pitchFamily="18" charset="0"/>
            </a:rPr>
            <a:t>una serie de</a:t>
          </a:r>
          <a:r>
            <a:rPr lang="es-ES_tradnl" sz="2400" b="1" dirty="0" smtClean="0">
              <a:solidFill>
                <a:schemeClr val="tx1"/>
              </a:solidFill>
              <a:latin typeface="Times New Roman" panose="02020603050405020304" pitchFamily="18" charset="0"/>
              <a:cs typeface="Times New Roman" panose="02020603050405020304" pitchFamily="18" charset="0"/>
            </a:rPr>
            <a:t> </a:t>
          </a:r>
          <a:r>
            <a:rPr lang="es-ES" sz="2400" dirty="0" smtClean="0">
              <a:solidFill>
                <a:schemeClr val="tx1"/>
              </a:solidFill>
              <a:latin typeface="Times New Roman" panose="02020603050405020304" pitchFamily="18" charset="0"/>
              <a:cs typeface="Times New Roman" panose="02020603050405020304" pitchFamily="18" charset="0"/>
            </a:rPr>
            <a:t>ejercicios físicos que cumplan con las normas de bioseguridad establecidos por la Ley.</a:t>
          </a:r>
          <a:endParaRPr lang="es-ES" sz="2400" dirty="0">
            <a:solidFill>
              <a:schemeClr val="tx1"/>
            </a:solidFill>
            <a:latin typeface="Times New Roman" panose="02020603050405020304" pitchFamily="18" charset="0"/>
            <a:cs typeface="Times New Roman" panose="02020603050405020304" pitchFamily="18" charset="0"/>
          </a:endParaRPr>
        </a:p>
      </dgm:t>
    </dgm:pt>
    <dgm:pt modelId="{38F25622-925C-4D4F-BC20-8577F67F97F1}" type="parTrans" cxnId="{4EDC81A5-612A-4FD6-84E6-90D2811010C3}">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0BB58751-8272-41E6-AE28-7985FB3E25A3}" type="sibTrans" cxnId="{4EDC81A5-612A-4FD6-84E6-90D2811010C3}">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F01460CC-7010-4F69-AB73-55ECACFEB1A3}">
      <dgm:prSet phldrT="[Texto]" custT="1"/>
      <dgm:spPr/>
      <dgm:t>
        <a:bodyPr/>
        <a:lstStyle/>
        <a:p>
          <a:endParaRPr lang="es-ES" sz="2400" dirty="0">
            <a:solidFill>
              <a:schemeClr val="tx1"/>
            </a:solidFill>
            <a:latin typeface="Times New Roman" panose="02020603050405020304" pitchFamily="18" charset="0"/>
            <a:cs typeface="Times New Roman" panose="02020603050405020304" pitchFamily="18" charset="0"/>
          </a:endParaRPr>
        </a:p>
      </dgm:t>
    </dgm:pt>
    <dgm:pt modelId="{2D8D71A7-2964-40B9-9087-E37611105865}" type="parTrans" cxnId="{2DD1AB19-9141-4E00-9948-BFC0CDB18816}">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E912849C-42BF-46E8-9E68-B0DB09B15CA4}" type="sibTrans" cxnId="{2DD1AB19-9141-4E00-9948-BFC0CDB18816}">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917E4162-3B3B-4FA5-91B0-EDE3C76CD831}">
      <dgm:prSet phldrT="[Texto]" custT="1"/>
      <dgm:spPr/>
      <dgm:t>
        <a:bodyPr/>
        <a:lstStyle/>
        <a:p>
          <a:r>
            <a:rPr lang="es-ES_tradnl" sz="2400" dirty="0" smtClean="0">
              <a:solidFill>
                <a:schemeClr val="tx1"/>
              </a:solidFill>
              <a:latin typeface="Times New Roman" panose="02020603050405020304" pitchFamily="18" charset="0"/>
              <a:cs typeface="Times New Roman" panose="02020603050405020304" pitchFamily="18" charset="0"/>
            </a:rPr>
            <a:t>Aplicar los</a:t>
          </a:r>
          <a:r>
            <a:rPr lang="es-ES_tradnl" sz="2400" b="1" dirty="0" smtClean="0">
              <a:solidFill>
                <a:schemeClr val="tx1"/>
              </a:solidFill>
              <a:latin typeface="Times New Roman" panose="02020603050405020304" pitchFamily="18" charset="0"/>
              <a:cs typeface="Times New Roman" panose="02020603050405020304" pitchFamily="18" charset="0"/>
            </a:rPr>
            <a:t> </a:t>
          </a:r>
          <a:r>
            <a:rPr lang="es-ES" sz="2400" dirty="0" smtClean="0">
              <a:solidFill>
                <a:schemeClr val="tx1"/>
              </a:solidFill>
              <a:latin typeface="Times New Roman" panose="02020603050405020304" pitchFamily="18" charset="0"/>
              <a:cs typeface="Times New Roman" panose="02020603050405020304" pitchFamily="18" charset="0"/>
            </a:rPr>
            <a:t>ejercicios de manera eficaz, promoviendo el desarrollo de los fundamentos técnicos que se imparten en el Club Guerreros de Baloncesto. </a:t>
          </a:r>
          <a:endParaRPr lang="es-ES" sz="2400" dirty="0">
            <a:solidFill>
              <a:schemeClr val="tx1"/>
            </a:solidFill>
            <a:latin typeface="Times New Roman" panose="02020603050405020304" pitchFamily="18" charset="0"/>
            <a:cs typeface="Times New Roman" panose="02020603050405020304" pitchFamily="18" charset="0"/>
          </a:endParaRPr>
        </a:p>
      </dgm:t>
    </dgm:pt>
    <dgm:pt modelId="{4437DCF2-BA4D-4BB0-8214-EAAB56D884B3}" type="parTrans" cxnId="{32C2DB7E-498C-468B-B299-4E89EF053E3E}">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BD318579-AAEC-46BA-AB53-D8D613DBB3FD}" type="sibTrans" cxnId="{32C2DB7E-498C-468B-B299-4E89EF053E3E}">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D6E95810-8059-4228-8E0A-1336BC430939}">
      <dgm:prSet phldrT="[Texto]" custT="1"/>
      <dgm:spPr/>
      <dgm:t>
        <a:bodyPr/>
        <a:lstStyle/>
        <a:p>
          <a:endParaRPr lang="es-ES" sz="2400" dirty="0">
            <a:solidFill>
              <a:schemeClr val="tx1"/>
            </a:solidFill>
            <a:latin typeface="Times New Roman" panose="02020603050405020304" pitchFamily="18" charset="0"/>
            <a:cs typeface="Times New Roman" panose="02020603050405020304" pitchFamily="18" charset="0"/>
          </a:endParaRPr>
        </a:p>
      </dgm:t>
    </dgm:pt>
    <dgm:pt modelId="{4F0CBC1E-1DE9-4A5F-B872-D48983A0FB8F}" type="parTrans" cxnId="{F1AFABD8-B0A7-4A5B-A9F6-C9695A1015AE}">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5E4EE5DE-1D5F-4B8B-BDF4-26F714592CE4}" type="sibTrans" cxnId="{F1AFABD8-B0A7-4A5B-A9F6-C9695A1015AE}">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8608948A-0C7B-44EA-ADAA-76BE68089B29}">
      <dgm:prSet phldrT="[Texto]" custT="1"/>
      <dgm:spPr/>
      <dgm:t>
        <a:bodyPr/>
        <a:lstStyle/>
        <a:p>
          <a:r>
            <a:rPr lang="es-ES" sz="2400" dirty="0" smtClean="0">
              <a:solidFill>
                <a:schemeClr val="tx1"/>
              </a:solidFill>
              <a:latin typeface="Times New Roman" panose="02020603050405020304" pitchFamily="18" charset="0"/>
              <a:cs typeface="Times New Roman" panose="02020603050405020304" pitchFamily="18" charset="0"/>
            </a:rPr>
            <a:t>Determinar la eficiencia de los ejercicios aplicados por medio de una recolección de datos entre los participantes del proyecto. </a:t>
          </a:r>
          <a:endParaRPr lang="es-ES" sz="2400" dirty="0">
            <a:solidFill>
              <a:schemeClr val="tx1"/>
            </a:solidFill>
            <a:latin typeface="Times New Roman" panose="02020603050405020304" pitchFamily="18" charset="0"/>
            <a:cs typeface="Times New Roman" panose="02020603050405020304" pitchFamily="18" charset="0"/>
          </a:endParaRPr>
        </a:p>
      </dgm:t>
    </dgm:pt>
    <dgm:pt modelId="{3D310432-6E3A-4307-9639-461DF6C05CD6}" type="parTrans" cxnId="{6339F5F6-DBCE-40A3-8D26-8FC40A104B49}">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2D3CD247-CCE8-4433-94DE-FA1A9A52ED3B}" type="sibTrans" cxnId="{6339F5F6-DBCE-40A3-8D26-8FC40A104B49}">
      <dgm:prSet/>
      <dgm:spPr/>
      <dgm:t>
        <a:bodyPr/>
        <a:lstStyle/>
        <a:p>
          <a:endParaRPr lang="es-ES" sz="2400">
            <a:solidFill>
              <a:schemeClr val="tx1"/>
            </a:solidFill>
            <a:latin typeface="Times New Roman" panose="02020603050405020304" pitchFamily="18" charset="0"/>
            <a:cs typeface="Times New Roman" panose="02020603050405020304" pitchFamily="18" charset="0"/>
          </a:endParaRPr>
        </a:p>
      </dgm:t>
    </dgm:pt>
    <dgm:pt modelId="{ACC49F0A-5AA5-402E-B1FF-BCB8022DB835}" type="pres">
      <dgm:prSet presAssocID="{1D1EC225-0F7C-49B8-9D04-329D5C018701}" presName="Name0" presStyleCnt="0">
        <dgm:presLayoutVars>
          <dgm:dir/>
          <dgm:animLvl val="lvl"/>
          <dgm:resizeHandles val="exact"/>
        </dgm:presLayoutVars>
      </dgm:prSet>
      <dgm:spPr/>
      <dgm:t>
        <a:bodyPr/>
        <a:lstStyle/>
        <a:p>
          <a:endParaRPr lang="es-ES"/>
        </a:p>
      </dgm:t>
    </dgm:pt>
    <dgm:pt modelId="{D1393478-BF0C-489E-ACC1-B69895F328CD}" type="pres">
      <dgm:prSet presAssocID="{3908CC09-BD84-498B-99E5-F9119842F9C7}" presName="compositeNode" presStyleCnt="0">
        <dgm:presLayoutVars>
          <dgm:bulletEnabled val="1"/>
        </dgm:presLayoutVars>
      </dgm:prSet>
      <dgm:spPr/>
    </dgm:pt>
    <dgm:pt modelId="{82977B0A-9EAD-430A-B831-199C0FA7CFB6}" type="pres">
      <dgm:prSet presAssocID="{3908CC09-BD84-498B-99E5-F9119842F9C7}" presName="bgRect" presStyleLbl="node1" presStyleIdx="0" presStyleCnt="3"/>
      <dgm:spPr/>
      <dgm:t>
        <a:bodyPr/>
        <a:lstStyle/>
        <a:p>
          <a:endParaRPr lang="es-ES"/>
        </a:p>
      </dgm:t>
    </dgm:pt>
    <dgm:pt modelId="{518099ED-A6F1-42A7-9DD8-0B9755A1581B}" type="pres">
      <dgm:prSet presAssocID="{3908CC09-BD84-498B-99E5-F9119842F9C7}" presName="parentNode" presStyleLbl="node1" presStyleIdx="0" presStyleCnt="3">
        <dgm:presLayoutVars>
          <dgm:chMax val="0"/>
          <dgm:bulletEnabled val="1"/>
        </dgm:presLayoutVars>
      </dgm:prSet>
      <dgm:spPr/>
      <dgm:t>
        <a:bodyPr/>
        <a:lstStyle/>
        <a:p>
          <a:endParaRPr lang="es-ES"/>
        </a:p>
      </dgm:t>
    </dgm:pt>
    <dgm:pt modelId="{F960EF0B-4774-490E-A6A3-19612A317FA3}" type="pres">
      <dgm:prSet presAssocID="{3908CC09-BD84-498B-99E5-F9119842F9C7}" presName="childNode" presStyleLbl="node1" presStyleIdx="0" presStyleCnt="3">
        <dgm:presLayoutVars>
          <dgm:bulletEnabled val="1"/>
        </dgm:presLayoutVars>
      </dgm:prSet>
      <dgm:spPr/>
      <dgm:t>
        <a:bodyPr/>
        <a:lstStyle/>
        <a:p>
          <a:endParaRPr lang="es-ES"/>
        </a:p>
      </dgm:t>
    </dgm:pt>
    <dgm:pt modelId="{2EFD063F-7F43-4DDC-B99E-C83219AFE04A}" type="pres">
      <dgm:prSet presAssocID="{7E34F7CA-3D44-445B-B75C-85A0C03446C4}" presName="hSp" presStyleCnt="0"/>
      <dgm:spPr/>
    </dgm:pt>
    <dgm:pt modelId="{B9A6E664-5D6B-4738-85A9-DE32B98D51AC}" type="pres">
      <dgm:prSet presAssocID="{7E34F7CA-3D44-445B-B75C-85A0C03446C4}" presName="vProcSp" presStyleCnt="0"/>
      <dgm:spPr/>
    </dgm:pt>
    <dgm:pt modelId="{9DC8743C-525A-43D1-A70E-25CB0D29E746}" type="pres">
      <dgm:prSet presAssocID="{7E34F7CA-3D44-445B-B75C-85A0C03446C4}" presName="vSp1" presStyleCnt="0"/>
      <dgm:spPr/>
    </dgm:pt>
    <dgm:pt modelId="{E84EA885-6119-47CE-A647-9CDD0D502210}" type="pres">
      <dgm:prSet presAssocID="{7E34F7CA-3D44-445B-B75C-85A0C03446C4}" presName="simulatedConn" presStyleLbl="solidFgAcc1" presStyleIdx="0" presStyleCnt="2"/>
      <dgm:spPr/>
    </dgm:pt>
    <dgm:pt modelId="{63A6CE5C-E74C-4CB7-9FB3-2ACDA9099B79}" type="pres">
      <dgm:prSet presAssocID="{7E34F7CA-3D44-445B-B75C-85A0C03446C4}" presName="vSp2" presStyleCnt="0"/>
      <dgm:spPr/>
    </dgm:pt>
    <dgm:pt modelId="{80E00038-9F9E-44F2-A380-F88BE1B4F0B0}" type="pres">
      <dgm:prSet presAssocID="{7E34F7CA-3D44-445B-B75C-85A0C03446C4}" presName="sibTrans" presStyleCnt="0"/>
      <dgm:spPr/>
    </dgm:pt>
    <dgm:pt modelId="{AB14D0E8-1FFE-461F-85C9-C8EAB0AED19F}" type="pres">
      <dgm:prSet presAssocID="{F01460CC-7010-4F69-AB73-55ECACFEB1A3}" presName="compositeNode" presStyleCnt="0">
        <dgm:presLayoutVars>
          <dgm:bulletEnabled val="1"/>
        </dgm:presLayoutVars>
      </dgm:prSet>
      <dgm:spPr/>
    </dgm:pt>
    <dgm:pt modelId="{0EB481C5-FDCC-45C4-91B5-F477909BC996}" type="pres">
      <dgm:prSet presAssocID="{F01460CC-7010-4F69-AB73-55ECACFEB1A3}" presName="bgRect" presStyleLbl="node1" presStyleIdx="1" presStyleCnt="3"/>
      <dgm:spPr/>
      <dgm:t>
        <a:bodyPr/>
        <a:lstStyle/>
        <a:p>
          <a:endParaRPr lang="es-ES"/>
        </a:p>
      </dgm:t>
    </dgm:pt>
    <dgm:pt modelId="{9BC6A366-0CBA-439D-8294-761496B1B083}" type="pres">
      <dgm:prSet presAssocID="{F01460CC-7010-4F69-AB73-55ECACFEB1A3}" presName="parentNode" presStyleLbl="node1" presStyleIdx="1" presStyleCnt="3">
        <dgm:presLayoutVars>
          <dgm:chMax val="0"/>
          <dgm:bulletEnabled val="1"/>
        </dgm:presLayoutVars>
      </dgm:prSet>
      <dgm:spPr/>
      <dgm:t>
        <a:bodyPr/>
        <a:lstStyle/>
        <a:p>
          <a:endParaRPr lang="es-ES"/>
        </a:p>
      </dgm:t>
    </dgm:pt>
    <dgm:pt modelId="{A90160E1-22E5-431D-967C-17BA606E1166}" type="pres">
      <dgm:prSet presAssocID="{F01460CC-7010-4F69-AB73-55ECACFEB1A3}" presName="childNode" presStyleLbl="node1" presStyleIdx="1" presStyleCnt="3">
        <dgm:presLayoutVars>
          <dgm:bulletEnabled val="1"/>
        </dgm:presLayoutVars>
      </dgm:prSet>
      <dgm:spPr/>
      <dgm:t>
        <a:bodyPr/>
        <a:lstStyle/>
        <a:p>
          <a:endParaRPr lang="es-ES"/>
        </a:p>
      </dgm:t>
    </dgm:pt>
    <dgm:pt modelId="{17759D5A-DD5A-4F3D-87B6-83685D6D2C76}" type="pres">
      <dgm:prSet presAssocID="{E912849C-42BF-46E8-9E68-B0DB09B15CA4}" presName="hSp" presStyleCnt="0"/>
      <dgm:spPr/>
    </dgm:pt>
    <dgm:pt modelId="{2671A80D-FD7E-4A2B-914A-880FD114BB6E}" type="pres">
      <dgm:prSet presAssocID="{E912849C-42BF-46E8-9E68-B0DB09B15CA4}" presName="vProcSp" presStyleCnt="0"/>
      <dgm:spPr/>
    </dgm:pt>
    <dgm:pt modelId="{E17423F3-57EB-4B83-9A3B-D9FFCFF7BDA6}" type="pres">
      <dgm:prSet presAssocID="{E912849C-42BF-46E8-9E68-B0DB09B15CA4}" presName="vSp1" presStyleCnt="0"/>
      <dgm:spPr/>
    </dgm:pt>
    <dgm:pt modelId="{12E9DA5E-7A9A-4499-8D02-DF9A25969F88}" type="pres">
      <dgm:prSet presAssocID="{E912849C-42BF-46E8-9E68-B0DB09B15CA4}" presName="simulatedConn" presStyleLbl="solidFgAcc1" presStyleIdx="1" presStyleCnt="2"/>
      <dgm:spPr/>
    </dgm:pt>
    <dgm:pt modelId="{9852B261-4D87-40D2-BF87-C62B14DE1410}" type="pres">
      <dgm:prSet presAssocID="{E912849C-42BF-46E8-9E68-B0DB09B15CA4}" presName="vSp2" presStyleCnt="0"/>
      <dgm:spPr/>
    </dgm:pt>
    <dgm:pt modelId="{184E5269-0C85-4CFF-A8E3-5FBA796278E8}" type="pres">
      <dgm:prSet presAssocID="{E912849C-42BF-46E8-9E68-B0DB09B15CA4}" presName="sibTrans" presStyleCnt="0"/>
      <dgm:spPr/>
    </dgm:pt>
    <dgm:pt modelId="{76157678-3DB9-4B91-9610-C51A3944AD53}" type="pres">
      <dgm:prSet presAssocID="{D6E95810-8059-4228-8E0A-1336BC430939}" presName="compositeNode" presStyleCnt="0">
        <dgm:presLayoutVars>
          <dgm:bulletEnabled val="1"/>
        </dgm:presLayoutVars>
      </dgm:prSet>
      <dgm:spPr/>
    </dgm:pt>
    <dgm:pt modelId="{BABCE8EE-2B42-4AC7-B3D6-A76480CE36C0}" type="pres">
      <dgm:prSet presAssocID="{D6E95810-8059-4228-8E0A-1336BC430939}" presName="bgRect" presStyleLbl="node1" presStyleIdx="2" presStyleCnt="3"/>
      <dgm:spPr/>
      <dgm:t>
        <a:bodyPr/>
        <a:lstStyle/>
        <a:p>
          <a:endParaRPr lang="es-ES"/>
        </a:p>
      </dgm:t>
    </dgm:pt>
    <dgm:pt modelId="{C76BA6BC-88B3-4220-B4D4-40363739411D}" type="pres">
      <dgm:prSet presAssocID="{D6E95810-8059-4228-8E0A-1336BC430939}" presName="parentNode" presStyleLbl="node1" presStyleIdx="2" presStyleCnt="3">
        <dgm:presLayoutVars>
          <dgm:chMax val="0"/>
          <dgm:bulletEnabled val="1"/>
        </dgm:presLayoutVars>
      </dgm:prSet>
      <dgm:spPr/>
      <dgm:t>
        <a:bodyPr/>
        <a:lstStyle/>
        <a:p>
          <a:endParaRPr lang="es-ES"/>
        </a:p>
      </dgm:t>
    </dgm:pt>
    <dgm:pt modelId="{B0B62F8E-52D0-473B-A3B0-C12BD1559142}" type="pres">
      <dgm:prSet presAssocID="{D6E95810-8059-4228-8E0A-1336BC430939}" presName="childNode" presStyleLbl="node1" presStyleIdx="2" presStyleCnt="3">
        <dgm:presLayoutVars>
          <dgm:bulletEnabled val="1"/>
        </dgm:presLayoutVars>
      </dgm:prSet>
      <dgm:spPr/>
      <dgm:t>
        <a:bodyPr/>
        <a:lstStyle/>
        <a:p>
          <a:endParaRPr lang="es-ES"/>
        </a:p>
      </dgm:t>
    </dgm:pt>
  </dgm:ptLst>
  <dgm:cxnLst>
    <dgm:cxn modelId="{C73B1CFE-79FA-4F27-9AE2-0525C1A9852B}" srcId="{1D1EC225-0F7C-49B8-9D04-329D5C018701}" destId="{3908CC09-BD84-498B-99E5-F9119842F9C7}" srcOrd="0" destOrd="0" parTransId="{068E8ABF-67C5-4ED9-A271-8DB2BCD766C3}" sibTransId="{7E34F7CA-3D44-445B-B75C-85A0C03446C4}"/>
    <dgm:cxn modelId="{C872D648-6908-46F4-AA61-27F26314D078}" type="presOf" srcId="{D6E95810-8059-4228-8E0A-1336BC430939}" destId="{BABCE8EE-2B42-4AC7-B3D6-A76480CE36C0}" srcOrd="0" destOrd="0" presId="urn:microsoft.com/office/officeart/2005/8/layout/hProcess7"/>
    <dgm:cxn modelId="{F1191B55-600B-405C-B935-2477D369E3E7}" type="presOf" srcId="{917E4162-3B3B-4FA5-91B0-EDE3C76CD831}" destId="{A90160E1-22E5-431D-967C-17BA606E1166}" srcOrd="0" destOrd="0" presId="urn:microsoft.com/office/officeart/2005/8/layout/hProcess7"/>
    <dgm:cxn modelId="{6339F5F6-DBCE-40A3-8D26-8FC40A104B49}" srcId="{D6E95810-8059-4228-8E0A-1336BC430939}" destId="{8608948A-0C7B-44EA-ADAA-76BE68089B29}" srcOrd="0" destOrd="0" parTransId="{3D310432-6E3A-4307-9639-461DF6C05CD6}" sibTransId="{2D3CD247-CCE8-4433-94DE-FA1A9A52ED3B}"/>
    <dgm:cxn modelId="{CEF90BA8-0E8B-4200-96EA-87E3D360E34F}" type="presOf" srcId="{F01460CC-7010-4F69-AB73-55ECACFEB1A3}" destId="{9BC6A366-0CBA-439D-8294-761496B1B083}" srcOrd="1" destOrd="0" presId="urn:microsoft.com/office/officeart/2005/8/layout/hProcess7"/>
    <dgm:cxn modelId="{33C736FD-BE11-4B21-ADF3-C6DF2BB87A46}" type="presOf" srcId="{20F07F38-C6FA-480E-AC6B-B48EAD15923A}" destId="{F960EF0B-4774-490E-A6A3-19612A317FA3}" srcOrd="0" destOrd="0" presId="urn:microsoft.com/office/officeart/2005/8/layout/hProcess7"/>
    <dgm:cxn modelId="{32C2DB7E-498C-468B-B299-4E89EF053E3E}" srcId="{F01460CC-7010-4F69-AB73-55ECACFEB1A3}" destId="{917E4162-3B3B-4FA5-91B0-EDE3C76CD831}" srcOrd="0" destOrd="0" parTransId="{4437DCF2-BA4D-4BB0-8214-EAAB56D884B3}" sibTransId="{BD318579-AAEC-46BA-AB53-D8D613DBB3FD}"/>
    <dgm:cxn modelId="{F1AFABD8-B0A7-4A5B-A9F6-C9695A1015AE}" srcId="{1D1EC225-0F7C-49B8-9D04-329D5C018701}" destId="{D6E95810-8059-4228-8E0A-1336BC430939}" srcOrd="2" destOrd="0" parTransId="{4F0CBC1E-1DE9-4A5F-B872-D48983A0FB8F}" sibTransId="{5E4EE5DE-1D5F-4B8B-BDF4-26F714592CE4}"/>
    <dgm:cxn modelId="{3864903D-9AA4-427F-97C4-BCCB0DD901FC}" type="presOf" srcId="{D6E95810-8059-4228-8E0A-1336BC430939}" destId="{C76BA6BC-88B3-4220-B4D4-40363739411D}" srcOrd="1" destOrd="0" presId="urn:microsoft.com/office/officeart/2005/8/layout/hProcess7"/>
    <dgm:cxn modelId="{AF472FF9-4896-4991-AD71-A24F089B06EE}" type="presOf" srcId="{1D1EC225-0F7C-49B8-9D04-329D5C018701}" destId="{ACC49F0A-5AA5-402E-B1FF-BCB8022DB835}" srcOrd="0" destOrd="0" presId="urn:microsoft.com/office/officeart/2005/8/layout/hProcess7"/>
    <dgm:cxn modelId="{2DD1AB19-9141-4E00-9948-BFC0CDB18816}" srcId="{1D1EC225-0F7C-49B8-9D04-329D5C018701}" destId="{F01460CC-7010-4F69-AB73-55ECACFEB1A3}" srcOrd="1" destOrd="0" parTransId="{2D8D71A7-2964-40B9-9087-E37611105865}" sibTransId="{E912849C-42BF-46E8-9E68-B0DB09B15CA4}"/>
    <dgm:cxn modelId="{88316838-C496-4127-BD39-26F56D9D64DA}" type="presOf" srcId="{F01460CC-7010-4F69-AB73-55ECACFEB1A3}" destId="{0EB481C5-FDCC-45C4-91B5-F477909BC996}" srcOrd="0" destOrd="0" presId="urn:microsoft.com/office/officeart/2005/8/layout/hProcess7"/>
    <dgm:cxn modelId="{BBC0F9B7-4275-4E40-941E-6C8BD0C63EE4}" type="presOf" srcId="{8608948A-0C7B-44EA-ADAA-76BE68089B29}" destId="{B0B62F8E-52D0-473B-A3B0-C12BD1559142}" srcOrd="0" destOrd="0" presId="urn:microsoft.com/office/officeart/2005/8/layout/hProcess7"/>
    <dgm:cxn modelId="{4EDC81A5-612A-4FD6-84E6-90D2811010C3}" srcId="{3908CC09-BD84-498B-99E5-F9119842F9C7}" destId="{20F07F38-C6FA-480E-AC6B-B48EAD15923A}" srcOrd="0" destOrd="0" parTransId="{38F25622-925C-4D4F-BC20-8577F67F97F1}" sibTransId="{0BB58751-8272-41E6-AE28-7985FB3E25A3}"/>
    <dgm:cxn modelId="{602E016C-3F35-4077-9F2D-70C513ABF272}" type="presOf" srcId="{3908CC09-BD84-498B-99E5-F9119842F9C7}" destId="{518099ED-A6F1-42A7-9DD8-0B9755A1581B}" srcOrd="1" destOrd="0" presId="urn:microsoft.com/office/officeart/2005/8/layout/hProcess7"/>
    <dgm:cxn modelId="{2713E2D4-A4C7-4D20-9A4A-CF3DD55530FD}" type="presOf" srcId="{3908CC09-BD84-498B-99E5-F9119842F9C7}" destId="{82977B0A-9EAD-430A-B831-199C0FA7CFB6}" srcOrd="0" destOrd="0" presId="urn:microsoft.com/office/officeart/2005/8/layout/hProcess7"/>
    <dgm:cxn modelId="{F376A1CF-2A6F-4A67-964A-DFCE56D58008}" type="presParOf" srcId="{ACC49F0A-5AA5-402E-B1FF-BCB8022DB835}" destId="{D1393478-BF0C-489E-ACC1-B69895F328CD}" srcOrd="0" destOrd="0" presId="urn:microsoft.com/office/officeart/2005/8/layout/hProcess7"/>
    <dgm:cxn modelId="{3271ED73-4452-4F26-9D76-457F3151DF23}" type="presParOf" srcId="{D1393478-BF0C-489E-ACC1-B69895F328CD}" destId="{82977B0A-9EAD-430A-B831-199C0FA7CFB6}" srcOrd="0" destOrd="0" presId="urn:microsoft.com/office/officeart/2005/8/layout/hProcess7"/>
    <dgm:cxn modelId="{9B429B73-3215-4B2A-B02F-B7BECFFF72A3}" type="presParOf" srcId="{D1393478-BF0C-489E-ACC1-B69895F328CD}" destId="{518099ED-A6F1-42A7-9DD8-0B9755A1581B}" srcOrd="1" destOrd="0" presId="urn:microsoft.com/office/officeart/2005/8/layout/hProcess7"/>
    <dgm:cxn modelId="{06C6791F-8E2A-489A-BDD3-67B3ECAE583D}" type="presParOf" srcId="{D1393478-BF0C-489E-ACC1-B69895F328CD}" destId="{F960EF0B-4774-490E-A6A3-19612A317FA3}" srcOrd="2" destOrd="0" presId="urn:microsoft.com/office/officeart/2005/8/layout/hProcess7"/>
    <dgm:cxn modelId="{172DF98E-C786-41F1-A4A7-CC10008F5D1B}" type="presParOf" srcId="{ACC49F0A-5AA5-402E-B1FF-BCB8022DB835}" destId="{2EFD063F-7F43-4DDC-B99E-C83219AFE04A}" srcOrd="1" destOrd="0" presId="urn:microsoft.com/office/officeart/2005/8/layout/hProcess7"/>
    <dgm:cxn modelId="{3A442000-63BA-440E-B2D3-E9F5698FA82C}" type="presParOf" srcId="{ACC49F0A-5AA5-402E-B1FF-BCB8022DB835}" destId="{B9A6E664-5D6B-4738-85A9-DE32B98D51AC}" srcOrd="2" destOrd="0" presId="urn:microsoft.com/office/officeart/2005/8/layout/hProcess7"/>
    <dgm:cxn modelId="{52DF7423-534D-4043-812D-A74009F78A92}" type="presParOf" srcId="{B9A6E664-5D6B-4738-85A9-DE32B98D51AC}" destId="{9DC8743C-525A-43D1-A70E-25CB0D29E746}" srcOrd="0" destOrd="0" presId="urn:microsoft.com/office/officeart/2005/8/layout/hProcess7"/>
    <dgm:cxn modelId="{886030C8-3CE5-4503-AF46-B5A4C8DE04DD}" type="presParOf" srcId="{B9A6E664-5D6B-4738-85A9-DE32B98D51AC}" destId="{E84EA885-6119-47CE-A647-9CDD0D502210}" srcOrd="1" destOrd="0" presId="urn:microsoft.com/office/officeart/2005/8/layout/hProcess7"/>
    <dgm:cxn modelId="{2809BA43-3C30-4F63-A507-DFC9CFD1FD8F}" type="presParOf" srcId="{B9A6E664-5D6B-4738-85A9-DE32B98D51AC}" destId="{63A6CE5C-E74C-4CB7-9FB3-2ACDA9099B79}" srcOrd="2" destOrd="0" presId="urn:microsoft.com/office/officeart/2005/8/layout/hProcess7"/>
    <dgm:cxn modelId="{C5C3FB6E-4398-466A-9AA5-1D01DA660C21}" type="presParOf" srcId="{ACC49F0A-5AA5-402E-B1FF-BCB8022DB835}" destId="{80E00038-9F9E-44F2-A380-F88BE1B4F0B0}" srcOrd="3" destOrd="0" presId="urn:microsoft.com/office/officeart/2005/8/layout/hProcess7"/>
    <dgm:cxn modelId="{42F95DC5-CFA7-4FDD-97CE-8616DFD119B1}" type="presParOf" srcId="{ACC49F0A-5AA5-402E-B1FF-BCB8022DB835}" destId="{AB14D0E8-1FFE-461F-85C9-C8EAB0AED19F}" srcOrd="4" destOrd="0" presId="urn:microsoft.com/office/officeart/2005/8/layout/hProcess7"/>
    <dgm:cxn modelId="{05D45CD3-F3DF-40E1-AB83-2081045D6D47}" type="presParOf" srcId="{AB14D0E8-1FFE-461F-85C9-C8EAB0AED19F}" destId="{0EB481C5-FDCC-45C4-91B5-F477909BC996}" srcOrd="0" destOrd="0" presId="urn:microsoft.com/office/officeart/2005/8/layout/hProcess7"/>
    <dgm:cxn modelId="{E8F17088-81DF-4088-A6C6-0CECF96FC75F}" type="presParOf" srcId="{AB14D0E8-1FFE-461F-85C9-C8EAB0AED19F}" destId="{9BC6A366-0CBA-439D-8294-761496B1B083}" srcOrd="1" destOrd="0" presId="urn:microsoft.com/office/officeart/2005/8/layout/hProcess7"/>
    <dgm:cxn modelId="{27B4F453-302C-48EC-91BC-71F5851DE50F}" type="presParOf" srcId="{AB14D0E8-1FFE-461F-85C9-C8EAB0AED19F}" destId="{A90160E1-22E5-431D-967C-17BA606E1166}" srcOrd="2" destOrd="0" presId="urn:microsoft.com/office/officeart/2005/8/layout/hProcess7"/>
    <dgm:cxn modelId="{671A183C-73F8-4D3A-9EE7-E2C480AC2AAD}" type="presParOf" srcId="{ACC49F0A-5AA5-402E-B1FF-BCB8022DB835}" destId="{17759D5A-DD5A-4F3D-87B6-83685D6D2C76}" srcOrd="5" destOrd="0" presId="urn:microsoft.com/office/officeart/2005/8/layout/hProcess7"/>
    <dgm:cxn modelId="{F35B240F-77F8-4E75-ACD3-ECF4AA5A5FF3}" type="presParOf" srcId="{ACC49F0A-5AA5-402E-B1FF-BCB8022DB835}" destId="{2671A80D-FD7E-4A2B-914A-880FD114BB6E}" srcOrd="6" destOrd="0" presId="urn:microsoft.com/office/officeart/2005/8/layout/hProcess7"/>
    <dgm:cxn modelId="{CFBFDB94-2CFC-425B-9D80-79BA70FA0EC2}" type="presParOf" srcId="{2671A80D-FD7E-4A2B-914A-880FD114BB6E}" destId="{E17423F3-57EB-4B83-9A3B-D9FFCFF7BDA6}" srcOrd="0" destOrd="0" presId="urn:microsoft.com/office/officeart/2005/8/layout/hProcess7"/>
    <dgm:cxn modelId="{BAE11989-4BE7-4862-9664-2AC4115ED3EC}" type="presParOf" srcId="{2671A80D-FD7E-4A2B-914A-880FD114BB6E}" destId="{12E9DA5E-7A9A-4499-8D02-DF9A25969F88}" srcOrd="1" destOrd="0" presId="urn:microsoft.com/office/officeart/2005/8/layout/hProcess7"/>
    <dgm:cxn modelId="{E1F1A519-8AF3-40CC-ADF6-8941C991E080}" type="presParOf" srcId="{2671A80D-FD7E-4A2B-914A-880FD114BB6E}" destId="{9852B261-4D87-40D2-BF87-C62B14DE1410}" srcOrd="2" destOrd="0" presId="urn:microsoft.com/office/officeart/2005/8/layout/hProcess7"/>
    <dgm:cxn modelId="{E127723D-0C7A-405B-BF56-E7484F6E940E}" type="presParOf" srcId="{ACC49F0A-5AA5-402E-B1FF-BCB8022DB835}" destId="{184E5269-0C85-4CFF-A8E3-5FBA796278E8}" srcOrd="7" destOrd="0" presId="urn:microsoft.com/office/officeart/2005/8/layout/hProcess7"/>
    <dgm:cxn modelId="{1A7B15EC-153F-4894-B611-8EEE691EE298}" type="presParOf" srcId="{ACC49F0A-5AA5-402E-B1FF-BCB8022DB835}" destId="{76157678-3DB9-4B91-9610-C51A3944AD53}" srcOrd="8" destOrd="0" presId="urn:microsoft.com/office/officeart/2005/8/layout/hProcess7"/>
    <dgm:cxn modelId="{17AAE85A-37A1-4C31-8308-C3B875C6B7A5}" type="presParOf" srcId="{76157678-3DB9-4B91-9610-C51A3944AD53}" destId="{BABCE8EE-2B42-4AC7-B3D6-A76480CE36C0}" srcOrd="0" destOrd="0" presId="urn:microsoft.com/office/officeart/2005/8/layout/hProcess7"/>
    <dgm:cxn modelId="{97777A4E-F1BD-40C2-80AC-7060AB06AADD}" type="presParOf" srcId="{76157678-3DB9-4B91-9610-C51A3944AD53}" destId="{C76BA6BC-88B3-4220-B4D4-40363739411D}" srcOrd="1" destOrd="0" presId="urn:microsoft.com/office/officeart/2005/8/layout/hProcess7"/>
    <dgm:cxn modelId="{9CB34C62-D012-463F-A3AD-349EC1AC7959}" type="presParOf" srcId="{76157678-3DB9-4B91-9610-C51A3944AD53}" destId="{B0B62F8E-52D0-473B-A3B0-C12BD1559142}"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2D6D25-8961-4DA7-87BC-4FD892D10524}"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ES"/>
        </a:p>
      </dgm:t>
    </dgm:pt>
    <dgm:pt modelId="{77B8495A-1C78-47FF-A0B2-C35809F062A4}">
      <dgm:prSet phldrT="[Texto]"/>
      <dgm:spPr/>
      <dgm:t>
        <a:bodyPr/>
        <a:lstStyle/>
        <a:p>
          <a:r>
            <a:rPr lang="es-EC" b="1" dirty="0" smtClean="0">
              <a:solidFill>
                <a:schemeClr val="tx1"/>
              </a:solidFill>
              <a:latin typeface="Times New Roman" panose="02020603050405020304" pitchFamily="18" charset="0"/>
              <a:cs typeface="Times New Roman" panose="02020603050405020304" pitchFamily="18" charset="0"/>
            </a:rPr>
            <a:t>Hipótesis de trabajo</a:t>
          </a:r>
          <a:endParaRPr lang="es-ES" dirty="0">
            <a:solidFill>
              <a:schemeClr val="tx1"/>
            </a:solidFill>
            <a:latin typeface="Times New Roman" panose="02020603050405020304" pitchFamily="18" charset="0"/>
            <a:cs typeface="Times New Roman" panose="02020603050405020304" pitchFamily="18" charset="0"/>
          </a:endParaRPr>
        </a:p>
      </dgm:t>
    </dgm:pt>
    <dgm:pt modelId="{FA84D6C2-ED81-499D-AE46-39F2E6487329}" type="parTrans" cxnId="{C6D3A3F3-4EFC-4530-A335-B4629C12CAAD}">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735D0151-6BFC-4230-B445-01AC3620E860}" type="sibTrans" cxnId="{C6D3A3F3-4EFC-4530-A335-B4629C12CAAD}">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9E91EEF3-69E9-4F1F-8C45-A20AAED869F1}">
      <dgm:prSet phldrT="[Texto]"/>
      <dgm:spPr/>
      <dgm:t>
        <a:bodyPr/>
        <a:lstStyle/>
        <a:p>
          <a:r>
            <a:rPr lang="es-ES" b="1" dirty="0" smtClean="0">
              <a:solidFill>
                <a:schemeClr val="tx1"/>
              </a:solidFill>
              <a:latin typeface="Times New Roman" panose="02020603050405020304" pitchFamily="18" charset="0"/>
              <a:cs typeface="Times New Roman" panose="02020603050405020304" pitchFamily="18" charset="0"/>
            </a:rPr>
            <a:t>Hi:</a:t>
          </a:r>
          <a:r>
            <a:rPr lang="es-ES" dirty="0" smtClean="0">
              <a:solidFill>
                <a:schemeClr val="tx1"/>
              </a:solidFill>
              <a:latin typeface="Times New Roman" panose="02020603050405020304" pitchFamily="18" charset="0"/>
              <a:cs typeface="Times New Roman" panose="02020603050405020304" pitchFamily="18" charset="0"/>
            </a:rPr>
            <a:t> El diseño y aplicación de ejercicios establecidos dentro de los fundamentos técnicos del baloncesto; cumplen con la norma de bioseguridad en el Club Guerreros.</a:t>
          </a:r>
          <a:endParaRPr lang="es-ES" dirty="0">
            <a:solidFill>
              <a:schemeClr val="tx1"/>
            </a:solidFill>
            <a:latin typeface="Times New Roman" panose="02020603050405020304" pitchFamily="18" charset="0"/>
            <a:cs typeface="Times New Roman" panose="02020603050405020304" pitchFamily="18" charset="0"/>
          </a:endParaRPr>
        </a:p>
      </dgm:t>
    </dgm:pt>
    <dgm:pt modelId="{28344A90-224D-4B57-A3D7-88772207B0CB}" type="parTrans" cxnId="{061C14A0-615E-4091-A243-21F008CE89F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68760F27-C7CA-4CF9-8A0A-AFA7A445883D}" type="sibTrans" cxnId="{061C14A0-615E-4091-A243-21F008CE89F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5EDEE8E4-CE97-490E-85EF-93C51D4C709B}">
      <dgm:prSet phldrT="[Texto]"/>
      <dgm:spPr/>
      <dgm:t>
        <a:bodyPr/>
        <a:lstStyle/>
        <a:p>
          <a:r>
            <a:rPr lang="es-EC" b="1" dirty="0" smtClean="0">
              <a:solidFill>
                <a:schemeClr val="tx1"/>
              </a:solidFill>
              <a:latin typeface="Times New Roman" panose="02020603050405020304" pitchFamily="18" charset="0"/>
              <a:cs typeface="Times New Roman" panose="02020603050405020304" pitchFamily="18" charset="0"/>
            </a:rPr>
            <a:t>Hipótesis alternativa</a:t>
          </a:r>
          <a:endParaRPr lang="es-ES" dirty="0">
            <a:solidFill>
              <a:schemeClr val="tx1"/>
            </a:solidFill>
            <a:latin typeface="Times New Roman" panose="02020603050405020304" pitchFamily="18" charset="0"/>
            <a:cs typeface="Times New Roman" panose="02020603050405020304" pitchFamily="18" charset="0"/>
          </a:endParaRPr>
        </a:p>
      </dgm:t>
    </dgm:pt>
    <dgm:pt modelId="{EE722C99-910A-4810-9882-00C63AC756F9}" type="parTrans" cxnId="{18C7125B-80AA-41C3-BA10-62DFA4448689}">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07DB227-DD98-4263-B8AD-D9C5B3D322FA}" type="sibTrans" cxnId="{18C7125B-80AA-41C3-BA10-62DFA4448689}">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6B6E7305-E77D-45FC-BC9B-1BBF390B0F70}">
      <dgm:prSet phldrT="[Texto]"/>
      <dgm:spPr/>
      <dgm:t>
        <a:bodyPr/>
        <a:lstStyle/>
        <a:p>
          <a:r>
            <a:rPr lang="es-ES" b="1" dirty="0" smtClean="0">
              <a:solidFill>
                <a:schemeClr val="tx1"/>
              </a:solidFill>
              <a:latin typeface="Times New Roman" panose="02020603050405020304" pitchFamily="18" charset="0"/>
              <a:cs typeface="Times New Roman" panose="02020603050405020304" pitchFamily="18" charset="0"/>
            </a:rPr>
            <a:t>Ha:</a:t>
          </a:r>
          <a:r>
            <a:rPr lang="es-ES" dirty="0" smtClean="0">
              <a:solidFill>
                <a:schemeClr val="tx1"/>
              </a:solidFill>
              <a:latin typeface="Times New Roman" panose="02020603050405020304" pitchFamily="18" charset="0"/>
              <a:cs typeface="Times New Roman" panose="02020603050405020304" pitchFamily="18" charset="0"/>
            </a:rPr>
            <a:t> El diseño y aplicación de ejercicios establecidos dentro de los fundamentos técnicos del baloncesto; no cumplen con la norma de bioseguridad en el Club Guerreros.</a:t>
          </a:r>
          <a:endParaRPr lang="es-ES" dirty="0">
            <a:solidFill>
              <a:schemeClr val="tx1"/>
            </a:solidFill>
            <a:latin typeface="Times New Roman" panose="02020603050405020304" pitchFamily="18" charset="0"/>
            <a:cs typeface="Times New Roman" panose="02020603050405020304" pitchFamily="18" charset="0"/>
          </a:endParaRPr>
        </a:p>
      </dgm:t>
    </dgm:pt>
    <dgm:pt modelId="{D64D2F74-58CF-4CBD-AFF1-3BCF81335F6F}" type="parTrans" cxnId="{80E4F721-F560-4CFE-A722-7B2E6291EC3A}">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B30B22DB-451A-43FC-9108-F06BBB779531}" type="sibTrans" cxnId="{80E4F721-F560-4CFE-A722-7B2E6291EC3A}">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5F7C75E1-EEA4-4AA4-9D7C-896A5ACFCC1B}">
      <dgm:prSet phldrT="[Texto]"/>
      <dgm:spPr/>
      <dgm:t>
        <a:bodyPr/>
        <a:lstStyle/>
        <a:p>
          <a:r>
            <a:rPr lang="es-EC" b="1" dirty="0" smtClean="0">
              <a:solidFill>
                <a:schemeClr val="tx1"/>
              </a:solidFill>
              <a:latin typeface="Times New Roman" panose="02020603050405020304" pitchFamily="18" charset="0"/>
              <a:cs typeface="Times New Roman" panose="02020603050405020304" pitchFamily="18" charset="0"/>
            </a:rPr>
            <a:t>Hipótesis nula</a:t>
          </a:r>
          <a:endParaRPr lang="es-ES" dirty="0">
            <a:solidFill>
              <a:schemeClr val="tx1"/>
            </a:solidFill>
            <a:latin typeface="Times New Roman" panose="02020603050405020304" pitchFamily="18" charset="0"/>
            <a:cs typeface="Times New Roman" panose="02020603050405020304" pitchFamily="18" charset="0"/>
          </a:endParaRPr>
        </a:p>
      </dgm:t>
    </dgm:pt>
    <dgm:pt modelId="{CABD783B-8DAA-4B71-9B7F-AF2C2C50ED5C}" type="parTrans" cxnId="{B6F28C80-FB3A-4598-B3D8-04AAABF932EB}">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4A6F045C-CC47-4EB2-BF67-6DAA1C0F8AEA}" type="sibTrans" cxnId="{B6F28C80-FB3A-4598-B3D8-04AAABF932EB}">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E65E4655-E2D1-4D57-AE4A-A7EB1ECFEB57}">
      <dgm:prSet phldrT="[Texto]"/>
      <dgm:spPr/>
      <dgm:t>
        <a:bodyPr/>
        <a:lstStyle/>
        <a:p>
          <a:r>
            <a:rPr lang="es-ES" b="1" dirty="0" smtClean="0">
              <a:solidFill>
                <a:schemeClr val="tx1"/>
              </a:solidFill>
              <a:latin typeface="Times New Roman" panose="02020603050405020304" pitchFamily="18" charset="0"/>
              <a:cs typeface="Times New Roman" panose="02020603050405020304" pitchFamily="18" charset="0"/>
            </a:rPr>
            <a:t>Ho:</a:t>
          </a:r>
          <a:r>
            <a:rPr lang="es-ES" dirty="0" smtClean="0">
              <a:solidFill>
                <a:schemeClr val="tx1"/>
              </a:solidFill>
              <a:latin typeface="Times New Roman" panose="02020603050405020304" pitchFamily="18" charset="0"/>
              <a:cs typeface="Times New Roman" panose="02020603050405020304" pitchFamily="18" charset="0"/>
            </a:rPr>
            <a:t> El diseño y aplicación de ejercicios establecidos dentro de los fundamentos técnicos del baloncesto; no incide con las normas de bioseguridad en el Club Guerreros.</a:t>
          </a:r>
          <a:endParaRPr lang="es-ES" dirty="0">
            <a:solidFill>
              <a:schemeClr val="tx1"/>
            </a:solidFill>
            <a:latin typeface="Times New Roman" panose="02020603050405020304" pitchFamily="18" charset="0"/>
            <a:cs typeface="Times New Roman" panose="02020603050405020304" pitchFamily="18" charset="0"/>
          </a:endParaRPr>
        </a:p>
      </dgm:t>
    </dgm:pt>
    <dgm:pt modelId="{C881ABED-7771-416D-9E8C-D3F25CEE21CB}" type="parTrans" cxnId="{F5A84A80-B56E-4C6F-992A-DE9F0C564B9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B6B0A45-F3DD-4CE3-BEC9-28C275B3EA8B}" type="sibTrans" cxnId="{F5A84A80-B56E-4C6F-992A-DE9F0C564B9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4C6B4C0-D9A4-4BB6-9AFC-EB8019ADC877}" type="pres">
      <dgm:prSet presAssocID="{BE2D6D25-8961-4DA7-87BC-4FD892D10524}" presName="Name0" presStyleCnt="0">
        <dgm:presLayoutVars>
          <dgm:dir/>
          <dgm:animLvl val="lvl"/>
          <dgm:resizeHandles val="exact"/>
        </dgm:presLayoutVars>
      </dgm:prSet>
      <dgm:spPr/>
      <dgm:t>
        <a:bodyPr/>
        <a:lstStyle/>
        <a:p>
          <a:endParaRPr lang="es-ES"/>
        </a:p>
      </dgm:t>
    </dgm:pt>
    <dgm:pt modelId="{48372600-2230-468E-800C-E3C32CBCBD16}" type="pres">
      <dgm:prSet presAssocID="{77B8495A-1C78-47FF-A0B2-C35809F062A4}" presName="compositeNode" presStyleCnt="0">
        <dgm:presLayoutVars>
          <dgm:bulletEnabled val="1"/>
        </dgm:presLayoutVars>
      </dgm:prSet>
      <dgm:spPr/>
    </dgm:pt>
    <dgm:pt modelId="{4D12ACC2-B9EF-49EC-A1A1-5D65C83BDB96}" type="pres">
      <dgm:prSet presAssocID="{77B8495A-1C78-47FF-A0B2-C35809F062A4}" presName="bgRect" presStyleLbl="node1" presStyleIdx="0" presStyleCnt="3" custScaleY="104164"/>
      <dgm:spPr/>
      <dgm:t>
        <a:bodyPr/>
        <a:lstStyle/>
        <a:p>
          <a:endParaRPr lang="es-ES"/>
        </a:p>
      </dgm:t>
    </dgm:pt>
    <dgm:pt modelId="{3C6BFF0A-CC16-439D-BE67-04C797A5B6FE}" type="pres">
      <dgm:prSet presAssocID="{77B8495A-1C78-47FF-A0B2-C35809F062A4}" presName="parentNode" presStyleLbl="node1" presStyleIdx="0" presStyleCnt="3">
        <dgm:presLayoutVars>
          <dgm:chMax val="0"/>
          <dgm:bulletEnabled val="1"/>
        </dgm:presLayoutVars>
      </dgm:prSet>
      <dgm:spPr/>
      <dgm:t>
        <a:bodyPr/>
        <a:lstStyle/>
        <a:p>
          <a:endParaRPr lang="es-ES"/>
        </a:p>
      </dgm:t>
    </dgm:pt>
    <dgm:pt modelId="{002BC3DD-C47B-442B-AD65-4EAA3B46D55C}" type="pres">
      <dgm:prSet presAssocID="{77B8495A-1C78-47FF-A0B2-C35809F062A4}" presName="childNode" presStyleLbl="node1" presStyleIdx="0" presStyleCnt="3">
        <dgm:presLayoutVars>
          <dgm:bulletEnabled val="1"/>
        </dgm:presLayoutVars>
      </dgm:prSet>
      <dgm:spPr/>
      <dgm:t>
        <a:bodyPr/>
        <a:lstStyle/>
        <a:p>
          <a:endParaRPr lang="es-ES"/>
        </a:p>
      </dgm:t>
    </dgm:pt>
    <dgm:pt modelId="{2D7780B5-57E9-4278-B9FF-10CC8D9C5CDA}" type="pres">
      <dgm:prSet presAssocID="{735D0151-6BFC-4230-B445-01AC3620E860}" presName="hSp" presStyleCnt="0"/>
      <dgm:spPr/>
    </dgm:pt>
    <dgm:pt modelId="{2F38A48E-2F37-49D4-BB9D-6DE4831D63C1}" type="pres">
      <dgm:prSet presAssocID="{735D0151-6BFC-4230-B445-01AC3620E860}" presName="vProcSp" presStyleCnt="0"/>
      <dgm:spPr/>
    </dgm:pt>
    <dgm:pt modelId="{D513D471-27E4-455E-88C8-CC1963C45C55}" type="pres">
      <dgm:prSet presAssocID="{735D0151-6BFC-4230-B445-01AC3620E860}" presName="vSp1" presStyleCnt="0"/>
      <dgm:spPr/>
    </dgm:pt>
    <dgm:pt modelId="{D1E5CABD-1419-4D3D-A4BF-97226CFF45FC}" type="pres">
      <dgm:prSet presAssocID="{735D0151-6BFC-4230-B445-01AC3620E860}" presName="simulatedConn" presStyleLbl="solidFgAcc1" presStyleIdx="0" presStyleCnt="2"/>
      <dgm:spPr/>
    </dgm:pt>
    <dgm:pt modelId="{B164D886-6493-40C2-9EB4-1F02CFF244FF}" type="pres">
      <dgm:prSet presAssocID="{735D0151-6BFC-4230-B445-01AC3620E860}" presName="vSp2" presStyleCnt="0"/>
      <dgm:spPr/>
    </dgm:pt>
    <dgm:pt modelId="{F623485B-7312-46F9-B455-C030A7F8B44D}" type="pres">
      <dgm:prSet presAssocID="{735D0151-6BFC-4230-B445-01AC3620E860}" presName="sibTrans" presStyleCnt="0"/>
      <dgm:spPr/>
    </dgm:pt>
    <dgm:pt modelId="{AD682544-82A7-4535-B62D-3BB4CB2BC352}" type="pres">
      <dgm:prSet presAssocID="{5EDEE8E4-CE97-490E-85EF-93C51D4C709B}" presName="compositeNode" presStyleCnt="0">
        <dgm:presLayoutVars>
          <dgm:bulletEnabled val="1"/>
        </dgm:presLayoutVars>
      </dgm:prSet>
      <dgm:spPr/>
    </dgm:pt>
    <dgm:pt modelId="{D8429752-4D70-4081-A36A-E69FB8D2B130}" type="pres">
      <dgm:prSet presAssocID="{5EDEE8E4-CE97-490E-85EF-93C51D4C709B}" presName="bgRect" presStyleLbl="node1" presStyleIdx="1" presStyleCnt="3" custScaleY="104164"/>
      <dgm:spPr/>
      <dgm:t>
        <a:bodyPr/>
        <a:lstStyle/>
        <a:p>
          <a:endParaRPr lang="es-ES"/>
        </a:p>
      </dgm:t>
    </dgm:pt>
    <dgm:pt modelId="{E1D0EDAF-6B2D-4F3B-87F6-66F6010E838A}" type="pres">
      <dgm:prSet presAssocID="{5EDEE8E4-CE97-490E-85EF-93C51D4C709B}" presName="parentNode" presStyleLbl="node1" presStyleIdx="1" presStyleCnt="3">
        <dgm:presLayoutVars>
          <dgm:chMax val="0"/>
          <dgm:bulletEnabled val="1"/>
        </dgm:presLayoutVars>
      </dgm:prSet>
      <dgm:spPr/>
      <dgm:t>
        <a:bodyPr/>
        <a:lstStyle/>
        <a:p>
          <a:endParaRPr lang="es-ES"/>
        </a:p>
      </dgm:t>
    </dgm:pt>
    <dgm:pt modelId="{F9DC166F-BE1D-474B-B481-2F3AA0775B76}" type="pres">
      <dgm:prSet presAssocID="{5EDEE8E4-CE97-490E-85EF-93C51D4C709B}" presName="childNode" presStyleLbl="node1" presStyleIdx="1" presStyleCnt="3">
        <dgm:presLayoutVars>
          <dgm:bulletEnabled val="1"/>
        </dgm:presLayoutVars>
      </dgm:prSet>
      <dgm:spPr/>
      <dgm:t>
        <a:bodyPr/>
        <a:lstStyle/>
        <a:p>
          <a:endParaRPr lang="es-ES"/>
        </a:p>
      </dgm:t>
    </dgm:pt>
    <dgm:pt modelId="{AADD42DE-BAFC-452B-A7FA-540535CDFDDC}" type="pres">
      <dgm:prSet presAssocID="{A07DB227-DD98-4263-B8AD-D9C5B3D322FA}" presName="hSp" presStyleCnt="0"/>
      <dgm:spPr/>
    </dgm:pt>
    <dgm:pt modelId="{62C5AB2C-4396-49C1-8D79-56445302339E}" type="pres">
      <dgm:prSet presAssocID="{A07DB227-DD98-4263-B8AD-D9C5B3D322FA}" presName="vProcSp" presStyleCnt="0"/>
      <dgm:spPr/>
    </dgm:pt>
    <dgm:pt modelId="{B5BE9032-2000-4509-BF30-41F4B1A710FC}" type="pres">
      <dgm:prSet presAssocID="{A07DB227-DD98-4263-B8AD-D9C5B3D322FA}" presName="vSp1" presStyleCnt="0"/>
      <dgm:spPr/>
    </dgm:pt>
    <dgm:pt modelId="{C1E31839-EB14-4233-AA4F-A4A9B48AD410}" type="pres">
      <dgm:prSet presAssocID="{A07DB227-DD98-4263-B8AD-D9C5B3D322FA}" presName="simulatedConn" presStyleLbl="solidFgAcc1" presStyleIdx="1" presStyleCnt="2"/>
      <dgm:spPr/>
    </dgm:pt>
    <dgm:pt modelId="{CED0A45D-114E-48C9-81A3-E948960B08F3}" type="pres">
      <dgm:prSet presAssocID="{A07DB227-DD98-4263-B8AD-D9C5B3D322FA}" presName="vSp2" presStyleCnt="0"/>
      <dgm:spPr/>
    </dgm:pt>
    <dgm:pt modelId="{7BF8826A-247C-4EB6-B6A0-330CC146F6B7}" type="pres">
      <dgm:prSet presAssocID="{A07DB227-DD98-4263-B8AD-D9C5B3D322FA}" presName="sibTrans" presStyleCnt="0"/>
      <dgm:spPr/>
    </dgm:pt>
    <dgm:pt modelId="{C5EE553C-2F24-4773-9433-7B34444DF317}" type="pres">
      <dgm:prSet presAssocID="{5F7C75E1-EEA4-4AA4-9D7C-896A5ACFCC1B}" presName="compositeNode" presStyleCnt="0">
        <dgm:presLayoutVars>
          <dgm:bulletEnabled val="1"/>
        </dgm:presLayoutVars>
      </dgm:prSet>
      <dgm:spPr/>
    </dgm:pt>
    <dgm:pt modelId="{F2973D27-8AE3-4533-B3F3-7EDB3B5EA718}" type="pres">
      <dgm:prSet presAssocID="{5F7C75E1-EEA4-4AA4-9D7C-896A5ACFCC1B}" presName="bgRect" presStyleLbl="node1" presStyleIdx="2" presStyleCnt="3" custScaleY="104164"/>
      <dgm:spPr/>
      <dgm:t>
        <a:bodyPr/>
        <a:lstStyle/>
        <a:p>
          <a:endParaRPr lang="es-ES"/>
        </a:p>
      </dgm:t>
    </dgm:pt>
    <dgm:pt modelId="{D82BB5DD-7582-4966-BE80-6DBBB94E5800}" type="pres">
      <dgm:prSet presAssocID="{5F7C75E1-EEA4-4AA4-9D7C-896A5ACFCC1B}" presName="parentNode" presStyleLbl="node1" presStyleIdx="2" presStyleCnt="3">
        <dgm:presLayoutVars>
          <dgm:chMax val="0"/>
          <dgm:bulletEnabled val="1"/>
        </dgm:presLayoutVars>
      </dgm:prSet>
      <dgm:spPr/>
      <dgm:t>
        <a:bodyPr/>
        <a:lstStyle/>
        <a:p>
          <a:endParaRPr lang="es-ES"/>
        </a:p>
      </dgm:t>
    </dgm:pt>
    <dgm:pt modelId="{1F12F870-1FE6-4646-AE16-E9CBA7071599}" type="pres">
      <dgm:prSet presAssocID="{5F7C75E1-EEA4-4AA4-9D7C-896A5ACFCC1B}" presName="childNode" presStyleLbl="node1" presStyleIdx="2" presStyleCnt="3">
        <dgm:presLayoutVars>
          <dgm:bulletEnabled val="1"/>
        </dgm:presLayoutVars>
      </dgm:prSet>
      <dgm:spPr/>
      <dgm:t>
        <a:bodyPr/>
        <a:lstStyle/>
        <a:p>
          <a:endParaRPr lang="es-ES"/>
        </a:p>
      </dgm:t>
    </dgm:pt>
  </dgm:ptLst>
  <dgm:cxnLst>
    <dgm:cxn modelId="{80E4F721-F560-4CFE-A722-7B2E6291EC3A}" srcId="{5EDEE8E4-CE97-490E-85EF-93C51D4C709B}" destId="{6B6E7305-E77D-45FC-BC9B-1BBF390B0F70}" srcOrd="0" destOrd="0" parTransId="{D64D2F74-58CF-4CBD-AFF1-3BCF81335F6F}" sibTransId="{B30B22DB-451A-43FC-9108-F06BBB779531}"/>
    <dgm:cxn modelId="{D50BB505-2549-405C-8C89-6F6A4F36AEA4}" type="presOf" srcId="{BE2D6D25-8961-4DA7-87BC-4FD892D10524}" destId="{04C6B4C0-D9A4-4BB6-9AFC-EB8019ADC877}" srcOrd="0" destOrd="0" presId="urn:microsoft.com/office/officeart/2005/8/layout/hProcess7"/>
    <dgm:cxn modelId="{AA320310-05A5-42F9-B4E5-F107C701C3FB}" type="presOf" srcId="{5EDEE8E4-CE97-490E-85EF-93C51D4C709B}" destId="{D8429752-4D70-4081-A36A-E69FB8D2B130}" srcOrd="0" destOrd="0" presId="urn:microsoft.com/office/officeart/2005/8/layout/hProcess7"/>
    <dgm:cxn modelId="{58399E71-7A37-4E92-A905-7AA4B7AD2409}" type="presOf" srcId="{6B6E7305-E77D-45FC-BC9B-1BBF390B0F70}" destId="{F9DC166F-BE1D-474B-B481-2F3AA0775B76}" srcOrd="0" destOrd="0" presId="urn:microsoft.com/office/officeart/2005/8/layout/hProcess7"/>
    <dgm:cxn modelId="{9F08FE44-A520-4366-8C76-67540209DF0E}" type="presOf" srcId="{5F7C75E1-EEA4-4AA4-9D7C-896A5ACFCC1B}" destId="{D82BB5DD-7582-4966-BE80-6DBBB94E5800}" srcOrd="1" destOrd="0" presId="urn:microsoft.com/office/officeart/2005/8/layout/hProcess7"/>
    <dgm:cxn modelId="{C6D3A3F3-4EFC-4530-A335-B4629C12CAAD}" srcId="{BE2D6D25-8961-4DA7-87BC-4FD892D10524}" destId="{77B8495A-1C78-47FF-A0B2-C35809F062A4}" srcOrd="0" destOrd="0" parTransId="{FA84D6C2-ED81-499D-AE46-39F2E6487329}" sibTransId="{735D0151-6BFC-4230-B445-01AC3620E860}"/>
    <dgm:cxn modelId="{DFB92C56-D875-48F1-9264-18C016F8B81F}" type="presOf" srcId="{5EDEE8E4-CE97-490E-85EF-93C51D4C709B}" destId="{E1D0EDAF-6B2D-4F3B-87F6-66F6010E838A}" srcOrd="1" destOrd="0" presId="urn:microsoft.com/office/officeart/2005/8/layout/hProcess7"/>
    <dgm:cxn modelId="{D4F60366-1E34-45B4-A9EB-ED2AEF44F14B}" type="presOf" srcId="{77B8495A-1C78-47FF-A0B2-C35809F062A4}" destId="{4D12ACC2-B9EF-49EC-A1A1-5D65C83BDB96}" srcOrd="0" destOrd="0" presId="urn:microsoft.com/office/officeart/2005/8/layout/hProcess7"/>
    <dgm:cxn modelId="{18C7125B-80AA-41C3-BA10-62DFA4448689}" srcId="{BE2D6D25-8961-4DA7-87BC-4FD892D10524}" destId="{5EDEE8E4-CE97-490E-85EF-93C51D4C709B}" srcOrd="1" destOrd="0" parTransId="{EE722C99-910A-4810-9882-00C63AC756F9}" sibTransId="{A07DB227-DD98-4263-B8AD-D9C5B3D322FA}"/>
    <dgm:cxn modelId="{C303AF20-02ED-4EEF-A6EB-CBDA328D20EF}" type="presOf" srcId="{77B8495A-1C78-47FF-A0B2-C35809F062A4}" destId="{3C6BFF0A-CC16-439D-BE67-04C797A5B6FE}" srcOrd="1" destOrd="0" presId="urn:microsoft.com/office/officeart/2005/8/layout/hProcess7"/>
    <dgm:cxn modelId="{DA229B82-4085-4E57-9D09-5B2BF3BA34FC}" type="presOf" srcId="{9E91EEF3-69E9-4F1F-8C45-A20AAED869F1}" destId="{002BC3DD-C47B-442B-AD65-4EAA3B46D55C}" srcOrd="0" destOrd="0" presId="urn:microsoft.com/office/officeart/2005/8/layout/hProcess7"/>
    <dgm:cxn modelId="{F5A84A80-B56E-4C6F-992A-DE9F0C564B98}" srcId="{5F7C75E1-EEA4-4AA4-9D7C-896A5ACFCC1B}" destId="{E65E4655-E2D1-4D57-AE4A-A7EB1ECFEB57}" srcOrd="0" destOrd="0" parTransId="{C881ABED-7771-416D-9E8C-D3F25CEE21CB}" sibTransId="{0B6B0A45-F3DD-4CE3-BEC9-28C275B3EA8B}"/>
    <dgm:cxn modelId="{061C14A0-615E-4091-A243-21F008CE89F8}" srcId="{77B8495A-1C78-47FF-A0B2-C35809F062A4}" destId="{9E91EEF3-69E9-4F1F-8C45-A20AAED869F1}" srcOrd="0" destOrd="0" parTransId="{28344A90-224D-4B57-A3D7-88772207B0CB}" sibTransId="{68760F27-C7CA-4CF9-8A0A-AFA7A445883D}"/>
    <dgm:cxn modelId="{3C6F83D7-0AF0-4A9F-80EE-6961D1BB629B}" type="presOf" srcId="{E65E4655-E2D1-4D57-AE4A-A7EB1ECFEB57}" destId="{1F12F870-1FE6-4646-AE16-E9CBA7071599}" srcOrd="0" destOrd="0" presId="urn:microsoft.com/office/officeart/2005/8/layout/hProcess7"/>
    <dgm:cxn modelId="{B6F28C80-FB3A-4598-B3D8-04AAABF932EB}" srcId="{BE2D6D25-8961-4DA7-87BC-4FD892D10524}" destId="{5F7C75E1-EEA4-4AA4-9D7C-896A5ACFCC1B}" srcOrd="2" destOrd="0" parTransId="{CABD783B-8DAA-4B71-9B7F-AF2C2C50ED5C}" sibTransId="{4A6F045C-CC47-4EB2-BF67-6DAA1C0F8AEA}"/>
    <dgm:cxn modelId="{540F4BB4-2A57-4336-B150-A3D57BD0E5AD}" type="presOf" srcId="{5F7C75E1-EEA4-4AA4-9D7C-896A5ACFCC1B}" destId="{F2973D27-8AE3-4533-B3F3-7EDB3B5EA718}" srcOrd="0" destOrd="0" presId="urn:microsoft.com/office/officeart/2005/8/layout/hProcess7"/>
    <dgm:cxn modelId="{1AF9FA54-198A-461A-9F28-93FC7DF91590}" type="presParOf" srcId="{04C6B4C0-D9A4-4BB6-9AFC-EB8019ADC877}" destId="{48372600-2230-468E-800C-E3C32CBCBD16}" srcOrd="0" destOrd="0" presId="urn:microsoft.com/office/officeart/2005/8/layout/hProcess7"/>
    <dgm:cxn modelId="{F71EE5CB-7164-48F7-AB2B-6A32EC232F50}" type="presParOf" srcId="{48372600-2230-468E-800C-E3C32CBCBD16}" destId="{4D12ACC2-B9EF-49EC-A1A1-5D65C83BDB96}" srcOrd="0" destOrd="0" presId="urn:microsoft.com/office/officeart/2005/8/layout/hProcess7"/>
    <dgm:cxn modelId="{26CABD59-7678-4657-A540-87F92254E8EE}" type="presParOf" srcId="{48372600-2230-468E-800C-E3C32CBCBD16}" destId="{3C6BFF0A-CC16-439D-BE67-04C797A5B6FE}" srcOrd="1" destOrd="0" presId="urn:microsoft.com/office/officeart/2005/8/layout/hProcess7"/>
    <dgm:cxn modelId="{99CFB0EC-BD6A-4F3A-82EE-83B425420DF2}" type="presParOf" srcId="{48372600-2230-468E-800C-E3C32CBCBD16}" destId="{002BC3DD-C47B-442B-AD65-4EAA3B46D55C}" srcOrd="2" destOrd="0" presId="urn:microsoft.com/office/officeart/2005/8/layout/hProcess7"/>
    <dgm:cxn modelId="{B240E142-BA12-4337-83B2-9493182F651B}" type="presParOf" srcId="{04C6B4C0-D9A4-4BB6-9AFC-EB8019ADC877}" destId="{2D7780B5-57E9-4278-B9FF-10CC8D9C5CDA}" srcOrd="1" destOrd="0" presId="urn:microsoft.com/office/officeart/2005/8/layout/hProcess7"/>
    <dgm:cxn modelId="{F99FD096-29D1-4BA4-A899-0D79E309E978}" type="presParOf" srcId="{04C6B4C0-D9A4-4BB6-9AFC-EB8019ADC877}" destId="{2F38A48E-2F37-49D4-BB9D-6DE4831D63C1}" srcOrd="2" destOrd="0" presId="urn:microsoft.com/office/officeart/2005/8/layout/hProcess7"/>
    <dgm:cxn modelId="{74FC3747-6431-424B-B13C-5BB2B47FC6FC}" type="presParOf" srcId="{2F38A48E-2F37-49D4-BB9D-6DE4831D63C1}" destId="{D513D471-27E4-455E-88C8-CC1963C45C55}" srcOrd="0" destOrd="0" presId="urn:microsoft.com/office/officeart/2005/8/layout/hProcess7"/>
    <dgm:cxn modelId="{53CDED00-3551-4ED3-A04C-68BECF350153}" type="presParOf" srcId="{2F38A48E-2F37-49D4-BB9D-6DE4831D63C1}" destId="{D1E5CABD-1419-4D3D-A4BF-97226CFF45FC}" srcOrd="1" destOrd="0" presId="urn:microsoft.com/office/officeart/2005/8/layout/hProcess7"/>
    <dgm:cxn modelId="{B6856298-EE08-4809-BC36-3802CCF8E72F}" type="presParOf" srcId="{2F38A48E-2F37-49D4-BB9D-6DE4831D63C1}" destId="{B164D886-6493-40C2-9EB4-1F02CFF244FF}" srcOrd="2" destOrd="0" presId="urn:microsoft.com/office/officeart/2005/8/layout/hProcess7"/>
    <dgm:cxn modelId="{D3E6A774-59A6-4A07-A90F-9FB811E636D4}" type="presParOf" srcId="{04C6B4C0-D9A4-4BB6-9AFC-EB8019ADC877}" destId="{F623485B-7312-46F9-B455-C030A7F8B44D}" srcOrd="3" destOrd="0" presId="urn:microsoft.com/office/officeart/2005/8/layout/hProcess7"/>
    <dgm:cxn modelId="{A9A065E7-2F56-4763-8CAF-C7476AD4A570}" type="presParOf" srcId="{04C6B4C0-D9A4-4BB6-9AFC-EB8019ADC877}" destId="{AD682544-82A7-4535-B62D-3BB4CB2BC352}" srcOrd="4" destOrd="0" presId="urn:microsoft.com/office/officeart/2005/8/layout/hProcess7"/>
    <dgm:cxn modelId="{F0CF8000-34BD-4ED3-A542-4091C8575972}" type="presParOf" srcId="{AD682544-82A7-4535-B62D-3BB4CB2BC352}" destId="{D8429752-4D70-4081-A36A-E69FB8D2B130}" srcOrd="0" destOrd="0" presId="urn:microsoft.com/office/officeart/2005/8/layout/hProcess7"/>
    <dgm:cxn modelId="{90AA6C72-A751-4F2E-8825-4107CBBFEC2E}" type="presParOf" srcId="{AD682544-82A7-4535-B62D-3BB4CB2BC352}" destId="{E1D0EDAF-6B2D-4F3B-87F6-66F6010E838A}" srcOrd="1" destOrd="0" presId="urn:microsoft.com/office/officeart/2005/8/layout/hProcess7"/>
    <dgm:cxn modelId="{C9A9C47F-CDEC-441E-B6ED-D0BB80E7F7E9}" type="presParOf" srcId="{AD682544-82A7-4535-B62D-3BB4CB2BC352}" destId="{F9DC166F-BE1D-474B-B481-2F3AA0775B76}" srcOrd="2" destOrd="0" presId="urn:microsoft.com/office/officeart/2005/8/layout/hProcess7"/>
    <dgm:cxn modelId="{4F473DC0-18CD-404B-8FE6-356C009F87B9}" type="presParOf" srcId="{04C6B4C0-D9A4-4BB6-9AFC-EB8019ADC877}" destId="{AADD42DE-BAFC-452B-A7FA-540535CDFDDC}" srcOrd="5" destOrd="0" presId="urn:microsoft.com/office/officeart/2005/8/layout/hProcess7"/>
    <dgm:cxn modelId="{1F8B2BEC-99C3-44C1-B744-4A1CA214F283}" type="presParOf" srcId="{04C6B4C0-D9A4-4BB6-9AFC-EB8019ADC877}" destId="{62C5AB2C-4396-49C1-8D79-56445302339E}" srcOrd="6" destOrd="0" presId="urn:microsoft.com/office/officeart/2005/8/layout/hProcess7"/>
    <dgm:cxn modelId="{F2AC2034-E83C-43DF-86F6-2CF8284DFAC0}" type="presParOf" srcId="{62C5AB2C-4396-49C1-8D79-56445302339E}" destId="{B5BE9032-2000-4509-BF30-41F4B1A710FC}" srcOrd="0" destOrd="0" presId="urn:microsoft.com/office/officeart/2005/8/layout/hProcess7"/>
    <dgm:cxn modelId="{CA005C1A-D4BE-44D6-B71F-CB2B5221EE50}" type="presParOf" srcId="{62C5AB2C-4396-49C1-8D79-56445302339E}" destId="{C1E31839-EB14-4233-AA4F-A4A9B48AD410}" srcOrd="1" destOrd="0" presId="urn:microsoft.com/office/officeart/2005/8/layout/hProcess7"/>
    <dgm:cxn modelId="{17CF158F-35C0-4D65-985C-57B2E98B3803}" type="presParOf" srcId="{62C5AB2C-4396-49C1-8D79-56445302339E}" destId="{CED0A45D-114E-48C9-81A3-E948960B08F3}" srcOrd="2" destOrd="0" presId="urn:microsoft.com/office/officeart/2005/8/layout/hProcess7"/>
    <dgm:cxn modelId="{BAB7CF69-B491-4B6D-96B4-414ACFAE84F8}" type="presParOf" srcId="{04C6B4C0-D9A4-4BB6-9AFC-EB8019ADC877}" destId="{7BF8826A-247C-4EB6-B6A0-330CC146F6B7}" srcOrd="7" destOrd="0" presId="urn:microsoft.com/office/officeart/2005/8/layout/hProcess7"/>
    <dgm:cxn modelId="{1D516003-C3C9-4461-9435-97C24CE37BCC}" type="presParOf" srcId="{04C6B4C0-D9A4-4BB6-9AFC-EB8019ADC877}" destId="{C5EE553C-2F24-4773-9433-7B34444DF317}" srcOrd="8" destOrd="0" presId="urn:microsoft.com/office/officeart/2005/8/layout/hProcess7"/>
    <dgm:cxn modelId="{A10EDB62-DA6E-42AB-B44D-6124DA49D1F3}" type="presParOf" srcId="{C5EE553C-2F24-4773-9433-7B34444DF317}" destId="{F2973D27-8AE3-4533-B3F3-7EDB3B5EA718}" srcOrd="0" destOrd="0" presId="urn:microsoft.com/office/officeart/2005/8/layout/hProcess7"/>
    <dgm:cxn modelId="{6C3CA79C-664A-40BE-82BD-E155DD891F6B}" type="presParOf" srcId="{C5EE553C-2F24-4773-9433-7B34444DF317}" destId="{D82BB5DD-7582-4966-BE80-6DBBB94E5800}" srcOrd="1" destOrd="0" presId="urn:microsoft.com/office/officeart/2005/8/layout/hProcess7"/>
    <dgm:cxn modelId="{683F8EE4-F12F-487A-8474-C8322FAC6608}" type="presParOf" srcId="{C5EE553C-2F24-4773-9433-7B34444DF317}" destId="{1F12F870-1FE6-4646-AE16-E9CBA7071599}"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3133DA-6868-461B-8547-EDE91E44BCFF}"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s-ES"/>
        </a:p>
      </dgm:t>
    </dgm:pt>
    <dgm:pt modelId="{2F6D7348-AB4F-4AA8-A3DB-3D706CB8B339}">
      <dgm:prSet/>
      <dgm:spPr>
        <a:solidFill>
          <a:schemeClr val="accent1">
            <a:lumMod val="50000"/>
          </a:schemeClr>
        </a:solidFill>
      </dgm:spPr>
      <dgm:t>
        <a:bodyPr/>
        <a:lstStyle/>
        <a:p>
          <a:pPr rtl="0"/>
          <a:r>
            <a:rPr lang="es-EC" b="1" i="0" smtClean="0">
              <a:solidFill>
                <a:schemeClr val="tx1"/>
              </a:solidFill>
              <a:latin typeface="Times New Roman" panose="02020603050405020304" pitchFamily="18" charset="0"/>
              <a:cs typeface="Times New Roman" panose="02020603050405020304" pitchFamily="18" charset="0"/>
            </a:rPr>
            <a:t>Población</a:t>
          </a:r>
          <a:endParaRPr lang="es-ES">
            <a:solidFill>
              <a:schemeClr val="tx1"/>
            </a:solidFill>
            <a:latin typeface="Times New Roman" panose="02020603050405020304" pitchFamily="18" charset="0"/>
            <a:cs typeface="Times New Roman" panose="02020603050405020304" pitchFamily="18" charset="0"/>
          </a:endParaRPr>
        </a:p>
      </dgm:t>
    </dgm:pt>
    <dgm:pt modelId="{3487C33B-92C5-42FA-98CB-158B79579F8B}" type="parTrans" cxnId="{6BBB3C7E-10CE-4EE0-802E-DE7452FE258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1E3EEAA-73DD-461F-8CC1-1443A48FB201}" type="sibTrans" cxnId="{6BBB3C7E-10CE-4EE0-802E-DE7452FE258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7F09941-ECFD-4799-B5D1-54B8AB4D26F4}">
      <dgm:prSet/>
      <dgm:spPr>
        <a:solidFill>
          <a:schemeClr val="accent1">
            <a:lumMod val="50000"/>
          </a:schemeClr>
        </a:solidFill>
      </dgm:spPr>
      <dgm:t>
        <a:bodyPr/>
        <a:lstStyle/>
        <a:p>
          <a:pPr rtl="0"/>
          <a:r>
            <a:rPr lang="es-ES" b="0" i="0" smtClean="0">
              <a:solidFill>
                <a:schemeClr val="tx1"/>
              </a:solidFill>
              <a:latin typeface="Times New Roman" panose="02020603050405020304" pitchFamily="18" charset="0"/>
              <a:cs typeface="Times New Roman" panose="02020603050405020304" pitchFamily="18" charset="0"/>
            </a:rPr>
            <a:t>Para el presente trabajo de investigación la población considerada será todos los deportistas que asisten al entrenamiento presencial del “Club Guerreros del Baloncesto”.</a:t>
          </a:r>
          <a:endParaRPr lang="es-ES">
            <a:solidFill>
              <a:schemeClr val="tx1"/>
            </a:solidFill>
            <a:latin typeface="Times New Roman" panose="02020603050405020304" pitchFamily="18" charset="0"/>
            <a:cs typeface="Times New Roman" panose="02020603050405020304" pitchFamily="18" charset="0"/>
          </a:endParaRPr>
        </a:p>
      </dgm:t>
    </dgm:pt>
    <dgm:pt modelId="{80872C62-99E7-49D6-94B6-E0DCE91B52FA}" type="parTrans" cxnId="{DBB25556-4388-40BC-A6BC-AB8213B28F54}">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9773FEA-BD11-4EF2-9320-4E208818C2AA}" type="sibTrans" cxnId="{DBB25556-4388-40BC-A6BC-AB8213B28F54}">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862CCA70-3A93-427B-ACDC-047A09C24002}">
      <dgm:prSet/>
      <dgm:spPr>
        <a:solidFill>
          <a:schemeClr val="accent1">
            <a:lumMod val="50000"/>
          </a:schemeClr>
        </a:solidFill>
      </dgm:spPr>
      <dgm:t>
        <a:bodyPr/>
        <a:lstStyle/>
        <a:p>
          <a:pPr rtl="0"/>
          <a:r>
            <a:rPr lang="es-EC" b="1" i="0" smtClean="0">
              <a:solidFill>
                <a:schemeClr val="tx1"/>
              </a:solidFill>
              <a:latin typeface="Times New Roman" panose="02020603050405020304" pitchFamily="18" charset="0"/>
              <a:cs typeface="Times New Roman" panose="02020603050405020304" pitchFamily="18" charset="0"/>
            </a:rPr>
            <a:t>Muestra</a:t>
          </a:r>
          <a:endParaRPr lang="es-ES">
            <a:solidFill>
              <a:schemeClr val="tx1"/>
            </a:solidFill>
            <a:latin typeface="Times New Roman" panose="02020603050405020304" pitchFamily="18" charset="0"/>
            <a:cs typeface="Times New Roman" panose="02020603050405020304" pitchFamily="18" charset="0"/>
          </a:endParaRPr>
        </a:p>
      </dgm:t>
    </dgm:pt>
    <dgm:pt modelId="{AC3346AE-7F52-493C-8FA7-E6EACCC112B5}" type="parTrans" cxnId="{8EAB4903-53C1-46DC-8B3C-DC34B8B0D1D5}">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82883000-016B-49A4-BFB8-46A631F37625}" type="sibTrans" cxnId="{8EAB4903-53C1-46DC-8B3C-DC34B8B0D1D5}">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86AB3E99-90C1-4918-9BC9-DD05F09DC28D}">
      <dgm:prSet/>
      <dgm:spPr>
        <a:solidFill>
          <a:schemeClr val="accent1">
            <a:lumMod val="50000"/>
          </a:schemeClr>
        </a:solidFill>
      </dgm:spPr>
      <dgm:t>
        <a:bodyPr/>
        <a:lstStyle/>
        <a:p>
          <a:pPr rtl="0"/>
          <a:r>
            <a:rPr lang="es-ES" b="0" i="0" smtClean="0">
              <a:solidFill>
                <a:schemeClr val="tx1"/>
              </a:solidFill>
              <a:latin typeface="Times New Roman" panose="02020603050405020304" pitchFamily="18" charset="0"/>
              <a:cs typeface="Times New Roman" panose="02020603050405020304" pitchFamily="18" charset="0"/>
            </a:rPr>
            <a:t>La muestra será constituida por toda la población del club que se presentan a los entrenamientos presenciales ya que serán sometidos a la aplicación del diseño de ejercicios de los fundamentos técnicos con normas de bioseguridad.</a:t>
          </a:r>
          <a:endParaRPr lang="es-ES">
            <a:solidFill>
              <a:schemeClr val="tx1"/>
            </a:solidFill>
            <a:latin typeface="Times New Roman" panose="02020603050405020304" pitchFamily="18" charset="0"/>
            <a:cs typeface="Times New Roman" panose="02020603050405020304" pitchFamily="18" charset="0"/>
          </a:endParaRPr>
        </a:p>
      </dgm:t>
    </dgm:pt>
    <dgm:pt modelId="{CF11E964-0D00-48DC-946F-6FE0C50A23DE}" type="parTrans" cxnId="{B0E8CE58-5D92-48CB-8E31-59F5D5E8D2A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4A31B52F-AB56-437A-B750-6C0AF0B8AD01}" type="sibTrans" cxnId="{B0E8CE58-5D92-48CB-8E31-59F5D5E8D2A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B11FDE51-0D2D-40A9-8B32-596907B13B8B}" type="pres">
      <dgm:prSet presAssocID="{973133DA-6868-461B-8547-EDE91E44BCFF}" presName="Name0" presStyleCnt="0">
        <dgm:presLayoutVars>
          <dgm:chMax val="7"/>
          <dgm:chPref val="7"/>
          <dgm:dir/>
        </dgm:presLayoutVars>
      </dgm:prSet>
      <dgm:spPr/>
      <dgm:t>
        <a:bodyPr/>
        <a:lstStyle/>
        <a:p>
          <a:endParaRPr lang="es-ES"/>
        </a:p>
      </dgm:t>
    </dgm:pt>
    <dgm:pt modelId="{1164B41E-1FD9-4A22-B9A4-46D6A40C9EE9}" type="pres">
      <dgm:prSet presAssocID="{973133DA-6868-461B-8547-EDE91E44BCFF}" presName="Name1" presStyleCnt="0"/>
      <dgm:spPr/>
      <dgm:t>
        <a:bodyPr/>
        <a:lstStyle/>
        <a:p>
          <a:endParaRPr lang="es-ES"/>
        </a:p>
      </dgm:t>
    </dgm:pt>
    <dgm:pt modelId="{0CC14D8A-FB4B-4EFA-9591-2E187B7DC6F1}" type="pres">
      <dgm:prSet presAssocID="{973133DA-6868-461B-8547-EDE91E44BCFF}" presName="cycle" presStyleCnt="0"/>
      <dgm:spPr/>
      <dgm:t>
        <a:bodyPr/>
        <a:lstStyle/>
        <a:p>
          <a:endParaRPr lang="es-ES"/>
        </a:p>
      </dgm:t>
    </dgm:pt>
    <dgm:pt modelId="{0F1C86CB-C456-4253-860C-2E767D5C30EE}" type="pres">
      <dgm:prSet presAssocID="{973133DA-6868-461B-8547-EDE91E44BCFF}" presName="srcNode" presStyleLbl="node1" presStyleIdx="0" presStyleCnt="4"/>
      <dgm:spPr/>
      <dgm:t>
        <a:bodyPr/>
        <a:lstStyle/>
        <a:p>
          <a:endParaRPr lang="es-ES"/>
        </a:p>
      </dgm:t>
    </dgm:pt>
    <dgm:pt modelId="{C48CF457-B766-4F97-86BB-2D0ED403E2D4}" type="pres">
      <dgm:prSet presAssocID="{973133DA-6868-461B-8547-EDE91E44BCFF}" presName="conn" presStyleLbl="parChTrans1D2" presStyleIdx="0" presStyleCnt="1"/>
      <dgm:spPr/>
      <dgm:t>
        <a:bodyPr/>
        <a:lstStyle/>
        <a:p>
          <a:endParaRPr lang="es-ES"/>
        </a:p>
      </dgm:t>
    </dgm:pt>
    <dgm:pt modelId="{E4AEA8CF-D1CC-4DE7-B725-C1EA09CB80BA}" type="pres">
      <dgm:prSet presAssocID="{973133DA-6868-461B-8547-EDE91E44BCFF}" presName="extraNode" presStyleLbl="node1" presStyleIdx="0" presStyleCnt="4"/>
      <dgm:spPr/>
      <dgm:t>
        <a:bodyPr/>
        <a:lstStyle/>
        <a:p>
          <a:endParaRPr lang="es-ES"/>
        </a:p>
      </dgm:t>
    </dgm:pt>
    <dgm:pt modelId="{0EFBB85D-26B8-4546-8F0E-845C9CB11CE1}" type="pres">
      <dgm:prSet presAssocID="{973133DA-6868-461B-8547-EDE91E44BCFF}" presName="dstNode" presStyleLbl="node1" presStyleIdx="0" presStyleCnt="4"/>
      <dgm:spPr/>
      <dgm:t>
        <a:bodyPr/>
        <a:lstStyle/>
        <a:p>
          <a:endParaRPr lang="es-ES"/>
        </a:p>
      </dgm:t>
    </dgm:pt>
    <dgm:pt modelId="{482FB94E-351D-409A-A461-CD2FF6C7EE15}" type="pres">
      <dgm:prSet presAssocID="{2F6D7348-AB4F-4AA8-A3DB-3D706CB8B339}" presName="text_1" presStyleLbl="node1" presStyleIdx="0" presStyleCnt="4">
        <dgm:presLayoutVars>
          <dgm:bulletEnabled val="1"/>
        </dgm:presLayoutVars>
      </dgm:prSet>
      <dgm:spPr/>
      <dgm:t>
        <a:bodyPr/>
        <a:lstStyle/>
        <a:p>
          <a:endParaRPr lang="es-ES"/>
        </a:p>
      </dgm:t>
    </dgm:pt>
    <dgm:pt modelId="{7B67E385-15C0-4A30-A1CA-441D0DEA9904}" type="pres">
      <dgm:prSet presAssocID="{2F6D7348-AB4F-4AA8-A3DB-3D706CB8B339}" presName="accent_1" presStyleCnt="0"/>
      <dgm:spPr/>
      <dgm:t>
        <a:bodyPr/>
        <a:lstStyle/>
        <a:p>
          <a:endParaRPr lang="es-ES"/>
        </a:p>
      </dgm:t>
    </dgm:pt>
    <dgm:pt modelId="{5530C5EE-F804-4759-BCA5-23154D4475AB}" type="pres">
      <dgm:prSet presAssocID="{2F6D7348-AB4F-4AA8-A3DB-3D706CB8B339}" presName="accentRepeatNode" presStyleLbl="solidFgAcc1" presStyleIdx="0" presStyleCnt="4"/>
      <dgm:spPr/>
      <dgm:t>
        <a:bodyPr/>
        <a:lstStyle/>
        <a:p>
          <a:endParaRPr lang="es-ES"/>
        </a:p>
      </dgm:t>
    </dgm:pt>
    <dgm:pt modelId="{3205013F-C299-4A91-B3FB-DBB23E64C51A}" type="pres">
      <dgm:prSet presAssocID="{07F09941-ECFD-4799-B5D1-54B8AB4D26F4}" presName="text_2" presStyleLbl="node1" presStyleIdx="1" presStyleCnt="4">
        <dgm:presLayoutVars>
          <dgm:bulletEnabled val="1"/>
        </dgm:presLayoutVars>
      </dgm:prSet>
      <dgm:spPr/>
      <dgm:t>
        <a:bodyPr/>
        <a:lstStyle/>
        <a:p>
          <a:endParaRPr lang="es-ES"/>
        </a:p>
      </dgm:t>
    </dgm:pt>
    <dgm:pt modelId="{EB220E8A-44F4-465B-B8FD-0649EE64F5CA}" type="pres">
      <dgm:prSet presAssocID="{07F09941-ECFD-4799-B5D1-54B8AB4D26F4}" presName="accent_2" presStyleCnt="0"/>
      <dgm:spPr/>
      <dgm:t>
        <a:bodyPr/>
        <a:lstStyle/>
        <a:p>
          <a:endParaRPr lang="es-ES"/>
        </a:p>
      </dgm:t>
    </dgm:pt>
    <dgm:pt modelId="{458A522D-AEC8-42EC-8D50-8797A17C779C}" type="pres">
      <dgm:prSet presAssocID="{07F09941-ECFD-4799-B5D1-54B8AB4D26F4}" presName="accentRepeatNode" presStyleLbl="solidFgAcc1" presStyleIdx="1" presStyleCnt="4" custLinFactNeighborX="-3689" custLinFactNeighborY="2081"/>
      <dgm:spPr/>
      <dgm:t>
        <a:bodyPr/>
        <a:lstStyle/>
        <a:p>
          <a:endParaRPr lang="es-ES"/>
        </a:p>
      </dgm:t>
    </dgm:pt>
    <dgm:pt modelId="{B72EC554-FD8F-4099-9CF3-3452213C7DCA}" type="pres">
      <dgm:prSet presAssocID="{862CCA70-3A93-427B-ACDC-047A09C24002}" presName="text_3" presStyleLbl="node1" presStyleIdx="2" presStyleCnt="4">
        <dgm:presLayoutVars>
          <dgm:bulletEnabled val="1"/>
        </dgm:presLayoutVars>
      </dgm:prSet>
      <dgm:spPr/>
      <dgm:t>
        <a:bodyPr/>
        <a:lstStyle/>
        <a:p>
          <a:endParaRPr lang="es-ES"/>
        </a:p>
      </dgm:t>
    </dgm:pt>
    <dgm:pt modelId="{5BF0BA38-5664-45D4-B8A8-C48D4B586816}" type="pres">
      <dgm:prSet presAssocID="{862CCA70-3A93-427B-ACDC-047A09C24002}" presName="accent_3" presStyleCnt="0"/>
      <dgm:spPr/>
      <dgm:t>
        <a:bodyPr/>
        <a:lstStyle/>
        <a:p>
          <a:endParaRPr lang="es-ES"/>
        </a:p>
      </dgm:t>
    </dgm:pt>
    <dgm:pt modelId="{097412EC-ABF4-469F-8B24-858FFE900197}" type="pres">
      <dgm:prSet presAssocID="{862CCA70-3A93-427B-ACDC-047A09C24002}" presName="accentRepeatNode" presStyleLbl="solidFgAcc1" presStyleIdx="2" presStyleCnt="4"/>
      <dgm:spPr/>
      <dgm:t>
        <a:bodyPr/>
        <a:lstStyle/>
        <a:p>
          <a:endParaRPr lang="es-ES"/>
        </a:p>
      </dgm:t>
    </dgm:pt>
    <dgm:pt modelId="{C0C737A8-7597-4093-9A4A-62983CCD3C51}" type="pres">
      <dgm:prSet presAssocID="{86AB3E99-90C1-4918-9BC9-DD05F09DC28D}" presName="text_4" presStyleLbl="node1" presStyleIdx="3" presStyleCnt="4">
        <dgm:presLayoutVars>
          <dgm:bulletEnabled val="1"/>
        </dgm:presLayoutVars>
      </dgm:prSet>
      <dgm:spPr/>
      <dgm:t>
        <a:bodyPr/>
        <a:lstStyle/>
        <a:p>
          <a:endParaRPr lang="es-ES"/>
        </a:p>
      </dgm:t>
    </dgm:pt>
    <dgm:pt modelId="{7AD5597B-7400-4671-96A0-ED4E94DD9132}" type="pres">
      <dgm:prSet presAssocID="{86AB3E99-90C1-4918-9BC9-DD05F09DC28D}" presName="accent_4" presStyleCnt="0"/>
      <dgm:spPr/>
      <dgm:t>
        <a:bodyPr/>
        <a:lstStyle/>
        <a:p>
          <a:endParaRPr lang="es-ES"/>
        </a:p>
      </dgm:t>
    </dgm:pt>
    <dgm:pt modelId="{A2E9E848-4C9D-4679-97B0-6931ECF3A047}" type="pres">
      <dgm:prSet presAssocID="{86AB3E99-90C1-4918-9BC9-DD05F09DC28D}" presName="accentRepeatNode" presStyleLbl="solidFgAcc1" presStyleIdx="3" presStyleCnt="4"/>
      <dgm:spPr/>
      <dgm:t>
        <a:bodyPr/>
        <a:lstStyle/>
        <a:p>
          <a:endParaRPr lang="es-ES"/>
        </a:p>
      </dgm:t>
    </dgm:pt>
  </dgm:ptLst>
  <dgm:cxnLst>
    <dgm:cxn modelId="{8EAB4903-53C1-46DC-8B3C-DC34B8B0D1D5}" srcId="{973133DA-6868-461B-8547-EDE91E44BCFF}" destId="{862CCA70-3A93-427B-ACDC-047A09C24002}" srcOrd="2" destOrd="0" parTransId="{AC3346AE-7F52-493C-8FA7-E6EACCC112B5}" sibTransId="{82883000-016B-49A4-BFB8-46A631F37625}"/>
    <dgm:cxn modelId="{3808F667-C76A-430D-968C-CE2F5EA56B15}" type="presOf" srcId="{07F09941-ECFD-4799-B5D1-54B8AB4D26F4}" destId="{3205013F-C299-4A91-B3FB-DBB23E64C51A}" srcOrd="0" destOrd="0" presId="urn:microsoft.com/office/officeart/2008/layout/VerticalCurvedList"/>
    <dgm:cxn modelId="{B0E8CE58-5D92-48CB-8E31-59F5D5E8D2A8}" srcId="{973133DA-6868-461B-8547-EDE91E44BCFF}" destId="{86AB3E99-90C1-4918-9BC9-DD05F09DC28D}" srcOrd="3" destOrd="0" parTransId="{CF11E964-0D00-48DC-946F-6FE0C50A23DE}" sibTransId="{4A31B52F-AB56-437A-B750-6C0AF0B8AD01}"/>
    <dgm:cxn modelId="{E8C26EF1-C525-47D0-9720-9FD76106B9C0}" type="presOf" srcId="{86AB3E99-90C1-4918-9BC9-DD05F09DC28D}" destId="{C0C737A8-7597-4093-9A4A-62983CCD3C51}" srcOrd="0" destOrd="0" presId="urn:microsoft.com/office/officeart/2008/layout/VerticalCurvedList"/>
    <dgm:cxn modelId="{6BBB3C7E-10CE-4EE0-802E-DE7452FE2587}" srcId="{973133DA-6868-461B-8547-EDE91E44BCFF}" destId="{2F6D7348-AB4F-4AA8-A3DB-3D706CB8B339}" srcOrd="0" destOrd="0" parTransId="{3487C33B-92C5-42FA-98CB-158B79579F8B}" sibTransId="{21E3EEAA-73DD-461F-8CC1-1443A48FB201}"/>
    <dgm:cxn modelId="{C969FF05-BC48-4806-A027-CBC0737C9840}" type="presOf" srcId="{21E3EEAA-73DD-461F-8CC1-1443A48FB201}" destId="{C48CF457-B766-4F97-86BB-2D0ED403E2D4}" srcOrd="0" destOrd="0" presId="urn:microsoft.com/office/officeart/2008/layout/VerticalCurvedList"/>
    <dgm:cxn modelId="{6AD1E195-4872-434E-A2E7-621F2A479031}" type="presOf" srcId="{2F6D7348-AB4F-4AA8-A3DB-3D706CB8B339}" destId="{482FB94E-351D-409A-A461-CD2FF6C7EE15}" srcOrd="0" destOrd="0" presId="urn:microsoft.com/office/officeart/2008/layout/VerticalCurvedList"/>
    <dgm:cxn modelId="{DBB25556-4388-40BC-A6BC-AB8213B28F54}" srcId="{973133DA-6868-461B-8547-EDE91E44BCFF}" destId="{07F09941-ECFD-4799-B5D1-54B8AB4D26F4}" srcOrd="1" destOrd="0" parTransId="{80872C62-99E7-49D6-94B6-E0DCE91B52FA}" sibTransId="{39773FEA-BD11-4EF2-9320-4E208818C2AA}"/>
    <dgm:cxn modelId="{3F094FBF-5D2B-4493-A4CB-6D129E4867C5}" type="presOf" srcId="{862CCA70-3A93-427B-ACDC-047A09C24002}" destId="{B72EC554-FD8F-4099-9CF3-3452213C7DCA}" srcOrd="0" destOrd="0" presId="urn:microsoft.com/office/officeart/2008/layout/VerticalCurvedList"/>
    <dgm:cxn modelId="{EE9B51C2-6F27-488B-8E39-A7798AC2258E}" type="presOf" srcId="{973133DA-6868-461B-8547-EDE91E44BCFF}" destId="{B11FDE51-0D2D-40A9-8B32-596907B13B8B}" srcOrd="0" destOrd="0" presId="urn:microsoft.com/office/officeart/2008/layout/VerticalCurvedList"/>
    <dgm:cxn modelId="{2CC9E74D-248B-4338-8936-E141522B5F98}" type="presParOf" srcId="{B11FDE51-0D2D-40A9-8B32-596907B13B8B}" destId="{1164B41E-1FD9-4A22-B9A4-46D6A40C9EE9}" srcOrd="0" destOrd="0" presId="urn:microsoft.com/office/officeart/2008/layout/VerticalCurvedList"/>
    <dgm:cxn modelId="{4B1E2F3A-BA22-41CF-919F-4A2C2EE52C70}" type="presParOf" srcId="{1164B41E-1FD9-4A22-B9A4-46D6A40C9EE9}" destId="{0CC14D8A-FB4B-4EFA-9591-2E187B7DC6F1}" srcOrd="0" destOrd="0" presId="urn:microsoft.com/office/officeart/2008/layout/VerticalCurvedList"/>
    <dgm:cxn modelId="{F2F59E22-9E6E-4605-93F6-261CC89AC2FC}" type="presParOf" srcId="{0CC14D8A-FB4B-4EFA-9591-2E187B7DC6F1}" destId="{0F1C86CB-C456-4253-860C-2E767D5C30EE}" srcOrd="0" destOrd="0" presId="urn:microsoft.com/office/officeart/2008/layout/VerticalCurvedList"/>
    <dgm:cxn modelId="{3601F81E-4825-4ECE-B5CB-69214265DDF0}" type="presParOf" srcId="{0CC14D8A-FB4B-4EFA-9591-2E187B7DC6F1}" destId="{C48CF457-B766-4F97-86BB-2D0ED403E2D4}" srcOrd="1" destOrd="0" presId="urn:microsoft.com/office/officeart/2008/layout/VerticalCurvedList"/>
    <dgm:cxn modelId="{D3FA6B9D-4AF0-4D33-AE2F-F8D7696F8D69}" type="presParOf" srcId="{0CC14D8A-FB4B-4EFA-9591-2E187B7DC6F1}" destId="{E4AEA8CF-D1CC-4DE7-B725-C1EA09CB80BA}" srcOrd="2" destOrd="0" presId="urn:microsoft.com/office/officeart/2008/layout/VerticalCurvedList"/>
    <dgm:cxn modelId="{A0E696CE-2D4A-4E18-A576-CB49CE915CD1}" type="presParOf" srcId="{0CC14D8A-FB4B-4EFA-9591-2E187B7DC6F1}" destId="{0EFBB85D-26B8-4546-8F0E-845C9CB11CE1}" srcOrd="3" destOrd="0" presId="urn:microsoft.com/office/officeart/2008/layout/VerticalCurvedList"/>
    <dgm:cxn modelId="{0BE90C80-5258-4157-8DD2-568FE5265643}" type="presParOf" srcId="{1164B41E-1FD9-4A22-B9A4-46D6A40C9EE9}" destId="{482FB94E-351D-409A-A461-CD2FF6C7EE15}" srcOrd="1" destOrd="0" presId="urn:microsoft.com/office/officeart/2008/layout/VerticalCurvedList"/>
    <dgm:cxn modelId="{832F6BD8-02DB-438E-9420-06320531E609}" type="presParOf" srcId="{1164B41E-1FD9-4A22-B9A4-46D6A40C9EE9}" destId="{7B67E385-15C0-4A30-A1CA-441D0DEA9904}" srcOrd="2" destOrd="0" presId="urn:microsoft.com/office/officeart/2008/layout/VerticalCurvedList"/>
    <dgm:cxn modelId="{10FDB6D0-3853-4D78-A143-B6364AA7EC49}" type="presParOf" srcId="{7B67E385-15C0-4A30-A1CA-441D0DEA9904}" destId="{5530C5EE-F804-4759-BCA5-23154D4475AB}" srcOrd="0" destOrd="0" presId="urn:microsoft.com/office/officeart/2008/layout/VerticalCurvedList"/>
    <dgm:cxn modelId="{B5101931-F88C-4DFB-A495-4F447DB2D3FB}" type="presParOf" srcId="{1164B41E-1FD9-4A22-B9A4-46D6A40C9EE9}" destId="{3205013F-C299-4A91-B3FB-DBB23E64C51A}" srcOrd="3" destOrd="0" presId="urn:microsoft.com/office/officeart/2008/layout/VerticalCurvedList"/>
    <dgm:cxn modelId="{CE2F8343-38DC-4325-B76F-7E3A37A66654}" type="presParOf" srcId="{1164B41E-1FD9-4A22-B9A4-46D6A40C9EE9}" destId="{EB220E8A-44F4-465B-B8FD-0649EE64F5CA}" srcOrd="4" destOrd="0" presId="urn:microsoft.com/office/officeart/2008/layout/VerticalCurvedList"/>
    <dgm:cxn modelId="{0876F478-E949-4899-9C4D-923633267E9A}" type="presParOf" srcId="{EB220E8A-44F4-465B-B8FD-0649EE64F5CA}" destId="{458A522D-AEC8-42EC-8D50-8797A17C779C}" srcOrd="0" destOrd="0" presId="urn:microsoft.com/office/officeart/2008/layout/VerticalCurvedList"/>
    <dgm:cxn modelId="{DB773442-8FB3-4E4D-81A3-E3827AFF617D}" type="presParOf" srcId="{1164B41E-1FD9-4A22-B9A4-46D6A40C9EE9}" destId="{B72EC554-FD8F-4099-9CF3-3452213C7DCA}" srcOrd="5" destOrd="0" presId="urn:microsoft.com/office/officeart/2008/layout/VerticalCurvedList"/>
    <dgm:cxn modelId="{B6AE5880-9032-49F7-86F6-B675EF742926}" type="presParOf" srcId="{1164B41E-1FD9-4A22-B9A4-46D6A40C9EE9}" destId="{5BF0BA38-5664-45D4-B8A8-C48D4B586816}" srcOrd="6" destOrd="0" presId="urn:microsoft.com/office/officeart/2008/layout/VerticalCurvedList"/>
    <dgm:cxn modelId="{34F314DA-6FF7-4628-AAED-2D64CB4085D7}" type="presParOf" srcId="{5BF0BA38-5664-45D4-B8A8-C48D4B586816}" destId="{097412EC-ABF4-469F-8B24-858FFE900197}" srcOrd="0" destOrd="0" presId="urn:microsoft.com/office/officeart/2008/layout/VerticalCurvedList"/>
    <dgm:cxn modelId="{8EACDCA8-A018-4C44-BB25-9277B1260DCD}" type="presParOf" srcId="{1164B41E-1FD9-4A22-B9A4-46D6A40C9EE9}" destId="{C0C737A8-7597-4093-9A4A-62983CCD3C51}" srcOrd="7" destOrd="0" presId="urn:microsoft.com/office/officeart/2008/layout/VerticalCurvedList"/>
    <dgm:cxn modelId="{04AFC941-5F05-452A-9551-35B6496BA055}" type="presParOf" srcId="{1164B41E-1FD9-4A22-B9A4-46D6A40C9EE9}" destId="{7AD5597B-7400-4671-96A0-ED4E94DD9132}" srcOrd="8" destOrd="0" presId="urn:microsoft.com/office/officeart/2008/layout/VerticalCurvedList"/>
    <dgm:cxn modelId="{DA51F3D3-9BE3-4A85-9CCB-7CF281FCE00F}" type="presParOf" srcId="{7AD5597B-7400-4671-96A0-ED4E94DD9132}" destId="{A2E9E848-4C9D-4679-97B0-6931ECF3A047}"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232C-4999-4162-9B30-42F61690933E}">
      <dsp:nvSpPr>
        <dsp:cNvPr id="0" name=""/>
        <dsp:cNvSpPr/>
      </dsp:nvSpPr>
      <dsp:spPr>
        <a:xfrm rot="10800000">
          <a:off x="1841494" y="504"/>
          <a:ext cx="6344466" cy="973807"/>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29422" tIns="60960" rIns="113792" bIns="60960" numCol="1" spcCol="1270" anchor="ctr" anchorCtr="0">
          <a:noAutofit/>
        </a:bodyPr>
        <a:lstStyle/>
        <a:p>
          <a:pPr lvl="0" algn="ctr" defTabSz="711200">
            <a:lnSpc>
              <a:spcPct val="90000"/>
            </a:lnSpc>
            <a:spcBef>
              <a:spcPct val="0"/>
            </a:spcBef>
            <a:spcAft>
              <a:spcPct val="35000"/>
            </a:spcAft>
          </a:pPr>
          <a:r>
            <a:rPr lang="es-ES" sz="1600" b="0" kern="1200" dirty="0" smtClean="0">
              <a:latin typeface="Times New Roman" panose="02020603050405020304" pitchFamily="18" charset="0"/>
              <a:cs typeface="Times New Roman" panose="02020603050405020304" pitchFamily="18" charset="0"/>
            </a:rPr>
            <a:t>La llegada del COVID 19, obligó a suspender las actividades colectivas y entrenamientos deportivos. </a:t>
          </a:r>
          <a:endParaRPr lang="es-ES" sz="1600" b="0" kern="1200" dirty="0">
            <a:latin typeface="Times New Roman" panose="02020603050405020304" pitchFamily="18" charset="0"/>
            <a:cs typeface="Times New Roman" panose="02020603050405020304" pitchFamily="18" charset="0"/>
          </a:endParaRPr>
        </a:p>
      </dsp:txBody>
      <dsp:txXfrm rot="10800000">
        <a:off x="2084946" y="504"/>
        <a:ext cx="6101014" cy="973807"/>
      </dsp:txXfrm>
    </dsp:sp>
    <dsp:sp modelId="{1A4C25C2-B933-436F-B02D-E88ACC260BF8}">
      <dsp:nvSpPr>
        <dsp:cNvPr id="0" name=""/>
        <dsp:cNvSpPr/>
      </dsp:nvSpPr>
      <dsp:spPr>
        <a:xfrm>
          <a:off x="1354590" y="504"/>
          <a:ext cx="973807" cy="973807"/>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8517D4E-6041-43D8-AF53-5E7A46287159}">
      <dsp:nvSpPr>
        <dsp:cNvPr id="0" name=""/>
        <dsp:cNvSpPr/>
      </dsp:nvSpPr>
      <dsp:spPr>
        <a:xfrm rot="10800000">
          <a:off x="1841494" y="1265000"/>
          <a:ext cx="6344466" cy="973807"/>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29422" tIns="60960" rIns="113792" bIns="60960" numCol="1" spcCol="1270" anchor="ctr" anchorCtr="0">
          <a:noAutofit/>
        </a:bodyPr>
        <a:lstStyle/>
        <a:p>
          <a:pPr lvl="0" algn="ctr" defTabSz="711200">
            <a:lnSpc>
              <a:spcPct val="90000"/>
            </a:lnSpc>
            <a:spcBef>
              <a:spcPct val="0"/>
            </a:spcBef>
            <a:spcAft>
              <a:spcPct val="35000"/>
            </a:spcAft>
          </a:pPr>
          <a:r>
            <a:rPr lang="es-ES" sz="1600" b="0" kern="1200" dirty="0" smtClean="0">
              <a:latin typeface="Times New Roman" panose="02020603050405020304" pitchFamily="18" charset="0"/>
              <a:cs typeface="Times New Roman" panose="02020603050405020304" pitchFamily="18" charset="0"/>
            </a:rPr>
            <a:t>El Club “Guerreros de Baloncesto” emprendió clases virtuales en el horario de 18:00 a 19:00 por la herramienta tecnológica (ZOOM.</a:t>
          </a:r>
        </a:p>
        <a:p>
          <a:pPr lvl="0" algn="ctr" defTabSz="711200">
            <a:lnSpc>
              <a:spcPct val="90000"/>
            </a:lnSpc>
            <a:spcBef>
              <a:spcPct val="0"/>
            </a:spcBef>
            <a:spcAft>
              <a:spcPct val="35000"/>
            </a:spcAft>
          </a:pPr>
          <a:endParaRPr lang="es-ES" sz="1600" b="0" kern="1200" dirty="0">
            <a:latin typeface="Times New Roman" panose="02020603050405020304" pitchFamily="18" charset="0"/>
            <a:cs typeface="Times New Roman" panose="02020603050405020304" pitchFamily="18" charset="0"/>
          </a:endParaRPr>
        </a:p>
      </dsp:txBody>
      <dsp:txXfrm rot="10800000">
        <a:off x="2084946" y="1265000"/>
        <a:ext cx="6101014" cy="973807"/>
      </dsp:txXfrm>
    </dsp:sp>
    <dsp:sp modelId="{47C0707E-6D79-403D-8CD1-F1396B776175}">
      <dsp:nvSpPr>
        <dsp:cNvPr id="0" name=""/>
        <dsp:cNvSpPr/>
      </dsp:nvSpPr>
      <dsp:spPr>
        <a:xfrm>
          <a:off x="1354590" y="1265000"/>
          <a:ext cx="973807" cy="973807"/>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9A8D023F-2E27-492F-A906-DE74A3B98151}">
      <dsp:nvSpPr>
        <dsp:cNvPr id="0" name=""/>
        <dsp:cNvSpPr/>
      </dsp:nvSpPr>
      <dsp:spPr>
        <a:xfrm rot="10800000">
          <a:off x="1841494" y="2529496"/>
          <a:ext cx="6344466" cy="973807"/>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29422" tIns="60960" rIns="113792" bIns="60960" numCol="1" spcCol="1270" anchor="ctr" anchorCtr="0">
          <a:noAutofit/>
        </a:bodyPr>
        <a:lstStyle/>
        <a:p>
          <a:pPr lvl="0" algn="ctr" defTabSz="711200">
            <a:lnSpc>
              <a:spcPct val="90000"/>
            </a:lnSpc>
            <a:spcBef>
              <a:spcPct val="0"/>
            </a:spcBef>
            <a:spcAft>
              <a:spcPct val="35000"/>
            </a:spcAft>
          </a:pPr>
          <a:r>
            <a:rPr lang="es-ES" sz="1600" b="0" kern="1200" smtClean="0">
              <a:latin typeface="Times New Roman" panose="02020603050405020304" pitchFamily="18" charset="0"/>
              <a:cs typeface="Times New Roman" panose="02020603050405020304" pitchFamily="18" charset="0"/>
            </a:rPr>
            <a:t>Se ha visto la necesidad de planificar ejercicios que refuercen la técnica con normas de bioseguridad adecuadas para prevenir así posibles contagios.</a:t>
          </a:r>
          <a:endParaRPr lang="es-ES" sz="1600" b="0" kern="1200" dirty="0">
            <a:latin typeface="Times New Roman" panose="02020603050405020304" pitchFamily="18" charset="0"/>
            <a:cs typeface="Times New Roman" panose="02020603050405020304" pitchFamily="18" charset="0"/>
          </a:endParaRPr>
        </a:p>
      </dsp:txBody>
      <dsp:txXfrm rot="10800000">
        <a:off x="2084946" y="2529496"/>
        <a:ext cx="6101014" cy="973807"/>
      </dsp:txXfrm>
    </dsp:sp>
    <dsp:sp modelId="{2CA7F033-CA70-405B-ACF6-BD5109D6628F}">
      <dsp:nvSpPr>
        <dsp:cNvPr id="0" name=""/>
        <dsp:cNvSpPr/>
      </dsp:nvSpPr>
      <dsp:spPr>
        <a:xfrm>
          <a:off x="1354590" y="2529496"/>
          <a:ext cx="973807" cy="973807"/>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2DA68BDE-F7C4-41EC-84C2-7D068E88F686}">
      <dsp:nvSpPr>
        <dsp:cNvPr id="0" name=""/>
        <dsp:cNvSpPr/>
      </dsp:nvSpPr>
      <dsp:spPr>
        <a:xfrm rot="10800000">
          <a:off x="1841494" y="3793992"/>
          <a:ext cx="6344466" cy="973807"/>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29422" tIns="60960" rIns="113792" bIns="60960" numCol="1" spcCol="1270" anchor="ctr" anchorCtr="0">
          <a:noAutofit/>
        </a:bodyPr>
        <a:lstStyle/>
        <a:p>
          <a:pPr lvl="0" algn="ctr" defTabSz="711200">
            <a:lnSpc>
              <a:spcPct val="90000"/>
            </a:lnSpc>
            <a:spcBef>
              <a:spcPct val="0"/>
            </a:spcBef>
            <a:spcAft>
              <a:spcPct val="35000"/>
            </a:spcAft>
          </a:pPr>
          <a:r>
            <a:rPr lang="es-ES" sz="1600" b="0" kern="1200" dirty="0" smtClean="0">
              <a:latin typeface="Times New Roman" panose="02020603050405020304" pitchFamily="18" charset="0"/>
              <a:cs typeface="Times New Roman" panose="02020603050405020304" pitchFamily="18" charset="0"/>
            </a:rPr>
            <a:t>El Comité de Operaciones de Emergencias procedió autorizar la actividad física al aire libre, teniendo claro que no se pueden realizar partidos.</a:t>
          </a:r>
        </a:p>
      </dsp:txBody>
      <dsp:txXfrm rot="10800000">
        <a:off x="2084946" y="3793992"/>
        <a:ext cx="6101014" cy="973807"/>
      </dsp:txXfrm>
    </dsp:sp>
    <dsp:sp modelId="{15A02678-8396-42A8-BA5A-9CBC674DFFE6}">
      <dsp:nvSpPr>
        <dsp:cNvPr id="0" name=""/>
        <dsp:cNvSpPr/>
      </dsp:nvSpPr>
      <dsp:spPr>
        <a:xfrm>
          <a:off x="1354590" y="3793992"/>
          <a:ext cx="973807" cy="973807"/>
        </a:xfrm>
        <a:prstGeom prst="ellipse">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526B3-02DD-47B8-B8B7-301DBD370365}">
      <dsp:nvSpPr>
        <dsp:cNvPr id="0" name=""/>
        <dsp:cNvSpPr/>
      </dsp:nvSpPr>
      <dsp:spPr>
        <a:xfrm>
          <a:off x="625" y="1750317"/>
          <a:ext cx="2689716" cy="3227660"/>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endParaRPr lang="es-ES" sz="3200" kern="1200" dirty="0">
            <a:solidFill>
              <a:schemeClr val="tx1"/>
            </a:solidFill>
          </a:endParaRPr>
        </a:p>
      </dsp:txBody>
      <dsp:txXfrm rot="16200000">
        <a:off x="-1053743" y="2804686"/>
        <a:ext cx="2646681" cy="537943"/>
      </dsp:txXfrm>
    </dsp:sp>
    <dsp:sp modelId="{057C2F9A-2C71-41EF-A363-360A217AB09E}">
      <dsp:nvSpPr>
        <dsp:cNvPr id="0" name=""/>
        <dsp:cNvSpPr/>
      </dsp:nvSpPr>
      <dsp:spPr>
        <a:xfrm>
          <a:off x="538568" y="1750317"/>
          <a:ext cx="2003839" cy="322766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es-EC" sz="2400" kern="1200" dirty="0" smtClean="0">
              <a:solidFill>
                <a:schemeClr val="tx1"/>
              </a:solidFill>
              <a:latin typeface="Times New Roman" panose="02020603050405020304" pitchFamily="18" charset="0"/>
              <a:cs typeface="Times New Roman" panose="02020603050405020304" pitchFamily="18" charset="0"/>
            </a:rPr>
            <a:t>Diseñar ejercicios con normas bioseguridad</a:t>
          </a:r>
          <a:endParaRPr lang="es-ES" sz="2400" kern="1200" dirty="0">
            <a:solidFill>
              <a:schemeClr val="tx1"/>
            </a:solidFill>
          </a:endParaRPr>
        </a:p>
      </dsp:txBody>
      <dsp:txXfrm>
        <a:off x="538568" y="1750317"/>
        <a:ext cx="2003839" cy="3227660"/>
      </dsp:txXfrm>
    </dsp:sp>
    <dsp:sp modelId="{22FBEC2B-DC6A-4821-AFD9-2F8C4B2CF4C9}">
      <dsp:nvSpPr>
        <dsp:cNvPr id="0" name=""/>
        <dsp:cNvSpPr/>
      </dsp:nvSpPr>
      <dsp:spPr>
        <a:xfrm>
          <a:off x="2784482" y="1750317"/>
          <a:ext cx="2689716" cy="3227660"/>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endParaRPr lang="es-ES" sz="3200" kern="1200" dirty="0">
            <a:solidFill>
              <a:schemeClr val="tx1"/>
            </a:solidFill>
          </a:endParaRPr>
        </a:p>
      </dsp:txBody>
      <dsp:txXfrm rot="16200000">
        <a:off x="1730113" y="2804686"/>
        <a:ext cx="2646681" cy="537943"/>
      </dsp:txXfrm>
    </dsp:sp>
    <dsp:sp modelId="{7F206BBB-050C-4AD0-8B73-253A8524B3F9}">
      <dsp:nvSpPr>
        <dsp:cNvPr id="0" name=""/>
        <dsp:cNvSpPr/>
      </dsp:nvSpPr>
      <dsp:spPr>
        <a:xfrm rot="5400000">
          <a:off x="2560729" y="4315941"/>
          <a:ext cx="474403" cy="403457"/>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1C5A62-61B5-4AED-987B-9532A2FF640F}">
      <dsp:nvSpPr>
        <dsp:cNvPr id="0" name=""/>
        <dsp:cNvSpPr/>
      </dsp:nvSpPr>
      <dsp:spPr>
        <a:xfrm>
          <a:off x="3322425" y="1750317"/>
          <a:ext cx="2003839" cy="322766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es-EC" sz="2400" kern="1200" dirty="0" smtClean="0">
              <a:solidFill>
                <a:schemeClr val="tx1"/>
              </a:solidFill>
              <a:latin typeface="Times New Roman" panose="02020603050405020304" pitchFamily="18" charset="0"/>
              <a:cs typeface="Times New Roman" panose="02020603050405020304" pitchFamily="18" charset="0"/>
            </a:rPr>
            <a:t>Desarrollar los fundamentos técnicos  evitando el contacto del uno con el otro</a:t>
          </a:r>
          <a:endParaRPr lang="es-ES" sz="2400" kern="1200" dirty="0">
            <a:solidFill>
              <a:schemeClr val="tx1"/>
            </a:solidFill>
          </a:endParaRPr>
        </a:p>
      </dsp:txBody>
      <dsp:txXfrm>
        <a:off x="3322425" y="1750317"/>
        <a:ext cx="2003839" cy="3227660"/>
      </dsp:txXfrm>
    </dsp:sp>
    <dsp:sp modelId="{9C9B910B-AFF7-4CC7-A33E-6020CF17DFAE}">
      <dsp:nvSpPr>
        <dsp:cNvPr id="0" name=""/>
        <dsp:cNvSpPr/>
      </dsp:nvSpPr>
      <dsp:spPr>
        <a:xfrm>
          <a:off x="5568339" y="1750317"/>
          <a:ext cx="2689716" cy="3227660"/>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endParaRPr lang="es-ES" sz="3200" kern="1200" dirty="0">
            <a:solidFill>
              <a:schemeClr val="tx1"/>
            </a:solidFill>
          </a:endParaRPr>
        </a:p>
      </dsp:txBody>
      <dsp:txXfrm rot="16200000">
        <a:off x="4513970" y="2804686"/>
        <a:ext cx="2646681" cy="537943"/>
      </dsp:txXfrm>
    </dsp:sp>
    <dsp:sp modelId="{041E431B-35CD-435B-A8B2-CEDD9622E8B9}">
      <dsp:nvSpPr>
        <dsp:cNvPr id="0" name=""/>
        <dsp:cNvSpPr/>
      </dsp:nvSpPr>
      <dsp:spPr>
        <a:xfrm rot="5400000">
          <a:off x="5344586" y="4315941"/>
          <a:ext cx="474403" cy="403457"/>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121B8C-5DCD-4BAA-B302-D2C17FF37DB9}">
      <dsp:nvSpPr>
        <dsp:cNvPr id="0" name=""/>
        <dsp:cNvSpPr/>
      </dsp:nvSpPr>
      <dsp:spPr>
        <a:xfrm>
          <a:off x="6106282" y="1750317"/>
          <a:ext cx="2003839" cy="322766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es-ES" sz="2400" kern="1200" dirty="0" smtClean="0">
              <a:solidFill>
                <a:schemeClr val="tx1"/>
              </a:solidFill>
              <a:latin typeface="Times New Roman" panose="02020603050405020304" pitchFamily="18" charset="0"/>
              <a:cs typeface="Times New Roman" panose="02020603050405020304" pitchFamily="18" charset="0"/>
            </a:rPr>
            <a:t>Esta investigación beneficiará a los deportistas del club guerrero del baloncesto de la población de </a:t>
          </a:r>
          <a:r>
            <a:rPr lang="es-ES" sz="2400" kern="1200" dirty="0" err="1" smtClean="0">
              <a:solidFill>
                <a:schemeClr val="tx1"/>
              </a:solidFill>
              <a:latin typeface="Times New Roman" panose="02020603050405020304" pitchFamily="18" charset="0"/>
              <a:cs typeface="Times New Roman" panose="02020603050405020304" pitchFamily="18" charset="0"/>
            </a:rPr>
            <a:t>Conocoto</a:t>
          </a:r>
          <a:r>
            <a:rPr lang="es-ES" sz="2400" kern="1200" dirty="0" smtClean="0">
              <a:solidFill>
                <a:schemeClr val="tx1"/>
              </a:solidFill>
              <a:latin typeface="Times New Roman" panose="02020603050405020304" pitchFamily="18" charset="0"/>
              <a:cs typeface="Times New Roman" panose="02020603050405020304" pitchFamily="18" charset="0"/>
            </a:rPr>
            <a:t> en la actualidad.</a:t>
          </a:r>
          <a:endParaRPr lang="es-ES" sz="2400" kern="1200" dirty="0">
            <a:solidFill>
              <a:schemeClr val="tx1"/>
            </a:solidFill>
          </a:endParaRPr>
        </a:p>
      </dsp:txBody>
      <dsp:txXfrm>
        <a:off x="6106282" y="1750317"/>
        <a:ext cx="2003839" cy="32276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77B0A-9EAD-430A-B831-199C0FA7CFB6}">
      <dsp:nvSpPr>
        <dsp:cNvPr id="0" name=""/>
        <dsp:cNvSpPr/>
      </dsp:nvSpPr>
      <dsp:spPr>
        <a:xfrm>
          <a:off x="673" y="494567"/>
          <a:ext cx="2896134" cy="3475361"/>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endParaRPr lang="es-ES" sz="2400" kern="1200" dirty="0">
            <a:solidFill>
              <a:schemeClr val="tx1"/>
            </a:solidFill>
            <a:latin typeface="Times New Roman" panose="02020603050405020304" pitchFamily="18" charset="0"/>
            <a:cs typeface="Times New Roman" panose="02020603050405020304" pitchFamily="18" charset="0"/>
          </a:endParaRPr>
        </a:p>
      </dsp:txBody>
      <dsp:txXfrm rot="16200000">
        <a:off x="-1134611" y="1629851"/>
        <a:ext cx="2849796" cy="579226"/>
      </dsp:txXfrm>
    </dsp:sp>
    <dsp:sp modelId="{F960EF0B-4774-490E-A6A3-19612A317FA3}">
      <dsp:nvSpPr>
        <dsp:cNvPr id="0" name=""/>
        <dsp:cNvSpPr/>
      </dsp:nvSpPr>
      <dsp:spPr>
        <a:xfrm>
          <a:off x="579899" y="494567"/>
          <a:ext cx="2157620" cy="347536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es-ES_tradnl" sz="2400" kern="1200" dirty="0" smtClean="0">
              <a:solidFill>
                <a:schemeClr val="tx1"/>
              </a:solidFill>
              <a:latin typeface="Times New Roman" panose="02020603050405020304" pitchFamily="18" charset="0"/>
              <a:cs typeface="Times New Roman" panose="02020603050405020304" pitchFamily="18" charset="0"/>
            </a:rPr>
            <a:t>Diseñar</a:t>
          </a:r>
          <a:r>
            <a:rPr lang="es-ES_tradnl" sz="2400" b="1" kern="1200" dirty="0" smtClean="0">
              <a:solidFill>
                <a:schemeClr val="tx1"/>
              </a:solidFill>
              <a:latin typeface="Times New Roman" panose="02020603050405020304" pitchFamily="18" charset="0"/>
              <a:cs typeface="Times New Roman" panose="02020603050405020304" pitchFamily="18" charset="0"/>
            </a:rPr>
            <a:t> </a:t>
          </a:r>
          <a:r>
            <a:rPr lang="es-ES_tradnl" sz="2400" kern="1200" dirty="0" smtClean="0">
              <a:solidFill>
                <a:schemeClr val="tx1"/>
              </a:solidFill>
              <a:latin typeface="Times New Roman" panose="02020603050405020304" pitchFamily="18" charset="0"/>
              <a:cs typeface="Times New Roman" panose="02020603050405020304" pitchFamily="18" charset="0"/>
            </a:rPr>
            <a:t>una serie de</a:t>
          </a:r>
          <a:r>
            <a:rPr lang="es-ES_tradnl" sz="2400" b="1" kern="1200" dirty="0" smtClean="0">
              <a:solidFill>
                <a:schemeClr val="tx1"/>
              </a:solidFill>
              <a:latin typeface="Times New Roman" panose="02020603050405020304" pitchFamily="18" charset="0"/>
              <a:cs typeface="Times New Roman" panose="02020603050405020304" pitchFamily="18" charset="0"/>
            </a:rPr>
            <a:t> </a:t>
          </a:r>
          <a:r>
            <a:rPr lang="es-ES" sz="2400" kern="1200" dirty="0" smtClean="0">
              <a:solidFill>
                <a:schemeClr val="tx1"/>
              </a:solidFill>
              <a:latin typeface="Times New Roman" panose="02020603050405020304" pitchFamily="18" charset="0"/>
              <a:cs typeface="Times New Roman" panose="02020603050405020304" pitchFamily="18" charset="0"/>
            </a:rPr>
            <a:t>ejercicios físicos que cumplan con las normas de bioseguridad establecidos por la Ley.</a:t>
          </a:r>
          <a:endParaRPr lang="es-ES" sz="2400" kern="1200" dirty="0">
            <a:solidFill>
              <a:schemeClr val="tx1"/>
            </a:solidFill>
            <a:latin typeface="Times New Roman" panose="02020603050405020304" pitchFamily="18" charset="0"/>
            <a:cs typeface="Times New Roman" panose="02020603050405020304" pitchFamily="18" charset="0"/>
          </a:endParaRPr>
        </a:p>
      </dsp:txBody>
      <dsp:txXfrm>
        <a:off x="579899" y="494567"/>
        <a:ext cx="2157620" cy="3475361"/>
      </dsp:txXfrm>
    </dsp:sp>
    <dsp:sp modelId="{0EB481C5-FDCC-45C4-91B5-F477909BC996}">
      <dsp:nvSpPr>
        <dsp:cNvPr id="0" name=""/>
        <dsp:cNvSpPr/>
      </dsp:nvSpPr>
      <dsp:spPr>
        <a:xfrm>
          <a:off x="2998172" y="494567"/>
          <a:ext cx="2896134" cy="3475361"/>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endParaRPr lang="es-ES" sz="2400" kern="1200" dirty="0">
            <a:solidFill>
              <a:schemeClr val="tx1"/>
            </a:solidFill>
            <a:latin typeface="Times New Roman" panose="02020603050405020304" pitchFamily="18" charset="0"/>
            <a:cs typeface="Times New Roman" panose="02020603050405020304" pitchFamily="18" charset="0"/>
          </a:endParaRPr>
        </a:p>
      </dsp:txBody>
      <dsp:txXfrm rot="16200000">
        <a:off x="1862887" y="1629851"/>
        <a:ext cx="2849796" cy="579226"/>
      </dsp:txXfrm>
    </dsp:sp>
    <dsp:sp modelId="{E84EA885-6119-47CE-A647-9CDD0D502210}">
      <dsp:nvSpPr>
        <dsp:cNvPr id="0" name=""/>
        <dsp:cNvSpPr/>
      </dsp:nvSpPr>
      <dsp:spPr>
        <a:xfrm rot="5400000">
          <a:off x="2757163" y="3258068"/>
          <a:ext cx="510979" cy="434420"/>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0160E1-22E5-431D-967C-17BA606E1166}">
      <dsp:nvSpPr>
        <dsp:cNvPr id="0" name=""/>
        <dsp:cNvSpPr/>
      </dsp:nvSpPr>
      <dsp:spPr>
        <a:xfrm>
          <a:off x="3577399" y="494567"/>
          <a:ext cx="2157620" cy="347536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es-ES_tradnl" sz="2400" kern="1200" dirty="0" smtClean="0">
              <a:solidFill>
                <a:schemeClr val="tx1"/>
              </a:solidFill>
              <a:latin typeface="Times New Roman" panose="02020603050405020304" pitchFamily="18" charset="0"/>
              <a:cs typeface="Times New Roman" panose="02020603050405020304" pitchFamily="18" charset="0"/>
            </a:rPr>
            <a:t>Aplicar los</a:t>
          </a:r>
          <a:r>
            <a:rPr lang="es-ES_tradnl" sz="2400" b="1" kern="1200" dirty="0" smtClean="0">
              <a:solidFill>
                <a:schemeClr val="tx1"/>
              </a:solidFill>
              <a:latin typeface="Times New Roman" panose="02020603050405020304" pitchFamily="18" charset="0"/>
              <a:cs typeface="Times New Roman" panose="02020603050405020304" pitchFamily="18" charset="0"/>
            </a:rPr>
            <a:t> </a:t>
          </a:r>
          <a:r>
            <a:rPr lang="es-ES" sz="2400" kern="1200" dirty="0" smtClean="0">
              <a:solidFill>
                <a:schemeClr val="tx1"/>
              </a:solidFill>
              <a:latin typeface="Times New Roman" panose="02020603050405020304" pitchFamily="18" charset="0"/>
              <a:cs typeface="Times New Roman" panose="02020603050405020304" pitchFamily="18" charset="0"/>
            </a:rPr>
            <a:t>ejercicios de manera eficaz, promoviendo el desarrollo de los fundamentos técnicos que se imparten en el Club Guerreros de Baloncesto. </a:t>
          </a:r>
          <a:endParaRPr lang="es-ES" sz="2400" kern="1200" dirty="0">
            <a:solidFill>
              <a:schemeClr val="tx1"/>
            </a:solidFill>
            <a:latin typeface="Times New Roman" panose="02020603050405020304" pitchFamily="18" charset="0"/>
            <a:cs typeface="Times New Roman" panose="02020603050405020304" pitchFamily="18" charset="0"/>
          </a:endParaRPr>
        </a:p>
      </dsp:txBody>
      <dsp:txXfrm>
        <a:off x="3577399" y="494567"/>
        <a:ext cx="2157620" cy="3475361"/>
      </dsp:txXfrm>
    </dsp:sp>
    <dsp:sp modelId="{BABCE8EE-2B42-4AC7-B3D6-A76480CE36C0}">
      <dsp:nvSpPr>
        <dsp:cNvPr id="0" name=""/>
        <dsp:cNvSpPr/>
      </dsp:nvSpPr>
      <dsp:spPr>
        <a:xfrm>
          <a:off x="5995672" y="494567"/>
          <a:ext cx="2896134" cy="3475361"/>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endParaRPr lang="es-ES" sz="2400" kern="1200" dirty="0">
            <a:solidFill>
              <a:schemeClr val="tx1"/>
            </a:solidFill>
            <a:latin typeface="Times New Roman" panose="02020603050405020304" pitchFamily="18" charset="0"/>
            <a:cs typeface="Times New Roman" panose="02020603050405020304" pitchFamily="18" charset="0"/>
          </a:endParaRPr>
        </a:p>
      </dsp:txBody>
      <dsp:txXfrm rot="16200000">
        <a:off x="4860387" y="1629851"/>
        <a:ext cx="2849796" cy="579226"/>
      </dsp:txXfrm>
    </dsp:sp>
    <dsp:sp modelId="{12E9DA5E-7A9A-4499-8D02-DF9A25969F88}">
      <dsp:nvSpPr>
        <dsp:cNvPr id="0" name=""/>
        <dsp:cNvSpPr/>
      </dsp:nvSpPr>
      <dsp:spPr>
        <a:xfrm rot="5400000">
          <a:off x="5754663" y="3258068"/>
          <a:ext cx="510979" cy="434420"/>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B62F8E-52D0-473B-A3B0-C12BD1559142}">
      <dsp:nvSpPr>
        <dsp:cNvPr id="0" name=""/>
        <dsp:cNvSpPr/>
      </dsp:nvSpPr>
      <dsp:spPr>
        <a:xfrm>
          <a:off x="6574899" y="494567"/>
          <a:ext cx="2157620" cy="347536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es-ES" sz="2400" kern="1200" dirty="0" smtClean="0">
              <a:solidFill>
                <a:schemeClr val="tx1"/>
              </a:solidFill>
              <a:latin typeface="Times New Roman" panose="02020603050405020304" pitchFamily="18" charset="0"/>
              <a:cs typeface="Times New Roman" panose="02020603050405020304" pitchFamily="18" charset="0"/>
            </a:rPr>
            <a:t>Determinar la eficiencia de los ejercicios aplicados por medio de una recolección de datos entre los participantes del proyecto. </a:t>
          </a:r>
          <a:endParaRPr lang="es-ES" sz="2400" kern="1200" dirty="0">
            <a:solidFill>
              <a:schemeClr val="tx1"/>
            </a:solidFill>
            <a:latin typeface="Times New Roman" panose="02020603050405020304" pitchFamily="18" charset="0"/>
            <a:cs typeface="Times New Roman" panose="02020603050405020304" pitchFamily="18" charset="0"/>
          </a:endParaRPr>
        </a:p>
      </dsp:txBody>
      <dsp:txXfrm>
        <a:off x="6574899" y="494567"/>
        <a:ext cx="2157620" cy="34753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2ACC2-B9EF-49EC-A1A1-5D65C83BDB96}">
      <dsp:nvSpPr>
        <dsp:cNvPr id="0" name=""/>
        <dsp:cNvSpPr/>
      </dsp:nvSpPr>
      <dsp:spPr>
        <a:xfrm>
          <a:off x="667" y="688895"/>
          <a:ext cx="2872683" cy="3590761"/>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s-EC" sz="2400" b="1" kern="1200" dirty="0" smtClean="0">
              <a:solidFill>
                <a:schemeClr val="tx1"/>
              </a:solidFill>
              <a:latin typeface="Times New Roman" panose="02020603050405020304" pitchFamily="18" charset="0"/>
              <a:cs typeface="Times New Roman" panose="02020603050405020304" pitchFamily="18" charset="0"/>
            </a:rPr>
            <a:t>Hipótesis de trabajo</a:t>
          </a:r>
          <a:endParaRPr lang="es-ES" sz="2400" kern="1200" dirty="0">
            <a:solidFill>
              <a:schemeClr val="tx1"/>
            </a:solidFill>
            <a:latin typeface="Times New Roman" panose="02020603050405020304" pitchFamily="18" charset="0"/>
            <a:cs typeface="Times New Roman" panose="02020603050405020304" pitchFamily="18" charset="0"/>
          </a:endParaRPr>
        </a:p>
      </dsp:txBody>
      <dsp:txXfrm rot="16200000">
        <a:off x="-1184276" y="1873839"/>
        <a:ext cx="2944424" cy="574536"/>
      </dsp:txXfrm>
    </dsp:sp>
    <dsp:sp modelId="{002BC3DD-C47B-442B-AD65-4EAA3B46D55C}">
      <dsp:nvSpPr>
        <dsp:cNvPr id="0" name=""/>
        <dsp:cNvSpPr/>
      </dsp:nvSpPr>
      <dsp:spPr>
        <a:xfrm>
          <a:off x="575204" y="688895"/>
          <a:ext cx="2140148" cy="359076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es-ES" sz="2100" b="1" kern="1200" dirty="0" smtClean="0">
              <a:solidFill>
                <a:schemeClr val="tx1"/>
              </a:solidFill>
              <a:latin typeface="Times New Roman" panose="02020603050405020304" pitchFamily="18" charset="0"/>
              <a:cs typeface="Times New Roman" panose="02020603050405020304" pitchFamily="18" charset="0"/>
            </a:rPr>
            <a:t>Hi:</a:t>
          </a:r>
          <a:r>
            <a:rPr lang="es-ES" sz="2100" kern="1200" dirty="0" smtClean="0">
              <a:solidFill>
                <a:schemeClr val="tx1"/>
              </a:solidFill>
              <a:latin typeface="Times New Roman" panose="02020603050405020304" pitchFamily="18" charset="0"/>
              <a:cs typeface="Times New Roman" panose="02020603050405020304" pitchFamily="18" charset="0"/>
            </a:rPr>
            <a:t> El diseño y aplicación de ejercicios establecidos dentro de los fundamentos técnicos del baloncesto; cumplen con la norma de bioseguridad en el Club Guerreros.</a:t>
          </a:r>
          <a:endParaRPr lang="es-ES" sz="2100" kern="1200" dirty="0">
            <a:solidFill>
              <a:schemeClr val="tx1"/>
            </a:solidFill>
            <a:latin typeface="Times New Roman" panose="02020603050405020304" pitchFamily="18" charset="0"/>
            <a:cs typeface="Times New Roman" panose="02020603050405020304" pitchFamily="18" charset="0"/>
          </a:endParaRPr>
        </a:p>
      </dsp:txBody>
      <dsp:txXfrm>
        <a:off x="575204" y="688895"/>
        <a:ext cx="2140148" cy="3590761"/>
      </dsp:txXfrm>
    </dsp:sp>
    <dsp:sp modelId="{D8429752-4D70-4081-A36A-E69FB8D2B130}">
      <dsp:nvSpPr>
        <dsp:cNvPr id="0" name=""/>
        <dsp:cNvSpPr/>
      </dsp:nvSpPr>
      <dsp:spPr>
        <a:xfrm>
          <a:off x="2973894" y="688895"/>
          <a:ext cx="2872683" cy="3590761"/>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s-EC" sz="2400" b="1" kern="1200" dirty="0" smtClean="0">
              <a:solidFill>
                <a:schemeClr val="tx1"/>
              </a:solidFill>
              <a:latin typeface="Times New Roman" panose="02020603050405020304" pitchFamily="18" charset="0"/>
              <a:cs typeface="Times New Roman" panose="02020603050405020304" pitchFamily="18" charset="0"/>
            </a:rPr>
            <a:t>Hipótesis alternativa</a:t>
          </a:r>
          <a:endParaRPr lang="es-ES" sz="2400" kern="1200" dirty="0">
            <a:solidFill>
              <a:schemeClr val="tx1"/>
            </a:solidFill>
            <a:latin typeface="Times New Roman" panose="02020603050405020304" pitchFamily="18" charset="0"/>
            <a:cs typeface="Times New Roman" panose="02020603050405020304" pitchFamily="18" charset="0"/>
          </a:endParaRPr>
        </a:p>
      </dsp:txBody>
      <dsp:txXfrm rot="16200000">
        <a:off x="1788950" y="1873839"/>
        <a:ext cx="2944424" cy="574536"/>
      </dsp:txXfrm>
    </dsp:sp>
    <dsp:sp modelId="{D1E5CABD-1419-4D3D-A4BF-97226CFF45FC}">
      <dsp:nvSpPr>
        <dsp:cNvPr id="0" name=""/>
        <dsp:cNvSpPr/>
      </dsp:nvSpPr>
      <dsp:spPr>
        <a:xfrm rot="5400000">
          <a:off x="2734820" y="3430217"/>
          <a:ext cx="506875" cy="430902"/>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DC166F-BE1D-474B-B481-2F3AA0775B76}">
      <dsp:nvSpPr>
        <dsp:cNvPr id="0" name=""/>
        <dsp:cNvSpPr/>
      </dsp:nvSpPr>
      <dsp:spPr>
        <a:xfrm>
          <a:off x="3548431" y="688895"/>
          <a:ext cx="2140148" cy="359076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es-ES" sz="2100" b="1" kern="1200" dirty="0" smtClean="0">
              <a:solidFill>
                <a:schemeClr val="tx1"/>
              </a:solidFill>
              <a:latin typeface="Times New Roman" panose="02020603050405020304" pitchFamily="18" charset="0"/>
              <a:cs typeface="Times New Roman" panose="02020603050405020304" pitchFamily="18" charset="0"/>
            </a:rPr>
            <a:t>Ha:</a:t>
          </a:r>
          <a:r>
            <a:rPr lang="es-ES" sz="2100" kern="1200" dirty="0" smtClean="0">
              <a:solidFill>
                <a:schemeClr val="tx1"/>
              </a:solidFill>
              <a:latin typeface="Times New Roman" panose="02020603050405020304" pitchFamily="18" charset="0"/>
              <a:cs typeface="Times New Roman" panose="02020603050405020304" pitchFamily="18" charset="0"/>
            </a:rPr>
            <a:t> El diseño y aplicación de ejercicios establecidos dentro de los fundamentos técnicos del baloncesto; no cumplen con la norma de bioseguridad en el Club Guerreros.</a:t>
          </a:r>
          <a:endParaRPr lang="es-ES" sz="2100" kern="1200" dirty="0">
            <a:solidFill>
              <a:schemeClr val="tx1"/>
            </a:solidFill>
            <a:latin typeface="Times New Roman" panose="02020603050405020304" pitchFamily="18" charset="0"/>
            <a:cs typeface="Times New Roman" panose="02020603050405020304" pitchFamily="18" charset="0"/>
          </a:endParaRPr>
        </a:p>
      </dsp:txBody>
      <dsp:txXfrm>
        <a:off x="3548431" y="688895"/>
        <a:ext cx="2140148" cy="3590761"/>
      </dsp:txXfrm>
    </dsp:sp>
    <dsp:sp modelId="{F2973D27-8AE3-4533-B3F3-7EDB3B5EA718}">
      <dsp:nvSpPr>
        <dsp:cNvPr id="0" name=""/>
        <dsp:cNvSpPr/>
      </dsp:nvSpPr>
      <dsp:spPr>
        <a:xfrm>
          <a:off x="5947121" y="688895"/>
          <a:ext cx="2872683" cy="3590761"/>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s-EC" sz="2400" b="1" kern="1200" dirty="0" smtClean="0">
              <a:solidFill>
                <a:schemeClr val="tx1"/>
              </a:solidFill>
              <a:latin typeface="Times New Roman" panose="02020603050405020304" pitchFamily="18" charset="0"/>
              <a:cs typeface="Times New Roman" panose="02020603050405020304" pitchFamily="18" charset="0"/>
            </a:rPr>
            <a:t>Hipótesis nula</a:t>
          </a:r>
          <a:endParaRPr lang="es-ES" sz="2400" kern="1200" dirty="0">
            <a:solidFill>
              <a:schemeClr val="tx1"/>
            </a:solidFill>
            <a:latin typeface="Times New Roman" panose="02020603050405020304" pitchFamily="18" charset="0"/>
            <a:cs typeface="Times New Roman" panose="02020603050405020304" pitchFamily="18" charset="0"/>
          </a:endParaRPr>
        </a:p>
      </dsp:txBody>
      <dsp:txXfrm rot="16200000">
        <a:off x="4762177" y="1873839"/>
        <a:ext cx="2944424" cy="574536"/>
      </dsp:txXfrm>
    </dsp:sp>
    <dsp:sp modelId="{C1E31839-EB14-4233-AA4F-A4A9B48AD410}">
      <dsp:nvSpPr>
        <dsp:cNvPr id="0" name=""/>
        <dsp:cNvSpPr/>
      </dsp:nvSpPr>
      <dsp:spPr>
        <a:xfrm rot="5400000">
          <a:off x="5708047" y="3430217"/>
          <a:ext cx="506875" cy="430902"/>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12F870-1FE6-4646-AE16-E9CBA7071599}">
      <dsp:nvSpPr>
        <dsp:cNvPr id="0" name=""/>
        <dsp:cNvSpPr/>
      </dsp:nvSpPr>
      <dsp:spPr>
        <a:xfrm>
          <a:off x="6521658" y="688895"/>
          <a:ext cx="2140148" cy="359076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es-ES" sz="2100" b="1" kern="1200" dirty="0" smtClean="0">
              <a:solidFill>
                <a:schemeClr val="tx1"/>
              </a:solidFill>
              <a:latin typeface="Times New Roman" panose="02020603050405020304" pitchFamily="18" charset="0"/>
              <a:cs typeface="Times New Roman" panose="02020603050405020304" pitchFamily="18" charset="0"/>
            </a:rPr>
            <a:t>Ho:</a:t>
          </a:r>
          <a:r>
            <a:rPr lang="es-ES" sz="2100" kern="1200" dirty="0" smtClean="0">
              <a:solidFill>
                <a:schemeClr val="tx1"/>
              </a:solidFill>
              <a:latin typeface="Times New Roman" panose="02020603050405020304" pitchFamily="18" charset="0"/>
              <a:cs typeface="Times New Roman" panose="02020603050405020304" pitchFamily="18" charset="0"/>
            </a:rPr>
            <a:t> El diseño y aplicación de ejercicios establecidos dentro de los fundamentos técnicos del baloncesto; no incide con las normas de bioseguridad en el Club Guerreros.</a:t>
          </a:r>
          <a:endParaRPr lang="es-ES" sz="2100" kern="1200" dirty="0">
            <a:solidFill>
              <a:schemeClr val="tx1"/>
            </a:solidFill>
            <a:latin typeface="Times New Roman" panose="02020603050405020304" pitchFamily="18" charset="0"/>
            <a:cs typeface="Times New Roman" panose="02020603050405020304" pitchFamily="18" charset="0"/>
          </a:endParaRPr>
        </a:p>
      </dsp:txBody>
      <dsp:txXfrm>
        <a:off x="6521658" y="688895"/>
        <a:ext cx="2140148" cy="35907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CF457-B766-4F97-86BB-2D0ED403E2D4}">
      <dsp:nvSpPr>
        <dsp:cNvPr id="0" name=""/>
        <dsp:cNvSpPr/>
      </dsp:nvSpPr>
      <dsp:spPr>
        <a:xfrm>
          <a:off x="-6682085" y="-1021801"/>
          <a:ext cx="7952912" cy="7952912"/>
        </a:xfrm>
        <a:prstGeom prst="blockArc">
          <a:avLst>
            <a:gd name="adj1" fmla="val 18900000"/>
            <a:gd name="adj2" fmla="val 2700000"/>
            <a:gd name="adj3" fmla="val 272"/>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2FB94E-351D-409A-A461-CD2FF6C7EE15}">
      <dsp:nvSpPr>
        <dsp:cNvPr id="0" name=""/>
        <dsp:cNvSpPr/>
      </dsp:nvSpPr>
      <dsp:spPr>
        <a:xfrm>
          <a:off x="664969" y="454307"/>
          <a:ext cx="8215187" cy="909088"/>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1589" tIns="45720" rIns="45720" bIns="45720" numCol="1" spcCol="1270" anchor="ctr" anchorCtr="0">
          <a:noAutofit/>
        </a:bodyPr>
        <a:lstStyle/>
        <a:p>
          <a:pPr lvl="0" algn="l" defTabSz="800100" rtl="0">
            <a:lnSpc>
              <a:spcPct val="90000"/>
            </a:lnSpc>
            <a:spcBef>
              <a:spcPct val="0"/>
            </a:spcBef>
            <a:spcAft>
              <a:spcPct val="35000"/>
            </a:spcAft>
          </a:pPr>
          <a:r>
            <a:rPr lang="es-EC" sz="1800" b="1" i="0" kern="1200" smtClean="0">
              <a:solidFill>
                <a:schemeClr val="tx1"/>
              </a:solidFill>
              <a:latin typeface="Times New Roman" panose="02020603050405020304" pitchFamily="18" charset="0"/>
              <a:cs typeface="Times New Roman" panose="02020603050405020304" pitchFamily="18" charset="0"/>
            </a:rPr>
            <a:t>Población</a:t>
          </a:r>
          <a:endParaRPr lang="es-ES" sz="1800" kern="1200">
            <a:solidFill>
              <a:schemeClr val="tx1"/>
            </a:solidFill>
            <a:latin typeface="Times New Roman" panose="02020603050405020304" pitchFamily="18" charset="0"/>
            <a:cs typeface="Times New Roman" panose="02020603050405020304" pitchFamily="18" charset="0"/>
          </a:endParaRPr>
        </a:p>
      </dsp:txBody>
      <dsp:txXfrm>
        <a:off x="664969" y="454307"/>
        <a:ext cx="8215187" cy="909088"/>
      </dsp:txXfrm>
    </dsp:sp>
    <dsp:sp modelId="{5530C5EE-F804-4759-BCA5-23154D4475AB}">
      <dsp:nvSpPr>
        <dsp:cNvPr id="0" name=""/>
        <dsp:cNvSpPr/>
      </dsp:nvSpPr>
      <dsp:spPr>
        <a:xfrm>
          <a:off x="96789" y="340671"/>
          <a:ext cx="1136360" cy="113636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05013F-C299-4A91-B3FB-DBB23E64C51A}">
      <dsp:nvSpPr>
        <dsp:cNvPr id="0" name=""/>
        <dsp:cNvSpPr/>
      </dsp:nvSpPr>
      <dsp:spPr>
        <a:xfrm>
          <a:off x="1186170" y="1818176"/>
          <a:ext cx="7693986" cy="909088"/>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1589" tIns="45720" rIns="45720" bIns="45720" numCol="1" spcCol="1270" anchor="ctr" anchorCtr="0">
          <a:noAutofit/>
        </a:bodyPr>
        <a:lstStyle/>
        <a:p>
          <a:pPr lvl="0" algn="l" defTabSz="800100" rtl="0">
            <a:lnSpc>
              <a:spcPct val="90000"/>
            </a:lnSpc>
            <a:spcBef>
              <a:spcPct val="0"/>
            </a:spcBef>
            <a:spcAft>
              <a:spcPct val="35000"/>
            </a:spcAft>
          </a:pPr>
          <a:r>
            <a:rPr lang="es-ES" sz="1800" b="0" i="0" kern="1200" smtClean="0">
              <a:solidFill>
                <a:schemeClr val="tx1"/>
              </a:solidFill>
              <a:latin typeface="Times New Roman" panose="02020603050405020304" pitchFamily="18" charset="0"/>
              <a:cs typeface="Times New Roman" panose="02020603050405020304" pitchFamily="18" charset="0"/>
            </a:rPr>
            <a:t>Para el presente trabajo de investigación la población considerada será todos los deportistas que asisten al entrenamiento presencial del “Club Guerreros del Baloncesto”.</a:t>
          </a:r>
          <a:endParaRPr lang="es-ES" sz="1800" kern="1200">
            <a:solidFill>
              <a:schemeClr val="tx1"/>
            </a:solidFill>
            <a:latin typeface="Times New Roman" panose="02020603050405020304" pitchFamily="18" charset="0"/>
            <a:cs typeface="Times New Roman" panose="02020603050405020304" pitchFamily="18" charset="0"/>
          </a:endParaRPr>
        </a:p>
      </dsp:txBody>
      <dsp:txXfrm>
        <a:off x="1186170" y="1818176"/>
        <a:ext cx="7693986" cy="909088"/>
      </dsp:txXfrm>
    </dsp:sp>
    <dsp:sp modelId="{458A522D-AEC8-42EC-8D50-8797A17C779C}">
      <dsp:nvSpPr>
        <dsp:cNvPr id="0" name=""/>
        <dsp:cNvSpPr/>
      </dsp:nvSpPr>
      <dsp:spPr>
        <a:xfrm>
          <a:off x="576069" y="1728188"/>
          <a:ext cx="1136360" cy="113636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2EC554-FD8F-4099-9CF3-3452213C7DCA}">
      <dsp:nvSpPr>
        <dsp:cNvPr id="0" name=""/>
        <dsp:cNvSpPr/>
      </dsp:nvSpPr>
      <dsp:spPr>
        <a:xfrm>
          <a:off x="1186170" y="3182045"/>
          <a:ext cx="7693986" cy="909088"/>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1589" tIns="45720" rIns="45720" bIns="45720" numCol="1" spcCol="1270" anchor="ctr" anchorCtr="0">
          <a:noAutofit/>
        </a:bodyPr>
        <a:lstStyle/>
        <a:p>
          <a:pPr lvl="0" algn="l" defTabSz="800100" rtl="0">
            <a:lnSpc>
              <a:spcPct val="90000"/>
            </a:lnSpc>
            <a:spcBef>
              <a:spcPct val="0"/>
            </a:spcBef>
            <a:spcAft>
              <a:spcPct val="35000"/>
            </a:spcAft>
          </a:pPr>
          <a:r>
            <a:rPr lang="es-EC" sz="1800" b="1" i="0" kern="1200" smtClean="0">
              <a:solidFill>
                <a:schemeClr val="tx1"/>
              </a:solidFill>
              <a:latin typeface="Times New Roman" panose="02020603050405020304" pitchFamily="18" charset="0"/>
              <a:cs typeface="Times New Roman" panose="02020603050405020304" pitchFamily="18" charset="0"/>
            </a:rPr>
            <a:t>Muestra</a:t>
          </a:r>
          <a:endParaRPr lang="es-ES" sz="1800" kern="1200">
            <a:solidFill>
              <a:schemeClr val="tx1"/>
            </a:solidFill>
            <a:latin typeface="Times New Roman" panose="02020603050405020304" pitchFamily="18" charset="0"/>
            <a:cs typeface="Times New Roman" panose="02020603050405020304" pitchFamily="18" charset="0"/>
          </a:endParaRPr>
        </a:p>
      </dsp:txBody>
      <dsp:txXfrm>
        <a:off x="1186170" y="3182045"/>
        <a:ext cx="7693986" cy="909088"/>
      </dsp:txXfrm>
    </dsp:sp>
    <dsp:sp modelId="{097412EC-ABF4-469F-8B24-858FFE900197}">
      <dsp:nvSpPr>
        <dsp:cNvPr id="0" name=""/>
        <dsp:cNvSpPr/>
      </dsp:nvSpPr>
      <dsp:spPr>
        <a:xfrm>
          <a:off x="617990" y="3068409"/>
          <a:ext cx="1136360" cy="113636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C737A8-7597-4093-9A4A-62983CCD3C51}">
      <dsp:nvSpPr>
        <dsp:cNvPr id="0" name=""/>
        <dsp:cNvSpPr/>
      </dsp:nvSpPr>
      <dsp:spPr>
        <a:xfrm>
          <a:off x="664969" y="4545913"/>
          <a:ext cx="8215187" cy="909088"/>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1589" tIns="45720" rIns="45720" bIns="45720" numCol="1" spcCol="1270" anchor="ctr" anchorCtr="0">
          <a:noAutofit/>
        </a:bodyPr>
        <a:lstStyle/>
        <a:p>
          <a:pPr lvl="0" algn="l" defTabSz="800100" rtl="0">
            <a:lnSpc>
              <a:spcPct val="90000"/>
            </a:lnSpc>
            <a:spcBef>
              <a:spcPct val="0"/>
            </a:spcBef>
            <a:spcAft>
              <a:spcPct val="35000"/>
            </a:spcAft>
          </a:pPr>
          <a:r>
            <a:rPr lang="es-ES" sz="1800" b="0" i="0" kern="1200" smtClean="0">
              <a:solidFill>
                <a:schemeClr val="tx1"/>
              </a:solidFill>
              <a:latin typeface="Times New Roman" panose="02020603050405020304" pitchFamily="18" charset="0"/>
              <a:cs typeface="Times New Roman" panose="02020603050405020304" pitchFamily="18" charset="0"/>
            </a:rPr>
            <a:t>La muestra será constituida por toda la población del club que se presentan a los entrenamientos presenciales ya que serán sometidos a la aplicación del diseño de ejercicios de los fundamentos técnicos con normas de bioseguridad.</a:t>
          </a:r>
          <a:endParaRPr lang="es-ES" sz="1800" kern="1200">
            <a:solidFill>
              <a:schemeClr val="tx1"/>
            </a:solidFill>
            <a:latin typeface="Times New Roman" panose="02020603050405020304" pitchFamily="18" charset="0"/>
            <a:cs typeface="Times New Roman" panose="02020603050405020304" pitchFamily="18" charset="0"/>
          </a:endParaRPr>
        </a:p>
      </dsp:txBody>
      <dsp:txXfrm>
        <a:off x="664969" y="4545913"/>
        <a:ext cx="8215187" cy="909088"/>
      </dsp:txXfrm>
    </dsp:sp>
    <dsp:sp modelId="{A2E9E848-4C9D-4679-97B0-6931ECF3A047}">
      <dsp:nvSpPr>
        <dsp:cNvPr id="0" name=""/>
        <dsp:cNvSpPr/>
      </dsp:nvSpPr>
      <dsp:spPr>
        <a:xfrm>
          <a:off x="96789" y="4432277"/>
          <a:ext cx="1136360" cy="113636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2553E8-449B-4460-B512-BEB9FF9B779F}" type="datetimeFigureOut">
              <a:rPr lang="es-EC" smtClean="0"/>
              <a:t>15 abr. 2021</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865A7-D33A-400F-959E-1A81C1C72A38}" type="slidenum">
              <a:rPr lang="es-EC" smtClean="0"/>
              <a:t>‹Nº›</a:t>
            </a:fld>
            <a:endParaRPr lang="es-EC"/>
          </a:p>
        </p:txBody>
      </p:sp>
    </p:spTree>
    <p:extLst>
      <p:ext uri="{BB962C8B-B14F-4D97-AF65-F5344CB8AC3E}">
        <p14:creationId xmlns:p14="http://schemas.microsoft.com/office/powerpoint/2010/main" val="2704418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62650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s-EC" sz="1200" b="0" i="0" u="none" strike="noStrike" cap="none" smtClean="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10</a:t>
            </a:fld>
            <a:endParaRPr lang="es-EC"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533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s-EC" sz="1200" b="0" i="0" u="none" strike="noStrike" cap="none" smtClean="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25</a:t>
            </a:fld>
            <a:endParaRPr lang="es-EC"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9228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s-EC" sz="1200" b="0" i="0" u="none" strike="noStrike" cap="none" smtClean="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35</a:t>
            </a:fld>
            <a:endParaRPr lang="es-EC"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92958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s-EC" sz="1200" b="0" i="0" u="none" strike="noStrike" cap="none" smtClean="0">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37</a:t>
            </a:fld>
            <a:endParaRPr lang="es-EC"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11750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7"/>
            <a:ext cx="7772400" cy="1470023"/>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371601"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1pPr>
            <a:lvl2pPr marL="457200" marR="0" lvl="1"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3pPr>
            <a:lvl4pPr marL="1371600" marR="0" lvl="3"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4pPr>
            <a:lvl5pPr marL="1828800" marR="0" lvl="4"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5pPr>
            <a:lvl6pPr marL="2286000" marR="0" lvl="5"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6pPr>
            <a:lvl7pPr marL="2743200" marR="0" lvl="6"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7pPr>
            <a:lvl8pPr marL="3200400" marR="0" lvl="7"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8pPr>
            <a:lvl9pPr marL="3657600" marR="0" lvl="8"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9pPr>
          </a:lstStyle>
          <a:p>
            <a:endParaRPr/>
          </a:p>
        </p:txBody>
      </p:sp>
      <p:sp>
        <p:nvSpPr>
          <p:cNvPr id="18" name="Shape 18"/>
          <p:cNvSpPr txBox="1">
            <a:spLocks noGrp="1"/>
          </p:cNvSpPr>
          <p:nvPr>
            <p:ph type="dt" idx="10"/>
          </p:nvPr>
        </p:nvSpPr>
        <p:spPr>
          <a:xfrm>
            <a:off x="457200" y="6356352"/>
            <a:ext cx="2133598"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pPr>
              <a:buClr>
                <a:srgbClr val="000000"/>
              </a:buClr>
            </a:pPr>
            <a:endParaRPr lang="es-EC" kern="0">
              <a:solidFill>
                <a:srgbClr val="000000"/>
              </a:solidFill>
            </a:endParaRPr>
          </a:p>
        </p:txBody>
      </p:sp>
      <p:sp>
        <p:nvSpPr>
          <p:cNvPr id="19" name="Shape 19"/>
          <p:cNvSpPr txBox="1">
            <a:spLocks noGrp="1"/>
          </p:cNvSpPr>
          <p:nvPr>
            <p:ph type="ftr" idx="11"/>
          </p:nvPr>
        </p:nvSpPr>
        <p:spPr>
          <a:xfrm>
            <a:off x="3124200" y="6356352"/>
            <a:ext cx="2895600"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pPr>
              <a:buClr>
                <a:srgbClr val="000000"/>
              </a:buClr>
            </a:pPr>
            <a:endParaRPr lang="es-EC" kern="0">
              <a:solidFill>
                <a:srgbClr val="000000"/>
              </a:solidFill>
            </a:endParaRPr>
          </a:p>
        </p:txBody>
      </p:sp>
      <p:sp>
        <p:nvSpPr>
          <p:cNvPr id="20" name="Shape 20"/>
          <p:cNvSpPr txBox="1">
            <a:spLocks noGrp="1"/>
          </p:cNvSpPr>
          <p:nvPr>
            <p:ph type="sldNum" idx="12"/>
          </p:nvPr>
        </p:nvSpPr>
        <p:spPr>
          <a:xfrm>
            <a:off x="6553200" y="6356352"/>
            <a:ext cx="2133598" cy="365125"/>
          </a:xfrm>
          <a:prstGeom prst="rect">
            <a:avLst/>
          </a:prstGeom>
          <a:noFill/>
          <a:ln>
            <a:noFill/>
          </a:ln>
        </p:spPr>
        <p:txBody>
          <a:bodyPr lIns="91425" tIns="45700" rIns="91425" bIns="45700" anchor="t" anchorCtr="0">
            <a:noAutofit/>
          </a:bodyPr>
          <a:lstStyle/>
          <a:p>
            <a:pPr>
              <a:buClr>
                <a:srgbClr val="000000"/>
              </a:buClr>
              <a:buSzPct val="25000"/>
            </a:pPr>
            <a:fld id="{00000000-1234-1234-1234-123412341234}" type="slidenum">
              <a:rPr lang="es-EC" kern="0" smtClean="0">
                <a:solidFill>
                  <a:srgbClr val="000000"/>
                </a:solidFill>
                <a:ea typeface="Arial"/>
                <a:cs typeface="Arial"/>
                <a:sym typeface="Arial"/>
              </a:rPr>
              <a:pPr>
                <a:buClr>
                  <a:srgbClr val="000000"/>
                </a:buClr>
                <a:buSzPct val="25000"/>
              </a:pPr>
              <a:t>‹Nº›</a:t>
            </a:fld>
            <a:endParaRPr lang="es-EC" kern="0">
              <a:solidFill>
                <a:srgbClr val="000000"/>
              </a:solidFill>
              <a:ea typeface="Arial"/>
              <a:cs typeface="Arial"/>
              <a:sym typeface="Arial"/>
            </a:endParaRPr>
          </a:p>
        </p:txBody>
      </p:sp>
    </p:spTree>
    <p:extLst>
      <p:ext uri="{BB962C8B-B14F-4D97-AF65-F5344CB8AC3E}">
        <p14:creationId xmlns:p14="http://schemas.microsoft.com/office/powerpoint/2010/main" val="1838888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38" name="Shape 38"/>
          <p:cNvSpPr txBox="1">
            <a:spLocks noGrp="1"/>
          </p:cNvSpPr>
          <p:nvPr>
            <p:ph type="body" idx="1"/>
          </p:nvPr>
        </p:nvSpPr>
        <p:spPr>
          <a:xfrm>
            <a:off x="457201" y="1600202"/>
            <a:ext cx="4038597" cy="4525963"/>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39" name="Shape 39"/>
          <p:cNvSpPr txBox="1">
            <a:spLocks noGrp="1"/>
          </p:cNvSpPr>
          <p:nvPr>
            <p:ph type="body" idx="2"/>
          </p:nvPr>
        </p:nvSpPr>
        <p:spPr>
          <a:xfrm>
            <a:off x="4648201" y="1600202"/>
            <a:ext cx="4038597" cy="4525963"/>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08197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42" name="Shape 42"/>
          <p:cNvSpPr txBox="1">
            <a:spLocks noGrp="1"/>
          </p:cNvSpPr>
          <p:nvPr>
            <p:ph type="body" idx="1"/>
          </p:nvPr>
        </p:nvSpPr>
        <p:spPr>
          <a:xfrm>
            <a:off x="457201"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lt1"/>
              </a:buClr>
              <a:buFont typeface="Arial"/>
              <a:buNone/>
              <a:defRPr sz="2400" b="1" i="0" u="none" strike="noStrike" cap="none">
                <a:solidFill>
                  <a:schemeClr val="lt1"/>
                </a:solidFill>
                <a:latin typeface="Arial"/>
                <a:ea typeface="Arial"/>
                <a:cs typeface="Arial"/>
                <a:sym typeface="Arial"/>
              </a:defRPr>
            </a:lvl1pPr>
            <a:lvl2pPr marL="457200" marR="0" lvl="1" indent="0" algn="l" rtl="0">
              <a:lnSpc>
                <a:spcPct val="100000"/>
              </a:lnSpc>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lnSpc>
                <a:spcPct val="100000"/>
              </a:lnSpc>
              <a:spcBef>
                <a:spcPts val="360"/>
              </a:spcBef>
              <a:spcAft>
                <a:spcPts val="0"/>
              </a:spcAft>
              <a:buClr>
                <a:schemeClr val="lt1"/>
              </a:buClr>
              <a:buFont typeface="Arial"/>
              <a:buNone/>
              <a:defRPr sz="1800" b="1" i="0" u="none" strike="noStrike" cap="none">
                <a:solidFill>
                  <a:schemeClr val="lt1"/>
                </a:solidFill>
                <a:latin typeface="Arial"/>
                <a:ea typeface="Arial"/>
                <a:cs typeface="Arial"/>
                <a:sym typeface="Arial"/>
              </a:defRPr>
            </a:lvl3pPr>
            <a:lvl4pPr marL="1371600" marR="0" lvl="3"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43" name="Shape 43"/>
          <p:cNvSpPr txBox="1">
            <a:spLocks noGrp="1"/>
          </p:cNvSpPr>
          <p:nvPr>
            <p:ph type="body" idx="2"/>
          </p:nvPr>
        </p:nvSpPr>
        <p:spPr>
          <a:xfrm>
            <a:off x="457201" y="2174876"/>
            <a:ext cx="4040187" cy="3951285"/>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9525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1600200" marR="0" lvl="3"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body" idx="3"/>
          </p:nvPr>
        </p:nvSpPr>
        <p:spPr>
          <a:xfrm>
            <a:off x="4645026" y="1535112"/>
            <a:ext cx="4041772"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lt1"/>
              </a:buClr>
              <a:buFont typeface="Arial"/>
              <a:buNone/>
              <a:defRPr sz="2400" b="1" i="0" u="none" strike="noStrike" cap="none">
                <a:solidFill>
                  <a:schemeClr val="lt1"/>
                </a:solidFill>
                <a:latin typeface="Arial"/>
                <a:ea typeface="Arial"/>
                <a:cs typeface="Arial"/>
                <a:sym typeface="Arial"/>
              </a:defRPr>
            </a:lvl1pPr>
            <a:lvl2pPr marL="457200" marR="0" lvl="1" indent="0" algn="l" rtl="0">
              <a:lnSpc>
                <a:spcPct val="100000"/>
              </a:lnSpc>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lnSpc>
                <a:spcPct val="100000"/>
              </a:lnSpc>
              <a:spcBef>
                <a:spcPts val="360"/>
              </a:spcBef>
              <a:spcAft>
                <a:spcPts val="0"/>
              </a:spcAft>
              <a:buClr>
                <a:schemeClr val="lt1"/>
              </a:buClr>
              <a:buFont typeface="Arial"/>
              <a:buNone/>
              <a:defRPr sz="1800" b="1" i="0" u="none" strike="noStrike" cap="none">
                <a:solidFill>
                  <a:schemeClr val="lt1"/>
                </a:solidFill>
                <a:latin typeface="Arial"/>
                <a:ea typeface="Arial"/>
                <a:cs typeface="Arial"/>
                <a:sym typeface="Arial"/>
              </a:defRPr>
            </a:lvl3pPr>
            <a:lvl4pPr marL="1371600" marR="0" lvl="3"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45" name="Shape 45"/>
          <p:cNvSpPr txBox="1">
            <a:spLocks noGrp="1"/>
          </p:cNvSpPr>
          <p:nvPr>
            <p:ph type="body" idx="4"/>
          </p:nvPr>
        </p:nvSpPr>
        <p:spPr>
          <a:xfrm>
            <a:off x="4645026" y="2174876"/>
            <a:ext cx="4041772" cy="3951285"/>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9525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1600200" marR="0" lvl="3"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1045682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Tree>
    <p:extLst>
      <p:ext uri="{BB962C8B-B14F-4D97-AF65-F5344CB8AC3E}">
        <p14:creationId xmlns:p14="http://schemas.microsoft.com/office/powerpoint/2010/main" val="458747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48"/>
        <p:cNvGrpSpPr/>
        <p:nvPr/>
      </p:nvGrpSpPr>
      <p:grpSpPr>
        <a:xfrm>
          <a:off x="0" y="0"/>
          <a:ext cx="0" cy="0"/>
          <a:chOff x="0" y="0"/>
          <a:chExt cx="0" cy="0"/>
        </a:xfrm>
      </p:grpSpPr>
    </p:spTree>
    <p:extLst>
      <p:ext uri="{BB962C8B-B14F-4D97-AF65-F5344CB8AC3E}">
        <p14:creationId xmlns:p14="http://schemas.microsoft.com/office/powerpoint/2010/main" val="137656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1" y="273050"/>
            <a:ext cx="3008313" cy="116204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CC"/>
              </a:buClr>
              <a:buFont typeface="Arial"/>
              <a:buNone/>
              <a:defRPr sz="20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51" name="Shape 51"/>
          <p:cNvSpPr txBox="1">
            <a:spLocks noGrp="1"/>
          </p:cNvSpPr>
          <p:nvPr>
            <p:ph type="body" idx="1"/>
          </p:nvPr>
        </p:nvSpPr>
        <p:spPr>
          <a:xfrm>
            <a:off x="3575050" y="273052"/>
            <a:ext cx="5111750" cy="5853111"/>
          </a:xfrm>
          <a:prstGeom prst="rect">
            <a:avLst/>
          </a:prstGeom>
          <a:noFill/>
          <a:ln>
            <a:noFill/>
          </a:ln>
        </p:spPr>
        <p:txBody>
          <a:bodyPr lIns="91425" tIns="91425" rIns="91425" bIns="91425" anchor="t" anchorCtr="0"/>
          <a:lstStyle>
            <a:lvl1pPr marL="342900" marR="0" lvl="0" indent="266700" algn="l" rtl="0">
              <a:lnSpc>
                <a:spcPct val="100000"/>
              </a:lnSpc>
              <a:spcBef>
                <a:spcPts val="640"/>
              </a:spcBef>
              <a:spcAft>
                <a:spcPts val="0"/>
              </a:spcAft>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24765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52" name="Shape 52"/>
          <p:cNvSpPr txBox="1">
            <a:spLocks noGrp="1"/>
          </p:cNvSpPr>
          <p:nvPr>
            <p:ph type="body" idx="2"/>
          </p:nvPr>
        </p:nvSpPr>
        <p:spPr>
          <a:xfrm>
            <a:off x="457201" y="1435102"/>
            <a:ext cx="3008313" cy="4691063"/>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457200" marR="0" lvl="1" indent="0" algn="l" rtl="0">
              <a:lnSpc>
                <a:spcPct val="100000"/>
              </a:lnSpc>
              <a:spcBef>
                <a:spcPts val="240"/>
              </a:spcBef>
              <a:spcAft>
                <a:spcPts val="0"/>
              </a:spcAft>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lnSpc>
                <a:spcPct val="100000"/>
              </a:lnSpc>
              <a:spcBef>
                <a:spcPts val="20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1371600" marR="0" lvl="3"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1194479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792289" y="4800600"/>
            <a:ext cx="5486399" cy="56673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CC"/>
              </a:buClr>
              <a:buFont typeface="Arial"/>
              <a:buNone/>
              <a:defRPr sz="20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55" name="Shape 55"/>
          <p:cNvSpPr>
            <a:spLocks noGrp="1"/>
          </p:cNvSpPr>
          <p:nvPr>
            <p:ph type="pic" idx="2"/>
          </p:nvPr>
        </p:nvSpPr>
        <p:spPr>
          <a:xfrm>
            <a:off x="1792289"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marL="457200" marR="0" lvl="1" indent="0" algn="l" rtl="0">
              <a:lnSpc>
                <a:spcPct val="100000"/>
              </a:lnSpc>
              <a:spcBef>
                <a:spcPts val="560"/>
              </a:spcBef>
              <a:spcAft>
                <a:spcPts val="0"/>
              </a:spcAft>
              <a:buClr>
                <a:schemeClr val="lt1"/>
              </a:buClr>
              <a:buFont typeface="Arial"/>
              <a:buNone/>
              <a:defRPr sz="2800" b="0" i="0" u="none" strike="noStrike" cap="none">
                <a:solidFill>
                  <a:schemeClr val="lt1"/>
                </a:solidFill>
                <a:latin typeface="Arial"/>
                <a:ea typeface="Arial"/>
                <a:cs typeface="Arial"/>
                <a:sym typeface="Arial"/>
              </a:defRPr>
            </a:lvl2pPr>
            <a:lvl3pPr marL="914400" marR="0" lvl="2" indent="0" algn="l" rtl="0">
              <a:lnSpc>
                <a:spcPct val="100000"/>
              </a:lnSpc>
              <a:spcBef>
                <a:spcPts val="480"/>
              </a:spcBef>
              <a:spcAft>
                <a:spcPts val="0"/>
              </a:spcAft>
              <a:buClr>
                <a:schemeClr val="lt1"/>
              </a:buClr>
              <a:buFont typeface="Arial"/>
              <a:buNone/>
              <a:defRPr sz="2400" b="0" i="0" u="none" strike="noStrike" cap="none">
                <a:solidFill>
                  <a:schemeClr val="lt1"/>
                </a:solidFill>
                <a:latin typeface="Arial"/>
                <a:ea typeface="Arial"/>
                <a:cs typeface="Arial"/>
                <a:sym typeface="Arial"/>
              </a:defRPr>
            </a:lvl3pPr>
            <a:lvl4pPr marL="1371600" marR="0" lvl="3"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4pPr>
            <a:lvl5pPr marL="1828800" marR="0" lvl="4"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5pPr>
            <a:lvl6pPr marL="2286000" marR="0" lvl="5"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6pPr>
            <a:lvl7pPr marL="2743200" marR="0" lvl="6"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7pPr>
            <a:lvl8pPr marL="3200400" marR="0" lvl="7"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8pPr>
            <a:lvl9pPr marL="3657600" marR="0" lvl="8"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9pPr>
          </a:lstStyle>
          <a:p>
            <a:endParaRPr/>
          </a:p>
        </p:txBody>
      </p:sp>
      <p:sp>
        <p:nvSpPr>
          <p:cNvPr id="56" name="Shape 56"/>
          <p:cNvSpPr txBox="1">
            <a:spLocks noGrp="1"/>
          </p:cNvSpPr>
          <p:nvPr>
            <p:ph type="body" idx="1"/>
          </p:nvPr>
        </p:nvSpPr>
        <p:spPr>
          <a:xfrm>
            <a:off x="1792289" y="5367339"/>
            <a:ext cx="5486399" cy="804861"/>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457200" marR="0" lvl="1" indent="0" algn="l" rtl="0">
              <a:lnSpc>
                <a:spcPct val="100000"/>
              </a:lnSpc>
              <a:spcBef>
                <a:spcPts val="240"/>
              </a:spcBef>
              <a:spcAft>
                <a:spcPts val="0"/>
              </a:spcAft>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lnSpc>
                <a:spcPct val="100000"/>
              </a:lnSpc>
              <a:spcBef>
                <a:spcPts val="20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1371600" marR="0" lvl="3"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73493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59" name="Shape 59"/>
          <p:cNvSpPr txBox="1">
            <a:spLocks noGrp="1"/>
          </p:cNvSpPr>
          <p:nvPr>
            <p:ph type="body" idx="1"/>
          </p:nvPr>
        </p:nvSpPr>
        <p:spPr>
          <a:xfrm rot="5400000">
            <a:off x="2309017" y="-251618"/>
            <a:ext cx="4525963" cy="8229600"/>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4pPr>
            <a:lvl5pPr marL="2057400" marR="0" lvl="4"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5pPr>
            <a:lvl6pPr marL="2514600" marR="0" lvl="5"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6pPr>
            <a:lvl7pPr marL="2971800" marR="0" lvl="6"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7pPr>
            <a:lvl8pPr marL="3429000" marR="0" lvl="7"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8pPr>
            <a:lvl9pPr marL="3886200" marR="0" lvl="8"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546543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60"/>
        <p:cNvGrpSpPr/>
        <p:nvPr/>
      </p:nvGrpSpPr>
      <p:grpSpPr>
        <a:xfrm>
          <a:off x="0" y="0"/>
          <a:ext cx="0" cy="0"/>
          <a:chOff x="0" y="0"/>
          <a:chExt cx="0" cy="0"/>
        </a:xfrm>
      </p:grpSpPr>
      <p:sp>
        <p:nvSpPr>
          <p:cNvPr id="61" name="Shape 61"/>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62" name="Shape 62"/>
          <p:cNvSpPr txBox="1">
            <a:spLocks noGrp="1"/>
          </p:cNvSpPr>
          <p:nvPr>
            <p:ph type="body" idx="1"/>
          </p:nvPr>
        </p:nvSpPr>
        <p:spPr>
          <a:xfrm rot="5400000">
            <a:off x="541336" y="190499"/>
            <a:ext cx="5851525" cy="6019798"/>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4pPr>
            <a:lvl5pPr marL="2057400" marR="0" lvl="4"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5pPr>
            <a:lvl6pPr marL="2514600" marR="0" lvl="5"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6pPr>
            <a:lvl7pPr marL="2971800" marR="0" lvl="6"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7pPr>
            <a:lvl8pPr marL="3429000" marR="0" lvl="7"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8pPr>
            <a:lvl9pPr marL="3886200" marR="0" lvl="8"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863271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2"/>
            <a:ext cx="9144000" cy="620713"/>
          </a:xfrm>
          <a:prstGeom prst="rect">
            <a:avLst/>
          </a:prstGeom>
          <a:gradFill>
            <a:gsLst>
              <a:gs pos="0">
                <a:schemeClr val="lt1"/>
              </a:gs>
              <a:gs pos="100000">
                <a:srgbClr val="9EB786"/>
              </a:gs>
            </a:gsLst>
            <a:lin ang="0" scaled="0"/>
          </a:gra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 name="Shape 11"/>
          <p:cNvSpPr/>
          <p:nvPr/>
        </p:nvSpPr>
        <p:spPr>
          <a:xfrm rot="10800000">
            <a:off x="1" y="6308726"/>
            <a:ext cx="7885113" cy="549275"/>
          </a:xfrm>
          <a:prstGeom prst="rect">
            <a:avLst/>
          </a:prstGeom>
          <a:gradFill>
            <a:gsLst>
              <a:gs pos="0">
                <a:schemeClr val="lt1"/>
              </a:gs>
              <a:gs pos="100000">
                <a:srgbClr val="9EB786"/>
              </a:gs>
            </a:gsLst>
            <a:lin ang="0" scaled="0"/>
          </a:gra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12" name="Shape 12"/>
          <p:cNvCxnSpPr/>
          <p:nvPr/>
        </p:nvCxnSpPr>
        <p:spPr>
          <a:xfrm>
            <a:off x="25401" y="6296025"/>
            <a:ext cx="6659563" cy="0"/>
          </a:xfrm>
          <a:prstGeom prst="straightConnector1">
            <a:avLst/>
          </a:prstGeom>
          <a:noFill/>
          <a:ln w="38100" cap="flat" cmpd="sng">
            <a:solidFill>
              <a:srgbClr val="FF0000"/>
            </a:solidFill>
            <a:prstDash val="solid"/>
            <a:round/>
            <a:headEnd type="none" w="med" len="med"/>
            <a:tailEnd type="none" w="med" len="med"/>
          </a:ln>
        </p:spPr>
      </p:cxnSp>
      <p:cxnSp>
        <p:nvCxnSpPr>
          <p:cNvPr id="13" name="Shape 13"/>
          <p:cNvCxnSpPr/>
          <p:nvPr/>
        </p:nvCxnSpPr>
        <p:spPr>
          <a:xfrm>
            <a:off x="25401" y="6245225"/>
            <a:ext cx="6659563" cy="0"/>
          </a:xfrm>
          <a:prstGeom prst="straightConnector1">
            <a:avLst/>
          </a:prstGeom>
          <a:noFill/>
          <a:ln w="38100" cap="flat" cmpd="sng">
            <a:solidFill>
              <a:srgbClr val="006600"/>
            </a:solidFill>
            <a:prstDash val="solid"/>
            <a:round/>
            <a:headEnd type="none" w="med" len="med"/>
            <a:tailEnd type="none" w="med" len="med"/>
          </a:ln>
        </p:spPr>
      </p:cxnSp>
      <p:pic>
        <p:nvPicPr>
          <p:cNvPr id="14" name="Shape 14" descr="LOGO ESPE ORIGINAL copia"/>
          <p:cNvPicPr preferRelativeResize="0"/>
          <p:nvPr/>
        </p:nvPicPr>
        <p:blipFill rotWithShape="1">
          <a:blip r:embed="rId11">
            <a:alphaModFix/>
          </a:blip>
          <a:srcRect l="3070"/>
          <a:stretch/>
        </p:blipFill>
        <p:spPr>
          <a:xfrm>
            <a:off x="6732588" y="5949950"/>
            <a:ext cx="2305050" cy="636588"/>
          </a:xfrm>
          <a:prstGeom prst="rect">
            <a:avLst/>
          </a:prstGeom>
          <a:noFill/>
          <a:ln>
            <a:noFill/>
          </a:ln>
        </p:spPr>
      </p:pic>
    </p:spTree>
    <p:extLst>
      <p:ext uri="{BB962C8B-B14F-4D97-AF65-F5344CB8AC3E}">
        <p14:creationId xmlns:p14="http://schemas.microsoft.com/office/powerpoint/2010/main" val="373639105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Shape 161"/>
          <p:cNvSpPr txBox="1"/>
          <p:nvPr/>
        </p:nvSpPr>
        <p:spPr>
          <a:xfrm>
            <a:off x="268466" y="2056664"/>
            <a:ext cx="8928994" cy="4320480"/>
          </a:xfrm>
          <a:prstGeom prst="rect">
            <a:avLst/>
          </a:prstGeom>
          <a:noFill/>
          <a:ln>
            <a:noFill/>
          </a:ln>
        </p:spPr>
        <p:txBody>
          <a:bodyPr lIns="91425" tIns="45700" rIns="91425" bIns="45700" anchor="t" anchorCtr="0">
            <a:noAutofit/>
          </a:bodyPr>
          <a:lstStyle/>
          <a:p>
            <a:pPr algn="ctr"/>
            <a:r>
              <a:rPr lang="es-ES" sz="2000" b="1" dirty="0">
                <a:latin typeface="Times New Roman" panose="02020603050405020304" pitchFamily="18" charset="0"/>
                <a:cs typeface="Times New Roman" panose="02020603050405020304" pitchFamily="18" charset="0"/>
              </a:rPr>
              <a:t>CARRERA DE PEDAGOGÍA DE LA ACTIVIDAD FÍSICA Y DEPORTE</a:t>
            </a:r>
          </a:p>
          <a:p>
            <a:pPr algn="ctr"/>
            <a:endParaRPr lang="es-EC" sz="2000" b="1" dirty="0" smtClean="0">
              <a:latin typeface="Times New Roman" panose="02020603050405020304" pitchFamily="18" charset="0"/>
              <a:cs typeface="Times New Roman" panose="02020603050405020304" pitchFamily="18" charset="0"/>
            </a:endParaRPr>
          </a:p>
          <a:p>
            <a:pPr algn="ctr"/>
            <a:r>
              <a:rPr lang="es-EC" sz="2000" b="1" dirty="0" smtClean="0">
                <a:latin typeface="Times New Roman" panose="02020603050405020304" pitchFamily="18" charset="0"/>
                <a:cs typeface="Times New Roman" panose="02020603050405020304" pitchFamily="18" charset="0"/>
              </a:rPr>
              <a:t>TEMA:</a:t>
            </a:r>
            <a:endParaRPr lang="es-EC" sz="2000" b="1" dirty="0">
              <a:latin typeface="Times New Roman" panose="02020603050405020304" pitchFamily="18" charset="0"/>
              <a:cs typeface="Times New Roman" panose="02020603050405020304" pitchFamily="18" charset="0"/>
            </a:endParaRPr>
          </a:p>
          <a:p>
            <a:pPr algn="ctr"/>
            <a:r>
              <a:rPr lang="es-EC" sz="2000" cap="all" dirty="0">
                <a:latin typeface="Times New Roman" panose="02020603050405020304" pitchFamily="18" charset="0"/>
                <a:cs typeface="Times New Roman" panose="02020603050405020304" pitchFamily="18" charset="0"/>
              </a:rPr>
              <a:t>Diseño y aplicación de ejercicios con normas de bioseguridad en el desarrollo de los fundamentos técnicos del baloncesto en el Club Guerreros</a:t>
            </a:r>
            <a:endParaRPr lang="es-ES" sz="2000" cap="all" dirty="0">
              <a:latin typeface="Times New Roman" panose="02020603050405020304" pitchFamily="18" charset="0"/>
              <a:cs typeface="Times New Roman" panose="02020603050405020304" pitchFamily="18" charset="0"/>
            </a:endParaRPr>
          </a:p>
          <a:p>
            <a:pPr algn="ctr"/>
            <a:endParaRPr lang="es-EC" sz="2000" b="1" dirty="0">
              <a:latin typeface="Times New Roman" panose="02020603050405020304" pitchFamily="18" charset="0"/>
              <a:cs typeface="Times New Roman" panose="02020603050405020304" pitchFamily="18" charset="0"/>
            </a:endParaRPr>
          </a:p>
          <a:p>
            <a:endParaRPr lang="es-EC" sz="2000" b="1" u="sng" dirty="0">
              <a:latin typeface="Times New Roman" panose="02020603050405020304" pitchFamily="18" charset="0"/>
              <a:cs typeface="Times New Roman" panose="02020603050405020304" pitchFamily="18" charset="0"/>
            </a:endParaRPr>
          </a:p>
          <a:p>
            <a:r>
              <a:rPr lang="es-EC" sz="2000" b="1" u="sng" dirty="0">
                <a:latin typeface="Times New Roman" panose="02020603050405020304" pitchFamily="18" charset="0"/>
                <a:cs typeface="Times New Roman" panose="02020603050405020304" pitchFamily="18" charset="0"/>
              </a:rPr>
              <a:t>AUTOR:</a:t>
            </a:r>
          </a:p>
          <a:p>
            <a:pPr algn="ctr"/>
            <a:r>
              <a:rPr lang="es-EC" sz="2000" dirty="0">
                <a:latin typeface="Times New Roman" panose="02020603050405020304" pitchFamily="18" charset="0"/>
                <a:cs typeface="Times New Roman" panose="02020603050405020304" pitchFamily="18" charset="0"/>
              </a:rPr>
              <a:t>BUSTAMANTE CABREJO, DANIELA ISABEL</a:t>
            </a:r>
          </a:p>
          <a:p>
            <a:pPr algn="ctr"/>
            <a:r>
              <a:rPr lang="es-EC" sz="2000" dirty="0">
                <a:latin typeface="Times New Roman" panose="02020603050405020304" pitchFamily="18" charset="0"/>
                <a:cs typeface="Times New Roman" panose="02020603050405020304" pitchFamily="18" charset="0"/>
              </a:rPr>
              <a:t>MORETA GAIBOR, LIZBETH ESTEFANIA</a:t>
            </a:r>
          </a:p>
          <a:p>
            <a:r>
              <a:rPr lang="es-EC" sz="2000" b="1" u="sng" dirty="0">
                <a:latin typeface="Times New Roman" panose="02020603050405020304" pitchFamily="18" charset="0"/>
                <a:cs typeface="Times New Roman" panose="02020603050405020304" pitchFamily="18" charset="0"/>
              </a:rPr>
              <a:t>TUTOR:</a:t>
            </a:r>
          </a:p>
          <a:p>
            <a:pPr algn="ctr"/>
            <a:r>
              <a:rPr lang="es-EC" sz="2000" dirty="0" err="1">
                <a:latin typeface="Times New Roman" panose="02020603050405020304" pitchFamily="18" charset="0"/>
                <a:cs typeface="Times New Roman" panose="02020603050405020304" pitchFamily="18" charset="0"/>
              </a:rPr>
              <a:t>MSc</a:t>
            </a:r>
            <a:r>
              <a:rPr lang="es-EC" sz="2000" dirty="0">
                <a:latin typeface="Times New Roman" panose="02020603050405020304" pitchFamily="18" charset="0"/>
                <a:cs typeface="Times New Roman" panose="02020603050405020304" pitchFamily="18" charset="0"/>
              </a:rPr>
              <a:t>. VACA GARCÍA, MARIO RENÉ</a:t>
            </a:r>
          </a:p>
          <a:p>
            <a:pPr algn="ctr"/>
            <a:r>
              <a:rPr lang="es-ES_tradnl" sz="3200" b="1" dirty="0">
                <a:latin typeface="Times New Roman" panose="02020603050405020304" pitchFamily="18" charset="0"/>
                <a:cs typeface="Times New Roman" panose="02020603050405020304" pitchFamily="18" charset="0"/>
              </a:rPr>
              <a:t> </a:t>
            </a:r>
            <a:endParaRPr lang="es-ES" sz="3200" dirty="0">
              <a:latin typeface="Times New Roman" panose="02020603050405020304" pitchFamily="18" charset="0"/>
              <a:cs typeface="Times New Roman" panose="02020603050405020304" pitchFamily="18" charset="0"/>
            </a:endParaRPr>
          </a:p>
          <a:p>
            <a:pPr lvl="0" algn="ctr">
              <a:buClr>
                <a:srgbClr val="000000"/>
              </a:buClr>
              <a:buSzPct val="25000"/>
            </a:pPr>
            <a:endParaRPr lang="es-EC" sz="4400" b="1" u="sng"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rotWithShape="1">
          <a:blip r:embed="rId3"/>
          <a:srcRect l="42523" t="43421" r="42515" b="29966"/>
          <a:stretch/>
        </p:blipFill>
        <p:spPr>
          <a:xfrm>
            <a:off x="7153887" y="694944"/>
            <a:ext cx="1673131" cy="1468257"/>
          </a:xfrm>
          <a:prstGeom prst="ellipse">
            <a:avLst/>
          </a:prstGeom>
          <a:ln>
            <a:noFill/>
          </a:ln>
          <a:effectLst>
            <a:softEdge rad="112500"/>
          </a:effectLst>
        </p:spPr>
      </p:pic>
      <p:pic>
        <p:nvPicPr>
          <p:cNvPr id="5" name="Imagen 4"/>
          <p:cNvPicPr/>
          <p:nvPr/>
        </p:nvPicPr>
        <p:blipFill rotWithShape="1">
          <a:blip r:embed="rId4" cstate="print"/>
          <a:srcRect r="71569"/>
          <a:stretch/>
        </p:blipFill>
        <p:spPr>
          <a:xfrm>
            <a:off x="329426" y="581226"/>
            <a:ext cx="2483768" cy="1581975"/>
          </a:xfrm>
          <a:prstGeom prst="ellipse">
            <a:avLst/>
          </a:prstGeom>
          <a:ln>
            <a:noFill/>
          </a:ln>
          <a:effectLst>
            <a:softEdge rad="112500"/>
          </a:effectLst>
        </p:spPr>
      </p:pic>
    </p:spTree>
    <p:extLst>
      <p:ext uri="{BB962C8B-B14F-4D97-AF65-F5344CB8AC3E}">
        <p14:creationId xmlns:p14="http://schemas.microsoft.com/office/powerpoint/2010/main" val="149871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barn(inVertical)">
                                      <p:cBhvr>
                                        <p:cTn id="7" dur="5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14660" y="620690"/>
            <a:ext cx="8352928" cy="1354217"/>
          </a:xfrm>
          <a:prstGeom prst="rect">
            <a:avLst/>
          </a:prstGeom>
          <a:noFill/>
        </p:spPr>
        <p:txBody>
          <a:bodyPr wrap="square" rtlCol="0">
            <a:spAutoFit/>
          </a:bodyPr>
          <a:lstStyle/>
          <a:p>
            <a:pPr algn="just"/>
            <a:r>
              <a:rPr lang="es-EC" sz="3200" b="1" dirty="0">
                <a:solidFill>
                  <a:srgbClr val="FF0000"/>
                </a:solidFill>
                <a:latin typeface="Times New Roman" panose="02020603050405020304" pitchFamily="18" charset="0"/>
                <a:cs typeface="Times New Roman" panose="02020603050405020304" pitchFamily="18" charset="0"/>
              </a:rPr>
              <a:t>METODOLOGÍA DE LA INVESTIGACIÓN</a:t>
            </a:r>
          </a:p>
          <a:p>
            <a:pPr lvl="1" algn="ctr"/>
            <a:r>
              <a:rPr lang="es-EC" sz="3200" b="1" dirty="0">
                <a:latin typeface="Times New Roman" panose="02020603050405020304" pitchFamily="18" charset="0"/>
                <a:cs typeface="Times New Roman" panose="02020603050405020304" pitchFamily="18" charset="0"/>
              </a:rPr>
              <a:t>Tipo de investigación</a:t>
            </a:r>
            <a:endParaRPr lang="es-EC" b="1" dirty="0">
              <a:latin typeface="Times New Roman" panose="02020603050405020304" pitchFamily="18" charset="0"/>
              <a:cs typeface="Times New Roman" panose="02020603050405020304" pitchFamily="18" charset="0"/>
            </a:endParaRPr>
          </a:p>
          <a:p>
            <a:endParaRPr lang="es-EC" dirty="0">
              <a:latin typeface="Times New Roman" panose="02020603050405020304" pitchFamily="18" charset="0"/>
              <a:cs typeface="Times New Roman" panose="02020603050405020304" pitchFamily="18" charset="0"/>
            </a:endParaRPr>
          </a:p>
        </p:txBody>
      </p:sp>
      <p:sp>
        <p:nvSpPr>
          <p:cNvPr id="3" name="CuadroTexto 2"/>
          <p:cNvSpPr txBox="1"/>
          <p:nvPr/>
        </p:nvSpPr>
        <p:spPr>
          <a:xfrm>
            <a:off x="414660" y="1929746"/>
            <a:ext cx="8352928" cy="2677656"/>
          </a:xfrm>
          <a:prstGeom prst="rect">
            <a:avLst/>
          </a:prstGeom>
          <a:solidFill>
            <a:srgbClr val="92D050"/>
          </a:solidFill>
          <a:ln>
            <a:solidFill>
              <a:srgbClr val="92D050"/>
            </a:solidFill>
          </a:ln>
        </p:spPr>
        <p:txBody>
          <a:bodyPr wrap="square" rtlCol="0">
            <a:spAutoFit/>
          </a:bodyPr>
          <a:lstStyle/>
          <a:p>
            <a:pPr lvl="1" algn="just"/>
            <a:r>
              <a:rPr lang="es-EC" sz="2800" dirty="0">
                <a:latin typeface="Times New Roman" panose="02020603050405020304" pitchFamily="18" charset="0"/>
                <a:cs typeface="Times New Roman" panose="02020603050405020304" pitchFamily="18" charset="0"/>
              </a:rPr>
              <a:t>La investigación expuesta en este trabajo es de tipo cuasi experimental ya que los ejercicios diseñados fueron aplicados  la población en si, así entenderemos la naturaleza de la problemática y se dará una aplicación lógica y práctica por medio de una investigación de tipo cualitativa.</a:t>
            </a:r>
            <a:endParaRPr lang="es-EC"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25999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nvPr>
        </p:nvGraphicFramePr>
        <p:xfrm>
          <a:off x="179512" y="554548"/>
          <a:ext cx="8964488" cy="5909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2555778" y="71046"/>
            <a:ext cx="4552849" cy="523220"/>
          </a:xfrm>
          <a:prstGeom prst="rect">
            <a:avLst/>
          </a:prstGeom>
        </p:spPr>
        <p:txBody>
          <a:bodyPr wrap="none">
            <a:spAutoFit/>
          </a:bodyPr>
          <a:lstStyle/>
          <a:p>
            <a:pPr algn="just"/>
            <a:r>
              <a:rPr lang="es-EC" sz="2800" b="1" dirty="0">
                <a:solidFill>
                  <a:srgbClr val="FF0000"/>
                </a:solidFill>
                <a:latin typeface="Times New Roman" panose="02020603050405020304" pitchFamily="18" charset="0"/>
                <a:cs typeface="Times New Roman" panose="02020603050405020304" pitchFamily="18" charset="0"/>
              </a:rPr>
              <a:t>POBLACIÓN Y MUESTRA</a:t>
            </a:r>
          </a:p>
        </p:txBody>
      </p:sp>
    </p:spTree>
    <p:extLst>
      <p:ext uri="{BB962C8B-B14F-4D97-AF65-F5344CB8AC3E}">
        <p14:creationId xmlns:p14="http://schemas.microsoft.com/office/powerpoint/2010/main" val="13672373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67544" y="620690"/>
            <a:ext cx="8208912" cy="2985433"/>
          </a:xfrm>
          <a:prstGeom prst="rect">
            <a:avLst/>
          </a:prstGeom>
          <a:noFill/>
        </p:spPr>
        <p:txBody>
          <a:bodyPr wrap="square" rtlCol="0">
            <a:spAutoFit/>
          </a:bodyPr>
          <a:lstStyle/>
          <a:p>
            <a:pPr algn="ctr"/>
            <a:r>
              <a:rPr lang="es-EC" sz="2800" b="1" dirty="0">
                <a:solidFill>
                  <a:srgbClr val="FF0000"/>
                </a:solidFill>
                <a:latin typeface="Times New Roman" panose="02020603050405020304" pitchFamily="18" charset="0"/>
                <a:cs typeface="Times New Roman" panose="02020603050405020304" pitchFamily="18" charset="0"/>
              </a:rPr>
              <a:t>INSTRUMENTOS DE INVESTIGACIÓN</a:t>
            </a:r>
            <a:endParaRPr lang="es-ES" sz="4400" b="1" dirty="0">
              <a:solidFill>
                <a:srgbClr val="FF0000"/>
              </a:solidFill>
              <a:latin typeface="Times New Roman" panose="02020603050405020304" pitchFamily="18" charset="0"/>
              <a:cs typeface="Times New Roman" panose="02020603050405020304" pitchFamily="18" charset="0"/>
            </a:endParaRPr>
          </a:p>
          <a:p>
            <a:pPr lvl="2" algn="ctr">
              <a:lnSpc>
                <a:spcPct val="200000"/>
              </a:lnSpc>
            </a:pPr>
            <a:r>
              <a:rPr lang="es-EC" sz="2000" dirty="0">
                <a:latin typeface="Times New Roman" panose="02020603050405020304" pitchFamily="18" charset="0"/>
                <a:cs typeface="Times New Roman" panose="02020603050405020304" pitchFamily="18" charset="0"/>
              </a:rPr>
              <a:t>Los instrumentos de investigación es la guía de observación</a:t>
            </a:r>
          </a:p>
          <a:p>
            <a:pPr marL="342900" lvl="2" indent="-342900">
              <a:lnSpc>
                <a:spcPct val="200000"/>
              </a:lnSpc>
              <a:buFont typeface="Wingdings" panose="05000000000000000000" pitchFamily="2" charset="2"/>
              <a:buChar char="Ø"/>
            </a:pPr>
            <a:r>
              <a:rPr lang="es-EC" cap="all" dirty="0">
                <a:latin typeface="Times New Roman" panose="02020603050405020304" pitchFamily="18" charset="0"/>
                <a:cs typeface="Times New Roman" panose="02020603050405020304" pitchFamily="18" charset="0"/>
              </a:rPr>
              <a:t>Propuesta de guía de normas de bioseguridad al ingreso de los entrenamientos</a:t>
            </a:r>
            <a:endParaRPr lang="es-ES" cap="all" dirty="0">
              <a:latin typeface="Times New Roman" panose="02020603050405020304" pitchFamily="18" charset="0"/>
              <a:cs typeface="Times New Roman" panose="02020603050405020304" pitchFamily="18" charset="0"/>
            </a:endParaRPr>
          </a:p>
          <a:p>
            <a:pPr lvl="2">
              <a:lnSpc>
                <a:spcPct val="200000"/>
              </a:lnSpc>
            </a:pPr>
            <a:endParaRPr lang="es-EC" sz="2400" dirty="0">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nvPr>
        </p:nvGraphicFramePr>
        <p:xfrm>
          <a:off x="694285" y="3284984"/>
          <a:ext cx="7992889" cy="1584176"/>
        </p:xfrm>
        <a:graphic>
          <a:graphicData uri="http://schemas.openxmlformats.org/drawingml/2006/table">
            <a:tbl>
              <a:tblPr firstRow="1" firstCol="1" bandRow="1">
                <a:tableStyleId>{9D7B26C5-4107-4FEC-AEDC-1716B250A1EF}</a:tableStyleId>
              </a:tblPr>
              <a:tblGrid>
                <a:gridCol w="1825084">
                  <a:extLst>
                    <a:ext uri="{9D8B030D-6E8A-4147-A177-3AD203B41FA5}">
                      <a16:colId xmlns:a16="http://schemas.microsoft.com/office/drawing/2014/main" val="20000"/>
                    </a:ext>
                  </a:extLst>
                </a:gridCol>
                <a:gridCol w="1176759">
                  <a:extLst>
                    <a:ext uri="{9D8B030D-6E8A-4147-A177-3AD203B41FA5}">
                      <a16:colId xmlns:a16="http://schemas.microsoft.com/office/drawing/2014/main" val="20001"/>
                    </a:ext>
                  </a:extLst>
                </a:gridCol>
                <a:gridCol w="1201204">
                  <a:extLst>
                    <a:ext uri="{9D8B030D-6E8A-4147-A177-3AD203B41FA5}">
                      <a16:colId xmlns:a16="http://schemas.microsoft.com/office/drawing/2014/main" val="20002"/>
                    </a:ext>
                  </a:extLst>
                </a:gridCol>
                <a:gridCol w="1177924">
                  <a:extLst>
                    <a:ext uri="{9D8B030D-6E8A-4147-A177-3AD203B41FA5}">
                      <a16:colId xmlns:a16="http://schemas.microsoft.com/office/drawing/2014/main" val="20003"/>
                    </a:ext>
                  </a:extLst>
                </a:gridCol>
                <a:gridCol w="1430503">
                  <a:extLst>
                    <a:ext uri="{9D8B030D-6E8A-4147-A177-3AD203B41FA5}">
                      <a16:colId xmlns:a16="http://schemas.microsoft.com/office/drawing/2014/main" val="20004"/>
                    </a:ext>
                  </a:extLst>
                </a:gridCol>
                <a:gridCol w="1181415">
                  <a:extLst>
                    <a:ext uri="{9D8B030D-6E8A-4147-A177-3AD203B41FA5}">
                      <a16:colId xmlns:a16="http://schemas.microsoft.com/office/drawing/2014/main" val="20005"/>
                    </a:ext>
                  </a:extLst>
                </a:gridCol>
              </a:tblGrid>
              <a:tr h="396044">
                <a:tc>
                  <a:txBody>
                    <a:bodyPr/>
                    <a:lstStyle/>
                    <a:p>
                      <a:pPr indent="457200" algn="l">
                        <a:lnSpc>
                          <a:spcPct val="200000"/>
                        </a:lnSpc>
                        <a:spcAft>
                          <a:spcPts val="0"/>
                        </a:spcAft>
                      </a:pPr>
                      <a:r>
                        <a:rPr lang="es-EC" sz="1100" dirty="0">
                          <a:effectLst/>
                        </a:rPr>
                        <a:t>Puntuación</a:t>
                      </a:r>
                      <a:endParaRPr lang="es-ES" sz="1100" dirty="0">
                        <a:effectLst/>
                        <a:latin typeface="Arial" panose="020B0604020202020204" pitchFamily="34" charset="0"/>
                        <a:ea typeface="SimSun" panose="02010600030101010101" pitchFamily="2" charset="-122"/>
                        <a:cs typeface="SimSun" panose="02010600030101010101" pitchFamily="2" charset="-122"/>
                      </a:endParaRPr>
                    </a:p>
                  </a:txBody>
                  <a:tcPr marL="44450" marR="44450" marT="0" marB="0" anchor="ctr"/>
                </a:tc>
                <a:tc>
                  <a:txBody>
                    <a:bodyPr/>
                    <a:lstStyle/>
                    <a:p>
                      <a:pPr indent="457200" algn="ctr">
                        <a:lnSpc>
                          <a:spcPct val="200000"/>
                        </a:lnSpc>
                        <a:spcAft>
                          <a:spcPts val="0"/>
                        </a:spcAft>
                      </a:pPr>
                      <a:r>
                        <a:rPr lang="es-EC" sz="1100">
                          <a:effectLst/>
                        </a:rPr>
                        <a:t>1</a:t>
                      </a:r>
                      <a:endParaRPr lang="es-ES" sz="1100">
                        <a:effectLst/>
                        <a:latin typeface="Arial" panose="020B0604020202020204" pitchFamily="34" charset="0"/>
                        <a:ea typeface="SimSun" panose="02010600030101010101" pitchFamily="2" charset="-122"/>
                        <a:cs typeface="SimSun" panose="02010600030101010101" pitchFamily="2" charset="-122"/>
                      </a:endParaRPr>
                    </a:p>
                  </a:txBody>
                  <a:tcPr marL="44450" marR="44450" marT="0" marB="0" anchor="ctr"/>
                </a:tc>
                <a:tc>
                  <a:txBody>
                    <a:bodyPr/>
                    <a:lstStyle/>
                    <a:p>
                      <a:pPr indent="457200" algn="ctr">
                        <a:lnSpc>
                          <a:spcPct val="200000"/>
                        </a:lnSpc>
                        <a:spcAft>
                          <a:spcPts val="0"/>
                        </a:spcAft>
                      </a:pPr>
                      <a:r>
                        <a:rPr lang="es-EC" sz="1100">
                          <a:effectLst/>
                        </a:rPr>
                        <a:t>2</a:t>
                      </a:r>
                      <a:endParaRPr lang="es-ES" sz="1100">
                        <a:effectLst/>
                        <a:latin typeface="Arial" panose="020B0604020202020204" pitchFamily="34" charset="0"/>
                        <a:ea typeface="SimSun" panose="02010600030101010101" pitchFamily="2" charset="-122"/>
                        <a:cs typeface="SimSun" panose="02010600030101010101" pitchFamily="2" charset="-122"/>
                      </a:endParaRPr>
                    </a:p>
                  </a:txBody>
                  <a:tcPr marL="44450" marR="44450" marT="0" marB="0" anchor="ctr"/>
                </a:tc>
                <a:tc>
                  <a:txBody>
                    <a:bodyPr/>
                    <a:lstStyle/>
                    <a:p>
                      <a:pPr indent="457200" algn="ctr">
                        <a:lnSpc>
                          <a:spcPct val="200000"/>
                        </a:lnSpc>
                        <a:spcAft>
                          <a:spcPts val="0"/>
                        </a:spcAft>
                      </a:pPr>
                      <a:r>
                        <a:rPr lang="es-EC" sz="1100">
                          <a:effectLst/>
                        </a:rPr>
                        <a:t>3</a:t>
                      </a:r>
                      <a:endParaRPr lang="es-ES" sz="1100">
                        <a:effectLst/>
                        <a:latin typeface="Arial" panose="020B0604020202020204" pitchFamily="34" charset="0"/>
                        <a:ea typeface="SimSun" panose="02010600030101010101" pitchFamily="2" charset="-122"/>
                        <a:cs typeface="SimSun" panose="02010600030101010101" pitchFamily="2" charset="-122"/>
                      </a:endParaRPr>
                    </a:p>
                  </a:txBody>
                  <a:tcPr marL="44450" marR="44450" marT="0" marB="0" anchor="ctr"/>
                </a:tc>
                <a:tc>
                  <a:txBody>
                    <a:bodyPr/>
                    <a:lstStyle/>
                    <a:p>
                      <a:pPr indent="457200" algn="ctr">
                        <a:lnSpc>
                          <a:spcPct val="200000"/>
                        </a:lnSpc>
                        <a:spcAft>
                          <a:spcPts val="0"/>
                        </a:spcAft>
                      </a:pPr>
                      <a:r>
                        <a:rPr lang="es-EC" sz="1100">
                          <a:effectLst/>
                        </a:rPr>
                        <a:t>4</a:t>
                      </a:r>
                      <a:endParaRPr lang="es-ES" sz="1100">
                        <a:effectLst/>
                        <a:latin typeface="Arial" panose="020B0604020202020204" pitchFamily="34" charset="0"/>
                        <a:ea typeface="SimSun" panose="02010600030101010101" pitchFamily="2" charset="-122"/>
                        <a:cs typeface="SimSun" panose="02010600030101010101" pitchFamily="2" charset="-122"/>
                      </a:endParaRPr>
                    </a:p>
                  </a:txBody>
                  <a:tcPr marL="44450" marR="44450" marT="0" marB="0" anchor="ctr"/>
                </a:tc>
                <a:tc>
                  <a:txBody>
                    <a:bodyPr/>
                    <a:lstStyle/>
                    <a:p>
                      <a:pPr indent="457200" algn="ctr">
                        <a:lnSpc>
                          <a:spcPct val="200000"/>
                        </a:lnSpc>
                        <a:spcAft>
                          <a:spcPts val="0"/>
                        </a:spcAft>
                      </a:pPr>
                      <a:r>
                        <a:rPr lang="es-EC" sz="1100" dirty="0">
                          <a:effectLst/>
                        </a:rPr>
                        <a:t>5</a:t>
                      </a:r>
                      <a:endParaRPr lang="es-ES" sz="1100" dirty="0">
                        <a:effectLst/>
                        <a:latin typeface="Arial" panose="020B0604020202020204" pitchFamily="34" charset="0"/>
                        <a:ea typeface="SimSun" panose="02010600030101010101" pitchFamily="2" charset="-122"/>
                        <a:cs typeface="SimSun" panose="02010600030101010101" pitchFamily="2" charset="-122"/>
                      </a:endParaRPr>
                    </a:p>
                  </a:txBody>
                  <a:tcPr marL="44450" marR="44450" marT="0" marB="0" anchor="ctr"/>
                </a:tc>
                <a:extLst>
                  <a:ext uri="{0D108BD9-81ED-4DB2-BD59-A6C34878D82A}">
                    <a16:rowId xmlns:a16="http://schemas.microsoft.com/office/drawing/2014/main" val="10000"/>
                  </a:ext>
                </a:extLst>
              </a:tr>
              <a:tr h="792088">
                <a:tc>
                  <a:txBody>
                    <a:bodyPr/>
                    <a:lstStyle/>
                    <a:p>
                      <a:pPr indent="457200" algn="l">
                        <a:lnSpc>
                          <a:spcPct val="200000"/>
                        </a:lnSpc>
                        <a:spcAft>
                          <a:spcPts val="0"/>
                        </a:spcAft>
                      </a:pPr>
                      <a:r>
                        <a:rPr lang="es-EC" sz="1100">
                          <a:effectLst/>
                        </a:rPr>
                        <a:t>Calificación </a:t>
                      </a:r>
                      <a:endParaRPr lang="es-ES" sz="1100">
                        <a:effectLst/>
                        <a:latin typeface="Arial" panose="020B0604020202020204" pitchFamily="34" charset="0"/>
                        <a:ea typeface="SimSun" panose="02010600030101010101" pitchFamily="2" charset="-122"/>
                        <a:cs typeface="SimSun" panose="02010600030101010101" pitchFamily="2" charset="-122"/>
                      </a:endParaRPr>
                    </a:p>
                  </a:txBody>
                  <a:tcPr marL="44450" marR="44450" marT="0" marB="0" anchor="ctr"/>
                </a:tc>
                <a:tc>
                  <a:txBody>
                    <a:bodyPr/>
                    <a:lstStyle/>
                    <a:p>
                      <a:pPr indent="457200" algn="l">
                        <a:lnSpc>
                          <a:spcPct val="200000"/>
                        </a:lnSpc>
                        <a:spcAft>
                          <a:spcPts val="0"/>
                        </a:spcAft>
                      </a:pPr>
                      <a:r>
                        <a:rPr lang="es-EC" sz="1100" dirty="0">
                          <a:effectLst/>
                        </a:rPr>
                        <a:t>Malo</a:t>
                      </a:r>
                      <a:endParaRPr lang="es-ES" sz="1100" dirty="0">
                        <a:effectLst/>
                        <a:latin typeface="Arial" panose="020B0604020202020204" pitchFamily="34" charset="0"/>
                        <a:ea typeface="SimSun" panose="02010600030101010101" pitchFamily="2" charset="-122"/>
                        <a:cs typeface="SimSun" panose="02010600030101010101" pitchFamily="2" charset="-122"/>
                      </a:endParaRPr>
                    </a:p>
                  </a:txBody>
                  <a:tcPr marL="44450" marR="44450" marT="0" marB="0" anchor="ctr"/>
                </a:tc>
                <a:tc>
                  <a:txBody>
                    <a:bodyPr/>
                    <a:lstStyle/>
                    <a:p>
                      <a:pPr indent="457200" algn="l">
                        <a:lnSpc>
                          <a:spcPct val="200000"/>
                        </a:lnSpc>
                        <a:spcAft>
                          <a:spcPts val="0"/>
                        </a:spcAft>
                      </a:pPr>
                      <a:r>
                        <a:rPr lang="es-EC" sz="1100">
                          <a:effectLst/>
                        </a:rPr>
                        <a:t>Deficiente </a:t>
                      </a:r>
                      <a:endParaRPr lang="es-ES" sz="1100">
                        <a:effectLst/>
                        <a:latin typeface="Arial" panose="020B0604020202020204" pitchFamily="34" charset="0"/>
                        <a:ea typeface="SimSun" panose="02010600030101010101" pitchFamily="2" charset="-122"/>
                        <a:cs typeface="SimSun" panose="02010600030101010101" pitchFamily="2" charset="-122"/>
                      </a:endParaRPr>
                    </a:p>
                  </a:txBody>
                  <a:tcPr marL="44450" marR="44450" marT="0" marB="0" anchor="ctr"/>
                </a:tc>
                <a:tc>
                  <a:txBody>
                    <a:bodyPr/>
                    <a:lstStyle/>
                    <a:p>
                      <a:pPr indent="457200" algn="l">
                        <a:lnSpc>
                          <a:spcPct val="200000"/>
                        </a:lnSpc>
                        <a:spcAft>
                          <a:spcPts val="0"/>
                        </a:spcAft>
                      </a:pPr>
                      <a:r>
                        <a:rPr lang="es-EC" sz="1100">
                          <a:effectLst/>
                        </a:rPr>
                        <a:t>Bueno </a:t>
                      </a:r>
                      <a:endParaRPr lang="es-ES" sz="1100">
                        <a:effectLst/>
                        <a:latin typeface="Arial" panose="020B0604020202020204" pitchFamily="34" charset="0"/>
                        <a:ea typeface="SimSun" panose="02010600030101010101" pitchFamily="2" charset="-122"/>
                        <a:cs typeface="SimSun" panose="02010600030101010101" pitchFamily="2" charset="-122"/>
                      </a:endParaRPr>
                    </a:p>
                  </a:txBody>
                  <a:tcPr marL="44450" marR="44450" marT="0" marB="0" anchor="ctr"/>
                </a:tc>
                <a:tc>
                  <a:txBody>
                    <a:bodyPr/>
                    <a:lstStyle/>
                    <a:p>
                      <a:pPr indent="457200" algn="l">
                        <a:lnSpc>
                          <a:spcPct val="200000"/>
                        </a:lnSpc>
                        <a:spcAft>
                          <a:spcPts val="0"/>
                        </a:spcAft>
                      </a:pPr>
                      <a:r>
                        <a:rPr lang="es-EC" sz="1100">
                          <a:effectLst/>
                        </a:rPr>
                        <a:t>Muy bueno </a:t>
                      </a:r>
                      <a:endParaRPr lang="es-ES" sz="1100">
                        <a:effectLst/>
                        <a:latin typeface="Arial" panose="020B0604020202020204" pitchFamily="34" charset="0"/>
                        <a:ea typeface="SimSun" panose="02010600030101010101" pitchFamily="2" charset="-122"/>
                        <a:cs typeface="SimSun" panose="02010600030101010101" pitchFamily="2" charset="-122"/>
                      </a:endParaRPr>
                    </a:p>
                  </a:txBody>
                  <a:tcPr marL="44450" marR="44450" marT="0" marB="0" anchor="ctr"/>
                </a:tc>
                <a:tc>
                  <a:txBody>
                    <a:bodyPr/>
                    <a:lstStyle/>
                    <a:p>
                      <a:pPr indent="457200" algn="l">
                        <a:lnSpc>
                          <a:spcPct val="200000"/>
                        </a:lnSpc>
                        <a:spcAft>
                          <a:spcPts val="0"/>
                        </a:spcAft>
                      </a:pPr>
                      <a:r>
                        <a:rPr lang="es-EC" sz="1100">
                          <a:effectLst/>
                        </a:rPr>
                        <a:t>Excelente </a:t>
                      </a:r>
                      <a:endParaRPr lang="es-ES" sz="1100">
                        <a:effectLst/>
                        <a:latin typeface="Arial" panose="020B0604020202020204" pitchFamily="34" charset="0"/>
                        <a:ea typeface="SimSun" panose="02010600030101010101" pitchFamily="2" charset="-122"/>
                        <a:cs typeface="SimSun" panose="02010600030101010101" pitchFamily="2" charset="-122"/>
                      </a:endParaRPr>
                    </a:p>
                  </a:txBody>
                  <a:tcPr marL="44450" marR="44450" marT="0" marB="0" anchor="ctr"/>
                </a:tc>
                <a:extLst>
                  <a:ext uri="{0D108BD9-81ED-4DB2-BD59-A6C34878D82A}">
                    <a16:rowId xmlns:a16="http://schemas.microsoft.com/office/drawing/2014/main" val="10001"/>
                  </a:ext>
                </a:extLst>
              </a:tr>
              <a:tr h="396044">
                <a:tc>
                  <a:txBody>
                    <a:bodyPr/>
                    <a:lstStyle/>
                    <a:p>
                      <a:pPr indent="457200" algn="l">
                        <a:lnSpc>
                          <a:spcPct val="200000"/>
                        </a:lnSpc>
                        <a:spcAft>
                          <a:spcPts val="0"/>
                        </a:spcAft>
                      </a:pPr>
                      <a:r>
                        <a:rPr lang="es-EC" sz="1100">
                          <a:effectLst/>
                        </a:rPr>
                        <a:t>Valoración </a:t>
                      </a:r>
                      <a:endParaRPr lang="es-ES" sz="1100">
                        <a:effectLst/>
                        <a:latin typeface="Arial" panose="020B0604020202020204" pitchFamily="34" charset="0"/>
                        <a:ea typeface="SimSun" panose="02010600030101010101" pitchFamily="2" charset="-122"/>
                        <a:cs typeface="SimSun" panose="02010600030101010101" pitchFamily="2" charset="-122"/>
                      </a:endParaRPr>
                    </a:p>
                  </a:txBody>
                  <a:tcPr marL="44450" marR="44450" marT="0" marB="0" anchor="ctr"/>
                </a:tc>
                <a:tc>
                  <a:txBody>
                    <a:bodyPr/>
                    <a:lstStyle/>
                    <a:p>
                      <a:pPr indent="457200" algn="l">
                        <a:lnSpc>
                          <a:spcPct val="200000"/>
                        </a:lnSpc>
                        <a:spcAft>
                          <a:spcPts val="0"/>
                        </a:spcAft>
                      </a:pPr>
                      <a:r>
                        <a:rPr lang="es-EC" sz="1100">
                          <a:effectLst/>
                        </a:rPr>
                        <a:t>8 p </a:t>
                      </a:r>
                      <a:endParaRPr lang="es-ES" sz="1100">
                        <a:effectLst/>
                        <a:latin typeface="Arial" panose="020B0604020202020204" pitchFamily="34" charset="0"/>
                        <a:ea typeface="SimSun" panose="02010600030101010101" pitchFamily="2" charset="-122"/>
                        <a:cs typeface="SimSun" panose="02010600030101010101" pitchFamily="2" charset="-122"/>
                      </a:endParaRPr>
                    </a:p>
                  </a:txBody>
                  <a:tcPr marL="44450" marR="44450" marT="0" marB="0" anchor="ctr"/>
                </a:tc>
                <a:tc>
                  <a:txBody>
                    <a:bodyPr/>
                    <a:lstStyle/>
                    <a:p>
                      <a:pPr indent="457200" algn="l">
                        <a:lnSpc>
                          <a:spcPct val="200000"/>
                        </a:lnSpc>
                        <a:spcAft>
                          <a:spcPts val="0"/>
                        </a:spcAft>
                      </a:pPr>
                      <a:r>
                        <a:rPr lang="es-EC" sz="1100">
                          <a:effectLst/>
                        </a:rPr>
                        <a:t>16 p</a:t>
                      </a:r>
                      <a:endParaRPr lang="es-ES" sz="1100">
                        <a:effectLst/>
                        <a:latin typeface="Arial" panose="020B0604020202020204" pitchFamily="34" charset="0"/>
                        <a:ea typeface="SimSun" panose="02010600030101010101" pitchFamily="2" charset="-122"/>
                        <a:cs typeface="SimSun" panose="02010600030101010101" pitchFamily="2" charset="-122"/>
                      </a:endParaRPr>
                    </a:p>
                  </a:txBody>
                  <a:tcPr marL="44450" marR="44450" marT="0" marB="0" anchor="ctr"/>
                </a:tc>
                <a:tc>
                  <a:txBody>
                    <a:bodyPr/>
                    <a:lstStyle/>
                    <a:p>
                      <a:pPr indent="457200" algn="l">
                        <a:lnSpc>
                          <a:spcPct val="200000"/>
                        </a:lnSpc>
                        <a:spcAft>
                          <a:spcPts val="0"/>
                        </a:spcAft>
                      </a:pPr>
                      <a:r>
                        <a:rPr lang="es-EC" sz="1100">
                          <a:effectLst/>
                        </a:rPr>
                        <a:t>24 p</a:t>
                      </a:r>
                      <a:endParaRPr lang="es-ES" sz="1100">
                        <a:effectLst/>
                        <a:latin typeface="Arial" panose="020B0604020202020204" pitchFamily="34" charset="0"/>
                        <a:ea typeface="SimSun" panose="02010600030101010101" pitchFamily="2" charset="-122"/>
                        <a:cs typeface="SimSun" panose="02010600030101010101" pitchFamily="2" charset="-122"/>
                      </a:endParaRPr>
                    </a:p>
                  </a:txBody>
                  <a:tcPr marL="44450" marR="44450" marT="0" marB="0" anchor="ctr"/>
                </a:tc>
                <a:tc>
                  <a:txBody>
                    <a:bodyPr/>
                    <a:lstStyle/>
                    <a:p>
                      <a:pPr indent="457200" algn="l">
                        <a:lnSpc>
                          <a:spcPct val="200000"/>
                        </a:lnSpc>
                        <a:spcAft>
                          <a:spcPts val="0"/>
                        </a:spcAft>
                      </a:pPr>
                      <a:r>
                        <a:rPr lang="es-EC" sz="1100">
                          <a:effectLst/>
                        </a:rPr>
                        <a:t>32 p</a:t>
                      </a:r>
                      <a:endParaRPr lang="es-ES" sz="1100">
                        <a:effectLst/>
                        <a:latin typeface="Arial" panose="020B0604020202020204" pitchFamily="34" charset="0"/>
                        <a:ea typeface="SimSun" panose="02010600030101010101" pitchFamily="2" charset="-122"/>
                        <a:cs typeface="SimSun" panose="02010600030101010101" pitchFamily="2" charset="-122"/>
                      </a:endParaRPr>
                    </a:p>
                  </a:txBody>
                  <a:tcPr marL="44450" marR="44450" marT="0" marB="0" anchor="ctr"/>
                </a:tc>
                <a:tc>
                  <a:txBody>
                    <a:bodyPr/>
                    <a:lstStyle/>
                    <a:p>
                      <a:pPr indent="457200" algn="l">
                        <a:lnSpc>
                          <a:spcPct val="200000"/>
                        </a:lnSpc>
                        <a:spcAft>
                          <a:spcPts val="0"/>
                        </a:spcAft>
                      </a:pPr>
                      <a:r>
                        <a:rPr lang="es-EC" sz="1100" dirty="0">
                          <a:effectLst/>
                        </a:rPr>
                        <a:t>40 p</a:t>
                      </a:r>
                      <a:endParaRPr lang="es-ES" sz="1100" dirty="0">
                        <a:effectLst/>
                        <a:latin typeface="Arial" panose="020B0604020202020204" pitchFamily="34" charset="0"/>
                        <a:ea typeface="SimSun" panose="02010600030101010101" pitchFamily="2" charset="-122"/>
                        <a:cs typeface="SimSun" panose="02010600030101010101" pitchFamily="2" charset="-122"/>
                      </a:endParaRPr>
                    </a:p>
                  </a:txBody>
                  <a:tcPr marL="44450" marR="4445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096671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755576" y="764704"/>
          <a:ext cx="7776866" cy="5047156"/>
        </p:xfrm>
        <a:graphic>
          <a:graphicData uri="http://schemas.openxmlformats.org/drawingml/2006/table">
            <a:tbl>
              <a:tblPr firstRow="1" firstCol="1" bandRow="1">
                <a:tableStyleId>{8EC20E35-A176-4012-BC5E-935CFFF8708E}</a:tableStyleId>
              </a:tblPr>
              <a:tblGrid>
                <a:gridCol w="5017061">
                  <a:extLst>
                    <a:ext uri="{9D8B030D-6E8A-4147-A177-3AD203B41FA5}">
                      <a16:colId xmlns:a16="http://schemas.microsoft.com/office/drawing/2014/main" val="1864564495"/>
                    </a:ext>
                  </a:extLst>
                </a:gridCol>
                <a:gridCol w="551961">
                  <a:extLst>
                    <a:ext uri="{9D8B030D-6E8A-4147-A177-3AD203B41FA5}">
                      <a16:colId xmlns:a16="http://schemas.microsoft.com/office/drawing/2014/main" val="3449282722"/>
                    </a:ext>
                  </a:extLst>
                </a:gridCol>
                <a:gridCol w="551961">
                  <a:extLst>
                    <a:ext uri="{9D8B030D-6E8A-4147-A177-3AD203B41FA5}">
                      <a16:colId xmlns:a16="http://schemas.microsoft.com/office/drawing/2014/main" val="2797769470"/>
                    </a:ext>
                  </a:extLst>
                </a:gridCol>
                <a:gridCol w="551961">
                  <a:extLst>
                    <a:ext uri="{9D8B030D-6E8A-4147-A177-3AD203B41FA5}">
                      <a16:colId xmlns:a16="http://schemas.microsoft.com/office/drawing/2014/main" val="2219119051"/>
                    </a:ext>
                  </a:extLst>
                </a:gridCol>
                <a:gridCol w="551961">
                  <a:extLst>
                    <a:ext uri="{9D8B030D-6E8A-4147-A177-3AD203B41FA5}">
                      <a16:colId xmlns:a16="http://schemas.microsoft.com/office/drawing/2014/main" val="2736268036"/>
                    </a:ext>
                  </a:extLst>
                </a:gridCol>
                <a:gridCol w="551961">
                  <a:extLst>
                    <a:ext uri="{9D8B030D-6E8A-4147-A177-3AD203B41FA5}">
                      <a16:colId xmlns:a16="http://schemas.microsoft.com/office/drawing/2014/main" val="1143838408"/>
                    </a:ext>
                  </a:extLst>
                </a:gridCol>
              </a:tblGrid>
              <a:tr h="621604">
                <a:tc>
                  <a:txBody>
                    <a:bodyPr/>
                    <a:lstStyle/>
                    <a:p>
                      <a:pPr marL="0" indent="0">
                        <a:lnSpc>
                          <a:spcPct val="150000"/>
                        </a:lnSpc>
                        <a:spcAft>
                          <a:spcPts val="0"/>
                        </a:spcAft>
                        <a:buFont typeface="Arial" panose="020B0604020202020204" pitchFamily="34" charset="0"/>
                        <a:buNone/>
                      </a:pPr>
                      <a:r>
                        <a:rPr lang="es-ES" sz="1200" b="1" dirty="0" smtClean="0">
                          <a:solidFill>
                            <a:schemeClr val="tx1"/>
                          </a:solidFill>
                          <a:effectLst/>
                        </a:rPr>
                        <a:t>Normas </a:t>
                      </a:r>
                      <a:r>
                        <a:rPr lang="es-ES" sz="1200" b="1" dirty="0">
                          <a:solidFill>
                            <a:schemeClr val="tx1"/>
                          </a:solidFill>
                          <a:effectLst/>
                        </a:rPr>
                        <a:t>de bioseguridad previo al ingreso del entrenamiento </a:t>
                      </a:r>
                      <a:endParaRPr lang="es-EC" sz="1200" b="1"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139700" algn="l">
                        <a:lnSpc>
                          <a:spcPct val="150000"/>
                        </a:lnSpc>
                        <a:spcAft>
                          <a:spcPts val="0"/>
                        </a:spcAft>
                      </a:pPr>
                      <a:r>
                        <a:rPr lang="es-ES" sz="1200" dirty="0">
                          <a:solidFill>
                            <a:schemeClr val="tx1"/>
                          </a:solidFill>
                          <a:effectLst/>
                        </a:rPr>
                        <a:t>1</a:t>
                      </a:r>
                      <a:endParaRPr lang="es-EC" sz="12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139700" algn="l">
                        <a:lnSpc>
                          <a:spcPct val="150000"/>
                        </a:lnSpc>
                        <a:spcAft>
                          <a:spcPts val="0"/>
                        </a:spcAft>
                      </a:pPr>
                      <a:r>
                        <a:rPr lang="es-ES" sz="1200" dirty="0">
                          <a:solidFill>
                            <a:schemeClr val="tx1"/>
                          </a:solidFill>
                          <a:effectLst/>
                        </a:rPr>
                        <a:t>2</a:t>
                      </a:r>
                      <a:endParaRPr lang="es-EC" sz="12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279400" algn="l">
                        <a:lnSpc>
                          <a:spcPct val="150000"/>
                        </a:lnSpc>
                        <a:spcAft>
                          <a:spcPts val="0"/>
                        </a:spcAft>
                      </a:pPr>
                      <a:r>
                        <a:rPr lang="es-ES" sz="1200" dirty="0">
                          <a:solidFill>
                            <a:schemeClr val="tx1"/>
                          </a:solidFill>
                          <a:effectLst/>
                        </a:rPr>
                        <a:t>3</a:t>
                      </a:r>
                      <a:endParaRPr lang="es-EC" sz="12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139700" algn="l">
                        <a:lnSpc>
                          <a:spcPct val="150000"/>
                        </a:lnSpc>
                        <a:spcAft>
                          <a:spcPts val="0"/>
                        </a:spcAft>
                      </a:pPr>
                      <a:r>
                        <a:rPr lang="es-ES" sz="1200">
                          <a:solidFill>
                            <a:schemeClr val="tx1"/>
                          </a:solidFill>
                          <a:effectLst/>
                        </a:rPr>
                        <a:t>4</a:t>
                      </a:r>
                      <a:endParaRPr lang="es-EC" sz="12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139700" algn="l">
                        <a:lnSpc>
                          <a:spcPct val="150000"/>
                        </a:lnSpc>
                        <a:spcAft>
                          <a:spcPts val="0"/>
                        </a:spcAft>
                      </a:pPr>
                      <a:r>
                        <a:rPr lang="es-ES" sz="1200" dirty="0">
                          <a:solidFill>
                            <a:schemeClr val="tx1"/>
                          </a:solidFill>
                          <a:effectLst/>
                        </a:rPr>
                        <a:t>5</a:t>
                      </a:r>
                      <a:endParaRPr lang="es-EC" sz="12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extLst>
                  <a:ext uri="{0D108BD9-81ED-4DB2-BD59-A6C34878D82A}">
                    <a16:rowId xmlns:a16="http://schemas.microsoft.com/office/drawing/2014/main" val="2789749959"/>
                  </a:ext>
                </a:extLst>
              </a:tr>
              <a:tr h="742576">
                <a:tc>
                  <a:txBody>
                    <a:bodyPr/>
                    <a:lstStyle/>
                    <a:p>
                      <a:pPr marL="0" indent="0">
                        <a:lnSpc>
                          <a:spcPct val="150000"/>
                        </a:lnSpc>
                        <a:spcAft>
                          <a:spcPts val="0"/>
                        </a:spcAft>
                        <a:buFont typeface="Arial" panose="020B0604020202020204" pitchFamily="34" charset="0"/>
                        <a:buNone/>
                      </a:pPr>
                      <a:r>
                        <a:rPr lang="es-ES" sz="1200" b="0" dirty="0">
                          <a:solidFill>
                            <a:schemeClr val="tx1"/>
                          </a:solidFill>
                          <a:effectLst/>
                        </a:rPr>
                        <a:t>1.       Consentimiento firmado por el padre, madre o representante legal de los niños, niñas y adolescentes</a:t>
                      </a:r>
                      <a:endParaRPr lang="es-EC" sz="1200" b="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dirty="0">
                          <a:solidFill>
                            <a:schemeClr val="tx1"/>
                          </a:solidFill>
                          <a:effectLst/>
                        </a:rPr>
                        <a:t> </a:t>
                      </a:r>
                      <a:endParaRPr lang="es-EC" sz="12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dirty="0">
                          <a:solidFill>
                            <a:schemeClr val="tx1"/>
                          </a:solidFill>
                          <a:effectLst/>
                        </a:rPr>
                        <a:t> </a:t>
                      </a:r>
                      <a:endParaRPr lang="es-EC" sz="12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dirty="0">
                          <a:solidFill>
                            <a:schemeClr val="tx1"/>
                          </a:solidFill>
                          <a:effectLst/>
                        </a:rPr>
                        <a:t> </a:t>
                      </a:r>
                      <a:endParaRPr lang="es-EC" sz="12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a:solidFill>
                            <a:schemeClr val="tx1"/>
                          </a:solidFill>
                          <a:effectLst/>
                        </a:rPr>
                        <a:t> </a:t>
                      </a:r>
                      <a:endParaRPr lang="es-EC" sz="12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dirty="0">
                          <a:solidFill>
                            <a:schemeClr val="tx1"/>
                          </a:solidFill>
                          <a:effectLst/>
                        </a:rPr>
                        <a:t> </a:t>
                      </a:r>
                      <a:endParaRPr lang="es-EC" sz="12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extLst>
                  <a:ext uri="{0D108BD9-81ED-4DB2-BD59-A6C34878D82A}">
                    <a16:rowId xmlns:a16="http://schemas.microsoft.com/office/drawing/2014/main" val="3272048648"/>
                  </a:ext>
                </a:extLst>
              </a:tr>
              <a:tr h="621604">
                <a:tc>
                  <a:txBody>
                    <a:bodyPr/>
                    <a:lstStyle/>
                    <a:p>
                      <a:pPr marL="0" indent="0">
                        <a:lnSpc>
                          <a:spcPct val="150000"/>
                        </a:lnSpc>
                        <a:spcAft>
                          <a:spcPts val="0"/>
                        </a:spcAft>
                        <a:buFont typeface="Arial" panose="020B0604020202020204" pitchFamily="34" charset="0"/>
                        <a:buNone/>
                      </a:pPr>
                      <a:r>
                        <a:rPr lang="es-ES" sz="1200" b="0" dirty="0">
                          <a:solidFill>
                            <a:schemeClr val="tx1"/>
                          </a:solidFill>
                          <a:effectLst/>
                        </a:rPr>
                        <a:t>2.       Tienen alfombras para la desinfección de calzado</a:t>
                      </a:r>
                      <a:endParaRPr lang="es-EC" sz="1200" b="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a:solidFill>
                            <a:schemeClr val="tx1"/>
                          </a:solidFill>
                          <a:effectLst/>
                        </a:rPr>
                        <a:t> </a:t>
                      </a:r>
                      <a:endParaRPr lang="es-EC" sz="12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dirty="0">
                          <a:solidFill>
                            <a:schemeClr val="tx1"/>
                          </a:solidFill>
                          <a:effectLst/>
                        </a:rPr>
                        <a:t> </a:t>
                      </a:r>
                      <a:endParaRPr lang="es-EC" sz="12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dirty="0">
                          <a:solidFill>
                            <a:schemeClr val="tx1"/>
                          </a:solidFill>
                          <a:effectLst/>
                        </a:rPr>
                        <a:t> </a:t>
                      </a:r>
                      <a:endParaRPr lang="es-EC" sz="12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dirty="0">
                          <a:solidFill>
                            <a:schemeClr val="tx1"/>
                          </a:solidFill>
                          <a:effectLst/>
                        </a:rPr>
                        <a:t> </a:t>
                      </a:r>
                      <a:endParaRPr lang="es-EC" sz="12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dirty="0">
                          <a:solidFill>
                            <a:schemeClr val="tx1"/>
                          </a:solidFill>
                          <a:effectLst/>
                        </a:rPr>
                        <a:t> </a:t>
                      </a:r>
                      <a:endParaRPr lang="es-EC" sz="12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extLst>
                  <a:ext uri="{0D108BD9-81ED-4DB2-BD59-A6C34878D82A}">
                    <a16:rowId xmlns:a16="http://schemas.microsoft.com/office/drawing/2014/main" val="404310008"/>
                  </a:ext>
                </a:extLst>
              </a:tr>
              <a:tr h="481562">
                <a:tc>
                  <a:txBody>
                    <a:bodyPr/>
                    <a:lstStyle/>
                    <a:p>
                      <a:pPr marL="0" indent="0">
                        <a:lnSpc>
                          <a:spcPct val="150000"/>
                        </a:lnSpc>
                        <a:spcAft>
                          <a:spcPts val="0"/>
                        </a:spcAft>
                        <a:buFont typeface="Arial" panose="020B0604020202020204" pitchFamily="34" charset="0"/>
                        <a:buNone/>
                      </a:pPr>
                      <a:r>
                        <a:rPr lang="es-ES" sz="1200" b="0" dirty="0">
                          <a:solidFill>
                            <a:schemeClr val="tx1"/>
                          </a:solidFill>
                          <a:effectLst/>
                        </a:rPr>
                        <a:t>3.       Toma de temperatura (termómetro infrarrojo) </a:t>
                      </a:r>
                      <a:endParaRPr lang="es-EC" sz="1200" b="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a:solidFill>
                            <a:schemeClr val="tx1"/>
                          </a:solidFill>
                          <a:effectLst/>
                        </a:rPr>
                        <a:t> </a:t>
                      </a:r>
                      <a:endParaRPr lang="es-EC" sz="12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dirty="0">
                          <a:solidFill>
                            <a:schemeClr val="tx1"/>
                          </a:solidFill>
                          <a:effectLst/>
                        </a:rPr>
                        <a:t> </a:t>
                      </a:r>
                      <a:endParaRPr lang="es-EC" sz="12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dirty="0">
                          <a:solidFill>
                            <a:schemeClr val="tx1"/>
                          </a:solidFill>
                          <a:effectLst/>
                        </a:rPr>
                        <a:t> </a:t>
                      </a:r>
                      <a:endParaRPr lang="es-EC" sz="12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dirty="0">
                          <a:solidFill>
                            <a:schemeClr val="tx1"/>
                          </a:solidFill>
                          <a:effectLst/>
                        </a:rPr>
                        <a:t> </a:t>
                      </a:r>
                      <a:endParaRPr lang="es-EC" sz="12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a:solidFill>
                            <a:schemeClr val="tx1"/>
                          </a:solidFill>
                          <a:effectLst/>
                        </a:rPr>
                        <a:t> </a:t>
                      </a:r>
                      <a:endParaRPr lang="es-EC" sz="12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extLst>
                  <a:ext uri="{0D108BD9-81ED-4DB2-BD59-A6C34878D82A}">
                    <a16:rowId xmlns:a16="http://schemas.microsoft.com/office/drawing/2014/main" val="3453964694"/>
                  </a:ext>
                </a:extLst>
              </a:tr>
              <a:tr h="621604">
                <a:tc>
                  <a:txBody>
                    <a:bodyPr/>
                    <a:lstStyle/>
                    <a:p>
                      <a:pPr marL="0" indent="0">
                        <a:lnSpc>
                          <a:spcPct val="150000"/>
                        </a:lnSpc>
                        <a:spcAft>
                          <a:spcPts val="0"/>
                        </a:spcAft>
                        <a:buFont typeface="Arial" panose="020B0604020202020204" pitchFamily="34" charset="0"/>
                        <a:buNone/>
                      </a:pPr>
                      <a:r>
                        <a:rPr lang="es-ES" sz="1200" b="0" dirty="0">
                          <a:solidFill>
                            <a:schemeClr val="tx1"/>
                          </a:solidFill>
                          <a:effectLst/>
                        </a:rPr>
                        <a:t>4.       Distanciamiento social (delimitación de zonas </a:t>
                      </a:r>
                      <a:r>
                        <a:rPr lang="es-ES" sz="1200" b="0" dirty="0" smtClean="0">
                          <a:solidFill>
                            <a:schemeClr val="tx1"/>
                          </a:solidFill>
                          <a:effectLst/>
                        </a:rPr>
                        <a:t>técnicas)</a:t>
                      </a:r>
                    </a:p>
                  </a:txBody>
                  <a:tcPr marL="23422" marR="23422" marT="0" marB="0">
                    <a:solidFill>
                      <a:schemeClr val="bg1"/>
                    </a:solidFill>
                  </a:tcPr>
                </a:tc>
                <a:tc>
                  <a:txBody>
                    <a:bodyPr/>
                    <a:lstStyle/>
                    <a:p>
                      <a:pPr indent="457200">
                        <a:lnSpc>
                          <a:spcPct val="150000"/>
                        </a:lnSpc>
                        <a:spcAft>
                          <a:spcPts val="0"/>
                        </a:spcAft>
                      </a:pPr>
                      <a:r>
                        <a:rPr lang="es-ES" sz="1200" dirty="0">
                          <a:solidFill>
                            <a:schemeClr val="tx1"/>
                          </a:solidFill>
                          <a:effectLst/>
                        </a:rPr>
                        <a:t> </a:t>
                      </a:r>
                      <a:endParaRPr lang="es-EC" sz="12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dirty="0">
                          <a:solidFill>
                            <a:schemeClr val="tx1"/>
                          </a:solidFill>
                          <a:effectLst/>
                        </a:rPr>
                        <a:t> </a:t>
                      </a:r>
                      <a:endParaRPr lang="es-EC" sz="12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dirty="0">
                          <a:solidFill>
                            <a:schemeClr val="tx1"/>
                          </a:solidFill>
                          <a:effectLst/>
                        </a:rPr>
                        <a:t> </a:t>
                      </a:r>
                      <a:endParaRPr lang="es-EC" sz="12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dirty="0">
                          <a:solidFill>
                            <a:schemeClr val="tx1"/>
                          </a:solidFill>
                          <a:effectLst/>
                        </a:rPr>
                        <a:t> </a:t>
                      </a:r>
                      <a:endParaRPr lang="es-EC" sz="12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dirty="0">
                          <a:solidFill>
                            <a:schemeClr val="tx1"/>
                          </a:solidFill>
                          <a:effectLst/>
                        </a:rPr>
                        <a:t> </a:t>
                      </a:r>
                      <a:endParaRPr lang="es-EC" sz="12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extLst>
                  <a:ext uri="{0D108BD9-81ED-4DB2-BD59-A6C34878D82A}">
                    <a16:rowId xmlns:a16="http://schemas.microsoft.com/office/drawing/2014/main" val="2667291234"/>
                  </a:ext>
                </a:extLst>
              </a:tr>
              <a:tr h="297013">
                <a:tc>
                  <a:txBody>
                    <a:bodyPr/>
                    <a:lstStyle/>
                    <a:p>
                      <a:pPr marL="0" indent="0">
                        <a:lnSpc>
                          <a:spcPct val="150000"/>
                        </a:lnSpc>
                        <a:spcAft>
                          <a:spcPts val="0"/>
                        </a:spcAft>
                        <a:buFont typeface="Arial" panose="020B0604020202020204" pitchFamily="34" charset="0"/>
                        <a:buNone/>
                      </a:pPr>
                      <a:r>
                        <a:rPr lang="es-ES" sz="1200" b="0" dirty="0">
                          <a:solidFill>
                            <a:schemeClr val="tx1"/>
                          </a:solidFill>
                          <a:effectLst/>
                        </a:rPr>
                        <a:t>5.       Lavado de manos al ingresar</a:t>
                      </a:r>
                      <a:endParaRPr lang="es-EC" sz="1200" b="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a:solidFill>
                            <a:schemeClr val="tx1"/>
                          </a:solidFill>
                          <a:effectLst/>
                        </a:rPr>
                        <a:t> </a:t>
                      </a:r>
                      <a:endParaRPr lang="es-EC" sz="12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a:solidFill>
                            <a:schemeClr val="tx1"/>
                          </a:solidFill>
                          <a:effectLst/>
                        </a:rPr>
                        <a:t> </a:t>
                      </a:r>
                      <a:endParaRPr lang="es-EC" sz="12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dirty="0">
                          <a:solidFill>
                            <a:schemeClr val="tx1"/>
                          </a:solidFill>
                          <a:effectLst/>
                        </a:rPr>
                        <a:t> </a:t>
                      </a:r>
                      <a:endParaRPr lang="es-EC" sz="12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dirty="0">
                          <a:solidFill>
                            <a:schemeClr val="tx1"/>
                          </a:solidFill>
                          <a:effectLst/>
                        </a:rPr>
                        <a:t> </a:t>
                      </a:r>
                      <a:endParaRPr lang="es-EC" sz="12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dirty="0">
                          <a:solidFill>
                            <a:schemeClr val="tx1"/>
                          </a:solidFill>
                          <a:effectLst/>
                        </a:rPr>
                        <a:t> </a:t>
                      </a:r>
                      <a:endParaRPr lang="es-EC" sz="12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extLst>
                  <a:ext uri="{0D108BD9-81ED-4DB2-BD59-A6C34878D82A}">
                    <a16:rowId xmlns:a16="http://schemas.microsoft.com/office/drawing/2014/main" val="1765816866"/>
                  </a:ext>
                </a:extLst>
              </a:tr>
              <a:tr h="742576">
                <a:tc>
                  <a:txBody>
                    <a:bodyPr/>
                    <a:lstStyle/>
                    <a:p>
                      <a:pPr marL="0" indent="0">
                        <a:lnSpc>
                          <a:spcPct val="150000"/>
                        </a:lnSpc>
                        <a:spcAft>
                          <a:spcPts val="0"/>
                        </a:spcAft>
                        <a:buFont typeface="Arial" panose="020B0604020202020204" pitchFamily="34" charset="0"/>
                        <a:buNone/>
                      </a:pPr>
                      <a:r>
                        <a:rPr lang="es-ES" sz="1200" b="0" dirty="0">
                          <a:solidFill>
                            <a:schemeClr val="tx1"/>
                          </a:solidFill>
                          <a:effectLst/>
                        </a:rPr>
                        <a:t>6.       Uso De Elementos De Protección (2 mascarilla individual, muda ropa, calzado)</a:t>
                      </a:r>
                      <a:endParaRPr lang="es-EC" sz="1200" b="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a:solidFill>
                            <a:schemeClr val="tx1"/>
                          </a:solidFill>
                          <a:effectLst/>
                        </a:rPr>
                        <a:t> </a:t>
                      </a:r>
                      <a:endParaRPr lang="es-EC" sz="12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a:solidFill>
                            <a:schemeClr val="tx1"/>
                          </a:solidFill>
                          <a:effectLst/>
                        </a:rPr>
                        <a:t> </a:t>
                      </a:r>
                      <a:endParaRPr lang="es-EC" sz="12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dirty="0">
                          <a:solidFill>
                            <a:schemeClr val="tx1"/>
                          </a:solidFill>
                          <a:effectLst/>
                        </a:rPr>
                        <a:t> </a:t>
                      </a:r>
                      <a:endParaRPr lang="es-EC" sz="12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dirty="0">
                          <a:solidFill>
                            <a:schemeClr val="tx1"/>
                          </a:solidFill>
                          <a:effectLst/>
                        </a:rPr>
                        <a:t> </a:t>
                      </a:r>
                      <a:endParaRPr lang="es-EC" sz="12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dirty="0">
                          <a:solidFill>
                            <a:schemeClr val="tx1"/>
                          </a:solidFill>
                          <a:effectLst/>
                        </a:rPr>
                        <a:t> </a:t>
                      </a:r>
                      <a:endParaRPr lang="es-EC" sz="12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extLst>
                  <a:ext uri="{0D108BD9-81ED-4DB2-BD59-A6C34878D82A}">
                    <a16:rowId xmlns:a16="http://schemas.microsoft.com/office/drawing/2014/main" val="171805188"/>
                  </a:ext>
                </a:extLst>
              </a:tr>
              <a:tr h="297013">
                <a:tc>
                  <a:txBody>
                    <a:bodyPr/>
                    <a:lstStyle/>
                    <a:p>
                      <a:pPr marL="0" indent="0">
                        <a:lnSpc>
                          <a:spcPct val="150000"/>
                        </a:lnSpc>
                        <a:spcAft>
                          <a:spcPts val="0"/>
                        </a:spcAft>
                        <a:buFont typeface="Arial" panose="020B0604020202020204" pitchFamily="34" charset="0"/>
                        <a:buNone/>
                      </a:pPr>
                      <a:r>
                        <a:rPr lang="es-ES" sz="1200" b="0" dirty="0">
                          <a:solidFill>
                            <a:schemeClr val="tx1"/>
                          </a:solidFill>
                          <a:effectLst/>
                        </a:rPr>
                        <a:t>7.       Lavado de manos al ingresar </a:t>
                      </a:r>
                      <a:endParaRPr lang="es-EC" sz="1200" b="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a:solidFill>
                            <a:schemeClr val="tx1"/>
                          </a:solidFill>
                          <a:effectLst/>
                        </a:rPr>
                        <a:t> </a:t>
                      </a:r>
                      <a:endParaRPr lang="es-EC" sz="12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a:solidFill>
                            <a:schemeClr val="tx1"/>
                          </a:solidFill>
                          <a:effectLst/>
                        </a:rPr>
                        <a:t> </a:t>
                      </a:r>
                      <a:endParaRPr lang="es-EC" sz="12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a:solidFill>
                            <a:schemeClr val="tx1"/>
                          </a:solidFill>
                          <a:effectLst/>
                        </a:rPr>
                        <a:t> </a:t>
                      </a:r>
                      <a:endParaRPr lang="es-EC" sz="12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dirty="0">
                          <a:solidFill>
                            <a:schemeClr val="tx1"/>
                          </a:solidFill>
                          <a:effectLst/>
                        </a:rPr>
                        <a:t> </a:t>
                      </a:r>
                      <a:endParaRPr lang="es-EC" sz="12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dirty="0">
                          <a:solidFill>
                            <a:schemeClr val="tx1"/>
                          </a:solidFill>
                          <a:effectLst/>
                        </a:rPr>
                        <a:t> </a:t>
                      </a:r>
                      <a:endParaRPr lang="es-EC" sz="12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extLst>
                  <a:ext uri="{0D108BD9-81ED-4DB2-BD59-A6C34878D82A}">
                    <a16:rowId xmlns:a16="http://schemas.microsoft.com/office/drawing/2014/main" val="2343033175"/>
                  </a:ext>
                </a:extLst>
              </a:tr>
              <a:tr h="621604">
                <a:tc>
                  <a:txBody>
                    <a:bodyPr/>
                    <a:lstStyle/>
                    <a:p>
                      <a:pPr marL="0" indent="0">
                        <a:lnSpc>
                          <a:spcPct val="150000"/>
                        </a:lnSpc>
                        <a:spcAft>
                          <a:spcPts val="0"/>
                        </a:spcAft>
                        <a:buFont typeface="Arial" panose="020B0604020202020204" pitchFamily="34" charset="0"/>
                        <a:buNone/>
                      </a:pPr>
                      <a:r>
                        <a:rPr lang="es-ES" sz="1200" b="0" dirty="0">
                          <a:solidFill>
                            <a:schemeClr val="tx1"/>
                          </a:solidFill>
                          <a:effectLst/>
                        </a:rPr>
                        <a:t>8.       Limpieza de elementos y superficies de entrenamiento</a:t>
                      </a:r>
                      <a:endParaRPr lang="es-EC" sz="1200" b="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a:solidFill>
                            <a:schemeClr val="tx1"/>
                          </a:solidFill>
                          <a:effectLst/>
                        </a:rPr>
                        <a:t> </a:t>
                      </a:r>
                      <a:endParaRPr lang="es-EC" sz="12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a:solidFill>
                            <a:schemeClr val="tx1"/>
                          </a:solidFill>
                          <a:effectLst/>
                        </a:rPr>
                        <a:t> </a:t>
                      </a:r>
                      <a:endParaRPr lang="es-EC" sz="12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a:solidFill>
                            <a:schemeClr val="tx1"/>
                          </a:solidFill>
                          <a:effectLst/>
                        </a:rPr>
                        <a:t> </a:t>
                      </a:r>
                      <a:endParaRPr lang="es-EC" sz="12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dirty="0">
                          <a:solidFill>
                            <a:schemeClr val="tx1"/>
                          </a:solidFill>
                          <a:effectLst/>
                        </a:rPr>
                        <a:t> </a:t>
                      </a:r>
                      <a:endParaRPr lang="es-EC" sz="12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tc>
                  <a:txBody>
                    <a:bodyPr/>
                    <a:lstStyle/>
                    <a:p>
                      <a:pPr indent="457200">
                        <a:lnSpc>
                          <a:spcPct val="150000"/>
                        </a:lnSpc>
                        <a:spcAft>
                          <a:spcPts val="0"/>
                        </a:spcAft>
                      </a:pPr>
                      <a:r>
                        <a:rPr lang="es-ES" sz="1200" dirty="0">
                          <a:solidFill>
                            <a:schemeClr val="tx1"/>
                          </a:solidFill>
                          <a:effectLst/>
                        </a:rPr>
                        <a:t> </a:t>
                      </a:r>
                      <a:endParaRPr lang="es-EC" sz="12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23422" marR="23422" marT="0" marB="0">
                    <a:solidFill>
                      <a:schemeClr val="bg1"/>
                    </a:solidFill>
                  </a:tcPr>
                </a:tc>
                <a:extLst>
                  <a:ext uri="{0D108BD9-81ED-4DB2-BD59-A6C34878D82A}">
                    <a16:rowId xmlns:a16="http://schemas.microsoft.com/office/drawing/2014/main" val="3617364741"/>
                  </a:ext>
                </a:extLst>
              </a:tr>
            </a:tbl>
          </a:graphicData>
        </a:graphic>
      </p:graphicFrame>
    </p:spTree>
    <p:extLst>
      <p:ext uri="{BB962C8B-B14F-4D97-AF65-F5344CB8AC3E}">
        <p14:creationId xmlns:p14="http://schemas.microsoft.com/office/powerpoint/2010/main" val="2048080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133382696"/>
              </p:ext>
            </p:extLst>
          </p:nvPr>
        </p:nvGraphicFramePr>
        <p:xfrm>
          <a:off x="0" y="-3"/>
          <a:ext cx="6273148" cy="6154617"/>
        </p:xfrm>
        <a:graphic>
          <a:graphicData uri="http://schemas.openxmlformats.org/drawingml/2006/table">
            <a:tbl>
              <a:tblPr firstRow="1" firstCol="1" bandRow="1">
                <a:tableStyleId>{EB344D84-9AFB-497E-A393-DC336BA19D2E}</a:tableStyleId>
              </a:tblPr>
              <a:tblGrid>
                <a:gridCol w="1177646">
                  <a:extLst>
                    <a:ext uri="{9D8B030D-6E8A-4147-A177-3AD203B41FA5}">
                      <a16:colId xmlns:a16="http://schemas.microsoft.com/office/drawing/2014/main" val="913823089"/>
                    </a:ext>
                  </a:extLst>
                </a:gridCol>
                <a:gridCol w="396000">
                  <a:extLst>
                    <a:ext uri="{9D8B030D-6E8A-4147-A177-3AD203B41FA5}">
                      <a16:colId xmlns:a16="http://schemas.microsoft.com/office/drawing/2014/main" val="3157163972"/>
                    </a:ext>
                  </a:extLst>
                </a:gridCol>
                <a:gridCol w="396000">
                  <a:extLst>
                    <a:ext uri="{9D8B030D-6E8A-4147-A177-3AD203B41FA5}">
                      <a16:colId xmlns:a16="http://schemas.microsoft.com/office/drawing/2014/main" val="3364381893"/>
                    </a:ext>
                  </a:extLst>
                </a:gridCol>
                <a:gridCol w="396000">
                  <a:extLst>
                    <a:ext uri="{9D8B030D-6E8A-4147-A177-3AD203B41FA5}">
                      <a16:colId xmlns:a16="http://schemas.microsoft.com/office/drawing/2014/main" val="354160738"/>
                    </a:ext>
                  </a:extLst>
                </a:gridCol>
                <a:gridCol w="396000">
                  <a:extLst>
                    <a:ext uri="{9D8B030D-6E8A-4147-A177-3AD203B41FA5}">
                      <a16:colId xmlns:a16="http://schemas.microsoft.com/office/drawing/2014/main" val="1811501845"/>
                    </a:ext>
                  </a:extLst>
                </a:gridCol>
                <a:gridCol w="396000">
                  <a:extLst>
                    <a:ext uri="{9D8B030D-6E8A-4147-A177-3AD203B41FA5}">
                      <a16:colId xmlns:a16="http://schemas.microsoft.com/office/drawing/2014/main" val="3821988787"/>
                    </a:ext>
                  </a:extLst>
                </a:gridCol>
                <a:gridCol w="396000">
                  <a:extLst>
                    <a:ext uri="{9D8B030D-6E8A-4147-A177-3AD203B41FA5}">
                      <a16:colId xmlns:a16="http://schemas.microsoft.com/office/drawing/2014/main" val="3108240081"/>
                    </a:ext>
                  </a:extLst>
                </a:gridCol>
                <a:gridCol w="396000">
                  <a:extLst>
                    <a:ext uri="{9D8B030D-6E8A-4147-A177-3AD203B41FA5}">
                      <a16:colId xmlns:a16="http://schemas.microsoft.com/office/drawing/2014/main" val="15887689"/>
                    </a:ext>
                  </a:extLst>
                </a:gridCol>
                <a:gridCol w="396000">
                  <a:extLst>
                    <a:ext uri="{9D8B030D-6E8A-4147-A177-3AD203B41FA5}">
                      <a16:colId xmlns:a16="http://schemas.microsoft.com/office/drawing/2014/main" val="290839569"/>
                    </a:ext>
                  </a:extLst>
                </a:gridCol>
                <a:gridCol w="842414">
                  <a:extLst>
                    <a:ext uri="{9D8B030D-6E8A-4147-A177-3AD203B41FA5}">
                      <a16:colId xmlns:a16="http://schemas.microsoft.com/office/drawing/2014/main" val="1643250639"/>
                    </a:ext>
                  </a:extLst>
                </a:gridCol>
                <a:gridCol w="1085088">
                  <a:extLst>
                    <a:ext uri="{9D8B030D-6E8A-4147-A177-3AD203B41FA5}">
                      <a16:colId xmlns:a16="http://schemas.microsoft.com/office/drawing/2014/main" val="586425502"/>
                    </a:ext>
                  </a:extLst>
                </a:gridCol>
              </a:tblGrid>
              <a:tr h="293077">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 </a:t>
                      </a:r>
                      <a:endParaRPr lang="es-EC" sz="1000" b="1"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P. 1</a:t>
                      </a:r>
                      <a:endParaRPr lang="es-EC" sz="1000" b="1"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P. 2</a:t>
                      </a:r>
                      <a:endParaRPr lang="es-EC" sz="1000" b="1"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P.3</a:t>
                      </a:r>
                      <a:endParaRPr lang="es-EC" sz="1000" b="1"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P. 4</a:t>
                      </a:r>
                      <a:endParaRPr lang="es-EC" sz="1000" b="1"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P. 5</a:t>
                      </a:r>
                      <a:endParaRPr lang="es-EC" sz="1000" b="1"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P. 6</a:t>
                      </a:r>
                      <a:endParaRPr lang="es-EC" sz="1000" b="1"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P.7</a:t>
                      </a:r>
                      <a:endParaRPr lang="es-EC" sz="1000" b="1">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P. 8</a:t>
                      </a:r>
                      <a:endParaRPr lang="es-EC" sz="1000" b="1">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Valoración </a:t>
                      </a:r>
                      <a:endParaRPr lang="es-EC" sz="1000" b="1"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Calificación </a:t>
                      </a:r>
                      <a:endParaRPr lang="es-EC" sz="1000" b="1"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extLst>
                  <a:ext uri="{0D108BD9-81ED-4DB2-BD59-A6C34878D82A}">
                    <a16:rowId xmlns:a16="http://schemas.microsoft.com/office/drawing/2014/main" val="160668592"/>
                  </a:ext>
                </a:extLst>
              </a:tr>
              <a:tr h="293077">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DEPORTISTA 01</a:t>
                      </a:r>
                      <a:endParaRPr lang="es-EC" sz="1000" b="1"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40</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8</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8</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24</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8</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16</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8</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19,00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Bueno</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extLst>
                  <a:ext uri="{0D108BD9-81ED-4DB2-BD59-A6C34878D82A}">
                    <a16:rowId xmlns:a16="http://schemas.microsoft.com/office/drawing/2014/main" val="3926165427"/>
                  </a:ext>
                </a:extLst>
              </a:tr>
              <a:tr h="293077">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DEPORTISTA 02</a:t>
                      </a:r>
                      <a:endParaRPr lang="es-EC" sz="1000" b="1">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16</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16</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16</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16</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16</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16</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40</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22,00</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Bueno</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extLst>
                  <a:ext uri="{0D108BD9-81ED-4DB2-BD59-A6C34878D82A}">
                    <a16:rowId xmlns:a16="http://schemas.microsoft.com/office/drawing/2014/main" val="4285061958"/>
                  </a:ext>
                </a:extLst>
              </a:tr>
              <a:tr h="293077">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DEPORTISTA 03</a:t>
                      </a:r>
                      <a:endParaRPr lang="es-EC" sz="1000" b="1">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24</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24</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24</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24</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24</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24</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40</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28,00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Muy bueno</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extLst>
                  <a:ext uri="{0D108BD9-81ED-4DB2-BD59-A6C34878D82A}">
                    <a16:rowId xmlns:a16="http://schemas.microsoft.com/office/drawing/2014/main" val="1105597818"/>
                  </a:ext>
                </a:extLst>
              </a:tr>
              <a:tr h="293077">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DEPORTISTA 04</a:t>
                      </a:r>
                      <a:endParaRPr lang="es-EC" sz="1000" b="1">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32</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32</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32</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32</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32</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32</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40</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34,00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Excelente</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extLst>
                  <a:ext uri="{0D108BD9-81ED-4DB2-BD59-A6C34878D82A}">
                    <a16:rowId xmlns:a16="http://schemas.microsoft.com/office/drawing/2014/main" val="106273314"/>
                  </a:ext>
                </a:extLst>
              </a:tr>
              <a:tr h="293077">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DEPORTISTA 05</a:t>
                      </a:r>
                      <a:endParaRPr lang="es-EC" sz="1000" b="1">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40</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40,00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Excelente</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extLst>
                  <a:ext uri="{0D108BD9-81ED-4DB2-BD59-A6C34878D82A}">
                    <a16:rowId xmlns:a16="http://schemas.microsoft.com/office/drawing/2014/main" val="3751657448"/>
                  </a:ext>
                </a:extLst>
              </a:tr>
              <a:tr h="293077">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DEPORTISTA 06</a:t>
                      </a:r>
                      <a:endParaRPr lang="es-EC" sz="1000" b="1">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16</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32</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8</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16</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32</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40</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28,00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Muy bueno</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extLst>
                  <a:ext uri="{0D108BD9-81ED-4DB2-BD59-A6C34878D82A}">
                    <a16:rowId xmlns:a16="http://schemas.microsoft.com/office/drawing/2014/main" val="2950937413"/>
                  </a:ext>
                </a:extLst>
              </a:tr>
              <a:tr h="293077">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DEPORTISTA 07</a:t>
                      </a:r>
                      <a:endParaRPr lang="es-EC" sz="1000" b="1"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16</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32</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32</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32</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32</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40</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33,00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Excelente</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extLst>
                  <a:ext uri="{0D108BD9-81ED-4DB2-BD59-A6C34878D82A}">
                    <a16:rowId xmlns:a16="http://schemas.microsoft.com/office/drawing/2014/main" val="476732049"/>
                  </a:ext>
                </a:extLst>
              </a:tr>
              <a:tr h="293077">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DEPORTISTA 08</a:t>
                      </a:r>
                      <a:endParaRPr lang="es-EC" sz="1000" b="1">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16</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32</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24</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24</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24</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24</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40</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28,00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Muy bueno</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extLst>
                  <a:ext uri="{0D108BD9-81ED-4DB2-BD59-A6C34878D82A}">
                    <a16:rowId xmlns:a16="http://schemas.microsoft.com/office/drawing/2014/main" val="461924672"/>
                  </a:ext>
                </a:extLst>
              </a:tr>
              <a:tr h="293077">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DEPORTISTA 09</a:t>
                      </a:r>
                      <a:endParaRPr lang="es-EC" sz="1000" b="1">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16</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32</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24</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16</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16</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40</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28,00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Muy bueno</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extLst>
                  <a:ext uri="{0D108BD9-81ED-4DB2-BD59-A6C34878D82A}">
                    <a16:rowId xmlns:a16="http://schemas.microsoft.com/office/drawing/2014/main" val="1375932018"/>
                  </a:ext>
                </a:extLst>
              </a:tr>
              <a:tr h="293077">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DEPORTISTA 10</a:t>
                      </a:r>
                      <a:endParaRPr lang="es-EC" sz="1000" b="1"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16</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32</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40</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40</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36,00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Excelente</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extLst>
                  <a:ext uri="{0D108BD9-81ED-4DB2-BD59-A6C34878D82A}">
                    <a16:rowId xmlns:a16="http://schemas.microsoft.com/office/drawing/2014/main" val="1278258924"/>
                  </a:ext>
                </a:extLst>
              </a:tr>
              <a:tr h="293077">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DEPORTISTA 11</a:t>
                      </a:r>
                      <a:endParaRPr lang="es-EC" sz="1000" b="1">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16</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32</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24</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24</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40</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32,00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Muy bueno</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extLst>
                  <a:ext uri="{0D108BD9-81ED-4DB2-BD59-A6C34878D82A}">
                    <a16:rowId xmlns:a16="http://schemas.microsoft.com/office/drawing/2014/main" val="2573487790"/>
                  </a:ext>
                </a:extLst>
              </a:tr>
              <a:tr h="293077">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DEPORTISTA 12</a:t>
                      </a:r>
                      <a:endParaRPr lang="es-EC" sz="1000" b="1">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16</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32</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24</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8</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24</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40</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40</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28,00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Muy bueno</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extLst>
                  <a:ext uri="{0D108BD9-81ED-4DB2-BD59-A6C34878D82A}">
                    <a16:rowId xmlns:a16="http://schemas.microsoft.com/office/drawing/2014/main" val="3294876993"/>
                  </a:ext>
                </a:extLst>
              </a:tr>
              <a:tr h="293077">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DEPORTISTA 13</a:t>
                      </a:r>
                      <a:endParaRPr lang="es-EC" sz="1000" b="1">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16</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32</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16</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16</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16</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16</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24,00</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Bueno</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extLst>
                  <a:ext uri="{0D108BD9-81ED-4DB2-BD59-A6C34878D82A}">
                    <a16:rowId xmlns:a16="http://schemas.microsoft.com/office/drawing/2014/main" val="4043527972"/>
                  </a:ext>
                </a:extLst>
              </a:tr>
              <a:tr h="293077">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DEPORTISTA 14</a:t>
                      </a:r>
                      <a:endParaRPr lang="es-EC" sz="1000" b="1">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24</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32</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24</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40</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35,00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Excelente</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extLst>
                  <a:ext uri="{0D108BD9-81ED-4DB2-BD59-A6C34878D82A}">
                    <a16:rowId xmlns:a16="http://schemas.microsoft.com/office/drawing/2014/main" val="3346602497"/>
                  </a:ext>
                </a:extLst>
              </a:tr>
              <a:tr h="293077">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DEPORTISTA 15</a:t>
                      </a:r>
                      <a:endParaRPr lang="es-EC" sz="1000" b="1">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32</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24</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24</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40</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35,00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Excelente</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extLst>
                  <a:ext uri="{0D108BD9-81ED-4DB2-BD59-A6C34878D82A}">
                    <a16:rowId xmlns:a16="http://schemas.microsoft.com/office/drawing/2014/main" val="3133677452"/>
                  </a:ext>
                </a:extLst>
              </a:tr>
              <a:tr h="293077">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DEPORTISTA 16</a:t>
                      </a:r>
                      <a:endParaRPr lang="es-EC" sz="1000" b="1">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32</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32</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24</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24</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40</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34,00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Excelente</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extLst>
                  <a:ext uri="{0D108BD9-81ED-4DB2-BD59-A6C34878D82A}">
                    <a16:rowId xmlns:a16="http://schemas.microsoft.com/office/drawing/2014/main" val="1271658468"/>
                  </a:ext>
                </a:extLst>
              </a:tr>
              <a:tr h="293077">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DEPORTISTA 17</a:t>
                      </a:r>
                      <a:endParaRPr lang="es-EC" sz="1000" b="1">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32</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32</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24</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32</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40</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35,00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Excelente</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extLst>
                  <a:ext uri="{0D108BD9-81ED-4DB2-BD59-A6C34878D82A}">
                    <a16:rowId xmlns:a16="http://schemas.microsoft.com/office/drawing/2014/main" val="2191492798"/>
                  </a:ext>
                </a:extLst>
              </a:tr>
              <a:tr h="293077">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DEPORTISTA 18</a:t>
                      </a:r>
                      <a:endParaRPr lang="es-EC" sz="1000" b="1">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32</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32</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24</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32</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40</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35,00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Excelente</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extLst>
                  <a:ext uri="{0D108BD9-81ED-4DB2-BD59-A6C34878D82A}">
                    <a16:rowId xmlns:a16="http://schemas.microsoft.com/office/drawing/2014/main" val="789046448"/>
                  </a:ext>
                </a:extLst>
              </a:tr>
              <a:tr h="293077">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DEPORTISTA 19</a:t>
                      </a:r>
                      <a:endParaRPr lang="es-EC" sz="1000" b="1">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32</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32</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24</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32</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40</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35,00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Excelente</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extLst>
                  <a:ext uri="{0D108BD9-81ED-4DB2-BD59-A6C34878D82A}">
                    <a16:rowId xmlns:a16="http://schemas.microsoft.com/office/drawing/2014/main" val="2561205448"/>
                  </a:ext>
                </a:extLst>
              </a:tr>
              <a:tr h="293077">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DEPORTISTA 20</a:t>
                      </a:r>
                      <a:endParaRPr lang="es-EC" sz="1000" b="1"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24</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8</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24</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16</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40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40</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a:solidFill>
                            <a:schemeClr val="tx1">
                              <a:lumMod val="95000"/>
                              <a:lumOff val="5000"/>
                            </a:schemeClr>
                          </a:solidFill>
                          <a:effectLst/>
                        </a:rPr>
                        <a:t>29,00</a:t>
                      </a:r>
                      <a:endParaRPr lang="es-EC" sz="10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a:txBody>
                    <a:bodyPr/>
                    <a:lstStyle/>
                    <a:p>
                      <a:pPr marL="0" indent="0" algn="ctr">
                        <a:lnSpc>
                          <a:spcPct val="200000"/>
                        </a:lnSpc>
                        <a:spcAft>
                          <a:spcPts val="0"/>
                        </a:spcAft>
                        <a:buFont typeface="Arial" panose="020B0604020202020204" pitchFamily="34" charset="0"/>
                        <a:buNone/>
                      </a:pPr>
                      <a:r>
                        <a:rPr lang="es-EC" sz="1000" dirty="0">
                          <a:solidFill>
                            <a:schemeClr val="tx1">
                              <a:lumMod val="95000"/>
                              <a:lumOff val="5000"/>
                            </a:schemeClr>
                          </a:solidFill>
                          <a:effectLst/>
                        </a:rPr>
                        <a:t>Muy bueno</a:t>
                      </a:r>
                      <a:endParaRPr lang="es-EC" sz="10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extLst>
                  <a:ext uri="{0D108BD9-81ED-4DB2-BD59-A6C34878D82A}">
                    <a16:rowId xmlns:a16="http://schemas.microsoft.com/office/drawing/2014/main" val="2310257306"/>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314330921"/>
              </p:ext>
            </p:extLst>
          </p:nvPr>
        </p:nvGraphicFramePr>
        <p:xfrm>
          <a:off x="7144511" y="2789020"/>
          <a:ext cx="1267250" cy="1524000"/>
        </p:xfrm>
        <a:graphic>
          <a:graphicData uri="http://schemas.openxmlformats.org/drawingml/2006/table">
            <a:tbl>
              <a:tblPr firstRow="1" firstCol="1" bandRow="1"/>
              <a:tblGrid>
                <a:gridCol w="75347">
                  <a:extLst>
                    <a:ext uri="{9D8B030D-6E8A-4147-A177-3AD203B41FA5}">
                      <a16:colId xmlns:a16="http://schemas.microsoft.com/office/drawing/2014/main" val="2409069559"/>
                    </a:ext>
                  </a:extLst>
                </a:gridCol>
                <a:gridCol w="75347">
                  <a:extLst>
                    <a:ext uri="{9D8B030D-6E8A-4147-A177-3AD203B41FA5}">
                      <a16:colId xmlns:a16="http://schemas.microsoft.com/office/drawing/2014/main" val="627947850"/>
                    </a:ext>
                  </a:extLst>
                </a:gridCol>
                <a:gridCol w="75347">
                  <a:extLst>
                    <a:ext uri="{9D8B030D-6E8A-4147-A177-3AD203B41FA5}">
                      <a16:colId xmlns:a16="http://schemas.microsoft.com/office/drawing/2014/main" val="622639899"/>
                    </a:ext>
                  </a:extLst>
                </a:gridCol>
                <a:gridCol w="75347">
                  <a:extLst>
                    <a:ext uri="{9D8B030D-6E8A-4147-A177-3AD203B41FA5}">
                      <a16:colId xmlns:a16="http://schemas.microsoft.com/office/drawing/2014/main" val="759231873"/>
                    </a:ext>
                  </a:extLst>
                </a:gridCol>
                <a:gridCol w="75347">
                  <a:extLst>
                    <a:ext uri="{9D8B030D-6E8A-4147-A177-3AD203B41FA5}">
                      <a16:colId xmlns:a16="http://schemas.microsoft.com/office/drawing/2014/main" val="3953440923"/>
                    </a:ext>
                  </a:extLst>
                </a:gridCol>
                <a:gridCol w="75347">
                  <a:extLst>
                    <a:ext uri="{9D8B030D-6E8A-4147-A177-3AD203B41FA5}">
                      <a16:colId xmlns:a16="http://schemas.microsoft.com/office/drawing/2014/main" val="2550366269"/>
                    </a:ext>
                  </a:extLst>
                </a:gridCol>
                <a:gridCol w="75347">
                  <a:extLst>
                    <a:ext uri="{9D8B030D-6E8A-4147-A177-3AD203B41FA5}">
                      <a16:colId xmlns:a16="http://schemas.microsoft.com/office/drawing/2014/main" val="2323279202"/>
                    </a:ext>
                  </a:extLst>
                </a:gridCol>
                <a:gridCol w="75347">
                  <a:extLst>
                    <a:ext uri="{9D8B030D-6E8A-4147-A177-3AD203B41FA5}">
                      <a16:colId xmlns:a16="http://schemas.microsoft.com/office/drawing/2014/main" val="2955813038"/>
                    </a:ext>
                  </a:extLst>
                </a:gridCol>
                <a:gridCol w="75347">
                  <a:extLst>
                    <a:ext uri="{9D8B030D-6E8A-4147-A177-3AD203B41FA5}">
                      <a16:colId xmlns:a16="http://schemas.microsoft.com/office/drawing/2014/main" val="142378382"/>
                    </a:ext>
                  </a:extLst>
                </a:gridCol>
                <a:gridCol w="37936">
                  <a:extLst>
                    <a:ext uri="{9D8B030D-6E8A-4147-A177-3AD203B41FA5}">
                      <a16:colId xmlns:a16="http://schemas.microsoft.com/office/drawing/2014/main" val="2667586803"/>
                    </a:ext>
                  </a:extLst>
                </a:gridCol>
                <a:gridCol w="551191">
                  <a:extLst>
                    <a:ext uri="{9D8B030D-6E8A-4147-A177-3AD203B41FA5}">
                      <a16:colId xmlns:a16="http://schemas.microsoft.com/office/drawing/2014/main" val="4227191620"/>
                    </a:ext>
                  </a:extLst>
                </a:gridCol>
              </a:tblGrid>
              <a:tr h="288000">
                <a:tc gridSpan="10">
                  <a:txBody>
                    <a:bodyPr/>
                    <a:lstStyle/>
                    <a:p>
                      <a:pPr marL="0" indent="0" algn="ctr">
                        <a:lnSpc>
                          <a:spcPct val="200000"/>
                        </a:lnSpc>
                        <a:spcAft>
                          <a:spcPts val="0"/>
                        </a:spcAft>
                        <a:buFont typeface="Arial" panose="020B0604020202020204" pitchFamily="34" charset="0"/>
                        <a:buNone/>
                      </a:pPr>
                      <a:r>
                        <a:rPr lang="es-EC" sz="1000" dirty="0">
                          <a:effectLst/>
                        </a:rPr>
                        <a:t>Malo</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marL="0" indent="0" algn="ctr">
                        <a:lnSpc>
                          <a:spcPct val="200000"/>
                        </a:lnSpc>
                        <a:spcAft>
                          <a:spcPts val="0"/>
                        </a:spcAft>
                        <a:buFont typeface="Arial" panose="020B0604020202020204" pitchFamily="34" charset="0"/>
                        <a:buNone/>
                      </a:pPr>
                      <a:r>
                        <a:rPr lang="es-EC" sz="1000" dirty="0">
                          <a:effectLst/>
                        </a:rPr>
                        <a:t>-</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extLst>
                  <a:ext uri="{0D108BD9-81ED-4DB2-BD59-A6C34878D82A}">
                    <a16:rowId xmlns:a16="http://schemas.microsoft.com/office/drawing/2014/main" val="2959689937"/>
                  </a:ext>
                </a:extLst>
              </a:tr>
              <a:tr h="288000">
                <a:tc gridSpan="10">
                  <a:txBody>
                    <a:bodyPr/>
                    <a:lstStyle/>
                    <a:p>
                      <a:pPr marL="0" indent="0" algn="ctr">
                        <a:lnSpc>
                          <a:spcPct val="200000"/>
                        </a:lnSpc>
                        <a:spcAft>
                          <a:spcPts val="0"/>
                        </a:spcAft>
                        <a:buFont typeface="Arial" panose="020B0604020202020204" pitchFamily="34" charset="0"/>
                        <a:buNone/>
                      </a:pPr>
                      <a:r>
                        <a:rPr lang="es-EC" sz="1000" dirty="0">
                          <a:effectLst/>
                        </a:rPr>
                        <a:t>Deficiente</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marL="0" indent="0" algn="ctr">
                        <a:lnSpc>
                          <a:spcPct val="200000"/>
                        </a:lnSpc>
                        <a:spcAft>
                          <a:spcPts val="0"/>
                        </a:spcAft>
                        <a:buFont typeface="Arial" panose="020B0604020202020204" pitchFamily="34" charset="0"/>
                        <a:buNone/>
                      </a:pPr>
                      <a:r>
                        <a:rPr lang="es-EC" sz="1000" dirty="0">
                          <a:effectLst/>
                        </a:rPr>
                        <a:t>-</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extLst>
                  <a:ext uri="{0D108BD9-81ED-4DB2-BD59-A6C34878D82A}">
                    <a16:rowId xmlns:a16="http://schemas.microsoft.com/office/drawing/2014/main" val="87960246"/>
                  </a:ext>
                </a:extLst>
              </a:tr>
              <a:tr h="288000">
                <a:tc gridSpan="10">
                  <a:txBody>
                    <a:bodyPr/>
                    <a:lstStyle/>
                    <a:p>
                      <a:pPr marL="0" indent="0" algn="ctr">
                        <a:lnSpc>
                          <a:spcPct val="200000"/>
                        </a:lnSpc>
                        <a:spcAft>
                          <a:spcPts val="0"/>
                        </a:spcAft>
                        <a:buFont typeface="Arial" panose="020B0604020202020204" pitchFamily="34" charset="0"/>
                        <a:buNone/>
                      </a:pPr>
                      <a:r>
                        <a:rPr lang="es-EC" sz="1000" dirty="0">
                          <a:effectLst/>
                        </a:rPr>
                        <a:t>Bueno</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marL="0" indent="0" algn="ctr">
                        <a:lnSpc>
                          <a:spcPct val="200000"/>
                        </a:lnSpc>
                        <a:spcAft>
                          <a:spcPts val="0"/>
                        </a:spcAft>
                        <a:buFont typeface="Arial" panose="020B0604020202020204" pitchFamily="34" charset="0"/>
                        <a:buNone/>
                      </a:pPr>
                      <a:r>
                        <a:rPr lang="es-EC" sz="1000">
                          <a:effectLst/>
                        </a:rPr>
                        <a:t>15%</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extLst>
                  <a:ext uri="{0D108BD9-81ED-4DB2-BD59-A6C34878D82A}">
                    <a16:rowId xmlns:a16="http://schemas.microsoft.com/office/drawing/2014/main" val="2495435076"/>
                  </a:ext>
                </a:extLst>
              </a:tr>
              <a:tr h="288000">
                <a:tc gridSpan="10">
                  <a:txBody>
                    <a:bodyPr/>
                    <a:lstStyle/>
                    <a:p>
                      <a:pPr marL="0" indent="0" algn="ctr">
                        <a:lnSpc>
                          <a:spcPct val="200000"/>
                        </a:lnSpc>
                        <a:spcAft>
                          <a:spcPts val="0"/>
                        </a:spcAft>
                        <a:buFont typeface="Arial" panose="020B0604020202020204" pitchFamily="34" charset="0"/>
                        <a:buNone/>
                      </a:pPr>
                      <a:r>
                        <a:rPr lang="es-EC" sz="1000" dirty="0">
                          <a:effectLst/>
                        </a:rPr>
                        <a:t>Muy bueno</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marL="0" indent="0" algn="ctr">
                        <a:lnSpc>
                          <a:spcPct val="200000"/>
                        </a:lnSpc>
                        <a:spcAft>
                          <a:spcPts val="0"/>
                        </a:spcAft>
                        <a:buFont typeface="Arial" panose="020B0604020202020204" pitchFamily="34" charset="0"/>
                        <a:buNone/>
                      </a:pPr>
                      <a:r>
                        <a:rPr lang="es-EC" sz="1000" dirty="0">
                          <a:effectLst/>
                        </a:rPr>
                        <a:t>30%</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extLst>
                  <a:ext uri="{0D108BD9-81ED-4DB2-BD59-A6C34878D82A}">
                    <a16:rowId xmlns:a16="http://schemas.microsoft.com/office/drawing/2014/main" val="4042510907"/>
                  </a:ext>
                </a:extLst>
              </a:tr>
              <a:tr h="288000">
                <a:tc gridSpan="10">
                  <a:txBody>
                    <a:bodyPr/>
                    <a:lstStyle/>
                    <a:p>
                      <a:pPr marL="0" indent="0" algn="ctr">
                        <a:lnSpc>
                          <a:spcPct val="200000"/>
                        </a:lnSpc>
                        <a:spcAft>
                          <a:spcPts val="0"/>
                        </a:spcAft>
                        <a:buFont typeface="Arial" panose="020B0604020202020204" pitchFamily="34" charset="0"/>
                        <a:buNone/>
                      </a:pPr>
                      <a:r>
                        <a:rPr lang="es-EC" sz="1000" dirty="0">
                          <a:effectLst/>
                        </a:rPr>
                        <a:t>Excelente</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marL="0" indent="0" algn="ctr">
                        <a:lnSpc>
                          <a:spcPct val="200000"/>
                        </a:lnSpc>
                        <a:spcAft>
                          <a:spcPts val="0"/>
                        </a:spcAft>
                        <a:buFont typeface="Arial" panose="020B0604020202020204" pitchFamily="34" charset="0"/>
                        <a:buNone/>
                      </a:pPr>
                      <a:r>
                        <a:rPr lang="es-EC" sz="1000" dirty="0">
                          <a:effectLst/>
                        </a:rPr>
                        <a:t>55%</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12536" marR="12536" marT="0" marB="0"/>
                </a:tc>
                <a:extLst>
                  <a:ext uri="{0D108BD9-81ED-4DB2-BD59-A6C34878D82A}">
                    <a16:rowId xmlns:a16="http://schemas.microsoft.com/office/drawing/2014/main" val="3953216285"/>
                  </a:ext>
                </a:extLst>
              </a:tr>
            </a:tbl>
          </a:graphicData>
        </a:graphic>
      </p:graphicFrame>
    </p:spTree>
    <p:extLst>
      <p:ext uri="{BB962C8B-B14F-4D97-AF65-F5344CB8AC3E}">
        <p14:creationId xmlns:p14="http://schemas.microsoft.com/office/powerpoint/2010/main" val="34840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11560" y="1844824"/>
            <a:ext cx="7920880" cy="1815882"/>
          </a:xfrm>
          <a:prstGeom prst="rect">
            <a:avLst/>
          </a:prstGeom>
          <a:noFill/>
        </p:spPr>
        <p:txBody>
          <a:bodyPr wrap="square" rtlCol="0">
            <a:spAutoFit/>
          </a:bodyPr>
          <a:lstStyle/>
          <a:p>
            <a:pPr algn="ctr"/>
            <a:r>
              <a:rPr lang="es-EC" sz="2800" b="1" dirty="0">
                <a:solidFill>
                  <a:srgbClr val="FF0000"/>
                </a:solidFill>
                <a:latin typeface="Times New Roman" panose="02020603050405020304" pitchFamily="18" charset="0"/>
                <a:cs typeface="Times New Roman" panose="02020603050405020304" pitchFamily="18" charset="0"/>
              </a:rPr>
              <a:t>Diseño y aplicación de ejercicios con normas de bioseguridad en el desarrollo de los fundamentos técnicos del baloncesto en el club guerreros de baloncesto.</a:t>
            </a:r>
            <a:endParaRPr lang="es-E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01348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nvPr>
        </p:nvGraphicFramePr>
        <p:xfrm>
          <a:off x="5468024" y="618112"/>
          <a:ext cx="3672404" cy="5261736"/>
        </p:xfrm>
        <a:graphic>
          <a:graphicData uri="http://schemas.openxmlformats.org/drawingml/2006/table">
            <a:tbl>
              <a:tblPr firstRow="1" firstCol="1" bandRow="1">
                <a:tableStyleId>{9D7B26C5-4107-4FEC-AEDC-1716B250A1EF}</a:tableStyleId>
              </a:tblPr>
              <a:tblGrid>
                <a:gridCol w="2684139">
                  <a:extLst>
                    <a:ext uri="{9D8B030D-6E8A-4147-A177-3AD203B41FA5}">
                      <a16:colId xmlns:a16="http://schemas.microsoft.com/office/drawing/2014/main" val="148847595"/>
                    </a:ext>
                  </a:extLst>
                </a:gridCol>
                <a:gridCol w="197653">
                  <a:extLst>
                    <a:ext uri="{9D8B030D-6E8A-4147-A177-3AD203B41FA5}">
                      <a16:colId xmlns:a16="http://schemas.microsoft.com/office/drawing/2014/main" val="2301919645"/>
                    </a:ext>
                  </a:extLst>
                </a:gridCol>
                <a:gridCol w="197653">
                  <a:extLst>
                    <a:ext uri="{9D8B030D-6E8A-4147-A177-3AD203B41FA5}">
                      <a16:colId xmlns:a16="http://schemas.microsoft.com/office/drawing/2014/main" val="4210856721"/>
                    </a:ext>
                  </a:extLst>
                </a:gridCol>
                <a:gridCol w="197653">
                  <a:extLst>
                    <a:ext uri="{9D8B030D-6E8A-4147-A177-3AD203B41FA5}">
                      <a16:colId xmlns:a16="http://schemas.microsoft.com/office/drawing/2014/main" val="2342577875"/>
                    </a:ext>
                  </a:extLst>
                </a:gridCol>
                <a:gridCol w="197653">
                  <a:extLst>
                    <a:ext uri="{9D8B030D-6E8A-4147-A177-3AD203B41FA5}">
                      <a16:colId xmlns:a16="http://schemas.microsoft.com/office/drawing/2014/main" val="2931870980"/>
                    </a:ext>
                  </a:extLst>
                </a:gridCol>
                <a:gridCol w="197653">
                  <a:extLst>
                    <a:ext uri="{9D8B030D-6E8A-4147-A177-3AD203B41FA5}">
                      <a16:colId xmlns:a16="http://schemas.microsoft.com/office/drawing/2014/main" val="2943303550"/>
                    </a:ext>
                  </a:extLst>
                </a:gridCol>
              </a:tblGrid>
              <a:tr h="354886">
                <a:tc>
                  <a:txBody>
                    <a:bodyPr/>
                    <a:lstStyle/>
                    <a:p>
                      <a:pPr indent="457200">
                        <a:lnSpc>
                          <a:spcPct val="200000"/>
                        </a:lnSpc>
                        <a:spcAft>
                          <a:spcPts val="0"/>
                        </a:spcAft>
                      </a:pPr>
                      <a:r>
                        <a:rPr lang="es-EC" sz="1000" dirty="0">
                          <a:effectLst/>
                        </a:rPr>
                        <a:t>Aplicación en los ejercicios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1</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2</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3</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nSpc>
                          <a:spcPct val="200000"/>
                        </a:lnSpc>
                        <a:spcAft>
                          <a:spcPts val="0"/>
                        </a:spcAft>
                        <a:buFont typeface="+mj-lt"/>
                        <a:buNone/>
                      </a:pPr>
                      <a:r>
                        <a:rPr lang="es-EC" sz="1000" dirty="0" smtClean="0">
                          <a:effectLst/>
                        </a:rPr>
                        <a:t>4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nSpc>
                          <a:spcPct val="200000"/>
                        </a:lnSpc>
                        <a:spcAft>
                          <a:spcPts val="0"/>
                        </a:spcAft>
                        <a:buFont typeface="+mj-lt"/>
                        <a:buNone/>
                      </a:pPr>
                      <a:r>
                        <a:rPr lang="es-EC" sz="1000" dirty="0" smtClean="0">
                          <a:effectLst/>
                        </a:rPr>
                        <a:t>5</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2651924329"/>
                  </a:ext>
                </a:extLst>
              </a:tr>
              <a:tr h="310810">
                <a:tc>
                  <a:txBody>
                    <a:bodyPr/>
                    <a:lstStyle/>
                    <a:p>
                      <a:pPr marL="0" indent="0">
                        <a:lnSpc>
                          <a:spcPct val="200000"/>
                        </a:lnSpc>
                        <a:spcAft>
                          <a:spcPts val="0"/>
                        </a:spcAft>
                        <a:buFont typeface="Arial" panose="020B0604020202020204" pitchFamily="34" charset="0"/>
                        <a:buNone/>
                      </a:pPr>
                      <a:r>
                        <a:rPr lang="es-EC" sz="1000" dirty="0">
                          <a:effectLst/>
                        </a:rPr>
                        <a:t>1. Uso de mascarilla.</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845491644"/>
                  </a:ext>
                </a:extLst>
              </a:tr>
              <a:tr h="621620">
                <a:tc>
                  <a:txBody>
                    <a:bodyPr/>
                    <a:lstStyle/>
                    <a:p>
                      <a:pPr marL="0" indent="0">
                        <a:lnSpc>
                          <a:spcPct val="200000"/>
                        </a:lnSpc>
                        <a:spcAft>
                          <a:spcPts val="0"/>
                        </a:spcAft>
                        <a:buFont typeface="Arial" panose="020B0604020202020204" pitchFamily="34" charset="0"/>
                        <a:buNone/>
                      </a:pPr>
                      <a:r>
                        <a:rPr lang="es-EC" sz="1000" dirty="0">
                          <a:effectLst/>
                        </a:rPr>
                        <a:t>2. Mientras el estudiante ejecuta el ejercicio los demás están a 5 metros de distancia.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1429154"/>
                  </a:ext>
                </a:extLst>
              </a:tr>
              <a:tr h="621620">
                <a:tc>
                  <a:txBody>
                    <a:bodyPr/>
                    <a:lstStyle/>
                    <a:p>
                      <a:pPr marL="0" indent="0">
                        <a:lnSpc>
                          <a:spcPct val="200000"/>
                        </a:lnSpc>
                        <a:spcAft>
                          <a:spcPts val="0"/>
                        </a:spcAft>
                        <a:buFont typeface="Arial" panose="020B0604020202020204" pitchFamily="34" charset="0"/>
                        <a:buNone/>
                      </a:pPr>
                      <a:r>
                        <a:rPr lang="es-EC" sz="1000" dirty="0">
                          <a:effectLst/>
                        </a:rPr>
                        <a:t>3. Lavado de manos frecuentes antes, durante y después de la práctica deportiva.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028690058"/>
                  </a:ext>
                </a:extLst>
              </a:tr>
              <a:tr h="621620">
                <a:tc>
                  <a:txBody>
                    <a:bodyPr/>
                    <a:lstStyle/>
                    <a:p>
                      <a:pPr marL="0" indent="0">
                        <a:lnSpc>
                          <a:spcPct val="200000"/>
                        </a:lnSpc>
                        <a:spcAft>
                          <a:spcPts val="0"/>
                        </a:spcAft>
                        <a:buFont typeface="Arial" panose="020B0604020202020204" pitchFamily="34" charset="0"/>
                        <a:buNone/>
                      </a:pPr>
                      <a:r>
                        <a:rPr lang="es-EC" sz="1000" dirty="0">
                          <a:effectLst/>
                        </a:rPr>
                        <a:t>4. En el descanso intervienen los entrenadores con la desinfección de manos (alcohol).</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341094526"/>
                  </a:ext>
                </a:extLst>
              </a:tr>
              <a:tr h="310810">
                <a:tc>
                  <a:txBody>
                    <a:bodyPr/>
                    <a:lstStyle/>
                    <a:p>
                      <a:pPr marL="0" indent="0">
                        <a:lnSpc>
                          <a:spcPct val="200000"/>
                        </a:lnSpc>
                        <a:spcAft>
                          <a:spcPts val="0"/>
                        </a:spcAft>
                        <a:buFont typeface="Arial" panose="020B0604020202020204" pitchFamily="34" charset="0"/>
                        <a:buNone/>
                      </a:pPr>
                      <a:r>
                        <a:rPr lang="es-EC" sz="1000" dirty="0">
                          <a:effectLst/>
                        </a:rPr>
                        <a:t>5.  Usan los Equipos de Protección Personal.</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4106531966"/>
                  </a:ext>
                </a:extLst>
              </a:tr>
              <a:tr h="621620">
                <a:tc>
                  <a:txBody>
                    <a:bodyPr/>
                    <a:lstStyle/>
                    <a:p>
                      <a:pPr marL="0" indent="0">
                        <a:lnSpc>
                          <a:spcPct val="200000"/>
                        </a:lnSpc>
                        <a:spcAft>
                          <a:spcPts val="0"/>
                        </a:spcAft>
                        <a:buFont typeface="Arial" panose="020B0604020202020204" pitchFamily="34" charset="0"/>
                        <a:buNone/>
                      </a:pPr>
                      <a:r>
                        <a:rPr lang="es-EC" sz="1000" dirty="0">
                          <a:effectLst/>
                        </a:rPr>
                        <a:t>6. Desinfección de los implementos antes y después de la práctica deportiva.</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701067434"/>
                  </a:ext>
                </a:extLst>
              </a:tr>
              <a:tr h="621620">
                <a:tc>
                  <a:txBody>
                    <a:bodyPr/>
                    <a:lstStyle/>
                    <a:p>
                      <a:pPr marL="0" indent="0">
                        <a:lnSpc>
                          <a:spcPct val="200000"/>
                        </a:lnSpc>
                        <a:spcAft>
                          <a:spcPts val="0"/>
                        </a:spcAft>
                        <a:buFont typeface="Arial" panose="020B0604020202020204" pitchFamily="34" charset="0"/>
                        <a:buNone/>
                      </a:pPr>
                      <a:r>
                        <a:rPr lang="es-EC" sz="1000" dirty="0">
                          <a:effectLst/>
                        </a:rPr>
                        <a:t>7. Medios para marcar el distanciamiento en la práctica deportiva.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597071804"/>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939191870"/>
              </p:ext>
            </p:extLst>
          </p:nvPr>
        </p:nvGraphicFramePr>
        <p:xfrm>
          <a:off x="107504" y="618115"/>
          <a:ext cx="5183824" cy="4247196"/>
        </p:xfrm>
        <a:graphic>
          <a:graphicData uri="http://schemas.openxmlformats.org/drawingml/2006/table">
            <a:tbl>
              <a:tblPr firstRow="1" firstCol="1" bandRow="1">
                <a:tableStyleId>{EB344D84-9AFB-497E-A393-DC336BA19D2E}</a:tableStyleId>
              </a:tblPr>
              <a:tblGrid>
                <a:gridCol w="803128">
                  <a:extLst>
                    <a:ext uri="{9D8B030D-6E8A-4147-A177-3AD203B41FA5}">
                      <a16:colId xmlns:a16="http://schemas.microsoft.com/office/drawing/2014/main" val="960803762"/>
                    </a:ext>
                  </a:extLst>
                </a:gridCol>
                <a:gridCol w="4380696">
                  <a:extLst>
                    <a:ext uri="{9D8B030D-6E8A-4147-A177-3AD203B41FA5}">
                      <a16:colId xmlns:a16="http://schemas.microsoft.com/office/drawing/2014/main" val="3745536945"/>
                    </a:ext>
                  </a:extLst>
                </a:gridCol>
              </a:tblGrid>
              <a:tr h="269941">
                <a:tc>
                  <a:txBody>
                    <a:bodyPr/>
                    <a:lstStyle/>
                    <a:p>
                      <a:pPr marL="0" indent="0">
                        <a:lnSpc>
                          <a:spcPct val="200000"/>
                        </a:lnSpc>
                        <a:spcAft>
                          <a:spcPts val="0"/>
                        </a:spcAft>
                        <a:buFont typeface="Arial" panose="020B0604020202020204" pitchFamily="34" charset="0"/>
                        <a:buNone/>
                      </a:pPr>
                      <a:r>
                        <a:rPr lang="es-EC" sz="1100" dirty="0">
                          <a:solidFill>
                            <a:schemeClr val="tx1"/>
                          </a:solidFill>
                          <a:effectLst/>
                        </a:rPr>
                        <a:t>Nombre:</a:t>
                      </a:r>
                      <a:endParaRPr lang="es-EC" sz="11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tc>
                  <a:txBody>
                    <a:bodyPr/>
                    <a:lstStyle/>
                    <a:p>
                      <a:pPr marL="0" indent="0">
                        <a:lnSpc>
                          <a:spcPct val="200000"/>
                        </a:lnSpc>
                        <a:spcAft>
                          <a:spcPts val="0"/>
                        </a:spcAft>
                        <a:buFont typeface="Arial" panose="020B0604020202020204" pitchFamily="34" charset="0"/>
                        <a:buNone/>
                      </a:pPr>
                      <a:r>
                        <a:rPr lang="es-EC" sz="1100">
                          <a:solidFill>
                            <a:schemeClr val="tx1"/>
                          </a:solidFill>
                          <a:effectLst/>
                        </a:rPr>
                        <a:t>Desplazamientos defensivos </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extLst>
                  <a:ext uri="{0D108BD9-81ED-4DB2-BD59-A6C34878D82A}">
                    <a16:rowId xmlns:a16="http://schemas.microsoft.com/office/drawing/2014/main" val="2958306749"/>
                  </a:ext>
                </a:extLst>
              </a:tr>
              <a:tr h="689284">
                <a:tc>
                  <a:txBody>
                    <a:bodyPr/>
                    <a:lstStyle/>
                    <a:p>
                      <a:pPr marL="0" indent="0">
                        <a:lnSpc>
                          <a:spcPct val="200000"/>
                        </a:lnSpc>
                        <a:spcAft>
                          <a:spcPts val="0"/>
                        </a:spcAft>
                        <a:buFont typeface="Arial" panose="020B0604020202020204" pitchFamily="34" charset="0"/>
                        <a:buNone/>
                      </a:pPr>
                      <a:r>
                        <a:rPr lang="es-EC" sz="1100">
                          <a:solidFill>
                            <a:schemeClr val="tx1"/>
                          </a:solidFill>
                          <a:effectLst/>
                        </a:rPr>
                        <a:t>Objetivo:</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tc>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Mejorar el desplazamiento defensivo mediante diferentes cambios de direcciones para dificultar el lanzamiento a la canasta del equipo contrario. </a:t>
                      </a:r>
                      <a:endParaRPr lang="es-EC" sz="11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extLst>
                  <a:ext uri="{0D108BD9-81ED-4DB2-BD59-A6C34878D82A}">
                    <a16:rowId xmlns:a16="http://schemas.microsoft.com/office/drawing/2014/main" val="3003024694"/>
                  </a:ext>
                </a:extLst>
              </a:tr>
              <a:tr h="269941">
                <a:tc>
                  <a:txBody>
                    <a:bodyPr/>
                    <a:lstStyle/>
                    <a:p>
                      <a:pPr marL="0" indent="0">
                        <a:lnSpc>
                          <a:spcPct val="200000"/>
                        </a:lnSpc>
                        <a:spcAft>
                          <a:spcPts val="0"/>
                        </a:spcAft>
                        <a:buFont typeface="Arial" panose="020B0604020202020204" pitchFamily="34" charset="0"/>
                        <a:buNone/>
                      </a:pPr>
                      <a:r>
                        <a:rPr lang="es-EC" sz="1100" dirty="0">
                          <a:solidFill>
                            <a:schemeClr val="tx1"/>
                          </a:solidFill>
                          <a:effectLst/>
                        </a:rPr>
                        <a:t>Medios:</a:t>
                      </a:r>
                      <a:endParaRPr lang="es-EC" sz="11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tc>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Cuerda, conos, platos, pito, cronometro.</a:t>
                      </a:r>
                      <a:endParaRPr lang="es-EC" sz="11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extLst>
                  <a:ext uri="{0D108BD9-81ED-4DB2-BD59-A6C34878D82A}">
                    <a16:rowId xmlns:a16="http://schemas.microsoft.com/office/drawing/2014/main" val="1012171054"/>
                  </a:ext>
                </a:extLst>
              </a:tr>
              <a:tr h="2822256">
                <a:tc gridSpan="2">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Descripción:</a:t>
                      </a:r>
                      <a:br>
                        <a:rPr lang="es-EC" sz="1100" dirty="0">
                          <a:solidFill>
                            <a:schemeClr val="tx1"/>
                          </a:solidFill>
                          <a:effectLst/>
                        </a:rPr>
                      </a:br>
                      <a:r>
                        <a:rPr lang="es-EC" sz="1100" b="0" dirty="0" smtClean="0">
                          <a:solidFill>
                            <a:schemeClr val="tx1"/>
                          </a:solidFill>
                          <a:effectLst/>
                        </a:rPr>
                        <a:t>Se </a:t>
                      </a:r>
                      <a:r>
                        <a:rPr lang="es-EC" sz="1100" b="0" dirty="0">
                          <a:solidFill>
                            <a:schemeClr val="tx1"/>
                          </a:solidFill>
                          <a:effectLst/>
                        </a:rPr>
                        <a:t>divide la cancha en 4 partes para que exista un control en cada una de las estaciones y no se aglomeren los jugadores,  el jugador debe recorrer un circuito que previamente será realizado con el debido distanciamiento en cada una de las estaciones, tenemos una zona de </a:t>
                      </a:r>
                      <a:r>
                        <a:rPr lang="es-EC" sz="1100" b="0" dirty="0" err="1">
                          <a:solidFill>
                            <a:schemeClr val="tx1"/>
                          </a:solidFill>
                          <a:effectLst/>
                        </a:rPr>
                        <a:t>zig-zag</a:t>
                      </a:r>
                      <a:r>
                        <a:rPr lang="es-EC" sz="1100" b="0" dirty="0">
                          <a:solidFill>
                            <a:schemeClr val="tx1"/>
                          </a:solidFill>
                          <a:effectLst/>
                        </a:rPr>
                        <a:t> la cual se encuentra separa con conos a una distancia de 2.5 metros, posteriormente se encuentra marcada con platos una zona de 2.5 metros en la que deberán desplazarse de espalda hasta el siguiente plato, finalmente se hace un camino con cuerdas de 90 cm de ancho que deberá atravesar sin toca la cuerda,  los jugadores se encuentran con su respectivo distanciamiento  de 5 metros de los demás compañeros, se </a:t>
                      </a:r>
                      <a:r>
                        <a:rPr lang="es-EC" sz="1100" b="0" dirty="0" smtClean="0">
                          <a:solidFill>
                            <a:schemeClr val="tx1"/>
                          </a:solidFill>
                          <a:effectLst/>
                        </a:rPr>
                        <a:t>hizo </a:t>
                      </a:r>
                      <a:r>
                        <a:rPr lang="es-EC" sz="1100" b="0" dirty="0">
                          <a:solidFill>
                            <a:schemeClr val="tx1"/>
                          </a:solidFill>
                          <a:effectLst/>
                        </a:rPr>
                        <a:t>de la misma manera el circuito al extremo de la cancha</a:t>
                      </a:r>
                      <a:endParaRPr lang="es-EC" sz="1100" b="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tc hMerge="1">
                  <a:txBody>
                    <a:bodyPr/>
                    <a:lstStyle/>
                    <a:p>
                      <a:endParaRPr lang="es-EC"/>
                    </a:p>
                  </a:txBody>
                  <a:tcPr/>
                </a:tc>
                <a:extLst>
                  <a:ext uri="{0D108BD9-81ED-4DB2-BD59-A6C34878D82A}">
                    <a16:rowId xmlns:a16="http://schemas.microsoft.com/office/drawing/2014/main" val="2090234459"/>
                  </a:ext>
                </a:extLst>
              </a:tr>
            </a:tbl>
          </a:graphicData>
        </a:graphic>
      </p:graphicFrame>
      <p:pic>
        <p:nvPicPr>
          <p:cNvPr id="8" name="Imagen 7"/>
          <p:cNvPicPr/>
          <p:nvPr/>
        </p:nvPicPr>
        <p:blipFill rotWithShape="1">
          <a:blip r:embed="rId2"/>
          <a:srcRect l="14042" r="10947" b="677"/>
          <a:stretch/>
        </p:blipFill>
        <p:spPr>
          <a:xfrm rot="5400000">
            <a:off x="474784" y="4536831"/>
            <a:ext cx="1846386" cy="2795954"/>
          </a:xfrm>
          <a:prstGeom prst="rect">
            <a:avLst/>
          </a:prstGeom>
        </p:spPr>
      </p:pic>
    </p:spTree>
    <p:extLst>
      <p:ext uri="{BB962C8B-B14F-4D97-AF65-F5344CB8AC3E}">
        <p14:creationId xmlns:p14="http://schemas.microsoft.com/office/powerpoint/2010/main" val="190039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2675" t="22411" r="31888" b="14560"/>
          <a:stretch/>
        </p:blipFill>
        <p:spPr>
          <a:xfrm>
            <a:off x="0" y="620688"/>
            <a:ext cx="5718536" cy="5574520"/>
          </a:xfrm>
          <a:prstGeom prst="rect">
            <a:avLst/>
          </a:prstGeom>
        </p:spPr>
      </p:pic>
      <p:graphicFrame>
        <p:nvGraphicFramePr>
          <p:cNvPr id="5" name="Gráfico 4"/>
          <p:cNvGraphicFramePr/>
          <p:nvPr>
            <p:extLst/>
          </p:nvPr>
        </p:nvGraphicFramePr>
        <p:xfrm>
          <a:off x="5690499" y="1700808"/>
          <a:ext cx="3366120" cy="3384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379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nvPr>
        </p:nvGraphicFramePr>
        <p:xfrm>
          <a:off x="5468024" y="618112"/>
          <a:ext cx="3672404" cy="5261736"/>
        </p:xfrm>
        <a:graphic>
          <a:graphicData uri="http://schemas.openxmlformats.org/drawingml/2006/table">
            <a:tbl>
              <a:tblPr firstRow="1" firstCol="1" bandRow="1">
                <a:tableStyleId>{9D7B26C5-4107-4FEC-AEDC-1716B250A1EF}</a:tableStyleId>
              </a:tblPr>
              <a:tblGrid>
                <a:gridCol w="2684139">
                  <a:extLst>
                    <a:ext uri="{9D8B030D-6E8A-4147-A177-3AD203B41FA5}">
                      <a16:colId xmlns:a16="http://schemas.microsoft.com/office/drawing/2014/main" val="148847595"/>
                    </a:ext>
                  </a:extLst>
                </a:gridCol>
                <a:gridCol w="197653">
                  <a:extLst>
                    <a:ext uri="{9D8B030D-6E8A-4147-A177-3AD203B41FA5}">
                      <a16:colId xmlns:a16="http://schemas.microsoft.com/office/drawing/2014/main" val="2301919645"/>
                    </a:ext>
                  </a:extLst>
                </a:gridCol>
                <a:gridCol w="197653">
                  <a:extLst>
                    <a:ext uri="{9D8B030D-6E8A-4147-A177-3AD203B41FA5}">
                      <a16:colId xmlns:a16="http://schemas.microsoft.com/office/drawing/2014/main" val="4210856721"/>
                    </a:ext>
                  </a:extLst>
                </a:gridCol>
                <a:gridCol w="197653">
                  <a:extLst>
                    <a:ext uri="{9D8B030D-6E8A-4147-A177-3AD203B41FA5}">
                      <a16:colId xmlns:a16="http://schemas.microsoft.com/office/drawing/2014/main" val="2342577875"/>
                    </a:ext>
                  </a:extLst>
                </a:gridCol>
                <a:gridCol w="197653">
                  <a:extLst>
                    <a:ext uri="{9D8B030D-6E8A-4147-A177-3AD203B41FA5}">
                      <a16:colId xmlns:a16="http://schemas.microsoft.com/office/drawing/2014/main" val="2931870980"/>
                    </a:ext>
                  </a:extLst>
                </a:gridCol>
                <a:gridCol w="197653">
                  <a:extLst>
                    <a:ext uri="{9D8B030D-6E8A-4147-A177-3AD203B41FA5}">
                      <a16:colId xmlns:a16="http://schemas.microsoft.com/office/drawing/2014/main" val="2943303550"/>
                    </a:ext>
                  </a:extLst>
                </a:gridCol>
              </a:tblGrid>
              <a:tr h="354886">
                <a:tc>
                  <a:txBody>
                    <a:bodyPr/>
                    <a:lstStyle/>
                    <a:p>
                      <a:pPr indent="457200">
                        <a:lnSpc>
                          <a:spcPct val="200000"/>
                        </a:lnSpc>
                        <a:spcAft>
                          <a:spcPts val="0"/>
                        </a:spcAft>
                      </a:pPr>
                      <a:r>
                        <a:rPr lang="es-EC" sz="1000" dirty="0">
                          <a:effectLst/>
                        </a:rPr>
                        <a:t>Aplicación en los ejercicios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1</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2</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3</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nSpc>
                          <a:spcPct val="200000"/>
                        </a:lnSpc>
                        <a:spcAft>
                          <a:spcPts val="0"/>
                        </a:spcAft>
                        <a:buFont typeface="+mj-lt"/>
                        <a:buNone/>
                      </a:pPr>
                      <a:r>
                        <a:rPr lang="es-EC" sz="1000" dirty="0" smtClean="0">
                          <a:effectLst/>
                        </a:rPr>
                        <a:t>4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nSpc>
                          <a:spcPct val="200000"/>
                        </a:lnSpc>
                        <a:spcAft>
                          <a:spcPts val="0"/>
                        </a:spcAft>
                        <a:buFont typeface="+mj-lt"/>
                        <a:buNone/>
                      </a:pPr>
                      <a:r>
                        <a:rPr lang="es-EC" sz="1000" dirty="0" smtClean="0">
                          <a:effectLst/>
                        </a:rPr>
                        <a:t>5</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2651924329"/>
                  </a:ext>
                </a:extLst>
              </a:tr>
              <a:tr h="310810">
                <a:tc>
                  <a:txBody>
                    <a:bodyPr/>
                    <a:lstStyle/>
                    <a:p>
                      <a:pPr marL="0" indent="0">
                        <a:lnSpc>
                          <a:spcPct val="200000"/>
                        </a:lnSpc>
                        <a:spcAft>
                          <a:spcPts val="0"/>
                        </a:spcAft>
                        <a:buFont typeface="Arial" panose="020B0604020202020204" pitchFamily="34" charset="0"/>
                        <a:buNone/>
                      </a:pPr>
                      <a:r>
                        <a:rPr lang="es-EC" sz="1000" dirty="0">
                          <a:effectLst/>
                        </a:rPr>
                        <a:t>1. Uso de mascarilla.</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845491644"/>
                  </a:ext>
                </a:extLst>
              </a:tr>
              <a:tr h="621620">
                <a:tc>
                  <a:txBody>
                    <a:bodyPr/>
                    <a:lstStyle/>
                    <a:p>
                      <a:pPr marL="0" indent="0">
                        <a:lnSpc>
                          <a:spcPct val="200000"/>
                        </a:lnSpc>
                        <a:spcAft>
                          <a:spcPts val="0"/>
                        </a:spcAft>
                        <a:buFont typeface="Arial" panose="020B0604020202020204" pitchFamily="34" charset="0"/>
                        <a:buNone/>
                      </a:pPr>
                      <a:r>
                        <a:rPr lang="es-EC" sz="1000" dirty="0">
                          <a:effectLst/>
                        </a:rPr>
                        <a:t>2. Mientras el estudiante ejecuta el ejercicio los demás están a 5 metros de distancia.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1429154"/>
                  </a:ext>
                </a:extLst>
              </a:tr>
              <a:tr h="621620">
                <a:tc>
                  <a:txBody>
                    <a:bodyPr/>
                    <a:lstStyle/>
                    <a:p>
                      <a:pPr marL="0" indent="0">
                        <a:lnSpc>
                          <a:spcPct val="200000"/>
                        </a:lnSpc>
                        <a:spcAft>
                          <a:spcPts val="0"/>
                        </a:spcAft>
                        <a:buFont typeface="Arial" panose="020B0604020202020204" pitchFamily="34" charset="0"/>
                        <a:buNone/>
                      </a:pPr>
                      <a:r>
                        <a:rPr lang="es-EC" sz="1000" dirty="0">
                          <a:effectLst/>
                        </a:rPr>
                        <a:t>3. Lavado de manos frecuentes antes, durante y después de la práctica deportiva.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028690058"/>
                  </a:ext>
                </a:extLst>
              </a:tr>
              <a:tr h="621620">
                <a:tc>
                  <a:txBody>
                    <a:bodyPr/>
                    <a:lstStyle/>
                    <a:p>
                      <a:pPr marL="0" indent="0">
                        <a:lnSpc>
                          <a:spcPct val="200000"/>
                        </a:lnSpc>
                        <a:spcAft>
                          <a:spcPts val="0"/>
                        </a:spcAft>
                        <a:buFont typeface="Arial" panose="020B0604020202020204" pitchFamily="34" charset="0"/>
                        <a:buNone/>
                      </a:pPr>
                      <a:r>
                        <a:rPr lang="es-EC" sz="1000" dirty="0">
                          <a:effectLst/>
                        </a:rPr>
                        <a:t>4. En el descanso intervienen los entrenadores con la desinfección de manos (alcohol).</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341094526"/>
                  </a:ext>
                </a:extLst>
              </a:tr>
              <a:tr h="310810">
                <a:tc>
                  <a:txBody>
                    <a:bodyPr/>
                    <a:lstStyle/>
                    <a:p>
                      <a:pPr marL="0" indent="0">
                        <a:lnSpc>
                          <a:spcPct val="200000"/>
                        </a:lnSpc>
                        <a:spcAft>
                          <a:spcPts val="0"/>
                        </a:spcAft>
                        <a:buFont typeface="Arial" panose="020B0604020202020204" pitchFamily="34" charset="0"/>
                        <a:buNone/>
                      </a:pPr>
                      <a:r>
                        <a:rPr lang="es-EC" sz="1000" dirty="0">
                          <a:effectLst/>
                        </a:rPr>
                        <a:t>5.  Usan los Equipos de Protección Personal.</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4106531966"/>
                  </a:ext>
                </a:extLst>
              </a:tr>
              <a:tr h="621620">
                <a:tc>
                  <a:txBody>
                    <a:bodyPr/>
                    <a:lstStyle/>
                    <a:p>
                      <a:pPr marL="0" indent="0">
                        <a:lnSpc>
                          <a:spcPct val="200000"/>
                        </a:lnSpc>
                        <a:spcAft>
                          <a:spcPts val="0"/>
                        </a:spcAft>
                        <a:buFont typeface="Arial" panose="020B0604020202020204" pitchFamily="34" charset="0"/>
                        <a:buNone/>
                      </a:pPr>
                      <a:r>
                        <a:rPr lang="es-EC" sz="1000" dirty="0">
                          <a:effectLst/>
                        </a:rPr>
                        <a:t>6. Desinfección de los implementos antes y después de la práctica deportiva.</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701067434"/>
                  </a:ext>
                </a:extLst>
              </a:tr>
              <a:tr h="621620">
                <a:tc>
                  <a:txBody>
                    <a:bodyPr/>
                    <a:lstStyle/>
                    <a:p>
                      <a:pPr marL="0" indent="0">
                        <a:lnSpc>
                          <a:spcPct val="200000"/>
                        </a:lnSpc>
                        <a:spcAft>
                          <a:spcPts val="0"/>
                        </a:spcAft>
                        <a:buFont typeface="Arial" panose="020B0604020202020204" pitchFamily="34" charset="0"/>
                        <a:buNone/>
                      </a:pPr>
                      <a:r>
                        <a:rPr lang="es-EC" sz="1000" dirty="0">
                          <a:effectLst/>
                        </a:rPr>
                        <a:t>7. Medios para marcar el distanciamiento en la práctica deportiva.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597071804"/>
                  </a:ext>
                </a:extLst>
              </a:tr>
            </a:tbl>
          </a:graphicData>
        </a:graphic>
      </p:graphicFrame>
      <p:graphicFrame>
        <p:nvGraphicFramePr>
          <p:cNvPr id="3" name="Tabla 2"/>
          <p:cNvGraphicFramePr>
            <a:graphicFrameLocks noGrp="1"/>
          </p:cNvGraphicFramePr>
          <p:nvPr>
            <p:extLst/>
          </p:nvPr>
        </p:nvGraphicFramePr>
        <p:xfrm>
          <a:off x="469581" y="618114"/>
          <a:ext cx="4750490" cy="3404435"/>
        </p:xfrm>
        <a:graphic>
          <a:graphicData uri="http://schemas.openxmlformats.org/drawingml/2006/table">
            <a:tbl>
              <a:tblPr firstRow="1" firstCol="1" bandRow="1">
                <a:tableStyleId>{EB344D84-9AFB-497E-A393-DC336BA19D2E}</a:tableStyleId>
              </a:tblPr>
              <a:tblGrid>
                <a:gridCol w="790050">
                  <a:extLst>
                    <a:ext uri="{9D8B030D-6E8A-4147-A177-3AD203B41FA5}">
                      <a16:colId xmlns:a16="http://schemas.microsoft.com/office/drawing/2014/main" val="1439259686"/>
                    </a:ext>
                  </a:extLst>
                </a:gridCol>
                <a:gridCol w="3960440">
                  <a:extLst>
                    <a:ext uri="{9D8B030D-6E8A-4147-A177-3AD203B41FA5}">
                      <a16:colId xmlns:a16="http://schemas.microsoft.com/office/drawing/2014/main" val="3522940592"/>
                    </a:ext>
                  </a:extLst>
                </a:gridCol>
              </a:tblGrid>
              <a:tr h="300511">
                <a:tc>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Nombre:</a:t>
                      </a:r>
                      <a:endParaRPr lang="es-EC" sz="11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8580" marR="68580" marT="0" marB="0"/>
                </a:tc>
                <a:tc>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Pases  </a:t>
                      </a:r>
                      <a:r>
                        <a:rPr lang="es-EC" sz="1100" dirty="0" smtClean="0">
                          <a:solidFill>
                            <a:schemeClr val="tx1"/>
                          </a:solidFill>
                          <a:effectLst/>
                        </a:rPr>
                        <a:t>I</a:t>
                      </a:r>
                      <a:endParaRPr lang="es-EC" sz="11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8580" marR="68580" marT="0" marB="0"/>
                </a:tc>
                <a:extLst>
                  <a:ext uri="{0D108BD9-81ED-4DB2-BD59-A6C34878D82A}">
                    <a16:rowId xmlns:a16="http://schemas.microsoft.com/office/drawing/2014/main" val="3176347432"/>
                  </a:ext>
                </a:extLst>
              </a:tr>
              <a:tr h="611051">
                <a:tc>
                  <a:txBody>
                    <a:bodyPr/>
                    <a:lstStyle/>
                    <a:p>
                      <a:pPr marL="0" indent="0">
                        <a:lnSpc>
                          <a:spcPct val="150000"/>
                        </a:lnSpc>
                        <a:spcAft>
                          <a:spcPts val="0"/>
                        </a:spcAft>
                        <a:buFont typeface="Arial" panose="020B0604020202020204" pitchFamily="34" charset="0"/>
                        <a:buNone/>
                      </a:pPr>
                      <a:r>
                        <a:rPr lang="es-EC" sz="1100">
                          <a:solidFill>
                            <a:schemeClr val="tx1"/>
                          </a:solidFill>
                          <a:effectLst/>
                        </a:rPr>
                        <a:t>Objetivo:</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8580" marR="68580" marT="0" marB="0"/>
                </a:tc>
                <a:tc>
                  <a:txBody>
                    <a:bodyPr/>
                    <a:lstStyle/>
                    <a:p>
                      <a:pPr marL="0" indent="0">
                        <a:lnSpc>
                          <a:spcPct val="150000"/>
                        </a:lnSpc>
                        <a:spcAft>
                          <a:spcPts val="0"/>
                        </a:spcAft>
                        <a:buFont typeface="Arial" panose="020B0604020202020204" pitchFamily="34" charset="0"/>
                        <a:buNone/>
                      </a:pPr>
                      <a:r>
                        <a:rPr lang="es-EC" sz="1100">
                          <a:solidFill>
                            <a:schemeClr val="tx1"/>
                          </a:solidFill>
                          <a:effectLst/>
                        </a:rPr>
                        <a:t>Mejorar el pase con acciones en los cuales los jugadores intercambien balón </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8580" marR="68580" marT="0" marB="0"/>
                </a:tc>
                <a:extLst>
                  <a:ext uri="{0D108BD9-81ED-4DB2-BD59-A6C34878D82A}">
                    <a16:rowId xmlns:a16="http://schemas.microsoft.com/office/drawing/2014/main" val="1819418610"/>
                  </a:ext>
                </a:extLst>
              </a:tr>
              <a:tr h="360040">
                <a:tc>
                  <a:txBody>
                    <a:bodyPr/>
                    <a:lstStyle/>
                    <a:p>
                      <a:pPr marL="0" indent="0">
                        <a:lnSpc>
                          <a:spcPct val="150000"/>
                        </a:lnSpc>
                        <a:spcAft>
                          <a:spcPts val="0"/>
                        </a:spcAft>
                        <a:buFont typeface="Arial" panose="020B0604020202020204" pitchFamily="34" charset="0"/>
                        <a:buNone/>
                      </a:pPr>
                      <a:r>
                        <a:rPr lang="es-EC" sz="1100">
                          <a:solidFill>
                            <a:schemeClr val="tx1"/>
                          </a:solidFill>
                          <a:effectLst/>
                        </a:rPr>
                        <a:t>Medios:</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8580" marR="68580" marT="0" marB="0"/>
                </a:tc>
                <a:tc>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Cuerdas pelotas, conos, pito, cronometro.</a:t>
                      </a:r>
                      <a:endParaRPr lang="es-EC" sz="11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8580" marR="68580" marT="0" marB="0"/>
                </a:tc>
                <a:extLst>
                  <a:ext uri="{0D108BD9-81ED-4DB2-BD59-A6C34878D82A}">
                    <a16:rowId xmlns:a16="http://schemas.microsoft.com/office/drawing/2014/main" val="1476962364"/>
                  </a:ext>
                </a:extLst>
              </a:tr>
              <a:tr h="2132833">
                <a:tc gridSpan="2">
                  <a:txBody>
                    <a:bodyPr/>
                    <a:lstStyle/>
                    <a:p>
                      <a:pPr marL="0" indent="0">
                        <a:lnSpc>
                          <a:spcPct val="150000"/>
                        </a:lnSpc>
                        <a:spcAft>
                          <a:spcPts val="0"/>
                        </a:spcAft>
                        <a:buFont typeface="Arial" panose="020B0604020202020204" pitchFamily="34" charset="0"/>
                        <a:buNone/>
                      </a:pPr>
                      <a:r>
                        <a:rPr lang="es-EC" sz="1100" b="0" dirty="0">
                          <a:solidFill>
                            <a:schemeClr val="tx1"/>
                          </a:solidFill>
                          <a:effectLst/>
                        </a:rPr>
                        <a:t>Descripción:</a:t>
                      </a:r>
                      <a:br>
                        <a:rPr lang="es-EC" sz="1100" b="0" dirty="0">
                          <a:solidFill>
                            <a:schemeClr val="tx1"/>
                          </a:solidFill>
                          <a:effectLst/>
                        </a:rPr>
                      </a:br>
                      <a:r>
                        <a:rPr lang="es-EC" sz="1100" b="0" dirty="0">
                          <a:solidFill>
                            <a:schemeClr val="tx1"/>
                          </a:solidFill>
                          <a:effectLst/>
                        </a:rPr>
                        <a:t> El jugador pasara por dos estaciones en las cuales se realizará el pase de pecho y pase de pique. La primera estación se encuentra dos jugadores que realizaran pase de pecho en los cuales se marcó con una cuerda una distancia de 8 metros para que recorran esa trayectoria entre los jugadores existirá una distancia de 5 metros. Segunda estación se encontrará de la misma forma, pero se realizará el pase de Pike, se hizo de la misma manera el circuito al otro extremo de la cancha. </a:t>
                      </a:r>
                      <a:endParaRPr lang="es-EC" sz="1100" b="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8580" marR="68580" marT="0" marB="0"/>
                </a:tc>
                <a:tc hMerge="1">
                  <a:txBody>
                    <a:bodyPr/>
                    <a:lstStyle/>
                    <a:p>
                      <a:endParaRPr lang="es-EC"/>
                    </a:p>
                  </a:txBody>
                  <a:tcPr/>
                </a:tc>
                <a:extLst>
                  <a:ext uri="{0D108BD9-81ED-4DB2-BD59-A6C34878D82A}">
                    <a16:rowId xmlns:a16="http://schemas.microsoft.com/office/drawing/2014/main" val="2179392059"/>
                  </a:ext>
                </a:extLst>
              </a:tr>
            </a:tbl>
          </a:graphicData>
        </a:graphic>
      </p:graphicFrame>
      <p:pic>
        <p:nvPicPr>
          <p:cNvPr id="7" name="Imagen 6"/>
          <p:cNvPicPr/>
          <p:nvPr/>
        </p:nvPicPr>
        <p:blipFill rotWithShape="1">
          <a:blip r:embed="rId2">
            <a:extLst>
              <a:ext uri="{28A0092B-C50C-407E-A947-70E740481C1C}">
                <a14:useLocalDpi xmlns:a14="http://schemas.microsoft.com/office/drawing/2010/main" val="0"/>
              </a:ext>
            </a:extLst>
          </a:blip>
          <a:srcRect t="1390" b="1030"/>
          <a:stretch/>
        </p:blipFill>
        <p:spPr>
          <a:xfrm rot="16200000">
            <a:off x="1305589" y="3283150"/>
            <a:ext cx="2066290" cy="3598364"/>
          </a:xfrm>
          <a:prstGeom prst="rect">
            <a:avLst/>
          </a:prstGeom>
        </p:spPr>
      </p:pic>
    </p:spTree>
    <p:extLst>
      <p:ext uri="{BB962C8B-B14F-4D97-AF65-F5344CB8AC3E}">
        <p14:creationId xmlns:p14="http://schemas.microsoft.com/office/powerpoint/2010/main" val="419359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4250" t="23387" r="30312" b="12182"/>
          <a:stretch/>
        </p:blipFill>
        <p:spPr>
          <a:xfrm>
            <a:off x="107504" y="620688"/>
            <a:ext cx="5616624" cy="5741440"/>
          </a:xfrm>
          <a:prstGeom prst="rect">
            <a:avLst/>
          </a:prstGeom>
        </p:spPr>
      </p:pic>
      <p:graphicFrame>
        <p:nvGraphicFramePr>
          <p:cNvPr id="4" name="Gráfico 3"/>
          <p:cNvGraphicFramePr/>
          <p:nvPr>
            <p:extLst>
              <p:ext uri="{D42A27DB-BD31-4B8C-83A1-F6EECF244321}">
                <p14:modId xmlns:p14="http://schemas.microsoft.com/office/powerpoint/2010/main" val="2640067686"/>
              </p:ext>
            </p:extLst>
          </p:nvPr>
        </p:nvGraphicFramePr>
        <p:xfrm>
          <a:off x="6012160" y="1628800"/>
          <a:ext cx="3131840" cy="2592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643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1050" y="7937"/>
            <a:ext cx="8229600" cy="1143000"/>
          </a:xfrm>
        </p:spPr>
        <p:txBody>
          <a:bodyPr>
            <a:normAutofit/>
          </a:bodyPr>
          <a:lstStyle/>
          <a:p>
            <a:pPr algn="ctr"/>
            <a:r>
              <a:rPr lang="es-ES" i="0" dirty="0" smtClean="0">
                <a:solidFill>
                  <a:srgbClr val="FF0000"/>
                </a:solidFill>
                <a:latin typeface="Times New Roman" panose="02020603050405020304" pitchFamily="18" charset="0"/>
                <a:cs typeface="Times New Roman" panose="02020603050405020304" pitchFamily="18" charset="0"/>
              </a:rPr>
              <a:t>PLANTEAMIENTO DEL PROBLEMA </a:t>
            </a:r>
            <a:endParaRPr lang="es-ES" i="0" dirty="0">
              <a:solidFill>
                <a:srgbClr val="FF0000"/>
              </a:solidFill>
              <a:latin typeface="Times New Roman" panose="02020603050405020304" pitchFamily="18" charset="0"/>
              <a:cs typeface="Times New Roman" panose="02020603050405020304" pitchFamily="18" charset="0"/>
            </a:endParaRPr>
          </a:p>
        </p:txBody>
      </p:sp>
      <p:sp>
        <p:nvSpPr>
          <p:cNvPr id="5" name="AutoShape 2" descr="https://web.whatsapp.com/pp?e=https%3A%2F%2Fpps.whatsapp.net%2Fv%2Ft61.24694-24%2F124094470_275443600554063_463261106707067460_n.jpg%3Foh%3Da7efb9ff2872d60652ad1d306615f34c%26oe%3D60703534&amp;t=l&amp;u=593992837142-1605054539%40g.us&amp;i=1605055261&amp;n=Jbxc3smL8RXeU46E2MokKsVWrGhty5DWN9BT5pWE4v8%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aphicFrame>
        <p:nvGraphicFramePr>
          <p:cNvPr id="3" name="Diagrama 2"/>
          <p:cNvGraphicFramePr/>
          <p:nvPr>
            <p:extLst>
              <p:ext uri="{D42A27DB-BD31-4B8C-83A1-F6EECF244321}">
                <p14:modId xmlns:p14="http://schemas.microsoft.com/office/powerpoint/2010/main" val="4107099471"/>
              </p:ext>
            </p:extLst>
          </p:nvPr>
        </p:nvGraphicFramePr>
        <p:xfrm>
          <a:off x="155577" y="1094866"/>
          <a:ext cx="9540551"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38392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5468024" y="618112"/>
          <a:ext cx="3672404" cy="5261736"/>
        </p:xfrm>
        <a:graphic>
          <a:graphicData uri="http://schemas.openxmlformats.org/drawingml/2006/table">
            <a:tbl>
              <a:tblPr firstRow="1" firstCol="1" bandRow="1">
                <a:tableStyleId>{9D7B26C5-4107-4FEC-AEDC-1716B250A1EF}</a:tableStyleId>
              </a:tblPr>
              <a:tblGrid>
                <a:gridCol w="2684139">
                  <a:extLst>
                    <a:ext uri="{9D8B030D-6E8A-4147-A177-3AD203B41FA5}">
                      <a16:colId xmlns:a16="http://schemas.microsoft.com/office/drawing/2014/main" val="148847595"/>
                    </a:ext>
                  </a:extLst>
                </a:gridCol>
                <a:gridCol w="197653">
                  <a:extLst>
                    <a:ext uri="{9D8B030D-6E8A-4147-A177-3AD203B41FA5}">
                      <a16:colId xmlns:a16="http://schemas.microsoft.com/office/drawing/2014/main" val="2301919645"/>
                    </a:ext>
                  </a:extLst>
                </a:gridCol>
                <a:gridCol w="197653">
                  <a:extLst>
                    <a:ext uri="{9D8B030D-6E8A-4147-A177-3AD203B41FA5}">
                      <a16:colId xmlns:a16="http://schemas.microsoft.com/office/drawing/2014/main" val="4210856721"/>
                    </a:ext>
                  </a:extLst>
                </a:gridCol>
                <a:gridCol w="197653">
                  <a:extLst>
                    <a:ext uri="{9D8B030D-6E8A-4147-A177-3AD203B41FA5}">
                      <a16:colId xmlns:a16="http://schemas.microsoft.com/office/drawing/2014/main" val="2342577875"/>
                    </a:ext>
                  </a:extLst>
                </a:gridCol>
                <a:gridCol w="197653">
                  <a:extLst>
                    <a:ext uri="{9D8B030D-6E8A-4147-A177-3AD203B41FA5}">
                      <a16:colId xmlns:a16="http://schemas.microsoft.com/office/drawing/2014/main" val="2931870980"/>
                    </a:ext>
                  </a:extLst>
                </a:gridCol>
                <a:gridCol w="197653">
                  <a:extLst>
                    <a:ext uri="{9D8B030D-6E8A-4147-A177-3AD203B41FA5}">
                      <a16:colId xmlns:a16="http://schemas.microsoft.com/office/drawing/2014/main" val="2943303550"/>
                    </a:ext>
                  </a:extLst>
                </a:gridCol>
              </a:tblGrid>
              <a:tr h="354886">
                <a:tc>
                  <a:txBody>
                    <a:bodyPr/>
                    <a:lstStyle/>
                    <a:p>
                      <a:pPr indent="457200">
                        <a:lnSpc>
                          <a:spcPct val="200000"/>
                        </a:lnSpc>
                        <a:spcAft>
                          <a:spcPts val="0"/>
                        </a:spcAft>
                      </a:pPr>
                      <a:r>
                        <a:rPr lang="es-EC" sz="1000" dirty="0">
                          <a:effectLst/>
                        </a:rPr>
                        <a:t>Aplicación en los ejercicios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1</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2</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3</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nSpc>
                          <a:spcPct val="200000"/>
                        </a:lnSpc>
                        <a:spcAft>
                          <a:spcPts val="0"/>
                        </a:spcAft>
                        <a:buFont typeface="+mj-lt"/>
                        <a:buNone/>
                      </a:pPr>
                      <a:r>
                        <a:rPr lang="es-EC" sz="1000" dirty="0" smtClean="0">
                          <a:effectLst/>
                        </a:rPr>
                        <a:t>4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nSpc>
                          <a:spcPct val="200000"/>
                        </a:lnSpc>
                        <a:spcAft>
                          <a:spcPts val="0"/>
                        </a:spcAft>
                        <a:buFont typeface="+mj-lt"/>
                        <a:buNone/>
                      </a:pPr>
                      <a:r>
                        <a:rPr lang="es-EC" sz="1000" dirty="0" smtClean="0">
                          <a:effectLst/>
                        </a:rPr>
                        <a:t>5</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2651924329"/>
                  </a:ext>
                </a:extLst>
              </a:tr>
              <a:tr h="310810">
                <a:tc>
                  <a:txBody>
                    <a:bodyPr/>
                    <a:lstStyle/>
                    <a:p>
                      <a:pPr marL="0" indent="0">
                        <a:lnSpc>
                          <a:spcPct val="200000"/>
                        </a:lnSpc>
                        <a:spcAft>
                          <a:spcPts val="0"/>
                        </a:spcAft>
                        <a:buFont typeface="Arial" panose="020B0604020202020204" pitchFamily="34" charset="0"/>
                        <a:buNone/>
                      </a:pPr>
                      <a:r>
                        <a:rPr lang="es-EC" sz="1000" dirty="0">
                          <a:effectLst/>
                        </a:rPr>
                        <a:t>1. Uso de mascarilla.</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845491644"/>
                  </a:ext>
                </a:extLst>
              </a:tr>
              <a:tr h="621620">
                <a:tc>
                  <a:txBody>
                    <a:bodyPr/>
                    <a:lstStyle/>
                    <a:p>
                      <a:pPr marL="0" indent="0">
                        <a:lnSpc>
                          <a:spcPct val="200000"/>
                        </a:lnSpc>
                        <a:spcAft>
                          <a:spcPts val="0"/>
                        </a:spcAft>
                        <a:buFont typeface="Arial" panose="020B0604020202020204" pitchFamily="34" charset="0"/>
                        <a:buNone/>
                      </a:pPr>
                      <a:r>
                        <a:rPr lang="es-EC" sz="1000" dirty="0">
                          <a:effectLst/>
                        </a:rPr>
                        <a:t>2. Mientras el estudiante ejecuta el ejercicio los demás están a 5 metros de distancia.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1429154"/>
                  </a:ext>
                </a:extLst>
              </a:tr>
              <a:tr h="621620">
                <a:tc>
                  <a:txBody>
                    <a:bodyPr/>
                    <a:lstStyle/>
                    <a:p>
                      <a:pPr marL="0" indent="0">
                        <a:lnSpc>
                          <a:spcPct val="200000"/>
                        </a:lnSpc>
                        <a:spcAft>
                          <a:spcPts val="0"/>
                        </a:spcAft>
                        <a:buFont typeface="Arial" panose="020B0604020202020204" pitchFamily="34" charset="0"/>
                        <a:buNone/>
                      </a:pPr>
                      <a:r>
                        <a:rPr lang="es-EC" sz="1000" dirty="0">
                          <a:effectLst/>
                        </a:rPr>
                        <a:t>3. Lavado de manos frecuentes antes, durante y después de la práctica deportiva.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028690058"/>
                  </a:ext>
                </a:extLst>
              </a:tr>
              <a:tr h="621620">
                <a:tc>
                  <a:txBody>
                    <a:bodyPr/>
                    <a:lstStyle/>
                    <a:p>
                      <a:pPr marL="0" indent="0">
                        <a:lnSpc>
                          <a:spcPct val="200000"/>
                        </a:lnSpc>
                        <a:spcAft>
                          <a:spcPts val="0"/>
                        </a:spcAft>
                        <a:buFont typeface="Arial" panose="020B0604020202020204" pitchFamily="34" charset="0"/>
                        <a:buNone/>
                      </a:pPr>
                      <a:r>
                        <a:rPr lang="es-EC" sz="1000" dirty="0">
                          <a:effectLst/>
                        </a:rPr>
                        <a:t>4. En el descanso intervienen los entrenadores con la desinfección de manos (alcohol).</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341094526"/>
                  </a:ext>
                </a:extLst>
              </a:tr>
              <a:tr h="310810">
                <a:tc>
                  <a:txBody>
                    <a:bodyPr/>
                    <a:lstStyle/>
                    <a:p>
                      <a:pPr marL="0" indent="0">
                        <a:lnSpc>
                          <a:spcPct val="200000"/>
                        </a:lnSpc>
                        <a:spcAft>
                          <a:spcPts val="0"/>
                        </a:spcAft>
                        <a:buFont typeface="Arial" panose="020B0604020202020204" pitchFamily="34" charset="0"/>
                        <a:buNone/>
                      </a:pPr>
                      <a:r>
                        <a:rPr lang="es-EC" sz="1000" dirty="0">
                          <a:effectLst/>
                        </a:rPr>
                        <a:t>5.  Usan los Equipos de Protección Personal.</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4106531966"/>
                  </a:ext>
                </a:extLst>
              </a:tr>
              <a:tr h="621620">
                <a:tc>
                  <a:txBody>
                    <a:bodyPr/>
                    <a:lstStyle/>
                    <a:p>
                      <a:pPr marL="0" indent="0">
                        <a:lnSpc>
                          <a:spcPct val="200000"/>
                        </a:lnSpc>
                        <a:spcAft>
                          <a:spcPts val="0"/>
                        </a:spcAft>
                        <a:buFont typeface="Arial" panose="020B0604020202020204" pitchFamily="34" charset="0"/>
                        <a:buNone/>
                      </a:pPr>
                      <a:r>
                        <a:rPr lang="es-EC" sz="1000" dirty="0">
                          <a:effectLst/>
                        </a:rPr>
                        <a:t>6. Desinfección de los implementos antes y después de la práctica deportiva.</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701067434"/>
                  </a:ext>
                </a:extLst>
              </a:tr>
              <a:tr h="621620">
                <a:tc>
                  <a:txBody>
                    <a:bodyPr/>
                    <a:lstStyle/>
                    <a:p>
                      <a:pPr marL="0" indent="0">
                        <a:lnSpc>
                          <a:spcPct val="200000"/>
                        </a:lnSpc>
                        <a:spcAft>
                          <a:spcPts val="0"/>
                        </a:spcAft>
                        <a:buFont typeface="Arial" panose="020B0604020202020204" pitchFamily="34" charset="0"/>
                        <a:buNone/>
                      </a:pPr>
                      <a:r>
                        <a:rPr lang="es-EC" sz="1000" dirty="0">
                          <a:effectLst/>
                        </a:rPr>
                        <a:t>7. Medios para marcar el distanciamiento en la práctica deportiva.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597071804"/>
                  </a:ext>
                </a:extLst>
              </a:tr>
            </a:tbl>
          </a:graphicData>
        </a:graphic>
      </p:graphicFrame>
      <p:graphicFrame>
        <p:nvGraphicFramePr>
          <p:cNvPr id="3" name="Tabla 2"/>
          <p:cNvGraphicFramePr>
            <a:graphicFrameLocks noGrp="1"/>
          </p:cNvGraphicFramePr>
          <p:nvPr>
            <p:extLst/>
          </p:nvPr>
        </p:nvGraphicFramePr>
        <p:xfrm>
          <a:off x="12204" y="618112"/>
          <a:ext cx="5216504" cy="3026912"/>
        </p:xfrm>
        <a:graphic>
          <a:graphicData uri="http://schemas.openxmlformats.org/drawingml/2006/table">
            <a:tbl>
              <a:tblPr firstRow="1" firstCol="1" bandRow="1">
                <a:tableStyleId>{EB344D84-9AFB-497E-A393-DC336BA19D2E}</a:tableStyleId>
              </a:tblPr>
              <a:tblGrid>
                <a:gridCol w="840322">
                  <a:extLst>
                    <a:ext uri="{9D8B030D-6E8A-4147-A177-3AD203B41FA5}">
                      <a16:colId xmlns:a16="http://schemas.microsoft.com/office/drawing/2014/main" val="3730668146"/>
                    </a:ext>
                  </a:extLst>
                </a:gridCol>
                <a:gridCol w="4376182">
                  <a:extLst>
                    <a:ext uri="{9D8B030D-6E8A-4147-A177-3AD203B41FA5}">
                      <a16:colId xmlns:a16="http://schemas.microsoft.com/office/drawing/2014/main" val="3497137231"/>
                    </a:ext>
                  </a:extLst>
                </a:gridCol>
              </a:tblGrid>
              <a:tr h="190500">
                <a:tc>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Nombre:</a:t>
                      </a:r>
                      <a:endParaRPr lang="es-EC" sz="11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8580" marR="68580" marT="0" marB="0"/>
                </a:tc>
                <a:tc>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Pases  </a:t>
                      </a:r>
                      <a:r>
                        <a:rPr lang="es-EC" sz="1100" dirty="0" smtClean="0">
                          <a:solidFill>
                            <a:schemeClr val="tx1"/>
                          </a:solidFill>
                          <a:effectLst/>
                        </a:rPr>
                        <a:t>II</a:t>
                      </a:r>
                      <a:endParaRPr lang="es-EC" sz="11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8580" marR="68580" marT="0" marB="0"/>
                </a:tc>
                <a:extLst>
                  <a:ext uri="{0D108BD9-81ED-4DB2-BD59-A6C34878D82A}">
                    <a16:rowId xmlns:a16="http://schemas.microsoft.com/office/drawing/2014/main" val="1895106341"/>
                  </a:ext>
                </a:extLst>
              </a:tr>
              <a:tr h="314325">
                <a:tc>
                  <a:txBody>
                    <a:bodyPr/>
                    <a:lstStyle/>
                    <a:p>
                      <a:pPr marL="0" indent="0">
                        <a:lnSpc>
                          <a:spcPct val="150000"/>
                        </a:lnSpc>
                        <a:spcAft>
                          <a:spcPts val="0"/>
                        </a:spcAft>
                        <a:buFont typeface="Arial" panose="020B0604020202020204" pitchFamily="34" charset="0"/>
                        <a:buNone/>
                      </a:pPr>
                      <a:r>
                        <a:rPr lang="es-EC" sz="1100">
                          <a:solidFill>
                            <a:schemeClr val="tx1"/>
                          </a:solidFill>
                          <a:effectLst/>
                        </a:rPr>
                        <a:t>Objetivo:</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8580" marR="68580" marT="0" marB="0"/>
                </a:tc>
                <a:tc>
                  <a:txBody>
                    <a:bodyPr/>
                    <a:lstStyle/>
                    <a:p>
                      <a:pPr marL="0" indent="0">
                        <a:lnSpc>
                          <a:spcPct val="150000"/>
                        </a:lnSpc>
                        <a:spcAft>
                          <a:spcPts val="0"/>
                        </a:spcAft>
                        <a:buFont typeface="Arial" panose="020B0604020202020204" pitchFamily="34" charset="0"/>
                        <a:buNone/>
                      </a:pPr>
                      <a:r>
                        <a:rPr lang="es-EC" sz="1100">
                          <a:solidFill>
                            <a:schemeClr val="tx1"/>
                          </a:solidFill>
                          <a:effectLst/>
                        </a:rPr>
                        <a:t>Mejorar el pase con acciones en los cuales los jugadores intercambien balón </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8580" marR="68580" marT="0" marB="0"/>
                </a:tc>
                <a:extLst>
                  <a:ext uri="{0D108BD9-81ED-4DB2-BD59-A6C34878D82A}">
                    <a16:rowId xmlns:a16="http://schemas.microsoft.com/office/drawing/2014/main" val="1684179620"/>
                  </a:ext>
                </a:extLst>
              </a:tr>
              <a:tr h="190500">
                <a:tc>
                  <a:txBody>
                    <a:bodyPr/>
                    <a:lstStyle/>
                    <a:p>
                      <a:pPr marL="0" indent="0">
                        <a:lnSpc>
                          <a:spcPct val="150000"/>
                        </a:lnSpc>
                        <a:spcAft>
                          <a:spcPts val="0"/>
                        </a:spcAft>
                        <a:buFont typeface="Arial" panose="020B0604020202020204" pitchFamily="34" charset="0"/>
                        <a:buNone/>
                      </a:pPr>
                      <a:r>
                        <a:rPr lang="es-EC" sz="1100">
                          <a:solidFill>
                            <a:schemeClr val="tx1"/>
                          </a:solidFill>
                          <a:effectLst/>
                        </a:rPr>
                        <a:t>Medios:</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8580" marR="68580" marT="0" marB="0"/>
                </a:tc>
                <a:tc>
                  <a:txBody>
                    <a:bodyPr/>
                    <a:lstStyle/>
                    <a:p>
                      <a:pPr marL="0" indent="0">
                        <a:lnSpc>
                          <a:spcPct val="150000"/>
                        </a:lnSpc>
                        <a:spcAft>
                          <a:spcPts val="0"/>
                        </a:spcAft>
                        <a:buFont typeface="Arial" panose="020B0604020202020204" pitchFamily="34" charset="0"/>
                        <a:buNone/>
                      </a:pPr>
                      <a:r>
                        <a:rPr lang="es-EC" sz="1100">
                          <a:solidFill>
                            <a:schemeClr val="tx1"/>
                          </a:solidFill>
                          <a:effectLst/>
                        </a:rPr>
                        <a:t>Cuerdas pelotas, conos, pito, cronometro.</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8580" marR="68580" marT="0" marB="0"/>
                </a:tc>
                <a:extLst>
                  <a:ext uri="{0D108BD9-81ED-4DB2-BD59-A6C34878D82A}">
                    <a16:rowId xmlns:a16="http://schemas.microsoft.com/office/drawing/2014/main" val="1460993203"/>
                  </a:ext>
                </a:extLst>
              </a:tr>
              <a:tr h="2021072">
                <a:tc gridSpan="2">
                  <a:txBody>
                    <a:bodyPr/>
                    <a:lstStyle/>
                    <a:p>
                      <a:pPr marL="0" indent="0">
                        <a:lnSpc>
                          <a:spcPct val="150000"/>
                        </a:lnSpc>
                        <a:spcAft>
                          <a:spcPts val="0"/>
                        </a:spcAft>
                        <a:buFont typeface="Arial" panose="020B0604020202020204" pitchFamily="34" charset="0"/>
                        <a:buNone/>
                      </a:pPr>
                      <a:r>
                        <a:rPr lang="es-EC" sz="1100" b="0" dirty="0">
                          <a:solidFill>
                            <a:schemeClr val="tx1"/>
                          </a:solidFill>
                          <a:effectLst/>
                        </a:rPr>
                        <a:t>Descripción:</a:t>
                      </a:r>
                      <a:br>
                        <a:rPr lang="es-EC" sz="1100" b="0" dirty="0">
                          <a:solidFill>
                            <a:schemeClr val="tx1"/>
                          </a:solidFill>
                          <a:effectLst/>
                        </a:rPr>
                      </a:br>
                      <a:r>
                        <a:rPr lang="es-EC" sz="1100" b="0" dirty="0">
                          <a:solidFill>
                            <a:schemeClr val="tx1"/>
                          </a:solidFill>
                          <a:effectLst/>
                        </a:rPr>
                        <a:t> El jugador pasará por dos estaciones en las cuales se hará el pase por atrás de la espalda y por encima de la cabeza. La primera estación se encuentra dos jugadores que realizaran pase por atrás de la espalda en los cuales se marcó con una cuerda una distancia de 8 metros para que recorran esa trayectoria entre los jugadores existirá una distancia de 5. Segunda estación se encontrará de la misma forma, pero se realizará el pase de por encima de la cabeza, se hizo de la misma manera el circuito al otro extremo de la cancha. </a:t>
                      </a:r>
                      <a:endParaRPr lang="es-EC" sz="1100" b="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8580" marR="68580" marT="0" marB="0"/>
                </a:tc>
                <a:tc hMerge="1">
                  <a:txBody>
                    <a:bodyPr/>
                    <a:lstStyle/>
                    <a:p>
                      <a:endParaRPr lang="es-EC"/>
                    </a:p>
                  </a:txBody>
                  <a:tcPr/>
                </a:tc>
                <a:extLst>
                  <a:ext uri="{0D108BD9-81ED-4DB2-BD59-A6C34878D82A}">
                    <a16:rowId xmlns:a16="http://schemas.microsoft.com/office/drawing/2014/main" val="892384511"/>
                  </a:ext>
                </a:extLst>
              </a:tr>
            </a:tbl>
          </a:graphicData>
        </a:graphic>
      </p:graphicFrame>
      <p:pic>
        <p:nvPicPr>
          <p:cNvPr id="6" name="Imagen 5"/>
          <p:cNvPicPr/>
          <p:nvPr/>
        </p:nvPicPr>
        <p:blipFill rotWithShape="1">
          <a:blip r:embed="rId2">
            <a:extLst>
              <a:ext uri="{28A0092B-C50C-407E-A947-70E740481C1C}">
                <a14:useLocalDpi xmlns:a14="http://schemas.microsoft.com/office/drawing/2010/main" val="0"/>
              </a:ext>
            </a:extLst>
          </a:blip>
          <a:srcRect t="1390" b="1030"/>
          <a:stretch/>
        </p:blipFill>
        <p:spPr>
          <a:xfrm rot="16200000">
            <a:off x="946568" y="3046502"/>
            <a:ext cx="2066290" cy="3600402"/>
          </a:xfrm>
          <a:prstGeom prst="rect">
            <a:avLst/>
          </a:prstGeom>
        </p:spPr>
      </p:pic>
    </p:spTree>
    <p:extLst>
      <p:ext uri="{BB962C8B-B14F-4D97-AF65-F5344CB8AC3E}">
        <p14:creationId xmlns:p14="http://schemas.microsoft.com/office/powerpoint/2010/main" val="227367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4250" t="24788" r="30312" b="12182"/>
          <a:stretch/>
        </p:blipFill>
        <p:spPr>
          <a:xfrm>
            <a:off x="179512" y="260648"/>
            <a:ext cx="5976662" cy="5976664"/>
          </a:xfrm>
          <a:prstGeom prst="rect">
            <a:avLst/>
          </a:prstGeom>
        </p:spPr>
      </p:pic>
      <p:graphicFrame>
        <p:nvGraphicFramePr>
          <p:cNvPr id="4" name="Gráfico 3"/>
          <p:cNvGraphicFramePr/>
          <p:nvPr>
            <p:extLst/>
          </p:nvPr>
        </p:nvGraphicFramePr>
        <p:xfrm>
          <a:off x="6156174" y="1877380"/>
          <a:ext cx="2741488"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53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5468024" y="618112"/>
          <a:ext cx="3672404" cy="5261736"/>
        </p:xfrm>
        <a:graphic>
          <a:graphicData uri="http://schemas.openxmlformats.org/drawingml/2006/table">
            <a:tbl>
              <a:tblPr firstRow="1" firstCol="1" bandRow="1">
                <a:tableStyleId>{9D7B26C5-4107-4FEC-AEDC-1716B250A1EF}</a:tableStyleId>
              </a:tblPr>
              <a:tblGrid>
                <a:gridCol w="2684139">
                  <a:extLst>
                    <a:ext uri="{9D8B030D-6E8A-4147-A177-3AD203B41FA5}">
                      <a16:colId xmlns:a16="http://schemas.microsoft.com/office/drawing/2014/main" val="148847595"/>
                    </a:ext>
                  </a:extLst>
                </a:gridCol>
                <a:gridCol w="197653">
                  <a:extLst>
                    <a:ext uri="{9D8B030D-6E8A-4147-A177-3AD203B41FA5}">
                      <a16:colId xmlns:a16="http://schemas.microsoft.com/office/drawing/2014/main" val="2301919645"/>
                    </a:ext>
                  </a:extLst>
                </a:gridCol>
                <a:gridCol w="197653">
                  <a:extLst>
                    <a:ext uri="{9D8B030D-6E8A-4147-A177-3AD203B41FA5}">
                      <a16:colId xmlns:a16="http://schemas.microsoft.com/office/drawing/2014/main" val="4210856721"/>
                    </a:ext>
                  </a:extLst>
                </a:gridCol>
                <a:gridCol w="197653">
                  <a:extLst>
                    <a:ext uri="{9D8B030D-6E8A-4147-A177-3AD203B41FA5}">
                      <a16:colId xmlns:a16="http://schemas.microsoft.com/office/drawing/2014/main" val="2342577875"/>
                    </a:ext>
                  </a:extLst>
                </a:gridCol>
                <a:gridCol w="197653">
                  <a:extLst>
                    <a:ext uri="{9D8B030D-6E8A-4147-A177-3AD203B41FA5}">
                      <a16:colId xmlns:a16="http://schemas.microsoft.com/office/drawing/2014/main" val="2931870980"/>
                    </a:ext>
                  </a:extLst>
                </a:gridCol>
                <a:gridCol w="197653">
                  <a:extLst>
                    <a:ext uri="{9D8B030D-6E8A-4147-A177-3AD203B41FA5}">
                      <a16:colId xmlns:a16="http://schemas.microsoft.com/office/drawing/2014/main" val="2943303550"/>
                    </a:ext>
                  </a:extLst>
                </a:gridCol>
              </a:tblGrid>
              <a:tr h="354886">
                <a:tc>
                  <a:txBody>
                    <a:bodyPr/>
                    <a:lstStyle/>
                    <a:p>
                      <a:pPr indent="457200">
                        <a:lnSpc>
                          <a:spcPct val="200000"/>
                        </a:lnSpc>
                        <a:spcAft>
                          <a:spcPts val="0"/>
                        </a:spcAft>
                      </a:pPr>
                      <a:r>
                        <a:rPr lang="es-EC" sz="1000" dirty="0">
                          <a:effectLst/>
                        </a:rPr>
                        <a:t>Aplicación en los ejercicios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1</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2</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3</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nSpc>
                          <a:spcPct val="200000"/>
                        </a:lnSpc>
                        <a:spcAft>
                          <a:spcPts val="0"/>
                        </a:spcAft>
                        <a:buFont typeface="+mj-lt"/>
                        <a:buNone/>
                      </a:pPr>
                      <a:r>
                        <a:rPr lang="es-EC" sz="1000" dirty="0" smtClean="0">
                          <a:effectLst/>
                        </a:rPr>
                        <a:t>4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nSpc>
                          <a:spcPct val="200000"/>
                        </a:lnSpc>
                        <a:spcAft>
                          <a:spcPts val="0"/>
                        </a:spcAft>
                        <a:buFont typeface="+mj-lt"/>
                        <a:buNone/>
                      </a:pPr>
                      <a:r>
                        <a:rPr lang="es-EC" sz="1000" dirty="0" smtClean="0">
                          <a:effectLst/>
                        </a:rPr>
                        <a:t>5</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2651924329"/>
                  </a:ext>
                </a:extLst>
              </a:tr>
              <a:tr h="310810">
                <a:tc>
                  <a:txBody>
                    <a:bodyPr/>
                    <a:lstStyle/>
                    <a:p>
                      <a:pPr marL="0" indent="0">
                        <a:lnSpc>
                          <a:spcPct val="200000"/>
                        </a:lnSpc>
                        <a:spcAft>
                          <a:spcPts val="0"/>
                        </a:spcAft>
                        <a:buFont typeface="Arial" panose="020B0604020202020204" pitchFamily="34" charset="0"/>
                        <a:buNone/>
                      </a:pPr>
                      <a:r>
                        <a:rPr lang="es-EC" sz="1000" dirty="0">
                          <a:effectLst/>
                        </a:rPr>
                        <a:t>1. Uso de mascarilla.</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845491644"/>
                  </a:ext>
                </a:extLst>
              </a:tr>
              <a:tr h="621620">
                <a:tc>
                  <a:txBody>
                    <a:bodyPr/>
                    <a:lstStyle/>
                    <a:p>
                      <a:pPr marL="0" indent="0">
                        <a:lnSpc>
                          <a:spcPct val="200000"/>
                        </a:lnSpc>
                        <a:spcAft>
                          <a:spcPts val="0"/>
                        </a:spcAft>
                        <a:buFont typeface="Arial" panose="020B0604020202020204" pitchFamily="34" charset="0"/>
                        <a:buNone/>
                      </a:pPr>
                      <a:r>
                        <a:rPr lang="es-EC" sz="1000" dirty="0">
                          <a:effectLst/>
                        </a:rPr>
                        <a:t>2. Mientras el estudiante ejecuta el ejercicio los demás están a 5 metros de distancia.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1429154"/>
                  </a:ext>
                </a:extLst>
              </a:tr>
              <a:tr h="621620">
                <a:tc>
                  <a:txBody>
                    <a:bodyPr/>
                    <a:lstStyle/>
                    <a:p>
                      <a:pPr marL="0" indent="0">
                        <a:lnSpc>
                          <a:spcPct val="200000"/>
                        </a:lnSpc>
                        <a:spcAft>
                          <a:spcPts val="0"/>
                        </a:spcAft>
                        <a:buFont typeface="Arial" panose="020B0604020202020204" pitchFamily="34" charset="0"/>
                        <a:buNone/>
                      </a:pPr>
                      <a:r>
                        <a:rPr lang="es-EC" sz="1000" dirty="0">
                          <a:effectLst/>
                        </a:rPr>
                        <a:t>3. Lavado de manos frecuentes antes, durante y después de la práctica deportiva.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028690058"/>
                  </a:ext>
                </a:extLst>
              </a:tr>
              <a:tr h="621620">
                <a:tc>
                  <a:txBody>
                    <a:bodyPr/>
                    <a:lstStyle/>
                    <a:p>
                      <a:pPr marL="0" indent="0">
                        <a:lnSpc>
                          <a:spcPct val="200000"/>
                        </a:lnSpc>
                        <a:spcAft>
                          <a:spcPts val="0"/>
                        </a:spcAft>
                        <a:buFont typeface="Arial" panose="020B0604020202020204" pitchFamily="34" charset="0"/>
                        <a:buNone/>
                      </a:pPr>
                      <a:r>
                        <a:rPr lang="es-EC" sz="1000" dirty="0">
                          <a:effectLst/>
                        </a:rPr>
                        <a:t>4. En el descanso intervienen los entrenadores con la desinfección de manos (alcohol).</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341094526"/>
                  </a:ext>
                </a:extLst>
              </a:tr>
              <a:tr h="310810">
                <a:tc>
                  <a:txBody>
                    <a:bodyPr/>
                    <a:lstStyle/>
                    <a:p>
                      <a:pPr marL="0" indent="0">
                        <a:lnSpc>
                          <a:spcPct val="200000"/>
                        </a:lnSpc>
                        <a:spcAft>
                          <a:spcPts val="0"/>
                        </a:spcAft>
                        <a:buFont typeface="Arial" panose="020B0604020202020204" pitchFamily="34" charset="0"/>
                        <a:buNone/>
                      </a:pPr>
                      <a:r>
                        <a:rPr lang="es-EC" sz="1000" dirty="0">
                          <a:effectLst/>
                        </a:rPr>
                        <a:t>5.  Usan los Equipos de Protección Personal.</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4106531966"/>
                  </a:ext>
                </a:extLst>
              </a:tr>
              <a:tr h="621620">
                <a:tc>
                  <a:txBody>
                    <a:bodyPr/>
                    <a:lstStyle/>
                    <a:p>
                      <a:pPr marL="0" indent="0">
                        <a:lnSpc>
                          <a:spcPct val="200000"/>
                        </a:lnSpc>
                        <a:spcAft>
                          <a:spcPts val="0"/>
                        </a:spcAft>
                        <a:buFont typeface="Arial" panose="020B0604020202020204" pitchFamily="34" charset="0"/>
                        <a:buNone/>
                      </a:pPr>
                      <a:r>
                        <a:rPr lang="es-EC" sz="1000" dirty="0">
                          <a:effectLst/>
                        </a:rPr>
                        <a:t>6. Desinfección de los implementos antes y después de la práctica deportiva.</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701067434"/>
                  </a:ext>
                </a:extLst>
              </a:tr>
              <a:tr h="621620">
                <a:tc>
                  <a:txBody>
                    <a:bodyPr/>
                    <a:lstStyle/>
                    <a:p>
                      <a:pPr marL="0" indent="0">
                        <a:lnSpc>
                          <a:spcPct val="200000"/>
                        </a:lnSpc>
                        <a:spcAft>
                          <a:spcPts val="0"/>
                        </a:spcAft>
                        <a:buFont typeface="Arial" panose="020B0604020202020204" pitchFamily="34" charset="0"/>
                        <a:buNone/>
                      </a:pPr>
                      <a:r>
                        <a:rPr lang="es-EC" sz="1000" dirty="0">
                          <a:effectLst/>
                        </a:rPr>
                        <a:t>7. Medios para marcar el distanciamiento en la práctica deportiva.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597071804"/>
                  </a:ext>
                </a:extLst>
              </a:tr>
            </a:tbl>
          </a:graphicData>
        </a:graphic>
      </p:graphicFrame>
      <p:graphicFrame>
        <p:nvGraphicFramePr>
          <p:cNvPr id="3" name="Tabla 2"/>
          <p:cNvGraphicFramePr>
            <a:graphicFrameLocks noGrp="1"/>
          </p:cNvGraphicFramePr>
          <p:nvPr>
            <p:extLst/>
          </p:nvPr>
        </p:nvGraphicFramePr>
        <p:xfrm>
          <a:off x="107504" y="646836"/>
          <a:ext cx="4896544" cy="2926180"/>
        </p:xfrm>
        <a:graphic>
          <a:graphicData uri="http://schemas.openxmlformats.org/drawingml/2006/table">
            <a:tbl>
              <a:tblPr firstRow="1" firstCol="1" bandRow="1">
                <a:tableStyleId>{EB344D84-9AFB-497E-A393-DC336BA19D2E}</a:tableStyleId>
              </a:tblPr>
              <a:tblGrid>
                <a:gridCol w="890928">
                  <a:extLst>
                    <a:ext uri="{9D8B030D-6E8A-4147-A177-3AD203B41FA5}">
                      <a16:colId xmlns:a16="http://schemas.microsoft.com/office/drawing/2014/main" val="1573166162"/>
                    </a:ext>
                  </a:extLst>
                </a:gridCol>
                <a:gridCol w="4005616">
                  <a:extLst>
                    <a:ext uri="{9D8B030D-6E8A-4147-A177-3AD203B41FA5}">
                      <a16:colId xmlns:a16="http://schemas.microsoft.com/office/drawing/2014/main" val="3896242521"/>
                    </a:ext>
                  </a:extLst>
                </a:gridCol>
              </a:tblGrid>
              <a:tr h="327280">
                <a:tc>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Nombre:</a:t>
                      </a:r>
                      <a:endParaRPr lang="es-EC" sz="11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tc>
                  <a:txBody>
                    <a:bodyPr/>
                    <a:lstStyle/>
                    <a:p>
                      <a:pPr marL="0" indent="0">
                        <a:lnSpc>
                          <a:spcPct val="150000"/>
                        </a:lnSpc>
                        <a:spcAft>
                          <a:spcPts val="0"/>
                        </a:spcAft>
                        <a:buFont typeface="Arial" panose="020B0604020202020204" pitchFamily="34" charset="0"/>
                        <a:buNone/>
                      </a:pPr>
                      <a:r>
                        <a:rPr lang="es-EC" sz="1100">
                          <a:solidFill>
                            <a:schemeClr val="tx1"/>
                          </a:solidFill>
                          <a:effectLst/>
                        </a:rPr>
                        <a:t>Tiro de desplazamiento  </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extLst>
                  <a:ext uri="{0D108BD9-81ED-4DB2-BD59-A6C34878D82A}">
                    <a16:rowId xmlns:a16="http://schemas.microsoft.com/office/drawing/2014/main" val="797118192"/>
                  </a:ext>
                </a:extLst>
              </a:tr>
              <a:tr h="981840">
                <a:tc>
                  <a:txBody>
                    <a:bodyPr/>
                    <a:lstStyle/>
                    <a:p>
                      <a:pPr marL="0" indent="0">
                        <a:lnSpc>
                          <a:spcPct val="150000"/>
                        </a:lnSpc>
                        <a:spcAft>
                          <a:spcPts val="0"/>
                        </a:spcAft>
                        <a:buFont typeface="Arial" panose="020B0604020202020204" pitchFamily="34" charset="0"/>
                        <a:buNone/>
                      </a:pPr>
                      <a:r>
                        <a:rPr lang="es-EC" sz="1100">
                          <a:solidFill>
                            <a:schemeClr val="tx1"/>
                          </a:solidFill>
                          <a:effectLst/>
                        </a:rPr>
                        <a:t>Objetivo:</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tc>
                  <a:txBody>
                    <a:bodyPr/>
                    <a:lstStyle/>
                    <a:p>
                      <a:pPr marL="0" indent="0">
                        <a:lnSpc>
                          <a:spcPct val="150000"/>
                        </a:lnSpc>
                        <a:spcAft>
                          <a:spcPts val="0"/>
                        </a:spcAft>
                        <a:buFont typeface="Arial" panose="020B0604020202020204" pitchFamily="34" charset="0"/>
                        <a:buNone/>
                      </a:pPr>
                      <a:r>
                        <a:rPr lang="es-EC" sz="1100">
                          <a:solidFill>
                            <a:schemeClr val="tx1"/>
                          </a:solidFill>
                          <a:effectLst/>
                        </a:rPr>
                        <a:t>Desarrollar el tiro a la canasta con normas de bioseguridad precautelando la salud de los deportistas y perfeccionando el fundamento técnico. </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extLst>
                  <a:ext uri="{0D108BD9-81ED-4DB2-BD59-A6C34878D82A}">
                    <a16:rowId xmlns:a16="http://schemas.microsoft.com/office/drawing/2014/main" val="2435135126"/>
                  </a:ext>
                </a:extLst>
              </a:tr>
              <a:tr h="327280">
                <a:tc>
                  <a:txBody>
                    <a:bodyPr/>
                    <a:lstStyle/>
                    <a:p>
                      <a:pPr marL="0" indent="0">
                        <a:lnSpc>
                          <a:spcPct val="150000"/>
                        </a:lnSpc>
                        <a:spcAft>
                          <a:spcPts val="0"/>
                        </a:spcAft>
                        <a:buFont typeface="Arial" panose="020B0604020202020204" pitchFamily="34" charset="0"/>
                        <a:buNone/>
                      </a:pPr>
                      <a:r>
                        <a:rPr lang="es-EC" sz="1100">
                          <a:solidFill>
                            <a:schemeClr val="tx1"/>
                          </a:solidFill>
                          <a:effectLst/>
                        </a:rPr>
                        <a:t>Medios:</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tc>
                  <a:txBody>
                    <a:bodyPr/>
                    <a:lstStyle/>
                    <a:p>
                      <a:pPr marL="0" indent="0">
                        <a:lnSpc>
                          <a:spcPct val="150000"/>
                        </a:lnSpc>
                        <a:spcAft>
                          <a:spcPts val="0"/>
                        </a:spcAft>
                        <a:buFont typeface="Arial" panose="020B0604020202020204" pitchFamily="34" charset="0"/>
                        <a:buNone/>
                      </a:pPr>
                      <a:r>
                        <a:rPr lang="es-EC" sz="1100">
                          <a:solidFill>
                            <a:schemeClr val="tx1"/>
                          </a:solidFill>
                          <a:effectLst/>
                        </a:rPr>
                        <a:t>Pelotas, conos, pito, cronometro, tablero.</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extLst>
                  <a:ext uri="{0D108BD9-81ED-4DB2-BD59-A6C34878D82A}">
                    <a16:rowId xmlns:a16="http://schemas.microsoft.com/office/drawing/2014/main" val="263622310"/>
                  </a:ext>
                </a:extLst>
              </a:tr>
              <a:tr h="1289780">
                <a:tc gridSpan="2">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Descripción:</a:t>
                      </a:r>
                      <a:br>
                        <a:rPr lang="es-EC" sz="1100" dirty="0">
                          <a:solidFill>
                            <a:schemeClr val="tx1"/>
                          </a:solidFill>
                          <a:effectLst/>
                        </a:rPr>
                      </a:br>
                      <a:r>
                        <a:rPr lang="es-EC" sz="1100" b="0" dirty="0">
                          <a:solidFill>
                            <a:schemeClr val="tx1"/>
                          </a:solidFill>
                          <a:effectLst/>
                        </a:rPr>
                        <a:t> El jugador pasara por la escalera de coordinación posteriormente a esto ejecutara los tiros de suspensión tras elevarse en el aire posteriormente se dirigirá al otro extremo de la cancha donde se encuentra un cono y realizara el mismo tiro.</a:t>
                      </a:r>
                      <a:endParaRPr lang="es-EC" sz="1100" b="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tc hMerge="1">
                  <a:txBody>
                    <a:bodyPr/>
                    <a:lstStyle/>
                    <a:p>
                      <a:endParaRPr lang="es-EC"/>
                    </a:p>
                  </a:txBody>
                  <a:tcPr/>
                </a:tc>
                <a:extLst>
                  <a:ext uri="{0D108BD9-81ED-4DB2-BD59-A6C34878D82A}">
                    <a16:rowId xmlns:a16="http://schemas.microsoft.com/office/drawing/2014/main" val="3226645984"/>
                  </a:ext>
                </a:extLst>
              </a:tr>
            </a:tbl>
          </a:graphicData>
        </a:graphic>
      </p:graphicFrame>
      <p:pic>
        <p:nvPicPr>
          <p:cNvPr id="6" name="Imagen 5"/>
          <p:cNvPicPr/>
          <p:nvPr/>
        </p:nvPicPr>
        <p:blipFill rotWithShape="1">
          <a:blip r:embed="rId2">
            <a:extLst>
              <a:ext uri="{28A0092B-C50C-407E-A947-70E740481C1C}">
                <a14:useLocalDpi xmlns:a14="http://schemas.microsoft.com/office/drawing/2010/main" val="0"/>
              </a:ext>
            </a:extLst>
          </a:blip>
          <a:srcRect l="16539" b="1385"/>
          <a:stretch/>
        </p:blipFill>
        <p:spPr bwMode="auto">
          <a:xfrm rot="16200000">
            <a:off x="1234284" y="2686144"/>
            <a:ext cx="2066925" cy="43204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862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4544" t="27591" r="30961" b="9380"/>
          <a:stretch/>
        </p:blipFill>
        <p:spPr>
          <a:xfrm>
            <a:off x="0" y="548682"/>
            <a:ext cx="5472608" cy="5596987"/>
          </a:xfrm>
          <a:prstGeom prst="rect">
            <a:avLst/>
          </a:prstGeom>
        </p:spPr>
      </p:pic>
      <p:graphicFrame>
        <p:nvGraphicFramePr>
          <p:cNvPr id="4" name="Gráfico 3"/>
          <p:cNvGraphicFramePr/>
          <p:nvPr>
            <p:extLst/>
          </p:nvPr>
        </p:nvGraphicFramePr>
        <p:xfrm>
          <a:off x="5488678" y="1975573"/>
          <a:ext cx="3510136"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280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5468024" y="618112"/>
          <a:ext cx="3672404" cy="5261736"/>
        </p:xfrm>
        <a:graphic>
          <a:graphicData uri="http://schemas.openxmlformats.org/drawingml/2006/table">
            <a:tbl>
              <a:tblPr firstRow="1" firstCol="1" bandRow="1">
                <a:tableStyleId>{9D7B26C5-4107-4FEC-AEDC-1716B250A1EF}</a:tableStyleId>
              </a:tblPr>
              <a:tblGrid>
                <a:gridCol w="2684139">
                  <a:extLst>
                    <a:ext uri="{9D8B030D-6E8A-4147-A177-3AD203B41FA5}">
                      <a16:colId xmlns:a16="http://schemas.microsoft.com/office/drawing/2014/main" val="148847595"/>
                    </a:ext>
                  </a:extLst>
                </a:gridCol>
                <a:gridCol w="197653">
                  <a:extLst>
                    <a:ext uri="{9D8B030D-6E8A-4147-A177-3AD203B41FA5}">
                      <a16:colId xmlns:a16="http://schemas.microsoft.com/office/drawing/2014/main" val="2301919645"/>
                    </a:ext>
                  </a:extLst>
                </a:gridCol>
                <a:gridCol w="197653">
                  <a:extLst>
                    <a:ext uri="{9D8B030D-6E8A-4147-A177-3AD203B41FA5}">
                      <a16:colId xmlns:a16="http://schemas.microsoft.com/office/drawing/2014/main" val="4210856721"/>
                    </a:ext>
                  </a:extLst>
                </a:gridCol>
                <a:gridCol w="197653">
                  <a:extLst>
                    <a:ext uri="{9D8B030D-6E8A-4147-A177-3AD203B41FA5}">
                      <a16:colId xmlns:a16="http://schemas.microsoft.com/office/drawing/2014/main" val="2342577875"/>
                    </a:ext>
                  </a:extLst>
                </a:gridCol>
                <a:gridCol w="197653">
                  <a:extLst>
                    <a:ext uri="{9D8B030D-6E8A-4147-A177-3AD203B41FA5}">
                      <a16:colId xmlns:a16="http://schemas.microsoft.com/office/drawing/2014/main" val="2931870980"/>
                    </a:ext>
                  </a:extLst>
                </a:gridCol>
                <a:gridCol w="197653">
                  <a:extLst>
                    <a:ext uri="{9D8B030D-6E8A-4147-A177-3AD203B41FA5}">
                      <a16:colId xmlns:a16="http://schemas.microsoft.com/office/drawing/2014/main" val="2943303550"/>
                    </a:ext>
                  </a:extLst>
                </a:gridCol>
              </a:tblGrid>
              <a:tr h="354886">
                <a:tc>
                  <a:txBody>
                    <a:bodyPr/>
                    <a:lstStyle/>
                    <a:p>
                      <a:pPr indent="457200">
                        <a:lnSpc>
                          <a:spcPct val="200000"/>
                        </a:lnSpc>
                        <a:spcAft>
                          <a:spcPts val="0"/>
                        </a:spcAft>
                      </a:pPr>
                      <a:r>
                        <a:rPr lang="es-EC" sz="1000" dirty="0">
                          <a:effectLst/>
                        </a:rPr>
                        <a:t>Aplicación en los ejercicios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1</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2</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3</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nSpc>
                          <a:spcPct val="200000"/>
                        </a:lnSpc>
                        <a:spcAft>
                          <a:spcPts val="0"/>
                        </a:spcAft>
                        <a:buFont typeface="+mj-lt"/>
                        <a:buNone/>
                      </a:pPr>
                      <a:r>
                        <a:rPr lang="es-EC" sz="1000" dirty="0" smtClean="0">
                          <a:effectLst/>
                        </a:rPr>
                        <a:t>4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nSpc>
                          <a:spcPct val="200000"/>
                        </a:lnSpc>
                        <a:spcAft>
                          <a:spcPts val="0"/>
                        </a:spcAft>
                        <a:buFont typeface="+mj-lt"/>
                        <a:buNone/>
                      </a:pPr>
                      <a:r>
                        <a:rPr lang="es-EC" sz="1000" dirty="0" smtClean="0">
                          <a:effectLst/>
                        </a:rPr>
                        <a:t>5</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2651924329"/>
                  </a:ext>
                </a:extLst>
              </a:tr>
              <a:tr h="310810">
                <a:tc>
                  <a:txBody>
                    <a:bodyPr/>
                    <a:lstStyle/>
                    <a:p>
                      <a:pPr marL="0" indent="0">
                        <a:lnSpc>
                          <a:spcPct val="200000"/>
                        </a:lnSpc>
                        <a:spcAft>
                          <a:spcPts val="0"/>
                        </a:spcAft>
                        <a:buFont typeface="Arial" panose="020B0604020202020204" pitchFamily="34" charset="0"/>
                        <a:buNone/>
                      </a:pPr>
                      <a:r>
                        <a:rPr lang="es-EC" sz="1000" dirty="0">
                          <a:effectLst/>
                        </a:rPr>
                        <a:t>1. Uso de mascarilla.</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845491644"/>
                  </a:ext>
                </a:extLst>
              </a:tr>
              <a:tr h="621620">
                <a:tc>
                  <a:txBody>
                    <a:bodyPr/>
                    <a:lstStyle/>
                    <a:p>
                      <a:pPr marL="0" indent="0">
                        <a:lnSpc>
                          <a:spcPct val="200000"/>
                        </a:lnSpc>
                        <a:spcAft>
                          <a:spcPts val="0"/>
                        </a:spcAft>
                        <a:buFont typeface="Arial" panose="020B0604020202020204" pitchFamily="34" charset="0"/>
                        <a:buNone/>
                      </a:pPr>
                      <a:r>
                        <a:rPr lang="es-EC" sz="1000" dirty="0">
                          <a:effectLst/>
                        </a:rPr>
                        <a:t>2. Mientras el estudiante ejecuta el ejercicio los demás están a 5 metros de distancia.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1429154"/>
                  </a:ext>
                </a:extLst>
              </a:tr>
              <a:tr h="621620">
                <a:tc>
                  <a:txBody>
                    <a:bodyPr/>
                    <a:lstStyle/>
                    <a:p>
                      <a:pPr marL="0" indent="0">
                        <a:lnSpc>
                          <a:spcPct val="200000"/>
                        </a:lnSpc>
                        <a:spcAft>
                          <a:spcPts val="0"/>
                        </a:spcAft>
                        <a:buFont typeface="Arial" panose="020B0604020202020204" pitchFamily="34" charset="0"/>
                        <a:buNone/>
                      </a:pPr>
                      <a:r>
                        <a:rPr lang="es-EC" sz="1000" dirty="0">
                          <a:effectLst/>
                        </a:rPr>
                        <a:t>3. Lavado de manos frecuentes antes, durante y después de la práctica deportiva.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028690058"/>
                  </a:ext>
                </a:extLst>
              </a:tr>
              <a:tr h="621620">
                <a:tc>
                  <a:txBody>
                    <a:bodyPr/>
                    <a:lstStyle/>
                    <a:p>
                      <a:pPr marL="0" indent="0">
                        <a:lnSpc>
                          <a:spcPct val="200000"/>
                        </a:lnSpc>
                        <a:spcAft>
                          <a:spcPts val="0"/>
                        </a:spcAft>
                        <a:buFont typeface="Arial" panose="020B0604020202020204" pitchFamily="34" charset="0"/>
                        <a:buNone/>
                      </a:pPr>
                      <a:r>
                        <a:rPr lang="es-EC" sz="1000" dirty="0">
                          <a:effectLst/>
                        </a:rPr>
                        <a:t>4. En el descanso intervienen los entrenadores con la desinfección de manos (alcohol).</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341094526"/>
                  </a:ext>
                </a:extLst>
              </a:tr>
              <a:tr h="310810">
                <a:tc>
                  <a:txBody>
                    <a:bodyPr/>
                    <a:lstStyle/>
                    <a:p>
                      <a:pPr marL="0" indent="0">
                        <a:lnSpc>
                          <a:spcPct val="200000"/>
                        </a:lnSpc>
                        <a:spcAft>
                          <a:spcPts val="0"/>
                        </a:spcAft>
                        <a:buFont typeface="Arial" panose="020B0604020202020204" pitchFamily="34" charset="0"/>
                        <a:buNone/>
                      </a:pPr>
                      <a:r>
                        <a:rPr lang="es-EC" sz="1000" dirty="0">
                          <a:effectLst/>
                        </a:rPr>
                        <a:t>5.  Usan los Equipos de Protección Personal.</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4106531966"/>
                  </a:ext>
                </a:extLst>
              </a:tr>
              <a:tr h="621620">
                <a:tc>
                  <a:txBody>
                    <a:bodyPr/>
                    <a:lstStyle/>
                    <a:p>
                      <a:pPr marL="0" indent="0">
                        <a:lnSpc>
                          <a:spcPct val="200000"/>
                        </a:lnSpc>
                        <a:spcAft>
                          <a:spcPts val="0"/>
                        </a:spcAft>
                        <a:buFont typeface="Arial" panose="020B0604020202020204" pitchFamily="34" charset="0"/>
                        <a:buNone/>
                      </a:pPr>
                      <a:r>
                        <a:rPr lang="es-EC" sz="1000" dirty="0">
                          <a:effectLst/>
                        </a:rPr>
                        <a:t>6. Desinfección de los implementos antes y después de la práctica deportiva.</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701067434"/>
                  </a:ext>
                </a:extLst>
              </a:tr>
              <a:tr h="621620">
                <a:tc>
                  <a:txBody>
                    <a:bodyPr/>
                    <a:lstStyle/>
                    <a:p>
                      <a:pPr marL="0" indent="0">
                        <a:lnSpc>
                          <a:spcPct val="200000"/>
                        </a:lnSpc>
                        <a:spcAft>
                          <a:spcPts val="0"/>
                        </a:spcAft>
                        <a:buFont typeface="Arial" panose="020B0604020202020204" pitchFamily="34" charset="0"/>
                        <a:buNone/>
                      </a:pPr>
                      <a:r>
                        <a:rPr lang="es-EC" sz="1000" dirty="0">
                          <a:effectLst/>
                        </a:rPr>
                        <a:t>7. Medios para marcar el distanciamiento en la práctica deportiva.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597071804"/>
                  </a:ext>
                </a:extLst>
              </a:tr>
            </a:tbl>
          </a:graphicData>
        </a:graphic>
      </p:graphicFrame>
      <p:graphicFrame>
        <p:nvGraphicFramePr>
          <p:cNvPr id="3" name="Tabla 2"/>
          <p:cNvGraphicFramePr>
            <a:graphicFrameLocks noGrp="1"/>
          </p:cNvGraphicFramePr>
          <p:nvPr>
            <p:extLst/>
          </p:nvPr>
        </p:nvGraphicFramePr>
        <p:xfrm>
          <a:off x="323528" y="764704"/>
          <a:ext cx="4896546" cy="3084908"/>
        </p:xfrm>
        <a:graphic>
          <a:graphicData uri="http://schemas.openxmlformats.org/drawingml/2006/table">
            <a:tbl>
              <a:tblPr firstRow="1" firstCol="1" bandRow="1">
                <a:tableStyleId>{EB344D84-9AFB-497E-A393-DC336BA19D2E}</a:tableStyleId>
              </a:tblPr>
              <a:tblGrid>
                <a:gridCol w="864096">
                  <a:extLst>
                    <a:ext uri="{9D8B030D-6E8A-4147-A177-3AD203B41FA5}">
                      <a16:colId xmlns:a16="http://schemas.microsoft.com/office/drawing/2014/main" val="1303047579"/>
                    </a:ext>
                  </a:extLst>
                </a:gridCol>
                <a:gridCol w="4032450">
                  <a:extLst>
                    <a:ext uri="{9D8B030D-6E8A-4147-A177-3AD203B41FA5}">
                      <a16:colId xmlns:a16="http://schemas.microsoft.com/office/drawing/2014/main" val="2685857101"/>
                    </a:ext>
                  </a:extLst>
                </a:gridCol>
              </a:tblGrid>
              <a:tr h="327280">
                <a:tc>
                  <a:txBody>
                    <a:bodyPr/>
                    <a:lstStyle/>
                    <a:p>
                      <a:pPr marL="0" indent="0" algn="l">
                        <a:lnSpc>
                          <a:spcPct val="150000"/>
                        </a:lnSpc>
                        <a:spcAft>
                          <a:spcPts val="0"/>
                        </a:spcAft>
                        <a:buFont typeface="Arial" panose="020B0604020202020204" pitchFamily="34" charset="0"/>
                        <a:buNone/>
                      </a:pPr>
                      <a:r>
                        <a:rPr lang="es-EC" sz="1100" dirty="0">
                          <a:solidFill>
                            <a:schemeClr val="tx1"/>
                          </a:solidFill>
                          <a:effectLst/>
                        </a:rPr>
                        <a:t>Nombre:</a:t>
                      </a:r>
                      <a:endParaRPr lang="es-EC" sz="11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tc>
                  <a:txBody>
                    <a:bodyPr/>
                    <a:lstStyle/>
                    <a:p>
                      <a:pPr marL="0" indent="0" algn="l">
                        <a:lnSpc>
                          <a:spcPct val="150000"/>
                        </a:lnSpc>
                        <a:spcAft>
                          <a:spcPts val="0"/>
                        </a:spcAft>
                        <a:buFont typeface="Arial" panose="020B0604020202020204" pitchFamily="34" charset="0"/>
                        <a:buNone/>
                      </a:pPr>
                      <a:r>
                        <a:rPr lang="es-EC" sz="1100">
                          <a:solidFill>
                            <a:schemeClr val="tx1"/>
                          </a:solidFill>
                          <a:effectLst/>
                        </a:rPr>
                        <a:t>Tiro a canasta </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extLst>
                  <a:ext uri="{0D108BD9-81ED-4DB2-BD59-A6C34878D82A}">
                    <a16:rowId xmlns:a16="http://schemas.microsoft.com/office/drawing/2014/main" val="2950775605"/>
                  </a:ext>
                </a:extLst>
              </a:tr>
              <a:tr h="752840">
                <a:tc>
                  <a:txBody>
                    <a:bodyPr/>
                    <a:lstStyle/>
                    <a:p>
                      <a:pPr marL="0" indent="0" algn="l">
                        <a:lnSpc>
                          <a:spcPct val="150000"/>
                        </a:lnSpc>
                        <a:spcAft>
                          <a:spcPts val="0"/>
                        </a:spcAft>
                        <a:buFont typeface="Arial" panose="020B0604020202020204" pitchFamily="34" charset="0"/>
                        <a:buNone/>
                      </a:pPr>
                      <a:r>
                        <a:rPr lang="es-EC" sz="1100">
                          <a:solidFill>
                            <a:schemeClr val="tx1"/>
                          </a:solidFill>
                          <a:effectLst/>
                        </a:rPr>
                        <a:t>Objetivo:</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tc>
                  <a:txBody>
                    <a:bodyPr/>
                    <a:lstStyle/>
                    <a:p>
                      <a:pPr marL="0" indent="0" algn="l">
                        <a:lnSpc>
                          <a:spcPct val="150000"/>
                        </a:lnSpc>
                        <a:spcAft>
                          <a:spcPts val="0"/>
                        </a:spcAft>
                        <a:buFont typeface="Arial" panose="020B0604020202020204" pitchFamily="34" charset="0"/>
                        <a:buNone/>
                      </a:pPr>
                      <a:r>
                        <a:rPr lang="es-EC" sz="1100">
                          <a:solidFill>
                            <a:schemeClr val="tx1"/>
                          </a:solidFill>
                          <a:effectLst/>
                        </a:rPr>
                        <a:t>Desarrollar el tiro a la canasta con normas de bioseguridad precautelando la salud de los deportistas y perfeccionando el fundamento técnico. </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extLst>
                  <a:ext uri="{0D108BD9-81ED-4DB2-BD59-A6C34878D82A}">
                    <a16:rowId xmlns:a16="http://schemas.microsoft.com/office/drawing/2014/main" val="3899123210"/>
                  </a:ext>
                </a:extLst>
              </a:tr>
              <a:tr h="327280">
                <a:tc>
                  <a:txBody>
                    <a:bodyPr/>
                    <a:lstStyle/>
                    <a:p>
                      <a:pPr marL="0" indent="0" algn="l">
                        <a:lnSpc>
                          <a:spcPct val="150000"/>
                        </a:lnSpc>
                        <a:spcAft>
                          <a:spcPts val="0"/>
                        </a:spcAft>
                        <a:buFont typeface="Arial" panose="020B0604020202020204" pitchFamily="34" charset="0"/>
                        <a:buNone/>
                      </a:pPr>
                      <a:r>
                        <a:rPr lang="es-EC" sz="1100">
                          <a:solidFill>
                            <a:schemeClr val="tx1"/>
                          </a:solidFill>
                          <a:effectLst/>
                        </a:rPr>
                        <a:t>Medios:</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tc>
                  <a:txBody>
                    <a:bodyPr/>
                    <a:lstStyle/>
                    <a:p>
                      <a:pPr marL="0" indent="0" algn="l">
                        <a:lnSpc>
                          <a:spcPct val="150000"/>
                        </a:lnSpc>
                        <a:spcAft>
                          <a:spcPts val="0"/>
                        </a:spcAft>
                        <a:buFont typeface="Arial" panose="020B0604020202020204" pitchFamily="34" charset="0"/>
                        <a:buNone/>
                      </a:pPr>
                      <a:r>
                        <a:rPr lang="es-EC" sz="1100">
                          <a:solidFill>
                            <a:schemeClr val="tx1"/>
                          </a:solidFill>
                          <a:effectLst/>
                        </a:rPr>
                        <a:t>Pelotas, conos, pito, cronometro, tablero.</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extLst>
                  <a:ext uri="{0D108BD9-81ED-4DB2-BD59-A6C34878D82A}">
                    <a16:rowId xmlns:a16="http://schemas.microsoft.com/office/drawing/2014/main" val="317123572"/>
                  </a:ext>
                </a:extLst>
              </a:tr>
              <a:tr h="1675968">
                <a:tc gridSpan="2">
                  <a:txBody>
                    <a:bodyPr/>
                    <a:lstStyle/>
                    <a:p>
                      <a:pPr marL="0" indent="0" algn="l">
                        <a:lnSpc>
                          <a:spcPct val="150000"/>
                        </a:lnSpc>
                        <a:spcAft>
                          <a:spcPts val="0"/>
                        </a:spcAft>
                        <a:buFont typeface="Arial" panose="020B0604020202020204" pitchFamily="34" charset="0"/>
                        <a:buNone/>
                      </a:pPr>
                      <a:r>
                        <a:rPr lang="es-EC" sz="1100" dirty="0">
                          <a:solidFill>
                            <a:schemeClr val="tx1"/>
                          </a:solidFill>
                          <a:effectLst/>
                        </a:rPr>
                        <a:t>Descripción:</a:t>
                      </a:r>
                      <a:br>
                        <a:rPr lang="es-EC" sz="1100" dirty="0">
                          <a:solidFill>
                            <a:schemeClr val="tx1"/>
                          </a:solidFill>
                          <a:effectLst/>
                        </a:rPr>
                      </a:br>
                      <a:r>
                        <a:rPr lang="es-EC" sz="1100" dirty="0">
                          <a:solidFill>
                            <a:schemeClr val="tx1"/>
                          </a:solidFill>
                          <a:effectLst/>
                        </a:rPr>
                        <a:t> </a:t>
                      </a:r>
                      <a:r>
                        <a:rPr lang="es-EC" sz="1100" b="0" dirty="0">
                          <a:solidFill>
                            <a:schemeClr val="tx1"/>
                          </a:solidFill>
                          <a:effectLst/>
                        </a:rPr>
                        <a:t>El jugador ejecutara los tiros de canasta sin oposición desde la línea de tiros libre en la cual se encontrarán los jugadores en fila con una distancia de 5 metros los cuales serán señalados con conos el jugador que va lazando el tiro debe irse al otro extremo de la cancha a realizar la misma actividad. </a:t>
                      </a:r>
                      <a:endParaRPr lang="es-EC" sz="1100" b="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tc hMerge="1">
                  <a:txBody>
                    <a:bodyPr/>
                    <a:lstStyle/>
                    <a:p>
                      <a:endParaRPr lang="es-EC"/>
                    </a:p>
                  </a:txBody>
                  <a:tcPr/>
                </a:tc>
                <a:extLst>
                  <a:ext uri="{0D108BD9-81ED-4DB2-BD59-A6C34878D82A}">
                    <a16:rowId xmlns:a16="http://schemas.microsoft.com/office/drawing/2014/main" val="1515766531"/>
                  </a:ext>
                </a:extLst>
              </a:tr>
            </a:tbl>
          </a:graphicData>
        </a:graphic>
      </p:graphicFrame>
      <p:pic>
        <p:nvPicPr>
          <p:cNvPr id="6145" name="Imagen 17"/>
          <p:cNvPicPr>
            <a:picLocks noChangeAspect="1" noChangeArrowheads="1"/>
          </p:cNvPicPr>
          <p:nvPr/>
        </p:nvPicPr>
        <p:blipFill>
          <a:blip r:embed="rId2">
            <a:extLst>
              <a:ext uri="{28A0092B-C50C-407E-A947-70E740481C1C}">
                <a14:useLocalDpi xmlns:a14="http://schemas.microsoft.com/office/drawing/2010/main" val="0"/>
              </a:ext>
            </a:extLst>
          </a:blip>
          <a:srcRect b="1045"/>
          <a:stretch>
            <a:fillRect/>
          </a:stretch>
        </p:blipFill>
        <p:spPr bwMode="auto">
          <a:xfrm rot="16200000">
            <a:off x="941487" y="3315097"/>
            <a:ext cx="2076450"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9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145"/>
                                        </p:tgtEl>
                                        <p:attrNameLst>
                                          <p:attrName>style.visibility</p:attrName>
                                        </p:attrNameLst>
                                      </p:cBhvr>
                                      <p:to>
                                        <p:strVal val="visible"/>
                                      </p:to>
                                    </p:set>
                                    <p:animEffect transition="in" filter="wipe(down)">
                                      <p:cBhvr>
                                        <p:cTn id="17"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34250" t="24997" r="30312" b="12183"/>
          <a:stretch/>
        </p:blipFill>
        <p:spPr>
          <a:xfrm>
            <a:off x="2" y="620688"/>
            <a:ext cx="5635407" cy="5616624"/>
          </a:xfrm>
          <a:prstGeom prst="rect">
            <a:avLst/>
          </a:prstGeom>
        </p:spPr>
      </p:pic>
      <p:graphicFrame>
        <p:nvGraphicFramePr>
          <p:cNvPr id="4" name="Gráfico 3"/>
          <p:cNvGraphicFramePr/>
          <p:nvPr>
            <p:extLst/>
          </p:nvPr>
        </p:nvGraphicFramePr>
        <p:xfrm>
          <a:off x="6012160" y="2057400"/>
          <a:ext cx="288032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47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5468024" y="618112"/>
          <a:ext cx="3672404" cy="5261736"/>
        </p:xfrm>
        <a:graphic>
          <a:graphicData uri="http://schemas.openxmlformats.org/drawingml/2006/table">
            <a:tbl>
              <a:tblPr firstRow="1" firstCol="1" bandRow="1">
                <a:tableStyleId>{9D7B26C5-4107-4FEC-AEDC-1716B250A1EF}</a:tableStyleId>
              </a:tblPr>
              <a:tblGrid>
                <a:gridCol w="2684139">
                  <a:extLst>
                    <a:ext uri="{9D8B030D-6E8A-4147-A177-3AD203B41FA5}">
                      <a16:colId xmlns:a16="http://schemas.microsoft.com/office/drawing/2014/main" val="148847595"/>
                    </a:ext>
                  </a:extLst>
                </a:gridCol>
                <a:gridCol w="197653">
                  <a:extLst>
                    <a:ext uri="{9D8B030D-6E8A-4147-A177-3AD203B41FA5}">
                      <a16:colId xmlns:a16="http://schemas.microsoft.com/office/drawing/2014/main" val="2301919645"/>
                    </a:ext>
                  </a:extLst>
                </a:gridCol>
                <a:gridCol w="197653">
                  <a:extLst>
                    <a:ext uri="{9D8B030D-6E8A-4147-A177-3AD203B41FA5}">
                      <a16:colId xmlns:a16="http://schemas.microsoft.com/office/drawing/2014/main" val="4210856721"/>
                    </a:ext>
                  </a:extLst>
                </a:gridCol>
                <a:gridCol w="197653">
                  <a:extLst>
                    <a:ext uri="{9D8B030D-6E8A-4147-A177-3AD203B41FA5}">
                      <a16:colId xmlns:a16="http://schemas.microsoft.com/office/drawing/2014/main" val="2342577875"/>
                    </a:ext>
                  </a:extLst>
                </a:gridCol>
                <a:gridCol w="197653">
                  <a:extLst>
                    <a:ext uri="{9D8B030D-6E8A-4147-A177-3AD203B41FA5}">
                      <a16:colId xmlns:a16="http://schemas.microsoft.com/office/drawing/2014/main" val="2931870980"/>
                    </a:ext>
                  </a:extLst>
                </a:gridCol>
                <a:gridCol w="197653">
                  <a:extLst>
                    <a:ext uri="{9D8B030D-6E8A-4147-A177-3AD203B41FA5}">
                      <a16:colId xmlns:a16="http://schemas.microsoft.com/office/drawing/2014/main" val="2943303550"/>
                    </a:ext>
                  </a:extLst>
                </a:gridCol>
              </a:tblGrid>
              <a:tr h="354886">
                <a:tc>
                  <a:txBody>
                    <a:bodyPr/>
                    <a:lstStyle/>
                    <a:p>
                      <a:pPr indent="457200">
                        <a:lnSpc>
                          <a:spcPct val="200000"/>
                        </a:lnSpc>
                        <a:spcAft>
                          <a:spcPts val="0"/>
                        </a:spcAft>
                      </a:pPr>
                      <a:r>
                        <a:rPr lang="es-EC" sz="1000" dirty="0">
                          <a:effectLst/>
                        </a:rPr>
                        <a:t>Aplicación en los ejercicios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1</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2</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3</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nSpc>
                          <a:spcPct val="200000"/>
                        </a:lnSpc>
                        <a:spcAft>
                          <a:spcPts val="0"/>
                        </a:spcAft>
                        <a:buFont typeface="+mj-lt"/>
                        <a:buNone/>
                      </a:pPr>
                      <a:r>
                        <a:rPr lang="es-EC" sz="1000" dirty="0" smtClean="0">
                          <a:effectLst/>
                        </a:rPr>
                        <a:t>4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nSpc>
                          <a:spcPct val="200000"/>
                        </a:lnSpc>
                        <a:spcAft>
                          <a:spcPts val="0"/>
                        </a:spcAft>
                        <a:buFont typeface="+mj-lt"/>
                        <a:buNone/>
                      </a:pPr>
                      <a:r>
                        <a:rPr lang="es-EC" sz="1000" dirty="0" smtClean="0">
                          <a:effectLst/>
                        </a:rPr>
                        <a:t>5</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2651924329"/>
                  </a:ext>
                </a:extLst>
              </a:tr>
              <a:tr h="310810">
                <a:tc>
                  <a:txBody>
                    <a:bodyPr/>
                    <a:lstStyle/>
                    <a:p>
                      <a:pPr marL="0" indent="0">
                        <a:lnSpc>
                          <a:spcPct val="200000"/>
                        </a:lnSpc>
                        <a:spcAft>
                          <a:spcPts val="0"/>
                        </a:spcAft>
                        <a:buFont typeface="Arial" panose="020B0604020202020204" pitchFamily="34" charset="0"/>
                        <a:buNone/>
                      </a:pPr>
                      <a:r>
                        <a:rPr lang="es-EC" sz="1000" dirty="0">
                          <a:effectLst/>
                        </a:rPr>
                        <a:t>1. Uso de mascarilla.</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845491644"/>
                  </a:ext>
                </a:extLst>
              </a:tr>
              <a:tr h="621620">
                <a:tc>
                  <a:txBody>
                    <a:bodyPr/>
                    <a:lstStyle/>
                    <a:p>
                      <a:pPr marL="0" indent="0">
                        <a:lnSpc>
                          <a:spcPct val="200000"/>
                        </a:lnSpc>
                        <a:spcAft>
                          <a:spcPts val="0"/>
                        </a:spcAft>
                        <a:buFont typeface="Arial" panose="020B0604020202020204" pitchFamily="34" charset="0"/>
                        <a:buNone/>
                      </a:pPr>
                      <a:r>
                        <a:rPr lang="es-EC" sz="1000" dirty="0">
                          <a:effectLst/>
                        </a:rPr>
                        <a:t>2. Mientras el estudiante ejecuta el ejercicio los demás están a 5 metros de distancia.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1429154"/>
                  </a:ext>
                </a:extLst>
              </a:tr>
              <a:tr h="621620">
                <a:tc>
                  <a:txBody>
                    <a:bodyPr/>
                    <a:lstStyle/>
                    <a:p>
                      <a:pPr marL="0" indent="0">
                        <a:lnSpc>
                          <a:spcPct val="200000"/>
                        </a:lnSpc>
                        <a:spcAft>
                          <a:spcPts val="0"/>
                        </a:spcAft>
                        <a:buFont typeface="Arial" panose="020B0604020202020204" pitchFamily="34" charset="0"/>
                        <a:buNone/>
                      </a:pPr>
                      <a:r>
                        <a:rPr lang="es-EC" sz="1000" dirty="0">
                          <a:effectLst/>
                        </a:rPr>
                        <a:t>3. Lavado de manos frecuentes antes, durante y después de la práctica deportiva.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028690058"/>
                  </a:ext>
                </a:extLst>
              </a:tr>
              <a:tr h="621620">
                <a:tc>
                  <a:txBody>
                    <a:bodyPr/>
                    <a:lstStyle/>
                    <a:p>
                      <a:pPr marL="0" indent="0">
                        <a:lnSpc>
                          <a:spcPct val="200000"/>
                        </a:lnSpc>
                        <a:spcAft>
                          <a:spcPts val="0"/>
                        </a:spcAft>
                        <a:buFont typeface="Arial" panose="020B0604020202020204" pitchFamily="34" charset="0"/>
                        <a:buNone/>
                      </a:pPr>
                      <a:r>
                        <a:rPr lang="es-EC" sz="1000" dirty="0">
                          <a:effectLst/>
                        </a:rPr>
                        <a:t>4. En el descanso intervienen los entrenadores con la desinfección de manos (alcohol).</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341094526"/>
                  </a:ext>
                </a:extLst>
              </a:tr>
              <a:tr h="310810">
                <a:tc>
                  <a:txBody>
                    <a:bodyPr/>
                    <a:lstStyle/>
                    <a:p>
                      <a:pPr marL="0" indent="0">
                        <a:lnSpc>
                          <a:spcPct val="200000"/>
                        </a:lnSpc>
                        <a:spcAft>
                          <a:spcPts val="0"/>
                        </a:spcAft>
                        <a:buFont typeface="Arial" panose="020B0604020202020204" pitchFamily="34" charset="0"/>
                        <a:buNone/>
                      </a:pPr>
                      <a:r>
                        <a:rPr lang="es-EC" sz="1000" dirty="0">
                          <a:effectLst/>
                        </a:rPr>
                        <a:t>5.  Usan los Equipos de Protección Personal.</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4106531966"/>
                  </a:ext>
                </a:extLst>
              </a:tr>
              <a:tr h="621620">
                <a:tc>
                  <a:txBody>
                    <a:bodyPr/>
                    <a:lstStyle/>
                    <a:p>
                      <a:pPr marL="0" indent="0">
                        <a:lnSpc>
                          <a:spcPct val="200000"/>
                        </a:lnSpc>
                        <a:spcAft>
                          <a:spcPts val="0"/>
                        </a:spcAft>
                        <a:buFont typeface="Arial" panose="020B0604020202020204" pitchFamily="34" charset="0"/>
                        <a:buNone/>
                      </a:pPr>
                      <a:r>
                        <a:rPr lang="es-EC" sz="1000" dirty="0">
                          <a:effectLst/>
                        </a:rPr>
                        <a:t>6. Desinfección de los implementos antes y después de la práctica deportiva.</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701067434"/>
                  </a:ext>
                </a:extLst>
              </a:tr>
              <a:tr h="621620">
                <a:tc>
                  <a:txBody>
                    <a:bodyPr/>
                    <a:lstStyle/>
                    <a:p>
                      <a:pPr marL="0" indent="0">
                        <a:lnSpc>
                          <a:spcPct val="200000"/>
                        </a:lnSpc>
                        <a:spcAft>
                          <a:spcPts val="0"/>
                        </a:spcAft>
                        <a:buFont typeface="Arial" panose="020B0604020202020204" pitchFamily="34" charset="0"/>
                        <a:buNone/>
                      </a:pPr>
                      <a:r>
                        <a:rPr lang="es-EC" sz="1000" dirty="0">
                          <a:effectLst/>
                        </a:rPr>
                        <a:t>7. Medios para marcar el distanciamiento en la práctica deportiva.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597071804"/>
                  </a:ext>
                </a:extLst>
              </a:tr>
            </a:tbl>
          </a:graphicData>
        </a:graphic>
      </p:graphicFrame>
      <p:graphicFrame>
        <p:nvGraphicFramePr>
          <p:cNvPr id="3" name="Tabla 2"/>
          <p:cNvGraphicFramePr>
            <a:graphicFrameLocks noGrp="1"/>
          </p:cNvGraphicFramePr>
          <p:nvPr>
            <p:extLst/>
          </p:nvPr>
        </p:nvGraphicFramePr>
        <p:xfrm>
          <a:off x="107504" y="650658"/>
          <a:ext cx="5184576" cy="3291793"/>
        </p:xfrm>
        <a:graphic>
          <a:graphicData uri="http://schemas.openxmlformats.org/drawingml/2006/table">
            <a:tbl>
              <a:tblPr firstRow="1" firstCol="1" bandRow="1">
                <a:tableStyleId>{EB344D84-9AFB-497E-A393-DC336BA19D2E}</a:tableStyleId>
              </a:tblPr>
              <a:tblGrid>
                <a:gridCol w="792887">
                  <a:extLst>
                    <a:ext uri="{9D8B030D-6E8A-4147-A177-3AD203B41FA5}">
                      <a16:colId xmlns:a16="http://schemas.microsoft.com/office/drawing/2014/main" val="954801205"/>
                    </a:ext>
                  </a:extLst>
                </a:gridCol>
                <a:gridCol w="4391689">
                  <a:extLst>
                    <a:ext uri="{9D8B030D-6E8A-4147-A177-3AD203B41FA5}">
                      <a16:colId xmlns:a16="http://schemas.microsoft.com/office/drawing/2014/main" val="3016224179"/>
                    </a:ext>
                  </a:extLst>
                </a:gridCol>
              </a:tblGrid>
              <a:tr h="327280">
                <a:tc>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Nombre:</a:t>
                      </a:r>
                      <a:endParaRPr lang="es-EC" sz="11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tc>
                  <a:txBody>
                    <a:bodyPr/>
                    <a:lstStyle/>
                    <a:p>
                      <a:pPr marL="0" indent="0">
                        <a:lnSpc>
                          <a:spcPct val="150000"/>
                        </a:lnSpc>
                        <a:spcAft>
                          <a:spcPts val="0"/>
                        </a:spcAft>
                        <a:buFont typeface="Arial" panose="020B0604020202020204" pitchFamily="34" charset="0"/>
                        <a:buNone/>
                      </a:pPr>
                      <a:r>
                        <a:rPr lang="es-EC" sz="1100">
                          <a:solidFill>
                            <a:schemeClr val="tx1"/>
                          </a:solidFill>
                          <a:effectLst/>
                        </a:rPr>
                        <a:t>Tiro a dos pasos </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extLst>
                  <a:ext uri="{0D108BD9-81ED-4DB2-BD59-A6C34878D82A}">
                    <a16:rowId xmlns:a16="http://schemas.microsoft.com/office/drawing/2014/main" val="2841229171"/>
                  </a:ext>
                </a:extLst>
              </a:tr>
              <a:tr h="804273">
                <a:tc>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Objetivo:</a:t>
                      </a:r>
                      <a:endParaRPr lang="es-EC" sz="11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tc>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Desarrollar el tiro a dos pasos con normas de bioseguridad precautelando la salud de los deportistas y perfeccionando el fundamento técnico. </a:t>
                      </a:r>
                      <a:endParaRPr lang="es-EC" sz="11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extLst>
                  <a:ext uri="{0D108BD9-81ED-4DB2-BD59-A6C34878D82A}">
                    <a16:rowId xmlns:a16="http://schemas.microsoft.com/office/drawing/2014/main" val="2587131777"/>
                  </a:ext>
                </a:extLst>
              </a:tr>
              <a:tr h="327280">
                <a:tc>
                  <a:txBody>
                    <a:bodyPr/>
                    <a:lstStyle/>
                    <a:p>
                      <a:pPr marL="0" indent="0">
                        <a:lnSpc>
                          <a:spcPct val="150000"/>
                        </a:lnSpc>
                        <a:spcAft>
                          <a:spcPts val="0"/>
                        </a:spcAft>
                        <a:buFont typeface="Arial" panose="020B0604020202020204" pitchFamily="34" charset="0"/>
                        <a:buNone/>
                      </a:pPr>
                      <a:r>
                        <a:rPr lang="es-EC" sz="1100">
                          <a:solidFill>
                            <a:schemeClr val="tx1"/>
                          </a:solidFill>
                          <a:effectLst/>
                        </a:rPr>
                        <a:t>Medios:</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tc>
                  <a:txBody>
                    <a:bodyPr/>
                    <a:lstStyle/>
                    <a:p>
                      <a:pPr marL="0" indent="0">
                        <a:lnSpc>
                          <a:spcPct val="150000"/>
                        </a:lnSpc>
                        <a:spcAft>
                          <a:spcPts val="0"/>
                        </a:spcAft>
                        <a:buFont typeface="Arial" panose="020B0604020202020204" pitchFamily="34" charset="0"/>
                        <a:buNone/>
                      </a:pPr>
                      <a:r>
                        <a:rPr lang="es-EC" sz="1100">
                          <a:solidFill>
                            <a:schemeClr val="tx1"/>
                          </a:solidFill>
                          <a:effectLst/>
                        </a:rPr>
                        <a:t>Pelotas, conos, pito, cronometro, tablero.</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extLst>
                  <a:ext uri="{0D108BD9-81ED-4DB2-BD59-A6C34878D82A}">
                    <a16:rowId xmlns:a16="http://schemas.microsoft.com/office/drawing/2014/main" val="1536431155"/>
                  </a:ext>
                </a:extLst>
              </a:tr>
              <a:tr h="1832960">
                <a:tc gridSpan="2">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Descripción:</a:t>
                      </a:r>
                      <a:br>
                        <a:rPr lang="es-EC" sz="1100" dirty="0">
                          <a:solidFill>
                            <a:schemeClr val="tx1"/>
                          </a:solidFill>
                          <a:effectLst/>
                        </a:rPr>
                      </a:br>
                      <a:r>
                        <a:rPr lang="es-EC" sz="1100" b="0" dirty="0">
                          <a:solidFill>
                            <a:schemeClr val="tx1"/>
                          </a:solidFill>
                          <a:effectLst/>
                        </a:rPr>
                        <a:t>El jugador ejecutara los tiros con dos pasos este lanzamiento se delimitará con una distancia de 5 metros para que el jugar realice una carrera con </a:t>
                      </a:r>
                      <a:r>
                        <a:rPr lang="es-EC" sz="1100" b="0" dirty="0" err="1">
                          <a:solidFill>
                            <a:schemeClr val="tx1"/>
                          </a:solidFill>
                          <a:effectLst/>
                        </a:rPr>
                        <a:t>driblin</a:t>
                      </a:r>
                      <a:r>
                        <a:rPr lang="es-EC" sz="1100" b="0" dirty="0">
                          <a:solidFill>
                            <a:schemeClr val="tx1"/>
                          </a:solidFill>
                          <a:effectLst/>
                        </a:rPr>
                        <a:t> y posteriormente eleve el balón con un solo mano realizando dos pasos sin botar el balón 3 jugadores se encontraran a la derecha y 2 a la izquierda cuando el entrenador verifique que el jugar esta distanciado prosigue el siguiente jugador. </a:t>
                      </a:r>
                      <a:endParaRPr lang="es-EC" sz="1100" b="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tc hMerge="1">
                  <a:txBody>
                    <a:bodyPr/>
                    <a:lstStyle/>
                    <a:p>
                      <a:endParaRPr lang="es-EC"/>
                    </a:p>
                  </a:txBody>
                  <a:tcPr/>
                </a:tc>
                <a:extLst>
                  <a:ext uri="{0D108BD9-81ED-4DB2-BD59-A6C34878D82A}">
                    <a16:rowId xmlns:a16="http://schemas.microsoft.com/office/drawing/2014/main" val="3103466628"/>
                  </a:ext>
                </a:extLst>
              </a:tr>
            </a:tbl>
          </a:graphicData>
        </a:graphic>
      </p:graphicFrame>
      <p:pic>
        <p:nvPicPr>
          <p:cNvPr id="7169" name="Imagen 19"/>
          <p:cNvPicPr>
            <a:picLocks noChangeAspect="1" noChangeArrowheads="1"/>
          </p:cNvPicPr>
          <p:nvPr/>
        </p:nvPicPr>
        <p:blipFill>
          <a:blip r:embed="rId2">
            <a:extLst>
              <a:ext uri="{28A0092B-C50C-407E-A947-70E740481C1C}">
                <a14:useLocalDpi xmlns:a14="http://schemas.microsoft.com/office/drawing/2010/main" val="0"/>
              </a:ext>
            </a:extLst>
          </a:blip>
          <a:srcRect l="18533" t="1035" r="1929" b="1035"/>
          <a:stretch>
            <a:fillRect/>
          </a:stretch>
        </p:blipFill>
        <p:spPr bwMode="auto">
          <a:xfrm rot="16200000">
            <a:off x="782613" y="3473971"/>
            <a:ext cx="1962150"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00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69"/>
                                        </p:tgtEl>
                                        <p:attrNameLst>
                                          <p:attrName>style.visibility</p:attrName>
                                        </p:attrNameLst>
                                      </p:cBhvr>
                                      <p:to>
                                        <p:strVal val="visible"/>
                                      </p:to>
                                    </p:set>
                                    <p:animEffect transition="in" filter="wipe(down)">
                                      <p:cBhvr>
                                        <p:cTn id="12" dur="500"/>
                                        <p:tgtEl>
                                          <p:spTgt spid="716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2276" t="21987" r="31101" b="12182"/>
          <a:stretch/>
        </p:blipFill>
        <p:spPr>
          <a:xfrm>
            <a:off x="0" y="552128"/>
            <a:ext cx="5415210" cy="5904656"/>
          </a:xfrm>
          <a:prstGeom prst="rect">
            <a:avLst/>
          </a:prstGeom>
        </p:spPr>
      </p:pic>
      <p:graphicFrame>
        <p:nvGraphicFramePr>
          <p:cNvPr id="4" name="Gráfico 3"/>
          <p:cNvGraphicFramePr/>
          <p:nvPr>
            <p:extLst/>
          </p:nvPr>
        </p:nvGraphicFramePr>
        <p:xfrm>
          <a:off x="6084168" y="2132856"/>
          <a:ext cx="2664296"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431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955835682"/>
              </p:ext>
            </p:extLst>
          </p:nvPr>
        </p:nvGraphicFramePr>
        <p:xfrm>
          <a:off x="0" y="618112"/>
          <a:ext cx="5254752" cy="3771900"/>
        </p:xfrm>
        <a:graphic>
          <a:graphicData uri="http://schemas.openxmlformats.org/drawingml/2006/table">
            <a:tbl>
              <a:tblPr firstRow="1" firstCol="1" bandRow="1">
                <a:tableStyleId>{EB344D84-9AFB-497E-A393-DC336BA19D2E}</a:tableStyleId>
              </a:tblPr>
              <a:tblGrid>
                <a:gridCol w="926592">
                  <a:extLst>
                    <a:ext uri="{9D8B030D-6E8A-4147-A177-3AD203B41FA5}">
                      <a16:colId xmlns:a16="http://schemas.microsoft.com/office/drawing/2014/main" val="3229877964"/>
                    </a:ext>
                  </a:extLst>
                </a:gridCol>
                <a:gridCol w="4328160">
                  <a:extLst>
                    <a:ext uri="{9D8B030D-6E8A-4147-A177-3AD203B41FA5}">
                      <a16:colId xmlns:a16="http://schemas.microsoft.com/office/drawing/2014/main" val="4027479630"/>
                    </a:ext>
                  </a:extLst>
                </a:gridCol>
              </a:tblGrid>
              <a:tr h="36000">
                <a:tc>
                  <a:txBody>
                    <a:bodyPr/>
                    <a:lstStyle/>
                    <a:p>
                      <a:pPr marL="0" indent="0">
                        <a:lnSpc>
                          <a:spcPct val="150000"/>
                        </a:lnSpc>
                        <a:spcAft>
                          <a:spcPts val="0"/>
                        </a:spcAft>
                        <a:buFont typeface="Arial" panose="020B0604020202020204" pitchFamily="34" charset="0"/>
                        <a:buNone/>
                      </a:pPr>
                      <a:r>
                        <a:rPr lang="es-EC" sz="1100">
                          <a:solidFill>
                            <a:schemeClr val="tx1"/>
                          </a:solidFill>
                          <a:effectLst/>
                        </a:rPr>
                        <a:t>Nombre:</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7279" marR="67279" marT="0" marB="0"/>
                </a:tc>
                <a:tc>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Entrada a la canasta con obstáculos </a:t>
                      </a:r>
                      <a:endParaRPr lang="es-EC" sz="11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7279" marR="67279" marT="0" marB="0"/>
                </a:tc>
                <a:extLst>
                  <a:ext uri="{0D108BD9-81ED-4DB2-BD59-A6C34878D82A}">
                    <a16:rowId xmlns:a16="http://schemas.microsoft.com/office/drawing/2014/main" val="2795946916"/>
                  </a:ext>
                </a:extLst>
              </a:tr>
              <a:tr h="36000">
                <a:tc>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Objetivo:</a:t>
                      </a:r>
                      <a:endParaRPr lang="es-EC" sz="11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7279" marR="67279" marT="0" marB="0"/>
                </a:tc>
                <a:tc>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Desarrollar la habilidad  y destrezas de la entrada a la canasta esquivando  los obstáculos con cambios de dirección con  normas de bioseguridad precautelando la salud de los deportistas y perfeccionando el fundamento técnico.</a:t>
                      </a:r>
                      <a:endParaRPr lang="es-EC" sz="11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7279" marR="67279" marT="0" marB="0"/>
                </a:tc>
                <a:extLst>
                  <a:ext uri="{0D108BD9-81ED-4DB2-BD59-A6C34878D82A}">
                    <a16:rowId xmlns:a16="http://schemas.microsoft.com/office/drawing/2014/main" val="232913264"/>
                  </a:ext>
                </a:extLst>
              </a:tr>
              <a:tr h="36000">
                <a:tc>
                  <a:txBody>
                    <a:bodyPr/>
                    <a:lstStyle/>
                    <a:p>
                      <a:pPr marL="0" indent="0">
                        <a:lnSpc>
                          <a:spcPct val="150000"/>
                        </a:lnSpc>
                        <a:spcAft>
                          <a:spcPts val="0"/>
                        </a:spcAft>
                        <a:buFont typeface="Arial" panose="020B0604020202020204" pitchFamily="34" charset="0"/>
                        <a:buNone/>
                      </a:pPr>
                      <a:r>
                        <a:rPr lang="es-EC" sz="1100">
                          <a:solidFill>
                            <a:schemeClr val="tx1"/>
                          </a:solidFill>
                          <a:effectLst/>
                        </a:rPr>
                        <a:t>Medios:</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7279" marR="67279" marT="0" marB="0"/>
                </a:tc>
                <a:tc>
                  <a:txBody>
                    <a:bodyPr/>
                    <a:lstStyle/>
                    <a:p>
                      <a:pPr marL="0" indent="0">
                        <a:lnSpc>
                          <a:spcPct val="150000"/>
                        </a:lnSpc>
                        <a:spcAft>
                          <a:spcPts val="0"/>
                        </a:spcAft>
                        <a:buFont typeface="Arial" panose="020B0604020202020204" pitchFamily="34" charset="0"/>
                        <a:buNone/>
                      </a:pPr>
                      <a:r>
                        <a:rPr lang="es-EC" sz="1100">
                          <a:solidFill>
                            <a:schemeClr val="tx1"/>
                          </a:solidFill>
                          <a:effectLst/>
                        </a:rPr>
                        <a:t>Pelotas, conos, pito, cronometro, tablero.</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7279" marR="67279" marT="0" marB="0"/>
                </a:tc>
                <a:extLst>
                  <a:ext uri="{0D108BD9-81ED-4DB2-BD59-A6C34878D82A}">
                    <a16:rowId xmlns:a16="http://schemas.microsoft.com/office/drawing/2014/main" val="2386834776"/>
                  </a:ext>
                </a:extLst>
              </a:tr>
              <a:tr h="2000977">
                <a:tc gridSpan="2">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Descripción:</a:t>
                      </a:r>
                      <a:br>
                        <a:rPr lang="es-EC" sz="1100" dirty="0">
                          <a:solidFill>
                            <a:schemeClr val="tx1"/>
                          </a:solidFill>
                          <a:effectLst/>
                        </a:rPr>
                      </a:br>
                      <a:r>
                        <a:rPr lang="es-EC" sz="1100" b="0" dirty="0">
                          <a:solidFill>
                            <a:schemeClr val="tx1"/>
                          </a:solidFill>
                          <a:effectLst/>
                        </a:rPr>
                        <a:t>El jugador deberá orientarse en tres puntos fundamentales para la entrada a la canasta.  Orientación de los pies, salida y el tiro,  ubicar los conos  en las zona del tiro libre los conos son los obstáculos simulando ser defensores en la cual deberá realizar cambios de dirección de manera rápida y eficaz,  al llegar al punto de la salida para hacer el tiro con máximo dos botes para hacer la entrada. Es importante que el deportista practicar los dos lados de la cancha para el desarrollo lateral.   Este ejercicio se aplicara las normas de bioseguridad manteniendo la distancia de 2 metros de los compañeros. </a:t>
                      </a:r>
                      <a:endParaRPr lang="es-EC" sz="1100" b="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7279" marR="67279" marT="0" marB="0"/>
                </a:tc>
                <a:tc hMerge="1">
                  <a:txBody>
                    <a:bodyPr/>
                    <a:lstStyle/>
                    <a:p>
                      <a:endParaRPr lang="es-EC"/>
                    </a:p>
                  </a:txBody>
                  <a:tcPr/>
                </a:tc>
                <a:extLst>
                  <a:ext uri="{0D108BD9-81ED-4DB2-BD59-A6C34878D82A}">
                    <a16:rowId xmlns:a16="http://schemas.microsoft.com/office/drawing/2014/main" val="3032883476"/>
                  </a:ext>
                </a:extLst>
              </a:tr>
            </a:tbl>
          </a:graphicData>
        </a:graphic>
      </p:graphicFrame>
      <p:pic>
        <p:nvPicPr>
          <p:cNvPr id="3073" name="Imagen 22"/>
          <p:cNvPicPr>
            <a:picLocks noChangeAspect="1" noChangeArrowheads="1"/>
          </p:cNvPicPr>
          <p:nvPr/>
        </p:nvPicPr>
        <p:blipFill>
          <a:blip r:embed="rId2">
            <a:extLst>
              <a:ext uri="{28A0092B-C50C-407E-A947-70E740481C1C}">
                <a14:useLocalDpi xmlns:a14="http://schemas.microsoft.com/office/drawing/2010/main" val="0"/>
              </a:ext>
            </a:extLst>
          </a:blip>
          <a:srcRect l="57222" t="37415" r="25841" b="28290"/>
          <a:stretch>
            <a:fillRect/>
          </a:stretch>
        </p:blipFill>
        <p:spPr bwMode="auto">
          <a:xfrm rot="16200000">
            <a:off x="359188" y="4203357"/>
            <a:ext cx="2195513" cy="29138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nvPr>
        </p:nvGraphicFramePr>
        <p:xfrm>
          <a:off x="5468024" y="618112"/>
          <a:ext cx="3672404" cy="5261736"/>
        </p:xfrm>
        <a:graphic>
          <a:graphicData uri="http://schemas.openxmlformats.org/drawingml/2006/table">
            <a:tbl>
              <a:tblPr firstRow="1" firstCol="1" bandRow="1">
                <a:tableStyleId>{9D7B26C5-4107-4FEC-AEDC-1716B250A1EF}</a:tableStyleId>
              </a:tblPr>
              <a:tblGrid>
                <a:gridCol w="2684139">
                  <a:extLst>
                    <a:ext uri="{9D8B030D-6E8A-4147-A177-3AD203B41FA5}">
                      <a16:colId xmlns:a16="http://schemas.microsoft.com/office/drawing/2014/main" val="148847595"/>
                    </a:ext>
                  </a:extLst>
                </a:gridCol>
                <a:gridCol w="197653">
                  <a:extLst>
                    <a:ext uri="{9D8B030D-6E8A-4147-A177-3AD203B41FA5}">
                      <a16:colId xmlns:a16="http://schemas.microsoft.com/office/drawing/2014/main" val="2301919645"/>
                    </a:ext>
                  </a:extLst>
                </a:gridCol>
                <a:gridCol w="197653">
                  <a:extLst>
                    <a:ext uri="{9D8B030D-6E8A-4147-A177-3AD203B41FA5}">
                      <a16:colId xmlns:a16="http://schemas.microsoft.com/office/drawing/2014/main" val="4210856721"/>
                    </a:ext>
                  </a:extLst>
                </a:gridCol>
                <a:gridCol w="197653">
                  <a:extLst>
                    <a:ext uri="{9D8B030D-6E8A-4147-A177-3AD203B41FA5}">
                      <a16:colId xmlns:a16="http://schemas.microsoft.com/office/drawing/2014/main" val="2342577875"/>
                    </a:ext>
                  </a:extLst>
                </a:gridCol>
                <a:gridCol w="197653">
                  <a:extLst>
                    <a:ext uri="{9D8B030D-6E8A-4147-A177-3AD203B41FA5}">
                      <a16:colId xmlns:a16="http://schemas.microsoft.com/office/drawing/2014/main" val="2931870980"/>
                    </a:ext>
                  </a:extLst>
                </a:gridCol>
                <a:gridCol w="197653">
                  <a:extLst>
                    <a:ext uri="{9D8B030D-6E8A-4147-A177-3AD203B41FA5}">
                      <a16:colId xmlns:a16="http://schemas.microsoft.com/office/drawing/2014/main" val="2943303550"/>
                    </a:ext>
                  </a:extLst>
                </a:gridCol>
              </a:tblGrid>
              <a:tr h="354886">
                <a:tc>
                  <a:txBody>
                    <a:bodyPr/>
                    <a:lstStyle/>
                    <a:p>
                      <a:pPr indent="457200">
                        <a:lnSpc>
                          <a:spcPct val="200000"/>
                        </a:lnSpc>
                        <a:spcAft>
                          <a:spcPts val="0"/>
                        </a:spcAft>
                      </a:pPr>
                      <a:r>
                        <a:rPr lang="es-EC" sz="1000" dirty="0">
                          <a:effectLst/>
                        </a:rPr>
                        <a:t>Aplicación en los ejercicios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1</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2</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3</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nSpc>
                          <a:spcPct val="200000"/>
                        </a:lnSpc>
                        <a:spcAft>
                          <a:spcPts val="0"/>
                        </a:spcAft>
                        <a:buFont typeface="+mj-lt"/>
                        <a:buNone/>
                      </a:pPr>
                      <a:r>
                        <a:rPr lang="es-EC" sz="1000" dirty="0" smtClean="0">
                          <a:effectLst/>
                        </a:rPr>
                        <a:t>4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nSpc>
                          <a:spcPct val="200000"/>
                        </a:lnSpc>
                        <a:spcAft>
                          <a:spcPts val="0"/>
                        </a:spcAft>
                        <a:buFont typeface="+mj-lt"/>
                        <a:buNone/>
                      </a:pPr>
                      <a:r>
                        <a:rPr lang="es-EC" sz="1000" dirty="0" smtClean="0">
                          <a:effectLst/>
                        </a:rPr>
                        <a:t>5</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2651924329"/>
                  </a:ext>
                </a:extLst>
              </a:tr>
              <a:tr h="310810">
                <a:tc>
                  <a:txBody>
                    <a:bodyPr/>
                    <a:lstStyle/>
                    <a:p>
                      <a:pPr marL="0" indent="0">
                        <a:lnSpc>
                          <a:spcPct val="200000"/>
                        </a:lnSpc>
                        <a:spcAft>
                          <a:spcPts val="0"/>
                        </a:spcAft>
                        <a:buFont typeface="Arial" panose="020B0604020202020204" pitchFamily="34" charset="0"/>
                        <a:buNone/>
                      </a:pPr>
                      <a:r>
                        <a:rPr lang="es-EC" sz="1000" dirty="0">
                          <a:effectLst/>
                        </a:rPr>
                        <a:t>1. Uso de mascarilla.</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845491644"/>
                  </a:ext>
                </a:extLst>
              </a:tr>
              <a:tr h="621620">
                <a:tc>
                  <a:txBody>
                    <a:bodyPr/>
                    <a:lstStyle/>
                    <a:p>
                      <a:pPr marL="0" indent="0">
                        <a:lnSpc>
                          <a:spcPct val="200000"/>
                        </a:lnSpc>
                        <a:spcAft>
                          <a:spcPts val="0"/>
                        </a:spcAft>
                        <a:buFont typeface="Arial" panose="020B0604020202020204" pitchFamily="34" charset="0"/>
                        <a:buNone/>
                      </a:pPr>
                      <a:r>
                        <a:rPr lang="es-EC" sz="1000" dirty="0">
                          <a:effectLst/>
                        </a:rPr>
                        <a:t>2. Mientras el estudiante ejecuta el ejercicio los demás están a 5 metros de distancia.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1429154"/>
                  </a:ext>
                </a:extLst>
              </a:tr>
              <a:tr h="621620">
                <a:tc>
                  <a:txBody>
                    <a:bodyPr/>
                    <a:lstStyle/>
                    <a:p>
                      <a:pPr marL="0" indent="0">
                        <a:lnSpc>
                          <a:spcPct val="200000"/>
                        </a:lnSpc>
                        <a:spcAft>
                          <a:spcPts val="0"/>
                        </a:spcAft>
                        <a:buFont typeface="Arial" panose="020B0604020202020204" pitchFamily="34" charset="0"/>
                        <a:buNone/>
                      </a:pPr>
                      <a:r>
                        <a:rPr lang="es-EC" sz="1000" dirty="0">
                          <a:effectLst/>
                        </a:rPr>
                        <a:t>3. Lavado de manos frecuentes antes, durante y después de la práctica deportiva.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028690058"/>
                  </a:ext>
                </a:extLst>
              </a:tr>
              <a:tr h="621620">
                <a:tc>
                  <a:txBody>
                    <a:bodyPr/>
                    <a:lstStyle/>
                    <a:p>
                      <a:pPr marL="0" indent="0">
                        <a:lnSpc>
                          <a:spcPct val="200000"/>
                        </a:lnSpc>
                        <a:spcAft>
                          <a:spcPts val="0"/>
                        </a:spcAft>
                        <a:buFont typeface="Arial" panose="020B0604020202020204" pitchFamily="34" charset="0"/>
                        <a:buNone/>
                      </a:pPr>
                      <a:r>
                        <a:rPr lang="es-EC" sz="1000" dirty="0">
                          <a:effectLst/>
                        </a:rPr>
                        <a:t>4. En el descanso intervienen los entrenadores con la desinfección de manos (alcohol).</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341094526"/>
                  </a:ext>
                </a:extLst>
              </a:tr>
              <a:tr h="310810">
                <a:tc>
                  <a:txBody>
                    <a:bodyPr/>
                    <a:lstStyle/>
                    <a:p>
                      <a:pPr marL="0" indent="0">
                        <a:lnSpc>
                          <a:spcPct val="200000"/>
                        </a:lnSpc>
                        <a:spcAft>
                          <a:spcPts val="0"/>
                        </a:spcAft>
                        <a:buFont typeface="Arial" panose="020B0604020202020204" pitchFamily="34" charset="0"/>
                        <a:buNone/>
                      </a:pPr>
                      <a:r>
                        <a:rPr lang="es-EC" sz="1000" dirty="0">
                          <a:effectLst/>
                        </a:rPr>
                        <a:t>5.  Usan los Equipos de Protección Personal.</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4106531966"/>
                  </a:ext>
                </a:extLst>
              </a:tr>
              <a:tr h="621620">
                <a:tc>
                  <a:txBody>
                    <a:bodyPr/>
                    <a:lstStyle/>
                    <a:p>
                      <a:pPr marL="0" indent="0">
                        <a:lnSpc>
                          <a:spcPct val="200000"/>
                        </a:lnSpc>
                        <a:spcAft>
                          <a:spcPts val="0"/>
                        </a:spcAft>
                        <a:buFont typeface="Arial" panose="020B0604020202020204" pitchFamily="34" charset="0"/>
                        <a:buNone/>
                      </a:pPr>
                      <a:r>
                        <a:rPr lang="es-EC" sz="1000" dirty="0">
                          <a:effectLst/>
                        </a:rPr>
                        <a:t>6. Desinfección de los implementos antes y después de la práctica deportiva.</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701067434"/>
                  </a:ext>
                </a:extLst>
              </a:tr>
              <a:tr h="621620">
                <a:tc>
                  <a:txBody>
                    <a:bodyPr/>
                    <a:lstStyle/>
                    <a:p>
                      <a:pPr marL="0" indent="0">
                        <a:lnSpc>
                          <a:spcPct val="200000"/>
                        </a:lnSpc>
                        <a:spcAft>
                          <a:spcPts val="0"/>
                        </a:spcAft>
                        <a:buFont typeface="Arial" panose="020B0604020202020204" pitchFamily="34" charset="0"/>
                        <a:buNone/>
                      </a:pPr>
                      <a:r>
                        <a:rPr lang="es-EC" sz="1000" dirty="0">
                          <a:effectLst/>
                        </a:rPr>
                        <a:t>7. Medios para marcar el distanciamiento en la práctica deportiva.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597071804"/>
                  </a:ext>
                </a:extLst>
              </a:tr>
            </a:tbl>
          </a:graphicData>
        </a:graphic>
      </p:graphicFrame>
    </p:spTree>
    <p:extLst>
      <p:ext uri="{BB962C8B-B14F-4D97-AF65-F5344CB8AC3E}">
        <p14:creationId xmlns:p14="http://schemas.microsoft.com/office/powerpoint/2010/main" val="340002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2675" t="20586" r="31888" b="13583"/>
          <a:stretch/>
        </p:blipFill>
        <p:spPr>
          <a:xfrm>
            <a:off x="0" y="634024"/>
            <a:ext cx="5940152" cy="5602492"/>
          </a:xfrm>
          <a:prstGeom prst="rect">
            <a:avLst/>
          </a:prstGeom>
        </p:spPr>
      </p:pic>
      <p:graphicFrame>
        <p:nvGraphicFramePr>
          <p:cNvPr id="3" name="Gráfico 2"/>
          <p:cNvGraphicFramePr/>
          <p:nvPr>
            <p:extLst>
              <p:ext uri="{D42A27DB-BD31-4B8C-83A1-F6EECF244321}">
                <p14:modId xmlns:p14="http://schemas.microsoft.com/office/powerpoint/2010/main" val="747784844"/>
              </p:ext>
            </p:extLst>
          </p:nvPr>
        </p:nvGraphicFramePr>
        <p:xfrm>
          <a:off x="6363692" y="2063670"/>
          <a:ext cx="264604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213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5516" y="908720"/>
            <a:ext cx="8856984" cy="1569660"/>
          </a:xfrm>
          <a:prstGeom prst="rect">
            <a:avLst/>
          </a:prstGeom>
          <a:noFill/>
        </p:spPr>
        <p:txBody>
          <a:bodyPr wrap="square" rtlCol="0">
            <a:spAutoFit/>
          </a:bodyPr>
          <a:lstStyle/>
          <a:p>
            <a:pPr lvl="0" algn="ctr"/>
            <a:r>
              <a:rPr lang="es-EC" sz="3200" b="1" dirty="0">
                <a:solidFill>
                  <a:srgbClr val="FF0000"/>
                </a:solidFill>
                <a:latin typeface="Times New Roman" panose="02020603050405020304" pitchFamily="18" charset="0"/>
                <a:cs typeface="Times New Roman" panose="02020603050405020304" pitchFamily="18" charset="0"/>
              </a:rPr>
              <a:t>FORMULACIÓN PROBLEMA DE INVESTIGACIÓN</a:t>
            </a:r>
            <a:endParaRPr lang="es-EC" sz="3200" dirty="0">
              <a:solidFill>
                <a:srgbClr val="FF0000"/>
              </a:solidFill>
              <a:latin typeface="Times New Roman" panose="02020603050405020304" pitchFamily="18" charset="0"/>
              <a:cs typeface="Times New Roman" panose="02020603050405020304" pitchFamily="18" charset="0"/>
            </a:endParaRPr>
          </a:p>
          <a:p>
            <a:endParaRPr lang="es-EC" sz="3200" dirty="0">
              <a:latin typeface="Times New Roman" panose="02020603050405020304" pitchFamily="18" charset="0"/>
              <a:cs typeface="Times New Roman" panose="02020603050405020304" pitchFamily="18" charset="0"/>
            </a:endParaRPr>
          </a:p>
        </p:txBody>
      </p:sp>
      <p:sp>
        <p:nvSpPr>
          <p:cNvPr id="3" name="CuadroTexto 2"/>
          <p:cNvSpPr txBox="1"/>
          <p:nvPr/>
        </p:nvSpPr>
        <p:spPr>
          <a:xfrm>
            <a:off x="785076" y="2478380"/>
            <a:ext cx="7717864"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sz="2400" dirty="0">
                <a:latin typeface="Times New Roman" panose="02020603050405020304" pitchFamily="18" charset="0"/>
                <a:cs typeface="Times New Roman" panose="02020603050405020304" pitchFamily="18" charset="0"/>
              </a:rPr>
              <a:t>¿El diseño y aplicación de ejercicios cumplen con las normas de bioseguridad para en el desarrollo de los fundamentos técnicos del baloncesto en el </a:t>
            </a:r>
            <a:r>
              <a:rPr lang="es-EC" sz="2400" dirty="0" smtClean="0">
                <a:latin typeface="Times New Roman" panose="02020603050405020304" pitchFamily="18" charset="0"/>
                <a:cs typeface="Times New Roman" panose="02020603050405020304" pitchFamily="18" charset="0"/>
              </a:rPr>
              <a:t>“Club Guerreros”?</a:t>
            </a:r>
            <a:endParaRPr lang="es-ES" sz="2400" dirty="0">
              <a:latin typeface="Times New Roman" panose="02020603050405020304" pitchFamily="18" charset="0"/>
              <a:cs typeface="Times New Roman" panose="02020603050405020304" pitchFamily="18" charset="0"/>
            </a:endParaRPr>
          </a:p>
          <a:p>
            <a:pPr lvl="0" algn="ctr"/>
            <a:endParaRPr lang="es-EC" sz="2400" dirty="0">
              <a:ln>
                <a:solidFill>
                  <a:sysClr val="windowText" lastClr="000000"/>
                </a:solidFill>
              </a:ln>
              <a:solidFill>
                <a:srgbClr val="FF0000"/>
              </a:solidFill>
              <a:latin typeface="Times New Roman" panose="02020603050405020304" pitchFamily="18" charset="0"/>
              <a:cs typeface="Times New Roman" panose="02020603050405020304" pitchFamily="18" charset="0"/>
            </a:endParaRPr>
          </a:p>
          <a:p>
            <a:pPr algn="ctr"/>
            <a:endParaRPr lang="es-EC"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43079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nvPr>
        </p:nvGraphicFramePr>
        <p:xfrm>
          <a:off x="5468024" y="618112"/>
          <a:ext cx="3672404" cy="5261736"/>
        </p:xfrm>
        <a:graphic>
          <a:graphicData uri="http://schemas.openxmlformats.org/drawingml/2006/table">
            <a:tbl>
              <a:tblPr firstRow="1" firstCol="1" bandRow="1">
                <a:tableStyleId>{9D7B26C5-4107-4FEC-AEDC-1716B250A1EF}</a:tableStyleId>
              </a:tblPr>
              <a:tblGrid>
                <a:gridCol w="2684139">
                  <a:extLst>
                    <a:ext uri="{9D8B030D-6E8A-4147-A177-3AD203B41FA5}">
                      <a16:colId xmlns:a16="http://schemas.microsoft.com/office/drawing/2014/main" val="148847595"/>
                    </a:ext>
                  </a:extLst>
                </a:gridCol>
                <a:gridCol w="197653">
                  <a:extLst>
                    <a:ext uri="{9D8B030D-6E8A-4147-A177-3AD203B41FA5}">
                      <a16:colId xmlns:a16="http://schemas.microsoft.com/office/drawing/2014/main" val="2301919645"/>
                    </a:ext>
                  </a:extLst>
                </a:gridCol>
                <a:gridCol w="197653">
                  <a:extLst>
                    <a:ext uri="{9D8B030D-6E8A-4147-A177-3AD203B41FA5}">
                      <a16:colId xmlns:a16="http://schemas.microsoft.com/office/drawing/2014/main" val="4210856721"/>
                    </a:ext>
                  </a:extLst>
                </a:gridCol>
                <a:gridCol w="197653">
                  <a:extLst>
                    <a:ext uri="{9D8B030D-6E8A-4147-A177-3AD203B41FA5}">
                      <a16:colId xmlns:a16="http://schemas.microsoft.com/office/drawing/2014/main" val="2342577875"/>
                    </a:ext>
                  </a:extLst>
                </a:gridCol>
                <a:gridCol w="197653">
                  <a:extLst>
                    <a:ext uri="{9D8B030D-6E8A-4147-A177-3AD203B41FA5}">
                      <a16:colId xmlns:a16="http://schemas.microsoft.com/office/drawing/2014/main" val="2931870980"/>
                    </a:ext>
                  </a:extLst>
                </a:gridCol>
                <a:gridCol w="197653">
                  <a:extLst>
                    <a:ext uri="{9D8B030D-6E8A-4147-A177-3AD203B41FA5}">
                      <a16:colId xmlns:a16="http://schemas.microsoft.com/office/drawing/2014/main" val="2943303550"/>
                    </a:ext>
                  </a:extLst>
                </a:gridCol>
              </a:tblGrid>
              <a:tr h="354886">
                <a:tc>
                  <a:txBody>
                    <a:bodyPr/>
                    <a:lstStyle/>
                    <a:p>
                      <a:pPr indent="457200">
                        <a:lnSpc>
                          <a:spcPct val="200000"/>
                        </a:lnSpc>
                        <a:spcAft>
                          <a:spcPts val="0"/>
                        </a:spcAft>
                      </a:pPr>
                      <a:r>
                        <a:rPr lang="es-EC" sz="1000" dirty="0">
                          <a:effectLst/>
                        </a:rPr>
                        <a:t>Aplicación en los ejercicios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1</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2</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3</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nSpc>
                          <a:spcPct val="200000"/>
                        </a:lnSpc>
                        <a:spcAft>
                          <a:spcPts val="0"/>
                        </a:spcAft>
                        <a:buFont typeface="+mj-lt"/>
                        <a:buNone/>
                      </a:pPr>
                      <a:r>
                        <a:rPr lang="es-EC" sz="1000" dirty="0" smtClean="0">
                          <a:effectLst/>
                        </a:rPr>
                        <a:t>4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nSpc>
                          <a:spcPct val="200000"/>
                        </a:lnSpc>
                        <a:spcAft>
                          <a:spcPts val="0"/>
                        </a:spcAft>
                        <a:buFont typeface="+mj-lt"/>
                        <a:buNone/>
                      </a:pPr>
                      <a:r>
                        <a:rPr lang="es-EC" sz="1000" dirty="0" smtClean="0">
                          <a:effectLst/>
                        </a:rPr>
                        <a:t>5</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2651924329"/>
                  </a:ext>
                </a:extLst>
              </a:tr>
              <a:tr h="310810">
                <a:tc>
                  <a:txBody>
                    <a:bodyPr/>
                    <a:lstStyle/>
                    <a:p>
                      <a:pPr marL="0" indent="0">
                        <a:lnSpc>
                          <a:spcPct val="200000"/>
                        </a:lnSpc>
                        <a:spcAft>
                          <a:spcPts val="0"/>
                        </a:spcAft>
                        <a:buFont typeface="Arial" panose="020B0604020202020204" pitchFamily="34" charset="0"/>
                        <a:buNone/>
                      </a:pPr>
                      <a:r>
                        <a:rPr lang="es-EC" sz="1000" dirty="0">
                          <a:effectLst/>
                        </a:rPr>
                        <a:t>1. Uso de mascarilla.</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845491644"/>
                  </a:ext>
                </a:extLst>
              </a:tr>
              <a:tr h="621620">
                <a:tc>
                  <a:txBody>
                    <a:bodyPr/>
                    <a:lstStyle/>
                    <a:p>
                      <a:pPr marL="0" indent="0">
                        <a:lnSpc>
                          <a:spcPct val="200000"/>
                        </a:lnSpc>
                        <a:spcAft>
                          <a:spcPts val="0"/>
                        </a:spcAft>
                        <a:buFont typeface="Arial" panose="020B0604020202020204" pitchFamily="34" charset="0"/>
                        <a:buNone/>
                      </a:pPr>
                      <a:r>
                        <a:rPr lang="es-EC" sz="1000" dirty="0">
                          <a:effectLst/>
                        </a:rPr>
                        <a:t>2. Mientras el estudiante ejecuta el ejercicio los demás están a 5 metros de distancia.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1429154"/>
                  </a:ext>
                </a:extLst>
              </a:tr>
              <a:tr h="621620">
                <a:tc>
                  <a:txBody>
                    <a:bodyPr/>
                    <a:lstStyle/>
                    <a:p>
                      <a:pPr marL="0" indent="0">
                        <a:lnSpc>
                          <a:spcPct val="200000"/>
                        </a:lnSpc>
                        <a:spcAft>
                          <a:spcPts val="0"/>
                        </a:spcAft>
                        <a:buFont typeface="Arial" panose="020B0604020202020204" pitchFamily="34" charset="0"/>
                        <a:buNone/>
                      </a:pPr>
                      <a:r>
                        <a:rPr lang="es-EC" sz="1000" dirty="0">
                          <a:effectLst/>
                        </a:rPr>
                        <a:t>3. Lavado de manos frecuentes antes, durante y después de la práctica deportiva.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028690058"/>
                  </a:ext>
                </a:extLst>
              </a:tr>
              <a:tr h="621620">
                <a:tc>
                  <a:txBody>
                    <a:bodyPr/>
                    <a:lstStyle/>
                    <a:p>
                      <a:pPr marL="0" indent="0">
                        <a:lnSpc>
                          <a:spcPct val="200000"/>
                        </a:lnSpc>
                        <a:spcAft>
                          <a:spcPts val="0"/>
                        </a:spcAft>
                        <a:buFont typeface="Arial" panose="020B0604020202020204" pitchFamily="34" charset="0"/>
                        <a:buNone/>
                      </a:pPr>
                      <a:r>
                        <a:rPr lang="es-EC" sz="1000" dirty="0">
                          <a:effectLst/>
                        </a:rPr>
                        <a:t>4. En el descanso intervienen los entrenadores con la desinfección de manos (alcohol).</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341094526"/>
                  </a:ext>
                </a:extLst>
              </a:tr>
              <a:tr h="310810">
                <a:tc>
                  <a:txBody>
                    <a:bodyPr/>
                    <a:lstStyle/>
                    <a:p>
                      <a:pPr marL="0" indent="0">
                        <a:lnSpc>
                          <a:spcPct val="200000"/>
                        </a:lnSpc>
                        <a:spcAft>
                          <a:spcPts val="0"/>
                        </a:spcAft>
                        <a:buFont typeface="Arial" panose="020B0604020202020204" pitchFamily="34" charset="0"/>
                        <a:buNone/>
                      </a:pPr>
                      <a:r>
                        <a:rPr lang="es-EC" sz="1000" dirty="0">
                          <a:effectLst/>
                        </a:rPr>
                        <a:t>5.  Usan los Equipos de Protección Personal.</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4106531966"/>
                  </a:ext>
                </a:extLst>
              </a:tr>
              <a:tr h="621620">
                <a:tc>
                  <a:txBody>
                    <a:bodyPr/>
                    <a:lstStyle/>
                    <a:p>
                      <a:pPr marL="0" indent="0">
                        <a:lnSpc>
                          <a:spcPct val="200000"/>
                        </a:lnSpc>
                        <a:spcAft>
                          <a:spcPts val="0"/>
                        </a:spcAft>
                        <a:buFont typeface="Arial" panose="020B0604020202020204" pitchFamily="34" charset="0"/>
                        <a:buNone/>
                      </a:pPr>
                      <a:r>
                        <a:rPr lang="es-EC" sz="1000" dirty="0">
                          <a:effectLst/>
                        </a:rPr>
                        <a:t>6. Desinfección de los implementos antes y después de la práctica deportiva.</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701067434"/>
                  </a:ext>
                </a:extLst>
              </a:tr>
              <a:tr h="621620">
                <a:tc>
                  <a:txBody>
                    <a:bodyPr/>
                    <a:lstStyle/>
                    <a:p>
                      <a:pPr marL="0" indent="0">
                        <a:lnSpc>
                          <a:spcPct val="200000"/>
                        </a:lnSpc>
                        <a:spcAft>
                          <a:spcPts val="0"/>
                        </a:spcAft>
                        <a:buFont typeface="Arial" panose="020B0604020202020204" pitchFamily="34" charset="0"/>
                        <a:buNone/>
                      </a:pPr>
                      <a:r>
                        <a:rPr lang="es-EC" sz="1000" dirty="0">
                          <a:effectLst/>
                        </a:rPr>
                        <a:t>7. Medios para marcar el distanciamiento en la práctica deportiva.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597071804"/>
                  </a:ext>
                </a:extLst>
              </a:tr>
            </a:tbl>
          </a:graphicData>
        </a:graphic>
      </p:graphicFrame>
      <p:graphicFrame>
        <p:nvGraphicFramePr>
          <p:cNvPr id="2" name="Tabla 1"/>
          <p:cNvGraphicFramePr>
            <a:graphicFrameLocks noGrp="1"/>
          </p:cNvGraphicFramePr>
          <p:nvPr>
            <p:extLst/>
          </p:nvPr>
        </p:nvGraphicFramePr>
        <p:xfrm>
          <a:off x="107504" y="618114"/>
          <a:ext cx="5256584" cy="4268879"/>
        </p:xfrm>
        <a:graphic>
          <a:graphicData uri="http://schemas.openxmlformats.org/drawingml/2006/table">
            <a:tbl>
              <a:tblPr firstRow="1" firstCol="1" bandRow="1">
                <a:tableStyleId>{EB344D84-9AFB-497E-A393-DC336BA19D2E}</a:tableStyleId>
              </a:tblPr>
              <a:tblGrid>
                <a:gridCol w="817691">
                  <a:extLst>
                    <a:ext uri="{9D8B030D-6E8A-4147-A177-3AD203B41FA5}">
                      <a16:colId xmlns:a16="http://schemas.microsoft.com/office/drawing/2014/main" val="3242986269"/>
                    </a:ext>
                  </a:extLst>
                </a:gridCol>
                <a:gridCol w="4438893">
                  <a:extLst>
                    <a:ext uri="{9D8B030D-6E8A-4147-A177-3AD203B41FA5}">
                      <a16:colId xmlns:a16="http://schemas.microsoft.com/office/drawing/2014/main" val="1437607584"/>
                    </a:ext>
                  </a:extLst>
                </a:gridCol>
              </a:tblGrid>
              <a:tr h="506632">
                <a:tc>
                  <a:txBody>
                    <a:bodyPr/>
                    <a:lstStyle/>
                    <a:p>
                      <a:pPr marL="0" indent="0">
                        <a:lnSpc>
                          <a:spcPct val="200000"/>
                        </a:lnSpc>
                        <a:spcAft>
                          <a:spcPts val="0"/>
                        </a:spcAft>
                        <a:buFont typeface="Arial" panose="020B0604020202020204" pitchFamily="34" charset="0"/>
                        <a:buNone/>
                      </a:pPr>
                      <a:r>
                        <a:rPr lang="es-EC" sz="1100" dirty="0">
                          <a:solidFill>
                            <a:schemeClr val="tx1"/>
                          </a:solidFill>
                          <a:effectLst/>
                        </a:rPr>
                        <a:t>Nombre:</a:t>
                      </a:r>
                      <a:endParaRPr lang="es-EC" sz="11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tc>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Bote o drible  </a:t>
                      </a:r>
                      <a:endParaRPr lang="es-EC" sz="11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extLst>
                  <a:ext uri="{0D108BD9-81ED-4DB2-BD59-A6C34878D82A}">
                    <a16:rowId xmlns:a16="http://schemas.microsoft.com/office/drawing/2014/main" val="11114430"/>
                  </a:ext>
                </a:extLst>
              </a:tr>
              <a:tr h="712030">
                <a:tc>
                  <a:txBody>
                    <a:bodyPr/>
                    <a:lstStyle/>
                    <a:p>
                      <a:pPr marL="0" indent="0">
                        <a:lnSpc>
                          <a:spcPct val="200000"/>
                        </a:lnSpc>
                        <a:spcAft>
                          <a:spcPts val="0"/>
                        </a:spcAft>
                        <a:buFont typeface="Arial" panose="020B0604020202020204" pitchFamily="34" charset="0"/>
                        <a:buNone/>
                      </a:pPr>
                      <a:r>
                        <a:rPr lang="es-EC" sz="1100" dirty="0">
                          <a:solidFill>
                            <a:schemeClr val="tx1"/>
                          </a:solidFill>
                          <a:effectLst/>
                        </a:rPr>
                        <a:t>Objetivo:</a:t>
                      </a:r>
                      <a:endParaRPr lang="es-EC" sz="11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tc>
                  <a:txBody>
                    <a:bodyPr/>
                    <a:lstStyle/>
                    <a:p>
                      <a:pPr marL="0" indent="0">
                        <a:lnSpc>
                          <a:spcPct val="150000"/>
                        </a:lnSpc>
                        <a:spcAft>
                          <a:spcPts val="0"/>
                        </a:spcAft>
                        <a:buFont typeface="Arial" panose="020B0604020202020204" pitchFamily="34" charset="0"/>
                        <a:buNone/>
                      </a:pPr>
                      <a:r>
                        <a:rPr lang="es-EC" sz="1100">
                          <a:solidFill>
                            <a:schemeClr val="tx1"/>
                          </a:solidFill>
                          <a:effectLst/>
                        </a:rPr>
                        <a:t>Desarrollar el drible con normas de bioseguridad precautelando la salud de los deportistas y perfeccionando el fundamento técnico.</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extLst>
                  <a:ext uri="{0D108BD9-81ED-4DB2-BD59-A6C34878D82A}">
                    <a16:rowId xmlns:a16="http://schemas.microsoft.com/office/drawing/2014/main" val="2874063987"/>
                  </a:ext>
                </a:extLst>
              </a:tr>
              <a:tr h="327280">
                <a:tc>
                  <a:txBody>
                    <a:bodyPr/>
                    <a:lstStyle/>
                    <a:p>
                      <a:pPr marL="0" indent="0">
                        <a:lnSpc>
                          <a:spcPct val="200000"/>
                        </a:lnSpc>
                        <a:spcAft>
                          <a:spcPts val="0"/>
                        </a:spcAft>
                        <a:buFont typeface="Arial" panose="020B0604020202020204" pitchFamily="34" charset="0"/>
                        <a:buNone/>
                      </a:pPr>
                      <a:r>
                        <a:rPr lang="es-EC" sz="1100">
                          <a:solidFill>
                            <a:schemeClr val="tx1"/>
                          </a:solidFill>
                          <a:effectLst/>
                        </a:rPr>
                        <a:t>Medios:</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tc>
                  <a:txBody>
                    <a:bodyPr/>
                    <a:lstStyle/>
                    <a:p>
                      <a:pPr marL="0" indent="0">
                        <a:lnSpc>
                          <a:spcPct val="150000"/>
                        </a:lnSpc>
                        <a:spcAft>
                          <a:spcPts val="0"/>
                        </a:spcAft>
                        <a:buFont typeface="Arial" panose="020B0604020202020204" pitchFamily="34" charset="0"/>
                        <a:buNone/>
                      </a:pPr>
                      <a:r>
                        <a:rPr lang="es-EC" sz="1100">
                          <a:solidFill>
                            <a:schemeClr val="tx1"/>
                          </a:solidFill>
                          <a:effectLst/>
                        </a:rPr>
                        <a:t>Pelotas, conos, pito, cronometro, tablero.</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6944" marR="66944" marT="0" marB="0"/>
                </a:tc>
                <a:extLst>
                  <a:ext uri="{0D108BD9-81ED-4DB2-BD59-A6C34878D82A}">
                    <a16:rowId xmlns:a16="http://schemas.microsoft.com/office/drawing/2014/main" val="4062915531"/>
                  </a:ext>
                </a:extLst>
              </a:tr>
              <a:tr h="2714937">
                <a:tc gridSpan="2">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Descripción: </a:t>
                      </a:r>
                      <a:br>
                        <a:rPr lang="es-EC" sz="1100" dirty="0">
                          <a:solidFill>
                            <a:schemeClr val="tx1"/>
                          </a:solidFill>
                          <a:effectLst/>
                        </a:rPr>
                      </a:br>
                      <a:r>
                        <a:rPr lang="es-EC" sz="1100" b="0" dirty="0">
                          <a:solidFill>
                            <a:schemeClr val="tx1"/>
                          </a:solidFill>
                          <a:effectLst/>
                        </a:rPr>
                        <a:t>El jugador pasara por tres estaciones en las cuales se dará el drible de control, de protección y de velocidad. En la primera estación se realizará el driblen de control en el cual se ejecutará sin presión se colocará unos platos para que el deportista sepa por donde debe ir y de esta manera no se dé un acercamiento con los otros jugadores. En la segunda estación se realizará el driblen de protección con una defensa que presione, pero estos estarán con distancia determinada con una </a:t>
                      </a:r>
                      <a:r>
                        <a:rPr lang="es-EC" sz="1100" b="0" dirty="0" err="1">
                          <a:solidFill>
                            <a:schemeClr val="tx1"/>
                          </a:solidFill>
                          <a:effectLst/>
                        </a:rPr>
                        <a:t>ula</a:t>
                      </a:r>
                      <a:r>
                        <a:rPr lang="es-EC" sz="1100" b="0" dirty="0">
                          <a:solidFill>
                            <a:schemeClr val="tx1"/>
                          </a:solidFill>
                          <a:effectLst/>
                        </a:rPr>
                        <a:t>. En la tercera estación se realizará el driblen en velocidad en un tiempo delimitado por el entrenador y tendrán un distanciamiento que se encontrara delimitado por conos.</a:t>
                      </a:r>
                      <a:endParaRPr lang="es-EC" sz="1100" b="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43389" marR="43389" marT="0" marB="0"/>
                </a:tc>
                <a:tc hMerge="1">
                  <a:txBody>
                    <a:bodyPr/>
                    <a:lstStyle/>
                    <a:p>
                      <a:endParaRPr lang="es-EC"/>
                    </a:p>
                  </a:txBody>
                  <a:tcPr/>
                </a:tc>
                <a:extLst>
                  <a:ext uri="{0D108BD9-81ED-4DB2-BD59-A6C34878D82A}">
                    <a16:rowId xmlns:a16="http://schemas.microsoft.com/office/drawing/2014/main" val="876286152"/>
                  </a:ext>
                </a:extLst>
              </a:tr>
            </a:tbl>
          </a:graphicData>
        </a:graphic>
      </p:graphicFrame>
      <p:pic>
        <p:nvPicPr>
          <p:cNvPr id="9217" name="Imagen 2"/>
          <p:cNvPicPr>
            <a:picLocks noChangeAspect="1" noChangeArrowheads="1"/>
          </p:cNvPicPr>
          <p:nvPr/>
        </p:nvPicPr>
        <p:blipFill>
          <a:blip r:embed="rId2">
            <a:extLst>
              <a:ext uri="{28A0092B-C50C-407E-A947-70E740481C1C}">
                <a14:useLocalDpi xmlns:a14="http://schemas.microsoft.com/office/drawing/2010/main" val="0"/>
              </a:ext>
            </a:extLst>
          </a:blip>
          <a:srcRect l="58156" t="42355" r="26523" b="20953"/>
          <a:stretch>
            <a:fillRect/>
          </a:stretch>
        </p:blipFill>
        <p:spPr bwMode="auto">
          <a:xfrm rot="16200000">
            <a:off x="1293530" y="3697480"/>
            <a:ext cx="1728908" cy="431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74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217"/>
                                        </p:tgtEl>
                                        <p:attrNameLst>
                                          <p:attrName>style.visibility</p:attrName>
                                        </p:attrNameLst>
                                      </p:cBhvr>
                                      <p:to>
                                        <p:strVal val="visible"/>
                                      </p:to>
                                    </p:set>
                                    <p:animEffect transition="in" filter="wipe(down)">
                                      <p:cBhvr>
                                        <p:cTn id="12" dur="500"/>
                                        <p:tgtEl>
                                          <p:spTgt spid="92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1389" t="24332" r="31599" b="12444"/>
          <a:stretch/>
        </p:blipFill>
        <p:spPr>
          <a:xfrm>
            <a:off x="0" y="620688"/>
            <a:ext cx="5796136" cy="5566602"/>
          </a:xfrm>
          <a:prstGeom prst="rect">
            <a:avLst/>
          </a:prstGeom>
        </p:spPr>
      </p:pic>
      <p:graphicFrame>
        <p:nvGraphicFramePr>
          <p:cNvPr id="5" name="Gráfico 4"/>
          <p:cNvGraphicFramePr/>
          <p:nvPr>
            <p:extLst/>
          </p:nvPr>
        </p:nvGraphicFramePr>
        <p:xfrm>
          <a:off x="5823644" y="2132856"/>
          <a:ext cx="324036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476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5468024" y="618112"/>
          <a:ext cx="3672404" cy="5261736"/>
        </p:xfrm>
        <a:graphic>
          <a:graphicData uri="http://schemas.openxmlformats.org/drawingml/2006/table">
            <a:tbl>
              <a:tblPr firstRow="1" firstCol="1" bandRow="1">
                <a:tableStyleId>{9D7B26C5-4107-4FEC-AEDC-1716B250A1EF}</a:tableStyleId>
              </a:tblPr>
              <a:tblGrid>
                <a:gridCol w="2684139">
                  <a:extLst>
                    <a:ext uri="{9D8B030D-6E8A-4147-A177-3AD203B41FA5}">
                      <a16:colId xmlns:a16="http://schemas.microsoft.com/office/drawing/2014/main" val="148847595"/>
                    </a:ext>
                  </a:extLst>
                </a:gridCol>
                <a:gridCol w="197653">
                  <a:extLst>
                    <a:ext uri="{9D8B030D-6E8A-4147-A177-3AD203B41FA5}">
                      <a16:colId xmlns:a16="http://schemas.microsoft.com/office/drawing/2014/main" val="2301919645"/>
                    </a:ext>
                  </a:extLst>
                </a:gridCol>
                <a:gridCol w="197653">
                  <a:extLst>
                    <a:ext uri="{9D8B030D-6E8A-4147-A177-3AD203B41FA5}">
                      <a16:colId xmlns:a16="http://schemas.microsoft.com/office/drawing/2014/main" val="4210856721"/>
                    </a:ext>
                  </a:extLst>
                </a:gridCol>
                <a:gridCol w="197653">
                  <a:extLst>
                    <a:ext uri="{9D8B030D-6E8A-4147-A177-3AD203B41FA5}">
                      <a16:colId xmlns:a16="http://schemas.microsoft.com/office/drawing/2014/main" val="2342577875"/>
                    </a:ext>
                  </a:extLst>
                </a:gridCol>
                <a:gridCol w="197653">
                  <a:extLst>
                    <a:ext uri="{9D8B030D-6E8A-4147-A177-3AD203B41FA5}">
                      <a16:colId xmlns:a16="http://schemas.microsoft.com/office/drawing/2014/main" val="2931870980"/>
                    </a:ext>
                  </a:extLst>
                </a:gridCol>
                <a:gridCol w="197653">
                  <a:extLst>
                    <a:ext uri="{9D8B030D-6E8A-4147-A177-3AD203B41FA5}">
                      <a16:colId xmlns:a16="http://schemas.microsoft.com/office/drawing/2014/main" val="2943303550"/>
                    </a:ext>
                  </a:extLst>
                </a:gridCol>
              </a:tblGrid>
              <a:tr h="354886">
                <a:tc>
                  <a:txBody>
                    <a:bodyPr/>
                    <a:lstStyle/>
                    <a:p>
                      <a:pPr indent="457200">
                        <a:lnSpc>
                          <a:spcPct val="200000"/>
                        </a:lnSpc>
                        <a:spcAft>
                          <a:spcPts val="0"/>
                        </a:spcAft>
                      </a:pPr>
                      <a:r>
                        <a:rPr lang="es-EC" sz="1000" dirty="0">
                          <a:effectLst/>
                        </a:rPr>
                        <a:t>Aplicación en los ejercicios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1</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2</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3</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nSpc>
                          <a:spcPct val="200000"/>
                        </a:lnSpc>
                        <a:spcAft>
                          <a:spcPts val="0"/>
                        </a:spcAft>
                        <a:buFont typeface="+mj-lt"/>
                        <a:buNone/>
                      </a:pPr>
                      <a:r>
                        <a:rPr lang="es-EC" sz="1000" dirty="0" smtClean="0">
                          <a:effectLst/>
                        </a:rPr>
                        <a:t>4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nSpc>
                          <a:spcPct val="200000"/>
                        </a:lnSpc>
                        <a:spcAft>
                          <a:spcPts val="0"/>
                        </a:spcAft>
                        <a:buFont typeface="+mj-lt"/>
                        <a:buNone/>
                      </a:pPr>
                      <a:r>
                        <a:rPr lang="es-EC" sz="1000" dirty="0" smtClean="0">
                          <a:effectLst/>
                        </a:rPr>
                        <a:t>5</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2651924329"/>
                  </a:ext>
                </a:extLst>
              </a:tr>
              <a:tr h="310810">
                <a:tc>
                  <a:txBody>
                    <a:bodyPr/>
                    <a:lstStyle/>
                    <a:p>
                      <a:pPr marL="0" indent="0">
                        <a:lnSpc>
                          <a:spcPct val="200000"/>
                        </a:lnSpc>
                        <a:spcAft>
                          <a:spcPts val="0"/>
                        </a:spcAft>
                        <a:buFont typeface="Arial" panose="020B0604020202020204" pitchFamily="34" charset="0"/>
                        <a:buNone/>
                      </a:pPr>
                      <a:r>
                        <a:rPr lang="es-EC" sz="1000" dirty="0">
                          <a:effectLst/>
                        </a:rPr>
                        <a:t>1. Uso de mascarilla.</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845491644"/>
                  </a:ext>
                </a:extLst>
              </a:tr>
              <a:tr h="621620">
                <a:tc>
                  <a:txBody>
                    <a:bodyPr/>
                    <a:lstStyle/>
                    <a:p>
                      <a:pPr marL="0" indent="0">
                        <a:lnSpc>
                          <a:spcPct val="200000"/>
                        </a:lnSpc>
                        <a:spcAft>
                          <a:spcPts val="0"/>
                        </a:spcAft>
                        <a:buFont typeface="Arial" panose="020B0604020202020204" pitchFamily="34" charset="0"/>
                        <a:buNone/>
                      </a:pPr>
                      <a:r>
                        <a:rPr lang="es-EC" sz="1000" dirty="0">
                          <a:effectLst/>
                        </a:rPr>
                        <a:t>2. Mientras el estudiante ejecuta el ejercicio los demás están a 5 metros de distancia.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1429154"/>
                  </a:ext>
                </a:extLst>
              </a:tr>
              <a:tr h="621620">
                <a:tc>
                  <a:txBody>
                    <a:bodyPr/>
                    <a:lstStyle/>
                    <a:p>
                      <a:pPr marL="0" indent="0">
                        <a:lnSpc>
                          <a:spcPct val="200000"/>
                        </a:lnSpc>
                        <a:spcAft>
                          <a:spcPts val="0"/>
                        </a:spcAft>
                        <a:buFont typeface="Arial" panose="020B0604020202020204" pitchFamily="34" charset="0"/>
                        <a:buNone/>
                      </a:pPr>
                      <a:r>
                        <a:rPr lang="es-EC" sz="1000" dirty="0">
                          <a:effectLst/>
                        </a:rPr>
                        <a:t>3. Lavado de manos frecuentes antes, durante y después de la práctica deportiva.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028690058"/>
                  </a:ext>
                </a:extLst>
              </a:tr>
              <a:tr h="621620">
                <a:tc>
                  <a:txBody>
                    <a:bodyPr/>
                    <a:lstStyle/>
                    <a:p>
                      <a:pPr marL="0" indent="0">
                        <a:lnSpc>
                          <a:spcPct val="200000"/>
                        </a:lnSpc>
                        <a:spcAft>
                          <a:spcPts val="0"/>
                        </a:spcAft>
                        <a:buFont typeface="Arial" panose="020B0604020202020204" pitchFamily="34" charset="0"/>
                        <a:buNone/>
                      </a:pPr>
                      <a:r>
                        <a:rPr lang="es-EC" sz="1000" dirty="0">
                          <a:effectLst/>
                        </a:rPr>
                        <a:t>4. En el descanso intervienen los entrenadores con la desinfección de manos (alcohol).</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341094526"/>
                  </a:ext>
                </a:extLst>
              </a:tr>
              <a:tr h="310810">
                <a:tc>
                  <a:txBody>
                    <a:bodyPr/>
                    <a:lstStyle/>
                    <a:p>
                      <a:pPr marL="0" indent="0">
                        <a:lnSpc>
                          <a:spcPct val="200000"/>
                        </a:lnSpc>
                        <a:spcAft>
                          <a:spcPts val="0"/>
                        </a:spcAft>
                        <a:buFont typeface="Arial" panose="020B0604020202020204" pitchFamily="34" charset="0"/>
                        <a:buNone/>
                      </a:pPr>
                      <a:r>
                        <a:rPr lang="es-EC" sz="1000" dirty="0">
                          <a:effectLst/>
                        </a:rPr>
                        <a:t>5.  Usan los Equipos de Protección Personal.</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4106531966"/>
                  </a:ext>
                </a:extLst>
              </a:tr>
              <a:tr h="621620">
                <a:tc>
                  <a:txBody>
                    <a:bodyPr/>
                    <a:lstStyle/>
                    <a:p>
                      <a:pPr marL="0" indent="0">
                        <a:lnSpc>
                          <a:spcPct val="200000"/>
                        </a:lnSpc>
                        <a:spcAft>
                          <a:spcPts val="0"/>
                        </a:spcAft>
                        <a:buFont typeface="Arial" panose="020B0604020202020204" pitchFamily="34" charset="0"/>
                        <a:buNone/>
                      </a:pPr>
                      <a:r>
                        <a:rPr lang="es-EC" sz="1000" dirty="0">
                          <a:effectLst/>
                        </a:rPr>
                        <a:t>6. Desinfección de los implementos antes y después de la práctica deportiva.</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701067434"/>
                  </a:ext>
                </a:extLst>
              </a:tr>
              <a:tr h="621620">
                <a:tc>
                  <a:txBody>
                    <a:bodyPr/>
                    <a:lstStyle/>
                    <a:p>
                      <a:pPr marL="0" indent="0">
                        <a:lnSpc>
                          <a:spcPct val="200000"/>
                        </a:lnSpc>
                        <a:spcAft>
                          <a:spcPts val="0"/>
                        </a:spcAft>
                        <a:buFont typeface="Arial" panose="020B0604020202020204" pitchFamily="34" charset="0"/>
                        <a:buNone/>
                      </a:pPr>
                      <a:r>
                        <a:rPr lang="es-EC" sz="1000" dirty="0">
                          <a:effectLst/>
                        </a:rPr>
                        <a:t>7. Medios para marcar el distanciamiento en la práctica deportiva.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597071804"/>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388650468"/>
              </p:ext>
            </p:extLst>
          </p:nvPr>
        </p:nvGraphicFramePr>
        <p:xfrm>
          <a:off x="45870" y="602240"/>
          <a:ext cx="5221074" cy="3017520"/>
        </p:xfrm>
        <a:graphic>
          <a:graphicData uri="http://schemas.openxmlformats.org/drawingml/2006/table">
            <a:tbl>
              <a:tblPr firstRow="1" firstCol="1" bandRow="1">
                <a:tableStyleId>{EB344D84-9AFB-497E-A393-DC336BA19D2E}</a:tableStyleId>
              </a:tblPr>
              <a:tblGrid>
                <a:gridCol w="782853">
                  <a:extLst>
                    <a:ext uri="{9D8B030D-6E8A-4147-A177-3AD203B41FA5}">
                      <a16:colId xmlns:a16="http://schemas.microsoft.com/office/drawing/2014/main" val="3003356105"/>
                    </a:ext>
                  </a:extLst>
                </a:gridCol>
                <a:gridCol w="4438221">
                  <a:extLst>
                    <a:ext uri="{9D8B030D-6E8A-4147-A177-3AD203B41FA5}">
                      <a16:colId xmlns:a16="http://schemas.microsoft.com/office/drawing/2014/main" val="1084116864"/>
                    </a:ext>
                  </a:extLst>
                </a:gridCol>
              </a:tblGrid>
              <a:tr h="36000">
                <a:tc>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Nombre:</a:t>
                      </a:r>
                      <a:endParaRPr lang="es-EC" sz="11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8580" marR="68580" marT="0" marB="0"/>
                </a:tc>
                <a:tc>
                  <a:txBody>
                    <a:bodyPr/>
                    <a:lstStyle/>
                    <a:p>
                      <a:pPr marL="0" indent="0">
                        <a:lnSpc>
                          <a:spcPct val="150000"/>
                        </a:lnSpc>
                        <a:spcAft>
                          <a:spcPts val="0"/>
                        </a:spcAft>
                        <a:buFont typeface="Arial" panose="020B0604020202020204" pitchFamily="34" charset="0"/>
                        <a:buNone/>
                      </a:pPr>
                      <a:r>
                        <a:rPr lang="es-EC" sz="1100">
                          <a:solidFill>
                            <a:schemeClr val="tx1"/>
                          </a:solidFill>
                          <a:effectLst/>
                        </a:rPr>
                        <a:t>Defensa  </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8580" marR="68580" marT="0" marB="0"/>
                </a:tc>
                <a:extLst>
                  <a:ext uri="{0D108BD9-81ED-4DB2-BD59-A6C34878D82A}">
                    <a16:rowId xmlns:a16="http://schemas.microsoft.com/office/drawing/2014/main" val="219419375"/>
                  </a:ext>
                </a:extLst>
              </a:tr>
              <a:tr h="36000">
                <a:tc>
                  <a:txBody>
                    <a:bodyPr/>
                    <a:lstStyle/>
                    <a:p>
                      <a:pPr marL="0" indent="0">
                        <a:lnSpc>
                          <a:spcPct val="150000"/>
                        </a:lnSpc>
                        <a:spcAft>
                          <a:spcPts val="0"/>
                        </a:spcAft>
                        <a:buFont typeface="Arial" panose="020B0604020202020204" pitchFamily="34" charset="0"/>
                        <a:buNone/>
                      </a:pPr>
                      <a:r>
                        <a:rPr lang="es-EC" sz="1100">
                          <a:solidFill>
                            <a:schemeClr val="tx1"/>
                          </a:solidFill>
                          <a:effectLst/>
                        </a:rPr>
                        <a:t>Objetivo:</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8580" marR="68580" marT="0" marB="0"/>
                </a:tc>
                <a:tc>
                  <a:txBody>
                    <a:bodyPr/>
                    <a:lstStyle/>
                    <a:p>
                      <a:pPr marL="0" indent="0">
                        <a:lnSpc>
                          <a:spcPct val="150000"/>
                        </a:lnSpc>
                        <a:spcAft>
                          <a:spcPts val="0"/>
                        </a:spcAft>
                        <a:buFont typeface="Arial" panose="020B0604020202020204" pitchFamily="34" charset="0"/>
                        <a:buNone/>
                      </a:pPr>
                      <a:r>
                        <a:rPr lang="es-EC" sz="1100">
                          <a:solidFill>
                            <a:schemeClr val="tx1"/>
                          </a:solidFill>
                          <a:effectLst/>
                        </a:rPr>
                        <a:t>Mejorar la defensa en la cual este implícitas las normas de bioseguridad precautelando la salud de los deportistas y perfeccionando el fundamento técnico.</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8580" marR="68580" marT="0" marB="0"/>
                </a:tc>
                <a:extLst>
                  <a:ext uri="{0D108BD9-81ED-4DB2-BD59-A6C34878D82A}">
                    <a16:rowId xmlns:a16="http://schemas.microsoft.com/office/drawing/2014/main" val="972951913"/>
                  </a:ext>
                </a:extLst>
              </a:tr>
              <a:tr h="36000">
                <a:tc>
                  <a:txBody>
                    <a:bodyPr/>
                    <a:lstStyle/>
                    <a:p>
                      <a:pPr marL="0" indent="0">
                        <a:lnSpc>
                          <a:spcPct val="150000"/>
                        </a:lnSpc>
                        <a:spcAft>
                          <a:spcPts val="0"/>
                        </a:spcAft>
                        <a:buFont typeface="Arial" panose="020B0604020202020204" pitchFamily="34" charset="0"/>
                        <a:buNone/>
                      </a:pPr>
                      <a:r>
                        <a:rPr lang="es-EC" sz="1100">
                          <a:solidFill>
                            <a:schemeClr val="tx1"/>
                          </a:solidFill>
                          <a:effectLst/>
                        </a:rPr>
                        <a:t>Medios:</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8580" marR="68580" marT="0" marB="0"/>
                </a:tc>
                <a:tc>
                  <a:txBody>
                    <a:bodyPr/>
                    <a:lstStyle/>
                    <a:p>
                      <a:pPr marL="0" indent="0">
                        <a:lnSpc>
                          <a:spcPct val="150000"/>
                        </a:lnSpc>
                        <a:spcAft>
                          <a:spcPts val="0"/>
                        </a:spcAft>
                        <a:buFont typeface="Arial" panose="020B0604020202020204" pitchFamily="34" charset="0"/>
                        <a:buNone/>
                      </a:pPr>
                      <a:r>
                        <a:rPr lang="es-EC" sz="1100">
                          <a:solidFill>
                            <a:schemeClr val="tx1"/>
                          </a:solidFill>
                          <a:effectLst/>
                        </a:rPr>
                        <a:t>Pelotas, conos, pito, cronometro, tablero.</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8580" marR="68580" marT="0" marB="0"/>
                </a:tc>
                <a:extLst>
                  <a:ext uri="{0D108BD9-81ED-4DB2-BD59-A6C34878D82A}">
                    <a16:rowId xmlns:a16="http://schemas.microsoft.com/office/drawing/2014/main" val="1138780013"/>
                  </a:ext>
                </a:extLst>
              </a:tr>
              <a:tr h="36000">
                <a:tc gridSpan="2">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Descripción: </a:t>
                      </a:r>
                      <a:br>
                        <a:rPr lang="es-EC" sz="1100" dirty="0">
                          <a:solidFill>
                            <a:schemeClr val="tx1"/>
                          </a:solidFill>
                          <a:effectLst/>
                        </a:rPr>
                      </a:br>
                      <a:r>
                        <a:rPr lang="es-EC" sz="1100" b="0" dirty="0">
                          <a:solidFill>
                            <a:schemeClr val="tx1"/>
                          </a:solidFill>
                          <a:effectLst/>
                        </a:rPr>
                        <a:t>El jugador pasara por dos estaciones en las cuales se dará la defensa individual con un jugador que marcara al oponente, este se encontrara a un distanciamiento de 2 metros para evitar posibles contagios se delimitara la zona con cuerda y platos. En la segunda estación defensa en zonas en los cuales se realizará la defensa en zonas 2-3 y 3-2 en las cuales se darán desplazamientos en diferentes direcciones de la misma manera se dará 3-1-1 y 1-2-2.</a:t>
                      </a:r>
                      <a:endParaRPr lang="es-EC" sz="1100" b="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44450" marR="44450" marT="0" marB="0"/>
                </a:tc>
                <a:tc hMerge="1">
                  <a:txBody>
                    <a:bodyPr/>
                    <a:lstStyle/>
                    <a:p>
                      <a:endParaRPr lang="es-EC"/>
                    </a:p>
                  </a:txBody>
                  <a:tcPr/>
                </a:tc>
                <a:extLst>
                  <a:ext uri="{0D108BD9-81ED-4DB2-BD59-A6C34878D82A}">
                    <a16:rowId xmlns:a16="http://schemas.microsoft.com/office/drawing/2014/main" val="1004032419"/>
                  </a:ext>
                </a:extLst>
              </a:tr>
            </a:tbl>
          </a:graphicData>
        </a:graphic>
      </p:graphicFrame>
      <p:pic>
        <p:nvPicPr>
          <p:cNvPr id="2049" name="Imagen 2"/>
          <p:cNvPicPr>
            <a:picLocks noChangeAspect="1" noChangeArrowheads="1"/>
          </p:cNvPicPr>
          <p:nvPr/>
        </p:nvPicPr>
        <p:blipFill>
          <a:blip r:embed="rId2">
            <a:extLst>
              <a:ext uri="{28A0092B-C50C-407E-A947-70E740481C1C}">
                <a14:useLocalDpi xmlns:a14="http://schemas.microsoft.com/office/drawing/2010/main" val="0"/>
              </a:ext>
            </a:extLst>
          </a:blip>
          <a:srcRect l="58337" t="46411" r="26582" b="16641"/>
          <a:stretch>
            <a:fillRect/>
          </a:stretch>
        </p:blipFill>
        <p:spPr bwMode="auto">
          <a:xfrm rot="16200000">
            <a:off x="1338876" y="3218034"/>
            <a:ext cx="1647513" cy="4233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47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2675" t="23387" r="31888" b="12182"/>
          <a:stretch/>
        </p:blipFill>
        <p:spPr>
          <a:xfrm>
            <a:off x="0" y="414569"/>
            <a:ext cx="5724128" cy="5851333"/>
          </a:xfrm>
          <a:prstGeom prst="rect">
            <a:avLst/>
          </a:prstGeom>
        </p:spPr>
      </p:pic>
      <p:graphicFrame>
        <p:nvGraphicFramePr>
          <p:cNvPr id="3" name="Gráfico 2"/>
          <p:cNvGraphicFramePr/>
          <p:nvPr>
            <p:extLst>
              <p:ext uri="{D42A27DB-BD31-4B8C-83A1-F6EECF244321}">
                <p14:modId xmlns:p14="http://schemas.microsoft.com/office/powerpoint/2010/main" val="3095209002"/>
              </p:ext>
            </p:extLst>
          </p:nvPr>
        </p:nvGraphicFramePr>
        <p:xfrm>
          <a:off x="5724128" y="2242584"/>
          <a:ext cx="324036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61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5468024" y="618112"/>
          <a:ext cx="3672404" cy="5261736"/>
        </p:xfrm>
        <a:graphic>
          <a:graphicData uri="http://schemas.openxmlformats.org/drawingml/2006/table">
            <a:tbl>
              <a:tblPr firstRow="1" firstCol="1" bandRow="1">
                <a:tableStyleId>{9D7B26C5-4107-4FEC-AEDC-1716B250A1EF}</a:tableStyleId>
              </a:tblPr>
              <a:tblGrid>
                <a:gridCol w="2684139">
                  <a:extLst>
                    <a:ext uri="{9D8B030D-6E8A-4147-A177-3AD203B41FA5}">
                      <a16:colId xmlns:a16="http://schemas.microsoft.com/office/drawing/2014/main" val="148847595"/>
                    </a:ext>
                  </a:extLst>
                </a:gridCol>
                <a:gridCol w="197653">
                  <a:extLst>
                    <a:ext uri="{9D8B030D-6E8A-4147-A177-3AD203B41FA5}">
                      <a16:colId xmlns:a16="http://schemas.microsoft.com/office/drawing/2014/main" val="2301919645"/>
                    </a:ext>
                  </a:extLst>
                </a:gridCol>
                <a:gridCol w="197653">
                  <a:extLst>
                    <a:ext uri="{9D8B030D-6E8A-4147-A177-3AD203B41FA5}">
                      <a16:colId xmlns:a16="http://schemas.microsoft.com/office/drawing/2014/main" val="4210856721"/>
                    </a:ext>
                  </a:extLst>
                </a:gridCol>
                <a:gridCol w="197653">
                  <a:extLst>
                    <a:ext uri="{9D8B030D-6E8A-4147-A177-3AD203B41FA5}">
                      <a16:colId xmlns:a16="http://schemas.microsoft.com/office/drawing/2014/main" val="2342577875"/>
                    </a:ext>
                  </a:extLst>
                </a:gridCol>
                <a:gridCol w="197653">
                  <a:extLst>
                    <a:ext uri="{9D8B030D-6E8A-4147-A177-3AD203B41FA5}">
                      <a16:colId xmlns:a16="http://schemas.microsoft.com/office/drawing/2014/main" val="2931870980"/>
                    </a:ext>
                  </a:extLst>
                </a:gridCol>
                <a:gridCol w="197653">
                  <a:extLst>
                    <a:ext uri="{9D8B030D-6E8A-4147-A177-3AD203B41FA5}">
                      <a16:colId xmlns:a16="http://schemas.microsoft.com/office/drawing/2014/main" val="2943303550"/>
                    </a:ext>
                  </a:extLst>
                </a:gridCol>
              </a:tblGrid>
              <a:tr h="354886">
                <a:tc>
                  <a:txBody>
                    <a:bodyPr/>
                    <a:lstStyle/>
                    <a:p>
                      <a:pPr indent="457200">
                        <a:lnSpc>
                          <a:spcPct val="200000"/>
                        </a:lnSpc>
                        <a:spcAft>
                          <a:spcPts val="0"/>
                        </a:spcAft>
                      </a:pPr>
                      <a:r>
                        <a:rPr lang="es-EC" sz="1000" dirty="0">
                          <a:effectLst/>
                        </a:rPr>
                        <a:t>Aplicación en los ejercicios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1</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2</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3</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nSpc>
                          <a:spcPct val="200000"/>
                        </a:lnSpc>
                        <a:spcAft>
                          <a:spcPts val="0"/>
                        </a:spcAft>
                        <a:buFont typeface="+mj-lt"/>
                        <a:buNone/>
                      </a:pPr>
                      <a:r>
                        <a:rPr lang="es-EC" sz="1000" dirty="0" smtClean="0">
                          <a:effectLst/>
                        </a:rPr>
                        <a:t>4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nSpc>
                          <a:spcPct val="200000"/>
                        </a:lnSpc>
                        <a:spcAft>
                          <a:spcPts val="0"/>
                        </a:spcAft>
                        <a:buFont typeface="+mj-lt"/>
                        <a:buNone/>
                      </a:pPr>
                      <a:r>
                        <a:rPr lang="es-EC" sz="1000" dirty="0" smtClean="0">
                          <a:effectLst/>
                        </a:rPr>
                        <a:t>5</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2651924329"/>
                  </a:ext>
                </a:extLst>
              </a:tr>
              <a:tr h="310810">
                <a:tc>
                  <a:txBody>
                    <a:bodyPr/>
                    <a:lstStyle/>
                    <a:p>
                      <a:pPr marL="0" indent="0">
                        <a:lnSpc>
                          <a:spcPct val="200000"/>
                        </a:lnSpc>
                        <a:spcAft>
                          <a:spcPts val="0"/>
                        </a:spcAft>
                        <a:buFont typeface="Arial" panose="020B0604020202020204" pitchFamily="34" charset="0"/>
                        <a:buNone/>
                      </a:pPr>
                      <a:r>
                        <a:rPr lang="es-EC" sz="1000" dirty="0">
                          <a:effectLst/>
                        </a:rPr>
                        <a:t>1. Uso de mascarilla.</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845491644"/>
                  </a:ext>
                </a:extLst>
              </a:tr>
              <a:tr h="621620">
                <a:tc>
                  <a:txBody>
                    <a:bodyPr/>
                    <a:lstStyle/>
                    <a:p>
                      <a:pPr marL="0" indent="0">
                        <a:lnSpc>
                          <a:spcPct val="200000"/>
                        </a:lnSpc>
                        <a:spcAft>
                          <a:spcPts val="0"/>
                        </a:spcAft>
                        <a:buFont typeface="Arial" panose="020B0604020202020204" pitchFamily="34" charset="0"/>
                        <a:buNone/>
                      </a:pPr>
                      <a:r>
                        <a:rPr lang="es-EC" sz="1000" dirty="0">
                          <a:effectLst/>
                        </a:rPr>
                        <a:t>2. Mientras el estudiante ejecuta el ejercicio los demás están a 5 metros de distancia.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1429154"/>
                  </a:ext>
                </a:extLst>
              </a:tr>
              <a:tr h="621620">
                <a:tc>
                  <a:txBody>
                    <a:bodyPr/>
                    <a:lstStyle/>
                    <a:p>
                      <a:pPr marL="0" indent="0">
                        <a:lnSpc>
                          <a:spcPct val="200000"/>
                        </a:lnSpc>
                        <a:spcAft>
                          <a:spcPts val="0"/>
                        </a:spcAft>
                        <a:buFont typeface="Arial" panose="020B0604020202020204" pitchFamily="34" charset="0"/>
                        <a:buNone/>
                      </a:pPr>
                      <a:r>
                        <a:rPr lang="es-EC" sz="1000" dirty="0">
                          <a:effectLst/>
                        </a:rPr>
                        <a:t>3. Lavado de manos frecuentes antes, durante y después de la práctica deportiva.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028690058"/>
                  </a:ext>
                </a:extLst>
              </a:tr>
              <a:tr h="621620">
                <a:tc>
                  <a:txBody>
                    <a:bodyPr/>
                    <a:lstStyle/>
                    <a:p>
                      <a:pPr marL="0" indent="0">
                        <a:lnSpc>
                          <a:spcPct val="200000"/>
                        </a:lnSpc>
                        <a:spcAft>
                          <a:spcPts val="0"/>
                        </a:spcAft>
                        <a:buFont typeface="Arial" panose="020B0604020202020204" pitchFamily="34" charset="0"/>
                        <a:buNone/>
                      </a:pPr>
                      <a:r>
                        <a:rPr lang="es-EC" sz="1000" dirty="0">
                          <a:effectLst/>
                        </a:rPr>
                        <a:t>4. En el descanso intervienen los entrenadores con la desinfección de manos (alcohol).</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341094526"/>
                  </a:ext>
                </a:extLst>
              </a:tr>
              <a:tr h="310810">
                <a:tc>
                  <a:txBody>
                    <a:bodyPr/>
                    <a:lstStyle/>
                    <a:p>
                      <a:pPr marL="0" indent="0">
                        <a:lnSpc>
                          <a:spcPct val="200000"/>
                        </a:lnSpc>
                        <a:spcAft>
                          <a:spcPts val="0"/>
                        </a:spcAft>
                        <a:buFont typeface="Arial" panose="020B0604020202020204" pitchFamily="34" charset="0"/>
                        <a:buNone/>
                      </a:pPr>
                      <a:r>
                        <a:rPr lang="es-EC" sz="1000" dirty="0">
                          <a:effectLst/>
                        </a:rPr>
                        <a:t>5.  Usan los Equipos de Protección Personal.</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4106531966"/>
                  </a:ext>
                </a:extLst>
              </a:tr>
              <a:tr h="621620">
                <a:tc>
                  <a:txBody>
                    <a:bodyPr/>
                    <a:lstStyle/>
                    <a:p>
                      <a:pPr marL="0" indent="0">
                        <a:lnSpc>
                          <a:spcPct val="200000"/>
                        </a:lnSpc>
                        <a:spcAft>
                          <a:spcPts val="0"/>
                        </a:spcAft>
                        <a:buFont typeface="Arial" panose="020B0604020202020204" pitchFamily="34" charset="0"/>
                        <a:buNone/>
                      </a:pPr>
                      <a:r>
                        <a:rPr lang="es-EC" sz="1000" dirty="0">
                          <a:effectLst/>
                        </a:rPr>
                        <a:t>6. Desinfección de los implementos antes y después de la práctica deportiva.</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701067434"/>
                  </a:ext>
                </a:extLst>
              </a:tr>
              <a:tr h="621620">
                <a:tc>
                  <a:txBody>
                    <a:bodyPr/>
                    <a:lstStyle/>
                    <a:p>
                      <a:pPr marL="0" indent="0">
                        <a:lnSpc>
                          <a:spcPct val="200000"/>
                        </a:lnSpc>
                        <a:spcAft>
                          <a:spcPts val="0"/>
                        </a:spcAft>
                        <a:buFont typeface="Arial" panose="020B0604020202020204" pitchFamily="34" charset="0"/>
                        <a:buNone/>
                      </a:pPr>
                      <a:r>
                        <a:rPr lang="es-EC" sz="1000" dirty="0">
                          <a:effectLst/>
                        </a:rPr>
                        <a:t>7. Medios para marcar el distanciamiento en la práctica deportiva.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597071804"/>
                  </a:ext>
                </a:extLst>
              </a:tr>
            </a:tbl>
          </a:graphicData>
        </a:graphic>
      </p:graphicFrame>
      <p:graphicFrame>
        <p:nvGraphicFramePr>
          <p:cNvPr id="3" name="Tabla 2"/>
          <p:cNvGraphicFramePr>
            <a:graphicFrameLocks noGrp="1"/>
          </p:cNvGraphicFramePr>
          <p:nvPr/>
        </p:nvGraphicFramePr>
        <p:xfrm>
          <a:off x="0" y="692696"/>
          <a:ext cx="5193330" cy="3867444"/>
        </p:xfrm>
        <a:graphic>
          <a:graphicData uri="http://schemas.openxmlformats.org/drawingml/2006/table">
            <a:tbl>
              <a:tblPr firstRow="1" firstCol="1" bandRow="1">
                <a:tableStyleId>{EB344D84-9AFB-497E-A393-DC336BA19D2E}</a:tableStyleId>
              </a:tblPr>
              <a:tblGrid>
                <a:gridCol w="739136">
                  <a:extLst>
                    <a:ext uri="{9D8B030D-6E8A-4147-A177-3AD203B41FA5}">
                      <a16:colId xmlns:a16="http://schemas.microsoft.com/office/drawing/2014/main" val="4039365041"/>
                    </a:ext>
                  </a:extLst>
                </a:gridCol>
                <a:gridCol w="4454194">
                  <a:extLst>
                    <a:ext uri="{9D8B030D-6E8A-4147-A177-3AD203B41FA5}">
                      <a16:colId xmlns:a16="http://schemas.microsoft.com/office/drawing/2014/main" val="3619827106"/>
                    </a:ext>
                  </a:extLst>
                </a:gridCol>
              </a:tblGrid>
              <a:tr h="299232">
                <a:tc>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Nombre:</a:t>
                      </a:r>
                      <a:endParaRPr lang="es-EC" sz="11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1207" marR="61207" marT="0" marB="0"/>
                </a:tc>
                <a:tc>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Defensa mixta</a:t>
                      </a:r>
                      <a:endParaRPr lang="es-EC" sz="11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1207" marR="61207" marT="0" marB="0"/>
                </a:tc>
                <a:extLst>
                  <a:ext uri="{0D108BD9-81ED-4DB2-BD59-A6C34878D82A}">
                    <a16:rowId xmlns:a16="http://schemas.microsoft.com/office/drawing/2014/main" val="3590212150"/>
                  </a:ext>
                </a:extLst>
              </a:tr>
              <a:tr h="749004">
                <a:tc>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Objetivo:</a:t>
                      </a:r>
                      <a:endParaRPr lang="es-EC" sz="11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1207" marR="61207" marT="0" marB="0"/>
                </a:tc>
                <a:tc>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Ejecutar la defensa mixta  centralizado  en el mejoramiento y funcionamiento de este ejerció adaptado para el deportista se adapte al nueva estrategias de ejecución con las normas de bioseguridad precautelando la salud de los deportistas y perfeccionando el fundamento técnico.</a:t>
                      </a:r>
                      <a:endParaRPr lang="es-EC" sz="11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1207" marR="61207" marT="0" marB="0"/>
                </a:tc>
                <a:extLst>
                  <a:ext uri="{0D108BD9-81ED-4DB2-BD59-A6C34878D82A}">
                    <a16:rowId xmlns:a16="http://schemas.microsoft.com/office/drawing/2014/main" val="1151990920"/>
                  </a:ext>
                </a:extLst>
              </a:tr>
              <a:tr h="299232">
                <a:tc>
                  <a:txBody>
                    <a:bodyPr/>
                    <a:lstStyle/>
                    <a:p>
                      <a:pPr marL="0" indent="0">
                        <a:lnSpc>
                          <a:spcPct val="150000"/>
                        </a:lnSpc>
                        <a:spcAft>
                          <a:spcPts val="0"/>
                        </a:spcAft>
                        <a:buFont typeface="Arial" panose="020B0604020202020204" pitchFamily="34" charset="0"/>
                        <a:buNone/>
                      </a:pPr>
                      <a:r>
                        <a:rPr lang="es-EC" sz="1100">
                          <a:solidFill>
                            <a:schemeClr val="tx1"/>
                          </a:solidFill>
                          <a:effectLst/>
                        </a:rPr>
                        <a:t>Medios:</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1207" marR="61207" marT="0" marB="0"/>
                </a:tc>
                <a:tc>
                  <a:txBody>
                    <a:bodyPr/>
                    <a:lstStyle/>
                    <a:p>
                      <a:pPr marL="0" indent="0">
                        <a:lnSpc>
                          <a:spcPct val="150000"/>
                        </a:lnSpc>
                        <a:spcAft>
                          <a:spcPts val="0"/>
                        </a:spcAft>
                        <a:buFont typeface="Arial" panose="020B0604020202020204" pitchFamily="34" charset="0"/>
                        <a:buNone/>
                      </a:pPr>
                      <a:r>
                        <a:rPr lang="es-EC" sz="1100">
                          <a:solidFill>
                            <a:schemeClr val="tx1"/>
                          </a:solidFill>
                          <a:effectLst/>
                        </a:rPr>
                        <a:t>Cuerda, balones, conos, pito, cronometro, tablero.</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1207" marR="61207" marT="0" marB="0"/>
                </a:tc>
                <a:extLst>
                  <a:ext uri="{0D108BD9-81ED-4DB2-BD59-A6C34878D82A}">
                    <a16:rowId xmlns:a16="http://schemas.microsoft.com/office/drawing/2014/main" val="2804974334"/>
                  </a:ext>
                </a:extLst>
              </a:tr>
              <a:tr h="1658064">
                <a:tc gridSpan="2">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Descripción: </a:t>
                      </a:r>
                      <a:br>
                        <a:rPr lang="es-EC" sz="1100" dirty="0">
                          <a:solidFill>
                            <a:schemeClr val="tx1"/>
                          </a:solidFill>
                          <a:effectLst/>
                        </a:rPr>
                      </a:br>
                      <a:r>
                        <a:rPr lang="es-EC" sz="1100" b="0" dirty="0">
                          <a:solidFill>
                            <a:schemeClr val="tx1"/>
                          </a:solidFill>
                          <a:effectLst/>
                        </a:rPr>
                        <a:t>El jugador pasara por dos estaciones en las cuales se dará la defensa mixta en la que marcara al oponente, este se encontrara a un distanciamiento de 2 metros para evitar posibles contagios se delimitara la zona con platos. En la segunda estación se dará una presión en los cuales se realizará para que dificulten el saque se aplicara presión con los otros jugadores los cuales estarán distanciados a 2 metros de distancia delimitados con una cuerda.</a:t>
                      </a:r>
                    </a:p>
                    <a:p>
                      <a:pPr marL="0" indent="0">
                        <a:lnSpc>
                          <a:spcPct val="150000"/>
                        </a:lnSpc>
                        <a:spcAft>
                          <a:spcPts val="0"/>
                        </a:spcAft>
                        <a:buFont typeface="Arial" panose="020B0604020202020204" pitchFamily="34" charset="0"/>
                        <a:buNone/>
                      </a:pPr>
                      <a:r>
                        <a:rPr lang="es-EC" sz="1100" dirty="0">
                          <a:solidFill>
                            <a:schemeClr val="tx1"/>
                          </a:solidFill>
                          <a:effectLst/>
                        </a:rPr>
                        <a:t> </a:t>
                      </a:r>
                      <a:endParaRPr lang="es-EC" sz="11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39671" marR="39671" marT="0" marB="0"/>
                </a:tc>
                <a:tc hMerge="1">
                  <a:txBody>
                    <a:bodyPr/>
                    <a:lstStyle/>
                    <a:p>
                      <a:endParaRPr lang="es-EC"/>
                    </a:p>
                  </a:txBody>
                  <a:tcPr/>
                </a:tc>
                <a:extLst>
                  <a:ext uri="{0D108BD9-81ED-4DB2-BD59-A6C34878D82A}">
                    <a16:rowId xmlns:a16="http://schemas.microsoft.com/office/drawing/2014/main" val="198507750"/>
                  </a:ext>
                </a:extLst>
              </a:tr>
            </a:tbl>
          </a:graphicData>
        </a:graphic>
      </p:graphicFrame>
      <p:pic>
        <p:nvPicPr>
          <p:cNvPr id="2049" name="Imagen 4"/>
          <p:cNvPicPr>
            <a:picLocks noChangeAspect="1" noChangeArrowheads="1"/>
          </p:cNvPicPr>
          <p:nvPr/>
        </p:nvPicPr>
        <p:blipFill>
          <a:blip r:embed="rId2">
            <a:extLst>
              <a:ext uri="{28A0092B-C50C-407E-A947-70E740481C1C}">
                <a14:useLocalDpi xmlns:a14="http://schemas.microsoft.com/office/drawing/2010/main" val="0"/>
              </a:ext>
            </a:extLst>
          </a:blip>
          <a:srcRect l="58272" t="47725" r="26538" b="18686"/>
          <a:stretch>
            <a:fillRect/>
          </a:stretch>
        </p:blipFill>
        <p:spPr bwMode="auto">
          <a:xfrm rot="16200000">
            <a:off x="1364269" y="3360876"/>
            <a:ext cx="1411417" cy="4139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02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49"/>
                                        </p:tgtEl>
                                        <p:attrNameLst>
                                          <p:attrName>style.visibility</p:attrName>
                                        </p:attrNameLst>
                                      </p:cBhvr>
                                      <p:to>
                                        <p:strVal val="visible"/>
                                      </p:to>
                                    </p:set>
                                    <p:animEffect transition="in" filter="wipe(down)">
                                      <p:cBhvr>
                                        <p:cTn id="12" dur="500"/>
                                        <p:tgtEl>
                                          <p:spTgt spid="204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srcRect l="32675" t="21987" r="31100" b="14983"/>
          <a:stretch/>
        </p:blipFill>
        <p:spPr>
          <a:xfrm>
            <a:off x="0" y="721973"/>
            <a:ext cx="5688632" cy="5564966"/>
          </a:xfrm>
          <a:prstGeom prst="rect">
            <a:avLst/>
          </a:prstGeom>
        </p:spPr>
      </p:pic>
      <p:graphicFrame>
        <p:nvGraphicFramePr>
          <p:cNvPr id="4" name="Gráfico 3"/>
          <p:cNvGraphicFramePr/>
          <p:nvPr>
            <p:extLst>
              <p:ext uri="{D42A27DB-BD31-4B8C-83A1-F6EECF244321}">
                <p14:modId xmlns:p14="http://schemas.microsoft.com/office/powerpoint/2010/main" val="2971484814"/>
              </p:ext>
            </p:extLst>
          </p:nvPr>
        </p:nvGraphicFramePr>
        <p:xfrm>
          <a:off x="5603288" y="2264664"/>
          <a:ext cx="3310128"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2310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5468024" y="618112"/>
          <a:ext cx="3672404" cy="5261736"/>
        </p:xfrm>
        <a:graphic>
          <a:graphicData uri="http://schemas.openxmlformats.org/drawingml/2006/table">
            <a:tbl>
              <a:tblPr firstRow="1" firstCol="1" bandRow="1">
                <a:tableStyleId>{9D7B26C5-4107-4FEC-AEDC-1716B250A1EF}</a:tableStyleId>
              </a:tblPr>
              <a:tblGrid>
                <a:gridCol w="2684139">
                  <a:extLst>
                    <a:ext uri="{9D8B030D-6E8A-4147-A177-3AD203B41FA5}">
                      <a16:colId xmlns:a16="http://schemas.microsoft.com/office/drawing/2014/main" val="148847595"/>
                    </a:ext>
                  </a:extLst>
                </a:gridCol>
                <a:gridCol w="197653">
                  <a:extLst>
                    <a:ext uri="{9D8B030D-6E8A-4147-A177-3AD203B41FA5}">
                      <a16:colId xmlns:a16="http://schemas.microsoft.com/office/drawing/2014/main" val="2301919645"/>
                    </a:ext>
                  </a:extLst>
                </a:gridCol>
                <a:gridCol w="197653">
                  <a:extLst>
                    <a:ext uri="{9D8B030D-6E8A-4147-A177-3AD203B41FA5}">
                      <a16:colId xmlns:a16="http://schemas.microsoft.com/office/drawing/2014/main" val="4210856721"/>
                    </a:ext>
                  </a:extLst>
                </a:gridCol>
                <a:gridCol w="197653">
                  <a:extLst>
                    <a:ext uri="{9D8B030D-6E8A-4147-A177-3AD203B41FA5}">
                      <a16:colId xmlns:a16="http://schemas.microsoft.com/office/drawing/2014/main" val="2342577875"/>
                    </a:ext>
                  </a:extLst>
                </a:gridCol>
                <a:gridCol w="197653">
                  <a:extLst>
                    <a:ext uri="{9D8B030D-6E8A-4147-A177-3AD203B41FA5}">
                      <a16:colId xmlns:a16="http://schemas.microsoft.com/office/drawing/2014/main" val="2931870980"/>
                    </a:ext>
                  </a:extLst>
                </a:gridCol>
                <a:gridCol w="197653">
                  <a:extLst>
                    <a:ext uri="{9D8B030D-6E8A-4147-A177-3AD203B41FA5}">
                      <a16:colId xmlns:a16="http://schemas.microsoft.com/office/drawing/2014/main" val="2943303550"/>
                    </a:ext>
                  </a:extLst>
                </a:gridCol>
              </a:tblGrid>
              <a:tr h="354886">
                <a:tc>
                  <a:txBody>
                    <a:bodyPr/>
                    <a:lstStyle/>
                    <a:p>
                      <a:pPr indent="457200">
                        <a:lnSpc>
                          <a:spcPct val="200000"/>
                        </a:lnSpc>
                        <a:spcAft>
                          <a:spcPts val="0"/>
                        </a:spcAft>
                      </a:pPr>
                      <a:r>
                        <a:rPr lang="es-EC" sz="1000" dirty="0">
                          <a:effectLst/>
                        </a:rPr>
                        <a:t>Aplicación en los ejercicios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1</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2</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3</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nSpc>
                          <a:spcPct val="200000"/>
                        </a:lnSpc>
                        <a:spcAft>
                          <a:spcPts val="0"/>
                        </a:spcAft>
                        <a:buFont typeface="+mj-lt"/>
                        <a:buNone/>
                      </a:pPr>
                      <a:r>
                        <a:rPr lang="es-EC" sz="1000" dirty="0" smtClean="0">
                          <a:effectLst/>
                        </a:rPr>
                        <a:t>4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nSpc>
                          <a:spcPct val="200000"/>
                        </a:lnSpc>
                        <a:spcAft>
                          <a:spcPts val="0"/>
                        </a:spcAft>
                        <a:buFont typeface="+mj-lt"/>
                        <a:buNone/>
                      </a:pPr>
                      <a:r>
                        <a:rPr lang="es-EC" sz="1000" dirty="0" smtClean="0">
                          <a:effectLst/>
                        </a:rPr>
                        <a:t>5</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2651924329"/>
                  </a:ext>
                </a:extLst>
              </a:tr>
              <a:tr h="310810">
                <a:tc>
                  <a:txBody>
                    <a:bodyPr/>
                    <a:lstStyle/>
                    <a:p>
                      <a:pPr marL="0" indent="0">
                        <a:lnSpc>
                          <a:spcPct val="200000"/>
                        </a:lnSpc>
                        <a:spcAft>
                          <a:spcPts val="0"/>
                        </a:spcAft>
                        <a:buFont typeface="Arial" panose="020B0604020202020204" pitchFamily="34" charset="0"/>
                        <a:buNone/>
                      </a:pPr>
                      <a:r>
                        <a:rPr lang="es-EC" sz="1000" dirty="0">
                          <a:effectLst/>
                        </a:rPr>
                        <a:t>1. Uso de mascarilla.</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845491644"/>
                  </a:ext>
                </a:extLst>
              </a:tr>
              <a:tr h="621620">
                <a:tc>
                  <a:txBody>
                    <a:bodyPr/>
                    <a:lstStyle/>
                    <a:p>
                      <a:pPr marL="0" indent="0">
                        <a:lnSpc>
                          <a:spcPct val="200000"/>
                        </a:lnSpc>
                        <a:spcAft>
                          <a:spcPts val="0"/>
                        </a:spcAft>
                        <a:buFont typeface="Arial" panose="020B0604020202020204" pitchFamily="34" charset="0"/>
                        <a:buNone/>
                      </a:pPr>
                      <a:r>
                        <a:rPr lang="es-EC" sz="1000" dirty="0">
                          <a:effectLst/>
                        </a:rPr>
                        <a:t>2. Mientras el estudiante ejecuta el ejercicio los demás están a 5 metros de distancia.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1429154"/>
                  </a:ext>
                </a:extLst>
              </a:tr>
              <a:tr h="621620">
                <a:tc>
                  <a:txBody>
                    <a:bodyPr/>
                    <a:lstStyle/>
                    <a:p>
                      <a:pPr marL="0" indent="0">
                        <a:lnSpc>
                          <a:spcPct val="200000"/>
                        </a:lnSpc>
                        <a:spcAft>
                          <a:spcPts val="0"/>
                        </a:spcAft>
                        <a:buFont typeface="Arial" panose="020B0604020202020204" pitchFamily="34" charset="0"/>
                        <a:buNone/>
                      </a:pPr>
                      <a:r>
                        <a:rPr lang="es-EC" sz="1000" dirty="0">
                          <a:effectLst/>
                        </a:rPr>
                        <a:t>3. Lavado de manos frecuentes antes, durante y después de la práctica deportiva.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028690058"/>
                  </a:ext>
                </a:extLst>
              </a:tr>
              <a:tr h="621620">
                <a:tc>
                  <a:txBody>
                    <a:bodyPr/>
                    <a:lstStyle/>
                    <a:p>
                      <a:pPr marL="0" indent="0">
                        <a:lnSpc>
                          <a:spcPct val="200000"/>
                        </a:lnSpc>
                        <a:spcAft>
                          <a:spcPts val="0"/>
                        </a:spcAft>
                        <a:buFont typeface="Arial" panose="020B0604020202020204" pitchFamily="34" charset="0"/>
                        <a:buNone/>
                      </a:pPr>
                      <a:r>
                        <a:rPr lang="es-EC" sz="1000" dirty="0">
                          <a:effectLst/>
                        </a:rPr>
                        <a:t>4. En el descanso intervienen los entrenadores con la desinfección de manos (alcohol).</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341094526"/>
                  </a:ext>
                </a:extLst>
              </a:tr>
              <a:tr h="310810">
                <a:tc>
                  <a:txBody>
                    <a:bodyPr/>
                    <a:lstStyle/>
                    <a:p>
                      <a:pPr marL="0" indent="0">
                        <a:lnSpc>
                          <a:spcPct val="200000"/>
                        </a:lnSpc>
                        <a:spcAft>
                          <a:spcPts val="0"/>
                        </a:spcAft>
                        <a:buFont typeface="Arial" panose="020B0604020202020204" pitchFamily="34" charset="0"/>
                        <a:buNone/>
                      </a:pPr>
                      <a:r>
                        <a:rPr lang="es-EC" sz="1000" dirty="0">
                          <a:effectLst/>
                        </a:rPr>
                        <a:t>5.  Usan los Equipos de Protección Personal.</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4106531966"/>
                  </a:ext>
                </a:extLst>
              </a:tr>
              <a:tr h="621620">
                <a:tc>
                  <a:txBody>
                    <a:bodyPr/>
                    <a:lstStyle/>
                    <a:p>
                      <a:pPr marL="0" indent="0">
                        <a:lnSpc>
                          <a:spcPct val="200000"/>
                        </a:lnSpc>
                        <a:spcAft>
                          <a:spcPts val="0"/>
                        </a:spcAft>
                        <a:buFont typeface="Arial" panose="020B0604020202020204" pitchFamily="34" charset="0"/>
                        <a:buNone/>
                      </a:pPr>
                      <a:r>
                        <a:rPr lang="es-EC" sz="1000" dirty="0">
                          <a:effectLst/>
                        </a:rPr>
                        <a:t>6. Desinfección de los implementos antes y después de la práctica deportiva.</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701067434"/>
                  </a:ext>
                </a:extLst>
              </a:tr>
              <a:tr h="621620">
                <a:tc>
                  <a:txBody>
                    <a:bodyPr/>
                    <a:lstStyle/>
                    <a:p>
                      <a:pPr marL="0" indent="0">
                        <a:lnSpc>
                          <a:spcPct val="200000"/>
                        </a:lnSpc>
                        <a:spcAft>
                          <a:spcPts val="0"/>
                        </a:spcAft>
                        <a:buFont typeface="Arial" panose="020B0604020202020204" pitchFamily="34" charset="0"/>
                        <a:buNone/>
                      </a:pPr>
                      <a:r>
                        <a:rPr lang="es-EC" sz="1000" dirty="0">
                          <a:effectLst/>
                        </a:rPr>
                        <a:t>7. Medios para marcar el distanciamiento en la práctica deportiva.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597071804"/>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43691144"/>
              </p:ext>
            </p:extLst>
          </p:nvPr>
        </p:nvGraphicFramePr>
        <p:xfrm>
          <a:off x="65138" y="644826"/>
          <a:ext cx="4896544" cy="4000587"/>
        </p:xfrm>
        <a:graphic>
          <a:graphicData uri="http://schemas.openxmlformats.org/drawingml/2006/table">
            <a:tbl>
              <a:tblPr firstRow="1" firstCol="1" bandRow="1">
                <a:tableStyleId>{EB344D84-9AFB-497E-A393-DC336BA19D2E}</a:tableStyleId>
              </a:tblPr>
              <a:tblGrid>
                <a:gridCol w="792088">
                  <a:extLst>
                    <a:ext uri="{9D8B030D-6E8A-4147-A177-3AD203B41FA5}">
                      <a16:colId xmlns:a16="http://schemas.microsoft.com/office/drawing/2014/main" val="1891092359"/>
                    </a:ext>
                  </a:extLst>
                </a:gridCol>
                <a:gridCol w="4104456">
                  <a:extLst>
                    <a:ext uri="{9D8B030D-6E8A-4147-A177-3AD203B41FA5}">
                      <a16:colId xmlns:a16="http://schemas.microsoft.com/office/drawing/2014/main" val="3256426110"/>
                    </a:ext>
                  </a:extLst>
                </a:gridCol>
              </a:tblGrid>
              <a:tr h="302691">
                <a:tc>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Nombre:</a:t>
                      </a:r>
                      <a:endParaRPr lang="es-EC" sz="11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4606" marR="64606" marT="0" marB="0"/>
                </a:tc>
                <a:tc>
                  <a:txBody>
                    <a:bodyPr/>
                    <a:lstStyle/>
                    <a:p>
                      <a:pPr marL="0" indent="0">
                        <a:lnSpc>
                          <a:spcPct val="150000"/>
                        </a:lnSpc>
                        <a:spcAft>
                          <a:spcPts val="0"/>
                        </a:spcAft>
                        <a:buFont typeface="Arial" panose="020B0604020202020204" pitchFamily="34" charset="0"/>
                        <a:buNone/>
                      </a:pPr>
                      <a:r>
                        <a:rPr lang="es-EC" sz="1100" dirty="0" smtClean="0">
                          <a:solidFill>
                            <a:schemeClr val="tx1"/>
                          </a:solidFill>
                          <a:effectLst/>
                        </a:rPr>
                        <a:t>Defensa</a:t>
                      </a:r>
                      <a:r>
                        <a:rPr lang="es-EC" sz="1100" baseline="0" dirty="0" smtClean="0">
                          <a:solidFill>
                            <a:schemeClr val="tx1"/>
                          </a:solidFill>
                          <a:effectLst/>
                        </a:rPr>
                        <a:t> Variante 1</a:t>
                      </a:r>
                      <a:endParaRPr lang="es-EC" sz="11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4606" marR="64606" marT="0" marB="0"/>
                </a:tc>
                <a:extLst>
                  <a:ext uri="{0D108BD9-81ED-4DB2-BD59-A6C34878D82A}">
                    <a16:rowId xmlns:a16="http://schemas.microsoft.com/office/drawing/2014/main" val="1861160773"/>
                  </a:ext>
                </a:extLst>
              </a:tr>
              <a:tr h="1041325">
                <a:tc>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Objetivo:</a:t>
                      </a:r>
                      <a:endParaRPr lang="es-EC" sz="11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4606" marR="64606" marT="0" marB="0"/>
                </a:tc>
                <a:tc>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Desarrollar variantes defensivas enfocados en la triple amenaza en la cual este implícitas las normas de bioseguridad precautelando la salud de los deportistas y perfeccionando el fundamento técnico.</a:t>
                      </a:r>
                      <a:endParaRPr lang="es-EC" sz="11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4606" marR="64606" marT="0" marB="0"/>
                </a:tc>
                <a:extLst>
                  <a:ext uri="{0D108BD9-81ED-4DB2-BD59-A6C34878D82A}">
                    <a16:rowId xmlns:a16="http://schemas.microsoft.com/office/drawing/2014/main" val="3882433380"/>
                  </a:ext>
                </a:extLst>
              </a:tr>
              <a:tr h="302691">
                <a:tc>
                  <a:txBody>
                    <a:bodyPr/>
                    <a:lstStyle/>
                    <a:p>
                      <a:pPr marL="0" indent="0">
                        <a:lnSpc>
                          <a:spcPct val="150000"/>
                        </a:lnSpc>
                        <a:spcAft>
                          <a:spcPts val="0"/>
                        </a:spcAft>
                        <a:buFont typeface="Arial" panose="020B0604020202020204" pitchFamily="34" charset="0"/>
                        <a:buNone/>
                      </a:pPr>
                      <a:r>
                        <a:rPr lang="es-EC" sz="1100">
                          <a:solidFill>
                            <a:schemeClr val="tx1"/>
                          </a:solidFill>
                          <a:effectLst/>
                        </a:rPr>
                        <a:t>Medios:</a:t>
                      </a:r>
                      <a:endParaRPr lang="es-EC" sz="110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4606" marR="64606" marT="0" marB="0"/>
                </a:tc>
                <a:tc>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Pelotas, conos, pito, cronometro, tablero.</a:t>
                      </a:r>
                      <a:endParaRPr lang="es-EC" sz="110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64606" marR="64606" marT="0" marB="0"/>
                </a:tc>
                <a:extLst>
                  <a:ext uri="{0D108BD9-81ED-4DB2-BD59-A6C34878D82A}">
                    <a16:rowId xmlns:a16="http://schemas.microsoft.com/office/drawing/2014/main" val="3826311713"/>
                  </a:ext>
                </a:extLst>
              </a:tr>
              <a:tr h="2353880">
                <a:tc gridSpan="2">
                  <a:txBody>
                    <a:bodyPr/>
                    <a:lstStyle/>
                    <a:p>
                      <a:pPr marL="0" indent="0">
                        <a:lnSpc>
                          <a:spcPct val="150000"/>
                        </a:lnSpc>
                        <a:spcAft>
                          <a:spcPts val="0"/>
                        </a:spcAft>
                        <a:buFont typeface="Arial" panose="020B0604020202020204" pitchFamily="34" charset="0"/>
                        <a:buNone/>
                      </a:pPr>
                      <a:r>
                        <a:rPr lang="es-EC" sz="1100" dirty="0">
                          <a:solidFill>
                            <a:schemeClr val="tx1"/>
                          </a:solidFill>
                          <a:effectLst/>
                        </a:rPr>
                        <a:t>Descripción: </a:t>
                      </a:r>
                      <a:br>
                        <a:rPr lang="es-EC" sz="1100" dirty="0">
                          <a:solidFill>
                            <a:schemeClr val="tx1"/>
                          </a:solidFill>
                          <a:effectLst/>
                        </a:rPr>
                      </a:br>
                      <a:r>
                        <a:rPr lang="es-EC" sz="1100" b="0" dirty="0">
                          <a:solidFill>
                            <a:schemeClr val="tx1"/>
                          </a:solidFill>
                          <a:effectLst/>
                        </a:rPr>
                        <a:t>Los deportistas formaran dos equipos según la orden del entrenador, todos deben ubicarse en las zonas específicas el equipo A deberá tener balón y el equipo B debe ubicarse del otro lado de la cancha sin balón cada equipo mantendrán la distancia de 5metros. Cada 1 jugador de cada extremo deberá desplazarse rápidamente boteando al círculo de medio campo y echar del circulo el balón del otro jugador en el cual deberá ir por el con agilidad inmediata el que no logre coger el balón se convierte en defensa y el otro en atacante generando un 1c1 en una de las dos canastas.</a:t>
                      </a:r>
                      <a:endParaRPr lang="es-EC" sz="1100" b="0" dirty="0">
                        <a:solidFill>
                          <a:schemeClr val="tx1"/>
                        </a:solidFill>
                        <a:effectLst/>
                        <a:latin typeface="Arial" panose="020B0604020202020204" pitchFamily="34" charset="0"/>
                        <a:ea typeface="SimSun" panose="02010600030101010101" pitchFamily="2" charset="-122"/>
                        <a:cs typeface="SimSun" panose="02010600030101010101" pitchFamily="2" charset="-122"/>
                      </a:endParaRPr>
                    </a:p>
                  </a:txBody>
                  <a:tcPr marL="41874" marR="41874" marT="0" marB="0"/>
                </a:tc>
                <a:tc hMerge="1">
                  <a:txBody>
                    <a:bodyPr/>
                    <a:lstStyle/>
                    <a:p>
                      <a:endParaRPr lang="es-EC"/>
                    </a:p>
                  </a:txBody>
                  <a:tcPr/>
                </a:tc>
                <a:extLst>
                  <a:ext uri="{0D108BD9-81ED-4DB2-BD59-A6C34878D82A}">
                    <a16:rowId xmlns:a16="http://schemas.microsoft.com/office/drawing/2014/main" val="3658594739"/>
                  </a:ext>
                </a:extLst>
              </a:tr>
            </a:tbl>
          </a:graphicData>
        </a:graphic>
      </p:graphicFrame>
      <p:pic>
        <p:nvPicPr>
          <p:cNvPr id="3073" name="Imagen 64"/>
          <p:cNvPicPr>
            <a:picLocks noChangeAspect="1" noChangeArrowheads="1"/>
          </p:cNvPicPr>
          <p:nvPr/>
        </p:nvPicPr>
        <p:blipFill>
          <a:blip r:embed="rId2">
            <a:extLst>
              <a:ext uri="{28A0092B-C50C-407E-A947-70E740481C1C}">
                <a14:useLocalDpi xmlns:a14="http://schemas.microsoft.com/office/drawing/2010/main" val="0"/>
              </a:ext>
            </a:extLst>
          </a:blip>
          <a:srcRect l="55014" t="42041" r="23685" b="20309"/>
          <a:stretch>
            <a:fillRect/>
          </a:stretch>
        </p:blipFill>
        <p:spPr bwMode="auto">
          <a:xfrm rot="16200000">
            <a:off x="1022425" y="3688125"/>
            <a:ext cx="1728192" cy="364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16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3"/>
                                        </p:tgtEl>
                                        <p:attrNameLst>
                                          <p:attrName>style.visibility</p:attrName>
                                        </p:attrNameLst>
                                      </p:cBhvr>
                                      <p:to>
                                        <p:strVal val="visible"/>
                                      </p:to>
                                    </p:set>
                                    <p:animEffect transition="in" filter="circle(in)">
                                      <p:cBhvr>
                                        <p:cTn id="12" dur="2000"/>
                                        <p:tgtEl>
                                          <p:spTgt spid="307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233383474"/>
              </p:ext>
            </p:extLst>
          </p:nvPr>
        </p:nvGraphicFramePr>
        <p:xfrm>
          <a:off x="5794992" y="2361072"/>
          <a:ext cx="3168352"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n 6"/>
          <p:cNvPicPr>
            <a:picLocks noChangeAspect="1"/>
          </p:cNvPicPr>
          <p:nvPr/>
        </p:nvPicPr>
        <p:blipFill rotWithShape="1">
          <a:blip r:embed="rId4"/>
          <a:srcRect l="32675" t="26188" r="31888" b="9381"/>
          <a:stretch/>
        </p:blipFill>
        <p:spPr>
          <a:xfrm>
            <a:off x="90071" y="673768"/>
            <a:ext cx="5511480" cy="5497204"/>
          </a:xfrm>
          <a:prstGeom prst="rect">
            <a:avLst/>
          </a:prstGeom>
        </p:spPr>
      </p:pic>
    </p:spTree>
    <p:extLst>
      <p:ext uri="{BB962C8B-B14F-4D97-AF65-F5344CB8AC3E}">
        <p14:creationId xmlns:p14="http://schemas.microsoft.com/office/powerpoint/2010/main" val="298542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5468024" y="618112"/>
          <a:ext cx="3672404" cy="5261736"/>
        </p:xfrm>
        <a:graphic>
          <a:graphicData uri="http://schemas.openxmlformats.org/drawingml/2006/table">
            <a:tbl>
              <a:tblPr firstRow="1" firstCol="1" bandRow="1">
                <a:tableStyleId>{9D7B26C5-4107-4FEC-AEDC-1716B250A1EF}</a:tableStyleId>
              </a:tblPr>
              <a:tblGrid>
                <a:gridCol w="2684139">
                  <a:extLst>
                    <a:ext uri="{9D8B030D-6E8A-4147-A177-3AD203B41FA5}">
                      <a16:colId xmlns:a16="http://schemas.microsoft.com/office/drawing/2014/main" val="148847595"/>
                    </a:ext>
                  </a:extLst>
                </a:gridCol>
                <a:gridCol w="197653">
                  <a:extLst>
                    <a:ext uri="{9D8B030D-6E8A-4147-A177-3AD203B41FA5}">
                      <a16:colId xmlns:a16="http://schemas.microsoft.com/office/drawing/2014/main" val="2301919645"/>
                    </a:ext>
                  </a:extLst>
                </a:gridCol>
                <a:gridCol w="197653">
                  <a:extLst>
                    <a:ext uri="{9D8B030D-6E8A-4147-A177-3AD203B41FA5}">
                      <a16:colId xmlns:a16="http://schemas.microsoft.com/office/drawing/2014/main" val="4210856721"/>
                    </a:ext>
                  </a:extLst>
                </a:gridCol>
                <a:gridCol w="197653">
                  <a:extLst>
                    <a:ext uri="{9D8B030D-6E8A-4147-A177-3AD203B41FA5}">
                      <a16:colId xmlns:a16="http://schemas.microsoft.com/office/drawing/2014/main" val="2342577875"/>
                    </a:ext>
                  </a:extLst>
                </a:gridCol>
                <a:gridCol w="197653">
                  <a:extLst>
                    <a:ext uri="{9D8B030D-6E8A-4147-A177-3AD203B41FA5}">
                      <a16:colId xmlns:a16="http://schemas.microsoft.com/office/drawing/2014/main" val="2931870980"/>
                    </a:ext>
                  </a:extLst>
                </a:gridCol>
                <a:gridCol w="197653">
                  <a:extLst>
                    <a:ext uri="{9D8B030D-6E8A-4147-A177-3AD203B41FA5}">
                      <a16:colId xmlns:a16="http://schemas.microsoft.com/office/drawing/2014/main" val="2943303550"/>
                    </a:ext>
                  </a:extLst>
                </a:gridCol>
              </a:tblGrid>
              <a:tr h="354886">
                <a:tc>
                  <a:txBody>
                    <a:bodyPr/>
                    <a:lstStyle/>
                    <a:p>
                      <a:pPr indent="457200">
                        <a:lnSpc>
                          <a:spcPct val="200000"/>
                        </a:lnSpc>
                        <a:spcAft>
                          <a:spcPts val="0"/>
                        </a:spcAft>
                      </a:pPr>
                      <a:r>
                        <a:rPr lang="es-EC" sz="1000" dirty="0">
                          <a:effectLst/>
                        </a:rPr>
                        <a:t>Aplicación en los ejercicios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1</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2</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gn="r">
                        <a:lnSpc>
                          <a:spcPct val="200000"/>
                        </a:lnSpc>
                        <a:spcAft>
                          <a:spcPts val="0"/>
                        </a:spcAft>
                        <a:buFont typeface="+mj-lt"/>
                        <a:buNone/>
                      </a:pPr>
                      <a:r>
                        <a:rPr lang="es-EC" sz="1000" dirty="0" smtClean="0">
                          <a:effectLst/>
                        </a:rPr>
                        <a:t>3</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nSpc>
                          <a:spcPct val="200000"/>
                        </a:lnSpc>
                        <a:spcAft>
                          <a:spcPts val="0"/>
                        </a:spcAft>
                        <a:buFont typeface="+mj-lt"/>
                        <a:buNone/>
                      </a:pPr>
                      <a:r>
                        <a:rPr lang="es-EC" sz="1000" dirty="0" smtClean="0">
                          <a:effectLst/>
                        </a:rPr>
                        <a:t>4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marL="0" indent="0">
                        <a:lnSpc>
                          <a:spcPct val="200000"/>
                        </a:lnSpc>
                        <a:spcAft>
                          <a:spcPts val="0"/>
                        </a:spcAft>
                        <a:buFont typeface="+mj-lt"/>
                        <a:buNone/>
                      </a:pPr>
                      <a:r>
                        <a:rPr lang="es-EC" sz="1000" dirty="0" smtClean="0">
                          <a:effectLst/>
                        </a:rPr>
                        <a:t>5</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2651924329"/>
                  </a:ext>
                </a:extLst>
              </a:tr>
              <a:tr h="310810">
                <a:tc>
                  <a:txBody>
                    <a:bodyPr/>
                    <a:lstStyle/>
                    <a:p>
                      <a:pPr marL="0" indent="0">
                        <a:lnSpc>
                          <a:spcPct val="200000"/>
                        </a:lnSpc>
                        <a:spcAft>
                          <a:spcPts val="0"/>
                        </a:spcAft>
                        <a:buFont typeface="Arial" panose="020B0604020202020204" pitchFamily="34" charset="0"/>
                        <a:buNone/>
                      </a:pPr>
                      <a:r>
                        <a:rPr lang="es-EC" sz="1000" dirty="0">
                          <a:effectLst/>
                        </a:rPr>
                        <a:t>1. Uso de mascarilla.</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845491644"/>
                  </a:ext>
                </a:extLst>
              </a:tr>
              <a:tr h="621620">
                <a:tc>
                  <a:txBody>
                    <a:bodyPr/>
                    <a:lstStyle/>
                    <a:p>
                      <a:pPr marL="0" indent="0">
                        <a:lnSpc>
                          <a:spcPct val="200000"/>
                        </a:lnSpc>
                        <a:spcAft>
                          <a:spcPts val="0"/>
                        </a:spcAft>
                        <a:buFont typeface="Arial" panose="020B0604020202020204" pitchFamily="34" charset="0"/>
                        <a:buNone/>
                      </a:pPr>
                      <a:r>
                        <a:rPr lang="es-EC" sz="1000" dirty="0">
                          <a:effectLst/>
                        </a:rPr>
                        <a:t>2. Mientras el estudiante ejecuta el ejercicio los demás están a 5 metros de distancia.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1429154"/>
                  </a:ext>
                </a:extLst>
              </a:tr>
              <a:tr h="621620">
                <a:tc>
                  <a:txBody>
                    <a:bodyPr/>
                    <a:lstStyle/>
                    <a:p>
                      <a:pPr marL="0" indent="0">
                        <a:lnSpc>
                          <a:spcPct val="200000"/>
                        </a:lnSpc>
                        <a:spcAft>
                          <a:spcPts val="0"/>
                        </a:spcAft>
                        <a:buFont typeface="Arial" panose="020B0604020202020204" pitchFamily="34" charset="0"/>
                        <a:buNone/>
                      </a:pPr>
                      <a:r>
                        <a:rPr lang="es-EC" sz="1000" dirty="0">
                          <a:effectLst/>
                        </a:rPr>
                        <a:t>3. Lavado de manos frecuentes antes, durante y después de la práctica deportiva.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028690058"/>
                  </a:ext>
                </a:extLst>
              </a:tr>
              <a:tr h="621620">
                <a:tc>
                  <a:txBody>
                    <a:bodyPr/>
                    <a:lstStyle/>
                    <a:p>
                      <a:pPr marL="0" indent="0">
                        <a:lnSpc>
                          <a:spcPct val="200000"/>
                        </a:lnSpc>
                        <a:spcAft>
                          <a:spcPts val="0"/>
                        </a:spcAft>
                        <a:buFont typeface="Arial" panose="020B0604020202020204" pitchFamily="34" charset="0"/>
                        <a:buNone/>
                      </a:pPr>
                      <a:r>
                        <a:rPr lang="es-EC" sz="1000" dirty="0">
                          <a:effectLst/>
                        </a:rPr>
                        <a:t>4. En el descanso intervienen los entrenadores con la desinfección de manos (alcohol).</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341094526"/>
                  </a:ext>
                </a:extLst>
              </a:tr>
              <a:tr h="310810">
                <a:tc>
                  <a:txBody>
                    <a:bodyPr/>
                    <a:lstStyle/>
                    <a:p>
                      <a:pPr marL="0" indent="0">
                        <a:lnSpc>
                          <a:spcPct val="200000"/>
                        </a:lnSpc>
                        <a:spcAft>
                          <a:spcPts val="0"/>
                        </a:spcAft>
                        <a:buFont typeface="Arial" panose="020B0604020202020204" pitchFamily="34" charset="0"/>
                        <a:buNone/>
                      </a:pPr>
                      <a:r>
                        <a:rPr lang="es-EC" sz="1000" dirty="0">
                          <a:effectLst/>
                        </a:rPr>
                        <a:t>5.  Usan los Equipos de Protección Personal.</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4106531966"/>
                  </a:ext>
                </a:extLst>
              </a:tr>
              <a:tr h="621620">
                <a:tc>
                  <a:txBody>
                    <a:bodyPr/>
                    <a:lstStyle/>
                    <a:p>
                      <a:pPr marL="0" indent="0">
                        <a:lnSpc>
                          <a:spcPct val="200000"/>
                        </a:lnSpc>
                        <a:spcAft>
                          <a:spcPts val="0"/>
                        </a:spcAft>
                        <a:buFont typeface="Arial" panose="020B0604020202020204" pitchFamily="34" charset="0"/>
                        <a:buNone/>
                      </a:pPr>
                      <a:r>
                        <a:rPr lang="es-EC" sz="1000" dirty="0">
                          <a:effectLst/>
                        </a:rPr>
                        <a:t>6. Desinfección de los implementos antes y después de la práctica deportiva.</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1701067434"/>
                  </a:ext>
                </a:extLst>
              </a:tr>
              <a:tr h="621620">
                <a:tc>
                  <a:txBody>
                    <a:bodyPr/>
                    <a:lstStyle/>
                    <a:p>
                      <a:pPr marL="0" indent="0">
                        <a:lnSpc>
                          <a:spcPct val="200000"/>
                        </a:lnSpc>
                        <a:spcAft>
                          <a:spcPts val="0"/>
                        </a:spcAft>
                        <a:buFont typeface="Arial" panose="020B0604020202020204" pitchFamily="34" charset="0"/>
                        <a:buNone/>
                      </a:pPr>
                      <a:r>
                        <a:rPr lang="es-EC" sz="1000" dirty="0">
                          <a:effectLst/>
                        </a:rPr>
                        <a:t>7. Medios para marcar el distanciamiento en la práctica deportiva.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a:effectLst/>
                        </a:rPr>
                        <a:t> </a:t>
                      </a:r>
                      <a:endParaRPr lang="es-EC" sz="100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tc>
                  <a:txBody>
                    <a:bodyPr/>
                    <a:lstStyle/>
                    <a:p>
                      <a:pPr indent="457200" algn="ctr">
                        <a:lnSpc>
                          <a:spcPct val="200000"/>
                        </a:lnSpc>
                        <a:spcAft>
                          <a:spcPts val="0"/>
                        </a:spcAft>
                      </a:pPr>
                      <a:r>
                        <a:rPr lang="es-EC" sz="1000" dirty="0">
                          <a:effectLst/>
                        </a:rPr>
                        <a:t> </a:t>
                      </a:r>
                      <a:endParaRPr lang="es-EC" sz="1000" dirty="0">
                        <a:solidFill>
                          <a:srgbClr val="000000"/>
                        </a:solidFill>
                        <a:effectLst/>
                        <a:latin typeface="Arial" panose="020B0604020202020204" pitchFamily="34" charset="0"/>
                        <a:ea typeface="SimSun" panose="02010600030101010101" pitchFamily="2" charset="-122"/>
                        <a:cs typeface="SimSun" panose="02010600030101010101" pitchFamily="2" charset="-122"/>
                      </a:endParaRPr>
                    </a:p>
                  </a:txBody>
                  <a:tcPr marL="63575" marR="63575" marT="0" marB="0"/>
                </a:tc>
                <a:extLst>
                  <a:ext uri="{0D108BD9-81ED-4DB2-BD59-A6C34878D82A}">
                    <a16:rowId xmlns:a16="http://schemas.microsoft.com/office/drawing/2014/main" val="3597071804"/>
                  </a:ext>
                </a:extLst>
              </a:tr>
            </a:tbl>
          </a:graphicData>
        </a:graphic>
      </p:graphicFrame>
      <p:pic>
        <p:nvPicPr>
          <p:cNvPr id="5121" name="Imagen 2"/>
          <p:cNvPicPr>
            <a:picLocks noChangeAspect="1" noChangeArrowheads="1"/>
          </p:cNvPicPr>
          <p:nvPr/>
        </p:nvPicPr>
        <p:blipFill>
          <a:blip r:embed="rId2">
            <a:extLst>
              <a:ext uri="{28A0092B-C50C-407E-A947-70E740481C1C}">
                <a14:useLocalDpi xmlns:a14="http://schemas.microsoft.com/office/drawing/2010/main" val="0"/>
              </a:ext>
            </a:extLst>
          </a:blip>
          <a:srcRect l="54926" t="44357" r="23706" b="18069"/>
          <a:stretch>
            <a:fillRect/>
          </a:stretch>
        </p:blipFill>
        <p:spPr bwMode="auto">
          <a:xfrm rot="16200000">
            <a:off x="880110" y="3290631"/>
            <a:ext cx="1946151" cy="37063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4"/>
          <p:cNvGraphicFramePr>
            <a:graphicFrameLocks noGrp="1"/>
          </p:cNvGraphicFramePr>
          <p:nvPr>
            <p:extLst>
              <p:ext uri="{D42A27DB-BD31-4B8C-83A1-F6EECF244321}">
                <p14:modId xmlns:p14="http://schemas.microsoft.com/office/powerpoint/2010/main" val="1405040959"/>
              </p:ext>
            </p:extLst>
          </p:nvPr>
        </p:nvGraphicFramePr>
        <p:xfrm>
          <a:off x="0" y="618112"/>
          <a:ext cx="5111078" cy="3444472"/>
        </p:xfrm>
        <a:graphic>
          <a:graphicData uri="http://schemas.openxmlformats.org/drawingml/2006/table">
            <a:tbl>
              <a:tblPr firstRow="1" firstCol="1" bandRow="1">
                <a:tableStyleId>{EB344D84-9AFB-497E-A393-DC336BA19D2E}</a:tableStyleId>
              </a:tblPr>
              <a:tblGrid>
                <a:gridCol w="890015">
                  <a:extLst>
                    <a:ext uri="{9D8B030D-6E8A-4147-A177-3AD203B41FA5}">
                      <a16:colId xmlns:a16="http://schemas.microsoft.com/office/drawing/2014/main" val="4243461473"/>
                    </a:ext>
                  </a:extLst>
                </a:gridCol>
                <a:gridCol w="4221063">
                  <a:extLst>
                    <a:ext uri="{9D8B030D-6E8A-4147-A177-3AD203B41FA5}">
                      <a16:colId xmlns:a16="http://schemas.microsoft.com/office/drawing/2014/main" val="615087014"/>
                    </a:ext>
                  </a:extLst>
                </a:gridCol>
              </a:tblGrid>
              <a:tr h="327794">
                <a:tc>
                  <a:txBody>
                    <a:bodyPr/>
                    <a:lstStyle/>
                    <a:p>
                      <a:pPr marL="0" indent="0">
                        <a:lnSpc>
                          <a:spcPct val="150000"/>
                        </a:lnSpc>
                        <a:spcAft>
                          <a:spcPts val="0"/>
                        </a:spcAft>
                        <a:buFont typeface="Arial" panose="020B0604020202020204" pitchFamily="34" charset="0"/>
                        <a:buNone/>
                      </a:pPr>
                      <a:r>
                        <a:rPr lang="es-EC" sz="1100">
                          <a:solidFill>
                            <a:schemeClr val="tx1">
                              <a:lumMod val="95000"/>
                              <a:lumOff val="5000"/>
                            </a:schemeClr>
                          </a:solidFill>
                          <a:effectLst/>
                        </a:rPr>
                        <a:t>Nombre:</a:t>
                      </a:r>
                      <a:endParaRPr lang="es-EC" sz="11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67049" marR="67049" marT="0" marB="0"/>
                </a:tc>
                <a:tc>
                  <a:txBody>
                    <a:bodyPr/>
                    <a:lstStyle/>
                    <a:p>
                      <a:pPr marL="0" indent="0">
                        <a:lnSpc>
                          <a:spcPct val="150000"/>
                        </a:lnSpc>
                        <a:spcAft>
                          <a:spcPts val="0"/>
                        </a:spcAft>
                        <a:buFont typeface="Arial" panose="020B0604020202020204" pitchFamily="34" charset="0"/>
                        <a:buNone/>
                      </a:pPr>
                      <a:r>
                        <a:rPr lang="es-EC" sz="1100">
                          <a:solidFill>
                            <a:schemeClr val="tx1">
                              <a:lumMod val="95000"/>
                              <a:lumOff val="5000"/>
                            </a:schemeClr>
                          </a:solidFill>
                          <a:effectLst/>
                        </a:rPr>
                        <a:t>Defensa variante 2</a:t>
                      </a:r>
                      <a:endParaRPr lang="es-EC" sz="11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67049" marR="67049" marT="0" marB="0"/>
                </a:tc>
                <a:extLst>
                  <a:ext uri="{0D108BD9-81ED-4DB2-BD59-A6C34878D82A}">
                    <a16:rowId xmlns:a16="http://schemas.microsoft.com/office/drawing/2014/main" val="165614496"/>
                  </a:ext>
                </a:extLst>
              </a:tr>
              <a:tr h="1311175">
                <a:tc>
                  <a:txBody>
                    <a:bodyPr/>
                    <a:lstStyle/>
                    <a:p>
                      <a:pPr marL="0" indent="0">
                        <a:lnSpc>
                          <a:spcPct val="150000"/>
                        </a:lnSpc>
                        <a:spcAft>
                          <a:spcPts val="0"/>
                        </a:spcAft>
                        <a:buFont typeface="Arial" panose="020B0604020202020204" pitchFamily="34" charset="0"/>
                        <a:buNone/>
                      </a:pPr>
                      <a:r>
                        <a:rPr lang="es-EC" sz="1100" dirty="0">
                          <a:solidFill>
                            <a:schemeClr val="tx1">
                              <a:lumMod val="95000"/>
                              <a:lumOff val="5000"/>
                            </a:schemeClr>
                          </a:solidFill>
                          <a:effectLst/>
                        </a:rPr>
                        <a:t>Objetivo:</a:t>
                      </a:r>
                      <a:endParaRPr lang="es-EC" sz="11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67049" marR="67049" marT="0" marB="0"/>
                </a:tc>
                <a:tc>
                  <a:txBody>
                    <a:bodyPr/>
                    <a:lstStyle/>
                    <a:p>
                      <a:pPr marL="0" indent="0">
                        <a:lnSpc>
                          <a:spcPct val="150000"/>
                        </a:lnSpc>
                        <a:spcAft>
                          <a:spcPts val="0"/>
                        </a:spcAft>
                        <a:buFont typeface="Arial" panose="020B0604020202020204" pitchFamily="34" charset="0"/>
                        <a:buNone/>
                      </a:pPr>
                      <a:r>
                        <a:rPr lang="es-EC" sz="1100" dirty="0">
                          <a:solidFill>
                            <a:schemeClr val="tx1">
                              <a:lumMod val="95000"/>
                              <a:lumOff val="5000"/>
                            </a:schemeClr>
                          </a:solidFill>
                          <a:effectLst/>
                        </a:rPr>
                        <a:t>Desarrollar variantes defensivas enfocados en cada uno del deportista su desarrollo funcional técnico y táctico en la cual este implícitas las normas de bioseguridad precautelando la salud de los deportistas y perfeccionando el fundamento técnico.</a:t>
                      </a:r>
                      <a:endParaRPr lang="es-EC" sz="110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67049" marR="67049" marT="0" marB="0"/>
                </a:tc>
                <a:extLst>
                  <a:ext uri="{0D108BD9-81ED-4DB2-BD59-A6C34878D82A}">
                    <a16:rowId xmlns:a16="http://schemas.microsoft.com/office/drawing/2014/main" val="2397180952"/>
                  </a:ext>
                </a:extLst>
              </a:tr>
              <a:tr h="327794">
                <a:tc>
                  <a:txBody>
                    <a:bodyPr/>
                    <a:lstStyle/>
                    <a:p>
                      <a:pPr marL="0" indent="0">
                        <a:lnSpc>
                          <a:spcPct val="150000"/>
                        </a:lnSpc>
                        <a:spcAft>
                          <a:spcPts val="0"/>
                        </a:spcAft>
                        <a:buFont typeface="Arial" panose="020B0604020202020204" pitchFamily="34" charset="0"/>
                        <a:buNone/>
                      </a:pPr>
                      <a:r>
                        <a:rPr lang="es-EC" sz="1100">
                          <a:solidFill>
                            <a:schemeClr val="tx1">
                              <a:lumMod val="95000"/>
                              <a:lumOff val="5000"/>
                            </a:schemeClr>
                          </a:solidFill>
                          <a:effectLst/>
                        </a:rPr>
                        <a:t>Medios:</a:t>
                      </a:r>
                      <a:endParaRPr lang="es-EC" sz="11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67049" marR="67049" marT="0" marB="0"/>
                </a:tc>
                <a:tc>
                  <a:txBody>
                    <a:bodyPr/>
                    <a:lstStyle/>
                    <a:p>
                      <a:pPr marL="0" indent="0">
                        <a:lnSpc>
                          <a:spcPct val="150000"/>
                        </a:lnSpc>
                        <a:spcAft>
                          <a:spcPts val="0"/>
                        </a:spcAft>
                        <a:buFont typeface="Arial" panose="020B0604020202020204" pitchFamily="34" charset="0"/>
                        <a:buNone/>
                      </a:pPr>
                      <a:r>
                        <a:rPr lang="es-EC" sz="1100">
                          <a:solidFill>
                            <a:schemeClr val="tx1">
                              <a:lumMod val="95000"/>
                              <a:lumOff val="5000"/>
                            </a:schemeClr>
                          </a:solidFill>
                          <a:effectLst/>
                        </a:rPr>
                        <a:t>Pelotas, conos, pito, cronometro, tablero.</a:t>
                      </a:r>
                      <a:endParaRPr lang="es-EC" sz="110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67049" marR="67049" marT="0" marB="0"/>
                </a:tc>
                <a:extLst>
                  <a:ext uri="{0D108BD9-81ED-4DB2-BD59-A6C34878D82A}">
                    <a16:rowId xmlns:a16="http://schemas.microsoft.com/office/drawing/2014/main" val="466566887"/>
                  </a:ext>
                </a:extLst>
              </a:tr>
              <a:tr h="1342758">
                <a:tc gridSpan="2">
                  <a:txBody>
                    <a:bodyPr/>
                    <a:lstStyle/>
                    <a:p>
                      <a:pPr marL="0" indent="0">
                        <a:lnSpc>
                          <a:spcPct val="150000"/>
                        </a:lnSpc>
                        <a:spcAft>
                          <a:spcPts val="0"/>
                        </a:spcAft>
                        <a:buFont typeface="Arial" panose="020B0604020202020204" pitchFamily="34" charset="0"/>
                        <a:buNone/>
                      </a:pPr>
                      <a:r>
                        <a:rPr lang="es-EC" sz="1100" dirty="0">
                          <a:solidFill>
                            <a:schemeClr val="tx1">
                              <a:lumMod val="95000"/>
                              <a:lumOff val="5000"/>
                            </a:schemeClr>
                          </a:solidFill>
                          <a:effectLst/>
                        </a:rPr>
                        <a:t>Descripción: </a:t>
                      </a:r>
                      <a:br>
                        <a:rPr lang="es-EC" sz="1100" dirty="0">
                          <a:solidFill>
                            <a:schemeClr val="tx1">
                              <a:lumMod val="95000"/>
                              <a:lumOff val="5000"/>
                            </a:schemeClr>
                          </a:solidFill>
                          <a:effectLst/>
                        </a:rPr>
                      </a:br>
                      <a:r>
                        <a:rPr lang="es-EC" sz="1100" b="0" dirty="0">
                          <a:solidFill>
                            <a:schemeClr val="tx1">
                              <a:lumMod val="95000"/>
                              <a:lumOff val="5000"/>
                            </a:schemeClr>
                          </a:solidFill>
                          <a:effectLst/>
                        </a:rPr>
                        <a:t>Los deportistas se ubicarán en parejas en la cual deberán tener cada uno un balón e ir boteando y el atacante tiene que intentar entrar dentro del círculo, el defensor tiene que impedirlo utilizando el cuerpo, manteniendo la distancia que es de 5 metros.</a:t>
                      </a:r>
                    </a:p>
                    <a:p>
                      <a:pPr marL="0" indent="0">
                        <a:lnSpc>
                          <a:spcPct val="150000"/>
                        </a:lnSpc>
                        <a:spcAft>
                          <a:spcPts val="0"/>
                        </a:spcAft>
                        <a:buFont typeface="Arial" panose="020B0604020202020204" pitchFamily="34" charset="0"/>
                        <a:buNone/>
                      </a:pPr>
                      <a:r>
                        <a:rPr lang="es-EC" sz="1100" b="0" dirty="0">
                          <a:solidFill>
                            <a:schemeClr val="tx1">
                              <a:lumMod val="95000"/>
                              <a:lumOff val="5000"/>
                            </a:schemeClr>
                          </a:solidFill>
                          <a:effectLst/>
                        </a:rPr>
                        <a:t> </a:t>
                      </a:r>
                      <a:endParaRPr lang="es-EC" sz="1100" b="0" dirty="0">
                        <a:solidFill>
                          <a:schemeClr val="tx1">
                            <a:lumMod val="95000"/>
                            <a:lumOff val="5000"/>
                          </a:schemeClr>
                        </a:solidFill>
                        <a:effectLst/>
                        <a:latin typeface="Arial" panose="020B0604020202020204" pitchFamily="34" charset="0"/>
                        <a:ea typeface="SimSun" panose="02010600030101010101" pitchFamily="2" charset="-122"/>
                        <a:cs typeface="SimSun" panose="02010600030101010101" pitchFamily="2" charset="-122"/>
                      </a:endParaRPr>
                    </a:p>
                  </a:txBody>
                  <a:tcPr marL="43458" marR="43458" marT="0" marB="0"/>
                </a:tc>
                <a:tc hMerge="1">
                  <a:txBody>
                    <a:bodyPr/>
                    <a:lstStyle/>
                    <a:p>
                      <a:endParaRPr lang="es-EC"/>
                    </a:p>
                  </a:txBody>
                  <a:tcPr/>
                </a:tc>
                <a:extLst>
                  <a:ext uri="{0D108BD9-81ED-4DB2-BD59-A6C34878D82A}">
                    <a16:rowId xmlns:a16="http://schemas.microsoft.com/office/drawing/2014/main" val="2247003436"/>
                  </a:ext>
                </a:extLst>
              </a:tr>
            </a:tbl>
          </a:graphicData>
        </a:graphic>
      </p:graphicFrame>
    </p:spTree>
    <p:extLst>
      <p:ext uri="{BB962C8B-B14F-4D97-AF65-F5344CB8AC3E}">
        <p14:creationId xmlns:p14="http://schemas.microsoft.com/office/powerpoint/2010/main" val="8950757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3743637828"/>
              </p:ext>
            </p:extLst>
          </p:nvPr>
        </p:nvGraphicFramePr>
        <p:xfrm>
          <a:off x="6084168" y="2132856"/>
          <a:ext cx="2664296"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5"/>
          <p:cNvPicPr>
            <a:picLocks noChangeAspect="1"/>
          </p:cNvPicPr>
          <p:nvPr/>
        </p:nvPicPr>
        <p:blipFill rotWithShape="1">
          <a:blip r:embed="rId3"/>
          <a:srcRect l="32675" t="23812" r="31888" b="14559"/>
          <a:stretch/>
        </p:blipFill>
        <p:spPr>
          <a:xfrm>
            <a:off x="78402" y="619545"/>
            <a:ext cx="5716590" cy="5589555"/>
          </a:xfrm>
          <a:prstGeom prst="rect">
            <a:avLst/>
          </a:prstGeom>
        </p:spPr>
      </p:pic>
    </p:spTree>
    <p:extLst>
      <p:ext uri="{BB962C8B-B14F-4D97-AF65-F5344CB8AC3E}">
        <p14:creationId xmlns:p14="http://schemas.microsoft.com/office/powerpoint/2010/main" val="371974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1052738"/>
            <a:ext cx="9144000" cy="584775"/>
          </a:xfrm>
          <a:prstGeom prst="rect">
            <a:avLst/>
          </a:prstGeom>
          <a:noFill/>
        </p:spPr>
        <p:txBody>
          <a:bodyPr wrap="square" rtlCol="0">
            <a:spAutoFit/>
          </a:bodyPr>
          <a:lstStyle/>
          <a:p>
            <a:pPr algn="ctr"/>
            <a:r>
              <a:rPr lang="es-EC" sz="3200" b="1" dirty="0">
                <a:solidFill>
                  <a:srgbClr val="FF0000"/>
                </a:solidFill>
                <a:latin typeface="Times New Roman" panose="02020603050405020304" pitchFamily="18" charset="0"/>
                <a:cs typeface="Times New Roman" panose="02020603050405020304" pitchFamily="18" charset="0"/>
              </a:rPr>
              <a:t>JUSTIFICACIÓN E IMPORTANCIA</a:t>
            </a:r>
          </a:p>
        </p:txBody>
      </p:sp>
      <p:graphicFrame>
        <p:nvGraphicFramePr>
          <p:cNvPr id="3" name="Diagrama 2"/>
          <p:cNvGraphicFramePr/>
          <p:nvPr>
            <p:extLst/>
          </p:nvPr>
        </p:nvGraphicFramePr>
        <p:xfrm>
          <a:off x="251522" y="404664"/>
          <a:ext cx="8258681" cy="6728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8852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07096" y="107839"/>
            <a:ext cx="8136904" cy="36004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a:solidFill>
                  <a:srgbClr val="FF0000"/>
                </a:solidFill>
                <a:latin typeface="Times New Roman" panose="02020603050405020304" pitchFamily="18" charset="0"/>
                <a:cs typeface="Times New Roman" panose="02020603050405020304" pitchFamily="18" charset="0"/>
              </a:rPr>
              <a:t>CONCLUSIONES</a:t>
            </a:r>
            <a:r>
              <a:rPr lang="es-ES" sz="4400" b="1" dirty="0">
                <a:solidFill>
                  <a:srgbClr val="FF0000"/>
                </a:solidFill>
              </a:rPr>
              <a:t> </a:t>
            </a:r>
          </a:p>
        </p:txBody>
      </p:sp>
      <p:sp>
        <p:nvSpPr>
          <p:cNvPr id="8" name="Rectángulo 7"/>
          <p:cNvSpPr/>
          <p:nvPr/>
        </p:nvSpPr>
        <p:spPr>
          <a:xfrm>
            <a:off x="723725" y="4437112"/>
            <a:ext cx="8136904" cy="787734"/>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solidFill>
                  <a:schemeClr val="tx1"/>
                </a:solidFill>
                <a:latin typeface="Times New Roman" panose="02020603050405020304" pitchFamily="18" charset="0"/>
                <a:cs typeface="Times New Roman" panose="02020603050405020304" pitchFamily="18" charset="0"/>
              </a:rPr>
              <a:t> </a:t>
            </a:r>
          </a:p>
        </p:txBody>
      </p:sp>
      <p:sp>
        <p:nvSpPr>
          <p:cNvPr id="9" name="Rectángulo 8"/>
          <p:cNvSpPr/>
          <p:nvPr/>
        </p:nvSpPr>
        <p:spPr>
          <a:xfrm>
            <a:off x="279055" y="801282"/>
            <a:ext cx="8581574" cy="6340197"/>
          </a:xfrm>
          <a:prstGeom prst="rect">
            <a:avLst/>
          </a:prstGeom>
        </p:spPr>
        <p:txBody>
          <a:bodyPr wrap="square">
            <a:spAutoFit/>
          </a:bodyPr>
          <a:lstStyle/>
          <a:p>
            <a:pPr marL="285750" indent="-285750">
              <a:buFont typeface="Wingdings" panose="05000000000000000000" pitchFamily="2" charset="2"/>
              <a:buChar char="v"/>
            </a:pPr>
            <a:r>
              <a:rPr lang="es-ES" sz="1400" dirty="0">
                <a:latin typeface="Times New Roman" panose="02020603050405020304" pitchFamily="18" charset="0"/>
                <a:cs typeface="Times New Roman" panose="02020603050405020304" pitchFamily="18" charset="0"/>
              </a:rPr>
              <a:t>Es claro que  la llegada del COVID 19, obliga al club  a suspender las actividades colectivas y entrenamientos deportivos. La OMS de manera explícita determinó el confinamiento mundial, a nivel del COE Nacional se decretó semáforo rojo y con ello la limitación de libre tránsito en todo el país.</a:t>
            </a:r>
          </a:p>
          <a:p>
            <a:pPr lvl="0"/>
            <a:endParaRPr lang="es-E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s-ES" sz="1400" dirty="0">
                <a:latin typeface="Times New Roman" panose="02020603050405020304" pitchFamily="18" charset="0"/>
                <a:cs typeface="Times New Roman" panose="02020603050405020304" pitchFamily="18" charset="0"/>
              </a:rPr>
              <a:t>Ciertamente los deportistas y entrenadores  cumplen estrictamente el confinamiento para lo cual el club guerreros se ha planteado en mantener la actividad física presente en cada uno de ellos con reuniones por zoom de 40minutos incentivando a cada uno en sus hogares  realizar actividades física enfocados en el baloncesto. </a:t>
            </a:r>
          </a:p>
          <a:p>
            <a:endParaRPr lang="es-E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s-ES" sz="1400" dirty="0">
                <a:latin typeface="Times New Roman" panose="02020603050405020304" pitchFamily="18" charset="0"/>
                <a:cs typeface="Times New Roman" panose="02020603050405020304" pitchFamily="18" charset="0"/>
              </a:rPr>
              <a:t>Actualmente la Secretaria del Deporte  siendo un ente rector en el ámbito deportivo manifestó que se podrá iniciar con los entrenamientos direccionados solamente a la preparación física incluyendo técnica, teniendo claro que no se pueden realizar enfrentamientos ni partidos.</a:t>
            </a:r>
          </a:p>
          <a:p>
            <a:endParaRPr lang="es-E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s-ES" sz="1400" dirty="0">
                <a:latin typeface="Times New Roman" panose="02020603050405020304" pitchFamily="18" charset="0"/>
                <a:cs typeface="Times New Roman" panose="02020603050405020304" pitchFamily="18" charset="0"/>
              </a:rPr>
              <a:t>A pesar del  notable el deterioro en la condición física, desarrollo motriz y desarrollo de capacidades coordinativas en los deportistas; debido a la falta de práctica de manera presencial el club manifestó que los entrenamientos serán de menor carga. </a:t>
            </a:r>
          </a:p>
          <a:p>
            <a:endParaRPr lang="es-E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s-ES" sz="1400" dirty="0">
                <a:latin typeface="Times New Roman" panose="02020603050405020304" pitchFamily="18" charset="0"/>
                <a:cs typeface="Times New Roman" panose="02020603050405020304" pitchFamily="18" charset="0"/>
              </a:rPr>
              <a:t>Al acceder a los entrenamientos presenciales de manera paulatina se ha delimitado al principio con grupos pequeños enfocados en ejercicios donde prioriza el trabajo individual tanto físico, técnico y táctico. </a:t>
            </a:r>
          </a:p>
          <a:p>
            <a:endParaRPr lang="es-E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s-ES" sz="1400" dirty="0">
                <a:latin typeface="Times New Roman" panose="02020603050405020304" pitchFamily="18" charset="0"/>
                <a:cs typeface="Times New Roman" panose="02020603050405020304" pitchFamily="18" charset="0"/>
              </a:rPr>
              <a:t>De forma estricta el distanciamiento físico es esencial en los entrenamientos deportivos para así evitar la propagación de este virus, según la secretaria del Deporte, se respetará un distanciamiento de 5 metros con un mínimo de 2 metros de distanciamiento para la realización de la actividad física en el desarrollo de los fundamentos técnicos.</a:t>
            </a:r>
          </a:p>
          <a:p>
            <a:r>
              <a:rPr lang="es-ES" sz="1400"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v"/>
            </a:pPr>
            <a:endParaRPr lang="es-ES" sz="1400" dirty="0"/>
          </a:p>
          <a:p>
            <a:r>
              <a:rPr lang="es-ES" sz="1400"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v"/>
            </a:pPr>
            <a:endParaRPr lang="es-E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s-E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s-E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915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980728"/>
            <a:ext cx="8136904" cy="36004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a:solidFill>
                  <a:srgbClr val="FF0000"/>
                </a:solidFill>
                <a:latin typeface="Times New Roman" panose="02020603050405020304" pitchFamily="18" charset="0"/>
                <a:cs typeface="Times New Roman" panose="02020603050405020304" pitchFamily="18" charset="0"/>
              </a:rPr>
              <a:t>RECOMENDACIONES  </a:t>
            </a:r>
          </a:p>
        </p:txBody>
      </p:sp>
      <p:sp>
        <p:nvSpPr>
          <p:cNvPr id="7" name="Rectángulo 6"/>
          <p:cNvSpPr/>
          <p:nvPr/>
        </p:nvSpPr>
        <p:spPr>
          <a:xfrm>
            <a:off x="655032" y="1988842"/>
            <a:ext cx="8381528" cy="4247317"/>
          </a:xfrm>
          <a:prstGeom prst="rect">
            <a:avLst/>
          </a:prstGeom>
        </p:spPr>
        <p:txBody>
          <a:bodyPr wrap="square">
            <a:spAutoFit/>
          </a:bodyPr>
          <a:lstStyle/>
          <a:p>
            <a:pPr marL="285750" indent="-285750">
              <a:buFont typeface="Wingdings" panose="05000000000000000000" pitchFamily="2" charset="2"/>
              <a:buChar char="v"/>
            </a:pPr>
            <a:r>
              <a:rPr lang="es-ES" dirty="0">
                <a:latin typeface="Times New Roman" panose="02020603050405020304" pitchFamily="18" charset="0"/>
                <a:cs typeface="Times New Roman" panose="02020603050405020304" pitchFamily="18" charset="0"/>
              </a:rPr>
              <a:t>Se recomienda cuidar de los deportistas en los entrenamientos presenciales e innovar los entrenamientos aplicando normas de bioseguridad.</a:t>
            </a:r>
          </a:p>
          <a:p>
            <a:pPr lvl="0"/>
            <a:endParaRPr lang="es-E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s-ES" dirty="0">
                <a:latin typeface="Times New Roman" panose="02020603050405020304" pitchFamily="18" charset="0"/>
                <a:cs typeface="Times New Roman" panose="02020603050405020304" pitchFamily="18" charset="0"/>
              </a:rPr>
              <a:t>Se recomienda desarrollar ejercicios con normas de bioseguridad para todas las edades y categorías  manteniendo el nivel de excelencia.  </a:t>
            </a:r>
          </a:p>
          <a:p>
            <a:endParaRPr lang="es-E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s-ES" dirty="0">
                <a:latin typeface="Times New Roman" panose="02020603050405020304" pitchFamily="18" charset="0"/>
                <a:cs typeface="Times New Roman" panose="02020603050405020304" pitchFamily="18" charset="0"/>
              </a:rPr>
              <a:t>Se recomienda que el director encargado del club Guerreros de a conocer el diseño y aplicación de normas de bioseguridad para el bienestar de los   deportistas y tranquilidad de los  representes. </a:t>
            </a:r>
          </a:p>
          <a:p>
            <a:endParaRPr lang="es-E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s-ES" dirty="0">
                <a:latin typeface="Times New Roman" panose="02020603050405020304" pitchFamily="18" charset="0"/>
                <a:cs typeface="Times New Roman" panose="02020603050405020304" pitchFamily="18" charset="0"/>
              </a:rPr>
              <a:t>Se  recomienda que los estudiantes tengan conocimientos de esta investigación y sigan manteniéndose presente en los entrenamientos las normas de bioseguridad.  </a:t>
            </a:r>
          </a:p>
          <a:p>
            <a:pPr marL="285750" indent="-285750">
              <a:buFont typeface="Wingdings" panose="05000000000000000000" pitchFamily="2" charset="2"/>
              <a:buChar char="v"/>
            </a:pPr>
            <a:endParaRPr lang="es-E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s-E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086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IF gracias por su atención. Imágenes animadas grati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1352" y="425618"/>
            <a:ext cx="9144000" cy="542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92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260" y="1075234"/>
            <a:ext cx="8892480" cy="1077218"/>
          </a:xfrm>
          <a:prstGeom prst="rect">
            <a:avLst/>
          </a:prstGeom>
          <a:noFill/>
        </p:spPr>
        <p:txBody>
          <a:bodyPr wrap="square" rtlCol="0">
            <a:spAutoFit/>
          </a:bodyPr>
          <a:lstStyle/>
          <a:p>
            <a:pPr lvl="2" algn="ctr"/>
            <a:r>
              <a:rPr lang="es-EC" sz="3200" b="1" dirty="0">
                <a:solidFill>
                  <a:srgbClr val="FF0000"/>
                </a:solidFill>
                <a:latin typeface="Times New Roman" panose="02020603050405020304" pitchFamily="18" charset="0"/>
                <a:cs typeface="Times New Roman" panose="02020603050405020304" pitchFamily="18" charset="0"/>
              </a:rPr>
              <a:t>OBJETIVO GENERAL</a:t>
            </a:r>
            <a:endParaRPr lang="es-EC" sz="3200" dirty="0">
              <a:latin typeface="Times New Roman" panose="02020603050405020304" pitchFamily="18" charset="0"/>
              <a:cs typeface="Times New Roman" panose="02020603050405020304" pitchFamily="18" charset="0"/>
            </a:endParaRPr>
          </a:p>
          <a:p>
            <a:pPr algn="ctr"/>
            <a:endParaRPr lang="es-EC" sz="3200" dirty="0">
              <a:latin typeface="Times New Roman" panose="02020603050405020304" pitchFamily="18" charset="0"/>
              <a:cs typeface="Times New Roman" panose="02020603050405020304" pitchFamily="18" charset="0"/>
            </a:endParaRPr>
          </a:p>
        </p:txBody>
      </p:sp>
      <p:sp>
        <p:nvSpPr>
          <p:cNvPr id="5" name="Rectángulo redondeado 4"/>
          <p:cNvSpPr/>
          <p:nvPr/>
        </p:nvSpPr>
        <p:spPr>
          <a:xfrm>
            <a:off x="1025352" y="2132856"/>
            <a:ext cx="7344816" cy="230425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2" indent="-571500" algn="ctr">
              <a:buFont typeface="Wingdings" panose="05000000000000000000" pitchFamily="2" charset="2"/>
              <a:buChar char="v"/>
            </a:pPr>
            <a:r>
              <a:rPr lang="es-ES" sz="2400" dirty="0">
                <a:solidFill>
                  <a:schemeClr val="tx1"/>
                </a:solidFill>
                <a:latin typeface="Times New Roman" panose="02020603050405020304" pitchFamily="18" charset="0"/>
                <a:cs typeface="Times New Roman" panose="02020603050405020304" pitchFamily="18" charset="0"/>
              </a:rPr>
              <a:t>Diseñar ejercicios físicos que cumplan con normas de bioseguridad y contribuyan al correcto desarrollo de los fundamentos técnicos establecidos en el Club Guerreros de Baloncesto. </a:t>
            </a:r>
          </a:p>
        </p:txBody>
      </p:sp>
    </p:spTree>
    <p:extLst>
      <p:ext uri="{BB962C8B-B14F-4D97-AF65-F5344CB8AC3E}">
        <p14:creationId xmlns:p14="http://schemas.microsoft.com/office/powerpoint/2010/main" val="10132272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45444" y="764706"/>
            <a:ext cx="8712968" cy="584775"/>
          </a:xfrm>
          <a:prstGeom prst="rect">
            <a:avLst/>
          </a:prstGeom>
          <a:noFill/>
        </p:spPr>
        <p:txBody>
          <a:bodyPr wrap="square" rtlCol="0">
            <a:spAutoFit/>
          </a:bodyPr>
          <a:lstStyle/>
          <a:p>
            <a:pPr lvl="2" algn="ctr"/>
            <a:r>
              <a:rPr lang="es-EC" sz="3200" b="1" dirty="0">
                <a:solidFill>
                  <a:srgbClr val="FF0000"/>
                </a:solidFill>
                <a:latin typeface="Times New Roman" panose="02020603050405020304" pitchFamily="18" charset="0"/>
                <a:cs typeface="Times New Roman" panose="02020603050405020304" pitchFamily="18" charset="0"/>
              </a:rPr>
              <a:t>OBJETIVOS ESPECÍFICOS</a:t>
            </a:r>
          </a:p>
        </p:txBody>
      </p:sp>
      <p:graphicFrame>
        <p:nvGraphicFramePr>
          <p:cNvPr id="4" name="Diagrama 3"/>
          <p:cNvGraphicFramePr/>
          <p:nvPr>
            <p:extLst/>
          </p:nvPr>
        </p:nvGraphicFramePr>
        <p:xfrm>
          <a:off x="107504" y="1412776"/>
          <a:ext cx="889248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60621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80528" y="188642"/>
            <a:ext cx="8605464" cy="584775"/>
          </a:xfrm>
          <a:prstGeom prst="rect">
            <a:avLst/>
          </a:prstGeom>
          <a:noFill/>
        </p:spPr>
        <p:txBody>
          <a:bodyPr wrap="square" rtlCol="0">
            <a:spAutoFit/>
          </a:bodyPr>
          <a:lstStyle/>
          <a:p>
            <a:pPr algn="ctr"/>
            <a:r>
              <a:rPr lang="es-EC" sz="3200" b="1" dirty="0">
                <a:solidFill>
                  <a:srgbClr val="FF0000"/>
                </a:solidFill>
                <a:latin typeface="Times New Roman" panose="02020603050405020304" pitchFamily="18" charset="0"/>
                <a:cs typeface="Times New Roman" panose="02020603050405020304" pitchFamily="18" charset="0"/>
              </a:rPr>
              <a:t> OPERACIONALIZACIÓN DE VARIABLES</a:t>
            </a:r>
          </a:p>
        </p:txBody>
      </p:sp>
      <p:graphicFrame>
        <p:nvGraphicFramePr>
          <p:cNvPr id="15" name="Tabla 14"/>
          <p:cNvGraphicFramePr>
            <a:graphicFrameLocks noGrp="1"/>
          </p:cNvGraphicFramePr>
          <p:nvPr>
            <p:extLst/>
          </p:nvPr>
        </p:nvGraphicFramePr>
        <p:xfrm>
          <a:off x="179512" y="908721"/>
          <a:ext cx="8856984" cy="5081234"/>
        </p:xfrm>
        <a:graphic>
          <a:graphicData uri="http://schemas.openxmlformats.org/drawingml/2006/table">
            <a:tbl>
              <a:tblPr firstRow="1" firstCol="1" bandRow="1">
                <a:tableStyleId>{0E3FDE45-AF77-4B5C-9715-49D594BDF05E}</a:tableStyleId>
              </a:tblPr>
              <a:tblGrid>
                <a:gridCol w="1568833">
                  <a:extLst>
                    <a:ext uri="{9D8B030D-6E8A-4147-A177-3AD203B41FA5}">
                      <a16:colId xmlns:a16="http://schemas.microsoft.com/office/drawing/2014/main" val="1173869989"/>
                    </a:ext>
                  </a:extLst>
                </a:gridCol>
                <a:gridCol w="2022686">
                  <a:extLst>
                    <a:ext uri="{9D8B030D-6E8A-4147-A177-3AD203B41FA5}">
                      <a16:colId xmlns:a16="http://schemas.microsoft.com/office/drawing/2014/main" val="2630392797"/>
                    </a:ext>
                  </a:extLst>
                </a:gridCol>
                <a:gridCol w="1394955">
                  <a:extLst>
                    <a:ext uri="{9D8B030D-6E8A-4147-A177-3AD203B41FA5}">
                      <a16:colId xmlns:a16="http://schemas.microsoft.com/office/drawing/2014/main" val="2535424277"/>
                    </a:ext>
                  </a:extLst>
                </a:gridCol>
                <a:gridCol w="2510920">
                  <a:extLst>
                    <a:ext uri="{9D8B030D-6E8A-4147-A177-3AD203B41FA5}">
                      <a16:colId xmlns:a16="http://schemas.microsoft.com/office/drawing/2014/main" val="2659946570"/>
                    </a:ext>
                  </a:extLst>
                </a:gridCol>
                <a:gridCol w="1359590">
                  <a:extLst>
                    <a:ext uri="{9D8B030D-6E8A-4147-A177-3AD203B41FA5}">
                      <a16:colId xmlns:a16="http://schemas.microsoft.com/office/drawing/2014/main" val="357208032"/>
                    </a:ext>
                  </a:extLst>
                </a:gridCol>
              </a:tblGrid>
              <a:tr h="351707">
                <a:tc>
                  <a:txBody>
                    <a:bodyPr/>
                    <a:lstStyle/>
                    <a:p>
                      <a:pPr marL="0" lvl="1" indent="0" algn="l">
                        <a:lnSpc>
                          <a:spcPct val="200000"/>
                        </a:lnSpc>
                        <a:spcAft>
                          <a:spcPts val="0"/>
                        </a:spcAft>
                        <a:buFont typeface="Arial" panose="020B0604020202020204" pitchFamily="34" charset="0"/>
                        <a:buNone/>
                      </a:pPr>
                      <a:r>
                        <a:rPr lang="es-ES_tradnl" sz="1200" dirty="0" smtClean="0">
                          <a:effectLst/>
                          <a:latin typeface="Times New Roman" panose="02020603050405020304" pitchFamily="18" charset="0"/>
                          <a:cs typeface="Times New Roman" panose="02020603050405020304" pitchFamily="18" charset="0"/>
                        </a:rPr>
                        <a:t>Variable</a:t>
                      </a:r>
                      <a:r>
                        <a:rPr lang="es-ES_tradnl" sz="1200" baseline="0" dirty="0" smtClean="0">
                          <a:effectLst/>
                          <a:latin typeface="Times New Roman" panose="02020603050405020304" pitchFamily="18" charset="0"/>
                          <a:cs typeface="Times New Roman" panose="02020603050405020304" pitchFamily="18" charset="0"/>
                        </a:rPr>
                        <a:t> D</a:t>
                      </a:r>
                      <a:r>
                        <a:rPr lang="es-ES_tradnl" sz="1200" dirty="0" smtClean="0">
                          <a:effectLst/>
                          <a:latin typeface="Times New Roman" panose="02020603050405020304" pitchFamily="18" charset="0"/>
                          <a:cs typeface="Times New Roman" panose="02020603050405020304" pitchFamily="18" charset="0"/>
                        </a:rPr>
                        <a:t>ependiente</a:t>
                      </a:r>
                      <a:endParaRPr lang="es-EC" sz="1200" dirty="0">
                        <a:solidFill>
                          <a:srgbClr val="2E74B5"/>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8111" marR="48111" marT="0" marB="0"/>
                </a:tc>
                <a:tc>
                  <a:txBody>
                    <a:bodyPr/>
                    <a:lstStyle/>
                    <a:p>
                      <a:pPr marL="0" lvl="0" indent="0">
                        <a:lnSpc>
                          <a:spcPct val="200000"/>
                        </a:lnSpc>
                        <a:spcAft>
                          <a:spcPts val="0"/>
                        </a:spcAft>
                        <a:buFont typeface="Arial" panose="020B0604020202020204" pitchFamily="34" charset="0"/>
                        <a:buNone/>
                      </a:pPr>
                      <a:r>
                        <a:rPr lang="es-ES_tradnl" sz="1200" dirty="0">
                          <a:effectLst/>
                          <a:latin typeface="Times New Roman" panose="02020603050405020304" pitchFamily="18" charset="0"/>
                          <a:cs typeface="Times New Roman" panose="02020603050405020304" pitchFamily="18" charset="0"/>
                        </a:rPr>
                        <a:t>Definición conceptual</a:t>
                      </a:r>
                      <a:endParaRPr lang="es-EC" sz="1200" dirty="0">
                        <a:solidFill>
                          <a:srgbClr val="2E74B5"/>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8111" marR="48111" marT="0" marB="0"/>
                </a:tc>
                <a:tc>
                  <a:txBody>
                    <a:bodyPr/>
                    <a:lstStyle/>
                    <a:p>
                      <a:pPr marL="0" lvl="0" indent="0">
                        <a:lnSpc>
                          <a:spcPct val="200000"/>
                        </a:lnSpc>
                        <a:spcAft>
                          <a:spcPts val="0"/>
                        </a:spcAft>
                        <a:buFont typeface="Arial" panose="020B0604020202020204" pitchFamily="34" charset="0"/>
                        <a:buNone/>
                      </a:pPr>
                      <a:r>
                        <a:rPr lang="es-ES_tradnl" sz="1200">
                          <a:effectLst/>
                          <a:latin typeface="Times New Roman" panose="02020603050405020304" pitchFamily="18" charset="0"/>
                          <a:cs typeface="Times New Roman" panose="02020603050405020304" pitchFamily="18" charset="0"/>
                        </a:rPr>
                        <a:t>Dimensiones</a:t>
                      </a:r>
                      <a:endParaRPr lang="es-EC" sz="1200">
                        <a:solidFill>
                          <a:srgbClr val="2E74B5"/>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8111" marR="48111" marT="0" marB="0"/>
                </a:tc>
                <a:tc>
                  <a:txBody>
                    <a:bodyPr/>
                    <a:lstStyle/>
                    <a:p>
                      <a:pPr marL="0" lvl="0" indent="0">
                        <a:lnSpc>
                          <a:spcPct val="200000"/>
                        </a:lnSpc>
                        <a:spcAft>
                          <a:spcPts val="0"/>
                        </a:spcAft>
                        <a:buFont typeface="Arial" panose="020B0604020202020204" pitchFamily="34" charset="0"/>
                        <a:buNone/>
                      </a:pPr>
                      <a:r>
                        <a:rPr lang="es-ES_tradnl" sz="1200">
                          <a:effectLst/>
                          <a:latin typeface="Times New Roman" panose="02020603050405020304" pitchFamily="18" charset="0"/>
                          <a:cs typeface="Times New Roman" panose="02020603050405020304" pitchFamily="18" charset="0"/>
                        </a:rPr>
                        <a:t>Subdimensiones (indicadores)</a:t>
                      </a:r>
                      <a:endParaRPr lang="es-EC" sz="1200">
                        <a:solidFill>
                          <a:srgbClr val="2E74B5"/>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8111" marR="48111" marT="0" marB="0"/>
                </a:tc>
                <a:tc>
                  <a:txBody>
                    <a:bodyPr/>
                    <a:lstStyle/>
                    <a:p>
                      <a:pPr marL="0" lvl="0" indent="0">
                        <a:lnSpc>
                          <a:spcPct val="200000"/>
                        </a:lnSpc>
                        <a:spcAft>
                          <a:spcPts val="0"/>
                        </a:spcAft>
                        <a:buFont typeface="Arial" panose="020B0604020202020204" pitchFamily="34" charset="0"/>
                        <a:buNone/>
                      </a:pPr>
                      <a:r>
                        <a:rPr lang="es-ES_tradnl" sz="1200" dirty="0">
                          <a:effectLst/>
                          <a:latin typeface="Times New Roman" panose="02020603050405020304" pitchFamily="18" charset="0"/>
                          <a:cs typeface="Times New Roman" panose="02020603050405020304" pitchFamily="18" charset="0"/>
                        </a:rPr>
                        <a:t>Indicadores</a:t>
                      </a:r>
                      <a:endParaRPr lang="es-EC" sz="1200" dirty="0">
                        <a:solidFill>
                          <a:srgbClr val="2E74B5"/>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8111" marR="48111" marT="0" marB="0"/>
                </a:tc>
                <a:extLst>
                  <a:ext uri="{0D108BD9-81ED-4DB2-BD59-A6C34878D82A}">
                    <a16:rowId xmlns:a16="http://schemas.microsoft.com/office/drawing/2014/main" val="2007908357"/>
                  </a:ext>
                </a:extLst>
              </a:tr>
              <a:tr h="4715474">
                <a:tc>
                  <a:txBody>
                    <a:bodyPr/>
                    <a:lstStyle/>
                    <a:p>
                      <a:pPr marL="0" lvl="0" indent="0">
                        <a:lnSpc>
                          <a:spcPct val="150000"/>
                        </a:lnSpc>
                        <a:spcAft>
                          <a:spcPts val="0"/>
                        </a:spcAft>
                        <a:buFont typeface="Arial" panose="020B0604020202020204" pitchFamily="34" charset="0"/>
                        <a:buNone/>
                      </a:pPr>
                      <a:r>
                        <a:rPr lang="es-EC" sz="1200" dirty="0" smtClean="0">
                          <a:effectLst/>
                          <a:latin typeface="Times New Roman" panose="02020603050405020304" pitchFamily="18" charset="0"/>
                          <a:cs typeface="Times New Roman" panose="02020603050405020304" pitchFamily="18" charset="0"/>
                        </a:rPr>
                        <a:t>Fundamentos </a:t>
                      </a:r>
                      <a:r>
                        <a:rPr lang="es-EC" sz="1200" dirty="0">
                          <a:effectLst/>
                          <a:latin typeface="Times New Roman" panose="02020603050405020304" pitchFamily="18" charset="0"/>
                          <a:cs typeface="Times New Roman" panose="02020603050405020304" pitchFamily="18" charset="0"/>
                        </a:rPr>
                        <a:t>técnicos </a:t>
                      </a:r>
                      <a:endParaRPr lang="es-EC" sz="1200" dirty="0">
                        <a:solidFill>
                          <a:srgbClr val="2E74B5"/>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8111" marR="48111" marT="0" marB="0"/>
                </a:tc>
                <a:tc>
                  <a:txBody>
                    <a:bodyPr/>
                    <a:lstStyle/>
                    <a:p>
                      <a:pPr marL="0" lvl="0" indent="0">
                        <a:lnSpc>
                          <a:spcPct val="150000"/>
                        </a:lnSpc>
                        <a:spcAft>
                          <a:spcPts val="0"/>
                        </a:spcAft>
                        <a:buFont typeface="Arial" panose="020B0604020202020204" pitchFamily="34" charset="0"/>
                        <a:buNone/>
                        <a:tabLst>
                          <a:tab pos="114300" algn="l"/>
                        </a:tabLst>
                      </a:pPr>
                      <a:r>
                        <a:rPr lang="es-ES" sz="1200" dirty="0">
                          <a:effectLst/>
                          <a:latin typeface="Times New Roman" panose="02020603050405020304" pitchFamily="18" charset="0"/>
                          <a:cs typeface="Times New Roman" panose="02020603050405020304" pitchFamily="18" charset="0"/>
                        </a:rPr>
                        <a:t>Las actividades motrices que son específicas de una actividad deportiva y que realizadas en forma adecuada hacen más eficiente el movimiento, gastando menos energía y obteniendo mejores resultados. </a:t>
                      </a:r>
                      <a:endParaRPr lang="es-EC" sz="1200" dirty="0">
                        <a:solidFill>
                          <a:srgbClr val="2E74B5"/>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8111" marR="48111" marT="0" marB="0"/>
                </a:tc>
                <a:tc>
                  <a:txBody>
                    <a:bodyPr/>
                    <a:lstStyle/>
                    <a:p>
                      <a:pPr marL="0" lvl="0" indent="0">
                        <a:lnSpc>
                          <a:spcPct val="150000"/>
                        </a:lnSpc>
                        <a:spcAft>
                          <a:spcPts val="0"/>
                        </a:spcAft>
                        <a:buFont typeface="Arial" panose="020B0604020202020204" pitchFamily="34" charset="0"/>
                        <a:buNone/>
                      </a:pPr>
                      <a:r>
                        <a:rPr lang="es-ES_tradnl" sz="1200" dirty="0">
                          <a:effectLst/>
                          <a:latin typeface="Times New Roman" panose="02020603050405020304" pitchFamily="18" charset="0"/>
                          <a:cs typeface="Times New Roman" panose="02020603050405020304" pitchFamily="18" charset="0"/>
                        </a:rPr>
                        <a:t>Fundamentos técnicos Defensivos</a:t>
                      </a:r>
                      <a:endParaRPr lang="es-EC" sz="1200" dirty="0">
                        <a:effectLst/>
                        <a:latin typeface="Times New Roman" panose="02020603050405020304" pitchFamily="18" charset="0"/>
                        <a:cs typeface="Times New Roman" panose="02020603050405020304" pitchFamily="18" charset="0"/>
                      </a:endParaRPr>
                    </a:p>
                    <a:p>
                      <a:pPr marL="0" lvl="0" indent="0">
                        <a:lnSpc>
                          <a:spcPct val="150000"/>
                        </a:lnSpc>
                        <a:spcAft>
                          <a:spcPts val="0"/>
                        </a:spcAft>
                        <a:buFont typeface="Arial" panose="020B0604020202020204" pitchFamily="34" charset="0"/>
                        <a:buNone/>
                      </a:pPr>
                      <a:r>
                        <a:rPr lang="es-ES_tradnl"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cs typeface="Times New Roman" panose="02020603050405020304" pitchFamily="18" charset="0"/>
                      </a:endParaRPr>
                    </a:p>
                    <a:p>
                      <a:pPr marL="0" lvl="0" indent="0">
                        <a:lnSpc>
                          <a:spcPct val="150000"/>
                        </a:lnSpc>
                        <a:spcAft>
                          <a:spcPts val="0"/>
                        </a:spcAft>
                        <a:buFont typeface="Arial" panose="020B0604020202020204" pitchFamily="34" charset="0"/>
                        <a:buNone/>
                      </a:pPr>
                      <a:r>
                        <a:rPr lang="es-ES_tradnl"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cs typeface="Times New Roman" panose="02020603050405020304" pitchFamily="18" charset="0"/>
                      </a:endParaRPr>
                    </a:p>
                    <a:p>
                      <a:pPr marL="0" lvl="0" indent="0">
                        <a:lnSpc>
                          <a:spcPct val="150000"/>
                        </a:lnSpc>
                        <a:spcAft>
                          <a:spcPts val="0"/>
                        </a:spcAft>
                        <a:buFont typeface="Arial" panose="020B0604020202020204" pitchFamily="34" charset="0"/>
                        <a:buNone/>
                      </a:pPr>
                      <a:r>
                        <a:rPr lang="es-ES_tradnl"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cs typeface="Times New Roman" panose="02020603050405020304" pitchFamily="18" charset="0"/>
                      </a:endParaRPr>
                    </a:p>
                    <a:p>
                      <a:pPr marL="0" lvl="0" indent="0">
                        <a:lnSpc>
                          <a:spcPct val="150000"/>
                        </a:lnSpc>
                        <a:spcAft>
                          <a:spcPts val="0"/>
                        </a:spcAft>
                        <a:buFont typeface="Arial" panose="020B0604020202020204" pitchFamily="34" charset="0"/>
                        <a:buNone/>
                      </a:pPr>
                      <a:r>
                        <a:rPr lang="es-ES_tradnl"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cs typeface="Times New Roman" panose="02020603050405020304" pitchFamily="18" charset="0"/>
                      </a:endParaRPr>
                    </a:p>
                    <a:p>
                      <a:pPr marL="0" lvl="0" indent="0">
                        <a:lnSpc>
                          <a:spcPct val="150000"/>
                        </a:lnSpc>
                        <a:spcAft>
                          <a:spcPts val="0"/>
                        </a:spcAft>
                        <a:buFont typeface="Arial" panose="020B0604020202020204" pitchFamily="34" charset="0"/>
                        <a:buNone/>
                      </a:pPr>
                      <a:r>
                        <a:rPr lang="es-ES_tradnl"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cs typeface="Times New Roman" panose="02020603050405020304" pitchFamily="18" charset="0"/>
                      </a:endParaRPr>
                    </a:p>
                    <a:p>
                      <a:pPr marL="0" lvl="0" indent="0">
                        <a:lnSpc>
                          <a:spcPct val="150000"/>
                        </a:lnSpc>
                        <a:spcAft>
                          <a:spcPts val="0"/>
                        </a:spcAft>
                        <a:buFont typeface="Arial" panose="020B0604020202020204" pitchFamily="34" charset="0"/>
                        <a:buNone/>
                      </a:pPr>
                      <a:endParaRPr lang="es-ES_tradnl" sz="1200" dirty="0" smtClean="0">
                        <a:effectLst/>
                        <a:latin typeface="Times New Roman" panose="02020603050405020304" pitchFamily="18" charset="0"/>
                        <a:cs typeface="Times New Roman" panose="02020603050405020304" pitchFamily="18" charset="0"/>
                      </a:endParaRPr>
                    </a:p>
                    <a:p>
                      <a:pPr marL="0" lvl="0" indent="0">
                        <a:lnSpc>
                          <a:spcPct val="150000"/>
                        </a:lnSpc>
                        <a:spcAft>
                          <a:spcPts val="0"/>
                        </a:spcAft>
                        <a:buFont typeface="Arial" panose="020B0604020202020204" pitchFamily="34" charset="0"/>
                        <a:buNone/>
                      </a:pPr>
                      <a:r>
                        <a:rPr lang="es-ES_tradnl" sz="1200" dirty="0" smtClean="0">
                          <a:effectLst/>
                          <a:latin typeface="Times New Roman" panose="02020603050405020304" pitchFamily="18" charset="0"/>
                          <a:cs typeface="Times New Roman" panose="02020603050405020304" pitchFamily="18" charset="0"/>
                        </a:rPr>
                        <a:t> </a:t>
                      </a:r>
                    </a:p>
                    <a:p>
                      <a:pPr marL="0" lvl="0" indent="0">
                        <a:lnSpc>
                          <a:spcPct val="150000"/>
                        </a:lnSpc>
                        <a:spcAft>
                          <a:spcPts val="0"/>
                        </a:spcAft>
                        <a:buFont typeface="Arial" panose="020B0604020202020204" pitchFamily="34" charset="0"/>
                        <a:buNone/>
                      </a:pPr>
                      <a:r>
                        <a:rPr lang="es-ES_tradnl" sz="1200" dirty="0" smtClean="0">
                          <a:effectLst/>
                          <a:latin typeface="Times New Roman" panose="02020603050405020304" pitchFamily="18" charset="0"/>
                          <a:cs typeface="Times New Roman" panose="02020603050405020304" pitchFamily="18" charset="0"/>
                        </a:rPr>
                        <a:t>Fundamentos </a:t>
                      </a:r>
                      <a:r>
                        <a:rPr lang="es-ES_tradnl" sz="1200" dirty="0">
                          <a:effectLst/>
                          <a:latin typeface="Times New Roman" panose="02020603050405020304" pitchFamily="18" charset="0"/>
                          <a:cs typeface="Times New Roman" panose="02020603050405020304" pitchFamily="18" charset="0"/>
                        </a:rPr>
                        <a:t>técnicos Ofensivos </a:t>
                      </a:r>
                      <a:endParaRPr lang="es-EC" sz="1200" dirty="0">
                        <a:solidFill>
                          <a:srgbClr val="2E74B5"/>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8111" marR="48111" marT="0" marB="0"/>
                </a:tc>
                <a:tc>
                  <a:txBody>
                    <a:bodyPr/>
                    <a:lstStyle/>
                    <a:p>
                      <a:pPr lvl="0" indent="457200">
                        <a:lnSpc>
                          <a:spcPct val="150000"/>
                        </a:lnSpc>
                        <a:spcAft>
                          <a:spcPts val="0"/>
                        </a:spcAft>
                      </a:pPr>
                      <a:r>
                        <a:rPr lang="es-EC" sz="1200" b="1" dirty="0">
                          <a:effectLst/>
                          <a:latin typeface="Times New Roman" panose="02020603050405020304" pitchFamily="18" charset="0"/>
                          <a:cs typeface="Times New Roman" panose="02020603050405020304" pitchFamily="18" charset="0"/>
                        </a:rPr>
                        <a:t>Técnicas </a:t>
                      </a:r>
                      <a:r>
                        <a:rPr lang="es-EC" sz="1200" b="1" dirty="0" smtClean="0">
                          <a:effectLst/>
                          <a:latin typeface="Times New Roman" panose="02020603050405020304" pitchFamily="18" charset="0"/>
                          <a:cs typeface="Times New Roman" panose="02020603050405020304" pitchFamily="18" charset="0"/>
                        </a:rPr>
                        <a:t>de</a:t>
                      </a:r>
                      <a:r>
                        <a:rPr lang="es-EC" sz="1200" b="1" baseline="0" dirty="0" smtClean="0">
                          <a:effectLst/>
                          <a:latin typeface="Times New Roman" panose="02020603050405020304" pitchFamily="18" charset="0"/>
                          <a:cs typeface="Times New Roman" panose="02020603050405020304" pitchFamily="18" charset="0"/>
                        </a:rPr>
                        <a:t> </a:t>
                      </a:r>
                      <a:r>
                        <a:rPr lang="es-EC" sz="1200" b="1" dirty="0" smtClean="0">
                          <a:effectLst/>
                          <a:latin typeface="Times New Roman" panose="02020603050405020304" pitchFamily="18" charset="0"/>
                          <a:cs typeface="Times New Roman" panose="02020603050405020304" pitchFamily="18" charset="0"/>
                        </a:rPr>
                        <a:t>desplazamientos </a:t>
                      </a:r>
                    </a:p>
                    <a:p>
                      <a:pPr marL="628650" lvl="0" indent="-171450">
                        <a:lnSpc>
                          <a:spcPct val="150000"/>
                        </a:lnSpc>
                        <a:spcAft>
                          <a:spcPts val="0"/>
                        </a:spcAft>
                        <a:buFont typeface="Arial" panose="020B0604020202020204" pitchFamily="34" charset="0"/>
                        <a:buChar char="•"/>
                      </a:pPr>
                      <a:r>
                        <a:rPr lang="es-ES" sz="1200" dirty="0" smtClean="0">
                          <a:effectLst/>
                          <a:latin typeface="Times New Roman" panose="02020603050405020304" pitchFamily="18" charset="0"/>
                          <a:cs typeface="Times New Roman" panose="02020603050405020304" pitchFamily="18" charset="0"/>
                        </a:rPr>
                        <a:t>Desplazamientos </a:t>
                      </a:r>
                      <a:endParaRPr lang="es-EC" sz="1200" dirty="0" smtClean="0">
                        <a:effectLst/>
                        <a:latin typeface="Times New Roman" panose="02020603050405020304" pitchFamily="18" charset="0"/>
                        <a:cs typeface="Times New Roman" panose="02020603050405020304" pitchFamily="18" charset="0"/>
                      </a:endParaRPr>
                    </a:p>
                    <a:p>
                      <a:pPr marL="628650" lvl="0" indent="-171450">
                        <a:lnSpc>
                          <a:spcPct val="150000"/>
                        </a:lnSpc>
                        <a:spcAft>
                          <a:spcPts val="0"/>
                        </a:spcAft>
                        <a:buFont typeface="Arial" panose="020B0604020202020204" pitchFamily="34" charset="0"/>
                        <a:buChar char="•"/>
                      </a:pPr>
                      <a:r>
                        <a:rPr lang="es-ES" sz="1200" dirty="0" smtClean="0">
                          <a:effectLst/>
                          <a:latin typeface="Times New Roman" panose="02020603050405020304" pitchFamily="18" charset="0"/>
                          <a:cs typeface="Times New Roman" panose="02020603050405020304" pitchFamily="18" charset="0"/>
                        </a:rPr>
                        <a:t>Rebotes defensivos</a:t>
                      </a:r>
                    </a:p>
                    <a:p>
                      <a:pPr marL="6286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s-ES" sz="1200" dirty="0" smtClean="0">
                          <a:effectLst/>
                          <a:latin typeface="Times New Roman" panose="02020603050405020304" pitchFamily="18" charset="0"/>
                          <a:cs typeface="Times New Roman" panose="02020603050405020304" pitchFamily="18" charset="0"/>
                        </a:rPr>
                        <a:t> </a:t>
                      </a:r>
                      <a:r>
                        <a:rPr lang="es-EC" sz="1200" dirty="0" smtClean="0">
                          <a:effectLst/>
                          <a:latin typeface="Times New Roman" panose="02020603050405020304" pitchFamily="18" charset="0"/>
                          <a:cs typeface="Times New Roman" panose="02020603050405020304" pitchFamily="18" charset="0"/>
                        </a:rPr>
                        <a:t>Posturas</a:t>
                      </a:r>
                    </a:p>
                    <a:p>
                      <a:pPr marL="457200" lvl="0" indent="0">
                        <a:lnSpc>
                          <a:spcPct val="150000"/>
                        </a:lnSpc>
                        <a:spcAft>
                          <a:spcPts val="0"/>
                        </a:spcAft>
                        <a:buFont typeface="Arial" panose="020B0604020202020204" pitchFamily="34" charset="0"/>
                        <a:buNone/>
                      </a:pPr>
                      <a:r>
                        <a:rPr lang="es-EC" sz="1200" b="1" dirty="0" smtClean="0">
                          <a:effectLst/>
                          <a:latin typeface="Times New Roman" panose="02020603050405020304" pitchFamily="18" charset="0"/>
                          <a:cs typeface="Times New Roman" panose="02020603050405020304" pitchFamily="18" charset="0"/>
                        </a:rPr>
                        <a:t>Apoderamiento del balón</a:t>
                      </a:r>
                      <a:r>
                        <a:rPr lang="es-EC" sz="1200" b="1" baseline="0" dirty="0" smtClean="0">
                          <a:effectLst/>
                          <a:latin typeface="Times New Roman" panose="02020603050405020304" pitchFamily="18" charset="0"/>
                          <a:cs typeface="Times New Roman" panose="02020603050405020304" pitchFamily="18" charset="0"/>
                        </a:rPr>
                        <a:t> </a:t>
                      </a:r>
                      <a:endParaRPr lang="es-ES" sz="1200" dirty="0" smtClean="0">
                        <a:effectLst/>
                        <a:latin typeface="Times New Roman" panose="02020603050405020304" pitchFamily="18" charset="0"/>
                        <a:cs typeface="Times New Roman" panose="02020603050405020304" pitchFamily="18" charset="0"/>
                      </a:endParaRPr>
                    </a:p>
                    <a:p>
                      <a:pPr marL="6286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s-EC" sz="1200" dirty="0" smtClean="0">
                          <a:effectLst/>
                          <a:latin typeface="Times New Roman" panose="02020603050405020304" pitchFamily="18" charset="0"/>
                          <a:cs typeface="Times New Roman" panose="02020603050405020304" pitchFamily="18" charset="0"/>
                        </a:rPr>
                        <a:t>Quitar balón </a:t>
                      </a:r>
                    </a:p>
                    <a:p>
                      <a:pPr marL="6286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s-ES" sz="1200" dirty="0" smtClean="0">
                          <a:effectLst/>
                          <a:latin typeface="Times New Roman" panose="02020603050405020304" pitchFamily="18" charset="0"/>
                          <a:cs typeface="Times New Roman" panose="02020603050405020304" pitchFamily="18" charset="0"/>
                        </a:rPr>
                        <a:t>Tumbar balón </a:t>
                      </a:r>
                      <a:endParaRPr lang="es-EC" sz="1200" b="1" dirty="0" smtClean="0">
                        <a:effectLst/>
                        <a:latin typeface="Times New Roman" panose="02020603050405020304" pitchFamily="18" charset="0"/>
                        <a:cs typeface="Times New Roman" panose="02020603050405020304" pitchFamily="18" charset="0"/>
                      </a:endParaRPr>
                    </a:p>
                    <a:p>
                      <a:pPr lvl="0" indent="457200">
                        <a:lnSpc>
                          <a:spcPct val="150000"/>
                        </a:lnSpc>
                        <a:spcAft>
                          <a:spcPts val="0"/>
                        </a:spcAft>
                      </a:pPr>
                      <a:r>
                        <a:rPr lang="es-EC" sz="1200" b="1" dirty="0" smtClean="0">
                          <a:effectLst/>
                          <a:latin typeface="Times New Roman" panose="02020603050405020304" pitchFamily="18" charset="0"/>
                          <a:cs typeface="Times New Roman" panose="02020603050405020304" pitchFamily="18" charset="0"/>
                        </a:rPr>
                        <a:t>Técnicas </a:t>
                      </a:r>
                      <a:r>
                        <a:rPr lang="es-EC" sz="1200" b="1" dirty="0">
                          <a:effectLst/>
                          <a:latin typeface="Times New Roman" panose="02020603050405020304" pitchFamily="18" charset="0"/>
                          <a:cs typeface="Times New Roman" panose="02020603050405020304" pitchFamily="18" charset="0"/>
                        </a:rPr>
                        <a:t>de desplazamientos </a:t>
                      </a:r>
                    </a:p>
                    <a:p>
                      <a:pPr marL="628650" lvl="0" indent="-171450">
                        <a:lnSpc>
                          <a:spcPct val="150000"/>
                        </a:lnSpc>
                        <a:spcAft>
                          <a:spcPts val="0"/>
                        </a:spcAft>
                        <a:buFont typeface="Arial" panose="020B0604020202020204" pitchFamily="34" charset="0"/>
                        <a:buChar char="•"/>
                      </a:pPr>
                      <a:r>
                        <a:rPr lang="es-ES" sz="1200" dirty="0">
                          <a:effectLst/>
                          <a:latin typeface="Times New Roman" panose="02020603050405020304" pitchFamily="18" charset="0"/>
                          <a:cs typeface="Times New Roman" panose="02020603050405020304" pitchFamily="18" charset="0"/>
                        </a:rPr>
                        <a:t>Carrera y cortes</a:t>
                      </a:r>
                      <a:endParaRPr lang="es-EC" sz="1200" dirty="0">
                        <a:effectLst/>
                        <a:latin typeface="Times New Roman" panose="02020603050405020304" pitchFamily="18" charset="0"/>
                        <a:cs typeface="Times New Roman" panose="02020603050405020304" pitchFamily="18" charset="0"/>
                      </a:endParaRPr>
                    </a:p>
                    <a:p>
                      <a:pPr marL="628650" lvl="0" indent="-171450">
                        <a:lnSpc>
                          <a:spcPct val="150000"/>
                        </a:lnSpc>
                        <a:spcAft>
                          <a:spcPts val="0"/>
                        </a:spcAft>
                        <a:buFont typeface="Arial" panose="020B0604020202020204" pitchFamily="34" charset="0"/>
                        <a:buChar char="•"/>
                      </a:pPr>
                      <a:r>
                        <a:rPr lang="es-ES" sz="1200" dirty="0">
                          <a:effectLst/>
                          <a:latin typeface="Times New Roman" panose="02020603050405020304" pitchFamily="18" charset="0"/>
                          <a:cs typeface="Times New Roman" panose="02020603050405020304" pitchFamily="18" charset="0"/>
                        </a:rPr>
                        <a:t>Saltos </a:t>
                      </a:r>
                      <a:endParaRPr lang="es-EC" sz="1200" dirty="0">
                        <a:effectLst/>
                        <a:latin typeface="Times New Roman" panose="02020603050405020304" pitchFamily="18" charset="0"/>
                        <a:cs typeface="Times New Roman" panose="02020603050405020304" pitchFamily="18" charset="0"/>
                      </a:endParaRPr>
                    </a:p>
                    <a:p>
                      <a:pPr marL="628650" lvl="0" indent="-171450">
                        <a:lnSpc>
                          <a:spcPct val="150000"/>
                        </a:lnSpc>
                        <a:spcAft>
                          <a:spcPts val="0"/>
                        </a:spcAft>
                        <a:buFont typeface="Arial" panose="020B0604020202020204" pitchFamily="34" charset="0"/>
                        <a:buChar char="•"/>
                      </a:pPr>
                      <a:r>
                        <a:rPr lang="es-ES" sz="1200" dirty="0">
                          <a:effectLst/>
                          <a:latin typeface="Times New Roman" panose="02020603050405020304" pitchFamily="18" charset="0"/>
                          <a:cs typeface="Times New Roman" panose="02020603050405020304" pitchFamily="18" charset="0"/>
                        </a:rPr>
                        <a:t>Paradas </a:t>
                      </a:r>
                      <a:endParaRPr lang="es-EC" sz="1200" dirty="0">
                        <a:effectLst/>
                        <a:latin typeface="Times New Roman" panose="02020603050405020304" pitchFamily="18" charset="0"/>
                        <a:cs typeface="Times New Roman" panose="02020603050405020304" pitchFamily="18" charset="0"/>
                      </a:endParaRPr>
                    </a:p>
                    <a:p>
                      <a:pPr marL="628650" lvl="0" indent="-171450">
                        <a:lnSpc>
                          <a:spcPct val="150000"/>
                        </a:lnSpc>
                        <a:spcAft>
                          <a:spcPts val="0"/>
                        </a:spcAft>
                        <a:buFont typeface="Arial" panose="020B0604020202020204" pitchFamily="34" charset="0"/>
                        <a:buChar char="•"/>
                      </a:pPr>
                      <a:r>
                        <a:rPr lang="es-ES" sz="1200" dirty="0">
                          <a:effectLst/>
                          <a:latin typeface="Times New Roman" panose="02020603050405020304" pitchFamily="18" charset="0"/>
                          <a:cs typeface="Times New Roman" panose="02020603050405020304" pitchFamily="18" charset="0"/>
                        </a:rPr>
                        <a:t>Giros – Pívot </a:t>
                      </a:r>
                      <a:endParaRPr lang="es-EC" sz="1200" dirty="0">
                        <a:effectLst/>
                        <a:latin typeface="Times New Roman" panose="02020603050405020304" pitchFamily="18" charset="0"/>
                        <a:cs typeface="Times New Roman" panose="02020603050405020304" pitchFamily="18" charset="0"/>
                      </a:endParaRPr>
                    </a:p>
                    <a:p>
                      <a:pPr marL="628650" lvl="0" indent="-171450">
                        <a:lnSpc>
                          <a:spcPct val="150000"/>
                        </a:lnSpc>
                        <a:spcAft>
                          <a:spcPts val="0"/>
                        </a:spcAft>
                        <a:buFont typeface="Arial" panose="020B0604020202020204" pitchFamily="34" charset="0"/>
                        <a:buChar char="•"/>
                      </a:pPr>
                      <a:r>
                        <a:rPr lang="es-ES" sz="1200" dirty="0">
                          <a:effectLst/>
                          <a:latin typeface="Times New Roman" panose="02020603050405020304" pitchFamily="18" charset="0"/>
                          <a:cs typeface="Times New Roman" panose="02020603050405020304" pitchFamily="18" charset="0"/>
                        </a:rPr>
                        <a:t>Rebote ofensivo</a:t>
                      </a:r>
                      <a:endParaRPr lang="es-EC" sz="1200" dirty="0">
                        <a:effectLst/>
                        <a:latin typeface="Times New Roman" panose="02020603050405020304" pitchFamily="18" charset="0"/>
                        <a:cs typeface="Times New Roman" panose="02020603050405020304" pitchFamily="18" charset="0"/>
                      </a:endParaRPr>
                    </a:p>
                    <a:p>
                      <a:pPr marL="0" lvl="0" indent="0">
                        <a:lnSpc>
                          <a:spcPct val="150000"/>
                        </a:lnSpc>
                        <a:spcAft>
                          <a:spcPts val="0"/>
                        </a:spcAft>
                        <a:buFont typeface="Arial" panose="020B0604020202020204" pitchFamily="34" charset="0"/>
                        <a:buNone/>
                      </a:pPr>
                      <a:r>
                        <a:rPr lang="es-EC" sz="1200" b="1" dirty="0" smtClean="0">
                          <a:effectLst/>
                          <a:latin typeface="Times New Roman" panose="02020603050405020304" pitchFamily="18" charset="0"/>
                          <a:cs typeface="Times New Roman" panose="02020603050405020304" pitchFamily="18" charset="0"/>
                        </a:rPr>
                        <a:t>            Manejo </a:t>
                      </a:r>
                      <a:r>
                        <a:rPr lang="es-EC" sz="1200" b="1" dirty="0">
                          <a:effectLst/>
                          <a:latin typeface="Times New Roman" panose="02020603050405020304" pitchFamily="18" charset="0"/>
                          <a:cs typeface="Times New Roman" panose="02020603050405020304" pitchFamily="18" charset="0"/>
                        </a:rPr>
                        <a:t>del balón  </a:t>
                      </a:r>
                    </a:p>
                    <a:p>
                      <a:pPr marL="628650" lvl="0" indent="-171450">
                        <a:lnSpc>
                          <a:spcPct val="150000"/>
                        </a:lnSpc>
                        <a:spcAft>
                          <a:spcPts val="0"/>
                        </a:spcAft>
                        <a:buFont typeface="Arial" panose="020B0604020202020204" pitchFamily="34" charset="0"/>
                        <a:buChar char="•"/>
                      </a:pPr>
                      <a:r>
                        <a:rPr lang="es-ES" sz="1200" dirty="0">
                          <a:effectLst/>
                          <a:latin typeface="Times New Roman" panose="02020603050405020304" pitchFamily="18" charset="0"/>
                          <a:cs typeface="Times New Roman" panose="02020603050405020304" pitchFamily="18" charset="0"/>
                        </a:rPr>
                        <a:t>Pases </a:t>
                      </a:r>
                      <a:endParaRPr lang="es-EC" sz="1200" dirty="0">
                        <a:effectLst/>
                        <a:latin typeface="Times New Roman" panose="02020603050405020304" pitchFamily="18" charset="0"/>
                        <a:cs typeface="Times New Roman" panose="02020603050405020304" pitchFamily="18" charset="0"/>
                      </a:endParaRPr>
                    </a:p>
                    <a:p>
                      <a:pPr marL="628650" lvl="0" indent="-171450">
                        <a:lnSpc>
                          <a:spcPct val="150000"/>
                        </a:lnSpc>
                        <a:spcAft>
                          <a:spcPts val="0"/>
                        </a:spcAft>
                        <a:buFont typeface="Arial" panose="020B0604020202020204" pitchFamily="34" charset="0"/>
                        <a:buChar char="•"/>
                      </a:pPr>
                      <a:r>
                        <a:rPr lang="es-ES" sz="1200" dirty="0">
                          <a:effectLst/>
                          <a:latin typeface="Times New Roman" panose="02020603050405020304" pitchFamily="18" charset="0"/>
                          <a:cs typeface="Times New Roman" panose="02020603050405020304" pitchFamily="18" charset="0"/>
                        </a:rPr>
                        <a:t>Driblen </a:t>
                      </a:r>
                      <a:endParaRPr lang="es-EC" sz="1200" dirty="0">
                        <a:effectLst/>
                        <a:latin typeface="Times New Roman" panose="02020603050405020304" pitchFamily="18" charset="0"/>
                        <a:cs typeface="Times New Roman" panose="02020603050405020304" pitchFamily="18" charset="0"/>
                      </a:endParaRPr>
                    </a:p>
                    <a:p>
                      <a:pPr marL="628650" lvl="0" indent="-171450">
                        <a:lnSpc>
                          <a:spcPct val="150000"/>
                        </a:lnSpc>
                        <a:spcAft>
                          <a:spcPts val="0"/>
                        </a:spcAft>
                        <a:buFont typeface="Arial" panose="020B0604020202020204" pitchFamily="34" charset="0"/>
                        <a:buChar char="•"/>
                      </a:pPr>
                      <a:r>
                        <a:rPr lang="es-ES" sz="1200" dirty="0">
                          <a:effectLst/>
                          <a:latin typeface="Times New Roman" panose="02020603050405020304" pitchFamily="18" charset="0"/>
                          <a:cs typeface="Times New Roman" panose="02020603050405020304" pitchFamily="18" charset="0"/>
                        </a:rPr>
                        <a:t>Tiro al aro </a:t>
                      </a:r>
                      <a:endParaRPr lang="es-EC" sz="12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11" marR="48111" marT="0" marB="0"/>
                </a:tc>
                <a:tc>
                  <a:txBody>
                    <a:bodyPr/>
                    <a:lstStyle/>
                    <a:p>
                      <a:pPr lvl="0" indent="457200">
                        <a:lnSpc>
                          <a:spcPct val="150000"/>
                        </a:lnSpc>
                        <a:spcAft>
                          <a:spcPts val="0"/>
                        </a:spcAft>
                      </a:pPr>
                      <a:r>
                        <a:rPr lang="es-ES_tradnl"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cs typeface="Times New Roman" panose="02020603050405020304" pitchFamily="18" charset="0"/>
                      </a:endParaRPr>
                    </a:p>
                    <a:p>
                      <a:pPr marL="0" lvl="0" indent="0">
                        <a:lnSpc>
                          <a:spcPct val="150000"/>
                        </a:lnSpc>
                        <a:spcAft>
                          <a:spcPts val="0"/>
                        </a:spcAft>
                        <a:buFont typeface="Arial" panose="020B0604020202020204" pitchFamily="34" charset="0"/>
                        <a:buNone/>
                      </a:pPr>
                      <a:r>
                        <a:rPr lang="es-ES_tradnl" sz="1200" dirty="0">
                          <a:effectLst/>
                          <a:latin typeface="Times New Roman" panose="02020603050405020304" pitchFamily="18" charset="0"/>
                          <a:cs typeface="Times New Roman" panose="02020603050405020304" pitchFamily="18" charset="0"/>
                        </a:rPr>
                        <a:t>Guía de observación</a:t>
                      </a:r>
                      <a:endParaRPr lang="es-EC" sz="1200" dirty="0">
                        <a:solidFill>
                          <a:srgbClr val="2E74B5"/>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8111" marR="48111" marT="0" marB="0"/>
                </a:tc>
                <a:extLst>
                  <a:ext uri="{0D108BD9-81ED-4DB2-BD59-A6C34878D82A}">
                    <a16:rowId xmlns:a16="http://schemas.microsoft.com/office/drawing/2014/main" val="982579895"/>
                  </a:ext>
                </a:extLst>
              </a:tr>
            </a:tbl>
          </a:graphicData>
        </a:graphic>
      </p:graphicFrame>
    </p:spTree>
    <p:extLst>
      <p:ext uri="{BB962C8B-B14F-4D97-AF65-F5344CB8AC3E}">
        <p14:creationId xmlns:p14="http://schemas.microsoft.com/office/powerpoint/2010/main" val="13158356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628650" y="1850509"/>
            <a:ext cx="79037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2" name="Tabla 1"/>
          <p:cNvGraphicFramePr>
            <a:graphicFrameLocks noGrp="1"/>
          </p:cNvGraphicFramePr>
          <p:nvPr>
            <p:extLst/>
          </p:nvPr>
        </p:nvGraphicFramePr>
        <p:xfrm>
          <a:off x="179512" y="1196752"/>
          <a:ext cx="8784976" cy="4345668"/>
        </p:xfrm>
        <a:graphic>
          <a:graphicData uri="http://schemas.openxmlformats.org/drawingml/2006/table">
            <a:tbl>
              <a:tblPr firstRow="1" firstCol="1" bandRow="1">
                <a:tableStyleId>{D27102A9-8310-4765-A935-A1911B00CA55}</a:tableStyleId>
              </a:tblPr>
              <a:tblGrid>
                <a:gridCol w="1607057">
                  <a:extLst>
                    <a:ext uri="{9D8B030D-6E8A-4147-A177-3AD203B41FA5}">
                      <a16:colId xmlns:a16="http://schemas.microsoft.com/office/drawing/2014/main" val="20000"/>
                    </a:ext>
                  </a:extLst>
                </a:gridCol>
                <a:gridCol w="2065351">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2253110">
                  <a:extLst>
                    <a:ext uri="{9D8B030D-6E8A-4147-A177-3AD203B41FA5}">
                      <a16:colId xmlns:a16="http://schemas.microsoft.com/office/drawing/2014/main" val="20003"/>
                    </a:ext>
                  </a:extLst>
                </a:gridCol>
                <a:gridCol w="1707330">
                  <a:extLst>
                    <a:ext uri="{9D8B030D-6E8A-4147-A177-3AD203B41FA5}">
                      <a16:colId xmlns:a16="http://schemas.microsoft.com/office/drawing/2014/main" val="20004"/>
                    </a:ext>
                  </a:extLst>
                </a:gridCol>
              </a:tblGrid>
              <a:tr h="648072">
                <a:tc>
                  <a:txBody>
                    <a:bodyPr/>
                    <a:lstStyle/>
                    <a:p>
                      <a:pPr marL="0" indent="0">
                        <a:lnSpc>
                          <a:spcPct val="150000"/>
                        </a:lnSpc>
                        <a:spcAft>
                          <a:spcPts val="0"/>
                        </a:spcAft>
                        <a:buFont typeface="Arial" panose="020B0604020202020204" pitchFamily="34" charset="0"/>
                        <a:buNone/>
                      </a:pPr>
                      <a:r>
                        <a:rPr lang="es-ES_tradnl" sz="1200" dirty="0">
                          <a:effectLst/>
                          <a:latin typeface="Times New Roman" panose="02020603050405020304" pitchFamily="18" charset="0"/>
                          <a:cs typeface="Times New Roman" panose="02020603050405020304" pitchFamily="18" charset="0"/>
                        </a:rPr>
                        <a:t>V</a:t>
                      </a:r>
                      <a:r>
                        <a:rPr lang="es-ES_tradnl" sz="1200" dirty="0" smtClean="0">
                          <a:effectLst/>
                          <a:latin typeface="Times New Roman" panose="02020603050405020304" pitchFamily="18" charset="0"/>
                          <a:cs typeface="Times New Roman" panose="02020603050405020304" pitchFamily="18" charset="0"/>
                        </a:rPr>
                        <a:t>ariable </a:t>
                      </a:r>
                      <a:r>
                        <a:rPr lang="es-ES_tradnl" sz="1200" dirty="0">
                          <a:effectLst/>
                          <a:latin typeface="Times New Roman" panose="02020603050405020304" pitchFamily="18" charset="0"/>
                          <a:cs typeface="Times New Roman" panose="02020603050405020304" pitchFamily="18" charset="0"/>
                        </a:rPr>
                        <a:t>independiente</a:t>
                      </a:r>
                      <a:endParaRPr lang="es-ES" sz="1200" dirty="0">
                        <a:solidFill>
                          <a:srgbClr val="2E74B5"/>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5249" marR="65249" marT="0" marB="0"/>
                </a:tc>
                <a:tc>
                  <a:txBody>
                    <a:bodyPr/>
                    <a:lstStyle/>
                    <a:p>
                      <a:pPr marL="0" indent="0">
                        <a:lnSpc>
                          <a:spcPct val="150000"/>
                        </a:lnSpc>
                        <a:spcAft>
                          <a:spcPts val="0"/>
                        </a:spcAft>
                        <a:buFont typeface="Arial" panose="020B0604020202020204" pitchFamily="34" charset="0"/>
                        <a:buNone/>
                      </a:pPr>
                      <a:r>
                        <a:rPr lang="es-ES_tradnl" sz="1200" dirty="0">
                          <a:effectLst/>
                          <a:latin typeface="Times New Roman" panose="02020603050405020304" pitchFamily="18" charset="0"/>
                          <a:cs typeface="Times New Roman" panose="02020603050405020304" pitchFamily="18" charset="0"/>
                        </a:rPr>
                        <a:t>Definición Conceptual</a:t>
                      </a:r>
                      <a:endParaRPr lang="es-ES" sz="1200" dirty="0">
                        <a:solidFill>
                          <a:srgbClr val="2E74B5"/>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5249" marR="65249" marT="0" marB="0"/>
                </a:tc>
                <a:tc>
                  <a:txBody>
                    <a:bodyPr/>
                    <a:lstStyle/>
                    <a:p>
                      <a:pPr marL="0" indent="0">
                        <a:lnSpc>
                          <a:spcPct val="150000"/>
                        </a:lnSpc>
                        <a:spcAft>
                          <a:spcPts val="0"/>
                        </a:spcAft>
                        <a:buFont typeface="Arial" panose="020B0604020202020204" pitchFamily="34" charset="0"/>
                        <a:buNone/>
                      </a:pPr>
                      <a:r>
                        <a:rPr lang="es-ES_tradnl" sz="1200">
                          <a:effectLst/>
                          <a:latin typeface="Times New Roman" panose="02020603050405020304" pitchFamily="18" charset="0"/>
                          <a:cs typeface="Times New Roman" panose="02020603050405020304" pitchFamily="18" charset="0"/>
                        </a:rPr>
                        <a:t>Dimensiones</a:t>
                      </a:r>
                      <a:endParaRPr lang="es-ES" sz="1200">
                        <a:effectLst/>
                        <a:latin typeface="Times New Roman" panose="02020603050405020304" pitchFamily="18" charset="0"/>
                        <a:cs typeface="Times New Roman" panose="02020603050405020304" pitchFamily="18" charset="0"/>
                      </a:endParaRPr>
                    </a:p>
                    <a:p>
                      <a:pPr marL="0" indent="0">
                        <a:lnSpc>
                          <a:spcPct val="150000"/>
                        </a:lnSpc>
                        <a:spcAft>
                          <a:spcPts val="0"/>
                        </a:spcAft>
                        <a:buFont typeface="Arial" panose="020B0604020202020204" pitchFamily="34" charset="0"/>
                        <a:buNone/>
                      </a:pPr>
                      <a:r>
                        <a:rPr lang="es-ES_tradnl" sz="1200">
                          <a:effectLst/>
                          <a:latin typeface="Times New Roman" panose="02020603050405020304" pitchFamily="18" charset="0"/>
                          <a:cs typeface="Times New Roman" panose="02020603050405020304" pitchFamily="18" charset="0"/>
                        </a:rPr>
                        <a:t> </a:t>
                      </a:r>
                      <a:endParaRPr lang="es-ES" sz="1200">
                        <a:solidFill>
                          <a:srgbClr val="2E74B5"/>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5249" marR="65249" marT="0" marB="0"/>
                </a:tc>
                <a:tc>
                  <a:txBody>
                    <a:bodyPr/>
                    <a:lstStyle/>
                    <a:p>
                      <a:pPr marL="0" indent="0">
                        <a:lnSpc>
                          <a:spcPct val="150000"/>
                        </a:lnSpc>
                        <a:spcAft>
                          <a:spcPts val="0"/>
                        </a:spcAft>
                        <a:buFont typeface="Arial" panose="020B0604020202020204" pitchFamily="34" charset="0"/>
                        <a:buNone/>
                      </a:pPr>
                      <a:r>
                        <a:rPr lang="es-ES_tradnl" sz="1200">
                          <a:effectLst/>
                          <a:latin typeface="Times New Roman" panose="02020603050405020304" pitchFamily="18" charset="0"/>
                          <a:cs typeface="Times New Roman" panose="02020603050405020304" pitchFamily="18" charset="0"/>
                        </a:rPr>
                        <a:t>Subdimensiones (indicadores)</a:t>
                      </a:r>
                      <a:endParaRPr lang="es-ES" sz="1200">
                        <a:solidFill>
                          <a:srgbClr val="2E74B5"/>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5249" marR="65249" marT="0" marB="0"/>
                </a:tc>
                <a:tc>
                  <a:txBody>
                    <a:bodyPr/>
                    <a:lstStyle/>
                    <a:p>
                      <a:pPr marL="0" indent="0">
                        <a:lnSpc>
                          <a:spcPct val="150000"/>
                        </a:lnSpc>
                        <a:spcAft>
                          <a:spcPts val="0"/>
                        </a:spcAft>
                        <a:buFont typeface="Arial" panose="020B0604020202020204" pitchFamily="34" charset="0"/>
                        <a:buNone/>
                      </a:pPr>
                      <a:r>
                        <a:rPr lang="es-ES_tradnl" sz="1200" dirty="0">
                          <a:effectLst/>
                          <a:latin typeface="Times New Roman" panose="02020603050405020304" pitchFamily="18" charset="0"/>
                          <a:cs typeface="Times New Roman" panose="02020603050405020304" pitchFamily="18" charset="0"/>
                        </a:rPr>
                        <a:t>Indicadores</a:t>
                      </a:r>
                      <a:endParaRPr lang="es-ES" sz="1200" dirty="0">
                        <a:solidFill>
                          <a:srgbClr val="2E74B5"/>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5249" marR="65249" marT="0" marB="0"/>
                </a:tc>
                <a:extLst>
                  <a:ext uri="{0D108BD9-81ED-4DB2-BD59-A6C34878D82A}">
                    <a16:rowId xmlns:a16="http://schemas.microsoft.com/office/drawing/2014/main" val="10000"/>
                  </a:ext>
                </a:extLst>
              </a:tr>
              <a:tr h="3697596">
                <a:tc>
                  <a:txBody>
                    <a:bodyPr/>
                    <a:lstStyle/>
                    <a:p>
                      <a:pPr indent="457200">
                        <a:lnSpc>
                          <a:spcPct val="150000"/>
                        </a:lnSpc>
                        <a:spcAft>
                          <a:spcPts val="0"/>
                        </a:spcAft>
                      </a:pPr>
                      <a:r>
                        <a:rPr lang="es-ES_tradnl" sz="1200" dirty="0">
                          <a:effectLst/>
                          <a:latin typeface="Times New Roman" panose="02020603050405020304" pitchFamily="18" charset="0"/>
                          <a:cs typeface="Times New Roman" panose="02020603050405020304" pitchFamily="18" charset="0"/>
                        </a:rPr>
                        <a:t> </a:t>
                      </a:r>
                      <a:endParaRPr lang="es-ES" sz="1200" dirty="0">
                        <a:effectLst/>
                        <a:latin typeface="Times New Roman" panose="02020603050405020304" pitchFamily="18" charset="0"/>
                        <a:cs typeface="Times New Roman" panose="02020603050405020304" pitchFamily="18" charset="0"/>
                      </a:endParaRPr>
                    </a:p>
                    <a:p>
                      <a:pPr indent="457200">
                        <a:lnSpc>
                          <a:spcPct val="150000"/>
                        </a:lnSpc>
                        <a:spcAft>
                          <a:spcPts val="0"/>
                        </a:spcAft>
                      </a:pPr>
                      <a:r>
                        <a:rPr lang="es-ES_tradnl" sz="1200" dirty="0">
                          <a:effectLst/>
                          <a:latin typeface="Times New Roman" panose="02020603050405020304" pitchFamily="18" charset="0"/>
                          <a:cs typeface="Times New Roman" panose="02020603050405020304" pitchFamily="18" charset="0"/>
                        </a:rPr>
                        <a:t> </a:t>
                      </a:r>
                      <a:endParaRPr lang="es-ES" sz="1200" dirty="0">
                        <a:effectLst/>
                        <a:latin typeface="Times New Roman" panose="02020603050405020304" pitchFamily="18" charset="0"/>
                        <a:cs typeface="Times New Roman" panose="02020603050405020304" pitchFamily="18" charset="0"/>
                      </a:endParaRPr>
                    </a:p>
                    <a:p>
                      <a:pPr marL="0" indent="0">
                        <a:lnSpc>
                          <a:spcPct val="150000"/>
                        </a:lnSpc>
                        <a:spcAft>
                          <a:spcPts val="0"/>
                        </a:spcAft>
                        <a:buFont typeface="Arial" panose="020B0604020202020204" pitchFamily="34" charset="0"/>
                        <a:buNone/>
                      </a:pPr>
                      <a:r>
                        <a:rPr lang="es-EC" sz="1200" dirty="0">
                          <a:effectLst/>
                          <a:latin typeface="Times New Roman" panose="02020603050405020304" pitchFamily="18" charset="0"/>
                          <a:cs typeface="Times New Roman" panose="02020603050405020304" pitchFamily="18" charset="0"/>
                        </a:rPr>
                        <a:t>Normas de bioseguridad en el deporte                                                                                                                                                                                                                                    </a:t>
                      </a:r>
                      <a:endParaRPr lang="es-ES" sz="1200" dirty="0">
                        <a:solidFill>
                          <a:srgbClr val="2E74B5"/>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5249" marR="65249" marT="0" marB="0"/>
                </a:tc>
                <a:tc>
                  <a:txBody>
                    <a:bodyPr/>
                    <a:lstStyle/>
                    <a:p>
                      <a:pPr indent="457200">
                        <a:lnSpc>
                          <a:spcPct val="150000"/>
                        </a:lnSpc>
                        <a:spcAft>
                          <a:spcPts val="0"/>
                        </a:spcAft>
                        <a:tabLst>
                          <a:tab pos="114300" algn="l"/>
                        </a:tabLst>
                      </a:pPr>
                      <a:r>
                        <a:rPr lang="es-ES" sz="1200" dirty="0">
                          <a:effectLst/>
                          <a:latin typeface="Times New Roman" panose="02020603050405020304" pitchFamily="18" charset="0"/>
                          <a:cs typeface="Times New Roman" panose="02020603050405020304" pitchFamily="18" charset="0"/>
                        </a:rPr>
                        <a:t>Conjunto de normas de medidas y protocolos que son aplicados en múltiples procedimientos realizados en investigaciones científicas y trabajos deportivos con el objetivo de contribuir a la prevención de riegos o infecciones derivadas de la exposición a agentes potencialmente infecciosos.</a:t>
                      </a:r>
                      <a:endParaRPr lang="es-ES" sz="1200" dirty="0">
                        <a:solidFill>
                          <a:srgbClr val="2E74B5"/>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5249" marR="65249" marT="0" marB="0"/>
                </a:tc>
                <a:tc>
                  <a:txBody>
                    <a:bodyPr/>
                    <a:lstStyle/>
                    <a:p>
                      <a: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s-ES" sz="1200" dirty="0" smtClean="0">
                        <a:effectLst/>
                        <a:latin typeface="Times New Roman" panose="02020603050405020304" pitchFamily="18" charset="0"/>
                        <a:cs typeface="Times New Roman" panose="02020603050405020304" pitchFamily="18" charset="0"/>
                      </a:endParaRPr>
                    </a:p>
                    <a:p>
                      <a:pPr marL="0" indent="0">
                        <a:lnSpc>
                          <a:spcPct val="150000"/>
                        </a:lnSpc>
                        <a:spcAft>
                          <a:spcPts val="0"/>
                        </a:spcAft>
                        <a:buFont typeface="Arial" panose="020B0604020202020204" pitchFamily="34" charset="0"/>
                        <a:buNone/>
                      </a:pPr>
                      <a:r>
                        <a:rPr lang="es-ES_tradnl" sz="1200" dirty="0">
                          <a:effectLst/>
                          <a:latin typeface="Times New Roman" panose="02020603050405020304" pitchFamily="18" charset="0"/>
                          <a:cs typeface="Times New Roman" panose="02020603050405020304" pitchFamily="18" charset="0"/>
                        </a:rPr>
                        <a:t> </a:t>
                      </a:r>
                      <a:endParaRPr lang="es-ES_tradnl" sz="1200" dirty="0" smtClean="0">
                        <a:effectLst/>
                        <a:latin typeface="Times New Roman" panose="02020603050405020304" pitchFamily="18" charset="0"/>
                        <a:cs typeface="Times New Roman" panose="02020603050405020304" pitchFamily="18" charset="0"/>
                      </a:endParaRPr>
                    </a:p>
                    <a:p>
                      <a:pPr marL="0" indent="0">
                        <a:lnSpc>
                          <a:spcPct val="150000"/>
                        </a:lnSpc>
                        <a:spcAft>
                          <a:spcPts val="0"/>
                        </a:spcAft>
                        <a:buFont typeface="Arial" panose="020B0604020202020204" pitchFamily="34" charset="0"/>
                        <a:buNone/>
                      </a:pPr>
                      <a:endParaRPr lang="es-ES_tradnl" sz="1200" dirty="0" smtClean="0">
                        <a:effectLst/>
                        <a:latin typeface="Times New Roman" panose="02020603050405020304" pitchFamily="18" charset="0"/>
                        <a:cs typeface="Times New Roman" panose="02020603050405020304" pitchFamily="18" charset="0"/>
                      </a:endParaRPr>
                    </a:p>
                    <a:p>
                      <a:pPr marL="0" indent="0">
                        <a:lnSpc>
                          <a:spcPct val="150000"/>
                        </a:lnSpc>
                        <a:spcAft>
                          <a:spcPts val="0"/>
                        </a:spcAft>
                        <a:buFont typeface="Arial" panose="020B0604020202020204" pitchFamily="34" charset="0"/>
                        <a:buNone/>
                      </a:pPr>
                      <a:endParaRPr lang="es-ES_tradnl" sz="1200" dirty="0" smtClean="0">
                        <a:effectLst/>
                        <a:latin typeface="Times New Roman" panose="02020603050405020304" pitchFamily="18" charset="0"/>
                        <a:cs typeface="Times New Roman" panose="02020603050405020304" pitchFamily="18" charset="0"/>
                      </a:endParaRPr>
                    </a:p>
                    <a:p>
                      <a:pPr marL="0" indent="0">
                        <a:lnSpc>
                          <a:spcPct val="150000"/>
                        </a:lnSpc>
                        <a:spcAft>
                          <a:spcPts val="0"/>
                        </a:spcAft>
                        <a:buFont typeface="Arial" panose="020B0604020202020204" pitchFamily="34" charset="0"/>
                        <a:buNone/>
                      </a:pPr>
                      <a:endParaRPr lang="es-ES_tradnl" sz="1200" dirty="0" smtClean="0">
                        <a:effectLst/>
                        <a:latin typeface="Times New Roman" panose="02020603050405020304" pitchFamily="18" charset="0"/>
                        <a:cs typeface="Times New Roman" panose="02020603050405020304" pitchFamily="18" charset="0"/>
                      </a:endParaRPr>
                    </a:p>
                    <a:p>
                      <a:pPr marL="0" indent="0">
                        <a:lnSpc>
                          <a:spcPct val="150000"/>
                        </a:lnSpc>
                        <a:spcAft>
                          <a:spcPts val="0"/>
                        </a:spcAft>
                        <a:buFont typeface="Arial" panose="020B0604020202020204" pitchFamily="34" charset="0"/>
                        <a:buNone/>
                      </a:pPr>
                      <a:r>
                        <a:rPr lang="es-ES_tradnl" sz="1200" dirty="0" smtClean="0">
                          <a:effectLst/>
                          <a:latin typeface="Times New Roman" panose="02020603050405020304" pitchFamily="18" charset="0"/>
                          <a:cs typeface="Times New Roman" panose="02020603050405020304" pitchFamily="18" charset="0"/>
                        </a:rPr>
                        <a:t>Normas</a:t>
                      </a:r>
                      <a:r>
                        <a:rPr lang="es-ES_tradnl" sz="1200" dirty="0">
                          <a:effectLst/>
                          <a:latin typeface="Times New Roman" panose="02020603050405020304" pitchFamily="18" charset="0"/>
                          <a:cs typeface="Times New Roman" panose="02020603050405020304" pitchFamily="18" charset="0"/>
                        </a:rPr>
                        <a:t> </a:t>
                      </a:r>
                      <a:endParaRPr lang="es-ES" sz="1200" dirty="0">
                        <a:effectLst/>
                        <a:latin typeface="Times New Roman" panose="02020603050405020304" pitchFamily="18" charset="0"/>
                        <a:cs typeface="Times New Roman" panose="02020603050405020304" pitchFamily="18" charset="0"/>
                      </a:endParaRPr>
                    </a:p>
                    <a:p>
                      <a:pPr indent="457200">
                        <a:lnSpc>
                          <a:spcPct val="150000"/>
                        </a:lnSpc>
                        <a:spcAft>
                          <a:spcPts val="0"/>
                        </a:spcAft>
                      </a:pPr>
                      <a:r>
                        <a:rPr lang="es-ES_tradnl" sz="1200" dirty="0">
                          <a:effectLst/>
                          <a:latin typeface="Times New Roman" panose="02020603050405020304" pitchFamily="18" charset="0"/>
                          <a:cs typeface="Times New Roman" panose="02020603050405020304" pitchFamily="18" charset="0"/>
                        </a:rPr>
                        <a:t> </a:t>
                      </a:r>
                      <a:endParaRPr lang="es-ES" sz="1200" dirty="0">
                        <a:effectLst/>
                        <a:latin typeface="Times New Roman" panose="02020603050405020304" pitchFamily="18" charset="0"/>
                        <a:cs typeface="Times New Roman" panose="02020603050405020304" pitchFamily="18" charset="0"/>
                      </a:endParaRPr>
                    </a:p>
                    <a:p>
                      <a:pPr indent="457200">
                        <a:lnSpc>
                          <a:spcPct val="150000"/>
                        </a:lnSpc>
                        <a:spcAft>
                          <a:spcPts val="0"/>
                        </a:spcAft>
                      </a:pPr>
                      <a:r>
                        <a:rPr lang="es-ES_tradnl" sz="1200" dirty="0">
                          <a:effectLst/>
                          <a:latin typeface="Times New Roman" panose="02020603050405020304" pitchFamily="18" charset="0"/>
                          <a:cs typeface="Times New Roman" panose="02020603050405020304" pitchFamily="18" charset="0"/>
                        </a:rPr>
                        <a:t> </a:t>
                      </a:r>
                      <a:endParaRPr lang="es-ES" sz="1200" dirty="0">
                        <a:effectLst/>
                        <a:latin typeface="Times New Roman" panose="02020603050405020304" pitchFamily="18" charset="0"/>
                        <a:cs typeface="Times New Roman" panose="02020603050405020304" pitchFamily="18" charset="0"/>
                      </a:endParaRPr>
                    </a:p>
                    <a:p>
                      <a:pPr indent="457200">
                        <a:lnSpc>
                          <a:spcPct val="150000"/>
                        </a:lnSpc>
                        <a:spcAft>
                          <a:spcPts val="0"/>
                        </a:spcAft>
                      </a:pPr>
                      <a:r>
                        <a:rPr lang="es-ES_tradnl" sz="1200" dirty="0">
                          <a:effectLst/>
                          <a:latin typeface="Times New Roman" panose="02020603050405020304" pitchFamily="18" charset="0"/>
                          <a:cs typeface="Times New Roman" panose="02020603050405020304" pitchFamily="18" charset="0"/>
                        </a:rPr>
                        <a:t> </a:t>
                      </a:r>
                      <a:endParaRPr lang="es-ES" sz="1200" dirty="0">
                        <a:effectLst/>
                        <a:latin typeface="Times New Roman" panose="02020603050405020304" pitchFamily="18" charset="0"/>
                        <a:cs typeface="Times New Roman" panose="02020603050405020304" pitchFamily="18" charset="0"/>
                      </a:endParaRPr>
                    </a:p>
                    <a:p>
                      <a:pPr indent="457200">
                        <a:lnSpc>
                          <a:spcPct val="150000"/>
                        </a:lnSpc>
                        <a:spcAft>
                          <a:spcPts val="0"/>
                        </a:spcAft>
                      </a:pPr>
                      <a:r>
                        <a:rPr lang="es-ES_tradnl" sz="1200" dirty="0">
                          <a:effectLst/>
                          <a:latin typeface="Times New Roman" panose="02020603050405020304" pitchFamily="18" charset="0"/>
                          <a:cs typeface="Times New Roman" panose="02020603050405020304" pitchFamily="18" charset="0"/>
                        </a:rPr>
                        <a:t> </a:t>
                      </a:r>
                      <a:endParaRPr lang="es-ES" sz="1200" dirty="0">
                        <a:solidFill>
                          <a:srgbClr val="2E74B5"/>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5249" marR="65249" marT="0" marB="0"/>
                </a:tc>
                <a:tc>
                  <a:txBody>
                    <a:bodyPr/>
                    <a:lstStyle/>
                    <a:p>
                      <a:pPr marL="0" indent="0">
                        <a:lnSpc>
                          <a:spcPct val="150000"/>
                        </a:lnSpc>
                        <a:spcAft>
                          <a:spcPts val="0"/>
                        </a:spcAft>
                        <a:buFont typeface="Arial" panose="020B0604020202020204" pitchFamily="34" charset="0"/>
                        <a:buNone/>
                      </a:pPr>
                      <a:r>
                        <a:rPr lang="es-ES_tradnl" sz="1200" dirty="0">
                          <a:effectLst/>
                          <a:latin typeface="Times New Roman" panose="02020603050405020304" pitchFamily="18" charset="0"/>
                          <a:cs typeface="Times New Roman" panose="02020603050405020304" pitchFamily="18" charset="0"/>
                        </a:rPr>
                        <a:t> </a:t>
                      </a:r>
                      <a:endParaRPr lang="es-ES_tradnl" sz="1200" dirty="0" smtClean="0">
                        <a:effectLst/>
                        <a:latin typeface="Times New Roman" panose="02020603050405020304" pitchFamily="18" charset="0"/>
                        <a:cs typeface="Times New Roman" panose="02020603050405020304" pitchFamily="18" charset="0"/>
                      </a:endParaRPr>
                    </a:p>
                    <a:p>
                      <a:pPr marL="0" indent="0">
                        <a:lnSpc>
                          <a:spcPct val="150000"/>
                        </a:lnSpc>
                        <a:spcAft>
                          <a:spcPts val="0"/>
                        </a:spcAft>
                        <a:buFont typeface="Arial" panose="020B0604020202020204" pitchFamily="34" charset="0"/>
                        <a:buNone/>
                      </a:pPr>
                      <a:endParaRPr lang="es-ES_tradnl" sz="1200" dirty="0" smtClean="0">
                        <a:effectLst/>
                        <a:latin typeface="Times New Roman" panose="02020603050405020304" pitchFamily="18" charset="0"/>
                        <a:cs typeface="Times New Roman" panose="02020603050405020304" pitchFamily="18" charset="0"/>
                      </a:endParaRPr>
                    </a:p>
                    <a:p>
                      <a:pPr marL="0" indent="0">
                        <a:lnSpc>
                          <a:spcPct val="150000"/>
                        </a:lnSpc>
                        <a:spcAft>
                          <a:spcPts val="0"/>
                        </a:spcAft>
                        <a:buFont typeface="Arial" panose="020B0604020202020204" pitchFamily="34" charset="0"/>
                        <a:buNone/>
                      </a:pPr>
                      <a:endParaRPr lang="es-ES_tradnl" sz="1200" dirty="0" smtClean="0">
                        <a:effectLst/>
                        <a:latin typeface="Times New Roman" panose="02020603050405020304" pitchFamily="18" charset="0"/>
                        <a:cs typeface="Times New Roman" panose="02020603050405020304" pitchFamily="18" charset="0"/>
                      </a:endParaRPr>
                    </a:p>
                    <a:p>
                      <a:pPr marL="0" indent="0">
                        <a:lnSpc>
                          <a:spcPct val="150000"/>
                        </a:lnSpc>
                        <a:spcAft>
                          <a:spcPts val="0"/>
                        </a:spcAft>
                        <a:buFont typeface="Arial" panose="020B0604020202020204" pitchFamily="34" charset="0"/>
                        <a:buNone/>
                      </a:pPr>
                      <a:r>
                        <a:rPr lang="es-ES_tradnl" sz="1200" dirty="0" smtClean="0">
                          <a:effectLst/>
                          <a:latin typeface="Times New Roman" panose="02020603050405020304" pitchFamily="18" charset="0"/>
                          <a:cs typeface="Times New Roman" panose="02020603050405020304" pitchFamily="18" charset="0"/>
                        </a:rPr>
                        <a:t>Reglas</a:t>
                      </a:r>
                      <a:endParaRPr lang="es-ES" sz="1200" dirty="0">
                        <a:effectLst/>
                        <a:latin typeface="Times New Roman" panose="02020603050405020304" pitchFamily="18" charset="0"/>
                        <a:cs typeface="Times New Roman" panose="02020603050405020304" pitchFamily="18" charset="0"/>
                      </a:endParaRPr>
                    </a:p>
                    <a:p>
                      <a:pPr marL="0" indent="0">
                        <a:lnSpc>
                          <a:spcPct val="150000"/>
                        </a:lnSpc>
                        <a:spcAft>
                          <a:spcPts val="0"/>
                        </a:spcAft>
                        <a:buFont typeface="Arial" panose="020B0604020202020204" pitchFamily="34" charset="0"/>
                        <a:buNone/>
                      </a:pPr>
                      <a:r>
                        <a:rPr lang="es-ES_tradnl" sz="1200" dirty="0">
                          <a:effectLst/>
                          <a:latin typeface="Times New Roman" panose="02020603050405020304" pitchFamily="18" charset="0"/>
                          <a:cs typeface="Times New Roman" panose="02020603050405020304" pitchFamily="18" charset="0"/>
                        </a:rPr>
                        <a:t> </a:t>
                      </a:r>
                      <a:endParaRPr lang="es-ES_tradnl" sz="1200" dirty="0" smtClean="0">
                        <a:effectLst/>
                        <a:latin typeface="Times New Roman" panose="02020603050405020304" pitchFamily="18" charset="0"/>
                        <a:cs typeface="Times New Roman" panose="02020603050405020304" pitchFamily="18" charset="0"/>
                      </a:endParaRPr>
                    </a:p>
                    <a:p>
                      <a:pPr marL="0" indent="0">
                        <a:lnSpc>
                          <a:spcPct val="150000"/>
                        </a:lnSpc>
                        <a:spcAft>
                          <a:spcPts val="0"/>
                        </a:spcAft>
                        <a:buFont typeface="Arial" panose="020B0604020202020204" pitchFamily="34" charset="0"/>
                        <a:buNone/>
                      </a:pPr>
                      <a:endParaRPr lang="es-ES_tradnl" sz="1200" dirty="0" smtClean="0">
                        <a:effectLst/>
                        <a:latin typeface="Times New Roman" panose="02020603050405020304" pitchFamily="18" charset="0"/>
                        <a:cs typeface="Times New Roman" panose="02020603050405020304" pitchFamily="18" charset="0"/>
                      </a:endParaRPr>
                    </a:p>
                    <a:p>
                      <a:pPr marL="0" indent="0">
                        <a:lnSpc>
                          <a:spcPct val="150000"/>
                        </a:lnSpc>
                        <a:spcAft>
                          <a:spcPts val="0"/>
                        </a:spcAft>
                        <a:buFont typeface="Arial" panose="020B0604020202020204" pitchFamily="34" charset="0"/>
                        <a:buNone/>
                      </a:pPr>
                      <a:endParaRPr lang="es-ES" sz="1200" dirty="0">
                        <a:effectLst/>
                        <a:latin typeface="Times New Roman" panose="02020603050405020304" pitchFamily="18" charset="0"/>
                        <a:cs typeface="Times New Roman" panose="02020603050405020304" pitchFamily="18" charset="0"/>
                      </a:endParaRPr>
                    </a:p>
                    <a:p>
                      <a:pPr marL="0" indent="0">
                        <a:lnSpc>
                          <a:spcPct val="150000"/>
                        </a:lnSpc>
                        <a:spcAft>
                          <a:spcPts val="0"/>
                        </a:spcAft>
                        <a:buFont typeface="Arial" panose="020B0604020202020204" pitchFamily="34" charset="0"/>
                        <a:buNone/>
                      </a:pPr>
                      <a:r>
                        <a:rPr lang="es-ES_tradnl" sz="1200" dirty="0">
                          <a:effectLst/>
                          <a:latin typeface="Times New Roman" panose="02020603050405020304" pitchFamily="18" charset="0"/>
                          <a:cs typeface="Times New Roman" panose="02020603050405020304" pitchFamily="18" charset="0"/>
                        </a:rPr>
                        <a:t>Comportamientos</a:t>
                      </a:r>
                      <a:endParaRPr lang="es-ES" sz="1200" dirty="0">
                        <a:effectLst/>
                        <a:latin typeface="Times New Roman" panose="02020603050405020304" pitchFamily="18" charset="0"/>
                        <a:cs typeface="Times New Roman" panose="02020603050405020304" pitchFamily="18" charset="0"/>
                      </a:endParaRPr>
                    </a:p>
                    <a:p>
                      <a:pPr marL="0" indent="0">
                        <a:lnSpc>
                          <a:spcPct val="150000"/>
                        </a:lnSpc>
                        <a:spcAft>
                          <a:spcPts val="0"/>
                        </a:spcAft>
                        <a:buFont typeface="Arial" panose="020B0604020202020204" pitchFamily="34" charset="0"/>
                        <a:buNone/>
                      </a:pPr>
                      <a:r>
                        <a:rPr lang="es-ES_tradnl" sz="1200" dirty="0">
                          <a:effectLst/>
                          <a:latin typeface="Times New Roman" panose="02020603050405020304" pitchFamily="18" charset="0"/>
                          <a:cs typeface="Times New Roman" panose="02020603050405020304" pitchFamily="18" charset="0"/>
                        </a:rPr>
                        <a:t> </a:t>
                      </a:r>
                      <a:endParaRPr lang="es-ES" sz="1200" dirty="0">
                        <a:effectLst/>
                        <a:latin typeface="Times New Roman" panose="02020603050405020304" pitchFamily="18" charset="0"/>
                        <a:cs typeface="Times New Roman" panose="02020603050405020304" pitchFamily="18" charset="0"/>
                      </a:endParaRPr>
                    </a:p>
                    <a:p>
                      <a:pPr marL="0" indent="0">
                        <a:lnSpc>
                          <a:spcPct val="150000"/>
                        </a:lnSpc>
                        <a:spcAft>
                          <a:spcPts val="0"/>
                        </a:spcAft>
                        <a:buFont typeface="Arial" panose="020B0604020202020204" pitchFamily="34" charset="0"/>
                        <a:buNone/>
                      </a:pPr>
                      <a:r>
                        <a:rPr lang="es-ES_tradnl" sz="1200" dirty="0">
                          <a:effectLst/>
                          <a:latin typeface="Times New Roman" panose="02020603050405020304" pitchFamily="18" charset="0"/>
                          <a:cs typeface="Times New Roman" panose="02020603050405020304" pitchFamily="18" charset="0"/>
                        </a:rPr>
                        <a:t> </a:t>
                      </a:r>
                      <a:endParaRPr lang="es-ES" sz="1200" dirty="0">
                        <a:solidFill>
                          <a:srgbClr val="2E74B5"/>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5249" marR="65249" marT="0" marB="0"/>
                </a:tc>
                <a:tc>
                  <a:txBody>
                    <a:bodyPr/>
                    <a:lstStyle/>
                    <a:p>
                      <a:pPr marL="0" indent="0">
                        <a:lnSpc>
                          <a:spcPct val="150000"/>
                        </a:lnSpc>
                        <a:spcAft>
                          <a:spcPts val="0"/>
                        </a:spcAft>
                        <a:buFont typeface="Arial" panose="020B0604020202020204" pitchFamily="34" charset="0"/>
                        <a:buNone/>
                      </a:pPr>
                      <a:r>
                        <a:rPr lang="es-ES_tradnl" sz="1200" dirty="0">
                          <a:effectLst/>
                          <a:latin typeface="Times New Roman" panose="02020603050405020304" pitchFamily="18" charset="0"/>
                          <a:cs typeface="Times New Roman" panose="02020603050405020304" pitchFamily="18" charset="0"/>
                        </a:rPr>
                        <a:t> </a:t>
                      </a:r>
                      <a:endParaRPr lang="es-ES" sz="1200" dirty="0">
                        <a:effectLst/>
                        <a:latin typeface="Times New Roman" panose="02020603050405020304" pitchFamily="18" charset="0"/>
                        <a:cs typeface="Times New Roman" panose="02020603050405020304" pitchFamily="18" charset="0"/>
                      </a:endParaRPr>
                    </a:p>
                    <a:p>
                      <a:pPr marL="0" indent="0">
                        <a:lnSpc>
                          <a:spcPct val="150000"/>
                        </a:lnSpc>
                        <a:spcAft>
                          <a:spcPts val="0"/>
                        </a:spcAft>
                        <a:buFont typeface="Arial" panose="020B0604020202020204" pitchFamily="34" charset="0"/>
                        <a:buNone/>
                      </a:pPr>
                      <a:r>
                        <a:rPr lang="es-ES_tradnl" sz="1200" dirty="0">
                          <a:effectLst/>
                          <a:latin typeface="Times New Roman" panose="02020603050405020304" pitchFamily="18" charset="0"/>
                          <a:cs typeface="Times New Roman" panose="02020603050405020304" pitchFamily="18" charset="0"/>
                        </a:rPr>
                        <a:t>Guía de observación</a:t>
                      </a:r>
                      <a:endParaRPr lang="es-ES" sz="1200" dirty="0">
                        <a:solidFill>
                          <a:srgbClr val="2E74B5"/>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5249" marR="65249"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260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3200" y="764706"/>
            <a:ext cx="8712968" cy="584775"/>
          </a:xfrm>
          <a:prstGeom prst="rect">
            <a:avLst/>
          </a:prstGeom>
          <a:noFill/>
        </p:spPr>
        <p:txBody>
          <a:bodyPr wrap="square" rtlCol="0">
            <a:spAutoFit/>
          </a:bodyPr>
          <a:lstStyle/>
          <a:p>
            <a:pPr lvl="1" algn="ctr"/>
            <a:r>
              <a:rPr lang="es-EC" sz="3200" b="1" dirty="0">
                <a:solidFill>
                  <a:srgbClr val="FF0000"/>
                </a:solidFill>
                <a:latin typeface="Times New Roman" panose="02020603050405020304" pitchFamily="18" charset="0"/>
                <a:cs typeface="Times New Roman" panose="02020603050405020304" pitchFamily="18" charset="0"/>
              </a:rPr>
              <a:t>FORMULACIÓN DE HIPÓTESIS </a:t>
            </a:r>
            <a:endParaRPr lang="es-EC" sz="3200"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2004659809"/>
              </p:ext>
            </p:extLst>
          </p:nvPr>
        </p:nvGraphicFramePr>
        <p:xfrm>
          <a:off x="219448" y="1057091"/>
          <a:ext cx="882047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20753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499</TotalTime>
  <Words>2930</Words>
  <Application>Microsoft Office PowerPoint</Application>
  <PresentationFormat>Presentación en pantalla (4:3)</PresentationFormat>
  <Paragraphs>1136</Paragraphs>
  <Slides>42</Slides>
  <Notes>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42</vt:i4>
      </vt:variant>
    </vt:vector>
  </HeadingPairs>
  <TitlesOfParts>
    <vt:vector size="48" baseType="lpstr">
      <vt:lpstr>SimSun</vt:lpstr>
      <vt:lpstr>Arial</vt:lpstr>
      <vt:lpstr>Calibri</vt:lpstr>
      <vt:lpstr>Times New Roman</vt:lpstr>
      <vt:lpstr>Wingdings</vt:lpstr>
      <vt:lpstr>Diseño predeterminado</vt:lpstr>
      <vt:lpstr>Presentación de PowerPoint</vt:lpstr>
      <vt:lpstr>PLANTEAMIENTO DEL PROBLEMA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24</cp:revision>
  <dcterms:created xsi:type="dcterms:W3CDTF">2021-04-14T02:37:49Z</dcterms:created>
  <dcterms:modified xsi:type="dcterms:W3CDTF">2021-04-16T02:44:43Z</dcterms:modified>
</cp:coreProperties>
</file>