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8" r:id="rId2"/>
    <p:sldId id="293" r:id="rId3"/>
    <p:sldId id="294" r:id="rId4"/>
    <p:sldId id="295" r:id="rId5"/>
    <p:sldId id="296" r:id="rId6"/>
    <p:sldId id="297" r:id="rId7"/>
    <p:sldId id="302" r:id="rId8"/>
    <p:sldId id="303" r:id="rId9"/>
    <p:sldId id="304" r:id="rId10"/>
    <p:sldId id="305" r:id="rId11"/>
    <p:sldId id="306" r:id="rId12"/>
    <p:sldId id="307" r:id="rId13"/>
    <p:sldId id="308" r:id="rId14"/>
    <p:sldId id="309" r:id="rId15"/>
    <p:sldId id="310" r:id="rId16"/>
    <p:sldId id="315" r:id="rId17"/>
    <p:sldId id="347" r:id="rId18"/>
    <p:sldId id="348" r:id="rId19"/>
    <p:sldId id="280" r:id="rId20"/>
    <p:sldId id="281" r:id="rId21"/>
    <p:sldId id="349" r:id="rId22"/>
    <p:sldId id="351" r:id="rId23"/>
    <p:sldId id="282" r:id="rId24"/>
    <p:sldId id="288" r:id="rId25"/>
    <p:sldId id="260" r:id="rId26"/>
    <p:sldId id="345" r:id="rId27"/>
    <p:sldId id="263" r:id="rId28"/>
    <p:sldId id="339" r:id="rId29"/>
    <p:sldId id="265" r:id="rId30"/>
    <p:sldId id="267" r:id="rId31"/>
    <p:sldId id="266" r:id="rId32"/>
    <p:sldId id="268" r:id="rId33"/>
    <p:sldId id="262" r:id="rId34"/>
    <p:sldId id="270" r:id="rId35"/>
    <p:sldId id="353" r:id="rId36"/>
    <p:sldId id="354" r:id="rId37"/>
    <p:sldId id="355" r:id="rId38"/>
    <p:sldId id="356" r:id="rId39"/>
    <p:sldId id="357" r:id="rId40"/>
    <p:sldId id="358" r:id="rId41"/>
    <p:sldId id="320" r:id="rId42"/>
    <p:sldId id="321" r:id="rId43"/>
    <p:sldId id="322" r:id="rId44"/>
    <p:sldId id="323" r:id="rId45"/>
    <p:sldId id="324" r:id="rId46"/>
    <p:sldId id="325" r:id="rId47"/>
    <p:sldId id="326" r:id="rId48"/>
    <p:sldId id="327" r:id="rId49"/>
    <p:sldId id="328" r:id="rId50"/>
    <p:sldId id="329" r:id="rId51"/>
    <p:sldId id="330" r:id="rId52"/>
    <p:sldId id="352" r:id="rId53"/>
    <p:sldId id="331" r:id="rId54"/>
    <p:sldId id="332" r:id="rId55"/>
    <p:sldId id="333" r:id="rId56"/>
    <p:sldId id="334" r:id="rId57"/>
    <p:sldId id="335" r:id="rId58"/>
    <p:sldId id="336" r:id="rId59"/>
    <p:sldId id="337" r:id="rId60"/>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90E"/>
    <a:srgbClr val="003300"/>
    <a:srgbClr val="232DED"/>
    <a:srgbClr val="006600"/>
    <a:srgbClr val="E4BD2C"/>
    <a:srgbClr val="44B2F6"/>
    <a:srgbClr val="C8A0FE"/>
    <a:srgbClr val="DAE3BB"/>
    <a:srgbClr val="FCA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8699D-8356-4BBB-9BD1-650D803B5E89}" v="707" dt="2021-04-06T16:05:36.805"/>
    <p1510:client id="{738521E0-0BA9-4DFC-B4C4-25BB78822C46}" v="30" dt="2021-04-07T03:07:47.754"/>
    <p1510:client id="{74E49298-0173-DD4F-9515-87B461B1C6D3}" v="14" dt="2021-04-06T16:10:55.681"/>
    <p1510:client id="{997F6514-8551-4940-A5E8-DFC248B0FF30}" v="4" dt="2021-04-06T14:20:33.552"/>
    <p1510:client id="{9A3CB4FA-1474-4F85-BBDA-EDA11422E554}" v="924" dt="2021-04-06T19:08:37.09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55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4.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5.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INGENIERIA%20CIVIL\IX%20SEMESTRE\MIC%20PROFESIONALIZANTE\PRESENTACI&#211;N\PORCENTAJES%20COMERCIAL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'S.HORIZ# (2)'!$B$156</c:f>
              <c:strCache>
                <c:ptCount val="1"/>
                <c:pt idx="0">
                  <c:v>Borde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(2)'!$B$205</c:f>
              <c:numCache>
                <c:formatCode>0%</c:formatCode>
                <c:ptCount val="1"/>
                <c:pt idx="0">
                  <c:v>0.25</c:v>
                </c:pt>
              </c:numCache>
            </c:numRef>
          </c:val>
          <c:extLst>
            <c:ext xmlns:c16="http://schemas.microsoft.com/office/drawing/2014/chart" uri="{C3380CC4-5D6E-409C-BE32-E72D297353CC}">
              <c16:uniqueId val="{00000000-5996-4075-B98B-79AE5EE8EBA9}"/>
            </c:ext>
          </c:extLst>
        </c:ser>
        <c:ser>
          <c:idx val="1"/>
          <c:order val="1"/>
          <c:tx>
            <c:strRef>
              <c:f>'S.HORIZ# (2)'!$C$156</c:f>
              <c:strCache>
                <c:ptCount val="1"/>
                <c:pt idx="0">
                  <c:v>Separación de carril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(2)'!$C$205</c:f>
              <c:numCache>
                <c:formatCode>0%</c:formatCode>
                <c:ptCount val="1"/>
                <c:pt idx="0">
                  <c:v>0.625</c:v>
                </c:pt>
              </c:numCache>
            </c:numRef>
          </c:val>
          <c:extLst>
            <c:ext xmlns:c16="http://schemas.microsoft.com/office/drawing/2014/chart" uri="{C3380CC4-5D6E-409C-BE32-E72D297353CC}">
              <c16:uniqueId val="{00000001-5996-4075-B98B-79AE5EE8EBA9}"/>
            </c:ext>
          </c:extLst>
        </c:ser>
        <c:ser>
          <c:idx val="2"/>
          <c:order val="2"/>
          <c:tx>
            <c:strRef>
              <c:f>'S.HORIZ# (2)'!$D$156</c:f>
              <c:strCache>
                <c:ptCount val="1"/>
                <c:pt idx="0">
                  <c:v>Prohibición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(2)'!$D$205</c:f>
              <c:numCache>
                <c:formatCode>0%</c:formatCode>
                <c:ptCount val="1"/>
                <c:pt idx="0">
                  <c:v>8.3333333333333329E-2</c:v>
                </c:pt>
              </c:numCache>
            </c:numRef>
          </c:val>
          <c:extLst>
            <c:ext xmlns:c16="http://schemas.microsoft.com/office/drawing/2014/chart" uri="{C3380CC4-5D6E-409C-BE32-E72D297353CC}">
              <c16:uniqueId val="{00000002-5996-4075-B98B-79AE5EE8EBA9}"/>
            </c:ext>
          </c:extLst>
        </c:ser>
        <c:ser>
          <c:idx val="3"/>
          <c:order val="3"/>
          <c:tx>
            <c:strRef>
              <c:f>'S.HORIZ# (2)'!$E$156</c:f>
              <c:strCache>
                <c:ptCount val="1"/>
                <c:pt idx="0">
                  <c:v>Doble continua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(2)'!$E$205</c:f>
              <c:numCache>
                <c:formatCode>0%</c:formatCode>
                <c:ptCount val="1"/>
                <c:pt idx="0">
                  <c:v>0.25</c:v>
                </c:pt>
              </c:numCache>
            </c:numRef>
          </c:val>
          <c:extLst>
            <c:ext xmlns:c16="http://schemas.microsoft.com/office/drawing/2014/chart" uri="{C3380CC4-5D6E-409C-BE32-E72D297353CC}">
              <c16:uniqueId val="{00000003-5996-4075-B98B-79AE5EE8EBA9}"/>
            </c:ext>
          </c:extLst>
        </c:ser>
        <c:ser>
          <c:idx val="4"/>
          <c:order val="4"/>
          <c:tx>
            <c:strRef>
              <c:f>'S.HORIZ# (2)'!$F$156</c:f>
              <c:strCache>
                <c:ptCount val="1"/>
                <c:pt idx="0">
                  <c:v>Continuidad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(2)'!$F$205</c:f>
              <c:numCache>
                <c:formatCode>0%</c:formatCode>
                <c:ptCount val="1"/>
                <c:pt idx="0">
                  <c:v>0.29166666666666669</c:v>
                </c:pt>
              </c:numCache>
            </c:numRef>
          </c:val>
          <c:extLst>
            <c:ext xmlns:c16="http://schemas.microsoft.com/office/drawing/2014/chart" uri="{C3380CC4-5D6E-409C-BE32-E72D297353CC}">
              <c16:uniqueId val="{00000004-5996-4075-B98B-79AE5EE8EBA9}"/>
            </c:ext>
          </c:extLst>
        </c:ser>
        <c:ser>
          <c:idx val="5"/>
          <c:order val="5"/>
          <c:tx>
            <c:strRef>
              <c:f>'S.HORIZ# (2)'!$G$156</c:f>
              <c:strCache>
                <c:ptCount val="1"/>
                <c:pt idx="0">
                  <c:v>Pare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(2)'!$G$205</c:f>
              <c:numCache>
                <c:formatCode>0%</c:formatCode>
                <c:ptCount val="1"/>
                <c:pt idx="0">
                  <c:v>0.20833333333333334</c:v>
                </c:pt>
              </c:numCache>
            </c:numRef>
          </c:val>
          <c:extLst>
            <c:ext xmlns:c16="http://schemas.microsoft.com/office/drawing/2014/chart" uri="{C3380CC4-5D6E-409C-BE32-E72D297353CC}">
              <c16:uniqueId val="{00000005-5996-4075-B98B-79AE5EE8EBA9}"/>
            </c:ext>
          </c:extLst>
        </c:ser>
        <c:ser>
          <c:idx val="6"/>
          <c:order val="6"/>
          <c:tx>
            <c:strRef>
              <c:f>'S.HORIZ# (2)'!$H$156</c:f>
              <c:strCache>
                <c:ptCount val="1"/>
                <c:pt idx="0">
                  <c:v>Ceda el paso</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(2)'!$H$205</c:f>
              <c:numCache>
                <c:formatCode>0%</c:formatCode>
                <c:ptCount val="1"/>
                <c:pt idx="0">
                  <c:v>0.125</c:v>
                </c:pt>
              </c:numCache>
            </c:numRef>
          </c:val>
          <c:extLst>
            <c:ext xmlns:c16="http://schemas.microsoft.com/office/drawing/2014/chart" uri="{C3380CC4-5D6E-409C-BE32-E72D297353CC}">
              <c16:uniqueId val="{00000006-5996-4075-B98B-79AE5EE8EBA9}"/>
            </c:ext>
          </c:extLst>
        </c:ser>
        <c:ser>
          <c:idx val="7"/>
          <c:order val="7"/>
          <c:tx>
            <c:strRef>
              <c:f>'S.HORIZ# (2)'!$I$156</c:f>
              <c:strCache>
                <c:ptCount val="1"/>
                <c:pt idx="0">
                  <c:v>Cebra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(2)'!$I$205</c:f>
              <c:numCache>
                <c:formatCode>0%</c:formatCode>
                <c:ptCount val="1"/>
                <c:pt idx="0">
                  <c:v>0.29166666666666669</c:v>
                </c:pt>
              </c:numCache>
            </c:numRef>
          </c:val>
          <c:extLst>
            <c:ext xmlns:c16="http://schemas.microsoft.com/office/drawing/2014/chart" uri="{C3380CC4-5D6E-409C-BE32-E72D297353CC}">
              <c16:uniqueId val="{00000007-5996-4075-B98B-79AE5EE8EBA9}"/>
            </c:ext>
          </c:extLst>
        </c:ser>
        <c:ser>
          <c:idx val="8"/>
          <c:order val="8"/>
          <c:tx>
            <c:strRef>
              <c:f>'S.HORIZ# (2)'!$J$156</c:f>
              <c:strCache>
                <c:ptCount val="1"/>
                <c:pt idx="0">
                  <c:v>Cruce controlado</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(2)'!$J$205</c:f>
              <c:numCache>
                <c:formatCode>0%</c:formatCode>
                <c:ptCount val="1"/>
                <c:pt idx="0">
                  <c:v>0.29166666666666669</c:v>
                </c:pt>
              </c:numCache>
            </c:numRef>
          </c:val>
          <c:extLst>
            <c:ext xmlns:c16="http://schemas.microsoft.com/office/drawing/2014/chart" uri="{C3380CC4-5D6E-409C-BE32-E72D297353CC}">
              <c16:uniqueId val="{00000008-5996-4075-B98B-79AE5EE8EBA9}"/>
            </c:ext>
          </c:extLst>
        </c:ser>
        <c:ser>
          <c:idx val="9"/>
          <c:order val="9"/>
          <c:tx>
            <c:strRef>
              <c:f>'S.HORIZ# (2)'!$K$156</c:f>
              <c:strCache>
                <c:ptCount val="1"/>
                <c:pt idx="0">
                  <c:v>Logarítmicas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(2)'!$K$205</c:f>
              <c:numCache>
                <c:formatCode>0%</c:formatCode>
                <c:ptCount val="1"/>
                <c:pt idx="0">
                  <c:v>8.3333333333333329E-2</c:v>
                </c:pt>
              </c:numCache>
            </c:numRef>
          </c:val>
          <c:extLst>
            <c:ext xmlns:c16="http://schemas.microsoft.com/office/drawing/2014/chart" uri="{C3380CC4-5D6E-409C-BE32-E72D297353CC}">
              <c16:uniqueId val="{00000009-5996-4075-B98B-79AE5EE8EBA9}"/>
            </c:ext>
          </c:extLst>
        </c:ser>
        <c:ser>
          <c:idx val="10"/>
          <c:order val="10"/>
          <c:tx>
            <c:strRef>
              <c:f>'S.HORIZ# (2)'!$L$156</c:f>
              <c:strCache>
                <c:ptCount val="1"/>
                <c:pt idx="0">
                  <c:v>Flechas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(2)'!$L$205</c:f>
              <c:numCache>
                <c:formatCode>0%</c:formatCode>
                <c:ptCount val="1"/>
                <c:pt idx="0">
                  <c:v>0.41666666666666669</c:v>
                </c:pt>
              </c:numCache>
            </c:numRef>
          </c:val>
          <c:extLst>
            <c:ext xmlns:c16="http://schemas.microsoft.com/office/drawing/2014/chart" uri="{C3380CC4-5D6E-409C-BE32-E72D297353CC}">
              <c16:uniqueId val="{0000000A-5996-4075-B98B-79AE5EE8EBA9}"/>
            </c:ext>
          </c:extLst>
        </c:ser>
        <c:ser>
          <c:idx val="11"/>
          <c:order val="11"/>
          <c:tx>
            <c:strRef>
              <c:f>'S.HORIZ# (2)'!$M$156</c:f>
              <c:strCache>
                <c:ptCount val="1"/>
                <c:pt idx="0">
                  <c:v>S. Parterre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(2)'!$M$205</c:f>
              <c:numCache>
                <c:formatCode>0%</c:formatCode>
                <c:ptCount val="1"/>
                <c:pt idx="0">
                  <c:v>0.25</c:v>
                </c:pt>
              </c:numCache>
            </c:numRef>
          </c:val>
          <c:extLst>
            <c:ext xmlns:c16="http://schemas.microsoft.com/office/drawing/2014/chart" uri="{C3380CC4-5D6E-409C-BE32-E72D297353CC}">
              <c16:uniqueId val="{0000000B-5996-4075-B98B-79AE5EE8EBA9}"/>
            </c:ext>
          </c:extLst>
        </c:ser>
        <c:ser>
          <c:idx val="12"/>
          <c:order val="12"/>
          <c:tx>
            <c:strRef>
              <c:f>'S.HORIZ# (2)'!$N$156</c:f>
              <c:strCache>
                <c:ptCount val="1"/>
                <c:pt idx="0">
                  <c:v>Rejilla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(2)'!$N$205</c:f>
              <c:numCache>
                <c:formatCode>0%</c:formatCode>
                <c:ptCount val="1"/>
                <c:pt idx="0">
                  <c:v>0</c:v>
                </c:pt>
              </c:numCache>
            </c:numRef>
          </c:val>
          <c:extLst>
            <c:ext xmlns:c16="http://schemas.microsoft.com/office/drawing/2014/chart" uri="{C3380CC4-5D6E-409C-BE32-E72D297353CC}">
              <c16:uniqueId val="{0000000C-5996-4075-B98B-79AE5EE8EBA9}"/>
            </c:ext>
          </c:extLst>
        </c:ser>
        <c:ser>
          <c:idx val="13"/>
          <c:order val="13"/>
          <c:tx>
            <c:strRef>
              <c:f>'S.HORIZ# (2)'!$O$156</c:f>
              <c:strCache>
                <c:ptCount val="1"/>
                <c:pt idx="0">
                  <c:v>Bus</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(2)'!$O$205</c:f>
              <c:numCache>
                <c:formatCode>0%</c:formatCode>
                <c:ptCount val="1"/>
                <c:pt idx="0">
                  <c:v>4.1666666666666664E-2</c:v>
                </c:pt>
              </c:numCache>
            </c:numRef>
          </c:val>
          <c:extLst>
            <c:ext xmlns:c16="http://schemas.microsoft.com/office/drawing/2014/chart" uri="{C3380CC4-5D6E-409C-BE32-E72D297353CC}">
              <c16:uniqueId val="{0000000D-5996-4075-B98B-79AE5EE8EBA9}"/>
            </c:ext>
          </c:extLst>
        </c:ser>
        <c:ser>
          <c:idx val="14"/>
          <c:order val="14"/>
          <c:tx>
            <c:strRef>
              <c:f>'S.HORIZ# (2)'!$P$156</c:f>
              <c:strCache>
                <c:ptCount val="1"/>
                <c:pt idx="0">
                  <c:v>Taxi</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(2)'!$P$205</c:f>
              <c:numCache>
                <c:formatCode>0%</c:formatCode>
                <c:ptCount val="1"/>
                <c:pt idx="0">
                  <c:v>0</c:v>
                </c:pt>
              </c:numCache>
            </c:numRef>
          </c:val>
          <c:extLst>
            <c:ext xmlns:c16="http://schemas.microsoft.com/office/drawing/2014/chart" uri="{C3380CC4-5D6E-409C-BE32-E72D297353CC}">
              <c16:uniqueId val="{0000000E-5996-4075-B98B-79AE5EE8EBA9}"/>
            </c:ext>
          </c:extLst>
        </c:ser>
        <c:ser>
          <c:idx val="15"/>
          <c:order val="15"/>
          <c:tx>
            <c:strRef>
              <c:f>'S.HORIZ# (2)'!$Q$156</c:f>
              <c:strCache>
                <c:ptCount val="1"/>
                <c:pt idx="0">
                  <c:v>Redondel</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(2)'!$Q$205</c:f>
              <c:numCache>
                <c:formatCode>0%</c:formatCode>
                <c:ptCount val="1"/>
                <c:pt idx="0">
                  <c:v>8.3333333333333329E-2</c:v>
                </c:pt>
              </c:numCache>
            </c:numRef>
          </c:val>
          <c:extLst>
            <c:ext xmlns:c16="http://schemas.microsoft.com/office/drawing/2014/chart" uri="{C3380CC4-5D6E-409C-BE32-E72D297353CC}">
              <c16:uniqueId val="{0000000F-5996-4075-B98B-79AE5EE8EBA9}"/>
            </c:ext>
          </c:extLst>
        </c:ser>
        <c:ser>
          <c:idx val="16"/>
          <c:order val="16"/>
          <c:tx>
            <c:strRef>
              <c:f>'S.HORIZ# (2)'!$R$156</c:f>
              <c:strCache>
                <c:ptCount val="1"/>
                <c:pt idx="0">
                  <c:v>Resalto</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(2)'!$R$205</c:f>
              <c:numCache>
                <c:formatCode>0%</c:formatCode>
                <c:ptCount val="1"/>
                <c:pt idx="0">
                  <c:v>0</c:v>
                </c:pt>
              </c:numCache>
            </c:numRef>
          </c:val>
          <c:extLst>
            <c:ext xmlns:c16="http://schemas.microsoft.com/office/drawing/2014/chart" uri="{C3380CC4-5D6E-409C-BE32-E72D297353CC}">
              <c16:uniqueId val="{00000010-5996-4075-B98B-79AE5EE8EBA9}"/>
            </c:ext>
          </c:extLst>
        </c:ser>
        <c:ser>
          <c:idx val="17"/>
          <c:order val="17"/>
          <c:tx>
            <c:strRef>
              <c:f>'S.HORIZ# (2)'!$S$156</c:f>
              <c:strCache>
                <c:ptCount val="1"/>
                <c:pt idx="0">
                  <c:v>Parqueo</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(2)'!$S$205</c:f>
              <c:numCache>
                <c:formatCode>0%</c:formatCode>
                <c:ptCount val="1"/>
                <c:pt idx="0">
                  <c:v>0</c:v>
                </c:pt>
              </c:numCache>
            </c:numRef>
          </c:val>
          <c:extLst>
            <c:ext xmlns:c16="http://schemas.microsoft.com/office/drawing/2014/chart" uri="{C3380CC4-5D6E-409C-BE32-E72D297353CC}">
              <c16:uniqueId val="{00000011-5996-4075-B98B-79AE5EE8EBA9}"/>
            </c:ext>
          </c:extLst>
        </c:ser>
        <c:ser>
          <c:idx val="18"/>
          <c:order val="18"/>
          <c:tx>
            <c:strRef>
              <c:f>'S.HORIZ# (2)'!$T$155:$T$156</c:f>
              <c:strCache>
                <c:ptCount val="2"/>
                <c:pt idx="0">
                  <c:v>PARTERRE</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(2)'!$T$205</c:f>
              <c:numCache>
                <c:formatCode>0%</c:formatCode>
                <c:ptCount val="1"/>
                <c:pt idx="0">
                  <c:v>0.41666666666666669</c:v>
                </c:pt>
              </c:numCache>
            </c:numRef>
          </c:val>
          <c:extLst>
            <c:ext xmlns:c16="http://schemas.microsoft.com/office/drawing/2014/chart" uri="{C3380CC4-5D6E-409C-BE32-E72D297353CC}">
              <c16:uniqueId val="{00000012-5996-4075-B98B-79AE5EE8EBA9}"/>
            </c:ext>
          </c:extLst>
        </c:ser>
        <c:dLbls>
          <c:dLblPos val="outEnd"/>
          <c:showLegendKey val="0"/>
          <c:showVal val="1"/>
          <c:showCatName val="0"/>
          <c:showSerName val="0"/>
          <c:showPercent val="0"/>
          <c:showBubbleSize val="0"/>
        </c:dLbls>
        <c:gapWidth val="219"/>
        <c:overlap val="-27"/>
        <c:axId val="749455296"/>
        <c:axId val="747912688"/>
      </c:barChart>
      <c:catAx>
        <c:axId val="749455296"/>
        <c:scaling>
          <c:orientation val="minMax"/>
        </c:scaling>
        <c:delete val="1"/>
        <c:axPos val="b"/>
        <c:numFmt formatCode="General" sourceLinked="1"/>
        <c:majorTickMark val="none"/>
        <c:minorTickMark val="none"/>
        <c:tickLblPos val="nextTo"/>
        <c:crossAx val="747912688"/>
        <c:crosses val="autoZero"/>
        <c:auto val="1"/>
        <c:lblAlgn val="ctr"/>
        <c:lblOffset val="100"/>
        <c:noMultiLvlLbl val="0"/>
      </c:catAx>
      <c:valAx>
        <c:axId val="747912688"/>
        <c:scaling>
          <c:orientation val="minMax"/>
        </c:scaling>
        <c:delete val="1"/>
        <c:axPos val="l"/>
        <c:numFmt formatCode="0%" sourceLinked="1"/>
        <c:majorTickMark val="none"/>
        <c:minorTickMark val="none"/>
        <c:tickLblPos val="nextTo"/>
        <c:crossAx val="749455296"/>
        <c:crosses val="autoZero"/>
        <c:crossBetween val="between"/>
      </c:valAx>
      <c:spPr>
        <a:noFill/>
        <a:ln>
          <a:solidFill>
            <a:srgbClr val="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229956569321161E-2"/>
          <c:y val="7.8565742165947708E-2"/>
          <c:w val="0.76455329995262344"/>
          <c:h val="0.86742031009496323"/>
        </c:manualLayout>
      </c:layout>
      <c:barChart>
        <c:barDir val="col"/>
        <c:grouping val="clustered"/>
        <c:varyColors val="0"/>
        <c:ser>
          <c:idx val="0"/>
          <c:order val="0"/>
          <c:tx>
            <c:strRef>
              <c:f>'S.HORIZ# (2)'!$B$59</c:f>
              <c:strCache>
                <c:ptCount val="1"/>
                <c:pt idx="0">
                  <c:v>Borde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(2)'!$B$90</c:f>
              <c:numCache>
                <c:formatCode>0%</c:formatCode>
                <c:ptCount val="1"/>
                <c:pt idx="0">
                  <c:v>0.29166666666666669</c:v>
                </c:pt>
              </c:numCache>
            </c:numRef>
          </c:val>
          <c:extLst>
            <c:ext xmlns:c16="http://schemas.microsoft.com/office/drawing/2014/chart" uri="{C3380CC4-5D6E-409C-BE32-E72D297353CC}">
              <c16:uniqueId val="{00000000-AFF9-410F-BA83-18ED6AFF151C}"/>
            </c:ext>
          </c:extLst>
        </c:ser>
        <c:ser>
          <c:idx val="1"/>
          <c:order val="1"/>
          <c:tx>
            <c:strRef>
              <c:f>'S.HORIZ# (2)'!$C$59</c:f>
              <c:strCache>
                <c:ptCount val="1"/>
                <c:pt idx="0">
                  <c:v>Separación de carril</c:v>
                </c:pt>
              </c:strCache>
            </c:strRef>
          </c:tx>
          <c:spPr>
            <a:solidFill>
              <a:schemeClr val="accent2"/>
            </a:solidFill>
            <a:ln>
              <a:noFill/>
            </a:ln>
            <a:effectLst/>
          </c:spPr>
          <c:invertIfNegative val="0"/>
          <c:dLbls>
            <c:dLbl>
              <c:idx val="0"/>
              <c:layout>
                <c:manualLayout>
                  <c:x val="4.2571898141585802E-2"/>
                  <c:y val="8.34761010513194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FF9-410F-BA83-18ED6AFF151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(2)'!$C$90</c:f>
              <c:numCache>
                <c:formatCode>0%</c:formatCode>
                <c:ptCount val="1"/>
                <c:pt idx="0">
                  <c:v>0.75</c:v>
                </c:pt>
              </c:numCache>
            </c:numRef>
          </c:val>
          <c:extLst>
            <c:ext xmlns:c16="http://schemas.microsoft.com/office/drawing/2014/chart" uri="{C3380CC4-5D6E-409C-BE32-E72D297353CC}">
              <c16:uniqueId val="{00000001-AFF9-410F-BA83-18ED6AFF151C}"/>
            </c:ext>
          </c:extLst>
        </c:ser>
        <c:ser>
          <c:idx val="2"/>
          <c:order val="2"/>
          <c:tx>
            <c:strRef>
              <c:f>'S.HORIZ# (2)'!$D$59</c:f>
              <c:strCache>
                <c:ptCount val="1"/>
                <c:pt idx="0">
                  <c:v>Prohibición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(2)'!$D$90</c:f>
              <c:numCache>
                <c:formatCode>0%</c:formatCode>
                <c:ptCount val="1"/>
                <c:pt idx="0">
                  <c:v>0.20833333333333334</c:v>
                </c:pt>
              </c:numCache>
            </c:numRef>
          </c:val>
          <c:extLst>
            <c:ext xmlns:c16="http://schemas.microsoft.com/office/drawing/2014/chart" uri="{C3380CC4-5D6E-409C-BE32-E72D297353CC}">
              <c16:uniqueId val="{00000002-AFF9-410F-BA83-18ED6AFF151C}"/>
            </c:ext>
          </c:extLst>
        </c:ser>
        <c:ser>
          <c:idx val="3"/>
          <c:order val="3"/>
          <c:tx>
            <c:strRef>
              <c:f>'S.HORIZ# (2)'!$E$59</c:f>
              <c:strCache>
                <c:ptCount val="1"/>
                <c:pt idx="0">
                  <c:v>Doble continua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(2)'!$E$90</c:f>
              <c:numCache>
                <c:formatCode>0%</c:formatCode>
                <c:ptCount val="1"/>
                <c:pt idx="0">
                  <c:v>0.29166666666666669</c:v>
                </c:pt>
              </c:numCache>
            </c:numRef>
          </c:val>
          <c:extLst>
            <c:ext xmlns:c16="http://schemas.microsoft.com/office/drawing/2014/chart" uri="{C3380CC4-5D6E-409C-BE32-E72D297353CC}">
              <c16:uniqueId val="{00000003-AFF9-410F-BA83-18ED6AFF151C}"/>
            </c:ext>
          </c:extLst>
        </c:ser>
        <c:ser>
          <c:idx val="4"/>
          <c:order val="4"/>
          <c:tx>
            <c:strRef>
              <c:f>'S.HORIZ# (2)'!$F$59</c:f>
              <c:strCache>
                <c:ptCount val="1"/>
                <c:pt idx="0">
                  <c:v>Continuidad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(2)'!$F$90</c:f>
              <c:numCache>
                <c:formatCode>0%</c:formatCode>
                <c:ptCount val="1"/>
                <c:pt idx="0">
                  <c:v>0.29166666666666669</c:v>
                </c:pt>
              </c:numCache>
            </c:numRef>
          </c:val>
          <c:extLst>
            <c:ext xmlns:c16="http://schemas.microsoft.com/office/drawing/2014/chart" uri="{C3380CC4-5D6E-409C-BE32-E72D297353CC}">
              <c16:uniqueId val="{00000004-AFF9-410F-BA83-18ED6AFF151C}"/>
            </c:ext>
          </c:extLst>
        </c:ser>
        <c:ser>
          <c:idx val="5"/>
          <c:order val="5"/>
          <c:tx>
            <c:strRef>
              <c:f>'S.HORIZ# (2)'!$G$59</c:f>
              <c:strCache>
                <c:ptCount val="1"/>
                <c:pt idx="0">
                  <c:v>Pare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(2)'!$G$90</c:f>
              <c:numCache>
                <c:formatCode>0%</c:formatCode>
                <c:ptCount val="1"/>
                <c:pt idx="0">
                  <c:v>0.25</c:v>
                </c:pt>
              </c:numCache>
            </c:numRef>
          </c:val>
          <c:extLst>
            <c:ext xmlns:c16="http://schemas.microsoft.com/office/drawing/2014/chart" uri="{C3380CC4-5D6E-409C-BE32-E72D297353CC}">
              <c16:uniqueId val="{00000005-AFF9-410F-BA83-18ED6AFF151C}"/>
            </c:ext>
          </c:extLst>
        </c:ser>
        <c:ser>
          <c:idx val="6"/>
          <c:order val="6"/>
          <c:tx>
            <c:strRef>
              <c:f>'S.HORIZ# (2)'!$H$59</c:f>
              <c:strCache>
                <c:ptCount val="1"/>
                <c:pt idx="0">
                  <c:v>Ceda el paso</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(2)'!$H$90</c:f>
              <c:numCache>
                <c:formatCode>0%</c:formatCode>
                <c:ptCount val="1"/>
                <c:pt idx="0">
                  <c:v>0.25</c:v>
                </c:pt>
              </c:numCache>
            </c:numRef>
          </c:val>
          <c:extLst>
            <c:ext xmlns:c16="http://schemas.microsoft.com/office/drawing/2014/chart" uri="{C3380CC4-5D6E-409C-BE32-E72D297353CC}">
              <c16:uniqueId val="{00000006-AFF9-410F-BA83-18ED6AFF151C}"/>
            </c:ext>
          </c:extLst>
        </c:ser>
        <c:ser>
          <c:idx val="7"/>
          <c:order val="7"/>
          <c:tx>
            <c:strRef>
              <c:f>'S.HORIZ# (2)'!$I$59</c:f>
              <c:strCache>
                <c:ptCount val="1"/>
                <c:pt idx="0">
                  <c:v>Cebra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(2)'!$I$90</c:f>
              <c:numCache>
                <c:formatCode>0%</c:formatCode>
                <c:ptCount val="1"/>
                <c:pt idx="0">
                  <c:v>0.375</c:v>
                </c:pt>
              </c:numCache>
            </c:numRef>
          </c:val>
          <c:extLst>
            <c:ext xmlns:c16="http://schemas.microsoft.com/office/drawing/2014/chart" uri="{C3380CC4-5D6E-409C-BE32-E72D297353CC}">
              <c16:uniqueId val="{00000007-AFF9-410F-BA83-18ED6AFF151C}"/>
            </c:ext>
          </c:extLst>
        </c:ser>
        <c:ser>
          <c:idx val="8"/>
          <c:order val="8"/>
          <c:tx>
            <c:strRef>
              <c:f>'S.HORIZ# (2)'!$J$59</c:f>
              <c:strCache>
                <c:ptCount val="1"/>
                <c:pt idx="0">
                  <c:v>Cruce controlado</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(2)'!$J$90</c:f>
              <c:numCache>
                <c:formatCode>0%</c:formatCode>
                <c:ptCount val="1"/>
                <c:pt idx="0">
                  <c:v>0.16666666666666666</c:v>
                </c:pt>
              </c:numCache>
            </c:numRef>
          </c:val>
          <c:extLst>
            <c:ext xmlns:c16="http://schemas.microsoft.com/office/drawing/2014/chart" uri="{C3380CC4-5D6E-409C-BE32-E72D297353CC}">
              <c16:uniqueId val="{00000008-AFF9-410F-BA83-18ED6AFF151C}"/>
            </c:ext>
          </c:extLst>
        </c:ser>
        <c:ser>
          <c:idx val="9"/>
          <c:order val="9"/>
          <c:tx>
            <c:strRef>
              <c:f>'S.HORIZ# (2)'!$K$59</c:f>
              <c:strCache>
                <c:ptCount val="1"/>
                <c:pt idx="0">
                  <c:v>Logarítmicas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(2)'!$K$90</c:f>
              <c:numCache>
                <c:formatCode>0%</c:formatCode>
                <c:ptCount val="1"/>
                <c:pt idx="0">
                  <c:v>8.3333333333333329E-2</c:v>
                </c:pt>
              </c:numCache>
            </c:numRef>
          </c:val>
          <c:extLst>
            <c:ext xmlns:c16="http://schemas.microsoft.com/office/drawing/2014/chart" uri="{C3380CC4-5D6E-409C-BE32-E72D297353CC}">
              <c16:uniqueId val="{00000009-AFF9-410F-BA83-18ED6AFF151C}"/>
            </c:ext>
          </c:extLst>
        </c:ser>
        <c:ser>
          <c:idx val="10"/>
          <c:order val="10"/>
          <c:tx>
            <c:strRef>
              <c:f>'S.HORIZ# (2)'!$L$59</c:f>
              <c:strCache>
                <c:ptCount val="1"/>
                <c:pt idx="0">
                  <c:v>Flechas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(2)'!$L$90</c:f>
              <c:numCache>
                <c:formatCode>0%</c:formatCode>
                <c:ptCount val="1"/>
                <c:pt idx="0">
                  <c:v>0.5</c:v>
                </c:pt>
              </c:numCache>
            </c:numRef>
          </c:val>
          <c:extLst>
            <c:ext xmlns:c16="http://schemas.microsoft.com/office/drawing/2014/chart" uri="{C3380CC4-5D6E-409C-BE32-E72D297353CC}">
              <c16:uniqueId val="{0000000A-AFF9-410F-BA83-18ED6AFF151C}"/>
            </c:ext>
          </c:extLst>
        </c:ser>
        <c:ser>
          <c:idx val="11"/>
          <c:order val="11"/>
          <c:tx>
            <c:strRef>
              <c:f>'S.HORIZ# (2)'!$M$59</c:f>
              <c:strCache>
                <c:ptCount val="1"/>
                <c:pt idx="0">
                  <c:v>S. Parterre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(2)'!$M$90</c:f>
              <c:numCache>
                <c:formatCode>0%</c:formatCode>
                <c:ptCount val="1"/>
                <c:pt idx="0">
                  <c:v>0.29166666666666669</c:v>
                </c:pt>
              </c:numCache>
            </c:numRef>
          </c:val>
          <c:extLst>
            <c:ext xmlns:c16="http://schemas.microsoft.com/office/drawing/2014/chart" uri="{C3380CC4-5D6E-409C-BE32-E72D297353CC}">
              <c16:uniqueId val="{0000000B-AFF9-410F-BA83-18ED6AFF151C}"/>
            </c:ext>
          </c:extLst>
        </c:ser>
        <c:ser>
          <c:idx val="12"/>
          <c:order val="12"/>
          <c:tx>
            <c:strRef>
              <c:f>'S.HORIZ# (2)'!$N$59</c:f>
              <c:strCache>
                <c:ptCount val="1"/>
                <c:pt idx="0">
                  <c:v>Rejilla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(2)'!$N$90</c:f>
              <c:numCache>
                <c:formatCode>0%</c:formatCode>
                <c:ptCount val="1"/>
                <c:pt idx="0">
                  <c:v>8.3333333333333329E-2</c:v>
                </c:pt>
              </c:numCache>
            </c:numRef>
          </c:val>
          <c:extLst>
            <c:ext xmlns:c16="http://schemas.microsoft.com/office/drawing/2014/chart" uri="{C3380CC4-5D6E-409C-BE32-E72D297353CC}">
              <c16:uniqueId val="{0000000C-AFF9-410F-BA83-18ED6AFF151C}"/>
            </c:ext>
          </c:extLst>
        </c:ser>
        <c:ser>
          <c:idx val="13"/>
          <c:order val="13"/>
          <c:tx>
            <c:strRef>
              <c:f>'S.HORIZ# (2)'!$O$59</c:f>
              <c:strCache>
                <c:ptCount val="1"/>
                <c:pt idx="0">
                  <c:v>Bus</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(2)'!$O$90</c:f>
              <c:numCache>
                <c:formatCode>0%</c:formatCode>
                <c:ptCount val="1"/>
                <c:pt idx="0">
                  <c:v>0.125</c:v>
                </c:pt>
              </c:numCache>
            </c:numRef>
          </c:val>
          <c:extLst>
            <c:ext xmlns:c16="http://schemas.microsoft.com/office/drawing/2014/chart" uri="{C3380CC4-5D6E-409C-BE32-E72D297353CC}">
              <c16:uniqueId val="{0000000D-AFF9-410F-BA83-18ED6AFF151C}"/>
            </c:ext>
          </c:extLst>
        </c:ser>
        <c:ser>
          <c:idx val="14"/>
          <c:order val="14"/>
          <c:tx>
            <c:strRef>
              <c:f>'S.HORIZ# (2)'!$P$59</c:f>
              <c:strCache>
                <c:ptCount val="1"/>
                <c:pt idx="0">
                  <c:v>Taxi</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(2)'!$P$90</c:f>
              <c:numCache>
                <c:formatCode>0%</c:formatCode>
                <c:ptCount val="1"/>
                <c:pt idx="0">
                  <c:v>0</c:v>
                </c:pt>
              </c:numCache>
            </c:numRef>
          </c:val>
          <c:extLst>
            <c:ext xmlns:c16="http://schemas.microsoft.com/office/drawing/2014/chart" uri="{C3380CC4-5D6E-409C-BE32-E72D297353CC}">
              <c16:uniqueId val="{0000000E-AFF9-410F-BA83-18ED6AFF151C}"/>
            </c:ext>
          </c:extLst>
        </c:ser>
        <c:ser>
          <c:idx val="15"/>
          <c:order val="15"/>
          <c:tx>
            <c:strRef>
              <c:f>'S.HORIZ# (2)'!$Q$59</c:f>
              <c:strCache>
                <c:ptCount val="1"/>
                <c:pt idx="0">
                  <c:v>Redondel</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(2)'!$Q$90</c:f>
              <c:numCache>
                <c:formatCode>0%</c:formatCode>
                <c:ptCount val="1"/>
                <c:pt idx="0">
                  <c:v>8.3333333333333329E-2</c:v>
                </c:pt>
              </c:numCache>
            </c:numRef>
          </c:val>
          <c:extLst>
            <c:ext xmlns:c16="http://schemas.microsoft.com/office/drawing/2014/chart" uri="{C3380CC4-5D6E-409C-BE32-E72D297353CC}">
              <c16:uniqueId val="{0000000F-AFF9-410F-BA83-18ED6AFF151C}"/>
            </c:ext>
          </c:extLst>
        </c:ser>
        <c:ser>
          <c:idx val="16"/>
          <c:order val="16"/>
          <c:tx>
            <c:strRef>
              <c:f>'S.HORIZ# (2)'!$R$59</c:f>
              <c:strCache>
                <c:ptCount val="1"/>
                <c:pt idx="0">
                  <c:v>Resalto</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(2)'!$R$90</c:f>
              <c:numCache>
                <c:formatCode>0%</c:formatCode>
                <c:ptCount val="1"/>
                <c:pt idx="0">
                  <c:v>4.1666666666666664E-2</c:v>
                </c:pt>
              </c:numCache>
            </c:numRef>
          </c:val>
          <c:extLst>
            <c:ext xmlns:c16="http://schemas.microsoft.com/office/drawing/2014/chart" uri="{C3380CC4-5D6E-409C-BE32-E72D297353CC}">
              <c16:uniqueId val="{00000010-AFF9-410F-BA83-18ED6AFF151C}"/>
            </c:ext>
          </c:extLst>
        </c:ser>
        <c:ser>
          <c:idx val="17"/>
          <c:order val="17"/>
          <c:tx>
            <c:strRef>
              <c:f>'S.HORIZ# (2)'!$S$59</c:f>
              <c:strCache>
                <c:ptCount val="1"/>
                <c:pt idx="0">
                  <c:v>Parqueo</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(2)'!$S$90</c:f>
              <c:numCache>
                <c:formatCode>0%</c:formatCode>
                <c:ptCount val="1"/>
                <c:pt idx="0">
                  <c:v>0</c:v>
                </c:pt>
              </c:numCache>
            </c:numRef>
          </c:val>
          <c:extLst>
            <c:ext xmlns:c16="http://schemas.microsoft.com/office/drawing/2014/chart" uri="{C3380CC4-5D6E-409C-BE32-E72D297353CC}">
              <c16:uniqueId val="{00000011-AFF9-410F-BA83-18ED6AFF151C}"/>
            </c:ext>
          </c:extLst>
        </c:ser>
        <c:ser>
          <c:idx val="18"/>
          <c:order val="18"/>
          <c:tx>
            <c:strRef>
              <c:f>'S.HORIZ# (2)'!$T$58:$T$59</c:f>
              <c:strCache>
                <c:ptCount val="2"/>
                <c:pt idx="0">
                  <c:v>PARTERRE</c:v>
                </c:pt>
              </c:strCache>
            </c:strRef>
          </c:tx>
          <c:spPr>
            <a:solidFill>
              <a:schemeClr val="accent1">
                <a:lumMod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(2)'!$T$90</c:f>
              <c:numCache>
                <c:formatCode>0%</c:formatCode>
                <c:ptCount val="1"/>
                <c:pt idx="0">
                  <c:v>0.25</c:v>
                </c:pt>
              </c:numCache>
            </c:numRef>
          </c:val>
          <c:extLst>
            <c:ext xmlns:c16="http://schemas.microsoft.com/office/drawing/2014/chart" uri="{C3380CC4-5D6E-409C-BE32-E72D297353CC}">
              <c16:uniqueId val="{00000012-AFF9-410F-BA83-18ED6AFF151C}"/>
            </c:ext>
          </c:extLst>
        </c:ser>
        <c:dLbls>
          <c:dLblPos val="outEnd"/>
          <c:showLegendKey val="0"/>
          <c:showVal val="1"/>
          <c:showCatName val="0"/>
          <c:showSerName val="0"/>
          <c:showPercent val="0"/>
          <c:showBubbleSize val="0"/>
        </c:dLbls>
        <c:gapWidth val="219"/>
        <c:overlap val="-27"/>
        <c:axId val="751932304"/>
        <c:axId val="751930224"/>
      </c:barChart>
      <c:catAx>
        <c:axId val="751932304"/>
        <c:scaling>
          <c:orientation val="minMax"/>
        </c:scaling>
        <c:delete val="1"/>
        <c:axPos val="b"/>
        <c:majorTickMark val="none"/>
        <c:minorTickMark val="none"/>
        <c:tickLblPos val="nextTo"/>
        <c:crossAx val="751930224"/>
        <c:crosses val="autoZero"/>
        <c:auto val="1"/>
        <c:lblAlgn val="ctr"/>
        <c:lblOffset val="100"/>
        <c:noMultiLvlLbl val="0"/>
      </c:catAx>
      <c:valAx>
        <c:axId val="751930224"/>
        <c:scaling>
          <c:orientation val="minMax"/>
        </c:scaling>
        <c:delete val="1"/>
        <c:axPos val="l"/>
        <c:numFmt formatCode="0%" sourceLinked="1"/>
        <c:majorTickMark val="none"/>
        <c:minorTickMark val="none"/>
        <c:tickLblPos val="nextTo"/>
        <c:crossAx val="751932304"/>
        <c:crosses val="autoZero"/>
        <c:crossBetween val="between"/>
      </c:valAx>
      <c:spPr>
        <a:noFill/>
        <a:ln>
          <a:solidFill>
            <a:srgbClr val="000000"/>
          </a:solidFill>
        </a:ln>
        <a:effectLst/>
      </c:spPr>
    </c:plotArea>
    <c:legend>
      <c:legendPos val="r"/>
      <c:layout>
        <c:manualLayout>
          <c:xMode val="edge"/>
          <c:yMode val="edge"/>
          <c:x val="0.80509796484937179"/>
          <c:y val="3.7607663475988054E-2"/>
          <c:w val="0.17868416919192887"/>
          <c:h val="0.90931368249531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EC"/>
              <a:t>Señalización Horizontal Total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EC"/>
        </a:p>
      </c:txPr>
    </c:title>
    <c:autoTitleDeleted val="0"/>
    <c:plotArea>
      <c:layout/>
      <c:barChart>
        <c:barDir val="col"/>
        <c:grouping val="clustered"/>
        <c:varyColors val="0"/>
        <c:ser>
          <c:idx val="0"/>
          <c:order val="0"/>
          <c:tx>
            <c:strRef>
              <c:f>'S.HORIZ# (2)'!$B$155:$F$155</c:f>
              <c:strCache>
                <c:ptCount val="1"/>
                <c:pt idx="0">
                  <c:v>LÍNEA LONGITUDINAL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(2)'!$B$199</c:f>
              <c:numCache>
                <c:formatCode>0%</c:formatCode>
                <c:ptCount val="1"/>
                <c:pt idx="0">
                  <c:v>0.41450777202072536</c:v>
                </c:pt>
              </c:numCache>
            </c:numRef>
          </c:val>
          <c:extLst>
            <c:ext xmlns:c16="http://schemas.microsoft.com/office/drawing/2014/chart" uri="{C3380CC4-5D6E-409C-BE32-E72D297353CC}">
              <c16:uniqueId val="{00000000-A806-4C9A-8B25-60CDAC461804}"/>
            </c:ext>
          </c:extLst>
        </c:ser>
        <c:ser>
          <c:idx val="1"/>
          <c:order val="1"/>
          <c:tx>
            <c:strRef>
              <c:f>'S.HORIZ# (2)'!$G$155:$K$155</c:f>
              <c:strCache>
                <c:ptCount val="1"/>
                <c:pt idx="0">
                  <c:v>LÍNEA TRANSVERSAL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(2)'!$G$199</c:f>
              <c:numCache>
                <c:formatCode>0%</c:formatCode>
                <c:ptCount val="1"/>
                <c:pt idx="0">
                  <c:v>0.26424870466321243</c:v>
                </c:pt>
              </c:numCache>
            </c:numRef>
          </c:val>
          <c:extLst>
            <c:ext xmlns:c16="http://schemas.microsoft.com/office/drawing/2014/chart" uri="{C3380CC4-5D6E-409C-BE32-E72D297353CC}">
              <c16:uniqueId val="{00000001-A806-4C9A-8B25-60CDAC461804}"/>
            </c:ext>
          </c:extLst>
        </c:ser>
        <c:ser>
          <c:idx val="2"/>
          <c:order val="2"/>
          <c:tx>
            <c:strRef>
              <c:f>'S.HORIZ# (2)'!$L$155:$S$155</c:f>
              <c:strCache>
                <c:ptCount val="1"/>
                <c:pt idx="0">
                  <c:v>SIMBOLOS Y LEYENDAS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(2)'!$L$199</c:f>
              <c:numCache>
                <c:formatCode>0%</c:formatCode>
                <c:ptCount val="1"/>
                <c:pt idx="0">
                  <c:v>0.23834196891191708</c:v>
                </c:pt>
              </c:numCache>
            </c:numRef>
          </c:val>
          <c:extLst>
            <c:ext xmlns:c16="http://schemas.microsoft.com/office/drawing/2014/chart" uri="{C3380CC4-5D6E-409C-BE32-E72D297353CC}">
              <c16:uniqueId val="{00000002-A806-4C9A-8B25-60CDAC461804}"/>
            </c:ext>
          </c:extLst>
        </c:ser>
        <c:ser>
          <c:idx val="3"/>
          <c:order val="3"/>
          <c:tx>
            <c:strRef>
              <c:f>'S.HORIZ# (2)'!$T$155:$T$156</c:f>
              <c:strCache>
                <c:ptCount val="2"/>
                <c:pt idx="0">
                  <c:v>PARTERRE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'S.HORIZ# (2)'!$T$199</c:f>
              <c:numCache>
                <c:formatCode>0%</c:formatCode>
                <c:ptCount val="1"/>
                <c:pt idx="0">
                  <c:v>8.2901554404145081E-2</c:v>
                </c:pt>
              </c:numCache>
            </c:numRef>
          </c:val>
          <c:extLst>
            <c:ext xmlns:c16="http://schemas.microsoft.com/office/drawing/2014/chart" uri="{C3380CC4-5D6E-409C-BE32-E72D297353CC}">
              <c16:uniqueId val="{00000003-A806-4C9A-8B25-60CDAC461804}"/>
            </c:ext>
          </c:extLst>
        </c:ser>
        <c:dLbls>
          <c:dLblPos val="outEnd"/>
          <c:showLegendKey val="0"/>
          <c:showVal val="1"/>
          <c:showCatName val="0"/>
          <c:showSerName val="0"/>
          <c:showPercent val="0"/>
          <c:showBubbleSize val="0"/>
        </c:dLbls>
        <c:gapWidth val="219"/>
        <c:overlap val="-27"/>
        <c:axId val="1171214880"/>
        <c:axId val="1171201568"/>
      </c:barChart>
      <c:catAx>
        <c:axId val="1171214880"/>
        <c:scaling>
          <c:orientation val="minMax"/>
        </c:scaling>
        <c:delete val="1"/>
        <c:axPos val="b"/>
        <c:majorTickMark val="none"/>
        <c:minorTickMark val="none"/>
        <c:tickLblPos val="nextTo"/>
        <c:crossAx val="1171201568"/>
        <c:crosses val="autoZero"/>
        <c:auto val="1"/>
        <c:lblAlgn val="ctr"/>
        <c:lblOffset val="100"/>
        <c:noMultiLvlLbl val="0"/>
      </c:catAx>
      <c:valAx>
        <c:axId val="1171201568"/>
        <c:scaling>
          <c:orientation val="minMax"/>
        </c:scaling>
        <c:delete val="1"/>
        <c:axPos val="l"/>
        <c:numFmt formatCode="0%" sourceLinked="1"/>
        <c:majorTickMark val="none"/>
        <c:minorTickMark val="none"/>
        <c:tickLblPos val="nextTo"/>
        <c:crossAx val="11712148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C"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s-EC" b="1"/>
              <a:t>EQUIPAMIENTO DE PARADAS DE BUSES</a:t>
            </a:r>
          </a:p>
        </c:rich>
      </c:tx>
      <c:overlay val="0"/>
      <c:spPr>
        <a:noFill/>
        <a:ln>
          <a:noFill/>
        </a:ln>
        <a:effectLst/>
      </c:spPr>
      <c:txPr>
        <a:bodyPr rot="0" spcFirstLastPara="1" vertOverflow="ellipsis" vert="horz" wrap="square" anchor="ctr" anchorCtr="1"/>
        <a:lstStyle/>
        <a:p>
          <a:pPr>
            <a:defRPr lang="es-EC"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2.5870178739416744E-2"/>
          <c:y val="0.19030271934325296"/>
          <c:w val="0.71811211355919791"/>
          <c:h val="0.6908818993656789"/>
        </c:manualLayout>
      </c:layout>
      <c:barChart>
        <c:barDir val="col"/>
        <c:grouping val="clustered"/>
        <c:varyColors val="0"/>
        <c:ser>
          <c:idx val="0"/>
          <c:order val="0"/>
          <c:tx>
            <c:strRef>
              <c:f>'PARADAS DE BUS'!$S$188</c:f>
              <c:strCache>
                <c:ptCount val="1"/>
                <c:pt idx="0">
                  <c:v>Señalética Horizontal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Criterios Técnicos</c:v>
              </c:pt>
            </c:strLit>
          </c:cat>
          <c:val>
            <c:numRef>
              <c:f>'PARADAS DE BUS'!$S$194</c:f>
              <c:numCache>
                <c:formatCode>0%</c:formatCode>
                <c:ptCount val="1"/>
                <c:pt idx="0">
                  <c:v>0.1</c:v>
                </c:pt>
              </c:numCache>
            </c:numRef>
          </c:val>
          <c:extLst>
            <c:ext xmlns:c16="http://schemas.microsoft.com/office/drawing/2014/chart" uri="{C3380CC4-5D6E-409C-BE32-E72D297353CC}">
              <c16:uniqueId val="{00000000-148C-49E2-9E76-B68C4B350EC0}"/>
            </c:ext>
          </c:extLst>
        </c:ser>
        <c:ser>
          <c:idx val="1"/>
          <c:order val="1"/>
          <c:tx>
            <c:strRef>
              <c:f>'PARADAS DE BUS'!$T$188</c:f>
              <c:strCache>
                <c:ptCount val="1"/>
                <c:pt idx="0">
                  <c:v>Señalética Vertical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Criterios Técnicos</c:v>
              </c:pt>
            </c:strLit>
          </c:cat>
          <c:val>
            <c:numRef>
              <c:f>'PARADAS DE BUS'!$T$194</c:f>
              <c:numCache>
                <c:formatCode>0%</c:formatCode>
                <c:ptCount val="1"/>
                <c:pt idx="0">
                  <c:v>0.45</c:v>
                </c:pt>
              </c:numCache>
            </c:numRef>
          </c:val>
          <c:extLst>
            <c:ext xmlns:c16="http://schemas.microsoft.com/office/drawing/2014/chart" uri="{C3380CC4-5D6E-409C-BE32-E72D297353CC}">
              <c16:uniqueId val="{00000001-148C-49E2-9E76-B68C4B350EC0}"/>
            </c:ext>
          </c:extLst>
        </c:ser>
        <c:ser>
          <c:idx val="2"/>
          <c:order val="2"/>
          <c:tx>
            <c:strRef>
              <c:f>'PARADAS DE BUS'!$U$188</c:f>
              <c:strCache>
                <c:ptCount val="1"/>
                <c:pt idx="0">
                  <c:v>Lugar de espera bus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Criterios Técnicos</c:v>
              </c:pt>
            </c:strLit>
          </c:cat>
          <c:val>
            <c:numRef>
              <c:f>'PARADAS DE BUS'!$U$194</c:f>
              <c:numCache>
                <c:formatCode>0%</c:formatCode>
                <c:ptCount val="1"/>
                <c:pt idx="0">
                  <c:v>0.375</c:v>
                </c:pt>
              </c:numCache>
            </c:numRef>
          </c:val>
          <c:extLst>
            <c:ext xmlns:c16="http://schemas.microsoft.com/office/drawing/2014/chart" uri="{C3380CC4-5D6E-409C-BE32-E72D297353CC}">
              <c16:uniqueId val="{00000002-148C-49E2-9E76-B68C4B350EC0}"/>
            </c:ext>
          </c:extLst>
        </c:ser>
        <c:ser>
          <c:idx val="3"/>
          <c:order val="3"/>
          <c:tx>
            <c:strRef>
              <c:f>'PARADAS DE BUS'!$V$188</c:f>
              <c:strCache>
                <c:ptCount val="1"/>
                <c:pt idx="0">
                  <c:v>Lugar de espera peatón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Criterios Técnicos</c:v>
              </c:pt>
            </c:strLit>
          </c:cat>
          <c:val>
            <c:numRef>
              <c:f>'PARADAS DE BUS'!$V$194</c:f>
              <c:numCache>
                <c:formatCode>0%</c:formatCode>
                <c:ptCount val="1"/>
                <c:pt idx="0">
                  <c:v>0.35</c:v>
                </c:pt>
              </c:numCache>
            </c:numRef>
          </c:val>
          <c:extLst>
            <c:ext xmlns:c16="http://schemas.microsoft.com/office/drawing/2014/chart" uri="{C3380CC4-5D6E-409C-BE32-E72D297353CC}">
              <c16:uniqueId val="{00000003-148C-49E2-9E76-B68C4B350EC0}"/>
            </c:ext>
          </c:extLst>
        </c:ser>
        <c:dLbls>
          <c:dLblPos val="outEnd"/>
          <c:showLegendKey val="0"/>
          <c:showVal val="1"/>
          <c:showCatName val="0"/>
          <c:showSerName val="0"/>
          <c:showPercent val="0"/>
          <c:showBubbleSize val="0"/>
        </c:dLbls>
        <c:gapWidth val="219"/>
        <c:overlap val="-27"/>
        <c:axId val="2130762976"/>
        <c:axId val="2130758816"/>
      </c:barChart>
      <c:catAx>
        <c:axId val="213076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2130758816"/>
        <c:crosses val="autoZero"/>
        <c:auto val="1"/>
        <c:lblAlgn val="ctr"/>
        <c:lblOffset val="100"/>
        <c:noMultiLvlLbl val="0"/>
      </c:catAx>
      <c:valAx>
        <c:axId val="2130758816"/>
        <c:scaling>
          <c:orientation val="minMax"/>
        </c:scaling>
        <c:delete val="1"/>
        <c:axPos val="l"/>
        <c:numFmt formatCode="0%" sourceLinked="1"/>
        <c:majorTickMark val="none"/>
        <c:minorTickMark val="none"/>
        <c:tickLblPos val="nextTo"/>
        <c:crossAx val="2130762976"/>
        <c:crosses val="autoZero"/>
        <c:crossBetween val="between"/>
      </c:valAx>
      <c:spPr>
        <a:noFill/>
        <a:ln>
          <a:noFill/>
        </a:ln>
        <a:effectLst/>
      </c:spPr>
    </c:plotArea>
    <c:legend>
      <c:legendPos val="b"/>
      <c:layout>
        <c:manualLayout>
          <c:xMode val="edge"/>
          <c:yMode val="edge"/>
          <c:x val="0.75373078465536347"/>
          <c:y val="0.11859561900529571"/>
          <c:w val="0.23062681382285438"/>
          <c:h val="0.85061944175514903"/>
        </c:manualLayout>
      </c:layout>
      <c:overlay val="0"/>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1644-4EE1-A351-2EE8A3111D73}"/>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1644-4EE1-A351-2EE8A3111D73}"/>
              </c:ext>
            </c:extLst>
          </c:dPt>
          <c:dLbls>
            <c:dLbl>
              <c:idx val="0"/>
              <c:tx>
                <c:rich>
                  <a:bodyPr/>
                  <a:lstStyle/>
                  <a:p>
                    <a:fld id="{56241E28-BF84-4E9F-B8BC-1AA87998857B}" type="CELLRANGE">
                      <a:rPr lang="en-US" baseline="0"/>
                      <a:pPr/>
                      <a:t>[CELLRANGE]</a:t>
                    </a:fld>
                    <a:r>
                      <a:rPr lang="en-US" baseline="0"/>
                      <a:t>; </a:t>
                    </a:r>
                    <a:fld id="{78E0B6D5-3B8D-491F-B5A1-CCA3C1F9AA52}" type="CATEGORYNAME">
                      <a:rPr lang="en-US" baseline="0"/>
                      <a:pPr/>
                      <a:t>[NOMBRE DE CATEGORÍA]</a:t>
                    </a:fld>
                    <a:r>
                      <a:rPr lang="en-US" baseline="0"/>
                      <a:t>; </a:t>
                    </a:r>
                    <a:fld id="{E928350B-3ADE-48F6-88E1-419876053604}" type="VALUE">
                      <a:rPr lang="en-US" baseline="0"/>
                      <a:pPr/>
                      <a:t>[VALOR]</a:t>
                    </a:fld>
                    <a:endParaRPr lang="en-US" baseline="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644-4EE1-A351-2EE8A3111D73}"/>
                </c:ext>
              </c:extLst>
            </c:dLbl>
            <c:dLbl>
              <c:idx val="1"/>
              <c:layout>
                <c:manualLayout>
                  <c:x val="7.1314384312395991E-3"/>
                  <c:y val="-6.9925039353287297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841520E-0365-460A-9534-C9C9DAC80AEF}" type="CELLRANGE">
                      <a:rPr lang="en-US" baseline="0"/>
                      <a:pPr>
                        <a:defRPr/>
                      </a:pPr>
                      <a:t>[CELLRANGE]</a:t>
                    </a:fld>
                    <a:r>
                      <a:rPr lang="en-US" baseline="0"/>
                      <a:t>; </a:t>
                    </a:r>
                    <a:fld id="{48E5030A-5964-411E-AAF9-3314FE12A120}" type="CATEGORYNAME">
                      <a:rPr lang="en-US" baseline="0"/>
                      <a:pPr>
                        <a:defRPr/>
                      </a:pPr>
                      <a:t>[NOMBRE DE CATEGORÍA]</a:t>
                    </a:fld>
                    <a:r>
                      <a:rPr lang="en-US" baseline="0"/>
                      <a:t>; </a:t>
                    </a:r>
                    <a:fld id="{9B63BDF5-3C45-45EE-A24D-B7187C3D4B07}" type="VALUE">
                      <a:rPr lang="en-US" baseline="0"/>
                      <a:pPr>
                        <a:defRPr/>
                      </a:pPr>
                      <a:t>[VALOR]</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1"/>
              <c:showSerName val="0"/>
              <c:showPercent val="0"/>
              <c:showBubbleSize val="0"/>
              <c:extLst>
                <c:ext xmlns:c15="http://schemas.microsoft.com/office/drawing/2012/chart" uri="{CE6537A1-D6FC-4f65-9D91-7224C49458BB}">
                  <c15:layout>
                    <c:manualLayout>
                      <c:w val="0.13810507309038972"/>
                      <c:h val="0.17766992062000014"/>
                    </c:manualLayout>
                  </c15:layout>
                  <c15:dlblFieldTable/>
                  <c15:showDataLabelsRange val="1"/>
                </c:ext>
                <c:ext xmlns:c16="http://schemas.microsoft.com/office/drawing/2014/chart" uri="{C3380CC4-5D6E-409C-BE32-E72D297353CC}">
                  <c16:uniqueId val="{00000004-1644-4EE1-A351-2EE8A3111D73}"/>
                </c:ext>
              </c:extLst>
            </c:dLbl>
            <c:dLbl>
              <c:idx val="2"/>
              <c:layout>
                <c:manualLayout>
                  <c:x val="4.9092483423949423E-2"/>
                  <c:y val="2.9696182333624217E-3"/>
                </c:manualLayout>
              </c:layout>
              <c:tx>
                <c:rich>
                  <a:bodyPr/>
                  <a:lstStyle/>
                  <a:p>
                    <a:fld id="{993B35A0-1770-419C-9EFF-BF6F8C40E05A}" type="CELLRANGE">
                      <a:rPr lang="en-US" baseline="0"/>
                      <a:pPr/>
                      <a:t>[CELLRANGE]</a:t>
                    </a:fld>
                    <a:r>
                      <a:rPr lang="en-US" baseline="0"/>
                      <a:t>; </a:t>
                    </a:r>
                    <a:fld id="{A982219F-E2A7-4A73-8AE6-F7B8482AA200}" type="CATEGORYNAME">
                      <a:rPr lang="en-US" baseline="0"/>
                      <a:pPr/>
                      <a:t>[NOMBRE DE CATEGORÍA]</a:t>
                    </a:fld>
                    <a:r>
                      <a:rPr lang="en-US" baseline="0"/>
                      <a:t>; </a:t>
                    </a:r>
                    <a:fld id="{2B94E186-B460-4D2F-88E4-63C5C23A2D19}" type="VALUE">
                      <a:rPr lang="en-US" baseline="0"/>
                      <a:pPr/>
                      <a:t>[VALOR]</a:t>
                    </a:fld>
                    <a:endParaRPr lang="en-US" baseline="0"/>
                  </a:p>
                </c:rich>
              </c:tx>
              <c:dLblPos val="outEnd"/>
              <c:showLegendKey val="0"/>
              <c:showVal val="1"/>
              <c:showCatName val="1"/>
              <c:showSerName val="0"/>
              <c:showPercent val="0"/>
              <c:showBubbleSize val="0"/>
              <c:extLst>
                <c:ext xmlns:c15="http://schemas.microsoft.com/office/drawing/2012/chart" uri="{CE6537A1-D6FC-4f65-9D91-7224C49458BB}">
                  <c15:layout>
                    <c:manualLayout>
                      <c:w val="0.21337611090556938"/>
                      <c:h val="0.13589115646258504"/>
                    </c:manualLayout>
                  </c15:layout>
                  <c15:dlblFieldTable/>
                  <c15:showDataLabelsRange val="1"/>
                </c:ext>
                <c:ext xmlns:c16="http://schemas.microsoft.com/office/drawing/2014/chart" uri="{C3380CC4-5D6E-409C-BE32-E72D297353CC}">
                  <c16:uniqueId val="{00000003-1644-4EE1-A351-2EE8A3111D73}"/>
                </c:ext>
              </c:extLst>
            </c:dLbl>
            <c:dLbl>
              <c:idx val="3"/>
              <c:tx>
                <c:rich>
                  <a:bodyPr/>
                  <a:lstStyle/>
                  <a:p>
                    <a:fld id="{6EDA0331-D318-4E58-A575-D4399F8C0997}" type="CATEGORYNAME">
                      <a:rPr lang="es-EC"/>
                      <a:pPr/>
                      <a:t>[NOMBRE DE CATEGORÍA]</a:t>
                    </a:fld>
                    <a:r>
                      <a:rPr lang="es-EC" baseline="0"/>
                      <a:t>; </a:t>
                    </a:r>
                    <a:fld id="{25EE18BB-D45E-47ED-9096-A311FEB89D8D}" type="VALUE">
                      <a:rPr lang="es-EC" baseline="0"/>
                      <a:pPr/>
                      <a:t>[VALOR]</a:t>
                    </a:fld>
                    <a:endParaRPr lang="es-EC" baseline="0"/>
                  </a:p>
                </c:rich>
              </c:tx>
              <c:dLblPos val="outEnd"/>
              <c:showLegendKey val="0"/>
              <c:showVal val="1"/>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1644-4EE1-A351-2EE8A3111D73}"/>
                </c:ext>
              </c:extLst>
            </c:dLbl>
            <c:dLbl>
              <c:idx val="4"/>
              <c:tx>
                <c:rich>
                  <a:bodyPr/>
                  <a:lstStyle/>
                  <a:p>
                    <a:fld id="{5204A6D8-F9BE-4854-AF44-52F1C217C877}" type="CATEGORYNAME">
                      <a:rPr lang="es-EC"/>
                      <a:pPr/>
                      <a:t>[NOMBRE DE CATEGORÍA]</a:t>
                    </a:fld>
                    <a:r>
                      <a:rPr lang="es-EC" baseline="0"/>
                      <a:t>; </a:t>
                    </a:r>
                    <a:fld id="{070D7D53-0AD0-4929-95CF-424D65C8CEF4}" type="VALUE">
                      <a:rPr lang="es-EC" baseline="0"/>
                      <a:pPr/>
                      <a:t>[VALOR]</a:t>
                    </a:fld>
                    <a:endParaRPr lang="es-EC" baseline="0"/>
                  </a:p>
                </c:rich>
              </c:tx>
              <c:dLblPos val="outEnd"/>
              <c:showLegendKey val="0"/>
              <c:showVal val="1"/>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1644-4EE1-A351-2EE8A3111D73}"/>
                </c:ext>
              </c:extLst>
            </c:dLbl>
            <c:dLbl>
              <c:idx val="5"/>
              <c:tx>
                <c:rich>
                  <a:bodyPr/>
                  <a:lstStyle/>
                  <a:p>
                    <a:fld id="{ECEE58AD-A88D-4384-BF76-5AAE16A98D83}" type="CATEGORYNAME">
                      <a:rPr lang="es-EC"/>
                      <a:pPr/>
                      <a:t>[NOMBRE DE CATEGORÍA]</a:t>
                    </a:fld>
                    <a:r>
                      <a:rPr lang="es-EC" baseline="0"/>
                      <a:t>; </a:t>
                    </a:r>
                    <a:fld id="{919A70E2-38C5-47A5-8103-1A9176542683}" type="VALUE">
                      <a:rPr lang="es-EC" baseline="0"/>
                      <a:pPr/>
                      <a:t>[VALOR]</a:t>
                    </a:fld>
                    <a:endParaRPr lang="es-EC" baseline="0"/>
                  </a:p>
                </c:rich>
              </c:tx>
              <c:dLblPos val="outEnd"/>
              <c:showLegendKey val="0"/>
              <c:showVal val="1"/>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1644-4EE1-A351-2EE8A3111D73}"/>
                </c:ext>
              </c:extLst>
            </c:dLbl>
            <c:dLbl>
              <c:idx val="6"/>
              <c:tx>
                <c:rich>
                  <a:bodyPr/>
                  <a:lstStyle/>
                  <a:p>
                    <a:fld id="{9C768CC3-C34A-4BF1-84C5-7530AFB57269}" type="CATEGORYNAME">
                      <a:rPr lang="es-EC"/>
                      <a:pPr/>
                      <a:t>[NOMBRE DE CATEGORÍA]</a:t>
                    </a:fld>
                    <a:r>
                      <a:rPr lang="es-EC" baseline="0"/>
                      <a:t>; </a:t>
                    </a:r>
                    <a:fld id="{577BDCC7-C11F-4C93-9D27-B6D3C931F51A}" type="VALUE">
                      <a:rPr lang="es-EC" baseline="0"/>
                      <a:pPr/>
                      <a:t>[VALOR]</a:t>
                    </a:fld>
                    <a:endParaRPr lang="es-EC" baseline="0"/>
                  </a:p>
                </c:rich>
              </c:tx>
              <c:dLblPos val="outEnd"/>
              <c:showLegendKey val="0"/>
              <c:showVal val="1"/>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1644-4EE1-A351-2EE8A3111D73}"/>
                </c:ext>
              </c:extLst>
            </c:dLbl>
            <c:dLbl>
              <c:idx val="7"/>
              <c:tx>
                <c:rich>
                  <a:bodyPr/>
                  <a:lstStyle/>
                  <a:p>
                    <a:fld id="{C1AB68FD-5EF3-4178-9F7B-552DBA27E463}" type="CATEGORYNAME">
                      <a:rPr lang="es-EC"/>
                      <a:pPr/>
                      <a:t>[NOMBRE DE CATEGORÍA]</a:t>
                    </a:fld>
                    <a:r>
                      <a:rPr lang="es-EC" baseline="0"/>
                      <a:t>; </a:t>
                    </a:r>
                    <a:fld id="{84361FA9-9085-4726-9255-FC84D81AF676}" type="VALUE">
                      <a:rPr lang="es-EC" baseline="0"/>
                      <a:pPr/>
                      <a:t>[VALOR]</a:t>
                    </a:fld>
                    <a:endParaRPr lang="es-EC" baseline="0"/>
                  </a:p>
                </c:rich>
              </c:tx>
              <c:dLblPos val="outEnd"/>
              <c:showLegendKey val="0"/>
              <c:showVal val="1"/>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1644-4EE1-A351-2EE8A3111D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1"/>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Hoja1!$B$3:$B$10</c:f>
              <c:strCache>
                <c:ptCount val="8"/>
                <c:pt idx="0">
                  <c:v>Comercial </c:v>
                </c:pt>
                <c:pt idx="1">
                  <c:v>Residencial </c:v>
                </c:pt>
                <c:pt idx="2">
                  <c:v>Alimentación </c:v>
                </c:pt>
                <c:pt idx="3">
                  <c:v>Deporte </c:v>
                </c:pt>
                <c:pt idx="4">
                  <c:v>Educacion </c:v>
                </c:pt>
                <c:pt idx="5">
                  <c:v>Salud </c:v>
                </c:pt>
                <c:pt idx="6">
                  <c:v>Social </c:v>
                </c:pt>
                <c:pt idx="7">
                  <c:v>Otro </c:v>
                </c:pt>
              </c:strCache>
            </c:strRef>
          </c:cat>
          <c:val>
            <c:numRef>
              <c:f>Hoja1!$D$3:$D$10</c:f>
              <c:numCache>
                <c:formatCode>0.0%</c:formatCode>
                <c:ptCount val="8"/>
                <c:pt idx="0">
                  <c:v>0.71534653465346532</c:v>
                </c:pt>
                <c:pt idx="1">
                  <c:v>0.14603960396039603</c:v>
                </c:pt>
                <c:pt idx="2">
                  <c:v>8.4158415841584164E-2</c:v>
                </c:pt>
                <c:pt idx="3">
                  <c:v>8.6633663366336641E-3</c:v>
                </c:pt>
                <c:pt idx="4">
                  <c:v>1.2376237623762377E-2</c:v>
                </c:pt>
                <c:pt idx="5">
                  <c:v>2.2277227722772276E-2</c:v>
                </c:pt>
                <c:pt idx="6">
                  <c:v>9.9009900990099011E-3</c:v>
                </c:pt>
                <c:pt idx="7">
                  <c:v>1.2376237623762376E-3</c:v>
                </c:pt>
              </c:numCache>
            </c:numRef>
          </c:val>
          <c:extLst>
            <c:ext xmlns:c15="http://schemas.microsoft.com/office/drawing/2012/chart" uri="{02D57815-91ED-43cb-92C2-25804820EDAC}">
              <c15:datalabelsRange>
                <c15:f>Hoja1!$C$3:$C$5</c15:f>
                <c15:dlblRangeCache>
                  <c:ptCount val="3"/>
                  <c:pt idx="0">
                    <c:v>578</c:v>
                  </c:pt>
                  <c:pt idx="1">
                    <c:v>118</c:v>
                  </c:pt>
                  <c:pt idx="2">
                    <c:v>68</c:v>
                  </c:pt>
                </c15:dlblRangeCache>
              </c15:datalabelsRange>
            </c:ext>
            <c:ext xmlns:c16="http://schemas.microsoft.com/office/drawing/2014/chart" uri="{C3380CC4-5D6E-409C-BE32-E72D297353CC}">
              <c16:uniqueId val="{0000000A-1644-4EE1-A351-2EE8A3111D73}"/>
            </c:ext>
          </c:extLst>
        </c:ser>
        <c:dLbls>
          <c:showLegendKey val="0"/>
          <c:showVal val="1"/>
          <c:showCatName val="0"/>
          <c:showSerName val="0"/>
          <c:showPercent val="0"/>
          <c:showBubbleSize val="0"/>
        </c:dLbls>
        <c:gapWidth val="40"/>
        <c:overlap val="-100"/>
        <c:axId val="959419216"/>
        <c:axId val="959420880"/>
      </c:barChart>
      <c:catAx>
        <c:axId val="95941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59420880"/>
        <c:crosses val="autoZero"/>
        <c:auto val="1"/>
        <c:lblAlgn val="ctr"/>
        <c:lblOffset val="100"/>
        <c:noMultiLvlLbl val="0"/>
      </c:catAx>
      <c:valAx>
        <c:axId val="9594208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59419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ROJO</c:v>
                </c:pt>
              </c:strCache>
            </c:strRef>
          </c:tx>
          <c:spPr>
            <a:solidFill>
              <a:srgbClr val="FF1D1D"/>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Hoja1!$B$236</c:f>
              <c:numCache>
                <c:formatCode>0%</c:formatCode>
                <c:ptCount val="1"/>
                <c:pt idx="0">
                  <c:v>0.10434782608695652</c:v>
                </c:pt>
              </c:numCache>
            </c:numRef>
          </c:val>
          <c:extLst>
            <c:ext xmlns:c16="http://schemas.microsoft.com/office/drawing/2014/chart" uri="{C3380CC4-5D6E-409C-BE32-E72D297353CC}">
              <c16:uniqueId val="{00000000-AB37-48BC-9432-A6A1CCD12E15}"/>
            </c:ext>
          </c:extLst>
        </c:ser>
        <c:ser>
          <c:idx val="1"/>
          <c:order val="1"/>
          <c:tx>
            <c:strRef>
              <c:f>Hoja1!$C$1</c:f>
              <c:strCache>
                <c:ptCount val="1"/>
                <c:pt idx="0">
                  <c:v>SALMON</c:v>
                </c:pt>
              </c:strCache>
            </c:strRef>
          </c:tx>
          <c:spPr>
            <a:solidFill>
              <a:srgbClr val="FFA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Hoja1!$C$236</c:f>
              <c:numCache>
                <c:formatCode>0%</c:formatCode>
                <c:ptCount val="1"/>
                <c:pt idx="0">
                  <c:v>0.36086956521739133</c:v>
                </c:pt>
              </c:numCache>
            </c:numRef>
          </c:val>
          <c:extLst>
            <c:ext xmlns:c16="http://schemas.microsoft.com/office/drawing/2014/chart" uri="{C3380CC4-5D6E-409C-BE32-E72D297353CC}">
              <c16:uniqueId val="{00000001-AB37-48BC-9432-A6A1CCD12E15}"/>
            </c:ext>
          </c:extLst>
        </c:ser>
        <c:ser>
          <c:idx val="2"/>
          <c:order val="2"/>
          <c:tx>
            <c:strRef>
              <c:f>Hoja1!$D$1</c:f>
              <c:strCache>
                <c:ptCount val="1"/>
                <c:pt idx="0">
                  <c:v>AMARILLO</c:v>
                </c:pt>
              </c:strCache>
            </c:strRef>
          </c:tx>
          <c:spPr>
            <a:solidFill>
              <a:srgbClr val="F9E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Hoja1!$D$236</c:f>
              <c:numCache>
                <c:formatCode>0%</c:formatCode>
                <c:ptCount val="1"/>
                <c:pt idx="0">
                  <c:v>0.28695652173913044</c:v>
                </c:pt>
              </c:numCache>
            </c:numRef>
          </c:val>
          <c:extLst>
            <c:ext xmlns:c16="http://schemas.microsoft.com/office/drawing/2014/chart" uri="{C3380CC4-5D6E-409C-BE32-E72D297353CC}">
              <c16:uniqueId val="{00000002-AB37-48BC-9432-A6A1CCD12E15}"/>
            </c:ext>
          </c:extLst>
        </c:ser>
        <c:ser>
          <c:idx val="3"/>
          <c:order val="3"/>
          <c:tx>
            <c:strRef>
              <c:f>Hoja1!$E$1</c:f>
              <c:strCache>
                <c:ptCount val="1"/>
                <c:pt idx="0">
                  <c:v>CELESTE</c:v>
                </c:pt>
              </c:strCache>
            </c:strRef>
          </c:tx>
          <c:spPr>
            <a:solidFill>
              <a:srgbClr val="73A7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Hoja1!$E$236</c:f>
              <c:numCache>
                <c:formatCode>0%</c:formatCode>
                <c:ptCount val="1"/>
                <c:pt idx="0">
                  <c:v>0.20869565217391303</c:v>
                </c:pt>
              </c:numCache>
            </c:numRef>
          </c:val>
          <c:extLst>
            <c:ext xmlns:c16="http://schemas.microsoft.com/office/drawing/2014/chart" uri="{C3380CC4-5D6E-409C-BE32-E72D297353CC}">
              <c16:uniqueId val="{00000003-AB37-48BC-9432-A6A1CCD12E15}"/>
            </c:ext>
          </c:extLst>
        </c:ser>
        <c:ser>
          <c:idx val="4"/>
          <c:order val="4"/>
          <c:tx>
            <c:strRef>
              <c:f>Hoja1!$F$1</c:f>
              <c:strCache>
                <c:ptCount val="1"/>
                <c:pt idx="0">
                  <c:v>VERDE</c:v>
                </c:pt>
              </c:strCache>
            </c:strRef>
          </c:tx>
          <c:spPr>
            <a:solidFill>
              <a:srgbClr val="A5F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Hoja1!$F$236</c:f>
              <c:numCache>
                <c:formatCode>0%</c:formatCode>
                <c:ptCount val="1"/>
                <c:pt idx="0">
                  <c:v>3.9130434782608699E-2</c:v>
                </c:pt>
              </c:numCache>
            </c:numRef>
          </c:val>
          <c:extLst>
            <c:ext xmlns:c16="http://schemas.microsoft.com/office/drawing/2014/chart" uri="{C3380CC4-5D6E-409C-BE32-E72D297353CC}">
              <c16:uniqueId val="{00000004-AB37-48BC-9432-A6A1CCD12E15}"/>
            </c:ext>
          </c:extLst>
        </c:ser>
        <c:dLbls>
          <c:dLblPos val="outEnd"/>
          <c:showLegendKey val="0"/>
          <c:showVal val="1"/>
          <c:showCatName val="0"/>
          <c:showSerName val="0"/>
          <c:showPercent val="0"/>
          <c:showBubbleSize val="0"/>
        </c:dLbls>
        <c:gapWidth val="219"/>
        <c:overlap val="-27"/>
        <c:axId val="983539040"/>
        <c:axId val="983538208"/>
      </c:barChart>
      <c:catAx>
        <c:axId val="983539040"/>
        <c:scaling>
          <c:orientation val="minMax"/>
        </c:scaling>
        <c:delete val="1"/>
        <c:axPos val="b"/>
        <c:numFmt formatCode="General" sourceLinked="1"/>
        <c:majorTickMark val="none"/>
        <c:minorTickMark val="none"/>
        <c:tickLblPos val="nextTo"/>
        <c:crossAx val="983538208"/>
        <c:crosses val="autoZero"/>
        <c:auto val="1"/>
        <c:lblAlgn val="ctr"/>
        <c:lblOffset val="100"/>
        <c:noMultiLvlLbl val="0"/>
      </c:catAx>
      <c:valAx>
        <c:axId val="983538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83539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B1774-7C67-4D13-8D8D-79C88FFF38C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C"/>
        </a:p>
      </dgm:t>
    </dgm:pt>
    <dgm:pt modelId="{9047D619-7E4C-4BBB-9A80-C93AE5F7DFFE}">
      <dgm:prSet phldrT="[Texto]" custT="1"/>
      <dgm:spPr>
        <a:ln>
          <a:solidFill>
            <a:srgbClr val="003300"/>
          </a:solidFill>
        </a:ln>
      </dgm:spPr>
      <dgm:t>
        <a:bodyPr/>
        <a:lstStyle/>
        <a:p>
          <a:r>
            <a:rPr lang="es-EC" sz="1400" dirty="0"/>
            <a:t>1 ASPECTOS GENERALES</a:t>
          </a:r>
        </a:p>
      </dgm:t>
    </dgm:pt>
    <dgm:pt modelId="{B4065C63-072A-494D-BA5D-1D9DB7059FBB}" type="parTrans" cxnId="{D1B4291E-0540-4787-8DD2-3BAA8F48BA4B}">
      <dgm:prSet/>
      <dgm:spPr/>
      <dgm:t>
        <a:bodyPr/>
        <a:lstStyle/>
        <a:p>
          <a:endParaRPr lang="es-EC" sz="1400"/>
        </a:p>
      </dgm:t>
    </dgm:pt>
    <dgm:pt modelId="{5B851D31-997E-4A9C-A126-70E6B6AFF8FC}" type="sibTrans" cxnId="{D1B4291E-0540-4787-8DD2-3BAA8F48BA4B}">
      <dgm:prSet/>
      <dgm:spPr/>
      <dgm:t>
        <a:bodyPr/>
        <a:lstStyle/>
        <a:p>
          <a:endParaRPr lang="es-EC" sz="1400"/>
        </a:p>
      </dgm:t>
    </dgm:pt>
    <dgm:pt modelId="{4184B0A5-DFC9-4A98-AC5D-A60687E82835}">
      <dgm:prSet phldrT="[Texto]" custT="1"/>
      <dgm:spPr>
        <a:ln>
          <a:solidFill>
            <a:srgbClr val="003300"/>
          </a:solidFill>
        </a:ln>
      </dgm:spPr>
      <dgm:t>
        <a:bodyPr/>
        <a:lstStyle/>
        <a:p>
          <a:r>
            <a:rPr lang="es-EC" sz="1400"/>
            <a:t>2 PLANTEAMIENTO DEL PROBLEMA</a:t>
          </a:r>
        </a:p>
      </dgm:t>
    </dgm:pt>
    <dgm:pt modelId="{C5B7FDED-CC7A-434A-82C4-0C001DB1604D}" type="parTrans" cxnId="{6B464F02-6257-42F4-9CAE-4F968F026845}">
      <dgm:prSet/>
      <dgm:spPr/>
      <dgm:t>
        <a:bodyPr/>
        <a:lstStyle/>
        <a:p>
          <a:endParaRPr lang="es-EC" sz="1400"/>
        </a:p>
      </dgm:t>
    </dgm:pt>
    <dgm:pt modelId="{E7324C5F-B488-4A7B-A4D9-7802FF9DC129}" type="sibTrans" cxnId="{6B464F02-6257-42F4-9CAE-4F968F026845}">
      <dgm:prSet/>
      <dgm:spPr/>
      <dgm:t>
        <a:bodyPr/>
        <a:lstStyle/>
        <a:p>
          <a:endParaRPr lang="es-EC" sz="1400"/>
        </a:p>
      </dgm:t>
    </dgm:pt>
    <dgm:pt modelId="{035B981F-491C-43EA-82AC-EECC180541F3}">
      <dgm:prSet custT="1"/>
      <dgm:spPr>
        <a:ln>
          <a:solidFill>
            <a:srgbClr val="003300"/>
          </a:solidFill>
        </a:ln>
      </dgm:spPr>
      <dgm:t>
        <a:bodyPr/>
        <a:lstStyle/>
        <a:p>
          <a:r>
            <a:rPr lang="es-EC" sz="1400"/>
            <a:t>3 OBJETIVOS</a:t>
          </a:r>
        </a:p>
      </dgm:t>
    </dgm:pt>
    <dgm:pt modelId="{9B145193-5850-4F61-B610-E3E20D5A0ED5}" type="parTrans" cxnId="{D73051BF-54FA-4F3B-B23B-C98793F19737}">
      <dgm:prSet/>
      <dgm:spPr/>
      <dgm:t>
        <a:bodyPr/>
        <a:lstStyle/>
        <a:p>
          <a:endParaRPr lang="es-EC" sz="1400"/>
        </a:p>
      </dgm:t>
    </dgm:pt>
    <dgm:pt modelId="{01D9AAB3-D14D-4E5F-8233-6816D71C9DFF}" type="sibTrans" cxnId="{D73051BF-54FA-4F3B-B23B-C98793F19737}">
      <dgm:prSet/>
      <dgm:spPr/>
      <dgm:t>
        <a:bodyPr/>
        <a:lstStyle/>
        <a:p>
          <a:endParaRPr lang="es-EC" sz="1400"/>
        </a:p>
      </dgm:t>
    </dgm:pt>
    <dgm:pt modelId="{6D002F78-3134-46A3-A173-5E53160982E3}">
      <dgm:prSet custT="1"/>
      <dgm:spPr>
        <a:ln>
          <a:solidFill>
            <a:srgbClr val="003300"/>
          </a:solidFill>
        </a:ln>
      </dgm:spPr>
      <dgm:t>
        <a:bodyPr/>
        <a:lstStyle/>
        <a:p>
          <a:r>
            <a:rPr lang="es-EC" sz="1400"/>
            <a:t>4 SEÑALÉTICA VERTICAL</a:t>
          </a:r>
        </a:p>
      </dgm:t>
    </dgm:pt>
    <dgm:pt modelId="{44F0323B-D512-455D-900D-71D41AAD0B7C}" type="parTrans" cxnId="{361F7A8D-0792-49FB-8347-5BD8B743BB7F}">
      <dgm:prSet/>
      <dgm:spPr/>
      <dgm:t>
        <a:bodyPr/>
        <a:lstStyle/>
        <a:p>
          <a:endParaRPr lang="es-EC" sz="1400"/>
        </a:p>
      </dgm:t>
    </dgm:pt>
    <dgm:pt modelId="{0CBB72F6-2BE1-4EE5-80DE-B9DC211D8731}" type="sibTrans" cxnId="{361F7A8D-0792-49FB-8347-5BD8B743BB7F}">
      <dgm:prSet/>
      <dgm:spPr/>
      <dgm:t>
        <a:bodyPr/>
        <a:lstStyle/>
        <a:p>
          <a:endParaRPr lang="es-EC" sz="1400"/>
        </a:p>
      </dgm:t>
    </dgm:pt>
    <dgm:pt modelId="{6928C978-5BB1-4D9F-A746-9D9BC6940B43}">
      <dgm:prSet custT="1"/>
      <dgm:spPr>
        <a:ln>
          <a:solidFill>
            <a:srgbClr val="003300"/>
          </a:solidFill>
        </a:ln>
      </dgm:spPr>
      <dgm:t>
        <a:bodyPr/>
        <a:lstStyle/>
        <a:p>
          <a:r>
            <a:rPr lang="es-EC" sz="1400"/>
            <a:t>5 SEÑALÉTICA HORIZONTAL</a:t>
          </a:r>
        </a:p>
      </dgm:t>
    </dgm:pt>
    <dgm:pt modelId="{C3F4EB3D-99FB-4D1C-8CDE-A86DB59AFF39}" type="parTrans" cxnId="{208A381C-3A77-41C5-80EB-1F45A520349D}">
      <dgm:prSet/>
      <dgm:spPr/>
      <dgm:t>
        <a:bodyPr/>
        <a:lstStyle/>
        <a:p>
          <a:endParaRPr lang="es-EC" sz="1400"/>
        </a:p>
      </dgm:t>
    </dgm:pt>
    <dgm:pt modelId="{CE3CB069-548E-492A-AC99-4D296FE2D576}" type="sibTrans" cxnId="{208A381C-3A77-41C5-80EB-1F45A520349D}">
      <dgm:prSet/>
      <dgm:spPr/>
      <dgm:t>
        <a:bodyPr/>
        <a:lstStyle/>
        <a:p>
          <a:endParaRPr lang="es-EC" sz="1400"/>
        </a:p>
      </dgm:t>
    </dgm:pt>
    <dgm:pt modelId="{82B4691A-1970-4D2A-8644-122190CF3D09}">
      <dgm:prSet custT="1"/>
      <dgm:spPr>
        <a:ln>
          <a:solidFill>
            <a:srgbClr val="003300"/>
          </a:solidFill>
        </a:ln>
      </dgm:spPr>
      <dgm:t>
        <a:bodyPr/>
        <a:lstStyle/>
        <a:p>
          <a:r>
            <a:rPr lang="es-EC" sz="1400"/>
            <a:t>6 SEÑALÉTICA ESPACIAL</a:t>
          </a:r>
        </a:p>
      </dgm:t>
    </dgm:pt>
    <dgm:pt modelId="{075F2756-953A-4F05-AF6B-4392596BAB91}" type="parTrans" cxnId="{8A4C3A63-5CE0-445A-94EA-AE5EB91436F3}">
      <dgm:prSet/>
      <dgm:spPr/>
      <dgm:t>
        <a:bodyPr/>
        <a:lstStyle/>
        <a:p>
          <a:endParaRPr lang="es-EC" sz="1400"/>
        </a:p>
      </dgm:t>
    </dgm:pt>
    <dgm:pt modelId="{F984D893-DC85-47D6-9FCD-08F9BE6D3E4F}" type="sibTrans" cxnId="{8A4C3A63-5CE0-445A-94EA-AE5EB91436F3}">
      <dgm:prSet/>
      <dgm:spPr/>
      <dgm:t>
        <a:bodyPr/>
        <a:lstStyle/>
        <a:p>
          <a:endParaRPr lang="es-EC" sz="1400"/>
        </a:p>
      </dgm:t>
    </dgm:pt>
    <dgm:pt modelId="{19D9628A-CEDF-4386-AB49-B0C83BFCCF80}">
      <dgm:prSet custT="1"/>
      <dgm:spPr>
        <a:ln>
          <a:solidFill>
            <a:srgbClr val="003300"/>
          </a:solidFill>
        </a:ln>
      </dgm:spPr>
      <dgm:t>
        <a:bodyPr/>
        <a:lstStyle/>
        <a:p>
          <a:r>
            <a:rPr lang="es-EC" sz="1400"/>
            <a:t>7 PARADAS DE BUSES</a:t>
          </a:r>
        </a:p>
      </dgm:t>
    </dgm:pt>
    <dgm:pt modelId="{4416C6ED-46C7-42BF-83BE-3F5B184690F2}" type="parTrans" cxnId="{F81983E9-11D8-431A-B01B-EB7BED63D3B4}">
      <dgm:prSet/>
      <dgm:spPr/>
      <dgm:t>
        <a:bodyPr/>
        <a:lstStyle/>
        <a:p>
          <a:endParaRPr lang="es-EC" sz="1400"/>
        </a:p>
      </dgm:t>
    </dgm:pt>
    <dgm:pt modelId="{FE62DD8B-EC3C-4EA9-91C1-8F3D0D6970CD}" type="sibTrans" cxnId="{F81983E9-11D8-431A-B01B-EB7BED63D3B4}">
      <dgm:prSet/>
      <dgm:spPr/>
      <dgm:t>
        <a:bodyPr/>
        <a:lstStyle/>
        <a:p>
          <a:endParaRPr lang="es-EC" sz="1400"/>
        </a:p>
      </dgm:t>
    </dgm:pt>
    <dgm:pt modelId="{D55A2208-C849-488C-B067-6D235176A6BB}">
      <dgm:prSet custT="1"/>
      <dgm:spPr>
        <a:ln>
          <a:solidFill>
            <a:srgbClr val="003300"/>
          </a:solidFill>
        </a:ln>
      </dgm:spPr>
      <dgm:t>
        <a:bodyPr/>
        <a:lstStyle/>
        <a:p>
          <a:r>
            <a:rPr lang="es-EC" sz="1400"/>
            <a:t>8 PARADAS DE TAXIS Y CAMIONETAS</a:t>
          </a:r>
        </a:p>
      </dgm:t>
    </dgm:pt>
    <dgm:pt modelId="{C126D476-0081-474F-BC71-6715C1E165F6}" type="parTrans" cxnId="{EA94A9B2-F80F-4428-8044-D4DAD87015AC}">
      <dgm:prSet/>
      <dgm:spPr/>
      <dgm:t>
        <a:bodyPr/>
        <a:lstStyle/>
        <a:p>
          <a:endParaRPr lang="es-EC" sz="1400"/>
        </a:p>
      </dgm:t>
    </dgm:pt>
    <dgm:pt modelId="{818957A8-5CBF-4A5B-BB4B-7334FD2F2755}" type="sibTrans" cxnId="{EA94A9B2-F80F-4428-8044-D4DAD87015AC}">
      <dgm:prSet/>
      <dgm:spPr/>
      <dgm:t>
        <a:bodyPr/>
        <a:lstStyle/>
        <a:p>
          <a:endParaRPr lang="es-EC" sz="1400"/>
        </a:p>
      </dgm:t>
    </dgm:pt>
    <dgm:pt modelId="{25397341-5063-46C3-AFED-F8692D736D9C}">
      <dgm:prSet custT="1"/>
      <dgm:spPr>
        <a:ln>
          <a:solidFill>
            <a:srgbClr val="003300"/>
          </a:solidFill>
        </a:ln>
      </dgm:spPr>
      <dgm:t>
        <a:bodyPr/>
        <a:lstStyle/>
        <a:p>
          <a:r>
            <a:rPr lang="es-EC" sz="1400"/>
            <a:t>9 PARQUEADEROS PÚBLICOS</a:t>
          </a:r>
        </a:p>
      </dgm:t>
    </dgm:pt>
    <dgm:pt modelId="{DCCA95B3-D9F6-4B66-8F27-E9A4B9826F9F}" type="parTrans" cxnId="{F1B570A0-05A6-4948-BCD1-C55E966EDFA0}">
      <dgm:prSet/>
      <dgm:spPr/>
      <dgm:t>
        <a:bodyPr/>
        <a:lstStyle/>
        <a:p>
          <a:endParaRPr lang="es-EC" sz="1400"/>
        </a:p>
      </dgm:t>
    </dgm:pt>
    <dgm:pt modelId="{6D888CC6-7F44-4619-BCE2-6DA67F9ABFA3}" type="sibTrans" cxnId="{F1B570A0-05A6-4948-BCD1-C55E966EDFA0}">
      <dgm:prSet/>
      <dgm:spPr/>
      <dgm:t>
        <a:bodyPr/>
        <a:lstStyle/>
        <a:p>
          <a:endParaRPr lang="es-EC" sz="1400"/>
        </a:p>
      </dgm:t>
    </dgm:pt>
    <dgm:pt modelId="{C00F2441-0001-4B07-B3B9-3B0D8995B83E}">
      <dgm:prSet custT="1"/>
      <dgm:spPr>
        <a:ln>
          <a:solidFill>
            <a:srgbClr val="003300"/>
          </a:solidFill>
        </a:ln>
      </dgm:spPr>
      <dgm:t>
        <a:bodyPr/>
        <a:lstStyle/>
        <a:p>
          <a:r>
            <a:rPr lang="es-EC" sz="1400"/>
            <a:t>10 LOCALES COMERCIALES</a:t>
          </a:r>
        </a:p>
      </dgm:t>
    </dgm:pt>
    <dgm:pt modelId="{E65CA485-A768-41CB-9682-1C1A229A4387}" type="parTrans" cxnId="{1EB924C9-64C5-4E52-946F-C88DF776FD03}">
      <dgm:prSet/>
      <dgm:spPr/>
      <dgm:t>
        <a:bodyPr/>
        <a:lstStyle/>
        <a:p>
          <a:endParaRPr lang="es-EC" sz="1400"/>
        </a:p>
      </dgm:t>
    </dgm:pt>
    <dgm:pt modelId="{D23600C4-E74E-484B-B482-CD593D1E725A}" type="sibTrans" cxnId="{1EB924C9-64C5-4E52-946F-C88DF776FD03}">
      <dgm:prSet/>
      <dgm:spPr/>
      <dgm:t>
        <a:bodyPr/>
        <a:lstStyle/>
        <a:p>
          <a:endParaRPr lang="es-EC" sz="1400"/>
        </a:p>
      </dgm:t>
    </dgm:pt>
    <dgm:pt modelId="{FCCF551A-9900-4B77-9EDB-E810F9FA88B5}">
      <dgm:prSet custT="1"/>
      <dgm:spPr>
        <a:ln>
          <a:solidFill>
            <a:srgbClr val="003300"/>
          </a:solidFill>
        </a:ln>
      </dgm:spPr>
      <dgm:t>
        <a:bodyPr/>
        <a:lstStyle/>
        <a:p>
          <a:r>
            <a:rPr lang="es-EC" sz="1400"/>
            <a:t>11 </a:t>
          </a:r>
          <a:r>
            <a:rPr lang="es-EC" sz="1400">
              <a:latin typeface="Arial"/>
            </a:rPr>
            <a:t>ACCIDENTABILIDAD</a:t>
          </a:r>
          <a:endParaRPr lang="es-EC" sz="1400"/>
        </a:p>
      </dgm:t>
    </dgm:pt>
    <dgm:pt modelId="{1A47F015-164E-41DA-A851-6A00D012CE46}" type="parTrans" cxnId="{C7DBF10C-8740-46B4-8FC8-9F3FF7BB8AD4}">
      <dgm:prSet/>
      <dgm:spPr/>
      <dgm:t>
        <a:bodyPr/>
        <a:lstStyle/>
        <a:p>
          <a:endParaRPr lang="es-EC" sz="1400"/>
        </a:p>
      </dgm:t>
    </dgm:pt>
    <dgm:pt modelId="{8909909D-B2FF-4D8C-A965-4DB366B24490}" type="sibTrans" cxnId="{C7DBF10C-8740-46B4-8FC8-9F3FF7BB8AD4}">
      <dgm:prSet/>
      <dgm:spPr/>
      <dgm:t>
        <a:bodyPr/>
        <a:lstStyle/>
        <a:p>
          <a:endParaRPr lang="es-EC" sz="1400"/>
        </a:p>
      </dgm:t>
    </dgm:pt>
    <dgm:pt modelId="{A2AB3D19-FD6A-4173-B0F8-E92F2566FF0F}">
      <dgm:prSet custT="1"/>
      <dgm:spPr>
        <a:ln>
          <a:solidFill>
            <a:srgbClr val="003300"/>
          </a:solidFill>
        </a:ln>
      </dgm:spPr>
      <dgm:t>
        <a:bodyPr/>
        <a:lstStyle/>
        <a:p>
          <a:pPr rtl="0"/>
          <a:r>
            <a:rPr lang="es-EC" sz="1400"/>
            <a:t>12 </a:t>
          </a:r>
          <a:r>
            <a:rPr lang="es-EC" sz="1400">
              <a:latin typeface="Arial"/>
            </a:rPr>
            <a:t>CONTEO VEHÍCULAR</a:t>
          </a:r>
          <a:endParaRPr lang="es-EC" sz="1400"/>
        </a:p>
      </dgm:t>
    </dgm:pt>
    <dgm:pt modelId="{39C827F9-2732-4CC3-B3B2-5C66425F7CB7}" type="parTrans" cxnId="{145F5165-087A-4F69-B5BD-AE669DC2941B}">
      <dgm:prSet/>
      <dgm:spPr/>
      <dgm:t>
        <a:bodyPr/>
        <a:lstStyle/>
        <a:p>
          <a:endParaRPr lang="es-EC" sz="1400"/>
        </a:p>
      </dgm:t>
    </dgm:pt>
    <dgm:pt modelId="{27548F1A-7526-499D-9C88-C4AED9E051B5}" type="sibTrans" cxnId="{145F5165-087A-4F69-B5BD-AE669DC2941B}">
      <dgm:prSet/>
      <dgm:spPr/>
      <dgm:t>
        <a:bodyPr/>
        <a:lstStyle/>
        <a:p>
          <a:endParaRPr lang="es-EC" sz="1400"/>
        </a:p>
      </dgm:t>
    </dgm:pt>
    <dgm:pt modelId="{C71A2727-836B-4C38-BB40-0006D7DB8611}">
      <dgm:prSet custT="1"/>
      <dgm:spPr>
        <a:ln>
          <a:solidFill>
            <a:srgbClr val="003300"/>
          </a:solidFill>
        </a:ln>
      </dgm:spPr>
      <dgm:t>
        <a:bodyPr/>
        <a:lstStyle/>
        <a:p>
          <a:pPr rtl="0"/>
          <a:r>
            <a:rPr lang="es-EC" sz="1400"/>
            <a:t>13 </a:t>
          </a:r>
          <a:r>
            <a:rPr lang="es-EC" sz="1400">
              <a:latin typeface="Arial"/>
            </a:rPr>
            <a:t>REGISTRO DE BUSES</a:t>
          </a:r>
          <a:endParaRPr lang="es-EC" sz="1400"/>
        </a:p>
      </dgm:t>
    </dgm:pt>
    <dgm:pt modelId="{DC242C98-C239-43BF-9F81-F54C1DA3859A}" type="parTrans" cxnId="{3E58D676-3C29-43D3-8C34-EC24598813F2}">
      <dgm:prSet/>
      <dgm:spPr/>
      <dgm:t>
        <a:bodyPr/>
        <a:lstStyle/>
        <a:p>
          <a:endParaRPr lang="es-EC" sz="1400"/>
        </a:p>
      </dgm:t>
    </dgm:pt>
    <dgm:pt modelId="{6A9E2D21-31EB-4A82-857B-1924B2086196}" type="sibTrans" cxnId="{3E58D676-3C29-43D3-8C34-EC24598813F2}">
      <dgm:prSet/>
      <dgm:spPr/>
      <dgm:t>
        <a:bodyPr/>
        <a:lstStyle/>
        <a:p>
          <a:endParaRPr lang="es-EC" sz="1400"/>
        </a:p>
      </dgm:t>
    </dgm:pt>
    <dgm:pt modelId="{409CE185-744A-4307-942D-18907FEC4972}">
      <dgm:prSet custT="1"/>
      <dgm:spPr>
        <a:ln>
          <a:solidFill>
            <a:srgbClr val="003300"/>
          </a:solidFill>
        </a:ln>
      </dgm:spPr>
      <dgm:t>
        <a:bodyPr/>
        <a:lstStyle/>
        <a:p>
          <a:r>
            <a:rPr lang="es-EC" sz="1400"/>
            <a:t>14 RESULTADOS Y MAPEO (GOOGLE EARTH)</a:t>
          </a:r>
        </a:p>
      </dgm:t>
    </dgm:pt>
    <dgm:pt modelId="{C0DADD9D-5834-4740-AB2F-A955840F2C85}" type="parTrans" cxnId="{910A66FD-DA9A-40DA-A09E-9FAF964E88DB}">
      <dgm:prSet/>
      <dgm:spPr/>
      <dgm:t>
        <a:bodyPr/>
        <a:lstStyle/>
        <a:p>
          <a:endParaRPr lang="es-EC" sz="1400"/>
        </a:p>
      </dgm:t>
    </dgm:pt>
    <dgm:pt modelId="{DC23349C-C72E-4919-ACF1-A7C6DB81F97A}" type="sibTrans" cxnId="{910A66FD-DA9A-40DA-A09E-9FAF964E88DB}">
      <dgm:prSet/>
      <dgm:spPr/>
      <dgm:t>
        <a:bodyPr/>
        <a:lstStyle/>
        <a:p>
          <a:endParaRPr lang="es-EC" sz="1400"/>
        </a:p>
      </dgm:t>
    </dgm:pt>
    <dgm:pt modelId="{F894EDF7-6A2B-4C64-8D7D-C0371514CCD4}">
      <dgm:prSet custT="1"/>
      <dgm:spPr>
        <a:ln>
          <a:solidFill>
            <a:srgbClr val="003300"/>
          </a:solidFill>
        </a:ln>
      </dgm:spPr>
      <dgm:t>
        <a:bodyPr/>
        <a:lstStyle/>
        <a:p>
          <a:r>
            <a:rPr lang="es-EC" sz="1400"/>
            <a:t>15 CONCLUSIONES</a:t>
          </a:r>
        </a:p>
      </dgm:t>
    </dgm:pt>
    <dgm:pt modelId="{8FDF8642-18DF-47A7-97A4-98E69DA4424E}" type="parTrans" cxnId="{728835ED-21CB-40A5-929A-955E4FCF31C1}">
      <dgm:prSet/>
      <dgm:spPr/>
      <dgm:t>
        <a:bodyPr/>
        <a:lstStyle/>
        <a:p>
          <a:endParaRPr lang="es-EC" sz="1400"/>
        </a:p>
      </dgm:t>
    </dgm:pt>
    <dgm:pt modelId="{1ECC8AE4-0B57-47D1-9367-CDD5B471C804}" type="sibTrans" cxnId="{728835ED-21CB-40A5-929A-955E4FCF31C1}">
      <dgm:prSet/>
      <dgm:spPr/>
      <dgm:t>
        <a:bodyPr/>
        <a:lstStyle/>
        <a:p>
          <a:endParaRPr lang="es-EC" sz="1400"/>
        </a:p>
      </dgm:t>
    </dgm:pt>
    <dgm:pt modelId="{A3F129C5-312B-4C15-96B9-515A8028AE52}">
      <dgm:prSet custT="1"/>
      <dgm:spPr>
        <a:ln>
          <a:solidFill>
            <a:srgbClr val="003300"/>
          </a:solidFill>
        </a:ln>
      </dgm:spPr>
      <dgm:t>
        <a:bodyPr/>
        <a:lstStyle/>
        <a:p>
          <a:r>
            <a:rPr lang="es-EC" sz="1400" dirty="0"/>
            <a:t>16 RECOMENDACIONES</a:t>
          </a:r>
        </a:p>
      </dgm:t>
    </dgm:pt>
    <dgm:pt modelId="{0C556B8E-B699-426D-ABC7-2E32EF159CA8}" type="parTrans" cxnId="{6D6212AB-9B1B-483E-99BE-59C4590C2FBF}">
      <dgm:prSet/>
      <dgm:spPr/>
      <dgm:t>
        <a:bodyPr/>
        <a:lstStyle/>
        <a:p>
          <a:endParaRPr lang="es-EC" sz="1400"/>
        </a:p>
      </dgm:t>
    </dgm:pt>
    <dgm:pt modelId="{C6EB2F86-3129-4C1E-B601-1FDF3DF33CCB}" type="sibTrans" cxnId="{6D6212AB-9B1B-483E-99BE-59C4590C2FBF}">
      <dgm:prSet/>
      <dgm:spPr/>
      <dgm:t>
        <a:bodyPr/>
        <a:lstStyle/>
        <a:p>
          <a:endParaRPr lang="es-EC" sz="1400"/>
        </a:p>
      </dgm:t>
    </dgm:pt>
    <dgm:pt modelId="{AA91CA64-08EE-4CD6-9F34-F100F996E0D9}" type="pres">
      <dgm:prSet presAssocID="{486B1774-7C67-4D13-8D8D-79C88FFF38CB}" presName="linear" presStyleCnt="0">
        <dgm:presLayoutVars>
          <dgm:animLvl val="lvl"/>
          <dgm:resizeHandles val="exact"/>
        </dgm:presLayoutVars>
      </dgm:prSet>
      <dgm:spPr/>
    </dgm:pt>
    <dgm:pt modelId="{6BB35706-1737-4117-96E0-03F3EAB6CB9F}" type="pres">
      <dgm:prSet presAssocID="{9047D619-7E4C-4BBB-9A80-C93AE5F7DFFE}" presName="parentText" presStyleLbl="node1" presStyleIdx="0" presStyleCnt="16">
        <dgm:presLayoutVars>
          <dgm:chMax val="0"/>
          <dgm:bulletEnabled val="1"/>
        </dgm:presLayoutVars>
      </dgm:prSet>
      <dgm:spPr/>
    </dgm:pt>
    <dgm:pt modelId="{DB0C1130-64DB-4A5F-B5B1-3CE7824084C2}" type="pres">
      <dgm:prSet presAssocID="{5B851D31-997E-4A9C-A126-70E6B6AFF8FC}" presName="spacer" presStyleCnt="0"/>
      <dgm:spPr/>
    </dgm:pt>
    <dgm:pt modelId="{4644FB11-E5A2-4757-80A5-5C823CFEB085}" type="pres">
      <dgm:prSet presAssocID="{4184B0A5-DFC9-4A98-AC5D-A60687E82835}" presName="parentText" presStyleLbl="node1" presStyleIdx="1" presStyleCnt="16">
        <dgm:presLayoutVars>
          <dgm:chMax val="0"/>
          <dgm:bulletEnabled val="1"/>
        </dgm:presLayoutVars>
      </dgm:prSet>
      <dgm:spPr/>
    </dgm:pt>
    <dgm:pt modelId="{3040BC15-14F9-4082-8E61-BE9150B281C7}" type="pres">
      <dgm:prSet presAssocID="{E7324C5F-B488-4A7B-A4D9-7802FF9DC129}" presName="spacer" presStyleCnt="0"/>
      <dgm:spPr/>
    </dgm:pt>
    <dgm:pt modelId="{CCB45109-7673-448A-A8BC-6C0B097765D3}" type="pres">
      <dgm:prSet presAssocID="{035B981F-491C-43EA-82AC-EECC180541F3}" presName="parentText" presStyleLbl="node1" presStyleIdx="2" presStyleCnt="16">
        <dgm:presLayoutVars>
          <dgm:chMax val="0"/>
          <dgm:bulletEnabled val="1"/>
        </dgm:presLayoutVars>
      </dgm:prSet>
      <dgm:spPr/>
    </dgm:pt>
    <dgm:pt modelId="{33A8A31E-BFAE-4D33-A835-1E7E9956EB76}" type="pres">
      <dgm:prSet presAssocID="{01D9AAB3-D14D-4E5F-8233-6816D71C9DFF}" presName="spacer" presStyleCnt="0"/>
      <dgm:spPr/>
    </dgm:pt>
    <dgm:pt modelId="{18464272-5A04-402E-9859-EAAC372C46B7}" type="pres">
      <dgm:prSet presAssocID="{6D002F78-3134-46A3-A173-5E53160982E3}" presName="parentText" presStyleLbl="node1" presStyleIdx="3" presStyleCnt="16">
        <dgm:presLayoutVars>
          <dgm:chMax val="0"/>
          <dgm:bulletEnabled val="1"/>
        </dgm:presLayoutVars>
      </dgm:prSet>
      <dgm:spPr/>
    </dgm:pt>
    <dgm:pt modelId="{9A575AB2-AD6A-4144-8687-B63A12BAB16D}" type="pres">
      <dgm:prSet presAssocID="{0CBB72F6-2BE1-4EE5-80DE-B9DC211D8731}" presName="spacer" presStyleCnt="0"/>
      <dgm:spPr/>
    </dgm:pt>
    <dgm:pt modelId="{7A85051D-75C1-4662-8EBE-ACD079531AB3}" type="pres">
      <dgm:prSet presAssocID="{6928C978-5BB1-4D9F-A746-9D9BC6940B43}" presName="parentText" presStyleLbl="node1" presStyleIdx="4" presStyleCnt="16" custLinFactNeighborY="-7650">
        <dgm:presLayoutVars>
          <dgm:chMax val="0"/>
          <dgm:bulletEnabled val="1"/>
        </dgm:presLayoutVars>
      </dgm:prSet>
      <dgm:spPr/>
    </dgm:pt>
    <dgm:pt modelId="{A84CF89D-A775-4DA4-9BEF-DC54E5316B03}" type="pres">
      <dgm:prSet presAssocID="{CE3CB069-548E-492A-AC99-4D296FE2D576}" presName="spacer" presStyleCnt="0"/>
      <dgm:spPr/>
    </dgm:pt>
    <dgm:pt modelId="{68FAFDC0-E727-4C00-8603-53D0458CB9F8}" type="pres">
      <dgm:prSet presAssocID="{82B4691A-1970-4D2A-8644-122190CF3D09}" presName="parentText" presStyleLbl="node1" presStyleIdx="5" presStyleCnt="16">
        <dgm:presLayoutVars>
          <dgm:chMax val="0"/>
          <dgm:bulletEnabled val="1"/>
        </dgm:presLayoutVars>
      </dgm:prSet>
      <dgm:spPr/>
    </dgm:pt>
    <dgm:pt modelId="{EBDB6889-5619-4819-8A0C-8770991AE38D}" type="pres">
      <dgm:prSet presAssocID="{F984D893-DC85-47D6-9FCD-08F9BE6D3E4F}" presName="spacer" presStyleCnt="0"/>
      <dgm:spPr/>
    </dgm:pt>
    <dgm:pt modelId="{654CAFBB-C3D2-427A-AE92-E9A93E24D00F}" type="pres">
      <dgm:prSet presAssocID="{19D9628A-CEDF-4386-AB49-B0C83BFCCF80}" presName="parentText" presStyleLbl="node1" presStyleIdx="6" presStyleCnt="16">
        <dgm:presLayoutVars>
          <dgm:chMax val="0"/>
          <dgm:bulletEnabled val="1"/>
        </dgm:presLayoutVars>
      </dgm:prSet>
      <dgm:spPr/>
    </dgm:pt>
    <dgm:pt modelId="{8BD1AC60-FF60-48B1-8E22-45D3998CFE83}" type="pres">
      <dgm:prSet presAssocID="{FE62DD8B-EC3C-4EA9-91C1-8F3D0D6970CD}" presName="spacer" presStyleCnt="0"/>
      <dgm:spPr/>
    </dgm:pt>
    <dgm:pt modelId="{E56C942A-FB00-4800-B09B-1A386F44C67A}" type="pres">
      <dgm:prSet presAssocID="{D55A2208-C849-488C-B067-6D235176A6BB}" presName="parentText" presStyleLbl="node1" presStyleIdx="7" presStyleCnt="16">
        <dgm:presLayoutVars>
          <dgm:chMax val="0"/>
          <dgm:bulletEnabled val="1"/>
        </dgm:presLayoutVars>
      </dgm:prSet>
      <dgm:spPr/>
    </dgm:pt>
    <dgm:pt modelId="{19C9130D-46F8-4646-8D68-0A88EC861AC7}" type="pres">
      <dgm:prSet presAssocID="{818957A8-5CBF-4A5B-BB4B-7334FD2F2755}" presName="spacer" presStyleCnt="0"/>
      <dgm:spPr/>
    </dgm:pt>
    <dgm:pt modelId="{B88FD7F1-9E78-4E91-99A1-BDD7623ECD38}" type="pres">
      <dgm:prSet presAssocID="{25397341-5063-46C3-AFED-F8692D736D9C}" presName="parentText" presStyleLbl="node1" presStyleIdx="8" presStyleCnt="16">
        <dgm:presLayoutVars>
          <dgm:chMax val="0"/>
          <dgm:bulletEnabled val="1"/>
        </dgm:presLayoutVars>
      </dgm:prSet>
      <dgm:spPr/>
    </dgm:pt>
    <dgm:pt modelId="{0A28DCB7-4F76-430B-8D71-4621359C626A}" type="pres">
      <dgm:prSet presAssocID="{6D888CC6-7F44-4619-BCE2-6DA67F9ABFA3}" presName="spacer" presStyleCnt="0"/>
      <dgm:spPr/>
    </dgm:pt>
    <dgm:pt modelId="{11FE7618-50F4-4487-9359-47BD7488F068}" type="pres">
      <dgm:prSet presAssocID="{C00F2441-0001-4B07-B3B9-3B0D8995B83E}" presName="parentText" presStyleLbl="node1" presStyleIdx="9" presStyleCnt="16">
        <dgm:presLayoutVars>
          <dgm:chMax val="0"/>
          <dgm:bulletEnabled val="1"/>
        </dgm:presLayoutVars>
      </dgm:prSet>
      <dgm:spPr/>
    </dgm:pt>
    <dgm:pt modelId="{1D31E38E-3FA6-4810-B9A6-935383398A04}" type="pres">
      <dgm:prSet presAssocID="{D23600C4-E74E-484B-B482-CD593D1E725A}" presName="spacer" presStyleCnt="0"/>
      <dgm:spPr/>
    </dgm:pt>
    <dgm:pt modelId="{5065FA4A-F101-4524-9C79-DAE7F13651D8}" type="pres">
      <dgm:prSet presAssocID="{FCCF551A-9900-4B77-9EDB-E810F9FA88B5}" presName="parentText" presStyleLbl="node1" presStyleIdx="10" presStyleCnt="16">
        <dgm:presLayoutVars>
          <dgm:chMax val="0"/>
          <dgm:bulletEnabled val="1"/>
        </dgm:presLayoutVars>
      </dgm:prSet>
      <dgm:spPr/>
    </dgm:pt>
    <dgm:pt modelId="{660197CD-1C05-4FA4-A104-0CDF36FF0B21}" type="pres">
      <dgm:prSet presAssocID="{8909909D-B2FF-4D8C-A965-4DB366B24490}" presName="spacer" presStyleCnt="0"/>
      <dgm:spPr/>
    </dgm:pt>
    <dgm:pt modelId="{3D389E53-EDED-4E0D-BDCA-8EA132A08D61}" type="pres">
      <dgm:prSet presAssocID="{A2AB3D19-FD6A-4173-B0F8-E92F2566FF0F}" presName="parentText" presStyleLbl="node1" presStyleIdx="11" presStyleCnt="16">
        <dgm:presLayoutVars>
          <dgm:chMax val="0"/>
          <dgm:bulletEnabled val="1"/>
        </dgm:presLayoutVars>
      </dgm:prSet>
      <dgm:spPr/>
    </dgm:pt>
    <dgm:pt modelId="{273DABDA-6727-4BC4-BB99-7A98961B2194}" type="pres">
      <dgm:prSet presAssocID="{27548F1A-7526-499D-9C88-C4AED9E051B5}" presName="spacer" presStyleCnt="0"/>
      <dgm:spPr/>
    </dgm:pt>
    <dgm:pt modelId="{543F1DE3-0310-4849-B211-098189902132}" type="pres">
      <dgm:prSet presAssocID="{C71A2727-836B-4C38-BB40-0006D7DB8611}" presName="parentText" presStyleLbl="node1" presStyleIdx="12" presStyleCnt="16">
        <dgm:presLayoutVars>
          <dgm:chMax val="0"/>
          <dgm:bulletEnabled val="1"/>
        </dgm:presLayoutVars>
      </dgm:prSet>
      <dgm:spPr/>
    </dgm:pt>
    <dgm:pt modelId="{CFED81FE-9416-41E9-80C2-B7385B739573}" type="pres">
      <dgm:prSet presAssocID="{6A9E2D21-31EB-4A82-857B-1924B2086196}" presName="spacer" presStyleCnt="0"/>
      <dgm:spPr/>
    </dgm:pt>
    <dgm:pt modelId="{954A9A95-7451-4D1F-ABE2-06BAC230B0A8}" type="pres">
      <dgm:prSet presAssocID="{409CE185-744A-4307-942D-18907FEC4972}" presName="parentText" presStyleLbl="node1" presStyleIdx="13" presStyleCnt="16">
        <dgm:presLayoutVars>
          <dgm:chMax val="0"/>
          <dgm:bulletEnabled val="1"/>
        </dgm:presLayoutVars>
      </dgm:prSet>
      <dgm:spPr/>
    </dgm:pt>
    <dgm:pt modelId="{6E1A1105-5EC0-4C8B-BB95-F10E30C2E088}" type="pres">
      <dgm:prSet presAssocID="{DC23349C-C72E-4919-ACF1-A7C6DB81F97A}" presName="spacer" presStyleCnt="0"/>
      <dgm:spPr/>
    </dgm:pt>
    <dgm:pt modelId="{5D2154B2-54D7-4BCC-BD26-C64906393990}" type="pres">
      <dgm:prSet presAssocID="{F894EDF7-6A2B-4C64-8D7D-C0371514CCD4}" presName="parentText" presStyleLbl="node1" presStyleIdx="14" presStyleCnt="16">
        <dgm:presLayoutVars>
          <dgm:chMax val="0"/>
          <dgm:bulletEnabled val="1"/>
        </dgm:presLayoutVars>
      </dgm:prSet>
      <dgm:spPr/>
    </dgm:pt>
    <dgm:pt modelId="{04DD1E88-E537-4C52-B809-0A592A74D703}" type="pres">
      <dgm:prSet presAssocID="{1ECC8AE4-0B57-47D1-9367-CDD5B471C804}" presName="spacer" presStyleCnt="0"/>
      <dgm:spPr/>
    </dgm:pt>
    <dgm:pt modelId="{CB9C6AAC-B4BA-4AC0-9A0B-2CB157054D96}" type="pres">
      <dgm:prSet presAssocID="{A3F129C5-312B-4C15-96B9-515A8028AE52}" presName="parentText" presStyleLbl="node1" presStyleIdx="15" presStyleCnt="16">
        <dgm:presLayoutVars>
          <dgm:chMax val="0"/>
          <dgm:bulletEnabled val="1"/>
        </dgm:presLayoutVars>
      </dgm:prSet>
      <dgm:spPr/>
    </dgm:pt>
  </dgm:ptLst>
  <dgm:cxnLst>
    <dgm:cxn modelId="{6B464F02-6257-42F4-9CAE-4F968F026845}" srcId="{486B1774-7C67-4D13-8D8D-79C88FFF38CB}" destId="{4184B0A5-DFC9-4A98-AC5D-A60687E82835}" srcOrd="1" destOrd="0" parTransId="{C5B7FDED-CC7A-434A-82C4-0C001DB1604D}" sibTransId="{E7324C5F-B488-4A7B-A4D9-7802FF9DC129}"/>
    <dgm:cxn modelId="{C7DBF10C-8740-46B4-8FC8-9F3FF7BB8AD4}" srcId="{486B1774-7C67-4D13-8D8D-79C88FFF38CB}" destId="{FCCF551A-9900-4B77-9EDB-E810F9FA88B5}" srcOrd="10" destOrd="0" parTransId="{1A47F015-164E-41DA-A851-6A00D012CE46}" sibTransId="{8909909D-B2FF-4D8C-A965-4DB366B24490}"/>
    <dgm:cxn modelId="{53CA1515-FC3D-475B-A32D-370BD6B3D776}" type="presOf" srcId="{035B981F-491C-43EA-82AC-EECC180541F3}" destId="{CCB45109-7673-448A-A8BC-6C0B097765D3}" srcOrd="0" destOrd="0" presId="urn:microsoft.com/office/officeart/2005/8/layout/vList2"/>
    <dgm:cxn modelId="{208A381C-3A77-41C5-80EB-1F45A520349D}" srcId="{486B1774-7C67-4D13-8D8D-79C88FFF38CB}" destId="{6928C978-5BB1-4D9F-A746-9D9BC6940B43}" srcOrd="4" destOrd="0" parTransId="{C3F4EB3D-99FB-4D1C-8CDE-A86DB59AFF39}" sibTransId="{CE3CB069-548E-492A-AC99-4D296FE2D576}"/>
    <dgm:cxn modelId="{D1B4291E-0540-4787-8DD2-3BAA8F48BA4B}" srcId="{486B1774-7C67-4D13-8D8D-79C88FFF38CB}" destId="{9047D619-7E4C-4BBB-9A80-C93AE5F7DFFE}" srcOrd="0" destOrd="0" parTransId="{B4065C63-072A-494D-BA5D-1D9DB7059FBB}" sibTransId="{5B851D31-997E-4A9C-A126-70E6B6AFF8FC}"/>
    <dgm:cxn modelId="{3867C62C-E1A7-4F25-B8DA-F4D7A2F88242}" type="presOf" srcId="{409CE185-744A-4307-942D-18907FEC4972}" destId="{954A9A95-7451-4D1F-ABE2-06BAC230B0A8}" srcOrd="0" destOrd="0" presId="urn:microsoft.com/office/officeart/2005/8/layout/vList2"/>
    <dgm:cxn modelId="{68287C37-019C-404F-9424-711BF5D0A344}" type="presOf" srcId="{6D002F78-3134-46A3-A173-5E53160982E3}" destId="{18464272-5A04-402E-9859-EAAC372C46B7}" srcOrd="0" destOrd="0" presId="urn:microsoft.com/office/officeart/2005/8/layout/vList2"/>
    <dgm:cxn modelId="{B426A65D-36B1-40FD-B2C5-1ACD41675CA0}" type="presOf" srcId="{C71A2727-836B-4C38-BB40-0006D7DB8611}" destId="{543F1DE3-0310-4849-B211-098189902132}" srcOrd="0" destOrd="0" presId="urn:microsoft.com/office/officeart/2005/8/layout/vList2"/>
    <dgm:cxn modelId="{8A4C3A63-5CE0-445A-94EA-AE5EB91436F3}" srcId="{486B1774-7C67-4D13-8D8D-79C88FFF38CB}" destId="{82B4691A-1970-4D2A-8644-122190CF3D09}" srcOrd="5" destOrd="0" parTransId="{075F2756-953A-4F05-AF6B-4392596BAB91}" sibTransId="{F984D893-DC85-47D6-9FCD-08F9BE6D3E4F}"/>
    <dgm:cxn modelId="{145F5165-087A-4F69-B5BD-AE669DC2941B}" srcId="{486B1774-7C67-4D13-8D8D-79C88FFF38CB}" destId="{A2AB3D19-FD6A-4173-B0F8-E92F2566FF0F}" srcOrd="11" destOrd="0" parTransId="{39C827F9-2732-4CC3-B3B2-5C66425F7CB7}" sibTransId="{27548F1A-7526-499D-9C88-C4AED9E051B5}"/>
    <dgm:cxn modelId="{FB3E154A-CAB4-466C-81D5-149C0D451387}" type="presOf" srcId="{F894EDF7-6A2B-4C64-8D7D-C0371514CCD4}" destId="{5D2154B2-54D7-4BCC-BD26-C64906393990}" srcOrd="0" destOrd="0" presId="urn:microsoft.com/office/officeart/2005/8/layout/vList2"/>
    <dgm:cxn modelId="{2A91E86C-FEF2-4B6B-BD32-939B1D065A10}" type="presOf" srcId="{25397341-5063-46C3-AFED-F8692D736D9C}" destId="{B88FD7F1-9E78-4E91-99A1-BDD7623ECD38}" srcOrd="0" destOrd="0" presId="urn:microsoft.com/office/officeart/2005/8/layout/vList2"/>
    <dgm:cxn modelId="{FB990C6F-F9EE-4BD6-B437-402218D909BD}" type="presOf" srcId="{6928C978-5BB1-4D9F-A746-9D9BC6940B43}" destId="{7A85051D-75C1-4662-8EBE-ACD079531AB3}" srcOrd="0" destOrd="0" presId="urn:microsoft.com/office/officeart/2005/8/layout/vList2"/>
    <dgm:cxn modelId="{9F8FAF71-2566-40A4-A1B2-D758536AEBA5}" type="presOf" srcId="{4184B0A5-DFC9-4A98-AC5D-A60687E82835}" destId="{4644FB11-E5A2-4757-80A5-5C823CFEB085}" srcOrd="0" destOrd="0" presId="urn:microsoft.com/office/officeart/2005/8/layout/vList2"/>
    <dgm:cxn modelId="{3E58D676-3C29-43D3-8C34-EC24598813F2}" srcId="{486B1774-7C67-4D13-8D8D-79C88FFF38CB}" destId="{C71A2727-836B-4C38-BB40-0006D7DB8611}" srcOrd="12" destOrd="0" parTransId="{DC242C98-C239-43BF-9F81-F54C1DA3859A}" sibTransId="{6A9E2D21-31EB-4A82-857B-1924B2086196}"/>
    <dgm:cxn modelId="{361F7A8D-0792-49FB-8347-5BD8B743BB7F}" srcId="{486B1774-7C67-4D13-8D8D-79C88FFF38CB}" destId="{6D002F78-3134-46A3-A173-5E53160982E3}" srcOrd="3" destOrd="0" parTransId="{44F0323B-D512-455D-900D-71D41AAD0B7C}" sibTransId="{0CBB72F6-2BE1-4EE5-80DE-B9DC211D8731}"/>
    <dgm:cxn modelId="{87338E8F-74CC-49B8-A82A-5F32B5C874DB}" type="presOf" srcId="{82B4691A-1970-4D2A-8644-122190CF3D09}" destId="{68FAFDC0-E727-4C00-8603-53D0458CB9F8}" srcOrd="0" destOrd="0" presId="urn:microsoft.com/office/officeart/2005/8/layout/vList2"/>
    <dgm:cxn modelId="{EFDD1A9B-1C34-4D85-944E-1EA4E27344F4}" type="presOf" srcId="{A2AB3D19-FD6A-4173-B0F8-E92F2566FF0F}" destId="{3D389E53-EDED-4E0D-BDCA-8EA132A08D61}" srcOrd="0" destOrd="0" presId="urn:microsoft.com/office/officeart/2005/8/layout/vList2"/>
    <dgm:cxn modelId="{F1B570A0-05A6-4948-BCD1-C55E966EDFA0}" srcId="{486B1774-7C67-4D13-8D8D-79C88FFF38CB}" destId="{25397341-5063-46C3-AFED-F8692D736D9C}" srcOrd="8" destOrd="0" parTransId="{DCCA95B3-D9F6-4B66-8F27-E9A4B9826F9F}" sibTransId="{6D888CC6-7F44-4619-BCE2-6DA67F9ABFA3}"/>
    <dgm:cxn modelId="{6D6212AB-9B1B-483E-99BE-59C4590C2FBF}" srcId="{486B1774-7C67-4D13-8D8D-79C88FFF38CB}" destId="{A3F129C5-312B-4C15-96B9-515A8028AE52}" srcOrd="15" destOrd="0" parTransId="{0C556B8E-B699-426D-ABC7-2E32EF159CA8}" sibTransId="{C6EB2F86-3129-4C1E-B601-1FDF3DF33CCB}"/>
    <dgm:cxn modelId="{EA94A9B2-F80F-4428-8044-D4DAD87015AC}" srcId="{486B1774-7C67-4D13-8D8D-79C88FFF38CB}" destId="{D55A2208-C849-488C-B067-6D235176A6BB}" srcOrd="7" destOrd="0" parTransId="{C126D476-0081-474F-BC71-6715C1E165F6}" sibTransId="{818957A8-5CBF-4A5B-BB4B-7334FD2F2755}"/>
    <dgm:cxn modelId="{9A3A87B5-E3A4-459E-9F33-11D253D4FFCB}" type="presOf" srcId="{486B1774-7C67-4D13-8D8D-79C88FFF38CB}" destId="{AA91CA64-08EE-4CD6-9F34-F100F996E0D9}" srcOrd="0" destOrd="0" presId="urn:microsoft.com/office/officeart/2005/8/layout/vList2"/>
    <dgm:cxn modelId="{7A9F35BA-1B82-41FC-9AE6-485A25B91B70}" type="presOf" srcId="{19D9628A-CEDF-4386-AB49-B0C83BFCCF80}" destId="{654CAFBB-C3D2-427A-AE92-E9A93E24D00F}" srcOrd="0" destOrd="0" presId="urn:microsoft.com/office/officeart/2005/8/layout/vList2"/>
    <dgm:cxn modelId="{726F49BC-77BB-4464-A89A-33D61449CD76}" type="presOf" srcId="{9047D619-7E4C-4BBB-9A80-C93AE5F7DFFE}" destId="{6BB35706-1737-4117-96E0-03F3EAB6CB9F}" srcOrd="0" destOrd="0" presId="urn:microsoft.com/office/officeart/2005/8/layout/vList2"/>
    <dgm:cxn modelId="{7430C7BE-1FC6-4742-BE58-2C2E4DD6EEE7}" type="presOf" srcId="{A3F129C5-312B-4C15-96B9-515A8028AE52}" destId="{CB9C6AAC-B4BA-4AC0-9A0B-2CB157054D96}" srcOrd="0" destOrd="0" presId="urn:microsoft.com/office/officeart/2005/8/layout/vList2"/>
    <dgm:cxn modelId="{D73051BF-54FA-4F3B-B23B-C98793F19737}" srcId="{486B1774-7C67-4D13-8D8D-79C88FFF38CB}" destId="{035B981F-491C-43EA-82AC-EECC180541F3}" srcOrd="2" destOrd="0" parTransId="{9B145193-5850-4F61-B610-E3E20D5A0ED5}" sibTransId="{01D9AAB3-D14D-4E5F-8233-6816D71C9DFF}"/>
    <dgm:cxn modelId="{2CF116C4-0B37-42B1-ACC9-20464E8B349A}" type="presOf" srcId="{D55A2208-C849-488C-B067-6D235176A6BB}" destId="{E56C942A-FB00-4800-B09B-1A386F44C67A}" srcOrd="0" destOrd="0" presId="urn:microsoft.com/office/officeart/2005/8/layout/vList2"/>
    <dgm:cxn modelId="{1EB924C9-64C5-4E52-946F-C88DF776FD03}" srcId="{486B1774-7C67-4D13-8D8D-79C88FFF38CB}" destId="{C00F2441-0001-4B07-B3B9-3B0D8995B83E}" srcOrd="9" destOrd="0" parTransId="{E65CA485-A768-41CB-9682-1C1A229A4387}" sibTransId="{D23600C4-E74E-484B-B482-CD593D1E725A}"/>
    <dgm:cxn modelId="{481167D5-B2BD-4486-9DAA-A94AF9AC7D6A}" type="presOf" srcId="{C00F2441-0001-4B07-B3B9-3B0D8995B83E}" destId="{11FE7618-50F4-4487-9359-47BD7488F068}" srcOrd="0" destOrd="0" presId="urn:microsoft.com/office/officeart/2005/8/layout/vList2"/>
    <dgm:cxn modelId="{71F036E7-5AD3-416B-84B9-C841478EF1A2}" type="presOf" srcId="{FCCF551A-9900-4B77-9EDB-E810F9FA88B5}" destId="{5065FA4A-F101-4524-9C79-DAE7F13651D8}" srcOrd="0" destOrd="0" presId="urn:microsoft.com/office/officeart/2005/8/layout/vList2"/>
    <dgm:cxn modelId="{F81983E9-11D8-431A-B01B-EB7BED63D3B4}" srcId="{486B1774-7C67-4D13-8D8D-79C88FFF38CB}" destId="{19D9628A-CEDF-4386-AB49-B0C83BFCCF80}" srcOrd="6" destOrd="0" parTransId="{4416C6ED-46C7-42BF-83BE-3F5B184690F2}" sibTransId="{FE62DD8B-EC3C-4EA9-91C1-8F3D0D6970CD}"/>
    <dgm:cxn modelId="{728835ED-21CB-40A5-929A-955E4FCF31C1}" srcId="{486B1774-7C67-4D13-8D8D-79C88FFF38CB}" destId="{F894EDF7-6A2B-4C64-8D7D-C0371514CCD4}" srcOrd="14" destOrd="0" parTransId="{8FDF8642-18DF-47A7-97A4-98E69DA4424E}" sibTransId="{1ECC8AE4-0B57-47D1-9367-CDD5B471C804}"/>
    <dgm:cxn modelId="{910A66FD-DA9A-40DA-A09E-9FAF964E88DB}" srcId="{486B1774-7C67-4D13-8D8D-79C88FFF38CB}" destId="{409CE185-744A-4307-942D-18907FEC4972}" srcOrd="13" destOrd="0" parTransId="{C0DADD9D-5834-4740-AB2F-A955840F2C85}" sibTransId="{DC23349C-C72E-4919-ACF1-A7C6DB81F97A}"/>
    <dgm:cxn modelId="{8A3BE9CB-F9DF-4A3B-B885-93769C460788}" type="presParOf" srcId="{AA91CA64-08EE-4CD6-9F34-F100F996E0D9}" destId="{6BB35706-1737-4117-96E0-03F3EAB6CB9F}" srcOrd="0" destOrd="0" presId="urn:microsoft.com/office/officeart/2005/8/layout/vList2"/>
    <dgm:cxn modelId="{9A4DC7A8-E624-4E3A-8764-0B999F4A249C}" type="presParOf" srcId="{AA91CA64-08EE-4CD6-9F34-F100F996E0D9}" destId="{DB0C1130-64DB-4A5F-B5B1-3CE7824084C2}" srcOrd="1" destOrd="0" presId="urn:microsoft.com/office/officeart/2005/8/layout/vList2"/>
    <dgm:cxn modelId="{E947774B-7C88-4A18-9F82-7C1582B9F51D}" type="presParOf" srcId="{AA91CA64-08EE-4CD6-9F34-F100F996E0D9}" destId="{4644FB11-E5A2-4757-80A5-5C823CFEB085}" srcOrd="2" destOrd="0" presId="urn:microsoft.com/office/officeart/2005/8/layout/vList2"/>
    <dgm:cxn modelId="{9549CC01-0520-442C-B456-288053421AEA}" type="presParOf" srcId="{AA91CA64-08EE-4CD6-9F34-F100F996E0D9}" destId="{3040BC15-14F9-4082-8E61-BE9150B281C7}" srcOrd="3" destOrd="0" presId="urn:microsoft.com/office/officeart/2005/8/layout/vList2"/>
    <dgm:cxn modelId="{A747AD42-0DCC-4EC3-8F5B-50A2B3984462}" type="presParOf" srcId="{AA91CA64-08EE-4CD6-9F34-F100F996E0D9}" destId="{CCB45109-7673-448A-A8BC-6C0B097765D3}" srcOrd="4" destOrd="0" presId="urn:microsoft.com/office/officeart/2005/8/layout/vList2"/>
    <dgm:cxn modelId="{7C8DCE3A-5284-41C0-9876-8580AA46A829}" type="presParOf" srcId="{AA91CA64-08EE-4CD6-9F34-F100F996E0D9}" destId="{33A8A31E-BFAE-4D33-A835-1E7E9956EB76}" srcOrd="5" destOrd="0" presId="urn:microsoft.com/office/officeart/2005/8/layout/vList2"/>
    <dgm:cxn modelId="{2B3579D3-6C35-4CA7-81C7-66A8EE53B027}" type="presParOf" srcId="{AA91CA64-08EE-4CD6-9F34-F100F996E0D9}" destId="{18464272-5A04-402E-9859-EAAC372C46B7}" srcOrd="6" destOrd="0" presId="urn:microsoft.com/office/officeart/2005/8/layout/vList2"/>
    <dgm:cxn modelId="{F202DAEC-0243-428A-BC24-D07E131DA138}" type="presParOf" srcId="{AA91CA64-08EE-4CD6-9F34-F100F996E0D9}" destId="{9A575AB2-AD6A-4144-8687-B63A12BAB16D}" srcOrd="7" destOrd="0" presId="urn:microsoft.com/office/officeart/2005/8/layout/vList2"/>
    <dgm:cxn modelId="{53B4B936-2A93-4DCA-A3BF-C40C370355BD}" type="presParOf" srcId="{AA91CA64-08EE-4CD6-9F34-F100F996E0D9}" destId="{7A85051D-75C1-4662-8EBE-ACD079531AB3}" srcOrd="8" destOrd="0" presId="urn:microsoft.com/office/officeart/2005/8/layout/vList2"/>
    <dgm:cxn modelId="{BE5594E3-549E-47AA-80C0-98CB8A3FAB3F}" type="presParOf" srcId="{AA91CA64-08EE-4CD6-9F34-F100F996E0D9}" destId="{A84CF89D-A775-4DA4-9BEF-DC54E5316B03}" srcOrd="9" destOrd="0" presId="urn:microsoft.com/office/officeart/2005/8/layout/vList2"/>
    <dgm:cxn modelId="{BABC162A-F0BD-486A-955C-D491D5CF7A55}" type="presParOf" srcId="{AA91CA64-08EE-4CD6-9F34-F100F996E0D9}" destId="{68FAFDC0-E727-4C00-8603-53D0458CB9F8}" srcOrd="10" destOrd="0" presId="urn:microsoft.com/office/officeart/2005/8/layout/vList2"/>
    <dgm:cxn modelId="{41EC6E9A-E4A6-4183-B87B-0A8B4A6A4AE5}" type="presParOf" srcId="{AA91CA64-08EE-4CD6-9F34-F100F996E0D9}" destId="{EBDB6889-5619-4819-8A0C-8770991AE38D}" srcOrd="11" destOrd="0" presId="urn:microsoft.com/office/officeart/2005/8/layout/vList2"/>
    <dgm:cxn modelId="{0DA00919-66C7-463D-A65A-9192C9F61FA0}" type="presParOf" srcId="{AA91CA64-08EE-4CD6-9F34-F100F996E0D9}" destId="{654CAFBB-C3D2-427A-AE92-E9A93E24D00F}" srcOrd="12" destOrd="0" presId="urn:microsoft.com/office/officeart/2005/8/layout/vList2"/>
    <dgm:cxn modelId="{033D7128-A184-49AB-B673-7F1CE262A407}" type="presParOf" srcId="{AA91CA64-08EE-4CD6-9F34-F100F996E0D9}" destId="{8BD1AC60-FF60-48B1-8E22-45D3998CFE83}" srcOrd="13" destOrd="0" presId="urn:microsoft.com/office/officeart/2005/8/layout/vList2"/>
    <dgm:cxn modelId="{4DD1D803-F504-4FBD-AEE5-6390AD453B1A}" type="presParOf" srcId="{AA91CA64-08EE-4CD6-9F34-F100F996E0D9}" destId="{E56C942A-FB00-4800-B09B-1A386F44C67A}" srcOrd="14" destOrd="0" presId="urn:microsoft.com/office/officeart/2005/8/layout/vList2"/>
    <dgm:cxn modelId="{D3FFFA84-BBD2-4996-B8BC-33EF3DE1B330}" type="presParOf" srcId="{AA91CA64-08EE-4CD6-9F34-F100F996E0D9}" destId="{19C9130D-46F8-4646-8D68-0A88EC861AC7}" srcOrd="15" destOrd="0" presId="urn:microsoft.com/office/officeart/2005/8/layout/vList2"/>
    <dgm:cxn modelId="{85B06E5F-11DD-4181-81BF-D3AFABFCC407}" type="presParOf" srcId="{AA91CA64-08EE-4CD6-9F34-F100F996E0D9}" destId="{B88FD7F1-9E78-4E91-99A1-BDD7623ECD38}" srcOrd="16" destOrd="0" presId="urn:microsoft.com/office/officeart/2005/8/layout/vList2"/>
    <dgm:cxn modelId="{9FE0CB2A-4D83-4834-9511-B5EC9B10BFAF}" type="presParOf" srcId="{AA91CA64-08EE-4CD6-9F34-F100F996E0D9}" destId="{0A28DCB7-4F76-430B-8D71-4621359C626A}" srcOrd="17" destOrd="0" presId="urn:microsoft.com/office/officeart/2005/8/layout/vList2"/>
    <dgm:cxn modelId="{4F6AC385-EC4B-4307-9A26-9415C49ECB84}" type="presParOf" srcId="{AA91CA64-08EE-4CD6-9F34-F100F996E0D9}" destId="{11FE7618-50F4-4487-9359-47BD7488F068}" srcOrd="18" destOrd="0" presId="urn:microsoft.com/office/officeart/2005/8/layout/vList2"/>
    <dgm:cxn modelId="{165B0E6A-A61A-4358-9815-B2E111E15686}" type="presParOf" srcId="{AA91CA64-08EE-4CD6-9F34-F100F996E0D9}" destId="{1D31E38E-3FA6-4810-B9A6-935383398A04}" srcOrd="19" destOrd="0" presId="urn:microsoft.com/office/officeart/2005/8/layout/vList2"/>
    <dgm:cxn modelId="{573A43B6-9028-4FE9-A9DF-530E1A1FACE7}" type="presParOf" srcId="{AA91CA64-08EE-4CD6-9F34-F100F996E0D9}" destId="{5065FA4A-F101-4524-9C79-DAE7F13651D8}" srcOrd="20" destOrd="0" presId="urn:microsoft.com/office/officeart/2005/8/layout/vList2"/>
    <dgm:cxn modelId="{62F6ED4C-B6F7-4EB3-9392-8FE084DF8A43}" type="presParOf" srcId="{AA91CA64-08EE-4CD6-9F34-F100F996E0D9}" destId="{660197CD-1C05-4FA4-A104-0CDF36FF0B21}" srcOrd="21" destOrd="0" presId="urn:microsoft.com/office/officeart/2005/8/layout/vList2"/>
    <dgm:cxn modelId="{24B52240-3DF8-4170-AD02-1F9E94BBA4AD}" type="presParOf" srcId="{AA91CA64-08EE-4CD6-9F34-F100F996E0D9}" destId="{3D389E53-EDED-4E0D-BDCA-8EA132A08D61}" srcOrd="22" destOrd="0" presId="urn:microsoft.com/office/officeart/2005/8/layout/vList2"/>
    <dgm:cxn modelId="{845A8A29-E3B8-4163-90D5-05860B25B0EE}" type="presParOf" srcId="{AA91CA64-08EE-4CD6-9F34-F100F996E0D9}" destId="{273DABDA-6727-4BC4-BB99-7A98961B2194}" srcOrd="23" destOrd="0" presId="urn:microsoft.com/office/officeart/2005/8/layout/vList2"/>
    <dgm:cxn modelId="{3FA960E3-F34E-4C5A-BE2F-E7AD4CF3E9B4}" type="presParOf" srcId="{AA91CA64-08EE-4CD6-9F34-F100F996E0D9}" destId="{543F1DE3-0310-4849-B211-098189902132}" srcOrd="24" destOrd="0" presId="urn:microsoft.com/office/officeart/2005/8/layout/vList2"/>
    <dgm:cxn modelId="{3C2BCEA7-3506-4077-B01D-BCACE1E8464F}" type="presParOf" srcId="{AA91CA64-08EE-4CD6-9F34-F100F996E0D9}" destId="{CFED81FE-9416-41E9-80C2-B7385B739573}" srcOrd="25" destOrd="0" presId="urn:microsoft.com/office/officeart/2005/8/layout/vList2"/>
    <dgm:cxn modelId="{EF38400E-341C-452B-9C4D-AD6792AAAFE0}" type="presParOf" srcId="{AA91CA64-08EE-4CD6-9F34-F100F996E0D9}" destId="{954A9A95-7451-4D1F-ABE2-06BAC230B0A8}" srcOrd="26" destOrd="0" presId="urn:microsoft.com/office/officeart/2005/8/layout/vList2"/>
    <dgm:cxn modelId="{31C0E214-AB75-4B58-A43C-44CE70D2425A}" type="presParOf" srcId="{AA91CA64-08EE-4CD6-9F34-F100F996E0D9}" destId="{6E1A1105-5EC0-4C8B-BB95-F10E30C2E088}" srcOrd="27" destOrd="0" presId="urn:microsoft.com/office/officeart/2005/8/layout/vList2"/>
    <dgm:cxn modelId="{F738B9A2-D191-4421-9A92-BA86630271A9}" type="presParOf" srcId="{AA91CA64-08EE-4CD6-9F34-F100F996E0D9}" destId="{5D2154B2-54D7-4BCC-BD26-C64906393990}" srcOrd="28" destOrd="0" presId="urn:microsoft.com/office/officeart/2005/8/layout/vList2"/>
    <dgm:cxn modelId="{5A7263D8-48BD-4A0E-8D77-DDF59C0F178B}" type="presParOf" srcId="{AA91CA64-08EE-4CD6-9F34-F100F996E0D9}" destId="{04DD1E88-E537-4C52-B809-0A592A74D703}" srcOrd="29" destOrd="0" presId="urn:microsoft.com/office/officeart/2005/8/layout/vList2"/>
    <dgm:cxn modelId="{A7203A3D-599D-431B-9D64-341BEFCDB6EE}" type="presParOf" srcId="{AA91CA64-08EE-4CD6-9F34-F100F996E0D9}" destId="{CB9C6AAC-B4BA-4AC0-9A0B-2CB157054D96}" srcOrd="3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5D66E-2E39-4C00-AAA9-34DFC556DBF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1A3C6040-1F80-4ABC-9F9B-86144D3B950E}">
      <dgm:prSet phldrT="[Texto]"/>
      <dgm:spPr>
        <a:solidFill>
          <a:srgbClr val="92D050"/>
        </a:solidFill>
      </dgm:spPr>
      <dgm:t>
        <a:bodyPr/>
        <a:lstStyle/>
        <a:p>
          <a:r>
            <a:rPr lang="es-EC"/>
            <a:t>Objetivo General</a:t>
          </a:r>
        </a:p>
      </dgm:t>
    </dgm:pt>
    <dgm:pt modelId="{1698924A-1E5D-473A-9BE9-D41530A1F2EC}" type="parTrans" cxnId="{27ADB64B-2135-43B2-BAEA-594D194DC540}">
      <dgm:prSet/>
      <dgm:spPr/>
      <dgm:t>
        <a:bodyPr/>
        <a:lstStyle/>
        <a:p>
          <a:endParaRPr lang="es-EC"/>
        </a:p>
      </dgm:t>
    </dgm:pt>
    <dgm:pt modelId="{21F272E2-F4B4-43F0-BFA4-D1AD2806D7A0}" type="sibTrans" cxnId="{27ADB64B-2135-43B2-BAEA-594D194DC540}">
      <dgm:prSet/>
      <dgm:spPr/>
      <dgm:t>
        <a:bodyPr/>
        <a:lstStyle/>
        <a:p>
          <a:endParaRPr lang="es-EC"/>
        </a:p>
      </dgm:t>
    </dgm:pt>
    <dgm:pt modelId="{8E0BE392-AF97-4C2C-9323-613C24E5082C}">
      <dgm:prSet phldrT="[Texto]" custT="1"/>
      <dgm:spPr>
        <a:solidFill>
          <a:srgbClr val="09790E">
            <a:alpha val="40000"/>
          </a:srgbClr>
        </a:solidFill>
      </dgm:spPr>
      <dgm:t>
        <a:bodyPr anchor="ctr"/>
        <a:lstStyle/>
        <a:p>
          <a:pPr algn="ctr"/>
          <a:r>
            <a:rPr lang="es-MX" sz="2400" dirty="0"/>
            <a:t>“Análisis De Accidentabilidad, Seguridad Vehicular Y Peatonal En Los Ejes Viales Principales Del Valle De Los Chillos; en los Cantones Quito Y Rumiñahui”</a:t>
          </a:r>
          <a:endParaRPr lang="es-EC" sz="2400" dirty="0"/>
        </a:p>
      </dgm:t>
    </dgm:pt>
    <dgm:pt modelId="{879CA36F-83A4-4F8B-AB44-DDD35DD6AD9A}" type="parTrans" cxnId="{3FA5720C-FCF5-4121-9406-C2213846FAC1}">
      <dgm:prSet/>
      <dgm:spPr/>
      <dgm:t>
        <a:bodyPr/>
        <a:lstStyle/>
        <a:p>
          <a:endParaRPr lang="es-EC"/>
        </a:p>
      </dgm:t>
    </dgm:pt>
    <dgm:pt modelId="{C3E127B3-711A-49C5-96D0-14CB76211A20}" type="sibTrans" cxnId="{3FA5720C-FCF5-4121-9406-C2213846FAC1}">
      <dgm:prSet/>
      <dgm:spPr/>
      <dgm:t>
        <a:bodyPr/>
        <a:lstStyle/>
        <a:p>
          <a:endParaRPr lang="es-EC"/>
        </a:p>
      </dgm:t>
    </dgm:pt>
    <dgm:pt modelId="{9F5355FC-19BE-4C46-9750-00DA98EDD45D}" type="pres">
      <dgm:prSet presAssocID="{1A05D66E-2E39-4C00-AAA9-34DFC556DBF6}" presName="Name0" presStyleCnt="0">
        <dgm:presLayoutVars>
          <dgm:dir/>
          <dgm:animLvl val="lvl"/>
          <dgm:resizeHandles/>
        </dgm:presLayoutVars>
      </dgm:prSet>
      <dgm:spPr/>
    </dgm:pt>
    <dgm:pt modelId="{2AA99E18-B294-4C4F-A9AB-76EE02CEBF80}" type="pres">
      <dgm:prSet presAssocID="{1A3C6040-1F80-4ABC-9F9B-86144D3B950E}" presName="linNode" presStyleCnt="0"/>
      <dgm:spPr/>
    </dgm:pt>
    <dgm:pt modelId="{255E0B9B-C7AB-4207-9E67-FE2C50D0DFF6}" type="pres">
      <dgm:prSet presAssocID="{1A3C6040-1F80-4ABC-9F9B-86144D3B950E}" presName="parentShp" presStyleLbl="node1" presStyleIdx="0" presStyleCnt="1" custScaleY="39867">
        <dgm:presLayoutVars>
          <dgm:bulletEnabled val="1"/>
        </dgm:presLayoutVars>
      </dgm:prSet>
      <dgm:spPr/>
    </dgm:pt>
    <dgm:pt modelId="{83C696B8-071B-448E-8D1B-5C61840D773F}" type="pres">
      <dgm:prSet presAssocID="{1A3C6040-1F80-4ABC-9F9B-86144D3B950E}" presName="childShp" presStyleLbl="bgAccFollowNode1" presStyleIdx="0" presStyleCnt="1" custLinFactNeighborX="1974">
        <dgm:presLayoutVars>
          <dgm:bulletEnabled val="1"/>
        </dgm:presLayoutVars>
      </dgm:prSet>
      <dgm:spPr/>
    </dgm:pt>
  </dgm:ptLst>
  <dgm:cxnLst>
    <dgm:cxn modelId="{3FA5720C-FCF5-4121-9406-C2213846FAC1}" srcId="{1A3C6040-1F80-4ABC-9F9B-86144D3B950E}" destId="{8E0BE392-AF97-4C2C-9323-613C24E5082C}" srcOrd="0" destOrd="0" parTransId="{879CA36F-83A4-4F8B-AB44-DDD35DD6AD9A}" sibTransId="{C3E127B3-711A-49C5-96D0-14CB76211A20}"/>
    <dgm:cxn modelId="{7CB79266-56D0-480D-88ED-032FA87BC345}" type="presOf" srcId="{1A05D66E-2E39-4C00-AAA9-34DFC556DBF6}" destId="{9F5355FC-19BE-4C46-9750-00DA98EDD45D}" srcOrd="0" destOrd="0" presId="urn:microsoft.com/office/officeart/2005/8/layout/vList6"/>
    <dgm:cxn modelId="{0756D147-794F-4683-9081-F2072C1A72FE}" type="presOf" srcId="{1A3C6040-1F80-4ABC-9F9B-86144D3B950E}" destId="{255E0B9B-C7AB-4207-9E67-FE2C50D0DFF6}" srcOrd="0" destOrd="0" presId="urn:microsoft.com/office/officeart/2005/8/layout/vList6"/>
    <dgm:cxn modelId="{6E22C769-3B07-4725-822D-174F65DC9233}" type="presOf" srcId="{8E0BE392-AF97-4C2C-9323-613C24E5082C}" destId="{83C696B8-071B-448E-8D1B-5C61840D773F}" srcOrd="0" destOrd="0" presId="urn:microsoft.com/office/officeart/2005/8/layout/vList6"/>
    <dgm:cxn modelId="{27ADB64B-2135-43B2-BAEA-594D194DC540}" srcId="{1A05D66E-2E39-4C00-AAA9-34DFC556DBF6}" destId="{1A3C6040-1F80-4ABC-9F9B-86144D3B950E}" srcOrd="0" destOrd="0" parTransId="{1698924A-1E5D-473A-9BE9-D41530A1F2EC}" sibTransId="{21F272E2-F4B4-43F0-BFA4-D1AD2806D7A0}"/>
    <dgm:cxn modelId="{CB10433A-29EE-4B1B-B422-929967927758}" type="presParOf" srcId="{9F5355FC-19BE-4C46-9750-00DA98EDD45D}" destId="{2AA99E18-B294-4C4F-A9AB-76EE02CEBF80}" srcOrd="0" destOrd="0" presId="urn:microsoft.com/office/officeart/2005/8/layout/vList6"/>
    <dgm:cxn modelId="{C8709749-8B64-4A02-9C0B-D25AA095876A}" type="presParOf" srcId="{2AA99E18-B294-4C4F-A9AB-76EE02CEBF80}" destId="{255E0B9B-C7AB-4207-9E67-FE2C50D0DFF6}" srcOrd="0" destOrd="0" presId="urn:microsoft.com/office/officeart/2005/8/layout/vList6"/>
    <dgm:cxn modelId="{B071EDE9-E4BB-4FFE-BDF6-1201E27A0D85}" type="presParOf" srcId="{2AA99E18-B294-4C4F-A9AB-76EE02CEBF80}" destId="{83C696B8-071B-448E-8D1B-5C61840D773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8F8E5-E074-4371-87C4-6B78F54BD3A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C"/>
        </a:p>
      </dgm:t>
    </dgm:pt>
    <dgm:pt modelId="{C4567151-CFAA-44D7-AFDC-32E0F686532C}">
      <dgm:prSet phldrT="[Texto]" custT="1"/>
      <dgm:spPr/>
      <dgm:t>
        <a:bodyPr/>
        <a:lstStyle/>
        <a:p>
          <a:r>
            <a:rPr lang="es-EC" sz="1600"/>
            <a:t>Ubicar y mapear las intersecciones de señalética horizontal y vertical</a:t>
          </a:r>
        </a:p>
      </dgm:t>
    </dgm:pt>
    <dgm:pt modelId="{BEF595E3-0CEA-42C6-935F-4DBF1A61C5B5}" type="parTrans" cxnId="{1CFAB298-59F5-4BF4-A8C4-A297B27E50CE}">
      <dgm:prSet/>
      <dgm:spPr/>
      <dgm:t>
        <a:bodyPr/>
        <a:lstStyle/>
        <a:p>
          <a:endParaRPr lang="es-EC" sz="1600"/>
        </a:p>
      </dgm:t>
    </dgm:pt>
    <dgm:pt modelId="{AF60656E-33F6-43C7-90E2-30DCFF1FDB45}" type="sibTrans" cxnId="{1CFAB298-59F5-4BF4-A8C4-A297B27E50CE}">
      <dgm:prSet/>
      <dgm:spPr/>
      <dgm:t>
        <a:bodyPr/>
        <a:lstStyle/>
        <a:p>
          <a:endParaRPr lang="es-EC" sz="1600"/>
        </a:p>
      </dgm:t>
    </dgm:pt>
    <dgm:pt modelId="{EEF56808-2F88-43D4-BF79-363325E52561}">
      <dgm:prSet phldrT="[Texto]" custT="1"/>
      <dgm:spPr/>
      <dgm:t>
        <a:bodyPr/>
        <a:lstStyle/>
        <a:p>
          <a:pPr>
            <a:buFont typeface="Symbol" panose="05050102010706020507" pitchFamily="18" charset="2"/>
            <a:buChar char=""/>
          </a:pPr>
          <a:r>
            <a:rPr lang="es-ES" sz="1600" dirty="0"/>
            <a:t>Investigar sobre los sitios de mayor afluencia de peatones </a:t>
          </a:r>
          <a:endParaRPr lang="es-EC" sz="1600" dirty="0"/>
        </a:p>
      </dgm:t>
    </dgm:pt>
    <dgm:pt modelId="{9147DAFE-75D4-4E42-8C0C-584C50BFD89F}" type="parTrans" cxnId="{8CE53166-436C-4845-A237-9999CDBF3B35}">
      <dgm:prSet/>
      <dgm:spPr/>
      <dgm:t>
        <a:bodyPr/>
        <a:lstStyle/>
        <a:p>
          <a:endParaRPr lang="es-EC" sz="1600"/>
        </a:p>
      </dgm:t>
    </dgm:pt>
    <dgm:pt modelId="{777986A9-6BB8-4A1C-B92A-D147A00A0995}" type="sibTrans" cxnId="{8CE53166-436C-4845-A237-9999CDBF3B35}">
      <dgm:prSet/>
      <dgm:spPr/>
      <dgm:t>
        <a:bodyPr/>
        <a:lstStyle/>
        <a:p>
          <a:endParaRPr lang="es-EC" sz="1600"/>
        </a:p>
      </dgm:t>
    </dgm:pt>
    <dgm:pt modelId="{13EE74DE-8906-4170-B879-54083CA7D229}">
      <dgm:prSet phldrT="[Texto]" custT="1"/>
      <dgm:spPr/>
      <dgm:t>
        <a:bodyPr/>
        <a:lstStyle/>
        <a:p>
          <a:pPr>
            <a:buFont typeface="Symbol" panose="05050102010706020507" pitchFamily="18" charset="2"/>
            <a:buChar char=""/>
          </a:pPr>
          <a:r>
            <a:rPr lang="es-ES" sz="1600" dirty="0"/>
            <a:t>Analizar de los récords históricos de accidentabilidad dentro del tramo de estudio</a:t>
          </a:r>
          <a:endParaRPr lang="es-EC" sz="1600" dirty="0"/>
        </a:p>
      </dgm:t>
    </dgm:pt>
    <dgm:pt modelId="{636E9E46-8B75-4DF9-AA65-427D59F2BB35}" type="parTrans" cxnId="{99F76693-9768-429A-916D-584F8B5618AF}">
      <dgm:prSet/>
      <dgm:spPr/>
      <dgm:t>
        <a:bodyPr/>
        <a:lstStyle/>
        <a:p>
          <a:endParaRPr lang="es-EC" sz="1600"/>
        </a:p>
      </dgm:t>
    </dgm:pt>
    <dgm:pt modelId="{C46F5963-27E8-4D32-9207-ECF4016EA181}" type="sibTrans" cxnId="{99F76693-9768-429A-916D-584F8B5618AF}">
      <dgm:prSet/>
      <dgm:spPr/>
      <dgm:t>
        <a:bodyPr/>
        <a:lstStyle/>
        <a:p>
          <a:endParaRPr lang="es-EC" sz="1600"/>
        </a:p>
      </dgm:t>
    </dgm:pt>
    <dgm:pt modelId="{DEC3AFB1-536A-4E2D-8805-F80A7B8294FC}">
      <dgm:prSet custT="1"/>
      <dgm:spPr/>
      <dgm:t>
        <a:bodyPr/>
        <a:lstStyle/>
        <a:p>
          <a:pPr>
            <a:buFont typeface="Symbol" panose="05050102010706020507" pitchFamily="18" charset="2"/>
            <a:buChar char=""/>
          </a:pPr>
          <a:r>
            <a:rPr lang="es-ES" sz="1600" dirty="0"/>
            <a:t>Ubicar las paradas de transporte público de buses y taxis</a:t>
          </a:r>
          <a:endParaRPr lang="es-EC" sz="1600" dirty="0"/>
        </a:p>
      </dgm:t>
    </dgm:pt>
    <dgm:pt modelId="{3587F495-5B46-4F4D-8548-7567BD7E1DA0}" type="parTrans" cxnId="{6535576E-B3A1-4AFA-B5AF-82962E6C5E3E}">
      <dgm:prSet/>
      <dgm:spPr/>
      <dgm:t>
        <a:bodyPr/>
        <a:lstStyle/>
        <a:p>
          <a:endParaRPr lang="es-EC" sz="1600"/>
        </a:p>
      </dgm:t>
    </dgm:pt>
    <dgm:pt modelId="{A3B97D55-FE1A-4A9D-89A8-CA0FFD0A48A0}" type="sibTrans" cxnId="{6535576E-B3A1-4AFA-B5AF-82962E6C5E3E}">
      <dgm:prSet/>
      <dgm:spPr/>
      <dgm:t>
        <a:bodyPr/>
        <a:lstStyle/>
        <a:p>
          <a:endParaRPr lang="es-EC" sz="1600"/>
        </a:p>
      </dgm:t>
    </dgm:pt>
    <dgm:pt modelId="{92A0DFD4-C0D3-45E8-A95B-DBE9AF0EEA4B}">
      <dgm:prSet custT="1"/>
      <dgm:spPr/>
      <dgm:t>
        <a:bodyPr/>
        <a:lstStyle/>
        <a:p>
          <a:pPr>
            <a:buFont typeface="Symbol" panose="05050102010706020507" pitchFamily="18" charset="2"/>
            <a:buChar char=""/>
          </a:pPr>
          <a:r>
            <a:rPr lang="es-ES" sz="1600"/>
            <a:t>Investigar sobre las líneas de buses y servicios que ocupan en eje vial de estudio, con un mapeo y tiempos de ocupación</a:t>
          </a:r>
          <a:endParaRPr lang="es-EC" sz="1600"/>
        </a:p>
      </dgm:t>
    </dgm:pt>
    <dgm:pt modelId="{FF8051C5-A1EC-4C6D-83D1-C58CBAC12BCF}" type="parTrans" cxnId="{53E0B35A-25C0-47F2-B353-503A0CC9DB9B}">
      <dgm:prSet/>
      <dgm:spPr/>
      <dgm:t>
        <a:bodyPr/>
        <a:lstStyle/>
        <a:p>
          <a:endParaRPr lang="es-EC" sz="1600"/>
        </a:p>
      </dgm:t>
    </dgm:pt>
    <dgm:pt modelId="{59C01249-21DA-41E3-BB9C-2EA199901CE5}" type="sibTrans" cxnId="{53E0B35A-25C0-47F2-B353-503A0CC9DB9B}">
      <dgm:prSet/>
      <dgm:spPr/>
      <dgm:t>
        <a:bodyPr/>
        <a:lstStyle/>
        <a:p>
          <a:endParaRPr lang="es-EC" sz="1600"/>
        </a:p>
      </dgm:t>
    </dgm:pt>
    <dgm:pt modelId="{395CB5A5-EA2B-418B-8ECC-D84BD1C392E0}">
      <dgm:prSet custT="1"/>
      <dgm:spPr/>
      <dgm:t>
        <a:bodyPr/>
        <a:lstStyle/>
        <a:p>
          <a:pPr>
            <a:buFont typeface="Symbol" panose="05050102010706020507" pitchFamily="18" charset="2"/>
            <a:buChar char=""/>
          </a:pPr>
          <a:r>
            <a:rPr lang="es-ES" sz="1600"/>
            <a:t>Investigar el tipo de comercio, sitios de parqueo, y paradas sobre el eje vial de estudio, así como las condiciones para el peatón</a:t>
          </a:r>
          <a:endParaRPr lang="es-EC" sz="1600"/>
        </a:p>
      </dgm:t>
    </dgm:pt>
    <dgm:pt modelId="{B1FF6121-74F3-43D4-82B1-1DF943903D3D}" type="parTrans" cxnId="{2ABE3796-C613-4C43-991B-F0D13AA874FF}">
      <dgm:prSet/>
      <dgm:spPr/>
      <dgm:t>
        <a:bodyPr/>
        <a:lstStyle/>
        <a:p>
          <a:endParaRPr lang="es-EC" sz="1600"/>
        </a:p>
      </dgm:t>
    </dgm:pt>
    <dgm:pt modelId="{97AE6704-1C33-45C4-A713-0B35EB14382E}" type="sibTrans" cxnId="{2ABE3796-C613-4C43-991B-F0D13AA874FF}">
      <dgm:prSet/>
      <dgm:spPr/>
      <dgm:t>
        <a:bodyPr/>
        <a:lstStyle/>
        <a:p>
          <a:endParaRPr lang="es-EC" sz="1600"/>
        </a:p>
      </dgm:t>
    </dgm:pt>
    <dgm:pt modelId="{82999FA5-6531-4E5C-B093-0E9448668A1D}">
      <dgm:prSet custT="1"/>
      <dgm:spPr/>
      <dgm:t>
        <a:bodyPr/>
        <a:lstStyle/>
        <a:p>
          <a:pPr>
            <a:buFont typeface="Symbol" panose="05050102010706020507" pitchFamily="18" charset="2"/>
            <a:buChar char=""/>
          </a:pPr>
          <a:r>
            <a:rPr lang="es-ES" sz="1600"/>
            <a:t>Analizar y determinar el tipo de tráfico en las horas pico determinadas por el GAD</a:t>
          </a:r>
          <a:endParaRPr lang="es-EC" sz="1600"/>
        </a:p>
      </dgm:t>
    </dgm:pt>
    <dgm:pt modelId="{2933579A-8A63-4F1F-B961-CD9A5DF2703D}" type="parTrans" cxnId="{F1C30A8C-BD82-43E1-9AB1-8C3140A317A8}">
      <dgm:prSet/>
      <dgm:spPr/>
      <dgm:t>
        <a:bodyPr/>
        <a:lstStyle/>
        <a:p>
          <a:endParaRPr lang="es-EC" sz="1600"/>
        </a:p>
      </dgm:t>
    </dgm:pt>
    <dgm:pt modelId="{A3743087-3022-4F47-96D9-0B7DDAC524D5}" type="sibTrans" cxnId="{F1C30A8C-BD82-43E1-9AB1-8C3140A317A8}">
      <dgm:prSet/>
      <dgm:spPr/>
      <dgm:t>
        <a:bodyPr/>
        <a:lstStyle/>
        <a:p>
          <a:endParaRPr lang="es-EC" sz="1600"/>
        </a:p>
      </dgm:t>
    </dgm:pt>
    <dgm:pt modelId="{C8CDD098-DBFE-42F4-BA58-908F19717A8D}">
      <dgm:prSet custT="1"/>
      <dgm:spPr/>
      <dgm:t>
        <a:bodyPr/>
        <a:lstStyle/>
        <a:p>
          <a:pPr>
            <a:buFont typeface="Symbol" panose="05050102010706020507" pitchFamily="18" charset="2"/>
            <a:buChar char=""/>
          </a:pPr>
          <a:r>
            <a:rPr lang="es-ES" sz="1600"/>
            <a:t>Resumir en un mapa con codificación el eje vial con toda su información</a:t>
          </a:r>
          <a:endParaRPr lang="es-EC" sz="1600"/>
        </a:p>
      </dgm:t>
    </dgm:pt>
    <dgm:pt modelId="{2F69F136-91C6-40F3-A288-F5DCD48E4EB8}" type="parTrans" cxnId="{6496D64A-B275-4DE0-A423-283FB384CEC1}">
      <dgm:prSet/>
      <dgm:spPr/>
      <dgm:t>
        <a:bodyPr/>
        <a:lstStyle/>
        <a:p>
          <a:endParaRPr lang="es-EC" sz="1600"/>
        </a:p>
      </dgm:t>
    </dgm:pt>
    <dgm:pt modelId="{3A645B66-980B-4264-96E7-7FE8DBD73278}" type="sibTrans" cxnId="{6496D64A-B275-4DE0-A423-283FB384CEC1}">
      <dgm:prSet/>
      <dgm:spPr/>
      <dgm:t>
        <a:bodyPr/>
        <a:lstStyle/>
        <a:p>
          <a:endParaRPr lang="es-EC" sz="1600"/>
        </a:p>
      </dgm:t>
    </dgm:pt>
    <dgm:pt modelId="{E3E9909F-84B7-4120-86B1-C97063C5473C}" type="pres">
      <dgm:prSet presAssocID="{E628F8E5-E074-4371-87C4-6B78F54BD3A3}" presName="linear" presStyleCnt="0">
        <dgm:presLayoutVars>
          <dgm:dir/>
          <dgm:animLvl val="lvl"/>
          <dgm:resizeHandles val="exact"/>
        </dgm:presLayoutVars>
      </dgm:prSet>
      <dgm:spPr/>
    </dgm:pt>
    <dgm:pt modelId="{004DCBA3-BCD0-425B-92BF-15C75675CD26}" type="pres">
      <dgm:prSet presAssocID="{C4567151-CFAA-44D7-AFDC-32E0F686532C}" presName="parentLin" presStyleCnt="0"/>
      <dgm:spPr/>
    </dgm:pt>
    <dgm:pt modelId="{CCB813D0-4DC3-4E72-9773-BCFF9A072CDF}" type="pres">
      <dgm:prSet presAssocID="{C4567151-CFAA-44D7-AFDC-32E0F686532C}" presName="parentLeftMargin" presStyleLbl="node1" presStyleIdx="0" presStyleCnt="8"/>
      <dgm:spPr/>
    </dgm:pt>
    <dgm:pt modelId="{9B837ED3-4E24-456B-9BC9-35A6479B3376}" type="pres">
      <dgm:prSet presAssocID="{C4567151-CFAA-44D7-AFDC-32E0F686532C}" presName="parentText" presStyleLbl="node1" presStyleIdx="0" presStyleCnt="8" custScaleX="128011">
        <dgm:presLayoutVars>
          <dgm:chMax val="0"/>
          <dgm:bulletEnabled val="1"/>
        </dgm:presLayoutVars>
      </dgm:prSet>
      <dgm:spPr/>
    </dgm:pt>
    <dgm:pt modelId="{87BA627D-0980-496A-BBDA-DE510BF4A422}" type="pres">
      <dgm:prSet presAssocID="{C4567151-CFAA-44D7-AFDC-32E0F686532C}" presName="negativeSpace" presStyleCnt="0"/>
      <dgm:spPr/>
    </dgm:pt>
    <dgm:pt modelId="{6293CF1A-88EE-4505-B574-07BC1FC658D5}" type="pres">
      <dgm:prSet presAssocID="{C4567151-CFAA-44D7-AFDC-32E0F686532C}" presName="childText" presStyleLbl="conFgAcc1" presStyleIdx="0" presStyleCnt="8">
        <dgm:presLayoutVars>
          <dgm:bulletEnabled val="1"/>
        </dgm:presLayoutVars>
      </dgm:prSet>
      <dgm:spPr>
        <a:solidFill>
          <a:srgbClr val="92D050">
            <a:alpha val="90000"/>
          </a:srgbClr>
        </a:solidFill>
      </dgm:spPr>
    </dgm:pt>
    <dgm:pt modelId="{1C673235-90B1-4136-A14F-8F29B238FE15}" type="pres">
      <dgm:prSet presAssocID="{AF60656E-33F6-43C7-90E2-30DCFF1FDB45}" presName="spaceBetweenRectangles" presStyleCnt="0"/>
      <dgm:spPr/>
    </dgm:pt>
    <dgm:pt modelId="{1EFC30C6-FA1F-444D-8A4F-DFDF7C0FE917}" type="pres">
      <dgm:prSet presAssocID="{EEF56808-2F88-43D4-BF79-363325E52561}" presName="parentLin" presStyleCnt="0"/>
      <dgm:spPr/>
    </dgm:pt>
    <dgm:pt modelId="{434F906A-7749-4074-A85D-A20F4BCEA237}" type="pres">
      <dgm:prSet presAssocID="{EEF56808-2F88-43D4-BF79-363325E52561}" presName="parentLeftMargin" presStyleLbl="node1" presStyleIdx="0" presStyleCnt="8"/>
      <dgm:spPr/>
    </dgm:pt>
    <dgm:pt modelId="{A33DC161-D291-4D84-9F18-31505293BC92}" type="pres">
      <dgm:prSet presAssocID="{EEF56808-2F88-43D4-BF79-363325E52561}" presName="parentText" presStyleLbl="node1" presStyleIdx="1" presStyleCnt="8" custScaleX="128011">
        <dgm:presLayoutVars>
          <dgm:chMax val="0"/>
          <dgm:bulletEnabled val="1"/>
        </dgm:presLayoutVars>
      </dgm:prSet>
      <dgm:spPr/>
    </dgm:pt>
    <dgm:pt modelId="{E6720DD0-AF61-4989-AA19-2B16E79C74A5}" type="pres">
      <dgm:prSet presAssocID="{EEF56808-2F88-43D4-BF79-363325E52561}" presName="negativeSpace" presStyleCnt="0"/>
      <dgm:spPr/>
    </dgm:pt>
    <dgm:pt modelId="{75E5023B-AECB-40FA-A44D-6B88CF62142B}" type="pres">
      <dgm:prSet presAssocID="{EEF56808-2F88-43D4-BF79-363325E52561}" presName="childText" presStyleLbl="conFgAcc1" presStyleIdx="1" presStyleCnt="8">
        <dgm:presLayoutVars>
          <dgm:bulletEnabled val="1"/>
        </dgm:presLayoutVars>
      </dgm:prSet>
      <dgm:spPr>
        <a:solidFill>
          <a:srgbClr val="92D050">
            <a:alpha val="90000"/>
          </a:srgbClr>
        </a:solidFill>
      </dgm:spPr>
    </dgm:pt>
    <dgm:pt modelId="{5BE8D662-619D-416D-ACC6-D6E978B746B5}" type="pres">
      <dgm:prSet presAssocID="{777986A9-6BB8-4A1C-B92A-D147A00A0995}" presName="spaceBetweenRectangles" presStyleCnt="0"/>
      <dgm:spPr/>
    </dgm:pt>
    <dgm:pt modelId="{CBF13DBB-CF41-4159-8E50-601275F87917}" type="pres">
      <dgm:prSet presAssocID="{13EE74DE-8906-4170-B879-54083CA7D229}" presName="parentLin" presStyleCnt="0"/>
      <dgm:spPr/>
    </dgm:pt>
    <dgm:pt modelId="{C7BCB3FA-297D-42FC-B5FB-F8C540D4E45D}" type="pres">
      <dgm:prSet presAssocID="{13EE74DE-8906-4170-B879-54083CA7D229}" presName="parentLeftMargin" presStyleLbl="node1" presStyleIdx="1" presStyleCnt="8"/>
      <dgm:spPr/>
    </dgm:pt>
    <dgm:pt modelId="{929F71DC-7854-4C7A-9A44-6388CC6134C0}" type="pres">
      <dgm:prSet presAssocID="{13EE74DE-8906-4170-B879-54083CA7D229}" presName="parentText" presStyleLbl="node1" presStyleIdx="2" presStyleCnt="8" custScaleX="128011">
        <dgm:presLayoutVars>
          <dgm:chMax val="0"/>
          <dgm:bulletEnabled val="1"/>
        </dgm:presLayoutVars>
      </dgm:prSet>
      <dgm:spPr/>
    </dgm:pt>
    <dgm:pt modelId="{5EE03E0B-1D1E-49C2-BD08-BC57968D5547}" type="pres">
      <dgm:prSet presAssocID="{13EE74DE-8906-4170-B879-54083CA7D229}" presName="negativeSpace" presStyleCnt="0"/>
      <dgm:spPr/>
    </dgm:pt>
    <dgm:pt modelId="{E2C8B233-5737-4BC4-9B09-729DF61FBE48}" type="pres">
      <dgm:prSet presAssocID="{13EE74DE-8906-4170-B879-54083CA7D229}" presName="childText" presStyleLbl="conFgAcc1" presStyleIdx="2" presStyleCnt="8">
        <dgm:presLayoutVars>
          <dgm:bulletEnabled val="1"/>
        </dgm:presLayoutVars>
      </dgm:prSet>
      <dgm:spPr>
        <a:solidFill>
          <a:srgbClr val="92D050">
            <a:alpha val="90000"/>
          </a:srgbClr>
        </a:solidFill>
      </dgm:spPr>
    </dgm:pt>
    <dgm:pt modelId="{2B488ED8-1B17-4A17-821A-B602BB879C1C}" type="pres">
      <dgm:prSet presAssocID="{C46F5963-27E8-4D32-9207-ECF4016EA181}" presName="spaceBetweenRectangles" presStyleCnt="0"/>
      <dgm:spPr/>
    </dgm:pt>
    <dgm:pt modelId="{C3C5D477-9046-44DA-B27C-F943F4BE3DEB}" type="pres">
      <dgm:prSet presAssocID="{DEC3AFB1-536A-4E2D-8805-F80A7B8294FC}" presName="parentLin" presStyleCnt="0"/>
      <dgm:spPr/>
    </dgm:pt>
    <dgm:pt modelId="{B340B702-6306-4F54-84BA-8D802506B216}" type="pres">
      <dgm:prSet presAssocID="{DEC3AFB1-536A-4E2D-8805-F80A7B8294FC}" presName="parentLeftMargin" presStyleLbl="node1" presStyleIdx="2" presStyleCnt="8"/>
      <dgm:spPr/>
    </dgm:pt>
    <dgm:pt modelId="{04790408-844B-4551-89B8-81909DFAA469}" type="pres">
      <dgm:prSet presAssocID="{DEC3AFB1-536A-4E2D-8805-F80A7B8294FC}" presName="parentText" presStyleLbl="node1" presStyleIdx="3" presStyleCnt="8" custScaleX="128011">
        <dgm:presLayoutVars>
          <dgm:chMax val="0"/>
          <dgm:bulletEnabled val="1"/>
        </dgm:presLayoutVars>
      </dgm:prSet>
      <dgm:spPr/>
    </dgm:pt>
    <dgm:pt modelId="{DD2314C6-CB9D-4FA7-903D-65A776EAE9E9}" type="pres">
      <dgm:prSet presAssocID="{DEC3AFB1-536A-4E2D-8805-F80A7B8294FC}" presName="negativeSpace" presStyleCnt="0"/>
      <dgm:spPr/>
    </dgm:pt>
    <dgm:pt modelId="{DBA48C4C-3BFA-4E13-822C-CD3AA563BE5F}" type="pres">
      <dgm:prSet presAssocID="{DEC3AFB1-536A-4E2D-8805-F80A7B8294FC}" presName="childText" presStyleLbl="conFgAcc1" presStyleIdx="3" presStyleCnt="8">
        <dgm:presLayoutVars>
          <dgm:bulletEnabled val="1"/>
        </dgm:presLayoutVars>
      </dgm:prSet>
      <dgm:spPr>
        <a:solidFill>
          <a:srgbClr val="92D050">
            <a:alpha val="90000"/>
          </a:srgbClr>
        </a:solidFill>
      </dgm:spPr>
    </dgm:pt>
    <dgm:pt modelId="{703F57FA-6465-4DB8-9F96-B4A1976690B4}" type="pres">
      <dgm:prSet presAssocID="{A3B97D55-FE1A-4A9D-89A8-CA0FFD0A48A0}" presName="spaceBetweenRectangles" presStyleCnt="0"/>
      <dgm:spPr/>
    </dgm:pt>
    <dgm:pt modelId="{1132E912-4BEF-44C7-8D17-80E42F83D1D9}" type="pres">
      <dgm:prSet presAssocID="{92A0DFD4-C0D3-45E8-A95B-DBE9AF0EEA4B}" presName="parentLin" presStyleCnt="0"/>
      <dgm:spPr/>
    </dgm:pt>
    <dgm:pt modelId="{C5A9C422-9F2B-461C-BD42-DC8D5D609499}" type="pres">
      <dgm:prSet presAssocID="{92A0DFD4-C0D3-45E8-A95B-DBE9AF0EEA4B}" presName="parentLeftMargin" presStyleLbl="node1" presStyleIdx="3" presStyleCnt="8"/>
      <dgm:spPr/>
    </dgm:pt>
    <dgm:pt modelId="{16D76409-9FD9-4E40-9149-3E5B397B5277}" type="pres">
      <dgm:prSet presAssocID="{92A0DFD4-C0D3-45E8-A95B-DBE9AF0EEA4B}" presName="parentText" presStyleLbl="node1" presStyleIdx="4" presStyleCnt="8" custScaleX="128011">
        <dgm:presLayoutVars>
          <dgm:chMax val="0"/>
          <dgm:bulletEnabled val="1"/>
        </dgm:presLayoutVars>
      </dgm:prSet>
      <dgm:spPr/>
    </dgm:pt>
    <dgm:pt modelId="{35D40F07-2518-4971-8B42-D5DDB2B5B6C1}" type="pres">
      <dgm:prSet presAssocID="{92A0DFD4-C0D3-45E8-A95B-DBE9AF0EEA4B}" presName="negativeSpace" presStyleCnt="0"/>
      <dgm:spPr/>
    </dgm:pt>
    <dgm:pt modelId="{1C5F8FDF-7A8D-4FBD-AD3E-E33859A1A212}" type="pres">
      <dgm:prSet presAssocID="{92A0DFD4-C0D3-45E8-A95B-DBE9AF0EEA4B}" presName="childText" presStyleLbl="conFgAcc1" presStyleIdx="4" presStyleCnt="8">
        <dgm:presLayoutVars>
          <dgm:bulletEnabled val="1"/>
        </dgm:presLayoutVars>
      </dgm:prSet>
      <dgm:spPr>
        <a:solidFill>
          <a:srgbClr val="92D050">
            <a:alpha val="90000"/>
          </a:srgbClr>
        </a:solidFill>
      </dgm:spPr>
    </dgm:pt>
    <dgm:pt modelId="{9395341C-8D81-434B-981F-9B86F8E350BD}" type="pres">
      <dgm:prSet presAssocID="{59C01249-21DA-41E3-BB9C-2EA199901CE5}" presName="spaceBetweenRectangles" presStyleCnt="0"/>
      <dgm:spPr/>
    </dgm:pt>
    <dgm:pt modelId="{65DEC11C-416C-43F0-8E0C-E8F8C69303B3}" type="pres">
      <dgm:prSet presAssocID="{395CB5A5-EA2B-418B-8ECC-D84BD1C392E0}" presName="parentLin" presStyleCnt="0"/>
      <dgm:spPr/>
    </dgm:pt>
    <dgm:pt modelId="{859173E6-495E-42F9-85CD-E4A09D40D273}" type="pres">
      <dgm:prSet presAssocID="{395CB5A5-EA2B-418B-8ECC-D84BD1C392E0}" presName="parentLeftMargin" presStyleLbl="node1" presStyleIdx="4" presStyleCnt="8"/>
      <dgm:spPr/>
    </dgm:pt>
    <dgm:pt modelId="{068C92D9-EDE4-4F39-BC6C-59844C9E5412}" type="pres">
      <dgm:prSet presAssocID="{395CB5A5-EA2B-418B-8ECC-D84BD1C392E0}" presName="parentText" presStyleLbl="node1" presStyleIdx="5" presStyleCnt="8" custScaleX="128011">
        <dgm:presLayoutVars>
          <dgm:chMax val="0"/>
          <dgm:bulletEnabled val="1"/>
        </dgm:presLayoutVars>
      </dgm:prSet>
      <dgm:spPr/>
    </dgm:pt>
    <dgm:pt modelId="{12EF691C-C890-482A-9EE3-3FA00B9919E8}" type="pres">
      <dgm:prSet presAssocID="{395CB5A5-EA2B-418B-8ECC-D84BD1C392E0}" presName="negativeSpace" presStyleCnt="0"/>
      <dgm:spPr/>
    </dgm:pt>
    <dgm:pt modelId="{2C702C4A-6267-4C53-8350-4BD37A08BDAB}" type="pres">
      <dgm:prSet presAssocID="{395CB5A5-EA2B-418B-8ECC-D84BD1C392E0}" presName="childText" presStyleLbl="conFgAcc1" presStyleIdx="5" presStyleCnt="8">
        <dgm:presLayoutVars>
          <dgm:bulletEnabled val="1"/>
        </dgm:presLayoutVars>
      </dgm:prSet>
      <dgm:spPr>
        <a:solidFill>
          <a:srgbClr val="92D050">
            <a:alpha val="90000"/>
          </a:srgbClr>
        </a:solidFill>
      </dgm:spPr>
    </dgm:pt>
    <dgm:pt modelId="{0E986499-3CBE-4705-80F2-5C91AFF6B336}" type="pres">
      <dgm:prSet presAssocID="{97AE6704-1C33-45C4-A713-0B35EB14382E}" presName="spaceBetweenRectangles" presStyleCnt="0"/>
      <dgm:spPr/>
    </dgm:pt>
    <dgm:pt modelId="{A1B6C43A-40F5-4D53-B447-27D0DA9B0661}" type="pres">
      <dgm:prSet presAssocID="{82999FA5-6531-4E5C-B093-0E9448668A1D}" presName="parentLin" presStyleCnt="0"/>
      <dgm:spPr/>
    </dgm:pt>
    <dgm:pt modelId="{FB369BCE-97E5-4478-8759-37C57B67A267}" type="pres">
      <dgm:prSet presAssocID="{82999FA5-6531-4E5C-B093-0E9448668A1D}" presName="parentLeftMargin" presStyleLbl="node1" presStyleIdx="5" presStyleCnt="8"/>
      <dgm:spPr/>
    </dgm:pt>
    <dgm:pt modelId="{A5AEF594-573C-40D6-A0A1-3380D534192D}" type="pres">
      <dgm:prSet presAssocID="{82999FA5-6531-4E5C-B093-0E9448668A1D}" presName="parentText" presStyleLbl="node1" presStyleIdx="6" presStyleCnt="8" custScaleX="128011">
        <dgm:presLayoutVars>
          <dgm:chMax val="0"/>
          <dgm:bulletEnabled val="1"/>
        </dgm:presLayoutVars>
      </dgm:prSet>
      <dgm:spPr/>
    </dgm:pt>
    <dgm:pt modelId="{0820CA79-3A84-4953-BDBC-5EFCEAD29471}" type="pres">
      <dgm:prSet presAssocID="{82999FA5-6531-4E5C-B093-0E9448668A1D}" presName="negativeSpace" presStyleCnt="0"/>
      <dgm:spPr/>
    </dgm:pt>
    <dgm:pt modelId="{40841DE0-82A7-45DA-8CC4-B683C7ED3920}" type="pres">
      <dgm:prSet presAssocID="{82999FA5-6531-4E5C-B093-0E9448668A1D}" presName="childText" presStyleLbl="conFgAcc1" presStyleIdx="6" presStyleCnt="8">
        <dgm:presLayoutVars>
          <dgm:bulletEnabled val="1"/>
        </dgm:presLayoutVars>
      </dgm:prSet>
      <dgm:spPr>
        <a:solidFill>
          <a:srgbClr val="92D050">
            <a:alpha val="90000"/>
          </a:srgbClr>
        </a:solidFill>
      </dgm:spPr>
    </dgm:pt>
    <dgm:pt modelId="{42B8046D-58F8-4D18-9F23-22334F41B676}" type="pres">
      <dgm:prSet presAssocID="{A3743087-3022-4F47-96D9-0B7DDAC524D5}" presName="spaceBetweenRectangles" presStyleCnt="0"/>
      <dgm:spPr/>
    </dgm:pt>
    <dgm:pt modelId="{8A0AD2CD-C4B2-48F5-9E64-591761421D78}" type="pres">
      <dgm:prSet presAssocID="{C8CDD098-DBFE-42F4-BA58-908F19717A8D}" presName="parentLin" presStyleCnt="0"/>
      <dgm:spPr/>
    </dgm:pt>
    <dgm:pt modelId="{B4504ADC-B67C-4EED-9379-489E95DAB8E6}" type="pres">
      <dgm:prSet presAssocID="{C8CDD098-DBFE-42F4-BA58-908F19717A8D}" presName="parentLeftMargin" presStyleLbl="node1" presStyleIdx="6" presStyleCnt="8"/>
      <dgm:spPr/>
    </dgm:pt>
    <dgm:pt modelId="{D36A9647-A675-4985-BEBA-305DC7436F54}" type="pres">
      <dgm:prSet presAssocID="{C8CDD098-DBFE-42F4-BA58-908F19717A8D}" presName="parentText" presStyleLbl="node1" presStyleIdx="7" presStyleCnt="8" custScaleX="128011">
        <dgm:presLayoutVars>
          <dgm:chMax val="0"/>
          <dgm:bulletEnabled val="1"/>
        </dgm:presLayoutVars>
      </dgm:prSet>
      <dgm:spPr/>
    </dgm:pt>
    <dgm:pt modelId="{9119D916-9AA2-4C6F-A794-5976E45A0446}" type="pres">
      <dgm:prSet presAssocID="{C8CDD098-DBFE-42F4-BA58-908F19717A8D}" presName="negativeSpace" presStyleCnt="0"/>
      <dgm:spPr/>
    </dgm:pt>
    <dgm:pt modelId="{A97458EC-5B36-45E0-8081-DC0D7B64DFE0}" type="pres">
      <dgm:prSet presAssocID="{C8CDD098-DBFE-42F4-BA58-908F19717A8D}" presName="childText" presStyleLbl="conFgAcc1" presStyleIdx="7" presStyleCnt="8">
        <dgm:presLayoutVars>
          <dgm:bulletEnabled val="1"/>
        </dgm:presLayoutVars>
      </dgm:prSet>
      <dgm:spPr>
        <a:solidFill>
          <a:srgbClr val="92D050">
            <a:alpha val="90000"/>
          </a:srgbClr>
        </a:solidFill>
      </dgm:spPr>
    </dgm:pt>
  </dgm:ptLst>
  <dgm:cxnLst>
    <dgm:cxn modelId="{F9328C02-7369-4C9A-8F14-2789666EBBE6}" type="presOf" srcId="{395CB5A5-EA2B-418B-8ECC-D84BD1C392E0}" destId="{068C92D9-EDE4-4F39-BC6C-59844C9E5412}" srcOrd="1" destOrd="0" presId="urn:microsoft.com/office/officeart/2005/8/layout/list1"/>
    <dgm:cxn modelId="{EBBD2A09-314D-40E8-8B4E-8074B307B06C}" type="presOf" srcId="{DEC3AFB1-536A-4E2D-8805-F80A7B8294FC}" destId="{B340B702-6306-4F54-84BA-8D802506B216}" srcOrd="0" destOrd="0" presId="urn:microsoft.com/office/officeart/2005/8/layout/list1"/>
    <dgm:cxn modelId="{2E92A40A-ACE4-4D7B-B51A-A1517B13A413}" type="presOf" srcId="{DEC3AFB1-536A-4E2D-8805-F80A7B8294FC}" destId="{04790408-844B-4551-89B8-81909DFAA469}" srcOrd="1" destOrd="0" presId="urn:microsoft.com/office/officeart/2005/8/layout/list1"/>
    <dgm:cxn modelId="{F1CC641B-F0F3-4D0E-8CAF-FC3C710FFC84}" type="presOf" srcId="{C4567151-CFAA-44D7-AFDC-32E0F686532C}" destId="{CCB813D0-4DC3-4E72-9773-BCFF9A072CDF}" srcOrd="0" destOrd="0" presId="urn:microsoft.com/office/officeart/2005/8/layout/list1"/>
    <dgm:cxn modelId="{2490931E-0EBC-4FCC-811A-73FF4A862798}" type="presOf" srcId="{EEF56808-2F88-43D4-BF79-363325E52561}" destId="{434F906A-7749-4074-A85D-A20F4BCEA237}" srcOrd="0" destOrd="0" presId="urn:microsoft.com/office/officeart/2005/8/layout/list1"/>
    <dgm:cxn modelId="{A5F8A83F-9BE7-41A2-B65A-64AB738D80A6}" type="presOf" srcId="{C4567151-CFAA-44D7-AFDC-32E0F686532C}" destId="{9B837ED3-4E24-456B-9BC9-35A6479B3376}" srcOrd="1" destOrd="0" presId="urn:microsoft.com/office/officeart/2005/8/layout/list1"/>
    <dgm:cxn modelId="{86F62540-256C-4070-A745-07CC1236479B}" type="presOf" srcId="{13EE74DE-8906-4170-B879-54083CA7D229}" destId="{929F71DC-7854-4C7A-9A44-6388CC6134C0}" srcOrd="1" destOrd="0" presId="urn:microsoft.com/office/officeart/2005/8/layout/list1"/>
    <dgm:cxn modelId="{8CE53166-436C-4845-A237-9999CDBF3B35}" srcId="{E628F8E5-E074-4371-87C4-6B78F54BD3A3}" destId="{EEF56808-2F88-43D4-BF79-363325E52561}" srcOrd="1" destOrd="0" parTransId="{9147DAFE-75D4-4E42-8C0C-584C50BFD89F}" sibTransId="{777986A9-6BB8-4A1C-B92A-D147A00A0995}"/>
    <dgm:cxn modelId="{9C0C5F46-3009-4BFF-8914-349F1E5641B6}" type="presOf" srcId="{92A0DFD4-C0D3-45E8-A95B-DBE9AF0EEA4B}" destId="{16D76409-9FD9-4E40-9149-3E5B397B5277}" srcOrd="1" destOrd="0" presId="urn:microsoft.com/office/officeart/2005/8/layout/list1"/>
    <dgm:cxn modelId="{6496D64A-B275-4DE0-A423-283FB384CEC1}" srcId="{E628F8E5-E074-4371-87C4-6B78F54BD3A3}" destId="{C8CDD098-DBFE-42F4-BA58-908F19717A8D}" srcOrd="7" destOrd="0" parTransId="{2F69F136-91C6-40F3-A288-F5DCD48E4EB8}" sibTransId="{3A645B66-980B-4264-96E7-7FE8DBD73278}"/>
    <dgm:cxn modelId="{6535576E-B3A1-4AFA-B5AF-82962E6C5E3E}" srcId="{E628F8E5-E074-4371-87C4-6B78F54BD3A3}" destId="{DEC3AFB1-536A-4E2D-8805-F80A7B8294FC}" srcOrd="3" destOrd="0" parTransId="{3587F495-5B46-4F4D-8548-7567BD7E1DA0}" sibTransId="{A3B97D55-FE1A-4A9D-89A8-CA0FFD0A48A0}"/>
    <dgm:cxn modelId="{99516D76-3B66-4FC8-9E55-A68C97F7E488}" type="presOf" srcId="{82999FA5-6531-4E5C-B093-0E9448668A1D}" destId="{FB369BCE-97E5-4478-8759-37C57B67A267}" srcOrd="0" destOrd="0" presId="urn:microsoft.com/office/officeart/2005/8/layout/list1"/>
    <dgm:cxn modelId="{EBAD1A78-093A-41BD-8E8A-CA0D1D00C23D}" type="presOf" srcId="{13EE74DE-8906-4170-B879-54083CA7D229}" destId="{C7BCB3FA-297D-42FC-B5FB-F8C540D4E45D}" srcOrd="0" destOrd="0" presId="urn:microsoft.com/office/officeart/2005/8/layout/list1"/>
    <dgm:cxn modelId="{53E0B35A-25C0-47F2-B353-503A0CC9DB9B}" srcId="{E628F8E5-E074-4371-87C4-6B78F54BD3A3}" destId="{92A0DFD4-C0D3-45E8-A95B-DBE9AF0EEA4B}" srcOrd="4" destOrd="0" parTransId="{FF8051C5-A1EC-4C6D-83D1-C58CBAC12BCF}" sibTransId="{59C01249-21DA-41E3-BB9C-2EA199901CE5}"/>
    <dgm:cxn modelId="{F1C30A8C-BD82-43E1-9AB1-8C3140A317A8}" srcId="{E628F8E5-E074-4371-87C4-6B78F54BD3A3}" destId="{82999FA5-6531-4E5C-B093-0E9448668A1D}" srcOrd="6" destOrd="0" parTransId="{2933579A-8A63-4F1F-B961-CD9A5DF2703D}" sibTransId="{A3743087-3022-4F47-96D9-0B7DDAC524D5}"/>
    <dgm:cxn modelId="{99F76693-9768-429A-916D-584F8B5618AF}" srcId="{E628F8E5-E074-4371-87C4-6B78F54BD3A3}" destId="{13EE74DE-8906-4170-B879-54083CA7D229}" srcOrd="2" destOrd="0" parTransId="{636E9E46-8B75-4DF9-AA65-427D59F2BB35}" sibTransId="{C46F5963-27E8-4D32-9207-ECF4016EA181}"/>
    <dgm:cxn modelId="{2ABE3796-C613-4C43-991B-F0D13AA874FF}" srcId="{E628F8E5-E074-4371-87C4-6B78F54BD3A3}" destId="{395CB5A5-EA2B-418B-8ECC-D84BD1C392E0}" srcOrd="5" destOrd="0" parTransId="{B1FF6121-74F3-43D4-82B1-1DF943903D3D}" sibTransId="{97AE6704-1C33-45C4-A713-0B35EB14382E}"/>
    <dgm:cxn modelId="{1CFAB298-59F5-4BF4-A8C4-A297B27E50CE}" srcId="{E628F8E5-E074-4371-87C4-6B78F54BD3A3}" destId="{C4567151-CFAA-44D7-AFDC-32E0F686532C}" srcOrd="0" destOrd="0" parTransId="{BEF595E3-0CEA-42C6-935F-4DBF1A61C5B5}" sibTransId="{AF60656E-33F6-43C7-90E2-30DCFF1FDB45}"/>
    <dgm:cxn modelId="{E72F20A6-97CD-45DA-A401-B68EC06ABD25}" type="presOf" srcId="{EEF56808-2F88-43D4-BF79-363325E52561}" destId="{A33DC161-D291-4D84-9F18-31505293BC92}" srcOrd="1" destOrd="0" presId="urn:microsoft.com/office/officeart/2005/8/layout/list1"/>
    <dgm:cxn modelId="{7DFB97A9-351E-414F-B356-7AD67C2B549A}" type="presOf" srcId="{82999FA5-6531-4E5C-B093-0E9448668A1D}" destId="{A5AEF594-573C-40D6-A0A1-3380D534192D}" srcOrd="1" destOrd="0" presId="urn:microsoft.com/office/officeart/2005/8/layout/list1"/>
    <dgm:cxn modelId="{B67D0CC0-462B-439E-9C29-ED9F91CFA2D6}" type="presOf" srcId="{C8CDD098-DBFE-42F4-BA58-908F19717A8D}" destId="{D36A9647-A675-4985-BEBA-305DC7436F54}" srcOrd="1" destOrd="0" presId="urn:microsoft.com/office/officeart/2005/8/layout/list1"/>
    <dgm:cxn modelId="{D9555FD1-F5C0-4095-99A5-6296D1184749}" type="presOf" srcId="{92A0DFD4-C0D3-45E8-A95B-DBE9AF0EEA4B}" destId="{C5A9C422-9F2B-461C-BD42-DC8D5D609499}" srcOrd="0" destOrd="0" presId="urn:microsoft.com/office/officeart/2005/8/layout/list1"/>
    <dgm:cxn modelId="{056F7CEA-BA7B-4991-9C0E-559B4BBCB181}" type="presOf" srcId="{E628F8E5-E074-4371-87C4-6B78F54BD3A3}" destId="{E3E9909F-84B7-4120-86B1-C97063C5473C}" srcOrd="0" destOrd="0" presId="urn:microsoft.com/office/officeart/2005/8/layout/list1"/>
    <dgm:cxn modelId="{840733F0-278E-42E2-809A-1E2CC7A3246F}" type="presOf" srcId="{C8CDD098-DBFE-42F4-BA58-908F19717A8D}" destId="{B4504ADC-B67C-4EED-9379-489E95DAB8E6}" srcOrd="0" destOrd="0" presId="urn:microsoft.com/office/officeart/2005/8/layout/list1"/>
    <dgm:cxn modelId="{293068FF-0BE4-4328-8B84-910D5E270456}" type="presOf" srcId="{395CB5A5-EA2B-418B-8ECC-D84BD1C392E0}" destId="{859173E6-495E-42F9-85CD-E4A09D40D273}" srcOrd="0" destOrd="0" presId="urn:microsoft.com/office/officeart/2005/8/layout/list1"/>
    <dgm:cxn modelId="{A72C0542-C49C-4783-B90B-0115D7A63073}" type="presParOf" srcId="{E3E9909F-84B7-4120-86B1-C97063C5473C}" destId="{004DCBA3-BCD0-425B-92BF-15C75675CD26}" srcOrd="0" destOrd="0" presId="urn:microsoft.com/office/officeart/2005/8/layout/list1"/>
    <dgm:cxn modelId="{4AC1A080-9B1B-438E-B240-1C737E846457}" type="presParOf" srcId="{004DCBA3-BCD0-425B-92BF-15C75675CD26}" destId="{CCB813D0-4DC3-4E72-9773-BCFF9A072CDF}" srcOrd="0" destOrd="0" presId="urn:microsoft.com/office/officeart/2005/8/layout/list1"/>
    <dgm:cxn modelId="{44A0765C-1C6A-4399-B3CD-7D6927ED9498}" type="presParOf" srcId="{004DCBA3-BCD0-425B-92BF-15C75675CD26}" destId="{9B837ED3-4E24-456B-9BC9-35A6479B3376}" srcOrd="1" destOrd="0" presId="urn:microsoft.com/office/officeart/2005/8/layout/list1"/>
    <dgm:cxn modelId="{68876B9A-3EC6-4BA9-9CFA-2E9A8FD584C4}" type="presParOf" srcId="{E3E9909F-84B7-4120-86B1-C97063C5473C}" destId="{87BA627D-0980-496A-BBDA-DE510BF4A422}" srcOrd="1" destOrd="0" presId="urn:microsoft.com/office/officeart/2005/8/layout/list1"/>
    <dgm:cxn modelId="{0A8DA331-91FA-475F-88F9-6F61BBEFC0B4}" type="presParOf" srcId="{E3E9909F-84B7-4120-86B1-C97063C5473C}" destId="{6293CF1A-88EE-4505-B574-07BC1FC658D5}" srcOrd="2" destOrd="0" presId="urn:microsoft.com/office/officeart/2005/8/layout/list1"/>
    <dgm:cxn modelId="{09F830BC-F729-49AC-A7B5-FC4A7B4F519D}" type="presParOf" srcId="{E3E9909F-84B7-4120-86B1-C97063C5473C}" destId="{1C673235-90B1-4136-A14F-8F29B238FE15}" srcOrd="3" destOrd="0" presId="urn:microsoft.com/office/officeart/2005/8/layout/list1"/>
    <dgm:cxn modelId="{F2F76328-42FE-4BCA-94BD-2203BBAA9004}" type="presParOf" srcId="{E3E9909F-84B7-4120-86B1-C97063C5473C}" destId="{1EFC30C6-FA1F-444D-8A4F-DFDF7C0FE917}" srcOrd="4" destOrd="0" presId="urn:microsoft.com/office/officeart/2005/8/layout/list1"/>
    <dgm:cxn modelId="{3E4BF2E3-A15A-4BFA-8FD6-37E42A3232FA}" type="presParOf" srcId="{1EFC30C6-FA1F-444D-8A4F-DFDF7C0FE917}" destId="{434F906A-7749-4074-A85D-A20F4BCEA237}" srcOrd="0" destOrd="0" presId="urn:microsoft.com/office/officeart/2005/8/layout/list1"/>
    <dgm:cxn modelId="{E899DE8F-3D99-40A1-A065-28F190995346}" type="presParOf" srcId="{1EFC30C6-FA1F-444D-8A4F-DFDF7C0FE917}" destId="{A33DC161-D291-4D84-9F18-31505293BC92}" srcOrd="1" destOrd="0" presId="urn:microsoft.com/office/officeart/2005/8/layout/list1"/>
    <dgm:cxn modelId="{C740BD40-EFC8-44E6-9AD6-C99F0FB16E37}" type="presParOf" srcId="{E3E9909F-84B7-4120-86B1-C97063C5473C}" destId="{E6720DD0-AF61-4989-AA19-2B16E79C74A5}" srcOrd="5" destOrd="0" presId="urn:microsoft.com/office/officeart/2005/8/layout/list1"/>
    <dgm:cxn modelId="{2F5A6E0A-D488-426D-9998-FF22ACC62BD2}" type="presParOf" srcId="{E3E9909F-84B7-4120-86B1-C97063C5473C}" destId="{75E5023B-AECB-40FA-A44D-6B88CF62142B}" srcOrd="6" destOrd="0" presId="urn:microsoft.com/office/officeart/2005/8/layout/list1"/>
    <dgm:cxn modelId="{5E8C3E26-E21D-4D4B-8593-6F56EB9BAB2E}" type="presParOf" srcId="{E3E9909F-84B7-4120-86B1-C97063C5473C}" destId="{5BE8D662-619D-416D-ACC6-D6E978B746B5}" srcOrd="7" destOrd="0" presId="urn:microsoft.com/office/officeart/2005/8/layout/list1"/>
    <dgm:cxn modelId="{DFD25065-0B67-4FA3-B2A9-C155624F7175}" type="presParOf" srcId="{E3E9909F-84B7-4120-86B1-C97063C5473C}" destId="{CBF13DBB-CF41-4159-8E50-601275F87917}" srcOrd="8" destOrd="0" presId="urn:microsoft.com/office/officeart/2005/8/layout/list1"/>
    <dgm:cxn modelId="{25F9EBF6-9E54-4DD0-BF9A-7CA64F8B5DC4}" type="presParOf" srcId="{CBF13DBB-CF41-4159-8E50-601275F87917}" destId="{C7BCB3FA-297D-42FC-B5FB-F8C540D4E45D}" srcOrd="0" destOrd="0" presId="urn:microsoft.com/office/officeart/2005/8/layout/list1"/>
    <dgm:cxn modelId="{52774C90-140C-49BF-B30A-9E25866EFC36}" type="presParOf" srcId="{CBF13DBB-CF41-4159-8E50-601275F87917}" destId="{929F71DC-7854-4C7A-9A44-6388CC6134C0}" srcOrd="1" destOrd="0" presId="urn:microsoft.com/office/officeart/2005/8/layout/list1"/>
    <dgm:cxn modelId="{F78D25E2-8948-43CD-BB08-C3A3640E5EAC}" type="presParOf" srcId="{E3E9909F-84B7-4120-86B1-C97063C5473C}" destId="{5EE03E0B-1D1E-49C2-BD08-BC57968D5547}" srcOrd="9" destOrd="0" presId="urn:microsoft.com/office/officeart/2005/8/layout/list1"/>
    <dgm:cxn modelId="{F15D6C48-A04A-4191-BEEC-07479095BFAF}" type="presParOf" srcId="{E3E9909F-84B7-4120-86B1-C97063C5473C}" destId="{E2C8B233-5737-4BC4-9B09-729DF61FBE48}" srcOrd="10" destOrd="0" presId="urn:microsoft.com/office/officeart/2005/8/layout/list1"/>
    <dgm:cxn modelId="{8D990A42-9543-4FC6-BC6D-44A2D6F1B9A7}" type="presParOf" srcId="{E3E9909F-84B7-4120-86B1-C97063C5473C}" destId="{2B488ED8-1B17-4A17-821A-B602BB879C1C}" srcOrd="11" destOrd="0" presId="urn:microsoft.com/office/officeart/2005/8/layout/list1"/>
    <dgm:cxn modelId="{3B681B77-96FA-47FE-A90B-B4D8DE162BA7}" type="presParOf" srcId="{E3E9909F-84B7-4120-86B1-C97063C5473C}" destId="{C3C5D477-9046-44DA-B27C-F943F4BE3DEB}" srcOrd="12" destOrd="0" presId="urn:microsoft.com/office/officeart/2005/8/layout/list1"/>
    <dgm:cxn modelId="{E54D45D7-0214-4C0E-9322-C5E1E952F399}" type="presParOf" srcId="{C3C5D477-9046-44DA-B27C-F943F4BE3DEB}" destId="{B340B702-6306-4F54-84BA-8D802506B216}" srcOrd="0" destOrd="0" presId="urn:microsoft.com/office/officeart/2005/8/layout/list1"/>
    <dgm:cxn modelId="{F47C0842-DC03-47F0-BDB7-7C041BB82C75}" type="presParOf" srcId="{C3C5D477-9046-44DA-B27C-F943F4BE3DEB}" destId="{04790408-844B-4551-89B8-81909DFAA469}" srcOrd="1" destOrd="0" presId="urn:microsoft.com/office/officeart/2005/8/layout/list1"/>
    <dgm:cxn modelId="{C1DBED38-A48E-4E04-9D2D-1CECF4CE035E}" type="presParOf" srcId="{E3E9909F-84B7-4120-86B1-C97063C5473C}" destId="{DD2314C6-CB9D-4FA7-903D-65A776EAE9E9}" srcOrd="13" destOrd="0" presId="urn:microsoft.com/office/officeart/2005/8/layout/list1"/>
    <dgm:cxn modelId="{0E285BE4-C792-421F-8A39-FDDED1819F6F}" type="presParOf" srcId="{E3E9909F-84B7-4120-86B1-C97063C5473C}" destId="{DBA48C4C-3BFA-4E13-822C-CD3AA563BE5F}" srcOrd="14" destOrd="0" presId="urn:microsoft.com/office/officeart/2005/8/layout/list1"/>
    <dgm:cxn modelId="{65C4E206-5E06-4C25-804D-5157A5ECABED}" type="presParOf" srcId="{E3E9909F-84B7-4120-86B1-C97063C5473C}" destId="{703F57FA-6465-4DB8-9F96-B4A1976690B4}" srcOrd="15" destOrd="0" presId="urn:microsoft.com/office/officeart/2005/8/layout/list1"/>
    <dgm:cxn modelId="{92D62F39-1A74-412A-AA6D-C6DB0D8C7199}" type="presParOf" srcId="{E3E9909F-84B7-4120-86B1-C97063C5473C}" destId="{1132E912-4BEF-44C7-8D17-80E42F83D1D9}" srcOrd="16" destOrd="0" presId="urn:microsoft.com/office/officeart/2005/8/layout/list1"/>
    <dgm:cxn modelId="{CA558F58-3F26-48B1-9815-B036075BEE92}" type="presParOf" srcId="{1132E912-4BEF-44C7-8D17-80E42F83D1D9}" destId="{C5A9C422-9F2B-461C-BD42-DC8D5D609499}" srcOrd="0" destOrd="0" presId="urn:microsoft.com/office/officeart/2005/8/layout/list1"/>
    <dgm:cxn modelId="{7F0D8033-D10F-4EE4-887E-E02296EE91C3}" type="presParOf" srcId="{1132E912-4BEF-44C7-8D17-80E42F83D1D9}" destId="{16D76409-9FD9-4E40-9149-3E5B397B5277}" srcOrd="1" destOrd="0" presId="urn:microsoft.com/office/officeart/2005/8/layout/list1"/>
    <dgm:cxn modelId="{C53D63A5-F96E-4512-8B6A-10BA0F887347}" type="presParOf" srcId="{E3E9909F-84B7-4120-86B1-C97063C5473C}" destId="{35D40F07-2518-4971-8B42-D5DDB2B5B6C1}" srcOrd="17" destOrd="0" presId="urn:microsoft.com/office/officeart/2005/8/layout/list1"/>
    <dgm:cxn modelId="{303C57A9-527E-44FD-9051-479BE78EBAEE}" type="presParOf" srcId="{E3E9909F-84B7-4120-86B1-C97063C5473C}" destId="{1C5F8FDF-7A8D-4FBD-AD3E-E33859A1A212}" srcOrd="18" destOrd="0" presId="urn:microsoft.com/office/officeart/2005/8/layout/list1"/>
    <dgm:cxn modelId="{AD83D9C3-E7DB-494A-BDAA-8E3B31BCDDC6}" type="presParOf" srcId="{E3E9909F-84B7-4120-86B1-C97063C5473C}" destId="{9395341C-8D81-434B-981F-9B86F8E350BD}" srcOrd="19" destOrd="0" presId="urn:microsoft.com/office/officeart/2005/8/layout/list1"/>
    <dgm:cxn modelId="{4D870B7D-8243-4C91-9701-2EAFB09FCDD7}" type="presParOf" srcId="{E3E9909F-84B7-4120-86B1-C97063C5473C}" destId="{65DEC11C-416C-43F0-8E0C-E8F8C69303B3}" srcOrd="20" destOrd="0" presId="urn:microsoft.com/office/officeart/2005/8/layout/list1"/>
    <dgm:cxn modelId="{465C588E-8992-4BB6-B073-F649C4155104}" type="presParOf" srcId="{65DEC11C-416C-43F0-8E0C-E8F8C69303B3}" destId="{859173E6-495E-42F9-85CD-E4A09D40D273}" srcOrd="0" destOrd="0" presId="urn:microsoft.com/office/officeart/2005/8/layout/list1"/>
    <dgm:cxn modelId="{D799EEAC-A760-468A-A624-A17F938D4432}" type="presParOf" srcId="{65DEC11C-416C-43F0-8E0C-E8F8C69303B3}" destId="{068C92D9-EDE4-4F39-BC6C-59844C9E5412}" srcOrd="1" destOrd="0" presId="urn:microsoft.com/office/officeart/2005/8/layout/list1"/>
    <dgm:cxn modelId="{8689E834-FDD6-466A-BEB7-3BC33BDFB2D4}" type="presParOf" srcId="{E3E9909F-84B7-4120-86B1-C97063C5473C}" destId="{12EF691C-C890-482A-9EE3-3FA00B9919E8}" srcOrd="21" destOrd="0" presId="urn:microsoft.com/office/officeart/2005/8/layout/list1"/>
    <dgm:cxn modelId="{26F77A46-D67C-4F3A-84E8-22B8F7BAC5D3}" type="presParOf" srcId="{E3E9909F-84B7-4120-86B1-C97063C5473C}" destId="{2C702C4A-6267-4C53-8350-4BD37A08BDAB}" srcOrd="22" destOrd="0" presId="urn:microsoft.com/office/officeart/2005/8/layout/list1"/>
    <dgm:cxn modelId="{5520ABA0-FCB8-424A-AE84-F212A346310F}" type="presParOf" srcId="{E3E9909F-84B7-4120-86B1-C97063C5473C}" destId="{0E986499-3CBE-4705-80F2-5C91AFF6B336}" srcOrd="23" destOrd="0" presId="urn:microsoft.com/office/officeart/2005/8/layout/list1"/>
    <dgm:cxn modelId="{099D4017-A4DC-41F8-9197-DBF62A8FF0CA}" type="presParOf" srcId="{E3E9909F-84B7-4120-86B1-C97063C5473C}" destId="{A1B6C43A-40F5-4D53-B447-27D0DA9B0661}" srcOrd="24" destOrd="0" presId="urn:microsoft.com/office/officeart/2005/8/layout/list1"/>
    <dgm:cxn modelId="{39D395B2-DA9B-4DB6-9739-97AAFA6227E7}" type="presParOf" srcId="{A1B6C43A-40F5-4D53-B447-27D0DA9B0661}" destId="{FB369BCE-97E5-4478-8759-37C57B67A267}" srcOrd="0" destOrd="0" presId="urn:microsoft.com/office/officeart/2005/8/layout/list1"/>
    <dgm:cxn modelId="{2C5FFF06-B93E-4B1D-8E18-48D86767C48C}" type="presParOf" srcId="{A1B6C43A-40F5-4D53-B447-27D0DA9B0661}" destId="{A5AEF594-573C-40D6-A0A1-3380D534192D}" srcOrd="1" destOrd="0" presId="urn:microsoft.com/office/officeart/2005/8/layout/list1"/>
    <dgm:cxn modelId="{8F1EF705-65F3-44FA-A82C-4EFFBCA4048E}" type="presParOf" srcId="{E3E9909F-84B7-4120-86B1-C97063C5473C}" destId="{0820CA79-3A84-4953-BDBC-5EFCEAD29471}" srcOrd="25" destOrd="0" presId="urn:microsoft.com/office/officeart/2005/8/layout/list1"/>
    <dgm:cxn modelId="{2CBF5CAD-4885-4EB3-952E-DE0270E54443}" type="presParOf" srcId="{E3E9909F-84B7-4120-86B1-C97063C5473C}" destId="{40841DE0-82A7-45DA-8CC4-B683C7ED3920}" srcOrd="26" destOrd="0" presId="urn:microsoft.com/office/officeart/2005/8/layout/list1"/>
    <dgm:cxn modelId="{58FCC835-C6F0-4380-A06B-411530CF749D}" type="presParOf" srcId="{E3E9909F-84B7-4120-86B1-C97063C5473C}" destId="{42B8046D-58F8-4D18-9F23-22334F41B676}" srcOrd="27" destOrd="0" presId="urn:microsoft.com/office/officeart/2005/8/layout/list1"/>
    <dgm:cxn modelId="{7A836B60-33A0-4F65-B4AB-2DBFB28FD3E4}" type="presParOf" srcId="{E3E9909F-84B7-4120-86B1-C97063C5473C}" destId="{8A0AD2CD-C4B2-48F5-9E64-591761421D78}" srcOrd="28" destOrd="0" presId="urn:microsoft.com/office/officeart/2005/8/layout/list1"/>
    <dgm:cxn modelId="{620CA3D4-B06D-4128-909E-380C0BACAA24}" type="presParOf" srcId="{8A0AD2CD-C4B2-48F5-9E64-591761421D78}" destId="{B4504ADC-B67C-4EED-9379-489E95DAB8E6}" srcOrd="0" destOrd="0" presId="urn:microsoft.com/office/officeart/2005/8/layout/list1"/>
    <dgm:cxn modelId="{607E722E-7D62-4F28-9540-85C73AA4E531}" type="presParOf" srcId="{8A0AD2CD-C4B2-48F5-9E64-591761421D78}" destId="{D36A9647-A675-4985-BEBA-305DC7436F54}" srcOrd="1" destOrd="0" presId="urn:microsoft.com/office/officeart/2005/8/layout/list1"/>
    <dgm:cxn modelId="{5AFFBA9F-AAAA-44D9-92AC-5458F933486F}" type="presParOf" srcId="{E3E9909F-84B7-4120-86B1-C97063C5473C}" destId="{9119D916-9AA2-4C6F-A794-5976E45A0446}" srcOrd="29" destOrd="0" presId="urn:microsoft.com/office/officeart/2005/8/layout/list1"/>
    <dgm:cxn modelId="{3F3F50A0-2062-48FB-8C6F-3B56D4474B96}" type="presParOf" srcId="{E3E9909F-84B7-4120-86B1-C97063C5473C}" destId="{A97458EC-5B36-45E0-8081-DC0D7B64DFE0}" srcOrd="30" destOrd="0" presId="urn:microsoft.com/office/officeart/2005/8/layout/list1"/>
  </dgm:cxnLst>
  <dgm:bg>
    <a:solidFill>
      <a:srgbClr val="09790E"/>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4757ED-699B-4661-8144-CE7835350B18}" type="doc">
      <dgm:prSet loTypeId="urn:microsoft.com/office/officeart/2005/8/layout/process2" loCatId="process" qsTypeId="urn:microsoft.com/office/officeart/2005/8/quickstyle/simple1" qsCatId="simple" csTypeId="urn:microsoft.com/office/officeart/2005/8/colors/accent1_4" csCatId="accent1" phldr="1"/>
      <dgm:spPr/>
      <dgm:t>
        <a:bodyPr/>
        <a:lstStyle/>
        <a:p>
          <a:endParaRPr lang="es-EC"/>
        </a:p>
      </dgm:t>
    </dgm:pt>
    <dgm:pt modelId="{4F0FEF84-A562-46AE-949D-AEC8775A639D}">
      <dgm:prSet/>
      <dgm:spPr>
        <a:noFill/>
        <a:ln>
          <a:solidFill>
            <a:srgbClr val="003300"/>
          </a:solidFill>
        </a:ln>
      </dgm:spPr>
      <dgm:t>
        <a:bodyPr/>
        <a:lstStyle/>
        <a:p>
          <a:r>
            <a:rPr lang="es-EC">
              <a:solidFill>
                <a:schemeClr val="tx1"/>
              </a:solidFill>
            </a:rPr>
            <a:t>Consejo Municipal </a:t>
          </a:r>
        </a:p>
      </dgm:t>
    </dgm:pt>
    <dgm:pt modelId="{EA78C9E5-5D52-43E5-ADAE-2D007D36EFA2}" type="parTrans" cxnId="{14661790-6DEF-4CBB-B64E-8CA54163ED84}">
      <dgm:prSet/>
      <dgm:spPr/>
      <dgm:t>
        <a:bodyPr/>
        <a:lstStyle/>
        <a:p>
          <a:endParaRPr lang="es-EC"/>
        </a:p>
      </dgm:t>
    </dgm:pt>
    <dgm:pt modelId="{BF9321DB-B734-42F0-8561-F692D0BD2704}" type="sibTrans" cxnId="{14661790-6DEF-4CBB-B64E-8CA54163ED84}">
      <dgm:prSet/>
      <dgm:spPr>
        <a:solidFill>
          <a:srgbClr val="003300"/>
        </a:solidFill>
      </dgm:spPr>
      <dgm:t>
        <a:bodyPr/>
        <a:lstStyle/>
        <a:p>
          <a:endParaRPr lang="es-EC"/>
        </a:p>
      </dgm:t>
    </dgm:pt>
    <dgm:pt modelId="{D3446FC1-9C4D-4C6D-9C70-7EADF6A7BBAD}">
      <dgm:prSet phldrT="[Texto]"/>
      <dgm:spPr>
        <a:noFill/>
        <a:ln>
          <a:solidFill>
            <a:srgbClr val="003300"/>
          </a:solidFill>
        </a:ln>
      </dgm:spPr>
      <dgm:t>
        <a:bodyPr/>
        <a:lstStyle/>
        <a:p>
          <a:r>
            <a:rPr lang="es-EC">
              <a:solidFill>
                <a:schemeClr val="tx1"/>
              </a:solidFill>
            </a:rPr>
            <a:t>Contratación pública </a:t>
          </a:r>
        </a:p>
      </dgm:t>
    </dgm:pt>
    <dgm:pt modelId="{D9178474-5B7E-4012-B5CF-A8DCB52A09C0}" type="parTrans" cxnId="{AA10A46B-21F9-4884-AF4E-AF4CDD798AF6}">
      <dgm:prSet/>
      <dgm:spPr/>
      <dgm:t>
        <a:bodyPr/>
        <a:lstStyle/>
        <a:p>
          <a:endParaRPr lang="es-EC"/>
        </a:p>
      </dgm:t>
    </dgm:pt>
    <dgm:pt modelId="{2AFE319C-B817-4B29-9441-3AFB8B5D2FF6}" type="sibTrans" cxnId="{AA10A46B-21F9-4884-AF4E-AF4CDD798AF6}">
      <dgm:prSet/>
      <dgm:spPr>
        <a:solidFill>
          <a:srgbClr val="003300"/>
        </a:solidFill>
      </dgm:spPr>
      <dgm:t>
        <a:bodyPr/>
        <a:lstStyle/>
        <a:p>
          <a:endParaRPr lang="es-EC"/>
        </a:p>
      </dgm:t>
    </dgm:pt>
    <dgm:pt modelId="{8A5E7909-0CC6-4B4D-9933-54AC8B357150}">
      <dgm:prSet phldrT="[Texto]"/>
      <dgm:spPr>
        <a:noFill/>
        <a:ln>
          <a:solidFill>
            <a:srgbClr val="003300"/>
          </a:solidFill>
        </a:ln>
      </dgm:spPr>
      <dgm:t>
        <a:bodyPr/>
        <a:lstStyle/>
        <a:p>
          <a:r>
            <a:rPr lang="es-EC">
              <a:solidFill>
                <a:schemeClr val="tx1"/>
              </a:solidFill>
            </a:rPr>
            <a:t>Entidades Gubernamentales</a:t>
          </a:r>
        </a:p>
      </dgm:t>
    </dgm:pt>
    <dgm:pt modelId="{2BEBAB3C-1980-4FCC-AEFC-F410A8BD8323}" type="parTrans" cxnId="{4C7E34A8-47AA-4789-B5D4-4E856EEE485C}">
      <dgm:prSet/>
      <dgm:spPr/>
      <dgm:t>
        <a:bodyPr/>
        <a:lstStyle/>
        <a:p>
          <a:endParaRPr lang="es-EC"/>
        </a:p>
      </dgm:t>
    </dgm:pt>
    <dgm:pt modelId="{FF29D076-828D-4664-BC19-0250AEF84E32}" type="sibTrans" cxnId="{4C7E34A8-47AA-4789-B5D4-4E856EEE485C}">
      <dgm:prSet/>
      <dgm:spPr/>
      <dgm:t>
        <a:bodyPr/>
        <a:lstStyle/>
        <a:p>
          <a:endParaRPr lang="es-EC"/>
        </a:p>
      </dgm:t>
    </dgm:pt>
    <dgm:pt modelId="{18ED769E-8EB5-4BD3-B289-0D9972D5C8DC}" type="pres">
      <dgm:prSet presAssocID="{FD4757ED-699B-4661-8144-CE7835350B18}" presName="linearFlow" presStyleCnt="0">
        <dgm:presLayoutVars>
          <dgm:resizeHandles val="exact"/>
        </dgm:presLayoutVars>
      </dgm:prSet>
      <dgm:spPr/>
    </dgm:pt>
    <dgm:pt modelId="{F009493F-ABDE-4CD4-A9D0-96BF06FE9F96}" type="pres">
      <dgm:prSet presAssocID="{4F0FEF84-A562-46AE-949D-AEC8775A639D}" presName="node" presStyleLbl="node1" presStyleIdx="0" presStyleCnt="3">
        <dgm:presLayoutVars>
          <dgm:bulletEnabled val="1"/>
        </dgm:presLayoutVars>
      </dgm:prSet>
      <dgm:spPr/>
    </dgm:pt>
    <dgm:pt modelId="{6A094A03-1DEF-4715-9320-E30FA4E2C17B}" type="pres">
      <dgm:prSet presAssocID="{BF9321DB-B734-42F0-8561-F692D0BD2704}" presName="sibTrans" presStyleLbl="sibTrans2D1" presStyleIdx="0" presStyleCnt="2" custScaleY="84307"/>
      <dgm:spPr/>
    </dgm:pt>
    <dgm:pt modelId="{EBDC07F5-C5CC-4A54-ABD0-791BACA65F96}" type="pres">
      <dgm:prSet presAssocID="{BF9321DB-B734-42F0-8561-F692D0BD2704}" presName="connectorText" presStyleLbl="sibTrans2D1" presStyleIdx="0" presStyleCnt="2"/>
      <dgm:spPr/>
    </dgm:pt>
    <dgm:pt modelId="{A966F365-7DD9-4371-BD73-11DE5D266D0E}" type="pres">
      <dgm:prSet presAssocID="{D3446FC1-9C4D-4C6D-9C70-7EADF6A7BBAD}" presName="node" presStyleLbl="node1" presStyleIdx="1" presStyleCnt="3">
        <dgm:presLayoutVars>
          <dgm:bulletEnabled val="1"/>
        </dgm:presLayoutVars>
      </dgm:prSet>
      <dgm:spPr/>
    </dgm:pt>
    <dgm:pt modelId="{F5AF77E3-84C5-4835-AEAA-EDE53196316E}" type="pres">
      <dgm:prSet presAssocID="{2AFE319C-B817-4B29-9441-3AFB8B5D2FF6}" presName="sibTrans" presStyleLbl="sibTrans2D1" presStyleIdx="1" presStyleCnt="2" custScaleY="84307"/>
      <dgm:spPr/>
    </dgm:pt>
    <dgm:pt modelId="{4678D287-00F4-4A1F-8753-9E363237A375}" type="pres">
      <dgm:prSet presAssocID="{2AFE319C-B817-4B29-9441-3AFB8B5D2FF6}" presName="connectorText" presStyleLbl="sibTrans2D1" presStyleIdx="1" presStyleCnt="2"/>
      <dgm:spPr/>
    </dgm:pt>
    <dgm:pt modelId="{DAD7E24E-EA2C-48BF-B4C0-FC158E0E9E45}" type="pres">
      <dgm:prSet presAssocID="{8A5E7909-0CC6-4B4D-9933-54AC8B357150}" presName="node" presStyleLbl="node1" presStyleIdx="2" presStyleCnt="3">
        <dgm:presLayoutVars>
          <dgm:bulletEnabled val="1"/>
        </dgm:presLayoutVars>
      </dgm:prSet>
      <dgm:spPr/>
    </dgm:pt>
  </dgm:ptLst>
  <dgm:cxnLst>
    <dgm:cxn modelId="{13252511-1F54-44DA-8129-484CEF6B3A71}" type="presOf" srcId="{2AFE319C-B817-4B29-9441-3AFB8B5D2FF6}" destId="{F5AF77E3-84C5-4835-AEAA-EDE53196316E}" srcOrd="0" destOrd="0" presId="urn:microsoft.com/office/officeart/2005/8/layout/process2"/>
    <dgm:cxn modelId="{771BE612-7355-4021-A1D1-9BFAFDA69219}" type="presOf" srcId="{4F0FEF84-A562-46AE-949D-AEC8775A639D}" destId="{F009493F-ABDE-4CD4-A9D0-96BF06FE9F96}" srcOrd="0" destOrd="0" presId="urn:microsoft.com/office/officeart/2005/8/layout/process2"/>
    <dgm:cxn modelId="{2A438339-07B1-47F0-A51F-8910031194E1}" type="presOf" srcId="{8A5E7909-0CC6-4B4D-9933-54AC8B357150}" destId="{DAD7E24E-EA2C-48BF-B4C0-FC158E0E9E45}" srcOrd="0" destOrd="0" presId="urn:microsoft.com/office/officeart/2005/8/layout/process2"/>
    <dgm:cxn modelId="{A2F67C45-E7C2-4A1A-9FC1-3935DF1A770A}" type="presOf" srcId="{BF9321DB-B734-42F0-8561-F692D0BD2704}" destId="{6A094A03-1DEF-4715-9320-E30FA4E2C17B}" srcOrd="0" destOrd="0" presId="urn:microsoft.com/office/officeart/2005/8/layout/process2"/>
    <dgm:cxn modelId="{AA10A46B-21F9-4884-AF4E-AF4CDD798AF6}" srcId="{FD4757ED-699B-4661-8144-CE7835350B18}" destId="{D3446FC1-9C4D-4C6D-9C70-7EADF6A7BBAD}" srcOrd="1" destOrd="0" parTransId="{D9178474-5B7E-4012-B5CF-A8DCB52A09C0}" sibTransId="{2AFE319C-B817-4B29-9441-3AFB8B5D2FF6}"/>
    <dgm:cxn modelId="{14661790-6DEF-4CBB-B64E-8CA54163ED84}" srcId="{FD4757ED-699B-4661-8144-CE7835350B18}" destId="{4F0FEF84-A562-46AE-949D-AEC8775A639D}" srcOrd="0" destOrd="0" parTransId="{EA78C9E5-5D52-43E5-ADAE-2D007D36EFA2}" sibTransId="{BF9321DB-B734-42F0-8561-F692D0BD2704}"/>
    <dgm:cxn modelId="{F8651F92-68C7-4C89-8CED-1B0525AFFA06}" type="presOf" srcId="{BF9321DB-B734-42F0-8561-F692D0BD2704}" destId="{EBDC07F5-C5CC-4A54-ABD0-791BACA65F96}" srcOrd="1" destOrd="0" presId="urn:microsoft.com/office/officeart/2005/8/layout/process2"/>
    <dgm:cxn modelId="{75A22B9D-0032-4AA1-8597-22AA473383CD}" type="presOf" srcId="{D3446FC1-9C4D-4C6D-9C70-7EADF6A7BBAD}" destId="{A966F365-7DD9-4371-BD73-11DE5D266D0E}" srcOrd="0" destOrd="0" presId="urn:microsoft.com/office/officeart/2005/8/layout/process2"/>
    <dgm:cxn modelId="{4C7E34A8-47AA-4789-B5D4-4E856EEE485C}" srcId="{FD4757ED-699B-4661-8144-CE7835350B18}" destId="{8A5E7909-0CC6-4B4D-9933-54AC8B357150}" srcOrd="2" destOrd="0" parTransId="{2BEBAB3C-1980-4FCC-AEFC-F410A8BD8323}" sibTransId="{FF29D076-828D-4664-BC19-0250AEF84E32}"/>
    <dgm:cxn modelId="{149FC8CA-B2CC-4EAB-BA35-ECFBBC122CF6}" type="presOf" srcId="{FD4757ED-699B-4661-8144-CE7835350B18}" destId="{18ED769E-8EB5-4BD3-B289-0D9972D5C8DC}" srcOrd="0" destOrd="0" presId="urn:microsoft.com/office/officeart/2005/8/layout/process2"/>
    <dgm:cxn modelId="{FCD35BF1-FECA-4A90-AD68-453823207E60}" type="presOf" srcId="{2AFE319C-B817-4B29-9441-3AFB8B5D2FF6}" destId="{4678D287-00F4-4A1F-8753-9E363237A375}" srcOrd="1" destOrd="0" presId="urn:microsoft.com/office/officeart/2005/8/layout/process2"/>
    <dgm:cxn modelId="{D6343000-2697-4C1F-8E6A-830F7BEF95CA}" type="presParOf" srcId="{18ED769E-8EB5-4BD3-B289-0D9972D5C8DC}" destId="{F009493F-ABDE-4CD4-A9D0-96BF06FE9F96}" srcOrd="0" destOrd="0" presId="urn:microsoft.com/office/officeart/2005/8/layout/process2"/>
    <dgm:cxn modelId="{723871A4-69A9-4A13-AEF6-721810063FA3}" type="presParOf" srcId="{18ED769E-8EB5-4BD3-B289-0D9972D5C8DC}" destId="{6A094A03-1DEF-4715-9320-E30FA4E2C17B}" srcOrd="1" destOrd="0" presId="urn:microsoft.com/office/officeart/2005/8/layout/process2"/>
    <dgm:cxn modelId="{9C29C798-9214-434D-B34B-3497237AB625}" type="presParOf" srcId="{6A094A03-1DEF-4715-9320-E30FA4E2C17B}" destId="{EBDC07F5-C5CC-4A54-ABD0-791BACA65F96}" srcOrd="0" destOrd="0" presId="urn:microsoft.com/office/officeart/2005/8/layout/process2"/>
    <dgm:cxn modelId="{160AB90B-4847-4DA4-A244-C8259B957AB0}" type="presParOf" srcId="{18ED769E-8EB5-4BD3-B289-0D9972D5C8DC}" destId="{A966F365-7DD9-4371-BD73-11DE5D266D0E}" srcOrd="2" destOrd="0" presId="urn:microsoft.com/office/officeart/2005/8/layout/process2"/>
    <dgm:cxn modelId="{66B5C3BC-FDA5-40EC-9671-608567541245}" type="presParOf" srcId="{18ED769E-8EB5-4BD3-B289-0D9972D5C8DC}" destId="{F5AF77E3-84C5-4835-AEAA-EDE53196316E}" srcOrd="3" destOrd="0" presId="urn:microsoft.com/office/officeart/2005/8/layout/process2"/>
    <dgm:cxn modelId="{4E9E7A89-7DBE-47D6-B4C0-8BDA4064E4F0}" type="presParOf" srcId="{F5AF77E3-84C5-4835-AEAA-EDE53196316E}" destId="{4678D287-00F4-4A1F-8753-9E363237A375}" srcOrd="0" destOrd="0" presId="urn:microsoft.com/office/officeart/2005/8/layout/process2"/>
    <dgm:cxn modelId="{BE06741A-B0B0-4AA5-B353-1D527CDC1E74}" type="presParOf" srcId="{18ED769E-8EB5-4BD3-B289-0D9972D5C8DC}" destId="{DAD7E24E-EA2C-48BF-B4C0-FC158E0E9E45}"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35706-1737-4117-96E0-03F3EAB6CB9F}">
      <dsp:nvSpPr>
        <dsp:cNvPr id="0" name=""/>
        <dsp:cNvSpPr/>
      </dsp:nvSpPr>
      <dsp:spPr>
        <a:xfrm>
          <a:off x="0" y="1852"/>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1 ASPECTOS GENERALES</a:t>
          </a:r>
        </a:p>
      </dsp:txBody>
      <dsp:txXfrm>
        <a:off x="15867" y="17719"/>
        <a:ext cx="4293489" cy="293306"/>
      </dsp:txXfrm>
    </dsp:sp>
    <dsp:sp modelId="{4644FB11-E5A2-4757-80A5-5C823CFEB085}">
      <dsp:nvSpPr>
        <dsp:cNvPr id="0" name=""/>
        <dsp:cNvSpPr/>
      </dsp:nvSpPr>
      <dsp:spPr>
        <a:xfrm>
          <a:off x="0" y="341180"/>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2 PLANTEAMIENTO DEL PROBLEMA</a:t>
          </a:r>
        </a:p>
      </dsp:txBody>
      <dsp:txXfrm>
        <a:off x="15867" y="357047"/>
        <a:ext cx="4293489" cy="293306"/>
      </dsp:txXfrm>
    </dsp:sp>
    <dsp:sp modelId="{CCB45109-7673-448A-A8BC-6C0B097765D3}">
      <dsp:nvSpPr>
        <dsp:cNvPr id="0" name=""/>
        <dsp:cNvSpPr/>
      </dsp:nvSpPr>
      <dsp:spPr>
        <a:xfrm>
          <a:off x="0" y="680508"/>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3 OBJETIVOS</a:t>
          </a:r>
        </a:p>
      </dsp:txBody>
      <dsp:txXfrm>
        <a:off x="15867" y="696375"/>
        <a:ext cx="4293489" cy="293306"/>
      </dsp:txXfrm>
    </dsp:sp>
    <dsp:sp modelId="{18464272-5A04-402E-9859-EAAC372C46B7}">
      <dsp:nvSpPr>
        <dsp:cNvPr id="0" name=""/>
        <dsp:cNvSpPr/>
      </dsp:nvSpPr>
      <dsp:spPr>
        <a:xfrm>
          <a:off x="0" y="1019836"/>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4 SEÑALÉTICA VERTICAL</a:t>
          </a:r>
        </a:p>
      </dsp:txBody>
      <dsp:txXfrm>
        <a:off x="15867" y="1035703"/>
        <a:ext cx="4293489" cy="293306"/>
      </dsp:txXfrm>
    </dsp:sp>
    <dsp:sp modelId="{7A85051D-75C1-4662-8EBE-ACD079531AB3}">
      <dsp:nvSpPr>
        <dsp:cNvPr id="0" name=""/>
        <dsp:cNvSpPr/>
      </dsp:nvSpPr>
      <dsp:spPr>
        <a:xfrm>
          <a:off x="0" y="1358071"/>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5 SEÑALÉTICA HORIZONTAL</a:t>
          </a:r>
        </a:p>
      </dsp:txBody>
      <dsp:txXfrm>
        <a:off x="15867" y="1373938"/>
        <a:ext cx="4293489" cy="293306"/>
      </dsp:txXfrm>
    </dsp:sp>
    <dsp:sp modelId="{68FAFDC0-E727-4C00-8603-53D0458CB9F8}">
      <dsp:nvSpPr>
        <dsp:cNvPr id="0" name=""/>
        <dsp:cNvSpPr/>
      </dsp:nvSpPr>
      <dsp:spPr>
        <a:xfrm>
          <a:off x="0" y="1698492"/>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6 SEÑALÉTICA ESPACIAL</a:t>
          </a:r>
        </a:p>
      </dsp:txBody>
      <dsp:txXfrm>
        <a:off x="15867" y="1714359"/>
        <a:ext cx="4293489" cy="293306"/>
      </dsp:txXfrm>
    </dsp:sp>
    <dsp:sp modelId="{654CAFBB-C3D2-427A-AE92-E9A93E24D00F}">
      <dsp:nvSpPr>
        <dsp:cNvPr id="0" name=""/>
        <dsp:cNvSpPr/>
      </dsp:nvSpPr>
      <dsp:spPr>
        <a:xfrm>
          <a:off x="0" y="2037821"/>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7 PARADAS DE BUSES</a:t>
          </a:r>
        </a:p>
      </dsp:txBody>
      <dsp:txXfrm>
        <a:off x="15867" y="2053688"/>
        <a:ext cx="4293489" cy="293306"/>
      </dsp:txXfrm>
    </dsp:sp>
    <dsp:sp modelId="{E56C942A-FB00-4800-B09B-1A386F44C67A}">
      <dsp:nvSpPr>
        <dsp:cNvPr id="0" name=""/>
        <dsp:cNvSpPr/>
      </dsp:nvSpPr>
      <dsp:spPr>
        <a:xfrm>
          <a:off x="0" y="2377149"/>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8 PARADAS DE TAXIS Y CAMIONETAS</a:t>
          </a:r>
        </a:p>
      </dsp:txBody>
      <dsp:txXfrm>
        <a:off x="15867" y="2393016"/>
        <a:ext cx="4293489" cy="293306"/>
      </dsp:txXfrm>
    </dsp:sp>
    <dsp:sp modelId="{B88FD7F1-9E78-4E91-99A1-BDD7623ECD38}">
      <dsp:nvSpPr>
        <dsp:cNvPr id="0" name=""/>
        <dsp:cNvSpPr/>
      </dsp:nvSpPr>
      <dsp:spPr>
        <a:xfrm>
          <a:off x="0" y="2716477"/>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9 PARQUEADEROS PÚBLICOS</a:t>
          </a:r>
        </a:p>
      </dsp:txBody>
      <dsp:txXfrm>
        <a:off x="15867" y="2732344"/>
        <a:ext cx="4293489" cy="293306"/>
      </dsp:txXfrm>
    </dsp:sp>
    <dsp:sp modelId="{11FE7618-50F4-4487-9359-47BD7488F068}">
      <dsp:nvSpPr>
        <dsp:cNvPr id="0" name=""/>
        <dsp:cNvSpPr/>
      </dsp:nvSpPr>
      <dsp:spPr>
        <a:xfrm>
          <a:off x="0" y="3055805"/>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10 LOCALES COMERCIALES</a:t>
          </a:r>
        </a:p>
      </dsp:txBody>
      <dsp:txXfrm>
        <a:off x="15867" y="3071672"/>
        <a:ext cx="4293489" cy="293306"/>
      </dsp:txXfrm>
    </dsp:sp>
    <dsp:sp modelId="{5065FA4A-F101-4524-9C79-DAE7F13651D8}">
      <dsp:nvSpPr>
        <dsp:cNvPr id="0" name=""/>
        <dsp:cNvSpPr/>
      </dsp:nvSpPr>
      <dsp:spPr>
        <a:xfrm>
          <a:off x="0" y="3395133"/>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11 </a:t>
          </a:r>
          <a:r>
            <a:rPr lang="es-EC" sz="1400" kern="1200">
              <a:latin typeface="Arial"/>
            </a:rPr>
            <a:t>ACCIDENTABILIDAD</a:t>
          </a:r>
          <a:endParaRPr lang="es-EC" sz="1400" kern="1200"/>
        </a:p>
      </dsp:txBody>
      <dsp:txXfrm>
        <a:off x="15867" y="3411000"/>
        <a:ext cx="4293489" cy="293306"/>
      </dsp:txXfrm>
    </dsp:sp>
    <dsp:sp modelId="{3D389E53-EDED-4E0D-BDCA-8EA132A08D61}">
      <dsp:nvSpPr>
        <dsp:cNvPr id="0" name=""/>
        <dsp:cNvSpPr/>
      </dsp:nvSpPr>
      <dsp:spPr>
        <a:xfrm>
          <a:off x="0" y="3734461"/>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C" sz="1400" kern="1200"/>
            <a:t>12 </a:t>
          </a:r>
          <a:r>
            <a:rPr lang="es-EC" sz="1400" kern="1200">
              <a:latin typeface="Arial"/>
            </a:rPr>
            <a:t>CONTEO VEHÍCULAR</a:t>
          </a:r>
          <a:endParaRPr lang="es-EC" sz="1400" kern="1200"/>
        </a:p>
      </dsp:txBody>
      <dsp:txXfrm>
        <a:off x="15867" y="3750328"/>
        <a:ext cx="4293489" cy="293306"/>
      </dsp:txXfrm>
    </dsp:sp>
    <dsp:sp modelId="{543F1DE3-0310-4849-B211-098189902132}">
      <dsp:nvSpPr>
        <dsp:cNvPr id="0" name=""/>
        <dsp:cNvSpPr/>
      </dsp:nvSpPr>
      <dsp:spPr>
        <a:xfrm>
          <a:off x="0" y="4073789"/>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C" sz="1400" kern="1200"/>
            <a:t>13 </a:t>
          </a:r>
          <a:r>
            <a:rPr lang="es-EC" sz="1400" kern="1200">
              <a:latin typeface="Arial"/>
            </a:rPr>
            <a:t>REGISTRO DE BUSES</a:t>
          </a:r>
          <a:endParaRPr lang="es-EC" sz="1400" kern="1200"/>
        </a:p>
      </dsp:txBody>
      <dsp:txXfrm>
        <a:off x="15867" y="4089656"/>
        <a:ext cx="4293489" cy="293306"/>
      </dsp:txXfrm>
    </dsp:sp>
    <dsp:sp modelId="{954A9A95-7451-4D1F-ABE2-06BAC230B0A8}">
      <dsp:nvSpPr>
        <dsp:cNvPr id="0" name=""/>
        <dsp:cNvSpPr/>
      </dsp:nvSpPr>
      <dsp:spPr>
        <a:xfrm>
          <a:off x="0" y="4413117"/>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14 RESULTADOS Y MAPEO (GOOGLE EARTH)</a:t>
          </a:r>
        </a:p>
      </dsp:txBody>
      <dsp:txXfrm>
        <a:off x="15867" y="4428984"/>
        <a:ext cx="4293489" cy="293306"/>
      </dsp:txXfrm>
    </dsp:sp>
    <dsp:sp modelId="{5D2154B2-54D7-4BCC-BD26-C64906393990}">
      <dsp:nvSpPr>
        <dsp:cNvPr id="0" name=""/>
        <dsp:cNvSpPr/>
      </dsp:nvSpPr>
      <dsp:spPr>
        <a:xfrm>
          <a:off x="0" y="4752446"/>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15 CONCLUSIONES</a:t>
          </a:r>
        </a:p>
      </dsp:txBody>
      <dsp:txXfrm>
        <a:off x="15867" y="4768313"/>
        <a:ext cx="4293489" cy="293306"/>
      </dsp:txXfrm>
    </dsp:sp>
    <dsp:sp modelId="{CB9C6AAC-B4BA-4AC0-9A0B-2CB157054D96}">
      <dsp:nvSpPr>
        <dsp:cNvPr id="0" name=""/>
        <dsp:cNvSpPr/>
      </dsp:nvSpPr>
      <dsp:spPr>
        <a:xfrm>
          <a:off x="0" y="5091774"/>
          <a:ext cx="4325223" cy="325040"/>
        </a:xfrm>
        <a:prstGeom prst="roundRect">
          <a:avLst/>
        </a:prstGeom>
        <a:solidFill>
          <a:schemeClr val="lt1">
            <a:hueOff val="0"/>
            <a:satOff val="0"/>
            <a:lumOff val="0"/>
            <a:alphaOff val="0"/>
          </a:schemeClr>
        </a:solid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16 RECOMENDACIONES</a:t>
          </a:r>
        </a:p>
      </dsp:txBody>
      <dsp:txXfrm>
        <a:off x="15867" y="5107641"/>
        <a:ext cx="4293489" cy="293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696B8-071B-448E-8D1B-5C61840D773F}">
      <dsp:nvSpPr>
        <dsp:cNvPr id="0" name=""/>
        <dsp:cNvSpPr/>
      </dsp:nvSpPr>
      <dsp:spPr>
        <a:xfrm>
          <a:off x="4378086" y="0"/>
          <a:ext cx="6567129" cy="5418667"/>
        </a:xfrm>
        <a:prstGeom prst="rightArrow">
          <a:avLst>
            <a:gd name="adj1" fmla="val 75000"/>
            <a:gd name="adj2" fmla="val 50000"/>
          </a:avLst>
        </a:prstGeom>
        <a:solidFill>
          <a:srgbClr val="09790E">
            <a:alpha val="4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s-MX" sz="2400" kern="1200" dirty="0"/>
            <a:t>“Análisis De Accidentabilidad, Seguridad Vehicular Y Peatonal En Los Ejes Viales Principales Del Valle De Los Chillos; en los Cantones Quito Y Rumiñahui”</a:t>
          </a:r>
          <a:endParaRPr lang="es-EC" sz="2400" kern="1200" dirty="0"/>
        </a:p>
      </dsp:txBody>
      <dsp:txXfrm>
        <a:off x="4378086" y="677333"/>
        <a:ext cx="4535129" cy="4064001"/>
      </dsp:txXfrm>
    </dsp:sp>
    <dsp:sp modelId="{255E0B9B-C7AB-4207-9E67-FE2C50D0DFF6}">
      <dsp:nvSpPr>
        <dsp:cNvPr id="0" name=""/>
        <dsp:cNvSpPr/>
      </dsp:nvSpPr>
      <dsp:spPr>
        <a:xfrm>
          <a:off x="0" y="1629203"/>
          <a:ext cx="4378086" cy="216025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r>
            <a:rPr lang="es-EC" sz="6400" kern="1200"/>
            <a:t>Objetivo General</a:t>
          </a:r>
        </a:p>
      </dsp:txBody>
      <dsp:txXfrm>
        <a:off x="105455" y="1734658"/>
        <a:ext cx="4167176" cy="1949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3CF1A-88EE-4505-B574-07BC1FC658D5}">
      <dsp:nvSpPr>
        <dsp:cNvPr id="0" name=""/>
        <dsp:cNvSpPr/>
      </dsp:nvSpPr>
      <dsp:spPr>
        <a:xfrm>
          <a:off x="0" y="2496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37ED3-4E24-456B-9BC9-35A6479B3376}">
      <dsp:nvSpPr>
        <dsp:cNvPr id="0" name=""/>
        <dsp:cNvSpPr/>
      </dsp:nvSpPr>
      <dsp:spPr>
        <a:xfrm>
          <a:off x="550861" y="282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None/>
          </a:pPr>
          <a:r>
            <a:rPr lang="es-EC" sz="1600" kern="1200"/>
            <a:t>Ubicar y mapear las intersecciones de señalética horizontal y vertical</a:t>
          </a:r>
        </a:p>
      </dsp:txBody>
      <dsp:txXfrm>
        <a:off x="572477" y="49849"/>
        <a:ext cx="9829049" cy="399568"/>
      </dsp:txXfrm>
    </dsp:sp>
    <dsp:sp modelId="{75E5023B-AECB-40FA-A44D-6B88CF62142B}">
      <dsp:nvSpPr>
        <dsp:cNvPr id="0" name=""/>
        <dsp:cNvSpPr/>
      </dsp:nvSpPr>
      <dsp:spPr>
        <a:xfrm>
          <a:off x="0" y="9300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3DC161-D291-4D84-9F18-31505293BC92}">
      <dsp:nvSpPr>
        <dsp:cNvPr id="0" name=""/>
        <dsp:cNvSpPr/>
      </dsp:nvSpPr>
      <dsp:spPr>
        <a:xfrm>
          <a:off x="550861" y="7086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dirty="0"/>
            <a:t>Investigar sobre los sitios de mayor afluencia de peatones </a:t>
          </a:r>
          <a:endParaRPr lang="es-EC" sz="1600" kern="1200" dirty="0"/>
        </a:p>
      </dsp:txBody>
      <dsp:txXfrm>
        <a:off x="572477" y="730249"/>
        <a:ext cx="9829049" cy="399568"/>
      </dsp:txXfrm>
    </dsp:sp>
    <dsp:sp modelId="{E2C8B233-5737-4BC4-9B09-729DF61FBE48}">
      <dsp:nvSpPr>
        <dsp:cNvPr id="0" name=""/>
        <dsp:cNvSpPr/>
      </dsp:nvSpPr>
      <dsp:spPr>
        <a:xfrm>
          <a:off x="0" y="16104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F71DC-7854-4C7A-9A44-6388CC6134C0}">
      <dsp:nvSpPr>
        <dsp:cNvPr id="0" name=""/>
        <dsp:cNvSpPr/>
      </dsp:nvSpPr>
      <dsp:spPr>
        <a:xfrm>
          <a:off x="550861" y="13890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dirty="0"/>
            <a:t>Analizar de los récords históricos de accidentabilidad dentro del tramo de estudio</a:t>
          </a:r>
          <a:endParaRPr lang="es-EC" sz="1600" kern="1200" dirty="0"/>
        </a:p>
      </dsp:txBody>
      <dsp:txXfrm>
        <a:off x="572477" y="1410649"/>
        <a:ext cx="9829049" cy="399568"/>
      </dsp:txXfrm>
    </dsp:sp>
    <dsp:sp modelId="{DBA48C4C-3BFA-4E13-822C-CD3AA563BE5F}">
      <dsp:nvSpPr>
        <dsp:cNvPr id="0" name=""/>
        <dsp:cNvSpPr/>
      </dsp:nvSpPr>
      <dsp:spPr>
        <a:xfrm>
          <a:off x="0" y="22908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90408-844B-4551-89B8-81909DFAA469}">
      <dsp:nvSpPr>
        <dsp:cNvPr id="0" name=""/>
        <dsp:cNvSpPr/>
      </dsp:nvSpPr>
      <dsp:spPr>
        <a:xfrm>
          <a:off x="550861" y="20694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dirty="0"/>
            <a:t>Ubicar las paradas de transporte público de buses y taxis</a:t>
          </a:r>
          <a:endParaRPr lang="es-EC" sz="1600" kern="1200" dirty="0"/>
        </a:p>
      </dsp:txBody>
      <dsp:txXfrm>
        <a:off x="572477" y="2091049"/>
        <a:ext cx="9829049" cy="399568"/>
      </dsp:txXfrm>
    </dsp:sp>
    <dsp:sp modelId="{1C5F8FDF-7A8D-4FBD-AD3E-E33859A1A212}">
      <dsp:nvSpPr>
        <dsp:cNvPr id="0" name=""/>
        <dsp:cNvSpPr/>
      </dsp:nvSpPr>
      <dsp:spPr>
        <a:xfrm>
          <a:off x="0" y="29712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D76409-9FD9-4E40-9149-3E5B397B5277}">
      <dsp:nvSpPr>
        <dsp:cNvPr id="0" name=""/>
        <dsp:cNvSpPr/>
      </dsp:nvSpPr>
      <dsp:spPr>
        <a:xfrm>
          <a:off x="550861" y="27498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sobre las líneas de buses y servicios que ocupan en eje vial de estudio, con un mapeo y tiempos de ocupación</a:t>
          </a:r>
          <a:endParaRPr lang="es-EC" sz="1600" kern="1200"/>
        </a:p>
      </dsp:txBody>
      <dsp:txXfrm>
        <a:off x="572477" y="2771449"/>
        <a:ext cx="9829049" cy="399568"/>
      </dsp:txXfrm>
    </dsp:sp>
    <dsp:sp modelId="{2C702C4A-6267-4C53-8350-4BD37A08BDAB}">
      <dsp:nvSpPr>
        <dsp:cNvPr id="0" name=""/>
        <dsp:cNvSpPr/>
      </dsp:nvSpPr>
      <dsp:spPr>
        <a:xfrm>
          <a:off x="0" y="36516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8C92D9-EDE4-4F39-BC6C-59844C9E5412}">
      <dsp:nvSpPr>
        <dsp:cNvPr id="0" name=""/>
        <dsp:cNvSpPr/>
      </dsp:nvSpPr>
      <dsp:spPr>
        <a:xfrm>
          <a:off x="550861" y="34302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el tipo de comercio, sitios de parqueo, y paradas sobre el eje vial de estudio, así como las condiciones para el peatón</a:t>
          </a:r>
          <a:endParaRPr lang="es-EC" sz="1600" kern="1200"/>
        </a:p>
      </dsp:txBody>
      <dsp:txXfrm>
        <a:off x="572477" y="3451849"/>
        <a:ext cx="9829049" cy="399568"/>
      </dsp:txXfrm>
    </dsp:sp>
    <dsp:sp modelId="{40841DE0-82A7-45DA-8CC4-B683C7ED3920}">
      <dsp:nvSpPr>
        <dsp:cNvPr id="0" name=""/>
        <dsp:cNvSpPr/>
      </dsp:nvSpPr>
      <dsp:spPr>
        <a:xfrm>
          <a:off x="0" y="43320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EF594-573C-40D6-A0A1-3380D534192D}">
      <dsp:nvSpPr>
        <dsp:cNvPr id="0" name=""/>
        <dsp:cNvSpPr/>
      </dsp:nvSpPr>
      <dsp:spPr>
        <a:xfrm>
          <a:off x="550861" y="41106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Analizar y determinar el tipo de tráfico en las horas pico determinadas por el GAD</a:t>
          </a:r>
          <a:endParaRPr lang="es-EC" sz="1600" kern="1200"/>
        </a:p>
      </dsp:txBody>
      <dsp:txXfrm>
        <a:off x="572477" y="4132249"/>
        <a:ext cx="9829049" cy="399568"/>
      </dsp:txXfrm>
    </dsp:sp>
    <dsp:sp modelId="{A97458EC-5B36-45E0-8081-DC0D7B64DFE0}">
      <dsp:nvSpPr>
        <dsp:cNvPr id="0" name=""/>
        <dsp:cNvSpPr/>
      </dsp:nvSpPr>
      <dsp:spPr>
        <a:xfrm>
          <a:off x="0" y="5012433"/>
          <a:ext cx="11017224" cy="378000"/>
        </a:xfrm>
        <a:prstGeom prst="rect">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6A9647-A675-4985-BEBA-305DC7436F54}">
      <dsp:nvSpPr>
        <dsp:cNvPr id="0" name=""/>
        <dsp:cNvSpPr/>
      </dsp:nvSpPr>
      <dsp:spPr>
        <a:xfrm>
          <a:off x="550861" y="47910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Resumir en un mapa con codificación el eje vial con toda su información</a:t>
          </a:r>
          <a:endParaRPr lang="es-EC" sz="1600" kern="1200"/>
        </a:p>
      </dsp:txBody>
      <dsp:txXfrm>
        <a:off x="572477" y="4812649"/>
        <a:ext cx="9829049"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9493F-ABDE-4CD4-A9D0-96BF06FE9F96}">
      <dsp:nvSpPr>
        <dsp:cNvPr id="0" name=""/>
        <dsp:cNvSpPr/>
      </dsp:nvSpPr>
      <dsp:spPr>
        <a:xfrm>
          <a:off x="1581531" y="0"/>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Consejo Municipal </a:t>
          </a:r>
        </a:p>
      </dsp:txBody>
      <dsp:txXfrm>
        <a:off x="1613496" y="31965"/>
        <a:ext cx="1975584" cy="1027449"/>
      </dsp:txXfrm>
    </dsp:sp>
    <dsp:sp modelId="{6A094A03-1DEF-4715-9320-E30FA4E2C17B}">
      <dsp:nvSpPr>
        <dsp:cNvPr id="0" name=""/>
        <dsp:cNvSpPr/>
      </dsp:nvSpPr>
      <dsp:spPr>
        <a:xfrm rot="5400000">
          <a:off x="2396655" y="1157199"/>
          <a:ext cx="409267" cy="414049"/>
        </a:xfrm>
        <a:prstGeom prst="rightArrow">
          <a:avLst>
            <a:gd name="adj1" fmla="val 60000"/>
            <a:gd name="adj2" fmla="val 50000"/>
          </a:avLst>
        </a:prstGeom>
        <a:solidFill>
          <a:srgbClr val="0033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2477074" y="1159590"/>
        <a:ext cx="248429" cy="286487"/>
      </dsp:txXfrm>
    </dsp:sp>
    <dsp:sp modelId="{A966F365-7DD9-4371-BD73-11DE5D266D0E}">
      <dsp:nvSpPr>
        <dsp:cNvPr id="0" name=""/>
        <dsp:cNvSpPr/>
      </dsp:nvSpPr>
      <dsp:spPr>
        <a:xfrm>
          <a:off x="1581531" y="1637068"/>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Contratación pública </a:t>
          </a:r>
        </a:p>
      </dsp:txBody>
      <dsp:txXfrm>
        <a:off x="1613496" y="1669033"/>
        <a:ext cx="1975584" cy="1027449"/>
      </dsp:txXfrm>
    </dsp:sp>
    <dsp:sp modelId="{F5AF77E3-84C5-4835-AEAA-EDE53196316E}">
      <dsp:nvSpPr>
        <dsp:cNvPr id="0" name=""/>
        <dsp:cNvSpPr/>
      </dsp:nvSpPr>
      <dsp:spPr>
        <a:xfrm rot="5400000">
          <a:off x="2396655" y="2794268"/>
          <a:ext cx="409267" cy="414049"/>
        </a:xfrm>
        <a:prstGeom prst="rightArrow">
          <a:avLst>
            <a:gd name="adj1" fmla="val 60000"/>
            <a:gd name="adj2" fmla="val 50000"/>
          </a:avLst>
        </a:prstGeom>
        <a:solidFill>
          <a:srgbClr val="0033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2477074" y="2796659"/>
        <a:ext cx="248429" cy="286487"/>
      </dsp:txXfrm>
    </dsp:sp>
    <dsp:sp modelId="{DAD7E24E-EA2C-48BF-B4C0-FC158E0E9E45}">
      <dsp:nvSpPr>
        <dsp:cNvPr id="0" name=""/>
        <dsp:cNvSpPr/>
      </dsp:nvSpPr>
      <dsp:spPr>
        <a:xfrm>
          <a:off x="1581531" y="3274137"/>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Entidades Gubernamentales</a:t>
          </a:r>
        </a:p>
      </dsp:txBody>
      <dsp:txXfrm>
        <a:off x="1613496" y="3306102"/>
        <a:ext cx="1975584" cy="10274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48D506A-77F1-4E7E-8DDF-D2EC99943A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3F009446-B1E9-4998-A9DD-3810E4357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81E68B-E557-4BB4-A111-157E620FE17B}" type="datetimeFigureOut">
              <a:rPr lang="es-EC" smtClean="0"/>
              <a:t>21/4/2021</a:t>
            </a:fld>
            <a:endParaRPr lang="es-EC"/>
          </a:p>
        </p:txBody>
      </p:sp>
      <p:sp>
        <p:nvSpPr>
          <p:cNvPr id="4" name="Marcador de pie de página 3">
            <a:extLst>
              <a:ext uri="{FF2B5EF4-FFF2-40B4-BE49-F238E27FC236}">
                <a16:creationId xmlns:a16="http://schemas.microsoft.com/office/drawing/2014/main" id="{428FC0FC-1890-43ED-A819-644AA1328A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611425CC-55D1-41B5-9B6C-CB51654302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38C28-0282-4487-BA41-E5ECBB76A467}" type="slidenum">
              <a:rPr lang="es-EC" smtClean="0"/>
              <a:t>‹Nº›</a:t>
            </a:fld>
            <a:endParaRPr lang="es-EC"/>
          </a:p>
        </p:txBody>
      </p:sp>
    </p:spTree>
    <p:extLst>
      <p:ext uri="{BB962C8B-B14F-4D97-AF65-F5344CB8AC3E}">
        <p14:creationId xmlns:p14="http://schemas.microsoft.com/office/powerpoint/2010/main" val="1049855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84B0-716F-491B-8248-F6C882711A4F}" type="datetimeFigureOut">
              <a:rPr lang="es-EC" smtClean="0"/>
              <a:t>21/4/2021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59246-9015-4FC1-B6D9-4A99470A597E}" type="slidenum">
              <a:rPr lang="es-EC" smtClean="0"/>
              <a:t>‹Nº›</a:t>
            </a:fld>
            <a:endParaRPr lang="es-EC"/>
          </a:p>
        </p:txBody>
      </p:sp>
    </p:spTree>
    <p:extLst>
      <p:ext uri="{BB962C8B-B14F-4D97-AF65-F5344CB8AC3E}">
        <p14:creationId xmlns:p14="http://schemas.microsoft.com/office/powerpoint/2010/main" val="274962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01F31C78-D1B2-4C90-AFEE-DD717D326C22}"/>
              </a:ext>
            </a:extLst>
          </p:cNvPr>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CorelDRAW.Graphic.12">
                  <p:embed/>
                </p:oleObj>
              </mc:Choice>
              <mc:Fallback>
                <p:oleObj name="CorelDRAW" r:id="rId2" imgW="7748626" imgH="4759452" progId="CorelDRAW.Graphic.12">
                  <p:embed/>
                  <p:pic>
                    <p:nvPicPr>
                      <p:cNvPr id="2" name="Object 46">
                        <a:extLst>
                          <a:ext uri="{FF2B5EF4-FFF2-40B4-BE49-F238E27FC236}">
                            <a16:creationId xmlns:a16="http://schemas.microsoft.com/office/drawing/2014/main" id="{01F31C78-D1B2-4C90-AFEE-DD717D326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8E473335-562B-4CCC-9DFA-4041C8BE0D41}"/>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a16="http://schemas.microsoft.com/office/drawing/2014/main" id="{6C822F24-8E7A-4522-8D00-1585ABB17D45}"/>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a16="http://schemas.microsoft.com/office/drawing/2014/main" id="{B9D8E631-BDA4-4002-9836-16062A039C0D}"/>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a16="http://schemas.microsoft.com/office/drawing/2014/main" id="{821EFF7C-EAD9-454F-A2F9-4FF6C3C95708}"/>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a16="http://schemas.microsoft.com/office/drawing/2014/main" id="{8032428E-736D-44D1-B5DB-CD0A0DDBAE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94BD4245-A05E-44FA-8D9A-E82D68E9B135}"/>
              </a:ext>
            </a:extLst>
          </p:cNvPr>
          <p:cNvSpPr>
            <a:spLocks noChangeArrowheads="1"/>
          </p:cNvSpPr>
          <p:nvPr userDrawn="1"/>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a:extLst>
              <a:ext uri="{FF2B5EF4-FFF2-40B4-BE49-F238E27FC236}">
                <a16:creationId xmlns:a16="http://schemas.microsoft.com/office/drawing/2014/main" id="{D1F9F527-6177-4614-B585-2DB783B12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3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5"/>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6781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50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5"/>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218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16078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5964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2330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3954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25246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6820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AC940CB6-5579-416D-A42D-3A82870F5B8B}"/>
              </a:ext>
            </a:extLst>
          </p:cNvPr>
          <p:cNvSpPr>
            <a:spLocks noChangeArrowheads="1"/>
          </p:cNvSpPr>
          <p:nvPr userDrawn="1"/>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a:extLst>
              <a:ext uri="{FF2B5EF4-FFF2-40B4-BE49-F238E27FC236}">
                <a16:creationId xmlns:a16="http://schemas.microsoft.com/office/drawing/2014/main" id="{7F00AD26-C14E-43A3-B45A-196B3189942A}"/>
              </a:ext>
            </a:extLst>
          </p:cNvPr>
          <p:cNvSpPr>
            <a:spLocks noChangeArrowheads="1"/>
          </p:cNvSpPr>
          <p:nvPr userDrawn="1"/>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a:extLst>
              <a:ext uri="{FF2B5EF4-FFF2-40B4-BE49-F238E27FC236}">
                <a16:creationId xmlns:a16="http://schemas.microsoft.com/office/drawing/2014/main" id="{13703CB2-D6CF-465A-A5C5-91035D123F70}"/>
              </a:ext>
            </a:extLst>
          </p:cNvPr>
          <p:cNvSpPr>
            <a:spLocks noChangeShapeType="1"/>
          </p:cNvSpPr>
          <p:nvPr userDrawn="1"/>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a:extLst>
              <a:ext uri="{FF2B5EF4-FFF2-40B4-BE49-F238E27FC236}">
                <a16:creationId xmlns:a16="http://schemas.microsoft.com/office/drawing/2014/main" id="{0C02E297-65AD-4971-9DB0-0D290894525E}"/>
              </a:ext>
            </a:extLst>
          </p:cNvPr>
          <p:cNvSpPr>
            <a:spLocks noChangeShapeType="1"/>
          </p:cNvSpPr>
          <p:nvPr userDrawn="1"/>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a:extLst>
              <a:ext uri="{FF2B5EF4-FFF2-40B4-BE49-F238E27FC236}">
                <a16:creationId xmlns:a16="http://schemas.microsoft.com/office/drawing/2014/main" id="{5FC1DBCF-21F9-4312-B2F7-264FA736F78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5.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3.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6.jpeg"/><Relationship Id="rId4" Type="http://schemas.openxmlformats.org/officeDocument/2006/relationships/image" Target="../media/image115.jpe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9.jpeg"/><Relationship Id="rId7" Type="http://schemas.openxmlformats.org/officeDocument/2006/relationships/diagramQuickStyle" Target="../diagrams/quickStyle4.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image" Target="../media/image120.png"/><Relationship Id="rId9" Type="http://schemas.microsoft.com/office/2007/relationships/diagramDrawing" Target="../diagrams/drawing4.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19C4B88-340F-434A-B943-561F00789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4550"/>
          <a:stretch>
            <a:fillRect/>
          </a:stretch>
        </p:blipFill>
        <p:spPr bwMode="auto">
          <a:xfrm>
            <a:off x="119063" y="44450"/>
            <a:ext cx="43688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Rectángulo">
            <a:extLst>
              <a:ext uri="{FF2B5EF4-FFF2-40B4-BE49-F238E27FC236}">
                <a16:creationId xmlns:a16="http://schemas.microsoft.com/office/drawing/2014/main" id="{76B660A0-8FE1-4858-898A-0F719568D4B5}"/>
              </a:ext>
            </a:extLst>
          </p:cNvPr>
          <p:cNvSpPr/>
          <p:nvPr/>
        </p:nvSpPr>
        <p:spPr>
          <a:xfrm>
            <a:off x="1127448" y="1025351"/>
            <a:ext cx="10457645" cy="4693593"/>
          </a:xfrm>
          <a:prstGeom prst="rect">
            <a:avLst/>
          </a:prstGeom>
          <a:noFill/>
        </p:spPr>
        <p:txBody>
          <a:bodyPr>
            <a:spAutoFit/>
          </a:bodyPr>
          <a:lstStyle/>
          <a:p>
            <a:pPr algn="ctr">
              <a:defRPr/>
            </a:pPr>
            <a:r>
              <a:rPr lang="es-ES" sz="2200" b="1" dirty="0">
                <a:solidFill>
                  <a:prstClr val="black"/>
                </a:solidFill>
                <a:cs typeface="Arial" panose="020B0604020202020204" pitchFamily="34" charset="0"/>
              </a:rPr>
              <a:t>DEPARTAMENTO DE CIENCIAS DE LA TIERRA Y DE LA CONSTRUCCIÓN</a:t>
            </a:r>
            <a:endParaRPr lang="es-EC" sz="2200"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CARRERA DE INGENIERÍA CIVIL</a:t>
            </a:r>
          </a:p>
          <a:p>
            <a:pPr algn="ctr">
              <a:defRPr/>
            </a:pPr>
            <a:r>
              <a:rPr lang="es-ES" sz="800" b="1"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endParaRPr lang="es-EC" sz="700"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TEMA:</a:t>
            </a:r>
            <a:endParaRPr lang="es-EC" sz="2000" b="1" dirty="0">
              <a:solidFill>
                <a:prstClr val="black"/>
              </a:solidFill>
              <a:cs typeface="Arial" panose="020B0604020202020204" pitchFamily="34" charset="0"/>
            </a:endParaRPr>
          </a:p>
          <a:p>
            <a:pPr algn="ctr">
              <a:defRPr/>
            </a:pPr>
            <a:r>
              <a:rPr lang="es-EC" sz="2000" dirty="0">
                <a:solidFill>
                  <a:prstClr val="black"/>
                </a:solidFill>
                <a:cs typeface="Arial" panose="020B0604020202020204" pitchFamily="34" charset="0"/>
              </a:rPr>
              <a:t>“</a:t>
            </a:r>
            <a:r>
              <a:rPr lang="es-ES" dirty="0">
                <a:ea typeface="Arial Narrow" panose="020B0606020202030204" pitchFamily="34" charset="0"/>
                <a:cs typeface="Arial Narrow" panose="020B0606020202030204" pitchFamily="34" charset="0"/>
              </a:rPr>
              <a:t>ANÁLISIS DE ACCIDENTABILIDAD, SEGURIDAD VEHICULAR Y PEATONAL EN LOS EJES VIALES PRINCIPALES DEL VALLE DE LOS CHILLOS; CANTONES QUITO Y RUMIÑAHUI. </a:t>
            </a:r>
            <a:r>
              <a:rPr lang="es-ES" sz="1800" dirty="0">
                <a:solidFill>
                  <a:srgbClr val="000000"/>
                </a:solidFill>
                <a:effectLst/>
                <a:latin typeface="Arial" panose="020B0604020202020204" pitchFamily="34" charset="0"/>
                <a:ea typeface="Times New Roman" panose="02020603050405020304" pitchFamily="18" charset="0"/>
              </a:rPr>
              <a:t>EJE CENTRAL LONGITUDINAL, EN LA AVENIDA GRAL. RUMIÑAHUI SECTORES PUENTE 9 - EL TRIÁNGULO – COLIBRÍ – INCHALILLO</a:t>
            </a:r>
            <a:r>
              <a:rPr lang="es-ES" sz="1800" b="1" dirty="0">
                <a:solidFill>
                  <a:srgbClr val="000000"/>
                </a:solidFill>
                <a:effectLst/>
                <a:latin typeface="Arial" panose="020B0604020202020204" pitchFamily="34" charset="0"/>
                <a:ea typeface="Times New Roman" panose="02020603050405020304" pitchFamily="18" charset="0"/>
              </a:rPr>
              <a:t>.</a:t>
            </a:r>
            <a:r>
              <a:rPr lang="es-EC" sz="2000" dirty="0">
                <a:solidFill>
                  <a:prstClr val="black"/>
                </a:solidFill>
                <a:cs typeface="Arial" panose="020B0604020202020204" pitchFamily="34" charset="0"/>
              </a:rPr>
              <a:t>”</a:t>
            </a:r>
          </a:p>
          <a:p>
            <a:pPr algn="ctr">
              <a:defRPr/>
            </a:pPr>
            <a:endParaRPr lang="es-ES" sz="1200" b="1" dirty="0">
              <a:solidFill>
                <a:prstClr val="black"/>
              </a:solidFill>
              <a:cs typeface="Arial" panose="020B0604020202020204" pitchFamily="34" charset="0"/>
            </a:endParaRPr>
          </a:p>
          <a:p>
            <a:pPr algn="ctr">
              <a:defRPr/>
            </a:pPr>
            <a:r>
              <a:rPr lang="es-EC" b="1" dirty="0">
                <a:solidFill>
                  <a:prstClr val="black"/>
                </a:solidFill>
                <a:cs typeface="Arial" panose="020B0604020202020204" pitchFamily="34" charset="0"/>
              </a:rPr>
              <a:t>TRABAJO DE INTEGRACIÓN CURRICULAR PREVIO A LA OBTENCIÓN DEL TÍTULO DE INGENIERO CIVIL</a:t>
            </a:r>
            <a:r>
              <a:rPr lang="es-ES" sz="1200"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 </a:t>
            </a:r>
            <a:endParaRPr lang="es-EC"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AUTOR:  </a:t>
            </a:r>
            <a:r>
              <a:rPr lang="es-EC" dirty="0">
                <a:solidFill>
                  <a:prstClr val="black"/>
                </a:solidFill>
                <a:cs typeface="Arial" panose="020B0604020202020204" pitchFamily="34" charset="0"/>
              </a:rPr>
              <a:t>ESPINOSA PEREIRA CALEB STEPHAN</a:t>
            </a:r>
          </a:p>
          <a:p>
            <a:pPr algn="ctr">
              <a:defRPr/>
            </a:pPr>
            <a:r>
              <a:rPr lang="es-ES" b="1" dirty="0">
                <a:solidFill>
                  <a:prstClr val="black"/>
                </a:solidFill>
                <a:cs typeface="Arial" panose="020B0604020202020204" pitchFamily="34" charset="0"/>
              </a:rPr>
              <a:t>DIRECTOR </a:t>
            </a:r>
            <a:r>
              <a:rPr lang="es-ES" dirty="0">
                <a:solidFill>
                  <a:prstClr val="black"/>
                </a:solidFill>
                <a:cs typeface="Arial" panose="020B0604020202020204" pitchFamily="34" charset="0"/>
              </a:rPr>
              <a:t>: ING. </a:t>
            </a:r>
            <a:r>
              <a:rPr lang="es-EC" dirty="0">
                <a:solidFill>
                  <a:prstClr val="black"/>
                </a:solidFill>
                <a:cs typeface="Arial" panose="020B0604020202020204" pitchFamily="34" charset="0"/>
              </a:rPr>
              <a:t>ROMERO FLORES, PATRICIO EDUARDO, </a:t>
            </a:r>
            <a:r>
              <a:rPr lang="es-EC" dirty="0" err="1">
                <a:solidFill>
                  <a:prstClr val="black"/>
                </a:solidFill>
                <a:cs typeface="Arial" panose="020B0604020202020204" pitchFamily="34" charset="0"/>
              </a:rPr>
              <a:t>Mgs</a:t>
            </a:r>
            <a:r>
              <a:rPr lang="es-EC" dirty="0">
                <a:solidFill>
                  <a:prstClr val="black"/>
                </a:solidFill>
                <a:cs typeface="Arial" panose="020B0604020202020204" pitchFamily="34" charset="0"/>
              </a:rPr>
              <a:t>.</a:t>
            </a:r>
            <a:r>
              <a:rPr lang="es-ES" dirty="0">
                <a:solidFill>
                  <a:prstClr val="black"/>
                </a:solidFill>
                <a:cs typeface="Arial" panose="020B0604020202020204" pitchFamily="34" charset="0"/>
              </a:rPr>
              <a:t> </a:t>
            </a:r>
          </a:p>
          <a:p>
            <a:pPr algn="ctr">
              <a:defRPr/>
            </a:pPr>
            <a:endParaRPr lang="es-ES"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SANGOLQUÍ – </a:t>
            </a:r>
            <a:r>
              <a:rPr lang="es-ES_tradnl" dirty="0">
                <a:solidFill>
                  <a:prstClr val="black"/>
                </a:solidFill>
                <a:cs typeface="Arial" panose="020B0604020202020204" pitchFamily="34" charset="0"/>
              </a:rPr>
              <a:t>2021</a:t>
            </a:r>
            <a:endParaRPr lang="es-EC" dirty="0">
              <a:solidFill>
                <a:prstClr val="black"/>
              </a:solidFill>
              <a:cs typeface="Arial" panose="020B0604020202020204" pitchFamily="34" charset="0"/>
            </a:endParaRPr>
          </a:p>
          <a:p>
            <a:pPr algn="ctr">
              <a:defRPr/>
            </a:pP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Imagen 3">
            <a:extLst>
              <a:ext uri="{FF2B5EF4-FFF2-40B4-BE49-F238E27FC236}">
                <a16:creationId xmlns:a16="http://schemas.microsoft.com/office/drawing/2014/main" id="{D9B685BE-A479-40A7-8986-6B68FD919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440" y="4221088"/>
            <a:ext cx="14049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5063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 </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162085C9-BA48-478D-965A-38B86D9CE8AE}"/>
              </a:ext>
            </a:extLst>
          </p:cNvPr>
          <p:cNvSpPr txBox="1"/>
          <p:nvPr/>
        </p:nvSpPr>
        <p:spPr>
          <a:xfrm>
            <a:off x="2356144" y="5173078"/>
            <a:ext cx="7479712" cy="703847"/>
          </a:xfrm>
          <a:prstGeom prst="rect">
            <a:avLst/>
          </a:prstGeom>
          <a:noFill/>
        </p:spPr>
        <p:txBody>
          <a:bodyPr wrap="square">
            <a:spAutoFit/>
          </a:bodyPr>
          <a:lstStyle/>
          <a:p>
            <a:pPr algn="just">
              <a:lnSpc>
                <a:spcPct val="150000"/>
              </a:lnSpc>
              <a:spcBef>
                <a:spcPts val="1200"/>
              </a:spcBef>
              <a:spcAft>
                <a:spcPts val="800"/>
              </a:spcAft>
            </a:pPr>
            <a:r>
              <a:rPr lang="es-ES" sz="1400" i="1" dirty="0">
                <a:effectLst/>
                <a:latin typeface="Arial" panose="020B0604020202020204" pitchFamily="34" charset="0"/>
                <a:ea typeface="Times New Roman" panose="02020603050405020304" pitchFamily="18" charset="0"/>
                <a:cs typeface="Times New Roman" panose="02020603050405020304" pitchFamily="18" charset="0"/>
              </a:rPr>
              <a:t>Nota. </a:t>
            </a:r>
            <a:r>
              <a:rPr lang="es-ES" sz="1400" dirty="0">
                <a:effectLst/>
                <a:latin typeface="Arial" panose="020B0604020202020204" pitchFamily="34" charset="0"/>
                <a:ea typeface="Times New Roman" panose="02020603050405020304" pitchFamily="18" charset="0"/>
                <a:cs typeface="Times New Roman" panose="02020603050405020304" pitchFamily="18" charset="0"/>
              </a:rPr>
              <a:t>Muestra las medidas de la señalética vertical para zonas urbanas</a:t>
            </a:r>
            <a:r>
              <a:rPr lang="es-ES" sz="1400"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400" dirty="0">
                <a:effectLst/>
                <a:latin typeface="Arial" panose="020B0604020202020204" pitchFamily="34" charset="0"/>
                <a:ea typeface="Times New Roman" panose="02020603050405020304" pitchFamily="18" charset="0"/>
                <a:cs typeface="Times New Roman" panose="02020603050405020304" pitchFamily="18" charset="0"/>
              </a:rPr>
              <a:t>Tomada de </a:t>
            </a:r>
            <a:r>
              <a:rPr lang="es-ES" sz="1400" i="1" dirty="0">
                <a:effectLst/>
                <a:latin typeface="Arial" panose="020B0604020202020204" pitchFamily="34" charset="0"/>
                <a:ea typeface="Times New Roman" panose="02020603050405020304" pitchFamily="18" charset="0"/>
                <a:cs typeface="Times New Roman" panose="02020603050405020304" pitchFamily="18" charset="0"/>
              </a:rPr>
              <a:t>INEN 004-1, 2011.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826BC624-5F8B-4069-ADF0-3693A82DA05A}"/>
              </a:ext>
            </a:extLst>
          </p:cNvPr>
          <p:cNvSpPr txBox="1"/>
          <p:nvPr/>
        </p:nvSpPr>
        <p:spPr>
          <a:xfrm>
            <a:off x="89854" y="6401356"/>
            <a:ext cx="461529" cy="369332"/>
          </a:xfrm>
          <a:prstGeom prst="rect">
            <a:avLst/>
          </a:prstGeom>
          <a:noFill/>
        </p:spPr>
        <p:txBody>
          <a:bodyPr wrap="square">
            <a:spAutoFit/>
          </a:bodyPr>
          <a:lstStyle/>
          <a:p>
            <a:r>
              <a:rPr lang="es-MX" sz="1800"/>
              <a:t>14</a:t>
            </a:r>
            <a:endParaRPr lang="es-EC" sz="1800"/>
          </a:p>
        </p:txBody>
      </p:sp>
      <p:pic>
        <p:nvPicPr>
          <p:cNvPr id="8" name="Imagen 7">
            <a:extLst>
              <a:ext uri="{FF2B5EF4-FFF2-40B4-BE49-F238E27FC236}">
                <a16:creationId xmlns:a16="http://schemas.microsoft.com/office/drawing/2014/main" id="{30622E3E-F8D4-4A9A-A3DE-7B2B07CD7B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21092" y="981075"/>
            <a:ext cx="2549816" cy="41921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2390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REGULATORIAS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a:extLst>
              <a:ext uri="{FF2B5EF4-FFF2-40B4-BE49-F238E27FC236}">
                <a16:creationId xmlns:a16="http://schemas.microsoft.com/office/drawing/2014/main" id="{D4DB4D98-62CF-4471-96E4-4229D73D54AD}"/>
              </a:ext>
            </a:extLst>
          </p:cNvPr>
          <p:cNvPicPr/>
          <p:nvPr/>
        </p:nvPicPr>
        <p:blipFill rotWithShape="1">
          <a:blip r:embed="rId3"/>
          <a:srcRect r="71312" b="13399"/>
          <a:stretch/>
        </p:blipFill>
        <p:spPr>
          <a:xfrm>
            <a:off x="3659711" y="4391187"/>
            <a:ext cx="1230785" cy="1193635"/>
          </a:xfrm>
          <a:prstGeom prst="rect">
            <a:avLst/>
          </a:prstGeom>
        </p:spPr>
      </p:pic>
      <p:pic>
        <p:nvPicPr>
          <p:cNvPr id="9" name="Imagen 8">
            <a:extLst>
              <a:ext uri="{FF2B5EF4-FFF2-40B4-BE49-F238E27FC236}">
                <a16:creationId xmlns:a16="http://schemas.microsoft.com/office/drawing/2014/main" id="{8090AB31-9F18-4BEE-8EED-EAE8B1D94D1B}"/>
              </a:ext>
            </a:extLst>
          </p:cNvPr>
          <p:cNvPicPr/>
          <p:nvPr/>
        </p:nvPicPr>
        <p:blipFill rotWithShape="1">
          <a:blip r:embed="rId4"/>
          <a:srcRect t="6360" r="75557" b="13866"/>
          <a:stretch/>
        </p:blipFill>
        <p:spPr>
          <a:xfrm>
            <a:off x="5581693" y="2608804"/>
            <a:ext cx="1461018" cy="1308977"/>
          </a:xfrm>
          <a:prstGeom prst="rect">
            <a:avLst/>
          </a:prstGeom>
        </p:spPr>
      </p:pic>
      <p:pic>
        <p:nvPicPr>
          <p:cNvPr id="10" name="Imagen 9">
            <a:extLst>
              <a:ext uri="{FF2B5EF4-FFF2-40B4-BE49-F238E27FC236}">
                <a16:creationId xmlns:a16="http://schemas.microsoft.com/office/drawing/2014/main" id="{1812A96C-AF6C-457D-9B1F-8A254FB0E422}"/>
              </a:ext>
            </a:extLst>
          </p:cNvPr>
          <p:cNvPicPr/>
          <p:nvPr/>
        </p:nvPicPr>
        <p:blipFill rotWithShape="1">
          <a:blip r:embed="rId5"/>
          <a:srcRect t="26656" r="56839" b="29739"/>
          <a:stretch/>
        </p:blipFill>
        <p:spPr>
          <a:xfrm>
            <a:off x="8400256" y="1402918"/>
            <a:ext cx="3397460" cy="599626"/>
          </a:xfrm>
          <a:prstGeom prst="rect">
            <a:avLst/>
          </a:prstGeom>
        </p:spPr>
      </p:pic>
      <p:pic>
        <p:nvPicPr>
          <p:cNvPr id="11" name="Imagen 10">
            <a:extLst>
              <a:ext uri="{FF2B5EF4-FFF2-40B4-BE49-F238E27FC236}">
                <a16:creationId xmlns:a16="http://schemas.microsoft.com/office/drawing/2014/main" id="{E34A042D-1591-4814-B9AC-E13A2C4E33B9}"/>
              </a:ext>
            </a:extLst>
          </p:cNvPr>
          <p:cNvPicPr/>
          <p:nvPr/>
        </p:nvPicPr>
        <p:blipFill rotWithShape="1">
          <a:blip r:embed="rId6"/>
          <a:srcRect r="64396" b="25219"/>
          <a:stretch/>
        </p:blipFill>
        <p:spPr>
          <a:xfrm>
            <a:off x="1103412" y="2879140"/>
            <a:ext cx="2181289" cy="819198"/>
          </a:xfrm>
          <a:prstGeom prst="rect">
            <a:avLst/>
          </a:prstGeom>
        </p:spPr>
      </p:pic>
      <p:pic>
        <p:nvPicPr>
          <p:cNvPr id="12" name="Imagen 11">
            <a:extLst>
              <a:ext uri="{FF2B5EF4-FFF2-40B4-BE49-F238E27FC236}">
                <a16:creationId xmlns:a16="http://schemas.microsoft.com/office/drawing/2014/main" id="{577AF005-C270-4F66-A01E-6BC7811F9DB8}"/>
              </a:ext>
            </a:extLst>
          </p:cNvPr>
          <p:cNvPicPr/>
          <p:nvPr/>
        </p:nvPicPr>
        <p:blipFill rotWithShape="1">
          <a:blip r:embed="rId7"/>
          <a:srcRect r="53797" b="12102"/>
          <a:stretch/>
        </p:blipFill>
        <p:spPr>
          <a:xfrm>
            <a:off x="2927648" y="1131846"/>
            <a:ext cx="2189503" cy="1225623"/>
          </a:xfrm>
          <a:prstGeom prst="rect">
            <a:avLst/>
          </a:prstGeom>
        </p:spPr>
      </p:pic>
      <p:pic>
        <p:nvPicPr>
          <p:cNvPr id="13" name="Imagen 12">
            <a:extLst>
              <a:ext uri="{FF2B5EF4-FFF2-40B4-BE49-F238E27FC236}">
                <a16:creationId xmlns:a16="http://schemas.microsoft.com/office/drawing/2014/main" id="{E9D3F963-80B5-4636-9C85-FF82C586BBE8}"/>
              </a:ext>
            </a:extLst>
          </p:cNvPr>
          <p:cNvPicPr/>
          <p:nvPr/>
        </p:nvPicPr>
        <p:blipFill rotWithShape="1">
          <a:blip r:embed="rId8"/>
          <a:srcRect t="7271" r="68091" b="9799"/>
          <a:stretch/>
        </p:blipFill>
        <p:spPr>
          <a:xfrm>
            <a:off x="7538461" y="2699592"/>
            <a:ext cx="1319614" cy="1289463"/>
          </a:xfrm>
          <a:prstGeom prst="rect">
            <a:avLst/>
          </a:prstGeom>
        </p:spPr>
      </p:pic>
      <p:pic>
        <p:nvPicPr>
          <p:cNvPr id="14" name="Imagen 13">
            <a:extLst>
              <a:ext uri="{FF2B5EF4-FFF2-40B4-BE49-F238E27FC236}">
                <a16:creationId xmlns:a16="http://schemas.microsoft.com/office/drawing/2014/main" id="{7EF68FE1-7847-48D9-8C20-BC13DA8E0DEC}"/>
              </a:ext>
            </a:extLst>
          </p:cNvPr>
          <p:cNvPicPr/>
          <p:nvPr/>
        </p:nvPicPr>
        <p:blipFill rotWithShape="1">
          <a:blip r:embed="rId9"/>
          <a:srcRect r="69837" b="15579"/>
          <a:stretch/>
        </p:blipFill>
        <p:spPr bwMode="auto">
          <a:xfrm>
            <a:off x="1435316" y="4201210"/>
            <a:ext cx="1440160" cy="1401467"/>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295728EB-9280-4171-95C2-7542B7363F65}"/>
              </a:ext>
            </a:extLst>
          </p:cNvPr>
          <p:cNvPicPr/>
          <p:nvPr/>
        </p:nvPicPr>
        <p:blipFill rotWithShape="1">
          <a:blip r:embed="rId10"/>
          <a:srcRect r="51601" b="14645"/>
          <a:stretch/>
        </p:blipFill>
        <p:spPr>
          <a:xfrm>
            <a:off x="5553637" y="1102472"/>
            <a:ext cx="2570404" cy="1254997"/>
          </a:xfrm>
          <a:prstGeom prst="rect">
            <a:avLst/>
          </a:prstGeom>
        </p:spPr>
      </p:pic>
      <p:pic>
        <p:nvPicPr>
          <p:cNvPr id="16" name="Imagen 15">
            <a:extLst>
              <a:ext uri="{FF2B5EF4-FFF2-40B4-BE49-F238E27FC236}">
                <a16:creationId xmlns:a16="http://schemas.microsoft.com/office/drawing/2014/main" id="{CFBB3756-5535-48DE-BC59-56E2CACB06CD}"/>
              </a:ext>
            </a:extLst>
          </p:cNvPr>
          <p:cNvPicPr/>
          <p:nvPr/>
        </p:nvPicPr>
        <p:blipFill rotWithShape="1">
          <a:blip r:embed="rId11"/>
          <a:srcRect r="79567" b="13639"/>
          <a:stretch/>
        </p:blipFill>
        <p:spPr>
          <a:xfrm>
            <a:off x="1248802" y="1161719"/>
            <a:ext cx="1276711" cy="1246288"/>
          </a:xfrm>
          <a:prstGeom prst="rect">
            <a:avLst/>
          </a:prstGeom>
        </p:spPr>
      </p:pic>
      <p:pic>
        <p:nvPicPr>
          <p:cNvPr id="17" name="Imagen 16">
            <a:extLst>
              <a:ext uri="{FF2B5EF4-FFF2-40B4-BE49-F238E27FC236}">
                <a16:creationId xmlns:a16="http://schemas.microsoft.com/office/drawing/2014/main" id="{0D0B0001-C837-4C37-BFFA-A44A6D6BD7C0}"/>
              </a:ext>
            </a:extLst>
          </p:cNvPr>
          <p:cNvPicPr/>
          <p:nvPr/>
        </p:nvPicPr>
        <p:blipFill rotWithShape="1">
          <a:blip r:embed="rId12"/>
          <a:srcRect t="6010" r="75104" b="14604"/>
          <a:stretch/>
        </p:blipFill>
        <p:spPr>
          <a:xfrm>
            <a:off x="3797537" y="2531205"/>
            <a:ext cx="1319614" cy="1342068"/>
          </a:xfrm>
          <a:prstGeom prst="rect">
            <a:avLst/>
          </a:prstGeom>
        </p:spPr>
      </p:pic>
      <p:pic>
        <p:nvPicPr>
          <p:cNvPr id="18" name="Imagen 17">
            <a:extLst>
              <a:ext uri="{FF2B5EF4-FFF2-40B4-BE49-F238E27FC236}">
                <a16:creationId xmlns:a16="http://schemas.microsoft.com/office/drawing/2014/main" id="{5954BD4F-7BA7-493C-A5C1-C720FB083B6A}"/>
              </a:ext>
            </a:extLst>
          </p:cNvPr>
          <p:cNvPicPr/>
          <p:nvPr/>
        </p:nvPicPr>
        <p:blipFill rotWithShape="1">
          <a:blip r:embed="rId13"/>
          <a:srcRect r="74368" b="16615"/>
          <a:stretch/>
        </p:blipFill>
        <p:spPr>
          <a:xfrm>
            <a:off x="8597458" y="4246243"/>
            <a:ext cx="1562460" cy="1483527"/>
          </a:xfrm>
          <a:prstGeom prst="rect">
            <a:avLst/>
          </a:prstGeom>
        </p:spPr>
      </p:pic>
      <p:pic>
        <p:nvPicPr>
          <p:cNvPr id="19" name="Imagen 18">
            <a:extLst>
              <a:ext uri="{FF2B5EF4-FFF2-40B4-BE49-F238E27FC236}">
                <a16:creationId xmlns:a16="http://schemas.microsoft.com/office/drawing/2014/main" id="{B6647D20-F1EC-4BB4-9C1E-040A98BF1028}"/>
              </a:ext>
            </a:extLst>
          </p:cNvPr>
          <p:cNvPicPr/>
          <p:nvPr/>
        </p:nvPicPr>
        <p:blipFill rotWithShape="1">
          <a:blip r:embed="rId14"/>
          <a:srcRect r="64286" b="13468"/>
          <a:stretch/>
        </p:blipFill>
        <p:spPr>
          <a:xfrm>
            <a:off x="5864454" y="4287417"/>
            <a:ext cx="1948769" cy="1401177"/>
          </a:xfrm>
          <a:prstGeom prst="rect">
            <a:avLst/>
          </a:prstGeom>
        </p:spPr>
      </p:pic>
      <p:pic>
        <p:nvPicPr>
          <p:cNvPr id="20" name="Imagen 19">
            <a:extLst>
              <a:ext uri="{FF2B5EF4-FFF2-40B4-BE49-F238E27FC236}">
                <a16:creationId xmlns:a16="http://schemas.microsoft.com/office/drawing/2014/main" id="{C6D841D0-1BCB-4F99-83BB-CC6547A1677B}"/>
              </a:ext>
            </a:extLst>
          </p:cNvPr>
          <p:cNvPicPr/>
          <p:nvPr/>
        </p:nvPicPr>
        <p:blipFill rotWithShape="1">
          <a:blip r:embed="rId15"/>
          <a:srcRect r="71004" b="67734"/>
          <a:stretch/>
        </p:blipFill>
        <p:spPr>
          <a:xfrm>
            <a:off x="9667695" y="2596442"/>
            <a:ext cx="1562460" cy="1539768"/>
          </a:xfrm>
          <a:prstGeom prst="rect">
            <a:avLst/>
          </a:prstGeom>
        </p:spPr>
      </p:pic>
      <p:sp>
        <p:nvSpPr>
          <p:cNvPr id="21" name="CuadroTexto 20">
            <a:extLst>
              <a:ext uri="{FF2B5EF4-FFF2-40B4-BE49-F238E27FC236}">
                <a16:creationId xmlns:a16="http://schemas.microsoft.com/office/drawing/2014/main" id="{6EC00C63-B8B9-43B9-AADA-39051D1C98BA}"/>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sp>
        <p:nvSpPr>
          <p:cNvPr id="23" name="CuadroTexto 22">
            <a:extLst>
              <a:ext uri="{FF2B5EF4-FFF2-40B4-BE49-F238E27FC236}">
                <a16:creationId xmlns:a16="http://schemas.microsoft.com/office/drawing/2014/main" id="{13EA533D-0DC3-4C17-90F1-9B0497A1FF35}"/>
              </a:ext>
            </a:extLst>
          </p:cNvPr>
          <p:cNvSpPr txBox="1"/>
          <p:nvPr/>
        </p:nvSpPr>
        <p:spPr>
          <a:xfrm>
            <a:off x="89854" y="6401356"/>
            <a:ext cx="461529" cy="369332"/>
          </a:xfrm>
          <a:prstGeom prst="rect">
            <a:avLst/>
          </a:prstGeom>
          <a:noFill/>
        </p:spPr>
        <p:txBody>
          <a:bodyPr wrap="square">
            <a:spAutoFit/>
          </a:bodyPr>
          <a:lstStyle/>
          <a:p>
            <a:r>
              <a:rPr lang="es-MX" sz="1800"/>
              <a:t>15</a:t>
            </a:r>
            <a:endParaRPr lang="es-EC" sz="1800"/>
          </a:p>
        </p:txBody>
      </p:sp>
    </p:spTree>
    <p:extLst>
      <p:ext uri="{BB962C8B-B14F-4D97-AF65-F5344CB8AC3E}">
        <p14:creationId xmlns:p14="http://schemas.microsoft.com/office/powerpoint/2010/main" val="367604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003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PREVENTIVAS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A403F33C-8CFC-48FE-B8BA-7D7D109738E2}"/>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pic>
        <p:nvPicPr>
          <p:cNvPr id="5" name="Imagen 4">
            <a:extLst>
              <a:ext uri="{FF2B5EF4-FFF2-40B4-BE49-F238E27FC236}">
                <a16:creationId xmlns:a16="http://schemas.microsoft.com/office/drawing/2014/main" id="{9CA064F0-D057-455C-8577-726DCB3F18D3}"/>
              </a:ext>
            </a:extLst>
          </p:cNvPr>
          <p:cNvPicPr/>
          <p:nvPr/>
        </p:nvPicPr>
        <p:blipFill rotWithShape="1">
          <a:blip r:embed="rId3"/>
          <a:srcRect r="72835" b="14991"/>
          <a:stretch/>
        </p:blipFill>
        <p:spPr>
          <a:xfrm>
            <a:off x="1877739" y="986097"/>
            <a:ext cx="1428750" cy="1431206"/>
          </a:xfrm>
          <a:prstGeom prst="rect">
            <a:avLst/>
          </a:prstGeom>
        </p:spPr>
      </p:pic>
      <p:pic>
        <p:nvPicPr>
          <p:cNvPr id="6" name="Imagen 5">
            <a:extLst>
              <a:ext uri="{FF2B5EF4-FFF2-40B4-BE49-F238E27FC236}">
                <a16:creationId xmlns:a16="http://schemas.microsoft.com/office/drawing/2014/main" id="{811BB910-561C-4F75-ACC3-08874011635B}"/>
              </a:ext>
            </a:extLst>
          </p:cNvPr>
          <p:cNvPicPr/>
          <p:nvPr/>
        </p:nvPicPr>
        <p:blipFill rotWithShape="1">
          <a:blip r:embed="rId4"/>
          <a:srcRect r="68974" b="9692"/>
          <a:stretch/>
        </p:blipFill>
        <p:spPr>
          <a:xfrm>
            <a:off x="3730221" y="966520"/>
            <a:ext cx="1428750" cy="1378784"/>
          </a:xfrm>
          <a:prstGeom prst="rect">
            <a:avLst/>
          </a:prstGeom>
        </p:spPr>
      </p:pic>
      <p:pic>
        <p:nvPicPr>
          <p:cNvPr id="7" name="Imagen 6">
            <a:extLst>
              <a:ext uri="{FF2B5EF4-FFF2-40B4-BE49-F238E27FC236}">
                <a16:creationId xmlns:a16="http://schemas.microsoft.com/office/drawing/2014/main" id="{9A88F700-0A84-4021-B6F4-6587C8EA99B9}"/>
              </a:ext>
            </a:extLst>
          </p:cNvPr>
          <p:cNvPicPr/>
          <p:nvPr/>
        </p:nvPicPr>
        <p:blipFill rotWithShape="1">
          <a:blip r:embed="rId5"/>
          <a:srcRect l="1148" t="3168" r="68584" b="6834"/>
          <a:stretch/>
        </p:blipFill>
        <p:spPr>
          <a:xfrm>
            <a:off x="372836" y="2689227"/>
            <a:ext cx="1267065" cy="1389745"/>
          </a:xfrm>
          <a:prstGeom prst="rect">
            <a:avLst/>
          </a:prstGeom>
        </p:spPr>
      </p:pic>
      <p:pic>
        <p:nvPicPr>
          <p:cNvPr id="8" name="Imagen 7">
            <a:extLst>
              <a:ext uri="{FF2B5EF4-FFF2-40B4-BE49-F238E27FC236}">
                <a16:creationId xmlns:a16="http://schemas.microsoft.com/office/drawing/2014/main" id="{2BF1904C-4877-45CC-A24E-425A1E46BE36}"/>
              </a:ext>
            </a:extLst>
          </p:cNvPr>
          <p:cNvPicPr/>
          <p:nvPr/>
        </p:nvPicPr>
        <p:blipFill>
          <a:blip r:embed="rId6"/>
          <a:stretch>
            <a:fillRect/>
          </a:stretch>
        </p:blipFill>
        <p:spPr>
          <a:xfrm>
            <a:off x="7577380" y="929069"/>
            <a:ext cx="3919220" cy="1381125"/>
          </a:xfrm>
          <a:prstGeom prst="rect">
            <a:avLst/>
          </a:prstGeom>
        </p:spPr>
      </p:pic>
      <p:pic>
        <p:nvPicPr>
          <p:cNvPr id="3" name="Imagen 2">
            <a:extLst>
              <a:ext uri="{FF2B5EF4-FFF2-40B4-BE49-F238E27FC236}">
                <a16:creationId xmlns:a16="http://schemas.microsoft.com/office/drawing/2014/main" id="{8EE95447-1AE4-4082-B783-DE02DA37F2CC}"/>
              </a:ext>
            </a:extLst>
          </p:cNvPr>
          <p:cNvPicPr>
            <a:picLocks noChangeAspect="1"/>
          </p:cNvPicPr>
          <p:nvPr/>
        </p:nvPicPr>
        <p:blipFill>
          <a:blip r:embed="rId7"/>
          <a:stretch>
            <a:fillRect/>
          </a:stretch>
        </p:blipFill>
        <p:spPr>
          <a:xfrm>
            <a:off x="1609724" y="2645039"/>
            <a:ext cx="3286125" cy="1485900"/>
          </a:xfrm>
          <a:prstGeom prst="rect">
            <a:avLst/>
          </a:prstGeom>
        </p:spPr>
      </p:pic>
      <p:pic>
        <p:nvPicPr>
          <p:cNvPr id="11" name="Imagen 10">
            <a:extLst>
              <a:ext uri="{FF2B5EF4-FFF2-40B4-BE49-F238E27FC236}">
                <a16:creationId xmlns:a16="http://schemas.microsoft.com/office/drawing/2014/main" id="{6B85D5E6-F17C-4349-A2B3-E8FB57501E90}"/>
              </a:ext>
            </a:extLst>
          </p:cNvPr>
          <p:cNvPicPr>
            <a:picLocks noChangeAspect="1"/>
          </p:cNvPicPr>
          <p:nvPr/>
        </p:nvPicPr>
        <p:blipFill>
          <a:blip r:embed="rId8"/>
          <a:stretch>
            <a:fillRect/>
          </a:stretch>
        </p:blipFill>
        <p:spPr>
          <a:xfrm>
            <a:off x="8760423" y="2513988"/>
            <a:ext cx="2990850" cy="1647825"/>
          </a:xfrm>
          <a:prstGeom prst="rect">
            <a:avLst/>
          </a:prstGeom>
        </p:spPr>
      </p:pic>
      <p:pic>
        <p:nvPicPr>
          <p:cNvPr id="13" name="Imagen 12">
            <a:extLst>
              <a:ext uri="{FF2B5EF4-FFF2-40B4-BE49-F238E27FC236}">
                <a16:creationId xmlns:a16="http://schemas.microsoft.com/office/drawing/2014/main" id="{3F49C21C-E253-44D2-96BD-EBDC02F9789D}"/>
              </a:ext>
            </a:extLst>
          </p:cNvPr>
          <p:cNvPicPr>
            <a:picLocks noChangeAspect="1"/>
          </p:cNvPicPr>
          <p:nvPr/>
        </p:nvPicPr>
        <p:blipFill>
          <a:blip r:embed="rId9"/>
          <a:stretch>
            <a:fillRect/>
          </a:stretch>
        </p:blipFill>
        <p:spPr>
          <a:xfrm>
            <a:off x="5473701" y="2571139"/>
            <a:ext cx="2905125" cy="1533525"/>
          </a:xfrm>
          <a:prstGeom prst="rect">
            <a:avLst/>
          </a:prstGeom>
        </p:spPr>
      </p:pic>
      <p:pic>
        <p:nvPicPr>
          <p:cNvPr id="15" name="Imagen 14">
            <a:extLst>
              <a:ext uri="{FF2B5EF4-FFF2-40B4-BE49-F238E27FC236}">
                <a16:creationId xmlns:a16="http://schemas.microsoft.com/office/drawing/2014/main" id="{A73C3476-A608-48C4-A3CC-2DAF80EC6338}"/>
              </a:ext>
            </a:extLst>
          </p:cNvPr>
          <p:cNvPicPr>
            <a:picLocks noChangeAspect="1"/>
          </p:cNvPicPr>
          <p:nvPr/>
        </p:nvPicPr>
        <p:blipFill>
          <a:blip r:embed="rId10"/>
          <a:stretch>
            <a:fillRect/>
          </a:stretch>
        </p:blipFill>
        <p:spPr>
          <a:xfrm>
            <a:off x="8240399" y="4090041"/>
            <a:ext cx="1905496" cy="1613176"/>
          </a:xfrm>
          <a:prstGeom prst="rect">
            <a:avLst/>
          </a:prstGeom>
        </p:spPr>
      </p:pic>
      <p:pic>
        <p:nvPicPr>
          <p:cNvPr id="17" name="Imagen 16">
            <a:extLst>
              <a:ext uri="{FF2B5EF4-FFF2-40B4-BE49-F238E27FC236}">
                <a16:creationId xmlns:a16="http://schemas.microsoft.com/office/drawing/2014/main" id="{B8E49CB0-2386-41E6-BEE5-9FB8D797A454}"/>
              </a:ext>
            </a:extLst>
          </p:cNvPr>
          <p:cNvPicPr>
            <a:picLocks noChangeAspect="1"/>
          </p:cNvPicPr>
          <p:nvPr/>
        </p:nvPicPr>
        <p:blipFill>
          <a:blip r:embed="rId11"/>
          <a:stretch>
            <a:fillRect/>
          </a:stretch>
        </p:blipFill>
        <p:spPr>
          <a:xfrm>
            <a:off x="10214297" y="4148947"/>
            <a:ext cx="1695450" cy="1600200"/>
          </a:xfrm>
          <a:prstGeom prst="rect">
            <a:avLst/>
          </a:prstGeom>
        </p:spPr>
      </p:pic>
      <p:pic>
        <p:nvPicPr>
          <p:cNvPr id="19" name="Imagen 18">
            <a:extLst>
              <a:ext uri="{FF2B5EF4-FFF2-40B4-BE49-F238E27FC236}">
                <a16:creationId xmlns:a16="http://schemas.microsoft.com/office/drawing/2014/main" id="{A592E279-9367-4330-856C-55CAE5B836F3}"/>
              </a:ext>
            </a:extLst>
          </p:cNvPr>
          <p:cNvPicPr>
            <a:picLocks noChangeAspect="1"/>
          </p:cNvPicPr>
          <p:nvPr/>
        </p:nvPicPr>
        <p:blipFill>
          <a:blip r:embed="rId12"/>
          <a:stretch>
            <a:fillRect/>
          </a:stretch>
        </p:blipFill>
        <p:spPr>
          <a:xfrm>
            <a:off x="4539662" y="4048889"/>
            <a:ext cx="1714500" cy="1590675"/>
          </a:xfrm>
          <a:prstGeom prst="rect">
            <a:avLst/>
          </a:prstGeom>
        </p:spPr>
      </p:pic>
      <p:pic>
        <p:nvPicPr>
          <p:cNvPr id="21" name="Imagen 20">
            <a:extLst>
              <a:ext uri="{FF2B5EF4-FFF2-40B4-BE49-F238E27FC236}">
                <a16:creationId xmlns:a16="http://schemas.microsoft.com/office/drawing/2014/main" id="{5ABBB489-8562-4DFB-88B8-1FD2D1839B43}"/>
              </a:ext>
            </a:extLst>
          </p:cNvPr>
          <p:cNvPicPr>
            <a:picLocks noChangeAspect="1"/>
          </p:cNvPicPr>
          <p:nvPr/>
        </p:nvPicPr>
        <p:blipFill>
          <a:blip r:embed="rId13"/>
          <a:stretch>
            <a:fillRect/>
          </a:stretch>
        </p:blipFill>
        <p:spPr>
          <a:xfrm>
            <a:off x="142874" y="4175127"/>
            <a:ext cx="2933700" cy="1457325"/>
          </a:xfrm>
          <a:prstGeom prst="rect">
            <a:avLst/>
          </a:prstGeom>
        </p:spPr>
      </p:pic>
      <p:pic>
        <p:nvPicPr>
          <p:cNvPr id="23" name="Imagen 22">
            <a:extLst>
              <a:ext uri="{FF2B5EF4-FFF2-40B4-BE49-F238E27FC236}">
                <a16:creationId xmlns:a16="http://schemas.microsoft.com/office/drawing/2014/main" id="{3EA28793-DF42-4381-8EAF-9274C47627A2}"/>
              </a:ext>
            </a:extLst>
          </p:cNvPr>
          <p:cNvPicPr>
            <a:picLocks noChangeAspect="1"/>
          </p:cNvPicPr>
          <p:nvPr/>
        </p:nvPicPr>
        <p:blipFill>
          <a:blip r:embed="rId14"/>
          <a:stretch>
            <a:fillRect/>
          </a:stretch>
        </p:blipFill>
        <p:spPr>
          <a:xfrm>
            <a:off x="6680898" y="4332400"/>
            <a:ext cx="1428750" cy="1409700"/>
          </a:xfrm>
          <a:prstGeom prst="rect">
            <a:avLst/>
          </a:prstGeom>
        </p:spPr>
      </p:pic>
      <p:pic>
        <p:nvPicPr>
          <p:cNvPr id="25" name="Imagen 24">
            <a:extLst>
              <a:ext uri="{FF2B5EF4-FFF2-40B4-BE49-F238E27FC236}">
                <a16:creationId xmlns:a16="http://schemas.microsoft.com/office/drawing/2014/main" id="{5B890F73-C796-44CD-A728-3A822F38B0BC}"/>
              </a:ext>
            </a:extLst>
          </p:cNvPr>
          <p:cNvPicPr>
            <a:picLocks noChangeAspect="1"/>
          </p:cNvPicPr>
          <p:nvPr/>
        </p:nvPicPr>
        <p:blipFill>
          <a:blip r:embed="rId15"/>
          <a:stretch>
            <a:fillRect/>
          </a:stretch>
        </p:blipFill>
        <p:spPr>
          <a:xfrm>
            <a:off x="5492162" y="905128"/>
            <a:ext cx="1524000" cy="1438275"/>
          </a:xfrm>
          <a:prstGeom prst="rect">
            <a:avLst/>
          </a:prstGeom>
        </p:spPr>
      </p:pic>
      <p:pic>
        <p:nvPicPr>
          <p:cNvPr id="27" name="Imagen 26">
            <a:extLst>
              <a:ext uri="{FF2B5EF4-FFF2-40B4-BE49-F238E27FC236}">
                <a16:creationId xmlns:a16="http://schemas.microsoft.com/office/drawing/2014/main" id="{62EDB4EA-67F2-4D95-A4DD-E717D9FDC6F4}"/>
              </a:ext>
            </a:extLst>
          </p:cNvPr>
          <p:cNvPicPr>
            <a:picLocks noChangeAspect="1"/>
          </p:cNvPicPr>
          <p:nvPr/>
        </p:nvPicPr>
        <p:blipFill rotWithShape="1">
          <a:blip r:embed="rId16"/>
          <a:srcRect b="2553"/>
          <a:stretch/>
        </p:blipFill>
        <p:spPr>
          <a:xfrm>
            <a:off x="2946581" y="4048889"/>
            <a:ext cx="1748080" cy="1559800"/>
          </a:xfrm>
          <a:prstGeom prst="rect">
            <a:avLst/>
          </a:prstGeom>
        </p:spPr>
      </p:pic>
      <p:pic>
        <p:nvPicPr>
          <p:cNvPr id="29" name="Imagen 28">
            <a:extLst>
              <a:ext uri="{FF2B5EF4-FFF2-40B4-BE49-F238E27FC236}">
                <a16:creationId xmlns:a16="http://schemas.microsoft.com/office/drawing/2014/main" id="{1B392D6E-375B-43B9-BA26-4155E2973413}"/>
              </a:ext>
            </a:extLst>
          </p:cNvPr>
          <p:cNvPicPr>
            <a:picLocks noChangeAspect="1"/>
          </p:cNvPicPr>
          <p:nvPr/>
        </p:nvPicPr>
        <p:blipFill>
          <a:blip r:embed="rId17"/>
          <a:stretch>
            <a:fillRect/>
          </a:stretch>
        </p:blipFill>
        <p:spPr>
          <a:xfrm>
            <a:off x="230172" y="986097"/>
            <a:ext cx="1428750" cy="1447800"/>
          </a:xfrm>
          <a:prstGeom prst="rect">
            <a:avLst/>
          </a:prstGeom>
        </p:spPr>
      </p:pic>
      <p:sp>
        <p:nvSpPr>
          <p:cNvPr id="33" name="CuadroTexto 32">
            <a:extLst>
              <a:ext uri="{FF2B5EF4-FFF2-40B4-BE49-F238E27FC236}">
                <a16:creationId xmlns:a16="http://schemas.microsoft.com/office/drawing/2014/main" id="{76523097-0032-48B6-AF62-3BE5B6EE9894}"/>
              </a:ext>
            </a:extLst>
          </p:cNvPr>
          <p:cNvSpPr txBox="1"/>
          <p:nvPr/>
        </p:nvSpPr>
        <p:spPr>
          <a:xfrm>
            <a:off x="89854" y="6401356"/>
            <a:ext cx="461529" cy="369332"/>
          </a:xfrm>
          <a:prstGeom prst="rect">
            <a:avLst/>
          </a:prstGeom>
          <a:noFill/>
        </p:spPr>
        <p:txBody>
          <a:bodyPr wrap="square">
            <a:spAutoFit/>
          </a:bodyPr>
          <a:lstStyle/>
          <a:p>
            <a:r>
              <a:rPr lang="es-MX" sz="1800"/>
              <a:t>16</a:t>
            </a:r>
            <a:endParaRPr lang="es-EC" sz="1800"/>
          </a:p>
        </p:txBody>
      </p:sp>
    </p:spTree>
    <p:extLst>
      <p:ext uri="{BB962C8B-B14F-4D97-AF65-F5344CB8AC3E}">
        <p14:creationId xmlns:p14="http://schemas.microsoft.com/office/powerpoint/2010/main" val="524803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1236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INFORMATIVAS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52C0260C-49C5-45D0-9F50-B3BB6331C2BE}"/>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pic>
        <p:nvPicPr>
          <p:cNvPr id="5" name="Imagen 4">
            <a:extLst>
              <a:ext uri="{FF2B5EF4-FFF2-40B4-BE49-F238E27FC236}">
                <a16:creationId xmlns:a16="http://schemas.microsoft.com/office/drawing/2014/main" id="{50E13E20-397E-4A11-B16D-D0EC134A88E6}"/>
              </a:ext>
            </a:extLst>
          </p:cNvPr>
          <p:cNvPicPr/>
          <p:nvPr/>
        </p:nvPicPr>
        <p:blipFill>
          <a:blip r:embed="rId3"/>
          <a:stretch>
            <a:fillRect/>
          </a:stretch>
        </p:blipFill>
        <p:spPr>
          <a:xfrm>
            <a:off x="4009746" y="3984208"/>
            <a:ext cx="1019175" cy="1142365"/>
          </a:xfrm>
          <a:prstGeom prst="rect">
            <a:avLst/>
          </a:prstGeom>
        </p:spPr>
      </p:pic>
      <p:pic>
        <p:nvPicPr>
          <p:cNvPr id="6" name="Imagen 5">
            <a:extLst>
              <a:ext uri="{FF2B5EF4-FFF2-40B4-BE49-F238E27FC236}">
                <a16:creationId xmlns:a16="http://schemas.microsoft.com/office/drawing/2014/main" id="{71878D3B-5C75-4F2F-A22A-979BEC7BEEF2}"/>
              </a:ext>
            </a:extLst>
          </p:cNvPr>
          <p:cNvPicPr/>
          <p:nvPr/>
        </p:nvPicPr>
        <p:blipFill rotWithShape="1">
          <a:blip r:embed="rId4"/>
          <a:srcRect b="6313"/>
          <a:stretch/>
        </p:blipFill>
        <p:spPr bwMode="auto">
          <a:xfrm>
            <a:off x="9148902" y="878918"/>
            <a:ext cx="1381125" cy="165544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683DB371-B555-458B-A0E6-4815F9232227}"/>
              </a:ext>
            </a:extLst>
          </p:cNvPr>
          <p:cNvPicPr/>
          <p:nvPr/>
        </p:nvPicPr>
        <p:blipFill rotWithShape="1">
          <a:blip r:embed="rId5"/>
          <a:srcRect t="4580" b="4432"/>
          <a:stretch/>
        </p:blipFill>
        <p:spPr bwMode="auto">
          <a:xfrm>
            <a:off x="2211293" y="1024248"/>
            <a:ext cx="1366520" cy="173355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7DCAA57-2176-47C1-A329-74E5B93C212C}"/>
              </a:ext>
            </a:extLst>
          </p:cNvPr>
          <p:cNvPicPr/>
          <p:nvPr/>
        </p:nvPicPr>
        <p:blipFill>
          <a:blip r:embed="rId6"/>
          <a:stretch>
            <a:fillRect/>
          </a:stretch>
        </p:blipFill>
        <p:spPr>
          <a:xfrm>
            <a:off x="5547800" y="3271981"/>
            <a:ext cx="1295400" cy="1840865"/>
          </a:xfrm>
          <a:prstGeom prst="rect">
            <a:avLst/>
          </a:prstGeom>
        </p:spPr>
      </p:pic>
      <p:pic>
        <p:nvPicPr>
          <p:cNvPr id="9" name="Imagen 8">
            <a:extLst>
              <a:ext uri="{FF2B5EF4-FFF2-40B4-BE49-F238E27FC236}">
                <a16:creationId xmlns:a16="http://schemas.microsoft.com/office/drawing/2014/main" id="{5D274229-57D0-4FD3-A606-F45D3B36F616}"/>
              </a:ext>
            </a:extLst>
          </p:cNvPr>
          <p:cNvPicPr/>
          <p:nvPr/>
        </p:nvPicPr>
        <p:blipFill>
          <a:blip r:embed="rId7"/>
          <a:stretch>
            <a:fillRect/>
          </a:stretch>
        </p:blipFill>
        <p:spPr>
          <a:xfrm>
            <a:off x="2263363" y="3308478"/>
            <a:ext cx="1314450" cy="1829435"/>
          </a:xfrm>
          <a:prstGeom prst="rect">
            <a:avLst/>
          </a:prstGeom>
        </p:spPr>
      </p:pic>
      <p:pic>
        <p:nvPicPr>
          <p:cNvPr id="3" name="Imagen 2">
            <a:extLst>
              <a:ext uri="{FF2B5EF4-FFF2-40B4-BE49-F238E27FC236}">
                <a16:creationId xmlns:a16="http://schemas.microsoft.com/office/drawing/2014/main" id="{CBA63CB7-4467-43A0-86FF-56826C06A725}"/>
              </a:ext>
            </a:extLst>
          </p:cNvPr>
          <p:cNvPicPr>
            <a:picLocks noChangeAspect="1"/>
          </p:cNvPicPr>
          <p:nvPr/>
        </p:nvPicPr>
        <p:blipFill>
          <a:blip r:embed="rId8"/>
          <a:stretch>
            <a:fillRect/>
          </a:stretch>
        </p:blipFill>
        <p:spPr>
          <a:xfrm>
            <a:off x="7371319" y="875423"/>
            <a:ext cx="1285875" cy="1771650"/>
          </a:xfrm>
          <a:prstGeom prst="rect">
            <a:avLst/>
          </a:prstGeom>
        </p:spPr>
      </p:pic>
      <p:pic>
        <p:nvPicPr>
          <p:cNvPr id="11" name="Imagen 10">
            <a:extLst>
              <a:ext uri="{FF2B5EF4-FFF2-40B4-BE49-F238E27FC236}">
                <a16:creationId xmlns:a16="http://schemas.microsoft.com/office/drawing/2014/main" id="{F0EAF9FA-D725-41A6-B882-810CF875DAB7}"/>
              </a:ext>
            </a:extLst>
          </p:cNvPr>
          <p:cNvPicPr>
            <a:picLocks noChangeAspect="1"/>
          </p:cNvPicPr>
          <p:nvPr/>
        </p:nvPicPr>
        <p:blipFill>
          <a:blip r:embed="rId9"/>
          <a:stretch>
            <a:fillRect/>
          </a:stretch>
        </p:blipFill>
        <p:spPr>
          <a:xfrm>
            <a:off x="3937090" y="1024248"/>
            <a:ext cx="1266825" cy="1876425"/>
          </a:xfrm>
          <a:prstGeom prst="rect">
            <a:avLst/>
          </a:prstGeom>
        </p:spPr>
      </p:pic>
      <p:pic>
        <p:nvPicPr>
          <p:cNvPr id="13" name="Imagen 12">
            <a:extLst>
              <a:ext uri="{FF2B5EF4-FFF2-40B4-BE49-F238E27FC236}">
                <a16:creationId xmlns:a16="http://schemas.microsoft.com/office/drawing/2014/main" id="{A20B9FE4-A196-44CE-BD1E-E100D1CD9E1C}"/>
              </a:ext>
            </a:extLst>
          </p:cNvPr>
          <p:cNvPicPr>
            <a:picLocks noChangeAspect="1"/>
          </p:cNvPicPr>
          <p:nvPr/>
        </p:nvPicPr>
        <p:blipFill>
          <a:blip r:embed="rId10"/>
          <a:stretch>
            <a:fillRect/>
          </a:stretch>
        </p:blipFill>
        <p:spPr>
          <a:xfrm>
            <a:off x="471759" y="3278014"/>
            <a:ext cx="1409700" cy="1828800"/>
          </a:xfrm>
          <a:prstGeom prst="rect">
            <a:avLst/>
          </a:prstGeom>
        </p:spPr>
      </p:pic>
      <p:pic>
        <p:nvPicPr>
          <p:cNvPr id="15" name="Imagen 14">
            <a:extLst>
              <a:ext uri="{FF2B5EF4-FFF2-40B4-BE49-F238E27FC236}">
                <a16:creationId xmlns:a16="http://schemas.microsoft.com/office/drawing/2014/main" id="{1909BCF4-3EA3-4323-AA5B-F9852AD29D17}"/>
              </a:ext>
            </a:extLst>
          </p:cNvPr>
          <p:cNvPicPr>
            <a:picLocks noChangeAspect="1"/>
          </p:cNvPicPr>
          <p:nvPr/>
        </p:nvPicPr>
        <p:blipFill>
          <a:blip r:embed="rId11"/>
          <a:stretch>
            <a:fillRect/>
          </a:stretch>
        </p:blipFill>
        <p:spPr>
          <a:xfrm>
            <a:off x="5593521" y="1062070"/>
            <a:ext cx="1143000" cy="1085850"/>
          </a:xfrm>
          <a:prstGeom prst="rect">
            <a:avLst/>
          </a:prstGeom>
        </p:spPr>
      </p:pic>
      <p:pic>
        <p:nvPicPr>
          <p:cNvPr id="17" name="Imagen 16">
            <a:extLst>
              <a:ext uri="{FF2B5EF4-FFF2-40B4-BE49-F238E27FC236}">
                <a16:creationId xmlns:a16="http://schemas.microsoft.com/office/drawing/2014/main" id="{9B3C9253-9EFB-49BF-9ACC-7B6B1ED922AD}"/>
              </a:ext>
            </a:extLst>
          </p:cNvPr>
          <p:cNvPicPr>
            <a:picLocks noChangeAspect="1"/>
          </p:cNvPicPr>
          <p:nvPr/>
        </p:nvPicPr>
        <p:blipFill>
          <a:blip r:embed="rId12"/>
          <a:stretch>
            <a:fillRect/>
          </a:stretch>
        </p:blipFill>
        <p:spPr>
          <a:xfrm>
            <a:off x="7496423" y="3920855"/>
            <a:ext cx="1114425" cy="1143000"/>
          </a:xfrm>
          <a:prstGeom prst="rect">
            <a:avLst/>
          </a:prstGeom>
        </p:spPr>
      </p:pic>
      <p:pic>
        <p:nvPicPr>
          <p:cNvPr id="19" name="Imagen 18">
            <a:extLst>
              <a:ext uri="{FF2B5EF4-FFF2-40B4-BE49-F238E27FC236}">
                <a16:creationId xmlns:a16="http://schemas.microsoft.com/office/drawing/2014/main" id="{09C848CB-921E-4B75-84F9-49A5C1374429}"/>
              </a:ext>
            </a:extLst>
          </p:cNvPr>
          <p:cNvPicPr>
            <a:picLocks noChangeAspect="1"/>
          </p:cNvPicPr>
          <p:nvPr/>
        </p:nvPicPr>
        <p:blipFill>
          <a:blip r:embed="rId13"/>
          <a:stretch>
            <a:fillRect/>
          </a:stretch>
        </p:blipFill>
        <p:spPr>
          <a:xfrm>
            <a:off x="9168646" y="3984208"/>
            <a:ext cx="1095375" cy="1095375"/>
          </a:xfrm>
          <a:prstGeom prst="rect">
            <a:avLst/>
          </a:prstGeom>
        </p:spPr>
      </p:pic>
      <p:pic>
        <p:nvPicPr>
          <p:cNvPr id="21" name="Imagen 20">
            <a:extLst>
              <a:ext uri="{FF2B5EF4-FFF2-40B4-BE49-F238E27FC236}">
                <a16:creationId xmlns:a16="http://schemas.microsoft.com/office/drawing/2014/main" id="{97E5E7DC-4C3F-4AE8-9EAA-8BC640FA6E55}"/>
              </a:ext>
            </a:extLst>
          </p:cNvPr>
          <p:cNvPicPr>
            <a:picLocks noChangeAspect="1"/>
          </p:cNvPicPr>
          <p:nvPr/>
        </p:nvPicPr>
        <p:blipFill>
          <a:blip r:embed="rId14"/>
          <a:stretch>
            <a:fillRect/>
          </a:stretch>
        </p:blipFill>
        <p:spPr>
          <a:xfrm>
            <a:off x="640853" y="1173241"/>
            <a:ext cx="1104900" cy="1066800"/>
          </a:xfrm>
          <a:prstGeom prst="rect">
            <a:avLst/>
          </a:prstGeom>
        </p:spPr>
      </p:pic>
      <p:pic>
        <p:nvPicPr>
          <p:cNvPr id="23" name="Imagen 22">
            <a:extLst>
              <a:ext uri="{FF2B5EF4-FFF2-40B4-BE49-F238E27FC236}">
                <a16:creationId xmlns:a16="http://schemas.microsoft.com/office/drawing/2014/main" id="{697A257C-6A7F-4F2B-B551-A9A139339351}"/>
              </a:ext>
            </a:extLst>
          </p:cNvPr>
          <p:cNvPicPr>
            <a:picLocks noChangeAspect="1"/>
          </p:cNvPicPr>
          <p:nvPr/>
        </p:nvPicPr>
        <p:blipFill>
          <a:blip r:embed="rId15"/>
          <a:stretch>
            <a:fillRect/>
          </a:stretch>
        </p:blipFill>
        <p:spPr>
          <a:xfrm>
            <a:off x="10530027" y="2637560"/>
            <a:ext cx="1238250" cy="1228725"/>
          </a:xfrm>
          <a:prstGeom prst="rect">
            <a:avLst/>
          </a:prstGeom>
        </p:spPr>
      </p:pic>
      <p:sp>
        <p:nvSpPr>
          <p:cNvPr id="27" name="CuadroTexto 26">
            <a:extLst>
              <a:ext uri="{FF2B5EF4-FFF2-40B4-BE49-F238E27FC236}">
                <a16:creationId xmlns:a16="http://schemas.microsoft.com/office/drawing/2014/main" id="{53861B4A-305F-4D66-8BB1-99ED3229EB58}"/>
              </a:ext>
            </a:extLst>
          </p:cNvPr>
          <p:cNvSpPr txBox="1"/>
          <p:nvPr/>
        </p:nvSpPr>
        <p:spPr>
          <a:xfrm>
            <a:off x="89854" y="6401356"/>
            <a:ext cx="461529" cy="369332"/>
          </a:xfrm>
          <a:prstGeom prst="rect">
            <a:avLst/>
          </a:prstGeom>
          <a:noFill/>
        </p:spPr>
        <p:txBody>
          <a:bodyPr wrap="square">
            <a:spAutoFit/>
          </a:bodyPr>
          <a:lstStyle/>
          <a:p>
            <a:r>
              <a:rPr lang="es-MX" sz="1800"/>
              <a:t>17</a:t>
            </a:r>
            <a:endParaRPr lang="es-EC" sz="1800"/>
          </a:p>
        </p:txBody>
      </p:sp>
    </p:spTree>
    <p:extLst>
      <p:ext uri="{BB962C8B-B14F-4D97-AF65-F5344CB8AC3E}">
        <p14:creationId xmlns:p14="http://schemas.microsoft.com/office/powerpoint/2010/main" val="211942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6674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s-MX" altLang="es-EC" sz="2000" b="1">
                <a:solidFill>
                  <a:srgbClr val="000000"/>
                </a:solidFill>
              </a:rPr>
              <a:t>VARIABLES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C5502B9F-923F-4498-85E5-4C2885B8E3E6}"/>
              </a:ext>
            </a:extLst>
          </p:cNvPr>
          <p:cNvSpPr txBox="1"/>
          <p:nvPr/>
        </p:nvSpPr>
        <p:spPr>
          <a:xfrm>
            <a:off x="4401971" y="5805264"/>
            <a:ext cx="3388058" cy="369332"/>
          </a:xfrm>
          <a:prstGeom prst="rect">
            <a:avLst/>
          </a:prstGeom>
          <a:noFill/>
        </p:spPr>
        <p:txBody>
          <a:bodyPr wrap="square">
            <a:spAutoFit/>
          </a:bodyPr>
          <a:lstStyle/>
          <a:p>
            <a:r>
              <a:rPr lang="es-MX"/>
              <a:t>Tomado de (Diario salud, 2020)</a:t>
            </a:r>
            <a:endParaRPr lang="es-EC"/>
          </a:p>
        </p:txBody>
      </p:sp>
      <p:pic>
        <p:nvPicPr>
          <p:cNvPr id="25602" name="Picture 2" descr="Los semáforos serán el indicador sanitario desde el 4 de mayo">
            <a:extLst>
              <a:ext uri="{FF2B5EF4-FFF2-40B4-BE49-F238E27FC236}">
                <a16:creationId xmlns:a16="http://schemas.microsoft.com/office/drawing/2014/main" id="{BDBD36BE-9BE9-4F3D-8457-ED46B8E5B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428" y="1279746"/>
            <a:ext cx="7011144" cy="373927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82CECCB-6E90-4AE4-8A81-78D74151088C}"/>
              </a:ext>
            </a:extLst>
          </p:cNvPr>
          <p:cNvSpPr txBox="1"/>
          <p:nvPr/>
        </p:nvSpPr>
        <p:spPr>
          <a:xfrm>
            <a:off x="89854" y="6401356"/>
            <a:ext cx="461529" cy="369332"/>
          </a:xfrm>
          <a:prstGeom prst="rect">
            <a:avLst/>
          </a:prstGeom>
          <a:noFill/>
        </p:spPr>
        <p:txBody>
          <a:bodyPr wrap="square">
            <a:spAutoFit/>
          </a:bodyPr>
          <a:lstStyle/>
          <a:p>
            <a:r>
              <a:rPr lang="es-MX" sz="1800"/>
              <a:t>18</a:t>
            </a:r>
            <a:endParaRPr lang="es-EC" sz="1800"/>
          </a:p>
        </p:txBody>
      </p:sp>
    </p:spTree>
    <p:extLst>
      <p:ext uri="{BB962C8B-B14F-4D97-AF65-F5344CB8AC3E}">
        <p14:creationId xmlns:p14="http://schemas.microsoft.com/office/powerpoint/2010/main" val="1034741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4957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SEÑALÉTICA VERTICAL</a:t>
            </a:r>
            <a:endParaRPr lang="es-EC" altLang="es-EC" sz="3200" dirty="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id="{6397B7B0-C5B7-4D3B-BE76-D2237A076BD2}"/>
              </a:ext>
            </a:extLst>
          </p:cNvPr>
          <p:cNvPicPr>
            <a:picLocks noChangeAspect="1"/>
          </p:cNvPicPr>
          <p:nvPr/>
        </p:nvPicPr>
        <p:blipFill>
          <a:blip r:embed="rId3"/>
          <a:stretch>
            <a:fillRect/>
          </a:stretch>
        </p:blipFill>
        <p:spPr>
          <a:xfrm>
            <a:off x="2897624" y="1916832"/>
            <a:ext cx="6396751" cy="3623692"/>
          </a:xfrm>
          <a:prstGeom prst="rect">
            <a:avLst/>
          </a:prstGeom>
        </p:spPr>
      </p:pic>
      <p:sp>
        <p:nvSpPr>
          <p:cNvPr id="7" name="CuadroTexto 6">
            <a:extLst>
              <a:ext uri="{FF2B5EF4-FFF2-40B4-BE49-F238E27FC236}">
                <a16:creationId xmlns:a16="http://schemas.microsoft.com/office/drawing/2014/main" id="{224F8DF3-196B-4F2B-A221-301F17B8F73F}"/>
              </a:ext>
            </a:extLst>
          </p:cNvPr>
          <p:cNvSpPr txBox="1"/>
          <p:nvPr/>
        </p:nvSpPr>
        <p:spPr>
          <a:xfrm>
            <a:off x="1310529" y="692696"/>
            <a:ext cx="9562993" cy="367216"/>
          </a:xfrm>
          <a:prstGeom prst="rect">
            <a:avLst/>
          </a:prstGeom>
          <a:noFill/>
        </p:spPr>
        <p:txBody>
          <a:bodyPr wrap="square">
            <a:spAutoFit/>
          </a:bodyPr>
          <a:lstStyle/>
          <a:p>
            <a:pPr lvl="0"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Eje de la avenida Gral. Rumiñahui sectores Puente 9 - El Triángulo – Colibrí e Inchalillo</a:t>
            </a:r>
            <a:endParaRPr lang="es-EC" sz="1800" dirty="0">
              <a:effectLst/>
              <a:latin typeface="+mj-lt"/>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A9BC130C-43E3-4E84-A690-EE0ED6B6804E}"/>
              </a:ext>
            </a:extLst>
          </p:cNvPr>
          <p:cNvSpPr txBox="1"/>
          <p:nvPr/>
        </p:nvSpPr>
        <p:spPr>
          <a:xfrm>
            <a:off x="89854" y="6401356"/>
            <a:ext cx="461529" cy="369332"/>
          </a:xfrm>
          <a:prstGeom prst="rect">
            <a:avLst/>
          </a:prstGeom>
          <a:noFill/>
        </p:spPr>
        <p:txBody>
          <a:bodyPr wrap="square">
            <a:spAutoFit/>
          </a:bodyPr>
          <a:lstStyle/>
          <a:p>
            <a:r>
              <a:rPr lang="es-MX" sz="1800"/>
              <a:t>19</a:t>
            </a:r>
            <a:endParaRPr lang="es-EC" sz="1800"/>
          </a:p>
        </p:txBody>
      </p:sp>
    </p:spTree>
    <p:extLst>
      <p:ext uri="{BB962C8B-B14F-4D97-AF65-F5344CB8AC3E}">
        <p14:creationId xmlns:p14="http://schemas.microsoft.com/office/powerpoint/2010/main" val="3596762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4957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endParaRPr lang="es-EC" altLang="es-EC" sz="3200"/>
          </a:p>
        </p:txBody>
      </p:sp>
      <p:pic>
        <p:nvPicPr>
          <p:cNvPr id="19458" name="Picture 2" descr="El Telégrafo - Quito invirtió más de $ 500.000 en señalética">
            <a:extLst>
              <a:ext uri="{FF2B5EF4-FFF2-40B4-BE49-F238E27FC236}">
                <a16:creationId xmlns:a16="http://schemas.microsoft.com/office/drawing/2014/main" id="{0C287525-6819-46BF-B8E3-F1E562A36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13" r="20631"/>
          <a:stretch/>
        </p:blipFill>
        <p:spPr bwMode="auto">
          <a:xfrm>
            <a:off x="1415480" y="1422607"/>
            <a:ext cx="4176464" cy="322713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F4913FE-0847-432C-8ED8-BB5CDCD9DD2B}"/>
              </a:ext>
            </a:extLst>
          </p:cNvPr>
          <p:cNvPicPr>
            <a:picLocks noChangeAspect="1"/>
          </p:cNvPicPr>
          <p:nvPr/>
        </p:nvPicPr>
        <p:blipFill rotWithShape="1">
          <a:blip r:embed="rId3"/>
          <a:srcRect t="19294" b="12470"/>
          <a:stretch/>
        </p:blipFill>
        <p:spPr>
          <a:xfrm>
            <a:off x="6230476" y="1415104"/>
            <a:ext cx="4690059" cy="3200329"/>
          </a:xfrm>
          <a:prstGeom prst="rect">
            <a:avLst/>
          </a:prstGeom>
        </p:spPr>
      </p:pic>
      <p:sp>
        <p:nvSpPr>
          <p:cNvPr id="6" name="CuadroTexto 5">
            <a:extLst>
              <a:ext uri="{FF2B5EF4-FFF2-40B4-BE49-F238E27FC236}">
                <a16:creationId xmlns:a16="http://schemas.microsoft.com/office/drawing/2014/main" id="{63695DA2-DABF-4212-BCCA-6C9347447A77}"/>
              </a:ext>
            </a:extLst>
          </p:cNvPr>
          <p:cNvSpPr txBox="1"/>
          <p:nvPr/>
        </p:nvSpPr>
        <p:spPr>
          <a:xfrm>
            <a:off x="4151784" y="5258230"/>
            <a:ext cx="3388058" cy="369332"/>
          </a:xfrm>
          <a:prstGeom prst="rect">
            <a:avLst/>
          </a:prstGeom>
          <a:noFill/>
        </p:spPr>
        <p:txBody>
          <a:bodyPr wrap="square">
            <a:spAutoFit/>
          </a:bodyPr>
          <a:lstStyle/>
          <a:p>
            <a:r>
              <a:rPr lang="es-MX"/>
              <a:t>Tomado de (El Telégrafo, 2018)</a:t>
            </a:r>
            <a:endParaRPr lang="es-EC"/>
          </a:p>
        </p:txBody>
      </p:sp>
      <p:sp>
        <p:nvSpPr>
          <p:cNvPr id="8" name="CuadroTexto 7">
            <a:extLst>
              <a:ext uri="{FF2B5EF4-FFF2-40B4-BE49-F238E27FC236}">
                <a16:creationId xmlns:a16="http://schemas.microsoft.com/office/drawing/2014/main" id="{4ECBFF14-51E5-4B67-A783-E8BC8CCD1294}"/>
              </a:ext>
            </a:extLst>
          </p:cNvPr>
          <p:cNvSpPr txBox="1"/>
          <p:nvPr/>
        </p:nvSpPr>
        <p:spPr>
          <a:xfrm>
            <a:off x="89854" y="6401356"/>
            <a:ext cx="461529" cy="369332"/>
          </a:xfrm>
          <a:prstGeom prst="rect">
            <a:avLst/>
          </a:prstGeom>
          <a:noFill/>
        </p:spPr>
        <p:txBody>
          <a:bodyPr wrap="square">
            <a:spAutoFit/>
          </a:bodyPr>
          <a:lstStyle/>
          <a:p>
            <a:r>
              <a:rPr lang="es-MX"/>
              <a:t>24</a:t>
            </a:r>
            <a:endParaRPr lang="es-EC" sz="1800"/>
          </a:p>
        </p:txBody>
      </p:sp>
      <p:pic>
        <p:nvPicPr>
          <p:cNvPr id="3" name="Picture 3">
            <a:extLst>
              <a:ext uri="{FF2B5EF4-FFF2-40B4-BE49-F238E27FC236}">
                <a16:creationId xmlns:a16="http://schemas.microsoft.com/office/drawing/2014/main" id="{0784B03C-FB4E-45B8-87AF-1FF9A6E94CF0}"/>
              </a:ext>
            </a:extLst>
          </p:cNvPr>
          <p:cNvPicPr>
            <a:picLocks noChangeAspect="1"/>
          </p:cNvPicPr>
          <p:nvPr/>
        </p:nvPicPr>
        <p:blipFill>
          <a:blip r:embed="rId4"/>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272768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D8A3BC-D3E1-4CCD-9ED1-8DDB15F19CF9}"/>
              </a:ext>
            </a:extLst>
          </p:cNvPr>
          <p:cNvSpPr/>
          <p:nvPr/>
        </p:nvSpPr>
        <p:spPr>
          <a:xfrm>
            <a:off x="191344" y="116632"/>
            <a:ext cx="4328429" cy="584775"/>
          </a:xfrm>
          <a:prstGeom prst="rect">
            <a:avLst/>
          </a:prstGeom>
        </p:spPr>
        <p:txBody>
          <a:bodyPr wrap="none">
            <a:spAutoFit/>
          </a:bodyPr>
          <a:lstStyle/>
          <a:p>
            <a:pPr lvl="0"/>
            <a:r>
              <a:rPr lang="es-EC" sz="3200" b="1"/>
              <a:t>Señalética Horizontal</a:t>
            </a:r>
            <a:endParaRPr lang="es-EC" sz="3200"/>
          </a:p>
        </p:txBody>
      </p:sp>
      <p:sp>
        <p:nvSpPr>
          <p:cNvPr id="12" name="Rectángulo 11">
            <a:extLst>
              <a:ext uri="{FF2B5EF4-FFF2-40B4-BE49-F238E27FC236}">
                <a16:creationId xmlns:a16="http://schemas.microsoft.com/office/drawing/2014/main" id="{A9267E3E-9E1D-4CEA-ACCC-CFD04829E88D}"/>
              </a:ext>
            </a:extLst>
          </p:cNvPr>
          <p:cNvSpPr/>
          <p:nvPr/>
        </p:nvSpPr>
        <p:spPr>
          <a:xfrm>
            <a:off x="709019" y="5404621"/>
            <a:ext cx="3014125" cy="307777"/>
          </a:xfrm>
          <a:prstGeom prst="rect">
            <a:avLst/>
          </a:prstGeom>
        </p:spPr>
        <p:txBody>
          <a:bodyPr wrap="square">
            <a:spAutoFit/>
          </a:bodyPr>
          <a:lstStyle/>
          <a:p>
            <a:pPr lvl="0" algn="ctr"/>
            <a:r>
              <a:rPr lang="es-ES" sz="1400"/>
              <a:t>Señalización horizontal longitudinal</a:t>
            </a:r>
            <a:endParaRPr lang="es-EC" sz="1400"/>
          </a:p>
        </p:txBody>
      </p:sp>
      <p:graphicFrame>
        <p:nvGraphicFramePr>
          <p:cNvPr id="2" name="Tabla 1">
            <a:extLst>
              <a:ext uri="{FF2B5EF4-FFF2-40B4-BE49-F238E27FC236}">
                <a16:creationId xmlns:a16="http://schemas.microsoft.com/office/drawing/2014/main" id="{A2FE14A8-E457-426B-B258-CC3540F02CB5}"/>
              </a:ext>
            </a:extLst>
          </p:cNvPr>
          <p:cNvGraphicFramePr>
            <a:graphicFrameLocks noGrp="1"/>
          </p:cNvGraphicFramePr>
          <p:nvPr/>
        </p:nvGraphicFramePr>
        <p:xfrm>
          <a:off x="838196" y="973067"/>
          <a:ext cx="10515607" cy="2448272"/>
        </p:xfrm>
        <a:graphic>
          <a:graphicData uri="http://schemas.openxmlformats.org/drawingml/2006/table">
            <a:tbl>
              <a:tblPr firstRow="1" firstCol="1" bandRow="1">
                <a:tableStyleId>{5C22544A-7EE6-4342-B048-85BDC9FD1C3A}</a:tableStyleId>
              </a:tblPr>
              <a:tblGrid>
                <a:gridCol w="553453">
                  <a:extLst>
                    <a:ext uri="{9D8B030D-6E8A-4147-A177-3AD203B41FA5}">
                      <a16:colId xmlns:a16="http://schemas.microsoft.com/office/drawing/2014/main" val="4186587518"/>
                    </a:ext>
                  </a:extLst>
                </a:gridCol>
                <a:gridCol w="553453">
                  <a:extLst>
                    <a:ext uri="{9D8B030D-6E8A-4147-A177-3AD203B41FA5}">
                      <a16:colId xmlns:a16="http://schemas.microsoft.com/office/drawing/2014/main" val="1071563219"/>
                    </a:ext>
                  </a:extLst>
                </a:gridCol>
                <a:gridCol w="553453">
                  <a:extLst>
                    <a:ext uri="{9D8B030D-6E8A-4147-A177-3AD203B41FA5}">
                      <a16:colId xmlns:a16="http://schemas.microsoft.com/office/drawing/2014/main" val="508120623"/>
                    </a:ext>
                  </a:extLst>
                </a:gridCol>
                <a:gridCol w="553453">
                  <a:extLst>
                    <a:ext uri="{9D8B030D-6E8A-4147-A177-3AD203B41FA5}">
                      <a16:colId xmlns:a16="http://schemas.microsoft.com/office/drawing/2014/main" val="3917495668"/>
                    </a:ext>
                  </a:extLst>
                </a:gridCol>
                <a:gridCol w="553453">
                  <a:extLst>
                    <a:ext uri="{9D8B030D-6E8A-4147-A177-3AD203B41FA5}">
                      <a16:colId xmlns:a16="http://schemas.microsoft.com/office/drawing/2014/main" val="4035876930"/>
                    </a:ext>
                  </a:extLst>
                </a:gridCol>
                <a:gridCol w="553453">
                  <a:extLst>
                    <a:ext uri="{9D8B030D-6E8A-4147-A177-3AD203B41FA5}">
                      <a16:colId xmlns:a16="http://schemas.microsoft.com/office/drawing/2014/main" val="3271620712"/>
                    </a:ext>
                  </a:extLst>
                </a:gridCol>
                <a:gridCol w="553453">
                  <a:extLst>
                    <a:ext uri="{9D8B030D-6E8A-4147-A177-3AD203B41FA5}">
                      <a16:colId xmlns:a16="http://schemas.microsoft.com/office/drawing/2014/main" val="3038188039"/>
                    </a:ext>
                  </a:extLst>
                </a:gridCol>
                <a:gridCol w="553453">
                  <a:extLst>
                    <a:ext uri="{9D8B030D-6E8A-4147-A177-3AD203B41FA5}">
                      <a16:colId xmlns:a16="http://schemas.microsoft.com/office/drawing/2014/main" val="1428443720"/>
                    </a:ext>
                  </a:extLst>
                </a:gridCol>
                <a:gridCol w="553453">
                  <a:extLst>
                    <a:ext uri="{9D8B030D-6E8A-4147-A177-3AD203B41FA5}">
                      <a16:colId xmlns:a16="http://schemas.microsoft.com/office/drawing/2014/main" val="1489904251"/>
                    </a:ext>
                  </a:extLst>
                </a:gridCol>
                <a:gridCol w="553453">
                  <a:extLst>
                    <a:ext uri="{9D8B030D-6E8A-4147-A177-3AD203B41FA5}">
                      <a16:colId xmlns:a16="http://schemas.microsoft.com/office/drawing/2014/main" val="1334668436"/>
                    </a:ext>
                  </a:extLst>
                </a:gridCol>
                <a:gridCol w="553453">
                  <a:extLst>
                    <a:ext uri="{9D8B030D-6E8A-4147-A177-3AD203B41FA5}">
                      <a16:colId xmlns:a16="http://schemas.microsoft.com/office/drawing/2014/main" val="2215686772"/>
                    </a:ext>
                  </a:extLst>
                </a:gridCol>
                <a:gridCol w="553453">
                  <a:extLst>
                    <a:ext uri="{9D8B030D-6E8A-4147-A177-3AD203B41FA5}">
                      <a16:colId xmlns:a16="http://schemas.microsoft.com/office/drawing/2014/main" val="804665728"/>
                    </a:ext>
                  </a:extLst>
                </a:gridCol>
                <a:gridCol w="553453">
                  <a:extLst>
                    <a:ext uri="{9D8B030D-6E8A-4147-A177-3AD203B41FA5}">
                      <a16:colId xmlns:a16="http://schemas.microsoft.com/office/drawing/2014/main" val="4214574776"/>
                    </a:ext>
                  </a:extLst>
                </a:gridCol>
                <a:gridCol w="553453">
                  <a:extLst>
                    <a:ext uri="{9D8B030D-6E8A-4147-A177-3AD203B41FA5}">
                      <a16:colId xmlns:a16="http://schemas.microsoft.com/office/drawing/2014/main" val="984166134"/>
                    </a:ext>
                  </a:extLst>
                </a:gridCol>
                <a:gridCol w="553453">
                  <a:extLst>
                    <a:ext uri="{9D8B030D-6E8A-4147-A177-3AD203B41FA5}">
                      <a16:colId xmlns:a16="http://schemas.microsoft.com/office/drawing/2014/main" val="3072012567"/>
                    </a:ext>
                  </a:extLst>
                </a:gridCol>
                <a:gridCol w="553453">
                  <a:extLst>
                    <a:ext uri="{9D8B030D-6E8A-4147-A177-3AD203B41FA5}">
                      <a16:colId xmlns:a16="http://schemas.microsoft.com/office/drawing/2014/main" val="1658416322"/>
                    </a:ext>
                  </a:extLst>
                </a:gridCol>
                <a:gridCol w="553453">
                  <a:extLst>
                    <a:ext uri="{9D8B030D-6E8A-4147-A177-3AD203B41FA5}">
                      <a16:colId xmlns:a16="http://schemas.microsoft.com/office/drawing/2014/main" val="3797186691"/>
                    </a:ext>
                  </a:extLst>
                </a:gridCol>
                <a:gridCol w="553453">
                  <a:extLst>
                    <a:ext uri="{9D8B030D-6E8A-4147-A177-3AD203B41FA5}">
                      <a16:colId xmlns:a16="http://schemas.microsoft.com/office/drawing/2014/main" val="2056263580"/>
                    </a:ext>
                  </a:extLst>
                </a:gridCol>
                <a:gridCol w="553453">
                  <a:extLst>
                    <a:ext uri="{9D8B030D-6E8A-4147-A177-3AD203B41FA5}">
                      <a16:colId xmlns:a16="http://schemas.microsoft.com/office/drawing/2014/main" val="3838652298"/>
                    </a:ext>
                  </a:extLst>
                </a:gridCol>
              </a:tblGrid>
              <a:tr h="340338">
                <a:tc gridSpan="19">
                  <a:txBody>
                    <a:bodyPr/>
                    <a:lstStyle/>
                    <a:p>
                      <a:pPr algn="ctr">
                        <a:lnSpc>
                          <a:spcPct val="115000"/>
                        </a:lnSpc>
                        <a:spcAft>
                          <a:spcPts val="0"/>
                        </a:spcAft>
                      </a:pPr>
                      <a:r>
                        <a:rPr lang="es-ES" sz="1100">
                          <a:solidFill>
                            <a:schemeClr val="tx1"/>
                          </a:solidFill>
                          <a:effectLst/>
                        </a:rPr>
                        <a:t>SEÑALÉTICA HORIZONTAL</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2510369"/>
                  </a:ext>
                </a:extLst>
              </a:tr>
              <a:tr h="340338">
                <a:tc gridSpan="5">
                  <a:txBody>
                    <a:bodyPr/>
                    <a:lstStyle/>
                    <a:p>
                      <a:pPr algn="ctr">
                        <a:lnSpc>
                          <a:spcPct val="115000"/>
                        </a:lnSpc>
                        <a:spcAft>
                          <a:spcPts val="0"/>
                        </a:spcAft>
                      </a:pPr>
                      <a:r>
                        <a:rPr lang="es-ES" sz="1100" b="1">
                          <a:solidFill>
                            <a:schemeClr val="tx1"/>
                          </a:solidFill>
                          <a:effectLst/>
                        </a:rPr>
                        <a:t>LONGITUDINAL</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a:lnSpc>
                          <a:spcPct val="115000"/>
                        </a:lnSpc>
                        <a:spcAft>
                          <a:spcPts val="0"/>
                        </a:spcAft>
                      </a:pPr>
                      <a:r>
                        <a:rPr lang="es-ES" sz="1100" b="1">
                          <a:solidFill>
                            <a:schemeClr val="tx1"/>
                          </a:solidFill>
                          <a:effectLst/>
                        </a:rPr>
                        <a:t>TRANSVERSAL</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8">
                  <a:txBody>
                    <a:bodyPr/>
                    <a:lstStyle/>
                    <a:p>
                      <a:pPr algn="ctr">
                        <a:lnSpc>
                          <a:spcPct val="115000"/>
                        </a:lnSpc>
                        <a:spcAft>
                          <a:spcPts val="0"/>
                        </a:spcAft>
                      </a:pPr>
                      <a:r>
                        <a:rPr lang="es-ES" sz="1100" b="1">
                          <a:solidFill>
                            <a:schemeClr val="tx1"/>
                          </a:solidFill>
                          <a:effectLst/>
                        </a:rPr>
                        <a:t>SIMBOLOS Y LEYENDAS</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15000"/>
                        </a:lnSpc>
                        <a:spcAft>
                          <a:spcPts val="0"/>
                        </a:spcAft>
                      </a:pPr>
                      <a:r>
                        <a:rPr lang="es-ES" sz="1100" b="1">
                          <a:effectLst/>
                        </a:rPr>
                        <a:t>PARTERRE</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220724"/>
                  </a:ext>
                </a:extLst>
              </a:tr>
              <a:tr h="1427258">
                <a:tc>
                  <a:txBody>
                    <a:bodyPr/>
                    <a:lstStyle/>
                    <a:p>
                      <a:pPr algn="ctr">
                        <a:lnSpc>
                          <a:spcPct val="115000"/>
                        </a:lnSpc>
                        <a:spcAft>
                          <a:spcPts val="0"/>
                        </a:spcAft>
                      </a:pPr>
                      <a:r>
                        <a:rPr lang="es-ES" sz="1100" b="0">
                          <a:solidFill>
                            <a:schemeClr val="tx1"/>
                          </a:solidFill>
                          <a:effectLst/>
                        </a:rPr>
                        <a:t>Borde</a:t>
                      </a:r>
                      <a:endParaRPr lang="es-EC"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Separación de carril</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Prohibición</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Doble línea continua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Continuidad</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Pare</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Ceda el paso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Cebra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Cruce controlado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Logarítmicas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Flechas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Parterre</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Rejilla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Bus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Taxi</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Redondel</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Resalto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Parqueo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s-EC"/>
                    </a:p>
                  </a:txBody>
                  <a:tcPr/>
                </a:tc>
                <a:extLst>
                  <a:ext uri="{0D108BD9-81ED-4DB2-BD59-A6C34878D82A}">
                    <a16:rowId xmlns:a16="http://schemas.microsoft.com/office/drawing/2014/main" val="103791977"/>
                  </a:ext>
                </a:extLst>
              </a:tr>
              <a:tr h="340338">
                <a:tc gridSpan="19">
                  <a:txBody>
                    <a:bodyPr/>
                    <a:lstStyle/>
                    <a:p>
                      <a:pPr algn="ctr">
                        <a:lnSpc>
                          <a:spcPct val="115000"/>
                        </a:lnSpc>
                        <a:spcAft>
                          <a:spcPts val="0"/>
                        </a:spcAft>
                      </a:pPr>
                      <a:r>
                        <a:rPr lang="es-ES" sz="1100">
                          <a:solidFill>
                            <a:schemeClr val="tx1"/>
                          </a:solidFill>
                          <a:effectLst/>
                        </a:rPr>
                        <a:t>DESCRIPCIÓN DE LA CUADRA</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48140752"/>
                  </a:ext>
                </a:extLst>
              </a:tr>
            </a:tbl>
          </a:graphicData>
        </a:graphic>
      </p:graphicFrame>
      <p:pic>
        <p:nvPicPr>
          <p:cNvPr id="14" name="Imagen 13">
            <a:extLst>
              <a:ext uri="{FF2B5EF4-FFF2-40B4-BE49-F238E27FC236}">
                <a16:creationId xmlns:a16="http://schemas.microsoft.com/office/drawing/2014/main" id="{1A1875A5-D1EC-4AED-BF50-C104012C50DE}"/>
              </a:ext>
            </a:extLst>
          </p:cNvPr>
          <p:cNvPicPr/>
          <p:nvPr/>
        </p:nvPicPr>
        <p:blipFill>
          <a:blip r:embed="rId2"/>
          <a:stretch>
            <a:fillRect/>
          </a:stretch>
        </p:blipFill>
        <p:spPr>
          <a:xfrm>
            <a:off x="856446" y="3553198"/>
            <a:ext cx="2719273" cy="1820018"/>
          </a:xfrm>
          <a:prstGeom prst="rect">
            <a:avLst/>
          </a:prstGeom>
        </p:spPr>
      </p:pic>
      <p:pic>
        <p:nvPicPr>
          <p:cNvPr id="15" name="Imagen 14">
            <a:extLst>
              <a:ext uri="{FF2B5EF4-FFF2-40B4-BE49-F238E27FC236}">
                <a16:creationId xmlns:a16="http://schemas.microsoft.com/office/drawing/2014/main" id="{A554E95C-9AF8-40D4-82E4-EB0B00649B2C}"/>
              </a:ext>
            </a:extLst>
          </p:cNvPr>
          <p:cNvPicPr/>
          <p:nvPr/>
        </p:nvPicPr>
        <p:blipFill>
          <a:blip r:embed="rId3"/>
          <a:stretch>
            <a:fillRect/>
          </a:stretch>
        </p:blipFill>
        <p:spPr>
          <a:xfrm rot="16200000">
            <a:off x="8598464" y="2416359"/>
            <a:ext cx="1315085" cy="4348480"/>
          </a:xfrm>
          <a:prstGeom prst="rect">
            <a:avLst/>
          </a:prstGeom>
        </p:spPr>
      </p:pic>
      <p:pic>
        <p:nvPicPr>
          <p:cNvPr id="16" name="Imagen 15">
            <a:extLst>
              <a:ext uri="{FF2B5EF4-FFF2-40B4-BE49-F238E27FC236}">
                <a16:creationId xmlns:a16="http://schemas.microsoft.com/office/drawing/2014/main" id="{414CDE47-1960-499D-AA59-1BCEBA6F5322}"/>
              </a:ext>
            </a:extLst>
          </p:cNvPr>
          <p:cNvPicPr/>
          <p:nvPr/>
        </p:nvPicPr>
        <p:blipFill>
          <a:blip r:embed="rId4"/>
          <a:stretch>
            <a:fillRect/>
          </a:stretch>
        </p:blipFill>
        <p:spPr>
          <a:xfrm>
            <a:off x="3987275" y="4007983"/>
            <a:ext cx="2719273" cy="1142596"/>
          </a:xfrm>
          <a:prstGeom prst="rect">
            <a:avLst/>
          </a:prstGeom>
        </p:spPr>
      </p:pic>
      <p:sp>
        <p:nvSpPr>
          <p:cNvPr id="17" name="Rectángulo 16">
            <a:extLst>
              <a:ext uri="{FF2B5EF4-FFF2-40B4-BE49-F238E27FC236}">
                <a16:creationId xmlns:a16="http://schemas.microsoft.com/office/drawing/2014/main" id="{38B69356-84A2-41D8-9087-C2FF937D501A}"/>
              </a:ext>
            </a:extLst>
          </p:cNvPr>
          <p:cNvSpPr/>
          <p:nvPr/>
        </p:nvSpPr>
        <p:spPr>
          <a:xfrm>
            <a:off x="3839848" y="5150579"/>
            <a:ext cx="3014125" cy="307777"/>
          </a:xfrm>
          <a:prstGeom prst="rect">
            <a:avLst/>
          </a:prstGeom>
        </p:spPr>
        <p:txBody>
          <a:bodyPr wrap="square">
            <a:spAutoFit/>
          </a:bodyPr>
          <a:lstStyle/>
          <a:p>
            <a:pPr lvl="0" algn="ctr"/>
            <a:r>
              <a:rPr lang="es-ES" sz="1400"/>
              <a:t>Señalización horizontal transversal</a:t>
            </a:r>
            <a:endParaRPr lang="es-EC" sz="1400"/>
          </a:p>
        </p:txBody>
      </p:sp>
      <p:sp>
        <p:nvSpPr>
          <p:cNvPr id="18" name="Rectángulo 17">
            <a:extLst>
              <a:ext uri="{FF2B5EF4-FFF2-40B4-BE49-F238E27FC236}">
                <a16:creationId xmlns:a16="http://schemas.microsoft.com/office/drawing/2014/main" id="{1D75FB47-A2B0-444E-9EDA-F4578475C2F0}"/>
              </a:ext>
            </a:extLst>
          </p:cNvPr>
          <p:cNvSpPr/>
          <p:nvPr/>
        </p:nvSpPr>
        <p:spPr>
          <a:xfrm>
            <a:off x="7855546" y="5271290"/>
            <a:ext cx="3014125" cy="307777"/>
          </a:xfrm>
          <a:prstGeom prst="rect">
            <a:avLst/>
          </a:prstGeom>
        </p:spPr>
        <p:txBody>
          <a:bodyPr wrap="square">
            <a:spAutoFit/>
          </a:bodyPr>
          <a:lstStyle/>
          <a:p>
            <a:pPr lvl="0" algn="ctr"/>
            <a:r>
              <a:rPr lang="es-ES" sz="1400"/>
              <a:t>Símbolos y Leyendas</a:t>
            </a:r>
            <a:endParaRPr lang="es-EC" sz="1400"/>
          </a:p>
        </p:txBody>
      </p:sp>
      <p:sp>
        <p:nvSpPr>
          <p:cNvPr id="3" name="CuadroTexto 7">
            <a:extLst>
              <a:ext uri="{FF2B5EF4-FFF2-40B4-BE49-F238E27FC236}">
                <a16:creationId xmlns:a16="http://schemas.microsoft.com/office/drawing/2014/main" id="{C7D7A18B-59E2-49AE-8238-864F6D26E6B8}"/>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25</a:t>
            </a:r>
            <a:endParaRPr lang="es-EC" sz="1800"/>
          </a:p>
        </p:txBody>
      </p:sp>
      <p:pic>
        <p:nvPicPr>
          <p:cNvPr id="5" name="Picture 3">
            <a:extLst>
              <a:ext uri="{FF2B5EF4-FFF2-40B4-BE49-F238E27FC236}">
                <a16:creationId xmlns:a16="http://schemas.microsoft.com/office/drawing/2014/main" id="{41E2DFE1-1142-484F-A906-2B12335747B5}"/>
              </a:ext>
            </a:extLst>
          </p:cNvPr>
          <p:cNvPicPr>
            <a:picLocks noChangeAspect="1"/>
          </p:cNvPicPr>
          <p:nvPr/>
        </p:nvPicPr>
        <p:blipFill>
          <a:blip r:embed="rId5"/>
          <a:stretch>
            <a:fillRect/>
          </a:stretch>
        </p:blipFill>
        <p:spPr>
          <a:xfrm>
            <a:off x="8980098" y="5902944"/>
            <a:ext cx="2958860" cy="889318"/>
          </a:xfrm>
          <a:prstGeom prst="rect">
            <a:avLst/>
          </a:prstGeom>
        </p:spPr>
      </p:pic>
      <p:sp>
        <p:nvSpPr>
          <p:cNvPr id="6" name="TextBox 5">
            <a:extLst>
              <a:ext uri="{FF2B5EF4-FFF2-40B4-BE49-F238E27FC236}">
                <a16:creationId xmlns:a16="http://schemas.microsoft.com/office/drawing/2014/main" id="{612C1D26-33AD-4856-9970-7DAF69D11E70}"/>
              </a:ext>
            </a:extLst>
          </p:cNvPr>
          <p:cNvSpPr txBox="1"/>
          <p:nvPr/>
        </p:nvSpPr>
        <p:spPr>
          <a:xfrm>
            <a:off x="4580627" y="655608"/>
            <a:ext cx="43284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err="1">
                <a:latin typeface="Arial"/>
                <a:cs typeface="Arial"/>
              </a:rPr>
              <a:t>Señalización</a:t>
            </a:r>
            <a:r>
              <a:rPr lang="en-US" i="1">
                <a:latin typeface="Arial"/>
                <a:cs typeface="Arial"/>
              </a:rPr>
              <a:t> Vial. </a:t>
            </a:r>
            <a:r>
              <a:rPr lang="en-US" i="1" err="1">
                <a:latin typeface="Arial"/>
                <a:cs typeface="Arial"/>
              </a:rPr>
              <a:t>Parte</a:t>
            </a:r>
            <a:r>
              <a:rPr lang="en-US" i="1">
                <a:latin typeface="Arial"/>
                <a:cs typeface="Arial"/>
              </a:rPr>
              <a:t> 2</a:t>
            </a:r>
            <a:r>
              <a:rPr lang="es-US" i="1">
                <a:latin typeface="Arial"/>
                <a:cs typeface="Arial"/>
              </a:rPr>
              <a:t>, año 2011</a:t>
            </a:r>
            <a:endParaRPr lang="en-US" i="1">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A562149-AB91-4EB4-8E41-50ED1A2D8446}"/>
              </a:ext>
            </a:extLst>
          </p:cNvPr>
          <p:cNvSpPr/>
          <p:nvPr/>
        </p:nvSpPr>
        <p:spPr>
          <a:xfrm>
            <a:off x="4151784" y="597607"/>
            <a:ext cx="3888432" cy="369332"/>
          </a:xfrm>
          <a:prstGeom prst="rect">
            <a:avLst/>
          </a:prstGeom>
        </p:spPr>
        <p:txBody>
          <a:bodyPr wrap="square">
            <a:spAutoFit/>
          </a:bodyPr>
          <a:lstStyle/>
          <a:p>
            <a:pPr lvl="0" algn="ctr"/>
            <a:r>
              <a:rPr lang="es-ES"/>
              <a:t>Autopista General Rumiñahui y E35 </a:t>
            </a:r>
            <a:endParaRPr lang="es-EC"/>
          </a:p>
        </p:txBody>
      </p:sp>
      <p:sp>
        <p:nvSpPr>
          <p:cNvPr id="5" name="Rectángulo 4">
            <a:extLst>
              <a:ext uri="{FF2B5EF4-FFF2-40B4-BE49-F238E27FC236}">
                <a16:creationId xmlns:a16="http://schemas.microsoft.com/office/drawing/2014/main" id="{8E12B604-719B-41E3-89CF-642996BD1BB8}"/>
              </a:ext>
            </a:extLst>
          </p:cNvPr>
          <p:cNvSpPr/>
          <p:nvPr/>
        </p:nvSpPr>
        <p:spPr>
          <a:xfrm>
            <a:off x="1055440" y="1022937"/>
            <a:ext cx="3456384" cy="369332"/>
          </a:xfrm>
          <a:prstGeom prst="rect">
            <a:avLst/>
          </a:prstGeom>
        </p:spPr>
        <p:txBody>
          <a:bodyPr wrap="square">
            <a:spAutoFit/>
          </a:bodyPr>
          <a:lstStyle/>
          <a:p>
            <a:pPr lvl="0" algn="ctr"/>
            <a:r>
              <a:rPr lang="es-ES"/>
              <a:t>Margen Izquierdo 24 Cuadras</a:t>
            </a:r>
            <a:endParaRPr lang="es-EC"/>
          </a:p>
        </p:txBody>
      </p:sp>
      <p:sp>
        <p:nvSpPr>
          <p:cNvPr id="7" name="Rectángulo 6">
            <a:extLst>
              <a:ext uri="{FF2B5EF4-FFF2-40B4-BE49-F238E27FC236}">
                <a16:creationId xmlns:a16="http://schemas.microsoft.com/office/drawing/2014/main" id="{FC846B0C-AC4E-4131-935D-BB705269DDB2}"/>
              </a:ext>
            </a:extLst>
          </p:cNvPr>
          <p:cNvSpPr/>
          <p:nvPr/>
        </p:nvSpPr>
        <p:spPr>
          <a:xfrm>
            <a:off x="6384032" y="1017018"/>
            <a:ext cx="3456384" cy="369332"/>
          </a:xfrm>
          <a:prstGeom prst="rect">
            <a:avLst/>
          </a:prstGeom>
        </p:spPr>
        <p:txBody>
          <a:bodyPr wrap="square">
            <a:spAutoFit/>
          </a:bodyPr>
          <a:lstStyle/>
          <a:p>
            <a:pPr lvl="0" algn="ctr"/>
            <a:r>
              <a:rPr lang="es-ES"/>
              <a:t>Margen Derecho 24 Cuadras</a:t>
            </a:r>
            <a:endParaRPr lang="es-EC"/>
          </a:p>
        </p:txBody>
      </p:sp>
      <p:graphicFrame>
        <p:nvGraphicFramePr>
          <p:cNvPr id="9" name="Gráfico 8">
            <a:extLst>
              <a:ext uri="{FF2B5EF4-FFF2-40B4-BE49-F238E27FC236}">
                <a16:creationId xmlns:a16="http://schemas.microsoft.com/office/drawing/2014/main" id="{5D10C7F0-3421-4384-8B1D-B2419A0A0CAD}"/>
              </a:ext>
            </a:extLst>
          </p:cNvPr>
          <p:cNvGraphicFramePr/>
          <p:nvPr/>
        </p:nvGraphicFramePr>
        <p:xfrm>
          <a:off x="335360" y="1423626"/>
          <a:ext cx="5112568" cy="25863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8A08231C-4EBC-4A5A-95EF-DC95D5BCC6DA}"/>
              </a:ext>
            </a:extLst>
          </p:cNvPr>
          <p:cNvGraphicFramePr/>
          <p:nvPr/>
        </p:nvGraphicFramePr>
        <p:xfrm>
          <a:off x="5447928" y="1423626"/>
          <a:ext cx="6264696" cy="25863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BBE83EFA-761A-4B90-868E-5FB127F0F7B7}"/>
              </a:ext>
            </a:extLst>
          </p:cNvPr>
          <p:cNvGraphicFramePr/>
          <p:nvPr/>
        </p:nvGraphicFramePr>
        <p:xfrm>
          <a:off x="3462222" y="4041352"/>
          <a:ext cx="4577994" cy="2130848"/>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7">
            <a:extLst>
              <a:ext uri="{FF2B5EF4-FFF2-40B4-BE49-F238E27FC236}">
                <a16:creationId xmlns:a16="http://schemas.microsoft.com/office/drawing/2014/main" id="{04C7ED07-2273-4491-81CC-56B5F4599B95}"/>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26</a:t>
            </a:r>
            <a:endParaRPr lang="es-EC" sz="1800"/>
          </a:p>
        </p:txBody>
      </p:sp>
      <p:pic>
        <p:nvPicPr>
          <p:cNvPr id="15" name="Picture 3">
            <a:extLst>
              <a:ext uri="{FF2B5EF4-FFF2-40B4-BE49-F238E27FC236}">
                <a16:creationId xmlns:a16="http://schemas.microsoft.com/office/drawing/2014/main" id="{C594E51D-179F-4C16-9BFD-AFFB3C935F85}"/>
              </a:ext>
            </a:extLst>
          </p:cNvPr>
          <p:cNvPicPr>
            <a:picLocks noChangeAspect="1"/>
          </p:cNvPicPr>
          <p:nvPr/>
        </p:nvPicPr>
        <p:blipFill>
          <a:blip r:embed="rId5"/>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803813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6CE3B69-221E-4CF4-AF3A-6B3512822DB6}"/>
              </a:ext>
            </a:extLst>
          </p:cNvPr>
          <p:cNvSpPr/>
          <p:nvPr/>
        </p:nvSpPr>
        <p:spPr>
          <a:xfrm>
            <a:off x="263352" y="692696"/>
            <a:ext cx="4863876" cy="369332"/>
          </a:xfrm>
          <a:prstGeom prst="rect">
            <a:avLst/>
          </a:prstGeom>
        </p:spPr>
        <p:txBody>
          <a:bodyPr wrap="square">
            <a:spAutoFit/>
          </a:bodyPr>
          <a:lstStyle/>
          <a:p>
            <a:pPr lvl="0" algn="ctr"/>
            <a:r>
              <a:rPr lang="es-ES" b="1"/>
              <a:t>En base al levantamiento y análisis:</a:t>
            </a:r>
            <a:endParaRPr lang="es-EC"/>
          </a:p>
        </p:txBody>
      </p:sp>
      <p:graphicFrame>
        <p:nvGraphicFramePr>
          <p:cNvPr id="7" name="Tabla 6">
            <a:extLst>
              <a:ext uri="{FF2B5EF4-FFF2-40B4-BE49-F238E27FC236}">
                <a16:creationId xmlns:a16="http://schemas.microsoft.com/office/drawing/2014/main" id="{B011B0E7-0184-4891-B4DA-E13355DDDCD4}"/>
              </a:ext>
            </a:extLst>
          </p:cNvPr>
          <p:cNvGraphicFramePr>
            <a:graphicFrameLocks noGrp="1"/>
          </p:cNvGraphicFramePr>
          <p:nvPr>
            <p:extLst>
              <p:ext uri="{D42A27DB-BD31-4B8C-83A1-F6EECF244321}">
                <p14:modId xmlns:p14="http://schemas.microsoft.com/office/powerpoint/2010/main" val="599739201"/>
              </p:ext>
            </p:extLst>
          </p:nvPr>
        </p:nvGraphicFramePr>
        <p:xfrm>
          <a:off x="1759744" y="1912620"/>
          <a:ext cx="8672511" cy="1010920"/>
        </p:xfrm>
        <a:graphic>
          <a:graphicData uri="http://schemas.openxmlformats.org/drawingml/2006/table">
            <a:tbl>
              <a:tblPr firstRow="1" bandRow="1">
                <a:tableStyleId>{2D5ABB26-0587-4C30-8999-92F81FD0307C}</a:tableStyleId>
              </a:tblPr>
              <a:tblGrid>
                <a:gridCol w="5781674">
                  <a:extLst>
                    <a:ext uri="{9D8B030D-6E8A-4147-A177-3AD203B41FA5}">
                      <a16:colId xmlns:a16="http://schemas.microsoft.com/office/drawing/2014/main" val="2909142904"/>
                    </a:ext>
                  </a:extLst>
                </a:gridCol>
                <a:gridCol w="2890837">
                  <a:extLst>
                    <a:ext uri="{9D8B030D-6E8A-4147-A177-3AD203B41FA5}">
                      <a16:colId xmlns:a16="http://schemas.microsoft.com/office/drawing/2014/main" val="739317575"/>
                    </a:ext>
                  </a:extLst>
                </a:gridCol>
              </a:tblGrid>
              <a:tr h="370840">
                <a:tc gridSpan="2">
                  <a:txBody>
                    <a:bodyPr/>
                    <a:lstStyle/>
                    <a:p>
                      <a:pPr algn="ctr"/>
                      <a:r>
                        <a:rPr lang="es-EC" dirty="0"/>
                        <a:t>Señalización Horizontal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8080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Autopista General Rumiñahui </a:t>
                      </a:r>
                      <a:endParaRPr lang="es-EC" dirty="0"/>
                    </a:p>
                    <a:p>
                      <a:pPr algn="ctr"/>
                      <a:endParaRPr lang="es-EC"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t>24,75%</a:t>
                      </a:r>
                    </a:p>
                    <a:p>
                      <a:pPr lvl="0" algn="ctr"/>
                      <a:endParaRPr lang="es-EC"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5428337"/>
                  </a:ext>
                </a:extLst>
              </a:tr>
            </a:tbl>
          </a:graphicData>
        </a:graphic>
      </p:graphicFrame>
      <p:sp>
        <p:nvSpPr>
          <p:cNvPr id="2" name="CuadroTexto 7">
            <a:extLst>
              <a:ext uri="{FF2B5EF4-FFF2-40B4-BE49-F238E27FC236}">
                <a16:creationId xmlns:a16="http://schemas.microsoft.com/office/drawing/2014/main" id="{CD0386E8-91CA-4924-8973-EB8D76BDF59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cs typeface="Arial"/>
              </a:rPr>
              <a:t>31</a:t>
            </a:r>
            <a:endParaRPr lang="es-MX" sz="1800">
              <a:cs typeface="Arial"/>
            </a:endParaRPr>
          </a:p>
        </p:txBody>
      </p:sp>
      <p:pic>
        <p:nvPicPr>
          <p:cNvPr id="3" name="Picture 3">
            <a:extLst>
              <a:ext uri="{FF2B5EF4-FFF2-40B4-BE49-F238E27FC236}">
                <a16:creationId xmlns:a16="http://schemas.microsoft.com/office/drawing/2014/main" id="{8A15FA2D-E3E1-4231-8307-0656A8574DB9}"/>
              </a:ext>
            </a:extLst>
          </p:cNvPr>
          <p:cNvPicPr>
            <a:picLocks noChangeAspect="1"/>
          </p:cNvPicPr>
          <p:nvPr/>
        </p:nvPicPr>
        <p:blipFill>
          <a:blip r:embed="rId2"/>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206343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ángulo 3">
            <a:extLst>
              <a:ext uri="{FF2B5EF4-FFF2-40B4-BE49-F238E27FC236}">
                <a16:creationId xmlns:a16="http://schemas.microsoft.com/office/drawing/2014/main" id="{B4253FB4-0E9F-4A27-8CB4-FFD78B74EA84}"/>
              </a:ext>
            </a:extLst>
          </p:cNvPr>
          <p:cNvSpPr>
            <a:spLocks noChangeArrowheads="1"/>
          </p:cNvSpPr>
          <p:nvPr/>
        </p:nvSpPr>
        <p:spPr bwMode="auto">
          <a:xfrm>
            <a:off x="263525" y="25400"/>
            <a:ext cx="43252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Índice de Contenidos</a:t>
            </a:r>
            <a:endParaRPr lang="es-EC" altLang="es-EC" sz="3200" dirty="0"/>
          </a:p>
        </p:txBody>
      </p:sp>
      <p:graphicFrame>
        <p:nvGraphicFramePr>
          <p:cNvPr id="8" name="Diagrama 7">
            <a:extLst>
              <a:ext uri="{FF2B5EF4-FFF2-40B4-BE49-F238E27FC236}">
                <a16:creationId xmlns:a16="http://schemas.microsoft.com/office/drawing/2014/main" id="{852E4746-ABFD-46E0-9F9E-DE82A8AC27A0}"/>
              </a:ext>
            </a:extLst>
          </p:cNvPr>
          <p:cNvGraphicFramePr/>
          <p:nvPr>
            <p:extLst>
              <p:ext uri="{D42A27DB-BD31-4B8C-83A1-F6EECF244321}">
                <p14:modId xmlns:p14="http://schemas.microsoft.com/office/powerpoint/2010/main" val="1510331227"/>
              </p:ext>
            </p:extLst>
          </p:nvPr>
        </p:nvGraphicFramePr>
        <p:xfrm>
          <a:off x="847725" y="719666"/>
          <a:ext cx="432522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a:extLst>
              <a:ext uri="{FF2B5EF4-FFF2-40B4-BE49-F238E27FC236}">
                <a16:creationId xmlns:a16="http://schemas.microsoft.com/office/drawing/2014/main" id="{DBB4EC7A-A949-43E6-94F9-2DA0744361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864602"/>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id="{5A1AE712-10A5-488A-B251-A486E1668D23}"/>
              </a:ext>
            </a:extLst>
          </p:cNvPr>
          <p:cNvSpPr txBox="1"/>
          <p:nvPr/>
        </p:nvSpPr>
        <p:spPr>
          <a:xfrm>
            <a:off x="89854" y="6401356"/>
            <a:ext cx="461529" cy="369332"/>
          </a:xfrm>
          <a:prstGeom prst="rect">
            <a:avLst/>
          </a:prstGeom>
          <a:noFill/>
        </p:spPr>
        <p:txBody>
          <a:bodyPr wrap="square">
            <a:spAutoFit/>
          </a:bodyPr>
          <a:lstStyle/>
          <a:p>
            <a:r>
              <a:rPr lang="es-MX"/>
              <a:t>2</a:t>
            </a:r>
            <a:endParaRPr lang="es-EC" sz="1800"/>
          </a:p>
        </p:txBody>
      </p:sp>
      <p:pic>
        <p:nvPicPr>
          <p:cNvPr id="3" name="Imagen 2">
            <a:extLst>
              <a:ext uri="{FF2B5EF4-FFF2-40B4-BE49-F238E27FC236}">
                <a16:creationId xmlns:a16="http://schemas.microsoft.com/office/drawing/2014/main" id="{AA0FDE2B-7CA1-42FC-8BD4-586ABA3EB01A}"/>
              </a:ext>
            </a:extLst>
          </p:cNvPr>
          <p:cNvPicPr>
            <a:picLocks noChangeAspect="1"/>
          </p:cNvPicPr>
          <p:nvPr/>
        </p:nvPicPr>
        <p:blipFill>
          <a:blip r:embed="rId8"/>
          <a:stretch>
            <a:fillRect/>
          </a:stretch>
        </p:blipFill>
        <p:spPr>
          <a:xfrm>
            <a:off x="6302130" y="752100"/>
            <a:ext cx="4803205" cy="51125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2EB5FD-D389-4BEA-887F-6919171FA596}"/>
              </a:ext>
            </a:extLst>
          </p:cNvPr>
          <p:cNvSpPr/>
          <p:nvPr/>
        </p:nvSpPr>
        <p:spPr>
          <a:xfrm>
            <a:off x="191344" y="116632"/>
            <a:ext cx="3986989" cy="584775"/>
          </a:xfrm>
          <a:prstGeom prst="rect">
            <a:avLst/>
          </a:prstGeom>
        </p:spPr>
        <p:txBody>
          <a:bodyPr wrap="none">
            <a:spAutoFit/>
          </a:bodyPr>
          <a:lstStyle/>
          <a:p>
            <a:pPr lvl="0"/>
            <a:r>
              <a:rPr lang="es-EC" sz="3200" b="1"/>
              <a:t>Señalética Espacial</a:t>
            </a:r>
            <a:endParaRPr lang="es-EC" sz="3200"/>
          </a:p>
        </p:txBody>
      </p:sp>
      <p:pic>
        <p:nvPicPr>
          <p:cNvPr id="5" name="Imagen 4">
            <a:extLst>
              <a:ext uri="{FF2B5EF4-FFF2-40B4-BE49-F238E27FC236}">
                <a16:creationId xmlns:a16="http://schemas.microsoft.com/office/drawing/2014/main" id="{52AA8012-942B-4A20-B835-BDB620F6B4CD}"/>
              </a:ext>
            </a:extLst>
          </p:cNvPr>
          <p:cNvPicPr>
            <a:picLocks noChangeAspect="1"/>
          </p:cNvPicPr>
          <p:nvPr/>
        </p:nvPicPr>
        <p:blipFill>
          <a:blip r:embed="rId2"/>
          <a:stretch>
            <a:fillRect/>
          </a:stretch>
        </p:blipFill>
        <p:spPr>
          <a:xfrm>
            <a:off x="839416" y="1124744"/>
            <a:ext cx="3981450" cy="2381250"/>
          </a:xfrm>
          <a:prstGeom prst="rect">
            <a:avLst/>
          </a:prstGeom>
        </p:spPr>
      </p:pic>
      <p:pic>
        <p:nvPicPr>
          <p:cNvPr id="6" name="Imagen 5">
            <a:extLst>
              <a:ext uri="{FF2B5EF4-FFF2-40B4-BE49-F238E27FC236}">
                <a16:creationId xmlns:a16="http://schemas.microsoft.com/office/drawing/2014/main" id="{E79135B7-7DFE-456B-87DE-AF2AB53B77C9}"/>
              </a:ext>
            </a:extLst>
          </p:cNvPr>
          <p:cNvPicPr>
            <a:picLocks noChangeAspect="1"/>
          </p:cNvPicPr>
          <p:nvPr/>
        </p:nvPicPr>
        <p:blipFill>
          <a:blip r:embed="rId3"/>
          <a:stretch>
            <a:fillRect/>
          </a:stretch>
        </p:blipFill>
        <p:spPr>
          <a:xfrm>
            <a:off x="5591944" y="1082511"/>
            <a:ext cx="5295900" cy="2343150"/>
          </a:xfrm>
          <a:prstGeom prst="rect">
            <a:avLst/>
          </a:prstGeom>
        </p:spPr>
      </p:pic>
      <p:pic>
        <p:nvPicPr>
          <p:cNvPr id="7" name="Imagen 6">
            <a:extLst>
              <a:ext uri="{FF2B5EF4-FFF2-40B4-BE49-F238E27FC236}">
                <a16:creationId xmlns:a16="http://schemas.microsoft.com/office/drawing/2014/main" id="{05307F27-E3E5-4B9A-88D9-AE7A3F18D0AA}"/>
              </a:ext>
            </a:extLst>
          </p:cNvPr>
          <p:cNvPicPr/>
          <p:nvPr/>
        </p:nvPicPr>
        <p:blipFill>
          <a:blip r:embed="rId4"/>
          <a:stretch>
            <a:fillRect/>
          </a:stretch>
        </p:blipFill>
        <p:spPr>
          <a:xfrm>
            <a:off x="7540336" y="3896451"/>
            <a:ext cx="4429125" cy="1547495"/>
          </a:xfrm>
          <a:prstGeom prst="rect">
            <a:avLst/>
          </a:prstGeom>
        </p:spPr>
      </p:pic>
      <p:pic>
        <p:nvPicPr>
          <p:cNvPr id="8" name="Imagen 7">
            <a:extLst>
              <a:ext uri="{FF2B5EF4-FFF2-40B4-BE49-F238E27FC236}">
                <a16:creationId xmlns:a16="http://schemas.microsoft.com/office/drawing/2014/main" id="{BB151AA2-E72D-4174-AB2E-FA78994CB0E1}"/>
              </a:ext>
            </a:extLst>
          </p:cNvPr>
          <p:cNvPicPr/>
          <p:nvPr/>
        </p:nvPicPr>
        <p:blipFill>
          <a:blip r:embed="rId5"/>
          <a:stretch>
            <a:fillRect/>
          </a:stretch>
        </p:blipFill>
        <p:spPr>
          <a:xfrm>
            <a:off x="222539" y="3645024"/>
            <a:ext cx="2988965" cy="2438797"/>
          </a:xfrm>
          <a:prstGeom prst="rect">
            <a:avLst/>
          </a:prstGeom>
        </p:spPr>
      </p:pic>
      <p:pic>
        <p:nvPicPr>
          <p:cNvPr id="9" name="Imagen 8">
            <a:extLst>
              <a:ext uri="{FF2B5EF4-FFF2-40B4-BE49-F238E27FC236}">
                <a16:creationId xmlns:a16="http://schemas.microsoft.com/office/drawing/2014/main" id="{353B0C1D-AA86-49B7-B135-61ED765C78F5}"/>
              </a:ext>
            </a:extLst>
          </p:cNvPr>
          <p:cNvPicPr/>
          <p:nvPr/>
        </p:nvPicPr>
        <p:blipFill>
          <a:blip r:embed="rId6"/>
          <a:stretch>
            <a:fillRect/>
          </a:stretch>
        </p:blipFill>
        <p:spPr>
          <a:xfrm>
            <a:off x="3323692" y="3936345"/>
            <a:ext cx="4104456" cy="1646485"/>
          </a:xfrm>
          <a:prstGeom prst="rect">
            <a:avLst/>
          </a:prstGeom>
        </p:spPr>
      </p:pic>
      <p:sp>
        <p:nvSpPr>
          <p:cNvPr id="2" name="CuadroTexto 7">
            <a:extLst>
              <a:ext uri="{FF2B5EF4-FFF2-40B4-BE49-F238E27FC236}">
                <a16:creationId xmlns:a16="http://schemas.microsoft.com/office/drawing/2014/main" id="{3ED7FEA2-14C1-4E46-B729-DB7D340DFC81}"/>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cs typeface="Arial"/>
              </a:rPr>
              <a:t>32</a:t>
            </a:r>
            <a:endParaRPr lang="es-MX" sz="1800">
              <a:cs typeface="Arial"/>
            </a:endParaRPr>
          </a:p>
        </p:txBody>
      </p:sp>
      <p:pic>
        <p:nvPicPr>
          <p:cNvPr id="3" name="Picture 3">
            <a:extLst>
              <a:ext uri="{FF2B5EF4-FFF2-40B4-BE49-F238E27FC236}">
                <a16:creationId xmlns:a16="http://schemas.microsoft.com/office/drawing/2014/main" id="{81571F8D-DAC8-4C4A-8389-AD31A205271C}"/>
              </a:ext>
            </a:extLst>
          </p:cNvPr>
          <p:cNvPicPr>
            <a:picLocks noChangeAspect="1"/>
          </p:cNvPicPr>
          <p:nvPr/>
        </p:nvPicPr>
        <p:blipFill>
          <a:blip r:embed="rId7"/>
          <a:stretch>
            <a:fillRect/>
          </a:stretch>
        </p:blipFill>
        <p:spPr>
          <a:xfrm>
            <a:off x="8980098" y="5902944"/>
            <a:ext cx="2958860" cy="889318"/>
          </a:xfrm>
          <a:prstGeom prst="rect">
            <a:avLst/>
          </a:prstGeom>
        </p:spPr>
      </p:pic>
      <p:sp>
        <p:nvSpPr>
          <p:cNvPr id="12" name="TextBox 11">
            <a:extLst>
              <a:ext uri="{FF2B5EF4-FFF2-40B4-BE49-F238E27FC236}">
                <a16:creationId xmlns:a16="http://schemas.microsoft.com/office/drawing/2014/main" id="{576BCAC8-D856-4D87-B352-9FD110E16D52}"/>
              </a:ext>
            </a:extLst>
          </p:cNvPr>
          <p:cNvSpPr txBox="1"/>
          <p:nvPr/>
        </p:nvSpPr>
        <p:spPr>
          <a:xfrm>
            <a:off x="4724400" y="32004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t>RTE INEN 004-1:2011</a:t>
            </a:r>
            <a:endParaRPr lang="en-US"/>
          </a:p>
        </p:txBody>
      </p:sp>
      <p:sp>
        <p:nvSpPr>
          <p:cNvPr id="13" name="TextBox 12">
            <a:extLst>
              <a:ext uri="{FF2B5EF4-FFF2-40B4-BE49-F238E27FC236}">
                <a16:creationId xmlns:a16="http://schemas.microsoft.com/office/drawing/2014/main" id="{A838CD82-DDB2-4A28-BB1C-72321E402497}"/>
              </a:ext>
            </a:extLst>
          </p:cNvPr>
          <p:cNvSpPr txBox="1"/>
          <p:nvPr/>
        </p:nvSpPr>
        <p:spPr>
          <a:xfrm>
            <a:off x="4825042" y="281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i="1">
                <a:latin typeface="Arial"/>
                <a:cs typeface="Arial"/>
              </a:rPr>
              <a:t>RTE INEN 004-1:2011</a:t>
            </a:r>
            <a:endParaRPr lang="en-US" i="1">
              <a:latin typeface="Arial"/>
              <a:cs typeface="Arial"/>
            </a:endParaRPr>
          </a:p>
        </p:txBody>
      </p:sp>
    </p:spTree>
    <p:extLst>
      <p:ext uri="{BB962C8B-B14F-4D97-AF65-F5344CB8AC3E}">
        <p14:creationId xmlns:p14="http://schemas.microsoft.com/office/powerpoint/2010/main" val="175566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429BCC1A-5A80-4C47-9516-D757D7096CB0}"/>
              </a:ext>
            </a:extLst>
          </p:cNvPr>
          <p:cNvPicPr>
            <a:picLocks noChangeAspect="1"/>
          </p:cNvPicPr>
          <p:nvPr/>
        </p:nvPicPr>
        <p:blipFill>
          <a:blip r:embed="rId3"/>
          <a:stretch>
            <a:fillRect/>
          </a:stretch>
        </p:blipFill>
        <p:spPr>
          <a:xfrm>
            <a:off x="4660094" y="983686"/>
            <a:ext cx="2592288" cy="4033003"/>
          </a:xfrm>
          <a:prstGeom prst="rect">
            <a:avLst/>
          </a:prstGeom>
        </p:spPr>
      </p:pic>
      <p:sp>
        <p:nvSpPr>
          <p:cNvPr id="12" name="Rectángulo 11">
            <a:extLst>
              <a:ext uri="{FF2B5EF4-FFF2-40B4-BE49-F238E27FC236}">
                <a16:creationId xmlns:a16="http://schemas.microsoft.com/office/drawing/2014/main" id="{4670669D-332A-45C1-902A-0CC1C26B8412}"/>
              </a:ext>
            </a:extLst>
          </p:cNvPr>
          <p:cNvSpPr/>
          <p:nvPr/>
        </p:nvSpPr>
        <p:spPr>
          <a:xfrm>
            <a:off x="4660094" y="294653"/>
            <a:ext cx="2592288" cy="646331"/>
          </a:xfrm>
          <a:prstGeom prst="rect">
            <a:avLst/>
          </a:prstGeom>
        </p:spPr>
        <p:txBody>
          <a:bodyPr wrap="square">
            <a:spAutoFit/>
          </a:bodyPr>
          <a:lstStyle/>
          <a:p>
            <a:pPr lvl="0" algn="ctr"/>
            <a:r>
              <a:rPr lang="es-ES" dirty="0"/>
              <a:t>Autopista General Rumiñahui </a:t>
            </a:r>
            <a:endParaRPr lang="es-EC" dirty="0"/>
          </a:p>
        </p:txBody>
      </p:sp>
      <p:graphicFrame>
        <p:nvGraphicFramePr>
          <p:cNvPr id="13" name="Tabla 4">
            <a:extLst>
              <a:ext uri="{FF2B5EF4-FFF2-40B4-BE49-F238E27FC236}">
                <a16:creationId xmlns:a16="http://schemas.microsoft.com/office/drawing/2014/main" id="{B913ED23-5332-4620-B65C-CD59B2FA845D}"/>
              </a:ext>
            </a:extLst>
          </p:cNvPr>
          <p:cNvGraphicFramePr>
            <a:graphicFrameLocks/>
          </p:cNvGraphicFramePr>
          <p:nvPr>
            <p:extLst>
              <p:ext uri="{D42A27DB-BD31-4B8C-83A1-F6EECF244321}">
                <p14:modId xmlns:p14="http://schemas.microsoft.com/office/powerpoint/2010/main" val="258152399"/>
              </p:ext>
            </p:extLst>
          </p:nvPr>
        </p:nvGraphicFramePr>
        <p:xfrm>
          <a:off x="4660094" y="5184612"/>
          <a:ext cx="2536777" cy="45720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dirty="0"/>
                        <a:t># Señales Espaciales</a:t>
                      </a:r>
                    </a:p>
                  </a:txBody>
                  <a:tcPr anchor="ctr"/>
                </a:tc>
                <a:tc>
                  <a:txBody>
                    <a:bodyPr/>
                    <a:lstStyle/>
                    <a:p>
                      <a:pPr algn="ctr"/>
                      <a:r>
                        <a:rPr lang="es-419" sz="1200" dirty="0"/>
                        <a:t>14</a:t>
                      </a:r>
                    </a:p>
                  </a:txBody>
                  <a:tcPr anchor="ctr"/>
                </a:tc>
                <a:extLst>
                  <a:ext uri="{0D108BD9-81ED-4DB2-BD59-A6C34878D82A}">
                    <a16:rowId xmlns:a16="http://schemas.microsoft.com/office/drawing/2014/main" val="1393403688"/>
                  </a:ext>
                </a:extLst>
              </a:tr>
            </a:tbl>
          </a:graphicData>
        </a:graphic>
      </p:graphicFrame>
      <p:sp>
        <p:nvSpPr>
          <p:cNvPr id="2" name="CuadroTexto 7">
            <a:extLst>
              <a:ext uri="{FF2B5EF4-FFF2-40B4-BE49-F238E27FC236}">
                <a16:creationId xmlns:a16="http://schemas.microsoft.com/office/drawing/2014/main" id="{80DE5E93-7CA1-475B-9E02-9C015ECB725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33</a:t>
            </a:r>
            <a:endParaRPr lang="es-MX" sz="1800">
              <a:cs typeface="Arial"/>
            </a:endParaRPr>
          </a:p>
        </p:txBody>
      </p:sp>
      <p:sp>
        <p:nvSpPr>
          <p:cNvPr id="14" name="CuadroTexto 13">
            <a:extLst>
              <a:ext uri="{FF2B5EF4-FFF2-40B4-BE49-F238E27FC236}">
                <a16:creationId xmlns:a16="http://schemas.microsoft.com/office/drawing/2014/main" id="{F2DE45C4-52E9-44C9-B451-6191C09F59C3}"/>
              </a:ext>
            </a:extLst>
          </p:cNvPr>
          <p:cNvSpPr txBox="1"/>
          <p:nvPr/>
        </p:nvSpPr>
        <p:spPr>
          <a:xfrm>
            <a:off x="7895605" y="1846025"/>
            <a:ext cx="2160240" cy="2308324"/>
          </a:xfrm>
          <a:prstGeom prst="rect">
            <a:avLst/>
          </a:prstGeom>
          <a:noFill/>
          <a:ln>
            <a:solidFill>
              <a:schemeClr val="tx1"/>
            </a:solidFill>
          </a:ln>
        </p:spPr>
        <p:txBody>
          <a:bodyPr wrap="square" rtlCol="0">
            <a:spAutoFit/>
          </a:bodyPr>
          <a:lstStyle/>
          <a:p>
            <a:pPr algn="just"/>
            <a:r>
              <a:rPr lang="es-EC" dirty="0"/>
              <a:t>Este es el eje vial con la mayor cantidad de señalética espacial frente a los otros ejes viales más transitados del Valle de los Chillos</a:t>
            </a:r>
          </a:p>
        </p:txBody>
      </p:sp>
    </p:spTree>
    <p:extLst>
      <p:ext uri="{BB962C8B-B14F-4D97-AF65-F5344CB8AC3E}">
        <p14:creationId xmlns:p14="http://schemas.microsoft.com/office/powerpoint/2010/main" val="1979280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14478" cy="584775"/>
          </a:xfrm>
          <a:prstGeom prst="rect">
            <a:avLst/>
          </a:prstGeom>
        </p:spPr>
        <p:txBody>
          <a:bodyPr wrap="none">
            <a:spAutoFit/>
          </a:bodyPr>
          <a:lstStyle/>
          <a:p>
            <a:pPr lvl="0"/>
            <a:r>
              <a:rPr lang="es-ES" sz="3200" b="1"/>
              <a:t>Paradas de Buses</a:t>
            </a:r>
            <a:endParaRPr lang="es-EC" sz="3200"/>
          </a:p>
        </p:txBody>
      </p:sp>
      <p:sp>
        <p:nvSpPr>
          <p:cNvPr id="20" name="Rectángulo 19">
            <a:extLst>
              <a:ext uri="{FF2B5EF4-FFF2-40B4-BE49-F238E27FC236}">
                <a16:creationId xmlns:a16="http://schemas.microsoft.com/office/drawing/2014/main" id="{092473E9-F70C-44CD-B512-16F60CA4D39E}"/>
              </a:ext>
            </a:extLst>
          </p:cNvPr>
          <p:cNvSpPr/>
          <p:nvPr/>
        </p:nvSpPr>
        <p:spPr>
          <a:xfrm>
            <a:off x="1264178" y="945881"/>
            <a:ext cx="2592288" cy="369332"/>
          </a:xfrm>
          <a:prstGeom prst="rect">
            <a:avLst/>
          </a:prstGeom>
        </p:spPr>
        <p:txBody>
          <a:bodyPr wrap="square">
            <a:spAutoFit/>
          </a:bodyPr>
          <a:lstStyle/>
          <a:p>
            <a:pPr lvl="0" algn="ctr"/>
            <a:r>
              <a:rPr lang="es-ES"/>
              <a:t>Lugar de espera</a:t>
            </a:r>
            <a:endParaRPr lang="es-EC"/>
          </a:p>
        </p:txBody>
      </p:sp>
      <p:sp>
        <p:nvSpPr>
          <p:cNvPr id="21" name="Rectángulo 20">
            <a:extLst>
              <a:ext uri="{FF2B5EF4-FFF2-40B4-BE49-F238E27FC236}">
                <a16:creationId xmlns:a16="http://schemas.microsoft.com/office/drawing/2014/main" id="{01991EBF-8CF0-4604-AFF1-405542BA7593}"/>
              </a:ext>
            </a:extLst>
          </p:cNvPr>
          <p:cNvSpPr/>
          <p:nvPr/>
        </p:nvSpPr>
        <p:spPr>
          <a:xfrm>
            <a:off x="7734475" y="975349"/>
            <a:ext cx="2592288" cy="369332"/>
          </a:xfrm>
          <a:prstGeom prst="rect">
            <a:avLst/>
          </a:prstGeom>
        </p:spPr>
        <p:txBody>
          <a:bodyPr wrap="square">
            <a:spAutoFit/>
          </a:bodyPr>
          <a:lstStyle/>
          <a:p>
            <a:pPr lvl="0" algn="ctr"/>
            <a:r>
              <a:rPr lang="es-ES"/>
              <a:t>Señalética</a:t>
            </a:r>
            <a:endParaRPr lang="es-EC"/>
          </a:p>
        </p:txBody>
      </p:sp>
      <p:pic>
        <p:nvPicPr>
          <p:cNvPr id="10" name="Imagen 9">
            <a:extLst>
              <a:ext uri="{FF2B5EF4-FFF2-40B4-BE49-F238E27FC236}">
                <a16:creationId xmlns:a16="http://schemas.microsoft.com/office/drawing/2014/main" id="{82931EE3-C03C-4965-AE3D-50EB408BDC6A}"/>
              </a:ext>
            </a:extLst>
          </p:cNvPr>
          <p:cNvPicPr/>
          <p:nvPr/>
        </p:nvPicPr>
        <p:blipFill rotWithShape="1">
          <a:blip r:embed="rId3">
            <a:extLst>
              <a:ext uri="{28A0092B-C50C-407E-A947-70E740481C1C}">
                <a14:useLocalDpi xmlns:a14="http://schemas.microsoft.com/office/drawing/2010/main" val="0"/>
              </a:ext>
            </a:extLst>
          </a:blip>
          <a:srcRect l="1394" t="24435" r="7962" b="43708"/>
          <a:stretch/>
        </p:blipFill>
        <p:spPr bwMode="auto">
          <a:xfrm rot="16200000">
            <a:off x="7910699" y="3173847"/>
            <a:ext cx="4532630" cy="885825"/>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520C90D6-D0D7-4D33-909C-CA233A6786E5}"/>
              </a:ext>
            </a:extLst>
          </p:cNvPr>
          <p:cNvPicPr/>
          <p:nvPr/>
        </p:nvPicPr>
        <p:blipFill rotWithShape="1">
          <a:blip r:embed="rId4">
            <a:extLst>
              <a:ext uri="{28A0092B-C50C-407E-A947-70E740481C1C}">
                <a14:useLocalDpi xmlns:a14="http://schemas.microsoft.com/office/drawing/2010/main" val="0"/>
              </a:ext>
            </a:extLst>
          </a:blip>
          <a:srcRect l="494" b="42089"/>
          <a:stretch/>
        </p:blipFill>
        <p:spPr bwMode="auto">
          <a:xfrm rot="16200000">
            <a:off x="10026333" y="2834005"/>
            <a:ext cx="2601595" cy="118999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41C1E67-AE07-4D77-8807-61A209D7A36B}"/>
              </a:ext>
            </a:extLst>
          </p:cNvPr>
          <p:cNvPicPr/>
          <p:nvPr/>
        </p:nvPicPr>
        <p:blipFill rotWithShape="1">
          <a:blip r:embed="rId5"/>
          <a:srcRect r="78425"/>
          <a:stretch/>
        </p:blipFill>
        <p:spPr>
          <a:xfrm>
            <a:off x="7392144" y="1556792"/>
            <a:ext cx="1292679" cy="1664459"/>
          </a:xfrm>
          <a:prstGeom prst="rect">
            <a:avLst/>
          </a:prstGeom>
        </p:spPr>
      </p:pic>
      <p:pic>
        <p:nvPicPr>
          <p:cNvPr id="14" name="Imagen 13">
            <a:extLst>
              <a:ext uri="{FF2B5EF4-FFF2-40B4-BE49-F238E27FC236}">
                <a16:creationId xmlns:a16="http://schemas.microsoft.com/office/drawing/2014/main" id="{F36699E4-6AF6-4D2F-9447-7A7ACD346317}"/>
              </a:ext>
            </a:extLst>
          </p:cNvPr>
          <p:cNvPicPr/>
          <p:nvPr/>
        </p:nvPicPr>
        <p:blipFill rotWithShape="1">
          <a:blip r:embed="rId5"/>
          <a:srcRect l="52467" t="326" r="-1171" b="59902"/>
          <a:stretch/>
        </p:blipFill>
        <p:spPr>
          <a:xfrm>
            <a:off x="6949123" y="3586767"/>
            <a:ext cx="2143269" cy="576064"/>
          </a:xfrm>
          <a:prstGeom prst="rect">
            <a:avLst/>
          </a:prstGeom>
        </p:spPr>
      </p:pic>
      <p:pic>
        <p:nvPicPr>
          <p:cNvPr id="15" name="Imagen 14">
            <a:extLst>
              <a:ext uri="{FF2B5EF4-FFF2-40B4-BE49-F238E27FC236}">
                <a16:creationId xmlns:a16="http://schemas.microsoft.com/office/drawing/2014/main" id="{5AAF664B-B0D3-48B8-AD3B-63771487DDB5}"/>
              </a:ext>
            </a:extLst>
          </p:cNvPr>
          <p:cNvPicPr/>
          <p:nvPr/>
        </p:nvPicPr>
        <p:blipFill>
          <a:blip r:embed="rId6"/>
          <a:stretch>
            <a:fillRect/>
          </a:stretch>
        </p:blipFill>
        <p:spPr>
          <a:xfrm>
            <a:off x="489503" y="1354363"/>
            <a:ext cx="4348969" cy="3170364"/>
          </a:xfrm>
          <a:prstGeom prst="rect">
            <a:avLst/>
          </a:prstGeom>
        </p:spPr>
      </p:pic>
      <p:pic>
        <p:nvPicPr>
          <p:cNvPr id="17" name="Imagen 16">
            <a:extLst>
              <a:ext uri="{FF2B5EF4-FFF2-40B4-BE49-F238E27FC236}">
                <a16:creationId xmlns:a16="http://schemas.microsoft.com/office/drawing/2014/main" id="{8A7DBFA2-F9A6-419F-90FB-38781A9BC73C}"/>
              </a:ext>
            </a:extLst>
          </p:cNvPr>
          <p:cNvPicPr/>
          <p:nvPr/>
        </p:nvPicPr>
        <p:blipFill>
          <a:blip r:embed="rId7"/>
          <a:stretch>
            <a:fillRect/>
          </a:stretch>
        </p:blipFill>
        <p:spPr>
          <a:xfrm>
            <a:off x="1264178" y="4524727"/>
            <a:ext cx="2821216" cy="1482831"/>
          </a:xfrm>
          <a:prstGeom prst="rect">
            <a:avLst/>
          </a:prstGeom>
        </p:spPr>
      </p:pic>
      <p:sp>
        <p:nvSpPr>
          <p:cNvPr id="2" name="CuadroTexto 7">
            <a:extLst>
              <a:ext uri="{FF2B5EF4-FFF2-40B4-BE49-F238E27FC236}">
                <a16:creationId xmlns:a16="http://schemas.microsoft.com/office/drawing/2014/main" id="{6DF7884A-A03C-49AF-BD5D-C25881617B4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35</a:t>
            </a:r>
            <a:endParaRPr lang="es-MX" sz="1800">
              <a:cs typeface="Arial"/>
            </a:endParaRPr>
          </a:p>
        </p:txBody>
      </p:sp>
      <p:sp>
        <p:nvSpPr>
          <p:cNvPr id="3" name="TextBox 2">
            <a:extLst>
              <a:ext uri="{FF2B5EF4-FFF2-40B4-BE49-F238E27FC236}">
                <a16:creationId xmlns:a16="http://schemas.microsoft.com/office/drawing/2014/main" id="{3DAD2222-10E3-4BEE-9AC6-E3D73932CBD0}"/>
              </a:ext>
            </a:extLst>
          </p:cNvPr>
          <p:cNvSpPr txBox="1"/>
          <p:nvPr/>
        </p:nvSpPr>
        <p:spPr>
          <a:xfrm>
            <a:off x="4566249" y="2386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rial"/>
                <a:cs typeface="Arial"/>
              </a:rPr>
              <a:t>NTE INEN 2292 – 2017</a:t>
            </a:r>
            <a:endParaRPr lang="en-US" i="1"/>
          </a:p>
        </p:txBody>
      </p:sp>
    </p:spTree>
    <p:extLst>
      <p:ext uri="{BB962C8B-B14F-4D97-AF65-F5344CB8AC3E}">
        <p14:creationId xmlns:p14="http://schemas.microsoft.com/office/powerpoint/2010/main" val="3753370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4DF5B74-66A2-4551-B585-F93B4ADE43D7}"/>
              </a:ext>
            </a:extLst>
          </p:cNvPr>
          <p:cNvPicPr>
            <a:picLocks noChangeAspect="1"/>
          </p:cNvPicPr>
          <p:nvPr/>
        </p:nvPicPr>
        <p:blipFill>
          <a:blip r:embed="rId2"/>
          <a:stretch>
            <a:fillRect/>
          </a:stretch>
        </p:blipFill>
        <p:spPr>
          <a:xfrm>
            <a:off x="1199456" y="806060"/>
            <a:ext cx="3024336" cy="4543756"/>
          </a:xfrm>
          <a:prstGeom prst="rect">
            <a:avLst/>
          </a:prstGeom>
        </p:spPr>
      </p:pic>
      <p:sp>
        <p:nvSpPr>
          <p:cNvPr id="5" name="Rectángulo 4">
            <a:extLst>
              <a:ext uri="{FF2B5EF4-FFF2-40B4-BE49-F238E27FC236}">
                <a16:creationId xmlns:a16="http://schemas.microsoft.com/office/drawing/2014/main" id="{4D30286F-2370-4802-814D-0C6B66E971DD}"/>
              </a:ext>
            </a:extLst>
          </p:cNvPr>
          <p:cNvSpPr/>
          <p:nvPr/>
        </p:nvSpPr>
        <p:spPr>
          <a:xfrm>
            <a:off x="30750" y="116632"/>
            <a:ext cx="3412132" cy="369332"/>
          </a:xfrm>
          <a:prstGeom prst="rect">
            <a:avLst/>
          </a:prstGeom>
        </p:spPr>
        <p:txBody>
          <a:bodyPr wrap="square">
            <a:spAutoFit/>
          </a:bodyPr>
          <a:lstStyle/>
          <a:p>
            <a:pPr lvl="0" algn="ctr"/>
            <a:r>
              <a:rPr lang="es-ES"/>
              <a:t>Autopista General Rumiñahui </a:t>
            </a:r>
            <a:endParaRPr lang="es-EC"/>
          </a:p>
        </p:txBody>
      </p:sp>
      <p:graphicFrame>
        <p:nvGraphicFramePr>
          <p:cNvPr id="6" name="Tabla 4">
            <a:extLst>
              <a:ext uri="{FF2B5EF4-FFF2-40B4-BE49-F238E27FC236}">
                <a16:creationId xmlns:a16="http://schemas.microsoft.com/office/drawing/2014/main" id="{E4241074-B1D9-4999-8B2D-4570DAC22ED3}"/>
              </a:ext>
            </a:extLst>
          </p:cNvPr>
          <p:cNvGraphicFramePr>
            <a:graphicFrameLocks/>
          </p:cNvGraphicFramePr>
          <p:nvPr>
            <p:extLst>
              <p:ext uri="{D42A27DB-BD31-4B8C-83A1-F6EECF244321}">
                <p14:modId xmlns:p14="http://schemas.microsoft.com/office/powerpoint/2010/main" val="3236657200"/>
              </p:ext>
            </p:extLst>
          </p:nvPr>
        </p:nvGraphicFramePr>
        <p:xfrm>
          <a:off x="1231837" y="5461655"/>
          <a:ext cx="2845803" cy="457137"/>
        </p:xfrm>
        <a:graphic>
          <a:graphicData uri="http://schemas.openxmlformats.org/drawingml/2006/table">
            <a:tbl>
              <a:tblPr firstRow="1" bandRow="1">
                <a:tableStyleId>{68D230F3-CF80-4859-8CE7-A43EE81993B5}</a:tableStyleId>
              </a:tblPr>
              <a:tblGrid>
                <a:gridCol w="1661157">
                  <a:extLst>
                    <a:ext uri="{9D8B030D-6E8A-4147-A177-3AD203B41FA5}">
                      <a16:colId xmlns:a16="http://schemas.microsoft.com/office/drawing/2014/main" val="1221039627"/>
                    </a:ext>
                  </a:extLst>
                </a:gridCol>
                <a:gridCol w="1184646">
                  <a:extLst>
                    <a:ext uri="{9D8B030D-6E8A-4147-A177-3AD203B41FA5}">
                      <a16:colId xmlns:a16="http://schemas.microsoft.com/office/drawing/2014/main" val="2215593392"/>
                    </a:ext>
                  </a:extLst>
                </a:gridCol>
              </a:tblGrid>
              <a:tr h="4571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 de buses</a:t>
                      </a:r>
                    </a:p>
                  </a:txBody>
                  <a:tcPr anchor="ctr"/>
                </a:tc>
                <a:tc>
                  <a:txBody>
                    <a:bodyPr/>
                    <a:lstStyle/>
                    <a:p>
                      <a:pPr algn="ctr"/>
                      <a:r>
                        <a:rPr lang="es-419" sz="1200"/>
                        <a:t>40</a:t>
                      </a:r>
                    </a:p>
                  </a:txBody>
                  <a:tcPr anchor="ctr"/>
                </a:tc>
                <a:extLst>
                  <a:ext uri="{0D108BD9-81ED-4DB2-BD59-A6C34878D82A}">
                    <a16:rowId xmlns:a16="http://schemas.microsoft.com/office/drawing/2014/main" val="1393403688"/>
                  </a:ext>
                </a:extLst>
              </a:tr>
            </a:tbl>
          </a:graphicData>
        </a:graphic>
      </p:graphicFrame>
      <p:graphicFrame>
        <p:nvGraphicFramePr>
          <p:cNvPr id="8" name="Gráfico 7">
            <a:extLst>
              <a:ext uri="{FF2B5EF4-FFF2-40B4-BE49-F238E27FC236}">
                <a16:creationId xmlns:a16="http://schemas.microsoft.com/office/drawing/2014/main" id="{8298EEE9-0820-474C-9915-B4E3A1D549D8}"/>
              </a:ext>
            </a:extLst>
          </p:cNvPr>
          <p:cNvGraphicFramePr/>
          <p:nvPr/>
        </p:nvGraphicFramePr>
        <p:xfrm>
          <a:off x="4583832" y="1340768"/>
          <a:ext cx="5904656"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7">
            <a:extLst>
              <a:ext uri="{FF2B5EF4-FFF2-40B4-BE49-F238E27FC236}">
                <a16:creationId xmlns:a16="http://schemas.microsoft.com/office/drawing/2014/main" id="{6BA0B4A5-3C9C-413A-AA26-96EF153C0171}"/>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36</a:t>
            </a:r>
            <a:endParaRPr lang="es-MX" sz="1800">
              <a:cs typeface="Arial"/>
            </a:endParaRPr>
          </a:p>
        </p:txBody>
      </p:sp>
      <p:pic>
        <p:nvPicPr>
          <p:cNvPr id="3" name="Picture 3">
            <a:extLst>
              <a:ext uri="{FF2B5EF4-FFF2-40B4-BE49-F238E27FC236}">
                <a16:creationId xmlns:a16="http://schemas.microsoft.com/office/drawing/2014/main" id="{51A1E7EF-223A-4235-ABA3-FCAE9CAD7795}"/>
              </a:ext>
            </a:extLst>
          </p:cNvPr>
          <p:cNvPicPr>
            <a:picLocks noChangeAspect="1"/>
          </p:cNvPicPr>
          <p:nvPr/>
        </p:nvPicPr>
        <p:blipFill>
          <a:blip r:embed="rId4"/>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2996346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6CE3B69-221E-4CF4-AF3A-6B3512822DB6}"/>
              </a:ext>
            </a:extLst>
          </p:cNvPr>
          <p:cNvSpPr/>
          <p:nvPr/>
        </p:nvSpPr>
        <p:spPr>
          <a:xfrm>
            <a:off x="263352" y="692696"/>
            <a:ext cx="4863876" cy="369332"/>
          </a:xfrm>
          <a:prstGeom prst="rect">
            <a:avLst/>
          </a:prstGeom>
        </p:spPr>
        <p:txBody>
          <a:bodyPr wrap="square">
            <a:spAutoFit/>
          </a:bodyPr>
          <a:lstStyle/>
          <a:p>
            <a:pPr lvl="0" algn="ctr"/>
            <a:r>
              <a:rPr lang="es-ES" b="1"/>
              <a:t>En base al levantamiento y análisis:</a:t>
            </a:r>
            <a:endParaRPr lang="es-EC"/>
          </a:p>
        </p:txBody>
      </p:sp>
      <p:graphicFrame>
        <p:nvGraphicFramePr>
          <p:cNvPr id="7" name="Tabla 6">
            <a:extLst>
              <a:ext uri="{FF2B5EF4-FFF2-40B4-BE49-F238E27FC236}">
                <a16:creationId xmlns:a16="http://schemas.microsoft.com/office/drawing/2014/main" id="{B011B0E7-0184-4891-B4DA-E13355DDDCD4}"/>
              </a:ext>
            </a:extLst>
          </p:cNvPr>
          <p:cNvGraphicFramePr>
            <a:graphicFrameLocks noGrp="1"/>
          </p:cNvGraphicFramePr>
          <p:nvPr>
            <p:extLst>
              <p:ext uri="{D42A27DB-BD31-4B8C-83A1-F6EECF244321}">
                <p14:modId xmlns:p14="http://schemas.microsoft.com/office/powerpoint/2010/main" val="2727869780"/>
              </p:ext>
            </p:extLst>
          </p:nvPr>
        </p:nvGraphicFramePr>
        <p:xfrm>
          <a:off x="1787017" y="2891415"/>
          <a:ext cx="8672511" cy="741680"/>
        </p:xfrm>
        <a:graphic>
          <a:graphicData uri="http://schemas.openxmlformats.org/drawingml/2006/table">
            <a:tbl>
              <a:tblPr firstRow="1" bandRow="1">
                <a:tableStyleId>{2D5ABB26-0587-4C30-8999-92F81FD0307C}</a:tableStyleId>
              </a:tblPr>
              <a:tblGrid>
                <a:gridCol w="5781674">
                  <a:extLst>
                    <a:ext uri="{9D8B030D-6E8A-4147-A177-3AD203B41FA5}">
                      <a16:colId xmlns:a16="http://schemas.microsoft.com/office/drawing/2014/main" val="2909142904"/>
                    </a:ext>
                  </a:extLst>
                </a:gridCol>
                <a:gridCol w="2890837">
                  <a:extLst>
                    <a:ext uri="{9D8B030D-6E8A-4147-A177-3AD203B41FA5}">
                      <a16:colId xmlns:a16="http://schemas.microsoft.com/office/drawing/2014/main" val="739317575"/>
                    </a:ext>
                  </a:extLst>
                </a:gridCol>
              </a:tblGrid>
              <a:tr h="370840">
                <a:tc gridSpan="2">
                  <a:txBody>
                    <a:bodyPr/>
                    <a:lstStyle/>
                    <a:p>
                      <a:pPr algn="ctr"/>
                      <a:r>
                        <a:rPr lang="es-EC" dirty="0"/>
                        <a:t>Equipamiento de Paradas de buses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8080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t>Autopista General Rumiñahui </a:t>
                      </a:r>
                      <a:endParaRPr lang="es-EC"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t>32,00%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5746241"/>
                  </a:ext>
                </a:extLst>
              </a:tr>
            </a:tbl>
          </a:graphicData>
        </a:graphic>
      </p:graphicFrame>
      <p:sp>
        <p:nvSpPr>
          <p:cNvPr id="2" name="CuadroTexto 7">
            <a:extLst>
              <a:ext uri="{FF2B5EF4-FFF2-40B4-BE49-F238E27FC236}">
                <a16:creationId xmlns:a16="http://schemas.microsoft.com/office/drawing/2014/main" id="{A62E5F72-BB4B-40F0-B71C-66F3FBE8AE18}"/>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41</a:t>
            </a:r>
            <a:endParaRPr lang="es-MX" sz="1800">
              <a:cs typeface="Arial"/>
            </a:endParaRPr>
          </a:p>
        </p:txBody>
      </p:sp>
      <p:pic>
        <p:nvPicPr>
          <p:cNvPr id="3" name="Picture 3">
            <a:extLst>
              <a:ext uri="{FF2B5EF4-FFF2-40B4-BE49-F238E27FC236}">
                <a16:creationId xmlns:a16="http://schemas.microsoft.com/office/drawing/2014/main" id="{2195315C-DA8F-479D-97D9-7ACBEF399F3B}"/>
              </a:ext>
            </a:extLst>
          </p:cNvPr>
          <p:cNvPicPr>
            <a:picLocks noChangeAspect="1"/>
          </p:cNvPicPr>
          <p:nvPr/>
        </p:nvPicPr>
        <p:blipFill>
          <a:blip r:embed="rId2"/>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314950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89854" y="102444"/>
            <a:ext cx="6240811" cy="584775"/>
          </a:xfrm>
          <a:prstGeom prst="rect">
            <a:avLst/>
          </a:prstGeom>
        </p:spPr>
        <p:txBody>
          <a:bodyPr wrap="none">
            <a:spAutoFit/>
          </a:bodyPr>
          <a:lstStyle/>
          <a:p>
            <a:pPr lvl="0"/>
            <a:r>
              <a:rPr lang="es-ES" sz="3200" b="1"/>
              <a:t>P</a:t>
            </a:r>
            <a:r>
              <a:rPr lang="es-EC" sz="3200" b="1"/>
              <a:t>aradas de taxis y camionetas </a:t>
            </a:r>
            <a:endParaRPr lang="es-EC" sz="3200"/>
          </a:p>
        </p:txBody>
      </p:sp>
      <p:pic>
        <p:nvPicPr>
          <p:cNvPr id="6" name="Imagen 5" descr="Camioneta en la calle&#10;&#10;Descripción generada automáticamente con confianza media">
            <a:extLst>
              <a:ext uri="{FF2B5EF4-FFF2-40B4-BE49-F238E27FC236}">
                <a16:creationId xmlns:a16="http://schemas.microsoft.com/office/drawing/2014/main" id="{D0885581-CDBD-439B-8A20-BE3AE1414132}"/>
              </a:ext>
            </a:extLst>
          </p:cNvPr>
          <p:cNvPicPr/>
          <p:nvPr/>
        </p:nvPicPr>
        <p:blipFill>
          <a:blip r:embed="rId3"/>
          <a:stretch>
            <a:fillRect/>
          </a:stretch>
        </p:blipFill>
        <p:spPr>
          <a:xfrm>
            <a:off x="3388397" y="1358698"/>
            <a:ext cx="5415206" cy="2872013"/>
          </a:xfrm>
          <a:prstGeom prst="rect">
            <a:avLst/>
          </a:prstGeom>
        </p:spPr>
      </p:pic>
      <p:sp>
        <p:nvSpPr>
          <p:cNvPr id="13" name="CuadroTexto 12">
            <a:extLst>
              <a:ext uri="{FF2B5EF4-FFF2-40B4-BE49-F238E27FC236}">
                <a16:creationId xmlns:a16="http://schemas.microsoft.com/office/drawing/2014/main" id="{ED595D69-9CAD-449D-A6F4-508514DB5E98}"/>
              </a:ext>
            </a:extLst>
          </p:cNvPr>
          <p:cNvSpPr txBox="1"/>
          <p:nvPr/>
        </p:nvSpPr>
        <p:spPr>
          <a:xfrm>
            <a:off x="89854" y="6401356"/>
            <a:ext cx="461529" cy="369332"/>
          </a:xfrm>
          <a:prstGeom prst="rect">
            <a:avLst/>
          </a:prstGeom>
          <a:noFill/>
        </p:spPr>
        <p:txBody>
          <a:bodyPr wrap="square">
            <a:spAutoFit/>
          </a:bodyPr>
          <a:lstStyle/>
          <a:p>
            <a:r>
              <a:rPr lang="es-MX"/>
              <a:t>42</a:t>
            </a:r>
            <a:endParaRPr lang="es-EC" sz="1800"/>
          </a:p>
        </p:txBody>
      </p:sp>
      <p:sp>
        <p:nvSpPr>
          <p:cNvPr id="17" name="Rectángulo 16">
            <a:extLst>
              <a:ext uri="{FF2B5EF4-FFF2-40B4-BE49-F238E27FC236}">
                <a16:creationId xmlns:a16="http://schemas.microsoft.com/office/drawing/2014/main" id="{8132F019-43F7-43A8-8D92-8BA4771DB17A}"/>
              </a:ext>
            </a:extLst>
          </p:cNvPr>
          <p:cNvSpPr/>
          <p:nvPr/>
        </p:nvSpPr>
        <p:spPr>
          <a:xfrm>
            <a:off x="2169611" y="4644400"/>
            <a:ext cx="7852777" cy="1200329"/>
          </a:xfrm>
          <a:prstGeom prst="rect">
            <a:avLst/>
          </a:prstGeom>
        </p:spPr>
        <p:txBody>
          <a:bodyPr wrap="square">
            <a:spAutoFit/>
          </a:bodyPr>
          <a:lstStyle/>
          <a:p>
            <a:pPr indent="457200" algn="just">
              <a:spcAft>
                <a:spcPts val="800"/>
              </a:spcAft>
            </a:pPr>
            <a:r>
              <a:rPr lang="es-E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 el eje vial en cuestión se identifica una cooperativa de taxis, ubicada al estribo izquierdo de la Autopista General Rumiñahui, frente a la Universidad de las Fuerzas Armadas ESPE, para el objeto de estudio, designada como la cuadra número 11.</a:t>
            </a:r>
            <a:endPar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6240811" cy="584775"/>
          </a:xfrm>
          <a:prstGeom prst="rect">
            <a:avLst/>
          </a:prstGeom>
        </p:spPr>
        <p:txBody>
          <a:bodyPr wrap="none">
            <a:spAutoFit/>
          </a:bodyPr>
          <a:lstStyle/>
          <a:p>
            <a:pPr lvl="0"/>
            <a:r>
              <a:rPr lang="es-ES" sz="3200" b="1"/>
              <a:t>P</a:t>
            </a:r>
            <a:r>
              <a:rPr lang="es-EC" sz="3200" b="1"/>
              <a:t>aradas de taxis y camionetas </a:t>
            </a:r>
            <a:endParaRPr lang="es-EC" sz="3200"/>
          </a:p>
        </p:txBody>
      </p:sp>
      <p:sp>
        <p:nvSpPr>
          <p:cNvPr id="13" name="CuadroTexto 12">
            <a:extLst>
              <a:ext uri="{FF2B5EF4-FFF2-40B4-BE49-F238E27FC236}">
                <a16:creationId xmlns:a16="http://schemas.microsoft.com/office/drawing/2014/main" id="{ED595D69-9CAD-449D-A6F4-508514DB5E98}"/>
              </a:ext>
            </a:extLst>
          </p:cNvPr>
          <p:cNvSpPr txBox="1"/>
          <p:nvPr/>
        </p:nvSpPr>
        <p:spPr>
          <a:xfrm>
            <a:off x="89854" y="6401356"/>
            <a:ext cx="461529" cy="369332"/>
          </a:xfrm>
          <a:prstGeom prst="rect">
            <a:avLst/>
          </a:prstGeom>
          <a:noFill/>
        </p:spPr>
        <p:txBody>
          <a:bodyPr wrap="square">
            <a:spAutoFit/>
          </a:bodyPr>
          <a:lstStyle/>
          <a:p>
            <a:r>
              <a:rPr lang="es-MX"/>
              <a:t>43</a:t>
            </a:r>
            <a:endParaRPr lang="es-EC" sz="1800"/>
          </a:p>
        </p:txBody>
      </p:sp>
      <p:pic>
        <p:nvPicPr>
          <p:cNvPr id="3" name="Imagen 2">
            <a:extLst>
              <a:ext uri="{FF2B5EF4-FFF2-40B4-BE49-F238E27FC236}">
                <a16:creationId xmlns:a16="http://schemas.microsoft.com/office/drawing/2014/main" id="{18C71762-E88D-48FE-AEE7-A2C493D37367}"/>
              </a:ext>
            </a:extLst>
          </p:cNvPr>
          <p:cNvPicPr>
            <a:picLocks noChangeAspect="1"/>
          </p:cNvPicPr>
          <p:nvPr/>
        </p:nvPicPr>
        <p:blipFill>
          <a:blip r:embed="rId3"/>
          <a:stretch>
            <a:fillRect/>
          </a:stretch>
        </p:blipFill>
        <p:spPr>
          <a:xfrm>
            <a:off x="885298" y="1353481"/>
            <a:ext cx="10081388" cy="4395801"/>
          </a:xfrm>
          <a:prstGeom prst="rect">
            <a:avLst/>
          </a:prstGeom>
        </p:spPr>
      </p:pic>
      <p:sp>
        <p:nvSpPr>
          <p:cNvPr id="14" name="Rectángulo 13">
            <a:extLst>
              <a:ext uri="{FF2B5EF4-FFF2-40B4-BE49-F238E27FC236}">
                <a16:creationId xmlns:a16="http://schemas.microsoft.com/office/drawing/2014/main" id="{16741864-B760-4161-9738-F98323A28AE8}"/>
              </a:ext>
            </a:extLst>
          </p:cNvPr>
          <p:cNvSpPr/>
          <p:nvPr/>
        </p:nvSpPr>
        <p:spPr>
          <a:xfrm>
            <a:off x="579222" y="1015845"/>
            <a:ext cx="3888431" cy="369332"/>
          </a:xfrm>
          <a:prstGeom prst="rect">
            <a:avLst/>
          </a:prstGeom>
        </p:spPr>
        <p:txBody>
          <a:bodyPr wrap="square">
            <a:spAutoFit/>
          </a:bodyPr>
          <a:lstStyle/>
          <a:p>
            <a:pPr lvl="0" algn="ctr"/>
            <a:r>
              <a:rPr lang="es-ES"/>
              <a:t>Señalización Horizontal (INEN)</a:t>
            </a:r>
            <a:endParaRPr lang="es-EC"/>
          </a:p>
        </p:txBody>
      </p:sp>
      <p:sp>
        <p:nvSpPr>
          <p:cNvPr id="7" name="CuadroTexto 6">
            <a:extLst>
              <a:ext uri="{FF2B5EF4-FFF2-40B4-BE49-F238E27FC236}">
                <a16:creationId xmlns:a16="http://schemas.microsoft.com/office/drawing/2014/main" id="{E63ED62D-33FF-43DA-BD96-082520971022}"/>
              </a:ext>
            </a:extLst>
          </p:cNvPr>
          <p:cNvSpPr txBox="1"/>
          <p:nvPr/>
        </p:nvSpPr>
        <p:spPr>
          <a:xfrm>
            <a:off x="1068066" y="5717586"/>
            <a:ext cx="9630413" cy="307777"/>
          </a:xfrm>
          <a:prstGeom prst="rect">
            <a:avLst/>
          </a:prstGeom>
          <a:noFill/>
        </p:spPr>
        <p:txBody>
          <a:bodyPr wrap="square">
            <a:spAutoFit/>
          </a:bodyPr>
          <a:lstStyle/>
          <a:p>
            <a:r>
              <a:rPr lang="es-MX" sz="1400"/>
              <a:t>Tomado de (Instituto Ecuatoriano de Normalización, </a:t>
            </a:r>
            <a:r>
              <a:rPr lang="en-US" sz="1400">
                <a:latin typeface="Arial"/>
                <a:cs typeface="Arial"/>
              </a:rPr>
              <a:t>RTE INEN 004-2:2011</a:t>
            </a:r>
            <a:r>
              <a:rPr lang="es-MX" sz="1400"/>
              <a:t>)</a:t>
            </a:r>
            <a:endParaRPr lang="es-EC" sz="1400"/>
          </a:p>
        </p:txBody>
      </p:sp>
    </p:spTree>
    <p:extLst>
      <p:ext uri="{BB962C8B-B14F-4D97-AF65-F5344CB8AC3E}">
        <p14:creationId xmlns:p14="http://schemas.microsoft.com/office/powerpoint/2010/main" val="1546582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429BCC1A-5A80-4C47-9516-D757D7096CB0}"/>
              </a:ext>
            </a:extLst>
          </p:cNvPr>
          <p:cNvPicPr>
            <a:picLocks noChangeAspect="1"/>
          </p:cNvPicPr>
          <p:nvPr/>
        </p:nvPicPr>
        <p:blipFill>
          <a:blip r:embed="rId3"/>
          <a:stretch>
            <a:fillRect/>
          </a:stretch>
        </p:blipFill>
        <p:spPr>
          <a:xfrm>
            <a:off x="5072218" y="1008598"/>
            <a:ext cx="2592288" cy="4033003"/>
          </a:xfrm>
          <a:prstGeom prst="rect">
            <a:avLst/>
          </a:prstGeom>
        </p:spPr>
      </p:pic>
      <p:sp>
        <p:nvSpPr>
          <p:cNvPr id="12" name="Rectángulo 11">
            <a:extLst>
              <a:ext uri="{FF2B5EF4-FFF2-40B4-BE49-F238E27FC236}">
                <a16:creationId xmlns:a16="http://schemas.microsoft.com/office/drawing/2014/main" id="{4670669D-332A-45C1-902A-0CC1C26B8412}"/>
              </a:ext>
            </a:extLst>
          </p:cNvPr>
          <p:cNvSpPr/>
          <p:nvPr/>
        </p:nvSpPr>
        <p:spPr>
          <a:xfrm>
            <a:off x="5072218" y="362267"/>
            <a:ext cx="2592288" cy="646331"/>
          </a:xfrm>
          <a:prstGeom prst="rect">
            <a:avLst/>
          </a:prstGeom>
        </p:spPr>
        <p:txBody>
          <a:bodyPr wrap="square">
            <a:spAutoFit/>
          </a:bodyPr>
          <a:lstStyle/>
          <a:p>
            <a:pPr lvl="0" algn="ctr"/>
            <a:r>
              <a:rPr lang="es-ES" dirty="0"/>
              <a:t>Autopista General Rumiñahui </a:t>
            </a:r>
            <a:endParaRPr lang="es-EC" dirty="0"/>
          </a:p>
        </p:txBody>
      </p:sp>
      <p:graphicFrame>
        <p:nvGraphicFramePr>
          <p:cNvPr id="13" name="Tabla 4">
            <a:extLst>
              <a:ext uri="{FF2B5EF4-FFF2-40B4-BE49-F238E27FC236}">
                <a16:creationId xmlns:a16="http://schemas.microsoft.com/office/drawing/2014/main" id="{B913ED23-5332-4620-B65C-CD59B2FA845D}"/>
              </a:ext>
            </a:extLst>
          </p:cNvPr>
          <p:cNvGraphicFramePr>
            <a:graphicFrameLocks/>
          </p:cNvGraphicFramePr>
          <p:nvPr>
            <p:extLst>
              <p:ext uri="{D42A27DB-BD31-4B8C-83A1-F6EECF244321}">
                <p14:modId xmlns:p14="http://schemas.microsoft.com/office/powerpoint/2010/main" val="2665842643"/>
              </p:ext>
            </p:extLst>
          </p:nvPr>
        </p:nvGraphicFramePr>
        <p:xfrm>
          <a:off x="5072218" y="5413612"/>
          <a:ext cx="2536777" cy="27432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a:t>
                      </a:r>
                    </a:p>
                  </a:txBody>
                  <a:tcPr anchor="ctr"/>
                </a:tc>
                <a:tc>
                  <a:txBody>
                    <a:bodyPr/>
                    <a:lstStyle/>
                    <a:p>
                      <a:pPr algn="ctr"/>
                      <a:r>
                        <a:rPr lang="es-419" sz="1200" dirty="0"/>
                        <a:t>1</a:t>
                      </a:r>
                    </a:p>
                  </a:txBody>
                  <a:tcPr anchor="ctr"/>
                </a:tc>
                <a:extLst>
                  <a:ext uri="{0D108BD9-81ED-4DB2-BD59-A6C34878D82A}">
                    <a16:rowId xmlns:a16="http://schemas.microsoft.com/office/drawing/2014/main" val="1393403688"/>
                  </a:ext>
                </a:extLst>
              </a:tr>
            </a:tbl>
          </a:graphicData>
        </a:graphic>
      </p:graphicFrame>
      <p:sp>
        <p:nvSpPr>
          <p:cNvPr id="14" name="CuadroTexto 13">
            <a:extLst>
              <a:ext uri="{FF2B5EF4-FFF2-40B4-BE49-F238E27FC236}">
                <a16:creationId xmlns:a16="http://schemas.microsoft.com/office/drawing/2014/main" id="{295A5CD4-8675-490A-9B3B-484182428895}"/>
              </a:ext>
            </a:extLst>
          </p:cNvPr>
          <p:cNvSpPr txBox="1"/>
          <p:nvPr/>
        </p:nvSpPr>
        <p:spPr>
          <a:xfrm>
            <a:off x="89854" y="6401356"/>
            <a:ext cx="461529" cy="369332"/>
          </a:xfrm>
          <a:prstGeom prst="rect">
            <a:avLst/>
          </a:prstGeom>
          <a:noFill/>
        </p:spPr>
        <p:txBody>
          <a:bodyPr wrap="square">
            <a:spAutoFit/>
          </a:bodyPr>
          <a:lstStyle/>
          <a:p>
            <a:r>
              <a:rPr lang="es-MX"/>
              <a:t>44</a:t>
            </a:r>
            <a:endParaRPr lang="es-EC" sz="1800"/>
          </a:p>
        </p:txBody>
      </p:sp>
    </p:spTree>
    <p:extLst>
      <p:ext uri="{BB962C8B-B14F-4D97-AF65-F5344CB8AC3E}">
        <p14:creationId xmlns:p14="http://schemas.microsoft.com/office/powerpoint/2010/main" val="104259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295A5CD4-8675-490A-9B3B-484182428895}"/>
              </a:ext>
            </a:extLst>
          </p:cNvPr>
          <p:cNvSpPr txBox="1"/>
          <p:nvPr/>
        </p:nvSpPr>
        <p:spPr>
          <a:xfrm>
            <a:off x="89854" y="6401356"/>
            <a:ext cx="461529" cy="369332"/>
          </a:xfrm>
          <a:prstGeom prst="rect">
            <a:avLst/>
          </a:prstGeom>
          <a:noFill/>
        </p:spPr>
        <p:txBody>
          <a:bodyPr wrap="square">
            <a:spAutoFit/>
          </a:bodyPr>
          <a:lstStyle/>
          <a:p>
            <a:r>
              <a:rPr lang="es-MX"/>
              <a:t>47</a:t>
            </a:r>
            <a:endParaRPr lang="es-EC" sz="1800"/>
          </a:p>
        </p:txBody>
      </p:sp>
      <p:sp>
        <p:nvSpPr>
          <p:cNvPr id="11" name="Rectángulo 10">
            <a:extLst>
              <a:ext uri="{FF2B5EF4-FFF2-40B4-BE49-F238E27FC236}">
                <a16:creationId xmlns:a16="http://schemas.microsoft.com/office/drawing/2014/main" id="{5D8EF97B-DC2E-49B5-87A6-E07F44FE96F3}"/>
              </a:ext>
            </a:extLst>
          </p:cNvPr>
          <p:cNvSpPr/>
          <p:nvPr/>
        </p:nvSpPr>
        <p:spPr>
          <a:xfrm>
            <a:off x="191344" y="679451"/>
            <a:ext cx="3400290" cy="461665"/>
          </a:xfrm>
          <a:prstGeom prst="rect">
            <a:avLst/>
          </a:prstGeom>
        </p:spPr>
        <p:txBody>
          <a:bodyPr wrap="none">
            <a:spAutoFit/>
          </a:bodyPr>
          <a:lstStyle/>
          <a:p>
            <a:pPr lvl="0"/>
            <a:r>
              <a:rPr lang="es-ES" sz="2400" b="1"/>
              <a:t>Plataformas Digitales </a:t>
            </a:r>
            <a:endParaRPr lang="es-EC" sz="2400"/>
          </a:p>
        </p:txBody>
      </p:sp>
      <p:pic>
        <p:nvPicPr>
          <p:cNvPr id="2050" name="Picture 2" descr="Desarrollo aplicaciones para Taxis en Android e iPhone | App Design">
            <a:extLst>
              <a:ext uri="{FF2B5EF4-FFF2-40B4-BE49-F238E27FC236}">
                <a16:creationId xmlns:a16="http://schemas.microsoft.com/office/drawing/2014/main" id="{F4921D91-2572-411C-9930-F04E08F6C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340768"/>
            <a:ext cx="5400162" cy="36026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49C3B14-2E97-4ECB-8D41-8E8ACA091C3A}"/>
              </a:ext>
            </a:extLst>
          </p:cNvPr>
          <p:cNvPicPr>
            <a:picLocks noChangeAspect="1"/>
          </p:cNvPicPr>
          <p:nvPr/>
        </p:nvPicPr>
        <p:blipFill>
          <a:blip r:embed="rId4"/>
          <a:stretch>
            <a:fillRect/>
          </a:stretch>
        </p:blipFill>
        <p:spPr>
          <a:xfrm>
            <a:off x="5951984" y="679451"/>
            <a:ext cx="2304256" cy="2304256"/>
          </a:xfrm>
          <a:prstGeom prst="rect">
            <a:avLst/>
          </a:prstGeom>
        </p:spPr>
      </p:pic>
      <p:pic>
        <p:nvPicPr>
          <p:cNvPr id="3" name="Imagen 2">
            <a:extLst>
              <a:ext uri="{FF2B5EF4-FFF2-40B4-BE49-F238E27FC236}">
                <a16:creationId xmlns:a16="http://schemas.microsoft.com/office/drawing/2014/main" id="{9ED68D7A-75A6-4C33-A185-3D7F9F4D7A0C}"/>
              </a:ext>
            </a:extLst>
          </p:cNvPr>
          <p:cNvPicPr>
            <a:picLocks noChangeAspect="1"/>
          </p:cNvPicPr>
          <p:nvPr/>
        </p:nvPicPr>
        <p:blipFill>
          <a:blip r:embed="rId5"/>
          <a:stretch>
            <a:fillRect/>
          </a:stretch>
        </p:blipFill>
        <p:spPr>
          <a:xfrm>
            <a:off x="6838305" y="3284984"/>
            <a:ext cx="4274840" cy="2244291"/>
          </a:xfrm>
          <a:prstGeom prst="rect">
            <a:avLst/>
          </a:prstGeom>
        </p:spPr>
      </p:pic>
      <p:pic>
        <p:nvPicPr>
          <p:cNvPr id="2052" name="Picture 4" descr="Por qué Cabify ahora es púrpura? Te explicamos su cambio de imagen |  Brandemia_">
            <a:extLst>
              <a:ext uri="{FF2B5EF4-FFF2-40B4-BE49-F238E27FC236}">
                <a16:creationId xmlns:a16="http://schemas.microsoft.com/office/drawing/2014/main" id="{087FC5F6-29CA-4790-9D37-2B0E0697E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2589" y="743047"/>
            <a:ext cx="3041222" cy="22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75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70005" cy="584775"/>
          </a:xfrm>
          <a:prstGeom prst="rect">
            <a:avLst/>
          </a:prstGeom>
        </p:spPr>
        <p:txBody>
          <a:bodyPr wrap="none">
            <a:spAutoFit/>
          </a:bodyPr>
          <a:lstStyle/>
          <a:p>
            <a:pPr lvl="0"/>
            <a:r>
              <a:rPr lang="es-ES" sz="3200" b="1"/>
              <a:t>Estacionamiento Público </a:t>
            </a:r>
            <a:endParaRPr lang="es-EC" sz="3200"/>
          </a:p>
        </p:txBody>
      </p:sp>
      <p:pic>
        <p:nvPicPr>
          <p:cNvPr id="8" name="Imagen 7">
            <a:extLst>
              <a:ext uri="{FF2B5EF4-FFF2-40B4-BE49-F238E27FC236}">
                <a16:creationId xmlns:a16="http://schemas.microsoft.com/office/drawing/2014/main" id="{A97DF031-BB3D-4FA9-A25C-DA5BF020E9EC}"/>
              </a:ext>
            </a:extLst>
          </p:cNvPr>
          <p:cNvPicPr/>
          <p:nvPr/>
        </p:nvPicPr>
        <p:blipFill>
          <a:blip r:embed="rId3"/>
          <a:stretch>
            <a:fillRect/>
          </a:stretch>
        </p:blipFill>
        <p:spPr>
          <a:xfrm>
            <a:off x="6354127" y="3300445"/>
            <a:ext cx="5243195" cy="2011680"/>
          </a:xfrm>
          <a:prstGeom prst="rect">
            <a:avLst/>
          </a:prstGeom>
        </p:spPr>
      </p:pic>
      <p:pic>
        <p:nvPicPr>
          <p:cNvPr id="3" name="Imagen 2">
            <a:extLst>
              <a:ext uri="{FF2B5EF4-FFF2-40B4-BE49-F238E27FC236}">
                <a16:creationId xmlns:a16="http://schemas.microsoft.com/office/drawing/2014/main" id="{994A765C-A9F5-49BA-9FEF-0B800C55E362}"/>
              </a:ext>
            </a:extLst>
          </p:cNvPr>
          <p:cNvPicPr>
            <a:picLocks noChangeAspect="1"/>
          </p:cNvPicPr>
          <p:nvPr/>
        </p:nvPicPr>
        <p:blipFill>
          <a:blip r:embed="rId4"/>
          <a:stretch>
            <a:fillRect/>
          </a:stretch>
        </p:blipFill>
        <p:spPr>
          <a:xfrm>
            <a:off x="6102051" y="1160015"/>
            <a:ext cx="5857135" cy="2011680"/>
          </a:xfrm>
          <a:prstGeom prst="rect">
            <a:avLst/>
          </a:prstGeom>
        </p:spPr>
      </p:pic>
      <p:pic>
        <p:nvPicPr>
          <p:cNvPr id="12" name="Imagen 11">
            <a:extLst>
              <a:ext uri="{FF2B5EF4-FFF2-40B4-BE49-F238E27FC236}">
                <a16:creationId xmlns:a16="http://schemas.microsoft.com/office/drawing/2014/main" id="{B67D03A0-FF97-459C-A88C-4D3F49C9DF5D}"/>
              </a:ext>
            </a:extLst>
          </p:cNvPr>
          <p:cNvPicPr>
            <a:picLocks noChangeAspect="1"/>
          </p:cNvPicPr>
          <p:nvPr/>
        </p:nvPicPr>
        <p:blipFill>
          <a:blip r:embed="rId5"/>
          <a:stretch>
            <a:fillRect/>
          </a:stretch>
        </p:blipFill>
        <p:spPr>
          <a:xfrm>
            <a:off x="522690" y="1428648"/>
            <a:ext cx="1948730" cy="2000352"/>
          </a:xfrm>
          <a:prstGeom prst="rect">
            <a:avLst/>
          </a:prstGeom>
        </p:spPr>
      </p:pic>
      <p:pic>
        <p:nvPicPr>
          <p:cNvPr id="16" name="Imagen 15">
            <a:extLst>
              <a:ext uri="{FF2B5EF4-FFF2-40B4-BE49-F238E27FC236}">
                <a16:creationId xmlns:a16="http://schemas.microsoft.com/office/drawing/2014/main" id="{41EC400F-16AE-44BC-A7D1-3BAEF77E4A10}"/>
              </a:ext>
            </a:extLst>
          </p:cNvPr>
          <p:cNvPicPr>
            <a:picLocks noChangeAspect="1"/>
          </p:cNvPicPr>
          <p:nvPr/>
        </p:nvPicPr>
        <p:blipFill>
          <a:blip r:embed="rId6"/>
          <a:stretch>
            <a:fillRect/>
          </a:stretch>
        </p:blipFill>
        <p:spPr>
          <a:xfrm>
            <a:off x="2976737" y="1343483"/>
            <a:ext cx="2232248" cy="2962802"/>
          </a:xfrm>
          <a:prstGeom prst="rect">
            <a:avLst/>
          </a:prstGeom>
        </p:spPr>
      </p:pic>
      <p:sp>
        <p:nvSpPr>
          <p:cNvPr id="20" name="Rectángulo 19">
            <a:extLst>
              <a:ext uri="{FF2B5EF4-FFF2-40B4-BE49-F238E27FC236}">
                <a16:creationId xmlns:a16="http://schemas.microsoft.com/office/drawing/2014/main" id="{092473E9-F70C-44CD-B512-16F60CA4D39E}"/>
              </a:ext>
            </a:extLst>
          </p:cNvPr>
          <p:cNvSpPr/>
          <p:nvPr/>
        </p:nvSpPr>
        <p:spPr>
          <a:xfrm>
            <a:off x="1264178" y="945881"/>
            <a:ext cx="2592288" cy="369332"/>
          </a:xfrm>
          <a:prstGeom prst="rect">
            <a:avLst/>
          </a:prstGeom>
        </p:spPr>
        <p:txBody>
          <a:bodyPr wrap="square">
            <a:spAutoFit/>
          </a:bodyPr>
          <a:lstStyle/>
          <a:p>
            <a:pPr lvl="0" algn="ctr"/>
            <a:r>
              <a:rPr lang="es-ES"/>
              <a:t>Señalización Vertical </a:t>
            </a:r>
            <a:endParaRPr lang="es-EC"/>
          </a:p>
        </p:txBody>
      </p:sp>
      <p:sp>
        <p:nvSpPr>
          <p:cNvPr id="21" name="Rectángulo 20">
            <a:extLst>
              <a:ext uri="{FF2B5EF4-FFF2-40B4-BE49-F238E27FC236}">
                <a16:creationId xmlns:a16="http://schemas.microsoft.com/office/drawing/2014/main" id="{01991EBF-8CF0-4604-AFF1-405542BA7593}"/>
              </a:ext>
            </a:extLst>
          </p:cNvPr>
          <p:cNvSpPr/>
          <p:nvPr/>
        </p:nvSpPr>
        <p:spPr>
          <a:xfrm>
            <a:off x="7734475" y="975349"/>
            <a:ext cx="2592288" cy="369332"/>
          </a:xfrm>
          <a:prstGeom prst="rect">
            <a:avLst/>
          </a:prstGeom>
        </p:spPr>
        <p:txBody>
          <a:bodyPr wrap="square">
            <a:spAutoFit/>
          </a:bodyPr>
          <a:lstStyle/>
          <a:p>
            <a:pPr lvl="0" algn="ctr"/>
            <a:r>
              <a:rPr lang="es-ES"/>
              <a:t>Señalización Horizontal </a:t>
            </a:r>
            <a:endParaRPr lang="es-EC"/>
          </a:p>
        </p:txBody>
      </p:sp>
      <p:sp>
        <p:nvSpPr>
          <p:cNvPr id="10" name="CuadroTexto 9">
            <a:extLst>
              <a:ext uri="{FF2B5EF4-FFF2-40B4-BE49-F238E27FC236}">
                <a16:creationId xmlns:a16="http://schemas.microsoft.com/office/drawing/2014/main" id="{638B8FD4-8CD0-4B46-83F6-6FB4839D51AA}"/>
              </a:ext>
            </a:extLst>
          </p:cNvPr>
          <p:cNvSpPr txBox="1"/>
          <p:nvPr/>
        </p:nvSpPr>
        <p:spPr>
          <a:xfrm>
            <a:off x="89854" y="6401356"/>
            <a:ext cx="461529" cy="369332"/>
          </a:xfrm>
          <a:prstGeom prst="rect">
            <a:avLst/>
          </a:prstGeom>
          <a:noFill/>
        </p:spPr>
        <p:txBody>
          <a:bodyPr wrap="square">
            <a:spAutoFit/>
          </a:bodyPr>
          <a:lstStyle/>
          <a:p>
            <a:r>
              <a:rPr lang="es-MX"/>
              <a:t>48</a:t>
            </a:r>
            <a:endParaRPr lang="es-EC" sz="1800"/>
          </a:p>
        </p:txBody>
      </p:sp>
      <p:sp>
        <p:nvSpPr>
          <p:cNvPr id="11" name="CuadroTexto 10">
            <a:extLst>
              <a:ext uri="{FF2B5EF4-FFF2-40B4-BE49-F238E27FC236}">
                <a16:creationId xmlns:a16="http://schemas.microsoft.com/office/drawing/2014/main" id="{851B21AA-6DAC-429B-A90E-54355E1A062F}"/>
              </a:ext>
            </a:extLst>
          </p:cNvPr>
          <p:cNvSpPr txBox="1"/>
          <p:nvPr/>
        </p:nvSpPr>
        <p:spPr>
          <a:xfrm>
            <a:off x="2991688" y="5544096"/>
            <a:ext cx="6155694" cy="307777"/>
          </a:xfrm>
          <a:prstGeom prst="rect">
            <a:avLst/>
          </a:prstGeom>
          <a:noFill/>
        </p:spPr>
        <p:txBody>
          <a:bodyPr wrap="square">
            <a:spAutoFit/>
          </a:bodyPr>
          <a:lstStyle/>
          <a:p>
            <a:r>
              <a:rPr lang="es-MX" sz="1400"/>
              <a:t>Tomado de (Instituto Ecuatoriano de Normalización RTE INE 004, 2011)</a:t>
            </a:r>
            <a:endParaRPr lang="es-EC" sz="1400"/>
          </a:p>
        </p:txBody>
      </p:sp>
    </p:spTree>
    <p:extLst>
      <p:ext uri="{BB962C8B-B14F-4D97-AF65-F5344CB8AC3E}">
        <p14:creationId xmlns:p14="http://schemas.microsoft.com/office/powerpoint/2010/main" val="3616920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ángulo 3">
            <a:extLst>
              <a:ext uri="{FF2B5EF4-FFF2-40B4-BE49-F238E27FC236}">
                <a16:creationId xmlns:a16="http://schemas.microsoft.com/office/drawing/2014/main" id="{45274594-A004-46BE-BDCA-B3C485593923}"/>
              </a:ext>
            </a:extLst>
          </p:cNvPr>
          <p:cNvSpPr>
            <a:spLocks noChangeArrowheads="1"/>
          </p:cNvSpPr>
          <p:nvPr/>
        </p:nvSpPr>
        <p:spPr bwMode="auto">
          <a:xfrm>
            <a:off x="263525" y="25400"/>
            <a:ext cx="51048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ASPECTOS GENERALES</a:t>
            </a:r>
            <a:endParaRPr lang="es-EC" altLang="es-EC" sz="3200" dirty="0"/>
          </a:p>
        </p:txBody>
      </p:sp>
      <p:pic>
        <p:nvPicPr>
          <p:cNvPr id="5123" name="Picture 4">
            <a:extLst>
              <a:ext uri="{FF2B5EF4-FFF2-40B4-BE49-F238E27FC236}">
                <a16:creationId xmlns:a16="http://schemas.microsoft.com/office/drawing/2014/main" id="{C8187D15-CA3B-4DAE-BE19-632AF28F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D72A9FE5-4622-4A37-BC48-5DF53234FCB5}"/>
              </a:ext>
            </a:extLst>
          </p:cNvPr>
          <p:cNvSpPr txBox="1"/>
          <p:nvPr/>
        </p:nvSpPr>
        <p:spPr>
          <a:xfrm>
            <a:off x="7296812" y="1667415"/>
            <a:ext cx="3869171" cy="3139321"/>
          </a:xfrm>
          <a:prstGeom prst="rect">
            <a:avLst/>
          </a:prstGeom>
          <a:noFill/>
        </p:spPr>
        <p:txBody>
          <a:bodyPr wrap="square">
            <a:spAutoFit/>
          </a:bodyPr>
          <a:lstStyle/>
          <a:p>
            <a:pPr algn="just"/>
            <a:r>
              <a:rPr lang="es-E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El 31 de mayo de 1938 se creó el cantón Rumiñahui por gestión de un grupo de ciudadanos, en especial de mujeres. El general Alberto Enríquez Gallo, jefe Supremo de la Republica, firmó el decreto que ascendió a la parroquia Sangolquí a la categoría de cantón, con el nombre de Rumiñahui, en homenaje al general inca defensor de la invasión española. </a:t>
            </a:r>
            <a:endParaRPr lang="es-EC" dirty="0"/>
          </a:p>
        </p:txBody>
      </p:sp>
      <p:sp>
        <p:nvSpPr>
          <p:cNvPr id="8" name="CuadroTexto 7">
            <a:extLst>
              <a:ext uri="{FF2B5EF4-FFF2-40B4-BE49-F238E27FC236}">
                <a16:creationId xmlns:a16="http://schemas.microsoft.com/office/drawing/2014/main" id="{ED0FA8CD-B90D-4301-AFE3-5AC1CABDAAE5}"/>
              </a:ext>
            </a:extLst>
          </p:cNvPr>
          <p:cNvSpPr txBox="1"/>
          <p:nvPr/>
        </p:nvSpPr>
        <p:spPr>
          <a:xfrm>
            <a:off x="1174089" y="5454469"/>
            <a:ext cx="5362408" cy="276999"/>
          </a:xfrm>
          <a:prstGeom prst="rect">
            <a:avLst/>
          </a:prstGeom>
          <a:noFill/>
        </p:spPr>
        <p:txBody>
          <a:bodyPr wrap="square">
            <a:spAutoFit/>
          </a:bodyPr>
          <a:lstStyle/>
          <a:p>
            <a:r>
              <a:rPr lang="es-MX" sz="1200" dirty="0"/>
              <a:t>La plaza central de Rumiñahui (Parque Turismo), Fuente: La Hora, 2011</a:t>
            </a:r>
            <a:endParaRPr lang="es-EC" sz="1200" dirty="0"/>
          </a:p>
        </p:txBody>
      </p:sp>
      <p:sp>
        <p:nvSpPr>
          <p:cNvPr id="9" name="CuadroTexto 8">
            <a:extLst>
              <a:ext uri="{FF2B5EF4-FFF2-40B4-BE49-F238E27FC236}">
                <a16:creationId xmlns:a16="http://schemas.microsoft.com/office/drawing/2014/main" id="{3E6533E0-346C-4C22-9792-B9E75E1935DB}"/>
              </a:ext>
            </a:extLst>
          </p:cNvPr>
          <p:cNvSpPr txBox="1"/>
          <p:nvPr/>
        </p:nvSpPr>
        <p:spPr>
          <a:xfrm>
            <a:off x="89854" y="6401356"/>
            <a:ext cx="461529" cy="369332"/>
          </a:xfrm>
          <a:prstGeom prst="rect">
            <a:avLst/>
          </a:prstGeom>
          <a:noFill/>
        </p:spPr>
        <p:txBody>
          <a:bodyPr wrap="square">
            <a:spAutoFit/>
          </a:bodyPr>
          <a:lstStyle/>
          <a:p>
            <a:r>
              <a:rPr lang="es-MX" sz="1800"/>
              <a:t>3</a:t>
            </a:r>
            <a:endParaRPr lang="es-EC" sz="1800"/>
          </a:p>
        </p:txBody>
      </p:sp>
      <p:pic>
        <p:nvPicPr>
          <p:cNvPr id="1026" name="Picture 2" descr="Rumiñahui y su obra escultórica a la resistencia : Valles : La Hora  Noticias de Ecuador, sus provincias y el mundo">
            <a:extLst>
              <a:ext uri="{FF2B5EF4-FFF2-40B4-BE49-F238E27FC236}">
                <a16:creationId xmlns:a16="http://schemas.microsoft.com/office/drawing/2014/main" id="{7A57A2ED-9D3C-41F4-B256-ED3630079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660" y="1126532"/>
            <a:ext cx="2814059" cy="422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70005" cy="584775"/>
          </a:xfrm>
          <a:prstGeom prst="rect">
            <a:avLst/>
          </a:prstGeom>
        </p:spPr>
        <p:txBody>
          <a:bodyPr wrap="none">
            <a:spAutoFit/>
          </a:bodyPr>
          <a:lstStyle/>
          <a:p>
            <a:pPr lvl="0"/>
            <a:r>
              <a:rPr lang="es-ES" sz="3200" b="1" dirty="0"/>
              <a:t>Estacionamiento Público </a:t>
            </a:r>
            <a:endParaRPr lang="es-EC" sz="3200" dirty="0"/>
          </a:p>
        </p:txBody>
      </p:sp>
      <p:sp>
        <p:nvSpPr>
          <p:cNvPr id="7" name="Rectángulo 6">
            <a:extLst>
              <a:ext uri="{FF2B5EF4-FFF2-40B4-BE49-F238E27FC236}">
                <a16:creationId xmlns:a16="http://schemas.microsoft.com/office/drawing/2014/main" id="{869CD214-55CB-408E-A067-BA51C26457F7}"/>
              </a:ext>
            </a:extLst>
          </p:cNvPr>
          <p:cNvSpPr/>
          <p:nvPr/>
        </p:nvSpPr>
        <p:spPr>
          <a:xfrm>
            <a:off x="2824089" y="2828835"/>
            <a:ext cx="6543821" cy="1200329"/>
          </a:xfrm>
          <a:prstGeom prst="rect">
            <a:avLst/>
          </a:prstGeom>
        </p:spPr>
        <p:txBody>
          <a:bodyPr wrap="square">
            <a:spAutoFit/>
          </a:bodyPr>
          <a:lstStyle/>
          <a:p>
            <a:pPr indent="457200" algn="just">
              <a:spcAft>
                <a:spcPts val="800"/>
              </a:spcAft>
            </a:pPr>
            <a:r>
              <a:rPr lang="es-E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 observa que en el eje de estudio no existen parqueaderos públicos. A lo largo de todo el eje se puede visualizar numerosos espacios destinados a estacionamiento, pero estos son de carácter privado.</a:t>
            </a:r>
            <a:endPar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C7EAC353-B14B-434F-91B4-C6228C5B5798}"/>
              </a:ext>
            </a:extLst>
          </p:cNvPr>
          <p:cNvSpPr txBox="1"/>
          <p:nvPr/>
        </p:nvSpPr>
        <p:spPr>
          <a:xfrm>
            <a:off x="89854" y="6401356"/>
            <a:ext cx="461529" cy="369332"/>
          </a:xfrm>
          <a:prstGeom prst="rect">
            <a:avLst/>
          </a:prstGeom>
          <a:noFill/>
        </p:spPr>
        <p:txBody>
          <a:bodyPr wrap="square">
            <a:spAutoFit/>
          </a:bodyPr>
          <a:lstStyle/>
          <a:p>
            <a:r>
              <a:rPr lang="es-MX"/>
              <a:t>49</a:t>
            </a:r>
            <a:endParaRPr lang="es-EC" sz="1800"/>
          </a:p>
        </p:txBody>
      </p:sp>
    </p:spTree>
    <p:extLst>
      <p:ext uri="{BB962C8B-B14F-4D97-AF65-F5344CB8AC3E}">
        <p14:creationId xmlns:p14="http://schemas.microsoft.com/office/powerpoint/2010/main" val="2596624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5D14B6BD-6820-45A6-B531-F3F04C5DDA11}"/>
              </a:ext>
            </a:extLst>
          </p:cNvPr>
          <p:cNvPicPr>
            <a:picLocks noChangeAspect="1"/>
          </p:cNvPicPr>
          <p:nvPr/>
        </p:nvPicPr>
        <p:blipFill>
          <a:blip r:embed="rId3"/>
          <a:stretch>
            <a:fillRect/>
          </a:stretch>
        </p:blipFill>
        <p:spPr>
          <a:xfrm>
            <a:off x="1271464" y="2106063"/>
            <a:ext cx="3240360" cy="3160841"/>
          </a:xfrm>
          <a:prstGeom prst="rect">
            <a:avLst/>
          </a:prstGeom>
        </p:spPr>
      </p:pic>
      <p:pic>
        <p:nvPicPr>
          <p:cNvPr id="18" name="Imagen 17">
            <a:extLst>
              <a:ext uri="{FF2B5EF4-FFF2-40B4-BE49-F238E27FC236}">
                <a16:creationId xmlns:a16="http://schemas.microsoft.com/office/drawing/2014/main" id="{12BF7EDE-3A40-4590-BB76-F3EB30A18769}"/>
              </a:ext>
            </a:extLst>
          </p:cNvPr>
          <p:cNvPicPr>
            <a:picLocks noChangeAspect="1"/>
          </p:cNvPicPr>
          <p:nvPr/>
        </p:nvPicPr>
        <p:blipFill>
          <a:blip r:embed="rId4"/>
          <a:stretch>
            <a:fillRect/>
          </a:stretch>
        </p:blipFill>
        <p:spPr>
          <a:xfrm>
            <a:off x="5963802" y="2003092"/>
            <a:ext cx="5094728" cy="3658156"/>
          </a:xfrm>
          <a:prstGeom prst="rect">
            <a:avLst/>
          </a:prstGeom>
        </p:spPr>
      </p:pic>
      <p:sp>
        <p:nvSpPr>
          <p:cNvPr id="11" name="Rectángulo 10">
            <a:extLst>
              <a:ext uri="{FF2B5EF4-FFF2-40B4-BE49-F238E27FC236}">
                <a16:creationId xmlns:a16="http://schemas.microsoft.com/office/drawing/2014/main" id="{6D896ADC-FF6B-41C1-BEAE-5FBAD7D41BD1}"/>
              </a:ext>
            </a:extLst>
          </p:cNvPr>
          <p:cNvSpPr/>
          <p:nvPr/>
        </p:nvSpPr>
        <p:spPr>
          <a:xfrm>
            <a:off x="191344" y="679451"/>
            <a:ext cx="4916731" cy="461665"/>
          </a:xfrm>
          <a:prstGeom prst="rect">
            <a:avLst/>
          </a:prstGeom>
        </p:spPr>
        <p:txBody>
          <a:bodyPr wrap="none">
            <a:spAutoFit/>
          </a:bodyPr>
          <a:lstStyle/>
          <a:p>
            <a:pPr lvl="0"/>
            <a:r>
              <a:rPr lang="es-ES" sz="2400" b="1"/>
              <a:t>Prohibición de estacionamiento </a:t>
            </a:r>
            <a:endParaRPr lang="es-EC" sz="2400"/>
          </a:p>
        </p:txBody>
      </p:sp>
      <p:sp>
        <p:nvSpPr>
          <p:cNvPr id="13" name="Rectángulo 12">
            <a:extLst>
              <a:ext uri="{FF2B5EF4-FFF2-40B4-BE49-F238E27FC236}">
                <a16:creationId xmlns:a16="http://schemas.microsoft.com/office/drawing/2014/main" id="{741EBA8D-F58F-4F9A-A943-EAE0CEFD874A}"/>
              </a:ext>
            </a:extLst>
          </p:cNvPr>
          <p:cNvSpPr/>
          <p:nvPr/>
        </p:nvSpPr>
        <p:spPr>
          <a:xfrm>
            <a:off x="1386340" y="1604292"/>
            <a:ext cx="2592288" cy="369332"/>
          </a:xfrm>
          <a:prstGeom prst="rect">
            <a:avLst/>
          </a:prstGeom>
        </p:spPr>
        <p:txBody>
          <a:bodyPr wrap="square">
            <a:spAutoFit/>
          </a:bodyPr>
          <a:lstStyle/>
          <a:p>
            <a:pPr lvl="0" algn="ctr"/>
            <a:r>
              <a:rPr lang="es-ES"/>
              <a:t>Señalización Vertical </a:t>
            </a:r>
            <a:endParaRPr lang="es-EC"/>
          </a:p>
        </p:txBody>
      </p:sp>
      <p:sp>
        <p:nvSpPr>
          <p:cNvPr id="15" name="Rectángulo 14">
            <a:extLst>
              <a:ext uri="{FF2B5EF4-FFF2-40B4-BE49-F238E27FC236}">
                <a16:creationId xmlns:a16="http://schemas.microsoft.com/office/drawing/2014/main" id="{B04B1F0D-88B8-4D2C-A1B2-8A09F34CF39A}"/>
              </a:ext>
            </a:extLst>
          </p:cNvPr>
          <p:cNvSpPr/>
          <p:nvPr/>
        </p:nvSpPr>
        <p:spPr>
          <a:xfrm>
            <a:off x="7856637" y="1633760"/>
            <a:ext cx="2592288" cy="369332"/>
          </a:xfrm>
          <a:prstGeom prst="rect">
            <a:avLst/>
          </a:prstGeom>
        </p:spPr>
        <p:txBody>
          <a:bodyPr wrap="square">
            <a:spAutoFit/>
          </a:bodyPr>
          <a:lstStyle/>
          <a:p>
            <a:pPr lvl="0" algn="ctr"/>
            <a:r>
              <a:rPr lang="es-ES"/>
              <a:t>Señalización Horizontal </a:t>
            </a:r>
            <a:endParaRPr lang="es-EC"/>
          </a:p>
        </p:txBody>
      </p:sp>
      <p:sp>
        <p:nvSpPr>
          <p:cNvPr id="8" name="CuadroTexto 7">
            <a:extLst>
              <a:ext uri="{FF2B5EF4-FFF2-40B4-BE49-F238E27FC236}">
                <a16:creationId xmlns:a16="http://schemas.microsoft.com/office/drawing/2014/main" id="{32C4F941-C82C-4E5F-8F73-7E453BF14AE2}"/>
              </a:ext>
            </a:extLst>
          </p:cNvPr>
          <p:cNvSpPr txBox="1"/>
          <p:nvPr/>
        </p:nvSpPr>
        <p:spPr>
          <a:xfrm>
            <a:off x="89854" y="6401356"/>
            <a:ext cx="461529" cy="369332"/>
          </a:xfrm>
          <a:prstGeom prst="rect">
            <a:avLst/>
          </a:prstGeom>
          <a:noFill/>
        </p:spPr>
        <p:txBody>
          <a:bodyPr wrap="square">
            <a:spAutoFit/>
          </a:bodyPr>
          <a:lstStyle/>
          <a:p>
            <a:r>
              <a:rPr lang="es-MX" sz="1800"/>
              <a:t>5</a:t>
            </a:r>
            <a:r>
              <a:rPr lang="es-MX"/>
              <a:t>1</a:t>
            </a:r>
            <a:endParaRPr lang="es-EC" sz="1800"/>
          </a:p>
        </p:txBody>
      </p:sp>
      <p:sp>
        <p:nvSpPr>
          <p:cNvPr id="9" name="CuadroTexto 8">
            <a:extLst>
              <a:ext uri="{FF2B5EF4-FFF2-40B4-BE49-F238E27FC236}">
                <a16:creationId xmlns:a16="http://schemas.microsoft.com/office/drawing/2014/main" id="{D22C0D43-7CA5-44B6-9DDE-54DAFB1C61D0}"/>
              </a:ext>
            </a:extLst>
          </p:cNvPr>
          <p:cNvSpPr txBox="1"/>
          <p:nvPr/>
        </p:nvSpPr>
        <p:spPr>
          <a:xfrm>
            <a:off x="2682484" y="5793687"/>
            <a:ext cx="6155694" cy="307777"/>
          </a:xfrm>
          <a:prstGeom prst="rect">
            <a:avLst/>
          </a:prstGeom>
          <a:noFill/>
        </p:spPr>
        <p:txBody>
          <a:bodyPr wrap="square">
            <a:spAutoFit/>
          </a:bodyPr>
          <a:lstStyle/>
          <a:p>
            <a:r>
              <a:rPr lang="es-MX" sz="1400"/>
              <a:t>Tomado de (Instituto Ecuatoriano de Normalización, </a:t>
            </a:r>
            <a:r>
              <a:rPr lang="en-US" sz="1400">
                <a:latin typeface="Arial"/>
                <a:cs typeface="Arial"/>
              </a:rPr>
              <a:t>RTE INEN 004, 2011</a:t>
            </a:r>
            <a:r>
              <a:rPr lang="es-MX" sz="1400"/>
              <a:t>)</a:t>
            </a:r>
            <a:endParaRPr lang="es-EC" sz="1400"/>
          </a:p>
        </p:txBody>
      </p:sp>
    </p:spTree>
    <p:extLst>
      <p:ext uri="{BB962C8B-B14F-4D97-AF65-F5344CB8AC3E}">
        <p14:creationId xmlns:p14="http://schemas.microsoft.com/office/powerpoint/2010/main" val="1661385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descr="Imagen que contiene cocina, refrigerador, camión, estufa&#10;&#10;Descripción generada automáticamente">
            <a:extLst>
              <a:ext uri="{FF2B5EF4-FFF2-40B4-BE49-F238E27FC236}">
                <a16:creationId xmlns:a16="http://schemas.microsoft.com/office/drawing/2014/main" id="{8FEEF281-5D61-4912-B6E9-9718675E35DD}"/>
              </a:ext>
            </a:extLst>
          </p:cNvPr>
          <p:cNvPicPr/>
          <p:nvPr/>
        </p:nvPicPr>
        <p:blipFill>
          <a:blip r:embed="rId3"/>
          <a:stretch>
            <a:fillRect/>
          </a:stretch>
        </p:blipFill>
        <p:spPr>
          <a:xfrm rot="16200000">
            <a:off x="1620958" y="1354996"/>
            <a:ext cx="2808312" cy="5040560"/>
          </a:xfrm>
          <a:prstGeom prst="rect">
            <a:avLst/>
          </a:prstGeom>
        </p:spPr>
      </p:pic>
      <p:pic>
        <p:nvPicPr>
          <p:cNvPr id="3" name="Imagen 2">
            <a:extLst>
              <a:ext uri="{FF2B5EF4-FFF2-40B4-BE49-F238E27FC236}">
                <a16:creationId xmlns:a16="http://schemas.microsoft.com/office/drawing/2014/main" id="{B7417489-6A7E-4352-90B9-37E088546C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82878" y="3089801"/>
            <a:ext cx="3385694" cy="2667517"/>
          </a:xfrm>
          <a:prstGeom prst="rect">
            <a:avLst/>
          </a:prstGeom>
        </p:spPr>
      </p:pic>
      <p:pic>
        <p:nvPicPr>
          <p:cNvPr id="11" name="Imagen 10">
            <a:extLst>
              <a:ext uri="{FF2B5EF4-FFF2-40B4-BE49-F238E27FC236}">
                <a16:creationId xmlns:a16="http://schemas.microsoft.com/office/drawing/2014/main" id="{3A6E1B17-686A-49C1-9914-F5620F4F2394}"/>
              </a:ext>
            </a:extLst>
          </p:cNvPr>
          <p:cNvPicPr/>
          <p:nvPr/>
        </p:nvPicPr>
        <p:blipFill>
          <a:blip r:embed="rId5"/>
          <a:stretch>
            <a:fillRect/>
          </a:stretch>
        </p:blipFill>
        <p:spPr>
          <a:xfrm>
            <a:off x="6905868" y="617999"/>
            <a:ext cx="3888433" cy="2075210"/>
          </a:xfrm>
          <a:prstGeom prst="rect">
            <a:avLst/>
          </a:prstGeom>
        </p:spPr>
      </p:pic>
      <p:sp>
        <p:nvSpPr>
          <p:cNvPr id="12" name="Rectángulo 11">
            <a:extLst>
              <a:ext uri="{FF2B5EF4-FFF2-40B4-BE49-F238E27FC236}">
                <a16:creationId xmlns:a16="http://schemas.microsoft.com/office/drawing/2014/main" id="{9E49D6F7-F26B-4060-ACE1-EC1A5362D856}"/>
              </a:ext>
            </a:extLst>
          </p:cNvPr>
          <p:cNvSpPr/>
          <p:nvPr/>
        </p:nvSpPr>
        <p:spPr>
          <a:xfrm>
            <a:off x="900878" y="753036"/>
            <a:ext cx="4248472" cy="1200329"/>
          </a:xfrm>
          <a:prstGeom prst="rect">
            <a:avLst/>
          </a:prstGeom>
        </p:spPr>
        <p:txBody>
          <a:bodyPr wrap="square">
            <a:spAutoFit/>
          </a:bodyPr>
          <a:lstStyle/>
          <a:p>
            <a:pPr lvl="0" algn="ctr"/>
            <a:r>
              <a:rPr lang="es-ES" sz="2400" b="1"/>
              <a:t>Vehículos estacionados en zonas prohibidas o sin señalización </a:t>
            </a:r>
            <a:endParaRPr lang="es-EC" sz="2400" b="1"/>
          </a:p>
        </p:txBody>
      </p:sp>
      <p:sp>
        <p:nvSpPr>
          <p:cNvPr id="7" name="CuadroTexto 6">
            <a:extLst>
              <a:ext uri="{FF2B5EF4-FFF2-40B4-BE49-F238E27FC236}">
                <a16:creationId xmlns:a16="http://schemas.microsoft.com/office/drawing/2014/main" id="{1B0515ED-22EE-4162-9E27-CA16B5E34FBF}"/>
              </a:ext>
            </a:extLst>
          </p:cNvPr>
          <p:cNvSpPr txBox="1"/>
          <p:nvPr/>
        </p:nvSpPr>
        <p:spPr>
          <a:xfrm>
            <a:off x="89854" y="6401356"/>
            <a:ext cx="461529" cy="369332"/>
          </a:xfrm>
          <a:prstGeom prst="rect">
            <a:avLst/>
          </a:prstGeom>
          <a:noFill/>
        </p:spPr>
        <p:txBody>
          <a:bodyPr wrap="square">
            <a:spAutoFit/>
          </a:bodyPr>
          <a:lstStyle/>
          <a:p>
            <a:r>
              <a:rPr lang="es-MX" sz="1800"/>
              <a:t>5</a:t>
            </a:r>
            <a:r>
              <a:rPr lang="es-MX"/>
              <a:t>2</a:t>
            </a:r>
            <a:endParaRPr lang="es-EC" sz="1800"/>
          </a:p>
        </p:txBody>
      </p:sp>
      <p:sp>
        <p:nvSpPr>
          <p:cNvPr id="8" name="Rectángulo 7">
            <a:extLst>
              <a:ext uri="{FF2B5EF4-FFF2-40B4-BE49-F238E27FC236}">
                <a16:creationId xmlns:a16="http://schemas.microsoft.com/office/drawing/2014/main" id="{970DA3ED-0280-476E-A1C3-6A46719AAF29}"/>
              </a:ext>
            </a:extLst>
          </p:cNvPr>
          <p:cNvSpPr/>
          <p:nvPr/>
        </p:nvSpPr>
        <p:spPr>
          <a:xfrm>
            <a:off x="8007531" y="5757318"/>
            <a:ext cx="1685108" cy="307777"/>
          </a:xfrm>
          <a:prstGeom prst="rect">
            <a:avLst/>
          </a:prstGeom>
        </p:spPr>
        <p:txBody>
          <a:bodyPr wrap="square">
            <a:spAutoFit/>
          </a:bodyPr>
          <a:lstStyle/>
          <a:p>
            <a:pPr lvl="0" algn="ctr"/>
            <a:r>
              <a:rPr lang="es-ES" sz="1400" dirty="0"/>
              <a:t>Av. Ilaló </a:t>
            </a:r>
            <a:endParaRPr lang="es-EC" sz="1400" dirty="0"/>
          </a:p>
        </p:txBody>
      </p:sp>
      <p:sp>
        <p:nvSpPr>
          <p:cNvPr id="9" name="Rectángulo 8">
            <a:extLst>
              <a:ext uri="{FF2B5EF4-FFF2-40B4-BE49-F238E27FC236}">
                <a16:creationId xmlns:a16="http://schemas.microsoft.com/office/drawing/2014/main" id="{F773C1F4-38A2-4C44-A895-45D1322BB62E}"/>
              </a:ext>
            </a:extLst>
          </p:cNvPr>
          <p:cNvSpPr/>
          <p:nvPr/>
        </p:nvSpPr>
        <p:spPr>
          <a:xfrm>
            <a:off x="8007531" y="2693209"/>
            <a:ext cx="1685108" cy="307777"/>
          </a:xfrm>
          <a:prstGeom prst="rect">
            <a:avLst/>
          </a:prstGeom>
        </p:spPr>
        <p:txBody>
          <a:bodyPr wrap="square">
            <a:spAutoFit/>
          </a:bodyPr>
          <a:lstStyle/>
          <a:p>
            <a:pPr lvl="0" algn="ctr"/>
            <a:r>
              <a:rPr lang="es-ES" sz="1400"/>
              <a:t>Av. Calderón </a:t>
            </a:r>
            <a:endParaRPr lang="es-EC" sz="1400"/>
          </a:p>
        </p:txBody>
      </p:sp>
      <p:sp>
        <p:nvSpPr>
          <p:cNvPr id="10" name="Rectángulo 9">
            <a:extLst>
              <a:ext uri="{FF2B5EF4-FFF2-40B4-BE49-F238E27FC236}">
                <a16:creationId xmlns:a16="http://schemas.microsoft.com/office/drawing/2014/main" id="{4654F410-2937-4314-A55E-4FA1FDE74B9E}"/>
              </a:ext>
            </a:extLst>
          </p:cNvPr>
          <p:cNvSpPr/>
          <p:nvPr/>
        </p:nvSpPr>
        <p:spPr>
          <a:xfrm>
            <a:off x="1802673" y="5378729"/>
            <a:ext cx="2913017" cy="307777"/>
          </a:xfrm>
          <a:prstGeom prst="rect">
            <a:avLst/>
          </a:prstGeom>
        </p:spPr>
        <p:txBody>
          <a:bodyPr wrap="square">
            <a:spAutoFit/>
          </a:bodyPr>
          <a:lstStyle/>
          <a:p>
            <a:pPr lvl="0" algn="ctr"/>
            <a:r>
              <a:rPr lang="es-ES" sz="1400"/>
              <a:t>Av. General Enríquez </a:t>
            </a:r>
            <a:endParaRPr lang="es-EC" sz="1400"/>
          </a:p>
        </p:txBody>
      </p:sp>
    </p:spTree>
    <p:extLst>
      <p:ext uri="{BB962C8B-B14F-4D97-AF65-F5344CB8AC3E}">
        <p14:creationId xmlns:p14="http://schemas.microsoft.com/office/powerpoint/2010/main" val="2097552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04282" cy="584775"/>
          </a:xfrm>
          <a:prstGeom prst="rect">
            <a:avLst/>
          </a:prstGeom>
        </p:spPr>
        <p:txBody>
          <a:bodyPr wrap="none">
            <a:spAutoFit/>
          </a:bodyPr>
          <a:lstStyle/>
          <a:p>
            <a:pPr lvl="0"/>
            <a:r>
              <a:rPr lang="es-ES" sz="3200" b="1"/>
              <a:t>Equipamiento Comercial </a:t>
            </a:r>
            <a:endParaRPr lang="es-EC" sz="3200"/>
          </a:p>
        </p:txBody>
      </p:sp>
      <p:sp>
        <p:nvSpPr>
          <p:cNvPr id="5" name="Rectángulo 4">
            <a:extLst>
              <a:ext uri="{FF2B5EF4-FFF2-40B4-BE49-F238E27FC236}">
                <a16:creationId xmlns:a16="http://schemas.microsoft.com/office/drawing/2014/main" id="{9147179F-1709-4548-806F-56DC1385DEF2}"/>
              </a:ext>
            </a:extLst>
          </p:cNvPr>
          <p:cNvSpPr/>
          <p:nvPr/>
        </p:nvSpPr>
        <p:spPr>
          <a:xfrm>
            <a:off x="1722313" y="1556792"/>
            <a:ext cx="4536504" cy="369332"/>
          </a:xfrm>
          <a:prstGeom prst="rect">
            <a:avLst/>
          </a:prstGeom>
        </p:spPr>
        <p:txBody>
          <a:bodyPr wrap="square">
            <a:spAutoFit/>
          </a:bodyPr>
          <a:lstStyle/>
          <a:p>
            <a:pPr lvl="0" algn="ctr"/>
            <a:r>
              <a:rPr lang="es-ES"/>
              <a:t>Procedimiento de identificación </a:t>
            </a:r>
            <a:endParaRPr lang="es-EC"/>
          </a:p>
        </p:txBody>
      </p:sp>
      <p:pic>
        <p:nvPicPr>
          <p:cNvPr id="11266" name="Picture 2" descr="Ciudad-1Cuadra">
            <a:extLst>
              <a:ext uri="{FF2B5EF4-FFF2-40B4-BE49-F238E27FC236}">
                <a16:creationId xmlns:a16="http://schemas.microsoft.com/office/drawing/2014/main" id="{C01A7110-ED63-4F3A-A350-4E8119228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109"/>
          <a:stretch/>
        </p:blipFill>
        <p:spPr bwMode="auto">
          <a:xfrm>
            <a:off x="1847527" y="2330093"/>
            <a:ext cx="4286077" cy="273842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D2387032-61FE-4498-A4D4-382D557D5E3C}"/>
              </a:ext>
            </a:extLst>
          </p:cNvPr>
          <p:cNvSpPr/>
          <p:nvPr/>
        </p:nvSpPr>
        <p:spPr>
          <a:xfrm>
            <a:off x="8616280" y="1556792"/>
            <a:ext cx="2792635" cy="3365024"/>
          </a:xfrm>
          <a:prstGeom prst="rect">
            <a:avLst/>
          </a:prstGeom>
        </p:spPr>
        <p:txBody>
          <a:bodyPr wrap="square">
            <a:spAutoFit/>
          </a:bodyPr>
          <a:lstStyle/>
          <a:p>
            <a:pPr marL="285750" lvl="0" indent="-285750">
              <a:lnSpc>
                <a:spcPct val="150000"/>
              </a:lnSpc>
              <a:buFont typeface="Wingdings" panose="05000000000000000000" pitchFamily="2" charset="2"/>
              <a:buChar char="Ø"/>
            </a:pPr>
            <a:r>
              <a:rPr lang="es-ES"/>
              <a:t>Alimentación (A)</a:t>
            </a:r>
          </a:p>
          <a:p>
            <a:pPr marL="285750" lvl="0" indent="-285750">
              <a:lnSpc>
                <a:spcPct val="150000"/>
              </a:lnSpc>
              <a:buFont typeface="Wingdings" panose="05000000000000000000" pitchFamily="2" charset="2"/>
              <a:buChar char="Ø"/>
            </a:pPr>
            <a:r>
              <a:rPr lang="es-ES"/>
              <a:t>Comercial (C)</a:t>
            </a:r>
          </a:p>
          <a:p>
            <a:pPr marL="285750" lvl="0" indent="-285750">
              <a:lnSpc>
                <a:spcPct val="150000"/>
              </a:lnSpc>
              <a:buFont typeface="Wingdings" panose="05000000000000000000" pitchFamily="2" charset="2"/>
              <a:buChar char="Ø"/>
            </a:pPr>
            <a:r>
              <a:rPr lang="es-ES"/>
              <a:t>Deporte (D)</a:t>
            </a:r>
          </a:p>
          <a:p>
            <a:pPr marL="285750" lvl="0" indent="-285750">
              <a:lnSpc>
                <a:spcPct val="150000"/>
              </a:lnSpc>
              <a:buFont typeface="Wingdings" panose="05000000000000000000" pitchFamily="2" charset="2"/>
              <a:buChar char="Ø"/>
            </a:pPr>
            <a:r>
              <a:rPr lang="es-ES"/>
              <a:t>Educación (E)</a:t>
            </a:r>
          </a:p>
          <a:p>
            <a:pPr marL="285750" lvl="0" indent="-285750">
              <a:lnSpc>
                <a:spcPct val="150000"/>
              </a:lnSpc>
              <a:buFont typeface="Wingdings" panose="05000000000000000000" pitchFamily="2" charset="2"/>
              <a:buChar char="Ø"/>
            </a:pPr>
            <a:r>
              <a:rPr lang="es-ES"/>
              <a:t>Residencial (R)</a:t>
            </a:r>
          </a:p>
          <a:p>
            <a:pPr marL="285750" lvl="0" indent="-285750">
              <a:lnSpc>
                <a:spcPct val="150000"/>
              </a:lnSpc>
              <a:buFont typeface="Wingdings" panose="05000000000000000000" pitchFamily="2" charset="2"/>
              <a:buChar char="Ø"/>
            </a:pPr>
            <a:r>
              <a:rPr lang="es-ES"/>
              <a:t>Salud (S)</a:t>
            </a:r>
          </a:p>
          <a:p>
            <a:pPr marL="285750" lvl="0" indent="-285750">
              <a:lnSpc>
                <a:spcPct val="150000"/>
              </a:lnSpc>
              <a:buFont typeface="Wingdings" panose="05000000000000000000" pitchFamily="2" charset="2"/>
              <a:buChar char="Ø"/>
            </a:pPr>
            <a:r>
              <a:rPr lang="es-ES"/>
              <a:t>Social (SO)</a:t>
            </a:r>
          </a:p>
          <a:p>
            <a:pPr marL="285750" lvl="0" indent="-285750">
              <a:lnSpc>
                <a:spcPct val="150000"/>
              </a:lnSpc>
              <a:buFont typeface="Wingdings" panose="05000000000000000000" pitchFamily="2" charset="2"/>
              <a:buChar char="Ø"/>
            </a:pPr>
            <a:r>
              <a:rPr lang="es-ES"/>
              <a:t>Otros (O)</a:t>
            </a:r>
            <a:endParaRPr lang="es-EC"/>
          </a:p>
        </p:txBody>
      </p:sp>
      <p:sp>
        <p:nvSpPr>
          <p:cNvPr id="8" name="CuadroTexto 7">
            <a:extLst>
              <a:ext uri="{FF2B5EF4-FFF2-40B4-BE49-F238E27FC236}">
                <a16:creationId xmlns:a16="http://schemas.microsoft.com/office/drawing/2014/main" id="{BBFC9DED-7E94-4186-87F6-10DE21A5FFCD}"/>
              </a:ext>
            </a:extLst>
          </p:cNvPr>
          <p:cNvSpPr txBox="1"/>
          <p:nvPr/>
        </p:nvSpPr>
        <p:spPr>
          <a:xfrm>
            <a:off x="89854" y="6401356"/>
            <a:ext cx="461529" cy="369332"/>
          </a:xfrm>
          <a:prstGeom prst="rect">
            <a:avLst/>
          </a:prstGeom>
          <a:noFill/>
        </p:spPr>
        <p:txBody>
          <a:bodyPr wrap="square">
            <a:spAutoFit/>
          </a:bodyPr>
          <a:lstStyle/>
          <a:p>
            <a:r>
              <a:rPr lang="es-MX"/>
              <a:t>54</a:t>
            </a:r>
            <a:endParaRPr lang="es-EC" sz="1800"/>
          </a:p>
        </p:txBody>
      </p:sp>
    </p:spTree>
    <p:extLst>
      <p:ext uri="{BB962C8B-B14F-4D97-AF65-F5344CB8AC3E}">
        <p14:creationId xmlns:p14="http://schemas.microsoft.com/office/powerpoint/2010/main" val="3851497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id="{5E6D493E-DE89-48AB-8BB2-23133CB240F5}"/>
              </a:ext>
            </a:extLst>
          </p:cNvPr>
          <p:cNvPicPr>
            <a:picLocks noChangeAspect="1"/>
          </p:cNvPicPr>
          <p:nvPr/>
        </p:nvPicPr>
        <p:blipFill>
          <a:blip r:embed="rId3"/>
          <a:stretch>
            <a:fillRect/>
          </a:stretch>
        </p:blipFill>
        <p:spPr>
          <a:xfrm>
            <a:off x="407368" y="661355"/>
            <a:ext cx="3557910" cy="5535289"/>
          </a:xfrm>
          <a:prstGeom prst="rect">
            <a:avLst/>
          </a:prstGeom>
        </p:spPr>
      </p:pic>
      <p:sp>
        <p:nvSpPr>
          <p:cNvPr id="8" name="Rectángulo 7">
            <a:extLst>
              <a:ext uri="{FF2B5EF4-FFF2-40B4-BE49-F238E27FC236}">
                <a16:creationId xmlns:a16="http://schemas.microsoft.com/office/drawing/2014/main" id="{8B774AF1-B040-4A08-9776-E41027115772}"/>
              </a:ext>
            </a:extLst>
          </p:cNvPr>
          <p:cNvSpPr/>
          <p:nvPr/>
        </p:nvSpPr>
        <p:spPr>
          <a:xfrm>
            <a:off x="227348" y="115169"/>
            <a:ext cx="4896544" cy="369332"/>
          </a:xfrm>
          <a:prstGeom prst="rect">
            <a:avLst/>
          </a:prstGeom>
        </p:spPr>
        <p:txBody>
          <a:bodyPr wrap="square">
            <a:spAutoFit/>
          </a:bodyPr>
          <a:lstStyle/>
          <a:p>
            <a:pPr lvl="0"/>
            <a:r>
              <a:rPr lang="es-ES" b="1"/>
              <a:t>Autopista General Rumiñahui </a:t>
            </a:r>
            <a:endParaRPr lang="es-EC" b="1"/>
          </a:p>
        </p:txBody>
      </p:sp>
      <p:sp>
        <p:nvSpPr>
          <p:cNvPr id="9" name="Rectángulo 8">
            <a:extLst>
              <a:ext uri="{FF2B5EF4-FFF2-40B4-BE49-F238E27FC236}">
                <a16:creationId xmlns:a16="http://schemas.microsoft.com/office/drawing/2014/main" id="{4397EB48-882A-42CE-9722-81319A0B2F3E}"/>
              </a:ext>
            </a:extLst>
          </p:cNvPr>
          <p:cNvSpPr/>
          <p:nvPr/>
        </p:nvSpPr>
        <p:spPr>
          <a:xfrm>
            <a:off x="5807968" y="1124744"/>
            <a:ext cx="4536504" cy="369332"/>
          </a:xfrm>
          <a:prstGeom prst="rect">
            <a:avLst/>
          </a:prstGeom>
        </p:spPr>
        <p:txBody>
          <a:bodyPr wrap="square">
            <a:spAutoFit/>
          </a:bodyPr>
          <a:lstStyle/>
          <a:p>
            <a:pPr lvl="0" algn="ctr"/>
            <a:r>
              <a:rPr lang="es-ES" b="1"/>
              <a:t># Total de Establecimientos:  </a:t>
            </a:r>
            <a:r>
              <a:rPr lang="es-ES"/>
              <a:t>808</a:t>
            </a:r>
            <a:endParaRPr lang="es-EC"/>
          </a:p>
        </p:txBody>
      </p:sp>
      <p:graphicFrame>
        <p:nvGraphicFramePr>
          <p:cNvPr id="12" name="Gráfico 11">
            <a:extLst>
              <a:ext uri="{FF2B5EF4-FFF2-40B4-BE49-F238E27FC236}">
                <a16:creationId xmlns:a16="http://schemas.microsoft.com/office/drawing/2014/main" id="{FC1FA7E5-8032-45E2-856B-2DC300AAD162}"/>
              </a:ext>
            </a:extLst>
          </p:cNvPr>
          <p:cNvGraphicFramePr>
            <a:graphicFrameLocks/>
          </p:cNvGraphicFramePr>
          <p:nvPr>
            <p:extLst>
              <p:ext uri="{D42A27DB-BD31-4B8C-83A1-F6EECF244321}">
                <p14:modId xmlns:p14="http://schemas.microsoft.com/office/powerpoint/2010/main" val="2040804639"/>
              </p:ext>
            </p:extLst>
          </p:nvPr>
        </p:nvGraphicFramePr>
        <p:xfrm>
          <a:off x="4799856" y="1600281"/>
          <a:ext cx="6984776" cy="4276644"/>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a:extLst>
              <a:ext uri="{FF2B5EF4-FFF2-40B4-BE49-F238E27FC236}">
                <a16:creationId xmlns:a16="http://schemas.microsoft.com/office/drawing/2014/main" id="{B6BCDE0D-A557-4D53-8DDA-4AC9565C6BBF}"/>
              </a:ext>
            </a:extLst>
          </p:cNvPr>
          <p:cNvSpPr txBox="1"/>
          <p:nvPr/>
        </p:nvSpPr>
        <p:spPr>
          <a:xfrm>
            <a:off x="89854" y="6401356"/>
            <a:ext cx="461529" cy="369332"/>
          </a:xfrm>
          <a:prstGeom prst="rect">
            <a:avLst/>
          </a:prstGeom>
          <a:noFill/>
        </p:spPr>
        <p:txBody>
          <a:bodyPr wrap="square">
            <a:spAutoFit/>
          </a:bodyPr>
          <a:lstStyle/>
          <a:p>
            <a:r>
              <a:rPr lang="es-MX"/>
              <a:t>56</a:t>
            </a:r>
            <a:endParaRPr lang="es-EC" sz="1800"/>
          </a:p>
        </p:txBody>
      </p:sp>
    </p:spTree>
    <p:extLst>
      <p:ext uri="{BB962C8B-B14F-4D97-AF65-F5344CB8AC3E}">
        <p14:creationId xmlns:p14="http://schemas.microsoft.com/office/powerpoint/2010/main" val="3080080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id="{60A382DB-6014-44CE-B4FA-AEEF07A0EC72}"/>
              </a:ext>
            </a:extLst>
          </p:cNvPr>
          <p:cNvPicPr/>
          <p:nvPr/>
        </p:nvPicPr>
        <p:blipFill>
          <a:blip r:embed="rId2"/>
          <a:stretch>
            <a:fillRect/>
          </a:stretch>
        </p:blipFill>
        <p:spPr>
          <a:xfrm>
            <a:off x="479767" y="3921780"/>
            <a:ext cx="2701924" cy="1656715"/>
          </a:xfrm>
          <a:prstGeom prst="rect">
            <a:avLst/>
          </a:prstGeom>
        </p:spPr>
      </p:pic>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sp>
        <p:nvSpPr>
          <p:cNvPr id="12" name="Rectángulo 11">
            <a:extLst>
              <a:ext uri="{FF2B5EF4-FFF2-40B4-BE49-F238E27FC236}">
                <a16:creationId xmlns:a16="http://schemas.microsoft.com/office/drawing/2014/main" id="{A9267E3E-9E1D-4CEA-ACCC-CFD04829E88D}"/>
              </a:ext>
            </a:extLst>
          </p:cNvPr>
          <p:cNvSpPr/>
          <p:nvPr/>
        </p:nvSpPr>
        <p:spPr>
          <a:xfrm>
            <a:off x="100127" y="3322011"/>
            <a:ext cx="3461205" cy="523220"/>
          </a:xfrm>
          <a:prstGeom prst="rect">
            <a:avLst/>
          </a:prstGeom>
        </p:spPr>
        <p:txBody>
          <a:bodyPr wrap="square">
            <a:spAutoFit/>
          </a:bodyPr>
          <a:lstStyle/>
          <a:p>
            <a:pPr lvl="0" algn="ctr"/>
            <a:r>
              <a:rPr lang="es-ES" sz="1400" dirty="0"/>
              <a:t>Accidente sobre la Autopista General Rumiñahui. (Metro Ecuador, 2019)</a:t>
            </a:r>
            <a:endParaRPr lang="es-EC" sz="1400" dirty="0"/>
          </a:p>
        </p:txBody>
      </p:sp>
      <p:pic>
        <p:nvPicPr>
          <p:cNvPr id="13" name="Imagen 12">
            <a:extLst>
              <a:ext uri="{FF2B5EF4-FFF2-40B4-BE49-F238E27FC236}">
                <a16:creationId xmlns:a16="http://schemas.microsoft.com/office/drawing/2014/main" id="{00E63ED5-E629-4339-BC97-AB8E98E430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9766" y="722361"/>
            <a:ext cx="2701925" cy="2479921"/>
          </a:xfrm>
          <a:prstGeom prst="rect">
            <a:avLst/>
          </a:prstGeom>
          <a:noFill/>
          <a:ln>
            <a:noFill/>
          </a:ln>
        </p:spPr>
      </p:pic>
      <p:sp>
        <p:nvSpPr>
          <p:cNvPr id="15" name="Rectángulo 14">
            <a:extLst>
              <a:ext uri="{FF2B5EF4-FFF2-40B4-BE49-F238E27FC236}">
                <a16:creationId xmlns:a16="http://schemas.microsoft.com/office/drawing/2014/main" id="{BF212601-2EF3-4365-BEE7-C5BD5F2AD7B6}"/>
              </a:ext>
            </a:extLst>
          </p:cNvPr>
          <p:cNvSpPr/>
          <p:nvPr/>
        </p:nvSpPr>
        <p:spPr>
          <a:xfrm>
            <a:off x="0" y="5615315"/>
            <a:ext cx="3461205" cy="523220"/>
          </a:xfrm>
          <a:prstGeom prst="rect">
            <a:avLst/>
          </a:prstGeom>
        </p:spPr>
        <p:txBody>
          <a:bodyPr wrap="square">
            <a:spAutoFit/>
          </a:bodyPr>
          <a:lstStyle/>
          <a:p>
            <a:pPr lvl="0" algn="ctr"/>
            <a:r>
              <a:rPr lang="es-ES" sz="1400" dirty="0"/>
              <a:t>Accidente sobre la Av. Ilaló y Av. Ponce Enríquez. (AMT, 2019)</a:t>
            </a:r>
            <a:endParaRPr lang="es-EC" sz="1400" dirty="0"/>
          </a:p>
        </p:txBody>
      </p:sp>
      <p:pic>
        <p:nvPicPr>
          <p:cNvPr id="16" name="Imagen 15">
            <a:extLst>
              <a:ext uri="{FF2B5EF4-FFF2-40B4-BE49-F238E27FC236}">
                <a16:creationId xmlns:a16="http://schemas.microsoft.com/office/drawing/2014/main" id="{66FD1DC8-F503-47D7-A42D-4D7D08899FC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80" y="722361"/>
            <a:ext cx="3305845" cy="1914551"/>
          </a:xfrm>
          <a:prstGeom prst="rect">
            <a:avLst/>
          </a:prstGeom>
          <a:noFill/>
          <a:ln>
            <a:noFill/>
          </a:ln>
        </p:spPr>
      </p:pic>
      <p:sp>
        <p:nvSpPr>
          <p:cNvPr id="17" name="Rectángulo 16">
            <a:extLst>
              <a:ext uri="{FF2B5EF4-FFF2-40B4-BE49-F238E27FC236}">
                <a16:creationId xmlns:a16="http://schemas.microsoft.com/office/drawing/2014/main" id="{BF206377-70B9-4CF8-A303-CDD4F854FCD2}"/>
              </a:ext>
            </a:extLst>
          </p:cNvPr>
          <p:cNvSpPr/>
          <p:nvPr/>
        </p:nvSpPr>
        <p:spPr>
          <a:xfrm>
            <a:off x="8540196" y="2798791"/>
            <a:ext cx="3461205" cy="523220"/>
          </a:xfrm>
          <a:prstGeom prst="rect">
            <a:avLst/>
          </a:prstGeom>
        </p:spPr>
        <p:txBody>
          <a:bodyPr wrap="square">
            <a:spAutoFit/>
          </a:bodyPr>
          <a:lstStyle/>
          <a:p>
            <a:pPr lvl="0" algn="ctr"/>
            <a:r>
              <a:rPr lang="es-ES" sz="1400" dirty="0"/>
              <a:t>Accidente sobre la Vía E35. (Los Chillos Online, 2020)</a:t>
            </a:r>
            <a:endParaRPr lang="es-EC" sz="1400" dirty="0"/>
          </a:p>
        </p:txBody>
      </p:sp>
      <p:pic>
        <p:nvPicPr>
          <p:cNvPr id="18" name="Imagen 17">
            <a:extLst>
              <a:ext uri="{FF2B5EF4-FFF2-40B4-BE49-F238E27FC236}">
                <a16:creationId xmlns:a16="http://schemas.microsoft.com/office/drawing/2014/main" id="{F73CC70A-182C-4D7B-93CA-38A0867282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611939" y="3483891"/>
            <a:ext cx="3305845" cy="1889326"/>
          </a:xfrm>
          <a:prstGeom prst="rect">
            <a:avLst/>
          </a:prstGeom>
          <a:noFill/>
          <a:ln>
            <a:noFill/>
          </a:ln>
        </p:spPr>
      </p:pic>
      <p:sp>
        <p:nvSpPr>
          <p:cNvPr id="19" name="Rectángulo 18">
            <a:extLst>
              <a:ext uri="{FF2B5EF4-FFF2-40B4-BE49-F238E27FC236}">
                <a16:creationId xmlns:a16="http://schemas.microsoft.com/office/drawing/2014/main" id="{51D9AA46-B525-4AC1-866F-3970F17DA5D9}"/>
              </a:ext>
            </a:extLst>
          </p:cNvPr>
          <p:cNvSpPr/>
          <p:nvPr/>
        </p:nvSpPr>
        <p:spPr>
          <a:xfrm>
            <a:off x="8540196" y="5456199"/>
            <a:ext cx="3461205" cy="523220"/>
          </a:xfrm>
          <a:prstGeom prst="rect">
            <a:avLst/>
          </a:prstGeom>
        </p:spPr>
        <p:txBody>
          <a:bodyPr wrap="square">
            <a:spAutoFit/>
          </a:bodyPr>
          <a:lstStyle/>
          <a:p>
            <a:pPr lvl="0" algn="ctr"/>
            <a:r>
              <a:rPr lang="es-ES" sz="1400" dirty="0"/>
              <a:t>Accidente sobre la Av. General Enríquez. (La Hora, 2016)</a:t>
            </a:r>
            <a:endParaRPr lang="es-EC" sz="1400" dirty="0"/>
          </a:p>
        </p:txBody>
      </p:sp>
      <p:sp>
        <p:nvSpPr>
          <p:cNvPr id="3" name="CuadroTexto 2">
            <a:extLst>
              <a:ext uri="{FF2B5EF4-FFF2-40B4-BE49-F238E27FC236}">
                <a16:creationId xmlns:a16="http://schemas.microsoft.com/office/drawing/2014/main" id="{4F3BA255-7C04-431A-B675-FA4D6F3E0FBE}"/>
              </a:ext>
            </a:extLst>
          </p:cNvPr>
          <p:cNvSpPr txBox="1"/>
          <p:nvPr/>
        </p:nvSpPr>
        <p:spPr>
          <a:xfrm>
            <a:off x="4443077" y="1628800"/>
            <a:ext cx="3305845" cy="369332"/>
          </a:xfrm>
          <a:prstGeom prst="rect">
            <a:avLst/>
          </a:prstGeom>
          <a:noFill/>
          <a:ln w="28575">
            <a:solidFill>
              <a:srgbClr val="00B050"/>
            </a:solidFill>
          </a:ln>
        </p:spPr>
        <p:txBody>
          <a:bodyPr wrap="square" rtlCol="0">
            <a:spAutoFit/>
          </a:bodyPr>
          <a:lstStyle/>
          <a:p>
            <a:pPr algn="ctr"/>
            <a:r>
              <a:rPr lang="es-EC" dirty="0"/>
              <a:t>Fase </a:t>
            </a:r>
            <a:r>
              <a:rPr lang="es-EC" b="1" dirty="0"/>
              <a:t>operativa</a:t>
            </a:r>
            <a:r>
              <a:rPr lang="es-EC" dirty="0"/>
              <a:t> de la vía</a:t>
            </a:r>
          </a:p>
        </p:txBody>
      </p:sp>
      <p:cxnSp>
        <p:nvCxnSpPr>
          <p:cNvPr id="20" name="Conector recto de flecha 19">
            <a:extLst>
              <a:ext uri="{FF2B5EF4-FFF2-40B4-BE49-F238E27FC236}">
                <a16:creationId xmlns:a16="http://schemas.microsoft.com/office/drawing/2014/main" id="{168CB8ED-41FD-40C6-B7BD-5A3248E73426}"/>
              </a:ext>
            </a:extLst>
          </p:cNvPr>
          <p:cNvCxnSpPr>
            <a:cxnSpLocks/>
            <a:stCxn id="3" idx="2"/>
            <a:endCxn id="27" idx="0"/>
          </p:cNvCxnSpPr>
          <p:nvPr/>
        </p:nvCxnSpPr>
        <p:spPr>
          <a:xfrm flipH="1">
            <a:off x="4677297" y="1998132"/>
            <a:ext cx="1418703" cy="72371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DBE649ED-19F8-413D-B5BB-6FE90A738C8C}"/>
              </a:ext>
            </a:extLst>
          </p:cNvPr>
          <p:cNvCxnSpPr>
            <a:cxnSpLocks/>
            <a:stCxn id="3" idx="2"/>
            <a:endCxn id="29" idx="0"/>
          </p:cNvCxnSpPr>
          <p:nvPr/>
        </p:nvCxnSpPr>
        <p:spPr>
          <a:xfrm>
            <a:off x="6096000" y="1998132"/>
            <a:ext cx="1399377" cy="72007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5E647A00-9C32-4F77-B143-83A7C2F091DC}"/>
              </a:ext>
            </a:extLst>
          </p:cNvPr>
          <p:cNvSpPr txBox="1"/>
          <p:nvPr/>
        </p:nvSpPr>
        <p:spPr>
          <a:xfrm>
            <a:off x="3893921" y="2721846"/>
            <a:ext cx="1566752" cy="1200329"/>
          </a:xfrm>
          <a:prstGeom prst="rect">
            <a:avLst/>
          </a:prstGeom>
          <a:noFill/>
          <a:ln w="28575">
            <a:solidFill>
              <a:srgbClr val="0070C0"/>
            </a:solidFill>
          </a:ln>
        </p:spPr>
        <p:txBody>
          <a:bodyPr wrap="square" rtlCol="0">
            <a:spAutoFit/>
          </a:bodyPr>
          <a:lstStyle/>
          <a:p>
            <a:pPr algn="ctr"/>
            <a:r>
              <a:rPr lang="es-EC" dirty="0"/>
              <a:t>Diseño y equipamiento vial bien ejecutado</a:t>
            </a:r>
          </a:p>
        </p:txBody>
      </p:sp>
      <p:sp>
        <p:nvSpPr>
          <p:cNvPr id="29" name="CuadroTexto 28">
            <a:extLst>
              <a:ext uri="{FF2B5EF4-FFF2-40B4-BE49-F238E27FC236}">
                <a16:creationId xmlns:a16="http://schemas.microsoft.com/office/drawing/2014/main" id="{E4D617A8-708D-44AF-A1E0-C902678CA139}"/>
              </a:ext>
            </a:extLst>
          </p:cNvPr>
          <p:cNvSpPr txBox="1"/>
          <p:nvPr/>
        </p:nvSpPr>
        <p:spPr>
          <a:xfrm>
            <a:off x="6640855" y="2718205"/>
            <a:ext cx="1709043" cy="923330"/>
          </a:xfrm>
          <a:prstGeom prst="rect">
            <a:avLst/>
          </a:prstGeom>
          <a:noFill/>
          <a:ln w="28575">
            <a:solidFill>
              <a:srgbClr val="0070C0"/>
            </a:solidFill>
          </a:ln>
        </p:spPr>
        <p:txBody>
          <a:bodyPr wrap="square" rtlCol="0">
            <a:spAutoFit/>
          </a:bodyPr>
          <a:lstStyle/>
          <a:p>
            <a:pPr algn="ctr"/>
            <a:r>
              <a:rPr lang="es-EC" dirty="0"/>
              <a:t>Plan de mantenimiento vial adecuado</a:t>
            </a:r>
          </a:p>
        </p:txBody>
      </p:sp>
      <p:sp>
        <p:nvSpPr>
          <p:cNvPr id="54" name="CuadroTexto 53">
            <a:extLst>
              <a:ext uri="{FF2B5EF4-FFF2-40B4-BE49-F238E27FC236}">
                <a16:creationId xmlns:a16="http://schemas.microsoft.com/office/drawing/2014/main" id="{E4ECAB3E-97AE-4356-B31F-9696C509FD5C}"/>
              </a:ext>
            </a:extLst>
          </p:cNvPr>
          <p:cNvSpPr txBox="1"/>
          <p:nvPr/>
        </p:nvSpPr>
        <p:spPr>
          <a:xfrm>
            <a:off x="2567608" y="821136"/>
            <a:ext cx="475613" cy="369332"/>
          </a:xfrm>
          <a:prstGeom prst="rect">
            <a:avLst/>
          </a:prstGeom>
          <a:solidFill>
            <a:schemeClr val="bg1"/>
          </a:solidFill>
        </p:spPr>
        <p:txBody>
          <a:bodyPr wrap="square" rtlCol="0">
            <a:spAutoFit/>
          </a:bodyPr>
          <a:lstStyle/>
          <a:p>
            <a:pPr algn="ctr"/>
            <a:r>
              <a:rPr lang="es-EC" dirty="0"/>
              <a:t>1</a:t>
            </a:r>
          </a:p>
        </p:txBody>
      </p:sp>
      <p:sp>
        <p:nvSpPr>
          <p:cNvPr id="55" name="CuadroTexto 54">
            <a:extLst>
              <a:ext uri="{FF2B5EF4-FFF2-40B4-BE49-F238E27FC236}">
                <a16:creationId xmlns:a16="http://schemas.microsoft.com/office/drawing/2014/main" id="{89A8C4C8-48DD-4577-9115-57BE0D63AA0A}"/>
              </a:ext>
            </a:extLst>
          </p:cNvPr>
          <p:cNvSpPr txBox="1"/>
          <p:nvPr/>
        </p:nvSpPr>
        <p:spPr>
          <a:xfrm>
            <a:off x="2567608" y="4068102"/>
            <a:ext cx="475613" cy="369332"/>
          </a:xfrm>
          <a:prstGeom prst="rect">
            <a:avLst/>
          </a:prstGeom>
          <a:solidFill>
            <a:schemeClr val="bg1"/>
          </a:solidFill>
        </p:spPr>
        <p:txBody>
          <a:bodyPr wrap="square" rtlCol="0">
            <a:spAutoFit/>
          </a:bodyPr>
          <a:lstStyle/>
          <a:p>
            <a:pPr algn="ctr"/>
            <a:r>
              <a:rPr lang="es-EC" dirty="0"/>
              <a:t>2</a:t>
            </a:r>
          </a:p>
        </p:txBody>
      </p:sp>
      <p:sp>
        <p:nvSpPr>
          <p:cNvPr id="57" name="CuadroTexto 56">
            <a:extLst>
              <a:ext uri="{FF2B5EF4-FFF2-40B4-BE49-F238E27FC236}">
                <a16:creationId xmlns:a16="http://schemas.microsoft.com/office/drawing/2014/main" id="{45CBE710-B10C-4175-8FDF-E2CF6A2BCA80}"/>
              </a:ext>
            </a:extLst>
          </p:cNvPr>
          <p:cNvSpPr txBox="1"/>
          <p:nvPr/>
        </p:nvSpPr>
        <p:spPr>
          <a:xfrm>
            <a:off x="11411992" y="821136"/>
            <a:ext cx="475613" cy="369332"/>
          </a:xfrm>
          <a:prstGeom prst="rect">
            <a:avLst/>
          </a:prstGeom>
          <a:solidFill>
            <a:schemeClr val="bg1"/>
          </a:solidFill>
        </p:spPr>
        <p:txBody>
          <a:bodyPr wrap="square" rtlCol="0">
            <a:spAutoFit/>
          </a:bodyPr>
          <a:lstStyle/>
          <a:p>
            <a:pPr algn="ctr"/>
            <a:r>
              <a:rPr lang="es-EC" dirty="0"/>
              <a:t>3</a:t>
            </a:r>
          </a:p>
        </p:txBody>
      </p:sp>
      <p:sp>
        <p:nvSpPr>
          <p:cNvPr id="58" name="CuadroTexto 57">
            <a:extLst>
              <a:ext uri="{FF2B5EF4-FFF2-40B4-BE49-F238E27FC236}">
                <a16:creationId xmlns:a16="http://schemas.microsoft.com/office/drawing/2014/main" id="{0A8BB48F-5D4B-4416-BB10-20EBB146E00D}"/>
              </a:ext>
            </a:extLst>
          </p:cNvPr>
          <p:cNvSpPr txBox="1"/>
          <p:nvPr/>
        </p:nvSpPr>
        <p:spPr>
          <a:xfrm>
            <a:off x="11369113" y="3585616"/>
            <a:ext cx="475613" cy="369332"/>
          </a:xfrm>
          <a:prstGeom prst="rect">
            <a:avLst/>
          </a:prstGeom>
          <a:solidFill>
            <a:schemeClr val="bg1"/>
          </a:solidFill>
        </p:spPr>
        <p:txBody>
          <a:bodyPr wrap="square" rtlCol="0">
            <a:spAutoFit/>
          </a:bodyPr>
          <a:lstStyle/>
          <a:p>
            <a:pPr algn="ctr"/>
            <a:r>
              <a:rPr lang="es-EC" dirty="0"/>
              <a:t>4</a:t>
            </a:r>
          </a:p>
        </p:txBody>
      </p:sp>
      <p:sp>
        <p:nvSpPr>
          <p:cNvPr id="21" name="CuadroTexto 20">
            <a:extLst>
              <a:ext uri="{FF2B5EF4-FFF2-40B4-BE49-F238E27FC236}">
                <a16:creationId xmlns:a16="http://schemas.microsoft.com/office/drawing/2014/main" id="{AF2AD72E-42CA-42FD-960C-70FC9A8E6CCF}"/>
              </a:ext>
            </a:extLst>
          </p:cNvPr>
          <p:cNvSpPr txBox="1"/>
          <p:nvPr/>
        </p:nvSpPr>
        <p:spPr>
          <a:xfrm>
            <a:off x="89854" y="6401356"/>
            <a:ext cx="461529" cy="369332"/>
          </a:xfrm>
          <a:prstGeom prst="rect">
            <a:avLst/>
          </a:prstGeom>
          <a:noFill/>
        </p:spPr>
        <p:txBody>
          <a:bodyPr wrap="square">
            <a:spAutoFit/>
          </a:bodyPr>
          <a:lstStyle/>
          <a:p>
            <a:r>
              <a:rPr lang="es-MX" sz="1800" dirty="0"/>
              <a:t>61</a:t>
            </a:r>
            <a:endParaRPr lang="es-EC"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9" grpId="0" animBg="1"/>
      <p:bldP spid="54" grpId="0" animBg="1"/>
      <p:bldP spid="55" grpId="0" animBg="1"/>
      <p:bldP spid="5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4106189" cy="584775"/>
          </a:xfrm>
          <a:prstGeom prst="rect">
            <a:avLst/>
          </a:prstGeom>
        </p:spPr>
        <p:txBody>
          <a:bodyPr wrap="none">
            <a:spAutoFit/>
          </a:bodyPr>
          <a:lstStyle/>
          <a:p>
            <a:pPr lvl="0"/>
            <a:r>
              <a:rPr lang="es-EC" sz="3200" b="1" dirty="0"/>
              <a:t>11. Accidentabilidad</a:t>
            </a:r>
            <a:endParaRPr lang="es-EC" sz="3200" dirty="0"/>
          </a:p>
        </p:txBody>
      </p:sp>
      <p:sp>
        <p:nvSpPr>
          <p:cNvPr id="19" name="Rectángulo 18">
            <a:extLst>
              <a:ext uri="{FF2B5EF4-FFF2-40B4-BE49-F238E27FC236}">
                <a16:creationId xmlns:a16="http://schemas.microsoft.com/office/drawing/2014/main" id="{51D9AA46-B525-4AC1-866F-3970F17DA5D9}"/>
              </a:ext>
            </a:extLst>
          </p:cNvPr>
          <p:cNvSpPr/>
          <p:nvPr/>
        </p:nvSpPr>
        <p:spPr>
          <a:xfrm>
            <a:off x="499114" y="5206677"/>
            <a:ext cx="3962852" cy="523220"/>
          </a:xfrm>
          <a:prstGeom prst="rect">
            <a:avLst/>
          </a:prstGeom>
        </p:spPr>
        <p:txBody>
          <a:bodyPr wrap="square">
            <a:spAutoFit/>
          </a:bodyPr>
          <a:lstStyle/>
          <a:p>
            <a:pPr lvl="0" algn="ctr"/>
            <a:r>
              <a:rPr lang="es-ES" sz="1400" dirty="0"/>
              <a:t>Documento de emergencias relacionadas con accidentes de tránsito. (ECU - 911, 2021)</a:t>
            </a:r>
            <a:endParaRPr lang="es-EC" sz="1400" dirty="0"/>
          </a:p>
        </p:txBody>
      </p:sp>
      <p:pic>
        <p:nvPicPr>
          <p:cNvPr id="5" name="Imagen 4">
            <a:extLst>
              <a:ext uri="{FF2B5EF4-FFF2-40B4-BE49-F238E27FC236}">
                <a16:creationId xmlns:a16="http://schemas.microsoft.com/office/drawing/2014/main" id="{5AF8C64E-7732-43E5-BC78-366A45823C81}"/>
              </a:ext>
            </a:extLst>
          </p:cNvPr>
          <p:cNvPicPr>
            <a:picLocks noChangeAspect="1"/>
          </p:cNvPicPr>
          <p:nvPr/>
        </p:nvPicPr>
        <p:blipFill>
          <a:blip r:embed="rId3"/>
          <a:stretch>
            <a:fillRect/>
          </a:stretch>
        </p:blipFill>
        <p:spPr>
          <a:xfrm>
            <a:off x="1055440" y="766875"/>
            <a:ext cx="2850200" cy="4293711"/>
          </a:xfrm>
          <a:prstGeom prst="rect">
            <a:avLst/>
          </a:prstGeom>
        </p:spPr>
      </p:pic>
      <p:sp>
        <p:nvSpPr>
          <p:cNvPr id="8" name="Flecha: a la derecha 7">
            <a:extLst>
              <a:ext uri="{FF2B5EF4-FFF2-40B4-BE49-F238E27FC236}">
                <a16:creationId xmlns:a16="http://schemas.microsoft.com/office/drawing/2014/main" id="{0C712580-21FC-4BC9-B3C3-625571017F32}"/>
              </a:ext>
            </a:extLst>
          </p:cNvPr>
          <p:cNvSpPr/>
          <p:nvPr/>
        </p:nvSpPr>
        <p:spPr>
          <a:xfrm>
            <a:off x="4161452" y="2599294"/>
            <a:ext cx="2304256"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B57A50CA-72F5-4B20-B3FA-ADFC990BB89F}"/>
              </a:ext>
            </a:extLst>
          </p:cNvPr>
          <p:cNvPicPr>
            <a:picLocks noChangeAspect="1"/>
          </p:cNvPicPr>
          <p:nvPr/>
        </p:nvPicPr>
        <p:blipFill>
          <a:blip r:embed="rId4"/>
          <a:stretch>
            <a:fillRect/>
          </a:stretch>
        </p:blipFill>
        <p:spPr>
          <a:xfrm>
            <a:off x="6693355" y="1315944"/>
            <a:ext cx="5204148" cy="3574812"/>
          </a:xfrm>
          <a:prstGeom prst="rect">
            <a:avLst/>
          </a:prstGeom>
        </p:spPr>
      </p:pic>
      <p:sp>
        <p:nvSpPr>
          <p:cNvPr id="28" name="Rectángulo 27">
            <a:extLst>
              <a:ext uri="{FF2B5EF4-FFF2-40B4-BE49-F238E27FC236}">
                <a16:creationId xmlns:a16="http://schemas.microsoft.com/office/drawing/2014/main" id="{41BDF28B-0135-48CC-9BC1-A665ACB77FD5}"/>
              </a:ext>
            </a:extLst>
          </p:cNvPr>
          <p:cNvSpPr/>
          <p:nvPr/>
        </p:nvSpPr>
        <p:spPr>
          <a:xfrm>
            <a:off x="6693355" y="5065002"/>
            <a:ext cx="5204148" cy="523220"/>
          </a:xfrm>
          <a:prstGeom prst="rect">
            <a:avLst/>
          </a:prstGeom>
        </p:spPr>
        <p:txBody>
          <a:bodyPr wrap="square">
            <a:spAutoFit/>
          </a:bodyPr>
          <a:lstStyle/>
          <a:p>
            <a:pPr lvl="0" algn="ctr"/>
            <a:r>
              <a:rPr lang="es-ES" sz="1400" dirty="0"/>
              <a:t>Tabla de </a:t>
            </a:r>
            <a:r>
              <a:rPr lang="es-EC" sz="1400" dirty="0"/>
              <a:t>emergencias relacionadas con accidentes de tránsito en las siete vías del cantón Rumiñahui.</a:t>
            </a:r>
            <a:r>
              <a:rPr lang="es-ES" sz="1400" dirty="0"/>
              <a:t>” . (ECU - 911, 2021)</a:t>
            </a:r>
            <a:endParaRPr lang="es-EC" sz="1400" dirty="0"/>
          </a:p>
        </p:txBody>
      </p:sp>
      <p:sp>
        <p:nvSpPr>
          <p:cNvPr id="9" name="CuadroTexto 8">
            <a:extLst>
              <a:ext uri="{FF2B5EF4-FFF2-40B4-BE49-F238E27FC236}">
                <a16:creationId xmlns:a16="http://schemas.microsoft.com/office/drawing/2014/main" id="{B4DD659C-ADD5-4ECB-BC06-D06437DFEE53}"/>
              </a:ext>
            </a:extLst>
          </p:cNvPr>
          <p:cNvSpPr txBox="1"/>
          <p:nvPr/>
        </p:nvSpPr>
        <p:spPr>
          <a:xfrm>
            <a:off x="89854" y="6401356"/>
            <a:ext cx="461529" cy="369332"/>
          </a:xfrm>
          <a:prstGeom prst="rect">
            <a:avLst/>
          </a:prstGeom>
          <a:noFill/>
        </p:spPr>
        <p:txBody>
          <a:bodyPr wrap="square">
            <a:spAutoFit/>
          </a:bodyPr>
          <a:lstStyle/>
          <a:p>
            <a:r>
              <a:rPr lang="es-MX" sz="1800" dirty="0"/>
              <a:t>62</a:t>
            </a:r>
            <a:endParaRPr lang="es-EC" sz="1800" dirty="0"/>
          </a:p>
        </p:txBody>
      </p:sp>
    </p:spTree>
    <p:extLst>
      <p:ext uri="{BB962C8B-B14F-4D97-AF65-F5344CB8AC3E}">
        <p14:creationId xmlns:p14="http://schemas.microsoft.com/office/powerpoint/2010/main" val="56028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pic>
        <p:nvPicPr>
          <p:cNvPr id="21" name="Imagen 20">
            <a:extLst>
              <a:ext uri="{FF2B5EF4-FFF2-40B4-BE49-F238E27FC236}">
                <a16:creationId xmlns:a16="http://schemas.microsoft.com/office/drawing/2014/main" id="{34F181B8-FDAB-4FA9-8799-323B09845CF0}"/>
              </a:ext>
            </a:extLst>
          </p:cNvPr>
          <p:cNvPicPr>
            <a:picLocks noChangeAspect="1"/>
          </p:cNvPicPr>
          <p:nvPr/>
        </p:nvPicPr>
        <p:blipFill>
          <a:blip r:embed="rId3"/>
          <a:stretch>
            <a:fillRect/>
          </a:stretch>
        </p:blipFill>
        <p:spPr>
          <a:xfrm>
            <a:off x="191344" y="701407"/>
            <a:ext cx="3004950" cy="4675010"/>
          </a:xfrm>
          <a:prstGeom prst="rect">
            <a:avLst/>
          </a:prstGeom>
        </p:spPr>
      </p:pic>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3110083397"/>
              </p:ext>
            </p:extLst>
          </p:nvPr>
        </p:nvGraphicFramePr>
        <p:xfrm>
          <a:off x="3376016" y="2715792"/>
          <a:ext cx="8725831" cy="681199"/>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1333919628"/>
                    </a:ext>
                  </a:extLst>
                </a:gridCol>
                <a:gridCol w="6264696">
                  <a:extLst>
                    <a:ext uri="{9D8B030D-6E8A-4147-A177-3AD203B41FA5}">
                      <a16:colId xmlns:a16="http://schemas.microsoft.com/office/drawing/2014/main" val="3253253104"/>
                    </a:ext>
                  </a:extLst>
                </a:gridCol>
                <a:gridCol w="1080120">
                  <a:extLst>
                    <a:ext uri="{9D8B030D-6E8A-4147-A177-3AD203B41FA5}">
                      <a16:colId xmlns:a16="http://schemas.microsoft.com/office/drawing/2014/main" val="4146653577"/>
                    </a:ext>
                  </a:extLst>
                </a:gridCol>
                <a:gridCol w="948967">
                  <a:extLst>
                    <a:ext uri="{9D8B030D-6E8A-4147-A177-3AD203B41FA5}">
                      <a16:colId xmlns:a16="http://schemas.microsoft.com/office/drawing/2014/main" val="3328329408"/>
                    </a:ext>
                  </a:extLst>
                </a:gridCol>
              </a:tblGrid>
              <a:tr h="363939">
                <a:tc>
                  <a:txBody>
                    <a:bodyPr/>
                    <a:lstStyle/>
                    <a:p>
                      <a:pPr algn="ctr"/>
                      <a:r>
                        <a:rPr lang="es-EC" sz="1000" b="1" dirty="0"/>
                        <a:t>No.</a:t>
                      </a:r>
                    </a:p>
                  </a:txBody>
                  <a:tcPr/>
                </a:tc>
                <a:tc>
                  <a:txBody>
                    <a:bodyPr/>
                    <a:lstStyle/>
                    <a:p>
                      <a:pPr algn="ctr"/>
                      <a:r>
                        <a:rPr lang="es-EC" sz="1000" b="1" dirty="0"/>
                        <a:t>Eje Vial</a:t>
                      </a:r>
                    </a:p>
                  </a:txBody>
                  <a:tcPr/>
                </a:tc>
                <a:tc>
                  <a:txBody>
                    <a:bodyPr/>
                    <a:lstStyle/>
                    <a:p>
                      <a:pPr algn="ctr"/>
                      <a:r>
                        <a:rPr lang="es-EC" sz="1000" b="1" dirty="0"/>
                        <a:t>Accidentes registrados</a:t>
                      </a:r>
                    </a:p>
                  </a:txBody>
                  <a:tcPr/>
                </a:tc>
                <a:tc>
                  <a:txBody>
                    <a:bodyPr/>
                    <a:lstStyle/>
                    <a:p>
                      <a:pPr algn="ctr"/>
                      <a:r>
                        <a:rPr lang="es-EC" sz="1000" b="1" dirty="0"/>
                        <a:t>Accidentes con heridos</a:t>
                      </a:r>
                    </a:p>
                  </a:txBody>
                  <a:tcPr/>
                </a:tc>
                <a:extLst>
                  <a:ext uri="{0D108BD9-81ED-4DB2-BD59-A6C34878D82A}">
                    <a16:rowId xmlns:a16="http://schemas.microsoft.com/office/drawing/2014/main" val="1026538840"/>
                  </a:ext>
                </a:extLst>
              </a:tr>
              <a:tr h="284959">
                <a:tc>
                  <a:txBody>
                    <a:bodyPr/>
                    <a:lstStyle/>
                    <a:p>
                      <a:pPr algn="ctr"/>
                      <a:r>
                        <a:rPr lang="es-EC" sz="1000" dirty="0"/>
                        <a:t>1</a:t>
                      </a:r>
                    </a:p>
                  </a:txBody>
                  <a:tcPr/>
                </a:tc>
                <a:tc>
                  <a:txBody>
                    <a:bodyPr/>
                    <a:lstStyle/>
                    <a:p>
                      <a:r>
                        <a:rPr lang="es-EC" sz="1000" kern="1200" dirty="0">
                          <a:solidFill>
                            <a:schemeClr val="tx1"/>
                          </a:solidFill>
                          <a:effectLst/>
                          <a:latin typeface="+mn-lt"/>
                          <a:ea typeface="+mn-ea"/>
                          <a:cs typeface="+mn-cs"/>
                        </a:rPr>
                        <a:t>Eje central longitudinal, en la avenida Gral. Rumiñahui sectores Puente9 - El Triángulo – colibrí – Inchalillo </a:t>
                      </a:r>
                      <a:endParaRPr lang="es-EC" sz="1000" dirty="0"/>
                    </a:p>
                  </a:txBody>
                  <a:tcPr/>
                </a:tc>
                <a:tc>
                  <a:txBody>
                    <a:bodyPr/>
                    <a:lstStyle/>
                    <a:p>
                      <a:pPr algn="ctr"/>
                      <a:r>
                        <a:rPr lang="es-EC" sz="1000" dirty="0"/>
                        <a:t>87</a:t>
                      </a:r>
                    </a:p>
                  </a:txBody>
                  <a:tcPr/>
                </a:tc>
                <a:tc>
                  <a:txBody>
                    <a:bodyPr/>
                    <a:lstStyle/>
                    <a:p>
                      <a:pPr algn="ctr"/>
                      <a:r>
                        <a:rPr lang="es-EC" sz="1000" dirty="0"/>
                        <a:t>33</a:t>
                      </a:r>
                    </a:p>
                  </a:txBody>
                  <a:tcPr/>
                </a:tc>
                <a:extLst>
                  <a:ext uri="{0D108BD9-81ED-4DB2-BD59-A6C34878D82A}">
                    <a16:rowId xmlns:a16="http://schemas.microsoft.com/office/drawing/2014/main" val="3123826882"/>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3376016" y="3668101"/>
            <a:ext cx="5316640" cy="246221"/>
          </a:xfrm>
          <a:prstGeom prst="rect">
            <a:avLst/>
          </a:prstGeom>
          <a:noFill/>
        </p:spPr>
        <p:txBody>
          <a:bodyPr wrap="square">
            <a:spAutoFit/>
          </a:bodyPr>
          <a:lstStyle/>
          <a:p>
            <a:pPr lvl="0" algn="ctr"/>
            <a:r>
              <a:rPr lang="es-ES" sz="1000" dirty="0"/>
              <a:t>Tabla de detalle de accidentes de tránsito. (Dirección Zonal de Estadística 2-9 , 2021</a:t>
            </a:r>
            <a:r>
              <a:rPr lang="es-ES" sz="1000" dirty="0">
                <a:effectLst/>
                <a:latin typeface="Arial" panose="020B0604020202020204" pitchFamily="34" charset="0"/>
                <a:ea typeface="Calibri" panose="020F0502020204030204" pitchFamily="34" charset="0"/>
              </a:rPr>
              <a:t>)</a:t>
            </a:r>
            <a:endParaRPr lang="es-EC" sz="1000" dirty="0"/>
          </a:p>
        </p:txBody>
      </p:sp>
      <p:sp>
        <p:nvSpPr>
          <p:cNvPr id="22" name="CuadroTexto 21">
            <a:extLst>
              <a:ext uri="{FF2B5EF4-FFF2-40B4-BE49-F238E27FC236}">
                <a16:creationId xmlns:a16="http://schemas.microsoft.com/office/drawing/2014/main" id="{DF461C5C-82A0-4AAA-93AA-7D967C1D6200}"/>
              </a:ext>
            </a:extLst>
          </p:cNvPr>
          <p:cNvSpPr txBox="1"/>
          <p:nvPr/>
        </p:nvSpPr>
        <p:spPr>
          <a:xfrm>
            <a:off x="89854" y="6401356"/>
            <a:ext cx="461529" cy="369332"/>
          </a:xfrm>
          <a:prstGeom prst="rect">
            <a:avLst/>
          </a:prstGeom>
          <a:noFill/>
        </p:spPr>
        <p:txBody>
          <a:bodyPr wrap="square">
            <a:spAutoFit/>
          </a:bodyPr>
          <a:lstStyle/>
          <a:p>
            <a:r>
              <a:rPr lang="es-MX" sz="1800" dirty="0"/>
              <a:t>63</a:t>
            </a:r>
            <a:endParaRPr lang="es-EC" sz="1800" dirty="0"/>
          </a:p>
        </p:txBody>
      </p:sp>
      <p:sp>
        <p:nvSpPr>
          <p:cNvPr id="27" name="CuadroTexto 26">
            <a:extLst>
              <a:ext uri="{FF2B5EF4-FFF2-40B4-BE49-F238E27FC236}">
                <a16:creationId xmlns:a16="http://schemas.microsoft.com/office/drawing/2014/main" id="{77250622-15CD-423B-81B0-911E714865FC}"/>
              </a:ext>
            </a:extLst>
          </p:cNvPr>
          <p:cNvSpPr txBox="1"/>
          <p:nvPr/>
        </p:nvSpPr>
        <p:spPr>
          <a:xfrm>
            <a:off x="551383" y="5584753"/>
            <a:ext cx="1754746" cy="369332"/>
          </a:xfrm>
          <a:prstGeom prst="rect">
            <a:avLst/>
          </a:prstGeom>
          <a:noFill/>
        </p:spPr>
        <p:txBody>
          <a:bodyPr wrap="square">
            <a:spAutoFit/>
          </a:bodyPr>
          <a:lstStyle/>
          <a:p>
            <a:pPr lvl="0" algn="ctr"/>
            <a:r>
              <a:rPr lang="es-ES" sz="1800" dirty="0"/>
              <a:t>(Autor, 2021)</a:t>
            </a:r>
          </a:p>
        </p:txBody>
      </p:sp>
    </p:spTree>
    <p:extLst>
      <p:ext uri="{BB962C8B-B14F-4D97-AF65-F5344CB8AC3E}">
        <p14:creationId xmlns:p14="http://schemas.microsoft.com/office/powerpoint/2010/main" val="1429863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507692" cy="584775"/>
          </a:xfrm>
          <a:prstGeom prst="rect">
            <a:avLst/>
          </a:prstGeom>
        </p:spPr>
        <p:txBody>
          <a:bodyPr wrap="none">
            <a:spAutoFit/>
          </a:bodyPr>
          <a:lstStyle/>
          <a:p>
            <a:pPr lvl="0"/>
            <a:r>
              <a:rPr lang="es-EC" sz="3200" b="1" dirty="0"/>
              <a:t>Conteo vehicular</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2383050339"/>
              </p:ext>
            </p:extLst>
          </p:nvPr>
        </p:nvGraphicFramePr>
        <p:xfrm>
          <a:off x="2459596" y="865750"/>
          <a:ext cx="7272808" cy="1706880"/>
        </p:xfrm>
        <a:graphic>
          <a:graphicData uri="http://schemas.openxmlformats.org/drawingml/2006/table">
            <a:tbl>
              <a:tblPr firstRow="1" bandRow="1">
                <a:tableStyleId>{5940675A-B579-460E-94D1-54222C63F5DA}</a:tableStyleId>
              </a:tblPr>
              <a:tblGrid>
                <a:gridCol w="396699">
                  <a:extLst>
                    <a:ext uri="{9D8B030D-6E8A-4147-A177-3AD203B41FA5}">
                      <a16:colId xmlns:a16="http://schemas.microsoft.com/office/drawing/2014/main" val="1333919628"/>
                    </a:ext>
                  </a:extLst>
                </a:gridCol>
                <a:gridCol w="4637426">
                  <a:extLst>
                    <a:ext uri="{9D8B030D-6E8A-4147-A177-3AD203B41FA5}">
                      <a16:colId xmlns:a16="http://schemas.microsoft.com/office/drawing/2014/main" val="3253253104"/>
                    </a:ext>
                  </a:extLst>
                </a:gridCol>
                <a:gridCol w="811955">
                  <a:extLst>
                    <a:ext uri="{9D8B030D-6E8A-4147-A177-3AD203B41FA5}">
                      <a16:colId xmlns:a16="http://schemas.microsoft.com/office/drawing/2014/main" val="4146653577"/>
                    </a:ext>
                  </a:extLst>
                </a:gridCol>
                <a:gridCol w="772175">
                  <a:extLst>
                    <a:ext uri="{9D8B030D-6E8A-4147-A177-3AD203B41FA5}">
                      <a16:colId xmlns:a16="http://schemas.microsoft.com/office/drawing/2014/main" val="3328329408"/>
                    </a:ext>
                  </a:extLst>
                </a:gridCol>
                <a:gridCol w="654553">
                  <a:extLst>
                    <a:ext uri="{9D8B030D-6E8A-4147-A177-3AD203B41FA5}">
                      <a16:colId xmlns:a16="http://schemas.microsoft.com/office/drawing/2014/main" val="3230239019"/>
                    </a:ext>
                  </a:extLst>
                </a:gridCol>
              </a:tblGrid>
              <a:tr h="546483">
                <a:tc>
                  <a:txBody>
                    <a:bodyPr/>
                    <a:lstStyle/>
                    <a:p>
                      <a:pPr algn="ctr"/>
                      <a:r>
                        <a:rPr lang="es-EC" sz="1000" b="1" dirty="0"/>
                        <a:t>No.</a:t>
                      </a:r>
                    </a:p>
                  </a:txBody>
                  <a:tcPr anchor="ctr"/>
                </a:tc>
                <a:tc>
                  <a:txBody>
                    <a:bodyPr/>
                    <a:lstStyle/>
                    <a:p>
                      <a:pPr algn="ctr"/>
                      <a:r>
                        <a:rPr lang="es-EC" sz="1000" b="1" dirty="0"/>
                        <a:t>Eje Vial</a:t>
                      </a:r>
                    </a:p>
                  </a:txBody>
                  <a:tcPr anchor="ctr"/>
                </a:tc>
                <a:tc>
                  <a:txBody>
                    <a:bodyPr/>
                    <a:lstStyle/>
                    <a:p>
                      <a:pPr algn="ctr"/>
                      <a:r>
                        <a:rPr lang="es-EC" sz="1000" b="1" dirty="0"/>
                        <a:t>Ubicación del conteo in situ</a:t>
                      </a:r>
                    </a:p>
                  </a:txBody>
                  <a:tcPr anchor="ctr"/>
                </a:tc>
                <a:tc>
                  <a:txBody>
                    <a:bodyPr/>
                    <a:lstStyle/>
                    <a:p>
                      <a:pPr algn="ctr"/>
                      <a:r>
                        <a:rPr lang="es-EC" sz="1000" b="1" dirty="0"/>
                        <a:t>Volumen de tráfico</a:t>
                      </a:r>
                    </a:p>
                  </a:txBody>
                  <a:tcPr anchor="ctr"/>
                </a:tc>
                <a:tc>
                  <a:txBody>
                    <a:bodyPr/>
                    <a:lstStyle/>
                    <a:p>
                      <a:pPr algn="ctr"/>
                      <a:r>
                        <a:rPr lang="es-EC" sz="1000" b="1" dirty="0"/>
                        <a:t>Fecha y hora</a:t>
                      </a:r>
                    </a:p>
                  </a:txBody>
                  <a:tcPr anchor="ctr"/>
                </a:tc>
                <a:extLst>
                  <a:ext uri="{0D108BD9-81ED-4DB2-BD59-A6C34878D82A}">
                    <a16:rowId xmlns:a16="http://schemas.microsoft.com/office/drawing/2014/main" val="1026538840"/>
                  </a:ext>
                </a:extLst>
              </a:tr>
              <a:tr h="698283">
                <a:tc>
                  <a:txBody>
                    <a:bodyPr/>
                    <a:lstStyle/>
                    <a:p>
                      <a:pPr algn="ctr"/>
                      <a:r>
                        <a:rPr lang="es-EC" sz="1000" dirty="0"/>
                        <a:t>1</a:t>
                      </a:r>
                    </a:p>
                  </a:txBody>
                  <a:tcPr anchor="ctr"/>
                </a:tc>
                <a:tc>
                  <a:txBody>
                    <a:bodyPr/>
                    <a:lstStyle/>
                    <a:p>
                      <a:pPr algn="ctr"/>
                      <a:r>
                        <a:rPr lang="es-EC" sz="1000" kern="1200" dirty="0">
                          <a:solidFill>
                            <a:schemeClr val="tx1"/>
                          </a:solidFill>
                          <a:effectLst/>
                          <a:latin typeface="+mn-lt"/>
                          <a:ea typeface="+mn-ea"/>
                          <a:cs typeface="+mn-cs"/>
                        </a:rPr>
                        <a:t>Eje central longitudinal, en la avenida Gral. Rumiñahui sectores Puente9 - El Triángulo – Colibrí – </a:t>
                      </a:r>
                      <a:r>
                        <a:rPr lang="es-EC" sz="1000" kern="1200" dirty="0" err="1">
                          <a:solidFill>
                            <a:schemeClr val="tx1"/>
                          </a:solidFill>
                          <a:effectLst/>
                          <a:latin typeface="+mn-lt"/>
                          <a:ea typeface="+mn-ea"/>
                          <a:cs typeface="+mn-cs"/>
                        </a:rPr>
                        <a:t>Inchalillo</a:t>
                      </a:r>
                      <a:r>
                        <a:rPr lang="es-EC" sz="1000" kern="1200" dirty="0">
                          <a:solidFill>
                            <a:schemeClr val="tx1"/>
                          </a:solidFill>
                          <a:effectLst/>
                          <a:latin typeface="+mn-lt"/>
                          <a:ea typeface="+mn-ea"/>
                          <a:cs typeface="+mn-cs"/>
                        </a:rPr>
                        <a:t> </a:t>
                      </a:r>
                      <a:endParaRPr lang="es-EC" sz="1000" dirty="0"/>
                    </a:p>
                  </a:txBody>
                  <a:tcPr anchor="ctr"/>
                </a:tc>
                <a:tc>
                  <a:txBody>
                    <a:bodyPr/>
                    <a:lstStyle/>
                    <a:p>
                      <a:pPr algn="ctr"/>
                      <a:r>
                        <a:rPr lang="es-EC" sz="1000" dirty="0"/>
                        <a:t>Puente 9</a:t>
                      </a:r>
                    </a:p>
                  </a:txBody>
                  <a:tcPr anchor="ctr"/>
                </a:tc>
                <a:tc>
                  <a:txBody>
                    <a:bodyPr/>
                    <a:lstStyle/>
                    <a:p>
                      <a:pPr algn="ctr"/>
                      <a:r>
                        <a:rPr lang="es-EC" sz="1000" dirty="0"/>
                        <a:t>1822</a:t>
                      </a:r>
                    </a:p>
                  </a:txBody>
                  <a:tcPr anchor="ctr"/>
                </a:tc>
                <a:tc>
                  <a:txBody>
                    <a:bodyPr/>
                    <a:lstStyle/>
                    <a:p>
                      <a:pPr algn="ctr"/>
                      <a:r>
                        <a:rPr lang="es-ES" sz="1000" kern="1200" dirty="0">
                          <a:solidFill>
                            <a:schemeClr val="tx1"/>
                          </a:solidFill>
                          <a:effectLst/>
                          <a:latin typeface="+mn-lt"/>
                          <a:ea typeface="+mn-ea"/>
                          <a:cs typeface="+mn-cs"/>
                        </a:rPr>
                        <a:t>Jueves 11 de marzo de 17h00 a 18h00</a:t>
                      </a:r>
                      <a:endParaRPr lang="es-EC" sz="10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123826882"/>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2459596" y="2736973"/>
            <a:ext cx="5616624" cy="246221"/>
          </a:xfrm>
          <a:prstGeom prst="rect">
            <a:avLst/>
          </a:prstGeom>
          <a:noFill/>
        </p:spPr>
        <p:txBody>
          <a:bodyPr wrap="square">
            <a:spAutoFit/>
          </a:bodyPr>
          <a:lstStyle/>
          <a:p>
            <a:pPr lvl="0" algn="just"/>
            <a:r>
              <a:rPr lang="es-ES" sz="1000" dirty="0"/>
              <a:t>Tabla de resumen de volumen de tráfico en los diferentes ejes viales de estudio. (Autor, 2021)</a:t>
            </a:r>
          </a:p>
        </p:txBody>
      </p:sp>
      <p:sp>
        <p:nvSpPr>
          <p:cNvPr id="28" name="CuadroTexto 27">
            <a:extLst>
              <a:ext uri="{FF2B5EF4-FFF2-40B4-BE49-F238E27FC236}">
                <a16:creationId xmlns:a16="http://schemas.microsoft.com/office/drawing/2014/main" id="{60B3B3BB-3C75-4863-B63C-DD64E2D2F832}"/>
              </a:ext>
            </a:extLst>
          </p:cNvPr>
          <p:cNvSpPr txBox="1"/>
          <p:nvPr/>
        </p:nvSpPr>
        <p:spPr>
          <a:xfrm>
            <a:off x="4764366" y="5746029"/>
            <a:ext cx="2663265" cy="246221"/>
          </a:xfrm>
          <a:prstGeom prst="rect">
            <a:avLst/>
          </a:prstGeom>
          <a:noFill/>
        </p:spPr>
        <p:txBody>
          <a:bodyPr wrap="square">
            <a:spAutoFit/>
          </a:bodyPr>
          <a:lstStyle/>
          <a:p>
            <a:pPr lvl="0" algn="just"/>
            <a:r>
              <a:rPr lang="es-ES" sz="1000" dirty="0"/>
              <a:t>Formato de toma de datos. (Autor, 2021)</a:t>
            </a:r>
          </a:p>
        </p:txBody>
      </p:sp>
      <p:pic>
        <p:nvPicPr>
          <p:cNvPr id="5" name="Imagen 4">
            <a:extLst>
              <a:ext uri="{FF2B5EF4-FFF2-40B4-BE49-F238E27FC236}">
                <a16:creationId xmlns:a16="http://schemas.microsoft.com/office/drawing/2014/main" id="{4C06F3CC-4ADA-44AE-BAF2-92E31B475B0B}"/>
              </a:ext>
            </a:extLst>
          </p:cNvPr>
          <p:cNvPicPr>
            <a:picLocks noChangeAspect="1"/>
          </p:cNvPicPr>
          <p:nvPr/>
        </p:nvPicPr>
        <p:blipFill>
          <a:blip r:embed="rId3"/>
          <a:stretch>
            <a:fillRect/>
          </a:stretch>
        </p:blipFill>
        <p:spPr>
          <a:xfrm>
            <a:off x="3419785" y="3352256"/>
            <a:ext cx="5352429" cy="2240748"/>
          </a:xfrm>
          <a:prstGeom prst="rect">
            <a:avLst/>
          </a:prstGeom>
        </p:spPr>
      </p:pic>
      <p:sp>
        <p:nvSpPr>
          <p:cNvPr id="14" name="CuadroTexto 13">
            <a:extLst>
              <a:ext uri="{FF2B5EF4-FFF2-40B4-BE49-F238E27FC236}">
                <a16:creationId xmlns:a16="http://schemas.microsoft.com/office/drawing/2014/main" id="{3D4D7A17-F3FE-41AD-BBD2-6246DA33C1AA}"/>
              </a:ext>
            </a:extLst>
          </p:cNvPr>
          <p:cNvSpPr txBox="1"/>
          <p:nvPr/>
        </p:nvSpPr>
        <p:spPr>
          <a:xfrm>
            <a:off x="89854" y="6401356"/>
            <a:ext cx="461529" cy="369332"/>
          </a:xfrm>
          <a:prstGeom prst="rect">
            <a:avLst/>
          </a:prstGeom>
          <a:noFill/>
        </p:spPr>
        <p:txBody>
          <a:bodyPr wrap="square">
            <a:spAutoFit/>
          </a:bodyPr>
          <a:lstStyle/>
          <a:p>
            <a:r>
              <a:rPr lang="es-MX" sz="1800" dirty="0"/>
              <a:t>64</a:t>
            </a:r>
            <a:endParaRPr lang="es-EC" sz="1800" dirty="0"/>
          </a:p>
        </p:txBody>
      </p:sp>
    </p:spTree>
    <p:extLst>
      <p:ext uri="{BB962C8B-B14F-4D97-AF65-F5344CB8AC3E}">
        <p14:creationId xmlns:p14="http://schemas.microsoft.com/office/powerpoint/2010/main" val="3612759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35318" cy="584775"/>
          </a:xfrm>
          <a:prstGeom prst="rect">
            <a:avLst/>
          </a:prstGeom>
        </p:spPr>
        <p:txBody>
          <a:bodyPr wrap="none">
            <a:spAutoFit/>
          </a:bodyPr>
          <a:lstStyle/>
          <a:p>
            <a:pPr lvl="0"/>
            <a:r>
              <a:rPr lang="es-EC" sz="3200" b="1" dirty="0"/>
              <a:t>Registro de buses</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pic>
        <p:nvPicPr>
          <p:cNvPr id="3" name="Imagen 2" descr="Imagen que contiene Interfaz de usuario gráfica&#10;&#10;Descripción generada automáticamente">
            <a:extLst>
              <a:ext uri="{FF2B5EF4-FFF2-40B4-BE49-F238E27FC236}">
                <a16:creationId xmlns:a16="http://schemas.microsoft.com/office/drawing/2014/main" id="{032B8C40-F41B-4B3E-99C6-15D72A1A8DC7}"/>
              </a:ext>
            </a:extLst>
          </p:cNvPr>
          <p:cNvPicPr>
            <a:picLocks noChangeAspect="1"/>
          </p:cNvPicPr>
          <p:nvPr/>
        </p:nvPicPr>
        <p:blipFill rotWithShape="1">
          <a:blip r:embed="rId3">
            <a:extLst>
              <a:ext uri="{28A0092B-C50C-407E-A947-70E740481C1C}">
                <a14:useLocalDpi xmlns:a14="http://schemas.microsoft.com/office/drawing/2010/main" val="0"/>
              </a:ext>
            </a:extLst>
          </a:blip>
          <a:srcRect l="34053" t="9952" b="22908"/>
          <a:stretch/>
        </p:blipFill>
        <p:spPr>
          <a:xfrm>
            <a:off x="191344" y="794969"/>
            <a:ext cx="11730781" cy="5081955"/>
          </a:xfrm>
          <a:prstGeom prst="rect">
            <a:avLst/>
          </a:prstGeom>
        </p:spPr>
      </p:pic>
      <p:pic>
        <p:nvPicPr>
          <p:cNvPr id="9" name="Imagen 8" descr="Imagen que contiene Interfaz de usuario gráfica&#10;&#10;Descripción generada automáticamente">
            <a:extLst>
              <a:ext uri="{FF2B5EF4-FFF2-40B4-BE49-F238E27FC236}">
                <a16:creationId xmlns:a16="http://schemas.microsoft.com/office/drawing/2014/main" id="{6CA1CC09-908A-4C71-83FB-D2D57E718722}"/>
              </a:ext>
            </a:extLst>
          </p:cNvPr>
          <p:cNvPicPr>
            <a:picLocks noChangeAspect="1"/>
          </p:cNvPicPr>
          <p:nvPr/>
        </p:nvPicPr>
        <p:blipFill rotWithShape="1">
          <a:blip r:embed="rId4">
            <a:extLst>
              <a:ext uri="{28A0092B-C50C-407E-A947-70E740481C1C}">
                <a14:useLocalDpi xmlns:a14="http://schemas.microsoft.com/office/drawing/2010/main" val="0"/>
              </a:ext>
            </a:extLst>
          </a:blip>
          <a:srcRect t="18959" r="67128" b="61779"/>
          <a:stretch/>
        </p:blipFill>
        <p:spPr>
          <a:xfrm>
            <a:off x="407368" y="4572140"/>
            <a:ext cx="5184576" cy="1523294"/>
          </a:xfrm>
          <a:prstGeom prst="rect">
            <a:avLst/>
          </a:prstGeom>
        </p:spPr>
      </p:pic>
      <p:sp>
        <p:nvSpPr>
          <p:cNvPr id="16" name="CuadroTexto 15">
            <a:extLst>
              <a:ext uri="{FF2B5EF4-FFF2-40B4-BE49-F238E27FC236}">
                <a16:creationId xmlns:a16="http://schemas.microsoft.com/office/drawing/2014/main" id="{84308FB3-6100-4B63-93F8-7A32305152A1}"/>
              </a:ext>
            </a:extLst>
          </p:cNvPr>
          <p:cNvSpPr txBox="1"/>
          <p:nvPr/>
        </p:nvSpPr>
        <p:spPr>
          <a:xfrm>
            <a:off x="6056734" y="5695324"/>
            <a:ext cx="2797112" cy="400110"/>
          </a:xfrm>
          <a:prstGeom prst="rect">
            <a:avLst/>
          </a:prstGeom>
          <a:noFill/>
        </p:spPr>
        <p:txBody>
          <a:bodyPr wrap="square">
            <a:spAutoFit/>
          </a:bodyPr>
          <a:lstStyle/>
          <a:p>
            <a:pPr lvl="0" algn="just"/>
            <a:r>
              <a:rPr lang="es-ES" sz="1000" dirty="0"/>
              <a:t>Rutas de transporte – cantón Rumiñahui. (GAD RUMIÑAHUI, 2019)</a:t>
            </a:r>
          </a:p>
        </p:txBody>
      </p:sp>
      <p:sp>
        <p:nvSpPr>
          <p:cNvPr id="8" name="CuadroTexto 7">
            <a:extLst>
              <a:ext uri="{FF2B5EF4-FFF2-40B4-BE49-F238E27FC236}">
                <a16:creationId xmlns:a16="http://schemas.microsoft.com/office/drawing/2014/main" id="{45B4EB8C-050C-47FE-8A4F-3AE48E370F12}"/>
              </a:ext>
            </a:extLst>
          </p:cNvPr>
          <p:cNvSpPr txBox="1"/>
          <p:nvPr/>
        </p:nvSpPr>
        <p:spPr>
          <a:xfrm>
            <a:off x="89854" y="6401356"/>
            <a:ext cx="461529" cy="369332"/>
          </a:xfrm>
          <a:prstGeom prst="rect">
            <a:avLst/>
          </a:prstGeom>
          <a:noFill/>
        </p:spPr>
        <p:txBody>
          <a:bodyPr wrap="square">
            <a:spAutoFit/>
          </a:bodyPr>
          <a:lstStyle/>
          <a:p>
            <a:r>
              <a:rPr lang="es-MX" sz="1800" dirty="0"/>
              <a:t>65</a:t>
            </a:r>
            <a:endParaRPr lang="es-EC" sz="1800" dirty="0"/>
          </a:p>
        </p:txBody>
      </p:sp>
    </p:spTree>
    <p:extLst>
      <p:ext uri="{BB962C8B-B14F-4D97-AF65-F5344CB8AC3E}">
        <p14:creationId xmlns:p14="http://schemas.microsoft.com/office/powerpoint/2010/main" val="39134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ángulo 3">
            <a:extLst>
              <a:ext uri="{FF2B5EF4-FFF2-40B4-BE49-F238E27FC236}">
                <a16:creationId xmlns:a16="http://schemas.microsoft.com/office/drawing/2014/main" id="{CD0D0E0A-B6F0-4298-8F73-6F89030B0686}"/>
              </a:ext>
            </a:extLst>
          </p:cNvPr>
          <p:cNvSpPr>
            <a:spLocks noChangeArrowheads="1"/>
          </p:cNvSpPr>
          <p:nvPr/>
        </p:nvSpPr>
        <p:spPr bwMode="auto">
          <a:xfrm>
            <a:off x="263525" y="25400"/>
            <a:ext cx="51048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ASPECTOS GENERALES</a:t>
            </a:r>
            <a:endParaRPr lang="es-EC" altLang="es-EC" sz="3200" dirty="0"/>
          </a:p>
        </p:txBody>
      </p:sp>
      <p:pic>
        <p:nvPicPr>
          <p:cNvPr id="6147" name="Picture 4">
            <a:extLst>
              <a:ext uri="{FF2B5EF4-FFF2-40B4-BE49-F238E27FC236}">
                <a16:creationId xmlns:a16="http://schemas.microsoft.com/office/drawing/2014/main" id="{CF9914D6-F0BD-4F7C-91C6-1E29D338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0991DB65-9274-4A1A-94DC-0AF6F68CDBC2}"/>
              </a:ext>
            </a:extLst>
          </p:cNvPr>
          <p:cNvSpPr txBox="1"/>
          <p:nvPr/>
        </p:nvSpPr>
        <p:spPr>
          <a:xfrm>
            <a:off x="386912" y="5105678"/>
            <a:ext cx="5172075" cy="616515"/>
          </a:xfrm>
          <a:prstGeom prst="rect">
            <a:avLst/>
          </a:prstGeom>
          <a:noFill/>
        </p:spPr>
        <p:txBody>
          <a:bodyPr wrap="square">
            <a:spAutoFit/>
          </a:bodyPr>
          <a:lstStyle/>
          <a:p>
            <a:pPr algn="just">
              <a:lnSpc>
                <a:spcPct val="150000"/>
              </a:lnSpc>
              <a:spcAft>
                <a:spcPts val="800"/>
              </a:spcAft>
            </a:pPr>
            <a:r>
              <a:rPr lang="es-EC" sz="1200" i="1" dirty="0">
                <a:effectLst/>
                <a:latin typeface="Arial" panose="020B0604020202020204" pitchFamily="34" charset="0"/>
                <a:ea typeface="Times New Roman" panose="02020603050405020304" pitchFamily="18" charset="0"/>
                <a:cs typeface="Times New Roman" panose="02020603050405020304" pitchFamily="18" charset="0"/>
              </a:rPr>
              <a:t>Nota.</a:t>
            </a:r>
            <a:r>
              <a:rPr lang="es-EC"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200" dirty="0">
                <a:effectLst/>
                <a:latin typeface="Arial" panose="020B0604020202020204" pitchFamily="34" charset="0"/>
                <a:ea typeface="Times New Roman" panose="02020603050405020304" pitchFamily="18" charset="0"/>
                <a:cs typeface="Times New Roman" panose="02020603050405020304" pitchFamily="18" charset="0"/>
              </a:rPr>
              <a:t>Análisis De Centralidad en el Valle De Los Chillos. Tomado de </a:t>
            </a:r>
            <a:r>
              <a:rPr lang="es-ES" sz="1200" i="1" dirty="0">
                <a:effectLst/>
                <a:latin typeface="Arial" panose="020B0604020202020204" pitchFamily="34" charset="0"/>
                <a:ea typeface="Times New Roman" panose="02020603050405020304" pitchFamily="18" charset="0"/>
                <a:cs typeface="Times New Roman" panose="02020603050405020304" pitchFamily="18" charset="0"/>
              </a:rPr>
              <a:t>Carlos Idrovo Zambrano.</a:t>
            </a:r>
            <a:endParaRPr lang="es-EC" sz="1200" i="1"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D0203A22-70CD-402B-8B04-53E4F5FE241A}"/>
                  </a:ext>
                </a:extLst>
              </p:cNvPr>
              <p:cNvSpPr txBox="1"/>
              <p:nvPr/>
            </p:nvSpPr>
            <p:spPr>
              <a:xfrm>
                <a:off x="6835089" y="1672431"/>
                <a:ext cx="4281271" cy="3266985"/>
              </a:xfrm>
              <a:prstGeom prst="rect">
                <a:avLst/>
              </a:prstGeom>
              <a:noFill/>
            </p:spPr>
            <p:txBody>
              <a:bodyPr wrap="square">
                <a:spAutoFit/>
              </a:bodyPr>
              <a:lstStyle/>
              <a:p>
                <a:pPr algn="just">
                  <a:lnSpc>
                    <a:spcPct val="150000"/>
                  </a:lnSpc>
                </a:pPr>
                <a:r>
                  <a:rPr lang="es-EC" sz="2000" dirty="0"/>
                  <a:t>CANTÓN RUMIÑAHUI:</a:t>
                </a:r>
              </a:p>
              <a:p>
                <a:pPr marL="285750" indent="-285750" algn="just">
                  <a:lnSpc>
                    <a:spcPct val="150000"/>
                  </a:lnSpc>
                  <a:buFont typeface="Arial" panose="020B0604020202020204" pitchFamily="34" charset="0"/>
                  <a:buChar char="•"/>
                </a:pPr>
                <a:r>
                  <a:rPr lang="es-EC" sz="2000" dirty="0"/>
                  <a:t>Extensión: </a:t>
                </a:r>
                <a14:m>
                  <m:oMath xmlns:m="http://schemas.openxmlformats.org/officeDocument/2006/math">
                    <m:r>
                      <a:rPr lang="es-MX" sz="2000" b="0" i="0" smtClean="0">
                        <a:latin typeface="Cambria Math" panose="02040503050406030204" pitchFamily="18" charset="0"/>
                      </a:rPr>
                      <m:t>138 </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𝑘𝑚</m:t>
                        </m:r>
                      </m:e>
                      <m:sup>
                        <m:r>
                          <a:rPr lang="es-MX" sz="2000" b="0" i="1" smtClean="0">
                            <a:latin typeface="Cambria Math" panose="02040503050406030204" pitchFamily="18" charset="0"/>
                          </a:rPr>
                          <m:t>2</m:t>
                        </m:r>
                      </m:sup>
                    </m:sSup>
                  </m:oMath>
                </a14:m>
                <a:endParaRPr lang="es-MX" sz="2000" b="0" dirty="0"/>
              </a:p>
              <a:p>
                <a:pPr marL="285750" indent="-285750" algn="just">
                  <a:lnSpc>
                    <a:spcPct val="150000"/>
                  </a:lnSpc>
                  <a:buFont typeface="Arial" panose="020B0604020202020204" pitchFamily="34" charset="0"/>
                  <a:buChar char="•"/>
                </a:pPr>
                <a:r>
                  <a:rPr lang="es-EC" sz="2000" dirty="0"/>
                  <a:t>Habitantes: 85,852</a:t>
                </a:r>
              </a:p>
              <a:p>
                <a:pPr marL="285750" indent="-285750" algn="just">
                  <a:lnSpc>
                    <a:spcPct val="150000"/>
                  </a:lnSpc>
                  <a:buFont typeface="Arial" panose="020B0604020202020204" pitchFamily="34" charset="0"/>
                  <a:buChar char="•"/>
                </a:pPr>
                <a:r>
                  <a:rPr lang="es-EC" sz="2000" dirty="0"/>
                  <a:t>3 Parroquias urbanas</a:t>
                </a:r>
              </a:p>
              <a:p>
                <a:pPr marL="285750" indent="-285750" algn="just">
                  <a:lnSpc>
                    <a:spcPct val="150000"/>
                  </a:lnSpc>
                  <a:buFont typeface="Arial" panose="020B0604020202020204" pitchFamily="34" charset="0"/>
                  <a:buChar char="•"/>
                </a:pPr>
                <a:r>
                  <a:rPr lang="es-EC" sz="2000" dirty="0"/>
                  <a:t>2 Parroquias rurales</a:t>
                </a:r>
              </a:p>
              <a:p>
                <a:pPr marL="285750" indent="-285750" algn="just">
                  <a:lnSpc>
                    <a:spcPct val="150000"/>
                  </a:lnSpc>
                  <a:buFont typeface="Arial" panose="020B0604020202020204" pitchFamily="34" charset="0"/>
                  <a:buChar char="•"/>
                </a:pPr>
                <a:r>
                  <a:rPr lang="es-EC" sz="2000" dirty="0"/>
                  <a:t>Cantonización: 31 de mayo de 1938</a:t>
                </a:r>
              </a:p>
            </p:txBody>
          </p:sp>
        </mc:Choice>
        <mc:Fallback xmlns="">
          <p:sp>
            <p:nvSpPr>
              <p:cNvPr id="10" name="CuadroTexto 9">
                <a:extLst>
                  <a:ext uri="{FF2B5EF4-FFF2-40B4-BE49-F238E27FC236}">
                    <a16:creationId xmlns:a16="http://schemas.microsoft.com/office/drawing/2014/main" id="{D0203A22-70CD-402B-8B04-53E4F5FE241A}"/>
                  </a:ext>
                </a:extLst>
              </p:cNvPr>
              <p:cNvSpPr txBox="1">
                <a:spLocks noRot="1" noChangeAspect="1" noMove="1" noResize="1" noEditPoints="1" noAdjustHandles="1" noChangeArrowheads="1" noChangeShapeType="1" noTextEdit="1"/>
              </p:cNvSpPr>
              <p:nvPr/>
            </p:nvSpPr>
            <p:spPr>
              <a:xfrm>
                <a:off x="6835089" y="1672431"/>
                <a:ext cx="4281271" cy="3266985"/>
              </a:xfrm>
              <a:prstGeom prst="rect">
                <a:avLst/>
              </a:prstGeom>
              <a:blipFill>
                <a:blip r:embed="rId3"/>
                <a:stretch>
                  <a:fillRect l="-1422" r="-1422" b="-2425"/>
                </a:stretch>
              </a:blipFill>
            </p:spPr>
            <p:txBody>
              <a:bodyPr/>
              <a:lstStyle/>
              <a:p>
                <a:r>
                  <a:rPr lang="es-EC">
                    <a:noFill/>
                  </a:rPr>
                  <a:t> </a:t>
                </a:r>
              </a:p>
            </p:txBody>
          </p:sp>
        </mc:Fallback>
      </mc:AlternateContent>
      <p:sp>
        <p:nvSpPr>
          <p:cNvPr id="12" name="CuadroTexto 11">
            <a:extLst>
              <a:ext uri="{FF2B5EF4-FFF2-40B4-BE49-F238E27FC236}">
                <a16:creationId xmlns:a16="http://schemas.microsoft.com/office/drawing/2014/main" id="{4BED058A-EA79-4EA3-A963-2870F744A9F3}"/>
              </a:ext>
            </a:extLst>
          </p:cNvPr>
          <p:cNvSpPr txBox="1"/>
          <p:nvPr/>
        </p:nvSpPr>
        <p:spPr>
          <a:xfrm>
            <a:off x="89854" y="6401356"/>
            <a:ext cx="461529" cy="369332"/>
          </a:xfrm>
          <a:prstGeom prst="rect">
            <a:avLst/>
          </a:prstGeom>
          <a:noFill/>
        </p:spPr>
        <p:txBody>
          <a:bodyPr wrap="square">
            <a:spAutoFit/>
          </a:bodyPr>
          <a:lstStyle/>
          <a:p>
            <a:r>
              <a:rPr lang="es-MX" sz="1800"/>
              <a:t>4</a:t>
            </a:r>
            <a:endParaRPr lang="es-EC" sz="1800"/>
          </a:p>
        </p:txBody>
      </p:sp>
      <p:pic>
        <p:nvPicPr>
          <p:cNvPr id="11" name="Imagen 10">
            <a:extLst>
              <a:ext uri="{FF2B5EF4-FFF2-40B4-BE49-F238E27FC236}">
                <a16:creationId xmlns:a16="http://schemas.microsoft.com/office/drawing/2014/main" id="{F05A1884-657D-48C6-A50C-AFDD21CEC084}"/>
              </a:ext>
            </a:extLst>
          </p:cNvPr>
          <p:cNvPicPr/>
          <p:nvPr/>
        </p:nvPicPr>
        <p:blipFill>
          <a:blip r:embed="rId4">
            <a:extLst>
              <a:ext uri="{28A0092B-C50C-407E-A947-70E740481C1C}">
                <a14:useLocalDpi xmlns:a14="http://schemas.microsoft.com/office/drawing/2010/main" val="0"/>
              </a:ext>
            </a:extLst>
          </a:blip>
          <a:srcRect l="2478" t="5809" r="5009" b="1512"/>
          <a:stretch>
            <a:fillRect/>
          </a:stretch>
        </p:blipFill>
        <p:spPr bwMode="auto">
          <a:xfrm>
            <a:off x="697615" y="1421759"/>
            <a:ext cx="3358614" cy="3306665"/>
          </a:xfrm>
          <a:prstGeom prst="rect">
            <a:avLst/>
          </a:prstGeom>
          <a:noFill/>
        </p:spPr>
      </p:pic>
      <p:pic>
        <p:nvPicPr>
          <p:cNvPr id="13" name="Imagen 12">
            <a:extLst>
              <a:ext uri="{FF2B5EF4-FFF2-40B4-BE49-F238E27FC236}">
                <a16:creationId xmlns:a16="http://schemas.microsoft.com/office/drawing/2014/main" id="{B1302BD4-A7EC-4E9F-85B8-F1668FA5554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96528" y="1044505"/>
            <a:ext cx="2040255" cy="164084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35318" cy="584775"/>
          </a:xfrm>
          <a:prstGeom prst="rect">
            <a:avLst/>
          </a:prstGeom>
        </p:spPr>
        <p:txBody>
          <a:bodyPr wrap="none">
            <a:spAutoFit/>
          </a:bodyPr>
          <a:lstStyle/>
          <a:p>
            <a:pPr lvl="0"/>
            <a:r>
              <a:rPr lang="es-EC" sz="3200" b="1" dirty="0"/>
              <a:t>Registro de buses</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597099"/>
              </p:ext>
            </p:extLst>
          </p:nvPr>
        </p:nvGraphicFramePr>
        <p:xfrm>
          <a:off x="4250515" y="829758"/>
          <a:ext cx="7704856" cy="1247523"/>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1333919628"/>
                    </a:ext>
                  </a:extLst>
                </a:gridCol>
                <a:gridCol w="2227857">
                  <a:extLst>
                    <a:ext uri="{9D8B030D-6E8A-4147-A177-3AD203B41FA5}">
                      <a16:colId xmlns:a16="http://schemas.microsoft.com/office/drawing/2014/main" val="3253253104"/>
                    </a:ext>
                  </a:extLst>
                </a:gridCol>
                <a:gridCol w="934588">
                  <a:extLst>
                    <a:ext uri="{9D8B030D-6E8A-4147-A177-3AD203B41FA5}">
                      <a16:colId xmlns:a16="http://schemas.microsoft.com/office/drawing/2014/main" val="4146653577"/>
                    </a:ext>
                  </a:extLst>
                </a:gridCol>
                <a:gridCol w="1446067">
                  <a:extLst>
                    <a:ext uri="{9D8B030D-6E8A-4147-A177-3AD203B41FA5}">
                      <a16:colId xmlns:a16="http://schemas.microsoft.com/office/drawing/2014/main" val="3328329408"/>
                    </a:ext>
                  </a:extLst>
                </a:gridCol>
                <a:gridCol w="792088">
                  <a:extLst>
                    <a:ext uri="{9D8B030D-6E8A-4147-A177-3AD203B41FA5}">
                      <a16:colId xmlns:a16="http://schemas.microsoft.com/office/drawing/2014/main" val="716197411"/>
                    </a:ext>
                  </a:extLst>
                </a:gridCol>
                <a:gridCol w="936104">
                  <a:extLst>
                    <a:ext uri="{9D8B030D-6E8A-4147-A177-3AD203B41FA5}">
                      <a16:colId xmlns:a16="http://schemas.microsoft.com/office/drawing/2014/main" val="3230239019"/>
                    </a:ext>
                  </a:extLst>
                </a:gridCol>
                <a:gridCol w="936104">
                  <a:extLst>
                    <a:ext uri="{9D8B030D-6E8A-4147-A177-3AD203B41FA5}">
                      <a16:colId xmlns:a16="http://schemas.microsoft.com/office/drawing/2014/main" val="119941100"/>
                    </a:ext>
                  </a:extLst>
                </a:gridCol>
              </a:tblGrid>
              <a:tr h="546483">
                <a:tc>
                  <a:txBody>
                    <a:bodyPr/>
                    <a:lstStyle/>
                    <a:p>
                      <a:pPr algn="ctr"/>
                      <a:r>
                        <a:rPr lang="es-EC" sz="1000" b="1" dirty="0"/>
                        <a:t>No.</a:t>
                      </a:r>
                    </a:p>
                  </a:txBody>
                  <a:tcPr anchor="ctr"/>
                </a:tc>
                <a:tc>
                  <a:txBody>
                    <a:bodyPr/>
                    <a:lstStyle/>
                    <a:p>
                      <a:pPr algn="ctr"/>
                      <a:r>
                        <a:rPr lang="es-EC" sz="1000" b="1" dirty="0"/>
                        <a:t>Eje Vial</a:t>
                      </a:r>
                    </a:p>
                  </a:txBody>
                  <a:tcPr anchor="ctr"/>
                </a:tc>
                <a:tc>
                  <a:txBody>
                    <a:bodyPr/>
                    <a:lstStyle/>
                    <a:p>
                      <a:pPr algn="ctr"/>
                      <a:r>
                        <a:rPr lang="es-EC" sz="1000" b="1" dirty="0"/>
                        <a:t>Bus</a:t>
                      </a:r>
                    </a:p>
                  </a:txBody>
                  <a:tcPr anchor="ctr"/>
                </a:tc>
                <a:tc>
                  <a:txBody>
                    <a:bodyPr/>
                    <a:lstStyle/>
                    <a:p>
                      <a:pPr algn="ctr"/>
                      <a:r>
                        <a:rPr lang="es-EC" sz="1000" b="1" dirty="0"/>
                        <a:t>Recorrido</a:t>
                      </a:r>
                    </a:p>
                  </a:txBody>
                  <a:tcPr anchor="ctr"/>
                </a:tc>
                <a:tc>
                  <a:txBody>
                    <a:bodyPr/>
                    <a:lstStyle/>
                    <a:p>
                      <a:pPr algn="ctr"/>
                      <a:r>
                        <a:rPr lang="es-EC" sz="1000" b="1" dirty="0"/>
                        <a:t>Tiempo</a:t>
                      </a:r>
                    </a:p>
                  </a:txBody>
                  <a:tcPr anchor="ctr"/>
                </a:tc>
                <a:tc>
                  <a:txBody>
                    <a:bodyPr/>
                    <a:lstStyle/>
                    <a:p>
                      <a:pPr algn="ctr"/>
                      <a:r>
                        <a:rPr lang="es-EC" sz="1000" b="1" dirty="0"/>
                        <a:t>Distancia</a:t>
                      </a:r>
                    </a:p>
                  </a:txBody>
                  <a:tcPr anchor="ctr"/>
                </a:tc>
                <a:tc>
                  <a:txBody>
                    <a:bodyPr/>
                    <a:lstStyle/>
                    <a:p>
                      <a:pPr algn="ctr"/>
                      <a:r>
                        <a:rPr lang="es-EC" sz="1000" b="1" dirty="0"/>
                        <a:t>Velocidad promedio</a:t>
                      </a:r>
                    </a:p>
                  </a:txBody>
                  <a:tcPr anchor="ctr"/>
                </a:tc>
                <a:extLst>
                  <a:ext uri="{0D108BD9-81ED-4DB2-BD59-A6C34878D82A}">
                    <a16:rowId xmlns:a16="http://schemas.microsoft.com/office/drawing/2014/main" val="1026538840"/>
                  </a:ext>
                </a:extLst>
              </a:tr>
              <a:tr h="698283">
                <a:tc>
                  <a:txBody>
                    <a:bodyPr/>
                    <a:lstStyle/>
                    <a:p>
                      <a:pPr algn="ctr"/>
                      <a:r>
                        <a:rPr lang="es-EC" sz="1000" dirty="0"/>
                        <a:t>1</a:t>
                      </a:r>
                    </a:p>
                  </a:txBody>
                  <a:tcPr anchor="ctr"/>
                </a:tc>
                <a:tc>
                  <a:txBody>
                    <a:bodyPr/>
                    <a:lstStyle/>
                    <a:p>
                      <a:pPr algn="ctr"/>
                      <a:r>
                        <a:rPr lang="es-EC" sz="1000" kern="1200" dirty="0">
                          <a:solidFill>
                            <a:schemeClr val="tx1"/>
                          </a:solidFill>
                          <a:effectLst/>
                          <a:latin typeface="+mn-lt"/>
                          <a:ea typeface="+mn-ea"/>
                          <a:cs typeface="+mn-cs"/>
                        </a:rPr>
                        <a:t>Eje central longitudinal, en la avenida Gral. Rumiñahui sectores Puente9 - El Triángulo – colibrí – </a:t>
                      </a:r>
                      <a:r>
                        <a:rPr lang="es-EC" sz="1000" kern="1200" dirty="0" err="1">
                          <a:solidFill>
                            <a:schemeClr val="tx1"/>
                          </a:solidFill>
                          <a:effectLst/>
                          <a:latin typeface="+mn-lt"/>
                          <a:ea typeface="+mn-ea"/>
                          <a:cs typeface="+mn-cs"/>
                        </a:rPr>
                        <a:t>Inchalillo</a:t>
                      </a:r>
                      <a:r>
                        <a:rPr lang="es-EC" sz="1000" kern="1200" dirty="0">
                          <a:solidFill>
                            <a:schemeClr val="tx1"/>
                          </a:solidFill>
                          <a:effectLst/>
                          <a:latin typeface="+mn-lt"/>
                          <a:ea typeface="+mn-ea"/>
                          <a:cs typeface="+mn-cs"/>
                        </a:rPr>
                        <a:t> </a:t>
                      </a:r>
                      <a:endParaRPr lang="es-EC" sz="1000" dirty="0"/>
                    </a:p>
                  </a:txBody>
                  <a:tcPr anchor="ctr"/>
                </a:tc>
                <a:tc>
                  <a:txBody>
                    <a:bodyPr/>
                    <a:lstStyle/>
                    <a:p>
                      <a:pPr algn="ctr"/>
                      <a:r>
                        <a:rPr lang="es-EC" sz="1000" dirty="0" err="1"/>
                        <a:t>Pintag</a:t>
                      </a:r>
                      <a:r>
                        <a:rPr lang="es-EC" sz="1000" dirty="0"/>
                        <a:t>, Amaguaña y </a:t>
                      </a:r>
                      <a:r>
                        <a:rPr lang="es-EC" sz="1000" dirty="0" err="1"/>
                        <a:t>Expresso</a:t>
                      </a:r>
                      <a:endParaRPr lang="es-EC" sz="1000" dirty="0"/>
                    </a:p>
                  </a:txBody>
                  <a:tcPr anchor="ctr"/>
                </a:tc>
                <a:tc>
                  <a:txBody>
                    <a:bodyPr/>
                    <a:lstStyle/>
                    <a:p>
                      <a:pPr algn="ctr"/>
                      <a:r>
                        <a:rPr lang="es-EC" sz="1000" dirty="0" err="1"/>
                        <a:t>Punte</a:t>
                      </a:r>
                      <a:r>
                        <a:rPr lang="es-EC" sz="1000" dirty="0"/>
                        <a:t> 9 - Colibrí</a:t>
                      </a:r>
                    </a:p>
                  </a:txBody>
                  <a:tcPr anchor="ctr"/>
                </a:tc>
                <a:tc>
                  <a:txBody>
                    <a:bodyPr/>
                    <a:lstStyle/>
                    <a:p>
                      <a:pPr algn="ctr"/>
                      <a:r>
                        <a:rPr lang="es-EC" sz="1000" kern="1200" dirty="0">
                          <a:solidFill>
                            <a:schemeClr val="tx1"/>
                          </a:solidFill>
                          <a:effectLst/>
                          <a:latin typeface="+mn-lt"/>
                          <a:ea typeface="+mn-ea"/>
                          <a:cs typeface="+mn-cs"/>
                        </a:rPr>
                        <a:t>23 min</a:t>
                      </a:r>
                    </a:p>
                  </a:txBody>
                  <a:tcPr anchor="ctr"/>
                </a:tc>
                <a:tc>
                  <a:txBody>
                    <a:bodyPr/>
                    <a:lstStyle/>
                    <a:p>
                      <a:pPr algn="ctr"/>
                      <a:r>
                        <a:rPr lang="es-EC" sz="1000" kern="1200" dirty="0">
                          <a:solidFill>
                            <a:schemeClr val="tx1"/>
                          </a:solidFill>
                          <a:effectLst/>
                          <a:latin typeface="+mn-lt"/>
                          <a:ea typeface="+mn-ea"/>
                          <a:cs typeface="+mn-cs"/>
                        </a:rPr>
                        <a:t>10,10 Km</a:t>
                      </a:r>
                    </a:p>
                  </a:txBody>
                  <a:tcPr anchor="ctr"/>
                </a:tc>
                <a:tc>
                  <a:txBody>
                    <a:bodyPr/>
                    <a:lstStyle/>
                    <a:p>
                      <a:pPr algn="ctr"/>
                      <a:r>
                        <a:rPr lang="es-EC" sz="1000" kern="1200" dirty="0">
                          <a:solidFill>
                            <a:schemeClr val="tx1"/>
                          </a:solidFill>
                          <a:effectLst/>
                          <a:latin typeface="+mn-lt"/>
                          <a:ea typeface="+mn-ea"/>
                          <a:cs typeface="+mn-cs"/>
                        </a:rPr>
                        <a:t>26,34 Km/h</a:t>
                      </a:r>
                    </a:p>
                  </a:txBody>
                  <a:tcPr anchor="ctr"/>
                </a:tc>
                <a:extLst>
                  <a:ext uri="{0D108BD9-81ED-4DB2-BD59-A6C34878D82A}">
                    <a16:rowId xmlns:a16="http://schemas.microsoft.com/office/drawing/2014/main" val="3123826882"/>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4250515" y="2295351"/>
            <a:ext cx="4900833" cy="246221"/>
          </a:xfrm>
          <a:prstGeom prst="rect">
            <a:avLst/>
          </a:prstGeom>
          <a:noFill/>
        </p:spPr>
        <p:txBody>
          <a:bodyPr wrap="square">
            <a:spAutoFit/>
          </a:bodyPr>
          <a:lstStyle/>
          <a:p>
            <a:pPr lvl="0" algn="just"/>
            <a:r>
              <a:rPr lang="es-ES" sz="1000" dirty="0"/>
              <a:t>Tabla resumen de recorrido de buses en los ejes viales en estudio. (Autor, 2021)</a:t>
            </a:r>
          </a:p>
        </p:txBody>
      </p:sp>
      <p:sp>
        <p:nvSpPr>
          <p:cNvPr id="27" name="CuadroTexto 26">
            <a:extLst>
              <a:ext uri="{FF2B5EF4-FFF2-40B4-BE49-F238E27FC236}">
                <a16:creationId xmlns:a16="http://schemas.microsoft.com/office/drawing/2014/main" id="{55BF8187-9871-4603-BA09-E7CA5953DF8F}"/>
              </a:ext>
            </a:extLst>
          </p:cNvPr>
          <p:cNvSpPr txBox="1"/>
          <p:nvPr/>
        </p:nvSpPr>
        <p:spPr>
          <a:xfrm>
            <a:off x="420787" y="4716627"/>
            <a:ext cx="2619864" cy="707886"/>
          </a:xfrm>
          <a:prstGeom prst="rect">
            <a:avLst/>
          </a:prstGeom>
          <a:noFill/>
        </p:spPr>
        <p:txBody>
          <a:bodyPr wrap="square">
            <a:spAutoFit/>
          </a:bodyPr>
          <a:lstStyle/>
          <a:p>
            <a:pPr lvl="0" algn="just"/>
            <a:r>
              <a:rPr lang="es-ES" sz="1000" dirty="0"/>
              <a:t>Portada Plan de Desarrollo y Ordenamiento Territorial Cantón Rumiñahui. (</a:t>
            </a:r>
            <a:r>
              <a:rPr lang="es-EC" sz="1000" dirty="0"/>
              <a:t>GAD Municipal Cantón Rumiñahui, 2019</a:t>
            </a:r>
            <a:r>
              <a:rPr lang="es-ES" sz="1000" dirty="0"/>
              <a:t>)</a:t>
            </a:r>
          </a:p>
        </p:txBody>
      </p:sp>
      <p:pic>
        <p:nvPicPr>
          <p:cNvPr id="5" name="Imagen 4">
            <a:extLst>
              <a:ext uri="{FF2B5EF4-FFF2-40B4-BE49-F238E27FC236}">
                <a16:creationId xmlns:a16="http://schemas.microsoft.com/office/drawing/2014/main" id="{A9099BF3-5383-41E9-B556-17A6084E1F0A}"/>
              </a:ext>
            </a:extLst>
          </p:cNvPr>
          <p:cNvPicPr>
            <a:picLocks noChangeAspect="1"/>
          </p:cNvPicPr>
          <p:nvPr/>
        </p:nvPicPr>
        <p:blipFill>
          <a:blip r:embed="rId5"/>
          <a:stretch>
            <a:fillRect/>
          </a:stretch>
        </p:blipFill>
        <p:spPr>
          <a:xfrm>
            <a:off x="420787" y="1901410"/>
            <a:ext cx="3069387" cy="2435774"/>
          </a:xfrm>
          <a:prstGeom prst="rect">
            <a:avLst/>
          </a:prstGeom>
        </p:spPr>
      </p:pic>
      <p:sp>
        <p:nvSpPr>
          <p:cNvPr id="15" name="CuadroTexto 14">
            <a:extLst>
              <a:ext uri="{FF2B5EF4-FFF2-40B4-BE49-F238E27FC236}">
                <a16:creationId xmlns:a16="http://schemas.microsoft.com/office/drawing/2014/main" id="{99F57865-0E0D-4741-9BF6-B875755441EB}"/>
              </a:ext>
            </a:extLst>
          </p:cNvPr>
          <p:cNvSpPr txBox="1"/>
          <p:nvPr/>
        </p:nvSpPr>
        <p:spPr>
          <a:xfrm>
            <a:off x="6054743" y="5448186"/>
            <a:ext cx="3286761" cy="246221"/>
          </a:xfrm>
          <a:prstGeom prst="rect">
            <a:avLst/>
          </a:prstGeom>
          <a:noFill/>
        </p:spPr>
        <p:txBody>
          <a:bodyPr wrap="square">
            <a:spAutoFit/>
          </a:bodyPr>
          <a:lstStyle/>
          <a:p>
            <a:pPr lvl="0" algn="just"/>
            <a:r>
              <a:rPr lang="es-ES" sz="1000" dirty="0"/>
              <a:t>Cronometraje de tiempo de viaje. (Autor, 2021)</a:t>
            </a:r>
          </a:p>
        </p:txBody>
      </p:sp>
      <p:pic>
        <p:nvPicPr>
          <p:cNvPr id="2" name="bus">
            <a:hlinkClick r:id="" action="ppaction://media"/>
            <a:extLst>
              <a:ext uri="{FF2B5EF4-FFF2-40B4-BE49-F238E27FC236}">
                <a16:creationId xmlns:a16="http://schemas.microsoft.com/office/drawing/2014/main" id="{F6636861-9B7E-4248-9204-3F14B75C3A3D}"/>
              </a:ext>
            </a:extLst>
          </p:cNvPr>
          <p:cNvPicPr>
            <a:picLocks noChangeAspect="1"/>
          </p:cNvPicPr>
          <p:nvPr>
            <a:videoFile r:link="rId1"/>
            <p:extLst>
              <p:ext uri="{DAA4B4D4-6D71-4841-9C94-3DE7FCFB9230}">
                <p14:media xmlns:p14="http://schemas.microsoft.com/office/powerpoint/2010/main" r:embed="rId2">
                  <p14:trim st="13578"/>
                </p14:media>
              </p:ext>
            </p:extLst>
          </p:nvPr>
        </p:nvPicPr>
        <p:blipFill>
          <a:blip r:embed="rId6"/>
          <a:stretch>
            <a:fillRect/>
          </a:stretch>
        </p:blipFill>
        <p:spPr>
          <a:xfrm rot="16200000">
            <a:off x="6961783" y="1966616"/>
            <a:ext cx="2365558" cy="4179637"/>
          </a:xfrm>
          <a:prstGeom prst="rect">
            <a:avLst/>
          </a:prstGeom>
        </p:spPr>
      </p:pic>
      <p:sp>
        <p:nvSpPr>
          <p:cNvPr id="11" name="CuadroTexto 10">
            <a:extLst>
              <a:ext uri="{FF2B5EF4-FFF2-40B4-BE49-F238E27FC236}">
                <a16:creationId xmlns:a16="http://schemas.microsoft.com/office/drawing/2014/main" id="{9607F111-8F58-4F01-8B31-7A1EFE1BBECB}"/>
              </a:ext>
            </a:extLst>
          </p:cNvPr>
          <p:cNvSpPr txBox="1"/>
          <p:nvPr/>
        </p:nvSpPr>
        <p:spPr>
          <a:xfrm>
            <a:off x="89854" y="6401356"/>
            <a:ext cx="461529" cy="369332"/>
          </a:xfrm>
          <a:prstGeom prst="rect">
            <a:avLst/>
          </a:prstGeom>
          <a:noFill/>
        </p:spPr>
        <p:txBody>
          <a:bodyPr wrap="square">
            <a:spAutoFit/>
          </a:bodyPr>
          <a:lstStyle/>
          <a:p>
            <a:r>
              <a:rPr lang="es-MX" sz="1800" dirty="0"/>
              <a:t>66</a:t>
            </a:r>
            <a:endParaRPr lang="es-EC" sz="1800" dirty="0"/>
          </a:p>
        </p:txBody>
      </p:sp>
    </p:spTree>
    <p:extLst>
      <p:ext uri="{BB962C8B-B14F-4D97-AF65-F5344CB8AC3E}">
        <p14:creationId xmlns:p14="http://schemas.microsoft.com/office/powerpoint/2010/main" val="21283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7" fill="hold" display="0">
                  <p:stCondLst>
                    <p:cond delay="indefinite"/>
                  </p:stCondLst>
                </p:cTn>
                <p:tgtEl>
                  <p:spTgt spid="2"/>
                </p:tgtEl>
              </p:cMediaNode>
            </p:video>
          </p:childTnLst>
        </p:cTn>
      </p:par>
    </p:tnLst>
    <p:bldLst>
      <p:bldP spid="42" grpId="0"/>
      <p:bldP spid="27"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4C1F7-829D-4BD0-BE77-3A1A6F1E99BA}"/>
              </a:ext>
            </a:extLst>
          </p:cNvPr>
          <p:cNvSpPr>
            <a:spLocks noGrp="1"/>
          </p:cNvSpPr>
          <p:nvPr>
            <p:ph type="title"/>
          </p:nvPr>
        </p:nvSpPr>
        <p:spPr/>
        <p:txBody>
          <a:bodyPr/>
          <a:lstStyle/>
          <a:p>
            <a:pPr algn="l"/>
            <a:r>
              <a:rPr lang="es-ES">
                <a:solidFill>
                  <a:schemeClr val="tx1"/>
                </a:solidFill>
              </a:rPr>
              <a:t>Mapeo de resultados en Google </a:t>
            </a:r>
            <a:r>
              <a:rPr lang="es-ES" err="1">
                <a:solidFill>
                  <a:schemeClr val="tx1"/>
                </a:solidFill>
              </a:rPr>
              <a:t>Earth</a:t>
            </a:r>
            <a:r>
              <a:rPr lang="es-ES">
                <a:solidFill>
                  <a:schemeClr val="tx1"/>
                </a:solidFill>
              </a:rPr>
              <a:t> Pro</a:t>
            </a:r>
            <a:endParaRPr lang="es-EC">
              <a:solidFill>
                <a:schemeClr val="tx1"/>
              </a:solidFill>
            </a:endParaRPr>
          </a:p>
        </p:txBody>
      </p:sp>
      <p:pic>
        <p:nvPicPr>
          <p:cNvPr id="4" name="Imagen 3">
            <a:extLst>
              <a:ext uri="{FF2B5EF4-FFF2-40B4-BE49-F238E27FC236}">
                <a16:creationId xmlns:a16="http://schemas.microsoft.com/office/drawing/2014/main" id="{D576F17A-FDCA-424A-AE81-BFAF20B95A34}"/>
              </a:ext>
            </a:extLst>
          </p:cNvPr>
          <p:cNvPicPr>
            <a:picLocks noChangeAspect="1"/>
          </p:cNvPicPr>
          <p:nvPr/>
        </p:nvPicPr>
        <p:blipFill rotWithShape="1">
          <a:blip r:embed="rId2"/>
          <a:srcRect b="11481"/>
          <a:stretch/>
        </p:blipFill>
        <p:spPr>
          <a:xfrm>
            <a:off x="3394710" y="980728"/>
            <a:ext cx="5402580" cy="2592288"/>
          </a:xfrm>
          <a:prstGeom prst="rect">
            <a:avLst/>
          </a:prstGeom>
        </p:spPr>
      </p:pic>
      <p:pic>
        <p:nvPicPr>
          <p:cNvPr id="5" name="Imagen 4">
            <a:extLst>
              <a:ext uri="{FF2B5EF4-FFF2-40B4-BE49-F238E27FC236}">
                <a16:creationId xmlns:a16="http://schemas.microsoft.com/office/drawing/2014/main" id="{282F88D7-DC91-4C8C-BB94-4CE8808B142A}"/>
              </a:ext>
            </a:extLst>
          </p:cNvPr>
          <p:cNvPicPr/>
          <p:nvPr/>
        </p:nvPicPr>
        <p:blipFill>
          <a:blip r:embed="rId3"/>
          <a:stretch>
            <a:fillRect/>
          </a:stretch>
        </p:blipFill>
        <p:spPr>
          <a:xfrm>
            <a:off x="2765135" y="3935189"/>
            <a:ext cx="6661730" cy="1598166"/>
          </a:xfrm>
          <a:prstGeom prst="rect">
            <a:avLst/>
          </a:prstGeom>
        </p:spPr>
      </p:pic>
      <p:pic>
        <p:nvPicPr>
          <p:cNvPr id="6" name="Picture 4">
            <a:extLst>
              <a:ext uri="{FF2B5EF4-FFF2-40B4-BE49-F238E27FC236}">
                <a16:creationId xmlns:a16="http://schemas.microsoft.com/office/drawing/2014/main" id="{8531FB72-A1FF-4AE9-9B21-B1BA720A0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483" y="5799652"/>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F46B4CC3-2800-4190-9252-FAAE0444EAE3}"/>
              </a:ext>
            </a:extLst>
          </p:cNvPr>
          <p:cNvSpPr txBox="1"/>
          <p:nvPr/>
        </p:nvSpPr>
        <p:spPr>
          <a:xfrm>
            <a:off x="89854" y="6401356"/>
            <a:ext cx="461529" cy="369332"/>
          </a:xfrm>
          <a:prstGeom prst="rect">
            <a:avLst/>
          </a:prstGeom>
          <a:noFill/>
        </p:spPr>
        <p:txBody>
          <a:bodyPr wrap="square">
            <a:spAutoFit/>
          </a:bodyPr>
          <a:lstStyle/>
          <a:p>
            <a:r>
              <a:rPr lang="es-MX" sz="1800" dirty="0"/>
              <a:t>67</a:t>
            </a:r>
            <a:endParaRPr lang="es-EC" sz="1800" dirty="0"/>
          </a:p>
        </p:txBody>
      </p:sp>
    </p:spTree>
    <p:extLst>
      <p:ext uri="{BB962C8B-B14F-4D97-AF65-F5344CB8AC3E}">
        <p14:creationId xmlns:p14="http://schemas.microsoft.com/office/powerpoint/2010/main" val="475960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C08C75-8553-42B9-8385-3271A4ABC781}"/>
              </a:ext>
            </a:extLst>
          </p:cNvPr>
          <p:cNvSpPr>
            <a:spLocks noGrp="1"/>
          </p:cNvSpPr>
          <p:nvPr>
            <p:ph idx="1"/>
          </p:nvPr>
        </p:nvSpPr>
        <p:spPr>
          <a:xfrm>
            <a:off x="1764747" y="207016"/>
            <a:ext cx="2655405" cy="504056"/>
          </a:xfrm>
        </p:spPr>
        <p:txBody>
          <a:bodyPr/>
          <a:lstStyle/>
          <a:p>
            <a:pPr marL="0" indent="0">
              <a:buNone/>
            </a:pPr>
            <a:r>
              <a:rPr lang="es-EC" dirty="0">
                <a:solidFill>
                  <a:schemeClr val="tx1"/>
                </a:solidFill>
              </a:rPr>
              <a:t>Mapa interactivo</a:t>
            </a:r>
          </a:p>
        </p:txBody>
      </p:sp>
      <p:sp>
        <p:nvSpPr>
          <p:cNvPr id="4" name="Marcador de contenido 2">
            <a:extLst>
              <a:ext uri="{FF2B5EF4-FFF2-40B4-BE49-F238E27FC236}">
                <a16:creationId xmlns:a16="http://schemas.microsoft.com/office/drawing/2014/main" id="{0D4135AF-0F1B-4EFA-8317-8C77E5FA382D}"/>
              </a:ext>
            </a:extLst>
          </p:cNvPr>
          <p:cNvSpPr txBox="1">
            <a:spLocks/>
          </p:cNvSpPr>
          <p:nvPr/>
        </p:nvSpPr>
        <p:spPr>
          <a:xfrm>
            <a:off x="6429055" y="207016"/>
            <a:ext cx="5472608" cy="79208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FontTx/>
              <a:buNone/>
            </a:pPr>
            <a:r>
              <a:rPr lang="es-EC" kern="0">
                <a:solidFill>
                  <a:schemeClr val="tx1"/>
                </a:solidFill>
              </a:rPr>
              <a:t>Acercamiento sector de la Universidad de las Fuerzas Armadas ESPE</a:t>
            </a:r>
          </a:p>
        </p:txBody>
      </p:sp>
      <p:cxnSp>
        <p:nvCxnSpPr>
          <p:cNvPr id="6" name="Conector recto 5">
            <a:extLst>
              <a:ext uri="{FF2B5EF4-FFF2-40B4-BE49-F238E27FC236}">
                <a16:creationId xmlns:a16="http://schemas.microsoft.com/office/drawing/2014/main" id="{2F7CE06B-CF65-4ACB-A53E-FACBBADB4CA4}"/>
              </a:ext>
            </a:extLst>
          </p:cNvPr>
          <p:cNvCxnSpPr/>
          <p:nvPr/>
        </p:nvCxnSpPr>
        <p:spPr>
          <a:xfrm>
            <a:off x="6095999" y="1268760"/>
            <a:ext cx="0" cy="4536504"/>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43FEB1E0-4C13-4003-AE2A-ECB506D1D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263" y="590418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id="{470BD60C-73AF-4887-B27F-338F2AEB2C00}"/>
              </a:ext>
            </a:extLst>
          </p:cNvPr>
          <p:cNvSpPr txBox="1"/>
          <p:nvPr/>
        </p:nvSpPr>
        <p:spPr>
          <a:xfrm>
            <a:off x="89854" y="6401356"/>
            <a:ext cx="461529" cy="369332"/>
          </a:xfrm>
          <a:prstGeom prst="rect">
            <a:avLst/>
          </a:prstGeom>
          <a:noFill/>
        </p:spPr>
        <p:txBody>
          <a:bodyPr wrap="square">
            <a:spAutoFit/>
          </a:bodyPr>
          <a:lstStyle/>
          <a:p>
            <a:r>
              <a:rPr lang="es-MX" sz="1800" dirty="0"/>
              <a:t>68</a:t>
            </a:r>
            <a:endParaRPr lang="es-EC" sz="1800" dirty="0"/>
          </a:p>
        </p:txBody>
      </p:sp>
      <p:pic>
        <p:nvPicPr>
          <p:cNvPr id="5" name="Imagen 4">
            <a:extLst>
              <a:ext uri="{FF2B5EF4-FFF2-40B4-BE49-F238E27FC236}">
                <a16:creationId xmlns:a16="http://schemas.microsoft.com/office/drawing/2014/main" id="{017FC1BF-7FD1-47C1-AEEB-7577781F0762}"/>
              </a:ext>
            </a:extLst>
          </p:cNvPr>
          <p:cNvPicPr>
            <a:picLocks noChangeAspect="1"/>
          </p:cNvPicPr>
          <p:nvPr/>
        </p:nvPicPr>
        <p:blipFill>
          <a:blip r:embed="rId3"/>
          <a:stretch>
            <a:fillRect/>
          </a:stretch>
        </p:blipFill>
        <p:spPr>
          <a:xfrm>
            <a:off x="6850660" y="1183392"/>
            <a:ext cx="4209206" cy="4536504"/>
          </a:xfrm>
          <a:prstGeom prst="rect">
            <a:avLst/>
          </a:prstGeom>
        </p:spPr>
      </p:pic>
      <p:pic>
        <p:nvPicPr>
          <p:cNvPr id="10" name="Imagen 9">
            <a:extLst>
              <a:ext uri="{FF2B5EF4-FFF2-40B4-BE49-F238E27FC236}">
                <a16:creationId xmlns:a16="http://schemas.microsoft.com/office/drawing/2014/main" id="{6AF9EFC9-37D2-439D-8728-157EFEBA4346}"/>
              </a:ext>
            </a:extLst>
          </p:cNvPr>
          <p:cNvPicPr>
            <a:picLocks noChangeAspect="1"/>
          </p:cNvPicPr>
          <p:nvPr/>
        </p:nvPicPr>
        <p:blipFill>
          <a:blip r:embed="rId4"/>
          <a:stretch>
            <a:fillRect/>
          </a:stretch>
        </p:blipFill>
        <p:spPr>
          <a:xfrm>
            <a:off x="1024954" y="1146453"/>
            <a:ext cx="4134992" cy="4757732"/>
          </a:xfrm>
          <a:prstGeom prst="rect">
            <a:avLst/>
          </a:prstGeom>
        </p:spPr>
      </p:pic>
    </p:spTree>
    <p:extLst>
      <p:ext uri="{BB962C8B-B14F-4D97-AF65-F5344CB8AC3E}">
        <p14:creationId xmlns:p14="http://schemas.microsoft.com/office/powerpoint/2010/main" val="1325228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2FB538-ED8E-47B1-A304-7799A87D2B19}"/>
              </a:ext>
            </a:extLst>
          </p:cNvPr>
          <p:cNvSpPr>
            <a:spLocks noGrp="1"/>
          </p:cNvSpPr>
          <p:nvPr>
            <p:ph type="title"/>
          </p:nvPr>
        </p:nvSpPr>
        <p:spPr>
          <a:xfrm>
            <a:off x="479376" y="193204"/>
            <a:ext cx="10972800" cy="1143000"/>
          </a:xfrm>
        </p:spPr>
        <p:txBody>
          <a:bodyPr/>
          <a:lstStyle/>
          <a:p>
            <a:pPr algn="l"/>
            <a:r>
              <a:rPr lang="es-EC">
                <a:solidFill>
                  <a:schemeClr val="tx1"/>
                </a:solidFill>
              </a:rPr>
              <a:t>Nomenclatura</a:t>
            </a:r>
          </a:p>
        </p:txBody>
      </p:sp>
      <p:sp>
        <p:nvSpPr>
          <p:cNvPr id="3" name="Marcador de contenido 2">
            <a:extLst>
              <a:ext uri="{FF2B5EF4-FFF2-40B4-BE49-F238E27FC236}">
                <a16:creationId xmlns:a16="http://schemas.microsoft.com/office/drawing/2014/main" id="{605177DC-FFCA-4CFA-8682-A399A7A14BEC}"/>
              </a:ext>
            </a:extLst>
          </p:cNvPr>
          <p:cNvSpPr>
            <a:spLocks noGrp="1"/>
          </p:cNvSpPr>
          <p:nvPr>
            <p:ph idx="1"/>
          </p:nvPr>
        </p:nvSpPr>
        <p:spPr>
          <a:xfrm>
            <a:off x="191344" y="2704562"/>
            <a:ext cx="4968552" cy="3460741"/>
          </a:xfrm>
        </p:spPr>
        <p:txBody>
          <a:bodyPr/>
          <a:lstStyle/>
          <a:p>
            <a:pPr marL="0" indent="0" algn="just">
              <a:lnSpc>
                <a:spcPct val="106000"/>
              </a:lnSpc>
              <a:spcAft>
                <a:spcPts val="800"/>
              </a:spcAft>
              <a:buNone/>
            </a:pP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Eje central longitudinal, en la Avenida General Rumiñahui sectores Puente 9 - El Triángulo – El Colibrí – Inchalillo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p>
        </p:txBody>
      </p:sp>
      <p:pic>
        <p:nvPicPr>
          <p:cNvPr id="4" name="Imagen 3">
            <a:extLst>
              <a:ext uri="{FF2B5EF4-FFF2-40B4-BE49-F238E27FC236}">
                <a16:creationId xmlns:a16="http://schemas.microsoft.com/office/drawing/2014/main" id="{40C9A9A4-A93C-4230-B0DA-E0EED74881C7}"/>
              </a:ext>
            </a:extLst>
          </p:cNvPr>
          <p:cNvPicPr/>
          <p:nvPr/>
        </p:nvPicPr>
        <p:blipFill>
          <a:blip r:embed="rId2"/>
          <a:stretch>
            <a:fillRect/>
          </a:stretch>
        </p:blipFill>
        <p:spPr>
          <a:xfrm>
            <a:off x="5578152" y="980728"/>
            <a:ext cx="6422504" cy="4680520"/>
          </a:xfrm>
          <a:prstGeom prst="rect">
            <a:avLst/>
          </a:prstGeom>
        </p:spPr>
      </p:pic>
      <p:pic>
        <p:nvPicPr>
          <p:cNvPr id="5" name="Picture 4">
            <a:extLst>
              <a:ext uri="{FF2B5EF4-FFF2-40B4-BE49-F238E27FC236}">
                <a16:creationId xmlns:a16="http://schemas.microsoft.com/office/drawing/2014/main" id="{7F1F1CDF-9A26-4313-BA54-10103393A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4203A78-51B3-408C-B40D-993674D51092}"/>
              </a:ext>
            </a:extLst>
          </p:cNvPr>
          <p:cNvSpPr txBox="1"/>
          <p:nvPr/>
        </p:nvSpPr>
        <p:spPr>
          <a:xfrm>
            <a:off x="89854" y="6401356"/>
            <a:ext cx="461529" cy="369332"/>
          </a:xfrm>
          <a:prstGeom prst="rect">
            <a:avLst/>
          </a:prstGeom>
          <a:noFill/>
        </p:spPr>
        <p:txBody>
          <a:bodyPr wrap="square">
            <a:spAutoFit/>
          </a:bodyPr>
          <a:lstStyle/>
          <a:p>
            <a:r>
              <a:rPr lang="es-MX" sz="1800" dirty="0"/>
              <a:t>69</a:t>
            </a:r>
            <a:endParaRPr lang="es-EC" sz="1800" dirty="0"/>
          </a:p>
        </p:txBody>
      </p:sp>
    </p:spTree>
    <p:extLst>
      <p:ext uri="{BB962C8B-B14F-4D97-AF65-F5344CB8AC3E}">
        <p14:creationId xmlns:p14="http://schemas.microsoft.com/office/powerpoint/2010/main" val="332376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582538-12EB-4414-B51F-1732CA960FCD}"/>
              </a:ext>
            </a:extLst>
          </p:cNvPr>
          <p:cNvSpPr>
            <a:spLocks noGrp="1"/>
          </p:cNvSpPr>
          <p:nvPr>
            <p:ph idx="1"/>
          </p:nvPr>
        </p:nvSpPr>
        <p:spPr>
          <a:xfrm>
            <a:off x="20508" y="1166018"/>
            <a:ext cx="3528392" cy="4525963"/>
          </a:xfrm>
        </p:spPr>
        <p:txBody>
          <a:body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 ingresar en el link encontramos una hoja de cálculo con datos de:</a:t>
            </a:r>
            <a:endParaRPr lang="es-EC" sz="1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Paradas de buses</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Paradas de Taxis</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Equipamiento Comercial</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Señalética Vertical</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Señalética Horizontal</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Características propias de la vía</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Señalética Espacial</a:t>
            </a:r>
            <a:endPar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Calificación de la cuadra dentro del eje</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EC"/>
          </a:p>
        </p:txBody>
      </p:sp>
      <p:pic>
        <p:nvPicPr>
          <p:cNvPr id="5" name="Imagen 4">
            <a:extLst>
              <a:ext uri="{FF2B5EF4-FFF2-40B4-BE49-F238E27FC236}">
                <a16:creationId xmlns:a16="http://schemas.microsoft.com/office/drawing/2014/main" id="{023FAE9F-B9B1-4D6E-9F87-06F06668C3CD}"/>
              </a:ext>
            </a:extLst>
          </p:cNvPr>
          <p:cNvPicPr/>
          <p:nvPr/>
        </p:nvPicPr>
        <p:blipFill>
          <a:blip r:embed="rId2"/>
          <a:stretch>
            <a:fillRect/>
          </a:stretch>
        </p:blipFill>
        <p:spPr>
          <a:xfrm>
            <a:off x="3548900" y="620688"/>
            <a:ext cx="8523764" cy="5071293"/>
          </a:xfrm>
          <a:prstGeom prst="rect">
            <a:avLst/>
          </a:prstGeom>
        </p:spPr>
      </p:pic>
      <p:pic>
        <p:nvPicPr>
          <p:cNvPr id="4" name="Picture 4">
            <a:extLst>
              <a:ext uri="{FF2B5EF4-FFF2-40B4-BE49-F238E27FC236}">
                <a16:creationId xmlns:a16="http://schemas.microsoft.com/office/drawing/2014/main" id="{28403F8E-380C-4082-BEA7-8D90422A7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87EBBE95-DE71-49A7-AA55-1E9D28F7E314}"/>
              </a:ext>
            </a:extLst>
          </p:cNvPr>
          <p:cNvSpPr txBox="1"/>
          <p:nvPr/>
        </p:nvSpPr>
        <p:spPr>
          <a:xfrm>
            <a:off x="89854" y="6401356"/>
            <a:ext cx="461529" cy="369332"/>
          </a:xfrm>
          <a:prstGeom prst="rect">
            <a:avLst/>
          </a:prstGeom>
          <a:noFill/>
        </p:spPr>
        <p:txBody>
          <a:bodyPr wrap="square">
            <a:spAutoFit/>
          </a:bodyPr>
          <a:lstStyle/>
          <a:p>
            <a:r>
              <a:rPr lang="es-MX" dirty="0"/>
              <a:t>70</a:t>
            </a:r>
            <a:endParaRPr lang="es-EC" sz="1800" dirty="0"/>
          </a:p>
        </p:txBody>
      </p:sp>
    </p:spTree>
    <p:extLst>
      <p:ext uri="{BB962C8B-B14F-4D97-AF65-F5344CB8AC3E}">
        <p14:creationId xmlns:p14="http://schemas.microsoft.com/office/powerpoint/2010/main" val="687532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E9A6-9BC1-47F5-9B5F-5B533E9EF5FA}"/>
              </a:ext>
            </a:extLst>
          </p:cNvPr>
          <p:cNvSpPr>
            <a:spLocks noGrp="1"/>
          </p:cNvSpPr>
          <p:nvPr>
            <p:ph type="title"/>
          </p:nvPr>
        </p:nvSpPr>
        <p:spPr>
          <a:xfrm>
            <a:off x="4072880" y="2857500"/>
            <a:ext cx="4046240" cy="1143000"/>
          </a:xfrm>
        </p:spPr>
        <p:txBody>
          <a:bodyPr/>
          <a:lstStyle/>
          <a:p>
            <a:r>
              <a:rPr lang="es-EC">
                <a:solidFill>
                  <a:schemeClr val="tx1"/>
                </a:solidFill>
              </a:rPr>
              <a:t>CONCLUSIONES</a:t>
            </a:r>
          </a:p>
        </p:txBody>
      </p:sp>
      <p:pic>
        <p:nvPicPr>
          <p:cNvPr id="3" name="Picture 4">
            <a:extLst>
              <a:ext uri="{FF2B5EF4-FFF2-40B4-BE49-F238E27FC236}">
                <a16:creationId xmlns:a16="http://schemas.microsoft.com/office/drawing/2014/main"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71</a:t>
            </a:r>
            <a:endParaRPr lang="es-EC" sz="1800" dirty="0"/>
          </a:p>
        </p:txBody>
      </p:sp>
    </p:spTree>
    <p:extLst>
      <p:ext uri="{BB962C8B-B14F-4D97-AF65-F5344CB8AC3E}">
        <p14:creationId xmlns:p14="http://schemas.microsoft.com/office/powerpoint/2010/main" val="55795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622569" y="885975"/>
            <a:ext cx="10972800" cy="1143000"/>
          </a:xfrm>
        </p:spPr>
        <p:txBody>
          <a:bodyPr/>
          <a:lstStyle/>
          <a:p>
            <a:pPr algn="l"/>
            <a:r>
              <a:rPr lang="es-EC">
                <a:solidFill>
                  <a:schemeClr val="tx1"/>
                </a:solidFill>
              </a:rPr>
              <a:t>SEÑALÉTICA VERTICAL</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22569" y="1556792"/>
            <a:ext cx="10972800" cy="1473032"/>
          </a:xfrm>
        </p:spPr>
        <p:txBody>
          <a:body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eje vial con mayor número de señalética vertical es la Avenida Calderón, sectores San Pedro de Taboada – El Choclo- El Colibrí y parte de la E35 en el sector de Santa Teresa, pero el que contenga más señaléticas no quiere decir que estén en correctas condiciones.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a:solidFill>
                <a:schemeClr val="tx1"/>
              </a:solidFill>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609600" y="3412609"/>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SEÑALÉTICA HORIZONTAL</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609600" y="4260224"/>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 concluye que el eje vial más equipado en cuanto a señalización horizontal es el comprendido por la Avenida </a:t>
            </a:r>
            <a:r>
              <a:rPr lang="es-ES"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alderón y parte de la E35, resaltando con un 55.40% de señalización horizontal frente a los otros ejes.</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kern="0">
              <a:solidFill>
                <a:schemeClr val="tx1"/>
              </a:solidFill>
            </a:endParaRPr>
          </a:p>
        </p:txBody>
      </p:sp>
      <p:pic>
        <p:nvPicPr>
          <p:cNvPr id="6" name="Picture 4">
            <a:extLst>
              <a:ext uri="{FF2B5EF4-FFF2-40B4-BE49-F238E27FC236}">
                <a16:creationId xmlns:a16="http://schemas.microsoft.com/office/drawing/2014/main" id="{67812EED-736B-4BA9-88C8-BC42E822E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27ECAE18-6E0B-4B19-ACBF-FDE45CD5675C}"/>
              </a:ext>
            </a:extLst>
          </p:cNvPr>
          <p:cNvSpPr txBox="1"/>
          <p:nvPr/>
        </p:nvSpPr>
        <p:spPr>
          <a:xfrm>
            <a:off x="89854" y="6401356"/>
            <a:ext cx="461529" cy="369332"/>
          </a:xfrm>
          <a:prstGeom prst="rect">
            <a:avLst/>
          </a:prstGeom>
          <a:noFill/>
        </p:spPr>
        <p:txBody>
          <a:bodyPr wrap="square">
            <a:spAutoFit/>
          </a:bodyPr>
          <a:lstStyle/>
          <a:p>
            <a:r>
              <a:rPr lang="es-MX" sz="1800" dirty="0"/>
              <a:t>72</a:t>
            </a:r>
            <a:endParaRPr lang="es-EC" sz="1800" dirty="0"/>
          </a:p>
        </p:txBody>
      </p:sp>
    </p:spTree>
    <p:extLst>
      <p:ext uri="{BB962C8B-B14F-4D97-AF65-F5344CB8AC3E}">
        <p14:creationId xmlns:p14="http://schemas.microsoft.com/office/powerpoint/2010/main" val="3507913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609600" y="846138"/>
            <a:ext cx="10972800" cy="1143000"/>
          </a:xfrm>
        </p:spPr>
        <p:txBody>
          <a:bodyPr/>
          <a:lstStyle/>
          <a:p>
            <a:pPr algn="l"/>
            <a:r>
              <a:rPr lang="es-EC">
                <a:solidFill>
                  <a:schemeClr val="tx1"/>
                </a:solidFill>
              </a:rPr>
              <a:t>SEÑALÉTICA ESPACIAL</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09600" y="1686803"/>
            <a:ext cx="10972800" cy="1473032"/>
          </a:xfrm>
        </p:spPr>
        <p:txBody>
          <a:body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más equipado con señalética espacial es el eje comprendido entre la Autopista General Rumiñahui y la E35 ya que tiene 14 señales espaciales a lo largo de su recorrido en ambos márgenes, esto se debe a que esta es la principal autovía que une al Valle de los Chillos con el Distrito Metropolitano de Quito.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597380" y="3429000"/>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PARADAS DE BUS</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597380" y="4242890"/>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eje vial que presenta mayor número de paradas de buses es la Autopista General Rumiñahui y E35 con 40 paradas, pero esto no quiere decir que estas tengan un adecuado equipamiento. La Av. Gral. Enríquez y la Av. Luis Cordero son las avenidas con mayor equipamiento de las paradas con un 63,54%</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350A4880-739F-4C8C-9786-91CD38141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9E7BF55A-7A2F-4A2D-8E4E-A1CFAA2B928D}"/>
              </a:ext>
            </a:extLst>
          </p:cNvPr>
          <p:cNvSpPr txBox="1"/>
          <p:nvPr/>
        </p:nvSpPr>
        <p:spPr>
          <a:xfrm>
            <a:off x="89854" y="6401356"/>
            <a:ext cx="461529" cy="369332"/>
          </a:xfrm>
          <a:prstGeom prst="rect">
            <a:avLst/>
          </a:prstGeom>
          <a:noFill/>
        </p:spPr>
        <p:txBody>
          <a:bodyPr wrap="square">
            <a:spAutoFit/>
          </a:bodyPr>
          <a:lstStyle/>
          <a:p>
            <a:r>
              <a:rPr lang="es-MX" sz="1800" dirty="0"/>
              <a:t>73</a:t>
            </a:r>
            <a:endParaRPr lang="es-EC" sz="1800" dirty="0"/>
          </a:p>
        </p:txBody>
      </p:sp>
    </p:spTree>
    <p:extLst>
      <p:ext uri="{BB962C8B-B14F-4D97-AF65-F5344CB8AC3E}">
        <p14:creationId xmlns:p14="http://schemas.microsoft.com/office/powerpoint/2010/main" val="2972053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609600" y="707852"/>
            <a:ext cx="10972800" cy="1143000"/>
          </a:xfrm>
        </p:spPr>
        <p:txBody>
          <a:bodyPr/>
          <a:lstStyle/>
          <a:p>
            <a:pPr algn="l"/>
            <a:r>
              <a:rPr lang="es-EC">
                <a:solidFill>
                  <a:schemeClr val="tx1"/>
                </a:solidFill>
              </a:rPr>
              <a:t>PARADAS DE TAXIS Y CAMIONETAS</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09600" y="1434536"/>
            <a:ext cx="10972800" cy="1473032"/>
          </a:xfrm>
        </p:spPr>
        <p:txBody>
          <a:body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eje que registra el mayor número de cooperativas de taxis es la Av. Ilaló, esto se debe a su interconexión con zonas céntricas y periféricas del cantón con gran demanda de pasajeros.</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a:solidFill>
                <a:schemeClr val="tx1"/>
              </a:solidFill>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613325" y="3062752"/>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PARQUEADEROS PÚBLICOS</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609600" y="3950432"/>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Los estacionamientos públicos en los ejes casi son inexistentes, la solución indirecta que solventa este problema son los propios locales comerciales que cuentan con parqueadero privado para sus clientes, evitando la obstrucción de las vías.</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s-EC" kern="0">
              <a:solidFill>
                <a:schemeClr val="tx1"/>
              </a:solidFill>
            </a:endParaRPr>
          </a:p>
        </p:txBody>
      </p:sp>
      <p:pic>
        <p:nvPicPr>
          <p:cNvPr id="6" name="Picture 4">
            <a:extLst>
              <a:ext uri="{FF2B5EF4-FFF2-40B4-BE49-F238E27FC236}">
                <a16:creationId xmlns:a16="http://schemas.microsoft.com/office/drawing/2014/main" id="{47CBE1DC-FA65-4230-96D1-4A5C76A3A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610837EB-603F-47FB-8ABB-90222D667D46}"/>
              </a:ext>
            </a:extLst>
          </p:cNvPr>
          <p:cNvSpPr txBox="1"/>
          <p:nvPr/>
        </p:nvSpPr>
        <p:spPr>
          <a:xfrm>
            <a:off x="89854" y="6401356"/>
            <a:ext cx="461529" cy="369332"/>
          </a:xfrm>
          <a:prstGeom prst="rect">
            <a:avLst/>
          </a:prstGeom>
          <a:noFill/>
        </p:spPr>
        <p:txBody>
          <a:bodyPr wrap="square">
            <a:spAutoFit/>
          </a:bodyPr>
          <a:lstStyle/>
          <a:p>
            <a:r>
              <a:rPr lang="es-MX" sz="1800" dirty="0"/>
              <a:t>74</a:t>
            </a:r>
            <a:endParaRPr lang="es-EC" sz="1800" dirty="0"/>
          </a:p>
        </p:txBody>
      </p:sp>
    </p:spTree>
    <p:extLst>
      <p:ext uri="{BB962C8B-B14F-4D97-AF65-F5344CB8AC3E}">
        <p14:creationId xmlns:p14="http://schemas.microsoft.com/office/powerpoint/2010/main" val="1079071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741815" y="731590"/>
            <a:ext cx="10972800" cy="1143000"/>
          </a:xfrm>
        </p:spPr>
        <p:txBody>
          <a:bodyPr/>
          <a:lstStyle/>
          <a:p>
            <a:pPr algn="l"/>
            <a:r>
              <a:rPr lang="es-EC">
                <a:solidFill>
                  <a:schemeClr val="tx1"/>
                </a:solidFill>
              </a:rPr>
              <a:t>LOCALES COMERCIALES</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741815" y="1465229"/>
            <a:ext cx="10972800" cy="864096"/>
          </a:xfrm>
        </p:spPr>
        <p:txBody>
          <a:bodyPr/>
          <a:lstStyle/>
          <a:p>
            <a:pPr marL="0" indent="0" algn="just">
              <a:lnSpc>
                <a:spcPct val="106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equipamiento comercial se encuentra marcado por tres grandes grupos: locales de tipo Comercial, Residencias y locales de Alimentos, que en cada uno de los ejes representan más del 75% del total de locales analizados.</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a:solidFill>
                <a:schemeClr val="tx1"/>
              </a:solidFill>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741815" y="3062752"/>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CONTEO VEHÍCULAR</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741815" y="3816986"/>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 puede evidenciar que el eje central longitudinal, en la Autopista General Rumiñahui y E35, presenta el mayor aforo vehicular por ser un tramo que forma parte de la Red Vial Estatal (E35), por lo que es de vital importancia tener un plan de mantenimiento vial que garantice el confort que requieren los peatones y conductores al momento de movilizarse.</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s-EC" kern="0">
              <a:solidFill>
                <a:schemeClr val="tx1"/>
              </a:solidFill>
            </a:endParaRPr>
          </a:p>
        </p:txBody>
      </p:sp>
      <p:pic>
        <p:nvPicPr>
          <p:cNvPr id="6" name="Picture 4">
            <a:extLst>
              <a:ext uri="{FF2B5EF4-FFF2-40B4-BE49-F238E27FC236}">
                <a16:creationId xmlns:a16="http://schemas.microsoft.com/office/drawing/2014/main" id="{9F670B98-8EC2-442D-9C2B-52F8CE916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6045F225-8527-4065-8E82-E598FD88720A}"/>
              </a:ext>
            </a:extLst>
          </p:cNvPr>
          <p:cNvSpPr txBox="1"/>
          <p:nvPr/>
        </p:nvSpPr>
        <p:spPr>
          <a:xfrm>
            <a:off x="89854" y="6401356"/>
            <a:ext cx="461529" cy="369332"/>
          </a:xfrm>
          <a:prstGeom prst="rect">
            <a:avLst/>
          </a:prstGeom>
          <a:noFill/>
        </p:spPr>
        <p:txBody>
          <a:bodyPr wrap="square">
            <a:spAutoFit/>
          </a:bodyPr>
          <a:lstStyle/>
          <a:p>
            <a:r>
              <a:rPr lang="es-MX" sz="1800" dirty="0"/>
              <a:t>75</a:t>
            </a:r>
            <a:endParaRPr lang="es-EC" sz="1800" dirty="0"/>
          </a:p>
        </p:txBody>
      </p:sp>
    </p:spTree>
    <p:extLst>
      <p:ext uri="{BB962C8B-B14F-4D97-AF65-F5344CB8AC3E}">
        <p14:creationId xmlns:p14="http://schemas.microsoft.com/office/powerpoint/2010/main" val="450769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ángulo 3">
            <a:extLst>
              <a:ext uri="{FF2B5EF4-FFF2-40B4-BE49-F238E27FC236}">
                <a16:creationId xmlns:a16="http://schemas.microsoft.com/office/drawing/2014/main" id="{7E0605A4-125E-4103-8790-7953362D58D6}"/>
              </a:ext>
            </a:extLst>
          </p:cNvPr>
          <p:cNvSpPr>
            <a:spLocks noChangeArrowheads="1"/>
          </p:cNvSpPr>
          <p:nvPr/>
        </p:nvSpPr>
        <p:spPr bwMode="auto">
          <a:xfrm>
            <a:off x="263525" y="25400"/>
            <a:ext cx="52411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ASPECTOS GENERALES</a:t>
            </a:r>
            <a:endParaRPr lang="es-EC" altLang="es-EC" sz="3200" dirty="0"/>
          </a:p>
        </p:txBody>
      </p:sp>
      <p:pic>
        <p:nvPicPr>
          <p:cNvPr id="7171" name="Picture 4">
            <a:extLst>
              <a:ext uri="{FF2B5EF4-FFF2-40B4-BE49-F238E27FC236}">
                <a16:creationId xmlns:a16="http://schemas.microsoft.com/office/drawing/2014/main" id="{A0491CF1-732D-489B-83DA-A98935CE7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20BE0545-3716-414C-8C3F-E605F0A5367F}"/>
              </a:ext>
            </a:extLst>
          </p:cNvPr>
          <p:cNvSpPr txBox="1"/>
          <p:nvPr/>
        </p:nvSpPr>
        <p:spPr>
          <a:xfrm>
            <a:off x="372992" y="1053812"/>
            <a:ext cx="6226224" cy="5180905"/>
          </a:xfrm>
          <a:prstGeom prst="rect">
            <a:avLst/>
          </a:prstGeom>
          <a:noFill/>
        </p:spPr>
        <p:txBody>
          <a:bodyPr wrap="square">
            <a:spAutoFit/>
          </a:bodyPr>
          <a:lstStyle/>
          <a:p>
            <a:pPr indent="457200" algn="just">
              <a:spcAft>
                <a:spcPts val="800"/>
              </a:spcAft>
            </a:pPr>
            <a:r>
              <a:rPr lang="es-E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El cantón presenta dos estaciones, invierno con grandes concentraciones de lluvias en los meses de octubre a abril, con una precipitación anual que alcanza los 1000 mm</a:t>
            </a:r>
            <a:r>
              <a:rPr lang="es-ES" sz="1800" baseline="30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r>
              <a:rPr lang="es-E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lo cual favorece a la productividad y paisaje; y la estación de verano, caracterizada por sequias prolongadas y fuertes vientos entre los meses de junio a septiembre. La estación seca aumenta la temperatura y la lluvia aumenta la humedad. </a:t>
            </a:r>
            <a:r>
              <a:rPr lang="es-MX"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(GAD Municipal Cantón Rumiñahui, 2019)</a:t>
            </a:r>
            <a:endPar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indent="457200" algn="just">
              <a:spcAft>
                <a:spcPts val="800"/>
              </a:spcAft>
            </a:pPr>
            <a:r>
              <a:rPr lang="es-E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Los factores climáticos de acuerdo con los datos proporcionados por la Estación Izobamba en Santa Catalina y La Tola en Tumbaco se tienen temperaturas que fluctúan entre los 11,6 °C y 15,45 °C; siendo así se ha caracterizado que la temperatura promedio en las parroquias urbanas Sangolquí, San Pedro de Taboada y San Rafael corresponde a 15,45° mientras que en Rumipamba y Cotogchoa 11,6 °C. (Encalada Richard, 2017)</a:t>
            </a:r>
            <a:endPar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EC913A74-7751-43F5-8952-43283179B1F8}"/>
              </a:ext>
            </a:extLst>
          </p:cNvPr>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9672955" y="903263"/>
            <a:ext cx="2249170" cy="1428750"/>
          </a:xfrm>
          <a:prstGeom prst="rect">
            <a:avLst/>
          </a:prstGeom>
        </p:spPr>
      </p:pic>
      <p:pic>
        <p:nvPicPr>
          <p:cNvPr id="8" name="Imagen 7">
            <a:extLst>
              <a:ext uri="{FF2B5EF4-FFF2-40B4-BE49-F238E27FC236}">
                <a16:creationId xmlns:a16="http://schemas.microsoft.com/office/drawing/2014/main" id="{101008B3-FC08-42C2-AED0-8C22B3EC89EF}"/>
              </a:ext>
            </a:extLst>
          </p:cNvPr>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4564" r="21992"/>
          <a:stretch/>
        </p:blipFill>
        <p:spPr bwMode="auto">
          <a:xfrm>
            <a:off x="7798312" y="962693"/>
            <a:ext cx="1680538" cy="4102831"/>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D79DF74F-E26F-4058-A3D7-835011F216F5}"/>
              </a:ext>
            </a:extLst>
          </p:cNvPr>
          <p:cNvSpPr txBox="1"/>
          <p:nvPr/>
        </p:nvSpPr>
        <p:spPr>
          <a:xfrm>
            <a:off x="7595158" y="5156643"/>
            <a:ext cx="4223850" cy="738664"/>
          </a:xfrm>
          <a:prstGeom prst="rect">
            <a:avLst/>
          </a:prstGeom>
          <a:noFill/>
        </p:spPr>
        <p:txBody>
          <a:bodyPr wrap="square">
            <a:spAutoFit/>
          </a:bodyPr>
          <a:lstStyle/>
          <a:p>
            <a:r>
              <a:rPr lang="es-MX" sz="1400" dirty="0"/>
              <a:t>Nota. Las temperaturas son promedios por lo que pueden variar a lo largo del año. Tomado de (GAD Municipal Cantón Rumiñahui, 2019)</a:t>
            </a:r>
            <a:endParaRPr lang="es-EC" sz="1400" dirty="0"/>
          </a:p>
        </p:txBody>
      </p:sp>
      <p:sp>
        <p:nvSpPr>
          <p:cNvPr id="12" name="CuadroTexto 11">
            <a:extLst>
              <a:ext uri="{FF2B5EF4-FFF2-40B4-BE49-F238E27FC236}">
                <a16:creationId xmlns:a16="http://schemas.microsoft.com/office/drawing/2014/main" id="{440B520B-4944-426B-AE66-5930CAA26D72}"/>
              </a:ext>
            </a:extLst>
          </p:cNvPr>
          <p:cNvSpPr txBox="1"/>
          <p:nvPr/>
        </p:nvSpPr>
        <p:spPr>
          <a:xfrm>
            <a:off x="89854" y="6401356"/>
            <a:ext cx="461529" cy="369332"/>
          </a:xfrm>
          <a:prstGeom prst="rect">
            <a:avLst/>
          </a:prstGeom>
          <a:noFill/>
        </p:spPr>
        <p:txBody>
          <a:bodyPr wrap="square">
            <a:spAutoFit/>
          </a:bodyPr>
          <a:lstStyle/>
          <a:p>
            <a:r>
              <a:rPr lang="es-MX" sz="1800"/>
              <a:t>5</a:t>
            </a:r>
            <a:endParaRPr lang="es-EC"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585234" y="762941"/>
            <a:ext cx="10972800" cy="1143000"/>
          </a:xfrm>
        </p:spPr>
        <p:txBody>
          <a:bodyPr/>
          <a:lstStyle/>
          <a:p>
            <a:pPr algn="l"/>
            <a:r>
              <a:rPr lang="es-EC">
                <a:solidFill>
                  <a:schemeClr val="tx1"/>
                </a:solidFill>
              </a:rPr>
              <a:t>LINEAS DE BUSES</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18605" y="1388563"/>
            <a:ext cx="10972800" cy="1473032"/>
          </a:xfrm>
        </p:spPr>
        <p:txBody>
          <a:bodyPr/>
          <a:lstStyle/>
          <a:p>
            <a:pPr marL="0" indent="0" algn="just">
              <a:lnSpc>
                <a:spcPct val="150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Los tiempos cronometrados de viaje están sobre los 10 minutos en todos los casos, lo cual es un indicador que el nivel de servicio de las vías ha disminuido, esto en promedio representa una velocidad de circulación de 37.9 Km/h, siendo inferior al límite máximo establecido de 50km/h. Si se mantiene la configuración vial actual a largo plazo se reflejará en </a:t>
            </a:r>
            <a:r>
              <a:rPr lang="es-ES" sz="1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mayor </a:t>
            </a: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congestionamiento vehicular.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593326" y="3402726"/>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ACCIDENTABILIDAD</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593326" y="4077072"/>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lnSpc>
                <a:spcPct val="150000"/>
              </a:lnSpc>
              <a:spcAft>
                <a:spcPts val="800"/>
              </a:spcAft>
              <a:buNone/>
            </a:pPr>
            <a:r>
              <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eje vial comprendido entre la Autopista General Rumiñahui y la E35 presenta la mayor cantidad de emergencias de tránsito, y así mismo se ha registrado un porcentaje alto de accidentes con heridos que corresponden al 38% del total.</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kern="0">
              <a:solidFill>
                <a:schemeClr val="tx1"/>
              </a:solidFill>
            </a:endParaRPr>
          </a:p>
        </p:txBody>
      </p:sp>
      <p:pic>
        <p:nvPicPr>
          <p:cNvPr id="6" name="Picture 4">
            <a:extLst>
              <a:ext uri="{FF2B5EF4-FFF2-40B4-BE49-F238E27FC236}">
                <a16:creationId xmlns:a16="http://schemas.microsoft.com/office/drawing/2014/main" id="{097251E7-3E9D-4620-9378-7963D3DF4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740CC043-06A3-4DB2-B9C2-A405212C2F0D}"/>
              </a:ext>
            </a:extLst>
          </p:cNvPr>
          <p:cNvSpPr txBox="1"/>
          <p:nvPr/>
        </p:nvSpPr>
        <p:spPr>
          <a:xfrm>
            <a:off x="89854" y="6401356"/>
            <a:ext cx="461529" cy="369332"/>
          </a:xfrm>
          <a:prstGeom prst="rect">
            <a:avLst/>
          </a:prstGeom>
          <a:noFill/>
        </p:spPr>
        <p:txBody>
          <a:bodyPr wrap="square">
            <a:spAutoFit/>
          </a:bodyPr>
          <a:lstStyle/>
          <a:p>
            <a:r>
              <a:rPr lang="es-MX" sz="1800" dirty="0"/>
              <a:t>76</a:t>
            </a:r>
            <a:endParaRPr lang="es-EC" sz="1800" dirty="0"/>
          </a:p>
        </p:txBody>
      </p:sp>
    </p:spTree>
    <p:extLst>
      <p:ext uri="{BB962C8B-B14F-4D97-AF65-F5344CB8AC3E}">
        <p14:creationId xmlns:p14="http://schemas.microsoft.com/office/powerpoint/2010/main" val="2022195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F1329-1974-4ADD-8EB9-68D8060935B6}"/>
              </a:ext>
            </a:extLst>
          </p:cNvPr>
          <p:cNvSpPr>
            <a:spLocks noGrp="1"/>
          </p:cNvSpPr>
          <p:nvPr>
            <p:ph type="title"/>
          </p:nvPr>
        </p:nvSpPr>
        <p:spPr/>
        <p:txBody>
          <a:bodyPr/>
          <a:lstStyle/>
          <a:p>
            <a:r>
              <a:rPr lang="es-EC">
                <a:solidFill>
                  <a:schemeClr val="tx1"/>
                </a:solidFill>
              </a:rPr>
              <a:t>RESULTADOS DE GOOGLE EARTH</a:t>
            </a:r>
          </a:p>
        </p:txBody>
      </p:sp>
      <p:graphicFrame>
        <p:nvGraphicFramePr>
          <p:cNvPr id="4" name="Gráfico 3">
            <a:extLst>
              <a:ext uri="{FF2B5EF4-FFF2-40B4-BE49-F238E27FC236}">
                <a16:creationId xmlns:a16="http://schemas.microsoft.com/office/drawing/2014/main" id="{94A38DD9-16BB-45F7-9E8E-24E86FBF5F01}"/>
              </a:ext>
            </a:extLst>
          </p:cNvPr>
          <p:cNvGraphicFramePr/>
          <p:nvPr>
            <p:extLst>
              <p:ext uri="{D42A27DB-BD31-4B8C-83A1-F6EECF244321}">
                <p14:modId xmlns:p14="http://schemas.microsoft.com/office/powerpoint/2010/main" val="3180172328"/>
              </p:ext>
            </p:extLst>
          </p:nvPr>
        </p:nvGraphicFramePr>
        <p:xfrm>
          <a:off x="191343" y="908720"/>
          <a:ext cx="7203371"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a:extLst>
              <a:ext uri="{FF2B5EF4-FFF2-40B4-BE49-F238E27FC236}">
                <a16:creationId xmlns:a16="http://schemas.microsoft.com/office/drawing/2014/main" id="{0F8785AA-F4E4-4510-8BB0-E3DD8ACFE13B}"/>
              </a:ext>
            </a:extLst>
          </p:cNvPr>
          <p:cNvPicPr>
            <a:picLocks noChangeAspect="1"/>
          </p:cNvPicPr>
          <p:nvPr/>
        </p:nvPicPr>
        <p:blipFill>
          <a:blip r:embed="rId3"/>
          <a:stretch>
            <a:fillRect/>
          </a:stretch>
        </p:blipFill>
        <p:spPr>
          <a:xfrm>
            <a:off x="7394715" y="1916832"/>
            <a:ext cx="4584625" cy="2696838"/>
          </a:xfrm>
          <a:prstGeom prst="rect">
            <a:avLst/>
          </a:prstGeom>
        </p:spPr>
      </p:pic>
      <p:pic>
        <p:nvPicPr>
          <p:cNvPr id="5" name="Picture 4">
            <a:extLst>
              <a:ext uri="{FF2B5EF4-FFF2-40B4-BE49-F238E27FC236}">
                <a16:creationId xmlns:a16="http://schemas.microsoft.com/office/drawing/2014/main" id="{6FA420E6-9125-42CF-9B20-8511651D2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9197C4E-9318-4853-8118-9303F0A6206A}"/>
              </a:ext>
            </a:extLst>
          </p:cNvPr>
          <p:cNvSpPr txBox="1"/>
          <p:nvPr/>
        </p:nvSpPr>
        <p:spPr>
          <a:xfrm>
            <a:off x="89854" y="6401356"/>
            <a:ext cx="461529" cy="369332"/>
          </a:xfrm>
          <a:prstGeom prst="rect">
            <a:avLst/>
          </a:prstGeom>
          <a:noFill/>
        </p:spPr>
        <p:txBody>
          <a:bodyPr wrap="square">
            <a:spAutoFit/>
          </a:bodyPr>
          <a:lstStyle/>
          <a:p>
            <a:r>
              <a:rPr lang="es-MX" sz="1800" dirty="0"/>
              <a:t>77</a:t>
            </a:r>
            <a:endParaRPr lang="es-EC" sz="1800" dirty="0"/>
          </a:p>
        </p:txBody>
      </p:sp>
    </p:spTree>
    <p:extLst>
      <p:ext uri="{BB962C8B-B14F-4D97-AF65-F5344CB8AC3E}">
        <p14:creationId xmlns:p14="http://schemas.microsoft.com/office/powerpoint/2010/main" val="2466690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2D51D13-E679-4779-9171-163C697D283B}"/>
              </a:ext>
            </a:extLst>
          </p:cNvPr>
          <p:cNvSpPr>
            <a:spLocks noGrp="1"/>
          </p:cNvSpPr>
          <p:nvPr>
            <p:ph idx="1"/>
          </p:nvPr>
        </p:nvSpPr>
        <p:spPr>
          <a:xfrm>
            <a:off x="609600" y="1236373"/>
            <a:ext cx="10972800" cy="1671029"/>
          </a:xfrm>
        </p:spPr>
        <p:txBody>
          <a:bodyPr/>
          <a:lstStyle/>
          <a:p>
            <a:pPr algn="just"/>
            <a:r>
              <a:rPr lang="es-EC">
                <a:solidFill>
                  <a:schemeClr val="tx1"/>
                </a:solidFill>
              </a:rPr>
              <a:t>Todo el análisis mencionado anteriormente, debe ser considerado como una herramienta primordial utilizada para la correcta toma de decisiones en cuanto a la implementación de señalética en los lugares más necesitados y al mantenimiento en los lugares de mayor desgaste.</a:t>
            </a:r>
          </a:p>
        </p:txBody>
      </p:sp>
      <p:pic>
        <p:nvPicPr>
          <p:cNvPr id="3074" name="Picture 2" descr="Icono Aprobado O Certificado De La Medalla Símbolo Del Premio Ilustración  del Vector - Ilustración de fondo, aislado: 114273511">
            <a:extLst>
              <a:ext uri="{FF2B5EF4-FFF2-40B4-BE49-F238E27FC236}">
                <a16:creationId xmlns:a16="http://schemas.microsoft.com/office/drawing/2014/main" id="{C64514B1-8CC7-49B2-8D66-B9BC34A39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238" y="2830129"/>
            <a:ext cx="3231524" cy="3231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65B51D-06DE-4532-8123-C137C6C41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82188711-B710-4D97-ADF0-8E5AF20B14D7}"/>
              </a:ext>
            </a:extLst>
          </p:cNvPr>
          <p:cNvSpPr txBox="1"/>
          <p:nvPr/>
        </p:nvSpPr>
        <p:spPr>
          <a:xfrm>
            <a:off x="89854" y="6401356"/>
            <a:ext cx="461529" cy="369332"/>
          </a:xfrm>
          <a:prstGeom prst="rect">
            <a:avLst/>
          </a:prstGeom>
          <a:noFill/>
        </p:spPr>
        <p:txBody>
          <a:bodyPr wrap="square">
            <a:spAutoFit/>
          </a:bodyPr>
          <a:lstStyle/>
          <a:p>
            <a:r>
              <a:rPr lang="es-MX" sz="1800" dirty="0"/>
              <a:t>78</a:t>
            </a:r>
            <a:endParaRPr lang="es-EC" sz="1800" dirty="0"/>
          </a:p>
        </p:txBody>
      </p:sp>
    </p:spTree>
    <p:extLst>
      <p:ext uri="{BB962C8B-B14F-4D97-AF65-F5344CB8AC3E}">
        <p14:creationId xmlns:p14="http://schemas.microsoft.com/office/powerpoint/2010/main" val="734182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E9A6-9BC1-47F5-9B5F-5B533E9EF5FA}"/>
              </a:ext>
            </a:extLst>
          </p:cNvPr>
          <p:cNvSpPr>
            <a:spLocks noGrp="1"/>
          </p:cNvSpPr>
          <p:nvPr>
            <p:ph type="title"/>
          </p:nvPr>
        </p:nvSpPr>
        <p:spPr>
          <a:xfrm>
            <a:off x="3788296" y="2857500"/>
            <a:ext cx="4615408" cy="1143000"/>
          </a:xfrm>
        </p:spPr>
        <p:txBody>
          <a:bodyPr/>
          <a:lstStyle/>
          <a:p>
            <a:r>
              <a:rPr lang="es-EC">
                <a:solidFill>
                  <a:schemeClr val="tx1"/>
                </a:solidFill>
              </a:rPr>
              <a:t>RECOMENDACIONES</a:t>
            </a:r>
          </a:p>
        </p:txBody>
      </p:sp>
      <p:pic>
        <p:nvPicPr>
          <p:cNvPr id="3" name="Picture 4">
            <a:extLst>
              <a:ext uri="{FF2B5EF4-FFF2-40B4-BE49-F238E27FC236}">
                <a16:creationId xmlns:a16="http://schemas.microsoft.com/office/drawing/2014/main" id="{749140BC-94BB-44C1-A5B9-9D019482A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63A99EE0-5ED3-4EF9-8390-9A97BDFBDC65}"/>
              </a:ext>
            </a:extLst>
          </p:cNvPr>
          <p:cNvSpPr txBox="1"/>
          <p:nvPr/>
        </p:nvSpPr>
        <p:spPr>
          <a:xfrm>
            <a:off x="89854" y="6401356"/>
            <a:ext cx="461529" cy="369332"/>
          </a:xfrm>
          <a:prstGeom prst="rect">
            <a:avLst/>
          </a:prstGeom>
          <a:noFill/>
        </p:spPr>
        <p:txBody>
          <a:bodyPr wrap="square">
            <a:spAutoFit/>
          </a:bodyPr>
          <a:lstStyle/>
          <a:p>
            <a:r>
              <a:rPr lang="es-MX" sz="1800" dirty="0"/>
              <a:t>79</a:t>
            </a:r>
            <a:endParaRPr lang="es-EC" sz="1800" dirty="0"/>
          </a:p>
        </p:txBody>
      </p:sp>
    </p:spTree>
    <p:extLst>
      <p:ext uri="{BB962C8B-B14F-4D97-AF65-F5344CB8AC3E}">
        <p14:creationId xmlns:p14="http://schemas.microsoft.com/office/powerpoint/2010/main" val="2615713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762B4E-3392-4AE8-A4C9-59E1DDE54D5D}"/>
              </a:ext>
            </a:extLst>
          </p:cNvPr>
          <p:cNvSpPr>
            <a:spLocks noGrp="1"/>
          </p:cNvSpPr>
          <p:nvPr>
            <p:ph idx="1"/>
          </p:nvPr>
        </p:nvSpPr>
        <p:spPr>
          <a:xfrm>
            <a:off x="609600" y="836712"/>
            <a:ext cx="10972800" cy="5328592"/>
          </a:xfrm>
        </p:spPr>
        <p:txBody>
          <a:bodyPr/>
          <a:lstStyle/>
          <a:p>
            <a:pPr algn="just"/>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recomienda la implementación de proyectos destinados a fortalecer las falencias en la señalética vial, con el fin de precautelar la vida y la salud de todos los usuarios, realizando trabajos de mantenimiento en las zonas con calificación que solo presentan desgaste y daños leves, y trabajos de reparación y reacondicionamiento en los que presentan daños graves. Sería favorable la más pronta intervención, debido a que los flujos tanto vehicular y peatonal se verán aumentados una vez que se termine el estado de confinamiento y teletrabajo.</a:t>
            </a:r>
          </a:p>
          <a:p>
            <a:pPr marL="0" indent="0" algn="just">
              <a:buNone/>
            </a:pP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1200"/>
              </a:spcAft>
            </a:pPr>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 necesario implementar señalética inclusiva, que brinde una guía adecuada a usuarios con capacidades especiales. Es importante que la vía y su señalización brinde total seguridad a todos los conductores de vehículos motorizados, como también a los ciclistas y sobre todo al peatón, siguiendo lo establecido en las normativas INEN y las Normas de Diseño Geométrico de Carreteras vigentes.</a:t>
            </a:r>
          </a:p>
          <a:p>
            <a:pPr marL="342900" lvl="0" indent="-342900" algn="just">
              <a:spcAft>
                <a:spcPts val="1200"/>
              </a:spcAft>
              <a:buFont typeface="Symbol" panose="05050102010706020507" pitchFamily="18" charset="2"/>
              <a:buChar char=""/>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 deben realizar intervenciones en las zonas que presentan el mayor registro de accidentes, con mantenimiento o incluso añadiendo señalización que sea necesaria previo estudio, como el sector del Triángulo que presenta una concentración de accidentes principalmente por las intersecciones de vías de gran flujo, esto se logrará con el apoyo de las autoridades del municipio y las agencias de control de tránsito.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1200"/>
              </a:spcAft>
            </a:pPr>
            <a:endParaRPr lang="es-EC"/>
          </a:p>
        </p:txBody>
      </p:sp>
      <p:pic>
        <p:nvPicPr>
          <p:cNvPr id="4" name="Picture 4">
            <a:extLst>
              <a:ext uri="{FF2B5EF4-FFF2-40B4-BE49-F238E27FC236}">
                <a16:creationId xmlns:a16="http://schemas.microsoft.com/office/drawing/2014/main" id="{81751E78-31BD-4F18-9789-182EE202F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B10D81E1-0065-4375-A57E-04D8924066A4}"/>
              </a:ext>
            </a:extLst>
          </p:cNvPr>
          <p:cNvSpPr txBox="1"/>
          <p:nvPr/>
        </p:nvSpPr>
        <p:spPr>
          <a:xfrm>
            <a:off x="89854" y="6401356"/>
            <a:ext cx="461529" cy="369332"/>
          </a:xfrm>
          <a:prstGeom prst="rect">
            <a:avLst/>
          </a:prstGeom>
          <a:noFill/>
        </p:spPr>
        <p:txBody>
          <a:bodyPr wrap="square">
            <a:spAutoFit/>
          </a:bodyPr>
          <a:lstStyle/>
          <a:p>
            <a:r>
              <a:rPr lang="es-MX" sz="1800" dirty="0"/>
              <a:t>80</a:t>
            </a:r>
            <a:endParaRPr lang="es-EC" sz="1800" dirty="0"/>
          </a:p>
        </p:txBody>
      </p:sp>
    </p:spTree>
    <p:extLst>
      <p:ext uri="{BB962C8B-B14F-4D97-AF65-F5344CB8AC3E}">
        <p14:creationId xmlns:p14="http://schemas.microsoft.com/office/powerpoint/2010/main" val="3182856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CBA1DAC-A3FA-4639-BA24-5C83E09B0451}"/>
              </a:ext>
            </a:extLst>
          </p:cNvPr>
          <p:cNvSpPr>
            <a:spLocks noGrp="1"/>
          </p:cNvSpPr>
          <p:nvPr>
            <p:ph idx="1"/>
          </p:nvPr>
        </p:nvSpPr>
        <p:spPr>
          <a:xfrm>
            <a:off x="609600" y="1052736"/>
            <a:ext cx="10972800" cy="1872208"/>
          </a:xfrm>
        </p:spPr>
        <p:txBody>
          <a:bodyPr/>
          <a:lstStyle/>
          <a:p>
            <a:pPr algn="just"/>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Existe otra plataforma gratuita que puede brindar un servicio integrado de transporte público para un funcionamiento intermodal, esta es “Google </a:t>
            </a:r>
            <a:r>
              <a:rPr lang="es-ES" sz="18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Transit</a:t>
            </a:r>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ella se proporcionan especificaciones para intercambiar información de transporte público estática y en tiempo real, incluidos datos sobre paradas, rutas, horarios, alertas de servicio y otros detalles. Esto permite que definiendo los puntos de partida y de llegada del viaje deseado, la plataforma indique las alternativas de transporte disponibles, priorizando la más conveniente.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EC"/>
          </a:p>
        </p:txBody>
      </p:sp>
      <p:pic>
        <p:nvPicPr>
          <p:cNvPr id="4" name="Imagen 3" descr="SEAT Joins Google Transit – Availability Coming Soon! | Southeast Area  Transit District">
            <a:extLst>
              <a:ext uri="{FF2B5EF4-FFF2-40B4-BE49-F238E27FC236}">
                <a16:creationId xmlns:a16="http://schemas.microsoft.com/office/drawing/2014/main" id="{C943DDB7-3FA5-4756-9CE1-FE963F1CDA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75451" y="3068960"/>
            <a:ext cx="6841097" cy="2448272"/>
          </a:xfrm>
          <a:prstGeom prst="rect">
            <a:avLst/>
          </a:prstGeom>
          <a:noFill/>
          <a:ln>
            <a:noFill/>
          </a:ln>
        </p:spPr>
      </p:pic>
      <p:pic>
        <p:nvPicPr>
          <p:cNvPr id="5" name="Picture 4">
            <a:extLst>
              <a:ext uri="{FF2B5EF4-FFF2-40B4-BE49-F238E27FC236}">
                <a16:creationId xmlns:a16="http://schemas.microsoft.com/office/drawing/2014/main" id="{D61DAC46-3D7C-4214-B422-21EB931CE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2379C373-931E-4D2C-B3F3-2C0445C23AAF}"/>
              </a:ext>
            </a:extLst>
          </p:cNvPr>
          <p:cNvSpPr txBox="1"/>
          <p:nvPr/>
        </p:nvSpPr>
        <p:spPr>
          <a:xfrm>
            <a:off x="89854" y="6401356"/>
            <a:ext cx="461529" cy="369332"/>
          </a:xfrm>
          <a:prstGeom prst="rect">
            <a:avLst/>
          </a:prstGeom>
          <a:noFill/>
        </p:spPr>
        <p:txBody>
          <a:bodyPr wrap="square">
            <a:spAutoFit/>
          </a:bodyPr>
          <a:lstStyle/>
          <a:p>
            <a:r>
              <a:rPr lang="es-MX" sz="1800" dirty="0"/>
              <a:t>81</a:t>
            </a:r>
            <a:endParaRPr lang="es-EC" sz="1800" dirty="0"/>
          </a:p>
        </p:txBody>
      </p:sp>
    </p:spTree>
    <p:extLst>
      <p:ext uri="{BB962C8B-B14F-4D97-AF65-F5344CB8AC3E}">
        <p14:creationId xmlns:p14="http://schemas.microsoft.com/office/powerpoint/2010/main" val="2334356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B5538E7-33EF-4A40-A0CC-98F23CEF0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620688"/>
            <a:ext cx="2392882" cy="5184576"/>
          </a:xfrm>
          <a:prstGeom prst="rect">
            <a:avLst/>
          </a:prstGeom>
        </p:spPr>
      </p:pic>
      <p:pic>
        <p:nvPicPr>
          <p:cNvPr id="15" name="Imagen 14">
            <a:extLst>
              <a:ext uri="{FF2B5EF4-FFF2-40B4-BE49-F238E27FC236}">
                <a16:creationId xmlns:a16="http://schemas.microsoft.com/office/drawing/2014/main" id="{23E04820-DB45-4DF4-8901-0E50D9198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98" y="649096"/>
            <a:ext cx="2379770" cy="5156167"/>
          </a:xfrm>
          <a:prstGeom prst="rect">
            <a:avLst/>
          </a:prstGeom>
        </p:spPr>
      </p:pic>
      <p:pic>
        <p:nvPicPr>
          <p:cNvPr id="17" name="Imagen 16">
            <a:extLst>
              <a:ext uri="{FF2B5EF4-FFF2-40B4-BE49-F238E27FC236}">
                <a16:creationId xmlns:a16="http://schemas.microsoft.com/office/drawing/2014/main" id="{0DD2D525-4957-4D55-9DCE-CD87E2AA3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556" y="649096"/>
            <a:ext cx="2392881" cy="5184576"/>
          </a:xfrm>
          <a:prstGeom prst="rect">
            <a:avLst/>
          </a:prstGeom>
        </p:spPr>
      </p:pic>
      <p:pic>
        <p:nvPicPr>
          <p:cNvPr id="19" name="Imagen 18">
            <a:extLst>
              <a:ext uri="{FF2B5EF4-FFF2-40B4-BE49-F238E27FC236}">
                <a16:creationId xmlns:a16="http://schemas.microsoft.com/office/drawing/2014/main" id="{FDCF59D2-00EF-4206-A800-EAA9C53AE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075" y="620688"/>
            <a:ext cx="2405992" cy="5212984"/>
          </a:xfrm>
          <a:prstGeom prst="rect">
            <a:avLst/>
          </a:prstGeom>
        </p:spPr>
      </p:pic>
      <p:pic>
        <p:nvPicPr>
          <p:cNvPr id="6" name="Picture 4">
            <a:extLst>
              <a:ext uri="{FF2B5EF4-FFF2-40B4-BE49-F238E27FC236}">
                <a16:creationId xmlns:a16="http://schemas.microsoft.com/office/drawing/2014/main" id="{889DAAE5-FB25-434F-96CE-9B8C132BB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2C74BFE0-0A99-4299-9BCF-00BE157A8EC9}"/>
              </a:ext>
            </a:extLst>
          </p:cNvPr>
          <p:cNvSpPr txBox="1"/>
          <p:nvPr/>
        </p:nvSpPr>
        <p:spPr>
          <a:xfrm>
            <a:off x="89854" y="6401356"/>
            <a:ext cx="461529" cy="369332"/>
          </a:xfrm>
          <a:prstGeom prst="rect">
            <a:avLst/>
          </a:prstGeom>
          <a:noFill/>
        </p:spPr>
        <p:txBody>
          <a:bodyPr wrap="square">
            <a:spAutoFit/>
          </a:bodyPr>
          <a:lstStyle/>
          <a:p>
            <a:r>
              <a:rPr lang="es-EC" sz="1800" dirty="0"/>
              <a:t>82</a:t>
            </a:r>
          </a:p>
        </p:txBody>
      </p:sp>
    </p:spTree>
    <p:extLst>
      <p:ext uri="{BB962C8B-B14F-4D97-AF65-F5344CB8AC3E}">
        <p14:creationId xmlns:p14="http://schemas.microsoft.com/office/powerpoint/2010/main" val="621355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3DF255-004B-4071-9FBB-81CC0020A31D}"/>
              </a:ext>
            </a:extLst>
          </p:cNvPr>
          <p:cNvPicPr/>
          <p:nvPr/>
        </p:nvPicPr>
        <p:blipFill>
          <a:blip r:embed="rId2"/>
          <a:stretch>
            <a:fillRect/>
          </a:stretch>
        </p:blipFill>
        <p:spPr>
          <a:xfrm>
            <a:off x="1847528" y="1484784"/>
            <a:ext cx="7956884" cy="4248472"/>
          </a:xfrm>
          <a:prstGeom prst="rect">
            <a:avLst/>
          </a:prstGeom>
        </p:spPr>
      </p:pic>
      <p:sp>
        <p:nvSpPr>
          <p:cNvPr id="5" name="Rectángulo 4">
            <a:extLst>
              <a:ext uri="{FF2B5EF4-FFF2-40B4-BE49-F238E27FC236}">
                <a16:creationId xmlns:a16="http://schemas.microsoft.com/office/drawing/2014/main" id="{206A5F87-C326-417E-8CD1-754018C9CB87}"/>
              </a:ext>
            </a:extLst>
          </p:cNvPr>
          <p:cNvSpPr/>
          <p:nvPr/>
        </p:nvSpPr>
        <p:spPr>
          <a:xfrm>
            <a:off x="1847528" y="3753036"/>
            <a:ext cx="52025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5753E4B5-431E-4796-AA19-C2F4CC4667D8}"/>
              </a:ext>
            </a:extLst>
          </p:cNvPr>
          <p:cNvSpPr/>
          <p:nvPr/>
        </p:nvSpPr>
        <p:spPr>
          <a:xfrm>
            <a:off x="1847528" y="4401108"/>
            <a:ext cx="52025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Marcador de contenido 2">
            <a:extLst>
              <a:ext uri="{FF2B5EF4-FFF2-40B4-BE49-F238E27FC236}">
                <a16:creationId xmlns:a16="http://schemas.microsoft.com/office/drawing/2014/main" id="{BF264F12-FE46-416D-BE72-C884350BA2A2}"/>
              </a:ext>
            </a:extLst>
          </p:cNvPr>
          <p:cNvSpPr>
            <a:spLocks noGrp="1"/>
          </p:cNvSpPr>
          <p:nvPr>
            <p:ph idx="1"/>
          </p:nvPr>
        </p:nvSpPr>
        <p:spPr>
          <a:xfrm>
            <a:off x="581929" y="800708"/>
            <a:ext cx="10972800" cy="468052"/>
          </a:xfrm>
        </p:spPr>
        <p:txBody>
          <a:bodyPr/>
          <a:lstStyle/>
          <a:p>
            <a:r>
              <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rPr>
              <a:t>En cuanto a la aplicación de proyectos de implementación de señalética se recomienda tener en cuenta</a:t>
            </a:r>
            <a:r>
              <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endParaRPr lang="es-EC"/>
          </a:p>
        </p:txBody>
      </p:sp>
      <p:pic>
        <p:nvPicPr>
          <p:cNvPr id="7" name="Picture 4">
            <a:extLst>
              <a:ext uri="{FF2B5EF4-FFF2-40B4-BE49-F238E27FC236}">
                <a16:creationId xmlns:a16="http://schemas.microsoft.com/office/drawing/2014/main" id="{00B2CA01-4879-4563-999F-D3BE649FF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id="{F0DAA270-385A-4A7A-8931-11401566CD2F}"/>
              </a:ext>
            </a:extLst>
          </p:cNvPr>
          <p:cNvSpPr txBox="1"/>
          <p:nvPr/>
        </p:nvSpPr>
        <p:spPr>
          <a:xfrm>
            <a:off x="89854" y="6401356"/>
            <a:ext cx="461529" cy="369332"/>
          </a:xfrm>
          <a:prstGeom prst="rect">
            <a:avLst/>
          </a:prstGeom>
          <a:noFill/>
        </p:spPr>
        <p:txBody>
          <a:bodyPr wrap="square">
            <a:spAutoFit/>
          </a:bodyPr>
          <a:lstStyle/>
          <a:p>
            <a:r>
              <a:rPr lang="es-MX" dirty="0"/>
              <a:t>83</a:t>
            </a:r>
            <a:endParaRPr lang="es-EC" sz="1800" dirty="0"/>
          </a:p>
        </p:txBody>
      </p:sp>
    </p:spTree>
    <p:extLst>
      <p:ext uri="{BB962C8B-B14F-4D97-AF65-F5344CB8AC3E}">
        <p14:creationId xmlns:p14="http://schemas.microsoft.com/office/powerpoint/2010/main" val="3362879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 Institución - Agencia Nacional de Tránsito del Ecuador - ANT">
            <a:extLst>
              <a:ext uri="{FF2B5EF4-FFF2-40B4-BE49-F238E27FC236}">
                <a16:creationId xmlns:a16="http://schemas.microsoft.com/office/drawing/2014/main" id="{3577CDCA-68B6-45E0-9DE1-2F7357F70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375" y="1424052"/>
            <a:ext cx="2708927" cy="375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Pasos y Requisitos para matriculación vehicular【abril 2021 】">
            <a:extLst>
              <a:ext uri="{FF2B5EF4-FFF2-40B4-BE49-F238E27FC236}">
                <a16:creationId xmlns:a16="http://schemas.microsoft.com/office/drawing/2014/main" id="{FFFFD5E5-9C34-4C66-9ACA-7DF5930E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764704"/>
            <a:ext cx="4170889" cy="20658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isión de Tránsito del Guayas - Wikipedia, la enciclopedia libre">
            <a:extLst>
              <a:ext uri="{FF2B5EF4-FFF2-40B4-BE49-F238E27FC236}">
                <a16:creationId xmlns:a16="http://schemas.microsoft.com/office/drawing/2014/main" id="{19C2EF2D-D0A6-4529-B300-7B15D663C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460" y="3062130"/>
            <a:ext cx="2114335" cy="2119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a:extLst>
              <a:ext uri="{FF2B5EF4-FFF2-40B4-BE49-F238E27FC236}">
                <a16:creationId xmlns:a16="http://schemas.microsoft.com/office/drawing/2014/main" id="{82205045-04D4-46D0-94F0-092D22CCC447}"/>
              </a:ext>
            </a:extLst>
          </p:cNvPr>
          <p:cNvGraphicFramePr/>
          <p:nvPr/>
        </p:nvGraphicFramePr>
        <p:xfrm>
          <a:off x="-35246" y="1052736"/>
          <a:ext cx="5202578" cy="4365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4">
            <a:extLst>
              <a:ext uri="{FF2B5EF4-FFF2-40B4-BE49-F238E27FC236}">
                <a16:creationId xmlns:a16="http://schemas.microsoft.com/office/drawing/2014/main" id="{6C741E74-7442-481D-8979-1BA1DFC9C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D9C41A08-0019-4889-9C3B-8B52F506FED0}"/>
              </a:ext>
            </a:extLst>
          </p:cNvPr>
          <p:cNvSpPr txBox="1"/>
          <p:nvPr/>
        </p:nvSpPr>
        <p:spPr>
          <a:xfrm>
            <a:off x="89854" y="6401356"/>
            <a:ext cx="461529" cy="369332"/>
          </a:xfrm>
          <a:prstGeom prst="rect">
            <a:avLst/>
          </a:prstGeom>
          <a:noFill/>
        </p:spPr>
        <p:txBody>
          <a:bodyPr wrap="square">
            <a:spAutoFit/>
          </a:bodyPr>
          <a:lstStyle/>
          <a:p>
            <a:r>
              <a:rPr lang="es-MX" sz="1800" dirty="0"/>
              <a:t>84</a:t>
            </a:r>
            <a:endParaRPr lang="es-EC" sz="1800" dirty="0"/>
          </a:p>
        </p:txBody>
      </p:sp>
    </p:spTree>
    <p:extLst>
      <p:ext uri="{BB962C8B-B14F-4D97-AF65-F5344CB8AC3E}">
        <p14:creationId xmlns:p14="http://schemas.microsoft.com/office/powerpoint/2010/main" val="11419689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8BBD8D-5974-4420-94C1-AA02A3DE0BFE}"/>
              </a:ext>
            </a:extLst>
          </p:cNvPr>
          <p:cNvSpPr/>
          <p:nvPr/>
        </p:nvSpPr>
        <p:spPr>
          <a:xfrm>
            <a:off x="4407075" y="2708920"/>
            <a:ext cx="3377849" cy="923330"/>
          </a:xfrm>
          <a:prstGeom prst="rect">
            <a:avLst/>
          </a:prstGeom>
          <a:noFill/>
        </p:spPr>
        <p:txBody>
          <a:bodyPr wrap="none" lIns="91440" tIns="45720" rIns="91440" bIns="45720">
            <a:spAutoFit/>
          </a:bodyPr>
          <a:lstStyle/>
          <a:p>
            <a:pPr algn="ctr"/>
            <a:r>
              <a:rPr lang="es-ES" sz="5400" b="1" cap="none" spc="0">
                <a:ln w="12700">
                  <a:solidFill>
                    <a:srgbClr val="0064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a:t>
            </a:r>
          </a:p>
        </p:txBody>
      </p:sp>
      <p:pic>
        <p:nvPicPr>
          <p:cNvPr id="5" name="Picture 4">
            <a:extLst>
              <a:ext uri="{FF2B5EF4-FFF2-40B4-BE49-F238E27FC236}">
                <a16:creationId xmlns:a16="http://schemas.microsoft.com/office/drawing/2014/main" id="{2C8010C3-B493-43CC-90BE-C57CF5A2D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56BC9976-8E39-490D-B608-FFE7622C1F89}"/>
              </a:ext>
            </a:extLst>
          </p:cNvPr>
          <p:cNvSpPr txBox="1"/>
          <p:nvPr/>
        </p:nvSpPr>
        <p:spPr>
          <a:xfrm>
            <a:off x="89854" y="6401356"/>
            <a:ext cx="461529" cy="369332"/>
          </a:xfrm>
          <a:prstGeom prst="rect">
            <a:avLst/>
          </a:prstGeom>
          <a:noFill/>
        </p:spPr>
        <p:txBody>
          <a:bodyPr wrap="square">
            <a:spAutoFit/>
          </a:bodyPr>
          <a:lstStyle/>
          <a:p>
            <a:r>
              <a:rPr lang="es-MX" sz="1800"/>
              <a:t>85</a:t>
            </a:r>
            <a:endParaRPr lang="es-EC" sz="1800"/>
          </a:p>
        </p:txBody>
      </p:sp>
    </p:spTree>
    <p:extLst>
      <p:ext uri="{BB962C8B-B14F-4D97-AF65-F5344CB8AC3E}">
        <p14:creationId xmlns:p14="http://schemas.microsoft.com/office/powerpoint/2010/main" val="31820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3">
            <a:extLst>
              <a:ext uri="{FF2B5EF4-FFF2-40B4-BE49-F238E27FC236}">
                <a16:creationId xmlns:a16="http://schemas.microsoft.com/office/drawing/2014/main" id="{B7D67B00-CB6E-4726-9F67-F996D33044A4}"/>
              </a:ext>
            </a:extLst>
          </p:cNvPr>
          <p:cNvSpPr>
            <a:spLocks noChangeArrowheads="1"/>
          </p:cNvSpPr>
          <p:nvPr/>
        </p:nvSpPr>
        <p:spPr bwMode="auto">
          <a:xfrm>
            <a:off x="263525" y="25400"/>
            <a:ext cx="4492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000" b="1" dirty="0"/>
              <a:t>SECTORIZACIÓN DEL PROYECTO</a:t>
            </a:r>
            <a:r>
              <a:rPr lang="es-MX" altLang="es-EC" sz="2800" b="1" dirty="0"/>
              <a:t> </a:t>
            </a:r>
            <a:endParaRPr lang="es-EC" altLang="es-EC" sz="3200" dirty="0"/>
          </a:p>
        </p:txBody>
      </p:sp>
      <p:pic>
        <p:nvPicPr>
          <p:cNvPr id="8195" name="Picture 4">
            <a:extLst>
              <a:ext uri="{FF2B5EF4-FFF2-40B4-BE49-F238E27FC236}">
                <a16:creationId xmlns:a16="http://schemas.microsoft.com/office/drawing/2014/main" id="{A47B4BE0-FA3A-42E4-8B41-EA17BA92A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08D704D7-AD6F-40C8-AA73-C47094FB3660}"/>
              </a:ext>
            </a:extLst>
          </p:cNvPr>
          <p:cNvSpPr txBox="1"/>
          <p:nvPr/>
        </p:nvSpPr>
        <p:spPr>
          <a:xfrm>
            <a:off x="1310529" y="692696"/>
            <a:ext cx="9562993" cy="367216"/>
          </a:xfrm>
          <a:prstGeom prst="rect">
            <a:avLst/>
          </a:prstGeom>
          <a:noFill/>
        </p:spPr>
        <p:txBody>
          <a:bodyPr wrap="square">
            <a:spAutoFit/>
          </a:bodyPr>
          <a:lstStyle/>
          <a:p>
            <a:pPr lvl="0" algn="just">
              <a:lnSpc>
                <a:spcPct val="107000"/>
              </a:lnSpc>
              <a:spcAft>
                <a:spcPts val="800"/>
              </a:spcAft>
            </a:pPr>
            <a:r>
              <a:rPr lang="es-ES" sz="1800" dirty="0">
                <a:effectLst/>
                <a:latin typeface="+mj-lt"/>
                <a:ea typeface="Calibri" panose="020F0502020204030204" pitchFamily="34" charset="0"/>
                <a:cs typeface="Times New Roman" panose="02020603050405020304" pitchFamily="18" charset="0"/>
              </a:rPr>
              <a:t>Eje de la avenida Gral. Rumiñahui sectores Puente 9 - El Triángulo – Colibrí e Inchalillo</a:t>
            </a:r>
            <a:endParaRPr lang="es-EC" sz="1800" dirty="0">
              <a:effectLst/>
              <a:latin typeface="+mj-l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D11AF592-5D4A-4F87-85E2-7468864D7280}"/>
              </a:ext>
            </a:extLst>
          </p:cNvPr>
          <p:cNvPicPr>
            <a:picLocks noChangeAspect="1"/>
          </p:cNvPicPr>
          <p:nvPr/>
        </p:nvPicPr>
        <p:blipFill>
          <a:blip r:embed="rId3"/>
          <a:stretch>
            <a:fillRect/>
          </a:stretch>
        </p:blipFill>
        <p:spPr>
          <a:xfrm>
            <a:off x="4649879" y="1369040"/>
            <a:ext cx="2884294" cy="4487297"/>
          </a:xfrm>
          <a:prstGeom prst="rect">
            <a:avLst/>
          </a:prstGeom>
        </p:spPr>
      </p:pic>
      <p:sp>
        <p:nvSpPr>
          <p:cNvPr id="10" name="CuadroTexto 9">
            <a:extLst>
              <a:ext uri="{FF2B5EF4-FFF2-40B4-BE49-F238E27FC236}">
                <a16:creationId xmlns:a16="http://schemas.microsoft.com/office/drawing/2014/main" id="{5620E720-2C7C-4DFA-AE53-FDD1360C1B6C}"/>
              </a:ext>
            </a:extLst>
          </p:cNvPr>
          <p:cNvSpPr txBox="1"/>
          <p:nvPr/>
        </p:nvSpPr>
        <p:spPr>
          <a:xfrm>
            <a:off x="4615599" y="5876925"/>
            <a:ext cx="3048000" cy="367216"/>
          </a:xfrm>
          <a:prstGeom prst="rect">
            <a:avLst/>
          </a:prstGeom>
          <a:noFill/>
        </p:spPr>
        <p:txBody>
          <a:bodyPr wrap="square">
            <a:spAutoFit/>
          </a:bodyPr>
          <a:lstStyle/>
          <a:p>
            <a:r>
              <a:rPr lang="es-EC" sz="1800" dirty="0">
                <a:effectLst/>
                <a:latin typeface="Arial" panose="020B0604020202020204" pitchFamily="34" charset="0"/>
                <a:ea typeface="Times New Roman" panose="02020603050405020304" pitchFamily="18" charset="0"/>
                <a:cs typeface="Times New Roman" panose="02020603050405020304" pitchFamily="18" charset="0"/>
              </a:rPr>
              <a:t>Tomado de </a:t>
            </a:r>
            <a:r>
              <a:rPr lang="es-ES" sz="1800" i="1" dirty="0">
                <a:effectLst/>
                <a:latin typeface="Arial" panose="020B0604020202020204" pitchFamily="34" charset="0"/>
                <a:ea typeface="Calibri" panose="020F0502020204030204" pitchFamily="34" charset="0"/>
                <a:cs typeface="Times New Roman" panose="02020603050405020304" pitchFamily="18" charset="0"/>
              </a:rPr>
              <a:t>(Autor, 2021)</a:t>
            </a:r>
            <a:endParaRPr lang="es-EC" dirty="0"/>
          </a:p>
        </p:txBody>
      </p:sp>
      <p:sp>
        <p:nvSpPr>
          <p:cNvPr id="8" name="CuadroTexto 7">
            <a:extLst>
              <a:ext uri="{FF2B5EF4-FFF2-40B4-BE49-F238E27FC236}">
                <a16:creationId xmlns:a16="http://schemas.microsoft.com/office/drawing/2014/main" id="{2D9862B5-5FE0-4F81-BB76-46C07F0C2028}"/>
              </a:ext>
            </a:extLst>
          </p:cNvPr>
          <p:cNvSpPr txBox="1"/>
          <p:nvPr/>
        </p:nvSpPr>
        <p:spPr>
          <a:xfrm>
            <a:off x="89854" y="6401356"/>
            <a:ext cx="461529" cy="369332"/>
          </a:xfrm>
          <a:prstGeom prst="rect">
            <a:avLst/>
          </a:prstGeom>
          <a:noFill/>
        </p:spPr>
        <p:txBody>
          <a:bodyPr wrap="square">
            <a:spAutoFit/>
          </a:bodyPr>
          <a:lstStyle/>
          <a:p>
            <a:r>
              <a:rPr lang="es-MX" sz="1800"/>
              <a:t>6</a:t>
            </a:r>
            <a:endParaRPr lang="es-EC"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ángulo 3">
            <a:extLst>
              <a:ext uri="{FF2B5EF4-FFF2-40B4-BE49-F238E27FC236}">
                <a16:creationId xmlns:a16="http://schemas.microsoft.com/office/drawing/2014/main" id="{D83BCEEB-3751-4904-B239-DDC672469220}"/>
              </a:ext>
            </a:extLst>
          </p:cNvPr>
          <p:cNvSpPr>
            <a:spLocks noChangeArrowheads="1"/>
          </p:cNvSpPr>
          <p:nvPr/>
        </p:nvSpPr>
        <p:spPr bwMode="auto">
          <a:xfrm>
            <a:off x="263525" y="25400"/>
            <a:ext cx="71981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PLANTEAMIENTO DEL PROBLEMA </a:t>
            </a:r>
            <a:endParaRPr lang="es-EC" altLang="es-EC" sz="3200"/>
          </a:p>
        </p:txBody>
      </p:sp>
      <p:pic>
        <p:nvPicPr>
          <p:cNvPr id="9219" name="Picture 4">
            <a:extLst>
              <a:ext uri="{FF2B5EF4-FFF2-40B4-BE49-F238E27FC236}">
                <a16:creationId xmlns:a16="http://schemas.microsoft.com/office/drawing/2014/main" id="{550C0DBC-F5B4-413E-B32A-7A359CD73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adroTexto 9">
            <a:extLst>
              <a:ext uri="{FF2B5EF4-FFF2-40B4-BE49-F238E27FC236}">
                <a16:creationId xmlns:a16="http://schemas.microsoft.com/office/drawing/2014/main" id="{EFC529CC-1184-4FBE-8A11-9F5428BEFFBA}"/>
              </a:ext>
            </a:extLst>
          </p:cNvPr>
          <p:cNvSpPr txBox="1"/>
          <p:nvPr/>
        </p:nvSpPr>
        <p:spPr>
          <a:xfrm>
            <a:off x="1008559" y="4434528"/>
            <a:ext cx="4842040" cy="307777"/>
          </a:xfrm>
          <a:prstGeom prst="rect">
            <a:avLst/>
          </a:prstGeom>
          <a:noFill/>
        </p:spPr>
        <p:txBody>
          <a:bodyPr wrap="square">
            <a:spAutoFit/>
          </a:bodyPr>
          <a:lstStyle/>
          <a:p>
            <a:r>
              <a:rPr lang="es-EC" sz="1400" dirty="0"/>
              <a:t>Nota. </a:t>
            </a:r>
            <a:r>
              <a:rPr lang="es-ES" sz="1400" dirty="0"/>
              <a:t>Sección transversal, Sector Puente 9</a:t>
            </a:r>
            <a:r>
              <a:rPr lang="es-EC" sz="1400" dirty="0"/>
              <a:t>. </a:t>
            </a:r>
            <a:r>
              <a:rPr lang="es-ES" sz="1400" dirty="0"/>
              <a:t>(Autor, 2021)</a:t>
            </a:r>
            <a:endParaRPr lang="es-EC" sz="1400" dirty="0"/>
          </a:p>
        </p:txBody>
      </p:sp>
      <p:sp>
        <p:nvSpPr>
          <p:cNvPr id="11" name="CuadroTexto 10">
            <a:extLst>
              <a:ext uri="{FF2B5EF4-FFF2-40B4-BE49-F238E27FC236}">
                <a16:creationId xmlns:a16="http://schemas.microsoft.com/office/drawing/2014/main" id="{EBDDDFD3-3D6D-496A-BADD-F7F98150D94F}"/>
              </a:ext>
            </a:extLst>
          </p:cNvPr>
          <p:cNvSpPr txBox="1"/>
          <p:nvPr/>
        </p:nvSpPr>
        <p:spPr>
          <a:xfrm>
            <a:off x="6296660" y="4458188"/>
            <a:ext cx="5201925" cy="307777"/>
          </a:xfrm>
          <a:prstGeom prst="rect">
            <a:avLst/>
          </a:prstGeom>
          <a:noFill/>
        </p:spPr>
        <p:txBody>
          <a:bodyPr wrap="square">
            <a:spAutoFit/>
          </a:bodyPr>
          <a:lstStyle/>
          <a:p>
            <a:r>
              <a:rPr lang="es-EC" sz="1400" dirty="0"/>
              <a:t>Nota. Sección transversal, Sector Colibrí-Inchalillo </a:t>
            </a:r>
            <a:r>
              <a:rPr lang="es-ES" sz="1400" dirty="0"/>
              <a:t>(Autor, 2021)</a:t>
            </a:r>
            <a:endParaRPr lang="es-EC" sz="1400" dirty="0"/>
          </a:p>
        </p:txBody>
      </p:sp>
      <p:sp>
        <p:nvSpPr>
          <p:cNvPr id="9" name="CuadroTexto 8">
            <a:extLst>
              <a:ext uri="{FF2B5EF4-FFF2-40B4-BE49-F238E27FC236}">
                <a16:creationId xmlns:a16="http://schemas.microsoft.com/office/drawing/2014/main" id="{C4259BD5-7D35-48F0-A8B6-900AED7F22C8}"/>
              </a:ext>
            </a:extLst>
          </p:cNvPr>
          <p:cNvSpPr txBox="1"/>
          <p:nvPr/>
        </p:nvSpPr>
        <p:spPr>
          <a:xfrm>
            <a:off x="89854" y="6401356"/>
            <a:ext cx="461529" cy="369332"/>
          </a:xfrm>
          <a:prstGeom prst="rect">
            <a:avLst/>
          </a:prstGeom>
          <a:noFill/>
        </p:spPr>
        <p:txBody>
          <a:bodyPr wrap="square">
            <a:spAutoFit/>
          </a:bodyPr>
          <a:lstStyle/>
          <a:p>
            <a:r>
              <a:rPr lang="es-MX" sz="1800"/>
              <a:t>11</a:t>
            </a:r>
            <a:endParaRPr lang="es-EC" sz="1800"/>
          </a:p>
        </p:txBody>
      </p:sp>
      <p:pic>
        <p:nvPicPr>
          <p:cNvPr id="12" name="Imagen 11">
            <a:extLst>
              <a:ext uri="{FF2B5EF4-FFF2-40B4-BE49-F238E27FC236}">
                <a16:creationId xmlns:a16="http://schemas.microsoft.com/office/drawing/2014/main" id="{7DE6A0C3-030D-40D7-B46A-3F2A85D6F628}"/>
              </a:ext>
            </a:extLst>
          </p:cNvPr>
          <p:cNvPicPr/>
          <p:nvPr/>
        </p:nvPicPr>
        <p:blipFill rotWithShape="1">
          <a:blip r:embed="rId3"/>
          <a:srcRect r="1497" b="935"/>
          <a:stretch/>
        </p:blipFill>
        <p:spPr bwMode="auto">
          <a:xfrm rot="16200000">
            <a:off x="2003922" y="473616"/>
            <a:ext cx="2580640" cy="4571365"/>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DD3AE9B-EAB1-487F-B94F-A8AAB2862CA0}"/>
              </a:ext>
            </a:extLst>
          </p:cNvPr>
          <p:cNvPicPr/>
          <p:nvPr/>
        </p:nvPicPr>
        <p:blipFill>
          <a:blip r:embed="rId4"/>
          <a:stretch>
            <a:fillRect/>
          </a:stretch>
        </p:blipFill>
        <p:spPr>
          <a:xfrm>
            <a:off x="6296660" y="1678528"/>
            <a:ext cx="5358130" cy="21615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ángulo 3">
            <a:extLst>
              <a:ext uri="{FF2B5EF4-FFF2-40B4-BE49-F238E27FC236}">
                <a16:creationId xmlns:a16="http://schemas.microsoft.com/office/drawing/2014/main" id="{34998936-B1CD-4213-96A5-8BAB0EFEDC2D}"/>
              </a:ext>
            </a:extLst>
          </p:cNvPr>
          <p:cNvSpPr>
            <a:spLocks noChangeArrowheads="1"/>
          </p:cNvSpPr>
          <p:nvPr/>
        </p:nvSpPr>
        <p:spPr bwMode="auto">
          <a:xfrm>
            <a:off x="263525" y="25400"/>
            <a:ext cx="2533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OBJETIVOS</a:t>
            </a:r>
            <a:endParaRPr lang="es-EC" altLang="es-EC" sz="3200"/>
          </a:p>
        </p:txBody>
      </p:sp>
      <p:pic>
        <p:nvPicPr>
          <p:cNvPr id="10243" name="Picture 4">
            <a:extLst>
              <a:ext uri="{FF2B5EF4-FFF2-40B4-BE49-F238E27FC236}">
                <a16:creationId xmlns:a16="http://schemas.microsoft.com/office/drawing/2014/main" id="{D87A7BF1-ECED-4CF9-BA15-FAD690AEB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495C5EEE-0A2F-451D-882A-2BBC939B981E}"/>
              </a:ext>
            </a:extLst>
          </p:cNvPr>
          <p:cNvGraphicFramePr/>
          <p:nvPr>
            <p:extLst>
              <p:ext uri="{D42A27DB-BD31-4B8C-83A1-F6EECF244321}">
                <p14:modId xmlns:p14="http://schemas.microsoft.com/office/powerpoint/2010/main" val="3854426335"/>
              </p:ext>
            </p:extLst>
          </p:nvPr>
        </p:nvGraphicFramePr>
        <p:xfrm>
          <a:off x="623392" y="719666"/>
          <a:ext cx="109452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6A8DCC0E-7151-4CD1-A155-B29718C203CE}"/>
              </a:ext>
            </a:extLst>
          </p:cNvPr>
          <p:cNvSpPr txBox="1"/>
          <p:nvPr/>
        </p:nvSpPr>
        <p:spPr>
          <a:xfrm>
            <a:off x="89854" y="6401356"/>
            <a:ext cx="461529" cy="369332"/>
          </a:xfrm>
          <a:prstGeom prst="rect">
            <a:avLst/>
          </a:prstGeom>
          <a:noFill/>
        </p:spPr>
        <p:txBody>
          <a:bodyPr wrap="square">
            <a:spAutoFit/>
          </a:bodyPr>
          <a:lstStyle/>
          <a:p>
            <a:r>
              <a:rPr lang="es-MX" sz="1800"/>
              <a:t>12</a:t>
            </a:r>
            <a:endParaRPr lang="es-EC"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ángulo 3">
            <a:extLst>
              <a:ext uri="{FF2B5EF4-FFF2-40B4-BE49-F238E27FC236}">
                <a16:creationId xmlns:a16="http://schemas.microsoft.com/office/drawing/2014/main" id="{12CC9AE2-8C5F-4346-A296-A275A5709230}"/>
              </a:ext>
            </a:extLst>
          </p:cNvPr>
          <p:cNvSpPr>
            <a:spLocks noChangeArrowheads="1"/>
          </p:cNvSpPr>
          <p:nvPr/>
        </p:nvSpPr>
        <p:spPr bwMode="auto">
          <a:xfrm>
            <a:off x="263525" y="25400"/>
            <a:ext cx="2533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OBJETIVOS</a:t>
            </a:r>
            <a:endParaRPr lang="es-EC" altLang="es-EC" sz="3200"/>
          </a:p>
        </p:txBody>
      </p:sp>
      <p:graphicFrame>
        <p:nvGraphicFramePr>
          <p:cNvPr id="5" name="Diagrama 4">
            <a:extLst>
              <a:ext uri="{FF2B5EF4-FFF2-40B4-BE49-F238E27FC236}">
                <a16:creationId xmlns:a16="http://schemas.microsoft.com/office/drawing/2014/main" id="{3BD10906-7E4D-4898-BDF4-9FD5A43D44BC}"/>
              </a:ext>
            </a:extLst>
          </p:cNvPr>
          <p:cNvGraphicFramePr/>
          <p:nvPr>
            <p:extLst>
              <p:ext uri="{D42A27DB-BD31-4B8C-83A1-F6EECF244321}">
                <p14:modId xmlns:p14="http://schemas.microsoft.com/office/powerpoint/2010/main" val="997463691"/>
              </p:ext>
            </p:extLst>
          </p:nvPr>
        </p:nvGraphicFramePr>
        <p:xfrm>
          <a:off x="407368" y="611188"/>
          <a:ext cx="1101722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7" name="Picture 4">
            <a:extLst>
              <a:ext uri="{FF2B5EF4-FFF2-40B4-BE49-F238E27FC236}">
                <a16:creationId xmlns:a16="http://schemas.microsoft.com/office/drawing/2014/main" id="{B56B7E8F-FCF0-4D8D-BAB0-805611EFF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B19C02E1-F11C-480E-BBF4-213D06C673CF}"/>
              </a:ext>
            </a:extLst>
          </p:cNvPr>
          <p:cNvSpPr txBox="1"/>
          <p:nvPr/>
        </p:nvSpPr>
        <p:spPr>
          <a:xfrm>
            <a:off x="89854" y="6401356"/>
            <a:ext cx="461529" cy="369332"/>
          </a:xfrm>
          <a:prstGeom prst="rect">
            <a:avLst/>
          </a:prstGeom>
          <a:noFill/>
        </p:spPr>
        <p:txBody>
          <a:bodyPr wrap="square">
            <a:spAutoFit/>
          </a:bodyPr>
          <a:lstStyle/>
          <a:p>
            <a:r>
              <a:rPr lang="es-MX" sz="1800"/>
              <a:t>13</a:t>
            </a:r>
            <a:endParaRPr lang="es-EC" sz="1800"/>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149</TotalTime>
  <Words>2610</Words>
  <Application>Microsoft Office PowerPoint</Application>
  <PresentationFormat>Panorámica</PresentationFormat>
  <Paragraphs>336</Paragraphs>
  <Slides>59</Slides>
  <Notes>0</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59</vt:i4>
      </vt:variant>
    </vt:vector>
  </HeadingPairs>
  <TitlesOfParts>
    <vt:vector size="67" baseType="lpstr">
      <vt:lpstr>Arial</vt:lpstr>
      <vt:lpstr>Calibri</vt:lpstr>
      <vt:lpstr>Cambria Math</vt:lpstr>
      <vt:lpstr>Symbol</vt:lpstr>
      <vt:lpstr>Times New Roman</vt:lpstr>
      <vt:lpstr>Wingdings</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Mapeo de resultados en Google Earth Pro</vt:lpstr>
      <vt:lpstr>Presentación de PowerPoint</vt:lpstr>
      <vt:lpstr>Nomenclatura</vt:lpstr>
      <vt:lpstr>Presentación de PowerPoint</vt:lpstr>
      <vt:lpstr>CONCLUSIONES</vt:lpstr>
      <vt:lpstr>SEÑALÉTICA VERTICAL</vt:lpstr>
      <vt:lpstr>SEÑALÉTICA ESPACIAL</vt:lpstr>
      <vt:lpstr>PARADAS DE TAXIS Y CAMIONETAS</vt:lpstr>
      <vt:lpstr>LOCALES COMERCIALES</vt:lpstr>
      <vt:lpstr>LINEAS DE BUSES</vt:lpstr>
      <vt:lpstr>RESULTADOS DE GOOGLE EARTH</vt:lpstr>
      <vt:lpstr>Presentación de PowerPoint</vt:lpstr>
      <vt:lpstr>RECOMENDACIONES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CALEB ESPINOSA</cp:lastModifiedBy>
  <cp:revision>19</cp:revision>
  <dcterms:created xsi:type="dcterms:W3CDTF">2008-02-13T16:07:44Z</dcterms:created>
  <dcterms:modified xsi:type="dcterms:W3CDTF">2021-04-21T15:55:34Z</dcterms:modified>
</cp:coreProperties>
</file>